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9"/>
  </p:normalViewPr>
  <p:slideViewPr>
    <p:cSldViewPr snapToGrid="0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381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88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35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7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8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561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0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ED7253-70EE-4CF5-98E9-9E65E455E3E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326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14D2B-AA6B-4CAD-80E5-883CD9750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altLang="zh-CN" sz="8000" dirty="0"/>
              <a:t>Real estate Datawarehouse project</a:t>
            </a:r>
            <a:endParaRPr lang="zh-CN" altLang="en-US" sz="8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A843-2190-42ED-8661-9F7A56DD9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altLang="zh-CN" sz="1800" dirty="0" err="1">
                <a:solidFill>
                  <a:srgbClr val="2A1A00"/>
                </a:solidFill>
              </a:rPr>
              <a:t>Natan</a:t>
            </a:r>
            <a:r>
              <a:rPr lang="en-US" altLang="zh-CN" sz="1800" dirty="0">
                <a:solidFill>
                  <a:srgbClr val="2A1A00"/>
                </a:solidFill>
              </a:rPr>
              <a:t>, Randy, Wen</a:t>
            </a:r>
            <a:endParaRPr lang="zh-CN" altLang="en-US" sz="1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7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E40-7B05-4DB3-81B8-31697897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Profiling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CEDC-2E58-4A1C-A730-2294B222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</a:p>
          <a:p>
            <a:pPr marL="0" indent="0">
              <a:buNone/>
            </a:pPr>
            <a:r>
              <a:rPr lang="en-US" altLang="zh-CN" dirty="0"/>
              <a:t>Zillow – Downloadable csv. File </a:t>
            </a:r>
          </a:p>
          <a:p>
            <a:pPr marL="0" indent="0">
              <a:buNone/>
            </a:pPr>
            <a:r>
              <a:rPr lang="en-US" altLang="zh-CN" dirty="0"/>
              <a:t>StreetEasy -  Downloadable csv. File</a:t>
            </a:r>
          </a:p>
          <a:p>
            <a:pPr marL="0" indent="0">
              <a:buNone/>
            </a:pPr>
            <a:r>
              <a:rPr lang="en-US" altLang="zh-CN" dirty="0"/>
              <a:t>NYC Rolling Sales Data – Downloadable,  Excel file</a:t>
            </a:r>
          </a:p>
          <a:p>
            <a:pPr marL="0" indent="0">
              <a:buNone/>
            </a:pPr>
            <a:r>
              <a:rPr lang="en-US" altLang="zh-CN" dirty="0"/>
              <a:t>Revised Notice of Property Value – API</a:t>
            </a:r>
          </a:p>
          <a:p>
            <a:pPr marL="0" indent="0">
              <a:buNone/>
            </a:pPr>
            <a:r>
              <a:rPr lang="en-US" altLang="zh-CN" dirty="0"/>
              <a:t>City Realty – No downloadable resource, No API, need Script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74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EDA3-6DD4-456D-A91A-F5065DE9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Profiling – Data 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E925-D0C6-483F-983C-B46EF783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data contained in each data resource</a:t>
            </a:r>
          </a:p>
          <a:p>
            <a:pPr marL="0" indent="0">
              <a:buNone/>
            </a:pPr>
            <a:r>
              <a:rPr lang="en-US" altLang="zh-CN" dirty="0"/>
              <a:t>Zillow – Region ID, Region Name, Zip code,  Year and Month, fact: median sales price per month</a:t>
            </a:r>
          </a:p>
          <a:p>
            <a:pPr marL="0" indent="0">
              <a:buNone/>
            </a:pPr>
            <a:r>
              <a:rPr lang="en-US" altLang="zh-CN" dirty="0"/>
              <a:t>StreetEasy – Neighborhood Name, Borough, Year and Month, fact: median sales price per month</a:t>
            </a:r>
          </a:p>
          <a:p>
            <a:pPr marL="0" indent="0">
              <a:buNone/>
            </a:pPr>
            <a:r>
              <a:rPr lang="en-US" altLang="zh-CN" dirty="0"/>
              <a:t>NYC Rolling Sales Data – Region ID, Neighborhood, Borough, Building type, address, sale price, sales date, fact: sales price of individual building</a:t>
            </a:r>
          </a:p>
          <a:p>
            <a:pPr marL="0" indent="0">
              <a:buNone/>
            </a:pPr>
            <a:r>
              <a:rPr lang="en-US" altLang="zh-CN" dirty="0"/>
              <a:t>Revised Notice of Property Value – Borough, block, lot, address,  market value, assessed value, fact: value of property</a:t>
            </a:r>
          </a:p>
          <a:p>
            <a:pPr marL="0" indent="0">
              <a:buNone/>
            </a:pPr>
            <a:r>
              <a:rPr lang="en-US" altLang="zh-CN" dirty="0"/>
              <a:t>City</a:t>
            </a:r>
            <a:r>
              <a:rPr lang="zh-CN" altLang="en-US" dirty="0"/>
              <a:t> </a:t>
            </a:r>
            <a:r>
              <a:rPr lang="en-US" altLang="zh-CN" dirty="0"/>
              <a:t>Realty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Neighborhood, Beds Price, Date, Building types, fact: sales price of individual building</a:t>
            </a:r>
          </a:p>
        </p:txBody>
      </p:sp>
    </p:spTree>
    <p:extLst>
      <p:ext uri="{BB962C8B-B14F-4D97-AF65-F5344CB8AC3E}">
        <p14:creationId xmlns:p14="http://schemas.microsoft.com/office/powerpoint/2010/main" val="29756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FEE9-5C17-4CF5-9494-351B0718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Profiling –Problem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33120-5CED-4DC8-A094-64B7C8997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66" y="2052536"/>
            <a:ext cx="5954503" cy="45136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697EC-B4BD-45E9-968A-2019DAB82AFA}"/>
              </a:ext>
            </a:extLst>
          </p:cNvPr>
          <p:cNvSpPr txBox="1"/>
          <p:nvPr/>
        </p:nvSpPr>
        <p:spPr>
          <a:xfrm>
            <a:off x="1392194" y="2052536"/>
            <a:ext cx="3608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data from City Realty has high quality.</a:t>
            </a:r>
          </a:p>
          <a:p>
            <a:r>
              <a:rPr lang="en-US" altLang="zh-CN" dirty="0"/>
              <a:t>It exists on the level of each building sold.</a:t>
            </a:r>
          </a:p>
          <a:p>
            <a:endParaRPr lang="en-US" altLang="zh-CN" dirty="0"/>
          </a:p>
          <a:p>
            <a:r>
              <a:rPr lang="en-US" altLang="zh-CN" dirty="0"/>
              <a:t>However, it is very Dynamic</a:t>
            </a:r>
          </a:p>
          <a:p>
            <a:endParaRPr lang="en-US" altLang="zh-CN" dirty="0"/>
          </a:p>
          <a:p>
            <a:r>
              <a:rPr lang="en-US" altLang="zh-CN" dirty="0"/>
              <a:t>Our team need to scrape data from Website but not sure how to get the elements.</a:t>
            </a:r>
          </a:p>
        </p:txBody>
      </p:sp>
    </p:spTree>
    <p:extLst>
      <p:ext uri="{BB962C8B-B14F-4D97-AF65-F5344CB8AC3E}">
        <p14:creationId xmlns:p14="http://schemas.microsoft.com/office/powerpoint/2010/main" val="400752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75D7-2281-42F8-ABB8-838339EB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Conceptual Architecture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779C-8022-4620-844F-D5617B89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Infrastructure</a:t>
            </a:r>
          </a:p>
          <a:p>
            <a:pPr marL="0" indent="0">
              <a:buNone/>
            </a:pPr>
            <a:r>
              <a:rPr lang="en-US" altLang="zh-CN" dirty="0"/>
              <a:t>Source Data -  - one schema containing one table for each of the data sources, </a:t>
            </a:r>
            <a:r>
              <a:rPr lang="en-US" altLang="zh-CN" dirty="0" err="1"/>
              <a:t>ie</a:t>
            </a:r>
            <a:r>
              <a:rPr lang="en-US" altLang="zh-CN" dirty="0"/>
              <a:t>. Zillow table, StreetEasy table, NYC rolling sales table</a:t>
            </a:r>
          </a:p>
          <a:p>
            <a:pPr marL="0" indent="0">
              <a:buNone/>
            </a:pPr>
            <a:r>
              <a:rPr lang="en-US" altLang="zh-CN" dirty="0"/>
              <a:t>Data is then conformed and placed into two fact tables – one database schema</a:t>
            </a:r>
          </a:p>
          <a:p>
            <a:pPr marL="457200" indent="-457200">
              <a:buAutoNum type="arabicPeriod"/>
            </a:pPr>
            <a:r>
              <a:rPr lang="en-US" altLang="zh-CN" dirty="0"/>
              <a:t>Fact table on individual building sales – dimensions are building, location, and sales date. Fact is sales price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Fact table for monthly sales – dimensions are location, and sales date. Fact is median sales price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49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47D0-5588-4CB2-9CE4-9A2DF4AB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Schema, Dimension, and fact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7A04-5466-41D5-B01B-39448FFC7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Sample Dimension fields for individual building sales grain</a:t>
            </a:r>
          </a:p>
          <a:p>
            <a:pPr marL="0" indent="0">
              <a:buNone/>
            </a:pPr>
            <a:r>
              <a:rPr lang="en-US" altLang="zh-CN" dirty="0"/>
              <a:t>Date -  Year, Month, Day</a:t>
            </a:r>
          </a:p>
          <a:p>
            <a:pPr marL="0" indent="0">
              <a:buNone/>
            </a:pPr>
            <a:r>
              <a:rPr lang="en-US" altLang="zh-CN" dirty="0"/>
              <a:t>Location - Borough,  Neighborhood,  Address, Zip Code</a:t>
            </a:r>
          </a:p>
          <a:p>
            <a:pPr marL="0" indent="0">
              <a:buNone/>
            </a:pPr>
            <a:r>
              <a:rPr lang="en-US" altLang="zh-CN" dirty="0"/>
              <a:t>Building type – Rent, Condo, Coop</a:t>
            </a:r>
          </a:p>
          <a:p>
            <a:pPr marL="0" indent="0">
              <a:buNone/>
            </a:pPr>
            <a:r>
              <a:rPr lang="en-US" altLang="zh-CN" dirty="0"/>
              <a:t>Fact-  Sales Price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Sample dimension fields for monthly sales grain</a:t>
            </a:r>
          </a:p>
          <a:p>
            <a:pPr marL="0" indent="0">
              <a:buNone/>
            </a:pPr>
            <a:r>
              <a:rPr lang="en-US" altLang="zh-CN" dirty="0"/>
              <a:t>Date – Year, Month</a:t>
            </a:r>
          </a:p>
          <a:p>
            <a:pPr marL="0" indent="0">
              <a:buNone/>
            </a:pPr>
            <a:r>
              <a:rPr lang="en-US" altLang="zh-CN" dirty="0"/>
              <a:t>Location – Borough, Neighborhood, Zip Code</a:t>
            </a:r>
          </a:p>
          <a:p>
            <a:pPr marL="0" indent="0">
              <a:buNone/>
            </a:pPr>
            <a:r>
              <a:rPr lang="en-US" altLang="zh-CN" dirty="0"/>
              <a:t>Fact – Median sales price</a:t>
            </a:r>
          </a:p>
        </p:txBody>
      </p:sp>
    </p:spTree>
    <p:extLst>
      <p:ext uri="{BB962C8B-B14F-4D97-AF65-F5344CB8AC3E}">
        <p14:creationId xmlns:p14="http://schemas.microsoft.com/office/powerpoint/2010/main" val="395650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6BFC-3F7A-CF43-B221-AF3657D1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</a:t>
            </a:r>
            <a:r>
              <a:rPr lang="en-US" dirty="0" err="1"/>
              <a:t>aRchitecture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C5A3DA-4B15-8B4A-91D4-13BD734B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4" y="1128451"/>
            <a:ext cx="7411454" cy="5351889"/>
          </a:xfrm>
        </p:spPr>
      </p:pic>
    </p:spTree>
    <p:extLst>
      <p:ext uri="{BB962C8B-B14F-4D97-AF65-F5344CB8AC3E}">
        <p14:creationId xmlns:p14="http://schemas.microsoft.com/office/powerpoint/2010/main" val="247794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E431-8124-40D5-9E78-01A170D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Conceptual Architecture – Challenge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1A78-630D-4096-9DDE-F3627F59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Checking for duplicate data (data counted in both Zillow and StreetEasy)</a:t>
            </a:r>
          </a:p>
          <a:p>
            <a:pPr marL="0" indent="0">
              <a:buNone/>
            </a:pPr>
            <a:r>
              <a:rPr lang="en-US" altLang="zh-CN" dirty="0"/>
              <a:t>2.  Combining the different monthly facts – how do you get the average of two different medians and add them with another average?</a:t>
            </a:r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5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18E4-66C3-0A45-88C6-F0B5A21F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rest of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04C8-310F-7645-843F-F24B67AB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12/4</a:t>
            </a:r>
          </a:p>
          <a:p>
            <a:pPr lvl="1"/>
            <a:r>
              <a:rPr lang="en-US" dirty="0"/>
              <a:t>Have data in data warehouse – includes conforming dimensions and facts and set up architecture in AWS</a:t>
            </a:r>
          </a:p>
          <a:p>
            <a:pPr lvl="1"/>
            <a:r>
              <a:rPr lang="en-US" dirty="0"/>
              <a:t>Use stored procedures to update data warehouse</a:t>
            </a:r>
          </a:p>
          <a:p>
            <a:pPr lvl="1"/>
            <a:r>
              <a:rPr lang="en-US" dirty="0"/>
              <a:t>Set up data scripts in Python to get updates and add to database</a:t>
            </a:r>
          </a:p>
          <a:p>
            <a:r>
              <a:rPr lang="en-US" dirty="0"/>
              <a:t>By 12/11</a:t>
            </a:r>
          </a:p>
          <a:p>
            <a:pPr lvl="1"/>
            <a:r>
              <a:rPr lang="en-US" dirty="0"/>
              <a:t>Have visualizations in Tableau</a:t>
            </a:r>
          </a:p>
          <a:p>
            <a:pPr lvl="1"/>
            <a:r>
              <a:rPr lang="en-US" dirty="0"/>
              <a:t>Maps API connected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8792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478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Real estate Datawarehouse project</vt:lpstr>
      <vt:lpstr>Data Profiling </vt:lpstr>
      <vt:lpstr>Data Profiling – Data Example</vt:lpstr>
      <vt:lpstr>Data Profiling –Problem </vt:lpstr>
      <vt:lpstr>Conceptual Architecture </vt:lpstr>
      <vt:lpstr>Schema, Dimension, and fact</vt:lpstr>
      <vt:lpstr>CONCEPTUAL aRchitecture</vt:lpstr>
      <vt:lpstr>Conceptual Architecture – Challenge</vt:lpstr>
      <vt:lpstr>Plan for rest of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Datawarehouse project</dc:title>
  <dc:creator>Xia Qinghao</dc:creator>
  <cp:lastModifiedBy>Natan Bienstock</cp:lastModifiedBy>
  <cp:revision>12</cp:revision>
  <dcterms:created xsi:type="dcterms:W3CDTF">2019-11-20T02:09:14Z</dcterms:created>
  <dcterms:modified xsi:type="dcterms:W3CDTF">2019-11-20T20:39:29Z</dcterms:modified>
</cp:coreProperties>
</file>