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5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3" r:id="rId42"/>
    <p:sldId id="298" r:id="rId43"/>
    <p:sldId id="299" r:id="rId44"/>
    <p:sldId id="300" r:id="rId45"/>
    <p:sldId id="302" r:id="rId46"/>
    <p:sldId id="301" r:id="rId47"/>
    <p:sldId id="28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Q&amp;A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D:\learn\git\Q&amp;A.doc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50017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/>
              <a:t>Git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78619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分布式版本控制系统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添加文件到版本库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将创建的文件放到所创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库的目录下（子目录也行）；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-Bash</a:t>
            </a:r>
            <a:r>
              <a:rPr lang="zh-CN" altLang="en-US" sz="2000" dirty="0" smtClean="0"/>
              <a:t>中进入到文件所在目录后输入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sz="2000" dirty="0" smtClean="0"/>
              <a:t>（如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readme.txt</a:t>
            </a:r>
            <a:r>
              <a:rPr lang="zh-CN" altLang="en-US" sz="2000" dirty="0" smtClean="0"/>
              <a:t>），若无错误提示，则说明添加成功；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文件夹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 </a:t>
            </a:r>
            <a:r>
              <a:rPr lang="en-US" altLang="zh-CN" sz="1900" dirty="0" smtClean="0"/>
              <a:t>           </a:t>
            </a:r>
            <a:r>
              <a:rPr lang="zh-CN" altLang="en-US" sz="1900" dirty="0" smtClean="0"/>
              <a:t>添加整个文件夹及内容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*.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文件类型</a:t>
            </a:r>
            <a:r>
              <a:rPr lang="zh-CN" altLang="en-US" sz="1900" dirty="0" smtClean="0"/>
              <a:t>       添加目录中所有此文件类型的文件</a:t>
            </a:r>
            <a:endParaRPr lang="en-US" altLang="zh-CN" sz="1900" dirty="0" smtClean="0"/>
          </a:p>
          <a:p>
            <a:r>
              <a:rPr lang="zh-CN" altLang="en-US" sz="2000" dirty="0" smtClean="0"/>
              <a:t>输入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–m [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本次提交的说明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000" dirty="0" smtClean="0"/>
              <a:t>（如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-m “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readme file”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），提交文件至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库。成功后提示，</a:t>
            </a:r>
            <a:r>
              <a:rPr lang="en-US" altLang="zh-CN" sz="2000" dirty="0" smtClean="0"/>
              <a:t>1 </a:t>
            </a:r>
            <a:r>
              <a:rPr lang="en-US" sz="2000" dirty="0" smtClean="0"/>
              <a:t>file changed：1</a:t>
            </a:r>
            <a:r>
              <a:rPr lang="zh-CN" altLang="en-US" sz="2000" dirty="0" smtClean="0"/>
              <a:t>个文件被改动（即新添加的</a:t>
            </a:r>
            <a:r>
              <a:rPr lang="en-US" sz="2000" dirty="0" smtClean="0"/>
              <a:t>readme.txt</a:t>
            </a:r>
            <a:r>
              <a:rPr lang="zh-CN" altLang="en-US" sz="2000" dirty="0" smtClean="0"/>
              <a:t>文件）；</a:t>
            </a:r>
            <a:r>
              <a:rPr lang="en-US" altLang="zh-CN" sz="2000" dirty="0" smtClean="0"/>
              <a:t>3 </a:t>
            </a:r>
            <a:r>
              <a:rPr lang="en-US" sz="2000" dirty="0" smtClean="0"/>
              <a:t>insertions：</a:t>
            </a:r>
            <a:r>
              <a:rPr lang="zh-CN" altLang="en-US" sz="2000" dirty="0" smtClean="0"/>
              <a:t>插入了三行内容（</a:t>
            </a:r>
            <a:r>
              <a:rPr lang="en-US" sz="2000" dirty="0" smtClean="0"/>
              <a:t>readme.txt</a:t>
            </a:r>
            <a:r>
              <a:rPr lang="zh-CN" altLang="en-US" sz="2000" dirty="0" smtClean="0"/>
              <a:t>有三行内容）。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commit</a:t>
            </a:r>
            <a:r>
              <a:rPr lang="zh-CN" altLang="en-US" sz="1800" dirty="0" smtClean="0"/>
              <a:t>可以一次提交多个文件，所以可以多次</a:t>
            </a:r>
            <a:r>
              <a:rPr lang="en-US" sz="1800" dirty="0" smtClean="0"/>
              <a:t>add</a:t>
            </a:r>
            <a:r>
              <a:rPr lang="zh-CN" altLang="en-US" sz="1800" dirty="0" smtClean="0"/>
              <a:t>不同的文件后，一次提交。（可理解为把添加的文件都放到暂存区，然后一次性提交暂存区的所有文件）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Add</a:t>
            </a:r>
            <a:r>
              <a:rPr lang="zh-CN" altLang="en-US" sz="1800" dirty="0" smtClean="0"/>
              <a:t>：把文件添加到暂存区；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：把暂存区的所有内容提交到当前分支。</a:t>
            </a: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29132"/>
            <a:ext cx="33051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357158" y="214290"/>
            <a:ext cx="8229600" cy="6357982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/>
              <a:t>随时掌握工作区的状态，使用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status</a:t>
            </a:r>
            <a:r>
              <a:rPr lang="zh-CN" altLang="en-US" sz="1800" dirty="0" smtClean="0"/>
              <a:t>命令（如修改之前提交的文件后输入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</a:t>
            </a:r>
            <a:r>
              <a:rPr lang="zh-CN" altLang="en-US" sz="1800" dirty="0" smtClean="0"/>
              <a:t>，表明</a:t>
            </a:r>
            <a:r>
              <a:rPr lang="en-US" altLang="zh-CN" sz="1800" dirty="0" smtClean="0"/>
              <a:t>readme.txt</a:t>
            </a:r>
            <a:r>
              <a:rPr lang="zh-CN" altLang="en-US" sz="1800" dirty="0" smtClean="0"/>
              <a:t>被修改过了，但还没有准备提交修改）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使用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sz="1800" dirty="0" smtClean="0"/>
              <a:t>命令查看文件具体修改了什么内容，显示的格式是</a:t>
            </a:r>
            <a:r>
              <a:rPr lang="en-US" sz="1800" dirty="0" smtClean="0"/>
              <a:t>Unix</a:t>
            </a:r>
            <a:r>
              <a:rPr lang="zh-CN" altLang="en-US" sz="1800" dirty="0" smtClean="0"/>
              <a:t>通用的</a:t>
            </a:r>
            <a:r>
              <a:rPr lang="en-US" sz="1800" dirty="0" smtClean="0"/>
              <a:t>diff</a:t>
            </a:r>
            <a:r>
              <a:rPr lang="zh-CN" altLang="en-US" sz="1800" dirty="0" smtClean="0"/>
              <a:t>格式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确认文件修改无误后，按照添加文件至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库的步骤将修改文件提交至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库（即先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1800" dirty="0" smtClean="0"/>
              <a:t>文件，再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800" dirty="0" smtClean="0"/>
              <a:t>。未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1800" dirty="0" smtClean="0"/>
              <a:t>之前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 </a:t>
            </a:r>
            <a:r>
              <a:rPr lang="zh-CN" altLang="en-US" sz="1800" dirty="0" smtClean="0"/>
              <a:t>显示</a:t>
            </a:r>
            <a:r>
              <a:rPr lang="en-US" altLang="zh-CN" sz="1800" dirty="0" smtClean="0"/>
              <a:t>changes not staged for commit</a:t>
            </a:r>
            <a:r>
              <a:rPr lang="zh-CN" altLang="en-US" sz="1800" dirty="0" smtClean="0"/>
              <a:t>（没有准备提交修改）；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add</a:t>
            </a:r>
            <a:r>
              <a:rPr lang="zh-CN" altLang="en-US" sz="1800" dirty="0" smtClean="0"/>
              <a:t>之后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 </a:t>
            </a:r>
            <a:r>
              <a:rPr lang="zh-CN" altLang="en-US" sz="1800" dirty="0" smtClean="0"/>
              <a:t>显示</a:t>
            </a:r>
            <a:r>
              <a:rPr lang="en-US" altLang="zh-CN" sz="1800" dirty="0" smtClean="0"/>
              <a:t>changes to be committed</a:t>
            </a:r>
            <a:r>
              <a:rPr lang="zh-CN" altLang="en-US" sz="1800" dirty="0" smtClean="0"/>
              <a:t>（将要提交修改）；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提交完成后 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 </a:t>
            </a:r>
            <a:r>
              <a:rPr lang="zh-CN" altLang="en-US" sz="1800" dirty="0" smtClean="0"/>
              <a:t>显示</a:t>
            </a:r>
            <a:r>
              <a:rPr lang="en-US" altLang="zh-CN" sz="1800" dirty="0" smtClean="0"/>
              <a:t>nothing to commit</a:t>
            </a:r>
            <a:r>
              <a:rPr lang="zh-CN" altLang="en-US" sz="1800" dirty="0" smtClean="0"/>
              <a:t>（没有需要提交的修改） ）</a:t>
            </a:r>
            <a:endParaRPr lang="zh-CN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523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31623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00562" y="407194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白色字体为未修改的内容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红色字体为修改前内容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</a:rPr>
              <a:t>绿色字体为修改后内容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3143240" y="4143380"/>
            <a:ext cx="142876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 flipV="1">
            <a:off x="3929058" y="4286256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2928926" y="3929066"/>
            <a:ext cx="164307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工作区和暂存区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工作区：就是你在电脑里能看到的目录</a:t>
            </a:r>
            <a:endParaRPr lang="en-US" altLang="zh-CN" sz="1600" dirty="0" smtClean="0"/>
          </a:p>
          <a:p>
            <a:r>
              <a:rPr lang="zh-CN" altLang="en-US" sz="1600" dirty="0" smtClean="0"/>
              <a:t>版本库：工作区有一个隐藏目录</a:t>
            </a:r>
            <a:r>
              <a:rPr lang="en-US" altLang="zh-CN" sz="1600" dirty="0" smtClean="0">
                <a:solidFill>
                  <a:srgbClr val="C00000"/>
                </a:solidFill>
              </a:rPr>
              <a:t>.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git</a:t>
            </a:r>
            <a:r>
              <a:rPr lang="zh-CN" altLang="en-US" sz="1600" dirty="0" smtClean="0"/>
              <a:t>，这个不算工作区，而是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的版本库。 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的版本库里存了很多东西，其中最重要的就是称为</a:t>
            </a:r>
            <a:r>
              <a:rPr lang="en-US" altLang="zh-CN" sz="1600" dirty="0" smtClean="0"/>
              <a:t>stage</a:t>
            </a:r>
            <a:r>
              <a:rPr lang="zh-CN" altLang="en-US" sz="1600" dirty="0" smtClean="0"/>
              <a:t>（或者叫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）的暂存区，还有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为我们自动创建的第一个分支</a:t>
            </a:r>
            <a:r>
              <a:rPr lang="en-US" altLang="zh-CN" sz="1600" dirty="0" smtClean="0">
                <a:solidFill>
                  <a:srgbClr val="C00000"/>
                </a:solidFill>
              </a:rPr>
              <a:t>master</a:t>
            </a:r>
            <a:r>
              <a:rPr lang="zh-CN" altLang="en-US" sz="1600" dirty="0" smtClean="0"/>
              <a:t>，以及指向</a:t>
            </a:r>
            <a:r>
              <a:rPr lang="en-US" altLang="zh-CN" sz="1600" dirty="0" smtClean="0">
                <a:solidFill>
                  <a:srgbClr val="C00000"/>
                </a:solidFill>
              </a:rPr>
              <a:t>master</a:t>
            </a:r>
            <a:r>
              <a:rPr lang="zh-CN" altLang="en-US" sz="1600" dirty="0" smtClean="0"/>
              <a:t>的一个指针叫</a:t>
            </a:r>
            <a:r>
              <a:rPr lang="en-US" altLang="zh-CN" sz="1600" dirty="0" smtClean="0">
                <a:solidFill>
                  <a:srgbClr val="C00000"/>
                </a:solidFill>
              </a:rPr>
              <a:t>HEAD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执行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add</a:t>
            </a:r>
            <a:r>
              <a:rPr lang="zh-CN" altLang="en-US" sz="1600" dirty="0" smtClean="0"/>
              <a:t>后，文件被添加到暂存区，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</a:t>
            </a:r>
            <a:r>
              <a:rPr lang="zh-CN" altLang="en-US" sz="1600" dirty="0" smtClean="0"/>
              <a:t>后，文件由暂存区提交至分支中，暂存区中无数据并且工作区是“干净的”（即</a:t>
            </a:r>
            <a:r>
              <a:rPr lang="en-US" sz="1600" dirty="0" smtClean="0"/>
              <a:t>working tree clean</a:t>
            </a:r>
            <a:r>
              <a:rPr lang="zh-CN" altLang="en-US" sz="1600" dirty="0" smtClean="0"/>
              <a:t>代表没有未提交的文件）。</a:t>
            </a:r>
            <a:endParaRPr lang="zh-CN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4429156" cy="230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</a:t>
            </a:r>
            <a:r>
              <a:rPr lang="en-US" sz="1800" dirty="0" err="1" smtClean="0"/>
              <a:t>Git</a:t>
            </a:r>
            <a:r>
              <a:rPr lang="zh-CN" altLang="en-US" sz="1800" dirty="0" smtClean="0"/>
              <a:t>中，用</a:t>
            </a:r>
            <a:r>
              <a:rPr lang="en-US" sz="1800" dirty="0" smtClean="0">
                <a:solidFill>
                  <a:srgbClr val="C00000"/>
                </a:solidFill>
              </a:rPr>
              <a:t>HEAD</a:t>
            </a:r>
            <a:r>
              <a:rPr lang="zh-CN" altLang="en-US" sz="1800" dirty="0" smtClean="0"/>
              <a:t>表示当前版本，上一个版本就是</a:t>
            </a:r>
            <a:r>
              <a:rPr lang="en-US" sz="1800" dirty="0" smtClean="0">
                <a:solidFill>
                  <a:srgbClr val="C00000"/>
                </a:solidFill>
              </a:rPr>
              <a:t>HEAD^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上上一个版本就是</a:t>
            </a:r>
            <a:r>
              <a:rPr lang="en-US" sz="1800" dirty="0" smtClean="0">
                <a:solidFill>
                  <a:srgbClr val="C00000"/>
                </a:solidFill>
              </a:rPr>
              <a:t>HEAD^^</a:t>
            </a:r>
            <a:r>
              <a:rPr lang="zh-CN" altLang="en-US" sz="1800" dirty="0" smtClean="0"/>
              <a:t>，往上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个版本写成</a:t>
            </a:r>
            <a:r>
              <a:rPr lang="en-US" sz="1800" dirty="0" smtClean="0">
                <a:solidFill>
                  <a:srgbClr val="C00000"/>
                </a:solidFill>
              </a:rPr>
              <a:t>HEAD~100</a:t>
            </a:r>
            <a:r>
              <a:rPr lang="zh-CN" altLang="en-US" sz="1800" dirty="0" smtClean="0"/>
              <a:t>。</a:t>
            </a:r>
            <a:endParaRPr lang="en-US" sz="1800" dirty="0" smtClean="0"/>
          </a:p>
          <a:p>
            <a:r>
              <a:rPr lang="zh-CN" altLang="en-US" sz="1800" dirty="0" smtClean="0"/>
              <a:t>使用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--hard HEAD^</a:t>
            </a:r>
            <a:r>
              <a:rPr lang="zh-CN" altLang="en-US" sz="1800" dirty="0" smtClean="0"/>
              <a:t>可将当前版本回退到上一版本（即上一次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的所有文件），此时输入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</a:t>
            </a:r>
            <a:r>
              <a:rPr lang="zh-CN" altLang="en-US" sz="1800" dirty="0" smtClean="0"/>
              <a:t>查看提交日志，则最新的版本提交记录已经看不到了。</a:t>
            </a:r>
            <a:endParaRPr lang="en-US" altLang="zh-CN" sz="1800" dirty="0" smtClean="0"/>
          </a:p>
          <a:p>
            <a:r>
              <a:rPr lang="zh-CN" altLang="en-US" sz="1800" dirty="0" smtClean="0"/>
              <a:t>若不想回退版本则可使用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--hard 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最新版本的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 id]</a:t>
            </a:r>
            <a:r>
              <a:rPr lang="zh-CN" altLang="en-US" sz="1800" dirty="0" smtClean="0"/>
              <a:t>（版本号没必要写全，前几位就可以，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会自动查找）再回到最新版本。</a:t>
            </a:r>
            <a:endParaRPr lang="en-US" altLang="zh-CN" sz="1800" dirty="0" smtClean="0"/>
          </a:p>
          <a:p>
            <a:r>
              <a:rPr lang="zh-CN" altLang="en-US" sz="1800" dirty="0" smtClean="0"/>
              <a:t>若不知道版本号，则可输入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reflog</a:t>
            </a:r>
            <a:r>
              <a:rPr lang="zh-CN" altLang="en-US" sz="1800" dirty="0" smtClean="0"/>
              <a:t>进行查看，该命令用来记录你的每一次版本操作。</a:t>
            </a:r>
            <a:endParaRPr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29132"/>
            <a:ext cx="45529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>
            <a:hlinkClick r:id="rId3" action="ppaction://hlinksldjump"/>
          </p:cNvPr>
          <p:cNvSpPr/>
          <p:nvPr/>
        </p:nvSpPr>
        <p:spPr>
          <a:xfrm>
            <a:off x="8001024" y="6072206"/>
            <a:ext cx="571504" cy="4286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9586" y="6143644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hlinkClick r:id="rId3" action="ppaction://hlinksldjump"/>
              </a:rPr>
              <a:t>撤销修改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输入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zh-CN" altLang="en-US" sz="1600" dirty="0" smtClean="0"/>
              <a:t>命令显示从最近到最远的提交日志（即对哪些文件做过哪些操作），若日志过多则按向下箭头，查看更多记录，直至出现</a:t>
            </a:r>
            <a:r>
              <a:rPr lang="en-US" altLang="zh-CN" sz="1600" dirty="0" smtClean="0"/>
              <a:t>end</a:t>
            </a:r>
            <a:r>
              <a:rPr lang="zh-CN" altLang="en-US" sz="1600" dirty="0" smtClean="0"/>
              <a:t>，按</a:t>
            </a:r>
            <a:r>
              <a:rPr lang="en-US" altLang="zh-CN" sz="1600" dirty="0" smtClean="0"/>
              <a:t>q</a:t>
            </a:r>
            <a:r>
              <a:rPr lang="zh-CN" altLang="en-US" sz="1600" dirty="0" smtClean="0"/>
              <a:t>退出（或直接按</a:t>
            </a:r>
            <a:r>
              <a:rPr lang="en-US" altLang="zh-CN" sz="1600" dirty="0" smtClean="0"/>
              <a:t>q</a:t>
            </a:r>
            <a:r>
              <a:rPr lang="zh-CN" altLang="en-US" sz="1600" dirty="0" smtClean="0"/>
              <a:t>退出）。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输入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--pretty=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可将提交日志简洁显示为</a:t>
            </a:r>
            <a:r>
              <a:rPr lang="en-US" sz="1600" dirty="0" smtClean="0"/>
              <a:t>commit id（</a:t>
            </a:r>
            <a:r>
              <a:rPr lang="zh-CN" altLang="en-US" sz="1600" dirty="0" smtClean="0"/>
              <a:t>版本号）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版本修改说明（加</a:t>
            </a:r>
            <a:r>
              <a:rPr lang="en-US" altLang="zh-CN" sz="1600" dirty="0" smtClean="0"/>
              <a:t>--pretty</a:t>
            </a:r>
            <a:r>
              <a:rPr lang="zh-CN" altLang="en-US" sz="1600" dirty="0" smtClean="0"/>
              <a:t>表明显示全的</a:t>
            </a:r>
            <a:r>
              <a:rPr lang="en-US" altLang="zh-CN" sz="1600" dirty="0" smtClean="0"/>
              <a:t>commit id</a:t>
            </a:r>
            <a:r>
              <a:rPr lang="zh-CN" altLang="en-US" sz="1600" dirty="0" smtClean="0"/>
              <a:t>，不加则显示前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位（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600" dirty="0" smtClean="0"/>
              <a:t>））。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200" dirty="0" smtClean="0"/>
              <a:t>commit id</a:t>
            </a:r>
            <a:r>
              <a:rPr lang="zh-CN" altLang="en-US" sz="1200" dirty="0" smtClean="0"/>
              <a:t>使用一大串数字表示是因为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是分布式的版本控制系统，这样做能够让多人在同一个版本库里工作且版本号不产生冲突</a:t>
            </a:r>
            <a:endParaRPr lang="zh-CN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572008"/>
            <a:ext cx="5476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000240"/>
            <a:ext cx="4314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常见用法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</a:t>
            </a:r>
            <a:r>
              <a:rPr lang="en-US" sz="1600" dirty="0" err="1" smtClean="0">
                <a:solidFill>
                  <a:srgbClr val="FF0000"/>
                </a:solidFill>
              </a:rPr>
              <a:t>oneline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/>
              <a:t>：将每条日志的输出为一行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-2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600" dirty="0" smtClean="0"/>
              <a:t>：指定显示多少条日志</a:t>
            </a:r>
            <a:endParaRPr lang="en-US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--skip=1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-2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：指定跳过前几条日志</a:t>
            </a:r>
            <a:endParaRPr lang="en-US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--pretty=raw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  <a:r>
              <a:rPr lang="zh-CN" altLang="en-US" sz="1600" dirty="0" smtClean="0"/>
              <a:t>：显示出关于每次提交的更多信息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-1 </a:t>
            </a:r>
            <a:r>
              <a:rPr lang="en-US" altLang="zh-CN" sz="1600" dirty="0" smtClean="0">
                <a:solidFill>
                  <a:srgbClr val="FF0000"/>
                </a:solidFill>
              </a:rPr>
              <a:t>-</a:t>
            </a:r>
            <a:r>
              <a:rPr lang="en-US" sz="1600" dirty="0" smtClean="0">
                <a:solidFill>
                  <a:srgbClr val="FF0000"/>
                </a:solidFill>
              </a:rPr>
              <a:t>p</a:t>
            </a:r>
            <a:r>
              <a:rPr lang="zh-CN" altLang="en-US" sz="1600" dirty="0" smtClean="0"/>
              <a:t>：输出的信息会更多，用来显示提交的改动记录，相当于多次使用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show [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commit_id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600" dirty="0" smtClean="0"/>
              <a:t>的结果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--graph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：绘制提交的线索，如果有合并的话，也会更清晰地显示出来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--decorate 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：显示一些相关的信息，如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、分支名、</a:t>
            </a:r>
            <a:r>
              <a:rPr lang="en-US" altLang="zh-CN" sz="1600" dirty="0" smtClean="0"/>
              <a:t>tag</a:t>
            </a:r>
            <a:r>
              <a:rPr lang="zh-CN" altLang="en-US" sz="1600" dirty="0" smtClean="0"/>
              <a:t>名等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--name-status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：带出每次提交对应的文件改动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搜索</a:t>
            </a:r>
            <a:r>
              <a:rPr lang="en-US" sz="1600" dirty="0" err="1" smtClean="0"/>
              <a:t>git</a:t>
            </a:r>
            <a:r>
              <a:rPr lang="zh-CN" altLang="en-US" sz="1600" dirty="0" smtClean="0"/>
              <a:t>日志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--author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yourname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600" dirty="0" smtClean="0"/>
              <a:t>：筛选出</a:t>
            </a:r>
            <a:r>
              <a:rPr lang="en-US" sz="1600" dirty="0" err="1" smtClean="0"/>
              <a:t>yourname</a:t>
            </a:r>
            <a:r>
              <a:rPr lang="zh-CN" altLang="en-US" sz="1600" dirty="0" smtClean="0"/>
              <a:t>用户提交的所有日志，</a:t>
            </a:r>
            <a:r>
              <a:rPr lang="en-US" sz="1600" dirty="0" err="1" smtClean="0"/>
              <a:t>yourname</a:t>
            </a:r>
            <a:r>
              <a:rPr lang="zh-CN" altLang="en-US" sz="1600" dirty="0" smtClean="0"/>
              <a:t>可以包含通配符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</a:t>
            </a:r>
            <a:r>
              <a:rPr lang="en-US" sz="1600" dirty="0" err="1" smtClean="0">
                <a:solidFill>
                  <a:srgbClr val="FF0000"/>
                </a:solidFill>
              </a:rPr>
              <a:t>grep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[keywords]</a:t>
            </a:r>
            <a:r>
              <a:rPr lang="zh-CN" altLang="en-US" sz="1600" dirty="0" smtClean="0"/>
              <a:t>：从提交的关键字（</a:t>
            </a:r>
            <a:r>
              <a:rPr lang="en-US" sz="1600" dirty="0" smtClean="0"/>
              <a:t> keywords </a:t>
            </a:r>
            <a:r>
              <a:rPr lang="zh-CN" altLang="en-US" sz="1600" dirty="0" smtClean="0"/>
              <a:t>）中抓取匹配的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项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</a:t>
            </a:r>
            <a:r>
              <a:rPr lang="en-US" sz="1600" smtClean="0">
                <a:solidFill>
                  <a:srgbClr val="FF0000"/>
                </a:solidFill>
              </a:rPr>
              <a:t>p </a:t>
            </a:r>
            <a:r>
              <a:rPr lang="en-US" altLang="zh-CN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file]</a:t>
            </a:r>
            <a:r>
              <a:rPr lang="zh-CN" altLang="en-US" sz="1600" dirty="0" smtClean="0"/>
              <a:t>：根据文件名来过滤只跟这个文件有关的提交</a:t>
            </a:r>
            <a:endParaRPr lang="zh-CN" altLang="en-US" sz="1600" b="1" dirty="0" smtClean="0"/>
          </a:p>
          <a:p>
            <a:endParaRPr lang="zh-CN" altLang="en-US" sz="18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撤销修改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28628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sz="2400" dirty="0" smtClean="0"/>
              <a:t>把文件在工作区的修改全部撤销，有两种情况：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一种是文件自修改后还没有被放到暂存区，现在撤销修改就回到和版本库一模一样的状态；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一种是文件已经添加到暂存区，又作了修改，现在撤销修改就回到添加到暂存区后的状态。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总之，就是让这个文件回到最近一次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</a:t>
            </a:r>
            <a:r>
              <a:rPr lang="zh-CN" altLang="en-US" sz="2400" dirty="0" smtClean="0"/>
              <a:t>或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add</a:t>
            </a:r>
            <a:r>
              <a:rPr lang="zh-CN" altLang="en-US" sz="2400" dirty="0" smtClean="0"/>
              <a:t>时的状态。</a:t>
            </a:r>
            <a:endParaRPr lang="en-US" altLang="zh-CN" sz="2400" dirty="0" smtClean="0"/>
          </a:p>
          <a:p>
            <a:r>
              <a:rPr lang="zh-CN" altLang="en-US" sz="2400" dirty="0" smtClean="0"/>
              <a:t>文件已经添加到暂存区则输入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reset HEAD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sz="2400" dirty="0" smtClean="0"/>
              <a:t>把暂存区的修改撤销掉，重新放回工作区，再使用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 </a:t>
            </a:r>
            <a:r>
              <a:rPr lang="zh-CN" altLang="en-US" sz="2400" dirty="0" smtClean="0"/>
              <a:t>，就可回到和版本库一模一样的状态。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撤销修改总结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21484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场景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：当你改乱了工作区某个文件的内容，想直接丢弃工作区的修改时，用命令</a:t>
            </a:r>
            <a:r>
              <a:rPr lang="en-US" altLang="zh-CN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--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 </a:t>
            </a:r>
            <a:r>
              <a:rPr lang="zh-CN" altLang="en-US" sz="3000" dirty="0" smtClean="0"/>
              <a:t>。</a:t>
            </a:r>
          </a:p>
          <a:p>
            <a:r>
              <a:rPr lang="zh-CN" altLang="en-US" sz="3000" dirty="0" smtClean="0"/>
              <a:t>场景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：当你不但改乱了工作区某个文件的内容，还添加到了暂存区时，想丢弃修改，分两步，第一步用命令</a:t>
            </a:r>
            <a:r>
              <a:rPr lang="en-US" altLang="zh-CN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</a:t>
            </a:r>
            <a:r>
              <a:rPr lang="en-US" altLang="zh-CN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HEAD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 </a:t>
            </a:r>
            <a:r>
              <a:rPr lang="zh-CN" altLang="en-US" sz="3000" dirty="0" smtClean="0"/>
              <a:t>，回到场景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，第二步按场景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操作。</a:t>
            </a:r>
          </a:p>
          <a:p>
            <a:r>
              <a:rPr lang="zh-CN" altLang="en-US" sz="3000" dirty="0" smtClean="0"/>
              <a:t>场景</a:t>
            </a:r>
            <a:r>
              <a:rPr lang="en-US" altLang="zh-CN" sz="3000" dirty="0" smtClean="0"/>
              <a:t>3</a:t>
            </a:r>
            <a:r>
              <a:rPr lang="zh-CN" altLang="en-US" sz="3000" dirty="0" smtClean="0"/>
              <a:t>：已经提交了不合适的修改到版本库时，想要撤销本次提交，参考</a:t>
            </a:r>
            <a:r>
              <a:rPr lang="zh-CN" altLang="en-US" sz="3000" dirty="0" smtClean="0">
                <a:hlinkClick r:id="rId2" action="ppaction://hlinksldjump"/>
              </a:rPr>
              <a:t>版本回退</a:t>
            </a:r>
            <a:r>
              <a:rPr lang="zh-CN" altLang="en-US" sz="3000" dirty="0" smtClean="0"/>
              <a:t>一节，不过</a:t>
            </a:r>
            <a:r>
              <a:rPr lang="zh-CN" altLang="en-US" sz="3000" dirty="0" smtClean="0">
                <a:solidFill>
                  <a:srgbClr val="FF0000"/>
                </a:solidFill>
              </a:rPr>
              <a:t>前提是没有推送到远程库</a:t>
            </a:r>
            <a:r>
              <a:rPr lang="zh-CN" altLang="en-US" sz="3000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输入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dirty="0" smtClean="0"/>
              <a:t>删除工作区的文件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若确实要删除版本库中的该文件，则再依次输入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[file]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–m [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说明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dirty="0" smtClean="0"/>
              <a:t>，此时文件就从版本库中被删除了；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若删错了，则使用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-- [file]</a:t>
            </a:r>
            <a:r>
              <a:rPr lang="zh-CN" altLang="en-US" dirty="0" smtClean="0"/>
              <a:t>从版本库中将最新的版本还原至本地工作区。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1800" dirty="0" smtClean="0"/>
              <a:t>如果一个文件已经被提交到版本库，那么你永远不用担心误删，但是要小心，你只能恢复文件到最新版本（即删除文件前的一个版本，使用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 --hard 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commitid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800" dirty="0" smtClean="0"/>
              <a:t>），你会丢失</a:t>
            </a:r>
            <a:r>
              <a:rPr lang="zh-CN" altLang="en-US" sz="1800" b="1" dirty="0" smtClean="0"/>
              <a:t>最近一次提交后你修改的所有内容。</a:t>
            </a:r>
            <a:endParaRPr lang="en-US" altLang="zh-CN" sz="1800" b="1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1800" dirty="0" smtClean="0"/>
              <a:t>删除文件夹：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-r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远程仓库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由于本地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仓库和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仓库之间的传输是通过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加密的，所以先创建</a:t>
            </a:r>
            <a:r>
              <a:rPr lang="en-US" sz="2400" dirty="0" smtClean="0"/>
              <a:t>SSH Key</a:t>
            </a:r>
            <a:r>
              <a:rPr lang="zh-CN" altLang="en-US" sz="2400" dirty="0" smtClean="0"/>
              <a:t>，使用默认值即可，可不设置密码：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ssh-keygen -t rsa -C [“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邮件地址</a:t>
            </a:r>
            <a:r>
              <a:rPr lang="de-DE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400" dirty="0" smtClean="0"/>
              <a:t>（创建成功后可以在用户主目录里找到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ssh</a:t>
            </a:r>
            <a:r>
              <a:rPr lang="zh-CN" altLang="en-US" sz="2400" dirty="0" smtClean="0"/>
              <a:t>目录，里面有</a:t>
            </a:r>
            <a:r>
              <a:rPr lang="en-US" altLang="zh-CN" sz="2400" dirty="0" err="1" smtClean="0"/>
              <a:t>id_rsa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id_rsa.pub</a:t>
            </a:r>
            <a:r>
              <a:rPr lang="zh-CN" altLang="en-US" sz="2400" dirty="0" smtClean="0"/>
              <a:t>两个文件，这两个就是</a:t>
            </a:r>
            <a:r>
              <a:rPr lang="en-US" altLang="zh-CN" sz="2400" dirty="0" smtClean="0"/>
              <a:t>SSH Key</a:t>
            </a:r>
            <a:r>
              <a:rPr lang="zh-CN" altLang="en-US" sz="2400" dirty="0" smtClean="0"/>
              <a:t>的秘钥对，</a:t>
            </a:r>
            <a:r>
              <a:rPr lang="en-US" altLang="zh-CN" sz="2400" dirty="0" err="1" smtClean="0"/>
              <a:t>id_rsa</a:t>
            </a:r>
            <a:r>
              <a:rPr lang="zh-CN" altLang="en-US" sz="2400" dirty="0" smtClean="0"/>
              <a:t>是私钥，不能泄露出去，</a:t>
            </a:r>
            <a:r>
              <a:rPr lang="en-US" altLang="zh-CN" sz="2400" dirty="0" smtClean="0"/>
              <a:t>id_rsa.pub</a:t>
            </a:r>
            <a:r>
              <a:rPr lang="zh-CN" altLang="en-US" sz="2400" dirty="0" smtClean="0"/>
              <a:t>是公钥，可以放心地告诉任何人。 ）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登陆</a:t>
            </a:r>
            <a:r>
              <a:rPr lang="en-US" sz="2400" dirty="0" err="1" smtClean="0"/>
              <a:t>GitHub</a:t>
            </a:r>
            <a:r>
              <a:rPr lang="zh-CN" altLang="en-US" sz="2400" dirty="0" smtClean="0"/>
              <a:t>，进行设置，具体步骤见下一页。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400" dirty="0" smtClean="0"/>
              <a:t>使用多台电脑时，只要把每台电脑的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都添加到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，就可以在每台电脑上往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推送了。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de-DE" sz="2000" dirty="0" smtClean="0"/>
              <a:t>	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集中式版本控制系统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版本库集中存放在中央服务器，工作时要先从中央服务器取得最新版本，工作完后再把写完的程序推送给中央服务器。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必须联网才能工作（对带宽要求高）；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安全性不够高，中央服务器出问题，可能所有人都无法工作。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1838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3" y="142852"/>
            <a:ext cx="491106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785926"/>
            <a:ext cx="440126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4429132"/>
            <a:ext cx="4286280" cy="228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64291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点击设置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214290"/>
            <a:ext cx="1571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SSH and GPG keys</a:t>
            </a:r>
            <a:r>
              <a:rPr lang="zh-CN" altLang="en-US" dirty="0" smtClean="0"/>
              <a:t>，点击</a:t>
            </a:r>
            <a:r>
              <a:rPr lang="en-US" altLang="zh-CN" dirty="0" smtClean="0"/>
              <a:t>New SSH key</a:t>
            </a:r>
            <a:r>
              <a:rPr lang="zh-CN" altLang="en-US" dirty="0" smtClean="0"/>
              <a:t>，新建一个</a:t>
            </a:r>
            <a:r>
              <a:rPr lang="en-US" altLang="zh-CN" dirty="0" smtClean="0"/>
              <a:t>SSH key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0298" y="278605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c.</a:t>
            </a:r>
            <a:r>
              <a:rPr lang="zh-CN" altLang="en-US" dirty="0" smtClean="0"/>
              <a:t>填入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后，点击</a:t>
            </a:r>
            <a:r>
              <a:rPr lang="en-US" altLang="zh-CN" dirty="0" smtClean="0"/>
              <a:t>add SSH key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28860" y="514351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d.</a:t>
            </a:r>
            <a:r>
              <a:rPr lang="zh-CN" altLang="en-US" dirty="0" smtClean="0"/>
              <a:t>页面中显示新加的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添加远程库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登陆</a:t>
            </a:r>
            <a:r>
              <a:rPr lang="en-US" sz="2400" dirty="0" err="1" smtClean="0"/>
              <a:t>GitHub</a:t>
            </a:r>
            <a:r>
              <a:rPr lang="zh-CN" altLang="en-US" sz="2400" dirty="0" smtClean="0"/>
              <a:t>后点击“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new repository</a:t>
            </a:r>
            <a:r>
              <a:rPr lang="zh-CN" altLang="en-US" sz="2400" dirty="0" smtClean="0"/>
              <a:t>”在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上新建一个库，填入库名后点击创建。创建成功后可根据提示在本地新建一个库并将其推送至远程库，或直接将本地已存在的库推送至远程库，或从其他库中导入代码。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4857784" cy="36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添加远程库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根据提示将本地库推送至远程库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1800" dirty="0" smtClean="0"/>
              <a:t>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remote add origin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https://github.com/dongyun715/learngit.git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origin</a:t>
            </a:r>
            <a:r>
              <a:rPr lang="zh-CN" altLang="en-US" sz="1800" dirty="0" smtClean="0"/>
              <a:t>是远程库的名字，这是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默认的叫法，也可以改成别的，但是</a:t>
            </a:r>
            <a:r>
              <a:rPr lang="en-US" altLang="zh-CN" sz="1800" dirty="0" smtClean="0"/>
              <a:t>origin</a:t>
            </a:r>
            <a:r>
              <a:rPr lang="zh-CN" altLang="en-US" sz="1800" dirty="0" smtClean="0"/>
              <a:t>这个名字一看就知道是远程库；</a:t>
            </a:r>
            <a:r>
              <a:rPr lang="en-US" altLang="zh-CN" sz="1800" dirty="0" smtClean="0"/>
              <a:t>dongyun715</a:t>
            </a:r>
            <a:r>
              <a:rPr lang="zh-CN" altLang="en-US" sz="1800" dirty="0" smtClean="0"/>
              <a:t>为账号名，要改成相应的账号）</a:t>
            </a:r>
            <a:endParaRPr lang="en-US" altLang="zh-CN" sz="1800" dirty="0" smtClean="0"/>
          </a:p>
          <a:p>
            <a:r>
              <a:rPr lang="zh-CN" altLang="en-US" sz="1800" dirty="0" smtClean="0"/>
              <a:t>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-u origin master</a:t>
            </a:r>
            <a:r>
              <a:rPr lang="zh-CN" altLang="en-US" sz="1800" dirty="0" smtClean="0"/>
              <a:t>将本地库的所有内容推送至远程库（使用</a:t>
            </a:r>
            <a:r>
              <a:rPr lang="en-US" sz="1800" dirty="0" err="1" smtClean="0"/>
              <a:t>git</a:t>
            </a:r>
            <a:r>
              <a:rPr lang="en-US" sz="1800" dirty="0" smtClean="0"/>
              <a:t> push</a:t>
            </a:r>
            <a:r>
              <a:rPr lang="zh-CN" altLang="en-US" sz="1800" dirty="0" smtClean="0"/>
              <a:t>命令，把当前分支</a:t>
            </a:r>
            <a:r>
              <a:rPr lang="en-US" sz="1800" dirty="0" smtClean="0"/>
              <a:t>master</a:t>
            </a:r>
            <a:r>
              <a:rPr lang="zh-CN" altLang="en-US" sz="1800" dirty="0" smtClean="0"/>
              <a:t>推送到远程；由于远程库是空的，我们第一次推送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分支时，加上了</a:t>
            </a:r>
            <a:r>
              <a:rPr lang="en-US" altLang="zh-CN" sz="1800" dirty="0" smtClean="0"/>
              <a:t>-u</a:t>
            </a:r>
            <a:r>
              <a:rPr lang="zh-CN" altLang="en-US" sz="1800" dirty="0" smtClean="0"/>
              <a:t>参数，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不但会把本地的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分支内容推送到远程新的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分支，还会把本地的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分支和远程的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分支关联起来，在以后的推送或者拉取时就可以简化命令为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master </a:t>
            </a:r>
            <a:r>
              <a:rPr lang="zh-CN" altLang="en-US" sz="1800" dirty="0" smtClean="0"/>
              <a:t>来把本地</a:t>
            </a:r>
            <a:r>
              <a:rPr lang="en-US" sz="1800" dirty="0" smtClean="0"/>
              <a:t>master</a:t>
            </a:r>
            <a:r>
              <a:rPr lang="zh-CN" altLang="en-US" sz="1800" dirty="0" smtClean="0"/>
              <a:t>分支的最新修改推送至</a:t>
            </a:r>
            <a:r>
              <a:rPr lang="en-US" sz="1800" dirty="0" err="1" smtClean="0"/>
              <a:t>GitHub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remote -v</a:t>
            </a:r>
            <a:r>
              <a:rPr lang="zh-CN" altLang="en-US" sz="1600" dirty="0" smtClean="0"/>
              <a:t>查看远程库信息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remote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</a:t>
            </a:r>
            <a:r>
              <a:rPr lang="zh-CN" altLang="en-US" sz="1600" dirty="0" smtClean="0"/>
              <a:t>删除已关联的远程库</a:t>
            </a:r>
            <a:endParaRPr lang="en-US" altLang="zh-CN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001056" cy="104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从远程库克隆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之前为先有本地库，后有远程库，再将本地库推送至远程库的操作。也可先创建远程库，然后从远程库克隆文件至本地库：登录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网站，新建一个远程库，输入库名，勾选</a:t>
            </a:r>
            <a:r>
              <a:rPr lang="en-US" sz="2000" dirty="0" smtClean="0">
                <a:solidFill>
                  <a:srgbClr val="C00000"/>
                </a:solidFill>
              </a:rPr>
              <a:t>Initialize this repository with a README</a:t>
            </a:r>
            <a:r>
              <a:rPr lang="zh-CN" altLang="en-US" sz="2000" dirty="0" smtClean="0"/>
              <a:t>后点击创建， 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自动创建一个</a:t>
            </a:r>
            <a:r>
              <a:rPr lang="en-US" altLang="zh-CN" sz="2000" dirty="0" smtClean="0"/>
              <a:t>README.md</a:t>
            </a:r>
            <a:r>
              <a:rPr lang="zh-CN" altLang="en-US" sz="2000" dirty="0" smtClean="0"/>
              <a:t>文件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464439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857760"/>
            <a:ext cx="4406984" cy="161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形状 8"/>
          <p:cNvCxnSpPr>
            <a:stCxn id="5122" idx="3"/>
            <a:endCxn id="5123" idx="0"/>
          </p:cNvCxnSpPr>
          <p:nvPr/>
        </p:nvCxnSpPr>
        <p:spPr>
          <a:xfrm>
            <a:off x="5573052" y="4286245"/>
            <a:ext cx="916688" cy="571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从远程库克隆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远程库准备好后用命令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clone</a:t>
            </a:r>
            <a:r>
              <a:rPr lang="zh-CN" altLang="en-US" sz="2400" dirty="0" smtClean="0"/>
              <a:t>克隆一个本地库，成功后可看到</a:t>
            </a:r>
            <a:r>
              <a:rPr lang="en-US" altLang="zh-CN" sz="2400" dirty="0" err="1" smtClean="0"/>
              <a:t>gitskills</a:t>
            </a:r>
            <a:r>
              <a:rPr lang="zh-CN" altLang="en-US" sz="2400" dirty="0" smtClean="0"/>
              <a:t>本地库中有一个</a:t>
            </a:r>
            <a:r>
              <a:rPr lang="en-US" altLang="zh-CN" sz="2400" dirty="0" smtClean="0"/>
              <a:t>README.md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https://github.com/dongyun715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/gitskills.git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00372"/>
            <a:ext cx="41433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43571" y="3357562"/>
            <a:ext cx="2643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/>
              <a:t>注：红字部分也可改为</a:t>
            </a:r>
            <a:r>
              <a:rPr lang="en-US" altLang="zh-CN" sz="1400" i="1" u="sng" dirty="0" smtClean="0"/>
              <a:t>git@github.com:dongyun715</a:t>
            </a:r>
            <a:r>
              <a:rPr lang="zh-CN" altLang="en-US" sz="1400" i="1" dirty="0" smtClean="0"/>
              <a:t>，此时是通过</a:t>
            </a:r>
            <a:r>
              <a:rPr lang="en-US" altLang="zh-CN" sz="1400" i="1" dirty="0" err="1" smtClean="0"/>
              <a:t>ssh</a:t>
            </a:r>
            <a:r>
              <a:rPr lang="zh-CN" altLang="en-US" sz="1400" i="1" dirty="0" smtClean="0"/>
              <a:t>支持的原生</a:t>
            </a:r>
            <a:r>
              <a:rPr lang="en-US" altLang="zh-CN" sz="1400" i="1" dirty="0" err="1" smtClean="0"/>
              <a:t>git</a:t>
            </a:r>
            <a:r>
              <a:rPr lang="zh-CN" altLang="en-US" sz="1400" i="1" dirty="0" smtClean="0"/>
              <a:t>协议，其速度最快，但只开放</a:t>
            </a:r>
            <a:r>
              <a:rPr lang="en-US" sz="1400" i="1" dirty="0" smtClean="0"/>
              <a:t>http</a:t>
            </a:r>
            <a:r>
              <a:rPr lang="zh-CN" altLang="en-US" sz="1400" i="1" dirty="0" smtClean="0"/>
              <a:t>端口的公司内部无法使用</a:t>
            </a:r>
            <a:r>
              <a:rPr lang="en-US" sz="1400" i="1" dirty="0" err="1" smtClean="0"/>
              <a:t>ssh</a:t>
            </a:r>
            <a:r>
              <a:rPr lang="zh-CN" altLang="en-US" sz="1400" i="1" dirty="0" smtClean="0"/>
              <a:t>协议就只能使用</a:t>
            </a:r>
            <a:r>
              <a:rPr lang="en-US" sz="1400" i="1" dirty="0" smtClean="0"/>
              <a:t>https</a:t>
            </a:r>
            <a:r>
              <a:rPr lang="zh-CN" altLang="en-US" sz="1400" i="1" dirty="0" smtClean="0"/>
              <a:t>协议</a:t>
            </a:r>
            <a:endParaRPr lang="zh-CN" altLang="en-US" sz="1400" i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00570"/>
            <a:ext cx="28384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假设你准备开发一个新功能，但是需要两周才能完成，第一周你写了</a:t>
            </a:r>
            <a:r>
              <a:rPr lang="en-US" altLang="zh-CN" sz="2000" dirty="0" smtClean="0"/>
              <a:t>50%</a:t>
            </a:r>
            <a:r>
              <a:rPr lang="zh-CN" altLang="en-US" sz="2000" dirty="0" smtClean="0"/>
              <a:t>的代码，如果立刻提交，由于代码还没写完，不完整的代码库会导致别人不能干活了。如果等代码全部写完再一次提交，又存在丢失每天进度的巨大风险。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此时可以使用分支管理，创建一个属于自己的分支，别人看不到这个分支，都继续在原来的分支上正常工作，而你在自己的分支上干活，想提交就提交，直到开发完毕后，再一次性合并到原来的分支上，这样既安全又不影响别人工作。</a:t>
            </a:r>
          </a:p>
          <a:p>
            <a:endParaRPr lang="en-US" altLang="zh-CN" sz="2000" dirty="0" smtClean="0"/>
          </a:p>
          <a:p>
            <a:r>
              <a:rPr lang="en-US" sz="2000" dirty="0" err="1" smtClean="0"/>
              <a:t>Git</a:t>
            </a:r>
            <a:r>
              <a:rPr lang="zh-CN" altLang="en-US" sz="2000" dirty="0" smtClean="0"/>
              <a:t>的分支无论是创建、切换或删除分支都能够很快完成。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创建与合并分支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92922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创建并切换分支：</a:t>
            </a:r>
            <a:endParaRPr lang="en-US" altLang="zh-CN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-b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相当于以下两条命令：</a:t>
            </a:r>
            <a:endParaRPr lang="en-US" altLang="zh-CN" sz="1800" dirty="0" smtClean="0"/>
          </a:p>
          <a:p>
            <a:pPr>
              <a:buNone/>
            </a:pP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git </a:t>
            </a:r>
            <a:r>
              <a:rPr lang="fr-F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git </a:t>
            </a:r>
            <a:r>
              <a:rPr lang="fr-F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>
              <a:buNone/>
            </a:pP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/>
              <a:t>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</a:t>
            </a:r>
            <a:r>
              <a:rPr lang="zh-CN" altLang="en-US" sz="1800" dirty="0" smtClean="0"/>
              <a:t>命令查看当前分支，此时会列出所有分支，当前分支前面会标一个</a:t>
            </a:r>
            <a:r>
              <a:rPr lang="zh-CN" altLang="en-US" sz="1800" dirty="0" smtClean="0">
                <a:solidFill>
                  <a:srgbClr val="C00000"/>
                </a:solidFill>
              </a:rPr>
              <a:t>*</a:t>
            </a:r>
            <a:r>
              <a:rPr lang="zh-CN" altLang="en-US" sz="1800" dirty="0" smtClean="0"/>
              <a:t>号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在新建的分支中修改文件并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800" dirty="0" smtClean="0"/>
              <a:t>之后，使用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 </a:t>
            </a:r>
            <a:r>
              <a:rPr lang="fr-F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sz="1800" dirty="0" smtClean="0"/>
              <a:t>切换回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分支，查看文件，文件无修改，此时输入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merge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800" dirty="0" smtClean="0"/>
              <a:t>，合并指定分支到当前分支（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分支），再查看该文件则能看到修改内容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合并完成后即可删除之前的分支：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 -d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分支操作总结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查看分支：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[name]</a:t>
            </a:r>
          </a:p>
          <a:p>
            <a:r>
              <a:rPr lang="zh-CN" altLang="en-US" dirty="0" smtClean="0"/>
              <a:t>切换分支：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[name]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-b [name]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[name]</a:t>
            </a:r>
          </a:p>
          <a:p>
            <a:r>
              <a:rPr lang="zh-CN" altLang="en-US" dirty="0" smtClean="0"/>
              <a:t>删除分支：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[name]</a:t>
            </a:r>
          </a:p>
          <a:p>
            <a:r>
              <a:rPr lang="zh-CN" altLang="en-US" dirty="0" smtClean="0"/>
              <a:t>没有合并的分支，强制删除：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[name]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因创建、合并和删除分支非常快，所以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鼓励使用分支完成某个任务，合并后再删掉分支和直接在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分支上工作效果是一样的，但过程更安全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当在一个分支（如</a:t>
            </a:r>
            <a:r>
              <a:rPr lang="en-US" altLang="zh-CN" sz="2000" dirty="0" smtClean="0">
                <a:solidFill>
                  <a:srgbClr val="C00000"/>
                </a:solidFill>
              </a:rPr>
              <a:t>1006</a:t>
            </a:r>
            <a:r>
              <a:rPr lang="zh-CN" altLang="en-US" sz="2000" dirty="0" smtClean="0"/>
              <a:t>）中修改文件内容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2000" dirty="0" smtClean="0"/>
              <a:t>并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2000" dirty="0" smtClean="0"/>
              <a:t>后，再切换至另一分支（如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分支），修改同一文件中的内容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2000" dirty="0" smtClean="0"/>
              <a:t>并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2000" dirty="0" smtClean="0"/>
              <a:t>后，合并这两个分支：在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分支下输入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merge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1006</a:t>
            </a:r>
            <a:r>
              <a:rPr lang="zh-CN" altLang="en-US" sz="2000" dirty="0" smtClean="0"/>
              <a:t>，此时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会告诉我们存在冲突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查看文件内容， 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用</a:t>
            </a:r>
            <a:r>
              <a:rPr lang="en-US" altLang="zh-CN" sz="2000" dirty="0" smtClean="0">
                <a:solidFill>
                  <a:srgbClr val="C00000"/>
                </a:solidFill>
              </a:rPr>
              <a:t>&lt;&lt;&lt;&lt;&lt;&lt;&lt;</a:t>
            </a:r>
            <a:r>
              <a:rPr lang="zh-CN" altLang="en-US" sz="2000" dirty="0" smtClean="0"/>
              <a:t>（当前分支），</a:t>
            </a:r>
            <a:r>
              <a:rPr lang="en-US" altLang="zh-CN" sz="2000" dirty="0" smtClean="0">
                <a:solidFill>
                  <a:srgbClr val="C00000"/>
                </a:solidFill>
              </a:rPr>
              <a:t>=======</a:t>
            </a:r>
            <a:r>
              <a:rPr lang="zh-CN" altLang="en-US" sz="2000" dirty="0" smtClean="0"/>
              <a:t>（分隔），</a:t>
            </a:r>
            <a:r>
              <a:rPr lang="en-US" altLang="zh-CN" sz="2000" dirty="0" smtClean="0">
                <a:solidFill>
                  <a:srgbClr val="C00000"/>
                </a:solidFill>
              </a:rPr>
              <a:t>&gt;&gt;&gt;&gt;&gt;&gt;&gt;</a:t>
            </a:r>
            <a:r>
              <a:rPr lang="zh-CN" altLang="en-US" sz="2000" dirty="0" smtClean="0"/>
              <a:t>（合并分支）标记出不同分支的内容，需根据实际手动修改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分支中该文件的内容（即合并后的文件）解决冲突后再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2000" dirty="0" smtClean="0"/>
              <a:t>并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2000" dirty="0" smtClean="0"/>
              <a:t>该文件，之后删除分支（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 -d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1006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72008"/>
            <a:ext cx="3800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可以使用带参数的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</a:t>
            </a:r>
            <a:r>
              <a:rPr lang="zh-CN" altLang="en-US" sz="2800" dirty="0" smtClean="0"/>
              <a:t>来查看分支的合并情况：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 --graph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--pretty=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--abbrev-commit</a:t>
            </a:r>
          </a:p>
          <a:p>
            <a:pPr>
              <a:buNone/>
            </a:pP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54959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分布式版本控制系统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一般有一台电脑充当“中央服务器”，用来方便“交换”大家的修改，没有也可正常工作。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不必联网；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有极其强大的分支管理。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 smtClean="0"/>
              <a:t>通常合并分支时，如果可能，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会默认使用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模式，但这种模式下，删除分支后，会丢掉分支信息。此时，可使用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--no-ff</a:t>
            </a:r>
            <a:r>
              <a:rPr lang="zh-CN" altLang="en-US" sz="1600" dirty="0" smtClean="0"/>
              <a:t>方式的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</a:t>
            </a:r>
            <a:r>
              <a:rPr lang="zh-CN" altLang="en-US" sz="1600" dirty="0" smtClean="0"/>
              <a:t>来强制禁用</a:t>
            </a:r>
            <a:r>
              <a:rPr lang="en-US" sz="1600" dirty="0" smtClean="0"/>
              <a:t>Fast forward</a:t>
            </a:r>
            <a:r>
              <a:rPr lang="zh-CN" altLang="en-US" sz="1600" dirty="0" smtClean="0"/>
              <a:t>模式。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E.g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-b dev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创建并切换至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分支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add readme.txt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 -m “remark”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修改</a:t>
            </a:r>
            <a:r>
              <a:rPr lang="en-US" altLang="zh-CN" sz="1600" dirty="0" smtClean="0"/>
              <a:t>readme.txt</a:t>
            </a:r>
            <a:r>
              <a:rPr lang="zh-CN" altLang="en-US" sz="1600" dirty="0" smtClean="0"/>
              <a:t>文件的内容后提交文件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切换至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分支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--no-ff  -m “remark” dev</a:t>
            </a:r>
            <a:r>
              <a:rPr lang="en-US" altLang="zh-CN" sz="1600" dirty="0" smtClean="0"/>
              <a:t>	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no-ff</a:t>
            </a:r>
            <a:r>
              <a:rPr lang="zh-CN" altLang="en-US" sz="1600" dirty="0" smtClean="0"/>
              <a:t>参数（表示禁用</a:t>
            </a:r>
            <a:r>
              <a:rPr lang="en-US" sz="1600" dirty="0" smtClean="0"/>
              <a:t>Fast forward </a:t>
            </a:r>
            <a:r>
              <a:rPr lang="zh-CN" altLang="en-US" sz="1600" dirty="0" smtClean="0"/>
              <a:t>）合并</a:t>
            </a:r>
            <a:r>
              <a:rPr lang="en-US" sz="1600" dirty="0" smtClean="0"/>
              <a:t>dev</a:t>
            </a:r>
            <a:r>
              <a:rPr lang="zh-CN" altLang="en-US" sz="1600" dirty="0" smtClean="0"/>
              <a:t>分支，此次合并会创建一个新的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600" dirty="0" smtClean="0"/>
              <a:t>，所以加上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-m</a:t>
            </a:r>
            <a:r>
              <a:rPr lang="zh-CN" altLang="en-US" sz="1600" dirty="0" smtClean="0"/>
              <a:t>参数，把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描述写进去</a:t>
            </a:r>
            <a:endParaRPr lang="en-US" altLang="zh-CN" sz="1600" dirty="0" smtClean="0"/>
          </a:p>
          <a:p>
            <a:r>
              <a:rPr lang="zh-CN" altLang="en-US" sz="1600" dirty="0" smtClean="0"/>
              <a:t>查看分支历史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合并分支时，加上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--no-ff</a:t>
            </a:r>
            <a:r>
              <a:rPr lang="zh-CN" altLang="en-US" sz="1600" dirty="0" smtClean="0"/>
              <a:t>参数就可以用普通模式合并，合并后的历史有分支，能看出来曾经做过合并，而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合并就看不出来曾经做过合并。</a:t>
            </a:r>
            <a:endParaRPr lang="zh-CN" altLang="en-US" sz="16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4071942"/>
            <a:ext cx="381939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实际开发中，应该按照几个基本原则进行分支管理：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一般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分支应该是非常稳定的，仅用来发布新版本，平时不在上面干活；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干活都在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分支上，也就是说，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分支是不稳定的，到某个时候，比如</a:t>
            </a:r>
            <a:r>
              <a:rPr lang="en-US" altLang="zh-CN" sz="2000" dirty="0" smtClean="0"/>
              <a:t>1.0</a:t>
            </a:r>
            <a:r>
              <a:rPr lang="zh-CN" altLang="en-US" sz="2000" dirty="0" smtClean="0"/>
              <a:t>版本发布时，再把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分支合并到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上，在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分支发布</a:t>
            </a:r>
            <a:r>
              <a:rPr lang="en-US" altLang="zh-CN" sz="2000" dirty="0" smtClean="0"/>
              <a:t>1.0</a:t>
            </a:r>
            <a:r>
              <a:rPr lang="zh-CN" altLang="en-US" sz="2000" dirty="0" smtClean="0"/>
              <a:t>版本；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每个人都在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分支上干活，每个人都又有自己的分支（如下图的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michael</a:t>
            </a:r>
            <a:r>
              <a:rPr lang="zh-CN" altLang="en-US" sz="2000" dirty="0" smtClean="0"/>
              <a:t>、</a:t>
            </a:r>
            <a:r>
              <a:rPr lang="en-US" altLang="zh-CN" sz="2000" dirty="0" smtClean="0">
                <a:solidFill>
                  <a:srgbClr val="C00000"/>
                </a:solidFill>
              </a:rPr>
              <a:t>bob</a:t>
            </a:r>
            <a:r>
              <a:rPr lang="zh-CN" altLang="en-US" sz="2000" dirty="0" smtClean="0"/>
              <a:t>），时不时地往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分支上合并就可以。</a:t>
            </a:r>
            <a:endParaRPr lang="en-US" altLang="zh-CN" sz="2000" dirty="0" smtClean="0"/>
          </a:p>
          <a:p>
            <a:pPr marL="514350" indent="-514350"/>
            <a:r>
              <a:rPr lang="zh-CN" altLang="en-US" sz="2400" dirty="0" smtClean="0"/>
              <a:t>团队合作的分支看起来像这样：</a:t>
            </a:r>
            <a:endParaRPr lang="zh-CN" altLang="en-US" sz="2400" dirty="0"/>
          </a:p>
        </p:txBody>
      </p:sp>
      <p:sp>
        <p:nvSpPr>
          <p:cNvPr id="52226" name="AutoShape 2" descr="git-br-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分支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4857760"/>
            <a:ext cx="474345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8579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100" dirty="0" smtClean="0"/>
              <a:t>当工作途中需要修改</a:t>
            </a:r>
            <a:r>
              <a:rPr lang="en-US" altLang="zh-CN" sz="2100" dirty="0" smtClean="0"/>
              <a:t>bug</a:t>
            </a:r>
            <a:r>
              <a:rPr lang="zh-CN" altLang="en-US" sz="2100" dirty="0" smtClean="0"/>
              <a:t>，但当前工作尚未完成时，可以使用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</a:t>
            </a:r>
            <a:r>
              <a:rPr lang="zh-CN" altLang="en-US" sz="2100" dirty="0" smtClean="0"/>
              <a:t>把当前工作现场“储藏”起来，等以后恢复现场后继续工作。</a:t>
            </a:r>
            <a:endParaRPr lang="en-US" altLang="zh-CN" sz="2100" dirty="0" smtClean="0"/>
          </a:p>
          <a:p>
            <a:r>
              <a:rPr lang="en-US" altLang="zh-CN" sz="2100" dirty="0" err="1" smtClean="0"/>
              <a:t>E.g</a:t>
            </a:r>
            <a:r>
              <a:rPr lang="zh-CN" altLang="en-US" sz="2100" dirty="0" smtClean="0"/>
              <a:t>：</a:t>
            </a:r>
            <a:endParaRPr lang="en-US" altLang="zh-CN" sz="2100" dirty="0" smtClean="0"/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当前在</a:t>
            </a:r>
            <a:r>
              <a:rPr lang="en-US" altLang="zh-CN" sz="2100" dirty="0" smtClean="0"/>
              <a:t>dev</a:t>
            </a:r>
            <a:r>
              <a:rPr lang="zh-CN" altLang="en-US" sz="2100" dirty="0" smtClean="0"/>
              <a:t>分支工作，输入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</a:t>
            </a:r>
            <a:r>
              <a:rPr lang="zh-CN" altLang="en-US" sz="2100" dirty="0" smtClean="0"/>
              <a:t>保存现场；</a:t>
            </a:r>
            <a:endParaRPr lang="en-US" altLang="zh-CN" sz="2100" dirty="0" smtClean="0"/>
          </a:p>
          <a:p>
            <a:pPr>
              <a:buFont typeface="+mj-lt"/>
              <a:buAutoNum type="arabicPeriod"/>
            </a:pPr>
            <a:endParaRPr lang="en-US" altLang="zh-CN" sz="2100" dirty="0" smtClean="0"/>
          </a:p>
          <a:p>
            <a:pPr>
              <a:buFont typeface="+mj-lt"/>
              <a:buAutoNum type="arabicPeriod"/>
            </a:pPr>
            <a:endParaRPr lang="en-US" altLang="zh-CN" sz="2100" dirty="0" smtClean="0"/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需要在</a:t>
            </a:r>
            <a:r>
              <a:rPr lang="en-US" altLang="zh-CN" sz="2100" dirty="0" smtClean="0"/>
              <a:t>master</a:t>
            </a:r>
            <a:r>
              <a:rPr lang="zh-CN" altLang="en-US" sz="2100" dirty="0" smtClean="0"/>
              <a:t>分支上修复</a:t>
            </a:r>
            <a:r>
              <a:rPr lang="en-US" altLang="zh-CN" sz="2100" dirty="0" smtClean="0"/>
              <a:t>bug</a:t>
            </a:r>
            <a:r>
              <a:rPr lang="zh-CN" altLang="en-US" sz="2100" dirty="0" smtClean="0"/>
              <a:t>，则切换至</a:t>
            </a:r>
            <a:r>
              <a:rPr lang="en-US" altLang="zh-CN" sz="2100" dirty="0" smtClean="0"/>
              <a:t>master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master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创建并切换至新分支</a:t>
            </a:r>
            <a:r>
              <a:rPr lang="en-US" altLang="zh-CN" sz="2100" dirty="0" smtClean="0"/>
              <a:t>issue101</a:t>
            </a:r>
            <a:r>
              <a:rPr lang="zh-CN" altLang="en-US" sz="2100" dirty="0" smtClean="0"/>
              <a:t>用于修复</a:t>
            </a:r>
            <a:r>
              <a:rPr lang="en-US" altLang="zh-CN" sz="2100" dirty="0" smtClean="0"/>
              <a:t>bug</a:t>
            </a:r>
            <a:r>
              <a:rPr lang="zh-CN" altLang="en-US" sz="2100" dirty="0" smtClean="0"/>
              <a:t>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-b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issue101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修改文件并提交：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readme.txt	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-m “remark”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切换至</a:t>
            </a:r>
            <a:r>
              <a:rPr lang="en-US" altLang="zh-CN" sz="2100" dirty="0" smtClean="0"/>
              <a:t>master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master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合并</a:t>
            </a:r>
            <a:r>
              <a:rPr lang="en-US" altLang="zh-CN" sz="2100" dirty="0" smtClean="0"/>
              <a:t>issue101 </a:t>
            </a:r>
            <a:r>
              <a:rPr lang="zh-CN" altLang="en-US" sz="2100" dirty="0" smtClean="0"/>
              <a:t>分支至</a:t>
            </a:r>
            <a:r>
              <a:rPr lang="en-US" altLang="zh-CN" sz="2100" dirty="0" smtClean="0"/>
              <a:t>master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merge --no-ff 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-m “remark” issue101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删除</a:t>
            </a:r>
            <a:r>
              <a:rPr lang="en-US" altLang="zh-CN" sz="2100" dirty="0" smtClean="0"/>
              <a:t>issue101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 -d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issue101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切换至</a:t>
            </a:r>
            <a:r>
              <a:rPr lang="en-US" altLang="zh-CN" sz="2100" dirty="0" smtClean="0"/>
              <a:t>dev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查看保存的工作现场：</a:t>
            </a:r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list</a:t>
            </a:r>
          </a:p>
          <a:p>
            <a:pPr>
              <a:buFont typeface="+mj-lt"/>
              <a:buAutoNum type="arabicPeriod"/>
            </a:pPr>
            <a:endParaRPr lang="en-US" sz="21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21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提交当前文件（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add</a:t>
            </a:r>
            <a:r>
              <a:rPr lang="zh-CN" altLang="en-US" sz="2100" dirty="0" smtClean="0"/>
              <a:t>，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</a:t>
            </a:r>
            <a:r>
              <a:rPr lang="zh-CN" altLang="en-US" sz="2100" dirty="0" smtClean="0"/>
              <a:t>）后，恢复现场</a:t>
            </a:r>
            <a:endParaRPr lang="en-US" altLang="zh-CN" sz="21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100" dirty="0" smtClean="0"/>
              <a:t>方法一：使用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apply</a:t>
            </a:r>
            <a:r>
              <a:rPr lang="zh-CN" altLang="en-US" sz="2100" dirty="0" smtClean="0"/>
              <a:t>恢复现场，并使用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drop</a:t>
            </a:r>
            <a:r>
              <a:rPr lang="zh-CN" altLang="en-US" sz="2100" dirty="0" smtClean="0"/>
              <a:t>删除现场</a:t>
            </a:r>
            <a:endParaRPr lang="en-US" altLang="zh-CN" sz="2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100" dirty="0" smtClean="0"/>
              <a:t>方法二：使用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pop</a:t>
            </a:r>
            <a:r>
              <a:rPr lang="zh-CN" altLang="en-US" sz="2100" dirty="0" smtClean="0"/>
              <a:t>恢复并删除现场</a:t>
            </a:r>
            <a:endParaRPr lang="en-US" altLang="zh-CN" sz="2100" dirty="0" smtClean="0"/>
          </a:p>
          <a:p>
            <a:pPr>
              <a:buNone/>
            </a:pP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1152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214950"/>
            <a:ext cx="431423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可以多次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</a:t>
            </a:r>
            <a:r>
              <a:rPr lang="zh-CN" altLang="en-US" dirty="0" smtClean="0"/>
              <a:t>保存多个现场</a:t>
            </a:r>
            <a:r>
              <a:rPr lang="en-US" dirty="0" smtClean="0"/>
              <a:t>，</a:t>
            </a:r>
            <a:r>
              <a:rPr lang="zh-CN" altLang="en-US" dirty="0" smtClean="0"/>
              <a:t>恢复的时候，先用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stash list</a:t>
            </a:r>
            <a:r>
              <a:rPr lang="zh-CN" altLang="en-US" dirty="0" smtClean="0"/>
              <a:t>查看，然后恢复指定的</a:t>
            </a:r>
            <a:r>
              <a:rPr lang="en-US" dirty="0" smtClean="0"/>
              <a:t>stash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stash apply stash@{0}</a:t>
            </a:r>
          </a:p>
          <a:p>
            <a:pPr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可使用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show -p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stash@{0}</a:t>
            </a:r>
            <a:r>
              <a:rPr lang="zh-CN" altLang="en-US" sz="2000" dirty="0" smtClean="0"/>
              <a:t>来查看保存的现场文件内容（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：代表最近的一次</a:t>
            </a:r>
            <a:r>
              <a:rPr lang="en-US" sz="2000" dirty="0" smtClean="0"/>
              <a:t>stash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143248"/>
            <a:ext cx="4419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多人协助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主要分支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200" dirty="0" smtClean="0"/>
              <a:t>分支：是主分支，要时刻与远程同步；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dev</a:t>
            </a:r>
            <a:r>
              <a:rPr lang="zh-CN" altLang="en-US" sz="2200" dirty="0" smtClean="0"/>
              <a:t>分支：是开发分支，团队所有成员都需要在上面工作，所以需要与远程同步；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bug</a:t>
            </a:r>
            <a:r>
              <a:rPr lang="zh-CN" altLang="en-US" sz="2200" dirty="0" smtClean="0"/>
              <a:t>分支：只用于在本地修复</a:t>
            </a:r>
            <a:r>
              <a:rPr lang="en-US" altLang="zh-CN" sz="2200" dirty="0" smtClean="0"/>
              <a:t>bug</a:t>
            </a:r>
            <a:r>
              <a:rPr lang="zh-CN" altLang="en-US" sz="2200" dirty="0" smtClean="0"/>
              <a:t>，没必要推送到远程，除非老板要看你每周修复了几个</a:t>
            </a:r>
            <a:r>
              <a:rPr lang="en-US" altLang="zh-CN" sz="2200" dirty="0" smtClean="0"/>
              <a:t>bug</a:t>
            </a:r>
            <a:r>
              <a:rPr lang="zh-CN" altLang="en-US" sz="2200" dirty="0" smtClean="0"/>
              <a:t>；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feature</a:t>
            </a:r>
            <a:r>
              <a:rPr lang="zh-CN" altLang="en-US" sz="2200" dirty="0" smtClean="0"/>
              <a:t>分支：新功能分支，是否推送到远程，取决于你是否和你的小伙伴合作在上面开发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多人协助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多人协作的工作模式通常是这样：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首先，可以试图用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[branch-name]</a:t>
            </a:r>
            <a:r>
              <a:rPr lang="zh-CN" altLang="en-US" sz="2400" dirty="0" smtClean="0"/>
              <a:t>推送自己的修改；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如果推送失败，则因为远程分支比你的本地更新，需要先用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pull</a:t>
            </a:r>
            <a:r>
              <a:rPr lang="zh-CN" altLang="en-US" sz="2400" dirty="0" smtClean="0"/>
              <a:t>试图合并；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如果合并有冲突，则解决冲突，并在本地</a:t>
            </a:r>
            <a:r>
              <a:rPr lang="zh-CN" altLang="en-US" sz="2400" dirty="0" smtClean="0"/>
              <a:t>提交（如图所示即为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pull</a:t>
            </a:r>
            <a:r>
              <a:rPr lang="zh-CN" altLang="en-US" sz="2400" dirty="0" smtClean="0"/>
              <a:t>之后</a:t>
            </a:r>
            <a:r>
              <a:rPr lang="en-US" altLang="zh-CN" sz="2400" dirty="0" smtClean="0"/>
              <a:t>readme</a:t>
            </a:r>
            <a:r>
              <a:rPr lang="en-US" altLang="zh-CN" sz="2400" dirty="0" smtClean="0"/>
              <a:t>.txt</a:t>
            </a:r>
            <a:r>
              <a:rPr lang="zh-CN" altLang="en-US" sz="2400" dirty="0" smtClean="0"/>
              <a:t>文件中存在冲突，需修改该文件后再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zh-CN" altLang="en-US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没有</a:t>
            </a:r>
            <a:r>
              <a:rPr lang="zh-CN" altLang="en-US" sz="2400" dirty="0" smtClean="0"/>
              <a:t>冲突或者解决掉冲突后，再用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[branch-name]</a:t>
            </a:r>
            <a:r>
              <a:rPr lang="zh-CN" altLang="en-US" sz="2400" dirty="0" smtClean="0"/>
              <a:t>推送就能成功！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如果</a:t>
            </a:r>
            <a:r>
              <a:rPr lang="en-US" sz="2400" dirty="0" err="1" smtClean="0"/>
              <a:t>git</a:t>
            </a:r>
            <a:r>
              <a:rPr lang="en-US" sz="2400" dirty="0" smtClean="0"/>
              <a:t> pull</a:t>
            </a:r>
            <a:r>
              <a:rPr lang="zh-CN" altLang="en-US" sz="2400" dirty="0" smtClean="0"/>
              <a:t>提示</a:t>
            </a:r>
            <a:r>
              <a:rPr lang="en-US" sz="2400" dirty="0" smtClean="0"/>
              <a:t>no tracking information，</a:t>
            </a:r>
            <a:r>
              <a:rPr lang="zh-CN" altLang="en-US" sz="2400" dirty="0" smtClean="0"/>
              <a:t>则说明本地分支和远程分支的链接关系没有创建，用命令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 --set-upstream-to=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origin/[branch] dev </a:t>
            </a:r>
            <a:r>
              <a:rPr lang="zh-CN" altLang="en-US" sz="2400" dirty="0" smtClean="0"/>
              <a:t>进行链接</a:t>
            </a:r>
            <a:endParaRPr lang="en-US" sz="2400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357562"/>
            <a:ext cx="2928958" cy="149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600" dirty="0" smtClean="0"/>
              <a:t>：新建一个标签，默认为</a:t>
            </a:r>
            <a:r>
              <a:rPr lang="en-US" sz="3600" dirty="0" smtClean="0"/>
              <a:t>HEAD</a:t>
            </a:r>
            <a:r>
              <a:rPr lang="zh-CN" altLang="en-US" sz="3600" dirty="0" smtClean="0"/>
              <a:t>（最新版本）；</a:t>
            </a:r>
            <a:endParaRPr lang="en-US" altLang="zh-CN" sz="3600" dirty="0" smtClean="0"/>
          </a:p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commit_id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600" dirty="0" smtClean="0"/>
              <a:t>：为指定</a:t>
            </a:r>
            <a:r>
              <a:rPr lang="en-US" sz="3600" dirty="0" smtClean="0"/>
              <a:t>commit id</a:t>
            </a:r>
            <a:r>
              <a:rPr lang="zh-CN" altLang="en-US" sz="3600" dirty="0" smtClean="0"/>
              <a:t>版本新建一个标签；</a:t>
            </a:r>
            <a:endParaRPr lang="en-US" sz="3600" dirty="0" smtClean="0"/>
          </a:p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 -a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-m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remark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commit_id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3600" dirty="0" smtClean="0"/>
              <a:t> </a:t>
            </a:r>
            <a:r>
              <a:rPr lang="zh-CN" altLang="en-US" sz="3600" dirty="0" smtClean="0"/>
              <a:t>：为指定版本创建标签并指定标签信息；</a:t>
            </a:r>
          </a:p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</a:t>
            </a:r>
            <a:r>
              <a:rPr lang="zh-CN" altLang="en-US" sz="3600" dirty="0" smtClean="0"/>
              <a:t>：查看所有标签；</a:t>
            </a:r>
            <a:endParaRPr lang="en-US" altLang="zh-CN" sz="3600" dirty="0" smtClean="0"/>
          </a:p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600" dirty="0" smtClean="0"/>
              <a:t>：查看指定标签信息。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600" dirty="0" smtClean="0"/>
              <a:t>注：创建标签先切换至需要打标签的分支，之后执行</a:t>
            </a:r>
            <a:r>
              <a:rPr lang="en-US" altLang="zh-CN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 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 </a:t>
            </a:r>
            <a:r>
              <a:rPr lang="zh-CN" altLang="en-US" sz="2600" dirty="0" smtClean="0"/>
              <a:t>但是标签总是和某个</a:t>
            </a:r>
            <a:r>
              <a:rPr lang="en-US" altLang="zh-CN" sz="2600" dirty="0" smtClean="0"/>
              <a:t>commit id</a:t>
            </a:r>
            <a:r>
              <a:rPr lang="zh-CN" altLang="en-US" sz="2600" dirty="0" smtClean="0"/>
              <a:t>挂钩。如果这个</a:t>
            </a:r>
            <a:r>
              <a:rPr lang="en-US" altLang="zh-CN" sz="2600" dirty="0" smtClean="0"/>
              <a:t>commit id</a:t>
            </a:r>
            <a:r>
              <a:rPr lang="zh-CN" altLang="en-US" sz="2600" dirty="0" smtClean="0"/>
              <a:t>既出现在</a:t>
            </a:r>
            <a:r>
              <a:rPr lang="en-US" altLang="zh-CN" sz="26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600" dirty="0" smtClean="0"/>
              <a:t>分支，又出现在</a:t>
            </a:r>
            <a:r>
              <a:rPr lang="en-US" altLang="zh-CN" sz="2600" dirty="0" smtClean="0">
                <a:solidFill>
                  <a:srgbClr val="C00000"/>
                </a:solidFill>
              </a:rPr>
              <a:t>dev</a:t>
            </a:r>
            <a:r>
              <a:rPr lang="zh-CN" altLang="en-US" sz="2600" dirty="0" smtClean="0"/>
              <a:t>分支，那么在这两个分支上都可以看到这个标签。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149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dirty="0" smtClean="0"/>
              <a:t>命令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 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-d [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000" dirty="0" smtClean="0"/>
              <a:t>：删除打错的标签</a:t>
            </a:r>
            <a:endParaRPr lang="en-US" altLang="zh-CN" sz="3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200" dirty="0" smtClean="0"/>
              <a:t>创建的标签都只存储在本地，不会自动推送到远程。所以，打错的标签可以在本地安全删除</a:t>
            </a:r>
            <a:endParaRPr lang="en-US" altLang="zh-CN" sz="2200" dirty="0" smtClean="0"/>
          </a:p>
          <a:p>
            <a:r>
              <a:rPr lang="zh-CN" altLang="en-US" sz="3000" dirty="0" smtClean="0"/>
              <a:t>命令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[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000" dirty="0" smtClean="0"/>
              <a:t>：推送某个标签到远程库</a:t>
            </a:r>
            <a:endParaRPr lang="en-US" altLang="zh-CN" sz="3000" dirty="0" smtClean="0"/>
          </a:p>
          <a:p>
            <a:r>
              <a:rPr lang="zh-CN" altLang="en-US" sz="3000" dirty="0" smtClean="0"/>
              <a:t>命令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--tags</a:t>
            </a:r>
            <a:r>
              <a:rPr lang="zh-CN" altLang="en-US" sz="3000" dirty="0" smtClean="0"/>
              <a:t>：一次性推送全部尚未推送到远程库的本地标签</a:t>
            </a:r>
            <a:endParaRPr lang="en-US" altLang="zh-CN" sz="3000" dirty="0" smtClean="0"/>
          </a:p>
          <a:p>
            <a:r>
              <a:rPr lang="zh-CN" altLang="en-US" sz="3000" dirty="0" smtClean="0"/>
              <a:t>删除推送到远程库的标签：</a:t>
            </a:r>
            <a:endParaRPr lang="en-US" altLang="zh-CN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/>
              <a:t>删除本地标签：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 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-d [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/>
              <a:t>从远程删除：</a:t>
            </a:r>
            <a:r>
              <a:rPr lang="en-US" sz="3000" dirty="0" smtClean="0"/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 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 :refs/tags/[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可登陆</a:t>
            </a:r>
            <a:r>
              <a:rPr lang="en-US" altLang="zh-CN" sz="2200" dirty="0" err="1" smtClean="0"/>
              <a:t>GitHub</a:t>
            </a:r>
            <a:r>
              <a:rPr lang="zh-CN" altLang="en-US" sz="2200" dirty="0" smtClean="0"/>
              <a:t>网站查看远程库标签是否删除（仓库内容的</a:t>
            </a:r>
            <a:r>
              <a:rPr lang="en-US" altLang="zh-CN" sz="2200" dirty="0" smtClean="0"/>
              <a:t>release</a:t>
            </a:r>
            <a:r>
              <a:rPr lang="zh-CN" altLang="en-US" sz="2200" dirty="0" smtClean="0"/>
              <a:t>页签）</a:t>
            </a:r>
            <a:endParaRPr lang="en-US" altLang="zh-CN" sz="22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作为个人的远程库使用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Fork</a:t>
            </a:r>
            <a:r>
              <a:rPr lang="zh-CN" altLang="en-US" sz="2000" dirty="0" smtClean="0"/>
              <a:t>开源仓库到自己的远程库，就拥有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后的仓库的读写权限，之后可克隆到本地进行查看修改。若想给官方仓库（即你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的开源仓库）贡献代码，可以将你本地修改后的代码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到自己的远程库后，使用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pull request</a:t>
            </a:r>
            <a:r>
              <a:rPr lang="zh-CN" altLang="en-US" sz="2000" dirty="0" smtClean="0"/>
              <a:t>功能推送给官方，由官方决定是否接受。</a:t>
            </a:r>
            <a:endParaRPr lang="zh-CN" alt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00504"/>
            <a:ext cx="8429652" cy="242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当必须把某些文件放到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工作目录，但又不想提交它们时可以使用忽略特殊文件功能。</a:t>
            </a:r>
            <a:endParaRPr lang="en-US" altLang="zh-CN" sz="2400" dirty="0" smtClean="0"/>
          </a:p>
          <a:p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在本地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库的根目录中创建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gitignore</a:t>
            </a:r>
            <a:r>
              <a:rPr lang="zh-CN" altLang="en-US" sz="2400" dirty="0" smtClean="0"/>
              <a:t>文件（可在创建时输入文件名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gitignore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zh-CN" altLang="en-US" sz="2400" dirty="0" smtClean="0"/>
              <a:t>避免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提示必须键入文件名）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gitignore</a:t>
            </a:r>
            <a:r>
              <a:rPr lang="zh-CN" altLang="en-US" sz="2400" dirty="0" smtClean="0"/>
              <a:t>文件中添加需要忽略的文件名或一类文件类型等。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在工作区创建需要忽略的文件后，使用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status</a:t>
            </a:r>
            <a:r>
              <a:rPr lang="zh-CN" altLang="en-US" sz="2400" dirty="0" smtClean="0"/>
              <a:t>查看状态就不会提示添加了新文件，也就达到了忽略的功能。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700" dirty="0" smtClean="0"/>
              <a:t>忽略文件的原则是：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1700" dirty="0" smtClean="0"/>
              <a:t>忽略操作系统自动生成的文件，比如缩略图等；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1700" dirty="0" smtClean="0"/>
              <a:t>忽略编译生成的中间文件、可执行文件等，也就是如果一个文件是通过另一个文件自动生成的，那自动生成的文件就没必要放进版本库，比如</a:t>
            </a:r>
            <a:r>
              <a:rPr lang="en-US" altLang="zh-CN" sz="1700" dirty="0" smtClean="0"/>
              <a:t>Java</a:t>
            </a:r>
            <a:r>
              <a:rPr lang="zh-CN" altLang="en-US" sz="1700" dirty="0" smtClean="0"/>
              <a:t>编译产生的</a:t>
            </a:r>
            <a:r>
              <a:rPr lang="en-US" altLang="zh-CN" sz="1700" dirty="0" smtClean="0"/>
              <a:t>.class</a:t>
            </a:r>
            <a:r>
              <a:rPr lang="zh-CN" altLang="en-US" sz="1700" dirty="0" smtClean="0"/>
              <a:t>文件；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1700" dirty="0" smtClean="0"/>
              <a:t>忽略你自己的带有敏感信息的配置文件，比如存放口令的配置文件。</a:t>
            </a:r>
            <a:endParaRPr lang="en-US" altLang="zh-CN" sz="17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1700" dirty="0" smtClean="0"/>
              <a:t>.</a:t>
            </a:r>
            <a:r>
              <a:rPr lang="en-US" altLang="zh-CN" sz="1700" dirty="0" err="1" smtClean="0"/>
              <a:t>gitignore</a:t>
            </a:r>
            <a:r>
              <a:rPr lang="zh-CN" altLang="en-US" sz="1700" dirty="0" smtClean="0"/>
              <a:t>文件作为仓库的一部分是需要被提交到版本库的，不能在里面添加自身忽略自身</a:t>
            </a:r>
            <a:endParaRPr lang="en-US" altLang="zh-CN" sz="17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1700" dirty="0" smtClean="0"/>
              <a:t>除</a:t>
            </a:r>
            <a:r>
              <a:rPr lang="en-US" altLang="zh-CN" sz="1700" dirty="0" smtClean="0"/>
              <a:t>c</a:t>
            </a:r>
            <a:r>
              <a:rPr lang="zh-CN" altLang="en-US" sz="1700" dirty="0" smtClean="0"/>
              <a:t>类外，其余可组合</a:t>
            </a:r>
            <a:r>
              <a:rPr lang="en-US" sz="1700" dirty="0" err="1" smtClean="0"/>
              <a:t>GitHub</a:t>
            </a:r>
            <a:r>
              <a:rPr lang="en-US" sz="1700" dirty="0" smtClean="0"/>
              <a:t> </a:t>
            </a:r>
            <a:r>
              <a:rPr lang="zh-CN" altLang="en-US" sz="1700" dirty="0" smtClean="0"/>
              <a:t>（</a:t>
            </a:r>
            <a:r>
              <a:rPr lang="en-US" sz="1700" dirty="0" smtClean="0">
                <a:hlinkClick r:id="rId2"/>
              </a:rPr>
              <a:t> https://github.com/github/gitignore </a:t>
            </a:r>
            <a:r>
              <a:rPr lang="zh-CN" altLang="en-US" sz="1700" dirty="0" smtClean="0"/>
              <a:t>）提供的配置文件使用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常见版本控制系统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221457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集中式：</a:t>
            </a:r>
            <a:r>
              <a:rPr lang="en-US" altLang="zh-CN" dirty="0" smtClean="0"/>
              <a:t>SVN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CVS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ClearCase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VSS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分布式：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Bitkeeper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Mercuria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Bazaar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已经添加到忽略文件里的文件，如果要提交它，可使用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dirty="0" smtClean="0"/>
              <a:t>强制添加到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可以使用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check-ignore -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dirty="0" smtClean="0"/>
              <a:t> 检查是哪个条件忽略了该文件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28662" y="4929198"/>
            <a:ext cx="4286280" cy="919941"/>
            <a:chOff x="928662" y="4357694"/>
            <a:chExt cx="4286280" cy="919941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4357694"/>
              <a:ext cx="427672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928662" y="5000636"/>
              <a:ext cx="428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如图所示即表明是</a:t>
              </a:r>
              <a:r>
                <a:rPr lang="en-US" altLang="zh-CN" sz="1200" dirty="0" smtClean="0"/>
                <a:t>.</a:t>
              </a:r>
              <a:r>
                <a:rPr lang="en-US" altLang="zh-CN" sz="1200" dirty="0" err="1" smtClean="0"/>
                <a:t>gitignore</a:t>
              </a:r>
              <a:r>
                <a:rPr lang="zh-CN" altLang="en-US" sz="1200" dirty="0" smtClean="0"/>
                <a:t>文件里第二行的条件忽略了该文件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/>
          <a:lstStyle/>
          <a:p>
            <a:r>
              <a:rPr lang="zh-CN" altLang="en-US" dirty="0" smtClean="0"/>
              <a:t>若在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网页端创建版本库，则可以选择添加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文件，不需要则选择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643050"/>
            <a:ext cx="385242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配置别名是为了能简写命令</a:t>
            </a:r>
            <a:endParaRPr lang="en-US" altLang="zh-CN" sz="2800" dirty="0" smtClean="0"/>
          </a:p>
          <a:p>
            <a:r>
              <a:rPr lang="en-US" altLang="zh-CN" sz="2800" dirty="0" smtClean="0"/>
              <a:t>E.g.</a:t>
            </a:r>
            <a:r>
              <a:rPr lang="en-US" sz="28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输入命令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--global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alias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.st status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就表示设置</a:t>
            </a:r>
            <a:r>
              <a:rPr lang="en-US" altLang="zh-CN" sz="2800" dirty="0" smtClean="0">
                <a:solidFill>
                  <a:srgbClr val="C00000"/>
                </a:solidFill>
              </a:rPr>
              <a:t>status</a:t>
            </a:r>
            <a:r>
              <a:rPr lang="zh-CN" altLang="en-US" sz="2800" dirty="0" smtClean="0"/>
              <a:t>的别名为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st</a:t>
            </a:r>
            <a:r>
              <a:rPr lang="zh-CN" altLang="en-US" sz="2800" dirty="0" smtClean="0"/>
              <a:t>，之后可输入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</a:t>
            </a:r>
            <a:r>
              <a:rPr lang="zh-CN" altLang="en-US" sz="2800" dirty="0" smtClean="0"/>
              <a:t>代替输入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输入命令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--global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alias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.unstage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‘reset HEAD’ </a:t>
            </a:r>
            <a:r>
              <a:rPr lang="zh-CN" altLang="en-US" sz="2800" dirty="0" smtClean="0"/>
              <a:t>就表示设置</a:t>
            </a:r>
            <a:r>
              <a:rPr lang="en-US" sz="2800" dirty="0" smtClean="0">
                <a:solidFill>
                  <a:srgbClr val="C00000"/>
                </a:solidFill>
              </a:rPr>
              <a:t>reset HEAD</a:t>
            </a:r>
            <a:r>
              <a:rPr lang="zh-CN" altLang="en-US" sz="2800" dirty="0" smtClean="0"/>
              <a:t>的别名为</a:t>
            </a:r>
            <a:r>
              <a:rPr lang="en-US" sz="2800" dirty="0" err="1" smtClean="0">
                <a:solidFill>
                  <a:srgbClr val="C00000"/>
                </a:solidFill>
              </a:rPr>
              <a:t>unstage</a:t>
            </a:r>
            <a:r>
              <a:rPr lang="zh-CN" altLang="en-US" sz="2800" dirty="0" smtClean="0"/>
              <a:t>，之后可输入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unstage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800" dirty="0" smtClean="0"/>
              <a:t>代替输入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 HEAD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--global</a:t>
            </a:r>
            <a:r>
              <a:rPr lang="zh-CN" altLang="en-US" dirty="0" smtClean="0"/>
              <a:t>是针对当前用户起作用，配置信息可在用户主目录下的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gitconfig</a:t>
            </a:r>
            <a:r>
              <a:rPr lang="zh-CN" altLang="en-US" dirty="0" smtClean="0"/>
              <a:t>文件中查看</a:t>
            </a:r>
            <a:endPara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8358214" cy="305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不加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--global</a:t>
            </a:r>
            <a:r>
              <a:rPr lang="zh-CN" altLang="en-US" dirty="0" smtClean="0"/>
              <a:t>是只针对当前仓库起作用，配置信息可在仓库的</a:t>
            </a:r>
            <a:r>
              <a:rPr lang="en-US" dirty="0" err="1" smtClean="0"/>
              <a:t>Git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zh-CN" altLang="en-US" dirty="0" smtClean="0"/>
              <a:t>（隐藏文件）中查看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357562"/>
            <a:ext cx="8426503" cy="284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码云的使用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 smtClean="0"/>
              <a:t>码云：国内的</a:t>
            </a: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托管服务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搭建</a:t>
            </a:r>
            <a:r>
              <a:rPr lang="en-US" dirty="0" err="1" smtClean="0"/>
              <a:t>Git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ubuntu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问题汇总</a:t>
            </a:r>
            <a:endParaRPr lang="zh-CN" altLang="en-US" dirty="0"/>
          </a:p>
        </p:txBody>
      </p:sp>
      <p:graphicFrame>
        <p:nvGraphicFramePr>
          <p:cNvPr id="6" name="对象 5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1714480" y="2143116"/>
          <a:ext cx="914400" cy="828675"/>
        </p:xfrm>
        <a:graphic>
          <a:graphicData uri="http://schemas.openxmlformats.org/presentationml/2006/ole">
            <p:oleObj spid="_x0000_s8197" name="文档" showAsIcon="1" r:id="rId4" imgW="914400" imgH="82872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输入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git</a:t>
            </a:r>
            <a:r>
              <a:rPr lang="zh-CN" altLang="en-US" sz="2400" dirty="0" smtClean="0">
                <a:latin typeface="Calibri" pitchFamily="34" charset="0"/>
              </a:rPr>
              <a:t>，看看系统有没有安装</a:t>
            </a:r>
            <a:r>
              <a:rPr lang="en-US" altLang="zh-CN" sz="2400" dirty="0" err="1" smtClean="0">
                <a:latin typeface="Calibri" pitchFamily="34" charset="0"/>
              </a:rPr>
              <a:t>Git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未安装，则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/>
            <a:r>
              <a:rPr lang="zh-CN" altLang="en-US" sz="2400" dirty="0" smtClean="0">
                <a:latin typeface="Calibri" pitchFamily="34" charset="0"/>
              </a:rPr>
              <a:t>新版</a:t>
            </a:r>
            <a:r>
              <a:rPr lang="en-US" sz="2400" dirty="0" err="1" smtClean="0">
                <a:latin typeface="Calibri" pitchFamily="34" charset="0"/>
              </a:rPr>
              <a:t>Debian</a:t>
            </a:r>
            <a:r>
              <a:rPr lang="zh-CN" altLang="en-US" sz="2400" dirty="0" smtClean="0">
                <a:latin typeface="Calibri" pitchFamily="34" charset="0"/>
              </a:rPr>
              <a:t>或</a:t>
            </a:r>
            <a:r>
              <a:rPr lang="en-US" sz="2400" dirty="0" err="1" smtClean="0">
                <a:latin typeface="Calibri" pitchFamily="34" charset="0"/>
              </a:rPr>
              <a:t>Ubuntu</a:t>
            </a:r>
            <a:r>
              <a:rPr lang="en-US" sz="2400" dirty="0" smtClean="0">
                <a:latin typeface="Calibri" pitchFamily="34" charset="0"/>
              </a:rPr>
              <a:t> Linux</a:t>
            </a:r>
            <a:r>
              <a:rPr lang="zh-CN" altLang="en-US" sz="2400" dirty="0" smtClean="0">
                <a:latin typeface="Calibri" pitchFamily="34" charset="0"/>
              </a:rPr>
              <a:t>输入：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	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sudo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apt-get install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git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/>
            <a:r>
              <a:rPr lang="zh-CN" altLang="en-US" sz="2400" dirty="0" smtClean="0">
                <a:latin typeface="Calibri" pitchFamily="34" charset="0"/>
              </a:rPr>
              <a:t>老版</a:t>
            </a:r>
            <a:r>
              <a:rPr lang="en-US" sz="2400" dirty="0" err="1" smtClean="0">
                <a:latin typeface="Calibri" pitchFamily="34" charset="0"/>
              </a:rPr>
              <a:t>Debian</a:t>
            </a:r>
            <a:r>
              <a:rPr lang="zh-CN" altLang="en-US" sz="2400" dirty="0" smtClean="0">
                <a:latin typeface="Calibri" pitchFamily="34" charset="0"/>
              </a:rPr>
              <a:t>或</a:t>
            </a:r>
            <a:r>
              <a:rPr lang="en-US" sz="2400" dirty="0" err="1" smtClean="0">
                <a:latin typeface="Calibri" pitchFamily="34" charset="0"/>
              </a:rPr>
              <a:t>Ubuntu</a:t>
            </a:r>
            <a:r>
              <a:rPr lang="en-US" sz="2400" dirty="0" smtClean="0">
                <a:latin typeface="Calibri" pitchFamily="34" charset="0"/>
              </a:rPr>
              <a:t> Linux</a:t>
            </a:r>
            <a:r>
              <a:rPr lang="zh-CN" altLang="en-US" sz="2400" dirty="0" smtClean="0">
                <a:latin typeface="Calibri" pitchFamily="34" charset="0"/>
              </a:rPr>
              <a:t>输入：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None/>
            </a:pP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sudo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apt-get install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-core	</a:t>
            </a:r>
            <a:r>
              <a:rPr lang="zh-CN" altLang="en-US" sz="1200" dirty="0" smtClean="0">
                <a:solidFill>
                  <a:srgbClr val="FF0000"/>
                </a:solidFill>
                <a:latin typeface="Calibri" pitchFamily="34" charset="0"/>
              </a:rPr>
              <a:t>（因之前有其他软件名为</a:t>
            </a:r>
            <a:r>
              <a:rPr lang="en-US" altLang="zh-CN" sz="1200" dirty="0" err="1" smtClean="0">
                <a:solidFill>
                  <a:srgbClr val="FF0000"/>
                </a:solidFill>
                <a:latin typeface="Calibri" pitchFamily="34" charset="0"/>
              </a:rPr>
              <a:t>Git</a:t>
            </a:r>
            <a:r>
              <a:rPr lang="zh-CN" altLang="en-US" sz="1200" dirty="0" smtClean="0">
                <a:solidFill>
                  <a:srgbClr val="FF0000"/>
                </a:solidFill>
                <a:latin typeface="Calibri" pitchFamily="34" charset="0"/>
              </a:rPr>
              <a:t>）</a:t>
            </a:r>
            <a:endParaRPr lang="en-US" sz="12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514350" indent="-514350"/>
            <a:r>
              <a:rPr lang="zh-CN" altLang="en-US" sz="2400" dirty="0" smtClean="0">
                <a:latin typeface="Calibri" pitchFamily="34" charset="0"/>
              </a:rPr>
              <a:t>其他</a:t>
            </a:r>
            <a:r>
              <a:rPr lang="en-US" altLang="zh-CN" sz="2400" dirty="0" smtClean="0">
                <a:latin typeface="Calibri" pitchFamily="34" charset="0"/>
              </a:rPr>
              <a:t>Linux</a:t>
            </a:r>
            <a:r>
              <a:rPr lang="zh-CN" altLang="en-US" sz="2400" dirty="0" smtClean="0">
                <a:latin typeface="Calibri" pitchFamily="34" charset="0"/>
              </a:rPr>
              <a:t>版本，直接通过源码安装：先从</a:t>
            </a:r>
            <a:r>
              <a:rPr lang="en-US" altLang="zh-CN" sz="2400" dirty="0" err="1" smtClean="0">
                <a:latin typeface="Calibri" pitchFamily="34" charset="0"/>
              </a:rPr>
              <a:t>Git</a:t>
            </a:r>
            <a:r>
              <a:rPr lang="zh-CN" altLang="en-US" sz="2400" dirty="0" smtClean="0">
                <a:latin typeface="Calibri" pitchFamily="34" charset="0"/>
              </a:rPr>
              <a:t>官网下载源码，然后解压，依次输入：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./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config</a:t>
            </a:r>
            <a:r>
              <a:rPr lang="zh-CN" altLang="en-US" sz="2400" dirty="0" smtClean="0">
                <a:latin typeface="Calibri" pitchFamily="34" charset="0"/>
              </a:rPr>
              <a:t>，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make</a:t>
            </a:r>
            <a:r>
              <a:rPr lang="zh-CN" altLang="en-US" sz="2400" dirty="0" smtClean="0">
                <a:latin typeface="Calibri" pitchFamily="34" charset="0"/>
              </a:rPr>
              <a:t>，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sudo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make install</a:t>
            </a:r>
            <a:r>
              <a:rPr lang="zh-CN" altLang="en-US" sz="2400" dirty="0" smtClean="0">
                <a:latin typeface="Calibri" pitchFamily="34" charset="0"/>
              </a:rPr>
              <a:t>这几个命令进行安装。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571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Mac OS X</a:t>
            </a:r>
            <a:r>
              <a:rPr lang="zh-CN" altLang="en-US" dirty="0" smtClean="0"/>
              <a:t>上安装</a:t>
            </a:r>
            <a:r>
              <a:rPr lang="en-US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400" dirty="0" smtClean="0"/>
              <a:t>方法一：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homebrew</a:t>
            </a:r>
            <a:r>
              <a:rPr lang="zh-CN" altLang="en-US" sz="2400" dirty="0" smtClean="0"/>
              <a:t>，然后通过</a:t>
            </a:r>
            <a:r>
              <a:rPr lang="en-US" altLang="zh-CN" sz="2400" dirty="0" smtClean="0"/>
              <a:t>homebrew</a:t>
            </a:r>
            <a:r>
              <a:rPr lang="zh-CN" altLang="en-US" sz="2400" dirty="0" smtClean="0"/>
              <a:t>安装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，具体方法请参考</a:t>
            </a:r>
            <a:r>
              <a:rPr lang="en-US" altLang="zh-CN" sz="2400" dirty="0" smtClean="0"/>
              <a:t>homebrew</a:t>
            </a:r>
            <a:r>
              <a:rPr lang="zh-CN" altLang="en-US" sz="2400" dirty="0" smtClean="0"/>
              <a:t>的文档。</a:t>
            </a: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None/>
            </a:pPr>
            <a:r>
              <a:rPr lang="zh-CN" altLang="en-US" sz="2400" dirty="0" smtClean="0"/>
              <a:t>方法二：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从</a:t>
            </a:r>
            <a:r>
              <a:rPr lang="en-US" sz="2400" dirty="0" err="1" smtClean="0"/>
              <a:t>AppStore</a:t>
            </a:r>
            <a:r>
              <a:rPr lang="zh-CN" altLang="en-US" sz="2400" dirty="0" smtClean="0"/>
              <a:t>安装</a:t>
            </a:r>
            <a:r>
              <a:rPr lang="en-US" sz="2400" dirty="0" err="1" smtClean="0"/>
              <a:t>Xcode，Xcode</a:t>
            </a:r>
            <a:r>
              <a:rPr lang="zh-CN" altLang="en-US" sz="2400" dirty="0" smtClean="0"/>
              <a:t>集成了</a:t>
            </a:r>
            <a:r>
              <a:rPr lang="en-US" sz="2400" dirty="0" err="1" smtClean="0"/>
              <a:t>Git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不过默认没有安装，你需要运行</a:t>
            </a:r>
            <a:r>
              <a:rPr lang="en-US" sz="2400" dirty="0" err="1" smtClean="0"/>
              <a:t>Xcode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选择菜单“</a:t>
            </a:r>
            <a:r>
              <a:rPr lang="en-US" sz="2400" dirty="0" err="1" smtClean="0"/>
              <a:t>Xcode</a:t>
            </a:r>
            <a:r>
              <a:rPr lang="en-US" sz="2400" dirty="0" smtClean="0"/>
              <a:t>”-&gt;“Preferences”，</a:t>
            </a:r>
            <a:r>
              <a:rPr lang="zh-CN" altLang="en-US" sz="2400" dirty="0" smtClean="0"/>
              <a:t>在弹出窗口中找到“</a:t>
            </a:r>
            <a:r>
              <a:rPr lang="en-US" sz="2400" dirty="0" smtClean="0"/>
              <a:t>Downloads”，</a:t>
            </a:r>
            <a:r>
              <a:rPr lang="zh-CN" altLang="en-US" sz="2400" dirty="0" smtClean="0"/>
              <a:t>选择“</a:t>
            </a:r>
            <a:r>
              <a:rPr lang="en-US" sz="2400" dirty="0" smtClean="0"/>
              <a:t>Command Line Tools”，</a:t>
            </a:r>
            <a:r>
              <a:rPr lang="zh-CN" altLang="en-US" sz="2400" dirty="0" smtClean="0"/>
              <a:t>点“</a:t>
            </a:r>
            <a:r>
              <a:rPr lang="en-US" sz="2400" dirty="0" smtClean="0"/>
              <a:t>Install”</a:t>
            </a:r>
            <a:r>
              <a:rPr lang="zh-CN" altLang="en-US" sz="2400" dirty="0" smtClean="0"/>
              <a:t>就可以完成安装了。（ </a:t>
            </a:r>
            <a:r>
              <a:rPr lang="en-US" altLang="zh-CN" sz="2400" dirty="0" err="1" smtClean="0"/>
              <a:t>Xcode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Apple</a:t>
            </a:r>
            <a:r>
              <a:rPr lang="zh-CN" altLang="en-US" sz="2400" dirty="0" smtClean="0"/>
              <a:t>官方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，功能强大，是开发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iOS</a:t>
            </a:r>
            <a:r>
              <a:rPr lang="en-US" altLang="zh-CN" sz="2400" dirty="0" smtClean="0"/>
              <a:t> App</a:t>
            </a:r>
            <a:r>
              <a:rPr lang="zh-CN" altLang="en-US" sz="2400" dirty="0" smtClean="0"/>
              <a:t>的必选装备，免费）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Windows</a:t>
            </a:r>
            <a:r>
              <a:rPr lang="zh-CN" altLang="en-US" dirty="0" smtClean="0"/>
              <a:t>上安装</a:t>
            </a:r>
            <a:r>
              <a:rPr lang="en-US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7209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从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官网（或国内镜像）直接下载安装程序，按默认选项安装即可。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hlinkClick r:id="rId2"/>
              </a:rPr>
              <a:t>https://git-scm.com/downloads</a:t>
            </a:r>
            <a:endParaRPr lang="en-US" altLang="zh-CN" sz="2000" dirty="0" smtClean="0"/>
          </a:p>
          <a:p>
            <a:r>
              <a:rPr lang="zh-CN" altLang="en-US" sz="2000" dirty="0" smtClean="0"/>
              <a:t>安装完成后，在开始菜单里找到“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”-&gt;“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Bash”</a:t>
            </a:r>
            <a:r>
              <a:rPr lang="zh-CN" altLang="en-US" sz="2000" dirty="0" smtClean="0"/>
              <a:t>，弹出一个类似命令行窗口的东西，就说明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安装成功。</a:t>
            </a:r>
            <a:endParaRPr lang="en-US" altLang="zh-CN" sz="2000" dirty="0" smtClean="0"/>
          </a:p>
          <a:p>
            <a:r>
              <a:rPr lang="zh-CN" altLang="en-US" sz="2000" dirty="0" smtClean="0"/>
              <a:t>安装完成后，在命令行依次设置用户名及邮箱：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$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--global user.name "Your Name“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$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--global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user.email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"email@example.com"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注：因为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是分布式版本控制系统，所以，每个机器都必须自报家门：你的名字和</a:t>
            </a:r>
            <a:r>
              <a:rPr lang="en-US" altLang="zh-CN" sz="1600" dirty="0" smtClean="0"/>
              <a:t>Email</a:t>
            </a:r>
            <a:r>
              <a:rPr lang="zh-CN" altLang="en-US" sz="1600" dirty="0" smtClean="0"/>
              <a:t>地址；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命令的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--global</a:t>
            </a:r>
            <a:r>
              <a:rPr lang="zh-CN" altLang="en-US" sz="1600" dirty="0" smtClean="0"/>
              <a:t>参数，表示你这台机器上所有的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仓库都会使用这个配置，也可以对某个仓库指定不同的用户名和</a:t>
            </a:r>
            <a:r>
              <a:rPr lang="en-US" altLang="zh-CN" sz="1600" dirty="0" smtClean="0"/>
              <a:t>Email</a:t>
            </a:r>
            <a:r>
              <a:rPr lang="zh-CN" altLang="en-US" sz="1600" dirty="0" smtClean="0"/>
              <a:t>地址。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可使用</a:t>
            </a:r>
            <a:r>
              <a:rPr lang="en-US" sz="1600" dirty="0" smtClean="0"/>
              <a:t>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user.name </a:t>
            </a:r>
            <a:r>
              <a:rPr lang="zh-CN" altLang="en-US" sz="1600" dirty="0" smtClean="0"/>
              <a:t>和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</a:t>
            </a:r>
            <a:r>
              <a:rPr lang="en-US" sz="1600" dirty="0" err="1" smtClean="0"/>
              <a:t>user.</a:t>
            </a:r>
            <a:r>
              <a:rPr lang="en-US" altLang="zh-CN" sz="1600" dirty="0" err="1" smtClean="0"/>
              <a:t>e</a:t>
            </a:r>
            <a:r>
              <a:rPr lang="en-US" sz="1600" dirty="0" err="1" smtClean="0"/>
              <a:t>mail</a:t>
            </a:r>
            <a:r>
              <a:rPr lang="zh-CN" altLang="en-US" sz="1600" dirty="0" smtClean="0"/>
              <a:t>查看设置的姓名和邮箱</a:t>
            </a:r>
            <a:r>
              <a:rPr lang="en-US" sz="1600" dirty="0" smtClean="0"/>
              <a:t> 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71942"/>
            <a:ext cx="39433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Bash </a:t>
            </a:r>
            <a:r>
              <a:rPr lang="zh-CN" altLang="en-US" sz="2800" dirty="0" smtClean="0"/>
              <a:t>中输入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pwd</a:t>
            </a:r>
            <a:r>
              <a:rPr lang="zh-CN" altLang="en-US" sz="2800" dirty="0" smtClean="0"/>
              <a:t>命令用于显示当前目录；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/d </a:t>
            </a:r>
            <a:r>
              <a:rPr lang="zh-CN" altLang="en-US" sz="2800" dirty="0" smtClean="0"/>
              <a:t>进入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盘；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mkdir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learngit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dirty="0" smtClean="0"/>
              <a:t>创建空目录；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dirty="0" smtClean="0"/>
              <a:t>进入创建的空目录；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pwd</a:t>
            </a:r>
            <a:r>
              <a:rPr lang="zh-CN" altLang="en-US" sz="2800" dirty="0" smtClean="0"/>
              <a:t>命令显示当前目录；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</a:t>
            </a:r>
            <a:r>
              <a:rPr lang="zh-CN" altLang="en-US" sz="2800" dirty="0" smtClean="0"/>
              <a:t>命令把这个目录变成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可以管理的仓库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注：此时当前目录下多了一个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的目录，这个目录是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来跟踪管理版本库的，不要手动修改这个目录里面的文件；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如果没有看到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目录，那是因为这个目录默认是隐藏的，用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-ah</a:t>
            </a:r>
            <a:r>
              <a:rPr lang="zh-CN" altLang="en-US" sz="1600" dirty="0" smtClean="0"/>
              <a:t>命令就可以看见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系统时，为了避免遇到各种莫名其妙的问题，请确保目录名（包括父目录）不包含中文。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所有的版本控制系统，只能跟踪</a:t>
            </a:r>
            <a:r>
              <a:rPr lang="zh-CN" altLang="en-US" sz="2400" dirty="0" smtClean="0">
                <a:solidFill>
                  <a:srgbClr val="FF0000"/>
                </a:solidFill>
              </a:rPr>
              <a:t>文本文件</a:t>
            </a:r>
            <a:r>
              <a:rPr lang="zh-CN" altLang="en-US" sz="2400" dirty="0" smtClean="0"/>
              <a:t>的改动，比如</a:t>
            </a:r>
            <a:r>
              <a:rPr lang="en-US" altLang="zh-CN" sz="2400" dirty="0" smtClean="0"/>
              <a:t>TXT</a:t>
            </a:r>
            <a:r>
              <a:rPr lang="zh-CN" altLang="en-US" sz="2400" dirty="0" smtClean="0"/>
              <a:t>文件，网页，所有的程序代码等，不能跟踪二进制文件的改动（如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、图片、视频等），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也不例外。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文本是有编码的，建议使用标准的</a:t>
            </a:r>
            <a:r>
              <a:rPr lang="en-US" altLang="zh-CN" sz="2400" dirty="0" smtClean="0">
                <a:solidFill>
                  <a:srgbClr val="FF0000"/>
                </a:solidFill>
              </a:rPr>
              <a:t>UTF-8</a:t>
            </a:r>
            <a:r>
              <a:rPr lang="zh-CN" altLang="en-US" sz="2400" dirty="0" smtClean="0"/>
              <a:t>编码，所有语言使用同一种编码，既没有冲突，又能被所有平台支持。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若使用</a:t>
            </a:r>
            <a:r>
              <a:rPr lang="en-US" sz="2400" dirty="0" smtClean="0"/>
              <a:t>Windows</a:t>
            </a:r>
            <a:r>
              <a:rPr lang="zh-CN" altLang="en-US" sz="2400" dirty="0" smtClean="0"/>
              <a:t>系统，则不要使用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自带的</a:t>
            </a:r>
            <a:r>
              <a:rPr lang="zh-CN" altLang="en-US" sz="2400" b="1" dirty="0" smtClean="0"/>
              <a:t>记事本</a:t>
            </a:r>
            <a:r>
              <a:rPr lang="zh-CN" altLang="en-US" sz="2400" dirty="0" smtClean="0"/>
              <a:t>编辑任何文本文件，建议下载</a:t>
            </a:r>
            <a:r>
              <a:rPr lang="en-US" altLang="zh-CN" sz="2400" dirty="0" smtClean="0">
                <a:solidFill>
                  <a:srgbClr val="FF0000"/>
                </a:solidFill>
              </a:rPr>
              <a:t>Notepad++</a:t>
            </a:r>
            <a:r>
              <a:rPr lang="zh-CN" altLang="en-US" sz="2400" dirty="0" smtClean="0"/>
              <a:t>代替记事本，并把</a:t>
            </a:r>
            <a:r>
              <a:rPr lang="en-US" sz="2400" dirty="0" smtClean="0"/>
              <a:t>Notepad++</a:t>
            </a:r>
            <a:r>
              <a:rPr lang="zh-CN" altLang="en-US" sz="2400" dirty="0" smtClean="0"/>
              <a:t>的默认编码设置为</a:t>
            </a:r>
            <a:r>
              <a:rPr lang="en-US" sz="2400" dirty="0" smtClean="0">
                <a:solidFill>
                  <a:srgbClr val="FF0000"/>
                </a:solidFill>
              </a:rPr>
              <a:t>UTF-8 without BOM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3953</Words>
  <PresentationFormat>全屏显示(4:3)</PresentationFormat>
  <Paragraphs>349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</vt:lpstr>
      <vt:lpstr>D:\learn\git\Q&amp;A.docx</vt:lpstr>
      <vt:lpstr>Git</vt:lpstr>
      <vt:lpstr>集中式版本控制系统</vt:lpstr>
      <vt:lpstr>分布式版本控制系统</vt:lpstr>
      <vt:lpstr>常见版本控制系统</vt:lpstr>
      <vt:lpstr>在Linux上安装Git</vt:lpstr>
      <vt:lpstr>在Mac OS X上安装Git</vt:lpstr>
      <vt:lpstr>在Windows上安装Git</vt:lpstr>
      <vt:lpstr>创建版本库</vt:lpstr>
      <vt:lpstr>创建版本库</vt:lpstr>
      <vt:lpstr>添加文件到版本库</vt:lpstr>
      <vt:lpstr>幻灯片 11</vt:lpstr>
      <vt:lpstr>工作区和暂存区</vt:lpstr>
      <vt:lpstr>版本回退</vt:lpstr>
      <vt:lpstr>版本回退</vt:lpstr>
      <vt:lpstr>Git log常见用法</vt:lpstr>
      <vt:lpstr>撤销修改</vt:lpstr>
      <vt:lpstr>撤销修改总结</vt:lpstr>
      <vt:lpstr>删除文件</vt:lpstr>
      <vt:lpstr>远程仓库</vt:lpstr>
      <vt:lpstr>幻灯片 20</vt:lpstr>
      <vt:lpstr>添加远程库</vt:lpstr>
      <vt:lpstr>添加远程库</vt:lpstr>
      <vt:lpstr>从远程库克隆</vt:lpstr>
      <vt:lpstr>从远程库克隆</vt:lpstr>
      <vt:lpstr>分支管理</vt:lpstr>
      <vt:lpstr>创建与合并分支</vt:lpstr>
      <vt:lpstr>分支操作总结</vt:lpstr>
      <vt:lpstr>解决冲突</vt:lpstr>
      <vt:lpstr>解决冲突</vt:lpstr>
      <vt:lpstr>分支管理策略</vt:lpstr>
      <vt:lpstr>分支管理策略</vt:lpstr>
      <vt:lpstr>Bug分支</vt:lpstr>
      <vt:lpstr>Bug 分支</vt:lpstr>
      <vt:lpstr>多人协助</vt:lpstr>
      <vt:lpstr>多人协助</vt:lpstr>
      <vt:lpstr>标签管理</vt:lpstr>
      <vt:lpstr>标签管理</vt:lpstr>
      <vt:lpstr>GitHub的使用</vt:lpstr>
      <vt:lpstr>忽略特殊文件</vt:lpstr>
      <vt:lpstr>忽略特殊文件</vt:lpstr>
      <vt:lpstr>忽略特殊文件</vt:lpstr>
      <vt:lpstr>配置别名</vt:lpstr>
      <vt:lpstr>配置别名</vt:lpstr>
      <vt:lpstr>配置别名</vt:lpstr>
      <vt:lpstr>码云的使用 码云：国内的Git托管服务</vt:lpstr>
      <vt:lpstr>搭建Git服务器</vt:lpstr>
      <vt:lpstr>问题汇总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0322</dc:creator>
  <cp:lastModifiedBy>0322</cp:lastModifiedBy>
  <cp:revision>335</cp:revision>
  <dcterms:created xsi:type="dcterms:W3CDTF">2018-09-26T02:45:33Z</dcterms:created>
  <dcterms:modified xsi:type="dcterms:W3CDTF">2018-11-07T07:22:09Z</dcterms:modified>
</cp:coreProperties>
</file>