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9" r:id="rId14"/>
    <p:sldId id="268" r:id="rId15"/>
    <p:sldId id="275"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30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3" r:id="rId43"/>
    <p:sldId id="298" r:id="rId44"/>
    <p:sldId id="299" r:id="rId45"/>
    <p:sldId id="300" r:id="rId46"/>
    <p:sldId id="302" r:id="rId47"/>
    <p:sldId id="301" r:id="rId48"/>
    <p:sldId id="305" r:id="rId49"/>
    <p:sldId id="306" r:id="rId50"/>
    <p:sldId id="307" r:id="rId51"/>
    <p:sldId id="309" r:id="rId52"/>
    <p:sldId id="310" r:id="rId53"/>
    <p:sldId id="311" r:id="rId54"/>
    <p:sldId id="28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hyperlink" Target="Q&amp;A.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file:///D:\learn\git\Q&amp;A.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00174"/>
            <a:ext cx="7772400" cy="1470025"/>
          </a:xfrm>
        </p:spPr>
        <p:txBody>
          <a:bodyPr>
            <a:normAutofit/>
          </a:bodyPr>
          <a:lstStyle/>
          <a:p>
            <a:r>
              <a:rPr lang="en-US" altLang="zh-CN" sz="6000" dirty="0" err="1" smtClean="0"/>
              <a:t>Git</a:t>
            </a:r>
            <a:endParaRPr lang="zh-CN" altLang="en-US" sz="6000" dirty="0"/>
          </a:p>
        </p:txBody>
      </p:sp>
      <p:sp>
        <p:nvSpPr>
          <p:cNvPr id="3" name="副标题 2"/>
          <p:cNvSpPr>
            <a:spLocks noGrp="1"/>
          </p:cNvSpPr>
          <p:nvPr>
            <p:ph type="subTitle" idx="1"/>
          </p:nvPr>
        </p:nvSpPr>
        <p:spPr>
          <a:xfrm>
            <a:off x="1214414" y="3786190"/>
            <a:ext cx="6400800" cy="1752600"/>
          </a:xfrm>
        </p:spPr>
        <p:txBody>
          <a:bodyPr/>
          <a:lstStyle/>
          <a:p>
            <a:r>
              <a:rPr lang="zh-CN" altLang="en-US" dirty="0" smtClean="0"/>
              <a:t>分布式版本控制系统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添加文件到版本库</a:t>
            </a:r>
            <a:endParaRPr lang="zh-CN" altLang="en-US" dirty="0"/>
          </a:p>
        </p:txBody>
      </p:sp>
      <p:sp>
        <p:nvSpPr>
          <p:cNvPr id="3" name="内容占位符 2"/>
          <p:cNvSpPr>
            <a:spLocks noGrp="1"/>
          </p:cNvSpPr>
          <p:nvPr>
            <p:ph idx="1"/>
          </p:nvPr>
        </p:nvSpPr>
        <p:spPr>
          <a:xfrm>
            <a:off x="457200" y="1600200"/>
            <a:ext cx="8229600" cy="4829196"/>
          </a:xfrm>
        </p:spPr>
        <p:txBody>
          <a:bodyPr>
            <a:normAutofit lnSpcReduction="10000"/>
          </a:bodyPr>
          <a:lstStyle/>
          <a:p>
            <a:r>
              <a:rPr lang="zh-CN" altLang="en-US" sz="2000" dirty="0" smtClean="0"/>
              <a:t>将创建的文件放到所创</a:t>
            </a:r>
            <a:r>
              <a:rPr lang="en-US" altLang="zh-CN" sz="2000" dirty="0" err="1" smtClean="0"/>
              <a:t>Git</a:t>
            </a:r>
            <a:r>
              <a:rPr lang="zh-CN" altLang="en-US" sz="2000" dirty="0" smtClean="0"/>
              <a:t>库的目录下（子目录也行）；</a:t>
            </a:r>
            <a:endParaRPr lang="en-US" altLang="zh-CN" sz="2000" dirty="0" smtClean="0"/>
          </a:p>
          <a:p>
            <a:r>
              <a:rPr lang="zh-CN" altLang="en-US" sz="2000" dirty="0" smtClean="0"/>
              <a:t>在</a:t>
            </a:r>
            <a:r>
              <a:rPr lang="en-US" altLang="zh-CN" sz="2000" dirty="0" err="1" smtClean="0"/>
              <a:t>Git</a:t>
            </a:r>
            <a:r>
              <a:rPr lang="en-US" altLang="zh-CN" sz="2000" dirty="0" smtClean="0"/>
              <a:t>-Bash</a:t>
            </a:r>
            <a:r>
              <a:rPr lang="zh-CN" altLang="en-US" sz="2000" dirty="0" smtClean="0"/>
              <a:t>中进入到文件所在目录后输入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 </a:t>
            </a:r>
            <a:r>
              <a:rPr lang="en-US" altLang="zh-CN" sz="2000" dirty="0" smtClean="0">
                <a:solidFill>
                  <a:schemeClr val="tx2">
                    <a:lumMod val="60000"/>
                    <a:lumOff val="40000"/>
                  </a:schemeClr>
                </a:solidFill>
              </a:rPr>
              <a:t>[file]</a:t>
            </a:r>
            <a:r>
              <a:rPr lang="zh-CN" altLang="en-US" sz="2000" dirty="0" smtClean="0"/>
              <a:t>（如</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en-US" altLang="zh-CN" sz="2000" dirty="0" smtClean="0">
                <a:solidFill>
                  <a:schemeClr val="tx2">
                    <a:lumMod val="60000"/>
                    <a:lumOff val="40000"/>
                  </a:schemeClr>
                </a:solidFill>
              </a:rPr>
              <a:t> readme.txt</a:t>
            </a:r>
            <a:r>
              <a:rPr lang="zh-CN" altLang="en-US" sz="2000" dirty="0" smtClean="0"/>
              <a:t>），若无错误提示，则说明添加成功；</a:t>
            </a:r>
            <a:endParaRPr lang="en-US" altLang="zh-CN" sz="2000" dirty="0" smtClean="0"/>
          </a:p>
          <a:p>
            <a:pPr>
              <a:buFont typeface="Wingdings" pitchFamily="2" charset="2"/>
              <a:buChar char="Ø"/>
            </a:pPr>
            <a:r>
              <a:rPr lang="en-US" altLang="zh-CN" sz="1900" dirty="0" err="1" smtClean="0">
                <a:solidFill>
                  <a:schemeClr val="tx2">
                    <a:lumMod val="60000"/>
                    <a:lumOff val="40000"/>
                  </a:schemeClr>
                </a:solidFill>
              </a:rPr>
              <a:t>git</a:t>
            </a:r>
            <a:r>
              <a:rPr lang="en-US" altLang="zh-CN" sz="1900" dirty="0" smtClean="0">
                <a:solidFill>
                  <a:schemeClr val="tx2">
                    <a:lumMod val="60000"/>
                    <a:lumOff val="40000"/>
                  </a:schemeClr>
                </a:solidFill>
              </a:rPr>
              <a:t> </a:t>
            </a:r>
            <a:r>
              <a:rPr lang="en-US" altLang="zh-CN" sz="1900" b="1" dirty="0" smtClean="0">
                <a:solidFill>
                  <a:schemeClr val="tx2">
                    <a:lumMod val="60000"/>
                    <a:lumOff val="40000"/>
                  </a:schemeClr>
                </a:solidFill>
              </a:rPr>
              <a:t>add</a:t>
            </a:r>
            <a:r>
              <a:rPr lang="en-US" altLang="zh-CN" sz="1900" dirty="0" smtClean="0">
                <a:solidFill>
                  <a:schemeClr val="tx2">
                    <a:lumMod val="60000"/>
                    <a:lumOff val="40000"/>
                  </a:schemeClr>
                </a:solidFill>
              </a:rPr>
              <a:t> </a:t>
            </a:r>
            <a:r>
              <a:rPr lang="zh-CN" altLang="en-US" sz="1900" dirty="0" smtClean="0">
                <a:solidFill>
                  <a:schemeClr val="tx2">
                    <a:lumMod val="60000"/>
                    <a:lumOff val="40000"/>
                  </a:schemeClr>
                </a:solidFill>
              </a:rPr>
              <a:t>文件夹</a:t>
            </a:r>
            <a:r>
              <a:rPr lang="en-US" altLang="zh-CN" sz="1900" dirty="0" smtClean="0">
                <a:solidFill>
                  <a:schemeClr val="tx2">
                    <a:lumMod val="60000"/>
                    <a:lumOff val="40000"/>
                  </a:schemeClr>
                </a:solidFill>
              </a:rPr>
              <a:t>/ </a:t>
            </a:r>
            <a:r>
              <a:rPr lang="en-US" altLang="zh-CN" sz="1900" dirty="0" smtClean="0"/>
              <a:t>           </a:t>
            </a:r>
            <a:r>
              <a:rPr lang="zh-CN" altLang="en-US" sz="1900" dirty="0" smtClean="0"/>
              <a:t>添加整个文件夹及内容</a:t>
            </a:r>
          </a:p>
          <a:p>
            <a:pPr>
              <a:buFont typeface="Wingdings" pitchFamily="2" charset="2"/>
              <a:buChar char="Ø"/>
            </a:pPr>
            <a:r>
              <a:rPr lang="en-US" altLang="zh-CN" sz="1900" dirty="0" err="1" smtClean="0">
                <a:solidFill>
                  <a:schemeClr val="tx2">
                    <a:lumMod val="60000"/>
                    <a:lumOff val="40000"/>
                  </a:schemeClr>
                </a:solidFill>
              </a:rPr>
              <a:t>git</a:t>
            </a:r>
            <a:r>
              <a:rPr lang="en-US" altLang="zh-CN" sz="1900" dirty="0" smtClean="0">
                <a:solidFill>
                  <a:schemeClr val="tx2">
                    <a:lumMod val="60000"/>
                    <a:lumOff val="40000"/>
                  </a:schemeClr>
                </a:solidFill>
              </a:rPr>
              <a:t> </a:t>
            </a:r>
            <a:r>
              <a:rPr lang="en-US" altLang="zh-CN" sz="1900" b="1" dirty="0" smtClean="0">
                <a:solidFill>
                  <a:schemeClr val="tx2">
                    <a:lumMod val="60000"/>
                    <a:lumOff val="40000"/>
                  </a:schemeClr>
                </a:solidFill>
              </a:rPr>
              <a:t>add</a:t>
            </a:r>
            <a:r>
              <a:rPr lang="en-US" altLang="zh-CN" sz="1900" dirty="0" smtClean="0">
                <a:solidFill>
                  <a:schemeClr val="tx2">
                    <a:lumMod val="60000"/>
                    <a:lumOff val="40000"/>
                  </a:schemeClr>
                </a:solidFill>
              </a:rPr>
              <a:t> *.</a:t>
            </a:r>
            <a:r>
              <a:rPr lang="zh-CN" altLang="en-US" sz="1900" dirty="0" smtClean="0">
                <a:solidFill>
                  <a:schemeClr val="tx2">
                    <a:lumMod val="60000"/>
                    <a:lumOff val="40000"/>
                  </a:schemeClr>
                </a:solidFill>
              </a:rPr>
              <a:t>文件类型</a:t>
            </a:r>
            <a:r>
              <a:rPr lang="zh-CN" altLang="en-US" sz="1900" dirty="0" smtClean="0"/>
              <a:t>       添加目录中所有此文件类型的文件</a:t>
            </a:r>
            <a:endParaRPr lang="en-US" altLang="zh-CN" sz="1900" dirty="0" smtClean="0"/>
          </a:p>
          <a:p>
            <a:r>
              <a:rPr lang="zh-CN" altLang="en-US" sz="2000" dirty="0" smtClean="0"/>
              <a:t>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en-US" altLang="zh-CN" sz="2000" dirty="0" smtClean="0">
                <a:solidFill>
                  <a:schemeClr val="tx2">
                    <a:lumMod val="60000"/>
                    <a:lumOff val="40000"/>
                  </a:schemeClr>
                </a:solidFill>
              </a:rPr>
              <a:t> –m [</a:t>
            </a:r>
            <a:r>
              <a:rPr lang="zh-CN" altLang="en-US" sz="2000" dirty="0" smtClean="0">
                <a:solidFill>
                  <a:schemeClr val="tx2">
                    <a:lumMod val="60000"/>
                    <a:lumOff val="40000"/>
                  </a:schemeClr>
                </a:solidFill>
              </a:rPr>
              <a:t>本次提交的说明</a:t>
            </a:r>
            <a:r>
              <a:rPr lang="en-US" altLang="zh-CN" sz="2000" dirty="0" smtClean="0">
                <a:solidFill>
                  <a:schemeClr val="tx2">
                    <a:lumMod val="60000"/>
                    <a:lumOff val="40000"/>
                  </a:schemeClr>
                </a:solidFill>
              </a:rPr>
              <a:t>]</a:t>
            </a:r>
            <a:r>
              <a:rPr lang="zh-CN" altLang="en-US" sz="2000" dirty="0" smtClean="0"/>
              <a:t>（如</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b="1" dirty="0" smtClean="0">
                <a:solidFill>
                  <a:schemeClr val="tx2">
                    <a:lumMod val="60000"/>
                    <a:lumOff val="40000"/>
                  </a:schemeClr>
                </a:solidFill>
              </a:rPr>
              <a:t>commit</a:t>
            </a:r>
            <a:r>
              <a:rPr lang="en-US" sz="2000" dirty="0" smtClean="0">
                <a:solidFill>
                  <a:schemeClr val="tx2">
                    <a:lumMod val="60000"/>
                    <a:lumOff val="40000"/>
                  </a:schemeClr>
                </a:solidFill>
              </a:rPr>
              <a:t> -m “</a:t>
            </a:r>
            <a:r>
              <a:rPr lang="en-US" altLang="zh-CN" sz="2000" dirty="0" smtClean="0">
                <a:solidFill>
                  <a:schemeClr val="tx2">
                    <a:lumMod val="60000"/>
                    <a:lumOff val="40000"/>
                  </a:schemeClr>
                </a:solidFill>
              </a:rPr>
              <a:t>add</a:t>
            </a:r>
            <a:r>
              <a:rPr lang="en-US" sz="2000" dirty="0" smtClean="0">
                <a:solidFill>
                  <a:schemeClr val="tx2">
                    <a:lumMod val="60000"/>
                    <a:lumOff val="40000"/>
                  </a:schemeClr>
                </a:solidFill>
              </a:rPr>
              <a:t> a readme file”</a:t>
            </a:r>
            <a:r>
              <a:rPr lang="en-US" sz="2000" dirty="0" smtClean="0"/>
              <a:t> </a:t>
            </a:r>
            <a:r>
              <a:rPr lang="zh-CN" altLang="en-US" sz="2000" dirty="0" smtClean="0"/>
              <a:t>），提交文件至</a:t>
            </a:r>
            <a:r>
              <a:rPr lang="en-US" altLang="zh-CN" sz="2000" dirty="0" err="1" smtClean="0"/>
              <a:t>Git</a:t>
            </a:r>
            <a:r>
              <a:rPr lang="zh-CN" altLang="en-US" sz="2000" dirty="0" smtClean="0"/>
              <a:t>库。成功后提示，</a:t>
            </a:r>
            <a:r>
              <a:rPr lang="en-US" altLang="zh-CN" sz="2000" dirty="0" smtClean="0"/>
              <a:t>1 </a:t>
            </a:r>
            <a:r>
              <a:rPr lang="en-US" sz="2000" dirty="0" smtClean="0"/>
              <a:t>file changed：1</a:t>
            </a:r>
            <a:r>
              <a:rPr lang="zh-CN" altLang="en-US" sz="2000" dirty="0" smtClean="0"/>
              <a:t>个文件被改动（即新添加的</a:t>
            </a:r>
            <a:r>
              <a:rPr lang="en-US" sz="2000" dirty="0" smtClean="0"/>
              <a:t>readme.txt</a:t>
            </a:r>
            <a:r>
              <a:rPr lang="zh-CN" altLang="en-US" sz="2000" dirty="0" smtClean="0"/>
              <a:t>文件）；</a:t>
            </a:r>
            <a:r>
              <a:rPr lang="en-US" altLang="zh-CN" sz="2000" dirty="0" smtClean="0"/>
              <a:t>3 </a:t>
            </a:r>
            <a:r>
              <a:rPr lang="en-US" sz="2000" dirty="0" smtClean="0"/>
              <a:t>insertions：</a:t>
            </a:r>
            <a:r>
              <a:rPr lang="zh-CN" altLang="en-US" sz="2000" dirty="0" smtClean="0"/>
              <a:t>插入了三行内容（</a:t>
            </a:r>
            <a:r>
              <a:rPr lang="en-US" sz="2000" dirty="0" smtClean="0"/>
              <a:t>readme.txt</a:t>
            </a:r>
            <a:r>
              <a:rPr lang="zh-CN" altLang="en-US" sz="2000" dirty="0" smtClean="0"/>
              <a:t>有三行内容）。</a:t>
            </a:r>
            <a:endParaRPr lang="en-US" altLang="zh-CN" sz="2000" dirty="0" smtClean="0"/>
          </a:p>
          <a:p>
            <a:endParaRPr lang="en-US" altLang="zh-CN" sz="2000" dirty="0" smtClean="0"/>
          </a:p>
          <a:p>
            <a:endParaRPr lang="en-US" altLang="zh-CN" sz="2000" dirty="0" smtClean="0"/>
          </a:p>
          <a:p>
            <a:pPr>
              <a:buFont typeface="Wingdings" pitchFamily="2" charset="2"/>
              <a:buChar char="Ø"/>
            </a:pPr>
            <a:endParaRPr lang="en-US" sz="2000" dirty="0" smtClean="0"/>
          </a:p>
          <a:p>
            <a:pPr>
              <a:buFont typeface="Wingdings" pitchFamily="2" charset="2"/>
              <a:buChar char="Ø"/>
            </a:pPr>
            <a:r>
              <a:rPr lang="en-US" sz="1800" dirty="0" smtClean="0"/>
              <a:t>commit</a:t>
            </a:r>
            <a:r>
              <a:rPr lang="zh-CN" altLang="en-US" sz="1800" dirty="0" smtClean="0"/>
              <a:t>可以一次提交多个文件，所以可以多次</a:t>
            </a:r>
            <a:r>
              <a:rPr lang="en-US" sz="1800" dirty="0" smtClean="0"/>
              <a:t>add</a:t>
            </a:r>
            <a:r>
              <a:rPr lang="zh-CN" altLang="en-US" sz="1800" dirty="0" smtClean="0"/>
              <a:t>不同的文件后，一次提交。（可理解为把添加的文件都放到暂存区，然后一次性提交暂存区的所有文件）</a:t>
            </a:r>
            <a:endParaRPr lang="en-US" altLang="zh-CN" sz="1800" dirty="0" smtClean="0"/>
          </a:p>
          <a:p>
            <a:pPr>
              <a:buFont typeface="Wingdings" pitchFamily="2" charset="2"/>
              <a:buChar char="Ø"/>
            </a:pPr>
            <a:r>
              <a:rPr lang="en-US" altLang="zh-CN" sz="1800" dirty="0" smtClean="0"/>
              <a:t>Add</a:t>
            </a:r>
            <a:r>
              <a:rPr lang="zh-CN" altLang="en-US" sz="1800" dirty="0" smtClean="0"/>
              <a:t>：把文件添加到暂存区；</a:t>
            </a:r>
            <a:r>
              <a:rPr lang="en-US" altLang="zh-CN" sz="1800" dirty="0" smtClean="0"/>
              <a:t>commit</a:t>
            </a:r>
            <a:r>
              <a:rPr lang="zh-CN" altLang="en-US" sz="1800" dirty="0" smtClean="0"/>
              <a:t>：把暂存区的所有内容提交到当前分支。</a:t>
            </a:r>
            <a:endParaRPr lang="en-US" altLang="zh-CN" sz="1800" dirty="0" smtClean="0"/>
          </a:p>
        </p:txBody>
      </p:sp>
      <p:pic>
        <p:nvPicPr>
          <p:cNvPr id="1026" name="Picture 2"/>
          <p:cNvPicPr>
            <a:picLocks noChangeAspect="1" noChangeArrowheads="1"/>
          </p:cNvPicPr>
          <p:nvPr/>
        </p:nvPicPr>
        <p:blipFill>
          <a:blip r:embed="rId2"/>
          <a:srcRect/>
          <a:stretch>
            <a:fillRect/>
          </a:stretch>
        </p:blipFill>
        <p:spPr bwMode="auto">
          <a:xfrm>
            <a:off x="857224" y="4429132"/>
            <a:ext cx="3305175" cy="742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357158" y="214290"/>
            <a:ext cx="8229600" cy="6357982"/>
          </a:xfrm>
        </p:spPr>
        <p:txBody>
          <a:bodyPr>
            <a:normAutofit lnSpcReduction="10000"/>
          </a:bodyPr>
          <a:lstStyle/>
          <a:p>
            <a:r>
              <a:rPr lang="zh-CN" altLang="en-US" sz="1800" dirty="0" smtClean="0"/>
              <a:t>随时掌握工作区的状态，使用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status</a:t>
            </a:r>
            <a:r>
              <a:rPr lang="zh-CN" altLang="en-US" sz="1800" dirty="0" smtClean="0"/>
              <a:t>命令（如修改之前提交的文件后输入</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a:t>
            </a:r>
            <a:r>
              <a:rPr lang="zh-CN" altLang="en-US" sz="1800" dirty="0" smtClean="0"/>
              <a:t>，表明</a:t>
            </a:r>
            <a:r>
              <a:rPr lang="en-US" altLang="zh-CN" sz="1800" dirty="0" smtClean="0"/>
              <a:t>readme.txt</a:t>
            </a:r>
            <a:r>
              <a:rPr lang="zh-CN" altLang="en-US" sz="1800" dirty="0" smtClean="0"/>
              <a:t>被修改过了，但还没有准备提交修改）</a:t>
            </a:r>
            <a:endParaRPr lang="en-US" altLang="zh-CN" sz="1800" dirty="0" smtClean="0"/>
          </a:p>
          <a:p>
            <a:pPr>
              <a:buNone/>
            </a:pPr>
            <a:endParaRPr lang="en-US" altLang="zh-CN" sz="1800" dirty="0" smtClean="0"/>
          </a:p>
          <a:p>
            <a:pPr>
              <a:buNone/>
            </a:pPr>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diff </a:t>
            </a:r>
            <a:r>
              <a:rPr lang="en-US" altLang="zh-CN" sz="1800" dirty="0" smtClean="0">
                <a:solidFill>
                  <a:schemeClr val="tx2">
                    <a:lumMod val="60000"/>
                    <a:lumOff val="40000"/>
                  </a:schemeClr>
                </a:solidFill>
              </a:rPr>
              <a:t>[file]</a:t>
            </a:r>
            <a:r>
              <a:rPr lang="zh-CN" altLang="en-US" sz="1800" dirty="0" smtClean="0"/>
              <a:t>命令查看文件具体修改了什么内容，显示的格式是</a:t>
            </a:r>
            <a:r>
              <a:rPr lang="en-US" sz="1800" dirty="0" smtClean="0"/>
              <a:t>Unix</a:t>
            </a:r>
            <a:r>
              <a:rPr lang="zh-CN" altLang="en-US" sz="1800" dirty="0" smtClean="0"/>
              <a:t>通用的</a:t>
            </a:r>
            <a:r>
              <a:rPr lang="en-US" sz="1800" dirty="0" smtClean="0"/>
              <a:t>diff</a:t>
            </a:r>
            <a:r>
              <a:rPr lang="zh-CN" altLang="en-US" sz="1800" dirty="0" smtClean="0"/>
              <a:t>格式</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确认文件修改无误后，按照添加文件至</a:t>
            </a:r>
            <a:r>
              <a:rPr lang="en-US" altLang="zh-CN" sz="1800" dirty="0" err="1" smtClean="0"/>
              <a:t>Git</a:t>
            </a:r>
            <a:r>
              <a:rPr lang="zh-CN" altLang="en-US" sz="1800" dirty="0" smtClean="0"/>
              <a:t>库的步骤将修改文件提交至</a:t>
            </a:r>
            <a:r>
              <a:rPr lang="en-US" altLang="zh-CN" sz="1800" dirty="0" err="1" smtClean="0"/>
              <a:t>Git</a:t>
            </a:r>
            <a:r>
              <a:rPr lang="zh-CN" altLang="en-US" sz="1800" dirty="0" smtClean="0"/>
              <a:t>库（即先</a:t>
            </a:r>
            <a:r>
              <a:rPr lang="en-US" altLang="zh-CN" sz="1800" dirty="0" smtClean="0">
                <a:solidFill>
                  <a:schemeClr val="tx2">
                    <a:lumMod val="60000"/>
                    <a:lumOff val="40000"/>
                  </a:schemeClr>
                </a:solidFill>
              </a:rPr>
              <a:t>add</a:t>
            </a:r>
            <a:r>
              <a:rPr lang="zh-CN" altLang="en-US" sz="1800" dirty="0" smtClean="0"/>
              <a:t>文件，再</a:t>
            </a:r>
            <a:r>
              <a:rPr lang="en-US" altLang="zh-CN" sz="1800" dirty="0" smtClean="0">
                <a:solidFill>
                  <a:schemeClr val="tx2">
                    <a:lumMod val="60000"/>
                    <a:lumOff val="40000"/>
                  </a:schemeClr>
                </a:solidFill>
              </a:rPr>
              <a:t>commit</a:t>
            </a:r>
            <a:r>
              <a:rPr lang="zh-CN" altLang="en-US" sz="1800" dirty="0" smtClean="0"/>
              <a:t>。未</a:t>
            </a:r>
            <a:r>
              <a:rPr lang="en-US" altLang="zh-CN" sz="1800" dirty="0" smtClean="0">
                <a:solidFill>
                  <a:schemeClr val="tx2">
                    <a:lumMod val="60000"/>
                    <a:lumOff val="40000"/>
                  </a:schemeClr>
                </a:solidFill>
              </a:rPr>
              <a:t>add</a:t>
            </a:r>
            <a:r>
              <a:rPr lang="zh-CN" altLang="en-US" sz="1800" dirty="0" smtClean="0"/>
              <a:t>之前</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changes not staged for commit</a:t>
            </a:r>
            <a:r>
              <a:rPr lang="zh-CN" altLang="en-US" sz="1800" dirty="0" smtClean="0"/>
              <a:t>（没有准备提交修改）；</a:t>
            </a:r>
            <a:r>
              <a:rPr lang="en-US" altLang="zh-CN" sz="1800" dirty="0" smtClean="0">
                <a:solidFill>
                  <a:schemeClr val="tx2">
                    <a:lumMod val="60000"/>
                    <a:lumOff val="40000"/>
                  </a:schemeClr>
                </a:solidFill>
              </a:rPr>
              <a:t> add</a:t>
            </a:r>
            <a:r>
              <a:rPr lang="zh-CN" altLang="en-US" sz="1800" dirty="0" smtClean="0"/>
              <a:t>之后</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changes to be committed</a:t>
            </a:r>
            <a:r>
              <a:rPr lang="zh-CN" altLang="en-US" sz="1800" dirty="0" smtClean="0"/>
              <a:t>（将要提交修改）；</a:t>
            </a:r>
            <a:r>
              <a:rPr lang="en-US" altLang="zh-CN" sz="1800" dirty="0" smtClean="0"/>
              <a:t>commit</a:t>
            </a:r>
            <a:r>
              <a:rPr lang="zh-CN" altLang="en-US" sz="1800" dirty="0" smtClean="0"/>
              <a:t>提交完成后 </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nothing to commit</a:t>
            </a:r>
            <a:r>
              <a:rPr lang="zh-CN" altLang="en-US" sz="1800" dirty="0" smtClean="0"/>
              <a:t>（没有需要提交的修改） ）</a:t>
            </a:r>
            <a:endParaRPr lang="zh-CN" altLang="en-US" sz="1800" dirty="0"/>
          </a:p>
        </p:txBody>
      </p:sp>
      <p:pic>
        <p:nvPicPr>
          <p:cNvPr id="2051" name="Picture 3"/>
          <p:cNvPicPr>
            <a:picLocks noChangeAspect="1" noChangeArrowheads="1"/>
          </p:cNvPicPr>
          <p:nvPr/>
        </p:nvPicPr>
        <p:blipFill>
          <a:blip r:embed="rId2"/>
          <a:srcRect/>
          <a:stretch>
            <a:fillRect/>
          </a:stretch>
        </p:blipFill>
        <p:spPr bwMode="auto">
          <a:xfrm>
            <a:off x="857224" y="785794"/>
            <a:ext cx="5238750" cy="1428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928662" y="2857496"/>
            <a:ext cx="3162300" cy="2076450"/>
          </a:xfrm>
          <a:prstGeom prst="rect">
            <a:avLst/>
          </a:prstGeom>
          <a:noFill/>
          <a:ln w="9525">
            <a:noFill/>
            <a:miter lim="800000"/>
            <a:headEnd/>
            <a:tailEnd/>
          </a:ln>
          <a:effectLst/>
        </p:spPr>
      </p:pic>
      <p:sp>
        <p:nvSpPr>
          <p:cNvPr id="8" name="TextBox 7"/>
          <p:cNvSpPr txBox="1"/>
          <p:nvPr/>
        </p:nvSpPr>
        <p:spPr>
          <a:xfrm>
            <a:off x="4500562" y="4071942"/>
            <a:ext cx="2071702" cy="646331"/>
          </a:xfrm>
          <a:prstGeom prst="rect">
            <a:avLst/>
          </a:prstGeom>
          <a:noFill/>
        </p:spPr>
        <p:txBody>
          <a:bodyPr wrap="square" rtlCol="0">
            <a:spAutoFit/>
          </a:bodyPr>
          <a:lstStyle/>
          <a:p>
            <a:r>
              <a:rPr lang="zh-CN" altLang="en-US" sz="1200" dirty="0" smtClean="0"/>
              <a:t>白色字体为未修改的内容</a:t>
            </a:r>
            <a:endParaRPr lang="en-US" altLang="zh-CN" sz="1200" dirty="0" smtClean="0"/>
          </a:p>
          <a:p>
            <a:r>
              <a:rPr lang="zh-CN" altLang="en-US" sz="1200" dirty="0" smtClean="0">
                <a:solidFill>
                  <a:srgbClr val="FF0000"/>
                </a:solidFill>
              </a:rPr>
              <a:t>红色字体为修改前内容</a:t>
            </a:r>
            <a:endParaRPr lang="en-US" altLang="zh-CN" sz="1200" dirty="0" smtClean="0">
              <a:solidFill>
                <a:srgbClr val="FF0000"/>
              </a:solidFill>
            </a:endParaRPr>
          </a:p>
          <a:p>
            <a:r>
              <a:rPr lang="zh-CN" altLang="en-US" sz="1200" dirty="0" smtClean="0">
                <a:solidFill>
                  <a:srgbClr val="00B050"/>
                </a:solidFill>
              </a:rPr>
              <a:t>绿色字体为修改后内容</a:t>
            </a:r>
            <a:endParaRPr lang="zh-CN" altLang="en-US" sz="1200" dirty="0">
              <a:solidFill>
                <a:srgbClr val="00B050"/>
              </a:solidFill>
            </a:endParaRPr>
          </a:p>
        </p:txBody>
      </p:sp>
      <p:cxnSp>
        <p:nvCxnSpPr>
          <p:cNvPr id="10" name="直接箭头连接符 9"/>
          <p:cNvCxnSpPr/>
          <p:nvPr/>
        </p:nvCxnSpPr>
        <p:spPr>
          <a:xfrm rot="10800000">
            <a:off x="3143240" y="4143380"/>
            <a:ext cx="142876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flipV="1">
            <a:off x="3929058" y="4286256"/>
            <a:ext cx="64294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2928926" y="3929066"/>
            <a:ext cx="164307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工作区和暂存区</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工作区：就是你在电脑里能看到的目录</a:t>
            </a:r>
            <a:endParaRPr lang="en-US" altLang="zh-CN" sz="1600" dirty="0" smtClean="0"/>
          </a:p>
          <a:p>
            <a:r>
              <a:rPr lang="zh-CN" altLang="en-US" sz="1600" dirty="0" smtClean="0"/>
              <a:t>版本库：工作区有一个隐藏目录</a:t>
            </a:r>
            <a:r>
              <a:rPr lang="en-US" altLang="zh-CN" sz="1600" dirty="0" smtClean="0">
                <a:solidFill>
                  <a:srgbClr val="C00000"/>
                </a:solidFill>
              </a:rPr>
              <a:t>.</a:t>
            </a:r>
            <a:r>
              <a:rPr lang="en-US" altLang="zh-CN" sz="1600" dirty="0" err="1" smtClean="0">
                <a:solidFill>
                  <a:srgbClr val="C00000"/>
                </a:solidFill>
              </a:rPr>
              <a:t>git</a:t>
            </a:r>
            <a:r>
              <a:rPr lang="zh-CN" altLang="en-US" sz="1600" dirty="0" smtClean="0"/>
              <a:t>，这个不算工作区，而是</a:t>
            </a:r>
            <a:r>
              <a:rPr lang="en-US" altLang="zh-CN" sz="1600" dirty="0" err="1" smtClean="0"/>
              <a:t>Git</a:t>
            </a:r>
            <a:r>
              <a:rPr lang="zh-CN" altLang="en-US" sz="1600" dirty="0" smtClean="0"/>
              <a:t>的版本库。 </a:t>
            </a:r>
            <a:r>
              <a:rPr lang="en-US" altLang="zh-CN" sz="1600" dirty="0" err="1" smtClean="0"/>
              <a:t>Git</a:t>
            </a:r>
            <a:r>
              <a:rPr lang="zh-CN" altLang="en-US" sz="1600" dirty="0" smtClean="0"/>
              <a:t>的版本库里存了很多东西，其中最重要的就是称为</a:t>
            </a:r>
            <a:r>
              <a:rPr lang="en-US" altLang="zh-CN" sz="1600" dirty="0" smtClean="0"/>
              <a:t>stage</a:t>
            </a:r>
            <a:r>
              <a:rPr lang="zh-CN" altLang="en-US" sz="1600" dirty="0" smtClean="0"/>
              <a:t>（或者叫</a:t>
            </a:r>
            <a:r>
              <a:rPr lang="en-US" altLang="zh-CN" sz="1600" dirty="0" smtClean="0"/>
              <a:t>index</a:t>
            </a:r>
            <a:r>
              <a:rPr lang="zh-CN" altLang="en-US" sz="1600" dirty="0" smtClean="0"/>
              <a:t>）的暂存区，还有</a:t>
            </a:r>
            <a:r>
              <a:rPr lang="en-US" altLang="zh-CN" sz="1600" dirty="0" err="1" smtClean="0"/>
              <a:t>Git</a:t>
            </a:r>
            <a:r>
              <a:rPr lang="zh-CN" altLang="en-US" sz="1600" dirty="0" smtClean="0"/>
              <a:t>为我们自动创建的第一个分支</a:t>
            </a:r>
            <a:r>
              <a:rPr lang="en-US" altLang="zh-CN" sz="1600" dirty="0" smtClean="0">
                <a:solidFill>
                  <a:srgbClr val="C00000"/>
                </a:solidFill>
              </a:rPr>
              <a:t>master</a:t>
            </a:r>
            <a:r>
              <a:rPr lang="zh-CN" altLang="en-US" sz="1600" dirty="0" smtClean="0"/>
              <a:t>，以及指向</a:t>
            </a:r>
            <a:r>
              <a:rPr lang="en-US" altLang="zh-CN" sz="1600" dirty="0" smtClean="0">
                <a:solidFill>
                  <a:srgbClr val="C00000"/>
                </a:solidFill>
              </a:rPr>
              <a:t>master</a:t>
            </a:r>
            <a:r>
              <a:rPr lang="zh-CN" altLang="en-US" sz="1600" dirty="0" smtClean="0"/>
              <a:t>的一个指针叫</a:t>
            </a:r>
            <a:r>
              <a:rPr lang="en-US" altLang="zh-CN" sz="1600" dirty="0" smtClean="0">
                <a:solidFill>
                  <a:srgbClr val="C00000"/>
                </a:solidFill>
              </a:rPr>
              <a:t>HEAD</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执行</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add</a:t>
            </a:r>
            <a:r>
              <a:rPr lang="zh-CN" altLang="en-US" sz="1600" dirty="0" smtClean="0"/>
              <a:t>后，文件被添加到暂存区，</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commit</a:t>
            </a:r>
            <a:r>
              <a:rPr lang="zh-CN" altLang="en-US" sz="1600" dirty="0" smtClean="0"/>
              <a:t>后，文件由暂存区提交至分支中，暂存区中无数据并且工作区是“干净的”（即</a:t>
            </a:r>
            <a:r>
              <a:rPr lang="en-US" sz="1600" dirty="0" smtClean="0"/>
              <a:t>working tree clean</a:t>
            </a:r>
            <a:r>
              <a:rPr lang="zh-CN" altLang="en-US" sz="1600" dirty="0" smtClean="0"/>
              <a:t>代表没有未提交的文件）。</a:t>
            </a:r>
            <a:endParaRPr lang="zh-CN" altLang="en-US" sz="1600" dirty="0"/>
          </a:p>
        </p:txBody>
      </p:sp>
      <p:pic>
        <p:nvPicPr>
          <p:cNvPr id="5122" name="Picture 2"/>
          <p:cNvPicPr>
            <a:picLocks noChangeAspect="1" noChangeArrowheads="1"/>
          </p:cNvPicPr>
          <p:nvPr/>
        </p:nvPicPr>
        <p:blipFill>
          <a:blip r:embed="rId2"/>
          <a:srcRect/>
          <a:stretch>
            <a:fillRect/>
          </a:stretch>
        </p:blipFill>
        <p:spPr bwMode="auto">
          <a:xfrm>
            <a:off x="928662" y="2928934"/>
            <a:ext cx="4429156" cy="2300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版本回退</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在</a:t>
            </a:r>
            <a:r>
              <a:rPr lang="en-US" sz="1800" dirty="0" err="1" smtClean="0"/>
              <a:t>Git</a:t>
            </a:r>
            <a:r>
              <a:rPr lang="zh-CN" altLang="en-US" sz="1800" dirty="0" smtClean="0"/>
              <a:t>中，用</a:t>
            </a:r>
            <a:r>
              <a:rPr lang="en-US" sz="1800" dirty="0" smtClean="0">
                <a:solidFill>
                  <a:srgbClr val="C00000"/>
                </a:solidFill>
              </a:rPr>
              <a:t>HEAD</a:t>
            </a:r>
            <a:r>
              <a:rPr lang="zh-CN" altLang="en-US" sz="1800" dirty="0" smtClean="0"/>
              <a:t>表示当前版本，上一个版本就是</a:t>
            </a:r>
            <a:r>
              <a:rPr lang="en-US" sz="1800" dirty="0" smtClean="0">
                <a:solidFill>
                  <a:srgbClr val="C00000"/>
                </a:solidFill>
              </a:rPr>
              <a:t>HEAD^</a:t>
            </a:r>
            <a:r>
              <a:rPr lang="en-US" sz="1800" dirty="0" smtClean="0"/>
              <a:t>，</a:t>
            </a:r>
            <a:r>
              <a:rPr lang="zh-CN" altLang="en-US" sz="1800" dirty="0" smtClean="0"/>
              <a:t>上上一个版本就是</a:t>
            </a:r>
            <a:r>
              <a:rPr lang="en-US" sz="1800" dirty="0" smtClean="0">
                <a:solidFill>
                  <a:srgbClr val="C00000"/>
                </a:solidFill>
              </a:rPr>
              <a:t>HEAD^^</a:t>
            </a:r>
            <a:r>
              <a:rPr lang="zh-CN" altLang="en-US" sz="1800" dirty="0" smtClean="0"/>
              <a:t>，往上</a:t>
            </a:r>
            <a:r>
              <a:rPr lang="en-US" altLang="zh-CN" sz="1800" dirty="0" smtClean="0"/>
              <a:t>100</a:t>
            </a:r>
            <a:r>
              <a:rPr lang="zh-CN" altLang="en-US" sz="1800" dirty="0" smtClean="0"/>
              <a:t>个版本写成</a:t>
            </a:r>
            <a:r>
              <a:rPr lang="en-US" sz="1800" dirty="0" smtClean="0">
                <a:solidFill>
                  <a:srgbClr val="C00000"/>
                </a:solidFill>
              </a:rPr>
              <a:t>HEAD~100</a:t>
            </a:r>
            <a:r>
              <a:rPr lang="zh-CN" altLang="en-US" sz="1800" dirty="0" smtClean="0"/>
              <a:t>。</a:t>
            </a:r>
            <a:endParaRPr lang="en-US" sz="1800" dirty="0" smtClean="0"/>
          </a:p>
          <a:p>
            <a:r>
              <a:rPr lang="zh-CN" altLang="en-US" sz="1800" dirty="0" smtClean="0"/>
              <a:t>使用</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reset</a:t>
            </a:r>
            <a:r>
              <a:rPr lang="en-US" sz="1800" dirty="0" smtClean="0">
                <a:solidFill>
                  <a:schemeClr val="tx2">
                    <a:lumMod val="60000"/>
                    <a:lumOff val="40000"/>
                  </a:schemeClr>
                </a:solidFill>
              </a:rPr>
              <a:t> --hard HEAD^</a:t>
            </a:r>
            <a:r>
              <a:rPr lang="zh-CN" altLang="en-US" sz="1800" dirty="0" smtClean="0"/>
              <a:t>可将当前版本回退到上一版本（即上一次</a:t>
            </a:r>
            <a:r>
              <a:rPr lang="en-US" altLang="zh-CN" sz="1800" dirty="0" smtClean="0"/>
              <a:t>commit</a:t>
            </a:r>
            <a:r>
              <a:rPr lang="zh-CN" altLang="en-US" sz="1800" dirty="0" smtClean="0"/>
              <a:t>的所有文件），此时输入</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log</a:t>
            </a:r>
            <a:r>
              <a:rPr lang="zh-CN" altLang="en-US" sz="1800" dirty="0" smtClean="0"/>
              <a:t>查看提交日志，则最新的版本提交记录已经看不到了。</a:t>
            </a:r>
            <a:endParaRPr lang="en-US" altLang="zh-CN" sz="1800" dirty="0" smtClean="0"/>
          </a:p>
          <a:p>
            <a:r>
              <a:rPr lang="zh-CN" altLang="en-US" sz="1800" dirty="0" smtClean="0"/>
              <a:t>若不想回退版本则可使用</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reset</a:t>
            </a:r>
            <a:r>
              <a:rPr lang="en-US" sz="1800" dirty="0" smtClean="0">
                <a:solidFill>
                  <a:schemeClr val="tx2">
                    <a:lumMod val="60000"/>
                    <a:lumOff val="40000"/>
                  </a:schemeClr>
                </a:solidFill>
              </a:rPr>
              <a:t> --hard [</a:t>
            </a:r>
            <a:r>
              <a:rPr lang="zh-CN" altLang="en-US" sz="1800" dirty="0" smtClean="0">
                <a:solidFill>
                  <a:schemeClr val="tx2">
                    <a:lumMod val="60000"/>
                    <a:lumOff val="40000"/>
                  </a:schemeClr>
                </a:solidFill>
              </a:rPr>
              <a:t>最新版本的</a:t>
            </a:r>
            <a:r>
              <a:rPr lang="en-US" altLang="zh-CN" sz="1800" dirty="0" smtClean="0">
                <a:solidFill>
                  <a:schemeClr val="tx2">
                    <a:lumMod val="60000"/>
                    <a:lumOff val="40000"/>
                  </a:schemeClr>
                </a:solidFill>
              </a:rPr>
              <a:t>commit id]</a:t>
            </a:r>
            <a:r>
              <a:rPr lang="zh-CN" altLang="en-US" sz="1800" dirty="0" smtClean="0"/>
              <a:t>（版本号没必要写全，前几位就可以，</a:t>
            </a:r>
            <a:r>
              <a:rPr lang="en-US" altLang="zh-CN" sz="1800" dirty="0" err="1" smtClean="0"/>
              <a:t>Git</a:t>
            </a:r>
            <a:r>
              <a:rPr lang="zh-CN" altLang="en-US" sz="1800" dirty="0" smtClean="0"/>
              <a:t>会自动查找）再回到最新版本。</a:t>
            </a:r>
            <a:endParaRPr lang="en-US" altLang="zh-CN" sz="1800" dirty="0" smtClean="0"/>
          </a:p>
          <a:p>
            <a:r>
              <a:rPr lang="zh-CN" altLang="en-US" sz="1800" dirty="0" smtClean="0"/>
              <a:t>若不知道版本号，则可输入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err="1" smtClean="0">
                <a:solidFill>
                  <a:schemeClr val="tx2">
                    <a:lumMod val="60000"/>
                    <a:lumOff val="40000"/>
                  </a:schemeClr>
                </a:solidFill>
              </a:rPr>
              <a:t>reflog</a:t>
            </a:r>
            <a:r>
              <a:rPr lang="zh-CN" altLang="en-US" sz="1800" dirty="0" smtClean="0"/>
              <a:t>进行查看，该命令用来记录你的每一次版本操作。</a:t>
            </a:r>
            <a:endParaRPr lang="zh-CN" altLang="en-US" sz="1800" dirty="0"/>
          </a:p>
        </p:txBody>
      </p:sp>
      <p:pic>
        <p:nvPicPr>
          <p:cNvPr id="4098" name="Picture 2"/>
          <p:cNvPicPr>
            <a:picLocks noChangeAspect="1" noChangeArrowheads="1"/>
          </p:cNvPicPr>
          <p:nvPr/>
        </p:nvPicPr>
        <p:blipFill>
          <a:blip r:embed="rId2"/>
          <a:srcRect/>
          <a:stretch>
            <a:fillRect/>
          </a:stretch>
        </p:blipFill>
        <p:spPr bwMode="auto">
          <a:xfrm>
            <a:off x="928662" y="4429132"/>
            <a:ext cx="4552950" cy="1495425"/>
          </a:xfrm>
          <a:prstGeom prst="rect">
            <a:avLst/>
          </a:prstGeom>
          <a:noFill/>
          <a:ln w="9525">
            <a:noFill/>
            <a:miter lim="800000"/>
            <a:headEnd/>
            <a:tailEnd/>
          </a:ln>
          <a:effectLst/>
        </p:spPr>
      </p:pic>
      <p:sp>
        <p:nvSpPr>
          <p:cNvPr id="7" name="右箭头 6">
            <a:hlinkClick r:id="rId3" action="ppaction://hlinksldjump"/>
          </p:cNvPr>
          <p:cNvSpPr/>
          <p:nvPr/>
        </p:nvSpPr>
        <p:spPr>
          <a:xfrm>
            <a:off x="8001024" y="6072206"/>
            <a:ext cx="571504" cy="42862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929586" y="6143644"/>
            <a:ext cx="714380" cy="246221"/>
          </a:xfrm>
          <a:prstGeom prst="rect">
            <a:avLst/>
          </a:prstGeom>
          <a:noFill/>
        </p:spPr>
        <p:txBody>
          <a:bodyPr wrap="square" rtlCol="0">
            <a:spAutoFit/>
          </a:bodyPr>
          <a:lstStyle/>
          <a:p>
            <a:r>
              <a:rPr lang="zh-CN" altLang="en-US" sz="1000" dirty="0" smtClean="0">
                <a:hlinkClick r:id="rId3" action="ppaction://hlinksldjump"/>
              </a:rPr>
              <a:t>撤销修改</a:t>
            </a:r>
            <a:endParaRPr lang="zh-CN" alt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版本回退</a:t>
            </a:r>
            <a:endParaRPr lang="zh-CN" altLang="en-US" dirty="0"/>
          </a:p>
        </p:txBody>
      </p:sp>
      <p:sp>
        <p:nvSpPr>
          <p:cNvPr id="3" name="内容占位符 2"/>
          <p:cNvSpPr>
            <a:spLocks noGrp="1"/>
          </p:cNvSpPr>
          <p:nvPr>
            <p:ph idx="1"/>
          </p:nvPr>
        </p:nvSpPr>
        <p:spPr>
          <a:xfrm>
            <a:off x="457200" y="1357298"/>
            <a:ext cx="8229600" cy="5286412"/>
          </a:xfrm>
        </p:spPr>
        <p:txBody>
          <a:bodyPr>
            <a:normAutofit/>
          </a:bodyPr>
          <a:lstStyle/>
          <a:p>
            <a:r>
              <a:rPr lang="zh-CN" altLang="en-US" sz="1600" dirty="0" smtClean="0"/>
              <a:t>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sz="1600" b="1" dirty="0" smtClean="0">
                <a:solidFill>
                  <a:schemeClr val="tx2">
                    <a:lumMod val="60000"/>
                    <a:lumOff val="40000"/>
                  </a:schemeClr>
                </a:solidFill>
              </a:rPr>
              <a:t>log</a:t>
            </a:r>
            <a:r>
              <a:rPr lang="zh-CN" altLang="en-US" sz="1600" dirty="0" smtClean="0"/>
              <a:t>命令显示从最近到最远的提交日志（即对哪些文件做过哪些操作），若日志过多则按向下箭头，查看更多记录，直至出现</a:t>
            </a:r>
            <a:r>
              <a:rPr lang="en-US" altLang="zh-CN" sz="1600" dirty="0" smtClean="0"/>
              <a:t>end</a:t>
            </a:r>
            <a:r>
              <a:rPr lang="zh-CN" altLang="en-US" sz="1600" dirty="0" smtClean="0"/>
              <a:t>，按</a:t>
            </a:r>
            <a:r>
              <a:rPr lang="en-US" altLang="zh-CN" sz="1600" dirty="0" smtClean="0"/>
              <a:t>q</a:t>
            </a:r>
            <a:r>
              <a:rPr lang="zh-CN" altLang="en-US" sz="1600" dirty="0" smtClean="0"/>
              <a:t>退出（或直接按</a:t>
            </a:r>
            <a:r>
              <a:rPr lang="en-US" altLang="zh-CN" sz="1600" dirty="0" smtClean="0"/>
              <a:t>q</a:t>
            </a:r>
            <a:r>
              <a:rPr lang="zh-CN" altLang="en-US" sz="1600" dirty="0" smtClean="0"/>
              <a:t>退出）。</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输入</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t>
            </a:r>
            <a:r>
              <a:rPr lang="en-US" altLang="zh-CN" sz="1600" b="1" dirty="0" smtClean="0">
                <a:solidFill>
                  <a:schemeClr val="tx2">
                    <a:lumMod val="60000"/>
                    <a:lumOff val="40000"/>
                  </a:schemeClr>
                </a:solidFill>
              </a:rPr>
              <a:t>log</a:t>
            </a:r>
            <a:r>
              <a:rPr lang="en-US" altLang="zh-CN" sz="1600" dirty="0" smtClean="0">
                <a:solidFill>
                  <a:schemeClr val="tx2">
                    <a:lumMod val="60000"/>
                    <a:lumOff val="40000"/>
                  </a:schemeClr>
                </a:solidFill>
              </a:rPr>
              <a:t> --pretty=</a:t>
            </a:r>
            <a:r>
              <a:rPr lang="en-US" altLang="zh-CN" sz="1600" dirty="0" err="1" smtClean="0">
                <a:solidFill>
                  <a:schemeClr val="tx2">
                    <a:lumMod val="60000"/>
                    <a:lumOff val="40000"/>
                  </a:schemeClr>
                </a:solidFill>
              </a:rPr>
              <a:t>oneline</a:t>
            </a:r>
            <a:r>
              <a:rPr lang="zh-CN" altLang="en-US" sz="1600" dirty="0" smtClean="0"/>
              <a:t>可将提交日志简洁显示为</a:t>
            </a:r>
            <a:r>
              <a:rPr lang="en-US" sz="1600" dirty="0" smtClean="0"/>
              <a:t>commit id（</a:t>
            </a:r>
            <a:r>
              <a:rPr lang="zh-CN" altLang="en-US" sz="1600" dirty="0" smtClean="0"/>
              <a:t>版本号）</a:t>
            </a:r>
            <a:r>
              <a:rPr lang="en-US" altLang="zh-CN" sz="1600" dirty="0" smtClean="0"/>
              <a:t>+</a:t>
            </a:r>
            <a:r>
              <a:rPr lang="zh-CN" altLang="en-US" sz="1600" dirty="0" smtClean="0"/>
              <a:t>版本修改说明（加</a:t>
            </a:r>
            <a:r>
              <a:rPr lang="en-US" altLang="zh-CN" sz="1600" dirty="0" smtClean="0"/>
              <a:t>--pretty</a:t>
            </a:r>
            <a:r>
              <a:rPr lang="zh-CN" altLang="en-US" sz="1600" dirty="0" smtClean="0"/>
              <a:t>表明显示全的</a:t>
            </a:r>
            <a:r>
              <a:rPr lang="en-US" altLang="zh-CN" sz="1600" dirty="0" smtClean="0"/>
              <a:t>commit id</a:t>
            </a:r>
            <a:r>
              <a:rPr lang="zh-CN" altLang="en-US" sz="1600" dirty="0" smtClean="0"/>
              <a:t>，不加则显示前</a:t>
            </a:r>
            <a:r>
              <a:rPr lang="en-US" altLang="zh-CN" sz="1600" dirty="0" smtClean="0"/>
              <a:t>7</a:t>
            </a:r>
            <a:r>
              <a:rPr lang="zh-CN" altLang="en-US" sz="1600" dirty="0" smtClean="0"/>
              <a:t>位（</a:t>
            </a: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t>
            </a:r>
            <a:r>
              <a:rPr lang="en-US" altLang="zh-CN" sz="1600" b="1" dirty="0" smtClean="0">
                <a:solidFill>
                  <a:schemeClr val="tx2">
                    <a:lumMod val="60000"/>
                    <a:lumOff val="40000"/>
                  </a:schemeClr>
                </a:solidFill>
              </a:rPr>
              <a:t>log</a:t>
            </a: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oneline</a:t>
            </a:r>
            <a:r>
              <a:rPr lang="en-US" altLang="zh-CN" sz="1600" dirty="0" smtClean="0">
                <a:solidFill>
                  <a:schemeClr val="tx2">
                    <a:lumMod val="60000"/>
                    <a:lumOff val="40000"/>
                  </a:schemeClr>
                </a:solidFill>
              </a:rPr>
              <a:t> </a:t>
            </a:r>
            <a:r>
              <a:rPr lang="zh-CN" altLang="en-US" sz="1600" dirty="0" smtClean="0"/>
              <a:t>））。</a:t>
            </a:r>
            <a:endParaRPr lang="en-US" altLang="zh-CN" sz="1600" dirty="0" smtClean="0"/>
          </a:p>
          <a:p>
            <a:endParaRPr lang="en-US" altLang="zh-CN" sz="1600" dirty="0" smtClean="0"/>
          </a:p>
          <a:p>
            <a:endParaRPr lang="en-US" altLang="zh-CN" sz="1800" dirty="0" smtClean="0"/>
          </a:p>
          <a:p>
            <a:endParaRPr lang="en-US" altLang="zh-CN" sz="1800" dirty="0" smtClean="0"/>
          </a:p>
          <a:p>
            <a:endParaRPr lang="en-US" altLang="zh-CN" sz="1800" dirty="0" smtClean="0"/>
          </a:p>
          <a:p>
            <a:pPr>
              <a:buFont typeface="Wingdings" pitchFamily="2" charset="2"/>
              <a:buChar char="Ø"/>
            </a:pPr>
            <a:r>
              <a:rPr lang="en-US" altLang="zh-CN" sz="1200" dirty="0" smtClean="0"/>
              <a:t>commit id</a:t>
            </a:r>
            <a:r>
              <a:rPr lang="zh-CN" altLang="en-US" sz="1200" dirty="0" smtClean="0"/>
              <a:t>使用一大串数字表示是因为</a:t>
            </a:r>
            <a:r>
              <a:rPr lang="en-US" altLang="zh-CN" sz="1200" dirty="0" err="1" smtClean="0"/>
              <a:t>Git</a:t>
            </a:r>
            <a:r>
              <a:rPr lang="zh-CN" altLang="en-US" sz="1200" dirty="0" smtClean="0"/>
              <a:t>是分布式的版本控制系统，这样做能够让多人在同一个版本库里工作且版本号不产生冲突</a:t>
            </a:r>
            <a:endParaRPr lang="zh-CN" altLang="en-US" sz="1200" dirty="0"/>
          </a:p>
        </p:txBody>
      </p:sp>
      <p:pic>
        <p:nvPicPr>
          <p:cNvPr id="3075" name="Picture 3"/>
          <p:cNvPicPr>
            <a:picLocks noChangeAspect="1" noChangeArrowheads="1"/>
          </p:cNvPicPr>
          <p:nvPr/>
        </p:nvPicPr>
        <p:blipFill>
          <a:blip r:embed="rId2"/>
          <a:srcRect/>
          <a:stretch>
            <a:fillRect/>
          </a:stretch>
        </p:blipFill>
        <p:spPr bwMode="auto">
          <a:xfrm>
            <a:off x="928662" y="4572008"/>
            <a:ext cx="5476875"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928662" y="2000240"/>
            <a:ext cx="4314825"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log</a:t>
            </a:r>
            <a:r>
              <a:rPr lang="zh-CN" altLang="en-US" dirty="0" smtClean="0"/>
              <a:t>常见用法</a:t>
            </a:r>
            <a:endParaRPr lang="zh-CN" altLang="en-US" dirty="0"/>
          </a:p>
        </p:txBody>
      </p:sp>
      <p:sp>
        <p:nvSpPr>
          <p:cNvPr id="3" name="内容占位符 2"/>
          <p:cNvSpPr>
            <a:spLocks noGrp="1"/>
          </p:cNvSpPr>
          <p:nvPr>
            <p:ph idx="1"/>
          </p:nvPr>
        </p:nvSpPr>
        <p:spPr>
          <a:xfrm>
            <a:off x="457200" y="1600200"/>
            <a:ext cx="8229600" cy="4829196"/>
          </a:xfrm>
        </p:spPr>
        <p:txBody>
          <a:bodyPr>
            <a:normAutofit/>
          </a:bodyPr>
          <a:lstStyle/>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dirty="0" err="1" smtClean="0">
                <a:solidFill>
                  <a:srgbClr val="FF0000"/>
                </a:solidFill>
              </a:rPr>
              <a:t>oneline</a:t>
            </a:r>
            <a:r>
              <a:rPr lang="en-US" sz="1600" dirty="0" smtClean="0">
                <a:solidFill>
                  <a:srgbClr val="FF0000"/>
                </a:solidFill>
              </a:rPr>
              <a:t> </a:t>
            </a:r>
            <a:r>
              <a:rPr lang="zh-CN" altLang="en-US" sz="1600" dirty="0" smtClean="0"/>
              <a:t>：将每条日志的输出为一行</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err="1" smtClean="0">
                <a:solidFill>
                  <a:schemeClr val="tx2">
                    <a:lumMod val="60000"/>
                    <a:lumOff val="40000"/>
                  </a:schemeClr>
                </a:solidFill>
              </a:rPr>
              <a:t>oneline</a:t>
            </a:r>
            <a:r>
              <a:rPr lang="en-US" sz="1600" dirty="0" smtClean="0">
                <a:solidFill>
                  <a:schemeClr val="tx2">
                    <a:lumMod val="60000"/>
                    <a:lumOff val="40000"/>
                  </a:schemeClr>
                </a:solidFill>
              </a:rPr>
              <a:t> </a:t>
            </a:r>
            <a:r>
              <a:rPr lang="en-US" sz="1600" dirty="0" smtClean="0">
                <a:solidFill>
                  <a:srgbClr val="FF0000"/>
                </a:solidFill>
              </a:rPr>
              <a:t>-2</a:t>
            </a:r>
            <a:r>
              <a:rPr lang="en-US" sz="1600" dirty="0" smtClean="0">
                <a:solidFill>
                  <a:schemeClr val="tx2">
                    <a:lumMod val="60000"/>
                    <a:lumOff val="40000"/>
                  </a:schemeClr>
                </a:solidFill>
              </a:rPr>
              <a:t> </a:t>
            </a:r>
            <a:r>
              <a:rPr lang="zh-CN" altLang="en-US" sz="1600" dirty="0" smtClean="0"/>
              <a:t>：指定显示多少条日志</a:t>
            </a:r>
            <a:endParaRPr lang="en-US"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--skip=1 </a:t>
            </a:r>
            <a:r>
              <a:rPr lang="en-US" sz="1600" dirty="0" smtClean="0">
                <a:solidFill>
                  <a:schemeClr val="tx2">
                    <a:lumMod val="60000"/>
                    <a:lumOff val="40000"/>
                  </a:schemeClr>
                </a:solidFill>
              </a:rPr>
              <a:t>-2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：指定跳过前几条日志</a:t>
            </a:r>
            <a:endParaRPr lang="en-US"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--pretty=raw </a:t>
            </a:r>
            <a:r>
              <a:rPr lang="en-US" sz="1600" dirty="0" smtClean="0">
                <a:solidFill>
                  <a:schemeClr val="tx2">
                    <a:lumMod val="60000"/>
                    <a:lumOff val="40000"/>
                  </a:schemeClr>
                </a:solidFill>
              </a:rPr>
              <a:t>-1</a:t>
            </a:r>
            <a:r>
              <a:rPr lang="zh-CN" altLang="en-US" sz="1600" dirty="0" smtClean="0"/>
              <a:t>：显示出关于每次提交的更多信息</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-1 </a:t>
            </a:r>
            <a:r>
              <a:rPr lang="en-US" altLang="zh-CN" sz="1600" dirty="0" smtClean="0">
                <a:solidFill>
                  <a:srgbClr val="FF0000"/>
                </a:solidFill>
              </a:rPr>
              <a:t>-</a:t>
            </a:r>
            <a:r>
              <a:rPr lang="en-US" sz="1600" dirty="0" smtClean="0">
                <a:solidFill>
                  <a:srgbClr val="FF0000"/>
                </a:solidFill>
              </a:rPr>
              <a:t>p</a:t>
            </a:r>
            <a:r>
              <a:rPr lang="zh-CN" altLang="en-US" sz="1600" dirty="0" smtClean="0"/>
              <a:t>：输出的信息会更多，用来显示提交的改动记录，相当于多次使用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show [</a:t>
            </a:r>
            <a:r>
              <a:rPr lang="en-US" sz="1600" dirty="0" err="1" smtClean="0">
                <a:solidFill>
                  <a:schemeClr val="tx2">
                    <a:lumMod val="60000"/>
                    <a:lumOff val="40000"/>
                  </a:schemeClr>
                </a:solidFill>
              </a:rPr>
              <a:t>commit_id</a:t>
            </a:r>
            <a:r>
              <a:rPr lang="en-US" sz="1600" dirty="0" smtClean="0">
                <a:solidFill>
                  <a:schemeClr val="tx2">
                    <a:lumMod val="60000"/>
                    <a:lumOff val="40000"/>
                  </a:schemeClr>
                </a:solidFill>
              </a:rPr>
              <a:t>]</a:t>
            </a:r>
            <a:r>
              <a:rPr lang="zh-CN" altLang="en-US" sz="1600" dirty="0" smtClean="0"/>
              <a:t>的结果</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--graph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：绘制提交的线索，如果有合并的话，也会更清晰地显示出来</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--decorate --</a:t>
            </a:r>
            <a:r>
              <a:rPr lang="en-US" sz="1600" dirty="0" err="1" smtClean="0">
                <a:solidFill>
                  <a:schemeClr val="tx2">
                    <a:lumMod val="60000"/>
                    <a:lumOff val="40000"/>
                  </a:schemeClr>
                </a:solidFill>
              </a:rPr>
              <a:t>oneline</a:t>
            </a:r>
            <a:r>
              <a:rPr lang="zh-CN" altLang="en-US" sz="1600" dirty="0" smtClean="0"/>
              <a:t>：显示一些相关的信息，如</a:t>
            </a:r>
            <a:r>
              <a:rPr lang="en-US" altLang="zh-CN" sz="1600" dirty="0" smtClean="0"/>
              <a:t>HEAD</a:t>
            </a:r>
            <a:r>
              <a:rPr lang="zh-CN" altLang="en-US" sz="1600" dirty="0" smtClean="0"/>
              <a:t>、分支名、</a:t>
            </a:r>
            <a:r>
              <a:rPr lang="en-US" altLang="zh-CN" sz="1600" dirty="0" smtClean="0"/>
              <a:t>tag</a:t>
            </a:r>
            <a:r>
              <a:rPr lang="zh-CN" altLang="en-US" sz="1600" dirty="0" smtClean="0"/>
              <a:t>名等</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--name-status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：带出每次提交对应的文件改动</a:t>
            </a:r>
            <a:endParaRPr lang="en-US" altLang="zh-CN" sz="1600" dirty="0" smtClean="0"/>
          </a:p>
          <a:p>
            <a:endParaRPr lang="en-US" altLang="zh-CN" sz="1600" dirty="0" smtClean="0"/>
          </a:p>
          <a:p>
            <a:pPr>
              <a:buFont typeface="Wingdings" pitchFamily="2" charset="2"/>
              <a:buChar char="Ø"/>
            </a:pPr>
            <a:r>
              <a:rPr lang="zh-CN" altLang="en-US" sz="1600" dirty="0" smtClean="0"/>
              <a:t>搜索</a:t>
            </a:r>
            <a:r>
              <a:rPr lang="en-US" sz="1600" dirty="0" err="1" smtClean="0"/>
              <a:t>git</a:t>
            </a:r>
            <a:r>
              <a:rPr lang="zh-CN" altLang="en-US" sz="1600" dirty="0" smtClean="0"/>
              <a:t>日志</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--author </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yourname</a:t>
            </a:r>
            <a:r>
              <a:rPr lang="en-US" sz="1600" dirty="0" smtClean="0">
                <a:solidFill>
                  <a:schemeClr val="tx2">
                    <a:lumMod val="60000"/>
                    <a:lumOff val="40000"/>
                  </a:schemeClr>
                </a:solidFill>
              </a:rPr>
              <a:t>]</a:t>
            </a:r>
            <a:r>
              <a:rPr lang="zh-CN" altLang="en-US" sz="1600" dirty="0" smtClean="0"/>
              <a:t>：筛选出</a:t>
            </a:r>
            <a:r>
              <a:rPr lang="en-US" sz="1600" dirty="0" err="1" smtClean="0"/>
              <a:t>yourname</a:t>
            </a:r>
            <a:r>
              <a:rPr lang="zh-CN" altLang="en-US" sz="1600" dirty="0" smtClean="0"/>
              <a:t>用户提交的所有日志，</a:t>
            </a:r>
            <a:r>
              <a:rPr lang="en-US" sz="1600" dirty="0" err="1" smtClean="0"/>
              <a:t>yourname</a:t>
            </a:r>
            <a:r>
              <a:rPr lang="zh-CN" altLang="en-US" sz="1600" dirty="0" smtClean="0"/>
              <a:t>可以包含通配符</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dirty="0" err="1" smtClean="0">
                <a:solidFill>
                  <a:srgbClr val="FF0000"/>
                </a:solidFill>
              </a:rPr>
              <a:t>grep</a:t>
            </a:r>
            <a:r>
              <a:rPr lang="en-US" sz="1600" dirty="0" smtClean="0">
                <a:solidFill>
                  <a:srgbClr val="FF0000"/>
                </a:solidFill>
              </a:rPr>
              <a:t> </a:t>
            </a:r>
            <a:r>
              <a:rPr lang="en-US" sz="1600" dirty="0" smtClean="0">
                <a:solidFill>
                  <a:schemeClr val="tx2">
                    <a:lumMod val="60000"/>
                    <a:lumOff val="40000"/>
                  </a:schemeClr>
                </a:solidFill>
              </a:rPr>
              <a:t>[keywords]</a:t>
            </a:r>
            <a:r>
              <a:rPr lang="zh-CN" altLang="en-US" sz="1600" dirty="0" smtClean="0"/>
              <a:t>：从提交的关键字（</a:t>
            </a:r>
            <a:r>
              <a:rPr lang="en-US" sz="1600" dirty="0" smtClean="0"/>
              <a:t> keywords </a:t>
            </a:r>
            <a:r>
              <a:rPr lang="zh-CN" altLang="en-US" sz="1600" dirty="0" smtClean="0"/>
              <a:t>）中抓取匹配的</a:t>
            </a:r>
            <a:r>
              <a:rPr lang="en-US" altLang="zh-CN" sz="1600" dirty="0" smtClean="0"/>
              <a:t>commit</a:t>
            </a:r>
            <a:r>
              <a:rPr lang="zh-CN" altLang="en-US" sz="1600" dirty="0" smtClean="0"/>
              <a:t>项</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smtClean="0">
                <a:solidFill>
                  <a:srgbClr val="FF0000"/>
                </a:solidFill>
              </a:rPr>
              <a:t>p </a:t>
            </a:r>
            <a:r>
              <a:rPr lang="en-US" altLang="zh-CN" sz="1600" smtClean="0">
                <a:solidFill>
                  <a:schemeClr val="tx2">
                    <a:lumMod val="60000"/>
                    <a:lumOff val="40000"/>
                  </a:schemeClr>
                </a:solidFill>
              </a:rPr>
              <a:t>--</a:t>
            </a:r>
            <a:r>
              <a:rPr lang="en-US" sz="1600" smtClean="0">
                <a:solidFill>
                  <a:schemeClr val="tx2">
                    <a:lumMod val="60000"/>
                    <a:lumOff val="40000"/>
                  </a:schemeClr>
                </a:solidFill>
              </a:rPr>
              <a:t>[</a:t>
            </a:r>
            <a:r>
              <a:rPr lang="en-US" sz="1600" dirty="0" smtClean="0">
                <a:solidFill>
                  <a:schemeClr val="tx2">
                    <a:lumMod val="60000"/>
                    <a:lumOff val="40000"/>
                  </a:schemeClr>
                </a:solidFill>
              </a:rPr>
              <a:t>file]</a:t>
            </a:r>
            <a:r>
              <a:rPr lang="zh-CN" altLang="en-US" sz="1600" dirty="0" smtClean="0"/>
              <a:t>：根据文件名来过滤只跟这个文件有关的提交</a:t>
            </a:r>
            <a:endParaRPr lang="zh-CN" altLang="en-US" sz="1600" b="1" dirty="0" smtClean="0"/>
          </a:p>
          <a:p>
            <a:endParaRPr lang="zh-CN" altLang="en-US" sz="1800" b="1" u="sng"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撤销修改</a:t>
            </a:r>
            <a:endParaRPr lang="zh-CN" altLang="en-US" dirty="0"/>
          </a:p>
        </p:txBody>
      </p:sp>
      <p:sp>
        <p:nvSpPr>
          <p:cNvPr id="3" name="内容占位符 2"/>
          <p:cNvSpPr>
            <a:spLocks noGrp="1"/>
          </p:cNvSpPr>
          <p:nvPr>
            <p:ph idx="1"/>
          </p:nvPr>
        </p:nvSpPr>
        <p:spPr>
          <a:xfrm>
            <a:off x="428596" y="1785926"/>
            <a:ext cx="8229600" cy="4286280"/>
          </a:xfrm>
        </p:spPr>
        <p:txBody>
          <a:bodyPr>
            <a:normAutofit/>
          </a:bodyPr>
          <a:lstStyle/>
          <a:p>
            <a:r>
              <a:rPr lang="zh-CN" altLang="en-US" sz="2400" dirty="0" smtClean="0"/>
              <a:t>输入</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checkout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a:t>
            </a:r>
            <a:r>
              <a:rPr lang="en-US" sz="2400" dirty="0" smtClean="0">
                <a:solidFill>
                  <a:schemeClr val="tx2">
                    <a:lumMod val="60000"/>
                    <a:lumOff val="40000"/>
                  </a:schemeClr>
                </a:solidFill>
              </a:rPr>
              <a:t> </a:t>
            </a:r>
            <a:r>
              <a:rPr lang="en-US" altLang="zh-CN" sz="2400" dirty="0" smtClean="0">
                <a:solidFill>
                  <a:schemeClr val="tx2">
                    <a:lumMod val="60000"/>
                    <a:lumOff val="40000"/>
                  </a:schemeClr>
                </a:solidFill>
              </a:rPr>
              <a:t>[file]</a:t>
            </a:r>
            <a:r>
              <a:rPr lang="zh-CN" altLang="en-US" sz="2400" dirty="0" smtClean="0"/>
              <a:t>把文件在工作区的修改全部撤销，有两种情况：</a:t>
            </a:r>
            <a:endParaRPr lang="en-US" altLang="zh-CN" sz="2400" dirty="0" smtClean="0"/>
          </a:p>
          <a:p>
            <a:pPr marL="514350" indent="-514350">
              <a:buFont typeface="+mj-lt"/>
              <a:buAutoNum type="arabicPeriod"/>
            </a:pPr>
            <a:r>
              <a:rPr lang="zh-CN" altLang="en-US" sz="2000" dirty="0" smtClean="0"/>
              <a:t>一种是文件自修改后还没有被放到暂存区，现在撤销修改就回到和版本库一模一样的状态；</a:t>
            </a:r>
          </a:p>
          <a:p>
            <a:pPr marL="514350" indent="-514350">
              <a:buFont typeface="+mj-lt"/>
              <a:buAutoNum type="arabicPeriod"/>
            </a:pPr>
            <a:r>
              <a:rPr lang="zh-CN" altLang="en-US" sz="2000" dirty="0" smtClean="0"/>
              <a:t>一种是文件已经添加到暂存区，又作了修改，现在撤销修改就回到添加到暂存区后的状态。</a:t>
            </a:r>
          </a:p>
          <a:p>
            <a:pPr>
              <a:buNone/>
            </a:pPr>
            <a:r>
              <a:rPr lang="en-US" altLang="zh-CN" sz="2400" dirty="0" smtClean="0"/>
              <a:t>	</a:t>
            </a:r>
            <a:r>
              <a:rPr lang="zh-CN" altLang="en-US" sz="2400" dirty="0" smtClean="0"/>
              <a:t>总之，就是让这个文件回到最近一次</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commit</a:t>
            </a:r>
            <a:r>
              <a:rPr lang="zh-CN" altLang="en-US" sz="2400" dirty="0" smtClean="0"/>
              <a:t>或</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add</a:t>
            </a:r>
            <a:r>
              <a:rPr lang="zh-CN" altLang="en-US" sz="2400" dirty="0" smtClean="0"/>
              <a:t>时的状态。</a:t>
            </a:r>
            <a:endParaRPr lang="en-US" altLang="zh-CN" sz="2400" dirty="0" smtClean="0"/>
          </a:p>
          <a:p>
            <a:r>
              <a:rPr lang="zh-CN" altLang="en-US" sz="2400" dirty="0" smtClean="0"/>
              <a:t>文件已经添加到暂存区则输入</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reset HEAD </a:t>
            </a:r>
            <a:r>
              <a:rPr lang="en-US" altLang="zh-CN" sz="2400" dirty="0" smtClean="0">
                <a:solidFill>
                  <a:schemeClr val="tx2">
                    <a:lumMod val="60000"/>
                    <a:lumOff val="40000"/>
                  </a:schemeClr>
                </a:solidFill>
              </a:rPr>
              <a:t>[file]</a:t>
            </a:r>
            <a:r>
              <a:rPr lang="zh-CN" altLang="en-US" sz="2400" dirty="0" smtClean="0"/>
              <a:t>把暂存区的修改撤销掉，重新放回工作区，再使用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checkout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a:t>
            </a:r>
            <a:r>
              <a:rPr lang="en-US" sz="2400" dirty="0" smtClean="0">
                <a:solidFill>
                  <a:schemeClr val="tx2">
                    <a:lumMod val="60000"/>
                    <a:lumOff val="40000"/>
                  </a:schemeClr>
                </a:solidFill>
              </a:rPr>
              <a:t> </a:t>
            </a:r>
            <a:r>
              <a:rPr lang="en-US" altLang="zh-CN" sz="2400" dirty="0" smtClean="0">
                <a:solidFill>
                  <a:schemeClr val="tx2">
                    <a:lumMod val="60000"/>
                    <a:lumOff val="40000"/>
                  </a:schemeClr>
                </a:solidFill>
              </a:rPr>
              <a:t>[file] </a:t>
            </a:r>
            <a:r>
              <a:rPr lang="zh-CN" altLang="en-US" sz="2400" dirty="0" smtClean="0"/>
              <a:t>，就可回到和版本库一模一样的状态。</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撤销修改总结</a:t>
            </a:r>
            <a:endParaRPr lang="zh-CN" altLang="en-US" dirty="0"/>
          </a:p>
        </p:txBody>
      </p:sp>
      <p:sp>
        <p:nvSpPr>
          <p:cNvPr id="3" name="内容占位符 2"/>
          <p:cNvSpPr>
            <a:spLocks noGrp="1"/>
          </p:cNvSpPr>
          <p:nvPr>
            <p:ph idx="1"/>
          </p:nvPr>
        </p:nvSpPr>
        <p:spPr>
          <a:xfrm>
            <a:off x="500034" y="1857364"/>
            <a:ext cx="8229600" cy="4214842"/>
          </a:xfrm>
        </p:spPr>
        <p:txBody>
          <a:bodyPr>
            <a:normAutofit fontScale="92500" lnSpcReduction="10000"/>
          </a:bodyPr>
          <a:lstStyle/>
          <a:p>
            <a:r>
              <a:rPr lang="zh-CN" altLang="en-US" sz="3000" dirty="0" smtClean="0"/>
              <a:t>场景</a:t>
            </a:r>
            <a:r>
              <a:rPr lang="en-US" altLang="zh-CN" sz="3000" dirty="0" smtClean="0"/>
              <a:t>1</a:t>
            </a:r>
            <a:r>
              <a:rPr lang="zh-CN" altLang="en-US" sz="3000" dirty="0" smtClean="0"/>
              <a:t>：当你改乱了工作区某个文件的内容，想直接丢弃工作区的修改时，用命令</a:t>
            </a:r>
            <a:r>
              <a:rPr lang="en-US" altLang="zh-CN" sz="3000" dirty="0" err="1" smtClean="0">
                <a:solidFill>
                  <a:schemeClr val="tx2">
                    <a:lumMod val="60000"/>
                    <a:lumOff val="40000"/>
                  </a:schemeClr>
                </a:solidFill>
              </a:rPr>
              <a:t>git</a:t>
            </a:r>
            <a:r>
              <a:rPr lang="en-US" altLang="zh-CN" sz="3000" dirty="0" smtClean="0">
                <a:solidFill>
                  <a:schemeClr val="tx2">
                    <a:lumMod val="60000"/>
                    <a:lumOff val="40000"/>
                  </a:schemeClr>
                </a:solidFill>
              </a:rPr>
              <a:t> </a:t>
            </a:r>
            <a:r>
              <a:rPr lang="en-US" altLang="zh-CN" sz="3000" b="1" dirty="0" smtClean="0">
                <a:solidFill>
                  <a:schemeClr val="tx2">
                    <a:lumMod val="60000"/>
                    <a:lumOff val="40000"/>
                  </a:schemeClr>
                </a:solidFill>
              </a:rPr>
              <a:t>checkout -- </a:t>
            </a:r>
            <a:r>
              <a:rPr lang="en-US" altLang="zh-CN" sz="2800" dirty="0" smtClean="0">
                <a:solidFill>
                  <a:schemeClr val="tx2">
                    <a:lumMod val="60000"/>
                    <a:lumOff val="40000"/>
                  </a:schemeClr>
                </a:solidFill>
              </a:rPr>
              <a:t>[file] </a:t>
            </a:r>
            <a:r>
              <a:rPr lang="zh-CN" altLang="en-US" sz="3000" dirty="0" smtClean="0"/>
              <a:t>。</a:t>
            </a:r>
          </a:p>
          <a:p>
            <a:r>
              <a:rPr lang="zh-CN" altLang="en-US" sz="3000" dirty="0" smtClean="0"/>
              <a:t>场景</a:t>
            </a:r>
            <a:r>
              <a:rPr lang="en-US" altLang="zh-CN" sz="3000" dirty="0" smtClean="0"/>
              <a:t>2</a:t>
            </a:r>
            <a:r>
              <a:rPr lang="zh-CN" altLang="en-US" sz="3000" dirty="0" smtClean="0"/>
              <a:t>：当你不但改乱了工作区某个文件的内容，还添加到了暂存区时，想丢弃修改，分两步，第一步用命令</a:t>
            </a:r>
            <a:r>
              <a:rPr lang="en-US" altLang="zh-CN" sz="3000" dirty="0" err="1" smtClean="0">
                <a:solidFill>
                  <a:schemeClr val="tx2">
                    <a:lumMod val="60000"/>
                    <a:lumOff val="40000"/>
                  </a:schemeClr>
                </a:solidFill>
              </a:rPr>
              <a:t>git</a:t>
            </a:r>
            <a:r>
              <a:rPr lang="en-US" altLang="zh-CN" sz="3000" dirty="0" smtClean="0">
                <a:solidFill>
                  <a:schemeClr val="tx2">
                    <a:lumMod val="60000"/>
                    <a:lumOff val="40000"/>
                  </a:schemeClr>
                </a:solidFill>
              </a:rPr>
              <a:t> </a:t>
            </a:r>
            <a:r>
              <a:rPr lang="en-US" altLang="zh-CN" sz="3000" b="1" dirty="0" smtClean="0">
                <a:solidFill>
                  <a:schemeClr val="tx2">
                    <a:lumMod val="60000"/>
                    <a:lumOff val="40000"/>
                  </a:schemeClr>
                </a:solidFill>
              </a:rPr>
              <a:t>reset</a:t>
            </a:r>
            <a:r>
              <a:rPr lang="en-US" altLang="zh-CN" sz="3000" dirty="0" smtClean="0">
                <a:solidFill>
                  <a:schemeClr val="tx2">
                    <a:lumMod val="60000"/>
                    <a:lumOff val="40000"/>
                  </a:schemeClr>
                </a:solidFill>
              </a:rPr>
              <a:t> HEAD </a:t>
            </a:r>
            <a:r>
              <a:rPr lang="en-US" altLang="zh-CN" sz="2800" dirty="0" smtClean="0">
                <a:solidFill>
                  <a:schemeClr val="tx2">
                    <a:lumMod val="60000"/>
                    <a:lumOff val="40000"/>
                  </a:schemeClr>
                </a:solidFill>
              </a:rPr>
              <a:t>[file] </a:t>
            </a:r>
            <a:r>
              <a:rPr lang="zh-CN" altLang="en-US" sz="3000" dirty="0" smtClean="0"/>
              <a:t>，回到场景</a:t>
            </a:r>
            <a:r>
              <a:rPr lang="en-US" altLang="zh-CN" sz="3000" dirty="0" smtClean="0"/>
              <a:t>1</a:t>
            </a:r>
            <a:r>
              <a:rPr lang="zh-CN" altLang="en-US" sz="3000" dirty="0" smtClean="0"/>
              <a:t>，第二步按场景</a:t>
            </a:r>
            <a:r>
              <a:rPr lang="en-US" altLang="zh-CN" sz="3000" dirty="0" smtClean="0"/>
              <a:t>1</a:t>
            </a:r>
            <a:r>
              <a:rPr lang="zh-CN" altLang="en-US" sz="3000" dirty="0" smtClean="0"/>
              <a:t>操作。</a:t>
            </a:r>
          </a:p>
          <a:p>
            <a:r>
              <a:rPr lang="zh-CN" altLang="en-US" sz="3000" dirty="0" smtClean="0"/>
              <a:t>场景</a:t>
            </a:r>
            <a:r>
              <a:rPr lang="en-US" altLang="zh-CN" sz="3000" dirty="0" smtClean="0"/>
              <a:t>3</a:t>
            </a:r>
            <a:r>
              <a:rPr lang="zh-CN" altLang="en-US" sz="3000" dirty="0" smtClean="0"/>
              <a:t>：已经提交了不合适的修改到版本库时，想要撤销本次提交，参考</a:t>
            </a:r>
            <a:r>
              <a:rPr lang="zh-CN" altLang="en-US" sz="3000" dirty="0" smtClean="0">
                <a:hlinkClick r:id="rId2" action="ppaction://hlinksldjump"/>
              </a:rPr>
              <a:t>版本回退</a:t>
            </a:r>
            <a:r>
              <a:rPr lang="zh-CN" altLang="en-US" sz="3000" dirty="0" smtClean="0"/>
              <a:t>一节，不过</a:t>
            </a:r>
            <a:r>
              <a:rPr lang="zh-CN" altLang="en-US" sz="3000" dirty="0" smtClean="0">
                <a:solidFill>
                  <a:srgbClr val="FF0000"/>
                </a:solidFill>
              </a:rPr>
              <a:t>前提是没有推送到远程库</a:t>
            </a:r>
            <a:r>
              <a:rPr lang="zh-CN" altLang="en-US" sz="3000" dirty="0" smtClean="0"/>
              <a:t>。</a:t>
            </a:r>
          </a:p>
          <a:p>
            <a:pPr>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输入</a:t>
            </a:r>
            <a:r>
              <a:rPr lang="en-US" dirty="0" err="1" smtClean="0">
                <a:solidFill>
                  <a:schemeClr val="tx2">
                    <a:lumMod val="60000"/>
                    <a:lumOff val="40000"/>
                  </a:schemeClr>
                </a:solidFill>
              </a:rPr>
              <a:t>rm</a:t>
            </a:r>
            <a:r>
              <a:rPr lang="en-US" dirty="0" smtClean="0">
                <a:solidFill>
                  <a:schemeClr val="tx2">
                    <a:lumMod val="60000"/>
                    <a:lumOff val="40000"/>
                  </a:schemeClr>
                </a:solidFill>
              </a:rPr>
              <a:t> </a:t>
            </a:r>
            <a:r>
              <a:rPr lang="en-US" altLang="zh-CN" dirty="0" smtClean="0">
                <a:solidFill>
                  <a:schemeClr val="tx2">
                    <a:lumMod val="60000"/>
                    <a:lumOff val="40000"/>
                  </a:schemeClr>
                </a:solidFill>
              </a:rPr>
              <a:t>[file]</a:t>
            </a:r>
            <a:r>
              <a:rPr lang="zh-CN" altLang="en-US" dirty="0" smtClean="0"/>
              <a:t>删除工作区的文件</a:t>
            </a:r>
            <a:endParaRPr lang="en-US" altLang="zh-CN" dirty="0" smtClean="0"/>
          </a:p>
          <a:p>
            <a:pPr marL="514350" indent="-514350">
              <a:buFont typeface="+mj-lt"/>
              <a:buAutoNum type="arabicPeriod"/>
            </a:pPr>
            <a:r>
              <a:rPr lang="zh-CN" altLang="en-US" dirty="0" smtClean="0"/>
              <a:t>若确实要删除版本库中的该文件，则再依次输入</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altLang="zh-CN" b="1" dirty="0" err="1" smtClean="0">
                <a:solidFill>
                  <a:schemeClr val="tx2">
                    <a:lumMod val="60000"/>
                    <a:lumOff val="40000"/>
                  </a:schemeClr>
                </a:solidFill>
              </a:rPr>
              <a:t>rm</a:t>
            </a:r>
            <a:r>
              <a:rPr lang="en-US" altLang="zh-CN" dirty="0" smtClean="0">
                <a:solidFill>
                  <a:schemeClr val="tx2">
                    <a:lumMod val="60000"/>
                    <a:lumOff val="40000"/>
                  </a:schemeClr>
                </a:solidFill>
              </a:rPr>
              <a:t> [file] </a:t>
            </a:r>
            <a:r>
              <a:rPr lang="zh-CN" altLang="en-US" dirty="0" smtClean="0">
                <a:solidFill>
                  <a:schemeClr val="tx2">
                    <a:lumMod val="60000"/>
                    <a:lumOff val="40000"/>
                  </a:schemeClr>
                </a:solidFill>
              </a:rPr>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altLang="zh-CN" b="1" dirty="0" smtClean="0">
                <a:solidFill>
                  <a:schemeClr val="tx2">
                    <a:lumMod val="60000"/>
                    <a:lumOff val="40000"/>
                  </a:schemeClr>
                </a:solidFill>
              </a:rPr>
              <a:t>commit</a:t>
            </a:r>
            <a:r>
              <a:rPr lang="en-US" altLang="zh-CN" dirty="0" smtClean="0">
                <a:solidFill>
                  <a:schemeClr val="tx2">
                    <a:lumMod val="60000"/>
                    <a:lumOff val="40000"/>
                  </a:schemeClr>
                </a:solidFill>
              </a:rPr>
              <a:t> –m [</a:t>
            </a:r>
            <a:r>
              <a:rPr lang="zh-CN" altLang="en-US" dirty="0" smtClean="0">
                <a:solidFill>
                  <a:schemeClr val="tx2">
                    <a:lumMod val="60000"/>
                    <a:lumOff val="40000"/>
                  </a:schemeClr>
                </a:solidFill>
              </a:rPr>
              <a:t>说明</a:t>
            </a:r>
            <a:r>
              <a:rPr lang="en-US" altLang="zh-CN" dirty="0" smtClean="0">
                <a:solidFill>
                  <a:schemeClr val="tx2">
                    <a:lumMod val="60000"/>
                    <a:lumOff val="40000"/>
                  </a:schemeClr>
                </a:solidFill>
              </a:rPr>
              <a:t>]</a:t>
            </a:r>
            <a:r>
              <a:rPr lang="zh-CN" altLang="en-US" dirty="0" smtClean="0"/>
              <a:t>，此时文件就从版本库中被删除了；</a:t>
            </a:r>
            <a:endParaRPr lang="en-US" altLang="zh-CN" dirty="0" smtClean="0"/>
          </a:p>
          <a:p>
            <a:pPr marL="514350" indent="-514350">
              <a:buFont typeface="+mj-lt"/>
              <a:buAutoNum type="arabicPeriod"/>
            </a:pPr>
            <a:r>
              <a:rPr lang="zh-CN" altLang="en-US" dirty="0" smtClean="0"/>
              <a:t>若删错了，则使用</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 [file]</a:t>
            </a:r>
            <a:r>
              <a:rPr lang="zh-CN" altLang="en-US" dirty="0" smtClean="0"/>
              <a:t>从版本库中将最新的版本还原至本地工作区。</a:t>
            </a:r>
            <a:endParaRPr lang="en-US" altLang="zh-CN" dirty="0" smtClean="0"/>
          </a:p>
          <a:p>
            <a:pPr marL="514350" indent="-514350">
              <a:buFont typeface="+mj-lt"/>
              <a:buAutoNum type="arabicPeriod"/>
            </a:pPr>
            <a:endParaRPr lang="en-US" altLang="zh-CN" dirty="0" smtClean="0"/>
          </a:p>
          <a:p>
            <a:pPr marL="514350" indent="-514350">
              <a:buFont typeface="Wingdings" pitchFamily="2" charset="2"/>
              <a:buChar char="Ø"/>
            </a:pPr>
            <a:r>
              <a:rPr lang="zh-CN" altLang="en-US" sz="1800" dirty="0" smtClean="0"/>
              <a:t>如果一个文件已经被提交到版本库，那么你永远不用担心误删，但是要小心，你只能恢复文件到最新版本（即删除文件前的一个版本，使用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reset --hard  </a:t>
            </a:r>
            <a:r>
              <a:rPr lang="en-US" altLang="zh-CN" sz="1800" dirty="0" smtClean="0">
                <a:solidFill>
                  <a:schemeClr val="tx2">
                    <a:lumMod val="60000"/>
                    <a:lumOff val="40000"/>
                  </a:schemeClr>
                </a:solidFill>
              </a:rPr>
              <a:t>[</a:t>
            </a:r>
            <a:r>
              <a:rPr lang="en-US" altLang="zh-CN" sz="1800" dirty="0" err="1" smtClean="0">
                <a:solidFill>
                  <a:schemeClr val="tx2">
                    <a:lumMod val="60000"/>
                    <a:lumOff val="40000"/>
                  </a:schemeClr>
                </a:solidFill>
              </a:rPr>
              <a:t>commitid</a:t>
            </a:r>
            <a:r>
              <a:rPr lang="en-US" altLang="zh-CN" sz="1800" dirty="0" smtClean="0">
                <a:solidFill>
                  <a:schemeClr val="tx2">
                    <a:lumMod val="60000"/>
                    <a:lumOff val="40000"/>
                  </a:schemeClr>
                </a:solidFill>
              </a:rPr>
              <a:t>]</a:t>
            </a:r>
            <a:r>
              <a:rPr lang="zh-CN" altLang="en-US" sz="1800" dirty="0" smtClean="0"/>
              <a:t>），你会丢失</a:t>
            </a:r>
            <a:r>
              <a:rPr lang="zh-CN" altLang="en-US" sz="1800" b="1" dirty="0" smtClean="0"/>
              <a:t>最近一次提交后你修改的所有内容。</a:t>
            </a:r>
            <a:endParaRPr lang="en-US" altLang="zh-CN" sz="1800" b="1" dirty="0" smtClean="0"/>
          </a:p>
          <a:p>
            <a:pPr marL="514350" indent="-514350">
              <a:buFont typeface="Wingdings" pitchFamily="2" charset="2"/>
              <a:buChar char="Ø"/>
            </a:pPr>
            <a:r>
              <a:rPr lang="zh-CN" altLang="en-US" sz="1800" dirty="0" smtClean="0"/>
              <a:t>删除文件夹：</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err="1" smtClean="0">
                <a:solidFill>
                  <a:schemeClr val="tx2">
                    <a:lumMod val="60000"/>
                    <a:lumOff val="40000"/>
                  </a:schemeClr>
                </a:solidFill>
              </a:rPr>
              <a:t>rm</a:t>
            </a:r>
            <a:r>
              <a:rPr lang="en-US" altLang="zh-CN" sz="1800" b="1" dirty="0" smtClean="0">
                <a:solidFill>
                  <a:schemeClr val="tx2">
                    <a:lumMod val="60000"/>
                    <a:lumOff val="40000"/>
                  </a:schemeClr>
                </a:solidFill>
              </a:rPr>
              <a:t> -r</a:t>
            </a:r>
            <a:r>
              <a:rPr lang="en-US" altLang="zh-CN" sz="1800" dirty="0" smtClean="0">
                <a:solidFill>
                  <a:schemeClr val="tx2">
                    <a:lumMod val="60000"/>
                    <a:lumOff val="40000"/>
                  </a:schemeClr>
                </a:solidFill>
              </a:rPr>
              <a:t> </a:t>
            </a:r>
            <a:r>
              <a:rPr lang="zh-CN" altLang="en-US" sz="1800" dirty="0" smtClean="0">
                <a:solidFill>
                  <a:schemeClr val="tx2">
                    <a:lumMod val="60000"/>
                    <a:lumOff val="40000"/>
                  </a:schemeClr>
                </a:solidFill>
              </a:rPr>
              <a:t>文件名</a:t>
            </a:r>
            <a:r>
              <a:rPr lang="en-US" altLang="zh-CN" sz="1800" dirty="0" smtClean="0">
                <a:solidFill>
                  <a:schemeClr val="tx2">
                    <a:lumMod val="60000"/>
                    <a:lumOff val="40000"/>
                  </a:schemeClr>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远程仓库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使用</a:t>
            </a:r>
            <a:r>
              <a:rPr lang="en-US" altLang="zh-CN" sz="2400" dirty="0" err="1" smtClean="0"/>
              <a:t>GitHub</a:t>
            </a:r>
            <a:r>
              <a:rPr lang="zh-CN" altLang="en-US" sz="2400" dirty="0" smtClean="0"/>
              <a:t>远程仓库</a:t>
            </a:r>
            <a:endParaRPr lang="en-US" altLang="zh-CN" sz="2400" dirty="0" smtClean="0"/>
          </a:p>
          <a:p>
            <a:pPr marL="514350" indent="-514350">
              <a:buFont typeface="+mj-lt"/>
              <a:buAutoNum type="arabicPeriod"/>
            </a:pPr>
            <a:r>
              <a:rPr lang="zh-CN" altLang="en-US" sz="2400" dirty="0" smtClean="0"/>
              <a:t>由于本地</a:t>
            </a:r>
            <a:r>
              <a:rPr lang="en-US" altLang="zh-CN" sz="2400" dirty="0" err="1" smtClean="0"/>
              <a:t>Git</a:t>
            </a:r>
            <a:r>
              <a:rPr lang="zh-CN" altLang="en-US" sz="2400" dirty="0" smtClean="0"/>
              <a:t>仓库和</a:t>
            </a:r>
            <a:r>
              <a:rPr lang="en-US" altLang="zh-CN" sz="2400" dirty="0" err="1" smtClean="0"/>
              <a:t>GitHub</a:t>
            </a:r>
            <a:r>
              <a:rPr lang="zh-CN" altLang="en-US" sz="2400" dirty="0" smtClean="0"/>
              <a:t>仓库之间的传输是通过</a:t>
            </a:r>
            <a:r>
              <a:rPr lang="en-US" altLang="zh-CN" sz="2400" dirty="0" smtClean="0"/>
              <a:t>SSH</a:t>
            </a:r>
            <a:r>
              <a:rPr lang="zh-CN" altLang="en-US" sz="2400" dirty="0" smtClean="0"/>
              <a:t>加密的，所以先创建</a:t>
            </a:r>
            <a:r>
              <a:rPr lang="en-US" sz="2400" dirty="0" smtClean="0"/>
              <a:t>SSH Key</a:t>
            </a:r>
            <a:r>
              <a:rPr lang="zh-CN" altLang="en-US" sz="2400" dirty="0" smtClean="0"/>
              <a:t>，使用默认值即可，可不设置密码：</a:t>
            </a:r>
            <a:r>
              <a:rPr lang="de-DE" sz="2400" dirty="0" smtClean="0">
                <a:solidFill>
                  <a:schemeClr val="tx2">
                    <a:lumMod val="60000"/>
                    <a:lumOff val="40000"/>
                  </a:schemeClr>
                </a:solidFill>
              </a:rPr>
              <a:t>ssh-keygen -t rsa -C [“</a:t>
            </a:r>
            <a:r>
              <a:rPr lang="zh-CN" altLang="en-US" sz="2400" dirty="0" smtClean="0">
                <a:solidFill>
                  <a:schemeClr val="tx2">
                    <a:lumMod val="60000"/>
                    <a:lumOff val="40000"/>
                  </a:schemeClr>
                </a:solidFill>
              </a:rPr>
              <a:t>邮件地址</a:t>
            </a:r>
            <a:r>
              <a:rPr lang="de-DE" altLang="zh-CN" sz="2400" dirty="0" smtClean="0">
                <a:solidFill>
                  <a:schemeClr val="tx2">
                    <a:lumMod val="60000"/>
                    <a:lumOff val="40000"/>
                  </a:schemeClr>
                </a:solidFill>
              </a:rPr>
              <a:t>“</a:t>
            </a:r>
            <a:r>
              <a:rPr lang="de-DE" sz="2400" dirty="0" smtClean="0">
                <a:solidFill>
                  <a:schemeClr val="tx2">
                    <a:lumMod val="60000"/>
                    <a:lumOff val="40000"/>
                  </a:schemeClr>
                </a:solidFill>
              </a:rPr>
              <a:t>]</a:t>
            </a:r>
            <a:r>
              <a:rPr lang="zh-CN" altLang="en-US" sz="2400" dirty="0" smtClean="0"/>
              <a:t>（创建成功后可以在用户主目录里找到</a:t>
            </a:r>
            <a:r>
              <a:rPr lang="en-US" altLang="zh-CN" sz="2400" dirty="0" smtClean="0"/>
              <a:t>.</a:t>
            </a:r>
            <a:r>
              <a:rPr lang="en-US" altLang="zh-CN" sz="2400" dirty="0" err="1" smtClean="0"/>
              <a:t>ssh</a:t>
            </a:r>
            <a:r>
              <a:rPr lang="zh-CN" altLang="en-US" sz="2400" dirty="0" smtClean="0"/>
              <a:t>目录，里面有</a:t>
            </a:r>
            <a:r>
              <a:rPr lang="en-US" altLang="zh-CN" sz="2400" dirty="0" err="1" smtClean="0"/>
              <a:t>id_rsa</a:t>
            </a:r>
            <a:r>
              <a:rPr lang="zh-CN" altLang="en-US" sz="2400" dirty="0" smtClean="0"/>
              <a:t>和</a:t>
            </a:r>
            <a:r>
              <a:rPr lang="en-US" altLang="zh-CN" sz="2400" dirty="0" smtClean="0"/>
              <a:t>id_rsa.pub</a:t>
            </a:r>
            <a:r>
              <a:rPr lang="zh-CN" altLang="en-US" sz="2400" dirty="0" smtClean="0"/>
              <a:t>两个文件，这两个就是</a:t>
            </a:r>
            <a:r>
              <a:rPr lang="en-US" altLang="zh-CN" sz="2400" dirty="0" smtClean="0"/>
              <a:t>SSH Key</a:t>
            </a:r>
            <a:r>
              <a:rPr lang="zh-CN" altLang="en-US" sz="2400" dirty="0" smtClean="0"/>
              <a:t>的秘钥对，</a:t>
            </a:r>
            <a:r>
              <a:rPr lang="en-US" altLang="zh-CN" sz="2400" dirty="0" err="1" smtClean="0"/>
              <a:t>id_rsa</a:t>
            </a:r>
            <a:r>
              <a:rPr lang="zh-CN" altLang="en-US" sz="2400" dirty="0" smtClean="0"/>
              <a:t>是私钥，不能泄露出去，</a:t>
            </a:r>
            <a:r>
              <a:rPr lang="en-US" altLang="zh-CN" sz="2400" dirty="0" smtClean="0"/>
              <a:t>id_rsa.pub</a:t>
            </a:r>
            <a:r>
              <a:rPr lang="zh-CN" altLang="en-US" sz="2400" dirty="0" smtClean="0"/>
              <a:t>是公钥，可以放心地告诉任何人。 ）</a:t>
            </a:r>
            <a:endParaRPr lang="en-US" altLang="zh-CN" sz="2400" dirty="0" smtClean="0"/>
          </a:p>
          <a:p>
            <a:pPr marL="514350" indent="-514350">
              <a:buFont typeface="+mj-lt"/>
              <a:buAutoNum type="arabicPeriod"/>
            </a:pPr>
            <a:endParaRPr lang="en-US" sz="2400" dirty="0" smtClean="0"/>
          </a:p>
          <a:p>
            <a:pPr marL="514350" indent="-514350">
              <a:buFont typeface="+mj-lt"/>
              <a:buAutoNum type="arabicPeriod"/>
            </a:pPr>
            <a:r>
              <a:rPr lang="zh-CN" altLang="en-US" sz="2400" dirty="0" smtClean="0"/>
              <a:t>登陆</a:t>
            </a:r>
            <a:r>
              <a:rPr lang="en-US" sz="2400" dirty="0" err="1" smtClean="0"/>
              <a:t>GitHub</a:t>
            </a:r>
            <a:r>
              <a:rPr lang="zh-CN" altLang="en-US" sz="2400" dirty="0" smtClean="0"/>
              <a:t>，进行设置，具体步骤见下一页。</a:t>
            </a:r>
            <a:endParaRPr lang="en-US" altLang="zh-CN" sz="2400" dirty="0" smtClean="0"/>
          </a:p>
          <a:p>
            <a:pPr marL="514350" indent="-514350">
              <a:buFont typeface="+mj-lt"/>
              <a:buAutoNum type="arabicPeriod"/>
            </a:pPr>
            <a:endParaRPr lang="en-US" altLang="zh-CN" sz="2400" dirty="0" smtClean="0"/>
          </a:p>
          <a:p>
            <a:pPr marL="514350" indent="-514350">
              <a:buFont typeface="Wingdings" pitchFamily="2" charset="2"/>
              <a:buChar char="Ø"/>
            </a:pPr>
            <a:r>
              <a:rPr lang="zh-CN" altLang="en-US" sz="2400" dirty="0" smtClean="0"/>
              <a:t>使用多台电脑时，只要把每台电脑的</a:t>
            </a:r>
            <a:r>
              <a:rPr lang="en-US" altLang="zh-CN" sz="2400" dirty="0" smtClean="0"/>
              <a:t>Key</a:t>
            </a:r>
            <a:r>
              <a:rPr lang="zh-CN" altLang="en-US" sz="2400" dirty="0" smtClean="0"/>
              <a:t>都添加到</a:t>
            </a:r>
            <a:r>
              <a:rPr lang="en-US" altLang="zh-CN" sz="2400" dirty="0" err="1" smtClean="0"/>
              <a:t>GitHub</a:t>
            </a:r>
            <a:r>
              <a:rPr lang="zh-CN" altLang="en-US" sz="2400" dirty="0" smtClean="0"/>
              <a:t>，就可以在每台电脑上往</a:t>
            </a:r>
            <a:r>
              <a:rPr lang="en-US" altLang="zh-CN" sz="2400" dirty="0" err="1" smtClean="0"/>
              <a:t>GitHub</a:t>
            </a:r>
            <a:r>
              <a:rPr lang="zh-CN" altLang="en-US" sz="2400" dirty="0" smtClean="0"/>
              <a:t>推送了。</a:t>
            </a:r>
            <a:endParaRPr lang="en-US" altLang="zh-CN" sz="2400" dirty="0" smtClean="0"/>
          </a:p>
          <a:p>
            <a:pPr marL="514350" indent="-514350">
              <a:buNone/>
            </a:pPr>
            <a:r>
              <a:rPr lang="de-DE" sz="2000" dirty="0" smtClean="0"/>
              <a:t>	</a:t>
            </a:r>
            <a:endParaRPr lang="zh-CN" altLang="en-US" sz="2000"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集中式版本控制系统</a:t>
            </a:r>
            <a:endParaRPr lang="zh-CN" altLang="en-US" dirty="0"/>
          </a:p>
        </p:txBody>
      </p:sp>
      <p:sp>
        <p:nvSpPr>
          <p:cNvPr id="3" name="内容占位符 2"/>
          <p:cNvSpPr>
            <a:spLocks noGrp="1"/>
          </p:cNvSpPr>
          <p:nvPr>
            <p:ph idx="1"/>
          </p:nvPr>
        </p:nvSpPr>
        <p:spPr/>
        <p:txBody>
          <a:bodyPr/>
          <a:lstStyle/>
          <a:p>
            <a:r>
              <a:rPr lang="zh-CN" altLang="en-US" dirty="0" smtClean="0"/>
              <a:t>版本库集中存放在中央服务器，工作时要先从中央服务器取得最新版本，工作完后再把写完的程序推送给中央服务器。</a:t>
            </a:r>
            <a:endParaRPr lang="en-US" altLang="zh-CN" dirty="0" smtClean="0"/>
          </a:p>
          <a:p>
            <a:r>
              <a:rPr lang="zh-CN" altLang="en-US" dirty="0" smtClean="0"/>
              <a:t>缺点：</a:t>
            </a:r>
            <a:endParaRPr lang="en-US" altLang="zh-CN" dirty="0" smtClean="0"/>
          </a:p>
          <a:p>
            <a:pPr marL="514350" indent="-514350">
              <a:buFont typeface="+mj-lt"/>
              <a:buAutoNum type="arabicPeriod"/>
            </a:pPr>
            <a:r>
              <a:rPr lang="zh-CN" altLang="en-US" dirty="0" smtClean="0"/>
              <a:t>必须联网才能工作（对带宽要求高）；</a:t>
            </a:r>
            <a:endParaRPr lang="en-US" altLang="zh-CN" dirty="0" smtClean="0"/>
          </a:p>
          <a:p>
            <a:pPr marL="514350" indent="-514350">
              <a:buFont typeface="+mj-lt"/>
              <a:buAutoNum type="arabicPeriod"/>
            </a:pPr>
            <a:r>
              <a:rPr lang="zh-CN" altLang="en-US" dirty="0" smtClean="0"/>
              <a:t>安全性不够高，中央服务器出问题，可能所有人都无法工作。</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285720" y="1285860"/>
            <a:ext cx="1838325" cy="3152775"/>
          </a:xfrm>
          <a:prstGeom prst="rect">
            <a:avLst/>
          </a:prstGeom>
          <a:noFill/>
          <a:ln w="9525">
            <a:noFill/>
            <a:miter lim="800000"/>
            <a:headEnd/>
            <a:tailEnd/>
          </a:ln>
          <a:effectLst/>
        </p:spPr>
      </p:pic>
      <p:pic>
        <p:nvPicPr>
          <p:cNvPr id="3" name="Picture 4"/>
          <p:cNvPicPr>
            <a:picLocks noChangeAspect="1" noChangeArrowheads="1"/>
          </p:cNvPicPr>
          <p:nvPr/>
        </p:nvPicPr>
        <p:blipFill>
          <a:blip r:embed="rId3"/>
          <a:srcRect/>
          <a:stretch>
            <a:fillRect/>
          </a:stretch>
        </p:blipFill>
        <p:spPr bwMode="auto">
          <a:xfrm>
            <a:off x="4071933" y="142852"/>
            <a:ext cx="4911069" cy="1500198"/>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143372" y="1785926"/>
            <a:ext cx="4401269" cy="2428892"/>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4143372" y="4429132"/>
            <a:ext cx="4286280" cy="2288292"/>
          </a:xfrm>
          <a:prstGeom prst="rect">
            <a:avLst/>
          </a:prstGeom>
          <a:noFill/>
          <a:ln w="9525">
            <a:noFill/>
            <a:miter lim="800000"/>
            <a:headEnd/>
            <a:tailEnd/>
          </a:ln>
          <a:effectLst/>
        </p:spPr>
      </p:pic>
      <p:sp>
        <p:nvSpPr>
          <p:cNvPr id="6" name="TextBox 5"/>
          <p:cNvSpPr txBox="1"/>
          <p:nvPr/>
        </p:nvSpPr>
        <p:spPr>
          <a:xfrm>
            <a:off x="428596" y="642918"/>
            <a:ext cx="1285884" cy="369332"/>
          </a:xfrm>
          <a:prstGeom prst="rect">
            <a:avLst/>
          </a:prstGeom>
          <a:noFill/>
        </p:spPr>
        <p:txBody>
          <a:bodyPr wrap="square" rtlCol="0">
            <a:spAutoFit/>
          </a:bodyPr>
          <a:lstStyle/>
          <a:p>
            <a:r>
              <a:rPr lang="en-US" altLang="zh-CN" dirty="0" smtClean="0"/>
              <a:t>a.</a:t>
            </a:r>
            <a:r>
              <a:rPr lang="zh-CN" altLang="en-US" dirty="0" smtClean="0"/>
              <a:t>点击设置</a:t>
            </a:r>
            <a:endParaRPr lang="zh-CN" altLang="en-US" dirty="0"/>
          </a:p>
        </p:txBody>
      </p:sp>
      <p:sp>
        <p:nvSpPr>
          <p:cNvPr id="7" name="TextBox 6"/>
          <p:cNvSpPr txBox="1"/>
          <p:nvPr/>
        </p:nvSpPr>
        <p:spPr>
          <a:xfrm>
            <a:off x="2428860" y="214290"/>
            <a:ext cx="1571636" cy="1477328"/>
          </a:xfrm>
          <a:prstGeom prst="rect">
            <a:avLst/>
          </a:prstGeom>
          <a:noFill/>
        </p:spPr>
        <p:txBody>
          <a:bodyPr wrap="square" rtlCol="0">
            <a:spAutoFit/>
          </a:bodyPr>
          <a:lstStyle/>
          <a:p>
            <a:r>
              <a:rPr lang="en-US" altLang="zh-CN" dirty="0" smtClean="0"/>
              <a:t>b.</a:t>
            </a:r>
            <a:r>
              <a:rPr lang="zh-CN" altLang="en-US" dirty="0" smtClean="0"/>
              <a:t>选择</a:t>
            </a:r>
            <a:r>
              <a:rPr lang="en-US" altLang="zh-CN" dirty="0" smtClean="0"/>
              <a:t>SSH and GPG keys</a:t>
            </a:r>
            <a:r>
              <a:rPr lang="zh-CN" altLang="en-US" dirty="0" smtClean="0"/>
              <a:t>，点击</a:t>
            </a:r>
            <a:r>
              <a:rPr lang="en-US" altLang="zh-CN" dirty="0" smtClean="0"/>
              <a:t>New SSH key</a:t>
            </a:r>
            <a:r>
              <a:rPr lang="zh-CN" altLang="en-US" dirty="0" smtClean="0"/>
              <a:t>，新建一个</a:t>
            </a:r>
            <a:r>
              <a:rPr lang="en-US" altLang="zh-CN" dirty="0" smtClean="0"/>
              <a:t>SSH key</a:t>
            </a:r>
            <a:endParaRPr lang="zh-CN" altLang="en-US" dirty="0"/>
          </a:p>
        </p:txBody>
      </p:sp>
      <p:sp>
        <p:nvSpPr>
          <p:cNvPr id="8" name="TextBox 7"/>
          <p:cNvSpPr txBox="1"/>
          <p:nvPr/>
        </p:nvSpPr>
        <p:spPr>
          <a:xfrm>
            <a:off x="2500298" y="2786058"/>
            <a:ext cx="1428760" cy="923330"/>
          </a:xfrm>
          <a:prstGeom prst="rect">
            <a:avLst/>
          </a:prstGeom>
          <a:noFill/>
        </p:spPr>
        <p:txBody>
          <a:bodyPr wrap="square" rtlCol="0">
            <a:spAutoFit/>
          </a:bodyPr>
          <a:lstStyle/>
          <a:p>
            <a:r>
              <a:rPr lang="en-US" altLang="zh-CN" dirty="0" smtClean="0"/>
              <a:t>c.</a:t>
            </a:r>
            <a:r>
              <a:rPr lang="zh-CN" altLang="en-US" dirty="0" smtClean="0"/>
              <a:t>填入</a:t>
            </a:r>
            <a:r>
              <a:rPr lang="en-US" altLang="zh-CN" dirty="0" smtClean="0"/>
              <a:t>title</a:t>
            </a:r>
            <a:r>
              <a:rPr lang="zh-CN" altLang="en-US" dirty="0" smtClean="0"/>
              <a:t>和</a:t>
            </a:r>
            <a:r>
              <a:rPr lang="en-US" altLang="zh-CN" dirty="0" smtClean="0"/>
              <a:t>key</a:t>
            </a:r>
            <a:r>
              <a:rPr lang="zh-CN" altLang="en-US" dirty="0" smtClean="0"/>
              <a:t>后，点击</a:t>
            </a:r>
            <a:r>
              <a:rPr lang="en-US" altLang="zh-CN" dirty="0" smtClean="0"/>
              <a:t>add SSH key</a:t>
            </a:r>
            <a:endParaRPr lang="zh-CN" altLang="en-US" dirty="0"/>
          </a:p>
        </p:txBody>
      </p:sp>
      <p:sp>
        <p:nvSpPr>
          <p:cNvPr id="9" name="TextBox 8"/>
          <p:cNvSpPr txBox="1"/>
          <p:nvPr/>
        </p:nvSpPr>
        <p:spPr>
          <a:xfrm>
            <a:off x="2428860" y="5143512"/>
            <a:ext cx="1643074" cy="646331"/>
          </a:xfrm>
          <a:prstGeom prst="rect">
            <a:avLst/>
          </a:prstGeom>
          <a:noFill/>
        </p:spPr>
        <p:txBody>
          <a:bodyPr wrap="square" rtlCol="0">
            <a:spAutoFit/>
          </a:bodyPr>
          <a:lstStyle/>
          <a:p>
            <a:r>
              <a:rPr lang="en-US" altLang="zh-CN" dirty="0" smtClean="0"/>
              <a:t>d.</a:t>
            </a:r>
            <a:r>
              <a:rPr lang="zh-CN" altLang="en-US" dirty="0" smtClean="0"/>
              <a:t>页面中显示新加的</a:t>
            </a:r>
            <a:r>
              <a:rPr lang="en-US" altLang="zh-CN" dirty="0" err="1" smtClean="0"/>
              <a:t>ssh</a:t>
            </a:r>
            <a:r>
              <a:rPr lang="en-US" altLang="zh-CN" dirty="0" smtClean="0"/>
              <a:t> key</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添加远程库</a:t>
            </a:r>
            <a:endParaRPr lang="zh-CN" altLang="en-US" dirty="0"/>
          </a:p>
        </p:txBody>
      </p:sp>
      <p:sp>
        <p:nvSpPr>
          <p:cNvPr id="3" name="内容占位符 2"/>
          <p:cNvSpPr>
            <a:spLocks noGrp="1"/>
          </p:cNvSpPr>
          <p:nvPr>
            <p:ph idx="1"/>
          </p:nvPr>
        </p:nvSpPr>
        <p:spPr>
          <a:xfrm>
            <a:off x="428596" y="1214422"/>
            <a:ext cx="8229600" cy="4525963"/>
          </a:xfrm>
        </p:spPr>
        <p:txBody>
          <a:bodyPr>
            <a:normAutofit/>
          </a:bodyPr>
          <a:lstStyle/>
          <a:p>
            <a:r>
              <a:rPr lang="zh-CN" altLang="en-US" sz="2400" dirty="0" smtClean="0"/>
              <a:t>登陆</a:t>
            </a:r>
            <a:r>
              <a:rPr lang="en-US" sz="2400" dirty="0" err="1" smtClean="0"/>
              <a:t>GitHub</a:t>
            </a:r>
            <a:r>
              <a:rPr lang="zh-CN" altLang="en-US" sz="2400" dirty="0" smtClean="0"/>
              <a:t>后点击“</a:t>
            </a:r>
            <a:r>
              <a:rPr lang="en-US" altLang="zh-CN" sz="2400" dirty="0" smtClean="0"/>
              <a:t>+</a:t>
            </a:r>
            <a:r>
              <a:rPr lang="zh-CN" altLang="en-US" sz="2400" dirty="0" smtClean="0"/>
              <a:t>”</a:t>
            </a:r>
            <a:r>
              <a:rPr lang="en-US" altLang="zh-CN" sz="2400" dirty="0" smtClean="0"/>
              <a:t>-&gt;</a:t>
            </a:r>
            <a:r>
              <a:rPr lang="zh-CN" altLang="en-US" sz="2400" dirty="0" smtClean="0"/>
              <a:t>“</a:t>
            </a:r>
            <a:r>
              <a:rPr lang="en-US" altLang="zh-CN" sz="2400" dirty="0" smtClean="0"/>
              <a:t>new repository</a:t>
            </a:r>
            <a:r>
              <a:rPr lang="zh-CN" altLang="en-US" sz="2400" dirty="0" smtClean="0"/>
              <a:t>”在</a:t>
            </a:r>
            <a:r>
              <a:rPr lang="en-US" altLang="zh-CN" sz="2400" dirty="0" err="1" smtClean="0"/>
              <a:t>GitHub</a:t>
            </a:r>
            <a:r>
              <a:rPr lang="zh-CN" altLang="en-US" sz="2400" dirty="0" smtClean="0"/>
              <a:t>上新建一个库，填入库名后点击创建。创建成功后可根据提示在本地新建一个库并将其推送至远程库，或直接将本地已存在的库推送至远程库，或从其他库中导入代码。</a:t>
            </a:r>
            <a:endParaRPr lang="zh-CN" altLang="en-US" sz="2400" dirty="0"/>
          </a:p>
        </p:txBody>
      </p:sp>
      <p:pic>
        <p:nvPicPr>
          <p:cNvPr id="3075" name="Picture 3"/>
          <p:cNvPicPr>
            <a:picLocks noChangeAspect="1" noChangeArrowheads="1"/>
          </p:cNvPicPr>
          <p:nvPr/>
        </p:nvPicPr>
        <p:blipFill>
          <a:blip r:embed="rId2"/>
          <a:srcRect/>
          <a:stretch>
            <a:fillRect/>
          </a:stretch>
        </p:blipFill>
        <p:spPr bwMode="auto">
          <a:xfrm>
            <a:off x="928662" y="2786058"/>
            <a:ext cx="4857784" cy="365156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添加远程库</a:t>
            </a:r>
            <a:endParaRPr lang="zh-CN" altLang="en-US" dirty="0"/>
          </a:p>
        </p:txBody>
      </p:sp>
      <p:sp>
        <p:nvSpPr>
          <p:cNvPr id="3" name="内容占位符 2"/>
          <p:cNvSpPr>
            <a:spLocks noGrp="1"/>
          </p:cNvSpPr>
          <p:nvPr>
            <p:ph idx="1"/>
          </p:nvPr>
        </p:nvSpPr>
        <p:spPr>
          <a:xfrm>
            <a:off x="457200" y="1285860"/>
            <a:ext cx="8229600" cy="5000660"/>
          </a:xfrm>
        </p:spPr>
        <p:txBody>
          <a:bodyPr>
            <a:noAutofit/>
          </a:bodyPr>
          <a:lstStyle/>
          <a:p>
            <a:r>
              <a:rPr lang="zh-CN" altLang="en-US" sz="2000" dirty="0" smtClean="0"/>
              <a:t>根据提示将本地库推送至远程库</a:t>
            </a:r>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remote add origin </a:t>
            </a:r>
            <a:r>
              <a:rPr lang="en-US" sz="1800" dirty="0" smtClean="0">
                <a:solidFill>
                  <a:schemeClr val="tx2">
                    <a:lumMod val="60000"/>
                    <a:lumOff val="40000"/>
                  </a:schemeClr>
                </a:solidFill>
              </a:rPr>
              <a:t>https://github.com/dongyun715/learngit.git</a:t>
            </a:r>
            <a:r>
              <a:rPr lang="zh-CN" altLang="en-US" sz="1800" dirty="0" smtClean="0"/>
              <a:t>（</a:t>
            </a:r>
            <a:r>
              <a:rPr lang="en-US" altLang="zh-CN" sz="1800" dirty="0" smtClean="0"/>
              <a:t>origin</a:t>
            </a:r>
            <a:r>
              <a:rPr lang="zh-CN" altLang="en-US" sz="1800" dirty="0" smtClean="0"/>
              <a:t>是远程库的名字，这是</a:t>
            </a:r>
            <a:r>
              <a:rPr lang="en-US" altLang="zh-CN" sz="1800" dirty="0" err="1" smtClean="0"/>
              <a:t>Git</a:t>
            </a:r>
            <a:r>
              <a:rPr lang="zh-CN" altLang="en-US" sz="1800" dirty="0" smtClean="0"/>
              <a:t>默认的叫法，也可以改成别的，但是</a:t>
            </a:r>
            <a:r>
              <a:rPr lang="en-US" altLang="zh-CN" sz="1800" dirty="0" smtClean="0"/>
              <a:t>origin</a:t>
            </a:r>
            <a:r>
              <a:rPr lang="zh-CN" altLang="en-US" sz="1800" dirty="0" smtClean="0"/>
              <a:t>这个名字一看就知道是远程库；</a:t>
            </a:r>
            <a:r>
              <a:rPr lang="en-US" altLang="zh-CN" sz="1800" dirty="0" smtClean="0"/>
              <a:t>dongyun715</a:t>
            </a:r>
            <a:r>
              <a:rPr lang="zh-CN" altLang="en-US" sz="1800" dirty="0" smtClean="0"/>
              <a:t>为账号名，要改成相应的账号）</a:t>
            </a:r>
            <a:endParaRPr lang="en-US" altLang="zh-CN" sz="1800" dirty="0" smtClean="0"/>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push</a:t>
            </a:r>
            <a:r>
              <a:rPr lang="en-US" sz="1800" dirty="0" smtClean="0">
                <a:solidFill>
                  <a:schemeClr val="tx2">
                    <a:lumMod val="60000"/>
                    <a:lumOff val="40000"/>
                  </a:schemeClr>
                </a:solidFill>
              </a:rPr>
              <a:t> -u origin master</a:t>
            </a:r>
            <a:r>
              <a:rPr lang="zh-CN" altLang="en-US" sz="1800" dirty="0" smtClean="0"/>
              <a:t>将本地库的所有内容推送至远程库（使用</a:t>
            </a:r>
            <a:r>
              <a:rPr lang="en-US" sz="1800" dirty="0" err="1" smtClean="0"/>
              <a:t>git</a:t>
            </a:r>
            <a:r>
              <a:rPr lang="en-US" sz="1800" dirty="0" smtClean="0"/>
              <a:t> push</a:t>
            </a:r>
            <a:r>
              <a:rPr lang="zh-CN" altLang="en-US" sz="1800" dirty="0" smtClean="0"/>
              <a:t>命令，把当前分支</a:t>
            </a:r>
            <a:r>
              <a:rPr lang="en-US" sz="1800" dirty="0" smtClean="0"/>
              <a:t>master</a:t>
            </a:r>
            <a:r>
              <a:rPr lang="zh-CN" altLang="en-US" sz="1800" dirty="0" smtClean="0"/>
              <a:t>推送到远程；由于远程库是空的，我们第一次推送</a:t>
            </a:r>
            <a:r>
              <a:rPr lang="en-US" altLang="zh-CN" sz="1800" dirty="0" smtClean="0"/>
              <a:t>master</a:t>
            </a:r>
            <a:r>
              <a:rPr lang="zh-CN" altLang="en-US" sz="1800" dirty="0" smtClean="0"/>
              <a:t>分支时，加上了</a:t>
            </a:r>
            <a:r>
              <a:rPr lang="en-US" altLang="zh-CN" sz="1800" dirty="0" smtClean="0"/>
              <a:t>-u</a:t>
            </a:r>
            <a:r>
              <a:rPr lang="zh-CN" altLang="en-US" sz="1800" dirty="0" smtClean="0"/>
              <a:t>参数，</a:t>
            </a:r>
            <a:r>
              <a:rPr lang="en-US" altLang="zh-CN" sz="1800" dirty="0" err="1" smtClean="0"/>
              <a:t>Git</a:t>
            </a:r>
            <a:r>
              <a:rPr lang="zh-CN" altLang="en-US" sz="1800" dirty="0" smtClean="0"/>
              <a:t>不但会把本地的</a:t>
            </a:r>
            <a:r>
              <a:rPr lang="en-US" altLang="zh-CN" sz="1800" dirty="0" smtClean="0"/>
              <a:t>master</a:t>
            </a:r>
            <a:r>
              <a:rPr lang="zh-CN" altLang="en-US" sz="1800" dirty="0" smtClean="0"/>
              <a:t>分支内容推送到远程新的</a:t>
            </a:r>
            <a:r>
              <a:rPr lang="en-US" altLang="zh-CN" sz="1800" dirty="0" smtClean="0"/>
              <a:t>master</a:t>
            </a:r>
            <a:r>
              <a:rPr lang="zh-CN" altLang="en-US" sz="1800" dirty="0" smtClean="0"/>
              <a:t>分支，还会把本地的</a:t>
            </a:r>
            <a:r>
              <a:rPr lang="en-US" altLang="zh-CN" sz="1800" dirty="0" smtClean="0"/>
              <a:t>master</a:t>
            </a:r>
            <a:r>
              <a:rPr lang="zh-CN" altLang="en-US" sz="1800" dirty="0" smtClean="0"/>
              <a:t>分支和远程的</a:t>
            </a:r>
            <a:r>
              <a:rPr lang="en-US" altLang="zh-CN" sz="1800" dirty="0" smtClean="0"/>
              <a:t>master</a:t>
            </a:r>
            <a:r>
              <a:rPr lang="zh-CN" altLang="en-US" sz="1800" dirty="0" smtClean="0"/>
              <a:t>分支关联起来，在以后的推送或者拉取时就可以简化命令为</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push</a:t>
            </a:r>
            <a:r>
              <a:rPr lang="en-US" sz="1800" dirty="0" smtClean="0">
                <a:solidFill>
                  <a:schemeClr val="tx2">
                    <a:lumMod val="60000"/>
                    <a:lumOff val="40000"/>
                  </a:schemeClr>
                </a:solidFill>
              </a:rPr>
              <a:t> origin master </a:t>
            </a:r>
            <a:r>
              <a:rPr lang="zh-CN" altLang="en-US" sz="1800" dirty="0" smtClean="0"/>
              <a:t>来把本地</a:t>
            </a:r>
            <a:r>
              <a:rPr lang="en-US" sz="1800" dirty="0" smtClean="0"/>
              <a:t>master</a:t>
            </a:r>
            <a:r>
              <a:rPr lang="zh-CN" altLang="en-US" sz="1800" dirty="0" smtClean="0"/>
              <a:t>分支的最新修改推送至</a:t>
            </a:r>
            <a:r>
              <a:rPr lang="en-US" sz="1800" dirty="0" err="1" smtClean="0"/>
              <a:t>GitHub</a:t>
            </a:r>
            <a:r>
              <a:rPr lang="en-US" sz="1800" dirty="0" smtClean="0"/>
              <a:t> </a:t>
            </a:r>
            <a:r>
              <a:rPr lang="zh-CN" altLang="en-US" sz="1800" dirty="0" smtClean="0"/>
              <a:t>）</a:t>
            </a:r>
            <a:endParaRPr lang="en-US" altLang="zh-CN" sz="1800" dirty="0" smtClean="0"/>
          </a:p>
          <a:p>
            <a:endParaRPr lang="en-US" altLang="zh-CN" sz="1800" dirty="0" smtClean="0"/>
          </a:p>
          <a:p>
            <a:pPr>
              <a:buFont typeface="Wingdings" pitchFamily="2" charset="2"/>
              <a:buChar char="Ø"/>
            </a:pPr>
            <a:r>
              <a:rPr lang="zh-CN" altLang="en-US" sz="1600" dirty="0" smtClean="0"/>
              <a:t>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remote -v</a:t>
            </a:r>
            <a:r>
              <a:rPr lang="zh-CN" altLang="en-US" sz="1600" dirty="0" smtClean="0"/>
              <a:t>查看远程库信息</a:t>
            </a:r>
            <a:endParaRPr lang="en-US" altLang="zh-CN" sz="1600" dirty="0" smtClean="0"/>
          </a:p>
          <a:p>
            <a:pPr>
              <a:buFont typeface="Wingdings" pitchFamily="2" charset="2"/>
              <a:buChar char="Ø"/>
            </a:pPr>
            <a:r>
              <a:rPr lang="zh-CN" altLang="en-US" sz="1600" dirty="0" smtClean="0"/>
              <a:t>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sz="1600" b="1" dirty="0" smtClean="0">
                <a:solidFill>
                  <a:schemeClr val="tx2">
                    <a:lumMod val="60000"/>
                    <a:lumOff val="40000"/>
                  </a:schemeClr>
                </a:solidFill>
              </a:rPr>
              <a:t>remote </a:t>
            </a:r>
            <a:r>
              <a:rPr lang="en-US" sz="1600" b="1" dirty="0" err="1" smtClean="0">
                <a:solidFill>
                  <a:schemeClr val="tx2">
                    <a:lumMod val="60000"/>
                    <a:lumOff val="40000"/>
                  </a:schemeClr>
                </a:solidFill>
              </a:rPr>
              <a:t>rm</a:t>
            </a:r>
            <a:r>
              <a:rPr lang="en-US" sz="1600" b="1" dirty="0" smtClean="0">
                <a:solidFill>
                  <a:schemeClr val="tx2">
                    <a:lumMod val="60000"/>
                    <a:lumOff val="40000"/>
                  </a:schemeClr>
                </a:solidFill>
              </a:rPr>
              <a:t> </a:t>
            </a:r>
            <a:r>
              <a:rPr lang="en-US" sz="1600" dirty="0" smtClean="0">
                <a:solidFill>
                  <a:schemeClr val="tx2">
                    <a:lumMod val="60000"/>
                    <a:lumOff val="40000"/>
                  </a:schemeClr>
                </a:solidFill>
              </a:rPr>
              <a:t>origin</a:t>
            </a:r>
            <a:r>
              <a:rPr lang="zh-CN" altLang="en-US" sz="1600" dirty="0" smtClean="0"/>
              <a:t>删除已关联的远程库</a:t>
            </a:r>
            <a:endParaRPr lang="en-US" altLang="zh-CN" sz="1600" dirty="0" smtClean="0"/>
          </a:p>
        </p:txBody>
      </p:sp>
      <p:pic>
        <p:nvPicPr>
          <p:cNvPr id="4098" name="Picture 2"/>
          <p:cNvPicPr>
            <a:picLocks noChangeAspect="1" noChangeArrowheads="1"/>
          </p:cNvPicPr>
          <p:nvPr/>
        </p:nvPicPr>
        <p:blipFill>
          <a:blip r:embed="rId2"/>
          <a:srcRect/>
          <a:stretch>
            <a:fillRect/>
          </a:stretch>
        </p:blipFill>
        <p:spPr bwMode="auto">
          <a:xfrm>
            <a:off x="571472" y="1643050"/>
            <a:ext cx="8001056" cy="104503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从远程库克隆</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sz="2000" dirty="0" smtClean="0"/>
              <a:t>之前为先有本地库，后有远程库，再将本地库推送至远程库的操作。也可先创建远程库，然后从远程库克隆文件至本地库：登录</a:t>
            </a:r>
            <a:r>
              <a:rPr lang="en-US" altLang="zh-CN" sz="2000" dirty="0" err="1" smtClean="0"/>
              <a:t>GitHub</a:t>
            </a:r>
            <a:r>
              <a:rPr lang="zh-CN" altLang="en-US" sz="2000" dirty="0" smtClean="0"/>
              <a:t>网站，新建一个远程库，输入库名，勾选</a:t>
            </a:r>
            <a:r>
              <a:rPr lang="en-US" sz="2000" dirty="0" smtClean="0">
                <a:solidFill>
                  <a:srgbClr val="C00000"/>
                </a:solidFill>
              </a:rPr>
              <a:t>Initialize this repository with a README</a:t>
            </a:r>
            <a:r>
              <a:rPr lang="zh-CN" altLang="en-US" sz="2000" dirty="0" smtClean="0"/>
              <a:t>后点击创建， </a:t>
            </a:r>
            <a:r>
              <a:rPr lang="en-US" altLang="zh-CN" sz="2000" dirty="0" err="1" smtClean="0"/>
              <a:t>GitHub</a:t>
            </a:r>
            <a:r>
              <a:rPr lang="zh-CN" altLang="en-US" sz="2000" dirty="0" smtClean="0"/>
              <a:t>自动创建一个</a:t>
            </a:r>
            <a:r>
              <a:rPr lang="en-US" altLang="zh-CN" sz="2000" dirty="0" smtClean="0"/>
              <a:t>README.md</a:t>
            </a:r>
            <a:r>
              <a:rPr lang="zh-CN" altLang="en-US" sz="2000" dirty="0" smtClean="0"/>
              <a:t>文件</a:t>
            </a:r>
            <a:endParaRPr lang="zh-CN" altLang="en-US" sz="2000" dirty="0"/>
          </a:p>
        </p:txBody>
      </p:sp>
      <p:pic>
        <p:nvPicPr>
          <p:cNvPr id="5122" name="Picture 2"/>
          <p:cNvPicPr>
            <a:picLocks noChangeAspect="1" noChangeArrowheads="1"/>
          </p:cNvPicPr>
          <p:nvPr/>
        </p:nvPicPr>
        <p:blipFill>
          <a:blip r:embed="rId2"/>
          <a:srcRect/>
          <a:stretch>
            <a:fillRect/>
          </a:stretch>
        </p:blipFill>
        <p:spPr bwMode="auto">
          <a:xfrm>
            <a:off x="928662" y="2643182"/>
            <a:ext cx="4644390" cy="32861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286248" y="4857760"/>
            <a:ext cx="4406984" cy="1619249"/>
          </a:xfrm>
          <a:prstGeom prst="rect">
            <a:avLst/>
          </a:prstGeom>
          <a:noFill/>
          <a:ln w="9525">
            <a:noFill/>
            <a:miter lim="800000"/>
            <a:headEnd/>
            <a:tailEnd/>
          </a:ln>
          <a:effectLst/>
        </p:spPr>
      </p:pic>
      <p:cxnSp>
        <p:nvCxnSpPr>
          <p:cNvPr id="9" name="形状 8"/>
          <p:cNvCxnSpPr>
            <a:stCxn id="5122" idx="3"/>
            <a:endCxn id="5123" idx="0"/>
          </p:cNvCxnSpPr>
          <p:nvPr/>
        </p:nvCxnSpPr>
        <p:spPr>
          <a:xfrm>
            <a:off x="5573052" y="4286245"/>
            <a:ext cx="916688" cy="5715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从远程库克隆</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远程库准备好后用命令</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clone</a:t>
            </a:r>
            <a:r>
              <a:rPr lang="zh-CN" altLang="en-US" sz="2400" dirty="0" smtClean="0"/>
              <a:t>克隆一个本地库，成功后可看到</a:t>
            </a:r>
            <a:r>
              <a:rPr lang="en-US" altLang="zh-CN" sz="2400" dirty="0" err="1" smtClean="0"/>
              <a:t>gitskills</a:t>
            </a:r>
            <a:r>
              <a:rPr lang="zh-CN" altLang="en-US" sz="2400" dirty="0" smtClean="0"/>
              <a:t>本地库中有一个</a:t>
            </a:r>
            <a:r>
              <a:rPr lang="en-US" altLang="zh-CN" sz="2400" dirty="0" smtClean="0"/>
              <a:t>README.md</a:t>
            </a:r>
            <a:r>
              <a:rPr lang="zh-CN" altLang="en-US" sz="2400" dirty="0" smtClean="0"/>
              <a:t>文件</a:t>
            </a:r>
            <a:endParaRPr lang="en-US" altLang="zh-CN" sz="2400" dirty="0" smtClean="0"/>
          </a:p>
          <a:p>
            <a:pPr>
              <a:buNone/>
            </a:pPr>
            <a:r>
              <a:rPr lang="en-US" sz="2400" dirty="0" smtClean="0"/>
              <a:t>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clone</a:t>
            </a:r>
            <a:r>
              <a:rPr lang="en-US" sz="2400" dirty="0" smtClean="0">
                <a:solidFill>
                  <a:schemeClr val="tx2">
                    <a:lumMod val="60000"/>
                    <a:lumOff val="40000"/>
                  </a:schemeClr>
                </a:solidFill>
              </a:rPr>
              <a:t> </a:t>
            </a:r>
            <a:r>
              <a:rPr lang="en-US" sz="2400" dirty="0" smtClean="0">
                <a:solidFill>
                  <a:srgbClr val="FF0000"/>
                </a:solidFill>
              </a:rPr>
              <a:t>https://github.com/dongyun715</a:t>
            </a:r>
            <a:r>
              <a:rPr lang="en-US" sz="2400" dirty="0" smtClean="0">
                <a:solidFill>
                  <a:schemeClr val="tx2">
                    <a:lumMod val="60000"/>
                    <a:lumOff val="40000"/>
                  </a:schemeClr>
                </a:solidFill>
              </a:rPr>
              <a:t>/gitskills.git</a:t>
            </a:r>
            <a:endParaRPr lang="zh-CN" altLang="en-US" sz="2400" dirty="0">
              <a:solidFill>
                <a:schemeClr val="tx2">
                  <a:lumMod val="60000"/>
                  <a:lumOff val="40000"/>
                </a:schemeClr>
              </a:solidFill>
            </a:endParaRPr>
          </a:p>
        </p:txBody>
      </p:sp>
      <p:pic>
        <p:nvPicPr>
          <p:cNvPr id="6146" name="Picture 2"/>
          <p:cNvPicPr>
            <a:picLocks noChangeAspect="1" noChangeArrowheads="1"/>
          </p:cNvPicPr>
          <p:nvPr/>
        </p:nvPicPr>
        <p:blipFill>
          <a:blip r:embed="rId2"/>
          <a:srcRect/>
          <a:stretch>
            <a:fillRect/>
          </a:stretch>
        </p:blipFill>
        <p:spPr bwMode="auto">
          <a:xfrm>
            <a:off x="928662" y="3000372"/>
            <a:ext cx="4143375" cy="1057275"/>
          </a:xfrm>
          <a:prstGeom prst="rect">
            <a:avLst/>
          </a:prstGeom>
          <a:noFill/>
          <a:ln w="9525">
            <a:noFill/>
            <a:miter lim="800000"/>
            <a:headEnd/>
            <a:tailEnd/>
          </a:ln>
          <a:effectLst/>
        </p:spPr>
      </p:pic>
      <p:sp>
        <p:nvSpPr>
          <p:cNvPr id="6" name="TextBox 5"/>
          <p:cNvSpPr txBox="1"/>
          <p:nvPr/>
        </p:nvSpPr>
        <p:spPr>
          <a:xfrm>
            <a:off x="5643571" y="3357562"/>
            <a:ext cx="2643206" cy="1384995"/>
          </a:xfrm>
          <a:prstGeom prst="rect">
            <a:avLst/>
          </a:prstGeom>
          <a:noFill/>
        </p:spPr>
        <p:txBody>
          <a:bodyPr wrap="square" rtlCol="0">
            <a:spAutoFit/>
          </a:bodyPr>
          <a:lstStyle/>
          <a:p>
            <a:r>
              <a:rPr lang="zh-CN" altLang="en-US" sz="1400" i="1" dirty="0" smtClean="0"/>
              <a:t>注：红字部分也可改为</a:t>
            </a:r>
            <a:r>
              <a:rPr lang="en-US" altLang="zh-CN" sz="1400" i="1" u="sng" dirty="0" smtClean="0"/>
              <a:t>git@github.com:dongyun715</a:t>
            </a:r>
            <a:r>
              <a:rPr lang="zh-CN" altLang="en-US" sz="1400" i="1" dirty="0" smtClean="0"/>
              <a:t>，此时是通过</a:t>
            </a:r>
            <a:r>
              <a:rPr lang="en-US" altLang="zh-CN" sz="1400" i="1" dirty="0" err="1" smtClean="0"/>
              <a:t>ssh</a:t>
            </a:r>
            <a:r>
              <a:rPr lang="zh-CN" altLang="en-US" sz="1400" i="1" dirty="0" smtClean="0"/>
              <a:t>支持的原生</a:t>
            </a:r>
            <a:r>
              <a:rPr lang="en-US" altLang="zh-CN" sz="1400" i="1" dirty="0" err="1" smtClean="0"/>
              <a:t>git</a:t>
            </a:r>
            <a:r>
              <a:rPr lang="zh-CN" altLang="en-US" sz="1400" i="1" dirty="0" smtClean="0"/>
              <a:t>协议，其速度最快，但只开放</a:t>
            </a:r>
            <a:r>
              <a:rPr lang="en-US" sz="1400" i="1" dirty="0" smtClean="0"/>
              <a:t>http</a:t>
            </a:r>
            <a:r>
              <a:rPr lang="zh-CN" altLang="en-US" sz="1400" i="1" dirty="0" smtClean="0"/>
              <a:t>端口的公司内部无法使用</a:t>
            </a:r>
            <a:r>
              <a:rPr lang="en-US" sz="1400" i="1" dirty="0" err="1" smtClean="0"/>
              <a:t>ssh</a:t>
            </a:r>
            <a:r>
              <a:rPr lang="zh-CN" altLang="en-US" sz="1400" i="1" dirty="0" smtClean="0"/>
              <a:t>协议就只能使用</a:t>
            </a:r>
            <a:r>
              <a:rPr lang="en-US" sz="1400" i="1" dirty="0" smtClean="0"/>
              <a:t>https</a:t>
            </a:r>
            <a:r>
              <a:rPr lang="zh-CN" altLang="en-US" sz="1400" i="1" dirty="0" smtClean="0"/>
              <a:t>协议</a:t>
            </a:r>
            <a:endParaRPr lang="zh-CN" altLang="en-US" sz="1400" i="1" dirty="0"/>
          </a:p>
        </p:txBody>
      </p:sp>
      <p:pic>
        <p:nvPicPr>
          <p:cNvPr id="6148" name="Picture 4"/>
          <p:cNvPicPr>
            <a:picLocks noChangeAspect="1" noChangeArrowheads="1"/>
          </p:cNvPicPr>
          <p:nvPr/>
        </p:nvPicPr>
        <p:blipFill>
          <a:blip r:embed="rId3"/>
          <a:srcRect/>
          <a:stretch>
            <a:fillRect/>
          </a:stretch>
        </p:blipFill>
        <p:spPr bwMode="auto">
          <a:xfrm>
            <a:off x="1000100" y="4500570"/>
            <a:ext cx="2838450" cy="13430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a:t>
            </a:r>
            <a:endParaRPr lang="zh-CN" altLang="en-US" dirty="0"/>
          </a:p>
        </p:txBody>
      </p:sp>
      <p:sp>
        <p:nvSpPr>
          <p:cNvPr id="3" name="内容占位符 2"/>
          <p:cNvSpPr>
            <a:spLocks noGrp="1"/>
          </p:cNvSpPr>
          <p:nvPr>
            <p:ph idx="1"/>
          </p:nvPr>
        </p:nvSpPr>
        <p:spPr/>
        <p:txBody>
          <a:bodyPr>
            <a:noAutofit/>
          </a:bodyPr>
          <a:lstStyle/>
          <a:p>
            <a:r>
              <a:rPr lang="zh-CN" altLang="en-US" sz="2000" dirty="0" smtClean="0"/>
              <a:t>假设你准备开发一个新功能，但是需要两周才能完成，第一周你写了</a:t>
            </a:r>
            <a:r>
              <a:rPr lang="en-US" altLang="zh-CN" sz="2000" dirty="0" smtClean="0"/>
              <a:t>50%</a:t>
            </a:r>
            <a:r>
              <a:rPr lang="zh-CN" altLang="en-US" sz="2000" dirty="0" smtClean="0"/>
              <a:t>的代码，如果立刻提交，由于代码还没写完，不完整的代码库会导致别人不能干活了。如果等代码全部写完再一次提交，又存在丢失每天进度的巨大风险。</a:t>
            </a:r>
            <a:endParaRPr lang="en-US" altLang="zh-CN" sz="2000" dirty="0" smtClean="0"/>
          </a:p>
          <a:p>
            <a:endParaRPr lang="zh-CN" altLang="en-US" sz="2000" dirty="0" smtClean="0"/>
          </a:p>
          <a:p>
            <a:r>
              <a:rPr lang="zh-CN" altLang="en-US" sz="2000" dirty="0" smtClean="0"/>
              <a:t>此时可以使用分支管理，创建一个属于自己的分支，别人看不到这个分支，都继续在原来的分支上正常工作，而你在自己的分支上干活，想提交就提交，直到开发完毕后，再一次性合并到原来的分支上，这样既安全又不影响别人工作。</a:t>
            </a:r>
          </a:p>
          <a:p>
            <a:endParaRPr lang="en-US" altLang="zh-CN" sz="2000" dirty="0" smtClean="0"/>
          </a:p>
          <a:p>
            <a:r>
              <a:rPr lang="en-US" sz="2000" dirty="0" err="1" smtClean="0"/>
              <a:t>Git</a:t>
            </a:r>
            <a:r>
              <a:rPr lang="zh-CN" altLang="en-US" sz="2000" dirty="0" smtClean="0"/>
              <a:t>的分支无论是创建、切换或删除分支都能够很快完成。</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创建与合并分支</a:t>
            </a:r>
            <a:endParaRPr lang="zh-CN" altLang="en-US" dirty="0"/>
          </a:p>
        </p:txBody>
      </p:sp>
      <p:sp>
        <p:nvSpPr>
          <p:cNvPr id="3" name="内容占位符 2"/>
          <p:cNvSpPr>
            <a:spLocks noGrp="1"/>
          </p:cNvSpPr>
          <p:nvPr>
            <p:ph idx="1"/>
          </p:nvPr>
        </p:nvSpPr>
        <p:spPr>
          <a:xfrm>
            <a:off x="428596" y="1357298"/>
            <a:ext cx="8229600" cy="4929222"/>
          </a:xfrm>
        </p:spPr>
        <p:txBody>
          <a:bodyPr>
            <a:normAutofit/>
          </a:bodyPr>
          <a:lstStyle/>
          <a:p>
            <a:r>
              <a:rPr lang="zh-CN" altLang="en-US" sz="1800" dirty="0" smtClean="0"/>
              <a:t>创建并切换分支：</a:t>
            </a:r>
            <a:endParaRPr lang="en-US" altLang="zh-CN" sz="1800" dirty="0" smtClean="0"/>
          </a:p>
          <a:p>
            <a:pPr>
              <a:buNone/>
            </a:pPr>
            <a:r>
              <a:rPr lang="en-US" sz="1800" dirty="0" smtClean="0"/>
              <a:t>	</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checkout -b</a:t>
            </a:r>
            <a:r>
              <a:rPr lang="en-US"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p>
          <a:p>
            <a:pPr>
              <a:buNone/>
            </a:pPr>
            <a:r>
              <a:rPr lang="en-US" altLang="zh-CN" sz="1800" dirty="0" smtClean="0"/>
              <a:t>	</a:t>
            </a:r>
            <a:r>
              <a:rPr lang="zh-CN" altLang="en-US" sz="1800" dirty="0" smtClean="0"/>
              <a:t>相当于以下两条命令：</a:t>
            </a:r>
            <a:endParaRPr lang="en-US" altLang="zh-CN" sz="1800" dirty="0" smtClean="0"/>
          </a:p>
          <a:p>
            <a:pPr>
              <a:buNone/>
            </a:pPr>
            <a:r>
              <a:rPr lang="fr-FR" sz="1800" dirty="0" smtClean="0">
                <a:solidFill>
                  <a:schemeClr val="tx2">
                    <a:lumMod val="60000"/>
                    <a:lumOff val="40000"/>
                  </a:schemeClr>
                </a:solidFill>
              </a:rPr>
              <a:t>	git </a:t>
            </a:r>
            <a:r>
              <a:rPr lang="fr-FR" sz="1800" b="1" dirty="0" smtClean="0">
                <a:solidFill>
                  <a:schemeClr val="tx2">
                    <a:lumMod val="60000"/>
                    <a:lumOff val="40000"/>
                  </a:schemeClr>
                </a:solidFill>
              </a:rPr>
              <a:t>branch</a:t>
            </a:r>
            <a:r>
              <a:rPr lang="fr-FR" sz="1800" dirty="0" smtClean="0">
                <a:solidFill>
                  <a:schemeClr val="tx2">
                    <a:lumMod val="60000"/>
                    <a:lumOff val="40000"/>
                  </a:schemeClr>
                </a:solidFill>
              </a:rPr>
              <a:t> </a:t>
            </a:r>
            <a:r>
              <a:rPr lang="en-US" sz="1800" dirty="0" smtClean="0">
                <a:solidFill>
                  <a:schemeClr val="tx2">
                    <a:lumMod val="60000"/>
                    <a:lumOff val="40000"/>
                  </a:schemeClr>
                </a:solidFill>
              </a:rPr>
              <a:t>[</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r>
              <a:rPr lang="fr-FR" sz="1800" dirty="0" smtClean="0">
                <a:solidFill>
                  <a:schemeClr val="tx2">
                    <a:lumMod val="60000"/>
                    <a:lumOff val="40000"/>
                  </a:schemeClr>
                </a:solidFill>
              </a:rPr>
              <a:t> </a:t>
            </a:r>
          </a:p>
          <a:p>
            <a:pPr>
              <a:buNone/>
            </a:pPr>
            <a:r>
              <a:rPr lang="fr-FR" sz="1800" dirty="0" smtClean="0">
                <a:solidFill>
                  <a:schemeClr val="tx2">
                    <a:lumMod val="60000"/>
                    <a:lumOff val="40000"/>
                  </a:schemeClr>
                </a:solidFill>
              </a:rPr>
              <a:t>	git </a:t>
            </a:r>
            <a:r>
              <a:rPr lang="fr-FR" sz="1800" b="1" dirty="0" smtClean="0">
                <a:solidFill>
                  <a:schemeClr val="tx2">
                    <a:lumMod val="60000"/>
                    <a:lumOff val="40000"/>
                  </a:schemeClr>
                </a:solidFill>
              </a:rPr>
              <a:t>checkout</a:t>
            </a:r>
            <a:r>
              <a:rPr lang="fr-FR" sz="1800" dirty="0" smtClean="0">
                <a:solidFill>
                  <a:schemeClr val="tx2">
                    <a:lumMod val="60000"/>
                    <a:lumOff val="40000"/>
                  </a:schemeClr>
                </a:solidFill>
              </a:rPr>
              <a:t> </a:t>
            </a:r>
            <a:r>
              <a:rPr lang="en-US" sz="1800" dirty="0" smtClean="0">
                <a:solidFill>
                  <a:schemeClr val="tx2">
                    <a:lumMod val="60000"/>
                    <a:lumOff val="40000"/>
                  </a:schemeClr>
                </a:solidFill>
              </a:rPr>
              <a:t>[</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p>
          <a:p>
            <a:pPr>
              <a:buNone/>
            </a:pPr>
            <a:endParaRPr lang="en-US" sz="1800" dirty="0" smtClean="0">
              <a:solidFill>
                <a:schemeClr val="tx2">
                  <a:lumMod val="60000"/>
                  <a:lumOff val="40000"/>
                </a:schemeClr>
              </a:solidFill>
            </a:endParaRPr>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branch</a:t>
            </a:r>
            <a:r>
              <a:rPr lang="zh-CN" altLang="en-US" sz="1800" dirty="0" smtClean="0"/>
              <a:t>命令查看当前分支，此时会列出所有分支，当前分支前面会标一个</a:t>
            </a:r>
            <a:r>
              <a:rPr lang="zh-CN" altLang="en-US" sz="1800" dirty="0" smtClean="0">
                <a:solidFill>
                  <a:srgbClr val="C00000"/>
                </a:solidFill>
              </a:rPr>
              <a:t>*</a:t>
            </a:r>
            <a:r>
              <a:rPr lang="zh-CN" altLang="en-US" sz="1800" dirty="0" smtClean="0"/>
              <a:t>号</a:t>
            </a:r>
            <a:endParaRPr lang="en-US" altLang="zh-CN" sz="1800" dirty="0" smtClean="0"/>
          </a:p>
          <a:p>
            <a:endParaRPr lang="en-US" altLang="zh-CN" sz="1800" dirty="0" smtClean="0"/>
          </a:p>
          <a:p>
            <a:r>
              <a:rPr lang="zh-CN" altLang="en-US" sz="1800" dirty="0" smtClean="0"/>
              <a:t>在新建的分支中修改文件并</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add</a:t>
            </a:r>
            <a:r>
              <a:rPr lang="zh-CN" altLang="en-US" sz="1800" dirty="0" smtClean="0"/>
              <a:t>，</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commit</a:t>
            </a:r>
            <a:r>
              <a:rPr lang="zh-CN" altLang="en-US" sz="1800" dirty="0" smtClean="0"/>
              <a:t>之后，使用</a:t>
            </a:r>
            <a:r>
              <a:rPr lang="fr-FR" sz="1800" dirty="0" smtClean="0">
                <a:solidFill>
                  <a:schemeClr val="tx2">
                    <a:lumMod val="60000"/>
                    <a:lumOff val="40000"/>
                  </a:schemeClr>
                </a:solidFill>
              </a:rPr>
              <a:t>git </a:t>
            </a:r>
            <a:r>
              <a:rPr lang="fr-FR" sz="1800" b="1" dirty="0" smtClean="0">
                <a:solidFill>
                  <a:schemeClr val="tx2">
                    <a:lumMod val="60000"/>
                    <a:lumOff val="40000"/>
                  </a:schemeClr>
                </a:solidFill>
              </a:rPr>
              <a:t>checkout </a:t>
            </a:r>
            <a:r>
              <a:rPr lang="en-US" altLang="zh-CN" sz="1800" dirty="0" smtClean="0">
                <a:solidFill>
                  <a:schemeClr val="tx2">
                    <a:lumMod val="60000"/>
                    <a:lumOff val="40000"/>
                  </a:schemeClr>
                </a:solidFill>
              </a:rPr>
              <a:t>master</a:t>
            </a:r>
            <a:r>
              <a:rPr lang="zh-CN" altLang="en-US" sz="1800" dirty="0" smtClean="0"/>
              <a:t>切换回</a:t>
            </a:r>
            <a:r>
              <a:rPr lang="en-US" altLang="zh-CN" sz="1800" dirty="0" smtClean="0"/>
              <a:t>master</a:t>
            </a:r>
            <a:r>
              <a:rPr lang="zh-CN" altLang="en-US" sz="1800" dirty="0" smtClean="0"/>
              <a:t>分支，查看文件，文件无修改，此时输入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merge</a:t>
            </a:r>
            <a:r>
              <a:rPr lang="en-US"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r>
              <a:rPr lang="zh-CN" altLang="en-US" sz="1800" dirty="0" smtClean="0"/>
              <a:t>，合并指定分支到当前分支（</a:t>
            </a:r>
            <a:r>
              <a:rPr lang="en-US" altLang="zh-CN" sz="1800" dirty="0" smtClean="0"/>
              <a:t>master</a:t>
            </a:r>
            <a:r>
              <a:rPr lang="zh-CN" altLang="en-US" sz="1800" dirty="0" smtClean="0"/>
              <a:t>分支），再查看该文件则能看到修改内容</a:t>
            </a:r>
            <a:endParaRPr lang="en-US" altLang="zh-CN" sz="1800" dirty="0" smtClean="0"/>
          </a:p>
          <a:p>
            <a:endParaRPr lang="en-US" altLang="zh-CN" sz="1800" dirty="0" smtClean="0"/>
          </a:p>
          <a:p>
            <a:r>
              <a:rPr lang="zh-CN" altLang="en-US" sz="1800" dirty="0" smtClean="0"/>
              <a:t>合并完成后即可删除之前的分支：</a:t>
            </a:r>
            <a:endParaRPr lang="en-US" altLang="zh-CN" sz="1800" dirty="0" smtClean="0"/>
          </a:p>
          <a:p>
            <a:pPr>
              <a:buNone/>
            </a:pPr>
            <a:r>
              <a:rPr lang="en-US" altLang="zh-CN" sz="1800" dirty="0" smtClean="0"/>
              <a:t>	</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branch -d</a:t>
            </a:r>
            <a:r>
              <a:rPr lang="en-US" altLang="zh-CN"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altLang="zh-CN" sz="1800" dirty="0" smtClean="0">
                <a:solidFill>
                  <a:schemeClr val="tx2">
                    <a:lumMod val="60000"/>
                    <a:lumOff val="40000"/>
                  </a:schemeClr>
                </a:solidFill>
              </a:rPr>
              <a:t>]</a:t>
            </a:r>
            <a:endParaRPr lang="zh-CN" altLang="en-US" sz="1800" dirty="0">
              <a:solidFill>
                <a:schemeClr val="tx2">
                  <a:lumMod val="60000"/>
                  <a:lumOff val="4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分支操作总结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查看分支：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a:t>
            </a:r>
          </a:p>
          <a:p>
            <a:r>
              <a:rPr lang="zh-CN" altLang="en-US" dirty="0" smtClean="0"/>
              <a:t>创建分支：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[name]</a:t>
            </a:r>
          </a:p>
          <a:p>
            <a:r>
              <a:rPr lang="zh-CN" altLang="en-US" dirty="0" smtClean="0"/>
              <a:t>切换分支：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[name]</a:t>
            </a:r>
          </a:p>
          <a:p>
            <a:r>
              <a:rPr lang="zh-CN" altLang="en-US" dirty="0" smtClean="0"/>
              <a:t>创建</a:t>
            </a:r>
            <a:r>
              <a:rPr lang="en-US" altLang="zh-CN" dirty="0" smtClean="0"/>
              <a:t>+</a:t>
            </a:r>
            <a:r>
              <a:rPr lang="zh-CN" altLang="en-US" dirty="0" smtClean="0"/>
              <a:t>切换分支：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-b [name]</a:t>
            </a:r>
          </a:p>
          <a:p>
            <a:r>
              <a:rPr lang="zh-CN" altLang="en-US" dirty="0" smtClean="0"/>
              <a:t>合并某分支到当前分支：</a:t>
            </a:r>
            <a:r>
              <a:rPr lang="en-US" dirty="0" err="1" smtClean="0">
                <a:solidFill>
                  <a:schemeClr val="tx2">
                    <a:lumMod val="60000"/>
                    <a:lumOff val="40000"/>
                  </a:schemeClr>
                </a:solidFill>
              </a:rPr>
              <a:t>git</a:t>
            </a:r>
            <a:r>
              <a:rPr lang="en-US" dirty="0" smtClean="0">
                <a:solidFill>
                  <a:schemeClr val="tx2">
                    <a:lumMod val="60000"/>
                    <a:lumOff val="40000"/>
                  </a:schemeClr>
                </a:solidFill>
              </a:rPr>
              <a:t> merge [name]</a:t>
            </a:r>
          </a:p>
          <a:p>
            <a:r>
              <a:rPr lang="zh-CN" altLang="en-US" dirty="0" smtClean="0"/>
              <a:t>删除分支：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-d [name]</a:t>
            </a:r>
          </a:p>
          <a:p>
            <a:r>
              <a:rPr lang="zh-CN" altLang="en-US" dirty="0" smtClean="0"/>
              <a:t>没有合并的分支，强制删除：</a:t>
            </a:r>
            <a:r>
              <a:rPr lang="en-US"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-D [name]</a:t>
            </a:r>
          </a:p>
          <a:p>
            <a:endParaRPr lang="en-US" dirty="0" smtClean="0">
              <a:solidFill>
                <a:schemeClr val="tx2">
                  <a:lumMod val="60000"/>
                  <a:lumOff val="40000"/>
                </a:schemeClr>
              </a:solidFill>
            </a:endParaRPr>
          </a:p>
          <a:p>
            <a:pPr>
              <a:buFont typeface="Wingdings" pitchFamily="2" charset="2"/>
              <a:buChar char="Ø"/>
            </a:pPr>
            <a:r>
              <a:rPr lang="zh-CN" altLang="en-US" dirty="0" smtClean="0"/>
              <a:t>因创建、合并和删除分支非常快，所以</a:t>
            </a:r>
            <a:r>
              <a:rPr lang="en-US" altLang="zh-CN" dirty="0" err="1" smtClean="0"/>
              <a:t>Git</a:t>
            </a:r>
            <a:r>
              <a:rPr lang="zh-CN" altLang="en-US" dirty="0" smtClean="0"/>
              <a:t>鼓励使用分支完成某个任务，合并后再删掉分支和直接在</a:t>
            </a:r>
            <a:r>
              <a:rPr lang="en-US" altLang="zh-CN" dirty="0" smtClean="0"/>
              <a:t>master</a:t>
            </a:r>
            <a:r>
              <a:rPr lang="zh-CN" altLang="en-US" dirty="0" smtClean="0"/>
              <a:t>分支上工作效果是一样的，但过程更安全</a:t>
            </a:r>
            <a:endParaRPr lang="en-US" dirty="0" smtClean="0">
              <a:solidFill>
                <a:schemeClr val="tx2">
                  <a:lumMod val="60000"/>
                  <a:lumOff val="40000"/>
                </a:schemeClr>
              </a:solidFill>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a:t>
            </a:r>
            <a:r>
              <a:rPr lang="en-US" altLang="zh-CN" dirty="0" smtClean="0"/>
              <a:t>Merge</a:t>
            </a:r>
            <a:r>
              <a:rPr lang="zh-CN" altLang="en-US" dirty="0" smtClean="0"/>
              <a:t>）</a:t>
            </a:r>
            <a:endParaRPr lang="zh-CN" altLang="en-US" dirty="0"/>
          </a:p>
        </p:txBody>
      </p:sp>
      <p:sp>
        <p:nvSpPr>
          <p:cNvPr id="3" name="内容占位符 2"/>
          <p:cNvSpPr>
            <a:spLocks noGrp="1"/>
          </p:cNvSpPr>
          <p:nvPr>
            <p:ph idx="1"/>
          </p:nvPr>
        </p:nvSpPr>
        <p:spPr>
          <a:xfrm>
            <a:off x="457200" y="1285860"/>
            <a:ext cx="8229600" cy="5286412"/>
          </a:xfrm>
        </p:spPr>
        <p:txBody>
          <a:bodyPr>
            <a:normAutofit fontScale="47500" lnSpcReduction="20000"/>
          </a:bodyPr>
          <a:lstStyle/>
          <a:p>
            <a:r>
              <a:rPr lang="en-US" sz="4000" dirty="0" smtClean="0"/>
              <a:t>merge </a:t>
            </a:r>
            <a:r>
              <a:rPr lang="zh-CN" altLang="en-US" sz="4000" dirty="0" smtClean="0"/>
              <a:t>的三种形式：</a:t>
            </a:r>
            <a:endParaRPr lang="en-US" altLang="zh-CN" sz="4000" dirty="0" smtClean="0"/>
          </a:p>
          <a:p>
            <a:pPr>
              <a:buFont typeface="Wingdings" pitchFamily="2" charset="2"/>
              <a:buChar char="ü"/>
            </a:pPr>
            <a:r>
              <a:rPr lang="zh-CN" altLang="en-US" dirty="0" smtClean="0"/>
              <a:t>普通的 </a:t>
            </a:r>
            <a:r>
              <a:rPr lang="en-US" dirty="0" smtClean="0"/>
              <a:t>merge</a:t>
            </a:r>
            <a:r>
              <a:rPr lang="zh-CN" altLang="en-US" dirty="0" smtClean="0"/>
              <a:t>：不能保持 </a:t>
            </a:r>
            <a:r>
              <a:rPr lang="en-US" dirty="0" smtClean="0"/>
              <a:t>master </a:t>
            </a:r>
            <a:r>
              <a:rPr lang="zh-CN" altLang="en-US" dirty="0" smtClean="0"/>
              <a:t>分支干净，但是保存了所有</a:t>
            </a:r>
            <a:r>
              <a:rPr lang="en-US" dirty="0" smtClean="0"/>
              <a:t>commit </a:t>
            </a:r>
            <a:r>
              <a:rPr lang="zh-CN" altLang="en-US" dirty="0" smtClean="0"/>
              <a:t>历史（在跟踪需要展示过程的分支时使用，并且加上</a:t>
            </a:r>
            <a:r>
              <a:rPr lang="en-US" altLang="zh-CN" dirty="0" smtClean="0"/>
              <a:t>--no-ff</a:t>
            </a:r>
            <a:r>
              <a:rPr lang="zh-CN" altLang="en-US" dirty="0" smtClean="0"/>
              <a:t>参数，让分支历史永远存续在主分支上）</a:t>
            </a:r>
            <a:endParaRPr lang="en-US" altLang="zh-CN" dirty="0" smtClean="0"/>
          </a:p>
          <a:p>
            <a:r>
              <a:rPr lang="zh-CN" altLang="en-US" dirty="0" smtClean="0"/>
              <a:t>使用：</a:t>
            </a:r>
            <a:endParaRPr lang="en-US" altLang="zh-CN" dirty="0" smtClean="0"/>
          </a:p>
          <a:p>
            <a:pPr>
              <a:buFont typeface="+mj-lt"/>
              <a:buAutoNum type="arabicPeriod"/>
            </a:pPr>
            <a:r>
              <a:rPr lang="zh-CN" altLang="en-US" dirty="0" smtClean="0"/>
              <a:t>切换到目标分支（如：</a:t>
            </a:r>
            <a:r>
              <a:rPr lang="en-US" dirty="0" smtClean="0"/>
              <a:t>master）</a:t>
            </a:r>
            <a:r>
              <a:rPr lang="zh-CN" altLang="en-US" dirty="0" smtClean="0"/>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master</a:t>
            </a:r>
            <a:endParaRPr lang="en-US" dirty="0" smtClean="0">
              <a:solidFill>
                <a:schemeClr val="tx2">
                  <a:lumMod val="60000"/>
                  <a:lumOff val="40000"/>
                </a:schemeClr>
              </a:solidFill>
            </a:endParaRPr>
          </a:p>
          <a:p>
            <a:pPr>
              <a:buFont typeface="+mj-lt"/>
              <a:buAutoNum type="arabicPeriod"/>
            </a:pPr>
            <a:r>
              <a:rPr lang="zh-CN" altLang="en-US" dirty="0" smtClean="0"/>
              <a:t>合并</a:t>
            </a:r>
            <a:r>
              <a:rPr lang="en-US" altLang="zh-CN" dirty="0" smtClean="0"/>
              <a:t>dev</a:t>
            </a:r>
            <a:r>
              <a:rPr lang="zh-CN" altLang="en-US" dirty="0" smtClean="0"/>
              <a:t>分支到目标分支：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merge --no-ff dev</a:t>
            </a:r>
          </a:p>
          <a:p>
            <a:pPr>
              <a:buFont typeface="+mj-lt"/>
              <a:buAutoNum type="arabicPeriod"/>
            </a:pPr>
            <a:r>
              <a:rPr lang="zh-CN" altLang="en-US" dirty="0" smtClean="0"/>
              <a:t>删除</a:t>
            </a:r>
            <a:r>
              <a:rPr lang="en-US" altLang="zh-CN" dirty="0" smtClean="0"/>
              <a:t>dev</a:t>
            </a:r>
            <a:r>
              <a:rPr lang="zh-CN" altLang="en-US" dirty="0" smtClean="0"/>
              <a:t>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branch -d dev</a:t>
            </a:r>
            <a:endParaRPr lang="en-US" dirty="0" smtClean="0">
              <a:solidFill>
                <a:schemeClr val="tx2">
                  <a:lumMod val="60000"/>
                  <a:lumOff val="40000"/>
                </a:schemeClr>
              </a:solidFill>
            </a:endParaRPr>
          </a:p>
          <a:p>
            <a:pPr>
              <a:buFont typeface="Wingdings" pitchFamily="2" charset="2"/>
              <a:buChar char="ü"/>
            </a:pPr>
            <a:r>
              <a:rPr lang="en-US" dirty="0" smtClean="0"/>
              <a:t>squash merge</a:t>
            </a:r>
            <a:r>
              <a:rPr lang="zh-CN" altLang="en-US" dirty="0" smtClean="0"/>
              <a:t>：将分支上的所有提交合并成一个</a:t>
            </a:r>
            <a:r>
              <a:rPr lang="en-US" altLang="zh-CN" dirty="0" smtClean="0"/>
              <a:t>commit</a:t>
            </a:r>
            <a:r>
              <a:rPr lang="zh-CN" altLang="en-US" dirty="0" smtClean="0"/>
              <a:t>合并到主分支中，可以保持 </a:t>
            </a:r>
            <a:r>
              <a:rPr lang="en-US" dirty="0" smtClean="0"/>
              <a:t>master </a:t>
            </a:r>
            <a:r>
              <a:rPr lang="zh-CN" altLang="en-US" dirty="0" smtClean="0"/>
              <a:t>分支干净，但是 </a:t>
            </a:r>
            <a:r>
              <a:rPr lang="en-US" dirty="0" smtClean="0"/>
              <a:t>master </a:t>
            </a:r>
            <a:r>
              <a:rPr lang="zh-CN" altLang="en-US" dirty="0" smtClean="0"/>
              <a:t>中提交的作者不是原作者而是维护者</a:t>
            </a:r>
            <a:endParaRPr lang="en-US" dirty="0" smtClean="0"/>
          </a:p>
          <a:p>
            <a:r>
              <a:rPr lang="zh-CN" altLang="en-US" dirty="0" smtClean="0"/>
              <a:t>使用：</a:t>
            </a:r>
            <a:endParaRPr lang="en-US" altLang="zh-CN" dirty="0" smtClean="0"/>
          </a:p>
          <a:p>
            <a:pPr>
              <a:buFont typeface="+mj-lt"/>
              <a:buAutoNum type="arabicPeriod"/>
            </a:pPr>
            <a:r>
              <a:rPr lang="zh-CN" altLang="en-US" dirty="0" smtClean="0"/>
              <a:t>切换到目标分支（如：</a:t>
            </a:r>
            <a:r>
              <a:rPr lang="en-US" dirty="0" smtClean="0"/>
              <a:t>master）</a:t>
            </a:r>
            <a:r>
              <a:rPr lang="zh-CN" altLang="en-US" dirty="0" smtClean="0"/>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master</a:t>
            </a:r>
          </a:p>
          <a:p>
            <a:pPr>
              <a:buFont typeface="+mj-lt"/>
              <a:buAutoNum type="arabicPeriod"/>
            </a:pPr>
            <a:r>
              <a:rPr lang="zh-CN" altLang="en-US" dirty="0" smtClean="0"/>
              <a:t>合并分支：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merge --squash dev</a:t>
            </a:r>
          </a:p>
          <a:p>
            <a:pPr>
              <a:buFont typeface="+mj-lt"/>
              <a:buAutoNum type="arabicPeriod"/>
            </a:pPr>
            <a:r>
              <a:rPr lang="zh-CN" altLang="en-US" dirty="0" smtClean="0"/>
              <a:t>提交合并（在目标分支上）：</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commit -m "squash branch“</a:t>
            </a:r>
          </a:p>
          <a:p>
            <a:pPr>
              <a:buFont typeface="+mj-lt"/>
              <a:buAutoNum type="arabicPeriod"/>
            </a:pPr>
            <a:r>
              <a:rPr lang="zh-CN" altLang="en-US" dirty="0" smtClean="0"/>
              <a:t>删除</a:t>
            </a:r>
            <a:r>
              <a:rPr lang="en-US" altLang="zh-CN" dirty="0" smtClean="0"/>
              <a:t>dev</a:t>
            </a:r>
            <a:r>
              <a:rPr lang="zh-CN" altLang="en-US" dirty="0" smtClean="0"/>
              <a:t>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branch -d dev</a:t>
            </a:r>
          </a:p>
          <a:p>
            <a:pPr>
              <a:buFont typeface="Wingdings" pitchFamily="2" charset="2"/>
              <a:buChar char="ü"/>
            </a:pPr>
            <a:r>
              <a:rPr lang="en-US" dirty="0" smtClean="0"/>
              <a:t>rebase merge</a:t>
            </a:r>
            <a:r>
              <a:rPr lang="zh-CN" altLang="en-US" dirty="0" smtClean="0"/>
              <a:t>：可以尽可能保持 </a:t>
            </a:r>
            <a:r>
              <a:rPr lang="en-US" dirty="0" smtClean="0"/>
              <a:t>master </a:t>
            </a:r>
            <a:r>
              <a:rPr lang="zh-CN" altLang="en-US" dirty="0" smtClean="0"/>
              <a:t>分支干净整洁；并且提交的作者是原作者</a:t>
            </a:r>
            <a:endParaRPr lang="en-US" altLang="zh-CN" dirty="0" smtClean="0"/>
          </a:p>
          <a:p>
            <a:r>
              <a:rPr lang="zh-CN" altLang="en-US" dirty="0" smtClean="0"/>
              <a:t>使用：</a:t>
            </a:r>
            <a:endParaRPr lang="en-US" altLang="zh-CN" dirty="0" smtClean="0"/>
          </a:p>
          <a:p>
            <a:pPr marL="457200" indent="-457200">
              <a:buFont typeface="+mj-lt"/>
              <a:buAutoNum type="arabicPeriod"/>
            </a:pPr>
            <a:r>
              <a:rPr lang="zh-CN" altLang="en-US" dirty="0" smtClean="0"/>
              <a:t>切换到 </a:t>
            </a:r>
            <a:r>
              <a:rPr lang="en-US" dirty="0" smtClean="0"/>
              <a:t>dev</a:t>
            </a:r>
            <a:r>
              <a:rPr lang="zh-CN" altLang="en-US" dirty="0" smtClean="0"/>
              <a:t>分支（跟上面两种不一样）：</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dev</a:t>
            </a:r>
          </a:p>
          <a:p>
            <a:pPr marL="457200" indent="-457200">
              <a:buFont typeface="+mj-lt"/>
              <a:buAutoNum type="arabicPeriod"/>
            </a:pPr>
            <a:r>
              <a:rPr lang="zh-CN" altLang="en-US" dirty="0" smtClean="0"/>
              <a:t>变基（就是找到两个分支共同的祖先，然后在当前分支（</a:t>
            </a:r>
            <a:r>
              <a:rPr lang="en-US" altLang="zh-CN" dirty="0" smtClean="0"/>
              <a:t>dev</a:t>
            </a:r>
            <a:r>
              <a:rPr lang="zh-CN" altLang="en-US" dirty="0" smtClean="0"/>
              <a:t>）上合并从共同祖先到现在的所有 </a:t>
            </a:r>
            <a:r>
              <a:rPr lang="en-US" altLang="zh-CN" dirty="0" smtClean="0"/>
              <a:t>commit </a:t>
            </a:r>
            <a:r>
              <a:rPr lang="zh-CN" altLang="en-US" dirty="0" smtClean="0"/>
              <a:t>）：</a:t>
            </a:r>
            <a:r>
              <a:rPr lang="en-US" dirty="0" err="1" smtClean="0">
                <a:solidFill>
                  <a:schemeClr val="tx2">
                    <a:lumMod val="60000"/>
                    <a:lumOff val="40000"/>
                  </a:schemeClr>
                </a:solidFill>
              </a:rPr>
              <a:t>git</a:t>
            </a:r>
            <a:r>
              <a:rPr lang="en-US" dirty="0" smtClean="0">
                <a:solidFill>
                  <a:schemeClr val="tx2">
                    <a:lumMod val="60000"/>
                    <a:lumOff val="40000"/>
                  </a:schemeClr>
                </a:solidFill>
              </a:rPr>
              <a:t> rebase -</a:t>
            </a:r>
            <a:r>
              <a:rPr lang="en-US" dirty="0" err="1" smtClean="0">
                <a:solidFill>
                  <a:schemeClr val="tx2">
                    <a:lumMod val="60000"/>
                    <a:lumOff val="40000"/>
                  </a:schemeClr>
                </a:solidFill>
              </a:rPr>
              <a:t>i</a:t>
            </a:r>
            <a:r>
              <a:rPr lang="en-US" dirty="0" smtClean="0">
                <a:solidFill>
                  <a:schemeClr val="tx2">
                    <a:lumMod val="60000"/>
                    <a:lumOff val="40000"/>
                  </a:schemeClr>
                </a:solidFill>
              </a:rPr>
              <a:t> master</a:t>
            </a:r>
          </a:p>
          <a:p>
            <a:pPr marL="457200" indent="-457200">
              <a:buFont typeface="+mj-lt"/>
              <a:buAutoNum type="arabicPeriod"/>
            </a:pPr>
            <a:r>
              <a:rPr lang="zh-CN" altLang="en-US" dirty="0" smtClean="0"/>
              <a:t>切换回目标分支：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master</a:t>
            </a:r>
          </a:p>
          <a:p>
            <a:pPr marL="457200" indent="-457200">
              <a:buFont typeface="+mj-lt"/>
              <a:buAutoNum type="arabicPeriod"/>
            </a:pPr>
            <a:r>
              <a:rPr lang="zh-CN" altLang="en-US" dirty="0" smtClean="0"/>
              <a:t>合并</a:t>
            </a:r>
            <a:r>
              <a:rPr lang="en-US" altLang="zh-CN"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merge dev</a:t>
            </a:r>
          </a:p>
          <a:p>
            <a:endParaRPr lang="en-US" sz="2000" dirty="0" smtClean="0"/>
          </a:p>
          <a:p>
            <a:pPr>
              <a:buFont typeface="Wingdings" pitchFamily="2" charset="2"/>
              <a:buChar char="Ø"/>
            </a:pPr>
            <a:r>
              <a:rPr lang="en-US" sz="2000" dirty="0" err="1" smtClean="0"/>
              <a:t>git</a:t>
            </a:r>
            <a:r>
              <a:rPr lang="en-US" sz="2000" dirty="0" smtClean="0"/>
              <a:t> rebase </a:t>
            </a:r>
            <a:r>
              <a:rPr lang="en-US" sz="2000" dirty="0" err="1" smtClean="0"/>
              <a:t>vs</a:t>
            </a:r>
            <a:r>
              <a:rPr lang="en-US" sz="2000" dirty="0" smtClean="0"/>
              <a:t> </a:t>
            </a:r>
            <a:r>
              <a:rPr lang="en-US" sz="2000" dirty="0" err="1" smtClean="0"/>
              <a:t>git</a:t>
            </a:r>
            <a:r>
              <a:rPr lang="en-US" sz="2000" dirty="0" smtClean="0"/>
              <a:t> merge</a:t>
            </a:r>
            <a:r>
              <a:rPr lang="zh-CN" altLang="en-US" sz="2000" dirty="0" smtClean="0"/>
              <a:t>详解请参考：</a:t>
            </a:r>
            <a:r>
              <a:rPr lang="en-US" altLang="zh-CN" sz="2000" dirty="0" smtClean="0"/>
              <a:t>https://www.cnblogs.com/kidsitcn/p/5339382.html</a:t>
            </a:r>
          </a:p>
          <a:p>
            <a:pPr>
              <a:buFont typeface="Wingdings" pitchFamily="2" charset="2"/>
              <a:buChar char="Ø"/>
            </a:pPr>
            <a:r>
              <a:rPr lang="zh-CN" altLang="en-US" sz="2000" dirty="0" smtClean="0"/>
              <a:t>三者区别参考：</a:t>
            </a:r>
            <a:r>
              <a:rPr lang="en-US" altLang="zh-CN" sz="2000" dirty="0" smtClean="0"/>
              <a:t>https://liuliqiang.info/post/difference-between-merge-squash-and-rebase/</a:t>
            </a:r>
            <a:endParaRPr lang="zh-CN" altLang="en-US" sz="2000" dirty="0" smtClean="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解决冲突</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sz="2000" dirty="0" smtClean="0"/>
              <a:t>当在一个分支（如</a:t>
            </a:r>
            <a:r>
              <a:rPr lang="en-US" altLang="zh-CN" sz="2000" dirty="0" smtClean="0">
                <a:solidFill>
                  <a:srgbClr val="C00000"/>
                </a:solidFill>
              </a:rPr>
              <a:t>1006</a:t>
            </a:r>
            <a:r>
              <a:rPr lang="zh-CN" altLang="en-US" sz="2000" dirty="0" smtClean="0"/>
              <a:t>）中修改文件内容</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后，再切换至另一分支（如</a:t>
            </a:r>
            <a:r>
              <a:rPr lang="en-US" altLang="zh-CN" sz="2000" dirty="0" smtClean="0">
                <a:solidFill>
                  <a:srgbClr val="C00000"/>
                </a:solidFill>
              </a:rPr>
              <a:t>master</a:t>
            </a:r>
            <a:r>
              <a:rPr lang="zh-CN" altLang="en-US" sz="2000" dirty="0" smtClean="0"/>
              <a:t>分支），修改同一文件中的内容</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后，合并这两个分支：在</a:t>
            </a:r>
            <a:r>
              <a:rPr lang="en-US" altLang="zh-CN" sz="2000" dirty="0" smtClean="0">
                <a:solidFill>
                  <a:srgbClr val="C00000"/>
                </a:solidFill>
              </a:rPr>
              <a:t>master</a:t>
            </a:r>
            <a:r>
              <a:rPr lang="zh-CN" altLang="en-US" sz="2000" dirty="0" smtClean="0"/>
              <a:t>分支下输入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merge</a:t>
            </a:r>
            <a:r>
              <a:rPr lang="en-US" altLang="zh-CN" sz="2000" dirty="0" smtClean="0">
                <a:solidFill>
                  <a:schemeClr val="tx2">
                    <a:lumMod val="60000"/>
                    <a:lumOff val="40000"/>
                  </a:schemeClr>
                </a:solidFill>
              </a:rPr>
              <a:t> 1006</a:t>
            </a:r>
            <a:r>
              <a:rPr lang="zh-CN" altLang="en-US" sz="2000" dirty="0" smtClean="0"/>
              <a:t>，此时</a:t>
            </a:r>
            <a:r>
              <a:rPr lang="en-US" altLang="zh-CN" sz="2000" dirty="0" err="1" smtClean="0"/>
              <a:t>Git</a:t>
            </a:r>
            <a:r>
              <a:rPr lang="zh-CN" altLang="en-US" sz="2000" dirty="0" smtClean="0"/>
              <a:t>会告诉我们存在冲突</a:t>
            </a:r>
            <a:endParaRPr lang="en-US" altLang="zh-CN" sz="2000" dirty="0" smtClean="0"/>
          </a:p>
          <a:p>
            <a:endParaRPr lang="en-US" altLang="zh-CN" sz="2000" dirty="0" smtClean="0"/>
          </a:p>
          <a:p>
            <a:endParaRPr lang="en-US" altLang="zh-CN" sz="2000" dirty="0" smtClean="0"/>
          </a:p>
          <a:p>
            <a:r>
              <a:rPr lang="zh-CN" altLang="en-US" sz="2000" dirty="0" smtClean="0"/>
              <a:t>查看文件内容， </a:t>
            </a:r>
            <a:r>
              <a:rPr lang="en-US" altLang="zh-CN" sz="2000" dirty="0" err="1" smtClean="0"/>
              <a:t>Git</a:t>
            </a:r>
            <a:r>
              <a:rPr lang="zh-CN" altLang="en-US" sz="2000" dirty="0" smtClean="0"/>
              <a:t>用</a:t>
            </a:r>
            <a:r>
              <a:rPr lang="en-US" altLang="zh-CN" sz="2000" dirty="0" smtClean="0">
                <a:solidFill>
                  <a:srgbClr val="C00000"/>
                </a:solidFill>
              </a:rPr>
              <a:t>&lt;&lt;&lt;&lt;&lt;&lt;&lt;</a:t>
            </a:r>
            <a:r>
              <a:rPr lang="zh-CN" altLang="en-US" sz="2000" dirty="0" smtClean="0"/>
              <a:t>（当前分支），</a:t>
            </a:r>
            <a:r>
              <a:rPr lang="en-US" altLang="zh-CN" sz="2000" dirty="0" smtClean="0">
                <a:solidFill>
                  <a:srgbClr val="C00000"/>
                </a:solidFill>
              </a:rPr>
              <a:t>=======</a:t>
            </a:r>
            <a:r>
              <a:rPr lang="zh-CN" altLang="en-US" sz="2000" dirty="0" smtClean="0"/>
              <a:t>（分隔），</a:t>
            </a:r>
            <a:r>
              <a:rPr lang="en-US" altLang="zh-CN" sz="2000" dirty="0" smtClean="0">
                <a:solidFill>
                  <a:srgbClr val="C00000"/>
                </a:solidFill>
              </a:rPr>
              <a:t>&gt;&gt;&gt;&gt;&gt;&gt;&gt;</a:t>
            </a:r>
            <a:r>
              <a:rPr lang="zh-CN" altLang="en-US" sz="2000" dirty="0" smtClean="0"/>
              <a:t>（合并分支）标记出不同分支的内容，需根据实际手动修改</a:t>
            </a:r>
            <a:r>
              <a:rPr lang="en-US" altLang="zh-CN" sz="2000" dirty="0" smtClean="0">
                <a:solidFill>
                  <a:srgbClr val="C00000"/>
                </a:solidFill>
              </a:rPr>
              <a:t>master</a:t>
            </a:r>
            <a:r>
              <a:rPr lang="zh-CN" altLang="en-US" sz="2000" dirty="0" smtClean="0"/>
              <a:t>分支中该文件的内容（即合并后的文件）解决冲突后再</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该文件，之后删除分支（</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branch -d</a:t>
            </a:r>
            <a:r>
              <a:rPr lang="en-US" altLang="zh-CN" sz="2000" dirty="0" smtClean="0">
                <a:solidFill>
                  <a:schemeClr val="tx2">
                    <a:lumMod val="60000"/>
                    <a:lumOff val="40000"/>
                  </a:schemeClr>
                </a:solidFill>
              </a:rPr>
              <a:t> 1006</a:t>
            </a:r>
            <a:r>
              <a:rPr lang="zh-CN" altLang="en-US" sz="2000" dirty="0" smtClean="0"/>
              <a:t>）</a:t>
            </a:r>
            <a:endParaRPr lang="zh-CN" altLang="en-US" sz="2000" dirty="0"/>
          </a:p>
        </p:txBody>
      </p:sp>
      <p:pic>
        <p:nvPicPr>
          <p:cNvPr id="9217" name="Picture 1"/>
          <p:cNvPicPr>
            <a:picLocks noChangeAspect="1" noChangeArrowheads="1"/>
          </p:cNvPicPr>
          <p:nvPr/>
        </p:nvPicPr>
        <p:blipFill>
          <a:blip r:embed="rId2"/>
          <a:srcRect/>
          <a:stretch>
            <a:fillRect/>
          </a:stretch>
        </p:blipFill>
        <p:spPr bwMode="auto">
          <a:xfrm>
            <a:off x="857224" y="2571744"/>
            <a:ext cx="4495800" cy="762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857224" y="4572008"/>
            <a:ext cx="3800475" cy="15525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分布式版本控制系统</a:t>
            </a:r>
            <a:endParaRPr lang="zh-CN" altLang="en-US" dirty="0"/>
          </a:p>
        </p:txBody>
      </p:sp>
      <p:sp>
        <p:nvSpPr>
          <p:cNvPr id="3" name="内容占位符 2"/>
          <p:cNvSpPr>
            <a:spLocks noGrp="1"/>
          </p:cNvSpPr>
          <p:nvPr>
            <p:ph idx="1"/>
          </p:nvPr>
        </p:nvSpPr>
        <p:spPr/>
        <p:txBody>
          <a:bodyPr/>
          <a:lstStyle/>
          <a:p>
            <a:r>
              <a:rPr lang="zh-CN" altLang="en-US" dirty="0" smtClean="0"/>
              <a:t>一般有一台电脑充当“中央服务器”，用来方便“交换”大家的修改，没有也可正常工作。</a:t>
            </a:r>
            <a:endParaRPr lang="en-US" altLang="zh-CN" dirty="0" smtClean="0"/>
          </a:p>
          <a:p>
            <a:r>
              <a:rPr lang="zh-CN" altLang="en-US" dirty="0" smtClean="0"/>
              <a:t>优点：</a:t>
            </a:r>
            <a:endParaRPr lang="en-US" altLang="zh-CN" dirty="0" smtClean="0"/>
          </a:p>
          <a:p>
            <a:pPr marL="514350" indent="-514350">
              <a:buFont typeface="+mj-lt"/>
              <a:buAutoNum type="arabicPeriod"/>
            </a:pPr>
            <a:r>
              <a:rPr lang="zh-CN" altLang="en-US" dirty="0" smtClean="0"/>
              <a:t>不必联网；</a:t>
            </a:r>
            <a:endParaRPr lang="en-US" altLang="zh-CN" dirty="0" smtClean="0"/>
          </a:p>
          <a:p>
            <a:pPr marL="514350" indent="-514350">
              <a:buFont typeface="+mj-lt"/>
              <a:buAutoNum type="arabicPeriod"/>
            </a:pPr>
            <a:r>
              <a:rPr lang="zh-CN" altLang="en-US" dirty="0" smtClean="0"/>
              <a:t>有极其强大的分支管理。</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解决冲突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可以使用带参数的</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log</a:t>
            </a:r>
            <a:r>
              <a:rPr lang="zh-CN" altLang="en-US" sz="2800" dirty="0" smtClean="0"/>
              <a:t>来查看分支的合并情况：</a:t>
            </a:r>
            <a:endParaRPr lang="en-US" altLang="zh-CN" sz="2800" dirty="0" smtClean="0"/>
          </a:p>
          <a:p>
            <a:pPr>
              <a:buNone/>
            </a:pPr>
            <a:r>
              <a:rPr lang="en-US" altLang="zh-CN" sz="2800" dirty="0" smtClean="0"/>
              <a:t>	</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log --graph </a:t>
            </a:r>
            <a:r>
              <a:rPr lang="en-US" altLang="zh-CN" sz="2800" dirty="0" smtClean="0">
                <a:solidFill>
                  <a:schemeClr val="tx2">
                    <a:lumMod val="60000"/>
                    <a:lumOff val="40000"/>
                  </a:schemeClr>
                </a:solidFill>
              </a:rPr>
              <a:t>--pretty=</a:t>
            </a:r>
            <a:r>
              <a:rPr lang="en-US" altLang="zh-CN" sz="2800" dirty="0" err="1" smtClean="0">
                <a:solidFill>
                  <a:schemeClr val="tx2">
                    <a:lumMod val="60000"/>
                    <a:lumOff val="40000"/>
                  </a:schemeClr>
                </a:solidFill>
              </a:rPr>
              <a:t>oneline</a:t>
            </a:r>
            <a:r>
              <a:rPr lang="en-US" altLang="zh-CN" sz="2800" dirty="0" smtClean="0">
                <a:solidFill>
                  <a:schemeClr val="tx2">
                    <a:lumMod val="60000"/>
                    <a:lumOff val="40000"/>
                  </a:schemeClr>
                </a:solidFill>
              </a:rPr>
              <a:t> --abbrev-commit</a:t>
            </a:r>
          </a:p>
          <a:p>
            <a:pPr>
              <a:buNone/>
            </a:pPr>
            <a:endParaRPr lang="zh-CN" altLang="en-US" sz="2800" dirty="0">
              <a:solidFill>
                <a:schemeClr val="tx2">
                  <a:lumMod val="60000"/>
                  <a:lumOff val="40000"/>
                </a:schemeClr>
              </a:solidFill>
            </a:endParaRPr>
          </a:p>
        </p:txBody>
      </p:sp>
      <p:pic>
        <p:nvPicPr>
          <p:cNvPr id="50178" name="Picture 2"/>
          <p:cNvPicPr>
            <a:picLocks noChangeAspect="1" noChangeArrowheads="1"/>
          </p:cNvPicPr>
          <p:nvPr/>
        </p:nvPicPr>
        <p:blipFill>
          <a:blip r:embed="rId2"/>
          <a:srcRect/>
          <a:stretch>
            <a:fillRect/>
          </a:stretch>
        </p:blipFill>
        <p:spPr bwMode="auto">
          <a:xfrm>
            <a:off x="928662" y="3071810"/>
            <a:ext cx="5495925" cy="20955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分支管理策略</a:t>
            </a:r>
            <a:endParaRPr lang="zh-CN" altLang="en-US" dirty="0"/>
          </a:p>
        </p:txBody>
      </p:sp>
      <p:sp>
        <p:nvSpPr>
          <p:cNvPr id="3" name="内容占位符 2"/>
          <p:cNvSpPr>
            <a:spLocks noGrp="1"/>
          </p:cNvSpPr>
          <p:nvPr>
            <p:ph idx="1"/>
          </p:nvPr>
        </p:nvSpPr>
        <p:spPr>
          <a:xfrm>
            <a:off x="457200" y="1214422"/>
            <a:ext cx="8229600" cy="5286412"/>
          </a:xfrm>
        </p:spPr>
        <p:txBody>
          <a:bodyPr>
            <a:normAutofit lnSpcReduction="10000"/>
          </a:bodyPr>
          <a:lstStyle/>
          <a:p>
            <a:r>
              <a:rPr lang="zh-CN" altLang="en-US" sz="1600" dirty="0" smtClean="0"/>
              <a:t>通常合并分支时，如果可能，</a:t>
            </a:r>
            <a:r>
              <a:rPr lang="en-US" altLang="zh-CN" sz="1600" dirty="0" err="1" smtClean="0"/>
              <a:t>Git</a:t>
            </a:r>
            <a:r>
              <a:rPr lang="zh-CN" altLang="en-US" sz="1600" dirty="0" smtClean="0"/>
              <a:t>会默认使用</a:t>
            </a:r>
            <a:r>
              <a:rPr lang="en-US" altLang="zh-CN" sz="1600" dirty="0" smtClean="0"/>
              <a:t>Fast forward</a:t>
            </a:r>
            <a:r>
              <a:rPr lang="zh-CN" altLang="en-US" sz="1600" dirty="0" smtClean="0"/>
              <a:t>模式，但这种模式下，删除分支后，会丢掉分支信息。此时，可使用</a:t>
            </a:r>
            <a:r>
              <a:rPr lang="en-US" sz="1600" dirty="0" smtClean="0">
                <a:solidFill>
                  <a:schemeClr val="tx2">
                    <a:lumMod val="60000"/>
                    <a:lumOff val="40000"/>
                  </a:schemeClr>
                </a:solidFill>
              </a:rPr>
              <a:t>--no-ff</a:t>
            </a:r>
            <a:r>
              <a:rPr lang="zh-CN" altLang="en-US" sz="1600" dirty="0" smtClean="0"/>
              <a:t>方式的</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merge</a:t>
            </a:r>
            <a:r>
              <a:rPr lang="zh-CN" altLang="en-US" sz="1600" dirty="0" smtClean="0"/>
              <a:t>来强制禁用</a:t>
            </a:r>
            <a:r>
              <a:rPr lang="en-US" sz="1600" dirty="0" smtClean="0"/>
              <a:t>Fast forward</a:t>
            </a:r>
            <a:r>
              <a:rPr lang="zh-CN" altLang="en-US" sz="1600" dirty="0" smtClean="0"/>
              <a:t>模式。</a:t>
            </a:r>
            <a:endParaRPr lang="en-US" altLang="zh-CN" sz="1600" dirty="0" smtClean="0"/>
          </a:p>
          <a:p>
            <a:r>
              <a:rPr lang="en-US" altLang="zh-CN" sz="1600" dirty="0" err="1" smtClean="0"/>
              <a:t>E.g</a:t>
            </a:r>
            <a:r>
              <a:rPr lang="zh-CN" altLang="en-US" sz="1600" dirty="0" smtClean="0"/>
              <a:t>：</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checkout -b dev</a:t>
            </a:r>
            <a:r>
              <a:rPr lang="en-US" altLang="zh-CN" sz="1600" dirty="0" smtClean="0"/>
              <a:t>	</a:t>
            </a:r>
            <a:r>
              <a:rPr lang="zh-CN" altLang="en-US" sz="1600" dirty="0" smtClean="0"/>
              <a:t>创建并切换至</a:t>
            </a:r>
            <a:r>
              <a:rPr lang="en-US" altLang="zh-CN" sz="1600" dirty="0" smtClean="0"/>
              <a:t>dev</a:t>
            </a:r>
            <a:r>
              <a:rPr lang="zh-CN" altLang="en-US" sz="1600" dirty="0" smtClean="0"/>
              <a:t>分支</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add readme.txt</a:t>
            </a:r>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commit -m “remark”</a:t>
            </a:r>
            <a:r>
              <a:rPr lang="en-US" altLang="zh-CN" sz="1600" dirty="0" smtClean="0"/>
              <a:t>	</a:t>
            </a:r>
            <a:r>
              <a:rPr lang="zh-CN" altLang="en-US" sz="1600" dirty="0" smtClean="0"/>
              <a:t>修改</a:t>
            </a:r>
            <a:r>
              <a:rPr lang="en-US" altLang="zh-CN" sz="1600" dirty="0" smtClean="0"/>
              <a:t>readme.txt</a:t>
            </a:r>
            <a:r>
              <a:rPr lang="zh-CN" altLang="en-US" sz="1600" dirty="0" smtClean="0"/>
              <a:t>文件的内容后提交文件</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checkout master</a:t>
            </a:r>
            <a:r>
              <a:rPr lang="en-US" altLang="zh-CN" sz="1600" dirty="0" smtClean="0"/>
              <a:t>	</a:t>
            </a:r>
            <a:r>
              <a:rPr lang="zh-CN" altLang="en-US" sz="1600" dirty="0" smtClean="0"/>
              <a:t>切换至</a:t>
            </a:r>
            <a:r>
              <a:rPr lang="en-US" altLang="zh-CN" sz="1600" dirty="0" smtClean="0"/>
              <a:t>master</a:t>
            </a:r>
            <a:r>
              <a:rPr lang="zh-CN" altLang="en-US" sz="1600" dirty="0" smtClean="0"/>
              <a:t>分支</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merge --no-ff  -m “remark” dev</a:t>
            </a:r>
            <a:r>
              <a:rPr lang="en-US" altLang="zh-CN" sz="1600" dirty="0" smtClean="0"/>
              <a:t>	</a:t>
            </a:r>
          </a:p>
          <a:p>
            <a:pPr>
              <a:buNone/>
            </a:pPr>
            <a:r>
              <a:rPr lang="en-US" altLang="zh-CN" sz="1600" dirty="0" smtClean="0"/>
              <a:t>	</a:t>
            </a:r>
            <a:r>
              <a:rPr lang="zh-CN" altLang="en-US" sz="1600" dirty="0" smtClean="0"/>
              <a:t>使用</a:t>
            </a:r>
            <a:r>
              <a:rPr lang="en-US" altLang="zh-CN" sz="1600" dirty="0" smtClean="0">
                <a:solidFill>
                  <a:schemeClr val="tx2">
                    <a:lumMod val="60000"/>
                    <a:lumOff val="40000"/>
                  </a:schemeClr>
                </a:solidFill>
              </a:rPr>
              <a:t>--</a:t>
            </a:r>
            <a:r>
              <a:rPr lang="en-US" sz="1600" dirty="0" smtClean="0">
                <a:solidFill>
                  <a:schemeClr val="tx2">
                    <a:lumMod val="60000"/>
                    <a:lumOff val="40000"/>
                  </a:schemeClr>
                </a:solidFill>
              </a:rPr>
              <a:t>no-ff</a:t>
            </a:r>
            <a:r>
              <a:rPr lang="zh-CN" altLang="en-US" sz="1600" dirty="0" smtClean="0"/>
              <a:t>参数（表示禁用</a:t>
            </a:r>
            <a:r>
              <a:rPr lang="en-US" sz="1600" dirty="0" smtClean="0"/>
              <a:t>Fast forward </a:t>
            </a:r>
            <a:r>
              <a:rPr lang="zh-CN" altLang="en-US" sz="1600" dirty="0" smtClean="0"/>
              <a:t>）合并</a:t>
            </a:r>
            <a:r>
              <a:rPr lang="en-US" sz="1600" dirty="0" smtClean="0"/>
              <a:t>dev</a:t>
            </a:r>
            <a:r>
              <a:rPr lang="zh-CN" altLang="en-US" sz="1600" dirty="0" smtClean="0"/>
              <a:t>分支，此次合并会创建一个新的</a:t>
            </a:r>
            <a:r>
              <a:rPr lang="en-US" altLang="zh-CN" sz="1600" dirty="0" smtClean="0">
                <a:solidFill>
                  <a:schemeClr val="tx2">
                    <a:lumMod val="60000"/>
                    <a:lumOff val="40000"/>
                  </a:schemeClr>
                </a:solidFill>
              </a:rPr>
              <a:t>commit</a:t>
            </a:r>
            <a:r>
              <a:rPr lang="zh-CN" altLang="en-US" sz="1600" dirty="0" smtClean="0"/>
              <a:t>，所以加上</a:t>
            </a:r>
            <a:r>
              <a:rPr lang="en-US" altLang="zh-CN" sz="1600" dirty="0" smtClean="0">
                <a:solidFill>
                  <a:schemeClr val="tx2">
                    <a:lumMod val="60000"/>
                    <a:lumOff val="40000"/>
                  </a:schemeClr>
                </a:solidFill>
              </a:rPr>
              <a:t>-m</a:t>
            </a:r>
            <a:r>
              <a:rPr lang="zh-CN" altLang="en-US" sz="1600" dirty="0" smtClean="0"/>
              <a:t>参数，把</a:t>
            </a:r>
            <a:r>
              <a:rPr lang="en-US" altLang="zh-CN" sz="1600" dirty="0" smtClean="0"/>
              <a:t>commit</a:t>
            </a:r>
            <a:r>
              <a:rPr lang="zh-CN" altLang="en-US" sz="1600" dirty="0" smtClean="0"/>
              <a:t>描述写进去</a:t>
            </a:r>
            <a:endParaRPr lang="en-US" altLang="zh-CN" sz="1600" dirty="0" smtClean="0"/>
          </a:p>
          <a:p>
            <a:r>
              <a:rPr lang="zh-CN" altLang="en-US" sz="1600" dirty="0" smtClean="0"/>
              <a:t>查看分支历史</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pPr>
              <a:buFont typeface="Wingdings" pitchFamily="2" charset="2"/>
              <a:buChar char="Ø"/>
            </a:pPr>
            <a:endParaRPr lang="en-US" altLang="zh-CN" sz="1600" dirty="0" smtClean="0"/>
          </a:p>
          <a:p>
            <a:pPr>
              <a:buFont typeface="Wingdings" pitchFamily="2" charset="2"/>
              <a:buChar char="Ø"/>
            </a:pPr>
            <a:r>
              <a:rPr lang="zh-CN" altLang="en-US" sz="1600" dirty="0" smtClean="0"/>
              <a:t>合并分支时，加上</a:t>
            </a:r>
            <a:r>
              <a:rPr lang="en-US" altLang="zh-CN" sz="1600" dirty="0" smtClean="0">
                <a:solidFill>
                  <a:schemeClr val="tx2">
                    <a:lumMod val="60000"/>
                    <a:lumOff val="40000"/>
                  </a:schemeClr>
                </a:solidFill>
              </a:rPr>
              <a:t>--no-ff</a:t>
            </a:r>
            <a:r>
              <a:rPr lang="zh-CN" altLang="en-US" sz="1600" dirty="0" smtClean="0"/>
              <a:t>参数就可以用普通模式合并，合并后的历史有分支，能看出来曾经做过合并，而</a:t>
            </a:r>
            <a:r>
              <a:rPr lang="en-US" altLang="zh-CN" sz="1600" dirty="0" smtClean="0"/>
              <a:t>fast forward</a:t>
            </a:r>
            <a:r>
              <a:rPr lang="zh-CN" altLang="en-US" sz="1600" dirty="0" smtClean="0"/>
              <a:t>合并就看不出来曾经做过合并。</a:t>
            </a:r>
            <a:endParaRPr lang="zh-CN" altLang="en-US" sz="1600" dirty="0"/>
          </a:p>
        </p:txBody>
      </p:sp>
      <p:pic>
        <p:nvPicPr>
          <p:cNvPr id="51203" name="Picture 3"/>
          <p:cNvPicPr>
            <a:picLocks noChangeAspect="1" noChangeArrowheads="1"/>
          </p:cNvPicPr>
          <p:nvPr/>
        </p:nvPicPr>
        <p:blipFill>
          <a:blip r:embed="rId2"/>
          <a:srcRect/>
          <a:stretch>
            <a:fillRect/>
          </a:stretch>
        </p:blipFill>
        <p:spPr bwMode="auto">
          <a:xfrm>
            <a:off x="928661" y="4071942"/>
            <a:ext cx="3819391" cy="17859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分支管理策略</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实际开发中，应该按照几个基本原则进行分支管理：</a:t>
            </a:r>
            <a:endParaRPr lang="en-US" altLang="zh-CN" sz="2400" dirty="0" smtClean="0"/>
          </a:p>
          <a:p>
            <a:pPr marL="514350" indent="-514350">
              <a:buFont typeface="+mj-lt"/>
              <a:buAutoNum type="arabicPeriod"/>
            </a:pPr>
            <a:r>
              <a:rPr lang="zh-CN" altLang="en-US" sz="2000" dirty="0" smtClean="0"/>
              <a:t>一般</a:t>
            </a:r>
            <a:r>
              <a:rPr lang="en-US" altLang="zh-CN" sz="2000" dirty="0" smtClean="0">
                <a:solidFill>
                  <a:srgbClr val="C00000"/>
                </a:solidFill>
              </a:rPr>
              <a:t>master</a:t>
            </a:r>
            <a:r>
              <a:rPr lang="zh-CN" altLang="en-US" sz="2000" dirty="0" smtClean="0"/>
              <a:t>分支应该是非常稳定的，仅用来发布新版本，平时不在上面干活；</a:t>
            </a:r>
            <a:endParaRPr lang="en-US" altLang="zh-CN" sz="2000" dirty="0" smtClean="0"/>
          </a:p>
          <a:p>
            <a:pPr marL="514350" indent="-514350">
              <a:buFont typeface="+mj-lt"/>
              <a:buAutoNum type="arabicPeriod"/>
            </a:pPr>
            <a:r>
              <a:rPr lang="zh-CN" altLang="en-US" sz="2000" dirty="0" smtClean="0"/>
              <a:t>干活都在</a:t>
            </a:r>
            <a:r>
              <a:rPr lang="en-US" altLang="zh-CN" sz="2000" dirty="0" smtClean="0">
                <a:solidFill>
                  <a:srgbClr val="C00000"/>
                </a:solidFill>
              </a:rPr>
              <a:t>dev</a:t>
            </a:r>
            <a:r>
              <a:rPr lang="zh-CN" altLang="en-US" sz="2000" dirty="0" smtClean="0"/>
              <a:t>分支上，也就是说，</a:t>
            </a:r>
            <a:r>
              <a:rPr lang="en-US" altLang="zh-CN" sz="2000" dirty="0" smtClean="0">
                <a:solidFill>
                  <a:srgbClr val="C00000"/>
                </a:solidFill>
              </a:rPr>
              <a:t>dev</a:t>
            </a:r>
            <a:r>
              <a:rPr lang="zh-CN" altLang="en-US" sz="2000" dirty="0" smtClean="0"/>
              <a:t>分支是不稳定的，到某个时候，比如</a:t>
            </a:r>
            <a:r>
              <a:rPr lang="en-US" altLang="zh-CN" sz="2000" dirty="0" smtClean="0"/>
              <a:t>1.0</a:t>
            </a:r>
            <a:r>
              <a:rPr lang="zh-CN" altLang="en-US" sz="2000" dirty="0" smtClean="0"/>
              <a:t>版本发布时，再把</a:t>
            </a:r>
            <a:r>
              <a:rPr lang="en-US" altLang="zh-CN" sz="2000" dirty="0" smtClean="0">
                <a:solidFill>
                  <a:srgbClr val="C00000"/>
                </a:solidFill>
              </a:rPr>
              <a:t>dev</a:t>
            </a:r>
            <a:r>
              <a:rPr lang="zh-CN" altLang="en-US" sz="2000" dirty="0" smtClean="0"/>
              <a:t>分支合并到</a:t>
            </a:r>
            <a:r>
              <a:rPr lang="en-US" altLang="zh-CN" sz="2000" dirty="0" smtClean="0">
                <a:solidFill>
                  <a:srgbClr val="C00000"/>
                </a:solidFill>
              </a:rPr>
              <a:t>master</a:t>
            </a:r>
            <a:r>
              <a:rPr lang="zh-CN" altLang="en-US" sz="2000" dirty="0" smtClean="0"/>
              <a:t>上，在</a:t>
            </a:r>
            <a:r>
              <a:rPr lang="en-US" altLang="zh-CN" sz="2000" dirty="0" smtClean="0">
                <a:solidFill>
                  <a:srgbClr val="C00000"/>
                </a:solidFill>
              </a:rPr>
              <a:t>master</a:t>
            </a:r>
            <a:r>
              <a:rPr lang="zh-CN" altLang="en-US" sz="2000" dirty="0" smtClean="0"/>
              <a:t>分支发布</a:t>
            </a:r>
            <a:r>
              <a:rPr lang="en-US" altLang="zh-CN" sz="2000" dirty="0" smtClean="0"/>
              <a:t>1.0</a:t>
            </a:r>
            <a:r>
              <a:rPr lang="zh-CN" altLang="en-US" sz="2000" dirty="0" smtClean="0"/>
              <a:t>版本；</a:t>
            </a:r>
            <a:endParaRPr lang="en-US" altLang="zh-CN" sz="2000" dirty="0" smtClean="0"/>
          </a:p>
          <a:p>
            <a:pPr marL="514350" indent="-514350">
              <a:buFont typeface="+mj-lt"/>
              <a:buAutoNum type="arabicPeriod"/>
            </a:pPr>
            <a:r>
              <a:rPr lang="zh-CN" altLang="en-US" sz="2000" dirty="0" smtClean="0"/>
              <a:t>每个人都在</a:t>
            </a:r>
            <a:r>
              <a:rPr lang="en-US" altLang="zh-CN" sz="2000" dirty="0" smtClean="0">
                <a:solidFill>
                  <a:srgbClr val="C00000"/>
                </a:solidFill>
              </a:rPr>
              <a:t>dev</a:t>
            </a:r>
            <a:r>
              <a:rPr lang="zh-CN" altLang="en-US" sz="2000" dirty="0" smtClean="0"/>
              <a:t>分支上干活，每个人都又有自己的分支（如下图的</a:t>
            </a:r>
            <a:r>
              <a:rPr lang="en-US" altLang="zh-CN" sz="2000" dirty="0" err="1" smtClean="0">
                <a:solidFill>
                  <a:srgbClr val="C00000"/>
                </a:solidFill>
              </a:rPr>
              <a:t>michael</a:t>
            </a:r>
            <a:r>
              <a:rPr lang="zh-CN" altLang="en-US" sz="2000" dirty="0" smtClean="0"/>
              <a:t>、</a:t>
            </a:r>
            <a:r>
              <a:rPr lang="en-US" altLang="zh-CN" sz="2000" dirty="0" smtClean="0">
                <a:solidFill>
                  <a:srgbClr val="C00000"/>
                </a:solidFill>
              </a:rPr>
              <a:t>bob</a:t>
            </a:r>
            <a:r>
              <a:rPr lang="zh-CN" altLang="en-US" sz="2000" dirty="0" smtClean="0"/>
              <a:t>），时不时地往</a:t>
            </a:r>
            <a:r>
              <a:rPr lang="en-US" altLang="zh-CN" sz="2000" dirty="0" smtClean="0">
                <a:solidFill>
                  <a:srgbClr val="C00000"/>
                </a:solidFill>
              </a:rPr>
              <a:t>dev</a:t>
            </a:r>
            <a:r>
              <a:rPr lang="zh-CN" altLang="en-US" sz="2000" dirty="0" smtClean="0"/>
              <a:t>分支上合并就可以。</a:t>
            </a:r>
            <a:endParaRPr lang="en-US" altLang="zh-CN" sz="2000" dirty="0" smtClean="0"/>
          </a:p>
          <a:p>
            <a:pPr marL="514350" indent="-514350"/>
            <a:r>
              <a:rPr lang="zh-CN" altLang="en-US" sz="2400" dirty="0" smtClean="0"/>
              <a:t>团队合作的分支看起来像这样：</a:t>
            </a:r>
            <a:endParaRPr lang="zh-CN" altLang="en-US" sz="2400" dirty="0"/>
          </a:p>
        </p:txBody>
      </p:sp>
      <p:sp>
        <p:nvSpPr>
          <p:cNvPr id="52226" name="AutoShape 2" descr="git-br-polic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图片 5" descr="分支.png"/>
          <p:cNvPicPr>
            <a:picLocks noChangeAspect="1"/>
          </p:cNvPicPr>
          <p:nvPr/>
        </p:nvPicPr>
        <p:blipFill>
          <a:blip r:embed="rId2"/>
          <a:stretch>
            <a:fillRect/>
          </a:stretch>
        </p:blipFill>
        <p:spPr>
          <a:xfrm>
            <a:off x="1071538" y="4857760"/>
            <a:ext cx="4743450" cy="1190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a:t>
            </a:r>
            <a:r>
              <a:rPr lang="zh-CN" altLang="en-US" dirty="0" smtClean="0"/>
              <a:t>分支</a:t>
            </a:r>
            <a:endParaRPr lang="zh-CN" altLang="en-US" dirty="0"/>
          </a:p>
        </p:txBody>
      </p:sp>
      <p:sp>
        <p:nvSpPr>
          <p:cNvPr id="3" name="内容占位符 2"/>
          <p:cNvSpPr>
            <a:spLocks noGrp="1"/>
          </p:cNvSpPr>
          <p:nvPr>
            <p:ph idx="1"/>
          </p:nvPr>
        </p:nvSpPr>
        <p:spPr>
          <a:xfrm>
            <a:off x="457200" y="1357298"/>
            <a:ext cx="8229600" cy="5857916"/>
          </a:xfrm>
        </p:spPr>
        <p:txBody>
          <a:bodyPr>
            <a:normAutofit fontScale="85000" lnSpcReduction="20000"/>
          </a:bodyPr>
          <a:lstStyle/>
          <a:p>
            <a:r>
              <a:rPr lang="zh-CN" altLang="en-US" sz="2100" dirty="0" smtClean="0"/>
              <a:t>当工作途中需要修改</a:t>
            </a:r>
            <a:r>
              <a:rPr lang="en-US" altLang="zh-CN" sz="2100" dirty="0" smtClean="0"/>
              <a:t>bug</a:t>
            </a:r>
            <a:r>
              <a:rPr lang="zh-CN" altLang="en-US" sz="2100" dirty="0" smtClean="0"/>
              <a:t>，但当前工作尚未完成时，可以使用</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a:t>
            </a:r>
            <a:r>
              <a:rPr lang="zh-CN" altLang="en-US" sz="2100" dirty="0" smtClean="0"/>
              <a:t>把当前工作现场“储藏”起来，等以后恢复现场后继续工作。</a:t>
            </a:r>
            <a:endParaRPr lang="en-US" altLang="zh-CN" sz="2100" dirty="0" smtClean="0"/>
          </a:p>
          <a:p>
            <a:r>
              <a:rPr lang="en-US" altLang="zh-CN" sz="2100" dirty="0" err="1" smtClean="0"/>
              <a:t>E.g</a:t>
            </a:r>
            <a:r>
              <a:rPr lang="zh-CN" altLang="en-US" sz="2100" dirty="0" smtClean="0"/>
              <a:t>：</a:t>
            </a:r>
            <a:endParaRPr lang="en-US" altLang="zh-CN" sz="2100" dirty="0" smtClean="0"/>
          </a:p>
          <a:p>
            <a:pPr>
              <a:buFont typeface="+mj-lt"/>
              <a:buAutoNum type="arabicPeriod"/>
            </a:pPr>
            <a:r>
              <a:rPr lang="zh-CN" altLang="en-US" sz="2100" dirty="0" smtClean="0"/>
              <a:t>当前在</a:t>
            </a:r>
            <a:r>
              <a:rPr lang="en-US" altLang="zh-CN" sz="2100" dirty="0" smtClean="0"/>
              <a:t>dev</a:t>
            </a:r>
            <a:r>
              <a:rPr lang="zh-CN" altLang="en-US" sz="2100" dirty="0" smtClean="0"/>
              <a:t>分支工作，输入</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a:t>
            </a:r>
            <a:r>
              <a:rPr lang="zh-CN" altLang="en-US" sz="2100" dirty="0" smtClean="0"/>
              <a:t>保存现场；</a:t>
            </a:r>
            <a:endParaRPr lang="en-US" altLang="zh-CN" sz="2100" dirty="0" smtClean="0"/>
          </a:p>
          <a:p>
            <a:pPr>
              <a:buFont typeface="+mj-lt"/>
              <a:buAutoNum type="arabicPeriod"/>
            </a:pPr>
            <a:endParaRPr lang="en-US" altLang="zh-CN" sz="2100" dirty="0" smtClean="0"/>
          </a:p>
          <a:p>
            <a:pPr>
              <a:buFont typeface="+mj-lt"/>
              <a:buAutoNum type="arabicPeriod"/>
            </a:pPr>
            <a:endParaRPr lang="en-US" altLang="zh-CN" sz="2100" dirty="0" smtClean="0"/>
          </a:p>
          <a:p>
            <a:pPr>
              <a:buFont typeface="+mj-lt"/>
              <a:buAutoNum type="arabicPeriod"/>
            </a:pPr>
            <a:r>
              <a:rPr lang="zh-CN" altLang="en-US" sz="2100" dirty="0" smtClean="0"/>
              <a:t>需要在</a:t>
            </a:r>
            <a:r>
              <a:rPr lang="en-US" altLang="zh-CN" sz="2100" dirty="0" smtClean="0"/>
              <a:t>master</a:t>
            </a:r>
            <a:r>
              <a:rPr lang="zh-CN" altLang="en-US" sz="2100" dirty="0" smtClean="0"/>
              <a:t>分支上修复</a:t>
            </a:r>
            <a:r>
              <a:rPr lang="en-US" altLang="zh-CN" sz="2100" dirty="0" smtClean="0"/>
              <a:t>bug</a:t>
            </a:r>
            <a:r>
              <a:rPr lang="zh-CN" altLang="en-US" sz="2100" dirty="0" smtClean="0"/>
              <a:t>，则切换至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a:t>
            </a:r>
            <a:r>
              <a:rPr lang="en-US" altLang="zh-CN" sz="2100" dirty="0" smtClean="0">
                <a:solidFill>
                  <a:schemeClr val="tx2">
                    <a:lumMod val="60000"/>
                    <a:lumOff val="40000"/>
                  </a:schemeClr>
                </a:solidFill>
              </a:rPr>
              <a:t> master</a:t>
            </a:r>
          </a:p>
          <a:p>
            <a:pPr>
              <a:buFont typeface="+mj-lt"/>
              <a:buAutoNum type="arabicPeriod"/>
            </a:pPr>
            <a:r>
              <a:rPr lang="zh-CN" altLang="en-US" sz="2100" dirty="0" smtClean="0"/>
              <a:t>创建并切换至新分支</a:t>
            </a:r>
            <a:r>
              <a:rPr lang="en-US" altLang="zh-CN" sz="2100" dirty="0" smtClean="0"/>
              <a:t>issue101</a:t>
            </a:r>
            <a:r>
              <a:rPr lang="zh-CN" altLang="en-US" sz="2100" dirty="0" smtClean="0"/>
              <a:t>用于修复</a:t>
            </a:r>
            <a:r>
              <a:rPr lang="en-US" altLang="zh-CN" sz="2100" dirty="0" smtClean="0"/>
              <a:t>bug</a:t>
            </a:r>
            <a:r>
              <a:rPr lang="zh-CN" altLang="en-US" sz="2100" dirty="0" smtClean="0"/>
              <a:t>：</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 -b</a:t>
            </a:r>
            <a:r>
              <a:rPr lang="en-US" altLang="zh-CN" sz="2100" dirty="0" smtClean="0">
                <a:solidFill>
                  <a:schemeClr val="tx2">
                    <a:lumMod val="60000"/>
                    <a:lumOff val="40000"/>
                  </a:schemeClr>
                </a:solidFill>
              </a:rPr>
              <a:t> issue101</a:t>
            </a:r>
          </a:p>
          <a:p>
            <a:pPr>
              <a:buFont typeface="+mj-lt"/>
              <a:buAutoNum type="arabicPeriod"/>
            </a:pPr>
            <a:r>
              <a:rPr lang="zh-CN" altLang="en-US" sz="2100" dirty="0" smtClean="0"/>
              <a:t>修改文件并提交：</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add</a:t>
            </a:r>
            <a:r>
              <a:rPr lang="en-US" altLang="zh-CN" sz="2100" dirty="0" smtClean="0">
                <a:solidFill>
                  <a:schemeClr val="tx2">
                    <a:lumMod val="60000"/>
                    <a:lumOff val="40000"/>
                  </a:schemeClr>
                </a:solidFill>
              </a:rPr>
              <a:t> readme.txt	</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commit</a:t>
            </a:r>
            <a:r>
              <a:rPr lang="en-US" altLang="zh-CN" sz="2100" dirty="0" smtClean="0">
                <a:solidFill>
                  <a:schemeClr val="tx2">
                    <a:lumMod val="60000"/>
                    <a:lumOff val="40000"/>
                  </a:schemeClr>
                </a:solidFill>
              </a:rPr>
              <a:t> -m “remark”</a:t>
            </a:r>
          </a:p>
          <a:p>
            <a:pPr>
              <a:buFont typeface="+mj-lt"/>
              <a:buAutoNum type="arabicPeriod"/>
            </a:pPr>
            <a:r>
              <a:rPr lang="zh-CN" altLang="en-US" sz="2100" dirty="0" smtClean="0"/>
              <a:t>切换至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a:t>
            </a:r>
            <a:r>
              <a:rPr lang="en-US" altLang="zh-CN" sz="2100" dirty="0" smtClean="0">
                <a:solidFill>
                  <a:schemeClr val="tx2">
                    <a:lumMod val="60000"/>
                    <a:lumOff val="40000"/>
                  </a:schemeClr>
                </a:solidFill>
              </a:rPr>
              <a:t> master</a:t>
            </a:r>
          </a:p>
          <a:p>
            <a:pPr>
              <a:buFont typeface="+mj-lt"/>
              <a:buAutoNum type="arabicPeriod"/>
            </a:pPr>
            <a:r>
              <a:rPr lang="zh-CN" altLang="en-US" sz="2100" dirty="0" smtClean="0"/>
              <a:t>合并</a:t>
            </a:r>
            <a:r>
              <a:rPr lang="en-US" altLang="zh-CN" sz="2100" dirty="0" smtClean="0"/>
              <a:t>issue101 </a:t>
            </a:r>
            <a:r>
              <a:rPr lang="zh-CN" altLang="en-US" sz="2100" dirty="0" smtClean="0"/>
              <a:t>分支至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merge --no-ff </a:t>
            </a:r>
            <a:r>
              <a:rPr lang="en-US" altLang="zh-CN" sz="2100" dirty="0" smtClean="0">
                <a:solidFill>
                  <a:schemeClr val="tx2">
                    <a:lumMod val="60000"/>
                    <a:lumOff val="40000"/>
                  </a:schemeClr>
                </a:solidFill>
              </a:rPr>
              <a:t>-m “remark” issue101</a:t>
            </a:r>
          </a:p>
          <a:p>
            <a:pPr>
              <a:buFont typeface="+mj-lt"/>
              <a:buAutoNum type="arabicPeriod"/>
            </a:pPr>
            <a:r>
              <a:rPr lang="zh-CN" altLang="en-US" sz="2100" dirty="0" smtClean="0"/>
              <a:t>删除</a:t>
            </a:r>
            <a:r>
              <a:rPr lang="en-US" altLang="zh-CN" sz="2100" dirty="0" smtClean="0"/>
              <a:t>issue101</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branch -d</a:t>
            </a:r>
            <a:r>
              <a:rPr lang="en-US" altLang="zh-CN" sz="2100" dirty="0" smtClean="0">
                <a:solidFill>
                  <a:schemeClr val="tx2">
                    <a:lumMod val="60000"/>
                    <a:lumOff val="40000"/>
                  </a:schemeClr>
                </a:solidFill>
              </a:rPr>
              <a:t> issue101</a:t>
            </a:r>
          </a:p>
          <a:p>
            <a:pPr>
              <a:buFont typeface="+mj-lt"/>
              <a:buAutoNum type="arabicPeriod"/>
            </a:pPr>
            <a:r>
              <a:rPr lang="zh-CN" altLang="en-US" sz="2100" dirty="0" smtClean="0"/>
              <a:t>切换至</a:t>
            </a:r>
            <a:r>
              <a:rPr lang="en-US" altLang="zh-CN" sz="2100" dirty="0" smtClean="0"/>
              <a:t>dev</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 </a:t>
            </a:r>
            <a:r>
              <a:rPr lang="en-US" altLang="zh-CN" sz="2100" dirty="0" smtClean="0">
                <a:solidFill>
                  <a:schemeClr val="tx2">
                    <a:lumMod val="60000"/>
                    <a:lumOff val="40000"/>
                  </a:schemeClr>
                </a:solidFill>
              </a:rPr>
              <a:t>dev</a:t>
            </a:r>
          </a:p>
          <a:p>
            <a:pPr>
              <a:buFont typeface="+mj-lt"/>
              <a:buAutoNum type="arabicPeriod"/>
            </a:pPr>
            <a:r>
              <a:rPr lang="zh-CN" altLang="en-US" sz="2100" dirty="0" smtClean="0"/>
              <a:t>查看保存的工作现场：</a:t>
            </a:r>
            <a:r>
              <a:rPr lang="en-US" sz="2100" dirty="0" smtClean="0"/>
              <a:t> </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 list</a:t>
            </a:r>
          </a:p>
          <a:p>
            <a:pPr>
              <a:buFont typeface="+mj-lt"/>
              <a:buAutoNum type="arabicPeriod"/>
            </a:pPr>
            <a:endParaRPr lang="en-US" sz="2100" b="1" dirty="0" smtClean="0">
              <a:solidFill>
                <a:schemeClr val="tx2">
                  <a:lumMod val="60000"/>
                  <a:lumOff val="40000"/>
                </a:schemeClr>
              </a:solidFill>
            </a:endParaRPr>
          </a:p>
          <a:p>
            <a:pPr>
              <a:buFont typeface="+mj-lt"/>
              <a:buAutoNum type="arabicPeriod"/>
            </a:pPr>
            <a:endParaRPr lang="en-US" sz="2100" b="1" dirty="0" smtClean="0">
              <a:solidFill>
                <a:schemeClr val="tx2">
                  <a:lumMod val="60000"/>
                  <a:lumOff val="40000"/>
                </a:schemeClr>
              </a:solidFill>
            </a:endParaRPr>
          </a:p>
          <a:p>
            <a:pPr>
              <a:buFont typeface="+mj-lt"/>
              <a:buAutoNum type="arabicPeriod"/>
            </a:pPr>
            <a:r>
              <a:rPr lang="zh-CN" altLang="en-US" sz="2100" dirty="0" smtClean="0"/>
              <a:t>提交当前文件（</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add</a:t>
            </a:r>
            <a:r>
              <a:rPr lang="zh-CN" altLang="en-US" sz="2100" dirty="0" smtClean="0"/>
              <a:t>，</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commit</a:t>
            </a:r>
            <a:r>
              <a:rPr lang="zh-CN" altLang="en-US" sz="2100" dirty="0" smtClean="0"/>
              <a:t>）后，恢复现场</a:t>
            </a:r>
            <a:endParaRPr lang="en-US" altLang="zh-CN" sz="2100" b="1" dirty="0" smtClean="0">
              <a:solidFill>
                <a:schemeClr val="tx2">
                  <a:lumMod val="60000"/>
                  <a:lumOff val="40000"/>
                </a:schemeClr>
              </a:solidFill>
            </a:endParaRPr>
          </a:p>
          <a:p>
            <a:pPr>
              <a:buFont typeface="Wingdings" pitchFamily="2" charset="2"/>
              <a:buChar char="Ø"/>
            </a:pPr>
            <a:r>
              <a:rPr lang="zh-CN" altLang="en-US" sz="2100" dirty="0" smtClean="0"/>
              <a:t>方法一：使用</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 apply</a:t>
            </a:r>
            <a:r>
              <a:rPr lang="zh-CN" altLang="en-US" sz="2100" dirty="0" smtClean="0"/>
              <a:t>恢复现场，并使用</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stash drop</a:t>
            </a:r>
            <a:r>
              <a:rPr lang="zh-CN" altLang="en-US" sz="2100" dirty="0" smtClean="0"/>
              <a:t>删除现场</a:t>
            </a:r>
            <a:endParaRPr lang="en-US" altLang="zh-CN" sz="2100" dirty="0" smtClean="0"/>
          </a:p>
          <a:p>
            <a:pPr>
              <a:buFont typeface="Wingdings" pitchFamily="2" charset="2"/>
              <a:buChar char="Ø"/>
            </a:pPr>
            <a:r>
              <a:rPr lang="zh-CN" altLang="en-US" sz="2100" dirty="0" smtClean="0"/>
              <a:t>方法二：使用</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stash pop</a:t>
            </a:r>
            <a:r>
              <a:rPr lang="zh-CN" altLang="en-US" sz="2100" dirty="0" smtClean="0"/>
              <a:t>恢复并删除现场</a:t>
            </a:r>
            <a:endParaRPr lang="en-US" altLang="zh-CN" sz="2100" dirty="0" smtClean="0"/>
          </a:p>
          <a:p>
            <a:pPr>
              <a:buNone/>
            </a:pPr>
            <a:endParaRPr lang="en-US" altLang="zh-CN" sz="2000" dirty="0" smtClean="0">
              <a:solidFill>
                <a:schemeClr val="tx2">
                  <a:lumMod val="60000"/>
                  <a:lumOff val="40000"/>
                </a:schemeClr>
              </a:solidFill>
            </a:endParaRPr>
          </a:p>
          <a:p>
            <a:pPr>
              <a:buNone/>
            </a:pPr>
            <a:r>
              <a:rPr lang="en-US" altLang="zh-CN" sz="2000" dirty="0" smtClean="0"/>
              <a:t>	</a:t>
            </a:r>
            <a:endParaRPr lang="zh-CN" altLang="en-US" sz="2000" dirty="0"/>
          </a:p>
        </p:txBody>
      </p:sp>
      <p:pic>
        <p:nvPicPr>
          <p:cNvPr id="53250" name="Picture 2"/>
          <p:cNvPicPr>
            <a:picLocks noChangeAspect="1" noChangeArrowheads="1"/>
          </p:cNvPicPr>
          <p:nvPr/>
        </p:nvPicPr>
        <p:blipFill>
          <a:blip r:embed="rId2"/>
          <a:srcRect/>
          <a:stretch>
            <a:fillRect/>
          </a:stretch>
        </p:blipFill>
        <p:spPr bwMode="auto">
          <a:xfrm>
            <a:off x="928662" y="2428868"/>
            <a:ext cx="7115217" cy="428628"/>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928662" y="5214950"/>
            <a:ext cx="4314234" cy="42862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 </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zh-CN" altLang="en-US" dirty="0" smtClean="0"/>
              <a:t>可以多次</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dirty="0" smtClean="0">
                <a:solidFill>
                  <a:schemeClr val="tx2">
                    <a:lumMod val="60000"/>
                    <a:lumOff val="40000"/>
                  </a:schemeClr>
                </a:solidFill>
              </a:rPr>
              <a:t>stash</a:t>
            </a:r>
            <a:r>
              <a:rPr lang="zh-CN" altLang="en-US" dirty="0" smtClean="0"/>
              <a:t>保存多个现场</a:t>
            </a:r>
            <a:r>
              <a:rPr lang="en-US" dirty="0" smtClean="0"/>
              <a:t>，</a:t>
            </a:r>
            <a:r>
              <a:rPr lang="zh-CN" altLang="en-US" dirty="0" smtClean="0"/>
              <a:t>恢复的时候，先用</a:t>
            </a:r>
            <a:r>
              <a:rPr lang="en-US" dirty="0" err="1" smtClean="0">
                <a:solidFill>
                  <a:schemeClr val="tx2">
                    <a:lumMod val="60000"/>
                    <a:lumOff val="40000"/>
                  </a:schemeClr>
                </a:solidFill>
              </a:rPr>
              <a:t>git</a:t>
            </a:r>
            <a:r>
              <a:rPr lang="en-US" dirty="0" smtClean="0">
                <a:solidFill>
                  <a:schemeClr val="tx2">
                    <a:lumMod val="60000"/>
                    <a:lumOff val="40000"/>
                  </a:schemeClr>
                </a:solidFill>
              </a:rPr>
              <a:t> stash list</a:t>
            </a:r>
            <a:r>
              <a:rPr lang="zh-CN" altLang="en-US" dirty="0" smtClean="0"/>
              <a:t>查看，然后恢复指定的</a:t>
            </a:r>
            <a:r>
              <a:rPr lang="en-US" dirty="0" smtClean="0"/>
              <a:t>stash</a:t>
            </a:r>
            <a:r>
              <a:rPr lang="zh-CN" altLang="en-US" dirty="0" smtClean="0"/>
              <a:t>：</a:t>
            </a:r>
            <a:endParaRPr lang="en-US" altLang="zh-CN" dirty="0" smtClean="0"/>
          </a:p>
          <a:p>
            <a:endParaRPr lang="en-US" altLang="zh-CN" dirty="0" smtClean="0"/>
          </a:p>
          <a:p>
            <a:pPr>
              <a:buNone/>
            </a:pPr>
            <a:r>
              <a:rPr lang="en-US"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stash apply stash@{0}</a:t>
            </a:r>
          </a:p>
          <a:p>
            <a:pPr>
              <a:buNone/>
            </a:pPr>
            <a:endParaRPr lang="en-US" altLang="zh-CN" dirty="0" smtClean="0">
              <a:solidFill>
                <a:schemeClr val="tx2">
                  <a:lumMod val="60000"/>
                  <a:lumOff val="40000"/>
                </a:schemeClr>
              </a:solidFill>
            </a:endParaRPr>
          </a:p>
          <a:p>
            <a:pPr>
              <a:buFont typeface="Wingdings" pitchFamily="2" charset="2"/>
              <a:buChar char="Ø"/>
            </a:pPr>
            <a:r>
              <a:rPr lang="zh-CN" altLang="en-US" sz="2000" dirty="0" smtClean="0"/>
              <a:t>可使用</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stash show -p </a:t>
            </a:r>
            <a:r>
              <a:rPr lang="en-US" altLang="zh-CN" sz="2000" dirty="0" smtClean="0">
                <a:solidFill>
                  <a:schemeClr val="tx2">
                    <a:lumMod val="60000"/>
                    <a:lumOff val="40000"/>
                  </a:schemeClr>
                </a:solidFill>
              </a:rPr>
              <a:t>stash@{0}</a:t>
            </a:r>
            <a:r>
              <a:rPr lang="zh-CN" altLang="en-US" sz="2000" dirty="0" smtClean="0"/>
              <a:t>来查看保存的现场文件内容（</a:t>
            </a:r>
            <a:r>
              <a:rPr lang="en-US" altLang="zh-CN" sz="2000" dirty="0" smtClean="0"/>
              <a:t>0</a:t>
            </a:r>
            <a:r>
              <a:rPr lang="zh-CN" altLang="en-US" sz="2000" dirty="0" smtClean="0"/>
              <a:t>：代表最近的一次</a:t>
            </a:r>
            <a:r>
              <a:rPr lang="en-US" sz="2000" dirty="0" smtClean="0"/>
              <a:t>stash</a:t>
            </a:r>
            <a:r>
              <a:rPr lang="zh-CN" altLang="en-US" sz="2000" dirty="0" smtClean="0"/>
              <a:t>）</a:t>
            </a:r>
            <a:endParaRPr lang="en-US" altLang="zh-CN" sz="2000" dirty="0" smtClean="0"/>
          </a:p>
          <a:p>
            <a:pPr>
              <a:buFont typeface="Wingdings" pitchFamily="2" charset="2"/>
              <a:buChar char="Ø"/>
            </a:pPr>
            <a:endParaRPr lang="zh-CN" altLang="en-US" dirty="0">
              <a:solidFill>
                <a:schemeClr val="tx2">
                  <a:lumMod val="60000"/>
                  <a:lumOff val="40000"/>
                </a:schemeClr>
              </a:solidFill>
            </a:endParaRPr>
          </a:p>
        </p:txBody>
      </p:sp>
      <p:pic>
        <p:nvPicPr>
          <p:cNvPr id="54275" name="Picture 3"/>
          <p:cNvPicPr>
            <a:picLocks noChangeAspect="1" noChangeArrowheads="1"/>
          </p:cNvPicPr>
          <p:nvPr/>
        </p:nvPicPr>
        <p:blipFill>
          <a:blip r:embed="rId2"/>
          <a:srcRect/>
          <a:stretch>
            <a:fillRect/>
          </a:stretch>
        </p:blipFill>
        <p:spPr bwMode="auto">
          <a:xfrm>
            <a:off x="928662" y="3143248"/>
            <a:ext cx="4419600" cy="6286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多人协助</a:t>
            </a:r>
            <a:endParaRPr lang="zh-CN" altLang="en-US" dirty="0"/>
          </a:p>
        </p:txBody>
      </p:sp>
      <p:sp>
        <p:nvSpPr>
          <p:cNvPr id="3" name="内容占位符 2"/>
          <p:cNvSpPr>
            <a:spLocks noGrp="1"/>
          </p:cNvSpPr>
          <p:nvPr>
            <p:ph idx="1"/>
          </p:nvPr>
        </p:nvSpPr>
        <p:spPr/>
        <p:txBody>
          <a:bodyPr>
            <a:normAutofit/>
          </a:bodyPr>
          <a:lstStyle/>
          <a:p>
            <a:r>
              <a:rPr lang="zh-CN" altLang="en-US" dirty="0" smtClean="0"/>
              <a:t>主要分支</a:t>
            </a:r>
            <a:endParaRPr lang="en-US" altLang="zh-CN" dirty="0" smtClean="0"/>
          </a:p>
          <a:p>
            <a:pPr>
              <a:buFont typeface="Wingdings" pitchFamily="2" charset="2"/>
              <a:buChar char="Ø"/>
            </a:pPr>
            <a:r>
              <a:rPr lang="en-US" altLang="zh-CN" sz="2200" dirty="0" smtClean="0">
                <a:solidFill>
                  <a:srgbClr val="C00000"/>
                </a:solidFill>
              </a:rPr>
              <a:t>master</a:t>
            </a:r>
            <a:r>
              <a:rPr lang="zh-CN" altLang="en-US" sz="2200" dirty="0" smtClean="0"/>
              <a:t>分支：是主分支，要时刻与远程同步；</a:t>
            </a:r>
          </a:p>
          <a:p>
            <a:pPr>
              <a:buFont typeface="Wingdings" pitchFamily="2" charset="2"/>
              <a:buChar char="Ø"/>
            </a:pPr>
            <a:r>
              <a:rPr lang="en-US" altLang="zh-CN" sz="2200" dirty="0" smtClean="0">
                <a:solidFill>
                  <a:srgbClr val="C00000"/>
                </a:solidFill>
              </a:rPr>
              <a:t>dev</a:t>
            </a:r>
            <a:r>
              <a:rPr lang="zh-CN" altLang="en-US" sz="2200" dirty="0" smtClean="0"/>
              <a:t>分支：是开发分支，团队所有成员都需要在上面工作，所以需要与远程同步；</a:t>
            </a:r>
          </a:p>
          <a:p>
            <a:pPr>
              <a:buFont typeface="Wingdings" pitchFamily="2" charset="2"/>
              <a:buChar char="Ø"/>
            </a:pPr>
            <a:r>
              <a:rPr lang="en-US" altLang="zh-CN" sz="2200" dirty="0" smtClean="0">
                <a:solidFill>
                  <a:srgbClr val="C00000"/>
                </a:solidFill>
              </a:rPr>
              <a:t>bug</a:t>
            </a:r>
            <a:r>
              <a:rPr lang="zh-CN" altLang="en-US" sz="2200" dirty="0" smtClean="0"/>
              <a:t>分支：只用于在本地修复</a:t>
            </a:r>
            <a:r>
              <a:rPr lang="en-US" altLang="zh-CN" sz="2200" dirty="0" smtClean="0"/>
              <a:t>bug</a:t>
            </a:r>
            <a:r>
              <a:rPr lang="zh-CN" altLang="en-US" sz="2200" dirty="0" smtClean="0"/>
              <a:t>，没必要推送到远程，除非老板要看你每周修复了几个</a:t>
            </a:r>
            <a:r>
              <a:rPr lang="en-US" altLang="zh-CN" sz="2200" dirty="0" smtClean="0"/>
              <a:t>bug</a:t>
            </a:r>
            <a:r>
              <a:rPr lang="zh-CN" altLang="en-US" sz="2200" dirty="0" smtClean="0"/>
              <a:t>；</a:t>
            </a:r>
          </a:p>
          <a:p>
            <a:pPr>
              <a:buFont typeface="Wingdings" pitchFamily="2" charset="2"/>
              <a:buChar char="Ø"/>
            </a:pPr>
            <a:r>
              <a:rPr lang="en-US" altLang="zh-CN" sz="2200" dirty="0" smtClean="0">
                <a:solidFill>
                  <a:srgbClr val="C00000"/>
                </a:solidFill>
              </a:rPr>
              <a:t>feature</a:t>
            </a:r>
            <a:r>
              <a:rPr lang="zh-CN" altLang="en-US" sz="2200" dirty="0" smtClean="0"/>
              <a:t>分支：新功能分支，是否推送到远程，取决于你是否和你的小伙伴合作在上面开发</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多人协助</a:t>
            </a:r>
            <a:endParaRPr lang="zh-CN" altLang="en-US" dirty="0"/>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zh-CN" altLang="en-US" dirty="0" smtClean="0"/>
              <a:t>多人协作的工作模式通常是这样：</a:t>
            </a:r>
          </a:p>
          <a:p>
            <a:pPr>
              <a:buFont typeface="Wingdings" pitchFamily="2" charset="2"/>
              <a:buChar char="Ø"/>
            </a:pPr>
            <a:r>
              <a:rPr lang="zh-CN" altLang="en-US" sz="2400" dirty="0" smtClean="0"/>
              <a:t>首先，可以试图用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push</a:t>
            </a:r>
            <a:r>
              <a:rPr lang="en-US" sz="2400" dirty="0" smtClean="0">
                <a:solidFill>
                  <a:schemeClr val="tx2">
                    <a:lumMod val="60000"/>
                    <a:lumOff val="40000"/>
                  </a:schemeClr>
                </a:solidFill>
              </a:rPr>
              <a:t> origin [branch-name]</a:t>
            </a:r>
            <a:r>
              <a:rPr lang="zh-CN" altLang="en-US" sz="2400" dirty="0" smtClean="0"/>
              <a:t>推送自己的修改；</a:t>
            </a:r>
          </a:p>
          <a:p>
            <a:pPr>
              <a:buFont typeface="Wingdings" pitchFamily="2" charset="2"/>
              <a:buChar char="Ø"/>
            </a:pPr>
            <a:r>
              <a:rPr lang="zh-CN" altLang="en-US" sz="2400" dirty="0" smtClean="0"/>
              <a:t>如果推送失败，则因为远程分支比你的本地更新，需要先用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pull</a:t>
            </a:r>
            <a:r>
              <a:rPr lang="zh-CN" altLang="en-US" sz="2400" dirty="0" smtClean="0"/>
              <a:t>试图合并；</a:t>
            </a:r>
          </a:p>
          <a:p>
            <a:pPr>
              <a:buFont typeface="Wingdings" pitchFamily="2" charset="2"/>
              <a:buChar char="Ø"/>
            </a:pPr>
            <a:r>
              <a:rPr lang="zh-CN" altLang="en-US" sz="2400" dirty="0" smtClean="0"/>
              <a:t>如果合并有冲突，则解决冲突，并在本地提交（如图所示即为</a:t>
            </a:r>
            <a:r>
              <a:rPr lang="en-US" altLang="zh-CN" sz="2400" dirty="0" err="1" smtClean="0"/>
              <a:t>git</a:t>
            </a:r>
            <a:r>
              <a:rPr lang="en-US" altLang="zh-CN" sz="2400" dirty="0" smtClean="0"/>
              <a:t> pull</a:t>
            </a:r>
            <a:r>
              <a:rPr lang="zh-CN" altLang="en-US" sz="2400" dirty="0" smtClean="0"/>
              <a:t>之后</a:t>
            </a:r>
            <a:r>
              <a:rPr lang="en-US" altLang="zh-CN" sz="2400" dirty="0" smtClean="0"/>
              <a:t>readme.txt</a:t>
            </a:r>
            <a:r>
              <a:rPr lang="zh-CN" altLang="en-US" sz="2400" dirty="0" smtClean="0"/>
              <a:t>文件中存在冲突，需修改该文件后再</a:t>
            </a:r>
            <a:r>
              <a:rPr lang="en-US" altLang="zh-CN" sz="2400" dirty="0" smtClean="0"/>
              <a:t>commit</a:t>
            </a:r>
            <a:r>
              <a:rPr lang="zh-CN" altLang="en-US" sz="2400" dirty="0" smtClean="0"/>
              <a:t>）；</a:t>
            </a:r>
            <a:endParaRPr lang="en-US" altLang="zh-CN" sz="2400" dirty="0" smtClean="0"/>
          </a:p>
          <a:p>
            <a:pPr>
              <a:buFont typeface="Wingdings" pitchFamily="2" charset="2"/>
              <a:buChar char="Ø"/>
            </a:pPr>
            <a:endParaRPr lang="zh-CN" altLang="en-US"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r>
              <a:rPr lang="zh-CN" altLang="en-US" sz="2400" dirty="0" smtClean="0"/>
              <a:t>没有冲突或者解决掉冲突后，再用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push</a:t>
            </a:r>
            <a:r>
              <a:rPr lang="en-US" sz="2400" dirty="0" smtClean="0">
                <a:solidFill>
                  <a:schemeClr val="tx2">
                    <a:lumMod val="60000"/>
                    <a:lumOff val="40000"/>
                  </a:schemeClr>
                </a:solidFill>
              </a:rPr>
              <a:t> origin [branch-name]</a:t>
            </a:r>
            <a:r>
              <a:rPr lang="zh-CN" altLang="en-US" sz="2400" dirty="0" smtClean="0"/>
              <a:t>推送就能成功！</a:t>
            </a:r>
          </a:p>
          <a:p>
            <a:pPr>
              <a:buFont typeface="Wingdings" pitchFamily="2" charset="2"/>
              <a:buChar char="Ø"/>
            </a:pPr>
            <a:r>
              <a:rPr lang="zh-CN" altLang="en-US" sz="2400" dirty="0" smtClean="0"/>
              <a:t>如果</a:t>
            </a:r>
            <a:r>
              <a:rPr lang="en-US" sz="2400" dirty="0" err="1" smtClean="0"/>
              <a:t>git</a:t>
            </a:r>
            <a:r>
              <a:rPr lang="en-US" sz="2400" dirty="0" smtClean="0"/>
              <a:t> pull</a:t>
            </a:r>
            <a:r>
              <a:rPr lang="zh-CN" altLang="en-US" sz="2400" dirty="0" smtClean="0"/>
              <a:t>提示</a:t>
            </a:r>
            <a:r>
              <a:rPr lang="en-US" sz="2400" dirty="0" smtClean="0"/>
              <a:t>no tracking information，</a:t>
            </a:r>
            <a:r>
              <a:rPr lang="zh-CN" altLang="en-US" sz="2400" dirty="0" smtClean="0"/>
              <a:t>则说明本地分支和远程分支的链接关系没有创建，用命令</a:t>
            </a:r>
            <a:r>
              <a:rPr lang="en-US" sz="2400" dirty="0" smtClean="0"/>
              <a:t>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branch --set-upstream-to=</a:t>
            </a:r>
            <a:r>
              <a:rPr lang="en-US" sz="2400" dirty="0" smtClean="0">
                <a:solidFill>
                  <a:schemeClr val="tx2">
                    <a:lumMod val="60000"/>
                    <a:lumOff val="40000"/>
                  </a:schemeClr>
                </a:solidFill>
              </a:rPr>
              <a:t>origin/[branch] dev </a:t>
            </a:r>
            <a:r>
              <a:rPr lang="zh-CN" altLang="en-US" sz="2400" dirty="0" smtClean="0"/>
              <a:t>进行链接</a:t>
            </a:r>
            <a:endParaRPr lang="en-US" sz="2400" dirty="0" smtClean="0"/>
          </a:p>
          <a:p>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1142976" y="3357562"/>
            <a:ext cx="2928958" cy="149291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标签管理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a:t>
            </a:r>
            <a:r>
              <a:rPr lang="zh-CN" altLang="en-US" sz="3600" dirty="0" smtClean="0"/>
              <a:t>：新建一个标签，默认为</a:t>
            </a:r>
            <a:r>
              <a:rPr lang="en-US" sz="3600" dirty="0" smtClean="0"/>
              <a:t>HEAD</a:t>
            </a:r>
            <a:r>
              <a:rPr lang="zh-CN" altLang="en-US" sz="3600" dirty="0" smtClean="0"/>
              <a:t>（最新版本）；</a:t>
            </a:r>
            <a:endParaRPr lang="en-US" altLang="zh-CN"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commit_id</a:t>
            </a:r>
            <a:r>
              <a:rPr lang="en-US" sz="3600" dirty="0" smtClean="0">
                <a:solidFill>
                  <a:schemeClr val="tx2">
                    <a:lumMod val="60000"/>
                    <a:lumOff val="40000"/>
                  </a:schemeClr>
                </a:solidFill>
              </a:rPr>
              <a:t>]</a:t>
            </a:r>
            <a:r>
              <a:rPr lang="zh-CN" altLang="en-US" sz="3600" dirty="0" smtClean="0"/>
              <a:t>：为指定</a:t>
            </a:r>
            <a:r>
              <a:rPr lang="en-US" sz="3600" dirty="0" smtClean="0"/>
              <a:t>commit id</a:t>
            </a:r>
            <a:r>
              <a:rPr lang="zh-CN" altLang="en-US" sz="3600" dirty="0" smtClean="0"/>
              <a:t>版本新建一个标签；</a:t>
            </a:r>
            <a:endParaRPr lang="en-US"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 -a</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-m</a:t>
            </a:r>
            <a:r>
              <a:rPr lang="en-US" sz="3600" dirty="0" smtClean="0">
                <a:solidFill>
                  <a:schemeClr val="tx2">
                    <a:lumMod val="60000"/>
                    <a:lumOff val="40000"/>
                  </a:schemeClr>
                </a:solidFill>
              </a:rPr>
              <a:t> “</a:t>
            </a:r>
            <a:r>
              <a:rPr lang="en-US" altLang="zh-CN" sz="3600" dirty="0" smtClean="0">
                <a:solidFill>
                  <a:schemeClr val="tx2">
                    <a:lumMod val="60000"/>
                    <a:lumOff val="40000"/>
                  </a:schemeClr>
                </a:solidFill>
              </a:rPr>
              <a:t>remark</a:t>
            </a:r>
            <a:r>
              <a:rPr lang="en-US" sz="3600" dirty="0" smtClean="0">
                <a:solidFill>
                  <a:schemeClr val="tx2">
                    <a:lumMod val="60000"/>
                    <a:lumOff val="40000"/>
                  </a:schemeClr>
                </a:solidFill>
              </a:rPr>
              <a:t>“[</a:t>
            </a:r>
            <a:r>
              <a:rPr lang="en-US" sz="3600" dirty="0" err="1" smtClean="0">
                <a:solidFill>
                  <a:schemeClr val="tx2">
                    <a:lumMod val="60000"/>
                    <a:lumOff val="40000"/>
                  </a:schemeClr>
                </a:solidFill>
              </a:rPr>
              <a:t>commit_id</a:t>
            </a:r>
            <a:r>
              <a:rPr lang="en-US" sz="3600" dirty="0" smtClean="0">
                <a:solidFill>
                  <a:schemeClr val="tx2">
                    <a:lumMod val="60000"/>
                    <a:lumOff val="40000"/>
                  </a:schemeClr>
                </a:solidFill>
              </a:rPr>
              <a:t>]</a:t>
            </a:r>
            <a:r>
              <a:rPr lang="en-US" sz="3600" dirty="0" smtClean="0"/>
              <a:t> </a:t>
            </a:r>
            <a:r>
              <a:rPr lang="zh-CN" altLang="en-US" sz="3600" dirty="0" smtClean="0"/>
              <a:t>：为指定版本创建标签并指定标签信息；</a:t>
            </a:r>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zh-CN" altLang="en-US" sz="3600" dirty="0" smtClean="0"/>
              <a:t>：查看所有标签；</a:t>
            </a:r>
            <a:endParaRPr lang="en-US" altLang="zh-CN"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show</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a:t>
            </a:r>
            <a:r>
              <a:rPr lang="zh-CN" altLang="en-US" sz="3600" dirty="0" smtClean="0"/>
              <a:t>：查看指定标签信息。</a:t>
            </a:r>
            <a:endParaRPr lang="en-US" altLang="zh-CN" sz="3600" dirty="0" smtClean="0"/>
          </a:p>
          <a:p>
            <a:endParaRPr lang="en-US" altLang="zh-CN" sz="3600" dirty="0" smtClean="0"/>
          </a:p>
          <a:p>
            <a:pPr>
              <a:buFont typeface="Wingdings" pitchFamily="2" charset="2"/>
              <a:buChar char="Ø"/>
            </a:pPr>
            <a:r>
              <a:rPr lang="zh-CN" altLang="en-US" sz="2600" dirty="0" smtClean="0"/>
              <a:t>注：创建标签先切换至需要打标签的分支，之后执行</a:t>
            </a:r>
            <a:r>
              <a:rPr lang="en-US" altLang="zh-CN" sz="2600" dirty="0" err="1" smtClean="0">
                <a:solidFill>
                  <a:schemeClr val="tx2">
                    <a:lumMod val="60000"/>
                    <a:lumOff val="40000"/>
                  </a:schemeClr>
                </a:solidFill>
              </a:rPr>
              <a:t>git</a:t>
            </a:r>
            <a:r>
              <a:rPr lang="en-US" altLang="zh-CN" sz="2600" dirty="0" smtClean="0">
                <a:solidFill>
                  <a:schemeClr val="tx2">
                    <a:lumMod val="60000"/>
                    <a:lumOff val="40000"/>
                  </a:schemeClr>
                </a:solidFill>
              </a:rPr>
              <a:t> </a:t>
            </a:r>
            <a:r>
              <a:rPr lang="en-US" altLang="zh-CN" sz="2600" b="1" dirty="0" smtClean="0">
                <a:solidFill>
                  <a:schemeClr val="tx2">
                    <a:lumMod val="60000"/>
                    <a:lumOff val="40000"/>
                  </a:schemeClr>
                </a:solidFill>
              </a:rPr>
              <a:t>tag </a:t>
            </a:r>
            <a:r>
              <a:rPr lang="en-US" sz="2600" dirty="0" smtClean="0">
                <a:solidFill>
                  <a:schemeClr val="tx2">
                    <a:lumMod val="60000"/>
                    <a:lumOff val="40000"/>
                  </a:schemeClr>
                </a:solidFill>
              </a:rPr>
              <a:t>[</a:t>
            </a:r>
            <a:r>
              <a:rPr lang="en-US" sz="2600" dirty="0" err="1" smtClean="0">
                <a:solidFill>
                  <a:schemeClr val="tx2">
                    <a:lumMod val="60000"/>
                    <a:lumOff val="40000"/>
                  </a:schemeClr>
                </a:solidFill>
              </a:rPr>
              <a:t>tagname</a:t>
            </a:r>
            <a:r>
              <a:rPr lang="en-US" sz="2600" dirty="0" smtClean="0">
                <a:solidFill>
                  <a:schemeClr val="tx2">
                    <a:lumMod val="60000"/>
                    <a:lumOff val="40000"/>
                  </a:schemeClr>
                </a:solidFill>
              </a:rPr>
              <a:t>]</a:t>
            </a:r>
            <a:r>
              <a:rPr lang="zh-CN" altLang="en-US" sz="2600" dirty="0" smtClean="0"/>
              <a:t>；</a:t>
            </a:r>
            <a:endParaRPr lang="en-US" altLang="zh-CN" sz="2600" dirty="0" smtClean="0"/>
          </a:p>
          <a:p>
            <a:pPr>
              <a:buNone/>
            </a:pPr>
            <a:r>
              <a:rPr lang="en-US" altLang="zh-CN" sz="2600" dirty="0" smtClean="0"/>
              <a:t>	 </a:t>
            </a:r>
            <a:r>
              <a:rPr lang="zh-CN" altLang="en-US" sz="2600" dirty="0" smtClean="0"/>
              <a:t>但是标签总是和某个</a:t>
            </a:r>
            <a:r>
              <a:rPr lang="en-US" altLang="zh-CN" sz="2600" dirty="0" smtClean="0"/>
              <a:t>commit id</a:t>
            </a:r>
            <a:r>
              <a:rPr lang="zh-CN" altLang="en-US" sz="2600" dirty="0" smtClean="0"/>
              <a:t>挂钩。如果这个</a:t>
            </a:r>
            <a:r>
              <a:rPr lang="en-US" altLang="zh-CN" sz="2600" dirty="0" smtClean="0"/>
              <a:t>commit id</a:t>
            </a:r>
            <a:r>
              <a:rPr lang="zh-CN" altLang="en-US" sz="2600" dirty="0" smtClean="0"/>
              <a:t>既出现在</a:t>
            </a:r>
            <a:r>
              <a:rPr lang="en-US" altLang="zh-CN" sz="2600" dirty="0" smtClean="0">
                <a:solidFill>
                  <a:srgbClr val="C00000"/>
                </a:solidFill>
              </a:rPr>
              <a:t>master</a:t>
            </a:r>
            <a:r>
              <a:rPr lang="zh-CN" altLang="en-US" sz="2600" dirty="0" smtClean="0"/>
              <a:t>分支，又出现在</a:t>
            </a:r>
            <a:r>
              <a:rPr lang="en-US" altLang="zh-CN" sz="2600" dirty="0" smtClean="0">
                <a:solidFill>
                  <a:srgbClr val="C00000"/>
                </a:solidFill>
              </a:rPr>
              <a:t>dev</a:t>
            </a:r>
            <a:r>
              <a:rPr lang="zh-CN" altLang="en-US" sz="2600" dirty="0" smtClean="0"/>
              <a:t>分支，那么在这两个分支上都可以看到这个标签。</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标签管理</a:t>
            </a:r>
            <a:endParaRPr lang="zh-CN" altLang="en-US" dirty="0"/>
          </a:p>
        </p:txBody>
      </p:sp>
      <p:sp>
        <p:nvSpPr>
          <p:cNvPr id="3" name="内容占位符 2"/>
          <p:cNvSpPr>
            <a:spLocks noGrp="1"/>
          </p:cNvSpPr>
          <p:nvPr>
            <p:ph idx="1"/>
          </p:nvPr>
        </p:nvSpPr>
        <p:spPr>
          <a:xfrm>
            <a:off x="457200" y="1500174"/>
            <a:ext cx="8229600" cy="4714908"/>
          </a:xfrm>
        </p:spPr>
        <p:txBody>
          <a:bodyPr>
            <a:normAutofit fontScale="92500" lnSpcReduction="20000"/>
          </a:bodyPr>
          <a:lstStyle/>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tag </a:t>
            </a:r>
            <a:r>
              <a:rPr lang="en-US" sz="3000" dirty="0" smtClean="0">
                <a:solidFill>
                  <a:schemeClr val="tx2">
                    <a:lumMod val="60000"/>
                    <a:lumOff val="40000"/>
                  </a:schemeClr>
                </a:solidFill>
              </a:rPr>
              <a:t>-d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r>
              <a:rPr lang="zh-CN" altLang="en-US" sz="3000" dirty="0" smtClean="0"/>
              <a:t>：删除打错的标签</a:t>
            </a:r>
            <a:endParaRPr lang="en-US" altLang="zh-CN" sz="3000" dirty="0" smtClean="0"/>
          </a:p>
          <a:p>
            <a:pPr>
              <a:buFont typeface="Wingdings" pitchFamily="2" charset="2"/>
              <a:buChar char="Ø"/>
            </a:pPr>
            <a:r>
              <a:rPr lang="zh-CN" altLang="en-US" sz="2200" dirty="0" smtClean="0"/>
              <a:t>创建的标签都只存储在本地，不会自动推送到远程。所以，打错的标签可以在本地安全删除</a:t>
            </a:r>
            <a:endParaRPr lang="en-US" altLang="zh-CN" sz="2200" dirty="0" smtClean="0"/>
          </a:p>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a:t>
            </a:r>
            <a:r>
              <a:rPr lang="en-US" sz="3000" dirty="0" smtClean="0">
                <a:solidFill>
                  <a:schemeClr val="tx2">
                    <a:lumMod val="60000"/>
                    <a:lumOff val="40000"/>
                  </a:schemeClr>
                </a:solidFill>
              </a:rPr>
              <a:t> origin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r>
              <a:rPr lang="zh-CN" altLang="en-US" sz="3000" dirty="0" smtClean="0"/>
              <a:t>：推送某个标签到远程库</a:t>
            </a:r>
            <a:endParaRPr lang="en-US" altLang="zh-CN" sz="3000" dirty="0" smtClean="0"/>
          </a:p>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a:t>
            </a:r>
            <a:r>
              <a:rPr lang="en-US" sz="3000" dirty="0" smtClean="0">
                <a:solidFill>
                  <a:schemeClr val="tx2">
                    <a:lumMod val="60000"/>
                    <a:lumOff val="40000"/>
                  </a:schemeClr>
                </a:solidFill>
              </a:rPr>
              <a:t> origin --tags</a:t>
            </a:r>
            <a:r>
              <a:rPr lang="zh-CN" altLang="en-US" sz="3000" dirty="0" smtClean="0"/>
              <a:t>：一次性推送全部尚未推送到远程库的本地标签</a:t>
            </a:r>
            <a:endParaRPr lang="en-US" altLang="zh-CN" sz="3000" dirty="0" smtClean="0"/>
          </a:p>
          <a:p>
            <a:r>
              <a:rPr lang="zh-CN" altLang="en-US" sz="3000" dirty="0" smtClean="0"/>
              <a:t>删除推送到远程库的标签：</a:t>
            </a:r>
            <a:endParaRPr lang="en-US" altLang="zh-CN" sz="3000" dirty="0" smtClean="0"/>
          </a:p>
          <a:p>
            <a:pPr marL="514350" indent="-514350">
              <a:buFont typeface="+mj-lt"/>
              <a:buAutoNum type="arabicPeriod"/>
            </a:pPr>
            <a:r>
              <a:rPr lang="zh-CN" altLang="en-US" sz="3000" dirty="0" smtClean="0"/>
              <a:t>删除本地标签：</a:t>
            </a:r>
            <a:r>
              <a:rPr lang="en-US" sz="3000" dirty="0" smtClean="0">
                <a:solidFill>
                  <a:schemeClr val="tx2">
                    <a:lumMod val="60000"/>
                    <a:lumOff val="40000"/>
                  </a:schemeClr>
                </a:solidFill>
              </a:rPr>
              <a:t> </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tag </a:t>
            </a:r>
            <a:r>
              <a:rPr lang="en-US" sz="3000" dirty="0" smtClean="0">
                <a:solidFill>
                  <a:schemeClr val="tx2">
                    <a:lumMod val="60000"/>
                    <a:lumOff val="40000"/>
                  </a:schemeClr>
                </a:solidFill>
              </a:rPr>
              <a:t>-d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p>
          <a:p>
            <a:pPr marL="514350" indent="-514350">
              <a:buFont typeface="+mj-lt"/>
              <a:buAutoNum type="arabicPeriod"/>
            </a:pPr>
            <a:r>
              <a:rPr lang="zh-CN" altLang="en-US" sz="3000" dirty="0" smtClean="0"/>
              <a:t>从远程删除：</a:t>
            </a:r>
            <a:r>
              <a:rPr lang="en-US" sz="3000" dirty="0" smtClean="0"/>
              <a:t> </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 </a:t>
            </a:r>
            <a:r>
              <a:rPr lang="en-US" sz="3000" dirty="0" smtClean="0">
                <a:solidFill>
                  <a:schemeClr val="tx2">
                    <a:lumMod val="60000"/>
                    <a:lumOff val="40000"/>
                  </a:schemeClr>
                </a:solidFill>
              </a:rPr>
              <a:t>origin :refs/tags/[</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p>
          <a:p>
            <a:pPr marL="514350" indent="-514350">
              <a:buFont typeface="Wingdings" pitchFamily="2" charset="2"/>
              <a:buChar char="Ø"/>
            </a:pPr>
            <a:r>
              <a:rPr lang="zh-CN" altLang="en-US" sz="2200" dirty="0" smtClean="0"/>
              <a:t>可登陆</a:t>
            </a:r>
            <a:r>
              <a:rPr lang="en-US" altLang="zh-CN" sz="2200" dirty="0" err="1" smtClean="0"/>
              <a:t>GitHub</a:t>
            </a:r>
            <a:r>
              <a:rPr lang="zh-CN" altLang="en-US" sz="2200" dirty="0" smtClean="0"/>
              <a:t>网站查看远程库标签是否删除（仓库内容的</a:t>
            </a:r>
            <a:r>
              <a:rPr lang="en-US" altLang="zh-CN" sz="2200" dirty="0" smtClean="0"/>
              <a:t>release</a:t>
            </a:r>
            <a:r>
              <a:rPr lang="zh-CN" altLang="en-US" sz="2200" dirty="0" smtClean="0"/>
              <a:t>页签）</a:t>
            </a:r>
            <a:endParaRPr lang="en-US" altLang="zh-CN" sz="2200" dirty="0" smtClean="0"/>
          </a:p>
          <a:p>
            <a:endParaRPr lang="en-US" altLang="zh-CN"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r>
              <a:rPr lang="zh-CN" altLang="en-US" dirty="0" smtClean="0"/>
              <a:t>的使用</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作为个人的远程库使用</a:t>
            </a:r>
            <a:endParaRPr lang="en-US" altLang="zh-CN" sz="2000" dirty="0" smtClean="0"/>
          </a:p>
          <a:p>
            <a:endParaRPr lang="en-US" altLang="zh-CN" sz="2000" dirty="0" smtClean="0"/>
          </a:p>
          <a:p>
            <a:r>
              <a:rPr lang="zh-CN" altLang="en-US" sz="2000" dirty="0" smtClean="0"/>
              <a:t>在</a:t>
            </a:r>
            <a:r>
              <a:rPr lang="en-US" altLang="zh-CN" sz="2000" dirty="0" err="1" smtClean="0"/>
              <a:t>GitHub</a:t>
            </a:r>
            <a:r>
              <a:rPr lang="zh-CN" altLang="en-US" sz="2000" dirty="0" smtClean="0"/>
              <a:t>上</a:t>
            </a:r>
            <a:r>
              <a:rPr lang="en-US" altLang="zh-CN" sz="2000" dirty="0" smtClean="0">
                <a:solidFill>
                  <a:schemeClr val="tx2">
                    <a:lumMod val="60000"/>
                    <a:lumOff val="40000"/>
                  </a:schemeClr>
                </a:solidFill>
              </a:rPr>
              <a:t>Fork</a:t>
            </a:r>
            <a:r>
              <a:rPr lang="zh-CN" altLang="en-US" sz="2000" dirty="0" smtClean="0"/>
              <a:t>开源仓库到自己的远程库，就拥有</a:t>
            </a:r>
            <a:r>
              <a:rPr lang="en-US" altLang="zh-CN" sz="2000" dirty="0" smtClean="0"/>
              <a:t>Fork</a:t>
            </a:r>
            <a:r>
              <a:rPr lang="zh-CN" altLang="en-US" sz="2000" dirty="0" smtClean="0"/>
              <a:t>后的仓库的读写权限，之后可克隆到本地进行查看修改。若想给官方仓库（即你</a:t>
            </a:r>
            <a:r>
              <a:rPr lang="en-US" altLang="zh-CN" sz="2000" dirty="0" smtClean="0"/>
              <a:t>fork</a:t>
            </a:r>
            <a:r>
              <a:rPr lang="zh-CN" altLang="en-US" sz="2000" dirty="0" smtClean="0"/>
              <a:t>的开源仓库）贡献代码，可以将你本地修改后的代码</a:t>
            </a:r>
            <a:r>
              <a:rPr lang="en-US" altLang="zh-CN" sz="2000" dirty="0" smtClean="0"/>
              <a:t>push</a:t>
            </a:r>
            <a:r>
              <a:rPr lang="zh-CN" altLang="en-US" sz="2000" dirty="0" smtClean="0"/>
              <a:t>到自己的远程库后，使用</a:t>
            </a:r>
            <a:r>
              <a:rPr lang="en-US" altLang="zh-CN" sz="2000" dirty="0" err="1" smtClean="0"/>
              <a:t>GitHub</a:t>
            </a:r>
            <a:r>
              <a:rPr lang="zh-CN" altLang="en-US" sz="2000" dirty="0" smtClean="0"/>
              <a:t>的</a:t>
            </a:r>
            <a:r>
              <a:rPr lang="en-US" sz="2000" dirty="0" smtClean="0"/>
              <a:t>pull request</a:t>
            </a:r>
            <a:r>
              <a:rPr lang="zh-CN" altLang="en-US" sz="2000" dirty="0" smtClean="0"/>
              <a:t>功能推送给官方，由官方决定是否接受。</a:t>
            </a:r>
            <a:endParaRPr lang="zh-CN" altLang="en-US" sz="2000" dirty="0"/>
          </a:p>
        </p:txBody>
      </p:sp>
      <p:pic>
        <p:nvPicPr>
          <p:cNvPr id="21506" name="Picture 2"/>
          <p:cNvPicPr>
            <a:picLocks noChangeAspect="1" noChangeArrowheads="1"/>
          </p:cNvPicPr>
          <p:nvPr/>
        </p:nvPicPr>
        <p:blipFill>
          <a:blip r:embed="rId2"/>
          <a:srcRect/>
          <a:stretch>
            <a:fillRect/>
          </a:stretch>
        </p:blipFill>
        <p:spPr bwMode="auto">
          <a:xfrm>
            <a:off x="428596" y="4000504"/>
            <a:ext cx="8429652" cy="242638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常见版本控制系统</a:t>
            </a:r>
            <a:endParaRPr lang="zh-CN" altLang="en-US" dirty="0"/>
          </a:p>
        </p:txBody>
      </p:sp>
      <p:sp>
        <p:nvSpPr>
          <p:cNvPr id="3" name="内容占位符 2"/>
          <p:cNvSpPr>
            <a:spLocks noGrp="1"/>
          </p:cNvSpPr>
          <p:nvPr>
            <p:ph idx="1"/>
          </p:nvPr>
        </p:nvSpPr>
        <p:spPr>
          <a:xfrm>
            <a:off x="500034" y="2285992"/>
            <a:ext cx="8229600" cy="2214578"/>
          </a:xfrm>
        </p:spPr>
        <p:txBody>
          <a:bodyPr>
            <a:normAutofit lnSpcReduction="10000"/>
          </a:bodyPr>
          <a:lstStyle/>
          <a:p>
            <a:r>
              <a:rPr lang="zh-CN" altLang="en-US" dirty="0" smtClean="0"/>
              <a:t>集中式：</a:t>
            </a:r>
            <a:r>
              <a:rPr lang="en-US" altLang="zh-CN" dirty="0" smtClean="0"/>
              <a:t>SVN</a:t>
            </a:r>
            <a:r>
              <a:rPr lang="zh-CN" altLang="en-US" dirty="0" smtClean="0"/>
              <a:t>，</a:t>
            </a:r>
            <a:r>
              <a:rPr lang="en-US" altLang="zh-CN" dirty="0" smtClean="0"/>
              <a:t>CVS</a:t>
            </a:r>
            <a:r>
              <a:rPr lang="zh-CN" altLang="en-US" dirty="0" smtClean="0"/>
              <a:t>，</a:t>
            </a:r>
            <a:r>
              <a:rPr lang="en-US" altLang="zh-CN" dirty="0" smtClean="0"/>
              <a:t>CC</a:t>
            </a:r>
            <a:r>
              <a:rPr lang="zh-CN" altLang="en-US" dirty="0" smtClean="0"/>
              <a:t>（</a:t>
            </a:r>
            <a:r>
              <a:rPr lang="en-US" altLang="zh-CN" dirty="0" err="1" smtClean="0"/>
              <a:t>ClearCase</a:t>
            </a:r>
            <a:r>
              <a:rPr lang="zh-CN" altLang="en-US" dirty="0" smtClean="0"/>
              <a:t>），</a:t>
            </a:r>
            <a:r>
              <a:rPr lang="en-US" altLang="zh-CN" dirty="0" smtClean="0"/>
              <a:t>VSS</a:t>
            </a:r>
          </a:p>
          <a:p>
            <a:endParaRPr lang="en-US" altLang="zh-CN" dirty="0" smtClean="0"/>
          </a:p>
          <a:p>
            <a:pPr>
              <a:buNone/>
            </a:pPr>
            <a:endParaRPr lang="en-US" altLang="zh-CN" dirty="0" smtClean="0"/>
          </a:p>
          <a:p>
            <a:r>
              <a:rPr lang="zh-CN" altLang="en-US" dirty="0" smtClean="0"/>
              <a:t>分布式：</a:t>
            </a:r>
            <a:r>
              <a:rPr lang="en-US" altLang="zh-CN" dirty="0" err="1" smtClean="0"/>
              <a:t>Git</a:t>
            </a:r>
            <a:r>
              <a:rPr lang="zh-CN" altLang="en-US" dirty="0" smtClean="0"/>
              <a:t>，</a:t>
            </a:r>
            <a:r>
              <a:rPr lang="en-US" altLang="zh-CN" dirty="0" err="1" smtClean="0"/>
              <a:t>Bitkeeper</a:t>
            </a:r>
            <a:r>
              <a:rPr lang="zh-CN" altLang="en-US" dirty="0" smtClean="0"/>
              <a:t>，</a:t>
            </a:r>
            <a:r>
              <a:rPr lang="en-US" altLang="zh-CN" dirty="0" err="1" smtClean="0"/>
              <a:t>Mercuria</a:t>
            </a:r>
            <a:r>
              <a:rPr lang="zh-CN" altLang="en-US" dirty="0" smtClean="0"/>
              <a:t>，</a:t>
            </a:r>
            <a:r>
              <a:rPr lang="en-US" altLang="zh-CN" dirty="0" smtClean="0"/>
              <a:t>Bazaar</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a:xfrm>
            <a:off x="457200" y="1285860"/>
            <a:ext cx="8229600" cy="5143536"/>
          </a:xfrm>
        </p:spPr>
        <p:txBody>
          <a:bodyPr>
            <a:normAutofit fontScale="92500" lnSpcReduction="10000"/>
          </a:bodyPr>
          <a:lstStyle/>
          <a:p>
            <a:r>
              <a:rPr lang="zh-CN" altLang="en-US" sz="2400" dirty="0" smtClean="0"/>
              <a:t>当必须把某些文件放到</a:t>
            </a:r>
            <a:r>
              <a:rPr lang="en-US" altLang="zh-CN" sz="2400" dirty="0" err="1" smtClean="0"/>
              <a:t>Git</a:t>
            </a:r>
            <a:r>
              <a:rPr lang="zh-CN" altLang="en-US" sz="2400" dirty="0" smtClean="0"/>
              <a:t>工作目录，但又不想提交它们时可以使用忽略特殊文件功能。</a:t>
            </a:r>
            <a:endParaRPr lang="en-US" altLang="zh-CN" sz="2400" dirty="0" smtClean="0"/>
          </a:p>
          <a:p>
            <a:r>
              <a:rPr lang="zh-CN" altLang="en-US" sz="2400" dirty="0" smtClean="0"/>
              <a:t>步骤：</a:t>
            </a:r>
            <a:endParaRPr lang="en-US" altLang="zh-CN" sz="2400" dirty="0" smtClean="0"/>
          </a:p>
          <a:p>
            <a:pPr marL="514350" indent="-514350">
              <a:buFont typeface="+mj-lt"/>
              <a:buAutoNum type="arabicPeriod"/>
            </a:pPr>
            <a:r>
              <a:rPr lang="zh-CN" altLang="en-US" sz="2400" dirty="0" smtClean="0"/>
              <a:t>在本地</a:t>
            </a:r>
            <a:r>
              <a:rPr lang="en-US" altLang="zh-CN" sz="2400" dirty="0" err="1" smtClean="0"/>
              <a:t>Git</a:t>
            </a:r>
            <a:r>
              <a:rPr lang="zh-CN" altLang="en-US" sz="2400" dirty="0" smtClean="0"/>
              <a:t>库的根目录中创建</a:t>
            </a:r>
            <a:r>
              <a:rPr lang="en-US" altLang="zh-CN" sz="2400" dirty="0" smtClean="0"/>
              <a:t>.</a:t>
            </a:r>
            <a:r>
              <a:rPr lang="en-US" altLang="zh-CN" sz="2400" dirty="0" err="1" smtClean="0"/>
              <a:t>gitignore</a:t>
            </a:r>
            <a:r>
              <a:rPr lang="zh-CN" altLang="en-US" sz="2400" dirty="0" smtClean="0"/>
              <a:t>文件（可在创建时输入文件名</a:t>
            </a:r>
            <a:r>
              <a:rPr lang="en-US" altLang="zh-CN" sz="2400" dirty="0" smtClean="0">
                <a:solidFill>
                  <a:srgbClr val="FF0000"/>
                </a:solidFill>
              </a:rPr>
              <a:t>.</a:t>
            </a:r>
            <a:r>
              <a:rPr lang="en-US" altLang="zh-CN" sz="2400" dirty="0" err="1" smtClean="0">
                <a:solidFill>
                  <a:srgbClr val="FF0000"/>
                </a:solidFill>
              </a:rPr>
              <a:t>gitignore</a:t>
            </a:r>
            <a:r>
              <a:rPr lang="en-US" altLang="zh-CN" sz="2400" dirty="0" smtClean="0">
                <a:solidFill>
                  <a:srgbClr val="FF0000"/>
                </a:solidFill>
              </a:rPr>
              <a:t>.</a:t>
            </a:r>
            <a:r>
              <a:rPr lang="zh-CN" altLang="en-US" sz="2400" dirty="0" smtClean="0"/>
              <a:t>避免</a:t>
            </a:r>
            <a:r>
              <a:rPr lang="en-US" altLang="zh-CN" sz="2400" dirty="0" smtClean="0"/>
              <a:t>Windows</a:t>
            </a:r>
            <a:r>
              <a:rPr lang="zh-CN" altLang="en-US" sz="2400" dirty="0" smtClean="0"/>
              <a:t>提示必须键入文件名）</a:t>
            </a:r>
            <a:endParaRPr lang="en-US" altLang="zh-CN" sz="2400" dirty="0" smtClean="0"/>
          </a:p>
          <a:p>
            <a:pPr marL="514350" indent="-514350">
              <a:buFont typeface="+mj-lt"/>
              <a:buAutoNum type="arabicPeriod"/>
            </a:pPr>
            <a:r>
              <a:rPr lang="zh-CN" altLang="en-US" sz="2400" dirty="0" smtClean="0"/>
              <a:t>在</a:t>
            </a:r>
            <a:r>
              <a:rPr lang="en-US" altLang="zh-CN" sz="2400" dirty="0" smtClean="0"/>
              <a:t>.</a:t>
            </a:r>
            <a:r>
              <a:rPr lang="en-US" altLang="zh-CN" sz="2400" dirty="0" err="1" smtClean="0"/>
              <a:t>gitignore</a:t>
            </a:r>
            <a:r>
              <a:rPr lang="zh-CN" altLang="en-US" sz="2400" dirty="0" smtClean="0"/>
              <a:t>文件中添加需要忽略的文件名或一类文件类型等。</a:t>
            </a:r>
            <a:endParaRPr lang="en-US" altLang="zh-CN" sz="2400" dirty="0" smtClean="0"/>
          </a:p>
          <a:p>
            <a:pPr marL="514350" indent="-514350">
              <a:buFont typeface="+mj-lt"/>
              <a:buAutoNum type="arabicPeriod"/>
            </a:pPr>
            <a:r>
              <a:rPr lang="zh-CN" altLang="en-US" sz="2400" dirty="0" smtClean="0"/>
              <a:t>在工作区创建需要忽略的文件后，使用</a:t>
            </a:r>
            <a:r>
              <a:rPr lang="en-US" altLang="zh-CN" sz="2400" dirty="0" err="1" smtClean="0"/>
              <a:t>git</a:t>
            </a:r>
            <a:r>
              <a:rPr lang="en-US" altLang="zh-CN" sz="2400" dirty="0" smtClean="0"/>
              <a:t> status</a:t>
            </a:r>
            <a:r>
              <a:rPr lang="zh-CN" altLang="en-US" sz="2400" dirty="0" smtClean="0"/>
              <a:t>查看状态就不会提示添加了新文件，也就达到了忽略的功能。</a:t>
            </a:r>
            <a:endParaRPr lang="en-US" altLang="zh-CN" sz="2400" dirty="0" smtClean="0"/>
          </a:p>
          <a:p>
            <a:pPr>
              <a:buFont typeface="Wingdings" pitchFamily="2" charset="2"/>
              <a:buChar char="Ø"/>
            </a:pPr>
            <a:r>
              <a:rPr lang="zh-CN" altLang="en-US" sz="1700" dirty="0" smtClean="0"/>
              <a:t>忽略文件的原则是：</a:t>
            </a:r>
          </a:p>
          <a:p>
            <a:pPr marL="457200" indent="-457200">
              <a:buFont typeface="+mj-lt"/>
              <a:buAutoNum type="alphaLcPeriod"/>
            </a:pPr>
            <a:r>
              <a:rPr lang="zh-CN" altLang="en-US" sz="1700" dirty="0" smtClean="0"/>
              <a:t>忽略操作系统自动生成的文件，比如缩略图等；</a:t>
            </a:r>
          </a:p>
          <a:p>
            <a:pPr marL="457200" indent="-457200">
              <a:buFont typeface="+mj-lt"/>
              <a:buAutoNum type="alphaLcPeriod"/>
            </a:pPr>
            <a:r>
              <a:rPr lang="zh-CN" altLang="en-US" sz="1700" dirty="0" smtClean="0"/>
              <a:t>忽略编译生成的中间文件、可执行文件等，也就是如果一个文件是通过另一个文件自动生成的，那自动生成的文件就没必要放进版本库，比如</a:t>
            </a:r>
            <a:r>
              <a:rPr lang="en-US" altLang="zh-CN" sz="1700" dirty="0" smtClean="0"/>
              <a:t>Java</a:t>
            </a:r>
            <a:r>
              <a:rPr lang="zh-CN" altLang="en-US" sz="1700" dirty="0" smtClean="0"/>
              <a:t>编译产生的</a:t>
            </a:r>
            <a:r>
              <a:rPr lang="en-US" altLang="zh-CN" sz="1700" dirty="0" smtClean="0"/>
              <a:t>.class</a:t>
            </a:r>
            <a:r>
              <a:rPr lang="zh-CN" altLang="en-US" sz="1700" dirty="0" smtClean="0"/>
              <a:t>文件；</a:t>
            </a:r>
          </a:p>
          <a:p>
            <a:pPr marL="457200" indent="-457200">
              <a:buFont typeface="+mj-lt"/>
              <a:buAutoNum type="alphaLcPeriod"/>
            </a:pPr>
            <a:r>
              <a:rPr lang="zh-CN" altLang="en-US" sz="1700" dirty="0" smtClean="0"/>
              <a:t>忽略你自己的带有敏感信息的配置文件，比如存放口令的配置文件。</a:t>
            </a:r>
            <a:endParaRPr lang="en-US" altLang="zh-CN" sz="1700" dirty="0" smtClean="0"/>
          </a:p>
          <a:p>
            <a:pPr marL="457200" indent="-457200">
              <a:buFont typeface="Wingdings" pitchFamily="2" charset="2"/>
              <a:buChar char="Ø"/>
            </a:pPr>
            <a:r>
              <a:rPr lang="en-US" altLang="zh-CN" sz="1700" dirty="0" smtClean="0"/>
              <a:t>.</a:t>
            </a:r>
            <a:r>
              <a:rPr lang="en-US" altLang="zh-CN" sz="1700" dirty="0" err="1" smtClean="0"/>
              <a:t>gitignore</a:t>
            </a:r>
            <a:r>
              <a:rPr lang="zh-CN" altLang="en-US" sz="1700" dirty="0" smtClean="0"/>
              <a:t>文件作为仓库的一部分是需要被提交到版本库的，不能在里面添加自身忽略自身</a:t>
            </a:r>
            <a:endParaRPr lang="en-US" altLang="zh-CN" sz="1700" dirty="0" smtClean="0"/>
          </a:p>
          <a:p>
            <a:pPr marL="457200" indent="-457200">
              <a:buFont typeface="Wingdings" pitchFamily="2" charset="2"/>
              <a:buChar char="Ø"/>
            </a:pPr>
            <a:r>
              <a:rPr lang="zh-CN" altLang="en-US" sz="1700" dirty="0" smtClean="0"/>
              <a:t>除</a:t>
            </a:r>
            <a:r>
              <a:rPr lang="en-US" altLang="zh-CN" sz="1700" dirty="0" smtClean="0"/>
              <a:t>c</a:t>
            </a:r>
            <a:r>
              <a:rPr lang="zh-CN" altLang="en-US" sz="1700" dirty="0" smtClean="0"/>
              <a:t>类外，其余可组合</a:t>
            </a:r>
            <a:r>
              <a:rPr lang="en-US" sz="1700" dirty="0" err="1" smtClean="0"/>
              <a:t>GitHub</a:t>
            </a:r>
            <a:r>
              <a:rPr lang="en-US" sz="1700" dirty="0" smtClean="0"/>
              <a:t> </a:t>
            </a:r>
            <a:r>
              <a:rPr lang="zh-CN" altLang="en-US" sz="1700" dirty="0" smtClean="0"/>
              <a:t>（</a:t>
            </a:r>
            <a:r>
              <a:rPr lang="en-US" sz="1700" dirty="0" smtClean="0">
                <a:hlinkClick r:id="rId2"/>
              </a:rPr>
              <a:t> https://github.com/github/gitignore </a:t>
            </a:r>
            <a:r>
              <a:rPr lang="zh-CN" altLang="en-US" sz="1700" dirty="0" smtClean="0"/>
              <a:t>）提供的配置文件使用</a:t>
            </a:r>
          </a:p>
          <a:p>
            <a:pPr marL="514350" indent="-514350">
              <a:buFont typeface="+mj-lt"/>
              <a:buAutoNum type="arabicPeriod"/>
            </a:pP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p:txBody>
          <a:bodyPr/>
          <a:lstStyle/>
          <a:p>
            <a:r>
              <a:rPr lang="zh-CN" altLang="en-US" dirty="0" smtClean="0"/>
              <a:t>已经添加到忽略文件里的文件，如果要提交它，可使用</a:t>
            </a:r>
            <a:r>
              <a:rPr lang="en-US" dirty="0" err="1" smtClean="0">
                <a:solidFill>
                  <a:schemeClr val="tx2">
                    <a:lumMod val="60000"/>
                    <a:lumOff val="40000"/>
                  </a:schemeClr>
                </a:solidFill>
              </a:rPr>
              <a:t>git</a:t>
            </a:r>
            <a:r>
              <a:rPr lang="en-US" dirty="0" smtClean="0">
                <a:solidFill>
                  <a:schemeClr val="tx2">
                    <a:lumMod val="60000"/>
                    <a:lumOff val="40000"/>
                  </a:schemeClr>
                </a:solidFill>
              </a:rPr>
              <a:t> </a:t>
            </a:r>
            <a:r>
              <a:rPr lang="en-US" b="1" dirty="0" smtClean="0">
                <a:solidFill>
                  <a:schemeClr val="tx2">
                    <a:lumMod val="60000"/>
                    <a:lumOff val="40000"/>
                  </a:schemeClr>
                </a:solidFill>
              </a:rPr>
              <a:t>add </a:t>
            </a:r>
            <a:r>
              <a:rPr lang="en-US" altLang="zh-CN" b="1" dirty="0" smtClean="0">
                <a:solidFill>
                  <a:schemeClr val="tx2">
                    <a:lumMod val="60000"/>
                    <a:lumOff val="40000"/>
                  </a:schemeClr>
                </a:solidFill>
              </a:rPr>
              <a:t>-</a:t>
            </a:r>
            <a:r>
              <a:rPr lang="en-US" b="1" dirty="0" smtClean="0">
                <a:solidFill>
                  <a:schemeClr val="tx2">
                    <a:lumMod val="60000"/>
                    <a:lumOff val="40000"/>
                  </a:schemeClr>
                </a:solidFill>
              </a:rPr>
              <a:t>f</a:t>
            </a:r>
            <a:r>
              <a:rPr lang="en-US" dirty="0" smtClean="0">
                <a:solidFill>
                  <a:schemeClr val="tx2">
                    <a:lumMod val="60000"/>
                    <a:lumOff val="40000"/>
                  </a:schemeClr>
                </a:solidFill>
              </a:rPr>
              <a:t> [</a:t>
            </a:r>
            <a:r>
              <a:rPr lang="zh-CN" altLang="en-US" dirty="0" smtClean="0">
                <a:solidFill>
                  <a:schemeClr val="tx2">
                    <a:lumMod val="60000"/>
                    <a:lumOff val="40000"/>
                  </a:schemeClr>
                </a:solidFill>
              </a:rPr>
              <a:t>文件名</a:t>
            </a:r>
            <a:r>
              <a:rPr lang="en-US" dirty="0" smtClean="0">
                <a:solidFill>
                  <a:schemeClr val="tx2">
                    <a:lumMod val="60000"/>
                    <a:lumOff val="40000"/>
                  </a:schemeClr>
                </a:solidFill>
              </a:rPr>
              <a:t>]</a:t>
            </a:r>
            <a:r>
              <a:rPr lang="zh-CN" altLang="en-US" dirty="0" smtClean="0"/>
              <a:t>强制添加到</a:t>
            </a:r>
            <a:r>
              <a:rPr lang="en-US" dirty="0" err="1" smtClean="0"/>
              <a:t>Git</a:t>
            </a:r>
            <a:endParaRPr lang="en-US" dirty="0" smtClean="0"/>
          </a:p>
          <a:p>
            <a:endParaRPr lang="en-US" dirty="0" smtClean="0"/>
          </a:p>
          <a:p>
            <a:r>
              <a:rPr lang="zh-CN" altLang="en-US" dirty="0" smtClean="0"/>
              <a:t>可以使用</a:t>
            </a:r>
            <a:r>
              <a:rPr lang="en-US" dirty="0" err="1" smtClean="0">
                <a:solidFill>
                  <a:schemeClr val="tx2">
                    <a:lumMod val="60000"/>
                    <a:lumOff val="40000"/>
                  </a:schemeClr>
                </a:solidFill>
              </a:rPr>
              <a:t>git</a:t>
            </a:r>
            <a:r>
              <a:rPr lang="en-US" dirty="0" smtClean="0">
                <a:solidFill>
                  <a:schemeClr val="tx2">
                    <a:lumMod val="60000"/>
                    <a:lumOff val="40000"/>
                  </a:schemeClr>
                </a:solidFill>
              </a:rPr>
              <a:t> </a:t>
            </a:r>
            <a:r>
              <a:rPr lang="en-US" b="1" dirty="0" smtClean="0">
                <a:solidFill>
                  <a:schemeClr val="tx2">
                    <a:lumMod val="60000"/>
                    <a:lumOff val="40000"/>
                  </a:schemeClr>
                </a:solidFill>
              </a:rPr>
              <a:t>check-ignore -</a:t>
            </a:r>
            <a:r>
              <a:rPr lang="en-US" altLang="zh-CN" b="1" dirty="0" smtClean="0">
                <a:solidFill>
                  <a:schemeClr val="tx2">
                    <a:lumMod val="60000"/>
                    <a:lumOff val="40000"/>
                  </a:schemeClr>
                </a:solidFill>
              </a:rPr>
              <a:t>v</a:t>
            </a:r>
            <a:r>
              <a:rPr lang="en-US" altLang="zh-CN" dirty="0" smtClean="0">
                <a:solidFill>
                  <a:schemeClr val="tx2">
                    <a:lumMod val="60000"/>
                    <a:lumOff val="40000"/>
                  </a:schemeClr>
                </a:solidFill>
              </a:rPr>
              <a:t> </a:t>
            </a:r>
            <a:r>
              <a:rPr lang="en-US" dirty="0" smtClean="0">
                <a:solidFill>
                  <a:schemeClr val="tx2">
                    <a:lumMod val="60000"/>
                    <a:lumOff val="40000"/>
                  </a:schemeClr>
                </a:solidFill>
              </a:rPr>
              <a:t>[</a:t>
            </a:r>
            <a:r>
              <a:rPr lang="zh-CN" altLang="en-US" dirty="0" smtClean="0">
                <a:solidFill>
                  <a:schemeClr val="tx2">
                    <a:lumMod val="60000"/>
                    <a:lumOff val="40000"/>
                  </a:schemeClr>
                </a:solidFill>
              </a:rPr>
              <a:t>文件名</a:t>
            </a:r>
            <a:r>
              <a:rPr lang="en-US" dirty="0" smtClean="0">
                <a:solidFill>
                  <a:schemeClr val="tx2">
                    <a:lumMod val="60000"/>
                    <a:lumOff val="40000"/>
                  </a:schemeClr>
                </a:solidFill>
              </a:rPr>
              <a:t>]</a:t>
            </a:r>
            <a:r>
              <a:rPr lang="zh-CN" altLang="en-US" dirty="0" smtClean="0"/>
              <a:t> 检查是哪个条件忽略了该文件</a:t>
            </a:r>
            <a:endParaRPr lang="zh-CN" altLang="en-US" dirty="0"/>
          </a:p>
        </p:txBody>
      </p:sp>
      <p:grpSp>
        <p:nvGrpSpPr>
          <p:cNvPr id="6" name="组合 5"/>
          <p:cNvGrpSpPr/>
          <p:nvPr/>
        </p:nvGrpSpPr>
        <p:grpSpPr>
          <a:xfrm>
            <a:off x="928662" y="4929198"/>
            <a:ext cx="4286280" cy="919941"/>
            <a:chOff x="928662" y="4357694"/>
            <a:chExt cx="4286280" cy="919941"/>
          </a:xfrm>
        </p:grpSpPr>
        <p:pic>
          <p:nvPicPr>
            <p:cNvPr id="21506" name="Picture 2"/>
            <p:cNvPicPr>
              <a:picLocks noChangeAspect="1" noChangeArrowheads="1"/>
            </p:cNvPicPr>
            <p:nvPr/>
          </p:nvPicPr>
          <p:blipFill>
            <a:blip r:embed="rId2"/>
            <a:srcRect/>
            <a:stretch>
              <a:fillRect/>
            </a:stretch>
          </p:blipFill>
          <p:spPr bwMode="auto">
            <a:xfrm>
              <a:off x="928662" y="4357694"/>
              <a:ext cx="4276725" cy="561975"/>
            </a:xfrm>
            <a:prstGeom prst="rect">
              <a:avLst/>
            </a:prstGeom>
            <a:noFill/>
            <a:ln w="9525">
              <a:noFill/>
              <a:miter lim="800000"/>
              <a:headEnd/>
              <a:tailEnd/>
            </a:ln>
            <a:effectLst/>
          </p:spPr>
        </p:pic>
        <p:sp>
          <p:nvSpPr>
            <p:cNvPr id="5" name="TextBox 4"/>
            <p:cNvSpPr txBox="1"/>
            <p:nvPr/>
          </p:nvSpPr>
          <p:spPr>
            <a:xfrm>
              <a:off x="928662" y="5000636"/>
              <a:ext cx="4286280" cy="276999"/>
            </a:xfrm>
            <a:prstGeom prst="rect">
              <a:avLst/>
            </a:prstGeom>
            <a:noFill/>
          </p:spPr>
          <p:txBody>
            <a:bodyPr wrap="square" rtlCol="0">
              <a:spAutoFit/>
            </a:bodyPr>
            <a:lstStyle/>
            <a:p>
              <a:r>
                <a:rPr lang="zh-CN" altLang="en-US" sz="1200" dirty="0" smtClean="0"/>
                <a:t>如图所示即表明是</a:t>
              </a:r>
              <a:r>
                <a:rPr lang="en-US" altLang="zh-CN" sz="1200" dirty="0" smtClean="0"/>
                <a:t>.</a:t>
              </a:r>
              <a:r>
                <a:rPr lang="en-US" altLang="zh-CN" sz="1200" dirty="0" err="1" smtClean="0"/>
                <a:t>gitignore</a:t>
              </a:r>
              <a:r>
                <a:rPr lang="zh-CN" altLang="en-US" sz="1200" dirty="0" smtClean="0"/>
                <a:t>文件里第二行的条件忽略了该文件</a:t>
              </a:r>
              <a:endParaRPr lang="zh-CN" altLang="en-US" sz="1200"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a:xfrm>
            <a:off x="457200" y="1600200"/>
            <a:ext cx="3471858" cy="4525963"/>
          </a:xfrm>
        </p:spPr>
        <p:txBody>
          <a:bodyPr/>
          <a:lstStyle/>
          <a:p>
            <a:r>
              <a:rPr lang="zh-CN" altLang="en-US" dirty="0" smtClean="0"/>
              <a:t>若在</a:t>
            </a:r>
            <a:r>
              <a:rPr lang="en-US" altLang="zh-CN" dirty="0" err="1" smtClean="0"/>
              <a:t>github</a:t>
            </a:r>
            <a:r>
              <a:rPr lang="zh-CN" altLang="en-US" dirty="0" smtClean="0"/>
              <a:t>网页端创建版本库，则可以选择添加</a:t>
            </a:r>
            <a:r>
              <a:rPr lang="en-US" altLang="zh-CN" dirty="0" smtClean="0"/>
              <a:t>.</a:t>
            </a:r>
            <a:r>
              <a:rPr lang="en-US" altLang="zh-CN" dirty="0" err="1" smtClean="0"/>
              <a:t>gitignore</a:t>
            </a:r>
            <a:r>
              <a:rPr lang="zh-CN" altLang="en-US" dirty="0" smtClean="0"/>
              <a:t>文件，不需要则选择</a:t>
            </a:r>
            <a:r>
              <a:rPr lang="en-US" altLang="zh-CN" dirty="0" smtClean="0"/>
              <a:t>None</a:t>
            </a:r>
            <a:r>
              <a:rPr lang="zh-CN" altLang="en-US" dirty="0" smtClean="0"/>
              <a:t>。</a:t>
            </a: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4500562" y="1643050"/>
            <a:ext cx="3852425" cy="385765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配置别名是为了能简写命令</a:t>
            </a:r>
            <a:endParaRPr lang="en-US" altLang="zh-CN" sz="2800" dirty="0" smtClean="0"/>
          </a:p>
          <a:p>
            <a:r>
              <a:rPr lang="en-US" altLang="zh-CN" sz="2800" dirty="0" smtClean="0"/>
              <a:t>E.g.</a:t>
            </a:r>
            <a:r>
              <a:rPr lang="en-US" sz="2800" dirty="0" smtClean="0"/>
              <a:t> </a:t>
            </a:r>
          </a:p>
          <a:p>
            <a:pPr>
              <a:buFont typeface="Wingdings" pitchFamily="2" charset="2"/>
              <a:buChar char="Ø"/>
            </a:pPr>
            <a:r>
              <a:rPr lang="zh-CN" altLang="en-US" sz="2800" dirty="0" smtClean="0"/>
              <a:t>输入命令</a:t>
            </a:r>
            <a:r>
              <a:rPr lang="en-US" sz="2800" dirty="0" err="1" smtClean="0">
                <a:solidFill>
                  <a:schemeClr val="tx2">
                    <a:lumMod val="60000"/>
                    <a:lumOff val="40000"/>
                  </a:schemeClr>
                </a:solidFill>
              </a:rPr>
              <a:t>git</a:t>
            </a:r>
            <a:r>
              <a:rPr lang="en-US" sz="2800" dirty="0" smtClean="0">
                <a:solidFill>
                  <a:schemeClr val="tx2">
                    <a:lumMod val="60000"/>
                    <a:lumOff val="40000"/>
                  </a:schemeClr>
                </a:solidFill>
              </a:rPr>
              <a:t> </a:t>
            </a:r>
            <a:r>
              <a:rPr lang="en-US" sz="2800" b="1" dirty="0" err="1" smtClean="0">
                <a:solidFill>
                  <a:schemeClr val="tx2">
                    <a:lumMod val="60000"/>
                    <a:lumOff val="40000"/>
                  </a:schemeClr>
                </a:solidFill>
              </a:rPr>
              <a:t>config</a:t>
            </a:r>
            <a:r>
              <a:rPr lang="en-US" sz="2800" b="1" dirty="0" smtClean="0">
                <a:solidFill>
                  <a:schemeClr val="tx2">
                    <a:lumMod val="60000"/>
                    <a:lumOff val="40000"/>
                  </a:schemeClr>
                </a:solidFill>
              </a:rPr>
              <a:t> --global</a:t>
            </a:r>
            <a:r>
              <a:rPr lang="en-US" sz="2800" dirty="0" smtClean="0">
                <a:solidFill>
                  <a:schemeClr val="tx2">
                    <a:lumMod val="60000"/>
                    <a:lumOff val="40000"/>
                  </a:schemeClr>
                </a:solidFill>
              </a:rPr>
              <a:t> </a:t>
            </a:r>
            <a:r>
              <a:rPr lang="en-US" sz="2800" b="1" dirty="0" smtClean="0">
                <a:solidFill>
                  <a:schemeClr val="tx2">
                    <a:lumMod val="60000"/>
                    <a:lumOff val="40000"/>
                  </a:schemeClr>
                </a:solidFill>
              </a:rPr>
              <a:t>alias</a:t>
            </a:r>
            <a:r>
              <a:rPr lang="en-US" sz="2800" dirty="0" smtClean="0">
                <a:solidFill>
                  <a:schemeClr val="tx2">
                    <a:lumMod val="60000"/>
                    <a:lumOff val="40000"/>
                  </a:schemeClr>
                </a:solidFill>
              </a:rPr>
              <a:t>.st status</a:t>
            </a:r>
          </a:p>
          <a:p>
            <a:pPr>
              <a:buNone/>
            </a:pPr>
            <a:r>
              <a:rPr lang="en-US" altLang="zh-CN" sz="2800" dirty="0" smtClean="0"/>
              <a:t>	</a:t>
            </a:r>
            <a:r>
              <a:rPr lang="zh-CN" altLang="en-US" sz="2800" dirty="0" smtClean="0"/>
              <a:t>就表示设置</a:t>
            </a:r>
            <a:r>
              <a:rPr lang="en-US" altLang="zh-CN" sz="2800" dirty="0" smtClean="0">
                <a:solidFill>
                  <a:srgbClr val="C00000"/>
                </a:solidFill>
              </a:rPr>
              <a:t>status</a:t>
            </a:r>
            <a:r>
              <a:rPr lang="zh-CN" altLang="en-US" sz="2800" dirty="0" smtClean="0"/>
              <a:t>的别名为</a:t>
            </a:r>
            <a:r>
              <a:rPr lang="en-US" altLang="zh-CN" sz="2800" dirty="0" err="1" smtClean="0">
                <a:solidFill>
                  <a:srgbClr val="C00000"/>
                </a:solidFill>
              </a:rPr>
              <a:t>st</a:t>
            </a:r>
            <a:r>
              <a:rPr lang="zh-CN" altLang="en-US" sz="2800" dirty="0" smtClean="0"/>
              <a:t>，之后可输入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err="1" smtClean="0">
                <a:solidFill>
                  <a:schemeClr val="tx2">
                    <a:lumMod val="60000"/>
                    <a:lumOff val="40000"/>
                  </a:schemeClr>
                </a:solidFill>
              </a:rPr>
              <a:t>st</a:t>
            </a:r>
            <a:r>
              <a:rPr lang="zh-CN" altLang="en-US" sz="2800" dirty="0" smtClean="0"/>
              <a:t>代替输入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status</a:t>
            </a:r>
          </a:p>
          <a:p>
            <a:pPr>
              <a:buFont typeface="Wingdings" pitchFamily="2" charset="2"/>
              <a:buChar char="Ø"/>
            </a:pPr>
            <a:r>
              <a:rPr lang="zh-CN" altLang="en-US" sz="2800" dirty="0" smtClean="0"/>
              <a:t>输入命令</a:t>
            </a:r>
            <a:r>
              <a:rPr lang="en-US" sz="2800" dirty="0" err="1" smtClean="0">
                <a:solidFill>
                  <a:schemeClr val="tx2">
                    <a:lumMod val="60000"/>
                    <a:lumOff val="40000"/>
                  </a:schemeClr>
                </a:solidFill>
              </a:rPr>
              <a:t>git</a:t>
            </a:r>
            <a:r>
              <a:rPr lang="en-US" sz="2800" dirty="0" smtClean="0">
                <a:solidFill>
                  <a:schemeClr val="tx2">
                    <a:lumMod val="60000"/>
                    <a:lumOff val="40000"/>
                  </a:schemeClr>
                </a:solidFill>
              </a:rPr>
              <a:t> </a:t>
            </a:r>
            <a:r>
              <a:rPr lang="en-US" sz="2800" b="1" dirty="0" err="1" smtClean="0">
                <a:solidFill>
                  <a:schemeClr val="tx2">
                    <a:lumMod val="60000"/>
                    <a:lumOff val="40000"/>
                  </a:schemeClr>
                </a:solidFill>
              </a:rPr>
              <a:t>config</a:t>
            </a:r>
            <a:r>
              <a:rPr lang="en-US" sz="2800" b="1" dirty="0" smtClean="0">
                <a:solidFill>
                  <a:schemeClr val="tx2">
                    <a:lumMod val="60000"/>
                    <a:lumOff val="40000"/>
                  </a:schemeClr>
                </a:solidFill>
              </a:rPr>
              <a:t> --global </a:t>
            </a:r>
            <a:r>
              <a:rPr lang="en-US" sz="2800" b="1" dirty="0" err="1" smtClean="0">
                <a:solidFill>
                  <a:schemeClr val="tx2">
                    <a:lumMod val="60000"/>
                    <a:lumOff val="40000"/>
                  </a:schemeClr>
                </a:solidFill>
              </a:rPr>
              <a:t>alias</a:t>
            </a:r>
            <a:r>
              <a:rPr lang="en-US" sz="2800" dirty="0" err="1" smtClean="0">
                <a:solidFill>
                  <a:schemeClr val="tx2">
                    <a:lumMod val="60000"/>
                    <a:lumOff val="40000"/>
                  </a:schemeClr>
                </a:solidFill>
              </a:rPr>
              <a:t>.unstage</a:t>
            </a:r>
            <a:r>
              <a:rPr lang="en-US" sz="2800" dirty="0" smtClean="0">
                <a:solidFill>
                  <a:schemeClr val="tx2">
                    <a:lumMod val="60000"/>
                    <a:lumOff val="40000"/>
                  </a:schemeClr>
                </a:solidFill>
              </a:rPr>
              <a:t> ‘reset HEAD’ </a:t>
            </a:r>
            <a:r>
              <a:rPr lang="zh-CN" altLang="en-US" sz="2800" dirty="0" smtClean="0"/>
              <a:t>就表示设置</a:t>
            </a:r>
            <a:r>
              <a:rPr lang="en-US" sz="2800" dirty="0" smtClean="0">
                <a:solidFill>
                  <a:srgbClr val="C00000"/>
                </a:solidFill>
              </a:rPr>
              <a:t>reset HEAD</a:t>
            </a:r>
            <a:r>
              <a:rPr lang="zh-CN" altLang="en-US" sz="2800" dirty="0" smtClean="0"/>
              <a:t>的别名为</a:t>
            </a:r>
            <a:r>
              <a:rPr lang="en-US" sz="2800" dirty="0" err="1" smtClean="0">
                <a:solidFill>
                  <a:srgbClr val="C00000"/>
                </a:solidFill>
              </a:rPr>
              <a:t>unstage</a:t>
            </a:r>
            <a:r>
              <a:rPr lang="zh-CN" altLang="en-US" sz="2800" dirty="0" smtClean="0"/>
              <a:t>，之后可输入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err="1" smtClean="0">
                <a:solidFill>
                  <a:schemeClr val="tx2">
                    <a:lumMod val="60000"/>
                    <a:lumOff val="40000"/>
                  </a:schemeClr>
                </a:solidFill>
              </a:rPr>
              <a:t>unstage</a:t>
            </a:r>
            <a:r>
              <a:rPr lang="en-US" altLang="zh-CN" sz="2800" b="1" dirty="0" smtClean="0">
                <a:solidFill>
                  <a:schemeClr val="tx2">
                    <a:lumMod val="60000"/>
                    <a:lumOff val="40000"/>
                  </a:schemeClr>
                </a:solidFill>
              </a:rPr>
              <a:t> </a:t>
            </a:r>
            <a:r>
              <a:rPr lang="en-US" altLang="zh-CN" sz="2800" dirty="0" smtClean="0">
                <a:solidFill>
                  <a:schemeClr val="tx2">
                    <a:lumMod val="60000"/>
                    <a:lumOff val="40000"/>
                  </a:schemeClr>
                </a:solidFill>
              </a:rPr>
              <a:t>[</a:t>
            </a:r>
            <a:r>
              <a:rPr lang="zh-CN" altLang="en-US" sz="2800" dirty="0" smtClean="0">
                <a:solidFill>
                  <a:schemeClr val="tx2">
                    <a:lumMod val="60000"/>
                    <a:lumOff val="40000"/>
                  </a:schemeClr>
                </a:solidFill>
              </a:rPr>
              <a:t>文件名</a:t>
            </a:r>
            <a:r>
              <a:rPr lang="en-US" altLang="zh-CN" sz="2800" dirty="0" smtClean="0">
                <a:solidFill>
                  <a:schemeClr val="tx2">
                    <a:lumMod val="60000"/>
                    <a:lumOff val="40000"/>
                  </a:schemeClr>
                </a:solidFill>
              </a:rPr>
              <a:t>]</a:t>
            </a:r>
            <a:r>
              <a:rPr lang="zh-CN" altLang="en-US" sz="2800" dirty="0" smtClean="0"/>
              <a:t>代替输入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reset HEAD </a:t>
            </a:r>
            <a:r>
              <a:rPr lang="en-US" altLang="zh-CN" sz="2800" dirty="0" smtClean="0">
                <a:solidFill>
                  <a:schemeClr val="tx2">
                    <a:lumMod val="60000"/>
                    <a:lumOff val="40000"/>
                  </a:schemeClr>
                </a:solidFill>
              </a:rPr>
              <a:t>[</a:t>
            </a:r>
            <a:r>
              <a:rPr lang="zh-CN" altLang="en-US" sz="2800" dirty="0" smtClean="0">
                <a:solidFill>
                  <a:schemeClr val="tx2">
                    <a:lumMod val="60000"/>
                    <a:lumOff val="40000"/>
                  </a:schemeClr>
                </a:solidFill>
              </a:rPr>
              <a:t>文件名</a:t>
            </a:r>
            <a:r>
              <a:rPr lang="en-US" altLang="zh-CN" sz="2800" dirty="0" smtClean="0">
                <a:solidFill>
                  <a:schemeClr val="tx2">
                    <a:lumMod val="60000"/>
                    <a:lumOff val="40000"/>
                  </a:schemeClr>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lstStyle/>
          <a:p>
            <a:r>
              <a:rPr lang="zh-CN" altLang="en-US" dirty="0" smtClean="0"/>
              <a:t>加</a:t>
            </a:r>
            <a:r>
              <a:rPr lang="en-US" b="1" dirty="0" smtClean="0">
                <a:solidFill>
                  <a:schemeClr val="tx2">
                    <a:lumMod val="60000"/>
                    <a:lumOff val="40000"/>
                  </a:schemeClr>
                </a:solidFill>
              </a:rPr>
              <a:t>--global</a:t>
            </a:r>
            <a:r>
              <a:rPr lang="zh-CN" altLang="en-US" dirty="0" smtClean="0"/>
              <a:t>是针对当前用户起作用，配置信息可在用户主目录下的</a:t>
            </a:r>
            <a:r>
              <a:rPr lang="en-US" altLang="zh-CN" dirty="0" smtClean="0"/>
              <a:t>.</a:t>
            </a:r>
            <a:r>
              <a:rPr lang="en-US" altLang="zh-CN" dirty="0" err="1" smtClean="0"/>
              <a:t>gitconfig</a:t>
            </a:r>
            <a:r>
              <a:rPr lang="zh-CN" altLang="en-US" dirty="0" smtClean="0"/>
              <a:t>文件中查看</a:t>
            </a:r>
            <a:endParaRPr lang="zh-CN" altLang="en-US" dirty="0" smtClean="0">
              <a:solidFill>
                <a:schemeClr val="tx2">
                  <a:lumMod val="60000"/>
                  <a:lumOff val="40000"/>
                </a:schemeClr>
              </a:solidFill>
            </a:endParaRPr>
          </a:p>
          <a:p>
            <a:endParaRPr lang="zh-CN" altLang="en-US" dirty="0"/>
          </a:p>
        </p:txBody>
      </p:sp>
      <p:pic>
        <p:nvPicPr>
          <p:cNvPr id="23554" name="Picture 2"/>
          <p:cNvPicPr>
            <a:picLocks noChangeAspect="1" noChangeArrowheads="1"/>
          </p:cNvPicPr>
          <p:nvPr/>
        </p:nvPicPr>
        <p:blipFill>
          <a:blip r:embed="rId2"/>
          <a:srcRect/>
          <a:stretch>
            <a:fillRect/>
          </a:stretch>
        </p:blipFill>
        <p:spPr bwMode="auto">
          <a:xfrm>
            <a:off x="357158" y="2857496"/>
            <a:ext cx="8358214" cy="305220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lstStyle/>
          <a:p>
            <a:r>
              <a:rPr lang="zh-CN" altLang="en-US" dirty="0" smtClean="0"/>
              <a:t>不加</a:t>
            </a:r>
            <a:r>
              <a:rPr lang="en-US" b="1" dirty="0" smtClean="0">
                <a:solidFill>
                  <a:schemeClr val="tx2">
                    <a:lumMod val="60000"/>
                    <a:lumOff val="40000"/>
                  </a:schemeClr>
                </a:solidFill>
              </a:rPr>
              <a:t>--global</a:t>
            </a:r>
            <a:r>
              <a:rPr lang="zh-CN" altLang="en-US" dirty="0" smtClean="0"/>
              <a:t>是只针对当前仓库起作用，配置信息可在仓库的</a:t>
            </a:r>
            <a:r>
              <a:rPr lang="en-US" dirty="0" err="1" smtClean="0"/>
              <a:t>Git</a:t>
            </a:r>
            <a:r>
              <a:rPr lang="zh-CN" altLang="en-US" dirty="0" smtClean="0"/>
              <a:t>配置文件</a:t>
            </a:r>
            <a:r>
              <a:rPr lang="en-US" altLang="zh-CN" dirty="0" smtClean="0"/>
              <a:t>.</a:t>
            </a:r>
            <a:r>
              <a:rPr lang="en-US" dirty="0" err="1" smtClean="0"/>
              <a:t>git</a:t>
            </a:r>
            <a:r>
              <a:rPr lang="en-US" dirty="0" smtClean="0"/>
              <a:t>/</a:t>
            </a:r>
            <a:r>
              <a:rPr lang="en-US" dirty="0" err="1" smtClean="0"/>
              <a:t>config</a:t>
            </a:r>
            <a:r>
              <a:rPr lang="zh-CN" altLang="en-US" dirty="0" smtClean="0"/>
              <a:t>（隐藏文件）中查看</a:t>
            </a:r>
            <a:endParaRPr lang="zh-CN" altLang="en-US" dirty="0"/>
          </a:p>
        </p:txBody>
      </p:sp>
      <p:pic>
        <p:nvPicPr>
          <p:cNvPr id="24578" name="Picture 2"/>
          <p:cNvPicPr>
            <a:picLocks noChangeAspect="1" noChangeArrowheads="1"/>
          </p:cNvPicPr>
          <p:nvPr/>
        </p:nvPicPr>
        <p:blipFill>
          <a:blip r:embed="rId2"/>
          <a:srcRect/>
          <a:stretch>
            <a:fillRect/>
          </a:stretch>
        </p:blipFill>
        <p:spPr bwMode="auto">
          <a:xfrm>
            <a:off x="357158" y="3357562"/>
            <a:ext cx="8426503" cy="284798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码云的使用</a:t>
            </a:r>
            <a:r>
              <a:rPr lang="en-US" altLang="zh-CN" dirty="0" smtClean="0"/>
              <a:t/>
            </a:r>
            <a:br>
              <a:rPr lang="en-US" altLang="zh-CN" dirty="0" smtClean="0"/>
            </a:br>
            <a:r>
              <a:rPr lang="zh-CN" altLang="en-US" sz="2200" dirty="0" smtClean="0"/>
              <a:t>码云：国内的</a:t>
            </a:r>
            <a:r>
              <a:rPr lang="en-US" altLang="zh-CN" sz="2200" dirty="0" err="1" smtClean="0"/>
              <a:t>Git</a:t>
            </a:r>
            <a:r>
              <a:rPr lang="zh-CN" altLang="en-US" sz="2200" dirty="0" smtClean="0"/>
              <a:t>托管服务</a:t>
            </a:r>
            <a:endParaRPr lang="zh-CN" altLang="en-US" sz="2200"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600200"/>
            <a:ext cx="4329114" cy="4525963"/>
          </a:xfrm>
        </p:spPr>
        <p:txBody>
          <a:bodyPr>
            <a:normAutofit fontScale="92500" lnSpcReduction="10000"/>
          </a:bodyPr>
          <a:lstStyle/>
          <a:p>
            <a:r>
              <a:rPr lang="en-US" sz="2400" dirty="0" err="1" smtClean="0"/>
              <a:t>CentOS</a:t>
            </a:r>
            <a:r>
              <a:rPr lang="zh-CN" altLang="en-US" sz="2400" dirty="0" smtClean="0"/>
              <a:t>系统</a:t>
            </a:r>
            <a:endParaRPr lang="en-US" altLang="zh-CN" sz="2400" dirty="0" smtClean="0"/>
          </a:p>
          <a:p>
            <a:pPr>
              <a:buFont typeface="Wingdings" pitchFamily="2" charset="2"/>
              <a:buChar char="Ø"/>
            </a:pPr>
            <a:r>
              <a:rPr lang="zh-CN" altLang="en-US" sz="2400" dirty="0" smtClean="0"/>
              <a:t>安装</a:t>
            </a:r>
            <a:endParaRPr lang="en-US" altLang="zh-CN" sz="2400" dirty="0" smtClean="0"/>
          </a:p>
          <a:p>
            <a:pPr marL="514350" indent="-514350">
              <a:buFont typeface="+mj-lt"/>
              <a:buAutoNum type="arabicPeriod"/>
            </a:pPr>
            <a:r>
              <a:rPr lang="zh-CN" altLang="en-US" sz="1600" dirty="0" smtClean="0"/>
              <a:t>切换到</a:t>
            </a:r>
            <a:r>
              <a:rPr lang="en-US" altLang="zh-CN" sz="1600" dirty="0" smtClean="0"/>
              <a:t>root</a:t>
            </a:r>
            <a:r>
              <a:rPr lang="zh-CN" altLang="en-US" sz="1600" dirty="0" smtClean="0"/>
              <a:t>用户（</a:t>
            </a:r>
            <a:r>
              <a:rPr lang="en-US" altLang="zh-CN" sz="1600" dirty="0" err="1" smtClean="0"/>
              <a:t>su</a:t>
            </a:r>
            <a:r>
              <a:rPr lang="zh-CN" altLang="en-US" sz="1600" dirty="0" smtClean="0"/>
              <a:t>）或有相关权限的用户（</a:t>
            </a:r>
            <a:r>
              <a:rPr lang="en-US" altLang="zh-CN" sz="1600" dirty="0" err="1" smtClean="0"/>
              <a:t>su</a:t>
            </a:r>
            <a:r>
              <a:rPr lang="en-US" altLang="zh-CN" sz="1600" dirty="0" smtClean="0"/>
              <a:t> username</a:t>
            </a:r>
            <a:r>
              <a:rPr lang="zh-CN" altLang="en-US" sz="1600" dirty="0" smtClean="0"/>
              <a:t>）</a:t>
            </a:r>
            <a:endParaRPr lang="en-US" altLang="zh-CN" sz="1600" dirty="0" smtClean="0"/>
          </a:p>
          <a:p>
            <a:pPr marL="514350" indent="-514350">
              <a:buFont typeface="+mj-lt"/>
              <a:buAutoNum type="arabicPeriod"/>
            </a:pPr>
            <a:r>
              <a:rPr lang="zh-CN" altLang="en-US" sz="1600" dirty="0" smtClean="0"/>
              <a:t>依赖检查（若缺少则会下载安装）</a:t>
            </a:r>
            <a:endParaRPr lang="en-US" altLang="zh-CN" sz="1600" dirty="0" smtClean="0"/>
          </a:p>
          <a:p>
            <a:pPr marL="514350" indent="-514350"/>
            <a:r>
              <a:rPr lang="en-US" sz="1600" dirty="0" smtClean="0">
                <a:solidFill>
                  <a:schemeClr val="tx2">
                    <a:lumMod val="60000"/>
                    <a:lumOff val="40000"/>
                  </a:schemeClr>
                </a:solidFill>
              </a:rPr>
              <a:t>yum install curl-</a:t>
            </a:r>
            <a:r>
              <a:rPr lang="en-US" sz="1600" dirty="0" err="1" smtClean="0">
                <a:solidFill>
                  <a:schemeClr val="tx2">
                    <a:lumMod val="60000"/>
                    <a:lumOff val="40000"/>
                  </a:schemeClr>
                </a:solidFill>
              </a:rPr>
              <a:t>devel</a:t>
            </a:r>
            <a:r>
              <a:rPr lang="en-US" sz="1600" dirty="0" smtClean="0">
                <a:solidFill>
                  <a:schemeClr val="tx2">
                    <a:lumMod val="60000"/>
                    <a:lumOff val="40000"/>
                  </a:schemeClr>
                </a:solidFill>
              </a:rPr>
              <a:t> expat-</a:t>
            </a:r>
            <a:r>
              <a:rPr lang="en-US" sz="1600" dirty="0" err="1" smtClean="0">
                <a:solidFill>
                  <a:schemeClr val="tx2">
                    <a:lumMod val="60000"/>
                    <a:lumOff val="40000"/>
                  </a:schemeClr>
                </a:solidFill>
              </a:rPr>
              <a:t>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gettext-devel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openssl-devel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zlib-devel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gcc</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perl-ExtUtils-MakeMaker</a:t>
            </a:r>
            <a:endParaRPr lang="en-US" sz="1600" dirty="0" smtClean="0">
              <a:solidFill>
                <a:schemeClr val="tx2">
                  <a:lumMod val="60000"/>
                  <a:lumOff val="40000"/>
                </a:schemeClr>
              </a:solidFill>
            </a:endParaRPr>
          </a:p>
          <a:p>
            <a:pPr marL="514350" indent="-514350">
              <a:buFont typeface="+mj-lt"/>
              <a:buAutoNum type="arabicPeriod" startAt="2"/>
            </a:pPr>
            <a:r>
              <a:rPr lang="zh-CN" altLang="en-US" sz="1600" dirty="0" smtClean="0"/>
              <a:t>若存在</a:t>
            </a:r>
            <a:r>
              <a:rPr lang="en-US" altLang="zh-CN" sz="1600" dirty="0" err="1" smtClean="0"/>
              <a:t>git</a:t>
            </a:r>
            <a:r>
              <a:rPr lang="zh-CN" altLang="en-US" sz="1600" dirty="0" smtClean="0"/>
              <a:t>，则删除已有的</a:t>
            </a:r>
            <a:r>
              <a:rPr lang="en-US" sz="1600" dirty="0" err="1" smtClean="0"/>
              <a:t>git</a:t>
            </a:r>
            <a:r>
              <a:rPr lang="zh-CN" altLang="en-US" sz="1600" dirty="0" smtClean="0"/>
              <a:t>（否则不需要执行该步骤，可使用步骤</a:t>
            </a:r>
            <a:r>
              <a:rPr lang="en-US" altLang="zh-CN" sz="1600" dirty="0" smtClean="0"/>
              <a:t>4</a:t>
            </a:r>
            <a:r>
              <a:rPr lang="zh-CN" altLang="en-US" sz="1600" dirty="0" smtClean="0"/>
              <a:t>的命令查看</a:t>
            </a:r>
            <a:r>
              <a:rPr lang="en-US" altLang="zh-CN" sz="1600" dirty="0" smtClean="0"/>
              <a:t>Linux</a:t>
            </a:r>
            <a:r>
              <a:rPr lang="zh-CN" altLang="en-US" sz="1600" dirty="0" smtClean="0"/>
              <a:t>系统中是否已有</a:t>
            </a:r>
            <a:r>
              <a:rPr lang="en-US" altLang="zh-CN" sz="1600" dirty="0" err="1" smtClean="0"/>
              <a:t>git</a:t>
            </a:r>
            <a:r>
              <a:rPr lang="zh-CN" altLang="en-US" sz="1600" dirty="0" smtClean="0"/>
              <a:t>）</a:t>
            </a:r>
            <a:endParaRPr lang="en-US" sz="1600" dirty="0" smtClean="0"/>
          </a:p>
          <a:p>
            <a:pPr marL="514350" indent="-514350"/>
            <a:r>
              <a:rPr lang="en-US" altLang="zh-CN" sz="1600" dirty="0" smtClean="0">
                <a:solidFill>
                  <a:schemeClr val="tx2">
                    <a:lumMod val="60000"/>
                    <a:lumOff val="40000"/>
                  </a:schemeClr>
                </a:solidFill>
              </a:rPr>
              <a:t>yum remove </a:t>
            </a:r>
            <a:r>
              <a:rPr lang="en-US" altLang="zh-CN" sz="1600" dirty="0" err="1" smtClean="0">
                <a:solidFill>
                  <a:schemeClr val="tx2">
                    <a:lumMod val="60000"/>
                    <a:lumOff val="40000"/>
                  </a:schemeClr>
                </a:solidFill>
              </a:rPr>
              <a:t>git</a:t>
            </a:r>
            <a:endParaRPr lang="en-US" altLang="zh-CN" sz="1600" dirty="0" smtClean="0">
              <a:solidFill>
                <a:schemeClr val="tx2">
                  <a:lumMod val="60000"/>
                  <a:lumOff val="40000"/>
                </a:schemeClr>
              </a:solidFill>
            </a:endParaRPr>
          </a:p>
          <a:p>
            <a:pPr marL="514350" indent="-514350">
              <a:buFont typeface="+mj-lt"/>
              <a:buAutoNum type="arabicPeriod" startAt="3"/>
            </a:pPr>
            <a:r>
              <a:rPr lang="zh-CN" altLang="en-US" sz="1600" dirty="0" smtClean="0"/>
              <a:t>安装</a:t>
            </a:r>
            <a:r>
              <a:rPr lang="en-US" altLang="zh-CN" sz="1600" dirty="0" err="1" smtClean="0"/>
              <a:t>git</a:t>
            </a:r>
            <a:r>
              <a:rPr lang="zh-CN" altLang="en-US" sz="1600" dirty="0" smtClean="0"/>
              <a:t>（加</a:t>
            </a:r>
            <a:r>
              <a:rPr lang="en-US" altLang="zh-CN" sz="1600" dirty="0" smtClean="0"/>
              <a:t>-y</a:t>
            </a:r>
            <a:r>
              <a:rPr lang="zh-CN" altLang="en-US" sz="1600" dirty="0" smtClean="0"/>
              <a:t>可省略安装过程中需要输入</a:t>
            </a:r>
            <a:r>
              <a:rPr lang="en-US" altLang="zh-CN" sz="1600" dirty="0" smtClean="0"/>
              <a:t>y</a:t>
            </a:r>
            <a:r>
              <a:rPr lang="zh-CN" altLang="en-US" sz="1600" dirty="0" smtClean="0"/>
              <a:t>的步骤）</a:t>
            </a:r>
            <a:endParaRPr lang="en-US" altLang="zh-CN" sz="1600" dirty="0" smtClean="0"/>
          </a:p>
          <a:p>
            <a:pPr marL="514350" indent="-514350"/>
            <a:r>
              <a:rPr lang="en-US" altLang="zh-CN" sz="1600" dirty="0" smtClean="0">
                <a:solidFill>
                  <a:schemeClr val="tx2">
                    <a:lumMod val="60000"/>
                    <a:lumOff val="40000"/>
                  </a:schemeClr>
                </a:solidFill>
              </a:rPr>
              <a:t>y</a:t>
            </a:r>
            <a:r>
              <a:rPr lang="en-US" sz="1600" dirty="0" smtClean="0">
                <a:solidFill>
                  <a:schemeClr val="tx2">
                    <a:lumMod val="60000"/>
                    <a:lumOff val="40000"/>
                  </a:schemeClr>
                </a:solidFill>
              </a:rPr>
              <a:t>um -y install </a:t>
            </a:r>
            <a:r>
              <a:rPr lang="en-US" sz="1600" dirty="0" err="1" smtClean="0">
                <a:solidFill>
                  <a:schemeClr val="tx2">
                    <a:lumMod val="60000"/>
                    <a:lumOff val="40000"/>
                  </a:schemeClr>
                </a:solidFill>
              </a:rPr>
              <a:t>git</a:t>
            </a:r>
            <a:endParaRPr lang="en-US" sz="1600" dirty="0" smtClean="0">
              <a:solidFill>
                <a:schemeClr val="tx2">
                  <a:lumMod val="60000"/>
                  <a:lumOff val="40000"/>
                </a:schemeClr>
              </a:solidFill>
            </a:endParaRPr>
          </a:p>
          <a:p>
            <a:pPr marL="514350" indent="-514350">
              <a:buFont typeface="+mj-lt"/>
              <a:buAutoNum type="arabicPeriod" startAt="4"/>
            </a:pPr>
            <a:r>
              <a:rPr lang="zh-CN" altLang="en-US" sz="1600" dirty="0" smtClean="0"/>
              <a:t>安装完成后，查看</a:t>
            </a:r>
            <a:r>
              <a:rPr lang="en-US" altLang="zh-CN" sz="1600" dirty="0" err="1" smtClean="0"/>
              <a:t>git</a:t>
            </a:r>
            <a:r>
              <a:rPr lang="zh-CN" altLang="en-US" sz="1600" dirty="0" smtClean="0"/>
              <a:t>版本（若未安装</a:t>
            </a:r>
            <a:r>
              <a:rPr lang="en-US" altLang="zh-CN" sz="1600" dirty="0" err="1" smtClean="0"/>
              <a:t>git</a:t>
            </a:r>
            <a:r>
              <a:rPr lang="zh-CN" altLang="en-US" sz="1600" dirty="0" smtClean="0"/>
              <a:t>则提示无</a:t>
            </a:r>
            <a:r>
              <a:rPr lang="en-US" altLang="zh-CN" sz="1600" dirty="0" err="1" smtClean="0"/>
              <a:t>git</a:t>
            </a:r>
            <a:r>
              <a:rPr lang="zh-CN" altLang="en-US" sz="1600" dirty="0" smtClean="0"/>
              <a:t>命令）</a:t>
            </a:r>
            <a:endParaRPr lang="en-US" altLang="zh-CN" sz="1600" dirty="0" smtClean="0"/>
          </a:p>
          <a:p>
            <a:pPr marL="514350" indent="-514350"/>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altLang="zh-CN" sz="1600" dirty="0" smtClean="0">
                <a:solidFill>
                  <a:schemeClr val="tx2">
                    <a:lumMod val="60000"/>
                    <a:lumOff val="40000"/>
                  </a:schemeClr>
                </a:solidFill>
              </a:rPr>
              <a:t>--</a:t>
            </a:r>
            <a:r>
              <a:rPr lang="en-US" sz="1600" dirty="0" smtClean="0">
                <a:solidFill>
                  <a:schemeClr val="tx2">
                    <a:lumMod val="60000"/>
                    <a:lumOff val="40000"/>
                  </a:schemeClr>
                </a:solidFill>
              </a:rPr>
              <a:t>version</a:t>
            </a:r>
          </a:p>
          <a:p>
            <a:pPr marL="514350" indent="-514350">
              <a:buNone/>
            </a:pPr>
            <a:endParaRPr lang="zh-CN" altLang="en-US" sz="1400" dirty="0"/>
          </a:p>
        </p:txBody>
      </p:sp>
      <p:pic>
        <p:nvPicPr>
          <p:cNvPr id="21506" name="Picture 2"/>
          <p:cNvPicPr>
            <a:picLocks noChangeAspect="1" noChangeArrowheads="1"/>
          </p:cNvPicPr>
          <p:nvPr/>
        </p:nvPicPr>
        <p:blipFill>
          <a:blip r:embed="rId2"/>
          <a:srcRect/>
          <a:stretch>
            <a:fillRect/>
          </a:stretch>
        </p:blipFill>
        <p:spPr bwMode="auto">
          <a:xfrm>
            <a:off x="5072066" y="2285992"/>
            <a:ext cx="3543300" cy="19812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072066" y="5286388"/>
            <a:ext cx="2838450" cy="628650"/>
          </a:xfrm>
          <a:prstGeom prst="rect">
            <a:avLst/>
          </a:prstGeom>
          <a:noFill/>
          <a:ln w="9525">
            <a:noFill/>
            <a:miter lim="800000"/>
            <a:headEnd/>
            <a:tailEnd/>
          </a:ln>
          <a:effectLst/>
        </p:spPr>
      </p:pic>
      <p:sp>
        <p:nvSpPr>
          <p:cNvPr id="6" name="TextBox 5"/>
          <p:cNvSpPr txBox="1"/>
          <p:nvPr/>
        </p:nvSpPr>
        <p:spPr>
          <a:xfrm>
            <a:off x="500034" y="6286520"/>
            <a:ext cx="7215238" cy="307777"/>
          </a:xfrm>
          <a:prstGeom prst="rect">
            <a:avLst/>
          </a:prstGeom>
          <a:noFill/>
        </p:spPr>
        <p:txBody>
          <a:bodyPr wrap="square" rtlCol="0">
            <a:spAutoFit/>
          </a:bodyPr>
          <a:lstStyle/>
          <a:p>
            <a:r>
              <a:rPr lang="zh-CN" altLang="en-US" sz="1400" dirty="0" smtClean="0"/>
              <a:t>注：搭建服务器参考：</a:t>
            </a:r>
            <a:r>
              <a:rPr lang="en-US" altLang="zh-CN" sz="1400" dirty="0" smtClean="0"/>
              <a:t>https</a:t>
            </a:r>
            <a:r>
              <a:rPr lang="en-US" altLang="zh-CN" sz="1400" dirty="0" smtClean="0"/>
              <a:t>://www.cnblogs.com/dee0912/p/5815267.html#_label5</a:t>
            </a:r>
            <a:endParaRPr lang="zh-CN" alt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714488"/>
            <a:ext cx="4186238" cy="4411675"/>
          </a:xfrm>
        </p:spPr>
        <p:txBody>
          <a:bodyPr>
            <a:normAutofit/>
          </a:bodyPr>
          <a:lstStyle/>
          <a:p>
            <a:pPr marL="514350" indent="-514350">
              <a:buFont typeface="Wingdings" pitchFamily="2" charset="2"/>
              <a:buChar char="Ø"/>
            </a:pPr>
            <a:r>
              <a:rPr lang="zh-CN" altLang="en-US" sz="2400" dirty="0" smtClean="0"/>
              <a:t>创建用户来管理</a:t>
            </a:r>
            <a:r>
              <a:rPr lang="en-US" altLang="zh-CN" sz="2400" dirty="0" err="1" smtClean="0"/>
              <a:t>Git</a:t>
            </a:r>
            <a:r>
              <a:rPr lang="zh-CN" altLang="en-US" sz="2400" dirty="0" smtClean="0"/>
              <a:t>服务</a:t>
            </a:r>
            <a:endParaRPr lang="en-US" sz="2400" dirty="0" smtClean="0"/>
          </a:p>
          <a:p>
            <a:pPr marL="514350" indent="-514350">
              <a:buFont typeface="+mj-lt"/>
              <a:buAutoNum type="arabicPeriod"/>
            </a:pPr>
            <a:r>
              <a:rPr lang="zh-CN" altLang="en-US" sz="1700" dirty="0" smtClean="0"/>
              <a:t>使用</a:t>
            </a:r>
            <a:r>
              <a:rPr lang="en-US" altLang="zh-CN" sz="1700" dirty="0" smtClean="0">
                <a:solidFill>
                  <a:schemeClr val="tx2">
                    <a:lumMod val="60000"/>
                    <a:lumOff val="40000"/>
                  </a:schemeClr>
                </a:solidFill>
              </a:rPr>
              <a:t>id </a:t>
            </a:r>
            <a:r>
              <a:rPr lang="zh-CN" altLang="en-US" sz="1700" dirty="0" smtClean="0">
                <a:solidFill>
                  <a:schemeClr val="tx2">
                    <a:lumMod val="60000"/>
                    <a:lumOff val="40000"/>
                  </a:schemeClr>
                </a:solidFill>
              </a:rPr>
              <a:t>用户名</a:t>
            </a:r>
            <a:r>
              <a:rPr lang="zh-CN" altLang="en-US" sz="1700" dirty="0" smtClean="0"/>
              <a:t>（如：</a:t>
            </a:r>
            <a:r>
              <a:rPr lang="en-US" altLang="zh-CN" sz="1700" dirty="0" smtClean="0"/>
              <a:t>id </a:t>
            </a:r>
            <a:r>
              <a:rPr lang="en-US" altLang="zh-CN" sz="1700" dirty="0" err="1" smtClean="0"/>
              <a:t>gitadmin</a:t>
            </a:r>
            <a:r>
              <a:rPr lang="zh-CN" altLang="en-US" sz="1700" dirty="0" smtClean="0"/>
              <a:t>）查看</a:t>
            </a:r>
            <a:r>
              <a:rPr lang="en-US" altLang="zh-CN" sz="1700" dirty="0" smtClean="0"/>
              <a:t>Linux</a:t>
            </a:r>
            <a:r>
              <a:rPr lang="zh-CN" altLang="en-US" sz="1700" dirty="0" smtClean="0"/>
              <a:t>系统中是否已存在相应用户；</a:t>
            </a:r>
            <a:endParaRPr lang="en-US" altLang="zh-CN" sz="1700" dirty="0" smtClean="0"/>
          </a:p>
          <a:p>
            <a:pPr marL="514350" indent="-514350">
              <a:buFont typeface="+mj-lt"/>
              <a:buAutoNum type="arabicPeriod"/>
            </a:pPr>
            <a:endParaRPr lang="en-US" altLang="zh-CN" sz="1700" dirty="0" smtClean="0"/>
          </a:p>
          <a:p>
            <a:pPr marL="514350" indent="-514350">
              <a:buFont typeface="+mj-lt"/>
              <a:buAutoNum type="arabicPeriod"/>
            </a:pPr>
            <a:r>
              <a:rPr lang="zh-CN" altLang="en-US" sz="1700" dirty="0" smtClean="0"/>
              <a:t>没有则使用</a:t>
            </a:r>
            <a:r>
              <a:rPr lang="en-US" altLang="zh-CN" sz="1700" dirty="0" err="1" smtClean="0">
                <a:solidFill>
                  <a:schemeClr val="tx2">
                    <a:lumMod val="60000"/>
                    <a:lumOff val="40000"/>
                  </a:schemeClr>
                </a:solidFill>
              </a:rPr>
              <a:t>useradd</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用户名</a:t>
            </a:r>
            <a:r>
              <a:rPr lang="zh-CN" altLang="en-US" sz="1700" dirty="0" smtClean="0"/>
              <a:t>（如：</a:t>
            </a:r>
            <a:r>
              <a:rPr lang="en-US" altLang="zh-CN" sz="1700" dirty="0" err="1" smtClean="0"/>
              <a:t>useradd</a:t>
            </a:r>
            <a:r>
              <a:rPr lang="en-US" altLang="zh-CN" sz="1700" dirty="0" smtClean="0"/>
              <a:t> </a:t>
            </a:r>
            <a:r>
              <a:rPr lang="en-US" altLang="zh-CN" sz="1700" dirty="0" err="1" smtClean="0"/>
              <a:t>gitadmin</a:t>
            </a:r>
            <a:r>
              <a:rPr lang="zh-CN" altLang="en-US" sz="1700" dirty="0" smtClean="0"/>
              <a:t>）添加新用户；</a:t>
            </a:r>
            <a:endParaRPr lang="en-US" altLang="zh-CN" sz="1700" dirty="0" smtClean="0"/>
          </a:p>
          <a:p>
            <a:pPr marL="514350" indent="-514350">
              <a:buFont typeface="+mj-lt"/>
              <a:buAutoNum type="arabicPeriod"/>
            </a:pPr>
            <a:endParaRPr lang="en-US" altLang="zh-CN" sz="1700" dirty="0" smtClean="0"/>
          </a:p>
          <a:p>
            <a:pPr marL="514350" indent="-514350">
              <a:buFont typeface="+mj-lt"/>
              <a:buAutoNum type="arabicPeriod"/>
            </a:pPr>
            <a:r>
              <a:rPr lang="zh-CN" altLang="en-US" sz="1700" dirty="0" smtClean="0"/>
              <a:t>使用</a:t>
            </a:r>
            <a:r>
              <a:rPr lang="en-US" altLang="zh-CN" sz="1700" dirty="0" err="1" smtClean="0">
                <a:solidFill>
                  <a:schemeClr val="tx2">
                    <a:lumMod val="60000"/>
                    <a:lumOff val="40000"/>
                  </a:schemeClr>
                </a:solidFill>
              </a:rPr>
              <a:t>passwd</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用户名</a:t>
            </a:r>
            <a:r>
              <a:rPr lang="zh-CN" altLang="en-US" sz="1700" dirty="0" smtClean="0"/>
              <a:t>（如：</a:t>
            </a:r>
            <a:r>
              <a:rPr lang="en-US" altLang="zh-CN" sz="1700" dirty="0" err="1" smtClean="0"/>
              <a:t>passwd</a:t>
            </a:r>
            <a:r>
              <a:rPr lang="en-US" altLang="zh-CN" sz="1700" dirty="0" smtClean="0"/>
              <a:t> </a:t>
            </a:r>
            <a:r>
              <a:rPr lang="en-US" altLang="zh-CN" sz="1700" dirty="0" err="1" smtClean="0"/>
              <a:t>gitadmin</a:t>
            </a:r>
            <a:r>
              <a:rPr lang="zh-CN" altLang="en-US" sz="1700" dirty="0" smtClean="0"/>
              <a:t>）给该用户添加密码（输入密码后直接按回车键，输入过程中界面不显示输入的密码）。</a:t>
            </a:r>
            <a:endParaRPr lang="zh-CN" altLang="en-US" sz="1700" dirty="0"/>
          </a:p>
        </p:txBody>
      </p:sp>
      <p:pic>
        <p:nvPicPr>
          <p:cNvPr id="22531" name="Picture 3"/>
          <p:cNvPicPr>
            <a:picLocks noChangeAspect="1" noChangeArrowheads="1"/>
          </p:cNvPicPr>
          <p:nvPr/>
        </p:nvPicPr>
        <p:blipFill>
          <a:blip r:embed="rId2"/>
          <a:srcRect/>
          <a:stretch>
            <a:fillRect/>
          </a:stretch>
        </p:blipFill>
        <p:spPr bwMode="auto">
          <a:xfrm>
            <a:off x="4786314" y="2285992"/>
            <a:ext cx="4124325" cy="21621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285861"/>
            <a:ext cx="8258204" cy="5000659"/>
          </a:xfrm>
        </p:spPr>
        <p:txBody>
          <a:bodyPr>
            <a:normAutofit/>
          </a:bodyPr>
          <a:lstStyle/>
          <a:p>
            <a:pPr>
              <a:buFont typeface="Wingdings" pitchFamily="2" charset="2"/>
              <a:buChar char="Ø"/>
            </a:pPr>
            <a:r>
              <a:rPr lang="zh-CN" altLang="en-US" sz="2400" dirty="0" smtClean="0"/>
              <a:t>服务端创建</a:t>
            </a:r>
            <a:r>
              <a:rPr lang="en-US" altLang="zh-CN" sz="2400" dirty="0" err="1" smtClean="0"/>
              <a:t>Git</a:t>
            </a:r>
            <a:r>
              <a:rPr lang="zh-CN" altLang="en-US" sz="2400" dirty="0" smtClean="0"/>
              <a:t>仓库</a:t>
            </a:r>
            <a:endParaRPr lang="en-US" altLang="zh-CN" sz="2400" dirty="0" smtClean="0"/>
          </a:p>
          <a:p>
            <a:pPr marL="514350" indent="-514350">
              <a:buFont typeface="+mj-lt"/>
              <a:buAutoNum type="arabicPeriod"/>
            </a:pPr>
            <a:r>
              <a:rPr lang="zh-CN" altLang="en-US" sz="1400" dirty="0" smtClean="0"/>
              <a:t>创建</a:t>
            </a:r>
            <a:r>
              <a:rPr lang="en-US" altLang="zh-CN" sz="1400" dirty="0" err="1" smtClean="0"/>
              <a:t>Git</a:t>
            </a:r>
            <a:r>
              <a:rPr lang="zh-CN" altLang="en-US" sz="1400" dirty="0" smtClean="0"/>
              <a:t>仓库文件夹</a:t>
            </a:r>
            <a:endParaRPr lang="en-US" altLang="zh-CN" sz="1400" dirty="0" smtClean="0"/>
          </a:p>
          <a:p>
            <a:pPr marL="514350" indent="-514350">
              <a:buNone/>
            </a:pPr>
            <a:r>
              <a:rPr lang="en-US" altLang="zh-CN" sz="1400" dirty="0" smtClean="0"/>
              <a:t>	</a:t>
            </a:r>
            <a:r>
              <a:rPr lang="en-US" altLang="zh-CN" sz="1400" dirty="0" err="1" smtClean="0">
                <a:solidFill>
                  <a:schemeClr val="tx2">
                    <a:lumMod val="60000"/>
                    <a:lumOff val="40000"/>
                  </a:schemeClr>
                </a:solidFill>
              </a:rPr>
              <a:t>mkdir</a:t>
            </a:r>
            <a:r>
              <a:rPr lang="en-US" altLang="zh-CN" sz="1400" dirty="0" smtClean="0">
                <a:solidFill>
                  <a:schemeClr val="tx2">
                    <a:lumMod val="60000"/>
                    <a:lumOff val="40000"/>
                  </a:schemeClr>
                </a:solidFill>
              </a:rPr>
              <a:t> -p </a:t>
            </a:r>
            <a:r>
              <a:rPr lang="zh-CN" altLang="en-US" sz="1400" dirty="0" smtClean="0">
                <a:solidFill>
                  <a:schemeClr val="tx2">
                    <a:lumMod val="60000"/>
                    <a:lumOff val="40000"/>
                  </a:schemeClr>
                </a:solidFill>
              </a:rPr>
              <a:t>路径</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文件夹名</a:t>
            </a:r>
            <a:r>
              <a:rPr lang="zh-CN" altLang="en-US" sz="1400" dirty="0" smtClean="0"/>
              <a:t>（如：</a:t>
            </a:r>
            <a:r>
              <a:rPr lang="en-US" altLang="zh-CN" sz="1400" dirty="0" err="1" smtClean="0"/>
              <a:t>mkdir</a:t>
            </a:r>
            <a:r>
              <a:rPr lang="en-US" altLang="zh-CN" sz="1400" dirty="0" smtClean="0"/>
              <a:t> -p /home/</a:t>
            </a:r>
            <a:r>
              <a:rPr lang="en-US" altLang="zh-CN" sz="1400" dirty="0" err="1" smtClean="0"/>
              <a:t>gitrepo</a:t>
            </a:r>
            <a:r>
              <a:rPr lang="en-US" altLang="zh-CN" sz="1400" dirty="0" smtClean="0"/>
              <a:t>/learngit.git</a:t>
            </a:r>
            <a:r>
              <a:rPr lang="zh-CN" altLang="en-US" sz="1400" dirty="0" smtClean="0"/>
              <a:t>）</a:t>
            </a:r>
            <a:endParaRPr lang="en-US" altLang="zh-CN" sz="1400" dirty="0" smtClean="0"/>
          </a:p>
          <a:p>
            <a:pPr marL="514350" indent="-514350">
              <a:buNone/>
            </a:pPr>
            <a:r>
              <a:rPr lang="en-US" altLang="zh-CN" sz="1400" dirty="0" smtClean="0"/>
              <a:t>	</a:t>
            </a:r>
            <a:r>
              <a:rPr lang="zh-CN" altLang="en-US" sz="1400" dirty="0" smtClean="0"/>
              <a:t>（</a:t>
            </a:r>
            <a:r>
              <a:rPr lang="en-US" altLang="zh-CN" sz="1400" dirty="0" smtClean="0"/>
              <a:t>-p</a:t>
            </a:r>
            <a:r>
              <a:rPr lang="zh-CN" altLang="en-US" sz="1400" dirty="0" smtClean="0"/>
              <a:t>作用：若路径中的某些目录尚不存在，加上此选项后，系统将自动建立好那些尚不存在的目录，即一次可以建立多个目录）</a:t>
            </a:r>
            <a:endParaRPr lang="en-US" altLang="zh-CN" sz="1400" dirty="0" smtClean="0"/>
          </a:p>
          <a:p>
            <a:pPr marL="514350" indent="-514350">
              <a:buFont typeface="+mj-lt"/>
              <a:buAutoNum type="arabicPeriod" startAt="2"/>
            </a:pPr>
            <a:r>
              <a:rPr lang="zh-CN" altLang="en-US" sz="1400" dirty="0" smtClean="0"/>
              <a:t>将创建的文件夹变为</a:t>
            </a:r>
            <a:r>
              <a:rPr lang="en-US" altLang="zh-CN" sz="1400" dirty="0" err="1" smtClean="0"/>
              <a:t>Git</a:t>
            </a:r>
            <a:r>
              <a:rPr lang="zh-CN" altLang="en-US" sz="1400" dirty="0" smtClean="0"/>
              <a:t>仓库</a:t>
            </a:r>
            <a:endParaRPr lang="en-US" altLang="zh-CN" sz="1400" dirty="0" smtClean="0"/>
          </a:p>
          <a:p>
            <a:pPr marL="514350" indent="-514350">
              <a:buNone/>
            </a:pPr>
            <a:r>
              <a:rPr lang="en-US" altLang="zh-CN" sz="1400" dirty="0" smtClean="0"/>
              <a:t>	</a:t>
            </a:r>
            <a:r>
              <a:rPr lang="en-US" altLang="zh-CN" sz="1400" dirty="0" smtClean="0">
                <a:solidFill>
                  <a:schemeClr val="tx2">
                    <a:lumMod val="60000"/>
                    <a:lumOff val="40000"/>
                  </a:schemeClr>
                </a:solidFill>
              </a:rPr>
              <a:t> </a:t>
            </a:r>
            <a:r>
              <a:rPr lang="en-US" altLang="zh-CN" sz="1400" dirty="0" err="1" smtClean="0">
                <a:solidFill>
                  <a:schemeClr val="tx2">
                    <a:lumMod val="60000"/>
                    <a:lumOff val="40000"/>
                  </a:schemeClr>
                </a:solidFill>
              </a:rPr>
              <a:t>git</a:t>
            </a:r>
            <a:r>
              <a:rPr lang="en-US" altLang="zh-CN" sz="1400" dirty="0" smtClean="0">
                <a:solidFill>
                  <a:schemeClr val="tx2">
                    <a:lumMod val="60000"/>
                    <a:lumOff val="40000"/>
                  </a:schemeClr>
                </a:solidFill>
              </a:rPr>
              <a:t> init --bare </a:t>
            </a:r>
            <a:r>
              <a:rPr lang="en-US" altLang="zh-CN" sz="1400" dirty="0" err="1" smtClean="0">
                <a:solidFill>
                  <a:schemeClr val="tx2">
                    <a:lumMod val="60000"/>
                    <a:lumOff val="40000"/>
                  </a:schemeClr>
                </a:solidFill>
              </a:rPr>
              <a:t>Git</a:t>
            </a:r>
            <a:r>
              <a:rPr lang="zh-CN" altLang="en-US" sz="1400" dirty="0" smtClean="0">
                <a:solidFill>
                  <a:schemeClr val="tx2">
                    <a:lumMod val="60000"/>
                    <a:lumOff val="40000"/>
                  </a:schemeClr>
                </a:solidFill>
              </a:rPr>
              <a:t>仓库文件夹</a:t>
            </a:r>
            <a:r>
              <a:rPr lang="zh-CN" altLang="en-US" sz="1400" dirty="0" smtClean="0"/>
              <a:t>（如：</a:t>
            </a:r>
            <a:r>
              <a:rPr lang="en-US" altLang="zh-CN" sz="1400" dirty="0" smtClean="0"/>
              <a:t> </a:t>
            </a:r>
            <a:r>
              <a:rPr lang="en-US" altLang="zh-CN" sz="1400" dirty="0" err="1" smtClean="0"/>
              <a:t>git</a:t>
            </a:r>
            <a:r>
              <a:rPr lang="en-US" altLang="zh-CN" sz="1400" dirty="0" smtClean="0"/>
              <a:t> init --bare /home/</a:t>
            </a:r>
            <a:r>
              <a:rPr lang="en-US" altLang="zh-CN" sz="1400" dirty="0" err="1" smtClean="0"/>
              <a:t>gitrepo</a:t>
            </a:r>
            <a:r>
              <a:rPr lang="en-US" altLang="zh-CN" sz="1400" dirty="0" smtClean="0"/>
              <a:t>/learngit.git </a:t>
            </a:r>
            <a:r>
              <a:rPr lang="zh-CN" altLang="en-US" sz="1400" dirty="0" smtClean="0"/>
              <a:t>）</a:t>
            </a:r>
            <a:endParaRPr lang="en-US" altLang="zh-CN" sz="1400" dirty="0" smtClean="0"/>
          </a:p>
          <a:p>
            <a:pPr marL="514350" indent="-514350">
              <a:buNone/>
            </a:pPr>
            <a:r>
              <a:rPr lang="en-US" altLang="zh-CN" sz="1400" dirty="0" smtClean="0"/>
              <a:t>	</a:t>
            </a:r>
            <a:r>
              <a:rPr lang="zh-CN" altLang="en-US" sz="1400" dirty="0" smtClean="0"/>
              <a:t>（或分两步：</a:t>
            </a:r>
            <a:r>
              <a:rPr lang="en-US" altLang="zh-CN" sz="1400" dirty="0" err="1" smtClean="0"/>
              <a:t>cd</a:t>
            </a:r>
            <a:r>
              <a:rPr lang="en-US" altLang="zh-CN" sz="1400" dirty="0" smtClean="0"/>
              <a:t> /home/</a:t>
            </a:r>
            <a:r>
              <a:rPr lang="en-US" altLang="zh-CN" sz="1400" dirty="0" err="1" smtClean="0"/>
              <a:t>gitrepo</a:t>
            </a:r>
            <a:r>
              <a:rPr lang="en-US" altLang="zh-CN" sz="1400" dirty="0" smtClean="0"/>
              <a:t>/learngit.git	</a:t>
            </a:r>
            <a:r>
              <a:rPr lang="en-US" altLang="zh-CN" sz="1400" dirty="0" err="1" smtClean="0"/>
              <a:t>git</a:t>
            </a:r>
            <a:r>
              <a:rPr lang="en-US" altLang="zh-CN" sz="1400" dirty="0" smtClean="0"/>
              <a:t> init --bare .</a:t>
            </a:r>
            <a:r>
              <a:rPr lang="zh-CN" altLang="en-US" sz="1400" dirty="0" smtClean="0"/>
              <a:t>）</a:t>
            </a:r>
            <a:endParaRPr lang="en-US" altLang="zh-CN" sz="1400" dirty="0" smtClean="0"/>
          </a:p>
          <a:p>
            <a:pPr marL="514350" indent="-514350">
              <a:buNone/>
            </a:pPr>
            <a:r>
              <a:rPr lang="en-US" altLang="zh-CN" sz="1400" dirty="0" smtClean="0">
                <a:solidFill>
                  <a:schemeClr val="tx2">
                    <a:lumMod val="60000"/>
                    <a:lumOff val="40000"/>
                  </a:schemeClr>
                </a:solidFill>
              </a:rPr>
              <a:t>	</a:t>
            </a:r>
            <a:r>
              <a:rPr lang="zh-CN" altLang="en-US" sz="1400" dirty="0" smtClean="0"/>
              <a:t>（</a:t>
            </a:r>
            <a:r>
              <a:rPr lang="en-US" altLang="zh-CN" sz="1400" dirty="0" smtClean="0"/>
              <a:t> --bare</a:t>
            </a:r>
            <a:r>
              <a:rPr lang="zh-CN" altLang="en-US" sz="1400" dirty="0" smtClean="0"/>
              <a:t>作用： 创建一个“裸库”，在该库中没有类似于本地库那样的文件结构可供直接进行浏览和修改，即没有类似本地库的工作区。一般作为远端备份或公共版本库时，应该使用</a:t>
            </a:r>
            <a:r>
              <a:rPr lang="en-US" altLang="zh-CN" sz="1400" dirty="0" err="1" smtClean="0"/>
              <a:t>git</a:t>
            </a:r>
            <a:r>
              <a:rPr lang="en-US" altLang="zh-CN" sz="1400" dirty="0" smtClean="0"/>
              <a:t> init --bare </a:t>
            </a:r>
            <a:r>
              <a:rPr lang="zh-CN" altLang="en-US" sz="1400" dirty="0" smtClean="0"/>
              <a:t>）</a:t>
            </a:r>
            <a:endParaRPr lang="en-US" altLang="zh-CN" sz="1400" dirty="0" smtClean="0"/>
          </a:p>
          <a:p>
            <a:pPr marL="514350" indent="-514350">
              <a:buNone/>
            </a:pPr>
            <a:endParaRPr lang="en-US" altLang="zh-CN" sz="1400" dirty="0" smtClean="0"/>
          </a:p>
          <a:p>
            <a:pPr marL="514350" indent="-514350">
              <a:buNone/>
            </a:pPr>
            <a:endParaRPr lang="en-US" altLang="zh-CN" sz="1400" dirty="0" smtClean="0"/>
          </a:p>
          <a:p>
            <a:pPr marL="514350" indent="-514350">
              <a:buNone/>
            </a:pPr>
            <a:endParaRPr lang="en-US" altLang="zh-CN" sz="1400" dirty="0" smtClean="0"/>
          </a:p>
          <a:p>
            <a:pPr marL="514350" indent="-514350">
              <a:buFont typeface="+mj-lt"/>
              <a:buAutoNum type="arabicPeriod" startAt="3"/>
            </a:pPr>
            <a:r>
              <a:rPr lang="zh-CN" altLang="en-US" sz="1400" dirty="0" smtClean="0"/>
              <a:t>把 </a:t>
            </a:r>
            <a:r>
              <a:rPr lang="en-US" sz="1400" dirty="0" err="1" smtClean="0"/>
              <a:t>Git</a:t>
            </a:r>
            <a:r>
              <a:rPr lang="en-US" sz="1400" dirty="0" smtClean="0"/>
              <a:t> </a:t>
            </a:r>
            <a:r>
              <a:rPr lang="zh-CN" altLang="en-US" sz="1400" dirty="0" smtClean="0"/>
              <a:t>仓库的拥有者修改为 </a:t>
            </a:r>
            <a:r>
              <a:rPr lang="en-US" sz="1400" dirty="0" err="1" smtClean="0"/>
              <a:t>gitadmin</a:t>
            </a:r>
            <a:endParaRPr lang="en-US" sz="1400" dirty="0" smtClean="0"/>
          </a:p>
          <a:p>
            <a:pPr marL="514350" indent="-514350">
              <a:buFont typeface="+mj-lt"/>
              <a:buAutoNum type="alphaLcParenR"/>
            </a:pPr>
            <a:r>
              <a:rPr lang="zh-CN" altLang="en-US" sz="1400" dirty="0" smtClean="0"/>
              <a:t>进入到</a:t>
            </a:r>
            <a:r>
              <a:rPr lang="en-US" altLang="zh-CN" sz="1400" dirty="0" err="1" smtClean="0"/>
              <a:t>Git</a:t>
            </a:r>
            <a:r>
              <a:rPr lang="zh-CN" altLang="en-US" sz="1400" dirty="0" smtClean="0"/>
              <a:t>仓库所在目录：</a:t>
            </a:r>
            <a:r>
              <a:rPr lang="en-US" altLang="zh-CN" sz="1400" dirty="0" err="1" smtClean="0">
                <a:solidFill>
                  <a:schemeClr val="tx2">
                    <a:lumMod val="60000"/>
                    <a:lumOff val="40000"/>
                  </a:schemeClr>
                </a:solidFill>
              </a:rPr>
              <a:t>cd</a:t>
            </a:r>
            <a:r>
              <a:rPr lang="en-US" altLang="zh-CN" sz="1400" dirty="0" smtClean="0">
                <a:solidFill>
                  <a:schemeClr val="tx2">
                    <a:lumMod val="60000"/>
                    <a:lumOff val="40000"/>
                  </a:schemeClr>
                </a:solidFill>
              </a:rPr>
              <a:t> /home/</a:t>
            </a:r>
            <a:r>
              <a:rPr lang="en-US" altLang="zh-CN" sz="1400" dirty="0" err="1" smtClean="0">
                <a:solidFill>
                  <a:schemeClr val="tx2">
                    <a:lumMod val="60000"/>
                    <a:lumOff val="40000"/>
                  </a:schemeClr>
                </a:solidFill>
              </a:rPr>
              <a:t>gitrepo</a:t>
            </a:r>
            <a:endParaRPr lang="en-US" altLang="zh-CN" sz="1400" dirty="0" smtClean="0">
              <a:solidFill>
                <a:schemeClr val="tx2">
                  <a:lumMod val="60000"/>
                  <a:lumOff val="40000"/>
                </a:schemeClr>
              </a:solidFill>
            </a:endParaRPr>
          </a:p>
          <a:p>
            <a:pPr marL="514350" indent="-514350">
              <a:buFont typeface="+mj-lt"/>
              <a:buAutoNum type="alphaLcParenR"/>
            </a:pPr>
            <a:r>
              <a:rPr lang="zh-CN" altLang="en-US" sz="1400" dirty="0" smtClean="0"/>
              <a:t>改变文件的拥有者和组：</a:t>
            </a:r>
            <a:r>
              <a:rPr lang="en-US" sz="1400" dirty="0" smtClean="0"/>
              <a:t> </a:t>
            </a:r>
            <a:r>
              <a:rPr lang="en-US" sz="1400" dirty="0" err="1" smtClean="0">
                <a:solidFill>
                  <a:schemeClr val="tx2">
                    <a:lumMod val="60000"/>
                    <a:lumOff val="40000"/>
                  </a:schemeClr>
                </a:solidFill>
              </a:rPr>
              <a:t>chown</a:t>
            </a:r>
            <a:r>
              <a:rPr lang="en-US" sz="1400" dirty="0" smtClean="0">
                <a:solidFill>
                  <a:schemeClr val="tx2">
                    <a:lumMod val="60000"/>
                    <a:lumOff val="40000"/>
                  </a:schemeClr>
                </a:solidFill>
              </a:rPr>
              <a:t> -R </a:t>
            </a:r>
            <a:r>
              <a:rPr lang="en-US" sz="1400" dirty="0" err="1" smtClean="0">
                <a:solidFill>
                  <a:schemeClr val="tx2">
                    <a:lumMod val="60000"/>
                    <a:lumOff val="40000"/>
                  </a:schemeClr>
                </a:solidFill>
              </a:rPr>
              <a:t>git</a:t>
            </a:r>
            <a:r>
              <a:rPr lang="en-US" altLang="zh-CN" sz="1400" dirty="0" err="1" smtClean="0">
                <a:solidFill>
                  <a:schemeClr val="tx2">
                    <a:lumMod val="60000"/>
                    <a:lumOff val="40000"/>
                  </a:schemeClr>
                </a:solidFill>
              </a:rPr>
              <a:t>admin</a:t>
            </a:r>
            <a:r>
              <a:rPr lang="en-US" sz="1400" dirty="0" err="1" smtClean="0">
                <a:solidFill>
                  <a:schemeClr val="tx2">
                    <a:lumMod val="60000"/>
                    <a:lumOff val="40000"/>
                  </a:schemeClr>
                </a:solidFill>
              </a:rPr>
              <a:t>:gitadmin</a:t>
            </a:r>
            <a:r>
              <a:rPr lang="en-US" sz="1400" dirty="0" smtClean="0">
                <a:solidFill>
                  <a:schemeClr val="tx2">
                    <a:lumMod val="60000"/>
                    <a:lumOff val="40000"/>
                  </a:schemeClr>
                </a:solidFill>
              </a:rPr>
              <a:t> </a:t>
            </a:r>
            <a:r>
              <a:rPr lang="en-US" altLang="zh-CN" sz="1400" dirty="0" smtClean="0">
                <a:solidFill>
                  <a:schemeClr val="tx2">
                    <a:lumMod val="60000"/>
                    <a:lumOff val="40000"/>
                  </a:schemeClr>
                </a:solidFill>
              </a:rPr>
              <a:t>learngit.git</a:t>
            </a:r>
            <a:r>
              <a:rPr lang="en-US" sz="1400" dirty="0" smtClean="0">
                <a:solidFill>
                  <a:schemeClr val="tx2">
                    <a:lumMod val="60000"/>
                    <a:lumOff val="40000"/>
                  </a:schemeClr>
                </a:solidFill>
              </a:rPr>
              <a:t>/</a:t>
            </a:r>
          </a:p>
          <a:p>
            <a:pPr marL="514350" indent="-514350">
              <a:buNone/>
            </a:pPr>
            <a:r>
              <a:rPr lang="en-US" altLang="zh-CN" sz="1400" dirty="0" smtClean="0"/>
              <a:t>	</a:t>
            </a:r>
            <a:r>
              <a:rPr lang="zh-CN" altLang="en-US" sz="1400" dirty="0" smtClean="0"/>
              <a:t>（命令格式：</a:t>
            </a:r>
            <a:r>
              <a:rPr lang="en-US" altLang="zh-CN" sz="1400" dirty="0" err="1" smtClean="0"/>
              <a:t>chown</a:t>
            </a:r>
            <a:r>
              <a:rPr lang="en-US" altLang="zh-CN" sz="1400" dirty="0" smtClean="0"/>
              <a:t>[</a:t>
            </a:r>
            <a:r>
              <a:rPr lang="zh-CN" altLang="en-US" sz="1400" dirty="0" smtClean="0"/>
              <a:t>选项</a:t>
            </a:r>
            <a:r>
              <a:rPr lang="en-US" altLang="zh-CN" sz="1400" dirty="0" smtClean="0"/>
              <a:t>]...[</a:t>
            </a:r>
            <a:r>
              <a:rPr lang="zh-CN" altLang="en-US" sz="1400" dirty="0" smtClean="0"/>
              <a:t>拥有者</a:t>
            </a:r>
            <a:r>
              <a:rPr lang="en-US" altLang="zh-CN" sz="1400" dirty="0" smtClean="0"/>
              <a:t>][:[</a:t>
            </a:r>
            <a:r>
              <a:rPr lang="zh-CN" altLang="en-US" sz="1400" dirty="0" smtClean="0"/>
              <a:t>组</a:t>
            </a:r>
            <a:r>
              <a:rPr lang="en-US" altLang="zh-CN" sz="1400" dirty="0" smtClean="0"/>
              <a:t>]]</a:t>
            </a:r>
            <a:r>
              <a:rPr lang="zh-CN" altLang="en-US" sz="1400" dirty="0" smtClean="0"/>
              <a:t>文件</a:t>
            </a:r>
            <a:r>
              <a:rPr lang="en-US" altLang="zh-CN" sz="1400" dirty="0" smtClean="0"/>
              <a:t>...-R</a:t>
            </a:r>
            <a:r>
              <a:rPr lang="zh-CN" altLang="en-US" sz="1400" dirty="0" smtClean="0"/>
              <a:t>表明处理指定目录以及其子目录下的所有文件；使用</a:t>
            </a:r>
            <a:r>
              <a:rPr lang="en-US" altLang="zh-CN" sz="1400" dirty="0" err="1" smtClean="0"/>
              <a:t>ls</a:t>
            </a:r>
            <a:r>
              <a:rPr lang="en-US" altLang="zh-CN" sz="1400" dirty="0" smtClean="0"/>
              <a:t> -l</a:t>
            </a:r>
            <a:r>
              <a:rPr lang="zh-CN" altLang="en-US" sz="1400" dirty="0" smtClean="0"/>
              <a:t>能查看路径下所有文件的拥有者情况）</a:t>
            </a:r>
            <a:endParaRPr lang="en-US" altLang="zh-CN" sz="1400" dirty="0" smtClean="0"/>
          </a:p>
          <a:p>
            <a:pPr marL="514350" indent="-514350">
              <a:buNone/>
            </a:pPr>
            <a:endParaRPr lang="en-US" altLang="zh-CN" sz="1600" dirty="0" smtClean="0"/>
          </a:p>
        </p:txBody>
      </p:sp>
      <p:pic>
        <p:nvPicPr>
          <p:cNvPr id="23554" name="Picture 2"/>
          <p:cNvPicPr>
            <a:picLocks noChangeAspect="1" noChangeArrowheads="1"/>
          </p:cNvPicPr>
          <p:nvPr/>
        </p:nvPicPr>
        <p:blipFill>
          <a:blip r:embed="rId2"/>
          <a:srcRect/>
          <a:stretch>
            <a:fillRect/>
          </a:stretch>
        </p:blipFill>
        <p:spPr bwMode="auto">
          <a:xfrm>
            <a:off x="4643438" y="4000504"/>
            <a:ext cx="3929090" cy="135485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Linux</a:t>
            </a:r>
            <a:r>
              <a:rPr lang="zh-CN" altLang="en-US" dirty="0" smtClean="0"/>
              <a:t>上安装</a:t>
            </a:r>
            <a:r>
              <a:rPr lang="en-US" altLang="zh-CN" dirty="0" err="1" smtClean="0"/>
              <a:t>Git</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pPr marL="514350" indent="-514350">
              <a:buFont typeface="+mj-lt"/>
              <a:buAutoNum type="arabicPeriod"/>
            </a:pPr>
            <a:r>
              <a:rPr lang="zh-CN" altLang="en-US" sz="2400" dirty="0" smtClean="0">
                <a:latin typeface="Calibri" pitchFamily="34" charset="0"/>
              </a:rPr>
              <a:t>输入</a:t>
            </a:r>
            <a:r>
              <a:rPr lang="en-US" altLang="zh-CN" sz="2400" dirty="0" err="1" smtClean="0">
                <a:solidFill>
                  <a:schemeClr val="tx2">
                    <a:lumMod val="60000"/>
                    <a:lumOff val="40000"/>
                  </a:schemeClr>
                </a:solidFill>
                <a:latin typeface="Calibri" pitchFamily="34" charset="0"/>
              </a:rPr>
              <a:t>git</a:t>
            </a:r>
            <a:r>
              <a:rPr lang="zh-CN" altLang="en-US" sz="2400" dirty="0" smtClean="0">
                <a:latin typeface="Calibri" pitchFamily="34" charset="0"/>
              </a:rPr>
              <a:t>，看看系统有没有安装</a:t>
            </a:r>
            <a:r>
              <a:rPr lang="en-US" altLang="zh-CN" sz="2400" dirty="0" err="1" smtClean="0">
                <a:latin typeface="Calibri" pitchFamily="34" charset="0"/>
              </a:rPr>
              <a:t>Git</a:t>
            </a:r>
            <a:endParaRPr lang="en-US" altLang="zh-CN" sz="2400" dirty="0" smtClean="0">
              <a:latin typeface="Calibri" pitchFamily="34" charset="0"/>
            </a:endParaRPr>
          </a:p>
          <a:p>
            <a:pPr marL="514350" indent="-514350">
              <a:buFont typeface="+mj-lt"/>
              <a:buAutoNum type="arabicPeriod"/>
            </a:pPr>
            <a:endParaRPr lang="en-US" altLang="zh-CN" sz="2400" dirty="0" smtClean="0">
              <a:latin typeface="Calibri" pitchFamily="34" charset="0"/>
            </a:endParaRPr>
          </a:p>
          <a:p>
            <a:pPr marL="514350" indent="-514350">
              <a:buFont typeface="+mj-lt"/>
              <a:buAutoNum type="arabicPeriod"/>
            </a:pPr>
            <a:endParaRPr lang="en-US" altLang="zh-CN" sz="2400" dirty="0" smtClean="0">
              <a:latin typeface="Calibri" pitchFamily="34" charset="0"/>
            </a:endParaRPr>
          </a:p>
          <a:p>
            <a:pPr marL="514350" indent="-514350">
              <a:buFont typeface="+mj-lt"/>
              <a:buAutoNum type="arabicPeriod"/>
            </a:pPr>
            <a:r>
              <a:rPr lang="zh-CN" altLang="en-US" sz="2400" dirty="0" smtClean="0">
                <a:latin typeface="Calibri" pitchFamily="34" charset="0"/>
              </a:rPr>
              <a:t>未安装，则</a:t>
            </a:r>
            <a:endParaRPr lang="en-US" altLang="zh-CN" sz="2400" dirty="0" smtClean="0">
              <a:latin typeface="Calibri" pitchFamily="34" charset="0"/>
            </a:endParaRPr>
          </a:p>
          <a:p>
            <a:pPr marL="514350" indent="-514350"/>
            <a:r>
              <a:rPr lang="zh-CN" altLang="en-US" sz="2400" dirty="0" smtClean="0">
                <a:latin typeface="Calibri" pitchFamily="34" charset="0"/>
              </a:rPr>
              <a:t>新版</a:t>
            </a:r>
            <a:r>
              <a:rPr lang="en-US" sz="2400" dirty="0" err="1" smtClean="0">
                <a:latin typeface="Calibri" pitchFamily="34" charset="0"/>
              </a:rPr>
              <a:t>Debian</a:t>
            </a:r>
            <a:r>
              <a:rPr lang="zh-CN" altLang="en-US" sz="2400" dirty="0" smtClean="0">
                <a:latin typeface="Calibri" pitchFamily="34" charset="0"/>
              </a:rPr>
              <a:t>或</a:t>
            </a:r>
            <a:r>
              <a:rPr lang="en-US" sz="2400" dirty="0" err="1" smtClean="0">
                <a:latin typeface="Calibri" pitchFamily="34" charset="0"/>
              </a:rPr>
              <a:t>Ubuntu</a:t>
            </a:r>
            <a:r>
              <a:rPr lang="en-US" sz="2400" dirty="0" smtClean="0">
                <a:latin typeface="Calibri" pitchFamily="34" charset="0"/>
              </a:rPr>
              <a:t> Linux</a:t>
            </a:r>
            <a:r>
              <a:rPr lang="zh-CN" altLang="en-US" sz="2400" dirty="0" smtClean="0">
                <a:latin typeface="Calibri" pitchFamily="34" charset="0"/>
              </a:rPr>
              <a:t>输入：</a:t>
            </a:r>
            <a:endParaRPr lang="en-US" altLang="zh-CN" sz="2400" dirty="0" smtClean="0">
              <a:latin typeface="Calibri" pitchFamily="34" charset="0"/>
            </a:endParaRPr>
          </a:p>
          <a:p>
            <a:pPr marL="514350" indent="-514350">
              <a:buNone/>
            </a:pPr>
            <a:r>
              <a:rPr lang="en-US" sz="2400" dirty="0" smtClean="0">
                <a:solidFill>
                  <a:schemeClr val="tx2">
                    <a:lumMod val="60000"/>
                    <a:lumOff val="40000"/>
                  </a:schemeClr>
                </a:solidFill>
                <a:latin typeface="Calibri" pitchFamily="34" charset="0"/>
              </a:rPr>
              <a:t>	 </a:t>
            </a:r>
            <a:r>
              <a:rPr lang="en-US" sz="2400" dirty="0" err="1" smtClean="0">
                <a:solidFill>
                  <a:schemeClr val="tx2">
                    <a:lumMod val="60000"/>
                    <a:lumOff val="40000"/>
                  </a:schemeClr>
                </a:solidFill>
                <a:latin typeface="Calibri" pitchFamily="34" charset="0"/>
              </a:rPr>
              <a:t>sudo</a:t>
            </a:r>
            <a:r>
              <a:rPr lang="en-US" sz="2400" dirty="0" smtClean="0">
                <a:solidFill>
                  <a:schemeClr val="tx2">
                    <a:lumMod val="60000"/>
                    <a:lumOff val="40000"/>
                  </a:schemeClr>
                </a:solidFill>
                <a:latin typeface="Calibri" pitchFamily="34" charset="0"/>
              </a:rPr>
              <a:t> apt-get install </a:t>
            </a:r>
            <a:r>
              <a:rPr lang="en-US" sz="2400" dirty="0" err="1" smtClean="0">
                <a:solidFill>
                  <a:schemeClr val="tx2">
                    <a:lumMod val="60000"/>
                    <a:lumOff val="40000"/>
                  </a:schemeClr>
                </a:solidFill>
                <a:latin typeface="Calibri" pitchFamily="34" charset="0"/>
              </a:rPr>
              <a:t>git</a:t>
            </a:r>
            <a:endParaRPr lang="en-US" altLang="zh-CN" sz="2400" dirty="0" smtClean="0">
              <a:latin typeface="Calibri" pitchFamily="34" charset="0"/>
            </a:endParaRPr>
          </a:p>
          <a:p>
            <a:pPr marL="514350" indent="-514350"/>
            <a:r>
              <a:rPr lang="zh-CN" altLang="en-US" sz="2400" dirty="0" smtClean="0">
                <a:latin typeface="Calibri" pitchFamily="34" charset="0"/>
              </a:rPr>
              <a:t>老版</a:t>
            </a:r>
            <a:r>
              <a:rPr lang="en-US" sz="2400" dirty="0" err="1" smtClean="0">
                <a:latin typeface="Calibri" pitchFamily="34" charset="0"/>
              </a:rPr>
              <a:t>Debian</a:t>
            </a:r>
            <a:r>
              <a:rPr lang="zh-CN" altLang="en-US" sz="2400" dirty="0" smtClean="0">
                <a:latin typeface="Calibri" pitchFamily="34" charset="0"/>
              </a:rPr>
              <a:t>或</a:t>
            </a:r>
            <a:r>
              <a:rPr lang="en-US" sz="2400" dirty="0" err="1" smtClean="0">
                <a:latin typeface="Calibri" pitchFamily="34" charset="0"/>
              </a:rPr>
              <a:t>Ubuntu</a:t>
            </a:r>
            <a:r>
              <a:rPr lang="en-US" sz="2400" dirty="0" smtClean="0">
                <a:latin typeface="Calibri" pitchFamily="34" charset="0"/>
              </a:rPr>
              <a:t> Linux</a:t>
            </a:r>
            <a:r>
              <a:rPr lang="zh-CN" altLang="en-US" sz="2400" dirty="0" smtClean="0">
                <a:latin typeface="Calibri" pitchFamily="34" charset="0"/>
              </a:rPr>
              <a:t>输入：</a:t>
            </a:r>
            <a:endParaRPr lang="en-US" altLang="zh-CN" sz="2400" dirty="0" smtClean="0">
              <a:latin typeface="Calibri" pitchFamily="34" charset="0"/>
            </a:endParaRPr>
          </a:p>
          <a:p>
            <a:pPr marL="514350" indent="-514350">
              <a:buNone/>
            </a:pPr>
            <a:r>
              <a:rPr lang="en-US" altLang="zh-CN" sz="2400" dirty="0" smtClean="0">
                <a:solidFill>
                  <a:schemeClr val="tx2">
                    <a:lumMod val="60000"/>
                    <a:lumOff val="40000"/>
                  </a:schemeClr>
                </a:solidFill>
                <a:latin typeface="Calibri" pitchFamily="34" charset="0"/>
              </a:rPr>
              <a:t>	</a:t>
            </a:r>
            <a:r>
              <a:rPr lang="en-US" sz="2400" dirty="0" smtClean="0">
                <a:latin typeface="Calibri" pitchFamily="34" charset="0"/>
              </a:rPr>
              <a:t> </a:t>
            </a:r>
            <a:r>
              <a:rPr lang="en-US" sz="2400" dirty="0" err="1" smtClean="0">
                <a:solidFill>
                  <a:schemeClr val="tx2">
                    <a:lumMod val="60000"/>
                    <a:lumOff val="40000"/>
                  </a:schemeClr>
                </a:solidFill>
                <a:latin typeface="Calibri" pitchFamily="34" charset="0"/>
              </a:rPr>
              <a:t>sudo</a:t>
            </a:r>
            <a:r>
              <a:rPr lang="en-US" sz="2400" dirty="0" smtClean="0">
                <a:solidFill>
                  <a:schemeClr val="tx2">
                    <a:lumMod val="60000"/>
                    <a:lumOff val="40000"/>
                  </a:schemeClr>
                </a:solidFill>
                <a:latin typeface="Calibri" pitchFamily="34" charset="0"/>
              </a:rPr>
              <a:t> apt-get install </a:t>
            </a:r>
            <a:r>
              <a:rPr lang="en-US" sz="2400" dirty="0" err="1" smtClean="0">
                <a:solidFill>
                  <a:schemeClr val="tx2">
                    <a:lumMod val="60000"/>
                    <a:lumOff val="40000"/>
                  </a:schemeClr>
                </a:solidFill>
                <a:latin typeface="Calibri" pitchFamily="34" charset="0"/>
              </a:rPr>
              <a:t>git</a:t>
            </a:r>
            <a:r>
              <a:rPr lang="en-US" sz="2400" dirty="0" smtClean="0">
                <a:solidFill>
                  <a:schemeClr val="tx2">
                    <a:lumMod val="60000"/>
                    <a:lumOff val="40000"/>
                  </a:schemeClr>
                </a:solidFill>
                <a:latin typeface="Calibri" pitchFamily="34" charset="0"/>
              </a:rPr>
              <a:t>-core	</a:t>
            </a:r>
            <a:r>
              <a:rPr lang="zh-CN" altLang="en-US" sz="1200" dirty="0" smtClean="0">
                <a:solidFill>
                  <a:srgbClr val="FF0000"/>
                </a:solidFill>
                <a:latin typeface="Calibri" pitchFamily="34" charset="0"/>
              </a:rPr>
              <a:t>（因之前有其他软件名为</a:t>
            </a:r>
            <a:r>
              <a:rPr lang="en-US" altLang="zh-CN" sz="1200" dirty="0" err="1" smtClean="0">
                <a:solidFill>
                  <a:srgbClr val="FF0000"/>
                </a:solidFill>
                <a:latin typeface="Calibri" pitchFamily="34" charset="0"/>
              </a:rPr>
              <a:t>Git</a:t>
            </a:r>
            <a:r>
              <a:rPr lang="zh-CN" altLang="en-US" sz="1200" dirty="0" smtClean="0">
                <a:solidFill>
                  <a:srgbClr val="FF0000"/>
                </a:solidFill>
                <a:latin typeface="Calibri" pitchFamily="34" charset="0"/>
              </a:rPr>
              <a:t>）</a:t>
            </a:r>
            <a:endParaRPr lang="en-US" sz="1200" dirty="0" smtClean="0">
              <a:solidFill>
                <a:srgbClr val="FF0000"/>
              </a:solidFill>
              <a:latin typeface="Calibri" pitchFamily="34" charset="0"/>
            </a:endParaRPr>
          </a:p>
          <a:p>
            <a:pPr marL="514350" indent="-514350"/>
            <a:r>
              <a:rPr lang="zh-CN" altLang="en-US" sz="2400" dirty="0" smtClean="0">
                <a:latin typeface="Calibri" pitchFamily="34" charset="0"/>
              </a:rPr>
              <a:t>其他</a:t>
            </a:r>
            <a:r>
              <a:rPr lang="en-US" altLang="zh-CN" sz="2400" dirty="0" smtClean="0">
                <a:latin typeface="Calibri" pitchFamily="34" charset="0"/>
              </a:rPr>
              <a:t>Linux</a:t>
            </a:r>
            <a:r>
              <a:rPr lang="zh-CN" altLang="en-US" sz="2400" dirty="0" smtClean="0">
                <a:latin typeface="Calibri" pitchFamily="34" charset="0"/>
              </a:rPr>
              <a:t>版本，直接通过源码安装：先从</a:t>
            </a:r>
            <a:r>
              <a:rPr lang="en-US" altLang="zh-CN" sz="2400" dirty="0" err="1" smtClean="0">
                <a:latin typeface="Calibri" pitchFamily="34" charset="0"/>
              </a:rPr>
              <a:t>Git</a:t>
            </a:r>
            <a:r>
              <a:rPr lang="zh-CN" altLang="en-US" sz="2400" dirty="0" smtClean="0">
                <a:latin typeface="Calibri" pitchFamily="34" charset="0"/>
              </a:rPr>
              <a:t>官网下载源码，然后解压，依次输入：</a:t>
            </a:r>
            <a:r>
              <a:rPr lang="en-US" altLang="zh-CN" sz="2400" dirty="0" smtClean="0">
                <a:solidFill>
                  <a:schemeClr val="tx2">
                    <a:lumMod val="60000"/>
                    <a:lumOff val="40000"/>
                  </a:schemeClr>
                </a:solidFill>
                <a:latin typeface="Calibri" pitchFamily="34" charset="0"/>
              </a:rPr>
              <a:t>./</a:t>
            </a:r>
            <a:r>
              <a:rPr lang="en-US" altLang="zh-CN" sz="2400" dirty="0" err="1" smtClean="0">
                <a:solidFill>
                  <a:schemeClr val="tx2">
                    <a:lumMod val="60000"/>
                    <a:lumOff val="40000"/>
                  </a:schemeClr>
                </a:solidFill>
                <a:latin typeface="Calibri" pitchFamily="34" charset="0"/>
              </a:rPr>
              <a:t>config</a:t>
            </a:r>
            <a:r>
              <a:rPr lang="zh-CN" altLang="en-US" sz="2400" dirty="0" smtClean="0">
                <a:latin typeface="Calibri" pitchFamily="34" charset="0"/>
              </a:rPr>
              <a:t>，</a:t>
            </a:r>
            <a:r>
              <a:rPr lang="en-US" altLang="zh-CN" sz="2400" dirty="0" smtClean="0">
                <a:solidFill>
                  <a:schemeClr val="tx2">
                    <a:lumMod val="60000"/>
                    <a:lumOff val="40000"/>
                  </a:schemeClr>
                </a:solidFill>
                <a:latin typeface="Calibri" pitchFamily="34" charset="0"/>
              </a:rPr>
              <a:t>make</a:t>
            </a:r>
            <a:r>
              <a:rPr lang="zh-CN" altLang="en-US" sz="2400" dirty="0" smtClean="0">
                <a:latin typeface="Calibri" pitchFamily="34" charset="0"/>
              </a:rPr>
              <a:t>，</a:t>
            </a:r>
            <a:r>
              <a:rPr lang="en-US" altLang="zh-CN" sz="2400" dirty="0" err="1" smtClean="0">
                <a:solidFill>
                  <a:schemeClr val="tx2">
                    <a:lumMod val="60000"/>
                    <a:lumOff val="40000"/>
                  </a:schemeClr>
                </a:solidFill>
                <a:latin typeface="Calibri" pitchFamily="34" charset="0"/>
              </a:rPr>
              <a:t>sudo</a:t>
            </a:r>
            <a:r>
              <a:rPr lang="en-US" altLang="zh-CN" sz="2400" dirty="0" smtClean="0">
                <a:solidFill>
                  <a:schemeClr val="tx2">
                    <a:lumMod val="60000"/>
                    <a:lumOff val="40000"/>
                  </a:schemeClr>
                </a:solidFill>
                <a:latin typeface="Calibri" pitchFamily="34" charset="0"/>
              </a:rPr>
              <a:t> make install</a:t>
            </a:r>
            <a:r>
              <a:rPr lang="zh-CN" altLang="en-US" sz="2400" dirty="0" smtClean="0">
                <a:latin typeface="Calibri" pitchFamily="34" charset="0"/>
              </a:rPr>
              <a:t>这几个命令进行安装。</a:t>
            </a:r>
            <a:endParaRPr lang="zh-CN" altLang="en-US" sz="2400" dirty="0">
              <a:solidFill>
                <a:schemeClr val="tx2">
                  <a:lumMod val="60000"/>
                  <a:lumOff val="40000"/>
                </a:schemeClr>
              </a:solidFill>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1000100" y="1857364"/>
            <a:ext cx="5715000" cy="685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857916"/>
          </a:xfrm>
        </p:spPr>
        <p:txBody>
          <a:bodyPr>
            <a:normAutofit lnSpcReduction="10000"/>
          </a:bodyPr>
          <a:lstStyle/>
          <a:p>
            <a:pPr>
              <a:buFont typeface="Wingdings" pitchFamily="2" charset="2"/>
              <a:buChar char="Ø"/>
            </a:pPr>
            <a:r>
              <a:rPr lang="zh-CN" altLang="en-US" sz="2400" dirty="0" smtClean="0"/>
              <a:t>从 </a:t>
            </a:r>
            <a:r>
              <a:rPr lang="en-US" sz="2400" dirty="0" smtClean="0"/>
              <a:t>Linux </a:t>
            </a:r>
            <a:r>
              <a:rPr lang="en-US" sz="2400" dirty="0" err="1" smtClean="0"/>
              <a:t>Git</a:t>
            </a:r>
            <a:r>
              <a:rPr lang="en-US" sz="2400" dirty="0" smtClean="0"/>
              <a:t> </a:t>
            </a:r>
            <a:r>
              <a:rPr lang="zh-CN" altLang="en-US" sz="2400" dirty="0" smtClean="0"/>
              <a:t>服务器上 </a:t>
            </a:r>
            <a:r>
              <a:rPr lang="en-US" sz="2400" dirty="0" smtClean="0"/>
              <a:t>clone </a:t>
            </a:r>
            <a:r>
              <a:rPr lang="zh-CN" altLang="en-US" sz="2400" dirty="0" smtClean="0"/>
              <a:t>项目</a:t>
            </a:r>
            <a:endParaRPr lang="en-US" altLang="zh-CN" sz="2400" dirty="0" smtClean="0"/>
          </a:p>
          <a:p>
            <a:r>
              <a:rPr lang="en-US" altLang="zh-CN" sz="1600" dirty="0" err="1" smtClean="0"/>
              <a:t>ssh</a:t>
            </a:r>
            <a:r>
              <a:rPr lang="zh-CN" altLang="en-US" sz="1600" dirty="0" smtClean="0"/>
              <a:t>端口为</a:t>
            </a:r>
            <a:r>
              <a:rPr lang="en-US" altLang="zh-CN" sz="1600" dirty="0" smtClean="0"/>
              <a:t>22</a:t>
            </a:r>
            <a:r>
              <a:rPr lang="zh-CN" altLang="en-US" sz="1600" dirty="0" smtClean="0"/>
              <a:t>（即默认值），本机</a:t>
            </a:r>
            <a:r>
              <a:rPr lang="en-US" altLang="zh-CN" sz="1600" dirty="0" err="1" smtClean="0"/>
              <a:t>Git</a:t>
            </a:r>
            <a:r>
              <a:rPr lang="en-US" altLang="zh-CN" sz="1600" dirty="0" smtClean="0"/>
              <a:t> bash</a:t>
            </a:r>
            <a:r>
              <a:rPr lang="zh-CN" altLang="en-US" sz="1600" dirty="0" smtClean="0"/>
              <a:t>窗口输入：</a:t>
            </a:r>
            <a:endParaRPr lang="en-US" altLang="zh-CN" sz="1600" dirty="0" smtClean="0"/>
          </a:p>
          <a:p>
            <a:pPr>
              <a:buNone/>
            </a:pPr>
            <a:r>
              <a:rPr lang="en-US" sz="1600" dirty="0" smtClean="0"/>
              <a:t>	</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t>
            </a:r>
            <a:r>
              <a:rPr lang="en-US" altLang="zh-CN" sz="1600" dirty="0" smtClean="0">
                <a:solidFill>
                  <a:schemeClr val="tx2">
                    <a:lumMod val="60000"/>
                    <a:lumOff val="40000"/>
                  </a:schemeClr>
                </a:solidFill>
              </a:rPr>
              <a:t>admin</a:t>
            </a:r>
            <a:r>
              <a:rPr lang="en-US" sz="1600" dirty="0" smtClean="0">
                <a:solidFill>
                  <a:schemeClr val="tx2">
                    <a:lumMod val="60000"/>
                    <a:lumOff val="40000"/>
                  </a:schemeClr>
                </a:solidFill>
              </a:rPr>
              <a:t>@172.16.5.21:/home/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p>
          <a:p>
            <a:r>
              <a:rPr lang="en-US" altLang="zh-CN" sz="1600" dirty="0" err="1" smtClean="0"/>
              <a:t>ssh</a:t>
            </a:r>
            <a:r>
              <a:rPr lang="zh-CN" altLang="en-US" sz="1600" dirty="0" smtClean="0"/>
              <a:t>端口不为</a:t>
            </a:r>
            <a:r>
              <a:rPr lang="en-US" altLang="zh-CN" sz="1600" dirty="0" smtClean="0"/>
              <a:t>22</a:t>
            </a:r>
            <a:r>
              <a:rPr lang="zh-CN" altLang="en-US" sz="1600" dirty="0" smtClean="0"/>
              <a:t>（假设为</a:t>
            </a:r>
            <a:r>
              <a:rPr lang="en-US" altLang="zh-CN" sz="1600" dirty="0" smtClean="0"/>
              <a:t>7700</a:t>
            </a:r>
            <a:r>
              <a:rPr lang="zh-CN" altLang="en-US" sz="1600" dirty="0" smtClean="0"/>
              <a:t>），本机</a:t>
            </a:r>
            <a:r>
              <a:rPr lang="en-US" altLang="zh-CN" sz="1600" dirty="0" err="1" smtClean="0"/>
              <a:t>Git</a:t>
            </a:r>
            <a:r>
              <a:rPr lang="en-US" altLang="zh-CN" sz="1600" dirty="0" smtClean="0"/>
              <a:t> bash</a:t>
            </a:r>
            <a:r>
              <a:rPr lang="zh-CN" altLang="en-US" sz="1600" dirty="0" smtClean="0"/>
              <a:t>窗口输入：</a:t>
            </a:r>
            <a:endParaRPr lang="en-US" altLang="zh-CN" sz="1600" dirty="0" smtClean="0"/>
          </a:p>
          <a:p>
            <a:pPr>
              <a:buNone/>
            </a:pPr>
            <a:r>
              <a:rPr lang="en-US" sz="1600" dirty="0" smtClean="0"/>
              <a:t>	</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a:t>
            </a:r>
            <a:r>
              <a:rPr lang="en-US" altLang="zh-CN" sz="1600" dirty="0" smtClean="0">
                <a:solidFill>
                  <a:schemeClr val="tx2">
                    <a:lumMod val="60000"/>
                    <a:lumOff val="40000"/>
                  </a:schemeClr>
                </a:solidFill>
              </a:rPr>
              <a:t>ssh://</a:t>
            </a:r>
            <a:r>
              <a:rPr lang="en-US" sz="1600" dirty="0" smtClean="0">
                <a:solidFill>
                  <a:schemeClr val="tx2">
                    <a:lumMod val="60000"/>
                    <a:lumOff val="40000"/>
                  </a:schemeClr>
                </a:solidFill>
              </a:rPr>
              <a:t>gitadmin@172.16.5.21:7700/home/gitrepo/learngit.git</a:t>
            </a:r>
          </a:p>
          <a:p>
            <a:pPr>
              <a:buNone/>
            </a:pPr>
            <a:r>
              <a:rPr lang="en-US" altLang="zh-CN" sz="1600" dirty="0" smtClean="0"/>
              <a:t>	</a:t>
            </a:r>
            <a:r>
              <a:rPr lang="zh-CN" altLang="en-US" sz="1600" dirty="0" smtClean="0"/>
              <a:t>注：当第一次连接到目标 </a:t>
            </a:r>
            <a:r>
              <a:rPr lang="en-US" altLang="zh-CN" sz="1600" dirty="0" err="1" smtClean="0"/>
              <a:t>Git</a:t>
            </a:r>
            <a:r>
              <a:rPr lang="en-US" altLang="zh-CN" sz="1600" dirty="0" smtClean="0"/>
              <a:t> </a:t>
            </a:r>
            <a:r>
              <a:rPr lang="zh-CN" altLang="en-US" sz="1600" dirty="0" smtClean="0"/>
              <a:t>服务器时会得到一个提示：</a:t>
            </a:r>
            <a:endParaRPr lang="en-US" altLang="zh-CN"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r>
              <a:rPr lang="zh-CN" altLang="en-US" sz="1600" dirty="0" smtClean="0"/>
              <a:t>输入</a:t>
            </a:r>
            <a:r>
              <a:rPr lang="en-US" altLang="zh-CN" sz="1600" dirty="0" smtClean="0"/>
              <a:t>yes</a:t>
            </a:r>
            <a:r>
              <a:rPr lang="zh-CN" altLang="en-US" sz="1600" dirty="0" smtClean="0"/>
              <a:t>按回车键，提示：</a:t>
            </a:r>
            <a:endParaRPr lang="en-US" altLang="zh-CN" sz="1600" dirty="0" smtClean="0"/>
          </a:p>
          <a:p>
            <a:pPr>
              <a:buNone/>
            </a:pPr>
            <a:endParaRPr lang="en-US" sz="1600" dirty="0" smtClean="0"/>
          </a:p>
          <a:p>
            <a:pPr>
              <a:buNone/>
            </a:pPr>
            <a:r>
              <a:rPr lang="en-US" altLang="zh-CN" sz="1600" dirty="0" smtClean="0"/>
              <a:t>	</a:t>
            </a:r>
          </a:p>
          <a:p>
            <a:pPr>
              <a:buNone/>
            </a:pPr>
            <a:r>
              <a:rPr lang="en-US" altLang="zh-CN" sz="1600" dirty="0" smtClean="0"/>
              <a:t>	</a:t>
            </a:r>
            <a:r>
              <a:rPr lang="zh-CN" altLang="en-US" sz="1600" dirty="0" smtClean="0"/>
              <a:t>此时本机 </a:t>
            </a:r>
            <a:r>
              <a:rPr lang="en-US" altLang="zh-CN" sz="1600" dirty="0" smtClean="0"/>
              <a:t>C:\Users\</a:t>
            </a:r>
            <a:r>
              <a:rPr lang="zh-CN" altLang="en-US" sz="1600" dirty="0" smtClean="0"/>
              <a:t>用户名</a:t>
            </a:r>
            <a:r>
              <a:rPr lang="en-US" altLang="zh-CN" sz="1600" dirty="0" smtClean="0"/>
              <a:t>\.</a:t>
            </a:r>
            <a:r>
              <a:rPr lang="en-US" altLang="zh-CN" sz="1600" dirty="0" err="1" smtClean="0"/>
              <a:t>ssh</a:t>
            </a:r>
            <a:r>
              <a:rPr lang="en-US" altLang="zh-CN" sz="1600" dirty="0" smtClean="0"/>
              <a:t> </a:t>
            </a:r>
            <a:r>
              <a:rPr lang="zh-CN" altLang="en-US" sz="1600" dirty="0" smtClean="0"/>
              <a:t>下会多出一个文件 </a:t>
            </a:r>
            <a:r>
              <a:rPr lang="en-US" altLang="zh-CN" sz="1600" dirty="0" err="1" smtClean="0"/>
              <a:t>known_hosts</a:t>
            </a:r>
            <a:r>
              <a:rPr lang="zh-CN" altLang="en-US" sz="1600" dirty="0" smtClean="0"/>
              <a:t>，以后在这台电脑上再次连接目标 </a:t>
            </a:r>
            <a:r>
              <a:rPr lang="en-US" altLang="zh-CN" sz="1600" dirty="0" err="1" smtClean="0"/>
              <a:t>Git</a:t>
            </a:r>
            <a:r>
              <a:rPr lang="en-US" altLang="zh-CN" sz="1600" dirty="0" smtClean="0"/>
              <a:t> </a:t>
            </a:r>
            <a:r>
              <a:rPr lang="zh-CN" altLang="en-US" sz="1600" dirty="0" smtClean="0"/>
              <a:t>服务器时不会再提示上面的语句。</a:t>
            </a:r>
            <a:endParaRPr lang="en-US" altLang="zh-CN"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altLang="zh-CN" sz="1600" dirty="0" smtClean="0"/>
              <a:t>	</a:t>
            </a:r>
            <a:r>
              <a:rPr lang="zh-CN" altLang="en-US" sz="1600" dirty="0" smtClean="0"/>
              <a:t>再次输入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gitadmin@172.16.5.21:/home/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r>
              <a:rPr lang="zh-CN" altLang="en-US" sz="1600" dirty="0" smtClean="0"/>
              <a:t>，提示需要输入服务器端的密码，此时可直接输入密码从服务器端</a:t>
            </a:r>
            <a:r>
              <a:rPr lang="en-US" altLang="zh-CN" sz="1600" dirty="0" smtClean="0"/>
              <a:t>clone</a:t>
            </a:r>
            <a:r>
              <a:rPr lang="zh-CN" altLang="en-US" sz="1600" dirty="0" smtClean="0"/>
              <a:t>项目（后续操作时每次都需要输入密码）；也可按</a:t>
            </a:r>
            <a:r>
              <a:rPr lang="en-US" altLang="zh-CN" sz="1600" dirty="0" err="1" smtClean="0"/>
              <a:t>Ctrl+c</a:t>
            </a:r>
            <a:r>
              <a:rPr lang="zh-CN" altLang="en-US" sz="1600" dirty="0" smtClean="0"/>
              <a:t>退出后，采用 </a:t>
            </a:r>
            <a:r>
              <a:rPr lang="en-US" altLang="zh-CN" sz="1600" dirty="0" smtClean="0"/>
              <a:t>SSH </a:t>
            </a:r>
            <a:r>
              <a:rPr lang="zh-CN" altLang="en-US" sz="1600" dirty="0" smtClean="0"/>
              <a:t>公钥来进行后续免密验证。</a:t>
            </a:r>
          </a:p>
          <a:p>
            <a:pPr>
              <a:buNone/>
            </a:pPr>
            <a:endParaRPr lang="en-US" sz="1600" dirty="0" smtClean="0"/>
          </a:p>
          <a:p>
            <a:pPr>
              <a:buNone/>
            </a:pPr>
            <a:endParaRPr lang="en-US" sz="1600" dirty="0" smtClean="0"/>
          </a:p>
          <a:p>
            <a:pPr>
              <a:buNone/>
            </a:pPr>
            <a:endParaRPr lang="zh-CN" altLang="en-US" sz="1600" dirty="0"/>
          </a:p>
        </p:txBody>
      </p:sp>
      <p:sp>
        <p:nvSpPr>
          <p:cNvPr id="4" name="TextBox 3"/>
          <p:cNvSpPr txBox="1"/>
          <p:nvPr/>
        </p:nvSpPr>
        <p:spPr>
          <a:xfrm>
            <a:off x="928662" y="2285992"/>
            <a:ext cx="6929486" cy="784830"/>
          </a:xfrm>
          <a:prstGeom prst="rect">
            <a:avLst/>
          </a:prstGeom>
          <a:noFill/>
          <a:ln>
            <a:solidFill>
              <a:schemeClr val="tx1"/>
            </a:solidFill>
            <a:prstDash val="sysDash"/>
          </a:ln>
        </p:spPr>
        <p:txBody>
          <a:bodyPr wrap="square" rtlCol="0">
            <a:spAutoFit/>
          </a:bodyPr>
          <a:lstStyle/>
          <a:p>
            <a:r>
              <a:rPr lang="en-US" altLang="zh-CN" sz="1500" dirty="0" smtClean="0"/>
              <a:t>The authenticity of host '172.16.5.21 (172.16.5.21)' can't be established.</a:t>
            </a:r>
          </a:p>
          <a:p>
            <a:r>
              <a:rPr lang="en-US" altLang="zh-CN" sz="1500" dirty="0" smtClean="0"/>
              <a:t>RSA key fingerprint is SHA256:4inUi481k0NP5D8Xy7316T3iNQq0cvu0+BLkzBIvaT0.</a:t>
            </a:r>
          </a:p>
          <a:p>
            <a:r>
              <a:rPr lang="en-US" altLang="zh-CN" sz="1500" dirty="0" smtClean="0"/>
              <a:t>Are you sure you want to continue connecting (yes/no)? </a:t>
            </a:r>
          </a:p>
        </p:txBody>
      </p:sp>
      <p:sp>
        <p:nvSpPr>
          <p:cNvPr id="5" name="TextBox 4"/>
          <p:cNvSpPr txBox="1"/>
          <p:nvPr/>
        </p:nvSpPr>
        <p:spPr>
          <a:xfrm>
            <a:off x="928662" y="3500438"/>
            <a:ext cx="6929486" cy="323165"/>
          </a:xfrm>
          <a:prstGeom prst="rect">
            <a:avLst/>
          </a:prstGeom>
          <a:noFill/>
          <a:ln>
            <a:solidFill>
              <a:schemeClr val="tx1"/>
            </a:solidFill>
            <a:prstDash val="sysDash"/>
          </a:ln>
        </p:spPr>
        <p:txBody>
          <a:bodyPr wrap="square" rtlCol="0">
            <a:spAutoFit/>
          </a:bodyPr>
          <a:lstStyle/>
          <a:p>
            <a:r>
              <a:rPr lang="en-US" altLang="zh-CN" sz="1500" dirty="0" smtClean="0"/>
              <a:t>Warning: Permanently added '172.16.5.21' (RSA) to the list of known hosts.</a:t>
            </a:r>
          </a:p>
        </p:txBody>
      </p:sp>
      <p:pic>
        <p:nvPicPr>
          <p:cNvPr id="24578" name="Picture 2"/>
          <p:cNvPicPr>
            <a:picLocks noChangeAspect="1" noChangeArrowheads="1"/>
          </p:cNvPicPr>
          <p:nvPr/>
        </p:nvPicPr>
        <p:blipFill>
          <a:blip r:embed="rId2"/>
          <a:srcRect/>
          <a:stretch>
            <a:fillRect/>
          </a:stretch>
        </p:blipFill>
        <p:spPr bwMode="auto">
          <a:xfrm>
            <a:off x="928662" y="4429132"/>
            <a:ext cx="5214974" cy="99516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329642" cy="4697427"/>
          </a:xfrm>
        </p:spPr>
        <p:txBody>
          <a:bodyPr/>
          <a:lstStyle/>
          <a:p>
            <a:pPr>
              <a:buFont typeface="Wingdings" pitchFamily="2" charset="2"/>
              <a:buChar char="Ø"/>
            </a:pPr>
            <a:r>
              <a:rPr lang="zh-CN" altLang="en-US" sz="2400" dirty="0" smtClean="0"/>
              <a:t>客户端创建 </a:t>
            </a:r>
            <a:r>
              <a:rPr lang="en-US" altLang="zh-CN" sz="2400" dirty="0" smtClean="0"/>
              <a:t>SSH </a:t>
            </a:r>
            <a:r>
              <a:rPr lang="zh-CN" altLang="en-US" sz="2400" dirty="0" smtClean="0"/>
              <a:t>公钥和私钥</a:t>
            </a:r>
            <a:endParaRPr lang="en-US" altLang="zh-CN" sz="2400" dirty="0" smtClean="0"/>
          </a:p>
          <a:p>
            <a:r>
              <a:rPr lang="zh-CN" altLang="en-US" sz="1600" dirty="0" smtClean="0"/>
              <a:t>查看本机</a:t>
            </a:r>
            <a:r>
              <a:rPr lang="en-US" sz="1600" dirty="0" smtClean="0"/>
              <a:t>C:\Users\</a:t>
            </a:r>
            <a:r>
              <a:rPr lang="zh-CN" altLang="en-US" sz="1600" dirty="0" smtClean="0"/>
              <a:t>用户名</a:t>
            </a:r>
            <a:r>
              <a:rPr lang="en-US" altLang="zh-CN" sz="1600" dirty="0" smtClean="0"/>
              <a:t>\.</a:t>
            </a:r>
            <a:r>
              <a:rPr lang="en-US" sz="1600" dirty="0" err="1" smtClean="0"/>
              <a:t>ssh</a:t>
            </a:r>
            <a:r>
              <a:rPr lang="en-US" sz="1600" dirty="0" smtClean="0"/>
              <a:t> </a:t>
            </a:r>
            <a:r>
              <a:rPr lang="zh-CN" altLang="en-US" sz="1600" dirty="0" smtClean="0"/>
              <a:t>下是否有</a:t>
            </a:r>
            <a:r>
              <a:rPr lang="en-US" sz="1600" dirty="0" err="1" smtClean="0"/>
              <a:t>id_rsa</a:t>
            </a:r>
            <a:r>
              <a:rPr lang="en-US" sz="1600" dirty="0" smtClean="0"/>
              <a:t> </a:t>
            </a:r>
            <a:r>
              <a:rPr lang="zh-CN" altLang="en-US" sz="1600" dirty="0" smtClean="0"/>
              <a:t>和 </a:t>
            </a:r>
            <a:r>
              <a:rPr lang="en-US" sz="1600" dirty="0" smtClean="0"/>
              <a:t>id_rsa.pub</a:t>
            </a:r>
            <a:r>
              <a:rPr lang="zh-CN" altLang="en-US" sz="1600" dirty="0" smtClean="0"/>
              <a:t>两个文件，没有则在</a:t>
            </a:r>
            <a:r>
              <a:rPr lang="en-US" altLang="zh-CN" sz="1600" dirty="0" err="1" smtClean="0"/>
              <a:t>Git</a:t>
            </a:r>
            <a:r>
              <a:rPr lang="en-US" altLang="zh-CN" sz="1600" dirty="0" smtClean="0"/>
              <a:t> bash</a:t>
            </a:r>
            <a:r>
              <a:rPr lang="zh-CN" altLang="en-US" sz="1600" dirty="0" smtClean="0"/>
              <a:t>窗口中输入：</a:t>
            </a:r>
            <a:r>
              <a:rPr lang="de-DE" sz="1600" dirty="0" smtClean="0"/>
              <a:t> </a:t>
            </a:r>
            <a:r>
              <a:rPr lang="de-DE" sz="1600" dirty="0" smtClean="0">
                <a:solidFill>
                  <a:schemeClr val="tx2">
                    <a:lumMod val="60000"/>
                    <a:lumOff val="40000"/>
                  </a:schemeClr>
                </a:solidFill>
              </a:rPr>
              <a:t>ssh-keygen -t rsa -C “</a:t>
            </a:r>
            <a:r>
              <a:rPr lang="zh-CN" altLang="en-US" sz="1600" dirty="0" smtClean="0">
                <a:solidFill>
                  <a:schemeClr val="tx2">
                    <a:lumMod val="60000"/>
                    <a:lumOff val="40000"/>
                  </a:schemeClr>
                </a:solidFill>
              </a:rPr>
              <a:t>邮箱</a:t>
            </a:r>
            <a:r>
              <a:rPr lang="de-DE" sz="1600" dirty="0" smtClean="0">
                <a:solidFill>
                  <a:schemeClr val="tx2">
                    <a:lumMod val="60000"/>
                    <a:lumOff val="40000"/>
                  </a:schemeClr>
                </a:solidFill>
              </a:rPr>
              <a:t>”</a:t>
            </a:r>
            <a:r>
              <a:rPr lang="zh-CN" altLang="en-US" sz="1600" dirty="0" smtClean="0"/>
              <a:t>，之后一直按回车键，完成后 </a:t>
            </a:r>
            <a:r>
              <a:rPr lang="en-US" sz="1600" dirty="0" smtClean="0"/>
              <a:t>C:\Users\</a:t>
            </a:r>
            <a:r>
              <a:rPr lang="zh-CN" altLang="en-US" sz="1600" dirty="0" smtClean="0"/>
              <a:t>用户名</a:t>
            </a:r>
            <a:r>
              <a:rPr lang="en-US" altLang="zh-CN" sz="1600" dirty="0" smtClean="0"/>
              <a:t>\.</a:t>
            </a:r>
            <a:r>
              <a:rPr lang="en-US" sz="1600" dirty="0" err="1" smtClean="0"/>
              <a:t>ssh</a:t>
            </a:r>
            <a:r>
              <a:rPr lang="en-US" sz="1600" dirty="0" smtClean="0"/>
              <a:t> </a:t>
            </a:r>
            <a:r>
              <a:rPr lang="zh-CN" altLang="en-US" sz="1600" dirty="0" smtClean="0"/>
              <a:t>下会生成两个文件 </a:t>
            </a:r>
            <a:r>
              <a:rPr lang="en-US" sz="1600" dirty="0" err="1" smtClean="0"/>
              <a:t>id_rsa</a:t>
            </a:r>
            <a:r>
              <a:rPr lang="en-US" sz="1600" dirty="0" smtClean="0"/>
              <a:t> </a:t>
            </a:r>
            <a:r>
              <a:rPr lang="zh-CN" altLang="en-US" sz="1600" dirty="0" smtClean="0"/>
              <a:t>和 </a:t>
            </a:r>
            <a:r>
              <a:rPr lang="en-US" sz="1600" dirty="0" smtClean="0"/>
              <a:t>id_rsa.pub</a:t>
            </a:r>
            <a:r>
              <a:rPr lang="zh-CN" altLang="en-US" sz="1600" dirty="0" smtClean="0"/>
              <a:t>，其中</a:t>
            </a:r>
            <a:r>
              <a:rPr lang="en-US" sz="1600" dirty="0" err="1" smtClean="0"/>
              <a:t>id_rsa</a:t>
            </a:r>
            <a:r>
              <a:rPr lang="en-US" sz="1600" dirty="0" smtClean="0"/>
              <a:t> </a:t>
            </a:r>
            <a:r>
              <a:rPr lang="zh-CN" altLang="en-US" sz="1600" dirty="0" smtClean="0"/>
              <a:t>是私钥，</a:t>
            </a:r>
            <a:r>
              <a:rPr lang="en-US" sz="1600" dirty="0" smtClean="0"/>
              <a:t>id_rsa.pub </a:t>
            </a:r>
            <a:r>
              <a:rPr lang="zh-CN" altLang="en-US" sz="1600" dirty="0" smtClean="0"/>
              <a:t>是公钥。</a:t>
            </a:r>
          </a:p>
        </p:txBody>
      </p:sp>
      <p:pic>
        <p:nvPicPr>
          <p:cNvPr id="26626" name="Picture 2"/>
          <p:cNvPicPr>
            <a:picLocks noChangeAspect="1" noChangeArrowheads="1"/>
          </p:cNvPicPr>
          <p:nvPr/>
        </p:nvPicPr>
        <p:blipFill>
          <a:blip r:embed="rId2"/>
          <a:srcRect/>
          <a:stretch>
            <a:fillRect/>
          </a:stretch>
        </p:blipFill>
        <p:spPr bwMode="auto">
          <a:xfrm>
            <a:off x="857224" y="2786058"/>
            <a:ext cx="3643338" cy="2272577"/>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857224" y="5214950"/>
            <a:ext cx="3643338" cy="1202655"/>
          </a:xfrm>
          <a:prstGeom prst="rect">
            <a:avLst/>
          </a:prstGeom>
          <a:noFill/>
          <a:ln w="9525">
            <a:noFill/>
            <a:miter lim="800000"/>
            <a:headEnd/>
            <a:tailEnd/>
          </a:ln>
          <a:effectLst/>
        </p:spPr>
      </p:pic>
      <p:sp>
        <p:nvSpPr>
          <p:cNvPr id="5" name="标题 1"/>
          <p:cNvSpPr>
            <a:spLocks noGrp="1"/>
          </p:cNvSpPr>
          <p:nvPr>
            <p:ph type="title"/>
          </p:nvPr>
        </p:nvSpPr>
        <p:spPr>
          <a:xfrm>
            <a:off x="457200" y="274638"/>
            <a:ext cx="8229600" cy="1143000"/>
          </a:xfrm>
        </p:spPr>
        <p:txBody>
          <a:bodyPr/>
          <a:lstStyle/>
          <a:p>
            <a:r>
              <a:rPr lang="zh-CN" altLang="en-US" dirty="0" smtClean="0"/>
              <a:t>免密验证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pPr>
              <a:buFont typeface="Wingdings" pitchFamily="2" charset="2"/>
              <a:buChar char="Ø"/>
            </a:pPr>
            <a:r>
              <a:rPr lang="zh-CN" altLang="en-US" sz="2400" dirty="0" smtClean="0"/>
              <a:t>服务器端 </a:t>
            </a:r>
            <a:r>
              <a:rPr lang="en-US" altLang="zh-CN" sz="2400" dirty="0" err="1" smtClean="0"/>
              <a:t>Git</a:t>
            </a:r>
            <a:r>
              <a:rPr lang="en-US" altLang="zh-CN" sz="2400" dirty="0" smtClean="0"/>
              <a:t> </a:t>
            </a:r>
            <a:r>
              <a:rPr lang="zh-CN" altLang="en-US" sz="2400" dirty="0" smtClean="0"/>
              <a:t>打开 </a:t>
            </a:r>
            <a:r>
              <a:rPr lang="en-US" altLang="zh-CN" sz="2400" dirty="0" smtClean="0"/>
              <a:t>RSA </a:t>
            </a:r>
            <a:r>
              <a:rPr lang="zh-CN" altLang="en-US" sz="2400" dirty="0" smtClean="0"/>
              <a:t>认证</a:t>
            </a:r>
          </a:p>
          <a:p>
            <a:pPr marL="514350" indent="-514350">
              <a:buFont typeface="+mj-lt"/>
              <a:buAutoNum type="arabicPeriod"/>
            </a:pPr>
            <a:r>
              <a:rPr lang="zh-CN" altLang="en-US" sz="1600" dirty="0" smtClean="0"/>
              <a:t>进入 </a:t>
            </a:r>
            <a:r>
              <a:rPr lang="en-US" altLang="zh-CN" sz="1600" dirty="0" smtClean="0"/>
              <a:t>/etc/</a:t>
            </a:r>
            <a:r>
              <a:rPr lang="en-US" altLang="zh-CN" sz="1600" dirty="0" err="1" smtClean="0"/>
              <a:t>ssh</a:t>
            </a:r>
            <a:r>
              <a:rPr lang="en-US" altLang="zh-CN" sz="1600" dirty="0" smtClean="0"/>
              <a:t> </a:t>
            </a:r>
            <a:r>
              <a:rPr lang="zh-CN" altLang="en-US" sz="1600" dirty="0" smtClean="0"/>
              <a:t>目录，编辑 </a:t>
            </a:r>
            <a:r>
              <a:rPr lang="en-US" altLang="zh-CN" sz="1600" dirty="0" err="1" smtClean="0"/>
              <a:t>sshd_config</a:t>
            </a:r>
            <a:r>
              <a:rPr lang="zh-CN" altLang="en-US" sz="1600" dirty="0" smtClean="0"/>
              <a:t>，打开以下三个配置的注释：</a:t>
            </a: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r>
              <a:rPr lang="zh-CN" altLang="en-US" sz="1600" dirty="0" smtClean="0"/>
              <a:t>保存并重启 </a:t>
            </a:r>
            <a:r>
              <a:rPr lang="en-US" altLang="zh-CN" sz="1600" dirty="0" err="1" smtClean="0"/>
              <a:t>sshd</a:t>
            </a:r>
            <a:r>
              <a:rPr lang="en-US" altLang="zh-CN" sz="1600" dirty="0" smtClean="0"/>
              <a:t> </a:t>
            </a:r>
            <a:r>
              <a:rPr lang="zh-CN" altLang="en-US" sz="1600" dirty="0" smtClean="0"/>
              <a:t>服务：</a:t>
            </a:r>
            <a:r>
              <a:rPr lang="en-US" sz="1600" dirty="0" smtClean="0">
                <a:solidFill>
                  <a:schemeClr val="tx2">
                    <a:lumMod val="60000"/>
                    <a:lumOff val="40000"/>
                  </a:schemeClr>
                </a:solidFill>
              </a:rPr>
              <a:t>/etc/</a:t>
            </a:r>
            <a:r>
              <a:rPr lang="en-US" sz="1600" dirty="0" err="1" smtClean="0">
                <a:solidFill>
                  <a:schemeClr val="tx2">
                    <a:lumMod val="60000"/>
                    <a:lumOff val="40000"/>
                  </a:schemeClr>
                </a:solidFill>
              </a:rPr>
              <a:t>rc.d</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init.d</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sshd</a:t>
            </a:r>
            <a:r>
              <a:rPr lang="en-US" sz="1600" dirty="0" smtClean="0">
                <a:solidFill>
                  <a:schemeClr val="tx2">
                    <a:lumMod val="60000"/>
                    <a:lumOff val="40000"/>
                  </a:schemeClr>
                </a:solidFill>
              </a:rPr>
              <a:t> restart</a:t>
            </a: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r>
              <a:rPr lang="zh-CN" altLang="en-US" sz="1600" dirty="0" smtClean="0"/>
              <a:t>由最上面图中 </a:t>
            </a:r>
            <a:r>
              <a:rPr lang="en-US" sz="1600" dirty="0" err="1" smtClean="0"/>
              <a:t>AuthorizedKeysFile</a:t>
            </a:r>
            <a:r>
              <a:rPr lang="en-US" sz="1600" dirty="0" smtClean="0"/>
              <a:t> </a:t>
            </a:r>
            <a:r>
              <a:rPr lang="zh-CN" altLang="en-US" sz="1600" dirty="0" smtClean="0"/>
              <a:t>得知公钥的存放路径是 </a:t>
            </a:r>
            <a:r>
              <a:rPr lang="en-US" altLang="zh-CN" sz="1600" dirty="0" smtClean="0"/>
              <a:t>.</a:t>
            </a:r>
            <a:r>
              <a:rPr lang="en-US" sz="1600" dirty="0" err="1" smtClean="0"/>
              <a:t>ssh</a:t>
            </a:r>
            <a:r>
              <a:rPr lang="en-US" sz="1600" dirty="0" smtClean="0"/>
              <a:t>/</a:t>
            </a:r>
            <a:r>
              <a:rPr lang="en-US" sz="1600" dirty="0" err="1" smtClean="0"/>
              <a:t>authorized_keys</a:t>
            </a:r>
            <a:r>
              <a:rPr lang="en-US" sz="1600" dirty="0" smtClean="0"/>
              <a:t>，</a:t>
            </a:r>
            <a:r>
              <a:rPr lang="zh-CN" altLang="en-US" sz="1600" dirty="0" smtClean="0"/>
              <a:t>实际上是 </a:t>
            </a:r>
            <a:r>
              <a:rPr lang="en-US" altLang="zh-CN" sz="1600" dirty="0" smtClean="0"/>
              <a:t>$</a:t>
            </a:r>
            <a:r>
              <a:rPr lang="en-US" sz="1600" dirty="0" smtClean="0"/>
              <a:t>home/.</a:t>
            </a:r>
            <a:r>
              <a:rPr lang="en-US" sz="1600" dirty="0" err="1" smtClean="0"/>
              <a:t>ssh</a:t>
            </a:r>
            <a:r>
              <a:rPr lang="en-US" sz="1600" dirty="0" smtClean="0"/>
              <a:t>/</a:t>
            </a:r>
            <a:r>
              <a:rPr lang="en-US" sz="1600" dirty="0" err="1" smtClean="0"/>
              <a:t>authorized_keys</a:t>
            </a:r>
            <a:r>
              <a:rPr lang="en-US" sz="1600" dirty="0" smtClean="0"/>
              <a:t>，</a:t>
            </a:r>
            <a:r>
              <a:rPr lang="zh-CN" altLang="en-US" sz="1600" dirty="0" smtClean="0"/>
              <a:t>由于管理 </a:t>
            </a:r>
            <a:r>
              <a:rPr lang="en-US" sz="1600" dirty="0" err="1" smtClean="0"/>
              <a:t>Git</a:t>
            </a:r>
            <a:r>
              <a:rPr lang="en-US" sz="1600" dirty="0" smtClean="0"/>
              <a:t> </a:t>
            </a:r>
            <a:r>
              <a:rPr lang="zh-CN" altLang="en-US" sz="1600" dirty="0" smtClean="0"/>
              <a:t>服务的用户是 </a:t>
            </a:r>
            <a:r>
              <a:rPr lang="en-US" sz="1600" dirty="0" err="1" smtClean="0"/>
              <a:t>git</a:t>
            </a:r>
            <a:r>
              <a:rPr lang="en-US" altLang="zh-CN" sz="1600" dirty="0" err="1" smtClean="0"/>
              <a:t>admin</a:t>
            </a:r>
            <a:r>
              <a:rPr lang="en-US" sz="1600" dirty="0" smtClean="0"/>
              <a:t>，</a:t>
            </a:r>
            <a:r>
              <a:rPr lang="zh-CN" altLang="en-US" sz="1600" dirty="0" smtClean="0"/>
              <a:t>所以实际存放公钥的路径是 </a:t>
            </a:r>
            <a:r>
              <a:rPr lang="en-US" altLang="zh-CN" sz="1600" dirty="0" smtClean="0"/>
              <a:t>/</a:t>
            </a:r>
            <a:r>
              <a:rPr lang="en-US" sz="1600" dirty="0" smtClean="0"/>
              <a:t>home/</a:t>
            </a:r>
            <a:r>
              <a:rPr lang="en-US" sz="1600" dirty="0" err="1" smtClean="0"/>
              <a:t>gitadmin</a:t>
            </a:r>
            <a:r>
              <a:rPr lang="en-US" sz="1600" dirty="0" smtClean="0"/>
              <a:t>/.</a:t>
            </a:r>
            <a:r>
              <a:rPr lang="en-US" sz="1600" dirty="0" err="1" smtClean="0"/>
              <a:t>ssh</a:t>
            </a:r>
            <a:r>
              <a:rPr lang="en-US" sz="1600" dirty="0" smtClean="0"/>
              <a:t>/</a:t>
            </a:r>
            <a:r>
              <a:rPr lang="en-US" sz="1600" dirty="0" err="1" smtClean="0"/>
              <a:t>authorized_keys</a:t>
            </a:r>
            <a:endParaRPr lang="en-US" sz="1600" dirty="0" smtClean="0"/>
          </a:p>
          <a:p>
            <a:pPr marL="514350" indent="-514350">
              <a:buFont typeface="+mj-lt"/>
              <a:buAutoNum type="arabicPeriod" startAt="3"/>
            </a:pPr>
            <a:r>
              <a:rPr lang="zh-CN" altLang="en-US" sz="1600" dirty="0" smtClean="0"/>
              <a:t>在 </a:t>
            </a:r>
            <a:r>
              <a:rPr lang="en-US" altLang="zh-CN" sz="1600" dirty="0" smtClean="0"/>
              <a:t>/</a:t>
            </a:r>
            <a:r>
              <a:rPr lang="en-US" sz="1600" dirty="0" smtClean="0"/>
              <a:t>home/</a:t>
            </a:r>
            <a:r>
              <a:rPr lang="en-US" sz="1600" dirty="0" err="1" smtClean="0"/>
              <a:t>gitadmin</a:t>
            </a:r>
            <a:r>
              <a:rPr lang="en-US" sz="1600" dirty="0" smtClean="0"/>
              <a:t>/ </a:t>
            </a:r>
            <a:r>
              <a:rPr lang="zh-CN" altLang="en-US" sz="1600" dirty="0" smtClean="0"/>
              <a:t>下创建目录 </a:t>
            </a:r>
            <a:r>
              <a:rPr lang="en-US" altLang="zh-CN" sz="1600" dirty="0" smtClean="0"/>
              <a:t>.</a:t>
            </a:r>
            <a:r>
              <a:rPr lang="en-US" sz="1600" dirty="0" err="1" smtClean="0"/>
              <a:t>ssh</a:t>
            </a:r>
            <a:r>
              <a:rPr lang="zh-CN" altLang="en-US" sz="1600" dirty="0" smtClean="0"/>
              <a:t>（创建完成后可使用</a:t>
            </a:r>
            <a:r>
              <a:rPr lang="en-US" altLang="zh-CN" sz="1600" dirty="0" err="1" smtClean="0">
                <a:solidFill>
                  <a:schemeClr val="tx2">
                    <a:lumMod val="60000"/>
                    <a:lumOff val="40000"/>
                  </a:schemeClr>
                </a:solidFill>
              </a:rPr>
              <a:t>ls</a:t>
            </a:r>
            <a:r>
              <a:rPr lang="en-US" altLang="zh-CN" sz="1600" dirty="0" smtClean="0">
                <a:solidFill>
                  <a:schemeClr val="tx2">
                    <a:lumMod val="60000"/>
                    <a:lumOff val="40000"/>
                  </a:schemeClr>
                </a:solidFill>
              </a:rPr>
              <a:t> -a</a:t>
            </a:r>
            <a:r>
              <a:rPr lang="zh-CN" altLang="en-US" sz="1600" dirty="0" smtClean="0"/>
              <a:t>查看文件）</a:t>
            </a:r>
            <a:endParaRPr lang="en-US" sz="1600" dirty="0" smtClean="0"/>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cd</a:t>
            </a:r>
            <a:r>
              <a:rPr lang="en-US" altLang="zh-CN" sz="1600" dirty="0" smtClean="0">
                <a:solidFill>
                  <a:schemeClr val="tx2">
                    <a:lumMod val="60000"/>
                    <a:lumOff val="40000"/>
                  </a:schemeClr>
                </a:solidFill>
              </a:rPr>
              <a:t>  /</a:t>
            </a:r>
            <a:r>
              <a:rPr lang="en-US" sz="1600" dirty="0" smtClean="0">
                <a:solidFill>
                  <a:schemeClr val="tx2">
                    <a:lumMod val="60000"/>
                    <a:lumOff val="40000"/>
                  </a:schemeClr>
                </a:solidFill>
              </a:rPr>
              <a:t>home/</a:t>
            </a:r>
            <a:r>
              <a:rPr lang="en-US" sz="1600" dirty="0" err="1" smtClean="0">
                <a:solidFill>
                  <a:schemeClr val="tx2">
                    <a:lumMod val="60000"/>
                    <a:lumOff val="40000"/>
                  </a:schemeClr>
                </a:solidFill>
              </a:rPr>
              <a:t>gitadmin</a:t>
            </a:r>
            <a:endParaRPr lang="en-US" sz="1600" dirty="0" smtClean="0">
              <a:solidFill>
                <a:schemeClr val="tx2">
                  <a:lumMod val="60000"/>
                  <a:lumOff val="40000"/>
                </a:schemeClr>
              </a:solidFill>
            </a:endParaRPr>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mkdir</a:t>
            </a: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ssh</a:t>
            </a:r>
            <a:endParaRPr lang="en-US" altLang="zh-CN" sz="1600" dirty="0" smtClean="0">
              <a:solidFill>
                <a:schemeClr val="tx2">
                  <a:lumMod val="60000"/>
                  <a:lumOff val="40000"/>
                </a:schemeClr>
              </a:solidFill>
            </a:endParaRPr>
          </a:p>
          <a:p>
            <a:pPr marL="514350" indent="-514350">
              <a:buFont typeface="+mj-lt"/>
              <a:buAutoNum type="arabicPeriod" startAt="4"/>
            </a:pPr>
            <a:r>
              <a:rPr lang="zh-CN" altLang="en-US" sz="1600" dirty="0" smtClean="0"/>
              <a:t>修改</a:t>
            </a:r>
            <a:r>
              <a:rPr lang="en-US" altLang="zh-CN" sz="1600" dirty="0" smtClean="0"/>
              <a:t>.</a:t>
            </a:r>
            <a:r>
              <a:rPr lang="en-US" altLang="zh-CN" sz="1600" dirty="0" err="1" smtClean="0"/>
              <a:t>ssh</a:t>
            </a:r>
            <a:r>
              <a:rPr lang="zh-CN" altLang="en-US" sz="1600" dirty="0" smtClean="0"/>
              <a:t>文件的拥有者（修改完成后可使用</a:t>
            </a:r>
            <a:r>
              <a:rPr lang="en-US" altLang="zh-CN" sz="1600" dirty="0" err="1" smtClean="0"/>
              <a:t>ll</a:t>
            </a:r>
            <a:r>
              <a:rPr lang="en-US" altLang="zh-CN" sz="1600" dirty="0" smtClean="0"/>
              <a:t> -a</a:t>
            </a:r>
            <a:r>
              <a:rPr lang="zh-CN" altLang="en-US" sz="1600" dirty="0" smtClean="0"/>
              <a:t>查看）：</a:t>
            </a:r>
            <a:endParaRPr lang="en-US" altLang="zh-CN" sz="1600" dirty="0" smtClean="0"/>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chown</a:t>
            </a:r>
            <a:r>
              <a:rPr lang="en-US" altLang="zh-CN" sz="1600" dirty="0" smtClean="0">
                <a:solidFill>
                  <a:schemeClr val="tx2">
                    <a:lumMod val="60000"/>
                    <a:lumOff val="40000"/>
                  </a:schemeClr>
                </a:solidFill>
              </a:rPr>
              <a:t> -R </a:t>
            </a:r>
            <a:r>
              <a:rPr lang="en-US" altLang="zh-CN" sz="1600" dirty="0" err="1" smtClean="0">
                <a:solidFill>
                  <a:schemeClr val="tx2">
                    <a:lumMod val="60000"/>
                    <a:lumOff val="40000"/>
                  </a:schemeClr>
                </a:solidFill>
              </a:rPr>
              <a:t>gitadmin:gitadmin</a:t>
            </a:r>
            <a:r>
              <a:rPr lang="en-US" altLang="zh-CN" sz="1600" dirty="0" smtClean="0">
                <a:solidFill>
                  <a:schemeClr val="tx2">
                    <a:lumMod val="60000"/>
                    <a:lumOff val="40000"/>
                  </a:schemeClr>
                </a:solidFill>
              </a:rPr>
              <a:t> /</a:t>
            </a:r>
            <a:r>
              <a:rPr lang="en-US" sz="1600" dirty="0" smtClean="0">
                <a:solidFill>
                  <a:schemeClr val="tx2">
                    <a:lumMod val="60000"/>
                    <a:lumOff val="40000"/>
                  </a:schemeClr>
                </a:solidFill>
              </a:rPr>
              <a:t>home/</a:t>
            </a:r>
            <a:r>
              <a:rPr lang="en-US" sz="1600" dirty="0" err="1" smtClean="0">
                <a:solidFill>
                  <a:schemeClr val="tx2">
                    <a:lumMod val="60000"/>
                    <a:lumOff val="40000"/>
                  </a:schemeClr>
                </a:solidFill>
              </a:rPr>
              <a:t>gitadmin</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ssh</a:t>
            </a:r>
            <a:endParaRPr lang="zh-CN" altLang="en-US" sz="1600" dirty="0">
              <a:solidFill>
                <a:schemeClr val="tx2">
                  <a:lumMod val="60000"/>
                  <a:lumOff val="40000"/>
                </a:schemeClr>
              </a:solidFill>
            </a:endParaRPr>
          </a:p>
        </p:txBody>
      </p:sp>
      <p:grpSp>
        <p:nvGrpSpPr>
          <p:cNvPr id="7" name="组合 6"/>
          <p:cNvGrpSpPr/>
          <p:nvPr/>
        </p:nvGrpSpPr>
        <p:grpSpPr>
          <a:xfrm>
            <a:off x="571472" y="1285860"/>
            <a:ext cx="7500990" cy="1459661"/>
            <a:chOff x="571472" y="1500174"/>
            <a:chExt cx="7500990" cy="1459661"/>
          </a:xfrm>
        </p:grpSpPr>
        <p:pic>
          <p:nvPicPr>
            <p:cNvPr id="27650" name="Picture 2"/>
            <p:cNvPicPr>
              <a:picLocks noChangeAspect="1" noChangeArrowheads="1"/>
            </p:cNvPicPr>
            <p:nvPr/>
          </p:nvPicPr>
          <p:blipFill>
            <a:blip r:embed="rId2"/>
            <a:srcRect/>
            <a:stretch>
              <a:fillRect/>
            </a:stretch>
          </p:blipFill>
          <p:spPr bwMode="auto">
            <a:xfrm>
              <a:off x="571472" y="1500174"/>
              <a:ext cx="3483606" cy="142876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4786314" y="1500174"/>
              <a:ext cx="3286148" cy="1459661"/>
            </a:xfrm>
            <a:prstGeom prst="rect">
              <a:avLst/>
            </a:prstGeom>
            <a:noFill/>
            <a:ln w="9525">
              <a:noFill/>
              <a:miter lim="800000"/>
              <a:headEnd/>
              <a:tailEnd/>
            </a:ln>
            <a:effectLst/>
          </p:spPr>
        </p:pic>
        <p:sp>
          <p:nvSpPr>
            <p:cNvPr id="6" name="右箭头 5"/>
            <p:cNvSpPr/>
            <p:nvPr/>
          </p:nvSpPr>
          <p:spPr>
            <a:xfrm>
              <a:off x="4214810" y="2214554"/>
              <a:ext cx="428628" cy="71438"/>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652" name="Picture 4"/>
          <p:cNvPicPr>
            <a:picLocks noChangeAspect="1" noChangeArrowheads="1"/>
          </p:cNvPicPr>
          <p:nvPr/>
        </p:nvPicPr>
        <p:blipFill>
          <a:blip r:embed="rId4"/>
          <a:srcRect/>
          <a:stretch>
            <a:fillRect/>
          </a:stretch>
        </p:blipFill>
        <p:spPr bwMode="auto">
          <a:xfrm>
            <a:off x="571472" y="3000372"/>
            <a:ext cx="5229225" cy="866775"/>
          </a:xfrm>
          <a:prstGeom prst="rect">
            <a:avLst/>
          </a:prstGeom>
          <a:noFill/>
          <a:ln w="9525">
            <a:noFill/>
            <a:miter lim="800000"/>
            <a:headEnd/>
            <a:tailEnd/>
          </a:ln>
          <a:effectLst/>
        </p:spPr>
      </p:pic>
      <p:pic>
        <p:nvPicPr>
          <p:cNvPr id="27654" name="Picture 6"/>
          <p:cNvPicPr>
            <a:picLocks noChangeAspect="1" noChangeArrowheads="1"/>
          </p:cNvPicPr>
          <p:nvPr/>
        </p:nvPicPr>
        <p:blipFill>
          <a:blip r:embed="rId5"/>
          <a:srcRect/>
          <a:stretch>
            <a:fillRect/>
          </a:stretch>
        </p:blipFill>
        <p:spPr bwMode="auto">
          <a:xfrm>
            <a:off x="5572132" y="4929198"/>
            <a:ext cx="3000396" cy="171804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6000792"/>
          </a:xfrm>
        </p:spPr>
        <p:txBody>
          <a:bodyPr/>
          <a:lstStyle/>
          <a:p>
            <a:pPr>
              <a:lnSpc>
                <a:spcPct val="90000"/>
              </a:lnSpc>
              <a:buFont typeface="Wingdings" pitchFamily="2" charset="2"/>
              <a:buChar char="Ø"/>
            </a:pPr>
            <a:r>
              <a:rPr lang="zh-CN" altLang="en-US" sz="2400" dirty="0" smtClean="0"/>
              <a:t>将客户端公钥导入服务器端 的</a:t>
            </a:r>
            <a:r>
              <a:rPr lang="en-US" altLang="zh-CN" sz="2400" dirty="0" smtClean="0"/>
              <a:t>/</a:t>
            </a:r>
            <a:r>
              <a:rPr lang="en-US" altLang="en-US" sz="2400" dirty="0" smtClean="0"/>
              <a:t>home/</a:t>
            </a:r>
            <a:r>
              <a:rPr lang="en-US" altLang="en-US" sz="2400" dirty="0" err="1" smtClean="0"/>
              <a:t>git</a:t>
            </a:r>
            <a:r>
              <a:rPr lang="en-US" altLang="zh-CN" sz="2400" dirty="0" err="1" smtClean="0"/>
              <a:t>admin</a:t>
            </a:r>
            <a:r>
              <a:rPr lang="en-US" altLang="en-US" sz="2400" dirty="0" smtClean="0"/>
              <a:t>/.</a:t>
            </a:r>
            <a:r>
              <a:rPr lang="en-US" altLang="en-US" sz="2400" dirty="0" err="1" smtClean="0"/>
              <a:t>ssh</a:t>
            </a:r>
            <a:r>
              <a:rPr lang="en-US" altLang="en-US" sz="2400" dirty="0" smtClean="0"/>
              <a:t>/</a:t>
            </a:r>
            <a:r>
              <a:rPr lang="en-US" altLang="en-US" sz="2400" dirty="0" err="1" smtClean="0"/>
              <a:t>authorized_keys</a:t>
            </a:r>
            <a:r>
              <a:rPr lang="en-US" altLang="en-US" sz="2400" dirty="0" smtClean="0"/>
              <a:t> </a:t>
            </a:r>
            <a:r>
              <a:rPr lang="zh-CN" altLang="en-US" sz="2400" dirty="0" smtClean="0"/>
              <a:t>文件中</a:t>
            </a:r>
            <a:endParaRPr lang="en-US" altLang="zh-CN" sz="2400" dirty="0" smtClean="0"/>
          </a:p>
          <a:p>
            <a:pPr marL="457200" indent="-457200">
              <a:lnSpc>
                <a:spcPct val="90000"/>
              </a:lnSpc>
              <a:buFont typeface="+mj-lt"/>
              <a:buAutoNum type="arabicPeriod"/>
            </a:pPr>
            <a:r>
              <a:rPr lang="zh-CN" altLang="en-US" sz="1600" dirty="0" smtClean="0"/>
              <a:t>回到 本机</a:t>
            </a:r>
            <a:r>
              <a:rPr lang="en-US" sz="1600" dirty="0" err="1" smtClean="0"/>
              <a:t>Git</a:t>
            </a:r>
            <a:r>
              <a:rPr lang="en-US" sz="1600" dirty="0" smtClean="0"/>
              <a:t> Bash </a:t>
            </a:r>
            <a:r>
              <a:rPr lang="zh-CN" altLang="en-US" sz="1600" dirty="0" smtClean="0"/>
              <a:t>下，导入文件，输入：</a:t>
            </a:r>
            <a:endParaRPr lang="en-US" altLang="zh-CN" sz="1600" dirty="0" smtClean="0"/>
          </a:p>
          <a:p>
            <a:pPr marL="457200" indent="-457200">
              <a:lnSpc>
                <a:spcPct val="90000"/>
              </a:lnSpc>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 </a:t>
            </a:r>
            <a:r>
              <a:rPr lang="zh-CN" altLang="en-US" sz="1600" dirty="0" smtClean="0">
                <a:solidFill>
                  <a:schemeClr val="tx2">
                    <a:lumMod val="60000"/>
                    <a:lumOff val="40000"/>
                  </a:schemeClr>
                </a:solidFill>
              </a:rPr>
              <a:t>用户名</a:t>
            </a:r>
            <a:r>
              <a:rPr lang="en-US" sz="1600" dirty="0" smtClean="0">
                <a:solidFill>
                  <a:schemeClr val="tx2">
                    <a:lumMod val="60000"/>
                    <a:lumOff val="40000"/>
                  </a:schemeClr>
                </a:solidFill>
              </a:rPr>
              <a:t>@</a:t>
            </a:r>
            <a:r>
              <a:rPr lang="zh-CN" altLang="en-US" sz="1600" dirty="0" smtClean="0">
                <a:solidFill>
                  <a:schemeClr val="tx2">
                    <a:lumMod val="60000"/>
                    <a:lumOff val="40000"/>
                  </a:schemeClr>
                </a:solidFill>
              </a:rPr>
              <a:t>服务器</a:t>
            </a:r>
            <a:r>
              <a:rPr lang="en-US" altLang="zh-CN" sz="1600" dirty="0" smtClean="0">
                <a:solidFill>
                  <a:schemeClr val="tx2">
                    <a:lumMod val="60000"/>
                    <a:lumOff val="40000"/>
                  </a:schemeClr>
                </a:solidFill>
              </a:rPr>
              <a:t>IP</a:t>
            </a:r>
            <a:r>
              <a:rPr lang="en-US" sz="1600" dirty="0" smtClean="0">
                <a:solidFill>
                  <a:schemeClr val="tx2">
                    <a:lumMod val="60000"/>
                    <a:lumOff val="40000"/>
                  </a:schemeClr>
                </a:solidFill>
              </a:rPr>
              <a:t> 'cat &gt;&gt;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authorized_keys</a:t>
            </a:r>
            <a:r>
              <a:rPr lang="en-US" sz="1600" dirty="0" smtClean="0">
                <a:solidFill>
                  <a:schemeClr val="tx2">
                    <a:lumMod val="60000"/>
                    <a:lumOff val="40000"/>
                  </a:schemeClr>
                </a:solidFill>
              </a:rPr>
              <a:t>' &lt;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/id_rsa.pub</a:t>
            </a:r>
            <a:endParaRPr lang="en-US" altLang="zh-CN" sz="1600" dirty="0" smtClean="0"/>
          </a:p>
          <a:p>
            <a:pPr marL="457200" indent="-457200">
              <a:lnSpc>
                <a:spcPct val="90000"/>
              </a:lnSpc>
              <a:buNone/>
            </a:pPr>
            <a:r>
              <a:rPr lang="en-US" sz="1600" dirty="0" smtClean="0"/>
              <a:t>	</a:t>
            </a:r>
            <a:r>
              <a:rPr lang="zh-CN" altLang="en-US" sz="1600" dirty="0" smtClean="0"/>
              <a:t>如：</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 gitadmin@172.16.5.21 'cat &gt;&gt;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authorized_keys</a:t>
            </a:r>
            <a:r>
              <a:rPr lang="en-US" sz="1600" dirty="0" smtClean="0">
                <a:solidFill>
                  <a:schemeClr val="tx2">
                    <a:lumMod val="60000"/>
                    <a:lumOff val="40000"/>
                  </a:schemeClr>
                </a:solidFill>
              </a:rPr>
              <a:t>' &lt;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/id_rsa.pub</a:t>
            </a:r>
          </a:p>
          <a:p>
            <a:pPr marL="457200" indent="-457200">
              <a:lnSpc>
                <a:spcPct val="90000"/>
              </a:lnSpc>
              <a:buFont typeface="+mj-lt"/>
              <a:buAutoNum type="arabicPeriod" startAt="2"/>
            </a:pPr>
            <a:r>
              <a:rPr lang="zh-CN" altLang="en-US" sz="1600" dirty="0" smtClean="0"/>
              <a:t>输入服务器端用户名的密码（注：注意数字键的锁定），没有后续提示即表明导入成功，可去服务器端的</a:t>
            </a:r>
            <a:r>
              <a:rPr lang="en-US" altLang="zh-CN" sz="1600" dirty="0" smtClean="0"/>
              <a:t>/</a:t>
            </a:r>
            <a:r>
              <a:rPr lang="en-US" altLang="en-US" sz="1600" dirty="0" smtClean="0"/>
              <a:t>home/</a:t>
            </a:r>
            <a:r>
              <a:rPr lang="en-US" altLang="en-US" sz="1600" dirty="0" err="1" smtClean="0"/>
              <a:t>git</a:t>
            </a:r>
            <a:r>
              <a:rPr lang="en-US" altLang="zh-CN" sz="1600" dirty="0" err="1" smtClean="0"/>
              <a:t>admin</a:t>
            </a:r>
            <a:r>
              <a:rPr lang="en-US" altLang="en-US" sz="1600" dirty="0" smtClean="0"/>
              <a:t>/.</a:t>
            </a:r>
            <a:r>
              <a:rPr lang="en-US" altLang="en-US" sz="1600" dirty="0" err="1" smtClean="0"/>
              <a:t>ssh</a:t>
            </a:r>
            <a:r>
              <a:rPr lang="en-US" altLang="en-US" sz="1600" dirty="0" smtClean="0"/>
              <a:t>/</a:t>
            </a:r>
            <a:r>
              <a:rPr lang="en-US" altLang="en-US" sz="1600" dirty="0" err="1" smtClean="0"/>
              <a:t>authorized_keys</a:t>
            </a:r>
            <a:r>
              <a:rPr lang="zh-CN" altLang="en-US" sz="1600" dirty="0" smtClean="0"/>
              <a:t>文件下查看导入的内容是否为客户端生成的公钥；</a:t>
            </a:r>
            <a:endParaRPr lang="en-US" altLang="zh-CN" sz="1600" dirty="0" smtClean="0"/>
          </a:p>
          <a:p>
            <a:pPr marL="457200" indent="-457200">
              <a:lnSpc>
                <a:spcPct val="90000"/>
              </a:lnSpc>
              <a:buFont typeface="+mj-lt"/>
              <a:buAutoNum type="arabicPeriod" startAt="2"/>
            </a:pPr>
            <a:r>
              <a:rPr lang="zh-CN" altLang="en-US" sz="1600" dirty="0" smtClean="0"/>
              <a:t>在服务器端修改 </a:t>
            </a:r>
            <a:r>
              <a:rPr lang="en-US" altLang="zh-CN" sz="1600" dirty="0" smtClean="0"/>
              <a:t>.</a:t>
            </a:r>
            <a:r>
              <a:rPr lang="en-US" altLang="en-US" sz="1600" dirty="0" err="1" smtClean="0"/>
              <a:t>ssh</a:t>
            </a:r>
            <a:r>
              <a:rPr lang="en-US" altLang="en-US" sz="1600" dirty="0" smtClean="0"/>
              <a:t> </a:t>
            </a:r>
            <a:r>
              <a:rPr lang="zh-CN" altLang="en-US" sz="1600" dirty="0" smtClean="0"/>
              <a:t>目录的权限为 </a:t>
            </a:r>
            <a:r>
              <a:rPr lang="en-US" altLang="zh-CN" sz="1600" dirty="0" smtClean="0"/>
              <a:t>700</a:t>
            </a:r>
            <a:r>
              <a:rPr lang="zh-CN" altLang="en-US" sz="1600" dirty="0" smtClean="0"/>
              <a:t>，修改 </a:t>
            </a:r>
            <a:r>
              <a:rPr lang="en-US" altLang="zh-CN" sz="1600" dirty="0" smtClean="0"/>
              <a:t>.</a:t>
            </a:r>
            <a:r>
              <a:rPr lang="en-US" altLang="en-US" sz="1600" dirty="0" err="1" smtClean="0"/>
              <a:t>ssh</a:t>
            </a:r>
            <a:r>
              <a:rPr lang="en-US" altLang="en-US" sz="1600" dirty="0" smtClean="0"/>
              <a:t>/</a:t>
            </a:r>
            <a:r>
              <a:rPr lang="en-US" altLang="en-US" sz="1600" dirty="0" err="1" smtClean="0"/>
              <a:t>authorized_keys</a:t>
            </a:r>
            <a:r>
              <a:rPr lang="en-US" altLang="en-US" sz="1600" dirty="0" smtClean="0"/>
              <a:t> </a:t>
            </a:r>
            <a:r>
              <a:rPr lang="zh-CN" altLang="en-US" sz="1600" dirty="0" smtClean="0"/>
              <a:t>文件的权限为 </a:t>
            </a:r>
            <a:r>
              <a:rPr lang="en-US" altLang="zh-CN" sz="1600" dirty="0" smtClean="0"/>
              <a:t>600</a:t>
            </a:r>
            <a:r>
              <a:rPr lang="zh-CN" altLang="en-US" sz="1600" dirty="0" smtClean="0"/>
              <a:t>；</a:t>
            </a:r>
          </a:p>
          <a:p>
            <a:pPr marL="457200" indent="-457200">
              <a:lnSpc>
                <a:spcPct val="90000"/>
              </a:lnSpc>
              <a:buFont typeface="+mj-lt"/>
              <a:buAutoNum type="arabicPeriod" startAt="2"/>
            </a:pPr>
            <a:endParaRPr lang="en-US" sz="1600" dirty="0" smtClean="0"/>
          </a:p>
          <a:p>
            <a:pPr>
              <a:buNone/>
            </a:pPr>
            <a:endParaRPr lang="en-US" altLang="zh-CN" dirty="0" smtClean="0"/>
          </a:p>
          <a:p>
            <a:pPr>
              <a:buFont typeface="Wingdings" pitchFamily="2" charset="2"/>
              <a:buChar char="Ø"/>
            </a:pPr>
            <a:r>
              <a:rPr lang="zh-CN" altLang="en-US" sz="2400" dirty="0" smtClean="0"/>
              <a:t>客户端再次 </a:t>
            </a:r>
            <a:r>
              <a:rPr lang="en-US" altLang="zh-CN" sz="2400" dirty="0" smtClean="0"/>
              <a:t>clone </a:t>
            </a:r>
            <a:r>
              <a:rPr lang="zh-CN" altLang="en-US" sz="2400" dirty="0" smtClean="0"/>
              <a:t>远程仓库</a:t>
            </a:r>
            <a:endParaRPr lang="en-US" altLang="zh-CN" sz="2400" dirty="0" smtClean="0"/>
          </a:p>
          <a:p>
            <a:r>
              <a:rPr lang="zh-CN" altLang="en-US" sz="1600" dirty="0" smtClean="0"/>
              <a:t>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gitadmin@172.16.5.21:/home/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r>
              <a:rPr lang="zh-CN" altLang="en-US" sz="1600" dirty="0" smtClean="0"/>
              <a:t>即可成功</a:t>
            </a:r>
            <a:r>
              <a:rPr lang="en-US" altLang="zh-CN" sz="1600" dirty="0" smtClean="0"/>
              <a:t>clone</a:t>
            </a:r>
            <a:r>
              <a:rPr lang="zh-CN" altLang="en-US" sz="1600" dirty="0" smtClean="0"/>
              <a:t>服务器端的项目到本地。</a:t>
            </a:r>
          </a:p>
          <a:p>
            <a:pPr>
              <a:buFont typeface="Wingdings" pitchFamily="2" charset="2"/>
              <a:buChar char="Ø"/>
            </a:pPr>
            <a:r>
              <a:rPr lang="zh-CN" altLang="en-US" sz="2000" dirty="0" smtClean="0">
                <a:solidFill>
                  <a:srgbClr val="FF0000"/>
                </a:solidFill>
              </a:rPr>
              <a:t>*（有问题，暂不操作）</a:t>
            </a:r>
            <a:r>
              <a:rPr lang="zh-CN" altLang="en-US" sz="2000" dirty="0" smtClean="0"/>
              <a:t>禁止 </a:t>
            </a:r>
            <a:r>
              <a:rPr lang="en-US" altLang="zh-CN" sz="2000" dirty="0" err="1" smtClean="0"/>
              <a:t>gitadmin</a:t>
            </a:r>
            <a:r>
              <a:rPr lang="en-US" altLang="zh-CN" sz="2000" dirty="0" smtClean="0"/>
              <a:t> </a:t>
            </a:r>
            <a:r>
              <a:rPr lang="zh-CN" altLang="en-US" sz="2000" dirty="0" smtClean="0"/>
              <a:t>用户 </a:t>
            </a:r>
            <a:r>
              <a:rPr lang="en-US" altLang="zh-CN" sz="2000" dirty="0" err="1" smtClean="0"/>
              <a:t>ssh</a:t>
            </a:r>
            <a:r>
              <a:rPr lang="en-US" altLang="zh-CN" sz="2000" dirty="0" smtClean="0"/>
              <a:t> </a:t>
            </a:r>
            <a:r>
              <a:rPr lang="zh-CN" altLang="en-US" sz="2000" dirty="0" smtClean="0"/>
              <a:t>登录服务器</a:t>
            </a:r>
          </a:p>
          <a:p>
            <a:pPr marL="457200" indent="-457200">
              <a:lnSpc>
                <a:spcPct val="90000"/>
              </a:lnSpc>
            </a:pPr>
            <a:r>
              <a:rPr lang="zh-CN" altLang="en-US" sz="1600" dirty="0" smtClean="0"/>
              <a:t>使用</a:t>
            </a:r>
            <a:r>
              <a:rPr lang="en-US" altLang="zh-CN" sz="1600" dirty="0" smtClean="0"/>
              <a:t>root</a:t>
            </a:r>
            <a:r>
              <a:rPr lang="zh-CN" altLang="en-US" sz="1600" dirty="0" smtClean="0"/>
              <a:t>用户在服务器端编辑 </a:t>
            </a:r>
            <a:r>
              <a:rPr lang="en-US" altLang="zh-CN" sz="1600" dirty="0" smtClean="0"/>
              <a:t>/</a:t>
            </a:r>
            <a:r>
              <a:rPr lang="en-US" altLang="en-US" sz="1600" dirty="0" smtClean="0"/>
              <a:t>etc/</a:t>
            </a:r>
            <a:r>
              <a:rPr lang="en-US" altLang="en-US" sz="1600" dirty="0" err="1" smtClean="0"/>
              <a:t>passwd</a:t>
            </a:r>
            <a:r>
              <a:rPr lang="zh-CN" altLang="en-US" sz="1600" dirty="0" smtClean="0"/>
              <a:t>，此时 </a:t>
            </a:r>
            <a:r>
              <a:rPr lang="en-US" altLang="zh-CN" sz="1600" dirty="0" err="1" smtClean="0"/>
              <a:t>gitadmin</a:t>
            </a:r>
            <a:r>
              <a:rPr lang="en-US" altLang="zh-CN" sz="1600" dirty="0" smtClean="0"/>
              <a:t> </a:t>
            </a:r>
            <a:r>
              <a:rPr lang="zh-CN" altLang="en-US" sz="1600" dirty="0" smtClean="0"/>
              <a:t>用户可以正常通过 </a:t>
            </a:r>
            <a:r>
              <a:rPr lang="en-US" altLang="zh-CN" sz="1600" dirty="0" err="1" smtClean="0"/>
              <a:t>ssh</a:t>
            </a:r>
            <a:r>
              <a:rPr lang="en-US" altLang="zh-CN" sz="1600" dirty="0" smtClean="0"/>
              <a:t> </a:t>
            </a:r>
            <a:r>
              <a:rPr lang="zh-CN" altLang="en-US" sz="1600" dirty="0" smtClean="0"/>
              <a:t>使用 </a:t>
            </a:r>
            <a:r>
              <a:rPr lang="en-US" altLang="zh-CN" sz="1600" dirty="0" err="1" smtClean="0"/>
              <a:t>git</a:t>
            </a:r>
            <a:r>
              <a:rPr lang="zh-CN" altLang="en-US" sz="1600" dirty="0" smtClean="0"/>
              <a:t>，但无法通过 </a:t>
            </a:r>
            <a:r>
              <a:rPr lang="en-US" altLang="zh-CN" sz="1600" dirty="0" err="1" smtClean="0"/>
              <a:t>ssh</a:t>
            </a:r>
            <a:r>
              <a:rPr lang="en-US" altLang="zh-CN" sz="1600" dirty="0" smtClean="0"/>
              <a:t> </a:t>
            </a:r>
            <a:r>
              <a:rPr lang="zh-CN" altLang="en-US" sz="1600" dirty="0" smtClean="0"/>
              <a:t>登录系统。</a:t>
            </a:r>
            <a:endParaRPr lang="zh-CN" altLang="en-US" sz="1600" dirty="0"/>
          </a:p>
        </p:txBody>
      </p:sp>
      <p:pic>
        <p:nvPicPr>
          <p:cNvPr id="21506" name="Picture 2"/>
          <p:cNvPicPr>
            <a:picLocks noChangeAspect="1" noChangeArrowheads="1"/>
          </p:cNvPicPr>
          <p:nvPr/>
        </p:nvPicPr>
        <p:blipFill>
          <a:blip r:embed="rId2"/>
          <a:srcRect/>
          <a:stretch>
            <a:fillRect/>
          </a:stretch>
        </p:blipFill>
        <p:spPr bwMode="auto">
          <a:xfrm>
            <a:off x="1000100" y="3214686"/>
            <a:ext cx="4114800" cy="809625"/>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857224" y="6000768"/>
            <a:ext cx="3339216" cy="571504"/>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5143504" y="6143644"/>
            <a:ext cx="2850651" cy="357190"/>
          </a:xfrm>
          <a:prstGeom prst="rect">
            <a:avLst/>
          </a:prstGeom>
          <a:noFill/>
          <a:ln w="9525">
            <a:noFill/>
            <a:miter lim="800000"/>
            <a:headEnd/>
            <a:tailEnd/>
          </a:ln>
          <a:effectLst/>
        </p:spPr>
      </p:pic>
      <p:sp>
        <p:nvSpPr>
          <p:cNvPr id="6" name="右箭头 5"/>
          <p:cNvSpPr/>
          <p:nvPr/>
        </p:nvSpPr>
        <p:spPr>
          <a:xfrm>
            <a:off x="4429124" y="6286520"/>
            <a:ext cx="500066" cy="4571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问题汇总</a:t>
            </a:r>
            <a:endParaRPr lang="zh-CN" altLang="en-US" dirty="0"/>
          </a:p>
        </p:txBody>
      </p:sp>
      <p:graphicFrame>
        <p:nvGraphicFramePr>
          <p:cNvPr id="6" name="对象 5">
            <a:hlinkClick r:id="rId3" action="ppaction://hlinkfile"/>
          </p:cNvPr>
          <p:cNvGraphicFramePr>
            <a:graphicFrameLocks noChangeAspect="1"/>
          </p:cNvGraphicFramePr>
          <p:nvPr/>
        </p:nvGraphicFramePr>
        <p:xfrm>
          <a:off x="1714480" y="2143116"/>
          <a:ext cx="914400" cy="828675"/>
        </p:xfrm>
        <a:graphic>
          <a:graphicData uri="http://schemas.openxmlformats.org/presentationml/2006/ole">
            <p:oleObj spid="_x0000_s8197" name="文档" showAsIcon="1" r:id="rId4" imgW="914400" imgH="828720" progId="Word.Document.12">
              <p:link updateAutomatic="1"/>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Mac OS X</a:t>
            </a:r>
            <a:r>
              <a:rPr lang="zh-CN" altLang="en-US" dirty="0" smtClean="0"/>
              <a:t>上安装</a:t>
            </a:r>
            <a:r>
              <a:rPr lang="en-US" dirty="0" err="1" smtClean="0"/>
              <a:t>Git</a:t>
            </a:r>
            <a:endParaRPr lang="zh-CN" altLang="en-US" dirty="0"/>
          </a:p>
        </p:txBody>
      </p:sp>
      <p:sp>
        <p:nvSpPr>
          <p:cNvPr id="3" name="内容占位符 2"/>
          <p:cNvSpPr>
            <a:spLocks noGrp="1"/>
          </p:cNvSpPr>
          <p:nvPr>
            <p:ph idx="1"/>
          </p:nvPr>
        </p:nvSpPr>
        <p:spPr/>
        <p:txBody>
          <a:bodyPr>
            <a:normAutofit/>
          </a:bodyPr>
          <a:lstStyle/>
          <a:p>
            <a:pPr marL="514350" indent="-514350">
              <a:buNone/>
            </a:pPr>
            <a:r>
              <a:rPr lang="zh-CN" altLang="en-US" sz="2400" dirty="0" smtClean="0"/>
              <a:t>方法一：</a:t>
            </a:r>
            <a:endParaRPr lang="en-US" altLang="zh-CN" sz="2400" dirty="0" smtClean="0"/>
          </a:p>
          <a:p>
            <a:pPr marL="514350" indent="-514350">
              <a:buNone/>
            </a:pPr>
            <a:r>
              <a:rPr lang="en-US" altLang="zh-CN" sz="2400" dirty="0" smtClean="0"/>
              <a:t>	</a:t>
            </a:r>
            <a:r>
              <a:rPr lang="zh-CN" altLang="en-US" sz="2400" dirty="0" smtClean="0"/>
              <a:t>安装</a:t>
            </a:r>
            <a:r>
              <a:rPr lang="en-US" altLang="zh-CN" sz="2400" dirty="0" smtClean="0"/>
              <a:t>homebrew</a:t>
            </a:r>
            <a:r>
              <a:rPr lang="zh-CN" altLang="en-US" sz="2400" dirty="0" smtClean="0"/>
              <a:t>，然后通过</a:t>
            </a:r>
            <a:r>
              <a:rPr lang="en-US" altLang="zh-CN" sz="2400" dirty="0" smtClean="0"/>
              <a:t>homebrew</a:t>
            </a:r>
            <a:r>
              <a:rPr lang="zh-CN" altLang="en-US" sz="2400" dirty="0" smtClean="0"/>
              <a:t>安装</a:t>
            </a:r>
            <a:r>
              <a:rPr lang="en-US" altLang="zh-CN" sz="2400" dirty="0" err="1" smtClean="0"/>
              <a:t>Git</a:t>
            </a:r>
            <a:r>
              <a:rPr lang="zh-CN" altLang="en-US" sz="2400" dirty="0" smtClean="0"/>
              <a:t>，具体方法请参考</a:t>
            </a:r>
            <a:r>
              <a:rPr lang="en-US" altLang="zh-CN" sz="2400" dirty="0" smtClean="0"/>
              <a:t>homebrew</a:t>
            </a:r>
            <a:r>
              <a:rPr lang="zh-CN" altLang="en-US" sz="2400" dirty="0" smtClean="0"/>
              <a:t>的文档。</a:t>
            </a:r>
            <a:endParaRPr lang="en-US" altLang="zh-CN" sz="2400" dirty="0" smtClean="0"/>
          </a:p>
          <a:p>
            <a:pPr marL="514350" indent="-514350">
              <a:buNone/>
            </a:pPr>
            <a:endParaRPr lang="en-US" altLang="zh-CN" sz="2400" dirty="0" smtClean="0"/>
          </a:p>
          <a:p>
            <a:pPr marL="514350" indent="-514350">
              <a:buNone/>
            </a:pPr>
            <a:r>
              <a:rPr lang="zh-CN" altLang="en-US" sz="2400" dirty="0" smtClean="0"/>
              <a:t>方法二：</a:t>
            </a:r>
            <a:endParaRPr lang="en-US" altLang="zh-CN" sz="2400" dirty="0" smtClean="0"/>
          </a:p>
          <a:p>
            <a:pPr marL="514350" indent="-514350">
              <a:buNone/>
            </a:pPr>
            <a:r>
              <a:rPr lang="en-US" altLang="zh-CN" sz="2400" dirty="0" smtClean="0"/>
              <a:t>	</a:t>
            </a:r>
            <a:r>
              <a:rPr lang="zh-CN" altLang="en-US" sz="2400" dirty="0" smtClean="0"/>
              <a:t>从</a:t>
            </a:r>
            <a:r>
              <a:rPr lang="en-US" sz="2400" dirty="0" err="1" smtClean="0"/>
              <a:t>AppStore</a:t>
            </a:r>
            <a:r>
              <a:rPr lang="zh-CN" altLang="en-US" sz="2400" dirty="0" smtClean="0"/>
              <a:t>安装</a:t>
            </a:r>
            <a:r>
              <a:rPr lang="en-US" sz="2400" dirty="0" err="1" smtClean="0"/>
              <a:t>Xcode，Xcode</a:t>
            </a:r>
            <a:r>
              <a:rPr lang="zh-CN" altLang="en-US" sz="2400" dirty="0" smtClean="0"/>
              <a:t>集成了</a:t>
            </a:r>
            <a:r>
              <a:rPr lang="en-US" sz="2400" dirty="0" err="1" smtClean="0"/>
              <a:t>Git</a:t>
            </a:r>
            <a:r>
              <a:rPr lang="en-US" sz="2400" dirty="0" smtClean="0"/>
              <a:t>，</a:t>
            </a:r>
            <a:r>
              <a:rPr lang="zh-CN" altLang="en-US" sz="2400" dirty="0" smtClean="0"/>
              <a:t>不过默认没有安装，你需要运行</a:t>
            </a:r>
            <a:r>
              <a:rPr lang="en-US" sz="2400" dirty="0" err="1" smtClean="0"/>
              <a:t>Xcode</a:t>
            </a:r>
            <a:r>
              <a:rPr lang="en-US" sz="2400" dirty="0" smtClean="0"/>
              <a:t>，</a:t>
            </a:r>
            <a:r>
              <a:rPr lang="zh-CN" altLang="en-US" sz="2400" dirty="0" smtClean="0"/>
              <a:t>选择菜单“</a:t>
            </a:r>
            <a:r>
              <a:rPr lang="en-US" sz="2400" dirty="0" err="1" smtClean="0"/>
              <a:t>Xcode</a:t>
            </a:r>
            <a:r>
              <a:rPr lang="en-US" sz="2400" dirty="0" smtClean="0"/>
              <a:t>”-&gt;“Preferences”，</a:t>
            </a:r>
            <a:r>
              <a:rPr lang="zh-CN" altLang="en-US" sz="2400" dirty="0" smtClean="0"/>
              <a:t>在弹出窗口中找到“</a:t>
            </a:r>
            <a:r>
              <a:rPr lang="en-US" sz="2400" dirty="0" smtClean="0"/>
              <a:t>Downloads”，</a:t>
            </a:r>
            <a:r>
              <a:rPr lang="zh-CN" altLang="en-US" sz="2400" dirty="0" smtClean="0"/>
              <a:t>选择“</a:t>
            </a:r>
            <a:r>
              <a:rPr lang="en-US" sz="2400" dirty="0" smtClean="0"/>
              <a:t>Command Line Tools”，</a:t>
            </a:r>
            <a:r>
              <a:rPr lang="zh-CN" altLang="en-US" sz="2400" dirty="0" smtClean="0"/>
              <a:t>点“</a:t>
            </a:r>
            <a:r>
              <a:rPr lang="en-US" sz="2400" dirty="0" smtClean="0"/>
              <a:t>Install”</a:t>
            </a:r>
            <a:r>
              <a:rPr lang="zh-CN" altLang="en-US" sz="2400" dirty="0" smtClean="0"/>
              <a:t>就可以完成安装了。（ </a:t>
            </a:r>
            <a:r>
              <a:rPr lang="en-US" altLang="zh-CN" sz="2400" dirty="0" err="1" smtClean="0"/>
              <a:t>Xcode</a:t>
            </a:r>
            <a:r>
              <a:rPr lang="zh-CN" altLang="en-US" sz="2400" dirty="0" smtClean="0"/>
              <a:t>是</a:t>
            </a:r>
            <a:r>
              <a:rPr lang="en-US" altLang="zh-CN" sz="2400" dirty="0" smtClean="0"/>
              <a:t>Apple</a:t>
            </a:r>
            <a:r>
              <a:rPr lang="zh-CN" altLang="en-US" sz="2400" dirty="0" smtClean="0"/>
              <a:t>官方</a:t>
            </a:r>
            <a:r>
              <a:rPr lang="en-US" altLang="zh-CN" sz="2400" dirty="0" smtClean="0"/>
              <a:t>IDE</a:t>
            </a:r>
            <a:r>
              <a:rPr lang="zh-CN" altLang="en-US" sz="2400" dirty="0" smtClean="0"/>
              <a:t>，功能强大，是开发</a:t>
            </a:r>
            <a:r>
              <a:rPr lang="en-US" altLang="zh-CN" sz="2400" dirty="0" smtClean="0"/>
              <a:t>Mac</a:t>
            </a:r>
            <a:r>
              <a:rPr lang="zh-CN" altLang="en-US" sz="2400" dirty="0" smtClean="0"/>
              <a:t>和</a:t>
            </a:r>
            <a:r>
              <a:rPr lang="en-US" altLang="zh-CN" sz="2400" dirty="0" err="1" smtClean="0"/>
              <a:t>iOS</a:t>
            </a:r>
            <a:r>
              <a:rPr lang="en-US" altLang="zh-CN" sz="2400" dirty="0" smtClean="0"/>
              <a:t> App</a:t>
            </a:r>
            <a:r>
              <a:rPr lang="zh-CN" altLang="en-US" sz="2400" dirty="0" smtClean="0"/>
              <a:t>的必选装备，免费）</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Windows</a:t>
            </a:r>
            <a:r>
              <a:rPr lang="zh-CN" altLang="en-US" dirty="0" smtClean="0"/>
              <a:t>上安装</a:t>
            </a:r>
            <a:r>
              <a:rPr lang="en-US" dirty="0" err="1" smtClean="0"/>
              <a:t>Git</a:t>
            </a:r>
            <a:endParaRPr lang="zh-CN" altLang="en-US" dirty="0"/>
          </a:p>
        </p:txBody>
      </p:sp>
      <p:sp>
        <p:nvSpPr>
          <p:cNvPr id="3" name="内容占位符 2"/>
          <p:cNvSpPr>
            <a:spLocks noGrp="1"/>
          </p:cNvSpPr>
          <p:nvPr>
            <p:ph idx="1"/>
          </p:nvPr>
        </p:nvSpPr>
        <p:spPr>
          <a:xfrm>
            <a:off x="428596" y="1357298"/>
            <a:ext cx="8229600" cy="5072098"/>
          </a:xfrm>
        </p:spPr>
        <p:txBody>
          <a:bodyPr>
            <a:normAutofit/>
          </a:bodyPr>
          <a:lstStyle/>
          <a:p>
            <a:r>
              <a:rPr lang="zh-CN" altLang="en-US" sz="2000" dirty="0" smtClean="0"/>
              <a:t>从</a:t>
            </a:r>
            <a:r>
              <a:rPr lang="en-US" altLang="zh-CN" sz="2000" dirty="0" err="1" smtClean="0"/>
              <a:t>Git</a:t>
            </a:r>
            <a:r>
              <a:rPr lang="zh-CN" altLang="en-US" sz="2000" dirty="0" smtClean="0"/>
              <a:t>官网（或国内镜像）直接下载安装程序，按默认选项安装即可。</a:t>
            </a:r>
            <a:endParaRPr lang="en-US" altLang="zh-CN" sz="2000" dirty="0" smtClean="0"/>
          </a:p>
          <a:p>
            <a:pPr>
              <a:buNone/>
            </a:pPr>
            <a:r>
              <a:rPr lang="en-US" altLang="zh-CN" sz="2000" dirty="0" smtClean="0"/>
              <a:t>	</a:t>
            </a:r>
            <a:r>
              <a:rPr lang="en-US" altLang="zh-CN" sz="2000" dirty="0" smtClean="0">
                <a:hlinkClick r:id="rId2"/>
              </a:rPr>
              <a:t>https://git-scm.com/downloads</a:t>
            </a:r>
            <a:endParaRPr lang="en-US" altLang="zh-CN" sz="2000" dirty="0" smtClean="0"/>
          </a:p>
          <a:p>
            <a:r>
              <a:rPr lang="zh-CN" altLang="en-US" sz="2000" dirty="0" smtClean="0"/>
              <a:t>安装完成后，在开始菜单里找到“</a:t>
            </a:r>
            <a:r>
              <a:rPr lang="en-US" altLang="zh-CN" sz="2000" dirty="0" err="1" smtClean="0"/>
              <a:t>Git</a:t>
            </a:r>
            <a:r>
              <a:rPr lang="en-US" altLang="zh-CN" sz="2000" dirty="0" smtClean="0"/>
              <a:t>”-&gt;“</a:t>
            </a:r>
            <a:r>
              <a:rPr lang="en-US" altLang="zh-CN" sz="2000" dirty="0" err="1" smtClean="0"/>
              <a:t>Git</a:t>
            </a:r>
            <a:r>
              <a:rPr lang="en-US" altLang="zh-CN" sz="2000" dirty="0" smtClean="0"/>
              <a:t> Bash”</a:t>
            </a:r>
            <a:r>
              <a:rPr lang="zh-CN" altLang="en-US" sz="2000" dirty="0" smtClean="0"/>
              <a:t>，弹出一个类似命令行窗口的东西，就说明</a:t>
            </a:r>
            <a:r>
              <a:rPr lang="en-US" altLang="zh-CN" sz="2000" dirty="0" err="1" smtClean="0"/>
              <a:t>Git</a:t>
            </a:r>
            <a:r>
              <a:rPr lang="zh-CN" altLang="en-US" sz="2000" dirty="0" smtClean="0"/>
              <a:t>安装成功。</a:t>
            </a:r>
            <a:endParaRPr lang="en-US" altLang="zh-CN" sz="2000" dirty="0" smtClean="0"/>
          </a:p>
          <a:p>
            <a:r>
              <a:rPr lang="zh-CN" altLang="en-US" sz="2000" dirty="0" smtClean="0"/>
              <a:t>安装完成后，在命令行依次设置用户名及邮箱：</a:t>
            </a:r>
            <a:endParaRPr lang="en-US" altLang="zh-CN" sz="2000" dirty="0" smtClean="0"/>
          </a:p>
          <a:p>
            <a:pPr>
              <a:buNone/>
            </a:pPr>
            <a:r>
              <a:rPr lang="en-US" sz="2000" dirty="0" smtClean="0"/>
              <a:t>	</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config</a:t>
            </a:r>
            <a:r>
              <a:rPr lang="en-US" sz="2000" dirty="0" smtClean="0">
                <a:solidFill>
                  <a:schemeClr val="tx2">
                    <a:lumMod val="60000"/>
                    <a:lumOff val="40000"/>
                  </a:schemeClr>
                </a:solidFill>
              </a:rPr>
              <a:t> --global user.name "Your Name“</a:t>
            </a:r>
          </a:p>
          <a:p>
            <a:pPr>
              <a:buNone/>
            </a:pPr>
            <a:r>
              <a:rPr lang="en-US" sz="2000" dirty="0" smtClean="0">
                <a:solidFill>
                  <a:schemeClr val="tx2">
                    <a:lumMod val="60000"/>
                    <a:lumOff val="40000"/>
                  </a:schemeClr>
                </a:solidFill>
              </a:rPr>
              <a:t>	$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config</a:t>
            </a:r>
            <a:r>
              <a:rPr lang="en-US" sz="2000" dirty="0" smtClean="0">
                <a:solidFill>
                  <a:schemeClr val="tx2">
                    <a:lumMod val="60000"/>
                    <a:lumOff val="40000"/>
                  </a:schemeClr>
                </a:solidFill>
              </a:rPr>
              <a:t> --global </a:t>
            </a:r>
            <a:r>
              <a:rPr lang="en-US" sz="2000" dirty="0" err="1" smtClean="0">
                <a:solidFill>
                  <a:schemeClr val="tx2">
                    <a:lumMod val="60000"/>
                    <a:lumOff val="40000"/>
                  </a:schemeClr>
                </a:solidFill>
              </a:rPr>
              <a:t>user.email</a:t>
            </a:r>
            <a:r>
              <a:rPr lang="en-US" sz="2000" dirty="0" smtClean="0">
                <a:solidFill>
                  <a:schemeClr val="tx2">
                    <a:lumMod val="60000"/>
                    <a:lumOff val="40000"/>
                  </a:schemeClr>
                </a:solidFill>
              </a:rPr>
              <a:t> "email@example.com"</a:t>
            </a:r>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r>
              <a:rPr lang="zh-CN" altLang="en-US" sz="1600" dirty="0" smtClean="0"/>
              <a:t>注：因为</a:t>
            </a:r>
            <a:r>
              <a:rPr lang="en-US" altLang="zh-CN" sz="1600" dirty="0" err="1" smtClean="0"/>
              <a:t>Git</a:t>
            </a:r>
            <a:r>
              <a:rPr lang="zh-CN" altLang="en-US" sz="1600" dirty="0" smtClean="0"/>
              <a:t>是分布式版本控制系统，所以，每个机器都必须自报家门：你的名字和</a:t>
            </a:r>
            <a:r>
              <a:rPr lang="en-US" altLang="zh-CN" sz="1600" dirty="0" smtClean="0"/>
              <a:t>Email</a:t>
            </a:r>
            <a:r>
              <a:rPr lang="zh-CN" altLang="en-US" sz="1600" dirty="0" smtClean="0"/>
              <a:t>地址；</a:t>
            </a:r>
            <a:endParaRPr lang="en-US" altLang="zh-CN" sz="1600" dirty="0" smtClean="0"/>
          </a:p>
          <a:p>
            <a:pPr>
              <a:buFont typeface="Wingdings" pitchFamily="2" charset="2"/>
              <a:buChar char="Ø"/>
            </a:pPr>
            <a:r>
              <a:rPr lang="en-US" altLang="zh-CN" sz="1600" dirty="0" err="1" smtClean="0"/>
              <a:t>git</a:t>
            </a:r>
            <a:r>
              <a:rPr lang="en-US" altLang="zh-CN" sz="1600" dirty="0" smtClean="0"/>
              <a:t> </a:t>
            </a:r>
            <a:r>
              <a:rPr lang="en-US" altLang="zh-CN" sz="1600" dirty="0" err="1" smtClean="0"/>
              <a:t>config</a:t>
            </a:r>
            <a:r>
              <a:rPr lang="zh-CN" altLang="en-US" sz="1600" dirty="0" smtClean="0"/>
              <a:t>命令的</a:t>
            </a:r>
            <a:r>
              <a:rPr lang="en-US" altLang="zh-CN" sz="1600" dirty="0" smtClean="0">
                <a:solidFill>
                  <a:schemeClr val="tx2">
                    <a:lumMod val="60000"/>
                    <a:lumOff val="40000"/>
                  </a:schemeClr>
                </a:solidFill>
              </a:rPr>
              <a:t>--global</a:t>
            </a:r>
            <a:r>
              <a:rPr lang="zh-CN" altLang="en-US" sz="1600" dirty="0" smtClean="0"/>
              <a:t>参数，表示你这台机器上所有的</a:t>
            </a:r>
            <a:r>
              <a:rPr lang="en-US" altLang="zh-CN" sz="1600" dirty="0" err="1" smtClean="0"/>
              <a:t>Git</a:t>
            </a:r>
            <a:r>
              <a:rPr lang="zh-CN" altLang="en-US" sz="1600" dirty="0" smtClean="0"/>
              <a:t>仓库都会使用这个配置，也可以对某个仓库指定不同的用户名和</a:t>
            </a:r>
            <a:r>
              <a:rPr lang="en-US" altLang="zh-CN" sz="1600" dirty="0" smtClean="0"/>
              <a:t>Email</a:t>
            </a:r>
            <a:r>
              <a:rPr lang="zh-CN" altLang="en-US" sz="1600" dirty="0" smtClean="0"/>
              <a:t>地址。</a:t>
            </a:r>
            <a:endParaRPr lang="en-US" altLang="zh-CN" sz="1600" dirty="0" smtClean="0"/>
          </a:p>
          <a:p>
            <a:pPr>
              <a:buFont typeface="Wingdings" pitchFamily="2" charset="2"/>
              <a:buChar char="Ø"/>
            </a:pPr>
            <a:r>
              <a:rPr lang="zh-CN" altLang="en-US" sz="1600" dirty="0" smtClean="0"/>
              <a:t>可使用</a:t>
            </a:r>
            <a:r>
              <a:rPr lang="en-US" sz="1600" dirty="0" smtClean="0"/>
              <a:t> </a:t>
            </a:r>
            <a:r>
              <a:rPr lang="en-US" sz="1600" dirty="0" err="1" smtClean="0"/>
              <a:t>git</a:t>
            </a:r>
            <a:r>
              <a:rPr lang="en-US" sz="1600" dirty="0" smtClean="0"/>
              <a:t> </a:t>
            </a:r>
            <a:r>
              <a:rPr lang="en-US" sz="1600" dirty="0" err="1" smtClean="0"/>
              <a:t>config</a:t>
            </a:r>
            <a:r>
              <a:rPr lang="en-US" sz="1600" dirty="0" smtClean="0"/>
              <a:t> user.name </a:t>
            </a:r>
            <a:r>
              <a:rPr lang="zh-CN" altLang="en-US" sz="1600" dirty="0" smtClean="0"/>
              <a:t>和</a:t>
            </a:r>
            <a:r>
              <a:rPr lang="en-US" sz="1600" dirty="0" err="1" smtClean="0"/>
              <a:t>git</a:t>
            </a:r>
            <a:r>
              <a:rPr lang="en-US" sz="1600" dirty="0" smtClean="0"/>
              <a:t> </a:t>
            </a:r>
            <a:r>
              <a:rPr lang="en-US" sz="1600" dirty="0" err="1" smtClean="0"/>
              <a:t>config</a:t>
            </a:r>
            <a:r>
              <a:rPr lang="en-US" sz="1600" dirty="0" smtClean="0"/>
              <a:t> </a:t>
            </a:r>
            <a:r>
              <a:rPr lang="en-US" sz="1600" dirty="0" err="1" smtClean="0"/>
              <a:t>user.</a:t>
            </a:r>
            <a:r>
              <a:rPr lang="en-US" altLang="zh-CN" sz="1600" dirty="0" err="1" smtClean="0"/>
              <a:t>e</a:t>
            </a:r>
            <a:r>
              <a:rPr lang="en-US" sz="1600" dirty="0" err="1" smtClean="0"/>
              <a:t>mail</a:t>
            </a:r>
            <a:r>
              <a:rPr lang="zh-CN" altLang="en-US" sz="1600" dirty="0" smtClean="0"/>
              <a:t>查看设置的姓名和邮箱</a:t>
            </a:r>
            <a:r>
              <a:rPr lang="en-US" sz="1600" dirty="0" smtClean="0"/>
              <a:t> </a:t>
            </a:r>
            <a:endParaRPr lang="zh-CN" altLang="en-US" sz="1600" dirty="0"/>
          </a:p>
        </p:txBody>
      </p:sp>
      <p:pic>
        <p:nvPicPr>
          <p:cNvPr id="2050" name="Picture 2"/>
          <p:cNvPicPr>
            <a:picLocks noChangeAspect="1" noChangeArrowheads="1"/>
          </p:cNvPicPr>
          <p:nvPr/>
        </p:nvPicPr>
        <p:blipFill>
          <a:blip r:embed="rId3"/>
          <a:srcRect/>
          <a:stretch>
            <a:fillRect/>
          </a:stretch>
        </p:blipFill>
        <p:spPr bwMode="auto">
          <a:xfrm>
            <a:off x="857224" y="4071942"/>
            <a:ext cx="3943350" cy="7334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创建版本库</a:t>
            </a:r>
            <a:endParaRPr lang="zh-CN" altLang="en-US" dirty="0"/>
          </a:p>
        </p:txBody>
      </p:sp>
      <p:sp>
        <p:nvSpPr>
          <p:cNvPr id="3" name="内容占位符 2"/>
          <p:cNvSpPr>
            <a:spLocks noGrp="1"/>
          </p:cNvSpPr>
          <p:nvPr>
            <p:ph idx="1"/>
          </p:nvPr>
        </p:nvSpPr>
        <p:spPr>
          <a:xfrm>
            <a:off x="457200" y="1600200"/>
            <a:ext cx="8229600" cy="4900634"/>
          </a:xfrm>
        </p:spPr>
        <p:txBody>
          <a:bodyPr>
            <a:normAutofit fontScale="92500"/>
          </a:bodyPr>
          <a:lstStyle/>
          <a:p>
            <a:r>
              <a:rPr lang="zh-CN" altLang="en-US" sz="2800" dirty="0" smtClean="0"/>
              <a:t>在</a:t>
            </a:r>
            <a:r>
              <a:rPr lang="en-US" altLang="zh-CN" sz="2800" dirty="0" err="1" smtClean="0"/>
              <a:t>Git</a:t>
            </a:r>
            <a:r>
              <a:rPr lang="en-US" altLang="zh-CN" sz="2800" dirty="0" smtClean="0"/>
              <a:t> Bash </a:t>
            </a:r>
            <a:r>
              <a:rPr lang="zh-CN" altLang="en-US" sz="2800" dirty="0" smtClean="0"/>
              <a:t>中输入</a:t>
            </a:r>
            <a:r>
              <a:rPr lang="en-US" altLang="zh-CN" sz="2800" dirty="0" err="1" smtClean="0">
                <a:solidFill>
                  <a:schemeClr val="tx2">
                    <a:lumMod val="60000"/>
                    <a:lumOff val="40000"/>
                  </a:schemeClr>
                </a:solidFill>
              </a:rPr>
              <a:t>pwd</a:t>
            </a:r>
            <a:r>
              <a:rPr lang="zh-CN" altLang="en-US" sz="2800" dirty="0" smtClean="0"/>
              <a:t>命令用于显示当前目录；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cd</a:t>
            </a:r>
            <a:r>
              <a:rPr lang="en-US" altLang="zh-CN" sz="2800" dirty="0" smtClean="0">
                <a:solidFill>
                  <a:schemeClr val="tx2">
                    <a:lumMod val="60000"/>
                    <a:lumOff val="40000"/>
                  </a:schemeClr>
                </a:solidFill>
              </a:rPr>
              <a:t>  /d </a:t>
            </a:r>
            <a:r>
              <a:rPr lang="zh-CN" altLang="en-US" sz="2800" dirty="0" smtClean="0"/>
              <a:t>进入</a:t>
            </a:r>
            <a:r>
              <a:rPr lang="en-US" altLang="zh-CN" sz="2800" dirty="0" smtClean="0"/>
              <a:t>d</a:t>
            </a:r>
            <a:r>
              <a:rPr lang="zh-CN" altLang="en-US" sz="2800" dirty="0" smtClean="0"/>
              <a:t>盘；</a:t>
            </a:r>
            <a:endParaRPr lang="en-US" altLang="zh-CN" sz="2800" dirty="0" smtClean="0"/>
          </a:p>
          <a:p>
            <a:r>
              <a:rPr lang="zh-CN" altLang="en-US" sz="2800" dirty="0" smtClean="0"/>
              <a:t>输入</a:t>
            </a:r>
            <a:r>
              <a:rPr lang="en-US" sz="2800" dirty="0" err="1" smtClean="0">
                <a:solidFill>
                  <a:schemeClr val="tx2">
                    <a:lumMod val="60000"/>
                    <a:lumOff val="40000"/>
                  </a:schemeClr>
                </a:solidFill>
              </a:rPr>
              <a:t>mkdir</a:t>
            </a:r>
            <a:r>
              <a:rPr lang="en-US" sz="2800" dirty="0" smtClean="0">
                <a:solidFill>
                  <a:schemeClr val="tx2">
                    <a:lumMod val="60000"/>
                    <a:lumOff val="40000"/>
                  </a:schemeClr>
                </a:solidFill>
              </a:rPr>
              <a:t> </a:t>
            </a:r>
            <a:r>
              <a:rPr lang="en-US" sz="2800" dirty="0" err="1" smtClean="0">
                <a:solidFill>
                  <a:schemeClr val="tx2">
                    <a:lumMod val="60000"/>
                    <a:lumOff val="40000"/>
                  </a:schemeClr>
                </a:solidFill>
              </a:rPr>
              <a:t>learngit</a:t>
            </a:r>
            <a:r>
              <a:rPr lang="en-US" sz="2800" dirty="0" smtClean="0">
                <a:solidFill>
                  <a:schemeClr val="tx2">
                    <a:lumMod val="60000"/>
                    <a:lumOff val="40000"/>
                  </a:schemeClr>
                </a:solidFill>
              </a:rPr>
              <a:t> </a:t>
            </a:r>
            <a:r>
              <a:rPr lang="zh-CN" altLang="en-US" sz="2800" dirty="0" smtClean="0"/>
              <a:t>创建空目录；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cd</a:t>
            </a:r>
            <a:r>
              <a:rPr lang="en-US" altLang="zh-CN" sz="2800" dirty="0" smtClean="0">
                <a:solidFill>
                  <a:schemeClr val="tx2">
                    <a:lumMod val="60000"/>
                    <a:lumOff val="40000"/>
                  </a:schemeClr>
                </a:solidFill>
              </a:rPr>
              <a:t>  </a:t>
            </a:r>
            <a:r>
              <a:rPr lang="en-US" altLang="zh-CN" sz="2800" dirty="0" err="1" smtClean="0">
                <a:solidFill>
                  <a:schemeClr val="tx2">
                    <a:lumMod val="60000"/>
                    <a:lumOff val="40000"/>
                  </a:schemeClr>
                </a:solidFill>
              </a:rPr>
              <a:t>learngit</a:t>
            </a:r>
            <a:r>
              <a:rPr lang="en-US" altLang="zh-CN" sz="2800" dirty="0" smtClean="0">
                <a:solidFill>
                  <a:schemeClr val="tx2">
                    <a:lumMod val="60000"/>
                    <a:lumOff val="40000"/>
                  </a:schemeClr>
                </a:solidFill>
              </a:rPr>
              <a:t> </a:t>
            </a:r>
            <a:r>
              <a:rPr lang="zh-CN" altLang="en-US" sz="2800" dirty="0" smtClean="0"/>
              <a:t>进入创建的空目录；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pwd</a:t>
            </a:r>
            <a:r>
              <a:rPr lang="zh-CN" altLang="en-US" sz="2800" dirty="0" smtClean="0"/>
              <a:t>命令显示当前目录；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init</a:t>
            </a:r>
            <a:r>
              <a:rPr lang="zh-CN" altLang="en-US" sz="2800" dirty="0" smtClean="0"/>
              <a:t>命令把这个目录变成</a:t>
            </a:r>
            <a:r>
              <a:rPr lang="en-US" altLang="zh-CN" sz="2800" dirty="0" err="1" smtClean="0"/>
              <a:t>Git</a:t>
            </a:r>
            <a:r>
              <a:rPr lang="zh-CN" altLang="en-US" sz="2800" dirty="0" smtClean="0"/>
              <a:t>可以管理的仓库</a:t>
            </a:r>
            <a:endParaRPr lang="en-US" altLang="zh-CN" sz="2800" dirty="0" smtClean="0"/>
          </a:p>
          <a:p>
            <a:pPr>
              <a:buNone/>
            </a:pPr>
            <a:endParaRPr lang="en-US" altLang="zh-CN" sz="2800" dirty="0" smtClean="0"/>
          </a:p>
          <a:p>
            <a:pPr>
              <a:buFont typeface="Wingdings" pitchFamily="2" charset="2"/>
              <a:buChar char="Ø"/>
            </a:pPr>
            <a:r>
              <a:rPr lang="zh-CN" altLang="en-US" sz="1600" dirty="0" smtClean="0"/>
              <a:t>注：此时当前目录下多了一个</a:t>
            </a:r>
            <a:r>
              <a:rPr lang="en-US" altLang="zh-CN" sz="1600" dirty="0" smtClean="0"/>
              <a:t>.</a:t>
            </a:r>
            <a:r>
              <a:rPr lang="en-US" altLang="zh-CN" sz="1600" dirty="0" err="1" smtClean="0"/>
              <a:t>git</a:t>
            </a:r>
            <a:r>
              <a:rPr lang="zh-CN" altLang="en-US" sz="1600" dirty="0" smtClean="0"/>
              <a:t>的目录，这个目录是</a:t>
            </a:r>
            <a:r>
              <a:rPr lang="en-US" altLang="zh-CN" sz="1600" dirty="0" err="1" smtClean="0"/>
              <a:t>Git</a:t>
            </a:r>
            <a:r>
              <a:rPr lang="zh-CN" altLang="en-US" sz="1600" dirty="0" smtClean="0"/>
              <a:t>来跟踪管理版本库的，不要手动修改这个目录里面的文件；</a:t>
            </a:r>
            <a:endParaRPr lang="en-US" altLang="zh-CN" sz="1600" dirty="0" smtClean="0"/>
          </a:p>
          <a:p>
            <a:pPr>
              <a:buFont typeface="Wingdings" pitchFamily="2" charset="2"/>
              <a:buChar char="Ø"/>
            </a:pPr>
            <a:r>
              <a:rPr lang="zh-CN" altLang="en-US" sz="1600" dirty="0" smtClean="0"/>
              <a:t>如果没有看到</a:t>
            </a:r>
            <a:r>
              <a:rPr lang="en-US" altLang="zh-CN" sz="1600" dirty="0" smtClean="0"/>
              <a:t>.</a:t>
            </a:r>
            <a:r>
              <a:rPr lang="en-US" altLang="zh-CN" sz="1600" dirty="0" err="1" smtClean="0"/>
              <a:t>git</a:t>
            </a:r>
            <a:r>
              <a:rPr lang="zh-CN" altLang="en-US" sz="1600" dirty="0" smtClean="0"/>
              <a:t>目录，那是因为这个目录默认是隐藏的，用</a:t>
            </a:r>
            <a:r>
              <a:rPr lang="en-US" altLang="zh-CN" sz="1600" dirty="0" err="1" smtClean="0">
                <a:solidFill>
                  <a:schemeClr val="tx2">
                    <a:lumMod val="60000"/>
                    <a:lumOff val="40000"/>
                  </a:schemeClr>
                </a:solidFill>
              </a:rPr>
              <a:t>ls</a:t>
            </a:r>
            <a:r>
              <a:rPr lang="en-US" altLang="zh-CN" sz="1600" dirty="0" smtClean="0">
                <a:solidFill>
                  <a:schemeClr val="tx2">
                    <a:lumMod val="60000"/>
                    <a:lumOff val="40000"/>
                  </a:schemeClr>
                </a:solidFill>
              </a:rPr>
              <a:t>  -ah</a:t>
            </a:r>
            <a:r>
              <a:rPr lang="zh-CN" altLang="en-US" sz="1600" dirty="0" smtClean="0"/>
              <a:t>命令就可以看见</a:t>
            </a:r>
            <a:endParaRPr lang="en-US" altLang="zh-CN" sz="1600" dirty="0" smtClean="0"/>
          </a:p>
          <a:p>
            <a:pPr>
              <a:buFont typeface="Wingdings" pitchFamily="2" charset="2"/>
              <a:buChar char="Ø"/>
            </a:pPr>
            <a:r>
              <a:rPr lang="zh-CN" altLang="en-US" sz="1600" dirty="0" smtClean="0"/>
              <a:t>使用</a:t>
            </a:r>
            <a:r>
              <a:rPr lang="en-US" altLang="zh-CN" sz="1600" dirty="0" smtClean="0"/>
              <a:t>Windows</a:t>
            </a:r>
            <a:r>
              <a:rPr lang="zh-CN" altLang="en-US" sz="1600" dirty="0" smtClean="0"/>
              <a:t>系统时，为了避免遇到各种莫名其妙的问题，请确保目录名（包括父目录）不包含中文。</a:t>
            </a:r>
            <a:endParaRPr lang="en-US" altLang="zh-CN"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创建版本库</a:t>
            </a:r>
            <a:endParaRPr lang="zh-CN" altLang="en-US" dirty="0"/>
          </a:p>
        </p:txBody>
      </p:sp>
      <p:sp>
        <p:nvSpPr>
          <p:cNvPr id="3" name="内容占位符 2"/>
          <p:cNvSpPr>
            <a:spLocks noGrp="1"/>
          </p:cNvSpPr>
          <p:nvPr>
            <p:ph idx="1"/>
          </p:nvPr>
        </p:nvSpPr>
        <p:spPr>
          <a:xfrm>
            <a:off x="457200" y="1600200"/>
            <a:ext cx="8229600" cy="4329130"/>
          </a:xfrm>
        </p:spPr>
        <p:txBody>
          <a:bodyPr>
            <a:normAutofit/>
          </a:bodyPr>
          <a:lstStyle/>
          <a:p>
            <a:pPr>
              <a:buFont typeface="Wingdings" pitchFamily="2" charset="2"/>
              <a:buChar char="Ø"/>
            </a:pPr>
            <a:r>
              <a:rPr lang="zh-CN" altLang="en-US" sz="2400" dirty="0" smtClean="0"/>
              <a:t>所有的版本控制系统，只能跟踪</a:t>
            </a:r>
            <a:r>
              <a:rPr lang="zh-CN" altLang="en-US" sz="2400" dirty="0" smtClean="0">
                <a:solidFill>
                  <a:srgbClr val="FF0000"/>
                </a:solidFill>
              </a:rPr>
              <a:t>文本文件</a:t>
            </a:r>
            <a:r>
              <a:rPr lang="zh-CN" altLang="en-US" sz="2400" dirty="0" smtClean="0"/>
              <a:t>的改动，比如</a:t>
            </a:r>
            <a:r>
              <a:rPr lang="en-US" altLang="zh-CN" sz="2400" dirty="0" smtClean="0"/>
              <a:t>TXT</a:t>
            </a:r>
            <a:r>
              <a:rPr lang="zh-CN" altLang="en-US" sz="2400" dirty="0" smtClean="0"/>
              <a:t>文件，网页，所有的程序代码等，不能跟踪二进制文件的改动（如</a:t>
            </a:r>
            <a:r>
              <a:rPr lang="en-US" altLang="zh-CN" sz="2400" dirty="0" smtClean="0"/>
              <a:t>Word</a:t>
            </a:r>
            <a:r>
              <a:rPr lang="zh-CN" altLang="en-US" sz="2400" dirty="0" smtClean="0"/>
              <a:t>、图片、视频等），</a:t>
            </a:r>
            <a:r>
              <a:rPr lang="en-US" altLang="zh-CN" sz="2400" dirty="0" err="1" smtClean="0"/>
              <a:t>Git</a:t>
            </a:r>
            <a:r>
              <a:rPr lang="zh-CN" altLang="en-US" sz="2400" dirty="0" smtClean="0"/>
              <a:t>也不例外。</a:t>
            </a:r>
            <a:endParaRPr lang="en-US" altLang="zh-CN" sz="2400" dirty="0" smtClean="0"/>
          </a:p>
          <a:p>
            <a:pPr>
              <a:buNone/>
            </a:pPr>
            <a:endParaRPr lang="en-US" altLang="zh-CN" sz="2400" dirty="0" smtClean="0"/>
          </a:p>
          <a:p>
            <a:pPr>
              <a:buFont typeface="Wingdings" pitchFamily="2" charset="2"/>
              <a:buChar char="Ø"/>
            </a:pPr>
            <a:r>
              <a:rPr lang="zh-CN" altLang="en-US" sz="2400" dirty="0" smtClean="0"/>
              <a:t>文本是有编码的，建议使用标准的</a:t>
            </a:r>
            <a:r>
              <a:rPr lang="en-US" altLang="zh-CN" sz="2400" dirty="0" smtClean="0">
                <a:solidFill>
                  <a:srgbClr val="FF0000"/>
                </a:solidFill>
              </a:rPr>
              <a:t>UTF-8</a:t>
            </a:r>
            <a:r>
              <a:rPr lang="zh-CN" altLang="en-US" sz="2400" dirty="0" smtClean="0"/>
              <a:t>编码，所有语言使用同一种编码，既没有冲突，又能被所有平台支持。</a:t>
            </a:r>
            <a:endParaRPr lang="en-US" altLang="zh-CN" sz="2400" dirty="0" smtClean="0"/>
          </a:p>
          <a:p>
            <a:pPr>
              <a:buNone/>
            </a:pPr>
            <a:endParaRPr lang="zh-CN" altLang="en-US" sz="2400" dirty="0" smtClean="0"/>
          </a:p>
          <a:p>
            <a:pPr>
              <a:buFont typeface="Wingdings" pitchFamily="2" charset="2"/>
              <a:buChar char="Ø"/>
            </a:pPr>
            <a:r>
              <a:rPr lang="zh-CN" altLang="en-US" sz="2400" dirty="0" smtClean="0"/>
              <a:t>若使用</a:t>
            </a:r>
            <a:r>
              <a:rPr lang="en-US" sz="2400" dirty="0" smtClean="0"/>
              <a:t>Windows</a:t>
            </a:r>
            <a:r>
              <a:rPr lang="zh-CN" altLang="en-US" sz="2400" dirty="0" smtClean="0"/>
              <a:t>系统，则不要使用</a:t>
            </a:r>
            <a:r>
              <a:rPr lang="en-US" altLang="zh-CN" sz="2400" dirty="0" smtClean="0"/>
              <a:t>Windows</a:t>
            </a:r>
            <a:r>
              <a:rPr lang="zh-CN" altLang="en-US" sz="2400" dirty="0" smtClean="0"/>
              <a:t>自带的</a:t>
            </a:r>
            <a:r>
              <a:rPr lang="zh-CN" altLang="en-US" sz="2400" b="1" dirty="0" smtClean="0"/>
              <a:t>记事本</a:t>
            </a:r>
            <a:r>
              <a:rPr lang="zh-CN" altLang="en-US" sz="2400" dirty="0" smtClean="0"/>
              <a:t>编辑任何文本文件，建议下载</a:t>
            </a:r>
            <a:r>
              <a:rPr lang="en-US" altLang="zh-CN" sz="2400" dirty="0" smtClean="0">
                <a:solidFill>
                  <a:srgbClr val="FF0000"/>
                </a:solidFill>
              </a:rPr>
              <a:t>Notepad++</a:t>
            </a:r>
            <a:r>
              <a:rPr lang="zh-CN" altLang="en-US" sz="2400" dirty="0" smtClean="0"/>
              <a:t>代替记事本，并把</a:t>
            </a:r>
            <a:r>
              <a:rPr lang="en-US" sz="2400" dirty="0" smtClean="0"/>
              <a:t>Notepad++</a:t>
            </a:r>
            <a:r>
              <a:rPr lang="zh-CN" altLang="en-US" sz="2400" dirty="0" smtClean="0"/>
              <a:t>的默认编码设置为</a:t>
            </a:r>
            <a:r>
              <a:rPr lang="en-US" sz="2400" dirty="0" smtClean="0">
                <a:solidFill>
                  <a:srgbClr val="FF0000"/>
                </a:solidFill>
              </a:rPr>
              <a:t>UTF-8 without BOM</a:t>
            </a:r>
            <a:r>
              <a:rPr lang="zh-CN" altLang="en-US" sz="2400" dirty="0" smtClean="0"/>
              <a:t>。</a:t>
            </a: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5337</TotalTime>
  <Words>4595</Words>
  <PresentationFormat>全屏显示(4:3)</PresentationFormat>
  <Paragraphs>462</Paragraphs>
  <Slides>54</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54</vt:i4>
      </vt:variant>
    </vt:vector>
  </HeadingPairs>
  <TitlesOfParts>
    <vt:vector size="56" baseType="lpstr">
      <vt:lpstr>Office 主题</vt:lpstr>
      <vt:lpstr>D:\learn\git\Q&amp;A.docx</vt:lpstr>
      <vt:lpstr>Git</vt:lpstr>
      <vt:lpstr>集中式版本控制系统</vt:lpstr>
      <vt:lpstr>分布式版本控制系统</vt:lpstr>
      <vt:lpstr>常见版本控制系统</vt:lpstr>
      <vt:lpstr>在Linux上安装Git</vt:lpstr>
      <vt:lpstr>在Mac OS X上安装Git</vt:lpstr>
      <vt:lpstr>在Windows上安装Git</vt:lpstr>
      <vt:lpstr>创建版本库</vt:lpstr>
      <vt:lpstr>创建版本库</vt:lpstr>
      <vt:lpstr>添加文件到版本库</vt:lpstr>
      <vt:lpstr>幻灯片 11</vt:lpstr>
      <vt:lpstr>工作区和暂存区</vt:lpstr>
      <vt:lpstr>版本回退</vt:lpstr>
      <vt:lpstr>版本回退</vt:lpstr>
      <vt:lpstr>Git log常见用法</vt:lpstr>
      <vt:lpstr>撤销修改</vt:lpstr>
      <vt:lpstr>撤销修改总结</vt:lpstr>
      <vt:lpstr>删除文件</vt:lpstr>
      <vt:lpstr>远程仓库</vt:lpstr>
      <vt:lpstr>幻灯片 20</vt:lpstr>
      <vt:lpstr>添加远程库</vt:lpstr>
      <vt:lpstr>添加远程库</vt:lpstr>
      <vt:lpstr>从远程库克隆</vt:lpstr>
      <vt:lpstr>从远程库克隆</vt:lpstr>
      <vt:lpstr>分支管理</vt:lpstr>
      <vt:lpstr>创建与合并分支</vt:lpstr>
      <vt:lpstr>分支操作总结</vt:lpstr>
      <vt:lpstr>合并（Merge）</vt:lpstr>
      <vt:lpstr>解决冲突</vt:lpstr>
      <vt:lpstr>解决冲突</vt:lpstr>
      <vt:lpstr>分支管理策略</vt:lpstr>
      <vt:lpstr>分支管理策略</vt:lpstr>
      <vt:lpstr>Bug分支</vt:lpstr>
      <vt:lpstr>Bug 分支</vt:lpstr>
      <vt:lpstr>多人协助</vt:lpstr>
      <vt:lpstr>多人协助</vt:lpstr>
      <vt:lpstr>标签管理</vt:lpstr>
      <vt:lpstr>标签管理</vt:lpstr>
      <vt:lpstr>GitHub的使用</vt:lpstr>
      <vt:lpstr>忽略特殊文件</vt:lpstr>
      <vt:lpstr>忽略特殊文件</vt:lpstr>
      <vt:lpstr>忽略特殊文件</vt:lpstr>
      <vt:lpstr>配置别名</vt:lpstr>
      <vt:lpstr>配置别名</vt:lpstr>
      <vt:lpstr>配置别名</vt:lpstr>
      <vt:lpstr>码云的使用 码云：国内的Git托管服务</vt:lpstr>
      <vt:lpstr>搭建Git服务器</vt:lpstr>
      <vt:lpstr>搭建Git服务器</vt:lpstr>
      <vt:lpstr>搭建Git服务器</vt:lpstr>
      <vt:lpstr>幻灯片 50</vt:lpstr>
      <vt:lpstr>免密验证</vt:lpstr>
      <vt:lpstr>幻灯片 52</vt:lpstr>
      <vt:lpstr>幻灯片 53</vt:lpstr>
      <vt:lpstr>问题汇总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0322</dc:creator>
  <cp:lastModifiedBy>0322</cp:lastModifiedBy>
  <cp:revision>411</cp:revision>
  <dcterms:created xsi:type="dcterms:W3CDTF">2018-09-26T02:45:33Z</dcterms:created>
  <dcterms:modified xsi:type="dcterms:W3CDTF">2018-11-19T05:18:31Z</dcterms:modified>
</cp:coreProperties>
</file>