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82C1EB-980A-4B61-A994-4496C7278FB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5760" cy="33930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5760" cy="39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0"/>
          </p:nvPr>
        </p:nvSpPr>
        <p:spPr>
          <a:xfrm>
            <a:off x="4402440" y="9553680"/>
            <a:ext cx="336600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7A1AC2-EE0D-4F64-9441-BC84E5579D1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A9C224-99FA-4B3A-9AD6-48B5C85502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452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E62CBC-C842-4AF4-8974-E96B60BEE2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21A57-4584-40CC-8C68-F66C85A382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7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7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7FE53-CA41-4BFC-8403-0AA316BE6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3F6C9-224B-437F-A854-3D3AB4099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BB0386-95DC-485B-BEBD-2A8F416296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ECDA05-17E4-4000-9576-D6A5821B5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268B3-5438-4B33-B39E-0E5EAB1B36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0F9D55-6321-4978-A6A7-8B4BB1C9C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23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02F1B5-9C58-471B-B9D2-B925E1BC90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3FCEA9-F519-4FDE-A2EB-C15CDA1270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D1C6E-C8FA-4B29-A34D-B9BF76A094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BA2CC8-B6B5-4E75-BEEF-B2B428C5C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DC9926-834F-4EED-A685-4EFD99157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452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32A3E8-1E5B-4959-AB68-67E23C48FF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8BF3E-3904-4B7E-A771-9353E167B6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7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7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76B226-0CF3-4124-8DC7-4BE473B853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0C479-A748-4BB9-8E96-E784808AB3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AD2698-876F-4D1D-8F01-4BF16F2400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0A74BA-6997-4975-B303-E753D4A17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23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E03CB-1154-49D3-A39C-D0E8DAB16C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67C64-1CE1-4934-A0A8-92AD90EED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6CE2B-A6ED-45FD-8F62-5E01B491D3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7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4520"/>
            <a:ext cx="90723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71"/>
              </a:spcBef>
              <a:buNone/>
            </a:pP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15664E-8F31-48E3-96C7-8E16FB180B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C28BDC-2385-4999-A4AA-D5DEB274B1D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9000" y="5256000"/>
            <a:ext cx="3400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9000" y="525600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660D68-76C6-48F2-AB8C-5F6376F699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2640" y="5256000"/>
            <a:ext cx="22665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1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177840" y="3960"/>
            <a:ext cx="8736840" cy="13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National Kaohsiung University of Science and Technology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Electronics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Contact information: trantuan22052k@gmail.com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407440" y="228600"/>
            <a:ext cx="1421640" cy="1828080"/>
          </a:xfrm>
          <a:prstGeom prst="rect">
            <a:avLst/>
          </a:prstGeom>
          <a:ln w="0">
            <a:noFill/>
          </a:ln>
        </p:spPr>
      </p:pic>
      <p:sp>
        <p:nvSpPr>
          <p:cNvPr id="90" name="內容版面配置區 2"/>
          <p:cNvSpPr/>
          <p:nvPr/>
        </p:nvSpPr>
        <p:spPr>
          <a:xfrm>
            <a:off x="457200" y="1600200"/>
            <a:ext cx="8914320" cy="37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Thesis title: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Decode barcode image using YOLOv8 and REAL-ESRGAN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solve the problem of reading and decoding low-resolution images barcode.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most interesting thing is The most interesting thing is image enhancement and restoration in a specific zone, which makes computers use fewer resources.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Expertise in subjects: 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Computer Vision.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works I have done include: Read the research paper, learn about object detection methods, image improvement methods using generative neural networks, and implement code.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Works I have published: Decode barcode image using YOLOv8 and REAL-ESRGAN.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Received honors and awards: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Member of the communications and diplomacy committee of the Vietnamese Student Association in Kaohsiung-Taiwan.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Preferred working location: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No. 415, Jiangong Rd., Kaohsiung City 80778, Taiwan (R.O.C.)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What you hope to do: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I want to be someone who can contribute to helping people.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Others: 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 would like to express my deep gratitude to all the teachers and classmates who have helped me throughout the process of working and studying at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國立高雄科技大學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/>
          <p:cNvSpPr/>
          <p:nvPr/>
        </p:nvSpPr>
        <p:spPr>
          <a:xfrm>
            <a:off x="2228400" y="378000"/>
            <a:ext cx="6458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DejaVu Sans"/>
              </a:rPr>
              <a:t>Decode barcode image using YOLOv8 and REAL-ESRGAN</a:t>
            </a:r>
            <a:endParaRPr b="1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186840" y="1835280"/>
            <a:ext cx="9705240" cy="3631320"/>
            <a:chOff x="186840" y="1835280"/>
            <a:chExt cx="9705240" cy="3631320"/>
          </a:xfrm>
        </p:grpSpPr>
        <p:pic>
          <p:nvPicPr>
            <p:cNvPr id="93" name="Picture 5" descr=""/>
            <p:cNvPicPr/>
            <p:nvPr/>
          </p:nvPicPr>
          <p:blipFill>
            <a:blip r:embed="rId1"/>
            <a:stretch/>
          </p:blipFill>
          <p:spPr>
            <a:xfrm>
              <a:off x="7243560" y="2314080"/>
              <a:ext cx="2648520" cy="127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7" descr=""/>
            <p:cNvPicPr/>
            <p:nvPr/>
          </p:nvPicPr>
          <p:blipFill>
            <a:blip r:embed="rId2"/>
            <a:stretch/>
          </p:blipFill>
          <p:spPr>
            <a:xfrm>
              <a:off x="4048920" y="2311920"/>
              <a:ext cx="2648520" cy="127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2"/>
            <p:cNvSpPr/>
            <p:nvPr/>
          </p:nvSpPr>
          <p:spPr>
            <a:xfrm>
              <a:off x="4929120" y="1840680"/>
              <a:ext cx="13298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137x66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6" name="TextBox 3"/>
            <p:cNvSpPr/>
            <p:nvPr/>
          </p:nvSpPr>
          <p:spPr>
            <a:xfrm>
              <a:off x="5331600" y="3590280"/>
              <a:ext cx="10774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37x46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7" name="TextBox 11"/>
            <p:cNvSpPr/>
            <p:nvPr/>
          </p:nvSpPr>
          <p:spPr>
            <a:xfrm>
              <a:off x="8129520" y="1835280"/>
              <a:ext cx="13298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548x264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8" name="TextBox 12"/>
            <p:cNvSpPr/>
            <p:nvPr/>
          </p:nvSpPr>
          <p:spPr>
            <a:xfrm>
              <a:off x="7851960" y="3558960"/>
              <a:ext cx="14317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148x184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9" name="Arrow: Down 6"/>
            <p:cNvSpPr/>
            <p:nvPr/>
          </p:nvSpPr>
          <p:spPr>
            <a:xfrm rot="16200000">
              <a:off x="6822360" y="2954880"/>
              <a:ext cx="317520" cy="489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Times New Roman"/>
              </a:endParaRPr>
            </a:p>
          </p:txBody>
        </p:sp>
        <p:sp>
          <p:nvSpPr>
            <p:cNvPr id="100" name="Arrow: Down 7"/>
            <p:cNvSpPr/>
            <p:nvPr/>
          </p:nvSpPr>
          <p:spPr>
            <a:xfrm rot="16200000">
              <a:off x="6779520" y="4398120"/>
              <a:ext cx="317880" cy="4892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Times New Roman"/>
              </a:endParaRPr>
            </a:p>
          </p:txBody>
        </p:sp>
        <p:sp>
          <p:nvSpPr>
            <p:cNvPr id="101" name="TextBox 13"/>
            <p:cNvSpPr/>
            <p:nvPr/>
          </p:nvSpPr>
          <p:spPr>
            <a:xfrm>
              <a:off x="6610320" y="4014360"/>
              <a:ext cx="13298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vi-VN" sz="3200" spc="-1" strike="noStrike">
                  <a:solidFill>
                    <a:schemeClr val="dk1"/>
                  </a:solidFill>
                  <a:latin typeface="Calibri"/>
                </a:rPr>
                <a:t>X4</a:t>
              </a:r>
              <a:endParaRPr b="0" lang="en-US" sz="32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2" name="TextBox 14"/>
            <p:cNvSpPr/>
            <p:nvPr/>
          </p:nvSpPr>
          <p:spPr>
            <a:xfrm>
              <a:off x="6736320" y="2568600"/>
              <a:ext cx="133020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vi-VN" sz="3200" spc="-1" strike="noStrike">
                  <a:solidFill>
                    <a:schemeClr val="dk1"/>
                  </a:solidFill>
                  <a:latin typeface="Calibri"/>
                </a:rPr>
                <a:t>X4</a:t>
              </a:r>
              <a:endParaRPr b="0" lang="en-US" sz="32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pic>
          <p:nvPicPr>
            <p:cNvPr id="103" name="Picture 8" descr=""/>
            <p:cNvPicPr/>
            <p:nvPr/>
          </p:nvPicPr>
          <p:blipFill>
            <a:blip r:embed="rId3"/>
            <a:stretch/>
          </p:blipFill>
          <p:spPr>
            <a:xfrm>
              <a:off x="186840" y="2799000"/>
              <a:ext cx="3557160" cy="266760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04" name="Straight Arrow Connector 3"/>
            <p:cNvCxnSpPr>
              <a:stCxn id="105" idx="3"/>
            </p:cNvCxnSpPr>
            <p:nvPr/>
          </p:nvCxnSpPr>
          <p:spPr>
            <a:xfrm>
              <a:off x="2448360" y="4335480"/>
              <a:ext cx="2648160" cy="307800"/>
            </a:xfrm>
            <a:prstGeom prst="straightConnector1">
              <a:avLst/>
            </a:prstGeom>
            <a:ln w="28575">
              <a:solidFill>
                <a:srgbClr val="ff0000"/>
              </a:solidFill>
              <a:round/>
              <a:tailEnd len="med" type="triangle" w="med"/>
            </a:ln>
          </p:spPr>
        </p:cxnSp>
        <p:cxnSp>
          <p:nvCxnSpPr>
            <p:cNvPr id="106" name="Straight Arrow Connector 4"/>
            <p:cNvCxnSpPr>
              <a:endCxn id="94" idx="1"/>
            </p:cNvCxnSpPr>
            <p:nvPr/>
          </p:nvCxnSpPr>
          <p:spPr>
            <a:xfrm flipV="1">
              <a:off x="1944360" y="2949480"/>
              <a:ext cx="2104920" cy="1308600"/>
            </a:xfrm>
            <a:prstGeom prst="straightConnector1">
              <a:avLst/>
            </a:prstGeom>
            <a:ln w="28575">
              <a:solidFill>
                <a:srgbClr val="ff0000"/>
              </a:solidFill>
              <a:round/>
              <a:tailEnd len="med" type="triangle" w="med"/>
            </a:ln>
          </p:spPr>
        </p:cxnSp>
        <p:sp>
          <p:nvSpPr>
            <p:cNvPr id="107" name="Rectangle 8"/>
            <p:cNvSpPr/>
            <p:nvPr/>
          </p:nvSpPr>
          <p:spPr>
            <a:xfrm>
              <a:off x="766440" y="4256640"/>
              <a:ext cx="1176840" cy="519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Times New Roman"/>
              </a:endParaRPr>
            </a:p>
          </p:txBody>
        </p:sp>
        <p:sp>
          <p:nvSpPr>
            <p:cNvPr id="105" name="Rectangle 9"/>
            <p:cNvSpPr/>
            <p:nvPr/>
          </p:nvSpPr>
          <p:spPr>
            <a:xfrm>
              <a:off x="2110680" y="4182480"/>
              <a:ext cx="337680" cy="30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Times New Roman"/>
              </a:endParaRPr>
            </a:p>
          </p:txBody>
        </p:sp>
        <p:pic>
          <p:nvPicPr>
            <p:cNvPr id="108" name="Picture 9" descr=""/>
            <p:cNvPicPr/>
            <p:nvPr/>
          </p:nvPicPr>
          <p:blipFill>
            <a:blip r:embed="rId4"/>
            <a:stretch/>
          </p:blipFill>
          <p:spPr>
            <a:xfrm>
              <a:off x="7792200" y="3994920"/>
              <a:ext cx="1164240" cy="1447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10" descr=""/>
            <p:cNvPicPr/>
            <p:nvPr/>
          </p:nvPicPr>
          <p:blipFill>
            <a:blip r:embed="rId5"/>
            <a:stretch/>
          </p:blipFill>
          <p:spPr>
            <a:xfrm>
              <a:off x="5094720" y="3970800"/>
              <a:ext cx="1164240" cy="1447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" name="Rectangle 10"/>
          <p:cNvSpPr/>
          <p:nvPr/>
        </p:nvSpPr>
        <p:spPr>
          <a:xfrm>
            <a:off x="2268720" y="1141200"/>
            <a:ext cx="1388880" cy="6008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</a:rPr>
              <a:t>Yolov8 detected barcodes image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390560" y="1141920"/>
            <a:ext cx="2360880" cy="6008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</a:rPr>
              <a:t>Real-ESRGAN restores the image barcodes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Rectangle 12"/>
          <p:cNvSpPr/>
          <p:nvPr/>
        </p:nvSpPr>
        <p:spPr>
          <a:xfrm>
            <a:off x="175320" y="1156320"/>
            <a:ext cx="1430280" cy="6008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</a:rPr>
              <a:t>Image resized 416x416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Arrow: Down 8"/>
          <p:cNvSpPr/>
          <p:nvPr/>
        </p:nvSpPr>
        <p:spPr>
          <a:xfrm rot="16200000">
            <a:off x="1771920" y="1180440"/>
            <a:ext cx="317880" cy="489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Times New Roman"/>
            </a:endParaRPr>
          </a:p>
        </p:txBody>
      </p:sp>
      <p:sp>
        <p:nvSpPr>
          <p:cNvPr id="114" name="Arrow: Down 9"/>
          <p:cNvSpPr/>
          <p:nvPr/>
        </p:nvSpPr>
        <p:spPr>
          <a:xfrm rot="16200000">
            <a:off x="3885840" y="1180440"/>
            <a:ext cx="317880" cy="489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Times New Roman"/>
            </a:endParaRPr>
          </a:p>
        </p:txBody>
      </p:sp>
      <p:sp>
        <p:nvSpPr>
          <p:cNvPr id="115" name="Rectangle 13"/>
          <p:cNvSpPr/>
          <p:nvPr/>
        </p:nvSpPr>
        <p:spPr>
          <a:xfrm>
            <a:off x="7390800" y="1122840"/>
            <a:ext cx="2556360" cy="6008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</a:rPr>
              <a:t>Use Pyzbar libraries to decode restored Image barcodes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Arrow: Down 10"/>
          <p:cNvSpPr/>
          <p:nvPr/>
        </p:nvSpPr>
        <p:spPr>
          <a:xfrm rot="16200000">
            <a:off x="6914520" y="1180440"/>
            <a:ext cx="317880" cy="489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Times New Roman"/>
            </a:endParaRPr>
          </a:p>
        </p:txBody>
      </p:sp>
      <p:sp>
        <p:nvSpPr>
          <p:cNvPr id="117" name="TextBox 15"/>
          <p:cNvSpPr/>
          <p:nvPr/>
        </p:nvSpPr>
        <p:spPr>
          <a:xfrm>
            <a:off x="93960" y="631080"/>
            <a:ext cx="22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 u="sng">
                <a:solidFill>
                  <a:schemeClr val="accent1"/>
                </a:solidFill>
                <a:uFillTx/>
                <a:latin typeface="Times New Roman"/>
              </a:rPr>
              <a:t>System workflow</a:t>
            </a:r>
            <a:endParaRPr b="0" lang="en-US" sz="1800" spc="-1" strike="noStrike" u="sng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Rectangle 14"/>
          <p:cNvSpPr/>
          <p:nvPr/>
        </p:nvSpPr>
        <p:spPr>
          <a:xfrm>
            <a:off x="360" y="360"/>
            <a:ext cx="10079280" cy="2595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Times New Roman"/>
              </a:rPr>
              <a:t>System workflow, deploy and test on practical data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2023-09-12T21:38:17Z</dcterms:created>
  <dc:creator/>
  <dc:description/>
  <dc:language>en-US</dc:language>
  <cp:lastModifiedBy/>
  <cp:lastPrinted>2023-09-12T21:40:51Z</cp:lastPrinted>
  <dcterms:modified xsi:type="dcterms:W3CDTF">2023-09-12T22:54:59Z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