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1599525" cy="32399288"/>
  <p:notesSz cx="6858000" cy="9144000"/>
  <p:defaultTextStyle>
    <a:defPPr>
      <a:defRPr lang="en"/>
    </a:defPPr>
    <a:lvl1pPr marL="0" algn="l" defTabSz="2591867" rtl="0" eaLnBrk="1" latinLnBrk="0" hangingPunct="1">
      <a:defRPr sz="5102" kern="1200">
        <a:solidFill>
          <a:schemeClr val="tx1"/>
        </a:solidFill>
        <a:latin typeface="+mn-lt"/>
        <a:ea typeface="+mn-ea"/>
        <a:cs typeface="+mn-cs"/>
      </a:defRPr>
    </a:lvl1pPr>
    <a:lvl2pPr marL="1295933" algn="l" defTabSz="2591867" rtl="0" eaLnBrk="1" latinLnBrk="0" hangingPunct="1">
      <a:defRPr sz="5102" kern="1200">
        <a:solidFill>
          <a:schemeClr val="tx1"/>
        </a:solidFill>
        <a:latin typeface="+mn-lt"/>
        <a:ea typeface="+mn-ea"/>
        <a:cs typeface="+mn-cs"/>
      </a:defRPr>
    </a:lvl2pPr>
    <a:lvl3pPr marL="2591867" algn="l" defTabSz="2591867" rtl="0" eaLnBrk="1" latinLnBrk="0" hangingPunct="1">
      <a:defRPr sz="5102" kern="1200">
        <a:solidFill>
          <a:schemeClr val="tx1"/>
        </a:solidFill>
        <a:latin typeface="+mn-lt"/>
        <a:ea typeface="+mn-ea"/>
        <a:cs typeface="+mn-cs"/>
      </a:defRPr>
    </a:lvl3pPr>
    <a:lvl4pPr marL="3887800" algn="l" defTabSz="2591867" rtl="0" eaLnBrk="1" latinLnBrk="0" hangingPunct="1">
      <a:defRPr sz="5102" kern="1200">
        <a:solidFill>
          <a:schemeClr val="tx1"/>
        </a:solidFill>
        <a:latin typeface="+mn-lt"/>
        <a:ea typeface="+mn-ea"/>
        <a:cs typeface="+mn-cs"/>
      </a:defRPr>
    </a:lvl4pPr>
    <a:lvl5pPr marL="5183734" algn="l" defTabSz="2591867" rtl="0" eaLnBrk="1" latinLnBrk="0" hangingPunct="1">
      <a:defRPr sz="5102" kern="1200">
        <a:solidFill>
          <a:schemeClr val="tx1"/>
        </a:solidFill>
        <a:latin typeface="+mn-lt"/>
        <a:ea typeface="+mn-ea"/>
        <a:cs typeface="+mn-cs"/>
      </a:defRPr>
    </a:lvl5pPr>
    <a:lvl6pPr marL="6479667" algn="l" defTabSz="2591867" rtl="0" eaLnBrk="1" latinLnBrk="0" hangingPunct="1">
      <a:defRPr sz="5102" kern="1200">
        <a:solidFill>
          <a:schemeClr val="tx1"/>
        </a:solidFill>
        <a:latin typeface="+mn-lt"/>
        <a:ea typeface="+mn-ea"/>
        <a:cs typeface="+mn-cs"/>
      </a:defRPr>
    </a:lvl6pPr>
    <a:lvl7pPr marL="7775600" algn="l" defTabSz="2591867" rtl="0" eaLnBrk="1" latinLnBrk="0" hangingPunct="1">
      <a:defRPr sz="5102" kern="1200">
        <a:solidFill>
          <a:schemeClr val="tx1"/>
        </a:solidFill>
        <a:latin typeface="+mn-lt"/>
        <a:ea typeface="+mn-ea"/>
        <a:cs typeface="+mn-cs"/>
      </a:defRPr>
    </a:lvl7pPr>
    <a:lvl8pPr marL="9071534" algn="l" defTabSz="2591867" rtl="0" eaLnBrk="1" latinLnBrk="0" hangingPunct="1">
      <a:defRPr sz="5102" kern="1200">
        <a:solidFill>
          <a:schemeClr val="tx1"/>
        </a:solidFill>
        <a:latin typeface="+mn-lt"/>
        <a:ea typeface="+mn-ea"/>
        <a:cs typeface="+mn-cs"/>
      </a:defRPr>
    </a:lvl8pPr>
    <a:lvl9pPr marL="10367467" algn="l" defTabSz="2591867" rtl="0" eaLnBrk="1" latinLnBrk="0" hangingPunct="1">
      <a:defRPr sz="5102"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96498E-5CEA-447F-8C87-D54E2ECE0C11}" v="378" dt="2022-08-02T16:52:48.955"/>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660"/>
  </p:normalViewPr>
  <p:slideViewPr>
    <p:cSldViewPr snapToGrid="0">
      <p:cViewPr>
        <p:scale>
          <a:sx n="50" d="100"/>
          <a:sy n="50" d="100"/>
        </p:scale>
        <p:origin x="828" y="-4836"/>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109152103" userId="003560ae-15e3-4fc2-9088-01bd21359af9" providerId="ADAL" clId="{1396498E-5CEA-447F-8C87-D54E2ECE0C11}"/>
    <pc:docChg chg="undo custSel modSld">
      <pc:chgData name="I109152103" userId="003560ae-15e3-4fc2-9088-01bd21359af9" providerId="ADAL" clId="{1396498E-5CEA-447F-8C87-D54E2ECE0C11}" dt="2022-08-02T16:56:18.868" v="3983" actId="20577"/>
      <pc:docMkLst>
        <pc:docMk/>
      </pc:docMkLst>
      <pc:sldChg chg="addSp delSp modSp mod">
        <pc:chgData name="I109152103" userId="003560ae-15e3-4fc2-9088-01bd21359af9" providerId="ADAL" clId="{1396498E-5CEA-447F-8C87-D54E2ECE0C11}" dt="2022-08-02T16:56:18.868" v="3983" actId="20577"/>
        <pc:sldMkLst>
          <pc:docMk/>
          <pc:sldMk cId="2548655161" sldId="256"/>
        </pc:sldMkLst>
        <pc:spChg chg="add mod">
          <ac:chgData name="I109152103" userId="003560ae-15e3-4fc2-9088-01bd21359af9" providerId="ADAL" clId="{1396498E-5CEA-447F-8C87-D54E2ECE0C11}" dt="2022-08-02T15:32:58.732" v="401" actId="14100"/>
          <ac:spMkLst>
            <pc:docMk/>
            <pc:sldMk cId="2548655161" sldId="256"/>
            <ac:spMk id="2" creationId="{5E034F1E-1E5C-6104-B820-153C76A26350}"/>
          </ac:spMkLst>
        </pc:spChg>
        <pc:spChg chg="add mod">
          <ac:chgData name="I109152103" userId="003560ae-15e3-4fc2-9088-01bd21359af9" providerId="ADAL" clId="{1396498E-5CEA-447F-8C87-D54E2ECE0C11}" dt="2022-08-02T15:28:10.876" v="322" actId="1076"/>
          <ac:spMkLst>
            <pc:docMk/>
            <pc:sldMk cId="2548655161" sldId="256"/>
            <ac:spMk id="3" creationId="{FF15B8E8-861A-294A-FDE5-AE7A8D829B39}"/>
          </ac:spMkLst>
        </pc:spChg>
        <pc:spChg chg="mod">
          <ac:chgData name="I109152103" userId="003560ae-15e3-4fc2-9088-01bd21359af9" providerId="ADAL" clId="{1396498E-5CEA-447F-8C87-D54E2ECE0C11}" dt="2022-08-02T15:22:55.284" v="102" actId="1076"/>
          <ac:spMkLst>
            <pc:docMk/>
            <pc:sldMk cId="2548655161" sldId="256"/>
            <ac:spMk id="4" creationId="{8F745691-CBD0-1104-E58C-6698133005A3}"/>
          </ac:spMkLst>
        </pc:spChg>
        <pc:spChg chg="add mod">
          <ac:chgData name="I109152103" userId="003560ae-15e3-4fc2-9088-01bd21359af9" providerId="ADAL" clId="{1396498E-5CEA-447F-8C87-D54E2ECE0C11}" dt="2022-08-02T15:28:10.876" v="322" actId="1076"/>
          <ac:spMkLst>
            <pc:docMk/>
            <pc:sldMk cId="2548655161" sldId="256"/>
            <ac:spMk id="5" creationId="{7011DC11-3855-A483-87CE-648E176C83D9}"/>
          </ac:spMkLst>
        </pc:spChg>
        <pc:spChg chg="add mod">
          <ac:chgData name="I109152103" userId="003560ae-15e3-4fc2-9088-01bd21359af9" providerId="ADAL" clId="{1396498E-5CEA-447F-8C87-D54E2ECE0C11}" dt="2022-08-02T15:28:10.876" v="322" actId="1076"/>
          <ac:spMkLst>
            <pc:docMk/>
            <pc:sldMk cId="2548655161" sldId="256"/>
            <ac:spMk id="6" creationId="{81B96E33-7C00-69DD-EA59-18D0BA357458}"/>
          </ac:spMkLst>
        </pc:spChg>
        <pc:spChg chg="add del mod">
          <ac:chgData name="I109152103" userId="003560ae-15e3-4fc2-9088-01bd21359af9" providerId="ADAL" clId="{1396498E-5CEA-447F-8C87-D54E2ECE0C11}" dt="2022-08-02T15:28:28.830" v="324"/>
          <ac:spMkLst>
            <pc:docMk/>
            <pc:sldMk cId="2548655161" sldId="256"/>
            <ac:spMk id="7" creationId="{1DD6DCAE-BB18-C591-2E66-3EDD938C6004}"/>
          </ac:spMkLst>
        </pc:spChg>
        <pc:spChg chg="add mod">
          <ac:chgData name="I109152103" userId="003560ae-15e3-4fc2-9088-01bd21359af9" providerId="ADAL" clId="{1396498E-5CEA-447F-8C87-D54E2ECE0C11}" dt="2022-08-02T15:44:35.608" v="510" actId="6549"/>
          <ac:spMkLst>
            <pc:docMk/>
            <pc:sldMk cId="2548655161" sldId="256"/>
            <ac:spMk id="8" creationId="{BECBA402-04B3-C807-65D4-78A59A230209}"/>
          </ac:spMkLst>
        </pc:spChg>
        <pc:spChg chg="add mod">
          <ac:chgData name="I109152103" userId="003560ae-15e3-4fc2-9088-01bd21359af9" providerId="ADAL" clId="{1396498E-5CEA-447F-8C87-D54E2ECE0C11}" dt="2022-08-02T16:08:25.824" v="1671" actId="14100"/>
          <ac:spMkLst>
            <pc:docMk/>
            <pc:sldMk cId="2548655161" sldId="256"/>
            <ac:spMk id="9" creationId="{398366C8-CE10-A423-AC42-53055EBF4D0A}"/>
          </ac:spMkLst>
        </pc:spChg>
        <pc:spChg chg="add del mod">
          <ac:chgData name="I109152103" userId="003560ae-15e3-4fc2-9088-01bd21359af9" providerId="ADAL" clId="{1396498E-5CEA-447F-8C87-D54E2ECE0C11}" dt="2022-08-02T15:34:16.462" v="416" actId="478"/>
          <ac:spMkLst>
            <pc:docMk/>
            <pc:sldMk cId="2548655161" sldId="256"/>
            <ac:spMk id="10" creationId="{DA42CBDB-54AD-CE91-14C0-424857F17EE2}"/>
          </ac:spMkLst>
        </pc:spChg>
        <pc:spChg chg="add mod">
          <ac:chgData name="I109152103" userId="003560ae-15e3-4fc2-9088-01bd21359af9" providerId="ADAL" clId="{1396498E-5CEA-447F-8C87-D54E2ECE0C11}" dt="2022-08-02T16:08:30.045" v="1672" actId="14100"/>
          <ac:spMkLst>
            <pc:docMk/>
            <pc:sldMk cId="2548655161" sldId="256"/>
            <ac:spMk id="11" creationId="{B916C626-E2AD-78E6-67BE-2F90B7D411DD}"/>
          </ac:spMkLst>
        </pc:spChg>
        <pc:spChg chg="add mod">
          <ac:chgData name="I109152103" userId="003560ae-15e3-4fc2-9088-01bd21359af9" providerId="ADAL" clId="{1396498E-5CEA-447F-8C87-D54E2ECE0C11}" dt="2022-08-02T16:20:11.991" v="2190" actId="20577"/>
          <ac:spMkLst>
            <pc:docMk/>
            <pc:sldMk cId="2548655161" sldId="256"/>
            <ac:spMk id="12" creationId="{0C291D5F-E4DD-AB85-4F77-77CEF881D72B}"/>
          </ac:spMkLst>
        </pc:spChg>
        <pc:spChg chg="add mod">
          <ac:chgData name="I109152103" userId="003560ae-15e3-4fc2-9088-01bd21359af9" providerId="ADAL" clId="{1396498E-5CEA-447F-8C87-D54E2ECE0C11}" dt="2022-08-02T16:19:02.771" v="2152" actId="1076"/>
          <ac:spMkLst>
            <pc:docMk/>
            <pc:sldMk cId="2548655161" sldId="256"/>
            <ac:spMk id="15" creationId="{F92C86D9-8BAD-C15B-23CE-B84AF956FD8C}"/>
          </ac:spMkLst>
        </pc:spChg>
        <pc:spChg chg="add mod">
          <ac:chgData name="I109152103" userId="003560ae-15e3-4fc2-9088-01bd21359af9" providerId="ADAL" clId="{1396498E-5CEA-447F-8C87-D54E2ECE0C11}" dt="2022-08-02T16:19:02.771" v="2152" actId="1076"/>
          <ac:spMkLst>
            <pc:docMk/>
            <pc:sldMk cId="2548655161" sldId="256"/>
            <ac:spMk id="16" creationId="{31F18C49-3EA1-3947-A87F-22D74D507169}"/>
          </ac:spMkLst>
        </pc:spChg>
        <pc:spChg chg="add mod">
          <ac:chgData name="I109152103" userId="003560ae-15e3-4fc2-9088-01bd21359af9" providerId="ADAL" clId="{1396498E-5CEA-447F-8C87-D54E2ECE0C11}" dt="2022-08-02T16:19:15.859" v="2153" actId="1076"/>
          <ac:spMkLst>
            <pc:docMk/>
            <pc:sldMk cId="2548655161" sldId="256"/>
            <ac:spMk id="19" creationId="{975269A2-0D23-2426-7B35-C4BB408F0CAC}"/>
          </ac:spMkLst>
        </pc:spChg>
        <pc:spChg chg="add del mod">
          <ac:chgData name="I109152103" userId="003560ae-15e3-4fc2-9088-01bd21359af9" providerId="ADAL" clId="{1396498E-5CEA-447F-8C87-D54E2ECE0C11}" dt="2022-08-02T16:19:35.304" v="2156"/>
          <ac:spMkLst>
            <pc:docMk/>
            <pc:sldMk cId="2548655161" sldId="256"/>
            <ac:spMk id="20" creationId="{A50B190C-5587-FB85-3078-732C6BBEAC89}"/>
          </ac:spMkLst>
        </pc:spChg>
        <pc:spChg chg="add del mod">
          <ac:chgData name="I109152103" userId="003560ae-15e3-4fc2-9088-01bd21359af9" providerId="ADAL" clId="{1396498E-5CEA-447F-8C87-D54E2ECE0C11}" dt="2022-08-02T16:19:39.409" v="2158"/>
          <ac:spMkLst>
            <pc:docMk/>
            <pc:sldMk cId="2548655161" sldId="256"/>
            <ac:spMk id="21" creationId="{D7979B07-7F44-90E0-48F7-68339EDF2F35}"/>
          </ac:spMkLst>
        </pc:spChg>
        <pc:spChg chg="add mod">
          <ac:chgData name="I109152103" userId="003560ae-15e3-4fc2-9088-01bd21359af9" providerId="ADAL" clId="{1396498E-5CEA-447F-8C87-D54E2ECE0C11}" dt="2022-08-02T16:38:06.127" v="3155" actId="20577"/>
          <ac:spMkLst>
            <pc:docMk/>
            <pc:sldMk cId="2548655161" sldId="256"/>
            <ac:spMk id="22" creationId="{B167AFD9-5202-F727-9C35-BF48FC317395}"/>
          </ac:spMkLst>
        </pc:spChg>
        <pc:spChg chg="add mod">
          <ac:chgData name="I109152103" userId="003560ae-15e3-4fc2-9088-01bd21359af9" providerId="ADAL" clId="{1396498E-5CEA-447F-8C87-D54E2ECE0C11}" dt="2022-08-02T16:38:49.208" v="3167" actId="1076"/>
          <ac:spMkLst>
            <pc:docMk/>
            <pc:sldMk cId="2548655161" sldId="256"/>
            <ac:spMk id="23" creationId="{70389928-885F-CD8B-F488-E3179EC6D022}"/>
          </ac:spMkLst>
        </pc:spChg>
        <pc:spChg chg="add mod">
          <ac:chgData name="I109152103" userId="003560ae-15e3-4fc2-9088-01bd21359af9" providerId="ADAL" clId="{1396498E-5CEA-447F-8C87-D54E2ECE0C11}" dt="2022-08-02T16:38:34.093" v="3162" actId="1076"/>
          <ac:spMkLst>
            <pc:docMk/>
            <pc:sldMk cId="2548655161" sldId="256"/>
            <ac:spMk id="24" creationId="{A7ADFDDB-7405-C133-1114-1A3505ECA726}"/>
          </ac:spMkLst>
        </pc:spChg>
        <pc:spChg chg="add del mod">
          <ac:chgData name="I109152103" userId="003560ae-15e3-4fc2-9088-01bd21359af9" providerId="ADAL" clId="{1396498E-5CEA-447F-8C87-D54E2ECE0C11}" dt="2022-08-02T16:39:05.711" v="3168"/>
          <ac:spMkLst>
            <pc:docMk/>
            <pc:sldMk cId="2548655161" sldId="256"/>
            <ac:spMk id="25" creationId="{B4C8D9BE-360F-130A-09EF-E00C5A974117}"/>
          </ac:spMkLst>
        </pc:spChg>
        <pc:spChg chg="add mod">
          <ac:chgData name="I109152103" userId="003560ae-15e3-4fc2-9088-01bd21359af9" providerId="ADAL" clId="{1396498E-5CEA-447F-8C87-D54E2ECE0C11}" dt="2022-08-02T16:56:18.868" v="3983" actId="20577"/>
          <ac:spMkLst>
            <pc:docMk/>
            <pc:sldMk cId="2548655161" sldId="256"/>
            <ac:spMk id="26" creationId="{A9DE4BE5-04C7-9A57-3824-FBF9C8BA0322}"/>
          </ac:spMkLst>
        </pc:spChg>
        <pc:spChg chg="add mod">
          <ac:chgData name="I109152103" userId="003560ae-15e3-4fc2-9088-01bd21359af9" providerId="ADAL" clId="{1396498E-5CEA-447F-8C87-D54E2ECE0C11}" dt="2022-08-02T16:54:37.921" v="3954" actId="1076"/>
          <ac:spMkLst>
            <pc:docMk/>
            <pc:sldMk cId="2548655161" sldId="256"/>
            <ac:spMk id="29" creationId="{46645FA6-CC0F-5D0C-3BD8-B39392E3692F}"/>
          </ac:spMkLst>
        </pc:spChg>
        <pc:spChg chg="add mod">
          <ac:chgData name="I109152103" userId="003560ae-15e3-4fc2-9088-01bd21359af9" providerId="ADAL" clId="{1396498E-5CEA-447F-8C87-D54E2ECE0C11}" dt="2022-08-02T16:56:00.019" v="3962" actId="108"/>
          <ac:spMkLst>
            <pc:docMk/>
            <pc:sldMk cId="2548655161" sldId="256"/>
            <ac:spMk id="30" creationId="{71EF9909-68D8-3161-1DB2-2CE4E80BE732}"/>
          </ac:spMkLst>
        </pc:spChg>
        <pc:picChg chg="add mod">
          <ac:chgData name="I109152103" userId="003560ae-15e3-4fc2-9088-01bd21359af9" providerId="ADAL" clId="{1396498E-5CEA-447F-8C87-D54E2ECE0C11}" dt="2022-08-02T16:19:02.771" v="2152" actId="1076"/>
          <ac:picMkLst>
            <pc:docMk/>
            <pc:sldMk cId="2548655161" sldId="256"/>
            <ac:picMk id="13" creationId="{DEC8C314-B20B-EFE1-67AC-9828957EAAA9}"/>
          </ac:picMkLst>
        </pc:picChg>
        <pc:picChg chg="add del mod">
          <ac:chgData name="I109152103" userId="003560ae-15e3-4fc2-9088-01bd21359af9" providerId="ADAL" clId="{1396498E-5CEA-447F-8C87-D54E2ECE0C11}" dt="2022-08-02T16:07:24.865" v="1617"/>
          <ac:picMkLst>
            <pc:docMk/>
            <pc:sldMk cId="2548655161" sldId="256"/>
            <ac:picMk id="14" creationId="{7669DC36-7160-241C-71A5-604BD780D934}"/>
          </ac:picMkLst>
        </pc:picChg>
        <pc:picChg chg="add mod">
          <ac:chgData name="I109152103" userId="003560ae-15e3-4fc2-9088-01bd21359af9" providerId="ADAL" clId="{1396498E-5CEA-447F-8C87-D54E2ECE0C11}" dt="2022-08-02T16:19:22.797" v="2154" actId="1582"/>
          <ac:picMkLst>
            <pc:docMk/>
            <pc:sldMk cId="2548655161" sldId="256"/>
            <ac:picMk id="18" creationId="{238C1DC4-B493-BB25-8308-7F6BEC2AB6BE}"/>
          </ac:picMkLst>
        </pc:picChg>
        <pc:picChg chg="add del mod">
          <ac:chgData name="I109152103" userId="003560ae-15e3-4fc2-9088-01bd21359af9" providerId="ADAL" clId="{1396498E-5CEA-447F-8C87-D54E2ECE0C11}" dt="2022-08-02T16:54:16.835" v="3947" actId="478"/>
          <ac:picMkLst>
            <pc:docMk/>
            <pc:sldMk cId="2548655161" sldId="256"/>
            <ac:picMk id="28" creationId="{536A6B63-6DB7-AE70-ED9F-A3D3AB00F0D6}"/>
          </ac:picMkLst>
        </pc:picChg>
        <pc:picChg chg="add mod">
          <ac:chgData name="I109152103" userId="003560ae-15e3-4fc2-9088-01bd21359af9" providerId="ADAL" clId="{1396498E-5CEA-447F-8C87-D54E2ECE0C11}" dt="2022-08-02T16:54:33.495" v="3953" actId="1582"/>
          <ac:picMkLst>
            <pc:docMk/>
            <pc:sldMk cId="2548655161" sldId="256"/>
            <ac:picMk id="32" creationId="{F6DB6044-AA66-B971-A01C-C7376A0FEF6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23DD3E9-B129-A3D0-9480-EAAF688ECB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C9F579D1-C4C0-8BF0-CDFC-0114A0BE91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4F01D-F726-446E-8151-F6C95A72364C}" type="datetimeFigureOut">
              <a:rPr lang="zh-TW" altLang="en-US" smtClean="0"/>
              <a:t>2023/11/23</a:t>
            </a:fld>
            <a:endParaRPr lang="zh-TW" altLang="en-US"/>
          </a:p>
        </p:txBody>
      </p:sp>
      <p:sp>
        <p:nvSpPr>
          <p:cNvPr id="4" name="頁尾版面配置區 3">
            <a:extLst>
              <a:ext uri="{FF2B5EF4-FFF2-40B4-BE49-F238E27FC236}">
                <a16:creationId xmlns:a16="http://schemas.microsoft.com/office/drawing/2014/main" id="{FCBE6659-4BBC-2AEC-0749-C72F1B685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E18DEEAC-5FB3-C63B-5E62-C2BCBC7099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E698B4-66FC-4422-AA48-0D5AA60E4660}" type="slidenum">
              <a:rPr lang="zh-TW" altLang="en-US" smtClean="0"/>
              <a:t>‹#›</a:t>
            </a:fld>
            <a:endParaRPr lang="zh-TW" altLang="en-US"/>
          </a:p>
        </p:txBody>
      </p:sp>
    </p:spTree>
    <p:extLst>
      <p:ext uri="{BB962C8B-B14F-4D97-AF65-F5344CB8AC3E}">
        <p14:creationId xmlns:p14="http://schemas.microsoft.com/office/powerpoint/2010/main" val="6458962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訂版面配置">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08C7E10-1F30-A41D-EBCE-7104544750C1}"/>
              </a:ext>
            </a:extLst>
          </p:cNvPr>
          <p:cNvSpPr/>
          <p:nvPr userDrawn="1"/>
        </p:nvSpPr>
        <p:spPr>
          <a:xfrm>
            <a:off x="133350" y="152400"/>
            <a:ext cx="21297900" cy="32061150"/>
          </a:xfrm>
          <a:prstGeom prst="rect">
            <a:avLst/>
          </a:prstGeom>
          <a:solidFill>
            <a:srgbClr val="FFFF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5262395D-A5CD-10EC-0B01-82D9CBFBDC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16987" y="0"/>
            <a:ext cx="5165549" cy="2348679"/>
          </a:xfrm>
          <a:prstGeom prst="rect">
            <a:avLst/>
          </a:prstGeom>
        </p:spPr>
      </p:pic>
    </p:spTree>
    <p:extLst>
      <p:ext uri="{BB962C8B-B14F-4D97-AF65-F5344CB8AC3E}">
        <p14:creationId xmlns:p14="http://schemas.microsoft.com/office/powerpoint/2010/main" val="400294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7DF02-0005-C6C7-0617-CBCDFCC8605E}"/>
              </a:ext>
            </a:extLst>
          </p:cNvPr>
          <p:cNvSpPr>
            <a:spLocks noGrp="1"/>
          </p:cNvSpPr>
          <p:nvPr>
            <p:ph type="title"/>
          </p:nvPr>
        </p:nvSpPr>
        <p:spPr>
          <a:xfrm>
            <a:off x="1487782" y="2159952"/>
            <a:ext cx="6966408" cy="7559834"/>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8C8C158-ED19-459A-E6BA-BA4DE562AAD2}"/>
              </a:ext>
            </a:extLst>
          </p:cNvPr>
          <p:cNvSpPr>
            <a:spLocks noGrp="1"/>
          </p:cNvSpPr>
          <p:nvPr>
            <p:ph type="pic" idx="1"/>
          </p:nvPr>
        </p:nvSpPr>
        <p:spPr>
          <a:xfrm>
            <a:off x="9182611" y="4664900"/>
            <a:ext cx="10934760" cy="230244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056FEA4-8D34-663F-1E40-5BC27B174047}"/>
              </a:ext>
            </a:extLst>
          </p:cNvPr>
          <p:cNvSpPr>
            <a:spLocks noGrp="1"/>
          </p:cNvSpPr>
          <p:nvPr>
            <p:ph type="body" sz="half" idx="2"/>
          </p:nvPr>
        </p:nvSpPr>
        <p:spPr>
          <a:xfrm>
            <a:off x="1487782" y="9719786"/>
            <a:ext cx="6966408" cy="180071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921CAE4-C396-AD8B-9867-EFF5AC04AD23}"/>
              </a:ext>
            </a:extLst>
          </p:cNvPr>
          <p:cNvSpPr>
            <a:spLocks noGrp="1"/>
          </p:cNvSpPr>
          <p:nvPr>
            <p:ph type="dt" sz="half" idx="10"/>
          </p:nvPr>
        </p:nvSpPr>
        <p:spPr/>
        <p:txBody>
          <a:bodyPr/>
          <a:lstStyle/>
          <a:p>
            <a:fld id="{C9C99A3F-FDB3-4F70-9BE1-CE383CCAFA7A}" type="datetimeFigureOut">
              <a:rPr lang="zh-TW" altLang="en-US" smtClean="0"/>
              <a:t>2023/11/23</a:t>
            </a:fld>
            <a:endParaRPr lang="zh-TW" altLang="en-US"/>
          </a:p>
        </p:txBody>
      </p:sp>
      <p:sp>
        <p:nvSpPr>
          <p:cNvPr id="6" name="頁尾版面配置區 5">
            <a:extLst>
              <a:ext uri="{FF2B5EF4-FFF2-40B4-BE49-F238E27FC236}">
                <a16:creationId xmlns:a16="http://schemas.microsoft.com/office/drawing/2014/main" id="{F89FD64E-8E70-06C4-1D4D-8834F503D0A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7D8874E-07D1-8A31-BBF2-FE119AEFF320}"/>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401533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9EF0F8-C5D1-D531-7CDA-EC14E5976A4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C71A28F-BFE2-EE24-D3D8-4239F079753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E22AC47-2B91-1BE3-2CDD-119E8ED115F1}"/>
              </a:ext>
            </a:extLst>
          </p:cNvPr>
          <p:cNvSpPr>
            <a:spLocks noGrp="1"/>
          </p:cNvSpPr>
          <p:nvPr>
            <p:ph type="dt" sz="half" idx="10"/>
          </p:nvPr>
        </p:nvSpPr>
        <p:spPr/>
        <p:txBody>
          <a:bodyPr/>
          <a:lstStyle/>
          <a:p>
            <a:fld id="{C9C99A3F-FDB3-4F70-9BE1-CE383CCAFA7A}" type="datetimeFigureOut">
              <a:rPr lang="zh-TW" altLang="en-US" smtClean="0"/>
              <a:t>2023/11/23</a:t>
            </a:fld>
            <a:endParaRPr lang="zh-TW" altLang="en-US"/>
          </a:p>
        </p:txBody>
      </p:sp>
      <p:sp>
        <p:nvSpPr>
          <p:cNvPr id="5" name="頁尾版面配置區 4">
            <a:extLst>
              <a:ext uri="{FF2B5EF4-FFF2-40B4-BE49-F238E27FC236}">
                <a16:creationId xmlns:a16="http://schemas.microsoft.com/office/drawing/2014/main" id="{34196C72-033B-C73E-0437-9F93C8AFD9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2EA0C36-71C0-B0E2-5548-4C2512C54023}"/>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215383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F3754C4-370A-262E-9991-5B9F8FF2C315}"/>
              </a:ext>
            </a:extLst>
          </p:cNvPr>
          <p:cNvSpPr>
            <a:spLocks noGrp="1"/>
          </p:cNvSpPr>
          <p:nvPr>
            <p:ph type="title" orient="vert"/>
          </p:nvPr>
        </p:nvSpPr>
        <p:spPr>
          <a:xfrm>
            <a:off x="15457160" y="1724962"/>
            <a:ext cx="4657398" cy="27456899"/>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8DFE84A-1D0A-5611-3503-B2EFBB265190}"/>
              </a:ext>
            </a:extLst>
          </p:cNvPr>
          <p:cNvSpPr>
            <a:spLocks noGrp="1"/>
          </p:cNvSpPr>
          <p:nvPr>
            <p:ph type="body" orient="vert" idx="1"/>
          </p:nvPr>
        </p:nvSpPr>
        <p:spPr>
          <a:xfrm>
            <a:off x="1484967" y="1724962"/>
            <a:ext cx="13702199" cy="2745689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D303426-E1F5-7D0D-AE4A-292996492EB1}"/>
              </a:ext>
            </a:extLst>
          </p:cNvPr>
          <p:cNvSpPr>
            <a:spLocks noGrp="1"/>
          </p:cNvSpPr>
          <p:nvPr>
            <p:ph type="dt" sz="half" idx="10"/>
          </p:nvPr>
        </p:nvSpPr>
        <p:spPr/>
        <p:txBody>
          <a:bodyPr/>
          <a:lstStyle/>
          <a:p>
            <a:fld id="{C9C99A3F-FDB3-4F70-9BE1-CE383CCAFA7A}" type="datetimeFigureOut">
              <a:rPr lang="zh-TW" altLang="en-US" smtClean="0"/>
              <a:t>2023/11/23</a:t>
            </a:fld>
            <a:endParaRPr lang="zh-TW" altLang="en-US"/>
          </a:p>
        </p:txBody>
      </p:sp>
      <p:sp>
        <p:nvSpPr>
          <p:cNvPr id="5" name="頁尾版面配置區 4">
            <a:extLst>
              <a:ext uri="{FF2B5EF4-FFF2-40B4-BE49-F238E27FC236}">
                <a16:creationId xmlns:a16="http://schemas.microsoft.com/office/drawing/2014/main" id="{FA440193-7DBF-C3D4-BEEC-75AF6436A0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36D373-8DCC-AC4A-508B-761EB0AAA4C0}"/>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411772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76C79-D7C9-EA50-F7E9-BD1E36B9F2E0}"/>
              </a:ext>
            </a:extLst>
          </p:cNvPr>
          <p:cNvSpPr>
            <a:spLocks noGrp="1"/>
          </p:cNvSpPr>
          <p:nvPr>
            <p:ph type="ctrTitle"/>
          </p:nvPr>
        </p:nvSpPr>
        <p:spPr>
          <a:xfrm>
            <a:off x="2699941" y="5302386"/>
            <a:ext cx="16199644" cy="11279752"/>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1644B88-0752-CD04-6DB9-325B5C731FAF}"/>
              </a:ext>
            </a:extLst>
          </p:cNvPr>
          <p:cNvSpPr>
            <a:spLocks noGrp="1"/>
          </p:cNvSpPr>
          <p:nvPr>
            <p:ph type="subTitle" idx="1"/>
          </p:nvPr>
        </p:nvSpPr>
        <p:spPr>
          <a:xfrm>
            <a:off x="2699941" y="17017128"/>
            <a:ext cx="16199644" cy="782232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11C864A-05F9-33CF-9A3E-22EFF7D237B8}"/>
              </a:ext>
            </a:extLst>
          </p:cNvPr>
          <p:cNvSpPr>
            <a:spLocks noGrp="1"/>
          </p:cNvSpPr>
          <p:nvPr>
            <p:ph type="dt" sz="half" idx="10"/>
          </p:nvPr>
        </p:nvSpPr>
        <p:spPr/>
        <p:txBody>
          <a:bodyPr/>
          <a:lstStyle/>
          <a:p>
            <a:fld id="{C9C99A3F-FDB3-4F70-9BE1-CE383CCAFA7A}" type="datetimeFigureOut">
              <a:rPr lang="zh-TW" altLang="en-US" smtClean="0"/>
              <a:t>2023/11/23</a:t>
            </a:fld>
            <a:endParaRPr lang="zh-TW" altLang="en-US"/>
          </a:p>
        </p:txBody>
      </p:sp>
      <p:sp>
        <p:nvSpPr>
          <p:cNvPr id="5" name="頁尾版面配置區 4">
            <a:extLst>
              <a:ext uri="{FF2B5EF4-FFF2-40B4-BE49-F238E27FC236}">
                <a16:creationId xmlns:a16="http://schemas.microsoft.com/office/drawing/2014/main" id="{83B4DB7A-AEEE-EBB9-DEA3-C72984C6E27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3E0A350-5F79-7D9E-1E08-013F1B9CE622}"/>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371099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F9C524-9FD3-B1EA-A272-BBA33C62AF3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DE20BBC-C48C-D1FC-3405-DFFC90334CB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20FDDC8-496E-0E01-61C6-056149CF1CD6}"/>
              </a:ext>
            </a:extLst>
          </p:cNvPr>
          <p:cNvSpPr>
            <a:spLocks noGrp="1"/>
          </p:cNvSpPr>
          <p:nvPr>
            <p:ph type="dt" sz="half" idx="10"/>
          </p:nvPr>
        </p:nvSpPr>
        <p:spPr/>
        <p:txBody>
          <a:bodyPr/>
          <a:lstStyle/>
          <a:p>
            <a:fld id="{C9C99A3F-FDB3-4F70-9BE1-CE383CCAFA7A}" type="datetimeFigureOut">
              <a:rPr lang="zh-TW" altLang="en-US" smtClean="0"/>
              <a:t>2023/11/23</a:t>
            </a:fld>
            <a:endParaRPr lang="zh-TW" altLang="en-US"/>
          </a:p>
        </p:txBody>
      </p:sp>
      <p:sp>
        <p:nvSpPr>
          <p:cNvPr id="5" name="頁尾版面配置區 4">
            <a:extLst>
              <a:ext uri="{FF2B5EF4-FFF2-40B4-BE49-F238E27FC236}">
                <a16:creationId xmlns:a16="http://schemas.microsoft.com/office/drawing/2014/main" id="{D84C8C0D-128F-AF9D-0F70-4FDAD95F950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2FE2E7C-2372-91AB-57D3-83684F8ED63A}"/>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367149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C81788-FB6F-2A1C-74E6-E1FF0B968BEC}"/>
              </a:ext>
            </a:extLst>
          </p:cNvPr>
          <p:cNvSpPr>
            <a:spLocks noGrp="1"/>
          </p:cNvSpPr>
          <p:nvPr>
            <p:ph type="title"/>
          </p:nvPr>
        </p:nvSpPr>
        <p:spPr>
          <a:xfrm>
            <a:off x="1473718" y="8077327"/>
            <a:ext cx="18629590" cy="13477201"/>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FFF2CE4-EA7D-5386-D96D-6EFD1B3C0B40}"/>
              </a:ext>
            </a:extLst>
          </p:cNvPr>
          <p:cNvSpPr>
            <a:spLocks noGrp="1"/>
          </p:cNvSpPr>
          <p:nvPr>
            <p:ph type="body" idx="1"/>
          </p:nvPr>
        </p:nvSpPr>
        <p:spPr>
          <a:xfrm>
            <a:off x="1473718" y="21682028"/>
            <a:ext cx="18629590" cy="708734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EBD1ED9-02D9-B01D-3472-253A0D27A57F}"/>
              </a:ext>
            </a:extLst>
          </p:cNvPr>
          <p:cNvSpPr>
            <a:spLocks noGrp="1"/>
          </p:cNvSpPr>
          <p:nvPr>
            <p:ph type="dt" sz="half" idx="10"/>
          </p:nvPr>
        </p:nvSpPr>
        <p:spPr/>
        <p:txBody>
          <a:bodyPr/>
          <a:lstStyle/>
          <a:p>
            <a:fld id="{C9C99A3F-FDB3-4F70-9BE1-CE383CCAFA7A}" type="datetimeFigureOut">
              <a:rPr lang="zh-TW" altLang="en-US" smtClean="0"/>
              <a:t>2023/11/23</a:t>
            </a:fld>
            <a:endParaRPr lang="zh-TW" altLang="en-US"/>
          </a:p>
        </p:txBody>
      </p:sp>
      <p:sp>
        <p:nvSpPr>
          <p:cNvPr id="5" name="頁尾版面配置區 4">
            <a:extLst>
              <a:ext uri="{FF2B5EF4-FFF2-40B4-BE49-F238E27FC236}">
                <a16:creationId xmlns:a16="http://schemas.microsoft.com/office/drawing/2014/main" id="{654B4C7A-C5E0-2A2D-38B7-6C197E95CF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5D8B2F-7EAE-92BB-2247-DDBA054EA7D2}"/>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413030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179C78-D56A-4996-8AED-AF31CA6A144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BBA3BA8-9B7A-0177-0BB1-81F9CA398179}"/>
              </a:ext>
            </a:extLst>
          </p:cNvPr>
          <p:cNvSpPr>
            <a:spLocks noGrp="1"/>
          </p:cNvSpPr>
          <p:nvPr>
            <p:ph sz="half" idx="1"/>
          </p:nvPr>
        </p:nvSpPr>
        <p:spPr>
          <a:xfrm>
            <a:off x="1484967" y="8624810"/>
            <a:ext cx="9179798" cy="2055705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6F66CD7-E3B2-953C-D13B-0FC03CB23B7C}"/>
              </a:ext>
            </a:extLst>
          </p:cNvPr>
          <p:cNvSpPr>
            <a:spLocks noGrp="1"/>
          </p:cNvSpPr>
          <p:nvPr>
            <p:ph sz="half" idx="2"/>
          </p:nvPr>
        </p:nvSpPr>
        <p:spPr>
          <a:xfrm>
            <a:off x="10934760" y="8624810"/>
            <a:ext cx="9179798" cy="2055705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5F69618-9F8B-091F-EE06-36359FA3A4EF}"/>
              </a:ext>
            </a:extLst>
          </p:cNvPr>
          <p:cNvSpPr>
            <a:spLocks noGrp="1"/>
          </p:cNvSpPr>
          <p:nvPr>
            <p:ph type="dt" sz="half" idx="10"/>
          </p:nvPr>
        </p:nvSpPr>
        <p:spPr/>
        <p:txBody>
          <a:bodyPr/>
          <a:lstStyle/>
          <a:p>
            <a:fld id="{C9C99A3F-FDB3-4F70-9BE1-CE383CCAFA7A}" type="datetimeFigureOut">
              <a:rPr lang="zh-TW" altLang="en-US" smtClean="0"/>
              <a:t>2023/11/23</a:t>
            </a:fld>
            <a:endParaRPr lang="zh-TW" altLang="en-US"/>
          </a:p>
        </p:txBody>
      </p:sp>
      <p:sp>
        <p:nvSpPr>
          <p:cNvPr id="6" name="頁尾版面配置區 5">
            <a:extLst>
              <a:ext uri="{FF2B5EF4-FFF2-40B4-BE49-F238E27FC236}">
                <a16:creationId xmlns:a16="http://schemas.microsoft.com/office/drawing/2014/main" id="{2AD24275-7232-DE6F-C0BA-A2F1D28E7A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F21326E-8F04-F8A8-5EAD-37867FE76374}"/>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4276744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2A331C-05C8-7E29-BCC5-F2C43C14CF55}"/>
              </a:ext>
            </a:extLst>
          </p:cNvPr>
          <p:cNvSpPr>
            <a:spLocks noGrp="1"/>
          </p:cNvSpPr>
          <p:nvPr>
            <p:ph type="title"/>
          </p:nvPr>
        </p:nvSpPr>
        <p:spPr>
          <a:xfrm>
            <a:off x="1487781" y="1724964"/>
            <a:ext cx="18629590" cy="6262365"/>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DCF108C-EB87-3243-3387-37897CBD5C6F}"/>
              </a:ext>
            </a:extLst>
          </p:cNvPr>
          <p:cNvSpPr>
            <a:spLocks noGrp="1"/>
          </p:cNvSpPr>
          <p:nvPr>
            <p:ph type="body" idx="1"/>
          </p:nvPr>
        </p:nvSpPr>
        <p:spPr>
          <a:xfrm>
            <a:off x="1487781" y="7942328"/>
            <a:ext cx="9137611" cy="38924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30C8EA6-8218-93A6-8FB8-13746A1DC676}"/>
              </a:ext>
            </a:extLst>
          </p:cNvPr>
          <p:cNvSpPr>
            <a:spLocks noGrp="1"/>
          </p:cNvSpPr>
          <p:nvPr>
            <p:ph sz="half" idx="2"/>
          </p:nvPr>
        </p:nvSpPr>
        <p:spPr>
          <a:xfrm>
            <a:off x="1487781" y="11834740"/>
            <a:ext cx="9137611" cy="174071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2C86FB5-F787-C507-269D-858F105047C3}"/>
              </a:ext>
            </a:extLst>
          </p:cNvPr>
          <p:cNvSpPr>
            <a:spLocks noGrp="1"/>
          </p:cNvSpPr>
          <p:nvPr>
            <p:ph type="body" sz="quarter" idx="3"/>
          </p:nvPr>
        </p:nvSpPr>
        <p:spPr>
          <a:xfrm>
            <a:off x="10934760" y="7942328"/>
            <a:ext cx="9182611" cy="38924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4386850-08E1-C7F9-4853-4C4C1E1AAD79}"/>
              </a:ext>
            </a:extLst>
          </p:cNvPr>
          <p:cNvSpPr>
            <a:spLocks noGrp="1"/>
          </p:cNvSpPr>
          <p:nvPr>
            <p:ph sz="quarter" idx="4"/>
          </p:nvPr>
        </p:nvSpPr>
        <p:spPr>
          <a:xfrm>
            <a:off x="10934760" y="11834740"/>
            <a:ext cx="9182611" cy="174071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288AEFE-2022-A59B-81D1-0A8993785A0D}"/>
              </a:ext>
            </a:extLst>
          </p:cNvPr>
          <p:cNvSpPr>
            <a:spLocks noGrp="1"/>
          </p:cNvSpPr>
          <p:nvPr>
            <p:ph type="dt" sz="half" idx="10"/>
          </p:nvPr>
        </p:nvSpPr>
        <p:spPr/>
        <p:txBody>
          <a:bodyPr/>
          <a:lstStyle/>
          <a:p>
            <a:fld id="{C9C99A3F-FDB3-4F70-9BE1-CE383CCAFA7A}" type="datetimeFigureOut">
              <a:rPr lang="zh-TW" altLang="en-US" smtClean="0"/>
              <a:t>2023/11/23</a:t>
            </a:fld>
            <a:endParaRPr lang="zh-TW" altLang="en-US"/>
          </a:p>
        </p:txBody>
      </p:sp>
      <p:sp>
        <p:nvSpPr>
          <p:cNvPr id="8" name="頁尾版面配置區 7">
            <a:extLst>
              <a:ext uri="{FF2B5EF4-FFF2-40B4-BE49-F238E27FC236}">
                <a16:creationId xmlns:a16="http://schemas.microsoft.com/office/drawing/2014/main" id="{3EA00F7D-EFF4-CACB-B0F0-9E3F2196AC2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CA67E66-F041-B1D5-4183-05F79DF02F41}"/>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61963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BB6A5B-EF00-3D88-5118-87CCD7C5D20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A48412C-C565-4557-9FB5-71D32613345C}"/>
              </a:ext>
            </a:extLst>
          </p:cNvPr>
          <p:cNvSpPr>
            <a:spLocks noGrp="1"/>
          </p:cNvSpPr>
          <p:nvPr>
            <p:ph type="dt" sz="half" idx="10"/>
          </p:nvPr>
        </p:nvSpPr>
        <p:spPr/>
        <p:txBody>
          <a:bodyPr/>
          <a:lstStyle/>
          <a:p>
            <a:fld id="{C9C99A3F-FDB3-4F70-9BE1-CE383CCAFA7A}" type="datetimeFigureOut">
              <a:rPr lang="zh-TW" altLang="en-US" smtClean="0"/>
              <a:t>2023/11/23</a:t>
            </a:fld>
            <a:endParaRPr lang="zh-TW" altLang="en-US"/>
          </a:p>
        </p:txBody>
      </p:sp>
      <p:sp>
        <p:nvSpPr>
          <p:cNvPr id="4" name="頁尾版面配置區 3">
            <a:extLst>
              <a:ext uri="{FF2B5EF4-FFF2-40B4-BE49-F238E27FC236}">
                <a16:creationId xmlns:a16="http://schemas.microsoft.com/office/drawing/2014/main" id="{3D4485BB-0ECB-C7F3-7AD0-97B6CB6C8A4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A56FEBC-1F7D-52E8-EB95-95A10D631D01}"/>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322051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E2D7249-BA6C-FDFB-D213-4F585800530F}"/>
              </a:ext>
            </a:extLst>
          </p:cNvPr>
          <p:cNvSpPr>
            <a:spLocks noGrp="1"/>
          </p:cNvSpPr>
          <p:nvPr>
            <p:ph type="dt" sz="half" idx="10"/>
          </p:nvPr>
        </p:nvSpPr>
        <p:spPr/>
        <p:txBody>
          <a:bodyPr/>
          <a:lstStyle/>
          <a:p>
            <a:fld id="{C9C99A3F-FDB3-4F70-9BE1-CE383CCAFA7A}" type="datetimeFigureOut">
              <a:rPr lang="zh-TW" altLang="en-US" smtClean="0"/>
              <a:t>2023/11/23</a:t>
            </a:fld>
            <a:endParaRPr lang="zh-TW" altLang="en-US"/>
          </a:p>
        </p:txBody>
      </p:sp>
      <p:sp>
        <p:nvSpPr>
          <p:cNvPr id="3" name="頁尾版面配置區 2">
            <a:extLst>
              <a:ext uri="{FF2B5EF4-FFF2-40B4-BE49-F238E27FC236}">
                <a16:creationId xmlns:a16="http://schemas.microsoft.com/office/drawing/2014/main" id="{3B899241-A96E-75D4-FC92-D4B37ECCFCF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3552355-CF58-B9A6-65A7-F96AC4673F7F}"/>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291121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FF9CD3-78AC-51D4-7CAE-4B390697D8FE}"/>
              </a:ext>
            </a:extLst>
          </p:cNvPr>
          <p:cNvSpPr>
            <a:spLocks noGrp="1"/>
          </p:cNvSpPr>
          <p:nvPr>
            <p:ph type="title"/>
          </p:nvPr>
        </p:nvSpPr>
        <p:spPr>
          <a:xfrm>
            <a:off x="1487782" y="2159952"/>
            <a:ext cx="6966408" cy="7559834"/>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427F944-50D6-685D-CB84-0D0134055B2D}"/>
              </a:ext>
            </a:extLst>
          </p:cNvPr>
          <p:cNvSpPr>
            <a:spLocks noGrp="1"/>
          </p:cNvSpPr>
          <p:nvPr>
            <p:ph idx="1"/>
          </p:nvPr>
        </p:nvSpPr>
        <p:spPr>
          <a:xfrm>
            <a:off x="9182611" y="4664900"/>
            <a:ext cx="10934760" cy="230244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9447E6D-B91C-A16F-203A-70B145245319}"/>
              </a:ext>
            </a:extLst>
          </p:cNvPr>
          <p:cNvSpPr>
            <a:spLocks noGrp="1"/>
          </p:cNvSpPr>
          <p:nvPr>
            <p:ph type="body" sz="half" idx="2"/>
          </p:nvPr>
        </p:nvSpPr>
        <p:spPr>
          <a:xfrm>
            <a:off x="1487782" y="9719786"/>
            <a:ext cx="6966408" cy="180071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BA5EBD2-07EF-6C6C-2E01-08BD9B47CE1F}"/>
              </a:ext>
            </a:extLst>
          </p:cNvPr>
          <p:cNvSpPr>
            <a:spLocks noGrp="1"/>
          </p:cNvSpPr>
          <p:nvPr>
            <p:ph type="dt" sz="half" idx="10"/>
          </p:nvPr>
        </p:nvSpPr>
        <p:spPr/>
        <p:txBody>
          <a:bodyPr/>
          <a:lstStyle/>
          <a:p>
            <a:fld id="{C9C99A3F-FDB3-4F70-9BE1-CE383CCAFA7A}" type="datetimeFigureOut">
              <a:rPr lang="zh-TW" altLang="en-US" smtClean="0"/>
              <a:t>2023/11/23</a:t>
            </a:fld>
            <a:endParaRPr lang="zh-TW" altLang="en-US"/>
          </a:p>
        </p:txBody>
      </p:sp>
      <p:sp>
        <p:nvSpPr>
          <p:cNvPr id="6" name="頁尾版面配置區 5">
            <a:extLst>
              <a:ext uri="{FF2B5EF4-FFF2-40B4-BE49-F238E27FC236}">
                <a16:creationId xmlns:a16="http://schemas.microsoft.com/office/drawing/2014/main" id="{102DA051-5513-65AF-0248-C6C3D129366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BF3B6C4-A9C1-2E84-8F68-6263BE8E98DC}"/>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207283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7558D3F-FB8B-E421-0C8B-0B7C07AC8471}"/>
              </a:ext>
            </a:extLst>
          </p:cNvPr>
          <p:cNvSpPr>
            <a:spLocks noGrp="1"/>
          </p:cNvSpPr>
          <p:nvPr>
            <p:ph type="title"/>
          </p:nvPr>
        </p:nvSpPr>
        <p:spPr>
          <a:xfrm>
            <a:off x="1484968" y="1724964"/>
            <a:ext cx="18629590" cy="6262365"/>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87116FD-905B-509E-AA50-5DDA08AEFC14}"/>
              </a:ext>
            </a:extLst>
          </p:cNvPr>
          <p:cNvSpPr>
            <a:spLocks noGrp="1"/>
          </p:cNvSpPr>
          <p:nvPr>
            <p:ph type="body" idx="1"/>
          </p:nvPr>
        </p:nvSpPr>
        <p:spPr>
          <a:xfrm>
            <a:off x="1484968" y="8624810"/>
            <a:ext cx="18629590" cy="2055705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C11E765-99F7-E544-D807-441265DD7D95}"/>
              </a:ext>
            </a:extLst>
          </p:cNvPr>
          <p:cNvSpPr>
            <a:spLocks noGrp="1"/>
          </p:cNvSpPr>
          <p:nvPr>
            <p:ph type="dt" sz="half" idx="2"/>
          </p:nvPr>
        </p:nvSpPr>
        <p:spPr>
          <a:xfrm>
            <a:off x="1484967" y="30029342"/>
            <a:ext cx="4859893" cy="1724962"/>
          </a:xfrm>
          <a:prstGeom prst="rect">
            <a:avLst/>
          </a:prstGeom>
        </p:spPr>
        <p:txBody>
          <a:bodyPr vert="horz" lIns="91440" tIns="45720" rIns="91440" bIns="45720" rtlCol="0" anchor="ctr"/>
          <a:lstStyle>
            <a:lvl1pPr algn="l">
              <a:defRPr sz="1200">
                <a:solidFill>
                  <a:schemeClr val="tx1">
                    <a:tint val="75000"/>
                  </a:schemeClr>
                </a:solidFill>
              </a:defRPr>
            </a:lvl1pPr>
          </a:lstStyle>
          <a:p>
            <a:fld id="{C9C99A3F-FDB3-4F70-9BE1-CE383CCAFA7A}" type="datetimeFigureOut">
              <a:rPr lang="zh-TW" altLang="en-US" smtClean="0"/>
              <a:t>2023/11/23</a:t>
            </a:fld>
            <a:endParaRPr lang="zh-TW" altLang="en-US"/>
          </a:p>
        </p:txBody>
      </p:sp>
      <p:sp>
        <p:nvSpPr>
          <p:cNvPr id="5" name="頁尾版面配置區 4">
            <a:extLst>
              <a:ext uri="{FF2B5EF4-FFF2-40B4-BE49-F238E27FC236}">
                <a16:creationId xmlns:a16="http://schemas.microsoft.com/office/drawing/2014/main" id="{863E0F41-E676-3B6D-98BB-DD3C5946B60B}"/>
              </a:ext>
            </a:extLst>
          </p:cNvPr>
          <p:cNvSpPr>
            <a:spLocks noGrp="1"/>
          </p:cNvSpPr>
          <p:nvPr>
            <p:ph type="ftr" sz="quarter" idx="3"/>
          </p:nvPr>
        </p:nvSpPr>
        <p:spPr>
          <a:xfrm>
            <a:off x="7154843" y="30029342"/>
            <a:ext cx="7289840" cy="17249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8420784-050B-0D97-EC96-1C19B78E668B}"/>
              </a:ext>
            </a:extLst>
          </p:cNvPr>
          <p:cNvSpPr>
            <a:spLocks noGrp="1"/>
          </p:cNvSpPr>
          <p:nvPr>
            <p:ph type="sldNum" sz="quarter" idx="4"/>
          </p:nvPr>
        </p:nvSpPr>
        <p:spPr>
          <a:xfrm>
            <a:off x="15254665" y="30029342"/>
            <a:ext cx="4859893" cy="1724962"/>
          </a:xfrm>
          <a:prstGeom prst="rect">
            <a:avLst/>
          </a:prstGeom>
        </p:spPr>
        <p:txBody>
          <a:bodyPr vert="horz" lIns="91440" tIns="45720" rIns="91440" bIns="45720" rtlCol="0" anchor="ctr"/>
          <a:lstStyle>
            <a:lvl1pPr algn="r">
              <a:defRPr sz="1200">
                <a:solidFill>
                  <a:schemeClr val="tx1">
                    <a:tint val="75000"/>
                  </a:schemeClr>
                </a:solidFill>
              </a:defRPr>
            </a:lvl1p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279973387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5E034F1E-1E5C-6104-B820-153C76A26350}"/>
              </a:ext>
            </a:extLst>
          </p:cNvPr>
          <p:cNvSpPr/>
          <p:nvPr/>
        </p:nvSpPr>
        <p:spPr>
          <a:xfrm>
            <a:off x="293685" y="6252891"/>
            <a:ext cx="20905789" cy="360697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BECBA402-04B3-C807-65D4-78A59A230209}"/>
              </a:ext>
            </a:extLst>
          </p:cNvPr>
          <p:cNvSpPr txBox="1"/>
          <p:nvPr/>
        </p:nvSpPr>
        <p:spPr>
          <a:xfrm>
            <a:off x="670689" y="5981877"/>
            <a:ext cx="19974216" cy="3877985"/>
          </a:xfrm>
          <a:prstGeom prst="rect">
            <a:avLst/>
          </a:prstGeom>
          <a:noFill/>
        </p:spPr>
        <p:txBody>
          <a:bodyPr wrap="square" rtlCol="0">
            <a:spAutoFit/>
          </a:bodyPr>
          <a:lstStyle/>
          <a:p>
            <a:pPr algn="ctr">
              <a:lnSpc>
                <a:spcPct val="150000"/>
              </a:lnSpc>
            </a:pPr>
            <a:r>
              <a:rPr lang="en-US" sz="3200" b="1" kern="100" dirty="0">
                <a:solidFill>
                  <a:srgbClr val="000000"/>
                </a:solidFill>
                <a:effectLst/>
                <a:latin typeface="Times New Roman" panose="02020603050405020304" pitchFamily="18" charset="0"/>
                <a:ea typeface="DFKai-SB" panose="03000509000000000000"/>
              </a:rPr>
              <a:t>Abstract</a:t>
            </a:r>
            <a:endParaRPr lang="en-US" altLang="zh-TW" sz="2000" u="sng" dirty="0">
              <a:latin typeface="Times New Roman" panose="02020603050405020304" pitchFamily="18" charset="0"/>
              <a:ea typeface="標楷體" panose="03000509000000000000" pitchFamily="65" charset="-120"/>
              <a:cs typeface="Times New Roman" panose="02020603050405020304" pitchFamily="18" charset="0"/>
            </a:endParaRPr>
          </a:p>
          <a:p>
            <a:pPr marL="0" marR="0" indent="151130" algn="just">
              <a:spcBef>
                <a:spcPts val="0"/>
              </a:spcBef>
              <a:spcAft>
                <a:spcPts val="0"/>
              </a:spcAft>
            </a:pPr>
            <a:r>
              <a:rPr lang="en-US" sz="2400" kern="100" dirty="0">
                <a:solidFill>
                  <a:srgbClr val="000000"/>
                </a:solidFill>
                <a:effectLst/>
                <a:latin typeface="Times New Roman" panose="02020603050405020304" pitchFamily="18" charset="0"/>
                <a:ea typeface="DFKai-SB" panose="03000509000000000000"/>
              </a:rPr>
              <a:t>      Barcodes have long been an indispensable part of modern trade and logistics, allowing for the effective tracking and identification of products and packages for a long time, and have become a popular standard for production management. , but in industrial factories, depending on superior requirements, we can create an integrated barcode reader combined with other functions using the resources available with their cameras. This study explores a new approach to decoding barcode images, leveraging the capabilities of YOLOv8 [18], an advanced object detection model, and REAL-ESRGAN [19], a state-of-the-art image processing method for super-resolution images. The main objective of this study is to demonstrate the feasibility and effectiveness of using YOLOv8 to locate and extract barcodes from complex scenes and the REAL-ESRGAN method to improve barcode images, increasing successful decoding accuracy and finally conducting a comparative survey of super-resolution methods applied with barcode images. This summary serves as the basis for an evaluation study of super-resolution methods, with potential implications for enhancing barcode-based systems in various real-world scenarios.</a:t>
            </a:r>
            <a:endParaRPr lang="en-US" sz="2400" kern="100" dirty="0">
              <a:effectLst/>
              <a:latin typeface="Times New Roman" panose="02020603050405020304" pitchFamily="18" charset="0"/>
              <a:ea typeface="PMingLiU" panose="02020500000000000000" pitchFamily="18" charset="-120"/>
            </a:endParaRPr>
          </a:p>
        </p:txBody>
      </p:sp>
      <p:sp>
        <p:nvSpPr>
          <p:cNvPr id="9" name="矩形: 圓角 8">
            <a:extLst>
              <a:ext uri="{FF2B5EF4-FFF2-40B4-BE49-F238E27FC236}">
                <a16:creationId xmlns:a16="http://schemas.microsoft.com/office/drawing/2014/main" id="{398366C8-CE10-A423-AC42-53055EBF4D0A}"/>
              </a:ext>
            </a:extLst>
          </p:cNvPr>
          <p:cNvSpPr/>
          <p:nvPr/>
        </p:nvSpPr>
        <p:spPr>
          <a:xfrm>
            <a:off x="293685" y="10019268"/>
            <a:ext cx="10240964" cy="22057302"/>
          </a:xfrm>
          <a:prstGeom prst="roundRect">
            <a:avLst>
              <a:gd name="adj" fmla="val 7057"/>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圓角 10">
            <a:extLst>
              <a:ext uri="{FF2B5EF4-FFF2-40B4-BE49-F238E27FC236}">
                <a16:creationId xmlns:a16="http://schemas.microsoft.com/office/drawing/2014/main" id="{B916C626-E2AD-78E6-67BE-2F90B7D411DD}"/>
              </a:ext>
            </a:extLst>
          </p:cNvPr>
          <p:cNvSpPr/>
          <p:nvPr/>
        </p:nvSpPr>
        <p:spPr>
          <a:xfrm>
            <a:off x="10746579" y="10039113"/>
            <a:ext cx="10494153" cy="22037456"/>
          </a:xfrm>
          <a:prstGeom prst="roundRect">
            <a:avLst>
              <a:gd name="adj" fmla="val 7057"/>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0C291D5F-E4DD-AB85-4F77-77CEF881D72B}"/>
              </a:ext>
            </a:extLst>
          </p:cNvPr>
          <p:cNvSpPr txBox="1"/>
          <p:nvPr/>
        </p:nvSpPr>
        <p:spPr>
          <a:xfrm>
            <a:off x="670689" y="10290337"/>
            <a:ext cx="9365732" cy="7909858"/>
          </a:xfrm>
          <a:prstGeom prst="rect">
            <a:avLst/>
          </a:prstGeom>
          <a:noFill/>
        </p:spPr>
        <p:txBody>
          <a:bodyPr wrap="square" rtlCol="0">
            <a:spAutoFit/>
          </a:bodyPr>
          <a:lstStyle/>
          <a:p>
            <a:pPr algn="just"/>
            <a:r>
              <a:rPr lang="en" altLang="en-US" sz="2800" b="1" u="sng" dirty="0">
                <a:latin typeface="Times New Roman" panose="02020603050405020304" pitchFamily="18" charset="0"/>
                <a:ea typeface="標楷體" panose="03000509000000000000" pitchFamily="65" charset="-120"/>
                <a:cs typeface="Times New Roman" panose="02020603050405020304" pitchFamily="18" charset="0"/>
              </a:rPr>
              <a:t>1. System architecture</a:t>
            </a:r>
            <a:endParaRPr lang="en-US" altLang="zh-TW" sz="2800" b="1" u="sng"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en-US" altLang="en-US" sz="2400" dirty="0">
                <a:latin typeface="Times New Roman" panose="02020603050405020304" pitchFamily="18" charset="0"/>
                <a:ea typeface="標楷體" pitchFamily="65" charset="-120"/>
                <a:cs typeface="Times New Roman" panose="02020603050405020304" pitchFamily="18" charset="0"/>
              </a:rPr>
              <a:t>          T</a:t>
            </a:r>
            <a:r>
              <a:rPr lang="en-US" altLang="en-US" sz="2400" b="0" dirty="0">
                <a:solidFill>
                  <a:schemeClr val="tx1"/>
                </a:solidFill>
                <a:latin typeface="Times New Roman" panose="02020603050405020304" pitchFamily="18" charset="0"/>
                <a:ea typeface="標楷體" pitchFamily="65" charset="-120"/>
                <a:cs typeface="Times New Roman" panose="02020603050405020304" pitchFamily="18" charset="0"/>
              </a:rPr>
              <a:t>he system's workflow was designed in 4 steps as follows, including the following technologies and libraries: </a:t>
            </a:r>
          </a:p>
          <a:p>
            <a:pPr marL="0" marR="0" algn="just">
              <a:spcBef>
                <a:spcPts val="0"/>
              </a:spcBef>
              <a:spcAft>
                <a:spcPts val="0"/>
              </a:spcAft>
              <a:tabLst>
                <a:tab pos="2637155" algn="ctr"/>
                <a:tab pos="5274310" algn="r"/>
              </a:tabLst>
            </a:pPr>
            <a:r>
              <a:rPr lang="en-US" sz="2400" kern="100" dirty="0">
                <a:solidFill>
                  <a:srgbClr val="000000"/>
                </a:solidFill>
                <a:effectLst/>
                <a:latin typeface="Times New Roman" panose="02020603050405020304" pitchFamily="18" charset="0"/>
                <a:ea typeface="DFKai-SB" panose="03000509000000000000"/>
              </a:rPr>
              <a:t>1-Image resized: we use the Opencv2 open-source library to resize the image, aiming to make the input image the same size as the size of the data set used to train the YOLOv8 model. At the same time, it is also to ensure processing speed when sending images through the model, specifically here we set the image to a size of 416x416.</a:t>
            </a:r>
            <a:endParaRPr lang="en-US" sz="2400" kern="100" dirty="0">
              <a:effectLst/>
              <a:latin typeface="Times New Roman" panose="02020603050405020304" pitchFamily="18" charset="0"/>
              <a:ea typeface="PMingLiU" panose="02020500000000000000" pitchFamily="18" charset="-120"/>
            </a:endParaRPr>
          </a:p>
          <a:p>
            <a:pPr marL="0" marR="0" algn="just">
              <a:spcBef>
                <a:spcPts val="0"/>
              </a:spcBef>
              <a:spcAft>
                <a:spcPts val="0"/>
              </a:spcAft>
              <a:tabLst>
                <a:tab pos="2637155" algn="ctr"/>
                <a:tab pos="5274310" algn="r"/>
              </a:tabLst>
            </a:pPr>
            <a:r>
              <a:rPr lang="en-US" sz="2400" kern="100" dirty="0">
                <a:solidFill>
                  <a:srgbClr val="000000"/>
                </a:solidFill>
                <a:effectLst/>
                <a:latin typeface="Times New Roman" panose="02020603050405020304" pitchFamily="18" charset="0"/>
                <a:ea typeface="DFKai-SB" panose="03000509000000000000"/>
              </a:rPr>
              <a:t>2-Barcode localization: We use YOLOv8 to identify barcode regions in images. YOLOv8's real-time object detection enables accurate identification of barcode regions in images, even in challenging environments.</a:t>
            </a:r>
            <a:endParaRPr lang="en-US" sz="2400" kern="100" dirty="0">
              <a:effectLst/>
              <a:latin typeface="Times New Roman" panose="02020603050405020304" pitchFamily="18" charset="0"/>
              <a:ea typeface="PMingLiU" panose="02020500000000000000" pitchFamily="18" charset="-120"/>
            </a:endParaRPr>
          </a:p>
          <a:p>
            <a:pPr marL="0" marR="0" algn="just">
              <a:spcBef>
                <a:spcPts val="0"/>
              </a:spcBef>
              <a:spcAft>
                <a:spcPts val="0"/>
              </a:spcAft>
              <a:tabLst>
                <a:tab pos="2637155" algn="ctr"/>
                <a:tab pos="5274310" algn="r"/>
              </a:tabLst>
            </a:pPr>
            <a:r>
              <a:rPr lang="en-US" sz="2400" kern="100" dirty="0">
                <a:solidFill>
                  <a:srgbClr val="000000"/>
                </a:solidFill>
                <a:effectLst/>
                <a:latin typeface="Times New Roman" panose="02020603050405020304" pitchFamily="18" charset="0"/>
                <a:ea typeface="DFKai-SB" panose="03000509000000000000"/>
              </a:rPr>
              <a:t>3-Barcode restoration: We use REAL-ESRGAN to enhance the quality and readability of barcode images. The image super-resolution ability of REAL-ESRGAN can greatly improve the clarity of barcode images, It can be said that it almost restores the barcode image to its original state, this is to maximize accuracy when decoding barcode images. </a:t>
            </a:r>
            <a:endParaRPr lang="en-US" sz="2400" kern="100" dirty="0">
              <a:effectLst/>
              <a:latin typeface="Times New Roman" panose="02020603050405020304" pitchFamily="18" charset="0"/>
              <a:ea typeface="PMingLiU" panose="02020500000000000000" pitchFamily="18" charset="-120"/>
            </a:endParaRPr>
          </a:p>
          <a:p>
            <a:pPr marL="0" marR="0" algn="just">
              <a:spcBef>
                <a:spcPts val="0"/>
              </a:spcBef>
              <a:spcAft>
                <a:spcPts val="0"/>
              </a:spcAft>
              <a:tabLst>
                <a:tab pos="2637155" algn="ctr"/>
                <a:tab pos="5274310" algn="r"/>
                <a:tab pos="457200" algn="l"/>
              </a:tabLst>
            </a:pPr>
            <a:r>
              <a:rPr lang="en-US" sz="2400" kern="100" dirty="0">
                <a:solidFill>
                  <a:srgbClr val="000000"/>
                </a:solidFill>
                <a:effectLst/>
                <a:latin typeface="Times New Roman" panose="02020603050405020304" pitchFamily="18" charset="0"/>
                <a:ea typeface="DFKai-SB" panose="03000509000000000000"/>
              </a:rPr>
              <a:t>4-Decode barcode images: We use </a:t>
            </a:r>
            <a:r>
              <a:rPr lang="en-US" sz="2400" kern="100" dirty="0" err="1">
                <a:solidFill>
                  <a:srgbClr val="000000"/>
                </a:solidFill>
                <a:effectLst/>
                <a:latin typeface="Times New Roman" panose="02020603050405020304" pitchFamily="18" charset="0"/>
                <a:ea typeface="DFKai-SB" panose="03000509000000000000"/>
              </a:rPr>
              <a:t>Pyzbar</a:t>
            </a:r>
            <a:r>
              <a:rPr lang="en-US" sz="2400" kern="100" dirty="0">
                <a:solidFill>
                  <a:srgbClr val="000000"/>
                </a:solidFill>
                <a:effectLst/>
                <a:latin typeface="Times New Roman" panose="02020603050405020304" pitchFamily="18" charset="0"/>
                <a:ea typeface="DFKai-SB" panose="03000509000000000000"/>
              </a:rPr>
              <a:t>. This is an open source library for reading barcodes and QR codes. Its advantages are ease of use, high accuracy and fast response time. Its disadvantage is that it cannot work with blurry, noisy images and changing environmental.</a:t>
            </a:r>
            <a:endParaRPr lang="en-US" sz="2400" kern="100" dirty="0">
              <a:effectLst/>
              <a:latin typeface="Times New Roman" panose="02020603050405020304" pitchFamily="18" charset="0"/>
              <a:ea typeface="PMingLiU" panose="02020500000000000000" pitchFamily="18" charset="-120"/>
            </a:endParaRPr>
          </a:p>
        </p:txBody>
      </p:sp>
      <p:sp>
        <p:nvSpPr>
          <p:cNvPr id="15" name="文字方塊 14">
            <a:extLst>
              <a:ext uri="{FF2B5EF4-FFF2-40B4-BE49-F238E27FC236}">
                <a16:creationId xmlns:a16="http://schemas.microsoft.com/office/drawing/2014/main" id="{F92C86D9-8BAD-C15B-23CE-B84AF956FD8C}"/>
              </a:ext>
            </a:extLst>
          </p:cNvPr>
          <p:cNvSpPr txBox="1"/>
          <p:nvPr/>
        </p:nvSpPr>
        <p:spPr>
          <a:xfrm>
            <a:off x="670689" y="22981842"/>
            <a:ext cx="9365732" cy="579967"/>
          </a:xfrm>
          <a:prstGeom prst="rect">
            <a:avLst/>
          </a:prstGeom>
          <a:noFill/>
        </p:spPr>
        <p:txBody>
          <a:bodyPr wrap="square" rtlCol="0">
            <a:spAutoFit/>
          </a:bodyPr>
          <a:lstStyle/>
          <a:p>
            <a:pPr algn="ctr">
              <a:lnSpc>
                <a:spcPct val="150000"/>
              </a:lnSpc>
            </a:pPr>
            <a:r>
              <a:rPr lang="en" altLang="en-US" sz="2400" b="1" dirty="0">
                <a:latin typeface="Times New Roman" panose="02020603050405020304" pitchFamily="18" charset="0"/>
                <a:ea typeface="標楷體" panose="03000509000000000000" pitchFamily="65" charset="-120"/>
                <a:cs typeface="Times New Roman" panose="02020603050405020304" pitchFamily="18" charset="0"/>
              </a:rPr>
              <a:t>Figure. 1. </a:t>
            </a:r>
            <a:r>
              <a:rPr lang="en-US" altLang="en-US" sz="2400" b="1" dirty="0">
                <a:latin typeface="Times New Roman" panose="02020603050405020304" pitchFamily="18" charset="0"/>
                <a:ea typeface="標楷體" panose="03000509000000000000" pitchFamily="65" charset="-120"/>
                <a:cs typeface="Times New Roman" panose="02020603050405020304" pitchFamily="18" charset="0"/>
              </a:rPr>
              <a:t>System work flow on practical data</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 name="文字方塊 15">
            <a:extLst>
              <a:ext uri="{FF2B5EF4-FFF2-40B4-BE49-F238E27FC236}">
                <a16:creationId xmlns:a16="http://schemas.microsoft.com/office/drawing/2014/main" id="{31F18C49-3EA1-3947-A87F-22D74D507169}"/>
              </a:ext>
            </a:extLst>
          </p:cNvPr>
          <p:cNvSpPr txBox="1"/>
          <p:nvPr/>
        </p:nvSpPr>
        <p:spPr>
          <a:xfrm>
            <a:off x="714375" y="23616640"/>
            <a:ext cx="9365732" cy="2334293"/>
          </a:xfrm>
          <a:prstGeom prst="rect">
            <a:avLst/>
          </a:prstGeom>
          <a:noFill/>
        </p:spPr>
        <p:txBody>
          <a:bodyPr wrap="square" rtlCol="0">
            <a:spAutoFit/>
          </a:bodyPr>
          <a:lstStyle/>
          <a:p>
            <a:pPr algn="just">
              <a:lnSpc>
                <a:spcPct val="150000"/>
              </a:lnSpc>
            </a:pPr>
            <a:r>
              <a:rPr lang="en" altLang="en-US" sz="2800" b="1" u="sng" dirty="0">
                <a:latin typeface="Times New Roman" panose="02020603050405020304" pitchFamily="18" charset="0"/>
                <a:ea typeface="標楷體" pitchFamily="65" charset="-120"/>
                <a:cs typeface="Times New Roman" panose="02020603050405020304" pitchFamily="18" charset="0"/>
              </a:rPr>
              <a:t>2. Experiments</a:t>
            </a:r>
            <a:endParaRPr lang="en-US" altLang="zh-TW" sz="2800" b="1" u="sng" dirty="0">
              <a:latin typeface="Times New Roman" panose="02020603050405020304" pitchFamily="18" charset="0"/>
              <a:ea typeface="標楷體" pitchFamily="65" charset="-120"/>
              <a:cs typeface="Times New Roman" panose="02020603050405020304" pitchFamily="18" charset="0"/>
            </a:endParaRPr>
          </a:p>
          <a:p>
            <a:pPr algn="just">
              <a:lnSpc>
                <a:spcPct val="150000"/>
              </a:lnSpc>
            </a:pPr>
            <a:r>
              <a:rPr lang="en-US" altLang="en-US" sz="2400" dirty="0">
                <a:latin typeface="Times New Roman" panose="02020603050405020304" pitchFamily="18" charset="0"/>
                <a:ea typeface="標楷體" panose="03000509000000000000" pitchFamily="65" charset="-120"/>
                <a:cs typeface="Times New Roman" panose="02020603050405020304" pitchFamily="18" charset="0"/>
              </a:rPr>
              <a:t>        The experiment highlights the robustness of our system, the results show that REAL-ESRGAN improved the quality of barcode images, effectively restoring them to their original state as Figure 3.</a:t>
            </a:r>
          </a:p>
        </p:txBody>
      </p:sp>
      <p:sp>
        <p:nvSpPr>
          <p:cNvPr id="30" name="文字方塊 29">
            <a:extLst>
              <a:ext uri="{FF2B5EF4-FFF2-40B4-BE49-F238E27FC236}">
                <a16:creationId xmlns:a16="http://schemas.microsoft.com/office/drawing/2014/main" id="{71EF9909-68D8-3161-1DB2-2CE4E80BE732}"/>
              </a:ext>
            </a:extLst>
          </p:cNvPr>
          <p:cNvSpPr txBox="1"/>
          <p:nvPr/>
        </p:nvSpPr>
        <p:spPr>
          <a:xfrm>
            <a:off x="11011830" y="23540812"/>
            <a:ext cx="9963649" cy="8417176"/>
          </a:xfrm>
          <a:prstGeom prst="rect">
            <a:avLst/>
          </a:prstGeom>
          <a:noFill/>
        </p:spPr>
        <p:txBody>
          <a:bodyPr wrap="square" rtlCol="0">
            <a:spAutoFit/>
          </a:bodyPr>
          <a:lstStyle/>
          <a:p>
            <a:pPr algn="just">
              <a:lnSpc>
                <a:spcPct val="150000"/>
              </a:lnSpc>
            </a:pPr>
            <a:r>
              <a:rPr lang="en" altLang="en-US" sz="2800" b="1" u="sng" dirty="0">
                <a:latin typeface="Times New Roman" panose="02020603050405020304" pitchFamily="18" charset="0"/>
                <a:ea typeface="標楷體" pitchFamily="65" charset="-120"/>
                <a:cs typeface="Times New Roman" panose="02020603050405020304" pitchFamily="18" charset="0"/>
              </a:rPr>
              <a:t>3. Conclusion</a:t>
            </a:r>
            <a:endParaRPr lang="en-US" altLang="zh-TW" sz="2800" b="1" u="sng" dirty="0">
              <a:latin typeface="Times New Roman" panose="02020603050405020304" pitchFamily="18" charset="0"/>
              <a:ea typeface="標楷體" pitchFamily="65" charset="-120"/>
              <a:cs typeface="Times New Roman" panose="02020603050405020304" pitchFamily="18" charset="0"/>
            </a:endParaRPr>
          </a:p>
          <a:p>
            <a:pPr algn="just">
              <a:lnSpc>
                <a:spcPct val="150000"/>
              </a:lnSpc>
            </a:pPr>
            <a:r>
              <a:rPr lang="en-US" altLang="en-US" sz="2800" dirty="0">
                <a:latin typeface="Times New Roman" panose="02020603050405020304" pitchFamily="18" charset="0"/>
                <a:ea typeface="標楷體" pitchFamily="65" charset="-120"/>
                <a:cs typeface="Times New Roman" panose="02020603050405020304" pitchFamily="18" charset="0"/>
              </a:rPr>
              <a:t>         Even in complete environments with varying lighting conditions, YOLOv8 was able to display outstanding accuracy, underscoring its effectiveness in barcode positioning. Testing shows REAL-ESRGAN's excellent ability to improve the quality and readability of barcode images as well as REAL-ESRGAN's ability to decode super-resolution images. Significantly improves the clarity and fidelity of displayed barcodes. The final step is to decode the barcode using </a:t>
            </a:r>
            <a:r>
              <a:rPr lang="en-US" altLang="en-US" sz="2800" dirty="0" err="1">
                <a:latin typeface="Times New Roman" panose="02020603050405020304" pitchFamily="18" charset="0"/>
                <a:ea typeface="標楷體" pitchFamily="65" charset="-120"/>
                <a:cs typeface="Times New Roman" panose="02020603050405020304" pitchFamily="18" charset="0"/>
              </a:rPr>
              <a:t>Pyzbar</a:t>
            </a:r>
            <a:r>
              <a:rPr lang="en-US" altLang="en-US" sz="2800" dirty="0">
                <a:latin typeface="Times New Roman" panose="02020603050405020304" pitchFamily="18" charset="0"/>
                <a:ea typeface="標楷體" pitchFamily="65" charset="-120"/>
                <a:cs typeface="Times New Roman" panose="02020603050405020304" pitchFamily="18" charset="0"/>
              </a:rPr>
              <a:t>. Although </a:t>
            </a:r>
            <a:r>
              <a:rPr lang="en-US" altLang="en-US" sz="2800" dirty="0" err="1">
                <a:latin typeface="Times New Roman" panose="02020603050405020304" pitchFamily="18" charset="0"/>
                <a:ea typeface="標楷體" pitchFamily="65" charset="-120"/>
                <a:cs typeface="Times New Roman" panose="02020603050405020304" pitchFamily="18" charset="0"/>
              </a:rPr>
              <a:t>Pyzbar</a:t>
            </a:r>
            <a:r>
              <a:rPr lang="en-US" altLang="en-US" sz="2800" dirty="0">
                <a:latin typeface="Times New Roman" panose="02020603050405020304" pitchFamily="18" charset="0"/>
                <a:ea typeface="標楷體" pitchFamily="65" charset="-120"/>
                <a:cs typeface="Times New Roman" panose="02020603050405020304" pitchFamily="18" charset="0"/>
              </a:rPr>
              <a:t> can reduce steps in such problems, our integrated approach exploits the strengths of both YOLOv8 and REAL-ESRGAN to overcome these formulations and achieve a level of reliability and application. This application can be developed at </a:t>
            </a:r>
            <a:r>
              <a:rPr lang="en-US" altLang="en-US" sz="2800">
                <a:latin typeface="Times New Roman" panose="02020603050405020304" pitchFamily="18" charset="0"/>
                <a:ea typeface="標楷體" pitchFamily="65" charset="-120"/>
                <a:cs typeface="Times New Roman" panose="02020603050405020304" pitchFamily="18" charset="0"/>
              </a:rPr>
              <a:t>industrial factories.</a:t>
            </a:r>
            <a:endParaRPr lang="en-US" altLang="zh-TW" sz="2800" dirty="0">
              <a:latin typeface="Times New Roman" panose="02020603050405020304" pitchFamily="18" charset="0"/>
              <a:ea typeface="標楷體" pitchFamily="65" charset="-120"/>
              <a:cs typeface="Times New Roman" panose="02020603050405020304" pitchFamily="18" charset="0"/>
            </a:endParaRPr>
          </a:p>
        </p:txBody>
      </p:sp>
      <p:graphicFrame>
        <p:nvGraphicFramePr>
          <p:cNvPr id="7" name="表格 9">
            <a:extLst>
              <a:ext uri="{FF2B5EF4-FFF2-40B4-BE49-F238E27FC236}">
                <a16:creationId xmlns:a16="http://schemas.microsoft.com/office/drawing/2014/main" id="{809BCB94-AF99-3A9D-0AAF-90DC181E411B}"/>
              </a:ext>
            </a:extLst>
          </p:cNvPr>
          <p:cNvGraphicFramePr>
            <a:graphicFrameLocks noGrp="1"/>
          </p:cNvGraphicFramePr>
          <p:nvPr>
            <p:extLst>
              <p:ext uri="{D42A27DB-BD31-4B8C-83A1-F6EECF244321}">
                <p14:modId xmlns:p14="http://schemas.microsoft.com/office/powerpoint/2010/main" val="3678462948"/>
              </p:ext>
            </p:extLst>
          </p:nvPr>
        </p:nvGraphicFramePr>
        <p:xfrm>
          <a:off x="525688" y="2561896"/>
          <a:ext cx="20140386" cy="3766376"/>
        </p:xfrm>
        <a:graphic>
          <a:graphicData uri="http://schemas.openxmlformats.org/drawingml/2006/table">
            <a:tbl>
              <a:tblPr firstRow="1" bandRow="1">
                <a:tableStyleId>{2D5ABB26-0587-4C30-8999-92F81FD0307C}</a:tableStyleId>
              </a:tblPr>
              <a:tblGrid>
                <a:gridCol w="6941101">
                  <a:extLst>
                    <a:ext uri="{9D8B030D-6E8A-4147-A177-3AD203B41FA5}">
                      <a16:colId xmlns:a16="http://schemas.microsoft.com/office/drawing/2014/main" val="1748620697"/>
                    </a:ext>
                  </a:extLst>
                </a:gridCol>
                <a:gridCol w="13199285">
                  <a:extLst>
                    <a:ext uri="{9D8B030D-6E8A-4147-A177-3AD203B41FA5}">
                      <a16:colId xmlns:a16="http://schemas.microsoft.com/office/drawing/2014/main" val="517494615"/>
                    </a:ext>
                  </a:extLst>
                </a:gridCol>
              </a:tblGrid>
              <a:tr h="735854">
                <a:tc>
                  <a:txBody>
                    <a:bodyPr/>
                    <a:lstStyle/>
                    <a:p>
                      <a:pPr algn="l"/>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Ministry of Science and Technology Project Name:</a:t>
                      </a:r>
                    </a:p>
                  </a:txBody>
                  <a:tcPr>
                    <a:lnL>
                      <a:noFill/>
                    </a:lnL>
                    <a:lnR>
                      <a:noFill/>
                    </a:lnR>
                    <a:lnT>
                      <a:noFill/>
                    </a:lnT>
                    <a:lnB>
                      <a:noFill/>
                    </a:lnB>
                    <a:lnTlToBr w="12700" cmpd="sng">
                      <a:noFill/>
                      <a:prstDash val="solid"/>
                    </a:lnTlToBr>
                    <a:lnBlToTr w="12700" cmpd="sng">
                      <a:noFill/>
                      <a:prstDash val="solid"/>
                    </a:lnBlToTr>
                  </a:tcPr>
                </a:tc>
                <a:tc>
                  <a:txBody>
                    <a:bodyPr/>
                    <a:lstStyle/>
                    <a:p>
                      <a:pPr algn="just"/>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Decoding Barcode Images with YOLOv8 and REAL-ESRGAN</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37459602"/>
                  </a:ext>
                </a:extLst>
              </a:tr>
              <a:tr h="735854">
                <a:tc>
                  <a:txBody>
                    <a:bodyPr/>
                    <a:lstStyle/>
                    <a:p>
                      <a:pPr algn="l"/>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Ministry of Science and Technology Project Number:</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NSTC-112-2221-E-992-045, NSTC-112-2221-E-992-057-MY3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NSTC-112-2622-8992-009-TD1.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62212395"/>
                  </a:ext>
                </a:extLst>
              </a:tr>
              <a:tr h="735854">
                <a:tc>
                  <a:txBody>
                    <a:bodyPr/>
                    <a:lstStyle/>
                    <a:p>
                      <a:pPr algn="l"/>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Project host:</a:t>
                      </a:r>
                    </a:p>
                  </a:txBody>
                  <a:tcPr>
                    <a:lnL>
                      <a:noFill/>
                    </a:lnL>
                    <a:lnR>
                      <a:noFill/>
                    </a:lnR>
                    <a:lnT>
                      <a:noFill/>
                    </a:lnT>
                    <a:lnB>
                      <a:noFill/>
                    </a:lnB>
                    <a:lnTlToBr w="12700" cmpd="sng">
                      <a:noFill/>
                      <a:prstDash val="solid"/>
                    </a:lnTlToBr>
                    <a:lnBlToTr w="12700" cmpd="sng">
                      <a:noFill/>
                      <a:prstDash val="solid"/>
                    </a:lnBlToTr>
                  </a:tcPr>
                </a:tc>
                <a:tc>
                  <a:txBody>
                    <a:bodyPr/>
                    <a:lstStyle/>
                    <a:p>
                      <a:pPr algn="just"/>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Van-Tuan Tran*, </a:t>
                      </a:r>
                      <a:r>
                        <a:rPr lang="en-US" altLang="en-US" sz="2400" b="1"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Mong</a:t>
                      </a:r>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-Fong </a:t>
                      </a:r>
                      <a:r>
                        <a:rPr lang="en-US" altLang="en-US" sz="2400" b="1"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Horng</a:t>
                      </a:r>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Chin-</a:t>
                      </a:r>
                      <a:r>
                        <a:rPr lang="en-US" altLang="en-US" sz="2400" b="1"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Shiuh</a:t>
                      </a:r>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Shieh</a:t>
                      </a:r>
                      <a:endPar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11990084"/>
                  </a:ext>
                </a:extLst>
              </a:tr>
              <a:tr h="735854">
                <a:tc>
                  <a:txBody>
                    <a:bodyPr/>
                    <a:lstStyle/>
                    <a:p>
                      <a:pPr algn="l"/>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Project participants:</a:t>
                      </a:r>
                    </a:p>
                  </a:txBody>
                  <a:tcPr>
                    <a:lnL>
                      <a:noFill/>
                    </a:lnL>
                    <a:lnR>
                      <a:noFill/>
                    </a:lnR>
                    <a:lnT>
                      <a:noFill/>
                    </a:lnT>
                    <a:lnB>
                      <a:noFill/>
                    </a:lnB>
                    <a:lnTlToBr w="12700" cmpd="sng">
                      <a:noFill/>
                      <a:prstDash val="solid"/>
                    </a:lnTlToBr>
                    <a:lnBlToTr w="12700" cmpd="sng">
                      <a:noFill/>
                      <a:prstDash val="solid"/>
                    </a:lnBlToTr>
                  </a:tcPr>
                </a:tc>
                <a:tc>
                  <a:txBody>
                    <a:bodyPr/>
                    <a:lstStyle/>
                    <a:p>
                      <a:pPr algn="just"/>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Prasun Chakrabarti</a:t>
                      </a:r>
                      <a:endPar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21037657"/>
                  </a:ext>
                </a:extLst>
              </a:tr>
              <a:tr h="735854">
                <a:tc>
                  <a:txBody>
                    <a:bodyPr/>
                    <a:lstStyle/>
                    <a:p>
                      <a:pPr algn="l"/>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Execution agency:</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Department of Electronic Engineering, National Kaohsiung University of Science and Technology</a:t>
                      </a:r>
                      <a:endPar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25711748"/>
                  </a:ext>
                </a:extLst>
              </a:tr>
            </a:tbl>
          </a:graphicData>
        </a:graphic>
      </p:graphicFrame>
      <p:pic>
        <p:nvPicPr>
          <p:cNvPr id="3" name="Picture 2" descr="A diagram of a barcode&#10;&#10;Description automatically generated">
            <a:extLst>
              <a:ext uri="{FF2B5EF4-FFF2-40B4-BE49-F238E27FC236}">
                <a16:creationId xmlns:a16="http://schemas.microsoft.com/office/drawing/2014/main" id="{93FA33DE-1054-F1AD-AA52-2E32AC5FEE18}"/>
              </a:ext>
            </a:extLst>
          </p:cNvPr>
          <p:cNvPicPr>
            <a:picLocks noChangeAspect="1"/>
          </p:cNvPicPr>
          <p:nvPr/>
        </p:nvPicPr>
        <p:blipFill>
          <a:blip r:embed="rId2" cstate="print">
            <a:extLst>
              <a:ext uri="{28A0092B-C50C-407E-A947-70E740481C1C}">
                <a14:useLocalDpi xmlns:a14="http://schemas.microsoft.com/office/drawing/2010/main" val="0"/>
              </a:ext>
            </a:extLst>
          </a:blip>
          <a:srcRect l="-9" t="12149" r="-9" b="-17"/>
          <a:stretch>
            <a:fillRect/>
          </a:stretch>
        </p:blipFill>
        <p:spPr bwMode="auto">
          <a:xfrm>
            <a:off x="714375" y="18298887"/>
            <a:ext cx="9365731" cy="4495422"/>
          </a:xfrm>
          <a:prstGeom prst="rect">
            <a:avLst/>
          </a:prstGeom>
          <a:solidFill>
            <a:srgbClr val="FFFFFF"/>
          </a:solidFill>
          <a:ln>
            <a:noFill/>
          </a:ln>
        </p:spPr>
      </p:pic>
      <p:sp>
        <p:nvSpPr>
          <p:cNvPr id="18" name="TextBox 17">
            <a:extLst>
              <a:ext uri="{FF2B5EF4-FFF2-40B4-BE49-F238E27FC236}">
                <a16:creationId xmlns:a16="http://schemas.microsoft.com/office/drawing/2014/main" id="{E754A0BE-B115-6202-1D83-B693A80DD4EF}"/>
              </a:ext>
            </a:extLst>
          </p:cNvPr>
          <p:cNvSpPr txBox="1"/>
          <p:nvPr/>
        </p:nvSpPr>
        <p:spPr>
          <a:xfrm>
            <a:off x="670689" y="31001726"/>
            <a:ext cx="9555650" cy="579967"/>
          </a:xfrm>
          <a:prstGeom prst="rect">
            <a:avLst/>
          </a:prstGeom>
          <a:noFill/>
        </p:spPr>
        <p:txBody>
          <a:bodyPr wrap="square" rtlCol="0">
            <a:spAutoFit/>
          </a:bodyPr>
          <a:lstStyle/>
          <a:p>
            <a:pPr algn="ctr">
              <a:lnSpc>
                <a:spcPct val="150000"/>
              </a:lnSpc>
            </a:pPr>
            <a:r>
              <a:rPr lang="en" altLang="en-US" sz="2400" b="1" dirty="0">
                <a:latin typeface="Times New Roman" panose="02020603050405020304" pitchFamily="18" charset="0"/>
                <a:ea typeface="標楷體" panose="03000509000000000000" pitchFamily="65" charset="-120"/>
                <a:cs typeface="Times New Roman" panose="02020603050405020304" pitchFamily="18" charset="0"/>
              </a:rPr>
              <a:t>Figure 2: </a:t>
            </a:r>
            <a:r>
              <a:rPr lang="en-US" altLang="en-US" sz="2400" b="1" dirty="0">
                <a:latin typeface="Times New Roman" panose="02020603050405020304" pitchFamily="18" charset="0"/>
                <a:ea typeface="標楷體" panose="03000509000000000000" pitchFamily="65" charset="-120"/>
                <a:cs typeface="Times New Roman" panose="02020603050405020304" pitchFamily="18" charset="0"/>
              </a:rPr>
              <a:t>Compare the calculated metrics with the ground truth image</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6" name="Picture 35">
            <a:extLst>
              <a:ext uri="{FF2B5EF4-FFF2-40B4-BE49-F238E27FC236}">
                <a16:creationId xmlns:a16="http://schemas.microsoft.com/office/drawing/2014/main" id="{8C244DA0-25A4-2A3B-8FE0-331BE9462D63}"/>
              </a:ext>
            </a:extLst>
          </p:cNvPr>
          <p:cNvPicPr>
            <a:picLocks noChangeAspect="1"/>
          </p:cNvPicPr>
          <p:nvPr/>
        </p:nvPicPr>
        <p:blipFill>
          <a:blip r:embed="rId3"/>
          <a:stretch>
            <a:fillRect/>
          </a:stretch>
        </p:blipFill>
        <p:spPr>
          <a:xfrm>
            <a:off x="623887" y="26146397"/>
            <a:ext cx="9472614" cy="4659363"/>
          </a:xfrm>
          <a:prstGeom prst="rect">
            <a:avLst/>
          </a:prstGeom>
        </p:spPr>
      </p:pic>
      <p:pic>
        <p:nvPicPr>
          <p:cNvPr id="37" name="Picture 36" descr="A graph of different colored lines&#10;&#10;Description automatically generated">
            <a:extLst>
              <a:ext uri="{FF2B5EF4-FFF2-40B4-BE49-F238E27FC236}">
                <a16:creationId xmlns:a16="http://schemas.microsoft.com/office/drawing/2014/main" id="{DCAEB04C-E72E-0320-EDD1-8A41EB5FF646}"/>
              </a:ext>
            </a:extLst>
          </p:cNvPr>
          <p:cNvPicPr>
            <a:picLocks noChangeAspect="1"/>
          </p:cNvPicPr>
          <p:nvPr/>
        </p:nvPicPr>
        <p:blipFill>
          <a:blip r:embed="rId4"/>
          <a:stretch>
            <a:fillRect/>
          </a:stretch>
        </p:blipFill>
        <p:spPr>
          <a:xfrm>
            <a:off x="11133848" y="10467523"/>
            <a:ext cx="4745096" cy="3636864"/>
          </a:xfrm>
          <a:prstGeom prst="rect">
            <a:avLst/>
          </a:prstGeom>
        </p:spPr>
      </p:pic>
      <p:pic>
        <p:nvPicPr>
          <p:cNvPr id="38" name="Picture 37" descr="A graph of different colored lines&#10;&#10;Description automatically generated">
            <a:extLst>
              <a:ext uri="{FF2B5EF4-FFF2-40B4-BE49-F238E27FC236}">
                <a16:creationId xmlns:a16="http://schemas.microsoft.com/office/drawing/2014/main" id="{B5659E5E-6A23-9821-221C-BC6C151B1275}"/>
              </a:ext>
            </a:extLst>
          </p:cNvPr>
          <p:cNvPicPr>
            <a:picLocks noChangeAspect="1"/>
          </p:cNvPicPr>
          <p:nvPr/>
        </p:nvPicPr>
        <p:blipFill>
          <a:blip r:embed="rId5"/>
          <a:stretch>
            <a:fillRect/>
          </a:stretch>
        </p:blipFill>
        <p:spPr>
          <a:xfrm>
            <a:off x="16090875" y="10467521"/>
            <a:ext cx="4817876" cy="3636865"/>
          </a:xfrm>
          <a:prstGeom prst="rect">
            <a:avLst/>
          </a:prstGeom>
        </p:spPr>
      </p:pic>
      <p:pic>
        <p:nvPicPr>
          <p:cNvPr id="39" name="Picture 38" descr="A graph of a number of lines&#10;&#10;Description automatically generated with medium confidence">
            <a:extLst>
              <a:ext uri="{FF2B5EF4-FFF2-40B4-BE49-F238E27FC236}">
                <a16:creationId xmlns:a16="http://schemas.microsoft.com/office/drawing/2014/main" id="{7927AB78-DFB9-7C89-F715-C3DE92CD3019}"/>
              </a:ext>
            </a:extLst>
          </p:cNvPr>
          <p:cNvPicPr>
            <a:picLocks noChangeAspect="1"/>
          </p:cNvPicPr>
          <p:nvPr/>
        </p:nvPicPr>
        <p:blipFill>
          <a:blip r:embed="rId6"/>
          <a:stretch>
            <a:fillRect/>
          </a:stretch>
        </p:blipFill>
        <p:spPr>
          <a:xfrm>
            <a:off x="13506396" y="14283637"/>
            <a:ext cx="4817876" cy="3594595"/>
          </a:xfrm>
          <a:prstGeom prst="rect">
            <a:avLst/>
          </a:prstGeom>
        </p:spPr>
      </p:pic>
      <p:sp>
        <p:nvSpPr>
          <p:cNvPr id="41" name="TextBox 40">
            <a:extLst>
              <a:ext uri="{FF2B5EF4-FFF2-40B4-BE49-F238E27FC236}">
                <a16:creationId xmlns:a16="http://schemas.microsoft.com/office/drawing/2014/main" id="{E9B8047A-931C-5540-C9EA-CAD00BE921C7}"/>
              </a:ext>
            </a:extLst>
          </p:cNvPr>
          <p:cNvSpPr txBox="1"/>
          <p:nvPr/>
        </p:nvSpPr>
        <p:spPr>
          <a:xfrm>
            <a:off x="11137509" y="17767498"/>
            <a:ext cx="9555650" cy="579967"/>
          </a:xfrm>
          <a:prstGeom prst="rect">
            <a:avLst/>
          </a:prstGeom>
          <a:noFill/>
        </p:spPr>
        <p:txBody>
          <a:bodyPr wrap="square" rtlCol="0">
            <a:spAutoFit/>
          </a:bodyPr>
          <a:lstStyle/>
          <a:p>
            <a:pPr algn="ctr">
              <a:lnSpc>
                <a:spcPct val="150000"/>
              </a:lnSpc>
            </a:pPr>
            <a:r>
              <a:rPr lang="en" altLang="en-US" sz="2400" b="1" dirty="0">
                <a:latin typeface="Times New Roman" panose="02020603050405020304" pitchFamily="18" charset="0"/>
                <a:ea typeface="標楷體" panose="03000509000000000000" pitchFamily="65" charset="-120"/>
                <a:cs typeface="Times New Roman" panose="02020603050405020304" pitchFamily="18" charset="0"/>
              </a:rPr>
              <a:t>Figure 3: </a:t>
            </a:r>
            <a:r>
              <a:rPr lang="en-US" altLang="en-US" sz="2400" b="1" dirty="0">
                <a:latin typeface="Times New Roman" panose="02020603050405020304" pitchFamily="18" charset="0"/>
                <a:ea typeface="標楷體" panose="03000509000000000000" pitchFamily="65" charset="-120"/>
                <a:cs typeface="Times New Roman" panose="02020603050405020304" pitchFamily="18" charset="0"/>
              </a:rPr>
              <a:t>Compare the calculated metrics with the ground truth image</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2" name="文字方塊 29">
            <a:extLst>
              <a:ext uri="{FF2B5EF4-FFF2-40B4-BE49-F238E27FC236}">
                <a16:creationId xmlns:a16="http://schemas.microsoft.com/office/drawing/2014/main" id="{E939A034-832E-3895-F66D-4A14355CE657}"/>
              </a:ext>
            </a:extLst>
          </p:cNvPr>
          <p:cNvSpPr txBox="1"/>
          <p:nvPr/>
        </p:nvSpPr>
        <p:spPr>
          <a:xfrm>
            <a:off x="11011830" y="18294902"/>
            <a:ext cx="9963649" cy="5185522"/>
          </a:xfrm>
          <a:prstGeom prst="rect">
            <a:avLst/>
          </a:prstGeom>
          <a:noFill/>
        </p:spPr>
        <p:txBody>
          <a:bodyPr wrap="square" rtlCol="0">
            <a:spAutoFit/>
          </a:bodyPr>
          <a:lstStyle/>
          <a:p>
            <a:pPr algn="just">
              <a:lnSpc>
                <a:spcPct val="150000"/>
              </a:lnSpc>
            </a:pPr>
            <a:r>
              <a:rPr lang="en-US" altLang="en-US" sz="2800" dirty="0">
                <a:latin typeface="Times New Roman" panose="02020603050405020304" pitchFamily="18" charset="0"/>
                <a:ea typeface="標楷體" pitchFamily="65" charset="-120"/>
                <a:cs typeface="Times New Roman" panose="02020603050405020304" pitchFamily="18" charset="0"/>
              </a:rPr>
              <a:t>          When looking at the metrics evaluation, we see that the PSNR index of the models when compared to the ground-truth image is all below 20. The SSIM index is all below 0.2, although these indices are really low compared to the ground-truth image, so these methods still need to improve in terms of algorithms as well as training data in the future. But c we an see that the Real-ESRGAN [19] method has the best image recovery ability among all the remaining methods. </a:t>
            </a:r>
            <a:endParaRPr lang="en-US" altLang="zh-TW" sz="2800" dirty="0">
              <a:latin typeface="Times New Roman" panose="02020603050405020304" pitchFamily="18" charset="0"/>
              <a:ea typeface="標楷體" pitchFamily="65" charset="-120"/>
              <a:cs typeface="Times New Roman" panose="02020603050405020304" pitchFamily="18" charset="0"/>
            </a:endParaRPr>
          </a:p>
        </p:txBody>
      </p:sp>
    </p:spTree>
    <p:extLst>
      <p:ext uri="{BB962C8B-B14F-4D97-AF65-F5344CB8AC3E}">
        <p14:creationId xmlns:p14="http://schemas.microsoft.com/office/powerpoint/2010/main" val="254865516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753</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佈景主題</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I109152103</dc:creator>
  <cp:lastModifiedBy>VAN TUAN TRAN</cp:lastModifiedBy>
  <cp:revision>105</cp:revision>
  <dcterms:created xsi:type="dcterms:W3CDTF">2022-08-01T16:44:54Z</dcterms:created>
  <dcterms:modified xsi:type="dcterms:W3CDTF">2023-11-23T08:15:16Z</dcterms:modified>
</cp:coreProperties>
</file>