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9" r:id="rId4"/>
    <p:sldId id="260" r:id="rId5"/>
    <p:sldId id="263" r:id="rId6"/>
    <p:sldId id="275" r:id="rId7"/>
    <p:sldId id="278" r:id="rId8"/>
    <p:sldId id="279" r:id="rId9"/>
    <p:sldId id="280" r:id="rId10"/>
    <p:sldId id="292" r:id="rId11"/>
    <p:sldId id="29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FA"/>
    <a:srgbClr val="5313F3"/>
    <a:srgbClr val="1E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7" d="100"/>
          <a:sy n="177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4CD7-AB07-4847-A61F-E79247CE7E90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5C3-AE69-4D0C-A24C-3F232D83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4CD7-AB07-4847-A61F-E79247CE7E90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5C3-AE69-4D0C-A24C-3F232D83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4CD7-AB07-4847-A61F-E79247CE7E90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5C3-AE69-4D0C-A24C-3F232D83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209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209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962400"/>
            <a:ext cx="4038600" cy="2209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62400"/>
            <a:ext cx="4038600" cy="2209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4CD7-AB07-4847-A61F-E79247CE7E90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5C3-AE69-4D0C-A24C-3F232D83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4CD7-AB07-4847-A61F-E79247CE7E90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5C3-AE69-4D0C-A24C-3F232D83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6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4CD7-AB07-4847-A61F-E79247CE7E90}" type="datetimeFigureOut">
              <a:rPr lang="en-US" smtClean="0"/>
              <a:t>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5C3-AE69-4D0C-A24C-3F232D83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2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4CD7-AB07-4847-A61F-E79247CE7E90}" type="datetimeFigureOut">
              <a:rPr lang="en-US" smtClean="0"/>
              <a:t>2/21/14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5C3-AE69-4D0C-A24C-3F232D83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6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4CD7-AB07-4847-A61F-E79247CE7E90}" type="datetimeFigureOut">
              <a:rPr lang="en-US" smtClean="0"/>
              <a:t>2/21/14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5C3-AE69-4D0C-A24C-3F232D83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5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4CD7-AB07-4847-A61F-E79247CE7E90}" type="datetimeFigureOut">
              <a:rPr lang="en-US" smtClean="0"/>
              <a:t>2/21/14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5C3-AE69-4D0C-A24C-3F232D83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4CD7-AB07-4847-A61F-E79247CE7E90}" type="datetimeFigureOut">
              <a:rPr lang="en-US" smtClean="0"/>
              <a:t>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5C3-AE69-4D0C-A24C-3F232D83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4CD7-AB07-4847-A61F-E79247CE7E90}" type="datetimeFigureOut">
              <a:rPr lang="en-US" smtClean="0"/>
              <a:t>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5C3-AE69-4D0C-A24C-3F232D83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4CD7-AB07-4847-A61F-E79247CE7E90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95C3-AE69-4D0C-A24C-3F232D83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of TARGET AML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Feb 21</a:t>
            </a:r>
            <a:r>
              <a:rPr lang="en-US" baseline="30000" dirty="0" smtClean="0"/>
              <a:t>st</a:t>
            </a:r>
            <a:r>
              <a:rPr lang="en-US" dirty="0" smtClean="0"/>
              <a:t> 2014</a:t>
            </a:r>
          </a:p>
          <a:p>
            <a:endParaRPr lang="en-US" dirty="0" smtClean="0"/>
          </a:p>
          <a:p>
            <a:r>
              <a:rPr lang="en-US" dirty="0" smtClean="0"/>
              <a:t>Yishai Shimoni</a:t>
            </a:r>
          </a:p>
          <a:p>
            <a:r>
              <a:rPr lang="en-US" dirty="0" smtClean="0"/>
              <a:t>Jing He</a:t>
            </a:r>
          </a:p>
          <a:p>
            <a:r>
              <a:rPr lang="en-US" dirty="0" smtClean="0"/>
              <a:t>Andrea Califano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MAF comparison between diagnosis and relapse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066800" y="4267200"/>
            <a:ext cx="1143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714009" y="6172200"/>
            <a:ext cx="381000" cy="381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7683" y="4419600"/>
            <a:ext cx="1869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Peripheral blood,</a:t>
            </a:r>
            <a:br>
              <a:rPr lang="en-US" dirty="0" smtClean="0"/>
            </a:br>
            <a:r>
              <a:rPr lang="en-US" dirty="0" smtClean="0"/>
              <a:t>but copy-number </a:t>
            </a:r>
            <a:br>
              <a:rPr lang="en-US" dirty="0" smtClean="0"/>
            </a:br>
            <a:r>
              <a:rPr lang="en-US" dirty="0" smtClean="0"/>
              <a:t>gain in relapse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71243" y="6392465"/>
            <a:ext cx="21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novel mutations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7683" y="1524000"/>
            <a:ext cx="2129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Highlighted samples</a:t>
            </a:r>
            <a:br>
              <a:rPr lang="en-US" dirty="0" smtClean="0"/>
            </a:br>
            <a:r>
              <a:rPr lang="en-US" dirty="0" smtClean="0"/>
              <a:t>were predicted with </a:t>
            </a:r>
            <a:br>
              <a:rPr lang="en-US" dirty="0" smtClean="0"/>
            </a:br>
            <a:r>
              <a:rPr lang="en-US" dirty="0" smtClean="0"/>
              <a:t>favorable prognosis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0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 with TARGET Team</a:t>
            </a:r>
          </a:p>
          <a:p>
            <a:pPr lvl="1"/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 smtClean="0"/>
              <a:t>Meshinchi</a:t>
            </a:r>
            <a:r>
              <a:rPr lang="en-US" dirty="0" smtClean="0"/>
              <a:t> , Cynthia McAllister, Robert </a:t>
            </a:r>
            <a:r>
              <a:rPr lang="en-US" dirty="0" err="1" smtClean="0"/>
              <a:t>Arceci</a:t>
            </a:r>
            <a:r>
              <a:rPr lang="en-US" dirty="0" smtClean="0"/>
              <a:t>, Julie </a:t>
            </a:r>
            <a:r>
              <a:rPr lang="en-US" dirty="0" err="1" smtClean="0"/>
              <a:t>Gastier</a:t>
            </a:r>
            <a:r>
              <a:rPr lang="en-US" dirty="0" smtClean="0"/>
              <a:t>-Foster</a:t>
            </a:r>
          </a:p>
          <a:p>
            <a:pPr lvl="1"/>
            <a:r>
              <a:rPr lang="en-US" dirty="0" smtClean="0"/>
              <a:t>Creation of ~500 TMAs from pediatric patients + negative and positive controls</a:t>
            </a:r>
          </a:p>
          <a:p>
            <a:pPr lvl="1"/>
            <a:r>
              <a:rPr lang="en-US" dirty="0" smtClean="0"/>
              <a:t>Testing the MR</a:t>
            </a:r>
            <a:r>
              <a:rPr lang="en-US" smtClean="0"/>
              <a:t>-based biomarkers </a:t>
            </a:r>
            <a:r>
              <a:rPr lang="en-US" dirty="0" smtClean="0"/>
              <a:t>against relapse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5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MRs of Pediatric AML relapse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214 Samples</a:t>
            </a:r>
          </a:p>
          <a:p>
            <a:pPr lvl="1"/>
            <a:r>
              <a:rPr lang="en-US" dirty="0" smtClean="0"/>
              <a:t>214 </a:t>
            </a:r>
            <a:r>
              <a:rPr lang="en-US" dirty="0" err="1" smtClean="0"/>
              <a:t>Affymetrix</a:t>
            </a:r>
            <a:r>
              <a:rPr lang="en-US" dirty="0" smtClean="0"/>
              <a:t> </a:t>
            </a:r>
            <a:r>
              <a:rPr lang="en-US" dirty="0"/>
              <a:t>gene ST 1.0 array</a:t>
            </a:r>
            <a:endParaRPr lang="en-US" dirty="0" smtClean="0"/>
          </a:p>
          <a:p>
            <a:pPr lvl="1"/>
            <a:r>
              <a:rPr lang="en-US" dirty="0" smtClean="0"/>
              <a:t>16 WXS (pre-post-normal)</a:t>
            </a:r>
          </a:p>
          <a:p>
            <a:pPr lvl="1"/>
            <a:r>
              <a:rPr lang="en-US" dirty="0" smtClean="0"/>
              <a:t>WGS are at diagnosis only and we did not use them</a:t>
            </a:r>
          </a:p>
          <a:p>
            <a:r>
              <a:rPr lang="en-US" dirty="0" smtClean="0"/>
              <a:t>FAB Classification:</a:t>
            </a:r>
          </a:p>
          <a:p>
            <a:pPr lvl="1"/>
            <a:r>
              <a:rPr lang="en-US" dirty="0" smtClean="0"/>
              <a:t>8 AML subclasses with diverse etiology and prognosis</a:t>
            </a:r>
          </a:p>
          <a:p>
            <a:r>
              <a:rPr lang="en-US" dirty="0" smtClean="0"/>
              <a:t>Risk classification</a:t>
            </a:r>
          </a:p>
          <a:p>
            <a:pPr lvl="1"/>
            <a:r>
              <a:rPr lang="en-US" dirty="0" smtClean="0"/>
              <a:t>3 risk groups based on </a:t>
            </a:r>
            <a:r>
              <a:rPr lang="en-US" dirty="0" err="1" smtClean="0"/>
              <a:t>cytogenic</a:t>
            </a:r>
            <a:r>
              <a:rPr lang="en-US" dirty="0" smtClean="0"/>
              <a:t> abnormalities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8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 clustering in agreement with FAB classes</a:t>
            </a:r>
            <a:endParaRPr lang="en-US" dirty="0"/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32910"/>
            <a:ext cx="4038600" cy="366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43881"/>
            <a:ext cx="403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74571" y="571911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5697" y="571911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08062" y="571911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03371" y="5719111"/>
            <a:ext cx="76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Mixed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2611" y="6102298"/>
            <a:ext cx="360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classes also account for the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Defined clusters separate survival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910668" y="2477445"/>
            <a:ext cx="631743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10668" y="2782245"/>
            <a:ext cx="154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 censored </a:t>
            </a:r>
          </a:p>
          <a:p>
            <a:r>
              <a:rPr lang="en-US" dirty="0" smtClean="0"/>
              <a:t>&gt; 1060 days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725" y="2278824"/>
            <a:ext cx="3813175" cy="353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783457" y="2325045"/>
            <a:ext cx="2479965" cy="2981245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970049" y="2316229"/>
            <a:ext cx="2478705" cy="2981245"/>
            <a:chOff x="5970049" y="2316229"/>
            <a:chExt cx="2478705" cy="2981245"/>
          </a:xfrm>
        </p:grpSpPr>
        <p:sp>
          <p:nvSpPr>
            <p:cNvPr id="12" name="Rectangle 11"/>
            <p:cNvSpPr/>
            <p:nvPr/>
          </p:nvSpPr>
          <p:spPr>
            <a:xfrm>
              <a:off x="5970049" y="2316229"/>
              <a:ext cx="2478705" cy="2981245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6096000" y="2468629"/>
              <a:ext cx="631743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0" y="2773429"/>
              <a:ext cx="1547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Late censored </a:t>
              </a:r>
            </a:p>
            <a:p>
              <a:r>
                <a:rPr lang="en-US" dirty="0" smtClean="0"/>
                <a:t>&gt; 1060 days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019800" y="1981200"/>
            <a:ext cx="1569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Risk Group (p-value 2E-4)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611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5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Differential virtual proteomics (VIPER) compared to late censored patients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246873" y="4551951"/>
            <a:ext cx="227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Regulatory network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derived </a:t>
            </a:r>
            <a:r>
              <a:rPr lang="en-US" dirty="0"/>
              <a:t>using </a:t>
            </a:r>
            <a:r>
              <a:rPr lang="en-US" dirty="0" err="1" smtClean="0"/>
              <a:t>ARACNe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473909" y="6096000"/>
            <a:ext cx="619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patient is compared to the late-censored in it own subclass</a:t>
            </a:r>
            <a:endParaRPr lang="en-US" dirty="0"/>
          </a:p>
        </p:txBody>
      </p:sp>
      <p:pic>
        <p:nvPicPr>
          <p:cNvPr id="1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3869"/>
            <a:ext cx="8229600" cy="325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69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genes for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Genes that appear at the top in more than one subclass</a:t>
            </a:r>
          </a:p>
          <a:p>
            <a:r>
              <a:rPr lang="en-US" dirty="0" smtClean="0"/>
              <a:t>Technically - </a:t>
            </a:r>
            <a:r>
              <a:rPr lang="en-US" dirty="0"/>
              <a:t>genes that were chosen in </a:t>
            </a:r>
            <a:r>
              <a:rPr lang="en-US" dirty="0" smtClean="0"/>
              <a:t>the top 20 in one </a:t>
            </a:r>
            <a:r>
              <a:rPr lang="en-US" dirty="0"/>
              <a:t>subclass but are also ranked </a:t>
            </a:r>
            <a:r>
              <a:rPr lang="en-US" dirty="0" smtClean="0"/>
              <a:t>in the top 30 in another class</a:t>
            </a:r>
          </a:p>
          <a:p>
            <a:r>
              <a:rPr lang="en-US" dirty="0" smtClean="0"/>
              <a:t>Add genes that appear in only one subclass but are very significant</a:t>
            </a:r>
          </a:p>
          <a:p>
            <a:r>
              <a:rPr lang="en-US" dirty="0" smtClean="0"/>
              <a:t>This resulted in 18 genes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7383778"/>
              </p:ext>
            </p:extLst>
          </p:nvPr>
        </p:nvGraphicFramePr>
        <p:xfrm>
          <a:off x="4648200" y="1600200"/>
          <a:ext cx="4038600" cy="22517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WISP2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RAB5A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MBIP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ZBTB47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ZNF131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YBX1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TDP2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ZFAND1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ZNF800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RNF138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ZC3H15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RPS6KB1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SMAD5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CAMLG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82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FAB specific relapse prediction</a:t>
            </a:r>
            <a:endParaRPr lang="en-US" sz="3200" dirty="0"/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2828743" cy="279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0"/>
            <a:ext cx="2834132" cy="279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Grp="1" noChangeAspect="1" noChangeArrowheads="1"/>
          </p:cNvPicPr>
          <p:nvPr>
            <p:ph sz="half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2855891" cy="279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Grp="1" noChangeAspect="1" noChangeArrowheads="1"/>
          </p:cNvPicPr>
          <p:nvPr>
            <p:ph sz="half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0"/>
            <a:ext cx="2855891" cy="279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92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signature we predict favorable, poor, and undetermined risk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Predicted prognosis (p=3e-3)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Risk (p=2e-4)</a:t>
            </a:r>
            <a:endParaRPr lang="en-US" dirty="0"/>
          </a:p>
        </p:txBody>
      </p:sp>
      <p:pic>
        <p:nvPicPr>
          <p:cNvPr id="1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3144"/>
            <a:ext cx="4040188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279105"/>
            <a:ext cx="4041775" cy="374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67000" y="6216134"/>
            <a:ext cx="396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Individually, risk is still a better predictor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921699" y="4488501"/>
            <a:ext cx="3505200" cy="0"/>
          </a:xfrm>
          <a:prstGeom prst="line">
            <a:avLst/>
          </a:prstGeom>
          <a:ln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21699" y="3581400"/>
            <a:ext cx="3505200" cy="0"/>
          </a:xfrm>
          <a:prstGeom prst="line">
            <a:avLst/>
          </a:prstGeom>
          <a:ln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34596" y="4481202"/>
            <a:ext cx="3505200" cy="0"/>
          </a:xfrm>
          <a:prstGeom prst="line">
            <a:avLst/>
          </a:prstGeom>
          <a:ln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134596" y="3574101"/>
            <a:ext cx="3505200" cy="0"/>
          </a:xfrm>
          <a:prstGeom prst="line">
            <a:avLst/>
          </a:prstGeom>
          <a:ln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6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But this is independent information!</a:t>
            </a:r>
            <a:endParaRPr lang="en-US" sz="3200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68773"/>
            <a:ext cx="2882226" cy="279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76072"/>
            <a:ext cx="2781882" cy="277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188054"/>
            <a:ext cx="2936999" cy="27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583931" y="2726100"/>
            <a:ext cx="2423315" cy="0"/>
          </a:xfrm>
          <a:prstGeom prst="line">
            <a:avLst/>
          </a:prstGeom>
          <a:ln>
            <a:solidFill>
              <a:srgbClr val="FF0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87230" y="1870092"/>
            <a:ext cx="2427316" cy="0"/>
          </a:xfrm>
          <a:prstGeom prst="line">
            <a:avLst/>
          </a:prstGeom>
          <a:ln>
            <a:solidFill>
              <a:srgbClr val="0C0CFA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552204" y="3302373"/>
            <a:ext cx="2391396" cy="0"/>
          </a:xfrm>
          <a:prstGeom prst="line">
            <a:avLst/>
          </a:prstGeom>
          <a:ln>
            <a:solidFill>
              <a:srgbClr val="FF0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552204" y="2547672"/>
            <a:ext cx="2428364" cy="0"/>
          </a:xfrm>
          <a:prstGeom prst="line">
            <a:avLst/>
          </a:prstGeom>
          <a:ln>
            <a:solidFill>
              <a:srgbClr val="0C0CFA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598874"/>
              </p:ext>
            </p:extLst>
          </p:nvPr>
        </p:nvGraphicFramePr>
        <p:xfrm>
          <a:off x="533400" y="4333398"/>
          <a:ext cx="8229600" cy="1915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000"/>
                <a:gridCol w="1447800"/>
                <a:gridCol w="1371600"/>
                <a:gridCol w="1371600"/>
                <a:gridCol w="1371600"/>
              </a:tblGrid>
              <a:tr h="64579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Cox</a:t>
                      </a:r>
                      <a:r>
                        <a:rPr lang="en-US" sz="1400" b="0" baseline="0" dirty="0" smtClean="0"/>
                        <a:t> model p-values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FF00"/>
                          </a:solidFill>
                        </a:rPr>
                        <a:t>Risk group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FF00"/>
                          </a:solidFill>
                        </a:rPr>
                        <a:t>(Std. of Care)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Unsupervised clusters</a:t>
                      </a:r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Predicted prognosis</a:t>
                      </a:r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Risk-based predicted prognosis</a:t>
                      </a:r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83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Risk group</a:t>
                      </a:r>
                      <a:endParaRPr lang="en-US" sz="1400" b="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rgbClr val="FF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</a:t>
                      </a:r>
                      <a:r>
                        <a:rPr lang="en-US" sz="1400" b="0" i="0" kern="1200" baseline="0" dirty="0" smtClean="0">
                          <a:solidFill>
                            <a:srgbClr val="FF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en-US" sz="1400" b="0" i="0" kern="1200" dirty="0" smtClean="0">
                          <a:solidFill>
                            <a:srgbClr val="FF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1400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991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Unsupervised clusters</a:t>
                      </a:r>
                      <a:endParaRPr lang="en-US" sz="1400" b="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3.0 E-3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6.7 E-2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08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00"/>
                          </a:solidFill>
                        </a:rPr>
                        <a:t>Predicted prognosis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9.8 E-06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8.3 E-4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6600"/>
                          </a:solidFill>
                        </a:rPr>
                        <a:t>3.6 E-3</a:t>
                      </a:r>
                      <a:endParaRPr lang="en-US" sz="1400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083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Risk-based predicted prognosis</a:t>
                      </a:r>
                      <a:endParaRPr lang="en-US" sz="1400" b="0" dirty="0"/>
                    </a:p>
                  </a:txBody>
                  <a:tcPr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-06</a:t>
                      </a:r>
                      <a:endParaRPr lang="en-US" sz="1400" dirty="0"/>
                    </a:p>
                  </a:txBody>
                  <a:tcPr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2.0 E-2</a:t>
                      </a:r>
                      <a:endParaRPr lang="en-US" sz="1400" dirty="0"/>
                    </a:p>
                  </a:txBody>
                  <a:tcPr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2.2 E-2</a:t>
                      </a:r>
                      <a:endParaRPr lang="en-US" sz="1400" dirty="0"/>
                    </a:p>
                  </a:txBody>
                  <a:tcPr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8.5 E-2</a:t>
                      </a:r>
                      <a:endParaRPr lang="en-US" sz="1400" dirty="0"/>
                    </a:p>
                  </a:txBody>
                  <a:tcPr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3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384</Words>
  <Application>Microsoft Macintosh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Summary of TARGET AML analysis</vt:lpstr>
      <vt:lpstr>MRs of Pediatric AML relapse</vt:lpstr>
      <vt:lpstr>Unsupervised clustering in agreement with FAB classes</vt:lpstr>
      <vt:lpstr>Defined clusters separate survival</vt:lpstr>
      <vt:lpstr>Differential virtual proteomics (VIPER) compared to late censored patients</vt:lpstr>
      <vt:lpstr>Choosing genes for validation</vt:lpstr>
      <vt:lpstr>FAB specific relapse prediction</vt:lpstr>
      <vt:lpstr>Using the signature we predict favorable, poor, and undetermined risk</vt:lpstr>
      <vt:lpstr>But this is independent information!</vt:lpstr>
      <vt:lpstr>MAF comparison between diagnosis and relapse </vt:lpstr>
      <vt:lpstr>To do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TARGET AML analysis</dc:title>
  <dc:creator>Yishai Shimoni</dc:creator>
  <cp:lastModifiedBy>Andrea Califano</cp:lastModifiedBy>
  <cp:revision>35</cp:revision>
  <dcterms:created xsi:type="dcterms:W3CDTF">2014-02-20T22:26:13Z</dcterms:created>
  <dcterms:modified xsi:type="dcterms:W3CDTF">2014-02-21T20:10:20Z</dcterms:modified>
</cp:coreProperties>
</file>