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91" r:id="rId3"/>
    <p:sldId id="259" r:id="rId4"/>
    <p:sldId id="292" r:id="rId5"/>
    <p:sldId id="261" r:id="rId6"/>
    <p:sldId id="262" r:id="rId7"/>
    <p:sldId id="263" r:id="rId8"/>
    <p:sldId id="257" r:id="rId9"/>
    <p:sldId id="266" r:id="rId10"/>
    <p:sldId id="268" r:id="rId11"/>
    <p:sldId id="270" r:id="rId12"/>
    <p:sldId id="269" r:id="rId13"/>
    <p:sldId id="271" r:id="rId14"/>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0FE"/>
    <a:srgbClr val="21A3D0"/>
    <a:srgbClr val="2B2E30"/>
    <a:srgbClr val="E8E8E6"/>
    <a:srgbClr val="C354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p:restoredTop sz="90546"/>
  </p:normalViewPr>
  <p:slideViewPr>
    <p:cSldViewPr showGuides="1">
      <p:cViewPr>
        <p:scale>
          <a:sx n="100" d="100"/>
          <a:sy n="100" d="100"/>
        </p:scale>
        <p:origin x="-211" y="874"/>
      </p:cViewPr>
      <p:guideLst>
        <p:guide orient="horz" pos="2160"/>
        <p:guide pos="3794"/>
      </p:guideLst>
    </p:cSldViewPr>
  </p:slideViewPr>
  <p:notesTextViewPr>
    <p:cViewPr>
      <p:scale>
        <a:sx n="100" d="100"/>
        <a:sy n="100" d="100"/>
      </p:scale>
      <p:origin x="0" y="0"/>
    </p:cViewPr>
  </p:notesTextViewPr>
  <p:sorterViewPr showFormatting="0">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91DFD9B9-D9FA-471C-AAB0-04E85B0A779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1599258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40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1</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33795"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11</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3174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12</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35843"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3584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13</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3</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4</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11267"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5</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13315"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331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6</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15363"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53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7</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17411"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8</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23555"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9</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cmpd="sng">
            <a:solidFill>
              <a:srgbClr val="000000"/>
            </a:solidFill>
            <a:miter/>
          </a:ln>
        </p:spPr>
        <p:txBody>
          <a:bodyPr/>
          <a:lstStyle/>
          <a:p>
            <a:endParaRPr lang="zh-CN" altLang="en-US"/>
          </a:p>
        </p:txBody>
      </p:sp>
      <p:sp>
        <p:nvSpPr>
          <p:cNvPr id="29699" name="备注占位符 2"/>
          <p:cNvSpPr>
            <a:spLocks noGrp="1"/>
          </p:cNvSpPr>
          <p:nvPr>
            <p:ph type="body" idx="1"/>
          </p:nvPr>
        </p:nvSpPr>
        <p:spPr>
          <a:noFill/>
          <a:ln>
            <a:noFill/>
          </a:ln>
        </p:spPr>
        <p:txBody>
          <a:bodyPr wrap="square" lIns="91440" tIns="45720" rIns="91440" bIns="45720" anchor="t"/>
          <a:lstStyle/>
          <a:p>
            <a:pPr lvl="0">
              <a:spcBef>
                <a:spcPct val="0"/>
              </a:spcBef>
            </a:pPr>
            <a:r>
              <a:rPr lang="zh-CN" altLang="en-US" dirty="0"/>
              <a:t>更多免费教程和模板请访问：</a:t>
            </a:r>
            <a:r>
              <a:rPr lang="en-US" altLang="zh-CN" dirty="0"/>
              <a:t>www.quppt.com</a:t>
            </a:r>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10</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微软雅黑" panose="020B0503020204020204" pitchFamily="34" charset="-122"/>
                <a:cs typeface="+mn-cs"/>
              </a:rPr>
              <a:t>‹#›</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6.png"/><Relationship Id="rId4" Type="http://schemas.openxmlformats.org/officeDocument/2006/relationships/hyperlink" Target="http://www.topppt.c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向天歌演示原创作品：www.TopPPT.cn)"/>
          <p:cNvSpPr/>
          <p:nvPr/>
        </p:nvSpPr>
        <p:spPr>
          <a:xfrm rot="19177476">
            <a:off x="8159750" y="312738"/>
            <a:ext cx="5683250" cy="5346700"/>
          </a:xfrm>
          <a:custGeom>
            <a:avLst/>
            <a:gdLst>
              <a:gd name="connsiteX0" fmla="*/ 699354 w 5683751"/>
              <a:gd name="connsiteY0" fmla="*/ 2660654 h 5347153"/>
              <a:gd name="connsiteX1" fmla="*/ 699354 w 5683751"/>
              <a:gd name="connsiteY1" fmla="*/ 4647799 h 5347153"/>
              <a:gd name="connsiteX2" fmla="*/ 2720656 w 5683751"/>
              <a:gd name="connsiteY2" fmla="*/ 4654875 h 5347153"/>
              <a:gd name="connsiteX3" fmla="*/ 2131993 w 5683751"/>
              <a:gd name="connsiteY3" fmla="*/ 5347153 h 5347153"/>
              <a:gd name="connsiteX4" fmla="*/ 0 w 5683751"/>
              <a:gd name="connsiteY4" fmla="*/ 5347153 h 5347153"/>
              <a:gd name="connsiteX5" fmla="*/ 0 w 5683751"/>
              <a:gd name="connsiteY5" fmla="*/ 2660489 h 5347153"/>
              <a:gd name="connsiteX6" fmla="*/ 2808800 w 5683751"/>
              <a:gd name="connsiteY6" fmla="*/ 0 h 5347153"/>
              <a:gd name="connsiteX7" fmla="*/ 2832652 w 5683751"/>
              <a:gd name="connsiteY7" fmla="*/ 699354 h 5347153"/>
              <a:gd name="connsiteX8" fmla="*/ 699354 w 5683751"/>
              <a:gd name="connsiteY8" fmla="*/ 699354 h 5347153"/>
              <a:gd name="connsiteX9" fmla="*/ 699354 w 5683751"/>
              <a:gd name="connsiteY9" fmla="*/ 2481295 h 5347153"/>
              <a:gd name="connsiteX10" fmla="*/ 0 w 5683751"/>
              <a:gd name="connsiteY10" fmla="*/ 2481130 h 5347153"/>
              <a:gd name="connsiteX11" fmla="*/ 0 w 5683751"/>
              <a:gd name="connsiteY11" fmla="*/ 0 h 5347153"/>
              <a:gd name="connsiteX12" fmla="*/ 4307551 w 5683751"/>
              <a:gd name="connsiteY12" fmla="*/ 0 h 5347153"/>
              <a:gd name="connsiteX13" fmla="*/ 5683751 w 5683751"/>
              <a:gd name="connsiteY13" fmla="*/ 1170220 h 5347153"/>
              <a:gd name="connsiteX14" fmla="*/ 5080222 w 5683751"/>
              <a:gd name="connsiteY14" fmla="*/ 1879981 h 5347153"/>
              <a:gd name="connsiteX15" fmla="*/ 5080546 w 5683751"/>
              <a:gd name="connsiteY15" fmla="*/ 1701265 h 5347153"/>
              <a:gd name="connsiteX16" fmla="*/ 5081521 w 5683751"/>
              <a:gd name="connsiteY16" fmla="*/ 699354 h 5347153"/>
              <a:gd name="connsiteX17" fmla="*/ 3041115 w 5683751"/>
              <a:gd name="connsiteY17" fmla="*/ 699354 h 5347153"/>
              <a:gd name="connsiteX18" fmla="*/ 3017264 w 5683751"/>
              <a:gd name="connsiteY18" fmla="*/ 0 h 534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3751" h="5347153">
                <a:moveTo>
                  <a:pt x="699354" y="2660654"/>
                </a:moveTo>
                <a:lnTo>
                  <a:pt x="699354" y="4647799"/>
                </a:lnTo>
                <a:lnTo>
                  <a:pt x="2720656" y="4654875"/>
                </a:lnTo>
                <a:lnTo>
                  <a:pt x="2131993" y="5347153"/>
                </a:lnTo>
                <a:lnTo>
                  <a:pt x="0" y="5347153"/>
                </a:lnTo>
                <a:lnTo>
                  <a:pt x="0" y="2660489"/>
                </a:lnTo>
                <a:close/>
                <a:moveTo>
                  <a:pt x="2808800" y="0"/>
                </a:moveTo>
                <a:lnTo>
                  <a:pt x="2832652" y="699354"/>
                </a:lnTo>
                <a:lnTo>
                  <a:pt x="699354" y="699354"/>
                </a:lnTo>
                <a:lnTo>
                  <a:pt x="699354" y="2481295"/>
                </a:lnTo>
                <a:lnTo>
                  <a:pt x="0" y="2481130"/>
                </a:lnTo>
                <a:lnTo>
                  <a:pt x="0" y="0"/>
                </a:lnTo>
                <a:close/>
                <a:moveTo>
                  <a:pt x="4307551" y="0"/>
                </a:moveTo>
                <a:lnTo>
                  <a:pt x="5683751" y="1170220"/>
                </a:lnTo>
                <a:lnTo>
                  <a:pt x="5080222" y="1879981"/>
                </a:lnTo>
                <a:lnTo>
                  <a:pt x="5080546" y="1701265"/>
                </a:lnTo>
                <a:cubicBezTo>
                  <a:pt x="5081157" y="1364859"/>
                  <a:pt x="5081625" y="1029670"/>
                  <a:pt x="5081521" y="699354"/>
                </a:cubicBezTo>
                <a:lnTo>
                  <a:pt x="3041115" y="699354"/>
                </a:lnTo>
                <a:lnTo>
                  <a:pt x="3017264" y="0"/>
                </a:lnTo>
                <a:close/>
              </a:path>
            </a:pathLst>
          </a:cu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9" name="Freeform 38      (向天歌演示原创作品：www.TopPPT.cn)"/>
          <p:cNvSpPr/>
          <p:nvPr/>
        </p:nvSpPr>
        <p:spPr>
          <a:xfrm rot="19177476">
            <a:off x="10460038" y="1317625"/>
            <a:ext cx="3463925" cy="4075113"/>
          </a:xfrm>
          <a:custGeom>
            <a:avLst/>
            <a:gdLst>
              <a:gd name="connsiteX0" fmla="*/ 699354 w 3464896"/>
              <a:gd name="connsiteY0" fmla="*/ 2076448 h 4074783"/>
              <a:gd name="connsiteX1" fmla="*/ 699354 w 3464896"/>
              <a:gd name="connsiteY1" fmla="*/ 3252330 h 4074783"/>
              <a:gd name="connsiteX2" fmla="*/ 0 w 3464896"/>
              <a:gd name="connsiteY2" fmla="*/ 4074783 h 4074783"/>
              <a:gd name="connsiteX3" fmla="*/ 0 w 3464896"/>
              <a:gd name="connsiteY3" fmla="*/ 2076283 h 4074783"/>
              <a:gd name="connsiteX4" fmla="*/ 1684570 w 3464896"/>
              <a:gd name="connsiteY4" fmla="*/ 0 h 4074783"/>
              <a:gd name="connsiteX5" fmla="*/ 1708421 w 3464896"/>
              <a:gd name="connsiteY5" fmla="*/ 699355 h 4074783"/>
              <a:gd name="connsiteX6" fmla="*/ 699354 w 3464896"/>
              <a:gd name="connsiteY6" fmla="*/ 699354 h 4074783"/>
              <a:gd name="connsiteX7" fmla="*/ 699354 w 3464896"/>
              <a:gd name="connsiteY7" fmla="*/ 1859921 h 4074783"/>
              <a:gd name="connsiteX8" fmla="*/ 0 w 3464896"/>
              <a:gd name="connsiteY8" fmla="*/ 1859755 h 4074783"/>
              <a:gd name="connsiteX9" fmla="*/ 0 w 3464896"/>
              <a:gd name="connsiteY9" fmla="*/ 0 h 4074783"/>
              <a:gd name="connsiteX10" fmla="*/ 3464896 w 3464896"/>
              <a:gd name="connsiteY10" fmla="*/ 1 h 4074783"/>
              <a:gd name="connsiteX11" fmla="*/ 2870217 w 3464896"/>
              <a:gd name="connsiteY11" fmla="*/ 699354 h 4074783"/>
              <a:gd name="connsiteX12" fmla="*/ 1916884 w 3464896"/>
              <a:gd name="connsiteY12" fmla="*/ 699354 h 4074783"/>
              <a:gd name="connsiteX13" fmla="*/ 1893033 w 3464896"/>
              <a:gd name="connsiteY13" fmla="*/ 1 h 407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4896" h="4074783">
                <a:moveTo>
                  <a:pt x="699354" y="2076448"/>
                </a:moveTo>
                <a:lnTo>
                  <a:pt x="699354" y="3252330"/>
                </a:lnTo>
                <a:lnTo>
                  <a:pt x="0" y="4074783"/>
                </a:lnTo>
                <a:lnTo>
                  <a:pt x="0" y="2076283"/>
                </a:lnTo>
                <a:close/>
                <a:moveTo>
                  <a:pt x="1684570" y="0"/>
                </a:moveTo>
                <a:lnTo>
                  <a:pt x="1708421" y="699355"/>
                </a:lnTo>
                <a:lnTo>
                  <a:pt x="699354" y="699354"/>
                </a:lnTo>
                <a:lnTo>
                  <a:pt x="699354" y="1859921"/>
                </a:lnTo>
                <a:lnTo>
                  <a:pt x="0" y="1859755"/>
                </a:lnTo>
                <a:lnTo>
                  <a:pt x="0" y="0"/>
                </a:lnTo>
                <a:close/>
                <a:moveTo>
                  <a:pt x="3464896" y="1"/>
                </a:moveTo>
                <a:lnTo>
                  <a:pt x="2870217" y="699354"/>
                </a:lnTo>
                <a:lnTo>
                  <a:pt x="1916884" y="699354"/>
                </a:lnTo>
                <a:lnTo>
                  <a:pt x="1893033" y="1"/>
                </a:lnTo>
                <a:close/>
              </a:path>
            </a:pathLst>
          </a:cu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3076" name="TextBox 18      (向天歌演示原创作品：www.TopPPT.cn)"/>
          <p:cNvSpPr txBox="1"/>
          <p:nvPr/>
        </p:nvSpPr>
        <p:spPr>
          <a:xfrm>
            <a:off x="628650" y="680720"/>
            <a:ext cx="5851525" cy="874395"/>
          </a:xfrm>
          <a:prstGeom prst="rect">
            <a:avLst/>
          </a:prstGeom>
          <a:noFill/>
          <a:ln w="9525">
            <a:noFill/>
          </a:ln>
        </p:spPr>
        <p:txBody>
          <a:bodyPr wrap="square">
            <a:spAutoFit/>
          </a:bodyPr>
          <a:lstStyle/>
          <a:p>
            <a:pPr lvl="0" eaLnBrk="1" hangingPunct="1"/>
            <a:r>
              <a:rPr lang="zh-CN" altLang="en-US" sz="4800" b="1" dirty="0">
                <a:solidFill>
                  <a:srgbClr val="2B2E30"/>
                </a:solidFill>
                <a:latin typeface="微软雅黑" panose="020B0503020204020204" pitchFamily="34" charset="-122"/>
                <a:ea typeface="微软雅黑" panose="020B0503020204020204" pitchFamily="34" charset="-122"/>
              </a:rPr>
              <a:t>软件需求与设计</a:t>
            </a:r>
          </a:p>
        </p:txBody>
      </p:sp>
      <p:grpSp>
        <p:nvGrpSpPr>
          <p:cNvPr id="3078" name="Group 3      (向天歌演示原创作品：www.TopPPT.cn)"/>
          <p:cNvGrpSpPr/>
          <p:nvPr/>
        </p:nvGrpSpPr>
        <p:grpSpPr>
          <a:xfrm>
            <a:off x="1622425" y="4364038"/>
            <a:ext cx="1747838" cy="120650"/>
            <a:chOff x="1622500" y="4356850"/>
            <a:chExt cx="1748306" cy="121200"/>
          </a:xfrm>
        </p:grpSpPr>
        <p:cxnSp>
          <p:nvCxnSpPr>
            <p:cNvPr id="24" name="Straight Connector 23      (向天歌演示原创作品：www.TopPPT.cn)"/>
            <p:cNvCxnSpPr/>
            <p:nvPr/>
          </p:nvCxnSpPr>
          <p:spPr>
            <a:xfrm flipH="1">
              <a:off x="1622500" y="4412735"/>
              <a:ext cx="1656184"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Oval 27      (向天歌演示原创作品：www.TopPPT.cn)"/>
            <p:cNvSpPr/>
            <p:nvPr/>
          </p:nvSpPr>
          <p:spPr>
            <a:xfrm>
              <a:off x="3249606"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grpSp>
        <p:nvGrpSpPr>
          <p:cNvPr id="3079" name="Group 4      (向天歌演示原创作品：www.TopPPT.cn)"/>
          <p:cNvGrpSpPr/>
          <p:nvPr/>
        </p:nvGrpSpPr>
        <p:grpSpPr>
          <a:xfrm>
            <a:off x="4051300" y="4364038"/>
            <a:ext cx="1868488" cy="120650"/>
            <a:chOff x="4050658" y="4356850"/>
            <a:chExt cx="1869506" cy="121200"/>
          </a:xfrm>
        </p:grpSpPr>
        <p:cxnSp>
          <p:nvCxnSpPr>
            <p:cNvPr id="25" name="Straight Connector 24      (向天歌演示原创作品：www.TopPPT.cn)"/>
            <p:cNvCxnSpPr/>
            <p:nvPr/>
          </p:nvCxnSpPr>
          <p:spPr>
            <a:xfrm flipV="1">
              <a:off x="4171858" y="4414006"/>
              <a:ext cx="1748306"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Oval 29      (向天歌演示原创作品：www.TopPPT.cn)"/>
            <p:cNvSpPr/>
            <p:nvPr/>
          </p:nvSpPr>
          <p:spPr>
            <a:xfrm>
              <a:off x="4050658" y="4356850"/>
              <a:ext cx="121200" cy="121200"/>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sp>
        <p:nvSpPr>
          <p:cNvPr id="45" name="Rectangle 44      (向天歌演示原创作品：www.TopPPT.cn)"/>
          <p:cNvSpPr/>
          <p:nvPr/>
        </p:nvSpPr>
        <p:spPr>
          <a:xfrm>
            <a:off x="2439670" y="3895725"/>
            <a:ext cx="2549525" cy="46831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 name="文本框 1"/>
          <p:cNvSpPr txBox="1"/>
          <p:nvPr/>
        </p:nvSpPr>
        <p:spPr>
          <a:xfrm>
            <a:off x="2514600" y="3996055"/>
            <a:ext cx="2400300" cy="368300"/>
          </a:xfrm>
          <a:prstGeom prst="rect">
            <a:avLst/>
          </a:prstGeom>
          <a:noFill/>
        </p:spPr>
        <p:txBody>
          <a:bodyPr wrap="none" rtlCol="0">
            <a:spAutoFit/>
          </a:bodyPr>
          <a:lstStyle/>
          <a:p>
            <a:r>
              <a:rPr lang="zh-CN" altLang="en-US">
                <a:solidFill>
                  <a:schemeClr val="bg1"/>
                </a:solidFill>
              </a:rPr>
              <a:t>迭代模型与</a:t>
            </a:r>
            <a:r>
              <a:rPr lang="en-US" altLang="zh-CN">
                <a:solidFill>
                  <a:schemeClr val="bg1"/>
                </a:solidFill>
              </a:rPr>
              <a:t>RUP</a:t>
            </a:r>
            <a:r>
              <a:rPr lang="zh-CN" altLang="en-US">
                <a:solidFill>
                  <a:schemeClr val="bg1"/>
                </a:solidFill>
              </a:rPr>
              <a:t>的介绍</a:t>
            </a:r>
          </a:p>
        </p:txBody>
      </p:sp>
      <p:sp>
        <p:nvSpPr>
          <p:cNvPr id="3" name="文本框 2"/>
          <p:cNvSpPr txBox="1"/>
          <p:nvPr/>
        </p:nvSpPr>
        <p:spPr>
          <a:xfrm>
            <a:off x="1203960" y="4882515"/>
            <a:ext cx="5540375" cy="1191260"/>
          </a:xfrm>
          <a:prstGeom prst="rect">
            <a:avLst/>
          </a:prstGeom>
          <a:noFill/>
        </p:spPr>
        <p:txBody>
          <a:bodyPr wrap="square" rtlCol="0">
            <a:spAutoFit/>
          </a:bodyPr>
          <a:lstStyle/>
          <a:p>
            <a:r>
              <a:rPr lang="zh-CN" altLang="en-US"/>
              <a:t>第</a:t>
            </a:r>
            <a:r>
              <a:rPr lang="en-US" altLang="zh-CN"/>
              <a:t>17</a:t>
            </a:r>
            <a:r>
              <a:rPr lang="zh-CN" altLang="en-US"/>
              <a:t>小组</a:t>
            </a:r>
          </a:p>
          <a:p>
            <a:r>
              <a:rPr lang="zh-CN" altLang="en-US"/>
              <a:t>成员：</a:t>
            </a:r>
          </a:p>
          <a:p>
            <a:r>
              <a:rPr lang="zh-CN" altLang="en-US"/>
              <a:t>蒋家俊（组长）</a:t>
            </a:r>
          </a:p>
          <a:p>
            <a:r>
              <a:rPr lang="zh-CN" altLang="en-US"/>
              <a:t>李捷 厉佩强 周盛 朱秉</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41" name="Rectangle 40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42" name="Rectangle 41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8677" name="TextBox 42      (向天歌演示原创作品：www.TopPPT.cn)"/>
          <p:cNvSpPr txBox="1"/>
          <p:nvPr/>
        </p:nvSpPr>
        <p:spPr>
          <a:xfrm>
            <a:off x="681355" y="304800"/>
            <a:ext cx="2665730" cy="460375"/>
          </a:xfrm>
          <a:prstGeom prst="rect">
            <a:avLst/>
          </a:prstGeom>
          <a:noFill/>
          <a:ln w="9525">
            <a:noFill/>
          </a:ln>
        </p:spPr>
        <p:txBody>
          <a:bodyPr wrap="square">
            <a:spAutoFit/>
          </a:bodyPr>
          <a:lstStyle/>
          <a:p>
            <a:pPr lvl="0" eaLnBrk="1" hangingPunct="1"/>
            <a:r>
              <a:rPr lang="en-US" altLang="zh-CN" sz="2400" b="1" dirty="0">
                <a:latin typeface="微软雅黑" panose="020B0503020204020204" pitchFamily="34" charset="-122"/>
                <a:ea typeface="微软雅黑" panose="020B0503020204020204" pitchFamily="34" charset="-122"/>
              </a:rPr>
              <a:t>RUP</a:t>
            </a:r>
            <a:r>
              <a:rPr lang="zh-CN" altLang="zh-CN" sz="2400" b="1" dirty="0">
                <a:latin typeface="微软雅黑" panose="020B0503020204020204" pitchFamily="34" charset="-122"/>
                <a:ea typeface="微软雅黑" panose="020B0503020204020204" pitchFamily="34" charset="-122"/>
              </a:rPr>
              <a:t>开发过程</a:t>
            </a:r>
          </a:p>
        </p:txBody>
      </p:sp>
      <p:sp>
        <p:nvSpPr>
          <p:cNvPr id="28678" name="TextBox 33      (向天歌演示原创作品：www.TopPPT.cn)"/>
          <p:cNvSpPr txBox="1"/>
          <p:nvPr/>
        </p:nvSpPr>
        <p:spPr>
          <a:xfrm>
            <a:off x="2576830" y="3209925"/>
            <a:ext cx="6521450" cy="2553335"/>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zh-CN" altLang="en-US" sz="2000" dirty="0">
                <a:latin typeface="微软雅黑" panose="020B0503020204020204" pitchFamily="34" charset="-122"/>
              </a:rPr>
              <a:t>RUP中的软件生命周期在时间上被分解为四个顺序的阶段，分别是：初始阶段（Inception）、细化阶段（Elaboration）、构造阶段（Construction）和交付阶段（Transition）。每个阶段结束于一个主要的里程碑（Major Milestones）；每个阶段本质上是两个里程碑之间的时间跨度。在每个阶段的结尾执行一次评估以确定这个阶段的目标是否已经满足。如果评估结果令人满意的话，可以允许项目进入下一个阶段。</a:t>
            </a:r>
          </a:p>
        </p:txBody>
      </p:sp>
      <p:pic>
        <p:nvPicPr>
          <p:cNvPr id="28680" name="Picture 1      (向天歌演示原创作品：www.TopPPT.cn)"/>
          <p:cNvPicPr>
            <a:picLocks noChangeAspect="1"/>
          </p:cNvPicPr>
          <p:nvPr/>
        </p:nvPicPr>
        <p:blipFill>
          <a:blip r:embed="rId3"/>
          <a:srcRect l="50000" t="15062" r="27390" b="64651"/>
          <a:stretch>
            <a:fillRect/>
          </a:stretch>
        </p:blipFill>
        <p:spPr>
          <a:xfrm>
            <a:off x="1065213" y="1914525"/>
            <a:ext cx="1511300" cy="1295400"/>
          </a:xfrm>
          <a:prstGeom prst="rect">
            <a:avLst/>
          </a:prstGeom>
          <a:noFill/>
          <a:ln w="9525">
            <a:noFill/>
          </a:ln>
        </p:spPr>
      </p:pic>
      <p:pic>
        <p:nvPicPr>
          <p:cNvPr id="28681" name="Picture 2      (向天歌演示原创作品：www.TopPPT.cn)"/>
          <p:cNvPicPr>
            <a:picLocks noChangeAspect="1"/>
          </p:cNvPicPr>
          <p:nvPr/>
        </p:nvPicPr>
        <p:blipFill>
          <a:blip r:embed="rId4"/>
          <a:srcRect l="28445" t="14536" r="50359" b="65935"/>
          <a:stretch>
            <a:fillRect/>
          </a:stretch>
        </p:blipFill>
        <p:spPr>
          <a:xfrm>
            <a:off x="9336088" y="4005263"/>
            <a:ext cx="1608137" cy="14128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animEffect transition="in" filter="blinds(horizontal)">
                                      <p:cBhvr>
                                        <p:cTn id="7" dur="500"/>
                                        <p:tgtEl>
                                          <p:spTgt spid="286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2      (向天歌演示原创作品：www.TopPPT.cn)"/>
          <p:cNvGrpSpPr/>
          <p:nvPr/>
        </p:nvGrpSpPr>
        <p:grpSpPr>
          <a:xfrm>
            <a:off x="407988" y="1543368"/>
            <a:ext cx="3938588" cy="4244975"/>
            <a:chOff x="581025" y="1789113"/>
            <a:chExt cx="3938588" cy="4244975"/>
          </a:xfrm>
        </p:grpSpPr>
        <p:sp>
          <p:nvSpPr>
            <p:cNvPr id="10" name="Oval 4      (向天歌演示原创作品：www.TopPPT.cn)"/>
            <p:cNvSpPr>
              <a:spLocks noChangeArrowheads="1"/>
            </p:cNvSpPr>
            <p:nvPr/>
          </p:nvSpPr>
          <p:spPr bwMode="gray">
            <a:xfrm>
              <a:off x="893763" y="2130425"/>
              <a:ext cx="3355975" cy="3355975"/>
            </a:xfrm>
            <a:prstGeom prst="ellipse">
              <a:avLst/>
            </a:prstGeom>
            <a:noFill/>
            <a:ln w="12700" algn="ctr">
              <a:solidFill>
                <a:srgbClr val="2B2E3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cs"/>
              </a:endParaRPr>
            </a:p>
          </p:txBody>
        </p:sp>
        <p:sp>
          <p:nvSpPr>
            <p:cNvPr id="11" name="Oval 5      (向天歌演示原创作品：www.TopPPT.cn)"/>
            <p:cNvSpPr>
              <a:spLocks noChangeArrowheads="1"/>
            </p:cNvSpPr>
            <p:nvPr/>
          </p:nvSpPr>
          <p:spPr bwMode="gray">
            <a:xfrm>
              <a:off x="581025" y="2378075"/>
              <a:ext cx="1143000" cy="1143000"/>
            </a:xfrm>
            <a:prstGeom prst="ellipse">
              <a:avLst/>
            </a:prstGeom>
            <a:solidFill>
              <a:srgbClr val="2B2E30"/>
            </a:solidFill>
            <a:ln w="38100" algn="ctr">
              <a:solidFill>
                <a:srgbClr val="EBF5FF"/>
              </a:solidFill>
              <a:round/>
            </a:ln>
            <a:effectLst/>
          </p:spPr>
          <p:txBody>
            <a:bodyPr wrap="squar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
          <p:nvSpPr>
            <p:cNvPr id="12" name="Oval 6      (向天歌演示原创作品：www.TopPPT.cn)"/>
            <p:cNvSpPr>
              <a:spLocks noChangeArrowheads="1"/>
            </p:cNvSpPr>
            <p:nvPr/>
          </p:nvSpPr>
          <p:spPr bwMode="gray">
            <a:xfrm>
              <a:off x="3376613" y="2378075"/>
              <a:ext cx="1143000" cy="1143000"/>
            </a:xfrm>
            <a:prstGeom prst="ellipse">
              <a:avLst/>
            </a:prstGeom>
            <a:solidFill>
              <a:srgbClr val="2B2E30"/>
            </a:solidFill>
            <a:ln w="38100" algn="ctr">
              <a:solidFill>
                <a:srgbClr val="EBF5FF"/>
              </a:solidFill>
              <a:round/>
            </a:ln>
            <a:effectLst/>
          </p:spPr>
          <p:txBody>
            <a:bodyPr wrap="squar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
          <p:nvSpPr>
            <p:cNvPr id="13" name="Oval 7      (向天歌演示原创作品：www.TopPPT.cn)"/>
            <p:cNvSpPr>
              <a:spLocks noChangeArrowheads="1"/>
            </p:cNvSpPr>
            <p:nvPr/>
          </p:nvSpPr>
          <p:spPr bwMode="gray">
            <a:xfrm>
              <a:off x="2030413" y="4891088"/>
              <a:ext cx="1143000" cy="1143000"/>
            </a:xfrm>
            <a:prstGeom prst="ellipse">
              <a:avLst/>
            </a:prstGeom>
            <a:solidFill>
              <a:srgbClr val="2B2E30"/>
            </a:solidFill>
            <a:ln w="38100" algn="ctr">
              <a:solidFill>
                <a:srgbClr val="EBF5FF"/>
              </a:solidFill>
              <a:round/>
            </a:ln>
            <a:effectLst/>
          </p:spPr>
          <p:txBody>
            <a:bodyPr wrap="squar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
          <p:nvSpPr>
            <p:cNvPr id="14" name="Oval 8      (向天歌演示原创作品：www.TopPPT.cn)"/>
            <p:cNvSpPr>
              <a:spLocks noChangeArrowheads="1"/>
            </p:cNvSpPr>
            <p:nvPr/>
          </p:nvSpPr>
          <p:spPr bwMode="gray">
            <a:xfrm>
              <a:off x="2163763" y="1789113"/>
              <a:ext cx="777875" cy="777875"/>
            </a:xfrm>
            <a:prstGeom prst="ellipse">
              <a:avLst/>
            </a:prstGeom>
            <a:solidFill>
              <a:srgbClr val="21A3D0"/>
            </a:solidFill>
            <a:ln w="3810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
          <p:nvSpPr>
            <p:cNvPr id="15" name="Oval 9      (向天歌演示原创作品：www.TopPPT.cn)"/>
            <p:cNvSpPr>
              <a:spLocks noChangeArrowheads="1"/>
            </p:cNvSpPr>
            <p:nvPr/>
          </p:nvSpPr>
          <p:spPr bwMode="gray">
            <a:xfrm>
              <a:off x="3621088" y="4160838"/>
              <a:ext cx="777875" cy="777875"/>
            </a:xfrm>
            <a:prstGeom prst="ellipse">
              <a:avLst/>
            </a:prstGeom>
            <a:solidFill>
              <a:srgbClr val="21A3D0"/>
            </a:solidFill>
            <a:ln w="3810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
          <p:nvSpPr>
            <p:cNvPr id="16" name="Oval 10      (向天歌演示原创作品：www.TopPPT.cn)"/>
            <p:cNvSpPr>
              <a:spLocks noChangeArrowheads="1"/>
            </p:cNvSpPr>
            <p:nvPr/>
          </p:nvSpPr>
          <p:spPr bwMode="gray">
            <a:xfrm>
              <a:off x="698500" y="4198938"/>
              <a:ext cx="777875" cy="777875"/>
            </a:xfrm>
            <a:prstGeom prst="ellipse">
              <a:avLst/>
            </a:prstGeom>
            <a:solidFill>
              <a:srgbClr val="21A3D0"/>
            </a:solidFill>
            <a:ln w="3810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cxnSp>
          <p:nvCxnSpPr>
            <p:cNvPr id="32784" name="AutoShape 11      (向天歌演示原创作品：www.TopPPT.cn)"/>
            <p:cNvCxnSpPr>
              <a:stCxn id="13" idx="0"/>
            </p:cNvCxnSpPr>
            <p:nvPr/>
          </p:nvCxnSpPr>
          <p:spPr>
            <a:xfrm flipH="1" flipV="1">
              <a:off x="2592388" y="4419600"/>
              <a:ext cx="9525" cy="452438"/>
            </a:xfrm>
            <a:prstGeom prst="straightConnector1">
              <a:avLst/>
            </a:prstGeom>
            <a:ln w="9525" cap="flat" cmpd="sng">
              <a:solidFill>
                <a:srgbClr val="2B2E30"/>
              </a:solidFill>
              <a:prstDash val="solid"/>
              <a:headEnd type="none" w="med" len="med"/>
              <a:tailEnd type="none" w="med" len="med"/>
            </a:ln>
          </p:spPr>
        </p:cxnSp>
        <p:cxnSp>
          <p:nvCxnSpPr>
            <p:cNvPr id="32785" name="AutoShape 12      (向天歌演示原创作品：www.TopPPT.cn)"/>
            <p:cNvCxnSpPr>
              <a:stCxn id="12" idx="3"/>
            </p:cNvCxnSpPr>
            <p:nvPr/>
          </p:nvCxnSpPr>
          <p:spPr>
            <a:xfrm flipH="1">
              <a:off x="3132138" y="3373438"/>
              <a:ext cx="411162" cy="109537"/>
            </a:xfrm>
            <a:prstGeom prst="straightConnector1">
              <a:avLst/>
            </a:prstGeom>
            <a:ln w="9525" cap="flat" cmpd="sng">
              <a:solidFill>
                <a:srgbClr val="2B2E30"/>
              </a:solidFill>
              <a:prstDash val="solid"/>
              <a:headEnd type="none" w="med" len="med"/>
              <a:tailEnd type="none" w="med" len="med"/>
            </a:ln>
          </p:spPr>
        </p:cxnSp>
        <p:cxnSp>
          <p:nvCxnSpPr>
            <p:cNvPr id="32786" name="AutoShape 13      (向天歌演示原创作品：www.TopPPT.cn)"/>
            <p:cNvCxnSpPr>
              <a:stCxn id="11" idx="5"/>
            </p:cNvCxnSpPr>
            <p:nvPr/>
          </p:nvCxnSpPr>
          <p:spPr>
            <a:xfrm>
              <a:off x="1557338" y="3373438"/>
              <a:ext cx="495300" cy="109537"/>
            </a:xfrm>
            <a:prstGeom prst="straightConnector1">
              <a:avLst/>
            </a:prstGeom>
            <a:ln w="9525" cap="flat" cmpd="sng">
              <a:solidFill>
                <a:srgbClr val="2B2E30"/>
              </a:solidFill>
              <a:prstDash val="solid"/>
              <a:headEnd type="none" w="med" len="med"/>
              <a:tailEnd type="none" w="med" len="med"/>
            </a:ln>
          </p:spPr>
        </p:cxnSp>
        <p:sp>
          <p:nvSpPr>
            <p:cNvPr id="22" name="Oval 16      (向天歌演示原创作品：www.TopPPT.cn)"/>
            <p:cNvSpPr>
              <a:spLocks noChangeArrowheads="1"/>
            </p:cNvSpPr>
            <p:nvPr/>
          </p:nvSpPr>
          <p:spPr bwMode="gray">
            <a:xfrm>
              <a:off x="1835696" y="2996952"/>
              <a:ext cx="1472355" cy="1440160"/>
            </a:xfrm>
            <a:prstGeom prst="ellipse">
              <a:avLst/>
            </a:prstGeom>
            <a:solidFill>
              <a:srgbClr val="21A3D0"/>
            </a:solidFill>
            <a:ln w="38100" algn="ctr">
              <a:noFill/>
              <a:rou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grpSp>
      <p:sp>
        <p:nvSpPr>
          <p:cNvPr id="21" name="Rectangle 20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3" name="Rectangle 22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4" name="Rectangle 23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2774" name="TextBox 24      (向天歌演示原创作品：www.TopPPT.cn)"/>
          <p:cNvSpPr txBox="1"/>
          <p:nvPr/>
        </p:nvSpPr>
        <p:spPr>
          <a:xfrm>
            <a:off x="681355" y="304800"/>
            <a:ext cx="2503170" cy="460375"/>
          </a:xfrm>
          <a:prstGeom prst="rect">
            <a:avLst/>
          </a:prstGeom>
          <a:noFill/>
          <a:ln w="9525">
            <a:noFill/>
          </a:ln>
        </p:spPr>
        <p:txBody>
          <a:bodyPr wrap="square">
            <a:spAutoFit/>
          </a:bodyPr>
          <a:lstStyle/>
          <a:p>
            <a:pPr lvl="0" eaLnBrk="1" hangingPunct="1"/>
            <a:r>
              <a:rPr lang="en-US" altLang="zh-CN" sz="2400" b="1" dirty="0">
                <a:latin typeface="微软雅黑" panose="020B0503020204020204" pitchFamily="34" charset="-122"/>
                <a:ea typeface="微软雅黑" panose="020B0503020204020204" pitchFamily="34" charset="-122"/>
              </a:rPr>
              <a:t>RUP</a:t>
            </a:r>
            <a:r>
              <a:rPr lang="zh-CN" altLang="en-US" sz="2400" b="1" dirty="0">
                <a:latin typeface="微软雅黑" panose="020B0503020204020204" pitchFamily="34" charset="-122"/>
                <a:ea typeface="微软雅黑" panose="020B0503020204020204" pitchFamily="34" charset="-122"/>
              </a:rPr>
              <a:t>十大要素</a:t>
            </a:r>
          </a:p>
        </p:txBody>
      </p:sp>
      <p:sp>
        <p:nvSpPr>
          <p:cNvPr id="2" name="文本框 1"/>
          <p:cNvSpPr txBox="1"/>
          <p:nvPr/>
        </p:nvSpPr>
        <p:spPr>
          <a:xfrm>
            <a:off x="5481955" y="861695"/>
            <a:ext cx="3663315" cy="5507990"/>
          </a:xfrm>
          <a:prstGeom prst="rect">
            <a:avLst/>
          </a:prstGeom>
          <a:noFill/>
        </p:spPr>
        <p:txBody>
          <a:bodyPr wrap="square" rtlCol="0">
            <a:spAutoFit/>
          </a:bodyPr>
          <a:lstStyle/>
          <a:p>
            <a:pPr algn="l"/>
            <a:r>
              <a:rPr lang="zh-CN" altLang="en-US" sz="3200"/>
              <a:t>⒈ 开发前景</a:t>
            </a:r>
          </a:p>
          <a:p>
            <a:pPr algn="l"/>
            <a:r>
              <a:rPr lang="zh-CN" altLang="en-US" sz="3200"/>
              <a:t>⒉ 达成计划</a:t>
            </a:r>
          </a:p>
          <a:p>
            <a:pPr algn="l"/>
            <a:r>
              <a:rPr lang="zh-CN" altLang="en-US" sz="3200"/>
              <a:t>⒊ 标识和减小风险</a:t>
            </a:r>
          </a:p>
          <a:p>
            <a:pPr algn="l"/>
            <a:r>
              <a:rPr lang="zh-CN" altLang="en-US" sz="3200"/>
              <a:t>⒋ 分配和跟踪任务</a:t>
            </a:r>
          </a:p>
          <a:p>
            <a:pPr algn="l"/>
            <a:r>
              <a:rPr lang="zh-CN" altLang="en-US" sz="3200"/>
              <a:t>⒌ 检查商业理由</a:t>
            </a:r>
          </a:p>
          <a:p>
            <a:pPr algn="l"/>
            <a:r>
              <a:rPr lang="zh-CN" altLang="en-US" sz="3200"/>
              <a:t>⒍ 设计组件构架</a:t>
            </a:r>
          </a:p>
          <a:p>
            <a:pPr algn="l"/>
            <a:r>
              <a:rPr lang="zh-CN" altLang="en-US" sz="3200"/>
              <a:t>⒎ 对产品进行增量式的构建和测试</a:t>
            </a:r>
          </a:p>
          <a:p>
            <a:pPr algn="l"/>
            <a:r>
              <a:rPr lang="zh-CN" altLang="en-US" sz="3200"/>
              <a:t>⒏ 验证和评价结果</a:t>
            </a:r>
          </a:p>
          <a:p>
            <a:pPr algn="l"/>
            <a:r>
              <a:rPr lang="zh-CN" altLang="en-US" sz="3200"/>
              <a:t>⒐ 管理和控制变化</a:t>
            </a:r>
          </a:p>
          <a:p>
            <a:pPr algn="l"/>
            <a:r>
              <a:rPr lang="zh-CN" altLang="en-US" sz="3200"/>
              <a:t>⒑ 提供用户支持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linds(horizontal)">
                                      <p:cBhvr>
                                        <p:cTn id="19" dur="500"/>
                                        <p:tgtEl>
                                          <p:spTgt spid="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linds(horizontal)">
                                      <p:cBhvr>
                                        <p:cTn id="28" dur="500"/>
                                        <p:tgtEl>
                                          <p:spTgt spid="2">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linds(horizontal)">
                                      <p:cBhvr>
                                        <p:cTn id="31" dur="500"/>
                                        <p:tgtEl>
                                          <p:spTgt spid="2">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blinds(horizontal)">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46" name="Rectangle 45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47" name="Rectangle 46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0731" name="TextBox 47      (向天歌演示原创作品：www.TopPPT.cn)"/>
          <p:cNvSpPr txBox="1"/>
          <p:nvPr/>
        </p:nvSpPr>
        <p:spPr>
          <a:xfrm>
            <a:off x="681038" y="304800"/>
            <a:ext cx="1958975" cy="460375"/>
          </a:xfrm>
          <a:prstGeom prst="rect">
            <a:avLst/>
          </a:prstGeom>
          <a:noFill/>
          <a:ln w="9525">
            <a:noFill/>
          </a:ln>
        </p:spPr>
        <p:txBody>
          <a:bodyPr>
            <a:spAutoFit/>
          </a:bodyPr>
          <a:lstStyle/>
          <a:p>
            <a:pPr lvl="0" eaLnBrk="1" hangingPunct="1"/>
            <a:r>
              <a:rPr lang="en-US" altLang="zh-CN" sz="2400" b="1" dirty="0">
                <a:latin typeface="微软雅黑" panose="020B0503020204020204" pitchFamily="34" charset="-122"/>
                <a:ea typeface="微软雅黑" panose="020B0503020204020204" pitchFamily="34" charset="-122"/>
              </a:rPr>
              <a:t>RUP</a:t>
            </a:r>
            <a:r>
              <a:rPr lang="zh-CN" altLang="en-US" sz="2400" b="1" dirty="0">
                <a:latin typeface="微软雅黑" panose="020B0503020204020204" pitchFamily="34" charset="-122"/>
                <a:ea typeface="微软雅黑" panose="020B0503020204020204" pitchFamily="34" charset="-122"/>
              </a:rPr>
              <a:t>总结</a:t>
            </a:r>
          </a:p>
        </p:txBody>
      </p:sp>
      <p:grpSp>
        <p:nvGrpSpPr>
          <p:cNvPr id="16" name="组合 15"/>
          <p:cNvGrpSpPr/>
          <p:nvPr/>
        </p:nvGrpSpPr>
        <p:grpSpPr>
          <a:xfrm>
            <a:off x="1068705" y="879475"/>
            <a:ext cx="4147820" cy="5617845"/>
            <a:chOff x="1683" y="1385"/>
            <a:chExt cx="6532" cy="8847"/>
          </a:xfrm>
        </p:grpSpPr>
        <p:sp>
          <p:nvSpPr>
            <p:cNvPr id="4" name="AutoShape 3      (向天歌演示原创作品：www.TopPPT.cn)"/>
            <p:cNvSpPr>
              <a:spLocks noChangeArrowheads="1"/>
            </p:cNvSpPr>
            <p:nvPr/>
          </p:nvSpPr>
          <p:spPr bwMode="auto">
            <a:xfrm rot="5400000">
              <a:off x="2998" y="71"/>
              <a:ext cx="3903" cy="6531"/>
            </a:xfrm>
            <a:prstGeom prst="upArrowCallout">
              <a:avLst>
                <a:gd name="adj1" fmla="val 33824"/>
                <a:gd name="adj2" fmla="val 25000"/>
                <a:gd name="adj3" fmla="val 20477"/>
                <a:gd name="adj4" fmla="val 86269"/>
              </a:avLst>
            </a:prstGeom>
            <a:solidFill>
              <a:srgbClr val="21A3D0"/>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grpSp>
          <p:nvGrpSpPr>
            <p:cNvPr id="8" name="Group 11      (向天歌演示原创作品：www.TopPPT.cn)"/>
            <p:cNvGrpSpPr/>
            <p:nvPr/>
          </p:nvGrpSpPr>
          <p:grpSpPr bwMode="auto">
            <a:xfrm>
              <a:off x="1683" y="6080"/>
              <a:ext cx="6533" cy="4152"/>
              <a:chOff x="0" y="0"/>
              <a:chExt cx="4354" cy="809"/>
            </a:xfrm>
            <a:solidFill>
              <a:srgbClr val="2B2E30"/>
            </a:solidFill>
          </p:grpSpPr>
          <p:sp>
            <p:nvSpPr>
              <p:cNvPr id="9" name="Rectangle 12      (向天歌演示原创作品：www.TopPPT.cn)"/>
              <p:cNvSpPr>
                <a:spLocks noChangeArrowheads="1"/>
              </p:cNvSpPr>
              <p:nvPr/>
            </p:nvSpPr>
            <p:spPr bwMode="auto">
              <a:xfrm>
                <a:off x="0" y="0"/>
                <a:ext cx="4354" cy="809"/>
              </a:xfrm>
              <a:prstGeom prst="rect">
                <a:avLst/>
              </a:prstGeom>
              <a:grp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646464"/>
                  </a:solidFill>
                  <a:effectLst/>
                  <a:uLnTx/>
                  <a:uFillTx/>
                  <a:latin typeface="微软雅黑" panose="020B0503020204020204" pitchFamily="34" charset="-122"/>
                  <a:ea typeface="微软雅黑" panose="020B0503020204020204" pitchFamily="34" charset="-122"/>
                  <a:cs typeface="+mn-cs"/>
                </a:endParaRPr>
              </a:p>
            </p:txBody>
          </p:sp>
          <p:sp>
            <p:nvSpPr>
              <p:cNvPr id="10" name="Line 13      (向天歌演示原创作品：www.TopPPT.cn)"/>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646464"/>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p:cNvSpPr txBox="1"/>
            <p:nvPr/>
          </p:nvSpPr>
          <p:spPr>
            <a:xfrm>
              <a:off x="1951" y="1802"/>
              <a:ext cx="4552" cy="2082"/>
            </a:xfrm>
            <a:prstGeom prst="rect">
              <a:avLst/>
            </a:prstGeom>
            <a:noFill/>
          </p:spPr>
          <p:txBody>
            <a:bodyPr wrap="square" rtlCol="0">
              <a:spAutoFit/>
            </a:bodyPr>
            <a:lstStyle/>
            <a:p>
              <a:pPr algn="l"/>
              <a:r>
                <a:rPr lang="zh-CN" altLang="en-US" sz="4000"/>
                <a:t>RUP</a:t>
              </a:r>
            </a:p>
            <a:p>
              <a:pPr algn="l"/>
              <a:r>
                <a:rPr lang="zh-CN" altLang="en-US" sz="4000"/>
                <a:t>长处</a:t>
              </a:r>
            </a:p>
          </p:txBody>
        </p:sp>
        <p:sp>
          <p:nvSpPr>
            <p:cNvPr id="3" name="文本框 2"/>
            <p:cNvSpPr txBox="1"/>
            <p:nvPr/>
          </p:nvSpPr>
          <p:spPr>
            <a:xfrm>
              <a:off x="1799" y="6121"/>
              <a:ext cx="6301" cy="4070"/>
            </a:xfrm>
            <a:prstGeom prst="rect">
              <a:avLst/>
            </a:prstGeom>
            <a:noFill/>
          </p:spPr>
          <p:txBody>
            <a:bodyPr wrap="square" rtlCol="0">
              <a:spAutoFit/>
            </a:bodyPr>
            <a:lstStyle/>
            <a:p>
              <a:r>
                <a:rPr lang="zh-CN" altLang="en-US">
                  <a:solidFill>
                    <a:schemeClr val="bg1"/>
                  </a:solidFill>
                </a:rPr>
                <a:t>提高了团队生产力，在迭代的开发过程、需求管理、基于组件的体系结构、可视化软件建模、验证软件质量及控制软件变更等方面，针对所有关键的开发活动为每个开发成员提供了必要的准则、模板和工具指导，并确保全体成员共享相同的知识基础。它建立了简洁和清晰的过程结构，为开发过程提供较大的通用性。</a:t>
              </a:r>
            </a:p>
          </p:txBody>
        </p:sp>
      </p:grpSp>
      <p:grpSp>
        <p:nvGrpSpPr>
          <p:cNvPr id="20" name="组合 19"/>
          <p:cNvGrpSpPr/>
          <p:nvPr/>
        </p:nvGrpSpPr>
        <p:grpSpPr>
          <a:xfrm>
            <a:off x="6977380" y="880110"/>
            <a:ext cx="3990340" cy="5616575"/>
            <a:chOff x="10988" y="1386"/>
            <a:chExt cx="6284" cy="8845"/>
          </a:xfrm>
        </p:grpSpPr>
        <p:sp>
          <p:nvSpPr>
            <p:cNvPr id="6" name="AutoShape 5      (向天歌演示原创作品：www.TopPPT.cn)"/>
            <p:cNvSpPr>
              <a:spLocks noChangeArrowheads="1"/>
            </p:cNvSpPr>
            <p:nvPr/>
          </p:nvSpPr>
          <p:spPr bwMode="auto">
            <a:xfrm rot="16200000">
              <a:off x="12221" y="238"/>
              <a:ext cx="3903" cy="6198"/>
            </a:xfrm>
            <a:prstGeom prst="upArrowCallout">
              <a:avLst>
                <a:gd name="adj1" fmla="val 33824"/>
                <a:gd name="adj2" fmla="val 25000"/>
                <a:gd name="adj3" fmla="val 20591"/>
                <a:gd name="adj4" fmla="val 86269"/>
              </a:avLst>
            </a:prstGeom>
            <a:solidFill>
              <a:srgbClr val="21A3D0"/>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grpSp>
          <p:nvGrpSpPr>
            <p:cNvPr id="12" name="Group 15      (向天歌演示原创作品：www.TopPPT.cn)"/>
            <p:cNvGrpSpPr/>
            <p:nvPr/>
          </p:nvGrpSpPr>
          <p:grpSpPr bwMode="auto">
            <a:xfrm>
              <a:off x="10988" y="6079"/>
              <a:ext cx="6284" cy="4153"/>
              <a:chOff x="0" y="0"/>
              <a:chExt cx="4354" cy="809"/>
            </a:xfrm>
            <a:solidFill>
              <a:srgbClr val="2B2E30"/>
            </a:solidFill>
          </p:grpSpPr>
          <p:sp>
            <p:nvSpPr>
              <p:cNvPr id="13" name="Rectangle 16      (向天歌演示原创作品：www.TopPPT.cn)"/>
              <p:cNvSpPr>
                <a:spLocks noChangeArrowheads="1"/>
              </p:cNvSpPr>
              <p:nvPr/>
            </p:nvSpPr>
            <p:spPr bwMode="auto">
              <a:xfrm>
                <a:off x="0" y="0"/>
                <a:ext cx="4354" cy="809"/>
              </a:xfrm>
              <a:prstGeom prst="rect">
                <a:avLst/>
              </a:prstGeom>
              <a:grp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4" name="Line 17      (向天歌演示原创作品：www.TopPPT.cn)"/>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框 6"/>
            <p:cNvSpPr txBox="1"/>
            <p:nvPr/>
          </p:nvSpPr>
          <p:spPr>
            <a:xfrm>
              <a:off x="12584" y="2025"/>
              <a:ext cx="1888" cy="2082"/>
            </a:xfrm>
            <a:prstGeom prst="rect">
              <a:avLst/>
            </a:prstGeom>
            <a:noFill/>
          </p:spPr>
          <p:txBody>
            <a:bodyPr wrap="none" rtlCol="0">
              <a:spAutoFit/>
            </a:bodyPr>
            <a:lstStyle/>
            <a:p>
              <a:r>
                <a:rPr lang="en-US" altLang="zh-CN" sz="4000"/>
                <a:t>RUP</a:t>
              </a:r>
            </a:p>
            <a:p>
              <a:r>
                <a:rPr lang="zh-CN" altLang="en-US" sz="4000"/>
                <a:t>不足</a:t>
              </a:r>
            </a:p>
          </p:txBody>
        </p:sp>
        <p:sp>
          <p:nvSpPr>
            <p:cNvPr id="11" name="文本框 10"/>
            <p:cNvSpPr txBox="1"/>
            <p:nvPr/>
          </p:nvSpPr>
          <p:spPr>
            <a:xfrm>
              <a:off x="11291" y="6162"/>
              <a:ext cx="5632" cy="3197"/>
            </a:xfrm>
            <a:prstGeom prst="rect">
              <a:avLst/>
            </a:prstGeom>
            <a:noFill/>
          </p:spPr>
          <p:txBody>
            <a:bodyPr wrap="square" rtlCol="0">
              <a:spAutoFit/>
            </a:bodyPr>
            <a:lstStyle/>
            <a:p>
              <a:r>
                <a:rPr lang="zh-CN" altLang="en-US">
                  <a:solidFill>
                    <a:schemeClr val="bg1"/>
                  </a:solidFill>
                </a:rPr>
                <a:t>RUP只是一个开发过程，并没有涵盖软件过程的全部内容，例如它缺少关于软件运行和支持等方面的内容；此外，它没有支持多项目的开发结构，这在一定程度上降低了在开发组织内大范围实现重用的可能性。</a:t>
              </a:r>
            </a:p>
          </p:txBody>
        </p:sp>
      </p:grpSp>
      <p:grpSp>
        <p:nvGrpSpPr>
          <p:cNvPr id="21" name="组合 20"/>
          <p:cNvGrpSpPr/>
          <p:nvPr/>
        </p:nvGrpSpPr>
        <p:grpSpPr>
          <a:xfrm>
            <a:off x="5213350" y="688975"/>
            <a:ext cx="1764030" cy="6027420"/>
            <a:chOff x="8210" y="1085"/>
            <a:chExt cx="2778" cy="9492"/>
          </a:xfrm>
        </p:grpSpPr>
        <p:sp>
          <p:nvSpPr>
            <p:cNvPr id="5" name="AutoShape 4      (向天歌演示原创作品：www.TopPPT.cn)"/>
            <p:cNvSpPr>
              <a:spLocks noChangeArrowheads="1"/>
            </p:cNvSpPr>
            <p:nvPr/>
          </p:nvSpPr>
          <p:spPr bwMode="auto">
            <a:xfrm rot="10800000">
              <a:off x="8210" y="1085"/>
              <a:ext cx="2778" cy="9492"/>
            </a:xfrm>
            <a:prstGeom prst="upArrowCallout">
              <a:avLst>
                <a:gd name="adj1" fmla="val 33824"/>
                <a:gd name="adj2" fmla="val 25000"/>
                <a:gd name="adj3" fmla="val 15697"/>
                <a:gd name="adj4" fmla="val 86269"/>
              </a:avLst>
            </a:prstGeom>
            <a:solidFill>
              <a:srgbClr val="2B2E30"/>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8522" y="1386"/>
              <a:ext cx="2155" cy="6687"/>
            </a:xfrm>
            <a:prstGeom prst="rect">
              <a:avLst/>
            </a:prstGeom>
            <a:noFill/>
          </p:spPr>
          <p:txBody>
            <a:bodyPr wrap="square" rtlCol="0">
              <a:spAutoFit/>
            </a:bodyPr>
            <a:lstStyle/>
            <a:p>
              <a:r>
                <a:rPr lang="zh-CN" altLang="en-US">
                  <a:solidFill>
                    <a:schemeClr val="bg1"/>
                  </a:solidFill>
                </a:rPr>
                <a:t>可以说RUP是一个非常好的开端，但并不完美，在实际的应用中可以根据需要对其进行改进并可以用OPEN和OOSP等其他软件过程的相关内容对RUP进行补充和完善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ox(in)">
                                      <p:cBhvr>
                                        <p:cTn id="1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向天歌演示原创作品：www.TopPPT.cn)">
            <a:hlinkClick r:id="rId4"/>
          </p:cNvPr>
          <p:cNvPicPr>
            <a:picLocks noChangeAspect="1"/>
          </p:cNvPicPr>
          <p:nvPr/>
        </p:nvPicPr>
        <p:blipFill>
          <a:blip r:embed="rId5"/>
          <a:stretch>
            <a:fillRect/>
          </a:stretch>
        </p:blipFill>
        <p:spPr>
          <a:xfrm>
            <a:off x="0" y="0"/>
            <a:ext cx="12192000" cy="4398963"/>
          </a:xfrm>
          <a:prstGeom prst="rect">
            <a:avLst/>
          </a:prstGeom>
          <a:noFill/>
          <a:ln w="9525">
            <a:noFill/>
          </a:ln>
        </p:spPr>
      </p:pic>
      <p:graphicFrame>
        <p:nvGraphicFramePr>
          <p:cNvPr id="6" name="对象 5"/>
          <p:cNvGraphicFramePr/>
          <p:nvPr/>
        </p:nvGraphicFramePr>
        <p:xfrm>
          <a:off x="4544060" y="958850"/>
          <a:ext cx="3613150" cy="1772920"/>
        </p:xfrm>
        <a:graphic>
          <a:graphicData uri="http://schemas.openxmlformats.org/presentationml/2006/ole">
            <mc:AlternateContent xmlns:mc="http://schemas.openxmlformats.org/markup-compatibility/2006">
              <mc:Choice xmlns:v="urn:schemas-microsoft-com:vml" Requires="v">
                <p:oleObj spid="_x0000_s3075" r:id="rId6" imgW="3609975" imgH="1771650" progId="Paint.Picture">
                  <p:embed/>
                </p:oleObj>
              </mc:Choice>
              <mc:Fallback>
                <p:oleObj r:id="rId6" imgW="3609975" imgH="1771650" progId="Paint.Picture">
                  <p:embed/>
                  <p:pic>
                    <p:nvPicPr>
                      <p:cNvPr id="0" name="图片 6"/>
                      <p:cNvPicPr/>
                      <p:nvPr/>
                    </p:nvPicPr>
                    <p:blipFill>
                      <a:blip r:embed="rId7"/>
                      <a:stretch>
                        <a:fillRect/>
                      </a:stretch>
                    </p:blipFill>
                    <p:spPr>
                      <a:xfrm>
                        <a:off x="4544060" y="958850"/>
                        <a:ext cx="3613150" cy="1772920"/>
                      </a:xfrm>
                      <a:prstGeom prst="rect">
                        <a:avLst/>
                      </a:prstGeom>
                    </p:spPr>
                  </p:pic>
                </p:oleObj>
              </mc:Fallback>
            </mc:AlternateContent>
          </a:graphicData>
        </a:graphic>
      </p:graphicFrame>
      <p:sp>
        <p:nvSpPr>
          <p:cNvPr id="4" name="矩形 3"/>
          <p:cNvSpPr/>
          <p:nvPr/>
        </p:nvSpPr>
        <p:spPr>
          <a:xfrm>
            <a:off x="4422775" y="1245870"/>
            <a:ext cx="3855720" cy="1198880"/>
          </a:xfrm>
          <a:prstGeom prst="rect">
            <a:avLst/>
          </a:prstGeom>
          <a:noFill/>
          <a:ln>
            <a:noFill/>
          </a:ln>
        </p:spPr>
        <p:txBody>
          <a:bodyPr wrap="none" rtlCol="0" anchor="t">
            <a:spAutoFit/>
          </a:bodyPr>
          <a:lstStyle/>
          <a:p>
            <a:pPr algn="ctr"/>
            <a:r>
              <a:rPr lang="zh-CN" altLang="en-US" sz="7200" b="1">
                <a:ln/>
                <a:solidFill>
                  <a:schemeClr val="tx1"/>
                </a:solidFill>
                <a:effectLst>
                  <a:outerShdw blurRad="38100" dist="25400" dir="5400000" algn="ctr" rotWithShape="0">
                    <a:srgbClr val="6E747A">
                      <a:alpha val="43000"/>
                    </a:srgbClr>
                  </a:outerShdw>
                </a:effectLst>
              </a:rPr>
              <a:t>谢谢观赏</a:t>
            </a:r>
          </a:p>
        </p:txBody>
      </p:sp>
      <p:sp>
        <p:nvSpPr>
          <p:cNvPr id="8" name="文本框 7"/>
          <p:cNvSpPr txBox="1"/>
          <p:nvPr/>
        </p:nvSpPr>
        <p:spPr>
          <a:xfrm>
            <a:off x="3950970" y="4885055"/>
            <a:ext cx="4798695" cy="2031325"/>
          </a:xfrm>
          <a:prstGeom prst="rect">
            <a:avLst/>
          </a:prstGeom>
          <a:noFill/>
        </p:spPr>
        <p:txBody>
          <a:bodyPr wrap="square" rtlCol="0">
            <a:spAutoFit/>
          </a:bodyPr>
          <a:lstStyle/>
          <a:p>
            <a:pPr algn="ctr"/>
            <a:r>
              <a:rPr lang="zh-CN" altLang="en-US" dirty="0">
                <a:sym typeface="+mn-ea"/>
              </a:rPr>
              <a:t>第</a:t>
            </a:r>
            <a:r>
              <a:rPr lang="en-US" altLang="zh-CN" dirty="0">
                <a:sym typeface="+mn-ea"/>
              </a:rPr>
              <a:t>17</a:t>
            </a:r>
            <a:r>
              <a:rPr lang="zh-CN" altLang="en-US" dirty="0">
                <a:sym typeface="+mn-ea"/>
              </a:rPr>
              <a:t>小组</a:t>
            </a:r>
            <a:endParaRPr lang="zh-CN" altLang="en-US" dirty="0"/>
          </a:p>
          <a:p>
            <a:pPr algn="ctr"/>
            <a:r>
              <a:rPr lang="zh-CN" altLang="en-US" dirty="0" smtClean="0">
                <a:sym typeface="+mn-ea"/>
              </a:rPr>
              <a:t>工作分配</a:t>
            </a:r>
            <a:endParaRPr lang="en-US" altLang="zh-CN" dirty="0" smtClean="0">
              <a:sym typeface="+mn-ea"/>
            </a:endParaRPr>
          </a:p>
          <a:p>
            <a:pPr algn="ctr"/>
            <a:r>
              <a:rPr lang="zh-CN" altLang="en-US" dirty="0" smtClean="0">
                <a:sym typeface="+mn-ea"/>
              </a:rPr>
              <a:t>蒋家俊</a:t>
            </a:r>
            <a:r>
              <a:rPr lang="en-US" altLang="zh-CN" dirty="0" smtClean="0">
                <a:sym typeface="+mn-ea"/>
              </a:rPr>
              <a:t>:</a:t>
            </a:r>
            <a:r>
              <a:rPr lang="zh-CN" altLang="en-US" dirty="0" smtClean="0">
                <a:sym typeface="+mn-ea"/>
              </a:rPr>
              <a:t>任务分配</a:t>
            </a:r>
            <a:endParaRPr lang="en-US" altLang="zh-CN" dirty="0" smtClean="0">
              <a:sym typeface="+mn-ea"/>
            </a:endParaRPr>
          </a:p>
          <a:p>
            <a:pPr algn="ctr"/>
            <a:r>
              <a:rPr lang="zh-CN" altLang="en-US" dirty="0" smtClean="0">
                <a:sym typeface="+mn-ea"/>
              </a:rPr>
              <a:t>李捷</a:t>
            </a:r>
            <a:r>
              <a:rPr lang="en-US" altLang="zh-CN" dirty="0" smtClean="0">
                <a:sym typeface="+mn-ea"/>
              </a:rPr>
              <a:t>,</a:t>
            </a:r>
            <a:r>
              <a:rPr lang="zh-CN" altLang="en-US" dirty="0" smtClean="0">
                <a:sym typeface="+mn-ea"/>
              </a:rPr>
              <a:t>厉</a:t>
            </a:r>
            <a:r>
              <a:rPr lang="zh-CN" altLang="en-US" dirty="0">
                <a:sym typeface="+mn-ea"/>
              </a:rPr>
              <a:t>佩</a:t>
            </a:r>
            <a:r>
              <a:rPr lang="zh-CN" altLang="en-US" dirty="0" smtClean="0">
                <a:sym typeface="+mn-ea"/>
              </a:rPr>
              <a:t>强</a:t>
            </a:r>
            <a:r>
              <a:rPr lang="en-US" altLang="zh-CN" dirty="0" smtClean="0">
                <a:sym typeface="+mn-ea"/>
              </a:rPr>
              <a:t>:</a:t>
            </a:r>
            <a:r>
              <a:rPr lang="zh-CN" altLang="en-US" dirty="0" smtClean="0">
                <a:sym typeface="+mn-ea"/>
              </a:rPr>
              <a:t>资料整合 </a:t>
            </a:r>
            <a:endParaRPr lang="en-US" altLang="zh-CN" dirty="0" smtClean="0">
              <a:sym typeface="+mn-ea"/>
            </a:endParaRPr>
          </a:p>
          <a:p>
            <a:pPr algn="ctr"/>
            <a:r>
              <a:rPr lang="zh-CN" altLang="en-US" dirty="0" smtClean="0">
                <a:sym typeface="+mn-ea"/>
              </a:rPr>
              <a:t>周盛</a:t>
            </a:r>
            <a:r>
              <a:rPr lang="en-US" altLang="zh-CN" dirty="0" smtClean="0">
                <a:sym typeface="+mn-ea"/>
              </a:rPr>
              <a:t>,</a:t>
            </a:r>
            <a:r>
              <a:rPr lang="zh-CN" altLang="en-US" dirty="0" smtClean="0">
                <a:sym typeface="+mn-ea"/>
              </a:rPr>
              <a:t>朱秉</a:t>
            </a:r>
            <a:r>
              <a:rPr lang="en-US" altLang="zh-CN" dirty="0" smtClean="0">
                <a:sym typeface="+mn-ea"/>
              </a:rPr>
              <a:t>:</a:t>
            </a:r>
            <a:r>
              <a:rPr lang="en-US" altLang="zh-CN" dirty="0" err="1" smtClean="0">
                <a:sym typeface="+mn-ea"/>
              </a:rPr>
              <a:t>ppt</a:t>
            </a:r>
            <a:r>
              <a:rPr lang="zh-CN" altLang="en-US" dirty="0" smtClean="0">
                <a:sym typeface="+mn-ea"/>
              </a:rPr>
              <a:t>制作</a:t>
            </a:r>
            <a:endParaRPr lang="en-US" altLang="zh-CN" dirty="0" smtClean="0">
              <a:sym typeface="+mn-ea"/>
            </a:endParaRPr>
          </a:p>
          <a:p>
            <a:pPr algn="ctr"/>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一、迭代模型的描述</a:t>
            </a:r>
          </a:p>
          <a:p>
            <a:endParaRPr lang="zh-CN" altLang="en-US" dirty="0"/>
          </a:p>
          <a:p>
            <a:r>
              <a:rPr lang="zh-CN" altLang="en-US" dirty="0"/>
              <a:t>二、</a:t>
            </a:r>
            <a:r>
              <a:rPr lang="en-US" altLang="zh-CN" dirty="0"/>
              <a:t>RUP</a:t>
            </a:r>
            <a:r>
              <a:rPr lang="zh-CN" altLang="en-US" dirty="0"/>
              <a:t>的简介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 name="Rectangle 4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 name="Rectangle 5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49" name="TextBox 6      (向天歌演示原创作品：www.TopPPT.cn)"/>
          <p:cNvSpPr txBox="1"/>
          <p:nvPr/>
        </p:nvSpPr>
        <p:spPr>
          <a:xfrm>
            <a:off x="681355" y="304800"/>
            <a:ext cx="3858260" cy="483235"/>
          </a:xfrm>
          <a:prstGeom prst="rect">
            <a:avLst/>
          </a:prstGeom>
          <a:noFill/>
          <a:ln w="9525">
            <a:noFill/>
          </a:ln>
        </p:spPr>
        <p:txBody>
          <a:bodyPr wrap="square">
            <a:spAutoFit/>
          </a:bodyPr>
          <a:lstStyle/>
          <a:p>
            <a:pPr lvl="0" eaLnBrk="1" hangingPunct="1"/>
            <a:r>
              <a:rPr lang="zh-CN" altLang="en-US" sz="2400" b="1" dirty="0">
                <a:latin typeface="微软雅黑" panose="020B0503020204020204" pitchFamily="34" charset="-122"/>
                <a:ea typeface="微软雅黑" panose="020B0503020204020204" pitchFamily="34" charset="-122"/>
              </a:rPr>
              <a:t>目录一、迭代模型的描述</a:t>
            </a:r>
          </a:p>
        </p:txBody>
      </p:sp>
      <p:pic>
        <p:nvPicPr>
          <p:cNvPr id="6150" name="Picture 15      (向天歌演示原创作品：www.TopPPT.cn)"/>
          <p:cNvPicPr>
            <a:picLocks noChangeAspect="1"/>
          </p:cNvPicPr>
          <p:nvPr/>
        </p:nvPicPr>
        <p:blipFill>
          <a:blip r:embed="rId3"/>
          <a:stretch>
            <a:fillRect/>
          </a:stretch>
        </p:blipFill>
        <p:spPr>
          <a:xfrm>
            <a:off x="1055688" y="1628775"/>
            <a:ext cx="6024562" cy="4257675"/>
          </a:xfrm>
          <a:prstGeom prst="rect">
            <a:avLst/>
          </a:prstGeom>
          <a:noFill/>
          <a:ln w="9525">
            <a:noFill/>
          </a:ln>
        </p:spPr>
      </p:pic>
      <p:sp>
        <p:nvSpPr>
          <p:cNvPr id="17" name="Rectangle 16      (向天歌演示原创作品：www.TopPPT.cn)"/>
          <p:cNvSpPr/>
          <p:nvPr/>
        </p:nvSpPr>
        <p:spPr>
          <a:xfrm>
            <a:off x="7159625" y="1628775"/>
            <a:ext cx="3887788" cy="792163"/>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 name="Rectangle 1      (向天歌演示原创作品：www.TopPPT.cn)"/>
          <p:cNvSpPr/>
          <p:nvPr/>
        </p:nvSpPr>
        <p:spPr>
          <a:xfrm>
            <a:off x="7154863" y="1628775"/>
            <a:ext cx="868363" cy="792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61" name="TextBox 21      (向天歌演示原创作品：www.TopPPT.cn)"/>
          <p:cNvSpPr txBox="1"/>
          <p:nvPr/>
        </p:nvSpPr>
        <p:spPr>
          <a:xfrm>
            <a:off x="8543925" y="1831975"/>
            <a:ext cx="2307590" cy="483235"/>
          </a:xfrm>
          <a:prstGeom prst="rect">
            <a:avLst/>
          </a:prstGeom>
          <a:noFill/>
          <a:ln w="9525">
            <a:noFill/>
          </a:ln>
        </p:spPr>
        <p:txBody>
          <a:bodyPr wrap="square">
            <a:spAutoFit/>
          </a:bodyPr>
          <a:lstStyle/>
          <a:p>
            <a:pPr lvl="0" eaLnBrk="1" hangingPunct="1"/>
            <a:r>
              <a:rPr lang="zh-CN" altLang="en-US" sz="2400" dirty="0">
                <a:solidFill>
                  <a:schemeClr val="bg1"/>
                </a:solidFill>
                <a:latin typeface="微软雅黑" panose="020B0503020204020204" pitchFamily="34" charset="-122"/>
                <a:ea typeface="微软雅黑" panose="020B0503020204020204" pitchFamily="34" charset="-122"/>
                <a:hlinkClick r:id="rId4" action="ppaction://hlinksldjump"/>
              </a:rPr>
              <a:t>迭代模型定义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7" name="Group 36      (向天歌演示原创作品：www.TopPPT.cn)"/>
          <p:cNvGrpSpPr/>
          <p:nvPr/>
        </p:nvGrpSpPr>
        <p:grpSpPr>
          <a:xfrm>
            <a:off x="7383848" y="1926952"/>
            <a:ext cx="409549" cy="273035"/>
            <a:chOff x="4296048" y="568056"/>
            <a:chExt cx="204787" cy="136526"/>
          </a:xfrm>
          <a:solidFill>
            <a:srgbClr val="21A3D0"/>
          </a:solidFill>
        </p:grpSpPr>
        <p:sp>
          <p:nvSpPr>
            <p:cNvPr id="27" name="Freeform 352      (向天歌演示原创作品：www.TopPPT.cn)"/>
            <p:cNvSpPr/>
            <p:nvPr/>
          </p:nvSpPr>
          <p:spPr bwMode="auto">
            <a:xfrm>
              <a:off x="4432573" y="575994"/>
              <a:ext cx="68262" cy="120650"/>
            </a:xfrm>
            <a:custGeom>
              <a:avLst/>
              <a:gdLst>
                <a:gd name="T0" fmla="*/ 94 w 95"/>
                <a:gd name="T1" fmla="*/ 171 h 171"/>
                <a:gd name="T2" fmla="*/ 95 w 95"/>
                <a:gd name="T3" fmla="*/ 166 h 171"/>
                <a:gd name="T4" fmla="*/ 95 w 95"/>
                <a:gd name="T5" fmla="*/ 6 h 171"/>
                <a:gd name="T6" fmla="*/ 94 w 95"/>
                <a:gd name="T7" fmla="*/ 0 h 171"/>
                <a:gd name="T8" fmla="*/ 0 w 95"/>
                <a:gd name="T9" fmla="*/ 81 h 171"/>
                <a:gd name="T10" fmla="*/ 94 w 95"/>
                <a:gd name="T11" fmla="*/ 171 h 171"/>
              </a:gdLst>
              <a:ahLst/>
              <a:cxnLst>
                <a:cxn ang="0">
                  <a:pos x="T0" y="T1"/>
                </a:cxn>
                <a:cxn ang="0">
                  <a:pos x="T2" y="T3"/>
                </a:cxn>
                <a:cxn ang="0">
                  <a:pos x="T4" y="T5"/>
                </a:cxn>
                <a:cxn ang="0">
                  <a:pos x="T6" y="T7"/>
                </a:cxn>
                <a:cxn ang="0">
                  <a:pos x="T8" y="T9"/>
                </a:cxn>
                <a:cxn ang="0">
                  <a:pos x="T10" y="T11"/>
                </a:cxn>
              </a:cxnLst>
              <a:rect l="0" t="0" r="r" b="b"/>
              <a:pathLst>
                <a:path w="95" h="171">
                  <a:moveTo>
                    <a:pt x="94" y="171"/>
                  </a:moveTo>
                  <a:cubicBezTo>
                    <a:pt x="95" y="170"/>
                    <a:pt x="95" y="168"/>
                    <a:pt x="95" y="166"/>
                  </a:cubicBezTo>
                  <a:cubicBezTo>
                    <a:pt x="95" y="6"/>
                    <a:pt x="95" y="6"/>
                    <a:pt x="95" y="6"/>
                  </a:cubicBezTo>
                  <a:cubicBezTo>
                    <a:pt x="95" y="4"/>
                    <a:pt x="95" y="2"/>
                    <a:pt x="94" y="0"/>
                  </a:cubicBezTo>
                  <a:cubicBezTo>
                    <a:pt x="0" y="81"/>
                    <a:pt x="0" y="81"/>
                    <a:pt x="0" y="81"/>
                  </a:cubicBezTo>
                  <a:lnTo>
                    <a:pt x="94" y="1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353      (向天歌演示原创作品：www.TopPPT.cn)"/>
            <p:cNvSpPr/>
            <p:nvPr/>
          </p:nvSpPr>
          <p:spPr bwMode="auto">
            <a:xfrm>
              <a:off x="4305573" y="568056"/>
              <a:ext cx="185737" cy="77788"/>
            </a:xfrm>
            <a:custGeom>
              <a:avLst/>
              <a:gdLst>
                <a:gd name="T0" fmla="*/ 132 w 264"/>
                <a:gd name="T1" fmla="*/ 112 h 112"/>
                <a:gd name="T2" fmla="*/ 156 w 264"/>
                <a:gd name="T3" fmla="*/ 92 h 112"/>
                <a:gd name="T4" fmla="*/ 169 w 264"/>
                <a:gd name="T5" fmla="*/ 82 h 112"/>
                <a:gd name="T6" fmla="*/ 264 w 264"/>
                <a:gd name="T7" fmla="*/ 1 h 112"/>
                <a:gd name="T8" fmla="*/ 259 w 264"/>
                <a:gd name="T9" fmla="*/ 0 h 112"/>
                <a:gd name="T10" fmla="*/ 5 w 264"/>
                <a:gd name="T11" fmla="*/ 0 h 112"/>
                <a:gd name="T12" fmla="*/ 0 w 264"/>
                <a:gd name="T13" fmla="*/ 1 h 112"/>
                <a:gd name="T14" fmla="*/ 94 w 264"/>
                <a:gd name="T15" fmla="*/ 82 h 112"/>
                <a:gd name="T16" fmla="*/ 107 w 264"/>
                <a:gd name="T17" fmla="*/ 92 h 112"/>
                <a:gd name="T18" fmla="*/ 132 w 264"/>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12">
                  <a:moveTo>
                    <a:pt x="132" y="112"/>
                  </a:moveTo>
                  <a:cubicBezTo>
                    <a:pt x="156" y="92"/>
                    <a:pt x="156" y="92"/>
                    <a:pt x="156" y="92"/>
                  </a:cubicBezTo>
                  <a:cubicBezTo>
                    <a:pt x="169" y="82"/>
                    <a:pt x="169" y="82"/>
                    <a:pt x="169" y="82"/>
                  </a:cubicBezTo>
                  <a:cubicBezTo>
                    <a:pt x="264" y="1"/>
                    <a:pt x="264" y="1"/>
                    <a:pt x="264" y="1"/>
                  </a:cubicBezTo>
                  <a:cubicBezTo>
                    <a:pt x="262" y="1"/>
                    <a:pt x="260" y="0"/>
                    <a:pt x="259" y="0"/>
                  </a:cubicBezTo>
                  <a:cubicBezTo>
                    <a:pt x="5" y="0"/>
                    <a:pt x="5" y="0"/>
                    <a:pt x="5" y="0"/>
                  </a:cubicBezTo>
                  <a:cubicBezTo>
                    <a:pt x="3" y="0"/>
                    <a:pt x="1" y="1"/>
                    <a:pt x="0" y="1"/>
                  </a:cubicBezTo>
                  <a:cubicBezTo>
                    <a:pt x="94" y="82"/>
                    <a:pt x="94" y="82"/>
                    <a:pt x="94" y="82"/>
                  </a:cubicBezTo>
                  <a:cubicBezTo>
                    <a:pt x="107" y="92"/>
                    <a:pt x="107" y="92"/>
                    <a:pt x="107" y="92"/>
                  </a:cubicBezTo>
                  <a:lnTo>
                    <a:pt x="13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354      (向天歌演示原创作品：www.TopPPT.cn)"/>
            <p:cNvSpPr/>
            <p:nvPr/>
          </p:nvSpPr>
          <p:spPr bwMode="auto">
            <a:xfrm>
              <a:off x="4305573" y="639494"/>
              <a:ext cx="185737" cy="65088"/>
            </a:xfrm>
            <a:custGeom>
              <a:avLst/>
              <a:gdLst>
                <a:gd name="T0" fmla="*/ 259 w 263"/>
                <a:gd name="T1" fmla="*/ 92 h 92"/>
                <a:gd name="T2" fmla="*/ 263 w 263"/>
                <a:gd name="T3" fmla="*/ 91 h 92"/>
                <a:gd name="T4" fmla="*/ 168 w 263"/>
                <a:gd name="T5" fmla="*/ 0 h 92"/>
                <a:gd name="T6" fmla="*/ 132 w 263"/>
                <a:gd name="T7" fmla="*/ 30 h 92"/>
                <a:gd name="T8" fmla="*/ 95 w 263"/>
                <a:gd name="T9" fmla="*/ 0 h 92"/>
                <a:gd name="T10" fmla="*/ 0 w 263"/>
                <a:gd name="T11" fmla="*/ 91 h 92"/>
                <a:gd name="T12" fmla="*/ 5 w 263"/>
                <a:gd name="T13" fmla="*/ 92 h 92"/>
                <a:gd name="T14" fmla="*/ 259 w 26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92">
                  <a:moveTo>
                    <a:pt x="259" y="92"/>
                  </a:moveTo>
                  <a:cubicBezTo>
                    <a:pt x="260" y="92"/>
                    <a:pt x="262" y="92"/>
                    <a:pt x="263" y="91"/>
                  </a:cubicBezTo>
                  <a:cubicBezTo>
                    <a:pt x="168" y="0"/>
                    <a:pt x="168" y="0"/>
                    <a:pt x="168" y="0"/>
                  </a:cubicBezTo>
                  <a:cubicBezTo>
                    <a:pt x="132" y="30"/>
                    <a:pt x="132" y="30"/>
                    <a:pt x="132" y="30"/>
                  </a:cubicBezTo>
                  <a:cubicBezTo>
                    <a:pt x="95" y="0"/>
                    <a:pt x="95" y="0"/>
                    <a:pt x="95" y="0"/>
                  </a:cubicBezTo>
                  <a:cubicBezTo>
                    <a:pt x="0" y="91"/>
                    <a:pt x="0" y="91"/>
                    <a:pt x="0" y="91"/>
                  </a:cubicBezTo>
                  <a:cubicBezTo>
                    <a:pt x="2" y="92"/>
                    <a:pt x="3" y="92"/>
                    <a:pt x="5" y="92"/>
                  </a:cubicBezTo>
                  <a:lnTo>
                    <a:pt x="259"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355      (向天歌演示原创作品：www.TopPPT.cn)"/>
            <p:cNvSpPr/>
            <p:nvPr/>
          </p:nvSpPr>
          <p:spPr bwMode="auto">
            <a:xfrm>
              <a:off x="4296048" y="575994"/>
              <a:ext cx="66675" cy="120650"/>
            </a:xfrm>
            <a:custGeom>
              <a:avLst/>
              <a:gdLst>
                <a:gd name="T0" fmla="*/ 1 w 95"/>
                <a:gd name="T1" fmla="*/ 0 h 171"/>
                <a:gd name="T2" fmla="*/ 0 w 95"/>
                <a:gd name="T3" fmla="*/ 6 h 171"/>
                <a:gd name="T4" fmla="*/ 0 w 95"/>
                <a:gd name="T5" fmla="*/ 166 h 171"/>
                <a:gd name="T6" fmla="*/ 1 w 95"/>
                <a:gd name="T7" fmla="*/ 171 h 171"/>
                <a:gd name="T8" fmla="*/ 95 w 95"/>
                <a:gd name="T9" fmla="*/ 81 h 171"/>
                <a:gd name="T10" fmla="*/ 1 w 95"/>
                <a:gd name="T11" fmla="*/ 0 h 171"/>
              </a:gdLst>
              <a:ahLst/>
              <a:cxnLst>
                <a:cxn ang="0">
                  <a:pos x="T0" y="T1"/>
                </a:cxn>
                <a:cxn ang="0">
                  <a:pos x="T2" y="T3"/>
                </a:cxn>
                <a:cxn ang="0">
                  <a:pos x="T4" y="T5"/>
                </a:cxn>
                <a:cxn ang="0">
                  <a:pos x="T6" y="T7"/>
                </a:cxn>
                <a:cxn ang="0">
                  <a:pos x="T8" y="T9"/>
                </a:cxn>
                <a:cxn ang="0">
                  <a:pos x="T10" y="T11"/>
                </a:cxn>
              </a:cxnLst>
              <a:rect l="0" t="0" r="r" b="b"/>
              <a:pathLst>
                <a:path w="95" h="171">
                  <a:moveTo>
                    <a:pt x="1" y="0"/>
                  </a:moveTo>
                  <a:cubicBezTo>
                    <a:pt x="1" y="2"/>
                    <a:pt x="0" y="4"/>
                    <a:pt x="0" y="6"/>
                  </a:cubicBezTo>
                  <a:cubicBezTo>
                    <a:pt x="0" y="166"/>
                    <a:pt x="0" y="166"/>
                    <a:pt x="0" y="166"/>
                  </a:cubicBezTo>
                  <a:cubicBezTo>
                    <a:pt x="0" y="168"/>
                    <a:pt x="1" y="170"/>
                    <a:pt x="1" y="171"/>
                  </a:cubicBezTo>
                  <a:cubicBezTo>
                    <a:pt x="95" y="81"/>
                    <a:pt x="95" y="81"/>
                    <a:pt x="95" y="8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8" name="组合 7"/>
          <p:cNvGrpSpPr/>
          <p:nvPr/>
        </p:nvGrpSpPr>
        <p:grpSpPr>
          <a:xfrm>
            <a:off x="7164705" y="2807970"/>
            <a:ext cx="3890645" cy="792480"/>
            <a:chOff x="11270" y="3925"/>
            <a:chExt cx="6127" cy="1248"/>
          </a:xfrm>
        </p:grpSpPr>
        <p:sp>
          <p:nvSpPr>
            <p:cNvPr id="18" name="Rectangle 17      (向天歌演示原创作品：www.TopPPT.cn)"/>
            <p:cNvSpPr/>
            <p:nvPr/>
          </p:nvSpPr>
          <p:spPr>
            <a:xfrm>
              <a:off x="11275" y="3925"/>
              <a:ext cx="6123" cy="124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3" name="Rectangle 12      (向天歌演示原创作品：www.TopPPT.cn)"/>
            <p:cNvSpPr/>
            <p:nvPr/>
          </p:nvSpPr>
          <p:spPr>
            <a:xfrm>
              <a:off x="11270" y="3925"/>
              <a:ext cx="1368" cy="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36" name="Group 35      (向天歌演示原创作品：www.TopPPT.cn)"/>
            <p:cNvGrpSpPr/>
            <p:nvPr/>
          </p:nvGrpSpPr>
          <p:grpSpPr>
            <a:xfrm>
              <a:off x="11679" y="4185"/>
              <a:ext cx="577" cy="697"/>
              <a:chOff x="4721498" y="533131"/>
              <a:chExt cx="168274" cy="203201"/>
            </a:xfrm>
            <a:solidFill>
              <a:srgbClr val="21A3D0"/>
            </a:solidFill>
          </p:grpSpPr>
          <p:sp>
            <p:nvSpPr>
              <p:cNvPr id="31" name="Freeform 356      (向天歌演示原创作品：www.TopPPT.cn)"/>
              <p:cNvSpPr/>
              <p:nvPr/>
            </p:nvSpPr>
            <p:spPr bwMode="auto">
              <a:xfrm>
                <a:off x="4834210" y="629969"/>
                <a:ext cx="55562" cy="100013"/>
              </a:xfrm>
              <a:custGeom>
                <a:avLst/>
                <a:gdLst>
                  <a:gd name="T0" fmla="*/ 77 w 78"/>
                  <a:gd name="T1" fmla="*/ 0 h 141"/>
                  <a:gd name="T2" fmla="*/ 0 w 78"/>
                  <a:gd name="T3" fmla="*/ 67 h 141"/>
                  <a:gd name="T4" fmla="*/ 77 w 78"/>
                  <a:gd name="T5" fmla="*/ 141 h 141"/>
                  <a:gd name="T6" fmla="*/ 78 w 78"/>
                  <a:gd name="T7" fmla="*/ 137 h 141"/>
                  <a:gd name="T8" fmla="*/ 78 w 78"/>
                  <a:gd name="T9" fmla="*/ 5 h 141"/>
                  <a:gd name="T10" fmla="*/ 77 w 78"/>
                  <a:gd name="T11" fmla="*/ 0 h 141"/>
                </a:gdLst>
                <a:ahLst/>
                <a:cxnLst>
                  <a:cxn ang="0">
                    <a:pos x="T0" y="T1"/>
                  </a:cxn>
                  <a:cxn ang="0">
                    <a:pos x="T2" y="T3"/>
                  </a:cxn>
                  <a:cxn ang="0">
                    <a:pos x="T4" y="T5"/>
                  </a:cxn>
                  <a:cxn ang="0">
                    <a:pos x="T6" y="T7"/>
                  </a:cxn>
                  <a:cxn ang="0">
                    <a:pos x="T8" y="T9"/>
                  </a:cxn>
                  <a:cxn ang="0">
                    <a:pos x="T10" y="T11"/>
                  </a:cxn>
                </a:cxnLst>
                <a:rect l="0" t="0" r="r" b="b"/>
                <a:pathLst>
                  <a:path w="78" h="141">
                    <a:moveTo>
                      <a:pt x="77" y="0"/>
                    </a:moveTo>
                    <a:cubicBezTo>
                      <a:pt x="0" y="67"/>
                      <a:pt x="0" y="67"/>
                      <a:pt x="0" y="67"/>
                    </a:cubicBezTo>
                    <a:cubicBezTo>
                      <a:pt x="77" y="141"/>
                      <a:pt x="77" y="141"/>
                      <a:pt x="77" y="141"/>
                    </a:cubicBezTo>
                    <a:cubicBezTo>
                      <a:pt x="78" y="140"/>
                      <a:pt x="78" y="138"/>
                      <a:pt x="78" y="137"/>
                    </a:cubicBezTo>
                    <a:cubicBezTo>
                      <a:pt x="78" y="5"/>
                      <a:pt x="78" y="5"/>
                      <a:pt x="78" y="5"/>
                    </a:cubicBezTo>
                    <a:cubicBezTo>
                      <a:pt x="78" y="3"/>
                      <a:pt x="78" y="2"/>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357      (向天歌演示原创作品：www.TopPPT.cn)"/>
              <p:cNvSpPr/>
              <p:nvPr/>
            </p:nvSpPr>
            <p:spPr bwMode="auto">
              <a:xfrm>
                <a:off x="4727848" y="623619"/>
                <a:ext cx="153987" cy="65088"/>
              </a:xfrm>
              <a:custGeom>
                <a:avLst/>
                <a:gdLst>
                  <a:gd name="T0" fmla="*/ 89 w 218"/>
                  <a:gd name="T1" fmla="*/ 76 h 93"/>
                  <a:gd name="T2" fmla="*/ 109 w 218"/>
                  <a:gd name="T3" fmla="*/ 93 h 93"/>
                  <a:gd name="T4" fmla="*/ 130 w 218"/>
                  <a:gd name="T5" fmla="*/ 76 h 93"/>
                  <a:gd name="T6" fmla="*/ 140 w 218"/>
                  <a:gd name="T7" fmla="*/ 68 h 93"/>
                  <a:gd name="T8" fmla="*/ 218 w 218"/>
                  <a:gd name="T9" fmla="*/ 1 h 93"/>
                  <a:gd name="T10" fmla="*/ 214 w 218"/>
                  <a:gd name="T11" fmla="*/ 0 h 93"/>
                  <a:gd name="T12" fmla="*/ 157 w 218"/>
                  <a:gd name="T13" fmla="*/ 0 h 93"/>
                  <a:gd name="T14" fmla="*/ 127 w 218"/>
                  <a:gd name="T15" fmla="*/ 36 h 93"/>
                  <a:gd name="T16" fmla="*/ 109 w 218"/>
                  <a:gd name="T17" fmla="*/ 45 h 93"/>
                  <a:gd name="T18" fmla="*/ 92 w 218"/>
                  <a:gd name="T19" fmla="*/ 36 h 93"/>
                  <a:gd name="T20" fmla="*/ 61 w 218"/>
                  <a:gd name="T21" fmla="*/ 0 h 93"/>
                  <a:gd name="T22" fmla="*/ 4 w 218"/>
                  <a:gd name="T23" fmla="*/ 0 h 93"/>
                  <a:gd name="T24" fmla="*/ 0 w 218"/>
                  <a:gd name="T25" fmla="*/ 1 h 93"/>
                  <a:gd name="T26" fmla="*/ 78 w 218"/>
                  <a:gd name="T27" fmla="*/ 68 h 93"/>
                  <a:gd name="T28" fmla="*/ 89 w 218"/>
                  <a:gd name="T29"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93">
                    <a:moveTo>
                      <a:pt x="89" y="76"/>
                    </a:moveTo>
                    <a:cubicBezTo>
                      <a:pt x="109" y="93"/>
                      <a:pt x="109" y="93"/>
                      <a:pt x="109" y="93"/>
                    </a:cubicBezTo>
                    <a:cubicBezTo>
                      <a:pt x="130" y="76"/>
                      <a:pt x="130" y="76"/>
                      <a:pt x="130" y="76"/>
                    </a:cubicBezTo>
                    <a:cubicBezTo>
                      <a:pt x="140" y="68"/>
                      <a:pt x="140" y="68"/>
                      <a:pt x="140" y="68"/>
                    </a:cubicBezTo>
                    <a:cubicBezTo>
                      <a:pt x="218" y="1"/>
                      <a:pt x="218" y="1"/>
                      <a:pt x="218" y="1"/>
                    </a:cubicBezTo>
                    <a:cubicBezTo>
                      <a:pt x="217" y="1"/>
                      <a:pt x="215" y="0"/>
                      <a:pt x="214" y="0"/>
                    </a:cubicBezTo>
                    <a:cubicBezTo>
                      <a:pt x="157" y="0"/>
                      <a:pt x="157" y="0"/>
                      <a:pt x="157" y="0"/>
                    </a:cubicBezTo>
                    <a:cubicBezTo>
                      <a:pt x="127" y="36"/>
                      <a:pt x="127" y="36"/>
                      <a:pt x="127" y="36"/>
                    </a:cubicBezTo>
                    <a:cubicBezTo>
                      <a:pt x="123" y="42"/>
                      <a:pt x="116" y="45"/>
                      <a:pt x="109" y="45"/>
                    </a:cubicBezTo>
                    <a:cubicBezTo>
                      <a:pt x="103" y="45"/>
                      <a:pt x="96" y="42"/>
                      <a:pt x="92" y="36"/>
                    </a:cubicBezTo>
                    <a:cubicBezTo>
                      <a:pt x="61" y="0"/>
                      <a:pt x="61" y="0"/>
                      <a:pt x="61" y="0"/>
                    </a:cubicBezTo>
                    <a:cubicBezTo>
                      <a:pt x="4" y="0"/>
                      <a:pt x="4" y="0"/>
                      <a:pt x="4" y="0"/>
                    </a:cubicBezTo>
                    <a:cubicBezTo>
                      <a:pt x="3" y="0"/>
                      <a:pt x="2" y="1"/>
                      <a:pt x="0" y="1"/>
                    </a:cubicBezTo>
                    <a:cubicBezTo>
                      <a:pt x="78" y="68"/>
                      <a:pt x="78" y="68"/>
                      <a:pt x="78" y="68"/>
                    </a:cubicBezTo>
                    <a:lnTo>
                      <a:pt x="89"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58      (向天歌演示原创作品：www.TopPPT.cn)"/>
              <p:cNvSpPr/>
              <p:nvPr/>
            </p:nvSpPr>
            <p:spPr bwMode="auto">
              <a:xfrm>
                <a:off x="4727848" y="683944"/>
                <a:ext cx="153987" cy="52388"/>
              </a:xfrm>
              <a:custGeom>
                <a:avLst/>
                <a:gdLst>
                  <a:gd name="T0" fmla="*/ 109 w 218"/>
                  <a:gd name="T1" fmla="*/ 25 h 76"/>
                  <a:gd name="T2" fmla="*/ 79 w 218"/>
                  <a:gd name="T3" fmla="*/ 0 h 76"/>
                  <a:gd name="T4" fmla="*/ 0 w 218"/>
                  <a:gd name="T5" fmla="*/ 76 h 76"/>
                  <a:gd name="T6" fmla="*/ 4 w 218"/>
                  <a:gd name="T7" fmla="*/ 76 h 76"/>
                  <a:gd name="T8" fmla="*/ 214 w 218"/>
                  <a:gd name="T9" fmla="*/ 76 h 76"/>
                  <a:gd name="T10" fmla="*/ 218 w 218"/>
                  <a:gd name="T11" fmla="*/ 76 h 76"/>
                  <a:gd name="T12" fmla="*/ 139 w 218"/>
                  <a:gd name="T13" fmla="*/ 0 h 76"/>
                  <a:gd name="T14" fmla="*/ 109 w 218"/>
                  <a:gd name="T15" fmla="*/ 25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76">
                    <a:moveTo>
                      <a:pt x="109" y="25"/>
                    </a:moveTo>
                    <a:cubicBezTo>
                      <a:pt x="79" y="0"/>
                      <a:pt x="79" y="0"/>
                      <a:pt x="79" y="0"/>
                    </a:cubicBezTo>
                    <a:cubicBezTo>
                      <a:pt x="0" y="76"/>
                      <a:pt x="0" y="76"/>
                      <a:pt x="0" y="76"/>
                    </a:cubicBezTo>
                    <a:cubicBezTo>
                      <a:pt x="2" y="76"/>
                      <a:pt x="3" y="76"/>
                      <a:pt x="4" y="76"/>
                    </a:cubicBezTo>
                    <a:cubicBezTo>
                      <a:pt x="214" y="76"/>
                      <a:pt x="214" y="76"/>
                      <a:pt x="214" y="76"/>
                    </a:cubicBezTo>
                    <a:cubicBezTo>
                      <a:pt x="215" y="76"/>
                      <a:pt x="217" y="76"/>
                      <a:pt x="218" y="76"/>
                    </a:cubicBezTo>
                    <a:cubicBezTo>
                      <a:pt x="139" y="0"/>
                      <a:pt x="139" y="0"/>
                      <a:pt x="139" y="0"/>
                    </a:cubicBezTo>
                    <a:lnTo>
                      <a:pt x="109"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59      (向天歌演示原创作品：www.TopPPT.cn)"/>
              <p:cNvSpPr/>
              <p:nvPr/>
            </p:nvSpPr>
            <p:spPr bwMode="auto">
              <a:xfrm>
                <a:off x="4721498" y="629969"/>
                <a:ext cx="53975" cy="100013"/>
              </a:xfrm>
              <a:custGeom>
                <a:avLst/>
                <a:gdLst>
                  <a:gd name="T0" fmla="*/ 1 w 78"/>
                  <a:gd name="T1" fmla="*/ 0 h 141"/>
                  <a:gd name="T2" fmla="*/ 0 w 78"/>
                  <a:gd name="T3" fmla="*/ 5 h 141"/>
                  <a:gd name="T4" fmla="*/ 0 w 78"/>
                  <a:gd name="T5" fmla="*/ 137 h 141"/>
                  <a:gd name="T6" fmla="*/ 1 w 78"/>
                  <a:gd name="T7" fmla="*/ 141 h 141"/>
                  <a:gd name="T8" fmla="*/ 78 w 78"/>
                  <a:gd name="T9" fmla="*/ 67 h 141"/>
                  <a:gd name="T10" fmla="*/ 1 w 78"/>
                  <a:gd name="T11" fmla="*/ 0 h 141"/>
                </a:gdLst>
                <a:ahLst/>
                <a:cxnLst>
                  <a:cxn ang="0">
                    <a:pos x="T0" y="T1"/>
                  </a:cxn>
                  <a:cxn ang="0">
                    <a:pos x="T2" y="T3"/>
                  </a:cxn>
                  <a:cxn ang="0">
                    <a:pos x="T4" y="T5"/>
                  </a:cxn>
                  <a:cxn ang="0">
                    <a:pos x="T6" y="T7"/>
                  </a:cxn>
                  <a:cxn ang="0">
                    <a:pos x="T8" y="T9"/>
                  </a:cxn>
                  <a:cxn ang="0">
                    <a:pos x="T10" y="T11"/>
                  </a:cxn>
                </a:cxnLst>
                <a:rect l="0" t="0" r="r" b="b"/>
                <a:pathLst>
                  <a:path w="78" h="141">
                    <a:moveTo>
                      <a:pt x="1" y="0"/>
                    </a:moveTo>
                    <a:cubicBezTo>
                      <a:pt x="0" y="2"/>
                      <a:pt x="0" y="3"/>
                      <a:pt x="0" y="5"/>
                    </a:cubicBezTo>
                    <a:cubicBezTo>
                      <a:pt x="0" y="137"/>
                      <a:pt x="0" y="137"/>
                      <a:pt x="0" y="137"/>
                    </a:cubicBezTo>
                    <a:cubicBezTo>
                      <a:pt x="0" y="138"/>
                      <a:pt x="0" y="140"/>
                      <a:pt x="1" y="141"/>
                    </a:cubicBezTo>
                    <a:cubicBezTo>
                      <a:pt x="78" y="67"/>
                      <a:pt x="78" y="67"/>
                      <a:pt x="78" y="67"/>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360      (向天歌演示原创作品：www.TopPPT.cn)"/>
              <p:cNvSpPr/>
              <p:nvPr/>
            </p:nvSpPr>
            <p:spPr bwMode="auto">
              <a:xfrm>
                <a:off x="4756423" y="533131"/>
                <a:ext cx="98425" cy="112713"/>
              </a:xfrm>
              <a:custGeom>
                <a:avLst/>
                <a:gdLst>
                  <a:gd name="T0" fmla="*/ 62 w 139"/>
                  <a:gd name="T1" fmla="*/ 155 h 159"/>
                  <a:gd name="T2" fmla="*/ 69 w 139"/>
                  <a:gd name="T3" fmla="*/ 159 h 159"/>
                  <a:gd name="T4" fmla="*/ 77 w 139"/>
                  <a:gd name="T5" fmla="*/ 155 h 159"/>
                  <a:gd name="T6" fmla="*/ 135 w 139"/>
                  <a:gd name="T7" fmla="*/ 86 h 159"/>
                  <a:gd name="T8" fmla="*/ 130 w 139"/>
                  <a:gd name="T9" fmla="*/ 77 h 159"/>
                  <a:gd name="T10" fmla="*/ 100 w 139"/>
                  <a:gd name="T11" fmla="*/ 77 h 159"/>
                  <a:gd name="T12" fmla="*/ 88 w 139"/>
                  <a:gd name="T13" fmla="*/ 77 h 159"/>
                  <a:gd name="T14" fmla="*/ 88 w 139"/>
                  <a:gd name="T15" fmla="*/ 12 h 159"/>
                  <a:gd name="T16" fmla="*/ 76 w 139"/>
                  <a:gd name="T17" fmla="*/ 0 h 159"/>
                  <a:gd name="T18" fmla="*/ 62 w 139"/>
                  <a:gd name="T19" fmla="*/ 0 h 159"/>
                  <a:gd name="T20" fmla="*/ 51 w 139"/>
                  <a:gd name="T21" fmla="*/ 12 h 159"/>
                  <a:gd name="T22" fmla="*/ 51 w 139"/>
                  <a:gd name="T23" fmla="*/ 77 h 159"/>
                  <a:gd name="T24" fmla="*/ 39 w 139"/>
                  <a:gd name="T25" fmla="*/ 77 h 159"/>
                  <a:gd name="T26" fmla="*/ 8 w 139"/>
                  <a:gd name="T27" fmla="*/ 77 h 159"/>
                  <a:gd name="T28" fmla="*/ 4 w 139"/>
                  <a:gd name="T29" fmla="*/ 86 h 159"/>
                  <a:gd name="T30" fmla="*/ 62 w 139"/>
                  <a:gd name="T31" fmla="*/ 1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59">
                    <a:moveTo>
                      <a:pt x="62" y="155"/>
                    </a:moveTo>
                    <a:cubicBezTo>
                      <a:pt x="64" y="157"/>
                      <a:pt x="67" y="159"/>
                      <a:pt x="69" y="159"/>
                    </a:cubicBezTo>
                    <a:cubicBezTo>
                      <a:pt x="72" y="159"/>
                      <a:pt x="75" y="157"/>
                      <a:pt x="77" y="155"/>
                    </a:cubicBezTo>
                    <a:cubicBezTo>
                      <a:pt x="135" y="86"/>
                      <a:pt x="135" y="86"/>
                      <a:pt x="135" y="86"/>
                    </a:cubicBezTo>
                    <a:cubicBezTo>
                      <a:pt x="139" y="81"/>
                      <a:pt x="137" y="77"/>
                      <a:pt x="130" y="77"/>
                    </a:cubicBezTo>
                    <a:cubicBezTo>
                      <a:pt x="100" y="77"/>
                      <a:pt x="100" y="77"/>
                      <a:pt x="100" y="77"/>
                    </a:cubicBezTo>
                    <a:cubicBezTo>
                      <a:pt x="97" y="77"/>
                      <a:pt x="93" y="77"/>
                      <a:pt x="88" y="77"/>
                    </a:cubicBezTo>
                    <a:cubicBezTo>
                      <a:pt x="88" y="12"/>
                      <a:pt x="88" y="12"/>
                      <a:pt x="88" y="12"/>
                    </a:cubicBezTo>
                    <a:cubicBezTo>
                      <a:pt x="88" y="5"/>
                      <a:pt x="83" y="0"/>
                      <a:pt x="76" y="0"/>
                    </a:cubicBezTo>
                    <a:cubicBezTo>
                      <a:pt x="62" y="0"/>
                      <a:pt x="62" y="0"/>
                      <a:pt x="62" y="0"/>
                    </a:cubicBezTo>
                    <a:cubicBezTo>
                      <a:pt x="56" y="0"/>
                      <a:pt x="51" y="5"/>
                      <a:pt x="51" y="12"/>
                    </a:cubicBezTo>
                    <a:cubicBezTo>
                      <a:pt x="51" y="77"/>
                      <a:pt x="51" y="77"/>
                      <a:pt x="51" y="77"/>
                    </a:cubicBezTo>
                    <a:cubicBezTo>
                      <a:pt x="46" y="77"/>
                      <a:pt x="42" y="77"/>
                      <a:pt x="39" y="77"/>
                    </a:cubicBezTo>
                    <a:cubicBezTo>
                      <a:pt x="8" y="77"/>
                      <a:pt x="8" y="77"/>
                      <a:pt x="8" y="77"/>
                    </a:cubicBezTo>
                    <a:cubicBezTo>
                      <a:pt x="2" y="77"/>
                      <a:pt x="0" y="81"/>
                      <a:pt x="4" y="86"/>
                    </a:cubicBezTo>
                    <a:lnTo>
                      <a:pt x="62"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6167" name="TextBox 42      (向天歌演示原创作品：www.TopPPT.cn)"/>
            <p:cNvSpPr txBox="1"/>
            <p:nvPr/>
          </p:nvSpPr>
          <p:spPr>
            <a:xfrm>
              <a:off x="13455" y="4243"/>
              <a:ext cx="3290" cy="761"/>
            </a:xfrm>
            <a:prstGeom prst="rect">
              <a:avLst/>
            </a:prstGeom>
            <a:noFill/>
            <a:ln w="9525">
              <a:noFill/>
            </a:ln>
          </p:spPr>
          <p:txBody>
            <a:bodyPr>
              <a:spAutoFit/>
            </a:bodyPr>
            <a:lstStyle/>
            <a:p>
              <a:pPr lvl="0" eaLnBrk="1" hangingPunct="1"/>
              <a:r>
                <a:rPr lang="zh-CN" altLang="en-US" sz="2400" dirty="0">
                  <a:solidFill>
                    <a:schemeClr val="bg1"/>
                  </a:solidFill>
                  <a:latin typeface="微软雅黑" panose="020B0503020204020204" pitchFamily="34" charset="-122"/>
                  <a:ea typeface="微软雅黑" panose="020B0503020204020204" pitchFamily="34" charset="-122"/>
                </a:rPr>
                <a:t>迭代模型选择</a:t>
              </a:r>
            </a:p>
          </p:txBody>
        </p:sp>
      </p:grpSp>
      <p:grpSp>
        <p:nvGrpSpPr>
          <p:cNvPr id="7" name="组合 6"/>
          <p:cNvGrpSpPr/>
          <p:nvPr/>
        </p:nvGrpSpPr>
        <p:grpSpPr>
          <a:xfrm>
            <a:off x="7155180" y="3986530"/>
            <a:ext cx="3891915" cy="792480"/>
            <a:chOff x="11268" y="5295"/>
            <a:chExt cx="6129" cy="1248"/>
          </a:xfrm>
        </p:grpSpPr>
        <p:sp>
          <p:nvSpPr>
            <p:cNvPr id="9" name="Rectangle 8      (向天歌演示原创作品：www.TopPPT.cn)"/>
            <p:cNvSpPr/>
            <p:nvPr/>
          </p:nvSpPr>
          <p:spPr>
            <a:xfrm>
              <a:off x="11275" y="5295"/>
              <a:ext cx="6123" cy="124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4" name="Rectangle 13      (向天歌演示原创作品：www.TopPPT.cn)"/>
            <p:cNvSpPr/>
            <p:nvPr/>
          </p:nvSpPr>
          <p:spPr>
            <a:xfrm>
              <a:off x="11268" y="5295"/>
              <a:ext cx="1368" cy="1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66" name="Freeform 252      (向天歌演示原创作品：www.TopPPT.cn)"/>
            <p:cNvSpPr>
              <a:spLocks noEditPoints="1"/>
            </p:cNvSpPr>
            <p:nvPr/>
          </p:nvSpPr>
          <p:spPr>
            <a:xfrm>
              <a:off x="11655" y="5698"/>
              <a:ext cx="553" cy="525"/>
            </a:xfrm>
            <a:custGeom>
              <a:avLst/>
              <a:gdLst/>
              <a:ahLst/>
              <a:cxnLst>
                <a:cxn ang="0">
                  <a:pos x="342702" y="124846"/>
                </a:cxn>
                <a:cxn ang="0">
                  <a:pos x="159695" y="10501"/>
                </a:cxn>
                <a:cxn ang="0">
                  <a:pos x="8160" y="162183"/>
                </a:cxn>
                <a:cxn ang="0">
                  <a:pos x="74602" y="254359"/>
                </a:cxn>
                <a:cxn ang="0">
                  <a:pos x="41964" y="312699"/>
                </a:cxn>
                <a:cxn ang="0">
                  <a:pos x="142210" y="276528"/>
                </a:cxn>
                <a:cxn ang="0">
                  <a:pos x="191167" y="276528"/>
                </a:cxn>
                <a:cxn ang="0">
                  <a:pos x="342702" y="124846"/>
                </a:cxn>
                <a:cxn ang="0">
                  <a:pos x="93252" y="166850"/>
                </a:cxn>
                <a:cxn ang="0">
                  <a:pos x="69939" y="143515"/>
                </a:cxn>
                <a:cxn ang="0">
                  <a:pos x="93252" y="120179"/>
                </a:cxn>
                <a:cxn ang="0">
                  <a:pos x="116565" y="143515"/>
                </a:cxn>
                <a:cxn ang="0">
                  <a:pos x="93252" y="166850"/>
                </a:cxn>
                <a:cxn ang="0">
                  <a:pos x="176014" y="166850"/>
                </a:cxn>
                <a:cxn ang="0">
                  <a:pos x="152701" y="143515"/>
                </a:cxn>
                <a:cxn ang="0">
                  <a:pos x="176014" y="120179"/>
                </a:cxn>
                <a:cxn ang="0">
                  <a:pos x="200493" y="143515"/>
                </a:cxn>
                <a:cxn ang="0">
                  <a:pos x="176014" y="166850"/>
                </a:cxn>
                <a:cxn ang="0">
                  <a:pos x="259941" y="166850"/>
                </a:cxn>
                <a:cxn ang="0">
                  <a:pos x="236628" y="143515"/>
                </a:cxn>
                <a:cxn ang="0">
                  <a:pos x="259941" y="120179"/>
                </a:cxn>
                <a:cxn ang="0">
                  <a:pos x="283254" y="143515"/>
                </a:cxn>
                <a:cxn ang="0">
                  <a:pos x="259941" y="166850"/>
                </a:cxn>
              </a:cxnLst>
              <a:rect l="0" t="0" r="0" b="0"/>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rgbClr val="21A3D0">
                <a:alpha val="100000"/>
              </a:srgbClr>
            </a:solidFill>
            <a:ln w="9525">
              <a:noFill/>
            </a:ln>
          </p:spPr>
          <p:txBody>
            <a:bodyPr/>
            <a:lstStyle/>
            <a:p>
              <a:endParaRPr lang="zh-CN" altLang="en-US"/>
            </a:p>
          </p:txBody>
        </p:sp>
        <p:sp>
          <p:nvSpPr>
            <p:cNvPr id="6168" name="TextBox 43      (向天歌演示原创作品：www.TopPPT.cn)"/>
            <p:cNvSpPr txBox="1"/>
            <p:nvPr/>
          </p:nvSpPr>
          <p:spPr>
            <a:xfrm>
              <a:off x="13455" y="5598"/>
              <a:ext cx="3290" cy="761"/>
            </a:xfrm>
            <a:prstGeom prst="rect">
              <a:avLst/>
            </a:prstGeom>
            <a:noFill/>
            <a:ln w="9525">
              <a:noFill/>
            </a:ln>
          </p:spPr>
          <p:txBody>
            <a:bodyPr>
              <a:spAutoFit/>
            </a:bodyPr>
            <a:lstStyle/>
            <a:p>
              <a:pPr lvl="0" eaLnBrk="1" hangingPunct="1"/>
              <a:r>
                <a:rPr lang="zh-CN" altLang="en-US" sz="2400" dirty="0">
                  <a:solidFill>
                    <a:schemeClr val="bg1"/>
                  </a:solidFill>
                  <a:latin typeface="微软雅黑" panose="020B0503020204020204" pitchFamily="34" charset="-122"/>
                  <a:ea typeface="微软雅黑" panose="020B0503020204020204" pitchFamily="34" charset="-122"/>
                </a:rPr>
                <a:t>迭代模型优点</a:t>
              </a:r>
            </a:p>
          </p:txBody>
        </p:sp>
      </p:grpSp>
      <p:grpSp>
        <p:nvGrpSpPr>
          <p:cNvPr id="3" name="组合 2"/>
          <p:cNvGrpSpPr/>
          <p:nvPr/>
        </p:nvGrpSpPr>
        <p:grpSpPr>
          <a:xfrm>
            <a:off x="7164705" y="5107305"/>
            <a:ext cx="3888740" cy="792480"/>
            <a:chOff x="11283" y="6663"/>
            <a:chExt cx="6124" cy="1248"/>
          </a:xfrm>
        </p:grpSpPr>
        <p:sp>
          <p:nvSpPr>
            <p:cNvPr id="10" name="Rectangle 9      (向天歌演示原创作品：www.TopPPT.cn)"/>
            <p:cNvSpPr/>
            <p:nvPr/>
          </p:nvSpPr>
          <p:spPr>
            <a:xfrm>
              <a:off x="11283" y="6663"/>
              <a:ext cx="6125" cy="124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5" name="Rectangle 14      (向天歌演示原创作品：www.TopPPT.cn)"/>
            <p:cNvSpPr/>
            <p:nvPr/>
          </p:nvSpPr>
          <p:spPr>
            <a:xfrm>
              <a:off x="11283" y="6663"/>
              <a:ext cx="1370" cy="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64" name="Freeform 372      (向天歌演示原创作品：www.TopPPT.cn)"/>
            <p:cNvSpPr/>
            <p:nvPr/>
          </p:nvSpPr>
          <p:spPr>
            <a:xfrm>
              <a:off x="11700" y="7005"/>
              <a:ext cx="620" cy="620"/>
            </a:xfrm>
            <a:custGeom>
              <a:avLst/>
              <a:gdLst/>
              <a:ahLst/>
              <a:cxnLst>
                <a:cxn ang="0">
                  <a:pos x="384749" y="73675"/>
                </a:cxn>
                <a:cxn ang="0">
                  <a:pos x="331539" y="107784"/>
                </a:cxn>
                <a:cxn ang="0">
                  <a:pos x="285151" y="61396"/>
                </a:cxn>
                <a:cxn ang="0">
                  <a:pos x="317895" y="8186"/>
                </a:cxn>
                <a:cxn ang="0">
                  <a:pos x="309709" y="0"/>
                </a:cxn>
                <a:cxn ang="0">
                  <a:pos x="221026" y="88683"/>
                </a:cxn>
                <a:cxn ang="0">
                  <a:pos x="227848" y="115970"/>
                </a:cxn>
                <a:cxn ang="0">
                  <a:pos x="114606" y="229212"/>
                </a:cxn>
                <a:cxn ang="0">
                  <a:pos x="88683" y="221026"/>
                </a:cxn>
                <a:cxn ang="0">
                  <a:pos x="0" y="311074"/>
                </a:cxn>
                <a:cxn ang="0">
                  <a:pos x="8186" y="319260"/>
                </a:cxn>
                <a:cxn ang="0">
                  <a:pos x="61396" y="285151"/>
                </a:cxn>
                <a:cxn ang="0">
                  <a:pos x="107784" y="331539"/>
                </a:cxn>
                <a:cxn ang="0">
                  <a:pos x="73675" y="384749"/>
                </a:cxn>
                <a:cxn ang="0">
                  <a:pos x="81861" y="392935"/>
                </a:cxn>
                <a:cxn ang="0">
                  <a:pos x="170545" y="304252"/>
                </a:cxn>
                <a:cxn ang="0">
                  <a:pos x="163723" y="278329"/>
                </a:cxn>
                <a:cxn ang="0">
                  <a:pos x="278329" y="163723"/>
                </a:cxn>
                <a:cxn ang="0">
                  <a:pos x="302887" y="171909"/>
                </a:cxn>
                <a:cxn ang="0">
                  <a:pos x="391571" y="81861"/>
                </a:cxn>
                <a:cxn ang="0">
                  <a:pos x="384749" y="73675"/>
                </a:cxn>
              </a:cxnLst>
              <a:rect l="0" t="0" r="0" b="0"/>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21A3D0">
                <a:alpha val="100000"/>
              </a:srgbClr>
            </a:solidFill>
            <a:ln w="9525">
              <a:noFill/>
            </a:ln>
          </p:spPr>
          <p:txBody>
            <a:bodyPr/>
            <a:lstStyle/>
            <a:p>
              <a:endParaRPr lang="zh-CN" altLang="en-US"/>
            </a:p>
          </p:txBody>
        </p:sp>
        <p:sp>
          <p:nvSpPr>
            <p:cNvPr id="6169" name="TextBox 44      (向天歌演示原创作品：www.TopPPT.cn)"/>
            <p:cNvSpPr txBox="1"/>
            <p:nvPr/>
          </p:nvSpPr>
          <p:spPr>
            <a:xfrm>
              <a:off x="13455" y="6930"/>
              <a:ext cx="3290" cy="761"/>
            </a:xfrm>
            <a:prstGeom prst="rect">
              <a:avLst/>
            </a:prstGeom>
            <a:noFill/>
            <a:ln w="9525">
              <a:noFill/>
            </a:ln>
          </p:spPr>
          <p:txBody>
            <a:bodyPr>
              <a:spAutoFit/>
            </a:bodyPr>
            <a:lstStyle/>
            <a:p>
              <a:pPr lvl="0" eaLnBrk="1" hangingPunct="1"/>
              <a:r>
                <a:rPr lang="zh-CN" altLang="en-US" sz="2400" dirty="0">
                  <a:solidFill>
                    <a:schemeClr val="bg1"/>
                  </a:solidFill>
                  <a:latin typeface="微软雅黑" panose="020B0503020204020204" pitchFamily="34" charset="-122"/>
                  <a:ea typeface="微软雅黑" panose="020B0503020204020204" pitchFamily="34" charset="-122"/>
                </a:rPr>
                <a:t>使用条件</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 name="Rectangle 4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 name="Rectangle 5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49" name="TextBox 6      (向天歌演示原创作品：www.TopPPT.cn)"/>
          <p:cNvSpPr txBox="1"/>
          <p:nvPr/>
        </p:nvSpPr>
        <p:spPr>
          <a:xfrm>
            <a:off x="681355" y="304800"/>
            <a:ext cx="3046730" cy="483235"/>
          </a:xfrm>
          <a:prstGeom prst="rect">
            <a:avLst/>
          </a:prstGeom>
          <a:noFill/>
          <a:ln w="9525">
            <a:noFill/>
          </a:ln>
        </p:spPr>
        <p:txBody>
          <a:bodyPr wrap="square">
            <a:spAutoFit/>
          </a:bodyPr>
          <a:lstStyle/>
          <a:p>
            <a:pPr lvl="0" eaLnBrk="1" hangingPunct="1"/>
            <a:r>
              <a:rPr lang="zh-CN" altLang="en-US" sz="2400" b="1" dirty="0">
                <a:latin typeface="微软雅黑" panose="020B0503020204020204" pitchFamily="34" charset="-122"/>
                <a:ea typeface="微软雅黑" panose="020B0503020204020204" pitchFamily="34" charset="-122"/>
              </a:rPr>
              <a:t>目录二、</a:t>
            </a:r>
            <a:r>
              <a:rPr lang="en-US" altLang="zh-CN" sz="2400" b="1" dirty="0">
                <a:latin typeface="微软雅黑" panose="020B0503020204020204" pitchFamily="34" charset="-122"/>
                <a:ea typeface="微软雅黑" panose="020B0503020204020204" pitchFamily="34" charset="-122"/>
              </a:rPr>
              <a:t>RUP</a:t>
            </a:r>
            <a:r>
              <a:rPr lang="zh-CN" altLang="en-US" sz="2400" b="1" dirty="0">
                <a:latin typeface="微软雅黑" panose="020B0503020204020204" pitchFamily="34" charset="-122"/>
                <a:ea typeface="微软雅黑" panose="020B0503020204020204" pitchFamily="34" charset="-122"/>
              </a:rPr>
              <a:t>的简介</a:t>
            </a:r>
          </a:p>
        </p:txBody>
      </p:sp>
      <p:pic>
        <p:nvPicPr>
          <p:cNvPr id="6150" name="Picture 15      (向天歌演示原创作品：www.TopPPT.cn)"/>
          <p:cNvPicPr>
            <a:picLocks noChangeAspect="1"/>
          </p:cNvPicPr>
          <p:nvPr/>
        </p:nvPicPr>
        <p:blipFill>
          <a:blip r:embed="rId3"/>
          <a:stretch>
            <a:fillRect/>
          </a:stretch>
        </p:blipFill>
        <p:spPr>
          <a:xfrm>
            <a:off x="1055688" y="1628775"/>
            <a:ext cx="6024562" cy="4257675"/>
          </a:xfrm>
          <a:prstGeom prst="rect">
            <a:avLst/>
          </a:prstGeom>
          <a:noFill/>
          <a:ln w="9525">
            <a:noFill/>
          </a:ln>
        </p:spPr>
      </p:pic>
      <p:sp>
        <p:nvSpPr>
          <p:cNvPr id="17" name="Rectangle 16      (向天歌演示原创作品：www.TopPPT.cn)"/>
          <p:cNvSpPr/>
          <p:nvPr/>
        </p:nvSpPr>
        <p:spPr>
          <a:xfrm>
            <a:off x="7159625" y="1628775"/>
            <a:ext cx="3887788" cy="792163"/>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 name="Rectangle 1      (向天歌演示原创作品：www.TopPPT.cn)"/>
          <p:cNvSpPr/>
          <p:nvPr/>
        </p:nvSpPr>
        <p:spPr>
          <a:xfrm>
            <a:off x="7154863" y="1628775"/>
            <a:ext cx="868363" cy="792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61" name="TextBox 21      (向天歌演示原创作品：www.TopPPT.cn)"/>
          <p:cNvSpPr txBox="1"/>
          <p:nvPr/>
        </p:nvSpPr>
        <p:spPr>
          <a:xfrm>
            <a:off x="8543925" y="1831975"/>
            <a:ext cx="2307590" cy="483235"/>
          </a:xfrm>
          <a:prstGeom prst="rect">
            <a:avLst/>
          </a:prstGeom>
          <a:noFill/>
          <a:ln w="9525">
            <a:noFill/>
          </a:ln>
        </p:spPr>
        <p:txBody>
          <a:bodyPr wrap="square">
            <a:spAutoFit/>
          </a:bodyPr>
          <a:lstStyle/>
          <a:p>
            <a:pPr lvl="0" eaLnBrk="1" hangingPunct="1"/>
            <a:r>
              <a:rPr lang="en-US" altLang="zh-CN" sz="2400" dirty="0">
                <a:solidFill>
                  <a:schemeClr val="bg1"/>
                </a:solidFill>
                <a:latin typeface="微软雅黑" panose="020B0503020204020204" pitchFamily="34" charset="-122"/>
                <a:ea typeface="微软雅黑" panose="020B0503020204020204" pitchFamily="34" charset="-122"/>
                <a:hlinkClick r:id="rId4" action="ppaction://hlinksldjump"/>
              </a:rPr>
              <a:t>RUP</a:t>
            </a:r>
            <a:r>
              <a:rPr lang="zh-CN" altLang="en-US" sz="2400" dirty="0">
                <a:solidFill>
                  <a:schemeClr val="bg1"/>
                </a:solidFill>
                <a:latin typeface="微软雅黑" panose="020B0503020204020204" pitchFamily="34" charset="-122"/>
                <a:ea typeface="微软雅黑" panose="020B0503020204020204" pitchFamily="34" charset="-122"/>
                <a:hlinkClick r:id="rId4" action="ppaction://hlinksldjump"/>
              </a:rPr>
              <a:t>简介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7" name="Group 36      (向天歌演示原创作品：www.TopPPT.cn)"/>
          <p:cNvGrpSpPr/>
          <p:nvPr/>
        </p:nvGrpSpPr>
        <p:grpSpPr>
          <a:xfrm>
            <a:off x="7383848" y="1926952"/>
            <a:ext cx="409549" cy="273035"/>
            <a:chOff x="4296048" y="568056"/>
            <a:chExt cx="204787" cy="136526"/>
          </a:xfrm>
          <a:solidFill>
            <a:srgbClr val="21A3D0"/>
          </a:solidFill>
        </p:grpSpPr>
        <p:sp>
          <p:nvSpPr>
            <p:cNvPr id="27" name="Freeform 352      (向天歌演示原创作品：www.TopPPT.cn)"/>
            <p:cNvSpPr/>
            <p:nvPr/>
          </p:nvSpPr>
          <p:spPr bwMode="auto">
            <a:xfrm>
              <a:off x="4432573" y="575994"/>
              <a:ext cx="68262" cy="120650"/>
            </a:xfrm>
            <a:custGeom>
              <a:avLst/>
              <a:gdLst>
                <a:gd name="T0" fmla="*/ 94 w 95"/>
                <a:gd name="T1" fmla="*/ 171 h 171"/>
                <a:gd name="T2" fmla="*/ 95 w 95"/>
                <a:gd name="T3" fmla="*/ 166 h 171"/>
                <a:gd name="T4" fmla="*/ 95 w 95"/>
                <a:gd name="T5" fmla="*/ 6 h 171"/>
                <a:gd name="T6" fmla="*/ 94 w 95"/>
                <a:gd name="T7" fmla="*/ 0 h 171"/>
                <a:gd name="T8" fmla="*/ 0 w 95"/>
                <a:gd name="T9" fmla="*/ 81 h 171"/>
                <a:gd name="T10" fmla="*/ 94 w 95"/>
                <a:gd name="T11" fmla="*/ 171 h 171"/>
              </a:gdLst>
              <a:ahLst/>
              <a:cxnLst>
                <a:cxn ang="0">
                  <a:pos x="T0" y="T1"/>
                </a:cxn>
                <a:cxn ang="0">
                  <a:pos x="T2" y="T3"/>
                </a:cxn>
                <a:cxn ang="0">
                  <a:pos x="T4" y="T5"/>
                </a:cxn>
                <a:cxn ang="0">
                  <a:pos x="T6" y="T7"/>
                </a:cxn>
                <a:cxn ang="0">
                  <a:pos x="T8" y="T9"/>
                </a:cxn>
                <a:cxn ang="0">
                  <a:pos x="T10" y="T11"/>
                </a:cxn>
              </a:cxnLst>
              <a:rect l="0" t="0" r="r" b="b"/>
              <a:pathLst>
                <a:path w="95" h="171">
                  <a:moveTo>
                    <a:pt x="94" y="171"/>
                  </a:moveTo>
                  <a:cubicBezTo>
                    <a:pt x="95" y="170"/>
                    <a:pt x="95" y="168"/>
                    <a:pt x="95" y="166"/>
                  </a:cubicBezTo>
                  <a:cubicBezTo>
                    <a:pt x="95" y="6"/>
                    <a:pt x="95" y="6"/>
                    <a:pt x="95" y="6"/>
                  </a:cubicBezTo>
                  <a:cubicBezTo>
                    <a:pt x="95" y="4"/>
                    <a:pt x="95" y="2"/>
                    <a:pt x="94" y="0"/>
                  </a:cubicBezTo>
                  <a:cubicBezTo>
                    <a:pt x="0" y="81"/>
                    <a:pt x="0" y="81"/>
                    <a:pt x="0" y="81"/>
                  </a:cubicBezTo>
                  <a:lnTo>
                    <a:pt x="94" y="1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353      (向天歌演示原创作品：www.TopPPT.cn)"/>
            <p:cNvSpPr/>
            <p:nvPr/>
          </p:nvSpPr>
          <p:spPr bwMode="auto">
            <a:xfrm>
              <a:off x="4305573" y="568056"/>
              <a:ext cx="185737" cy="77788"/>
            </a:xfrm>
            <a:custGeom>
              <a:avLst/>
              <a:gdLst>
                <a:gd name="T0" fmla="*/ 132 w 264"/>
                <a:gd name="T1" fmla="*/ 112 h 112"/>
                <a:gd name="T2" fmla="*/ 156 w 264"/>
                <a:gd name="T3" fmla="*/ 92 h 112"/>
                <a:gd name="T4" fmla="*/ 169 w 264"/>
                <a:gd name="T5" fmla="*/ 82 h 112"/>
                <a:gd name="T6" fmla="*/ 264 w 264"/>
                <a:gd name="T7" fmla="*/ 1 h 112"/>
                <a:gd name="T8" fmla="*/ 259 w 264"/>
                <a:gd name="T9" fmla="*/ 0 h 112"/>
                <a:gd name="T10" fmla="*/ 5 w 264"/>
                <a:gd name="T11" fmla="*/ 0 h 112"/>
                <a:gd name="T12" fmla="*/ 0 w 264"/>
                <a:gd name="T13" fmla="*/ 1 h 112"/>
                <a:gd name="T14" fmla="*/ 94 w 264"/>
                <a:gd name="T15" fmla="*/ 82 h 112"/>
                <a:gd name="T16" fmla="*/ 107 w 264"/>
                <a:gd name="T17" fmla="*/ 92 h 112"/>
                <a:gd name="T18" fmla="*/ 132 w 264"/>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12">
                  <a:moveTo>
                    <a:pt x="132" y="112"/>
                  </a:moveTo>
                  <a:cubicBezTo>
                    <a:pt x="156" y="92"/>
                    <a:pt x="156" y="92"/>
                    <a:pt x="156" y="92"/>
                  </a:cubicBezTo>
                  <a:cubicBezTo>
                    <a:pt x="169" y="82"/>
                    <a:pt x="169" y="82"/>
                    <a:pt x="169" y="82"/>
                  </a:cubicBezTo>
                  <a:cubicBezTo>
                    <a:pt x="264" y="1"/>
                    <a:pt x="264" y="1"/>
                    <a:pt x="264" y="1"/>
                  </a:cubicBezTo>
                  <a:cubicBezTo>
                    <a:pt x="262" y="1"/>
                    <a:pt x="260" y="0"/>
                    <a:pt x="259" y="0"/>
                  </a:cubicBezTo>
                  <a:cubicBezTo>
                    <a:pt x="5" y="0"/>
                    <a:pt x="5" y="0"/>
                    <a:pt x="5" y="0"/>
                  </a:cubicBezTo>
                  <a:cubicBezTo>
                    <a:pt x="3" y="0"/>
                    <a:pt x="1" y="1"/>
                    <a:pt x="0" y="1"/>
                  </a:cubicBezTo>
                  <a:cubicBezTo>
                    <a:pt x="94" y="82"/>
                    <a:pt x="94" y="82"/>
                    <a:pt x="94" y="82"/>
                  </a:cubicBezTo>
                  <a:cubicBezTo>
                    <a:pt x="107" y="92"/>
                    <a:pt x="107" y="92"/>
                    <a:pt x="107" y="92"/>
                  </a:cubicBezTo>
                  <a:lnTo>
                    <a:pt x="13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354      (向天歌演示原创作品：www.TopPPT.cn)"/>
            <p:cNvSpPr/>
            <p:nvPr/>
          </p:nvSpPr>
          <p:spPr bwMode="auto">
            <a:xfrm>
              <a:off x="4305573" y="639494"/>
              <a:ext cx="185737" cy="65088"/>
            </a:xfrm>
            <a:custGeom>
              <a:avLst/>
              <a:gdLst>
                <a:gd name="T0" fmla="*/ 259 w 263"/>
                <a:gd name="T1" fmla="*/ 92 h 92"/>
                <a:gd name="T2" fmla="*/ 263 w 263"/>
                <a:gd name="T3" fmla="*/ 91 h 92"/>
                <a:gd name="T4" fmla="*/ 168 w 263"/>
                <a:gd name="T5" fmla="*/ 0 h 92"/>
                <a:gd name="T6" fmla="*/ 132 w 263"/>
                <a:gd name="T7" fmla="*/ 30 h 92"/>
                <a:gd name="T8" fmla="*/ 95 w 263"/>
                <a:gd name="T9" fmla="*/ 0 h 92"/>
                <a:gd name="T10" fmla="*/ 0 w 263"/>
                <a:gd name="T11" fmla="*/ 91 h 92"/>
                <a:gd name="T12" fmla="*/ 5 w 263"/>
                <a:gd name="T13" fmla="*/ 92 h 92"/>
                <a:gd name="T14" fmla="*/ 259 w 26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92">
                  <a:moveTo>
                    <a:pt x="259" y="92"/>
                  </a:moveTo>
                  <a:cubicBezTo>
                    <a:pt x="260" y="92"/>
                    <a:pt x="262" y="92"/>
                    <a:pt x="263" y="91"/>
                  </a:cubicBezTo>
                  <a:cubicBezTo>
                    <a:pt x="168" y="0"/>
                    <a:pt x="168" y="0"/>
                    <a:pt x="168" y="0"/>
                  </a:cubicBezTo>
                  <a:cubicBezTo>
                    <a:pt x="132" y="30"/>
                    <a:pt x="132" y="30"/>
                    <a:pt x="132" y="30"/>
                  </a:cubicBezTo>
                  <a:cubicBezTo>
                    <a:pt x="95" y="0"/>
                    <a:pt x="95" y="0"/>
                    <a:pt x="95" y="0"/>
                  </a:cubicBezTo>
                  <a:cubicBezTo>
                    <a:pt x="0" y="91"/>
                    <a:pt x="0" y="91"/>
                    <a:pt x="0" y="91"/>
                  </a:cubicBezTo>
                  <a:cubicBezTo>
                    <a:pt x="2" y="92"/>
                    <a:pt x="3" y="92"/>
                    <a:pt x="5" y="92"/>
                  </a:cubicBezTo>
                  <a:lnTo>
                    <a:pt x="259"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355      (向天歌演示原创作品：www.TopPPT.cn)"/>
            <p:cNvSpPr/>
            <p:nvPr/>
          </p:nvSpPr>
          <p:spPr bwMode="auto">
            <a:xfrm>
              <a:off x="4296048" y="575994"/>
              <a:ext cx="66675" cy="120650"/>
            </a:xfrm>
            <a:custGeom>
              <a:avLst/>
              <a:gdLst>
                <a:gd name="T0" fmla="*/ 1 w 95"/>
                <a:gd name="T1" fmla="*/ 0 h 171"/>
                <a:gd name="T2" fmla="*/ 0 w 95"/>
                <a:gd name="T3" fmla="*/ 6 h 171"/>
                <a:gd name="T4" fmla="*/ 0 w 95"/>
                <a:gd name="T5" fmla="*/ 166 h 171"/>
                <a:gd name="T6" fmla="*/ 1 w 95"/>
                <a:gd name="T7" fmla="*/ 171 h 171"/>
                <a:gd name="T8" fmla="*/ 95 w 95"/>
                <a:gd name="T9" fmla="*/ 81 h 171"/>
                <a:gd name="T10" fmla="*/ 1 w 95"/>
                <a:gd name="T11" fmla="*/ 0 h 171"/>
              </a:gdLst>
              <a:ahLst/>
              <a:cxnLst>
                <a:cxn ang="0">
                  <a:pos x="T0" y="T1"/>
                </a:cxn>
                <a:cxn ang="0">
                  <a:pos x="T2" y="T3"/>
                </a:cxn>
                <a:cxn ang="0">
                  <a:pos x="T4" y="T5"/>
                </a:cxn>
                <a:cxn ang="0">
                  <a:pos x="T6" y="T7"/>
                </a:cxn>
                <a:cxn ang="0">
                  <a:pos x="T8" y="T9"/>
                </a:cxn>
                <a:cxn ang="0">
                  <a:pos x="T10" y="T11"/>
                </a:cxn>
              </a:cxnLst>
              <a:rect l="0" t="0" r="r" b="b"/>
              <a:pathLst>
                <a:path w="95" h="171">
                  <a:moveTo>
                    <a:pt x="1" y="0"/>
                  </a:moveTo>
                  <a:cubicBezTo>
                    <a:pt x="1" y="2"/>
                    <a:pt x="0" y="4"/>
                    <a:pt x="0" y="6"/>
                  </a:cubicBezTo>
                  <a:cubicBezTo>
                    <a:pt x="0" y="166"/>
                    <a:pt x="0" y="166"/>
                    <a:pt x="0" y="166"/>
                  </a:cubicBezTo>
                  <a:cubicBezTo>
                    <a:pt x="0" y="168"/>
                    <a:pt x="1" y="170"/>
                    <a:pt x="1" y="171"/>
                  </a:cubicBezTo>
                  <a:cubicBezTo>
                    <a:pt x="95" y="81"/>
                    <a:pt x="95" y="81"/>
                    <a:pt x="95" y="8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8" name="组合 7"/>
          <p:cNvGrpSpPr/>
          <p:nvPr/>
        </p:nvGrpSpPr>
        <p:grpSpPr>
          <a:xfrm>
            <a:off x="7164705" y="2807970"/>
            <a:ext cx="3891280" cy="792480"/>
            <a:chOff x="11270" y="3925"/>
            <a:chExt cx="6128" cy="1248"/>
          </a:xfrm>
        </p:grpSpPr>
        <p:sp>
          <p:nvSpPr>
            <p:cNvPr id="18" name="Rectangle 17      (向天歌演示原创作品：www.TopPPT.cn)"/>
            <p:cNvSpPr/>
            <p:nvPr/>
          </p:nvSpPr>
          <p:spPr>
            <a:xfrm>
              <a:off x="11275" y="3925"/>
              <a:ext cx="6123" cy="124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3" name="Rectangle 12      (向天歌演示原创作品：www.TopPPT.cn)"/>
            <p:cNvSpPr/>
            <p:nvPr/>
          </p:nvSpPr>
          <p:spPr>
            <a:xfrm>
              <a:off x="11270" y="3925"/>
              <a:ext cx="1368" cy="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36" name="Group 35      (向天歌演示原创作品：www.TopPPT.cn)"/>
            <p:cNvGrpSpPr/>
            <p:nvPr/>
          </p:nvGrpSpPr>
          <p:grpSpPr>
            <a:xfrm>
              <a:off x="11679" y="4185"/>
              <a:ext cx="577" cy="697"/>
              <a:chOff x="4721498" y="533131"/>
              <a:chExt cx="168274" cy="203201"/>
            </a:xfrm>
            <a:solidFill>
              <a:srgbClr val="21A3D0"/>
            </a:solidFill>
          </p:grpSpPr>
          <p:sp>
            <p:nvSpPr>
              <p:cNvPr id="31" name="Freeform 356      (向天歌演示原创作品：www.TopPPT.cn)"/>
              <p:cNvSpPr/>
              <p:nvPr/>
            </p:nvSpPr>
            <p:spPr bwMode="auto">
              <a:xfrm>
                <a:off x="4834210" y="629969"/>
                <a:ext cx="55562" cy="100013"/>
              </a:xfrm>
              <a:custGeom>
                <a:avLst/>
                <a:gdLst>
                  <a:gd name="T0" fmla="*/ 77 w 78"/>
                  <a:gd name="T1" fmla="*/ 0 h 141"/>
                  <a:gd name="T2" fmla="*/ 0 w 78"/>
                  <a:gd name="T3" fmla="*/ 67 h 141"/>
                  <a:gd name="T4" fmla="*/ 77 w 78"/>
                  <a:gd name="T5" fmla="*/ 141 h 141"/>
                  <a:gd name="T6" fmla="*/ 78 w 78"/>
                  <a:gd name="T7" fmla="*/ 137 h 141"/>
                  <a:gd name="T8" fmla="*/ 78 w 78"/>
                  <a:gd name="T9" fmla="*/ 5 h 141"/>
                  <a:gd name="T10" fmla="*/ 77 w 78"/>
                  <a:gd name="T11" fmla="*/ 0 h 141"/>
                </a:gdLst>
                <a:ahLst/>
                <a:cxnLst>
                  <a:cxn ang="0">
                    <a:pos x="T0" y="T1"/>
                  </a:cxn>
                  <a:cxn ang="0">
                    <a:pos x="T2" y="T3"/>
                  </a:cxn>
                  <a:cxn ang="0">
                    <a:pos x="T4" y="T5"/>
                  </a:cxn>
                  <a:cxn ang="0">
                    <a:pos x="T6" y="T7"/>
                  </a:cxn>
                  <a:cxn ang="0">
                    <a:pos x="T8" y="T9"/>
                  </a:cxn>
                  <a:cxn ang="0">
                    <a:pos x="T10" y="T11"/>
                  </a:cxn>
                </a:cxnLst>
                <a:rect l="0" t="0" r="r" b="b"/>
                <a:pathLst>
                  <a:path w="78" h="141">
                    <a:moveTo>
                      <a:pt x="77" y="0"/>
                    </a:moveTo>
                    <a:cubicBezTo>
                      <a:pt x="0" y="67"/>
                      <a:pt x="0" y="67"/>
                      <a:pt x="0" y="67"/>
                    </a:cubicBezTo>
                    <a:cubicBezTo>
                      <a:pt x="77" y="141"/>
                      <a:pt x="77" y="141"/>
                      <a:pt x="77" y="141"/>
                    </a:cubicBezTo>
                    <a:cubicBezTo>
                      <a:pt x="78" y="140"/>
                      <a:pt x="78" y="138"/>
                      <a:pt x="78" y="137"/>
                    </a:cubicBezTo>
                    <a:cubicBezTo>
                      <a:pt x="78" y="5"/>
                      <a:pt x="78" y="5"/>
                      <a:pt x="78" y="5"/>
                    </a:cubicBezTo>
                    <a:cubicBezTo>
                      <a:pt x="78" y="3"/>
                      <a:pt x="78" y="2"/>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357      (向天歌演示原创作品：www.TopPPT.cn)"/>
              <p:cNvSpPr/>
              <p:nvPr/>
            </p:nvSpPr>
            <p:spPr bwMode="auto">
              <a:xfrm>
                <a:off x="4727848" y="623619"/>
                <a:ext cx="153987" cy="65088"/>
              </a:xfrm>
              <a:custGeom>
                <a:avLst/>
                <a:gdLst>
                  <a:gd name="T0" fmla="*/ 89 w 218"/>
                  <a:gd name="T1" fmla="*/ 76 h 93"/>
                  <a:gd name="T2" fmla="*/ 109 w 218"/>
                  <a:gd name="T3" fmla="*/ 93 h 93"/>
                  <a:gd name="T4" fmla="*/ 130 w 218"/>
                  <a:gd name="T5" fmla="*/ 76 h 93"/>
                  <a:gd name="T6" fmla="*/ 140 w 218"/>
                  <a:gd name="T7" fmla="*/ 68 h 93"/>
                  <a:gd name="T8" fmla="*/ 218 w 218"/>
                  <a:gd name="T9" fmla="*/ 1 h 93"/>
                  <a:gd name="T10" fmla="*/ 214 w 218"/>
                  <a:gd name="T11" fmla="*/ 0 h 93"/>
                  <a:gd name="T12" fmla="*/ 157 w 218"/>
                  <a:gd name="T13" fmla="*/ 0 h 93"/>
                  <a:gd name="T14" fmla="*/ 127 w 218"/>
                  <a:gd name="T15" fmla="*/ 36 h 93"/>
                  <a:gd name="T16" fmla="*/ 109 w 218"/>
                  <a:gd name="T17" fmla="*/ 45 h 93"/>
                  <a:gd name="T18" fmla="*/ 92 w 218"/>
                  <a:gd name="T19" fmla="*/ 36 h 93"/>
                  <a:gd name="T20" fmla="*/ 61 w 218"/>
                  <a:gd name="T21" fmla="*/ 0 h 93"/>
                  <a:gd name="T22" fmla="*/ 4 w 218"/>
                  <a:gd name="T23" fmla="*/ 0 h 93"/>
                  <a:gd name="T24" fmla="*/ 0 w 218"/>
                  <a:gd name="T25" fmla="*/ 1 h 93"/>
                  <a:gd name="T26" fmla="*/ 78 w 218"/>
                  <a:gd name="T27" fmla="*/ 68 h 93"/>
                  <a:gd name="T28" fmla="*/ 89 w 218"/>
                  <a:gd name="T29"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93">
                    <a:moveTo>
                      <a:pt x="89" y="76"/>
                    </a:moveTo>
                    <a:cubicBezTo>
                      <a:pt x="109" y="93"/>
                      <a:pt x="109" y="93"/>
                      <a:pt x="109" y="93"/>
                    </a:cubicBezTo>
                    <a:cubicBezTo>
                      <a:pt x="130" y="76"/>
                      <a:pt x="130" y="76"/>
                      <a:pt x="130" y="76"/>
                    </a:cubicBezTo>
                    <a:cubicBezTo>
                      <a:pt x="140" y="68"/>
                      <a:pt x="140" y="68"/>
                      <a:pt x="140" y="68"/>
                    </a:cubicBezTo>
                    <a:cubicBezTo>
                      <a:pt x="218" y="1"/>
                      <a:pt x="218" y="1"/>
                      <a:pt x="218" y="1"/>
                    </a:cubicBezTo>
                    <a:cubicBezTo>
                      <a:pt x="217" y="1"/>
                      <a:pt x="215" y="0"/>
                      <a:pt x="214" y="0"/>
                    </a:cubicBezTo>
                    <a:cubicBezTo>
                      <a:pt x="157" y="0"/>
                      <a:pt x="157" y="0"/>
                      <a:pt x="157" y="0"/>
                    </a:cubicBezTo>
                    <a:cubicBezTo>
                      <a:pt x="127" y="36"/>
                      <a:pt x="127" y="36"/>
                      <a:pt x="127" y="36"/>
                    </a:cubicBezTo>
                    <a:cubicBezTo>
                      <a:pt x="123" y="42"/>
                      <a:pt x="116" y="45"/>
                      <a:pt x="109" y="45"/>
                    </a:cubicBezTo>
                    <a:cubicBezTo>
                      <a:pt x="103" y="45"/>
                      <a:pt x="96" y="42"/>
                      <a:pt x="92" y="36"/>
                    </a:cubicBezTo>
                    <a:cubicBezTo>
                      <a:pt x="61" y="0"/>
                      <a:pt x="61" y="0"/>
                      <a:pt x="61" y="0"/>
                    </a:cubicBezTo>
                    <a:cubicBezTo>
                      <a:pt x="4" y="0"/>
                      <a:pt x="4" y="0"/>
                      <a:pt x="4" y="0"/>
                    </a:cubicBezTo>
                    <a:cubicBezTo>
                      <a:pt x="3" y="0"/>
                      <a:pt x="2" y="1"/>
                      <a:pt x="0" y="1"/>
                    </a:cubicBezTo>
                    <a:cubicBezTo>
                      <a:pt x="78" y="68"/>
                      <a:pt x="78" y="68"/>
                      <a:pt x="78" y="68"/>
                    </a:cubicBezTo>
                    <a:lnTo>
                      <a:pt x="89"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58      (向天歌演示原创作品：www.TopPPT.cn)"/>
              <p:cNvSpPr/>
              <p:nvPr/>
            </p:nvSpPr>
            <p:spPr bwMode="auto">
              <a:xfrm>
                <a:off x="4727848" y="683944"/>
                <a:ext cx="153987" cy="52388"/>
              </a:xfrm>
              <a:custGeom>
                <a:avLst/>
                <a:gdLst>
                  <a:gd name="T0" fmla="*/ 109 w 218"/>
                  <a:gd name="T1" fmla="*/ 25 h 76"/>
                  <a:gd name="T2" fmla="*/ 79 w 218"/>
                  <a:gd name="T3" fmla="*/ 0 h 76"/>
                  <a:gd name="T4" fmla="*/ 0 w 218"/>
                  <a:gd name="T5" fmla="*/ 76 h 76"/>
                  <a:gd name="T6" fmla="*/ 4 w 218"/>
                  <a:gd name="T7" fmla="*/ 76 h 76"/>
                  <a:gd name="T8" fmla="*/ 214 w 218"/>
                  <a:gd name="T9" fmla="*/ 76 h 76"/>
                  <a:gd name="T10" fmla="*/ 218 w 218"/>
                  <a:gd name="T11" fmla="*/ 76 h 76"/>
                  <a:gd name="T12" fmla="*/ 139 w 218"/>
                  <a:gd name="T13" fmla="*/ 0 h 76"/>
                  <a:gd name="T14" fmla="*/ 109 w 218"/>
                  <a:gd name="T15" fmla="*/ 25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76">
                    <a:moveTo>
                      <a:pt x="109" y="25"/>
                    </a:moveTo>
                    <a:cubicBezTo>
                      <a:pt x="79" y="0"/>
                      <a:pt x="79" y="0"/>
                      <a:pt x="79" y="0"/>
                    </a:cubicBezTo>
                    <a:cubicBezTo>
                      <a:pt x="0" y="76"/>
                      <a:pt x="0" y="76"/>
                      <a:pt x="0" y="76"/>
                    </a:cubicBezTo>
                    <a:cubicBezTo>
                      <a:pt x="2" y="76"/>
                      <a:pt x="3" y="76"/>
                      <a:pt x="4" y="76"/>
                    </a:cubicBezTo>
                    <a:cubicBezTo>
                      <a:pt x="214" y="76"/>
                      <a:pt x="214" y="76"/>
                      <a:pt x="214" y="76"/>
                    </a:cubicBezTo>
                    <a:cubicBezTo>
                      <a:pt x="215" y="76"/>
                      <a:pt x="217" y="76"/>
                      <a:pt x="218" y="76"/>
                    </a:cubicBezTo>
                    <a:cubicBezTo>
                      <a:pt x="139" y="0"/>
                      <a:pt x="139" y="0"/>
                      <a:pt x="139" y="0"/>
                    </a:cubicBezTo>
                    <a:lnTo>
                      <a:pt x="109"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59      (向天歌演示原创作品：www.TopPPT.cn)"/>
              <p:cNvSpPr/>
              <p:nvPr/>
            </p:nvSpPr>
            <p:spPr bwMode="auto">
              <a:xfrm>
                <a:off x="4721498" y="629969"/>
                <a:ext cx="53975" cy="100013"/>
              </a:xfrm>
              <a:custGeom>
                <a:avLst/>
                <a:gdLst>
                  <a:gd name="T0" fmla="*/ 1 w 78"/>
                  <a:gd name="T1" fmla="*/ 0 h 141"/>
                  <a:gd name="T2" fmla="*/ 0 w 78"/>
                  <a:gd name="T3" fmla="*/ 5 h 141"/>
                  <a:gd name="T4" fmla="*/ 0 w 78"/>
                  <a:gd name="T5" fmla="*/ 137 h 141"/>
                  <a:gd name="T6" fmla="*/ 1 w 78"/>
                  <a:gd name="T7" fmla="*/ 141 h 141"/>
                  <a:gd name="T8" fmla="*/ 78 w 78"/>
                  <a:gd name="T9" fmla="*/ 67 h 141"/>
                  <a:gd name="T10" fmla="*/ 1 w 78"/>
                  <a:gd name="T11" fmla="*/ 0 h 141"/>
                </a:gdLst>
                <a:ahLst/>
                <a:cxnLst>
                  <a:cxn ang="0">
                    <a:pos x="T0" y="T1"/>
                  </a:cxn>
                  <a:cxn ang="0">
                    <a:pos x="T2" y="T3"/>
                  </a:cxn>
                  <a:cxn ang="0">
                    <a:pos x="T4" y="T5"/>
                  </a:cxn>
                  <a:cxn ang="0">
                    <a:pos x="T6" y="T7"/>
                  </a:cxn>
                  <a:cxn ang="0">
                    <a:pos x="T8" y="T9"/>
                  </a:cxn>
                  <a:cxn ang="0">
                    <a:pos x="T10" y="T11"/>
                  </a:cxn>
                </a:cxnLst>
                <a:rect l="0" t="0" r="r" b="b"/>
                <a:pathLst>
                  <a:path w="78" h="141">
                    <a:moveTo>
                      <a:pt x="1" y="0"/>
                    </a:moveTo>
                    <a:cubicBezTo>
                      <a:pt x="0" y="2"/>
                      <a:pt x="0" y="3"/>
                      <a:pt x="0" y="5"/>
                    </a:cubicBezTo>
                    <a:cubicBezTo>
                      <a:pt x="0" y="137"/>
                      <a:pt x="0" y="137"/>
                      <a:pt x="0" y="137"/>
                    </a:cubicBezTo>
                    <a:cubicBezTo>
                      <a:pt x="0" y="138"/>
                      <a:pt x="0" y="140"/>
                      <a:pt x="1" y="141"/>
                    </a:cubicBezTo>
                    <a:cubicBezTo>
                      <a:pt x="78" y="67"/>
                      <a:pt x="78" y="67"/>
                      <a:pt x="78" y="67"/>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360      (向天歌演示原创作品：www.TopPPT.cn)"/>
              <p:cNvSpPr/>
              <p:nvPr/>
            </p:nvSpPr>
            <p:spPr bwMode="auto">
              <a:xfrm>
                <a:off x="4756423" y="533131"/>
                <a:ext cx="98425" cy="112713"/>
              </a:xfrm>
              <a:custGeom>
                <a:avLst/>
                <a:gdLst>
                  <a:gd name="T0" fmla="*/ 62 w 139"/>
                  <a:gd name="T1" fmla="*/ 155 h 159"/>
                  <a:gd name="T2" fmla="*/ 69 w 139"/>
                  <a:gd name="T3" fmla="*/ 159 h 159"/>
                  <a:gd name="T4" fmla="*/ 77 w 139"/>
                  <a:gd name="T5" fmla="*/ 155 h 159"/>
                  <a:gd name="T6" fmla="*/ 135 w 139"/>
                  <a:gd name="T7" fmla="*/ 86 h 159"/>
                  <a:gd name="T8" fmla="*/ 130 w 139"/>
                  <a:gd name="T9" fmla="*/ 77 h 159"/>
                  <a:gd name="T10" fmla="*/ 100 w 139"/>
                  <a:gd name="T11" fmla="*/ 77 h 159"/>
                  <a:gd name="T12" fmla="*/ 88 w 139"/>
                  <a:gd name="T13" fmla="*/ 77 h 159"/>
                  <a:gd name="T14" fmla="*/ 88 w 139"/>
                  <a:gd name="T15" fmla="*/ 12 h 159"/>
                  <a:gd name="T16" fmla="*/ 76 w 139"/>
                  <a:gd name="T17" fmla="*/ 0 h 159"/>
                  <a:gd name="T18" fmla="*/ 62 w 139"/>
                  <a:gd name="T19" fmla="*/ 0 h 159"/>
                  <a:gd name="T20" fmla="*/ 51 w 139"/>
                  <a:gd name="T21" fmla="*/ 12 h 159"/>
                  <a:gd name="T22" fmla="*/ 51 w 139"/>
                  <a:gd name="T23" fmla="*/ 77 h 159"/>
                  <a:gd name="T24" fmla="*/ 39 w 139"/>
                  <a:gd name="T25" fmla="*/ 77 h 159"/>
                  <a:gd name="T26" fmla="*/ 8 w 139"/>
                  <a:gd name="T27" fmla="*/ 77 h 159"/>
                  <a:gd name="T28" fmla="*/ 4 w 139"/>
                  <a:gd name="T29" fmla="*/ 86 h 159"/>
                  <a:gd name="T30" fmla="*/ 62 w 139"/>
                  <a:gd name="T31" fmla="*/ 1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59">
                    <a:moveTo>
                      <a:pt x="62" y="155"/>
                    </a:moveTo>
                    <a:cubicBezTo>
                      <a:pt x="64" y="157"/>
                      <a:pt x="67" y="159"/>
                      <a:pt x="69" y="159"/>
                    </a:cubicBezTo>
                    <a:cubicBezTo>
                      <a:pt x="72" y="159"/>
                      <a:pt x="75" y="157"/>
                      <a:pt x="77" y="155"/>
                    </a:cubicBezTo>
                    <a:cubicBezTo>
                      <a:pt x="135" y="86"/>
                      <a:pt x="135" y="86"/>
                      <a:pt x="135" y="86"/>
                    </a:cubicBezTo>
                    <a:cubicBezTo>
                      <a:pt x="139" y="81"/>
                      <a:pt x="137" y="77"/>
                      <a:pt x="130" y="77"/>
                    </a:cubicBezTo>
                    <a:cubicBezTo>
                      <a:pt x="100" y="77"/>
                      <a:pt x="100" y="77"/>
                      <a:pt x="100" y="77"/>
                    </a:cubicBezTo>
                    <a:cubicBezTo>
                      <a:pt x="97" y="77"/>
                      <a:pt x="93" y="77"/>
                      <a:pt x="88" y="77"/>
                    </a:cubicBezTo>
                    <a:cubicBezTo>
                      <a:pt x="88" y="12"/>
                      <a:pt x="88" y="12"/>
                      <a:pt x="88" y="12"/>
                    </a:cubicBezTo>
                    <a:cubicBezTo>
                      <a:pt x="88" y="5"/>
                      <a:pt x="83" y="0"/>
                      <a:pt x="76" y="0"/>
                    </a:cubicBezTo>
                    <a:cubicBezTo>
                      <a:pt x="62" y="0"/>
                      <a:pt x="62" y="0"/>
                      <a:pt x="62" y="0"/>
                    </a:cubicBezTo>
                    <a:cubicBezTo>
                      <a:pt x="56" y="0"/>
                      <a:pt x="51" y="5"/>
                      <a:pt x="51" y="12"/>
                    </a:cubicBezTo>
                    <a:cubicBezTo>
                      <a:pt x="51" y="77"/>
                      <a:pt x="51" y="77"/>
                      <a:pt x="51" y="77"/>
                    </a:cubicBezTo>
                    <a:cubicBezTo>
                      <a:pt x="46" y="77"/>
                      <a:pt x="42" y="77"/>
                      <a:pt x="39" y="77"/>
                    </a:cubicBezTo>
                    <a:cubicBezTo>
                      <a:pt x="8" y="77"/>
                      <a:pt x="8" y="77"/>
                      <a:pt x="8" y="77"/>
                    </a:cubicBezTo>
                    <a:cubicBezTo>
                      <a:pt x="2" y="77"/>
                      <a:pt x="0" y="81"/>
                      <a:pt x="4" y="86"/>
                    </a:cubicBezTo>
                    <a:lnTo>
                      <a:pt x="62"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6167" name="TextBox 42      (向天歌演示原创作品：www.TopPPT.cn)"/>
            <p:cNvSpPr txBox="1"/>
            <p:nvPr/>
          </p:nvSpPr>
          <p:spPr>
            <a:xfrm>
              <a:off x="13455" y="4243"/>
              <a:ext cx="3290" cy="761"/>
            </a:xfrm>
            <a:prstGeom prst="rect">
              <a:avLst/>
            </a:prstGeom>
            <a:noFill/>
            <a:ln w="9525">
              <a:noFill/>
            </a:ln>
          </p:spPr>
          <p:txBody>
            <a:bodyPr>
              <a:spAutoFit/>
            </a:bodyPr>
            <a:lstStyle/>
            <a:p>
              <a:pPr lvl="0" eaLnBrk="1" hangingPunct="1"/>
              <a:r>
                <a:rPr lang="en-US" altLang="zh-CN" sz="2400" dirty="0">
                  <a:solidFill>
                    <a:schemeClr val="bg1"/>
                  </a:solidFill>
                  <a:latin typeface="微软雅黑" panose="020B0503020204020204" pitchFamily="34" charset="-122"/>
                  <a:ea typeface="微软雅黑" panose="020B0503020204020204" pitchFamily="34" charset="-122"/>
                </a:rPr>
                <a:t>RUP</a:t>
              </a:r>
              <a:r>
                <a:rPr lang="zh-CN" altLang="en-US" sz="2400" dirty="0">
                  <a:solidFill>
                    <a:schemeClr val="bg1"/>
                  </a:solidFill>
                  <a:latin typeface="微软雅黑" panose="020B0503020204020204" pitchFamily="34" charset="-122"/>
                  <a:ea typeface="微软雅黑" panose="020B0503020204020204" pitchFamily="34" charset="-122"/>
                </a:rPr>
                <a:t>开发过程</a:t>
              </a:r>
            </a:p>
          </p:txBody>
        </p:sp>
      </p:grpSp>
      <p:grpSp>
        <p:nvGrpSpPr>
          <p:cNvPr id="7" name="组合 6"/>
          <p:cNvGrpSpPr/>
          <p:nvPr/>
        </p:nvGrpSpPr>
        <p:grpSpPr>
          <a:xfrm>
            <a:off x="7155180" y="3986530"/>
            <a:ext cx="3892550" cy="792480"/>
            <a:chOff x="11268" y="5295"/>
            <a:chExt cx="6130" cy="1248"/>
          </a:xfrm>
        </p:grpSpPr>
        <p:sp>
          <p:nvSpPr>
            <p:cNvPr id="9" name="Rectangle 8      (向天歌演示原创作品：www.TopPPT.cn)"/>
            <p:cNvSpPr/>
            <p:nvPr/>
          </p:nvSpPr>
          <p:spPr>
            <a:xfrm>
              <a:off x="11275" y="5295"/>
              <a:ext cx="6123" cy="124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4" name="Rectangle 13      (向天歌演示原创作品：www.TopPPT.cn)"/>
            <p:cNvSpPr/>
            <p:nvPr/>
          </p:nvSpPr>
          <p:spPr>
            <a:xfrm>
              <a:off x="11268" y="5295"/>
              <a:ext cx="1368" cy="1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66" name="Freeform 252      (向天歌演示原创作品：www.TopPPT.cn)"/>
            <p:cNvSpPr>
              <a:spLocks noEditPoints="1"/>
            </p:cNvSpPr>
            <p:nvPr/>
          </p:nvSpPr>
          <p:spPr>
            <a:xfrm>
              <a:off x="11655" y="5698"/>
              <a:ext cx="553" cy="525"/>
            </a:xfrm>
            <a:custGeom>
              <a:avLst/>
              <a:gdLst/>
              <a:ahLst/>
              <a:cxnLst>
                <a:cxn ang="0">
                  <a:pos x="342702" y="124846"/>
                </a:cxn>
                <a:cxn ang="0">
                  <a:pos x="159695" y="10501"/>
                </a:cxn>
                <a:cxn ang="0">
                  <a:pos x="8160" y="162183"/>
                </a:cxn>
                <a:cxn ang="0">
                  <a:pos x="74602" y="254359"/>
                </a:cxn>
                <a:cxn ang="0">
                  <a:pos x="41964" y="312699"/>
                </a:cxn>
                <a:cxn ang="0">
                  <a:pos x="142210" y="276528"/>
                </a:cxn>
                <a:cxn ang="0">
                  <a:pos x="191167" y="276528"/>
                </a:cxn>
                <a:cxn ang="0">
                  <a:pos x="342702" y="124846"/>
                </a:cxn>
                <a:cxn ang="0">
                  <a:pos x="93252" y="166850"/>
                </a:cxn>
                <a:cxn ang="0">
                  <a:pos x="69939" y="143515"/>
                </a:cxn>
                <a:cxn ang="0">
                  <a:pos x="93252" y="120179"/>
                </a:cxn>
                <a:cxn ang="0">
                  <a:pos x="116565" y="143515"/>
                </a:cxn>
                <a:cxn ang="0">
                  <a:pos x="93252" y="166850"/>
                </a:cxn>
                <a:cxn ang="0">
                  <a:pos x="176014" y="166850"/>
                </a:cxn>
                <a:cxn ang="0">
                  <a:pos x="152701" y="143515"/>
                </a:cxn>
                <a:cxn ang="0">
                  <a:pos x="176014" y="120179"/>
                </a:cxn>
                <a:cxn ang="0">
                  <a:pos x="200493" y="143515"/>
                </a:cxn>
                <a:cxn ang="0">
                  <a:pos x="176014" y="166850"/>
                </a:cxn>
                <a:cxn ang="0">
                  <a:pos x="259941" y="166850"/>
                </a:cxn>
                <a:cxn ang="0">
                  <a:pos x="236628" y="143515"/>
                </a:cxn>
                <a:cxn ang="0">
                  <a:pos x="259941" y="120179"/>
                </a:cxn>
                <a:cxn ang="0">
                  <a:pos x="283254" y="143515"/>
                </a:cxn>
                <a:cxn ang="0">
                  <a:pos x="259941" y="166850"/>
                </a:cxn>
              </a:cxnLst>
              <a:rect l="0" t="0" r="0" b="0"/>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rgbClr val="21A3D0">
                <a:alpha val="100000"/>
              </a:srgbClr>
            </a:solidFill>
            <a:ln w="9525">
              <a:noFill/>
            </a:ln>
          </p:spPr>
          <p:txBody>
            <a:bodyPr/>
            <a:lstStyle/>
            <a:p>
              <a:endParaRPr lang="zh-CN" altLang="en-US"/>
            </a:p>
          </p:txBody>
        </p:sp>
        <p:sp>
          <p:nvSpPr>
            <p:cNvPr id="6168" name="TextBox 43      (向天歌演示原创作品：www.TopPPT.cn)"/>
            <p:cNvSpPr txBox="1"/>
            <p:nvPr/>
          </p:nvSpPr>
          <p:spPr>
            <a:xfrm>
              <a:off x="13455" y="5598"/>
              <a:ext cx="3752" cy="761"/>
            </a:xfrm>
            <a:prstGeom prst="rect">
              <a:avLst/>
            </a:prstGeom>
            <a:noFill/>
            <a:ln w="9525">
              <a:noFill/>
            </a:ln>
          </p:spPr>
          <p:txBody>
            <a:bodyPr wrap="square">
              <a:spAutoFit/>
            </a:bodyPr>
            <a:lstStyle/>
            <a:p>
              <a:pPr lvl="0" eaLnBrk="1" hangingPunct="1"/>
              <a:r>
                <a:rPr lang="en-US" altLang="zh-CN" sz="2400" dirty="0">
                  <a:solidFill>
                    <a:schemeClr val="bg1"/>
                  </a:solidFill>
                  <a:latin typeface="微软雅黑" panose="020B0503020204020204" pitchFamily="34" charset="-122"/>
                  <a:ea typeface="微软雅黑" panose="020B0503020204020204" pitchFamily="34" charset="-122"/>
                </a:rPr>
                <a:t>RUP</a:t>
              </a:r>
              <a:r>
                <a:rPr lang="zh-CN" altLang="en-US" sz="2400" dirty="0">
                  <a:solidFill>
                    <a:schemeClr val="bg1"/>
                  </a:solidFill>
                  <a:latin typeface="微软雅黑" panose="020B0503020204020204" pitchFamily="34" charset="-122"/>
                  <a:ea typeface="微软雅黑" panose="020B0503020204020204" pitchFamily="34" charset="-122"/>
                </a:rPr>
                <a:t>的十大要素</a:t>
              </a:r>
            </a:p>
          </p:txBody>
        </p:sp>
      </p:grpSp>
      <p:grpSp>
        <p:nvGrpSpPr>
          <p:cNvPr id="3" name="组合 2"/>
          <p:cNvGrpSpPr/>
          <p:nvPr/>
        </p:nvGrpSpPr>
        <p:grpSpPr>
          <a:xfrm>
            <a:off x="7164705" y="5107305"/>
            <a:ext cx="3889375" cy="792480"/>
            <a:chOff x="11283" y="6663"/>
            <a:chExt cx="6125" cy="1248"/>
          </a:xfrm>
        </p:grpSpPr>
        <p:sp>
          <p:nvSpPr>
            <p:cNvPr id="10" name="Rectangle 9      (向天歌演示原创作品：www.TopPPT.cn)"/>
            <p:cNvSpPr/>
            <p:nvPr/>
          </p:nvSpPr>
          <p:spPr>
            <a:xfrm>
              <a:off x="11283" y="6663"/>
              <a:ext cx="6125" cy="124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5" name="Rectangle 14      (向天歌演示原创作品：www.TopPPT.cn)"/>
            <p:cNvSpPr/>
            <p:nvPr/>
          </p:nvSpPr>
          <p:spPr>
            <a:xfrm>
              <a:off x="11283" y="6663"/>
              <a:ext cx="1370" cy="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164" name="Freeform 372      (向天歌演示原创作品：www.TopPPT.cn)"/>
            <p:cNvSpPr/>
            <p:nvPr/>
          </p:nvSpPr>
          <p:spPr>
            <a:xfrm>
              <a:off x="11700" y="7005"/>
              <a:ext cx="620" cy="620"/>
            </a:xfrm>
            <a:custGeom>
              <a:avLst/>
              <a:gdLst/>
              <a:ahLst/>
              <a:cxnLst>
                <a:cxn ang="0">
                  <a:pos x="384749" y="73675"/>
                </a:cxn>
                <a:cxn ang="0">
                  <a:pos x="331539" y="107784"/>
                </a:cxn>
                <a:cxn ang="0">
                  <a:pos x="285151" y="61396"/>
                </a:cxn>
                <a:cxn ang="0">
                  <a:pos x="317895" y="8186"/>
                </a:cxn>
                <a:cxn ang="0">
                  <a:pos x="309709" y="0"/>
                </a:cxn>
                <a:cxn ang="0">
                  <a:pos x="221026" y="88683"/>
                </a:cxn>
                <a:cxn ang="0">
                  <a:pos x="227848" y="115970"/>
                </a:cxn>
                <a:cxn ang="0">
                  <a:pos x="114606" y="229212"/>
                </a:cxn>
                <a:cxn ang="0">
                  <a:pos x="88683" y="221026"/>
                </a:cxn>
                <a:cxn ang="0">
                  <a:pos x="0" y="311074"/>
                </a:cxn>
                <a:cxn ang="0">
                  <a:pos x="8186" y="319260"/>
                </a:cxn>
                <a:cxn ang="0">
                  <a:pos x="61396" y="285151"/>
                </a:cxn>
                <a:cxn ang="0">
                  <a:pos x="107784" y="331539"/>
                </a:cxn>
                <a:cxn ang="0">
                  <a:pos x="73675" y="384749"/>
                </a:cxn>
                <a:cxn ang="0">
                  <a:pos x="81861" y="392935"/>
                </a:cxn>
                <a:cxn ang="0">
                  <a:pos x="170545" y="304252"/>
                </a:cxn>
                <a:cxn ang="0">
                  <a:pos x="163723" y="278329"/>
                </a:cxn>
                <a:cxn ang="0">
                  <a:pos x="278329" y="163723"/>
                </a:cxn>
                <a:cxn ang="0">
                  <a:pos x="302887" y="171909"/>
                </a:cxn>
                <a:cxn ang="0">
                  <a:pos x="391571" y="81861"/>
                </a:cxn>
                <a:cxn ang="0">
                  <a:pos x="384749" y="73675"/>
                </a:cxn>
              </a:cxnLst>
              <a:rect l="0" t="0" r="0" b="0"/>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21A3D0">
                <a:alpha val="100000"/>
              </a:srgbClr>
            </a:solidFill>
            <a:ln w="9525">
              <a:noFill/>
            </a:ln>
          </p:spPr>
          <p:txBody>
            <a:bodyPr/>
            <a:lstStyle/>
            <a:p>
              <a:endParaRPr lang="zh-CN" altLang="en-US"/>
            </a:p>
          </p:txBody>
        </p:sp>
        <p:sp>
          <p:nvSpPr>
            <p:cNvPr id="6169" name="TextBox 44      (向天歌演示原创作品：www.TopPPT.cn)"/>
            <p:cNvSpPr txBox="1"/>
            <p:nvPr/>
          </p:nvSpPr>
          <p:spPr>
            <a:xfrm>
              <a:off x="13455" y="6930"/>
              <a:ext cx="3290" cy="761"/>
            </a:xfrm>
            <a:prstGeom prst="rect">
              <a:avLst/>
            </a:prstGeom>
            <a:noFill/>
            <a:ln w="9525">
              <a:noFill/>
            </a:ln>
          </p:spPr>
          <p:txBody>
            <a:bodyPr>
              <a:spAutoFit/>
            </a:bodyPr>
            <a:lstStyle/>
            <a:p>
              <a:pPr lvl="0" eaLnBrk="1" hangingPunct="1"/>
              <a:r>
                <a:rPr lang="en-US" altLang="zh-CN" sz="2400" dirty="0">
                  <a:solidFill>
                    <a:schemeClr val="bg1"/>
                  </a:solidFill>
                  <a:latin typeface="微软雅黑" panose="020B0503020204020204" pitchFamily="34" charset="-122"/>
                  <a:ea typeface="微软雅黑" panose="020B0503020204020204" pitchFamily="34" charset="-122"/>
                </a:rPr>
                <a:t>RUP</a:t>
              </a:r>
              <a:r>
                <a:rPr lang="zh-CN" altLang="en-US" sz="2400" dirty="0">
                  <a:solidFill>
                    <a:schemeClr val="bg1"/>
                  </a:solidFill>
                  <a:latin typeface="微软雅黑" panose="020B0503020204020204" pitchFamily="34" charset="-122"/>
                  <a:ea typeface="微软雅黑" panose="020B0503020204020204" pitchFamily="34" charset="-122"/>
                </a:rPr>
                <a:t>总结</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向天歌演示原创作品：www.TopPPT.cn)"/>
          <p:cNvSpPr/>
          <p:nvPr/>
        </p:nvSpPr>
        <p:spPr>
          <a:xfrm>
            <a:off x="695325" y="1893888"/>
            <a:ext cx="1152525" cy="11525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7" name="Rectangle 6      (向天歌演示原创作品：www.TopPPT.cn)"/>
          <p:cNvSpPr/>
          <p:nvPr/>
        </p:nvSpPr>
        <p:spPr>
          <a:xfrm>
            <a:off x="1416050" y="2681288"/>
            <a:ext cx="728663" cy="728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8" name="Rectangle 7      (向天歌演示原创作品：www.TopPPT.cn)"/>
          <p:cNvSpPr/>
          <p:nvPr/>
        </p:nvSpPr>
        <p:spPr>
          <a:xfrm>
            <a:off x="1028700" y="3373438"/>
            <a:ext cx="847725" cy="8080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9" name="Rectangle 8      (向天歌演示原创作品：www.TopPPT.cn)"/>
          <p:cNvSpPr/>
          <p:nvPr/>
        </p:nvSpPr>
        <p:spPr>
          <a:xfrm>
            <a:off x="839788" y="3943350"/>
            <a:ext cx="474663" cy="47466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Rectangle 9      (向天歌演示原创作品：www.TopPPT.cn)"/>
          <p:cNvSpPr/>
          <p:nvPr/>
        </p:nvSpPr>
        <p:spPr>
          <a:xfrm>
            <a:off x="1452563" y="4198938"/>
            <a:ext cx="1152525" cy="115093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Rectangle 10      (向天歌演示原创作品：www.TopPPT.cn)"/>
          <p:cNvSpPr/>
          <p:nvPr/>
        </p:nvSpPr>
        <p:spPr>
          <a:xfrm>
            <a:off x="2424113" y="3546475"/>
            <a:ext cx="919163" cy="87947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 name="Rectangle 11      (向天歌演示原创作品：www.TopPPT.cn)"/>
          <p:cNvSpPr/>
          <p:nvPr/>
        </p:nvSpPr>
        <p:spPr>
          <a:xfrm>
            <a:off x="501650" y="4724400"/>
            <a:ext cx="1150938" cy="115252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0249" name="Picture 14      (向天歌演示原创作品：www.TopPPT.cn)"/>
          <p:cNvPicPr>
            <a:picLocks noChangeAspect="1"/>
          </p:cNvPicPr>
          <p:nvPr/>
        </p:nvPicPr>
        <p:blipFill>
          <a:blip r:embed="rId4"/>
          <a:stretch>
            <a:fillRect/>
          </a:stretch>
        </p:blipFill>
        <p:spPr>
          <a:xfrm>
            <a:off x="1558925" y="2786063"/>
            <a:ext cx="503238" cy="504825"/>
          </a:xfrm>
          <a:prstGeom prst="rect">
            <a:avLst/>
          </a:prstGeom>
          <a:noFill/>
          <a:ln w="9525">
            <a:noFill/>
          </a:ln>
        </p:spPr>
      </p:pic>
      <p:pic>
        <p:nvPicPr>
          <p:cNvPr id="10250" name="Picture 15      (向天歌演示原创作品：www.TopPPT.cn)"/>
          <p:cNvPicPr>
            <a:picLocks noChangeAspect="1"/>
          </p:cNvPicPr>
          <p:nvPr/>
        </p:nvPicPr>
        <p:blipFill>
          <a:blip r:embed="rId5"/>
          <a:stretch>
            <a:fillRect/>
          </a:stretch>
        </p:blipFill>
        <p:spPr>
          <a:xfrm>
            <a:off x="1677988" y="4367213"/>
            <a:ext cx="715962" cy="715962"/>
          </a:xfrm>
          <a:prstGeom prst="rect">
            <a:avLst/>
          </a:prstGeom>
          <a:noFill/>
          <a:ln w="9525">
            <a:noFill/>
          </a:ln>
        </p:spPr>
      </p:pic>
      <p:pic>
        <p:nvPicPr>
          <p:cNvPr id="10251" name="Picture 16      (向天歌演示原创作品：www.TopPPT.cn)"/>
          <p:cNvPicPr>
            <a:picLocks noChangeAspect="1"/>
          </p:cNvPicPr>
          <p:nvPr/>
        </p:nvPicPr>
        <p:blipFill>
          <a:blip r:embed="rId6">
            <a:biLevel thresh="50000"/>
            <a:grayscl/>
          </a:blip>
          <a:stretch>
            <a:fillRect/>
          </a:stretch>
        </p:blipFill>
        <p:spPr>
          <a:xfrm>
            <a:off x="814388" y="5014913"/>
            <a:ext cx="600075" cy="601662"/>
          </a:xfrm>
          <a:prstGeom prst="rect">
            <a:avLst/>
          </a:prstGeom>
          <a:noFill/>
          <a:ln w="9525">
            <a:noFill/>
          </a:ln>
        </p:spPr>
      </p:pic>
      <p:cxnSp>
        <p:nvCxnSpPr>
          <p:cNvPr id="70" name="Straight Connector 69      (向天歌演示原创作品：www.TopPPT.cn)"/>
          <p:cNvCxnSpPr/>
          <p:nvPr/>
        </p:nvCxnSpPr>
        <p:spPr>
          <a:xfrm>
            <a:off x="4151313" y="3776663"/>
            <a:ext cx="6697663" cy="0"/>
          </a:xfrm>
          <a:prstGeom prst="line">
            <a:avLst/>
          </a:prstGeom>
          <a:ln w="19050">
            <a:solidFill>
              <a:srgbClr val="21A3D0"/>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0" name="Rectangle 49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51" name="Rectangle 50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256" name="TextBox 51      (向天歌演示原创作品：www.TopPPT.cn)"/>
          <p:cNvSpPr txBox="1"/>
          <p:nvPr/>
        </p:nvSpPr>
        <p:spPr>
          <a:xfrm>
            <a:off x="681355" y="304800"/>
            <a:ext cx="2309495" cy="483235"/>
          </a:xfrm>
          <a:prstGeom prst="rect">
            <a:avLst/>
          </a:prstGeom>
          <a:noFill/>
          <a:ln w="9525">
            <a:noFill/>
          </a:ln>
        </p:spPr>
        <p:txBody>
          <a:bodyPr wrap="square">
            <a:spAutoFit/>
          </a:bodyPr>
          <a:lstStyle/>
          <a:p>
            <a:pPr lvl="0" eaLnBrk="1" hangingPunct="1"/>
            <a:r>
              <a:rPr lang="zh-CN" altLang="en-US" sz="2400" b="1" dirty="0">
                <a:latin typeface="微软雅黑" panose="020B0503020204020204" pitchFamily="34" charset="-122"/>
                <a:ea typeface="微软雅黑" panose="020B0503020204020204" pitchFamily="34" charset="-122"/>
              </a:rPr>
              <a:t>迭代模型定义</a:t>
            </a:r>
          </a:p>
        </p:txBody>
      </p:sp>
      <p:graphicFrame>
        <p:nvGraphicFramePr>
          <p:cNvPr id="2" name="对象 1"/>
          <p:cNvGraphicFramePr/>
          <p:nvPr/>
        </p:nvGraphicFramePr>
        <p:xfrm>
          <a:off x="4296410" y="3956050"/>
          <a:ext cx="4264660" cy="2720340"/>
        </p:xfrm>
        <a:graphic>
          <a:graphicData uri="http://schemas.openxmlformats.org/presentationml/2006/ole">
            <mc:AlternateContent xmlns:mc="http://schemas.openxmlformats.org/markup-compatibility/2006">
              <mc:Choice xmlns:v="urn:schemas-microsoft-com:vml" Requires="v">
                <p:oleObj spid="_x0000_s1027" r:id="rId7" imgW="5334000" imgH="4410075" progId="Paint.Picture">
                  <p:embed/>
                </p:oleObj>
              </mc:Choice>
              <mc:Fallback>
                <p:oleObj r:id="rId7" imgW="5334000" imgH="4410075" progId="Paint.Picture">
                  <p:embed/>
                  <p:pic>
                    <p:nvPicPr>
                      <p:cNvPr id="0" name="图片 2"/>
                      <p:cNvPicPr/>
                      <p:nvPr/>
                    </p:nvPicPr>
                    <p:blipFill>
                      <a:blip r:embed="rId8"/>
                    </p:blipFill>
                    <p:spPr>
                      <a:xfrm>
                        <a:off x="4296410" y="3956050"/>
                        <a:ext cx="4264660" cy="2720340"/>
                      </a:xfrm>
                      <a:prstGeom prst="rect">
                        <a:avLst/>
                      </a:prstGeom>
                    </p:spPr>
                  </p:pic>
                </p:oleObj>
              </mc:Fallback>
            </mc:AlternateContent>
          </a:graphicData>
        </a:graphic>
      </p:graphicFrame>
      <p:sp>
        <p:nvSpPr>
          <p:cNvPr id="4" name="文本框 3"/>
          <p:cNvSpPr txBox="1"/>
          <p:nvPr/>
        </p:nvSpPr>
        <p:spPr>
          <a:xfrm>
            <a:off x="4296410" y="1002665"/>
            <a:ext cx="7183120" cy="1753235"/>
          </a:xfrm>
          <a:prstGeom prst="rect">
            <a:avLst/>
          </a:prstGeom>
          <a:noFill/>
        </p:spPr>
        <p:txBody>
          <a:bodyPr wrap="square" rtlCol="0">
            <a:spAutoFit/>
          </a:bodyPr>
          <a:lstStyle/>
          <a:p>
            <a:r>
              <a:rPr lang="zh-CN" altLang="en-US"/>
              <a:t>最早的迭代过程可能被描述为“分段模型（stagewise model）”。迭代模型是RUP推荐的周期模型。被定义为：迭代包括产生产品发布（稳定、可执行的产品版本）的全部开发活动和要使用该发布必需的所有其他外围元素。在某种程度上，开发迭代是一次完整地经过所有工作流程的过程：需求分析、设计、实施和测试工作流程。实质上，它类似小型的瀑布式项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向天歌演示原创作品：www.TopPPT.cn)"/>
          <p:cNvSpPr/>
          <p:nvPr/>
        </p:nvSpPr>
        <p:spPr>
          <a:xfrm>
            <a:off x="7680325" y="3914775"/>
            <a:ext cx="4216400" cy="254063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5" name="组合 4"/>
          <p:cNvGrpSpPr/>
          <p:nvPr/>
        </p:nvGrpSpPr>
        <p:grpSpPr>
          <a:xfrm>
            <a:off x="7680325" y="1112520"/>
            <a:ext cx="4215130" cy="2738120"/>
            <a:chOff x="12095" y="1752"/>
            <a:chExt cx="6638" cy="4312"/>
          </a:xfrm>
        </p:grpSpPr>
        <p:sp>
          <p:nvSpPr>
            <p:cNvPr id="13" name="Rectangle 12      (向天歌演示原创作品：www.TopPPT.cn)"/>
            <p:cNvSpPr/>
            <p:nvPr/>
          </p:nvSpPr>
          <p:spPr>
            <a:xfrm>
              <a:off x="12095" y="1752"/>
              <a:ext cx="6639" cy="431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296" name="TextBox 17      (向天歌演示原创作品：www.TopPPT.cn)"/>
            <p:cNvSpPr txBox="1"/>
            <p:nvPr/>
          </p:nvSpPr>
          <p:spPr>
            <a:xfrm>
              <a:off x="12095" y="2086"/>
              <a:ext cx="6123" cy="3536"/>
            </a:xfrm>
            <a:prstGeom prst="rect">
              <a:avLst/>
            </a:prstGeom>
            <a:noFill/>
            <a:ln w="9525">
              <a:noFill/>
            </a:ln>
          </p:spPr>
          <p:txBody>
            <a:bodyPr wrap="square">
              <a:spAutoFit/>
            </a:bodyPr>
            <a:lstStyle/>
            <a:p>
              <a:pPr lvl="0" eaLnBrk="1" hangingPunct="1"/>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RUP虽然内容极其丰富，定义了选起、精化、构建、产品化4个阶段和业务建模、需求、分析设计、实现、测试、部署等9个工种，提供了一大堆的文档模板，但极易让人误解是重型的过程，实施推广有一定难度。</a:t>
              </a:r>
            </a:p>
          </p:txBody>
        </p:sp>
      </p:grpSp>
      <p:grpSp>
        <p:nvGrpSpPr>
          <p:cNvPr id="6" name="组合 5"/>
          <p:cNvGrpSpPr/>
          <p:nvPr/>
        </p:nvGrpSpPr>
        <p:grpSpPr>
          <a:xfrm>
            <a:off x="408940" y="3914775"/>
            <a:ext cx="3958590" cy="2553970"/>
            <a:chOff x="644" y="6165"/>
            <a:chExt cx="6234" cy="4022"/>
          </a:xfrm>
        </p:grpSpPr>
        <p:sp>
          <p:nvSpPr>
            <p:cNvPr id="15" name="Rectangle 14      (向天歌演示原创作品：www.TopPPT.cn)"/>
            <p:cNvSpPr/>
            <p:nvPr/>
          </p:nvSpPr>
          <p:spPr>
            <a:xfrm>
              <a:off x="644" y="6165"/>
              <a:ext cx="6234" cy="4022"/>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297" name="TextBox 18      (向天歌演示原创作品：www.TopPPT.cn)"/>
            <p:cNvSpPr txBox="1"/>
            <p:nvPr/>
          </p:nvSpPr>
          <p:spPr>
            <a:xfrm>
              <a:off x="1072" y="6165"/>
              <a:ext cx="5632" cy="4021"/>
            </a:xfrm>
            <a:prstGeom prst="rect">
              <a:avLst/>
            </a:prstGeom>
            <a:noFill/>
            <a:ln w="9525">
              <a:noFill/>
            </a:ln>
          </p:spPr>
          <p:txBody>
            <a:bodyPr wrap="square">
              <a:spAutoFit/>
            </a:bodyPr>
            <a:lstStyle/>
            <a:p>
              <a:pPr lvl="0" eaLnBrk="1" hangingPunct="1"/>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质量管理方面：以实现系统架构、核心功能目标的迭代产品的工作成果作为质量控制重点。每次迭代进行系统集成、系统测试，达到对软件质量的持续验证。每次系统测试，需要回归测试前一次迭代遗留发现的问题</a:t>
              </a:r>
              <a:r>
                <a:rPr lang="zh-CN" altLang="en-US" sz="1400" dirty="0">
                  <a:solidFill>
                    <a:schemeClr val="bg1"/>
                  </a:solidFill>
                  <a:latin typeface="微软雅黑" panose="020B0503020204020204" pitchFamily="34" charset="-122"/>
                  <a:ea typeface="微软雅黑" panose="020B0503020204020204" pitchFamily="34" charset="-122"/>
                </a:rPr>
                <a:t>。</a:t>
              </a:r>
            </a:p>
          </p:txBody>
        </p:sp>
      </p:grpSp>
      <p:sp>
        <p:nvSpPr>
          <p:cNvPr id="12298" name="TextBox 19      (向天歌演示原创作品：www.TopPPT.cn)"/>
          <p:cNvSpPr txBox="1"/>
          <p:nvPr/>
        </p:nvSpPr>
        <p:spPr>
          <a:xfrm>
            <a:off x="7607935" y="3914775"/>
            <a:ext cx="4112260" cy="1938020"/>
          </a:xfrm>
          <a:prstGeom prst="rect">
            <a:avLst/>
          </a:prstGeom>
          <a:noFill/>
          <a:ln w="9525">
            <a:noFill/>
          </a:ln>
        </p:spPr>
        <p:txBody>
          <a:bodyPr wrap="square">
            <a:spAutoFit/>
          </a:bodyPr>
          <a:lstStyle/>
          <a:p>
            <a:pPr lvl="0" eaLnBrk="1" hangingPunct="1"/>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其他方面：每次迭代成果须进行配置管理，版本控制很重要。在整个迭代过程中风险无处不在，建议每周作一次风险跟踪。同时通过重点关注进度、工作量、满意度、缺陷等数据收集，关注每次迭代情况。</a:t>
            </a:r>
          </a:p>
        </p:txBody>
      </p:sp>
      <p:grpSp>
        <p:nvGrpSpPr>
          <p:cNvPr id="8" name="组合 7"/>
          <p:cNvGrpSpPr/>
          <p:nvPr/>
        </p:nvGrpSpPr>
        <p:grpSpPr>
          <a:xfrm>
            <a:off x="4439285" y="1112520"/>
            <a:ext cx="3168650" cy="5355590"/>
            <a:chOff x="6991" y="1752"/>
            <a:chExt cx="4990" cy="8434"/>
          </a:xfrm>
        </p:grpSpPr>
        <p:sp>
          <p:nvSpPr>
            <p:cNvPr id="11" name="Rectangle 10      (向天歌演示原创作品：www.TopPPT.cn)"/>
            <p:cNvSpPr/>
            <p:nvPr/>
          </p:nvSpPr>
          <p:spPr>
            <a:xfrm>
              <a:off x="6991" y="1752"/>
              <a:ext cx="4990" cy="8434"/>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grpSp>
          <p:nvGrpSpPr>
            <p:cNvPr id="7" name="组合 6"/>
            <p:cNvGrpSpPr/>
            <p:nvPr/>
          </p:nvGrpSpPr>
          <p:grpSpPr>
            <a:xfrm>
              <a:off x="7211" y="2532"/>
              <a:ext cx="4462" cy="5987"/>
              <a:chOff x="7211" y="2532"/>
              <a:chExt cx="4462" cy="5987"/>
            </a:xfrm>
          </p:grpSpPr>
          <p:pic>
            <p:nvPicPr>
              <p:cNvPr id="12295" name="Picture 15      (向天歌演示原创作品：www.TopPPT.cn)"/>
              <p:cNvPicPr>
                <a:picLocks noChangeAspect="1"/>
              </p:cNvPicPr>
              <p:nvPr/>
            </p:nvPicPr>
            <p:blipFill>
              <a:blip r:embed="rId3">
                <a:biLevel thresh="50000"/>
                <a:grayscl/>
              </a:blip>
              <a:stretch>
                <a:fillRect/>
              </a:stretch>
            </p:blipFill>
            <p:spPr>
              <a:xfrm>
                <a:off x="10508" y="7353"/>
                <a:ext cx="1165" cy="1167"/>
              </a:xfrm>
              <a:prstGeom prst="rect">
                <a:avLst/>
              </a:prstGeom>
              <a:noFill/>
              <a:ln w="9525">
                <a:noFill/>
              </a:ln>
            </p:spPr>
          </p:pic>
          <p:sp>
            <p:nvSpPr>
              <p:cNvPr id="12299" name="TextBox 20      (向天歌演示原创作品：www.TopPPT.cn)"/>
              <p:cNvSpPr txBox="1"/>
              <p:nvPr/>
            </p:nvSpPr>
            <p:spPr>
              <a:xfrm>
                <a:off x="7211" y="2532"/>
                <a:ext cx="4462" cy="4506"/>
              </a:xfrm>
              <a:prstGeom prst="rect">
                <a:avLst/>
              </a:prstGeom>
              <a:noFill/>
              <a:ln w="9525">
                <a:noFill/>
              </a:ln>
            </p:spPr>
            <p:txBody>
              <a:bodyPr wrap="square">
                <a:spAutoFit/>
              </a:bodyPr>
              <a:lstStyle/>
              <a:p>
                <a:pPr lvl="0" eaLnBrk="1" hangingPunct="1"/>
                <a:r>
                  <a:rPr lang="zh-CN" altLang="en-US" sz="2000" dirty="0">
                    <a:solidFill>
                      <a:schemeClr val="bg1"/>
                    </a:solidFill>
                    <a:latin typeface="微软雅黑" panose="020B0503020204020204" pitchFamily="34" charset="-122"/>
                    <a:ea typeface="微软雅黑" panose="020B0503020204020204" pitchFamily="34" charset="-122"/>
                  </a:rPr>
                  <a:t>总之，选择一个合适的生命周期模型，并应用正确的方法，对于任何软件项目的成功是至关重要。企业在选择开发模型应从项目时间要求、需求明确程度、风险状况等选择合适的生命周期模型。</a:t>
                </a:r>
              </a:p>
            </p:txBody>
          </p:sp>
        </p:grpSp>
      </p:grpSp>
      <p:sp>
        <p:nvSpPr>
          <p:cNvPr id="23" name="Rectangle 22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4" name="Rectangle 23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5" name="Rectangle 24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303" name="TextBox 25      (向天歌演示原创作品：www.TopPPT.cn)"/>
          <p:cNvSpPr txBox="1"/>
          <p:nvPr/>
        </p:nvSpPr>
        <p:spPr>
          <a:xfrm>
            <a:off x="681355" y="304800"/>
            <a:ext cx="2172970" cy="483235"/>
          </a:xfrm>
          <a:prstGeom prst="rect">
            <a:avLst/>
          </a:prstGeom>
          <a:noFill/>
          <a:ln w="9525">
            <a:noFill/>
          </a:ln>
        </p:spPr>
        <p:txBody>
          <a:bodyPr wrap="square">
            <a:spAutoFit/>
          </a:bodyPr>
          <a:lstStyle/>
          <a:p>
            <a:pPr lvl="0" eaLnBrk="1" hangingPunct="1"/>
            <a:r>
              <a:rPr lang="zh-CN" altLang="en-US" sz="2400" b="1" dirty="0">
                <a:latin typeface="微软雅黑" panose="020B0503020204020204" pitchFamily="34" charset="-122"/>
                <a:ea typeface="微软雅黑" panose="020B0503020204020204" pitchFamily="34" charset="-122"/>
              </a:rPr>
              <a:t>迭代模型选择</a:t>
            </a:r>
          </a:p>
        </p:txBody>
      </p:sp>
      <p:grpSp>
        <p:nvGrpSpPr>
          <p:cNvPr id="4" name="组合 3"/>
          <p:cNvGrpSpPr/>
          <p:nvPr/>
        </p:nvGrpSpPr>
        <p:grpSpPr>
          <a:xfrm>
            <a:off x="408305" y="1112520"/>
            <a:ext cx="3958590" cy="2738120"/>
            <a:chOff x="643" y="1752"/>
            <a:chExt cx="6234" cy="4312"/>
          </a:xfrm>
        </p:grpSpPr>
        <p:sp>
          <p:nvSpPr>
            <p:cNvPr id="14" name="Rectangle 13      (向天歌演示原创作品：www.TopPPT.cn)"/>
            <p:cNvSpPr/>
            <p:nvPr/>
          </p:nvSpPr>
          <p:spPr>
            <a:xfrm>
              <a:off x="643" y="1752"/>
              <a:ext cx="6235" cy="4313"/>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2304" name="TextBox 21      (向天歌演示原创作品：www.TopPPT.cn)"/>
            <p:cNvSpPr txBox="1"/>
            <p:nvPr/>
          </p:nvSpPr>
          <p:spPr>
            <a:xfrm>
              <a:off x="868" y="2086"/>
              <a:ext cx="5391" cy="2567"/>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zh-CN" altLang="en-US" sz="2000" dirty="0">
                  <a:solidFill>
                    <a:schemeClr val="bg1"/>
                  </a:solidFill>
                  <a:latin typeface="微软雅黑" panose="020B0503020204020204" pitchFamily="34" charset="-122"/>
                </a:rPr>
                <a:t>对众多的开发模型和过程方法，及权威机构的看法，企业应选择什么样的开发模型，应慎重对从以下几方面进行考虑：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amond(in)">
                                      <p:cBhvr>
                                        <p:cTn id="23" dur="2000"/>
                                        <p:tgtEl>
                                          <p:spTgt spid="12"/>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12298"/>
                                        </p:tgtEl>
                                        <p:attrNameLst>
                                          <p:attrName>style.visibility</p:attrName>
                                        </p:attrNameLst>
                                      </p:cBhvr>
                                      <p:to>
                                        <p:strVal val="visible"/>
                                      </p:to>
                                    </p:set>
                                    <p:animEffect transition="in" filter="diamond(in)">
                                      <p:cBhvr>
                                        <p:cTn id="26" dur="2000"/>
                                        <p:tgtEl>
                                          <p:spTgt spid="1229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2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7" name="Rectangle 26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8" name="Rectangle 27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4343" name="TextBox 28      (向天歌演示原创作品：www.TopPPT.cn)"/>
          <p:cNvSpPr txBox="1"/>
          <p:nvPr/>
        </p:nvSpPr>
        <p:spPr>
          <a:xfrm>
            <a:off x="681355" y="304800"/>
            <a:ext cx="2184400" cy="483235"/>
          </a:xfrm>
          <a:prstGeom prst="rect">
            <a:avLst/>
          </a:prstGeom>
          <a:noFill/>
          <a:ln w="9525">
            <a:noFill/>
          </a:ln>
        </p:spPr>
        <p:txBody>
          <a:bodyPr wrap="square">
            <a:spAutoFit/>
          </a:bodyPr>
          <a:lstStyle/>
          <a:p>
            <a:pPr lvl="0" eaLnBrk="1" hangingPunct="1"/>
            <a:r>
              <a:rPr lang="zh-CN" altLang="en-US" sz="2400" b="1" dirty="0">
                <a:latin typeface="微软雅黑" panose="020B0503020204020204" pitchFamily="34" charset="-122"/>
                <a:ea typeface="微软雅黑" panose="020B0503020204020204" pitchFamily="34" charset="-122"/>
              </a:rPr>
              <a:t>迭代模型优点</a:t>
            </a:r>
          </a:p>
        </p:txBody>
      </p:sp>
      <p:sp>
        <p:nvSpPr>
          <p:cNvPr id="30" name="Rectangle 29      (向天歌演示原创作品：www.TopPPT.cn)"/>
          <p:cNvSpPr/>
          <p:nvPr/>
        </p:nvSpPr>
        <p:spPr>
          <a:xfrm>
            <a:off x="1066800" y="970915"/>
            <a:ext cx="6431280" cy="506095"/>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4345" name="TextBox 30      (向天歌演示原创作品：www.TopPPT.cn)"/>
          <p:cNvSpPr txBox="1"/>
          <p:nvPr/>
        </p:nvSpPr>
        <p:spPr>
          <a:xfrm>
            <a:off x="1066800" y="1030923"/>
            <a:ext cx="7993063" cy="398780"/>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zh-CN" altLang="en-US" sz="2000" dirty="0">
                <a:solidFill>
                  <a:schemeClr val="bg1"/>
                </a:solidFill>
                <a:latin typeface="微软雅黑" panose="020B0503020204020204" pitchFamily="34" charset="-122"/>
              </a:rPr>
              <a:t>与传统的瀑布模型相比较，迭代过程具有以下优点：</a:t>
            </a:r>
          </a:p>
        </p:txBody>
      </p:sp>
      <p:grpSp>
        <p:nvGrpSpPr>
          <p:cNvPr id="2" name="组合 1"/>
          <p:cNvGrpSpPr/>
          <p:nvPr/>
        </p:nvGrpSpPr>
        <p:grpSpPr>
          <a:xfrm>
            <a:off x="205105" y="2167255"/>
            <a:ext cx="11456035" cy="4016375"/>
            <a:chOff x="2910" y="2613"/>
            <a:chExt cx="13210" cy="4455"/>
          </a:xfrm>
        </p:grpSpPr>
        <p:grpSp>
          <p:nvGrpSpPr>
            <p:cNvPr id="14338" name="Group 3      (向天歌演示原创作品：www.TopPPT.cn)"/>
            <p:cNvGrpSpPr/>
            <p:nvPr/>
          </p:nvGrpSpPr>
          <p:grpSpPr>
            <a:xfrm>
              <a:off x="2910" y="2613"/>
              <a:ext cx="13210" cy="4455"/>
              <a:chOff x="395288" y="2492375"/>
              <a:chExt cx="8388350" cy="2828925"/>
            </a:xfrm>
          </p:grpSpPr>
          <p:sp>
            <p:nvSpPr>
              <p:cNvPr id="5" name="矩形 4      (向天歌演示原创作品：www.TopPPT.cn)"/>
              <p:cNvSpPr/>
              <p:nvPr/>
            </p:nvSpPr>
            <p:spPr bwMode="auto">
              <a:xfrm>
                <a:off x="2438400" y="2492375"/>
                <a:ext cx="2071688" cy="2828925"/>
              </a:xfrm>
              <a:custGeom>
                <a:avLst/>
                <a:gdLst/>
                <a:ahLst/>
                <a:cxnLst/>
                <a:rect l="l" t="t" r="r" b="b"/>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21A3D0"/>
              </a:solidFill>
              <a:ln w="3175" cap="flat" cmpd="sng" algn="ctr">
                <a:solidFill>
                  <a:srgbClr val="EAEAEA"/>
                </a:solidFill>
                <a:prstDash val="solid"/>
              </a:ln>
              <a:effectLst/>
            </p:spPr>
            <p:txBody>
              <a:bodyPr lIns="450000" rIns="450000" anchor="ct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矩形 5      (向天歌演示原创作品：www.TopPPT.cn)"/>
              <p:cNvSpPr/>
              <p:nvPr/>
            </p:nvSpPr>
            <p:spPr bwMode="auto">
              <a:xfrm>
                <a:off x="4637088" y="2492375"/>
                <a:ext cx="2055812" cy="2828925"/>
              </a:xfrm>
              <a:custGeom>
                <a:avLst/>
                <a:gdLst/>
                <a:ahLst/>
                <a:cxnLst/>
                <a:rect l="l" t="t" r="r" b="b"/>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21A3D0"/>
              </a:solidFill>
              <a:ln w="3175" cap="flat" cmpd="sng" algn="ctr">
                <a:solidFill>
                  <a:srgbClr val="EAEAEA"/>
                </a:solidFill>
                <a:prstDash val="solid"/>
              </a:ln>
              <a:effectLst/>
            </p:spPr>
            <p:txBody>
              <a:bodyPr lIns="450000" rIns="450000" anchor="ct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6      (向天歌演示原创作品：www.TopPPT.cn)"/>
              <p:cNvSpPr/>
              <p:nvPr/>
            </p:nvSpPr>
            <p:spPr bwMode="auto">
              <a:xfrm>
                <a:off x="6819900" y="2492375"/>
                <a:ext cx="1963738" cy="2828925"/>
              </a:xfrm>
              <a:custGeom>
                <a:avLst/>
                <a:gdLst/>
                <a:ahLst/>
                <a:cxnLst/>
                <a:rect l="l" t="t" r="r" b="b"/>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21A3D0"/>
              </a:solidFill>
              <a:ln w="3175" cap="flat" cmpd="sng" algn="ctr">
                <a:solidFill>
                  <a:srgbClr val="EAEAEA"/>
                </a:solidFill>
                <a:prstDash val="solid"/>
              </a:ln>
              <a:effectLst/>
            </p:spPr>
            <p:txBody>
              <a:bodyPr lIns="540000" rIns="180000" anchor="ctr"/>
              <a:lstStyle/>
              <a:p>
                <a:pPr marL="0" marR="0" lvl="0" indent="0" algn="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Oval 7      (向天歌演示原创作品：www.TopPPT.cn)"/>
              <p:cNvSpPr/>
              <p:nvPr/>
            </p:nvSpPr>
            <p:spPr bwMode="auto">
              <a:xfrm>
                <a:off x="1971675" y="3503613"/>
                <a:ext cx="806450" cy="806450"/>
              </a:xfrm>
              <a:prstGeom prst="ellipse">
                <a:avLst/>
              </a:prstGeom>
              <a:solidFill>
                <a:srgbClr val="2B2E30"/>
              </a:solidFill>
              <a:ln w="25400" cap="flat" cmpd="sng" algn="ctr">
                <a:noFill/>
                <a:prstDash val="solid"/>
              </a:ln>
              <a:effectLst/>
            </p:spPr>
            <p:txBody>
              <a:bodyPr lIns="0" tIns="0" rIns="0" bIns="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9" name="Oval 8      (向天歌演示原创作品：www.TopPPT.cn)"/>
              <p:cNvSpPr/>
              <p:nvPr/>
            </p:nvSpPr>
            <p:spPr bwMode="auto">
              <a:xfrm>
                <a:off x="4170363" y="3503613"/>
                <a:ext cx="806450" cy="806450"/>
              </a:xfrm>
              <a:prstGeom prst="ellipse">
                <a:avLst/>
              </a:prstGeom>
              <a:solidFill>
                <a:srgbClr val="2B2E30"/>
              </a:solidFill>
              <a:ln w="25400" cap="flat" cmpd="sng" algn="ctr">
                <a:noFill/>
                <a:prstDash val="solid"/>
              </a:ln>
              <a:effectLst/>
            </p:spPr>
            <p:txBody>
              <a:bodyPr lIns="0" tIns="0" rIns="0" bIns="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0" name="Oval 9      (向天歌演示原创作品：www.TopPPT.cn)"/>
              <p:cNvSpPr/>
              <p:nvPr/>
            </p:nvSpPr>
            <p:spPr bwMode="auto">
              <a:xfrm>
                <a:off x="6353175" y="3503613"/>
                <a:ext cx="806450" cy="806450"/>
              </a:xfrm>
              <a:prstGeom prst="ellipse">
                <a:avLst/>
              </a:prstGeom>
              <a:solidFill>
                <a:srgbClr val="2B2E30"/>
              </a:solidFill>
              <a:ln w="25400" cap="flat" cmpd="sng" algn="ctr">
                <a:noFill/>
                <a:prstDash val="solid"/>
              </a:ln>
              <a:effectLst/>
            </p:spPr>
            <p:txBody>
              <a:bodyPr lIns="0" tIns="0" rIns="0" bIns="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3      (向天歌演示原创作品：www.TopPPT.cn)"/>
              <p:cNvSpPr/>
              <p:nvPr/>
            </p:nvSpPr>
            <p:spPr bwMode="auto">
              <a:xfrm>
                <a:off x="395288" y="2492375"/>
                <a:ext cx="1916112" cy="2828925"/>
              </a:xfrm>
              <a:custGeom>
                <a:avLst/>
                <a:gdLst/>
                <a:ahLst/>
                <a:cxnLst/>
                <a:rect l="l" t="t" r="r" b="b"/>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21A3D0"/>
              </a:solidFill>
              <a:ln w="3175" cap="flat" cmpd="sng" algn="ctr">
                <a:noFill/>
                <a:prstDash val="solid"/>
              </a:ln>
              <a:effectLst/>
            </p:spPr>
            <p:txBody>
              <a:bodyPr lIns="180000" rIns="450000" anchor="ct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4346" name="TextBox 31      (向天歌演示原创作品：www.TopPPT.cn)"/>
            <p:cNvSpPr txBox="1"/>
            <p:nvPr/>
          </p:nvSpPr>
          <p:spPr>
            <a:xfrm>
              <a:off x="3264" y="2836"/>
              <a:ext cx="2128" cy="2832"/>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en-US" altLang="zh-CN" sz="2000" dirty="0">
                  <a:solidFill>
                    <a:schemeClr val="tx1"/>
                  </a:solidFill>
                  <a:latin typeface="微软雅黑" panose="020B0503020204020204" pitchFamily="34" charset="-122"/>
                </a:rPr>
                <a:t>1.</a:t>
              </a:r>
              <a:r>
                <a:rPr lang="zh-CN" altLang="en-US" sz="2000" dirty="0">
                  <a:solidFill>
                    <a:schemeClr val="tx1"/>
                  </a:solidFill>
                  <a:latin typeface="微软雅黑" panose="020B0503020204020204" pitchFamily="34" charset="-122"/>
                </a:rPr>
                <a:t>降低了在一个增量上的开支风险。如果开发人员重复某个迭代，那么损失只是这一个开发有误的迭代花费。</a:t>
              </a:r>
            </a:p>
          </p:txBody>
        </p:sp>
        <p:sp>
          <p:nvSpPr>
            <p:cNvPr id="14347" name="TextBox 32      (向天歌演示原创作品：www.TopPPT.cn)"/>
            <p:cNvSpPr txBox="1"/>
            <p:nvPr/>
          </p:nvSpPr>
          <p:spPr>
            <a:xfrm>
              <a:off x="6827" y="2836"/>
              <a:ext cx="2028" cy="351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en-US" altLang="zh-CN" sz="2000" dirty="0">
                  <a:solidFill>
                    <a:schemeClr val="tx1"/>
                  </a:solidFill>
                  <a:latin typeface="微软雅黑" panose="020B0503020204020204" pitchFamily="34" charset="-122"/>
                </a:rPr>
                <a:t>2.</a:t>
              </a:r>
              <a:r>
                <a:rPr lang="zh-CN" altLang="en-US" sz="2000" dirty="0">
                  <a:solidFill>
                    <a:schemeClr val="tx1"/>
                  </a:solidFill>
                  <a:latin typeface="微软雅黑" panose="020B0503020204020204" pitchFamily="34" charset="-122"/>
                </a:rPr>
                <a:t>降低了产品无法按照既定进度进入市场的风险。通过在开发早期就确定风险，可以尽早来解决而不至于在开发后期匆匆忙忙。</a:t>
              </a:r>
            </a:p>
          </p:txBody>
        </p:sp>
        <p:sp>
          <p:nvSpPr>
            <p:cNvPr id="14348" name="TextBox 33      (向天歌演示原创作品：www.TopPPT.cn)"/>
            <p:cNvSpPr txBox="1"/>
            <p:nvPr/>
          </p:nvSpPr>
          <p:spPr>
            <a:xfrm>
              <a:off x="10262" y="2836"/>
              <a:ext cx="2030" cy="2491"/>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en-US" altLang="zh-CN" sz="2000" dirty="0">
                  <a:solidFill>
                    <a:schemeClr val="tx1"/>
                  </a:solidFill>
                  <a:latin typeface="微软雅黑" panose="020B0503020204020204" pitchFamily="34" charset="-122"/>
                </a:rPr>
                <a:t>3.</a:t>
              </a:r>
              <a:r>
                <a:rPr lang="zh-CN" altLang="en-US" sz="2000" dirty="0">
                  <a:solidFill>
                    <a:schemeClr val="tx1"/>
                  </a:solidFill>
                  <a:latin typeface="微软雅黑" panose="020B0503020204020204" pitchFamily="34" charset="-122"/>
                </a:rPr>
                <a:t>加快了整个开发工作的进度。因为开发人员清楚问题的焦点所在，他们的工作会更有效率。</a:t>
              </a:r>
            </a:p>
          </p:txBody>
        </p:sp>
        <p:sp>
          <p:nvSpPr>
            <p:cNvPr id="14349" name="TextBox 42      (向天歌演示原创作品：www.TopPPT.cn)"/>
            <p:cNvSpPr txBox="1"/>
            <p:nvPr/>
          </p:nvSpPr>
          <p:spPr>
            <a:xfrm>
              <a:off x="13856" y="2836"/>
              <a:ext cx="2028" cy="3856"/>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en-US" altLang="zh-CN" sz="2000" dirty="0">
                  <a:solidFill>
                    <a:schemeClr val="tx1"/>
                  </a:solidFill>
                  <a:latin typeface="微软雅黑" panose="020B0503020204020204" pitchFamily="34" charset="-122"/>
                </a:rPr>
                <a:t>4.</a:t>
              </a:r>
              <a:r>
                <a:rPr lang="zh-CN" altLang="en-US" sz="2000" dirty="0">
                  <a:solidFill>
                    <a:schemeClr val="tx1"/>
                  </a:solidFill>
                  <a:latin typeface="微软雅黑" panose="020B0503020204020204" pitchFamily="34" charset="-122"/>
                </a:rPr>
                <a:t>由于用户的需求并不能在一开始就作出完全的界定，它们通常是在后续阶段中不断细化的。因此，迭代过程这种模式使适应需求的变化会更容易些。</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5" name="Rectangle 34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6" name="Rectangle 35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6397" name="TextBox 36      (向天歌演示原创作品：www.TopPPT.cn)"/>
          <p:cNvSpPr txBox="1"/>
          <p:nvPr/>
        </p:nvSpPr>
        <p:spPr>
          <a:xfrm>
            <a:off x="681355" y="304800"/>
            <a:ext cx="2884805" cy="483235"/>
          </a:xfrm>
          <a:prstGeom prst="rect">
            <a:avLst/>
          </a:prstGeom>
          <a:noFill/>
          <a:ln w="9525">
            <a:noFill/>
          </a:ln>
        </p:spPr>
        <p:txBody>
          <a:bodyPr wrap="square">
            <a:spAutoFit/>
          </a:bodyPr>
          <a:lstStyle/>
          <a:p>
            <a:pPr lvl="0" eaLnBrk="1" hangingPunct="1"/>
            <a:r>
              <a:rPr lang="zh-CN" altLang="en-US" sz="2400" b="1" dirty="0">
                <a:latin typeface="微软雅黑" panose="020B0503020204020204" pitchFamily="34" charset="-122"/>
                <a:ea typeface="微软雅黑" panose="020B0503020204020204" pitchFamily="34" charset="-122"/>
              </a:rPr>
              <a:t>迭代模型使用条件</a:t>
            </a:r>
          </a:p>
        </p:txBody>
      </p:sp>
      <p:grpSp>
        <p:nvGrpSpPr>
          <p:cNvPr id="3" name="组合 2"/>
          <p:cNvGrpSpPr/>
          <p:nvPr/>
        </p:nvGrpSpPr>
        <p:grpSpPr>
          <a:xfrm>
            <a:off x="776605" y="788670"/>
            <a:ext cx="9855835" cy="5671820"/>
            <a:chOff x="1223" y="1242"/>
            <a:chExt cx="15521" cy="8932"/>
          </a:xfrm>
        </p:grpSpPr>
        <p:sp>
          <p:nvSpPr>
            <p:cNvPr id="17" name="Rectangle 16      (向天歌演示原创作品：www.TopPPT.cn)"/>
            <p:cNvSpPr/>
            <p:nvPr/>
          </p:nvSpPr>
          <p:spPr>
            <a:xfrm>
              <a:off x="1223" y="1242"/>
              <a:ext cx="8038" cy="4271"/>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8" name="Rectangle 17      (向天歌演示原创作品：www.TopPPT.cn)"/>
            <p:cNvSpPr/>
            <p:nvPr/>
          </p:nvSpPr>
          <p:spPr>
            <a:xfrm>
              <a:off x="9360" y="1242"/>
              <a:ext cx="7384" cy="4271"/>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9" name="Rectangle 18      (向天歌演示原创作品：www.TopPPT.cn)"/>
            <p:cNvSpPr/>
            <p:nvPr/>
          </p:nvSpPr>
          <p:spPr>
            <a:xfrm>
              <a:off x="1223" y="5643"/>
              <a:ext cx="8038" cy="4428"/>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0" name="Rectangle 19      (向天歌演示原创作品：www.TopPPT.cn)"/>
            <p:cNvSpPr/>
            <p:nvPr/>
          </p:nvSpPr>
          <p:spPr>
            <a:xfrm>
              <a:off x="9360" y="5643"/>
              <a:ext cx="7383" cy="4428"/>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pic>
          <p:nvPicPr>
            <p:cNvPr id="16390" name="Picture 20      (向天歌演示原创作品：www.TopPPT.cn)"/>
            <p:cNvPicPr>
              <a:picLocks noChangeAspect="1"/>
            </p:cNvPicPr>
            <p:nvPr/>
          </p:nvPicPr>
          <p:blipFill>
            <a:blip r:embed="rId3">
              <a:biLevel thresh="50000"/>
              <a:grayscl/>
            </a:blip>
            <a:stretch>
              <a:fillRect/>
            </a:stretch>
          </p:blipFill>
          <p:spPr>
            <a:xfrm>
              <a:off x="1572" y="1242"/>
              <a:ext cx="1168" cy="1167"/>
            </a:xfrm>
            <a:prstGeom prst="rect">
              <a:avLst/>
            </a:prstGeom>
            <a:noFill/>
            <a:ln w="9525">
              <a:noFill/>
            </a:ln>
          </p:spPr>
        </p:pic>
        <p:pic>
          <p:nvPicPr>
            <p:cNvPr id="16391" name="Picture 23      (向天歌演示原创作品：www.TopPPT.cn)"/>
            <p:cNvPicPr>
              <a:picLocks noChangeAspect="1"/>
            </p:cNvPicPr>
            <p:nvPr/>
          </p:nvPicPr>
          <p:blipFill>
            <a:blip r:embed="rId4">
              <a:biLevel thresh="50000"/>
              <a:grayscl/>
            </a:blip>
            <a:stretch>
              <a:fillRect/>
            </a:stretch>
          </p:blipFill>
          <p:spPr>
            <a:xfrm>
              <a:off x="15177" y="8768"/>
              <a:ext cx="1168" cy="1165"/>
            </a:xfrm>
            <a:prstGeom prst="rect">
              <a:avLst/>
            </a:prstGeom>
            <a:noFill/>
            <a:ln w="9525">
              <a:noFill/>
            </a:ln>
          </p:spPr>
        </p:pic>
        <p:pic>
          <p:nvPicPr>
            <p:cNvPr id="16392" name="Picture 24      (向天歌演示原创作品：www.TopPPT.cn)"/>
            <p:cNvPicPr>
              <a:picLocks noChangeAspect="1"/>
            </p:cNvPicPr>
            <p:nvPr/>
          </p:nvPicPr>
          <p:blipFill>
            <a:blip r:embed="rId5">
              <a:biLevel thresh="50000"/>
              <a:grayscl/>
            </a:blip>
            <a:stretch>
              <a:fillRect/>
            </a:stretch>
          </p:blipFill>
          <p:spPr>
            <a:xfrm>
              <a:off x="15303" y="1446"/>
              <a:ext cx="1042" cy="1043"/>
            </a:xfrm>
            <a:prstGeom prst="rect">
              <a:avLst/>
            </a:prstGeom>
            <a:noFill/>
            <a:ln w="9525">
              <a:noFill/>
            </a:ln>
          </p:spPr>
        </p:pic>
        <p:pic>
          <p:nvPicPr>
            <p:cNvPr id="16393" name="Picture 25      (向天歌演示原创作品：www.TopPPT.cn)"/>
            <p:cNvPicPr>
              <a:picLocks noChangeAspect="1"/>
            </p:cNvPicPr>
            <p:nvPr/>
          </p:nvPicPr>
          <p:blipFill>
            <a:blip r:embed="rId6">
              <a:biLevel thresh="50000"/>
              <a:grayscl/>
            </a:blip>
            <a:stretch>
              <a:fillRect/>
            </a:stretch>
          </p:blipFill>
          <p:spPr>
            <a:xfrm>
              <a:off x="1636" y="8831"/>
              <a:ext cx="1040" cy="1040"/>
            </a:xfrm>
            <a:prstGeom prst="rect">
              <a:avLst/>
            </a:prstGeom>
            <a:noFill/>
            <a:ln w="9525">
              <a:noFill/>
            </a:ln>
          </p:spPr>
        </p:pic>
        <p:sp>
          <p:nvSpPr>
            <p:cNvPr id="16398" name="TextBox 37      (向天歌演示原创作品：www.TopPPT.cn)"/>
            <p:cNvSpPr txBox="1"/>
            <p:nvPr/>
          </p:nvSpPr>
          <p:spPr>
            <a:xfrm>
              <a:off x="2740" y="1446"/>
              <a:ext cx="4490" cy="2470"/>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zh-CN" altLang="en-US" sz="2400" dirty="0">
                  <a:solidFill>
                    <a:schemeClr val="bg1"/>
                  </a:solidFill>
                  <a:latin typeface="微软雅黑" panose="020B0503020204020204" pitchFamily="34" charset="-122"/>
                </a:rPr>
                <a:t>1、在项目开发早期需求可能有所变化</a:t>
              </a:r>
            </a:p>
            <a:p>
              <a:pPr marL="0" lvl="0" indent="0" eaLnBrk="0" hangingPunct="0">
                <a:spcBef>
                  <a:spcPct val="0"/>
                </a:spcBef>
                <a:buNone/>
              </a:pPr>
              <a:r>
                <a:rPr lang="zh-CN" altLang="en-US" sz="2400" dirty="0">
                  <a:solidFill>
                    <a:schemeClr val="bg1"/>
                  </a:solidFill>
                  <a:latin typeface="微软雅黑" panose="020B0503020204020204" pitchFamily="34" charset="-122"/>
                </a:rPr>
                <a:t>2、分析设计人员对应用领域很熟悉。</a:t>
              </a:r>
            </a:p>
          </p:txBody>
        </p:sp>
        <p:sp>
          <p:nvSpPr>
            <p:cNvPr id="16399" name="TextBox 38      (向天歌演示原创作品：www.TopPPT.cn)"/>
            <p:cNvSpPr txBox="1"/>
            <p:nvPr/>
          </p:nvSpPr>
          <p:spPr>
            <a:xfrm>
              <a:off x="9648" y="1446"/>
              <a:ext cx="4487" cy="2470"/>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zh-CN" altLang="en-US" sz="2400" dirty="0">
                  <a:solidFill>
                    <a:schemeClr val="bg1"/>
                  </a:solidFill>
                  <a:latin typeface="微软雅黑" panose="020B0503020204020204" pitchFamily="34" charset="-122"/>
                </a:rPr>
                <a:t>3、高风险项目。</a:t>
              </a:r>
            </a:p>
            <a:p>
              <a:pPr marL="0" lvl="0" indent="0" eaLnBrk="0" hangingPunct="0">
                <a:spcBef>
                  <a:spcPct val="0"/>
                </a:spcBef>
                <a:buNone/>
              </a:pPr>
              <a:r>
                <a:rPr lang="zh-CN" altLang="en-US" sz="2400" dirty="0">
                  <a:solidFill>
                    <a:schemeClr val="bg1"/>
                  </a:solidFill>
                  <a:latin typeface="微软雅黑" panose="020B0503020204020204" pitchFamily="34" charset="-122"/>
                </a:rPr>
                <a:t>4、用户可不同程度地参与整个项目的开发过程。</a:t>
              </a:r>
            </a:p>
          </p:txBody>
        </p:sp>
        <p:sp>
          <p:nvSpPr>
            <p:cNvPr id="16400" name="TextBox 39      (向天歌演示原创作品：www.TopPPT.cn)"/>
            <p:cNvSpPr txBox="1"/>
            <p:nvPr/>
          </p:nvSpPr>
          <p:spPr>
            <a:xfrm>
              <a:off x="2740" y="5789"/>
              <a:ext cx="5893" cy="3633"/>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zh-CN" altLang="en-US" sz="2400" dirty="0">
                  <a:solidFill>
                    <a:schemeClr val="bg1"/>
                  </a:solidFill>
                  <a:latin typeface="微软雅黑" panose="020B0503020204020204" pitchFamily="34" charset="-122"/>
                </a:rPr>
                <a:t>5、使用面向对象的语言或统一建模语言（Unified Modeling Language，UML）。</a:t>
              </a:r>
            </a:p>
            <a:p>
              <a:pPr marL="0" lvl="0" indent="0" eaLnBrk="0" hangingPunct="0">
                <a:spcBef>
                  <a:spcPct val="0"/>
                </a:spcBef>
                <a:buNone/>
              </a:pPr>
              <a:r>
                <a:rPr lang="en-US" altLang="zh-CN" sz="2400" dirty="0">
                  <a:solidFill>
                    <a:schemeClr val="bg1"/>
                  </a:solidFill>
                  <a:latin typeface="微软雅黑" panose="020B0503020204020204" pitchFamily="34" charset="-122"/>
                </a:rPr>
                <a:t>6</a:t>
              </a:r>
              <a:r>
                <a:rPr lang="zh-CN" altLang="en-US" sz="2400" dirty="0">
                  <a:solidFill>
                    <a:schemeClr val="bg1"/>
                  </a:solidFill>
                  <a:latin typeface="微软雅黑" panose="020B0503020204020204" pitchFamily="34" charset="-122"/>
                </a:rPr>
                <a:t>、具有高素质的项目管理者和软件研发团队。</a:t>
              </a:r>
            </a:p>
          </p:txBody>
        </p:sp>
        <p:sp>
          <p:nvSpPr>
            <p:cNvPr id="16401" name="TextBox 40      (向天歌演示原创作品：www.TopPPT.cn)"/>
            <p:cNvSpPr txBox="1"/>
            <p:nvPr/>
          </p:nvSpPr>
          <p:spPr>
            <a:xfrm>
              <a:off x="9648" y="5960"/>
              <a:ext cx="5655" cy="4215"/>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en-US" altLang="zh-CN" sz="2400" dirty="0">
                  <a:solidFill>
                    <a:schemeClr val="bg1"/>
                  </a:solidFill>
                  <a:latin typeface="微软雅黑" panose="020B0503020204020204" pitchFamily="34" charset="-122"/>
                </a:rPr>
                <a:t>7</a:t>
              </a:r>
              <a:r>
                <a:rPr lang="zh-CN" altLang="en-US" sz="2400" dirty="0">
                  <a:solidFill>
                    <a:schemeClr val="bg1"/>
                  </a:solidFill>
                  <a:latin typeface="微软雅黑" panose="020B0503020204020204" pitchFamily="34" charset="-122"/>
                </a:rPr>
                <a:t>、使用CASE（Computer Aided Software Engineering，计算机辅助软件工程）工具，如Rose（Rose是非常受欢迎的物件软体开发工具）。</a:t>
              </a:r>
            </a:p>
          </p:txBody>
        </p:sp>
      </p:grpSp>
      <p:sp>
        <p:nvSpPr>
          <p:cNvPr id="2" name="左箭头 1">
            <a:hlinkClick r:id="rId7" action="ppaction://hlinksldjump"/>
          </p:cNvPr>
          <p:cNvSpPr/>
          <p:nvPr/>
        </p:nvSpPr>
        <p:spPr>
          <a:xfrm>
            <a:off x="10632440" y="5805170"/>
            <a:ext cx="1296035" cy="7918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向天歌演示原创作品：www.TopPPT.cn)"/>
          <p:cNvCxnSpPr/>
          <p:nvPr/>
        </p:nvCxnSpPr>
        <p:spPr>
          <a:xfrm>
            <a:off x="2109788" y="3754438"/>
            <a:ext cx="7791450" cy="0"/>
          </a:xfrm>
          <a:prstGeom prst="line">
            <a:avLst/>
          </a:prstGeom>
          <a:ln w="19050">
            <a:solidFill>
              <a:srgbClr val="21A3D0"/>
            </a:solidFill>
          </a:ln>
        </p:spPr>
        <p:style>
          <a:lnRef idx="1">
            <a:schemeClr val="accent1"/>
          </a:lnRef>
          <a:fillRef idx="0">
            <a:schemeClr val="accent1"/>
          </a:fillRef>
          <a:effectRef idx="0">
            <a:schemeClr val="accent1"/>
          </a:effectRef>
          <a:fontRef idx="minor">
            <a:schemeClr val="tx1"/>
          </a:fontRef>
        </p:style>
      </p:cxnSp>
      <p:sp>
        <p:nvSpPr>
          <p:cNvPr id="59" name="Rectangle 58      (向天歌演示原创作品：www.TopPPT.cn)"/>
          <p:cNvSpPr/>
          <p:nvPr/>
        </p:nvSpPr>
        <p:spPr>
          <a:xfrm>
            <a:off x="0" y="260350"/>
            <a:ext cx="4079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2" name="Rectangle 61      (向天歌演示原创作品：www.TopPPT.cn)"/>
          <p:cNvSpPr/>
          <p:nvPr/>
        </p:nvSpPr>
        <p:spPr>
          <a:xfrm>
            <a:off x="479425" y="260350"/>
            <a:ext cx="7143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63" name="Rectangle 62      (向天歌演示原创作品：www.TopPPT.cn)"/>
          <p:cNvSpPr/>
          <p:nvPr/>
        </p:nvSpPr>
        <p:spPr>
          <a:xfrm>
            <a:off x="615950" y="463550"/>
            <a:ext cx="65088"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22538" name="TextBox 63      (向天歌演示原创作品：www.TopPPT.cn)"/>
          <p:cNvSpPr txBox="1"/>
          <p:nvPr/>
        </p:nvSpPr>
        <p:spPr>
          <a:xfrm>
            <a:off x="681038" y="304800"/>
            <a:ext cx="1958975" cy="483235"/>
          </a:xfrm>
          <a:prstGeom prst="rect">
            <a:avLst/>
          </a:prstGeom>
          <a:noFill/>
          <a:ln w="9525">
            <a:noFill/>
          </a:ln>
        </p:spPr>
        <p:txBody>
          <a:bodyPr>
            <a:spAutoFit/>
          </a:bodyPr>
          <a:lstStyle/>
          <a:p>
            <a:pPr lvl="0" eaLnBrk="1" hangingPunct="1"/>
            <a:r>
              <a:rPr lang="en-US" altLang="zh-CN" sz="2400" b="1" dirty="0">
                <a:latin typeface="微软雅黑" panose="020B0503020204020204" pitchFamily="34" charset="-122"/>
                <a:ea typeface="微软雅黑" panose="020B0503020204020204" pitchFamily="34" charset="-122"/>
              </a:rPr>
              <a:t>RUP</a:t>
            </a:r>
            <a:r>
              <a:rPr lang="zh-CN" altLang="en-US" sz="2400" b="1" dirty="0">
                <a:latin typeface="微软雅黑" panose="020B0503020204020204" pitchFamily="34" charset="-122"/>
                <a:ea typeface="微软雅黑" panose="020B0503020204020204" pitchFamily="34" charset="-122"/>
              </a:rPr>
              <a:t>简介</a:t>
            </a:r>
          </a:p>
        </p:txBody>
      </p:sp>
      <p:sp>
        <p:nvSpPr>
          <p:cNvPr id="22543" name="TextBox 70      (向天歌演示原创作品：www.TopPPT.cn)"/>
          <p:cNvSpPr txBox="1"/>
          <p:nvPr/>
        </p:nvSpPr>
        <p:spPr>
          <a:xfrm>
            <a:off x="631190" y="1489710"/>
            <a:ext cx="4985385" cy="2245360"/>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zh-CN" altLang="en-US" sz="2000" dirty="0">
                <a:latin typeface="微软雅黑" panose="020B0503020204020204" pitchFamily="34" charset="-122"/>
              </a:rPr>
              <a:t>RUP（Rational Unified Process），统一软件开发过程，统一软件过程)是一个面向对象且基于网络的程序开发方法论。</a:t>
            </a:r>
          </a:p>
          <a:p>
            <a:pPr marL="0" lvl="0" indent="0" eaLnBrk="0" hangingPunct="0">
              <a:spcBef>
                <a:spcPct val="0"/>
              </a:spcBef>
              <a:buNone/>
            </a:pPr>
            <a:r>
              <a:rPr lang="zh-CN" altLang="en-US" sz="2000" dirty="0">
                <a:latin typeface="微软雅黑" panose="020B0503020204020204" pitchFamily="34" charset="-122"/>
              </a:rPr>
              <a:t>RUP描述了如何有效地利用商业的可靠的方法开发和部署软件，是一种重量级过程（被称作厚方法学），因此特别适用于大型软件团队开发大型项目。</a:t>
            </a:r>
          </a:p>
        </p:txBody>
      </p:sp>
      <p:sp>
        <p:nvSpPr>
          <p:cNvPr id="22545" name="TextBox 71      (向天歌演示原创作品：www.TopPPT.cn)"/>
          <p:cNvSpPr txBox="1"/>
          <p:nvPr/>
        </p:nvSpPr>
        <p:spPr>
          <a:xfrm>
            <a:off x="6358255" y="1489710"/>
            <a:ext cx="4605020" cy="2245360"/>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0" lvl="0" indent="0" eaLnBrk="0" hangingPunct="0">
              <a:spcBef>
                <a:spcPct val="0"/>
              </a:spcBef>
              <a:buNone/>
            </a:pPr>
            <a:r>
              <a:rPr lang="zh-CN" altLang="en-US" sz="2000" dirty="0">
                <a:latin typeface="微软雅黑" panose="020B0503020204020204" pitchFamily="34" charset="-122"/>
              </a:rPr>
              <a:t>RUP和类似的产品--例如面向对象的软件过程（OOSP），以及OPEN Process都是理解性的软件工程工具--把开发中面向过程的方面（例如定义的阶段，技术和实践）和其他开发的组件（如文档，模型，手册以及代码等等）整合在一个统一的框架内。</a:t>
            </a:r>
          </a:p>
        </p:txBody>
      </p:sp>
      <p:cxnSp>
        <p:nvCxnSpPr>
          <p:cNvPr id="7" name="Straight Connector 6      (向天歌演示原创作品：www.TopPPT.cn)"/>
          <p:cNvCxnSpPr/>
          <p:nvPr/>
        </p:nvCxnSpPr>
        <p:spPr>
          <a:xfrm>
            <a:off x="5880100" y="2085975"/>
            <a:ext cx="0" cy="3306763"/>
          </a:xfrm>
          <a:prstGeom prst="line">
            <a:avLst/>
          </a:prstGeom>
          <a:ln w="19050">
            <a:solidFill>
              <a:srgbClr val="21A3D0"/>
            </a:solidFill>
          </a:ln>
        </p:spPr>
        <p:style>
          <a:lnRef idx="1">
            <a:schemeClr val="accent1"/>
          </a:lnRef>
          <a:fillRef idx="0">
            <a:schemeClr val="accent1"/>
          </a:fillRef>
          <a:effectRef idx="0">
            <a:schemeClr val="accent1"/>
          </a:effectRef>
          <a:fontRef idx="minor">
            <a:schemeClr val="tx1"/>
          </a:fontRef>
        </p:style>
      </p:cxnSp>
      <p:graphicFrame>
        <p:nvGraphicFramePr>
          <p:cNvPr id="3" name="对象 2"/>
          <p:cNvGraphicFramePr/>
          <p:nvPr/>
        </p:nvGraphicFramePr>
        <p:xfrm>
          <a:off x="857250" y="3792855"/>
          <a:ext cx="4759325" cy="2601595"/>
        </p:xfrm>
        <a:graphic>
          <a:graphicData uri="http://schemas.openxmlformats.org/presentationml/2006/ole">
            <mc:AlternateContent xmlns:mc="http://schemas.openxmlformats.org/markup-compatibility/2006">
              <mc:Choice xmlns:v="urn:schemas-microsoft-com:vml" Requires="v">
                <p:oleObj spid="_x0000_s2053" r:id="rId4" imgW="4914900" imgH="3276600" progId="Paint.Picture">
                  <p:embed/>
                </p:oleObj>
              </mc:Choice>
              <mc:Fallback>
                <p:oleObj r:id="rId4" imgW="4914900" imgH="3276600" progId="Paint.Picture">
                  <p:embed/>
                  <p:pic>
                    <p:nvPicPr>
                      <p:cNvPr id="0" name="图片 3"/>
                      <p:cNvPicPr/>
                      <p:nvPr/>
                    </p:nvPicPr>
                    <p:blipFill>
                      <a:blip r:embed="rId5"/>
                    </p:blipFill>
                    <p:spPr>
                      <a:xfrm>
                        <a:off x="857250" y="3792855"/>
                        <a:ext cx="4759325" cy="2601595"/>
                      </a:xfrm>
                      <a:prstGeom prst="rect">
                        <a:avLst/>
                      </a:prstGeom>
                    </p:spPr>
                  </p:pic>
                </p:oleObj>
              </mc:Fallback>
            </mc:AlternateContent>
          </a:graphicData>
        </a:graphic>
      </p:graphicFrame>
      <p:graphicFrame>
        <p:nvGraphicFramePr>
          <p:cNvPr id="5" name="对象 4"/>
          <p:cNvGraphicFramePr/>
          <p:nvPr/>
        </p:nvGraphicFramePr>
        <p:xfrm>
          <a:off x="6142355" y="3792855"/>
          <a:ext cx="4324985" cy="2922270"/>
        </p:xfrm>
        <a:graphic>
          <a:graphicData uri="http://schemas.openxmlformats.org/presentationml/2006/ole">
            <mc:AlternateContent xmlns:mc="http://schemas.openxmlformats.org/markup-compatibility/2006">
              <mc:Choice xmlns:v="urn:schemas-microsoft-com:vml" Requires="v">
                <p:oleObj spid="_x0000_s2054" r:id="rId6" imgW="4219575" imgH="3067050" progId="Paint.Picture">
                  <p:embed/>
                </p:oleObj>
              </mc:Choice>
              <mc:Fallback>
                <p:oleObj r:id="rId6" imgW="4219575" imgH="3067050" progId="Paint.Picture">
                  <p:embed/>
                  <p:pic>
                    <p:nvPicPr>
                      <p:cNvPr id="0" name="图片 5"/>
                      <p:cNvPicPr/>
                      <p:nvPr/>
                    </p:nvPicPr>
                    <p:blipFill>
                      <a:blip r:embed="rId7"/>
                    </p:blipFill>
                    <p:spPr>
                      <a:xfrm>
                        <a:off x="6142355" y="3792855"/>
                        <a:ext cx="4324985" cy="292227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43">
                                            <p:txEl>
                                              <p:pRg st="0" end="0"/>
                                            </p:txEl>
                                          </p:spTgt>
                                        </p:tgtEl>
                                        <p:attrNameLst>
                                          <p:attrName>style.visibility</p:attrName>
                                        </p:attrNameLst>
                                      </p:cBhvr>
                                      <p:to>
                                        <p:strVal val="visible"/>
                                      </p:to>
                                    </p:set>
                                    <p:animEffect transition="in" filter="blinds(horizontal)">
                                      <p:cBhvr>
                                        <p:cTn id="7" dur="500"/>
                                        <p:tgtEl>
                                          <p:spTgt spid="225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43">
                                            <p:txEl>
                                              <p:pRg st="1" end="1"/>
                                            </p:txEl>
                                          </p:spTgt>
                                        </p:tgtEl>
                                        <p:attrNameLst>
                                          <p:attrName>style.visibility</p:attrName>
                                        </p:attrNameLst>
                                      </p:cBhvr>
                                      <p:to>
                                        <p:strVal val="visible"/>
                                      </p:to>
                                    </p:set>
                                    <p:animEffect transition="in" filter="blinds(horizontal)">
                                      <p:cBhvr>
                                        <p:cTn id="10" dur="500"/>
                                        <p:tgtEl>
                                          <p:spTgt spid="225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2545">
                                            <p:txEl>
                                              <p:pRg st="0" end="0"/>
                                            </p:txEl>
                                          </p:spTgt>
                                        </p:tgtEl>
                                        <p:attrNameLst>
                                          <p:attrName>style.visibility</p:attrName>
                                        </p:attrNameLst>
                                      </p:cBhvr>
                                      <p:to>
                                        <p:strVal val="visible"/>
                                      </p:to>
                                    </p:set>
                                    <p:anim calcmode="lin" valueType="num">
                                      <p:cBhvr additive="base">
                                        <p:cTn id="15" dur="500" fill="hold"/>
                                        <p:tgtEl>
                                          <p:spTgt spid="2254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ox(in)">
                                      <p:cBhvr>
                                        <p:cTn id="21" dur="2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amond(in)">
                                      <p:cBhvr>
                                        <p:cTn id="26" dur="2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ox(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新浪微博：@注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1299</Words>
  <Application>Microsoft Office PowerPoint</Application>
  <PresentationFormat>自定义</PresentationFormat>
  <Paragraphs>96</Paragraphs>
  <Slides>13</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新浪微博：@注龙</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Peter-冯</dc:creator>
  <cp:lastModifiedBy>asus</cp:lastModifiedBy>
  <cp:revision>140</cp:revision>
  <dcterms:created xsi:type="dcterms:W3CDTF">2013-10-08T09:05:00Z</dcterms:created>
  <dcterms:modified xsi:type="dcterms:W3CDTF">2017-09-30T15:22:09Z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向天歌官方免费模板01：蓝灰配色年终工作总结模板.ppt</vt:lpwstr>
  </property>
  <property fmtid="{D5CDD505-2E9C-101B-9397-08002B2CF9AE}" pid="3" name="fileid">
    <vt:lpwstr>719222</vt:lpwstr>
  </property>
  <property fmtid="{D5CDD505-2E9C-101B-9397-08002B2CF9AE}" pid="4" name="KSOProductBuildVer">
    <vt:lpwstr>2052-10.1.0.6747</vt:lpwstr>
  </property>
</Properties>
</file>