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6"/>
  </p:notesMasterIdLst>
  <p:sldIdLst>
    <p:sldId id="256" r:id="rId2"/>
    <p:sldId id="272" r:id="rId3"/>
    <p:sldId id="273" r:id="rId4"/>
    <p:sldId id="271" r:id="rId5"/>
    <p:sldId id="334" r:id="rId6"/>
    <p:sldId id="274" r:id="rId7"/>
    <p:sldId id="257" r:id="rId8"/>
    <p:sldId id="261" r:id="rId9"/>
    <p:sldId id="262" r:id="rId10"/>
    <p:sldId id="263" r:id="rId11"/>
    <p:sldId id="265" r:id="rId12"/>
    <p:sldId id="260" r:id="rId13"/>
    <p:sldId id="25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40DFC-E8EC-41CA-A00F-293A65083CD2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1F535-810B-4D39-B815-137EB94E4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58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1D968-BBCF-4A63-94F4-701C8C2F3720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9027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1F535-810B-4D39-B815-137EB94E45E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34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長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709" y="1460296"/>
            <a:ext cx="8217160" cy="81509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800" b="0" cap="none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9709" y="2389548"/>
            <a:ext cx="8217160" cy="706077"/>
          </a:xfrm>
          <a:prstGeom prst="rect">
            <a:avLst/>
          </a:prstGeom>
          <a:noFill/>
          <a:ln w="155575" cap="sq">
            <a:noFill/>
            <a:miter lim="800000"/>
          </a:ln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i="1" kern="1200" cap="none" baseline="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367F3E-6CAF-4EE9-86A5-67537D3E06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" y="479619"/>
            <a:ext cx="2358334" cy="449252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8FBF1D5-035D-4AE3-A89B-AD1F57204F3E}"/>
              </a:ext>
            </a:extLst>
          </p:cNvPr>
          <p:cNvCxnSpPr>
            <a:cxnSpLocks/>
          </p:cNvCxnSpPr>
          <p:nvPr/>
        </p:nvCxnSpPr>
        <p:spPr>
          <a:xfrm>
            <a:off x="802640" y="1462973"/>
            <a:ext cx="0" cy="1632652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86B9A48-5C88-4495-A3B8-034AD042A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659" y="495699"/>
            <a:ext cx="2753569" cy="415150"/>
          </a:xfrm>
          <a:prstGeom prst="rect">
            <a:avLst/>
          </a:prstGeom>
          <a:ln>
            <a:noFill/>
          </a:ln>
        </p:spPr>
      </p:pic>
      <p:sp>
        <p:nvSpPr>
          <p:cNvPr id="12" name="文字版面配置區 20">
            <a:extLst>
              <a:ext uri="{FF2B5EF4-FFF2-40B4-BE49-F238E27FC236}">
                <a16:creationId xmlns:a16="http://schemas.microsoft.com/office/drawing/2014/main" id="{93DCD6BB-DB94-4F4C-A9D8-B36C570B30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1966" y="4194994"/>
            <a:ext cx="6936812" cy="5624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TW" altLang="en-US" sz="2800" b="1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按一下以編輯講者名字</a:t>
            </a:r>
            <a:endParaRPr lang="en-US" altLang="zh-TW" dirty="0"/>
          </a:p>
        </p:txBody>
      </p:sp>
      <p:sp>
        <p:nvSpPr>
          <p:cNvPr id="13" name="文字版面配置區 20">
            <a:extLst>
              <a:ext uri="{FF2B5EF4-FFF2-40B4-BE49-F238E27FC236}">
                <a16:creationId xmlns:a16="http://schemas.microsoft.com/office/drawing/2014/main" id="{CB44BC26-6DFB-45E3-9DE6-2692FDE675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1965" y="4842694"/>
            <a:ext cx="6933999" cy="5624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altLang="zh-TW" sz="2800" b="1" kern="120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按一下以編輯學校名字</a:t>
            </a:r>
            <a:endParaRPr lang="en-US" altLang="zh-TW" dirty="0"/>
          </a:p>
          <a:p>
            <a:pPr lvl="0"/>
            <a:endParaRPr lang="en-US" altLang="zh-TW" dirty="0"/>
          </a:p>
        </p:txBody>
      </p:sp>
      <p:sp>
        <p:nvSpPr>
          <p:cNvPr id="14" name="文字版面配置區 20">
            <a:extLst>
              <a:ext uri="{FF2B5EF4-FFF2-40B4-BE49-F238E27FC236}">
                <a16:creationId xmlns:a16="http://schemas.microsoft.com/office/drawing/2014/main" id="{51924C16-D688-406C-9D7B-388B35CA40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9152" y="5490394"/>
            <a:ext cx="6936812" cy="5624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TW" altLang="en-US" sz="280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lvl="0"/>
            <a:fld id="{0C49470F-1A2E-4A0F-9D53-C9CD6EE69C95}" type="datetime2">
              <a:rPr lang="en-US" altLang="zh-TW" smtClean="0"/>
              <a:t>Monday, March 16, 2020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04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短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155" y="1462973"/>
            <a:ext cx="8474864" cy="99614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 b="0" cap="none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367F3E-6CAF-4EE9-86A5-67537D3E06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" y="479619"/>
            <a:ext cx="2358334" cy="449252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8FBF1D5-035D-4AE3-A89B-AD1F57204F3E}"/>
              </a:ext>
            </a:extLst>
          </p:cNvPr>
          <p:cNvCxnSpPr>
            <a:cxnSpLocks/>
          </p:cNvCxnSpPr>
          <p:nvPr/>
        </p:nvCxnSpPr>
        <p:spPr>
          <a:xfrm>
            <a:off x="802640" y="1462973"/>
            <a:ext cx="0" cy="996142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86B9A48-5C88-4495-A3B8-034AD042A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659" y="495699"/>
            <a:ext cx="2753569" cy="415150"/>
          </a:xfrm>
          <a:prstGeom prst="rect">
            <a:avLst/>
          </a:prstGeom>
          <a:ln>
            <a:noFill/>
          </a:ln>
        </p:spPr>
      </p:pic>
      <p:sp>
        <p:nvSpPr>
          <p:cNvPr id="12" name="文字版面配置區 20">
            <a:extLst>
              <a:ext uri="{FF2B5EF4-FFF2-40B4-BE49-F238E27FC236}">
                <a16:creationId xmlns:a16="http://schemas.microsoft.com/office/drawing/2014/main" id="{15077BDD-F9FD-44B5-98FF-0AF880F392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1966" y="4194994"/>
            <a:ext cx="6936812" cy="5624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TW" altLang="en-US" sz="2800" b="1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按一下以編輯講者名字</a:t>
            </a:r>
            <a:endParaRPr lang="en-US" altLang="zh-TW" dirty="0"/>
          </a:p>
        </p:txBody>
      </p:sp>
      <p:sp>
        <p:nvSpPr>
          <p:cNvPr id="13" name="文字版面配置區 20">
            <a:extLst>
              <a:ext uri="{FF2B5EF4-FFF2-40B4-BE49-F238E27FC236}">
                <a16:creationId xmlns:a16="http://schemas.microsoft.com/office/drawing/2014/main" id="{75421585-7DC7-46B9-AD34-EACC2D965D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1965" y="4842694"/>
            <a:ext cx="6933999" cy="5624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altLang="zh-TW" sz="2800" b="1" kern="120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按一下以編輯學校名字</a:t>
            </a:r>
            <a:endParaRPr lang="en-US" altLang="zh-TW" dirty="0"/>
          </a:p>
          <a:p>
            <a:pPr lvl="0"/>
            <a:endParaRPr lang="en-US" altLang="zh-TW" dirty="0"/>
          </a:p>
        </p:txBody>
      </p:sp>
      <p:sp>
        <p:nvSpPr>
          <p:cNvPr id="14" name="文字版面配置區 20">
            <a:extLst>
              <a:ext uri="{FF2B5EF4-FFF2-40B4-BE49-F238E27FC236}">
                <a16:creationId xmlns:a16="http://schemas.microsoft.com/office/drawing/2014/main" id="{AEFB07F4-0F39-4D99-A335-49E92FA84F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9152" y="5490394"/>
            <a:ext cx="6936812" cy="5624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TW" altLang="en-US" sz="280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lvl="0"/>
            <a:fld id="{0C49470F-1A2E-4A0F-9D53-C9CD6EE69C95}" type="datetime2">
              <a:rPr lang="en-US" altLang="zh-TW" smtClean="0"/>
              <a:t>Monday, March 16, 2020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8003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13211-A757-4C69-B7C8-FFD4D927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59" y="1555682"/>
            <a:ext cx="10587355" cy="7686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800" kern="1200" cap="none" baseline="0" dirty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3573C76-3849-4572-A3B0-FDB41726CCA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75640" y="2743200"/>
            <a:ext cx="10830556" cy="2136291"/>
          </a:xfrm>
          <a:prstGeom prst="rect">
            <a:avLst/>
          </a:prstGeom>
          <a:noFill/>
          <a:ln w="155575" cap="sq">
            <a:noFill/>
            <a:miter lim="800000"/>
          </a:ln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Calibri" panose="020F0502020204030204" pitchFamily="34" charset="0"/>
              <a:buNone/>
              <a:defRPr lang="en-US" sz="2800" i="1" kern="1200" cap="none" baseline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DDDC2D-A857-4CD6-BF15-42FCAF5B56E5}"/>
              </a:ext>
            </a:extLst>
          </p:cNvPr>
          <p:cNvCxnSpPr>
            <a:cxnSpLocks/>
          </p:cNvCxnSpPr>
          <p:nvPr/>
        </p:nvCxnSpPr>
        <p:spPr>
          <a:xfrm>
            <a:off x="767080" y="1589256"/>
            <a:ext cx="0" cy="735050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C78F1DB-6167-4F18-9BD6-8E2B78D22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080" y="6261559"/>
            <a:ext cx="7772400" cy="365125"/>
          </a:xfrm>
          <a:prstGeom prst="rect">
            <a:avLst/>
          </a:prstGeom>
        </p:spPr>
        <p:txBody>
          <a:bodyPr anchor="ctr"/>
          <a:lstStyle>
            <a:lvl1pPr marL="0" algn="l" defTabSz="457200" rtl="0" eaLnBrk="1" latinLnBrk="0" hangingPunct="1">
              <a:defRPr lang="en-US" altLang="zh-TW" sz="1200" b="1" kern="1200" smtClean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8E7CBC3-876B-4DC7-B584-A949E0563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10008" y="6262018"/>
            <a:ext cx="1532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sz="1200" smtClean="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1FCB13-E427-4FD3-B4FD-9B80943979D1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186712-FCE9-4C0E-A3DE-DCBBFD6CD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b="1" smtClean="0">
                <a:solidFill>
                  <a:schemeClr val="accent3"/>
                </a:solidFill>
              </a:defRPr>
            </a:lvl1pPr>
          </a:lstStyle>
          <a:p>
            <a:fld id="{80618972-0DB1-4FAB-BA7E-333713497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462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452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lnSpc>
                <a:spcPct val="125000"/>
              </a:lnSpc>
              <a:defRPr sz="1800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lnSpc>
                <a:spcPct val="125000"/>
              </a:lnSpc>
              <a:defRPr sz="1600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lnSpc>
                <a:spcPct val="125000"/>
              </a:lnSpc>
              <a:defRPr sz="1400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lnSpc>
                <a:spcPct val="125000"/>
              </a:lnSpc>
              <a:defRPr sz="1400" baseline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C224399-A6C2-4297-824E-9C1C828A438E}"/>
              </a:ext>
            </a:extLst>
          </p:cNvPr>
          <p:cNvCxnSpPr>
            <a:cxnSpLocks/>
          </p:cNvCxnSpPr>
          <p:nvPr/>
        </p:nvCxnSpPr>
        <p:spPr>
          <a:xfrm>
            <a:off x="767080" y="641640"/>
            <a:ext cx="0" cy="735050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標題 1">
            <a:extLst>
              <a:ext uri="{FF2B5EF4-FFF2-40B4-BE49-F238E27FC236}">
                <a16:creationId xmlns:a16="http://schemas.microsoft.com/office/drawing/2014/main" id="{AE30ACE6-74C0-41B9-BF40-C8E66348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608066"/>
            <a:ext cx="10469880" cy="768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cap="none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6CA5E2-1B81-4073-89D9-BD7730D56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080" y="6261559"/>
            <a:ext cx="7772400" cy="365125"/>
          </a:xfrm>
          <a:prstGeom prst="rect">
            <a:avLst/>
          </a:prstGeom>
        </p:spPr>
        <p:txBody>
          <a:bodyPr anchor="ctr"/>
          <a:lstStyle>
            <a:lvl1pPr marL="0" algn="l" defTabSz="457200" rtl="0" eaLnBrk="1" latinLnBrk="0" hangingPunct="1">
              <a:defRPr lang="en-US" altLang="zh-TW" sz="1200" b="1" kern="1200" smtClean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4D1CA80-7A99-4558-B529-2F6CD1827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10008" y="6262018"/>
            <a:ext cx="1532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sz="1200" smtClean="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1FCB13-E427-4FD3-B4FD-9B80943979D1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DA71489-7C0A-4088-A0D4-133F6BA7C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b="1" smtClean="0">
                <a:solidFill>
                  <a:schemeClr val="accent3"/>
                </a:solidFill>
              </a:defRPr>
            </a:lvl1pPr>
          </a:lstStyle>
          <a:p>
            <a:fld id="{80618972-0DB1-4FAB-BA7E-333713497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964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5" y="744838"/>
            <a:ext cx="3261349" cy="15449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baseline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719" y="744838"/>
            <a:ext cx="6817358" cy="542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25000"/>
              </a:lnSpc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25000"/>
              </a:lnSpc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25000"/>
              </a:lnSpc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25000"/>
              </a:lnSpc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C5FFFF8-8ECC-4C33-B1D7-4F68EB40C567}"/>
              </a:ext>
            </a:extLst>
          </p:cNvPr>
          <p:cNvCxnSpPr>
            <a:cxnSpLocks/>
          </p:cNvCxnSpPr>
          <p:nvPr/>
        </p:nvCxnSpPr>
        <p:spPr>
          <a:xfrm flipH="1">
            <a:off x="762000" y="641640"/>
            <a:ext cx="5080" cy="1644360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CA7A647-B5E5-4953-8358-5E86E7C2A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080" y="6261559"/>
            <a:ext cx="7772400" cy="365125"/>
          </a:xfrm>
          <a:prstGeom prst="rect">
            <a:avLst/>
          </a:prstGeom>
        </p:spPr>
        <p:txBody>
          <a:bodyPr anchor="ctr"/>
          <a:lstStyle>
            <a:lvl1pPr marL="0" algn="l" defTabSz="457200" rtl="0" eaLnBrk="1" latinLnBrk="0" hangingPunct="1">
              <a:defRPr lang="en-US" altLang="zh-TW" sz="1200" b="1" kern="1200" smtClean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05B40DD-A780-42C4-8089-56395A05B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10008" y="6262018"/>
            <a:ext cx="1532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sz="1200" smtClean="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1FCB13-E427-4FD3-B4FD-9B80943979D1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276DAB-860F-43D7-8DC2-6ABBC089C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b="1" smtClean="0">
                <a:solidFill>
                  <a:schemeClr val="accent3"/>
                </a:solidFill>
              </a:defRPr>
            </a:lvl1pPr>
          </a:lstStyle>
          <a:p>
            <a:fld id="{80618972-0DB1-4FAB-BA7E-333713497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112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雙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E7E79C-9DE5-4267-8EFD-C31F9AA20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36307"/>
            <a:ext cx="5247640" cy="40800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25000"/>
              </a:lnSpc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25000"/>
              </a:lnSpc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25000"/>
              </a:lnSpc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25000"/>
              </a:lnSpc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FCCB91D-B1FA-4F96-9CA4-B4FAB1B1DB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56960" y="1727200"/>
            <a:ext cx="5247640" cy="40800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5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25000"/>
              </a:lnSpc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25000"/>
              </a:lnSpc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25000"/>
              </a:lnSpc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25000"/>
              </a:lnSpc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069CCA1-A04C-46F7-8F3F-8EA939D65D91}"/>
              </a:ext>
            </a:extLst>
          </p:cNvPr>
          <p:cNvCxnSpPr>
            <a:cxnSpLocks/>
          </p:cNvCxnSpPr>
          <p:nvPr/>
        </p:nvCxnSpPr>
        <p:spPr>
          <a:xfrm>
            <a:off x="767080" y="641640"/>
            <a:ext cx="0" cy="747272"/>
          </a:xfrm>
          <a:prstGeom prst="line">
            <a:avLst/>
          </a:prstGeom>
          <a:ln w="139700" cap="sq" cmpd="sng">
            <a:solidFill>
              <a:schemeClr val="accent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標題 1">
            <a:extLst>
              <a:ext uri="{FF2B5EF4-FFF2-40B4-BE49-F238E27FC236}">
                <a16:creationId xmlns:a16="http://schemas.microsoft.com/office/drawing/2014/main" id="{33674984-3817-49A6-93D4-804C6D0B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" y="620288"/>
            <a:ext cx="10500360" cy="768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cap="none" baseline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CBCCA19-A640-4501-BB03-94ECAFEE6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080" y="6261559"/>
            <a:ext cx="7772400" cy="365125"/>
          </a:xfrm>
          <a:prstGeom prst="rect">
            <a:avLst/>
          </a:prstGeom>
        </p:spPr>
        <p:txBody>
          <a:bodyPr anchor="ctr"/>
          <a:lstStyle>
            <a:lvl1pPr marL="0" algn="l" defTabSz="457200" rtl="0" eaLnBrk="1" latinLnBrk="0" hangingPunct="1">
              <a:defRPr lang="en-US" altLang="zh-TW" sz="1200" b="1" kern="1200" smtClean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9F0F124-8378-4E9D-B23E-E1FBA6D00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10008" y="6262018"/>
            <a:ext cx="1532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sz="1200" smtClean="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1FCB13-E427-4FD3-B4FD-9B80943979D1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19D0933-0B9D-462E-932D-E19B1EBE2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b="1" smtClean="0">
                <a:solidFill>
                  <a:schemeClr val="accent3"/>
                </a:solidFill>
              </a:defRPr>
            </a:lvl1pPr>
          </a:lstStyle>
          <a:p>
            <a:fld id="{80618972-0DB1-4FAB-BA7E-333713497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86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1515" y="1265229"/>
            <a:ext cx="6230145" cy="375065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</a:t>
            </a:r>
            <a:br>
              <a:rPr lang="en-US" altLang="zh-TW" dirty="0"/>
            </a:br>
            <a:r>
              <a:rPr lang="zh-TW" altLang="en-US" dirty="0"/>
              <a:t>母片標題樣式</a:t>
            </a:r>
            <a:endParaRPr lang="en-US" altLang="zh-T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515" y="5885894"/>
            <a:ext cx="10808970" cy="630315"/>
          </a:xfrm>
          <a:prstGeom prst="rect">
            <a:avLst/>
          </a:prstGeom>
          <a:noFill/>
          <a:ln w="155575" cap="sq">
            <a:noFill/>
            <a:miter lim="800000"/>
          </a:ln>
        </p:spPr>
        <p:txBody>
          <a:bodyPr>
            <a:normAutofit/>
          </a:bodyPr>
          <a:lstStyle>
            <a:lvl1pPr marL="0" indent="0" algn="l">
              <a:lnSpc>
                <a:spcPts val="2200"/>
              </a:lnSpc>
              <a:buNone/>
              <a:defRPr lang="en-US" sz="1500" dirty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80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DE016E2-0677-4BE5-8876-11DF2E46A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080" y="6261559"/>
            <a:ext cx="7772400" cy="365125"/>
          </a:xfrm>
          <a:prstGeom prst="rect">
            <a:avLst/>
          </a:prstGeom>
        </p:spPr>
        <p:txBody>
          <a:bodyPr anchor="ctr"/>
          <a:lstStyle>
            <a:lvl1pPr marL="0" algn="l" defTabSz="457200" rtl="0" eaLnBrk="1" latinLnBrk="0" hangingPunct="1">
              <a:defRPr lang="en-US" altLang="zh-TW" sz="1200" b="1" kern="1200" smtClean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72386C-381A-4D10-988A-78BA6B4EE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10008" y="6262018"/>
            <a:ext cx="1532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sz="1200" smtClean="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1FCB13-E427-4FD3-B4FD-9B80943979D1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5BC2F26-5AC1-4DE0-A153-1CADF46B5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3293" y="6261559"/>
            <a:ext cx="5129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b="1" smtClean="0">
                <a:solidFill>
                  <a:schemeClr val="accent3"/>
                </a:solidFill>
              </a:defRPr>
            </a:lvl1pPr>
          </a:lstStyle>
          <a:p>
            <a:fld id="{80618972-0DB1-4FAB-BA7E-333713497A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202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Calibri" panose="020F0502020204030204" pitchFamily="34" charset="0"/>
        <a:buChar char="●"/>
        <a:defRPr sz="22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Calibri" panose="020F0502020204030204" pitchFamily="34" charset="0"/>
        <a:buChar char="○"/>
        <a:defRPr sz="20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Calibri" panose="020F0502020204030204" pitchFamily="34" charset="0"/>
        <a:buChar char="◌"/>
        <a:defRPr sz="18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u"/>
        <a:defRPr sz="16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n"/>
        <a:defRPr sz="160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install/install-products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abooster/DeepCAD-RT" TargetMode="External"/><Relationship Id="rId3" Type="http://schemas.openxmlformats.org/officeDocument/2006/relationships/image" Target="../media/image40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Readme – motion correction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registration_ver4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F377D0-6B79-42EF-926D-0CE18B50A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Edit by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Wun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-Ci Chen, Kai-Chun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Jhan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7FF0113-6169-459C-89EA-7FF958DD03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2024/06/21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007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391A9D6-6023-4C33-BACC-5DD5B1E8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265D5DF-7437-42B7-AE4A-CFF3D43352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54" y="2114462"/>
            <a:ext cx="922023" cy="83558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2989761-70A6-46F7-8FBE-2F2CD3B2DB87}"/>
              </a:ext>
            </a:extLst>
          </p:cNvPr>
          <p:cNvSpPr txBox="1"/>
          <p:nvPr/>
        </p:nvSpPr>
        <p:spPr>
          <a:xfrm>
            <a:off x="7827094" y="2339547"/>
            <a:ext cx="332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ABCDE (user defined)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33E78F-8069-4B19-822C-833E6500940C}"/>
              </a:ext>
            </a:extLst>
          </p:cNvPr>
          <p:cNvSpPr txBox="1"/>
          <p:nvPr/>
        </p:nvSpPr>
        <p:spPr>
          <a:xfrm>
            <a:off x="861060" y="3765913"/>
            <a:ext cx="9373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Inside each group's folder, create 2 folders as shown in the attached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"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img_raw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 folder, place raw data for this group (multiple channels can be placed at once).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"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img_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auxiliary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 folder, place auxiliary corrected data for this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format must be in 3D stack (x-y-t).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EDC87C7-C291-44D8-A22D-D2D9EA7E6218}"/>
              </a:ext>
            </a:extLst>
          </p:cNvPr>
          <p:cNvSpPr txBox="1"/>
          <p:nvPr/>
        </p:nvSpPr>
        <p:spPr>
          <a:xfrm>
            <a:off x="1816623" y="5782110"/>
            <a:ext cx="855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Multiple channels must be acquired simultaneously with identical displacements in time.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695255-EEB2-41C9-A02C-ECC991720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" y="1990518"/>
            <a:ext cx="2724150" cy="123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3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2D653AF-1767-4E9F-977C-1DCCC3755F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422" y="608066"/>
            <a:ext cx="922023" cy="83558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F991912-BC6F-4D5D-96B9-230749E3BF6C}"/>
              </a:ext>
            </a:extLst>
          </p:cNvPr>
          <p:cNvSpPr txBox="1"/>
          <p:nvPr/>
        </p:nvSpPr>
        <p:spPr>
          <a:xfrm>
            <a:off x="5248606" y="838780"/>
            <a:ext cx="244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img_trial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2CB60B-E182-4855-AFA2-EE07A0E7E324}"/>
              </a:ext>
            </a:extLst>
          </p:cNvPr>
          <p:cNvSpPr txBox="1"/>
          <p:nvPr/>
        </p:nvSpPr>
        <p:spPr>
          <a:xfrm>
            <a:off x="953615" y="2690336"/>
            <a:ext cx="10284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back to the top-level "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img_trial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folder created earlier, and place the first registered TIFF image (or any cropped image that aids in mutual alignment of each group) for each registered group inside.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The TIFF files placed must be named the same as the folders in the third level (i.e., the names of each group's folder).</a:t>
            </a:r>
          </a:p>
        </p:txBody>
      </p:sp>
    </p:spTree>
    <p:extLst>
      <p:ext uri="{BB962C8B-B14F-4D97-AF65-F5344CB8AC3E}">
        <p14:creationId xmlns:p14="http://schemas.microsoft.com/office/powerpoint/2010/main" val="517054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7DD96B2-F8AB-411C-A32A-2EC8F8D9D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39" y="2068978"/>
            <a:ext cx="4152012" cy="338312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837833E-1803-4E00-9EB6-A6F301F6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 description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394A74E-E469-4248-BD9A-4C8EC1C7C9C5}"/>
              </a:ext>
            </a:extLst>
          </p:cNvPr>
          <p:cNvSpPr txBox="1"/>
          <p:nvPr/>
        </p:nvSpPr>
        <p:spPr>
          <a:xfrm>
            <a:off x="5771218" y="4047943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Single-group registration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6E3B0B-6AF5-4A4A-81CE-0B785E659FCB}"/>
              </a:ext>
            </a:extLst>
          </p:cNvPr>
          <p:cNvSpPr txBox="1"/>
          <p:nvPr/>
        </p:nvSpPr>
        <p:spPr>
          <a:xfrm>
            <a:off x="5680683" y="2415382"/>
            <a:ext cx="408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Cross-correction between different groups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8E2792A-2F45-4EEB-8AA6-593C86E40369}"/>
              </a:ext>
            </a:extLst>
          </p:cNvPr>
          <p:cNvCxnSpPr>
            <a:endCxn id="8" idx="1"/>
          </p:cNvCxnSpPr>
          <p:nvPr/>
        </p:nvCxnSpPr>
        <p:spPr>
          <a:xfrm>
            <a:off x="3123446" y="2415382"/>
            <a:ext cx="255723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3EFB056-37CF-4B2C-8A99-71C79C4F2C00}"/>
              </a:ext>
            </a:extLst>
          </p:cNvPr>
          <p:cNvCxnSpPr>
            <a:endCxn id="8" idx="1"/>
          </p:cNvCxnSpPr>
          <p:nvPr/>
        </p:nvCxnSpPr>
        <p:spPr>
          <a:xfrm flipV="1">
            <a:off x="3983525" y="2600048"/>
            <a:ext cx="1697158" cy="94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93E352A-1E0F-4760-A4E0-AC0887790711}"/>
              </a:ext>
            </a:extLst>
          </p:cNvPr>
          <p:cNvCxnSpPr>
            <a:endCxn id="5" idx="1"/>
          </p:cNvCxnSpPr>
          <p:nvPr/>
        </p:nvCxnSpPr>
        <p:spPr>
          <a:xfrm>
            <a:off x="3123446" y="2953246"/>
            <a:ext cx="2647772" cy="1279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DFA9379-0E89-4EBB-AA47-98FC40B48A67}"/>
              </a:ext>
            </a:extLst>
          </p:cNvPr>
          <p:cNvCxnSpPr>
            <a:endCxn id="5" idx="1"/>
          </p:cNvCxnSpPr>
          <p:nvPr/>
        </p:nvCxnSpPr>
        <p:spPr>
          <a:xfrm>
            <a:off x="4074060" y="4047943"/>
            <a:ext cx="1697158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4DE227-4DEB-4DC3-9DE7-367E128FA488}"/>
              </a:ext>
            </a:extLst>
          </p:cNvPr>
          <p:cNvCxnSpPr>
            <a:endCxn id="5" idx="1"/>
          </p:cNvCxnSpPr>
          <p:nvPr/>
        </p:nvCxnSpPr>
        <p:spPr>
          <a:xfrm flipV="1">
            <a:off x="4662535" y="4232609"/>
            <a:ext cx="1108683" cy="422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63D0D60-306E-4F44-9593-6738D24D1DDA}"/>
              </a:ext>
            </a:extLst>
          </p:cNvPr>
          <p:cNvCxnSpPr>
            <a:endCxn id="5" idx="1"/>
          </p:cNvCxnSpPr>
          <p:nvPr/>
        </p:nvCxnSpPr>
        <p:spPr>
          <a:xfrm flipV="1">
            <a:off x="4074060" y="4232609"/>
            <a:ext cx="1697158" cy="974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9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799" y="1676400"/>
            <a:ext cx="10645141" cy="4445234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Folder structure "run" (users can change the name):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Place all program files ("p files") here.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run/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Place all subfolders containing images to be processed under "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".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run/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/ABCDE/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img_raw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(or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img_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auxiliary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Organize images for processing under either "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img_raw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 or "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img_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auxiliary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".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run/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/ABCDE/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singletrial_raw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(or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singletrial_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auxiliary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 from processing a single group will correspondingly be stored here.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run/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/ABCDE/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aligntrial_raw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(or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aligntrial_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auxiliary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Final aligned results from all groups will be stored here.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run/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img_trial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Copy the first TIFF file (or cropped image) from each registered group here, for alignment purposes.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1060" y="608066"/>
            <a:ext cx="10469880" cy="768624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Folder arrangement for all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166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5812" y="1676400"/>
            <a:ext cx="10958767" cy="48841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run_loop_register_all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(false):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Execute this function to perform registration for each single group.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 will generate registration results in each group's "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singletrial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 folder.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aligntrials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 this step to align all groups.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 aligns all groups based on the first trial's registration results.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registration_trial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Execute this function in MATLAB. MATLAB will prompt for which trial to adjust ("Which trial?").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 a number equal to or greater than 2 to specify which trial to adjust.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first trial in alphabetical order serves as the baseline for alignment (1).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Subsequent trials are numbered sequentially starting from 2.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Execution method and workflow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0970BB0-3418-426E-B8CA-3CC0178AB478}"/>
              </a:ext>
            </a:extLst>
          </p:cNvPr>
          <p:cNvCxnSpPr/>
          <p:nvPr/>
        </p:nvCxnSpPr>
        <p:spPr>
          <a:xfrm flipH="1">
            <a:off x="4003829" y="1304929"/>
            <a:ext cx="1287262" cy="44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28B9BE-0591-4F9A-8D73-CECDD89B51EF}"/>
              </a:ext>
            </a:extLst>
          </p:cNvPr>
          <p:cNvSpPr txBox="1"/>
          <p:nvPr/>
        </p:nvSpPr>
        <p:spPr>
          <a:xfrm>
            <a:off x="5618676" y="1378829"/>
            <a:ext cx="53846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parameter for executing `</a:t>
            </a:r>
            <a:r>
              <a:rPr lang="en-US" altLang="zh-TW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run_loop_register_all</a:t>
            </a: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`: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True: Adjust image contrast before applying registration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False: Apply motion correction without adjusting image contrast.</a:t>
            </a:r>
            <a:endParaRPr lang="zh-TW" altLang="en-US" sz="1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67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71A1797-8E68-49FD-9967-C33C7533E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environment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R2021b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Intel Core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code has been tested on our environment and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R2020b.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non-standard software required.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F2730346-3436-4BD8-B5C9-43F9175D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System 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91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60C0F6F-3182-4856-B44E-5046DFAF5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76400"/>
            <a:ext cx="10917316" cy="4445234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refer to the following URL for MATLAB installation instructions.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https://www.mathworks.com/help/install/install-products.html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installing MATLAB on a "normal" desktop computer takes around 30 minutes to 1 hour.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installing our code takes less than one minute.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2E8F6E7-0F1E-4A74-BBD4-D9F1FA1C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Installation guide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64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B8D773AF-CE6C-43BE-B64F-F54E6DF0C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76400"/>
            <a:ext cx="9665563" cy="4445234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motion correction using auxiliary corrected data (denoised, cropped, etc.), then apply the parameters back to the original data.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the program with demo data on a normal computer should complete within five minutes.</a:t>
            </a: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19672C9E-B3BC-48E6-9651-41A6DCEB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 Demo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209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字方塊 48">
            <a:extLst>
              <a:ext uri="{FF2B5EF4-FFF2-40B4-BE49-F238E27FC236}">
                <a16:creationId xmlns:a16="http://schemas.microsoft.com/office/drawing/2014/main" id="{DF3EAC5A-6816-4461-89C4-3E8721403762}"/>
              </a:ext>
            </a:extLst>
          </p:cNvPr>
          <p:cNvSpPr txBox="1"/>
          <p:nvPr/>
        </p:nvSpPr>
        <p:spPr>
          <a:xfrm>
            <a:off x="7028249" y="1376690"/>
            <a:ext cx="2337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</a:rPr>
              <a:t>Motion correction</a:t>
            </a:r>
          </a:p>
          <a:p>
            <a:pPr algn="ctr"/>
            <a:r>
              <a:rPr lang="en-US" altLang="zh-TW" sz="1600" dirty="0">
                <a:solidFill>
                  <a:schemeClr val="bg1"/>
                </a:solidFill>
              </a:rPr>
              <a:t>transform matrix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61060" y="608066"/>
            <a:ext cx="10469880" cy="768624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Demo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1B493B-9CC8-4CD1-8C6F-C0262F5F5CE5}" type="datetime4">
              <a:rPr lang="en-US" altLang="zh-TW" smtClean="0"/>
              <a:t>June 21, 2024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293" y="6261559"/>
            <a:ext cx="512907" cy="365125"/>
          </a:xfrm>
        </p:spPr>
        <p:txBody>
          <a:bodyPr/>
          <a:lstStyle/>
          <a:p>
            <a:fld id="{DA395128-4063-43BC-B65B-316839E49395}" type="slidenum">
              <a:rPr lang="en-US" altLang="zh-TW" smtClean="0"/>
              <a:pPr/>
              <a:t>5</a:t>
            </a:fld>
            <a:endParaRPr lang="zh-TW" altLang="en-US" dirty="0"/>
          </a:p>
        </p:txBody>
      </p:sp>
      <p:sp>
        <p:nvSpPr>
          <p:cNvPr id="44" name="object 10"/>
          <p:cNvSpPr/>
          <p:nvPr/>
        </p:nvSpPr>
        <p:spPr>
          <a:xfrm>
            <a:off x="4217031" y="1416442"/>
            <a:ext cx="2337985" cy="529553"/>
          </a:xfrm>
          <a:custGeom>
            <a:avLst/>
            <a:gdLst/>
            <a:ahLst/>
            <a:cxnLst/>
            <a:rect l="l" t="t" r="r" b="b"/>
            <a:pathLst>
              <a:path w="2578100" h="994410">
                <a:moveTo>
                  <a:pt x="0" y="165734"/>
                </a:moveTo>
                <a:lnTo>
                  <a:pt x="5917" y="121664"/>
                </a:lnTo>
                <a:lnTo>
                  <a:pt x="22615" y="82070"/>
                </a:lnTo>
                <a:lnTo>
                  <a:pt x="48513" y="48529"/>
                </a:lnTo>
                <a:lnTo>
                  <a:pt x="82032" y="22620"/>
                </a:lnTo>
                <a:lnTo>
                  <a:pt x="121590" y="5917"/>
                </a:lnTo>
                <a:lnTo>
                  <a:pt x="165607" y="0"/>
                </a:lnTo>
                <a:lnTo>
                  <a:pt x="2411984" y="0"/>
                </a:lnTo>
                <a:lnTo>
                  <a:pt x="2456054" y="5917"/>
                </a:lnTo>
                <a:lnTo>
                  <a:pt x="2495648" y="22620"/>
                </a:lnTo>
                <a:lnTo>
                  <a:pt x="2529189" y="48529"/>
                </a:lnTo>
                <a:lnTo>
                  <a:pt x="2555098" y="82070"/>
                </a:lnTo>
                <a:lnTo>
                  <a:pt x="2571801" y="121664"/>
                </a:lnTo>
                <a:lnTo>
                  <a:pt x="2577719" y="165734"/>
                </a:lnTo>
                <a:lnTo>
                  <a:pt x="2577719" y="828420"/>
                </a:lnTo>
                <a:lnTo>
                  <a:pt x="2571801" y="872491"/>
                </a:lnTo>
                <a:lnTo>
                  <a:pt x="2555098" y="912085"/>
                </a:lnTo>
                <a:lnTo>
                  <a:pt x="2529189" y="945626"/>
                </a:lnTo>
                <a:lnTo>
                  <a:pt x="2495648" y="971535"/>
                </a:lnTo>
                <a:lnTo>
                  <a:pt x="2456054" y="988238"/>
                </a:lnTo>
                <a:lnTo>
                  <a:pt x="2411984" y="994155"/>
                </a:lnTo>
                <a:lnTo>
                  <a:pt x="165607" y="994155"/>
                </a:lnTo>
                <a:lnTo>
                  <a:pt x="121590" y="988238"/>
                </a:lnTo>
                <a:lnTo>
                  <a:pt x="82032" y="971535"/>
                </a:lnTo>
                <a:lnTo>
                  <a:pt x="48513" y="945626"/>
                </a:lnTo>
                <a:lnTo>
                  <a:pt x="22615" y="912085"/>
                </a:lnTo>
                <a:lnTo>
                  <a:pt x="5917" y="872491"/>
                </a:lnTo>
                <a:lnTo>
                  <a:pt x="0" y="828420"/>
                </a:lnTo>
                <a:lnTo>
                  <a:pt x="0" y="165734"/>
                </a:lnTo>
                <a:close/>
              </a:path>
            </a:pathLst>
          </a:custGeom>
          <a:noFill/>
          <a:ln w="12700">
            <a:solidFill>
              <a:srgbClr val="2F78A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1162562" y="1539715"/>
            <a:ext cx="201992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F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u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ncti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o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n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a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l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lang="en-US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raw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d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ata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</p:txBody>
      </p:sp>
      <p:grpSp>
        <p:nvGrpSpPr>
          <p:cNvPr id="16" name="object 22"/>
          <p:cNvGrpSpPr/>
          <p:nvPr/>
        </p:nvGrpSpPr>
        <p:grpSpPr>
          <a:xfrm>
            <a:off x="7023520" y="1416442"/>
            <a:ext cx="2337985" cy="529200"/>
            <a:chOff x="5458205" y="1908048"/>
            <a:chExt cx="3139440" cy="892810"/>
          </a:xfrm>
        </p:grpSpPr>
        <p:sp>
          <p:nvSpPr>
            <p:cNvPr id="34" name="object 23"/>
            <p:cNvSpPr/>
            <p:nvPr/>
          </p:nvSpPr>
          <p:spPr>
            <a:xfrm>
              <a:off x="5464555" y="1914398"/>
              <a:ext cx="3126740" cy="880110"/>
            </a:xfrm>
            <a:custGeom>
              <a:avLst/>
              <a:gdLst/>
              <a:ahLst/>
              <a:cxnLst/>
              <a:rect l="l" t="t" r="r" b="b"/>
              <a:pathLst>
                <a:path w="3126740" h="880110">
                  <a:moveTo>
                    <a:pt x="2980182" y="0"/>
                  </a:moveTo>
                  <a:lnTo>
                    <a:pt x="146558" y="0"/>
                  </a:lnTo>
                  <a:lnTo>
                    <a:pt x="100201" y="7475"/>
                  </a:lnTo>
                  <a:lnTo>
                    <a:pt x="59966" y="28289"/>
                  </a:lnTo>
                  <a:lnTo>
                    <a:pt x="28252" y="60021"/>
                  </a:lnTo>
                  <a:lnTo>
                    <a:pt x="7463" y="100250"/>
                  </a:lnTo>
                  <a:lnTo>
                    <a:pt x="0" y="146557"/>
                  </a:lnTo>
                  <a:lnTo>
                    <a:pt x="0" y="733043"/>
                  </a:lnTo>
                  <a:lnTo>
                    <a:pt x="7463" y="779351"/>
                  </a:lnTo>
                  <a:lnTo>
                    <a:pt x="28252" y="819580"/>
                  </a:lnTo>
                  <a:lnTo>
                    <a:pt x="59966" y="851312"/>
                  </a:lnTo>
                  <a:lnTo>
                    <a:pt x="100201" y="872126"/>
                  </a:lnTo>
                  <a:lnTo>
                    <a:pt x="146558" y="879601"/>
                  </a:lnTo>
                  <a:lnTo>
                    <a:pt x="2980182" y="879601"/>
                  </a:lnTo>
                  <a:lnTo>
                    <a:pt x="3026489" y="872126"/>
                  </a:lnTo>
                  <a:lnTo>
                    <a:pt x="3066718" y="851312"/>
                  </a:lnTo>
                  <a:lnTo>
                    <a:pt x="3098450" y="819580"/>
                  </a:lnTo>
                  <a:lnTo>
                    <a:pt x="3119264" y="779351"/>
                  </a:lnTo>
                  <a:lnTo>
                    <a:pt x="3126740" y="733043"/>
                  </a:lnTo>
                  <a:lnTo>
                    <a:pt x="3126740" y="146557"/>
                  </a:lnTo>
                  <a:lnTo>
                    <a:pt x="3119264" y="100250"/>
                  </a:lnTo>
                  <a:lnTo>
                    <a:pt x="3098450" y="60021"/>
                  </a:lnTo>
                  <a:lnTo>
                    <a:pt x="3066718" y="28289"/>
                  </a:lnTo>
                  <a:lnTo>
                    <a:pt x="3026489" y="7475"/>
                  </a:lnTo>
                  <a:lnTo>
                    <a:pt x="2980182" y="0"/>
                  </a:lnTo>
                  <a:close/>
                </a:path>
              </a:pathLst>
            </a:custGeom>
            <a:noFill/>
            <a:ln>
              <a:solidFill>
                <a:srgbClr val="367CB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24"/>
            <p:cNvSpPr/>
            <p:nvPr/>
          </p:nvSpPr>
          <p:spPr>
            <a:xfrm>
              <a:off x="5464555" y="1914398"/>
              <a:ext cx="3126740" cy="880110"/>
            </a:xfrm>
            <a:custGeom>
              <a:avLst/>
              <a:gdLst/>
              <a:ahLst/>
              <a:cxnLst/>
              <a:rect l="l" t="t" r="r" b="b"/>
              <a:pathLst>
                <a:path w="3126740" h="880110">
                  <a:moveTo>
                    <a:pt x="0" y="146557"/>
                  </a:moveTo>
                  <a:lnTo>
                    <a:pt x="7463" y="100250"/>
                  </a:lnTo>
                  <a:lnTo>
                    <a:pt x="28252" y="60021"/>
                  </a:lnTo>
                  <a:lnTo>
                    <a:pt x="59966" y="28289"/>
                  </a:lnTo>
                  <a:lnTo>
                    <a:pt x="100201" y="7475"/>
                  </a:lnTo>
                  <a:lnTo>
                    <a:pt x="146558" y="0"/>
                  </a:lnTo>
                  <a:lnTo>
                    <a:pt x="2980182" y="0"/>
                  </a:lnTo>
                  <a:lnTo>
                    <a:pt x="3026489" y="7475"/>
                  </a:lnTo>
                  <a:lnTo>
                    <a:pt x="3066718" y="28289"/>
                  </a:lnTo>
                  <a:lnTo>
                    <a:pt x="3098450" y="60021"/>
                  </a:lnTo>
                  <a:lnTo>
                    <a:pt x="3119264" y="100250"/>
                  </a:lnTo>
                  <a:lnTo>
                    <a:pt x="3126740" y="146557"/>
                  </a:lnTo>
                  <a:lnTo>
                    <a:pt x="3126740" y="733043"/>
                  </a:lnTo>
                  <a:lnTo>
                    <a:pt x="3119264" y="779351"/>
                  </a:lnTo>
                  <a:lnTo>
                    <a:pt x="3098450" y="819580"/>
                  </a:lnTo>
                  <a:lnTo>
                    <a:pt x="3066718" y="851312"/>
                  </a:lnTo>
                  <a:lnTo>
                    <a:pt x="3026489" y="872126"/>
                  </a:lnTo>
                  <a:lnTo>
                    <a:pt x="2980182" y="879601"/>
                  </a:lnTo>
                  <a:lnTo>
                    <a:pt x="146558" y="879601"/>
                  </a:lnTo>
                  <a:lnTo>
                    <a:pt x="100201" y="872126"/>
                  </a:lnTo>
                  <a:lnTo>
                    <a:pt x="59966" y="851312"/>
                  </a:lnTo>
                  <a:lnTo>
                    <a:pt x="28252" y="819580"/>
                  </a:lnTo>
                  <a:lnTo>
                    <a:pt x="7463" y="779351"/>
                  </a:lnTo>
                  <a:lnTo>
                    <a:pt x="0" y="733043"/>
                  </a:lnTo>
                  <a:lnTo>
                    <a:pt x="0" y="146557"/>
                  </a:lnTo>
                  <a:close/>
                </a:path>
              </a:pathLst>
            </a:custGeom>
            <a:ln w="12700">
              <a:solidFill>
                <a:srgbClr val="367CB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D31F425-2CDF-44E8-985A-03C8DE14EE59}"/>
              </a:ext>
            </a:extLst>
          </p:cNvPr>
          <p:cNvSpPr txBox="1"/>
          <p:nvPr/>
        </p:nvSpPr>
        <p:spPr>
          <a:xfrm>
            <a:off x="4289979" y="1496038"/>
            <a:ext cx="21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</a:rPr>
              <a:t>Denoised data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34C6845B-11F9-421B-AC1C-434608BA5AE4}"/>
              </a:ext>
            </a:extLst>
          </p:cNvPr>
          <p:cNvSpPr/>
          <p:nvPr/>
        </p:nvSpPr>
        <p:spPr>
          <a:xfrm>
            <a:off x="1003533" y="1421083"/>
            <a:ext cx="2337985" cy="529553"/>
          </a:xfrm>
          <a:custGeom>
            <a:avLst/>
            <a:gdLst/>
            <a:ahLst/>
            <a:cxnLst/>
            <a:rect l="l" t="t" r="r" b="b"/>
            <a:pathLst>
              <a:path w="2578100" h="994410">
                <a:moveTo>
                  <a:pt x="0" y="165734"/>
                </a:moveTo>
                <a:lnTo>
                  <a:pt x="5917" y="121664"/>
                </a:lnTo>
                <a:lnTo>
                  <a:pt x="22615" y="82070"/>
                </a:lnTo>
                <a:lnTo>
                  <a:pt x="48513" y="48529"/>
                </a:lnTo>
                <a:lnTo>
                  <a:pt x="82032" y="22620"/>
                </a:lnTo>
                <a:lnTo>
                  <a:pt x="121590" y="5917"/>
                </a:lnTo>
                <a:lnTo>
                  <a:pt x="165607" y="0"/>
                </a:lnTo>
                <a:lnTo>
                  <a:pt x="2411984" y="0"/>
                </a:lnTo>
                <a:lnTo>
                  <a:pt x="2456054" y="5917"/>
                </a:lnTo>
                <a:lnTo>
                  <a:pt x="2495648" y="22620"/>
                </a:lnTo>
                <a:lnTo>
                  <a:pt x="2529189" y="48529"/>
                </a:lnTo>
                <a:lnTo>
                  <a:pt x="2555098" y="82070"/>
                </a:lnTo>
                <a:lnTo>
                  <a:pt x="2571801" y="121664"/>
                </a:lnTo>
                <a:lnTo>
                  <a:pt x="2577719" y="165734"/>
                </a:lnTo>
                <a:lnTo>
                  <a:pt x="2577719" y="828420"/>
                </a:lnTo>
                <a:lnTo>
                  <a:pt x="2571801" y="872491"/>
                </a:lnTo>
                <a:lnTo>
                  <a:pt x="2555098" y="912085"/>
                </a:lnTo>
                <a:lnTo>
                  <a:pt x="2529189" y="945626"/>
                </a:lnTo>
                <a:lnTo>
                  <a:pt x="2495648" y="971535"/>
                </a:lnTo>
                <a:lnTo>
                  <a:pt x="2456054" y="988238"/>
                </a:lnTo>
                <a:lnTo>
                  <a:pt x="2411984" y="994155"/>
                </a:lnTo>
                <a:lnTo>
                  <a:pt x="165607" y="994155"/>
                </a:lnTo>
                <a:lnTo>
                  <a:pt x="121590" y="988238"/>
                </a:lnTo>
                <a:lnTo>
                  <a:pt x="82032" y="971535"/>
                </a:lnTo>
                <a:lnTo>
                  <a:pt x="48513" y="945626"/>
                </a:lnTo>
                <a:lnTo>
                  <a:pt x="22615" y="912085"/>
                </a:lnTo>
                <a:lnTo>
                  <a:pt x="5917" y="872491"/>
                </a:lnTo>
                <a:lnTo>
                  <a:pt x="0" y="828420"/>
                </a:lnTo>
                <a:lnTo>
                  <a:pt x="0" y="165734"/>
                </a:lnTo>
                <a:close/>
              </a:path>
            </a:pathLst>
          </a:custGeom>
          <a:noFill/>
          <a:ln w="12700">
            <a:solidFill>
              <a:srgbClr val="2F78A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9A26D6E-4FAE-4C88-8AA8-7C6907285592}"/>
              </a:ext>
            </a:extLst>
          </p:cNvPr>
          <p:cNvSpPr txBox="1"/>
          <p:nvPr/>
        </p:nvSpPr>
        <p:spPr>
          <a:xfrm>
            <a:off x="7627037" y="2232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472BD31-033F-45E0-903B-67425C23EE04}"/>
              </a:ext>
            </a:extLst>
          </p:cNvPr>
          <p:cNvSpPr txBox="1"/>
          <p:nvPr/>
        </p:nvSpPr>
        <p:spPr>
          <a:xfrm>
            <a:off x="8081726" y="2232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8A28855C-14D3-4191-B44D-CA321A5777DC}"/>
              </a:ext>
            </a:extLst>
          </p:cNvPr>
          <p:cNvSpPr txBox="1"/>
          <p:nvPr/>
        </p:nvSpPr>
        <p:spPr>
          <a:xfrm>
            <a:off x="8491390" y="2232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A6B7FAEE-8778-45DE-90F0-91042D8C81D3}"/>
              </a:ext>
            </a:extLst>
          </p:cNvPr>
          <p:cNvSpPr txBox="1"/>
          <p:nvPr/>
        </p:nvSpPr>
        <p:spPr>
          <a:xfrm>
            <a:off x="7632610" y="26789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8FF3F6F-06CE-4721-BF71-455635371314}"/>
              </a:ext>
            </a:extLst>
          </p:cNvPr>
          <p:cNvSpPr txBox="1"/>
          <p:nvPr/>
        </p:nvSpPr>
        <p:spPr>
          <a:xfrm>
            <a:off x="8062000" y="26789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C7EED44-7B0C-42EE-B979-0EEBAC12A882}"/>
              </a:ext>
            </a:extLst>
          </p:cNvPr>
          <p:cNvSpPr txBox="1"/>
          <p:nvPr/>
        </p:nvSpPr>
        <p:spPr>
          <a:xfrm>
            <a:off x="8491391" y="2678944"/>
            <a:ext cx="30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9A502237-DB48-43EA-B5A6-0BF45EAB6939}"/>
                  </a:ext>
                </a:extLst>
              </p:cNvPr>
              <p:cNvSpPr txBox="1"/>
              <p:nvPr/>
            </p:nvSpPr>
            <p:spPr>
              <a:xfrm>
                <a:off x="7514545" y="3073389"/>
                <a:ext cx="519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9A502237-DB48-43EA-B5A6-0BF45EAB6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545" y="3073389"/>
                <a:ext cx="5192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>
            <a:extLst>
              <a:ext uri="{FF2B5EF4-FFF2-40B4-BE49-F238E27FC236}">
                <a16:creationId xmlns:a16="http://schemas.microsoft.com/office/drawing/2014/main" id="{2A92B51F-688E-4745-962B-388A0169F0AC}"/>
              </a:ext>
            </a:extLst>
          </p:cNvPr>
          <p:cNvSpPr txBox="1"/>
          <p:nvPr/>
        </p:nvSpPr>
        <p:spPr>
          <a:xfrm>
            <a:off x="8491391" y="3073389"/>
            <a:ext cx="30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E902D6C9-0167-4D78-BCD6-F080656AFADE}"/>
                  </a:ext>
                </a:extLst>
              </p:cNvPr>
              <p:cNvSpPr txBox="1"/>
              <p:nvPr/>
            </p:nvSpPr>
            <p:spPr>
              <a:xfrm>
                <a:off x="7972143" y="3062425"/>
                <a:ext cx="519248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E902D6C9-0167-4D78-BCD6-F080656AF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143" y="3062425"/>
                <a:ext cx="519248" cy="391261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左中括弧 78">
            <a:extLst>
              <a:ext uri="{FF2B5EF4-FFF2-40B4-BE49-F238E27FC236}">
                <a16:creationId xmlns:a16="http://schemas.microsoft.com/office/drawing/2014/main" id="{04E3DC9E-7060-4DCD-B501-0627A5412CD3}"/>
              </a:ext>
            </a:extLst>
          </p:cNvPr>
          <p:cNvSpPr/>
          <p:nvPr/>
        </p:nvSpPr>
        <p:spPr>
          <a:xfrm>
            <a:off x="7326956" y="2212609"/>
            <a:ext cx="137205" cy="125455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左中括弧 79">
            <a:extLst>
              <a:ext uri="{FF2B5EF4-FFF2-40B4-BE49-F238E27FC236}">
                <a16:creationId xmlns:a16="http://schemas.microsoft.com/office/drawing/2014/main" id="{ED8CBC9D-35C6-463E-9E22-5837DA3480BB}"/>
              </a:ext>
            </a:extLst>
          </p:cNvPr>
          <p:cNvSpPr/>
          <p:nvPr/>
        </p:nvSpPr>
        <p:spPr>
          <a:xfrm rot="10800000">
            <a:off x="8901054" y="2212609"/>
            <a:ext cx="137205" cy="125455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922E5282-7E65-447E-A9A2-695BCDF62AF8}"/>
              </a:ext>
            </a:extLst>
          </p:cNvPr>
          <p:cNvCxnSpPr/>
          <p:nvPr/>
        </p:nvCxnSpPr>
        <p:spPr>
          <a:xfrm>
            <a:off x="8107044" y="3559390"/>
            <a:ext cx="0" cy="50413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91F84A1-FD1D-4E2F-9F00-70CBEE325341}"/>
              </a:ext>
            </a:extLst>
          </p:cNvPr>
          <p:cNvCxnSpPr>
            <a:cxnSpLocks/>
          </p:cNvCxnSpPr>
          <p:nvPr/>
        </p:nvCxnSpPr>
        <p:spPr>
          <a:xfrm flipV="1">
            <a:off x="2178674" y="4063527"/>
            <a:ext cx="5928370" cy="97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E04245E7-ED93-4E25-9F52-BA181BEA2005}"/>
              </a:ext>
            </a:extLst>
          </p:cNvPr>
          <p:cNvCxnSpPr>
            <a:cxnSpLocks/>
          </p:cNvCxnSpPr>
          <p:nvPr/>
        </p:nvCxnSpPr>
        <p:spPr>
          <a:xfrm flipV="1">
            <a:off x="2143794" y="3689249"/>
            <a:ext cx="0" cy="3840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57948D1-4CA9-40ED-8F50-F105A60C1D3D}"/>
              </a:ext>
            </a:extLst>
          </p:cNvPr>
          <p:cNvCxnSpPr>
            <a:cxnSpLocks/>
          </p:cNvCxnSpPr>
          <p:nvPr/>
        </p:nvCxnSpPr>
        <p:spPr>
          <a:xfrm>
            <a:off x="3090318" y="2863610"/>
            <a:ext cx="129802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C1F16C42-F383-4EB1-AC69-F726134ED9D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6362976" y="2839390"/>
            <a:ext cx="963980" cy="49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B95FEF91-0111-4035-B923-E869124FF888}"/>
              </a:ext>
            </a:extLst>
          </p:cNvPr>
          <p:cNvSpPr txBox="1"/>
          <p:nvPr/>
        </p:nvSpPr>
        <p:spPr>
          <a:xfrm>
            <a:off x="4298755" y="399616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Apply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166B5BE8-09CF-4506-B983-F67F8133DD74}"/>
              </a:ext>
            </a:extLst>
          </p:cNvPr>
          <p:cNvCxnSpPr>
            <a:cxnSpLocks/>
          </p:cNvCxnSpPr>
          <p:nvPr/>
        </p:nvCxnSpPr>
        <p:spPr>
          <a:xfrm>
            <a:off x="2143794" y="4063527"/>
            <a:ext cx="0" cy="31350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bject 10">
            <a:extLst>
              <a:ext uri="{FF2B5EF4-FFF2-40B4-BE49-F238E27FC236}">
                <a16:creationId xmlns:a16="http://schemas.microsoft.com/office/drawing/2014/main" id="{0237E7CF-BEFA-467E-96FB-FA874E5B546F}"/>
              </a:ext>
            </a:extLst>
          </p:cNvPr>
          <p:cNvSpPr/>
          <p:nvPr/>
        </p:nvSpPr>
        <p:spPr>
          <a:xfrm>
            <a:off x="1003533" y="4412283"/>
            <a:ext cx="2337985" cy="529553"/>
          </a:xfrm>
          <a:custGeom>
            <a:avLst/>
            <a:gdLst/>
            <a:ahLst/>
            <a:cxnLst/>
            <a:rect l="l" t="t" r="r" b="b"/>
            <a:pathLst>
              <a:path w="2578100" h="994410">
                <a:moveTo>
                  <a:pt x="0" y="165734"/>
                </a:moveTo>
                <a:lnTo>
                  <a:pt x="5917" y="121664"/>
                </a:lnTo>
                <a:lnTo>
                  <a:pt x="22615" y="82070"/>
                </a:lnTo>
                <a:lnTo>
                  <a:pt x="48513" y="48529"/>
                </a:lnTo>
                <a:lnTo>
                  <a:pt x="82032" y="22620"/>
                </a:lnTo>
                <a:lnTo>
                  <a:pt x="121590" y="5917"/>
                </a:lnTo>
                <a:lnTo>
                  <a:pt x="165607" y="0"/>
                </a:lnTo>
                <a:lnTo>
                  <a:pt x="2411984" y="0"/>
                </a:lnTo>
                <a:lnTo>
                  <a:pt x="2456054" y="5917"/>
                </a:lnTo>
                <a:lnTo>
                  <a:pt x="2495648" y="22620"/>
                </a:lnTo>
                <a:lnTo>
                  <a:pt x="2529189" y="48529"/>
                </a:lnTo>
                <a:lnTo>
                  <a:pt x="2555098" y="82070"/>
                </a:lnTo>
                <a:lnTo>
                  <a:pt x="2571801" y="121664"/>
                </a:lnTo>
                <a:lnTo>
                  <a:pt x="2577719" y="165734"/>
                </a:lnTo>
                <a:lnTo>
                  <a:pt x="2577719" y="828420"/>
                </a:lnTo>
                <a:lnTo>
                  <a:pt x="2571801" y="872491"/>
                </a:lnTo>
                <a:lnTo>
                  <a:pt x="2555098" y="912085"/>
                </a:lnTo>
                <a:lnTo>
                  <a:pt x="2529189" y="945626"/>
                </a:lnTo>
                <a:lnTo>
                  <a:pt x="2495648" y="971535"/>
                </a:lnTo>
                <a:lnTo>
                  <a:pt x="2456054" y="988238"/>
                </a:lnTo>
                <a:lnTo>
                  <a:pt x="2411984" y="994155"/>
                </a:lnTo>
                <a:lnTo>
                  <a:pt x="165607" y="994155"/>
                </a:lnTo>
                <a:lnTo>
                  <a:pt x="121590" y="988238"/>
                </a:lnTo>
                <a:lnTo>
                  <a:pt x="82032" y="971535"/>
                </a:lnTo>
                <a:lnTo>
                  <a:pt x="48513" y="945626"/>
                </a:lnTo>
                <a:lnTo>
                  <a:pt x="22615" y="912085"/>
                </a:lnTo>
                <a:lnTo>
                  <a:pt x="5917" y="872491"/>
                </a:lnTo>
                <a:lnTo>
                  <a:pt x="0" y="828420"/>
                </a:lnTo>
                <a:lnTo>
                  <a:pt x="0" y="165734"/>
                </a:lnTo>
                <a:close/>
              </a:path>
            </a:pathLst>
          </a:custGeom>
          <a:noFill/>
          <a:ln w="12700">
            <a:solidFill>
              <a:srgbClr val="2F78AD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zh-TW" dirty="0">
                <a:solidFill>
                  <a:srgbClr val="050505"/>
                </a:solidFill>
              </a:rPr>
              <a:t>expected output</a:t>
            </a:r>
            <a:endParaRPr lang="zh-TW" altLang="en-US" dirty="0"/>
          </a:p>
        </p:txBody>
      </p:sp>
      <p:pic>
        <p:nvPicPr>
          <p:cNvPr id="101" name="圖片 100">
            <a:extLst>
              <a:ext uri="{FF2B5EF4-FFF2-40B4-BE49-F238E27FC236}">
                <a16:creationId xmlns:a16="http://schemas.microsoft.com/office/drawing/2014/main" id="{EAA1DCC5-23E6-4E94-A13A-265985764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289" y="4978646"/>
            <a:ext cx="1735525" cy="1727929"/>
          </a:xfrm>
          <a:prstGeom prst="rect">
            <a:avLst/>
          </a:prstGeom>
        </p:spPr>
      </p:pic>
      <p:sp>
        <p:nvSpPr>
          <p:cNvPr id="47" name="文字方塊 46">
            <a:extLst>
              <a:ext uri="{FF2B5EF4-FFF2-40B4-BE49-F238E27FC236}">
                <a16:creationId xmlns:a16="http://schemas.microsoft.com/office/drawing/2014/main" id="{0830F52C-B9BC-4609-84B7-03DAC7196201}"/>
              </a:ext>
            </a:extLst>
          </p:cNvPr>
          <p:cNvSpPr txBox="1"/>
          <p:nvPr/>
        </p:nvSpPr>
        <p:spPr>
          <a:xfrm>
            <a:off x="2658102" y="2491376"/>
            <a:ext cx="21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err="1">
                <a:solidFill>
                  <a:schemeClr val="bg1"/>
                </a:solidFill>
              </a:rPr>
              <a:t>DeepCAD</a:t>
            </a:r>
            <a:r>
              <a:rPr lang="en-US" altLang="zh-TW" sz="1600" dirty="0">
                <a:solidFill>
                  <a:schemeClr val="bg1"/>
                </a:solidFill>
              </a:rPr>
              <a:t>-RT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F47759E-4A3D-481D-9E2C-C331EFBA5FC7}"/>
              </a:ext>
            </a:extLst>
          </p:cNvPr>
          <p:cNvGrpSpPr>
            <a:grpSpLocks noChangeAspect="1"/>
          </p:cNvGrpSpPr>
          <p:nvPr/>
        </p:nvGrpSpPr>
        <p:grpSpPr>
          <a:xfrm>
            <a:off x="1341535" y="2004704"/>
            <a:ext cx="1651031" cy="1656000"/>
            <a:chOff x="10170513" y="2109529"/>
            <a:chExt cx="1740422" cy="1745660"/>
          </a:xfrm>
        </p:grpSpPr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9B6CB88E-7E99-4D52-8B0C-EE0D8F37B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02774" y="2109529"/>
              <a:ext cx="1508161" cy="1508161"/>
            </a:xfrm>
            <a:prstGeom prst="rect">
              <a:avLst/>
            </a:prstGeom>
          </p:spPr>
        </p:pic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A405415A-0468-49BD-960A-65111D3E6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89264" y="2228279"/>
              <a:ext cx="1508161" cy="1508161"/>
            </a:xfrm>
            <a:prstGeom prst="rect">
              <a:avLst/>
            </a:prstGeom>
          </p:spPr>
        </p:pic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28F32B58-1055-4262-82E5-2EB534B79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70513" y="2347028"/>
              <a:ext cx="1508161" cy="1508161"/>
            </a:xfrm>
            <a:prstGeom prst="rect">
              <a:avLst/>
            </a:prstGeom>
          </p:spPr>
        </p:pic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D5BB40F-8532-4A35-98DD-126F5053FA63}"/>
              </a:ext>
            </a:extLst>
          </p:cNvPr>
          <p:cNvGrpSpPr>
            <a:grpSpLocks noChangeAspect="1"/>
          </p:cNvGrpSpPr>
          <p:nvPr/>
        </p:nvGrpSpPr>
        <p:grpSpPr>
          <a:xfrm>
            <a:off x="4555973" y="2008281"/>
            <a:ext cx="1656422" cy="1656000"/>
            <a:chOff x="6218204" y="1035941"/>
            <a:chExt cx="2039506" cy="2038987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07FEB60B-7EC2-4F6E-928E-8FBA2CE7B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7710" y="1035941"/>
              <a:ext cx="1800000" cy="1800000"/>
            </a:xfrm>
            <a:prstGeom prst="rect">
              <a:avLst/>
            </a:prstGeom>
          </p:spPr>
        </p:pic>
        <p:pic>
          <p:nvPicPr>
            <p:cNvPr id="67" name="圖片 66">
              <a:extLst>
                <a:ext uri="{FF2B5EF4-FFF2-40B4-BE49-F238E27FC236}">
                  <a16:creationId xmlns:a16="http://schemas.microsoft.com/office/drawing/2014/main" id="{CA891FBD-2C38-402E-9AD5-D1055347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35536" y="1151287"/>
              <a:ext cx="1800000" cy="1800000"/>
            </a:xfrm>
            <a:prstGeom prst="rect">
              <a:avLst/>
            </a:prstGeom>
          </p:spPr>
        </p:pic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664B8D24-DB4A-47D3-841C-2630D413E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18204" y="1274928"/>
              <a:ext cx="1800000" cy="1800000"/>
            </a:xfrm>
            <a:prstGeom prst="rect">
              <a:avLst/>
            </a:prstGeom>
          </p:spPr>
        </p:pic>
      </p:grp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3D20F508-3DCA-4E7F-8272-EC912DC86846}"/>
              </a:ext>
            </a:extLst>
          </p:cNvPr>
          <p:cNvCxnSpPr>
            <a:cxnSpLocks/>
          </p:cNvCxnSpPr>
          <p:nvPr/>
        </p:nvCxnSpPr>
        <p:spPr>
          <a:xfrm flipV="1">
            <a:off x="323301" y="3219222"/>
            <a:ext cx="370644" cy="34132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DEF5F8FA-284F-48FE-9A2F-D17F3CA96C09}"/>
              </a:ext>
            </a:extLst>
          </p:cNvPr>
          <p:cNvCxnSpPr>
            <a:cxnSpLocks/>
          </p:cNvCxnSpPr>
          <p:nvPr/>
        </p:nvCxnSpPr>
        <p:spPr>
          <a:xfrm>
            <a:off x="336205" y="3547515"/>
            <a:ext cx="53585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010E3533-7A85-420F-9878-5342A8CBE664}"/>
              </a:ext>
            </a:extLst>
          </p:cNvPr>
          <p:cNvCxnSpPr>
            <a:cxnSpLocks/>
          </p:cNvCxnSpPr>
          <p:nvPr/>
        </p:nvCxnSpPr>
        <p:spPr>
          <a:xfrm flipV="1">
            <a:off x="335177" y="3048276"/>
            <a:ext cx="1028" cy="51111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893FE67-60C8-49CF-9631-6457E85ECF17}"/>
              </a:ext>
            </a:extLst>
          </p:cNvPr>
          <p:cNvSpPr txBox="1"/>
          <p:nvPr/>
        </p:nvSpPr>
        <p:spPr>
          <a:xfrm>
            <a:off x="800779" y="33330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x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012880B-E457-490B-B4D0-44C5F76397F8}"/>
              </a:ext>
            </a:extLst>
          </p:cNvPr>
          <p:cNvSpPr txBox="1"/>
          <p:nvPr/>
        </p:nvSpPr>
        <p:spPr>
          <a:xfrm>
            <a:off x="178728" y="27250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y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83A7AE85-BD94-476F-824C-A435C1CD05D4}"/>
              </a:ext>
            </a:extLst>
          </p:cNvPr>
          <p:cNvSpPr txBox="1"/>
          <p:nvPr/>
        </p:nvSpPr>
        <p:spPr>
          <a:xfrm>
            <a:off x="592846" y="28896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136F097-3E7B-4643-B5D6-B49F73B35B8E}"/>
              </a:ext>
            </a:extLst>
          </p:cNvPr>
          <p:cNvSpPr/>
          <p:nvPr/>
        </p:nvSpPr>
        <p:spPr>
          <a:xfrm>
            <a:off x="6482067" y="5665780"/>
            <a:ext cx="4693881" cy="525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the DeepCAD-RT algorithm to obtain denoised images.</a:t>
            </a:r>
            <a:endParaRPr lang="en-US" altLang="zh-TW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https://github.com/cabooster/DeepCAD-RT</a:t>
            </a: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bject 10">
            <a:extLst>
              <a:ext uri="{FF2B5EF4-FFF2-40B4-BE49-F238E27FC236}">
                <a16:creationId xmlns:a16="http://schemas.microsoft.com/office/drawing/2014/main" id="{6750C90D-D49F-4EAB-B130-B79B83DC7F84}"/>
              </a:ext>
            </a:extLst>
          </p:cNvPr>
          <p:cNvSpPr/>
          <p:nvPr/>
        </p:nvSpPr>
        <p:spPr>
          <a:xfrm>
            <a:off x="3182488" y="5632417"/>
            <a:ext cx="2337985" cy="529553"/>
          </a:xfrm>
          <a:custGeom>
            <a:avLst/>
            <a:gdLst/>
            <a:ahLst/>
            <a:cxnLst/>
            <a:rect l="l" t="t" r="r" b="b"/>
            <a:pathLst>
              <a:path w="2578100" h="994410">
                <a:moveTo>
                  <a:pt x="0" y="165734"/>
                </a:moveTo>
                <a:lnTo>
                  <a:pt x="5917" y="121664"/>
                </a:lnTo>
                <a:lnTo>
                  <a:pt x="22615" y="82070"/>
                </a:lnTo>
                <a:lnTo>
                  <a:pt x="48513" y="48529"/>
                </a:lnTo>
                <a:lnTo>
                  <a:pt x="82032" y="22620"/>
                </a:lnTo>
                <a:lnTo>
                  <a:pt x="121590" y="5917"/>
                </a:lnTo>
                <a:lnTo>
                  <a:pt x="165607" y="0"/>
                </a:lnTo>
                <a:lnTo>
                  <a:pt x="2411984" y="0"/>
                </a:lnTo>
                <a:lnTo>
                  <a:pt x="2456054" y="5917"/>
                </a:lnTo>
                <a:lnTo>
                  <a:pt x="2495648" y="22620"/>
                </a:lnTo>
                <a:lnTo>
                  <a:pt x="2529189" y="48529"/>
                </a:lnTo>
                <a:lnTo>
                  <a:pt x="2555098" y="82070"/>
                </a:lnTo>
                <a:lnTo>
                  <a:pt x="2571801" y="121664"/>
                </a:lnTo>
                <a:lnTo>
                  <a:pt x="2577719" y="165734"/>
                </a:lnTo>
                <a:lnTo>
                  <a:pt x="2577719" y="828420"/>
                </a:lnTo>
                <a:lnTo>
                  <a:pt x="2571801" y="872491"/>
                </a:lnTo>
                <a:lnTo>
                  <a:pt x="2555098" y="912085"/>
                </a:lnTo>
                <a:lnTo>
                  <a:pt x="2529189" y="945626"/>
                </a:lnTo>
                <a:lnTo>
                  <a:pt x="2495648" y="971535"/>
                </a:lnTo>
                <a:lnTo>
                  <a:pt x="2456054" y="988238"/>
                </a:lnTo>
                <a:lnTo>
                  <a:pt x="2411984" y="994155"/>
                </a:lnTo>
                <a:lnTo>
                  <a:pt x="165607" y="994155"/>
                </a:lnTo>
                <a:lnTo>
                  <a:pt x="121590" y="988238"/>
                </a:lnTo>
                <a:lnTo>
                  <a:pt x="82032" y="971535"/>
                </a:lnTo>
                <a:lnTo>
                  <a:pt x="48513" y="945626"/>
                </a:lnTo>
                <a:lnTo>
                  <a:pt x="22615" y="912085"/>
                </a:lnTo>
                <a:lnTo>
                  <a:pt x="5917" y="872491"/>
                </a:lnTo>
                <a:lnTo>
                  <a:pt x="0" y="828420"/>
                </a:lnTo>
                <a:lnTo>
                  <a:pt x="0" y="165734"/>
                </a:lnTo>
                <a:close/>
              </a:path>
            </a:pathLst>
          </a:custGeom>
          <a:noFill/>
          <a:ln w="12700">
            <a:solidFill>
              <a:srgbClr val="2F78AD"/>
            </a:solidFill>
          </a:ln>
        </p:spPr>
        <p:txBody>
          <a:bodyPr wrap="square" lIns="0" tIns="0" rIns="0" bIns="0" rtlCol="0" anchor="ctr"/>
          <a:lstStyle/>
          <a:p>
            <a:pPr marL="12700" algn="ctr" defTabSz="914400">
              <a:spcBef>
                <a:spcPts val="100"/>
              </a:spcBef>
              <a:defRPr/>
            </a:pPr>
            <a:r>
              <a:rPr lang="en-US" altLang="zh-TW" sz="1400">
                <a:solidFill>
                  <a:schemeClr val="bg1"/>
                </a:solidFill>
              </a:rPr>
              <a:t>After motion correction:</a:t>
            </a:r>
            <a:endParaRPr lang="en-US" altLang="zh-TW" sz="1400" spc="-20">
              <a:solidFill>
                <a:prstClr val="black"/>
              </a:solidFill>
              <a:cs typeface="Cambria"/>
            </a:endParaRPr>
          </a:p>
          <a:p>
            <a:pPr marL="12700" lvl="0" algn="ctr" defTabSz="914400">
              <a:spcBef>
                <a:spcPts val="100"/>
              </a:spcBef>
              <a:defRPr/>
            </a:pPr>
            <a:r>
              <a:rPr lang="en-US" altLang="zh-TW" sz="1400" spc="-20">
                <a:solidFill>
                  <a:prstClr val="black"/>
                </a:solidFill>
                <a:cs typeface="Cambria"/>
              </a:rPr>
              <a:t>U-Net cell segmentation</a:t>
            </a:r>
            <a:endParaRPr lang="en-US" altLang="zh-TW" sz="1400" dirty="0">
              <a:solidFill>
                <a:prstClr val="black"/>
              </a:solidFill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268925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81A2233-BB89-41E3-A47D-6CF63F0F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Instructions for use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00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47" y="524922"/>
            <a:ext cx="922023" cy="835583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 organization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924450" y="758047"/>
            <a:ext cx="324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 (user defined)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370" y="1501949"/>
            <a:ext cx="922023" cy="83558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672211" y="1690814"/>
            <a:ext cx="244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027" y="5714480"/>
            <a:ext cx="922023" cy="83558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672211" y="5945194"/>
            <a:ext cx="244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img_trial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84" y="2274259"/>
            <a:ext cx="922023" cy="83558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9087724" y="2499344"/>
            <a:ext cx="3060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ABCDE (user defined)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內容版面配置區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197" y="3192077"/>
            <a:ext cx="555222" cy="50317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9728921" y="3236901"/>
            <a:ext cx="244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img_</a:t>
            </a:r>
            <a:r>
              <a:rPr lang="en-US" altLang="zh-TW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auxiliary</a:t>
            </a:r>
            <a:endParaRPr lang="zh-TW" altLang="en-US" sz="16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4" name="內容版面配置區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506" y="4155435"/>
            <a:ext cx="555222" cy="50317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9694417" y="4193531"/>
            <a:ext cx="244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singletrial_</a:t>
            </a:r>
            <a:r>
              <a:rPr lang="en-US" altLang="zh-TW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auxiliary</a:t>
            </a:r>
            <a:endParaRPr lang="zh-TW" altLang="en-US" sz="16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6" name="內容版面配置區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195" y="5118793"/>
            <a:ext cx="555222" cy="50317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9721714" y="5150161"/>
            <a:ext cx="244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aligntrial_</a:t>
            </a:r>
            <a:r>
              <a:rPr lang="en-US" altLang="zh-TW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auxiliary</a:t>
            </a:r>
            <a:endParaRPr lang="zh-TW" altLang="en-US" sz="16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9" name="直線接點 18"/>
          <p:cNvCxnSpPr>
            <a:stCxn id="4" idx="2"/>
          </p:cNvCxnSpPr>
          <p:nvPr/>
        </p:nvCxnSpPr>
        <p:spPr>
          <a:xfrm>
            <a:off x="6300359" y="1360505"/>
            <a:ext cx="0" cy="50026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300358" y="1919740"/>
            <a:ext cx="46101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7228982" y="2847788"/>
            <a:ext cx="684000" cy="6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7222381" y="2337532"/>
            <a:ext cx="0" cy="504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8419965" y="3479997"/>
            <a:ext cx="684000" cy="6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cxnSpLocks/>
          </p:cNvCxnSpPr>
          <p:nvPr/>
        </p:nvCxnSpPr>
        <p:spPr>
          <a:xfrm>
            <a:off x="8414094" y="3185812"/>
            <a:ext cx="0" cy="26221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8441546" y="4411197"/>
            <a:ext cx="684000" cy="6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V="1">
            <a:off x="8427898" y="5342397"/>
            <a:ext cx="684000" cy="6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300358" y="6335191"/>
            <a:ext cx="46101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內容版面配置區 3">
            <a:extLst>
              <a:ext uri="{FF2B5EF4-FFF2-40B4-BE49-F238E27FC236}">
                <a16:creationId xmlns:a16="http://schemas.microsoft.com/office/drawing/2014/main" id="{5FB0C0A1-2B88-43ED-90CC-E0AAFA7C17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648" y="3673756"/>
            <a:ext cx="555222" cy="503170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F4C5A9FA-EC8E-4B9E-8AC9-E72CD8F2637B}"/>
              </a:ext>
            </a:extLst>
          </p:cNvPr>
          <p:cNvSpPr txBox="1"/>
          <p:nvPr/>
        </p:nvSpPr>
        <p:spPr>
          <a:xfrm>
            <a:off x="9728921" y="3715216"/>
            <a:ext cx="244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img_raw</a:t>
            </a:r>
            <a:endParaRPr lang="zh-TW" altLang="en-US" sz="16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1E55AACC-AAFD-45C6-9415-4BC1B455CFF0}"/>
              </a:ext>
            </a:extLst>
          </p:cNvPr>
          <p:cNvCxnSpPr/>
          <p:nvPr/>
        </p:nvCxnSpPr>
        <p:spPr>
          <a:xfrm flipV="1">
            <a:off x="8416688" y="3945597"/>
            <a:ext cx="684000" cy="6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內容版面配置區 3">
            <a:extLst>
              <a:ext uri="{FF2B5EF4-FFF2-40B4-BE49-F238E27FC236}">
                <a16:creationId xmlns:a16="http://schemas.microsoft.com/office/drawing/2014/main" id="{FBC0F1F3-9939-4F09-A46C-17CBDF8F99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858" y="4637114"/>
            <a:ext cx="555222" cy="503170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1F1DCCDA-B395-400B-A9E5-A9BBAD074761}"/>
              </a:ext>
            </a:extLst>
          </p:cNvPr>
          <p:cNvSpPr txBox="1"/>
          <p:nvPr/>
        </p:nvSpPr>
        <p:spPr>
          <a:xfrm>
            <a:off x="9680769" y="4671846"/>
            <a:ext cx="244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singletrial_raw</a:t>
            </a:r>
            <a:endParaRPr lang="zh-TW" altLang="en-US" sz="16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616B8D69-D1C7-40E2-891E-367C72516670}"/>
              </a:ext>
            </a:extLst>
          </p:cNvPr>
          <p:cNvCxnSpPr/>
          <p:nvPr/>
        </p:nvCxnSpPr>
        <p:spPr>
          <a:xfrm flipV="1">
            <a:off x="8427898" y="4876797"/>
            <a:ext cx="684000" cy="6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內容版面配置區 3">
            <a:extLst>
              <a:ext uri="{FF2B5EF4-FFF2-40B4-BE49-F238E27FC236}">
                <a16:creationId xmlns:a16="http://schemas.microsoft.com/office/drawing/2014/main" id="{9DC997D5-175E-4B87-B25C-22150DDB71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111" y="5600471"/>
            <a:ext cx="555222" cy="503170"/>
          </a:xfrm>
          <a:prstGeom prst="rect">
            <a:avLst/>
          </a:prstGeom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FBF0AB57-DA6F-4C2E-8D65-43324EF883F3}"/>
              </a:ext>
            </a:extLst>
          </p:cNvPr>
          <p:cNvSpPr txBox="1"/>
          <p:nvPr/>
        </p:nvSpPr>
        <p:spPr>
          <a:xfrm>
            <a:off x="9705630" y="5628478"/>
            <a:ext cx="244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aligntrial_raw</a:t>
            </a:r>
            <a:endParaRPr lang="zh-TW" altLang="en-US" sz="16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6FBB97F-B043-4AE1-85B1-95B7E02824D8}"/>
              </a:ext>
            </a:extLst>
          </p:cNvPr>
          <p:cNvCxnSpPr/>
          <p:nvPr/>
        </p:nvCxnSpPr>
        <p:spPr>
          <a:xfrm flipV="1">
            <a:off x="8411814" y="5807999"/>
            <a:ext cx="684000" cy="6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415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85C2198-515B-413A-B509-F1F195A9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8BB1E5C-07C6-4FAD-904D-E934C6749F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17" y="365125"/>
            <a:ext cx="922023" cy="83558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C71C7CE-A374-45E6-A18D-AF28E319C97E}"/>
              </a:ext>
            </a:extLst>
          </p:cNvPr>
          <p:cNvSpPr txBox="1"/>
          <p:nvPr/>
        </p:nvSpPr>
        <p:spPr>
          <a:xfrm>
            <a:off x="5663820" y="598250"/>
            <a:ext cx="324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 (user defined)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B0A1F9-20CD-4BA3-A3B4-77882486E59F}"/>
              </a:ext>
            </a:extLst>
          </p:cNvPr>
          <p:cNvSpPr txBox="1"/>
          <p:nvPr/>
        </p:nvSpPr>
        <p:spPr>
          <a:xfrm>
            <a:off x="2768807" y="5111978"/>
            <a:ext cx="665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all the code and create two folders named "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and "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img_trial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49BB7F-E9D7-44B0-9A54-486633CAB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03" y="2247045"/>
            <a:ext cx="8082195" cy="236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609BCA-625F-4007-A7DA-4DA057B2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51C1645-63C0-4C78-949E-D87DF9A08E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40" y="1342152"/>
            <a:ext cx="922023" cy="83558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D0348A1-BE29-4E4A-A3A2-C0293243E0C7}"/>
              </a:ext>
            </a:extLst>
          </p:cNvPr>
          <p:cNvSpPr txBox="1"/>
          <p:nvPr/>
        </p:nvSpPr>
        <p:spPr>
          <a:xfrm>
            <a:off x="6411581" y="1531017"/>
            <a:ext cx="244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02690A5-F522-4F2D-A355-CB3339453275}"/>
              </a:ext>
            </a:extLst>
          </p:cNvPr>
          <p:cNvSpPr txBox="1"/>
          <p:nvPr/>
        </p:nvSpPr>
        <p:spPr>
          <a:xfrm>
            <a:off x="2367864" y="4433420"/>
            <a:ext cx="745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newly created "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folder, create folders named after each data ID 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(note: naming order may vary).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5F56C59-7681-4381-9E64-49A062029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403" y="3049369"/>
            <a:ext cx="7341194" cy="83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09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飛機雲">
  <a:themeElements>
    <a:clrScheme name="自訂 3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755DD9"/>
      </a:accent1>
      <a:accent2>
        <a:srgbClr val="9B57D3"/>
      </a:accent2>
      <a:accent3>
        <a:srgbClr val="92278F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Lab_template</Template>
  <TotalTime>783</TotalTime>
  <Words>773</Words>
  <Application>Microsoft Office PowerPoint</Application>
  <PresentationFormat>寬螢幕</PresentationFormat>
  <Paragraphs>108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微軟正黑體</vt:lpstr>
      <vt:lpstr>新細明體</vt:lpstr>
      <vt:lpstr>標楷體</vt:lpstr>
      <vt:lpstr>Arial</vt:lpstr>
      <vt:lpstr>Calibri</vt:lpstr>
      <vt:lpstr>Cambria</vt:lpstr>
      <vt:lpstr>Cambria Math</vt:lpstr>
      <vt:lpstr>Times New Roman</vt:lpstr>
      <vt:lpstr>Wingdings</vt:lpstr>
      <vt:lpstr>飛機雲</vt:lpstr>
      <vt:lpstr>Readme – motion correction</vt:lpstr>
      <vt:lpstr>1. System requirements</vt:lpstr>
      <vt:lpstr>2. Installation guide</vt:lpstr>
      <vt:lpstr>3. Demo</vt:lpstr>
      <vt:lpstr>3. Demo</vt:lpstr>
      <vt:lpstr>4. Instructions for use</vt:lpstr>
      <vt:lpstr>Folder organization</vt:lpstr>
      <vt:lpstr>Example</vt:lpstr>
      <vt:lpstr>Example</vt:lpstr>
      <vt:lpstr>Example</vt:lpstr>
      <vt:lpstr>PowerPoint 簡報</vt:lpstr>
      <vt:lpstr>Program description</vt:lpstr>
      <vt:lpstr>Folder arrangement for all</vt:lpstr>
      <vt:lpstr>Execution method and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使用說明</dc:title>
  <dc:creator>Ching</dc:creator>
  <cp:lastModifiedBy>ess</cp:lastModifiedBy>
  <cp:revision>40</cp:revision>
  <dcterms:created xsi:type="dcterms:W3CDTF">2018-01-04T13:56:08Z</dcterms:created>
  <dcterms:modified xsi:type="dcterms:W3CDTF">2024-06-21T08:35:57Z</dcterms:modified>
</cp:coreProperties>
</file>