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8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8C8C8"/>
    <a:srgbClr val="B4B4B4"/>
    <a:srgbClr val="787878"/>
    <a:srgbClr val="323232"/>
    <a:srgbClr val="00005A"/>
    <a:srgbClr val="BEBE00"/>
    <a:srgbClr val="DC1ED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2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z="4400"/>
              <a:t>灰度图像边缘检测的简单实现</a:t>
            </a:r>
            <a:endParaRPr lang="zh-CN" altLang="zh-CN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36295" y="1637030"/>
            <a:ext cx="7575550" cy="951230"/>
          </a:xfrm>
        </p:spPr>
        <p:txBody>
          <a:bodyPr/>
          <a:lstStyle/>
          <a:p>
            <a:pPr algn="l"/>
            <a:r>
              <a:rPr lang="zh-CN" altLang="en-US" sz="4000">
                <a:solidFill>
                  <a:srgbClr val="00B0F0"/>
                </a:solidFill>
              </a:rPr>
              <a:t>二维数组的应用实例</a:t>
            </a:r>
            <a:r>
              <a:rPr lang="en-US" altLang="zh-CN" sz="4000">
                <a:solidFill>
                  <a:srgbClr val="00B0F0"/>
                </a:solidFill>
              </a:rPr>
              <a:t>——</a:t>
            </a:r>
            <a:endParaRPr lang="en-US" altLang="zh-CN" sz="4000">
              <a:solidFill>
                <a:srgbClr val="00B0F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t="14431" b="14980"/>
          <a:stretch>
            <a:fillRect/>
          </a:stretch>
        </p:blipFill>
        <p:spPr>
          <a:xfrm>
            <a:off x="7973060" y="4694555"/>
            <a:ext cx="4114800" cy="1714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5785" y="422910"/>
            <a:ext cx="7472680" cy="7508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spc="150" dirty="0">
                <a:solidFill>
                  <a:srgbClr val="C00000"/>
                </a:solidFill>
                <a:uFillTx/>
                <a:sym typeface="+mn-ea"/>
              </a:rPr>
              <a:t>检测步骤：</a:t>
            </a:r>
            <a:endParaRPr sz="320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1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、对于图像</a:t>
            </a:r>
            <a:r>
              <a:rPr lang="zh-CN" altLang="en-US" sz="2400" spc="150" dirty="0">
                <a:solidFill>
                  <a:srgbClr val="FF0000"/>
                </a:solidFill>
                <a:uFillTx/>
                <a:sym typeface="+mn-ea"/>
              </a:rPr>
              <a:t>每一行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，若当前点的灰度值与上一点的灰度值相差过大，则认为当前点是边缘点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None/>
            </a:pP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if( (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imgc</a:t>
            </a:r>
            <a:r>
              <a:rPr lang="en-US" altLang="zh-CN" sz="2800">
                <a:solidFill>
                  <a:srgbClr val="0000FF"/>
                </a:solidFill>
              </a:rPr>
              <a:t>[i][j] - 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imgc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[i][j-1]</a:t>
            </a:r>
            <a:r>
              <a:rPr lang="en-US" altLang="zh-CN" sz="2800">
                <a:solidFill>
                  <a:srgbClr val="0000FF"/>
                </a:solidFill>
              </a:rPr>
              <a:t>) &gt; deta  )</a:t>
            </a:r>
            <a:endParaRPr lang="en-US" altLang="zh-CN" sz="2800">
              <a:solidFill>
                <a:srgbClr val="0000FF"/>
              </a:solidFill>
            </a:endParaRPr>
          </a:p>
          <a:p>
            <a:pPr indent="0">
              <a:buNone/>
            </a:pPr>
            <a:r>
              <a:rPr lang="en-US" altLang="zh-CN" sz="2800">
                <a:solidFill>
                  <a:srgbClr val="0000FF"/>
                </a:solidFill>
              </a:rPr>
              <a:t>	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imgc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[i][j]  </a:t>
            </a:r>
            <a:r>
              <a:rPr lang="zh-CN" altLang="zh-CN" sz="2800">
                <a:solidFill>
                  <a:srgbClr val="0000FF"/>
                </a:solidFill>
                <a:sym typeface="+mn-ea"/>
              </a:rPr>
              <a:t>为边界点</a:t>
            </a:r>
            <a:endParaRPr lang="en-US" altLang="zh-CN" sz="2800">
              <a:solidFill>
                <a:srgbClr val="0000FF"/>
              </a:solidFill>
            </a:endParaRPr>
          </a:p>
          <a:p>
            <a:pPr indent="0">
              <a:buNone/>
            </a:pPr>
            <a:r>
              <a:rPr lang="zh-CN" altLang="en-US" sz="2800">
                <a:solidFill>
                  <a:srgbClr val="0000FF"/>
                </a:solidFill>
              </a:rPr>
              <a:t>遍历检测每个点之后会得到如右图</a:t>
            </a:r>
            <a:br>
              <a:rPr lang="zh-CN" altLang="en-US" sz="2800">
                <a:solidFill>
                  <a:srgbClr val="0000FF"/>
                </a:solidFill>
              </a:rPr>
            </a:br>
            <a:r>
              <a:rPr lang="zh-CN" altLang="en-US" sz="2800">
                <a:solidFill>
                  <a:srgbClr val="0000FF"/>
                </a:solidFill>
              </a:rPr>
              <a:t>所示的边界信息</a:t>
            </a:r>
            <a:endParaRPr lang="zh-CN" altLang="en-US" sz="2800">
              <a:solidFill>
                <a:srgbClr val="0000FF"/>
              </a:solidFill>
            </a:endParaRPr>
          </a:p>
          <a:p>
            <a:pPr indent="0">
              <a:buNone/>
            </a:pPr>
            <a:r>
              <a:rPr lang="zh-CN" altLang="en-US" sz="2800">
                <a:solidFill>
                  <a:srgbClr val="FF0000"/>
                </a:solidFill>
              </a:rPr>
              <a:t>但是下边缘没有检测出来（水平的）</a:t>
            </a:r>
            <a:endParaRPr lang="zh-CN" altLang="en-US" sz="280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2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、对于图像</a:t>
            </a:r>
            <a:r>
              <a:rPr lang="zh-CN" altLang="en-US" sz="2400" spc="150" dirty="0">
                <a:solidFill>
                  <a:srgbClr val="FF0000"/>
                </a:solidFill>
                <a:uFillTx/>
                <a:sym typeface="+mn-ea"/>
              </a:rPr>
              <a:t>每一列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，若当前点的灰度值与上一点的灰度值相差过大，则认为当前点是边缘点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00FF"/>
                </a:solidFill>
              </a:rPr>
              <a:t>结合这两种思想（水平检测和竖直检测）</a:t>
            </a:r>
            <a:endParaRPr lang="zh-CN" altLang="en-US" sz="2800">
              <a:solidFill>
                <a:srgbClr val="0000FF"/>
              </a:solidFill>
            </a:endParaRPr>
          </a:p>
          <a:p>
            <a:pPr indent="0">
              <a:buNone/>
            </a:pPr>
            <a:r>
              <a:rPr lang="zh-CN" altLang="en-US" sz="280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if ( (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imgc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[i][j] - 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imgc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[i][j-1]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) &gt; deta  ||</a:t>
            </a:r>
            <a:endParaRPr lang="en-US" altLang="zh-CN" sz="2800">
              <a:solidFill>
                <a:srgbClr val="0000FF"/>
              </a:solidFill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rgbClr val="0000FF"/>
                </a:solidFill>
                <a:sym typeface="+mn-ea"/>
              </a:rPr>
              <a:t>      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imgc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[i][j] - 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imgc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[i-1][j]) &gt; deta  ) </a:t>
            </a:r>
            <a:endParaRPr lang="en-US" altLang="zh-CN" sz="2800">
              <a:solidFill>
                <a:srgbClr val="0000FF"/>
              </a:solidFill>
            </a:endParaRPr>
          </a:p>
          <a:p>
            <a:pPr indent="0">
              <a:buNone/>
            </a:pPr>
            <a:r>
              <a:rPr lang="en-US" altLang="zh-CN" sz="2800">
                <a:solidFill>
                  <a:srgbClr val="0000FF"/>
                </a:solidFill>
                <a:sym typeface="+mn-ea"/>
              </a:rPr>
              <a:t>	   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imgc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[i][j]  </a:t>
            </a:r>
            <a:r>
              <a:rPr lang="zh-CN" altLang="zh-CN" sz="2800">
                <a:solidFill>
                  <a:srgbClr val="0000FF"/>
                </a:solidFill>
                <a:sym typeface="+mn-ea"/>
              </a:rPr>
              <a:t>为边界点</a:t>
            </a:r>
            <a:endParaRPr lang="en-US" altLang="zh-CN" sz="280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00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6157" b="16157"/>
          <a:stretch>
            <a:fillRect/>
          </a:stretch>
        </p:blipFill>
        <p:spPr>
          <a:xfrm>
            <a:off x="7948295" y="1067435"/>
            <a:ext cx="4114800" cy="164401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8001000" y="1718945"/>
            <a:ext cx="3825875" cy="27940"/>
          </a:xfrm>
          <a:prstGeom prst="line">
            <a:avLst/>
          </a:prstGeom>
          <a:ln w="158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85100" y="1533525"/>
            <a:ext cx="253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i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86900" y="570230"/>
            <a:ext cx="253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j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t="16732" b="16732"/>
          <a:stretch>
            <a:fillRect/>
          </a:stretch>
        </p:blipFill>
        <p:spPr>
          <a:xfrm>
            <a:off x="7948295" y="2896870"/>
            <a:ext cx="4114800" cy="161607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6361430" y="3306445"/>
            <a:ext cx="1947545" cy="13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600190" y="5880735"/>
            <a:ext cx="1947545" cy="13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612630" y="1064895"/>
            <a:ext cx="0" cy="1751330"/>
          </a:xfrm>
          <a:prstGeom prst="line">
            <a:avLst/>
          </a:prstGeom>
          <a:ln w="15875">
            <a:solidFill>
              <a:srgbClr val="DC1ED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67740" y="834390"/>
            <a:ext cx="75209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、同样的思想，在结合检测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45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度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135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度方向的。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100" name="矩形 4099"/>
          <p:cNvSpPr/>
          <p:nvPr/>
        </p:nvSpPr>
        <p:spPr>
          <a:xfrm>
            <a:off x="1297940" y="1687830"/>
            <a:ext cx="96932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</a:rPr>
              <a:t>for(irow=1;irow&lt;HIGH;irow++)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r>
              <a:rPr lang="en-US" altLang="zh-CN" sz="2800" b="1" dirty="0">
                <a:latin typeface="Arial" panose="020B0604020202020204" pitchFamily="34" charset="0"/>
              </a:rPr>
              <a:t>    for(icol=1;icol&lt;WIDTH; icol++)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r>
              <a:rPr lang="en-US" altLang="zh-CN" sz="2800" b="1" dirty="0">
                <a:latin typeface="Arial" panose="020B0604020202020204" pitchFamily="34" charset="0"/>
              </a:rPr>
              <a:t>      if(  abs(imgc[irow][icol]-imgc[irow][icol-1])&gt;THR 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r>
              <a:rPr lang="en-US" altLang="zh-CN" sz="2800" b="1" dirty="0">
                <a:latin typeface="Arial" panose="020B0604020202020204" pitchFamily="34" charset="0"/>
              </a:rPr>
              <a:t>	|| abs(imgc[irow][icol]-imgc[irow-1][icol])&gt;THR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r>
              <a:rPr lang="en-US" altLang="zh-CN" sz="2800" b="1" dirty="0">
                <a:latin typeface="Arial" panose="020B0604020202020204" pitchFamily="34" charset="0"/>
              </a:rPr>
              <a:t>	 || abs(imgc[irow][icol]-imgc[irow-1][icol-1])&gt;THR)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r>
              <a:rPr lang="en-US" altLang="zh-CN" sz="2800" b="1" dirty="0">
                <a:latin typeface="Arial" panose="020B0604020202020204" pitchFamily="34" charset="0"/>
              </a:rPr>
              <a:t>	  {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r>
              <a:rPr lang="en-US" altLang="zh-CN" sz="2800" b="1" dirty="0">
                <a:latin typeface="Arial" panose="020B0604020202020204" pitchFamily="34" charset="0"/>
              </a:rPr>
              <a:t>	      	setcolor(EGERGB(255,0,0));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r>
              <a:rPr lang="en-US" altLang="zh-CN" sz="2800" b="1" dirty="0">
                <a:latin typeface="Arial" panose="020B0604020202020204" pitchFamily="34" charset="0"/>
              </a:rPr>
              <a:t>		circle(icol*4,irow*4,3);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r>
              <a:rPr lang="en-US" altLang="zh-CN" sz="2800" b="1" dirty="0">
                <a:latin typeface="Arial" panose="020B0604020202020204" pitchFamily="34" charset="0"/>
              </a:rPr>
              <a:t>	}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4105" y="5921375"/>
            <a:ext cx="795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spc="150" dirty="0">
                <a:solidFill>
                  <a:srgbClr val="0000F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检测边缘并用红色标记（这是用画圆来模拟画像素点）</a:t>
            </a:r>
            <a:endParaRPr lang="zh-CN" altLang="en-US" sz="2400" spc="150" dirty="0">
              <a:solidFill>
                <a:srgbClr val="0000FF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8" name="矩形 3077"/>
          <p:cNvSpPr/>
          <p:nvPr/>
        </p:nvSpPr>
        <p:spPr>
          <a:xfrm>
            <a:off x="1847850" y="1726248"/>
            <a:ext cx="8351838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B0604020202020204" pitchFamily="34" charset="0"/>
              </a:rPr>
              <a:t>//draw the picture on the screen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for(irow=0;irow&lt;HIGH;irow++)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	for(icol=0;icol&lt;WIDTH; icol++)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	 {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		putpixel(icol,irow,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				RGB( imgc[irow][icol],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                       			   imgc[irow][icol],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                           			    imgc[irow][icol]));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	}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0320" y="665480"/>
            <a:ext cx="892683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spc="150" dirty="0">
                <a:solidFill>
                  <a:srgbClr val="0000F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而实际上，在用保存在二维数组中的图像灰度信息绘图的时候</a:t>
            </a:r>
            <a:br>
              <a:rPr lang="zh-CN" altLang="en-US" sz="2400" spc="150" dirty="0">
                <a:solidFill>
                  <a:srgbClr val="0000F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2400" spc="150" dirty="0">
                <a:solidFill>
                  <a:srgbClr val="0000F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可以用灰度值做颜色，调用</a:t>
            </a:r>
            <a:r>
              <a:rPr lang="en-US" altLang="zh-CN" sz="2400" spc="150" dirty="0">
                <a:solidFill>
                  <a:srgbClr val="0000F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putpixel</a:t>
            </a:r>
            <a:r>
              <a:rPr lang="zh-CN" altLang="en-US" sz="2400" spc="150" dirty="0">
                <a:solidFill>
                  <a:srgbClr val="0000F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画像素点</a:t>
            </a:r>
            <a:endParaRPr lang="zh-CN" altLang="en-US" sz="2400" spc="150" dirty="0">
              <a:solidFill>
                <a:srgbClr val="0000FF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FF"/>
                </a:solidFill>
              </a:rPr>
              <a:t>具体用法参见实验作业中所附的例程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数字图像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568325" y="2500630"/>
            <a:ext cx="6363335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像素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69925" y="3188335"/>
            <a:ext cx="11286490" cy="178435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/>
              <a:t>像素点，是保存数字图像信息的最小单位</a:t>
            </a:r>
            <a:endParaRPr sz="2400"/>
          </a:p>
          <a:p>
            <a:r>
              <a:rPr sz="2400"/>
              <a:t>图像就是由各种颜色的像素点按照行列位置关系组织起来的</a:t>
            </a:r>
            <a:endParaRPr sz="2400"/>
          </a:p>
          <a:p>
            <a:r>
              <a:rPr sz="2400"/>
              <a:t>每个像素点都具备各自的颜色</a:t>
            </a:r>
            <a:endParaRPr sz="2400" u="sng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457835" y="4972685"/>
            <a:ext cx="162560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分辨率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9245" y="1509395"/>
            <a:ext cx="3400425" cy="2095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079500"/>
            <a:ext cx="11286490" cy="1480185"/>
          </a:xfrm>
        </p:spPr>
        <p:txBody>
          <a:bodyPr/>
          <a:p>
            <a:r>
              <a:rPr sz="2400"/>
              <a:t>将图像信息以数码形式保存为特定格式的图像文件</a:t>
            </a:r>
            <a:endParaRPr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sz="2400"/>
              <a:t>比如：</a:t>
            </a:r>
            <a:r>
              <a:rPr sz="2400" b="1" spc="0">
                <a:solidFill>
                  <a:srgbClr val="133FDC"/>
                </a:solidFill>
              </a:rPr>
              <a:t>jpg, BMP, png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sz="2400"/>
              <a:t>等图像格式</a:t>
            </a:r>
            <a:endParaRPr sz="2400" u="sng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594995" y="5426075"/>
            <a:ext cx="11286490" cy="148018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/>
              <a:t>图像中像素点的数量（决定了图像的清晰度）</a:t>
            </a:r>
            <a:endParaRPr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sz="2400"/>
              <a:t>分辨率</a:t>
            </a:r>
            <a:r>
              <a:rPr lang="en-US" altLang="zh-CN" sz="2400"/>
              <a:t>=</a:t>
            </a:r>
            <a:r>
              <a:rPr lang="en-US" altLang="zh-CN" sz="2400" spc="0">
                <a:solidFill>
                  <a:srgbClr val="133FD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水平方向像素点数量 </a:t>
            </a:r>
            <a:r>
              <a:rPr lang="en-US" altLang="zh-CN" sz="2400" spc="0">
                <a:solidFill>
                  <a:srgbClr val="133FD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 </a:t>
            </a:r>
            <a:r>
              <a:rPr sz="2400" spc="0">
                <a:solidFill>
                  <a:srgbClr val="133FD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竖直方向像素点数量</a:t>
            </a:r>
            <a:endParaRPr sz="2400" u="sng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" y="1677035"/>
            <a:ext cx="2688590" cy="3036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6540"/>
            <a:ext cx="8991600" cy="65436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19530" y="3473450"/>
            <a:ext cx="417195" cy="3949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" idx="3"/>
            <a:endCxn id="6" idx="1"/>
          </p:cNvCxnSpPr>
          <p:nvPr/>
        </p:nvCxnSpPr>
        <p:spPr>
          <a:xfrm flipV="1">
            <a:off x="1736725" y="3528695"/>
            <a:ext cx="1317625" cy="14224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106920" y="238823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图像是由像素点构成的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596265" y="464185"/>
            <a:ext cx="6363335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像素的颜色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97865" y="1151890"/>
            <a:ext cx="11286490" cy="298958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/>
              <a:t>每个像素点的颜色用</a:t>
            </a:r>
            <a:r>
              <a:rPr lang="en-US" altLang="zh-CN" sz="2400"/>
              <a:t>rgb</a:t>
            </a:r>
            <a:r>
              <a:rPr sz="2400"/>
              <a:t>分量描述</a:t>
            </a:r>
            <a:endParaRPr sz="2400"/>
          </a:p>
          <a:p>
            <a:pPr marL="0" indent="0">
              <a:buNone/>
            </a:pPr>
            <a:r>
              <a:rPr sz="2400"/>
              <a:t>      </a:t>
            </a:r>
            <a:r>
              <a:rPr lang="en-US" altLang="zh-CN" sz="2400"/>
              <a:t>r</a:t>
            </a:r>
            <a:r>
              <a:rPr sz="2400"/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Red</a:t>
            </a:r>
            <a:r>
              <a:rPr sz="2400"/>
              <a:t>）  ， </a:t>
            </a:r>
            <a:r>
              <a:rPr lang="en-US" altLang="zh-CN" sz="2400"/>
              <a:t>g</a:t>
            </a:r>
            <a:r>
              <a:rPr sz="2400"/>
              <a:t>（</a:t>
            </a:r>
            <a:r>
              <a:rPr lang="en-US" altLang="zh-CN" sz="2400" b="1">
                <a:solidFill>
                  <a:srgbClr val="00CC00"/>
                </a:solidFill>
              </a:rPr>
              <a:t>Green</a:t>
            </a:r>
            <a:r>
              <a:rPr sz="2400"/>
              <a:t>），</a:t>
            </a:r>
            <a:r>
              <a:rPr lang="en-US" altLang="zh-CN" sz="2400"/>
              <a:t>b</a:t>
            </a:r>
            <a:r>
              <a:rPr sz="2400"/>
              <a:t>（</a:t>
            </a:r>
            <a:r>
              <a:rPr lang="en-US" altLang="zh-CN" sz="2400" b="1">
                <a:solidFill>
                  <a:srgbClr val="0000D2"/>
                </a:solidFill>
              </a:rPr>
              <a:t>Blue</a:t>
            </a:r>
            <a:r>
              <a:rPr sz="2400"/>
              <a:t>）</a:t>
            </a:r>
            <a:endParaRPr sz="2400"/>
          </a:p>
          <a:p>
            <a:pPr marL="0" indent="0">
              <a:buNone/>
            </a:pPr>
            <a:r>
              <a:rPr sz="2400"/>
              <a:t>如： </a:t>
            </a:r>
            <a:r>
              <a:rPr lang="en-US" altLang="zh-CN" sz="2400"/>
              <a:t>(255,0,0)</a:t>
            </a:r>
            <a:r>
              <a:rPr sz="2400"/>
              <a:t> 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r>
              <a:rPr sz="2400"/>
              <a:t>    </a:t>
            </a:r>
            <a:r>
              <a:rPr lang="en-US" altLang="zh-CN" sz="2400"/>
              <a:t>(90,0,0)</a:t>
            </a:r>
            <a:r>
              <a:rPr sz="2400"/>
              <a:t> </a:t>
            </a:r>
            <a:r>
              <a:rPr sz="2400">
                <a:solidFill>
                  <a:srgbClr val="5A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██</a:t>
            </a:r>
            <a:r>
              <a:rPr sz="2400">
                <a:solidFill>
                  <a:srgbClr val="5A0000"/>
                </a:solidFill>
              </a:rPr>
              <a:t>  </a:t>
            </a:r>
            <a:r>
              <a:rPr sz="2400"/>
              <a:t>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>
                <a:sym typeface="+mn-ea"/>
              </a:rPr>
              <a:t>0,</a:t>
            </a:r>
            <a:r>
              <a:rPr lang="en-US" altLang="zh-CN" sz="2400">
                <a:sym typeface="+mn-ea"/>
              </a:rPr>
              <a:t>255,0) </a:t>
            </a:r>
            <a:r>
              <a:rPr sz="240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r>
              <a:rPr sz="2400">
                <a:sym typeface="+mn-ea"/>
              </a:rPr>
              <a:t>     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>
                <a:sym typeface="+mn-ea"/>
              </a:rPr>
              <a:t>0,</a:t>
            </a:r>
            <a:r>
              <a:rPr lang="en-US" altLang="zh-CN" sz="2400">
                <a:sym typeface="+mn-ea"/>
              </a:rPr>
              <a:t>90,0) </a:t>
            </a:r>
            <a:r>
              <a:rPr sz="2400">
                <a:solidFill>
                  <a:srgbClr val="005A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endParaRPr sz="2400">
              <a:solidFill>
                <a:srgbClr val="005A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    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>
                <a:sym typeface="+mn-ea"/>
              </a:rPr>
              <a:t>0</a:t>
            </a:r>
            <a:r>
              <a:rPr lang="en-US" altLang="zh-CN" sz="2400">
                <a:sym typeface="+mn-ea"/>
              </a:rPr>
              <a:t>,0,</a:t>
            </a:r>
            <a:r>
              <a:rPr lang="en-US" altLang="zh-CN" sz="2400">
                <a:sym typeface="+mn-ea"/>
              </a:rPr>
              <a:t>255</a:t>
            </a:r>
            <a:r>
              <a:rPr lang="en-US" altLang="zh-CN" sz="2400">
                <a:sym typeface="+mn-ea"/>
              </a:rPr>
              <a:t>)</a:t>
            </a:r>
            <a:r>
              <a:rPr sz="2400">
                <a:solidFill>
                  <a:srgbClr val="0000FF"/>
                </a:solidFill>
                <a:sym typeface="+mn-ea"/>
              </a:rPr>
              <a:t> </a:t>
            </a:r>
            <a:r>
              <a:rPr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r>
              <a:rPr sz="2400">
                <a:sym typeface="+mn-ea"/>
              </a:rPr>
              <a:t>    </a:t>
            </a:r>
            <a:r>
              <a:rPr lang="en-US" altLang="zh-CN" sz="2400">
                <a:sym typeface="+mn-ea"/>
              </a:rPr>
              <a:t>(0,0,90)</a:t>
            </a:r>
            <a:r>
              <a:rPr sz="2400">
                <a:sym typeface="+mn-ea"/>
              </a:rPr>
              <a:t> </a:t>
            </a:r>
            <a:r>
              <a:rPr sz="2400">
                <a:solidFill>
                  <a:srgbClr val="00005A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r>
              <a:rPr sz="2400">
                <a:solidFill>
                  <a:srgbClr val="5A0000"/>
                </a:solidFill>
                <a:sym typeface="+mn-ea"/>
              </a:rPr>
              <a:t>  </a:t>
            </a:r>
            <a:r>
              <a:rPr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(0,0,0) </a:t>
            </a:r>
            <a:r>
              <a: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r>
              <a:rPr sz="2400">
                <a:solidFill>
                  <a:schemeClr val="tx1"/>
                </a:solidFill>
                <a:sym typeface="+mn-ea"/>
              </a:rPr>
              <a:t> </a:t>
            </a:r>
            <a:r>
              <a:rPr sz="2400">
                <a:sym typeface="+mn-ea"/>
              </a:rPr>
              <a:t>     </a:t>
            </a:r>
            <a:r>
              <a:rPr lang="en-US" altLang="zh-CN" sz="2400">
                <a:sym typeface="+mn-ea"/>
              </a:rPr>
              <a:t>(220,30,210) </a:t>
            </a:r>
            <a:r>
              <a:rPr sz="2400">
                <a:solidFill>
                  <a:srgbClr val="DC1ED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endParaRPr sz="2400"/>
          </a:p>
          <a:p>
            <a:pPr marL="0" indent="0">
              <a:buNone/>
            </a:pPr>
            <a:r>
              <a:rPr sz="2400"/>
              <a:t>  </a:t>
            </a:r>
            <a:r>
              <a:rPr lang="en-US" altLang="zh-CN" sz="2400" b="1">
                <a:solidFill>
                  <a:srgbClr val="C00000"/>
                </a:solidFill>
              </a:rPr>
              <a:t>(r,g,b)</a:t>
            </a:r>
            <a:r>
              <a:rPr sz="2400"/>
              <a:t>各分量最大值为</a:t>
            </a:r>
            <a:r>
              <a:rPr lang="en-US" altLang="zh-CN" sz="2400"/>
              <a:t>255</a:t>
            </a:r>
            <a:r>
              <a:rPr sz="2400"/>
              <a:t>，最小值为</a:t>
            </a:r>
            <a:r>
              <a:rPr lang="en-US" altLang="zh-CN" sz="2400"/>
              <a:t>0</a:t>
            </a:r>
            <a:r>
              <a:rPr sz="2400"/>
              <a:t>，越大越亮，越小越暗。</a:t>
            </a:r>
          </a:p>
          <a:p>
            <a:pPr marL="0" indent="0">
              <a:buNone/>
            </a:pPr>
            <a:r>
              <a:rPr sz="2800" b="1" spc="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颜色的表示方法</a:t>
            </a:r>
            <a:endParaRPr sz="2800" b="1" spc="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sz="2400">
                <a:solidFill>
                  <a:schemeClr val="tx1"/>
                </a:solidFill>
              </a:rPr>
              <a:t>十六</a:t>
            </a:r>
            <a:r>
              <a:rPr sz="2400"/>
              <a:t>进制表示： </a:t>
            </a:r>
            <a:r>
              <a:rPr lang="en-US" altLang="zh-CN" sz="2400"/>
              <a:t>0x</a:t>
            </a:r>
            <a:r>
              <a:rPr lang="en-US" altLang="zh-CN" sz="2400" b="1">
                <a:solidFill>
                  <a:srgbClr val="FF0000"/>
                </a:solidFill>
              </a:rPr>
              <a:t>ff</a:t>
            </a:r>
            <a:r>
              <a:rPr lang="en-US" altLang="zh-CN" sz="2400" b="1">
                <a:solidFill>
                  <a:srgbClr val="00CC00"/>
                </a:solidFill>
              </a:rPr>
              <a:t>00</a:t>
            </a:r>
            <a:r>
              <a:rPr lang="en-US" altLang="zh-CN" sz="2400" b="1">
                <a:solidFill>
                  <a:srgbClr val="0000FF"/>
                </a:solidFill>
              </a:rPr>
              <a:t>00</a:t>
            </a:r>
            <a:r>
              <a:rPr lang="en-US" altLang="zh-CN" sz="2400"/>
              <a:t> </a:t>
            </a:r>
            <a:r>
              <a:rPr sz="2400"/>
              <a:t>对应  </a:t>
            </a:r>
            <a:r>
              <a:rPr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255</a:t>
            </a:r>
            <a:r>
              <a:rPr lang="en-US" altLang="zh-CN" sz="2400" b="1">
                <a:sym typeface="+mn-ea"/>
              </a:rPr>
              <a:t>,</a:t>
            </a:r>
            <a:r>
              <a:rPr lang="en-US" altLang="zh-CN" sz="2400" b="1">
                <a:solidFill>
                  <a:srgbClr val="00CC00"/>
                </a:solidFill>
                <a:sym typeface="+mn-ea"/>
              </a:rPr>
              <a:t>0</a:t>
            </a:r>
            <a:r>
              <a:rPr lang="en-US" altLang="zh-CN" sz="2400" b="1">
                <a:sym typeface="+mn-ea"/>
              </a:rPr>
              <a:t>,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0</a:t>
            </a:r>
            <a:r>
              <a:rPr lang="en-US" altLang="zh-CN" sz="2400">
                <a:sym typeface="+mn-ea"/>
              </a:rPr>
              <a:t>)</a:t>
            </a:r>
            <a:r>
              <a:rPr sz="2400">
                <a:sym typeface="+mn-ea"/>
              </a:rPr>
              <a:t> 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r>
              <a:rPr sz="2400">
                <a:sym typeface="+mn-ea"/>
              </a:rPr>
              <a:t>  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	       0x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DC</a:t>
            </a:r>
            <a:r>
              <a:rPr lang="en-US" altLang="zh-CN" sz="2400" b="1">
                <a:solidFill>
                  <a:srgbClr val="00CC00"/>
                </a:solidFill>
                <a:sym typeface="+mn-ea"/>
              </a:rPr>
              <a:t>1E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D2</a:t>
            </a:r>
            <a:r>
              <a:rPr lang="en-US" altLang="zh-CN" sz="2400">
                <a:sym typeface="+mn-ea"/>
              </a:rPr>
              <a:t> </a:t>
            </a:r>
            <a:r>
              <a:rPr sz="2400">
                <a:sym typeface="+mn-ea"/>
              </a:rPr>
              <a:t>对应  </a:t>
            </a:r>
            <a:r>
              <a:rPr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220</a:t>
            </a:r>
            <a:r>
              <a:rPr lang="en-US" altLang="zh-CN" sz="2400" b="1">
                <a:sym typeface="+mn-ea"/>
              </a:rPr>
              <a:t>,</a:t>
            </a:r>
            <a:r>
              <a:rPr lang="en-US" altLang="zh-CN" sz="2400" b="1">
                <a:solidFill>
                  <a:srgbClr val="00CC00"/>
                </a:solidFill>
                <a:sym typeface="+mn-ea"/>
              </a:rPr>
              <a:t>30</a:t>
            </a:r>
            <a:r>
              <a:rPr lang="en-US" altLang="zh-CN" sz="2400" b="1">
                <a:sym typeface="+mn-ea"/>
              </a:rPr>
              <a:t>,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210</a:t>
            </a:r>
            <a:r>
              <a:rPr lang="en-US" altLang="zh-CN" sz="2400">
                <a:sym typeface="+mn-ea"/>
              </a:rPr>
              <a:t>)</a:t>
            </a:r>
            <a:r>
              <a:rPr sz="2400">
                <a:sym typeface="+mn-ea"/>
              </a:rPr>
              <a:t> </a:t>
            </a:r>
            <a:r>
              <a:rPr sz="2400">
                <a:solidFill>
                  <a:srgbClr val="DC1ED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endParaRPr sz="2400"/>
          </a:p>
          <a:p>
            <a:r>
              <a:rPr sz="2400">
                <a:solidFill>
                  <a:schemeClr val="tx1"/>
                </a:solidFill>
                <a:sym typeface="+mn-ea"/>
              </a:rPr>
              <a:t>宏表示：</a:t>
            </a:r>
            <a:r>
              <a:rPr lang="en-US" altLang="zh-CN" sz="2400">
                <a:solidFill>
                  <a:srgbClr val="DC1ED2"/>
                </a:solidFill>
                <a:sym typeface="+mn-ea"/>
              </a:rPr>
              <a:t>EGERGB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255</a:t>
            </a:r>
            <a:r>
              <a:rPr lang="en-US" altLang="zh-CN" sz="2400" b="1">
                <a:sym typeface="+mn-ea"/>
              </a:rPr>
              <a:t>,</a:t>
            </a:r>
            <a:r>
              <a:rPr lang="en-US" altLang="zh-CN" sz="2400" b="1">
                <a:solidFill>
                  <a:srgbClr val="00CC00"/>
                </a:solidFill>
                <a:sym typeface="+mn-ea"/>
              </a:rPr>
              <a:t>0</a:t>
            </a:r>
            <a:r>
              <a:rPr lang="en-US" altLang="zh-CN" sz="2400" b="1">
                <a:sym typeface="+mn-ea"/>
              </a:rPr>
              <a:t>,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0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) </a:t>
            </a:r>
            <a:r>
              <a:rPr sz="2400">
                <a:sym typeface="+mn-ea"/>
              </a:rPr>
              <a:t>对应  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255</a:t>
            </a:r>
            <a:r>
              <a:rPr lang="en-US" altLang="zh-CN" sz="2400" b="1">
                <a:sym typeface="+mn-ea"/>
              </a:rPr>
              <a:t>,</a:t>
            </a:r>
            <a:r>
              <a:rPr lang="en-US" altLang="zh-CN" sz="2400" b="1">
                <a:solidFill>
                  <a:srgbClr val="00CC00"/>
                </a:solidFill>
                <a:sym typeface="+mn-ea"/>
              </a:rPr>
              <a:t>0</a:t>
            </a:r>
            <a:r>
              <a:rPr lang="en-US" altLang="zh-CN" sz="2400" b="1">
                <a:sym typeface="+mn-ea"/>
              </a:rPr>
              <a:t>,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0</a:t>
            </a:r>
            <a:r>
              <a:rPr lang="en-US" altLang="zh-CN" sz="2400">
                <a:sym typeface="+mn-ea"/>
              </a:rPr>
              <a:t>)</a:t>
            </a:r>
            <a:r>
              <a:rPr sz="2400">
                <a:sym typeface="+mn-ea"/>
              </a:rPr>
              <a:t> 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r>
              <a:rPr sz="2400">
                <a:sym typeface="+mn-ea"/>
              </a:rPr>
              <a:t> 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9278620" y="5423535"/>
            <a:ext cx="2355215" cy="1066800"/>
          </a:xfrm>
          <a:prstGeom prst="wedgeRectCallout">
            <a:avLst>
              <a:gd name="adj1" fmla="val -78821"/>
              <a:gd name="adj2" fmla="val 35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EGERGB</a:t>
            </a:r>
            <a:r>
              <a:rPr lang="zh-CN" altLang="en-US" sz="2400"/>
              <a:t>宏，</a:t>
            </a:r>
            <a:br>
              <a:rPr lang="zh-CN" altLang="en-US" sz="2400"/>
            </a:br>
            <a:r>
              <a:rPr lang="en-US" altLang="zh-CN" sz="2400"/>
              <a:t>EGE</a:t>
            </a:r>
            <a:r>
              <a:rPr lang="zh-CN" altLang="en-US" sz="2400"/>
              <a:t>库绘图专用</a:t>
            </a:r>
            <a:endParaRPr lang="zh-CN" altLang="en-US" sz="24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268220" y="6628765"/>
            <a:ext cx="2881630" cy="139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596265" y="464185"/>
            <a:ext cx="6363335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altLang="zh-CN"/>
              <a:t>灰度图</a:t>
            </a:r>
            <a:endParaRPr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97865" y="1151890"/>
            <a:ext cx="11286490" cy="501142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/>
              <a:t>像素点的</a:t>
            </a:r>
            <a:r>
              <a:rPr lang="en-US" altLang="zh-CN" sz="2400"/>
              <a:t>r,g,b</a:t>
            </a:r>
            <a:r>
              <a:rPr sz="2400">
                <a:sym typeface="+mn-ea"/>
              </a:rPr>
              <a:t>颜色</a:t>
            </a:r>
            <a:r>
              <a:rPr sz="2400"/>
              <a:t>分量都相同时，图像呈明暗对比的灰度图效果</a:t>
            </a:r>
            <a:endParaRPr sz="2400"/>
          </a:p>
          <a:p>
            <a:pPr marL="0" indent="0">
              <a:buNone/>
            </a:pPr>
            <a:r>
              <a:rPr sz="2400"/>
              <a:t>如： </a:t>
            </a:r>
            <a:r>
              <a:rPr lang="en-US" altLang="zh-CN" sz="2400">
                <a:sym typeface="+mn-ea"/>
              </a:rPr>
              <a:t>(0,0,0) </a:t>
            </a:r>
            <a:r>
              <a: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r>
              <a:rPr sz="2400">
                <a:solidFill>
                  <a:schemeClr val="tx1"/>
                </a:solidFill>
                <a:sym typeface="+mn-ea"/>
              </a:rPr>
              <a:t> </a:t>
            </a:r>
            <a:r>
              <a:rPr sz="2400">
                <a:sym typeface="+mn-ea"/>
              </a:rPr>
              <a:t>    </a:t>
            </a:r>
            <a:r>
              <a:rPr sz="2400"/>
              <a:t>    </a:t>
            </a:r>
            <a:r>
              <a:rPr lang="en-US" altLang="zh-CN" sz="2400">
                <a:sym typeface="+mn-ea"/>
              </a:rPr>
              <a:t>(50,50,50) </a:t>
            </a:r>
            <a:r>
              <a:rPr sz="240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r>
              <a:rPr sz="2400">
                <a:sym typeface="+mn-ea"/>
              </a:rPr>
              <a:t>      </a:t>
            </a:r>
            <a:r>
              <a:rPr lang="en-US" altLang="zh-CN" sz="2400">
                <a:sym typeface="+mn-ea"/>
              </a:rPr>
              <a:t>(120,120,120) </a:t>
            </a:r>
            <a:r>
              <a:rPr sz="2400">
                <a:solidFill>
                  <a:srgbClr val="787878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endParaRPr sz="2400">
              <a:solidFill>
                <a:srgbClr val="005A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     </a:t>
            </a:r>
            <a:r>
              <a:rPr lang="en-US" altLang="zh-CN" sz="2400">
                <a:sym typeface="+mn-ea"/>
              </a:rPr>
              <a:t>(180,180,180)</a:t>
            </a:r>
            <a:r>
              <a:rPr sz="2400">
                <a:solidFill>
                  <a:srgbClr val="0000FF"/>
                </a:solidFill>
                <a:sym typeface="+mn-ea"/>
              </a:rPr>
              <a:t> </a:t>
            </a:r>
            <a:r>
              <a:rPr sz="2400">
                <a:solidFill>
                  <a:srgbClr val="B4B4B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r>
              <a:rPr sz="2400">
                <a:sym typeface="+mn-ea"/>
              </a:rPr>
              <a:t>    </a:t>
            </a:r>
            <a:r>
              <a:rPr lang="en-US" altLang="zh-CN" sz="2400">
                <a:sym typeface="+mn-ea"/>
              </a:rPr>
              <a:t>(200,200,200)</a:t>
            </a:r>
            <a:r>
              <a:rPr sz="2400">
                <a:sym typeface="+mn-ea"/>
              </a:rPr>
              <a:t> </a:t>
            </a:r>
            <a:r>
              <a:rPr sz="2400">
                <a:solidFill>
                  <a:srgbClr val="C8C8C8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r>
              <a:rPr sz="2400">
                <a:solidFill>
                  <a:srgbClr val="5A0000"/>
                </a:solidFill>
                <a:sym typeface="+mn-ea"/>
              </a:rPr>
              <a:t>  </a:t>
            </a:r>
            <a:r>
              <a:rPr sz="2400">
                <a:sym typeface="+mn-ea"/>
              </a:rPr>
              <a:t>  </a:t>
            </a:r>
            <a:r>
              <a:rPr lang="en-US" altLang="zh-CN" sz="2400">
                <a:sym typeface="+mn-ea"/>
              </a:rPr>
              <a:t>(255,255,255) </a:t>
            </a:r>
            <a:r>
              <a:rPr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endParaRPr sz="2400"/>
          </a:p>
          <a:p>
            <a:pPr marL="0" indent="0">
              <a:buNone/>
            </a:pPr>
            <a:r>
              <a:rPr sz="2400"/>
              <a:t>  </a:t>
            </a:r>
            <a:r>
              <a:rPr lang="en-US" altLang="zh-CN" sz="2400" b="1">
                <a:solidFill>
                  <a:srgbClr val="C00000"/>
                </a:solidFill>
              </a:rPr>
              <a:t>(r,g,b)</a:t>
            </a:r>
            <a:r>
              <a:rPr sz="2400"/>
              <a:t>各分量最大值为</a:t>
            </a:r>
            <a:r>
              <a:rPr lang="en-US" altLang="zh-CN" sz="2400"/>
              <a:t>255</a:t>
            </a:r>
            <a:r>
              <a:rPr sz="2400"/>
              <a:t>，最小值为</a:t>
            </a:r>
            <a:r>
              <a:rPr lang="en-US" altLang="zh-CN" sz="2400"/>
              <a:t>0</a:t>
            </a:r>
            <a:r>
              <a:rPr sz="2400"/>
              <a:t>，越大越亮，越小越暗。</a:t>
            </a:r>
            <a:endParaRPr sz="2400"/>
          </a:p>
          <a:p>
            <a:pPr marL="0" indent="0">
              <a:spcBef>
                <a:spcPts val="1800"/>
              </a:spcBef>
              <a:buNone/>
            </a:pPr>
            <a:r>
              <a:rPr sz="2800" b="1" spc="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灰度颜色的表示方法</a:t>
            </a:r>
            <a:endParaRPr sz="2800" b="1" spc="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sz="2400">
                <a:solidFill>
                  <a:schemeClr val="tx1"/>
                </a:solidFill>
              </a:rPr>
              <a:t>十六</a:t>
            </a:r>
            <a:r>
              <a:rPr sz="2400"/>
              <a:t>进制表示： </a:t>
            </a:r>
            <a:r>
              <a:rPr lang="en-US" altLang="zh-CN" sz="2400">
                <a:sym typeface="+mn-ea"/>
              </a:rPr>
              <a:t>0x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DC</a:t>
            </a:r>
            <a:r>
              <a:rPr lang="en-US" altLang="zh-CN" sz="2400" b="1">
                <a:solidFill>
                  <a:srgbClr val="00CC00"/>
                </a:solidFill>
                <a:sym typeface="+mn-ea"/>
              </a:rPr>
              <a:t>DC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DC</a:t>
            </a:r>
            <a:r>
              <a:rPr lang="en-US" altLang="zh-CN" sz="2400">
                <a:sym typeface="+mn-ea"/>
              </a:rPr>
              <a:t> </a:t>
            </a:r>
            <a:r>
              <a:rPr sz="2400">
                <a:sym typeface="+mn-ea"/>
              </a:rPr>
              <a:t>对应  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220</a:t>
            </a:r>
            <a:r>
              <a:rPr lang="en-US" altLang="zh-CN" sz="2400" b="1">
                <a:sym typeface="+mn-ea"/>
              </a:rPr>
              <a:t>,</a:t>
            </a:r>
            <a:r>
              <a:rPr lang="en-US" altLang="zh-CN" sz="2400" b="1">
                <a:solidFill>
                  <a:srgbClr val="00CC00"/>
                </a:solidFill>
                <a:sym typeface="+mn-ea"/>
              </a:rPr>
              <a:t>220</a:t>
            </a:r>
            <a:r>
              <a:rPr lang="en-US" altLang="zh-CN" sz="2400" b="1">
                <a:sym typeface="+mn-ea"/>
              </a:rPr>
              <a:t>,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220</a:t>
            </a:r>
            <a:r>
              <a:rPr lang="en-US" altLang="zh-CN" sz="2400">
                <a:sym typeface="+mn-ea"/>
              </a:rPr>
              <a:t>)</a:t>
            </a:r>
            <a:r>
              <a:rPr sz="2400">
                <a:sym typeface="+mn-ea"/>
              </a:rPr>
              <a:t> </a:t>
            </a:r>
            <a:r>
              <a:rPr sz="2400">
                <a:solidFill>
                  <a:srgbClr val="C8C8C8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██</a:t>
            </a:r>
            <a:endParaRPr sz="2400"/>
          </a:p>
          <a:p>
            <a:r>
              <a:rPr sz="2400">
                <a:solidFill>
                  <a:schemeClr val="tx1"/>
                </a:solidFill>
                <a:sym typeface="+mn-ea"/>
              </a:rPr>
              <a:t>宏表示：</a:t>
            </a:r>
            <a:r>
              <a:rPr lang="en-US" altLang="zh-CN" sz="2400">
                <a:solidFill>
                  <a:srgbClr val="DC1ED2"/>
                </a:solidFill>
                <a:sym typeface="+mn-ea"/>
              </a:rPr>
              <a:t>EGERGB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220</a:t>
            </a:r>
            <a:r>
              <a:rPr lang="en-US" altLang="zh-CN" sz="2400" b="1">
                <a:sym typeface="+mn-ea"/>
              </a:rPr>
              <a:t>,</a:t>
            </a:r>
            <a:r>
              <a:rPr lang="en-US" altLang="zh-CN" sz="2400" b="1">
                <a:solidFill>
                  <a:srgbClr val="00CC00"/>
                </a:solidFill>
                <a:sym typeface="+mn-ea"/>
              </a:rPr>
              <a:t>220</a:t>
            </a:r>
            <a:r>
              <a:rPr lang="en-US" altLang="zh-CN" sz="2400" b="1">
                <a:sym typeface="+mn-ea"/>
              </a:rPr>
              <a:t>,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220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) 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（像素点每个分量的颜色值相同）</a:t>
            </a:r>
            <a:endParaRPr sz="24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815" y="699770"/>
            <a:ext cx="3400425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0" y="3502025"/>
            <a:ext cx="3400425" cy="209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35" y="544830"/>
            <a:ext cx="5012055" cy="5768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43760" y="29381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彩色图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2129790" y="57124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灰度图</a:t>
            </a:r>
            <a:endParaRPr lang="zh-CN" altLang="en-US" b="1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343400" y="3695065"/>
            <a:ext cx="1696085" cy="5886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376035" y="5852795"/>
            <a:ext cx="4145280" cy="4603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zh-CN" altLang="en-US" sz="2400"/>
              <a:t>灰度图中的颜色信息（色阶）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596265" y="464185"/>
            <a:ext cx="6363335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t>灰度图的优势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97865" y="1151890"/>
            <a:ext cx="11286490" cy="488124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/>
              <a:t>每个像素点的颜色只用一个灰度值描述</a:t>
            </a:r>
            <a:endParaRPr sz="2400"/>
          </a:p>
          <a:p>
            <a:pPr marL="0" indent="0">
              <a:buNone/>
            </a:pPr>
            <a:r>
              <a:rPr sz="2400">
                <a:solidFill>
                  <a:srgbClr val="0000FF"/>
                </a:solidFill>
              </a:rPr>
              <a:t>     如： </a:t>
            </a:r>
            <a:r>
              <a:rPr lang="en-US" altLang="zh-CN" sz="2400">
                <a:solidFill>
                  <a:srgbClr val="0000FF"/>
                </a:solidFill>
              </a:rPr>
              <a:t>255</a:t>
            </a:r>
            <a:r>
              <a:rPr sz="2400">
                <a:solidFill>
                  <a:srgbClr val="0000FF"/>
                </a:solidFill>
              </a:rPr>
              <a:t>，对应着 </a:t>
            </a:r>
            <a:r>
              <a:rPr lang="en-US" altLang="zh-CN" sz="2400">
                <a:solidFill>
                  <a:srgbClr val="0000FF"/>
                </a:solidFill>
              </a:rPr>
              <a:t>(255,255,255)</a:t>
            </a:r>
            <a:r>
              <a:rPr sz="2400">
                <a:solidFill>
                  <a:srgbClr val="0000FF"/>
                </a:solidFill>
              </a:rPr>
              <a:t> </a:t>
            </a:r>
            <a:endParaRPr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00FF"/>
                </a:solidFill>
              </a:rPr>
              <a:t>	   90 </a:t>
            </a:r>
            <a:r>
              <a:rPr sz="2400">
                <a:solidFill>
                  <a:srgbClr val="0000FF"/>
                </a:solidFill>
              </a:rPr>
              <a:t>，对应着</a:t>
            </a:r>
            <a:r>
              <a:rPr lang="en-US" altLang="zh-CN" sz="2400">
                <a:solidFill>
                  <a:srgbClr val="0000FF"/>
                </a:solidFill>
                <a:sym typeface="+mn-ea"/>
              </a:rPr>
              <a:t>(90,90,90)</a:t>
            </a:r>
            <a:r>
              <a:rPr sz="2400">
                <a:solidFill>
                  <a:srgbClr val="0000FF"/>
                </a:solidFill>
              </a:rPr>
              <a:t>  </a:t>
            </a:r>
            <a:endParaRPr sz="2400">
              <a:solidFill>
                <a:srgbClr val="0000FF"/>
              </a:solidFill>
            </a:endParaRPr>
          </a:p>
          <a:p>
            <a:r>
              <a:rPr sz="2400"/>
              <a:t>减少存储空间： </a:t>
            </a:r>
            <a:endParaRPr sz="2400"/>
          </a:p>
          <a:p>
            <a:pPr marL="0" indent="0">
              <a:buNone/>
            </a:pPr>
            <a:r>
              <a:rPr sz="2400">
                <a:solidFill>
                  <a:srgbClr val="0000FF"/>
                </a:solidFill>
              </a:rPr>
              <a:t>每个像素有原来需要存储</a:t>
            </a:r>
            <a:r>
              <a:rPr lang="en-US" altLang="zh-CN" sz="2400">
                <a:solidFill>
                  <a:srgbClr val="0000FF"/>
                </a:solidFill>
              </a:rPr>
              <a:t>rgb</a:t>
            </a:r>
            <a:r>
              <a:rPr sz="2400">
                <a:solidFill>
                  <a:srgbClr val="0000FF"/>
                </a:solidFill>
              </a:rPr>
              <a:t>三个分量，改为只需保存一个灰度值</a:t>
            </a:r>
            <a:endParaRPr sz="2400">
              <a:solidFill>
                <a:srgbClr val="0000FF"/>
              </a:solidFill>
            </a:endParaRPr>
          </a:p>
          <a:p>
            <a:r>
              <a:rPr sz="2400">
                <a:solidFill>
                  <a:schemeClr val="tx1"/>
                </a:solidFill>
                <a:sym typeface="+mn-ea"/>
              </a:rPr>
              <a:t>方便图像处理：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sz="2400">
                <a:solidFill>
                  <a:srgbClr val="0000FF"/>
                </a:solidFill>
                <a:sym typeface="+mn-ea"/>
              </a:rPr>
              <a:t>方便对于图像进行纹理检测</a:t>
            </a:r>
            <a:r>
              <a:rPr sz="2400">
                <a:solidFill>
                  <a:srgbClr val="0000FF"/>
                </a:solidFill>
                <a:sym typeface="+mn-ea"/>
              </a:rPr>
              <a:t>、边缘检测</a:t>
            </a:r>
            <a:r>
              <a:rPr sz="2400">
                <a:solidFill>
                  <a:srgbClr val="0000FF"/>
                </a:solidFill>
                <a:sym typeface="+mn-ea"/>
              </a:rPr>
              <a:t>、目标检测及其它模式识别操作，</a:t>
            </a:r>
            <a:endParaRPr sz="2400">
              <a:solidFill>
                <a:srgbClr val="0000FF"/>
              </a:solidFill>
              <a:sym typeface="+mn-ea"/>
            </a:endParaRPr>
          </a:p>
          <a:p>
            <a:pPr marL="0" indent="0">
              <a:buNone/>
            </a:pPr>
            <a:r>
              <a:rPr sz="2400">
                <a:solidFill>
                  <a:srgbClr val="0000FF"/>
                </a:solidFill>
                <a:sym typeface="+mn-ea"/>
              </a:rPr>
              <a:t>只需处理考虑灰度信息</a:t>
            </a:r>
            <a:endParaRPr lang="en-US" altLang="zh-CN" sz="2400">
              <a:solidFill>
                <a:srgbClr val="0000FF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图像的边缘检测（简单算法）</a:t>
            </a:r>
            <a:endParaRPr lang="zh-CN" altLang="en-US" sz="32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9925" y="1079500"/>
            <a:ext cx="11286490" cy="2461260"/>
          </a:xfrm>
        </p:spPr>
        <p:txBody>
          <a:bodyPr/>
          <a:p>
            <a:r>
              <a:rPr sz="2400"/>
              <a:t>边缘</a:t>
            </a:r>
            <a:endParaRPr sz="2400"/>
          </a:p>
          <a:p>
            <a:pPr marL="0" indent="0">
              <a:buNone/>
            </a:pPr>
            <a:r>
              <a:rPr sz="2400">
                <a:sym typeface="+mn-ea"/>
              </a:rPr>
              <a:t>   是指图像中</a:t>
            </a:r>
            <a:r>
              <a:rPr sz="2400">
                <a:solidFill>
                  <a:srgbClr val="0000FF"/>
                </a:solidFill>
                <a:sym typeface="+mn-ea"/>
              </a:rPr>
              <a:t>目标对象</a:t>
            </a:r>
            <a:r>
              <a:rPr sz="2400">
                <a:sym typeface="+mn-ea"/>
              </a:rPr>
              <a:t>的</a:t>
            </a:r>
            <a:r>
              <a:rPr sz="2400">
                <a:solidFill>
                  <a:srgbClr val="FF0000"/>
                </a:solidFill>
                <a:sym typeface="+mn-ea"/>
              </a:rPr>
              <a:t>前景颜色</a:t>
            </a:r>
            <a:r>
              <a:rPr sz="2400">
                <a:sym typeface="+mn-ea"/>
              </a:rPr>
              <a:t>和</a:t>
            </a:r>
            <a:r>
              <a:rPr sz="2400">
                <a:solidFill>
                  <a:srgbClr val="FF0000"/>
                </a:solidFill>
                <a:sym typeface="+mn-ea"/>
              </a:rPr>
              <a:t>背景颜色</a:t>
            </a:r>
            <a:r>
              <a:rPr sz="2400">
                <a:sym typeface="+mn-ea"/>
              </a:rPr>
              <a:t>发生</a:t>
            </a:r>
            <a:r>
              <a:rPr sz="2400">
                <a:solidFill>
                  <a:srgbClr val="FF0000"/>
                </a:solidFill>
                <a:sym typeface="+mn-ea"/>
              </a:rPr>
              <a:t>突变的</a:t>
            </a:r>
            <a:r>
              <a:rPr sz="2400">
                <a:sym typeface="+mn-ea"/>
              </a:rPr>
              <a:t>区域</a:t>
            </a:r>
            <a:endParaRPr sz="2400"/>
          </a:p>
          <a:p>
            <a:r>
              <a:rPr sz="2400"/>
              <a:t>多用灰度图像</a:t>
            </a:r>
            <a:endParaRPr sz="2400"/>
          </a:p>
          <a:p>
            <a:pPr marL="457200" lvl="1" indent="0">
              <a:buNone/>
            </a:pPr>
            <a:r>
              <a:rPr sz="2400">
                <a:solidFill>
                  <a:srgbClr val="0000FF"/>
                </a:solidFill>
                <a:sym typeface="+mn-ea"/>
              </a:rPr>
              <a:t>对</a:t>
            </a:r>
            <a:r>
              <a:rPr sz="2400">
                <a:solidFill>
                  <a:srgbClr val="FF0000"/>
                </a:solidFill>
                <a:sym typeface="+mn-ea"/>
              </a:rPr>
              <a:t>邻近像素点</a:t>
            </a:r>
            <a:r>
              <a:rPr sz="2400">
                <a:solidFill>
                  <a:srgbClr val="0000FF"/>
                </a:solidFill>
                <a:sym typeface="+mn-ea"/>
              </a:rPr>
              <a:t>的灰度值进行检测</a:t>
            </a:r>
            <a:endParaRPr sz="2400">
              <a:solidFill>
                <a:srgbClr val="0000FF"/>
              </a:solidFill>
              <a:sym typeface="+mn-ea"/>
            </a:endParaRPr>
          </a:p>
          <a:p>
            <a:pPr marL="0" indent="0">
              <a:buNone/>
            </a:pPr>
            <a:endParaRPr sz="2400" u="sng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3105" y="3868420"/>
            <a:ext cx="411480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9925" y="1079500"/>
            <a:ext cx="11286490" cy="1383030"/>
          </a:xfrm>
        </p:spPr>
        <p:txBody>
          <a:bodyPr/>
          <a:p>
            <a:r>
              <a:rPr sz="2400">
                <a:sym typeface="+mn-ea"/>
              </a:rPr>
              <a:t>灰度图像</a:t>
            </a:r>
            <a:r>
              <a:rPr sz="2400"/>
              <a:t>边缘检测的方法</a:t>
            </a:r>
            <a:endParaRPr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</a:t>
            </a:r>
            <a:r>
              <a:rPr sz="2400">
                <a:sym typeface="+mn-ea"/>
              </a:rPr>
              <a:t> </a:t>
            </a:r>
            <a:r>
              <a:rPr sz="2400">
                <a:solidFill>
                  <a:srgbClr val="0000FF"/>
                </a:solidFill>
                <a:sym typeface="+mn-ea"/>
              </a:rPr>
              <a:t>对</a:t>
            </a:r>
            <a:r>
              <a:rPr sz="2400">
                <a:solidFill>
                  <a:srgbClr val="FF0000"/>
                </a:solidFill>
                <a:sym typeface="+mn-ea"/>
              </a:rPr>
              <a:t>邻近像素点</a:t>
            </a:r>
            <a:r>
              <a:rPr sz="2400">
                <a:solidFill>
                  <a:srgbClr val="0000FF"/>
                </a:solidFill>
                <a:sym typeface="+mn-ea"/>
              </a:rPr>
              <a:t>的灰度值进行检测</a:t>
            </a:r>
            <a:endParaRPr sz="2400"/>
          </a:p>
          <a:p>
            <a:r>
              <a:rPr sz="2400"/>
              <a:t>图像数据对应一个二维 </a:t>
            </a:r>
            <a:r>
              <a:rPr lang="en-US" altLang="zh-CN" sz="2400"/>
              <a:t>int</a:t>
            </a:r>
            <a:r>
              <a:rPr sz="2400"/>
              <a:t>数组</a:t>
            </a:r>
            <a:endParaRPr sz="2400"/>
          </a:p>
          <a:p>
            <a:pPr marL="0" indent="0">
              <a:buNone/>
            </a:pPr>
            <a:r>
              <a:rPr sz="2400"/>
              <a:t>       </a:t>
            </a:r>
            <a:r>
              <a:rPr sz="2400">
                <a:solidFill>
                  <a:srgbClr val="0000FF"/>
                </a:solidFill>
              </a:rPr>
              <a:t> 数组的行数取图像的高度</a:t>
            </a:r>
            <a:endParaRPr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sz="2400">
                <a:solidFill>
                  <a:srgbClr val="0000FF"/>
                </a:solidFill>
              </a:rPr>
              <a:t>        数组的列数取图像的宽度</a:t>
            </a:r>
            <a:endParaRPr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sz="2400">
                <a:solidFill>
                  <a:srgbClr val="0000FF"/>
                </a:solidFill>
              </a:rPr>
              <a:t>        数组元素的值 为图像中对应点的灰度值</a:t>
            </a:r>
            <a:endParaRPr sz="2400">
              <a:solidFill>
                <a:srgbClr val="0000FF"/>
              </a:solidFill>
            </a:endParaRPr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 u="sng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935" y="840740"/>
            <a:ext cx="5491480" cy="3241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2131</Words>
  <Application>WPS 演示</Application>
  <PresentationFormat>宽屏</PresentationFormat>
  <Paragraphs>129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数字图像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28</cp:revision>
  <dcterms:created xsi:type="dcterms:W3CDTF">2019-06-19T02:08:00Z</dcterms:created>
  <dcterms:modified xsi:type="dcterms:W3CDTF">2020-05-13T05:01:04Z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