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–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enxidong/Desktop/6004%20project/Optimal_L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enxidong/Desktop/6004%20project/Optimal_L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enxidong/Desktop/6004%20project/Optimal_L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Sheet3!$E$4</c:f>
              <c:strCache>
                <c:ptCount val="1"/>
                <c:pt idx="0">
                  <c:v>Accuracy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Sheet3!$D$5:$D$7</c:f>
              <c:strCache>
                <c:ptCount val="3"/>
                <c:pt idx="0">
                  <c:v>Logistic Regression</c:v>
                </c:pt>
                <c:pt idx="1">
                  <c:v>SVM</c:v>
                </c:pt>
                <c:pt idx="2">
                  <c:v>Decision Tree</c:v>
                </c:pt>
              </c:strCache>
            </c:strRef>
          </c:cat>
          <c:val>
            <c:numRef>
              <c:f>Sheet3!$E$5:$E$7</c:f>
              <c:numCache>
                <c:formatCode>General</c:formatCode>
                <c:ptCount val="3"/>
                <c:pt idx="0">
                  <c:v>0.88</c:v>
                </c:pt>
                <c:pt idx="1">
                  <c:v>0.87</c:v>
                </c:pt>
                <c:pt idx="2">
                  <c:v>0.84199999999999997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86-C44C-B9C5-D12EBE9ED0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70454959"/>
        <c:axId val="570456607"/>
      </c:barChart>
      <c:catAx>
        <c:axId val="57045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570456607"/>
        <c:crosses val="autoZero"/>
        <c:auto val="1"/>
        <c:lblAlgn val="ctr"/>
        <c:lblOffset val="100"/>
        <c:noMultiLvlLbl val="0"/>
      </c:catAx>
      <c:valAx>
        <c:axId val="570456607"/>
        <c:scaling>
          <c:orientation val="minMax"/>
          <c:max val="0.8850000000000001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570454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Top 4 factors</a:t>
            </a:r>
            <a:r>
              <a:rPr lang="en-GB" baseline="0"/>
              <a:t> prohibit Heart Disease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'top factors'!$J$1:$J$4</c:f>
              <c:strCache>
                <c:ptCount val="4"/>
                <c:pt idx="0">
                  <c:v>sex</c:v>
                </c:pt>
                <c:pt idx="1">
                  <c:v>exang</c:v>
                </c:pt>
                <c:pt idx="2">
                  <c:v>cp_0</c:v>
                </c:pt>
                <c:pt idx="3">
                  <c:v>ca</c:v>
                </c:pt>
              </c:strCache>
            </c:strRef>
          </c:cat>
          <c:val>
            <c:numRef>
              <c:f>'top factors'!$K$1:$K$4</c:f>
              <c:numCache>
                <c:formatCode>General</c:formatCode>
                <c:ptCount val="4"/>
                <c:pt idx="0">
                  <c:v>-1.2053</c:v>
                </c:pt>
                <c:pt idx="1">
                  <c:v>-1.0169999999999999</c:v>
                </c:pt>
                <c:pt idx="2">
                  <c:v>-1.0139</c:v>
                </c:pt>
                <c:pt idx="3">
                  <c:v>-0.92700000000000005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4-C047-A03B-9800F8F7A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89171359"/>
        <c:axId val="489173007"/>
      </c:barChart>
      <c:catAx>
        <c:axId val="48917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489173007"/>
        <c:crosses val="autoZero"/>
        <c:auto val="1"/>
        <c:lblAlgn val="ctr"/>
        <c:lblOffset val="100"/>
        <c:noMultiLvlLbl val="0"/>
      </c:catAx>
      <c:valAx>
        <c:axId val="4891730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489171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Top 4 factors lead</a:t>
            </a:r>
            <a:r>
              <a:rPr lang="en-GB" baseline="0"/>
              <a:t> to Heart Disease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'top factors'!$J$20:$J$23</c:f>
              <c:strCache>
                <c:ptCount val="4"/>
                <c:pt idx="0">
                  <c:v>thal_2</c:v>
                </c:pt>
                <c:pt idx="1">
                  <c:v>slope_2</c:v>
                </c:pt>
                <c:pt idx="2">
                  <c:v>cp_3</c:v>
                </c:pt>
                <c:pt idx="3">
                  <c:v>cp_2</c:v>
                </c:pt>
              </c:strCache>
            </c:strRef>
          </c:cat>
          <c:val>
            <c:numRef>
              <c:f>'top factors'!$K$20:$K$23</c:f>
              <c:numCache>
                <c:formatCode>General</c:formatCode>
                <c:ptCount val="4"/>
                <c:pt idx="0">
                  <c:v>0.72699999999999998</c:v>
                </c:pt>
                <c:pt idx="1">
                  <c:v>0.8236</c:v>
                </c:pt>
                <c:pt idx="2">
                  <c:v>0.97230000000000005</c:v>
                </c:pt>
                <c:pt idx="3">
                  <c:v>1.0624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DC-7443-ABAC-88DAA22DD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07274095"/>
        <c:axId val="547944079"/>
      </c:barChart>
      <c:catAx>
        <c:axId val="5072740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547944079"/>
        <c:crosses val="autoZero"/>
        <c:auto val="1"/>
        <c:lblAlgn val="ctr"/>
        <c:lblOffset val="100"/>
        <c:noMultiLvlLbl val="0"/>
      </c:catAx>
      <c:valAx>
        <c:axId val="547944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507274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20:20:09.4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1,'42'0,"2"0,-30 0,14 0,-14 0,5 0,-4 0,-3 0,7 0,-5 0,4 0,-5 0,2 0,1 0,0 0,0 0,0 0,0 0,0 0,3 0,16 0,-14 0,12 3,-21-2,0 3,7-4,1 0,-3 0,1 0,-3 0,-2 0,7 0,-4 3,0-2,0 3,0-1,-1-2,1 3,0-4,0 0,4 0,-7 0,9 3,-12-2,15 3,-15-4,8 0,-3 0,-2 0,7 0,-4 0,0 0,-1 0,1 3,4-2,3 3,-5-4,0 0,-1 0,-6 0,28 0,-25 0,19 0,-14 0,-2 0,6 0,-11 0,3 0,1 0,11 0,-9 0,4 0,-5 0,-3 0,15 0,-11 0,11 0,18 0,-11 0,29 0,-31 0,1 0,6 0,-24 0,22 0,-28 0,10 0,-9 0,4 0,0 0,0 0,0 0,0 0,0 0,3 0,-5 0,4 0,-5 0,6 3,27-2,-19 2,49-3,-53 0,23 0,-12 7,-17-6,16 6,-21-7,0 0,10 0,-11 0,11 0,-9 0,2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20:20:12.2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61,'92'-14,"-40"10,-2 0,21-8,-8 10,-4-10,-40 11,-8-2,4-1,-2 3,10-2,-6 3,3 0,-5 0,8 4,-9-3,4 4,-3-5,-2 3,6-2,-3 3,0-4,0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20:20:25.06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33,'94'0,"2"0,-41 0,-1 0,32 0,4 0,-3 0,-19 0,21 0,-58 0,-11 0,2 0,-10 0,25-6,-19 4,25-4,-32 6,10 0,-8 0,6 0,4 0,-2 0,20 0,-24 0,22-5,-28 4,7-3,-3 4,1 0,11 0,-6 0,2 0,11 0,-18-4,24 3,-30-2,12 3,-10 0,8 0,-7 0,9 0,-9 0,7 0,-1 0,-5 0,4 0,-6 0,4 0,4 0,-7 0,12 0,-15 0,8 0,-3 0,-1 0,5 0,-3 0,4 0,-4 0,0 0,-1 0,1 0,4 0,-3 0,2 0,-7 0,4 0,0 0,6 0,2 4,-3-3,18 4,-22-5,24 4,6-2,-11 2,29-4,-41 0,5 0,-11 0,-4 0,27 6,-14-4,8 8,17-9,-28 2,51-3,-52 0,19 0,-20 0,-8 0,26 6,-19-4,13 4,11-6,-21 0,28 0,-38 0,4 0,-3 0,-2 0,24 0,-16 0,54 0,-49 0,32 0,-24 0,-17 0,12 0,-11 5,-7-4,16 3,-13-4,5 0,-4 0,1 0,1 0,-1 0,-1 0,4 0,-5 0,9 0,-11 0,4 0,0 4,0-3,0 2,6-3,2 5,0-4,-2 4,1-1,-9-3,3 4,-9-5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258D-2553-3C4C-958B-0012C2A9C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197C3-909F-8C43-AE5E-1096C3D67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59C59-F1FE-E34E-906C-1FAD016C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CD3E-11A6-C84E-93C5-F9E6256219D4}" type="datetimeFigureOut">
              <a:rPr lang="en-CN" smtClean="0"/>
              <a:t>2020/11/18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FFF2E-D662-4147-B3A1-7B384D49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30D55-B581-8F4F-BEA4-B681FC68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6506-99DC-5B44-96F3-7F1BEE09CE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422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A822-35E8-C442-ABF5-3CBADED0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E60E0-A658-A046-93E6-B9CFD97CB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94F1-C7FA-1A4F-B82D-128315CD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CD3E-11A6-C84E-93C5-F9E6256219D4}" type="datetimeFigureOut">
              <a:rPr lang="en-CN" smtClean="0"/>
              <a:t>2020/11/18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746D0-701B-1844-9B29-EC8F62F3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59E41-DFDA-F94A-98E5-6FBF154D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6506-99DC-5B44-96F3-7F1BEE09CE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938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49393-F6DA-964A-91F7-A2F522CB1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65D1E-7454-F149-83EA-7248313F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3A559-0F3F-A942-B7C1-BDCFFF91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CD3E-11A6-C84E-93C5-F9E6256219D4}" type="datetimeFigureOut">
              <a:rPr lang="en-CN" smtClean="0"/>
              <a:t>2020/11/18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94BAD-F759-CC40-B610-7798992D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3DE86-B45B-CB49-8AFA-ECF238DF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6506-99DC-5B44-96F3-7F1BEE09CE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036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20B5-6F13-5944-9A95-E9F97BFD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0041-E576-BA45-A070-95F0D961F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21253-EA63-E843-8DC2-D39E30F9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CD3E-11A6-C84E-93C5-F9E6256219D4}" type="datetimeFigureOut">
              <a:rPr lang="en-CN" smtClean="0"/>
              <a:t>2020/11/18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7E37-7B15-904F-9D9E-92B6CB08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57D2E-1DB4-6147-9B5A-29830DF2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6506-99DC-5B44-96F3-7F1BEE09CE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482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F906-A088-0240-A2F7-7861A5C8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BFA32-401F-DE42-8365-87A7FD50E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8205-4A69-6E47-B789-91672015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CD3E-11A6-C84E-93C5-F9E6256219D4}" type="datetimeFigureOut">
              <a:rPr lang="en-CN" smtClean="0"/>
              <a:t>2020/11/18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E5D4B-14F9-7F4E-9D27-DD85D53B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DA10A-22FC-E146-82B1-FF690CBF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6506-99DC-5B44-96F3-7F1BEE09CE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181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D876-F4BC-D742-BDED-3D70E5DC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C8F7-B499-1D43-9E1F-00640D060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A5288-05E7-5344-BDD1-EA5CB64A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79F0E-DA1C-664A-B2D1-378CC804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CD3E-11A6-C84E-93C5-F9E6256219D4}" type="datetimeFigureOut">
              <a:rPr lang="en-CN" smtClean="0"/>
              <a:t>2020/11/18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08544-7EF7-F34E-8FED-572351D0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0DB4D-A347-114C-8619-6962FFAA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6506-99DC-5B44-96F3-7F1BEE09CE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641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449E-DF28-F14D-9144-FD81BF67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40E7F-4EC1-704A-A497-3A14F22B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9F25E-2BD3-7347-BD83-6522391A9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CAC41-B3FB-394C-BA24-1A8582912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633B2-7EF6-1D45-9BB7-821A38267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5387C-00F0-2341-A291-CB44D9C5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CD3E-11A6-C84E-93C5-F9E6256219D4}" type="datetimeFigureOut">
              <a:rPr lang="en-CN" smtClean="0"/>
              <a:t>2020/11/18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F4E51-9AF0-CD4F-A141-E0398B10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E4BED-B514-6242-8CEE-C50ACEA6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6506-99DC-5B44-96F3-7F1BEE09CE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969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F333-5166-B648-95AA-BEBE93E7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78B7B-08DE-6645-B270-A14DAC03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CD3E-11A6-C84E-93C5-F9E6256219D4}" type="datetimeFigureOut">
              <a:rPr lang="en-CN" smtClean="0"/>
              <a:t>2020/11/18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01DA5-8587-CB4F-BED0-D04488F6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D60A1-2793-3D47-A55B-E55C6CC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6506-99DC-5B44-96F3-7F1BEE09CE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594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F55B5-2387-9049-82DD-99CD007B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CD3E-11A6-C84E-93C5-F9E6256219D4}" type="datetimeFigureOut">
              <a:rPr lang="en-CN" smtClean="0"/>
              <a:t>2020/11/18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4BD79-F02E-EE41-B1C0-E62E734F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180A9-2364-AE43-891C-309778FB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6506-99DC-5B44-96F3-7F1BEE09CE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263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2584-75B8-F54C-8687-4BCCA015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A6D95-85FC-9442-BA5F-FD0804F9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57C26-15A8-5240-87B8-15E30AFE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D9940-F11E-1C41-8F94-226CD0E4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CD3E-11A6-C84E-93C5-F9E6256219D4}" type="datetimeFigureOut">
              <a:rPr lang="en-CN" smtClean="0"/>
              <a:t>2020/11/18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9286-BA2C-164E-BAB2-6D049880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D8A0E-8A10-3E42-84D6-57A55F06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6506-99DC-5B44-96F3-7F1BEE09CE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761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B4F0-4E11-2545-ABA9-3B63D98E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D9EE1-0440-0E43-998D-41F537FC4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04776-40AA-8543-9314-6EDBCF1A9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8668-A959-704E-9F25-41A830C1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CD3E-11A6-C84E-93C5-F9E6256219D4}" type="datetimeFigureOut">
              <a:rPr lang="en-CN" smtClean="0"/>
              <a:t>2020/11/18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1AFE0-230D-C044-8861-0F35DEC9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983C3-E0CA-E840-B3E1-64BF6DB8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6506-99DC-5B44-96F3-7F1BEE09CE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156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FE07D-129C-6F46-9F03-E5AA13EC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777D0-8ADC-5C40-95FA-380E2A9A0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22627-09E5-1E47-9C2E-A6E6B5539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CD3E-11A6-C84E-93C5-F9E6256219D4}" type="datetimeFigureOut">
              <a:rPr lang="en-CN" smtClean="0"/>
              <a:t>2020/11/18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4D2A-B547-374A-B9B0-548A74B9C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F491-B6EF-DE49-B7CA-A26F72838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6506-99DC-5B44-96F3-7F1BEE09CE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378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customXml" Target="../ink/ink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11C7-DE40-E440-B71B-2BA3BC167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792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Create a simple machine learning web app for Heart Disease prediction</a:t>
            </a:r>
            <a:endParaRPr lang="en-C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42BCD-489C-5C4F-A750-1EC9E6CC2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9816"/>
            <a:ext cx="9144000" cy="1655762"/>
          </a:xfrm>
        </p:spPr>
        <p:txBody>
          <a:bodyPr/>
          <a:lstStyle/>
          <a:p>
            <a:pPr fontAlgn="base"/>
            <a:r>
              <a:rPr lang="en-GB" dirty="0">
                <a:latin typeface="+mj-lt"/>
              </a:rPr>
              <a:t>SDSC6004 Group Project</a:t>
            </a:r>
          </a:p>
          <a:p>
            <a:pPr fontAlgn="base"/>
            <a:r>
              <a:rPr lang="en-GB" dirty="0">
                <a:latin typeface="+mj-lt"/>
              </a:rPr>
              <a:t>Professor: Dr ZHANG </a:t>
            </a:r>
            <a:r>
              <a:rPr lang="en-GB" dirty="0" err="1">
                <a:latin typeface="+mj-lt"/>
              </a:rPr>
              <a:t>Zijun</a:t>
            </a:r>
            <a:r>
              <a:rPr lang="en-GB" dirty="0">
                <a:latin typeface="+mj-lt"/>
              </a:rPr>
              <a:t> </a:t>
            </a:r>
          </a:p>
          <a:p>
            <a:pPr fontAlgn="base"/>
            <a:r>
              <a:rPr lang="en-GB" dirty="0">
                <a:latin typeface="+mj-lt"/>
              </a:rPr>
              <a:t>Group member: DONG </a:t>
            </a:r>
            <a:r>
              <a:rPr lang="en-GB" dirty="0" err="1">
                <a:latin typeface="+mj-lt"/>
              </a:rPr>
              <a:t>Chenxi</a:t>
            </a:r>
            <a:r>
              <a:rPr lang="en-GB" dirty="0">
                <a:latin typeface="+mj-lt"/>
              </a:rPr>
              <a:t> (56563608)</a:t>
            </a:r>
          </a:p>
          <a:p>
            <a:pPr fontAlgn="base"/>
            <a:endParaRPr lang="en-GB" b="1" dirty="0"/>
          </a:p>
        </p:txBody>
      </p:sp>
      <p:pic>
        <p:nvPicPr>
          <p:cNvPr id="1040" name="Picture 16" descr="✅ Cardiology department RGB color icon. Cardiologist. Cardiology  consultant. Heart disease treatment. Medical diagnosis. Cardiac surgeon.  Hospital department. Isolated vector illustration premium vector in Adobe  Illustrator ai ( .ai ) format, Encapsulated">
            <a:extLst>
              <a:ext uri="{FF2B5EF4-FFF2-40B4-BE49-F238E27FC236}">
                <a16:creationId xmlns:a16="http://schemas.microsoft.com/office/drawing/2014/main" id="{A8B8C239-6CA2-D84F-9D37-B2918092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844" y="5625578"/>
            <a:ext cx="1232422" cy="123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542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BD07-C7ED-CE45-85A5-52E2BBA3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CN" dirty="0"/>
              <a:t>5.1 </a:t>
            </a:r>
            <a:r>
              <a:rPr lang="en-US" altLang="en-CN" dirty="0"/>
              <a:t>Web App Demonstration-Sidebar and main page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A567C6-85E1-B941-BF6F-EFBE69F29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885" y="1596025"/>
            <a:ext cx="8238229" cy="489685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9F1FC2-8408-E246-889A-AD57041B898F}"/>
              </a:ext>
            </a:extLst>
          </p:cNvPr>
          <p:cNvSpPr/>
          <p:nvPr/>
        </p:nvSpPr>
        <p:spPr>
          <a:xfrm>
            <a:off x="1976885" y="1359651"/>
            <a:ext cx="2845636" cy="536114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498B7D-0DFA-784E-A58B-DFF7F1886538}"/>
              </a:ext>
            </a:extLst>
          </p:cNvPr>
          <p:cNvSpPr/>
          <p:nvPr/>
        </p:nvSpPr>
        <p:spPr>
          <a:xfrm>
            <a:off x="5123145" y="1363880"/>
            <a:ext cx="5302684" cy="53611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0840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E156-CA8B-724D-B828-B01C2A69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61942" cy="1325563"/>
          </a:xfrm>
        </p:spPr>
        <p:txBody>
          <a:bodyPr/>
          <a:lstStyle/>
          <a:p>
            <a:r>
              <a:rPr lang="en-CN" dirty="0"/>
              <a:t>5.2 </a:t>
            </a:r>
            <a:r>
              <a:rPr lang="en-US" altLang="en-CN" dirty="0"/>
              <a:t>Web App Demonstration-Adjust Parameters</a:t>
            </a:r>
            <a:endParaRPr lang="en-C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AFF1E-B831-E845-B2F5-F9D3FC9E9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7303" y="1687556"/>
            <a:ext cx="2914148" cy="4960561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B96959-6A95-4442-A706-715ABD368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7556"/>
            <a:ext cx="2914148" cy="4615841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AB87C3-E26B-0643-A083-76000DB71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406" y="1687556"/>
            <a:ext cx="3257946" cy="5063647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74E6C04-2E3C-214A-979D-D681B0596212}"/>
                  </a:ext>
                </a:extLst>
              </p14:cNvPr>
              <p14:cNvContentPartPr/>
              <p14:nvPr/>
            </p14:nvContentPartPr>
            <p14:xfrm>
              <a:off x="1068007" y="2494341"/>
              <a:ext cx="860400" cy="22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74E6C04-2E3C-214A-979D-D681B05962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367" y="2386701"/>
                <a:ext cx="9680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A90F1-1EB8-AC43-A932-AB2B45D15C42}"/>
                  </a:ext>
                </a:extLst>
              </p14:cNvPr>
              <p14:cNvContentPartPr/>
              <p14:nvPr/>
            </p14:nvContentPartPr>
            <p14:xfrm>
              <a:off x="4862047" y="2461581"/>
              <a:ext cx="247320" cy="21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A90F1-1EB8-AC43-A932-AB2B45D15C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08407" y="2353941"/>
                <a:ext cx="3549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BFB43C4-CD0D-E84C-B123-B4B28ECD0199}"/>
                  </a:ext>
                </a:extLst>
              </p14:cNvPr>
              <p14:cNvContentPartPr/>
              <p14:nvPr/>
            </p14:nvContentPartPr>
            <p14:xfrm>
              <a:off x="8616487" y="2604501"/>
              <a:ext cx="1315080" cy="34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BFB43C4-CD0D-E84C-B123-B4B28ECD01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62847" y="2496861"/>
                <a:ext cx="1422720" cy="2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808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1ACE-B3E6-5748-A046-68981100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9312" cy="1325563"/>
          </a:xfrm>
        </p:spPr>
        <p:txBody>
          <a:bodyPr/>
          <a:lstStyle/>
          <a:p>
            <a:r>
              <a:rPr lang="en-CN" dirty="0"/>
              <a:t>5.3 </a:t>
            </a:r>
            <a:r>
              <a:rPr lang="en-US" altLang="en-CN" dirty="0"/>
              <a:t>Web App Demonstration-Display the results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18F74E-76F7-7744-BB09-B18BCD2F0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205" y="1858106"/>
            <a:ext cx="3704790" cy="3629438"/>
          </a:xfrm>
          <a:prstGeom prst="rect">
            <a:avLst/>
          </a:prstGeom>
        </p:spPr>
      </p:pic>
      <p:pic>
        <p:nvPicPr>
          <p:cNvPr id="9218" name="Picture 2" descr="0">
            <a:extLst>
              <a:ext uri="{FF2B5EF4-FFF2-40B4-BE49-F238E27FC236}">
                <a16:creationId xmlns:a16="http://schemas.microsoft.com/office/drawing/2014/main" id="{70803B7C-5604-ED4D-A325-BF7506410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995" y="2285135"/>
            <a:ext cx="3638190" cy="27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0">
            <a:extLst>
              <a:ext uri="{FF2B5EF4-FFF2-40B4-BE49-F238E27FC236}">
                <a16:creationId xmlns:a16="http://schemas.microsoft.com/office/drawing/2014/main" id="{FDF06B9E-79CA-0C49-AA8B-04CAA1533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785" y="2285135"/>
            <a:ext cx="3638190" cy="27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12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C3F9-4C77-4243-BD54-E6CBDB93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5.4 </a:t>
            </a:r>
            <a:r>
              <a:rPr lang="en-US" altLang="en-CN" dirty="0"/>
              <a:t>Web App Demonstration-Display the results</a:t>
            </a:r>
            <a:endParaRPr lang="en-CN" dirty="0"/>
          </a:p>
        </p:txBody>
      </p:sp>
      <p:pic>
        <p:nvPicPr>
          <p:cNvPr id="10242" name="Picture 2" descr="0">
            <a:extLst>
              <a:ext uri="{FF2B5EF4-FFF2-40B4-BE49-F238E27FC236}">
                <a16:creationId xmlns:a16="http://schemas.microsoft.com/office/drawing/2014/main" id="{6FD32340-AF2A-474C-BE92-5ADCE3D7A5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68" y="2549927"/>
            <a:ext cx="50419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0">
            <a:extLst>
              <a:ext uri="{FF2B5EF4-FFF2-40B4-BE49-F238E27FC236}">
                <a16:creationId xmlns:a16="http://schemas.microsoft.com/office/drawing/2014/main" id="{E486000A-1865-FF43-AD42-ED41B4F6E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034" y="1654778"/>
            <a:ext cx="4409438" cy="42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901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381C-F914-F442-9BF1-851F0666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N" dirty="0"/>
              <a:t>6.1 Results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4CBC3-B1FF-DD4F-9BF8-85C3B098C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4085" cy="4351338"/>
          </a:xfrm>
        </p:spPr>
        <p:txBody>
          <a:bodyPr/>
          <a:lstStyle/>
          <a:p>
            <a:r>
              <a:rPr lang="en-CN" dirty="0"/>
              <a:t>A</a:t>
            </a:r>
            <a:r>
              <a:rPr lang="en-GB" dirty="0"/>
              <a:t>l</a:t>
            </a:r>
            <a:r>
              <a:rPr lang="en-CN" dirty="0"/>
              <a:t>l Performs good</a:t>
            </a:r>
          </a:p>
          <a:p>
            <a:r>
              <a:rPr lang="en-CN" dirty="0"/>
              <a:t>Logistic Regression and Decision Tree better</a:t>
            </a:r>
          </a:p>
          <a:p>
            <a:r>
              <a:rPr lang="en-GB" dirty="0"/>
              <a:t>Classifier output quality good: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By ROC curve: area under the curve </a:t>
            </a:r>
            <a:r>
              <a:rPr lang="en-GB" dirty="0">
                <a:solidFill>
                  <a:srgbClr val="00B050"/>
                </a:solidFill>
              </a:rPr>
              <a:t>(AUC) value close to 1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By Precision-Recall curve and Average precision </a:t>
            </a:r>
            <a:r>
              <a:rPr lang="en-GB" dirty="0">
                <a:solidFill>
                  <a:srgbClr val="00B050"/>
                </a:solidFill>
              </a:rPr>
              <a:t>(AP) value also close to 1</a:t>
            </a:r>
          </a:p>
          <a:p>
            <a:pPr>
              <a:buFont typeface="Wingdings" pitchFamily="2" charset="2"/>
              <a:buChar char="Ø"/>
            </a:pPr>
            <a:endParaRPr lang="en-GB" dirty="0">
              <a:solidFill>
                <a:srgbClr val="00B050"/>
              </a:solidFill>
            </a:endParaRPr>
          </a:p>
          <a:p>
            <a:endParaRPr lang="en-GB" dirty="0"/>
          </a:p>
          <a:p>
            <a:endParaRPr lang="en-C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BEAC19-14E6-6C49-A69A-4FD80C890A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963507"/>
              </p:ext>
            </p:extLst>
          </p:nvPr>
        </p:nvGraphicFramePr>
        <p:xfrm>
          <a:off x="6539629" y="1352486"/>
          <a:ext cx="4559475" cy="2868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74D741-0539-E046-8344-40FC82683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68626"/>
              </p:ext>
            </p:extLst>
          </p:nvPr>
        </p:nvGraphicFramePr>
        <p:xfrm>
          <a:off x="6914366" y="4513436"/>
          <a:ext cx="3810000" cy="166352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163825509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27719658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658575503"/>
                    </a:ext>
                  </a:extLst>
                </a:gridCol>
              </a:tblGrid>
              <a:tr h="2648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Model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AUC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AP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439216"/>
                  </a:ext>
                </a:extLst>
              </a:tr>
              <a:tr h="4890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Logistic Regression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</a:rPr>
                        <a:t>0.86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</a:rPr>
                        <a:t>0.81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4027269"/>
                  </a:ext>
                </a:extLst>
              </a:tr>
              <a:tr h="4205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SVM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</a:rPr>
                        <a:t>0.94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</a:rPr>
                        <a:t>0.93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8714932"/>
                  </a:ext>
                </a:extLst>
              </a:tr>
              <a:tr h="4890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Decision Tree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</a:rPr>
                        <a:t>0.86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</a:rPr>
                        <a:t>0.81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7162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76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5842-2785-0747-8990-501E8684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N" dirty="0"/>
              <a:t>6.2 Results- The top factors for heart disease</a:t>
            </a:r>
            <a:endParaRPr lang="en-C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418C4F3-C0F8-0145-8983-E98BAF5696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52129"/>
              </p:ext>
            </p:extLst>
          </p:nvPr>
        </p:nvGraphicFramePr>
        <p:xfrm>
          <a:off x="838200" y="1690688"/>
          <a:ext cx="4432818" cy="2467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CCD361B-90D9-6A48-A48B-5E8388E804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950304"/>
              </p:ext>
            </p:extLst>
          </p:nvPr>
        </p:nvGraphicFramePr>
        <p:xfrm>
          <a:off x="6263319" y="1690688"/>
          <a:ext cx="4308647" cy="2467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4FC8464-2702-D442-8D4C-7514FB620C0D}"/>
              </a:ext>
            </a:extLst>
          </p:cNvPr>
          <p:cNvSpPr txBox="1"/>
          <p:nvPr/>
        </p:nvSpPr>
        <p:spPr>
          <a:xfrm>
            <a:off x="838200" y="4308912"/>
            <a:ext cx="103851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Good indicator for heart: </a:t>
            </a:r>
            <a:r>
              <a:rPr lang="en-CN" dirty="0">
                <a:solidFill>
                  <a:srgbClr val="00B050"/>
                </a:solidFill>
              </a:rPr>
              <a:t>gender, exang, cp_0, ca</a:t>
            </a:r>
            <a:r>
              <a:rPr lang="en-C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Bad indicator for heart: </a:t>
            </a:r>
            <a:r>
              <a:rPr lang="en-CN" dirty="0">
                <a:solidFill>
                  <a:schemeClr val="accent2"/>
                </a:solidFill>
              </a:rPr>
              <a:t>cp_2,cp_3,slope_2,thal_2.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Conclusion: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In this dataset, F</a:t>
            </a:r>
            <a:r>
              <a:rPr lang="en-CN" dirty="0"/>
              <a:t>emale have more risk than male for heart disease.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CN" dirty="0"/>
              <a:t>Chest pain(cp) could be a significant signal for heart disease.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E</a:t>
            </a:r>
            <a:r>
              <a:rPr lang="en-CN" dirty="0"/>
              <a:t>xercise(exang) can help you avoid heart disease.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 err="1"/>
              <a:t>Thalessemia</a:t>
            </a:r>
            <a:r>
              <a:rPr lang="en-GB" dirty="0"/>
              <a:t> result of 'reversable defect‘</a:t>
            </a:r>
            <a:r>
              <a:rPr lang="zh-CN" altLang="en-US" dirty="0"/>
              <a:t> </a:t>
            </a:r>
            <a:r>
              <a:rPr lang="en-US" altLang="zh-CN" dirty="0"/>
              <a:t>increase the risk for heart disease.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The larger the slope of the peak exercise ST segment, the more chance it diagnosed heart disease.</a:t>
            </a:r>
            <a:br>
              <a:rPr lang="en-CN" dirty="0"/>
            </a:b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56563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416E-98D0-D541-814F-976B406E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7.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AA24B-6947-E249-90CC-37B2F055B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35849" cy="5032375"/>
          </a:xfrm>
        </p:spPr>
        <p:txBody>
          <a:bodyPr>
            <a:normAutofit lnSpcReduction="10000"/>
          </a:bodyPr>
          <a:lstStyle/>
          <a:p>
            <a:r>
              <a:rPr lang="en-CN" b="1" dirty="0"/>
              <a:t>Pros</a:t>
            </a:r>
            <a:r>
              <a:rPr lang="en-CN" dirty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E</a:t>
            </a:r>
            <a:r>
              <a:rPr lang="en-CN" dirty="0"/>
              <a:t>asy to use and understand</a:t>
            </a:r>
          </a:p>
          <a:p>
            <a:pPr>
              <a:buFont typeface="Wingdings" pitchFamily="2" charset="2"/>
              <a:buChar char="Ø"/>
            </a:pPr>
            <a:r>
              <a:rPr lang="en-CN" dirty="0"/>
              <a:t>Interactive</a:t>
            </a:r>
          </a:p>
          <a:p>
            <a:pPr>
              <a:buFont typeface="Wingdings" pitchFamily="2" charset="2"/>
              <a:buChar char="Ø"/>
            </a:pPr>
            <a:r>
              <a:rPr lang="en-CN" dirty="0"/>
              <a:t>Operatable</a:t>
            </a:r>
          </a:p>
          <a:p>
            <a:pPr>
              <a:buFont typeface="Wingdings" pitchFamily="2" charset="2"/>
              <a:buChar char="Ø"/>
            </a:pPr>
            <a:r>
              <a:rPr lang="en-CN" dirty="0"/>
              <a:t>Fast prototype</a:t>
            </a:r>
          </a:p>
          <a:p>
            <a:r>
              <a:rPr lang="en-CN" b="1" dirty="0"/>
              <a:t>Cons</a:t>
            </a:r>
          </a:p>
          <a:p>
            <a:pPr>
              <a:buFont typeface="Wingdings" pitchFamily="2" charset="2"/>
              <a:buChar char="Ø"/>
            </a:pPr>
            <a:r>
              <a:rPr lang="en-CN" dirty="0"/>
              <a:t>Test-size small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S</a:t>
            </a:r>
            <a:r>
              <a:rPr lang="en-CN" dirty="0"/>
              <a:t>treamlit limitation (packages and functions)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P</a:t>
            </a:r>
            <a:r>
              <a:rPr lang="en-CN" dirty="0"/>
              <a:t>erhaps miss better models</a:t>
            </a:r>
          </a:p>
          <a:p>
            <a:pPr>
              <a:buFont typeface="Wingdings" pitchFamily="2" charset="2"/>
              <a:buChar char="Ø"/>
            </a:pPr>
            <a:r>
              <a:rPr lang="en-CN" dirty="0"/>
              <a:t>Data size small</a:t>
            </a:r>
          </a:p>
          <a:p>
            <a:endParaRPr lang="en-CN" dirty="0"/>
          </a:p>
        </p:txBody>
      </p:sp>
      <p:pic>
        <p:nvPicPr>
          <p:cNvPr id="13316" name="Picture 4" descr="Pros And Cons Icon #333980 - Free Icons Library">
            <a:extLst>
              <a:ext uri="{FF2B5EF4-FFF2-40B4-BE49-F238E27FC236}">
                <a16:creationId xmlns:a16="http://schemas.microsoft.com/office/drawing/2014/main" id="{7F12DBB0-3DD0-9247-8A88-133F8CC9B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2222500"/>
            <a:ext cx="33782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372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5FC9-1485-3247-B9F8-2D0D4AE5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8. </a:t>
            </a:r>
            <a:r>
              <a:rPr lang="ru-RU" altLang="en-CN" dirty="0" err="1"/>
              <a:t>Future</a:t>
            </a:r>
            <a:r>
              <a:rPr lang="ru-RU" altLang="en-CN" dirty="0"/>
              <a:t> </a:t>
            </a:r>
            <a:r>
              <a:rPr lang="en-US" altLang="en-CN" dirty="0"/>
              <a:t>W</a:t>
            </a:r>
            <a:r>
              <a:rPr lang="ru-RU" altLang="en-CN" dirty="0" err="1"/>
              <a:t>ork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1577-79B5-6C4E-8812-4D3EA0C19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689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N" dirty="0"/>
              <a:t>Increase test-size (now is 25%)</a:t>
            </a:r>
          </a:p>
          <a:p>
            <a:pPr>
              <a:lnSpc>
                <a:spcPct val="150000"/>
              </a:lnSpc>
            </a:pPr>
            <a:r>
              <a:rPr lang="en-CN" dirty="0"/>
              <a:t>Add a “</a:t>
            </a:r>
            <a:r>
              <a:rPr lang="en-US" dirty="0"/>
              <a:t>Input and Predict</a:t>
            </a:r>
            <a:r>
              <a:rPr lang="en-CN" dirty="0"/>
              <a:t>” Module</a:t>
            </a:r>
            <a:br>
              <a:rPr lang="en-CN" dirty="0"/>
            </a:br>
            <a:r>
              <a:rPr lang="en-CN" dirty="0"/>
              <a:t>Allow Users to input their personal data and show the prediction result.</a:t>
            </a:r>
          </a:p>
          <a:p>
            <a:pPr>
              <a:lnSpc>
                <a:spcPct val="150000"/>
              </a:lnSpc>
            </a:pPr>
            <a:r>
              <a:rPr lang="en-CN" dirty="0"/>
              <a:t>Add Data Bank Size</a:t>
            </a:r>
          </a:p>
          <a:p>
            <a:pPr>
              <a:lnSpc>
                <a:spcPct val="150000"/>
              </a:lnSpc>
            </a:pPr>
            <a:r>
              <a:rPr lang="en-CN" dirty="0"/>
              <a:t>Try more models (e.g. Random Forest)</a:t>
            </a:r>
          </a:p>
        </p:txBody>
      </p:sp>
      <p:pic>
        <p:nvPicPr>
          <p:cNvPr id="14338" name="Picture 2" descr="How It Works :: Future Melbourne :: Future Melbourne">
            <a:extLst>
              <a:ext uri="{FF2B5EF4-FFF2-40B4-BE49-F238E27FC236}">
                <a16:creationId xmlns:a16="http://schemas.microsoft.com/office/drawing/2014/main" id="{D50E24C8-7A73-024E-82C8-D661DEE2F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91" y="2184395"/>
            <a:ext cx="2403374" cy="248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26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A4E7-8061-7B40-8085-D3AD9178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/>
          <a:lstStyle/>
          <a:p>
            <a:pPr algn="ctr"/>
            <a:r>
              <a:rPr lang="en-CN" dirty="0"/>
              <a:t>Q&amp;A</a:t>
            </a:r>
          </a:p>
        </p:txBody>
      </p:sp>
      <p:pic>
        <p:nvPicPr>
          <p:cNvPr id="15364" name="Picture 4" descr="Q&amp;A Icons - Download Free Vector Icons | Noun Project">
            <a:extLst>
              <a:ext uri="{FF2B5EF4-FFF2-40B4-BE49-F238E27FC236}">
                <a16:creationId xmlns:a16="http://schemas.microsoft.com/office/drawing/2014/main" id="{583FD686-DE22-B548-875A-B8727D756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821" y="5066778"/>
            <a:ext cx="1628384" cy="162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71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741D-477F-F645-964C-1175CA04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9820-89D4-5745-9D62-86EE78ED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843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Clr>
                <a:srgbClr val="003300"/>
              </a:buClr>
              <a:buFont typeface="+mj-lt"/>
              <a:buAutoNum type="arabicPeriod"/>
            </a:pPr>
            <a:r>
              <a:rPr lang="ru-RU" altLang="en-CN" dirty="0"/>
              <a:t> </a:t>
            </a:r>
            <a:r>
              <a:rPr lang="ru-RU" altLang="en-CN" dirty="0" err="1"/>
              <a:t>Introduction</a:t>
            </a:r>
            <a:endParaRPr lang="en-US" altLang="en-CN" dirty="0"/>
          </a:p>
          <a:p>
            <a:pPr marL="514350" indent="-514350">
              <a:lnSpc>
                <a:spcPct val="100000"/>
              </a:lnSpc>
              <a:buClr>
                <a:srgbClr val="003300"/>
              </a:buClr>
              <a:buFont typeface="+mj-lt"/>
              <a:buAutoNum type="arabicPeriod"/>
            </a:pPr>
            <a:r>
              <a:rPr lang="en-US" altLang="en-CN" dirty="0"/>
              <a:t> Data</a:t>
            </a:r>
          </a:p>
          <a:p>
            <a:pPr marL="514350" indent="-514350">
              <a:lnSpc>
                <a:spcPct val="100000"/>
              </a:lnSpc>
              <a:buClr>
                <a:srgbClr val="003300"/>
              </a:buClr>
              <a:buFont typeface="+mj-lt"/>
              <a:buAutoNum type="arabicPeriod"/>
            </a:pPr>
            <a:r>
              <a:rPr lang="en-US" altLang="en-CN" dirty="0"/>
              <a:t> Concepts (Methods)</a:t>
            </a:r>
          </a:p>
          <a:p>
            <a:pPr marL="514350" indent="-514350">
              <a:lnSpc>
                <a:spcPct val="100000"/>
              </a:lnSpc>
              <a:buClr>
                <a:srgbClr val="003300"/>
              </a:buClr>
              <a:buFont typeface="+mj-lt"/>
              <a:buAutoNum type="arabicPeriod"/>
            </a:pPr>
            <a:r>
              <a:rPr lang="en-US" altLang="en-CN" dirty="0"/>
              <a:t> Implementation-Construct the Web App</a:t>
            </a:r>
          </a:p>
          <a:p>
            <a:pPr marL="514350" indent="-514350">
              <a:lnSpc>
                <a:spcPct val="100000"/>
              </a:lnSpc>
              <a:buClr>
                <a:srgbClr val="003300"/>
              </a:buClr>
              <a:buFont typeface="+mj-lt"/>
              <a:buAutoNum type="arabicPeriod"/>
            </a:pPr>
            <a:r>
              <a:rPr lang="en-US" altLang="en-CN" dirty="0"/>
              <a:t> Web App Demonstration</a:t>
            </a:r>
          </a:p>
          <a:p>
            <a:pPr marL="514350" indent="-514350">
              <a:lnSpc>
                <a:spcPct val="100000"/>
              </a:lnSpc>
              <a:buClr>
                <a:srgbClr val="003300"/>
              </a:buClr>
              <a:buFont typeface="+mj-lt"/>
              <a:buAutoNum type="arabicPeriod"/>
            </a:pPr>
            <a:r>
              <a:rPr lang="en-US" altLang="en-CN" dirty="0"/>
              <a:t> Results</a:t>
            </a:r>
          </a:p>
          <a:p>
            <a:pPr marL="514350" indent="-514350">
              <a:lnSpc>
                <a:spcPct val="100000"/>
              </a:lnSpc>
              <a:buClr>
                <a:srgbClr val="003300"/>
              </a:buClr>
              <a:buFont typeface="+mj-lt"/>
              <a:buAutoNum type="arabicPeriod"/>
            </a:pPr>
            <a:r>
              <a:rPr lang="en-US" altLang="en-CN" dirty="0"/>
              <a:t> Pros and Cons</a:t>
            </a:r>
          </a:p>
          <a:p>
            <a:pPr marL="514350" indent="-514350">
              <a:lnSpc>
                <a:spcPct val="100000"/>
              </a:lnSpc>
              <a:buClr>
                <a:srgbClr val="003300"/>
              </a:buClr>
              <a:buFont typeface="+mj-lt"/>
              <a:buAutoNum type="arabicPeriod"/>
            </a:pPr>
            <a:r>
              <a:rPr lang="en-US" altLang="en-CN" dirty="0"/>
              <a:t> </a:t>
            </a:r>
            <a:r>
              <a:rPr lang="ru-RU" altLang="en-CN" dirty="0" err="1"/>
              <a:t>Future</a:t>
            </a:r>
            <a:r>
              <a:rPr lang="ru-RU" altLang="en-CN" dirty="0"/>
              <a:t> </a:t>
            </a:r>
            <a:r>
              <a:rPr lang="en-US" altLang="en-CN" dirty="0"/>
              <a:t>W</a:t>
            </a:r>
            <a:r>
              <a:rPr lang="ru-RU" altLang="en-CN" dirty="0" err="1"/>
              <a:t>ork</a:t>
            </a:r>
            <a:endParaRPr lang="en-CN" dirty="0"/>
          </a:p>
        </p:txBody>
      </p:sp>
      <p:pic>
        <p:nvPicPr>
          <p:cNvPr id="2052" name="Picture 4" descr="Outline Icon - Free Download, PNG and Vector">
            <a:extLst>
              <a:ext uri="{FF2B5EF4-FFF2-40B4-BE49-F238E27FC236}">
                <a16:creationId xmlns:a16="http://schemas.microsoft.com/office/drawing/2014/main" id="{F00C3E29-D5F1-AA45-9EE2-8B70527F5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028" y="2534563"/>
            <a:ext cx="1788873" cy="17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F42B-C6AA-3F46-B9F3-2217EF6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C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0F7FC-1114-6A4A-AA59-03821E68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5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CN" dirty="0"/>
              <a:t>Heart Diseases (CVDs)—dangerous</a:t>
            </a:r>
          </a:p>
          <a:p>
            <a:pPr>
              <a:lnSpc>
                <a:spcPct val="120000"/>
              </a:lnSpc>
            </a:pPr>
            <a:r>
              <a:rPr lang="en-CN" dirty="0"/>
              <a:t>Many risk factors</a:t>
            </a:r>
            <a:r>
              <a:rPr lang="en-CN" dirty="0">
                <a:effectLst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CN" dirty="0"/>
              <a:t>Need fast and sensible early diagnosis</a:t>
            </a:r>
          </a:p>
          <a:p>
            <a:pPr>
              <a:lnSpc>
                <a:spcPct val="120000"/>
              </a:lnSpc>
            </a:pPr>
            <a:r>
              <a:rPr lang="en-CN" dirty="0"/>
              <a:t>Machine learning Techniques </a:t>
            </a:r>
          </a:p>
          <a:p>
            <a:pPr>
              <a:lnSpc>
                <a:spcPct val="120000"/>
              </a:lnSpc>
            </a:pPr>
            <a:r>
              <a:rPr lang="en-CN" dirty="0"/>
              <a:t>UCI dataset (14 attributes)</a:t>
            </a:r>
          </a:p>
          <a:p>
            <a:pPr>
              <a:lnSpc>
                <a:spcPct val="120000"/>
              </a:lnSpc>
            </a:pPr>
            <a:r>
              <a:rPr lang="en-CN" dirty="0"/>
              <a:t>Why Web App?</a:t>
            </a:r>
            <a:br>
              <a:rPr lang="en-CN" dirty="0"/>
            </a:br>
            <a:r>
              <a:rPr lang="en-CN" dirty="0"/>
              <a:t>Interactive</a:t>
            </a:r>
            <a:br>
              <a:rPr lang="en-CN" dirty="0"/>
            </a:br>
            <a:r>
              <a:rPr lang="en-CN" dirty="0"/>
              <a:t>User Friendly</a:t>
            </a:r>
            <a:br>
              <a:rPr lang="en-CN" dirty="0"/>
            </a:br>
            <a:r>
              <a:rPr lang="en-CN" dirty="0"/>
              <a:t>Prototype</a:t>
            </a:r>
          </a:p>
          <a:p>
            <a:endParaRPr lang="en-GB" b="1" dirty="0"/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724FB-E002-6D46-B234-C0699D4C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674" y="1690688"/>
            <a:ext cx="3950918" cy="2435722"/>
          </a:xfrm>
          <a:prstGeom prst="rect">
            <a:avLst/>
          </a:prstGeom>
        </p:spPr>
      </p:pic>
      <p:pic>
        <p:nvPicPr>
          <p:cNvPr id="3076" name="Picture 4" descr="Machine learning - Free computer icons">
            <a:extLst>
              <a:ext uri="{FF2B5EF4-FFF2-40B4-BE49-F238E27FC236}">
                <a16:creationId xmlns:a16="http://schemas.microsoft.com/office/drawing/2014/main" id="{E54FDEBE-8E05-D44E-836A-2A4A867B5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133" y="4375382"/>
            <a:ext cx="1782000" cy="1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5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E034-4192-6A43-9BA0-F10C2689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2.1 </a:t>
            </a:r>
            <a:r>
              <a:rPr lang="en-GB" dirty="0"/>
              <a:t>D</a:t>
            </a:r>
            <a:r>
              <a:rPr lang="en-CN" dirty="0"/>
              <a:t>ata Briefing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E676-72D7-4144-B344-D1B33317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493"/>
            <a:ext cx="10515600" cy="5188299"/>
          </a:xfrm>
        </p:spPr>
        <p:txBody>
          <a:bodyPr>
            <a:normAutofit fontScale="92500" lnSpcReduction="10000"/>
          </a:bodyPr>
          <a:lstStyle/>
          <a:p>
            <a:r>
              <a:rPr lang="en-CN" b="1" dirty="0"/>
              <a:t>Source: UCI (Kaggle)</a:t>
            </a:r>
          </a:p>
          <a:p>
            <a:r>
              <a:rPr lang="en-CN" b="1" dirty="0"/>
              <a:t>Attributes</a:t>
            </a:r>
            <a:r>
              <a:rPr lang="en-CN" dirty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CN" dirty="0"/>
              <a:t>14 Attributes</a:t>
            </a:r>
          </a:p>
          <a:p>
            <a:pPr>
              <a:buFont typeface="Wingdings" pitchFamily="2" charset="2"/>
              <a:buChar char="Ø"/>
            </a:pPr>
            <a:r>
              <a:rPr lang="en-CN" dirty="0"/>
              <a:t>13 Factors</a:t>
            </a:r>
          </a:p>
          <a:p>
            <a:pPr>
              <a:buFont typeface="Wingdings" pitchFamily="2" charset="2"/>
              <a:buChar char="Ø"/>
            </a:pPr>
            <a:r>
              <a:rPr lang="en-CN" dirty="0"/>
              <a:t>1 Prediction Object (</a:t>
            </a:r>
            <a:r>
              <a:rPr lang="en-CN" dirty="0">
                <a:solidFill>
                  <a:srgbClr val="FF0000"/>
                </a:solidFill>
              </a:rPr>
              <a:t>hd</a:t>
            </a:r>
            <a:r>
              <a:rPr lang="en-CN" dirty="0"/>
              <a:t>)</a:t>
            </a:r>
            <a:br>
              <a:rPr lang="en-CN" dirty="0"/>
            </a:br>
            <a:r>
              <a:rPr lang="en-CN" i="1" dirty="0"/>
              <a:t>hd=0: No heart disease</a:t>
            </a:r>
            <a:br>
              <a:rPr lang="en-CN" i="1" dirty="0"/>
            </a:br>
            <a:r>
              <a:rPr lang="en-CN" i="1" dirty="0"/>
              <a:t>hd=1: Heart disease</a:t>
            </a:r>
          </a:p>
          <a:p>
            <a:r>
              <a:rPr lang="en-CN" b="1" dirty="0"/>
              <a:t>Data type</a:t>
            </a:r>
            <a:r>
              <a:rPr lang="en-CN" dirty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CN" dirty="0"/>
              <a:t>7 Categorical data (3 Binary)</a:t>
            </a:r>
          </a:p>
          <a:p>
            <a:pPr>
              <a:buFont typeface="Wingdings" pitchFamily="2" charset="2"/>
              <a:buChar char="Ø"/>
            </a:pPr>
            <a:r>
              <a:rPr lang="en-CN" dirty="0"/>
              <a:t>6 Numerical data</a:t>
            </a:r>
          </a:p>
          <a:p>
            <a:r>
              <a:rPr lang="en-CN" b="1" dirty="0"/>
              <a:t>Data Bank Size</a:t>
            </a:r>
            <a:r>
              <a:rPr lang="en-CN" dirty="0"/>
              <a:t>: 303</a:t>
            </a:r>
          </a:p>
          <a:p>
            <a:r>
              <a:rPr lang="en-CN" dirty="0"/>
              <a:t>No Missing Value</a:t>
            </a:r>
          </a:p>
        </p:txBody>
      </p:sp>
      <p:pic>
        <p:nvPicPr>
          <p:cNvPr id="4098" name="Picture 2" descr="0">
            <a:extLst>
              <a:ext uri="{FF2B5EF4-FFF2-40B4-BE49-F238E27FC236}">
                <a16:creationId xmlns:a16="http://schemas.microsoft.com/office/drawing/2014/main" id="{FD0053EF-95FD-634C-87B1-CD624E90B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608" y="515437"/>
            <a:ext cx="6905392" cy="61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3830EC-4000-9545-A2D0-73C1770013C5}"/>
              </a:ext>
            </a:extLst>
          </p:cNvPr>
          <p:cNvSpPr/>
          <p:nvPr/>
        </p:nvSpPr>
        <p:spPr>
          <a:xfrm>
            <a:off x="5110620" y="1055317"/>
            <a:ext cx="5661764" cy="5047989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545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278E-6140-4A40-9A6F-B17D92B9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2.2 D</a:t>
            </a:r>
            <a:r>
              <a:rPr lang="en-CN" dirty="0"/>
              <a:t>ata Briefing - Sample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704BB6-5A89-994D-8BFC-4A8A05A48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680" y="2106553"/>
            <a:ext cx="9804639" cy="2644894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6D07A5-D127-5D42-9A0C-600F00335C80}"/>
              </a:ext>
            </a:extLst>
          </p:cNvPr>
          <p:cNvSpPr/>
          <p:nvPr/>
        </p:nvSpPr>
        <p:spPr>
          <a:xfrm>
            <a:off x="1540701" y="1957191"/>
            <a:ext cx="8918531" cy="2943618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9A274-BE5C-4D4D-BE23-00EC988E7BE7}"/>
              </a:ext>
            </a:extLst>
          </p:cNvPr>
          <p:cNvSpPr/>
          <p:nvPr/>
        </p:nvSpPr>
        <p:spPr>
          <a:xfrm>
            <a:off x="3534425" y="5167312"/>
            <a:ext cx="4931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2400" dirty="0"/>
              <a:t>Target: </a:t>
            </a:r>
            <a:r>
              <a:rPr lang="en-CN" sz="2400" b="1" dirty="0"/>
              <a:t>hd</a:t>
            </a:r>
            <a:r>
              <a:rPr lang="en-CN" sz="2400" dirty="0"/>
              <a:t> (Binary Data)---Response</a:t>
            </a:r>
          </a:p>
          <a:p>
            <a:r>
              <a:rPr lang="en-CN" sz="2400" b="1" dirty="0">
                <a:solidFill>
                  <a:srgbClr val="00B050"/>
                </a:solidFill>
              </a:rPr>
              <a:t>hd=0</a:t>
            </a:r>
            <a:r>
              <a:rPr lang="en-CN" sz="2400" dirty="0"/>
              <a:t>: No heart disease</a:t>
            </a:r>
            <a:br>
              <a:rPr lang="en-CN" sz="2400" dirty="0"/>
            </a:br>
            <a:r>
              <a:rPr lang="en-CN" sz="2400" b="1" dirty="0">
                <a:solidFill>
                  <a:srgbClr val="FF0000"/>
                </a:solidFill>
              </a:rPr>
              <a:t>hd=1</a:t>
            </a:r>
            <a:r>
              <a:rPr lang="en-CN" sz="2400" dirty="0"/>
              <a:t>: Heart disease</a:t>
            </a:r>
          </a:p>
        </p:txBody>
      </p:sp>
    </p:spTree>
    <p:extLst>
      <p:ext uri="{BB962C8B-B14F-4D97-AF65-F5344CB8AC3E}">
        <p14:creationId xmlns:p14="http://schemas.microsoft.com/office/powerpoint/2010/main" val="157281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55E6-3C84-6C49-ADE0-D90F9DD9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N" dirty="0"/>
              <a:t>3.1 Concepts---Models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9931-9CE6-E243-AA0E-66E560BA4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CN" dirty="0"/>
              <a:t>Classification Problem (hd=0 or hd=1)</a:t>
            </a:r>
          </a:p>
          <a:p>
            <a:r>
              <a:rPr lang="en-CN" dirty="0"/>
              <a:t>Suitable Models:</a:t>
            </a:r>
            <a:br>
              <a:rPr lang="en-CN" dirty="0"/>
            </a:br>
            <a:endParaRPr lang="en-CN" dirty="0"/>
          </a:p>
          <a:p>
            <a:pPr marL="514350" indent="-514350">
              <a:buFont typeface="+mj-lt"/>
              <a:buAutoNum type="arabicPeriod"/>
            </a:pPr>
            <a:r>
              <a:rPr lang="en-CN" b="1" dirty="0">
                <a:solidFill>
                  <a:schemeClr val="accent1"/>
                </a:solidFill>
              </a:rPr>
              <a:t>Logistic Regression</a:t>
            </a:r>
            <a:br>
              <a:rPr lang="en-CN" b="1" dirty="0">
                <a:solidFill>
                  <a:schemeClr val="accent1"/>
                </a:solidFill>
              </a:rPr>
            </a:br>
            <a:endParaRPr lang="en-CN" b="1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N" b="1" dirty="0">
                <a:solidFill>
                  <a:schemeClr val="accent1"/>
                </a:solidFill>
              </a:rPr>
              <a:t>SVM </a:t>
            </a:r>
            <a:br>
              <a:rPr lang="en-CN" b="1" dirty="0">
                <a:solidFill>
                  <a:schemeClr val="accent1"/>
                </a:solidFill>
              </a:rPr>
            </a:br>
            <a:endParaRPr lang="en-CN" b="1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N" b="1" dirty="0">
                <a:solidFill>
                  <a:schemeClr val="accent1"/>
                </a:solidFill>
              </a:rPr>
              <a:t>Decision Tree</a:t>
            </a:r>
          </a:p>
          <a:p>
            <a:endParaRPr lang="en-CN" dirty="0"/>
          </a:p>
          <a:p>
            <a:r>
              <a:rPr lang="en-CN" dirty="0"/>
              <a:t>Web App contains all 3 models</a:t>
            </a:r>
          </a:p>
        </p:txBody>
      </p:sp>
      <p:pic>
        <p:nvPicPr>
          <p:cNvPr id="6150" name="Picture 6" descr="Support vector machines.">
            <a:extLst>
              <a:ext uri="{FF2B5EF4-FFF2-40B4-BE49-F238E27FC236}">
                <a16:creationId xmlns:a16="http://schemas.microsoft.com/office/drawing/2014/main" id="{59F56E43-88FB-524B-B503-DAE4DC305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111" y="4001294"/>
            <a:ext cx="937340" cy="70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Logistic regression - Free computer icons">
            <a:extLst>
              <a:ext uri="{FF2B5EF4-FFF2-40B4-BE49-F238E27FC236}">
                <a16:creationId xmlns:a16="http://schemas.microsoft.com/office/drawing/2014/main" id="{58704CCD-0C2B-734C-BEBD-F9E555E2B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489" y="2982536"/>
            <a:ext cx="937339" cy="93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Decision tree, pipeline, organizational chart, framework, tree, decision,  chart icon - Download on Iconfinder">
            <a:extLst>
              <a:ext uri="{FF2B5EF4-FFF2-40B4-BE49-F238E27FC236}">
                <a16:creationId xmlns:a16="http://schemas.microsoft.com/office/drawing/2014/main" id="{0D7C3236-3EA2-1A43-9F0B-9A83BB2E9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112" y="4838790"/>
            <a:ext cx="937339" cy="93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68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5567-D938-F243-9664-51B1C645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3.2 Concepts—Tuning, Results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2F98-C03C-9E48-A2CF-221723D5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N" b="1" dirty="0"/>
              <a:t>Model Tuning </a:t>
            </a:r>
            <a:r>
              <a:rPr lang="en-CN" dirty="0"/>
              <a:t>(User input or slider)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K</a:t>
            </a:r>
            <a:r>
              <a:rPr lang="en-CN" dirty="0"/>
              <a:t>ernel type, Kernel Coefficient, Tree Depth, Maximum Iterations, etc.</a:t>
            </a:r>
          </a:p>
          <a:p>
            <a:pPr marL="0" indent="0">
              <a:buNone/>
            </a:pPr>
            <a:endParaRPr lang="en-CN" dirty="0"/>
          </a:p>
          <a:p>
            <a:r>
              <a:rPr lang="en-CN" b="1" dirty="0"/>
              <a:t>Results</a:t>
            </a:r>
          </a:p>
          <a:p>
            <a:pPr>
              <a:buFont typeface="Wingdings" pitchFamily="2" charset="2"/>
              <a:buChar char="Ø"/>
            </a:pPr>
            <a:r>
              <a:rPr lang="en-CN" dirty="0"/>
              <a:t>Confusion Matrix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Display (A</a:t>
            </a:r>
            <a:r>
              <a:rPr lang="en-CN" dirty="0"/>
              <a:t>ccuracy, Precision, Recall)</a:t>
            </a:r>
          </a:p>
          <a:p>
            <a:pPr>
              <a:buFont typeface="Wingdings" pitchFamily="2" charset="2"/>
              <a:buChar char="Ø"/>
            </a:pPr>
            <a:endParaRPr lang="en-CN" dirty="0"/>
          </a:p>
          <a:p>
            <a:r>
              <a:rPr lang="en-CN" b="1" dirty="0"/>
              <a:t>Evaluation</a:t>
            </a:r>
          </a:p>
          <a:p>
            <a:pPr>
              <a:buFont typeface="Wingdings" pitchFamily="2" charset="2"/>
              <a:buChar char="Ø"/>
            </a:pPr>
            <a:r>
              <a:rPr lang="en-CN" dirty="0"/>
              <a:t>ROC Curve (Check AUC value)</a:t>
            </a:r>
          </a:p>
          <a:p>
            <a:pPr>
              <a:buFont typeface="Wingdings" pitchFamily="2" charset="2"/>
              <a:buChar char="Ø"/>
            </a:pPr>
            <a:r>
              <a:rPr lang="en-CN" dirty="0"/>
              <a:t>Precision-Recall Curve (Check AP value)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96B70-2482-C641-8651-7B54D3E35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168" y="3018555"/>
            <a:ext cx="2014603" cy="1455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BD569E-4226-4B49-BAB6-06D4C5C8C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061" y="4797468"/>
            <a:ext cx="2199049" cy="16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8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CAC5-4511-5A4D-B7FE-542FAD2E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4.1</a:t>
            </a:r>
            <a:r>
              <a:rPr lang="en-US" altLang="en-CN" dirty="0"/>
              <a:t> Implementation-Construct the Web App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2077-6180-F449-AE50-415A36F8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Tools: Python Streamlit</a:t>
            </a:r>
          </a:p>
          <a:p>
            <a:r>
              <a:rPr lang="en-CN" dirty="0"/>
              <a:t>Steps:</a:t>
            </a:r>
          </a:p>
          <a:p>
            <a:pPr>
              <a:buFont typeface="Wingdings" pitchFamily="2" charset="2"/>
              <a:buChar char="Ø"/>
            </a:pPr>
            <a:r>
              <a:rPr lang="en-CN" dirty="0"/>
              <a:t>Main page and Tuning sidebar</a:t>
            </a:r>
          </a:p>
          <a:p>
            <a:pPr>
              <a:buFont typeface="Wingdings" pitchFamily="2" charset="2"/>
              <a:buChar char="Ø"/>
            </a:pPr>
            <a:r>
              <a:rPr lang="en-CN" dirty="0"/>
              <a:t>Define the function: load, split (test-size by default 0.25)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Process data</a:t>
            </a:r>
            <a:r>
              <a:rPr lang="en-GB" dirty="0">
                <a:solidFill>
                  <a:schemeClr val="accent1"/>
                </a:solidFill>
              </a:rPr>
              <a:t>: O</a:t>
            </a:r>
            <a:r>
              <a:rPr lang="en-CN" dirty="0">
                <a:solidFill>
                  <a:schemeClr val="accent1"/>
                </a:solidFill>
              </a:rPr>
              <a:t>ne-hot encode </a:t>
            </a:r>
            <a:r>
              <a:rPr lang="en-CN" dirty="0"/>
              <a:t>the categorical data </a:t>
            </a:r>
            <a:r>
              <a:rPr lang="en-GB" dirty="0">
                <a:solidFill>
                  <a:schemeClr val="accent1"/>
                </a:solidFill>
              </a:rPr>
              <a:t>'cp','</a:t>
            </a:r>
            <a:r>
              <a:rPr lang="en-GB" dirty="0" err="1">
                <a:solidFill>
                  <a:schemeClr val="accent1"/>
                </a:solidFill>
              </a:rPr>
              <a:t>restecg</a:t>
            </a:r>
            <a:r>
              <a:rPr lang="en-GB" dirty="0">
                <a:solidFill>
                  <a:schemeClr val="accent1"/>
                </a:solidFill>
              </a:rPr>
              <a:t>','slope','</a:t>
            </a:r>
            <a:r>
              <a:rPr lang="en-GB" dirty="0" err="1">
                <a:solidFill>
                  <a:schemeClr val="accent1"/>
                </a:solidFill>
              </a:rPr>
              <a:t>thal</a:t>
            </a:r>
            <a:r>
              <a:rPr lang="en-GB" dirty="0">
                <a:solidFill>
                  <a:schemeClr val="accent1"/>
                </a:solidFill>
              </a:rPr>
              <a:t>’</a:t>
            </a:r>
            <a:br>
              <a:rPr lang="en-CN" dirty="0">
                <a:solidFill>
                  <a:schemeClr val="accent1"/>
                </a:solidFill>
              </a:rPr>
            </a:br>
            <a:br>
              <a:rPr lang="en-CN" dirty="0">
                <a:solidFill>
                  <a:schemeClr val="accent1"/>
                </a:solidFill>
              </a:rPr>
            </a:br>
            <a:br>
              <a:rPr lang="en-CN" dirty="0">
                <a:solidFill>
                  <a:schemeClr val="accent1"/>
                </a:solidFill>
              </a:rPr>
            </a:br>
            <a:r>
              <a:rPr lang="en-CN" dirty="0"/>
              <a:t>e.g. </a:t>
            </a:r>
            <a:r>
              <a:rPr lang="en-GB" dirty="0">
                <a:solidFill>
                  <a:schemeClr val="accent1"/>
                </a:solidFill>
              </a:rPr>
              <a:t>‘</a:t>
            </a:r>
            <a:r>
              <a:rPr lang="en-GB" dirty="0" err="1">
                <a:solidFill>
                  <a:schemeClr val="accent1"/>
                </a:solidFill>
              </a:rPr>
              <a:t>thal</a:t>
            </a:r>
            <a:r>
              <a:rPr lang="en-GB" dirty="0">
                <a:solidFill>
                  <a:schemeClr val="accent1"/>
                </a:solidFill>
              </a:rPr>
              <a:t>’=</a:t>
            </a:r>
            <a:r>
              <a:rPr lang="en-GB" dirty="0"/>
              <a:t>0, 1, 2, 3</a:t>
            </a:r>
            <a:endParaRPr lang="en-CN" dirty="0"/>
          </a:p>
          <a:p>
            <a:pPr>
              <a:buFont typeface="Wingdings" pitchFamily="2" charset="2"/>
              <a:buChar char="Ø"/>
            </a:pPr>
            <a:endParaRPr lang="en-CN" dirty="0"/>
          </a:p>
        </p:txBody>
      </p:sp>
      <p:pic>
        <p:nvPicPr>
          <p:cNvPr id="7170" name="Picture 2" descr="Streamlit · GitHub">
            <a:extLst>
              <a:ext uri="{FF2B5EF4-FFF2-40B4-BE49-F238E27FC236}">
                <a16:creationId xmlns:a16="http://schemas.microsoft.com/office/drawing/2014/main" id="{75E7D279-2D84-CD40-9DD0-ABAB2F0C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238" y="1509713"/>
            <a:ext cx="954371" cy="95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4A602A-43F6-3D47-A695-FDCDFACC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280" y="4729023"/>
            <a:ext cx="2014276" cy="176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9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1ABF-67A3-7245-B5ED-9EFB5867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4.2</a:t>
            </a:r>
            <a:r>
              <a:rPr lang="en-US" altLang="en-CN" dirty="0"/>
              <a:t> Implementation-Construct the Web App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ED652-4696-D54C-9D24-ABE07723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Steps:</a:t>
            </a:r>
          </a:p>
          <a:p>
            <a:pPr>
              <a:buFont typeface="Wingdings" pitchFamily="2" charset="2"/>
              <a:buChar char="Ø"/>
            </a:pPr>
            <a:r>
              <a:rPr lang="en-CN" dirty="0"/>
              <a:t>Built 3 modules for: Decision Tree, Logistic Regression and SVM.</a:t>
            </a:r>
            <a:br>
              <a:rPr lang="en-CN" dirty="0"/>
            </a:br>
            <a:endParaRPr lang="en-CN" dirty="0"/>
          </a:p>
          <a:p>
            <a:pPr>
              <a:buFont typeface="Wingdings" pitchFamily="2" charset="2"/>
              <a:buChar char="Ø"/>
            </a:pPr>
            <a:r>
              <a:rPr lang="en-CN" dirty="0"/>
              <a:t>Built the visualization module to display the results:</a:t>
            </a:r>
          </a:p>
          <a:p>
            <a:pPr>
              <a:buFont typeface="Wingdings" pitchFamily="2" charset="2"/>
              <a:buChar char="ü"/>
            </a:pPr>
            <a:r>
              <a:rPr lang="en-CN" dirty="0"/>
              <a:t>Confusion Matrix</a:t>
            </a:r>
          </a:p>
          <a:p>
            <a:pPr>
              <a:buFont typeface="Wingdings" pitchFamily="2" charset="2"/>
              <a:buChar char="ü"/>
            </a:pPr>
            <a:r>
              <a:rPr lang="en-CN" dirty="0"/>
              <a:t>ROC Curve (Check AUC value)</a:t>
            </a:r>
          </a:p>
          <a:p>
            <a:pPr>
              <a:buFont typeface="Wingdings" pitchFamily="2" charset="2"/>
              <a:buChar char="ü"/>
            </a:pPr>
            <a:r>
              <a:rPr lang="en-CN" dirty="0"/>
              <a:t>Precision-Recall Curve (Check AP value)</a:t>
            </a:r>
            <a:br>
              <a:rPr lang="en-CN" dirty="0"/>
            </a:br>
            <a:endParaRPr lang="en-CN" dirty="0"/>
          </a:p>
          <a:p>
            <a:pPr>
              <a:buFont typeface="Wingdings" pitchFamily="2" charset="2"/>
              <a:buChar char="Ø"/>
            </a:pPr>
            <a:r>
              <a:rPr lang="en-CN" dirty="0"/>
              <a:t>Test: Load data, train model, show results, evaluate model.</a:t>
            </a:r>
          </a:p>
        </p:txBody>
      </p:sp>
    </p:spTree>
    <p:extLst>
      <p:ext uri="{BB962C8B-B14F-4D97-AF65-F5344CB8AC3E}">
        <p14:creationId xmlns:p14="http://schemas.microsoft.com/office/powerpoint/2010/main" val="70584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699</Words>
  <Application>Microsoft Macintosh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Create a simple machine learning web app for Heart Disease prediction</vt:lpstr>
      <vt:lpstr>Outline</vt:lpstr>
      <vt:lpstr>Introduction</vt:lpstr>
      <vt:lpstr>2.1 Data Briefing</vt:lpstr>
      <vt:lpstr>2.2 Data Briefing - Sample</vt:lpstr>
      <vt:lpstr>3.1 Concepts---Models</vt:lpstr>
      <vt:lpstr>3.2 Concepts—Tuning, Results and Evaluation</vt:lpstr>
      <vt:lpstr>4.1 Implementation-Construct the Web App</vt:lpstr>
      <vt:lpstr>4.2 Implementation-Construct the Web App</vt:lpstr>
      <vt:lpstr>5.1 Web App Demonstration-Sidebar and main page</vt:lpstr>
      <vt:lpstr>5.2 Web App Demonstration-Adjust Parameters</vt:lpstr>
      <vt:lpstr>5.3 Web App Demonstration-Display the results</vt:lpstr>
      <vt:lpstr>5.4 Web App Demonstration-Display the results</vt:lpstr>
      <vt:lpstr>6.1 Results</vt:lpstr>
      <vt:lpstr>6.2 Results- The top factors for heart disease</vt:lpstr>
      <vt:lpstr>7. Pros and Cons</vt:lpstr>
      <vt:lpstr>8. Future Work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web app contains multi-model for Heart Disease prediction</dc:title>
  <dc:creator>DONG Chenxi</dc:creator>
  <cp:lastModifiedBy>DONG Chenxi</cp:lastModifiedBy>
  <cp:revision>23</cp:revision>
  <dcterms:created xsi:type="dcterms:W3CDTF">2020-11-17T16:28:22Z</dcterms:created>
  <dcterms:modified xsi:type="dcterms:W3CDTF">2020-11-18T08:32:15Z</dcterms:modified>
</cp:coreProperties>
</file>