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349" r:id="rId5"/>
    <p:sldId id="327" r:id="rId6"/>
    <p:sldId id="329" r:id="rId7"/>
    <p:sldId id="348" r:id="rId8"/>
    <p:sldId id="325" r:id="rId9"/>
    <p:sldId id="353" r:id="rId10"/>
    <p:sldId id="354" r:id="rId11"/>
    <p:sldId id="350" r:id="rId12"/>
    <p:sldId id="368" r:id="rId13"/>
    <p:sldId id="369" r:id="rId14"/>
    <p:sldId id="360" r:id="rId15"/>
    <p:sldId id="370" r:id="rId16"/>
    <p:sldId id="351" r:id="rId17"/>
    <p:sldId id="344" r:id="rId18"/>
    <p:sldId id="346" r:id="rId19"/>
    <p:sldId id="345" r:id="rId20"/>
    <p:sldId id="347" r:id="rId21"/>
    <p:sldId id="355" r:id="rId22"/>
    <p:sldId id="356" r:id="rId23"/>
    <p:sldId id="357" r:id="rId24"/>
    <p:sldId id="358" r:id="rId25"/>
    <p:sldId id="359" r:id="rId26"/>
    <p:sldId id="361" r:id="rId27"/>
    <p:sldId id="362" r:id="rId28"/>
    <p:sldId id="363" r:id="rId29"/>
    <p:sldId id="364" r:id="rId30"/>
    <p:sldId id="365" r:id="rId31"/>
    <p:sldId id="352" r:id="rId32"/>
    <p:sldId id="366" r:id="rId33"/>
    <p:sldId id="367" r:id="rId34"/>
    <p:sldId id="32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26"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D8A9-A2B8-47B2-A416-D08F3C7052AE}"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E5AC8-9EDE-4A05-974C-3AB303D0F735}" type="slidenum">
              <a:rPr lang="zh-CN" altLang="en-US" smtClean="0"/>
              <a:t>‹#›</a:t>
            </a:fld>
            <a:endParaRPr lang="zh-CN" altLang="en-US"/>
          </a:p>
        </p:txBody>
      </p:sp>
    </p:spTree>
    <p:extLst>
      <p:ext uri="{BB962C8B-B14F-4D97-AF65-F5344CB8AC3E}">
        <p14:creationId xmlns:p14="http://schemas.microsoft.com/office/powerpoint/2010/main" val="7805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0B6F994-5B67-4A69-9BF8-2C9541342FDB}"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11</a:t>
            </a:fld>
            <a:endParaRPr lang="zh-CN" altLang="en-US"/>
          </a:p>
        </p:txBody>
      </p:sp>
    </p:spTree>
    <p:extLst>
      <p:ext uri="{BB962C8B-B14F-4D97-AF65-F5344CB8AC3E}">
        <p14:creationId xmlns:p14="http://schemas.microsoft.com/office/powerpoint/2010/main" val="305140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16</a:t>
            </a:fld>
            <a:endParaRPr lang="zh-CN" altLang="en-US"/>
          </a:p>
        </p:txBody>
      </p:sp>
    </p:spTree>
    <p:extLst>
      <p:ext uri="{BB962C8B-B14F-4D97-AF65-F5344CB8AC3E}">
        <p14:creationId xmlns:p14="http://schemas.microsoft.com/office/powerpoint/2010/main" val="311104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7544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15714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1635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9441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31</a:t>
            </a:fld>
            <a:endParaRPr lang="zh-CN" altLang="en-US"/>
          </a:p>
        </p:txBody>
      </p:sp>
    </p:spTree>
    <p:extLst>
      <p:ext uri="{BB962C8B-B14F-4D97-AF65-F5344CB8AC3E}">
        <p14:creationId xmlns:p14="http://schemas.microsoft.com/office/powerpoint/2010/main" val="1819900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B7B09F78-20C3-4E1C-B596-10E156A3BC12}" type="slidenum">
              <a:rPr lang="zh-CN" altLang="en-US"/>
              <a:pPr fontAlgn="base">
                <a:spcBef>
                  <a:spcPct val="0"/>
                </a:spcBef>
                <a:spcAft>
                  <a:spcPct val="0"/>
                </a:spcAft>
              </a:pPr>
              <a:t>34</a:t>
            </a:fld>
            <a:endParaRPr lang="zh-CN" altLang="en-US"/>
          </a:p>
        </p:txBody>
      </p:sp>
    </p:spTree>
    <p:extLst>
      <p:ext uri="{BB962C8B-B14F-4D97-AF65-F5344CB8AC3E}">
        <p14:creationId xmlns:p14="http://schemas.microsoft.com/office/powerpoint/2010/main" val="5270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7B1E610-0118-4C00-B7D6-3AE44F057782}" type="slidenum">
              <a:rPr lang="zh-CN" altLang="en-US"/>
              <a:pPr fontAlgn="base">
                <a:spcBef>
                  <a:spcPct val="0"/>
                </a:spcBef>
                <a:spcAft>
                  <a:spcPct val="0"/>
                </a:spcAft>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6588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38A0F00-4E7F-490D-81C3-D7D1F9C38DB0}" type="slidenum">
              <a:rPr lang="zh-CN" altLang="en-US"/>
              <a:pPr fontAlgn="base">
                <a:spcBef>
                  <a:spcPct val="0"/>
                </a:spcBef>
                <a:spcAft>
                  <a:spcPct val="0"/>
                </a:spcAft>
              </a:pPr>
              <a:t>5</a:t>
            </a:fld>
            <a:endParaRPr lang="zh-CN" altLang="en-US"/>
          </a:p>
        </p:txBody>
      </p:sp>
    </p:spTree>
    <p:extLst>
      <p:ext uri="{BB962C8B-B14F-4D97-AF65-F5344CB8AC3E}">
        <p14:creationId xmlns:p14="http://schemas.microsoft.com/office/powerpoint/2010/main" val="312979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38A0F00-4E7F-490D-81C3-D7D1F9C38DB0}" type="slidenum">
              <a:rPr lang="zh-CN" altLang="en-US"/>
              <a:pPr fontAlgn="base">
                <a:spcBef>
                  <a:spcPct val="0"/>
                </a:spcBef>
                <a:spcAft>
                  <a:spcPct val="0"/>
                </a:spcAft>
              </a:pPr>
              <a:t>6</a:t>
            </a:fld>
            <a:endParaRPr lang="zh-CN" altLang="en-US"/>
          </a:p>
        </p:txBody>
      </p:sp>
    </p:spTree>
    <p:extLst>
      <p:ext uri="{BB962C8B-B14F-4D97-AF65-F5344CB8AC3E}">
        <p14:creationId xmlns:p14="http://schemas.microsoft.com/office/powerpoint/2010/main" val="201957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7</a:t>
            </a:fld>
            <a:endParaRPr lang="zh-CN" altLang="en-US"/>
          </a:p>
        </p:txBody>
      </p:sp>
    </p:spTree>
    <p:extLst>
      <p:ext uri="{BB962C8B-B14F-4D97-AF65-F5344CB8AC3E}">
        <p14:creationId xmlns:p14="http://schemas.microsoft.com/office/powerpoint/2010/main" val="1774770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DF6396F-8E26-4261-B8BE-932C1EB7409B}" type="slidenum">
              <a:rPr lang="zh-CN" altLang="en-US"/>
              <a:pPr fontAlgn="base">
                <a:spcBef>
                  <a:spcPct val="0"/>
                </a:spcBef>
                <a:spcAft>
                  <a:spcPct val="0"/>
                </a:spcAft>
              </a:pPr>
              <a:t>8</a:t>
            </a:fld>
            <a:endParaRPr lang="zh-CN" altLang="en-US"/>
          </a:p>
        </p:txBody>
      </p:sp>
    </p:spTree>
    <p:extLst>
      <p:ext uri="{BB962C8B-B14F-4D97-AF65-F5344CB8AC3E}">
        <p14:creationId xmlns:p14="http://schemas.microsoft.com/office/powerpoint/2010/main" val="34886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714FA7-BB19-4DC9-A485-545F7F5E20F0}" type="slidenum">
              <a:rPr lang="zh-CN" altLang="en-US" smtClean="0"/>
              <a:pPr>
                <a:defRPr/>
              </a:pPr>
              <a:t>9</a:t>
            </a:fld>
            <a:endParaRPr lang="zh-CN" altLang="en-US"/>
          </a:p>
        </p:txBody>
      </p:sp>
    </p:spTree>
    <p:extLst>
      <p:ext uri="{BB962C8B-B14F-4D97-AF65-F5344CB8AC3E}">
        <p14:creationId xmlns:p14="http://schemas.microsoft.com/office/powerpoint/2010/main" val="255504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2958647-8301-40F2-BFB2-347285AFD04F}" type="datetimeFigureOut">
              <a:rPr lang="zh-CN" altLang="en-US"/>
              <a:pPr>
                <a:defRPr/>
              </a:pPr>
              <a:t>2020/12/15</a:t>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F90E423-6AA0-49D7-8C4E-9E21AEA9A611}" type="slidenum">
              <a:rPr lang="zh-CN" altLang="en-US"/>
              <a:pPr>
                <a:defRPr/>
              </a:pPr>
              <a:t>‹#›</a:t>
            </a:fld>
            <a:endParaRPr lang="zh-CN" altLang="en-US"/>
          </a:p>
        </p:txBody>
      </p:sp>
    </p:spTree>
    <p:extLst>
      <p:ext uri="{BB962C8B-B14F-4D97-AF65-F5344CB8AC3E}">
        <p14:creationId xmlns:p14="http://schemas.microsoft.com/office/powerpoint/2010/main" val="167375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35E1C186-E6F3-4779-8306-04F233470E65}" type="datetimeFigureOut">
              <a:rPr lang="zh-CN" altLang="en-US"/>
              <a:pPr>
                <a:defRPr/>
              </a:pPr>
              <a:t>2020/12/15</a:t>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B31BD73-94C8-4938-98B3-F7D7DBF3ACD5}" type="slidenum">
              <a:rPr lang="zh-CN" altLang="en-US"/>
              <a:pPr>
                <a:defRPr/>
              </a:pPr>
              <a:t>‹#›</a:t>
            </a:fld>
            <a:endParaRPr lang="zh-CN" altLang="en-US"/>
          </a:p>
        </p:txBody>
      </p:sp>
    </p:spTree>
    <p:extLst>
      <p:ext uri="{BB962C8B-B14F-4D97-AF65-F5344CB8AC3E}">
        <p14:creationId xmlns:p14="http://schemas.microsoft.com/office/powerpoint/2010/main" val="424253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0C142143-CF79-48C6-9AF8-A9DDB5EAB0AF}" type="datetimeFigureOut">
              <a:rPr lang="zh-CN" altLang="en-US"/>
              <a:pPr>
                <a:defRPr/>
              </a:pPr>
              <a:t>2020/12/15</a:t>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6FB284EC-B968-4B18-AE9B-967D992A6B4F}" type="slidenum">
              <a:rPr lang="zh-CN" altLang="en-US"/>
              <a:pPr>
                <a:defRPr/>
              </a:pPr>
              <a:t>‹#›</a:t>
            </a:fld>
            <a:endParaRPr lang="zh-CN" altLang="en-US"/>
          </a:p>
        </p:txBody>
      </p:sp>
    </p:spTree>
    <p:extLst>
      <p:ext uri="{BB962C8B-B14F-4D97-AF65-F5344CB8AC3E}">
        <p14:creationId xmlns:p14="http://schemas.microsoft.com/office/powerpoint/2010/main" val="383054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0" y="0"/>
            <a:ext cx="12192000" cy="9334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9185" y="-27517"/>
            <a:ext cx="2273300" cy="96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44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98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2" name="矩形 1"/>
          <p:cNvSpPr/>
          <p:nvPr userDrawn="1"/>
        </p:nvSpPr>
        <p:spPr>
          <a:xfrm>
            <a:off x="0" y="0"/>
            <a:ext cx="12192000" cy="9334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9185" y="-27517"/>
            <a:ext cx="2273300" cy="96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userDrawn="1"/>
        </p:nvSpPr>
        <p:spPr bwMode="auto">
          <a:xfrm>
            <a:off x="8636000" y="234951"/>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a:solidFill>
                  <a:schemeClr val="bg1"/>
                </a:solidFill>
                <a:latin typeface="微软雅黑" panose="020B0503020204020204" pitchFamily="34" charset="-122"/>
                <a:ea typeface="微软雅黑" panose="020B0503020204020204" pitchFamily="34" charset="-122"/>
              </a:rPr>
              <a:t>课题综述</a:t>
            </a:r>
          </a:p>
        </p:txBody>
      </p:sp>
      <p:sp>
        <p:nvSpPr>
          <p:cNvPr id="5" name="矩形 4"/>
          <p:cNvSpPr/>
          <p:nvPr userDrawn="1"/>
        </p:nvSpPr>
        <p:spPr>
          <a:xfrm>
            <a:off x="11419418"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userDrawn="1"/>
        </p:nvSpPr>
        <p:spPr>
          <a:xfrm>
            <a:off x="11106151" y="345018"/>
            <a:ext cx="243416"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userDrawn="1"/>
        </p:nvSpPr>
        <p:spPr>
          <a:xfrm>
            <a:off x="10797118"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userDrawn="1"/>
        </p:nvSpPr>
        <p:spPr>
          <a:xfrm>
            <a:off x="10481734"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userDrawn="1"/>
        </p:nvSpPr>
        <p:spPr>
          <a:xfrm>
            <a:off x="10168467"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userDrawn="1"/>
        </p:nvSpPr>
        <p:spPr>
          <a:xfrm>
            <a:off x="9844618" y="345018"/>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970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677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矩形 1"/>
          <p:cNvSpPr/>
          <p:nvPr userDrawn="1"/>
        </p:nvSpPr>
        <p:spPr>
          <a:xfrm>
            <a:off x="0" y="0"/>
            <a:ext cx="12192000" cy="9334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9185" y="-27517"/>
            <a:ext cx="2273300" cy="96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userDrawn="1"/>
        </p:nvSpPr>
        <p:spPr bwMode="auto">
          <a:xfrm>
            <a:off x="8636000" y="234951"/>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a:solidFill>
                  <a:schemeClr val="bg1"/>
                </a:solidFill>
                <a:latin typeface="微软雅黑" panose="020B0503020204020204" pitchFamily="34" charset="-122"/>
                <a:ea typeface="微软雅黑" panose="020B0503020204020204" pitchFamily="34" charset="-122"/>
              </a:rPr>
              <a:t>研究过程</a:t>
            </a:r>
          </a:p>
        </p:txBody>
      </p:sp>
      <p:sp>
        <p:nvSpPr>
          <p:cNvPr id="5" name="矩形 4"/>
          <p:cNvSpPr/>
          <p:nvPr userDrawn="1"/>
        </p:nvSpPr>
        <p:spPr>
          <a:xfrm>
            <a:off x="11419418"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userDrawn="1"/>
        </p:nvSpPr>
        <p:spPr>
          <a:xfrm>
            <a:off x="11106151" y="345018"/>
            <a:ext cx="243416"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userDrawn="1"/>
        </p:nvSpPr>
        <p:spPr>
          <a:xfrm>
            <a:off x="10797118" y="345018"/>
            <a:ext cx="245533" cy="18414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userDrawn="1"/>
        </p:nvSpPr>
        <p:spPr>
          <a:xfrm>
            <a:off x="10481734"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userDrawn="1"/>
        </p:nvSpPr>
        <p:spPr>
          <a:xfrm>
            <a:off x="10168467" y="34501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userDrawn="1"/>
        </p:nvSpPr>
        <p:spPr>
          <a:xfrm>
            <a:off x="9844618" y="345018"/>
            <a:ext cx="245533" cy="184149"/>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7">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2266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9334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9185" y="-27517"/>
            <a:ext cx="2273300" cy="96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02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C463EBF5-A425-4B14-9266-CD2CA0F36100}" type="datetimeFigureOut">
              <a:rPr lang="zh-CN" altLang="en-US"/>
              <a:pPr>
                <a:defRPr/>
              </a:pPr>
              <a:t>2020/12/15</a:t>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21D04713-6037-458C-9720-217A6623126B}" type="slidenum">
              <a:rPr lang="zh-CN" altLang="en-US"/>
              <a:pPr>
                <a:defRPr/>
              </a:pPr>
              <a:t>‹#›</a:t>
            </a:fld>
            <a:endParaRPr lang="zh-CN" altLang="en-US"/>
          </a:p>
        </p:txBody>
      </p:sp>
    </p:spTree>
    <p:extLst>
      <p:ext uri="{BB962C8B-B14F-4D97-AF65-F5344CB8AC3E}">
        <p14:creationId xmlns:p14="http://schemas.microsoft.com/office/powerpoint/2010/main" val="193359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066CEE0-1428-4CA8-BA12-C459636996FA}" type="datetimeFigureOut">
              <a:rPr lang="zh-CN" altLang="en-US"/>
              <a:pPr>
                <a:defRPr/>
              </a:pPr>
              <a:t>2020/12/15</a:t>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ED5E8523-CA97-4C14-B4E0-564C9298A9DB}" type="slidenum">
              <a:rPr lang="zh-CN" altLang="en-US"/>
              <a:pPr>
                <a:defRPr/>
              </a:pPr>
              <a:t>‹#›</a:t>
            </a:fld>
            <a:endParaRPr lang="zh-CN" altLang="en-US"/>
          </a:p>
        </p:txBody>
      </p:sp>
    </p:spTree>
    <p:extLst>
      <p:ext uri="{BB962C8B-B14F-4D97-AF65-F5344CB8AC3E}">
        <p14:creationId xmlns:p14="http://schemas.microsoft.com/office/powerpoint/2010/main" val="78376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304057E-1340-4FB4-B922-E9A78856B460}" type="datetimeFigureOut">
              <a:rPr lang="zh-CN" altLang="en-US"/>
              <a:pPr>
                <a:defRPr/>
              </a:pPr>
              <a:t>2020/12/15</a:t>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2716CE61-90AD-487E-BEF1-CAA2EC1DE520}" type="slidenum">
              <a:rPr lang="zh-CN" altLang="en-US"/>
              <a:pPr>
                <a:defRPr/>
              </a:pPr>
              <a:t>‹#›</a:t>
            </a:fld>
            <a:endParaRPr lang="zh-CN" altLang="en-US"/>
          </a:p>
        </p:txBody>
      </p:sp>
    </p:spTree>
    <p:extLst>
      <p:ext uri="{BB962C8B-B14F-4D97-AF65-F5344CB8AC3E}">
        <p14:creationId xmlns:p14="http://schemas.microsoft.com/office/powerpoint/2010/main" val="33016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DB44E73D-6265-4429-961D-D6989FE85F6F}" type="datetimeFigureOut">
              <a:rPr lang="zh-CN" altLang="en-US"/>
              <a:pPr>
                <a:defRPr/>
              </a:pPr>
              <a:t>2020/12/15</a:t>
            </a:fld>
            <a:endParaRPr lang="zh-CN" altLang="en-US"/>
          </a:p>
        </p:txBody>
      </p:sp>
      <p:sp>
        <p:nvSpPr>
          <p:cNvPr id="8" name="页脚占位符 7"/>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DD03815B-E52B-4748-850E-17E9AB31E575}" type="slidenum">
              <a:rPr lang="zh-CN" altLang="en-US"/>
              <a:pPr>
                <a:defRPr/>
              </a:pPr>
              <a:t>‹#›</a:t>
            </a:fld>
            <a:endParaRPr lang="zh-CN" altLang="en-US"/>
          </a:p>
        </p:txBody>
      </p:sp>
    </p:spTree>
    <p:extLst>
      <p:ext uri="{BB962C8B-B14F-4D97-AF65-F5344CB8AC3E}">
        <p14:creationId xmlns:p14="http://schemas.microsoft.com/office/powerpoint/2010/main" val="51342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C2B58E0-FC5D-4047-A9B7-8C4611C4A338}" type="datetimeFigureOut">
              <a:rPr lang="zh-CN" altLang="en-US"/>
              <a:pPr>
                <a:defRPr/>
              </a:pPr>
              <a:t>2020/12/15</a:t>
            </a:fld>
            <a:endParaRPr lang="zh-CN" altLang="en-US"/>
          </a:p>
        </p:txBody>
      </p:sp>
      <p:sp>
        <p:nvSpPr>
          <p:cNvPr id="4" name="页脚占位符 3"/>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454B9F8-806D-42FE-981F-3A46129576A0}" type="slidenum">
              <a:rPr lang="zh-CN" altLang="en-US"/>
              <a:pPr>
                <a:defRPr/>
              </a:pPr>
              <a:t>‹#›</a:t>
            </a:fld>
            <a:endParaRPr lang="zh-CN" altLang="en-US"/>
          </a:p>
        </p:txBody>
      </p:sp>
    </p:spTree>
    <p:extLst>
      <p:ext uri="{BB962C8B-B14F-4D97-AF65-F5344CB8AC3E}">
        <p14:creationId xmlns:p14="http://schemas.microsoft.com/office/powerpoint/2010/main" val="20683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BFA13232-6738-4433-8B7A-9116C89361A4}" type="datetimeFigureOut">
              <a:rPr lang="zh-CN" altLang="en-US"/>
              <a:pPr>
                <a:defRPr/>
              </a:pPr>
              <a:t>2020/12/15</a:t>
            </a:fld>
            <a:endParaRPr lang="zh-CN" altLang="en-US"/>
          </a:p>
        </p:txBody>
      </p:sp>
      <p:sp>
        <p:nvSpPr>
          <p:cNvPr id="3" name="页脚占位符 2"/>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9D62B080-C6CC-485C-A686-59748702CD85}" type="slidenum">
              <a:rPr lang="zh-CN" altLang="en-US"/>
              <a:pPr>
                <a:defRPr/>
              </a:pPr>
              <a:t>‹#›</a:t>
            </a:fld>
            <a:endParaRPr lang="zh-CN" altLang="en-US"/>
          </a:p>
        </p:txBody>
      </p:sp>
    </p:spTree>
    <p:extLst>
      <p:ext uri="{BB962C8B-B14F-4D97-AF65-F5344CB8AC3E}">
        <p14:creationId xmlns:p14="http://schemas.microsoft.com/office/powerpoint/2010/main" val="2290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BF1C897-577B-4685-990F-B9C921748390}" type="datetimeFigureOut">
              <a:rPr lang="zh-CN" altLang="en-US"/>
              <a:pPr>
                <a:defRPr/>
              </a:pPr>
              <a:t>2020/12/15</a:t>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7E148DF1-A482-4FAD-980B-285419CCCC2A}" type="slidenum">
              <a:rPr lang="zh-CN" altLang="en-US"/>
              <a:pPr>
                <a:defRPr/>
              </a:pPr>
              <a:t>‹#›</a:t>
            </a:fld>
            <a:endParaRPr lang="zh-CN" altLang="en-US"/>
          </a:p>
        </p:txBody>
      </p:sp>
    </p:spTree>
    <p:extLst>
      <p:ext uri="{BB962C8B-B14F-4D97-AF65-F5344CB8AC3E}">
        <p14:creationId xmlns:p14="http://schemas.microsoft.com/office/powerpoint/2010/main" val="10872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338"/>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03053DF-AF29-4C56-B389-A9DDEC4E0BCC}" type="datetimeFigureOut">
              <a:rPr lang="zh-CN" altLang="en-US"/>
              <a:pPr>
                <a:defRPr/>
              </a:pPr>
              <a:t>2020/12/15</a:t>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9C9EDD21-C6E0-4F22-8098-62AE7BC1C825}" type="slidenum">
              <a:rPr lang="zh-CN" altLang="en-US"/>
              <a:pPr>
                <a:defRPr/>
              </a:pPr>
              <a:t>‹#›</a:t>
            </a:fld>
            <a:endParaRPr lang="zh-CN" altLang="en-US"/>
          </a:p>
        </p:txBody>
      </p:sp>
    </p:spTree>
    <p:extLst>
      <p:ext uri="{BB962C8B-B14F-4D97-AF65-F5344CB8AC3E}">
        <p14:creationId xmlns:p14="http://schemas.microsoft.com/office/powerpoint/2010/main" val="225102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532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rtl="0" fontAlgn="base">
        <a:spcBef>
          <a:spcPct val="0"/>
        </a:spcBef>
        <a:spcAft>
          <a:spcPct val="0"/>
        </a:spcAft>
        <a:defRPr sz="5867" kern="1200">
          <a:solidFill>
            <a:schemeClr val="tx1"/>
          </a:solidFill>
          <a:latin typeface="+mj-lt"/>
          <a:ea typeface="+mj-ea"/>
          <a:cs typeface="+mj-cs"/>
        </a:defRPr>
      </a:lvl1pPr>
      <a:lvl2pPr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5pPr>
      <a:lvl6pPr marL="609585"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6pPr>
      <a:lvl7pPr marL="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7pPr>
      <a:lvl8pPr marL="1828754"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8pPr>
      <a:lvl9pPr marL="2438339"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defRPr>
      </a:lvl9pPr>
    </p:titleStyle>
    <p:bodyStyle>
      <a:lvl1pPr marL="457189" indent="-457189" algn="l" rtl="0" fontAlgn="base">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fontAlgn="base">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fontAlgn="base">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fontAlgn="base">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3085" y="1479551"/>
            <a:ext cx="8688916" cy="279611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26" name="TextBox 25"/>
          <p:cNvSpPr txBox="1">
            <a:spLocks noChangeArrowheads="1"/>
          </p:cNvSpPr>
          <p:nvPr/>
        </p:nvSpPr>
        <p:spPr bwMode="auto">
          <a:xfrm>
            <a:off x="4981907" y="3651895"/>
            <a:ext cx="638386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李晨茜 吕郢歌 范怡雯</a:t>
            </a:r>
          </a:p>
        </p:txBody>
      </p:sp>
      <p:sp>
        <p:nvSpPr>
          <p:cNvPr id="34" name="矩形 33"/>
          <p:cNvSpPr/>
          <p:nvPr/>
        </p:nvSpPr>
        <p:spPr>
          <a:xfrm>
            <a:off x="4815418" y="1123951"/>
            <a:ext cx="7376583" cy="35560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pic>
        <p:nvPicPr>
          <p:cNvPr id="307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5524"/>
                    </a14:imgEffect>
                    <a14:imgEffect>
                      <a14:saturation sat="79000"/>
                    </a14:imgEffect>
                  </a14:imgLayer>
                </a14:imgProps>
              </a:ext>
              <a:ext uri="{28A0092B-C50C-407E-A947-70E740481C1C}">
                <a14:useLocalDpi xmlns:a14="http://schemas.microsoft.com/office/drawing/2010/main" val="0"/>
              </a:ext>
            </a:extLst>
          </a:blip>
          <a:stretch>
            <a:fillRect/>
          </a:stretch>
        </p:blipFill>
        <p:spPr bwMode="hidden">
          <a:xfrm>
            <a:off x="62631" y="1132418"/>
            <a:ext cx="4647821" cy="31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4900844" y="2148444"/>
            <a:ext cx="7205728" cy="96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4267" b="1" dirty="0">
                <a:solidFill>
                  <a:schemeClr val="bg1"/>
                </a:solidFill>
                <a:latin typeface="微软雅黑" panose="020B0503020204020204" pitchFamily="34" charset="-122"/>
                <a:ea typeface="微软雅黑" panose="020B0503020204020204" pitchFamily="34" charset="-122"/>
              </a:rPr>
              <a:t>十年内冠心病发病概率探索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360" y="68627"/>
            <a:ext cx="2112235" cy="836712"/>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6" name="矩形 5"/>
          <p:cNvSpPr/>
          <p:nvPr/>
        </p:nvSpPr>
        <p:spPr>
          <a:xfrm>
            <a:off x="8688288" y="273811"/>
            <a:ext cx="3072341" cy="384043"/>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8304245" y="260648"/>
            <a:ext cx="1378904"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数据预处理</a:t>
            </a:r>
          </a:p>
        </p:txBody>
      </p:sp>
      <p:sp>
        <p:nvSpPr>
          <p:cNvPr id="8" name="矩形 7"/>
          <p:cNvSpPr/>
          <p:nvPr/>
        </p:nvSpPr>
        <p:spPr>
          <a:xfrm>
            <a:off x="9978926" y="37375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315167" y="372171"/>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627940"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0940714"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11259266"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3" name="矩形 12"/>
          <p:cNvSpPr/>
          <p:nvPr/>
        </p:nvSpPr>
        <p:spPr>
          <a:xfrm>
            <a:off x="785602" y="1604798"/>
            <a:ext cx="326243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样本不均衡问题的处理</a:t>
            </a:r>
          </a:p>
        </p:txBody>
      </p:sp>
      <p:sp>
        <p:nvSpPr>
          <p:cNvPr id="14" name="矩形 13"/>
          <p:cNvSpPr/>
          <p:nvPr/>
        </p:nvSpPr>
        <p:spPr>
          <a:xfrm>
            <a:off x="815414" y="2660915"/>
            <a:ext cx="10370833" cy="2634183"/>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由于原始样本数据来自于医学领域，冠心病</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年发病（</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）的观测数远小于未发病（</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）的观测数，响应变量</a:t>
            </a:r>
            <a:r>
              <a:rPr lang="en-US" altLang="zh-CN" sz="1600" dirty="0" err="1">
                <a:latin typeface="微软雅黑" panose="020B0503020204020204" pitchFamily="34" charset="-122"/>
                <a:ea typeface="微软雅黑" panose="020B0503020204020204" pitchFamily="34" charset="-122"/>
              </a:rPr>
              <a:t>TenYearCHD</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的比例仅为</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。因此若不对样本数据进行均衡化处理，在后续建模时会出现分类器将异常情况也归为正常情况的可能，且会导致拟合效果和预测效果均较差。</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运用</a:t>
            </a:r>
            <a:r>
              <a:rPr lang="en-US" altLang="zh-CN" sz="1600" dirty="0">
                <a:latin typeface="微软雅黑" panose="020B0503020204020204" pitchFamily="34" charset="-122"/>
                <a:ea typeface="微软雅黑" panose="020B0503020204020204" pitchFamily="34" charset="-122"/>
              </a:rPr>
              <a:t>SMOTE</a:t>
            </a:r>
            <a:r>
              <a:rPr lang="zh-CN" altLang="en-US" sz="1600" dirty="0">
                <a:latin typeface="微软雅黑" panose="020B0503020204020204" pitchFamily="34" charset="-122"/>
                <a:ea typeface="微软雅黑" panose="020B0503020204020204" pitchFamily="34" charset="-122"/>
              </a:rPr>
              <a:t>算法，对样本数据进行过采样和下采样，通过生成少数分类的样本、抽取多数分类的样本并使它们尽可能地均衡，从而形成新的数据集。则后续建模基于</a:t>
            </a:r>
            <a:r>
              <a:rPr lang="en-US" altLang="zh-CN" sz="1600" dirty="0">
                <a:latin typeface="微软雅黑" panose="020B0503020204020204" pitchFamily="34" charset="-122"/>
                <a:ea typeface="微软雅黑" panose="020B0503020204020204" pitchFamily="34" charset="-122"/>
              </a:rPr>
              <a:t>SMOTE</a:t>
            </a:r>
            <a:r>
              <a:rPr lang="zh-CN" altLang="en-US" sz="1600" dirty="0">
                <a:latin typeface="微软雅黑" panose="020B0503020204020204" pitchFamily="34" charset="-122"/>
                <a:ea typeface="微软雅黑" panose="020B0503020204020204" pitchFamily="34" charset="-122"/>
              </a:rPr>
              <a:t>算法生成的新数据集展开。</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形成的新数据集</a:t>
            </a:r>
            <a:r>
              <a:rPr lang="en-US" altLang="zh-CN" sz="1600" dirty="0">
                <a:latin typeface="微软雅黑" panose="020B0503020204020204" pitchFamily="34" charset="-122"/>
                <a:ea typeface="微软雅黑" panose="020B0503020204020204" pitchFamily="34" charset="-122"/>
              </a:rPr>
              <a:t>desease.ba</a:t>
            </a:r>
            <a:r>
              <a:rPr lang="zh-CN" altLang="en-US" sz="1600" dirty="0">
                <a:latin typeface="微软雅黑" panose="020B0503020204020204" pitchFamily="34" charset="-122"/>
                <a:ea typeface="微软雅黑" panose="020B0503020204020204" pitchFamily="34" charset="-122"/>
              </a:rPr>
              <a:t>中共有</a:t>
            </a:r>
            <a:r>
              <a:rPr lang="en-US" altLang="zh-CN" sz="1600" dirty="0">
                <a:latin typeface="微软雅黑" panose="020B0503020204020204" pitchFamily="34" charset="-122"/>
                <a:ea typeface="微软雅黑" panose="020B0503020204020204" pitchFamily="34" charset="-122"/>
              </a:rPr>
              <a:t>6743</a:t>
            </a:r>
            <a:r>
              <a:rPr lang="zh-CN" altLang="en-US" sz="1600" dirty="0">
                <a:latin typeface="微软雅黑" panose="020B0503020204020204" pitchFamily="34" charset="-122"/>
                <a:ea typeface="微软雅黑" panose="020B0503020204020204" pitchFamily="34" charset="-122"/>
              </a:rPr>
              <a:t>条观测，其中响应变量取值为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的比例为</a:t>
            </a:r>
            <a:r>
              <a:rPr lang="en-US" altLang="zh-CN" sz="1600" dirty="0">
                <a:latin typeface="微软雅黑" panose="020B0503020204020204" pitchFamily="34" charset="-122"/>
                <a:ea typeface="微软雅黑" panose="020B0503020204020204" pitchFamily="34" charset="-122"/>
              </a:rPr>
              <a:t>54.5%</a:t>
            </a:r>
            <a:r>
              <a:rPr lang="zh-CN" altLang="en-US" sz="1600" dirty="0">
                <a:latin typeface="微软雅黑" panose="020B0503020204020204" pitchFamily="34" charset="-122"/>
                <a:ea typeface="微软雅黑" panose="020B0503020204020204" pitchFamily="34" charset="-122"/>
              </a:rPr>
              <a:t>，样本是均衡的。这样可以减小因学习数据过少导致的分类器识别错误的概率，提高模型的准确性。</a:t>
            </a:r>
          </a:p>
        </p:txBody>
      </p:sp>
    </p:spTree>
    <p:extLst>
      <p:ext uri="{BB962C8B-B14F-4D97-AF65-F5344CB8AC3E}">
        <p14:creationId xmlns:p14="http://schemas.microsoft.com/office/powerpoint/2010/main" val="76748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第三部分</a:t>
            </a:r>
          </a:p>
        </p:txBody>
      </p:sp>
      <p:grpSp>
        <p:nvGrpSpPr>
          <p:cNvPr id="12" name="组合 11"/>
          <p:cNvGrpSpPr/>
          <p:nvPr/>
        </p:nvGrpSpPr>
        <p:grpSpPr bwMode="auto">
          <a:xfrm>
            <a:off x="5031317" y="2180863"/>
            <a:ext cx="6712414" cy="707886"/>
            <a:chOff x="3773160" y="1247148"/>
            <a:chExt cx="5035664" cy="531605"/>
          </a:xfrm>
        </p:grpSpPr>
        <p:sp>
          <p:nvSpPr>
            <p:cNvPr id="24587" name="TextBox 4"/>
            <p:cNvSpPr txBox="1">
              <a:spLocks noChangeArrowheads="1"/>
            </p:cNvSpPr>
            <p:nvPr/>
          </p:nvSpPr>
          <p:spPr bwMode="auto">
            <a:xfrm>
              <a:off x="3773160" y="1247148"/>
              <a:ext cx="3357831"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ea typeface="微软雅黑" panose="020B0503020204020204" pitchFamily="34" charset="-122"/>
                </a:rPr>
                <a:t>Descriptive Analysis</a:t>
              </a:r>
              <a:endParaRPr lang="zh-CN" altLang="en-US" sz="4000" dirty="0">
                <a:solidFill>
                  <a:srgbClr val="00B0F0"/>
                </a:solidFill>
                <a:latin typeface="Impact" panose="020B0806030902050204" pitchFamily="34" charset="0"/>
                <a:ea typeface="微软雅黑" panose="020B0503020204020204" pitchFamily="34" charset="-122"/>
              </a:endParaRPr>
            </a:p>
          </p:txBody>
        </p:sp>
        <p:sp>
          <p:nvSpPr>
            <p:cNvPr id="9" name="文本框 8"/>
            <p:cNvSpPr txBox="1"/>
            <p:nvPr/>
          </p:nvSpPr>
          <p:spPr>
            <a:xfrm>
              <a:off x="7130991" y="1293374"/>
              <a:ext cx="1677833"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描述性分析</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457339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304256"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4" name="矩形 3"/>
          <p:cNvSpPr/>
          <p:nvPr/>
        </p:nvSpPr>
        <p:spPr>
          <a:xfrm>
            <a:off x="8517516" y="260648"/>
            <a:ext cx="3168352" cy="384043"/>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8304245" y="260648"/>
            <a:ext cx="1378904"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描述性统计</a:t>
            </a:r>
          </a:p>
        </p:txBody>
      </p:sp>
      <p:sp>
        <p:nvSpPr>
          <p:cNvPr id="6" name="矩形 5"/>
          <p:cNvSpPr/>
          <p:nvPr/>
        </p:nvSpPr>
        <p:spPr>
          <a:xfrm>
            <a:off x="9978926" y="37375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632042" y="372171"/>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296004"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955430"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1259266"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575387" y="1029808"/>
            <a:ext cx="295465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被调查者的基本情况</a:t>
            </a:r>
          </a:p>
        </p:txBody>
      </p:sp>
      <p:sp>
        <p:nvSpPr>
          <p:cNvPr id="17" name="文本框 16"/>
          <p:cNvSpPr txBox="1"/>
          <p:nvPr/>
        </p:nvSpPr>
        <p:spPr>
          <a:xfrm>
            <a:off x="6768076" y="1713197"/>
            <a:ext cx="4917793" cy="4480842"/>
          </a:xfrm>
          <a:prstGeom prst="rect">
            <a:avLst/>
          </a:prstGeom>
          <a:noFill/>
        </p:spPr>
        <p:txBody>
          <a:bodyPr wrap="square" rtlCol="0">
            <a:spAutoFit/>
          </a:bodyPr>
          <a:lstStyle/>
          <a:p>
            <a:pPr indent="457200">
              <a:lnSpc>
                <a:spcPct val="150000"/>
              </a:lnSpc>
            </a:pPr>
            <a:r>
              <a:rPr lang="zh-CN" altLang="en-US" sz="1600" dirty="0">
                <a:latin typeface="微软雅黑" panose="020B0503020204020204" pitchFamily="34" charset="-122"/>
                <a:ea typeface="微软雅黑" panose="020B0503020204020204" pitchFamily="34" charset="-122"/>
              </a:rPr>
              <a:t>       从年龄分布来看，十年内冠心病患者的年龄总体上高于未患有冠心病的被调查者，冠心病患者年龄均值大约比未患病者高了</a:t>
            </a:r>
            <a:r>
              <a:rPr lang="en-US" altLang="zh-CN" sz="1600" dirty="0">
                <a:latin typeface="微软雅黑" panose="020B0503020204020204" pitchFamily="34" charset="-122"/>
                <a:ea typeface="微软雅黑" panose="020B0503020204020204" pitchFamily="34" charset="-122"/>
              </a:rPr>
              <a:t>5-7</a:t>
            </a:r>
            <a:r>
              <a:rPr lang="zh-CN" altLang="en-US" sz="1600" dirty="0">
                <a:latin typeface="微软雅黑" panose="020B0503020204020204" pitchFamily="34" charset="-122"/>
                <a:ea typeface="微软雅黑" panose="020B0503020204020204" pitchFamily="34" charset="-122"/>
              </a:rPr>
              <a:t>岁；</a:t>
            </a:r>
            <a:endParaRPr lang="en-US"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BMI</a:t>
            </a:r>
            <a:r>
              <a:rPr lang="zh-CN" altLang="en-US" sz="1600" dirty="0">
                <a:latin typeface="微软雅黑" panose="020B0503020204020204" pitchFamily="34" charset="-122"/>
                <a:ea typeface="微软雅黑" panose="020B0503020204020204" pitchFamily="34" charset="-122"/>
              </a:rPr>
              <a:t>指数上看，患者和未患者的</a:t>
            </a:r>
            <a:r>
              <a:rPr lang="en-US" altLang="zh-CN" sz="1600" dirty="0">
                <a:latin typeface="微软雅黑" panose="020B0503020204020204" pitchFamily="34" charset="-122"/>
                <a:ea typeface="微软雅黑" panose="020B0503020204020204" pitchFamily="34" charset="-122"/>
              </a:rPr>
              <a:t>BMI</a:t>
            </a:r>
            <a:r>
              <a:rPr lang="zh-CN" altLang="en-US" sz="1600" dirty="0">
                <a:latin typeface="微软雅黑" panose="020B0503020204020204" pitchFamily="34" charset="-122"/>
                <a:ea typeface="微软雅黑" panose="020B0503020204020204" pitchFamily="34" charset="-122"/>
              </a:rPr>
              <a:t>相差不大，但总体上患者的</a:t>
            </a:r>
            <a:r>
              <a:rPr lang="en-US" altLang="zh-CN" sz="1600" dirty="0">
                <a:latin typeface="微软雅黑" panose="020B0503020204020204" pitchFamily="34" charset="-122"/>
                <a:ea typeface="微软雅黑" panose="020B0503020204020204" pitchFamily="34" charset="-122"/>
              </a:rPr>
              <a:t>BMI</a:t>
            </a:r>
            <a:r>
              <a:rPr lang="zh-CN" altLang="en-US" sz="1600" dirty="0">
                <a:latin typeface="微软雅黑" panose="020B0503020204020204" pitchFamily="34" charset="-122"/>
                <a:ea typeface="微软雅黑" panose="020B0503020204020204" pitchFamily="34" charset="-122"/>
              </a:rPr>
              <a:t>稍稍高于未患者；</a:t>
            </a:r>
            <a:endParaRPr lang="en-US"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en-US" sz="1600" dirty="0">
                <a:latin typeface="微软雅黑" panose="020B0503020204020204" pitchFamily="34" charset="-122"/>
                <a:ea typeface="微软雅黑" panose="020B0503020204020204" pitchFamily="34" charset="-122"/>
              </a:rPr>
              <a:t>从受教育程度来看，总体上受教育程度对患冠心病影响不大，患与未患的比例大概在</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，其中教育程度最低和最高的人群患冠心病的比例比中等教育程度的人群总体上稍高，高于</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en-US" sz="1600" dirty="0">
                <a:latin typeface="微软雅黑" panose="020B0503020204020204" pitchFamily="34" charset="-122"/>
                <a:ea typeface="微软雅黑" panose="020B0503020204020204" pitchFamily="34" charset="-122"/>
              </a:rPr>
              <a:t>从性别来看，总体上男性患冠心病的比例稍高于女性，女性患与未患的比例为</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，男性患病比例高于</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a:t>
            </a:r>
          </a:p>
        </p:txBody>
      </p:sp>
      <p:pic>
        <p:nvPicPr>
          <p:cNvPr id="19" name="图片 18">
            <a:extLst>
              <a:ext uri="{FF2B5EF4-FFF2-40B4-BE49-F238E27FC236}">
                <a16:creationId xmlns:a16="http://schemas.microsoft.com/office/drawing/2014/main" id="{1FE090CB-7C1C-416A-9851-A43538C4E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857" y="4097341"/>
            <a:ext cx="3286193" cy="2700535"/>
          </a:xfrm>
          <a:prstGeom prst="rect">
            <a:avLst/>
          </a:prstGeom>
        </p:spPr>
      </p:pic>
      <p:pic>
        <p:nvPicPr>
          <p:cNvPr id="21" name="图片 20">
            <a:extLst>
              <a:ext uri="{FF2B5EF4-FFF2-40B4-BE49-F238E27FC236}">
                <a16:creationId xmlns:a16="http://schemas.microsoft.com/office/drawing/2014/main" id="{D5BF74D3-982F-4577-8BEA-1C6849781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64" y="4088837"/>
            <a:ext cx="3286193" cy="2700535"/>
          </a:xfrm>
          <a:prstGeom prst="rect">
            <a:avLst/>
          </a:prstGeom>
        </p:spPr>
      </p:pic>
      <p:pic>
        <p:nvPicPr>
          <p:cNvPr id="23" name="图片 22">
            <a:extLst>
              <a:ext uri="{FF2B5EF4-FFF2-40B4-BE49-F238E27FC236}">
                <a16:creationId xmlns:a16="http://schemas.microsoft.com/office/drawing/2014/main" id="{5B847724-7722-4260-A2EC-D60668C3C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857" y="1418895"/>
            <a:ext cx="3286193" cy="2700535"/>
          </a:xfrm>
          <a:prstGeom prst="rect">
            <a:avLst/>
          </a:prstGeom>
        </p:spPr>
      </p:pic>
      <p:pic>
        <p:nvPicPr>
          <p:cNvPr id="25" name="图片 24">
            <a:extLst>
              <a:ext uri="{FF2B5EF4-FFF2-40B4-BE49-F238E27FC236}">
                <a16:creationId xmlns:a16="http://schemas.microsoft.com/office/drawing/2014/main" id="{0E55667F-2FBE-48BE-8978-D74E2C9E6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664" y="1435636"/>
            <a:ext cx="3286193" cy="2700535"/>
          </a:xfrm>
          <a:prstGeom prst="rect">
            <a:avLst/>
          </a:prstGeom>
        </p:spPr>
      </p:pic>
    </p:spTree>
    <p:extLst>
      <p:ext uri="{BB962C8B-B14F-4D97-AF65-F5344CB8AC3E}">
        <p14:creationId xmlns:p14="http://schemas.microsoft.com/office/powerpoint/2010/main" val="323150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360" y="68627"/>
            <a:ext cx="2112235" cy="836712"/>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6" name="矩形 5"/>
          <p:cNvSpPr/>
          <p:nvPr/>
        </p:nvSpPr>
        <p:spPr>
          <a:xfrm>
            <a:off x="8688288" y="273811"/>
            <a:ext cx="3072341" cy="384043"/>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8304245" y="260648"/>
            <a:ext cx="1378904"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描述性分析</a:t>
            </a:r>
          </a:p>
        </p:txBody>
      </p:sp>
      <p:sp>
        <p:nvSpPr>
          <p:cNvPr id="8" name="矩形 7"/>
          <p:cNvSpPr/>
          <p:nvPr/>
        </p:nvSpPr>
        <p:spPr>
          <a:xfrm>
            <a:off x="9978926" y="37375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315167" y="372171"/>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627940"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0940714"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11259266"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E60A37E1-ACEE-4401-BE27-024464914612}"/>
              </a:ext>
            </a:extLst>
          </p:cNvPr>
          <p:cNvSpPr txBox="1"/>
          <p:nvPr/>
        </p:nvSpPr>
        <p:spPr>
          <a:xfrm>
            <a:off x="7629525" y="2410828"/>
            <a:ext cx="4293029" cy="3367397"/>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受访者的健康状况：</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发现患冠心病受访者中高血压状态者、服高血压药物者、患糖尿病者、曾中风患者的比例均较高。</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猜测这些疾病可能导致身体机能下降，从而更容易患冠心病。</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zh-CN" altLang="en-US"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6907512B-811E-4D6C-983F-25A369BEF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78984"/>
            <a:ext cx="3625068" cy="2979016"/>
          </a:xfrm>
          <a:prstGeom prst="rect">
            <a:avLst/>
          </a:prstGeom>
        </p:spPr>
      </p:pic>
      <p:pic>
        <p:nvPicPr>
          <p:cNvPr id="21" name="图片 20">
            <a:extLst>
              <a:ext uri="{FF2B5EF4-FFF2-40B4-BE49-F238E27FC236}">
                <a16:creationId xmlns:a16="http://schemas.microsoft.com/office/drawing/2014/main" id="{015A787C-78F9-46D2-9CD5-6FAE71E5B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068" y="3878982"/>
            <a:ext cx="3625069" cy="2979017"/>
          </a:xfrm>
          <a:prstGeom prst="rect">
            <a:avLst/>
          </a:prstGeom>
        </p:spPr>
      </p:pic>
      <p:pic>
        <p:nvPicPr>
          <p:cNvPr id="14" name="图片 13">
            <a:extLst>
              <a:ext uri="{FF2B5EF4-FFF2-40B4-BE49-F238E27FC236}">
                <a16:creationId xmlns:a16="http://schemas.microsoft.com/office/drawing/2014/main" id="{60CFA530-ACA7-456A-898A-70EBEEFF2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500" y="1019175"/>
            <a:ext cx="3625068" cy="2979016"/>
          </a:xfrm>
          <a:prstGeom prst="rect">
            <a:avLst/>
          </a:prstGeom>
        </p:spPr>
      </p:pic>
      <p:pic>
        <p:nvPicPr>
          <p:cNvPr id="5" name="图片 4">
            <a:extLst>
              <a:ext uri="{FF2B5EF4-FFF2-40B4-BE49-F238E27FC236}">
                <a16:creationId xmlns:a16="http://schemas.microsoft.com/office/drawing/2014/main" id="{F5E4DD70-4C39-434C-83FD-C5ACA5082F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019175"/>
            <a:ext cx="3619500" cy="2974440"/>
          </a:xfrm>
          <a:prstGeom prst="rect">
            <a:avLst/>
          </a:prstGeom>
        </p:spPr>
      </p:pic>
    </p:spTree>
    <p:extLst>
      <p:ext uri="{BB962C8B-B14F-4D97-AF65-F5344CB8AC3E}">
        <p14:creationId xmlns:p14="http://schemas.microsoft.com/office/powerpoint/2010/main" val="385334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360" y="68627"/>
            <a:ext cx="2112235" cy="836712"/>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6" name="矩形 5"/>
          <p:cNvSpPr/>
          <p:nvPr/>
        </p:nvSpPr>
        <p:spPr>
          <a:xfrm>
            <a:off x="8688288" y="273811"/>
            <a:ext cx="3072341" cy="384043"/>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8304245" y="260648"/>
            <a:ext cx="1378904"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数据预处理</a:t>
            </a:r>
          </a:p>
        </p:txBody>
      </p:sp>
      <p:sp>
        <p:nvSpPr>
          <p:cNvPr id="8" name="矩形 7"/>
          <p:cNvSpPr/>
          <p:nvPr/>
        </p:nvSpPr>
        <p:spPr>
          <a:xfrm>
            <a:off x="9978926" y="37375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315167" y="372171"/>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627940"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0940714"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11259266"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B5E738FD-D321-4626-B71A-9A806A7A7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318" y="920530"/>
            <a:ext cx="3781018" cy="3107173"/>
          </a:xfrm>
          <a:prstGeom prst="rect">
            <a:avLst/>
          </a:prstGeom>
        </p:spPr>
      </p:pic>
      <p:pic>
        <p:nvPicPr>
          <p:cNvPr id="18" name="图片 17">
            <a:extLst>
              <a:ext uri="{FF2B5EF4-FFF2-40B4-BE49-F238E27FC236}">
                <a16:creationId xmlns:a16="http://schemas.microsoft.com/office/drawing/2014/main" id="{3B1E825D-ABD3-4780-A954-1E5AE48D0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 y="928686"/>
            <a:ext cx="3508784" cy="3090863"/>
          </a:xfrm>
          <a:prstGeom prst="rect">
            <a:avLst/>
          </a:prstGeom>
        </p:spPr>
      </p:pic>
      <p:pic>
        <p:nvPicPr>
          <p:cNvPr id="20" name="图片 19">
            <a:extLst>
              <a:ext uri="{FF2B5EF4-FFF2-40B4-BE49-F238E27FC236}">
                <a16:creationId xmlns:a16="http://schemas.microsoft.com/office/drawing/2014/main" id="{F73A15CC-1875-4F6D-8692-CA9B3C3DA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777" y="3991518"/>
            <a:ext cx="3814559" cy="2838450"/>
          </a:xfrm>
          <a:prstGeom prst="rect">
            <a:avLst/>
          </a:prstGeom>
        </p:spPr>
      </p:pic>
      <p:pic>
        <p:nvPicPr>
          <p:cNvPr id="22" name="图片 21">
            <a:extLst>
              <a:ext uri="{FF2B5EF4-FFF2-40B4-BE49-F238E27FC236}">
                <a16:creationId xmlns:a16="http://schemas.microsoft.com/office/drawing/2014/main" id="{0B06C53F-BDC7-430E-AA60-A4EF0A594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019550"/>
            <a:ext cx="3454017" cy="2838450"/>
          </a:xfrm>
          <a:prstGeom prst="rect">
            <a:avLst/>
          </a:prstGeom>
        </p:spPr>
      </p:pic>
      <p:sp>
        <p:nvSpPr>
          <p:cNvPr id="23" name="文本框 22">
            <a:extLst>
              <a:ext uri="{FF2B5EF4-FFF2-40B4-BE49-F238E27FC236}">
                <a16:creationId xmlns:a16="http://schemas.microsoft.com/office/drawing/2014/main" id="{E60A37E1-ACEE-4401-BE27-024464914612}"/>
              </a:ext>
            </a:extLst>
          </p:cNvPr>
          <p:cNvSpPr txBox="1"/>
          <p:nvPr/>
        </p:nvSpPr>
        <p:spPr>
          <a:xfrm>
            <a:off x="7467600" y="1028700"/>
            <a:ext cx="4293029" cy="5444888"/>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针对分组箱线图直观差异不明显的连续型变量使用按是否患有冠心病做分面直方图。</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从分面直方图可以看出：</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十年内患上冠心病的受访者血糖（</a:t>
            </a:r>
            <a:r>
              <a:rPr lang="en-US" altLang="zh-CN" dirty="0">
                <a:latin typeface="微软雅黑" panose="020B0503020204020204" pitchFamily="34" charset="-122"/>
                <a:ea typeface="微软雅黑" panose="020B0503020204020204" pitchFamily="34" charset="-122"/>
              </a:rPr>
              <a:t>glucose</a:t>
            </a:r>
            <a:r>
              <a:rPr lang="zh-CN" altLang="en-US" dirty="0">
                <a:latin typeface="微软雅黑" panose="020B0503020204020204" pitchFamily="34" charset="-122"/>
                <a:ea typeface="微软雅黑" panose="020B0503020204020204" pitchFamily="34" charset="-122"/>
              </a:rPr>
              <a:t>）略微高于未患病受访者，二者分布近似一致。</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从心脏收缩压（</a:t>
            </a:r>
            <a:r>
              <a:rPr lang="en-US" altLang="zh-CN" dirty="0" err="1">
                <a:latin typeface="微软雅黑" panose="020B0503020204020204" pitchFamily="34" charset="-122"/>
                <a:ea typeface="微软雅黑" panose="020B0503020204020204" pitchFamily="34" charset="-122"/>
              </a:rPr>
              <a:t>sysBP</a:t>
            </a:r>
            <a:r>
              <a:rPr lang="zh-CN" altLang="en-US" dirty="0">
                <a:latin typeface="微软雅黑" panose="020B0503020204020204" pitchFamily="34" charset="-122"/>
                <a:ea typeface="微软雅黑" panose="020B0503020204020204" pitchFamily="34" charset="-122"/>
              </a:rPr>
              <a:t>）可以看出，患上冠心病的受访者心脏收缩压普遍略微高于健康受访者。</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而每天吸烟根数和心跳频率则没有明显差异。</a:t>
            </a:r>
          </a:p>
        </p:txBody>
      </p:sp>
    </p:spTree>
    <p:extLst>
      <p:ext uri="{BB962C8B-B14F-4D97-AF65-F5344CB8AC3E}">
        <p14:creationId xmlns:p14="http://schemas.microsoft.com/office/powerpoint/2010/main" val="365197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360" y="68627"/>
            <a:ext cx="2112235" cy="836712"/>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6" name="矩形 5"/>
          <p:cNvSpPr/>
          <p:nvPr/>
        </p:nvSpPr>
        <p:spPr>
          <a:xfrm>
            <a:off x="8688288" y="273811"/>
            <a:ext cx="3072341" cy="384043"/>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8304245" y="260648"/>
            <a:ext cx="1378904"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数据预处理</a:t>
            </a:r>
          </a:p>
        </p:txBody>
      </p:sp>
      <p:sp>
        <p:nvSpPr>
          <p:cNvPr id="8" name="矩形 7"/>
          <p:cNvSpPr/>
          <p:nvPr/>
        </p:nvSpPr>
        <p:spPr>
          <a:xfrm>
            <a:off x="9978926" y="373758"/>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315167" y="372171"/>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627940"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0940714"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11259266" y="372171"/>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E60A37E1-ACEE-4401-BE27-024464914612}"/>
              </a:ext>
            </a:extLst>
          </p:cNvPr>
          <p:cNvSpPr txBox="1"/>
          <p:nvPr/>
        </p:nvSpPr>
        <p:spPr>
          <a:xfrm>
            <a:off x="7467600" y="1409700"/>
            <a:ext cx="4293029" cy="4198393"/>
          </a:xfrm>
          <a:prstGeom prst="rect">
            <a:avLst/>
          </a:prstGeom>
          <a:noFill/>
        </p:spPr>
        <p:txBody>
          <a:bodyPr wrap="square" rtlCol="0">
            <a:spAutoFit/>
          </a:bodyPr>
          <a:lstStyle/>
          <a:p>
            <a:pPr indent="457200">
              <a:lnSpc>
                <a:spcPct val="150000"/>
              </a:lnSpc>
            </a:pPr>
            <a:r>
              <a:rPr lang="zh-CN" altLang="en-US" b="0" i="0" dirty="0">
                <a:solidFill>
                  <a:srgbClr val="333333"/>
                </a:solidFill>
                <a:effectLst/>
                <a:latin typeface="微软雅黑" panose="020B0503020204020204" pitchFamily="34" charset="-122"/>
                <a:ea typeface="微软雅黑" panose="020B0503020204020204" pitchFamily="34" charset="-122"/>
              </a:rPr>
              <a:t>理想或正常的胆固醇水平应该低于</a:t>
            </a:r>
            <a:r>
              <a:rPr lang="en-US" altLang="zh-CN" b="0" i="0" dirty="0">
                <a:solidFill>
                  <a:srgbClr val="333333"/>
                </a:solidFill>
                <a:effectLst/>
                <a:latin typeface="微软雅黑" panose="020B0503020204020204" pitchFamily="34" charset="-122"/>
                <a:ea typeface="微软雅黑" panose="020B0503020204020204" pitchFamily="34" charset="-122"/>
              </a:rPr>
              <a:t>200mg/dl</a:t>
            </a:r>
            <a:r>
              <a:rPr lang="zh-CN" altLang="en-US" b="0" i="0" dirty="0">
                <a:solidFill>
                  <a:srgbClr val="333333"/>
                </a:solidFill>
                <a:effectLst/>
                <a:latin typeface="微软雅黑" panose="020B0503020204020204" pitchFamily="34" charset="-122"/>
                <a:ea typeface="微软雅黑" panose="020B0503020204020204" pitchFamily="34" charset="-122"/>
              </a:rPr>
              <a:t>。如果读数在</a:t>
            </a:r>
            <a:r>
              <a:rPr lang="en-US" altLang="zh-CN" b="0" i="0" dirty="0">
                <a:solidFill>
                  <a:srgbClr val="333333"/>
                </a:solidFill>
                <a:effectLst/>
                <a:latin typeface="微软雅黑" panose="020B0503020204020204" pitchFamily="34" charset="-122"/>
                <a:ea typeface="微软雅黑" panose="020B0503020204020204" pitchFamily="34" charset="-122"/>
              </a:rPr>
              <a:t>200-239mg/dl</a:t>
            </a:r>
            <a:r>
              <a:rPr lang="zh-CN" altLang="en-US" b="0" i="0" dirty="0">
                <a:solidFill>
                  <a:srgbClr val="333333"/>
                </a:solidFill>
                <a:effectLst/>
                <a:latin typeface="微软雅黑" panose="020B0503020204020204" pitchFamily="34" charset="-122"/>
                <a:ea typeface="微软雅黑" panose="020B0503020204020204" pitchFamily="34" charset="-122"/>
              </a:rPr>
              <a:t>之间</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就属于临界区间。如果总胆固醇水平高于</a:t>
            </a:r>
            <a:r>
              <a:rPr lang="en-US" altLang="zh-CN" b="0" i="0" dirty="0">
                <a:solidFill>
                  <a:srgbClr val="333333"/>
                </a:solidFill>
                <a:effectLst/>
                <a:latin typeface="微软雅黑" panose="020B0503020204020204" pitchFamily="34" charset="-122"/>
                <a:ea typeface="微软雅黑" panose="020B0503020204020204" pitchFamily="34" charset="-122"/>
              </a:rPr>
              <a:t>240 mg/dl,</a:t>
            </a:r>
            <a:r>
              <a:rPr lang="zh-CN" altLang="en-US" b="0" i="0" dirty="0">
                <a:solidFill>
                  <a:srgbClr val="333333"/>
                </a:solidFill>
                <a:effectLst/>
                <a:latin typeface="微软雅黑" panose="020B0503020204020204" pitchFamily="34" charset="-122"/>
                <a:ea typeface="微软雅黑" panose="020B0503020204020204" pitchFamily="34" charset="-122"/>
              </a:rPr>
              <a:t>就意味是高胆固醇。</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indent="457200">
              <a:lnSpc>
                <a:spcPct val="150000"/>
              </a:lnSpc>
            </a:pPr>
            <a:endParaRPr lang="en-US" altLang="zh-CN" dirty="0">
              <a:solidFill>
                <a:srgbClr val="333333"/>
              </a:solidFill>
              <a:latin typeface="微软雅黑" panose="020B0503020204020204" pitchFamily="34" charset="-122"/>
              <a:ea typeface="微软雅黑" panose="020B0503020204020204" pitchFamily="34" charset="-122"/>
            </a:endParaRPr>
          </a:p>
          <a:p>
            <a:pPr indent="457200">
              <a:lnSpc>
                <a:spcPct val="150000"/>
              </a:lnSpc>
            </a:pPr>
            <a:r>
              <a:rPr lang="zh-CN" altLang="en-US" dirty="0">
                <a:solidFill>
                  <a:srgbClr val="333333"/>
                </a:solidFill>
                <a:latin typeface="微软雅黑" panose="020B0503020204020204" pitchFamily="34" charset="-122"/>
                <a:ea typeface="微软雅黑" panose="020B0503020204020204" pitchFamily="34" charset="-122"/>
              </a:rPr>
              <a:t>由图可知，患冠心病的受访者的胆固醇水平处于正常值边界偏高的人数明显多于未患冠心病的受访者。</a:t>
            </a:r>
            <a:endParaRPr lang="en-US" altLang="zh-CN" dirty="0">
              <a:solidFill>
                <a:srgbClr val="333333"/>
              </a:solidFill>
              <a:latin typeface="微软雅黑" panose="020B0503020204020204" pitchFamily="34" charset="-122"/>
              <a:ea typeface="微软雅黑" panose="020B0503020204020204" pitchFamily="34" charset="-122"/>
            </a:endParaRPr>
          </a:p>
          <a:p>
            <a:pPr indent="457200">
              <a:lnSpc>
                <a:spcPct val="150000"/>
              </a:lnSpc>
            </a:pPr>
            <a:r>
              <a:rPr lang="zh-CN" altLang="en-US" dirty="0">
                <a:solidFill>
                  <a:srgbClr val="333333"/>
                </a:solidFill>
                <a:latin typeface="微软雅黑" panose="020B0503020204020204" pitchFamily="34" charset="-122"/>
                <a:ea typeface="微软雅黑" panose="020B0503020204020204" pitchFamily="34" charset="-122"/>
              </a:rPr>
              <a:t>患冠心病的受访者的心脏舒张压也明显高于未患的。</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2C89511-F8BC-4A88-A1D7-6BA121644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5025"/>
            <a:ext cx="3419245" cy="2809875"/>
          </a:xfrm>
          <a:prstGeom prst="rect">
            <a:avLst/>
          </a:prstGeom>
        </p:spPr>
      </p:pic>
      <p:pic>
        <p:nvPicPr>
          <p:cNvPr id="14" name="图片 13">
            <a:extLst>
              <a:ext uri="{FF2B5EF4-FFF2-40B4-BE49-F238E27FC236}">
                <a16:creationId xmlns:a16="http://schemas.microsoft.com/office/drawing/2014/main" id="{D09FBD5C-4FF7-4AF7-9AF4-F3088815B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245" y="2105025"/>
            <a:ext cx="3419245" cy="2809875"/>
          </a:xfrm>
          <a:prstGeom prst="rect">
            <a:avLst/>
          </a:prstGeom>
        </p:spPr>
      </p:pic>
    </p:spTree>
    <p:extLst>
      <p:ext uri="{BB962C8B-B14F-4D97-AF65-F5344CB8AC3E}">
        <p14:creationId xmlns:p14="http://schemas.microsoft.com/office/powerpoint/2010/main" val="100063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第四部分</a:t>
            </a:r>
          </a:p>
        </p:txBody>
      </p:sp>
      <p:grpSp>
        <p:nvGrpSpPr>
          <p:cNvPr id="12" name="组合 11"/>
          <p:cNvGrpSpPr/>
          <p:nvPr/>
        </p:nvGrpSpPr>
        <p:grpSpPr bwMode="auto">
          <a:xfrm>
            <a:off x="5031317" y="2180863"/>
            <a:ext cx="5191642" cy="707886"/>
            <a:chOff x="3773160" y="1247148"/>
            <a:chExt cx="3894778" cy="531605"/>
          </a:xfrm>
        </p:grpSpPr>
        <p:sp>
          <p:nvSpPr>
            <p:cNvPr id="24587" name="TextBox 4"/>
            <p:cNvSpPr txBox="1">
              <a:spLocks noChangeArrowheads="1"/>
            </p:cNvSpPr>
            <p:nvPr/>
          </p:nvSpPr>
          <p:spPr bwMode="auto">
            <a:xfrm>
              <a:off x="3773160" y="1247148"/>
              <a:ext cx="2512421"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Model Building</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6297964" y="1293246"/>
              <a:ext cx="1369974"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模型构建</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3212586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791875"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7" name="矩形 26"/>
          <p:cNvSpPr/>
          <p:nvPr/>
        </p:nvSpPr>
        <p:spPr>
          <a:xfrm>
            <a:off x="10476059" y="339985"/>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graphicFrame>
        <p:nvGraphicFramePr>
          <p:cNvPr id="4" name="表格 4">
            <a:extLst>
              <a:ext uri="{FF2B5EF4-FFF2-40B4-BE49-F238E27FC236}">
                <a16:creationId xmlns:a16="http://schemas.microsoft.com/office/drawing/2014/main" id="{FB07EEC4-8E62-4779-A179-3C9DC7C3E4A8}"/>
              </a:ext>
            </a:extLst>
          </p:cNvPr>
          <p:cNvGraphicFramePr>
            <a:graphicFrameLocks noGrp="1"/>
          </p:cNvGraphicFramePr>
          <p:nvPr>
            <p:extLst>
              <p:ext uri="{D42A27DB-BD31-4B8C-83A1-F6EECF244321}">
                <p14:modId xmlns:p14="http://schemas.microsoft.com/office/powerpoint/2010/main" val="1113229383"/>
              </p:ext>
            </p:extLst>
          </p:nvPr>
        </p:nvGraphicFramePr>
        <p:xfrm>
          <a:off x="3731444" y="1078425"/>
          <a:ext cx="7630584" cy="5604016"/>
        </p:xfrm>
        <a:graphic>
          <a:graphicData uri="http://schemas.openxmlformats.org/drawingml/2006/table">
            <a:tbl>
              <a:tblPr firstRow="1" bandRow="1">
                <a:tableStyleId>{9D7B26C5-4107-4FEC-AEDC-1716B250A1EF}</a:tableStyleId>
              </a:tblPr>
              <a:tblGrid>
                <a:gridCol w="1907646">
                  <a:extLst>
                    <a:ext uri="{9D8B030D-6E8A-4147-A177-3AD203B41FA5}">
                      <a16:colId xmlns:a16="http://schemas.microsoft.com/office/drawing/2014/main" val="783953779"/>
                    </a:ext>
                  </a:extLst>
                </a:gridCol>
                <a:gridCol w="1907646">
                  <a:extLst>
                    <a:ext uri="{9D8B030D-6E8A-4147-A177-3AD203B41FA5}">
                      <a16:colId xmlns:a16="http://schemas.microsoft.com/office/drawing/2014/main" val="1827486163"/>
                    </a:ext>
                  </a:extLst>
                </a:gridCol>
                <a:gridCol w="1914898">
                  <a:extLst>
                    <a:ext uri="{9D8B030D-6E8A-4147-A177-3AD203B41FA5}">
                      <a16:colId xmlns:a16="http://schemas.microsoft.com/office/drawing/2014/main" val="1648610325"/>
                    </a:ext>
                  </a:extLst>
                </a:gridCol>
                <a:gridCol w="1900394">
                  <a:extLst>
                    <a:ext uri="{9D8B030D-6E8A-4147-A177-3AD203B41FA5}">
                      <a16:colId xmlns:a16="http://schemas.microsoft.com/office/drawing/2014/main" val="3061588721"/>
                    </a:ext>
                  </a:extLst>
                </a:gridCol>
              </a:tblGrid>
              <a:tr h="329648">
                <a:tc>
                  <a:txBody>
                    <a:bodyPr/>
                    <a:lstStyle/>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Estimate</a:t>
                      </a:r>
                    </a:p>
                  </a:txBody>
                  <a:tcPr marL="6350" marR="6350" marT="6350" marB="0" anchor="ctr"/>
                </a:tc>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Pr(&gt;|z|)</a:t>
                      </a:r>
                    </a:p>
                  </a:txBody>
                  <a:tcPr marL="6350" marR="6350" marT="6350"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851052788"/>
                  </a:ext>
                </a:extLst>
              </a:tr>
              <a:tr h="329648">
                <a:tc>
                  <a:txBody>
                    <a:bodyPr/>
                    <a:lstStyle/>
                    <a:p>
                      <a:pPr algn="l" fontAlgn="ctr"/>
                      <a:r>
                        <a:rPr lang="en-US" sz="1800" b="0" i="0" u="none" strike="noStrike" dirty="0">
                          <a:solidFill>
                            <a:srgbClr val="000000"/>
                          </a:solidFill>
                          <a:effectLst/>
                          <a:latin typeface="等线" panose="02010600030101010101" pitchFamily="2" charset="-122"/>
                          <a:ea typeface="等线" panose="02010600030101010101" pitchFamily="2" charset="-122"/>
                        </a:rPr>
                        <a:t>(Intercept)</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-7.96288</a:t>
                      </a:r>
                    </a:p>
                  </a:txBody>
                  <a:tcPr marL="6350" marR="6350" marT="6350" marB="0" anchor="ctr"/>
                </a:tc>
                <a:tc>
                  <a:txBody>
                    <a:bodyPr/>
                    <a:lstStyle/>
                    <a:p>
                      <a:pPr algn="l" fontAlgn="ctr"/>
                      <a:r>
                        <a:rPr lang="en-US" sz="1800" b="0" i="0" u="none" strike="noStrike" dirty="0">
                          <a:solidFill>
                            <a:srgbClr val="000000"/>
                          </a:solidFill>
                          <a:effectLst/>
                          <a:latin typeface="等线" panose="02010600030101010101" pitchFamily="2" charset="-122"/>
                          <a:ea typeface="等线" panose="02010600030101010101" pitchFamily="2" charset="-122"/>
                        </a:rPr>
                        <a:t>                &lt; 2e-16</a:t>
                      </a:r>
                    </a:p>
                  </a:txBody>
                  <a:tcPr marL="6350" marR="6350" marT="6350" marB="0" anchor="ctr"/>
                </a:tc>
                <a:tc>
                  <a:txBody>
                    <a:bodyPr/>
                    <a:lstStyle/>
                    <a:p>
                      <a:pPr algn="l"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896901534"/>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male1</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0.438192</a:t>
                      </a:r>
                    </a:p>
                  </a:txBody>
                  <a:tcPr marL="6350" marR="6350" marT="6350" marB="0" anchor="ctr"/>
                </a:tc>
                <a:tc>
                  <a:txBody>
                    <a:bodyPr/>
                    <a:lstStyle/>
                    <a:p>
                      <a:pPr algn="r" fontAlgn="ctr"/>
                      <a:r>
                        <a:rPr lang="en-US" sz="1800" b="0" i="0" u="none" strike="noStrike">
                          <a:solidFill>
                            <a:srgbClr val="000000"/>
                          </a:solidFill>
                          <a:effectLst/>
                          <a:latin typeface="等线" panose="02010600030101010101" pitchFamily="2" charset="-122"/>
                          <a:ea typeface="等线" panose="02010600030101010101" pitchFamily="2" charset="-122"/>
                        </a:rPr>
                        <a:t>1.49E-10</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046104148"/>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age</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0.077612</a:t>
                      </a:r>
                    </a:p>
                  </a:txBody>
                  <a:tcPr marL="6350" marR="6350" marT="6350" marB="0" anchor="ctr"/>
                </a:tc>
                <a:tc>
                  <a:txBody>
                    <a:bodyPr/>
                    <a:lstStyle/>
                    <a:p>
                      <a:pPr algn="l" fontAlgn="ctr"/>
                      <a:r>
                        <a:rPr lang="en-US" sz="1800" b="0" i="0" u="none" strike="noStrike" dirty="0">
                          <a:solidFill>
                            <a:srgbClr val="000000"/>
                          </a:solidFill>
                          <a:effectLst/>
                          <a:latin typeface="等线" panose="02010600030101010101" pitchFamily="2" charset="-122"/>
                          <a:ea typeface="等线" panose="02010600030101010101" pitchFamily="2" charset="-122"/>
                        </a:rPr>
                        <a:t>                 &lt; 2e-16</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473244852"/>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education2</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0.066859</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0.39577</a:t>
                      </a:r>
                    </a:p>
                  </a:txBody>
                  <a:tcPr marL="6350" marR="6350" marT="6350"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13086939"/>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education3</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0.10654</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0.28407</a:t>
                      </a:r>
                    </a:p>
                  </a:txBody>
                  <a:tcPr marL="6350" marR="6350" marT="6350"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84174180"/>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education4</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0.542144</a:t>
                      </a:r>
                    </a:p>
                  </a:txBody>
                  <a:tcPr marL="6350" marR="6350" marT="6350" marB="0" anchor="ctr"/>
                </a:tc>
                <a:tc>
                  <a:txBody>
                    <a:bodyPr/>
                    <a:lstStyle/>
                    <a:p>
                      <a:pPr algn="r" fontAlgn="ctr"/>
                      <a:r>
                        <a:rPr lang="en-US" sz="1800" b="0" i="0" u="none" strike="noStrike">
                          <a:solidFill>
                            <a:srgbClr val="000000"/>
                          </a:solidFill>
                          <a:effectLst/>
                          <a:latin typeface="等线" panose="02010600030101010101" pitchFamily="2" charset="-122"/>
                          <a:ea typeface="等线" panose="02010600030101010101" pitchFamily="2" charset="-122"/>
                        </a:rPr>
                        <a:t>6.69E-07</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533976285"/>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cigsPerDay</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0.018209</a:t>
                      </a:r>
                    </a:p>
                  </a:txBody>
                  <a:tcPr marL="6350" marR="6350" marT="6350" marB="0" anchor="ctr"/>
                </a:tc>
                <a:tc>
                  <a:txBody>
                    <a:bodyPr/>
                    <a:lstStyle/>
                    <a:p>
                      <a:pPr algn="r" fontAlgn="ctr"/>
                      <a:r>
                        <a:rPr lang="en-US" sz="1800" b="0" i="0" u="none" strike="noStrike" dirty="0">
                          <a:solidFill>
                            <a:srgbClr val="000000"/>
                          </a:solidFill>
                          <a:effectLst/>
                          <a:latin typeface="等线" panose="02010600030101010101" pitchFamily="2" charset="-122"/>
                          <a:ea typeface="等线" panose="02010600030101010101" pitchFamily="2" charset="-122"/>
                        </a:rPr>
                        <a:t>2E-09</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895590144"/>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BPMeds1</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2.230162</a:t>
                      </a:r>
                    </a:p>
                  </a:txBody>
                  <a:tcPr marL="6350" marR="6350" marT="6350" marB="0" anchor="ctr"/>
                </a:tc>
                <a:tc>
                  <a:txBody>
                    <a:bodyPr/>
                    <a:lstStyle/>
                    <a:p>
                      <a:pPr algn="l" fontAlgn="ctr"/>
                      <a:r>
                        <a:rPr lang="en-US" sz="1800" b="0" i="0" u="none" strike="noStrike" dirty="0">
                          <a:solidFill>
                            <a:srgbClr val="000000"/>
                          </a:solidFill>
                          <a:effectLst/>
                          <a:latin typeface="等线" panose="02010600030101010101" pitchFamily="2" charset="-122"/>
                          <a:ea typeface="等线" panose="02010600030101010101" pitchFamily="2" charset="-122"/>
                        </a:rPr>
                        <a:t>                &lt; 2e-16</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478662073"/>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prevalentStroke1</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2.286597</a:t>
                      </a:r>
                    </a:p>
                  </a:txBody>
                  <a:tcPr marL="6350" marR="6350" marT="6350" marB="0" anchor="ctr"/>
                </a:tc>
                <a:tc>
                  <a:txBody>
                    <a:bodyPr/>
                    <a:lstStyle/>
                    <a:p>
                      <a:pPr algn="r" fontAlgn="ctr"/>
                      <a:r>
                        <a:rPr lang="en-US" sz="1800" b="0" i="0" u="none" strike="noStrike" dirty="0">
                          <a:solidFill>
                            <a:srgbClr val="000000"/>
                          </a:solidFill>
                          <a:effectLst/>
                          <a:latin typeface="等线" panose="02010600030101010101" pitchFamily="2" charset="-122"/>
                          <a:ea typeface="等线" panose="02010600030101010101" pitchFamily="2" charset="-122"/>
                        </a:rPr>
                        <a:t>2.77E-13</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073734587"/>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prevalentHyp1</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0.482407</a:t>
                      </a:r>
                    </a:p>
                  </a:txBody>
                  <a:tcPr marL="6350" marR="6350" marT="6350" marB="0" anchor="ctr"/>
                </a:tc>
                <a:tc>
                  <a:txBody>
                    <a:bodyPr/>
                    <a:lstStyle/>
                    <a:p>
                      <a:pPr algn="r" fontAlgn="ctr"/>
                      <a:r>
                        <a:rPr lang="en-US" sz="1800" b="0" i="0" u="none" strike="noStrike" dirty="0">
                          <a:solidFill>
                            <a:srgbClr val="000000"/>
                          </a:solidFill>
                          <a:effectLst/>
                          <a:latin typeface="等线" panose="02010600030101010101" pitchFamily="2" charset="-122"/>
                          <a:ea typeface="等线" panose="02010600030101010101" pitchFamily="2" charset="-122"/>
                        </a:rPr>
                        <a:t>1.79E-10</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859301784"/>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diabetes1</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2.027786</a:t>
                      </a:r>
                    </a:p>
                  </a:txBody>
                  <a:tcPr marL="6350" marR="6350" marT="6350" marB="0" anchor="ctr"/>
                </a:tc>
                <a:tc>
                  <a:txBody>
                    <a:bodyPr/>
                    <a:lstStyle/>
                    <a:p>
                      <a:pPr algn="l" fontAlgn="ctr"/>
                      <a:r>
                        <a:rPr lang="en-US" sz="1800" b="0" i="0" u="none" strike="noStrike" dirty="0">
                          <a:solidFill>
                            <a:srgbClr val="000000"/>
                          </a:solidFill>
                          <a:effectLst/>
                          <a:latin typeface="等线" panose="02010600030101010101" pitchFamily="2" charset="-122"/>
                          <a:ea typeface="等线" panose="02010600030101010101" pitchFamily="2" charset="-122"/>
                        </a:rPr>
                        <a:t>                 &lt; 2e-16</a:t>
                      </a:r>
                    </a:p>
                  </a:txBody>
                  <a:tcPr marL="6350" marR="6350" marT="6350" marB="0" anchor="ctr"/>
                </a:tc>
                <a:tc>
                  <a:txBody>
                    <a:bodyPr/>
                    <a:lstStyle/>
                    <a:p>
                      <a:pPr algn="l" fontAlgn="ctr"/>
                      <a:r>
                        <a:rPr lang="zh-CN" altLang="en-US" sz="18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805726422"/>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totChol</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0.002265</a:t>
                      </a:r>
                    </a:p>
                  </a:txBody>
                  <a:tcPr marL="6350" marR="6350" marT="635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0.00484</a:t>
                      </a:r>
                    </a:p>
                  </a:txBody>
                  <a:tcPr marL="6350" marR="6350" marT="6350" marB="0" anchor="ctr"/>
                </a:tc>
                <a:tc>
                  <a:txBody>
                    <a:bodyPr/>
                    <a:lstStyle/>
                    <a:p>
                      <a:pPr algn="l"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167572530"/>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sysBP</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0.012353</a:t>
                      </a:r>
                    </a:p>
                  </a:txBody>
                  <a:tcPr marL="6350" marR="6350" marT="6350" marB="0" anchor="ctr"/>
                </a:tc>
                <a:tc>
                  <a:txBody>
                    <a:bodyPr/>
                    <a:lstStyle/>
                    <a:p>
                      <a:pPr algn="r" fontAlgn="ctr"/>
                      <a:r>
                        <a:rPr lang="en-US" sz="1800" b="0" i="0" u="none" strike="noStrike">
                          <a:solidFill>
                            <a:srgbClr val="000000"/>
                          </a:solidFill>
                          <a:effectLst/>
                          <a:latin typeface="等线" panose="02010600030101010101" pitchFamily="2" charset="-122"/>
                          <a:ea typeface="等线" panose="02010600030101010101" pitchFamily="2" charset="-122"/>
                        </a:rPr>
                        <a:t>4.79E-06</a:t>
                      </a:r>
                    </a:p>
                  </a:txBody>
                  <a:tcPr marL="6350" marR="6350" marT="6350" marB="0" anchor="ctr"/>
                </a:tc>
                <a:tc>
                  <a:txBody>
                    <a:bodyPr/>
                    <a:lstStyle/>
                    <a:p>
                      <a:pPr algn="l"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470288429"/>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diaBP</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0.009074</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0.04828</a:t>
                      </a:r>
                    </a:p>
                  </a:txBody>
                  <a:tcPr marL="6350" marR="6350" marT="6350" marB="0" anchor="ctr"/>
                </a:tc>
                <a:tc>
                  <a:txBody>
                    <a:bodyPr/>
                    <a:lstStyle/>
                    <a:p>
                      <a:pPr algn="l"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499776332"/>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BMI</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-0.01811</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0.05517</a:t>
                      </a:r>
                    </a:p>
                  </a:txBody>
                  <a:tcPr marL="6350" marR="6350" marT="6350" marB="0" anchor="ctr"/>
                </a:tc>
                <a:tc>
                  <a:txBody>
                    <a:bodyPr/>
                    <a:lstStyle/>
                    <a:p>
                      <a:pPr algn="l"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431660108"/>
                  </a:ext>
                </a:extLst>
              </a:tr>
              <a:tr h="329648">
                <a:tc>
                  <a:txBody>
                    <a:bodyPr/>
                    <a:lstStyle/>
                    <a:p>
                      <a:pPr algn="l" fontAlgn="ctr"/>
                      <a:r>
                        <a:rPr lang="en-US" sz="1800" b="0" i="0" u="none" strike="noStrike">
                          <a:solidFill>
                            <a:srgbClr val="000000"/>
                          </a:solidFill>
                          <a:effectLst/>
                          <a:latin typeface="等线" panose="02010600030101010101" pitchFamily="2" charset="-122"/>
                          <a:ea typeface="等线" panose="02010600030101010101" pitchFamily="2" charset="-122"/>
                        </a:rPr>
                        <a:t>glucose</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0.006414</a:t>
                      </a:r>
                    </a:p>
                  </a:txBody>
                  <a:tcPr marL="6350" marR="6350" marT="635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0.01221</a:t>
                      </a:r>
                    </a:p>
                  </a:txBody>
                  <a:tcPr marL="6350" marR="6350" marT="6350" marB="0" anchor="ctr"/>
                </a:tc>
                <a:tc>
                  <a:txBody>
                    <a:bodyPr/>
                    <a:lstStyle/>
                    <a:p>
                      <a:pPr algn="l" fontAlgn="ctr"/>
                      <a:r>
                        <a:rPr lang="zh-CN" altLang="en-US" sz="18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548860618"/>
                  </a:ext>
                </a:extLst>
              </a:tr>
            </a:tbl>
          </a:graphicData>
        </a:graphic>
      </p:graphicFrame>
      <p:sp>
        <p:nvSpPr>
          <p:cNvPr id="5" name="文本框 4">
            <a:extLst>
              <a:ext uri="{FF2B5EF4-FFF2-40B4-BE49-F238E27FC236}">
                <a16:creationId xmlns:a16="http://schemas.microsoft.com/office/drawing/2014/main" id="{605309E4-F1CE-45EF-8E82-5D3C7DD06EA0}"/>
              </a:ext>
            </a:extLst>
          </p:cNvPr>
          <p:cNvSpPr txBox="1"/>
          <p:nvPr/>
        </p:nvSpPr>
        <p:spPr>
          <a:xfrm>
            <a:off x="231006" y="1405288"/>
            <a:ext cx="3012708" cy="5029390"/>
          </a:xfrm>
          <a:prstGeom prst="rect">
            <a:avLst/>
          </a:prstGeom>
          <a:noFill/>
        </p:spPr>
        <p:txBody>
          <a:bodyPr wrap="square" rtlCol="0">
            <a:spAutoFit/>
          </a:bodyPr>
          <a:lstStyle/>
          <a:p>
            <a:pPr indent="457200">
              <a:lnSpc>
                <a:spcPct val="150000"/>
              </a:lnSpc>
            </a:pPr>
            <a:r>
              <a:rPr lang="en-US" altLang="zh-CN" dirty="0">
                <a:latin typeface="微软雅黑" panose="020B0503020204020204" pitchFamily="34" charset="-122"/>
                <a:ea typeface="微软雅黑" panose="020B0503020204020204" pitchFamily="34" charset="-122"/>
              </a:rPr>
              <a:t>Logistic</a:t>
            </a:r>
            <a:r>
              <a:rPr lang="zh-CN" altLang="en-US" dirty="0">
                <a:latin typeface="微软雅黑" panose="020B0503020204020204" pitchFamily="34" charset="-122"/>
                <a:ea typeface="微软雅黑" panose="020B0503020204020204" pitchFamily="34" charset="-122"/>
              </a:rPr>
              <a:t>回归结果（进行</a:t>
            </a:r>
            <a:r>
              <a:rPr lang="en-US" altLang="zh-CN" dirty="0">
                <a:latin typeface="微软雅黑" panose="020B0503020204020204" pitchFamily="34" charset="-122"/>
                <a:ea typeface="微软雅黑" panose="020B0503020204020204" pitchFamily="34" charset="-122"/>
              </a:rPr>
              <a:t>AIC</a:t>
            </a:r>
            <a:r>
              <a:rPr lang="zh-CN" altLang="en-US" dirty="0">
                <a:latin typeface="微软雅黑" panose="020B0503020204020204" pitchFamily="34" charset="-122"/>
                <a:ea typeface="微软雅黑" panose="020B0503020204020204" pitchFamily="34" charset="-122"/>
              </a:rPr>
              <a:t>变量选择之后）如右表所示，可以发现大多数变量系数都是显著的</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AIC</a:t>
            </a:r>
            <a:r>
              <a:rPr lang="zh-CN" altLang="en-US" dirty="0">
                <a:latin typeface="微软雅黑" panose="020B0503020204020204" pitchFamily="34" charset="-122"/>
                <a:ea typeface="微软雅黑" panose="020B0503020204020204" pitchFamily="34" charset="-122"/>
              </a:rPr>
              <a:t>变量选择删除了</a:t>
            </a:r>
            <a:r>
              <a:rPr lang="en-US" altLang="zh-CN" dirty="0">
                <a:latin typeface="微软雅黑" panose="020B0503020204020204" pitchFamily="34" charset="-122"/>
                <a:ea typeface="微软雅黑" panose="020B0503020204020204" pitchFamily="34" charset="-122"/>
              </a:rPr>
              <a:t>heartrate</a:t>
            </a:r>
            <a:r>
              <a:rPr lang="zh-CN" altLang="en-US" dirty="0">
                <a:latin typeface="微软雅黑" panose="020B0503020204020204" pitchFamily="34" charset="-122"/>
                <a:ea typeface="微软雅黑" panose="020B0503020204020204" pitchFamily="34" charset="-122"/>
              </a:rPr>
              <a:t>一个变量）</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由于自变量中包含连续型变量，因此用</a:t>
            </a:r>
            <a:r>
              <a:rPr lang="en-US" altLang="zh-CN" dirty="0">
                <a:latin typeface="微软雅黑" panose="020B0503020204020204" pitchFamily="34" charset="-122"/>
                <a:ea typeface="微软雅黑" panose="020B0503020204020204" pitchFamily="34" charset="-122"/>
              </a:rPr>
              <a:t>Hosmer-</a:t>
            </a:r>
            <a:r>
              <a:rPr lang="en-US" altLang="zh-CN" dirty="0" err="1">
                <a:latin typeface="微软雅黑" panose="020B0503020204020204" pitchFamily="34" charset="-122"/>
                <a:ea typeface="微软雅黑" panose="020B0503020204020204" pitchFamily="34" charset="-122"/>
              </a:rPr>
              <a:t>Lemeshow</a:t>
            </a:r>
            <a:r>
              <a:rPr lang="zh-CN" altLang="en-US" dirty="0">
                <a:latin typeface="微软雅黑" panose="020B0503020204020204" pitchFamily="34" charset="-122"/>
                <a:ea typeface="微软雅黑" panose="020B0503020204020204" pitchFamily="34" charset="-122"/>
              </a:rPr>
              <a:t>检验进行检验，发现</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&lt;0.001</a:t>
            </a:r>
            <a:r>
              <a:rPr lang="zh-CN" altLang="en-US" dirty="0">
                <a:latin typeface="微软雅黑" panose="020B0503020204020204" pitchFamily="34" charset="-122"/>
                <a:ea typeface="微软雅黑" panose="020B0503020204020204" pitchFamily="34" charset="-122"/>
              </a:rPr>
              <a:t>，说明在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的显著性水平下该模型非常显著。</a:t>
            </a:r>
          </a:p>
        </p:txBody>
      </p:sp>
      <p:sp>
        <p:nvSpPr>
          <p:cNvPr id="15" name="矩形 45">
            <a:extLst>
              <a:ext uri="{FF2B5EF4-FFF2-40B4-BE49-F238E27FC236}">
                <a16:creationId xmlns:a16="http://schemas.microsoft.com/office/drawing/2014/main" id="{841108D8-072E-4E89-BB38-19C97972AECB}"/>
              </a:ext>
            </a:extLst>
          </p:cNvPr>
          <p:cNvSpPr>
            <a:spLocks noChangeArrowheads="1"/>
          </p:cNvSpPr>
          <p:nvPr/>
        </p:nvSpPr>
        <p:spPr bwMode="auto">
          <a:xfrm>
            <a:off x="6997196" y="261129"/>
            <a:ext cx="274947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模型构建</a:t>
            </a:r>
            <a:r>
              <a:rPr lang="en-US" altLang="zh-CN" sz="1867" dirty="0">
                <a:solidFill>
                  <a:prstClr val="white"/>
                </a:solidFill>
                <a:latin typeface="微软雅黑" panose="020B0503020204020204" pitchFamily="34" charset="-122"/>
                <a:ea typeface="微软雅黑" panose="020B0503020204020204" pitchFamily="34" charset="-122"/>
              </a:rPr>
              <a:t>---logistic</a:t>
            </a:r>
            <a:r>
              <a:rPr lang="zh-CN" altLang="en-US" sz="1867" dirty="0">
                <a:solidFill>
                  <a:prstClr val="white"/>
                </a:solidFill>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171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08190" y="32093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7" name="矩形 26"/>
          <p:cNvSpPr/>
          <p:nvPr/>
        </p:nvSpPr>
        <p:spPr>
          <a:xfrm>
            <a:off x="105043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graphicFrame>
        <p:nvGraphicFramePr>
          <p:cNvPr id="2" name="表格 2">
            <a:extLst>
              <a:ext uri="{FF2B5EF4-FFF2-40B4-BE49-F238E27FC236}">
                <a16:creationId xmlns:a16="http://schemas.microsoft.com/office/drawing/2014/main" id="{816AF4A0-695B-4261-805B-936B4A53D43B}"/>
              </a:ext>
            </a:extLst>
          </p:cNvPr>
          <p:cNvGraphicFramePr>
            <a:graphicFrameLocks noGrp="1"/>
          </p:cNvGraphicFramePr>
          <p:nvPr>
            <p:extLst>
              <p:ext uri="{D42A27DB-BD31-4B8C-83A1-F6EECF244321}">
                <p14:modId xmlns:p14="http://schemas.microsoft.com/office/powerpoint/2010/main" val="2159475298"/>
              </p:ext>
            </p:extLst>
          </p:nvPr>
        </p:nvGraphicFramePr>
        <p:xfrm>
          <a:off x="4293451" y="1174281"/>
          <a:ext cx="7280324" cy="5207265"/>
        </p:xfrm>
        <a:graphic>
          <a:graphicData uri="http://schemas.openxmlformats.org/drawingml/2006/table">
            <a:tbl>
              <a:tblPr firstRow="1" bandRow="1">
                <a:tableStyleId>{9D7B26C5-4107-4FEC-AEDC-1716B250A1EF}</a:tableStyleId>
              </a:tblPr>
              <a:tblGrid>
                <a:gridCol w="1820081">
                  <a:extLst>
                    <a:ext uri="{9D8B030D-6E8A-4147-A177-3AD203B41FA5}">
                      <a16:colId xmlns:a16="http://schemas.microsoft.com/office/drawing/2014/main" val="4111082821"/>
                    </a:ext>
                  </a:extLst>
                </a:gridCol>
                <a:gridCol w="1820081">
                  <a:extLst>
                    <a:ext uri="{9D8B030D-6E8A-4147-A177-3AD203B41FA5}">
                      <a16:colId xmlns:a16="http://schemas.microsoft.com/office/drawing/2014/main" val="3520878755"/>
                    </a:ext>
                  </a:extLst>
                </a:gridCol>
                <a:gridCol w="1820081">
                  <a:extLst>
                    <a:ext uri="{9D8B030D-6E8A-4147-A177-3AD203B41FA5}">
                      <a16:colId xmlns:a16="http://schemas.microsoft.com/office/drawing/2014/main" val="3699462956"/>
                    </a:ext>
                  </a:extLst>
                </a:gridCol>
                <a:gridCol w="1820081">
                  <a:extLst>
                    <a:ext uri="{9D8B030D-6E8A-4147-A177-3AD203B41FA5}">
                      <a16:colId xmlns:a16="http://schemas.microsoft.com/office/drawing/2014/main" val="991516663"/>
                    </a:ext>
                  </a:extLst>
                </a:gridCol>
              </a:tblGrid>
              <a:tr h="347151">
                <a:tc>
                  <a:txBody>
                    <a:bodyPr/>
                    <a:lstStyle/>
                    <a:p>
                      <a:pPr algn="l"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Estimate</a:t>
                      </a:r>
                    </a:p>
                  </a:txBody>
                  <a:tcPr marL="6350" marR="6350" marT="6350" marB="0" anchor="ctr"/>
                </a:tc>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Pr(&gt;|z|)</a:t>
                      </a:r>
                    </a:p>
                  </a:txBody>
                  <a:tcPr marL="6350" marR="6350" marT="6350"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02141465"/>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(Intercept)</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-7.96163</a:t>
                      </a:r>
                    </a:p>
                  </a:txBody>
                  <a:tcPr marL="6350" marR="6350" marT="6350" marB="0" anchor="ctr"/>
                </a:tc>
                <a:tc>
                  <a:txBody>
                    <a:bodyPr/>
                    <a:lstStyle/>
                    <a:p>
                      <a:pPr algn="r" fontAlgn="ctr"/>
                      <a:r>
                        <a:rPr lang="en-US" sz="1600" b="0" i="0" u="none" strike="noStrike" dirty="0">
                          <a:solidFill>
                            <a:srgbClr val="000000"/>
                          </a:solidFill>
                          <a:effectLst/>
                          <a:latin typeface="等线" panose="02010600030101010101" pitchFamily="2" charset="-122"/>
                          <a:ea typeface="等线" panose="02010600030101010101" pitchFamily="2" charset="-122"/>
                        </a:rPr>
                        <a:t>     &lt; 2e-16</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2578025812"/>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male1</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0.436125</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1.38E-10</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28217317"/>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age</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0.075891</a:t>
                      </a:r>
                    </a:p>
                  </a:txBody>
                  <a:tcPr marL="6350" marR="6350" marT="6350" marB="0" anchor="ctr"/>
                </a:tc>
                <a:tc>
                  <a:txBody>
                    <a:bodyPr/>
                    <a:lstStyle/>
                    <a:p>
                      <a:pPr algn="r" fontAlgn="ctr"/>
                      <a:r>
                        <a:rPr lang="en-US" sz="1600" b="0" i="0" u="none" strike="noStrike" dirty="0">
                          <a:solidFill>
                            <a:srgbClr val="000000"/>
                          </a:solidFill>
                          <a:effectLst/>
                          <a:latin typeface="等线" panose="02010600030101010101" pitchFamily="2" charset="-122"/>
                          <a:ea typeface="等线" panose="02010600030101010101" pitchFamily="2" charset="-122"/>
                        </a:rPr>
                        <a:t>&lt; 2e-16</a:t>
                      </a:r>
                    </a:p>
                  </a:txBody>
                  <a:tcPr marL="6350" marR="6350" marT="6350" marB="0" anchor="ctr"/>
                </a:tc>
                <a:tc>
                  <a:txBody>
                    <a:bodyPr/>
                    <a:lstStyle/>
                    <a:p>
                      <a:pPr algn="l" fontAlgn="ctr"/>
                      <a:r>
                        <a:rPr lang="zh-CN" altLang="en-US" sz="16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2253853989"/>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education2</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0.081647</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0.29773</a:t>
                      </a:r>
                    </a:p>
                  </a:txBody>
                  <a:tcPr marL="6350" marR="6350" marT="6350"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74025884"/>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education3</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0.124866</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0.20766</a:t>
                      </a:r>
                    </a:p>
                  </a:txBody>
                  <a:tcPr marL="6350" marR="6350" marT="6350"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76468162"/>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education4</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0.562864</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2.17E-07</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52510651"/>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cigsPerDay</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0.018326</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1.33E-09</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2109412953"/>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BPMeds1</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2.239305</a:t>
                      </a:r>
                    </a:p>
                  </a:txBody>
                  <a:tcPr marL="6350" marR="6350" marT="6350" marB="0" anchor="ctr"/>
                </a:tc>
                <a:tc>
                  <a:txBody>
                    <a:bodyPr/>
                    <a:lstStyle/>
                    <a:p>
                      <a:pPr algn="r" fontAlgn="ctr"/>
                      <a:r>
                        <a:rPr lang="en-US" sz="1600" b="0" i="0" u="none" strike="noStrike" dirty="0">
                          <a:solidFill>
                            <a:srgbClr val="000000"/>
                          </a:solidFill>
                          <a:effectLst/>
                          <a:latin typeface="等线" panose="02010600030101010101" pitchFamily="2" charset="-122"/>
                          <a:ea typeface="等线" panose="02010600030101010101" pitchFamily="2" charset="-122"/>
                        </a:rPr>
                        <a:t>&lt; 2e-16</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026074788"/>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prevalentStroke1</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2.315015</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1.47E-13</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1625803807"/>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prevalentHyp1</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0.494664</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3.86E-11</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4016895377"/>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diabetes1</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2.0119</a:t>
                      </a:r>
                    </a:p>
                  </a:txBody>
                  <a:tcPr marL="6350" marR="6350" marT="6350" marB="0" anchor="ctr"/>
                </a:tc>
                <a:tc>
                  <a:txBody>
                    <a:bodyPr/>
                    <a:lstStyle/>
                    <a:p>
                      <a:pPr algn="r" fontAlgn="ctr"/>
                      <a:r>
                        <a:rPr lang="en-US" sz="1600" b="0" i="0" u="none" strike="noStrike" dirty="0">
                          <a:solidFill>
                            <a:srgbClr val="000000"/>
                          </a:solidFill>
                          <a:effectLst/>
                          <a:latin typeface="等线" panose="02010600030101010101" pitchFamily="2" charset="-122"/>
                          <a:ea typeface="等线" panose="02010600030101010101" pitchFamily="2" charset="-122"/>
                        </a:rPr>
                        <a:t>&lt; 2e-16</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800716664"/>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totChol</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0.00223</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0.00548</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870900192"/>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sysBP</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0.015379</a:t>
                      </a:r>
                    </a:p>
                  </a:txBody>
                  <a:tcPr marL="6350" marR="6350" marT="6350" marB="0" anchor="ctr"/>
                </a:tc>
                <a:tc>
                  <a:txBody>
                    <a:bodyPr/>
                    <a:lstStyle/>
                    <a:p>
                      <a:pPr algn="r" fontAlgn="ctr"/>
                      <a:r>
                        <a:rPr lang="en-US" sz="1600" b="0" i="0" u="none" strike="noStrike">
                          <a:solidFill>
                            <a:srgbClr val="000000"/>
                          </a:solidFill>
                          <a:effectLst/>
                          <a:latin typeface="等线" panose="02010600030101010101" pitchFamily="2" charset="-122"/>
                          <a:ea typeface="等线" panose="02010600030101010101" pitchFamily="2" charset="-122"/>
                        </a:rPr>
                        <a:t>2.18E-15</a:t>
                      </a:r>
                    </a:p>
                  </a:txBody>
                  <a:tcPr marL="6350" marR="6350" marT="6350" marB="0" anchor="ctr"/>
                </a:tc>
                <a:tc>
                  <a:txBody>
                    <a:bodyPr/>
                    <a:lstStyle/>
                    <a:p>
                      <a:pPr algn="l" fontAlgn="ctr"/>
                      <a:r>
                        <a:rPr lang="zh-CN" altLang="en-US" sz="1600" b="0" i="0" u="none" strike="noStrike">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43265144"/>
                  </a:ext>
                </a:extLst>
              </a:tr>
              <a:tr h="347151">
                <a:tc>
                  <a:txBody>
                    <a:bodyPr/>
                    <a:lstStyle/>
                    <a:p>
                      <a:pPr algn="l" fontAlgn="ctr"/>
                      <a:r>
                        <a:rPr lang="en-US" sz="1600" b="0" i="0" u="none" strike="noStrike">
                          <a:solidFill>
                            <a:srgbClr val="000000"/>
                          </a:solidFill>
                          <a:effectLst/>
                          <a:latin typeface="等线" panose="02010600030101010101" pitchFamily="2" charset="-122"/>
                          <a:ea typeface="等线" panose="02010600030101010101" pitchFamily="2" charset="-122"/>
                        </a:rPr>
                        <a:t>glucose</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0.006028</a:t>
                      </a:r>
                    </a:p>
                  </a:txBody>
                  <a:tcPr marL="6350" marR="6350" marT="6350" marB="0" anchor="ctr"/>
                </a:tc>
                <a:tc>
                  <a:txBody>
                    <a:bodyPr/>
                    <a:lstStyle/>
                    <a:p>
                      <a:pPr algn="r" fontAlgn="ctr"/>
                      <a:r>
                        <a:rPr lang="en-US" altLang="zh-CN" sz="1600" b="0" i="0" u="none" strike="noStrike">
                          <a:solidFill>
                            <a:srgbClr val="000000"/>
                          </a:solidFill>
                          <a:effectLst/>
                          <a:latin typeface="等线" panose="02010600030101010101" pitchFamily="2" charset="-122"/>
                          <a:ea typeface="等线" panose="02010600030101010101" pitchFamily="2" charset="-122"/>
                        </a:rPr>
                        <a:t>0.01807</a:t>
                      </a:r>
                    </a:p>
                  </a:txBody>
                  <a:tcPr marL="6350" marR="6350" marT="6350" marB="0" anchor="ctr"/>
                </a:tc>
                <a:tc>
                  <a:txBody>
                    <a:bodyPr/>
                    <a:lstStyle/>
                    <a:p>
                      <a:pPr algn="l" fontAlgn="ctr"/>
                      <a:r>
                        <a:rPr lang="zh-CN" altLang="en-US" sz="1600" b="0" i="0" u="none" strike="noStrike" dirty="0">
                          <a:solidFill>
                            <a:srgbClr val="000000"/>
                          </a:solidFill>
                          <a:effectLst/>
                          <a:latin typeface="等线" panose="02010600030101010101" pitchFamily="2" charset="-122"/>
                          <a:ea typeface="等线" panose="02010600030101010101" pitchFamily="2" charset="-122"/>
                        </a:rPr>
                        <a:t>*</a:t>
                      </a:r>
                    </a:p>
                  </a:txBody>
                  <a:tcPr marL="6350" marR="6350" marT="6350" marB="0" anchor="ctr"/>
                </a:tc>
                <a:extLst>
                  <a:ext uri="{0D108BD9-81ED-4DB2-BD59-A6C34878D82A}">
                    <a16:rowId xmlns:a16="http://schemas.microsoft.com/office/drawing/2014/main" val="3618396091"/>
                  </a:ext>
                </a:extLst>
              </a:tr>
            </a:tbl>
          </a:graphicData>
        </a:graphic>
      </p:graphicFrame>
      <p:sp>
        <p:nvSpPr>
          <p:cNvPr id="3" name="文本框 2">
            <a:extLst>
              <a:ext uri="{FF2B5EF4-FFF2-40B4-BE49-F238E27FC236}">
                <a16:creationId xmlns:a16="http://schemas.microsoft.com/office/drawing/2014/main" id="{4413960D-3EAF-4C70-9060-EF9DF0B0696B}"/>
              </a:ext>
            </a:extLst>
          </p:cNvPr>
          <p:cNvSpPr txBox="1"/>
          <p:nvPr/>
        </p:nvSpPr>
        <p:spPr>
          <a:xfrm>
            <a:off x="539015" y="1241659"/>
            <a:ext cx="3128210" cy="403187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注意到模型中</a:t>
            </a:r>
            <a:r>
              <a:rPr lang="en-US" altLang="zh-CN" dirty="0">
                <a:latin typeface="微软雅黑" panose="020B0503020204020204" pitchFamily="34" charset="-122"/>
                <a:ea typeface="微软雅黑" panose="020B0503020204020204" pitchFamily="34" charset="-122"/>
              </a:rPr>
              <a:t>BMI</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diaBP</a:t>
            </a:r>
            <a:r>
              <a:rPr lang="zh-CN" altLang="en-US" dirty="0">
                <a:latin typeface="微软雅黑" panose="020B0503020204020204" pitchFamily="34" charset="-122"/>
                <a:ea typeface="微软雅黑" panose="020B0503020204020204" pitchFamily="34" charset="-122"/>
              </a:rPr>
              <a:t>不是很显著，因此尝试去掉这两个变量的</a:t>
            </a:r>
            <a:r>
              <a:rPr lang="zh-CN" altLang="en-US" sz="2000" b="1" dirty="0">
                <a:latin typeface="微软雅黑" panose="020B0503020204020204" pitchFamily="34" charset="-122"/>
                <a:ea typeface="微软雅黑" panose="020B0503020204020204" pitchFamily="34" charset="-122"/>
              </a:rPr>
              <a:t>嵌套模型</a:t>
            </a:r>
            <a:r>
              <a:rPr lang="zh-CN" altLang="en-US" dirty="0">
                <a:latin typeface="微软雅黑" panose="020B0503020204020204" pitchFamily="34" charset="-122"/>
                <a:ea typeface="微软雅黑" panose="020B0503020204020204" pitchFamily="34" charset="-122"/>
              </a:rPr>
              <a:t>，结果如右表所示：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对变量改变前后的模型进行</a:t>
            </a:r>
            <a:r>
              <a:rPr lang="zh-CN" altLang="en-US" sz="2000" b="1" dirty="0">
                <a:latin typeface="微软雅黑" panose="020B0503020204020204" pitchFamily="34" charset="-122"/>
                <a:ea typeface="微软雅黑" panose="020B0503020204020204" pitchFamily="34" charset="-122"/>
              </a:rPr>
              <a:t>似然比检验</a:t>
            </a:r>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得出结果</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=0.01159&gt;1%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的显著性水平下不能拒绝原假设：认为原模型是冗余的。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因此采用去掉</a:t>
            </a:r>
            <a:r>
              <a:rPr lang="en-US" altLang="zh-CN" dirty="0">
                <a:latin typeface="微软雅黑" panose="020B0503020204020204" pitchFamily="34" charset="-122"/>
                <a:ea typeface="微软雅黑" panose="020B0503020204020204" pitchFamily="34" charset="-122"/>
              </a:rPr>
              <a:t>BMI</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diaBP</a:t>
            </a:r>
            <a:r>
              <a:rPr lang="zh-CN" altLang="en-US" dirty="0">
                <a:latin typeface="微软雅黑" panose="020B0503020204020204" pitchFamily="34" charset="-122"/>
                <a:ea typeface="微软雅黑" panose="020B0503020204020204" pitchFamily="34" charset="-122"/>
              </a:rPr>
              <a:t>之后的模型。</a:t>
            </a:r>
          </a:p>
        </p:txBody>
      </p:sp>
      <p:sp>
        <p:nvSpPr>
          <p:cNvPr id="15" name="矩形 45">
            <a:extLst>
              <a:ext uri="{FF2B5EF4-FFF2-40B4-BE49-F238E27FC236}">
                <a16:creationId xmlns:a16="http://schemas.microsoft.com/office/drawing/2014/main" id="{CF60D1BB-7042-4D9C-A1EE-26711808529F}"/>
              </a:ext>
            </a:extLst>
          </p:cNvPr>
          <p:cNvSpPr>
            <a:spLocks noChangeArrowheads="1"/>
          </p:cNvSpPr>
          <p:nvPr/>
        </p:nvSpPr>
        <p:spPr bwMode="auto">
          <a:xfrm>
            <a:off x="6997196" y="261129"/>
            <a:ext cx="274947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模型构建</a:t>
            </a:r>
            <a:r>
              <a:rPr lang="en-US" altLang="zh-CN" sz="1867" dirty="0">
                <a:solidFill>
                  <a:prstClr val="white"/>
                </a:solidFill>
                <a:latin typeface="微软雅黑" panose="020B0503020204020204" pitchFamily="34" charset="-122"/>
                <a:ea typeface="微软雅黑" panose="020B0503020204020204" pitchFamily="34" charset="-122"/>
              </a:rPr>
              <a:t>---logistic</a:t>
            </a:r>
            <a:r>
              <a:rPr lang="zh-CN" altLang="en-US" sz="1867" dirty="0">
                <a:solidFill>
                  <a:prstClr val="white"/>
                </a:solidFill>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332169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17715" y="32093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4" name="文本框 3">
            <a:extLst>
              <a:ext uri="{FF2B5EF4-FFF2-40B4-BE49-F238E27FC236}">
                <a16:creationId xmlns:a16="http://schemas.microsoft.com/office/drawing/2014/main" id="{558A040E-D15B-4E40-8978-37D174DA1DD9}"/>
              </a:ext>
            </a:extLst>
          </p:cNvPr>
          <p:cNvSpPr txBox="1"/>
          <p:nvPr/>
        </p:nvSpPr>
        <p:spPr>
          <a:xfrm>
            <a:off x="2386532" y="5048620"/>
            <a:ext cx="2338939" cy="369332"/>
          </a:xfrm>
          <a:prstGeom prst="rect">
            <a:avLst/>
          </a:prstGeom>
          <a:noFill/>
        </p:spPr>
        <p:txBody>
          <a:bodyPr wrap="square" rtlCol="0">
            <a:spAutoFit/>
          </a:bodyPr>
          <a:lstStyle/>
          <a:p>
            <a:r>
              <a:rPr lang="zh-CN" altLang="en-US" dirty="0"/>
              <a:t>训练集</a:t>
            </a:r>
            <a:r>
              <a:rPr lang="en-US" altLang="zh-CN" dirty="0"/>
              <a:t>ROC</a:t>
            </a:r>
            <a:r>
              <a:rPr lang="zh-CN" altLang="en-US" dirty="0"/>
              <a:t>图</a:t>
            </a:r>
          </a:p>
        </p:txBody>
      </p:sp>
      <p:sp>
        <p:nvSpPr>
          <p:cNvPr id="16" name="文本框 15">
            <a:extLst>
              <a:ext uri="{FF2B5EF4-FFF2-40B4-BE49-F238E27FC236}">
                <a16:creationId xmlns:a16="http://schemas.microsoft.com/office/drawing/2014/main" id="{00E2BF1F-6214-41AE-B8E6-9569A98728B3}"/>
              </a:ext>
            </a:extLst>
          </p:cNvPr>
          <p:cNvSpPr txBox="1"/>
          <p:nvPr/>
        </p:nvSpPr>
        <p:spPr>
          <a:xfrm>
            <a:off x="8495518" y="5037924"/>
            <a:ext cx="2338939" cy="369332"/>
          </a:xfrm>
          <a:prstGeom prst="rect">
            <a:avLst/>
          </a:prstGeom>
          <a:noFill/>
        </p:spPr>
        <p:txBody>
          <a:bodyPr wrap="square" rtlCol="0">
            <a:spAutoFit/>
          </a:bodyPr>
          <a:lstStyle/>
          <a:p>
            <a:r>
              <a:rPr lang="zh-CN" altLang="en-US" dirty="0"/>
              <a:t>测试集</a:t>
            </a:r>
            <a:r>
              <a:rPr lang="en-US" altLang="zh-CN" dirty="0"/>
              <a:t>ROC</a:t>
            </a:r>
            <a:r>
              <a:rPr lang="zh-CN" altLang="en-US" dirty="0"/>
              <a:t>图</a:t>
            </a:r>
          </a:p>
        </p:txBody>
      </p:sp>
      <p:sp>
        <p:nvSpPr>
          <p:cNvPr id="5" name="文本框 4">
            <a:extLst>
              <a:ext uri="{FF2B5EF4-FFF2-40B4-BE49-F238E27FC236}">
                <a16:creationId xmlns:a16="http://schemas.microsoft.com/office/drawing/2014/main" id="{B229BFDB-576D-4318-AA71-EBE3DB240529}"/>
              </a:ext>
            </a:extLst>
          </p:cNvPr>
          <p:cNvSpPr txBox="1"/>
          <p:nvPr/>
        </p:nvSpPr>
        <p:spPr>
          <a:xfrm>
            <a:off x="1289785" y="5678905"/>
            <a:ext cx="931725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通过比较训练集和测试集的</a:t>
            </a:r>
            <a:r>
              <a:rPr lang="en-US" altLang="zh-CN" dirty="0">
                <a:latin typeface="微软雅黑" panose="020B0503020204020204" pitchFamily="34" charset="-122"/>
                <a:ea typeface="微软雅黑" panose="020B0503020204020204" pitchFamily="34" charset="-122"/>
              </a:rPr>
              <a:t>ROC</a:t>
            </a:r>
            <a:r>
              <a:rPr lang="zh-CN" altLang="en-US" dirty="0">
                <a:latin typeface="微软雅黑" panose="020B0503020204020204" pitchFamily="34" charset="-122"/>
                <a:ea typeface="微软雅黑" panose="020B0503020204020204" pitchFamily="34" charset="-122"/>
              </a:rPr>
              <a:t>曲线，发现二者相差不大，说明模型不存在过拟合问题。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并且</a:t>
            </a:r>
            <a:r>
              <a:rPr lang="en-US" altLang="zh-CN" dirty="0">
                <a:latin typeface="微软雅黑" panose="020B0503020204020204" pitchFamily="34" charset="-122"/>
                <a:ea typeface="微软雅黑" panose="020B0503020204020204" pitchFamily="34" charset="-122"/>
              </a:rPr>
              <a:t>AUC=0.824</a:t>
            </a:r>
            <a:r>
              <a:rPr lang="zh-CN" altLang="en-US" dirty="0">
                <a:latin typeface="微软雅黑" panose="020B0503020204020204" pitchFamily="34" charset="-122"/>
                <a:ea typeface="微软雅黑" panose="020B0503020204020204" pitchFamily="34" charset="-122"/>
              </a:rPr>
              <a:t>，预测效果也比较好</a:t>
            </a:r>
          </a:p>
        </p:txBody>
      </p:sp>
      <p:sp>
        <p:nvSpPr>
          <p:cNvPr id="18" name="矩形 45">
            <a:extLst>
              <a:ext uri="{FF2B5EF4-FFF2-40B4-BE49-F238E27FC236}">
                <a16:creationId xmlns:a16="http://schemas.microsoft.com/office/drawing/2014/main" id="{34E2F4ED-5926-47A8-9450-5600C0C25D9F}"/>
              </a:ext>
            </a:extLst>
          </p:cNvPr>
          <p:cNvSpPr>
            <a:spLocks noChangeArrowheads="1"/>
          </p:cNvSpPr>
          <p:nvPr/>
        </p:nvSpPr>
        <p:spPr bwMode="auto">
          <a:xfrm>
            <a:off x="6997196" y="261129"/>
            <a:ext cx="274947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模型构建</a:t>
            </a:r>
            <a:r>
              <a:rPr lang="en-US" altLang="zh-CN" sz="1867" dirty="0">
                <a:solidFill>
                  <a:prstClr val="white"/>
                </a:solidFill>
                <a:latin typeface="微软雅黑" panose="020B0503020204020204" pitchFamily="34" charset="-122"/>
                <a:ea typeface="微软雅黑" panose="020B0503020204020204" pitchFamily="34" charset="-122"/>
              </a:rPr>
              <a:t>---logistic</a:t>
            </a:r>
            <a:r>
              <a:rPr lang="zh-CN" altLang="en-US" sz="1867" dirty="0">
                <a:solidFill>
                  <a:prstClr val="white"/>
                </a:solidFill>
                <a:latin typeface="微软雅黑" panose="020B0503020204020204" pitchFamily="34" charset="-122"/>
                <a:ea typeface="微软雅黑" panose="020B0503020204020204" pitchFamily="34" charset="-122"/>
              </a:rPr>
              <a:t>回归</a:t>
            </a:r>
          </a:p>
        </p:txBody>
      </p:sp>
      <p:pic>
        <p:nvPicPr>
          <p:cNvPr id="7" name="图片 6">
            <a:extLst>
              <a:ext uri="{FF2B5EF4-FFF2-40B4-BE49-F238E27FC236}">
                <a16:creationId xmlns:a16="http://schemas.microsoft.com/office/drawing/2014/main" id="{28C5341F-0F81-4BEB-B6E0-F80D5E33651F}"/>
              </a:ext>
            </a:extLst>
          </p:cNvPr>
          <p:cNvPicPr>
            <a:picLocks noChangeAspect="1"/>
          </p:cNvPicPr>
          <p:nvPr/>
        </p:nvPicPr>
        <p:blipFill>
          <a:blip r:embed="rId4"/>
          <a:stretch>
            <a:fillRect/>
          </a:stretch>
        </p:blipFill>
        <p:spPr>
          <a:xfrm>
            <a:off x="6416883" y="1020860"/>
            <a:ext cx="5431961" cy="4053457"/>
          </a:xfrm>
          <a:prstGeom prst="rect">
            <a:avLst/>
          </a:prstGeom>
        </p:spPr>
      </p:pic>
      <p:pic>
        <p:nvPicPr>
          <p:cNvPr id="9" name="图片 8">
            <a:extLst>
              <a:ext uri="{FF2B5EF4-FFF2-40B4-BE49-F238E27FC236}">
                <a16:creationId xmlns:a16="http://schemas.microsoft.com/office/drawing/2014/main" id="{AE3AB78E-1D89-45A8-AAAF-6EFFACA18A26}"/>
              </a:ext>
            </a:extLst>
          </p:cNvPr>
          <p:cNvPicPr>
            <a:picLocks noChangeAspect="1"/>
          </p:cNvPicPr>
          <p:nvPr/>
        </p:nvPicPr>
        <p:blipFill>
          <a:blip r:embed="rId5"/>
          <a:stretch>
            <a:fillRect/>
          </a:stretch>
        </p:blipFill>
        <p:spPr>
          <a:xfrm>
            <a:off x="589296" y="994203"/>
            <a:ext cx="5139567" cy="4043722"/>
          </a:xfrm>
          <a:prstGeom prst="rect">
            <a:avLst/>
          </a:prstGeom>
        </p:spPr>
      </p:pic>
    </p:spTree>
    <p:extLst>
      <p:ext uri="{BB962C8B-B14F-4D97-AF65-F5344CB8AC3E}">
        <p14:creationId xmlns:p14="http://schemas.microsoft.com/office/powerpoint/2010/main" val="260098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1667572" y="3416035"/>
            <a:ext cx="4165600" cy="748988"/>
          </a:xfrm>
          <a:prstGeom prst="rect">
            <a:avLst/>
          </a:prstGeom>
          <a:noFill/>
        </p:spPr>
        <p:txBody>
          <a:bodyPr>
            <a:spAutoFit/>
          </a:bodyPr>
          <a:lstStyle/>
          <a:p>
            <a:pPr>
              <a:defRPr/>
            </a:pPr>
            <a:r>
              <a:rPr lang="en-US" altLang="zh-CN" sz="4267" b="1"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4267"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a:spLocks noChangeArrowheads="1"/>
          </p:cNvSpPr>
          <p:nvPr/>
        </p:nvSpPr>
        <p:spPr bwMode="auto">
          <a:xfrm>
            <a:off x="4089039" y="2922852"/>
            <a:ext cx="1143262"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733" b="1">
                <a:solidFill>
                  <a:srgbClr val="414455"/>
                </a:solidFill>
                <a:latin typeface="微软雅黑" panose="020B0503020204020204" pitchFamily="34" charset="-122"/>
                <a:ea typeface="微软雅黑" panose="020B0503020204020204" pitchFamily="34" charset="-122"/>
              </a:rPr>
              <a:t>目录</a:t>
            </a:r>
          </a:p>
        </p:txBody>
      </p:sp>
      <p:sp>
        <p:nvSpPr>
          <p:cNvPr id="17" name="文本框 18"/>
          <p:cNvSpPr txBox="1"/>
          <p:nvPr/>
        </p:nvSpPr>
        <p:spPr>
          <a:xfrm>
            <a:off x="6762388" y="2269001"/>
            <a:ext cx="1415772"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课题背景</a:t>
            </a:r>
          </a:p>
        </p:txBody>
      </p:sp>
      <p:grpSp>
        <p:nvGrpSpPr>
          <p:cNvPr id="35" name="组合 34"/>
          <p:cNvGrpSpPr/>
          <p:nvPr/>
        </p:nvGrpSpPr>
        <p:grpSpPr bwMode="auto">
          <a:xfrm>
            <a:off x="6188465" y="2180101"/>
            <a:ext cx="571801" cy="666786"/>
            <a:chOff x="3554008" y="2047768"/>
            <a:chExt cx="429079" cy="499464"/>
          </a:xfrm>
        </p:grpSpPr>
        <p:sp>
          <p:nvSpPr>
            <p:cNvPr id="23579" name="文本框 16"/>
            <p:cNvSpPr txBox="1">
              <a:spLocks noChangeArrowheads="1"/>
            </p:cNvSpPr>
            <p:nvPr/>
          </p:nvSpPr>
          <p:spPr bwMode="auto">
            <a:xfrm>
              <a:off x="3554008" y="2047768"/>
              <a:ext cx="320210" cy="4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1</a:t>
              </a:r>
              <a:endParaRPr lang="zh-CN" altLang="en-US" sz="3733">
                <a:solidFill>
                  <a:srgbClr val="414455"/>
                </a:solidFill>
                <a:ea typeface="微软雅黑" panose="020B0503020204020204" pitchFamily="34" charset="-122"/>
              </a:endParaRPr>
            </a:p>
          </p:txBody>
        </p:sp>
        <p:cxnSp>
          <p:nvCxnSpPr>
            <p:cNvPr id="18" name="直接连接符 17"/>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6762388" y="3041585"/>
            <a:ext cx="1785104"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数据预处理</a:t>
            </a:r>
          </a:p>
        </p:txBody>
      </p:sp>
      <p:grpSp>
        <p:nvGrpSpPr>
          <p:cNvPr id="37" name="组合 36"/>
          <p:cNvGrpSpPr/>
          <p:nvPr/>
        </p:nvGrpSpPr>
        <p:grpSpPr bwMode="auto">
          <a:xfrm>
            <a:off x="6188465" y="2952683"/>
            <a:ext cx="571801" cy="666786"/>
            <a:chOff x="3554008" y="2627150"/>
            <a:chExt cx="429079" cy="500983"/>
          </a:xfrm>
        </p:grpSpPr>
        <p:sp>
          <p:nvSpPr>
            <p:cNvPr id="23575" name="文本框 23"/>
            <p:cNvSpPr txBox="1">
              <a:spLocks noChangeArrowheads="1"/>
            </p:cNvSpPr>
            <p:nvPr/>
          </p:nvSpPr>
          <p:spPr bwMode="auto">
            <a:xfrm>
              <a:off x="3554008" y="2627150"/>
              <a:ext cx="320210" cy="50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2</a:t>
              </a:r>
              <a:endParaRPr lang="zh-CN" altLang="en-US" sz="3733">
                <a:solidFill>
                  <a:srgbClr val="414455"/>
                </a:solidFill>
                <a:ea typeface="微软雅黑" panose="020B0503020204020204" pitchFamily="34" charset="-122"/>
              </a:endParaRPr>
            </a:p>
          </p:txBody>
        </p:sp>
        <p:cxnSp>
          <p:nvCxnSpPr>
            <p:cNvPr id="24" name="直接连接符 23"/>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6762389" y="3805701"/>
            <a:ext cx="1723549"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描述性分析</a:t>
            </a:r>
          </a:p>
        </p:txBody>
      </p:sp>
      <p:grpSp>
        <p:nvGrpSpPr>
          <p:cNvPr id="39" name="组合 38"/>
          <p:cNvGrpSpPr/>
          <p:nvPr/>
        </p:nvGrpSpPr>
        <p:grpSpPr bwMode="auto">
          <a:xfrm>
            <a:off x="6188465" y="3716803"/>
            <a:ext cx="571801" cy="666786"/>
            <a:chOff x="3554008" y="3200893"/>
            <a:chExt cx="429079" cy="499464"/>
          </a:xfrm>
        </p:grpSpPr>
        <p:sp>
          <p:nvSpPr>
            <p:cNvPr id="23571" name="文本框 29"/>
            <p:cNvSpPr txBox="1">
              <a:spLocks noChangeArrowheads="1"/>
            </p:cNvSpPr>
            <p:nvPr/>
          </p:nvSpPr>
          <p:spPr bwMode="auto">
            <a:xfrm>
              <a:off x="3554008" y="3200893"/>
              <a:ext cx="320210" cy="4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3</a:t>
              </a:r>
              <a:endParaRPr lang="zh-CN" altLang="en-US" sz="3733">
                <a:solidFill>
                  <a:srgbClr val="414455"/>
                </a:solidFill>
                <a:ea typeface="微软雅黑" panose="020B0503020204020204" pitchFamily="34" charset="-122"/>
              </a:endParaRPr>
            </a:p>
          </p:txBody>
        </p:sp>
        <p:cxnSp>
          <p:nvCxnSpPr>
            <p:cNvPr id="30" name="直接连接符 29"/>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5799438" y="2325557"/>
            <a:ext cx="33735" cy="34076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18018" y="112184"/>
            <a:ext cx="2901652" cy="461665"/>
          </a:xfrm>
          <a:prstGeom prst="rect">
            <a:avLst/>
          </a:prstGeom>
          <a:solidFill>
            <a:srgbClr val="414455"/>
          </a:solidFill>
        </p:spPr>
        <p:txBody>
          <a:bodyPr wrap="square" rtlCol="0">
            <a:spAutoFit/>
          </a:bodyPr>
          <a:lstStyle/>
          <a:p>
            <a:endParaRPr lang="zh-CN" altLang="en-US" sz="2400" dirty="0"/>
          </a:p>
        </p:txBody>
      </p:sp>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36" name="文本框 30"/>
          <p:cNvSpPr txBox="1"/>
          <p:nvPr/>
        </p:nvSpPr>
        <p:spPr>
          <a:xfrm>
            <a:off x="6760272" y="4482269"/>
            <a:ext cx="1415772"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模型构建</a:t>
            </a:r>
          </a:p>
        </p:txBody>
      </p:sp>
      <p:grpSp>
        <p:nvGrpSpPr>
          <p:cNvPr id="38" name="组合 37"/>
          <p:cNvGrpSpPr/>
          <p:nvPr/>
        </p:nvGrpSpPr>
        <p:grpSpPr bwMode="auto">
          <a:xfrm>
            <a:off x="6186345" y="4393362"/>
            <a:ext cx="571802" cy="666786"/>
            <a:chOff x="3554007" y="3200893"/>
            <a:chExt cx="429080" cy="499465"/>
          </a:xfrm>
        </p:grpSpPr>
        <p:sp>
          <p:nvSpPr>
            <p:cNvPr id="40" name="文本框 29"/>
            <p:cNvSpPr txBox="1">
              <a:spLocks noChangeArrowheads="1"/>
            </p:cNvSpPr>
            <p:nvPr/>
          </p:nvSpPr>
          <p:spPr bwMode="auto">
            <a:xfrm>
              <a:off x="3554007" y="3200893"/>
              <a:ext cx="320211" cy="4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dirty="0">
                  <a:solidFill>
                    <a:srgbClr val="414455"/>
                  </a:solidFill>
                  <a:ea typeface="微软雅黑" panose="020B0503020204020204" pitchFamily="34" charset="-122"/>
                </a:rPr>
                <a:t>4</a:t>
              </a:r>
              <a:endParaRPr lang="zh-CN" altLang="en-US" sz="3733" dirty="0">
                <a:solidFill>
                  <a:srgbClr val="414455"/>
                </a:solidFill>
                <a:ea typeface="微软雅黑" panose="020B0503020204020204" pitchFamily="34" charset="-122"/>
              </a:endParaRPr>
            </a:p>
          </p:txBody>
        </p:sp>
        <p:cxnSp>
          <p:nvCxnSpPr>
            <p:cNvPr id="41" name="直接连接符 40"/>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2" name="文本框 30"/>
          <p:cNvSpPr txBox="1"/>
          <p:nvPr/>
        </p:nvSpPr>
        <p:spPr>
          <a:xfrm>
            <a:off x="6758145" y="5179181"/>
            <a:ext cx="1415772"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模型评估</a:t>
            </a:r>
          </a:p>
        </p:txBody>
      </p:sp>
      <p:grpSp>
        <p:nvGrpSpPr>
          <p:cNvPr id="43" name="组合 42"/>
          <p:cNvGrpSpPr/>
          <p:nvPr/>
        </p:nvGrpSpPr>
        <p:grpSpPr bwMode="auto">
          <a:xfrm>
            <a:off x="6184219" y="5090274"/>
            <a:ext cx="571802" cy="666786"/>
            <a:chOff x="3554007" y="3200893"/>
            <a:chExt cx="429080" cy="499465"/>
          </a:xfrm>
        </p:grpSpPr>
        <p:sp>
          <p:nvSpPr>
            <p:cNvPr id="44" name="文本框 29"/>
            <p:cNvSpPr txBox="1">
              <a:spLocks noChangeArrowheads="1"/>
            </p:cNvSpPr>
            <p:nvPr/>
          </p:nvSpPr>
          <p:spPr bwMode="auto">
            <a:xfrm>
              <a:off x="3554007" y="3200893"/>
              <a:ext cx="320211" cy="4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dirty="0">
                  <a:solidFill>
                    <a:srgbClr val="414455"/>
                  </a:solidFill>
                  <a:ea typeface="微软雅黑" panose="020B0503020204020204" pitchFamily="34" charset="-122"/>
                </a:rPr>
                <a:t>5</a:t>
              </a:r>
              <a:endParaRPr lang="zh-CN" altLang="en-US" sz="3733" dirty="0">
                <a:solidFill>
                  <a:srgbClr val="414455"/>
                </a:solidFill>
                <a:ea typeface="微软雅黑" panose="020B0503020204020204" pitchFamily="34" charset="-122"/>
              </a:endParaRPr>
            </a:p>
          </p:txBody>
        </p:sp>
        <p:cxnSp>
          <p:nvCxnSpPr>
            <p:cNvPr id="45" name="直接连接符 44"/>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018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6997196" y="261129"/>
            <a:ext cx="274947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模型构建</a:t>
            </a:r>
            <a:r>
              <a:rPr lang="en-US" altLang="zh-CN" sz="1867" dirty="0">
                <a:solidFill>
                  <a:prstClr val="white"/>
                </a:solidFill>
                <a:latin typeface="微软雅黑" panose="020B0503020204020204" pitchFamily="34" charset="-122"/>
                <a:ea typeface="微软雅黑" panose="020B0503020204020204" pitchFamily="34" charset="-122"/>
              </a:rPr>
              <a:t>---logistic</a:t>
            </a:r>
            <a:r>
              <a:rPr lang="zh-CN" altLang="en-US" sz="1867" dirty="0">
                <a:solidFill>
                  <a:prstClr val="white"/>
                </a:solidFill>
                <a:latin typeface="微软雅黑" panose="020B0503020204020204" pitchFamily="34" charset="-122"/>
                <a:ea typeface="微软雅黑" panose="020B0503020204020204" pitchFamily="34" charset="-122"/>
              </a:rPr>
              <a:t>回归</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2" name="图片 1">
            <a:extLst>
              <a:ext uri="{FF2B5EF4-FFF2-40B4-BE49-F238E27FC236}">
                <a16:creationId xmlns:a16="http://schemas.microsoft.com/office/drawing/2014/main" id="{CE2AE0ED-1C2D-4CD7-9DD9-768FDAB0B8DF}"/>
              </a:ext>
            </a:extLst>
          </p:cNvPr>
          <p:cNvPicPr>
            <a:picLocks noChangeAspect="1"/>
          </p:cNvPicPr>
          <p:nvPr/>
        </p:nvPicPr>
        <p:blipFill>
          <a:blip r:embed="rId4"/>
          <a:stretch>
            <a:fillRect/>
          </a:stretch>
        </p:blipFill>
        <p:spPr>
          <a:xfrm>
            <a:off x="3735194" y="1318260"/>
            <a:ext cx="8024663" cy="5234161"/>
          </a:xfrm>
          <a:prstGeom prst="rect">
            <a:avLst/>
          </a:prstGeom>
        </p:spPr>
      </p:pic>
      <p:sp>
        <p:nvSpPr>
          <p:cNvPr id="3" name="文本框 2">
            <a:extLst>
              <a:ext uri="{FF2B5EF4-FFF2-40B4-BE49-F238E27FC236}">
                <a16:creationId xmlns:a16="http://schemas.microsoft.com/office/drawing/2014/main" id="{55448387-8D14-44FD-9477-93E458BA3619}"/>
              </a:ext>
            </a:extLst>
          </p:cNvPr>
          <p:cNvSpPr txBox="1"/>
          <p:nvPr/>
        </p:nvSpPr>
        <p:spPr>
          <a:xfrm>
            <a:off x="433137" y="1482291"/>
            <a:ext cx="2772076" cy="3413563"/>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特征重要性排序</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bootstrapping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在所有的影响因素中，</a:t>
            </a:r>
            <a:r>
              <a:rPr lang="en-US" altLang="zh-CN" dirty="0" err="1">
                <a:latin typeface="微软雅黑" panose="020B0503020204020204" pitchFamily="34" charset="-122"/>
                <a:ea typeface="微软雅黑" panose="020B0503020204020204" pitchFamily="34" charset="-122"/>
              </a:rPr>
              <a:t>sysBP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age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prevalentHyp</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BPMeds</a:t>
            </a:r>
            <a:r>
              <a:rPr lang="zh-CN" altLang="en-US" dirty="0">
                <a:latin typeface="微软雅黑" panose="020B0503020204020204" pitchFamily="34" charset="-122"/>
                <a:ea typeface="微软雅黑" panose="020B0503020204020204" pitchFamily="34" charset="-122"/>
              </a:rPr>
              <a:t>对是否有心脏疾病的影响最大</a:t>
            </a:r>
          </a:p>
        </p:txBody>
      </p:sp>
    </p:spTree>
    <p:extLst>
      <p:ext uri="{BB962C8B-B14F-4D97-AF65-F5344CB8AC3E}">
        <p14:creationId xmlns:p14="http://schemas.microsoft.com/office/powerpoint/2010/main" val="7739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20824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91727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253532"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9778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936328" y="360594"/>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280576"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623392" y="1412777"/>
            <a:ext cx="2646878"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决策树与随机森林</a:t>
            </a:r>
          </a:p>
        </p:txBody>
      </p:sp>
      <p:sp>
        <p:nvSpPr>
          <p:cNvPr id="12" name="文本框 11"/>
          <p:cNvSpPr txBox="1"/>
          <p:nvPr/>
        </p:nvSpPr>
        <p:spPr>
          <a:xfrm>
            <a:off x="623392" y="2468893"/>
            <a:ext cx="10849205" cy="300351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决策树是最常见的机器学习方法，当响应变量为二分类变量时，可以构建较为简单的二叉分类树模型对测试集数据进行分类学习与拟合。运用</a:t>
            </a:r>
            <a:r>
              <a:rPr lang="en-US" altLang="zh-CN" sz="1600" dirty="0">
                <a:latin typeface="微软雅黑" panose="020B0503020204020204" pitchFamily="34" charset="-122"/>
                <a:ea typeface="微软雅黑" panose="020B0503020204020204" pitchFamily="34" charset="-122"/>
              </a:rPr>
              <a:t>CART</a:t>
            </a:r>
            <a:r>
              <a:rPr lang="zh-CN" altLang="en-US" sz="1600" dirty="0">
                <a:latin typeface="微软雅黑" panose="020B0503020204020204" pitchFamily="34" charset="-122"/>
                <a:ea typeface="微软雅黑" panose="020B0503020204020204" pitchFamily="34" charset="-122"/>
              </a:rPr>
              <a:t>算法，利用</a:t>
            </a:r>
            <a:r>
              <a:rPr lang="en-US" altLang="zh-CN" sz="1600" dirty="0">
                <a:latin typeface="微软雅黑" panose="020B0503020204020204" pitchFamily="34" charset="-122"/>
                <a:ea typeface="微软雅黑" panose="020B0503020204020204" pitchFamily="34" charset="-122"/>
              </a:rPr>
              <a:t>GINI</a:t>
            </a:r>
            <a:r>
              <a:rPr lang="zh-CN" altLang="en-US" sz="1600" dirty="0">
                <a:latin typeface="微软雅黑" panose="020B0503020204020204" pitchFamily="34" charset="-122"/>
                <a:ea typeface="微软雅黑" panose="020B0503020204020204" pitchFamily="34" charset="-122"/>
              </a:rPr>
              <a:t>系数来选择划分属性。在决策树模型的构建中，较为重要的是对树模型进行前剪枝和后剪枝，通过设置</a:t>
            </a:r>
            <a:r>
              <a:rPr lang="en-US" altLang="zh-CN" sz="1600" dirty="0" err="1">
                <a:latin typeface="微软雅黑" panose="020B0503020204020204" pitchFamily="34" charset="-122"/>
                <a:ea typeface="微软雅黑" panose="020B0503020204020204" pitchFamily="34" charset="-122"/>
              </a:rPr>
              <a:t>cp</a:t>
            </a:r>
            <a:r>
              <a:rPr lang="zh-CN" altLang="en-US" sz="1600" dirty="0">
                <a:latin typeface="微软雅黑" panose="020B0503020204020204" pitchFamily="34" charset="-122"/>
                <a:ea typeface="微软雅黑" panose="020B0503020204020204" pitchFamily="34" charset="-122"/>
              </a:rPr>
              <a:t>复杂度、最小节点数、交叉验证次数、树的最大深度等参数构造一棵</a:t>
            </a:r>
            <a:r>
              <a:rPr lang="en-US" altLang="zh-CN" sz="1600" dirty="0">
                <a:latin typeface="微软雅黑" panose="020B0503020204020204" pitchFamily="34" charset="-122"/>
                <a:ea typeface="微软雅黑" panose="020B0503020204020204" pitchFamily="34" charset="-122"/>
              </a:rPr>
              <a:t>CART</a:t>
            </a:r>
            <a:r>
              <a:rPr lang="zh-CN" altLang="en-US" sz="1600" dirty="0">
                <a:latin typeface="微软雅黑" panose="020B0503020204020204" pitchFamily="34" charset="-122"/>
                <a:ea typeface="微软雅黑" panose="020B0503020204020204" pitchFamily="34" charset="-122"/>
              </a:rPr>
              <a:t>决策树；通过剪掉冗余繁杂的枝叶，使得决策树不至于分支过多同时也能展现有效分类信息。</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随机森林是将很多棵决策树的集合，通过分类器投票产生最优模型，可以在一定程度上减小单棵决策树的误差，提高拟合优度。随机森林的模型搭建需要确定</a:t>
            </a:r>
            <a:r>
              <a:rPr lang="en-US" altLang="zh-CN" sz="1600" dirty="0" err="1">
                <a:latin typeface="微软雅黑" panose="020B0503020204020204" pitchFamily="34" charset="-122"/>
                <a:ea typeface="微软雅黑" panose="020B0503020204020204" pitchFamily="34" charset="-122"/>
              </a:rPr>
              <a:t>mtry</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ntree</a:t>
            </a:r>
            <a:r>
              <a:rPr lang="zh-CN" altLang="en-US" sz="1600" dirty="0">
                <a:latin typeface="微软雅黑" panose="020B0503020204020204" pitchFamily="34" charset="-122"/>
                <a:ea typeface="微软雅黑" panose="020B0503020204020204" pitchFamily="34" charset="-122"/>
              </a:rPr>
              <a:t>两个重要参数，前者确定进入模型的最佳变量个数，后者确定森林中树的棵树。</a:t>
            </a:r>
          </a:p>
        </p:txBody>
      </p:sp>
      <p:sp>
        <p:nvSpPr>
          <p:cNvPr id="14" name="矩形 13">
            <a:extLst>
              <a:ext uri="{FF2B5EF4-FFF2-40B4-BE49-F238E27FC236}">
                <a16:creationId xmlns:a16="http://schemas.microsoft.com/office/drawing/2014/main" id="{A7801B5C-7F78-445E-83AD-55A1270D25AF}"/>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317797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20824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851766"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17785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007435" y="1256844"/>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决策树</a:t>
            </a:r>
            <a:endParaRPr lang="zh-CN" altLang="en-US" sz="2400" b="1" dirty="0"/>
          </a:p>
        </p:txBody>
      </p:sp>
      <p:sp>
        <p:nvSpPr>
          <p:cNvPr id="11" name="文本框 10"/>
          <p:cNvSpPr txBox="1"/>
          <p:nvPr/>
        </p:nvSpPr>
        <p:spPr>
          <a:xfrm>
            <a:off x="1007435" y="1881857"/>
            <a:ext cx="4800533" cy="379656"/>
          </a:xfrm>
          <a:prstGeom prst="rect">
            <a:avLst/>
          </a:prstGeom>
          <a:noFill/>
        </p:spPr>
        <p:txBody>
          <a:bodyPr wrap="square" rtlCol="0">
            <a:spAutoFit/>
          </a:bodyPr>
          <a:lstStyle/>
          <a:p>
            <a:pPr marL="380990" indent="-380990">
              <a:buFont typeface="Arial" panose="020B0604020202020204" pitchFamily="34" charset="0"/>
              <a:buChar char="•"/>
            </a:pPr>
            <a:r>
              <a:rPr lang="zh-CN" altLang="en-US" sz="1867" dirty="0">
                <a:latin typeface="微软雅黑" panose="020B0503020204020204" pitchFamily="34" charset="-122"/>
                <a:ea typeface="微软雅黑" panose="020B0503020204020204" pitchFamily="34" charset="-122"/>
              </a:rPr>
              <a:t>变量重要性排序</a:t>
            </a:r>
          </a:p>
        </p:txBody>
      </p:sp>
      <p:graphicFrame>
        <p:nvGraphicFramePr>
          <p:cNvPr id="13" name="表格 12"/>
          <p:cNvGraphicFramePr>
            <a:graphicFrameLocks noGrp="1"/>
          </p:cNvGraphicFramePr>
          <p:nvPr/>
        </p:nvGraphicFramePr>
        <p:xfrm>
          <a:off x="1775520" y="2665327"/>
          <a:ext cx="2608950" cy="3251976"/>
        </p:xfrm>
        <a:graphic>
          <a:graphicData uri="http://schemas.openxmlformats.org/drawingml/2006/table">
            <a:tbl>
              <a:tblPr/>
              <a:tblGrid>
                <a:gridCol w="1360811">
                  <a:extLst>
                    <a:ext uri="{9D8B030D-6E8A-4147-A177-3AD203B41FA5}">
                      <a16:colId xmlns:a16="http://schemas.microsoft.com/office/drawing/2014/main" val="3096924028"/>
                    </a:ext>
                  </a:extLst>
                </a:gridCol>
                <a:gridCol w="1248139">
                  <a:extLst>
                    <a:ext uri="{9D8B030D-6E8A-4147-A177-3AD203B41FA5}">
                      <a16:colId xmlns:a16="http://schemas.microsoft.com/office/drawing/2014/main" val="3124114443"/>
                    </a:ext>
                  </a:extLst>
                </a:gridCol>
              </a:tblGrid>
              <a:tr h="250152">
                <a:tc>
                  <a:txBody>
                    <a:bodyPr/>
                    <a:lstStyle/>
                    <a:p>
                      <a:pPr algn="l" fontAlgn="ctr"/>
                      <a:r>
                        <a:rPr lang="zh-CN" altLang="en-US" sz="1500" b="0" i="0" u="none" strike="noStrike" dirty="0">
                          <a:solidFill>
                            <a:srgbClr val="000000"/>
                          </a:solidFill>
                          <a:effectLst/>
                          <a:latin typeface="等线" panose="02010600030101010101" pitchFamily="2" charset="-122"/>
                          <a:ea typeface="等线" panose="02010600030101010101" pitchFamily="2" charset="-122"/>
                        </a:rPr>
                        <a:t>变量名</a:t>
                      </a:r>
                    </a:p>
                  </a:txBody>
                  <a:tcPr marL="8467" marR="8467" marT="8467"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500" b="0" i="0" u="none" strike="noStrike" dirty="0">
                          <a:solidFill>
                            <a:srgbClr val="000000"/>
                          </a:solidFill>
                          <a:effectLst/>
                          <a:latin typeface="等线" panose="02010600030101010101" pitchFamily="2" charset="-122"/>
                          <a:ea typeface="等线" panose="02010600030101010101" pitchFamily="2" charset="-122"/>
                        </a:rPr>
                        <a:t>      </a:t>
                      </a:r>
                      <a:r>
                        <a:rPr lang="zh-CN" altLang="en-US" sz="1500" b="0" i="0" u="none" strike="noStrike" baseline="0" dirty="0">
                          <a:solidFill>
                            <a:srgbClr val="000000"/>
                          </a:solidFill>
                          <a:effectLst/>
                          <a:latin typeface="等线" panose="02010600030101010101" pitchFamily="2" charset="-122"/>
                          <a:ea typeface="等线" panose="02010600030101010101" pitchFamily="2" charset="-122"/>
                        </a:rPr>
                        <a:t>    </a:t>
                      </a:r>
                      <a:r>
                        <a:rPr lang="zh-CN" altLang="en-US" sz="1500" b="0" i="0" u="none" strike="noStrike" dirty="0">
                          <a:solidFill>
                            <a:srgbClr val="000000"/>
                          </a:solidFill>
                          <a:effectLst/>
                          <a:latin typeface="等线" panose="02010600030101010101" pitchFamily="2" charset="-122"/>
                          <a:ea typeface="等线" panose="02010600030101010101" pitchFamily="2" charset="-122"/>
                        </a:rPr>
                        <a:t>重要性</a:t>
                      </a:r>
                    </a:p>
                  </a:txBody>
                  <a:tcPr marL="8467" marR="8467" marT="8467"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215805"/>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age</a:t>
                      </a:r>
                    </a:p>
                  </a:txBody>
                  <a:tcPr marL="8467" marR="8467" marT="8467"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322.1058</a:t>
                      </a:r>
                    </a:p>
                  </a:txBody>
                  <a:tcPr marL="8467" marR="8467" marT="8467"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20603187"/>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BPMeds</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207.7893</a:t>
                      </a:r>
                    </a:p>
                  </a:txBody>
                  <a:tcPr marL="8467" marR="8467" marT="8467" marB="0" anchor="ctr">
                    <a:lnL>
                      <a:noFill/>
                    </a:lnL>
                    <a:lnR>
                      <a:noFill/>
                    </a:lnR>
                    <a:lnT>
                      <a:noFill/>
                    </a:lnT>
                    <a:lnB>
                      <a:noFill/>
                    </a:lnB>
                  </a:tcPr>
                </a:tc>
                <a:extLst>
                  <a:ext uri="{0D108BD9-81ED-4DB2-BD59-A6C34878D82A}">
                    <a16:rowId xmlns:a16="http://schemas.microsoft.com/office/drawing/2014/main" val="1637255115"/>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sysBP</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135.5543</a:t>
                      </a:r>
                    </a:p>
                  </a:txBody>
                  <a:tcPr marL="8467" marR="8467" marT="8467" marB="0" anchor="ctr">
                    <a:lnL>
                      <a:noFill/>
                    </a:lnL>
                    <a:lnR>
                      <a:noFill/>
                    </a:lnR>
                    <a:lnT>
                      <a:noFill/>
                    </a:lnT>
                    <a:lnB>
                      <a:noFill/>
                    </a:lnB>
                  </a:tcPr>
                </a:tc>
                <a:extLst>
                  <a:ext uri="{0D108BD9-81ED-4DB2-BD59-A6C34878D82A}">
                    <a16:rowId xmlns:a16="http://schemas.microsoft.com/office/drawing/2014/main" val="1687273111"/>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cigsPerDay</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50.1736</a:t>
                      </a:r>
                    </a:p>
                  </a:txBody>
                  <a:tcPr marL="8467" marR="8467" marT="8467" marB="0" anchor="ctr">
                    <a:lnL>
                      <a:noFill/>
                    </a:lnL>
                    <a:lnR>
                      <a:noFill/>
                    </a:lnR>
                    <a:lnT>
                      <a:noFill/>
                    </a:lnT>
                    <a:lnB>
                      <a:noFill/>
                    </a:lnB>
                  </a:tcPr>
                </a:tc>
                <a:extLst>
                  <a:ext uri="{0D108BD9-81ED-4DB2-BD59-A6C34878D82A}">
                    <a16:rowId xmlns:a16="http://schemas.microsoft.com/office/drawing/2014/main" val="4152071210"/>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male</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47.8397</a:t>
                      </a:r>
                    </a:p>
                  </a:txBody>
                  <a:tcPr marL="8467" marR="8467" marT="8467" marB="0" anchor="ctr">
                    <a:lnL>
                      <a:noFill/>
                    </a:lnL>
                    <a:lnR>
                      <a:noFill/>
                    </a:lnR>
                    <a:lnT>
                      <a:noFill/>
                    </a:lnT>
                    <a:lnB>
                      <a:noFill/>
                    </a:lnB>
                  </a:tcPr>
                </a:tc>
                <a:extLst>
                  <a:ext uri="{0D108BD9-81ED-4DB2-BD59-A6C34878D82A}">
                    <a16:rowId xmlns:a16="http://schemas.microsoft.com/office/drawing/2014/main" val="2413656334"/>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diaBP</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42.2916</a:t>
                      </a:r>
                    </a:p>
                  </a:txBody>
                  <a:tcPr marL="8467" marR="8467" marT="8467" marB="0" anchor="ctr">
                    <a:lnL>
                      <a:noFill/>
                    </a:lnL>
                    <a:lnR>
                      <a:noFill/>
                    </a:lnR>
                    <a:lnT>
                      <a:noFill/>
                    </a:lnT>
                    <a:lnB>
                      <a:noFill/>
                    </a:lnB>
                  </a:tcPr>
                </a:tc>
                <a:extLst>
                  <a:ext uri="{0D108BD9-81ED-4DB2-BD59-A6C34878D82A}">
                    <a16:rowId xmlns:a16="http://schemas.microsoft.com/office/drawing/2014/main" val="2383484497"/>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prevalentHyp</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39.2016</a:t>
                      </a:r>
                    </a:p>
                  </a:txBody>
                  <a:tcPr marL="8467" marR="8467" marT="8467" marB="0" anchor="ctr">
                    <a:lnL>
                      <a:noFill/>
                    </a:lnL>
                    <a:lnR>
                      <a:noFill/>
                    </a:lnR>
                    <a:lnT>
                      <a:noFill/>
                    </a:lnT>
                    <a:lnB>
                      <a:noFill/>
                    </a:lnB>
                  </a:tcPr>
                </a:tc>
                <a:extLst>
                  <a:ext uri="{0D108BD9-81ED-4DB2-BD59-A6C34878D82A}">
                    <a16:rowId xmlns:a16="http://schemas.microsoft.com/office/drawing/2014/main" val="3913340188"/>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totChol</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26.1246</a:t>
                      </a:r>
                    </a:p>
                  </a:txBody>
                  <a:tcPr marL="8467" marR="8467" marT="8467" marB="0" anchor="ctr">
                    <a:lnL>
                      <a:noFill/>
                    </a:lnL>
                    <a:lnR>
                      <a:noFill/>
                    </a:lnR>
                    <a:lnT>
                      <a:noFill/>
                    </a:lnT>
                    <a:lnB>
                      <a:noFill/>
                    </a:lnB>
                  </a:tcPr>
                </a:tc>
                <a:extLst>
                  <a:ext uri="{0D108BD9-81ED-4DB2-BD59-A6C34878D82A}">
                    <a16:rowId xmlns:a16="http://schemas.microsoft.com/office/drawing/2014/main" val="1094689552"/>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glucose</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23.6927</a:t>
                      </a:r>
                    </a:p>
                  </a:txBody>
                  <a:tcPr marL="8467" marR="8467" marT="8467" marB="0" anchor="ctr">
                    <a:lnL>
                      <a:noFill/>
                    </a:lnL>
                    <a:lnR>
                      <a:noFill/>
                    </a:lnR>
                    <a:lnT>
                      <a:noFill/>
                    </a:lnT>
                    <a:lnB>
                      <a:noFill/>
                    </a:lnB>
                  </a:tcPr>
                </a:tc>
                <a:extLst>
                  <a:ext uri="{0D108BD9-81ED-4DB2-BD59-A6C34878D82A}">
                    <a16:rowId xmlns:a16="http://schemas.microsoft.com/office/drawing/2014/main" val="869980226"/>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BMI</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7.1533</a:t>
                      </a:r>
                    </a:p>
                  </a:txBody>
                  <a:tcPr marL="8467" marR="8467" marT="8467" marB="0" anchor="ctr">
                    <a:lnL>
                      <a:noFill/>
                    </a:lnL>
                    <a:lnR>
                      <a:noFill/>
                    </a:lnR>
                    <a:lnT>
                      <a:noFill/>
                    </a:lnT>
                    <a:lnB>
                      <a:noFill/>
                    </a:lnB>
                  </a:tcPr>
                </a:tc>
                <a:extLst>
                  <a:ext uri="{0D108BD9-81ED-4DB2-BD59-A6C34878D82A}">
                    <a16:rowId xmlns:a16="http://schemas.microsoft.com/office/drawing/2014/main" val="3262730282"/>
                  </a:ext>
                </a:extLst>
              </a:tr>
              <a:tr h="250152">
                <a:tc>
                  <a:txBody>
                    <a:bodyPr/>
                    <a:lstStyle/>
                    <a:p>
                      <a:pPr algn="l" fontAlgn="ctr"/>
                      <a:r>
                        <a:rPr lang="en-US" sz="1500" b="0" i="0" u="none" strike="noStrike">
                          <a:solidFill>
                            <a:srgbClr val="000000"/>
                          </a:solidFill>
                          <a:effectLst/>
                          <a:latin typeface="等线" panose="02010600030101010101" pitchFamily="2" charset="-122"/>
                          <a:ea typeface="等线" panose="02010600030101010101" pitchFamily="2" charset="-122"/>
                        </a:rPr>
                        <a:t>heartRate</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2.3029</a:t>
                      </a:r>
                    </a:p>
                  </a:txBody>
                  <a:tcPr marL="8467" marR="8467" marT="8467" marB="0" anchor="ctr">
                    <a:lnL>
                      <a:noFill/>
                    </a:lnL>
                    <a:lnR>
                      <a:noFill/>
                    </a:lnR>
                    <a:lnT>
                      <a:noFill/>
                    </a:lnT>
                    <a:lnB>
                      <a:noFill/>
                    </a:lnB>
                  </a:tcPr>
                </a:tc>
                <a:extLst>
                  <a:ext uri="{0D108BD9-81ED-4DB2-BD59-A6C34878D82A}">
                    <a16:rowId xmlns:a16="http://schemas.microsoft.com/office/drawing/2014/main" val="669113920"/>
                  </a:ext>
                </a:extLst>
              </a:tr>
              <a:tr h="250152">
                <a:tc>
                  <a:txBody>
                    <a:bodyPr/>
                    <a:lstStyle/>
                    <a:p>
                      <a:pPr algn="l" fontAlgn="ctr"/>
                      <a:r>
                        <a:rPr lang="en-US" sz="1500" b="0" i="0" u="none" strike="noStrike" dirty="0" err="1">
                          <a:solidFill>
                            <a:srgbClr val="000000"/>
                          </a:solidFill>
                          <a:effectLst/>
                          <a:latin typeface="等线" panose="02010600030101010101" pitchFamily="2" charset="-122"/>
                          <a:ea typeface="等线" panose="02010600030101010101" pitchFamily="2" charset="-122"/>
                        </a:rPr>
                        <a:t>prevalentStroke</a:t>
                      </a:r>
                      <a:endParaRPr lang="en-US" sz="1500" b="0" i="0" u="none" strike="noStrike" dirty="0">
                        <a:solidFill>
                          <a:srgbClr val="000000"/>
                        </a:solidFill>
                        <a:effectLst/>
                        <a:latin typeface="等线" panose="02010600030101010101" pitchFamily="2" charset="-122"/>
                        <a:ea typeface="等线" panose="02010600030101010101" pitchFamily="2" charset="-122"/>
                      </a:endParaRPr>
                    </a:p>
                  </a:txBody>
                  <a:tcPr marL="8467" marR="8467" marT="8467"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zh-CN" sz="1500" b="0" i="0" u="none" strike="noStrike" dirty="0">
                          <a:solidFill>
                            <a:srgbClr val="000000"/>
                          </a:solidFill>
                          <a:effectLst/>
                          <a:latin typeface="等线" panose="02010600030101010101" pitchFamily="2" charset="-122"/>
                          <a:ea typeface="等线" panose="02010600030101010101" pitchFamily="2" charset="-122"/>
                        </a:rPr>
                        <a:t>0.9028</a:t>
                      </a:r>
                    </a:p>
                  </a:txBody>
                  <a:tcPr marL="8467" marR="8467" marT="8467"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528879"/>
                  </a:ext>
                </a:extLst>
              </a:tr>
            </a:tbl>
          </a:graphicData>
        </a:graphic>
      </p:graphicFrame>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93" y="2424799"/>
            <a:ext cx="6096851" cy="3632707"/>
          </a:xfrm>
          <a:prstGeom prst="rect">
            <a:avLst/>
          </a:prstGeom>
        </p:spPr>
      </p:pic>
      <p:sp>
        <p:nvSpPr>
          <p:cNvPr id="15" name="矩形 14">
            <a:extLst>
              <a:ext uri="{FF2B5EF4-FFF2-40B4-BE49-F238E27FC236}">
                <a16:creationId xmlns:a16="http://schemas.microsoft.com/office/drawing/2014/main" id="{177D18FC-E30C-4E2E-A66E-7EE577200A95}"/>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365313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1" y="68627"/>
            <a:ext cx="211223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851766"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17785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735924" y="1290417"/>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决策树</a:t>
            </a:r>
            <a:endParaRPr lang="zh-CN" altLang="en-US" sz="2400" b="1" dirty="0"/>
          </a:p>
        </p:txBody>
      </p:sp>
      <p:sp>
        <p:nvSpPr>
          <p:cNvPr id="11" name="文本框 10"/>
          <p:cNvSpPr txBox="1"/>
          <p:nvPr/>
        </p:nvSpPr>
        <p:spPr>
          <a:xfrm>
            <a:off x="729871" y="1872685"/>
            <a:ext cx="4800533" cy="379656"/>
          </a:xfrm>
          <a:prstGeom prst="rect">
            <a:avLst/>
          </a:prstGeom>
          <a:noFill/>
        </p:spPr>
        <p:txBody>
          <a:bodyPr wrap="square" rtlCol="0">
            <a:spAutoFit/>
          </a:bodyPr>
          <a:lstStyle/>
          <a:p>
            <a:pPr marL="380990" indent="-380990">
              <a:buFont typeface="Arial" panose="020B0604020202020204" pitchFamily="34" charset="0"/>
              <a:buChar char="•"/>
            </a:pPr>
            <a:r>
              <a:rPr lang="zh-CN" altLang="en-US" sz="1867" dirty="0">
                <a:latin typeface="微软雅黑" panose="020B0503020204020204" pitchFamily="34" charset="-122"/>
                <a:ea typeface="微软雅黑" panose="020B0503020204020204" pitchFamily="34" charset="-122"/>
              </a:rPr>
              <a:t>模型展示与解读</a:t>
            </a:r>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t="3655" r="1870"/>
          <a:stretch/>
        </p:blipFill>
        <p:spPr>
          <a:xfrm>
            <a:off x="6096001" y="1290416"/>
            <a:ext cx="5465260" cy="5168309"/>
          </a:xfrm>
          <a:prstGeom prst="rect">
            <a:avLst/>
          </a:prstGeom>
        </p:spPr>
      </p:pic>
      <p:sp>
        <p:nvSpPr>
          <p:cNvPr id="13" name="文本框 12"/>
          <p:cNvSpPr txBox="1"/>
          <p:nvPr/>
        </p:nvSpPr>
        <p:spPr>
          <a:xfrm>
            <a:off x="782883" y="2372883"/>
            <a:ext cx="5168055" cy="3908378"/>
          </a:xfrm>
          <a:prstGeom prst="rect">
            <a:avLst/>
          </a:prstGeom>
          <a:noFill/>
        </p:spPr>
        <p:txBody>
          <a:bodyPr wrap="square" rtlCol="0">
            <a:spAutoFit/>
          </a:bodyPr>
          <a:lstStyle/>
          <a:p>
            <a:pPr>
              <a:lnSpc>
                <a:spcPct val="120000"/>
              </a:lnSpc>
            </a:pPr>
            <a:r>
              <a:rPr lang="zh-CN" altLang="en-US" sz="1600" dirty="0">
                <a:latin typeface="微软雅黑" panose="020B0503020204020204" pitchFamily="34" charset="-122"/>
                <a:ea typeface="微软雅黑" panose="020B0503020204020204" pitchFamily="34" charset="-122"/>
              </a:rPr>
              <a:t>       从叶子节点可以得出结论，当年龄</a:t>
            </a:r>
            <a:r>
              <a:rPr lang="en-US" altLang="zh-CN" sz="1600" dirty="0">
                <a:latin typeface="微软雅黑" panose="020B0503020204020204" pitchFamily="34" charset="-122"/>
                <a:ea typeface="微软雅黑" panose="020B0503020204020204" pitchFamily="34" charset="-122"/>
              </a:rPr>
              <a:t>age</a:t>
            </a:r>
            <a:r>
              <a:rPr lang="zh-CN" altLang="en-US" sz="1600" dirty="0">
                <a:latin typeface="微软雅黑" panose="020B0503020204020204" pitchFamily="34" charset="-122"/>
                <a:ea typeface="微软雅黑" panose="020B0503020204020204" pitchFamily="34" charset="-122"/>
              </a:rPr>
              <a:t>大于等于</a:t>
            </a:r>
            <a:r>
              <a:rPr lang="en-US" altLang="zh-CN" sz="1600" dirty="0">
                <a:latin typeface="微软雅黑" panose="020B0503020204020204" pitchFamily="34" charset="-122"/>
                <a:ea typeface="微软雅黑" panose="020B0503020204020204" pitchFamily="34" charset="-122"/>
              </a:rPr>
              <a:t>48</a:t>
            </a:r>
            <a:r>
              <a:rPr lang="zh-CN" altLang="en-US" sz="1600" dirty="0">
                <a:latin typeface="微软雅黑" panose="020B0503020204020204" pitchFamily="34" charset="-122"/>
                <a:ea typeface="微软雅黑" panose="020B0503020204020204" pitchFamily="34" charset="-122"/>
              </a:rPr>
              <a:t>且目前在服用血压药物的人群是最有可能在十年内发生冠心病的，概率达到</a:t>
            </a:r>
            <a:r>
              <a:rPr lang="en-US" altLang="zh-CN" sz="1600" dirty="0">
                <a:latin typeface="微软雅黑" panose="020B0503020204020204" pitchFamily="34" charset="-122"/>
                <a:ea typeface="微软雅黑" panose="020B0503020204020204" pitchFamily="34" charset="-122"/>
              </a:rPr>
              <a:t>86%</a:t>
            </a:r>
            <a:r>
              <a:rPr lang="zh-CN" altLang="en-US" sz="1600" dirty="0">
                <a:latin typeface="微软雅黑" panose="020B0503020204020204" pitchFamily="34" charset="-122"/>
                <a:ea typeface="微软雅黑" panose="020B0503020204020204" pitchFamily="34" charset="-122"/>
              </a:rPr>
              <a:t>，在样本中所占比例为</a:t>
            </a:r>
            <a:r>
              <a:rPr lang="en-US" altLang="zh-CN" sz="1600" dirty="0">
                <a:latin typeface="微软雅黑" panose="020B0503020204020204" pitchFamily="34" charset="-122"/>
                <a:ea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rPr>
              <a:t>；其次是年龄小于</a:t>
            </a:r>
            <a:r>
              <a:rPr lang="en-US" altLang="zh-CN" sz="1600" dirty="0">
                <a:latin typeface="微软雅黑" panose="020B0503020204020204" pitchFamily="34" charset="-122"/>
                <a:ea typeface="微软雅黑" panose="020B0503020204020204" pitchFamily="34" charset="-122"/>
              </a:rPr>
              <a:t>48</a:t>
            </a:r>
            <a:r>
              <a:rPr lang="zh-CN" altLang="en-US" sz="1600" dirty="0">
                <a:latin typeface="微软雅黑" panose="020B0503020204020204" pitchFamily="34" charset="-122"/>
                <a:ea typeface="微软雅黑" panose="020B0503020204020204" pitchFamily="34" charset="-122"/>
              </a:rPr>
              <a:t>且目前在服用血压药物的人群，发生概率达到</a:t>
            </a:r>
            <a:r>
              <a:rPr lang="en-US" altLang="zh-CN" sz="1600" dirty="0">
                <a:latin typeface="微软雅黑" panose="020B0503020204020204" pitchFamily="34" charset="-122"/>
                <a:ea typeface="微软雅黑" panose="020B0503020204020204" pitchFamily="34" charset="-122"/>
              </a:rPr>
              <a:t>72%</a:t>
            </a:r>
            <a:r>
              <a:rPr lang="zh-CN" altLang="en-US" sz="1600" dirty="0">
                <a:latin typeface="微软雅黑" panose="020B0503020204020204" pitchFamily="34" charset="-122"/>
                <a:ea typeface="微软雅黑" panose="020B0503020204020204" pitchFamily="34" charset="-122"/>
              </a:rPr>
              <a:t>，在样本中所占比例为</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。以上两点说明，血压是导致冠心病发病的重要因素，高血压很有可能会引发冠心病的发作。</a:t>
            </a:r>
            <a:endParaRPr lang="en-US" altLang="zh-CN" sz="1600" dirty="0">
              <a:latin typeface="微软雅黑" panose="020B0503020204020204" pitchFamily="34" charset="-122"/>
              <a:ea typeface="微软雅黑" panose="020B0503020204020204" pitchFamily="34" charset="-122"/>
            </a:endParaRPr>
          </a:p>
          <a:p>
            <a:pPr>
              <a:lnSpc>
                <a:spcPct val="12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葡萄糖水平过高和高龄的人群也有较大可能发生冠心病。年龄高于</a:t>
            </a:r>
            <a:r>
              <a:rPr lang="en-US" altLang="zh-CN" sz="1600" dirty="0">
                <a:latin typeface="微软雅黑" panose="020B0503020204020204" pitchFamily="34" charset="-122"/>
                <a:ea typeface="微软雅黑" panose="020B0503020204020204" pitchFamily="34" charset="-122"/>
              </a:rPr>
              <a:t>48</a:t>
            </a:r>
            <a:r>
              <a:rPr lang="zh-CN" altLang="en-US" sz="1600" dirty="0">
                <a:latin typeface="微软雅黑" panose="020B0503020204020204" pitchFamily="34" charset="-122"/>
                <a:ea typeface="微软雅黑" panose="020B0503020204020204" pitchFamily="34" charset="-122"/>
              </a:rPr>
              <a:t>岁、未服用血压药物、收缩压大于等于</a:t>
            </a:r>
            <a:r>
              <a:rPr lang="en-US" altLang="zh-CN" sz="1600" dirty="0">
                <a:latin typeface="微软雅黑" panose="020B0503020204020204" pitchFamily="34" charset="-122"/>
                <a:ea typeface="微软雅黑" panose="020B0503020204020204" pitchFamily="34" charset="-122"/>
              </a:rPr>
              <a:t>130</a:t>
            </a:r>
            <a:r>
              <a:rPr lang="zh-CN" altLang="en-US" sz="1600" dirty="0">
                <a:latin typeface="微软雅黑" panose="020B0503020204020204" pitchFamily="34" charset="-122"/>
                <a:ea typeface="微软雅黑" panose="020B0503020204020204" pitchFamily="34" charset="-122"/>
              </a:rPr>
              <a:t>、葡萄糖水平高于</a:t>
            </a:r>
            <a:r>
              <a:rPr lang="en-US" altLang="zh-CN" sz="1600" dirty="0">
                <a:latin typeface="微软雅黑" panose="020B0503020204020204" pitchFamily="34" charset="-122"/>
                <a:ea typeface="微软雅黑" panose="020B0503020204020204" pitchFamily="34" charset="-122"/>
              </a:rPr>
              <a:t>71</a:t>
            </a:r>
            <a:r>
              <a:rPr lang="zh-CN" altLang="en-US" sz="1600" dirty="0">
                <a:latin typeface="微软雅黑" panose="020B0503020204020204" pitchFamily="34" charset="-122"/>
                <a:ea typeface="微软雅黑" panose="020B0503020204020204" pitchFamily="34" charset="-122"/>
              </a:rPr>
              <a:t>的男性十年内发生冠心病的概率达到</a:t>
            </a:r>
            <a:r>
              <a:rPr lang="en-US" altLang="zh-CN" sz="1600" dirty="0">
                <a:latin typeface="微软雅黑" panose="020B0503020204020204" pitchFamily="34" charset="-122"/>
                <a:ea typeface="微软雅黑" panose="020B0503020204020204" pitchFamily="34" charset="-122"/>
              </a:rPr>
              <a:t>71%</a:t>
            </a:r>
            <a:r>
              <a:rPr lang="zh-CN" altLang="en-US" sz="1600" dirty="0">
                <a:latin typeface="微软雅黑" panose="020B0503020204020204" pitchFamily="34" charset="-122"/>
                <a:ea typeface="微软雅黑" panose="020B0503020204020204" pitchFamily="34" charset="-122"/>
              </a:rPr>
              <a:t>，在样本中占比</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2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年龄小于</a:t>
            </a:r>
            <a:r>
              <a:rPr lang="en-US" altLang="zh-CN" sz="1600" dirty="0">
                <a:latin typeface="微软雅黑" panose="020B0503020204020204" pitchFamily="34" charset="-122"/>
                <a:ea typeface="微软雅黑" panose="020B0503020204020204" pitchFamily="34" charset="-122"/>
              </a:rPr>
              <a:t>48</a:t>
            </a:r>
            <a:r>
              <a:rPr lang="zh-CN" altLang="en-US" sz="1600" dirty="0">
                <a:latin typeface="微软雅黑" panose="020B0503020204020204" pitchFamily="34" charset="-122"/>
                <a:ea typeface="微软雅黑" panose="020B0503020204020204" pitchFamily="34" charset="-122"/>
              </a:rPr>
              <a:t>岁且未服用血压药物的人群十年内发生冠心病的概率最小，为</a:t>
            </a:r>
            <a:r>
              <a:rPr lang="en-US" altLang="zh-CN" sz="1600" dirty="0">
                <a:latin typeface="微软雅黑" panose="020B0503020204020204" pitchFamily="34" charset="-122"/>
                <a:ea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rPr>
              <a:t>，占比</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a:t>
            </a:r>
          </a:p>
        </p:txBody>
      </p:sp>
      <p:sp>
        <p:nvSpPr>
          <p:cNvPr id="15" name="矩形 14">
            <a:extLst>
              <a:ext uri="{FF2B5EF4-FFF2-40B4-BE49-F238E27FC236}">
                <a16:creationId xmlns:a16="http://schemas.microsoft.com/office/drawing/2014/main" id="{8709264E-5A05-42FA-AA40-9E06B2848137}"/>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175805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11223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851766"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17785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735924" y="1290417"/>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随机森林</a:t>
            </a:r>
            <a:endParaRPr lang="zh-CN" altLang="en-US" sz="2400" b="1" dirty="0"/>
          </a:p>
        </p:txBody>
      </p:sp>
      <p:sp>
        <p:nvSpPr>
          <p:cNvPr id="11" name="文本框 10"/>
          <p:cNvSpPr txBox="1"/>
          <p:nvPr/>
        </p:nvSpPr>
        <p:spPr>
          <a:xfrm>
            <a:off x="815413" y="2084851"/>
            <a:ext cx="10607971"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经过模型搭建与调整，设置</a:t>
            </a:r>
            <a:r>
              <a:rPr lang="en-US" altLang="zh-CN" sz="1600" dirty="0" err="1">
                <a:latin typeface="微软雅黑" panose="020B0503020204020204" pitchFamily="34" charset="-122"/>
                <a:ea typeface="微软雅黑" panose="020B0503020204020204" pitchFamily="34" charset="-122"/>
              </a:rPr>
              <a:t>mtry</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个变量和</a:t>
            </a:r>
            <a:r>
              <a:rPr lang="en-US" altLang="zh-CN" sz="1600" dirty="0" err="1">
                <a:latin typeface="微软雅黑" panose="020B0503020204020204" pitchFamily="34" charset="-122"/>
                <a:ea typeface="微软雅黑" panose="020B0503020204020204" pitchFamily="34" charset="-122"/>
              </a:rPr>
              <a:t>ntree</a:t>
            </a:r>
            <a:r>
              <a:rPr lang="en-US" altLang="zh-CN" sz="1600" dirty="0">
                <a:latin typeface="微软雅黑" panose="020B0503020204020204" pitchFamily="34" charset="-122"/>
                <a:ea typeface="微软雅黑" panose="020B0503020204020204" pitchFamily="34" charset="-122"/>
              </a:rPr>
              <a:t>=500</a:t>
            </a:r>
            <a:r>
              <a:rPr lang="zh-CN" altLang="en-US" sz="1600" dirty="0">
                <a:latin typeface="微软雅黑" panose="020B0503020204020204" pitchFamily="34" charset="-122"/>
                <a:ea typeface="微软雅黑" panose="020B0503020204020204" pitchFamily="34" charset="-122"/>
              </a:rPr>
              <a:t>棵树，生成随机森林。</a:t>
            </a:r>
          </a:p>
        </p:txBody>
      </p:sp>
      <p:pic>
        <p:nvPicPr>
          <p:cNvPr id="13" name="图片 12"/>
          <p:cNvPicPr>
            <a:picLocks noChangeAspect="1"/>
          </p:cNvPicPr>
          <p:nvPr/>
        </p:nvPicPr>
        <p:blipFill rotWithShape="1">
          <a:blip r:embed="rId3"/>
          <a:srcRect l="1482" t="9643" r="11049" b="-1533"/>
          <a:stretch/>
        </p:blipFill>
        <p:spPr>
          <a:xfrm>
            <a:off x="660964" y="2660915"/>
            <a:ext cx="5472608" cy="3552395"/>
          </a:xfrm>
          <a:prstGeom prst="rect">
            <a:avLst/>
          </a:prstGeom>
        </p:spPr>
      </p:pic>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1596" r="7411"/>
          <a:stretch/>
        </p:blipFill>
        <p:spPr>
          <a:xfrm>
            <a:off x="6119400" y="2624307"/>
            <a:ext cx="5472609" cy="3589003"/>
          </a:xfrm>
          <a:prstGeom prst="rect">
            <a:avLst/>
          </a:prstGeom>
        </p:spPr>
      </p:pic>
      <p:sp>
        <p:nvSpPr>
          <p:cNvPr id="15" name="矩形 14">
            <a:extLst>
              <a:ext uri="{FF2B5EF4-FFF2-40B4-BE49-F238E27FC236}">
                <a16:creationId xmlns:a16="http://schemas.microsoft.com/office/drawing/2014/main" id="{A5C71A5D-4055-4C88-979C-81DA46C2FFFF}"/>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292987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1" y="68627"/>
            <a:ext cx="2016224"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851766"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17785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735924" y="1290417"/>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随机森林</a:t>
            </a:r>
            <a:endParaRPr lang="zh-CN" altLang="en-US" sz="2400" b="1" dirty="0"/>
          </a:p>
        </p:txBody>
      </p:sp>
      <p:sp>
        <p:nvSpPr>
          <p:cNvPr id="11" name="文本框 10"/>
          <p:cNvSpPr txBox="1"/>
          <p:nvPr/>
        </p:nvSpPr>
        <p:spPr>
          <a:xfrm>
            <a:off x="735924" y="1925161"/>
            <a:ext cx="10266427" cy="379656"/>
          </a:xfrm>
          <a:prstGeom prst="rect">
            <a:avLst/>
          </a:prstGeom>
          <a:noFill/>
        </p:spPr>
        <p:txBody>
          <a:bodyPr wrap="square" rtlCol="0">
            <a:spAutoFit/>
          </a:bodyPr>
          <a:lstStyle/>
          <a:p>
            <a:pPr marL="380990" indent="-380990">
              <a:buFont typeface="Arial" panose="020B0604020202020204" pitchFamily="34" charset="0"/>
              <a:buChar char="•"/>
            </a:pPr>
            <a:r>
              <a:rPr lang="zh-CN" altLang="en-US" sz="1867" dirty="0">
                <a:latin typeface="微软雅黑" panose="020B0503020204020204" pitchFamily="34" charset="-122"/>
                <a:ea typeface="微软雅黑" panose="020B0503020204020204" pitchFamily="34" charset="-122"/>
              </a:rPr>
              <a:t>变量重要性排序与模型拟合效果</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883" y="1452747"/>
            <a:ext cx="5615416" cy="5057304"/>
          </a:xfrm>
          <a:prstGeom prst="rect">
            <a:avLst/>
          </a:prstGeom>
        </p:spPr>
      </p:pic>
      <p:graphicFrame>
        <p:nvGraphicFramePr>
          <p:cNvPr id="14" name="表格 13"/>
          <p:cNvGraphicFramePr>
            <a:graphicFrameLocks noGrp="1"/>
          </p:cNvGraphicFramePr>
          <p:nvPr/>
        </p:nvGraphicFramePr>
        <p:xfrm>
          <a:off x="1199457" y="2852936"/>
          <a:ext cx="3967989" cy="1365183"/>
        </p:xfrm>
        <a:graphic>
          <a:graphicData uri="http://schemas.openxmlformats.org/drawingml/2006/table">
            <a:tbl>
              <a:tblPr firstRow="1" bandRow="1">
                <a:tableStyleId>{D7AC3CCA-C797-4891-BE02-D94E43425B78}</a:tableStyleId>
              </a:tblPr>
              <a:tblGrid>
                <a:gridCol w="1322663">
                  <a:extLst>
                    <a:ext uri="{9D8B030D-6E8A-4147-A177-3AD203B41FA5}">
                      <a16:colId xmlns:a16="http://schemas.microsoft.com/office/drawing/2014/main" val="3933414782"/>
                    </a:ext>
                  </a:extLst>
                </a:gridCol>
                <a:gridCol w="1322663">
                  <a:extLst>
                    <a:ext uri="{9D8B030D-6E8A-4147-A177-3AD203B41FA5}">
                      <a16:colId xmlns:a16="http://schemas.microsoft.com/office/drawing/2014/main" val="1702945732"/>
                    </a:ext>
                  </a:extLst>
                </a:gridCol>
                <a:gridCol w="1322663">
                  <a:extLst>
                    <a:ext uri="{9D8B030D-6E8A-4147-A177-3AD203B41FA5}">
                      <a16:colId xmlns:a16="http://schemas.microsoft.com/office/drawing/2014/main" val="2448515091"/>
                    </a:ext>
                  </a:extLst>
                </a:gridCol>
              </a:tblGrid>
              <a:tr h="455061">
                <a:tc>
                  <a:txBody>
                    <a:bodyPr/>
                    <a:lstStyle/>
                    <a:p>
                      <a:pPr algn="ctr"/>
                      <a:r>
                        <a:rPr lang="en-US" altLang="zh-CN" sz="1900" dirty="0" err="1"/>
                        <a:t>Pred_f</a:t>
                      </a:r>
                      <a:endParaRPr lang="zh-CN" altLang="en-US" sz="1900" dirty="0"/>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t>0</a:t>
                      </a:r>
                      <a:endParaRPr lang="zh-CN" altLang="en-US" sz="1900" dirty="0"/>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algn="ctr"/>
                      <a:r>
                        <a:rPr lang="en-US" altLang="zh-CN" sz="1900" dirty="0"/>
                        <a:t>1</a:t>
                      </a:r>
                      <a:endParaRPr lang="zh-CN" altLang="en-US" sz="1900" dirty="0"/>
                    </a:p>
                  </a:txBody>
                  <a:tcPr marL="121920" marR="121920" marT="60960" marB="60960" anchor="ctr"/>
                </a:tc>
                <a:extLst>
                  <a:ext uri="{0D108BD9-81ED-4DB2-BD59-A6C34878D82A}">
                    <a16:rowId xmlns:a16="http://schemas.microsoft.com/office/drawing/2014/main" val="1859947614"/>
                  </a:ext>
                </a:extLst>
              </a:tr>
              <a:tr h="455061">
                <a:tc>
                  <a:txBody>
                    <a:bodyPr/>
                    <a:lstStyle/>
                    <a:p>
                      <a:pPr algn="ctr"/>
                      <a:r>
                        <a:rPr lang="en-US" altLang="zh-CN" sz="1900" b="1" dirty="0"/>
                        <a:t>0</a:t>
                      </a:r>
                      <a:endParaRPr lang="zh-CN" altLang="en-US" sz="1900" b="1" dirty="0"/>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algn="ctr"/>
                      <a:r>
                        <a:rPr lang="en-US" altLang="zh-CN" sz="1900" dirty="0"/>
                        <a:t>2749</a:t>
                      </a:r>
                      <a:endParaRPr lang="zh-CN" altLang="en-US" sz="1900" dirty="0"/>
                    </a:p>
                  </a:txBody>
                  <a:tcPr marL="121920" marR="121920" marT="60960" marB="60960" anchor="ctr"/>
                </a:tc>
                <a:tc>
                  <a:txBody>
                    <a:bodyPr/>
                    <a:lstStyle/>
                    <a:p>
                      <a:pPr algn="ctr"/>
                      <a:r>
                        <a:rPr lang="en-US" altLang="zh-CN" sz="1900" dirty="0"/>
                        <a:t>351</a:t>
                      </a:r>
                      <a:endParaRPr lang="zh-CN" altLang="en-US" sz="1900" dirty="0"/>
                    </a:p>
                  </a:txBody>
                  <a:tcPr marL="121920" marR="121920" marT="60960" marB="60960" anchor="ctr"/>
                </a:tc>
                <a:extLst>
                  <a:ext uri="{0D108BD9-81ED-4DB2-BD59-A6C34878D82A}">
                    <a16:rowId xmlns:a16="http://schemas.microsoft.com/office/drawing/2014/main" val="691772012"/>
                  </a:ext>
                </a:extLst>
              </a:tr>
              <a:tr h="455061">
                <a:tc>
                  <a:txBody>
                    <a:bodyPr/>
                    <a:lstStyle/>
                    <a:p>
                      <a:pPr algn="ctr"/>
                      <a:r>
                        <a:rPr lang="en-US" altLang="zh-CN" sz="1900" b="1" dirty="0"/>
                        <a:t>1</a:t>
                      </a:r>
                      <a:endParaRPr lang="zh-CN" altLang="en-US" sz="1900" b="1" dirty="0"/>
                    </a:p>
                  </a:txBody>
                  <a:tcPr marL="121920" marR="121920" marT="60960" marB="60960" anchor="ctr"/>
                </a:tc>
                <a:tc>
                  <a:txBody>
                    <a:bodyPr/>
                    <a:lstStyle/>
                    <a:p>
                      <a:pPr algn="ctr"/>
                      <a:r>
                        <a:rPr lang="en-US" altLang="zh-CN" sz="1900" dirty="0"/>
                        <a:t>316</a:t>
                      </a:r>
                      <a:endParaRPr lang="zh-CN" altLang="en-US" sz="1900" dirty="0"/>
                    </a:p>
                  </a:txBody>
                  <a:tcPr marL="121920" marR="121920" marT="60960" marB="60960" anchor="ctr"/>
                </a:tc>
                <a:tc>
                  <a:txBody>
                    <a:bodyPr/>
                    <a:lstStyle/>
                    <a:p>
                      <a:pPr algn="ctr"/>
                      <a:r>
                        <a:rPr lang="en-US" altLang="zh-CN" sz="1900" dirty="0"/>
                        <a:t>3327</a:t>
                      </a:r>
                      <a:endParaRPr lang="zh-CN" altLang="en-US" sz="1900" dirty="0"/>
                    </a:p>
                  </a:txBody>
                  <a:tcPr marL="121920" marR="121920" marT="60960" marB="60960" anchor="ctr"/>
                </a:tc>
                <a:extLst>
                  <a:ext uri="{0D108BD9-81ED-4DB2-BD59-A6C34878D82A}">
                    <a16:rowId xmlns:a16="http://schemas.microsoft.com/office/drawing/2014/main" val="1931129915"/>
                  </a:ext>
                </a:extLst>
              </a:tr>
            </a:tbl>
          </a:graphicData>
        </a:graphic>
      </p:graphicFrame>
      <p:sp>
        <p:nvSpPr>
          <p:cNvPr id="15" name="文本框 14"/>
          <p:cNvSpPr txBox="1"/>
          <p:nvPr/>
        </p:nvSpPr>
        <p:spPr>
          <a:xfrm>
            <a:off x="1199456" y="4869161"/>
            <a:ext cx="4128459"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由上表计算出，预测准确率</a:t>
            </a:r>
            <a:r>
              <a:rPr lang="en-US" altLang="zh-CN" sz="1600" dirty="0">
                <a:latin typeface="微软雅黑" panose="020B0503020204020204" pitchFamily="34" charset="-122"/>
                <a:ea typeface="微软雅黑" panose="020B0503020204020204" pitchFamily="34" charset="-122"/>
              </a:rPr>
              <a:t>=0.9010826.</a:t>
            </a:r>
          </a:p>
          <a:p>
            <a:r>
              <a:rPr lang="zh-CN" altLang="en-US" sz="1600" dirty="0">
                <a:latin typeface="微软雅黑" panose="020B0503020204020204" pitchFamily="34" charset="-122"/>
                <a:ea typeface="微软雅黑" panose="020B0503020204020204" pitchFamily="34" charset="-122"/>
              </a:rPr>
              <a:t>模型拟合效果较好。</a:t>
            </a:r>
          </a:p>
        </p:txBody>
      </p:sp>
      <p:sp>
        <p:nvSpPr>
          <p:cNvPr id="17" name="矩形 16">
            <a:extLst>
              <a:ext uri="{FF2B5EF4-FFF2-40B4-BE49-F238E27FC236}">
                <a16:creationId xmlns:a16="http://schemas.microsoft.com/office/drawing/2014/main" id="{452411EA-EE99-456F-A02C-03E30F0D4F6C}"/>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266872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1" y="68627"/>
            <a:ext cx="1920213" cy="740701"/>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1194342"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851766"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451385" y="1244393"/>
            <a:ext cx="422250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决策树</a:t>
            </a:r>
            <a:r>
              <a:rPr lang="en-US" altLang="zh-CN" sz="2400" b="1" dirty="0">
                <a:latin typeface="微软雅黑" panose="020B0503020204020204" pitchFamily="34" charset="-122"/>
                <a:ea typeface="微软雅黑" panose="020B0503020204020204" pitchFamily="34" charset="-122"/>
              </a:rPr>
              <a:t>ROC</a:t>
            </a:r>
            <a:r>
              <a:rPr lang="zh-CN" altLang="en-US" sz="2400" b="1" dirty="0">
                <a:latin typeface="微软雅黑" panose="020B0503020204020204" pitchFamily="34" charset="-122"/>
                <a:ea typeface="微软雅黑" panose="020B0503020204020204" pitchFamily="34" charset="-122"/>
              </a:rPr>
              <a:t>曲线与最佳截断点</a:t>
            </a:r>
            <a:endParaRPr lang="zh-CN" altLang="en-US" sz="2400" b="1"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371" y="1988841"/>
            <a:ext cx="4286396" cy="446310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1905" y="1988841"/>
            <a:ext cx="4301364" cy="4453535"/>
          </a:xfrm>
          <a:prstGeom prst="rect">
            <a:avLst/>
          </a:prstGeom>
        </p:spPr>
      </p:pic>
      <p:sp>
        <p:nvSpPr>
          <p:cNvPr id="15" name="文本框 14"/>
          <p:cNvSpPr txBox="1"/>
          <p:nvPr/>
        </p:nvSpPr>
        <p:spPr>
          <a:xfrm>
            <a:off x="9865684" y="2084851"/>
            <a:ext cx="1791109" cy="3908378"/>
          </a:xfrm>
          <a:prstGeom prst="rect">
            <a:avLst/>
          </a:prstGeom>
          <a:noFill/>
        </p:spPr>
        <p:txBody>
          <a:bodyPr wrap="square" rtlCol="0">
            <a:spAutoFit/>
          </a:bodyPr>
          <a:lstStyle/>
          <a:p>
            <a:pPr>
              <a:lnSpc>
                <a:spcPct val="120000"/>
              </a:lnSpc>
            </a:pPr>
            <a:r>
              <a:rPr lang="zh-CN" altLang="en-US" sz="1600" dirty="0">
                <a:latin typeface="微软雅黑" panose="020B0503020204020204" pitchFamily="34" charset="-122"/>
                <a:ea typeface="微软雅黑" panose="020B0503020204020204" pitchFamily="34" charset="-122"/>
              </a:rPr>
              <a:t>从两幅</a:t>
            </a:r>
            <a:r>
              <a:rPr lang="en-US" altLang="zh-CN" sz="1600" dirty="0">
                <a:latin typeface="微软雅黑" panose="020B0503020204020204" pitchFamily="34" charset="-122"/>
                <a:ea typeface="微软雅黑" panose="020B0503020204020204" pitchFamily="34" charset="-122"/>
              </a:rPr>
              <a:t>ROC</a:t>
            </a:r>
            <a:r>
              <a:rPr lang="zh-CN" altLang="en-US" sz="1600" dirty="0">
                <a:latin typeface="微软雅黑" panose="020B0503020204020204" pitchFamily="34" charset="-122"/>
                <a:ea typeface="微软雅黑" panose="020B0503020204020204" pitchFamily="34" charset="-122"/>
              </a:rPr>
              <a:t>曲线图可以看出，训练集和预测集的</a:t>
            </a:r>
            <a:r>
              <a:rPr lang="en-US" altLang="zh-CN" sz="1600" dirty="0">
                <a:latin typeface="微软雅黑" panose="020B0503020204020204" pitchFamily="34" charset="-122"/>
                <a:ea typeface="微软雅黑" panose="020B0503020204020204" pitchFamily="34" charset="-122"/>
              </a:rPr>
              <a:t>AUC</a:t>
            </a:r>
            <a:r>
              <a:rPr lang="zh-CN" altLang="en-US" sz="1600" dirty="0">
                <a:latin typeface="微软雅黑" panose="020B0503020204020204" pitchFamily="34" charset="-122"/>
                <a:ea typeface="微软雅黑" panose="020B0503020204020204" pitchFamily="34" charset="-122"/>
              </a:rPr>
              <a:t>值均较高，且相差不大。模型拟合效果较好且不存在过拟合和欠拟合现象。预测集的最佳阈值</a:t>
            </a:r>
            <a:r>
              <a:rPr lang="en-US" altLang="zh-CN" sz="1600" dirty="0">
                <a:latin typeface="微软雅黑" panose="020B0503020204020204" pitchFamily="34" charset="-122"/>
                <a:ea typeface="微软雅黑" panose="020B0503020204020204" pitchFamily="34" charset="-122"/>
              </a:rPr>
              <a:t>P</a:t>
            </a:r>
            <a:r>
              <a:rPr lang="en-US" altLang="zh-CN" sz="1067" dirty="0">
                <a:latin typeface="微软雅黑" panose="020B0503020204020204" pitchFamily="34" charset="-122"/>
                <a:ea typeface="微软雅黑" panose="020B0503020204020204" pitchFamily="34" charset="-122"/>
              </a:rPr>
              <a:t>0</a:t>
            </a:r>
            <a:r>
              <a:rPr lang="en-US" altLang="zh-CN" sz="1600" dirty="0">
                <a:latin typeface="微软雅黑" panose="020B0503020204020204" pitchFamily="34" charset="-122"/>
                <a:ea typeface="微软雅黑" panose="020B0503020204020204" pitchFamily="34" charset="-122"/>
              </a:rPr>
              <a:t>=0.338</a:t>
            </a:r>
            <a:r>
              <a:rPr lang="zh-CN" altLang="en-US" sz="1600" dirty="0">
                <a:latin typeface="微软雅黑" panose="020B0503020204020204" pitchFamily="34" charset="-122"/>
                <a:ea typeface="微软雅黑" panose="020B0503020204020204" pitchFamily="34" charset="-122"/>
              </a:rPr>
              <a:t>，在此阈值下可以得到最高真阳性率和最低假阳性率。</a:t>
            </a:r>
            <a:endParaRPr lang="zh-CN" altLang="en-US" sz="1067"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E8D7BC35-A52E-4D6F-A58F-91B7BFDBBDD6}"/>
              </a:ext>
            </a:extLst>
          </p:cNvPr>
          <p:cNvSpPr/>
          <p:nvPr/>
        </p:nvSpPr>
        <p:spPr>
          <a:xfrm>
            <a:off x="6429536" y="310845"/>
            <a:ext cx="3363421"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决策树与随机森林</a:t>
            </a:r>
          </a:p>
        </p:txBody>
      </p:sp>
    </p:spTree>
    <p:extLst>
      <p:ext uri="{BB962C8B-B14F-4D97-AF65-F5344CB8AC3E}">
        <p14:creationId xmlns:p14="http://schemas.microsoft.com/office/powerpoint/2010/main" val="405605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20824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4" name="矩形 3"/>
          <p:cNvSpPr/>
          <p:nvPr/>
        </p:nvSpPr>
        <p:spPr>
          <a:xfrm>
            <a:off x="7171677" y="262840"/>
            <a:ext cx="264687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支持向量机</a:t>
            </a:r>
          </a:p>
        </p:txBody>
      </p:sp>
      <p:sp>
        <p:nvSpPr>
          <p:cNvPr id="5" name="矩形 4"/>
          <p:cNvSpPr/>
          <p:nvPr/>
        </p:nvSpPr>
        <p:spPr>
          <a:xfrm>
            <a:off x="991727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253532"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9778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936328" y="360594"/>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280576"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623392" y="1412777"/>
            <a:ext cx="233910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支持向量机模型</a:t>
            </a:r>
          </a:p>
        </p:txBody>
      </p:sp>
      <p:sp>
        <p:nvSpPr>
          <p:cNvPr id="13" name="文本框 12">
            <a:extLst>
              <a:ext uri="{FF2B5EF4-FFF2-40B4-BE49-F238E27FC236}">
                <a16:creationId xmlns:a16="http://schemas.microsoft.com/office/drawing/2014/main" id="{8E0EFE06-F322-42AC-85C8-BA9C3337B795}"/>
              </a:ext>
            </a:extLst>
          </p:cNvPr>
          <p:cNvSpPr txBox="1"/>
          <p:nvPr/>
        </p:nvSpPr>
        <p:spPr>
          <a:xfrm>
            <a:off x="616811" y="2132237"/>
            <a:ext cx="10849205" cy="1156855"/>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首先观察数据集，</a:t>
            </a:r>
            <a:r>
              <a:rPr lang="zh-CN" altLang="en-US" sz="1600" dirty="0">
                <a:latin typeface="微软雅黑" panose="020B0503020204020204" pitchFamily="34" charset="-122"/>
                <a:ea typeface="微软雅黑" panose="020B0503020204020204" pitchFamily="34" charset="-122"/>
              </a:rPr>
              <a:t>发现</a:t>
            </a:r>
            <a:r>
              <a:rPr lang="zh-CN" altLang="zh-CN" sz="1600" dirty="0">
                <a:latin typeface="微软雅黑" panose="020B0503020204020204" pitchFamily="34" charset="-122"/>
                <a:ea typeface="微软雅黑" panose="020B0503020204020204" pitchFamily="34" charset="-122"/>
              </a:rPr>
              <a:t>样本数量远大于特征</a:t>
            </a:r>
            <a:r>
              <a:rPr lang="zh-CN" altLang="en-US" sz="1600" dirty="0">
                <a:latin typeface="微软雅黑" panose="020B0503020204020204" pitchFamily="34" charset="-122"/>
                <a:ea typeface="微软雅黑" panose="020B0503020204020204" pitchFamily="34" charset="-122"/>
              </a:rPr>
              <a:t>数量</a:t>
            </a:r>
            <a:r>
              <a:rPr lang="zh-CN" altLang="zh-CN" sz="1600" dirty="0">
                <a:latin typeface="微软雅黑" panose="020B0503020204020204" pitchFamily="34" charset="-122"/>
                <a:ea typeface="微软雅黑" panose="020B0503020204020204" pitchFamily="34" charset="-122"/>
              </a:rPr>
              <a:t>，因此使用非线性核函数，通过将样本映射到更高的维度，来得到更好的拟合效果。</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897830E6-CECE-4130-8945-D8EEB14E2C7A}"/>
                  </a:ext>
                </a:extLst>
              </p:cNvPr>
              <p:cNvSpPr txBox="1"/>
              <p:nvPr/>
            </p:nvSpPr>
            <p:spPr>
              <a:xfrm>
                <a:off x="601075" y="3236979"/>
                <a:ext cx="10759776" cy="3004092"/>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核函数选择</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zh-CN" sz="1600" dirty="0">
                    <a:latin typeface="微软雅黑" panose="020B0503020204020204" pitchFamily="34" charset="-122"/>
                    <a:ea typeface="微软雅黑" panose="020B0503020204020204" pitchFamily="34" charset="-122"/>
                  </a:rPr>
                  <a:t>在上述情况下，多项式核函数或径向基核函数较为常用。</a:t>
                </a:r>
              </a:p>
              <a:p>
                <a:pPr marL="228594" indent="-228594">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多项式核函数</a:t>
                </a:r>
                <a:r>
                  <a:rPr lang="en-US" altLang="zh-CN" sz="1600"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600">
                        <a:latin typeface="Cambria Math" panose="02040503050406030204" pitchFamily="18" charset="0"/>
                      </a:rPr>
                      <m:t>k</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𝑖</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𝑗</m:t>
                            </m:r>
                          </m:sub>
                        </m:sSub>
                      </m:e>
                    </m:d>
                    <m:r>
                      <a:rPr lang="en-US" altLang="zh-CN" sz="1600">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a:latin typeface="Cambria Math" panose="02040503050406030204" pitchFamily="18" charset="0"/>
                          </a:rPr>
                          <m:t>(</m:t>
                        </m:r>
                        <m:r>
                          <m:rPr>
                            <m:sty m:val="p"/>
                          </m:rPr>
                          <a:rPr lang="en-US" altLang="zh-CN" sz="1600">
                            <a:latin typeface="Cambria Math" panose="02040503050406030204" pitchFamily="18" charset="0"/>
                          </a:rPr>
                          <m:t>γ</m:t>
                        </m:r>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𝑖</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𝑗</m:t>
                                </m:r>
                              </m:sub>
                            </m:sSub>
                          </m:e>
                        </m:d>
                        <m:r>
                          <a:rPr lang="en-US" altLang="zh-CN" sz="1600">
                            <a:latin typeface="Cambria Math" panose="02040503050406030204" pitchFamily="18" charset="0"/>
                          </a:rPr>
                          <m:t>+</m:t>
                        </m:r>
                        <m:r>
                          <m:rPr>
                            <m:sty m:val="p"/>
                          </m:rPr>
                          <a:rPr lang="en-US" altLang="zh-CN" sz="1600">
                            <a:latin typeface="Cambria Math" panose="02040503050406030204" pitchFamily="18" charset="0"/>
                          </a:rPr>
                          <m:t>c</m:t>
                        </m:r>
                        <m:r>
                          <a:rPr lang="en-US" altLang="zh-CN" sz="1600">
                            <a:latin typeface="Cambria Math" panose="02040503050406030204" pitchFamily="18" charset="0"/>
                          </a:rPr>
                          <m:t>)</m:t>
                        </m:r>
                      </m:e>
                      <m:sup>
                        <m:r>
                          <a:rPr lang="en-US" altLang="zh-CN" sz="1600">
                            <a:latin typeface="Cambria Math" panose="02040503050406030204" pitchFamily="18" charset="0"/>
                          </a:rPr>
                          <m:t>𝑛</m:t>
                        </m:r>
                      </m:sup>
                    </m:sSup>
                  </m:oMath>
                </a14:m>
                <a:r>
                  <a:rPr lang="en-US" altLang="zh-CN" sz="1600" dirty="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a:p>
                <a:pPr marL="228594" indent="-228594">
                  <a:lnSpc>
                    <a:spcPct val="150000"/>
                  </a:lnSpc>
                  <a:buFont typeface="Arial" panose="020B0604020202020204" pitchFamily="34" charset="0"/>
                  <a:buChar char="•"/>
                </a:pPr>
                <a:r>
                  <a:rPr lang="zh-CN" altLang="zh-CN" sz="1600" dirty="0">
                    <a:latin typeface="微软雅黑" panose="020B0503020204020204" pitchFamily="34" charset="-122"/>
                    <a:ea typeface="微软雅黑" panose="020B0503020204020204" pitchFamily="34" charset="-122"/>
                  </a:rPr>
                  <a:t>径向基核函数</a:t>
                </a:r>
                <a:r>
                  <a:rPr lang="en-US" altLang="zh-CN" sz="1600"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n-US" altLang="zh-CN" sz="1600">
                        <a:latin typeface="Cambria Math" panose="02040503050406030204" pitchFamily="18" charset="0"/>
                      </a:rPr>
                      <m:t>k</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𝑖</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𝑗</m:t>
                            </m:r>
                          </m:sub>
                        </m:sSub>
                      </m:e>
                    </m:d>
                    <m:r>
                      <a:rPr lang="en-US" altLang="zh-CN" sz="1600">
                        <a:latin typeface="Cambria Math" panose="02040503050406030204" pitchFamily="18" charset="0"/>
                      </a:rPr>
                      <m:t>=</m:t>
                    </m:r>
                    <m:r>
                      <m:rPr>
                        <m:sty m:val="p"/>
                      </m:rPr>
                      <a:rPr lang="en-US" altLang="zh-CN" sz="1600">
                        <a:latin typeface="Cambria Math" panose="02040503050406030204" pitchFamily="18" charset="0"/>
                      </a:rPr>
                      <m:t>exp</m:t>
                    </m:r>
                    <m:r>
                      <a:rPr lang="en-US" altLang="zh-CN" sz="1600">
                        <a:latin typeface="Cambria Math" panose="02040503050406030204" pitchFamily="18" charset="0"/>
                      </a:rPr>
                      <m:t>(−</m:t>
                    </m:r>
                    <m:r>
                      <m:rPr>
                        <m:sty m:val="p"/>
                      </m:rPr>
                      <a:rPr lang="en-US" altLang="zh-CN" sz="1600">
                        <a:latin typeface="Cambria Math" panose="02040503050406030204" pitchFamily="18" charset="0"/>
                      </a:rPr>
                      <m:t>γ</m:t>
                    </m:r>
                    <m:sSup>
                      <m:sSupPr>
                        <m:ctrlPr>
                          <a:rPr lang="zh-CN" altLang="zh-CN" sz="1600" i="1">
                            <a:latin typeface="Cambria Math" panose="02040503050406030204" pitchFamily="18" charset="0"/>
                          </a:rPr>
                        </m:ctrlPr>
                      </m:sSupPr>
                      <m:e>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𝑖</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𝑥</m:t>
                                </m:r>
                              </m:e>
                              <m:sub>
                                <m:r>
                                  <a:rPr lang="en-US" altLang="zh-CN" sz="1600">
                                    <a:latin typeface="Cambria Math" panose="02040503050406030204" pitchFamily="18" charset="0"/>
                                  </a:rPr>
                                  <m:t>𝑗</m:t>
                                </m:r>
                              </m:sub>
                            </m:sSub>
                          </m:e>
                        </m:d>
                      </m:e>
                      <m:sup>
                        <m:r>
                          <a:rPr lang="en-US" altLang="zh-CN" sz="1600">
                            <a:latin typeface="Cambria Math" panose="02040503050406030204" pitchFamily="18" charset="0"/>
                          </a:rPr>
                          <m:t>2</m:t>
                        </m:r>
                      </m:sup>
                    </m:sSup>
                    <m:r>
                      <a:rPr lang="en-US" altLang="zh-CN" sz="1600">
                        <a:latin typeface="Cambria Math" panose="02040503050406030204" pitchFamily="18" charset="0"/>
                      </a:rPr>
                      <m:t>)</m:t>
                    </m:r>
                  </m:oMath>
                </a14:m>
                <a:r>
                  <a:rPr lang="en-US" altLang="zh-CN" sz="1600" dirty="0">
                    <a:latin typeface="微软雅黑" panose="020B0503020204020204" pitchFamily="34" charset="-122"/>
                    <a:ea typeface="微软雅黑" panose="020B0503020204020204" pitchFamily="34" charset="-122"/>
                  </a:rPr>
                  <a:t>	</a:t>
                </a:r>
              </a:p>
              <a:p>
                <a:pPr marL="228594" indent="-228594">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lvl="0">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除了需要核函数的参数之外，还要考虑惩罚系数</a:t>
                </a:r>
                <a:r>
                  <a:rPr lang="en-US" altLang="zh-CN" sz="1600" dirty="0">
                    <a:latin typeface="微软雅黑" panose="020B0503020204020204" pitchFamily="34" charset="-122"/>
                    <a:ea typeface="微软雅黑" panose="020B0503020204020204" pitchFamily="34" charset="-122"/>
                  </a:rPr>
                  <a:t>cost</a:t>
                </a:r>
                <a:r>
                  <a:rPr lang="zh-CN" altLang="zh-CN" sz="1600" dirty="0">
                    <a:latin typeface="微软雅黑" panose="020B0503020204020204" pitchFamily="34" charset="-122"/>
                    <a:ea typeface="微软雅黑" panose="020B0503020204020204" pitchFamily="34" charset="-122"/>
                  </a:rPr>
                  <a:t>。通过控制</a:t>
                </a:r>
                <a:r>
                  <a:rPr lang="en-US" altLang="zh-CN" sz="1600" dirty="0">
                    <a:latin typeface="微软雅黑" panose="020B0503020204020204" pitchFamily="34" charset="-122"/>
                    <a:ea typeface="微软雅黑" panose="020B0503020204020204" pitchFamily="34" charset="-122"/>
                  </a:rPr>
                  <a:t>cost</a:t>
                </a:r>
                <a:r>
                  <a:rPr lang="zh-CN" altLang="zh-CN" sz="1600" dirty="0">
                    <a:latin typeface="微软雅黑" panose="020B0503020204020204" pitchFamily="34" charset="-122"/>
                    <a:ea typeface="微软雅黑" panose="020B0503020204020204" pitchFamily="34" charset="-122"/>
                  </a:rPr>
                  <a:t>在合理的范围内，可以表示异常分布的点对目标函数的贡献权重，</a:t>
                </a:r>
                <a:r>
                  <a:rPr lang="en-US" altLang="zh-CN" sz="1600" dirty="0">
                    <a:latin typeface="微软雅黑" panose="020B0503020204020204" pitchFamily="34" charset="-122"/>
                    <a:ea typeface="微软雅黑" panose="020B0503020204020204" pitchFamily="34" charset="-122"/>
                  </a:rPr>
                  <a:t>cost</a:t>
                </a:r>
                <a:r>
                  <a:rPr lang="zh-CN" altLang="zh-CN" sz="1600" dirty="0">
                    <a:latin typeface="微软雅黑" panose="020B0503020204020204" pitchFamily="34" charset="-122"/>
                    <a:ea typeface="微软雅黑" panose="020B0503020204020204" pitchFamily="34" charset="-122"/>
                  </a:rPr>
                  <a:t>越大那么对异常分布点的惩罚就越大。</a:t>
                </a:r>
                <a:endParaRPr lang="en-US" altLang="zh-CN" sz="1600" dirty="0">
                  <a:latin typeface="微软雅黑" panose="020B0503020204020204" pitchFamily="34" charset="-122"/>
                  <a:ea typeface="微软雅黑" panose="020B0503020204020204" pitchFamily="34" charset="-122"/>
                </a:endParaRPr>
              </a:p>
            </p:txBody>
          </p:sp>
        </mc:Choice>
        <mc:Fallback>
          <p:sp>
            <p:nvSpPr>
              <p:cNvPr id="14" name="文本框 13">
                <a:extLst>
                  <a:ext uri="{FF2B5EF4-FFF2-40B4-BE49-F238E27FC236}">
                    <a16:creationId xmlns:a16="http://schemas.microsoft.com/office/drawing/2014/main" id="{897830E6-CECE-4130-8945-D8EEB14E2C7A}"/>
                  </a:ext>
                </a:extLst>
              </p:cNvPr>
              <p:cNvSpPr txBox="1">
                <a:spLocks noRot="1" noChangeAspect="1" noMove="1" noResize="1" noEditPoints="1" noAdjustHandles="1" noChangeArrowheads="1" noChangeShapeType="1" noTextEdit="1"/>
              </p:cNvSpPr>
              <p:nvPr/>
            </p:nvSpPr>
            <p:spPr>
              <a:xfrm>
                <a:off x="601075" y="3236979"/>
                <a:ext cx="10759776" cy="3004092"/>
              </a:xfrm>
              <a:prstGeom prst="rect">
                <a:avLst/>
              </a:prstGeom>
              <a:blipFill>
                <a:blip r:embed="rId3"/>
                <a:stretch>
                  <a:fillRect l="-907" b="-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60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20824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4" name="矩形 3"/>
          <p:cNvSpPr/>
          <p:nvPr/>
        </p:nvSpPr>
        <p:spPr>
          <a:xfrm>
            <a:off x="7171677" y="250742"/>
            <a:ext cx="264687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支持向量机</a:t>
            </a:r>
          </a:p>
        </p:txBody>
      </p:sp>
      <p:sp>
        <p:nvSpPr>
          <p:cNvPr id="5" name="矩形 4"/>
          <p:cNvSpPr/>
          <p:nvPr/>
        </p:nvSpPr>
        <p:spPr>
          <a:xfrm>
            <a:off x="991727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253532"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9778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936328" y="360594"/>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280576"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364497" y="1604797"/>
            <a:ext cx="4580100" cy="502766"/>
          </a:xfrm>
          <a:prstGeom prst="rect">
            <a:avLst/>
          </a:prstGeom>
        </p:spPr>
        <p:txBody>
          <a:bodyPr wrap="none">
            <a:spAutoFit/>
          </a:bodyPr>
          <a:lstStyle/>
          <a:p>
            <a:r>
              <a:rPr lang="zh-CN" altLang="zh-CN" sz="2667" b="1" dirty="0">
                <a:latin typeface="微软雅黑" panose="020B0503020204020204" pitchFamily="34" charset="-122"/>
                <a:ea typeface="微软雅黑" panose="020B0503020204020204" pitchFamily="34" charset="-122"/>
              </a:rPr>
              <a:t>参数调整（</a:t>
            </a:r>
            <a:r>
              <a:rPr lang="en-US" altLang="zh-CN" sz="2667" b="1" dirty="0">
                <a:latin typeface="微软雅黑" panose="020B0503020204020204" pitchFamily="34" charset="-122"/>
                <a:ea typeface="微软雅黑" panose="020B0503020204020204" pitchFamily="34" charset="-122"/>
              </a:rPr>
              <a:t>gamma</a:t>
            </a:r>
            <a:r>
              <a:rPr lang="zh-CN" altLang="zh-CN" sz="2667" b="1" dirty="0">
                <a:latin typeface="微软雅黑" panose="020B0503020204020204" pitchFamily="34" charset="-122"/>
                <a:ea typeface="微软雅黑" panose="020B0503020204020204" pitchFamily="34" charset="-122"/>
              </a:rPr>
              <a:t>、</a:t>
            </a:r>
            <a:r>
              <a:rPr lang="en-US" altLang="zh-CN" sz="2667" b="1" dirty="0">
                <a:latin typeface="微软雅黑" panose="020B0503020204020204" pitchFamily="34" charset="-122"/>
                <a:ea typeface="微软雅黑" panose="020B0503020204020204" pitchFamily="34" charset="-122"/>
              </a:rPr>
              <a:t>cost</a:t>
            </a:r>
            <a:r>
              <a:rPr lang="zh-CN" altLang="zh-CN" sz="2667" b="1" dirty="0">
                <a:latin typeface="微软雅黑" panose="020B0503020204020204" pitchFamily="34" charset="-122"/>
                <a:ea typeface="微软雅黑" panose="020B0503020204020204" pitchFamily="34" charset="-122"/>
              </a:rPr>
              <a:t>）</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E130238-47FD-4E66-844C-CAB5B3893AFC}"/>
                  </a:ext>
                </a:extLst>
              </p:cNvPr>
              <p:cNvSpPr txBox="1"/>
              <p:nvPr/>
            </p:nvSpPr>
            <p:spPr>
              <a:xfrm>
                <a:off x="911425" y="2126191"/>
                <a:ext cx="10939793" cy="2933304"/>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gamma</a:t>
                </a:r>
                <a:r>
                  <a:rPr lang="zh-CN" altLang="zh-CN" sz="2000" dirty="0">
                    <a:latin typeface="微软雅黑" panose="020B0503020204020204" pitchFamily="34" charset="-122"/>
                    <a:ea typeface="微软雅黑" panose="020B0503020204020204" pitchFamily="34" charset="-122"/>
                  </a:rPr>
                  <a:t>越大对应支持向量数量越少；反之，</a:t>
                </a:r>
                <a:r>
                  <a:rPr lang="en-US" altLang="zh-CN" sz="2000" dirty="0">
                    <a:latin typeface="微软雅黑" panose="020B0503020204020204" pitchFamily="34" charset="-122"/>
                    <a:ea typeface="微软雅黑" panose="020B0503020204020204" pitchFamily="34" charset="-122"/>
                  </a:rPr>
                  <a:t>gamma</a:t>
                </a:r>
                <a:r>
                  <a:rPr lang="zh-CN" altLang="zh-CN" sz="2000" dirty="0">
                    <a:latin typeface="微软雅黑" panose="020B0503020204020204" pitchFamily="34" charset="-122"/>
                    <a:ea typeface="微软雅黑" panose="020B0503020204020204" pitchFamily="34" charset="-122"/>
                  </a:rPr>
                  <a:t>越大，则支持向量数量越多，</a:t>
                </a:r>
                <a:r>
                  <a:rPr lang="zh-CN" altLang="en-US" sz="2000" dirty="0">
                    <a:latin typeface="微软雅黑" panose="020B0503020204020204" pitchFamily="34" charset="-122"/>
                    <a:ea typeface="微软雅黑" panose="020B0503020204020204" pitchFamily="34" charset="-122"/>
                  </a:rPr>
                  <a:t>计算量增加，</a:t>
                </a:r>
                <a:r>
                  <a:rPr lang="zh-CN" altLang="zh-CN" sz="2000" dirty="0">
                    <a:latin typeface="微软雅黑" panose="020B0503020204020204" pitchFamily="34" charset="-122"/>
                    <a:ea typeface="微软雅黑" panose="020B0503020204020204" pitchFamily="34" charset="-122"/>
                  </a:rPr>
                  <a:t>模型训练和模型预测速度越慢</a:t>
                </a:r>
                <a:endParaRPr lang="en-US" altLang="zh-CN" sz="2000" dirty="0">
                  <a:latin typeface="微软雅黑" panose="020B0503020204020204" pitchFamily="34" charset="-122"/>
                  <a:ea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惩罚系数越高，对异常分布点的惩罚就越大，</a:t>
                </a:r>
                <a:r>
                  <a:rPr lang="en-US" altLang="zh-CN" sz="2000" dirty="0">
                    <a:latin typeface="微软雅黑" panose="020B0503020204020204" pitchFamily="34" charset="-122"/>
                    <a:ea typeface="微软雅黑" panose="020B0503020204020204" pitchFamily="34" charset="-122"/>
                  </a:rPr>
                  <a:t>cost</a:t>
                </a:r>
                <a:r>
                  <a:rPr lang="zh-CN" altLang="zh-CN" sz="2000" dirty="0">
                    <a:latin typeface="微软雅黑" panose="020B0503020204020204" pitchFamily="34" charset="-122"/>
                    <a:ea typeface="微软雅黑" panose="020B0503020204020204" pitchFamily="34" charset="-122"/>
                  </a:rPr>
                  <a:t>过大将导致模型过拟合，反之太小会则模型欠拟合</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对以上两参数进行调试，寻找最优的参数组合</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a:t>
                </a:r>
                <a14:m>
                  <m:oMath xmlns:m="http://schemas.openxmlformats.org/officeDocument/2006/math">
                    <m:d>
                      <m:dPr>
                        <m:begChr m:val="{"/>
                        <m:endChr m:val=""/>
                        <m:ctrlPr>
                          <a:rPr lang="en-US" altLang="zh-CN" sz="2000" i="1">
                            <a:latin typeface="Cambria Math" panose="02040503050406030204" pitchFamily="18" charset="0"/>
                            <a:ea typeface="微软雅黑" panose="020B0503020204020204" pitchFamily="34" charset="-122"/>
                          </a:rPr>
                        </m:ctrlPr>
                      </m:dPr>
                      <m:e>
                        <m:eqArr>
                          <m:eqArrPr>
                            <m:ctrlPr>
                              <a:rPr lang="en-US" altLang="zh-CN" sz="2000" i="1">
                                <a:latin typeface="Cambria Math" panose="02040503050406030204" pitchFamily="18" charset="0"/>
                                <a:ea typeface="微软雅黑" panose="020B0503020204020204" pitchFamily="34" charset="-122"/>
                              </a:rPr>
                            </m:ctrlPr>
                          </m:eqArrPr>
                          <m:e>
                            <m:r>
                              <m:rPr>
                                <m:nor/>
                              </m:rPr>
                              <a:rPr lang="en-US" altLang="zh-CN" sz="2000" dirty="0">
                                <a:latin typeface="微软雅黑" panose="020B0503020204020204" pitchFamily="34" charset="-122"/>
                                <a:ea typeface="微软雅黑" panose="020B0503020204020204" pitchFamily="34" charset="-122"/>
                              </a:rPr>
                              <m:t>cost</m:t>
                            </m:r>
                            <m:r>
                              <a:rPr lang="en-US" altLang="zh-CN" sz="2000">
                                <a:latin typeface="Cambria Math" panose="02040503050406030204" pitchFamily="18" charset="0"/>
                              </a:rPr>
                              <m:t>∈</m:t>
                            </m:r>
                            <m:r>
                              <m:rPr>
                                <m:nor/>
                              </m:rPr>
                              <a:rPr lang="en-US" altLang="zh-CN" sz="2000" dirty="0">
                                <a:latin typeface="微软雅黑" panose="020B0503020204020204" pitchFamily="34" charset="-122"/>
                                <a:ea typeface="微软雅黑" panose="020B0503020204020204" pitchFamily="34" charset="-122"/>
                              </a:rPr>
                              <m:t>{0.5,0.75,1,3,4,5,10,20} </m:t>
                            </m:r>
                          </m:e>
                          <m:e>
                            <m:r>
                              <m:rPr>
                                <m:nor/>
                              </m:rPr>
                              <a:rPr lang="en-US" altLang="zh-CN" sz="2000" dirty="0">
                                <a:latin typeface="微软雅黑" panose="020B0503020204020204" pitchFamily="34" charset="-122"/>
                                <a:ea typeface="微软雅黑" panose="020B0503020204020204" pitchFamily="34" charset="-122"/>
                              </a:rPr>
                              <m:t>gamma</m:t>
                            </m:r>
                            <m:r>
                              <a:rPr lang="en-US" altLang="zh-CN" sz="2000">
                                <a:latin typeface="Cambria Math" panose="02040503050406030204" pitchFamily="18" charset="0"/>
                              </a:rPr>
                              <m:t>∈</m:t>
                            </m:r>
                            <m:r>
                              <m:rPr>
                                <m:nor/>
                              </m:rPr>
                              <a:rPr lang="en-US" altLang="zh-CN" sz="2000" dirty="0">
                                <a:latin typeface="微软雅黑" panose="020B0503020204020204" pitchFamily="34" charset="-122"/>
                                <a:ea typeface="微软雅黑" panose="020B0503020204020204" pitchFamily="34" charset="-122"/>
                              </a:rPr>
                              <m:t>{ 1/14,1/7,1/5,2/7,7/20,2/5,1/2,3/4,1}</m:t>
                            </m:r>
                          </m:e>
                        </m:eqArr>
                      </m:e>
                    </m:d>
                  </m:oMath>
                </a14:m>
                <a:r>
                  <a:rPr lang="zh-CN" altLang="en-US" sz="2000" dirty="0">
                    <a:latin typeface="微软雅黑" panose="020B0503020204020204" pitchFamily="34" charset="-122"/>
                    <a:ea typeface="微软雅黑" panose="020B0503020204020204" pitchFamily="34" charset="-122"/>
                  </a:rPr>
                  <a:t>的</a:t>
                </a:r>
                <a:r>
                  <a:rPr lang="zh-CN" altLang="zh-CN" sz="2000" dirty="0">
                    <a:latin typeface="微软雅黑" panose="020B0503020204020204" pitchFamily="34" charset="-122"/>
                    <a:ea typeface="微软雅黑" panose="020B0503020204020204" pitchFamily="34" charset="-122"/>
                  </a:rPr>
                  <a:t>参数组合下，</a:t>
                </a:r>
                <a:r>
                  <a:rPr lang="zh-CN" altLang="en-US" sz="2000" dirty="0">
                    <a:latin typeface="微软雅黑" panose="020B0503020204020204" pitchFamily="34" charset="-122"/>
                    <a:ea typeface="微软雅黑" panose="020B0503020204020204" pitchFamily="34" charset="-122"/>
                  </a:rPr>
                  <a:t>观察</a:t>
                </a:r>
                <a:r>
                  <a:rPr lang="zh-CN" altLang="zh-CN" sz="2000" dirty="0">
                    <a:latin typeface="微软雅黑" panose="020B0503020204020204" pitchFamily="34" charset="-122"/>
                    <a:ea typeface="微软雅黑" panose="020B0503020204020204" pitchFamily="34" charset="-122"/>
                  </a:rPr>
                  <a:t>模型的错分率</a:t>
                </a:r>
              </a:p>
            </p:txBody>
          </p:sp>
        </mc:Choice>
        <mc:Fallback>
          <p:sp>
            <p:nvSpPr>
              <p:cNvPr id="13" name="文本框 12">
                <a:extLst>
                  <a:ext uri="{FF2B5EF4-FFF2-40B4-BE49-F238E27FC236}">
                    <a16:creationId xmlns:a16="http://schemas.microsoft.com/office/drawing/2014/main" id="{FE130238-47FD-4E66-844C-CAB5B3893AFC}"/>
                  </a:ext>
                </a:extLst>
              </p:cNvPr>
              <p:cNvSpPr txBox="1">
                <a:spLocks noRot="1" noChangeAspect="1" noMove="1" noResize="1" noEditPoints="1" noAdjustHandles="1" noChangeArrowheads="1" noChangeShapeType="1" noTextEdit="1"/>
              </p:cNvSpPr>
              <p:nvPr/>
            </p:nvSpPr>
            <p:spPr>
              <a:xfrm>
                <a:off x="911425" y="2126191"/>
                <a:ext cx="10939793" cy="2933304"/>
              </a:xfrm>
              <a:prstGeom prst="rect">
                <a:avLst/>
              </a:prstGeom>
              <a:blipFill>
                <a:blip r:embed="rId3"/>
                <a:stretch>
                  <a:fillRect l="-613" t="-1247" r="-4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7741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68627"/>
            <a:ext cx="2208245"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4" name="矩形 3"/>
          <p:cNvSpPr/>
          <p:nvPr/>
        </p:nvSpPr>
        <p:spPr>
          <a:xfrm>
            <a:off x="7179663" y="262840"/>
            <a:ext cx="264687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支持向量机</a:t>
            </a:r>
          </a:p>
        </p:txBody>
      </p:sp>
      <p:sp>
        <p:nvSpPr>
          <p:cNvPr id="5" name="矩形 4"/>
          <p:cNvSpPr/>
          <p:nvPr/>
        </p:nvSpPr>
        <p:spPr>
          <a:xfrm>
            <a:off x="991727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253532"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97780"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936328" y="360594"/>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280576" y="360594"/>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76D0E11A-7643-438E-9CA9-AC3BCC256ACF}"/>
              </a:ext>
            </a:extLst>
          </p:cNvPr>
          <p:cNvPicPr/>
          <p:nvPr/>
        </p:nvPicPr>
        <p:blipFill>
          <a:blip r:embed="rId3"/>
          <a:stretch>
            <a:fillRect/>
          </a:stretch>
        </p:blipFill>
        <p:spPr>
          <a:xfrm>
            <a:off x="3264363" y="932723"/>
            <a:ext cx="8880309" cy="5879100"/>
          </a:xfrm>
          <a:prstGeom prst="rect">
            <a:avLst/>
          </a:prstGeom>
        </p:spPr>
      </p:pic>
      <p:sp>
        <p:nvSpPr>
          <p:cNvPr id="14" name="矩形 13">
            <a:extLst>
              <a:ext uri="{FF2B5EF4-FFF2-40B4-BE49-F238E27FC236}">
                <a16:creationId xmlns:a16="http://schemas.microsoft.com/office/drawing/2014/main" id="{7E1EBBBF-06E9-49A1-B13C-665B2B570074}"/>
              </a:ext>
            </a:extLst>
          </p:cNvPr>
          <p:cNvSpPr/>
          <p:nvPr/>
        </p:nvSpPr>
        <p:spPr>
          <a:xfrm>
            <a:off x="516431" y="1333198"/>
            <a:ext cx="2300630" cy="830997"/>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参数调整</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gamma</a:t>
            </a:r>
            <a:r>
              <a:rPr lang="zh-CN"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cost</a:t>
            </a:r>
            <a:endParaRPr lang="zh-CN"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8592987-C566-4986-AACB-ACF8B7E953D8}"/>
                  </a:ext>
                </a:extLst>
              </p:cNvPr>
              <p:cNvSpPr txBox="1"/>
              <p:nvPr/>
            </p:nvSpPr>
            <p:spPr>
              <a:xfrm>
                <a:off x="469693" y="3097490"/>
                <a:ext cx="2987472" cy="1394421"/>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观察</a:t>
                </a:r>
                <a:r>
                  <a:rPr lang="zh-CN" altLang="en-US" sz="2000" dirty="0">
                    <a:latin typeface="微软雅黑" panose="020B0503020204020204" pitchFamily="34" charset="-122"/>
                    <a:ea typeface="微软雅黑" panose="020B0503020204020204" pitchFamily="34" charset="-122"/>
                  </a:rPr>
                  <a:t>发现</a:t>
                </a:r>
                <a14:m>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i="1">
                                <a:latin typeface="Cambria Math" panose="02040503050406030204" pitchFamily="18" charset="0"/>
                              </a:rPr>
                              <m:t>𝑐𝑜𝑠𝑡</m:t>
                            </m:r>
                            <m:r>
                              <a:rPr lang="en-US" altLang="zh-CN" sz="2000" i="1">
                                <a:latin typeface="Cambria Math" panose="02040503050406030204" pitchFamily="18" charset="0"/>
                              </a:rPr>
                              <m:t>=3</m:t>
                            </m:r>
                          </m:e>
                          <m:e>
                            <m:r>
                              <a:rPr lang="en-US" altLang="zh-CN" sz="2000" i="1">
                                <a:latin typeface="Cambria Math" panose="02040503050406030204" pitchFamily="18" charset="0"/>
                              </a:rPr>
                              <m:t>𝑔𝑎𝑚𝑚𝑎</m:t>
                            </m:r>
                            <m:r>
                              <a:rPr lang="en-US" altLang="zh-CN" sz="2000" i="1">
                                <a:latin typeface="Cambria Math" panose="02040503050406030204" pitchFamily="18" charset="0"/>
                              </a:rPr>
                              <m:t>=0.75</m:t>
                            </m:r>
                          </m:e>
                        </m:eqArr>
                      </m:e>
                    </m:d>
                  </m:oMath>
                </a14:m>
                <a:r>
                  <a:rPr lang="zh-CN" altLang="zh-CN" sz="2000" dirty="0">
                    <a:latin typeface="微软雅黑" panose="020B0503020204020204" pitchFamily="34" charset="-122"/>
                    <a:ea typeface="微软雅黑" panose="020B0503020204020204" pitchFamily="34" charset="-122"/>
                  </a:rPr>
                  <a:t>时，</a:t>
                </a:r>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模型表现较好</a:t>
                </a:r>
              </a:p>
            </p:txBody>
          </p:sp>
        </mc:Choice>
        <mc:Fallback>
          <p:sp>
            <p:nvSpPr>
              <p:cNvPr id="16" name="文本框 15">
                <a:extLst>
                  <a:ext uri="{FF2B5EF4-FFF2-40B4-BE49-F238E27FC236}">
                    <a16:creationId xmlns:a16="http://schemas.microsoft.com/office/drawing/2014/main" id="{38592987-C566-4986-AACB-ACF8B7E953D8}"/>
                  </a:ext>
                </a:extLst>
              </p:cNvPr>
              <p:cNvSpPr txBox="1">
                <a:spLocks noRot="1" noChangeAspect="1" noMove="1" noResize="1" noEditPoints="1" noAdjustHandles="1" noChangeArrowheads="1" noChangeShapeType="1" noTextEdit="1"/>
              </p:cNvSpPr>
              <p:nvPr/>
            </p:nvSpPr>
            <p:spPr>
              <a:xfrm>
                <a:off x="469693" y="3097490"/>
                <a:ext cx="2987472" cy="1394421"/>
              </a:xfrm>
              <a:prstGeom prst="rect">
                <a:avLst/>
              </a:prstGeom>
              <a:blipFill>
                <a:blip r:embed="rId4"/>
                <a:stretch>
                  <a:fillRect l="-2041" t="-2183" b="-69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17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第一部分</a:t>
            </a:r>
          </a:p>
        </p:txBody>
      </p:sp>
      <p:grpSp>
        <p:nvGrpSpPr>
          <p:cNvPr id="12" name="组合 11"/>
          <p:cNvGrpSpPr/>
          <p:nvPr/>
        </p:nvGrpSpPr>
        <p:grpSpPr bwMode="auto">
          <a:xfrm>
            <a:off x="5031317" y="2180863"/>
            <a:ext cx="6178615" cy="707886"/>
            <a:chOff x="3773160" y="1247148"/>
            <a:chExt cx="4635207" cy="531605"/>
          </a:xfrm>
        </p:grpSpPr>
        <p:sp>
          <p:nvSpPr>
            <p:cNvPr id="24587" name="TextBox 4"/>
            <p:cNvSpPr txBox="1">
              <a:spLocks noChangeArrowheads="1"/>
            </p:cNvSpPr>
            <p:nvPr/>
          </p:nvSpPr>
          <p:spPr bwMode="auto">
            <a:xfrm>
              <a:off x="3773160" y="1247148"/>
              <a:ext cx="2798393"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rPr>
                <a:t>Project Overview</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7038393" y="1293374"/>
              <a:ext cx="1369974"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课题综述</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1" y="68627"/>
            <a:ext cx="2016224"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4" name="矩形 3"/>
          <p:cNvSpPr/>
          <p:nvPr/>
        </p:nvSpPr>
        <p:spPr>
          <a:xfrm>
            <a:off x="7146079" y="310845"/>
            <a:ext cx="264687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模型构建</a:t>
            </a:r>
            <a:r>
              <a:rPr lang="en-US" altLang="zh-CN" sz="1867" dirty="0">
                <a:solidFill>
                  <a:schemeClr val="bg1"/>
                </a:solidFill>
                <a:latin typeface="微软雅黑" panose="020B0503020204020204" pitchFamily="34" charset="-122"/>
                <a:ea typeface="微软雅黑" panose="020B0503020204020204" pitchFamily="34" charset="-122"/>
              </a:rPr>
              <a:t>---</a:t>
            </a:r>
            <a:r>
              <a:rPr lang="zh-CN" altLang="en-US" sz="1867" dirty="0">
                <a:solidFill>
                  <a:schemeClr val="bg1"/>
                </a:solidFill>
                <a:latin typeface="微软雅黑" panose="020B0503020204020204" pitchFamily="34" charset="-122"/>
                <a:ea typeface="微软雅黑" panose="020B0503020204020204" pitchFamily="34" charset="-122"/>
              </a:rPr>
              <a:t>支持向量机</a:t>
            </a:r>
          </a:p>
        </p:txBody>
      </p:sp>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0851766"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117785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474001" y="1427996"/>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最终模型</a:t>
            </a:r>
            <a:endParaRPr lang="zh-CN" altLang="en-US" sz="2400" b="1" dirty="0"/>
          </a:p>
        </p:txBody>
      </p:sp>
      <mc:AlternateContent xmlns:mc="http://schemas.openxmlformats.org/markup-compatibility/2006">
        <mc:Choice xmlns:a14="http://schemas.microsoft.com/office/drawing/2010/main" Requires="a14">
          <p:sp>
            <p:nvSpPr>
              <p:cNvPr id="11" name="文本框 10"/>
              <p:cNvSpPr txBox="1"/>
              <p:nvPr/>
            </p:nvSpPr>
            <p:spPr>
              <a:xfrm>
                <a:off x="474001" y="2384935"/>
                <a:ext cx="6896247" cy="2625527"/>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选择径向基核函数，在参数组合为</a:t>
                </a:r>
                <a14:m>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i="1">
                                <a:latin typeface="Cambria Math" panose="02040503050406030204" pitchFamily="18" charset="0"/>
                              </a:rPr>
                              <m:t>𝑐𝑜𝑠𝑡</m:t>
                            </m:r>
                            <m:r>
                              <a:rPr lang="en-US" altLang="zh-CN" sz="2000" i="1">
                                <a:latin typeface="Cambria Math" panose="02040503050406030204" pitchFamily="18" charset="0"/>
                              </a:rPr>
                              <m:t>=3</m:t>
                            </m:r>
                          </m:e>
                          <m:e>
                            <m:r>
                              <a:rPr lang="en-US" altLang="zh-CN" sz="2000" i="1">
                                <a:latin typeface="Cambria Math" panose="02040503050406030204" pitchFamily="18" charset="0"/>
                              </a:rPr>
                              <m:t>𝑔𝑎𝑚𝑚𝑎</m:t>
                            </m:r>
                            <m:r>
                              <a:rPr lang="en-US" altLang="zh-CN" sz="2000" i="1">
                                <a:latin typeface="Cambria Math" panose="02040503050406030204" pitchFamily="18" charset="0"/>
                              </a:rPr>
                              <m:t>=0.75</m:t>
                            </m:r>
                          </m:e>
                        </m:eqArr>
                      </m:e>
                    </m:d>
                  </m:oMath>
                </a14:m>
                <a:r>
                  <a:rPr lang="zh-CN" altLang="zh-CN" sz="2000" dirty="0">
                    <a:latin typeface="微软雅黑" panose="020B0503020204020204" pitchFamily="34" charset="-122"/>
                    <a:ea typeface="微软雅黑" panose="020B0503020204020204" pitchFamily="34" charset="-122"/>
                  </a:rPr>
                  <a:t>时， 获得最终的支持向量机模型。</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在训练集</a:t>
                </a:r>
                <a:r>
                  <a:rPr lang="en-US" altLang="zh-CN" sz="2000" dirty="0">
                    <a:latin typeface="微软雅黑" panose="020B0503020204020204" pitchFamily="34" charset="-122"/>
                    <a:ea typeface="微软雅黑" panose="020B0503020204020204" pitchFamily="34" charset="-122"/>
                  </a:rPr>
                  <a:t>5394</a:t>
                </a:r>
                <a:r>
                  <a:rPr lang="zh-CN" altLang="zh-CN" sz="2000" dirty="0">
                    <a:latin typeface="微软雅黑" panose="020B0503020204020204" pitchFamily="34" charset="-122"/>
                    <a:ea typeface="微软雅黑" panose="020B0503020204020204" pitchFamily="34" charset="-122"/>
                  </a:rPr>
                  <a:t>个样本下，支持向量总数为</a:t>
                </a:r>
                <a:r>
                  <a:rPr lang="en-US" altLang="zh-CN" sz="2000" dirty="0">
                    <a:latin typeface="微软雅黑" panose="020B0503020204020204" pitchFamily="34" charset="-122"/>
                    <a:ea typeface="微软雅黑" panose="020B0503020204020204" pitchFamily="34" charset="-122"/>
                  </a:rPr>
                  <a:t>2649</a:t>
                </a:r>
                <a:r>
                  <a:rPr lang="zh-CN" altLang="zh-CN" sz="2000" dirty="0">
                    <a:latin typeface="微软雅黑" panose="020B0503020204020204" pitchFamily="34" charset="-122"/>
                    <a:ea typeface="微软雅黑" panose="020B0503020204020204" pitchFamily="34" charset="-122"/>
                  </a:rPr>
                  <a:t>个，因变量未来十年冠心病未发生样本</a:t>
                </a:r>
                <a:r>
                  <a:rPr lang="en-US" altLang="zh-CN" sz="2000" dirty="0">
                    <a:latin typeface="微软雅黑" panose="020B0503020204020204" pitchFamily="34" charset="-122"/>
                    <a:ea typeface="微软雅黑" panose="020B0503020204020204" pitchFamily="34" charset="-122"/>
                  </a:rPr>
                  <a:t>1338</a:t>
                </a:r>
                <a:r>
                  <a:rPr lang="zh-CN" altLang="zh-CN" sz="2000" dirty="0">
                    <a:latin typeface="微软雅黑" panose="020B0503020204020204" pitchFamily="34" charset="-122"/>
                    <a:ea typeface="微软雅黑" panose="020B0503020204020204" pitchFamily="34" charset="-122"/>
                  </a:rPr>
                  <a:t>个，发生样本</a:t>
                </a:r>
                <a:r>
                  <a:rPr lang="en-US" altLang="zh-CN" sz="2000" dirty="0">
                    <a:latin typeface="微软雅黑" panose="020B0503020204020204" pitchFamily="34" charset="-122"/>
                    <a:ea typeface="微软雅黑" panose="020B0503020204020204" pitchFamily="34" charset="-122"/>
                  </a:rPr>
                  <a:t>1311</a:t>
                </a:r>
                <a:r>
                  <a:rPr lang="zh-CN" altLang="zh-CN" sz="2000" dirty="0">
                    <a:latin typeface="微软雅黑" panose="020B0503020204020204" pitchFamily="34" charset="-122"/>
                    <a:ea typeface="微软雅黑" panose="020B0503020204020204" pitchFamily="34" charset="-122"/>
                  </a:rPr>
                  <a:t>个，分布均匀。</a:t>
                </a:r>
              </a:p>
              <a:p>
                <a:pPr marL="380990" indent="-38099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474001" y="2384935"/>
                <a:ext cx="6896247" cy="2625527"/>
              </a:xfrm>
              <a:prstGeom prst="rect">
                <a:avLst/>
              </a:prstGeom>
              <a:blipFill>
                <a:blip r:embed="rId3"/>
                <a:stretch>
                  <a:fillRect l="-973" r="-884"/>
                </a:stretch>
              </a:blipFill>
            </p:spPr>
            <p:txBody>
              <a:bodyPr/>
              <a:lstStyle/>
              <a:p>
                <a:r>
                  <a:rPr lang="zh-CN" altLang="en-US">
                    <a:noFill/>
                  </a:rPr>
                  <a:t> </a:t>
                </a:r>
              </a:p>
            </p:txBody>
          </p:sp>
        </mc:Fallback>
      </mc:AlternateContent>
      <p:graphicFrame>
        <p:nvGraphicFramePr>
          <p:cNvPr id="14" name="表格 13"/>
          <p:cNvGraphicFramePr>
            <a:graphicFrameLocks noGrp="1"/>
          </p:cNvGraphicFramePr>
          <p:nvPr/>
        </p:nvGraphicFramePr>
        <p:xfrm>
          <a:off x="7859755" y="4101075"/>
          <a:ext cx="2944101" cy="1728192"/>
        </p:xfrm>
        <a:graphic>
          <a:graphicData uri="http://schemas.openxmlformats.org/drawingml/2006/table">
            <a:tbl>
              <a:tblPr firstRow="1" bandRow="1">
                <a:tableStyleId>{D7AC3CCA-C797-4891-BE02-D94E43425B78}</a:tableStyleId>
              </a:tblPr>
              <a:tblGrid>
                <a:gridCol w="981367">
                  <a:extLst>
                    <a:ext uri="{9D8B030D-6E8A-4147-A177-3AD203B41FA5}">
                      <a16:colId xmlns:a16="http://schemas.microsoft.com/office/drawing/2014/main" val="3933414782"/>
                    </a:ext>
                  </a:extLst>
                </a:gridCol>
                <a:gridCol w="981367">
                  <a:extLst>
                    <a:ext uri="{9D8B030D-6E8A-4147-A177-3AD203B41FA5}">
                      <a16:colId xmlns:a16="http://schemas.microsoft.com/office/drawing/2014/main" val="1702945732"/>
                    </a:ext>
                  </a:extLst>
                </a:gridCol>
                <a:gridCol w="981367">
                  <a:extLst>
                    <a:ext uri="{9D8B030D-6E8A-4147-A177-3AD203B41FA5}">
                      <a16:colId xmlns:a16="http://schemas.microsoft.com/office/drawing/2014/main" val="2448515091"/>
                    </a:ext>
                  </a:extLst>
                </a:gridCol>
              </a:tblGrid>
              <a:tr h="576064">
                <a:tc>
                  <a:txBody>
                    <a:bodyPr/>
                    <a:lstStyle/>
                    <a:p>
                      <a:pPr algn="ctr"/>
                      <a:r>
                        <a:rPr lang="zh-CN" altLang="en-US" sz="1900" dirty="0"/>
                        <a:t>测试集</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t>0</a:t>
                      </a:r>
                      <a:endParaRPr lang="zh-CN" altLang="en-US" sz="1900" dirty="0"/>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algn="ctr"/>
                      <a:r>
                        <a:rPr lang="en-US" altLang="zh-CN" sz="1900" dirty="0"/>
                        <a:t>1</a:t>
                      </a:r>
                      <a:endParaRPr lang="zh-CN" altLang="en-US" sz="1900" dirty="0"/>
                    </a:p>
                  </a:txBody>
                  <a:tcPr marL="121920" marR="121920" marT="60960" marB="60960" anchor="ctr"/>
                </a:tc>
                <a:extLst>
                  <a:ext uri="{0D108BD9-81ED-4DB2-BD59-A6C34878D82A}">
                    <a16:rowId xmlns:a16="http://schemas.microsoft.com/office/drawing/2014/main" val="1859947614"/>
                  </a:ext>
                </a:extLst>
              </a:tr>
              <a:tr h="576064">
                <a:tc>
                  <a:txBody>
                    <a:bodyPr/>
                    <a:lstStyle/>
                    <a:p>
                      <a:pPr algn="ctr"/>
                      <a:r>
                        <a:rPr lang="en-US" altLang="zh-CN" sz="1900" b="1" dirty="0"/>
                        <a:t>0</a:t>
                      </a:r>
                      <a:endParaRPr lang="zh-CN" altLang="en-US" sz="1900" b="1" dirty="0"/>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algn="ctr"/>
                      <a:r>
                        <a:rPr lang="en-US" altLang="zh-CN" sz="1900" dirty="0"/>
                        <a:t>496</a:t>
                      </a:r>
                      <a:endParaRPr lang="zh-CN" altLang="en-US" sz="1900" dirty="0"/>
                    </a:p>
                  </a:txBody>
                  <a:tcPr marL="121920" marR="121920" marT="60960" marB="60960" anchor="ctr"/>
                </a:tc>
                <a:tc>
                  <a:txBody>
                    <a:bodyPr/>
                    <a:lstStyle/>
                    <a:p>
                      <a:pPr algn="ctr"/>
                      <a:r>
                        <a:rPr lang="en-US" altLang="zh-CN" sz="1900" dirty="0"/>
                        <a:t>120</a:t>
                      </a:r>
                      <a:endParaRPr lang="zh-CN" altLang="en-US" sz="1900" dirty="0"/>
                    </a:p>
                  </a:txBody>
                  <a:tcPr marL="121920" marR="121920" marT="60960" marB="60960" anchor="ctr"/>
                </a:tc>
                <a:extLst>
                  <a:ext uri="{0D108BD9-81ED-4DB2-BD59-A6C34878D82A}">
                    <a16:rowId xmlns:a16="http://schemas.microsoft.com/office/drawing/2014/main" val="691772012"/>
                  </a:ext>
                </a:extLst>
              </a:tr>
              <a:tr h="576064">
                <a:tc>
                  <a:txBody>
                    <a:bodyPr/>
                    <a:lstStyle/>
                    <a:p>
                      <a:pPr algn="ctr"/>
                      <a:r>
                        <a:rPr lang="en-US" altLang="zh-CN" sz="1900" b="1" dirty="0"/>
                        <a:t>1</a:t>
                      </a:r>
                      <a:endParaRPr lang="zh-CN" altLang="en-US" sz="1900" b="1" dirty="0"/>
                    </a:p>
                  </a:txBody>
                  <a:tcPr marL="121920" marR="121920" marT="60960" marB="60960" anchor="ctr"/>
                </a:tc>
                <a:tc>
                  <a:txBody>
                    <a:bodyPr/>
                    <a:lstStyle/>
                    <a:p>
                      <a:pPr algn="ctr"/>
                      <a:r>
                        <a:rPr lang="en-US" altLang="zh-CN" sz="1900" dirty="0"/>
                        <a:t>88</a:t>
                      </a:r>
                      <a:endParaRPr lang="zh-CN" altLang="en-US" sz="1900" dirty="0"/>
                    </a:p>
                  </a:txBody>
                  <a:tcPr marL="121920" marR="121920" marT="60960" marB="60960" anchor="ctr"/>
                </a:tc>
                <a:tc>
                  <a:txBody>
                    <a:bodyPr/>
                    <a:lstStyle/>
                    <a:p>
                      <a:pPr algn="ctr"/>
                      <a:r>
                        <a:rPr lang="en-US" altLang="zh-CN" sz="1900" dirty="0"/>
                        <a:t>645</a:t>
                      </a:r>
                      <a:endParaRPr lang="zh-CN" altLang="en-US" sz="1900" dirty="0"/>
                    </a:p>
                  </a:txBody>
                  <a:tcPr marL="121920" marR="121920" marT="60960" marB="60960" anchor="ctr"/>
                </a:tc>
                <a:extLst>
                  <a:ext uri="{0D108BD9-81ED-4DB2-BD59-A6C34878D82A}">
                    <a16:rowId xmlns:a16="http://schemas.microsoft.com/office/drawing/2014/main" val="1931129915"/>
                  </a:ext>
                </a:extLst>
              </a:tr>
            </a:tbl>
          </a:graphicData>
        </a:graphic>
      </p:graphicFrame>
      <p:graphicFrame>
        <p:nvGraphicFramePr>
          <p:cNvPr id="16" name="表格 15">
            <a:extLst>
              <a:ext uri="{FF2B5EF4-FFF2-40B4-BE49-F238E27FC236}">
                <a16:creationId xmlns:a16="http://schemas.microsoft.com/office/drawing/2014/main" id="{38FACC04-8F00-4FAE-BB93-F3113BF76BFC}"/>
              </a:ext>
            </a:extLst>
          </p:cNvPr>
          <p:cNvGraphicFramePr>
            <a:graphicFrameLocks noGrp="1"/>
          </p:cNvGraphicFramePr>
          <p:nvPr/>
        </p:nvGraphicFramePr>
        <p:xfrm>
          <a:off x="7827113" y="1690323"/>
          <a:ext cx="2944101" cy="1728192"/>
        </p:xfrm>
        <a:graphic>
          <a:graphicData uri="http://schemas.openxmlformats.org/drawingml/2006/table">
            <a:tbl>
              <a:tblPr firstRow="1" bandRow="1">
                <a:tableStyleId>{D7AC3CCA-C797-4891-BE02-D94E43425B78}</a:tableStyleId>
              </a:tblPr>
              <a:tblGrid>
                <a:gridCol w="981367">
                  <a:extLst>
                    <a:ext uri="{9D8B030D-6E8A-4147-A177-3AD203B41FA5}">
                      <a16:colId xmlns:a16="http://schemas.microsoft.com/office/drawing/2014/main" val="3933414782"/>
                    </a:ext>
                  </a:extLst>
                </a:gridCol>
                <a:gridCol w="981367">
                  <a:extLst>
                    <a:ext uri="{9D8B030D-6E8A-4147-A177-3AD203B41FA5}">
                      <a16:colId xmlns:a16="http://schemas.microsoft.com/office/drawing/2014/main" val="1702945732"/>
                    </a:ext>
                  </a:extLst>
                </a:gridCol>
                <a:gridCol w="981367">
                  <a:extLst>
                    <a:ext uri="{9D8B030D-6E8A-4147-A177-3AD203B41FA5}">
                      <a16:colId xmlns:a16="http://schemas.microsoft.com/office/drawing/2014/main" val="2448515091"/>
                    </a:ext>
                  </a:extLst>
                </a:gridCol>
              </a:tblGrid>
              <a:tr h="576064">
                <a:tc>
                  <a:txBody>
                    <a:bodyPr/>
                    <a:lstStyle/>
                    <a:p>
                      <a:pPr algn="ctr"/>
                      <a:r>
                        <a:rPr lang="zh-CN" altLang="en-US" sz="1900" dirty="0"/>
                        <a:t>训练集</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t>0</a:t>
                      </a:r>
                      <a:endParaRPr lang="zh-CN" altLang="en-US" sz="1900" dirty="0"/>
                    </a:p>
                  </a:txBody>
                  <a:tcPr marL="121920" marR="121920" marT="60960" marB="60960" anchor="ctr">
                    <a:lnL w="12700" cap="flat" cmpd="sng" algn="ctr">
                      <a:solidFill>
                        <a:schemeClr val="tx1"/>
                      </a:solidFill>
                      <a:prstDash val="solid"/>
                      <a:round/>
                      <a:headEnd type="none" w="med" len="med"/>
                      <a:tailEnd type="none" w="med" len="med"/>
                    </a:lnL>
                  </a:tcPr>
                </a:tc>
                <a:tc>
                  <a:txBody>
                    <a:bodyPr/>
                    <a:lstStyle/>
                    <a:p>
                      <a:pPr algn="ctr"/>
                      <a:r>
                        <a:rPr lang="en-US" altLang="zh-CN" sz="1900" dirty="0"/>
                        <a:t>1</a:t>
                      </a:r>
                      <a:endParaRPr lang="zh-CN" altLang="en-US" sz="1900" dirty="0"/>
                    </a:p>
                  </a:txBody>
                  <a:tcPr marL="121920" marR="121920" marT="60960" marB="60960" anchor="ctr"/>
                </a:tc>
                <a:extLst>
                  <a:ext uri="{0D108BD9-81ED-4DB2-BD59-A6C34878D82A}">
                    <a16:rowId xmlns:a16="http://schemas.microsoft.com/office/drawing/2014/main" val="1859947614"/>
                  </a:ext>
                </a:extLst>
              </a:tr>
              <a:tr h="576064">
                <a:tc>
                  <a:txBody>
                    <a:bodyPr/>
                    <a:lstStyle/>
                    <a:p>
                      <a:pPr algn="ctr"/>
                      <a:r>
                        <a:rPr lang="en-US" altLang="zh-CN" sz="1900" b="1" dirty="0"/>
                        <a:t>0</a:t>
                      </a:r>
                      <a:endParaRPr lang="zh-CN" altLang="en-US" sz="1900" b="1" dirty="0"/>
                    </a:p>
                  </a:txBody>
                  <a:tcPr marL="121920" marR="121920" marT="60960" marB="60960" anchor="ctr">
                    <a:lnT w="12700" cap="flat" cmpd="sng" algn="ctr">
                      <a:solidFill>
                        <a:schemeClr val="tx1"/>
                      </a:solidFill>
                      <a:prstDash val="solid"/>
                      <a:round/>
                      <a:headEnd type="none" w="med" len="med"/>
                      <a:tailEnd type="none" w="med" len="med"/>
                    </a:lnT>
                  </a:tcPr>
                </a:tc>
                <a:tc>
                  <a:txBody>
                    <a:bodyPr/>
                    <a:lstStyle/>
                    <a:p>
                      <a:pPr algn="ctr"/>
                      <a:r>
                        <a:rPr lang="en-US" altLang="zh-CN" sz="1900" dirty="0"/>
                        <a:t>2248</a:t>
                      </a:r>
                      <a:endParaRPr lang="zh-CN" altLang="en-US" sz="1900" dirty="0"/>
                    </a:p>
                  </a:txBody>
                  <a:tcPr marL="121920" marR="121920" marT="60960" marB="60960" anchor="ctr"/>
                </a:tc>
                <a:tc>
                  <a:txBody>
                    <a:bodyPr/>
                    <a:lstStyle/>
                    <a:p>
                      <a:pPr algn="ctr"/>
                      <a:r>
                        <a:rPr lang="en-US" altLang="zh-CN" sz="1900" dirty="0"/>
                        <a:t>298</a:t>
                      </a:r>
                      <a:endParaRPr lang="zh-CN" altLang="en-US" sz="1900" dirty="0"/>
                    </a:p>
                  </a:txBody>
                  <a:tcPr marL="121920" marR="121920" marT="60960" marB="60960" anchor="ctr"/>
                </a:tc>
                <a:extLst>
                  <a:ext uri="{0D108BD9-81ED-4DB2-BD59-A6C34878D82A}">
                    <a16:rowId xmlns:a16="http://schemas.microsoft.com/office/drawing/2014/main" val="691772012"/>
                  </a:ext>
                </a:extLst>
              </a:tr>
              <a:tr h="576064">
                <a:tc>
                  <a:txBody>
                    <a:bodyPr/>
                    <a:lstStyle/>
                    <a:p>
                      <a:pPr algn="ctr"/>
                      <a:r>
                        <a:rPr lang="en-US" altLang="zh-CN" sz="1900" b="1" dirty="0"/>
                        <a:t>1</a:t>
                      </a:r>
                      <a:endParaRPr lang="zh-CN" altLang="en-US" sz="1900" b="1" dirty="0"/>
                    </a:p>
                  </a:txBody>
                  <a:tcPr marL="121920" marR="121920" marT="60960" marB="60960" anchor="ctr"/>
                </a:tc>
                <a:tc>
                  <a:txBody>
                    <a:bodyPr/>
                    <a:lstStyle/>
                    <a:p>
                      <a:pPr algn="ctr"/>
                      <a:r>
                        <a:rPr lang="en-US" altLang="zh-CN" sz="1900" dirty="0"/>
                        <a:t>233</a:t>
                      </a:r>
                      <a:endParaRPr lang="zh-CN" altLang="en-US" sz="1900" dirty="0"/>
                    </a:p>
                  </a:txBody>
                  <a:tcPr marL="121920" marR="121920" marT="60960" marB="60960" anchor="ctr"/>
                </a:tc>
                <a:tc>
                  <a:txBody>
                    <a:bodyPr/>
                    <a:lstStyle/>
                    <a:p>
                      <a:pPr algn="ctr"/>
                      <a:r>
                        <a:rPr lang="en-US" altLang="zh-CN" sz="1900" dirty="0"/>
                        <a:t>2615</a:t>
                      </a:r>
                      <a:endParaRPr lang="zh-CN" altLang="en-US" sz="1900" dirty="0"/>
                    </a:p>
                  </a:txBody>
                  <a:tcPr marL="121920" marR="121920" marT="60960" marB="60960" anchor="ctr"/>
                </a:tc>
                <a:extLst>
                  <a:ext uri="{0D108BD9-81ED-4DB2-BD59-A6C34878D82A}">
                    <a16:rowId xmlns:a16="http://schemas.microsoft.com/office/drawing/2014/main" val="1931129915"/>
                  </a:ext>
                </a:extLst>
              </a:tr>
            </a:tbl>
          </a:graphicData>
        </a:graphic>
      </p:graphicFrame>
      <p:sp>
        <p:nvSpPr>
          <p:cNvPr id="17" name="矩形 16">
            <a:extLst>
              <a:ext uri="{FF2B5EF4-FFF2-40B4-BE49-F238E27FC236}">
                <a16:creationId xmlns:a16="http://schemas.microsoft.com/office/drawing/2014/main" id="{11769651-F0BA-4F71-88CF-894CA13D5101}"/>
              </a:ext>
            </a:extLst>
          </p:cNvPr>
          <p:cNvSpPr/>
          <p:nvPr/>
        </p:nvSpPr>
        <p:spPr>
          <a:xfrm>
            <a:off x="7939989" y="3458108"/>
            <a:ext cx="28312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训练集预测正确率</a:t>
            </a:r>
            <a:r>
              <a:rPr lang="en-US" altLang="zh-CN" dirty="0">
                <a:latin typeface="微软雅黑" panose="020B0503020204020204" pitchFamily="34" charset="-122"/>
                <a:ea typeface="微软雅黑" panose="020B0503020204020204" pitchFamily="34" charset="-122"/>
              </a:rPr>
              <a:t>90.16%</a:t>
            </a:r>
            <a:endParaRPr lang="zh-CN"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C1C8B55-654D-42B0-8CAA-44F9BDAF0EED}"/>
              </a:ext>
            </a:extLst>
          </p:cNvPr>
          <p:cNvSpPr/>
          <p:nvPr/>
        </p:nvSpPr>
        <p:spPr>
          <a:xfrm>
            <a:off x="7972632" y="5829267"/>
            <a:ext cx="28312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测试集预测正确率</a:t>
            </a:r>
            <a:r>
              <a:rPr lang="en-US" altLang="zh-CN" dirty="0">
                <a:latin typeface="微软雅黑" panose="020B0503020204020204" pitchFamily="34" charset="-122"/>
                <a:ea typeface="微软雅黑" panose="020B0503020204020204" pitchFamily="34" charset="-122"/>
              </a:rPr>
              <a:t>84.58%</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8958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第五部分</a:t>
            </a:r>
          </a:p>
        </p:txBody>
      </p:sp>
      <p:grpSp>
        <p:nvGrpSpPr>
          <p:cNvPr id="12" name="组合 11"/>
          <p:cNvGrpSpPr/>
          <p:nvPr/>
        </p:nvGrpSpPr>
        <p:grpSpPr bwMode="auto">
          <a:xfrm>
            <a:off x="5031317" y="2180863"/>
            <a:ext cx="5191642" cy="707886"/>
            <a:chOff x="3773160" y="1247148"/>
            <a:chExt cx="3894778" cy="531605"/>
          </a:xfrm>
        </p:grpSpPr>
        <p:sp>
          <p:nvSpPr>
            <p:cNvPr id="24587" name="TextBox 4"/>
            <p:cNvSpPr txBox="1">
              <a:spLocks noChangeArrowheads="1"/>
            </p:cNvSpPr>
            <p:nvPr/>
          </p:nvSpPr>
          <p:spPr bwMode="auto">
            <a:xfrm>
              <a:off x="3773160" y="1247148"/>
              <a:ext cx="2062657"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Comparison</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6297964" y="1293246"/>
              <a:ext cx="1369974"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模型比较</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2086478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1" y="68627"/>
            <a:ext cx="2016224" cy="768085"/>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4" name="矩形 3"/>
          <p:cNvSpPr/>
          <p:nvPr/>
        </p:nvSpPr>
        <p:spPr>
          <a:xfrm>
            <a:off x="7964584" y="262841"/>
            <a:ext cx="185659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模型评估与比较</a:t>
            </a:r>
          </a:p>
        </p:txBody>
      </p:sp>
      <p:sp>
        <p:nvSpPr>
          <p:cNvPr id="5" name="矩形 4"/>
          <p:cNvSpPr/>
          <p:nvPr/>
        </p:nvSpPr>
        <p:spPr>
          <a:xfrm>
            <a:off x="987351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5"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1242291" y="408599"/>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892101" y="40859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735924" y="1290417"/>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模型比较</a:t>
            </a:r>
            <a:endParaRPr lang="zh-CN" altLang="en-US" sz="2400" b="1" dirty="0"/>
          </a:p>
        </p:txBody>
      </p:sp>
      <p:sp>
        <p:nvSpPr>
          <p:cNvPr id="12" name="矩形 11">
            <a:extLst>
              <a:ext uri="{FF2B5EF4-FFF2-40B4-BE49-F238E27FC236}">
                <a16:creationId xmlns:a16="http://schemas.microsoft.com/office/drawing/2014/main" id="{AA772EC1-E822-47B7-AD2A-AF58AA656E29}"/>
              </a:ext>
            </a:extLst>
          </p:cNvPr>
          <p:cNvSpPr/>
          <p:nvPr/>
        </p:nvSpPr>
        <p:spPr>
          <a:xfrm>
            <a:off x="1429792" y="1892830"/>
            <a:ext cx="8689251" cy="707886"/>
          </a:xfrm>
          <a:prstGeom prst="rect">
            <a:avLst/>
          </a:prstGeom>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为了得到最优的模型，以达到预测未来十年冠心病发病与否，针对各项指标对三种模型进行比较，得到汇总结果表如下：</a:t>
            </a:r>
            <a:endParaRPr lang="zh-CN" altLang="en-US" sz="20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C4E757D2-DBC2-4FEC-A978-057AF05E50C2}"/>
              </a:ext>
            </a:extLst>
          </p:cNvPr>
          <p:cNvGraphicFramePr>
            <a:graphicFrameLocks noGrp="1"/>
          </p:cNvGraphicFramePr>
          <p:nvPr>
            <p:extLst>
              <p:ext uri="{D42A27DB-BD31-4B8C-83A1-F6EECF244321}">
                <p14:modId xmlns:p14="http://schemas.microsoft.com/office/powerpoint/2010/main" val="3413790908"/>
              </p:ext>
            </p:extLst>
          </p:nvPr>
        </p:nvGraphicFramePr>
        <p:xfrm>
          <a:off x="1604333" y="2778527"/>
          <a:ext cx="8128000" cy="3805867"/>
        </p:xfrm>
        <a:graphic>
          <a:graphicData uri="http://schemas.openxmlformats.org/drawingml/2006/table">
            <a:tbl>
              <a:tblPr firstRow="1" bandRow="1">
                <a:tableStyleId>{073A0DAA-6AF3-43AB-8588-CEC1D06C72B9}</a:tableStyleId>
              </a:tblPr>
              <a:tblGrid>
                <a:gridCol w="2403521">
                  <a:extLst>
                    <a:ext uri="{9D8B030D-6E8A-4147-A177-3AD203B41FA5}">
                      <a16:colId xmlns:a16="http://schemas.microsoft.com/office/drawing/2014/main" val="695604983"/>
                    </a:ext>
                  </a:extLst>
                </a:gridCol>
                <a:gridCol w="1660479">
                  <a:extLst>
                    <a:ext uri="{9D8B030D-6E8A-4147-A177-3AD203B41FA5}">
                      <a16:colId xmlns:a16="http://schemas.microsoft.com/office/drawing/2014/main" val="2920552894"/>
                    </a:ext>
                  </a:extLst>
                </a:gridCol>
                <a:gridCol w="2032000">
                  <a:extLst>
                    <a:ext uri="{9D8B030D-6E8A-4147-A177-3AD203B41FA5}">
                      <a16:colId xmlns:a16="http://schemas.microsoft.com/office/drawing/2014/main" val="3408906209"/>
                    </a:ext>
                  </a:extLst>
                </a:gridCol>
                <a:gridCol w="2032000">
                  <a:extLst>
                    <a:ext uri="{9D8B030D-6E8A-4147-A177-3AD203B41FA5}">
                      <a16:colId xmlns:a16="http://schemas.microsoft.com/office/drawing/2014/main" val="3348582251"/>
                    </a:ext>
                  </a:extLst>
                </a:gridCol>
              </a:tblGrid>
              <a:tr h="1001707">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zh-CN" altLang="en-US" sz="2000" dirty="0">
                          <a:latin typeface="微软雅黑" panose="020B0503020204020204" pitchFamily="34" charset="-122"/>
                          <a:ea typeface="微软雅黑" panose="020B0503020204020204" pitchFamily="34" charset="-122"/>
                        </a:rPr>
                        <a:t>逻辑回归</a:t>
                      </a: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rPr>
                        <a:t>决策树</a:t>
                      </a:r>
                    </a:p>
                  </a:txBody>
                  <a:tcPr marL="121920" marR="121920" marT="60960" marB="60960" anchor="ctr"/>
                </a:tc>
                <a:tc>
                  <a:txBody>
                    <a:bodyPr/>
                    <a:lstStyle/>
                    <a:p>
                      <a:pPr algn="ctr"/>
                      <a:r>
                        <a:rPr lang="zh-CN" altLang="en-US" sz="2000" dirty="0">
                          <a:latin typeface="微软雅黑" panose="020B0503020204020204" pitchFamily="34" charset="-122"/>
                          <a:ea typeface="微软雅黑" panose="020B0503020204020204" pitchFamily="34" charset="-122"/>
                        </a:rPr>
                        <a:t>支持向量机</a:t>
                      </a:r>
                    </a:p>
                  </a:txBody>
                  <a:tcPr marL="121920" marR="121920" marT="60960" marB="60960" anchor="ctr"/>
                </a:tc>
                <a:extLst>
                  <a:ext uri="{0D108BD9-81ED-4DB2-BD59-A6C34878D82A}">
                    <a16:rowId xmlns:a16="http://schemas.microsoft.com/office/drawing/2014/main" val="1213778134"/>
                  </a:ext>
                </a:extLst>
              </a:tr>
              <a:tr h="1097280">
                <a:tc>
                  <a:txBody>
                    <a:bodyPr/>
                    <a:lstStyle/>
                    <a:p>
                      <a:pPr algn="ctr"/>
                      <a:r>
                        <a:rPr lang="zh-CN" altLang="en-US" sz="2000" dirty="0">
                          <a:latin typeface="微软雅黑" panose="020B0503020204020204" pitchFamily="34" charset="-122"/>
                          <a:ea typeface="微软雅黑" panose="020B0503020204020204" pitchFamily="34" charset="-122"/>
                        </a:rPr>
                        <a:t>测试集准确率</a:t>
                      </a:r>
                    </a:p>
                  </a:txBody>
                  <a:tcPr marL="121920" marR="121920" marT="60960" marB="60960" anchor="ct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84.58%</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extLst>
                  <a:ext uri="{0D108BD9-81ED-4DB2-BD59-A6C34878D82A}">
                    <a16:rowId xmlns:a16="http://schemas.microsoft.com/office/drawing/2014/main" val="932753056"/>
                  </a:ext>
                </a:extLst>
              </a:tr>
              <a:tr h="1097280">
                <a:tc>
                  <a:txBody>
                    <a:bodyPr/>
                    <a:lstStyle/>
                    <a:p>
                      <a:pPr algn="ctr"/>
                      <a:r>
                        <a:rPr lang="zh-CN" altLang="en-US" sz="2000" dirty="0">
                          <a:latin typeface="微软雅黑" panose="020B0503020204020204" pitchFamily="34" charset="-122"/>
                          <a:ea typeface="微软雅黑" panose="020B0503020204020204" pitchFamily="34" charset="-122"/>
                        </a:rPr>
                        <a:t>训练集准确率</a:t>
                      </a:r>
                    </a:p>
                  </a:txBody>
                  <a:tcPr marL="121920" marR="121920" marT="60960" marB="60960" anchor="ctr"/>
                </a:tc>
                <a:tc>
                  <a:txBody>
                    <a:bodyPr/>
                    <a:lstStyle/>
                    <a:p>
                      <a:pPr algn="ctr"/>
                      <a:endParaRPr lang="zh-CN" altLang="en-US" sz="200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90.11%</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90.16%</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extLst>
                  <a:ext uri="{0D108BD9-81ED-4DB2-BD59-A6C34878D82A}">
                    <a16:rowId xmlns:a16="http://schemas.microsoft.com/office/drawing/2014/main" val="665676506"/>
                  </a:ext>
                </a:extLst>
              </a:tr>
              <a:tr h="609600">
                <a:tc>
                  <a:txBody>
                    <a:bodyPr/>
                    <a:lstStyle/>
                    <a:p>
                      <a:pPr algn="ctr"/>
                      <a:r>
                        <a:rPr lang="en-US" altLang="zh-CN" sz="2000" dirty="0">
                          <a:latin typeface="微软雅黑" panose="020B0503020204020204" pitchFamily="34" charset="-122"/>
                          <a:ea typeface="微软雅黑" panose="020B0503020204020204" pitchFamily="34" charset="-122"/>
                        </a:rPr>
                        <a:t>AUC</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0.824</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0.814</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ctr"/>
                      <a:r>
                        <a:rPr lang="en-US" altLang="zh-CN" sz="2000" dirty="0">
                          <a:latin typeface="微软雅黑" panose="020B0503020204020204" pitchFamily="34" charset="-122"/>
                          <a:ea typeface="微软雅黑" panose="020B0503020204020204" pitchFamily="34" charset="-122"/>
                        </a:rPr>
                        <a:t>0.843</a:t>
                      </a:r>
                      <a:endParaRPr lang="zh-CN" altLang="en-US" sz="2000" dirty="0">
                        <a:latin typeface="微软雅黑" panose="020B0503020204020204" pitchFamily="34" charset="-122"/>
                        <a:ea typeface="微软雅黑" panose="020B0503020204020204" pitchFamily="34" charset="-122"/>
                      </a:endParaRPr>
                    </a:p>
                  </a:txBody>
                  <a:tcPr marL="121920" marR="121920" marT="60960" marB="60960" anchor="ctr"/>
                </a:tc>
                <a:extLst>
                  <a:ext uri="{0D108BD9-81ED-4DB2-BD59-A6C34878D82A}">
                    <a16:rowId xmlns:a16="http://schemas.microsoft.com/office/drawing/2014/main" val="3478515335"/>
                  </a:ext>
                </a:extLst>
              </a:tr>
            </a:tbl>
          </a:graphicData>
        </a:graphic>
      </p:graphicFrame>
    </p:spTree>
    <p:extLst>
      <p:ext uri="{BB962C8B-B14F-4D97-AF65-F5344CB8AC3E}">
        <p14:creationId xmlns:p14="http://schemas.microsoft.com/office/powerpoint/2010/main" val="920638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372" y="68628"/>
            <a:ext cx="1920213" cy="740701"/>
          </a:xfrm>
          <a:prstGeom prst="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3261" t="43808" b="43866"/>
          <a:stretch/>
        </p:blipFill>
        <p:spPr>
          <a:xfrm>
            <a:off x="143340" y="68627"/>
            <a:ext cx="4395853" cy="864096"/>
          </a:xfrm>
          <a:prstGeom prst="rect">
            <a:avLst/>
          </a:prstGeom>
        </p:spPr>
      </p:pic>
      <p:sp>
        <p:nvSpPr>
          <p:cNvPr id="4" name="矩形 3"/>
          <p:cNvSpPr/>
          <p:nvPr/>
        </p:nvSpPr>
        <p:spPr>
          <a:xfrm>
            <a:off x="7951616" y="295488"/>
            <a:ext cx="1856598" cy="379656"/>
          </a:xfrm>
          <a:prstGeom prst="rect">
            <a:avLst/>
          </a:prstGeom>
        </p:spPr>
        <p:txBody>
          <a:bodyPr wrap="none">
            <a:spAutoFit/>
          </a:bodyPr>
          <a:lstStyle/>
          <a:p>
            <a:r>
              <a:rPr lang="zh-CN" altLang="en-US" sz="1867" dirty="0">
                <a:solidFill>
                  <a:schemeClr val="bg1"/>
                </a:solidFill>
                <a:latin typeface="微软雅黑" panose="020B0503020204020204" pitchFamily="34" charset="-122"/>
                <a:ea typeface="微软雅黑" panose="020B0503020204020204" pitchFamily="34" charset="-122"/>
              </a:rPr>
              <a:t>模型评估与比较</a:t>
            </a:r>
          </a:p>
        </p:txBody>
      </p:sp>
      <p:sp>
        <p:nvSpPr>
          <p:cNvPr id="5" name="矩形 4"/>
          <p:cNvSpPr/>
          <p:nvPr/>
        </p:nvSpPr>
        <p:spPr>
          <a:xfrm>
            <a:off x="9873511" y="40860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10199596" y="40860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7" name="矩形 6"/>
          <p:cNvSpPr/>
          <p:nvPr/>
        </p:nvSpPr>
        <p:spPr>
          <a:xfrm>
            <a:off x="10525680" y="40860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8" name="矩形 7"/>
          <p:cNvSpPr/>
          <p:nvPr/>
        </p:nvSpPr>
        <p:spPr>
          <a:xfrm>
            <a:off x="11194343" y="408600"/>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851767" y="40860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6E34B94-31DF-4406-A175-668B0168679C}"/>
              </a:ext>
            </a:extLst>
          </p:cNvPr>
          <p:cNvSpPr txBox="1"/>
          <p:nvPr/>
        </p:nvSpPr>
        <p:spPr>
          <a:xfrm>
            <a:off x="239350" y="1988841"/>
            <a:ext cx="4512501" cy="295189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通过五折交叉验证，得到三种模型</a:t>
            </a:r>
            <a:r>
              <a:rPr lang="en-US" altLang="zh-CN" dirty="0">
                <a:latin typeface="微软雅黑" panose="020B0503020204020204" pitchFamily="34" charset="-122"/>
                <a:ea typeface="微软雅黑" panose="020B0503020204020204" pitchFamily="34" charset="-122"/>
              </a:rPr>
              <a:t>AUC</a:t>
            </a:r>
            <a:r>
              <a:rPr lang="zh-CN" altLang="en-US" dirty="0">
                <a:latin typeface="微软雅黑" panose="020B0503020204020204" pitchFamily="34" charset="-122"/>
                <a:ea typeface="微软雅黑" panose="020B0503020204020204" pitchFamily="34" charset="-122"/>
              </a:rPr>
              <a:t>学习曲线，总体来看随机森林表现最好。</a:t>
            </a:r>
            <a:endParaRPr lang="en-US" altLang="zh-CN" dirty="0">
              <a:latin typeface="微软雅黑" panose="020B0503020204020204" pitchFamily="34" charset="-122"/>
              <a:ea typeface="微软雅黑" panose="020B0503020204020204" pitchFamily="34" charset="-122"/>
            </a:endParaRPr>
          </a:p>
          <a:p>
            <a:pPr marL="380990" indent="-38099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随机森林</a:t>
            </a:r>
            <a:r>
              <a:rPr lang="en-US" altLang="zh-CN" dirty="0">
                <a:latin typeface="微软雅黑" panose="020B0503020204020204" pitchFamily="34" charset="-122"/>
                <a:ea typeface="微软雅黑" panose="020B0503020204020204" pitchFamily="34" charset="-122"/>
              </a:rPr>
              <a:t>AUC</a:t>
            </a:r>
            <a:r>
              <a:rPr lang="zh-CN" altLang="en-US" dirty="0">
                <a:latin typeface="微软雅黑" panose="020B0503020204020204" pitchFamily="34" charset="-122"/>
                <a:ea typeface="微软雅黑" panose="020B0503020204020204" pitchFamily="34" charset="-122"/>
              </a:rPr>
              <a:t>与样本数量成正比，且还有继续增加趋势；</a:t>
            </a:r>
            <a:endParaRPr lang="en-US" altLang="zh-CN" dirty="0">
              <a:latin typeface="微软雅黑" panose="020B0503020204020204" pitchFamily="34" charset="-122"/>
              <a:ea typeface="微软雅黑" panose="020B0503020204020204" pitchFamily="34" charset="-122"/>
            </a:endParaRPr>
          </a:p>
          <a:p>
            <a:pPr marL="380990" indent="-38099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逻辑回归在小样本情况下效果较好，样本数超过</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后</a:t>
            </a:r>
            <a:r>
              <a:rPr lang="en-US" altLang="zh-CN" dirty="0">
                <a:latin typeface="微软雅黑" panose="020B0503020204020204" pitchFamily="34" charset="-122"/>
                <a:ea typeface="微软雅黑" panose="020B0503020204020204" pitchFamily="34" charset="-122"/>
              </a:rPr>
              <a:t>AUC</a:t>
            </a:r>
            <a:r>
              <a:rPr lang="zh-CN" altLang="en-US" dirty="0">
                <a:latin typeface="微软雅黑" panose="020B0503020204020204" pitchFamily="34" charset="-122"/>
                <a:ea typeface="微软雅黑" panose="020B0503020204020204" pitchFamily="34" charset="-122"/>
              </a:rPr>
              <a:t>稳定在</a:t>
            </a:r>
            <a:r>
              <a:rPr lang="en-US" altLang="zh-CN" dirty="0">
                <a:latin typeface="微软雅黑" panose="020B0503020204020204" pitchFamily="34" charset="-122"/>
                <a:ea typeface="微软雅黑" panose="020B0503020204020204" pitchFamily="34" charset="-122"/>
              </a:rPr>
              <a:t>0.82</a:t>
            </a:r>
            <a:r>
              <a:rPr lang="zh-CN" altLang="en-US" dirty="0">
                <a:latin typeface="微软雅黑" panose="020B0503020204020204" pitchFamily="34" charset="-122"/>
                <a:ea typeface="微软雅黑" panose="020B0503020204020204" pitchFamily="34" charset="-122"/>
              </a:rPr>
              <a:t>左右；</a:t>
            </a:r>
            <a:endParaRPr lang="en-US" altLang="zh-CN" dirty="0">
              <a:latin typeface="微软雅黑" panose="020B0503020204020204" pitchFamily="34" charset="-122"/>
              <a:ea typeface="微软雅黑" panose="020B0503020204020204" pitchFamily="34" charset="-122"/>
            </a:endParaRPr>
          </a:p>
          <a:p>
            <a:pPr marL="380990" indent="-38099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支持向量机则介于两者之间</a:t>
            </a:r>
          </a:p>
        </p:txBody>
      </p:sp>
      <p:pic>
        <p:nvPicPr>
          <p:cNvPr id="12" name="图片 11">
            <a:extLst>
              <a:ext uri="{FF2B5EF4-FFF2-40B4-BE49-F238E27FC236}">
                <a16:creationId xmlns:a16="http://schemas.microsoft.com/office/drawing/2014/main" id="{D0881BB2-E6C3-436F-99B5-3AA760DE3DD0}"/>
              </a:ext>
            </a:extLst>
          </p:cNvPr>
          <p:cNvPicPr>
            <a:picLocks noChangeAspect="1"/>
          </p:cNvPicPr>
          <p:nvPr/>
        </p:nvPicPr>
        <p:blipFill>
          <a:blip r:embed="rId3"/>
          <a:stretch>
            <a:fillRect/>
          </a:stretch>
        </p:blipFill>
        <p:spPr>
          <a:xfrm>
            <a:off x="4699941" y="1136853"/>
            <a:ext cx="7492059" cy="5542905"/>
          </a:xfrm>
          <a:prstGeom prst="rect">
            <a:avLst/>
          </a:prstGeom>
        </p:spPr>
      </p:pic>
      <p:sp>
        <p:nvSpPr>
          <p:cNvPr id="13" name="矩形 12">
            <a:extLst>
              <a:ext uri="{FF2B5EF4-FFF2-40B4-BE49-F238E27FC236}">
                <a16:creationId xmlns:a16="http://schemas.microsoft.com/office/drawing/2014/main" id="{F4E0E782-2C93-4BBF-803F-9D4CC231DC5F}"/>
              </a:ext>
            </a:extLst>
          </p:cNvPr>
          <p:cNvSpPr/>
          <p:nvPr/>
        </p:nvSpPr>
        <p:spPr>
          <a:xfrm>
            <a:off x="239350" y="1323046"/>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学习曲线</a:t>
            </a:r>
            <a:endParaRPr lang="zh-CN" altLang="en-US" sz="2400" b="1" dirty="0"/>
          </a:p>
        </p:txBody>
      </p:sp>
    </p:spTree>
    <p:extLst>
      <p:ext uri="{BB962C8B-B14F-4D97-AF65-F5344CB8AC3E}">
        <p14:creationId xmlns:p14="http://schemas.microsoft.com/office/powerpoint/2010/main" val="3463213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3407702" y="2266270"/>
            <a:ext cx="5664629"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8800" b="1" dirty="0">
                <a:solidFill>
                  <a:srgbClr val="414455"/>
                </a:solidFill>
                <a:latin typeface="微软雅黑" panose="020B0503020204020204" pitchFamily="34" charset="-122"/>
                <a:ea typeface="微软雅黑" panose="020B0503020204020204" pitchFamily="34" charset="-122"/>
              </a:rPr>
              <a:t>THANKS</a:t>
            </a:r>
            <a:endParaRPr lang="zh-CN" altLang="en-US" sz="8800" b="1"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a:spLocks noChangeArrowheads="1"/>
          </p:cNvSpPr>
          <p:nvPr/>
        </p:nvSpPr>
        <p:spPr bwMode="auto">
          <a:xfrm>
            <a:off x="3816632" y="4029703"/>
            <a:ext cx="4558737" cy="63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667" dirty="0">
                <a:solidFill>
                  <a:srgbClr val="414455"/>
                </a:solidFill>
                <a:latin typeface="微软雅黑" panose="020B0503020204020204" pitchFamily="34" charset="-122"/>
                <a:ea typeface="微软雅黑" panose="020B0503020204020204" pitchFamily="34" charset="-122"/>
              </a:rPr>
              <a:t>欢迎各位老师同学批评指正！</a:t>
            </a:r>
          </a:p>
        </p:txBody>
      </p:sp>
      <p:sp>
        <p:nvSpPr>
          <p:cNvPr id="5" name="文本框 4"/>
          <p:cNvSpPr txBox="1"/>
          <p:nvPr/>
        </p:nvSpPr>
        <p:spPr>
          <a:xfrm>
            <a:off x="335361" y="1"/>
            <a:ext cx="3220641" cy="461665"/>
          </a:xfrm>
          <a:prstGeom prst="rect">
            <a:avLst/>
          </a:prstGeom>
          <a:solidFill>
            <a:srgbClr val="414455"/>
          </a:solidFill>
        </p:spPr>
        <p:txBody>
          <a:bodyPr wrap="square" rtlCol="0">
            <a:spAutoFit/>
          </a:bodyPr>
          <a:lstStyle/>
          <a:p>
            <a:endParaRPr lang="zh-CN" altLang="en-US" sz="2400" dirty="0"/>
          </a:p>
        </p:txBody>
      </p:sp>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Tree>
    <p:custDataLst>
      <p:tags r:id="rId1"/>
    </p:custDataLst>
    <p:extLst>
      <p:ext uri="{BB962C8B-B14F-4D97-AF65-F5344CB8AC3E}">
        <p14:creationId xmlns:p14="http://schemas.microsoft.com/office/powerpoint/2010/main" val="652456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10489650"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9819770" y="324628"/>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课题综述</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4" name="文本框 3">
            <a:extLst>
              <a:ext uri="{FF2B5EF4-FFF2-40B4-BE49-F238E27FC236}">
                <a16:creationId xmlns:a16="http://schemas.microsoft.com/office/drawing/2014/main" id="{8B131817-3633-4307-96BF-C6286CE059A2}"/>
              </a:ext>
            </a:extLst>
          </p:cNvPr>
          <p:cNvSpPr txBox="1"/>
          <p:nvPr/>
        </p:nvSpPr>
        <p:spPr>
          <a:xfrm>
            <a:off x="844610" y="1028158"/>
            <a:ext cx="9875738" cy="2369880"/>
          </a:xfrm>
          <a:prstGeom prst="rect">
            <a:avLst/>
          </a:prstGeom>
          <a:noFill/>
        </p:spPr>
        <p:txBody>
          <a:bodyPr wrap="square" rtlCol="0">
            <a:spAutoFit/>
          </a:bodyPr>
          <a:lstStyle/>
          <a:p>
            <a:r>
              <a:rPr lang="zh-CN" altLang="en-US" sz="2000" b="1" i="0" dirty="0">
                <a:solidFill>
                  <a:srgbClr val="202122"/>
                </a:solidFill>
                <a:effectLst/>
                <a:latin typeface="微软雅黑" panose="020B0503020204020204" pitchFamily="34" charset="-122"/>
                <a:ea typeface="微软雅黑" panose="020B0503020204020204" pitchFamily="34" charset="-122"/>
              </a:rPr>
              <a:t>课题背景：</a:t>
            </a:r>
            <a:endParaRPr lang="en-US" altLang="zh-CN" sz="2000" b="1" i="0" dirty="0">
              <a:solidFill>
                <a:srgbClr val="202122"/>
              </a:solidFill>
              <a:effectLst/>
              <a:latin typeface="微软雅黑" panose="020B0503020204020204" pitchFamily="34" charset="-122"/>
              <a:ea typeface="微软雅黑" panose="020B0503020204020204" pitchFamily="34" charset="-122"/>
            </a:endParaRPr>
          </a:p>
          <a:p>
            <a:endParaRPr lang="en-US" altLang="zh-CN" sz="2000" b="1" i="0" dirty="0">
              <a:solidFill>
                <a:srgbClr val="202122"/>
              </a:solidFill>
              <a:effectLst/>
              <a:latin typeface="微软雅黑" panose="020B0503020204020204" pitchFamily="34" charset="-122"/>
              <a:ea typeface="微软雅黑" panose="020B0503020204020204" pitchFamily="34" charset="-122"/>
            </a:endParaRPr>
          </a:p>
          <a:p>
            <a:r>
              <a:rPr lang="zh-CN" altLang="en-US" i="0" dirty="0">
                <a:solidFill>
                  <a:srgbClr val="202122"/>
                </a:solidFill>
                <a:effectLst/>
                <a:latin typeface="微软雅黑" panose="020B0503020204020204" pitchFamily="34" charset="-122"/>
                <a:ea typeface="微软雅黑" panose="020B0503020204020204" pitchFamily="34" charset="-122"/>
              </a:rPr>
              <a:t>冠状动脉疾病（英语：</a:t>
            </a:r>
            <a:r>
              <a:rPr lang="en-US" altLang="zh-CN" i="0" dirty="0">
                <a:solidFill>
                  <a:srgbClr val="202122"/>
                </a:solidFill>
                <a:effectLst/>
                <a:latin typeface="微软雅黑" panose="020B0503020204020204" pitchFamily="34" charset="-122"/>
                <a:ea typeface="微软雅黑" panose="020B0503020204020204" pitchFamily="34" charset="-122"/>
              </a:rPr>
              <a:t>coronary artery disease, CAD</a:t>
            </a:r>
            <a:r>
              <a:rPr lang="zh-CN" altLang="en-US" i="0" dirty="0">
                <a:solidFill>
                  <a:srgbClr val="202122"/>
                </a:solidFill>
                <a:effectLst/>
                <a:latin typeface="微软雅黑" panose="020B0503020204020204" pitchFamily="34" charset="-122"/>
                <a:ea typeface="微软雅黑" panose="020B0503020204020204" pitchFamily="34" charset="-122"/>
              </a:rPr>
              <a:t>）又称为缺血性心脏病或简称冠心病（英语：</a:t>
            </a:r>
            <a:r>
              <a:rPr lang="en-US" altLang="zh-CN" i="0" dirty="0">
                <a:solidFill>
                  <a:srgbClr val="202122"/>
                </a:solidFill>
                <a:effectLst/>
                <a:latin typeface="微软雅黑" panose="020B0503020204020204" pitchFamily="34" charset="-122"/>
                <a:ea typeface="微软雅黑" panose="020B0503020204020204" pitchFamily="34" charset="-122"/>
              </a:rPr>
              <a:t>ischemic heart disease, IHD</a:t>
            </a:r>
            <a:r>
              <a:rPr lang="zh-CN" altLang="en-US" i="0" dirty="0">
                <a:solidFill>
                  <a:srgbClr val="202122"/>
                </a:solidFill>
                <a:effectLst/>
                <a:latin typeface="微软雅黑" panose="020B0503020204020204" pitchFamily="34" charset="-122"/>
                <a:ea typeface="微软雅黑" panose="020B0503020204020204" pitchFamily="34" charset="-122"/>
              </a:rPr>
              <a:t>），是最常见的心血管疾病。型态包含稳定型心绞痛、非稳定型心绞痛、心肌梗塞和猝死。</a:t>
            </a:r>
            <a:endParaRPr lang="en-US" altLang="zh-CN" i="0" dirty="0">
              <a:solidFill>
                <a:srgbClr val="202122"/>
              </a:solidFill>
              <a:effectLst/>
              <a:latin typeface="微软雅黑" panose="020B0503020204020204" pitchFamily="34" charset="-122"/>
              <a:ea typeface="微软雅黑" panose="020B0503020204020204" pitchFamily="34" charset="-122"/>
            </a:endParaRPr>
          </a:p>
          <a:p>
            <a:r>
              <a:rPr lang="zh-CN" altLang="en-US" b="0" i="0" dirty="0">
                <a:solidFill>
                  <a:srgbClr val="202122"/>
                </a:solidFill>
                <a:effectLst/>
                <a:latin typeface="微软雅黑" panose="020B0503020204020204" pitchFamily="34" charset="-122"/>
                <a:ea typeface="微软雅黑" panose="020B0503020204020204" pitchFamily="34" charset="-122"/>
              </a:rPr>
              <a:t>冠状动脉疾病在公元</a:t>
            </a:r>
            <a:r>
              <a:rPr lang="en-US" altLang="zh-CN" b="0" i="0" dirty="0">
                <a:solidFill>
                  <a:srgbClr val="202122"/>
                </a:solidFill>
                <a:effectLst/>
                <a:latin typeface="微软雅黑" panose="020B0503020204020204" pitchFamily="34" charset="-122"/>
                <a:ea typeface="微软雅黑" panose="020B0503020204020204" pitchFamily="34" charset="-122"/>
              </a:rPr>
              <a:t>2002</a:t>
            </a:r>
            <a:r>
              <a:rPr lang="zh-CN" altLang="en-US" b="0" i="0" dirty="0">
                <a:solidFill>
                  <a:srgbClr val="202122"/>
                </a:solidFill>
                <a:effectLst/>
                <a:latin typeface="微软雅黑" panose="020B0503020204020204" pitchFamily="34" charset="-122"/>
                <a:ea typeface="微软雅黑" panose="020B0503020204020204" pitchFamily="34" charset="-122"/>
              </a:rPr>
              <a:t>年是全球第一大死因，也是人们住院的主要原因之一。</a:t>
            </a:r>
            <a:r>
              <a:rPr lang="en-US" altLang="zh-CN" b="0" i="0" dirty="0">
                <a:solidFill>
                  <a:srgbClr val="202122"/>
                </a:solidFill>
                <a:effectLst/>
                <a:latin typeface="微软雅黑" panose="020B0503020204020204" pitchFamily="34" charset="-122"/>
                <a:ea typeface="微软雅黑" panose="020B0503020204020204" pitchFamily="34" charset="-122"/>
              </a:rPr>
              <a:t>2013</a:t>
            </a:r>
            <a:r>
              <a:rPr lang="zh-CN" altLang="en-US" b="0" i="0" dirty="0">
                <a:solidFill>
                  <a:srgbClr val="202122"/>
                </a:solidFill>
                <a:effectLst/>
                <a:latin typeface="微软雅黑" panose="020B0503020204020204" pitchFamily="34" charset="-122"/>
                <a:ea typeface="微软雅黑" panose="020B0503020204020204" pitchFamily="34" charset="-122"/>
              </a:rPr>
              <a:t>年也是全球死因首位，死亡人数自</a:t>
            </a:r>
            <a:r>
              <a:rPr lang="en-US" altLang="zh-CN" b="0" i="0" dirty="0">
                <a:solidFill>
                  <a:srgbClr val="202122"/>
                </a:solidFill>
                <a:effectLst/>
                <a:latin typeface="微软雅黑" panose="020B0503020204020204" pitchFamily="34" charset="-122"/>
                <a:ea typeface="微软雅黑" panose="020B0503020204020204" pitchFamily="34" charset="-122"/>
              </a:rPr>
              <a:t>1990</a:t>
            </a:r>
            <a:r>
              <a:rPr lang="zh-CN" altLang="en-US" b="0" i="0" dirty="0">
                <a:solidFill>
                  <a:srgbClr val="202122"/>
                </a:solidFill>
                <a:effectLst/>
                <a:latin typeface="微软雅黑" panose="020B0503020204020204" pitchFamily="34" charset="-122"/>
                <a:ea typeface="微软雅黑" panose="020B0503020204020204" pitchFamily="34" charset="-122"/>
              </a:rPr>
              <a:t>年</a:t>
            </a:r>
            <a:r>
              <a:rPr lang="en-US" altLang="zh-CN" b="0" i="0" dirty="0">
                <a:solidFill>
                  <a:srgbClr val="202122"/>
                </a:solidFill>
                <a:effectLst/>
                <a:latin typeface="微软雅黑" panose="020B0503020204020204" pitchFamily="34" charset="-122"/>
                <a:ea typeface="微软雅黑" panose="020B0503020204020204" pitchFamily="34" charset="-122"/>
              </a:rPr>
              <a:t>574</a:t>
            </a:r>
            <a:r>
              <a:rPr lang="zh-CN" altLang="en-US" b="0" i="0" dirty="0">
                <a:solidFill>
                  <a:srgbClr val="202122"/>
                </a:solidFill>
                <a:effectLst/>
                <a:latin typeface="微软雅黑" panose="020B0503020204020204" pitchFamily="34" charset="-122"/>
                <a:ea typeface="微软雅黑" panose="020B0503020204020204" pitchFamily="34" charset="-122"/>
              </a:rPr>
              <a:t>万人（</a:t>
            </a:r>
            <a:r>
              <a:rPr lang="en-US" altLang="zh-CN" b="0" i="0" dirty="0">
                <a:solidFill>
                  <a:srgbClr val="202122"/>
                </a:solidFill>
                <a:effectLst/>
                <a:latin typeface="微软雅黑" panose="020B0503020204020204" pitchFamily="34" charset="-122"/>
                <a:ea typeface="微软雅黑" panose="020B0503020204020204" pitchFamily="34" charset="-122"/>
              </a:rPr>
              <a:t>12%</a:t>
            </a:r>
            <a:r>
              <a:rPr lang="zh-CN" altLang="en-US" b="0" i="0" dirty="0">
                <a:solidFill>
                  <a:srgbClr val="202122"/>
                </a:solidFill>
                <a:effectLst/>
                <a:latin typeface="微软雅黑" panose="020B0503020204020204" pitchFamily="34" charset="-122"/>
                <a:ea typeface="微软雅黑" panose="020B0503020204020204" pitchFamily="34" charset="-122"/>
              </a:rPr>
              <a:t>）攀升至</a:t>
            </a:r>
            <a:r>
              <a:rPr lang="en-US" altLang="zh-CN" b="0" i="0" dirty="0">
                <a:solidFill>
                  <a:srgbClr val="202122"/>
                </a:solidFill>
                <a:effectLst/>
                <a:latin typeface="微软雅黑" panose="020B0503020204020204" pitchFamily="34" charset="-122"/>
                <a:ea typeface="微软雅黑" panose="020B0503020204020204" pitchFamily="34" charset="-122"/>
              </a:rPr>
              <a:t>2013</a:t>
            </a:r>
            <a:r>
              <a:rPr lang="zh-CN" altLang="en-US" b="0" i="0" dirty="0">
                <a:solidFill>
                  <a:srgbClr val="202122"/>
                </a:solidFill>
                <a:effectLst/>
                <a:latin typeface="微软雅黑" panose="020B0503020204020204" pitchFamily="34" charset="-122"/>
                <a:ea typeface="微软雅黑" panose="020B0503020204020204" pitchFamily="34" charset="-122"/>
              </a:rPr>
              <a:t>年</a:t>
            </a:r>
            <a:r>
              <a:rPr lang="en-US" altLang="zh-CN" b="0" i="0" dirty="0">
                <a:solidFill>
                  <a:srgbClr val="202122"/>
                </a:solidFill>
                <a:effectLst/>
                <a:latin typeface="微软雅黑" panose="020B0503020204020204" pitchFamily="34" charset="-122"/>
                <a:ea typeface="微软雅黑" panose="020B0503020204020204" pitchFamily="34" charset="-122"/>
              </a:rPr>
              <a:t>814</a:t>
            </a:r>
            <a:r>
              <a:rPr lang="zh-CN" altLang="en-US" b="0" i="0" dirty="0">
                <a:solidFill>
                  <a:srgbClr val="202122"/>
                </a:solidFill>
                <a:effectLst/>
                <a:latin typeface="微软雅黑" panose="020B0503020204020204" pitchFamily="34" charset="-122"/>
                <a:ea typeface="微软雅黑" panose="020B0503020204020204" pitchFamily="34" charset="-122"/>
              </a:rPr>
              <a:t>万人（</a:t>
            </a:r>
            <a:r>
              <a:rPr lang="en-US" altLang="zh-CN" b="0" i="0" dirty="0">
                <a:solidFill>
                  <a:srgbClr val="202122"/>
                </a:solidFill>
                <a:effectLst/>
                <a:latin typeface="微软雅黑" panose="020B0503020204020204" pitchFamily="34" charset="-122"/>
                <a:ea typeface="微软雅黑" panose="020B0503020204020204" pitchFamily="34" charset="-122"/>
              </a:rPr>
              <a:t>16.8%</a:t>
            </a:r>
            <a:r>
              <a:rPr lang="zh-CN" altLang="en-US" b="0" i="0" dirty="0">
                <a:solidFill>
                  <a:srgbClr val="202122"/>
                </a:solidFill>
                <a:effectLst/>
                <a:latin typeface="微软雅黑" panose="020B0503020204020204" pitchFamily="34" charset="-122"/>
                <a:ea typeface="微软雅黑" panose="020B0503020204020204" pitchFamily="34" charset="-122"/>
              </a:rPr>
              <a:t>）。</a:t>
            </a:r>
            <a:endParaRPr lang="en-US" altLang="zh-CN" b="0" i="0" dirty="0">
              <a:solidFill>
                <a:srgbClr val="202122"/>
              </a:solidFill>
              <a:effectLst/>
              <a:latin typeface="微软雅黑" panose="020B0503020204020204" pitchFamily="34" charset="-122"/>
              <a:ea typeface="微软雅黑" panose="020B0503020204020204" pitchFamily="34" charset="-122"/>
            </a:endParaRPr>
          </a:p>
          <a:p>
            <a:endParaRPr lang="en-US" altLang="zh-CN" dirty="0">
              <a:solidFill>
                <a:srgbClr val="202122"/>
              </a:solidFill>
              <a:latin typeface="微软雅黑" panose="020B0503020204020204" pitchFamily="34" charset="-122"/>
              <a:ea typeface="微软雅黑" panose="020B0503020204020204" pitchFamily="34" charset="-122"/>
            </a:endParaRPr>
          </a:p>
        </p:txBody>
      </p:sp>
      <p:pic>
        <p:nvPicPr>
          <p:cNvPr id="1026" name="Picture 2" descr="重磅！中国心血管病报告2017 发布：我国有2.9 亿心血管病人- 丁香园">
            <a:extLst>
              <a:ext uri="{FF2B5EF4-FFF2-40B4-BE49-F238E27FC236}">
                <a16:creationId xmlns:a16="http://schemas.microsoft.com/office/drawing/2014/main" id="{E9E8E620-F74D-4CE8-9717-300A8E2A0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18636"/>
            <a:ext cx="5266028" cy="2874374"/>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descr="&lt;strong&gt;冠心病&lt;/strong&gt;的“一级预防”、“二级预防”">
            <a:extLst>
              <a:ext uri="{FF2B5EF4-FFF2-40B4-BE49-F238E27FC236}">
                <a16:creationId xmlns:a16="http://schemas.microsoft.com/office/drawing/2014/main" id="{B1DE99D0-A7F1-4F91-8266-F56098540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318" y="3893695"/>
            <a:ext cx="4891631" cy="2646878"/>
          </a:xfrm>
          <a:prstGeom prst="rect">
            <a:avLst/>
          </a:prstGeom>
        </p:spPr>
      </p:pic>
    </p:spTree>
    <p:extLst>
      <p:ext uri="{BB962C8B-B14F-4D97-AF65-F5344CB8AC3E}">
        <p14:creationId xmlns:p14="http://schemas.microsoft.com/office/powerpoint/2010/main" val="65339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02804" y="226876"/>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dirty="0">
                <a:solidFill>
                  <a:schemeClr val="bg1"/>
                </a:solidFill>
                <a:latin typeface="微软雅黑" panose="020B0503020204020204" pitchFamily="34" charset="-122"/>
                <a:ea typeface="微软雅黑" panose="020B0503020204020204" pitchFamily="34" charset="-122"/>
              </a:rPr>
              <a:t>课题综述</a:t>
            </a:r>
          </a:p>
        </p:txBody>
      </p:sp>
      <p:sp>
        <p:nvSpPr>
          <p:cNvPr id="33" name="矩形 32"/>
          <p:cNvSpPr/>
          <p:nvPr/>
        </p:nvSpPr>
        <p:spPr>
          <a:xfrm>
            <a:off x="10513906"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4" name="矩形 33"/>
          <p:cNvSpPr/>
          <p:nvPr/>
        </p:nvSpPr>
        <p:spPr>
          <a:xfrm>
            <a:off x="10200639"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5" name="矩形 34"/>
          <p:cNvSpPr/>
          <p:nvPr/>
        </p:nvSpPr>
        <p:spPr>
          <a:xfrm>
            <a:off x="9876790" y="339987"/>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grpSp>
        <p:nvGrpSpPr>
          <p:cNvPr id="17" name="组合 16"/>
          <p:cNvGrpSpPr/>
          <p:nvPr/>
        </p:nvGrpSpPr>
        <p:grpSpPr bwMode="auto">
          <a:xfrm>
            <a:off x="911424" y="1246719"/>
            <a:ext cx="10465163" cy="1288693"/>
            <a:chOff x="2954339" y="1279908"/>
            <a:chExt cx="7162269" cy="910312"/>
          </a:xfrm>
        </p:grpSpPr>
        <p:sp>
          <p:nvSpPr>
            <p:cNvPr id="25620" name="矩形 17"/>
            <p:cNvSpPr>
              <a:spLocks noChangeArrowheads="1"/>
            </p:cNvSpPr>
            <p:nvPr/>
          </p:nvSpPr>
          <p:spPr bwMode="auto">
            <a:xfrm>
              <a:off x="2954339" y="1694800"/>
              <a:ext cx="7162269" cy="49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30000"/>
                </a:lnSpc>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哪些因素对十年内冠心病的发病率有较为显著的影响？</a:t>
              </a:r>
              <a:endParaRPr lang="en-US" altLang="zh-CN" sz="1600" dirty="0">
                <a:solidFill>
                  <a:srgbClr val="000000"/>
                </a:solidFill>
                <a:latin typeface="微软雅黑" panose="020B0503020204020204" pitchFamily="34" charset="-122"/>
                <a:ea typeface="微软雅黑" panose="020B0503020204020204" pitchFamily="34" charset="-122"/>
              </a:endParaRPr>
            </a:p>
            <a:p>
              <a:pPr marL="228594" indent="-228594">
                <a:lnSpc>
                  <a:spcPct val="130000"/>
                </a:lnSpc>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对于十年内冠心病发病率的有效预测</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5621" name="矩形 18"/>
            <p:cNvSpPr>
              <a:spLocks noChangeArrowheads="1"/>
            </p:cNvSpPr>
            <p:nvPr/>
          </p:nvSpPr>
          <p:spPr bwMode="auto">
            <a:xfrm>
              <a:off x="2963100" y="1279908"/>
              <a:ext cx="968942" cy="3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研究目标</a:t>
              </a:r>
            </a:p>
          </p:txBody>
        </p:sp>
      </p:grpSp>
      <p:sp>
        <p:nvSpPr>
          <p:cNvPr id="37" name="矩形 36"/>
          <p:cNvSpPr/>
          <p:nvPr/>
        </p:nvSpPr>
        <p:spPr>
          <a:xfrm>
            <a:off x="10827172" y="34368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8" name="矩形 37"/>
          <p:cNvSpPr/>
          <p:nvPr/>
        </p:nvSpPr>
        <p:spPr>
          <a:xfrm>
            <a:off x="11131054"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8" name="矩形 17"/>
          <p:cNvSpPr/>
          <p:nvPr/>
        </p:nvSpPr>
        <p:spPr>
          <a:xfrm>
            <a:off x="915768" y="2799177"/>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研究对象</a:t>
            </a:r>
          </a:p>
        </p:txBody>
      </p:sp>
      <p:sp>
        <p:nvSpPr>
          <p:cNvPr id="23" name="矩形 22"/>
          <p:cNvSpPr/>
          <p:nvPr/>
        </p:nvSpPr>
        <p:spPr>
          <a:xfrm>
            <a:off x="924225" y="3375575"/>
            <a:ext cx="5267785" cy="701346"/>
          </a:xfrm>
          <a:prstGeom prst="rect">
            <a:avLst/>
          </a:prstGeom>
        </p:spPr>
        <p:txBody>
          <a:bodyPr wrap="square">
            <a:spAutoFit/>
          </a:bodyPr>
          <a:lstStyle/>
          <a:p>
            <a:pPr marL="228594" indent="-228594">
              <a:lnSpc>
                <a:spcPct val="130000"/>
              </a:lnSpc>
              <a:buFont typeface="Arial" panose="020B0604020202020204" pitchFamily="34" charset="0"/>
              <a:buChar char="•"/>
            </a:pPr>
            <a:r>
              <a:rPr lang="en-US" altLang="zh-CN" sz="1600" dirty="0">
                <a:solidFill>
                  <a:srgbClr val="000000"/>
                </a:solidFill>
                <a:latin typeface="微软雅黑" panose="020B0503020204020204" pitchFamily="34" charset="-122"/>
                <a:ea typeface="微软雅黑" panose="020B0503020204020204" pitchFamily="34" charset="-122"/>
              </a:rPr>
              <a:t>4238</a:t>
            </a:r>
            <a:r>
              <a:rPr lang="zh-CN" altLang="en-US" sz="1600" dirty="0">
                <a:solidFill>
                  <a:srgbClr val="000000"/>
                </a:solidFill>
                <a:latin typeface="微软雅黑" panose="020B0503020204020204" pitchFamily="34" charset="-122"/>
                <a:ea typeface="微软雅黑" panose="020B0503020204020204" pitchFamily="34" charset="-122"/>
              </a:rPr>
              <a:t>个个体的相关医学指标水平（预测变量）与是否发生十年内冠心病（响应变量）</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4" name="矩形 23"/>
          <p:cNvSpPr/>
          <p:nvPr/>
        </p:nvSpPr>
        <p:spPr>
          <a:xfrm>
            <a:off x="915768" y="4272408"/>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研究意义</a:t>
            </a:r>
          </a:p>
        </p:txBody>
      </p:sp>
      <p:sp>
        <p:nvSpPr>
          <p:cNvPr id="26" name="文本框 25"/>
          <p:cNvSpPr txBox="1"/>
          <p:nvPr/>
        </p:nvSpPr>
        <p:spPr>
          <a:xfrm>
            <a:off x="911425" y="4917085"/>
            <a:ext cx="5267785" cy="1341521"/>
          </a:xfrm>
          <a:prstGeom prst="rect">
            <a:avLst/>
          </a:prstGeom>
          <a:noFill/>
        </p:spPr>
        <p:txBody>
          <a:bodyPr wrap="square" rtlCol="0">
            <a:spAutoFit/>
          </a:bodyPr>
          <a:lstStyle/>
          <a:p>
            <a:pPr marL="228594" indent="-228594">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研究表明</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早期干预危险因素是减少心血管病负担的关键措施。全球疾病负担系列研究表明</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改善上述危险因素可减少冠心病发生率</a:t>
            </a:r>
            <a:r>
              <a:rPr lang="en-US" altLang="zh-CN" sz="1600" dirty="0">
                <a:latin typeface="微软雅黑" panose="020B0503020204020204" pitchFamily="34" charset="-122"/>
                <a:ea typeface="微软雅黑" panose="020B0503020204020204" pitchFamily="34" charset="-122"/>
              </a:rPr>
              <a:t>83%~89%, </a:t>
            </a:r>
            <a:r>
              <a:rPr lang="zh-CN" altLang="en-US" sz="1600" dirty="0">
                <a:latin typeface="微软雅黑" panose="020B0503020204020204" pitchFamily="34" charset="-122"/>
                <a:ea typeface="微软雅黑" panose="020B0503020204020204" pitchFamily="34" charset="-122"/>
              </a:rPr>
              <a:t>减少冠心病死亡率</a:t>
            </a:r>
            <a:r>
              <a:rPr lang="en-US" altLang="zh-CN" sz="1600" dirty="0">
                <a:latin typeface="微软雅黑" panose="020B0503020204020204" pitchFamily="34" charset="-122"/>
                <a:ea typeface="微软雅黑" panose="020B0503020204020204" pitchFamily="34" charset="-122"/>
              </a:rPr>
              <a:t>78%~85%</a:t>
            </a:r>
            <a:endParaRPr lang="zh-CN" altLang="en-US" sz="1600" dirty="0">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rotWithShape="1">
          <a:blip r:embed="rId3"/>
          <a:srcRect l="14891" t="1245" r="21215" b="9814"/>
          <a:stretch/>
        </p:blipFill>
        <p:spPr>
          <a:xfrm>
            <a:off x="7241216" y="3847134"/>
            <a:ext cx="3831491" cy="2795797"/>
          </a:xfrm>
          <a:prstGeom prst="rect">
            <a:avLst/>
          </a:prstGeom>
        </p:spPr>
      </p:pic>
      <p:pic>
        <p:nvPicPr>
          <p:cNvPr id="28" name="图片 27"/>
          <p:cNvPicPr>
            <a:picLocks noChangeAspect="1"/>
          </p:cNvPicPr>
          <p:nvPr/>
        </p:nvPicPr>
        <p:blipFill rotWithShape="1">
          <a:blip r:embed="rId4"/>
          <a:srcRect l="3931" t="5089" r="389" b="3219"/>
          <a:stretch/>
        </p:blipFill>
        <p:spPr>
          <a:xfrm>
            <a:off x="7018881" y="1246720"/>
            <a:ext cx="3808291" cy="2470313"/>
          </a:xfrm>
          <a:prstGeom prst="rect">
            <a:avLst/>
          </a:prstGeom>
        </p:spPr>
      </p:pic>
      <p:grpSp>
        <p:nvGrpSpPr>
          <p:cNvPr id="3" name="组合 2">
            <a:extLst>
              <a:ext uri="{FF2B5EF4-FFF2-40B4-BE49-F238E27FC236}">
                <a16:creationId xmlns:a16="http://schemas.microsoft.com/office/drawing/2014/main" id="{EE82BB19-6E3B-44A9-8239-763D77AA5CAC}"/>
              </a:ext>
            </a:extLst>
          </p:cNvPr>
          <p:cNvGrpSpPr/>
          <p:nvPr/>
        </p:nvGrpSpPr>
        <p:grpSpPr>
          <a:xfrm>
            <a:off x="-128250" y="0"/>
            <a:ext cx="4395853" cy="912536"/>
            <a:chOff x="2845363" y="945461"/>
            <a:chExt cx="4395853" cy="912536"/>
          </a:xfrm>
        </p:grpSpPr>
        <p:sp>
          <p:nvSpPr>
            <p:cNvPr id="2" name="矩形 1">
              <a:extLst>
                <a:ext uri="{FF2B5EF4-FFF2-40B4-BE49-F238E27FC236}">
                  <a16:creationId xmlns:a16="http://schemas.microsoft.com/office/drawing/2014/main" id="{02CB4E68-BE49-4A00-B5BD-6094C2B6D7C0}"/>
                </a:ext>
              </a:extLst>
            </p:cNvPr>
            <p:cNvSpPr/>
            <p:nvPr/>
          </p:nvSpPr>
          <p:spPr>
            <a:xfrm>
              <a:off x="2980837" y="993901"/>
              <a:ext cx="3895725" cy="86409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rotWithShape="1">
            <a:blip r:embed="rId5" cstate="print">
              <a:extLst>
                <a:ext uri="{28A0092B-C50C-407E-A947-70E740481C1C}">
                  <a14:useLocalDpi xmlns:a14="http://schemas.microsoft.com/office/drawing/2010/main" val="0"/>
                </a:ext>
              </a:extLst>
            </a:blip>
            <a:srcRect l="13261" t="43808" b="43866"/>
            <a:stretch/>
          </p:blipFill>
          <p:spPr>
            <a:xfrm>
              <a:off x="2845363" y="945461"/>
              <a:ext cx="4395853" cy="864096"/>
            </a:xfrm>
            <a:prstGeom prst="rect">
              <a:avLst/>
            </a:prstGeom>
          </p:spPr>
        </p:pic>
      </p:grpSp>
    </p:spTree>
    <p:extLst>
      <p:ext uri="{BB962C8B-B14F-4D97-AF65-F5344CB8AC3E}">
        <p14:creationId xmlns:p14="http://schemas.microsoft.com/office/powerpoint/2010/main" val="2667131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02804" y="226876"/>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dirty="0">
                <a:solidFill>
                  <a:schemeClr val="bg1"/>
                </a:solidFill>
                <a:latin typeface="微软雅黑" panose="020B0503020204020204" pitchFamily="34" charset="-122"/>
                <a:ea typeface="微软雅黑" panose="020B0503020204020204" pitchFamily="34" charset="-122"/>
              </a:rPr>
              <a:t>课题综述</a:t>
            </a:r>
          </a:p>
        </p:txBody>
      </p:sp>
      <p:sp>
        <p:nvSpPr>
          <p:cNvPr id="33" name="矩形 32"/>
          <p:cNvSpPr/>
          <p:nvPr/>
        </p:nvSpPr>
        <p:spPr>
          <a:xfrm>
            <a:off x="10513906"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4" name="矩形 33"/>
          <p:cNvSpPr/>
          <p:nvPr/>
        </p:nvSpPr>
        <p:spPr>
          <a:xfrm>
            <a:off x="10200639"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5" name="矩形 34"/>
          <p:cNvSpPr/>
          <p:nvPr/>
        </p:nvSpPr>
        <p:spPr>
          <a:xfrm>
            <a:off x="9876790" y="339987"/>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文本框 9"/>
          <p:cNvSpPr txBox="1"/>
          <p:nvPr/>
        </p:nvSpPr>
        <p:spPr>
          <a:xfrm>
            <a:off x="239349" y="1"/>
            <a:ext cx="2880320" cy="461665"/>
          </a:xfrm>
          <a:prstGeom prst="rect">
            <a:avLst/>
          </a:prstGeom>
          <a:solidFill>
            <a:srgbClr val="414455"/>
          </a:solidFill>
        </p:spPr>
        <p:txBody>
          <a:bodyPr wrap="square" rtlCol="0">
            <a:spAutoFit/>
          </a:bodyPr>
          <a:lstStyle/>
          <a:p>
            <a:endParaRPr lang="zh-CN" altLang="en-US" sz="2400" dirty="0"/>
          </a:p>
        </p:txBody>
      </p:sp>
      <p:grpSp>
        <p:nvGrpSpPr>
          <p:cNvPr id="17" name="组合 16"/>
          <p:cNvGrpSpPr/>
          <p:nvPr/>
        </p:nvGrpSpPr>
        <p:grpSpPr bwMode="auto">
          <a:xfrm>
            <a:off x="815414" y="1316766"/>
            <a:ext cx="3931017" cy="3423433"/>
            <a:chOff x="2813034" y="1313052"/>
            <a:chExt cx="5476432" cy="793462"/>
          </a:xfrm>
        </p:grpSpPr>
        <p:sp>
          <p:nvSpPr>
            <p:cNvPr id="25620" name="矩形 17"/>
            <p:cNvSpPr>
              <a:spLocks noChangeArrowheads="1"/>
            </p:cNvSpPr>
            <p:nvPr/>
          </p:nvSpPr>
          <p:spPr bwMode="auto">
            <a:xfrm>
              <a:off x="2813034" y="1581581"/>
              <a:ext cx="5476432"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609585" algn="just">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本项目选取的是</a:t>
              </a:r>
              <a:r>
                <a:rPr lang="en-US" altLang="zh-CN" sz="1600" dirty="0" err="1">
                  <a:solidFill>
                    <a:srgbClr val="000000"/>
                  </a:solidFill>
                  <a:latin typeface="微软雅黑" panose="020B0503020204020204" pitchFamily="34" charset="-122"/>
                  <a:ea typeface="微软雅黑" panose="020B0503020204020204" pitchFamily="34" charset="-122"/>
                </a:rPr>
                <a:t>kaggle</a:t>
              </a:r>
              <a:r>
                <a:rPr lang="zh-CN" altLang="en-US" sz="1600" dirty="0">
                  <a:solidFill>
                    <a:srgbClr val="000000"/>
                  </a:solidFill>
                  <a:latin typeface="微软雅黑" panose="020B0503020204020204" pitchFamily="34" charset="-122"/>
                  <a:ea typeface="微软雅黑" panose="020B0503020204020204" pitchFamily="34" charset="-122"/>
                </a:rPr>
                <a:t>官网上</a:t>
              </a:r>
              <a:r>
                <a:rPr lang="en-US" altLang="zh-CN" sz="1600" dirty="0">
                  <a:solidFill>
                    <a:srgbClr val="000000"/>
                  </a:solidFill>
                  <a:latin typeface="微软雅黑" panose="020B0503020204020204" pitchFamily="34" charset="-122"/>
                  <a:ea typeface="微软雅黑" panose="020B0503020204020204" pitchFamily="34" charset="-122"/>
                </a:rPr>
                <a:t>heart </a:t>
              </a:r>
              <a:r>
                <a:rPr lang="en-US" altLang="zh-CN" sz="1600" dirty="0" err="1">
                  <a:solidFill>
                    <a:srgbClr val="000000"/>
                  </a:solidFill>
                  <a:latin typeface="微软雅黑" panose="020B0503020204020204" pitchFamily="34" charset="-122"/>
                  <a:ea typeface="微软雅黑" panose="020B0503020204020204" pitchFamily="34" charset="-122"/>
                </a:rPr>
                <a:t>desease</a:t>
              </a:r>
              <a:r>
                <a:rPr lang="zh-CN" altLang="en-US" sz="1600" dirty="0">
                  <a:solidFill>
                    <a:srgbClr val="000000"/>
                  </a:solidFill>
                  <a:latin typeface="微软雅黑" panose="020B0503020204020204" pitchFamily="34" charset="-122"/>
                  <a:ea typeface="微软雅黑" panose="020B0503020204020204" pitchFamily="34" charset="-122"/>
                </a:rPr>
                <a:t>数据集，属于医学领域数据，共包含有</a:t>
              </a:r>
              <a:r>
                <a:rPr lang="en-US" altLang="zh-CN" sz="1600" dirty="0">
                  <a:solidFill>
                    <a:srgbClr val="000000"/>
                  </a:solidFill>
                  <a:latin typeface="微软雅黑" panose="020B0503020204020204" pitchFamily="34" charset="-122"/>
                  <a:ea typeface="微软雅黑" panose="020B0503020204020204" pitchFamily="34" charset="-122"/>
                </a:rPr>
                <a:t>15</a:t>
              </a:r>
              <a:r>
                <a:rPr lang="zh-CN" altLang="en-US" sz="1600" dirty="0">
                  <a:solidFill>
                    <a:srgbClr val="000000"/>
                  </a:solidFill>
                  <a:latin typeface="微软雅黑" panose="020B0503020204020204" pitchFamily="34" charset="-122"/>
                  <a:ea typeface="微软雅黑" panose="020B0503020204020204" pitchFamily="34" charset="-122"/>
                </a:rPr>
                <a:t>个变量，</a:t>
              </a:r>
              <a:r>
                <a:rPr lang="en-US" altLang="zh-CN" sz="1600" dirty="0">
                  <a:solidFill>
                    <a:srgbClr val="000000"/>
                  </a:solidFill>
                  <a:latin typeface="微软雅黑" panose="020B0503020204020204" pitchFamily="34" charset="-122"/>
                  <a:ea typeface="微软雅黑" panose="020B0503020204020204" pitchFamily="34" charset="-122"/>
                </a:rPr>
                <a:t>4238</a:t>
              </a:r>
              <a:r>
                <a:rPr lang="zh-CN" altLang="en-US" sz="1600" dirty="0">
                  <a:solidFill>
                    <a:srgbClr val="000000"/>
                  </a:solidFill>
                  <a:latin typeface="微软雅黑" panose="020B0503020204020204" pitchFamily="34" charset="-122"/>
                  <a:ea typeface="微软雅黑" panose="020B0503020204020204" pitchFamily="34" charset="-122"/>
                </a:rPr>
                <a:t>条观测。其中</a:t>
              </a:r>
              <a:r>
                <a:rPr lang="en-US" altLang="zh-CN" sz="1600" dirty="0" err="1">
                  <a:solidFill>
                    <a:srgbClr val="000000"/>
                  </a:solidFill>
                  <a:latin typeface="微软雅黑" panose="020B0503020204020204" pitchFamily="34" charset="-122"/>
                  <a:ea typeface="微软雅黑" panose="020B0503020204020204" pitchFamily="34" charset="-122"/>
                </a:rPr>
                <a:t>TenYearCHD</a:t>
              </a:r>
              <a:r>
                <a:rPr lang="zh-CN" altLang="en-US" sz="1600" dirty="0">
                  <a:solidFill>
                    <a:srgbClr val="000000"/>
                  </a:solidFill>
                  <a:latin typeface="微软雅黑" panose="020B0503020204020204" pitchFamily="34" charset="-122"/>
                  <a:ea typeface="微软雅黑" panose="020B0503020204020204" pitchFamily="34" charset="-122"/>
                </a:rPr>
                <a:t>（十年内冠心病并发情况）为</a:t>
              </a:r>
              <a:r>
                <a:rPr lang="en-US" altLang="zh-CN" sz="1600" dirty="0">
                  <a:solidFill>
                    <a:srgbClr val="000000"/>
                  </a:solidFill>
                  <a:latin typeface="微软雅黑" panose="020B0503020204020204" pitchFamily="34" charset="-122"/>
                  <a:ea typeface="微软雅黑" panose="020B0503020204020204" pitchFamily="34" charset="-122"/>
                </a:rPr>
                <a:t>0-1</a:t>
              </a:r>
              <a:r>
                <a:rPr lang="zh-CN" altLang="en-US" sz="1600" dirty="0">
                  <a:solidFill>
                    <a:srgbClr val="000000"/>
                  </a:solidFill>
                  <a:latin typeface="微软雅黑" panose="020B0503020204020204" pitchFamily="34" charset="-122"/>
                  <a:ea typeface="微软雅黑" panose="020B0503020204020204" pitchFamily="34" charset="-122"/>
                </a:rPr>
                <a:t>二分类响应变量，其余为可能的影响因素，包括连续型变量和分类变量。</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5621" name="矩形 18"/>
            <p:cNvSpPr>
              <a:spLocks noChangeArrowheads="1"/>
            </p:cNvSpPr>
            <p:nvPr/>
          </p:nvSpPr>
          <p:spPr bwMode="auto">
            <a:xfrm>
              <a:off x="2813034" y="1313052"/>
              <a:ext cx="2930021" cy="10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数据说明</a:t>
              </a:r>
            </a:p>
          </p:txBody>
        </p:sp>
      </p:grpSp>
      <p:sp>
        <p:nvSpPr>
          <p:cNvPr id="37" name="矩形 36"/>
          <p:cNvSpPr/>
          <p:nvPr/>
        </p:nvSpPr>
        <p:spPr>
          <a:xfrm>
            <a:off x="10827172" y="34368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38" name="矩形 37"/>
          <p:cNvSpPr/>
          <p:nvPr/>
        </p:nvSpPr>
        <p:spPr>
          <a:xfrm>
            <a:off x="11131054"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252042147"/>
              </p:ext>
            </p:extLst>
          </p:nvPr>
        </p:nvGraphicFramePr>
        <p:xfrm>
          <a:off x="5588863" y="1164817"/>
          <a:ext cx="6350757" cy="5345310"/>
        </p:xfrm>
        <a:graphic>
          <a:graphicData uri="http://schemas.openxmlformats.org/drawingml/2006/table">
            <a:tbl>
              <a:tblPr>
                <a:tableStyleId>{5C22544A-7EE6-4342-B048-85BDC9FD1C3A}</a:tableStyleId>
              </a:tblPr>
              <a:tblGrid>
                <a:gridCol w="678587">
                  <a:extLst>
                    <a:ext uri="{9D8B030D-6E8A-4147-A177-3AD203B41FA5}">
                      <a16:colId xmlns:a16="http://schemas.microsoft.com/office/drawing/2014/main" val="2333863325"/>
                    </a:ext>
                  </a:extLst>
                </a:gridCol>
                <a:gridCol w="975144">
                  <a:extLst>
                    <a:ext uri="{9D8B030D-6E8A-4147-A177-3AD203B41FA5}">
                      <a16:colId xmlns:a16="http://schemas.microsoft.com/office/drawing/2014/main" val="3279000531"/>
                    </a:ext>
                  </a:extLst>
                </a:gridCol>
                <a:gridCol w="841506">
                  <a:extLst>
                    <a:ext uri="{9D8B030D-6E8A-4147-A177-3AD203B41FA5}">
                      <a16:colId xmlns:a16="http://schemas.microsoft.com/office/drawing/2014/main" val="2354104831"/>
                    </a:ext>
                  </a:extLst>
                </a:gridCol>
                <a:gridCol w="3855520">
                  <a:extLst>
                    <a:ext uri="{9D8B030D-6E8A-4147-A177-3AD203B41FA5}">
                      <a16:colId xmlns:a16="http://schemas.microsoft.com/office/drawing/2014/main" val="2680686267"/>
                    </a:ext>
                  </a:extLst>
                </a:gridCol>
              </a:tblGrid>
              <a:tr h="397714">
                <a:tc>
                  <a:txBody>
                    <a:bodyPr/>
                    <a:lstStyle/>
                    <a:p>
                      <a:pPr algn="ctr" fontAlgn="ctr"/>
                      <a:r>
                        <a:rPr lang="zh-CN" altLang="en-US" sz="1300" b="1" u="none" strike="noStrike" dirty="0">
                          <a:effectLst/>
                        </a:rPr>
                        <a:t>变量类别</a:t>
                      </a:r>
                      <a:endParaRPr lang="zh-CN" altLang="en-US" sz="1300" b="1"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变量名称</a:t>
                      </a:r>
                      <a:endParaRPr lang="zh-CN" altLang="en-US" sz="1300" b="1"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变量类型</a:t>
                      </a:r>
                      <a:endParaRPr lang="zh-CN" altLang="en-US" sz="1300" b="1"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变量说明</a:t>
                      </a:r>
                      <a:endParaRPr lang="zh-CN" altLang="en-US" sz="1300" b="1"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1253725"/>
                  </a:ext>
                </a:extLst>
              </a:tr>
              <a:tr h="372907">
                <a:tc>
                  <a:txBody>
                    <a:bodyPr/>
                    <a:lstStyle/>
                    <a:p>
                      <a:pPr algn="ctr" fontAlgn="ctr"/>
                      <a:r>
                        <a:rPr lang="zh-CN" altLang="en-US" sz="1100" u="none" strike="noStrike" dirty="0">
                          <a:effectLst/>
                        </a:rPr>
                        <a:t>因变量</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tcPr>
                </a:tc>
                <a:tc>
                  <a:txBody>
                    <a:bodyPr/>
                    <a:lstStyle/>
                    <a:p>
                      <a:pPr algn="l" fontAlgn="ctr"/>
                      <a:r>
                        <a:rPr lang="en-US" sz="1100" u="none" strike="noStrike">
                          <a:effectLst/>
                        </a:rPr>
                        <a:t>TenYearCHD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tcPr>
                </a:tc>
                <a:tc>
                  <a:txBody>
                    <a:bodyPr/>
                    <a:lstStyle/>
                    <a:p>
                      <a:pPr algn="l" fontAlgn="ctr"/>
                      <a:r>
                        <a:rPr lang="en-US" altLang="zh-CN" sz="1100" u="none" strike="noStrike" dirty="0">
                          <a:effectLst/>
                        </a:rPr>
                        <a:t>0-1</a:t>
                      </a:r>
                      <a:r>
                        <a:rPr lang="zh-CN" altLang="en-US" sz="1100" u="none" strike="noStrike" dirty="0">
                          <a:effectLst/>
                        </a:rPr>
                        <a:t>二分类变量，十年内冠心病发生情况</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5569369"/>
                  </a:ext>
                </a:extLst>
              </a:tr>
              <a:tr h="372907">
                <a:tc rowSpan="15">
                  <a:txBody>
                    <a:bodyPr/>
                    <a:lstStyle/>
                    <a:p>
                      <a:pPr algn="ctr" fontAlgn="ctr"/>
                      <a:r>
                        <a:rPr lang="zh-CN" altLang="en-US" sz="1100" u="none" strike="noStrike">
                          <a:effectLst/>
                        </a:rPr>
                        <a:t>自变量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sz="1100" u="none" strike="noStrike">
                          <a:effectLst/>
                        </a:rPr>
                        <a:t>male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a:effectLst/>
                        </a:rPr>
                        <a:t>0-1</a:t>
                      </a:r>
                      <a:r>
                        <a:rPr lang="zh-CN" altLang="en-US" sz="1100" u="none" strike="noStrike">
                          <a:effectLst/>
                        </a:rPr>
                        <a:t>二分类变量，</a:t>
                      </a:r>
                      <a:r>
                        <a:rPr lang="en-US" altLang="zh-CN" sz="1100" u="none" strike="noStrike">
                          <a:effectLst/>
                        </a:rPr>
                        <a:t>0</a:t>
                      </a:r>
                      <a:r>
                        <a:rPr lang="zh-CN" altLang="en-US" sz="1100" u="none" strike="noStrike">
                          <a:effectLst/>
                        </a:rPr>
                        <a:t>代表女性，</a:t>
                      </a:r>
                      <a:r>
                        <a:rPr lang="en-US" altLang="zh-CN" sz="1100" u="none" strike="noStrike">
                          <a:effectLst/>
                        </a:rPr>
                        <a:t>1</a:t>
                      </a:r>
                      <a:r>
                        <a:rPr lang="zh-CN" altLang="en-US" sz="1100" u="none" strike="noStrike">
                          <a:effectLst/>
                        </a:rPr>
                        <a:t>代表男性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3150430370"/>
                  </a:ext>
                </a:extLst>
              </a:tr>
              <a:tr h="194077">
                <a:tc vMerge="1">
                  <a:txBody>
                    <a:bodyPr/>
                    <a:lstStyle/>
                    <a:p>
                      <a:endParaRPr lang="zh-CN" altLang="en-US"/>
                    </a:p>
                  </a:txBody>
                  <a:tcPr/>
                </a:tc>
                <a:tc>
                  <a:txBody>
                    <a:bodyPr/>
                    <a:lstStyle/>
                    <a:p>
                      <a:pPr algn="l" fontAlgn="ctr"/>
                      <a:r>
                        <a:rPr lang="en-US" sz="1100" u="none" strike="noStrike">
                          <a:effectLst/>
                        </a:rPr>
                        <a:t>age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年龄，为连续型变量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1937845103"/>
                  </a:ext>
                </a:extLst>
              </a:tr>
              <a:tr h="555894">
                <a:tc vMerge="1">
                  <a:txBody>
                    <a:bodyPr/>
                    <a:lstStyle/>
                    <a:p>
                      <a:endParaRPr lang="zh-CN" altLang="en-US"/>
                    </a:p>
                  </a:txBody>
                  <a:tcPr/>
                </a:tc>
                <a:tc>
                  <a:txBody>
                    <a:bodyPr/>
                    <a:lstStyle/>
                    <a:p>
                      <a:pPr algn="l" fontAlgn="ctr"/>
                      <a:r>
                        <a:rPr lang="en-US" sz="1100" u="none" strike="noStrike">
                          <a:effectLst/>
                        </a:rPr>
                        <a:t>education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a:effectLst/>
                        </a:rPr>
                        <a:t>4</a:t>
                      </a:r>
                      <a:r>
                        <a:rPr lang="zh-CN" altLang="en-US" sz="1100" u="none" strike="noStrike">
                          <a:effectLst/>
                        </a:rPr>
                        <a:t>分类变量，</a:t>
                      </a:r>
                      <a:r>
                        <a:rPr lang="en-US" altLang="zh-CN" sz="1100" u="none" strike="noStrike">
                          <a:effectLst/>
                        </a:rPr>
                        <a:t>1=</a:t>
                      </a:r>
                      <a:r>
                        <a:rPr lang="zh-CN" altLang="en-US" sz="1100" u="none" strike="noStrike">
                          <a:effectLst/>
                        </a:rPr>
                        <a:t>某些高中 </a:t>
                      </a:r>
                      <a:r>
                        <a:rPr lang="en-US" altLang="zh-CN" sz="1100" u="none" strike="noStrike">
                          <a:effectLst/>
                        </a:rPr>
                        <a:t>2=</a:t>
                      </a:r>
                      <a:r>
                        <a:rPr lang="zh-CN" altLang="en-US" sz="1100" u="none" strike="noStrike">
                          <a:effectLst/>
                        </a:rPr>
                        <a:t>高中或同等高中学历 </a:t>
                      </a:r>
                      <a:r>
                        <a:rPr lang="en-US" altLang="zh-CN" sz="1100" u="none" strike="noStrike">
                          <a:effectLst/>
                        </a:rPr>
                        <a:t>3=</a:t>
                      </a:r>
                      <a:r>
                        <a:rPr lang="zh-CN" altLang="en-US" sz="1100" u="none" strike="noStrike">
                          <a:effectLst/>
                        </a:rPr>
                        <a:t>某些大学或职业学校 </a:t>
                      </a:r>
                      <a:r>
                        <a:rPr lang="en-US" altLang="zh-CN" sz="1100" u="none" strike="noStrike">
                          <a:effectLst/>
                        </a:rPr>
                        <a:t>4=</a:t>
                      </a:r>
                      <a:r>
                        <a:rPr lang="zh-CN" altLang="en-US" sz="1100" u="none" strike="noStrike">
                          <a:effectLst/>
                        </a:rPr>
                        <a:t>大学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133139565"/>
                  </a:ext>
                </a:extLst>
              </a:tr>
              <a:tr h="388157">
                <a:tc vMerge="1">
                  <a:txBody>
                    <a:bodyPr/>
                    <a:lstStyle/>
                    <a:p>
                      <a:endParaRPr lang="zh-CN" altLang="en-US"/>
                    </a:p>
                  </a:txBody>
                  <a:tcPr/>
                </a:tc>
                <a:tc>
                  <a:txBody>
                    <a:bodyPr/>
                    <a:lstStyle/>
                    <a:p>
                      <a:pPr algn="l" fontAlgn="ctr"/>
                      <a:r>
                        <a:rPr lang="en-US" sz="1100" u="none" strike="noStrike">
                          <a:effectLst/>
                        </a:rPr>
                        <a:t>currentSmoker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dirty="0">
                          <a:effectLst/>
                        </a:rPr>
                        <a:t>0-1</a:t>
                      </a:r>
                      <a:r>
                        <a:rPr lang="zh-CN" altLang="en-US" sz="1100" u="none" strike="noStrike" dirty="0">
                          <a:effectLst/>
                        </a:rPr>
                        <a:t>二分类变量，</a:t>
                      </a:r>
                      <a:r>
                        <a:rPr lang="en-US" altLang="zh-CN" sz="1100" u="none" strike="noStrike" dirty="0">
                          <a:effectLst/>
                        </a:rPr>
                        <a:t>0</a:t>
                      </a:r>
                      <a:r>
                        <a:rPr lang="zh-CN" altLang="en-US" sz="1100" u="none" strike="noStrike" dirty="0">
                          <a:effectLst/>
                        </a:rPr>
                        <a:t>代表目前是吸烟者，</a:t>
                      </a:r>
                      <a:r>
                        <a:rPr lang="en-US" altLang="zh-CN" sz="1100" u="none" strike="noStrike" dirty="0">
                          <a:effectLst/>
                        </a:rPr>
                        <a:t>1</a:t>
                      </a:r>
                      <a:r>
                        <a:rPr lang="zh-CN" altLang="en-US" sz="1100" u="none" strike="noStrike" dirty="0">
                          <a:effectLst/>
                        </a:rPr>
                        <a:t>代表目前不吸烟</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04124910"/>
                  </a:ext>
                </a:extLst>
              </a:tr>
              <a:tr h="194077">
                <a:tc vMerge="1">
                  <a:txBody>
                    <a:bodyPr/>
                    <a:lstStyle/>
                    <a:p>
                      <a:endParaRPr lang="zh-CN" altLang="en-US"/>
                    </a:p>
                  </a:txBody>
                  <a:tcPr/>
                </a:tc>
                <a:tc>
                  <a:txBody>
                    <a:bodyPr/>
                    <a:lstStyle/>
                    <a:p>
                      <a:pPr algn="l" fontAlgn="ctr"/>
                      <a:r>
                        <a:rPr lang="en-US" sz="1100" u="none" strike="noStrike">
                          <a:effectLst/>
                        </a:rPr>
                        <a:t>cigsPerDay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连续型变量，每天吸烟根数</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1858648595"/>
                  </a:ext>
                </a:extLst>
              </a:tr>
              <a:tr h="555894">
                <a:tc vMerge="1">
                  <a:txBody>
                    <a:bodyPr/>
                    <a:lstStyle/>
                    <a:p>
                      <a:endParaRPr lang="zh-CN" altLang="en-US"/>
                    </a:p>
                  </a:txBody>
                  <a:tcPr/>
                </a:tc>
                <a:tc>
                  <a:txBody>
                    <a:bodyPr/>
                    <a:lstStyle/>
                    <a:p>
                      <a:pPr algn="l" fontAlgn="ctr"/>
                      <a:r>
                        <a:rPr lang="en-US" sz="1100" u="none" strike="noStrike">
                          <a:effectLst/>
                        </a:rPr>
                        <a:t>BPMeds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dirty="0">
                          <a:effectLst/>
                        </a:rPr>
                        <a:t>0-1</a:t>
                      </a:r>
                      <a:r>
                        <a:rPr lang="zh-CN" altLang="en-US" sz="1100" u="none" strike="noStrike" dirty="0">
                          <a:effectLst/>
                        </a:rPr>
                        <a:t>二分类变量，</a:t>
                      </a:r>
                      <a:r>
                        <a:rPr lang="en-US" altLang="zh-CN" sz="1100" u="none" strike="noStrike" dirty="0">
                          <a:effectLst/>
                        </a:rPr>
                        <a:t>0</a:t>
                      </a:r>
                      <a:r>
                        <a:rPr lang="zh-CN" altLang="en-US" sz="1100" u="none" strike="noStrike" dirty="0">
                          <a:effectLst/>
                        </a:rPr>
                        <a:t>代表目前未服用血压药物，</a:t>
                      </a:r>
                      <a:r>
                        <a:rPr lang="en-US" altLang="zh-CN" sz="1100" u="none" strike="noStrike" dirty="0">
                          <a:effectLst/>
                        </a:rPr>
                        <a:t>1</a:t>
                      </a:r>
                      <a:r>
                        <a:rPr lang="zh-CN" altLang="en-US" sz="1100" u="none" strike="noStrike" dirty="0">
                          <a:effectLst/>
                        </a:rPr>
                        <a:t>代表目前在服用血压药物</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762858732"/>
                  </a:ext>
                </a:extLst>
              </a:tr>
              <a:tr h="372907">
                <a:tc vMerge="1">
                  <a:txBody>
                    <a:bodyPr/>
                    <a:lstStyle/>
                    <a:p>
                      <a:endParaRPr lang="zh-CN" altLang="en-US"/>
                    </a:p>
                  </a:txBody>
                  <a:tcPr/>
                </a:tc>
                <a:tc>
                  <a:txBody>
                    <a:bodyPr/>
                    <a:lstStyle/>
                    <a:p>
                      <a:pPr algn="l" fontAlgn="ctr"/>
                      <a:r>
                        <a:rPr lang="en-US" sz="1100" u="none" strike="noStrike" dirty="0" err="1">
                          <a:effectLst/>
                        </a:rPr>
                        <a:t>prevalentStroke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dirty="0">
                          <a:effectLst/>
                        </a:rPr>
                        <a:t>0-1</a:t>
                      </a:r>
                      <a:r>
                        <a:rPr lang="zh-CN" altLang="en-US" sz="1100" u="none" strike="noStrike" dirty="0">
                          <a:effectLst/>
                        </a:rPr>
                        <a:t>二分类变量，</a:t>
                      </a:r>
                      <a:r>
                        <a:rPr lang="en-US" altLang="zh-CN" sz="1100" u="none" strike="noStrike" dirty="0">
                          <a:effectLst/>
                        </a:rPr>
                        <a:t>0</a:t>
                      </a:r>
                      <a:r>
                        <a:rPr lang="zh-CN" altLang="en-US" sz="1100" u="none" strike="noStrike" dirty="0">
                          <a:effectLst/>
                        </a:rPr>
                        <a:t>代表未中风，</a:t>
                      </a:r>
                      <a:r>
                        <a:rPr lang="en-US" altLang="zh-CN" sz="1100" u="none" strike="noStrike" dirty="0">
                          <a:effectLst/>
                        </a:rPr>
                        <a:t>1</a:t>
                      </a:r>
                      <a:r>
                        <a:rPr lang="zh-CN" altLang="en-US" sz="1100" u="none" strike="noStrike" dirty="0">
                          <a:effectLst/>
                        </a:rPr>
                        <a:t>代表中风</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535523304"/>
                  </a:ext>
                </a:extLst>
              </a:tr>
              <a:tr h="388157">
                <a:tc vMerge="1">
                  <a:txBody>
                    <a:bodyPr/>
                    <a:lstStyle/>
                    <a:p>
                      <a:endParaRPr lang="zh-CN" altLang="en-US"/>
                    </a:p>
                  </a:txBody>
                  <a:tcPr/>
                </a:tc>
                <a:tc>
                  <a:txBody>
                    <a:bodyPr/>
                    <a:lstStyle/>
                    <a:p>
                      <a:pPr algn="l" fontAlgn="ctr"/>
                      <a:r>
                        <a:rPr lang="en-US" sz="1100" u="none" strike="noStrike">
                          <a:effectLst/>
                        </a:rPr>
                        <a:t>prevalentHyp</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dirty="0">
                          <a:effectLst/>
                        </a:rPr>
                        <a:t>0-1</a:t>
                      </a:r>
                      <a:r>
                        <a:rPr lang="zh-CN" altLang="en-US" sz="1100" u="none" strike="noStrike" dirty="0">
                          <a:effectLst/>
                        </a:rPr>
                        <a:t>二分类变量，</a:t>
                      </a:r>
                      <a:r>
                        <a:rPr lang="en-US" altLang="zh-CN" sz="1100" u="none" strike="noStrike" dirty="0">
                          <a:effectLst/>
                        </a:rPr>
                        <a:t>0</a:t>
                      </a:r>
                      <a:r>
                        <a:rPr lang="zh-CN" altLang="en-US" sz="1100" u="none" strike="noStrike" dirty="0">
                          <a:effectLst/>
                        </a:rPr>
                        <a:t>代表不是高血压患者，</a:t>
                      </a:r>
                      <a:r>
                        <a:rPr lang="en-US" altLang="zh-CN" sz="1100" u="none" strike="noStrike" dirty="0">
                          <a:effectLst/>
                        </a:rPr>
                        <a:t>1</a:t>
                      </a:r>
                      <a:r>
                        <a:rPr lang="zh-CN" altLang="en-US" sz="1100" u="none" strike="noStrike" dirty="0">
                          <a:effectLst/>
                        </a:rPr>
                        <a:t>代表是高血压患者</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566156345"/>
                  </a:ext>
                </a:extLst>
              </a:tr>
              <a:tr h="388157">
                <a:tc vMerge="1">
                  <a:txBody>
                    <a:bodyPr/>
                    <a:lstStyle/>
                    <a:p>
                      <a:endParaRPr lang="zh-CN" altLang="en-US"/>
                    </a:p>
                  </a:txBody>
                  <a:tcPr/>
                </a:tc>
                <a:tc>
                  <a:txBody>
                    <a:bodyPr/>
                    <a:lstStyle/>
                    <a:p>
                      <a:pPr algn="l" fontAlgn="ctr"/>
                      <a:r>
                        <a:rPr lang="en-US" sz="1100" u="none" strike="noStrike">
                          <a:effectLst/>
                        </a:rPr>
                        <a:t>diabetes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分类变量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en-US" altLang="zh-CN" sz="1100" u="none" strike="noStrike" dirty="0">
                          <a:effectLst/>
                        </a:rPr>
                        <a:t>0-1</a:t>
                      </a:r>
                      <a:r>
                        <a:rPr lang="zh-CN" altLang="en-US" sz="1100" u="none" strike="noStrike" dirty="0">
                          <a:effectLst/>
                        </a:rPr>
                        <a:t>二分类变量，</a:t>
                      </a:r>
                      <a:r>
                        <a:rPr lang="en-US" altLang="zh-CN" sz="1100" u="none" strike="noStrike" dirty="0">
                          <a:effectLst/>
                        </a:rPr>
                        <a:t>0</a:t>
                      </a:r>
                      <a:r>
                        <a:rPr lang="zh-CN" altLang="en-US" sz="1100" u="none" strike="noStrike" dirty="0">
                          <a:effectLst/>
                        </a:rPr>
                        <a:t>代表不是糖尿病患者，</a:t>
                      </a:r>
                      <a:r>
                        <a:rPr lang="en-US" altLang="zh-CN" sz="1100" u="none" strike="noStrike" dirty="0">
                          <a:effectLst/>
                        </a:rPr>
                        <a:t>1</a:t>
                      </a:r>
                      <a:r>
                        <a:rPr lang="zh-CN" altLang="en-US" sz="1100" u="none" strike="noStrike" dirty="0">
                          <a:effectLst/>
                        </a:rPr>
                        <a:t>代表糖尿病患者</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4095264564"/>
                  </a:ext>
                </a:extLst>
              </a:tr>
              <a:tr h="194077">
                <a:tc vMerge="1">
                  <a:txBody>
                    <a:bodyPr/>
                    <a:lstStyle/>
                    <a:p>
                      <a:endParaRPr lang="zh-CN" altLang="en-US"/>
                    </a:p>
                  </a:txBody>
                  <a:tcPr/>
                </a:tc>
                <a:tc>
                  <a:txBody>
                    <a:bodyPr/>
                    <a:lstStyle/>
                    <a:p>
                      <a:pPr algn="l" fontAlgn="ctr"/>
                      <a:r>
                        <a:rPr lang="en-US" sz="1100" u="none" strike="noStrike" dirty="0" err="1">
                          <a:effectLst/>
                        </a:rPr>
                        <a:t>totChol</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连续型变量，胆固醇水平</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289097396"/>
                  </a:ext>
                </a:extLst>
              </a:tr>
              <a:tr h="194077">
                <a:tc vMerge="1">
                  <a:txBody>
                    <a:bodyPr/>
                    <a:lstStyle/>
                    <a:p>
                      <a:endParaRPr lang="zh-CN" altLang="en-US"/>
                    </a:p>
                  </a:txBody>
                  <a:tcPr/>
                </a:tc>
                <a:tc>
                  <a:txBody>
                    <a:bodyPr/>
                    <a:lstStyle/>
                    <a:p>
                      <a:pPr algn="l" fontAlgn="ctr"/>
                      <a:r>
                        <a:rPr lang="en-US" sz="1100" u="none" strike="noStrike">
                          <a:effectLst/>
                        </a:rPr>
                        <a:t>sysBP</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连续型变量，收缩压</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2157039634"/>
                  </a:ext>
                </a:extLst>
              </a:tr>
              <a:tr h="194077">
                <a:tc vMerge="1">
                  <a:txBody>
                    <a:bodyPr/>
                    <a:lstStyle/>
                    <a:p>
                      <a:endParaRPr lang="zh-CN" altLang="en-US"/>
                    </a:p>
                  </a:txBody>
                  <a:tcPr/>
                </a:tc>
                <a:tc>
                  <a:txBody>
                    <a:bodyPr/>
                    <a:lstStyle/>
                    <a:p>
                      <a:pPr algn="l" fontAlgn="ctr"/>
                      <a:r>
                        <a:rPr lang="en-US" sz="1100" u="none" strike="noStrike">
                          <a:effectLst/>
                        </a:rPr>
                        <a:t>diaBP</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连续型变量，舒张压</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1645731519"/>
                  </a:ext>
                </a:extLst>
              </a:tr>
              <a:tr h="194077">
                <a:tc vMerge="1">
                  <a:txBody>
                    <a:bodyPr/>
                    <a:lstStyle/>
                    <a:p>
                      <a:endParaRPr lang="zh-CN" altLang="en-US"/>
                    </a:p>
                  </a:txBody>
                  <a:tcPr/>
                </a:tc>
                <a:tc>
                  <a:txBody>
                    <a:bodyPr/>
                    <a:lstStyle/>
                    <a:p>
                      <a:pPr algn="l" fontAlgn="ctr"/>
                      <a:r>
                        <a:rPr lang="en-US" sz="1100" u="none" strike="noStrike">
                          <a:effectLst/>
                        </a:rPr>
                        <a:t>BMI</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连续型变量，身体质量指数</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147041414"/>
                  </a:ext>
                </a:extLst>
              </a:tr>
              <a:tr h="194077">
                <a:tc vMerge="1">
                  <a:txBody>
                    <a:bodyPr/>
                    <a:lstStyle/>
                    <a:p>
                      <a:endParaRPr lang="zh-CN" altLang="en-US"/>
                    </a:p>
                  </a:txBody>
                  <a:tcPr/>
                </a:tc>
                <a:tc>
                  <a:txBody>
                    <a:bodyPr/>
                    <a:lstStyle/>
                    <a:p>
                      <a:pPr algn="l" fontAlgn="ctr"/>
                      <a:r>
                        <a:rPr lang="en-US" sz="1100" u="none" strike="noStrike">
                          <a:effectLst/>
                        </a:rPr>
                        <a:t>heartRate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连续型变量，心率</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3697286596"/>
                  </a:ext>
                </a:extLst>
              </a:tr>
              <a:tr h="194077">
                <a:tc vMerge="1">
                  <a:txBody>
                    <a:bodyPr/>
                    <a:lstStyle/>
                    <a:p>
                      <a:endParaRPr lang="zh-CN" altLang="en-US"/>
                    </a:p>
                  </a:txBody>
                  <a:tcPr/>
                </a:tc>
                <a:tc>
                  <a:txBody>
                    <a:bodyPr/>
                    <a:lstStyle/>
                    <a:p>
                      <a:pPr algn="l" fontAlgn="ctr"/>
                      <a:r>
                        <a:rPr lang="en-US" sz="1100" u="none" strike="noStrike">
                          <a:effectLst/>
                        </a:rPr>
                        <a:t>glucose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a:effectLst/>
                        </a:rPr>
                        <a:t>数值型变量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5667" marR="5667" marT="5667" marB="0" anchor="ctr"/>
                </a:tc>
                <a:tc>
                  <a:txBody>
                    <a:bodyPr/>
                    <a:lstStyle/>
                    <a:p>
                      <a:pPr algn="l" fontAlgn="ctr"/>
                      <a:r>
                        <a:rPr lang="zh-CN" altLang="en-US" sz="1100" u="none" strike="noStrike" dirty="0">
                          <a:effectLst/>
                        </a:rPr>
                        <a:t>连续型变量，葡萄糖水平</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5667" marR="5667" marT="5667" marB="0" anchor="ctr"/>
                </a:tc>
                <a:extLst>
                  <a:ext uri="{0D108BD9-81ED-4DB2-BD59-A6C34878D82A}">
                    <a16:rowId xmlns:a16="http://schemas.microsoft.com/office/drawing/2014/main" val="552430605"/>
                  </a:ext>
                </a:extLst>
              </a:tr>
            </a:tbl>
          </a:graphicData>
        </a:graphic>
      </p:graphicFrame>
      <p:grpSp>
        <p:nvGrpSpPr>
          <p:cNvPr id="14" name="组合 13">
            <a:extLst>
              <a:ext uri="{FF2B5EF4-FFF2-40B4-BE49-F238E27FC236}">
                <a16:creationId xmlns:a16="http://schemas.microsoft.com/office/drawing/2014/main" id="{792D5B57-9BDE-4E98-B1DF-4EB11DB258A1}"/>
              </a:ext>
            </a:extLst>
          </p:cNvPr>
          <p:cNvGrpSpPr/>
          <p:nvPr/>
        </p:nvGrpSpPr>
        <p:grpSpPr>
          <a:xfrm>
            <a:off x="-128250" y="0"/>
            <a:ext cx="4395853" cy="912536"/>
            <a:chOff x="2845363" y="945461"/>
            <a:chExt cx="4395853" cy="912536"/>
          </a:xfrm>
        </p:grpSpPr>
        <p:sp>
          <p:nvSpPr>
            <p:cNvPr id="15" name="矩形 14">
              <a:extLst>
                <a:ext uri="{FF2B5EF4-FFF2-40B4-BE49-F238E27FC236}">
                  <a16:creationId xmlns:a16="http://schemas.microsoft.com/office/drawing/2014/main" id="{8B92CEEA-064E-404F-8E65-FBAE40D325B5}"/>
                </a:ext>
              </a:extLst>
            </p:cNvPr>
            <p:cNvSpPr/>
            <p:nvPr/>
          </p:nvSpPr>
          <p:spPr>
            <a:xfrm>
              <a:off x="2980837" y="993901"/>
              <a:ext cx="3895725" cy="86409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C051AE0F-53F7-452F-B4E3-294BAA5ECE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845363" y="945461"/>
              <a:ext cx="4395853" cy="864096"/>
            </a:xfrm>
            <a:prstGeom prst="rect">
              <a:avLst/>
            </a:prstGeom>
          </p:spPr>
        </p:pic>
      </p:grpSp>
    </p:spTree>
    <p:extLst>
      <p:ext uri="{BB962C8B-B14F-4D97-AF65-F5344CB8AC3E}">
        <p14:creationId xmlns:p14="http://schemas.microsoft.com/office/powerpoint/2010/main" val="8332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第二部分</a:t>
            </a:r>
          </a:p>
        </p:txBody>
      </p:sp>
      <p:grpSp>
        <p:nvGrpSpPr>
          <p:cNvPr id="12" name="组合 11"/>
          <p:cNvGrpSpPr/>
          <p:nvPr/>
        </p:nvGrpSpPr>
        <p:grpSpPr bwMode="auto">
          <a:xfrm>
            <a:off x="5031317" y="2180863"/>
            <a:ext cx="4840107" cy="707886"/>
            <a:chOff x="3773160" y="1247148"/>
            <a:chExt cx="3631056" cy="531605"/>
          </a:xfrm>
        </p:grpSpPr>
        <p:sp>
          <p:nvSpPr>
            <p:cNvPr id="24587" name="TextBox 4"/>
            <p:cNvSpPr txBox="1">
              <a:spLocks noChangeArrowheads="1"/>
            </p:cNvSpPr>
            <p:nvPr/>
          </p:nvSpPr>
          <p:spPr bwMode="auto">
            <a:xfrm>
              <a:off x="3773160" y="1247148"/>
              <a:ext cx="1953223"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Preprocess</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5726383" y="1321464"/>
              <a:ext cx="1677833"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数据预处理</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1306334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62434" y="166132"/>
            <a:ext cx="1281972" cy="461665"/>
          </a:xfrm>
          <a:prstGeom prst="rect">
            <a:avLst/>
          </a:prstGeom>
          <a:solidFill>
            <a:srgbClr val="414455"/>
          </a:solidFill>
        </p:spPr>
        <p:txBody>
          <a:bodyPr wrap="square" rtlCol="0">
            <a:spAutoFit/>
          </a:bodyPr>
          <a:lstStyle/>
          <a:p>
            <a:endParaRPr lang="zh-CN" altLang="en-US" sz="2400" dirty="0"/>
          </a:p>
        </p:txBody>
      </p:sp>
      <p:sp>
        <p:nvSpPr>
          <p:cNvPr id="35" name="文本框 34"/>
          <p:cNvSpPr txBox="1"/>
          <p:nvPr/>
        </p:nvSpPr>
        <p:spPr>
          <a:xfrm>
            <a:off x="335361" y="1"/>
            <a:ext cx="3220641" cy="461665"/>
          </a:xfrm>
          <a:prstGeom prst="rect">
            <a:avLst/>
          </a:prstGeom>
          <a:solidFill>
            <a:srgbClr val="414455"/>
          </a:solidFill>
        </p:spPr>
        <p:txBody>
          <a:bodyPr wrap="square" rtlCol="0">
            <a:spAutoFit/>
          </a:bodyPr>
          <a:lstStyle/>
          <a:p>
            <a:endParaRPr lang="zh-CN" altLang="en-US" sz="2400" dirty="0"/>
          </a:p>
        </p:txBody>
      </p:sp>
      <p:sp>
        <p:nvSpPr>
          <p:cNvPr id="38" name="文本框 37"/>
          <p:cNvSpPr txBox="1"/>
          <p:nvPr/>
        </p:nvSpPr>
        <p:spPr>
          <a:xfrm>
            <a:off x="8491878" y="138133"/>
            <a:ext cx="1281972" cy="461665"/>
          </a:xfrm>
          <a:prstGeom prst="rect">
            <a:avLst/>
          </a:prstGeom>
          <a:solidFill>
            <a:srgbClr val="414455"/>
          </a:solidFill>
        </p:spPr>
        <p:txBody>
          <a:bodyPr wrap="square" rtlCol="0">
            <a:spAutoFit/>
          </a:bodyPr>
          <a:lstStyle/>
          <a:p>
            <a:endParaRPr lang="zh-CN" altLang="en-US" sz="2400" dirty="0"/>
          </a:p>
        </p:txBody>
      </p:sp>
      <p:sp>
        <p:nvSpPr>
          <p:cNvPr id="40" name="文本框 39"/>
          <p:cNvSpPr txBox="1"/>
          <p:nvPr/>
        </p:nvSpPr>
        <p:spPr>
          <a:xfrm>
            <a:off x="9817825" y="138496"/>
            <a:ext cx="2228260" cy="461665"/>
          </a:xfrm>
          <a:prstGeom prst="rect">
            <a:avLst/>
          </a:prstGeom>
          <a:solidFill>
            <a:srgbClr val="414455"/>
          </a:solidFill>
        </p:spPr>
        <p:txBody>
          <a:bodyPr wrap="square" rtlCol="0">
            <a:spAutoFit/>
          </a:bodyPr>
          <a:lstStyle/>
          <a:p>
            <a:endParaRPr lang="zh-CN" altLang="en-US" sz="2400" dirty="0"/>
          </a:p>
        </p:txBody>
      </p:sp>
      <p:sp>
        <p:nvSpPr>
          <p:cNvPr id="46" name="矩形 45"/>
          <p:cNvSpPr/>
          <p:nvPr/>
        </p:nvSpPr>
        <p:spPr>
          <a:xfrm>
            <a:off x="10469488"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47" name="矩形 46"/>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49" name="矩形 48"/>
          <p:cNvSpPr/>
          <p:nvPr/>
        </p:nvSpPr>
        <p:spPr>
          <a:xfrm>
            <a:off x="10159472" y="339987"/>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50" name="矩形 45"/>
          <p:cNvSpPr>
            <a:spLocks noChangeArrowheads="1"/>
          </p:cNvSpPr>
          <p:nvPr/>
        </p:nvSpPr>
        <p:spPr bwMode="auto">
          <a:xfrm>
            <a:off x="821345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dirty="0">
                <a:solidFill>
                  <a:schemeClr val="bg1"/>
                </a:solidFill>
                <a:latin typeface="微软雅黑" panose="020B0503020204020204" pitchFamily="34" charset="-122"/>
                <a:ea typeface="微软雅黑" panose="020B0503020204020204" pitchFamily="34" charset="-122"/>
              </a:rPr>
              <a:t>数据预处理</a:t>
            </a:r>
          </a:p>
        </p:txBody>
      </p:sp>
      <p:sp>
        <p:nvSpPr>
          <p:cNvPr id="51" name="矩形 50"/>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52" name="矩形 51"/>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26" name="矩形 18"/>
          <p:cNvSpPr>
            <a:spLocks noChangeArrowheads="1"/>
          </p:cNvSpPr>
          <p:nvPr/>
        </p:nvSpPr>
        <p:spPr bwMode="auto">
          <a:xfrm>
            <a:off x="874333" y="1150580"/>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缺失值和异常值处理</a:t>
            </a:r>
          </a:p>
        </p:txBody>
      </p:sp>
      <p:sp>
        <p:nvSpPr>
          <p:cNvPr id="3" name="文本框 2"/>
          <p:cNvSpPr txBox="1"/>
          <p:nvPr/>
        </p:nvSpPr>
        <p:spPr>
          <a:xfrm>
            <a:off x="779233" y="1832975"/>
            <a:ext cx="3973529" cy="4987006"/>
          </a:xfrm>
          <a:prstGeom prst="rect">
            <a:avLst/>
          </a:prstGeom>
          <a:noFill/>
        </p:spPr>
        <p:txBody>
          <a:bodyPr wrap="square" rtlCol="0">
            <a:spAutoFit/>
          </a:bodyPr>
          <a:lstStyle/>
          <a:p>
            <a:pPr>
              <a:lnSpc>
                <a:spcPct val="118000"/>
              </a:lnSpc>
            </a:pPr>
            <a:r>
              <a:rPr lang="zh-CN" altLang="en-US" sz="1600" dirty="0">
                <a:latin typeface="微软雅黑" panose="020B0503020204020204" pitchFamily="34" charset="-122"/>
                <a:ea typeface="微软雅黑" panose="020B0503020204020204" pitchFamily="34" charset="-122"/>
              </a:rPr>
              <a:t>       数据集共有</a:t>
            </a:r>
            <a:r>
              <a:rPr lang="en-US" altLang="zh-CN" sz="1600" dirty="0">
                <a:latin typeface="微软雅黑" panose="020B0503020204020204" pitchFamily="34" charset="-122"/>
                <a:ea typeface="微软雅黑" panose="020B0503020204020204" pitchFamily="34" charset="-122"/>
              </a:rPr>
              <a:t>4238</a:t>
            </a:r>
            <a:r>
              <a:rPr lang="zh-CN" altLang="en-US" sz="1600" dirty="0">
                <a:latin typeface="微软雅黑" panose="020B0503020204020204" pitchFamily="34" charset="-122"/>
                <a:ea typeface="微软雅黑" panose="020B0503020204020204" pitchFamily="34" charset="-122"/>
              </a:rPr>
              <a:t>条观测，无缺失值的完整数据共有</a:t>
            </a:r>
            <a:r>
              <a:rPr lang="en-US" altLang="zh-CN" sz="1600" dirty="0">
                <a:latin typeface="微软雅黑" panose="020B0503020204020204" pitchFamily="34" charset="-122"/>
                <a:ea typeface="微软雅黑" panose="020B0503020204020204" pitchFamily="34" charset="-122"/>
              </a:rPr>
              <a:t>3656</a:t>
            </a:r>
            <a:r>
              <a:rPr lang="zh-CN" altLang="en-US" sz="1600" dirty="0">
                <a:latin typeface="微软雅黑" panose="020B0503020204020204" pitchFamily="34" charset="-122"/>
                <a:ea typeface="微软雅黑" panose="020B0503020204020204" pitchFamily="34" charset="-122"/>
              </a:rPr>
              <a:t>条。其中</a:t>
            </a:r>
            <a:r>
              <a:rPr lang="en-US" altLang="zh-CN" sz="1600" dirty="0" err="1">
                <a:latin typeface="微软雅黑" panose="020B0503020204020204" pitchFamily="34" charset="-122"/>
                <a:ea typeface="微软雅黑" panose="020B0503020204020204" pitchFamily="34" charset="-122"/>
              </a:rPr>
              <a:t>heartRate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BMI</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totChol</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BPMeds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education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glucose</a:t>
            </a:r>
            <a:r>
              <a:rPr lang="zh-CN" altLang="en-US" sz="1600" dirty="0">
                <a:latin typeface="微软雅黑" panose="020B0503020204020204" pitchFamily="34" charset="-122"/>
                <a:ea typeface="微软雅黑" panose="020B0503020204020204" pitchFamily="34" charset="-122"/>
              </a:rPr>
              <a:t>这七个变量有缺失值。从实际意义上看，由于数据反映的是每个病人医学上的特征情况，具有较强的特异性，不太适合缺失值插补，但是从建模角度看，样本缺失值比例不低，为</a:t>
            </a:r>
            <a:r>
              <a:rPr lang="en-US" altLang="zh-CN" sz="1600" dirty="0">
                <a:latin typeface="微软雅黑" panose="020B0503020204020204" pitchFamily="34" charset="-122"/>
                <a:ea typeface="微软雅黑" panose="020B0503020204020204" pitchFamily="34" charset="-122"/>
              </a:rPr>
              <a:t>13.7%</a:t>
            </a:r>
            <a:r>
              <a:rPr lang="zh-CN" altLang="en-US" sz="1600" dirty="0">
                <a:latin typeface="微软雅黑" panose="020B0503020204020204" pitchFamily="34" charset="-122"/>
                <a:ea typeface="微软雅黑" panose="020B0503020204020204" pitchFamily="34" charset="-122"/>
              </a:rPr>
              <a:t>，为了尽量保持数据集信息的完整性，选择</a:t>
            </a:r>
            <a:r>
              <a:rPr lang="en-US" altLang="zh-CN" sz="1600" dirty="0">
                <a:latin typeface="微软雅黑" panose="020B0503020204020204" pitchFamily="34" charset="-122"/>
                <a:ea typeface="微软雅黑" panose="020B0503020204020204" pitchFamily="34" charset="-122"/>
              </a:rPr>
              <a:t>KNN</a:t>
            </a:r>
            <a:r>
              <a:rPr lang="zh-CN" altLang="en-US" sz="1600" dirty="0">
                <a:latin typeface="微软雅黑" panose="020B0503020204020204" pitchFamily="34" charset="-122"/>
                <a:ea typeface="微软雅黑" panose="020B0503020204020204" pitchFamily="34" charset="-122"/>
              </a:rPr>
              <a:t>插补法，对缺失值进行处理。</a:t>
            </a:r>
            <a:endParaRPr lang="en-US" altLang="zh-CN" sz="1600" dirty="0">
              <a:latin typeface="微软雅黑" panose="020B0503020204020204" pitchFamily="34" charset="-122"/>
              <a:ea typeface="微软雅黑" panose="020B0503020204020204" pitchFamily="34" charset="-122"/>
            </a:endParaRPr>
          </a:p>
          <a:p>
            <a:pPr>
              <a:lnSpc>
                <a:spcPct val="118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对各变量画出箱线图并结合现实情况检验异常值。判定葡萄糖水平（</a:t>
            </a:r>
            <a:r>
              <a:rPr lang="en-US" altLang="zh-CN" sz="1600" dirty="0">
                <a:latin typeface="微软雅黑" panose="020B0503020204020204" pitchFamily="34" charset="-122"/>
                <a:ea typeface="微软雅黑" panose="020B0503020204020204" pitchFamily="34" charset="-122"/>
              </a:rPr>
              <a:t>glucose</a:t>
            </a:r>
            <a:r>
              <a:rPr lang="zh-CN" altLang="en-US" sz="1600" dirty="0">
                <a:latin typeface="微软雅黑" panose="020B0503020204020204" pitchFamily="34" charset="-122"/>
                <a:ea typeface="微软雅黑" panose="020B0503020204020204" pitchFamily="34" charset="-122"/>
              </a:rPr>
              <a:t>）大于</a:t>
            </a:r>
            <a:r>
              <a:rPr lang="en-US" altLang="zh-CN" sz="1600" dirty="0">
                <a:latin typeface="微软雅黑" panose="020B0503020204020204" pitchFamily="34" charset="-122"/>
                <a:ea typeface="微软雅黑" panose="020B0503020204020204" pitchFamily="34" charset="-122"/>
              </a:rPr>
              <a:t>150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BMI</a:t>
            </a:r>
            <a:r>
              <a:rPr lang="zh-CN" altLang="en-US" sz="1600" dirty="0">
                <a:latin typeface="微软雅黑" panose="020B0503020204020204" pitchFamily="34" charset="-122"/>
                <a:ea typeface="微软雅黑" panose="020B0503020204020204" pitchFamily="34" charset="-122"/>
              </a:rPr>
              <a:t>大于</a:t>
            </a:r>
            <a:r>
              <a:rPr lang="en-US" altLang="zh-CN" sz="1600" dirty="0">
                <a:latin typeface="微软雅黑" panose="020B0503020204020204" pitchFamily="34" charset="-122"/>
                <a:ea typeface="微软雅黑" panose="020B0503020204020204" pitchFamily="34" charset="-122"/>
              </a:rPr>
              <a:t>40</a:t>
            </a:r>
            <a:r>
              <a:rPr lang="zh-CN" altLang="en-US" sz="1600" dirty="0">
                <a:latin typeface="微软雅黑" panose="020B0503020204020204" pitchFamily="34" charset="-122"/>
                <a:ea typeface="微软雅黑" panose="020B0503020204020204" pitchFamily="34" charset="-122"/>
              </a:rPr>
              <a:t>、胆固醇水平（</a:t>
            </a:r>
            <a:r>
              <a:rPr lang="en-US" altLang="zh-CN" sz="1600" dirty="0" err="1">
                <a:latin typeface="微软雅黑" panose="020B0503020204020204" pitchFamily="34" charset="-122"/>
                <a:ea typeface="微软雅黑" panose="020B0503020204020204" pitchFamily="34" charset="-122"/>
              </a:rPr>
              <a:t>totChol</a:t>
            </a:r>
            <a:r>
              <a:rPr lang="zh-CN" altLang="en-US" sz="1600" dirty="0">
                <a:latin typeface="微软雅黑" panose="020B0503020204020204" pitchFamily="34" charset="-122"/>
                <a:ea typeface="微软雅黑" panose="020B0503020204020204" pitchFamily="34" charset="-122"/>
              </a:rPr>
              <a:t>）大于</a:t>
            </a:r>
            <a:r>
              <a:rPr lang="en-US" altLang="zh-CN" sz="1600" dirty="0">
                <a:latin typeface="微软雅黑" panose="020B0503020204020204" pitchFamily="34" charset="-122"/>
                <a:ea typeface="微软雅黑" panose="020B0503020204020204" pitchFamily="34" charset="-122"/>
              </a:rPr>
              <a:t>645</a:t>
            </a:r>
            <a:r>
              <a:rPr lang="zh-CN" altLang="en-US" sz="1600" dirty="0">
                <a:latin typeface="微软雅黑" panose="020B0503020204020204" pitchFamily="34" charset="-122"/>
                <a:ea typeface="微软雅黑" panose="020B0503020204020204" pitchFamily="34" charset="-122"/>
              </a:rPr>
              <a:t>的数据为异常值，总共</a:t>
            </a:r>
            <a:r>
              <a:rPr lang="en-US" altLang="zh-CN" sz="1600" dirty="0">
                <a:latin typeface="微软雅黑" panose="020B0503020204020204" pitchFamily="34" charset="-122"/>
                <a:ea typeface="微软雅黑" panose="020B0503020204020204" pitchFamily="34" charset="-122"/>
              </a:rPr>
              <a:t>76</a:t>
            </a:r>
            <a:r>
              <a:rPr lang="zh-CN" altLang="en-US" sz="1600" dirty="0">
                <a:latin typeface="微软雅黑" panose="020B0503020204020204" pitchFamily="34" charset="-122"/>
                <a:ea typeface="微软雅黑" panose="020B0503020204020204" pitchFamily="34" charset="-122"/>
              </a:rPr>
              <a:t>条观测，占比仅为</a:t>
            </a:r>
            <a:r>
              <a:rPr lang="en-US" altLang="zh-CN" sz="1600" dirty="0">
                <a:latin typeface="微软雅黑" panose="020B0503020204020204" pitchFamily="34" charset="-122"/>
                <a:ea typeface="微软雅黑" panose="020B0503020204020204" pitchFamily="34" charset="-122"/>
              </a:rPr>
              <a:t>1.8%</a:t>
            </a:r>
            <a:r>
              <a:rPr lang="zh-CN" altLang="en-US" sz="1600" dirty="0">
                <a:latin typeface="微软雅黑" panose="020B0503020204020204" pitchFamily="34" charset="-122"/>
                <a:ea typeface="微软雅黑" panose="020B0503020204020204" pitchFamily="34" charset="-122"/>
              </a:rPr>
              <a:t>，因此剔除以上观测，最终数据集剩余</a:t>
            </a:r>
            <a:r>
              <a:rPr lang="en-US" altLang="zh-CN" sz="1600" dirty="0">
                <a:latin typeface="微软雅黑" panose="020B0503020204020204" pitchFamily="34" charset="-122"/>
                <a:ea typeface="微软雅黑" panose="020B0503020204020204" pitchFamily="34" charset="-122"/>
              </a:rPr>
              <a:t>4162</a:t>
            </a:r>
            <a:r>
              <a:rPr lang="zh-CN" altLang="en-US" sz="1600" dirty="0">
                <a:latin typeface="微软雅黑" panose="020B0503020204020204" pitchFamily="34" charset="-122"/>
                <a:ea typeface="微软雅黑" panose="020B0503020204020204" pitchFamily="34" charset="-122"/>
              </a:rPr>
              <a:t>条观测。</a:t>
            </a:r>
          </a:p>
          <a:p>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261" t="1616" r="2659" b="-1096"/>
          <a:stretch/>
        </p:blipFill>
        <p:spPr>
          <a:xfrm>
            <a:off x="4750103" y="1737924"/>
            <a:ext cx="3360373" cy="4320480"/>
          </a:xfrm>
          <a:prstGeom prst="rect">
            <a:avLst/>
          </a:prstGeom>
        </p:spPr>
      </p:pic>
      <p:pic>
        <p:nvPicPr>
          <p:cNvPr id="8" name="图片 7"/>
          <p:cNvPicPr>
            <a:picLocks noChangeAspect="1"/>
          </p:cNvPicPr>
          <p:nvPr/>
        </p:nvPicPr>
        <p:blipFill rotWithShape="1">
          <a:blip r:embed="rId4"/>
          <a:srcRect l="9578" t="3551" r="7268" b="22905"/>
          <a:stretch/>
        </p:blipFill>
        <p:spPr>
          <a:xfrm>
            <a:off x="8522238" y="1216672"/>
            <a:ext cx="3274468" cy="1728192"/>
          </a:xfrm>
          <a:prstGeom prst="rect">
            <a:avLst/>
          </a:prstGeom>
        </p:spPr>
      </p:pic>
      <p:pic>
        <p:nvPicPr>
          <p:cNvPr id="9" name="图片 8"/>
          <p:cNvPicPr>
            <a:picLocks noChangeAspect="1"/>
          </p:cNvPicPr>
          <p:nvPr/>
        </p:nvPicPr>
        <p:blipFill rotWithShape="1">
          <a:blip r:embed="rId5"/>
          <a:srcRect l="9578" t="3551" r="8423" b="24840"/>
          <a:stretch/>
        </p:blipFill>
        <p:spPr>
          <a:xfrm>
            <a:off x="8491878" y="3044958"/>
            <a:ext cx="3274468" cy="1706413"/>
          </a:xfrm>
          <a:prstGeom prst="rect">
            <a:avLst/>
          </a:prstGeom>
        </p:spPr>
      </p:pic>
      <p:pic>
        <p:nvPicPr>
          <p:cNvPr id="10" name="图片 9"/>
          <p:cNvPicPr>
            <a:picLocks noChangeAspect="1"/>
          </p:cNvPicPr>
          <p:nvPr/>
        </p:nvPicPr>
        <p:blipFill rotWithShape="1">
          <a:blip r:embed="rId6"/>
          <a:srcRect l="9578" t="3551" r="8423" b="24840"/>
          <a:stretch/>
        </p:blipFill>
        <p:spPr>
          <a:xfrm>
            <a:off x="8522238" y="4851465"/>
            <a:ext cx="3267343" cy="1702700"/>
          </a:xfrm>
          <a:prstGeom prst="rect">
            <a:avLst/>
          </a:prstGeom>
        </p:spPr>
      </p:pic>
      <p:sp>
        <p:nvSpPr>
          <p:cNvPr id="11" name="椭圆 10"/>
          <p:cNvSpPr/>
          <p:nvPr/>
        </p:nvSpPr>
        <p:spPr>
          <a:xfrm>
            <a:off x="10201740" y="1412776"/>
            <a:ext cx="160997" cy="2142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0169406" y="3236979"/>
            <a:ext cx="160997" cy="624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10201741" y="5061181"/>
            <a:ext cx="170931" cy="9601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2" name="组合 21">
            <a:extLst>
              <a:ext uri="{FF2B5EF4-FFF2-40B4-BE49-F238E27FC236}">
                <a16:creationId xmlns:a16="http://schemas.microsoft.com/office/drawing/2014/main" id="{EA2FDDA2-5872-4B26-A33D-E8DD7ECBFC05}"/>
              </a:ext>
            </a:extLst>
          </p:cNvPr>
          <p:cNvGrpSpPr/>
          <p:nvPr/>
        </p:nvGrpSpPr>
        <p:grpSpPr>
          <a:xfrm>
            <a:off x="-128250" y="0"/>
            <a:ext cx="4395853" cy="912536"/>
            <a:chOff x="2845363" y="945461"/>
            <a:chExt cx="4395853" cy="912536"/>
          </a:xfrm>
        </p:grpSpPr>
        <p:sp>
          <p:nvSpPr>
            <p:cNvPr id="23" name="矩形 22">
              <a:extLst>
                <a:ext uri="{FF2B5EF4-FFF2-40B4-BE49-F238E27FC236}">
                  <a16:creationId xmlns:a16="http://schemas.microsoft.com/office/drawing/2014/main" id="{61B91C9E-221B-476B-A79B-D9722528935B}"/>
                </a:ext>
              </a:extLst>
            </p:cNvPr>
            <p:cNvSpPr/>
            <p:nvPr/>
          </p:nvSpPr>
          <p:spPr>
            <a:xfrm>
              <a:off x="2980837" y="993901"/>
              <a:ext cx="3895725" cy="86409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12C0259A-D47F-428E-9C86-25D4F05E848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261" t="43808" b="43866"/>
            <a:stretch/>
          </p:blipFill>
          <p:spPr>
            <a:xfrm>
              <a:off x="2845363" y="945461"/>
              <a:ext cx="4395853" cy="864096"/>
            </a:xfrm>
            <a:prstGeom prst="rect">
              <a:avLst/>
            </a:prstGeom>
          </p:spPr>
        </p:pic>
      </p:grpSp>
    </p:spTree>
    <p:extLst>
      <p:ext uri="{BB962C8B-B14F-4D97-AF65-F5344CB8AC3E}">
        <p14:creationId xmlns:p14="http://schemas.microsoft.com/office/powerpoint/2010/main" val="299311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35360" y="68627"/>
            <a:ext cx="2112235" cy="768085"/>
          </a:xfrm>
          <a:prstGeom prst="round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9010" t="43809" b="45235"/>
          <a:stretch/>
        </p:blipFill>
        <p:spPr>
          <a:xfrm>
            <a:off x="393684" y="28032"/>
            <a:ext cx="4107821" cy="768085"/>
          </a:xfrm>
          <a:prstGeom prst="rect">
            <a:avLst/>
          </a:prstGeom>
        </p:spPr>
      </p:pic>
      <p:sp>
        <p:nvSpPr>
          <p:cNvPr id="4" name="圆角矩形 3"/>
          <p:cNvSpPr/>
          <p:nvPr/>
        </p:nvSpPr>
        <p:spPr>
          <a:xfrm>
            <a:off x="8688288" y="167657"/>
            <a:ext cx="3264363" cy="384043"/>
          </a:xfrm>
          <a:prstGeom prst="roundRect">
            <a:avLst/>
          </a:prstGeom>
          <a:solidFill>
            <a:srgbClr val="414455"/>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5"/>
          <p:cNvSpPr>
            <a:spLocks noChangeArrowheads="1"/>
          </p:cNvSpPr>
          <p:nvPr/>
        </p:nvSpPr>
        <p:spPr bwMode="auto">
          <a:xfrm>
            <a:off x="821345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867" dirty="0">
                <a:solidFill>
                  <a:schemeClr val="bg1"/>
                </a:solidFill>
                <a:latin typeface="微软雅黑" panose="020B0503020204020204" pitchFamily="34" charset="-122"/>
                <a:ea typeface="微软雅黑" panose="020B0503020204020204" pitchFamily="34" charset="-122"/>
              </a:rPr>
              <a:t>数据预处理</a:t>
            </a:r>
          </a:p>
        </p:txBody>
      </p:sp>
      <p:sp>
        <p:nvSpPr>
          <p:cNvPr id="8" name="矩形 7"/>
          <p:cNvSpPr/>
          <p:nvPr/>
        </p:nvSpPr>
        <p:spPr>
          <a:xfrm>
            <a:off x="10458979"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9" name="矩形 8"/>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0" name="矩形 9"/>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6" name="矩形 5"/>
          <p:cNvSpPr/>
          <p:nvPr/>
        </p:nvSpPr>
        <p:spPr>
          <a:xfrm>
            <a:off x="9770771" y="331210"/>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1" name="矩形 10"/>
          <p:cNvSpPr/>
          <p:nvPr/>
        </p:nvSpPr>
        <p:spPr>
          <a:xfrm>
            <a:off x="10162740" y="339984"/>
            <a:ext cx="245533" cy="18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2" name="矩形 11"/>
          <p:cNvSpPr/>
          <p:nvPr/>
        </p:nvSpPr>
        <p:spPr>
          <a:xfrm>
            <a:off x="10110122" y="340148"/>
            <a:ext cx="245533" cy="18414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67">
              <a:latin typeface="微软雅黑" panose="020B0503020204020204" pitchFamily="34" charset="-122"/>
              <a:ea typeface="微软雅黑" panose="020B0503020204020204" pitchFamily="34" charset="-122"/>
            </a:endParaRPr>
          </a:p>
        </p:txBody>
      </p:sp>
      <p:sp>
        <p:nvSpPr>
          <p:cNvPr id="13" name="矩形 12"/>
          <p:cNvSpPr/>
          <p:nvPr/>
        </p:nvSpPr>
        <p:spPr>
          <a:xfrm>
            <a:off x="815413" y="1316766"/>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变量合并</a:t>
            </a:r>
          </a:p>
        </p:txBody>
      </p:sp>
      <p:sp>
        <p:nvSpPr>
          <p:cNvPr id="14" name="文本框 13"/>
          <p:cNvSpPr txBox="1"/>
          <p:nvPr/>
        </p:nvSpPr>
        <p:spPr>
          <a:xfrm>
            <a:off x="911424" y="2180861"/>
            <a:ext cx="3936437" cy="3372846"/>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变量</a:t>
            </a:r>
            <a:r>
              <a:rPr lang="en-US" altLang="zh-CN" sz="1600" dirty="0" err="1">
                <a:latin typeface="微软雅黑" panose="020B0503020204020204" pitchFamily="34" charset="-122"/>
                <a:ea typeface="微软雅黑" panose="020B0503020204020204" pitchFamily="34" charset="-122"/>
              </a:rPr>
              <a:t>currentSmoker</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当前是否为吸烟者）与 </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（每天吸烟根数）这两列可以合并为</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一列。</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当前不是吸烟者时，</a:t>
            </a:r>
            <a:r>
              <a:rPr lang="en-US" altLang="zh-CN" sz="1600" dirty="0" err="1">
                <a:latin typeface="微软雅黑" panose="020B0503020204020204" pitchFamily="34" charset="-122"/>
                <a:ea typeface="微软雅黑" panose="020B0503020204020204" pitchFamily="34" charset="-122"/>
              </a:rPr>
              <a:t>currentSmoker</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均为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；当前是吸烟者时，</a:t>
            </a:r>
            <a:r>
              <a:rPr lang="en-US" altLang="zh-CN" sz="1600" dirty="0" err="1">
                <a:latin typeface="微软雅黑" panose="020B0503020204020204" pitchFamily="34" charset="-122"/>
                <a:ea typeface="微软雅黑" panose="020B0503020204020204" pitchFamily="34" charset="-122"/>
              </a:rPr>
              <a:t>currentSmoker</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为相应的根数。因此将两列对应行相乘，合并为</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新的一列，数据与原</a:t>
            </a:r>
            <a:r>
              <a:rPr lang="en-US" altLang="zh-CN" sz="1600" dirty="0" err="1">
                <a:latin typeface="微软雅黑" panose="020B0503020204020204" pitchFamily="34" charset="-122"/>
                <a:ea typeface="微软雅黑" panose="020B0503020204020204" pitchFamily="34" charset="-122"/>
              </a:rPr>
              <a:t>cigsPerDay</a:t>
            </a:r>
            <a:r>
              <a:rPr lang="zh-CN" altLang="en-US" sz="1600" dirty="0">
                <a:latin typeface="微软雅黑" panose="020B0503020204020204" pitchFamily="34" charset="-122"/>
                <a:ea typeface="微软雅黑" panose="020B0503020204020204" pitchFamily="34" charset="-122"/>
              </a:rPr>
              <a:t>列的数据相同。</a:t>
            </a:r>
          </a:p>
        </p:txBody>
      </p:sp>
      <p:graphicFrame>
        <p:nvGraphicFramePr>
          <p:cNvPr id="15" name="表格 14"/>
          <p:cNvGraphicFramePr>
            <a:graphicFrameLocks noGrp="1"/>
          </p:cNvGraphicFramePr>
          <p:nvPr/>
        </p:nvGraphicFramePr>
        <p:xfrm>
          <a:off x="5807968" y="1892829"/>
          <a:ext cx="2302934" cy="3793072"/>
        </p:xfrm>
        <a:graphic>
          <a:graphicData uri="http://schemas.openxmlformats.org/drawingml/2006/table">
            <a:tbl>
              <a:tblPr/>
              <a:tblGrid>
                <a:gridCol w="1303867">
                  <a:extLst>
                    <a:ext uri="{9D8B030D-6E8A-4147-A177-3AD203B41FA5}">
                      <a16:colId xmlns:a16="http://schemas.microsoft.com/office/drawing/2014/main" val="1484813181"/>
                    </a:ext>
                  </a:extLst>
                </a:gridCol>
                <a:gridCol w="999067">
                  <a:extLst>
                    <a:ext uri="{9D8B030D-6E8A-4147-A177-3AD203B41FA5}">
                      <a16:colId xmlns:a16="http://schemas.microsoft.com/office/drawing/2014/main" val="1516744411"/>
                    </a:ext>
                  </a:extLst>
                </a:gridCol>
              </a:tblGrid>
              <a:tr h="237067">
                <a:tc>
                  <a:txBody>
                    <a:bodyPr/>
                    <a:lstStyle/>
                    <a:p>
                      <a:pPr algn="l" fontAlgn="ctr"/>
                      <a:r>
                        <a:rPr lang="en-US" sz="1500" b="0" i="0" u="none" strike="noStrike" dirty="0" err="1">
                          <a:solidFill>
                            <a:srgbClr val="000000"/>
                          </a:solidFill>
                          <a:effectLst/>
                          <a:latin typeface="等线" panose="02010600030101010101" pitchFamily="2" charset="-122"/>
                          <a:ea typeface="等线" panose="02010600030101010101" pitchFamily="2" charset="-122"/>
                        </a:rPr>
                        <a:t>currentSmoker</a:t>
                      </a:r>
                      <a:endParaRPr lang="en-US" sz="1500" b="0" i="0" u="none" strike="noStrike" dirty="0">
                        <a:solidFill>
                          <a:srgbClr val="000000"/>
                        </a:solidFill>
                        <a:effectLst/>
                        <a:latin typeface="等线" panose="02010600030101010101" pitchFamily="2" charset="-122"/>
                        <a:ea typeface="等线" panose="02010600030101010101" pitchFamily="2" charset="-122"/>
                      </a:endParaRPr>
                    </a:p>
                  </a:txBody>
                  <a:tcPr marL="8467" marR="8467" marT="8467"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b="0" i="0" u="none" strike="noStrike" dirty="0" err="1">
                          <a:solidFill>
                            <a:srgbClr val="000000"/>
                          </a:solidFill>
                          <a:effectLst/>
                          <a:latin typeface="等线" panose="02010600030101010101" pitchFamily="2" charset="-122"/>
                          <a:ea typeface="等线" panose="02010600030101010101" pitchFamily="2" charset="-122"/>
                        </a:rPr>
                        <a:t>cigsPerDay</a:t>
                      </a:r>
                      <a:endParaRPr lang="en-US" sz="1500" b="0" i="0" u="none" strike="noStrike" dirty="0">
                        <a:solidFill>
                          <a:srgbClr val="000000"/>
                        </a:solidFill>
                        <a:effectLst/>
                        <a:latin typeface="等线" panose="02010600030101010101" pitchFamily="2" charset="-122"/>
                        <a:ea typeface="等线" panose="02010600030101010101" pitchFamily="2" charset="-122"/>
                      </a:endParaRPr>
                    </a:p>
                  </a:txBody>
                  <a:tcPr marL="8467" marR="8467" marT="8467"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4055738"/>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566393935"/>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577530879"/>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20</a:t>
                      </a:r>
                    </a:p>
                  </a:txBody>
                  <a:tcPr marL="8467" marR="8467" marT="8467" marB="0" anchor="ctr">
                    <a:lnL>
                      <a:noFill/>
                    </a:lnL>
                    <a:lnR>
                      <a:noFill/>
                    </a:lnR>
                    <a:lnT>
                      <a:noFill/>
                    </a:lnT>
                    <a:lnB>
                      <a:noFill/>
                    </a:lnB>
                  </a:tcPr>
                </a:tc>
                <a:extLst>
                  <a:ext uri="{0D108BD9-81ED-4DB2-BD59-A6C34878D82A}">
                    <a16:rowId xmlns:a16="http://schemas.microsoft.com/office/drawing/2014/main" val="740168944"/>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30</a:t>
                      </a:r>
                    </a:p>
                  </a:txBody>
                  <a:tcPr marL="8467" marR="8467" marT="8467" marB="0" anchor="ctr">
                    <a:lnL>
                      <a:noFill/>
                    </a:lnL>
                    <a:lnR>
                      <a:noFill/>
                    </a:lnR>
                    <a:lnT>
                      <a:noFill/>
                    </a:lnT>
                    <a:lnB>
                      <a:noFill/>
                    </a:lnB>
                  </a:tcPr>
                </a:tc>
                <a:extLst>
                  <a:ext uri="{0D108BD9-81ED-4DB2-BD59-A6C34878D82A}">
                    <a16:rowId xmlns:a16="http://schemas.microsoft.com/office/drawing/2014/main" val="1477399699"/>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23</a:t>
                      </a:r>
                    </a:p>
                  </a:txBody>
                  <a:tcPr marL="8467" marR="8467" marT="8467" marB="0" anchor="ctr">
                    <a:lnL>
                      <a:noFill/>
                    </a:lnL>
                    <a:lnR>
                      <a:noFill/>
                    </a:lnR>
                    <a:lnT>
                      <a:noFill/>
                    </a:lnT>
                    <a:lnB>
                      <a:noFill/>
                    </a:lnB>
                  </a:tcPr>
                </a:tc>
                <a:extLst>
                  <a:ext uri="{0D108BD9-81ED-4DB2-BD59-A6C34878D82A}">
                    <a16:rowId xmlns:a16="http://schemas.microsoft.com/office/drawing/2014/main" val="383279079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912094625"/>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96793633"/>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20</a:t>
                      </a:r>
                    </a:p>
                  </a:txBody>
                  <a:tcPr marL="8467" marR="8467" marT="8467" marB="0" anchor="ctr">
                    <a:lnL>
                      <a:noFill/>
                    </a:lnL>
                    <a:lnR>
                      <a:noFill/>
                    </a:lnR>
                    <a:lnT>
                      <a:noFill/>
                    </a:lnT>
                    <a:lnB>
                      <a:noFill/>
                    </a:lnB>
                  </a:tcPr>
                </a:tc>
                <a:extLst>
                  <a:ext uri="{0D108BD9-81ED-4DB2-BD59-A6C34878D82A}">
                    <a16:rowId xmlns:a16="http://schemas.microsoft.com/office/drawing/2014/main" val="117528552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27733006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30</a:t>
                      </a:r>
                    </a:p>
                  </a:txBody>
                  <a:tcPr marL="8467" marR="8467" marT="8467" marB="0" anchor="ctr">
                    <a:lnL>
                      <a:noFill/>
                    </a:lnL>
                    <a:lnR>
                      <a:noFill/>
                    </a:lnR>
                    <a:lnT>
                      <a:noFill/>
                    </a:lnT>
                    <a:lnB>
                      <a:noFill/>
                    </a:lnB>
                  </a:tcPr>
                </a:tc>
                <a:extLst>
                  <a:ext uri="{0D108BD9-81ED-4DB2-BD59-A6C34878D82A}">
                    <a16:rowId xmlns:a16="http://schemas.microsoft.com/office/drawing/2014/main" val="12008543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601141963"/>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2052898087"/>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a:noFill/>
                    </a:lnT>
                    <a:lnB>
                      <a:noFill/>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15</a:t>
                      </a:r>
                    </a:p>
                  </a:txBody>
                  <a:tcPr marL="8467" marR="8467" marT="8467" marB="0" anchor="ctr">
                    <a:lnL>
                      <a:noFill/>
                    </a:lnL>
                    <a:lnR>
                      <a:noFill/>
                    </a:lnR>
                    <a:lnT>
                      <a:noFill/>
                    </a:lnT>
                    <a:lnB>
                      <a:noFill/>
                    </a:lnB>
                  </a:tcPr>
                </a:tc>
                <a:extLst>
                  <a:ext uri="{0D108BD9-81ED-4DB2-BD59-A6C34878D82A}">
                    <a16:rowId xmlns:a16="http://schemas.microsoft.com/office/drawing/2014/main" val="3144070538"/>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414201221"/>
                  </a:ext>
                </a:extLst>
              </a:tr>
              <a:tr h="237067">
                <a:tc>
                  <a:txBody>
                    <a:bodyPr/>
                    <a:lstStyle/>
                    <a:p>
                      <a:pPr algn="r" fontAlgn="ctr"/>
                      <a:r>
                        <a:rPr lang="en-US" altLang="zh-CN" sz="1500" b="0" i="0" u="none" strike="noStrike" dirty="0">
                          <a:solidFill>
                            <a:srgbClr val="000000"/>
                          </a:solidFill>
                          <a:effectLst/>
                          <a:latin typeface="等线" panose="02010600030101010101" pitchFamily="2" charset="-122"/>
                          <a:ea typeface="等线" panose="02010600030101010101" pitchFamily="2" charset="-122"/>
                        </a:rPr>
                        <a:t>1</a:t>
                      </a:r>
                    </a:p>
                  </a:txBody>
                  <a:tcPr marL="8467" marR="8467" marT="8467"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500" b="0" i="0" u="none" strike="noStrike" dirty="0">
                          <a:solidFill>
                            <a:srgbClr val="000000"/>
                          </a:solidFill>
                          <a:effectLst/>
                          <a:latin typeface="等线" panose="02010600030101010101" pitchFamily="2" charset="-122"/>
                          <a:ea typeface="等线" panose="02010600030101010101" pitchFamily="2" charset="-122"/>
                        </a:rPr>
                        <a:t>9</a:t>
                      </a:r>
                    </a:p>
                  </a:txBody>
                  <a:tcPr marL="8467" marR="8467" marT="8467"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293288"/>
                  </a:ext>
                </a:extLst>
              </a:tr>
            </a:tbl>
          </a:graphicData>
        </a:graphic>
      </p:graphicFrame>
      <p:cxnSp>
        <p:nvCxnSpPr>
          <p:cNvPr id="17" name="直接箭头连接符 16"/>
          <p:cNvCxnSpPr/>
          <p:nvPr/>
        </p:nvCxnSpPr>
        <p:spPr>
          <a:xfrm>
            <a:off x="8527024" y="3525011"/>
            <a:ext cx="8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表格 17"/>
          <p:cNvGraphicFramePr>
            <a:graphicFrameLocks noGrp="1"/>
          </p:cNvGraphicFramePr>
          <p:nvPr/>
        </p:nvGraphicFramePr>
        <p:xfrm>
          <a:off x="9610588" y="1887057"/>
          <a:ext cx="999067" cy="3793072"/>
        </p:xfrm>
        <a:graphic>
          <a:graphicData uri="http://schemas.openxmlformats.org/drawingml/2006/table">
            <a:tbl>
              <a:tblPr/>
              <a:tblGrid>
                <a:gridCol w="999067">
                  <a:extLst>
                    <a:ext uri="{9D8B030D-6E8A-4147-A177-3AD203B41FA5}">
                      <a16:colId xmlns:a16="http://schemas.microsoft.com/office/drawing/2014/main" val="3272574741"/>
                    </a:ext>
                  </a:extLst>
                </a:gridCol>
              </a:tblGrid>
              <a:tr h="237067">
                <a:tc>
                  <a:txBody>
                    <a:bodyPr/>
                    <a:lstStyle/>
                    <a:p>
                      <a:pPr algn="l" fontAlgn="ctr"/>
                      <a:r>
                        <a:rPr lang="en-US" sz="1500" b="0" i="0" u="none" strike="noStrike" dirty="0" err="1">
                          <a:solidFill>
                            <a:srgbClr val="000000"/>
                          </a:solidFill>
                          <a:effectLst/>
                          <a:latin typeface="等线" panose="02010600030101010101" pitchFamily="2" charset="-122"/>
                          <a:ea typeface="等线" panose="02010600030101010101" pitchFamily="2" charset="-122"/>
                        </a:rPr>
                        <a:t>cigsPerDay</a:t>
                      </a:r>
                      <a:endParaRPr lang="en-US" sz="1500" b="0" i="0" u="none" strike="noStrike" dirty="0">
                        <a:solidFill>
                          <a:srgbClr val="000000"/>
                        </a:solidFill>
                        <a:effectLst/>
                        <a:latin typeface="等线" panose="02010600030101010101" pitchFamily="2" charset="-122"/>
                        <a:ea typeface="等线" panose="02010600030101010101" pitchFamily="2" charset="-122"/>
                      </a:endParaRPr>
                    </a:p>
                  </a:txBody>
                  <a:tcPr marL="8467" marR="8467" marT="8467"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941678"/>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561686292"/>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2303445122"/>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20</a:t>
                      </a:r>
                    </a:p>
                  </a:txBody>
                  <a:tcPr marL="8467" marR="8467" marT="8467" marB="0" anchor="ctr">
                    <a:lnL>
                      <a:noFill/>
                    </a:lnL>
                    <a:lnR>
                      <a:noFill/>
                    </a:lnR>
                    <a:lnT>
                      <a:noFill/>
                    </a:lnT>
                    <a:lnB>
                      <a:noFill/>
                    </a:lnB>
                  </a:tcPr>
                </a:tc>
                <a:extLst>
                  <a:ext uri="{0D108BD9-81ED-4DB2-BD59-A6C34878D82A}">
                    <a16:rowId xmlns:a16="http://schemas.microsoft.com/office/drawing/2014/main" val="2508767765"/>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30</a:t>
                      </a:r>
                    </a:p>
                  </a:txBody>
                  <a:tcPr marL="8467" marR="8467" marT="8467" marB="0" anchor="ctr">
                    <a:lnL>
                      <a:noFill/>
                    </a:lnL>
                    <a:lnR>
                      <a:noFill/>
                    </a:lnR>
                    <a:lnT>
                      <a:noFill/>
                    </a:lnT>
                    <a:lnB>
                      <a:noFill/>
                    </a:lnB>
                  </a:tcPr>
                </a:tc>
                <a:extLst>
                  <a:ext uri="{0D108BD9-81ED-4DB2-BD59-A6C34878D82A}">
                    <a16:rowId xmlns:a16="http://schemas.microsoft.com/office/drawing/2014/main" val="133244750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23</a:t>
                      </a:r>
                    </a:p>
                  </a:txBody>
                  <a:tcPr marL="8467" marR="8467" marT="8467" marB="0" anchor="ctr">
                    <a:lnL>
                      <a:noFill/>
                    </a:lnL>
                    <a:lnR>
                      <a:noFill/>
                    </a:lnR>
                    <a:lnT>
                      <a:noFill/>
                    </a:lnT>
                    <a:lnB>
                      <a:noFill/>
                    </a:lnB>
                  </a:tcPr>
                </a:tc>
                <a:extLst>
                  <a:ext uri="{0D108BD9-81ED-4DB2-BD59-A6C34878D82A}">
                    <a16:rowId xmlns:a16="http://schemas.microsoft.com/office/drawing/2014/main" val="710501111"/>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49674153"/>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3564508685"/>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20</a:t>
                      </a:r>
                    </a:p>
                  </a:txBody>
                  <a:tcPr marL="8467" marR="8467" marT="8467" marB="0" anchor="ctr">
                    <a:lnL>
                      <a:noFill/>
                    </a:lnL>
                    <a:lnR>
                      <a:noFill/>
                    </a:lnR>
                    <a:lnT>
                      <a:noFill/>
                    </a:lnT>
                    <a:lnB>
                      <a:noFill/>
                    </a:lnB>
                  </a:tcPr>
                </a:tc>
                <a:extLst>
                  <a:ext uri="{0D108BD9-81ED-4DB2-BD59-A6C34878D82A}">
                    <a16:rowId xmlns:a16="http://schemas.microsoft.com/office/drawing/2014/main" val="365617699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2507364373"/>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30</a:t>
                      </a:r>
                    </a:p>
                  </a:txBody>
                  <a:tcPr marL="8467" marR="8467" marT="8467" marB="0" anchor="ctr">
                    <a:lnL>
                      <a:noFill/>
                    </a:lnL>
                    <a:lnR>
                      <a:noFill/>
                    </a:lnR>
                    <a:lnT>
                      <a:noFill/>
                    </a:lnT>
                    <a:lnB>
                      <a:noFill/>
                    </a:lnB>
                  </a:tcPr>
                </a:tc>
                <a:extLst>
                  <a:ext uri="{0D108BD9-81ED-4DB2-BD59-A6C34878D82A}">
                    <a16:rowId xmlns:a16="http://schemas.microsoft.com/office/drawing/2014/main" val="1876637180"/>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1592409119"/>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512803916"/>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15</a:t>
                      </a:r>
                    </a:p>
                  </a:txBody>
                  <a:tcPr marL="8467" marR="8467" marT="8467" marB="0" anchor="ctr">
                    <a:lnL>
                      <a:noFill/>
                    </a:lnL>
                    <a:lnR>
                      <a:noFill/>
                    </a:lnR>
                    <a:lnT>
                      <a:noFill/>
                    </a:lnT>
                    <a:lnB>
                      <a:noFill/>
                    </a:lnB>
                  </a:tcPr>
                </a:tc>
                <a:extLst>
                  <a:ext uri="{0D108BD9-81ED-4DB2-BD59-A6C34878D82A}">
                    <a16:rowId xmlns:a16="http://schemas.microsoft.com/office/drawing/2014/main" val="240941412"/>
                  </a:ext>
                </a:extLst>
              </a:tr>
              <a:tr h="237067">
                <a:tc>
                  <a:txBody>
                    <a:bodyPr/>
                    <a:lstStyle/>
                    <a:p>
                      <a:pPr algn="r" fontAlgn="ctr"/>
                      <a:r>
                        <a:rPr lang="en-US" altLang="zh-CN" sz="1500" b="0" i="0" u="none" strike="noStrike">
                          <a:solidFill>
                            <a:srgbClr val="000000"/>
                          </a:solidFill>
                          <a:effectLst/>
                          <a:latin typeface="等线" panose="02010600030101010101" pitchFamily="2" charset="-122"/>
                          <a:ea typeface="等线" panose="02010600030101010101" pitchFamily="2" charset="-122"/>
                        </a:rPr>
                        <a:t>0</a:t>
                      </a:r>
                    </a:p>
                  </a:txBody>
                  <a:tcPr marL="8467" marR="8467" marT="8467" marB="0" anchor="ctr">
                    <a:lnL>
                      <a:noFill/>
                    </a:lnL>
                    <a:lnR>
                      <a:noFill/>
                    </a:lnR>
                    <a:lnT>
                      <a:noFill/>
                    </a:lnT>
                    <a:lnB>
                      <a:noFill/>
                    </a:lnB>
                  </a:tcPr>
                </a:tc>
                <a:extLst>
                  <a:ext uri="{0D108BD9-81ED-4DB2-BD59-A6C34878D82A}">
                    <a16:rowId xmlns:a16="http://schemas.microsoft.com/office/drawing/2014/main" val="4028498025"/>
                  </a:ext>
                </a:extLst>
              </a:tr>
              <a:tr h="237067">
                <a:tc>
                  <a:txBody>
                    <a:bodyPr/>
                    <a:lstStyle/>
                    <a:p>
                      <a:pPr algn="r" fontAlgn="ctr"/>
                      <a:r>
                        <a:rPr lang="en-US" altLang="zh-CN" sz="1500" b="0" i="0" u="none" strike="noStrike" dirty="0">
                          <a:solidFill>
                            <a:srgbClr val="000000"/>
                          </a:solidFill>
                          <a:effectLst/>
                          <a:latin typeface="等线" panose="02010600030101010101" pitchFamily="2" charset="-122"/>
                          <a:ea typeface="等线" panose="02010600030101010101" pitchFamily="2" charset="-122"/>
                        </a:rPr>
                        <a:t>9</a:t>
                      </a:r>
                    </a:p>
                  </a:txBody>
                  <a:tcPr marL="8467" marR="8467" marT="8467"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879319"/>
                  </a:ext>
                </a:extLst>
              </a:tr>
            </a:tbl>
          </a:graphicData>
        </a:graphic>
      </p:graphicFrame>
    </p:spTree>
    <p:extLst>
      <p:ext uri="{BB962C8B-B14F-4D97-AF65-F5344CB8AC3E}">
        <p14:creationId xmlns:p14="http://schemas.microsoft.com/office/powerpoint/2010/main" val="11773474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2884</Words>
  <Application>Microsoft Office PowerPoint</Application>
  <PresentationFormat>宽屏</PresentationFormat>
  <Paragraphs>470</Paragraphs>
  <Slides>34</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微软雅黑</vt:lpstr>
      <vt:lpstr>Arial</vt:lpstr>
      <vt:lpstr>Calibri</vt:lpstr>
      <vt:lpstr>Cambria Math</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茜 _</dc:creator>
  <cp:lastModifiedBy>茜 _</cp:lastModifiedBy>
  <cp:revision>29</cp:revision>
  <dcterms:created xsi:type="dcterms:W3CDTF">2020-12-12T11:35:57Z</dcterms:created>
  <dcterms:modified xsi:type="dcterms:W3CDTF">2020-12-15T18:10:35Z</dcterms:modified>
</cp:coreProperties>
</file>