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354" r:id="rId5"/>
    <p:sldId id="350" r:id="rId6"/>
    <p:sldId id="355" r:id="rId7"/>
    <p:sldId id="358" r:id="rId8"/>
    <p:sldId id="351" r:id="rId9"/>
    <p:sldId id="349" r:id="rId10"/>
    <p:sldId id="359" r:id="rId11"/>
    <p:sldId id="360" r:id="rId12"/>
    <p:sldId id="352" r:id="rId13"/>
    <p:sldId id="356" r:id="rId14"/>
    <p:sldId id="361" r:id="rId15"/>
    <p:sldId id="362" r:id="rId16"/>
    <p:sldId id="363" r:id="rId17"/>
    <p:sldId id="364" r:id="rId18"/>
    <p:sldId id="365" r:id="rId19"/>
    <p:sldId id="353" r:id="rId20"/>
    <p:sldId id="357" r:id="rId21"/>
    <p:sldId id="32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22825-2763-494A-B53C-24E8B826403F}"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5003E-33FF-4A62-A8E6-38A9761C1FC7}" type="slidenum">
              <a:rPr lang="zh-CN" altLang="en-US" smtClean="0"/>
              <a:t>‹#›</a:t>
            </a:fld>
            <a:endParaRPr lang="zh-CN" altLang="en-US"/>
          </a:p>
        </p:txBody>
      </p:sp>
    </p:spTree>
    <p:extLst>
      <p:ext uri="{BB962C8B-B14F-4D97-AF65-F5344CB8AC3E}">
        <p14:creationId xmlns:p14="http://schemas.microsoft.com/office/powerpoint/2010/main" val="357162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C0B6F994-5B67-4A69-9BF8-2C9541342FDB}" type="slidenum">
              <a:rPr lang="zh-CN" altLang="en-US"/>
              <a:pPr fontAlgn="base">
                <a:spcBef>
                  <a:spcPct val="0"/>
                </a:spcBef>
                <a:spcAft>
                  <a:spcPct val="0"/>
                </a:spcAft>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5142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72148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12</a:t>
            </a:fld>
            <a:endParaRPr lang="zh-CN" altLang="en-US"/>
          </a:p>
        </p:txBody>
      </p:sp>
    </p:spTree>
    <p:extLst>
      <p:ext uri="{BB962C8B-B14F-4D97-AF65-F5344CB8AC3E}">
        <p14:creationId xmlns:p14="http://schemas.microsoft.com/office/powerpoint/2010/main" val="23123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20457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1744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23695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3964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32833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4989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19</a:t>
            </a:fld>
            <a:endParaRPr lang="zh-CN" altLang="en-US"/>
          </a:p>
        </p:txBody>
      </p:sp>
    </p:spTree>
    <p:extLst>
      <p:ext uri="{BB962C8B-B14F-4D97-AF65-F5344CB8AC3E}">
        <p14:creationId xmlns:p14="http://schemas.microsoft.com/office/powerpoint/2010/main" val="268927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47B1E610-0118-4C00-B7D6-3AE44F057782}" type="slidenum">
              <a:rPr lang="zh-CN" altLang="en-US"/>
              <a:pPr fontAlgn="base">
                <a:spcBef>
                  <a:spcPct val="0"/>
                </a:spcBef>
                <a:spcAft>
                  <a:spcPct val="0"/>
                </a:spcAft>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97952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B7B09F78-20C3-4E1C-B596-10E156A3BC12}" type="slidenum">
              <a:rPr lang="zh-CN" altLang="en-US"/>
              <a:pPr fontAlgn="base">
                <a:spcBef>
                  <a:spcPct val="0"/>
                </a:spcBef>
                <a:spcAft>
                  <a:spcPct val="0"/>
                </a:spcAft>
              </a:pPr>
              <a:t>21</a:t>
            </a:fld>
            <a:endParaRPr lang="zh-CN" altLang="en-US"/>
          </a:p>
        </p:txBody>
      </p:sp>
    </p:spTree>
    <p:extLst>
      <p:ext uri="{BB962C8B-B14F-4D97-AF65-F5344CB8AC3E}">
        <p14:creationId xmlns:p14="http://schemas.microsoft.com/office/powerpoint/2010/main" val="52703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88655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5</a:t>
            </a:fld>
            <a:endParaRPr lang="zh-CN" altLang="en-US"/>
          </a:p>
        </p:txBody>
      </p:sp>
    </p:spTree>
    <p:extLst>
      <p:ext uri="{BB962C8B-B14F-4D97-AF65-F5344CB8AC3E}">
        <p14:creationId xmlns:p14="http://schemas.microsoft.com/office/powerpoint/2010/main" val="1036608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8641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51629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8FB813C-F362-4A25-8F67-42DAEA588C87}" type="slidenum">
              <a:rPr lang="zh-CN" altLang="en-US"/>
              <a:pPr fontAlgn="base">
                <a:spcBef>
                  <a:spcPct val="0"/>
                </a:spcBef>
                <a:spcAft>
                  <a:spcPct val="0"/>
                </a:spcAft>
              </a:pPr>
              <a:t>8</a:t>
            </a:fld>
            <a:endParaRPr lang="zh-CN" altLang="en-US"/>
          </a:p>
        </p:txBody>
      </p:sp>
    </p:spTree>
    <p:extLst>
      <p:ext uri="{BB962C8B-B14F-4D97-AF65-F5344CB8AC3E}">
        <p14:creationId xmlns:p14="http://schemas.microsoft.com/office/powerpoint/2010/main" val="376878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BD1758-9E59-470B-B74D-81B4AE950F3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3834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E3C2E-F5CB-4C0F-AC84-705D116C50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5D9215-7656-49BA-A68E-47ED7D790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10DF2D-1829-4C6A-BC32-CF6E91A2D69E}"/>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049B3119-A8B1-4910-9D7A-E8DDE7022E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8CF39F-A313-4874-B3DB-F03C13F7EB81}"/>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415429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49FB4-EAFE-4E25-92ED-F01447EE63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A43882-7F0E-4AB4-A048-CA7BBCEF77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31D86F-A5F5-471F-B293-6CECF63258B4}"/>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7410D1B8-EDA3-437E-9803-BD98635328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C3C74B-56CA-4266-96AC-0552A5D47ABF}"/>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296979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72E130-4BE0-4E36-B794-6CDBA2BD23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843595-6F54-4D60-85BF-8A67009E88B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CD5ED5-0C5F-4AA8-9976-EBBA421E5AB3}"/>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77B1B2BA-25EB-4D1D-AF10-DE5E7E1D7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7C1E3-7A28-41A2-A5EA-C2F22FD734CB}"/>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359569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0" y="0"/>
            <a:ext cx="12192000" cy="93345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9185" y="-27517"/>
            <a:ext cx="2273300" cy="96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40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79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D3A1A-47A9-47DB-A18D-94EB16B4F0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863080-F99B-4FA9-8073-1B679D840D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EB8CFF-27A4-4D45-83CA-5F30EB7E2D35}"/>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12517AAF-3784-4014-AEF5-0B8579A4DD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4A7AF9-FB99-4B61-8716-1D200457413C}"/>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65168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C6403-4C3D-40CD-BBBE-6D0AEFB054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4843CD-069A-49E4-A23B-DBFB7B815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B1E259-47D6-4A42-9A83-371EF9FE76F5}"/>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448EC48F-EC97-4AFA-BBDC-0C5065495B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577B9E-8E11-460D-94FA-8B68C9645BA5}"/>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362536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D11A4-7F39-45AA-9A8E-504BA90F71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80B907-BD64-4EE1-8698-6BC49FB223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7489A-ACCE-4063-A7BB-3C01F202C6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72698D-7AC8-4AC7-83E8-CA51DFF41F12}"/>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6" name="页脚占位符 5">
            <a:extLst>
              <a:ext uri="{FF2B5EF4-FFF2-40B4-BE49-F238E27FC236}">
                <a16:creationId xmlns:a16="http://schemas.microsoft.com/office/drawing/2014/main" id="{C6883C5F-C3FC-4950-8FF5-F536F5F7FD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2516BA-C12A-46AF-B432-45D82969513E}"/>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99946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415D-A0E1-415A-B630-6C646656B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837FFD-A55D-4C81-801B-075F48CF83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FC0DD7C-F569-438D-A354-01491B719F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B99992C-ABCC-43EC-923F-D5F1BF9B6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00C377-5BB0-407C-A4DE-ECC7FD8A9CE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DAC9A0-6B10-48DB-9DA7-73E6961BA143}"/>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8" name="页脚占位符 7">
            <a:extLst>
              <a:ext uri="{FF2B5EF4-FFF2-40B4-BE49-F238E27FC236}">
                <a16:creationId xmlns:a16="http://schemas.microsoft.com/office/drawing/2014/main" id="{81F7C34A-883F-4E96-B970-6BDEF711B4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4E3C5CB-0B75-41DD-8C2C-CF30777456FD}"/>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41868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6A363-5694-4398-981F-E4B4DBAFFA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0466BD-DB7E-438E-BFAE-1D6E379EB386}"/>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4" name="页脚占位符 3">
            <a:extLst>
              <a:ext uri="{FF2B5EF4-FFF2-40B4-BE49-F238E27FC236}">
                <a16:creationId xmlns:a16="http://schemas.microsoft.com/office/drawing/2014/main" id="{4F86D45A-3039-4581-B8F2-98FB5B5FD5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EF2883-C906-424F-9523-C62D4FE2AE34}"/>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106305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DE0A7F-564E-4FB9-8DBA-782675980A5F}"/>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3" name="页脚占位符 2">
            <a:extLst>
              <a:ext uri="{FF2B5EF4-FFF2-40B4-BE49-F238E27FC236}">
                <a16:creationId xmlns:a16="http://schemas.microsoft.com/office/drawing/2014/main" id="{37E0E1EB-71AC-4D81-8475-CD903B1B0A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E5892B-E230-4E98-8A2E-1679E221255E}"/>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52320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4039E-2124-473F-A291-2CB50631C0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E1AC9E-52A1-4BA8-A1AF-567B5B233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408DA48-8E03-4C24-A678-5018C13F0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534AF9-62A5-4F36-B190-AD54461EA5DE}"/>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6" name="页脚占位符 5">
            <a:extLst>
              <a:ext uri="{FF2B5EF4-FFF2-40B4-BE49-F238E27FC236}">
                <a16:creationId xmlns:a16="http://schemas.microsoft.com/office/drawing/2014/main" id="{A5736753-89C7-4950-BDA0-112093FA3C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707097-A5AA-469D-9C8A-3B651375239D}"/>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76531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1BE92-EB35-49A2-BE08-60A20C8593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9E6857-82DB-401C-8374-7B46591D8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B51729-21DB-4DB9-87DE-634CEF285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E6C5FB-14BF-4492-B37C-3850A9E6D37A}"/>
              </a:ext>
            </a:extLst>
          </p:cNvPr>
          <p:cNvSpPr>
            <a:spLocks noGrp="1"/>
          </p:cNvSpPr>
          <p:nvPr>
            <p:ph type="dt" sz="half" idx="10"/>
          </p:nvPr>
        </p:nvSpPr>
        <p:spPr/>
        <p:txBody>
          <a:bodyPr/>
          <a:lstStyle/>
          <a:p>
            <a:fld id="{E80A81D0-AFDA-4B44-8DA6-A93E5BE33E53}" type="datetimeFigureOut">
              <a:rPr lang="zh-CN" altLang="en-US" smtClean="0"/>
              <a:t>2020/12/20</a:t>
            </a:fld>
            <a:endParaRPr lang="zh-CN" altLang="en-US"/>
          </a:p>
        </p:txBody>
      </p:sp>
      <p:sp>
        <p:nvSpPr>
          <p:cNvPr id="6" name="页脚占位符 5">
            <a:extLst>
              <a:ext uri="{FF2B5EF4-FFF2-40B4-BE49-F238E27FC236}">
                <a16:creationId xmlns:a16="http://schemas.microsoft.com/office/drawing/2014/main" id="{29E6DE6E-D25C-4131-BB17-062355BE1E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42F06B-FC66-463E-B760-1CEDE82D918A}"/>
              </a:ext>
            </a:extLst>
          </p:cNvPr>
          <p:cNvSpPr>
            <a:spLocks noGrp="1"/>
          </p:cNvSpPr>
          <p:nvPr>
            <p:ph type="sldNum" sz="quarter" idx="12"/>
          </p:nvPr>
        </p:nvSpPr>
        <p:spPr/>
        <p:txBody>
          <a:body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178610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BBA6EA-2376-4326-A3DB-67149B310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1B17F2-08AB-42B2-8378-471ED9A58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5EF56E-5D10-4EE4-B215-ED9C7117B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A81D0-AFDA-4B44-8DA6-A93E5BE33E53}" type="datetimeFigureOut">
              <a:rPr lang="zh-CN" altLang="en-US" smtClean="0"/>
              <a:t>2020/12/20</a:t>
            </a:fld>
            <a:endParaRPr lang="zh-CN" altLang="en-US"/>
          </a:p>
        </p:txBody>
      </p:sp>
      <p:sp>
        <p:nvSpPr>
          <p:cNvPr id="5" name="页脚占位符 4">
            <a:extLst>
              <a:ext uri="{FF2B5EF4-FFF2-40B4-BE49-F238E27FC236}">
                <a16:creationId xmlns:a16="http://schemas.microsoft.com/office/drawing/2014/main" id="{6550FA6D-0C53-4E6E-AEFB-C32B5E936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E85FE56-6FBF-4802-9CF7-6479BF6B7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FE54F-E7E3-492E-973A-FFF3D415C75C}" type="slidenum">
              <a:rPr lang="zh-CN" altLang="en-US" smtClean="0"/>
              <a:t>‹#›</a:t>
            </a:fld>
            <a:endParaRPr lang="zh-CN" altLang="en-US"/>
          </a:p>
        </p:txBody>
      </p:sp>
    </p:spTree>
    <p:extLst>
      <p:ext uri="{BB962C8B-B14F-4D97-AF65-F5344CB8AC3E}">
        <p14:creationId xmlns:p14="http://schemas.microsoft.com/office/powerpoint/2010/main" val="272943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3.png"/><Relationship Id="rId7" Type="http://schemas.openxmlformats.org/officeDocument/2006/relationships/hyperlink" Target="https://www.hippopx.com/zh/mason-jars-granola-yogurt-morning-breakfast-food-164836"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hyperlink" Target="https://pixnio.com/zh/%E9%A3%9F%E5%93%81%E9%A5%AE%E6%96%99/%E8%B0%B7%E7%89%A9-%E8%90%A5%E5%85%BB-%E9%BA%A6%E7%89%87-%E9%A5%AE%E9%A3%9F-%E9%A3%9F%E7%89%A9-%E5%B9%B2%E7%87%A5" TargetMode="External"/><Relationship Id="rId4" Type="http://schemas.openxmlformats.org/officeDocument/2006/relationships/image" Target="../media/image4.jpg"/><Relationship Id="rId9" Type="http://schemas.openxmlformats.org/officeDocument/2006/relationships/hyperlink" Target="https://pixabay.com/zh/%E6%97%A9%E9%A4%90-%E8%B0%B7%E7%B1%BB-%E7%89%9B%E5%A5%B6-%E9%A6%99%E8%95%89-%E8%93%9D%E8%8E%93-%E7%BE%8E%E5%9B%BD%E5%B1%B1%E6%A0%B8%E6%A1%83-%E5%9D%9A%E6%9E%9C-%E7%A2%97-%E9%A3%9F%E5%93%81-280103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0452" y="1479551"/>
            <a:ext cx="8751547" cy="2796116"/>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34" name="矩形 33"/>
          <p:cNvSpPr/>
          <p:nvPr/>
        </p:nvSpPr>
        <p:spPr>
          <a:xfrm>
            <a:off x="4815418" y="1123951"/>
            <a:ext cx="7376583" cy="35560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pic>
        <p:nvPicPr>
          <p:cNvPr id="3075"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5524"/>
                    </a14:imgEffect>
                    <a14:imgEffect>
                      <a14:saturation sat="79000"/>
                    </a14:imgEffect>
                  </a14:imgLayer>
                </a14:imgProps>
              </a:ext>
              <a:ext uri="{28A0092B-C50C-407E-A947-70E740481C1C}">
                <a14:useLocalDpi xmlns:a14="http://schemas.microsoft.com/office/drawing/2010/main" val="0"/>
              </a:ext>
            </a:extLst>
          </a:blip>
          <a:stretch>
            <a:fillRect/>
          </a:stretch>
        </p:blipFill>
        <p:spPr bwMode="hidden">
          <a:xfrm>
            <a:off x="62631" y="1132418"/>
            <a:ext cx="4647821" cy="314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a:spLocks noChangeArrowheads="1"/>
          </p:cNvSpPr>
          <p:nvPr/>
        </p:nvSpPr>
        <p:spPr bwMode="auto">
          <a:xfrm>
            <a:off x="4900844" y="2216411"/>
            <a:ext cx="7205728"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不同品牌类型麦片营养成分的探索</a:t>
            </a:r>
          </a:p>
        </p:txBody>
      </p:sp>
      <p:sp>
        <p:nvSpPr>
          <p:cNvPr id="3" name="文本框 2">
            <a:extLst>
              <a:ext uri="{FF2B5EF4-FFF2-40B4-BE49-F238E27FC236}">
                <a16:creationId xmlns:a16="http://schemas.microsoft.com/office/drawing/2014/main" id="{D27F9041-6973-407A-8D00-70747BDB5AC1}"/>
              </a:ext>
            </a:extLst>
          </p:cNvPr>
          <p:cNvSpPr txBox="1"/>
          <p:nvPr/>
        </p:nvSpPr>
        <p:spPr>
          <a:xfrm>
            <a:off x="8810625" y="3362325"/>
            <a:ext cx="299085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2018110760</a:t>
            </a:r>
            <a:r>
              <a:rPr lang="zh-CN" altLang="en-US" dirty="0">
                <a:solidFill>
                  <a:schemeClr val="bg1"/>
                </a:solidFill>
                <a:latin typeface="微软雅黑" panose="020B0503020204020204" pitchFamily="34" charset="-122"/>
                <a:ea typeface="微软雅黑" panose="020B0503020204020204" pitchFamily="34" charset="-122"/>
              </a:rPr>
              <a:t>李晨茜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474815"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描述性分析</a:t>
            </a:r>
          </a:p>
        </p:txBody>
      </p:sp>
      <p:sp>
        <p:nvSpPr>
          <p:cNvPr id="27" name="矩形 26"/>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pic>
        <p:nvPicPr>
          <p:cNvPr id="13" name="图片 12">
            <a:extLst>
              <a:ext uri="{FF2B5EF4-FFF2-40B4-BE49-F238E27FC236}">
                <a16:creationId xmlns:a16="http://schemas.microsoft.com/office/drawing/2014/main" id="{039673F1-380D-44FD-9852-5744DB1F61C2}"/>
              </a:ext>
            </a:extLst>
          </p:cNvPr>
          <p:cNvPicPr/>
          <p:nvPr/>
        </p:nvPicPr>
        <p:blipFill>
          <a:blip r:embed="rId4"/>
          <a:stretch>
            <a:fillRect/>
          </a:stretch>
        </p:blipFill>
        <p:spPr>
          <a:xfrm>
            <a:off x="5557513" y="1233581"/>
            <a:ext cx="3144682" cy="2432050"/>
          </a:xfrm>
          <a:prstGeom prst="rect">
            <a:avLst/>
          </a:prstGeom>
        </p:spPr>
      </p:pic>
      <p:pic>
        <p:nvPicPr>
          <p:cNvPr id="14" name="图片 13">
            <a:extLst>
              <a:ext uri="{FF2B5EF4-FFF2-40B4-BE49-F238E27FC236}">
                <a16:creationId xmlns:a16="http://schemas.microsoft.com/office/drawing/2014/main" id="{5D1BF90B-2E59-4DB6-8BA5-B78941F6ECE0}"/>
              </a:ext>
            </a:extLst>
          </p:cNvPr>
          <p:cNvPicPr/>
          <p:nvPr/>
        </p:nvPicPr>
        <p:blipFill>
          <a:blip r:embed="rId5"/>
          <a:stretch>
            <a:fillRect/>
          </a:stretch>
        </p:blipFill>
        <p:spPr>
          <a:xfrm>
            <a:off x="8702194" y="1235075"/>
            <a:ext cx="3144683" cy="2432050"/>
          </a:xfrm>
          <a:prstGeom prst="rect">
            <a:avLst/>
          </a:prstGeom>
        </p:spPr>
      </p:pic>
      <p:pic>
        <p:nvPicPr>
          <p:cNvPr id="15" name="图片 14">
            <a:extLst>
              <a:ext uri="{FF2B5EF4-FFF2-40B4-BE49-F238E27FC236}">
                <a16:creationId xmlns:a16="http://schemas.microsoft.com/office/drawing/2014/main" id="{3AF97286-83EF-4466-91B9-65FDB114FD7A}"/>
              </a:ext>
            </a:extLst>
          </p:cNvPr>
          <p:cNvPicPr/>
          <p:nvPr/>
        </p:nvPicPr>
        <p:blipFill>
          <a:blip r:embed="rId6"/>
          <a:stretch>
            <a:fillRect/>
          </a:stretch>
        </p:blipFill>
        <p:spPr>
          <a:xfrm>
            <a:off x="7399965" y="4044315"/>
            <a:ext cx="3240412" cy="2273300"/>
          </a:xfrm>
          <a:prstGeom prst="rect">
            <a:avLst/>
          </a:prstGeom>
        </p:spPr>
      </p:pic>
      <p:sp>
        <p:nvSpPr>
          <p:cNvPr id="19" name="文本框 18">
            <a:extLst>
              <a:ext uri="{FF2B5EF4-FFF2-40B4-BE49-F238E27FC236}">
                <a16:creationId xmlns:a16="http://schemas.microsoft.com/office/drawing/2014/main" id="{461A8360-0B03-4A4F-AF8E-A035997648F4}"/>
              </a:ext>
            </a:extLst>
          </p:cNvPr>
          <p:cNvSpPr txBox="1"/>
          <p:nvPr/>
        </p:nvSpPr>
        <p:spPr>
          <a:xfrm>
            <a:off x="430059" y="1233208"/>
            <a:ext cx="4572000" cy="5632311"/>
          </a:xfrm>
          <a:prstGeom prst="rect">
            <a:avLst/>
          </a:prstGeom>
          <a:noFill/>
        </p:spPr>
        <p:txBody>
          <a:bodyPr wrap="square" rtlCol="0">
            <a:spAutoFit/>
          </a:bodyPr>
          <a:lstStyle/>
          <a:p>
            <a:pPr indent="304800">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多数麦片产品的纤维含量并不高。猜测可能由于麦片产品中加入了其他配料从而导致每单位产品的纤维含量低于纯燕麦片的纤维含量。</a:t>
            </a:r>
          </a:p>
          <a:p>
            <a:pPr indent="304800">
              <a:spcAft>
                <a:spcPts val="600"/>
              </a:spcAft>
            </a:pP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发现麦片中的碳水化合物含量大多处于</a:t>
            </a:r>
            <a:r>
              <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rPr>
              <a:t>10-15</a:t>
            </a:r>
            <a:r>
              <a:rPr lang="zh-CN" altLang="zh-CN" sz="2000" kern="0" dirty="0">
                <a:effectLst/>
                <a:latin typeface="微软雅黑" panose="020B0503020204020204" pitchFamily="34" charset="-122"/>
                <a:ea typeface="微软雅黑" panose="020B0503020204020204" pitchFamily="34" charset="-122"/>
                <a:cs typeface="宋体" panose="02010600030101010101" pitchFamily="2" charset="-122"/>
              </a:rPr>
              <a:t>克之间，含量相对比较低，和上文发现的麦片低热量低脂肪的特征是相符的</a:t>
            </a:r>
            <a:r>
              <a:rPr lang="zh-CN" altLang="en-US" sz="2000" kern="0" dirty="0">
                <a:effectLst/>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endParaRPr>
          </a:p>
          <a:p>
            <a:pPr indent="304800">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不同品牌类型的麦片的含糖量都在</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15</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克以下，且多数在</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克以下。说明尽管因为配料不同、制作方法不同等原因导致不同品牌类型的麦片含糖量不同，但他们的含糖量都比较少，说明麦片不仅低脂低卡，并且低糖，是一种健康食品。</a:t>
            </a:r>
          </a:p>
          <a:p>
            <a:pPr indent="304800">
              <a:spcAft>
                <a:spcPts val="600"/>
              </a:spcAft>
            </a:pPr>
            <a:endParaRPr lang="en-US" altLang="zh-CN" sz="2000" kern="0" dirty="0">
              <a:effectLst/>
              <a:latin typeface="微软雅黑" panose="020B0503020204020204" pitchFamily="34" charset="-122"/>
              <a:ea typeface="微软雅黑" panose="020B0503020204020204" pitchFamily="34" charset="-122"/>
              <a:cs typeface="宋体" panose="02010600030101010101" pitchFamily="2" charset="-122"/>
            </a:endParaRPr>
          </a:p>
          <a:p>
            <a:pPr indent="304800">
              <a:spcAft>
                <a:spcPts val="600"/>
              </a:spcAft>
            </a:pPr>
            <a:endParaRPr lang="zh-CN"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375124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474815"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描述性分析</a:t>
            </a:r>
          </a:p>
        </p:txBody>
      </p:sp>
      <p:sp>
        <p:nvSpPr>
          <p:cNvPr id="27" name="矩形 26"/>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sp>
        <p:nvSpPr>
          <p:cNvPr id="14" name="文本框 13">
            <a:extLst>
              <a:ext uri="{FF2B5EF4-FFF2-40B4-BE49-F238E27FC236}">
                <a16:creationId xmlns:a16="http://schemas.microsoft.com/office/drawing/2014/main" id="{1C9392EA-5A38-4E04-8772-52AEE3CF6792}"/>
              </a:ext>
            </a:extLst>
          </p:cNvPr>
          <p:cNvSpPr txBox="1"/>
          <p:nvPr/>
        </p:nvSpPr>
        <p:spPr>
          <a:xfrm>
            <a:off x="335361" y="1319123"/>
            <a:ext cx="4512864" cy="3785652"/>
          </a:xfrm>
          <a:prstGeom prst="rect">
            <a:avLst/>
          </a:prstGeom>
          <a:noFill/>
        </p:spPr>
        <p:txBody>
          <a:bodyPr wrap="square">
            <a:spAutoFit/>
          </a:bodyPr>
          <a:lstStyle/>
          <a:p>
            <a:pPr indent="304800"/>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麦片中的钾含量多数在</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150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毫克以下。麦片是一种含钾量较低的食物，说明虽然麦片低脂低卡低糖，但在日常生活中只吃麦片也是不健康的。</a:t>
            </a:r>
            <a:endParaRPr lang="en-US"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indent="304800"/>
            <a:endParaRPr lang="en-US"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indent="304800"/>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绝大多数麦片的维生素和矿物质含量只占</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FDA</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推荐的量的百分之</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25</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左右。说明虽然麦片中富含一定量的维生素和矿物质，但相较于人体所需还是远远不够的。在日常饮食中还需要从其他食物中摄取必要的维生素和矿物质。</a:t>
            </a:r>
          </a:p>
          <a:p>
            <a:pPr indent="304800"/>
            <a:endParaRPr lang="zh-CN"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p:txBody>
      </p:sp>
      <p:pic>
        <p:nvPicPr>
          <p:cNvPr id="15" name="图片 14">
            <a:extLst>
              <a:ext uri="{FF2B5EF4-FFF2-40B4-BE49-F238E27FC236}">
                <a16:creationId xmlns:a16="http://schemas.microsoft.com/office/drawing/2014/main" id="{7C01E50C-966B-488C-B070-8B043B07FA2E}"/>
              </a:ext>
            </a:extLst>
          </p:cNvPr>
          <p:cNvPicPr/>
          <p:nvPr/>
        </p:nvPicPr>
        <p:blipFill>
          <a:blip r:embed="rId4"/>
          <a:stretch>
            <a:fillRect/>
          </a:stretch>
        </p:blipFill>
        <p:spPr>
          <a:xfrm>
            <a:off x="5317751" y="2212975"/>
            <a:ext cx="3144683" cy="2432050"/>
          </a:xfrm>
          <a:prstGeom prst="rect">
            <a:avLst/>
          </a:prstGeom>
        </p:spPr>
      </p:pic>
      <p:pic>
        <p:nvPicPr>
          <p:cNvPr id="16" name="图片 15">
            <a:extLst>
              <a:ext uri="{FF2B5EF4-FFF2-40B4-BE49-F238E27FC236}">
                <a16:creationId xmlns:a16="http://schemas.microsoft.com/office/drawing/2014/main" id="{14E1CE2A-E7ED-465B-B760-93823BF09CE5}"/>
              </a:ext>
            </a:extLst>
          </p:cNvPr>
          <p:cNvPicPr/>
          <p:nvPr/>
        </p:nvPicPr>
        <p:blipFill>
          <a:blip r:embed="rId5"/>
          <a:stretch>
            <a:fillRect/>
          </a:stretch>
        </p:blipFill>
        <p:spPr>
          <a:xfrm>
            <a:off x="8584812" y="2212975"/>
            <a:ext cx="3144683" cy="2432050"/>
          </a:xfrm>
          <a:prstGeom prst="rect">
            <a:avLst/>
          </a:prstGeom>
        </p:spPr>
      </p:pic>
    </p:spTree>
    <p:extLst>
      <p:ext uri="{BB962C8B-B14F-4D97-AF65-F5344CB8AC3E}">
        <p14:creationId xmlns:p14="http://schemas.microsoft.com/office/powerpoint/2010/main" val="8264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第四部分</a:t>
            </a:r>
          </a:p>
        </p:txBody>
      </p:sp>
      <p:grpSp>
        <p:nvGrpSpPr>
          <p:cNvPr id="12" name="组合 11"/>
          <p:cNvGrpSpPr/>
          <p:nvPr/>
        </p:nvGrpSpPr>
        <p:grpSpPr bwMode="auto">
          <a:xfrm>
            <a:off x="5031317" y="2180863"/>
            <a:ext cx="4840108" cy="707886"/>
            <a:chOff x="3773160" y="1247148"/>
            <a:chExt cx="3631057" cy="531605"/>
          </a:xfrm>
        </p:grpSpPr>
        <p:sp>
          <p:nvSpPr>
            <p:cNvPr id="24587" name="TextBox 4"/>
            <p:cNvSpPr txBox="1">
              <a:spLocks noChangeArrowheads="1"/>
            </p:cNvSpPr>
            <p:nvPr/>
          </p:nvSpPr>
          <p:spPr bwMode="auto">
            <a:xfrm>
              <a:off x="3773160" y="1247148"/>
              <a:ext cx="2261083"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Data Analysis</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6034243" y="1293374"/>
              <a:ext cx="1369974"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数据分析</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1330079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2724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140056"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数据分析</a:t>
            </a: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pic>
        <p:nvPicPr>
          <p:cNvPr id="13" name="图片 12">
            <a:extLst>
              <a:ext uri="{FF2B5EF4-FFF2-40B4-BE49-F238E27FC236}">
                <a16:creationId xmlns:a16="http://schemas.microsoft.com/office/drawing/2014/main" id="{B30597C7-E403-4E50-9D9F-8048D2328498}"/>
              </a:ext>
            </a:extLst>
          </p:cNvPr>
          <p:cNvPicPr/>
          <p:nvPr/>
        </p:nvPicPr>
        <p:blipFill>
          <a:blip r:embed="rId4"/>
          <a:stretch>
            <a:fillRect/>
          </a:stretch>
        </p:blipFill>
        <p:spPr>
          <a:xfrm>
            <a:off x="4772871" y="1253808"/>
            <a:ext cx="6834690" cy="5260513"/>
          </a:xfrm>
          <a:prstGeom prst="rect">
            <a:avLst/>
          </a:prstGeom>
        </p:spPr>
      </p:pic>
      <p:sp>
        <p:nvSpPr>
          <p:cNvPr id="2" name="文本框 1">
            <a:extLst>
              <a:ext uri="{FF2B5EF4-FFF2-40B4-BE49-F238E27FC236}">
                <a16:creationId xmlns:a16="http://schemas.microsoft.com/office/drawing/2014/main" id="{F24DA7E4-5277-4C8E-9307-3AD208965484}"/>
              </a:ext>
            </a:extLst>
          </p:cNvPr>
          <p:cNvSpPr txBox="1"/>
          <p:nvPr/>
        </p:nvSpPr>
        <p:spPr>
          <a:xfrm>
            <a:off x="476250" y="1333500"/>
            <a:ext cx="3667357" cy="3423501"/>
          </a:xfrm>
          <a:prstGeom prst="rect">
            <a:avLst/>
          </a:prstGeom>
          <a:noFill/>
        </p:spPr>
        <p:txBody>
          <a:bodyPr wrap="square" rtlCol="0">
            <a:spAutoFit/>
          </a:bodyPr>
          <a:lstStyle/>
          <a:p>
            <a:pPr indent="457200">
              <a:lnSpc>
                <a:spcPct val="150000"/>
              </a:lnSpc>
              <a:spcBef>
                <a:spcPts val="600"/>
              </a:spcBef>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由相关系数图可以发现相关系数绝对值大于</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0.5</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的有</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5</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a:t>
            </a:r>
            <a:endParaRPr lang="en-US"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600"/>
              </a:spcBef>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说明麦片中卡路里含量和含糖量、含脂肪量关系密切；麦片中含钾量、纤维含量和蛋白质含量关系密切。</a:t>
            </a:r>
          </a:p>
          <a:p>
            <a:pPr indent="457200">
              <a:lnSpc>
                <a:spcPct val="150000"/>
              </a:lnSpc>
              <a:spcBef>
                <a:spcPts val="600"/>
              </a:spcBef>
            </a:pP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56A20BB-486D-4DF2-9D7B-DA8F622A9C67}"/>
              </a:ext>
            </a:extLst>
          </p:cNvPr>
          <p:cNvSpPr/>
          <p:nvPr/>
        </p:nvSpPr>
        <p:spPr>
          <a:xfrm>
            <a:off x="7310940" y="2197596"/>
            <a:ext cx="547185" cy="5360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C6D5A0B-8F66-4567-97C3-19E98DFEF62D}"/>
              </a:ext>
            </a:extLst>
          </p:cNvPr>
          <p:cNvSpPr/>
          <p:nvPr/>
        </p:nvSpPr>
        <p:spPr>
          <a:xfrm>
            <a:off x="9240813" y="2197596"/>
            <a:ext cx="547185" cy="5360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ED64742-A43D-412F-B0BE-F82EF4F5DE4A}"/>
              </a:ext>
            </a:extLst>
          </p:cNvPr>
          <p:cNvSpPr/>
          <p:nvPr/>
        </p:nvSpPr>
        <p:spPr>
          <a:xfrm>
            <a:off x="8275876" y="2664321"/>
            <a:ext cx="547185" cy="5360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2AE593C-E851-419F-92A3-1D9079689DE4}"/>
              </a:ext>
            </a:extLst>
          </p:cNvPr>
          <p:cNvSpPr/>
          <p:nvPr/>
        </p:nvSpPr>
        <p:spPr>
          <a:xfrm>
            <a:off x="9778472" y="2664320"/>
            <a:ext cx="547185" cy="5360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4703A06-F51F-45AE-B99E-FE00515CDDC9}"/>
              </a:ext>
            </a:extLst>
          </p:cNvPr>
          <p:cNvSpPr/>
          <p:nvPr/>
        </p:nvSpPr>
        <p:spPr>
          <a:xfrm>
            <a:off x="9745693" y="4053241"/>
            <a:ext cx="547185" cy="5360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2994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2724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6860851" y="260330"/>
            <a:ext cx="285046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数据分析</a:t>
            </a:r>
            <a:r>
              <a:rPr lang="en-US" altLang="zh-CN" sz="1867" dirty="0">
                <a:solidFill>
                  <a:prstClr val="white"/>
                </a:solidFill>
                <a:latin typeface="微软雅黑" panose="020B0503020204020204" pitchFamily="34" charset="-122"/>
                <a:ea typeface="微软雅黑" panose="020B0503020204020204" pitchFamily="34" charset="-122"/>
              </a:rPr>
              <a:t>——</a:t>
            </a:r>
            <a:r>
              <a:rPr lang="zh-CN" altLang="en-US" sz="1867" dirty="0">
                <a:solidFill>
                  <a:prstClr val="white"/>
                </a:solidFill>
                <a:latin typeface="微软雅黑" panose="020B0503020204020204" pitchFamily="34" charset="-122"/>
                <a:ea typeface="微软雅黑" panose="020B0503020204020204" pitchFamily="34" charset="-122"/>
              </a:rPr>
              <a:t>主成分分析</a:t>
            </a: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graphicFrame>
        <p:nvGraphicFramePr>
          <p:cNvPr id="2" name="表格 1">
            <a:extLst>
              <a:ext uri="{FF2B5EF4-FFF2-40B4-BE49-F238E27FC236}">
                <a16:creationId xmlns:a16="http://schemas.microsoft.com/office/drawing/2014/main" id="{7A00F566-7D5D-4741-8CB2-B20D20D97DDF}"/>
              </a:ext>
            </a:extLst>
          </p:cNvPr>
          <p:cNvGraphicFramePr>
            <a:graphicFrameLocks noGrp="1"/>
          </p:cNvGraphicFramePr>
          <p:nvPr>
            <p:extLst>
              <p:ext uri="{D42A27DB-BD31-4B8C-83A1-F6EECF244321}">
                <p14:modId xmlns:p14="http://schemas.microsoft.com/office/powerpoint/2010/main" val="50338303"/>
              </p:ext>
            </p:extLst>
          </p:nvPr>
        </p:nvGraphicFramePr>
        <p:xfrm>
          <a:off x="409575" y="966307"/>
          <a:ext cx="5772149" cy="3372666"/>
        </p:xfrm>
        <a:graphic>
          <a:graphicData uri="http://schemas.openxmlformats.org/drawingml/2006/table">
            <a:tbl>
              <a:tblPr firstRow="1" firstCol="1" bandRow="1">
                <a:tableStyleId>{F5AB1C69-6EDB-4FF4-983F-18BD219EF322}</a:tableStyleId>
              </a:tblPr>
              <a:tblGrid>
                <a:gridCol w="897891">
                  <a:extLst>
                    <a:ext uri="{9D8B030D-6E8A-4147-A177-3AD203B41FA5}">
                      <a16:colId xmlns:a16="http://schemas.microsoft.com/office/drawing/2014/main" val="219295752"/>
                    </a:ext>
                  </a:extLst>
                </a:gridCol>
                <a:gridCol w="1581996">
                  <a:extLst>
                    <a:ext uri="{9D8B030D-6E8A-4147-A177-3AD203B41FA5}">
                      <a16:colId xmlns:a16="http://schemas.microsoft.com/office/drawing/2014/main" val="3961207883"/>
                    </a:ext>
                  </a:extLst>
                </a:gridCol>
                <a:gridCol w="1710266">
                  <a:extLst>
                    <a:ext uri="{9D8B030D-6E8A-4147-A177-3AD203B41FA5}">
                      <a16:colId xmlns:a16="http://schemas.microsoft.com/office/drawing/2014/main" val="2227987636"/>
                    </a:ext>
                  </a:extLst>
                </a:gridCol>
                <a:gridCol w="1581996">
                  <a:extLst>
                    <a:ext uri="{9D8B030D-6E8A-4147-A177-3AD203B41FA5}">
                      <a16:colId xmlns:a16="http://schemas.microsoft.com/office/drawing/2014/main" val="2583786350"/>
                    </a:ext>
                  </a:extLst>
                </a:gridCol>
              </a:tblGrid>
              <a:tr h="629466">
                <a:tc>
                  <a:txBody>
                    <a:bodyPr/>
                    <a:lstStyle/>
                    <a:p>
                      <a:endParaRPr lang="zh-CN" sz="2000" kern="100" dirty="0">
                        <a:effectLst/>
                        <a:latin typeface="等线" panose="02010600030101010101" pitchFamily="2" charset="-122"/>
                        <a:ea typeface="等线" panose="02010600030101010101" pitchFamily="2" charset="-122"/>
                      </a:endParaRPr>
                    </a:p>
                  </a:txBody>
                  <a:tcPr marL="68580" marR="68580" marT="0" marB="0"/>
                </a:tc>
                <a:tc>
                  <a:txBody>
                    <a:bodyPr/>
                    <a:lstStyle/>
                    <a:p>
                      <a:r>
                        <a:rPr lang="en-US" sz="2000" kern="100">
                          <a:effectLst/>
                        </a:rPr>
                        <a:t>Standard deviation</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2000" kern="100">
                          <a:effectLst/>
                        </a:rPr>
                        <a:t>Proportion of Variance</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2000" kern="100">
                          <a:effectLst/>
                        </a:rPr>
                        <a:t>Cumulative Proportion</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117213850"/>
                  </a:ext>
                </a:extLst>
              </a:tr>
              <a:tr h="288627">
                <a:tc>
                  <a:txBody>
                    <a:bodyPr/>
                    <a:lstStyle/>
                    <a:p>
                      <a:pPr algn="l"/>
                      <a:r>
                        <a:rPr lang="en-US" sz="2000" kern="100">
                          <a:effectLst/>
                        </a:rPr>
                        <a:t>PC1</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1.6288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0.2948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0.2948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067811133"/>
                  </a:ext>
                </a:extLst>
              </a:tr>
              <a:tr h="288627">
                <a:tc>
                  <a:txBody>
                    <a:bodyPr/>
                    <a:lstStyle/>
                    <a:p>
                      <a:pPr algn="l"/>
                      <a:r>
                        <a:rPr lang="en-US" sz="2000" kern="100">
                          <a:effectLst/>
                        </a:rPr>
                        <a:t>PC2</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1.4308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0.2275</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0.5222</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3991803"/>
                  </a:ext>
                </a:extLst>
              </a:tr>
              <a:tr h="288627">
                <a:tc>
                  <a:txBody>
                    <a:bodyPr/>
                    <a:lstStyle/>
                    <a:p>
                      <a:pPr algn="l"/>
                      <a:r>
                        <a:rPr lang="en-US" sz="2000" kern="100">
                          <a:effectLst/>
                        </a:rPr>
                        <a:t>PC3</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1.3086</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0.1903</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0.7125</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52869678"/>
                  </a:ext>
                </a:extLst>
              </a:tr>
              <a:tr h="288627">
                <a:tc>
                  <a:txBody>
                    <a:bodyPr/>
                    <a:lstStyle/>
                    <a:p>
                      <a:pPr algn="l"/>
                      <a:r>
                        <a:rPr lang="en-US" sz="2000" kern="100">
                          <a:effectLst/>
                        </a:rPr>
                        <a:t>PC4</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0.9806</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0.1068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0.8193</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73135019"/>
                  </a:ext>
                </a:extLst>
              </a:tr>
              <a:tr h="288627">
                <a:tc>
                  <a:txBody>
                    <a:bodyPr/>
                    <a:lstStyle/>
                    <a:p>
                      <a:pPr algn="l"/>
                      <a:r>
                        <a:rPr lang="en-US" sz="2000" kern="100">
                          <a:effectLst/>
                        </a:rPr>
                        <a:t>PC5</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0.81659</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0.07409</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0.89342</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11502554"/>
                  </a:ext>
                </a:extLst>
              </a:tr>
              <a:tr h="288627">
                <a:tc>
                  <a:txBody>
                    <a:bodyPr/>
                    <a:lstStyle/>
                    <a:p>
                      <a:pPr algn="l"/>
                      <a:r>
                        <a:rPr lang="en-US" sz="2000" kern="100">
                          <a:effectLst/>
                        </a:rPr>
                        <a:t>PC6</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0.71611</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0.05698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0.9504</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420947476"/>
                  </a:ext>
                </a:extLst>
              </a:tr>
              <a:tr h="288627">
                <a:tc>
                  <a:txBody>
                    <a:bodyPr/>
                    <a:lstStyle/>
                    <a:p>
                      <a:pPr algn="l"/>
                      <a:r>
                        <a:rPr lang="en-US" sz="2000" kern="100">
                          <a:effectLst/>
                        </a:rPr>
                        <a:t>PC7</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0.60708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0.04095</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0.99135</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68508581"/>
                  </a:ext>
                </a:extLst>
              </a:tr>
              <a:tr h="288627">
                <a:tc>
                  <a:txBody>
                    <a:bodyPr/>
                    <a:lstStyle/>
                    <a:p>
                      <a:pPr algn="l"/>
                      <a:r>
                        <a:rPr lang="en-US" sz="2000" kern="100">
                          <a:effectLst/>
                        </a:rPr>
                        <a:t>PC8</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0.24271</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0.00655</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0.99789</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592166540"/>
                  </a:ext>
                </a:extLst>
              </a:tr>
              <a:tr h="288627">
                <a:tc>
                  <a:txBody>
                    <a:bodyPr/>
                    <a:lstStyle/>
                    <a:p>
                      <a:pPr algn="l"/>
                      <a:r>
                        <a:rPr lang="en-US" sz="2000" kern="100">
                          <a:effectLst/>
                        </a:rPr>
                        <a:t>PC9</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0.13776</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a:effectLst/>
                        </a:rPr>
                        <a:t>0.00211</a:t>
                      </a:r>
                      <a:endParaRPr lang="zh-CN" sz="2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2000" kern="100" dirty="0">
                          <a:effectLst/>
                        </a:rPr>
                        <a:t>1</a:t>
                      </a:r>
                      <a:endParaRPr lang="zh-CN" sz="20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544965342"/>
                  </a:ext>
                </a:extLst>
              </a:tr>
            </a:tbl>
          </a:graphicData>
        </a:graphic>
      </p:graphicFrame>
      <p:pic>
        <p:nvPicPr>
          <p:cNvPr id="14" name="图片 13">
            <a:extLst>
              <a:ext uri="{FF2B5EF4-FFF2-40B4-BE49-F238E27FC236}">
                <a16:creationId xmlns:a16="http://schemas.microsoft.com/office/drawing/2014/main" id="{8E3B8E89-8B32-4958-832C-900B5552C260}"/>
              </a:ext>
            </a:extLst>
          </p:cNvPr>
          <p:cNvPicPr/>
          <p:nvPr/>
        </p:nvPicPr>
        <p:blipFill>
          <a:blip r:embed="rId4"/>
          <a:stretch>
            <a:fillRect/>
          </a:stretch>
        </p:blipFill>
        <p:spPr>
          <a:xfrm>
            <a:off x="6697498" y="1039513"/>
            <a:ext cx="4237201" cy="3299460"/>
          </a:xfrm>
          <a:prstGeom prst="rect">
            <a:avLst/>
          </a:prstGeom>
        </p:spPr>
      </p:pic>
      <p:sp>
        <p:nvSpPr>
          <p:cNvPr id="3" name="文本框 2">
            <a:extLst>
              <a:ext uri="{FF2B5EF4-FFF2-40B4-BE49-F238E27FC236}">
                <a16:creationId xmlns:a16="http://schemas.microsoft.com/office/drawing/2014/main" id="{6598383A-1524-4401-B548-DD38803D7F38}"/>
              </a:ext>
            </a:extLst>
          </p:cNvPr>
          <p:cNvSpPr txBox="1"/>
          <p:nvPr/>
        </p:nvSpPr>
        <p:spPr>
          <a:xfrm>
            <a:off x="542925" y="4686300"/>
            <a:ext cx="10391774"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主成分分析的结果如上所示，</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发现前四个指标就可以累计包含原数据中</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80%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以上的信息，因此只采用前四个指标就可以解释说明麦片中的影响因素</a:t>
            </a:r>
            <a:r>
              <a:rPr lang="zh-CN" altLang="en-US" sz="2000" dirty="0">
                <a:effectLst/>
                <a:latin typeface="微软雅黑" panose="020B0503020204020204" pitchFamily="34" charset="-122"/>
                <a:ea typeface="微软雅黑" panose="020B0503020204020204" pitchFamily="34" charset="-122"/>
                <a:cs typeface="宋体" panose="02010600030101010101" pitchFamily="2"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510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2724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sp>
        <p:nvSpPr>
          <p:cNvPr id="14" name="文本框 13">
            <a:extLst>
              <a:ext uri="{FF2B5EF4-FFF2-40B4-BE49-F238E27FC236}">
                <a16:creationId xmlns:a16="http://schemas.microsoft.com/office/drawing/2014/main" id="{2F604327-3F8A-4757-8524-E7539B54DE56}"/>
              </a:ext>
            </a:extLst>
          </p:cNvPr>
          <p:cNvSpPr txBox="1"/>
          <p:nvPr/>
        </p:nvSpPr>
        <p:spPr>
          <a:xfrm>
            <a:off x="852488" y="1286946"/>
            <a:ext cx="6219824" cy="646331"/>
          </a:xfrm>
          <a:prstGeom prst="rect">
            <a:avLst/>
          </a:prstGeom>
          <a:noFill/>
        </p:spPr>
        <p:txBody>
          <a:bodyPr wrap="square">
            <a:spAutoFit/>
          </a:bodyPr>
          <a:lstStyle/>
          <a:p>
            <a:r>
              <a:rPr lang="zh-CN" altLang="en-US" sz="1800" dirty="0">
                <a:effectLst/>
                <a:latin typeface="宋体" panose="02010600030101010101" pitchFamily="2" charset="-122"/>
                <a:ea typeface="宋体" panose="02010600030101010101" pitchFamily="2" charset="-122"/>
                <a:cs typeface="宋体" panose="02010600030101010101" pitchFamily="2" charset="-122"/>
              </a:rPr>
              <a:t>主成分分析所取的</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这四个指标分别可以表示为：</a:t>
            </a:r>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96D2F52-FC83-4D31-BDE8-73337EE193AF}"/>
                  </a:ext>
                </a:extLst>
              </p:cNvPr>
              <p:cNvSpPr txBox="1"/>
              <p:nvPr/>
            </p:nvSpPr>
            <p:spPr>
              <a:xfrm>
                <a:off x="772946" y="3429000"/>
                <a:ext cx="10299827" cy="2005934"/>
              </a:xfrm>
              <a:prstGeom prst="rect">
                <a:avLst/>
              </a:prstGeom>
              <a:noFill/>
            </p:spPr>
            <p:txBody>
              <a:bodyPr wrap="square">
                <a:spAutoFit/>
              </a:bodyPr>
              <a:lstStyle/>
              <a:p>
                <a:endParaRPr lang="en-US" altLang="zh-CN" sz="1800" i="1" dirty="0">
                  <a:effectLst/>
                  <a:latin typeface="Cambria Math" panose="02040503050406030204" pitchFamily="18" charset="0"/>
                  <a:ea typeface="宋体" panose="02010600030101010101" pitchFamily="2" charset="-122"/>
                  <a:cs typeface="宋体" panose="02010600030101010101" pitchFamily="2" charset="-122"/>
                </a:endParaRPr>
              </a:p>
              <a:p>
                <a:pPr indent="304800"/>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宋体" panose="02010600030101010101" pitchFamily="2" charset="-122"/>
                        </a:rPr>
                        <m:t>𝑃</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3=0.16</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𝑐𝑎𝑙𝑜𝑟𝑖𝑒𝑠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+0.373</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𝑝𝑟𝑜𝑡𝑒𝑖𝑛</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−0.09</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𝑓𝑎𝑡</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+0.469</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𝑠𝑜𝑑𝑖𝑢𝑚</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+0.146</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𝑓𝑖𝑏𝑒𝑟</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+0.501</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𝑐𝑎𝑟𝑏𝑜</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−0.34</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𝑠𝑢𝑔𝑎𝑟𝑠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+0.164</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𝑝𝑜𝑡𝑎𝑠𝑠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+0.444</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𝑣𝑖𝑡𝑎𝑚𝑖𝑛𝑠</m:t>
                      </m:r>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宋体" panose="02010600030101010101" pitchFamily="2" charset="-122"/>
                        </a:rPr>
                        <m:t>𝑃𝐶</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4=−0.21</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𝑐𝑎𝑙𝑜𝑟𝑖𝑒𝑠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−0.37</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𝑝𝑟𝑜𝑡𝑒𝑖𝑛</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−0.49</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𝑓𝑎𝑡</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+0.287</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𝑠𝑜𝑑𝑖𝑢𝑚</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+0.221</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𝑓𝑖𝑏𝑒𝑟</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−0.28</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𝑐𝑎𝑟𝑏𝑜</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+0.37</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𝑠𝑢𝑔𝑎𝑟𝑠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+0.126</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𝑝𝑜𝑡𝑎𝑠𝑠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+0.468</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𝑣𝑖𝑡𝑎𝑚𝑖𝑛</m:t>
                      </m:r>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6" name="文本框 15">
                <a:extLst>
                  <a:ext uri="{FF2B5EF4-FFF2-40B4-BE49-F238E27FC236}">
                    <a16:creationId xmlns:a16="http://schemas.microsoft.com/office/drawing/2014/main" id="{896D2F52-FC83-4D31-BDE8-73337EE193AF}"/>
                  </a:ext>
                </a:extLst>
              </p:cNvPr>
              <p:cNvSpPr txBox="1">
                <a:spLocks noRot="1" noChangeAspect="1" noMove="1" noResize="1" noEditPoints="1" noAdjustHandles="1" noChangeArrowheads="1" noChangeShapeType="1" noTextEdit="1"/>
              </p:cNvSpPr>
              <p:nvPr/>
            </p:nvSpPr>
            <p:spPr>
              <a:xfrm>
                <a:off x="772946" y="3429000"/>
                <a:ext cx="10299827" cy="2005934"/>
              </a:xfrm>
              <a:prstGeom prst="rect">
                <a:avLst/>
              </a:prstGeom>
              <a:blipFill>
                <a:blip r:embed="rId4"/>
                <a:stretch>
                  <a:fillRect b="-1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82CB6E8-23C2-4923-9271-33632FEA7913}"/>
                  </a:ext>
                </a:extLst>
              </p:cNvPr>
              <p:cNvSpPr txBox="1"/>
              <p:nvPr/>
            </p:nvSpPr>
            <p:spPr>
              <a:xfrm>
                <a:off x="772946" y="1897764"/>
                <a:ext cx="10790528" cy="172893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𝑃𝐶</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1=0.228</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𝑐𝑎𝑙𝑜𝑟𝑖𝑒𝑠</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−0.392</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𝑝𝑟𝑜𝑡𝑒𝑖𝑛</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−0.093</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𝑓𝑎𝑡</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+0.17</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𝑠𝑜𝑑𝑖𝑢𝑚</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−0.562</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𝑓𝑖𝑏𝑒𝑟</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+0.339</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𝑐𝑎𝑟𝑏𝑜</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+0.098</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𝑠𝑢𝑔𝑎𝑟𝑠</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−0.547</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𝑝𝑜𝑡𝑎𝑠𝑠</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+0.129</m:t>
                      </m:r>
                      <m:r>
                        <a:rPr lang="en-US" altLang="zh-CN" sz="1800" i="1" smtClean="0">
                          <a:effectLst/>
                          <a:latin typeface="Cambria Math" panose="02040503050406030204" pitchFamily="18" charset="0"/>
                          <a:ea typeface="宋体" panose="02010600030101010101" pitchFamily="2" charset="-122"/>
                          <a:cs typeface="宋体" panose="02010600030101010101" pitchFamily="2" charset="-122"/>
                        </a:rPr>
                        <m:t>𝑣𝑖𝑡𝑎𝑚𝑖𝑛𝑠</m:t>
                      </m:r>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anose="02010600030101010101" pitchFamily="2" charset="-122"/>
                          <a:cs typeface="宋体" panose="02010600030101010101" pitchFamily="2" charset="-122"/>
                        </a:rPr>
                        <m:t>𝑃𝐶</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2=−0.573</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𝑐𝑎𝑙𝑜𝑟𝑖𝑒𝑠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−0.084</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𝑝𝑟𝑜𝑡𝑒𝑖𝑛</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−0.514</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𝑓𝑎𝑡</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−0.175</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𝑠𝑜𝑑𝑖𝑢𝑚</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−0.003</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𝑓𝑖𝑏𝑒𝑟</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+0.183</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𝑐𝑎𝑟𝑏𝑜</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−0.526</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𝑠𝑢𝑔𝑎𝑟𝑠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−0.165</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𝑝𝑜𝑡𝑎𝑠𝑠</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−0.179</m:t>
                      </m:r>
                      <m:r>
                        <a:rPr lang="en-US" altLang="zh-CN" sz="1800" i="1">
                          <a:effectLst/>
                          <a:latin typeface="Cambria Math" panose="02040503050406030204" pitchFamily="18" charset="0"/>
                          <a:ea typeface="宋体" panose="02010600030101010101" pitchFamily="2" charset="-122"/>
                          <a:cs typeface="宋体" panose="02010600030101010101" pitchFamily="2" charset="-122"/>
                        </a:rPr>
                        <m:t>𝑣𝑖𝑡𝑎𝑚𝑖𝑛𝑠</m:t>
                      </m:r>
                    </m:oMath>
                  </m:oMathPara>
                </a14:m>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8" name="文本框 17">
                <a:extLst>
                  <a:ext uri="{FF2B5EF4-FFF2-40B4-BE49-F238E27FC236}">
                    <a16:creationId xmlns:a16="http://schemas.microsoft.com/office/drawing/2014/main" id="{882CB6E8-23C2-4923-9271-33632FEA7913}"/>
                  </a:ext>
                </a:extLst>
              </p:cNvPr>
              <p:cNvSpPr txBox="1">
                <a:spLocks noRot="1" noChangeAspect="1" noMove="1" noResize="1" noEditPoints="1" noAdjustHandles="1" noChangeArrowheads="1" noChangeShapeType="1" noTextEdit="1"/>
              </p:cNvSpPr>
              <p:nvPr/>
            </p:nvSpPr>
            <p:spPr>
              <a:xfrm>
                <a:off x="772946" y="1897764"/>
                <a:ext cx="10790528" cy="1728935"/>
              </a:xfrm>
              <a:prstGeom prst="rect">
                <a:avLst/>
              </a:prstGeom>
              <a:blipFill>
                <a:blip r:embed="rId5"/>
                <a:stretch>
                  <a:fillRect b="-2817"/>
                </a:stretch>
              </a:blipFill>
            </p:spPr>
            <p:txBody>
              <a:bodyPr/>
              <a:lstStyle/>
              <a:p>
                <a:r>
                  <a:rPr lang="zh-CN" altLang="en-US">
                    <a:noFill/>
                  </a:rPr>
                  <a:t> </a:t>
                </a:r>
              </a:p>
            </p:txBody>
          </p:sp>
        </mc:Fallback>
      </mc:AlternateContent>
      <p:sp>
        <p:nvSpPr>
          <p:cNvPr id="19" name="矩形 45">
            <a:extLst>
              <a:ext uri="{FF2B5EF4-FFF2-40B4-BE49-F238E27FC236}">
                <a16:creationId xmlns:a16="http://schemas.microsoft.com/office/drawing/2014/main" id="{D75F059F-7024-40F4-8B45-E37C60D9BB56}"/>
              </a:ext>
            </a:extLst>
          </p:cNvPr>
          <p:cNvSpPr>
            <a:spLocks noChangeArrowheads="1"/>
          </p:cNvSpPr>
          <p:nvPr/>
        </p:nvSpPr>
        <p:spPr bwMode="auto">
          <a:xfrm>
            <a:off x="6860851" y="260330"/>
            <a:ext cx="285046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数据分析</a:t>
            </a:r>
            <a:r>
              <a:rPr lang="en-US" altLang="zh-CN" sz="1867" dirty="0">
                <a:solidFill>
                  <a:prstClr val="white"/>
                </a:solidFill>
                <a:latin typeface="微软雅黑" panose="020B0503020204020204" pitchFamily="34" charset="-122"/>
                <a:ea typeface="微软雅黑" panose="020B0503020204020204" pitchFamily="34" charset="-122"/>
              </a:rPr>
              <a:t>——</a:t>
            </a:r>
            <a:r>
              <a:rPr lang="zh-CN" altLang="en-US" sz="1867" dirty="0">
                <a:solidFill>
                  <a:prstClr val="white"/>
                </a:solidFill>
                <a:latin typeface="微软雅黑" panose="020B0503020204020204" pitchFamily="34" charset="-122"/>
                <a:ea typeface="微软雅黑" panose="020B0503020204020204" pitchFamily="34" charset="-122"/>
              </a:rPr>
              <a:t>主成分分析</a:t>
            </a:r>
          </a:p>
        </p:txBody>
      </p:sp>
    </p:spTree>
    <p:extLst>
      <p:ext uri="{BB962C8B-B14F-4D97-AF65-F5344CB8AC3E}">
        <p14:creationId xmlns:p14="http://schemas.microsoft.com/office/powerpoint/2010/main" val="374643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2724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sp>
        <p:nvSpPr>
          <p:cNvPr id="2" name="文本框 1">
            <a:extLst>
              <a:ext uri="{FF2B5EF4-FFF2-40B4-BE49-F238E27FC236}">
                <a16:creationId xmlns:a16="http://schemas.microsoft.com/office/drawing/2014/main" id="{569C15F0-38D8-45C5-9A02-43897267FCCE}"/>
              </a:ext>
            </a:extLst>
          </p:cNvPr>
          <p:cNvSpPr txBox="1"/>
          <p:nvPr/>
        </p:nvSpPr>
        <p:spPr>
          <a:xfrm>
            <a:off x="1114425" y="1343025"/>
            <a:ext cx="9616446" cy="4090672"/>
          </a:xfrm>
          <a:prstGeom prst="rect">
            <a:avLst/>
          </a:prstGeom>
          <a:noFill/>
        </p:spPr>
        <p:txBody>
          <a:bodyPr wrap="square" rtlCol="0">
            <a:spAutoFit/>
          </a:bodyPr>
          <a:lstStyle/>
          <a:p>
            <a:pPr>
              <a:lnSpc>
                <a:spcPct val="150000"/>
              </a:lnSpc>
              <a:spcAft>
                <a:spcPts val="600"/>
              </a:spcAft>
            </a:pP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可以表示麦片中纤维素、脂肪、蛋白质和其他营养素的相对差距，指标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越大说明该麦片中纤维素、脂肪、蛋白质的含量相对较少，而其他营养素相对较多；</a:t>
            </a:r>
            <a:endParaRPr lang="en-US"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600"/>
              </a:spcAft>
            </a:pP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可以表示麦片中碳水化合物和其他营养指标的差距，指标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越大说明该麦片中的碳水化合物相对越多、其他营养素相对越少；</a:t>
            </a:r>
            <a:endParaRPr lang="en-US"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600"/>
              </a:spcAft>
            </a:pP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可以表示麦片中糖与脂肪和其他营养素的含量的差异，指标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越大说明该麦片中的糖与脂肪相对较少、其他营养素相对较多；</a:t>
            </a:r>
            <a:endParaRPr lang="en-US"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600"/>
              </a:spcAft>
            </a:pP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4</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可以表示麦片中卡路里、蛋白质、脂肪、碳水化合物和其他营养素含量的相对差距，指标</a:t>
            </a:r>
            <a:r>
              <a:rPr lang="en-US" altLang="zh-CN" dirty="0">
                <a:effectLst/>
                <a:latin typeface="微软雅黑" panose="020B0503020204020204" pitchFamily="34" charset="-122"/>
                <a:ea typeface="微软雅黑" panose="020B0503020204020204" pitchFamily="34" charset="-122"/>
                <a:cs typeface="宋体" panose="02010600030101010101" pitchFamily="2" charset="-122"/>
              </a:rPr>
              <a:t>4</a:t>
            </a:r>
            <a:r>
              <a:rPr lang="zh-CN" altLang="zh-CN" dirty="0">
                <a:effectLst/>
                <a:latin typeface="微软雅黑" panose="020B0503020204020204" pitchFamily="34" charset="-122"/>
                <a:ea typeface="微软雅黑" panose="020B0503020204020204" pitchFamily="34" charset="-122"/>
                <a:cs typeface="宋体" panose="02010600030101010101" pitchFamily="2" charset="-122"/>
              </a:rPr>
              <a:t>越大说明卡路里、蛋白质、脂肪、碳水化合物含量相对较少，其他营养素含量相对较多。</a:t>
            </a:r>
          </a:p>
          <a:p>
            <a:pPr>
              <a:lnSpc>
                <a:spcPct val="150000"/>
              </a:lnSpc>
              <a:spcAft>
                <a:spcPts val="600"/>
              </a:spcAft>
            </a:pPr>
            <a:endParaRPr lang="zh-CN" altLang="en-US" dirty="0">
              <a:latin typeface="微软雅黑" panose="020B0503020204020204" pitchFamily="34" charset="-122"/>
              <a:ea typeface="微软雅黑" panose="020B0503020204020204" pitchFamily="34" charset="-122"/>
            </a:endParaRPr>
          </a:p>
        </p:txBody>
      </p:sp>
      <p:sp>
        <p:nvSpPr>
          <p:cNvPr id="14" name="矩形 45">
            <a:extLst>
              <a:ext uri="{FF2B5EF4-FFF2-40B4-BE49-F238E27FC236}">
                <a16:creationId xmlns:a16="http://schemas.microsoft.com/office/drawing/2014/main" id="{D9218697-0E19-4D79-8241-AC883785D9FB}"/>
              </a:ext>
            </a:extLst>
          </p:cNvPr>
          <p:cNvSpPr>
            <a:spLocks noChangeArrowheads="1"/>
          </p:cNvSpPr>
          <p:nvPr/>
        </p:nvSpPr>
        <p:spPr bwMode="auto">
          <a:xfrm>
            <a:off x="6860851" y="260330"/>
            <a:ext cx="285046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数据分析</a:t>
            </a:r>
            <a:r>
              <a:rPr lang="en-US" altLang="zh-CN" sz="1867" dirty="0">
                <a:solidFill>
                  <a:prstClr val="white"/>
                </a:solidFill>
                <a:latin typeface="微软雅黑" panose="020B0503020204020204" pitchFamily="34" charset="-122"/>
                <a:ea typeface="微软雅黑" panose="020B0503020204020204" pitchFamily="34" charset="-122"/>
              </a:rPr>
              <a:t>——</a:t>
            </a:r>
            <a:r>
              <a:rPr lang="zh-CN" altLang="en-US" sz="1867" dirty="0">
                <a:solidFill>
                  <a:prstClr val="white"/>
                </a:solidFill>
                <a:latin typeface="微软雅黑" panose="020B0503020204020204" pitchFamily="34" charset="-122"/>
                <a:ea typeface="微软雅黑" panose="020B0503020204020204" pitchFamily="34" charset="-122"/>
              </a:rPr>
              <a:t>主成分分析</a:t>
            </a:r>
          </a:p>
        </p:txBody>
      </p:sp>
    </p:spTree>
    <p:extLst>
      <p:ext uri="{BB962C8B-B14F-4D97-AF65-F5344CB8AC3E}">
        <p14:creationId xmlns:p14="http://schemas.microsoft.com/office/powerpoint/2010/main" val="129255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2724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7119789" y="242232"/>
            <a:ext cx="2611612"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数据分析</a:t>
            </a:r>
            <a:r>
              <a:rPr lang="en-US" altLang="zh-CN" sz="1867" dirty="0">
                <a:solidFill>
                  <a:prstClr val="white"/>
                </a:solidFill>
                <a:latin typeface="微软雅黑" panose="020B0503020204020204" pitchFamily="34" charset="-122"/>
                <a:ea typeface="微软雅黑" panose="020B0503020204020204" pitchFamily="34" charset="-122"/>
              </a:rPr>
              <a:t>——</a:t>
            </a:r>
            <a:r>
              <a:rPr lang="zh-CN" altLang="en-US" sz="1867" dirty="0">
                <a:solidFill>
                  <a:prstClr val="white"/>
                </a:solidFill>
                <a:latin typeface="微软雅黑" panose="020B0503020204020204" pitchFamily="34" charset="-122"/>
                <a:ea typeface="微软雅黑" panose="020B0503020204020204" pitchFamily="34" charset="-122"/>
              </a:rPr>
              <a:t>聚类分析</a:t>
            </a: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pic>
        <p:nvPicPr>
          <p:cNvPr id="13" name="图片 12">
            <a:extLst>
              <a:ext uri="{FF2B5EF4-FFF2-40B4-BE49-F238E27FC236}">
                <a16:creationId xmlns:a16="http://schemas.microsoft.com/office/drawing/2014/main" id="{736C6083-B9D6-4CB7-9E60-A4631564FEEF}"/>
              </a:ext>
            </a:extLst>
          </p:cNvPr>
          <p:cNvPicPr/>
          <p:nvPr/>
        </p:nvPicPr>
        <p:blipFill>
          <a:blip r:embed="rId4"/>
          <a:stretch>
            <a:fillRect/>
          </a:stretch>
        </p:blipFill>
        <p:spPr>
          <a:xfrm>
            <a:off x="6953858" y="1787208"/>
            <a:ext cx="4408170" cy="3880167"/>
          </a:xfrm>
          <a:prstGeom prst="rect">
            <a:avLst/>
          </a:prstGeom>
        </p:spPr>
      </p:pic>
      <p:sp>
        <p:nvSpPr>
          <p:cNvPr id="2" name="文本框 1">
            <a:extLst>
              <a:ext uri="{FF2B5EF4-FFF2-40B4-BE49-F238E27FC236}">
                <a16:creationId xmlns:a16="http://schemas.microsoft.com/office/drawing/2014/main" id="{74013AB8-3C39-4E3D-A145-A45DB65685BA}"/>
              </a:ext>
            </a:extLst>
          </p:cNvPr>
          <p:cNvSpPr txBox="1"/>
          <p:nvPr/>
        </p:nvSpPr>
        <p:spPr>
          <a:xfrm>
            <a:off x="1000125" y="2009775"/>
            <a:ext cx="3771900" cy="3028842"/>
          </a:xfrm>
          <a:prstGeom prst="rect">
            <a:avLst/>
          </a:prstGeom>
          <a:noFill/>
        </p:spPr>
        <p:txBody>
          <a:bodyPr wrap="square" rtlCol="0">
            <a:spAutoFit/>
          </a:bodyPr>
          <a:lstStyle/>
          <a:p>
            <a:pPr>
              <a:lnSpc>
                <a:spcPct val="150000"/>
              </a:lnSpc>
              <a:spcAft>
                <a:spcPts val="600"/>
              </a:spcAft>
            </a:pPr>
            <a:r>
              <a:rPr lang="zh-CN" altLang="en-US" dirty="0">
                <a:latin typeface="微软雅黑" panose="020B0503020204020204" pitchFamily="34" charset="-122"/>
                <a:ea typeface="微软雅黑" panose="020B0503020204020204" pitchFamily="34" charset="-122"/>
              </a:rPr>
              <a:t>采用</a:t>
            </a:r>
            <a:r>
              <a:rPr lang="en-US" altLang="zh-CN" dirty="0">
                <a:latin typeface="微软雅黑" panose="020B0503020204020204" pitchFamily="34" charset="-122"/>
                <a:ea typeface="微软雅黑" panose="020B0503020204020204" pitchFamily="34" charset="-122"/>
              </a:rPr>
              <a:t>WSS</a:t>
            </a:r>
            <a:r>
              <a:rPr lang="zh-CN" altLang="en-US" dirty="0">
                <a:latin typeface="微软雅黑" panose="020B0503020204020204" pitchFamily="34" charset="-122"/>
                <a:ea typeface="微软雅黑" panose="020B0503020204020204" pitchFamily="34" charset="-122"/>
              </a:rPr>
              <a:t>法确定聚类的类别数，右图为</a:t>
            </a:r>
            <a:r>
              <a:rPr lang="en-US" altLang="zh-CN" dirty="0">
                <a:latin typeface="微软雅黑" panose="020B0503020204020204" pitchFamily="34" charset="-122"/>
                <a:ea typeface="微软雅黑" panose="020B0503020204020204" pitchFamily="34" charset="-122"/>
              </a:rPr>
              <a:t>WSS</a:t>
            </a:r>
            <a:r>
              <a:rPr lang="zh-CN" altLang="en-US" dirty="0">
                <a:latin typeface="微软雅黑" panose="020B0503020204020204" pitchFamily="34" charset="-122"/>
                <a:ea typeface="微软雅黑" panose="020B0503020204020204" pitchFamily="34" charset="-122"/>
              </a:rPr>
              <a:t>随</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变化图。</a:t>
            </a:r>
            <a:endParaRPr lang="en-US" altLang="zh-CN" dirty="0">
              <a:latin typeface="微软雅黑" panose="020B0503020204020204" pitchFamily="34" charset="-122"/>
              <a:ea typeface="微软雅黑" panose="020B0503020204020204" pitchFamily="34" charset="-122"/>
            </a:endParaRPr>
          </a:p>
          <a:p>
            <a:pPr>
              <a:lnSpc>
                <a:spcPct val="150000"/>
              </a:lnSpc>
              <a:spcAft>
                <a:spcPts val="600"/>
              </a:spcAft>
            </a:pPr>
            <a:r>
              <a:rPr lang="zh-CN" altLang="en-US" dirty="0">
                <a:latin typeface="微软雅黑" panose="020B0503020204020204" pitchFamily="34" charset="-122"/>
                <a:ea typeface="微软雅黑" panose="020B0503020204020204" pitchFamily="34" charset="-122"/>
              </a:rPr>
              <a:t>发现</a:t>
            </a:r>
            <a:r>
              <a:rPr lang="en-US" altLang="zh-CN" dirty="0">
                <a:latin typeface="微软雅黑" panose="020B0503020204020204" pitchFamily="34" charset="-122"/>
                <a:ea typeface="微软雅黑" panose="020B0503020204020204" pitchFamily="34" charset="-122"/>
              </a:rPr>
              <a:t>k=6</a:t>
            </a:r>
            <a:r>
              <a:rPr lang="zh-CN" altLang="en-US" dirty="0">
                <a:latin typeface="微软雅黑" panose="020B0503020204020204" pitchFamily="34" charset="-122"/>
                <a:ea typeface="微软雅黑" panose="020B0503020204020204" pitchFamily="34" charset="-122"/>
              </a:rPr>
              <a:t>时，</a:t>
            </a:r>
            <a:r>
              <a:rPr lang="zh-CN" altLang="zh-CN" kern="0" dirty="0">
                <a:effectLst/>
                <a:latin typeface="微软雅黑" panose="020B0503020204020204" pitchFamily="34" charset="-122"/>
                <a:ea typeface="微软雅黑" panose="020B0503020204020204" pitchFamily="34" charset="-122"/>
                <a:cs typeface="宋体" panose="02010600030101010101" pitchFamily="2" charset="-122"/>
              </a:rPr>
              <a:t>当</a:t>
            </a:r>
            <a:r>
              <a:rPr lang="en-US" altLang="zh-CN" kern="0" dirty="0">
                <a:effectLst/>
                <a:latin typeface="微软雅黑" panose="020B0503020204020204" pitchFamily="34" charset="-122"/>
                <a:ea typeface="微软雅黑" panose="020B0503020204020204" pitchFamily="34" charset="-122"/>
                <a:cs typeface="宋体" panose="02010600030101010101" pitchFamily="2" charset="-122"/>
              </a:rPr>
              <a:t>WWS</a:t>
            </a:r>
            <a:r>
              <a:rPr lang="zh-CN" altLang="zh-CN" kern="0" dirty="0">
                <a:effectLst/>
                <a:latin typeface="微软雅黑" panose="020B0503020204020204" pitchFamily="34" charset="-122"/>
                <a:ea typeface="微软雅黑" panose="020B0503020204020204" pitchFamily="34" charset="-122"/>
                <a:cs typeface="宋体" panose="02010600030101010101" pitchFamily="2" charset="-122"/>
              </a:rPr>
              <a:t>减少</a:t>
            </a:r>
            <a:r>
              <a:rPr lang="zh-CN" altLang="en-US" kern="0" dirty="0">
                <a:effectLst/>
                <a:latin typeface="微软雅黑" panose="020B0503020204020204" pitchFamily="34" charset="-122"/>
                <a:ea typeface="微软雅黑" panose="020B0503020204020204" pitchFamily="34" charset="-122"/>
                <a:cs typeface="宋体" panose="02010600030101010101" pitchFamily="2" charset="-122"/>
              </a:rPr>
              <a:t>的速率变得</a:t>
            </a:r>
            <a:r>
              <a:rPr lang="zh-CN" altLang="zh-CN" kern="0" dirty="0">
                <a:effectLst/>
                <a:latin typeface="微软雅黑" panose="020B0503020204020204" pitchFamily="34" charset="-122"/>
                <a:ea typeface="微软雅黑" panose="020B0503020204020204" pitchFamily="34" charset="-122"/>
                <a:cs typeface="宋体" panose="02010600030101010101" pitchFamily="2" charset="-122"/>
              </a:rPr>
              <a:t>很缓慢，认为进一步增大聚类数效果也并不能增强，存在</a:t>
            </a:r>
            <a:r>
              <a:rPr lang="zh-CN" altLang="en-US" kern="0" dirty="0">
                <a:effectLst/>
                <a:latin typeface="微软雅黑" panose="020B0503020204020204" pitchFamily="34" charset="-122"/>
                <a:ea typeface="微软雅黑" panose="020B0503020204020204" pitchFamily="34" charset="-122"/>
                <a:cs typeface="宋体" panose="02010600030101010101" pitchFamily="2" charset="-122"/>
              </a:rPr>
              <a:t>的</a:t>
            </a:r>
            <a:r>
              <a:rPr lang="zh-CN" altLang="zh-CN" kern="0" dirty="0">
                <a:effectLst/>
                <a:latin typeface="微软雅黑" panose="020B0503020204020204" pitchFamily="34" charset="-122"/>
                <a:ea typeface="微软雅黑" panose="020B0503020204020204" pitchFamily="34" charset="-122"/>
                <a:cs typeface="宋体" panose="02010600030101010101" pitchFamily="2" charset="-122"/>
              </a:rPr>
              <a:t>这个“肘点”就是最佳聚类数目</a:t>
            </a:r>
            <a:r>
              <a:rPr lang="zh-CN" altLang="en-US" kern="0" dirty="0">
                <a:effectLst/>
                <a:latin typeface="微软雅黑" panose="020B0503020204020204" pitchFamily="34" charset="-122"/>
                <a:ea typeface="微软雅黑" panose="020B0503020204020204" pitchFamily="34" charset="-122"/>
                <a:cs typeface="宋体" panose="02010600030101010101" pitchFamily="2" charset="-122"/>
              </a:rPr>
              <a:t>，即</a:t>
            </a:r>
            <a:r>
              <a:rPr lang="en-US" altLang="zh-CN" kern="0" dirty="0">
                <a:effectLst/>
                <a:latin typeface="微软雅黑" panose="020B0503020204020204" pitchFamily="34" charset="-122"/>
                <a:ea typeface="微软雅黑" panose="020B0503020204020204" pitchFamily="34" charset="-122"/>
                <a:cs typeface="宋体" panose="02010600030101010101" pitchFamily="2" charset="-122"/>
              </a:rPr>
              <a:t>k=6</a:t>
            </a:r>
            <a:r>
              <a:rPr lang="zh-CN" altLang="zh-CN" kern="0" dirty="0">
                <a:effectLst/>
                <a:latin typeface="微软雅黑" panose="020B0503020204020204" pitchFamily="34" charset="-122"/>
                <a:ea typeface="微软雅黑" panose="020B0503020204020204" pitchFamily="34" charset="-122"/>
                <a:cs typeface="宋体" panose="02010600030101010101" pitchFamily="2"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96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82724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7119789" y="242232"/>
            <a:ext cx="2611612"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数据分析</a:t>
            </a:r>
            <a:r>
              <a:rPr lang="en-US" altLang="zh-CN" sz="1867" dirty="0">
                <a:solidFill>
                  <a:prstClr val="white"/>
                </a:solidFill>
                <a:latin typeface="微软雅黑" panose="020B0503020204020204" pitchFamily="34" charset="-122"/>
                <a:ea typeface="微软雅黑" panose="020B0503020204020204" pitchFamily="34" charset="-122"/>
              </a:rPr>
              <a:t>——</a:t>
            </a:r>
            <a:r>
              <a:rPr lang="zh-CN" altLang="en-US" sz="1867" dirty="0">
                <a:solidFill>
                  <a:prstClr val="white"/>
                </a:solidFill>
                <a:latin typeface="微软雅黑" panose="020B0503020204020204" pitchFamily="34" charset="-122"/>
                <a:ea typeface="微软雅黑" panose="020B0503020204020204" pitchFamily="34" charset="-122"/>
              </a:rPr>
              <a:t>聚类分析</a:t>
            </a: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pic>
        <p:nvPicPr>
          <p:cNvPr id="14" name="图片 13">
            <a:extLst>
              <a:ext uri="{FF2B5EF4-FFF2-40B4-BE49-F238E27FC236}">
                <a16:creationId xmlns:a16="http://schemas.microsoft.com/office/drawing/2014/main" id="{24B957B8-1EFB-4A4C-A073-96656A24CA38}"/>
              </a:ext>
            </a:extLst>
          </p:cNvPr>
          <p:cNvPicPr/>
          <p:nvPr/>
        </p:nvPicPr>
        <p:blipFill>
          <a:blip r:embed="rId4"/>
          <a:stretch>
            <a:fillRect/>
          </a:stretch>
        </p:blipFill>
        <p:spPr>
          <a:xfrm>
            <a:off x="5381625" y="3508078"/>
            <a:ext cx="3110252" cy="3107690"/>
          </a:xfrm>
          <a:prstGeom prst="rect">
            <a:avLst/>
          </a:prstGeom>
        </p:spPr>
      </p:pic>
      <p:pic>
        <p:nvPicPr>
          <p:cNvPr id="15" name="图片 14">
            <a:extLst>
              <a:ext uri="{FF2B5EF4-FFF2-40B4-BE49-F238E27FC236}">
                <a16:creationId xmlns:a16="http://schemas.microsoft.com/office/drawing/2014/main" id="{1AC5FEEF-1491-4771-B752-8D6F39BFC72E}"/>
              </a:ext>
            </a:extLst>
          </p:cNvPr>
          <p:cNvPicPr/>
          <p:nvPr/>
        </p:nvPicPr>
        <p:blipFill>
          <a:blip r:embed="rId5"/>
          <a:stretch>
            <a:fillRect/>
          </a:stretch>
        </p:blipFill>
        <p:spPr>
          <a:xfrm>
            <a:off x="8700461" y="3812778"/>
            <a:ext cx="3184833" cy="2879090"/>
          </a:xfrm>
          <a:prstGeom prst="rect">
            <a:avLst/>
          </a:prstGeom>
        </p:spPr>
      </p:pic>
      <p:sp>
        <p:nvSpPr>
          <p:cNvPr id="3" name="文本框 2">
            <a:extLst>
              <a:ext uri="{FF2B5EF4-FFF2-40B4-BE49-F238E27FC236}">
                <a16:creationId xmlns:a16="http://schemas.microsoft.com/office/drawing/2014/main" id="{CBE68B80-171F-43FD-9261-0747D2B4BBE0}"/>
              </a:ext>
            </a:extLst>
          </p:cNvPr>
          <p:cNvSpPr txBox="1"/>
          <p:nvPr/>
        </p:nvSpPr>
        <p:spPr>
          <a:xfrm>
            <a:off x="457200" y="1399063"/>
            <a:ext cx="4191000" cy="5062924"/>
          </a:xfrm>
          <a:prstGeom prst="rect">
            <a:avLst/>
          </a:prstGeom>
          <a:noFill/>
        </p:spPr>
        <p:txBody>
          <a:bodyPr wrap="square" rtlCol="0">
            <a:spAutoFit/>
          </a:bodyPr>
          <a:lstStyle/>
          <a:p>
            <a:pPr indent="306000">
              <a:spcAft>
                <a:spcPts val="600"/>
              </a:spcAft>
            </a:pPr>
            <a:r>
              <a:rPr lang="zh-CN" altLang="en-US" dirty="0">
                <a:latin typeface="微软雅黑" panose="020B0503020204020204" pitchFamily="34" charset="-122"/>
                <a:ea typeface="微软雅黑" panose="020B0503020204020204" pitchFamily="34" charset="-122"/>
              </a:rPr>
              <a:t>聚类的结果如右所示，</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结合四个指标的实际意义可以发现：</a:t>
            </a:r>
          </a:p>
          <a:p>
            <a:pPr indent="304800">
              <a:spcAft>
                <a:spcPts val="600"/>
              </a:spcAft>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第一类麦片中碳水化合物、糖、卡路里相对占比较多，其他占比较少；</a:t>
            </a:r>
          </a:p>
          <a:p>
            <a:pPr indent="304800">
              <a:spcAft>
                <a:spcPts val="600"/>
              </a:spcAft>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第二类麦片中碳水化合物相对占比较多，其他占比较少；</a:t>
            </a:r>
          </a:p>
          <a:p>
            <a:pPr indent="304800">
              <a:spcAft>
                <a:spcPts val="600"/>
              </a:spcAft>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第三类麦片中卡路里、纤维、蛋白质相对占比较多，其他占比较少；</a:t>
            </a:r>
          </a:p>
          <a:p>
            <a:pPr indent="304800">
              <a:spcAft>
                <a:spcPts val="600"/>
              </a:spcAft>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第四类麦片中碳水化合物、脂肪、蛋白质、纤维相对占比较多，其他占比较少；</a:t>
            </a:r>
          </a:p>
          <a:p>
            <a:pPr indent="304800">
              <a:spcAft>
                <a:spcPts val="600"/>
              </a:spcAft>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第五类麦片中蛋白质、纤维相对占比较多，其他占比较少；</a:t>
            </a:r>
          </a:p>
          <a:p>
            <a:pPr indent="304800">
              <a:spcAft>
                <a:spcPts val="600"/>
              </a:spcAft>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第六类麦片中糖、脂肪相对占比较多，其他占比较少；</a:t>
            </a:r>
          </a:p>
          <a:p>
            <a:pPr>
              <a:spcAft>
                <a:spcPts val="600"/>
              </a:spcAft>
            </a:pPr>
            <a:endParaRPr lang="zh-CN" altLang="en-US"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DC33B567-5043-4D43-ADBF-01F4D981FDBE}"/>
              </a:ext>
            </a:extLst>
          </p:cNvPr>
          <p:cNvGraphicFramePr>
            <a:graphicFrameLocks noGrp="1"/>
          </p:cNvGraphicFramePr>
          <p:nvPr>
            <p:extLst>
              <p:ext uri="{D42A27DB-BD31-4B8C-83A1-F6EECF244321}">
                <p14:modId xmlns:p14="http://schemas.microsoft.com/office/powerpoint/2010/main" val="969175156"/>
              </p:ext>
            </p:extLst>
          </p:nvPr>
        </p:nvGraphicFramePr>
        <p:xfrm>
          <a:off x="6190213" y="972420"/>
          <a:ext cx="5020495" cy="2736696"/>
        </p:xfrm>
        <a:graphic>
          <a:graphicData uri="http://schemas.openxmlformats.org/drawingml/2006/table">
            <a:tbl>
              <a:tblPr firstRow="1" firstCol="1" bandRow="1">
                <a:tableStyleId>{F5AB1C69-6EDB-4FF4-983F-18BD219EF322}</a:tableStyleId>
              </a:tblPr>
              <a:tblGrid>
                <a:gridCol w="1004099">
                  <a:extLst>
                    <a:ext uri="{9D8B030D-6E8A-4147-A177-3AD203B41FA5}">
                      <a16:colId xmlns:a16="http://schemas.microsoft.com/office/drawing/2014/main" val="2466351552"/>
                    </a:ext>
                  </a:extLst>
                </a:gridCol>
                <a:gridCol w="1004099">
                  <a:extLst>
                    <a:ext uri="{9D8B030D-6E8A-4147-A177-3AD203B41FA5}">
                      <a16:colId xmlns:a16="http://schemas.microsoft.com/office/drawing/2014/main" val="876891247"/>
                    </a:ext>
                  </a:extLst>
                </a:gridCol>
                <a:gridCol w="1004099">
                  <a:extLst>
                    <a:ext uri="{9D8B030D-6E8A-4147-A177-3AD203B41FA5}">
                      <a16:colId xmlns:a16="http://schemas.microsoft.com/office/drawing/2014/main" val="1658375306"/>
                    </a:ext>
                  </a:extLst>
                </a:gridCol>
                <a:gridCol w="1004099">
                  <a:extLst>
                    <a:ext uri="{9D8B030D-6E8A-4147-A177-3AD203B41FA5}">
                      <a16:colId xmlns:a16="http://schemas.microsoft.com/office/drawing/2014/main" val="2256465890"/>
                    </a:ext>
                  </a:extLst>
                </a:gridCol>
                <a:gridCol w="1004099">
                  <a:extLst>
                    <a:ext uri="{9D8B030D-6E8A-4147-A177-3AD203B41FA5}">
                      <a16:colId xmlns:a16="http://schemas.microsoft.com/office/drawing/2014/main" val="1718613985"/>
                    </a:ext>
                  </a:extLst>
                </a:gridCol>
              </a:tblGrid>
              <a:tr h="219275">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tc>
                  <a:txBody>
                    <a:bodyPr/>
                    <a:lstStyle/>
                    <a:p>
                      <a:r>
                        <a:rPr lang="en-US" sz="1600" kern="100">
                          <a:effectLst/>
                        </a:rPr>
                        <a:t>PC1</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600" kern="100">
                          <a:effectLst/>
                        </a:rPr>
                        <a:t>PC2</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600" kern="100">
                          <a:effectLst/>
                        </a:rPr>
                        <a:t>PC3</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600" kern="100">
                          <a:effectLst/>
                        </a:rPr>
                        <a:t>PC4</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96883873"/>
                  </a:ext>
                </a:extLst>
              </a:tr>
              <a:tr h="415476">
                <a:tc>
                  <a:txBody>
                    <a:bodyPr/>
                    <a:lstStyle/>
                    <a:p>
                      <a:pPr algn="r"/>
                      <a:r>
                        <a:rPr lang="en-US" sz="1600" kern="100">
                          <a:effectLst/>
                        </a:rPr>
                        <a:t>1</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-0.54849</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1.951578</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-0.64924</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-0.52202</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80603000"/>
                  </a:ext>
                </a:extLst>
              </a:tr>
              <a:tr h="415476">
                <a:tc>
                  <a:txBody>
                    <a:bodyPr/>
                    <a:lstStyle/>
                    <a:p>
                      <a:pPr algn="r"/>
                      <a:r>
                        <a:rPr lang="en-US" sz="1600" kern="100">
                          <a:effectLst/>
                        </a:rPr>
                        <a:t>2</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1.09644</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0.665867</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1.454349</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0.060644</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766141786"/>
                  </a:ext>
                </a:extLst>
              </a:tr>
              <a:tr h="415476">
                <a:tc>
                  <a:txBody>
                    <a:bodyPr/>
                    <a:lstStyle/>
                    <a:p>
                      <a:pPr algn="r"/>
                      <a:r>
                        <a:rPr lang="en-US" sz="1600" kern="100">
                          <a:effectLst/>
                        </a:rPr>
                        <a:t>3</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-0.70389</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-1.36789</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0.141366</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-1.20968</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995833476"/>
                  </a:ext>
                </a:extLst>
              </a:tr>
              <a:tr h="415476">
                <a:tc>
                  <a:txBody>
                    <a:bodyPr/>
                    <a:lstStyle/>
                    <a:p>
                      <a:pPr algn="r"/>
                      <a:r>
                        <a:rPr lang="en-US" sz="1600" kern="100">
                          <a:effectLst/>
                        </a:rPr>
                        <a:t>4</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-5.46602</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0.850031</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0.4404</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1.546232</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45771416"/>
                  </a:ext>
                </a:extLst>
              </a:tr>
              <a:tr h="415476">
                <a:tc>
                  <a:txBody>
                    <a:bodyPr/>
                    <a:lstStyle/>
                    <a:p>
                      <a:pPr algn="r"/>
                      <a:r>
                        <a:rPr lang="en-US" sz="1600" kern="100">
                          <a:effectLst/>
                        </a:rPr>
                        <a:t>5</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-1.52791</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-1.27647</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0.599135</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1.034532</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130373330"/>
                  </a:ext>
                </a:extLst>
              </a:tr>
              <a:tr h="415476">
                <a:tc>
                  <a:txBody>
                    <a:bodyPr/>
                    <a:lstStyle/>
                    <a:p>
                      <a:pPr algn="r"/>
                      <a:r>
                        <a:rPr lang="en-US" sz="1600" kern="100">
                          <a:effectLst/>
                        </a:rPr>
                        <a:t>6</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1.060283</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-0.53073</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a:effectLst/>
                        </a:rPr>
                        <a:t>-1.20393</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r"/>
                      <a:r>
                        <a:rPr lang="en-US" sz="1600" kern="100" dirty="0">
                          <a:effectLst/>
                        </a:rPr>
                        <a:t>0.536302</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647476992"/>
                  </a:ext>
                </a:extLst>
              </a:tr>
            </a:tbl>
          </a:graphicData>
        </a:graphic>
      </p:graphicFrame>
    </p:spTree>
    <p:extLst>
      <p:ext uri="{BB962C8B-B14F-4D97-AF65-F5344CB8AC3E}">
        <p14:creationId xmlns:p14="http://schemas.microsoft.com/office/powerpoint/2010/main" val="158100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第五部分</a:t>
            </a:r>
          </a:p>
        </p:txBody>
      </p:sp>
      <p:grpSp>
        <p:nvGrpSpPr>
          <p:cNvPr id="12" name="组合 11"/>
          <p:cNvGrpSpPr/>
          <p:nvPr/>
        </p:nvGrpSpPr>
        <p:grpSpPr bwMode="auto">
          <a:xfrm>
            <a:off x="5031318" y="2180863"/>
            <a:ext cx="3580148" cy="707886"/>
            <a:chOff x="3773160" y="1247148"/>
            <a:chExt cx="2685832" cy="531605"/>
          </a:xfrm>
        </p:grpSpPr>
        <p:sp>
          <p:nvSpPr>
            <p:cNvPr id="24587" name="TextBox 4"/>
            <p:cNvSpPr txBox="1">
              <a:spLocks noChangeArrowheads="1"/>
            </p:cNvSpPr>
            <p:nvPr/>
          </p:nvSpPr>
          <p:spPr bwMode="auto">
            <a:xfrm>
              <a:off x="3773160" y="1247148"/>
              <a:ext cx="1931577"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Conclusion</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5704737" y="1293374"/>
              <a:ext cx="754255"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725009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8"/>
          <p:cNvSpPr txBox="1"/>
          <p:nvPr/>
        </p:nvSpPr>
        <p:spPr>
          <a:xfrm>
            <a:off x="1667572" y="3416035"/>
            <a:ext cx="4165600" cy="748988"/>
          </a:xfrm>
          <a:prstGeom prst="rect">
            <a:avLst/>
          </a:prstGeom>
          <a:noFill/>
        </p:spPr>
        <p:txBody>
          <a:bodyPr>
            <a:spAutoFit/>
          </a:bodyPr>
          <a:lstStyle/>
          <a:p>
            <a:pPr>
              <a:defRPr/>
            </a:pPr>
            <a:r>
              <a:rPr lang="en-US" altLang="zh-CN" sz="4267" b="1"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sz="4267"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1"/>
          <p:cNvSpPr txBox="1">
            <a:spLocks noChangeArrowheads="1"/>
          </p:cNvSpPr>
          <p:nvPr/>
        </p:nvSpPr>
        <p:spPr bwMode="auto">
          <a:xfrm>
            <a:off x="4089039" y="2922852"/>
            <a:ext cx="1143262"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733" b="1">
                <a:solidFill>
                  <a:srgbClr val="414455"/>
                </a:solidFill>
                <a:latin typeface="微软雅黑" panose="020B0503020204020204" pitchFamily="34" charset="-122"/>
                <a:ea typeface="微软雅黑" panose="020B0503020204020204" pitchFamily="34" charset="-122"/>
              </a:rPr>
              <a:t>目录</a:t>
            </a:r>
          </a:p>
        </p:txBody>
      </p:sp>
      <p:sp>
        <p:nvSpPr>
          <p:cNvPr id="17" name="文本框 18"/>
          <p:cNvSpPr txBox="1"/>
          <p:nvPr/>
        </p:nvSpPr>
        <p:spPr>
          <a:xfrm>
            <a:off x="6762388" y="2269001"/>
            <a:ext cx="1723549"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背景和目的</a:t>
            </a:r>
          </a:p>
        </p:txBody>
      </p:sp>
      <p:grpSp>
        <p:nvGrpSpPr>
          <p:cNvPr id="35" name="组合 34"/>
          <p:cNvGrpSpPr/>
          <p:nvPr/>
        </p:nvGrpSpPr>
        <p:grpSpPr bwMode="auto">
          <a:xfrm>
            <a:off x="6188465" y="2180101"/>
            <a:ext cx="571801" cy="666786"/>
            <a:chOff x="3554008" y="2047768"/>
            <a:chExt cx="429079" cy="499464"/>
          </a:xfrm>
        </p:grpSpPr>
        <p:sp>
          <p:nvSpPr>
            <p:cNvPr id="23579" name="文本框 16"/>
            <p:cNvSpPr txBox="1">
              <a:spLocks noChangeArrowheads="1"/>
            </p:cNvSpPr>
            <p:nvPr/>
          </p:nvSpPr>
          <p:spPr bwMode="auto">
            <a:xfrm>
              <a:off x="3554008" y="2047768"/>
              <a:ext cx="320210" cy="49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a:solidFill>
                    <a:srgbClr val="414455"/>
                  </a:solidFill>
                  <a:ea typeface="微软雅黑" panose="020B0503020204020204" pitchFamily="34" charset="-122"/>
                </a:rPr>
                <a:t>1</a:t>
              </a:r>
              <a:endParaRPr lang="zh-CN" altLang="en-US" sz="3733">
                <a:solidFill>
                  <a:srgbClr val="414455"/>
                </a:solidFill>
                <a:ea typeface="微软雅黑" panose="020B0503020204020204" pitchFamily="34" charset="-122"/>
              </a:endParaRPr>
            </a:p>
          </p:txBody>
        </p:sp>
        <p:cxnSp>
          <p:nvCxnSpPr>
            <p:cNvPr id="18" name="直接连接符 17"/>
            <p:cNvCxnSpPr/>
            <p:nvPr/>
          </p:nvCxnSpPr>
          <p:spPr>
            <a:xfrm flipH="1">
              <a:off x="3736893" y="2226932"/>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6762388" y="3041585"/>
            <a:ext cx="1785104"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数据预处理</a:t>
            </a:r>
          </a:p>
        </p:txBody>
      </p:sp>
      <p:grpSp>
        <p:nvGrpSpPr>
          <p:cNvPr id="37" name="组合 36"/>
          <p:cNvGrpSpPr/>
          <p:nvPr/>
        </p:nvGrpSpPr>
        <p:grpSpPr bwMode="auto">
          <a:xfrm>
            <a:off x="6188465" y="2952683"/>
            <a:ext cx="571801" cy="666786"/>
            <a:chOff x="3554008" y="2627150"/>
            <a:chExt cx="429079" cy="500983"/>
          </a:xfrm>
        </p:grpSpPr>
        <p:sp>
          <p:nvSpPr>
            <p:cNvPr id="23575" name="文本框 23"/>
            <p:cNvSpPr txBox="1">
              <a:spLocks noChangeArrowheads="1"/>
            </p:cNvSpPr>
            <p:nvPr/>
          </p:nvSpPr>
          <p:spPr bwMode="auto">
            <a:xfrm>
              <a:off x="3554008" y="2627150"/>
              <a:ext cx="320210" cy="50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a:solidFill>
                    <a:srgbClr val="414455"/>
                  </a:solidFill>
                  <a:ea typeface="微软雅黑" panose="020B0503020204020204" pitchFamily="34" charset="-122"/>
                </a:rPr>
                <a:t>2</a:t>
              </a:r>
              <a:endParaRPr lang="zh-CN" altLang="en-US" sz="3733">
                <a:solidFill>
                  <a:srgbClr val="414455"/>
                </a:solidFill>
                <a:ea typeface="微软雅黑" panose="020B0503020204020204" pitchFamily="34" charset="-122"/>
              </a:endParaRPr>
            </a:p>
          </p:txBody>
        </p:sp>
        <p:cxnSp>
          <p:nvCxnSpPr>
            <p:cNvPr id="24" name="直接连接符 23"/>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6762389" y="3805701"/>
            <a:ext cx="1723549"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描述性分析</a:t>
            </a:r>
          </a:p>
        </p:txBody>
      </p:sp>
      <p:grpSp>
        <p:nvGrpSpPr>
          <p:cNvPr id="39" name="组合 38"/>
          <p:cNvGrpSpPr/>
          <p:nvPr/>
        </p:nvGrpSpPr>
        <p:grpSpPr bwMode="auto">
          <a:xfrm>
            <a:off x="6188465" y="3716803"/>
            <a:ext cx="571801" cy="666786"/>
            <a:chOff x="3554008" y="3200893"/>
            <a:chExt cx="429079" cy="499464"/>
          </a:xfrm>
        </p:grpSpPr>
        <p:sp>
          <p:nvSpPr>
            <p:cNvPr id="23571" name="文本框 29"/>
            <p:cNvSpPr txBox="1">
              <a:spLocks noChangeArrowheads="1"/>
            </p:cNvSpPr>
            <p:nvPr/>
          </p:nvSpPr>
          <p:spPr bwMode="auto">
            <a:xfrm>
              <a:off x="3554008" y="3200893"/>
              <a:ext cx="320210" cy="49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a:solidFill>
                    <a:srgbClr val="414455"/>
                  </a:solidFill>
                  <a:ea typeface="微软雅黑" panose="020B0503020204020204" pitchFamily="34" charset="-122"/>
                </a:rPr>
                <a:t>3</a:t>
              </a:r>
              <a:endParaRPr lang="zh-CN" altLang="en-US" sz="3733">
                <a:solidFill>
                  <a:srgbClr val="414455"/>
                </a:solidFill>
                <a:ea typeface="微软雅黑" panose="020B0503020204020204" pitchFamily="34" charset="-122"/>
              </a:endParaRPr>
            </a:p>
          </p:txBody>
        </p:sp>
        <p:cxnSp>
          <p:nvCxnSpPr>
            <p:cNvPr id="30" name="直接连接符 29"/>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5799438" y="2325557"/>
            <a:ext cx="33735" cy="34076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18018" y="112184"/>
            <a:ext cx="2901652" cy="461665"/>
          </a:xfrm>
          <a:prstGeom prst="rect">
            <a:avLst/>
          </a:prstGeom>
          <a:solidFill>
            <a:srgbClr val="414455"/>
          </a:solidFill>
        </p:spPr>
        <p:txBody>
          <a:bodyPr wrap="square" rtlCol="0">
            <a:spAutoFit/>
          </a:bodyPr>
          <a:lstStyle/>
          <a:p>
            <a:endParaRPr lang="zh-CN" altLang="en-US" sz="2400" dirty="0"/>
          </a:p>
        </p:txBody>
      </p:sp>
      <p:pic>
        <p:nvPicPr>
          <p:cNvPr id="19" name="图片 18"/>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
        <p:nvSpPr>
          <p:cNvPr id="36" name="文本框 30"/>
          <p:cNvSpPr txBox="1"/>
          <p:nvPr/>
        </p:nvSpPr>
        <p:spPr>
          <a:xfrm>
            <a:off x="6760272" y="4482269"/>
            <a:ext cx="1415772"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数据分析</a:t>
            </a:r>
          </a:p>
        </p:txBody>
      </p:sp>
      <p:grpSp>
        <p:nvGrpSpPr>
          <p:cNvPr id="38" name="组合 37"/>
          <p:cNvGrpSpPr/>
          <p:nvPr/>
        </p:nvGrpSpPr>
        <p:grpSpPr bwMode="auto">
          <a:xfrm>
            <a:off x="6186345" y="4393362"/>
            <a:ext cx="571802" cy="666786"/>
            <a:chOff x="3554007" y="3200893"/>
            <a:chExt cx="429080" cy="499465"/>
          </a:xfrm>
        </p:grpSpPr>
        <p:sp>
          <p:nvSpPr>
            <p:cNvPr id="40" name="文本框 29"/>
            <p:cNvSpPr txBox="1">
              <a:spLocks noChangeArrowheads="1"/>
            </p:cNvSpPr>
            <p:nvPr/>
          </p:nvSpPr>
          <p:spPr bwMode="auto">
            <a:xfrm>
              <a:off x="3554007" y="3200893"/>
              <a:ext cx="320211" cy="4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dirty="0">
                  <a:solidFill>
                    <a:srgbClr val="414455"/>
                  </a:solidFill>
                  <a:ea typeface="微软雅黑" panose="020B0503020204020204" pitchFamily="34" charset="-122"/>
                </a:rPr>
                <a:t>4</a:t>
              </a:r>
              <a:endParaRPr lang="zh-CN" altLang="en-US" sz="3733" dirty="0">
                <a:solidFill>
                  <a:srgbClr val="414455"/>
                </a:solidFill>
                <a:ea typeface="微软雅黑" panose="020B0503020204020204" pitchFamily="34" charset="-122"/>
              </a:endParaRPr>
            </a:p>
          </p:txBody>
        </p:sp>
        <p:cxnSp>
          <p:nvCxnSpPr>
            <p:cNvPr id="41" name="直接连接符 40"/>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2" name="文本框 30"/>
          <p:cNvSpPr txBox="1"/>
          <p:nvPr/>
        </p:nvSpPr>
        <p:spPr>
          <a:xfrm>
            <a:off x="6758145" y="5179181"/>
            <a:ext cx="800219" cy="461665"/>
          </a:xfrm>
          <a:prstGeom prst="rect">
            <a:avLst/>
          </a:prstGeom>
          <a:noFill/>
        </p:spPr>
        <p:txBody>
          <a:bodyPr wrap="non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grpSp>
        <p:nvGrpSpPr>
          <p:cNvPr id="43" name="组合 42"/>
          <p:cNvGrpSpPr/>
          <p:nvPr/>
        </p:nvGrpSpPr>
        <p:grpSpPr bwMode="auto">
          <a:xfrm>
            <a:off x="6184219" y="5090274"/>
            <a:ext cx="571802" cy="666786"/>
            <a:chOff x="3554007" y="3200893"/>
            <a:chExt cx="429080" cy="499465"/>
          </a:xfrm>
        </p:grpSpPr>
        <p:sp>
          <p:nvSpPr>
            <p:cNvPr id="44" name="文本框 29"/>
            <p:cNvSpPr txBox="1">
              <a:spLocks noChangeArrowheads="1"/>
            </p:cNvSpPr>
            <p:nvPr/>
          </p:nvSpPr>
          <p:spPr bwMode="auto">
            <a:xfrm>
              <a:off x="3554007" y="3200893"/>
              <a:ext cx="320211" cy="4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3733" dirty="0">
                  <a:solidFill>
                    <a:srgbClr val="414455"/>
                  </a:solidFill>
                  <a:ea typeface="微软雅黑" panose="020B0503020204020204" pitchFamily="34" charset="-122"/>
                </a:rPr>
                <a:t>5</a:t>
              </a:r>
              <a:endParaRPr lang="zh-CN" altLang="en-US" sz="3733" dirty="0">
                <a:solidFill>
                  <a:srgbClr val="414455"/>
                </a:solidFill>
                <a:ea typeface="微软雅黑" panose="020B0503020204020204" pitchFamily="34" charset="-122"/>
              </a:endParaRPr>
            </a:p>
          </p:txBody>
        </p:sp>
        <p:cxnSp>
          <p:nvCxnSpPr>
            <p:cNvPr id="45" name="直接连接符 44"/>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111299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986106" y="225376"/>
            <a:ext cx="66236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结论</a:t>
            </a:r>
          </a:p>
        </p:txBody>
      </p:sp>
      <p:sp>
        <p:nvSpPr>
          <p:cNvPr id="27" name="矩形 26"/>
          <p:cNvSpPr/>
          <p:nvPr/>
        </p:nvSpPr>
        <p:spPr>
          <a:xfrm>
            <a:off x="1048533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08116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sp>
        <p:nvSpPr>
          <p:cNvPr id="2" name="文本框 1">
            <a:extLst>
              <a:ext uri="{FF2B5EF4-FFF2-40B4-BE49-F238E27FC236}">
                <a16:creationId xmlns:a16="http://schemas.microsoft.com/office/drawing/2014/main" id="{F6CAE458-A768-40B2-B6F1-865808DFB95B}"/>
              </a:ext>
            </a:extLst>
          </p:cNvPr>
          <p:cNvSpPr txBox="1"/>
          <p:nvPr/>
        </p:nvSpPr>
        <p:spPr>
          <a:xfrm>
            <a:off x="1543050" y="1590675"/>
            <a:ext cx="8627062" cy="2961836"/>
          </a:xfrm>
          <a:prstGeom prst="rect">
            <a:avLst/>
          </a:prstGeom>
          <a:noFill/>
        </p:spPr>
        <p:txBody>
          <a:bodyPr wrap="square" rtlCol="0">
            <a:spAutoFit/>
          </a:bodyPr>
          <a:lstStyle/>
          <a:p>
            <a:pPr indent="304800">
              <a:lnSpc>
                <a:spcPct val="150000"/>
              </a:lnSpc>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麦片是一种相较其他食品低脂低卡低糖的健康食物。麦片中包含供能的糖、碳水化合物、脂肪等营养成分；维生素和微量元素等营养成分；促进胃肠蠕动的纤维类营养成分。</a:t>
            </a:r>
          </a:p>
          <a:p>
            <a:pPr indent="304800">
              <a:lnSpc>
                <a:spcPct val="150000"/>
              </a:lnSpc>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在本数据集中，不同品牌类型的麦片可以大致根据营养成分含量分为六类</a:t>
            </a:r>
            <a:r>
              <a:rPr lang="zh-CN" altLang="en-US" sz="2000" dirty="0">
                <a:effectLst/>
                <a:latin typeface="微软雅黑" panose="020B0503020204020204" pitchFamily="34" charset="-122"/>
                <a:ea typeface="微软雅黑" panose="020B0503020204020204" pitchFamily="34" charset="-122"/>
                <a:cs typeface="宋体" panose="02010600030101010101" pitchFamily="2" charset="-122"/>
              </a:rPr>
              <a:t>。消费者可根据自己的个性化需求选择不同类别的麦片。</a:t>
            </a:r>
            <a:endParaRPr lang="zh-CN"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600"/>
              </a:spcAft>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513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a:spLocks noChangeArrowheads="1"/>
          </p:cNvSpPr>
          <p:nvPr/>
        </p:nvSpPr>
        <p:spPr bwMode="auto">
          <a:xfrm>
            <a:off x="3407702" y="2266270"/>
            <a:ext cx="5664629"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8800" b="1" dirty="0">
                <a:solidFill>
                  <a:srgbClr val="414455"/>
                </a:solidFill>
                <a:latin typeface="微软雅黑" panose="020B0503020204020204" pitchFamily="34" charset="-122"/>
                <a:ea typeface="微软雅黑" panose="020B0503020204020204" pitchFamily="34" charset="-122"/>
              </a:rPr>
              <a:t>THANKS</a:t>
            </a:r>
            <a:endParaRPr lang="zh-CN" altLang="en-US" sz="8800" b="1" dirty="0">
              <a:solidFill>
                <a:srgbClr val="414455"/>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35361" y="1"/>
            <a:ext cx="3220641" cy="461665"/>
          </a:xfrm>
          <a:prstGeom prst="rect">
            <a:avLst/>
          </a:prstGeom>
          <a:solidFill>
            <a:srgbClr val="414455"/>
          </a:solidFill>
        </p:spPr>
        <p:txBody>
          <a:bodyPr wrap="square" rtlCol="0">
            <a:spAutoFit/>
          </a:bodyPr>
          <a:lstStyle/>
          <a:p>
            <a:endParaRPr lang="zh-CN" altLang="en-US" sz="2400" dirty="0"/>
          </a:p>
        </p:txBody>
      </p:sp>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13261" t="43808" b="43866"/>
          <a:stretch/>
        </p:blipFill>
        <p:spPr>
          <a:xfrm>
            <a:off x="143339" y="68627"/>
            <a:ext cx="4395853" cy="864096"/>
          </a:xfrm>
          <a:prstGeom prst="rect">
            <a:avLst/>
          </a:prstGeom>
        </p:spPr>
      </p:pic>
    </p:spTree>
    <p:custDataLst>
      <p:tags r:id="rId1"/>
    </p:custDataLst>
    <p:extLst>
      <p:ext uri="{BB962C8B-B14F-4D97-AF65-F5344CB8AC3E}">
        <p14:creationId xmlns:p14="http://schemas.microsoft.com/office/powerpoint/2010/main" val="652456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a:solidFill>
                  <a:schemeClr val="bg1"/>
                </a:solidFill>
                <a:latin typeface="微软雅黑" panose="020B0503020204020204" pitchFamily="34" charset="-122"/>
                <a:ea typeface="微软雅黑" panose="020B0503020204020204" pitchFamily="34" charset="-122"/>
              </a:rPr>
              <a:t>第一部分</a:t>
            </a:r>
          </a:p>
        </p:txBody>
      </p:sp>
      <p:grpSp>
        <p:nvGrpSpPr>
          <p:cNvPr id="12" name="组合 11"/>
          <p:cNvGrpSpPr/>
          <p:nvPr/>
        </p:nvGrpSpPr>
        <p:grpSpPr bwMode="auto">
          <a:xfrm>
            <a:off x="5031317" y="2180863"/>
            <a:ext cx="6588983" cy="707886"/>
            <a:chOff x="3773160" y="1247148"/>
            <a:chExt cx="4943065" cy="531605"/>
          </a:xfrm>
        </p:grpSpPr>
        <p:sp>
          <p:nvSpPr>
            <p:cNvPr id="24587" name="TextBox 4"/>
            <p:cNvSpPr txBox="1">
              <a:spLocks noChangeArrowheads="1"/>
            </p:cNvSpPr>
            <p:nvPr/>
          </p:nvSpPr>
          <p:spPr bwMode="auto">
            <a:xfrm>
              <a:off x="3773160" y="1247148"/>
              <a:ext cx="3265232"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Project Background</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7038392" y="1293374"/>
              <a:ext cx="1677833"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背景和目的</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10511898"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981759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背景与意义</a:t>
            </a:r>
          </a:p>
        </p:txBody>
      </p:sp>
      <p:sp>
        <p:nvSpPr>
          <p:cNvPr id="27" name="矩形 26"/>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pic>
        <p:nvPicPr>
          <p:cNvPr id="3" name="图片 2">
            <a:extLst>
              <a:ext uri="{FF2B5EF4-FFF2-40B4-BE49-F238E27FC236}">
                <a16:creationId xmlns:a16="http://schemas.microsoft.com/office/drawing/2014/main" id="{2FB8B3C2-3FB1-4648-A8EA-8E803CE7223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37985" y="4438716"/>
            <a:ext cx="3299109" cy="2193908"/>
          </a:xfrm>
          <a:prstGeom prst="rect">
            <a:avLst/>
          </a:prstGeom>
        </p:spPr>
      </p:pic>
      <p:sp>
        <p:nvSpPr>
          <p:cNvPr id="4" name="文本框 3">
            <a:extLst>
              <a:ext uri="{FF2B5EF4-FFF2-40B4-BE49-F238E27FC236}">
                <a16:creationId xmlns:a16="http://schemas.microsoft.com/office/drawing/2014/main" id="{CDCFE4F4-BB19-4728-932B-AA4CB73CFB3F}"/>
              </a:ext>
            </a:extLst>
          </p:cNvPr>
          <p:cNvSpPr txBox="1"/>
          <p:nvPr/>
        </p:nvSpPr>
        <p:spPr>
          <a:xfrm>
            <a:off x="800100" y="1066281"/>
            <a:ext cx="10316395" cy="3731278"/>
          </a:xfrm>
          <a:prstGeom prst="rect">
            <a:avLst/>
          </a:prstGeom>
          <a:noFill/>
        </p:spPr>
        <p:txBody>
          <a:bodyPr wrap="square" rtlCol="0">
            <a:spAutoFit/>
          </a:bodyPr>
          <a:lstStyle/>
          <a:p>
            <a:pPr indent="304800">
              <a:lnSpc>
                <a:spcPct val="150000"/>
              </a:lnSpc>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燕麦片（英语：</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Oatmeal</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又称麦片或麦皮，是由燕麦做成的食品。由于麦片食品的制作过程简单，而且省时，有些种类的麦片只要经过开水冲泡就可以食用，所以受到了许多人欢迎。燕麦在西方饮食中主要用来做麦片粥，或和果汁香料等混合一起焙制成一种干燥食品，泡在牛奶中做早餐。</a:t>
            </a:r>
          </a:p>
          <a:p>
            <a:pPr indent="304800">
              <a:lnSpc>
                <a:spcPct val="150000"/>
              </a:lnSpc>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很多不同的厂家生产了许多不同口味和规格的麦片，本文希望对不同品牌类型的麦片的营养成分进行探索，以探究什么样的麦片具有最高的营养成分，对人体最有益，从而为消费者提供购买参考和建议。</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FF0C52A-C11C-4123-A949-20E4EC68519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952875" y="4438716"/>
            <a:ext cx="3299109" cy="2199406"/>
          </a:xfrm>
          <a:prstGeom prst="rect">
            <a:avLst/>
          </a:prstGeom>
        </p:spPr>
      </p:pic>
      <p:pic>
        <p:nvPicPr>
          <p:cNvPr id="8" name="图片 7">
            <a:extLst>
              <a:ext uri="{FF2B5EF4-FFF2-40B4-BE49-F238E27FC236}">
                <a16:creationId xmlns:a16="http://schemas.microsoft.com/office/drawing/2014/main" id="{568023D4-3A28-4E10-8D65-42F0B1AA27B7}"/>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514098" y="4438716"/>
            <a:ext cx="3295089" cy="2196726"/>
          </a:xfrm>
          <a:prstGeom prst="rect">
            <a:avLst/>
          </a:prstGeom>
        </p:spPr>
      </p:pic>
    </p:spTree>
    <p:extLst>
      <p:ext uri="{BB962C8B-B14F-4D97-AF65-F5344CB8AC3E}">
        <p14:creationId xmlns:p14="http://schemas.microsoft.com/office/powerpoint/2010/main" val="15284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第二部分</a:t>
            </a:r>
          </a:p>
        </p:txBody>
      </p:sp>
      <p:grpSp>
        <p:nvGrpSpPr>
          <p:cNvPr id="12" name="组合 11"/>
          <p:cNvGrpSpPr/>
          <p:nvPr/>
        </p:nvGrpSpPr>
        <p:grpSpPr bwMode="auto">
          <a:xfrm>
            <a:off x="5031317" y="2180863"/>
            <a:ext cx="5602010" cy="707886"/>
            <a:chOff x="3773160" y="1247148"/>
            <a:chExt cx="4202637" cy="531605"/>
          </a:xfrm>
        </p:grpSpPr>
        <p:sp>
          <p:nvSpPr>
            <p:cNvPr id="24587" name="TextBox 4"/>
            <p:cNvSpPr txBox="1">
              <a:spLocks noChangeArrowheads="1"/>
            </p:cNvSpPr>
            <p:nvPr/>
          </p:nvSpPr>
          <p:spPr bwMode="auto">
            <a:xfrm>
              <a:off x="3773160" y="1247148"/>
              <a:ext cx="2459508"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Preprocessing</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6297964" y="1293246"/>
              <a:ext cx="1677833"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数据预处理</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2481310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9798637"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10511898"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16049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数据预处理</a:t>
            </a:r>
          </a:p>
        </p:txBody>
      </p:sp>
      <p:sp>
        <p:nvSpPr>
          <p:cNvPr id="27" name="矩形 26"/>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graphicFrame>
        <p:nvGraphicFramePr>
          <p:cNvPr id="2" name="表格 1">
            <a:extLst>
              <a:ext uri="{FF2B5EF4-FFF2-40B4-BE49-F238E27FC236}">
                <a16:creationId xmlns:a16="http://schemas.microsoft.com/office/drawing/2014/main" id="{BF99B7FE-9E62-4F25-BD04-8DA12F1325BC}"/>
              </a:ext>
            </a:extLst>
          </p:cNvPr>
          <p:cNvGraphicFramePr>
            <a:graphicFrameLocks noGrp="1"/>
          </p:cNvGraphicFramePr>
          <p:nvPr>
            <p:extLst>
              <p:ext uri="{D42A27DB-BD31-4B8C-83A1-F6EECF244321}">
                <p14:modId xmlns:p14="http://schemas.microsoft.com/office/powerpoint/2010/main" val="922693671"/>
              </p:ext>
            </p:extLst>
          </p:nvPr>
        </p:nvGraphicFramePr>
        <p:xfrm>
          <a:off x="4977930" y="1125520"/>
          <a:ext cx="6705578" cy="5566348"/>
        </p:xfrm>
        <a:graphic>
          <a:graphicData uri="http://schemas.openxmlformats.org/drawingml/2006/table">
            <a:tbl>
              <a:tblPr firstRow="1" firstCol="1" bandRow="1">
                <a:tableStyleId>{F5AB1C69-6EDB-4FF4-983F-18BD219EF322}</a:tableStyleId>
              </a:tblPr>
              <a:tblGrid>
                <a:gridCol w="912560">
                  <a:extLst>
                    <a:ext uri="{9D8B030D-6E8A-4147-A177-3AD203B41FA5}">
                      <a16:colId xmlns:a16="http://schemas.microsoft.com/office/drawing/2014/main" val="147726107"/>
                    </a:ext>
                  </a:extLst>
                </a:gridCol>
                <a:gridCol w="1031378">
                  <a:extLst>
                    <a:ext uri="{9D8B030D-6E8A-4147-A177-3AD203B41FA5}">
                      <a16:colId xmlns:a16="http://schemas.microsoft.com/office/drawing/2014/main" val="59895677"/>
                    </a:ext>
                  </a:extLst>
                </a:gridCol>
                <a:gridCol w="1146156">
                  <a:extLst>
                    <a:ext uri="{9D8B030D-6E8A-4147-A177-3AD203B41FA5}">
                      <a16:colId xmlns:a16="http://schemas.microsoft.com/office/drawing/2014/main" val="2193571014"/>
                    </a:ext>
                  </a:extLst>
                </a:gridCol>
                <a:gridCol w="1718426">
                  <a:extLst>
                    <a:ext uri="{9D8B030D-6E8A-4147-A177-3AD203B41FA5}">
                      <a16:colId xmlns:a16="http://schemas.microsoft.com/office/drawing/2014/main" val="69607167"/>
                    </a:ext>
                  </a:extLst>
                </a:gridCol>
                <a:gridCol w="1897058">
                  <a:extLst>
                    <a:ext uri="{9D8B030D-6E8A-4147-A177-3AD203B41FA5}">
                      <a16:colId xmlns:a16="http://schemas.microsoft.com/office/drawing/2014/main" val="3195900709"/>
                    </a:ext>
                  </a:extLst>
                </a:gridCol>
              </a:tblGrid>
              <a:tr h="530129">
                <a:tc>
                  <a:txBody>
                    <a:bodyPr/>
                    <a:lstStyle/>
                    <a:p>
                      <a:r>
                        <a:rPr lang="zh-CN" sz="1400" kern="100" dirty="0">
                          <a:effectLst/>
                        </a:rPr>
                        <a:t>变量名</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变量中文名</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变量类型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变量解释</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备注</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45088065"/>
                  </a:ext>
                </a:extLst>
              </a:tr>
              <a:tr h="265064">
                <a:tc>
                  <a:txBody>
                    <a:bodyPr/>
                    <a:lstStyle/>
                    <a:p>
                      <a:r>
                        <a:rPr lang="en-US" sz="1400" kern="100">
                          <a:effectLst/>
                        </a:rPr>
                        <a:t>name</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商品名称</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标识数据观测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907241696"/>
                  </a:ext>
                </a:extLst>
              </a:tr>
              <a:tr h="265064">
                <a:tc>
                  <a:txBody>
                    <a:bodyPr/>
                    <a:lstStyle/>
                    <a:p>
                      <a:r>
                        <a:rPr lang="en-US" sz="1400" kern="100">
                          <a:effectLst/>
                        </a:rPr>
                        <a:t>mfr</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厂商</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分类变量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麦片制造商</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801152394"/>
                  </a:ext>
                </a:extLst>
              </a:tr>
              <a:tr h="265064">
                <a:tc>
                  <a:txBody>
                    <a:bodyPr/>
                    <a:lstStyle/>
                    <a:p>
                      <a:r>
                        <a:rPr lang="en-US" sz="1400" kern="100">
                          <a:effectLst/>
                        </a:rPr>
                        <a:t>type</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温度类型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分类变量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冷</a:t>
                      </a:r>
                      <a:r>
                        <a:rPr lang="en-US" sz="1400" kern="100">
                          <a:effectLst/>
                        </a:rPr>
                        <a:t>/</a:t>
                      </a:r>
                      <a:r>
                        <a:rPr lang="zh-CN" sz="1400" kern="100">
                          <a:effectLst/>
                        </a:rPr>
                        <a:t>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735663550"/>
                  </a:ext>
                </a:extLst>
              </a:tr>
              <a:tr h="265064">
                <a:tc>
                  <a:txBody>
                    <a:bodyPr/>
                    <a:lstStyle/>
                    <a:p>
                      <a:r>
                        <a:rPr lang="en-US" sz="1400" kern="100">
                          <a:effectLst/>
                        </a:rPr>
                        <a:t>calories</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卡路里</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卡路里（每份）</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141265330"/>
                  </a:ext>
                </a:extLst>
              </a:tr>
              <a:tr h="265064">
                <a:tc>
                  <a:txBody>
                    <a:bodyPr/>
                    <a:lstStyle/>
                    <a:p>
                      <a:r>
                        <a:rPr lang="en-US" sz="1400" kern="100">
                          <a:effectLst/>
                        </a:rPr>
                        <a:t>protein</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蛋白质</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蛋白质含量（克）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67078510"/>
                  </a:ext>
                </a:extLst>
              </a:tr>
              <a:tr h="265064">
                <a:tc>
                  <a:txBody>
                    <a:bodyPr/>
                    <a:lstStyle/>
                    <a:p>
                      <a:r>
                        <a:rPr lang="en-US" sz="1400" kern="100">
                          <a:effectLst/>
                        </a:rPr>
                        <a:t>fat</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脂肪</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脂肪含量（克）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22938215"/>
                  </a:ext>
                </a:extLst>
              </a:tr>
              <a:tr h="265064">
                <a:tc>
                  <a:txBody>
                    <a:bodyPr/>
                    <a:lstStyle/>
                    <a:p>
                      <a:r>
                        <a:rPr lang="en-US" sz="1400" kern="100">
                          <a:effectLst/>
                        </a:rPr>
                        <a:t>sodium</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钠</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钠含量（毫克）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56274755"/>
                  </a:ext>
                </a:extLst>
              </a:tr>
              <a:tr h="265064">
                <a:tc>
                  <a:txBody>
                    <a:bodyPr/>
                    <a:lstStyle/>
                    <a:p>
                      <a:r>
                        <a:rPr lang="en-US" sz="1400" kern="100">
                          <a:effectLst/>
                        </a:rPr>
                        <a:t>fiber</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纤维</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纤维含量（克）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77130698"/>
                  </a:ext>
                </a:extLst>
              </a:tr>
              <a:tr h="530129">
                <a:tc>
                  <a:txBody>
                    <a:bodyPr/>
                    <a:lstStyle/>
                    <a:p>
                      <a:r>
                        <a:rPr lang="en-US" sz="1400" kern="100">
                          <a:effectLst/>
                        </a:rPr>
                        <a:t>carbo</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碳水化合物</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碳水化合物含量（克）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53160108"/>
                  </a:ext>
                </a:extLst>
              </a:tr>
              <a:tr h="265064">
                <a:tc>
                  <a:txBody>
                    <a:bodyPr/>
                    <a:lstStyle/>
                    <a:p>
                      <a:r>
                        <a:rPr lang="en-US" sz="1400" kern="100">
                          <a:effectLst/>
                        </a:rPr>
                        <a:t>sugars</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糖</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糖含量（克）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346290555"/>
                  </a:ext>
                </a:extLst>
              </a:tr>
              <a:tr h="265064">
                <a:tc>
                  <a:txBody>
                    <a:bodyPr/>
                    <a:lstStyle/>
                    <a:p>
                      <a:r>
                        <a:rPr lang="en-US" sz="1400" kern="100">
                          <a:effectLst/>
                        </a:rPr>
                        <a:t>potass</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钾</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钾含量（毫克）</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624703318"/>
                  </a:ext>
                </a:extLst>
              </a:tr>
              <a:tr h="795193">
                <a:tc>
                  <a:txBody>
                    <a:bodyPr/>
                    <a:lstStyle/>
                    <a:p>
                      <a:r>
                        <a:rPr lang="en-US" sz="1400" kern="100">
                          <a:effectLst/>
                        </a:rPr>
                        <a:t>vitamins</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维他命</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维他命和矿物质</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0,25,100</a:t>
                      </a:r>
                      <a:r>
                        <a:rPr lang="zh-CN" sz="1400" kern="100">
                          <a:effectLst/>
                        </a:rPr>
                        <a:t>表示占</a:t>
                      </a:r>
                      <a:r>
                        <a:rPr lang="en-US" sz="1400" kern="100">
                          <a:effectLst/>
                        </a:rPr>
                        <a:t>FDA</a:t>
                      </a:r>
                      <a:r>
                        <a:rPr lang="zh-CN" sz="1400" kern="100">
                          <a:effectLst/>
                        </a:rPr>
                        <a:t>推荐的含量的百分比</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662518066"/>
                  </a:ext>
                </a:extLst>
              </a:tr>
              <a:tr h="530129">
                <a:tc>
                  <a:txBody>
                    <a:bodyPr/>
                    <a:lstStyle/>
                    <a:p>
                      <a:r>
                        <a:rPr lang="en-US" sz="1400" kern="100">
                          <a:effectLst/>
                        </a:rPr>
                        <a:t>shelf</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货架</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分类变量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所在货架的层数</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数值越低越接近地面</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333041342"/>
                  </a:ext>
                </a:extLst>
              </a:tr>
              <a:tr h="265064">
                <a:tc>
                  <a:txBody>
                    <a:bodyPr/>
                    <a:lstStyle/>
                    <a:p>
                      <a:r>
                        <a:rPr lang="en-US" sz="1400" kern="100">
                          <a:effectLst/>
                        </a:rPr>
                        <a:t>weight</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重量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连续型变量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每份重量（盎司）</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a:effectLst/>
                        </a:rPr>
                        <a:t> </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64243356"/>
                  </a:ext>
                </a:extLst>
              </a:tr>
              <a:tr h="265064">
                <a:tc>
                  <a:txBody>
                    <a:bodyPr/>
                    <a:lstStyle/>
                    <a:p>
                      <a:r>
                        <a:rPr lang="en-US" sz="1400" kern="100">
                          <a:effectLst/>
                        </a:rPr>
                        <a:t>cups</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杯数</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分类变量</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zh-CN" sz="1400" kern="100">
                          <a:effectLst/>
                        </a:rPr>
                        <a:t>每份含的杯数</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r>
                        <a:rPr lang="en-US" sz="1400" kern="100" dirty="0">
                          <a:effectLst/>
                        </a:rPr>
                        <a:t> </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535417364"/>
                  </a:ext>
                </a:extLst>
              </a:tr>
            </a:tbl>
          </a:graphicData>
        </a:graphic>
      </p:graphicFrame>
      <p:sp>
        <p:nvSpPr>
          <p:cNvPr id="3" name="文本框 2">
            <a:extLst>
              <a:ext uri="{FF2B5EF4-FFF2-40B4-BE49-F238E27FC236}">
                <a16:creationId xmlns:a16="http://schemas.microsoft.com/office/drawing/2014/main" id="{21F955A3-6F41-4BE9-9C52-4507BE8C68ED}"/>
              </a:ext>
            </a:extLst>
          </p:cNvPr>
          <p:cNvSpPr txBox="1"/>
          <p:nvPr/>
        </p:nvSpPr>
        <p:spPr>
          <a:xfrm>
            <a:off x="504825" y="1438275"/>
            <a:ext cx="4019550" cy="5116272"/>
          </a:xfrm>
          <a:prstGeom prst="rect">
            <a:avLst/>
          </a:prstGeom>
          <a:noFill/>
        </p:spPr>
        <p:txBody>
          <a:bodyPr wrap="square" rtlCol="0">
            <a:spAutoFit/>
          </a:bodyPr>
          <a:lstStyle/>
          <a:p>
            <a:pPr>
              <a:lnSpc>
                <a:spcPct val="150000"/>
              </a:lnSpc>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本文采用的数据集中共含有</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77</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个观测（代表着</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77</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种不同品牌类型的麦片），和</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15</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个变量（代表着对每种麦片的</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15</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个指标）。</a:t>
            </a:r>
            <a:endParaRPr lang="en-US"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变量包含</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个指示麦片种类的变量（</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name</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4</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个分类变量、</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个连续型变量（有</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9</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个与营养成分有关）。</a:t>
            </a:r>
            <a:endParaRPr lang="en-US"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关于变量的具体信息整理如</a:t>
            </a:r>
            <a:r>
              <a:rPr lang="zh-CN" altLang="en-US" sz="2000" dirty="0">
                <a:effectLst/>
                <a:latin typeface="微软雅黑" panose="020B0503020204020204" pitchFamily="34" charset="-122"/>
                <a:ea typeface="微软雅黑" panose="020B0503020204020204" pitchFamily="34" charset="-122"/>
                <a:cs typeface="宋体" panose="02010600030101010101" pitchFamily="2" charset="-122"/>
              </a:rPr>
              <a:t>右</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表所示：</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962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9798637"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10511898"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160490"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数据预处理</a:t>
            </a:r>
          </a:p>
        </p:txBody>
      </p:sp>
      <p:sp>
        <p:nvSpPr>
          <p:cNvPr id="27" name="矩形 26"/>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sp>
        <p:nvSpPr>
          <p:cNvPr id="3" name="文本框 2">
            <a:extLst>
              <a:ext uri="{FF2B5EF4-FFF2-40B4-BE49-F238E27FC236}">
                <a16:creationId xmlns:a16="http://schemas.microsoft.com/office/drawing/2014/main" id="{21F955A3-6F41-4BE9-9C52-4507BE8C68ED}"/>
              </a:ext>
            </a:extLst>
          </p:cNvPr>
          <p:cNvSpPr txBox="1"/>
          <p:nvPr/>
        </p:nvSpPr>
        <p:spPr>
          <a:xfrm>
            <a:off x="504825" y="2028825"/>
            <a:ext cx="4395852" cy="3408112"/>
          </a:xfrm>
          <a:prstGeom prst="rect">
            <a:avLst/>
          </a:prstGeom>
          <a:noFill/>
        </p:spPr>
        <p:txBody>
          <a:bodyPr wrap="square" rtlCol="0">
            <a:spAutoFit/>
          </a:bodyPr>
          <a:lstStyle/>
          <a:p>
            <a:pPr indent="304800">
              <a:lnSpc>
                <a:spcPct val="150000"/>
              </a:lnSpc>
            </a:pP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从右图</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可以发现有</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个观测同时缺少</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carbo</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和</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sugars</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两个变量的值，有两个观测缺少</a:t>
            </a:r>
            <a:r>
              <a:rPr lang="en-US" altLang="zh-CN" sz="1800" dirty="0" err="1">
                <a:effectLst/>
                <a:latin typeface="微软雅黑" panose="020B0503020204020204" pitchFamily="34" charset="-122"/>
                <a:ea typeface="微软雅黑" panose="020B0503020204020204" pitchFamily="34" charset="-122"/>
                <a:cs typeface="宋体" panose="02010600030101010101" pitchFamily="2" charset="-122"/>
              </a:rPr>
              <a:t>potass</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的值，共有</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个观测中存在缺失值。由于缺失观测只占总观测数的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3.8%</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，因此采用个案删除法，将含有缺失值的观测从数据集中删除。</a:t>
            </a:r>
          </a:p>
          <a:p>
            <a:pPr indent="304800">
              <a:lnSpc>
                <a:spcPct val="150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经检查，该数据集中不存在异常值。</a:t>
            </a:r>
            <a:endParaRPr lang="zh-CN"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5FC5E754-170A-43EB-9484-0624D8BAE251}"/>
              </a:ext>
            </a:extLst>
          </p:cNvPr>
          <p:cNvPicPr/>
          <p:nvPr/>
        </p:nvPicPr>
        <p:blipFill>
          <a:blip r:embed="rId4"/>
          <a:stretch>
            <a:fillRect/>
          </a:stretch>
        </p:blipFill>
        <p:spPr>
          <a:xfrm>
            <a:off x="6356981" y="1751647"/>
            <a:ext cx="5330194" cy="3039428"/>
          </a:xfrm>
          <a:prstGeom prst="rect">
            <a:avLst/>
          </a:prstGeom>
        </p:spPr>
      </p:pic>
    </p:spTree>
    <p:extLst>
      <p:ext uri="{BB962C8B-B14F-4D97-AF65-F5344CB8AC3E}">
        <p14:creationId xmlns:p14="http://schemas.microsoft.com/office/powerpoint/2010/main" val="72518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24579" name="文本框 2"/>
          <p:cNvSpPr txBox="1">
            <a:spLocks noChangeArrowheads="1"/>
          </p:cNvSpPr>
          <p:nvPr/>
        </p:nvSpPr>
        <p:spPr bwMode="auto">
          <a:xfrm>
            <a:off x="1803401" y="2218267"/>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000" b="1" dirty="0">
                <a:solidFill>
                  <a:schemeClr val="bg1"/>
                </a:solidFill>
                <a:latin typeface="微软雅黑" panose="020B0503020204020204" pitchFamily="34" charset="-122"/>
                <a:ea typeface="微软雅黑" panose="020B0503020204020204" pitchFamily="34" charset="-122"/>
              </a:rPr>
              <a:t>第三部分</a:t>
            </a:r>
          </a:p>
        </p:txBody>
      </p:sp>
      <p:grpSp>
        <p:nvGrpSpPr>
          <p:cNvPr id="12" name="组合 11"/>
          <p:cNvGrpSpPr/>
          <p:nvPr/>
        </p:nvGrpSpPr>
        <p:grpSpPr bwMode="auto">
          <a:xfrm>
            <a:off x="5031317" y="2180863"/>
            <a:ext cx="6712414" cy="707886"/>
            <a:chOff x="3773160" y="1247148"/>
            <a:chExt cx="5035664" cy="531605"/>
          </a:xfrm>
        </p:grpSpPr>
        <p:sp>
          <p:nvSpPr>
            <p:cNvPr id="24587" name="TextBox 4"/>
            <p:cNvSpPr txBox="1">
              <a:spLocks noChangeArrowheads="1"/>
            </p:cNvSpPr>
            <p:nvPr/>
          </p:nvSpPr>
          <p:spPr bwMode="auto">
            <a:xfrm>
              <a:off x="3773160" y="1247148"/>
              <a:ext cx="3357831" cy="53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000" dirty="0">
                  <a:solidFill>
                    <a:srgbClr val="00B0F0"/>
                  </a:solidFill>
                  <a:latin typeface="Impact" panose="020B0806030902050204" pitchFamily="34" charset="0"/>
                </a:rPr>
                <a:t>Descriptive Analysis</a:t>
              </a:r>
              <a:endParaRPr lang="zh-CN" altLang="en-US" sz="4000" dirty="0">
                <a:solidFill>
                  <a:srgbClr val="00B0F0"/>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7130991" y="1321464"/>
              <a:ext cx="1677833" cy="439152"/>
            </a:xfrm>
            <a:prstGeom prst="rect">
              <a:avLst/>
            </a:prstGeom>
            <a:noFill/>
          </p:spPr>
          <p:txBody>
            <a:bodyPr wrap="none" lIns="91440" tIns="45720" rIns="91440" bIns="45720">
              <a:spAutoFit/>
            </a:bodyPr>
            <a:lstStyle/>
            <a:p>
              <a:pPr>
                <a:defRP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描述性分析</a:t>
              </a:r>
            </a:p>
          </p:txBody>
        </p:sp>
      </p:grpSp>
      <p:sp>
        <p:nvSpPr>
          <p:cNvPr id="10" name="矩形 9"/>
          <p:cNvSpPr/>
          <p:nvPr/>
        </p:nvSpPr>
        <p:spPr>
          <a:xfrm>
            <a:off x="5033591" y="3541689"/>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Tree>
    <p:extLst>
      <p:ext uri="{BB962C8B-B14F-4D97-AF65-F5344CB8AC3E}">
        <p14:creationId xmlns:p14="http://schemas.microsoft.com/office/powerpoint/2010/main" val="3027103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35361" y="1"/>
            <a:ext cx="3220641"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0" name="文本框 19"/>
          <p:cNvSpPr txBox="1"/>
          <p:nvPr/>
        </p:nvSpPr>
        <p:spPr>
          <a:xfrm>
            <a:off x="8462434" y="166132"/>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1" name="文本框 20"/>
          <p:cNvSpPr txBox="1"/>
          <p:nvPr/>
        </p:nvSpPr>
        <p:spPr>
          <a:xfrm>
            <a:off x="8491878" y="164638"/>
            <a:ext cx="1281972" cy="461665"/>
          </a:xfrm>
          <a:prstGeom prst="rect">
            <a:avLst/>
          </a:prstGeom>
          <a:solidFill>
            <a:srgbClr val="414455"/>
          </a:solidFill>
        </p:spPr>
        <p:txBody>
          <a:bodyPr wrap="square" rtlCol="0">
            <a:spAutoFit/>
          </a:bodyPr>
          <a:lstStyle/>
          <a:p>
            <a:pPr defTabSz="1219170" fontAlgn="base">
              <a:spcBef>
                <a:spcPct val="0"/>
              </a:spcBef>
              <a:spcAft>
                <a:spcPct val="0"/>
              </a:spcAft>
            </a:pPr>
            <a:endParaRPr lang="zh-CN" altLang="en-US" sz="2400" dirty="0">
              <a:solidFill>
                <a:prstClr val="black"/>
              </a:solidFill>
              <a:latin typeface="Calibri" panose="020F0502020204030204" pitchFamily="34" charset="0"/>
              <a:ea typeface="宋体" panose="02010600030101010101" pitchFamily="2" charset="-122"/>
            </a:endParaRPr>
          </a:p>
        </p:txBody>
      </p:sp>
      <p:sp>
        <p:nvSpPr>
          <p:cNvPr id="23" name="矩形 22"/>
          <p:cNvSpPr/>
          <p:nvPr/>
        </p:nvSpPr>
        <p:spPr>
          <a:xfrm>
            <a:off x="10170112"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9835623" y="339987"/>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10474815" y="339986"/>
            <a:ext cx="245533" cy="18414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6" name="矩形 45"/>
          <p:cNvSpPr>
            <a:spLocks noChangeArrowheads="1"/>
          </p:cNvSpPr>
          <p:nvPr/>
        </p:nvSpPr>
        <p:spPr bwMode="auto">
          <a:xfrm>
            <a:off x="8330719" y="226875"/>
            <a:ext cx="13789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spcBef>
                <a:spcPct val="0"/>
              </a:spcBef>
              <a:spcAft>
                <a:spcPct val="0"/>
              </a:spcAft>
            </a:pPr>
            <a:r>
              <a:rPr lang="zh-CN" altLang="en-US" sz="1867" dirty="0">
                <a:solidFill>
                  <a:prstClr val="white"/>
                </a:solidFill>
                <a:latin typeface="微软雅黑" panose="020B0503020204020204" pitchFamily="34" charset="-122"/>
                <a:ea typeface="微软雅黑" panose="020B0503020204020204" pitchFamily="34" charset="-122"/>
              </a:rPr>
              <a:t>描述性分析</a:t>
            </a:r>
          </a:p>
        </p:txBody>
      </p:sp>
      <p:sp>
        <p:nvSpPr>
          <p:cNvPr id="27" name="矩形 26"/>
          <p:cNvSpPr/>
          <p:nvPr/>
        </p:nvSpPr>
        <p:spPr>
          <a:xfrm>
            <a:off x="10809188" y="343679"/>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11116495" y="339986"/>
            <a:ext cx="245533" cy="1841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E02CC3C-F5C9-489C-B43E-B354B085E01B}"/>
              </a:ext>
            </a:extLst>
          </p:cNvPr>
          <p:cNvSpPr txBox="1"/>
          <p:nvPr/>
        </p:nvSpPr>
        <p:spPr>
          <a:xfrm>
            <a:off x="300578" y="225376"/>
            <a:ext cx="2415481" cy="688207"/>
          </a:xfrm>
          <a:prstGeom prst="rect">
            <a:avLst/>
          </a:prstGeom>
          <a:solidFill>
            <a:srgbClr val="414455"/>
          </a:solidFill>
        </p:spPr>
        <p:txBody>
          <a:bodyPr wrap="square" rtlCol="0">
            <a:spAutoFit/>
          </a:bodyPr>
          <a:lstStyle/>
          <a:p>
            <a:endParaRPr lang="zh-CN" altLang="en-US" dirty="0"/>
          </a:p>
        </p:txBody>
      </p:sp>
      <p:pic>
        <p:nvPicPr>
          <p:cNvPr id="54" name="图片 53"/>
          <p:cNvPicPr>
            <a:picLocks noChangeAspect="1"/>
          </p:cNvPicPr>
          <p:nvPr/>
        </p:nvPicPr>
        <p:blipFill rotWithShape="1">
          <a:blip r:embed="rId3" cstate="print">
            <a:extLst>
              <a:ext uri="{28A0092B-C50C-407E-A947-70E740481C1C}">
                <a14:useLocalDpi xmlns:a14="http://schemas.microsoft.com/office/drawing/2010/main" val="0"/>
              </a:ext>
            </a:extLst>
          </a:blip>
          <a:srcRect l="13261" t="43808" b="43866"/>
          <a:stretch/>
        </p:blipFill>
        <p:spPr>
          <a:xfrm>
            <a:off x="-252246" y="51106"/>
            <a:ext cx="4395853" cy="864096"/>
          </a:xfrm>
          <a:prstGeom prst="rect">
            <a:avLst/>
          </a:prstGeom>
        </p:spPr>
      </p:pic>
      <p:pic>
        <p:nvPicPr>
          <p:cNvPr id="17" name="图片 16">
            <a:extLst>
              <a:ext uri="{FF2B5EF4-FFF2-40B4-BE49-F238E27FC236}">
                <a16:creationId xmlns:a16="http://schemas.microsoft.com/office/drawing/2014/main" id="{DC7B1329-86CD-4938-B5FA-BAD59269C6BC}"/>
              </a:ext>
            </a:extLst>
          </p:cNvPr>
          <p:cNvPicPr/>
          <p:nvPr/>
        </p:nvPicPr>
        <p:blipFill>
          <a:blip r:embed="rId4"/>
          <a:stretch>
            <a:fillRect/>
          </a:stretch>
        </p:blipFill>
        <p:spPr>
          <a:xfrm>
            <a:off x="5661187" y="1218883"/>
            <a:ext cx="3083337" cy="2572097"/>
          </a:xfrm>
          <a:prstGeom prst="rect">
            <a:avLst/>
          </a:prstGeom>
        </p:spPr>
      </p:pic>
      <p:pic>
        <p:nvPicPr>
          <p:cNvPr id="18" name="图片 17">
            <a:extLst>
              <a:ext uri="{FF2B5EF4-FFF2-40B4-BE49-F238E27FC236}">
                <a16:creationId xmlns:a16="http://schemas.microsoft.com/office/drawing/2014/main" id="{C554BB12-8610-40CD-A3BF-44515C9F0C7F}"/>
              </a:ext>
            </a:extLst>
          </p:cNvPr>
          <p:cNvPicPr/>
          <p:nvPr/>
        </p:nvPicPr>
        <p:blipFill>
          <a:blip r:embed="rId5"/>
          <a:stretch>
            <a:fillRect/>
          </a:stretch>
        </p:blipFill>
        <p:spPr>
          <a:xfrm>
            <a:off x="8610229" y="1273829"/>
            <a:ext cx="3008528" cy="2507596"/>
          </a:xfrm>
          <a:prstGeom prst="rect">
            <a:avLst/>
          </a:prstGeom>
        </p:spPr>
      </p:pic>
      <p:pic>
        <p:nvPicPr>
          <p:cNvPr id="19" name="图片 18">
            <a:extLst>
              <a:ext uri="{FF2B5EF4-FFF2-40B4-BE49-F238E27FC236}">
                <a16:creationId xmlns:a16="http://schemas.microsoft.com/office/drawing/2014/main" id="{BBCEC66E-E64B-4632-8223-ABFB859B3294}"/>
              </a:ext>
            </a:extLst>
          </p:cNvPr>
          <p:cNvPicPr/>
          <p:nvPr/>
        </p:nvPicPr>
        <p:blipFill>
          <a:blip r:embed="rId6"/>
          <a:stretch>
            <a:fillRect/>
          </a:stretch>
        </p:blipFill>
        <p:spPr>
          <a:xfrm>
            <a:off x="5661188" y="4036694"/>
            <a:ext cx="2949042" cy="2116455"/>
          </a:xfrm>
          <a:prstGeom prst="rect">
            <a:avLst/>
          </a:prstGeom>
        </p:spPr>
      </p:pic>
      <p:pic>
        <p:nvPicPr>
          <p:cNvPr id="29" name="图片 28">
            <a:extLst>
              <a:ext uri="{FF2B5EF4-FFF2-40B4-BE49-F238E27FC236}">
                <a16:creationId xmlns:a16="http://schemas.microsoft.com/office/drawing/2014/main" id="{6505F567-7521-43ED-9787-07C4830B37F7}"/>
              </a:ext>
            </a:extLst>
          </p:cNvPr>
          <p:cNvPicPr/>
          <p:nvPr/>
        </p:nvPicPr>
        <p:blipFill>
          <a:blip r:embed="rId7"/>
          <a:stretch>
            <a:fillRect/>
          </a:stretch>
        </p:blipFill>
        <p:spPr>
          <a:xfrm>
            <a:off x="8610229" y="4036695"/>
            <a:ext cx="2941853" cy="2202180"/>
          </a:xfrm>
          <a:prstGeom prst="rect">
            <a:avLst/>
          </a:prstGeom>
        </p:spPr>
      </p:pic>
      <p:sp>
        <p:nvSpPr>
          <p:cNvPr id="2" name="文本框 1">
            <a:extLst>
              <a:ext uri="{FF2B5EF4-FFF2-40B4-BE49-F238E27FC236}">
                <a16:creationId xmlns:a16="http://schemas.microsoft.com/office/drawing/2014/main" id="{7732DB31-00A6-4AB3-A6C7-50E53B587C15}"/>
              </a:ext>
            </a:extLst>
          </p:cNvPr>
          <p:cNvSpPr txBox="1"/>
          <p:nvPr/>
        </p:nvSpPr>
        <p:spPr>
          <a:xfrm>
            <a:off x="430059" y="1233208"/>
            <a:ext cx="4572000" cy="5324535"/>
          </a:xfrm>
          <a:prstGeom prst="rect">
            <a:avLst/>
          </a:prstGeom>
          <a:noFill/>
        </p:spPr>
        <p:txBody>
          <a:bodyPr wrap="square" rtlCol="0">
            <a:spAutoFit/>
          </a:bodyPr>
          <a:lstStyle/>
          <a:p>
            <a:pPr indent="304800">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可以发现大多数麦片的卡路里含量在</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80-120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卡</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份，表明大多数麦片食品是低卡的。猜测卡路里低至</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60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卡</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份的为专为减脂瘦身人群设计的麦片，而卡路里含量高至</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160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卡</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份的可能是因为麦片中为了提升口感而加入了坚果、果干等配料。</a:t>
            </a:r>
          </a:p>
          <a:p>
            <a:pPr indent="304800">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大多数麦片的蛋白质含量在</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克左右，只有极少数的麦片蛋白质含量高达</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6</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克。猜测可能加入了一些高蛋白的配料。</a:t>
            </a:r>
            <a:endParaRPr lang="en-US"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a:p>
            <a:pPr indent="304800">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大多数麦片的脂肪含量较低。发现麦片确实是低脂低卡的健康食品。</a:t>
            </a:r>
          </a:p>
          <a:p>
            <a:pPr indent="304800">
              <a:spcAft>
                <a:spcPts val="600"/>
              </a:spcAft>
            </a:pP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大多数麦片的钠含量都在</a:t>
            </a:r>
            <a:r>
              <a:rPr lang="en-US" altLang="zh-CN" sz="2000" dirty="0">
                <a:effectLst/>
                <a:latin typeface="微软雅黑" panose="020B0503020204020204" pitchFamily="34" charset="-122"/>
                <a:ea typeface="微软雅黑" panose="020B0503020204020204" pitchFamily="34" charset="-122"/>
                <a:cs typeface="宋体" panose="02010600030101010101" pitchFamily="2" charset="-122"/>
              </a:rPr>
              <a:t>250</a:t>
            </a:r>
            <a:r>
              <a:rPr lang="zh-CN" altLang="zh-CN" sz="2000" dirty="0">
                <a:effectLst/>
                <a:latin typeface="微软雅黑" panose="020B0503020204020204" pitchFamily="34" charset="-122"/>
                <a:ea typeface="微软雅黑" panose="020B0503020204020204" pitchFamily="34" charset="-122"/>
                <a:cs typeface="宋体" panose="02010600030101010101" pitchFamily="2" charset="-122"/>
              </a:rPr>
              <a:t>毫克以下，说明麦片在钠含量上也是符合健康标准的。</a:t>
            </a:r>
          </a:p>
          <a:p>
            <a:pPr indent="304800">
              <a:spcAft>
                <a:spcPts val="600"/>
              </a:spcAft>
            </a:pPr>
            <a:endParaRPr lang="zh-CN" altLang="zh-CN" sz="2000" dirty="0">
              <a:effectLst/>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199203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1668</Words>
  <Application>Microsoft Office PowerPoint</Application>
  <PresentationFormat>宽屏</PresentationFormat>
  <Paragraphs>258</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 Light</vt:lpstr>
      <vt:lpstr>宋体</vt:lpstr>
      <vt:lpstr>微软雅黑</vt:lpstr>
      <vt:lpstr>Arial</vt:lpstr>
      <vt:lpstr>Calibri</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茜 _</dc:creator>
  <cp:lastModifiedBy>茜 _</cp:lastModifiedBy>
  <cp:revision>11</cp:revision>
  <dcterms:created xsi:type="dcterms:W3CDTF">2020-12-15T06:32:47Z</dcterms:created>
  <dcterms:modified xsi:type="dcterms:W3CDTF">2020-12-20T14:51:59Z</dcterms:modified>
</cp:coreProperties>
</file>