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AE138F-A3F0-8391-A5E3-E31D71A73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2B7029-7248-767E-1489-E1B48AB3A9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6AFA25-25F1-3A19-ECD4-941BAB7B3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F300-0710-4AE9-BE7D-E6D302B55B63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FB645A-35E9-AD50-7373-38BFC2BBE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993B8D-AB68-20DB-953D-B2CAF0BA6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F2C3-318C-41F3-A315-7AB4A72AC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030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7050B-6DA2-9FC2-67EC-41A375846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D55DF2-3B55-DFED-750F-BD18F52A2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AA4B60-9C23-0ABB-050B-6274E3BC0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F300-0710-4AE9-BE7D-E6D302B55B63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B57D0B-3937-B9E5-015A-854F60E13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D8F1E9-9CF5-20F8-F1BC-1B174DA78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F2C3-318C-41F3-A315-7AB4A72AC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858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E7FAFCA-9F20-A5B3-17A9-2FC133218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029B3B-1C57-6FB4-72E3-6CBE324C8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7FDEC6-DCF8-A0C1-564B-F16061FCD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F300-0710-4AE9-BE7D-E6D302B55B63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D387BE-60DA-CA86-80AE-CF1A03368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3EE9FE-C0F2-F593-351C-05D402A59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F2C3-318C-41F3-A315-7AB4A72AC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985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F82806-19B0-5D5A-D11D-7B344BBD2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E4833A-55C2-55FB-4AED-1C922D9E4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00B2B3-EED7-3569-0774-761865D91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F300-0710-4AE9-BE7D-E6D302B55B63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FEE215-BB43-7555-EA16-B39F9541C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45C249-21FA-55D1-8DC0-002E2B162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F2C3-318C-41F3-A315-7AB4A72AC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685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A907EB-8C38-FF60-6C7C-4CBE32BDB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B0512B-A67B-6AB7-686D-77BD33D0D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2A12B1-DAA7-387C-57E2-412B161BB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F300-0710-4AE9-BE7D-E6D302B55B63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7CC96C-9230-E4A0-C5B8-81860875A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929F91-89A4-42C2-E25A-E09B82311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F2C3-318C-41F3-A315-7AB4A72AC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13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A4C30-C7CB-FA3C-7B80-A9DFC4653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AC8212-4263-0A9E-70C7-A08FB34768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6C1A01-58C1-BC09-CDCD-85BB75581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9B3FA5-37F4-4B6E-BFB9-A2E8D944A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F300-0710-4AE9-BE7D-E6D302B55B63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F982F1-4FF9-3C78-3C1E-16A67227D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F2A670-9DD3-5C3E-7AA2-2E57910C0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F2C3-318C-41F3-A315-7AB4A72AC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059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B8FF2B-DD52-F0FA-76A7-10BEF868D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18F217-890B-3EE9-64CC-DD3E871AF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2AC01C-CA7C-B4D7-051E-A35B27998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5CE32D6-EB02-95C4-F58F-7B9E4EC9A2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F88CDB7-64E2-9524-F84F-161B096083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326CBC-A73F-17C1-B8A8-86D66BFA8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F300-0710-4AE9-BE7D-E6D302B55B63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F77563-0735-8B0E-ABEE-46C8AE8A8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E514A2-7141-6823-954C-8F71AF606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F2C3-318C-41F3-A315-7AB4A72AC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330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FA5710-F101-0BA0-A5DA-0B6A7964E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BE9C1A9-C99C-DD1C-946E-EE206773E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F300-0710-4AE9-BE7D-E6D302B55B63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6647C8-DA55-96A2-2B3F-5B4208395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98F4C5-2B4E-8543-6070-45CB29C28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F2C3-318C-41F3-A315-7AB4A72AC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102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B6396AE-7274-66B1-F379-262C54FBA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F300-0710-4AE9-BE7D-E6D302B55B63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FCD253-0C6C-F3BE-1D40-473E4D046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F686D4-CCD6-89A9-DA94-3D6158643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F2C3-318C-41F3-A315-7AB4A72AC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89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92EFB-052D-0AAC-F436-F65DD4941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4D321B-1F7E-F374-0F19-6C3DFCE22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B73C76-C383-0E24-3F57-D0B52A9EB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BD95BF-ECBF-28A4-C828-C4D97A3E6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F300-0710-4AE9-BE7D-E6D302B55B63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863719-88EA-C562-FD10-E8CD949C0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4F06BE-7BAF-D105-B48F-9AEDEDFE0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F2C3-318C-41F3-A315-7AB4A72AC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869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8348E1-7AF4-4521-0AA6-E9928BDB4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7CD65FC-10BC-58CA-69AD-7F86B4D619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9DC80C-538E-E074-F6D2-AAA6DA2A0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9C2222-FDA6-47AD-492C-F9DAAA645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F300-0710-4AE9-BE7D-E6D302B55B63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F5AB39-1518-D502-D030-2C1997E1C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A1DA5D-825D-59BC-440E-3311A8FBC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F2C3-318C-41F3-A315-7AB4A72AC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73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994CFB-1A59-E51C-F9B6-2EDBF0CCA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5FF5F8-31EF-1206-F562-6DF3605EF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EA4036-0242-F72B-198C-BCE2B9380C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5F300-0710-4AE9-BE7D-E6D302B55B63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1D329B-BB2E-DEA4-1D04-4E831AB41B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0572FA-8CA7-CB3C-B1B8-6AB7985FE6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8F2C3-318C-41F3-A315-7AB4A72AC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36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17.png"/><Relationship Id="rId7" Type="http://schemas.openxmlformats.org/officeDocument/2006/relationships/image" Target="../media/image3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AE639A-E6B0-AC50-AA93-E2109534E7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THUPC2024 </a:t>
            </a:r>
            <a:r>
              <a:rPr lang="zh-CN" altLang="en-US" dirty="0"/>
              <a:t>初赛</a:t>
            </a:r>
            <a:r>
              <a:rPr lang="en-US" altLang="zh-CN" dirty="0"/>
              <a:t> A</a:t>
            </a:r>
            <a:br>
              <a:rPr lang="en-US" altLang="zh-CN" dirty="0"/>
            </a:br>
            <a:r>
              <a:rPr lang="zh-CN" altLang="en-US" dirty="0"/>
              <a:t>排序大师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8BB1DC-DF01-FC42-D97D-AD3D32272E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Itst &amp; </a:t>
            </a:r>
            <a:r>
              <a:rPr lang="en-US" altLang="zh-CN" dirty="0" err="1"/>
              <a:t>He_Ren</a:t>
            </a:r>
            <a:endParaRPr lang="en-US" altLang="zh-CN" dirty="0"/>
          </a:p>
          <a:p>
            <a:r>
              <a:rPr lang="en-US" altLang="zh-CN" dirty="0"/>
              <a:t>THU, IIIS</a:t>
            </a:r>
          </a:p>
          <a:p>
            <a:r>
              <a:rPr lang="en-US" altLang="zh-CN" dirty="0"/>
              <a:t>2023/12/17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2DFE06F-E84E-8A66-1C02-72B1A7489635}"/>
              </a:ext>
            </a:extLst>
          </p:cNvPr>
          <p:cNvSpPr txBox="1"/>
          <p:nvPr/>
        </p:nvSpPr>
        <p:spPr>
          <a:xfrm flipH="1">
            <a:off x="1480" y="6504040"/>
            <a:ext cx="1180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Idea comes from: </a:t>
            </a:r>
            <a:r>
              <a:rPr lang="zh-CN" altLang="en-US" dirty="0"/>
              <a:t>抄的论文           ，但核仁给了一个比较自然的做法。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9DEFBEE-F023-23AD-BE88-1EA43D9F07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563" y="6152857"/>
            <a:ext cx="702365" cy="70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549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1BDFA1-8927-F18E-3BDC-DA50457AE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BB4C646-CE3D-9BC9-26D0-9D7882F17F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因此我们只要能找到一种操作方案每次将环数减少 </a:t>
                </a:r>
                <a:r>
                  <a:rPr lang="en-US" altLang="zh-CN" dirty="0"/>
                  <a:t>2 </a:t>
                </a:r>
                <a:r>
                  <a:rPr lang="zh-CN" altLang="en-US" dirty="0"/>
                  <a:t>就行了。</a:t>
                </a:r>
                <a:endParaRPr lang="en-US" altLang="zh-CN" dirty="0"/>
              </a:p>
              <a:p>
                <a:r>
                  <a:rPr lang="zh-CN" altLang="en-US" dirty="0"/>
                  <a:t>延续下界分析的想法，注意到第三段为空的情况中，只要原始的三条边在一个环里，你就可以把它们拆成三个环。</a:t>
                </a:r>
                <a:endParaRPr lang="en-US" altLang="zh-CN" dirty="0"/>
              </a:p>
              <a:p>
                <a:r>
                  <a:rPr lang="zh-CN" altLang="en-US" dirty="0"/>
                  <a:t>因此用这个操作将图上变成只有长度为 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 和 </a:t>
                </a:r>
                <a:r>
                  <a:rPr lang="en-US" altLang="zh-CN" dirty="0"/>
                  <a:t>2 </a:t>
                </a:r>
                <a:r>
                  <a:rPr lang="zh-CN" altLang="en-US" dirty="0"/>
                  <a:t>的环。</a:t>
                </a:r>
                <a:endParaRPr lang="en-US" altLang="zh-CN" dirty="0"/>
              </a:p>
              <a:p>
                <a:r>
                  <a:rPr lang="zh-CN" altLang="en-US" dirty="0"/>
                  <a:t>对于长度为 </a:t>
                </a:r>
                <a:r>
                  <a:rPr lang="en-US" altLang="zh-CN" dirty="0"/>
                  <a:t>2 </a:t>
                </a:r>
                <a:r>
                  <a:rPr lang="zh-CN" altLang="en-US" dirty="0"/>
                  <a:t>的环，我们希望用改四条边的方案两两配对把它们都消掉，但四条边的方案有额外限制（长度为 </a:t>
                </a:r>
                <a:r>
                  <a:rPr lang="en-US" altLang="zh-CN" dirty="0"/>
                  <a:t>2 </a:t>
                </a:r>
                <a:r>
                  <a:rPr lang="zh-CN" altLang="en-US" dirty="0"/>
                  <a:t>的环必须相对）。接下来证明总是可以在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复杂度内选到这样的一对。</a:t>
                </a:r>
                <a:endParaRPr lang="en-US" altLang="zh-CN" dirty="0"/>
              </a:p>
              <a:p>
                <a:r>
                  <a:rPr lang="zh-CN" altLang="en-US" dirty="0"/>
                  <a:t>总共交换次数不超过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每次可以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找到这样的方案，于是复杂度为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BB4C646-CE3D-9BC9-26D0-9D7882F17F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34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216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1BDFA1-8927-F18E-3BDC-DA50457AE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BB4C646-CE3D-9BC9-26D0-9D7882F17F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5698" y="1825625"/>
                <a:ext cx="4603145" cy="435133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不妨假设较小点编号最小的二元环为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。此时排列长这样：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0,1,2,⋯,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⋯,(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−1),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,⋯,(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我们需要证明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是一个</m:t>
                    </m:r>
                  </m:oMath>
                </a14:m>
                <a:r>
                  <a:rPr lang="zh-CN" altLang="en-US" dirty="0"/>
                  <a:t>二元环，这样我们就可以把四条边放进改四条边的操作里让它们消掉。</a:t>
                </a:r>
                <a:endParaRPr lang="en-US" altLang="zh-CN" dirty="0"/>
              </a:p>
              <a:p>
                <a:pPr lvl="1"/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BB4C646-CE3D-9BC9-26D0-9D7882F17F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5698" y="1825625"/>
                <a:ext cx="4603145" cy="4351338"/>
              </a:xfrm>
              <a:blipFill>
                <a:blip r:embed="rId2"/>
                <a:stretch>
                  <a:fillRect l="-2384" t="-2521" r="-43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C9821FA0-A75A-1EF3-1093-366A503A9C57}"/>
                  </a:ext>
                </a:extLst>
              </p:cNvPr>
              <p:cNvSpPr/>
              <p:nvPr/>
            </p:nvSpPr>
            <p:spPr>
              <a:xfrm>
                <a:off x="6800519" y="1610734"/>
                <a:ext cx="925009" cy="92500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C9821FA0-A75A-1EF3-1093-366A503A9C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519" y="1610734"/>
                <a:ext cx="925009" cy="92500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A4A7DBB4-4285-0E85-BD7F-679A69966E5A}"/>
                  </a:ext>
                </a:extLst>
              </p:cNvPr>
              <p:cNvSpPr/>
              <p:nvPr/>
            </p:nvSpPr>
            <p:spPr>
              <a:xfrm>
                <a:off x="8400057" y="1610734"/>
                <a:ext cx="925009" cy="92500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A4A7DBB4-4285-0E85-BD7F-679A69966E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0057" y="1610734"/>
                <a:ext cx="925009" cy="92500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BC468C25-F7EE-D0DD-C8DC-77E213C8495C}"/>
                  </a:ext>
                </a:extLst>
              </p:cNvPr>
              <p:cNvSpPr/>
              <p:nvPr/>
            </p:nvSpPr>
            <p:spPr>
              <a:xfrm>
                <a:off x="9999595" y="2482795"/>
                <a:ext cx="925009" cy="92500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BC468C25-F7EE-D0DD-C8DC-77E213C849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9595" y="2482795"/>
                <a:ext cx="925009" cy="92500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35DF11BD-720E-24DF-0374-CD8C0EF66990}"/>
                  </a:ext>
                </a:extLst>
              </p:cNvPr>
              <p:cNvSpPr/>
              <p:nvPr/>
            </p:nvSpPr>
            <p:spPr>
              <a:xfrm>
                <a:off x="9999595" y="3868028"/>
                <a:ext cx="925009" cy="92500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35DF11BD-720E-24DF-0374-CD8C0EF669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9595" y="3868028"/>
                <a:ext cx="925009" cy="92500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F2349FE6-4A68-0541-B7A5-FD16C2217099}"/>
                  </a:ext>
                </a:extLst>
              </p:cNvPr>
              <p:cNvSpPr/>
              <p:nvPr/>
            </p:nvSpPr>
            <p:spPr>
              <a:xfrm>
                <a:off x="6800519" y="4787408"/>
                <a:ext cx="925009" cy="92500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F2349FE6-4A68-0541-B7A5-FD16C22170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519" y="4787408"/>
                <a:ext cx="925009" cy="92500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DAC19748-C6E9-0582-9EA8-359397914947}"/>
                  </a:ext>
                </a:extLst>
              </p:cNvPr>
              <p:cNvSpPr/>
              <p:nvPr/>
            </p:nvSpPr>
            <p:spPr>
              <a:xfrm>
                <a:off x="8400057" y="4787408"/>
                <a:ext cx="925009" cy="92500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DAC19748-C6E9-0582-9EA8-3593979149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0057" y="4787408"/>
                <a:ext cx="925009" cy="92500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BF36A806-52F1-D704-8A4C-0186229420C4}"/>
                  </a:ext>
                </a:extLst>
              </p:cNvPr>
              <p:cNvSpPr/>
              <p:nvPr/>
            </p:nvSpPr>
            <p:spPr>
              <a:xfrm>
                <a:off x="5190871" y="2482795"/>
                <a:ext cx="925009" cy="92500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BF36A806-52F1-D704-8A4C-0186229420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0871" y="2482795"/>
                <a:ext cx="925009" cy="925009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EF350CC2-4662-3077-5A27-E55D3582FF00}"/>
                  </a:ext>
                </a:extLst>
              </p:cNvPr>
              <p:cNvSpPr/>
              <p:nvPr/>
            </p:nvSpPr>
            <p:spPr>
              <a:xfrm>
                <a:off x="5190871" y="3868028"/>
                <a:ext cx="925009" cy="92500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EF350CC2-4662-3077-5A27-E55D3582FF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0871" y="3868028"/>
                <a:ext cx="925009" cy="92500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D131EC9-80C0-9E50-5BE8-7A067E7ED10F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7725528" y="2073239"/>
            <a:ext cx="674529" cy="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6873465-69B7-307F-7724-8419D188E8E7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10462100" y="3407804"/>
            <a:ext cx="0" cy="460224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E8E2D21-35B0-46C2-7D06-E6DAF1BE33E0}"/>
              </a:ext>
            </a:extLst>
          </p:cNvPr>
          <p:cNvCxnSpPr>
            <a:cxnSpLocks/>
            <a:stCxn id="9" idx="2"/>
            <a:endCxn id="8" idx="6"/>
          </p:cNvCxnSpPr>
          <p:nvPr/>
        </p:nvCxnSpPr>
        <p:spPr>
          <a:xfrm flipH="1">
            <a:off x="7725528" y="5249913"/>
            <a:ext cx="674529" cy="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DC144D0-EBC6-8291-26D9-75BC26900111}"/>
              </a:ext>
            </a:extLst>
          </p:cNvPr>
          <p:cNvCxnSpPr>
            <a:cxnSpLocks/>
            <a:stCxn id="11" idx="0"/>
            <a:endCxn id="10" idx="4"/>
          </p:cNvCxnSpPr>
          <p:nvPr/>
        </p:nvCxnSpPr>
        <p:spPr>
          <a:xfrm flipV="1">
            <a:off x="5653376" y="3407804"/>
            <a:ext cx="0" cy="460224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7E427D4-1BCD-4312-5389-604403C6905A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7263024" y="2535743"/>
            <a:ext cx="0" cy="2251665"/>
          </a:xfrm>
          <a:prstGeom prst="straightConnector1">
            <a:avLst/>
          </a:prstGeom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53B6214-00BE-8846-7BB1-0DDC920D4F79}"/>
              </a:ext>
            </a:extLst>
          </p:cNvPr>
          <p:cNvCxnSpPr>
            <a:cxnSpLocks/>
            <a:stCxn id="9" idx="0"/>
            <a:endCxn id="5" idx="4"/>
          </p:cNvCxnSpPr>
          <p:nvPr/>
        </p:nvCxnSpPr>
        <p:spPr>
          <a:xfrm flipV="1">
            <a:off x="8862562" y="2535743"/>
            <a:ext cx="0" cy="2251665"/>
          </a:xfrm>
          <a:prstGeom prst="straightConnector1">
            <a:avLst/>
          </a:prstGeom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2B6FF86-2B87-5BDF-6DF2-D4B9F2B91E50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6115880" y="4330533"/>
            <a:ext cx="3883715" cy="0"/>
          </a:xfrm>
          <a:prstGeom prst="straightConnector1">
            <a:avLst/>
          </a:prstGeom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B103D82-A48D-05AB-BDC7-CA5B0E9D087E}"/>
              </a:ext>
            </a:extLst>
          </p:cNvPr>
          <p:cNvCxnSpPr>
            <a:cxnSpLocks/>
            <a:stCxn id="6" idx="2"/>
            <a:endCxn id="10" idx="6"/>
          </p:cNvCxnSpPr>
          <p:nvPr/>
        </p:nvCxnSpPr>
        <p:spPr>
          <a:xfrm flipH="1">
            <a:off x="6115880" y="2945300"/>
            <a:ext cx="3883715" cy="0"/>
          </a:xfrm>
          <a:prstGeom prst="straightConnector1">
            <a:avLst/>
          </a:prstGeom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004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1BDFA1-8927-F18E-3BDC-DA50457AE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BB4C646-CE3D-9BC9-26D0-9D7882F17F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8986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反证，此时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zh-CN" altLang="en-US" dirty="0"/>
                  <a:t> 的出边都在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里，所以入边也在这个区间里。</a:t>
                </a:r>
                <a:endParaRPr lang="en-US" altLang="zh-CN" dirty="0"/>
              </a:p>
              <a:p>
                <a:r>
                  <a:rPr lang="zh-CN" altLang="en-US" dirty="0"/>
                  <a:t>考虑找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的排列前驱，也就是图上前驱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。有两种可能：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这个前驱是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，与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前面矛盾；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这个前驱不是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，此时它肯定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，于是再找这个前驱的前驱。</a:t>
                </a:r>
                <a:endParaRPr lang="en-US" altLang="zh-CN" dirty="0"/>
              </a:p>
              <a:p>
                <a:r>
                  <a:rPr lang="zh-CN" altLang="en-US" dirty="0"/>
                  <a:t>反复找这个前驱。由于前驱序列在碰到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 之前不能重复（这是一个排列），而在反复找的过程中，碰到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之前必须要碰到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（碰到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 之前碰到的都是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 的元素，而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zh-CN" altLang="en-US" dirty="0"/>
                  <a:t> 的入边都在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里），所以总是与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前面矛盾。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BB4C646-CE3D-9BC9-26D0-9D7882F17F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89860"/>
              </a:xfrm>
              <a:blipFill>
                <a:blip r:embed="rId2"/>
                <a:stretch>
                  <a:fillRect l="-1043" t="-2163" r="-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5328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C9CAFE-E916-0717-0DAA-F4BC6E2AB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解法 </a:t>
            </a:r>
            <a:r>
              <a:rPr lang="en-US" altLang="zh-CN" dirty="0"/>
              <a:t>2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78182C6-2A88-502C-93B5-8AFA3B63A7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trike="sngStrike" dirty="0"/>
                  <a:t>如果你读 </a:t>
                </a:r>
                <a:r>
                  <a:rPr lang="en-US" altLang="zh-CN" strike="sngStrike" dirty="0"/>
                  <a:t>std</a:t>
                </a:r>
                <a:r>
                  <a:rPr lang="zh-CN" altLang="en-US" strike="sngStrike" dirty="0"/>
                  <a:t>，会发现 </a:t>
                </a:r>
                <a:r>
                  <a:rPr lang="en-US" altLang="zh-CN" strike="sngStrike" dirty="0"/>
                  <a:t>std </a:t>
                </a:r>
                <a:r>
                  <a:rPr lang="zh-CN" altLang="en-US" strike="sngStrike" dirty="0"/>
                  <a:t>根本不是这么写的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考虑满足以下条件的构造：每次操作结束后，自环数量增加 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。注意到自环数量增加 </a:t>
                </a:r>
                <a:r>
                  <a:rPr lang="en-US" altLang="zh-CN" dirty="0"/>
                  <a:t>2 </a:t>
                </a:r>
                <a:r>
                  <a:rPr lang="zh-CN" altLang="en-US" dirty="0"/>
                  <a:t>一定意味着环数增加</a:t>
                </a:r>
                <a:r>
                  <a:rPr lang="en-US" altLang="zh-CN" dirty="0"/>
                  <a:t> 2</a:t>
                </a:r>
                <a:r>
                  <a:rPr lang="zh-CN" altLang="en-US" dirty="0"/>
                  <a:t>（因为环数奇偶性不改变，所以只可能 </a:t>
                </a:r>
                <a:r>
                  <a:rPr lang="en-US" altLang="zh-CN" dirty="0"/>
                  <a:t>1 </a:t>
                </a:r>
                <a:r>
                  <a:rPr lang="zh-CN" altLang="en-US" dirty="0"/>
                  <a:t>变 </a:t>
                </a:r>
                <a:r>
                  <a:rPr lang="en-US" altLang="zh-CN" dirty="0"/>
                  <a:t>3 </a:t>
                </a:r>
                <a:r>
                  <a:rPr lang="zh-CN" altLang="en-US" dirty="0"/>
                  <a:t>或 </a:t>
                </a:r>
                <a:r>
                  <a:rPr lang="en-US" altLang="zh-CN" dirty="0"/>
                  <a:t>2 </a:t>
                </a:r>
                <a:r>
                  <a:rPr lang="zh-CN" altLang="en-US" dirty="0"/>
                  <a:t>变 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），所以也是合法的解法。同时，这样的构造也很符合直觉（每次将两个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归位）。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78182C6-2A88-502C-93B5-8AFA3B63A7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5987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C9CAFE-E916-0717-0DAA-F4BC6E2AB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解法 </a:t>
            </a:r>
            <a:r>
              <a:rPr lang="en-US" altLang="zh-CN" dirty="0"/>
              <a:t>2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78182C6-2A88-502C-93B5-8AFA3B63A7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trike="sngStrike" dirty="0"/>
                  <a:t>如果你读 </a:t>
                </a:r>
                <a:r>
                  <a:rPr lang="en-US" altLang="zh-CN" strike="sngStrike" dirty="0"/>
                  <a:t>std</a:t>
                </a:r>
                <a:r>
                  <a:rPr lang="zh-CN" altLang="en-US" strike="sngStrike" dirty="0"/>
                  <a:t>，会发现 </a:t>
                </a:r>
                <a:r>
                  <a:rPr lang="en-US" altLang="zh-CN" strike="sngStrike" dirty="0"/>
                  <a:t>std </a:t>
                </a:r>
                <a:r>
                  <a:rPr lang="zh-CN" altLang="en-US" strike="sngStrike" dirty="0"/>
                  <a:t>根本不是这么写的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考虑满足以下条件的构造：每次操作结束后，自环数量增加 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。注意到自环数量增加 </a:t>
                </a:r>
                <a:r>
                  <a:rPr lang="en-US" altLang="zh-CN" dirty="0"/>
                  <a:t>2 </a:t>
                </a:r>
                <a:r>
                  <a:rPr lang="zh-CN" altLang="en-US" dirty="0"/>
                  <a:t>一定意味着环数增加</a:t>
                </a:r>
                <a:r>
                  <a:rPr lang="en-US" altLang="zh-CN" dirty="0"/>
                  <a:t> 2</a:t>
                </a:r>
                <a:r>
                  <a:rPr lang="zh-CN" altLang="en-US" dirty="0"/>
                  <a:t>（因为环数奇偶性不改变，所以只可能 </a:t>
                </a:r>
                <a:r>
                  <a:rPr lang="en-US" altLang="zh-CN" dirty="0"/>
                  <a:t>1 </a:t>
                </a:r>
                <a:r>
                  <a:rPr lang="zh-CN" altLang="en-US" dirty="0"/>
                  <a:t>变 </a:t>
                </a:r>
                <a:r>
                  <a:rPr lang="en-US" altLang="zh-CN" dirty="0"/>
                  <a:t>3 </a:t>
                </a:r>
                <a:r>
                  <a:rPr lang="zh-CN" altLang="en-US" dirty="0"/>
                  <a:t>或 </a:t>
                </a:r>
                <a:r>
                  <a:rPr lang="en-US" altLang="zh-CN" dirty="0"/>
                  <a:t>2 </a:t>
                </a:r>
                <a:r>
                  <a:rPr lang="zh-CN" altLang="en-US" dirty="0"/>
                  <a:t>变 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），所以也是合法的解法。同时，这样的构造也很符合直觉（每次将两个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归位）。</a:t>
                </a:r>
                <a:endParaRPr lang="en-US" altLang="zh-CN" dirty="0"/>
              </a:p>
              <a:p>
                <a:r>
                  <a:rPr lang="zh-CN" altLang="en-US" dirty="0"/>
                  <a:t>以下构造满足上面的条件：选择一个最小的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满足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前面有比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大的元素，再选择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前面最大的元素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。此时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 一定在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 前面（否则与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的最小性矛盾），且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 一定在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后面（否则与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 的最大性矛盾）。因此形势为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−1, ⋯,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,⋯,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⋯,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，容易用一次操作变为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,⋯,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的形式。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78182C6-2A88-502C-93B5-8AFA3B63A7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9753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80335F-8AE8-9FF8-8A6F-BEAA0ABF9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13927CD-4E1A-9FDB-2A47-9D62637A8D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41140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用最少的“段交换”操作将长度为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的排列排序。</a:t>
                </a:r>
                <a:endParaRPr lang="en-US" altLang="zh-CN" dirty="0"/>
              </a:p>
              <a:p>
                <a:r>
                  <a:rPr lang="zh-CN" altLang="en-US" dirty="0"/>
                  <a:t>“段交换”操作为以下操作：将排列分成五段，其中第二段和第四段不能为空、其他段可以为空，交换第二段和第四段再拼回去。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≤2000</m:t>
                    </m:r>
                  </m:oMath>
                </a14:m>
                <a:r>
                  <a:rPr lang="zh-CN" altLang="en-US" b="0" dirty="0"/>
                  <a:t>。</a:t>
                </a:r>
                <a:endParaRPr lang="en-US" altLang="zh-CN" b="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13927CD-4E1A-9FDB-2A47-9D62637A8D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411402"/>
              </a:xfrm>
              <a:blipFill>
                <a:blip r:embed="rId2"/>
                <a:stretch>
                  <a:fillRect l="-1043" t="-2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1895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76C8E7-17B2-8E33-0940-E58639173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993E54-C726-DD4A-4EC2-597A44FE8A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需要最小化交换次数，意味着我们同时需要上界和下界的分析。</a:t>
                </a:r>
                <a:endParaRPr lang="en-US" altLang="zh-CN" dirty="0"/>
              </a:p>
              <a:p>
                <a:r>
                  <a:rPr lang="zh-CN" altLang="en-US" dirty="0"/>
                  <a:t>下界分析的常用办法是图模型，最常见的是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的模型。但对于这个操作来说它不适用，因为一次交换会导致图上很多的边产生改变。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993E54-C726-DD4A-4EC2-597A44FE8A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1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2384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76C8E7-17B2-8E33-0940-E58639173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993E54-C726-DD4A-4EC2-597A44FE8A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需要最小化交换次数，意味着我们同时需要上界和下界的分析。</a:t>
                </a:r>
                <a:endParaRPr lang="en-US" altLang="zh-CN" dirty="0"/>
              </a:p>
              <a:p>
                <a:r>
                  <a:rPr lang="zh-CN" altLang="en-US" dirty="0"/>
                  <a:t>下界分析的常用办法是图模型，最常见的是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的模型。但对于这个操作来说它不适用，因为一次交换会导致图上很多的边产生改变。</a:t>
                </a:r>
                <a:endParaRPr lang="en-US" altLang="zh-CN" dirty="0"/>
              </a:p>
              <a:p>
                <a:r>
                  <a:rPr lang="zh-CN" altLang="en-US" dirty="0"/>
                  <a:t>这提示我们需要考虑这样的图模型：在这个模型下，一次段交换操作只会改变其中常数条边。</a:t>
                </a:r>
                <a:endParaRPr lang="en-US" altLang="zh-CN" dirty="0"/>
              </a:p>
              <a:p>
                <a:r>
                  <a:rPr lang="zh-CN" altLang="en-US" dirty="0"/>
                  <a:t>再注意到，一次交换中形如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dirty="0"/>
                  <a:t> 的边只会改变最多四条，符合我们的要求，但这个模型并不能直接用于下界分析，因为目标状态是一条特殊的链，不能用环数分析。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993E54-C726-DD4A-4EC2-597A44FE8A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1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2933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82ADC1-DE4F-03A0-32D1-C12E84A4B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09E327F-EF59-0585-8974-71944EFBFC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我们做一些简单的调整：在排列最前面加入一个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、最后加入一个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，然后加入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dirty="0"/>
                  <a:t> 的边。此时终态是一个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 个自环构成的图，符合“单次操作改变边数少”，同时环数相关的下界分析可以利用了。</a:t>
                </a:r>
                <a:endParaRPr lang="en-US" altLang="zh-CN" dirty="0"/>
              </a:p>
              <a:p>
                <a:r>
                  <a:rPr lang="zh-CN" altLang="en-US" dirty="0"/>
                  <a:t>此时我们来考虑一次操作究竟会干什么。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09E327F-EF59-0585-8974-71944EFBFC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3191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A2892C-1512-7ADF-C5C8-314F5FF8D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53DB7C-CC66-CA5B-1EF7-1A32D0B0D1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不妨假设第三段非空，此时交换前后的状况如下：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最初的四条边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</a:t>
                </a:r>
                <a:r>
                  <a:rPr lang="zh-CN" altLang="en-US" dirty="0"/>
                  <a:t>被改为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b="0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看起来还是画图比较直观（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53DB7C-CC66-CA5B-1EF7-1A32D0B0D1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043" t="-21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F7B0CA2-E327-4B27-FAFB-F5FE7831EB3E}"/>
                  </a:ext>
                </a:extLst>
              </p:cNvPr>
              <p:cNvSpPr/>
              <p:nvPr/>
            </p:nvSpPr>
            <p:spPr>
              <a:xfrm>
                <a:off x="1137038" y="2552369"/>
                <a:ext cx="1892410" cy="47707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b="0" dirty="0"/>
                  <a:t> 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F7B0CA2-E327-4B27-FAFB-F5FE7831EB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038" y="2552369"/>
                <a:ext cx="1892410" cy="4770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EF63E7F1-4EEF-C59E-7C60-66934CE5CE5C}"/>
                  </a:ext>
                </a:extLst>
              </p:cNvPr>
              <p:cNvSpPr/>
              <p:nvPr/>
            </p:nvSpPr>
            <p:spPr>
              <a:xfrm>
                <a:off x="3157995" y="2552369"/>
                <a:ext cx="1892410" cy="47707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                   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EF63E7F1-4EEF-C59E-7C60-66934CE5CE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7995" y="2552369"/>
                <a:ext cx="1892410" cy="4770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67ABBC0-A75B-DE23-9637-120A7293D50A}"/>
                  </a:ext>
                </a:extLst>
              </p:cNvPr>
              <p:cNvSpPr/>
              <p:nvPr/>
            </p:nvSpPr>
            <p:spPr>
              <a:xfrm>
                <a:off x="5213406" y="2552369"/>
                <a:ext cx="1892410" cy="47707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+1            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67ABBC0-A75B-DE23-9637-120A7293D5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406" y="2552369"/>
                <a:ext cx="1892410" cy="4770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62848F-603D-6544-C59C-501CE928C62C}"/>
                  </a:ext>
                </a:extLst>
              </p:cNvPr>
              <p:cNvSpPr/>
              <p:nvPr/>
            </p:nvSpPr>
            <p:spPr>
              <a:xfrm>
                <a:off x="7268817" y="2552369"/>
                <a:ext cx="1892410" cy="477078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      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62848F-603D-6544-C59C-501CE928C6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8817" y="2552369"/>
                <a:ext cx="1892410" cy="4770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F1B9724A-AF0F-259C-4542-F6BDB18D623B}"/>
                  </a:ext>
                </a:extLst>
              </p:cNvPr>
              <p:cNvSpPr/>
              <p:nvPr/>
            </p:nvSpPr>
            <p:spPr>
              <a:xfrm>
                <a:off x="9311308" y="2552369"/>
                <a:ext cx="1892410" cy="47707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         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F1B9724A-AF0F-259C-4542-F6BDB18D6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1308" y="2552369"/>
                <a:ext cx="1892410" cy="4770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D831C96-8895-7B09-72BC-A0912C799919}"/>
                  </a:ext>
                </a:extLst>
              </p:cNvPr>
              <p:cNvSpPr/>
              <p:nvPr/>
            </p:nvSpPr>
            <p:spPr>
              <a:xfrm>
                <a:off x="1137038" y="3212092"/>
                <a:ext cx="1892410" cy="47707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b="0" dirty="0"/>
                  <a:t> 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D831C96-8895-7B09-72BC-A0912C7999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038" y="3212092"/>
                <a:ext cx="1892410" cy="47707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380963A-32F4-A0C5-65A2-2D5765AAE404}"/>
                  </a:ext>
                </a:extLst>
              </p:cNvPr>
              <p:cNvSpPr/>
              <p:nvPr/>
            </p:nvSpPr>
            <p:spPr>
              <a:xfrm>
                <a:off x="7268817" y="3212092"/>
                <a:ext cx="1892410" cy="47707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                   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380963A-32F4-A0C5-65A2-2D5765AAE4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8817" y="3212092"/>
                <a:ext cx="1892410" cy="47707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1DED3FD-898C-7971-8B9B-C9F7D43A46A5}"/>
                  </a:ext>
                </a:extLst>
              </p:cNvPr>
              <p:cNvSpPr/>
              <p:nvPr/>
            </p:nvSpPr>
            <p:spPr>
              <a:xfrm>
                <a:off x="5213406" y="3212092"/>
                <a:ext cx="1892410" cy="47707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+1            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1DED3FD-898C-7971-8B9B-C9F7D43A4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406" y="3212092"/>
                <a:ext cx="1892410" cy="47707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36CA90A7-8603-3A20-53F8-B6F5D0D86D26}"/>
                  </a:ext>
                </a:extLst>
              </p:cNvPr>
              <p:cNvSpPr/>
              <p:nvPr/>
            </p:nvSpPr>
            <p:spPr>
              <a:xfrm>
                <a:off x="9311308" y="3212092"/>
                <a:ext cx="1892410" cy="47707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         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36CA90A7-8603-3A20-53F8-B6F5D0D86D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1308" y="3212092"/>
                <a:ext cx="1892410" cy="47707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CA4C22C1-836C-9DB2-8337-C100860CFAA9}"/>
                  </a:ext>
                </a:extLst>
              </p:cNvPr>
              <p:cNvSpPr/>
              <p:nvPr/>
            </p:nvSpPr>
            <p:spPr>
              <a:xfrm>
                <a:off x="3157995" y="3212092"/>
                <a:ext cx="1892410" cy="477078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      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CA4C22C1-836C-9DB2-8337-C100860CFA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7995" y="3212092"/>
                <a:ext cx="1892410" cy="47707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0676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A2892C-1512-7ADF-C5C8-314F5FF8D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EDEC8653-4074-9685-ACA2-F9D9CAAA4E1A}"/>
                  </a:ext>
                </a:extLst>
              </p:cNvPr>
              <p:cNvSpPr/>
              <p:nvPr/>
            </p:nvSpPr>
            <p:spPr>
              <a:xfrm>
                <a:off x="4725228" y="842039"/>
                <a:ext cx="925009" cy="92500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EDEC8653-4074-9685-ACA2-F9D9CAAA4E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228" y="842039"/>
                <a:ext cx="925009" cy="92500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6EBC90A3-B150-E496-1667-7D504B7855C4}"/>
                  </a:ext>
                </a:extLst>
              </p:cNvPr>
              <p:cNvSpPr/>
              <p:nvPr/>
            </p:nvSpPr>
            <p:spPr>
              <a:xfrm>
                <a:off x="1094623" y="5538883"/>
                <a:ext cx="1892410" cy="47707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b="0" dirty="0"/>
                  <a:t> 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6EBC90A3-B150-E496-1667-7D504B7855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623" y="5538883"/>
                <a:ext cx="1892410" cy="4770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D8B40075-0778-57EB-8E24-38BF98B1F0E6}"/>
                  </a:ext>
                </a:extLst>
              </p:cNvPr>
              <p:cNvSpPr/>
              <p:nvPr/>
            </p:nvSpPr>
            <p:spPr>
              <a:xfrm>
                <a:off x="3115580" y="5538883"/>
                <a:ext cx="1892410" cy="47707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                   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D8B40075-0778-57EB-8E24-38BF98B1F0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580" y="5538883"/>
                <a:ext cx="1892410" cy="4770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7568E816-BA79-B215-7F9A-872BA91267E8}"/>
                  </a:ext>
                </a:extLst>
              </p:cNvPr>
              <p:cNvSpPr/>
              <p:nvPr/>
            </p:nvSpPr>
            <p:spPr>
              <a:xfrm>
                <a:off x="5170991" y="5538883"/>
                <a:ext cx="1892410" cy="47707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+1            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7568E816-BA79-B215-7F9A-872BA91267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0991" y="5538883"/>
                <a:ext cx="1892410" cy="4770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3D31B25A-9316-2E79-7BE7-B1D38BC8B580}"/>
                  </a:ext>
                </a:extLst>
              </p:cNvPr>
              <p:cNvSpPr/>
              <p:nvPr/>
            </p:nvSpPr>
            <p:spPr>
              <a:xfrm>
                <a:off x="7226402" y="5538883"/>
                <a:ext cx="1892410" cy="477078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      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3D31B25A-9316-2E79-7BE7-B1D38BC8B5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6402" y="5538883"/>
                <a:ext cx="1892410" cy="4770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CC7D92DB-E1F2-9717-0E01-E7054E18D293}"/>
                  </a:ext>
                </a:extLst>
              </p:cNvPr>
              <p:cNvSpPr/>
              <p:nvPr/>
            </p:nvSpPr>
            <p:spPr>
              <a:xfrm>
                <a:off x="9268893" y="5538883"/>
                <a:ext cx="1892410" cy="47707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         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CC7D92DB-E1F2-9717-0E01-E7054E18D2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8893" y="5538883"/>
                <a:ext cx="1892410" cy="4770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AE2A000B-029E-93AD-68C1-B23DC35A1476}"/>
                  </a:ext>
                </a:extLst>
              </p:cNvPr>
              <p:cNvSpPr/>
              <p:nvPr/>
            </p:nvSpPr>
            <p:spPr>
              <a:xfrm>
                <a:off x="1094623" y="6198606"/>
                <a:ext cx="1892410" cy="47707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b="0" dirty="0"/>
                  <a:t> 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AE2A000B-029E-93AD-68C1-B23DC35A14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623" y="6198606"/>
                <a:ext cx="1892410" cy="47707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A9C24396-704C-BF27-4F8C-99243DBEDF87}"/>
                  </a:ext>
                </a:extLst>
              </p:cNvPr>
              <p:cNvSpPr/>
              <p:nvPr/>
            </p:nvSpPr>
            <p:spPr>
              <a:xfrm>
                <a:off x="7226402" y="6198606"/>
                <a:ext cx="1892410" cy="47707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                   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A9C24396-704C-BF27-4F8C-99243DBEDF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6402" y="6198606"/>
                <a:ext cx="1892410" cy="47707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26AFE275-5EA8-6438-5BF3-4DC4023FBD05}"/>
                  </a:ext>
                </a:extLst>
              </p:cNvPr>
              <p:cNvSpPr/>
              <p:nvPr/>
            </p:nvSpPr>
            <p:spPr>
              <a:xfrm>
                <a:off x="5170991" y="6198606"/>
                <a:ext cx="1892410" cy="47707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+1            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26AFE275-5EA8-6438-5BF3-4DC4023FBD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0991" y="6198606"/>
                <a:ext cx="1892410" cy="47707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ED04FD04-85A3-DCBE-26B3-27EDD454995A}"/>
                  </a:ext>
                </a:extLst>
              </p:cNvPr>
              <p:cNvSpPr/>
              <p:nvPr/>
            </p:nvSpPr>
            <p:spPr>
              <a:xfrm>
                <a:off x="9268893" y="6198606"/>
                <a:ext cx="1892410" cy="47707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         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ED04FD04-85A3-DCBE-26B3-27EDD45499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8893" y="6198606"/>
                <a:ext cx="1892410" cy="47707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286755D9-8CF9-0775-AAA1-C69BA6E9A939}"/>
                  </a:ext>
                </a:extLst>
              </p:cNvPr>
              <p:cNvSpPr/>
              <p:nvPr/>
            </p:nvSpPr>
            <p:spPr>
              <a:xfrm>
                <a:off x="3115580" y="6198606"/>
                <a:ext cx="1892410" cy="477078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      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286755D9-8CF9-0775-AAA1-C69BA6E9A9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580" y="6198606"/>
                <a:ext cx="1892410" cy="47707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D649FB94-FC60-D6E4-0EEE-B713F2824B41}"/>
                  </a:ext>
                </a:extLst>
              </p:cNvPr>
              <p:cNvSpPr/>
              <p:nvPr/>
            </p:nvSpPr>
            <p:spPr>
              <a:xfrm>
                <a:off x="6324766" y="842039"/>
                <a:ext cx="925009" cy="92500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D649FB94-FC60-D6E4-0EEE-B713F2824B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766" y="842039"/>
                <a:ext cx="925009" cy="925009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0E6FE531-F02F-2525-699C-D8BE237A639A}"/>
                  </a:ext>
                </a:extLst>
              </p:cNvPr>
              <p:cNvSpPr/>
              <p:nvPr/>
            </p:nvSpPr>
            <p:spPr>
              <a:xfrm>
                <a:off x="7924304" y="1714100"/>
                <a:ext cx="925009" cy="92500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0E6FE531-F02F-2525-699C-D8BE237A63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304" y="1714100"/>
                <a:ext cx="925009" cy="925009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4ED1992E-C59B-8F87-D91E-070CCD97D6F4}"/>
                  </a:ext>
                </a:extLst>
              </p:cNvPr>
              <p:cNvSpPr/>
              <p:nvPr/>
            </p:nvSpPr>
            <p:spPr>
              <a:xfrm>
                <a:off x="7924304" y="3099333"/>
                <a:ext cx="925009" cy="92500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4ED1992E-C59B-8F87-D91E-070CCD97D6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304" y="3099333"/>
                <a:ext cx="925009" cy="925009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2CAB5176-370F-35DC-3BF3-AD66B60C32E3}"/>
                  </a:ext>
                </a:extLst>
              </p:cNvPr>
              <p:cNvSpPr/>
              <p:nvPr/>
            </p:nvSpPr>
            <p:spPr>
              <a:xfrm>
                <a:off x="4725228" y="4018713"/>
                <a:ext cx="925009" cy="92500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2CAB5176-370F-35DC-3BF3-AD66B60C32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228" y="4018713"/>
                <a:ext cx="925009" cy="925009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8639E6E9-0307-1427-B333-2E13236680CF}"/>
                  </a:ext>
                </a:extLst>
              </p:cNvPr>
              <p:cNvSpPr/>
              <p:nvPr/>
            </p:nvSpPr>
            <p:spPr>
              <a:xfrm>
                <a:off x="6324766" y="4018713"/>
                <a:ext cx="925009" cy="92500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8639E6E9-0307-1427-B333-2E13236680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766" y="4018713"/>
                <a:ext cx="925009" cy="925009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0B24BFE3-08C4-E2CF-FC85-A17141F77A15}"/>
                  </a:ext>
                </a:extLst>
              </p:cNvPr>
              <p:cNvSpPr/>
              <p:nvPr/>
            </p:nvSpPr>
            <p:spPr>
              <a:xfrm>
                <a:off x="3115580" y="1714100"/>
                <a:ext cx="925009" cy="92500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0B24BFE3-08C4-E2CF-FC85-A17141F77A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580" y="1714100"/>
                <a:ext cx="925009" cy="925009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0B6A03E3-818D-6165-D16D-27D1227FFC1D}"/>
                  </a:ext>
                </a:extLst>
              </p:cNvPr>
              <p:cNvSpPr/>
              <p:nvPr/>
            </p:nvSpPr>
            <p:spPr>
              <a:xfrm>
                <a:off x="3115580" y="3099333"/>
                <a:ext cx="925009" cy="92500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0B6A03E3-818D-6165-D16D-27D1227FF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580" y="3099333"/>
                <a:ext cx="925009" cy="925009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5BDD7458-EFC3-F85A-F250-61E7ADCEB363}"/>
              </a:ext>
            </a:extLst>
          </p:cNvPr>
          <p:cNvCxnSpPr>
            <a:stCxn id="12" idx="6"/>
            <a:endCxn id="45" idx="2"/>
          </p:cNvCxnSpPr>
          <p:nvPr/>
        </p:nvCxnSpPr>
        <p:spPr>
          <a:xfrm>
            <a:off x="5650237" y="1304544"/>
            <a:ext cx="674529" cy="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B7C889AF-39DC-7578-76BD-8A3FDC8E1F37}"/>
              </a:ext>
            </a:extLst>
          </p:cNvPr>
          <p:cNvCxnSpPr>
            <a:cxnSpLocks/>
            <a:stCxn id="46" idx="4"/>
            <a:endCxn id="47" idx="0"/>
          </p:cNvCxnSpPr>
          <p:nvPr/>
        </p:nvCxnSpPr>
        <p:spPr>
          <a:xfrm>
            <a:off x="8386809" y="2639109"/>
            <a:ext cx="0" cy="460224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61D19DC1-9DD0-36D4-884D-A89F572C488C}"/>
              </a:ext>
            </a:extLst>
          </p:cNvPr>
          <p:cNvCxnSpPr>
            <a:cxnSpLocks/>
            <a:stCxn id="49" idx="2"/>
            <a:endCxn id="48" idx="6"/>
          </p:cNvCxnSpPr>
          <p:nvPr/>
        </p:nvCxnSpPr>
        <p:spPr>
          <a:xfrm flipH="1">
            <a:off x="5650237" y="4481218"/>
            <a:ext cx="674529" cy="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123DF869-C852-2398-2565-2E98CD30617F}"/>
              </a:ext>
            </a:extLst>
          </p:cNvPr>
          <p:cNvCxnSpPr>
            <a:cxnSpLocks/>
            <a:stCxn id="51" idx="0"/>
            <a:endCxn id="50" idx="4"/>
          </p:cNvCxnSpPr>
          <p:nvPr/>
        </p:nvCxnSpPr>
        <p:spPr>
          <a:xfrm flipV="1">
            <a:off x="3578085" y="2639109"/>
            <a:ext cx="0" cy="460224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239E9DFB-896B-C78C-BD80-B4836D264F7D}"/>
              </a:ext>
            </a:extLst>
          </p:cNvPr>
          <p:cNvCxnSpPr>
            <a:cxnSpLocks/>
            <a:stCxn id="12" idx="4"/>
            <a:endCxn id="48" idx="0"/>
          </p:cNvCxnSpPr>
          <p:nvPr/>
        </p:nvCxnSpPr>
        <p:spPr>
          <a:xfrm>
            <a:off x="5187733" y="1767048"/>
            <a:ext cx="0" cy="2251665"/>
          </a:xfrm>
          <a:prstGeom prst="straightConnector1">
            <a:avLst/>
          </a:prstGeom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103F8388-24F0-A84D-C608-C54F4B6452CD}"/>
              </a:ext>
            </a:extLst>
          </p:cNvPr>
          <p:cNvCxnSpPr>
            <a:cxnSpLocks/>
            <a:stCxn id="49" idx="0"/>
            <a:endCxn id="45" idx="4"/>
          </p:cNvCxnSpPr>
          <p:nvPr/>
        </p:nvCxnSpPr>
        <p:spPr>
          <a:xfrm flipV="1">
            <a:off x="6787271" y="1767048"/>
            <a:ext cx="0" cy="2251665"/>
          </a:xfrm>
          <a:prstGeom prst="straightConnector1">
            <a:avLst/>
          </a:prstGeom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E36AF19A-9FAA-F34A-5A72-3921EB9803B7}"/>
              </a:ext>
            </a:extLst>
          </p:cNvPr>
          <p:cNvCxnSpPr>
            <a:cxnSpLocks/>
            <a:stCxn id="51" idx="6"/>
            <a:endCxn id="47" idx="2"/>
          </p:cNvCxnSpPr>
          <p:nvPr/>
        </p:nvCxnSpPr>
        <p:spPr>
          <a:xfrm>
            <a:off x="4040589" y="3561838"/>
            <a:ext cx="3883715" cy="0"/>
          </a:xfrm>
          <a:prstGeom prst="straightConnector1">
            <a:avLst/>
          </a:prstGeom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25E11845-E3F5-CCE6-A2D2-3F81301B341C}"/>
              </a:ext>
            </a:extLst>
          </p:cNvPr>
          <p:cNvCxnSpPr>
            <a:cxnSpLocks/>
            <a:stCxn id="46" idx="2"/>
            <a:endCxn id="50" idx="6"/>
          </p:cNvCxnSpPr>
          <p:nvPr/>
        </p:nvCxnSpPr>
        <p:spPr>
          <a:xfrm flipH="1">
            <a:off x="4040589" y="2176605"/>
            <a:ext cx="3883715" cy="0"/>
          </a:xfrm>
          <a:prstGeom prst="straightConnector1">
            <a:avLst/>
          </a:prstGeom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1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A2892C-1512-7ADF-C5C8-314F5FF8D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631F23-2A8C-9C67-B286-BC638CBF4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701" y="5143900"/>
            <a:ext cx="10515600" cy="1670960"/>
          </a:xfrm>
        </p:spPr>
        <p:txBody>
          <a:bodyPr>
            <a:normAutofit/>
          </a:bodyPr>
          <a:lstStyle/>
          <a:p>
            <a:r>
              <a:rPr lang="zh-CN" altLang="en-US" dirty="0"/>
              <a:t>这个修改操作相当于做以下操作两次：选两条边交换它们的出点。这个操作会恰好将环数改变 </a:t>
            </a:r>
            <a:r>
              <a:rPr lang="en-US" altLang="zh-CN" dirty="0"/>
              <a:t>1</a:t>
            </a:r>
            <a:r>
              <a:rPr lang="zh-CN" altLang="en-US" dirty="0"/>
              <a:t>（读者自证不难），因此一次操作最多将环数减少 </a:t>
            </a:r>
            <a:r>
              <a:rPr lang="en-US" altLang="zh-CN" dirty="0"/>
              <a:t>2</a:t>
            </a:r>
            <a:r>
              <a:rPr lang="zh-CN" altLang="en-US" dirty="0"/>
              <a:t>，且不会改变环数的奇偶性。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5442FC10-93C1-2DB6-8571-4DDDCAED8455}"/>
                  </a:ext>
                </a:extLst>
              </p:cNvPr>
              <p:cNvSpPr/>
              <p:nvPr/>
            </p:nvSpPr>
            <p:spPr>
              <a:xfrm>
                <a:off x="4725228" y="842039"/>
                <a:ext cx="925009" cy="92500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5442FC10-93C1-2DB6-8571-4DDDCAED84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228" y="842039"/>
                <a:ext cx="925009" cy="92500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E892888E-3B8C-DA70-294C-01BFB8FE09AA}"/>
                  </a:ext>
                </a:extLst>
              </p:cNvPr>
              <p:cNvSpPr/>
              <p:nvPr/>
            </p:nvSpPr>
            <p:spPr>
              <a:xfrm>
                <a:off x="6324766" y="842039"/>
                <a:ext cx="925009" cy="92500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E892888E-3B8C-DA70-294C-01BFB8FE09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766" y="842039"/>
                <a:ext cx="925009" cy="92500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BE2C5BB4-F15F-B98A-EABF-717A03CAF9E0}"/>
                  </a:ext>
                </a:extLst>
              </p:cNvPr>
              <p:cNvSpPr/>
              <p:nvPr/>
            </p:nvSpPr>
            <p:spPr>
              <a:xfrm>
                <a:off x="7924304" y="1714100"/>
                <a:ext cx="925009" cy="92500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BE2C5BB4-F15F-B98A-EABF-717A03CAF9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304" y="1714100"/>
                <a:ext cx="925009" cy="92500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627E7E31-2972-96E7-247D-2BB90190C606}"/>
                  </a:ext>
                </a:extLst>
              </p:cNvPr>
              <p:cNvSpPr/>
              <p:nvPr/>
            </p:nvSpPr>
            <p:spPr>
              <a:xfrm>
                <a:off x="7924304" y="3099333"/>
                <a:ext cx="925009" cy="92500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627E7E31-2972-96E7-247D-2BB90190C6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304" y="3099333"/>
                <a:ext cx="925009" cy="92500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6D6165E0-D495-774F-EB03-0FC40FB685C4}"/>
                  </a:ext>
                </a:extLst>
              </p:cNvPr>
              <p:cNvSpPr/>
              <p:nvPr/>
            </p:nvSpPr>
            <p:spPr>
              <a:xfrm>
                <a:off x="4725228" y="4018713"/>
                <a:ext cx="925009" cy="92500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6D6165E0-D495-774F-EB03-0FC40FB685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228" y="4018713"/>
                <a:ext cx="925009" cy="92500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15246C73-62DF-021D-A5F2-8F355427E32B}"/>
                  </a:ext>
                </a:extLst>
              </p:cNvPr>
              <p:cNvSpPr/>
              <p:nvPr/>
            </p:nvSpPr>
            <p:spPr>
              <a:xfrm>
                <a:off x="6324766" y="4018713"/>
                <a:ext cx="925009" cy="92500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15246C73-62DF-021D-A5F2-8F355427E3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766" y="4018713"/>
                <a:ext cx="925009" cy="92500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8E897CF9-C9F7-3498-2F56-915081625346}"/>
                  </a:ext>
                </a:extLst>
              </p:cNvPr>
              <p:cNvSpPr/>
              <p:nvPr/>
            </p:nvSpPr>
            <p:spPr>
              <a:xfrm>
                <a:off x="3115580" y="1714100"/>
                <a:ext cx="925009" cy="92500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8E897CF9-C9F7-3498-2F56-915081625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580" y="1714100"/>
                <a:ext cx="925009" cy="92500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8DA8D4A9-8730-A031-F4BB-1D15EB48DB6B}"/>
                  </a:ext>
                </a:extLst>
              </p:cNvPr>
              <p:cNvSpPr/>
              <p:nvPr/>
            </p:nvSpPr>
            <p:spPr>
              <a:xfrm>
                <a:off x="3115580" y="3099333"/>
                <a:ext cx="925009" cy="92500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8DA8D4A9-8730-A031-F4BB-1D15EB48DB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580" y="3099333"/>
                <a:ext cx="925009" cy="925009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A222836-665C-AF3A-E098-A735496BC492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5650237" y="1304544"/>
            <a:ext cx="674529" cy="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82308C1-BA67-37A6-AFD5-98C9716F3624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8386809" y="2639109"/>
            <a:ext cx="0" cy="460224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64C7E9C-66E0-F211-EA35-A45FF2439CAF}"/>
              </a:ext>
            </a:extLst>
          </p:cNvPr>
          <p:cNvCxnSpPr>
            <a:cxnSpLocks/>
            <a:stCxn id="9" idx="2"/>
            <a:endCxn id="8" idx="6"/>
          </p:cNvCxnSpPr>
          <p:nvPr/>
        </p:nvCxnSpPr>
        <p:spPr>
          <a:xfrm flipH="1">
            <a:off x="5650237" y="4481218"/>
            <a:ext cx="674529" cy="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0F16876-0521-B30A-E17C-A0E187A0AA55}"/>
              </a:ext>
            </a:extLst>
          </p:cNvPr>
          <p:cNvCxnSpPr>
            <a:cxnSpLocks/>
            <a:stCxn id="11" idx="0"/>
            <a:endCxn id="10" idx="4"/>
          </p:cNvCxnSpPr>
          <p:nvPr/>
        </p:nvCxnSpPr>
        <p:spPr>
          <a:xfrm flipV="1">
            <a:off x="3578085" y="2639109"/>
            <a:ext cx="0" cy="460224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4F36352-D8DF-511D-C80A-A96F31073395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5187733" y="1767048"/>
            <a:ext cx="0" cy="2251665"/>
          </a:xfrm>
          <a:prstGeom prst="straightConnector1">
            <a:avLst/>
          </a:prstGeom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261938E-AE4E-C62A-6BF8-DB8B8F7778DA}"/>
              </a:ext>
            </a:extLst>
          </p:cNvPr>
          <p:cNvCxnSpPr>
            <a:cxnSpLocks/>
            <a:stCxn id="9" idx="0"/>
            <a:endCxn id="5" idx="4"/>
          </p:cNvCxnSpPr>
          <p:nvPr/>
        </p:nvCxnSpPr>
        <p:spPr>
          <a:xfrm flipV="1">
            <a:off x="6787271" y="1767048"/>
            <a:ext cx="0" cy="2251665"/>
          </a:xfrm>
          <a:prstGeom prst="straightConnector1">
            <a:avLst/>
          </a:prstGeom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E68DD1B-9C38-8763-5691-8DF40A131BB6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4040589" y="3561838"/>
            <a:ext cx="3883715" cy="0"/>
          </a:xfrm>
          <a:prstGeom prst="straightConnector1">
            <a:avLst/>
          </a:prstGeom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5419B23-56E0-4D00-15E8-A8A6151D0700}"/>
              </a:ext>
            </a:extLst>
          </p:cNvPr>
          <p:cNvCxnSpPr>
            <a:cxnSpLocks/>
            <a:stCxn id="6" idx="2"/>
            <a:endCxn id="10" idx="6"/>
          </p:cNvCxnSpPr>
          <p:nvPr/>
        </p:nvCxnSpPr>
        <p:spPr>
          <a:xfrm flipH="1">
            <a:off x="4040589" y="2176605"/>
            <a:ext cx="3883715" cy="0"/>
          </a:xfrm>
          <a:prstGeom prst="straightConnector1">
            <a:avLst/>
          </a:prstGeom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413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A2892C-1512-7ADF-C5C8-314F5FF8D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E631F23-2A8C-9C67-B286-BC638CBF48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9701" y="5143900"/>
                <a:ext cx="10515600" cy="167096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对于第三段为空（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）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情况，可以认为是先交换了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 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 的出边，再交换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 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 的出边，所以环数也最多改变不超过 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，且不改变环数奇偶性。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E631F23-2A8C-9C67-B286-BC638CBF48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9701" y="5143900"/>
                <a:ext cx="10515600" cy="1670960"/>
              </a:xfrm>
              <a:blipFill>
                <a:blip r:embed="rId2"/>
                <a:stretch>
                  <a:fillRect l="-1043" t="-6569" r="-9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5442FC10-93C1-2DB6-8571-4DDDCAED8455}"/>
                  </a:ext>
                </a:extLst>
              </p:cNvPr>
              <p:cNvSpPr/>
              <p:nvPr/>
            </p:nvSpPr>
            <p:spPr>
              <a:xfrm>
                <a:off x="4725228" y="842039"/>
                <a:ext cx="925009" cy="92500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5442FC10-93C1-2DB6-8571-4DDDCAED84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228" y="842039"/>
                <a:ext cx="925009" cy="92500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E892888E-3B8C-DA70-294C-01BFB8FE09AA}"/>
                  </a:ext>
                </a:extLst>
              </p:cNvPr>
              <p:cNvSpPr/>
              <p:nvPr/>
            </p:nvSpPr>
            <p:spPr>
              <a:xfrm>
                <a:off x="6429866" y="842039"/>
                <a:ext cx="925009" cy="92500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E892888E-3B8C-DA70-294C-01BFB8FE09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9866" y="842039"/>
                <a:ext cx="925009" cy="92500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BE2C5BB4-F15F-B98A-EABF-717A03CAF9E0}"/>
                  </a:ext>
                </a:extLst>
              </p:cNvPr>
              <p:cNvSpPr/>
              <p:nvPr/>
            </p:nvSpPr>
            <p:spPr>
              <a:xfrm>
                <a:off x="7915186" y="1847998"/>
                <a:ext cx="925009" cy="92500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BE2C5BB4-F15F-B98A-EABF-717A03CAF9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186" y="1847998"/>
                <a:ext cx="925009" cy="92500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6D6165E0-D495-774F-EB03-0FC40FB685C4}"/>
                  </a:ext>
                </a:extLst>
              </p:cNvPr>
              <p:cNvSpPr/>
              <p:nvPr/>
            </p:nvSpPr>
            <p:spPr>
              <a:xfrm>
                <a:off x="7056953" y="3758667"/>
                <a:ext cx="925009" cy="92500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6D6165E0-D495-774F-EB03-0FC40FB685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953" y="3758667"/>
                <a:ext cx="925009" cy="92500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8E897CF9-C9F7-3498-2F56-915081625346}"/>
                  </a:ext>
                </a:extLst>
              </p:cNvPr>
              <p:cNvSpPr/>
              <p:nvPr/>
            </p:nvSpPr>
            <p:spPr>
              <a:xfrm>
                <a:off x="3219320" y="1837847"/>
                <a:ext cx="925009" cy="92500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8E897CF9-C9F7-3498-2F56-915081625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320" y="1837847"/>
                <a:ext cx="925009" cy="92500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8DA8D4A9-8730-A031-F4BB-1D15EB48DB6B}"/>
                  </a:ext>
                </a:extLst>
              </p:cNvPr>
              <p:cNvSpPr/>
              <p:nvPr/>
            </p:nvSpPr>
            <p:spPr>
              <a:xfrm>
                <a:off x="4031471" y="3756387"/>
                <a:ext cx="925009" cy="92500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8DA8D4A9-8730-A031-F4BB-1D15EB48DB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471" y="3756387"/>
                <a:ext cx="925009" cy="92500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A222836-665C-AF3A-E098-A735496BC492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5650237" y="1304544"/>
            <a:ext cx="779629" cy="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82308C1-BA67-37A6-AFD5-98C9716F3624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 flipH="1">
            <a:off x="7519458" y="2637543"/>
            <a:ext cx="531192" cy="1121124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0F16876-0521-B30A-E17C-A0E187A0AA55}"/>
              </a:ext>
            </a:extLst>
          </p:cNvPr>
          <p:cNvCxnSpPr>
            <a:cxnSpLocks/>
            <a:stCxn id="11" idx="0"/>
            <a:endCxn id="10" idx="5"/>
          </p:cNvCxnSpPr>
          <p:nvPr/>
        </p:nvCxnSpPr>
        <p:spPr>
          <a:xfrm flipH="1" flipV="1">
            <a:off x="4008865" y="2627392"/>
            <a:ext cx="485111" cy="1128995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4F36352-D8DF-511D-C80A-A96F31073395}"/>
              </a:ext>
            </a:extLst>
          </p:cNvPr>
          <p:cNvCxnSpPr>
            <a:cxnSpLocks/>
            <a:stCxn id="4" idx="5"/>
            <a:endCxn id="8" idx="0"/>
          </p:cNvCxnSpPr>
          <p:nvPr/>
        </p:nvCxnSpPr>
        <p:spPr>
          <a:xfrm>
            <a:off x="5514773" y="1631584"/>
            <a:ext cx="2004685" cy="2127083"/>
          </a:xfrm>
          <a:prstGeom prst="straightConnector1">
            <a:avLst/>
          </a:prstGeom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E68DD1B-9C38-8763-5691-8DF40A131BB6}"/>
              </a:ext>
            </a:extLst>
          </p:cNvPr>
          <p:cNvCxnSpPr>
            <a:cxnSpLocks/>
            <a:stCxn id="11" idx="0"/>
            <a:endCxn id="5" idx="3"/>
          </p:cNvCxnSpPr>
          <p:nvPr/>
        </p:nvCxnSpPr>
        <p:spPr>
          <a:xfrm flipV="1">
            <a:off x="4493976" y="1631584"/>
            <a:ext cx="2071354" cy="2124803"/>
          </a:xfrm>
          <a:prstGeom prst="straightConnector1">
            <a:avLst/>
          </a:prstGeom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5419B23-56E0-4D00-15E8-A8A6151D0700}"/>
              </a:ext>
            </a:extLst>
          </p:cNvPr>
          <p:cNvCxnSpPr>
            <a:cxnSpLocks/>
            <a:stCxn id="6" idx="2"/>
            <a:endCxn id="10" idx="6"/>
          </p:cNvCxnSpPr>
          <p:nvPr/>
        </p:nvCxnSpPr>
        <p:spPr>
          <a:xfrm flipH="1" flipV="1">
            <a:off x="4144329" y="2300352"/>
            <a:ext cx="3770857" cy="10151"/>
          </a:xfrm>
          <a:prstGeom prst="straightConnector1">
            <a:avLst/>
          </a:prstGeom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621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1433</Words>
  <Application>Microsoft Office PowerPoint</Application>
  <PresentationFormat>宽屏</PresentationFormat>
  <Paragraphs>109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等线 Light</vt:lpstr>
      <vt:lpstr>Arial</vt:lpstr>
      <vt:lpstr>Cambria Math</vt:lpstr>
      <vt:lpstr>Office 主题​​</vt:lpstr>
      <vt:lpstr>THUPC2024 初赛 A 排序大师</vt:lpstr>
      <vt:lpstr>题意</vt:lpstr>
      <vt:lpstr>解法</vt:lpstr>
      <vt:lpstr>解法</vt:lpstr>
      <vt:lpstr>解法</vt:lpstr>
      <vt:lpstr>解法</vt:lpstr>
      <vt:lpstr>解法</vt:lpstr>
      <vt:lpstr>解法</vt:lpstr>
      <vt:lpstr>解法</vt:lpstr>
      <vt:lpstr>解法</vt:lpstr>
      <vt:lpstr>解法</vt:lpstr>
      <vt:lpstr>解法</vt:lpstr>
      <vt:lpstr>解法 2</vt:lpstr>
      <vt:lpstr>解法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THUPC2023 B 物理实验</dc:title>
  <dc:creator>彭 思进</dc:creator>
  <cp:lastModifiedBy>思进 彭</cp:lastModifiedBy>
  <cp:revision>73</cp:revision>
  <dcterms:created xsi:type="dcterms:W3CDTF">2023-05-24T11:51:00Z</dcterms:created>
  <dcterms:modified xsi:type="dcterms:W3CDTF">2023-12-13T12:27:37Z</dcterms:modified>
</cp:coreProperties>
</file>