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FB73-3546-C251-CBF0-AFDEB6DA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5EBE-C2B9-3A90-D7C2-D0D68C064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48C2-C3BC-F838-B1A0-EFF52A0D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6FB1-2C95-7990-824E-42F9C82D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2090-D9DC-A477-2205-6C0301F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72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CACE-8EB7-9ED3-30A2-C85B0804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63F4D-8E93-53D9-E19A-C91A3B4C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280E-42D9-5384-879A-C9BDB4A2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D528-DD95-40E8-9216-E7F4E5F2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A711-4812-ED90-E8BD-7BF1BA87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34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2286C-BD69-4CC5-9E24-D856A0E36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C7401-E32F-1F5A-C223-0982D13D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8BCC-5B70-CC25-8A61-A86B31E5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A250-7B4C-047E-DE40-8D206562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80B7-C44A-8A13-B365-6D94E038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01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CB1-CCCD-D761-A56A-149DC187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E139-BA45-48D8-A455-8D92B270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FAE0-0C54-7BA2-9747-AB5C9149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4BB6-FE7B-A796-72C8-8DBA40F6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FC34-0E30-421B-5435-76FB8B2A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297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2FD0-BA9F-891B-544D-45767E99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378B-6D01-79A1-1A8A-ED604DCB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94830-9FCC-0D3F-39CB-ECC395FD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744F-C312-490B-BE9C-3F662434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DC94-5C2A-5A7A-6987-E1C7D086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926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DC52-2DAB-DAA3-E248-3257E2F8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68B0-9CA4-85AB-E020-50AAD78F0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D28D-9D71-8726-13E3-DBD1F9682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7AEDF-0327-7BDA-1861-54B1C0D4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FB2E-5182-4D82-B349-D43EC745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1E95-169A-1F4F-A2E4-614AE395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57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72C0-0980-5242-61B1-55736EEC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5DBA1-D95C-2A41-69EA-25F248D7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9817-BBEF-230D-DC13-C62F6EE5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BE7A5-5636-AA60-9474-2B2570D48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FA425-76FA-EADE-CF15-133AC232C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5279C-C56D-5480-B123-0025D9BA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52DF0-04D1-48EC-E33A-848D6A9D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0CBD0-EAED-7350-E3BB-F9595AE5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7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D57E-D11D-A6DC-4221-D560F7D9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D90B3-B395-4A25-4977-DAC343E0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2D74D-CC57-DEA1-42B6-BFBB0916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8EE0-EC79-95FD-1087-851B108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330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59FBF-58A8-B50F-6AE1-D4A2B541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64C6E-75F4-CA45-7A80-AA53504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06648-36D1-0BE7-42F4-2279990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015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F2EB-8322-56B1-273F-D447B1AA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23AE-5621-C37E-652E-0052FE8F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495CE-C4BC-ADBB-C316-0970DE7F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B1AA4-0148-EDD9-6667-D8B60976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6BB3-6677-D96F-B87B-212E6233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E044-44C4-912B-A47C-4F43556C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366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C7B2-198B-EC22-6619-43DDA81D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C6D9-E910-1DD9-D993-7A5CF0E0C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907C-FB36-DC99-8087-D0F844E89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502E-B7EA-0EEC-9DB7-0D3CB3DE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DA9C-1094-9103-2535-423B212C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F5D1-6497-6953-A254-FA6E1CFD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337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70840-CD3B-6507-3B9B-1737D33D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653E-0526-80E3-716B-71566091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8178-6527-AFD0-AC6D-5530875D6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C09C-AA9E-6340-8EB5-4A40C67E400A}" type="datetimeFigureOut">
              <a:rPr lang="en-CN" smtClean="0"/>
              <a:t>2023/12/14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B6D0-4745-BEEB-68B4-D58271E7F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518E-79E1-CED1-5EF4-A6E2F301F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E090-3AFB-9747-A7FB-D8D413D636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202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FCC-435E-A84A-FC6B-4E909E3C4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前缀和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6D63-07AB-6F2B-F8B0-2A33F08A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Elegia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166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58FD-B9DE-D662-1E46-5CDA6F91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题意回顾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2E14-B057-5361-416A-715A52F5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有一个</a:t>
            </a:r>
            <a:r>
              <a:rPr lang="zh-CN" altLang="en-US" dirty="0"/>
              <a:t> </a:t>
            </a:r>
            <a:r>
              <a:rPr lang="en-US" altLang="zh-CN" b="1" dirty="0"/>
              <a:t>0</a:t>
            </a:r>
            <a:r>
              <a:rPr lang="zh-CN" altLang="en-US" dirty="0"/>
              <a:t> 到 </a:t>
            </a:r>
            <a:r>
              <a:rPr lang="en-US" altLang="zh-CN" b="1" dirty="0"/>
              <a:t>1</a:t>
            </a:r>
            <a:r>
              <a:rPr lang="zh-CN" altLang="en-US" dirty="0"/>
              <a:t> 之间的实数 </a:t>
            </a:r>
            <a:r>
              <a:rPr lang="en-US" altLang="zh-CN" b="1" dirty="0"/>
              <a:t>p</a:t>
            </a:r>
            <a:r>
              <a:rPr lang="zh-CN" altLang="en-US" dirty="0"/>
              <a:t>，接下来生成 </a:t>
            </a:r>
            <a:r>
              <a:rPr lang="en-US" altLang="zh-CN" b="1" dirty="0"/>
              <a:t>n</a:t>
            </a:r>
            <a:r>
              <a:rPr lang="zh-CN" altLang="en-US" dirty="0"/>
              <a:t> 个随机数，随机方式如下</a:t>
            </a:r>
            <a:endParaRPr lang="en-US" altLang="zh-CN" dirty="0"/>
          </a:p>
          <a:p>
            <a:pPr lvl="1"/>
            <a:r>
              <a:rPr lang="en-CN" dirty="0"/>
              <a:t>每个</a:t>
            </a:r>
            <a:r>
              <a:rPr lang="zh-CN" altLang="en-US" dirty="0"/>
              <a:t> 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i</a:t>
            </a:r>
            <a:r>
              <a:rPr lang="zh-CN" altLang="en-US" dirty="0"/>
              <a:t> 独立生成，</a:t>
            </a:r>
            <a:r>
              <a:rPr lang="en-CN" dirty="0"/>
              <a:t>有</a:t>
            </a:r>
            <a:r>
              <a:rPr lang="zh-CN" altLang="en-US" dirty="0"/>
              <a:t> </a:t>
            </a:r>
            <a:r>
              <a:rPr lang="en-US" altLang="zh-CN" b="1" dirty="0"/>
              <a:t>p</a:t>
            </a:r>
            <a:r>
              <a:rPr lang="zh-CN" altLang="en-US" dirty="0"/>
              <a:t> 的概率是 </a:t>
            </a:r>
            <a:r>
              <a:rPr lang="en-US" altLang="zh-CN" b="1" dirty="0"/>
              <a:t>1</a:t>
            </a:r>
            <a:r>
              <a:rPr lang="zh-CN" altLang="en-US" dirty="0"/>
              <a:t>，</a:t>
            </a:r>
            <a:r>
              <a:rPr lang="en-US" altLang="zh-CN" b="1" dirty="0"/>
              <a:t>(1-p)p</a:t>
            </a:r>
            <a:r>
              <a:rPr lang="zh-CN" altLang="en-US" dirty="0"/>
              <a:t> 的概率是 </a:t>
            </a:r>
            <a:r>
              <a:rPr lang="en-US" altLang="zh-CN" b="1" dirty="0"/>
              <a:t>2</a:t>
            </a:r>
            <a:r>
              <a:rPr lang="zh-CN" altLang="en-US" dirty="0"/>
              <a:t>，以此类推</a:t>
            </a:r>
            <a:endParaRPr lang="en-US" altLang="zh-CN" dirty="0"/>
          </a:p>
          <a:p>
            <a:r>
              <a:rPr lang="zh-CN" altLang="en-US" dirty="0"/>
              <a:t>给定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CN" altLang="zh-CN" b="1" dirty="0"/>
              <a:t>≤</a:t>
            </a:r>
            <a:r>
              <a:rPr lang="zh-CN" altLang="en-US" b="1" dirty="0"/>
              <a:t> </a:t>
            </a:r>
            <a:r>
              <a:rPr lang="en-US" altLang="zh-CN" b="1" dirty="0"/>
              <a:t>l</a:t>
            </a:r>
            <a:r>
              <a:rPr lang="zh-CN" altLang="en-US" b="1" dirty="0"/>
              <a:t> </a:t>
            </a:r>
            <a:r>
              <a:rPr lang="en-CN" altLang="zh-CN" b="1" dirty="0"/>
              <a:t>≤</a:t>
            </a:r>
            <a:r>
              <a:rPr lang="zh-CN" altLang="en-US" b="1" dirty="0"/>
              <a:t> </a:t>
            </a:r>
            <a:r>
              <a:rPr lang="en-US" altLang="zh-CN" b="1" dirty="0"/>
              <a:t>r</a:t>
            </a:r>
            <a:r>
              <a:rPr lang="zh-CN" altLang="en-US" b="1" dirty="0"/>
              <a:t> </a:t>
            </a:r>
            <a:r>
              <a:rPr lang="en-CN" altLang="zh-CN" b="1" dirty="0"/>
              <a:t>≤</a:t>
            </a:r>
            <a:r>
              <a:rPr lang="zh-CN" altLang="en-US" b="1" dirty="0"/>
              <a:t> </a:t>
            </a:r>
            <a:r>
              <a:rPr lang="en-US" altLang="zh-CN" b="1" dirty="0"/>
              <a:t>n</a:t>
            </a:r>
            <a:r>
              <a:rPr lang="zh-CN" altLang="en-US" dirty="0"/>
              <a:t>，问序列 </a:t>
            </a:r>
            <a:r>
              <a:rPr lang="en-US" altLang="zh-CN" b="1" dirty="0"/>
              <a:t>{x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}</a:t>
            </a:r>
            <a:r>
              <a:rPr lang="zh-CN" altLang="en-US" dirty="0"/>
              <a:t> 的前缀和序列 </a:t>
            </a:r>
            <a:r>
              <a:rPr lang="en-US" altLang="zh-CN" b="1" dirty="0"/>
              <a:t>{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i</a:t>
            </a:r>
            <a:r>
              <a:rPr lang="en-US" altLang="zh-CN" b="1" dirty="0"/>
              <a:t>}</a:t>
            </a:r>
            <a:r>
              <a:rPr lang="zh-CN" altLang="en-US" dirty="0"/>
              <a:t> 中，期望有多少个数落在 </a:t>
            </a:r>
            <a:r>
              <a:rPr lang="en-US" altLang="zh-CN" b="1" dirty="0"/>
              <a:t>[l,</a:t>
            </a:r>
            <a:r>
              <a:rPr lang="zh-CN" altLang="en-US" b="1" dirty="0"/>
              <a:t> </a:t>
            </a:r>
            <a:r>
              <a:rPr lang="en-US" altLang="zh-CN" b="1" dirty="0"/>
              <a:t>r]</a:t>
            </a:r>
            <a:r>
              <a:rPr lang="zh-CN" altLang="en-US" dirty="0"/>
              <a:t> 之间？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976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EA71-31DE-10B5-22DA-2FF89876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问题转化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8FA6-E572-28D2-35F7-BD193DDB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考虑有无穷多个灯</a:t>
            </a:r>
            <a:r>
              <a:rPr lang="zh-CN" altLang="en-US" dirty="0"/>
              <a:t>，编号从 </a:t>
            </a:r>
            <a:r>
              <a:rPr lang="en-US" altLang="zh-CN" b="1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开始一字排开</a:t>
            </a:r>
            <a:endParaRPr lang="en-US" altLang="zh-CN" dirty="0"/>
          </a:p>
          <a:p>
            <a:r>
              <a:rPr lang="en-CN" dirty="0"/>
              <a:t>每个灯独立有</a:t>
            </a:r>
            <a:r>
              <a:rPr lang="zh-CN" altLang="en-US" dirty="0"/>
              <a:t> </a:t>
            </a:r>
            <a:r>
              <a:rPr lang="en-US" altLang="zh-CN" b="1" dirty="0"/>
              <a:t>p</a:t>
            </a:r>
            <a:r>
              <a:rPr lang="zh-CN" altLang="en-US" dirty="0"/>
              <a:t> 的概率亮起，</a:t>
            </a:r>
            <a:r>
              <a:rPr lang="en-US" altLang="zh-CN" b="1" dirty="0"/>
              <a:t>1-p</a:t>
            </a:r>
            <a:r>
              <a:rPr lang="zh-CN" altLang="en-US" dirty="0"/>
              <a:t> 的概率是灭的</a:t>
            </a:r>
            <a:endParaRPr lang="en-US" altLang="zh-CN" dirty="0"/>
          </a:p>
          <a:p>
            <a:r>
              <a:rPr lang="zh-CN" altLang="en-US" dirty="0"/>
              <a:t>我们从左往右数，第一次找到一个灯的编号，这就是 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i</a:t>
            </a:r>
            <a:r>
              <a:rPr lang="zh-CN" altLang="en-US" dirty="0"/>
              <a:t> 的分布</a:t>
            </a:r>
            <a:endParaRPr lang="en-US" altLang="zh-CN" dirty="0"/>
          </a:p>
          <a:p>
            <a:r>
              <a:rPr lang="zh-CN" altLang="en-US" dirty="0"/>
              <a:t>所以序列 </a:t>
            </a:r>
            <a:r>
              <a:rPr lang="en-US" altLang="zh-CN" b="1" dirty="0"/>
              <a:t>{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i</a:t>
            </a:r>
            <a:r>
              <a:rPr lang="en-US" altLang="zh-CN" b="1" dirty="0"/>
              <a:t>}</a:t>
            </a:r>
            <a:r>
              <a:rPr lang="zh-CN" altLang="en-US" dirty="0"/>
              <a:t> 就是第 </a:t>
            </a:r>
            <a:r>
              <a:rPr lang="en-US" altLang="zh-CN" b="1" dirty="0" err="1"/>
              <a:t>i</a:t>
            </a:r>
            <a:r>
              <a:rPr lang="zh-CN" altLang="en-US" dirty="0"/>
              <a:t> 个亮起的灯的位置</a:t>
            </a:r>
            <a:endParaRPr lang="en-US" altLang="zh-CN" dirty="0"/>
          </a:p>
          <a:p>
            <a:r>
              <a:rPr lang="en-CN" dirty="0"/>
              <a:t>所以问题就是在问</a:t>
            </a:r>
            <a:r>
              <a:rPr lang="zh-CN" altLang="en-US" dirty="0"/>
              <a:t>：</a:t>
            </a:r>
            <a:r>
              <a:rPr lang="en-US" altLang="zh-CN" b="1" dirty="0"/>
              <a:t>[l,</a:t>
            </a:r>
            <a:r>
              <a:rPr lang="zh-CN" altLang="en-US" b="1" dirty="0"/>
              <a:t> </a:t>
            </a:r>
            <a:r>
              <a:rPr lang="en-US" altLang="zh-CN" b="1" dirty="0"/>
              <a:t>r]</a:t>
            </a:r>
            <a:r>
              <a:rPr lang="zh-CN" altLang="en-US" dirty="0"/>
              <a:t> 之间，期望有多少亮起的灯？</a:t>
            </a:r>
            <a:endParaRPr lang="en-US" altLang="zh-CN" dirty="0"/>
          </a:p>
          <a:p>
            <a:r>
              <a:rPr lang="zh-CN" altLang="en-US" dirty="0"/>
              <a:t>答案就是 </a:t>
            </a:r>
            <a:r>
              <a:rPr lang="en-US" altLang="zh-CN" b="1" dirty="0"/>
              <a:t>(r-l+1)p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08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前缀和</vt:lpstr>
      <vt:lpstr>题意回顾</vt:lpstr>
      <vt:lpstr>问题转化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前缀和</dc:title>
  <dc:creator>Microsoft Office User</dc:creator>
  <cp:lastModifiedBy>Microsoft Office User</cp:lastModifiedBy>
  <cp:revision>16</cp:revision>
  <dcterms:created xsi:type="dcterms:W3CDTF">2023-12-14T08:55:02Z</dcterms:created>
  <dcterms:modified xsi:type="dcterms:W3CDTF">2023-12-14T09:01:27Z</dcterms:modified>
</cp:coreProperties>
</file>