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3" r:id="rId1"/>
  </p:sldMasterIdLst>
  <p:notesMasterIdLst>
    <p:notesMasterId r:id="rId40"/>
  </p:notesMasterIdLst>
  <p:handoutMasterIdLst>
    <p:handoutMasterId r:id="rId41"/>
  </p:handoutMasterIdLst>
  <p:sldIdLst>
    <p:sldId id="256" r:id="rId2"/>
    <p:sldId id="550" r:id="rId3"/>
    <p:sldId id="552" r:id="rId4"/>
    <p:sldId id="553" r:id="rId5"/>
    <p:sldId id="554" r:id="rId6"/>
    <p:sldId id="555" r:id="rId7"/>
    <p:sldId id="556" r:id="rId8"/>
    <p:sldId id="557" r:id="rId9"/>
    <p:sldId id="558" r:id="rId10"/>
    <p:sldId id="559" r:id="rId11"/>
    <p:sldId id="592" r:id="rId12"/>
    <p:sldId id="560" r:id="rId13"/>
    <p:sldId id="561" r:id="rId14"/>
    <p:sldId id="562" r:id="rId15"/>
    <p:sldId id="588" r:id="rId16"/>
    <p:sldId id="565" r:id="rId17"/>
    <p:sldId id="566" r:id="rId18"/>
    <p:sldId id="568" r:id="rId19"/>
    <p:sldId id="569" r:id="rId20"/>
    <p:sldId id="570" r:id="rId21"/>
    <p:sldId id="573" r:id="rId22"/>
    <p:sldId id="589" r:id="rId23"/>
    <p:sldId id="575" r:id="rId24"/>
    <p:sldId id="593" r:id="rId25"/>
    <p:sldId id="594" r:id="rId26"/>
    <p:sldId id="595" r:id="rId27"/>
    <p:sldId id="596" r:id="rId28"/>
    <p:sldId id="597" r:id="rId29"/>
    <p:sldId id="598" r:id="rId30"/>
    <p:sldId id="599" r:id="rId31"/>
    <p:sldId id="600" r:id="rId32"/>
    <p:sldId id="601" r:id="rId33"/>
    <p:sldId id="602" r:id="rId34"/>
    <p:sldId id="581" r:id="rId35"/>
    <p:sldId id="582" r:id="rId36"/>
    <p:sldId id="583" r:id="rId37"/>
    <p:sldId id="590" r:id="rId38"/>
    <p:sldId id="591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9CDE"/>
    <a:srgbClr val="FFFFFF"/>
    <a:srgbClr val="0C83B8"/>
    <a:srgbClr val="0B7BAD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86885" autoAdjust="0"/>
  </p:normalViewPr>
  <p:slideViewPr>
    <p:cSldViewPr>
      <p:cViewPr>
        <p:scale>
          <a:sx n="75" d="100"/>
          <a:sy n="75" d="100"/>
        </p:scale>
        <p:origin x="-1356" y="-156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432E5353-F470-4CF4-B364-9BEB68DE1F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3531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980B94A9-9180-4A8E-87AA-CBEE5593F0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43957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回顾：上次课的教学内容和学员已学过的相关技术内容</a:t>
            </a:r>
            <a:endParaRPr lang="en-US" altLang="zh-CN" dirty="0" smtClean="0"/>
          </a:p>
          <a:p>
            <a:r>
              <a:rPr lang="zh-CN" altLang="en-US" dirty="0" smtClean="0"/>
              <a:t>作业点评：点评作业的提交情况和共性问题，目的是给学员作业反馈以促进学员完成作业的积极性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、说明与无序列表一样，也可以使用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改变有序列表的项目符号，也是简单介绍，并且说明在实际网页制作中通常使用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来设置项目符号，在后面章节讲解，这种方法大家了解即可。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、然后演示示例，边演示边讲解如何创建有序列表，在浏览器中查看演示效果图，主要是看不同取值项目符号的改变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、对比讲解，主要介绍各自的标签含义，应用特点和应用场合，项目符号简单带过即可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、强调列表之间可以互相嵌套，进行页面的局部布局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、首先讲解需求，然后提示学员使用无序列表和列表嵌套来实现，列表前的项目符号使用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属性来实现，也可以根据列表嵌套关系显示不同的列表项目符号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、让学员自己操作，教员巡回指导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、首先讲解需求，然后提示学员使用有序列表和列表嵌套来实现，题目列表前的项目符号使用默认值，试题选项列表项目符号使用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属性设置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、让学员自己操作，教员巡回指导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2CD08B-D38A-46D8-B8F0-B146865F4D6D}" type="slidenum">
              <a:rPr lang="zh-CN" altLang="en-US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、简单介绍使用表格的原因，说明表格常用于结构一致的数据，例如学员成绩表、购物网站上购物车中的列表信息等，然后拍出图片讲解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、然后讲解表格的基本结构，对照缩小的图说明表格的行、列和单元格</a:t>
            </a:r>
            <a:endParaRPr lang="en-US" altLang="zh-CN" dirty="0" smtClean="0"/>
          </a:p>
          <a:p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EBFBE4-A425-44C5-B009-C4B4E27CBA05}" type="slidenum">
              <a:rPr lang="zh-CN" altLang="en-US" smtClean="0"/>
              <a:pPr>
                <a:defRPr/>
              </a:pPr>
              <a:t>17</a:t>
            </a:fld>
            <a:endParaRPr lang="en-US" altLang="zh-CN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、讲解表格标签，创建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表格标签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&lt;table&gt;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……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&lt;/table&gt;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；行标签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&lt;tr&gt;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……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&lt;/tr&gt;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，可以有多行；单元格标签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&lt;td&gt;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……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&lt;/td&gt;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，可以有多个单元格。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、介绍表格的属性，例如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width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border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，说明这些属性在后面使用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CSS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设置表格样式时会讲到，并且制作网页时通常使用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CSS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设置表格样式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、边演示边讲解创建表格的步骤：第一步是创建表格标签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&lt;table&gt;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……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&lt;/table&gt;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；第二步是在表格标签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&lt;table&gt;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……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&lt;/table&gt;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里创建行标签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&lt;tr&gt;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……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&lt;/tr&gt;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，可以有多行；第三步是在行标签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&lt;tr&gt;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……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&lt;/tr&gt;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里创建单元格标签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&lt;td&gt;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……</a:t>
            </a:r>
            <a:r>
              <a:rPr lang="fr-FR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&lt;/td&gt;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，可以有多个单元格。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、演示时也要演示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width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border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的作用，并且说明</a:t>
            </a:r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width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对于单元格也是适用的</a:t>
            </a:r>
          </a:p>
          <a:p>
            <a:pPr eaLnBrk="1" hangingPunct="1"/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colspan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属性的用法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、演示示例，演示如何创建跨列，及跨列的页面效果展示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rowspan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属性的用法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、演示示例，演示如何创建跨行，及跨行的页面效果展示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、简单说明在同一个表格中可以根据需要同时设置跨行和跨列</a:t>
            </a:r>
            <a:endParaRPr lang="en-US" altLang="zh-CN" sz="120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、演示示例，演示如何在同一个表格中创建跨行和跨列，及展示页面效果，并说明表格设置跨行和跨列后，并不影响表格原始的单元格的宽度和高度，同一列的单元格宽度一致，同一行的单元格高度一致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由于本章需要学员上机操作的练习较多，所以教员要打开这些页面让学员看到实际的页面效果，告诉学员学习完本章后就可以独立制作这样的页面，增加学员学习的自信心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、打开页面演示完整的页面效果图，让学员根据效果图制作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、让学员自己操作，教员巡回指导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、教员主要讲解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媒体元素。（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需要插件）</a:t>
            </a:r>
            <a:endParaRPr lang="en-US" altLang="zh-CN" dirty="0" smtClean="0"/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问世之前，要在网页上展示视频、音频、动画等，除了使用第三方自主开发的播放器外，使用最多的工具应该算是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Flash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了，但是它需要在浏览器上安装各种插件才能使用，有时候速度也会非常慢。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的出现改变了这一状况，在网页中使用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来播放音频、视频再也不需要安装插件，只需要一个支持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的浏览器就可以了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4E1F16-5A1C-4E06-812C-31A2E125EE49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4E1F16-5A1C-4E06-812C-31A2E125EE49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4E1F16-5A1C-4E06-812C-31A2E125EE49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、接着上面一页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，播放不了的原因是格式不对，对于不同的浏览器，支持的格式也不一样。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4E1F16-5A1C-4E06-812C-31A2E125EE49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、因为音频和视频的使用方法基本一样，所以讲解的时候可以对比着视频讲，主要强调不同的地方，（格式）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4E1F16-5A1C-4E06-812C-31A2E125EE49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4E1F16-5A1C-4E06-812C-31A2E125EE49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4F3C-8864-4C4A-BA29-9845ABD86C9D}" type="slidenum">
              <a:rPr lang="zh-CN" altLang="en-US" smtClean="0"/>
              <a:pPr>
                <a:defRPr/>
              </a:pPr>
              <a:t>30</a:t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教学指导：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、演示页面效果图，根据效果图说明制作需求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、讲解实现思路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3</a:t>
            </a:r>
            <a:r>
              <a:rPr lang="zh-CN" altLang="en-US" dirty="0" smtClean="0">
                <a:ea typeface="宋体" charset="-122"/>
              </a:rPr>
              <a:t>、让学员自己完成练习，练习过程中教员要指导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、强调无序列表和定义列表在网页制作中应用非常广泛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、使用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iframe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可以重用页面内容，在制作网页时可以减少工作量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4E1F16-5A1C-4E06-812C-31A2E125EE49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4E1F16-5A1C-4E06-812C-31A2E125EE49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、与</a:t>
            </a:r>
            <a:r>
              <a:rPr lang="en-US" dirty="0" smtClean="0"/>
              <a:t>&lt;frameset&gt;</a:t>
            </a:r>
            <a:r>
              <a:rPr lang="zh-CN" altLang="en-US" dirty="0" smtClean="0"/>
              <a:t>框架对比讲解参数，然后演示示例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、演示示例时，边演示边讲解说明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、演示示例，主要讲解如何创建在内联框架中打开页面的超链接，并且进行演示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、演示讲解时对比</a:t>
            </a:r>
            <a:r>
              <a:rPr lang="en-US" dirty="0" smtClean="0"/>
              <a:t>&lt;frameset&gt;</a:t>
            </a:r>
            <a:r>
              <a:rPr lang="zh-CN" altLang="en-US" dirty="0" smtClean="0"/>
              <a:t>讲解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、打开页面演示效果，单击章节名称在页面下方显示对应的章节内容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、把素材提供的学员，让学员根据演示效果制作网页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、让学员自己操作，教员巡回指导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教学指导；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总结部分</a:t>
            </a:r>
            <a:r>
              <a:rPr lang="zh-CN" altLang="zh-CN" smtClean="0">
                <a:ea typeface="宋体" charset="-122"/>
              </a:rPr>
              <a:t>主要达到以下几个目的：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1</a:t>
            </a:r>
            <a:r>
              <a:rPr lang="zh-CN" altLang="en-US" smtClean="0">
                <a:ea typeface="宋体" charset="-122"/>
              </a:rPr>
              <a:t>、</a:t>
            </a:r>
            <a:r>
              <a:rPr lang="zh-CN" altLang="zh-CN" b="1" smtClean="0">
                <a:ea typeface="宋体" charset="-122"/>
              </a:rPr>
              <a:t>回顾内容</a:t>
            </a:r>
            <a:r>
              <a:rPr lang="zh-CN" altLang="en-US" b="1" smtClean="0">
                <a:ea typeface="宋体" charset="-122"/>
              </a:rPr>
              <a:t>。</a:t>
            </a:r>
            <a:r>
              <a:rPr lang="zh-CN" altLang="en-US" smtClean="0">
                <a:solidFill>
                  <a:srgbClr val="C00000"/>
                </a:solidFill>
                <a:ea typeface="宋体" charset="-122"/>
              </a:rPr>
              <a:t>注意与</a:t>
            </a:r>
            <a:r>
              <a:rPr lang="zh-CN" altLang="zh-CN" smtClean="0">
                <a:solidFill>
                  <a:srgbClr val="C00000"/>
                </a:solidFill>
                <a:ea typeface="宋体" charset="-122"/>
              </a:rPr>
              <a:t>与</a:t>
            </a:r>
            <a:r>
              <a:rPr lang="zh-CN" altLang="en-US" smtClean="0">
                <a:solidFill>
                  <a:srgbClr val="C00000"/>
                </a:solidFill>
                <a:ea typeface="宋体" charset="-122"/>
              </a:rPr>
              <a:t>本章任务和目标</a:t>
            </a:r>
            <a:r>
              <a:rPr lang="zh-CN" altLang="zh-CN" smtClean="0">
                <a:solidFill>
                  <a:srgbClr val="C00000"/>
                </a:solidFill>
                <a:ea typeface="宋体" charset="-122"/>
              </a:rPr>
              <a:t>不一样。</a:t>
            </a:r>
            <a:r>
              <a:rPr lang="zh-CN" altLang="en-US" smtClean="0">
                <a:solidFill>
                  <a:srgbClr val="C00000"/>
                </a:solidFill>
                <a:ea typeface="宋体" charset="-122"/>
              </a:rPr>
              <a:t>本章任务和目标是</a:t>
            </a:r>
            <a:r>
              <a:rPr lang="zh-CN" altLang="zh-CN" smtClean="0">
                <a:ea typeface="宋体" charset="-122"/>
              </a:rPr>
              <a:t>是强调</a:t>
            </a:r>
            <a:r>
              <a:rPr lang="zh-CN" altLang="en-US" smtClean="0">
                <a:ea typeface="宋体" charset="-122"/>
              </a:rPr>
              <a:t>内容概貌，学到技术，告知要学习什么；总结时，</a:t>
            </a:r>
            <a:r>
              <a:rPr lang="zh-CN" altLang="zh-CN" smtClean="0">
                <a:ea typeface="宋体" charset="-122"/>
              </a:rPr>
              <a:t>要格外强调观点，把每一</a:t>
            </a:r>
            <a:r>
              <a:rPr lang="zh-CN" altLang="en-US" smtClean="0">
                <a:ea typeface="宋体" charset="-122"/>
              </a:rPr>
              <a:t>个知识点</a:t>
            </a:r>
            <a:r>
              <a:rPr lang="zh-CN" altLang="zh-CN" smtClean="0">
                <a:ea typeface="宋体" charset="-122"/>
              </a:rPr>
              <a:t>的观点</a:t>
            </a:r>
            <a:r>
              <a:rPr lang="zh-CN" altLang="en-US" smtClean="0">
                <a:ea typeface="宋体" charset="-122"/>
              </a:rPr>
              <a:t>结论</a:t>
            </a:r>
            <a:r>
              <a:rPr lang="zh-CN" altLang="zh-CN" smtClean="0">
                <a:ea typeface="宋体" charset="-122"/>
              </a:rPr>
              <a:t>都尽量突出出来。</a:t>
            </a:r>
            <a:endParaRPr lang="en-US" altLang="zh-CN" smtClean="0">
              <a:solidFill>
                <a:srgbClr val="C00000"/>
              </a:solidFill>
              <a:ea typeface="宋体" charset="-122"/>
            </a:endParaRPr>
          </a:p>
          <a:p>
            <a:r>
              <a:rPr lang="en-US" altLang="zh-CN" b="1" smtClean="0">
                <a:ea typeface="宋体" charset="-122"/>
              </a:rPr>
              <a:t>2</a:t>
            </a:r>
            <a:r>
              <a:rPr lang="zh-CN" altLang="en-US" b="1" smtClean="0">
                <a:ea typeface="宋体" charset="-122"/>
              </a:rPr>
              <a:t>、</a:t>
            </a:r>
            <a:r>
              <a:rPr lang="zh-CN" altLang="zh-CN" b="1" smtClean="0">
                <a:ea typeface="宋体" charset="-122"/>
              </a:rPr>
              <a:t>整理逻辑</a:t>
            </a:r>
            <a:r>
              <a:rPr lang="zh-CN" altLang="en-US" b="1" smtClean="0">
                <a:ea typeface="宋体" charset="-122"/>
              </a:rPr>
              <a:t>。</a:t>
            </a:r>
            <a:r>
              <a:rPr lang="zh-CN" altLang="zh-CN" smtClean="0">
                <a:ea typeface="宋体" charset="-122"/>
              </a:rPr>
              <a:t>还应该把观点之间的逻辑联系梳理出来</a:t>
            </a:r>
            <a:r>
              <a:rPr lang="zh-CN" altLang="en-US" smtClean="0">
                <a:ea typeface="宋体" charset="-122"/>
              </a:rPr>
              <a:t>。</a:t>
            </a:r>
            <a:r>
              <a:rPr lang="zh-CN" altLang="zh-CN" smtClean="0">
                <a:ea typeface="宋体" charset="-122"/>
              </a:rPr>
              <a:t>从而使</a:t>
            </a:r>
            <a:r>
              <a:rPr lang="zh-CN" altLang="en-US" smtClean="0">
                <a:ea typeface="宋体" charset="-122"/>
              </a:rPr>
              <a:t>知识</a:t>
            </a:r>
            <a:r>
              <a:rPr lang="zh-CN" altLang="zh-CN" smtClean="0">
                <a:ea typeface="宋体" charset="-122"/>
              </a:rPr>
              <a:t>系统化、逻辑化。要帮助</a:t>
            </a:r>
            <a:r>
              <a:rPr lang="zh-CN" altLang="en-US" smtClean="0">
                <a:ea typeface="宋体" charset="-122"/>
              </a:rPr>
              <a:t>学员</a:t>
            </a:r>
            <a:r>
              <a:rPr lang="zh-CN" altLang="zh-CN" smtClean="0">
                <a:ea typeface="宋体" charset="-122"/>
              </a:rPr>
              <a:t>整清逻辑是总结的一大任务</a:t>
            </a:r>
            <a:r>
              <a:rPr lang="zh-CN" altLang="en-US" smtClean="0">
                <a:ea typeface="宋体" charset="-122"/>
              </a:rPr>
              <a:t>。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0B0B1C-76B9-403A-B144-E528BFF32123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、简单说明什么是列表就可以了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、重点说明网页中常用的几种列表形式，讲解列表分类时对照图说明各种列表在网页上展示的样式，并且说明定义列表常用于图文混排的局部布局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、首先讲解如何创建无序列表，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ul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和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表示的含义，强调标签均为成对出现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、说明列表项中可以包含图片、文本，还可以嵌套列表、其他标签等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、然后演示示例，边演示边讲解如何创建无序列表，在浏览器中查看演示效果图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、根据示例显示效果总结特性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、首先讲解如何创建有序列表，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ol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和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li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表示的含义，强调标签均为成对出现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、说明有序列表默认以数字序号显示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、说明有序列表与无序列表一样，也可以嵌套列表、可以包含图片、文本、其他标签等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、然后演示示例，边演示边讲解如何创建有序列表，在浏览器中查看演示效果图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3F7375-6634-4311-8ECD-C6F40EB23721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、说明与无序列表一样，也可以使用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改变有序列表的项目符号，也是简单介绍，并且说明在实际网页制作中通常使用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来设置项目符号，在后面章节讲解，这种方法大家了解即可。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、然后演示示例，边演示边讲解如何创建有序列表，在浏览器中查看演示效果图，主要是看不同取值项目符号的改变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、首先详细讲解定义列表的标签含义，如何创建定义列表，让学员看定义列表显示的效果图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、与无序列表、有序列表对比讲解，说明异同点，定义列表也可以嵌套列表、包含图片、文本、其他标签等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、然后演示示例定义列表，从创建定义列表开始，然后在浏览器中让学员看页面效果图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、最后说明在以后的网页制作中经常会用到定义列表，特别是图文混排的情况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6C0E6-A1EF-4CA3-B26A-DF8A786CE22A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508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B4BE5-D092-4495-A09A-2D6F03BC5DDF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537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93397-9708-4655-9073-74EA3DAA010A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210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5881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165D9-76F1-4755-9FB3-14C2E7327BC1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820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74C98-6FAA-4F31-9F8E-0B307B7B799C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79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94D5A-F44E-47C7-9A5C-2CE1BCD8BE8C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507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107BC-187B-476F-AF9E-59C6E55DAB0B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25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D7C20-DB91-4AC0-8868-E44FC71E4678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83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C21C5-890B-4AB1-BB34-93DB2740AA23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01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FECF5-2F10-483B-BC1F-AFE6A2FA59CF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871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FFF4A9D7-F7DB-4B37-9E46-134EFB12EB74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9" r:id="rId1"/>
    <p:sldLayoutId id="2147484470" r:id="rId2"/>
    <p:sldLayoutId id="2147484471" r:id="rId3"/>
    <p:sldLayoutId id="2147484472" r:id="rId4"/>
    <p:sldLayoutId id="2147484473" r:id="rId5"/>
    <p:sldLayoutId id="2147484474" r:id="rId6"/>
    <p:sldLayoutId id="2147484475" r:id="rId7"/>
    <p:sldLayoutId id="2147484476" r:id="rId8"/>
    <p:sldLayoutId id="2147484477" r:id="rId9"/>
    <p:sldLayoutId id="2147484478" r:id="rId10"/>
    <p:sldLayoutId id="214748447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n"/>
        <a:defRPr sz="26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u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800100" y="2643188"/>
            <a:ext cx="7772400" cy="785812"/>
          </a:xfrm>
        </p:spPr>
        <p:txBody>
          <a:bodyPr>
            <a:noAutofit/>
          </a:bodyPr>
          <a:lstStyle/>
          <a:p>
            <a:r>
              <a:rPr dirty="0" smtClean="0"/>
              <a:t>第</a:t>
            </a:r>
            <a:r>
              <a:rPr lang="zh-CN" altLang="en-US" dirty="0"/>
              <a:t>二</a:t>
            </a:r>
            <a:r>
              <a:rPr dirty="0" smtClean="0"/>
              <a:t>章 </a:t>
            </a:r>
            <a:r>
              <a:rPr lang="zh-CN" altLang="zh-CN" dirty="0" smtClean="0"/>
              <a:t>列表</a:t>
            </a:r>
            <a:r>
              <a:rPr lang="zh-CN" altLang="zh-CN" dirty="0"/>
              <a:t>、表格与媒体元素</a:t>
            </a: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1143000" y="3481291"/>
            <a:ext cx="7143750" cy="1587"/>
          </a:xfrm>
          <a:prstGeom prst="line">
            <a:avLst/>
          </a:prstGeom>
          <a:ln w="19050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6245773" y="285728"/>
            <a:ext cx="2718839" cy="523220"/>
          </a:xfrm>
        </p:spPr>
        <p:txBody>
          <a:bodyPr/>
          <a:lstStyle/>
          <a:p>
            <a:r>
              <a:rPr lang="zh-CN" altLang="en-US" dirty="0" smtClean="0"/>
              <a:t>列表的应用</a:t>
            </a:r>
            <a:r>
              <a:rPr lang="en-US" altLang="zh-CN" dirty="0"/>
              <a:t>6</a:t>
            </a:r>
            <a:r>
              <a:rPr lang="en-US" altLang="zh-CN" dirty="0" smtClean="0"/>
              <a:t>-5</a:t>
            </a:r>
            <a:endParaRPr lang="zh-CN" altLang="en-US" dirty="0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定义列表</a:t>
            </a:r>
            <a:endParaRPr lang="zh-CN" altLang="en-US" dirty="0" smtClean="0"/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1142976" y="2071678"/>
            <a:ext cx="4071966" cy="257176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&lt;dl&gt;</a:t>
            </a: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dt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水果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dt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dd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苹果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dd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dd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桃子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dd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dd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李子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dd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&gt;</a:t>
            </a: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dl&gt;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it-IT" altLang="zh-CN" b="1" dirty="0" smtClean="0">
              <a:solidFill>
                <a:schemeClr val="accent5">
                  <a:lumMod val="10000"/>
                </a:schemeClr>
              </a:solidFill>
            </a:endParaRPr>
          </a:p>
        </p:txBody>
      </p:sp>
      <p:cxnSp>
        <p:nvCxnSpPr>
          <p:cNvPr id="25" name="直接箭头连接符 24"/>
          <p:cNvCxnSpPr>
            <a:stCxn id="26" idx="1"/>
          </p:cNvCxnSpPr>
          <p:nvPr/>
        </p:nvCxnSpPr>
        <p:spPr bwMode="auto">
          <a:xfrm rot="10800000" flipV="1">
            <a:off x="1643042" y="1990238"/>
            <a:ext cx="928694" cy="36719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2571736" y="1785926"/>
            <a:ext cx="1609826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声明定义列表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28" name="直接箭头连接符 27"/>
          <p:cNvCxnSpPr>
            <a:stCxn id="29" idx="1"/>
          </p:cNvCxnSpPr>
          <p:nvPr/>
        </p:nvCxnSpPr>
        <p:spPr bwMode="auto">
          <a:xfrm rot="10800000" flipV="1">
            <a:off x="3009172" y="2561742"/>
            <a:ext cx="571504" cy="15287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3580676" y="2357430"/>
            <a:ext cx="1385920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声明列表项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3" name="直接箭头连接符 32"/>
          <p:cNvCxnSpPr>
            <a:stCxn id="34" idx="1"/>
          </p:cNvCxnSpPr>
          <p:nvPr/>
        </p:nvCxnSpPr>
        <p:spPr bwMode="auto">
          <a:xfrm rot="10800000">
            <a:off x="1928794" y="4071948"/>
            <a:ext cx="500066" cy="56149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AutoShape 5"/>
          <p:cNvSpPr>
            <a:spLocks noChangeArrowheads="1"/>
          </p:cNvSpPr>
          <p:nvPr/>
        </p:nvSpPr>
        <p:spPr bwMode="auto">
          <a:xfrm>
            <a:off x="2428860" y="4429132"/>
            <a:ext cx="2071702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定义列表项内容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7" name="直接箭头连接符 36"/>
          <p:cNvCxnSpPr>
            <a:stCxn id="24" idx="3"/>
          </p:cNvCxnSpPr>
          <p:nvPr/>
        </p:nvCxnSpPr>
        <p:spPr bwMode="auto">
          <a:xfrm>
            <a:off x="5214942" y="3357562"/>
            <a:ext cx="571504" cy="206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1" name="组合 14"/>
          <p:cNvGrpSpPr>
            <a:grpSpLocks/>
          </p:cNvGrpSpPr>
          <p:nvPr/>
        </p:nvGrpSpPr>
        <p:grpSpPr bwMode="auto">
          <a:xfrm>
            <a:off x="2357438" y="5656361"/>
            <a:ext cx="4572000" cy="428625"/>
            <a:chOff x="3143240" y="5143512"/>
            <a:chExt cx="4572032" cy="428628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7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 bwMode="auto">
            <a:xfrm>
              <a:off x="4488900" y="5187962"/>
              <a:ext cx="2542702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定义列表</a:t>
              </a:r>
            </a:p>
          </p:txBody>
        </p:sp>
      </p:grpSp>
      <p:pic>
        <p:nvPicPr>
          <p:cNvPr id="3074" name="Picture 2" descr="C:\Users\yaling.he\Desktop\Chapter02截图\Chapter02截图\图2.6  定义列表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046449"/>
            <a:ext cx="3171942" cy="260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组合 70"/>
          <p:cNvGrpSpPr>
            <a:grpSpLocks/>
          </p:cNvGrpSpPr>
          <p:nvPr/>
        </p:nvGrpSpPr>
        <p:grpSpPr bwMode="auto">
          <a:xfrm>
            <a:off x="179512" y="1700808"/>
            <a:ext cx="1000125" cy="414337"/>
            <a:chOff x="1000100" y="2528843"/>
            <a:chExt cx="1000132" cy="414475"/>
          </a:xfrm>
        </p:grpSpPr>
        <p:pic>
          <p:nvPicPr>
            <p:cNvPr id="20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807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6156176" y="285728"/>
            <a:ext cx="2808436" cy="523220"/>
          </a:xfrm>
        </p:spPr>
        <p:txBody>
          <a:bodyPr/>
          <a:lstStyle/>
          <a:p>
            <a:r>
              <a:rPr lang="zh-CN" altLang="en-US" dirty="0" smtClean="0"/>
              <a:t>列表的应用</a:t>
            </a:r>
            <a:r>
              <a:rPr lang="en-US" altLang="zh-CN" dirty="0" smtClean="0"/>
              <a:t>6-6</a:t>
            </a:r>
            <a:endParaRPr lang="zh-CN" altLang="en-US" dirty="0" smtClean="0"/>
          </a:p>
        </p:txBody>
      </p:sp>
      <p:sp>
        <p:nvSpPr>
          <p:cNvPr id="35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820194" cy="5143536"/>
          </a:xfrm>
        </p:spPr>
        <p:txBody>
          <a:bodyPr/>
          <a:lstStyle/>
          <a:p>
            <a:r>
              <a:rPr lang="zh-CN" altLang="en-US" dirty="0"/>
              <a:t>定义列表</a:t>
            </a:r>
            <a:r>
              <a:rPr lang="zh-CN" altLang="en-US" dirty="0" smtClean="0"/>
              <a:t>的</a:t>
            </a:r>
            <a:r>
              <a:rPr lang="zh-CN" altLang="en-US" dirty="0"/>
              <a:t>特性</a:t>
            </a:r>
          </a:p>
          <a:p>
            <a:pPr lvl="1"/>
            <a:r>
              <a:rPr lang="zh-CN" altLang="en-US" dirty="0"/>
              <a:t>没有顺序，每个</a:t>
            </a:r>
            <a:r>
              <a:rPr lang="en-US" altLang="zh-CN" dirty="0"/>
              <a:t>&lt;</a:t>
            </a:r>
            <a:r>
              <a:rPr lang="en-US" altLang="zh-CN" dirty="0" err="1"/>
              <a:t>dt</a:t>
            </a:r>
            <a:r>
              <a:rPr lang="en-US" altLang="zh-CN" dirty="0"/>
              <a:t>&gt;</a:t>
            </a:r>
            <a:r>
              <a:rPr lang="zh-CN" altLang="en-US" dirty="0"/>
              <a:t>标签、</a:t>
            </a:r>
            <a:r>
              <a:rPr lang="en-US" altLang="zh-CN" dirty="0"/>
              <a:t>&lt;</a:t>
            </a:r>
            <a:r>
              <a:rPr lang="en-US" altLang="zh-CN" dirty="0" err="1"/>
              <a:t>dd</a:t>
            </a:r>
            <a:r>
              <a:rPr lang="en-US" altLang="zh-CN" dirty="0"/>
              <a:t>&gt;</a:t>
            </a:r>
            <a:r>
              <a:rPr lang="zh-CN" altLang="en-US" dirty="0"/>
              <a:t>标签独占一行（块元素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lvl="1"/>
            <a:r>
              <a:rPr lang="zh-CN" altLang="en-US" dirty="0" smtClean="0"/>
              <a:t>默认</a:t>
            </a:r>
            <a:r>
              <a:rPr lang="zh-CN" altLang="en-US" dirty="0"/>
              <a:t>没有</a:t>
            </a:r>
            <a:r>
              <a:rPr lang="zh-CN" altLang="en-US" dirty="0" smtClean="0"/>
              <a:t>标记</a:t>
            </a:r>
            <a:endParaRPr lang="zh-CN" altLang="en-US" dirty="0"/>
          </a:p>
          <a:p>
            <a:pPr lvl="1"/>
            <a:r>
              <a:rPr lang="zh-CN" altLang="en-US" dirty="0" smtClean="0"/>
              <a:t>一般用于一</a:t>
            </a:r>
            <a:r>
              <a:rPr lang="zh-CN" altLang="en-US" dirty="0"/>
              <a:t>个标题下有一个或多个列表</a:t>
            </a:r>
            <a:r>
              <a:rPr lang="zh-CN" altLang="en-US" dirty="0" smtClean="0"/>
              <a:t>项的情况</a:t>
            </a:r>
            <a:endParaRPr lang="zh-CN" altLang="en-US" dirty="0"/>
          </a:p>
        </p:txBody>
      </p:sp>
      <p:pic>
        <p:nvPicPr>
          <p:cNvPr id="4098" name="Picture 2" descr="C:\Users\yaling.he\Desktop\Chapter02截图\Chapter02截图\图2.7  定义列表使用参考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05062"/>
            <a:ext cx="8405017" cy="156445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11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980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8028384" y="285728"/>
            <a:ext cx="936228" cy="523220"/>
          </a:xfrm>
        </p:spPr>
        <p:txBody>
          <a:bodyPr/>
          <a:lstStyle/>
          <a:p>
            <a:r>
              <a:rPr lang="zh-CN" altLang="en-US" smtClean="0"/>
              <a:t>小结</a:t>
            </a:r>
            <a:endParaRPr lang="zh-CN" altLang="en-US" dirty="0" smtClean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列表对比</a:t>
            </a:r>
            <a:endParaRPr lang="zh-CN" altLang="en-US" dirty="0" smtClean="0"/>
          </a:p>
        </p:txBody>
      </p:sp>
      <p:graphicFrame>
        <p:nvGraphicFramePr>
          <p:cNvPr id="8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521358"/>
              </p:ext>
            </p:extLst>
          </p:nvPr>
        </p:nvGraphicFramePr>
        <p:xfrm>
          <a:off x="357159" y="1857364"/>
          <a:ext cx="8072494" cy="4446466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214445"/>
                <a:gridCol w="2643206"/>
                <a:gridCol w="4214843"/>
              </a:tblGrid>
              <a:tr h="571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类型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说明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项目符号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9471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+mn-lt"/>
                          <a:ea typeface="+mn-ea"/>
                          <a:cs typeface="Times New Roman"/>
                        </a:rPr>
                        <a:t>无序列表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以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&lt;</a:t>
                      </a:r>
                      <a:r>
                        <a:rPr lang="en-US" sz="1800" b="1" kern="100" dirty="0" err="1">
                          <a:latin typeface="+mn-lt"/>
                          <a:ea typeface="+mn-ea"/>
                          <a:cs typeface="Times New Roman"/>
                        </a:rPr>
                        <a:t>ul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&gt;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标签来实现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以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&lt;</a:t>
                      </a:r>
                      <a:r>
                        <a:rPr lang="en-US" sz="1800" b="1" kern="100" dirty="0" err="1">
                          <a:latin typeface="+mn-lt"/>
                          <a:ea typeface="+mn-ea"/>
                          <a:cs typeface="Times New Roman"/>
                        </a:rPr>
                        <a:t>li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&gt;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标签表示列表项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lt"/>
                          <a:ea typeface="+mn-ea"/>
                          <a:cs typeface="Times New Roman"/>
                        </a:rPr>
                        <a:t>无序列表中的每项都是平级的，没有级别之分，并且列表中的内容一般都是相对简单的标题性质的网页内容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60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有序列表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+mn-lt"/>
                          <a:ea typeface="+mn-ea"/>
                          <a:cs typeface="Times New Roman"/>
                        </a:rPr>
                        <a:t>以</a:t>
                      </a:r>
                      <a:r>
                        <a:rPr lang="en-US" sz="1800" b="1" kern="100" dirty="0" smtClean="0">
                          <a:latin typeface="+mn-lt"/>
                          <a:ea typeface="+mn-ea"/>
                          <a:cs typeface="Times New Roman"/>
                        </a:rPr>
                        <a:t>&lt;</a:t>
                      </a:r>
                      <a:r>
                        <a:rPr lang="en-US" sz="1800" b="1" kern="100" dirty="0" err="1" smtClean="0">
                          <a:latin typeface="+mn-lt"/>
                          <a:ea typeface="+mn-ea"/>
                          <a:cs typeface="Times New Roman"/>
                        </a:rPr>
                        <a:t>ol</a:t>
                      </a:r>
                      <a:r>
                        <a:rPr lang="en-US" sz="1800" b="1" kern="100" dirty="0" smtClean="0">
                          <a:latin typeface="+mn-lt"/>
                          <a:ea typeface="+mn-ea"/>
                          <a:cs typeface="Times New Roman"/>
                        </a:rPr>
                        <a:t>&gt;</a:t>
                      </a:r>
                      <a:r>
                        <a:rPr lang="zh-CN" sz="1800" b="1" kern="100" dirty="0" smtClean="0">
                          <a:latin typeface="+mn-lt"/>
                          <a:ea typeface="+mn-ea"/>
                          <a:cs typeface="Times New Roman"/>
                        </a:rPr>
                        <a:t>标签来实现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+mn-lt"/>
                          <a:ea typeface="+mn-ea"/>
                          <a:cs typeface="Times New Roman"/>
                        </a:rPr>
                        <a:t>以</a:t>
                      </a:r>
                      <a:r>
                        <a:rPr lang="en-US" sz="1800" b="1" kern="100" dirty="0" smtClean="0">
                          <a:latin typeface="+mn-lt"/>
                          <a:ea typeface="+mn-ea"/>
                          <a:cs typeface="Times New Roman"/>
                        </a:rPr>
                        <a:t>&lt;li&gt;</a:t>
                      </a:r>
                      <a:r>
                        <a:rPr lang="zh-CN" sz="1800" b="1" kern="100" dirty="0" smtClean="0">
                          <a:latin typeface="+mn-lt"/>
                          <a:ea typeface="+mn-ea"/>
                          <a:cs typeface="Times New Roman"/>
                        </a:rPr>
                        <a:t>标签表示列表项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lt"/>
                          <a:ea typeface="+mn-ea"/>
                          <a:cs typeface="Times New Roman"/>
                        </a:rPr>
                        <a:t>有序列表</a:t>
                      </a:r>
                      <a:r>
                        <a:rPr lang="en-US" altLang="zh-CN" sz="1800" b="1" kern="100" dirty="0" err="1" smtClean="0">
                          <a:latin typeface="+mn-lt"/>
                          <a:ea typeface="+mn-ea"/>
                          <a:cs typeface="Times New Roman"/>
                        </a:rPr>
                        <a:t>ol</a:t>
                      </a:r>
                      <a:r>
                        <a:rPr lang="en-US" altLang="zh-CN" sz="1800" b="1" kern="100" dirty="0" smtClean="0">
                          <a:latin typeface="+mn-lt"/>
                          <a:ea typeface="+mn-ea"/>
                          <a:cs typeface="Times New Roman"/>
                        </a:rPr>
                        <a:t>-li</a:t>
                      </a:r>
                      <a:r>
                        <a:rPr lang="zh-CN" altLang="en-US" sz="1800" b="1" kern="100" dirty="0" smtClean="0">
                          <a:latin typeface="+mn-lt"/>
                          <a:ea typeface="+mn-ea"/>
                          <a:cs typeface="Times New Roman"/>
                        </a:rPr>
                        <a:t>一般用于显示带有顺序编号的特定场合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2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定义类表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以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&lt;dl&gt;</a:t>
                      </a:r>
                      <a:r>
                        <a:rPr lang="zh-CN" sz="1800" b="1" kern="100" dirty="0" smtClean="0">
                          <a:latin typeface="+mn-lt"/>
                          <a:ea typeface="+mn-ea"/>
                          <a:cs typeface="Times New Roman"/>
                        </a:rPr>
                        <a:t>标签</a:t>
                      </a:r>
                      <a:r>
                        <a:rPr lang="zh-CN" altLang="en-US" sz="1800" b="1" kern="100" dirty="0" smtClean="0">
                          <a:latin typeface="+mn-lt"/>
                          <a:ea typeface="+mn-ea"/>
                          <a:cs typeface="Times New Roman"/>
                        </a:rPr>
                        <a:t>来</a:t>
                      </a:r>
                      <a:r>
                        <a:rPr lang="zh-CN" sz="1800" b="1" kern="100" dirty="0" smtClean="0">
                          <a:latin typeface="+mn-lt"/>
                          <a:ea typeface="+mn-ea"/>
                          <a:cs typeface="Times New Roman"/>
                        </a:rPr>
                        <a:t>实现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以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&lt;</a:t>
                      </a:r>
                      <a:r>
                        <a:rPr lang="en-US" sz="1800" b="1" kern="100" dirty="0" err="1">
                          <a:latin typeface="+mn-lt"/>
                          <a:ea typeface="+mn-ea"/>
                          <a:cs typeface="Times New Roman"/>
                        </a:rPr>
                        <a:t>dt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&gt;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标签定义列表项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以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&lt;</a:t>
                      </a:r>
                      <a:r>
                        <a:rPr lang="en-US" sz="1800" b="1" kern="100" dirty="0" err="1">
                          <a:latin typeface="+mn-lt"/>
                          <a:ea typeface="+mn-ea"/>
                          <a:cs typeface="Times New Roman"/>
                        </a:rPr>
                        <a:t>dd</a:t>
                      </a:r>
                      <a:r>
                        <a:rPr lang="en-US" sz="1800" b="1" kern="100" dirty="0">
                          <a:latin typeface="+mn-lt"/>
                          <a:ea typeface="+mn-ea"/>
                          <a:cs typeface="Times New Roman"/>
                        </a:rPr>
                        <a:t>&gt;</a:t>
                      </a:r>
                      <a:r>
                        <a:rPr lang="zh-CN" sz="1800" b="1" kern="100" dirty="0">
                          <a:latin typeface="+mn-lt"/>
                          <a:ea typeface="+mn-ea"/>
                          <a:cs typeface="Times New Roman"/>
                        </a:rPr>
                        <a:t>标签定义内容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n-lt"/>
                          <a:ea typeface="+mn-ea"/>
                          <a:cs typeface="Times New Roman"/>
                        </a:rPr>
                        <a:t>定义列表一般适用于带有标题和标题解释性内容的场合</a:t>
                      </a:r>
                      <a:endParaRPr lang="zh-CN" sz="1800" b="1" kern="10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528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制作音乐排行榜</a:t>
            </a:r>
            <a:endParaRPr lang="en-US" altLang="zh-CN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14422"/>
            <a:ext cx="5011882" cy="5143536"/>
          </a:xfrm>
        </p:spPr>
        <p:txBody>
          <a:bodyPr/>
          <a:lstStyle/>
          <a:p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zh-CN" altLang="en-US" dirty="0"/>
              <a:t>无</a:t>
            </a:r>
            <a:r>
              <a:rPr lang="zh-CN" altLang="en-US" dirty="0" smtClean="0"/>
              <a:t>序列</a:t>
            </a:r>
            <a:r>
              <a:rPr lang="zh-CN" altLang="en-US" dirty="0"/>
              <a:t>表制作音乐排行</a:t>
            </a:r>
            <a:r>
              <a:rPr lang="zh-CN" altLang="en-US" dirty="0" smtClean="0"/>
              <a:t>榜热门活动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zh-CN" dirty="0" smtClean="0"/>
              <a:t>标签</a:t>
            </a:r>
            <a:r>
              <a:rPr lang="zh-CN" altLang="zh-CN" dirty="0"/>
              <a:t>嵌套及标签语义化使用，理解标签</a:t>
            </a:r>
            <a:r>
              <a:rPr lang="zh-CN" altLang="zh-CN" dirty="0" smtClean="0"/>
              <a:t>语义化</a:t>
            </a:r>
            <a:endParaRPr lang="zh-CN" altLang="en-US" dirty="0" smtClean="0"/>
          </a:p>
        </p:txBody>
      </p:sp>
      <p:grpSp>
        <p:nvGrpSpPr>
          <p:cNvPr id="14" name="组合 13"/>
          <p:cNvGrpSpPr/>
          <p:nvPr/>
        </p:nvGrpSpPr>
        <p:grpSpPr>
          <a:xfrm>
            <a:off x="142844" y="879510"/>
            <a:ext cx="928694" cy="406350"/>
            <a:chOff x="3786182" y="1192962"/>
            <a:chExt cx="928694" cy="406350"/>
          </a:xfrm>
        </p:grpSpPr>
        <p:sp>
          <p:nvSpPr>
            <p:cNvPr id="16" name="TextBox 15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5" name="组合 17"/>
          <p:cNvGrpSpPr>
            <a:grpSpLocks/>
          </p:cNvGrpSpPr>
          <p:nvPr/>
        </p:nvGrpSpPr>
        <p:grpSpPr bwMode="auto">
          <a:xfrm>
            <a:off x="1907704" y="6004035"/>
            <a:ext cx="2786063" cy="428625"/>
            <a:chOff x="3714744" y="5143512"/>
            <a:chExt cx="2786082" cy="428628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5122" name="Picture 2" descr="C:\Users\yaling.he\Desktop\Chapter02截图\Chapter02截图\图2.8  热门活动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413586"/>
            <a:ext cx="2952328" cy="480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组合 56"/>
          <p:cNvGrpSpPr>
            <a:grpSpLocks/>
          </p:cNvGrpSpPr>
          <p:nvPr/>
        </p:nvGrpSpPr>
        <p:grpSpPr bwMode="auto">
          <a:xfrm>
            <a:off x="-37202" y="3803549"/>
            <a:ext cx="985837" cy="461962"/>
            <a:chOff x="3786182" y="3824735"/>
            <a:chExt cx="986585" cy="461521"/>
          </a:xfrm>
        </p:grpSpPr>
        <p:sp>
          <p:nvSpPr>
            <p:cNvPr id="22" name="TextBox 21"/>
            <p:cNvSpPr txBox="1"/>
            <p:nvPr/>
          </p:nvSpPr>
          <p:spPr>
            <a:xfrm>
              <a:off x="4072149" y="3854868"/>
              <a:ext cx="700618" cy="401255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23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13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4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23929" y="285728"/>
            <a:ext cx="5040684" cy="523220"/>
          </a:xfrm>
        </p:spPr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zh-CN" dirty="0"/>
              <a:t>制作音乐排行榜</a:t>
            </a:r>
            <a:endParaRPr lang="en-US" altLang="zh-CN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14422"/>
            <a:ext cx="5371922" cy="5143536"/>
          </a:xfrm>
        </p:spPr>
        <p:txBody>
          <a:bodyPr/>
          <a:lstStyle/>
          <a:p>
            <a:r>
              <a:rPr lang="zh-CN" altLang="en-US" dirty="0" smtClean="0"/>
              <a:t>需求说明</a:t>
            </a:r>
          </a:p>
          <a:p>
            <a:pPr lvl="1"/>
            <a:r>
              <a:rPr lang="zh-CN" altLang="en-US" dirty="0"/>
              <a:t>使用有序列表制作音乐排行榜</a:t>
            </a:r>
            <a:endParaRPr lang="zh-CN" altLang="en-US" dirty="0" smtClean="0"/>
          </a:p>
        </p:txBody>
      </p:sp>
      <p:grpSp>
        <p:nvGrpSpPr>
          <p:cNvPr id="3" name="组合 13"/>
          <p:cNvGrpSpPr/>
          <p:nvPr/>
        </p:nvGrpSpPr>
        <p:grpSpPr>
          <a:xfrm>
            <a:off x="142844" y="879510"/>
            <a:ext cx="928694" cy="406350"/>
            <a:chOff x="3786182" y="1192962"/>
            <a:chExt cx="928694" cy="406350"/>
          </a:xfrm>
        </p:grpSpPr>
        <p:sp>
          <p:nvSpPr>
            <p:cNvPr id="16" name="TextBox 15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5" name="组合 17"/>
          <p:cNvGrpSpPr>
            <a:grpSpLocks/>
          </p:cNvGrpSpPr>
          <p:nvPr/>
        </p:nvGrpSpPr>
        <p:grpSpPr bwMode="auto">
          <a:xfrm>
            <a:off x="1137865" y="5157192"/>
            <a:ext cx="2786063" cy="428625"/>
            <a:chOff x="3714744" y="5143512"/>
            <a:chExt cx="278608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6146" name="Picture 2" descr="C:\Users\yaling.he\Desktop\Chapter02截图\Chapter02截图\图2.9 音乐排行榜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416" y="2312397"/>
            <a:ext cx="3744416" cy="391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14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676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代码规范问题</a:t>
            </a:r>
          </a:p>
          <a:p>
            <a:pPr eaLnBrk="1" hangingPunct="1">
              <a:defRPr/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 eaLnBrk="1" hangingPunct="1">
              <a:defRPr/>
            </a:pPr>
            <a:endParaRPr lang="zh-CN" altLang="en-US" dirty="0" smtClean="0"/>
          </a:p>
          <a:p>
            <a:pPr eaLnBrk="1" hangingPunct="1">
              <a:defRPr/>
            </a:pPr>
            <a:endParaRPr lang="zh-CN" altLang="en-US" dirty="0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25" y="285750"/>
            <a:ext cx="3392488" cy="523875"/>
          </a:xfrm>
        </p:spPr>
        <p:txBody>
          <a:bodyPr/>
          <a:lstStyle/>
          <a:p>
            <a:pPr eaLnBrk="1" hangingPunct="1"/>
            <a:r>
              <a:rPr smtClean="0">
                <a:solidFill>
                  <a:srgbClr val="121F55"/>
                </a:solidFill>
              </a:rPr>
              <a:t>共性问题集中讲解</a:t>
            </a:r>
          </a:p>
        </p:txBody>
      </p:sp>
      <p:grpSp>
        <p:nvGrpSpPr>
          <p:cNvPr id="67588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67591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67592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7597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759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15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173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8"/>
          <p:cNvSpPr>
            <a:spLocks noGrp="1" noChangeArrowheads="1"/>
          </p:cNvSpPr>
          <p:nvPr>
            <p:ph type="title"/>
          </p:nvPr>
        </p:nvSpPr>
        <p:spPr>
          <a:xfrm>
            <a:off x="7884368" y="285728"/>
            <a:ext cx="1080244" cy="523220"/>
          </a:xfrm>
        </p:spPr>
        <p:txBody>
          <a:bodyPr/>
          <a:lstStyle/>
          <a:p>
            <a:r>
              <a:rPr lang="zh-CN" altLang="en-US" smtClean="0"/>
              <a:t>表格</a:t>
            </a:r>
            <a:endParaRPr lang="zh-CN" altLang="en-US" dirty="0" smtClean="0"/>
          </a:p>
        </p:txBody>
      </p:sp>
      <p:sp>
        <p:nvSpPr>
          <p:cNvPr id="26626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为什么使用表格</a:t>
            </a:r>
            <a:endParaRPr lang="en-US" altLang="zh-CN" smtClean="0"/>
          </a:p>
          <a:p>
            <a:pPr lvl="1"/>
            <a:r>
              <a:rPr lang="zh-CN" altLang="en-US" smtClean="0"/>
              <a:t>简单通用</a:t>
            </a:r>
            <a:endParaRPr lang="en-US" altLang="zh-CN" smtClean="0"/>
          </a:p>
          <a:p>
            <a:pPr lvl="1"/>
            <a:r>
              <a:rPr lang="zh-CN" altLang="en-US" smtClean="0"/>
              <a:t>结构稳定</a:t>
            </a:r>
            <a:endParaRPr lang="en-US" altLang="zh-CN" smtClean="0"/>
          </a:p>
          <a:p>
            <a:r>
              <a:rPr lang="zh-CN" altLang="en-US" smtClean="0"/>
              <a:t>基本结构</a:t>
            </a:r>
            <a:endParaRPr lang="en-US" altLang="zh-CN" smtClean="0"/>
          </a:p>
          <a:p>
            <a:pPr lvl="1"/>
            <a:r>
              <a:rPr lang="zh-CN" altLang="en-US" smtClean="0"/>
              <a:t>单元格</a:t>
            </a:r>
            <a:endParaRPr lang="en-US" altLang="zh-CN" smtClean="0"/>
          </a:p>
          <a:p>
            <a:pPr lvl="1"/>
            <a:r>
              <a:rPr lang="zh-CN" altLang="en-US" smtClean="0"/>
              <a:t>行</a:t>
            </a:r>
            <a:endParaRPr lang="en-US" altLang="zh-CN" smtClean="0"/>
          </a:p>
          <a:p>
            <a:pPr lvl="1"/>
            <a:r>
              <a:rPr lang="zh-CN" altLang="en-US" smtClean="0"/>
              <a:t>列</a:t>
            </a:r>
          </a:p>
          <a:p>
            <a:pPr lvl="1"/>
            <a:endParaRPr lang="zh-CN" altLang="en-US" dirty="0" smtClean="0"/>
          </a:p>
        </p:txBody>
      </p:sp>
      <p:pic>
        <p:nvPicPr>
          <p:cNvPr id="9" name="图片 8" descr="2－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636912"/>
            <a:ext cx="8674100" cy="393700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16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520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7037E-7 L 0.17552 -3.7037E-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10"/>
          <p:cNvSpPr>
            <a:spLocks noGrp="1" noChangeArrowheads="1"/>
          </p:cNvSpPr>
          <p:nvPr>
            <p:ph type="title"/>
          </p:nvPr>
        </p:nvSpPr>
        <p:spPr>
          <a:xfrm>
            <a:off x="6031240" y="285728"/>
            <a:ext cx="2933372" cy="523220"/>
          </a:xfrm>
        </p:spPr>
        <p:txBody>
          <a:bodyPr/>
          <a:lstStyle/>
          <a:p>
            <a:r>
              <a:rPr lang="zh-CN" altLang="en-US" smtClean="0"/>
              <a:t>表格的基本语法</a:t>
            </a:r>
            <a:endParaRPr lang="zh-CN" altLang="en-US" dirty="0" smtClean="0"/>
          </a:p>
        </p:txBody>
      </p:sp>
      <p:sp>
        <p:nvSpPr>
          <p:cNvPr id="506884" name="AutoShape 4"/>
          <p:cNvSpPr>
            <a:spLocks noChangeArrowheads="1"/>
          </p:cNvSpPr>
          <p:nvPr/>
        </p:nvSpPr>
        <p:spPr bwMode="auto">
          <a:xfrm>
            <a:off x="928662" y="1714488"/>
            <a:ext cx="7326313" cy="3416320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&lt;table&gt;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&lt;td&gt;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第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1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个单元格的内容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&lt;/td&gt;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&lt;td&gt;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第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2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个单元格的内容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&lt;/td&gt;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……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&lt;td&gt;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第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1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个单元格的内容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&lt;/td&gt;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&lt;td&gt;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第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2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个单元格的内容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&lt;/td&gt;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……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&lt;/table&gt;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1" name="矩形标注 10"/>
          <p:cNvSpPr/>
          <p:nvPr/>
        </p:nvSpPr>
        <p:spPr bwMode="auto">
          <a:xfrm>
            <a:off x="2571736" y="1214422"/>
            <a:ext cx="1114408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表格标签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3" name="直接箭头连接符 12"/>
          <p:cNvCxnSpPr>
            <a:stCxn id="11" idx="1"/>
          </p:cNvCxnSpPr>
          <p:nvPr/>
        </p:nvCxnSpPr>
        <p:spPr>
          <a:xfrm rot="10800000" flipV="1">
            <a:off x="1714480" y="1399088"/>
            <a:ext cx="857256" cy="4582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" name="组合 71"/>
          <p:cNvGrpSpPr/>
          <p:nvPr/>
        </p:nvGrpSpPr>
        <p:grpSpPr>
          <a:xfrm>
            <a:off x="500034" y="1142984"/>
            <a:ext cx="1071570" cy="400110"/>
            <a:chOff x="1000100" y="1801286"/>
            <a:chExt cx="1071570" cy="400110"/>
          </a:xfrm>
        </p:grpSpPr>
        <p:pic>
          <p:nvPicPr>
            <p:cNvPr id="17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1370837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6" name="矩形标注 25"/>
          <p:cNvSpPr/>
          <p:nvPr/>
        </p:nvSpPr>
        <p:spPr bwMode="auto">
          <a:xfrm>
            <a:off x="2857488" y="1785926"/>
            <a:ext cx="1071570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行标签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27" name="直接箭头连接符 26"/>
          <p:cNvCxnSpPr>
            <a:stCxn id="26" idx="1"/>
          </p:cNvCxnSpPr>
          <p:nvPr/>
        </p:nvCxnSpPr>
        <p:spPr>
          <a:xfrm rot="10800000" flipV="1">
            <a:off x="1643042" y="1970592"/>
            <a:ext cx="1214446" cy="24396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矩形标注 29"/>
          <p:cNvSpPr/>
          <p:nvPr/>
        </p:nvSpPr>
        <p:spPr bwMode="auto">
          <a:xfrm>
            <a:off x="5357818" y="1857364"/>
            <a:ext cx="1346844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单元格标签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1" name="直接箭头连接符 30"/>
          <p:cNvCxnSpPr>
            <a:stCxn id="30" idx="1"/>
          </p:cNvCxnSpPr>
          <p:nvPr/>
        </p:nvCxnSpPr>
        <p:spPr>
          <a:xfrm rot="10800000" flipV="1">
            <a:off x="4500562" y="2042030"/>
            <a:ext cx="857256" cy="4582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组合 14"/>
          <p:cNvGrpSpPr>
            <a:grpSpLocks/>
          </p:cNvGrpSpPr>
          <p:nvPr/>
        </p:nvGrpSpPr>
        <p:grpSpPr bwMode="auto">
          <a:xfrm>
            <a:off x="2365988" y="5739448"/>
            <a:ext cx="4572000" cy="428625"/>
            <a:chOff x="3143240" y="5143512"/>
            <a:chExt cx="4572032" cy="428628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9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31"/>
            <p:cNvSpPr txBox="1"/>
            <p:nvPr/>
          </p:nvSpPr>
          <p:spPr bwMode="auto">
            <a:xfrm>
              <a:off x="4488900" y="5187962"/>
              <a:ext cx="2542702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基本表格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17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  <p:pic>
        <p:nvPicPr>
          <p:cNvPr id="2050" name="Picture 2" descr="C:\Users\yaling.he\Desktop\Chapter02截图\Chapter02截图\图2.11　创建基本表格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304" y="3140968"/>
            <a:ext cx="3791367" cy="23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88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6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5076056" y="285728"/>
            <a:ext cx="3888556" cy="523220"/>
          </a:xfrm>
        </p:spPr>
        <p:txBody>
          <a:bodyPr/>
          <a:lstStyle/>
          <a:p>
            <a:r>
              <a:rPr lang="zh-CN" altLang="en-US" smtClean="0"/>
              <a:t>表格的跨行和跨列</a:t>
            </a:r>
            <a:r>
              <a:rPr lang="en-US" altLang="zh-CN" smtClean="0"/>
              <a:t>3-1</a:t>
            </a:r>
            <a:endParaRPr lang="zh-CN" altLang="en-US" dirty="0" smtClean="0"/>
          </a:p>
        </p:txBody>
      </p:sp>
      <p:sp>
        <p:nvSpPr>
          <p:cNvPr id="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表格的跨列</a:t>
            </a:r>
            <a:endParaRPr lang="en-US" altLang="zh-CN" smtClean="0"/>
          </a:p>
          <a:p>
            <a:endParaRPr lang="zh-CN" altLang="en-US" smtClean="0"/>
          </a:p>
          <a:p>
            <a:endParaRPr lang="zh-CN" altLang="en-US" dirty="0" smtClean="0"/>
          </a:p>
        </p:txBody>
      </p:sp>
      <p:sp>
        <p:nvSpPr>
          <p:cNvPr id="28" name="AutoShape 4"/>
          <p:cNvSpPr>
            <a:spLocks noChangeArrowheads="1"/>
          </p:cNvSpPr>
          <p:nvPr/>
        </p:nvSpPr>
        <p:spPr bwMode="auto">
          <a:xfrm>
            <a:off x="928662" y="2143116"/>
            <a:ext cx="7326313" cy="2862322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&lt;table&gt;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&lt;td 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colspan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="n"&gt;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单元格内容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&lt;/td&gt;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&lt;td&gt;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单元格内容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&lt;/td&gt;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……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......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&lt;/table&gt;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9" name="矩形标注 28"/>
          <p:cNvSpPr/>
          <p:nvPr/>
        </p:nvSpPr>
        <p:spPr bwMode="auto">
          <a:xfrm>
            <a:off x="3428992" y="2143116"/>
            <a:ext cx="1346844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所跨的列数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4" name="直接箭头连接符 33"/>
          <p:cNvCxnSpPr>
            <a:stCxn id="29" idx="1"/>
          </p:cNvCxnSpPr>
          <p:nvPr/>
        </p:nvCxnSpPr>
        <p:spPr>
          <a:xfrm rot="10800000" flipV="1">
            <a:off x="2857488" y="2327782"/>
            <a:ext cx="571504" cy="4582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2195736" y="5993730"/>
            <a:ext cx="4572000" cy="428625"/>
            <a:chOff x="3143240" y="5143512"/>
            <a:chExt cx="457203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8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 bwMode="auto">
            <a:xfrm>
              <a:off x="4367072" y="5187962"/>
              <a:ext cx="2786360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表格的跨列</a:t>
              </a:r>
            </a:p>
          </p:txBody>
        </p:sp>
      </p:grpSp>
      <p:grpSp>
        <p:nvGrpSpPr>
          <p:cNvPr id="13" name="组合 70"/>
          <p:cNvGrpSpPr>
            <a:grpSpLocks/>
          </p:cNvGrpSpPr>
          <p:nvPr/>
        </p:nvGrpSpPr>
        <p:grpSpPr bwMode="auto">
          <a:xfrm>
            <a:off x="179512" y="1646511"/>
            <a:ext cx="1000125" cy="414337"/>
            <a:chOff x="1000100" y="2528843"/>
            <a:chExt cx="1000132" cy="414475"/>
          </a:xfrm>
        </p:grpSpPr>
        <p:pic>
          <p:nvPicPr>
            <p:cNvPr id="1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18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  <p:pic>
        <p:nvPicPr>
          <p:cNvPr id="3074" name="Picture 2" descr="C:\Users\yaling.he\Desktop\Chapter02截图\Chapter02截图\图2.12　跨列的表格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996952"/>
            <a:ext cx="3222088" cy="274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75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5076056" y="285728"/>
            <a:ext cx="3888556" cy="523220"/>
          </a:xfrm>
        </p:spPr>
        <p:txBody>
          <a:bodyPr/>
          <a:lstStyle/>
          <a:p>
            <a:r>
              <a:rPr lang="zh-CN" altLang="en-US" smtClean="0"/>
              <a:t>表格的跨行和跨列</a:t>
            </a:r>
            <a:r>
              <a:rPr lang="en-US" altLang="zh-CN" smtClean="0"/>
              <a:t>3-2</a:t>
            </a:r>
            <a:endParaRPr lang="zh-CN" altLang="en-US" dirty="0" smtClean="0"/>
          </a:p>
        </p:txBody>
      </p:sp>
      <p:sp>
        <p:nvSpPr>
          <p:cNvPr id="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表格的跨行</a:t>
            </a:r>
            <a:endParaRPr lang="en-US" altLang="zh-CN" smtClean="0"/>
          </a:p>
          <a:p>
            <a:endParaRPr lang="zh-CN" altLang="en-US" smtClean="0"/>
          </a:p>
          <a:p>
            <a:endParaRPr lang="zh-CN" altLang="en-US" dirty="0" smtClean="0"/>
          </a:p>
        </p:txBody>
      </p:sp>
      <p:sp>
        <p:nvSpPr>
          <p:cNvPr id="28" name="AutoShape 4"/>
          <p:cNvSpPr>
            <a:spLocks noChangeArrowheads="1"/>
          </p:cNvSpPr>
          <p:nvPr/>
        </p:nvSpPr>
        <p:spPr bwMode="auto">
          <a:xfrm>
            <a:off x="928662" y="2143116"/>
            <a:ext cx="7326313" cy="2585323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&lt;table 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&lt;td 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</a:rPr>
              <a:t>rowspan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n"&gt;&amp;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nbsp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;&lt;/td&gt;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&lt;td&gt;&amp;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nbsp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;&lt;/td&gt;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&lt;td&gt;&amp;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nbsp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;&lt;/td&gt;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&lt;/table&gt;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9" name="矩形标注 28"/>
          <p:cNvSpPr/>
          <p:nvPr/>
        </p:nvSpPr>
        <p:spPr bwMode="auto">
          <a:xfrm>
            <a:off x="3428992" y="2143116"/>
            <a:ext cx="1346844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所跨的行数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4" name="直接箭头连接符 33"/>
          <p:cNvCxnSpPr>
            <a:stCxn id="29" idx="1"/>
          </p:cNvCxnSpPr>
          <p:nvPr/>
        </p:nvCxnSpPr>
        <p:spPr>
          <a:xfrm rot="10800000" flipV="1">
            <a:off x="2857488" y="2327782"/>
            <a:ext cx="571504" cy="4582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2123728" y="6165304"/>
            <a:ext cx="4572000" cy="428625"/>
            <a:chOff x="3143240" y="5143512"/>
            <a:chExt cx="457203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8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 bwMode="auto">
            <a:xfrm>
              <a:off x="4367072" y="5187962"/>
              <a:ext cx="2786360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表格的跨行</a:t>
              </a:r>
            </a:p>
          </p:txBody>
        </p:sp>
      </p:grpSp>
      <p:grpSp>
        <p:nvGrpSpPr>
          <p:cNvPr id="13" name="组合 70"/>
          <p:cNvGrpSpPr>
            <a:grpSpLocks/>
          </p:cNvGrpSpPr>
          <p:nvPr/>
        </p:nvGrpSpPr>
        <p:grpSpPr bwMode="auto">
          <a:xfrm>
            <a:off x="179512" y="1628800"/>
            <a:ext cx="1000125" cy="414337"/>
            <a:chOff x="1000100" y="2528843"/>
            <a:chExt cx="1000132" cy="414475"/>
          </a:xfrm>
        </p:grpSpPr>
        <p:pic>
          <p:nvPicPr>
            <p:cNvPr id="1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19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  <p:pic>
        <p:nvPicPr>
          <p:cNvPr id="4098" name="Picture 2" descr="C:\Users\yaling.he\Desktop\Chapter02截图\Chapter02截图\图2.13　跨行的表格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238" y="2924944"/>
            <a:ext cx="3107684" cy="270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95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6156176" y="285728"/>
            <a:ext cx="2808436" cy="523220"/>
          </a:xfrm>
        </p:spPr>
        <p:txBody>
          <a:bodyPr/>
          <a:lstStyle/>
          <a:p>
            <a:r>
              <a:rPr lang="zh-CN" altLang="en-US" smtClean="0"/>
              <a:t>回顾与作业点评</a:t>
            </a:r>
            <a:endParaRPr lang="zh-CN" altLang="en-US" dirty="0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如果一个网页中的文字出现乱码可能是什么原因造成的？</a:t>
            </a:r>
            <a:endParaRPr lang="en-US" altLang="zh-CN" dirty="0" smtClean="0"/>
          </a:p>
          <a:p>
            <a:r>
              <a:rPr lang="zh-CN" altLang="en-US" dirty="0" smtClean="0"/>
              <a:t>在网页中打开超链接页面在目标窗口中打开的常用两种方式是什么？</a:t>
            </a:r>
            <a:endParaRPr lang="en-US" altLang="zh-CN" dirty="0" smtClean="0"/>
          </a:p>
          <a:p>
            <a:r>
              <a:rPr lang="zh-CN" altLang="en-US" dirty="0" smtClean="0"/>
              <a:t>找出下面代码的错误之处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点评作业的提交情况和共性问题</a:t>
            </a:r>
            <a:endParaRPr lang="zh-CN" altLang="en-US" dirty="0"/>
          </a:p>
          <a:p>
            <a:endParaRPr lang="zh-CN" altLang="en-GB" dirty="0" smtClean="0"/>
          </a:p>
          <a:p>
            <a:endParaRPr lang="zh-CN" altLang="en-US" dirty="0" smtClean="0"/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1101596" y="3510128"/>
            <a:ext cx="6858048" cy="114300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&lt;h1&gt;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北京是中国的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&lt;p&gt;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首都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&lt;p&gt;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香山的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&lt;strong&gt;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红叶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&lt;/strong&gt;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在秋季非常漂亮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&lt;/p&gt;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95936" y="363573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&lt;/h1&gt;&lt;/p&gt;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-11028" y="4869160"/>
            <a:ext cx="1497897" cy="400110"/>
            <a:chOff x="1004978" y="3857625"/>
            <a:chExt cx="1497897" cy="400110"/>
          </a:xfrm>
        </p:grpSpPr>
        <p:pic>
          <p:nvPicPr>
            <p:cNvPr id="11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 bwMode="auto">
            <a:xfrm>
              <a:off x="1285875" y="3857625"/>
              <a:ext cx="1217000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 smtClean="0">
                  <a:latin typeface="黑体" pitchFamily="49" charset="-122"/>
                  <a:ea typeface="黑体" pitchFamily="49" charset="-122"/>
                </a:rPr>
                <a:t>作业点评</a:t>
              </a:r>
              <a:endParaRPr lang="zh-CN" altLang="en-US" sz="2000" b="1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7504" y="724634"/>
            <a:ext cx="1011983" cy="400110"/>
            <a:chOff x="1488315" y="3214686"/>
            <a:chExt cx="1011983" cy="400110"/>
          </a:xfrm>
        </p:grpSpPr>
        <p:pic>
          <p:nvPicPr>
            <p:cNvPr id="14" name="Picture 5" descr="\\prdsoftlab\Softlab\034\01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488315" y="3243722"/>
              <a:ext cx="442912" cy="321804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1799465" y="32146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回顾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101596" y="3573016"/>
            <a:ext cx="433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&lt;h1&gt;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北京是中国的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&lt;p&gt;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首都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&lt;/p&gt;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&lt;/h1&gt;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499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7" grpId="2"/>
      <p:bldP spid="19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0072" y="285728"/>
            <a:ext cx="3744540" cy="523220"/>
          </a:xfrm>
        </p:spPr>
        <p:txBody>
          <a:bodyPr/>
          <a:lstStyle/>
          <a:p>
            <a:r>
              <a:rPr lang="zh-CN" altLang="en-US" smtClean="0"/>
              <a:t>表格的跨行和跨列</a:t>
            </a:r>
            <a:r>
              <a:rPr lang="en-US" altLang="zh-CN" smtClean="0"/>
              <a:t>3-2</a:t>
            </a:r>
            <a:endParaRPr lang="zh-CN" altLang="en-US" dirty="0" smtClean="0"/>
          </a:p>
        </p:txBody>
      </p:sp>
      <p:sp>
        <p:nvSpPr>
          <p:cNvPr id="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表格的跨行和跨列</a:t>
            </a:r>
            <a:endParaRPr lang="en-US" altLang="zh-CN" smtClean="0"/>
          </a:p>
          <a:p>
            <a:endParaRPr lang="zh-CN" altLang="en-US" smtClean="0"/>
          </a:p>
          <a:p>
            <a:endParaRPr lang="zh-CN" altLang="en-US" dirty="0" smtClean="0"/>
          </a:p>
        </p:txBody>
      </p:sp>
      <p:sp>
        <p:nvSpPr>
          <p:cNvPr id="28" name="AutoShape 4"/>
          <p:cNvSpPr>
            <a:spLocks noChangeArrowheads="1"/>
          </p:cNvSpPr>
          <p:nvPr/>
        </p:nvSpPr>
        <p:spPr bwMode="auto">
          <a:xfrm>
            <a:off x="928662" y="2143116"/>
            <a:ext cx="7326313" cy="2862322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&lt;td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colspan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="3"&gt;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学生成绩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&lt;/td&gt;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&lt;td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rowspan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="2"&gt;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张三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&lt;/td&gt;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&lt;td&gt;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语文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&lt;/td&gt;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&lt;td&gt;98&lt;/td&gt;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tr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9" name="矩形标注 28"/>
          <p:cNvSpPr/>
          <p:nvPr/>
        </p:nvSpPr>
        <p:spPr bwMode="auto">
          <a:xfrm>
            <a:off x="3071802" y="2143116"/>
            <a:ext cx="649538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跨列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4" name="直接箭头连接符 33"/>
          <p:cNvCxnSpPr>
            <a:stCxn id="29" idx="1"/>
          </p:cNvCxnSpPr>
          <p:nvPr/>
        </p:nvCxnSpPr>
        <p:spPr>
          <a:xfrm rot="10800000" flipV="1">
            <a:off x="2500298" y="2327782"/>
            <a:ext cx="571504" cy="4582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矩形标注 11"/>
          <p:cNvSpPr/>
          <p:nvPr/>
        </p:nvSpPr>
        <p:spPr bwMode="auto">
          <a:xfrm>
            <a:off x="3143240" y="3131106"/>
            <a:ext cx="649538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跨行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3" name="直接箭头连接符 12"/>
          <p:cNvCxnSpPr>
            <a:stCxn id="12" idx="1"/>
          </p:cNvCxnSpPr>
          <p:nvPr/>
        </p:nvCxnSpPr>
        <p:spPr>
          <a:xfrm rot="10800000" flipV="1">
            <a:off x="2786050" y="3315772"/>
            <a:ext cx="357190" cy="32754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7" name="组合 14"/>
          <p:cNvGrpSpPr>
            <a:grpSpLocks/>
          </p:cNvGrpSpPr>
          <p:nvPr/>
        </p:nvGrpSpPr>
        <p:grpSpPr bwMode="auto">
          <a:xfrm>
            <a:off x="2049005" y="6237312"/>
            <a:ext cx="4572000" cy="428625"/>
            <a:chOff x="3143240" y="5143512"/>
            <a:chExt cx="457203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0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4123413" y="5187962"/>
              <a:ext cx="327367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跨行跨列的表格</a:t>
              </a:r>
            </a:p>
          </p:txBody>
        </p:sp>
      </p:grpSp>
      <p:grpSp>
        <p:nvGrpSpPr>
          <p:cNvPr id="15" name="组合 70"/>
          <p:cNvGrpSpPr>
            <a:grpSpLocks/>
          </p:cNvGrpSpPr>
          <p:nvPr/>
        </p:nvGrpSpPr>
        <p:grpSpPr bwMode="auto">
          <a:xfrm>
            <a:off x="179512" y="1628800"/>
            <a:ext cx="1000125" cy="414337"/>
            <a:chOff x="1000100" y="2528843"/>
            <a:chExt cx="1000132" cy="414475"/>
          </a:xfrm>
        </p:grpSpPr>
        <p:pic>
          <p:nvPicPr>
            <p:cNvPr id="16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20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  <p:pic>
        <p:nvPicPr>
          <p:cNvPr id="5122" name="Picture 2" descr="C:\Users\yaling.he\Desktop\Chapter02截图\Chapter02截图\图2.14　跨行、跨列的综合应用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152810"/>
            <a:ext cx="3525060" cy="291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18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427984" y="70285"/>
            <a:ext cx="4536628" cy="954107"/>
          </a:xfrm>
        </p:spPr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zh-CN" dirty="0"/>
              <a:t>制作流量调查表</a:t>
            </a:r>
            <a:endParaRPr lang="en-US" altLang="zh-CN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需求说明</a:t>
            </a:r>
          </a:p>
          <a:p>
            <a:pPr lvl="1"/>
            <a:r>
              <a:rPr lang="zh-CN" altLang="en-US" dirty="0"/>
              <a:t>使用表格标签</a:t>
            </a:r>
            <a:r>
              <a:rPr lang="zh-CN" altLang="en-US" dirty="0" smtClean="0"/>
              <a:t>制作流量</a:t>
            </a:r>
            <a:r>
              <a:rPr lang="zh-CN" altLang="en-US" dirty="0"/>
              <a:t>调查表</a:t>
            </a:r>
            <a:endParaRPr lang="zh-CN" altLang="en-US" dirty="0" smtClean="0"/>
          </a:p>
        </p:txBody>
      </p:sp>
      <p:grpSp>
        <p:nvGrpSpPr>
          <p:cNvPr id="3" name="组合 13"/>
          <p:cNvGrpSpPr/>
          <p:nvPr/>
        </p:nvGrpSpPr>
        <p:grpSpPr>
          <a:xfrm>
            <a:off x="142844" y="879510"/>
            <a:ext cx="928694" cy="406350"/>
            <a:chOff x="3786182" y="1192962"/>
            <a:chExt cx="928694" cy="406350"/>
          </a:xfrm>
        </p:grpSpPr>
        <p:sp>
          <p:nvSpPr>
            <p:cNvPr id="16" name="TextBox 15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5" name="组合 17"/>
          <p:cNvGrpSpPr>
            <a:grpSpLocks/>
          </p:cNvGrpSpPr>
          <p:nvPr/>
        </p:nvGrpSpPr>
        <p:grpSpPr bwMode="auto">
          <a:xfrm>
            <a:off x="2123728" y="5760523"/>
            <a:ext cx="2786063" cy="428625"/>
            <a:chOff x="3714744" y="5143512"/>
            <a:chExt cx="278608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7170" name="Picture 2" descr="C:\Users\yaling.he\Desktop\Chapter02截图\Chapter02截图\图2.15  流量调查表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736" y="2276872"/>
            <a:ext cx="4176464" cy="325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21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91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代码规范问题</a:t>
            </a:r>
          </a:p>
          <a:p>
            <a:pPr eaLnBrk="1" hangingPunct="1">
              <a:defRPr/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 eaLnBrk="1" hangingPunct="1">
              <a:defRPr/>
            </a:pPr>
            <a:endParaRPr lang="zh-CN" altLang="en-US" dirty="0" smtClean="0"/>
          </a:p>
          <a:p>
            <a:pPr eaLnBrk="1" hangingPunct="1">
              <a:defRPr/>
            </a:pPr>
            <a:endParaRPr lang="zh-CN" altLang="en-US" dirty="0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25" y="285750"/>
            <a:ext cx="3392488" cy="523875"/>
          </a:xfrm>
        </p:spPr>
        <p:txBody>
          <a:bodyPr/>
          <a:lstStyle/>
          <a:p>
            <a:pPr eaLnBrk="1" hangingPunct="1"/>
            <a:r>
              <a:rPr smtClean="0">
                <a:solidFill>
                  <a:srgbClr val="121F55"/>
                </a:solidFill>
              </a:rPr>
              <a:t>共性问题集中讲解</a:t>
            </a:r>
          </a:p>
        </p:txBody>
      </p:sp>
      <p:grpSp>
        <p:nvGrpSpPr>
          <p:cNvPr id="67588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67591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67592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7597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759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22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173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9913" y="92878"/>
            <a:ext cx="5184700" cy="954107"/>
          </a:xfrm>
        </p:spPr>
        <p:txBody>
          <a:bodyPr/>
          <a:lstStyle/>
          <a:p>
            <a:r>
              <a:rPr lang="zh-CN" altLang="en-US" dirty="0"/>
              <a:t>网页上播放视频和</a:t>
            </a:r>
            <a:r>
              <a:rPr lang="zh-CN" altLang="en-US" dirty="0" smtClean="0"/>
              <a:t>音频的方法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如何实现在网页上播放视频和音频？</a:t>
            </a:r>
            <a:endParaRPr lang="en-US" altLang="zh-CN" dirty="0" smtClean="0"/>
          </a:p>
          <a:p>
            <a:pPr lvl="1"/>
            <a:r>
              <a:rPr lang="zh-CN" altLang="zh-CN" dirty="0"/>
              <a:t>第三方自主开发的</a:t>
            </a:r>
            <a:r>
              <a:rPr lang="zh-CN" altLang="zh-CN" dirty="0" smtClean="0"/>
              <a:t>播放器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Flash</a:t>
            </a:r>
          </a:p>
          <a:p>
            <a:pPr lvl="1"/>
            <a:r>
              <a:rPr lang="en-US" altLang="zh-CN" dirty="0" smtClean="0"/>
              <a:t>HTML5</a:t>
            </a:r>
            <a:r>
              <a:rPr lang="zh-CN" altLang="en-US" dirty="0" smtClean="0"/>
              <a:t>媒体元素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42844" y="857232"/>
            <a:ext cx="958752" cy="430730"/>
            <a:chOff x="3643306" y="2500357"/>
            <a:chExt cx="958752" cy="430730"/>
          </a:xfrm>
        </p:grpSpPr>
        <p:pic>
          <p:nvPicPr>
            <p:cNvPr id="20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1026" name="图片 47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35" y="1772816"/>
            <a:ext cx="4058310" cy="2688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47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784258"/>
            <a:ext cx="3965917" cy="2677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23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869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36096" y="116632"/>
            <a:ext cx="3528516" cy="906599"/>
          </a:xfrm>
        </p:spPr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的媒体元素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视频元素</a:t>
            </a:r>
            <a:endParaRPr lang="en-US" altLang="zh-CN" dirty="0" smtClean="0"/>
          </a:p>
          <a:p>
            <a:pPr lvl="1"/>
            <a:r>
              <a:rPr lang="en-US" altLang="zh-CN" dirty="0"/>
              <a:t>video</a:t>
            </a:r>
            <a:endParaRPr lang="en-US" altLang="zh-CN" dirty="0" smtClean="0"/>
          </a:p>
          <a:p>
            <a:r>
              <a:rPr lang="zh-CN" altLang="en-US" dirty="0" smtClean="0"/>
              <a:t>音频元素</a:t>
            </a:r>
            <a:endParaRPr lang="en-US" altLang="zh-CN" dirty="0" smtClean="0"/>
          </a:p>
          <a:p>
            <a:pPr lvl="1"/>
            <a:r>
              <a:rPr lang="en-US" altLang="zh-CN" dirty="0"/>
              <a:t>audio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24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233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32240" y="308321"/>
            <a:ext cx="2232372" cy="523220"/>
          </a:xfrm>
        </p:spPr>
        <p:txBody>
          <a:bodyPr/>
          <a:lstStyle/>
          <a:p>
            <a:r>
              <a:rPr lang="zh-CN" altLang="en-US" dirty="0" smtClean="0"/>
              <a:t>视频元素</a:t>
            </a:r>
            <a:r>
              <a:rPr lang="en-US" altLang="zh-CN" dirty="0"/>
              <a:t>3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5" name="组合 71"/>
          <p:cNvGrpSpPr/>
          <p:nvPr/>
        </p:nvGrpSpPr>
        <p:grpSpPr>
          <a:xfrm>
            <a:off x="221055" y="783836"/>
            <a:ext cx="1058023" cy="400110"/>
            <a:chOff x="1000100" y="1801286"/>
            <a:chExt cx="1058023" cy="40011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357290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1025328" y="2184449"/>
            <a:ext cx="6806814" cy="507831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&lt;video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视频路径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 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controls&gt;&lt;/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video&gt;</a:t>
            </a:r>
          </a:p>
        </p:txBody>
      </p:sp>
      <p:sp>
        <p:nvSpPr>
          <p:cNvPr id="12" name="矩形标注 11"/>
          <p:cNvSpPr/>
          <p:nvPr/>
        </p:nvSpPr>
        <p:spPr bwMode="auto">
          <a:xfrm>
            <a:off x="1279078" y="946919"/>
            <a:ext cx="2140794" cy="646331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指定要播放的视频文件的路径</a:t>
            </a:r>
          </a:p>
        </p:txBody>
      </p:sp>
      <p:cxnSp>
        <p:nvCxnSpPr>
          <p:cNvPr id="13" name="直接箭头连接符 12"/>
          <p:cNvCxnSpPr>
            <a:stCxn id="12" idx="2"/>
          </p:cNvCxnSpPr>
          <p:nvPr/>
        </p:nvCxnSpPr>
        <p:spPr>
          <a:xfrm flipH="1">
            <a:off x="2123728" y="1593250"/>
            <a:ext cx="225747" cy="68362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矩形标注 14"/>
          <p:cNvSpPr/>
          <p:nvPr/>
        </p:nvSpPr>
        <p:spPr bwMode="auto">
          <a:xfrm>
            <a:off x="3851920" y="908720"/>
            <a:ext cx="2140794" cy="646331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提供播放、暂停和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音量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的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控件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6" name="直接箭头连接符 15"/>
          <p:cNvCxnSpPr>
            <a:stCxn id="15" idx="2"/>
          </p:cNvCxnSpPr>
          <p:nvPr/>
        </p:nvCxnSpPr>
        <p:spPr>
          <a:xfrm flipH="1">
            <a:off x="4263430" y="1555051"/>
            <a:ext cx="658887" cy="72182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AutoShape 4"/>
          <p:cNvSpPr>
            <a:spLocks noChangeArrowheads="1"/>
          </p:cNvSpPr>
          <p:nvPr/>
        </p:nvSpPr>
        <p:spPr bwMode="auto">
          <a:xfrm>
            <a:off x="1015804" y="3132112"/>
            <a:ext cx="6806814" cy="456535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&lt;video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="video/video.mp4" controls&gt;&lt;/video&gt;</a:t>
            </a:r>
          </a:p>
        </p:txBody>
      </p:sp>
      <p:grpSp>
        <p:nvGrpSpPr>
          <p:cNvPr id="21" name="组合 70"/>
          <p:cNvGrpSpPr>
            <a:grpSpLocks/>
          </p:cNvGrpSpPr>
          <p:nvPr/>
        </p:nvGrpSpPr>
        <p:grpSpPr bwMode="auto">
          <a:xfrm>
            <a:off x="78182" y="2924944"/>
            <a:ext cx="1000125" cy="414337"/>
            <a:chOff x="1000100" y="2528843"/>
            <a:chExt cx="1000132" cy="414475"/>
          </a:xfrm>
        </p:grpSpPr>
        <p:pic>
          <p:nvPicPr>
            <p:cNvPr id="22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grpSp>
        <p:nvGrpSpPr>
          <p:cNvPr id="24" name="组合 14"/>
          <p:cNvGrpSpPr>
            <a:grpSpLocks/>
          </p:cNvGrpSpPr>
          <p:nvPr/>
        </p:nvGrpSpPr>
        <p:grpSpPr bwMode="auto">
          <a:xfrm>
            <a:off x="1691680" y="6309320"/>
            <a:ext cx="4572000" cy="428625"/>
            <a:chOff x="3143240" y="5143512"/>
            <a:chExt cx="4572032" cy="428628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7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 bwMode="auto">
            <a:xfrm>
              <a:off x="4057690" y="5187962"/>
              <a:ext cx="3405123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 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video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播放视频</a:t>
              </a:r>
            </a:p>
          </p:txBody>
        </p:sp>
      </p:grpSp>
      <p:pic>
        <p:nvPicPr>
          <p:cNvPr id="2050" name="Picture 2" descr="C:\Users\yaling.he\Desktop\2016-11-25_142838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76" y="3768116"/>
            <a:ext cx="3313250" cy="247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标注 29"/>
          <p:cNvSpPr/>
          <p:nvPr/>
        </p:nvSpPr>
        <p:spPr bwMode="auto">
          <a:xfrm>
            <a:off x="6228184" y="4509120"/>
            <a:ext cx="2140794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为什么播放不了？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3876250" y="4760277"/>
            <a:ext cx="2351934" cy="82896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25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233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20" grpId="0" animBg="1"/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8184" y="308321"/>
            <a:ext cx="2736428" cy="523220"/>
          </a:xfrm>
        </p:spPr>
        <p:txBody>
          <a:bodyPr/>
          <a:lstStyle/>
          <a:p>
            <a:r>
              <a:rPr lang="zh-CN" altLang="en-US" dirty="0"/>
              <a:t>视频</a:t>
            </a:r>
            <a:r>
              <a:rPr lang="zh-CN" altLang="en-US" dirty="0" smtClean="0"/>
              <a:t>元素</a:t>
            </a:r>
            <a:r>
              <a:rPr lang="en-US" altLang="zh-CN" dirty="0"/>
              <a:t>3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主流浏览器支持的视频格式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925543"/>
              </p:ext>
            </p:extLst>
          </p:nvPr>
        </p:nvGraphicFramePr>
        <p:xfrm>
          <a:off x="1043608" y="1772816"/>
          <a:ext cx="6786613" cy="2982926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152128"/>
                <a:gridCol w="936104"/>
                <a:gridCol w="1080120"/>
                <a:gridCol w="936104"/>
                <a:gridCol w="1204510"/>
                <a:gridCol w="1477647"/>
              </a:tblGrid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IE</a:t>
                      </a:r>
                      <a:endParaRPr kumimoji="0" 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Firefox</a:t>
                      </a:r>
                      <a:endParaRPr kumimoji="0" lang="zh-CN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Opera</a:t>
                      </a:r>
                      <a:endParaRPr kumimoji="0" lang="zh-CN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Chrome</a:t>
                      </a:r>
                      <a:endParaRPr kumimoji="0" lang="zh-CN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Safari</a:t>
                      </a:r>
                      <a:endParaRPr kumimoji="0" 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Ogg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不支持</a:t>
                      </a:r>
                      <a:endParaRPr lang="zh-CN" sz="1800" b="1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3.5+</a:t>
                      </a:r>
                      <a:endParaRPr lang="zh-CN" sz="1800" b="1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10.5+</a:t>
                      </a:r>
                      <a:endParaRPr lang="zh-CN" sz="1800" b="1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5.0+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不支持</a:t>
                      </a: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5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MPEG4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9.0+</a:t>
                      </a:r>
                      <a:endParaRPr lang="zh-CN" sz="1800" b="1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不支持</a:t>
                      </a: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不支持</a:t>
                      </a: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5.0+</a:t>
                      </a:r>
                      <a:endParaRPr lang="zh-CN" sz="1800" b="1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3.0+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63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WebM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不支持</a:t>
                      </a: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4.0+</a:t>
                      </a:r>
                      <a:endParaRPr lang="zh-CN" sz="1800" b="1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10.6+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6.0+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不支持</a:t>
                      </a: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 bwMode="auto">
          <a:xfrm>
            <a:off x="1043608" y="1772816"/>
            <a:ext cx="1152128" cy="100811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59632" y="190754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tx2"/>
              </a:buClr>
            </a:pPr>
            <a:r>
              <a:rPr lang="zh-CN" altLang="zh-CN" b="1" dirty="0" smtClean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浏览器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2204864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tx2"/>
              </a:buClr>
            </a:pPr>
            <a:r>
              <a:rPr lang="zh-CN" altLang="zh-CN" b="1" dirty="0" smtClean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视频格式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955948" y="5013176"/>
            <a:ext cx="6806814" cy="1754326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&lt;video controls&gt;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source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="video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/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video.webm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type="video/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webm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"/&gt;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source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="video/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video.mp4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type="video/mp4"/&gt;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video&gt;</a:t>
            </a:r>
          </a:p>
        </p:txBody>
      </p:sp>
      <p:grpSp>
        <p:nvGrpSpPr>
          <p:cNvPr id="13" name="组合 70"/>
          <p:cNvGrpSpPr>
            <a:grpSpLocks/>
          </p:cNvGrpSpPr>
          <p:nvPr/>
        </p:nvGrpSpPr>
        <p:grpSpPr bwMode="auto">
          <a:xfrm>
            <a:off x="-24162" y="4806007"/>
            <a:ext cx="1000125" cy="414337"/>
            <a:chOff x="1000100" y="2528843"/>
            <a:chExt cx="1000132" cy="414475"/>
          </a:xfrm>
        </p:grpSpPr>
        <p:pic>
          <p:nvPicPr>
            <p:cNvPr id="1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grpSp>
        <p:nvGrpSpPr>
          <p:cNvPr id="16" name="组合 14"/>
          <p:cNvGrpSpPr>
            <a:grpSpLocks/>
          </p:cNvGrpSpPr>
          <p:nvPr/>
        </p:nvGrpSpPr>
        <p:grpSpPr bwMode="auto">
          <a:xfrm>
            <a:off x="3725223" y="6348881"/>
            <a:ext cx="4572000" cy="428625"/>
            <a:chOff x="3143240" y="5143512"/>
            <a:chExt cx="4572032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0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4057690" y="5187962"/>
              <a:ext cx="3405123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 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video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播放视频</a:t>
              </a: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26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233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8184" y="285728"/>
            <a:ext cx="2736428" cy="523220"/>
          </a:xfrm>
        </p:spPr>
        <p:txBody>
          <a:bodyPr/>
          <a:lstStyle/>
          <a:p>
            <a:r>
              <a:rPr lang="zh-CN" altLang="en-US" dirty="0"/>
              <a:t>视频元素</a:t>
            </a:r>
            <a:r>
              <a:rPr lang="en-US" altLang="zh-CN" dirty="0" smtClean="0"/>
              <a:t>3-3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自动播放属性</a:t>
            </a:r>
            <a:endParaRPr lang="en-US" altLang="zh-CN" dirty="0" smtClean="0"/>
          </a:p>
          <a:p>
            <a:pPr lvl="1"/>
            <a:r>
              <a:rPr lang="en-US" altLang="zh-CN" dirty="0" err="1"/>
              <a:t>autoplay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229594" y="2636912"/>
            <a:ext cx="6806814" cy="2118529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&lt;video 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autoplay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&lt;source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="video/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video.webm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type="video/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webm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"/&gt;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&lt;source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="video/video.mp4" type="video/mp4"/&gt;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你的浏览器不支持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video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元素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&lt;/video&gt;</a:t>
            </a:r>
          </a:p>
        </p:txBody>
      </p:sp>
      <p:grpSp>
        <p:nvGrpSpPr>
          <p:cNvPr id="6" name="组合 70"/>
          <p:cNvGrpSpPr>
            <a:grpSpLocks/>
          </p:cNvGrpSpPr>
          <p:nvPr/>
        </p:nvGrpSpPr>
        <p:grpSpPr bwMode="auto">
          <a:xfrm>
            <a:off x="249484" y="2429743"/>
            <a:ext cx="1000125" cy="414337"/>
            <a:chOff x="1000100" y="2528843"/>
            <a:chExt cx="1000132" cy="414475"/>
          </a:xfrm>
        </p:grpSpPr>
        <p:pic>
          <p:nvPicPr>
            <p:cNvPr id="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grpSp>
        <p:nvGrpSpPr>
          <p:cNvPr id="9" name="组合 14"/>
          <p:cNvGrpSpPr>
            <a:grpSpLocks/>
          </p:cNvGrpSpPr>
          <p:nvPr/>
        </p:nvGrpSpPr>
        <p:grpSpPr bwMode="auto">
          <a:xfrm>
            <a:off x="504056" y="6117453"/>
            <a:ext cx="4572000" cy="428625"/>
            <a:chOff x="3143240" y="5143512"/>
            <a:chExt cx="4572032" cy="428628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 bwMode="auto">
            <a:xfrm>
              <a:off x="3814033" y="5187962"/>
              <a:ext cx="3892439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 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video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自动播放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视频</a:t>
              </a:r>
            </a:p>
          </p:txBody>
        </p:sp>
      </p:grpSp>
      <p:pic>
        <p:nvPicPr>
          <p:cNvPr id="3074" name="Picture 2" descr="C:\Users\yaling.he\Desktop\Chapter02截图\Chapter02截图\图2.18  播放视频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960" y="3861048"/>
            <a:ext cx="2736304" cy="292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27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20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32240" y="308321"/>
            <a:ext cx="2232372" cy="523220"/>
          </a:xfrm>
        </p:spPr>
        <p:txBody>
          <a:bodyPr/>
          <a:lstStyle/>
          <a:p>
            <a:r>
              <a:rPr lang="zh-CN" altLang="en-US" dirty="0"/>
              <a:t>音</a:t>
            </a:r>
            <a:r>
              <a:rPr lang="zh-CN" altLang="en-US" dirty="0" smtClean="0"/>
              <a:t>频元素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zh-CN" dirty="0"/>
              <a:t>主流浏览器支持</a:t>
            </a:r>
            <a:r>
              <a:rPr lang="zh-CN" altLang="zh-CN" dirty="0" smtClean="0"/>
              <a:t>的</a:t>
            </a:r>
            <a:r>
              <a:rPr lang="zh-CN" altLang="en-US" dirty="0" smtClean="0"/>
              <a:t>音</a:t>
            </a:r>
            <a:r>
              <a:rPr lang="zh-CN" altLang="zh-CN" dirty="0" smtClean="0"/>
              <a:t>频</a:t>
            </a:r>
            <a:r>
              <a:rPr lang="zh-CN" altLang="zh-CN" dirty="0"/>
              <a:t>格式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5" name="组合 71"/>
          <p:cNvGrpSpPr/>
          <p:nvPr/>
        </p:nvGrpSpPr>
        <p:grpSpPr>
          <a:xfrm>
            <a:off x="221055" y="783836"/>
            <a:ext cx="1058023" cy="400110"/>
            <a:chOff x="1000100" y="1801286"/>
            <a:chExt cx="1058023" cy="400110"/>
          </a:xfrm>
        </p:grpSpPr>
        <p:pic>
          <p:nvPicPr>
            <p:cNvPr id="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357290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1025328" y="2060848"/>
            <a:ext cx="6806814" cy="507831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&lt;audio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音频路径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controls&gt;&lt;/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video&gt;</a:t>
            </a:r>
          </a:p>
        </p:txBody>
      </p:sp>
      <p:sp>
        <p:nvSpPr>
          <p:cNvPr id="12" name="矩形标注 11"/>
          <p:cNvSpPr/>
          <p:nvPr/>
        </p:nvSpPr>
        <p:spPr bwMode="auto">
          <a:xfrm>
            <a:off x="1351086" y="910461"/>
            <a:ext cx="2140794" cy="646331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指定要播放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的音频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文件的路径</a:t>
            </a:r>
          </a:p>
        </p:txBody>
      </p:sp>
      <p:cxnSp>
        <p:nvCxnSpPr>
          <p:cNvPr id="13" name="直接箭头连接符 12"/>
          <p:cNvCxnSpPr>
            <a:stCxn id="12" idx="2"/>
          </p:cNvCxnSpPr>
          <p:nvPr/>
        </p:nvCxnSpPr>
        <p:spPr>
          <a:xfrm flipH="1">
            <a:off x="2195736" y="1556792"/>
            <a:ext cx="225747" cy="68362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矩形标注 14"/>
          <p:cNvSpPr/>
          <p:nvPr/>
        </p:nvSpPr>
        <p:spPr bwMode="auto">
          <a:xfrm>
            <a:off x="3779912" y="910461"/>
            <a:ext cx="2140794" cy="646331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提供播放、暂停和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音量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的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控件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6" name="直接箭头连接符 15"/>
          <p:cNvCxnSpPr>
            <a:stCxn id="15" idx="2"/>
          </p:cNvCxnSpPr>
          <p:nvPr/>
        </p:nvCxnSpPr>
        <p:spPr>
          <a:xfrm flipH="1">
            <a:off x="4283968" y="1556792"/>
            <a:ext cx="566341" cy="68362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058435"/>
              </p:ext>
            </p:extLst>
          </p:nvPr>
        </p:nvGraphicFramePr>
        <p:xfrm>
          <a:off x="917449" y="3284984"/>
          <a:ext cx="6786613" cy="2982926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152128"/>
                <a:gridCol w="936104"/>
                <a:gridCol w="1080120"/>
                <a:gridCol w="936104"/>
                <a:gridCol w="1204510"/>
                <a:gridCol w="1477647"/>
              </a:tblGrid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IE</a:t>
                      </a:r>
                      <a:endParaRPr kumimoji="0" 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Firefox</a:t>
                      </a:r>
                      <a:endParaRPr kumimoji="0" lang="zh-CN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Opera</a:t>
                      </a:r>
                      <a:endParaRPr kumimoji="0" lang="zh-CN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Chrome</a:t>
                      </a:r>
                      <a:endParaRPr kumimoji="0" lang="zh-CN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Safari</a:t>
                      </a:r>
                      <a:endParaRPr kumimoji="0" 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Ogg</a:t>
                      </a:r>
                      <a:endParaRPr lang="zh-CN" sz="1800" b="1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不支持</a:t>
                      </a: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3.5+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10.5+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3.0+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不支持</a:t>
                      </a: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5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MP3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9.0+</a:t>
                      </a:r>
                      <a:endParaRPr lang="zh-CN" sz="1800" b="1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不支持</a:t>
                      </a: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不支持</a:t>
                      </a: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3.0+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3.0+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63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WAV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不支持</a:t>
                      </a: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4.0+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10.6+</a:t>
                      </a:r>
                      <a:endParaRPr lang="zh-CN" sz="1800" b="1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不支持</a:t>
                      </a: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3.0+</a:t>
                      </a:r>
                      <a:endParaRPr lang="zh-CN" sz="1800" b="1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144685" y="341970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tx2"/>
              </a:buClr>
            </a:pPr>
            <a:r>
              <a:rPr lang="zh-CN" altLang="zh-CN" b="1" dirty="0" smtClean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浏览器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56653" y="3717032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tx2"/>
              </a:buClr>
            </a:pPr>
            <a:r>
              <a:rPr lang="zh-CN" altLang="en-US" b="1" dirty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音</a:t>
            </a:r>
            <a:r>
              <a:rPr lang="zh-CN" altLang="zh-CN" b="1" dirty="0" smtClean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频格式</a:t>
            </a:r>
            <a:endParaRPr lang="zh-CN" altLang="en-US" dirty="0">
              <a:solidFill>
                <a:srgbClr val="FFFFFF"/>
              </a:solidFill>
            </a:endParaRPr>
          </a:p>
        </p:txBody>
      </p:sp>
      <p:cxnSp>
        <p:nvCxnSpPr>
          <p:cNvPr id="37" name="直接连接符 36"/>
          <p:cNvCxnSpPr/>
          <p:nvPr/>
        </p:nvCxnSpPr>
        <p:spPr bwMode="auto">
          <a:xfrm>
            <a:off x="899592" y="3284984"/>
            <a:ext cx="1152128" cy="100811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28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23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8184" y="308321"/>
            <a:ext cx="2736428" cy="523220"/>
          </a:xfrm>
        </p:spPr>
        <p:txBody>
          <a:bodyPr/>
          <a:lstStyle/>
          <a:p>
            <a:r>
              <a:rPr lang="zh-CN" altLang="en-US" dirty="0"/>
              <a:t>音</a:t>
            </a:r>
            <a:r>
              <a:rPr lang="zh-CN" altLang="en-US" dirty="0" smtClean="0"/>
              <a:t>频元素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59632" y="190754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tx2"/>
              </a:buClr>
            </a:pPr>
            <a:r>
              <a:rPr lang="zh-CN" altLang="zh-CN" b="1" dirty="0" smtClean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浏览器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2204864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tx2"/>
              </a:buClr>
            </a:pPr>
            <a:r>
              <a:rPr lang="zh-CN" altLang="zh-CN" b="1" dirty="0" smtClean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视频格式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893316" y="1314634"/>
            <a:ext cx="6806814" cy="2118529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audio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controls&gt;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&lt;source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music/music.mp3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type="audio/mpeg"/&gt;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&lt;source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music/music.ogg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type="audio/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ogg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"/&gt;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你的浏览器不支持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audio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元素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audio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</p:txBody>
      </p:sp>
      <p:grpSp>
        <p:nvGrpSpPr>
          <p:cNvPr id="13" name="组合 70"/>
          <p:cNvGrpSpPr>
            <a:grpSpLocks/>
          </p:cNvGrpSpPr>
          <p:nvPr/>
        </p:nvGrpSpPr>
        <p:grpSpPr bwMode="auto">
          <a:xfrm>
            <a:off x="157704" y="836712"/>
            <a:ext cx="1000125" cy="414337"/>
            <a:chOff x="1000100" y="2528843"/>
            <a:chExt cx="1000132" cy="414475"/>
          </a:xfrm>
        </p:grpSpPr>
        <p:pic>
          <p:nvPicPr>
            <p:cNvPr id="1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grpSp>
        <p:nvGrpSpPr>
          <p:cNvPr id="16" name="组合 14"/>
          <p:cNvGrpSpPr>
            <a:grpSpLocks/>
          </p:cNvGrpSpPr>
          <p:nvPr/>
        </p:nvGrpSpPr>
        <p:grpSpPr bwMode="auto">
          <a:xfrm>
            <a:off x="2088232" y="6179018"/>
            <a:ext cx="4572000" cy="428625"/>
            <a:chOff x="3143240" y="5143512"/>
            <a:chExt cx="4572032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0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3968723" y="5187962"/>
              <a:ext cx="358305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 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audio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音乐播放</a:t>
              </a:r>
            </a:p>
          </p:txBody>
        </p:sp>
      </p:grpSp>
      <p:pic>
        <p:nvPicPr>
          <p:cNvPr id="4098" name="Picture 2" descr="C:\Users\yaling.he\Desktop\Chapter02截图\Chapter02截图\图2.19  播放音频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068960"/>
            <a:ext cx="3769480" cy="249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29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496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>
          <a:xfrm>
            <a:off x="7308304" y="285728"/>
            <a:ext cx="1656308" cy="523220"/>
          </a:xfrm>
        </p:spPr>
        <p:txBody>
          <a:bodyPr/>
          <a:lstStyle/>
          <a:p>
            <a:r>
              <a:rPr lang="zh-CN" altLang="en-US" smtClean="0"/>
              <a:t>本章任务</a:t>
            </a:r>
            <a:endParaRPr lang="zh-CN" altLang="en-US" dirty="0" smtClean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使用列表展示数据</a:t>
            </a:r>
          </a:p>
          <a:p>
            <a:r>
              <a:rPr lang="zh-CN" altLang="en-US" dirty="0" smtClean="0"/>
              <a:t>使用</a:t>
            </a:r>
            <a:r>
              <a:rPr lang="zh-CN" altLang="en-US" dirty="0"/>
              <a:t>表格展示数据</a:t>
            </a:r>
          </a:p>
          <a:p>
            <a:r>
              <a:rPr lang="zh-CN" altLang="en-US" dirty="0" smtClean="0"/>
              <a:t>使用</a:t>
            </a:r>
            <a:r>
              <a:rPr lang="zh-CN" altLang="en-US" dirty="0"/>
              <a:t>媒体元素在网页中播放视频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/>
              <a:t>HTML5</a:t>
            </a:r>
            <a:r>
              <a:rPr lang="zh-CN" altLang="en-US" dirty="0"/>
              <a:t>结构元素进行网页布局</a:t>
            </a:r>
          </a:p>
        </p:txBody>
      </p:sp>
      <p:pic>
        <p:nvPicPr>
          <p:cNvPr id="1026" name="Picture 2" descr="C:\Users\yaling.he\Desktop\Chapter02截图\Chapter02截图\图2.9 音乐排行榜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248" y="2439721"/>
            <a:ext cx="2088232" cy="218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yaling.he\Desktop\Chapter02截图\Chapter02截图\图2.8  热门活动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76582"/>
            <a:ext cx="2160240" cy="351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yaling.he\Desktop\Chapter02截图\Chapter02截图\图2.15  流量调查表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931" y="2348880"/>
            <a:ext cx="3588221" cy="279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yaling.he\Desktop\Chapter02截图\Chapter02截图\图2.20  北大青鸟宣传片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828766"/>
            <a:ext cx="4047442" cy="361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yaling.he\Desktop\Chapter02截图\Chapter02截图\图2.28　贵美购物车页面结构布局.bmp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356992"/>
            <a:ext cx="3737520" cy="278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41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3589338" y="70285"/>
            <a:ext cx="5375274" cy="954107"/>
          </a:xfrm>
        </p:spPr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zh-CN" dirty="0"/>
              <a:t>制作北大青鸟宣传片</a:t>
            </a:r>
            <a:endParaRPr lang="en-US" altLang="zh-CN" dirty="0" smtClean="0"/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训练要点</a:t>
            </a:r>
            <a:endParaRPr lang="en-US" altLang="zh-CN" dirty="0" smtClean="0"/>
          </a:p>
          <a:p>
            <a:pPr lvl="1"/>
            <a:r>
              <a:rPr lang="zh-CN" altLang="en-US" dirty="0"/>
              <a:t>学会使用视频元素（</a:t>
            </a:r>
            <a:r>
              <a:rPr lang="en-US" altLang="zh-CN" dirty="0"/>
              <a:t>video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lvl="1"/>
            <a:r>
              <a:rPr lang="zh-CN" altLang="en-US" dirty="0" smtClean="0"/>
              <a:t>掌握</a:t>
            </a:r>
            <a:r>
              <a:rPr lang="en-US" altLang="zh-CN" dirty="0"/>
              <a:t>video</a:t>
            </a:r>
            <a:r>
              <a:rPr lang="zh-CN" altLang="en-US" dirty="0"/>
              <a:t>的属性的使用</a:t>
            </a:r>
          </a:p>
          <a:p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/>
            <a:r>
              <a:rPr lang="zh-CN" altLang="en-US" dirty="0"/>
              <a:t>视频必须在各主流浏览器上都</a:t>
            </a:r>
            <a:r>
              <a:rPr lang="zh-CN" altLang="en-US" dirty="0" smtClean="0"/>
              <a:t>支持</a:t>
            </a:r>
            <a:endParaRPr lang="zh-CN" altLang="en-US" dirty="0"/>
          </a:p>
          <a:p>
            <a:pPr lvl="1"/>
            <a:r>
              <a:rPr lang="zh-CN" altLang="en-US" dirty="0" smtClean="0"/>
              <a:t>必须</a:t>
            </a:r>
            <a:r>
              <a:rPr lang="zh-CN" altLang="en-US" dirty="0"/>
              <a:t>有控制视频播放的</a:t>
            </a:r>
            <a:r>
              <a:rPr lang="zh-CN" altLang="en-US" dirty="0" smtClean="0"/>
              <a:t>控件</a:t>
            </a:r>
            <a:endParaRPr lang="zh-CN" altLang="en-US" dirty="0"/>
          </a:p>
          <a:p>
            <a:pPr lvl="1"/>
            <a:r>
              <a:rPr lang="zh-CN" altLang="en-US" dirty="0" smtClean="0"/>
              <a:t>视频</a:t>
            </a:r>
            <a:r>
              <a:rPr lang="zh-CN" altLang="en-US" dirty="0"/>
              <a:t>循环播放</a:t>
            </a:r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grpSp>
        <p:nvGrpSpPr>
          <p:cNvPr id="11" name="组合 10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1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714348" y="4572008"/>
            <a:ext cx="7643812" cy="135732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 sz="2600" b="1">
                <a:latin typeface="+mn-lt"/>
                <a:ea typeface="微软雅黑" pitchFamily="34" charset="-122"/>
              </a:defRPr>
            </a:lvl1pPr>
            <a:lvl2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latin typeface="+mn-lt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1800" b="1">
                <a:latin typeface="+mn-lt"/>
                <a:ea typeface="+mn-ea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 b="1">
                <a:latin typeface="+mn-lt"/>
                <a:ea typeface="+mn-ea"/>
                <a:cs typeface="楷体_GB231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9pPr>
          </a:lstStyle>
          <a:p>
            <a:r>
              <a:rPr lang="zh-CN" altLang="en-US" dirty="0"/>
              <a:t>实现思路</a:t>
            </a:r>
            <a:endParaRPr lang="en-US" altLang="zh-CN" dirty="0"/>
          </a:p>
          <a:p>
            <a:pPr lvl="1"/>
            <a:r>
              <a:rPr lang="zh-CN" altLang="en-US" dirty="0"/>
              <a:t>可以使用</a:t>
            </a:r>
            <a:r>
              <a:rPr lang="en-US" altLang="zh-CN" dirty="0"/>
              <a:t>loop</a:t>
            </a:r>
            <a:r>
              <a:rPr lang="zh-CN" altLang="en-US" dirty="0"/>
              <a:t>属性实现视频的循环播放</a:t>
            </a:r>
          </a:p>
        </p:txBody>
      </p:sp>
      <p:grpSp>
        <p:nvGrpSpPr>
          <p:cNvPr id="23" name="组合 16"/>
          <p:cNvGrpSpPr>
            <a:grpSpLocks/>
          </p:cNvGrpSpPr>
          <p:nvPr/>
        </p:nvGrpSpPr>
        <p:grpSpPr bwMode="auto">
          <a:xfrm>
            <a:off x="1122363" y="6165304"/>
            <a:ext cx="2714625" cy="428625"/>
            <a:chOff x="3143240" y="5143512"/>
            <a:chExt cx="2714644" cy="428628"/>
          </a:xfrm>
        </p:grpSpPr>
        <p:sp>
          <p:nvSpPr>
            <p:cNvPr id="24" name="圆角矩形 2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6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grpSp>
        <p:nvGrpSpPr>
          <p:cNvPr id="28" name="组合 17"/>
          <p:cNvGrpSpPr>
            <a:grpSpLocks/>
          </p:cNvGrpSpPr>
          <p:nvPr/>
        </p:nvGrpSpPr>
        <p:grpSpPr bwMode="auto">
          <a:xfrm>
            <a:off x="4356100" y="6165304"/>
            <a:ext cx="2786063" cy="428625"/>
            <a:chOff x="3714744" y="5143512"/>
            <a:chExt cx="2786082" cy="428628"/>
          </a:xfrm>
        </p:grpSpPr>
        <p:sp>
          <p:nvSpPr>
            <p:cNvPr id="29" name="圆角矩形 2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5122" name="Picture 2" descr="C:\Users\yaling.he\Desktop\Chapter02截图\Chapter02截图\图2.20  北大青鸟宣传片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636912"/>
            <a:ext cx="2576710" cy="229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30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758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代码规范问题</a:t>
            </a:r>
          </a:p>
          <a:p>
            <a:pPr eaLnBrk="1" hangingPunct="1">
              <a:defRPr/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 eaLnBrk="1" hangingPunct="1">
              <a:defRPr/>
            </a:pPr>
            <a:endParaRPr lang="zh-CN" altLang="en-US" dirty="0" smtClean="0"/>
          </a:p>
          <a:p>
            <a:pPr eaLnBrk="1" hangingPunct="1">
              <a:defRPr/>
            </a:pPr>
            <a:endParaRPr lang="zh-CN" altLang="en-US" dirty="0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25" y="285750"/>
            <a:ext cx="3392488" cy="523875"/>
          </a:xfrm>
        </p:spPr>
        <p:txBody>
          <a:bodyPr/>
          <a:lstStyle/>
          <a:p>
            <a:pPr eaLnBrk="1" hangingPunct="1"/>
            <a:r>
              <a:rPr smtClean="0">
                <a:solidFill>
                  <a:srgbClr val="121F55"/>
                </a:solidFill>
              </a:rPr>
              <a:t>共性问题集中讲解</a:t>
            </a:r>
          </a:p>
        </p:txBody>
      </p:sp>
      <p:grpSp>
        <p:nvGrpSpPr>
          <p:cNvPr id="67588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67591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67592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7597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759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31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25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72200" y="308321"/>
            <a:ext cx="2592412" cy="523220"/>
          </a:xfrm>
        </p:spPr>
        <p:txBody>
          <a:bodyPr/>
          <a:lstStyle/>
          <a:p>
            <a:r>
              <a:rPr lang="zh-CN" altLang="en-US" dirty="0" smtClean="0"/>
              <a:t>页面</a:t>
            </a:r>
            <a:r>
              <a:rPr lang="zh-CN" altLang="zh-CN" dirty="0" smtClean="0"/>
              <a:t>结构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页面布局分析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59632" y="190754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tx2"/>
              </a:buClr>
            </a:pPr>
            <a:r>
              <a:rPr lang="zh-CN" altLang="zh-CN" b="1" dirty="0" smtClean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浏览器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2204864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tx2"/>
              </a:buClr>
            </a:pPr>
            <a:r>
              <a:rPr lang="zh-CN" altLang="zh-CN" b="1" dirty="0" smtClean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视频格式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6146" name="Picture 2" descr="C:\Users\yaling.he\Desktop\Chapter02截图\Chapter02截图\图2.21  网易邮箱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836" y="1735671"/>
            <a:ext cx="6432748" cy="472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1723492" y="2092206"/>
            <a:ext cx="6304892" cy="4304959"/>
          </a:xfrm>
          <a:prstGeom prst="rect">
            <a:avLst/>
          </a:prstGeom>
          <a:ln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2" name="矩形标注 21"/>
          <p:cNvSpPr/>
          <p:nvPr/>
        </p:nvSpPr>
        <p:spPr bwMode="auto">
          <a:xfrm>
            <a:off x="4734019" y="1124744"/>
            <a:ext cx="1199650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整个页面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5148064" y="1527020"/>
            <a:ext cx="162588" cy="60583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auto">
          <a:xfrm>
            <a:off x="1871702" y="2204864"/>
            <a:ext cx="6012666" cy="323165"/>
          </a:xfrm>
          <a:prstGeom prst="rect">
            <a:avLst/>
          </a:prstGeom>
          <a:ln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标注 25"/>
          <p:cNvSpPr/>
          <p:nvPr/>
        </p:nvSpPr>
        <p:spPr bwMode="auto">
          <a:xfrm>
            <a:off x="0" y="2564904"/>
            <a:ext cx="1199650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页面头部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27" name="直接箭头连接符 26"/>
          <p:cNvCxnSpPr>
            <a:stCxn id="26" idx="3"/>
          </p:cNvCxnSpPr>
          <p:nvPr/>
        </p:nvCxnSpPr>
        <p:spPr>
          <a:xfrm flipV="1">
            <a:off x="1199650" y="2389530"/>
            <a:ext cx="924078" cy="36004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 bwMode="auto">
          <a:xfrm>
            <a:off x="1835696" y="2749571"/>
            <a:ext cx="6048672" cy="3055694"/>
          </a:xfrm>
          <a:prstGeom prst="rect">
            <a:avLst/>
          </a:prstGeom>
          <a:ln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标注 29"/>
          <p:cNvSpPr/>
          <p:nvPr/>
        </p:nvSpPr>
        <p:spPr bwMode="auto">
          <a:xfrm>
            <a:off x="152400" y="3923764"/>
            <a:ext cx="1199650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页面主体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1" name="直接箭头连接符 30"/>
          <p:cNvCxnSpPr>
            <a:stCxn id="30" idx="3"/>
          </p:cNvCxnSpPr>
          <p:nvPr/>
        </p:nvCxnSpPr>
        <p:spPr>
          <a:xfrm flipV="1">
            <a:off x="1352050" y="3748390"/>
            <a:ext cx="924078" cy="36004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auto">
          <a:xfrm>
            <a:off x="1871702" y="5949280"/>
            <a:ext cx="6012666" cy="323165"/>
          </a:xfrm>
          <a:prstGeom prst="rect">
            <a:avLst/>
          </a:prstGeom>
          <a:ln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标注 32"/>
          <p:cNvSpPr/>
          <p:nvPr/>
        </p:nvSpPr>
        <p:spPr bwMode="auto">
          <a:xfrm>
            <a:off x="72008" y="6300028"/>
            <a:ext cx="1199650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页面底部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4" name="直接箭头连接符 33"/>
          <p:cNvCxnSpPr>
            <a:stCxn id="33" idx="3"/>
          </p:cNvCxnSpPr>
          <p:nvPr/>
        </p:nvCxnSpPr>
        <p:spPr>
          <a:xfrm flipV="1">
            <a:off x="1271658" y="6124654"/>
            <a:ext cx="924078" cy="36004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32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875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 animBg="1"/>
      <p:bldP spid="8" grpId="0" animBg="1"/>
      <p:bldP spid="26" grpId="0" animBg="1"/>
      <p:bldP spid="29" grpId="0" animBg="1"/>
      <p:bldP spid="30" grpId="0" animBg="1"/>
      <p:bldP spid="32" grpId="0" animBg="1"/>
      <p:bldP spid="3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8104" y="92878"/>
            <a:ext cx="3456508" cy="954107"/>
          </a:xfrm>
        </p:spPr>
        <p:txBody>
          <a:bodyPr/>
          <a:lstStyle/>
          <a:p>
            <a:r>
              <a:rPr lang="zh-CN" altLang="zh-CN" dirty="0"/>
              <a:t> </a:t>
            </a:r>
            <a:r>
              <a:rPr lang="en-US" altLang="zh-CN" dirty="0"/>
              <a:t>HTML5</a:t>
            </a:r>
            <a:r>
              <a:rPr lang="zh-CN" altLang="zh-CN" dirty="0"/>
              <a:t>的结构元素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59632" y="190754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tx2"/>
              </a:buClr>
            </a:pPr>
            <a:r>
              <a:rPr lang="zh-CN" altLang="zh-CN" b="1" dirty="0" smtClean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浏览器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2204864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chemeClr val="tx2"/>
              </a:buClr>
            </a:pPr>
            <a:r>
              <a:rPr lang="zh-CN" altLang="zh-CN" b="1" dirty="0" smtClean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视频格式</a:t>
            </a:r>
            <a:endParaRPr lang="zh-CN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22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75311"/>
              </p:ext>
            </p:extLst>
          </p:nvPr>
        </p:nvGraphicFramePr>
        <p:xfrm>
          <a:off x="683568" y="836712"/>
          <a:ext cx="7548665" cy="3528392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1499993"/>
                <a:gridCol w="6048672"/>
              </a:tblGrid>
              <a:tr h="571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元素名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描  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4366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header</a:t>
                      </a:r>
                      <a:endParaRPr lang="zh-CN" sz="1800" b="1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标题头部区域的内容（用于页面或页面中的一块区域）</a:t>
                      </a: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footer</a:t>
                      </a:r>
                      <a:endParaRPr lang="zh-CN" sz="1800" b="1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标记脚部区域的内容（用于整个页面或页面的一块区域）</a:t>
                      </a: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section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Web</a:t>
                      </a: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页面中的一块独立区域</a:t>
                      </a: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article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独立的文章内容</a:t>
                      </a: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aside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相关内容或应用（常用于侧边栏）</a:t>
                      </a: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nav</a:t>
                      </a:r>
                      <a:endParaRPr lang="zh-CN" sz="1800" b="1" kern="1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/>
                        </a:rPr>
                        <a:t>导航类辅助内容</a:t>
                      </a: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971600" y="4610452"/>
            <a:ext cx="6806814" cy="1338828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header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&gt;&lt;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h2&gt;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网页头部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&lt;/h2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header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section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&gt;&lt;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h2&gt;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网页主体部分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&lt;/h2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&gt;&lt;/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section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footer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&gt;&lt;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h2&gt;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网页底部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&lt;/h2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&gt;&lt;/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footer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</p:txBody>
      </p:sp>
      <p:grpSp>
        <p:nvGrpSpPr>
          <p:cNvPr id="24" name="组合 70"/>
          <p:cNvGrpSpPr>
            <a:grpSpLocks/>
          </p:cNvGrpSpPr>
          <p:nvPr/>
        </p:nvGrpSpPr>
        <p:grpSpPr bwMode="auto">
          <a:xfrm>
            <a:off x="43483" y="4653136"/>
            <a:ext cx="1000125" cy="414337"/>
            <a:chOff x="1000100" y="2528843"/>
            <a:chExt cx="1000132" cy="414475"/>
          </a:xfrm>
        </p:grpSpPr>
        <p:pic>
          <p:nvPicPr>
            <p:cNvPr id="2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grpSp>
        <p:nvGrpSpPr>
          <p:cNvPr id="16" name="组合 14"/>
          <p:cNvGrpSpPr>
            <a:grpSpLocks/>
          </p:cNvGrpSpPr>
          <p:nvPr/>
        </p:nvGrpSpPr>
        <p:grpSpPr bwMode="auto">
          <a:xfrm>
            <a:off x="2089007" y="6259509"/>
            <a:ext cx="4572000" cy="428625"/>
            <a:chOff x="3143240" y="5143512"/>
            <a:chExt cx="4572032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0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3919029" y="5187959"/>
              <a:ext cx="3682444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：网易邮箱页面布局</a:t>
              </a:r>
            </a:p>
          </p:txBody>
        </p:sp>
      </p:grpSp>
      <p:pic>
        <p:nvPicPr>
          <p:cNvPr id="7170" name="Picture 2" descr="C:\Users\yaling.he\Desktop\Chapter02截图\Chapter02截图\图2.23  用HTML5结构元素布局网易邮箱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440" y="3611162"/>
            <a:ext cx="2387948" cy="264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33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417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2" y="285728"/>
            <a:ext cx="4106860" cy="523220"/>
          </a:xfrm>
        </p:spPr>
        <p:txBody>
          <a:bodyPr/>
          <a:lstStyle/>
          <a:p>
            <a:r>
              <a:rPr lang="en-US" smtClean="0"/>
              <a:t>&lt;iframe&gt;</a:t>
            </a:r>
            <a:r>
              <a:rPr lang="zh-CN" altLang="en-US" smtClean="0"/>
              <a:t>内联框架</a:t>
            </a:r>
            <a:r>
              <a:rPr lang="en-US" altLang="zh-CN" smtClean="0"/>
              <a:t>2-1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85720" y="2714620"/>
            <a:ext cx="6662544" cy="507831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iframe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"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path" name="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mainFrame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&gt;&lt;/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iframe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6" name="组合 71"/>
          <p:cNvGrpSpPr/>
          <p:nvPr/>
        </p:nvGrpSpPr>
        <p:grpSpPr>
          <a:xfrm>
            <a:off x="571472" y="1214422"/>
            <a:ext cx="1058023" cy="400110"/>
            <a:chOff x="1000100" y="1801286"/>
            <a:chExt cx="1058023" cy="400110"/>
          </a:xfrm>
        </p:grpSpPr>
        <p:pic>
          <p:nvPicPr>
            <p:cNvPr id="7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357290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9" name="矩形标注 8"/>
          <p:cNvSpPr/>
          <p:nvPr/>
        </p:nvSpPr>
        <p:spPr bwMode="auto">
          <a:xfrm>
            <a:off x="1571604" y="1714488"/>
            <a:ext cx="1785950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引用页面地址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0" name="直接箭头连接符 9"/>
          <p:cNvCxnSpPr>
            <a:stCxn id="9" idx="2"/>
          </p:cNvCxnSpPr>
          <p:nvPr/>
        </p:nvCxnSpPr>
        <p:spPr>
          <a:xfrm rot="5400000">
            <a:off x="1809849" y="2274204"/>
            <a:ext cx="845114" cy="46434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标注 12"/>
          <p:cNvSpPr/>
          <p:nvPr/>
        </p:nvSpPr>
        <p:spPr bwMode="auto">
          <a:xfrm>
            <a:off x="3500430" y="1714488"/>
            <a:ext cx="1571636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框架标识名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4" name="直接箭头连接符 13"/>
          <p:cNvCxnSpPr>
            <a:stCxn id="13" idx="2"/>
          </p:cNvCxnSpPr>
          <p:nvPr/>
        </p:nvCxnSpPr>
        <p:spPr>
          <a:xfrm rot="5400000">
            <a:off x="3577939" y="2149187"/>
            <a:ext cx="773676" cy="64294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2" name="组合 14"/>
          <p:cNvGrpSpPr>
            <a:grpSpLocks/>
          </p:cNvGrpSpPr>
          <p:nvPr/>
        </p:nvGrpSpPr>
        <p:grpSpPr bwMode="auto">
          <a:xfrm>
            <a:off x="1800200" y="5918775"/>
            <a:ext cx="4572000" cy="428625"/>
            <a:chOff x="3143240" y="5143512"/>
            <a:chExt cx="4572032" cy="428628"/>
          </a:xfrm>
        </p:grpSpPr>
        <p:sp>
          <p:nvSpPr>
            <p:cNvPr id="33" name="圆角矩形 3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7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37"/>
            <p:cNvSpPr txBox="1"/>
            <p:nvPr/>
          </p:nvSpPr>
          <p:spPr bwMode="auto">
            <a:xfrm>
              <a:off x="4149061" y="5187962"/>
              <a:ext cx="3222380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12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 </a:t>
              </a:r>
              <a:r>
                <a:rPr lang="en-US" altLang="zh-CN" sz="1600" b="1" spc="300" dirty="0" err="1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iframe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框架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73704" y="4667364"/>
            <a:ext cx="8098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zh-CN" altLang="en-US" sz="2600" b="1" dirty="0">
                <a:latin typeface="+mn-lt"/>
                <a:ea typeface="微软雅黑" pitchFamily="34" charset="-122"/>
              </a:rPr>
              <a:t>可以设置</a:t>
            </a:r>
            <a:r>
              <a:rPr lang="en-US" altLang="zh-CN" sz="2600" b="1" dirty="0" err="1">
                <a:latin typeface="+mn-lt"/>
                <a:ea typeface="微软雅黑" pitchFamily="34" charset="-122"/>
              </a:rPr>
              <a:t>src</a:t>
            </a:r>
            <a:r>
              <a:rPr lang="zh-CN" altLang="en-US" sz="2600" b="1" dirty="0">
                <a:latin typeface="+mn-lt"/>
                <a:ea typeface="微软雅黑" pitchFamily="34" charset="-122"/>
              </a:rPr>
              <a:t>的属性值为</a:t>
            </a:r>
            <a:r>
              <a:rPr lang="en-US" altLang="zh-CN" sz="2600" b="1" dirty="0">
                <a:latin typeface="+mn-lt"/>
                <a:ea typeface="微软雅黑" pitchFamily="34" charset="-122"/>
              </a:rPr>
              <a:t>http://</a:t>
            </a:r>
            <a:r>
              <a:rPr lang="en-US" altLang="zh-CN" sz="2600" b="1" dirty="0" smtClean="0">
                <a:latin typeface="+mn-lt"/>
                <a:ea typeface="微软雅黑" pitchFamily="34" charset="-122"/>
              </a:rPr>
              <a:t>www.bdqn.cn</a:t>
            </a:r>
            <a:r>
              <a:rPr lang="zh-CN" altLang="en-US" sz="2600" b="1" dirty="0" smtClean="0">
                <a:latin typeface="+mn-lt"/>
                <a:ea typeface="微软雅黑" pitchFamily="34" charset="-122"/>
              </a:rPr>
              <a:t>，在</a:t>
            </a:r>
            <a:r>
              <a:rPr lang="zh-CN" altLang="en-US" sz="2600" b="1" dirty="0">
                <a:latin typeface="+mn-lt"/>
                <a:ea typeface="微软雅黑" pitchFamily="34" charset="-122"/>
              </a:rPr>
              <a:t>这个页面中也可以打开一个线上的网页</a:t>
            </a:r>
          </a:p>
        </p:txBody>
      </p:sp>
      <p:grpSp>
        <p:nvGrpSpPr>
          <p:cNvPr id="29" name="组合 56"/>
          <p:cNvGrpSpPr>
            <a:grpSpLocks/>
          </p:cNvGrpSpPr>
          <p:nvPr/>
        </p:nvGrpSpPr>
        <p:grpSpPr bwMode="auto">
          <a:xfrm>
            <a:off x="17884" y="4250360"/>
            <a:ext cx="985837" cy="461962"/>
            <a:chOff x="3786182" y="3824735"/>
            <a:chExt cx="986585" cy="461521"/>
          </a:xfrm>
        </p:grpSpPr>
        <p:sp>
          <p:nvSpPr>
            <p:cNvPr id="39" name="TextBox 38"/>
            <p:cNvSpPr txBox="1"/>
            <p:nvPr/>
          </p:nvSpPr>
          <p:spPr>
            <a:xfrm>
              <a:off x="4072149" y="3854868"/>
              <a:ext cx="700618" cy="401255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42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34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671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&lt;iframe&gt;</a:t>
            </a:r>
            <a:r>
              <a:rPr lang="zh-CN" altLang="en-US" smtClean="0"/>
              <a:t>内联框架</a:t>
            </a:r>
            <a:r>
              <a:rPr lang="en-US" altLang="zh-CN" smtClean="0"/>
              <a:t>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&lt;</a:t>
            </a:r>
            <a:r>
              <a:rPr lang="en-US" altLang="zh-CN" dirty="0" err="1"/>
              <a:t>iframe</a:t>
            </a:r>
            <a:r>
              <a:rPr lang="en-US" altLang="zh-CN" dirty="0"/>
              <a:t>&gt;</a:t>
            </a:r>
            <a:r>
              <a:rPr lang="zh-CN" altLang="en-US" dirty="0"/>
              <a:t>属性</a:t>
            </a:r>
            <a:r>
              <a:rPr lang="zh-CN" altLang="en-US" dirty="0" smtClean="0"/>
              <a:t>（实现</a:t>
            </a:r>
            <a:r>
              <a:rPr lang="zh-CN" altLang="en-US" dirty="0"/>
              <a:t>页面间的相互跳转）</a:t>
            </a:r>
            <a:endParaRPr lang="en-US" altLang="zh-CN" dirty="0" smtClean="0"/>
          </a:p>
          <a:p>
            <a:pPr lvl="1"/>
            <a:r>
              <a:rPr lang="zh-CN" altLang="en-US" dirty="0"/>
              <a:t>在被打开的框架上加</a:t>
            </a:r>
            <a:r>
              <a:rPr lang="en-US" altLang="zh-CN" dirty="0"/>
              <a:t>name</a:t>
            </a:r>
            <a:r>
              <a:rPr lang="zh-CN" altLang="en-US" dirty="0" smtClean="0"/>
              <a:t>属性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超链接上设置</a:t>
            </a:r>
            <a:r>
              <a:rPr lang="en-US" altLang="zh-CN" dirty="0"/>
              <a:t>target</a:t>
            </a:r>
            <a:r>
              <a:rPr lang="zh-CN" altLang="en-US" dirty="0"/>
              <a:t>目标窗口属性为希望显示的框架窗口</a:t>
            </a:r>
            <a:r>
              <a:rPr lang="zh-CN" altLang="en-US" dirty="0" smtClean="0"/>
              <a:t>名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  <p:grpSp>
        <p:nvGrpSpPr>
          <p:cNvPr id="13" name="组合 14"/>
          <p:cNvGrpSpPr>
            <a:grpSpLocks/>
          </p:cNvGrpSpPr>
          <p:nvPr/>
        </p:nvGrpSpPr>
        <p:grpSpPr bwMode="auto">
          <a:xfrm>
            <a:off x="2088232" y="5803856"/>
            <a:ext cx="4572000" cy="428625"/>
            <a:chOff x="3143240" y="5143512"/>
            <a:chExt cx="457203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3955097" y="5187962"/>
              <a:ext cx="3610309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err="1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iframe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常用属性</a:t>
              </a:r>
            </a:p>
          </p:txBody>
        </p:sp>
      </p:grp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683568" y="2204864"/>
            <a:ext cx="7704856" cy="507831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iframe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name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mainFrame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"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subframe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/the_second.html" /&gt;</a:t>
            </a:r>
          </a:p>
        </p:txBody>
      </p:sp>
      <p:sp>
        <p:nvSpPr>
          <p:cNvPr id="18" name="AutoShape 4"/>
          <p:cNvSpPr>
            <a:spLocks noChangeArrowheads="1"/>
          </p:cNvSpPr>
          <p:nvPr/>
        </p:nvSpPr>
        <p:spPr bwMode="auto">
          <a:xfrm>
            <a:off x="179512" y="3933056"/>
            <a:ext cx="8856984" cy="507831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subframe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/the_second.html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</a:rPr>
              <a:t>target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mainFrame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下边显示第二页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35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555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38" y="70285"/>
            <a:ext cx="7893075" cy="954107"/>
          </a:xfrm>
        </p:spPr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使用</a:t>
            </a:r>
            <a:r>
              <a:rPr lang="en-US" altLang="zh-CN" dirty="0"/>
              <a:t>&lt;</a:t>
            </a:r>
            <a:r>
              <a:rPr lang="en-US" altLang="zh-CN" dirty="0" err="1"/>
              <a:t>iframe</a:t>
            </a:r>
            <a:r>
              <a:rPr lang="en-US" altLang="zh-CN" dirty="0"/>
              <a:t>&gt;</a:t>
            </a:r>
            <a:r>
              <a:rPr lang="zh-CN" altLang="en-US" dirty="0"/>
              <a:t>实现不同页面的嵌套</a:t>
            </a:r>
            <a:endParaRPr lang="en-US" altLang="zh-CN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需求说明</a:t>
            </a:r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iframe</a:t>
            </a:r>
            <a:r>
              <a:rPr lang="zh-CN" altLang="en-US" dirty="0"/>
              <a:t>元素配合超链接元素实现不同页面</a:t>
            </a:r>
            <a:r>
              <a:rPr lang="zh-CN" altLang="en-US" dirty="0" smtClean="0"/>
              <a:t>嵌套</a:t>
            </a:r>
            <a:endParaRPr lang="en-US" altLang="zh-CN" dirty="0" smtClean="0"/>
          </a:p>
          <a:p>
            <a:pPr lvl="2"/>
            <a:r>
              <a:rPr lang="zh-CN" altLang="en-US" dirty="0"/>
              <a:t>单击“点击打开百度”超链接时，在下面的</a:t>
            </a:r>
            <a:r>
              <a:rPr lang="en-US" altLang="zh-CN" dirty="0"/>
              <a:t>&lt;</a:t>
            </a:r>
            <a:r>
              <a:rPr lang="en-US" altLang="zh-CN" dirty="0" err="1"/>
              <a:t>iframe</a:t>
            </a:r>
            <a:r>
              <a:rPr lang="en-US" altLang="zh-CN" dirty="0"/>
              <a:t>&gt;</a:t>
            </a:r>
            <a:r>
              <a:rPr lang="zh-CN" altLang="en-US" dirty="0"/>
              <a:t>框内显示百度的</a:t>
            </a:r>
            <a:r>
              <a:rPr lang="zh-CN" altLang="en-US" dirty="0" smtClean="0"/>
              <a:t>主页</a:t>
            </a:r>
            <a:endParaRPr lang="zh-CN" altLang="en-US" dirty="0"/>
          </a:p>
          <a:p>
            <a:pPr lvl="2"/>
            <a:r>
              <a:rPr lang="zh-CN" altLang="en-US" dirty="0" smtClean="0"/>
              <a:t>单击</a:t>
            </a:r>
            <a:r>
              <a:rPr lang="zh-CN" altLang="en-US" dirty="0"/>
              <a:t>“点击打开北大青鸟”超链接时，在下面的</a:t>
            </a:r>
            <a:r>
              <a:rPr lang="en-US" altLang="zh-CN" dirty="0"/>
              <a:t>&lt;</a:t>
            </a:r>
            <a:r>
              <a:rPr lang="en-US" altLang="zh-CN" dirty="0" err="1"/>
              <a:t>iframe</a:t>
            </a:r>
            <a:r>
              <a:rPr lang="en-US" altLang="zh-CN" dirty="0"/>
              <a:t>&gt;</a:t>
            </a:r>
            <a:r>
              <a:rPr lang="zh-CN" altLang="en-US" dirty="0"/>
              <a:t>框内显示北大青鸟的</a:t>
            </a:r>
            <a:r>
              <a:rPr lang="zh-CN" altLang="en-US" dirty="0" smtClean="0"/>
              <a:t>主页</a:t>
            </a:r>
            <a:endParaRPr lang="zh-CN" altLang="en-US" dirty="0"/>
          </a:p>
          <a:p>
            <a:pPr lvl="2"/>
            <a:r>
              <a:rPr lang="zh-CN" altLang="en-US" dirty="0" smtClean="0"/>
              <a:t>单击</a:t>
            </a:r>
            <a:r>
              <a:rPr lang="zh-CN" altLang="en-US" dirty="0"/>
              <a:t>“点击打开了一个</a:t>
            </a:r>
            <a:r>
              <a:rPr lang="en-US" altLang="zh-CN" dirty="0"/>
              <a:t>HTML</a:t>
            </a:r>
            <a:r>
              <a:rPr lang="zh-CN" altLang="en-US" dirty="0"/>
              <a:t>页面”超链接时，在下面的</a:t>
            </a:r>
            <a:r>
              <a:rPr lang="en-US" altLang="zh-CN" dirty="0"/>
              <a:t>&lt;</a:t>
            </a:r>
            <a:r>
              <a:rPr lang="en-US" altLang="zh-CN" dirty="0" err="1"/>
              <a:t>iframe</a:t>
            </a:r>
            <a:r>
              <a:rPr lang="en-US" altLang="zh-CN" dirty="0"/>
              <a:t>&gt;</a:t>
            </a:r>
            <a:r>
              <a:rPr lang="zh-CN" altLang="en-US" dirty="0"/>
              <a:t>框内显示本地的一个</a:t>
            </a:r>
            <a:r>
              <a:rPr lang="en-US" altLang="zh-CN" dirty="0"/>
              <a:t>HTML</a:t>
            </a:r>
            <a:r>
              <a:rPr lang="zh-CN" altLang="en-US" dirty="0"/>
              <a:t>的网页</a:t>
            </a:r>
          </a:p>
          <a:p>
            <a:pPr lvl="2"/>
            <a:endParaRPr lang="en-US" altLang="zh-CN" dirty="0" smtClean="0"/>
          </a:p>
        </p:txBody>
      </p:sp>
      <p:grpSp>
        <p:nvGrpSpPr>
          <p:cNvPr id="3" name="组合 13"/>
          <p:cNvGrpSpPr/>
          <p:nvPr/>
        </p:nvGrpSpPr>
        <p:grpSpPr>
          <a:xfrm>
            <a:off x="142844" y="879510"/>
            <a:ext cx="928694" cy="406350"/>
            <a:chOff x="3786182" y="1192962"/>
            <a:chExt cx="928694" cy="406350"/>
          </a:xfrm>
        </p:grpSpPr>
        <p:sp>
          <p:nvSpPr>
            <p:cNvPr id="16" name="TextBox 15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4" name="组合 17"/>
          <p:cNvGrpSpPr>
            <a:grpSpLocks/>
          </p:cNvGrpSpPr>
          <p:nvPr/>
        </p:nvGrpSpPr>
        <p:grpSpPr bwMode="auto">
          <a:xfrm>
            <a:off x="4755651" y="6234131"/>
            <a:ext cx="2786063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8194" name="Picture 2" descr="C:\Users\yaling.he\Desktop\Chapter02截图\Chapter02截图\图2.26　用iframe实现页面嵌套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57" y="4538066"/>
            <a:ext cx="3846512" cy="226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36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29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代码规范问题</a:t>
            </a:r>
          </a:p>
          <a:p>
            <a:pPr eaLnBrk="1" hangingPunct="1">
              <a:defRPr/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 eaLnBrk="1" hangingPunct="1">
              <a:defRPr/>
            </a:pPr>
            <a:endParaRPr lang="zh-CN" altLang="en-US" dirty="0" smtClean="0"/>
          </a:p>
          <a:p>
            <a:pPr eaLnBrk="1" hangingPunct="1">
              <a:defRPr/>
            </a:pPr>
            <a:endParaRPr lang="zh-CN" altLang="en-US" dirty="0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25" y="285750"/>
            <a:ext cx="3392488" cy="523875"/>
          </a:xfrm>
        </p:spPr>
        <p:txBody>
          <a:bodyPr/>
          <a:lstStyle/>
          <a:p>
            <a:pPr eaLnBrk="1" hangingPunct="1"/>
            <a:r>
              <a:rPr smtClean="0">
                <a:solidFill>
                  <a:srgbClr val="121F55"/>
                </a:solidFill>
              </a:rPr>
              <a:t>共性问题集中讲解</a:t>
            </a:r>
          </a:p>
        </p:txBody>
      </p:sp>
      <p:grpSp>
        <p:nvGrpSpPr>
          <p:cNvPr id="67588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67591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67592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7597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759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37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173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>
          <a:xfrm>
            <a:off x="7715250" y="274638"/>
            <a:ext cx="971550" cy="582612"/>
          </a:xfrm>
        </p:spPr>
        <p:txBody>
          <a:bodyPr/>
          <a:lstStyle/>
          <a:p>
            <a:pPr eaLnBrk="1" hangingPunct="1"/>
            <a:r>
              <a:rPr smtClean="0">
                <a:solidFill>
                  <a:srgbClr val="121F55"/>
                </a:solidFill>
              </a:rPr>
              <a:t>总结</a:t>
            </a:r>
          </a:p>
        </p:txBody>
      </p:sp>
      <p:sp>
        <p:nvSpPr>
          <p:cNvPr id="70659" name="TextBox 4"/>
          <p:cNvSpPr txBox="1">
            <a:spLocks noChangeArrowheads="1"/>
          </p:cNvSpPr>
          <p:nvPr/>
        </p:nvSpPr>
        <p:spPr bwMode="auto">
          <a:xfrm>
            <a:off x="2149474" y="1617638"/>
            <a:ext cx="6552879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 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列表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表格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媒体元素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 smtClean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zh-CN" sz="20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结构</a:t>
            </a:r>
            <a:r>
              <a:rPr lang="zh-CN" altLang="zh-CN" sz="20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元素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（</a:t>
            </a:r>
            <a:r>
              <a:rPr lang="en-US" altLang="zh-CN" sz="2000" b="1" dirty="0">
                <a:ea typeface="微软雅黑" pitchFamily="34" charset="-122"/>
                <a:cs typeface="Arial" charset="0"/>
              </a:rPr>
              <a:t>header</a:t>
            </a:r>
            <a:r>
              <a:rPr lang="zh-CN" altLang="zh-CN" sz="2000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2000" b="1" dirty="0">
                <a:ea typeface="微软雅黑" pitchFamily="34" charset="-122"/>
                <a:cs typeface="Arial" charset="0"/>
              </a:rPr>
              <a:t>section</a:t>
            </a:r>
            <a:r>
              <a:rPr lang="zh-CN" altLang="zh-CN" sz="2000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2000" b="1" dirty="0">
                <a:ea typeface="微软雅黑" pitchFamily="34" charset="-122"/>
                <a:cs typeface="Arial" charset="0"/>
              </a:rPr>
              <a:t>article</a:t>
            </a:r>
            <a:r>
              <a:rPr lang="zh-CN" altLang="zh-CN" sz="2000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2000" b="1" dirty="0" err="1">
                <a:ea typeface="微软雅黑" pitchFamily="34" charset="-122"/>
                <a:cs typeface="Arial" charset="0"/>
              </a:rPr>
              <a:t>nav</a:t>
            </a:r>
            <a:r>
              <a:rPr lang="zh-CN" altLang="zh-CN" sz="2000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2000" b="1" dirty="0">
                <a:ea typeface="微软雅黑" pitchFamily="34" charset="-122"/>
                <a:cs typeface="Arial" charset="0"/>
              </a:rPr>
              <a:t>aside</a:t>
            </a:r>
            <a:r>
              <a:rPr lang="zh-CN" altLang="zh-CN" sz="2000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2000" b="1" dirty="0">
                <a:ea typeface="微软雅黑" pitchFamily="34" charset="-122"/>
                <a:cs typeface="Arial" charset="0"/>
              </a:rPr>
              <a:t>footer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）的使用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2000" b="1" dirty="0">
                <a:ea typeface="微软雅黑" pitchFamily="34" charset="-122"/>
                <a:cs typeface="Arial" charset="0"/>
              </a:rPr>
              <a:t>&lt;</a:t>
            </a:r>
            <a:r>
              <a:rPr lang="en-US" altLang="zh-CN" sz="2000" b="1" dirty="0" err="1">
                <a:ea typeface="微软雅黑" pitchFamily="34" charset="-122"/>
                <a:cs typeface="Arial" charset="0"/>
              </a:rPr>
              <a:t>iframe</a:t>
            </a:r>
            <a:r>
              <a:rPr lang="en-US" altLang="zh-CN" sz="2000" b="1" dirty="0">
                <a:ea typeface="微软雅黑" pitchFamily="34" charset="-122"/>
                <a:cs typeface="Arial" charset="0"/>
              </a:rPr>
              <a:t>&gt;</a:t>
            </a:r>
            <a:r>
              <a:rPr lang="zh-CN" altLang="zh-CN" sz="2000" b="1" dirty="0">
                <a:ea typeface="微软雅黑" pitchFamily="34" charset="-122"/>
                <a:cs typeface="Arial" charset="0"/>
              </a:rPr>
              <a:t>内联框架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的使用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70660" name="AutoShape 3"/>
          <p:cNvSpPr>
            <a:spLocks/>
          </p:cNvSpPr>
          <p:nvPr/>
        </p:nvSpPr>
        <p:spPr bwMode="auto">
          <a:xfrm>
            <a:off x="2771800" y="3068960"/>
            <a:ext cx="179388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70661" name="TextBox 11"/>
          <p:cNvSpPr txBox="1">
            <a:spLocks noChangeArrowheads="1"/>
          </p:cNvSpPr>
          <p:nvPr/>
        </p:nvSpPr>
        <p:spPr bwMode="auto">
          <a:xfrm>
            <a:off x="3129260" y="1055638"/>
            <a:ext cx="377031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无序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列表及使用场合</a:t>
            </a:r>
            <a:endParaRPr lang="en-US" altLang="zh-CN" sz="16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有序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列表及使用场合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定义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列表及使用场合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70662" name="TextBox 12"/>
          <p:cNvSpPr txBox="1">
            <a:spLocks noChangeArrowheads="1"/>
          </p:cNvSpPr>
          <p:nvPr/>
        </p:nvSpPr>
        <p:spPr bwMode="auto">
          <a:xfrm>
            <a:off x="2915816" y="2924944"/>
            <a:ext cx="242865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表格的基本使用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方法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：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制作跨列、跨行的表格</a:t>
            </a:r>
          </a:p>
        </p:txBody>
      </p:sp>
      <p:sp>
        <p:nvSpPr>
          <p:cNvPr id="70663" name="AutoShape 3"/>
          <p:cNvSpPr>
            <a:spLocks/>
          </p:cNvSpPr>
          <p:nvPr/>
        </p:nvSpPr>
        <p:spPr bwMode="auto">
          <a:xfrm>
            <a:off x="2880667" y="1123777"/>
            <a:ext cx="214313" cy="1081087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70664" name="TextBox 15"/>
          <p:cNvSpPr txBox="1">
            <a:spLocks noChangeArrowheads="1"/>
          </p:cNvSpPr>
          <p:nvPr/>
        </p:nvSpPr>
        <p:spPr bwMode="auto">
          <a:xfrm>
            <a:off x="-1" y="3729226"/>
            <a:ext cx="18192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列表、表格与媒体元素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70665" name="AutoShape 3"/>
          <p:cNvSpPr>
            <a:spLocks/>
          </p:cNvSpPr>
          <p:nvPr/>
        </p:nvSpPr>
        <p:spPr bwMode="auto">
          <a:xfrm>
            <a:off x="1836738" y="1620837"/>
            <a:ext cx="312736" cy="4705781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2" name="AutoShape 3"/>
          <p:cNvSpPr>
            <a:spLocks/>
          </p:cNvSpPr>
          <p:nvPr/>
        </p:nvSpPr>
        <p:spPr bwMode="auto">
          <a:xfrm>
            <a:off x="5084762" y="3429000"/>
            <a:ext cx="179388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4932040" y="2924944"/>
            <a:ext cx="37703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使用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&lt;table&gt;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&lt;</a:t>
            </a: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tr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&gt;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&lt;td&gt;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创建表格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5175324" y="3356992"/>
            <a:ext cx="37703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跨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列：</a:t>
            </a: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colspan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="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横向跨的单元格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数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"</a:t>
            </a:r>
          </a:p>
          <a:p>
            <a:pPr eaLnBrk="1" hangingPunct="1"/>
            <a:endParaRPr lang="zh-CN" altLang="en-US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跨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行：</a:t>
            </a:r>
            <a:r>
              <a:rPr lang="en-US" altLang="zh-CN" sz="1600" b="1" dirty="0" err="1">
                <a:ea typeface="微软雅黑" pitchFamily="34" charset="-122"/>
                <a:cs typeface="Arial" charset="0"/>
              </a:rPr>
              <a:t>rowspan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="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纵向跨的单元格数</a:t>
            </a:r>
            <a:r>
              <a:rPr lang="en-US" altLang="zh-CN" sz="1600" b="1" dirty="0">
                <a:ea typeface="微软雅黑" pitchFamily="34" charset="-122"/>
                <a:cs typeface="Arial" charset="0"/>
              </a:rPr>
              <a:t>"</a:t>
            </a:r>
          </a:p>
        </p:txBody>
      </p:sp>
      <p:sp>
        <p:nvSpPr>
          <p:cNvPr id="16" name="AutoShape 3"/>
          <p:cNvSpPr>
            <a:spLocks/>
          </p:cNvSpPr>
          <p:nvPr/>
        </p:nvSpPr>
        <p:spPr bwMode="auto">
          <a:xfrm>
            <a:off x="3347864" y="4005064"/>
            <a:ext cx="179388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7" name="TextBox 11"/>
          <p:cNvSpPr txBox="1">
            <a:spLocks noChangeArrowheads="1"/>
          </p:cNvSpPr>
          <p:nvPr/>
        </p:nvSpPr>
        <p:spPr bwMode="auto">
          <a:xfrm>
            <a:off x="3491880" y="3933056"/>
            <a:ext cx="37703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视频元素的使用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音频元素的使用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38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710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7286644" y="285728"/>
            <a:ext cx="1677968" cy="523220"/>
          </a:xfrm>
        </p:spPr>
        <p:txBody>
          <a:bodyPr/>
          <a:lstStyle/>
          <a:p>
            <a:r>
              <a:rPr lang="zh-CN" altLang="en-US" smtClean="0"/>
              <a:t>本章目标</a:t>
            </a:r>
            <a:endParaRPr lang="zh-CN" altLang="en-US"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/>
            <a:r>
              <a:rPr lang="zh-CN" altLang="zh-CN" dirty="0"/>
              <a:t>会使用有序列表、无序列表、定义列表实现数据展示</a:t>
            </a:r>
          </a:p>
          <a:p>
            <a:pPr fontAlgn="auto"/>
            <a:r>
              <a:rPr lang="zh-CN" altLang="zh-CN" dirty="0" smtClean="0"/>
              <a:t>会</a:t>
            </a:r>
            <a:r>
              <a:rPr lang="zh-CN" altLang="zh-CN" dirty="0"/>
              <a:t>使用表格实现数据展示</a:t>
            </a:r>
          </a:p>
          <a:p>
            <a:pPr fontAlgn="auto"/>
            <a:r>
              <a:rPr lang="zh-CN" altLang="zh-CN" dirty="0" smtClean="0"/>
              <a:t>会</a:t>
            </a:r>
            <a:r>
              <a:rPr lang="zh-CN" altLang="zh-CN" dirty="0"/>
              <a:t>使用媒体元素在网页中播放视频</a:t>
            </a:r>
          </a:p>
          <a:p>
            <a:pPr fontAlgn="auto"/>
            <a:r>
              <a:rPr lang="zh-CN" altLang="zh-CN" dirty="0" smtClean="0"/>
              <a:t>会</a:t>
            </a:r>
            <a:r>
              <a:rPr lang="zh-CN" altLang="zh-CN" dirty="0"/>
              <a:t>使用HTML5结构元素进行网页布局</a:t>
            </a:r>
          </a:p>
        </p:txBody>
      </p:sp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7471" y="2349188"/>
            <a:ext cx="714380" cy="719772"/>
          </a:xfrm>
          <a:prstGeom prst="rect">
            <a:avLst/>
          </a:prstGeom>
          <a:noFill/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045900"/>
            <a:ext cx="714380" cy="719772"/>
          </a:xfrm>
          <a:prstGeom prst="rect">
            <a:avLst/>
          </a:prstGeom>
          <a:noFill/>
        </p:spPr>
      </p:pic>
      <p:pic>
        <p:nvPicPr>
          <p:cNvPr id="8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7471" y="2925252"/>
            <a:ext cx="714380" cy="719772"/>
          </a:xfrm>
          <a:prstGeom prst="rect">
            <a:avLst/>
          </a:prstGeom>
          <a:noFill/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4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>
          <a:xfrm>
            <a:off x="7884368" y="285728"/>
            <a:ext cx="1080244" cy="523220"/>
          </a:xfrm>
        </p:spPr>
        <p:txBody>
          <a:bodyPr/>
          <a:lstStyle/>
          <a:p>
            <a:r>
              <a:rPr lang="zh-CN" altLang="en-US" smtClean="0"/>
              <a:t>列表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什么是列表</a:t>
            </a:r>
            <a:endParaRPr lang="en-US" altLang="zh-CN" dirty="0" smtClean="0"/>
          </a:p>
          <a:p>
            <a:pPr lvl="1"/>
            <a:r>
              <a:rPr lang="zh-CN" altLang="zh-CN" dirty="0"/>
              <a:t>列表就是信息资源的一种展示形式。它可以使信息结构化和条理化，并以列表的样式显示出来，以便浏览者能更快捷地获得相应的信息</a:t>
            </a:r>
            <a:endParaRPr lang="en-US" altLang="zh-CN" dirty="0" smtClean="0"/>
          </a:p>
          <a:p>
            <a:r>
              <a:rPr lang="zh-CN" altLang="en-US" dirty="0" smtClean="0"/>
              <a:t>列表的分类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无序列表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有序列表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定义列表</a:t>
            </a:r>
            <a:endParaRPr lang="en-US" altLang="zh-CN" dirty="0" smtClean="0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1428736"/>
            <a:ext cx="4295236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6643702" y="3286124"/>
            <a:ext cx="114674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有序列表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18" name="直接箭头连接符 17"/>
          <p:cNvCxnSpPr>
            <a:stCxn id="17" idx="1"/>
          </p:cNvCxnSpPr>
          <p:nvPr/>
        </p:nvCxnSpPr>
        <p:spPr bwMode="auto">
          <a:xfrm rot="10800000" flipV="1">
            <a:off x="5643570" y="3490436"/>
            <a:ext cx="1000132" cy="1000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AutoShape 5"/>
          <p:cNvSpPr>
            <a:spLocks noChangeArrowheads="1"/>
          </p:cNvSpPr>
          <p:nvPr/>
        </p:nvSpPr>
        <p:spPr bwMode="auto">
          <a:xfrm>
            <a:off x="6643702" y="4657724"/>
            <a:ext cx="114674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无序列表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2" name="直接箭头连接符 31"/>
          <p:cNvCxnSpPr>
            <a:stCxn id="31" idx="1"/>
          </p:cNvCxnSpPr>
          <p:nvPr/>
        </p:nvCxnSpPr>
        <p:spPr bwMode="auto">
          <a:xfrm rot="10800000">
            <a:off x="6215074" y="4857760"/>
            <a:ext cx="428628" cy="42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4" name="图片 33" descr="2－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3285792"/>
            <a:ext cx="7684358" cy="3527584"/>
          </a:xfrm>
          <a:prstGeom prst="rect">
            <a:avLst/>
          </a:prstGeom>
        </p:spPr>
      </p:pic>
      <p:sp>
        <p:nvSpPr>
          <p:cNvPr id="35" name="AutoShape 5"/>
          <p:cNvSpPr>
            <a:spLocks noChangeArrowheads="1"/>
          </p:cNvSpPr>
          <p:nvPr/>
        </p:nvSpPr>
        <p:spPr bwMode="auto">
          <a:xfrm>
            <a:off x="3707904" y="3452425"/>
            <a:ext cx="114674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定义列表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183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1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6143636" y="285728"/>
            <a:ext cx="2820976" cy="523220"/>
          </a:xfrm>
        </p:spPr>
        <p:txBody>
          <a:bodyPr/>
          <a:lstStyle/>
          <a:p>
            <a:r>
              <a:rPr lang="zh-CN" altLang="en-US" dirty="0" smtClean="0"/>
              <a:t>列表的应用</a:t>
            </a:r>
            <a:r>
              <a:rPr lang="en-US" altLang="zh-CN" dirty="0"/>
              <a:t>6</a:t>
            </a:r>
            <a:r>
              <a:rPr lang="en-US" altLang="zh-CN" dirty="0" smtClean="0"/>
              <a:t>-1</a:t>
            </a:r>
            <a:endParaRPr lang="zh-CN" altLang="en-US" dirty="0" smtClean="0"/>
          </a:p>
        </p:txBody>
      </p:sp>
      <p:sp>
        <p:nvSpPr>
          <p:cNvPr id="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无序列表</a:t>
            </a:r>
            <a:endParaRPr lang="en-US" altLang="zh-CN" dirty="0" smtClean="0"/>
          </a:p>
        </p:txBody>
      </p:sp>
      <p:sp>
        <p:nvSpPr>
          <p:cNvPr id="36" name="AutoShape 5"/>
          <p:cNvSpPr>
            <a:spLocks noChangeArrowheads="1"/>
          </p:cNvSpPr>
          <p:nvPr/>
        </p:nvSpPr>
        <p:spPr bwMode="auto">
          <a:xfrm>
            <a:off x="1357290" y="2285992"/>
            <a:ext cx="3429024" cy="265517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</a:rPr>
              <a:t>&lt;ul&gt;</a:t>
            </a: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</a:rPr>
              <a:t>      &lt;li&gt;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范冰冰演藏族女孩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</a:rPr>
              <a:t>li&gt;</a:t>
            </a: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</a:rPr>
              <a:t>      &lt;li&gt;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撞死两个人后自拍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</a:rPr>
              <a:t>li&gt;</a:t>
            </a: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</a:rPr>
              <a:t>      &lt;li&gt;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诗隆甜蜜出游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</a:rPr>
              <a:t>li&gt;</a:t>
            </a: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</a:rPr>
              <a:t>      &lt;li&gt;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一线城市楼市退烧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</a:rPr>
              <a:t>li&gt;</a:t>
            </a: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it-IT" altLang="zh-CN" b="1" dirty="0" smtClean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</a:rPr>
              <a:t>ul&gt;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it-IT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it-IT" altLang="zh-CN" b="1" dirty="0" smtClean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37" name="AutoShape 5"/>
          <p:cNvSpPr>
            <a:spLocks noChangeArrowheads="1"/>
          </p:cNvSpPr>
          <p:nvPr/>
        </p:nvSpPr>
        <p:spPr bwMode="auto">
          <a:xfrm>
            <a:off x="2786050" y="2000240"/>
            <a:ext cx="1609826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声明无序列表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8" name="直接箭头连接符 37"/>
          <p:cNvCxnSpPr>
            <a:stCxn id="37" idx="1"/>
          </p:cNvCxnSpPr>
          <p:nvPr/>
        </p:nvCxnSpPr>
        <p:spPr bwMode="auto">
          <a:xfrm rot="10800000" flipV="1">
            <a:off x="1928794" y="2204552"/>
            <a:ext cx="857256" cy="29575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AutoShape 5"/>
          <p:cNvSpPr>
            <a:spLocks noChangeArrowheads="1"/>
          </p:cNvSpPr>
          <p:nvPr/>
        </p:nvSpPr>
        <p:spPr bwMode="auto">
          <a:xfrm>
            <a:off x="3071802" y="4480565"/>
            <a:ext cx="1609826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声明列表项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44" name="直接箭头连接符 43"/>
          <p:cNvCxnSpPr>
            <a:stCxn id="43" idx="1"/>
          </p:cNvCxnSpPr>
          <p:nvPr/>
        </p:nvCxnSpPr>
        <p:spPr bwMode="auto">
          <a:xfrm rot="10800000">
            <a:off x="2071670" y="4266251"/>
            <a:ext cx="1000132" cy="41862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6" idx="3"/>
          </p:cNvCxnSpPr>
          <p:nvPr/>
        </p:nvCxnSpPr>
        <p:spPr bwMode="auto">
          <a:xfrm flipV="1">
            <a:off x="4786314" y="3389304"/>
            <a:ext cx="642942" cy="2242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" name="组合 14"/>
          <p:cNvGrpSpPr>
            <a:grpSpLocks/>
          </p:cNvGrpSpPr>
          <p:nvPr/>
        </p:nvGrpSpPr>
        <p:grpSpPr bwMode="auto">
          <a:xfrm>
            <a:off x="2416799" y="5739448"/>
            <a:ext cx="4572000" cy="428625"/>
            <a:chOff x="3143240" y="5143512"/>
            <a:chExt cx="457203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4488901" y="5187962"/>
              <a:ext cx="2542701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：无序列表</a:t>
              </a:r>
            </a:p>
          </p:txBody>
        </p:sp>
      </p:grpSp>
      <p:pic>
        <p:nvPicPr>
          <p:cNvPr id="1026" name="Picture 2" descr="C:\Users\yaling.he\Desktop\Chapter02截图\Chapter02截图\图2.4  无序列表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58" y="2132856"/>
            <a:ext cx="3087282" cy="292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组合 70"/>
          <p:cNvGrpSpPr>
            <a:grpSpLocks/>
          </p:cNvGrpSpPr>
          <p:nvPr/>
        </p:nvGrpSpPr>
        <p:grpSpPr bwMode="auto">
          <a:xfrm>
            <a:off x="228200" y="1994526"/>
            <a:ext cx="1000125" cy="414337"/>
            <a:chOff x="1000100" y="2528843"/>
            <a:chExt cx="1000132" cy="414475"/>
          </a:xfrm>
        </p:grpSpPr>
        <p:pic>
          <p:nvPicPr>
            <p:cNvPr id="1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732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6300192" y="285728"/>
            <a:ext cx="2664420" cy="523220"/>
          </a:xfrm>
        </p:spPr>
        <p:txBody>
          <a:bodyPr/>
          <a:lstStyle/>
          <a:p>
            <a:r>
              <a:rPr lang="zh-CN" altLang="en-US" dirty="0" smtClean="0"/>
              <a:t>列表的应用</a:t>
            </a:r>
            <a:r>
              <a:rPr lang="en-US" altLang="zh-CN" dirty="0"/>
              <a:t>6</a:t>
            </a:r>
            <a:r>
              <a:rPr lang="en-US" altLang="zh-CN" dirty="0" smtClean="0"/>
              <a:t>-2</a:t>
            </a:r>
            <a:endParaRPr lang="zh-CN" altLang="en-US" dirty="0" smtClean="0"/>
          </a:p>
        </p:txBody>
      </p:sp>
      <p:sp>
        <p:nvSpPr>
          <p:cNvPr id="35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76178" cy="5143536"/>
          </a:xfrm>
        </p:spPr>
        <p:txBody>
          <a:bodyPr/>
          <a:lstStyle/>
          <a:p>
            <a:r>
              <a:rPr lang="zh-CN" altLang="en-US" dirty="0" smtClean="0"/>
              <a:t>无序列表的特性</a:t>
            </a:r>
            <a:endParaRPr lang="zh-CN" altLang="en-US" dirty="0"/>
          </a:p>
          <a:p>
            <a:pPr lvl="1"/>
            <a:r>
              <a:rPr lang="zh-CN" altLang="en-US" dirty="0" smtClean="0"/>
              <a:t>没有</a:t>
            </a:r>
            <a:r>
              <a:rPr lang="zh-CN" altLang="en-US" dirty="0"/>
              <a:t>顺序，每个</a:t>
            </a:r>
            <a:r>
              <a:rPr lang="en-US" altLang="zh-CN" dirty="0"/>
              <a:t>&lt;li&gt;</a:t>
            </a:r>
            <a:r>
              <a:rPr lang="zh-CN" altLang="en-US" dirty="0"/>
              <a:t>标签独占一行（块元素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lvl="1"/>
            <a:r>
              <a:rPr lang="zh-CN" altLang="en-US" dirty="0" smtClean="0"/>
              <a:t>默认</a:t>
            </a:r>
            <a:r>
              <a:rPr lang="en-US" altLang="zh-CN" dirty="0"/>
              <a:t>&lt;li&gt;</a:t>
            </a:r>
            <a:r>
              <a:rPr lang="zh-CN" altLang="en-US" dirty="0"/>
              <a:t>标签项前面有个实心小</a:t>
            </a:r>
            <a:r>
              <a:rPr lang="zh-CN" altLang="en-US" dirty="0" smtClean="0"/>
              <a:t>圆点</a:t>
            </a:r>
            <a:endParaRPr lang="zh-CN" altLang="en-US" dirty="0"/>
          </a:p>
          <a:p>
            <a:pPr lvl="1"/>
            <a:r>
              <a:rPr lang="zh-CN" altLang="en-US" dirty="0" smtClean="0"/>
              <a:t>一般</a:t>
            </a:r>
            <a:r>
              <a:rPr lang="zh-CN" altLang="en-US" dirty="0"/>
              <a:t>用于无序类型的列表，如导航、侧边栏新闻、有规律的图文组合模块等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11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6156176" y="285728"/>
            <a:ext cx="2808436" cy="523220"/>
          </a:xfrm>
        </p:spPr>
        <p:txBody>
          <a:bodyPr/>
          <a:lstStyle/>
          <a:p>
            <a:r>
              <a:rPr lang="zh-CN" altLang="en-US" dirty="0" smtClean="0"/>
              <a:t>列表的应用</a:t>
            </a:r>
            <a:r>
              <a:rPr lang="en-US" altLang="zh-CN" dirty="0" smtClean="0"/>
              <a:t>6-3</a:t>
            </a:r>
            <a:endParaRPr lang="zh-CN" altLang="en-US" dirty="0" smtClean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有序列表</a:t>
            </a:r>
            <a:endParaRPr lang="zh-CN" altLang="en-US" dirty="0" smtClean="0"/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1357290" y="2285992"/>
            <a:ext cx="3571898" cy="257176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</a:rPr>
              <a:t>&lt;ol&gt;</a:t>
            </a: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</a:rPr>
              <a:t>  &lt;li&gt;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范冰冰演藏族女孩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</a:rPr>
              <a:t>li&gt;</a:t>
            </a: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</a:rPr>
              <a:t>  &lt;li&gt;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撞死两个人后自拍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</a:rPr>
              <a:t>li&gt;</a:t>
            </a: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</a:rPr>
              <a:t>  &lt;li&gt;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诗隆甜蜜出游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</a:rPr>
              <a:t>li&gt;</a:t>
            </a: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</a:rPr>
              <a:t>  &lt;li&gt;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一线城市楼市退烧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&lt;/</a:t>
            </a: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</a:rPr>
              <a:t>li&gt;</a:t>
            </a:r>
          </a:p>
          <a:p>
            <a:pPr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it-IT" altLang="zh-CN" b="1" dirty="0">
                <a:solidFill>
                  <a:schemeClr val="accent5">
                    <a:lumMod val="10000"/>
                  </a:schemeClr>
                </a:solidFill>
              </a:rPr>
              <a:t>&lt;/ol&gt;</a:t>
            </a: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it-IT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it-IT" altLang="zh-CN" b="1" dirty="0" smtClean="0">
              <a:solidFill>
                <a:schemeClr val="accent5">
                  <a:lumMod val="10000"/>
                </a:schemeClr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 rot="10800000" flipV="1">
            <a:off x="1928794" y="2204552"/>
            <a:ext cx="857256" cy="29575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2928939" y="4480565"/>
            <a:ext cx="1609826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声明列表项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1" name="直接箭头连接符 30"/>
          <p:cNvCxnSpPr>
            <a:stCxn id="30" idx="1"/>
          </p:cNvCxnSpPr>
          <p:nvPr/>
        </p:nvCxnSpPr>
        <p:spPr bwMode="auto">
          <a:xfrm rot="10800000">
            <a:off x="1928807" y="4266251"/>
            <a:ext cx="1000132" cy="41862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AutoShape 5"/>
          <p:cNvSpPr>
            <a:spLocks noChangeArrowheads="1"/>
          </p:cNvSpPr>
          <p:nvPr/>
        </p:nvSpPr>
        <p:spPr bwMode="auto">
          <a:xfrm>
            <a:off x="2786050" y="2000240"/>
            <a:ext cx="1609826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声明有序列表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4" name="直接箭头连接符 33"/>
          <p:cNvCxnSpPr>
            <a:stCxn id="24" idx="3"/>
          </p:cNvCxnSpPr>
          <p:nvPr/>
        </p:nvCxnSpPr>
        <p:spPr bwMode="auto">
          <a:xfrm flipV="1">
            <a:off x="4929188" y="3441710"/>
            <a:ext cx="857258" cy="13016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" name="组合 14"/>
          <p:cNvGrpSpPr>
            <a:grpSpLocks/>
          </p:cNvGrpSpPr>
          <p:nvPr/>
        </p:nvGrpSpPr>
        <p:grpSpPr bwMode="auto">
          <a:xfrm>
            <a:off x="2346228" y="5726699"/>
            <a:ext cx="4572000" cy="428625"/>
            <a:chOff x="3143240" y="5143512"/>
            <a:chExt cx="457203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4488900" y="5187962"/>
              <a:ext cx="2542702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有序列表</a:t>
              </a:r>
            </a:p>
          </p:txBody>
        </p:sp>
      </p:grpSp>
      <p:pic>
        <p:nvPicPr>
          <p:cNvPr id="2050" name="Picture 2" descr="C:\Users\yaling.he\Desktop\Chapter02截图\Chapter02截图\图2.5  有序列表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567" y="2132856"/>
            <a:ext cx="3131347" cy="296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组合 70"/>
          <p:cNvGrpSpPr>
            <a:grpSpLocks/>
          </p:cNvGrpSpPr>
          <p:nvPr/>
        </p:nvGrpSpPr>
        <p:grpSpPr bwMode="auto">
          <a:xfrm>
            <a:off x="228200" y="1994526"/>
            <a:ext cx="1000125" cy="414337"/>
            <a:chOff x="1000100" y="2528843"/>
            <a:chExt cx="1000132" cy="414475"/>
          </a:xfrm>
        </p:grpSpPr>
        <p:pic>
          <p:nvPicPr>
            <p:cNvPr id="1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516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6156176" y="285728"/>
            <a:ext cx="2808436" cy="523220"/>
          </a:xfrm>
        </p:spPr>
        <p:txBody>
          <a:bodyPr/>
          <a:lstStyle/>
          <a:p>
            <a:r>
              <a:rPr lang="zh-CN" altLang="en-US" dirty="0" smtClean="0"/>
              <a:t>列表的应用</a:t>
            </a:r>
            <a:r>
              <a:rPr lang="en-US" altLang="zh-CN" dirty="0"/>
              <a:t>6</a:t>
            </a:r>
            <a:r>
              <a:rPr lang="en-US" altLang="zh-CN" dirty="0" smtClean="0"/>
              <a:t>-4</a:t>
            </a:r>
            <a:endParaRPr lang="zh-CN" altLang="en-US" dirty="0" smtClean="0"/>
          </a:p>
        </p:txBody>
      </p:sp>
      <p:sp>
        <p:nvSpPr>
          <p:cNvPr id="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有序列表的</a:t>
            </a:r>
            <a:r>
              <a:rPr lang="zh-CN" altLang="en-US" dirty="0"/>
              <a:t>特性</a:t>
            </a:r>
          </a:p>
          <a:p>
            <a:pPr lvl="1"/>
            <a:r>
              <a:rPr lang="zh-CN" altLang="en-US" dirty="0"/>
              <a:t>有顺序，每个</a:t>
            </a:r>
            <a:r>
              <a:rPr lang="en-US" altLang="zh-CN" dirty="0"/>
              <a:t>&lt;li&gt;</a:t>
            </a:r>
            <a:r>
              <a:rPr lang="zh-CN" altLang="en-US" dirty="0"/>
              <a:t>标签独占一行（块元素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lvl="1"/>
            <a:r>
              <a:rPr lang="zh-CN" altLang="en-US" dirty="0" smtClean="0"/>
              <a:t>默认</a:t>
            </a:r>
            <a:r>
              <a:rPr lang="en-US" altLang="zh-CN" dirty="0"/>
              <a:t>&lt;li&gt;</a:t>
            </a:r>
            <a:r>
              <a:rPr lang="zh-CN" altLang="en-US" dirty="0"/>
              <a:t>标签项前面有顺序</a:t>
            </a:r>
            <a:r>
              <a:rPr lang="zh-CN" altLang="en-US" dirty="0" smtClean="0"/>
              <a:t>标记</a:t>
            </a:r>
            <a:endParaRPr lang="zh-CN" altLang="en-US" dirty="0"/>
          </a:p>
          <a:p>
            <a:pPr lvl="1"/>
            <a:r>
              <a:rPr lang="zh-CN" altLang="en-US" dirty="0" smtClean="0"/>
              <a:t>一般</a:t>
            </a:r>
            <a:r>
              <a:rPr lang="zh-CN" altLang="en-US" dirty="0"/>
              <a:t>用于排序类型的列表，如试卷、问卷选项等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14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7735</TotalTime>
  <Words>3846</Words>
  <Application>Microsoft Office PowerPoint</Application>
  <PresentationFormat>全屏显示(4:3)</PresentationFormat>
  <Paragraphs>605</Paragraphs>
  <Slides>38</Slides>
  <Notes>36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模板</vt:lpstr>
      <vt:lpstr>第二章 列表、表格与媒体元素</vt:lpstr>
      <vt:lpstr>回顾与作业点评</vt:lpstr>
      <vt:lpstr>本章任务</vt:lpstr>
      <vt:lpstr>本章目标</vt:lpstr>
      <vt:lpstr>列表</vt:lpstr>
      <vt:lpstr>列表的应用6-1</vt:lpstr>
      <vt:lpstr>列表的应用6-2</vt:lpstr>
      <vt:lpstr>列表的应用6-3</vt:lpstr>
      <vt:lpstr>列表的应用6-4</vt:lpstr>
      <vt:lpstr>列表的应用6-5</vt:lpstr>
      <vt:lpstr>列表的应用6-6</vt:lpstr>
      <vt:lpstr>小结</vt:lpstr>
      <vt:lpstr>学员操作—制作音乐排行榜</vt:lpstr>
      <vt:lpstr>学员操作—制作音乐排行榜</vt:lpstr>
      <vt:lpstr>共性问题集中讲解</vt:lpstr>
      <vt:lpstr>表格</vt:lpstr>
      <vt:lpstr>表格的基本语法</vt:lpstr>
      <vt:lpstr>表格的跨行和跨列3-1</vt:lpstr>
      <vt:lpstr>表格的跨行和跨列3-2</vt:lpstr>
      <vt:lpstr>表格的跨行和跨列3-2</vt:lpstr>
      <vt:lpstr>学员操作—制作流量调查表</vt:lpstr>
      <vt:lpstr>共性问题集中讲解</vt:lpstr>
      <vt:lpstr>网页上播放视频和音频的方法</vt:lpstr>
      <vt:lpstr>HTML5的媒体元素</vt:lpstr>
      <vt:lpstr>视频元素3-1</vt:lpstr>
      <vt:lpstr>视频元素3-2</vt:lpstr>
      <vt:lpstr>视频元素3-3</vt:lpstr>
      <vt:lpstr>音频元素2-1</vt:lpstr>
      <vt:lpstr>音频元素2-2</vt:lpstr>
      <vt:lpstr>学员操作—制作北大青鸟宣传片</vt:lpstr>
      <vt:lpstr>共性问题集中讲解</vt:lpstr>
      <vt:lpstr>页面结构分析</vt:lpstr>
      <vt:lpstr> HTML5的结构元素</vt:lpstr>
      <vt:lpstr>&lt;iframe&gt;内联框架2-1</vt:lpstr>
      <vt:lpstr>&lt;iframe&gt;内联框架2-2</vt:lpstr>
      <vt:lpstr>学员操作—使用&lt;iframe&gt;实现不同页面的嵌套</vt:lpstr>
      <vt:lpstr>共性问题集中讲解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微软用户</cp:lastModifiedBy>
  <cp:revision>1205</cp:revision>
  <dcterms:created xsi:type="dcterms:W3CDTF">2006-03-08T06:55:38Z</dcterms:created>
  <dcterms:modified xsi:type="dcterms:W3CDTF">2017-09-26T01:06:34Z</dcterms:modified>
</cp:coreProperties>
</file>