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83" r:id="rId1"/>
  </p:sldMasterIdLst>
  <p:notesMasterIdLst>
    <p:notesMasterId r:id="rId42"/>
  </p:notesMasterIdLst>
  <p:handoutMasterIdLst>
    <p:handoutMasterId r:id="rId43"/>
  </p:handoutMasterIdLst>
  <p:sldIdLst>
    <p:sldId id="256" r:id="rId2"/>
    <p:sldId id="550" r:id="rId3"/>
    <p:sldId id="552" r:id="rId4"/>
    <p:sldId id="553" r:id="rId5"/>
    <p:sldId id="554" r:id="rId6"/>
    <p:sldId id="555" r:id="rId7"/>
    <p:sldId id="556" r:id="rId8"/>
    <p:sldId id="557" r:id="rId9"/>
    <p:sldId id="558" r:id="rId10"/>
    <p:sldId id="559" r:id="rId11"/>
    <p:sldId id="560" r:id="rId12"/>
    <p:sldId id="561" r:id="rId13"/>
    <p:sldId id="562" r:id="rId14"/>
    <p:sldId id="563" r:id="rId15"/>
    <p:sldId id="564" r:id="rId16"/>
    <p:sldId id="587" r:id="rId17"/>
    <p:sldId id="588" r:id="rId18"/>
    <p:sldId id="589" r:id="rId19"/>
    <p:sldId id="592" r:id="rId20"/>
    <p:sldId id="591" r:id="rId21"/>
    <p:sldId id="565" r:id="rId22"/>
    <p:sldId id="593" r:id="rId23"/>
    <p:sldId id="566" r:id="rId24"/>
    <p:sldId id="583" r:id="rId25"/>
    <p:sldId id="567" r:id="rId26"/>
    <p:sldId id="594" r:id="rId27"/>
    <p:sldId id="569" r:id="rId28"/>
    <p:sldId id="570" r:id="rId29"/>
    <p:sldId id="571" r:id="rId30"/>
    <p:sldId id="576" r:id="rId31"/>
    <p:sldId id="572" r:id="rId32"/>
    <p:sldId id="584" r:id="rId33"/>
    <p:sldId id="574" r:id="rId34"/>
    <p:sldId id="575" r:id="rId35"/>
    <p:sldId id="596" r:id="rId36"/>
    <p:sldId id="599" r:id="rId37"/>
    <p:sldId id="600" r:id="rId38"/>
    <p:sldId id="601" r:id="rId39"/>
    <p:sldId id="602" r:id="rId40"/>
    <p:sldId id="586"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83B8"/>
    <a:srgbClr val="0E9CDE"/>
    <a:srgbClr val="FFFFFF"/>
    <a:srgbClr val="0B7BAD"/>
    <a:srgbClr val="EDF5FD"/>
    <a:srgbClr val="E2F5FE"/>
    <a:srgbClr val="EBF9EC"/>
    <a:srgbClr val="FBFF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85" autoAdjust="0"/>
    <p:restoredTop sz="83756" autoAdjust="0"/>
  </p:normalViewPr>
  <p:slideViewPr>
    <p:cSldViewPr>
      <p:cViewPr varScale="1">
        <p:scale>
          <a:sx n="75" d="100"/>
          <a:sy n="75" d="100"/>
        </p:scale>
        <p:origin x="-1356" y="-90"/>
      </p:cViewPr>
      <p:guideLst>
        <p:guide orient="horz" pos="2160"/>
        <p:guide orient="horz" pos="3074"/>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78"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432E5353-F470-4CF4-B364-9BEB68DE1F29}" type="slidenum">
              <a:rPr lang="zh-CN" altLang="en-US"/>
              <a:pPr>
                <a:defRPr/>
              </a:pPr>
              <a:t>‹#›</a:t>
            </a:fld>
            <a:endParaRPr lang="en-US" altLang="zh-CN"/>
          </a:p>
        </p:txBody>
      </p:sp>
    </p:spTree>
    <p:extLst>
      <p:ext uri="{BB962C8B-B14F-4D97-AF65-F5344CB8AC3E}">
        <p14:creationId xmlns:p14="http://schemas.microsoft.com/office/powerpoint/2010/main" val="21135310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ahoma"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ea typeface="+mn-ea"/>
              </a:defRPr>
            </a:lvl1pPr>
          </a:lstStyle>
          <a:p>
            <a:pPr>
              <a:defRPr/>
            </a:pPr>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ahoma"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ea typeface="+mn-ea"/>
              </a:defRPr>
            </a:lvl1pPr>
          </a:lstStyle>
          <a:p>
            <a:pPr>
              <a:defRPr/>
            </a:pPr>
            <a:fld id="{980B94A9-9180-4A8E-87AA-CBEE5593F035}" type="slidenum">
              <a:rPr lang="zh-CN" altLang="en-US"/>
              <a:pPr>
                <a:defRPr/>
              </a:pPr>
              <a:t>‹#›</a:t>
            </a:fld>
            <a:endParaRPr lang="en-US" altLang="zh-CN"/>
          </a:p>
        </p:txBody>
      </p:sp>
    </p:spTree>
    <p:extLst>
      <p:ext uri="{BB962C8B-B14F-4D97-AF65-F5344CB8AC3E}">
        <p14:creationId xmlns:p14="http://schemas.microsoft.com/office/powerpoint/2010/main" val="684395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zh-CN" altLang="en-US" dirty="0" smtClean="0"/>
              <a:t>回顾：上次课的教学内容和学员已学过的相关技术内容</a:t>
            </a:r>
            <a:endParaRPr lang="en-US" altLang="zh-CN" dirty="0" smtClean="0"/>
          </a:p>
          <a:p>
            <a:r>
              <a:rPr lang="zh-CN" altLang="en-US" dirty="0" smtClean="0"/>
              <a:t>作业点评：点评作业的提交情况和共性问题，目的是给学员作业反馈以促进学员完成作业的积极性</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、讲解单选按钮的语法，与单选按钮对比讲解，讲解异同点。</a:t>
            </a:r>
            <a:endParaRPr lang="en-US" altLang="zh-CN" dirty="0" smtClean="0"/>
          </a:p>
          <a:p>
            <a:r>
              <a:rPr lang="en-US" altLang="zh-CN" dirty="0" smtClean="0"/>
              <a:t>2</a:t>
            </a:r>
            <a:r>
              <a:rPr lang="zh-CN" altLang="en-US" dirty="0" smtClean="0"/>
              <a:t>、重点说明当</a:t>
            </a:r>
            <a:r>
              <a:rPr lang="en-US" altLang="zh-CN" baseline="0" dirty="0" smtClean="0"/>
              <a:t>type</a:t>
            </a:r>
            <a:r>
              <a:rPr lang="zh-CN" altLang="en-US" baseline="0" dirty="0" smtClean="0"/>
              <a:t>取值为</a:t>
            </a:r>
            <a:r>
              <a:rPr lang="en-US" altLang="zh-CN" baseline="0" dirty="0" smtClean="0"/>
              <a:t>checkbox</a:t>
            </a:r>
            <a:r>
              <a:rPr lang="zh-CN" altLang="en-US" baseline="0" dirty="0" smtClean="0"/>
              <a:t>时为复选框，</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、同一组复选框，根据需要可设置</a:t>
            </a:r>
            <a:r>
              <a:rPr lang="en-US" altLang="zh-CN" baseline="0" dirty="0" smtClean="0"/>
              <a:t>name</a:t>
            </a:r>
            <a:r>
              <a:rPr lang="zh-CN" altLang="en-US" baseline="0" dirty="0" smtClean="0"/>
              <a:t>属性值相同，也可不同</a:t>
            </a:r>
            <a:endParaRPr lang="en-US" altLang="zh-CN" baseline="0" dirty="0" smtClean="0"/>
          </a:p>
          <a:p>
            <a:r>
              <a:rPr lang="en-US" altLang="zh-CN" baseline="0" dirty="0" smtClean="0"/>
              <a:t>4</a:t>
            </a:r>
            <a:r>
              <a:rPr lang="zh-CN" altLang="en-US" baseline="0" dirty="0" smtClean="0"/>
              <a:t>、演示示例，边演示边讲解，希望在页面加载时有默认选中的复选框，则必须使用</a:t>
            </a:r>
            <a:r>
              <a:rPr lang="en-US" altLang="zh-CN" baseline="0" dirty="0" smtClean="0"/>
              <a:t>checked</a:t>
            </a:r>
            <a:r>
              <a:rPr lang="zh-CN" altLang="en-US" baseline="0" dirty="0" smtClean="0"/>
              <a:t>属性，同一组复选框中允许有多个复选框有默认的</a:t>
            </a:r>
            <a:r>
              <a:rPr lang="en-US" altLang="zh-CN" baseline="0" dirty="0" smtClean="0"/>
              <a:t>checked</a:t>
            </a:r>
            <a:r>
              <a:rPr lang="zh-CN" altLang="en-US" baseline="0" dirty="0" smtClean="0"/>
              <a:t>属性</a:t>
            </a:r>
            <a:r>
              <a:rPr lang="zh-CN" altLang="en-US" sz="1200" kern="1200" dirty="0" smtClean="0">
                <a:solidFill>
                  <a:schemeClr val="tx1"/>
                </a:solidFill>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11</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、讲解下拉列表框的语法</a:t>
            </a:r>
            <a:r>
              <a:rPr lang="en-US" altLang="zh-CN" dirty="0" smtClean="0"/>
              <a:t>,</a:t>
            </a:r>
            <a:r>
              <a:rPr lang="zh-CN" altLang="en-US" dirty="0" smtClean="0"/>
              <a:t>重点说明它的标签组成，一个</a:t>
            </a:r>
            <a:r>
              <a:rPr lang="en-US" altLang="zh-CN" dirty="0" smtClean="0"/>
              <a:t>&lt;select&gt;</a:t>
            </a:r>
            <a:r>
              <a:rPr lang="zh-CN" altLang="en-US" dirty="0" smtClean="0"/>
              <a:t>中至少包含一下</a:t>
            </a:r>
            <a:r>
              <a:rPr lang="en-US" altLang="zh-CN" dirty="0" smtClean="0"/>
              <a:t>&lt;option&gt;</a:t>
            </a:r>
            <a:r>
              <a:rPr lang="zh-CN" altLang="en-US" dirty="0" smtClean="0"/>
              <a:t>。</a:t>
            </a:r>
            <a:endParaRPr lang="en-US" altLang="zh-CN" dirty="0" smtClean="0"/>
          </a:p>
          <a:p>
            <a:r>
              <a:rPr lang="en-US" altLang="zh-CN" dirty="0" smtClean="0"/>
              <a:t>2</a:t>
            </a:r>
            <a:r>
              <a:rPr lang="zh-CN" altLang="en-US" dirty="0" smtClean="0"/>
              <a:t>、</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a:t>
            </a:r>
            <a:r>
              <a:rPr lang="zh-CN" altLang="en-US" sz="1200" kern="1200" dirty="0" smtClean="0">
                <a:solidFill>
                  <a:schemeClr val="tx1"/>
                </a:solidFill>
                <a:latin typeface="Times New Roman" pitchFamily="18" charset="0"/>
                <a:ea typeface="宋体" pitchFamily="2" charset="-122"/>
                <a:cs typeface="+mn-cs"/>
              </a:rPr>
              <a:t>一个列表框中只能有一个列表项默认被选中。</a:t>
            </a:r>
            <a:endParaRPr lang="en-US" altLang="zh-CN" baseline="0" dirty="0" smtClean="0"/>
          </a:p>
          <a:p>
            <a:r>
              <a:rPr lang="en-US" altLang="zh-CN" baseline="0" dirty="0" smtClean="0"/>
              <a:t>4</a:t>
            </a:r>
            <a:r>
              <a:rPr lang="zh-CN" altLang="en-US" baseline="0" dirty="0" smtClean="0"/>
              <a:t>、演示示例，边演示边讲解，希望在页面加载时有默认选中的选中项，则必须使用</a:t>
            </a:r>
            <a:r>
              <a:rPr lang="en-US" altLang="zh-CN" sz="1000" b="0" i="0" kern="1200" dirty="0" smtClean="0">
                <a:solidFill>
                  <a:schemeClr val="tx1"/>
                </a:solidFill>
                <a:latin typeface="Times New Roman" pitchFamily="18" charset="0"/>
                <a:ea typeface="宋体" pitchFamily="2" charset="-122"/>
                <a:cs typeface="+mn-cs"/>
              </a:rPr>
              <a:t>selected</a:t>
            </a:r>
            <a:r>
              <a:rPr lang="zh-CN" altLang="en-US" b="0" i="0" baseline="0" dirty="0" smtClean="0"/>
              <a:t>属</a:t>
            </a:r>
            <a:r>
              <a:rPr lang="zh-CN" altLang="en-US" baseline="0" dirty="0" smtClean="0"/>
              <a:t>性，如果没有默认选中项则第一个选项默认被选中</a:t>
            </a:r>
            <a:r>
              <a:rPr lang="zh-CN" altLang="en-US" sz="1200" kern="1200" baseline="0" dirty="0" smtClean="0">
                <a:solidFill>
                  <a:schemeClr val="tx1"/>
                </a:solidFill>
                <a:latin typeface="Times New Roman" pitchFamily="18" charset="0"/>
                <a:ea typeface="宋体" pitchFamily="2" charset="-122"/>
                <a:cs typeface="+mn-cs"/>
              </a:rPr>
              <a:t>；演示时改变</a:t>
            </a:r>
            <a:r>
              <a:rPr lang="en-US" altLang="zh-CN" sz="1200" kern="1200" baseline="0" dirty="0" smtClean="0">
                <a:solidFill>
                  <a:schemeClr val="tx1"/>
                </a:solidFill>
                <a:latin typeface="Times New Roman" pitchFamily="18" charset="0"/>
                <a:ea typeface="宋体" pitchFamily="2" charset="-122"/>
                <a:cs typeface="+mn-cs"/>
              </a:rPr>
              <a:t>size</a:t>
            </a:r>
            <a:r>
              <a:rPr lang="zh-CN" altLang="en-US" sz="1200" kern="1200" baseline="0" dirty="0" smtClean="0">
                <a:solidFill>
                  <a:schemeClr val="tx1"/>
                </a:solidFill>
                <a:latin typeface="Times New Roman" pitchFamily="18" charset="0"/>
                <a:ea typeface="宋体" pitchFamily="2" charset="-122"/>
                <a:cs typeface="+mn-cs"/>
              </a:rPr>
              <a:t>的值和</a:t>
            </a:r>
            <a:r>
              <a:rPr lang="en-US" altLang="zh-CN" sz="1200" kern="1200" baseline="0" dirty="0" smtClean="0">
                <a:solidFill>
                  <a:schemeClr val="tx1"/>
                </a:solidFill>
                <a:latin typeface="Times New Roman" pitchFamily="18" charset="0"/>
                <a:ea typeface="宋体" pitchFamily="2" charset="-122"/>
                <a:cs typeface="+mn-cs"/>
              </a:rPr>
              <a:t>selected</a:t>
            </a:r>
            <a:r>
              <a:rPr lang="zh-CN" altLang="en-US" sz="1200" kern="1200" baseline="0" dirty="0" smtClean="0">
                <a:solidFill>
                  <a:schemeClr val="tx1"/>
                </a:solidFill>
                <a:latin typeface="Times New Roman" pitchFamily="18" charset="0"/>
                <a:ea typeface="宋体" pitchFamily="2" charset="-122"/>
                <a:cs typeface="+mn-cs"/>
              </a:rPr>
              <a:t>默认值，让学员看显示效果，加深对这两个属性的理解。</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12</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、对比讲解三种按钮的语法</a:t>
            </a:r>
            <a:r>
              <a:rPr lang="en-US" altLang="zh-CN" dirty="0" smtClean="0"/>
              <a:t>,</a:t>
            </a:r>
            <a:r>
              <a:rPr lang="zh-CN" altLang="en-US" dirty="0" smtClean="0"/>
              <a:t>说明</a:t>
            </a:r>
            <a:r>
              <a:rPr lang="en-US" altLang="zh-CN" dirty="0" smtClean="0"/>
              <a:t>type</a:t>
            </a:r>
            <a:r>
              <a:rPr lang="zh-CN" altLang="en-US" dirty="0" smtClean="0"/>
              <a:t>取值不同表示不同的功能，讲解各种按钮的功能。</a:t>
            </a:r>
            <a:endParaRPr lang="en-US" altLang="zh-CN" dirty="0" smtClean="0"/>
          </a:p>
          <a:p>
            <a:r>
              <a:rPr lang="en-US" altLang="zh-CN" dirty="0" smtClean="0"/>
              <a:t>2</a:t>
            </a:r>
            <a:r>
              <a:rPr lang="zh-CN" altLang="en-US" dirty="0" smtClean="0"/>
              <a:t>、</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、演示示例，边演示边讲解，单击三个按钮，</a:t>
            </a:r>
            <a:r>
              <a:rPr lang="zh-CN" altLang="en-US" sz="1200" kern="1200" baseline="0" dirty="0" smtClean="0">
                <a:solidFill>
                  <a:schemeClr val="tx1"/>
                </a:solidFill>
                <a:latin typeface="Times New Roman" pitchFamily="18" charset="0"/>
                <a:ea typeface="宋体" pitchFamily="2" charset="-122"/>
                <a:cs typeface="+mn-cs"/>
              </a:rPr>
              <a:t>让学员看三个按钮提交后显示的不同效果，主要演示提交按钮和重置按钮，提一下</a:t>
            </a:r>
            <a:r>
              <a:rPr lang="zh-CN" altLang="en-US" sz="1200" kern="1200" dirty="0" smtClean="0">
                <a:solidFill>
                  <a:schemeClr val="tx1"/>
                </a:solidFill>
                <a:latin typeface="Times New Roman" pitchFamily="18" charset="0"/>
                <a:ea typeface="宋体" pitchFamily="2" charset="-122"/>
                <a:cs typeface="+mn-cs"/>
              </a:rPr>
              <a:t>普通按钮是需要添加</a:t>
            </a:r>
            <a:r>
              <a:rPr lang="en-US" sz="1200" kern="1200" dirty="0" err="1" smtClean="0">
                <a:solidFill>
                  <a:schemeClr val="tx1"/>
                </a:solidFill>
                <a:latin typeface="Times New Roman" pitchFamily="18" charset="0"/>
                <a:ea typeface="宋体" pitchFamily="2" charset="-122"/>
                <a:cs typeface="+mn-cs"/>
              </a:rPr>
              <a:t>onclick</a:t>
            </a:r>
            <a:r>
              <a:rPr lang="zh-CN" altLang="en-US" sz="1200" kern="1200" dirty="0" smtClean="0">
                <a:solidFill>
                  <a:schemeClr val="tx1"/>
                </a:solidFill>
                <a:latin typeface="Times New Roman" pitchFamily="18" charset="0"/>
                <a:ea typeface="宋体" pitchFamily="2" charset="-122"/>
                <a:cs typeface="+mn-cs"/>
              </a:rPr>
              <a:t>事件的，后期课程会讲解，这里稍微提一下就可以了</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4</a:t>
            </a:r>
            <a:r>
              <a:rPr lang="zh-CN" altLang="en-US" sz="1200" kern="1200" baseline="0" dirty="0" smtClean="0">
                <a:solidFill>
                  <a:schemeClr val="tx1"/>
                </a:solidFill>
                <a:latin typeface="Times New Roman" pitchFamily="18" charset="0"/>
                <a:ea typeface="宋体" pitchFamily="2" charset="-122"/>
                <a:cs typeface="+mn-cs"/>
              </a:rPr>
              <a:t>、最后说明有时会使用图片代替按钮，讲解图片按钮的用法，强调</a:t>
            </a:r>
            <a:r>
              <a:rPr lang="en-US" altLang="zh-CN" sz="1200" kern="1200" baseline="0" dirty="0" smtClean="0">
                <a:solidFill>
                  <a:schemeClr val="tx1"/>
                </a:solidFill>
                <a:latin typeface="Times New Roman" pitchFamily="18" charset="0"/>
                <a:ea typeface="宋体" pitchFamily="2" charset="-122"/>
                <a:cs typeface="+mn-cs"/>
              </a:rPr>
              <a:t>type</a:t>
            </a:r>
            <a:r>
              <a:rPr lang="zh-CN" altLang="en-US" sz="1200" kern="1200" baseline="0" dirty="0" smtClean="0">
                <a:solidFill>
                  <a:schemeClr val="tx1"/>
                </a:solidFill>
                <a:latin typeface="Times New Roman" pitchFamily="18" charset="0"/>
                <a:ea typeface="宋体" pitchFamily="2" charset="-122"/>
                <a:cs typeface="+mn-cs"/>
              </a:rPr>
              <a:t>和</a:t>
            </a:r>
            <a:r>
              <a:rPr lang="en-US" altLang="zh-CN" sz="1200" kern="1200" baseline="0" dirty="0" err="1" smtClean="0">
                <a:solidFill>
                  <a:schemeClr val="tx1"/>
                </a:solidFill>
                <a:latin typeface="Times New Roman" pitchFamily="18" charset="0"/>
                <a:ea typeface="宋体" pitchFamily="2" charset="-122"/>
                <a:cs typeface="+mn-cs"/>
              </a:rPr>
              <a:t>src</a:t>
            </a:r>
            <a:r>
              <a:rPr lang="zh-CN" altLang="en-US" sz="1200" kern="1200" baseline="0" dirty="0" smtClean="0">
                <a:solidFill>
                  <a:schemeClr val="tx1"/>
                </a:solidFill>
                <a:latin typeface="Times New Roman" pitchFamily="18" charset="0"/>
                <a:ea typeface="宋体" pitchFamily="2" charset="-122"/>
                <a:cs typeface="+mn-cs"/>
              </a:rPr>
              <a:t>属性，强调</a:t>
            </a:r>
            <a:r>
              <a:rPr lang="zh-CN" altLang="en-US" sz="1200" kern="1200" dirty="0" smtClean="0">
                <a:solidFill>
                  <a:schemeClr val="tx1"/>
                </a:solidFill>
                <a:latin typeface="Times New Roman" pitchFamily="18" charset="0"/>
                <a:ea typeface="宋体" pitchFamily="2" charset="-122"/>
                <a:cs typeface="+mn-cs"/>
              </a:rPr>
              <a:t>“</a:t>
            </a:r>
            <a:r>
              <a:rPr lang="en-US" sz="1200" kern="1200" dirty="0" smtClean="0">
                <a:solidFill>
                  <a:schemeClr val="tx1"/>
                </a:solidFill>
                <a:latin typeface="Times New Roman" pitchFamily="18" charset="0"/>
                <a:ea typeface="宋体" pitchFamily="2" charset="-122"/>
                <a:cs typeface="+mn-cs"/>
              </a:rPr>
              <a:t>type</a:t>
            </a:r>
            <a:r>
              <a:rPr lang="zh-CN" altLang="en-US" sz="1200" kern="1200" dirty="0" smtClean="0">
                <a:solidFill>
                  <a:schemeClr val="tx1"/>
                </a:solidFill>
                <a:latin typeface="Times New Roman" pitchFamily="18" charset="0"/>
                <a:ea typeface="宋体" pitchFamily="2" charset="-122"/>
                <a:cs typeface="+mn-cs"/>
              </a:rPr>
              <a:t>”属性没有设置为“</a:t>
            </a:r>
            <a:r>
              <a:rPr lang="en-US" sz="1200" kern="1200" dirty="0" smtClean="0">
                <a:solidFill>
                  <a:schemeClr val="tx1"/>
                </a:solidFill>
                <a:latin typeface="Times New Roman" pitchFamily="18" charset="0"/>
                <a:ea typeface="宋体" pitchFamily="2" charset="-122"/>
                <a:cs typeface="+mn-cs"/>
              </a:rPr>
              <a:t>submit</a:t>
            </a:r>
            <a:r>
              <a:rPr lang="zh-CN" altLang="en-US" sz="1200" kern="1200" dirty="0" smtClean="0">
                <a:solidFill>
                  <a:schemeClr val="tx1"/>
                </a:solidFill>
                <a:latin typeface="Times New Roman" pitchFamily="18" charset="0"/>
                <a:ea typeface="宋体" pitchFamily="2" charset="-122"/>
                <a:cs typeface="+mn-cs"/>
              </a:rPr>
              <a:t>”，但仍然具备提交表单的功能。</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13</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、讲解多行文本域的语法，以及经常使用的场合。</a:t>
            </a:r>
            <a:endParaRPr lang="en-US" altLang="zh-CN" dirty="0" smtClean="0"/>
          </a:p>
          <a:p>
            <a:r>
              <a:rPr lang="en-US" altLang="zh-CN" baseline="0" dirty="0" smtClean="0"/>
              <a:t>2</a:t>
            </a:r>
            <a:r>
              <a:rPr lang="zh-CN" altLang="en-US" baseline="0" dirty="0" smtClean="0"/>
              <a:t>、演示示例，边演示边讲解，演示时改变</a:t>
            </a:r>
            <a:r>
              <a:rPr lang="en-US" altLang="zh-CN" baseline="0" dirty="0" smtClean="0"/>
              <a:t>cols</a:t>
            </a:r>
            <a:r>
              <a:rPr lang="zh-CN" altLang="en-US" baseline="0" dirty="0" smtClean="0"/>
              <a:t>和</a:t>
            </a:r>
            <a:r>
              <a:rPr lang="en-US" altLang="zh-CN" baseline="0" dirty="0" smtClean="0"/>
              <a:t>rows</a:t>
            </a:r>
            <a:r>
              <a:rPr lang="zh-CN" altLang="en-US" baseline="0" dirty="0" smtClean="0"/>
              <a:t>的值，让学员看到由于这两个值的改变，文本框内容显示的改变</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、强调多行文本域的内容是在</a:t>
            </a:r>
            <a:r>
              <a:rPr lang="en-US" altLang="zh-CN" sz="1000" b="0" kern="1200" dirty="0" smtClean="0">
                <a:solidFill>
                  <a:srgbClr val="FF0000"/>
                </a:solidFill>
                <a:latin typeface="Times New Roman" pitchFamily="18" charset="0"/>
                <a:ea typeface="宋体" pitchFamily="2" charset="-122"/>
                <a:cs typeface="+mn-cs"/>
              </a:rPr>
              <a:t>&lt;</a:t>
            </a:r>
            <a:r>
              <a:rPr lang="en-US" altLang="zh-CN" sz="1000" b="0" kern="1200" dirty="0" err="1" smtClean="0">
                <a:solidFill>
                  <a:srgbClr val="FF0000"/>
                </a:solidFill>
                <a:latin typeface="Times New Roman" pitchFamily="18" charset="0"/>
                <a:ea typeface="宋体" pitchFamily="2" charset="-122"/>
                <a:cs typeface="+mn-cs"/>
              </a:rPr>
              <a:t>textarea</a:t>
            </a:r>
            <a:r>
              <a:rPr lang="en-US" altLang="zh-CN" sz="1000" b="0" kern="1200" dirty="0" smtClean="0">
                <a:solidFill>
                  <a:srgbClr val="FF0000"/>
                </a:solidFill>
                <a:latin typeface="Times New Roman" pitchFamily="18" charset="0"/>
                <a:ea typeface="宋体" pitchFamily="2" charset="-122"/>
                <a:cs typeface="+mn-cs"/>
              </a:rPr>
              <a:t> &gt;</a:t>
            </a:r>
            <a:r>
              <a:rPr lang="zh-CN" altLang="en-US" sz="1000" b="0" kern="1200" dirty="0" smtClean="0">
                <a:solidFill>
                  <a:srgbClr val="FF0000"/>
                </a:solidFill>
                <a:latin typeface="Times New Roman" pitchFamily="18" charset="0"/>
                <a:ea typeface="宋体" pitchFamily="2" charset="-122"/>
                <a:cs typeface="+mn-cs"/>
              </a:rPr>
              <a:t>和</a:t>
            </a:r>
            <a:r>
              <a:rPr lang="en-US" altLang="zh-CN" sz="1000" b="0" kern="1200" dirty="0" smtClean="0">
                <a:solidFill>
                  <a:srgbClr val="FF0000"/>
                </a:solidFill>
                <a:latin typeface="Times New Roman" pitchFamily="18" charset="0"/>
                <a:ea typeface="宋体" pitchFamily="2" charset="-122"/>
                <a:cs typeface="+mn-cs"/>
              </a:rPr>
              <a:t>&lt;/</a:t>
            </a:r>
            <a:r>
              <a:rPr lang="en-US" altLang="zh-CN" sz="1000" b="0" kern="1200" dirty="0" err="1" smtClean="0">
                <a:solidFill>
                  <a:srgbClr val="FF0000"/>
                </a:solidFill>
                <a:latin typeface="Times New Roman" pitchFamily="18" charset="0"/>
                <a:ea typeface="宋体" pitchFamily="2" charset="-122"/>
                <a:cs typeface="+mn-cs"/>
              </a:rPr>
              <a:t>textarea</a:t>
            </a:r>
            <a:r>
              <a:rPr lang="en-US" altLang="zh-CN" sz="1000" b="0" kern="1200" dirty="0" smtClean="0">
                <a:solidFill>
                  <a:srgbClr val="FF0000"/>
                </a:solidFill>
                <a:latin typeface="Times New Roman" pitchFamily="18" charset="0"/>
                <a:ea typeface="宋体" pitchFamily="2" charset="-122"/>
                <a:cs typeface="+mn-cs"/>
              </a:rPr>
              <a:t> &gt;</a:t>
            </a:r>
            <a:r>
              <a:rPr lang="zh-CN" altLang="en-US" sz="1000" b="0" kern="1200" dirty="0" smtClean="0">
                <a:solidFill>
                  <a:srgbClr val="FF0000"/>
                </a:solidFill>
                <a:latin typeface="Times New Roman" pitchFamily="18" charset="0"/>
                <a:ea typeface="宋体" pitchFamily="2" charset="-122"/>
                <a:cs typeface="+mn-cs"/>
              </a:rPr>
              <a:t>之间</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14</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、讲解多行文件域的语法及功能，说明</a:t>
            </a:r>
            <a:r>
              <a:rPr lang="en-US" altLang="zh-CN" dirty="0" smtClean="0"/>
              <a:t>type</a:t>
            </a:r>
            <a:r>
              <a:rPr lang="zh-CN" altLang="en-US" dirty="0" smtClean="0"/>
              <a:t>值为</a:t>
            </a:r>
            <a:r>
              <a:rPr lang="en-US" altLang="zh-CN" dirty="0" smtClean="0"/>
              <a:t>file</a:t>
            </a:r>
            <a:r>
              <a:rPr lang="zh-CN" altLang="en-US" dirty="0" smtClean="0"/>
              <a:t>即为文件域。</a:t>
            </a:r>
            <a:endParaRPr lang="en-US" altLang="zh-CN" dirty="0" smtClean="0"/>
          </a:p>
          <a:p>
            <a:r>
              <a:rPr lang="en-US" altLang="zh-CN" baseline="0" dirty="0" smtClean="0"/>
              <a:t>2</a:t>
            </a:r>
            <a:r>
              <a:rPr lang="zh-CN" altLang="en-US" baseline="0" dirty="0" smtClean="0"/>
              <a:t>、演示示例，边演示边讲解，演示文件域的使用方法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、强调在表单中使用文件域时，必须设置表单的“</a:t>
            </a:r>
            <a:r>
              <a:rPr lang="en-US" altLang="zh-CN" sz="1200" kern="1200" baseline="0" dirty="0" err="1" smtClean="0">
                <a:solidFill>
                  <a:schemeClr val="tx1"/>
                </a:solidFill>
                <a:latin typeface="Times New Roman" pitchFamily="18" charset="0"/>
                <a:ea typeface="宋体" pitchFamily="2" charset="-122"/>
                <a:cs typeface="+mn-cs"/>
              </a:rPr>
              <a:t>enctype</a:t>
            </a:r>
            <a:r>
              <a:rPr lang="en-US" altLang="zh-CN" sz="1200" kern="1200" baseline="0" dirty="0" smtClean="0">
                <a:solidFill>
                  <a:schemeClr val="tx1"/>
                </a:solidFill>
                <a:latin typeface="Times New Roman" pitchFamily="18" charset="0"/>
                <a:ea typeface="宋体" pitchFamily="2" charset="-122"/>
                <a:cs typeface="+mn-cs"/>
              </a:rPr>
              <a:t>”</a:t>
            </a:r>
            <a:r>
              <a:rPr lang="zh-CN" altLang="en-US" sz="1200" kern="1200" baseline="0" dirty="0" smtClean="0">
                <a:solidFill>
                  <a:schemeClr val="tx1"/>
                </a:solidFill>
                <a:latin typeface="Times New Roman" pitchFamily="18" charset="0"/>
                <a:ea typeface="宋体" pitchFamily="2" charset="-122"/>
                <a:cs typeface="+mn-cs"/>
              </a:rPr>
              <a:t>编码属性为“</a:t>
            </a:r>
            <a:r>
              <a:rPr lang="en-US" altLang="zh-CN" sz="1200" kern="1200" baseline="0" dirty="0" smtClean="0">
                <a:solidFill>
                  <a:schemeClr val="tx1"/>
                </a:solidFill>
                <a:latin typeface="Times New Roman" pitchFamily="18" charset="0"/>
                <a:ea typeface="宋体" pitchFamily="2" charset="-122"/>
                <a:cs typeface="+mn-cs"/>
              </a:rPr>
              <a:t>multipart/form-data”</a:t>
            </a:r>
            <a:r>
              <a:rPr lang="zh-CN" altLang="en-US" sz="1200" kern="1200" baseline="0" dirty="0" smtClean="0">
                <a:solidFill>
                  <a:schemeClr val="tx1"/>
                </a:solidFill>
                <a:latin typeface="Times New Roman" pitchFamily="18" charset="0"/>
                <a:ea typeface="宋体" pitchFamily="2" charset="-122"/>
                <a:cs typeface="+mn-cs"/>
              </a:rPr>
              <a:t>，表示将表单数据分为多部分提交。简单说明即或，并且告诉学员这部分的内容，在后续课程中会有详细的讲解。</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15</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、讲解邮箱的语法及功能，说明</a:t>
            </a:r>
            <a:r>
              <a:rPr lang="en-US" altLang="zh-CN" dirty="0" smtClean="0"/>
              <a:t>type</a:t>
            </a:r>
            <a:r>
              <a:rPr lang="zh-CN" altLang="en-US" dirty="0" smtClean="0"/>
              <a:t>值为</a:t>
            </a:r>
            <a:r>
              <a:rPr lang="en-US" altLang="zh-CN" dirty="0" smtClean="0"/>
              <a:t>email</a:t>
            </a:r>
            <a:r>
              <a:rPr lang="zh-CN" altLang="en-US" dirty="0" smtClean="0"/>
              <a:t>即为邮箱。</a:t>
            </a:r>
            <a:endParaRPr lang="en-US" altLang="zh-CN" dirty="0" smtClean="0"/>
          </a:p>
          <a:p>
            <a:r>
              <a:rPr lang="en-US" altLang="zh-CN" baseline="0" dirty="0" smtClean="0"/>
              <a:t>2</a:t>
            </a:r>
            <a:r>
              <a:rPr lang="zh-CN" altLang="en-US" baseline="0" dirty="0" smtClean="0"/>
              <a:t>、演示示例，边演示边讲解，演示邮箱的使用方法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、演示邮箱自动验证格式。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16</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、讲解网址的语法及功能，说明</a:t>
            </a:r>
            <a:r>
              <a:rPr lang="en-US" altLang="zh-CN" dirty="0" smtClean="0"/>
              <a:t>type</a:t>
            </a:r>
            <a:r>
              <a:rPr lang="zh-CN" altLang="en-US" dirty="0" smtClean="0"/>
              <a:t>值为</a:t>
            </a:r>
            <a:r>
              <a:rPr lang="en-US" altLang="zh-CN" dirty="0" err="1" smtClean="0"/>
              <a:t>url</a:t>
            </a:r>
            <a:r>
              <a:rPr lang="zh-CN" altLang="en-US" dirty="0" smtClean="0"/>
              <a:t>即为网址。</a:t>
            </a:r>
            <a:endParaRPr lang="en-US" altLang="zh-CN" dirty="0" smtClean="0"/>
          </a:p>
          <a:p>
            <a:r>
              <a:rPr lang="en-US" altLang="zh-CN" baseline="0" dirty="0" smtClean="0"/>
              <a:t>2</a:t>
            </a:r>
            <a:r>
              <a:rPr lang="zh-CN" altLang="en-US" baseline="0" dirty="0" smtClean="0"/>
              <a:t>、演示示例，边演示边讲解，演示网址的使用方法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、演示网址自动验证格式。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17</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、讲解数字的语法及功能，说明</a:t>
            </a:r>
            <a:r>
              <a:rPr lang="en-US" altLang="zh-CN" dirty="0" smtClean="0"/>
              <a:t>type</a:t>
            </a:r>
            <a:r>
              <a:rPr lang="zh-CN" altLang="en-US" dirty="0" smtClean="0"/>
              <a:t>值为</a:t>
            </a:r>
            <a:r>
              <a:rPr lang="en-US" altLang="zh-CN" dirty="0" smtClean="0"/>
              <a:t>number</a:t>
            </a:r>
            <a:r>
              <a:rPr lang="zh-CN" altLang="en-US" dirty="0" smtClean="0"/>
              <a:t>即为数字。</a:t>
            </a:r>
            <a:endParaRPr lang="en-US" altLang="zh-CN" dirty="0" smtClean="0"/>
          </a:p>
          <a:p>
            <a:r>
              <a:rPr lang="en-US" altLang="zh-CN" baseline="0" dirty="0" smtClean="0"/>
              <a:t>2</a:t>
            </a:r>
            <a:r>
              <a:rPr lang="zh-CN" altLang="en-US" baseline="0" dirty="0" smtClean="0"/>
              <a:t>、演示示例，边演示边讲解，演示数字的使用方法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、演示数字自动验证格式。</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18</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、讲解滑块的语法及功能，说明</a:t>
            </a:r>
            <a:r>
              <a:rPr lang="en-US" altLang="zh-CN" dirty="0" smtClean="0"/>
              <a:t>type</a:t>
            </a:r>
            <a:r>
              <a:rPr lang="zh-CN" altLang="en-US" dirty="0" smtClean="0"/>
              <a:t>值为</a:t>
            </a:r>
            <a:r>
              <a:rPr lang="en-US" altLang="zh-CN" dirty="0" smtClean="0"/>
              <a:t>range</a:t>
            </a:r>
            <a:r>
              <a:rPr lang="zh-CN" altLang="en-US" dirty="0" smtClean="0"/>
              <a:t>即为滑块。</a:t>
            </a:r>
            <a:endParaRPr lang="en-US" altLang="zh-CN" dirty="0" smtClean="0"/>
          </a:p>
          <a:p>
            <a:r>
              <a:rPr lang="en-US" altLang="zh-CN" baseline="0" dirty="0" smtClean="0"/>
              <a:t>2</a:t>
            </a:r>
            <a:r>
              <a:rPr lang="zh-CN" altLang="en-US" baseline="0" dirty="0" smtClean="0"/>
              <a:t>、演示示例，边演示边讲解，演示滑块的使用方法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a:p>
            <a:r>
              <a:rPr lang="en-US" altLang="zh-CN" sz="1200" kern="1200" baseline="0" dirty="0" smtClean="0">
                <a:solidFill>
                  <a:schemeClr val="tx1"/>
                </a:solidFill>
                <a:latin typeface="Times New Roman" pitchFamily="18" charset="0"/>
                <a:ea typeface="宋体" pitchFamily="2" charset="-122"/>
                <a:cs typeface="+mn-cs"/>
              </a:rPr>
              <a:t>3</a:t>
            </a:r>
            <a:r>
              <a:rPr lang="zh-CN" altLang="en-US" sz="1200" kern="1200" baseline="0" dirty="0" smtClean="0">
                <a:solidFill>
                  <a:schemeClr val="tx1"/>
                </a:solidFill>
                <a:latin typeface="Times New Roman" pitchFamily="18" charset="0"/>
                <a:ea typeface="宋体" pitchFamily="2" charset="-122"/>
                <a:cs typeface="+mn-cs"/>
              </a:rPr>
              <a:t>、</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19</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、讲解搜索框的语法及功能，说明</a:t>
            </a:r>
            <a:r>
              <a:rPr lang="en-US" altLang="zh-CN" dirty="0" smtClean="0"/>
              <a:t>type</a:t>
            </a:r>
            <a:r>
              <a:rPr lang="zh-CN" altLang="en-US" dirty="0" smtClean="0"/>
              <a:t>值为</a:t>
            </a:r>
            <a:r>
              <a:rPr lang="en-US" altLang="zh-CN" dirty="0" smtClean="0"/>
              <a:t>search</a:t>
            </a:r>
            <a:r>
              <a:rPr lang="zh-CN" altLang="en-US" dirty="0" smtClean="0"/>
              <a:t>即为搜索框。</a:t>
            </a:r>
            <a:endParaRPr lang="en-US" altLang="zh-CN" dirty="0" smtClean="0"/>
          </a:p>
          <a:p>
            <a:r>
              <a:rPr lang="en-US" altLang="zh-CN" baseline="0" dirty="0" smtClean="0"/>
              <a:t>2</a:t>
            </a:r>
            <a:r>
              <a:rPr lang="zh-CN" altLang="en-US" baseline="0" dirty="0" smtClean="0"/>
              <a:t>、演示示例，边演示边讲解，演示搜索框的使用方法</a:t>
            </a:r>
            <a:r>
              <a:rPr lang="zh-CN" altLang="en-US" sz="1200" kern="1200" baseline="0" dirty="0" smtClean="0">
                <a:solidFill>
                  <a:schemeClr val="tx1"/>
                </a:solidFill>
                <a:latin typeface="Times New Roman" pitchFamily="18" charset="0"/>
                <a:ea typeface="宋体" pitchFamily="2" charset="-122"/>
                <a:cs typeface="+mn-cs"/>
              </a:rPr>
              <a:t>。</a:t>
            </a:r>
            <a:endParaRPr lang="en-US" altLang="zh-CN" sz="1200" kern="1200" baseline="0" dirty="0" smtClean="0">
              <a:solidFill>
                <a:schemeClr val="tx1"/>
              </a:solidFill>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20</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、简单说明本章要完成的上机练习即可</a:t>
            </a:r>
            <a:endParaRPr lang="en-US" altLang="zh-CN" dirty="0" smtClean="0"/>
          </a:p>
          <a:p>
            <a:r>
              <a:rPr lang="en-US" altLang="zh-CN" dirty="0" smtClean="0"/>
              <a:t>2</a:t>
            </a:r>
            <a:r>
              <a:rPr lang="zh-CN" altLang="en-US" dirty="0" smtClean="0"/>
              <a:t>、打开本章要完成的上机练习页面，让学员看到本章要完成的作业效果图就可以了</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、主要制作右侧的用注登录部分</a:t>
            </a:r>
            <a:endParaRPr lang="en-US" altLang="zh-CN" dirty="0" smtClean="0"/>
          </a:p>
          <a:p>
            <a:r>
              <a:rPr lang="en-US" altLang="zh-CN" dirty="0" smtClean="0"/>
              <a:t>3</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21</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、主要制作右侧的用注登录部分</a:t>
            </a:r>
            <a:endParaRPr lang="en-US" altLang="zh-CN" dirty="0" smtClean="0"/>
          </a:p>
          <a:p>
            <a:r>
              <a:rPr lang="en-US" altLang="zh-CN" dirty="0" smtClean="0"/>
              <a:t>3</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22</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、讲解需求，提示学员使用表格进行布局页面，让学员自己独立完成</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23</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24</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、讲解需求，提示学员使用表格进行布局页面，让学员自己独立完成</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25</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26</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p:txBody>
          <a:bodyPr/>
          <a:lstStyle/>
          <a:p>
            <a:pPr>
              <a:defRPr/>
            </a:pPr>
            <a:fld id="{837FE78C-5C2A-4C5F-B7BD-7F8CAA7B8610}" type="slidenum">
              <a:rPr lang="zh-CN" altLang="en-US" smtClean="0"/>
              <a:pPr>
                <a:defRPr/>
              </a:pPr>
              <a:t>27</a:t>
            </a:fld>
            <a:endParaRPr lang="en-US" altLang="zh-CN" smtClean="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xfrm>
            <a:off x="685800" y="4343400"/>
            <a:ext cx="5486400" cy="4114800"/>
          </a:xfrm>
          <a:noFill/>
          <a:ln/>
        </p:spPr>
        <p:txBody>
          <a:bodyPr/>
          <a:lstStyle/>
          <a:p>
            <a:r>
              <a:rPr lang="zh-CN" altLang="en-US" dirty="0" smtClean="0"/>
              <a:t>教学指导：</a:t>
            </a:r>
            <a:endParaRPr lang="en-US" altLang="zh-CN" dirty="0" smtClean="0"/>
          </a:p>
          <a:p>
            <a:pPr eaLnBrk="1" hangingPunct="1"/>
            <a:r>
              <a:rPr lang="en-US" altLang="zh-CN" dirty="0" smtClean="0">
                <a:ea typeface="宋体" charset="-122"/>
              </a:rPr>
              <a:t>1</a:t>
            </a:r>
            <a:r>
              <a:rPr lang="zh-CN" altLang="en-US" dirty="0" smtClean="0">
                <a:ea typeface="宋体" charset="-122"/>
              </a:rPr>
              <a:t>、简单介绍为什么网站上需要这些高级的应用，以及隐藏域、只读和禁用功能的使用场合</a:t>
            </a:r>
            <a:endParaRPr lang="en-US" altLang="zh-CN" dirty="0" smtClean="0">
              <a:ea typeface="宋体" charset="-122"/>
            </a:endParaRPr>
          </a:p>
          <a:p>
            <a:pPr eaLnBrk="1" hangingPunct="1"/>
            <a:r>
              <a:rPr lang="en-US" altLang="zh-CN" dirty="0" smtClean="0">
                <a:ea typeface="宋体" charset="-122"/>
              </a:rPr>
              <a:t>2</a:t>
            </a:r>
            <a:r>
              <a:rPr lang="zh-CN" altLang="en-US" dirty="0" smtClean="0">
                <a:ea typeface="宋体" charset="-122"/>
              </a:rPr>
              <a:t>、可以根据图片讲解只读禁用，例如在某些注册页面或本图片中订单信息页面，必须同意一些条款按钮才能使用等等</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、说明隐藏域的语法，强调只是把</a:t>
            </a:r>
            <a:r>
              <a:rPr lang="en-US" altLang="zh-CN" dirty="0" smtClean="0"/>
              <a:t>type</a:t>
            </a:r>
            <a:r>
              <a:rPr lang="zh-CN" altLang="en-US" dirty="0" smtClean="0"/>
              <a:t>属性值设置为</a:t>
            </a:r>
            <a:r>
              <a:rPr lang="en-US" altLang="zh-CN" dirty="0" smtClean="0"/>
              <a:t>hidden</a:t>
            </a:r>
          </a:p>
          <a:p>
            <a:r>
              <a:rPr lang="en-US" altLang="zh-CN" b="0" dirty="0" smtClean="0"/>
              <a:t>2</a:t>
            </a:r>
            <a:r>
              <a:rPr lang="zh-CN" altLang="en-US" b="0" dirty="0" smtClean="0"/>
              <a:t>、说明隐藏域的用法</a:t>
            </a:r>
            <a:endParaRPr lang="en-US" altLang="zh-CN" b="0" dirty="0" smtClean="0"/>
          </a:p>
          <a:p>
            <a:r>
              <a:rPr lang="en-US" altLang="zh-CN" b="0" dirty="0" smtClean="0"/>
              <a:t>3</a:t>
            </a:r>
            <a:r>
              <a:rPr lang="zh-CN" altLang="en-US" b="0" dirty="0" smtClean="0"/>
              <a:t>、演示示例，在浏览器中看不到隐藏域，但是在提交表单时可以看到隐藏域的内容被提交至服务器</a:t>
            </a:r>
            <a:endParaRPr lang="zh-CN" altLang="en-US" b="0"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28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p:txBody>
          <a:bodyPr/>
          <a:lstStyle/>
          <a:p>
            <a:pPr>
              <a:defRPr/>
            </a:pPr>
            <a:fld id="{695E1633-31D3-483A-B493-0CCF0D75DE87}" type="slidenum">
              <a:rPr lang="zh-CN" altLang="en-US" smtClean="0"/>
              <a:pPr>
                <a:defRPr/>
              </a:pPr>
              <a:t>29</a:t>
            </a:fld>
            <a:endParaRPr lang="en-US" altLang="zh-CN"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xfrm>
            <a:off x="685800" y="4343400"/>
            <a:ext cx="5486400" cy="4114800"/>
          </a:xfrm>
          <a:noFill/>
          <a:ln/>
        </p:spPr>
        <p:txBody>
          <a:bodyPr/>
          <a:lstStyle/>
          <a:p>
            <a:r>
              <a:rPr lang="zh-CN" altLang="en-US" dirty="0" smtClean="0"/>
              <a:t>教学指导：</a:t>
            </a:r>
            <a:endParaRPr lang="en-US" altLang="zh-CN" dirty="0" smtClean="0"/>
          </a:p>
          <a:p>
            <a:r>
              <a:rPr lang="en-US" altLang="zh-CN" dirty="0" smtClean="0"/>
              <a:t>1</a:t>
            </a:r>
            <a:r>
              <a:rPr lang="zh-CN" altLang="en-US" dirty="0" smtClean="0"/>
              <a:t>、讲解只读和禁用的语法，强调不能单写</a:t>
            </a:r>
            <a:r>
              <a:rPr lang="en-US" altLang="zh-CN" dirty="0" err="1" smtClean="0"/>
              <a:t>readonly</a:t>
            </a:r>
            <a:r>
              <a:rPr lang="zh-CN" altLang="en-US" dirty="0" smtClean="0"/>
              <a:t>或</a:t>
            </a:r>
            <a:r>
              <a:rPr lang="en-US" altLang="zh-CN" dirty="0" smtClean="0"/>
              <a:t>disabled</a:t>
            </a:r>
            <a:r>
              <a:rPr lang="zh-CN" altLang="en-US" dirty="0" smtClean="0"/>
              <a:t>，必须写</a:t>
            </a:r>
            <a:r>
              <a:rPr lang="en-US" altLang="zh-CN" dirty="0" err="1" smtClean="0"/>
              <a:t>readonly</a:t>
            </a:r>
            <a:r>
              <a:rPr lang="zh-CN" altLang="en-US" dirty="0" smtClean="0"/>
              <a:t>＝</a:t>
            </a:r>
            <a:r>
              <a:rPr lang="en-US" altLang="zh-CN" dirty="0" smtClean="0"/>
              <a:t>”</a:t>
            </a:r>
            <a:r>
              <a:rPr lang="en-US" altLang="zh-CN" dirty="0" err="1" smtClean="0"/>
              <a:t>readonly</a:t>
            </a:r>
            <a:r>
              <a:rPr lang="en-US" altLang="zh-CN" dirty="0" smtClean="0"/>
              <a:t>”</a:t>
            </a:r>
            <a:r>
              <a:rPr lang="zh-CN" altLang="en-US" dirty="0" smtClean="0"/>
              <a:t>和</a:t>
            </a:r>
            <a:r>
              <a:rPr lang="en-US" altLang="zh-CN" dirty="0" smtClean="0"/>
              <a:t>disabled=“disabled”</a:t>
            </a:r>
            <a:r>
              <a:rPr lang="zh-CN" altLang="en-US" dirty="0" smtClean="0"/>
              <a:t>，介绍只读和禁用的使用场合</a:t>
            </a:r>
            <a:endParaRPr lang="en-US" altLang="zh-CN" dirty="0" smtClean="0"/>
          </a:p>
          <a:p>
            <a:r>
              <a:rPr lang="en-US" altLang="zh-CN" dirty="0" smtClean="0"/>
              <a:t>2</a:t>
            </a:r>
            <a:r>
              <a:rPr lang="zh-CN" altLang="en-US" dirty="0" smtClean="0"/>
              <a:t>、演示示例，主要演示只读和禁用的使用方法和页面显示效果</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a:t>
            </a:r>
            <a:r>
              <a:rPr lang="en-US" sz="1200" kern="1200" dirty="0" smtClean="0">
                <a:solidFill>
                  <a:schemeClr val="tx1"/>
                </a:solidFill>
                <a:latin typeface="Times New Roman" pitchFamily="18" charset="0"/>
                <a:ea typeface="宋体" pitchFamily="2" charset="-122"/>
                <a:cs typeface="+mn-cs"/>
              </a:rPr>
              <a:t>&lt;label&gt;</a:t>
            </a:r>
            <a:r>
              <a:rPr lang="zh-CN" altLang="en-US" sz="1200" kern="1200" dirty="0" smtClean="0">
                <a:solidFill>
                  <a:schemeClr val="tx1"/>
                </a:solidFill>
                <a:latin typeface="Times New Roman" pitchFamily="18" charset="0"/>
                <a:ea typeface="宋体" pitchFamily="2" charset="-122"/>
                <a:cs typeface="+mn-cs"/>
              </a:rPr>
              <a:t>标签的作用，它的</a:t>
            </a:r>
            <a:r>
              <a:rPr lang="en-US" altLang="zh-CN" sz="1200" kern="1200" dirty="0" smtClean="0">
                <a:solidFill>
                  <a:schemeClr val="tx1"/>
                </a:solidFill>
                <a:latin typeface="Times New Roman" pitchFamily="18" charset="0"/>
                <a:ea typeface="宋体" pitchFamily="2" charset="-122"/>
                <a:cs typeface="+mn-cs"/>
              </a:rPr>
              <a:t>for</a:t>
            </a:r>
            <a:r>
              <a:rPr lang="zh-CN" altLang="en-US" sz="1200" kern="1200" dirty="0" smtClean="0">
                <a:solidFill>
                  <a:schemeClr val="tx1"/>
                </a:solidFill>
                <a:latin typeface="Times New Roman" pitchFamily="18" charset="0"/>
                <a:ea typeface="宋体" pitchFamily="2" charset="-122"/>
                <a:cs typeface="+mn-cs"/>
              </a:rPr>
              <a:t>属性对应的</a:t>
            </a:r>
            <a:r>
              <a:rPr lang="en-US" altLang="zh-CN"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与表单元素</a:t>
            </a:r>
            <a:r>
              <a:rPr lang="en-US" altLang="zh-CN"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一致</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2</a:t>
            </a:r>
            <a:r>
              <a:rPr lang="zh-CN" altLang="en-US" sz="1200" kern="1200" dirty="0" smtClean="0">
                <a:solidFill>
                  <a:schemeClr val="tx1"/>
                </a:solidFill>
                <a:latin typeface="Times New Roman" pitchFamily="18" charset="0"/>
                <a:ea typeface="宋体" pitchFamily="2" charset="-122"/>
                <a:cs typeface="+mn-cs"/>
              </a:rPr>
              <a:t>、说明</a:t>
            </a:r>
            <a:r>
              <a:rPr lang="en-US" sz="1200" kern="1200" dirty="0" smtClean="0">
                <a:solidFill>
                  <a:schemeClr val="tx1"/>
                </a:solidFill>
                <a:latin typeface="Times New Roman" pitchFamily="18" charset="0"/>
                <a:ea typeface="宋体" pitchFamily="2" charset="-122"/>
                <a:cs typeface="+mn-cs"/>
              </a:rPr>
              <a:t>name</a:t>
            </a:r>
            <a:r>
              <a:rPr lang="zh-CN" altLang="en-US" sz="1200" kern="1200" dirty="0" smtClean="0">
                <a:solidFill>
                  <a:schemeClr val="tx1"/>
                </a:solidFill>
                <a:latin typeface="Times New Roman" pitchFamily="18" charset="0"/>
                <a:ea typeface="宋体" pitchFamily="2" charset="-122"/>
                <a:cs typeface="+mn-cs"/>
              </a:rPr>
              <a:t>属性与</a:t>
            </a:r>
            <a:r>
              <a:rPr lang="en-US"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属性都是必须的。</a:t>
            </a:r>
            <a:r>
              <a:rPr lang="en-US" sz="1200" kern="1200" dirty="0" smtClean="0">
                <a:solidFill>
                  <a:schemeClr val="tx1"/>
                </a:solidFill>
                <a:latin typeface="Times New Roman" pitchFamily="18" charset="0"/>
                <a:ea typeface="宋体" pitchFamily="2" charset="-122"/>
                <a:cs typeface="+mn-cs"/>
              </a:rPr>
              <a:t>name</a:t>
            </a:r>
            <a:r>
              <a:rPr lang="zh-CN" altLang="en-US" sz="1200" kern="1200" dirty="0" smtClean="0">
                <a:solidFill>
                  <a:schemeClr val="tx1"/>
                </a:solidFill>
                <a:latin typeface="Times New Roman" pitchFamily="18" charset="0"/>
                <a:ea typeface="宋体" pitchFamily="2" charset="-122"/>
                <a:cs typeface="+mn-cs"/>
              </a:rPr>
              <a:t>属性是由表单负责处理，而</a:t>
            </a:r>
            <a:r>
              <a:rPr lang="en-US" sz="1200" kern="1200" dirty="0" smtClean="0">
                <a:solidFill>
                  <a:schemeClr val="tx1"/>
                </a:solidFill>
                <a:latin typeface="Times New Roman" pitchFamily="18" charset="0"/>
                <a:ea typeface="宋体" pitchFamily="2" charset="-122"/>
                <a:cs typeface="+mn-cs"/>
              </a:rPr>
              <a:t>id</a:t>
            </a:r>
            <a:r>
              <a:rPr lang="zh-CN" altLang="en-US" sz="1200" kern="1200" dirty="0" smtClean="0">
                <a:solidFill>
                  <a:schemeClr val="tx1"/>
                </a:solidFill>
                <a:latin typeface="Times New Roman" pitchFamily="18" charset="0"/>
                <a:ea typeface="宋体" pitchFamily="2" charset="-122"/>
                <a:cs typeface="+mn-cs"/>
              </a:rPr>
              <a:t>属性是给</a:t>
            </a:r>
            <a:r>
              <a:rPr lang="en-US" sz="1200" kern="1200" dirty="0" smtClean="0">
                <a:solidFill>
                  <a:schemeClr val="tx1"/>
                </a:solidFill>
                <a:latin typeface="Times New Roman" pitchFamily="18" charset="0"/>
                <a:ea typeface="宋体" pitchFamily="2" charset="-122"/>
                <a:cs typeface="+mn-cs"/>
              </a:rPr>
              <a:t>label</a:t>
            </a:r>
            <a:r>
              <a:rPr lang="zh-CN" altLang="en-US" sz="1200" kern="1200" dirty="0" smtClean="0">
                <a:solidFill>
                  <a:schemeClr val="tx1"/>
                </a:solidFill>
                <a:latin typeface="Times New Roman" pitchFamily="18" charset="0"/>
                <a:ea typeface="宋体" pitchFamily="2" charset="-122"/>
                <a:cs typeface="+mn-cs"/>
              </a:rPr>
              <a:t>标签和表单元素进行关联使用的</a:t>
            </a:r>
            <a:endParaRPr lang="en-US" altLang="zh-CN" sz="1200" kern="1200" dirty="0" smtClean="0">
              <a:solidFill>
                <a:schemeClr val="tx1"/>
              </a:solidFill>
              <a:latin typeface="Times New Roman" pitchFamily="18" charset="0"/>
              <a:ea typeface="宋体" pitchFamily="2" charset="-122"/>
              <a:cs typeface="+mn-cs"/>
            </a:endParaRPr>
          </a:p>
          <a:p>
            <a:r>
              <a:rPr lang="en-US" altLang="zh-CN" sz="1200" kern="1200" dirty="0" smtClean="0">
                <a:solidFill>
                  <a:schemeClr val="tx1"/>
                </a:solidFill>
                <a:latin typeface="Times New Roman" pitchFamily="18" charset="0"/>
                <a:ea typeface="宋体" pitchFamily="2" charset="-122"/>
                <a:cs typeface="+mn-cs"/>
              </a:rPr>
              <a:t>3</a:t>
            </a:r>
            <a:r>
              <a:rPr lang="zh-CN" altLang="en-US" sz="1200" kern="1200" dirty="0" smtClean="0">
                <a:solidFill>
                  <a:schemeClr val="tx1"/>
                </a:solidFill>
                <a:latin typeface="Times New Roman" pitchFamily="18" charset="0"/>
                <a:ea typeface="宋体" pitchFamily="2" charset="-122"/>
                <a:cs typeface="+mn-cs"/>
              </a:rPr>
              <a:t>、演示示例，在网页中如何创建标注和对应的关联表单元素，在浏览器中演示效果</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4</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32</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r>
              <a:rPr lang="zh-CN" altLang="zh-CN" sz="1200" kern="1200" dirty="0" smtClean="0">
                <a:solidFill>
                  <a:schemeClr val="tx1"/>
                </a:solidFill>
                <a:effectLst/>
                <a:latin typeface="Times New Roman" pitchFamily="18" charset="0"/>
                <a:ea typeface="宋体" pitchFamily="2" charset="-122"/>
                <a:cs typeface="+mn-cs"/>
              </a:rPr>
              <a:t>如果用户填写的表单内容不进行验证就发给服务器，那么服务器发现填写的不合法，或是没有填写，就会返回响应给用户，用户重新填写再提交，如此多次持续直到用户输入正确。它们之间的通信是通过网络进行的，如果网络很差，那么注册一个账号就得花很长时间，对用户来说是非常烦的，对服务器来说也增加了其工作压力。</a:t>
            </a:r>
          </a:p>
          <a:p>
            <a:r>
              <a:rPr lang="zh-CN" altLang="zh-CN" sz="1200" kern="1200" dirty="0" smtClean="0">
                <a:solidFill>
                  <a:schemeClr val="tx1"/>
                </a:solidFill>
                <a:effectLst/>
                <a:latin typeface="Times New Roman" pitchFamily="18" charset="0"/>
                <a:ea typeface="宋体" pitchFamily="2" charset="-122"/>
                <a:cs typeface="+mn-cs"/>
              </a:rPr>
              <a:t>要是有恶意的用户向服务器发送病毒或是有害于服务器安全的程序就更危险了。</a:t>
            </a:r>
          </a:p>
          <a:p>
            <a:r>
              <a:rPr lang="zh-CN" altLang="zh-CN" sz="1200" kern="1200" dirty="0" smtClean="0">
                <a:solidFill>
                  <a:schemeClr val="tx1"/>
                </a:solidFill>
                <a:effectLst/>
                <a:latin typeface="Times New Roman" pitchFamily="18" charset="0"/>
                <a:ea typeface="宋体" pitchFamily="2" charset="-122"/>
                <a:cs typeface="+mn-cs"/>
              </a:rPr>
              <a:t>表单验证的好处：</a:t>
            </a:r>
          </a:p>
          <a:p>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1</a:t>
            </a:r>
            <a:r>
              <a:rPr lang="zh-CN" altLang="zh-CN" sz="1200" kern="1200" dirty="0" smtClean="0">
                <a:solidFill>
                  <a:schemeClr val="tx1"/>
                </a:solidFill>
                <a:effectLst/>
                <a:latin typeface="Times New Roman" pitchFamily="18" charset="0"/>
                <a:ea typeface="宋体" pitchFamily="2" charset="-122"/>
                <a:cs typeface="+mn-cs"/>
              </a:rPr>
              <a:t>）减轻服务器的压力。</a:t>
            </a:r>
          </a:p>
          <a:p>
            <a:r>
              <a:rPr lang="zh-CN" altLang="zh-CN" sz="1200" kern="1200" dirty="0" smtClean="0">
                <a:solidFill>
                  <a:schemeClr val="tx1"/>
                </a:solidFill>
                <a:effectLst/>
                <a:latin typeface="Times New Roman" pitchFamily="18" charset="0"/>
                <a:ea typeface="宋体" pitchFamily="2" charset="-122"/>
                <a:cs typeface="+mn-cs"/>
              </a:rPr>
              <a:t>（</a:t>
            </a:r>
            <a:r>
              <a:rPr lang="en-US" altLang="zh-CN" sz="1200" kern="1200" dirty="0" smtClean="0">
                <a:solidFill>
                  <a:schemeClr val="tx1"/>
                </a:solidFill>
                <a:effectLst/>
                <a:latin typeface="Times New Roman" pitchFamily="18" charset="0"/>
                <a:ea typeface="宋体" pitchFamily="2" charset="-122"/>
                <a:cs typeface="+mn-cs"/>
              </a:rPr>
              <a:t>2</a:t>
            </a:r>
            <a:r>
              <a:rPr lang="zh-CN" altLang="zh-CN" sz="1200" kern="1200" dirty="0" smtClean="0">
                <a:solidFill>
                  <a:schemeClr val="tx1"/>
                </a:solidFill>
                <a:effectLst/>
                <a:latin typeface="Times New Roman" pitchFamily="18" charset="0"/>
                <a:ea typeface="宋体" pitchFamily="2" charset="-122"/>
                <a:cs typeface="+mn-cs"/>
              </a:rPr>
              <a:t>）保证数据的可行性和安全性。</a:t>
            </a:r>
          </a:p>
          <a:p>
            <a:r>
              <a:rPr lang="zh-CN" altLang="zh-CN" sz="1200" kern="1200" dirty="0" smtClean="0">
                <a:solidFill>
                  <a:schemeClr val="tx1"/>
                </a:solidFill>
                <a:effectLst/>
                <a:latin typeface="Times New Roman" pitchFamily="18" charset="0"/>
                <a:ea typeface="宋体" pitchFamily="2" charset="-122"/>
                <a:cs typeface="+mn-cs"/>
              </a:rPr>
              <a:t>在客户端就对表单进行验证是非常有必要的</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、教员可以告知学员这三个属性是</a:t>
            </a:r>
            <a:r>
              <a:rPr lang="en-US" altLang="zh-CN" dirty="0" smtClean="0"/>
              <a:t>html5</a:t>
            </a:r>
            <a:r>
              <a:rPr lang="zh-CN" altLang="en-US" dirty="0" smtClean="0"/>
              <a:t>中很实用的属性，后面</a:t>
            </a:r>
            <a:r>
              <a:rPr lang="en-US" altLang="zh-CN" dirty="0" err="1" smtClean="0"/>
              <a:t>javaScript</a:t>
            </a:r>
            <a:r>
              <a:rPr lang="zh-CN" altLang="en-US" dirty="0" smtClean="0"/>
              <a:t>课程中还会详细的讲解。现在大家就大概认识者三种属性即可。</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34</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35</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36</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1</a:t>
            </a:r>
            <a:r>
              <a:rPr lang="zh-CN" altLang="en-US" dirty="0" smtClean="0"/>
              <a:t>、</a:t>
            </a:r>
            <a:r>
              <a:rPr lang="zh-CN" altLang="en-US" sz="2600" dirty="0" smtClean="0">
                <a:cs typeface="+mn-cs"/>
              </a:rPr>
              <a:t>（</a:t>
            </a:r>
            <a:r>
              <a:rPr lang="en-US" altLang="zh-CN" sz="2600" dirty="0" err="1" smtClean="0">
                <a:cs typeface="+mn-cs"/>
              </a:rPr>
              <a:t>javaScript</a:t>
            </a:r>
            <a:r>
              <a:rPr lang="zh-CN" altLang="en-US" sz="2600" smtClean="0">
                <a:cs typeface="+mn-cs"/>
              </a:rPr>
              <a:t>课程会</a:t>
            </a:r>
            <a:r>
              <a:rPr lang="zh-CN" altLang="en-US" sz="2600" dirty="0" smtClean="0">
                <a:cs typeface="+mn-cs"/>
              </a:rPr>
              <a:t>详解）</a:t>
            </a:r>
            <a:endParaRPr lang="en-US" altLang="zh-CN" sz="2600" dirty="0" smtClean="0">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37</a:t>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、先讲解需求，提示学员使用表格布局排版</a:t>
            </a:r>
            <a:endParaRPr lang="en-US" altLang="zh-CN" dirty="0" smtClean="0"/>
          </a:p>
          <a:p>
            <a:r>
              <a:rPr lang="en-US" altLang="zh-CN" dirty="0" smtClean="0"/>
              <a:t>2</a:t>
            </a:r>
            <a:r>
              <a:rPr lang="zh-CN" altLang="en-US" dirty="0" smtClean="0"/>
              <a:t>、学员制作页面时，教员巡视指导</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38</a:t>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p:spPr>
      </p:sp>
      <p:sp>
        <p:nvSpPr>
          <p:cNvPr id="1157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en-US" altLang="zh-CN" smtClean="0">
                <a:ea typeface="宋体" charset="-122"/>
              </a:rPr>
              <a:t>xxxxxxx</a:t>
            </a:r>
            <a:endParaRPr lang="zh-CN" altLang="en-US" smtClean="0">
              <a:ea typeface="宋体" charset="-122"/>
            </a:endParaRPr>
          </a:p>
          <a:p>
            <a:endParaRPr lang="zh-CN" altLang="en-US" smtClean="0">
              <a:ea typeface="宋体" charset="-122"/>
            </a:endParaRPr>
          </a:p>
        </p:txBody>
      </p:sp>
      <p:sp>
        <p:nvSpPr>
          <p:cNvPr id="4" name="灯片编号占位符 3"/>
          <p:cNvSpPr>
            <a:spLocks noGrp="1"/>
          </p:cNvSpPr>
          <p:nvPr>
            <p:ph type="sldNum" sz="quarter" idx="5"/>
          </p:nvPr>
        </p:nvSpPr>
        <p:spPr/>
        <p:txBody>
          <a:bodyPr/>
          <a:lstStyle/>
          <a:p>
            <a:pPr>
              <a:defRPr/>
            </a:pPr>
            <a:fld id="{41494AB7-8625-4824-800A-BD39FB2F59E6}" type="slidenum">
              <a:rPr lang="zh-CN" altLang="en-US" smtClean="0"/>
              <a:pPr>
                <a:defRPr/>
              </a:pPr>
              <a:t>39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p:spPr>
      </p:sp>
      <p:sp>
        <p:nvSpPr>
          <p:cNvPr id="1187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ea typeface="宋体" charset="-122"/>
              </a:rPr>
              <a:t>教学指导；</a:t>
            </a:r>
            <a:endParaRPr lang="en-US" altLang="zh-CN" smtClean="0">
              <a:ea typeface="宋体" charset="-122"/>
            </a:endParaRPr>
          </a:p>
          <a:p>
            <a:r>
              <a:rPr lang="zh-CN" altLang="en-US" smtClean="0">
                <a:ea typeface="宋体" charset="-122"/>
              </a:rPr>
              <a:t>总结部分</a:t>
            </a:r>
            <a:r>
              <a:rPr lang="zh-CN" altLang="zh-CN" smtClean="0">
                <a:ea typeface="宋体" charset="-122"/>
              </a:rPr>
              <a:t>主要达到以下几个目的：</a:t>
            </a:r>
            <a:endParaRPr lang="en-US" altLang="zh-CN" smtClean="0">
              <a:ea typeface="宋体" charset="-122"/>
            </a:endParaRPr>
          </a:p>
          <a:p>
            <a:r>
              <a:rPr lang="en-US" altLang="zh-CN" smtClean="0">
                <a:ea typeface="宋体" charset="-122"/>
              </a:rPr>
              <a:t>1</a:t>
            </a:r>
            <a:r>
              <a:rPr lang="zh-CN" altLang="en-US" smtClean="0">
                <a:ea typeface="宋体" charset="-122"/>
              </a:rPr>
              <a:t>、</a:t>
            </a:r>
            <a:r>
              <a:rPr lang="zh-CN" altLang="zh-CN" b="1" smtClean="0">
                <a:ea typeface="宋体" charset="-122"/>
              </a:rPr>
              <a:t>回顾内容</a:t>
            </a:r>
            <a:r>
              <a:rPr lang="zh-CN" altLang="en-US" b="1" smtClean="0">
                <a:ea typeface="宋体" charset="-122"/>
              </a:rPr>
              <a:t>。</a:t>
            </a:r>
            <a:r>
              <a:rPr lang="zh-CN" altLang="en-US" smtClean="0">
                <a:solidFill>
                  <a:srgbClr val="C00000"/>
                </a:solidFill>
                <a:ea typeface="宋体" charset="-122"/>
              </a:rPr>
              <a:t>注意与</a:t>
            </a:r>
            <a:r>
              <a:rPr lang="zh-CN" altLang="zh-CN" smtClean="0">
                <a:solidFill>
                  <a:srgbClr val="C00000"/>
                </a:solidFill>
                <a:ea typeface="宋体" charset="-122"/>
              </a:rPr>
              <a:t>与</a:t>
            </a:r>
            <a:r>
              <a:rPr lang="zh-CN" altLang="en-US" smtClean="0">
                <a:solidFill>
                  <a:srgbClr val="C00000"/>
                </a:solidFill>
                <a:ea typeface="宋体" charset="-122"/>
              </a:rPr>
              <a:t>本章任务和目标</a:t>
            </a:r>
            <a:r>
              <a:rPr lang="zh-CN" altLang="zh-CN" smtClean="0">
                <a:solidFill>
                  <a:srgbClr val="C00000"/>
                </a:solidFill>
                <a:ea typeface="宋体" charset="-122"/>
              </a:rPr>
              <a:t>不一样。</a:t>
            </a:r>
            <a:r>
              <a:rPr lang="zh-CN" altLang="en-US" smtClean="0">
                <a:solidFill>
                  <a:srgbClr val="C00000"/>
                </a:solidFill>
                <a:ea typeface="宋体" charset="-122"/>
              </a:rPr>
              <a:t>本章任务和目标是</a:t>
            </a:r>
            <a:r>
              <a:rPr lang="zh-CN" altLang="zh-CN" smtClean="0">
                <a:ea typeface="宋体" charset="-122"/>
              </a:rPr>
              <a:t>是强调</a:t>
            </a:r>
            <a:r>
              <a:rPr lang="zh-CN" altLang="en-US" smtClean="0">
                <a:ea typeface="宋体" charset="-122"/>
              </a:rPr>
              <a:t>内容概貌，学到技术，告知要学习什么；总结时，</a:t>
            </a:r>
            <a:r>
              <a:rPr lang="zh-CN" altLang="zh-CN" smtClean="0">
                <a:ea typeface="宋体" charset="-122"/>
              </a:rPr>
              <a:t>要格外强调观点，把每一</a:t>
            </a:r>
            <a:r>
              <a:rPr lang="zh-CN" altLang="en-US" smtClean="0">
                <a:ea typeface="宋体" charset="-122"/>
              </a:rPr>
              <a:t>个知识点</a:t>
            </a:r>
            <a:r>
              <a:rPr lang="zh-CN" altLang="zh-CN" smtClean="0">
                <a:ea typeface="宋体" charset="-122"/>
              </a:rPr>
              <a:t>的观点</a:t>
            </a:r>
            <a:r>
              <a:rPr lang="zh-CN" altLang="en-US" smtClean="0">
                <a:ea typeface="宋体" charset="-122"/>
              </a:rPr>
              <a:t>结论</a:t>
            </a:r>
            <a:r>
              <a:rPr lang="zh-CN" altLang="zh-CN" smtClean="0">
                <a:ea typeface="宋体" charset="-122"/>
              </a:rPr>
              <a:t>都尽量突出出来。</a:t>
            </a:r>
            <a:endParaRPr lang="en-US" altLang="zh-CN" smtClean="0">
              <a:solidFill>
                <a:srgbClr val="C00000"/>
              </a:solidFill>
              <a:ea typeface="宋体" charset="-122"/>
            </a:endParaRPr>
          </a:p>
          <a:p>
            <a:r>
              <a:rPr lang="en-US" altLang="zh-CN" b="1" smtClean="0">
                <a:ea typeface="宋体" charset="-122"/>
              </a:rPr>
              <a:t>2</a:t>
            </a:r>
            <a:r>
              <a:rPr lang="zh-CN" altLang="en-US" b="1" smtClean="0">
                <a:ea typeface="宋体" charset="-122"/>
              </a:rPr>
              <a:t>、</a:t>
            </a:r>
            <a:r>
              <a:rPr lang="zh-CN" altLang="zh-CN" b="1" smtClean="0">
                <a:ea typeface="宋体" charset="-122"/>
              </a:rPr>
              <a:t>整理逻辑</a:t>
            </a:r>
            <a:r>
              <a:rPr lang="zh-CN" altLang="en-US" b="1" smtClean="0">
                <a:ea typeface="宋体" charset="-122"/>
              </a:rPr>
              <a:t>。</a:t>
            </a:r>
            <a:r>
              <a:rPr lang="zh-CN" altLang="zh-CN" smtClean="0">
                <a:ea typeface="宋体" charset="-122"/>
              </a:rPr>
              <a:t>还应该把观点之间的逻辑联系梳理出来</a:t>
            </a:r>
            <a:r>
              <a:rPr lang="zh-CN" altLang="en-US" smtClean="0">
                <a:ea typeface="宋体" charset="-122"/>
              </a:rPr>
              <a:t>。</a:t>
            </a:r>
            <a:r>
              <a:rPr lang="zh-CN" altLang="zh-CN" smtClean="0">
                <a:ea typeface="宋体" charset="-122"/>
              </a:rPr>
              <a:t>从而使</a:t>
            </a:r>
            <a:r>
              <a:rPr lang="zh-CN" altLang="en-US" smtClean="0">
                <a:ea typeface="宋体" charset="-122"/>
              </a:rPr>
              <a:t>知识</a:t>
            </a:r>
            <a:r>
              <a:rPr lang="zh-CN" altLang="zh-CN" smtClean="0">
                <a:ea typeface="宋体" charset="-122"/>
              </a:rPr>
              <a:t>系统化、逻辑化。要帮助</a:t>
            </a:r>
            <a:r>
              <a:rPr lang="zh-CN" altLang="en-US" smtClean="0">
                <a:ea typeface="宋体" charset="-122"/>
              </a:rPr>
              <a:t>学员</a:t>
            </a:r>
            <a:r>
              <a:rPr lang="zh-CN" altLang="zh-CN" smtClean="0">
                <a:ea typeface="宋体" charset="-122"/>
              </a:rPr>
              <a:t>整清逻辑是总结的一大任务</a:t>
            </a:r>
            <a:r>
              <a:rPr lang="zh-CN" altLang="en-US" smtClean="0">
                <a:ea typeface="宋体" charset="-122"/>
              </a:rPr>
              <a:t>。</a:t>
            </a:r>
            <a:endParaRPr lang="en-US" altLang="zh-CN" smtClean="0">
              <a:ea typeface="宋体" charset="-122"/>
            </a:endParaRPr>
          </a:p>
        </p:txBody>
      </p:sp>
      <p:sp>
        <p:nvSpPr>
          <p:cNvPr id="4" name="灯片编号占位符 3"/>
          <p:cNvSpPr>
            <a:spLocks noGrp="1"/>
          </p:cNvSpPr>
          <p:nvPr>
            <p:ph type="sldNum" sz="quarter" idx="5"/>
          </p:nvPr>
        </p:nvSpPr>
        <p:spPr/>
        <p:txBody>
          <a:bodyPr/>
          <a:lstStyle/>
          <a:p>
            <a:pPr>
              <a:defRPr/>
            </a:pPr>
            <a:fld id="{AB0B0B1C-76B9-403A-B144-E528BFF32123}" type="slidenum">
              <a:rPr lang="zh-CN" altLang="en-US" smtClean="0"/>
              <a:pPr>
                <a:defRPr/>
              </a:pPr>
              <a:t>40</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、以问题的方式引导学员回答，然后说明表单的网页中的重要作用，以及应用场合</a:t>
            </a:r>
            <a:endParaRPr lang="en-US" altLang="zh-CN" dirty="0" smtClean="0"/>
          </a:p>
          <a:p>
            <a:r>
              <a:rPr lang="en-US" altLang="zh-CN" dirty="0" smtClean="0"/>
              <a:t>2</a:t>
            </a:r>
            <a:r>
              <a:rPr lang="zh-CN" altLang="en-US" dirty="0" smtClean="0"/>
              <a:t>、并且以图为例说明常用的表单元素，常用的表单元素在这里简单说明即可</a:t>
            </a: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、详细讲解表单的创建方法，以及</a:t>
            </a:r>
            <a:r>
              <a:rPr lang="en-US" altLang="zh-CN" dirty="0" smtClean="0"/>
              <a:t>method</a:t>
            </a:r>
            <a:r>
              <a:rPr lang="zh-CN" altLang="en-US" dirty="0" smtClean="0"/>
              <a:t>和</a:t>
            </a:r>
            <a:r>
              <a:rPr lang="en-US" altLang="zh-CN" dirty="0" smtClean="0"/>
              <a:t>action</a:t>
            </a:r>
            <a:r>
              <a:rPr lang="zh-CN" altLang="en-US" dirty="0" smtClean="0"/>
              <a:t>的作用</a:t>
            </a:r>
            <a:endParaRPr lang="en-US" altLang="zh-CN" dirty="0" smtClean="0"/>
          </a:p>
          <a:p>
            <a:r>
              <a:rPr lang="en-US" altLang="zh-CN" dirty="0" smtClean="0"/>
              <a:t>2</a:t>
            </a:r>
            <a:r>
              <a:rPr lang="zh-CN" altLang="en-US" dirty="0" smtClean="0"/>
              <a:t>、演示案例，分别把</a:t>
            </a:r>
            <a:r>
              <a:rPr lang="en-US" altLang="zh-CN" dirty="0" smtClean="0"/>
              <a:t>method</a:t>
            </a:r>
            <a:r>
              <a:rPr lang="zh-CN" altLang="en-US" dirty="0" smtClean="0"/>
              <a:t>的值设置为</a:t>
            </a:r>
            <a:r>
              <a:rPr lang="en-US" altLang="zh-CN" dirty="0" smtClean="0"/>
              <a:t>get</a:t>
            </a:r>
            <a:r>
              <a:rPr lang="zh-CN" altLang="en-US" dirty="0" smtClean="0"/>
              <a:t>和</a:t>
            </a:r>
            <a:r>
              <a:rPr lang="en-US" altLang="zh-CN" dirty="0" smtClean="0"/>
              <a:t>post</a:t>
            </a:r>
            <a:r>
              <a:rPr lang="zh-CN" altLang="en-US" dirty="0" smtClean="0"/>
              <a:t>，然后提交表单，查看页面效果；通过演示可看到</a:t>
            </a:r>
            <a:r>
              <a:rPr lang="en-US" altLang="zh-CN" dirty="0" smtClean="0"/>
              <a:t>method</a:t>
            </a:r>
            <a:r>
              <a:rPr lang="zh-CN" altLang="en-US" dirty="0" smtClean="0"/>
              <a:t>设置不同值时，表单数据在地址栏显示的不同情况</a:t>
            </a:r>
            <a:endParaRPr lang="en-US" altLang="zh-CN" dirty="0" smtClean="0"/>
          </a:p>
          <a:p>
            <a:r>
              <a:rPr lang="en-US" altLang="zh-CN" dirty="0" smtClean="0"/>
              <a:t>3</a:t>
            </a:r>
            <a:r>
              <a:rPr lang="zh-CN" altLang="en-US" dirty="0" smtClean="0"/>
              <a:t>、最后根据演示情况说明</a:t>
            </a:r>
            <a:r>
              <a:rPr lang="en-US" altLang="zh-CN" dirty="0" smtClean="0"/>
              <a:t>get</a:t>
            </a:r>
            <a:r>
              <a:rPr lang="zh-CN" altLang="en-US" dirty="0" smtClean="0"/>
              <a:t>和</a:t>
            </a:r>
            <a:r>
              <a:rPr lang="en-US" altLang="zh-CN" dirty="0" smtClean="0"/>
              <a:t>post</a:t>
            </a:r>
            <a:r>
              <a:rPr lang="zh-CN" altLang="en-US" dirty="0" smtClean="0"/>
              <a:t>两者的区别</a:t>
            </a:r>
            <a:endParaRPr lang="en-US" altLang="zh-CN" dirty="0" smtClean="0"/>
          </a:p>
          <a:p>
            <a:r>
              <a:rPr lang="en-US" altLang="zh-CN" dirty="0" smtClean="0"/>
              <a:t>4</a:t>
            </a:r>
            <a:r>
              <a:rPr lang="zh-CN" altLang="en-US" dirty="0" smtClean="0"/>
              <a:t>、最后总结：</a:t>
            </a:r>
            <a:r>
              <a:rPr lang="en-US" sz="1200" kern="1200" dirty="0" smtClean="0">
                <a:solidFill>
                  <a:schemeClr val="tx1"/>
                </a:solidFill>
                <a:latin typeface="Times New Roman" pitchFamily="18" charset="0"/>
                <a:ea typeface="宋体" pitchFamily="2" charset="-122"/>
                <a:cs typeface="+mn-cs"/>
              </a:rPr>
              <a:t>post</a:t>
            </a:r>
            <a:r>
              <a:rPr lang="zh-CN" altLang="en-US" sz="1200" kern="1200" dirty="0" smtClean="0">
                <a:solidFill>
                  <a:schemeClr val="tx1"/>
                </a:solidFill>
                <a:latin typeface="Times New Roman" pitchFamily="18" charset="0"/>
                <a:ea typeface="宋体" pitchFamily="2" charset="-122"/>
                <a:cs typeface="+mn-cs"/>
              </a:rPr>
              <a:t>方式提交的数据安全性要明显高于</a:t>
            </a:r>
            <a:r>
              <a:rPr lang="en-US" sz="1200" kern="1200" dirty="0" smtClean="0">
                <a:solidFill>
                  <a:schemeClr val="tx1"/>
                </a:solidFill>
                <a:latin typeface="Times New Roman" pitchFamily="18" charset="0"/>
                <a:ea typeface="宋体" pitchFamily="2" charset="-122"/>
                <a:cs typeface="+mn-cs"/>
              </a:rPr>
              <a:t>get</a:t>
            </a:r>
            <a:r>
              <a:rPr lang="zh-CN" altLang="en-US" sz="1200" kern="1200" dirty="0" smtClean="0">
                <a:solidFill>
                  <a:schemeClr val="tx1"/>
                </a:solidFill>
                <a:latin typeface="Times New Roman" pitchFamily="18" charset="0"/>
                <a:ea typeface="宋体" pitchFamily="2" charset="-122"/>
                <a:cs typeface="+mn-cs"/>
              </a:rPr>
              <a:t>方式提交的数据。因此在实际开发中通常采用</a:t>
            </a:r>
            <a:r>
              <a:rPr lang="en-US" sz="1200" kern="1200" dirty="0" smtClean="0">
                <a:solidFill>
                  <a:schemeClr val="tx1"/>
                </a:solidFill>
                <a:latin typeface="Times New Roman" pitchFamily="18" charset="0"/>
                <a:ea typeface="宋体" pitchFamily="2" charset="-122"/>
                <a:cs typeface="+mn-cs"/>
              </a:rPr>
              <a:t>post</a:t>
            </a:r>
            <a:r>
              <a:rPr lang="zh-CN" altLang="en-US" sz="1200" kern="1200" dirty="0" smtClean="0">
                <a:solidFill>
                  <a:schemeClr val="tx1"/>
                </a:solidFill>
                <a:latin typeface="Times New Roman" pitchFamily="18" charset="0"/>
                <a:ea typeface="宋体" pitchFamily="2" charset="-122"/>
                <a:cs typeface="+mn-cs"/>
              </a:rPr>
              <a:t>方式提交表单数据。</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6</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r>
              <a:rPr lang="zh-CN" altLang="en-US" dirty="0" smtClean="0"/>
              <a:t>教学指导：</a:t>
            </a:r>
            <a:endParaRPr lang="en-US" altLang="zh-CN" dirty="0" smtClean="0"/>
          </a:p>
          <a:p>
            <a:r>
              <a:rPr lang="en-US" altLang="zh-CN" dirty="0" smtClean="0"/>
              <a:t>1</a:t>
            </a:r>
            <a:r>
              <a:rPr lang="zh-CN" altLang="en-US" dirty="0" smtClean="0"/>
              <a:t>、首先讲解</a:t>
            </a:r>
            <a:r>
              <a:rPr lang="en-US" altLang="zh-CN" dirty="0" smtClean="0"/>
              <a:t>input</a:t>
            </a:r>
            <a:r>
              <a:rPr lang="zh-CN" altLang="en-US" dirty="0" smtClean="0"/>
              <a:t>元素的基本语法，说明各个参数的含义</a:t>
            </a:r>
            <a:endParaRPr lang="en-US" altLang="zh-CN" dirty="0" smtClean="0"/>
          </a:p>
          <a:p>
            <a:r>
              <a:rPr lang="en-US" altLang="zh-CN" dirty="0" smtClean="0"/>
              <a:t>2</a:t>
            </a:r>
            <a:r>
              <a:rPr lang="zh-CN" altLang="en-US" dirty="0" smtClean="0"/>
              <a:t>、然后讲解</a:t>
            </a:r>
            <a:r>
              <a:rPr lang="en-US" altLang="zh-CN" dirty="0" smtClean="0"/>
              <a:t>input</a:t>
            </a:r>
            <a:r>
              <a:rPr lang="zh-CN" altLang="en-US" dirty="0" smtClean="0"/>
              <a:t>的属性，说明</a:t>
            </a:r>
            <a:r>
              <a:rPr lang="en-US" altLang="zh-CN" dirty="0" smtClean="0"/>
              <a:t>type</a:t>
            </a:r>
            <a:r>
              <a:rPr lang="zh-CN" altLang="en-US" dirty="0" smtClean="0"/>
              <a:t>取不同值时，表示不同的表单元素，并且讲解表格中每个值表示的表单元素</a:t>
            </a:r>
          </a:p>
        </p:txBody>
      </p:sp>
      <p:sp>
        <p:nvSpPr>
          <p:cNvPr id="4" name="灯片编号占位符 3"/>
          <p:cNvSpPr>
            <a:spLocks noGrp="1"/>
          </p:cNvSpPr>
          <p:nvPr>
            <p:ph type="sldNum" sz="quarter" idx="5"/>
          </p:nvPr>
        </p:nvSpPr>
        <p:spPr/>
        <p:txBody>
          <a:bodyPr/>
          <a:lstStyle/>
          <a:p>
            <a:pPr>
              <a:defRPr/>
            </a:pPr>
            <a:fld id="{DF3F7375-6634-4311-8ECD-C6F40EB23721}" type="slidenum">
              <a:rPr lang="zh-CN" altLang="en-US" smtClean="0"/>
              <a:pPr>
                <a:defRPr/>
              </a:pPr>
              <a:t>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、讲解文本框的语法，重点说明当</a:t>
            </a:r>
            <a:r>
              <a:rPr lang="en-US" altLang="zh-CN" baseline="0" dirty="0" smtClean="0"/>
              <a:t>type</a:t>
            </a:r>
            <a:r>
              <a:rPr lang="zh-CN" altLang="en-US" baseline="0" dirty="0" smtClean="0"/>
              <a:t>取值为</a:t>
            </a:r>
            <a:r>
              <a:rPr lang="en-US" altLang="zh-CN" baseline="0" dirty="0" smtClean="0"/>
              <a:t>text</a:t>
            </a:r>
            <a:r>
              <a:rPr lang="zh-CN" altLang="en-US" baseline="0" dirty="0" smtClean="0"/>
              <a:t>时为文本框，</a:t>
            </a:r>
            <a:r>
              <a:rPr lang="en-US" altLang="zh-CN" baseline="0" dirty="0" smtClean="0"/>
              <a:t>name</a:t>
            </a:r>
            <a:r>
              <a:rPr lang="zh-CN" altLang="en-US" baseline="0" dirty="0" smtClean="0"/>
              <a:t>属性是必须的，其他几个属性并不是必须的，其他几个属性将根据表单需要而设置</a:t>
            </a:r>
            <a:endParaRPr lang="en-US" altLang="zh-CN" baseline="0" dirty="0" smtClean="0"/>
          </a:p>
          <a:p>
            <a:r>
              <a:rPr lang="en-US" altLang="zh-CN" baseline="0" dirty="0" smtClean="0"/>
              <a:t>2</a:t>
            </a:r>
            <a:r>
              <a:rPr lang="zh-CN" altLang="en-US" baseline="0" dirty="0" smtClean="0"/>
              <a:t>、演示示例，边演示边讲解，演示</a:t>
            </a:r>
            <a:r>
              <a:rPr lang="en-US" altLang="zh-CN" baseline="0" dirty="0" smtClean="0"/>
              <a:t>value</a:t>
            </a:r>
            <a:r>
              <a:rPr lang="zh-CN" altLang="en-US" baseline="0" dirty="0" smtClean="0"/>
              <a:t>的初始值，</a:t>
            </a:r>
            <a:r>
              <a:rPr lang="en-US" altLang="zh-CN" baseline="0" dirty="0" smtClean="0"/>
              <a:t>size</a:t>
            </a:r>
            <a:r>
              <a:rPr lang="zh-CN" altLang="en-US" baseline="0" dirty="0" smtClean="0"/>
              <a:t>与</a:t>
            </a:r>
            <a:r>
              <a:rPr lang="en-US" altLang="zh-CN" baseline="0" dirty="0" err="1" smtClean="0"/>
              <a:t>maxlength</a:t>
            </a:r>
            <a:r>
              <a:rPr lang="zh-CN" altLang="en-US" baseline="0" dirty="0" smtClean="0"/>
              <a:t>的区别，当没有设置</a:t>
            </a:r>
            <a:r>
              <a:rPr lang="en-US" altLang="zh-CN" baseline="0" dirty="0" err="1" smtClean="0"/>
              <a:t>maxlength</a:t>
            </a:r>
            <a:r>
              <a:rPr lang="zh-CN" altLang="en-US" baseline="0" dirty="0" smtClean="0"/>
              <a:t>时向文本框中输入内容没有限制，当设置</a:t>
            </a:r>
            <a:r>
              <a:rPr lang="en-US" altLang="zh-CN" baseline="0" dirty="0" err="1" smtClean="0"/>
              <a:t>maxlength</a:t>
            </a:r>
            <a:r>
              <a:rPr lang="zh-CN" altLang="en-US" baseline="0" dirty="0" smtClean="0"/>
              <a:t>时再向文本框中输入值将会有字符数的限制</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8</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、讲解密码框的语法，与文本框对比讲解，讲解异同点。</a:t>
            </a:r>
            <a:endParaRPr lang="en-US" altLang="zh-CN" dirty="0" smtClean="0"/>
          </a:p>
          <a:p>
            <a:r>
              <a:rPr lang="en-US" altLang="zh-CN" dirty="0" smtClean="0"/>
              <a:t>2</a:t>
            </a:r>
            <a:r>
              <a:rPr lang="zh-CN" altLang="en-US" dirty="0" smtClean="0"/>
              <a:t>、重点说明当</a:t>
            </a:r>
            <a:r>
              <a:rPr lang="en-US" altLang="zh-CN" baseline="0" dirty="0" smtClean="0"/>
              <a:t>type</a:t>
            </a:r>
            <a:r>
              <a:rPr lang="zh-CN" altLang="en-US" baseline="0" dirty="0" smtClean="0"/>
              <a:t>取值为</a:t>
            </a:r>
            <a:r>
              <a:rPr lang="en-US" altLang="zh-CN" sz="1000" b="0" kern="1200" dirty="0" smtClean="0">
                <a:solidFill>
                  <a:srgbClr val="FF0000"/>
                </a:solidFill>
                <a:latin typeface="Times New Roman" pitchFamily="18" charset="0"/>
                <a:ea typeface="宋体" pitchFamily="2" charset="-122"/>
                <a:cs typeface="+mn-cs"/>
              </a:rPr>
              <a:t>password</a:t>
            </a:r>
            <a:r>
              <a:rPr lang="zh-CN" altLang="en-US" baseline="0" dirty="0" smtClean="0"/>
              <a:t>时为密码框，</a:t>
            </a:r>
            <a:r>
              <a:rPr lang="en-US" altLang="zh-CN" baseline="0" dirty="0" smtClean="0"/>
              <a:t>name</a:t>
            </a:r>
            <a:r>
              <a:rPr lang="zh-CN" altLang="en-US" baseline="0" dirty="0" smtClean="0"/>
              <a:t>属性是必须的，其他属性并不是必须的，实际开发中通常不设置</a:t>
            </a:r>
            <a:r>
              <a:rPr lang="en-US" altLang="zh-CN" baseline="0" dirty="0" smtClean="0"/>
              <a:t>value</a:t>
            </a:r>
            <a:r>
              <a:rPr lang="zh-CN" altLang="en-US" baseline="0" dirty="0" smtClean="0"/>
              <a:t>初始值。</a:t>
            </a:r>
            <a:endParaRPr lang="en-US" altLang="zh-CN" baseline="0" dirty="0" smtClean="0"/>
          </a:p>
          <a:p>
            <a:r>
              <a:rPr lang="en-US" altLang="zh-CN" baseline="0" dirty="0" smtClean="0"/>
              <a:t>3</a:t>
            </a:r>
            <a:r>
              <a:rPr lang="zh-CN" altLang="en-US" baseline="0" dirty="0" smtClean="0"/>
              <a:t>、演示示例，边演示边讲解，演示向密码框中输入字符时，显示的效果，密码字符</a:t>
            </a:r>
            <a:r>
              <a:rPr lang="zh-CN" altLang="en-US" sz="1200" kern="1200" dirty="0" smtClean="0">
                <a:solidFill>
                  <a:schemeClr val="tx1"/>
                </a:solidFill>
                <a:latin typeface="Times New Roman" pitchFamily="18" charset="0"/>
                <a:ea typeface="宋体" pitchFamily="2" charset="-122"/>
                <a:cs typeface="+mn-cs"/>
              </a:rPr>
              <a:t>以黑色实心的圆点来显示。</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9</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教学指导：</a:t>
            </a:r>
            <a:endParaRPr lang="en-US" altLang="zh-CN" dirty="0" smtClean="0"/>
          </a:p>
          <a:p>
            <a:r>
              <a:rPr lang="en-US" altLang="zh-CN" dirty="0" smtClean="0"/>
              <a:t>1</a:t>
            </a:r>
            <a:r>
              <a:rPr lang="zh-CN" altLang="en-US" dirty="0" smtClean="0"/>
              <a:t>、讲解单选按钮的语法，与文本框或密码框对比讲解，讲解异同点。</a:t>
            </a:r>
            <a:endParaRPr lang="en-US" altLang="zh-CN" dirty="0" smtClean="0"/>
          </a:p>
          <a:p>
            <a:r>
              <a:rPr lang="en-US" altLang="zh-CN" dirty="0" smtClean="0"/>
              <a:t>2</a:t>
            </a:r>
            <a:r>
              <a:rPr lang="zh-CN" altLang="en-US" dirty="0" smtClean="0"/>
              <a:t>、重点说明当</a:t>
            </a:r>
            <a:r>
              <a:rPr lang="en-US" altLang="zh-CN" baseline="0" dirty="0" smtClean="0"/>
              <a:t>type</a:t>
            </a:r>
            <a:r>
              <a:rPr lang="zh-CN" altLang="en-US" baseline="0" dirty="0" smtClean="0"/>
              <a:t>取值为</a:t>
            </a:r>
            <a:r>
              <a:rPr lang="en-US" altLang="zh-CN" sz="1000" b="0" kern="1200" dirty="0" smtClean="0">
                <a:solidFill>
                  <a:srgbClr val="FF0000"/>
                </a:solidFill>
                <a:latin typeface="Times New Roman" pitchFamily="18" charset="0"/>
                <a:ea typeface="宋体" pitchFamily="2" charset="-122"/>
                <a:cs typeface="+mn-cs"/>
              </a:rPr>
              <a:t>radio</a:t>
            </a:r>
            <a:r>
              <a:rPr lang="zh-CN" altLang="en-US" baseline="0" dirty="0" smtClean="0"/>
              <a:t>时为单选按钮，</a:t>
            </a:r>
            <a:r>
              <a:rPr lang="en-US" altLang="zh-CN" baseline="0" dirty="0" smtClean="0"/>
              <a:t>name</a:t>
            </a:r>
            <a:r>
              <a:rPr lang="zh-CN" altLang="en-US" baseline="0" dirty="0" smtClean="0"/>
              <a:t>和</a:t>
            </a:r>
            <a:r>
              <a:rPr lang="en-US" altLang="zh-CN" baseline="0" dirty="0" smtClean="0"/>
              <a:t>value</a:t>
            </a:r>
            <a:r>
              <a:rPr lang="zh-CN" altLang="en-US" baseline="0" dirty="0" smtClean="0"/>
              <a:t>属性是必须的，其他属性并不是必须的。</a:t>
            </a:r>
            <a:endParaRPr lang="en-US" altLang="zh-CN" baseline="0" dirty="0" smtClean="0"/>
          </a:p>
          <a:p>
            <a:r>
              <a:rPr lang="en-US" altLang="zh-CN" baseline="0" dirty="0" smtClean="0"/>
              <a:t>3</a:t>
            </a:r>
            <a:r>
              <a:rPr lang="zh-CN" altLang="en-US" baseline="0" dirty="0" smtClean="0"/>
              <a:t>、同一组单选按钮，</a:t>
            </a:r>
            <a:r>
              <a:rPr lang="en-US" altLang="zh-CN" baseline="0" dirty="0" smtClean="0"/>
              <a:t>name</a:t>
            </a:r>
            <a:r>
              <a:rPr lang="zh-CN" altLang="en-US" baseline="0" dirty="0" smtClean="0"/>
              <a:t>属性值必须相同，才能在选中单选按钮时达到互斥</a:t>
            </a:r>
            <a:endParaRPr lang="en-US" altLang="zh-CN" baseline="0" dirty="0" smtClean="0"/>
          </a:p>
          <a:p>
            <a:r>
              <a:rPr lang="en-US" altLang="zh-CN" baseline="0" dirty="0" smtClean="0"/>
              <a:t>4</a:t>
            </a:r>
            <a:r>
              <a:rPr lang="zh-CN" altLang="en-US" baseline="0" dirty="0" smtClean="0"/>
              <a:t>、演示示例，边演示边讲解，希望在页面加载时单选按钮有一个默认的选项，则必须使用</a:t>
            </a:r>
            <a:r>
              <a:rPr lang="en-US" altLang="zh-CN" baseline="0" dirty="0" smtClean="0"/>
              <a:t>checked</a:t>
            </a:r>
            <a:r>
              <a:rPr lang="zh-CN" altLang="en-US" baseline="0" dirty="0" smtClean="0"/>
              <a:t>属性，同一组单选按钮只能有一个默认的</a:t>
            </a:r>
            <a:r>
              <a:rPr lang="en-US" altLang="zh-CN" baseline="0" dirty="0" smtClean="0"/>
              <a:t>checked</a:t>
            </a:r>
            <a:r>
              <a:rPr lang="zh-CN" altLang="en-US" baseline="0" dirty="0" smtClean="0"/>
              <a:t>属性</a:t>
            </a:r>
          </a:p>
          <a:p>
            <a:r>
              <a:rPr lang="zh-CN" altLang="en-US" sz="1200" kern="1200" dirty="0" smtClean="0">
                <a:solidFill>
                  <a:schemeClr val="tx1"/>
                </a:solidFill>
                <a:latin typeface="Times New Roman" pitchFamily="18" charset="0"/>
                <a:ea typeface="宋体"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pPr>
                <a:defRPr/>
              </a:pPr>
              <a:t>10</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标题 1"/>
          <p:cNvSpPr>
            <a:spLocks noGrp="1"/>
          </p:cNvSpPr>
          <p:nvPr>
            <p:ph type="ctrTitle"/>
          </p:nvPr>
        </p:nvSpPr>
        <p:spPr>
          <a:xfrm>
            <a:off x="685800" y="2105028"/>
            <a:ext cx="7772400" cy="1470025"/>
          </a:xfrm>
          <a:noFill/>
        </p:spPr>
        <p:txBody>
          <a:bodyPr>
            <a:normAutofit/>
          </a:bodyPr>
          <a:lstStyle>
            <a:lvl1pPr algn="ctr">
              <a:defRPr sz="4400" b="1">
                <a:solidFill>
                  <a:schemeClr val="tx1">
                    <a:lumMod val="95000"/>
                    <a:lumOff val="5000"/>
                  </a:schemeClr>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14" name="副标题 2"/>
          <p:cNvSpPr>
            <a:spLocks noGrp="1"/>
          </p:cNvSpPr>
          <p:nvPr>
            <p:ph type="subTitle" idx="1"/>
          </p:nvPr>
        </p:nvSpPr>
        <p:spPr>
          <a:xfrm>
            <a:off x="714348" y="3605226"/>
            <a:ext cx="7786742" cy="1752600"/>
          </a:xfrm>
        </p:spPr>
        <p:txBody>
          <a:bodyPr/>
          <a:lstStyle>
            <a:lvl1pPr marL="0" indent="0" algn="ctr">
              <a:buNone/>
              <a:defRPr sz="2800" b="1">
                <a:solidFill>
                  <a:schemeClr val="tx1"/>
                </a:solidFill>
                <a:latin typeface="微软雅黑" pitchFamily="34" charset="-122"/>
                <a:ea typeface="微软雅黑"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12" name="灯片编号占位符 5"/>
          <p:cNvSpPr>
            <a:spLocks noGrp="1"/>
          </p:cNvSpPr>
          <p:nvPr>
            <p:ph type="sldNum" sz="quarter" idx="10"/>
          </p:nvPr>
        </p:nvSpPr>
        <p:spPr>
          <a:xfrm>
            <a:off x="6553200" y="6356350"/>
            <a:ext cx="2133600" cy="365125"/>
          </a:xfrm>
        </p:spPr>
        <p:txBody>
          <a:bodyPr/>
          <a:lstStyle>
            <a:lvl1pPr>
              <a:defRPr/>
            </a:lvl1pPr>
          </a:lstStyle>
          <a:p>
            <a:pPr>
              <a:defRPr/>
            </a:pPr>
            <a:fld id="{8516C0E6-A1EF-4CA3-B26A-DF8A786CE22A}" type="slidenum">
              <a:rPr lang="zh-CN" altLang="en-US"/>
              <a:pPr>
                <a:defRPr/>
              </a:pPr>
              <a:t>‹#›</a:t>
            </a:fld>
            <a:endParaRPr lang="zh-CN" altLang="en-US" dirty="0"/>
          </a:p>
        </p:txBody>
      </p:sp>
    </p:spTree>
    <p:extLst>
      <p:ext uri="{BB962C8B-B14F-4D97-AF65-F5344CB8AC3E}">
        <p14:creationId xmlns:p14="http://schemas.microsoft.com/office/powerpoint/2010/main" val="3905081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D86B4BE5-D092-4495-A09A-2D6F03BC5DD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55370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07213" y="80963"/>
            <a:ext cx="2057400" cy="64436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35013" y="80963"/>
            <a:ext cx="6019800" cy="64436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5"/>
          <p:cNvSpPr>
            <a:spLocks noGrp="1"/>
          </p:cNvSpPr>
          <p:nvPr>
            <p:ph type="sldNum" sz="quarter" idx="10"/>
          </p:nvPr>
        </p:nvSpPr>
        <p:spPr/>
        <p:txBody>
          <a:bodyPr/>
          <a:lstStyle>
            <a:lvl1pPr>
              <a:defRPr/>
            </a:lvl1pPr>
          </a:lstStyle>
          <a:p>
            <a:pPr>
              <a:defRPr/>
            </a:pPr>
            <a:fld id="{00693397-9708-4655-9073-74EA3DAA010A}"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432108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357685" y="285728"/>
            <a:ext cx="4606927" cy="523220"/>
          </a:xfrm>
          <a:solidFill>
            <a:schemeClr val="bg1"/>
          </a:solidFill>
        </p:spPr>
        <p:txBody>
          <a:bodyPr>
            <a:spAutoFit/>
          </a:bodyPr>
          <a:lstStyle>
            <a:lvl1pPr>
              <a:defRPr sz="2800" b="1">
                <a:solidFill>
                  <a:schemeClr val="tx2">
                    <a:lumMod val="50000"/>
                  </a:schemeClr>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784254" y="1214422"/>
            <a:ext cx="7645398" cy="5143536"/>
          </a:xfrm>
        </p:spPr>
        <p:txBody>
          <a:bodyPr/>
          <a:lstStyle>
            <a:lvl1pPr>
              <a:buSzPct val="100000"/>
              <a:buFont typeface="Wingdings" pitchFamily="2" charset="2"/>
              <a:buChar char="n"/>
              <a:defRPr b="1">
                <a:latin typeface="+mn-lt"/>
              </a:defRPr>
            </a:lvl1pPr>
            <a:lvl2pPr>
              <a:buSzPct val="100000"/>
              <a:buFont typeface="Wingdings" pitchFamily="2" charset="2"/>
              <a:buChar char="u"/>
              <a:defRPr b="1">
                <a:latin typeface="+mn-lt"/>
              </a:defRPr>
            </a:lvl2pPr>
            <a:lvl3pPr>
              <a:buClr>
                <a:srgbClr val="0E9CDE"/>
              </a:buClr>
              <a:buSzPct val="85000"/>
              <a:buFont typeface="Wingdings" pitchFamily="2" charset="2"/>
              <a:buChar char="Ø"/>
              <a:defRPr b="1">
                <a:latin typeface="+mn-lt"/>
                <a:ea typeface="+mn-ea"/>
              </a:defRPr>
            </a:lvl3pPr>
            <a:lvl4pPr>
              <a:defRPr sz="1800" b="1">
                <a:latin typeface="+mn-lt"/>
                <a:ea typeface="+mn-ea"/>
              </a:defRPr>
            </a:lvl4pPr>
            <a:lvl5pPr>
              <a:defRPr sz="1600" b="1">
                <a:latin typeface="+mn-lt"/>
                <a:ea typeface="+mn-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4" name="灯片编号占位符 5"/>
          <p:cNvSpPr>
            <a:spLocks noGrp="1"/>
          </p:cNvSpPr>
          <p:nvPr>
            <p:ph type="sldNum" sz="quarter" idx="10"/>
          </p:nvPr>
        </p:nvSpPr>
        <p:spPr/>
        <p:txBody>
          <a:bodyPr/>
          <a:lstStyle>
            <a:lvl1pPr>
              <a:defRPr/>
            </a:lvl1pPr>
          </a:lstStyle>
          <a:p>
            <a:pPr>
              <a:defRPr/>
            </a:pPr>
            <a:fld id="{A6BFE9AD-FDCB-49EE-8AAC-4269F814AA90}" type="slidenum">
              <a:rPr lang="zh-CN" altLang="en-US" smtClean="0"/>
              <a:pPr>
                <a:defRPr/>
              </a:pPr>
              <a:t>‹#›</a:t>
            </a:fld>
            <a:r>
              <a:rPr lang="en-US" altLang="zh-CN" dirty="0" smtClean="0"/>
              <a:t>/44</a:t>
            </a:r>
            <a:endParaRPr lang="zh-CN" altLang="en-US" dirty="0"/>
          </a:p>
        </p:txBody>
      </p:sp>
    </p:spTree>
    <p:extLst>
      <p:ext uri="{BB962C8B-B14F-4D97-AF65-F5344CB8AC3E}">
        <p14:creationId xmlns:p14="http://schemas.microsoft.com/office/powerpoint/2010/main" val="20958817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228756"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228756"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836165D9-76F1-4755-9FB3-14C2E7327BC1}"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75820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7425" y="1276350"/>
            <a:ext cx="3889375"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5"/>
          <p:cNvSpPr>
            <a:spLocks noGrp="1"/>
          </p:cNvSpPr>
          <p:nvPr>
            <p:ph type="sldNum" sz="quarter" idx="10"/>
          </p:nvPr>
        </p:nvSpPr>
        <p:spPr/>
        <p:txBody>
          <a:bodyPr/>
          <a:lstStyle>
            <a:lvl1pPr>
              <a:defRPr/>
            </a:lvl1pPr>
          </a:lstStyle>
          <a:p>
            <a:pPr>
              <a:defRPr/>
            </a:pPr>
            <a:fld id="{E8074C98-6FAA-4F31-9F8E-0B307B7B799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29379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p:cNvSpPr>
          <p:nvPr>
            <p:ph type="sldNum" sz="quarter" idx="10"/>
          </p:nvPr>
        </p:nvSpPr>
        <p:spPr/>
        <p:txBody>
          <a:bodyPr/>
          <a:lstStyle>
            <a:lvl1pPr>
              <a:defRPr/>
            </a:lvl1pPr>
          </a:lstStyle>
          <a:p>
            <a:pPr>
              <a:defRPr/>
            </a:pPr>
            <a:fld id="{03794D5A-F44E-47C7-9A5C-2CE1BCD8BE8C}"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1095071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5"/>
          <p:cNvSpPr>
            <a:spLocks noGrp="1"/>
          </p:cNvSpPr>
          <p:nvPr>
            <p:ph type="sldNum" sz="quarter" idx="10"/>
          </p:nvPr>
        </p:nvSpPr>
        <p:spPr/>
        <p:txBody>
          <a:bodyPr/>
          <a:lstStyle>
            <a:lvl1pPr>
              <a:defRPr/>
            </a:lvl1pPr>
          </a:lstStyle>
          <a:p>
            <a:pPr>
              <a:defRPr/>
            </a:pPr>
            <a:fld id="{D64107BC-187B-476F-AF9E-59C6E55DAB0B}"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045258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p:txBody>
          <a:bodyPr/>
          <a:lstStyle>
            <a:lvl1pPr>
              <a:defRPr/>
            </a:lvl1pPr>
          </a:lstStyle>
          <a:p>
            <a:pPr>
              <a:defRPr/>
            </a:pPr>
            <a:fld id="{B55D7C20-DB91-4AC0-8868-E44FC71E4678}"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303483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4A5C21C5-890B-4AB1-BB34-93DB2740AA23}"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486017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5"/>
          <p:cNvSpPr>
            <a:spLocks noGrp="1"/>
          </p:cNvSpPr>
          <p:nvPr>
            <p:ph type="sldNum" sz="quarter" idx="10"/>
          </p:nvPr>
        </p:nvSpPr>
        <p:spPr/>
        <p:txBody>
          <a:bodyPr/>
          <a:lstStyle>
            <a:lvl1pPr>
              <a:defRPr/>
            </a:lvl1pPr>
          </a:lstStyle>
          <a:p>
            <a:pPr>
              <a:defRPr/>
            </a:pPr>
            <a:fld id="{837FECF5-2F10-483B-BC1F-AFE6A2FA59CF}" type="slidenum">
              <a:rPr lang="zh-CN" altLang="en-US"/>
              <a:pPr>
                <a:defRPr/>
              </a:pPr>
              <a:t>‹#›</a:t>
            </a:fld>
            <a:r>
              <a:rPr lang="en-US" altLang="zh-CN" dirty="0"/>
              <a:t>/43</a:t>
            </a:r>
            <a:endParaRPr lang="zh-CN" altLang="en-US" dirty="0"/>
          </a:p>
        </p:txBody>
      </p:sp>
    </p:spTree>
    <p:extLst>
      <p:ext uri="{BB962C8B-B14F-4D97-AF65-F5344CB8AC3E}">
        <p14:creationId xmlns:p14="http://schemas.microsoft.com/office/powerpoint/2010/main" val="2848716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6" name="直接连接符 5"/>
          <p:cNvCxnSpPr/>
          <p:nvPr userDrawn="1"/>
        </p:nvCxnSpPr>
        <p:spPr>
          <a:xfrm>
            <a:off x="0" y="569913"/>
            <a:ext cx="9144000" cy="1587"/>
          </a:xfrm>
          <a:prstGeom prst="line">
            <a:avLst/>
          </a:prstGeom>
          <a:ln w="28575">
            <a:solidFill>
              <a:srgbClr val="0E9CDE"/>
            </a:solidFill>
          </a:ln>
        </p:spPr>
        <p:style>
          <a:lnRef idx="1">
            <a:schemeClr val="accent1"/>
          </a:lnRef>
          <a:fillRef idx="0">
            <a:schemeClr val="accent1"/>
          </a:fillRef>
          <a:effectRef idx="0">
            <a:schemeClr val="accent1"/>
          </a:effectRef>
          <a:fontRef idx="minor">
            <a:schemeClr val="tx1"/>
          </a:fontRef>
        </p:style>
      </p:cxnSp>
      <p:sp>
        <p:nvSpPr>
          <p:cNvPr id="1027" name="Rectangle 2"/>
          <p:cNvSpPr>
            <a:spLocks noGrp="1" noChangeArrowheads="1"/>
          </p:cNvSpPr>
          <p:nvPr>
            <p:ph type="body" idx="1"/>
          </p:nvPr>
        </p:nvSpPr>
        <p:spPr bwMode="auto">
          <a:xfrm>
            <a:off x="755650" y="1214438"/>
            <a:ext cx="7931150"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p:txBody>
      </p:sp>
      <p:sp>
        <p:nvSpPr>
          <p:cNvPr id="1028" name="Rectangle 3"/>
          <p:cNvSpPr>
            <a:spLocks noGrp="1" noChangeArrowheads="1"/>
          </p:cNvSpPr>
          <p:nvPr>
            <p:ph type="title"/>
          </p:nvPr>
        </p:nvSpPr>
        <p:spPr bwMode="auto">
          <a:xfrm>
            <a:off x="4286250" y="295275"/>
            <a:ext cx="4678363" cy="561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5" name="灯片编号占位符 5"/>
          <p:cNvSpPr>
            <a:spLocks noGrp="1"/>
          </p:cNvSpPr>
          <p:nvPr>
            <p:ph type="sldNum" sz="quarter" idx="4"/>
          </p:nvPr>
        </p:nvSpPr>
        <p:spPr>
          <a:xfrm>
            <a:off x="6938963" y="6421438"/>
            <a:ext cx="2133600" cy="365125"/>
          </a:xfrm>
          <a:prstGeom prst="rect">
            <a:avLst/>
          </a:prstGeom>
        </p:spPr>
        <p:txBody>
          <a:bodyPr/>
          <a:lstStyle>
            <a:lvl1pPr algn="r">
              <a:defRPr sz="1200">
                <a:latin typeface="Arial" charset="0"/>
                <a:ea typeface="黑体" pitchFamily="2" charset="-122"/>
              </a:defRPr>
            </a:lvl1pPr>
          </a:lstStyle>
          <a:p>
            <a:pPr>
              <a:defRPr/>
            </a:pPr>
            <a:fld id="{FFF4A9D7-F7DB-4B37-9E46-134EFB12EB74}" type="slidenum">
              <a:rPr lang="zh-CN" altLang="en-US"/>
              <a:pPr>
                <a:defRPr/>
              </a:pPr>
              <a:t>‹#›</a:t>
            </a:fld>
            <a:r>
              <a:rPr lang="en-US" altLang="zh-CN" dirty="0"/>
              <a:t>/</a:t>
            </a:r>
            <a:endParaRPr lang="zh-CN" altLang="en-US" dirty="0"/>
          </a:p>
        </p:txBody>
      </p:sp>
    </p:spTree>
  </p:cSld>
  <p:clrMap bg1="lt1" tx1="dk1" bg2="lt2" tx2="dk2" accent1="accent1" accent2="accent2" accent3="accent3" accent4="accent4" accent5="accent5" accent6="accent6" hlink="hlink" folHlink="folHlink"/>
  <p:sldLayoutIdLst>
    <p:sldLayoutId id="2147484469" r:id="rId1"/>
    <p:sldLayoutId id="2147484470" r:id="rId2"/>
    <p:sldLayoutId id="2147484471" r:id="rId3"/>
    <p:sldLayoutId id="2147484472" r:id="rId4"/>
    <p:sldLayoutId id="2147484473" r:id="rId5"/>
    <p:sldLayoutId id="2147484474" r:id="rId6"/>
    <p:sldLayoutId id="2147484475" r:id="rId7"/>
    <p:sldLayoutId id="2147484476" r:id="rId8"/>
    <p:sldLayoutId id="2147484477" r:id="rId9"/>
    <p:sldLayoutId id="2147484478" r:id="rId10"/>
    <p:sldLayoutId id="2147484479" r:id="rId11"/>
  </p:sldLayoutIdLst>
  <p:timing>
    <p:tnLst>
      <p:par>
        <p:cTn id="1" dur="indefinite" restart="never" nodeType="tmRoot"/>
      </p:par>
    </p:tnLst>
  </p:timing>
  <p:hf hdr="0" ftr="0" dt="0"/>
  <p:txStyles>
    <p:titleStyle>
      <a:lvl1pPr algn="r" rtl="0" eaLnBrk="0" fontAlgn="base" hangingPunct="0">
        <a:spcBef>
          <a:spcPct val="0"/>
        </a:spcBef>
        <a:spcAft>
          <a:spcPct val="0"/>
        </a:spcAft>
        <a:defRPr lang="zh-CN" altLang="en-US" sz="2800" b="1" dirty="0">
          <a:solidFill>
            <a:srgbClr val="121F55"/>
          </a:solidFill>
          <a:latin typeface="微软雅黑" pitchFamily="34" charset="-122"/>
          <a:ea typeface="微软雅黑" pitchFamily="34" charset="-122"/>
          <a:cs typeface="+mj-cs"/>
        </a:defRPr>
      </a:lvl1pPr>
      <a:lvl2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2pPr>
      <a:lvl3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3pPr>
      <a:lvl4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4pPr>
      <a:lvl5pPr algn="r" rtl="0" eaLnBrk="0" fontAlgn="base" hangingPunct="0">
        <a:spcBef>
          <a:spcPct val="0"/>
        </a:spcBef>
        <a:spcAft>
          <a:spcPct val="0"/>
        </a:spcAft>
        <a:defRPr sz="2800" b="1">
          <a:solidFill>
            <a:srgbClr val="121F55"/>
          </a:solidFill>
          <a:latin typeface="微软雅黑" pitchFamily="34" charset="-122"/>
          <a:ea typeface="微软雅黑" pitchFamily="34" charset="-122"/>
        </a:defRPr>
      </a:lvl5pPr>
      <a:lvl6pPr marL="457200" algn="r" rtl="0" eaLnBrk="1" fontAlgn="base" hangingPunct="1">
        <a:spcBef>
          <a:spcPct val="0"/>
        </a:spcBef>
        <a:spcAft>
          <a:spcPct val="0"/>
        </a:spcAft>
        <a:defRPr sz="3200">
          <a:solidFill>
            <a:schemeClr val="bg1"/>
          </a:solidFill>
          <a:latin typeface="Arial" charset="0"/>
          <a:ea typeface="黑体" pitchFamily="2" charset="-122"/>
        </a:defRPr>
      </a:lvl6pPr>
      <a:lvl7pPr marL="914400" algn="r" rtl="0" eaLnBrk="1" fontAlgn="base" hangingPunct="1">
        <a:spcBef>
          <a:spcPct val="0"/>
        </a:spcBef>
        <a:spcAft>
          <a:spcPct val="0"/>
        </a:spcAft>
        <a:defRPr sz="3200">
          <a:solidFill>
            <a:schemeClr val="bg1"/>
          </a:solidFill>
          <a:latin typeface="Arial" charset="0"/>
          <a:ea typeface="黑体" pitchFamily="2" charset="-122"/>
        </a:defRPr>
      </a:lvl7pPr>
      <a:lvl8pPr marL="1371600" algn="r" rtl="0" eaLnBrk="1" fontAlgn="base" hangingPunct="1">
        <a:spcBef>
          <a:spcPct val="0"/>
        </a:spcBef>
        <a:spcAft>
          <a:spcPct val="0"/>
        </a:spcAft>
        <a:defRPr sz="3200">
          <a:solidFill>
            <a:schemeClr val="bg1"/>
          </a:solidFill>
          <a:latin typeface="Arial" charset="0"/>
          <a:ea typeface="黑体" pitchFamily="2" charset="-122"/>
        </a:defRPr>
      </a:lvl8pPr>
      <a:lvl9pPr marL="1828800" algn="r" rtl="0" eaLnBrk="1" fontAlgn="base" hangingPunct="1">
        <a:spcBef>
          <a:spcPct val="0"/>
        </a:spcBef>
        <a:spcAft>
          <a:spcPct val="0"/>
        </a:spcAft>
        <a:defRPr sz="32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rgbClr val="0E9CDE"/>
        </a:buClr>
        <a:buSzPct val="100000"/>
        <a:buFont typeface="Wingdings" pitchFamily="2" charset="2"/>
        <a:buChar char="n"/>
        <a:defRPr sz="26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rgbClr val="0E9CDE"/>
        </a:buClr>
        <a:buSzPct val="100000"/>
        <a:buFont typeface="Wingdings" pitchFamily="2" charset="2"/>
        <a:buChar char="u"/>
        <a:defRPr sz="2400" b="1">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rgbClr val="0E9CDE"/>
        </a:buClr>
        <a:buSzPct val="85000"/>
        <a:buFont typeface="Wingdings" pitchFamily="2" charset="2"/>
        <a:buChar char="Ø"/>
        <a:defRPr sz="2000" b="1">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lr>
          <a:schemeClr val="tx2"/>
        </a:buClr>
        <a:buFont typeface="Wingdings" pitchFamily="2" charset="2"/>
        <a:buChar char="Ø"/>
        <a:defRPr sz="2000" b="1">
          <a:solidFill>
            <a:schemeClr val="tx1"/>
          </a:solidFill>
          <a:latin typeface="+mn-lt"/>
          <a:ea typeface="楷体_GB2312" pitchFamily="49" charset="-122"/>
          <a:cs typeface="楷体_GB2312"/>
        </a:defRPr>
      </a:lvl4pPr>
      <a:lvl5pPr marL="2057400" indent="-228600" algn="l" rtl="0" eaLnBrk="0" fontAlgn="base" hangingPunct="0">
        <a:spcBef>
          <a:spcPct val="20000"/>
        </a:spcBef>
        <a:spcAft>
          <a:spcPct val="0"/>
        </a:spcAft>
        <a:buChar char="»"/>
        <a:defRPr sz="2000" b="1">
          <a:solidFill>
            <a:schemeClr val="tx1"/>
          </a:solidFill>
          <a:latin typeface="+mn-lt"/>
          <a:ea typeface="楷体_GB2312" pitchFamily="49" charset="-122"/>
          <a:cs typeface="楷体_GB2312"/>
        </a:defRPr>
      </a:lvl5pPr>
      <a:lvl6pPr marL="2514600" indent="-228600" algn="l" rtl="0" eaLnBrk="1" fontAlgn="base" hangingPunct="1">
        <a:spcBef>
          <a:spcPct val="20000"/>
        </a:spcBef>
        <a:spcAft>
          <a:spcPct val="0"/>
        </a:spcAft>
        <a:buChar char="»"/>
        <a:defRPr sz="2000" b="1">
          <a:solidFill>
            <a:schemeClr val="tx1"/>
          </a:solidFill>
          <a:latin typeface="+mn-lt"/>
          <a:ea typeface="楷体_GB2312" pitchFamily="49" charset="-122"/>
        </a:defRPr>
      </a:lvl6pPr>
      <a:lvl7pPr marL="2971800" indent="-228600" algn="l" rtl="0" eaLnBrk="1" fontAlgn="base" hangingPunct="1">
        <a:spcBef>
          <a:spcPct val="20000"/>
        </a:spcBef>
        <a:spcAft>
          <a:spcPct val="0"/>
        </a:spcAft>
        <a:buChar char="»"/>
        <a:defRPr sz="2000" b="1">
          <a:solidFill>
            <a:schemeClr val="tx1"/>
          </a:solidFill>
          <a:latin typeface="+mn-lt"/>
          <a:ea typeface="楷体_GB2312" pitchFamily="49" charset="-122"/>
        </a:defRPr>
      </a:lvl7pPr>
      <a:lvl8pPr marL="3429000" indent="-228600" algn="l" rtl="0" eaLnBrk="1" fontAlgn="base" hangingPunct="1">
        <a:spcBef>
          <a:spcPct val="20000"/>
        </a:spcBef>
        <a:spcAft>
          <a:spcPct val="0"/>
        </a:spcAft>
        <a:buChar char="»"/>
        <a:defRPr sz="2000" b="1">
          <a:solidFill>
            <a:schemeClr val="tx1"/>
          </a:solidFill>
          <a:latin typeface="+mn-lt"/>
          <a:ea typeface="楷体_GB2312" pitchFamily="49" charset="-122"/>
        </a:defRPr>
      </a:lvl8pPr>
      <a:lvl9pPr marL="3886200" indent="-228600" algn="l" rtl="0" eaLnBrk="1" fontAlgn="base" hangingPunct="1">
        <a:spcBef>
          <a:spcPct val="20000"/>
        </a:spcBef>
        <a:spcAft>
          <a:spcPct val="0"/>
        </a:spcAft>
        <a:buChar char="»"/>
        <a:defRPr sz="20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p:cNvSpPr>
            <a:spLocks noGrp="1"/>
          </p:cNvSpPr>
          <p:nvPr>
            <p:ph type="ctrTitle"/>
          </p:nvPr>
        </p:nvSpPr>
        <p:spPr>
          <a:xfrm>
            <a:off x="800100" y="2643188"/>
            <a:ext cx="7772400" cy="785812"/>
          </a:xfrm>
        </p:spPr>
        <p:txBody>
          <a:bodyPr>
            <a:noAutofit/>
          </a:bodyPr>
          <a:lstStyle/>
          <a:p>
            <a:pPr eaLnBrk="1" hangingPunct="1">
              <a:defRPr/>
            </a:pPr>
            <a:r>
              <a:rPr dirty="0" smtClean="0"/>
              <a:t>第</a:t>
            </a:r>
            <a:r>
              <a:rPr lang="zh-CN" altLang="en-US" dirty="0" smtClean="0"/>
              <a:t>三</a:t>
            </a:r>
            <a:r>
              <a:rPr dirty="0" smtClean="0"/>
              <a:t>章</a:t>
            </a:r>
            <a:r>
              <a:rPr lang="zh-CN" altLang="en-US" dirty="0" smtClean="0"/>
              <a:t> 表</a:t>
            </a:r>
            <a:r>
              <a:rPr lang="zh-CN" altLang="en-US" dirty="0"/>
              <a:t>单</a:t>
            </a:r>
          </a:p>
        </p:txBody>
      </p:sp>
      <p:cxnSp>
        <p:nvCxnSpPr>
          <p:cNvPr id="8" name="直接连接符 7"/>
          <p:cNvCxnSpPr/>
          <p:nvPr/>
        </p:nvCxnSpPr>
        <p:spPr bwMode="auto">
          <a:xfrm>
            <a:off x="1143000" y="3481291"/>
            <a:ext cx="7143750" cy="1587"/>
          </a:xfrm>
          <a:prstGeom prst="line">
            <a:avLst/>
          </a:prstGeom>
          <a:ln w="19050">
            <a:solidFill>
              <a:srgbClr val="0E9CDE"/>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36672" y="285728"/>
            <a:ext cx="2427940" cy="523220"/>
          </a:xfrm>
        </p:spPr>
        <p:txBody>
          <a:bodyPr/>
          <a:lstStyle/>
          <a:p>
            <a:r>
              <a:rPr lang="zh-CN" altLang="en-US" dirty="0" smtClean="0"/>
              <a:t>表单元素</a:t>
            </a:r>
            <a:r>
              <a:rPr lang="en-US" altLang="zh-CN" dirty="0" smtClean="0"/>
              <a:t>13-3</a:t>
            </a:r>
            <a:endParaRPr lang="zh-CN" altLang="en-US" dirty="0"/>
          </a:p>
        </p:txBody>
      </p:sp>
      <p:sp>
        <p:nvSpPr>
          <p:cNvPr id="3" name="内容占位符 2"/>
          <p:cNvSpPr>
            <a:spLocks noGrp="1"/>
          </p:cNvSpPr>
          <p:nvPr>
            <p:ph idx="1"/>
          </p:nvPr>
        </p:nvSpPr>
        <p:spPr/>
        <p:txBody>
          <a:bodyPr/>
          <a:lstStyle/>
          <a:p>
            <a:r>
              <a:rPr lang="zh-CN" altLang="en-US" dirty="0" smtClean="0"/>
              <a:t>单选按钮</a:t>
            </a:r>
            <a:endParaRPr lang="zh-CN" altLang="en-US" dirty="0"/>
          </a:p>
        </p:txBody>
      </p:sp>
      <p:grpSp>
        <p:nvGrpSpPr>
          <p:cNvPr id="5" name="组合 4"/>
          <p:cNvGrpSpPr/>
          <p:nvPr/>
        </p:nvGrpSpPr>
        <p:grpSpPr>
          <a:xfrm>
            <a:off x="214282"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85786" y="2738424"/>
            <a:ext cx="7858180"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name="gen" type="</a:t>
            </a:r>
            <a:r>
              <a:rPr lang="en-US" altLang="zh-CN" b="1" dirty="0" smtClean="0">
                <a:solidFill>
                  <a:srgbClr val="FF0000"/>
                </a:solidFill>
                <a:latin typeface="+mn-lt"/>
              </a:rPr>
              <a:t>radio</a:t>
            </a:r>
            <a:r>
              <a:rPr lang="en-US" altLang="zh-CN" b="1" dirty="0" smtClean="0">
                <a:latin typeface="+mn-lt"/>
              </a:rPr>
              <a:t>" value="</a:t>
            </a:r>
            <a:r>
              <a:rPr lang="zh-CN" altLang="en-US" b="1" dirty="0" smtClean="0">
                <a:latin typeface="+mn-lt"/>
              </a:rPr>
              <a:t>男</a:t>
            </a:r>
            <a:r>
              <a:rPr lang="en-US" altLang="zh-CN" b="1" dirty="0" smtClean="0">
                <a:latin typeface="+mn-lt"/>
              </a:rPr>
              <a:t>"  checked  /&gt;</a:t>
            </a:r>
            <a:r>
              <a:rPr lang="zh-CN" altLang="en-US" b="1" dirty="0" smtClean="0">
                <a:latin typeface="+mn-lt"/>
              </a:rPr>
              <a:t>男</a:t>
            </a:r>
            <a:endParaRPr lang="en-US" altLang="zh-CN" b="1" dirty="0" smtClean="0">
              <a:latin typeface="+mn-lt"/>
            </a:endParaRP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name="gen" type="</a:t>
            </a:r>
            <a:r>
              <a:rPr lang="en-US" altLang="zh-CN" b="1" dirty="0" smtClean="0">
                <a:solidFill>
                  <a:srgbClr val="FF0000"/>
                </a:solidFill>
                <a:latin typeface="+mn-lt"/>
              </a:rPr>
              <a:t>radio</a:t>
            </a:r>
            <a:r>
              <a:rPr lang="en-US" altLang="zh-CN" b="1" dirty="0" smtClean="0">
                <a:latin typeface="+mn-lt"/>
              </a:rPr>
              <a:t>" value="</a:t>
            </a:r>
            <a:r>
              <a:rPr lang="zh-CN" altLang="en-US" b="1" dirty="0" smtClean="0">
                <a:latin typeface="+mn-lt"/>
              </a:rPr>
              <a:t>女</a:t>
            </a:r>
            <a:r>
              <a:rPr lang="en-US" altLang="zh-CN" b="1" dirty="0" smtClean="0">
                <a:latin typeface="+mn-lt"/>
              </a:rPr>
              <a:t>" /&gt;</a:t>
            </a:r>
            <a:r>
              <a:rPr lang="zh-CN" altLang="en-US" b="1" dirty="0" smtClean="0">
                <a:latin typeface="+mn-lt"/>
              </a:rPr>
              <a:t>女</a:t>
            </a:r>
            <a:endParaRPr lang="en-US" altLang="zh-CN" b="1" dirty="0" smtClean="0">
              <a:latin typeface="+mn-lt"/>
            </a:endParaRPr>
          </a:p>
        </p:txBody>
      </p:sp>
      <p:sp>
        <p:nvSpPr>
          <p:cNvPr id="9" name="AutoShape 6"/>
          <p:cNvSpPr>
            <a:spLocks noChangeArrowheads="1"/>
          </p:cNvSpPr>
          <p:nvPr/>
        </p:nvSpPr>
        <p:spPr bwMode="auto">
          <a:xfrm>
            <a:off x="2796528" y="1913088"/>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单选按钮框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3270876" y="2485066"/>
            <a:ext cx="785820" cy="38767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4940716" y="1928802"/>
            <a:ext cx="41710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4975646" y="2475326"/>
            <a:ext cx="627230" cy="2799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6536672" y="2000240"/>
            <a:ext cx="239304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单选按钮选中状态</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flipH="1">
            <a:off x="6372200" y="2373144"/>
            <a:ext cx="1360995" cy="62723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489695" y="5187962"/>
              <a:ext cx="254270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4</a:t>
              </a:r>
              <a:r>
                <a:rPr lang="zh-CN" altLang="en-US" sz="1600" b="1" spc="300" dirty="0">
                  <a:solidFill>
                    <a:srgbClr val="FBFFFE"/>
                  </a:solidFill>
                  <a:latin typeface="微软雅黑" pitchFamily="34" charset="-122"/>
                  <a:ea typeface="微软雅黑" pitchFamily="34" charset="-122"/>
                </a:rPr>
                <a:t>：单选按钮</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10</a:t>
            </a:fld>
            <a:r>
              <a:rPr lang="en-US" altLang="zh-CN" smtClean="0"/>
              <a:t>/44</a:t>
            </a:r>
            <a:endParaRPr lang="zh-CN" altLang="en-US" dirty="0"/>
          </a:p>
        </p:txBody>
      </p:sp>
    </p:spTree>
    <p:extLst>
      <p:ext uri="{BB962C8B-B14F-4D97-AF65-F5344CB8AC3E}">
        <p14:creationId xmlns:p14="http://schemas.microsoft.com/office/powerpoint/2010/main" val="414634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p:spPr>
        <p:txBody>
          <a:bodyPr/>
          <a:lstStyle/>
          <a:p>
            <a:r>
              <a:rPr lang="zh-CN" altLang="en-US" dirty="0" smtClean="0"/>
              <a:t>表单元素</a:t>
            </a:r>
            <a:r>
              <a:rPr lang="en-US" altLang="zh-CN" dirty="0" smtClean="0"/>
              <a:t>13-4</a:t>
            </a:r>
            <a:endParaRPr lang="zh-CN" altLang="en-US" dirty="0"/>
          </a:p>
        </p:txBody>
      </p:sp>
      <p:sp>
        <p:nvSpPr>
          <p:cNvPr id="3" name="内容占位符 2"/>
          <p:cNvSpPr>
            <a:spLocks noGrp="1"/>
          </p:cNvSpPr>
          <p:nvPr>
            <p:ph idx="1"/>
          </p:nvPr>
        </p:nvSpPr>
        <p:spPr/>
        <p:txBody>
          <a:bodyPr/>
          <a:lstStyle/>
          <a:p>
            <a:r>
              <a:rPr lang="zh-CN" altLang="en-US" smtClean="0"/>
              <a:t>复选框</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738424"/>
            <a:ext cx="7746084"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checkbox</a:t>
            </a:r>
            <a:r>
              <a:rPr lang="en-US" altLang="zh-CN" b="1" dirty="0" smtClean="0">
                <a:latin typeface="+mn-lt"/>
              </a:rPr>
              <a:t>" name="interest" value="sports</a:t>
            </a:r>
            <a:r>
              <a:rPr lang="en-US" altLang="zh-CN" b="1" dirty="0"/>
              <a:t>"</a:t>
            </a:r>
            <a:r>
              <a:rPr lang="en-US" altLang="zh-CN" b="1" dirty="0" smtClean="0">
                <a:latin typeface="+mn-lt"/>
              </a:rPr>
              <a:t>/&gt;</a:t>
            </a:r>
            <a:r>
              <a:rPr lang="zh-CN" altLang="en-US" b="1" dirty="0" smtClean="0">
                <a:latin typeface="+mn-lt"/>
              </a:rPr>
              <a:t>运动</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checkbox</a:t>
            </a:r>
            <a:r>
              <a:rPr lang="en-US" altLang="zh-CN" b="1" dirty="0" smtClean="0">
                <a:latin typeface="+mn-lt"/>
              </a:rPr>
              <a:t>" name="interest" value="talk" checked /&gt;</a:t>
            </a:r>
            <a:r>
              <a:rPr lang="zh-CN" altLang="en-US" b="1" dirty="0" smtClean="0">
                <a:latin typeface="+mn-lt"/>
              </a:rPr>
              <a:t>聊天</a:t>
            </a:r>
          </a:p>
          <a:p>
            <a:pPr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checkbox</a:t>
            </a:r>
            <a:r>
              <a:rPr lang="en-US" altLang="zh-CN" b="1" dirty="0" smtClean="0">
                <a:latin typeface="+mn-lt"/>
              </a:rPr>
              <a:t>" name="interest" value="play</a:t>
            </a:r>
            <a:r>
              <a:rPr lang="en-US" altLang="zh-CN" b="1" dirty="0"/>
              <a:t>"</a:t>
            </a:r>
            <a:r>
              <a:rPr lang="en-US" altLang="zh-CN" b="1" dirty="0" smtClean="0">
                <a:latin typeface="+mn-lt"/>
              </a:rPr>
              <a:t>/&gt;</a:t>
            </a:r>
            <a:r>
              <a:rPr lang="zh-CN" altLang="en-US" b="1" dirty="0" smtClean="0">
                <a:latin typeface="+mn-lt"/>
              </a:rPr>
              <a:t>玩游戏</a:t>
            </a:r>
            <a:endParaRPr lang="en-US" altLang="zh-CN" b="1" dirty="0" smtClean="0">
              <a:latin typeface="+mn-lt"/>
            </a:endParaRPr>
          </a:p>
        </p:txBody>
      </p:sp>
      <p:sp>
        <p:nvSpPr>
          <p:cNvPr id="9" name="AutoShape 6"/>
          <p:cNvSpPr>
            <a:spLocks noChangeArrowheads="1"/>
          </p:cNvSpPr>
          <p:nvPr/>
        </p:nvSpPr>
        <p:spPr bwMode="auto">
          <a:xfrm>
            <a:off x="1857356" y="1928802"/>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复选框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157144" y="2442904"/>
            <a:ext cx="698668" cy="4162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5583658" y="1928802"/>
            <a:ext cx="41710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5725745" y="2368169"/>
            <a:ext cx="627230" cy="4943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5583658" y="4822041"/>
            <a:ext cx="239304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复选框选中状态</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rot="5400000" flipH="1" flipV="1">
            <a:off x="6467671" y="4062981"/>
            <a:ext cx="1071570" cy="4465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6024711"/>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5</a:t>
              </a:r>
              <a:r>
                <a:rPr lang="zh-CN" altLang="en-US" sz="1600" b="1" spc="300" dirty="0">
                  <a:solidFill>
                    <a:srgbClr val="FBFFFE"/>
                  </a:solidFill>
                  <a:latin typeface="微软雅黑" pitchFamily="34" charset="-122"/>
                  <a:ea typeface="微软雅黑" pitchFamily="34" charset="-122"/>
                </a:rPr>
                <a:t>：复选框</a:t>
              </a:r>
            </a:p>
          </p:txBody>
        </p:sp>
      </p:grpSp>
      <p:sp>
        <p:nvSpPr>
          <p:cNvPr id="15" name="灯片编号占位符 14"/>
          <p:cNvSpPr>
            <a:spLocks noGrp="1"/>
          </p:cNvSpPr>
          <p:nvPr>
            <p:ph type="sldNum" sz="quarter" idx="10"/>
          </p:nvPr>
        </p:nvSpPr>
        <p:spPr/>
        <p:txBody>
          <a:bodyPr/>
          <a:lstStyle/>
          <a:p>
            <a:pPr>
              <a:defRPr/>
            </a:pPr>
            <a:fld id="{A6BFE9AD-FDCB-49EE-8AAC-4269F814AA90}" type="slidenum">
              <a:rPr lang="zh-CN" altLang="en-US" smtClean="0"/>
              <a:pPr>
                <a:defRPr/>
              </a:pPr>
              <a:t>11</a:t>
            </a:fld>
            <a:r>
              <a:rPr lang="en-US" altLang="zh-CN" smtClean="0"/>
              <a:t>/44</a:t>
            </a:r>
            <a:endParaRPr lang="zh-CN" altLang="en-US" dirty="0"/>
          </a:p>
        </p:txBody>
      </p:sp>
    </p:spTree>
    <p:extLst>
      <p:ext uri="{BB962C8B-B14F-4D97-AF65-F5344CB8AC3E}">
        <p14:creationId xmlns:p14="http://schemas.microsoft.com/office/powerpoint/2010/main" val="36863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p:spPr>
        <p:txBody>
          <a:bodyPr/>
          <a:lstStyle/>
          <a:p>
            <a:r>
              <a:rPr lang="zh-CN" altLang="en-US" dirty="0" smtClean="0"/>
              <a:t>表单元素</a:t>
            </a:r>
            <a:r>
              <a:rPr lang="en-US" altLang="zh-CN" dirty="0" smtClean="0"/>
              <a:t>13-5</a:t>
            </a:r>
            <a:endParaRPr lang="zh-CN" altLang="en-US" dirty="0"/>
          </a:p>
        </p:txBody>
      </p:sp>
      <p:sp>
        <p:nvSpPr>
          <p:cNvPr id="3" name="内容占位符 2"/>
          <p:cNvSpPr>
            <a:spLocks noGrp="1"/>
          </p:cNvSpPr>
          <p:nvPr>
            <p:ph idx="1"/>
          </p:nvPr>
        </p:nvSpPr>
        <p:spPr/>
        <p:txBody>
          <a:bodyPr/>
          <a:lstStyle/>
          <a:p>
            <a:r>
              <a:rPr lang="zh-CN" altLang="en-US" smtClean="0"/>
              <a:t>列表框</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738424"/>
            <a:ext cx="7572428" cy="23083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&lt;select </a:t>
            </a:r>
            <a:r>
              <a:rPr lang="en-US" altLang="zh-CN" b="1" dirty="0" smtClean="0">
                <a:latin typeface="+mn-lt"/>
              </a:rPr>
              <a:t>name="</a:t>
            </a:r>
            <a:r>
              <a:rPr lang="zh-CN" altLang="en-US" b="1" dirty="0" smtClean="0">
                <a:latin typeface="+mn-lt"/>
              </a:rPr>
              <a:t>列表名称</a:t>
            </a:r>
            <a:r>
              <a:rPr lang="en-US" altLang="zh-CN" b="1" dirty="0" smtClean="0">
                <a:latin typeface="+mn-lt"/>
              </a:rPr>
              <a:t>" size="</a:t>
            </a:r>
            <a:r>
              <a:rPr lang="zh-CN" altLang="en-US" b="1" dirty="0" smtClean="0">
                <a:latin typeface="+mn-lt"/>
              </a:rPr>
              <a:t>行数</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&lt;option </a:t>
            </a:r>
            <a:r>
              <a:rPr lang="en-US" altLang="zh-CN" b="1" dirty="0" smtClean="0">
                <a:latin typeface="+mn-lt"/>
              </a:rPr>
              <a:t>value="</a:t>
            </a:r>
            <a:r>
              <a:rPr lang="zh-CN" altLang="en-US" b="1" dirty="0" smtClean="0">
                <a:latin typeface="+mn-lt"/>
              </a:rPr>
              <a:t>选项的值</a:t>
            </a:r>
            <a:r>
              <a:rPr lang="en-US" altLang="zh-CN" b="1" dirty="0" smtClean="0">
                <a:latin typeface="+mn-lt"/>
              </a:rPr>
              <a:t>" selected="selected"&gt;…</a:t>
            </a:r>
            <a:r>
              <a:rPr lang="en-US" altLang="zh-CN" b="1" dirty="0" smtClean="0">
                <a:solidFill>
                  <a:srgbClr val="FF0000"/>
                </a:solidFill>
                <a:latin typeface="+mn-lt"/>
              </a:rPr>
              <a:t>&lt;/option &gt;</a:t>
            </a:r>
          </a:p>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&lt;option </a:t>
            </a:r>
            <a:r>
              <a:rPr lang="en-US" altLang="zh-CN" b="1" dirty="0" smtClean="0">
                <a:latin typeface="+mn-lt"/>
              </a:rPr>
              <a:t>value="</a:t>
            </a:r>
            <a:r>
              <a:rPr lang="zh-CN" altLang="en-US" b="1" dirty="0" smtClean="0">
                <a:latin typeface="+mn-lt"/>
              </a:rPr>
              <a:t>选项的值</a:t>
            </a:r>
            <a:r>
              <a:rPr lang="en-US" altLang="zh-CN" b="1" dirty="0" smtClean="0">
                <a:latin typeface="+mn-lt"/>
              </a:rPr>
              <a:t>"&gt;…</a:t>
            </a:r>
            <a:r>
              <a:rPr lang="en-US" altLang="zh-CN" b="1" dirty="0" smtClean="0">
                <a:solidFill>
                  <a:srgbClr val="FF0000"/>
                </a:solidFill>
                <a:latin typeface="+mn-lt"/>
              </a:rPr>
              <a:t>&lt;/option &gt;</a:t>
            </a:r>
          </a:p>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&lt;/select&gt;</a:t>
            </a:r>
          </a:p>
        </p:txBody>
      </p:sp>
      <p:sp>
        <p:nvSpPr>
          <p:cNvPr id="9" name="AutoShape 6"/>
          <p:cNvSpPr>
            <a:spLocks noChangeArrowheads="1"/>
          </p:cNvSpPr>
          <p:nvPr/>
        </p:nvSpPr>
        <p:spPr bwMode="auto">
          <a:xfrm>
            <a:off x="1714480" y="1928802"/>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列表框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5400000">
            <a:off x="1478486" y="2323393"/>
            <a:ext cx="698669" cy="65529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2357422" y="4786322"/>
            <a:ext cx="85725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选项</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rot="16200000" flipV="1">
            <a:off x="1857356" y="3857628"/>
            <a:ext cx="500066" cy="135732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5357818" y="2285992"/>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默认选中项</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rot="5400000">
            <a:off x="5204939" y="2668900"/>
            <a:ext cx="912982" cy="89297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367867" y="5187962"/>
              <a:ext cx="2786360"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6</a:t>
              </a:r>
              <a:r>
                <a:rPr lang="zh-CN" altLang="en-US" sz="1600" b="1" spc="300" dirty="0">
                  <a:solidFill>
                    <a:srgbClr val="FBFFFE"/>
                  </a:solidFill>
                  <a:latin typeface="微软雅黑" pitchFamily="34" charset="-122"/>
                  <a:ea typeface="微软雅黑" pitchFamily="34" charset="-122"/>
                </a:rPr>
                <a:t>：下拉列表框</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12</a:t>
            </a:fld>
            <a:r>
              <a:rPr lang="en-US" altLang="zh-CN" smtClean="0"/>
              <a:t>/44</a:t>
            </a:r>
            <a:endParaRPr lang="zh-CN" altLang="en-US" dirty="0"/>
          </a:p>
        </p:txBody>
      </p:sp>
    </p:spTree>
    <p:extLst>
      <p:ext uri="{BB962C8B-B14F-4D97-AF65-F5344CB8AC3E}">
        <p14:creationId xmlns:p14="http://schemas.microsoft.com/office/powerpoint/2010/main" val="254249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500"/>
                                        <p:tgtEl>
                                          <p:spTgt spid="3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wipe(right)">
                                      <p:cBhvr>
                                        <p:cTn id="27" dur="500"/>
                                        <p:tgtEl>
                                          <p:spTgt spid="3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3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p:spPr>
        <p:txBody>
          <a:bodyPr/>
          <a:lstStyle/>
          <a:p>
            <a:r>
              <a:rPr lang="zh-CN" altLang="en-US" dirty="0" smtClean="0"/>
              <a:t>表单元素</a:t>
            </a:r>
            <a:r>
              <a:rPr lang="en-US" altLang="zh-CN" dirty="0" smtClean="0"/>
              <a:t>13-6</a:t>
            </a:r>
            <a:endParaRPr lang="zh-CN" altLang="en-US" dirty="0"/>
          </a:p>
        </p:txBody>
      </p:sp>
      <p:sp>
        <p:nvSpPr>
          <p:cNvPr id="3" name="内容占位符 2"/>
          <p:cNvSpPr>
            <a:spLocks noGrp="1"/>
          </p:cNvSpPr>
          <p:nvPr>
            <p:ph idx="1"/>
          </p:nvPr>
        </p:nvSpPr>
        <p:spPr/>
        <p:txBody>
          <a:bodyPr/>
          <a:lstStyle/>
          <a:p>
            <a:r>
              <a:rPr lang="zh-CN" altLang="en-US" smtClean="0"/>
              <a:t>按钮</a:t>
            </a:r>
            <a:endParaRPr lang="en-US" altLang="zh-CN" smtClean="0"/>
          </a:p>
          <a:p>
            <a:pPr lvl="1"/>
            <a:r>
              <a:rPr lang="zh-CN" altLang="en-US" smtClean="0"/>
              <a:t>图片按钮</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3096430"/>
            <a:ext cx="7572428"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reset</a:t>
            </a:r>
            <a:r>
              <a:rPr lang="en-US" altLang="zh-CN" b="1" dirty="0" smtClean="0">
                <a:latin typeface="+mn-lt"/>
              </a:rPr>
              <a:t>" name="</a:t>
            </a:r>
            <a:r>
              <a:rPr lang="en-US" altLang="zh-CN" b="1" dirty="0" err="1" smtClean="0">
                <a:latin typeface="+mn-lt"/>
              </a:rPr>
              <a:t>butReset</a:t>
            </a:r>
            <a:r>
              <a:rPr lang="en-US" altLang="zh-CN" b="1" dirty="0" smtClean="0">
                <a:latin typeface="+mn-lt"/>
              </a:rPr>
              <a:t>" value="reset</a:t>
            </a:r>
            <a:r>
              <a:rPr lang="zh-CN" altLang="en-US" b="1" dirty="0" smtClean="0">
                <a:latin typeface="+mn-lt"/>
              </a:rPr>
              <a:t>按钮</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submit</a:t>
            </a:r>
            <a:r>
              <a:rPr lang="en-US" altLang="zh-CN" b="1" dirty="0" smtClean="0">
                <a:latin typeface="+mn-lt"/>
              </a:rPr>
              <a:t>" name="</a:t>
            </a:r>
            <a:r>
              <a:rPr lang="en-US" altLang="zh-CN" b="1" dirty="0" err="1" smtClean="0">
                <a:latin typeface="+mn-lt"/>
              </a:rPr>
              <a:t>butSubmit</a:t>
            </a:r>
            <a:r>
              <a:rPr lang="en-US" altLang="zh-CN" b="1" dirty="0" smtClean="0">
                <a:latin typeface="+mn-lt"/>
              </a:rPr>
              <a:t>" value="submit</a:t>
            </a:r>
            <a:r>
              <a:rPr lang="zh-CN" altLang="en-US" b="1" dirty="0" smtClean="0">
                <a:latin typeface="+mn-lt"/>
              </a:rPr>
              <a:t>按钮</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button</a:t>
            </a:r>
            <a:r>
              <a:rPr lang="en-US" altLang="zh-CN" b="1" dirty="0" smtClean="0">
                <a:latin typeface="+mn-lt"/>
              </a:rPr>
              <a:t>" name="</a:t>
            </a:r>
            <a:r>
              <a:rPr lang="en-US" altLang="zh-CN" b="1" dirty="0" err="1" smtClean="0">
                <a:latin typeface="+mn-lt"/>
              </a:rPr>
              <a:t>butButton</a:t>
            </a:r>
            <a:r>
              <a:rPr lang="en-US" altLang="zh-CN" b="1" dirty="0" smtClean="0">
                <a:latin typeface="+mn-lt"/>
              </a:rPr>
              <a:t>" value="button</a:t>
            </a:r>
            <a:r>
              <a:rPr lang="zh-CN" altLang="en-US" b="1" dirty="0" smtClean="0">
                <a:latin typeface="+mn-lt"/>
              </a:rPr>
              <a:t>按钮</a:t>
            </a:r>
            <a:r>
              <a:rPr lang="en-US" altLang="zh-CN" b="1" dirty="0" smtClean="0">
                <a:latin typeface="+mn-lt"/>
              </a:rPr>
              <a:t>"</a:t>
            </a:r>
            <a:r>
              <a:rPr lang="fr-FR" altLang="zh-CN" b="1" dirty="0" smtClean="0"/>
              <a:t>/</a:t>
            </a:r>
            <a:r>
              <a:rPr lang="en-US" altLang="zh-CN" b="1" dirty="0" smtClean="0">
                <a:latin typeface="+mn-lt"/>
              </a:rPr>
              <a:t>&gt;</a:t>
            </a:r>
          </a:p>
        </p:txBody>
      </p:sp>
      <p:sp>
        <p:nvSpPr>
          <p:cNvPr id="9" name="AutoShape 6"/>
          <p:cNvSpPr>
            <a:spLocks noChangeArrowheads="1"/>
          </p:cNvSpPr>
          <p:nvPr/>
        </p:nvSpPr>
        <p:spPr bwMode="auto">
          <a:xfrm>
            <a:off x="1714480" y="2286808"/>
            <a:ext cx="1114409"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重置按钮</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036656" y="2894741"/>
            <a:ext cx="698668" cy="22861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2357422" y="5144328"/>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普通按钮</a:t>
            </a:r>
            <a:endParaRPr lang="en-US" altLang="zh-CN" b="1" kern="0" dirty="0">
              <a:solidFill>
                <a:schemeClr val="bg1"/>
              </a:solidFill>
              <a:latin typeface="Arial"/>
              <a:ea typeface="黑体"/>
            </a:endParaRPr>
          </a:p>
        </p:txBody>
      </p:sp>
      <p:cxnSp>
        <p:nvCxnSpPr>
          <p:cNvPr id="14" name="直接箭头连接符 13"/>
          <p:cNvCxnSpPr>
            <a:stCxn id="13" idx="0"/>
          </p:cNvCxnSpPr>
          <p:nvPr/>
        </p:nvCxnSpPr>
        <p:spPr>
          <a:xfrm rot="16200000" flipV="1">
            <a:off x="2607455" y="4751419"/>
            <a:ext cx="428628" cy="35719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3071802" y="2501122"/>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提交按钮</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rot="5400000">
            <a:off x="2651031" y="2866169"/>
            <a:ext cx="1055856" cy="107157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4" name="AutoShape 6"/>
          <p:cNvSpPr>
            <a:spLocks noChangeArrowheads="1"/>
          </p:cNvSpPr>
          <p:nvPr/>
        </p:nvSpPr>
        <p:spPr bwMode="auto">
          <a:xfrm>
            <a:off x="4429124" y="2929750"/>
            <a:ext cx="128588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图片路径</a:t>
            </a:r>
            <a:endParaRPr lang="en-US" altLang="zh-CN" b="1" kern="0" dirty="0">
              <a:solidFill>
                <a:schemeClr val="bg1"/>
              </a:solidFill>
              <a:latin typeface="Arial"/>
              <a:ea typeface="黑体"/>
            </a:endParaRPr>
          </a:p>
        </p:txBody>
      </p:sp>
      <p:sp>
        <p:nvSpPr>
          <p:cNvPr id="33" name="AutoShape 3"/>
          <p:cNvSpPr>
            <a:spLocks noChangeArrowheads="1"/>
          </p:cNvSpPr>
          <p:nvPr/>
        </p:nvSpPr>
        <p:spPr bwMode="auto">
          <a:xfrm>
            <a:off x="714348" y="3715568"/>
            <a:ext cx="7572428"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fr-FR" altLang="zh-CN" b="1" dirty="0" smtClean="0">
                <a:latin typeface="+mn-lt"/>
              </a:rPr>
              <a:t>&lt;input  type="</a:t>
            </a:r>
            <a:r>
              <a:rPr lang="fr-FR" altLang="zh-CN" b="1" dirty="0" smtClean="0">
                <a:solidFill>
                  <a:srgbClr val="FF0000"/>
                </a:solidFill>
                <a:latin typeface="+mn-lt"/>
              </a:rPr>
              <a:t>image</a:t>
            </a:r>
            <a:r>
              <a:rPr lang="fr-FR" altLang="zh-CN" b="1" dirty="0" smtClean="0">
                <a:latin typeface="+mn-lt"/>
              </a:rPr>
              <a:t>"  src="images/login.gif" /&gt;</a:t>
            </a:r>
          </a:p>
        </p:txBody>
      </p:sp>
      <p:sp>
        <p:nvSpPr>
          <p:cNvPr id="34" name="AutoShape 6"/>
          <p:cNvSpPr>
            <a:spLocks noChangeArrowheads="1"/>
          </p:cNvSpPr>
          <p:nvPr/>
        </p:nvSpPr>
        <p:spPr bwMode="auto">
          <a:xfrm>
            <a:off x="5724532" y="2439208"/>
            <a:ext cx="235745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按钮上显示的文字</a:t>
            </a:r>
            <a:endParaRPr lang="en-US" altLang="zh-CN" b="1" kern="0" dirty="0">
              <a:solidFill>
                <a:schemeClr val="bg1"/>
              </a:solidFill>
              <a:latin typeface="Arial"/>
              <a:ea typeface="黑体"/>
            </a:endParaRPr>
          </a:p>
        </p:txBody>
      </p:sp>
      <p:cxnSp>
        <p:nvCxnSpPr>
          <p:cNvPr id="35" name="直接箭头连接符 34"/>
          <p:cNvCxnSpPr>
            <a:stCxn id="34" idx="2"/>
          </p:cNvCxnSpPr>
          <p:nvPr/>
        </p:nvCxnSpPr>
        <p:spPr>
          <a:xfrm rot="5400000">
            <a:off x="6500347" y="2955468"/>
            <a:ext cx="546268" cy="25955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cxnSp>
        <p:nvCxnSpPr>
          <p:cNvPr id="25" name="直接箭头连接符 24"/>
          <p:cNvCxnSpPr>
            <a:stCxn id="24" idx="2"/>
          </p:cNvCxnSpPr>
          <p:nvPr/>
        </p:nvCxnSpPr>
        <p:spPr>
          <a:xfrm rot="5400000">
            <a:off x="4651295" y="3509113"/>
            <a:ext cx="627230" cy="2143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2" name="组合 18"/>
          <p:cNvGrpSpPr>
            <a:grpSpLocks/>
          </p:cNvGrpSpPr>
          <p:nvPr/>
        </p:nvGrpSpPr>
        <p:grpSpPr bwMode="auto">
          <a:xfrm>
            <a:off x="2090738" y="5772785"/>
            <a:ext cx="4572000" cy="428625"/>
            <a:chOff x="3143240" y="5143512"/>
            <a:chExt cx="4572032" cy="428628"/>
          </a:xfrm>
        </p:grpSpPr>
        <p:sp>
          <p:nvSpPr>
            <p:cNvPr id="36" name="圆角矩形 3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7" name="圆角矩形 3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 name="TextBox 38"/>
            <p:cNvSpPr txBox="1"/>
            <p:nvPr/>
          </p:nvSpPr>
          <p:spPr bwMode="auto">
            <a:xfrm>
              <a:off x="4733353" y="5187962"/>
              <a:ext cx="2055384"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7</a:t>
              </a:r>
              <a:r>
                <a:rPr lang="zh-CN" altLang="en-US" sz="1600" b="1" spc="300" dirty="0">
                  <a:solidFill>
                    <a:srgbClr val="FBFFFE"/>
                  </a:solidFill>
                  <a:latin typeface="微软雅黑" pitchFamily="34" charset="-122"/>
                  <a:ea typeface="微软雅黑" pitchFamily="34" charset="-122"/>
                </a:rPr>
                <a:t>：按钮</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13</a:t>
            </a:fld>
            <a:r>
              <a:rPr lang="en-US" altLang="zh-CN" smtClean="0"/>
              <a:t>/44</a:t>
            </a:r>
            <a:endParaRPr lang="zh-CN" altLang="en-US" dirty="0"/>
          </a:p>
        </p:txBody>
      </p:sp>
    </p:spTree>
    <p:extLst>
      <p:ext uri="{BB962C8B-B14F-4D97-AF65-F5344CB8AC3E}">
        <p14:creationId xmlns:p14="http://schemas.microsoft.com/office/powerpoint/2010/main" val="1759561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righ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wipe(left)">
                                      <p:cBhvr>
                                        <p:cTn id="23" dur="500"/>
                                        <p:tgtEl>
                                          <p:spTgt spid="34"/>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wipe(right)">
                                      <p:cBhvr>
                                        <p:cTn id="27" dur="500"/>
                                        <p:tgtEl>
                                          <p:spTgt spid="3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35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nodeType="clickEffect">
                                  <p:stCondLst>
                                    <p:cond delay="0"/>
                                  </p:stCondLst>
                                  <p:childTnLst>
                                    <p:set>
                                      <p:cBhvr>
                                        <p:cTn id="39" dur="1" fill="hold">
                                          <p:stCondLst>
                                            <p:cond delay="0"/>
                                          </p:stCondLst>
                                        </p:cTn>
                                        <p:tgtEl>
                                          <p:spTgt spid="5"/>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hidden"/>
                                      </p:to>
                                    </p:set>
                                  </p:childTnLst>
                                </p:cTn>
                              </p:par>
                              <p:par>
                                <p:cTn id="42" presetID="1" presetClass="exit" presetSubtype="0" fill="hold" grpId="1" nodeType="withEffect">
                                  <p:stCondLst>
                                    <p:cond delay="0"/>
                                  </p:stCondLst>
                                  <p:childTnLst>
                                    <p:set>
                                      <p:cBhvr>
                                        <p:cTn id="43" dur="1" fill="hold">
                                          <p:stCondLst>
                                            <p:cond delay="0"/>
                                          </p:stCondLst>
                                        </p:cTn>
                                        <p:tgtEl>
                                          <p:spTgt spid="9"/>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1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14"/>
                                        </p:tgtEl>
                                        <p:attrNameLst>
                                          <p:attrName>style.visibility</p:attrName>
                                        </p:attrNameLst>
                                      </p:cBhvr>
                                      <p:to>
                                        <p:strVal val="hidden"/>
                                      </p:to>
                                    </p:set>
                                  </p:childTnLst>
                                </p:cTn>
                              </p:par>
                              <p:par>
                                <p:cTn id="50" presetID="1" presetClass="exit" presetSubtype="0" fill="hold" nodeType="withEffect">
                                  <p:stCondLst>
                                    <p:cond delay="0"/>
                                  </p:stCondLst>
                                  <p:childTnLst>
                                    <p:set>
                                      <p:cBhvr>
                                        <p:cTn id="51" dur="1" fill="hold">
                                          <p:stCondLst>
                                            <p:cond delay="0"/>
                                          </p:stCondLst>
                                        </p:cTn>
                                        <p:tgtEl>
                                          <p:spTgt spid="35"/>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34"/>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31"/>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0"/>
                                        </p:tgtEl>
                                        <p:attrNameLst>
                                          <p:attrName>style.visibility</p:attrName>
                                        </p:attrNameLst>
                                      </p:cBhvr>
                                      <p:to>
                                        <p:strVal val="hidden"/>
                                      </p:to>
                                    </p:set>
                                  </p:childTnLst>
                                </p:cTn>
                              </p:par>
                            </p:childTnLst>
                          </p:cTn>
                        </p:par>
                        <p:par>
                          <p:cTn id="58" fill="hold">
                            <p:stCondLst>
                              <p:cond delay="0"/>
                            </p:stCondLst>
                            <p:childTnLst>
                              <p:par>
                                <p:cTn id="59" presetID="22" presetClass="entr" presetSubtype="8" fill="hold" nodeType="after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wipe(left)">
                                      <p:cBhvr>
                                        <p:cTn id="61" dur="500"/>
                                        <p:tgtEl>
                                          <p:spTgt spid="3">
                                            <p:txEl>
                                              <p:pRg st="1" end="1"/>
                                            </p:txEl>
                                          </p:spTgt>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wipe(left)">
                                      <p:cBhvr>
                                        <p:cTn id="65" dur="500"/>
                                        <p:tgtEl>
                                          <p:spTgt spid="33"/>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left)">
                                      <p:cBhvr>
                                        <p:cTn id="69" dur="500"/>
                                        <p:tgtEl>
                                          <p:spTgt spid="24"/>
                                        </p:tgtEl>
                                      </p:cBhvr>
                                    </p:animEffect>
                                  </p:childTnLst>
                                </p:cTn>
                              </p:par>
                            </p:childTnLst>
                          </p:cTn>
                        </p:par>
                        <p:par>
                          <p:cTn id="70" fill="hold">
                            <p:stCondLst>
                              <p:cond delay="1500"/>
                            </p:stCondLst>
                            <p:childTnLst>
                              <p:par>
                                <p:cTn id="71" presetID="22" presetClass="entr" presetSubtype="2" fill="hold" nodeType="after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wipe(right)">
                                      <p:cBhvr>
                                        <p:cTn id="73" dur="500"/>
                                        <p:tgtEl>
                                          <p:spTgt spid="25"/>
                                        </p:tgtEl>
                                      </p:cBhvr>
                                    </p:animEffect>
                                  </p:childTnLst>
                                </p:cTn>
                              </p:par>
                            </p:childTnLst>
                          </p:cTn>
                        </p:par>
                        <p:par>
                          <p:cTn id="74" fill="hold">
                            <p:stCondLst>
                              <p:cond delay="2000"/>
                            </p:stCondLst>
                            <p:childTnLst>
                              <p:par>
                                <p:cTn id="75" presetID="22" presetClass="entr" presetSubtype="8" fill="hold" nodeType="after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wipe(left)">
                                      <p:cBhvr>
                                        <p:cTn id="7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9" grpId="1" animBg="1"/>
      <p:bldP spid="13" grpId="0" animBg="1"/>
      <p:bldP spid="13" grpId="1" animBg="1"/>
      <p:bldP spid="30" grpId="0" animBg="1"/>
      <p:bldP spid="30" grpId="1" animBg="1"/>
      <p:bldP spid="24" grpId="0" animBg="1"/>
      <p:bldP spid="33" grpId="0" animBg="1"/>
      <p:bldP spid="34" grpId="0" animBg="1"/>
      <p:bldP spid="3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216" y="285728"/>
            <a:ext cx="2448396" cy="523220"/>
          </a:xfrm>
        </p:spPr>
        <p:txBody>
          <a:bodyPr/>
          <a:lstStyle/>
          <a:p>
            <a:r>
              <a:rPr lang="zh-CN" altLang="en-US" dirty="0" smtClean="0"/>
              <a:t>表单元素</a:t>
            </a:r>
            <a:r>
              <a:rPr lang="en-US" altLang="zh-CN" dirty="0" smtClean="0"/>
              <a:t>13-7</a:t>
            </a:r>
            <a:endParaRPr lang="zh-CN" altLang="en-US" dirty="0"/>
          </a:p>
        </p:txBody>
      </p:sp>
      <p:sp>
        <p:nvSpPr>
          <p:cNvPr id="3" name="内容占位符 2"/>
          <p:cNvSpPr>
            <a:spLocks noGrp="1"/>
          </p:cNvSpPr>
          <p:nvPr>
            <p:ph idx="1"/>
          </p:nvPr>
        </p:nvSpPr>
        <p:spPr/>
        <p:txBody>
          <a:bodyPr/>
          <a:lstStyle/>
          <a:p>
            <a:r>
              <a:rPr lang="zh-CN" altLang="en-US" smtClean="0"/>
              <a:t>多行文本域</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6463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solidFill>
                  <a:srgbClr val="FF0000"/>
                </a:solidFill>
                <a:latin typeface="+mn-lt"/>
              </a:rPr>
              <a:t>&lt;</a:t>
            </a:r>
            <a:r>
              <a:rPr lang="en-US" altLang="zh-CN" b="1" dirty="0" err="1" smtClean="0">
                <a:solidFill>
                  <a:srgbClr val="FF0000"/>
                </a:solidFill>
                <a:latin typeface="+mn-lt"/>
              </a:rPr>
              <a:t>textarea</a:t>
            </a:r>
            <a:r>
              <a:rPr lang="en-US" altLang="zh-CN" b="1" dirty="0" smtClean="0">
                <a:solidFill>
                  <a:srgbClr val="FF0000"/>
                </a:solidFill>
                <a:latin typeface="+mn-lt"/>
              </a:rPr>
              <a:t>  </a:t>
            </a:r>
            <a:r>
              <a:rPr lang="en-US" altLang="zh-CN" b="1" dirty="0" smtClean="0">
                <a:latin typeface="+mn-lt"/>
              </a:rPr>
              <a:t>name=</a:t>
            </a:r>
            <a:r>
              <a:rPr lang="en-US" altLang="zh-CN" b="1" dirty="0" smtClean="0"/>
              <a:t>"</a:t>
            </a:r>
            <a:r>
              <a:rPr lang="en-US" altLang="zh-CN" b="1" dirty="0" err="1" smtClean="0">
                <a:latin typeface="+mn-lt"/>
              </a:rPr>
              <a:t>showText</a:t>
            </a:r>
            <a:r>
              <a:rPr lang="en-US" altLang="zh-CN" b="1" dirty="0" smtClean="0">
                <a:latin typeface="+mn-lt"/>
              </a:rPr>
              <a:t>"  cols=</a:t>
            </a:r>
            <a:r>
              <a:rPr lang="en-US" altLang="zh-CN" b="1" dirty="0" smtClean="0"/>
              <a:t>"</a:t>
            </a:r>
            <a:r>
              <a:rPr lang="en-US" altLang="zh-CN" b="1" dirty="0" smtClean="0">
                <a:latin typeface="+mn-lt"/>
              </a:rPr>
              <a:t>x</a:t>
            </a:r>
            <a:r>
              <a:rPr lang="en-US" altLang="zh-CN" b="1" dirty="0" smtClean="0"/>
              <a:t>"</a:t>
            </a:r>
            <a:r>
              <a:rPr lang="en-US" altLang="zh-CN" b="1" dirty="0" smtClean="0">
                <a:latin typeface="+mn-lt"/>
              </a:rPr>
              <a:t>  rows=</a:t>
            </a:r>
            <a:r>
              <a:rPr lang="en-US" altLang="zh-CN" b="1" dirty="0" smtClean="0"/>
              <a:t>"</a:t>
            </a:r>
            <a:r>
              <a:rPr lang="en-US" altLang="zh-CN" b="1" dirty="0" smtClean="0">
                <a:latin typeface="+mn-lt"/>
              </a:rPr>
              <a:t>y</a:t>
            </a:r>
            <a:r>
              <a:rPr lang="en-US" altLang="zh-CN" b="1" dirty="0" smtClean="0"/>
              <a:t>"</a:t>
            </a:r>
            <a:r>
              <a:rPr lang="en-US" altLang="zh-CN" b="1" dirty="0" smtClean="0">
                <a:latin typeface="+mn-lt"/>
              </a:rPr>
              <a:t>&gt;</a:t>
            </a:r>
            <a:r>
              <a:rPr lang="zh-CN" altLang="en-US" b="1" dirty="0" smtClean="0">
                <a:latin typeface="+mn-lt"/>
              </a:rPr>
              <a:t>文本内容 </a:t>
            </a:r>
            <a:r>
              <a:rPr lang="en-US" altLang="zh-CN" b="1" dirty="0" smtClean="0">
                <a:solidFill>
                  <a:srgbClr val="FF0000"/>
                </a:solidFill>
                <a:latin typeface="+mn-lt"/>
              </a:rPr>
              <a:t>&lt;/</a:t>
            </a:r>
            <a:r>
              <a:rPr lang="en-US" altLang="zh-CN" b="1" dirty="0" err="1" smtClean="0">
                <a:solidFill>
                  <a:srgbClr val="FF0000"/>
                </a:solidFill>
                <a:latin typeface="+mn-lt"/>
              </a:rPr>
              <a:t>textarea</a:t>
            </a:r>
            <a:r>
              <a:rPr lang="en-US" altLang="zh-CN" b="1" dirty="0" smtClean="0">
                <a:solidFill>
                  <a:srgbClr val="FF0000"/>
                </a:solidFill>
                <a:latin typeface="+mn-lt"/>
              </a:rPr>
              <a:t>  &gt;</a:t>
            </a:r>
          </a:p>
        </p:txBody>
      </p:sp>
      <p:sp>
        <p:nvSpPr>
          <p:cNvPr id="9" name="AutoShape 6"/>
          <p:cNvSpPr>
            <a:spLocks noChangeArrowheads="1"/>
          </p:cNvSpPr>
          <p:nvPr/>
        </p:nvSpPr>
        <p:spPr bwMode="auto">
          <a:xfrm>
            <a:off x="1643042" y="2071678"/>
            <a:ext cx="141096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多行文本域 </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5400000">
            <a:off x="1682169" y="2476893"/>
            <a:ext cx="698666" cy="63404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0" name="AutoShape 6"/>
          <p:cNvSpPr>
            <a:spLocks noChangeArrowheads="1"/>
          </p:cNvSpPr>
          <p:nvPr/>
        </p:nvSpPr>
        <p:spPr bwMode="auto">
          <a:xfrm>
            <a:off x="3428992" y="2071678"/>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显示的列数</a:t>
            </a:r>
            <a:endParaRPr lang="en-US" altLang="zh-CN" b="1" kern="0" dirty="0">
              <a:solidFill>
                <a:schemeClr val="bg1"/>
              </a:solidFill>
              <a:latin typeface="Arial"/>
              <a:ea typeface="黑体"/>
            </a:endParaRPr>
          </a:p>
        </p:txBody>
      </p:sp>
      <p:cxnSp>
        <p:nvCxnSpPr>
          <p:cNvPr id="31" name="直接箭头连接符 30"/>
          <p:cNvCxnSpPr>
            <a:stCxn id="30" idx="2"/>
          </p:cNvCxnSpPr>
          <p:nvPr/>
        </p:nvCxnSpPr>
        <p:spPr>
          <a:xfrm rot="16200000" flipH="1">
            <a:off x="4133368" y="2490304"/>
            <a:ext cx="698668" cy="60722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5500694" y="2071678"/>
            <a:ext cx="15001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显示的行数</a:t>
            </a:r>
            <a:endParaRPr lang="en-US" altLang="zh-CN" b="1" kern="0" dirty="0">
              <a:solidFill>
                <a:schemeClr val="bg1"/>
              </a:solidFill>
              <a:latin typeface="Arial"/>
              <a:ea typeface="黑体"/>
            </a:endParaRPr>
          </a:p>
        </p:txBody>
      </p:sp>
      <p:cxnSp>
        <p:nvCxnSpPr>
          <p:cNvPr id="21" name="直接箭头连接符 20"/>
          <p:cNvCxnSpPr>
            <a:stCxn id="20" idx="2"/>
          </p:cNvCxnSpPr>
          <p:nvPr/>
        </p:nvCxnSpPr>
        <p:spPr>
          <a:xfrm rot="5400000">
            <a:off x="5776443" y="2597462"/>
            <a:ext cx="627230" cy="3214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8</a:t>
              </a:r>
              <a:r>
                <a:rPr lang="zh-CN" altLang="en-US" sz="1600" b="1" spc="300" dirty="0">
                  <a:solidFill>
                    <a:srgbClr val="FBFFFE"/>
                  </a:solidFill>
                  <a:latin typeface="微软雅黑" pitchFamily="34" charset="-122"/>
                  <a:ea typeface="微软雅黑" pitchFamily="34" charset="-122"/>
                </a:rPr>
                <a:t>：文本域</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14</a:t>
            </a:fld>
            <a:r>
              <a:rPr lang="en-US" altLang="zh-CN" smtClean="0"/>
              <a:t>/44</a:t>
            </a:r>
            <a:endParaRPr lang="zh-CN" altLang="en-US" dirty="0"/>
          </a:p>
        </p:txBody>
      </p:sp>
    </p:spTree>
    <p:extLst>
      <p:ext uri="{BB962C8B-B14F-4D97-AF65-F5344CB8AC3E}">
        <p14:creationId xmlns:p14="http://schemas.microsoft.com/office/powerpoint/2010/main" val="2498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righ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wipe(left)">
                                      <p:cBhvr>
                                        <p:cTn id="19" dur="500"/>
                                        <p:tgtEl>
                                          <p:spTgt spid="3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0"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8" y="285728"/>
            <a:ext cx="2535224" cy="523220"/>
          </a:xfrm>
        </p:spPr>
        <p:txBody>
          <a:bodyPr/>
          <a:lstStyle/>
          <a:p>
            <a:r>
              <a:rPr lang="zh-CN" altLang="en-US" dirty="0" smtClean="0"/>
              <a:t>表单元素</a:t>
            </a:r>
            <a:r>
              <a:rPr lang="en-US" altLang="zh-CN" dirty="0" smtClean="0"/>
              <a:t>13-8</a:t>
            </a:r>
            <a:endParaRPr lang="zh-CN" altLang="en-US" dirty="0"/>
          </a:p>
        </p:txBody>
      </p:sp>
      <p:sp>
        <p:nvSpPr>
          <p:cNvPr id="3" name="内容占位符 2"/>
          <p:cNvSpPr>
            <a:spLocks noGrp="1"/>
          </p:cNvSpPr>
          <p:nvPr>
            <p:ph idx="1"/>
          </p:nvPr>
        </p:nvSpPr>
        <p:spPr/>
        <p:txBody>
          <a:bodyPr/>
          <a:lstStyle/>
          <a:p>
            <a:r>
              <a:rPr lang="zh-CN" altLang="en-US" smtClean="0"/>
              <a:t>文件域</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2308324"/>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&lt;form action="" method="post" </a:t>
            </a:r>
            <a:r>
              <a:rPr lang="en-US" altLang="zh-CN" b="1" dirty="0" err="1" smtClean="0">
                <a:solidFill>
                  <a:srgbClr val="FF0000"/>
                </a:solidFill>
                <a:latin typeface="+mn-lt"/>
              </a:rPr>
              <a:t>enctype</a:t>
            </a:r>
            <a:r>
              <a:rPr lang="en-US" altLang="zh-CN" b="1" dirty="0" smtClean="0">
                <a:solidFill>
                  <a:srgbClr val="FF0000"/>
                </a:solidFill>
                <a:latin typeface="+mn-lt"/>
              </a:rPr>
              <a:t>="multipart/form-data"</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  &lt;p&gt;&lt;input type="</a:t>
            </a:r>
            <a:r>
              <a:rPr lang="en-US" altLang="zh-CN" b="1" dirty="0" smtClean="0">
                <a:solidFill>
                  <a:srgbClr val="FF0000"/>
                </a:solidFill>
                <a:latin typeface="+mn-lt"/>
              </a:rPr>
              <a:t>file</a:t>
            </a:r>
            <a:r>
              <a:rPr lang="en-US" altLang="zh-CN" b="1" dirty="0" smtClean="0">
                <a:latin typeface="+mn-lt"/>
              </a:rPr>
              <a:t>" name="files" /&gt;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  &lt;input type="submit" name="upload" value="</a:t>
            </a:r>
            <a:r>
              <a:rPr lang="zh-CN" altLang="en-US" b="1" dirty="0" smtClean="0">
                <a:latin typeface="+mn-lt"/>
              </a:rPr>
              <a:t>上传</a:t>
            </a:r>
            <a:r>
              <a:rPr lang="en-US" altLang="zh-CN" b="1" dirty="0" smtClean="0">
                <a:latin typeface="+mn-lt"/>
              </a:rPr>
              <a:t>" /&gt;&lt;/p&gt;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&lt;/form&gt;</a:t>
            </a:r>
          </a:p>
        </p:txBody>
      </p:sp>
      <p:sp>
        <p:nvSpPr>
          <p:cNvPr id="9" name="AutoShape 6"/>
          <p:cNvSpPr>
            <a:spLocks noChangeArrowheads="1"/>
          </p:cNvSpPr>
          <p:nvPr/>
        </p:nvSpPr>
        <p:spPr bwMode="auto">
          <a:xfrm>
            <a:off x="1643042" y="2071678"/>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文件域</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1871392" y="2657218"/>
            <a:ext cx="1198734" cy="7734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0" name="AutoShape 6"/>
          <p:cNvSpPr>
            <a:spLocks noChangeArrowheads="1"/>
          </p:cNvSpPr>
          <p:nvPr/>
        </p:nvSpPr>
        <p:spPr bwMode="auto">
          <a:xfrm>
            <a:off x="5500694" y="2071678"/>
            <a:ext cx="185738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表单编码属性</a:t>
            </a:r>
            <a:endParaRPr lang="en-US" altLang="zh-CN" b="1" kern="0" dirty="0">
              <a:solidFill>
                <a:schemeClr val="bg1"/>
              </a:solidFill>
              <a:latin typeface="Arial"/>
              <a:ea typeface="黑体"/>
            </a:endParaRPr>
          </a:p>
        </p:txBody>
      </p:sp>
      <p:cxnSp>
        <p:nvCxnSpPr>
          <p:cNvPr id="21" name="直接箭头连接符 20"/>
          <p:cNvCxnSpPr>
            <a:stCxn id="20" idx="2"/>
          </p:cNvCxnSpPr>
          <p:nvPr/>
        </p:nvCxnSpPr>
        <p:spPr>
          <a:xfrm rot="5400000">
            <a:off x="5865742" y="2508166"/>
            <a:ext cx="627230" cy="50006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9</a:t>
              </a:r>
              <a:r>
                <a:rPr lang="zh-CN" altLang="en-US" sz="1600" b="1" spc="300" dirty="0">
                  <a:solidFill>
                    <a:srgbClr val="FBFFFE"/>
                  </a:solidFill>
                  <a:latin typeface="微软雅黑" pitchFamily="34" charset="-122"/>
                  <a:ea typeface="微软雅黑" pitchFamily="34" charset="-122"/>
                </a:rPr>
                <a:t>：文件域</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15</a:t>
            </a:fld>
            <a:r>
              <a:rPr lang="en-US" altLang="zh-CN" smtClean="0"/>
              <a:t>/44</a:t>
            </a:r>
            <a:endParaRPr lang="zh-CN" altLang="en-US" dirty="0"/>
          </a:p>
        </p:txBody>
      </p:sp>
    </p:spTree>
    <p:extLst>
      <p:ext uri="{BB962C8B-B14F-4D97-AF65-F5344CB8AC3E}">
        <p14:creationId xmlns:p14="http://schemas.microsoft.com/office/powerpoint/2010/main" val="346115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right)">
                                      <p:cBhvr>
                                        <p:cTn id="19" dur="500"/>
                                        <p:tgtEl>
                                          <p:spTgt spid="2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left)">
                                      <p:cBhvr>
                                        <p:cTn id="2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29388" y="285728"/>
            <a:ext cx="2535224" cy="523220"/>
          </a:xfrm>
        </p:spPr>
        <p:txBody>
          <a:bodyPr/>
          <a:lstStyle/>
          <a:p>
            <a:r>
              <a:rPr lang="zh-CN" altLang="en-US" dirty="0" smtClean="0"/>
              <a:t>表单元素</a:t>
            </a:r>
            <a:r>
              <a:rPr lang="en-US" altLang="zh-CN" dirty="0" smtClean="0"/>
              <a:t>13-9</a:t>
            </a:r>
            <a:endParaRPr lang="zh-CN" altLang="en-US" dirty="0"/>
          </a:p>
        </p:txBody>
      </p:sp>
      <p:sp>
        <p:nvSpPr>
          <p:cNvPr id="3" name="内容占位符 2"/>
          <p:cNvSpPr>
            <a:spLocks noGrp="1"/>
          </p:cNvSpPr>
          <p:nvPr>
            <p:ph idx="1"/>
          </p:nvPr>
        </p:nvSpPr>
        <p:spPr/>
        <p:txBody>
          <a:bodyPr/>
          <a:lstStyle/>
          <a:p>
            <a:r>
              <a:rPr lang="zh-CN" altLang="zh-CN" dirty="0"/>
              <a:t>邮箱</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smtClean="0">
                <a:latin typeface="+mn-lt"/>
              </a:rPr>
              <a:t>邮箱</a:t>
            </a:r>
            <a:r>
              <a:rPr lang="en-US" altLang="zh-CN" b="1" dirty="0" smtClean="0">
                <a:latin typeface="+mn-lt"/>
              </a:rPr>
              <a:t>:&lt;</a:t>
            </a:r>
            <a:r>
              <a:rPr lang="en-US" altLang="zh-CN" b="1" dirty="0">
                <a:latin typeface="+mn-lt"/>
              </a:rPr>
              <a:t>input type="</a:t>
            </a:r>
            <a:r>
              <a:rPr lang="en-US" altLang="zh-CN" b="1" dirty="0">
                <a:solidFill>
                  <a:srgbClr val="FF0000"/>
                </a:solidFill>
                <a:latin typeface="+mn-lt"/>
              </a:rPr>
              <a:t>email</a:t>
            </a:r>
            <a:r>
              <a:rPr lang="en-US" altLang="zh-CN" b="1" dirty="0">
                <a:latin typeface="+mn-lt"/>
              </a:rPr>
              <a:t>"  name="email</a:t>
            </a:r>
            <a:r>
              <a:rPr lang="en-US" altLang="zh-CN" b="1" dirty="0" smtClean="0">
                <a:latin typeface="+mn-lt"/>
              </a:rPr>
              <a:t>"/&gt;&lt;/</a:t>
            </a:r>
            <a:r>
              <a:rPr lang="en-US" altLang="zh-CN" b="1" dirty="0">
                <a:latin typeface="+mn-lt"/>
              </a:rPr>
              <a: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2510142" y="1831960"/>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邮箱</a:t>
            </a:r>
            <a:endParaRPr lang="en-US" altLang="zh-CN" b="1" kern="0" dirty="0">
              <a:solidFill>
                <a:schemeClr val="bg1"/>
              </a:solidFill>
              <a:latin typeface="Arial"/>
              <a:ea typeface="黑体"/>
            </a:endParaRPr>
          </a:p>
        </p:txBody>
      </p:sp>
      <p:cxnSp>
        <p:nvCxnSpPr>
          <p:cNvPr id="10" name="直接箭头连接符 9"/>
          <p:cNvCxnSpPr/>
          <p:nvPr/>
        </p:nvCxnSpPr>
        <p:spPr>
          <a:xfrm>
            <a:off x="2987826" y="2252469"/>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50799"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10</a:t>
              </a:r>
              <a:r>
                <a:rPr lang="zh-CN" altLang="en-US" sz="1600" b="1" spc="300" dirty="0" smtClean="0">
                  <a:solidFill>
                    <a:srgbClr val="FBFFFE"/>
                  </a:solidFill>
                  <a:latin typeface="微软雅黑" pitchFamily="34" charset="-122"/>
                  <a:ea typeface="微软雅黑" pitchFamily="34" charset="-122"/>
                </a:rPr>
                <a:t>：邮箱</a:t>
              </a:r>
              <a:endParaRPr lang="zh-CN" altLang="en-US" sz="1600" b="1" spc="300" dirty="0">
                <a:solidFill>
                  <a:srgbClr val="FBFFFE"/>
                </a:solidFill>
                <a:latin typeface="微软雅黑" pitchFamily="34" charset="-122"/>
                <a:ea typeface="微软雅黑" pitchFamily="34" charset="-122"/>
              </a:endParaRPr>
            </a:p>
          </p:txBody>
        </p:sp>
      </p:grpSp>
      <p:sp>
        <p:nvSpPr>
          <p:cNvPr id="26" name="AutoShape 4"/>
          <p:cNvSpPr>
            <a:spLocks noChangeArrowheads="1"/>
          </p:cNvSpPr>
          <p:nvPr/>
        </p:nvSpPr>
        <p:spPr bwMode="auto">
          <a:xfrm>
            <a:off x="1325563" y="4690349"/>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smtClean="0">
                <a:latin typeface="微软雅黑" pitchFamily="34" charset="-122"/>
                <a:ea typeface="微软雅黑" pitchFamily="34" charset="-122"/>
              </a:rPr>
              <a:t>会自动验证</a:t>
            </a:r>
            <a:r>
              <a:rPr lang="en-US" altLang="zh-CN" b="1" dirty="0">
                <a:latin typeface="微软雅黑" pitchFamily="34" charset="-122"/>
                <a:ea typeface="微软雅黑" pitchFamily="34" charset="-122"/>
              </a:rPr>
              <a:t>Email</a:t>
            </a:r>
            <a:r>
              <a:rPr lang="zh-CN" altLang="en-US" b="1" dirty="0" smtClean="0">
                <a:latin typeface="微软雅黑" pitchFamily="34" charset="-122"/>
                <a:ea typeface="微软雅黑" pitchFamily="34" charset="-122"/>
              </a:rPr>
              <a:t>地址格式是否正确</a:t>
            </a:r>
            <a:endParaRPr lang="zh-CN" altLang="en-US" b="1" dirty="0">
              <a:latin typeface="微软雅黑" pitchFamily="34" charset="-122"/>
              <a:ea typeface="微软雅黑" pitchFamily="34" charset="-122"/>
            </a:endParaRPr>
          </a:p>
        </p:txBody>
      </p:sp>
      <p:grpSp>
        <p:nvGrpSpPr>
          <p:cNvPr id="28" name="组合 68"/>
          <p:cNvGrpSpPr>
            <a:grpSpLocks/>
          </p:cNvGrpSpPr>
          <p:nvPr/>
        </p:nvGrpSpPr>
        <p:grpSpPr bwMode="auto">
          <a:xfrm>
            <a:off x="58341" y="4712553"/>
            <a:ext cx="1057275" cy="414338"/>
            <a:chOff x="1000100" y="3950459"/>
            <a:chExt cx="1058023" cy="414475"/>
          </a:xfrm>
        </p:grpSpPr>
        <p:pic>
          <p:nvPicPr>
            <p:cNvPr id="30" name="Picture 1" descr="E:\设计支持\模板设计\Z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1357540" y="3958400"/>
              <a:ext cx="700583"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16</a:t>
            </a:fld>
            <a:r>
              <a:rPr lang="en-US" altLang="zh-CN" smtClean="0"/>
              <a:t>/44</a:t>
            </a:r>
            <a:endParaRPr lang="zh-CN" altLang="en-US" dirty="0"/>
          </a:p>
        </p:txBody>
      </p:sp>
    </p:spTree>
    <p:extLst>
      <p:ext uri="{BB962C8B-B14F-4D97-AF65-F5344CB8AC3E}">
        <p14:creationId xmlns:p14="http://schemas.microsoft.com/office/powerpoint/2010/main" val="314118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70285"/>
            <a:ext cx="2736428" cy="954107"/>
          </a:xfrm>
        </p:spPr>
        <p:txBody>
          <a:bodyPr/>
          <a:lstStyle/>
          <a:p>
            <a:r>
              <a:rPr lang="zh-CN" altLang="en-US" dirty="0" smtClean="0"/>
              <a:t>表单元素</a:t>
            </a:r>
            <a:r>
              <a:rPr lang="en-US" altLang="zh-CN" dirty="0" smtClean="0"/>
              <a:t>13-10</a:t>
            </a:r>
            <a:endParaRPr lang="zh-CN" altLang="en-US" dirty="0"/>
          </a:p>
        </p:txBody>
      </p:sp>
      <p:sp>
        <p:nvSpPr>
          <p:cNvPr id="3" name="内容占位符 2"/>
          <p:cNvSpPr>
            <a:spLocks noGrp="1"/>
          </p:cNvSpPr>
          <p:nvPr>
            <p:ph idx="1"/>
          </p:nvPr>
        </p:nvSpPr>
        <p:spPr/>
        <p:txBody>
          <a:bodyPr/>
          <a:lstStyle/>
          <a:p>
            <a:r>
              <a:rPr lang="zh-CN" altLang="zh-CN" dirty="0"/>
              <a:t>网址</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请输入你的网址</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err="1">
                <a:solidFill>
                  <a:srgbClr val="FF0000"/>
                </a:solidFill>
                <a:latin typeface="+mn-lt"/>
              </a:rPr>
              <a:t>url</a:t>
            </a:r>
            <a:r>
              <a:rPr lang="en-US" altLang="zh-CN" b="1" dirty="0" smtClean="0">
                <a:latin typeface="+mn-lt"/>
              </a:rPr>
              <a:t>"  </a:t>
            </a:r>
            <a:r>
              <a:rPr lang="en-US" altLang="zh-CN" b="1" dirty="0">
                <a:latin typeface="+mn-lt"/>
              </a:rPr>
              <a:t>name="</a:t>
            </a:r>
            <a:r>
              <a:rPr lang="en-US" altLang="zh-CN" b="1" dirty="0" err="1">
                <a:latin typeface="+mn-lt"/>
              </a:rPr>
              <a:t>userUrl</a:t>
            </a:r>
            <a:r>
              <a:rPr lang="en-US" altLang="zh-CN" b="1" dirty="0">
                <a:latin typeface="+mn-lt"/>
              </a:rPr>
              <a:t>"/&gt;&lt;/p&gt;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3598286" y="1884570"/>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网址</a:t>
            </a:r>
            <a:endParaRPr lang="en-US" altLang="zh-CN" b="1" kern="0" dirty="0">
              <a:solidFill>
                <a:schemeClr val="bg1"/>
              </a:solidFill>
              <a:latin typeface="Arial"/>
              <a:ea typeface="黑体"/>
            </a:endParaRPr>
          </a:p>
        </p:txBody>
      </p:sp>
      <p:cxnSp>
        <p:nvCxnSpPr>
          <p:cNvPr id="10" name="直接箭头连接符 9"/>
          <p:cNvCxnSpPr/>
          <p:nvPr/>
        </p:nvCxnSpPr>
        <p:spPr>
          <a:xfrm>
            <a:off x="3948870" y="2252467"/>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650799"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11</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网址</a:t>
              </a:r>
            </a:p>
          </p:txBody>
        </p:sp>
      </p:grpSp>
      <p:sp>
        <p:nvSpPr>
          <p:cNvPr id="26" name="AutoShape 4"/>
          <p:cNvSpPr>
            <a:spLocks noChangeArrowheads="1"/>
          </p:cNvSpPr>
          <p:nvPr/>
        </p:nvSpPr>
        <p:spPr bwMode="auto">
          <a:xfrm>
            <a:off x="1325563" y="4690349"/>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smtClean="0">
                <a:latin typeface="微软雅黑" pitchFamily="34" charset="-122"/>
                <a:ea typeface="微软雅黑" pitchFamily="34" charset="-122"/>
              </a:rPr>
              <a:t>会自动验证</a:t>
            </a:r>
            <a:r>
              <a:rPr lang="en-US" altLang="zh-CN" b="1" dirty="0" smtClean="0">
                <a:latin typeface="微软雅黑" pitchFamily="34" charset="-122"/>
                <a:ea typeface="微软雅黑" pitchFamily="34" charset="-122"/>
              </a:rPr>
              <a:t>URL</a:t>
            </a:r>
            <a:r>
              <a:rPr lang="zh-CN" altLang="en-US" b="1" dirty="0" smtClean="0">
                <a:latin typeface="微软雅黑" pitchFamily="34" charset="-122"/>
                <a:ea typeface="微软雅黑" pitchFamily="34" charset="-122"/>
              </a:rPr>
              <a:t>地址格式是否正确</a:t>
            </a:r>
            <a:endParaRPr lang="zh-CN" altLang="en-US" b="1" dirty="0">
              <a:latin typeface="微软雅黑" pitchFamily="34" charset="-122"/>
              <a:ea typeface="微软雅黑" pitchFamily="34" charset="-122"/>
            </a:endParaRPr>
          </a:p>
        </p:txBody>
      </p:sp>
      <p:grpSp>
        <p:nvGrpSpPr>
          <p:cNvPr id="28" name="组合 68"/>
          <p:cNvGrpSpPr>
            <a:grpSpLocks/>
          </p:cNvGrpSpPr>
          <p:nvPr/>
        </p:nvGrpSpPr>
        <p:grpSpPr bwMode="auto">
          <a:xfrm>
            <a:off x="58341" y="4712553"/>
            <a:ext cx="1057275" cy="414338"/>
            <a:chOff x="1000100" y="3950459"/>
            <a:chExt cx="1058023" cy="414475"/>
          </a:xfrm>
        </p:grpSpPr>
        <p:pic>
          <p:nvPicPr>
            <p:cNvPr id="30" name="Picture 1" descr="E:\设计支持\模板设计\ZY.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00" y="3950459"/>
              <a:ext cx="463239" cy="4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Box 30"/>
            <p:cNvSpPr txBox="1"/>
            <p:nvPr/>
          </p:nvSpPr>
          <p:spPr>
            <a:xfrm>
              <a:off x="1357540" y="3958400"/>
              <a:ext cx="700583" cy="398594"/>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注意</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17</a:t>
            </a:fld>
            <a:r>
              <a:rPr lang="en-US" altLang="zh-CN" smtClean="0"/>
              <a:t>/44</a:t>
            </a:r>
            <a:endParaRPr lang="zh-CN" altLang="en-US" dirty="0"/>
          </a:p>
        </p:txBody>
      </p:sp>
    </p:spTree>
    <p:extLst>
      <p:ext uri="{BB962C8B-B14F-4D97-AF65-F5344CB8AC3E}">
        <p14:creationId xmlns:p14="http://schemas.microsoft.com/office/powerpoint/2010/main" val="345973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left)">
                                      <p:cBhvr>
                                        <p:cTn id="20" dur="500"/>
                                        <p:tgtEl>
                                          <p:spTgt spid="2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wipe(left)">
                                      <p:cBhvr>
                                        <p:cTn id="2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85728"/>
            <a:ext cx="2736428" cy="523220"/>
          </a:xfrm>
        </p:spPr>
        <p:txBody>
          <a:bodyPr/>
          <a:lstStyle/>
          <a:p>
            <a:r>
              <a:rPr lang="zh-CN" altLang="en-US" dirty="0" smtClean="0"/>
              <a:t>表单元素</a:t>
            </a:r>
            <a:r>
              <a:rPr lang="en-US" altLang="zh-CN" dirty="0" smtClean="0"/>
              <a:t>13-11</a:t>
            </a:r>
            <a:endParaRPr lang="zh-CN" altLang="en-US" dirty="0"/>
          </a:p>
        </p:txBody>
      </p:sp>
      <p:sp>
        <p:nvSpPr>
          <p:cNvPr id="3" name="内容占位符 2"/>
          <p:cNvSpPr>
            <a:spLocks noGrp="1"/>
          </p:cNvSpPr>
          <p:nvPr>
            <p:ph idx="1"/>
          </p:nvPr>
        </p:nvSpPr>
        <p:spPr/>
        <p:txBody>
          <a:bodyPr/>
          <a:lstStyle/>
          <a:p>
            <a:r>
              <a:rPr lang="zh-CN" altLang="zh-CN" dirty="0"/>
              <a:t>数字</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请输入数字</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a:solidFill>
                  <a:srgbClr val="FF0000"/>
                </a:solidFill>
                <a:latin typeface="+mn-lt"/>
              </a:rPr>
              <a:t>number</a:t>
            </a:r>
            <a:r>
              <a:rPr lang="en-US" altLang="zh-CN" b="1" dirty="0">
                <a:latin typeface="+mn-lt"/>
              </a:rPr>
              <a:t>"  name="</a:t>
            </a:r>
            <a:r>
              <a:rPr lang="en-US" altLang="zh-CN" b="1" dirty="0" err="1">
                <a:latin typeface="+mn-lt"/>
              </a:rPr>
              <a:t>num</a:t>
            </a:r>
            <a:r>
              <a:rPr lang="en-US" altLang="zh-CN" b="1" dirty="0">
                <a:latin typeface="+mn-lt"/>
              </a:rPr>
              <a:t>" min="0" max="100" step="</a:t>
            </a:r>
            <a:r>
              <a:rPr lang="en-US" altLang="zh-CN" b="1" dirty="0" smtClean="0">
                <a:latin typeface="+mn-lt"/>
              </a:rPr>
              <a:t>10"/&gt;&lt;/</a:t>
            </a:r>
            <a:r>
              <a:rPr lang="en-US" altLang="zh-CN" b="1" dirty="0">
                <a:latin typeface="+mn-lt"/>
              </a:rPr>
              <a: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3951146" y="1947729"/>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数字</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4275914" y="2320633"/>
            <a:ext cx="1"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129820" y="5187962"/>
              <a:ext cx="326245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12</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number</a:t>
              </a:r>
              <a:r>
                <a:rPr lang="zh-CN" altLang="en-US" sz="1600" b="1" spc="300" dirty="0">
                  <a:solidFill>
                    <a:srgbClr val="FBFFFE"/>
                  </a:solidFill>
                  <a:latin typeface="微软雅黑" pitchFamily="34" charset="-122"/>
                  <a:ea typeface="微软雅黑" pitchFamily="34" charset="-122"/>
                </a:rPr>
                <a:t>数字</a:t>
              </a:r>
            </a:p>
          </p:txBody>
        </p:sp>
      </p:grpSp>
      <p:sp>
        <p:nvSpPr>
          <p:cNvPr id="27" name="AutoShape 6"/>
          <p:cNvSpPr>
            <a:spLocks noChangeArrowheads="1"/>
          </p:cNvSpPr>
          <p:nvPr/>
        </p:nvSpPr>
        <p:spPr bwMode="auto">
          <a:xfrm>
            <a:off x="5867082" y="1947729"/>
            <a:ext cx="1180605"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a:t>
            </a:r>
            <a:r>
              <a:rPr lang="zh-CN" altLang="en-US" b="1" kern="0" dirty="0" smtClean="0">
                <a:solidFill>
                  <a:schemeClr val="bg1"/>
                </a:solidFill>
                <a:latin typeface="Arial"/>
                <a:ea typeface="黑体"/>
              </a:rPr>
              <a:t>最</a:t>
            </a:r>
            <a:r>
              <a:rPr lang="zh-CN" altLang="en-US" b="1" kern="0" dirty="0">
                <a:solidFill>
                  <a:schemeClr val="bg1"/>
                </a:solidFill>
                <a:latin typeface="Arial"/>
                <a:ea typeface="黑体"/>
              </a:rPr>
              <a:t>小</a:t>
            </a: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32" name="直接箭头连接符 31"/>
          <p:cNvCxnSpPr>
            <a:stCxn id="27" idx="2"/>
          </p:cNvCxnSpPr>
          <p:nvPr/>
        </p:nvCxnSpPr>
        <p:spPr>
          <a:xfrm>
            <a:off x="6457385" y="2600311"/>
            <a:ext cx="282199" cy="62447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7452320" y="1947729"/>
            <a:ext cx="1187624"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允许的最大值</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flipH="1">
            <a:off x="7749226" y="2600311"/>
            <a:ext cx="296906" cy="59628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818207" y="4981337"/>
            <a:ext cx="181171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合法的数字间隔</a:t>
            </a:r>
            <a:endParaRPr lang="en-US" altLang="zh-CN" b="1" kern="0" dirty="0">
              <a:solidFill>
                <a:schemeClr val="bg1"/>
              </a:solidFill>
              <a:latin typeface="Arial"/>
              <a:ea typeface="黑体"/>
            </a:endParaRPr>
          </a:p>
        </p:txBody>
      </p:sp>
      <p:cxnSp>
        <p:nvCxnSpPr>
          <p:cNvPr id="36" name="直接箭头连接符 35"/>
          <p:cNvCxnSpPr/>
          <p:nvPr/>
        </p:nvCxnSpPr>
        <p:spPr>
          <a:xfrm flipH="1" flipV="1">
            <a:off x="1142975" y="3861048"/>
            <a:ext cx="1" cy="11202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18</a:t>
            </a:fld>
            <a:r>
              <a:rPr lang="en-US" altLang="zh-CN" smtClean="0"/>
              <a:t>/44</a:t>
            </a:r>
            <a:endParaRPr lang="zh-CN" altLang="en-US" dirty="0"/>
          </a:p>
        </p:txBody>
      </p:sp>
    </p:spTree>
    <p:extLst>
      <p:ext uri="{BB962C8B-B14F-4D97-AF65-F5344CB8AC3E}">
        <p14:creationId xmlns:p14="http://schemas.microsoft.com/office/powerpoint/2010/main" val="17166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5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30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5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40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par>
                          <p:cTn id="36" fill="hold">
                            <p:stCondLst>
                              <p:cond delay="45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33" grpId="0" animBg="1"/>
      <p:bldP spid="3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85728"/>
            <a:ext cx="2736428" cy="523220"/>
          </a:xfrm>
        </p:spPr>
        <p:txBody>
          <a:bodyPr/>
          <a:lstStyle/>
          <a:p>
            <a:r>
              <a:rPr lang="zh-CN" altLang="en-US" dirty="0" smtClean="0"/>
              <a:t>表单元素</a:t>
            </a:r>
            <a:r>
              <a:rPr lang="en-US" altLang="zh-CN" dirty="0" smtClean="0"/>
              <a:t>13-12</a:t>
            </a:r>
            <a:endParaRPr lang="zh-CN" altLang="en-US" dirty="0"/>
          </a:p>
        </p:txBody>
      </p:sp>
      <p:sp>
        <p:nvSpPr>
          <p:cNvPr id="3" name="内容占位符 2"/>
          <p:cNvSpPr>
            <a:spLocks noGrp="1"/>
          </p:cNvSpPr>
          <p:nvPr>
            <p:ph idx="1"/>
          </p:nvPr>
        </p:nvSpPr>
        <p:spPr/>
        <p:txBody>
          <a:bodyPr/>
          <a:lstStyle/>
          <a:p>
            <a:r>
              <a:rPr lang="zh-CN" altLang="zh-CN" dirty="0"/>
              <a:t>滑块</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754326"/>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请输入数字</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a:solidFill>
                  <a:srgbClr val="FF0000"/>
                </a:solidFill>
                <a:latin typeface="+mn-lt"/>
              </a:rPr>
              <a:t>range</a:t>
            </a:r>
            <a:r>
              <a:rPr lang="en-US" altLang="zh-CN" b="1" dirty="0" smtClean="0">
                <a:latin typeface="+mn-lt"/>
              </a:rPr>
              <a:t>"  </a:t>
            </a:r>
            <a:r>
              <a:rPr lang="en-US" altLang="zh-CN" b="1" dirty="0">
                <a:latin typeface="+mn-lt"/>
              </a:rPr>
              <a:t>name="range1" min="0" max="</a:t>
            </a:r>
            <a:r>
              <a:rPr lang="en-US" altLang="zh-CN" b="1" dirty="0" smtClean="0">
                <a:latin typeface="+mn-lt"/>
              </a:rPr>
              <a:t>10" step=</a:t>
            </a:r>
            <a:r>
              <a:rPr lang="en-US" altLang="zh-CN" b="1" dirty="0"/>
              <a:t>"</a:t>
            </a:r>
            <a:r>
              <a:rPr lang="en-US" altLang="zh-CN" b="1" dirty="0" smtClean="0">
                <a:latin typeface="+mn-lt"/>
              </a:rPr>
              <a:t>2"/&gt;&lt;/</a:t>
            </a:r>
            <a:r>
              <a:rPr lang="en-US" altLang="zh-CN" b="1" dirty="0">
                <a:latin typeface="+mn-lt"/>
              </a:rPr>
              <a: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4012951" y="1904673"/>
            <a:ext cx="649537"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滑块</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4275915" y="2277577"/>
            <a:ext cx="61805" cy="91901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257260" y="5187962"/>
              <a:ext cx="3007575"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13</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range</a:t>
              </a:r>
              <a:r>
                <a:rPr lang="zh-CN" altLang="en-US" sz="1600" b="1" spc="300" dirty="0">
                  <a:solidFill>
                    <a:srgbClr val="FBFFFE"/>
                  </a:solidFill>
                  <a:latin typeface="微软雅黑" pitchFamily="34" charset="-122"/>
                  <a:ea typeface="微软雅黑" pitchFamily="34" charset="-122"/>
                </a:rPr>
                <a:t>滑块</a:t>
              </a:r>
            </a:p>
          </p:txBody>
        </p:sp>
      </p:grpSp>
      <p:sp>
        <p:nvSpPr>
          <p:cNvPr id="27" name="AutoShape 6"/>
          <p:cNvSpPr>
            <a:spLocks noChangeArrowheads="1"/>
          </p:cNvSpPr>
          <p:nvPr/>
        </p:nvSpPr>
        <p:spPr bwMode="auto">
          <a:xfrm>
            <a:off x="5940152" y="1904673"/>
            <a:ext cx="1180605"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a:t>
            </a:r>
            <a:r>
              <a:rPr lang="zh-CN" altLang="en-US" b="1" kern="0" dirty="0" smtClean="0">
                <a:solidFill>
                  <a:schemeClr val="bg1"/>
                </a:solidFill>
                <a:latin typeface="Arial"/>
                <a:ea typeface="黑体"/>
              </a:rPr>
              <a:t>最</a:t>
            </a:r>
            <a:r>
              <a:rPr lang="zh-CN" altLang="en-US" b="1" kern="0" dirty="0">
                <a:solidFill>
                  <a:schemeClr val="bg1"/>
                </a:solidFill>
                <a:latin typeface="Arial"/>
                <a:ea typeface="黑体"/>
              </a:rPr>
              <a:t>小</a:t>
            </a:r>
            <a:r>
              <a:rPr lang="zh-CN" altLang="en-US" b="1" kern="0" dirty="0" smtClean="0">
                <a:solidFill>
                  <a:schemeClr val="bg1"/>
                </a:solidFill>
                <a:latin typeface="Arial"/>
                <a:ea typeface="黑体"/>
              </a:rPr>
              <a:t>值</a:t>
            </a:r>
            <a:endParaRPr lang="en-US" altLang="zh-CN" b="1" kern="0" dirty="0">
              <a:solidFill>
                <a:schemeClr val="bg1"/>
              </a:solidFill>
              <a:latin typeface="Arial"/>
              <a:ea typeface="黑体"/>
            </a:endParaRPr>
          </a:p>
        </p:txBody>
      </p:sp>
      <p:cxnSp>
        <p:nvCxnSpPr>
          <p:cNvPr id="32" name="直接箭头连接符 31"/>
          <p:cNvCxnSpPr>
            <a:stCxn id="27" idx="2"/>
          </p:cNvCxnSpPr>
          <p:nvPr/>
        </p:nvCxnSpPr>
        <p:spPr>
          <a:xfrm>
            <a:off x="6530455" y="2557255"/>
            <a:ext cx="136896" cy="63933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3" name="AutoShape 6"/>
          <p:cNvSpPr>
            <a:spLocks noChangeArrowheads="1"/>
          </p:cNvSpPr>
          <p:nvPr/>
        </p:nvSpPr>
        <p:spPr bwMode="auto">
          <a:xfrm>
            <a:off x="7452320" y="1904673"/>
            <a:ext cx="1187624"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允许的最大值</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flipH="1">
            <a:off x="7695550" y="2557255"/>
            <a:ext cx="350582" cy="64144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5" name="AutoShape 6"/>
          <p:cNvSpPr>
            <a:spLocks noChangeArrowheads="1"/>
          </p:cNvSpPr>
          <p:nvPr/>
        </p:nvSpPr>
        <p:spPr bwMode="auto">
          <a:xfrm>
            <a:off x="818207" y="4981337"/>
            <a:ext cx="181171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合法的数字间隔</a:t>
            </a:r>
            <a:endParaRPr lang="en-US" altLang="zh-CN" b="1" kern="0" dirty="0">
              <a:solidFill>
                <a:schemeClr val="bg1"/>
              </a:solidFill>
              <a:latin typeface="Arial"/>
              <a:ea typeface="黑体"/>
            </a:endParaRPr>
          </a:p>
        </p:txBody>
      </p:sp>
      <p:cxnSp>
        <p:nvCxnSpPr>
          <p:cNvPr id="36" name="直接箭头连接符 35"/>
          <p:cNvCxnSpPr/>
          <p:nvPr/>
        </p:nvCxnSpPr>
        <p:spPr>
          <a:xfrm flipH="1" flipV="1">
            <a:off x="1142975" y="3861048"/>
            <a:ext cx="1" cy="112028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19</a:t>
            </a:fld>
            <a:r>
              <a:rPr lang="en-US" altLang="zh-CN" smtClean="0"/>
              <a:t>/44</a:t>
            </a:r>
            <a:endParaRPr lang="zh-CN" altLang="en-US" dirty="0"/>
          </a:p>
        </p:txBody>
      </p:sp>
    </p:spTree>
    <p:extLst>
      <p:ext uri="{BB962C8B-B14F-4D97-AF65-F5344CB8AC3E}">
        <p14:creationId xmlns:p14="http://schemas.microsoft.com/office/powerpoint/2010/main" val="3893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wipe(left)">
                                      <p:cBhvr>
                                        <p:cTn id="19" dur="500"/>
                                        <p:tgtEl>
                                          <p:spTgt spid="3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left)">
                                      <p:cBhvr>
                                        <p:cTn id="23" dur="500"/>
                                        <p:tgtEl>
                                          <p:spTgt spid="3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wipe(right)">
                                      <p:cBhvr>
                                        <p:cTn id="27" dur="500"/>
                                        <p:tgtEl>
                                          <p:spTgt spid="3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wipe(left)">
                                      <p:cBhvr>
                                        <p:cTn id="31" dur="500"/>
                                        <p:tgtEl>
                                          <p:spTgt spid="35"/>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down)">
                                      <p:cBhvr>
                                        <p:cTn id="35" dur="500"/>
                                        <p:tgtEl>
                                          <p:spTgt spid="3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7" grpId="0" animBg="1"/>
      <p:bldP spid="33" grpId="0"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xfrm>
            <a:off x="6156176" y="285728"/>
            <a:ext cx="2808436" cy="523220"/>
          </a:xfrm>
        </p:spPr>
        <p:txBody>
          <a:bodyPr/>
          <a:lstStyle/>
          <a:p>
            <a:r>
              <a:rPr lang="zh-CN" altLang="en-US" smtClean="0"/>
              <a:t>回顾与作业点评</a:t>
            </a:r>
            <a:endParaRPr lang="zh-CN" altLang="en-US" dirty="0" smtClean="0"/>
          </a:p>
        </p:txBody>
      </p:sp>
      <p:sp>
        <p:nvSpPr>
          <p:cNvPr id="12291" name="内容占位符 2"/>
          <p:cNvSpPr>
            <a:spLocks noGrp="1"/>
          </p:cNvSpPr>
          <p:nvPr>
            <p:ph idx="1"/>
          </p:nvPr>
        </p:nvSpPr>
        <p:spPr/>
        <p:txBody>
          <a:bodyPr/>
          <a:lstStyle/>
          <a:p>
            <a:r>
              <a:rPr lang="zh-CN" altLang="en-US" dirty="0" smtClean="0"/>
              <a:t>使用什么标签声明无序列表和列表项？</a:t>
            </a:r>
            <a:endParaRPr lang="en-US" altLang="zh-CN" dirty="0" smtClean="0"/>
          </a:p>
          <a:p>
            <a:r>
              <a:rPr lang="zh-CN" altLang="en-US" dirty="0" smtClean="0"/>
              <a:t>定义列表的标签</a:t>
            </a:r>
            <a:r>
              <a:rPr lang="en-US" altLang="zh-CN" dirty="0" smtClean="0"/>
              <a:t>dl</a:t>
            </a:r>
            <a:r>
              <a:rPr lang="zh-CN" altLang="en-US" dirty="0" smtClean="0"/>
              <a:t>、</a:t>
            </a:r>
            <a:r>
              <a:rPr lang="en-US" altLang="zh-CN" dirty="0" err="1" smtClean="0"/>
              <a:t>dt</a:t>
            </a:r>
            <a:r>
              <a:rPr lang="zh-CN" altLang="en-US" dirty="0" smtClean="0"/>
              <a:t>、</a:t>
            </a:r>
            <a:r>
              <a:rPr lang="en-US" altLang="zh-CN" dirty="0" err="1" smtClean="0"/>
              <a:t>dd</a:t>
            </a:r>
            <a:r>
              <a:rPr lang="zh-CN" altLang="en-US" dirty="0" smtClean="0"/>
              <a:t>分别表示什么意义，其作用是什么？</a:t>
            </a:r>
            <a:endParaRPr lang="en-US" altLang="zh-CN" dirty="0" smtClean="0"/>
          </a:p>
          <a:p>
            <a:r>
              <a:rPr lang="zh-CN" altLang="en-US" dirty="0" smtClean="0"/>
              <a:t>创建表格的基本结构语法是什么？</a:t>
            </a:r>
            <a:endParaRPr lang="en-US" altLang="zh-CN" dirty="0" smtClean="0"/>
          </a:p>
          <a:p>
            <a:endParaRPr lang="en-US" altLang="zh-CN" dirty="0"/>
          </a:p>
          <a:p>
            <a:endParaRPr lang="en-US" altLang="zh-CN" dirty="0" smtClean="0"/>
          </a:p>
          <a:p>
            <a:endParaRPr lang="en-US" altLang="zh-CN" dirty="0"/>
          </a:p>
          <a:p>
            <a:r>
              <a:rPr lang="zh-CN" altLang="en-US" dirty="0">
                <a:solidFill>
                  <a:srgbClr val="FF0000"/>
                </a:solidFill>
              </a:rPr>
              <a:t>点评作业的提交情况和共性问题</a:t>
            </a:r>
            <a:endParaRPr lang="zh-CN" altLang="en-US" dirty="0"/>
          </a:p>
          <a:p>
            <a:endParaRPr lang="zh-CN" altLang="en-US" dirty="0" smtClean="0"/>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a:t>
            </a:fld>
            <a:r>
              <a:rPr lang="en-US" altLang="zh-CN" smtClean="0"/>
              <a:t>/44</a:t>
            </a:r>
            <a:endParaRPr lang="zh-CN" altLang="en-US" dirty="0"/>
          </a:p>
        </p:txBody>
      </p:sp>
      <p:grpSp>
        <p:nvGrpSpPr>
          <p:cNvPr id="8" name="组合 7"/>
          <p:cNvGrpSpPr/>
          <p:nvPr/>
        </p:nvGrpSpPr>
        <p:grpSpPr>
          <a:xfrm>
            <a:off x="107504" y="724634"/>
            <a:ext cx="1011983" cy="400110"/>
            <a:chOff x="1488315" y="3214686"/>
            <a:chExt cx="1011983" cy="400110"/>
          </a:xfrm>
        </p:grpSpPr>
        <p:pic>
          <p:nvPicPr>
            <p:cNvPr id="9" name="Picture 5" descr="\\prdsoftlab\Softlab\034\01.png"/>
            <p:cNvPicPr>
              <a:picLocks noChangeAspect="1" noChangeArrowheads="1"/>
            </p:cNvPicPr>
            <p:nvPr/>
          </p:nvPicPr>
          <p:blipFill>
            <a:blip r:embed="rId3"/>
            <a:srcRect/>
            <a:stretch>
              <a:fillRect/>
            </a:stretch>
          </p:blipFill>
          <p:spPr bwMode="auto">
            <a:xfrm>
              <a:off x="1488315" y="3243722"/>
              <a:ext cx="442912" cy="321804"/>
            </a:xfrm>
            <a:prstGeom prst="rect">
              <a:avLst/>
            </a:prstGeom>
            <a:noFill/>
          </p:spPr>
        </p:pic>
        <p:sp>
          <p:nvSpPr>
            <p:cNvPr id="10" name="TextBox 9"/>
            <p:cNvSpPr txBox="1"/>
            <p:nvPr/>
          </p:nvSpPr>
          <p:spPr bwMode="auto">
            <a:xfrm>
              <a:off x="1799465" y="3214686"/>
              <a:ext cx="700833"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回顾</a:t>
              </a:r>
            </a:p>
          </p:txBody>
        </p:sp>
      </p:grpSp>
      <p:grpSp>
        <p:nvGrpSpPr>
          <p:cNvPr id="11" name="组合 10"/>
          <p:cNvGrpSpPr/>
          <p:nvPr/>
        </p:nvGrpSpPr>
        <p:grpSpPr>
          <a:xfrm>
            <a:off x="-11028" y="4005064"/>
            <a:ext cx="1497897" cy="400110"/>
            <a:chOff x="1004978" y="3857625"/>
            <a:chExt cx="1497897" cy="400110"/>
          </a:xfrm>
        </p:grpSpPr>
        <p:pic>
          <p:nvPicPr>
            <p:cNvPr id="12" name="Picture 6" descr="\\prdsoftlab\Softlab\034\05.png"/>
            <p:cNvPicPr>
              <a:picLocks noChangeAspect="1" noChangeArrowheads="1"/>
            </p:cNvPicPr>
            <p:nvPr/>
          </p:nvPicPr>
          <p:blipFill>
            <a:blip r:embed="rId4"/>
            <a:srcRect/>
            <a:stretch>
              <a:fillRect/>
            </a:stretch>
          </p:blipFill>
          <p:spPr bwMode="auto">
            <a:xfrm>
              <a:off x="1004978" y="3927478"/>
              <a:ext cx="406395" cy="295272"/>
            </a:xfrm>
            <a:prstGeom prst="rect">
              <a:avLst/>
            </a:prstGeom>
            <a:noFill/>
          </p:spPr>
        </p:pic>
        <p:sp>
          <p:nvSpPr>
            <p:cNvPr id="13" name="TextBox 12"/>
            <p:cNvSpPr txBox="1"/>
            <p:nvPr/>
          </p:nvSpPr>
          <p:spPr bwMode="auto">
            <a:xfrm>
              <a:off x="1285875" y="3857625"/>
              <a:ext cx="1217000"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smtClean="0">
                  <a:latin typeface="黑体" pitchFamily="49" charset="-122"/>
                  <a:ea typeface="黑体" pitchFamily="49" charset="-122"/>
                </a:rPr>
                <a:t>作业点评</a:t>
              </a:r>
              <a:endParaRPr lang="zh-CN" altLang="en-US" sz="2000" b="1" dirty="0">
                <a:latin typeface="黑体" pitchFamily="49" charset="-122"/>
                <a:ea typeface="黑体" pitchFamily="49" charset="-122"/>
              </a:endParaRPr>
            </a:p>
          </p:txBody>
        </p:sp>
      </p:grpSp>
    </p:spTree>
    <p:extLst>
      <p:ext uri="{BB962C8B-B14F-4D97-AF65-F5344CB8AC3E}">
        <p14:creationId xmlns:p14="http://schemas.microsoft.com/office/powerpoint/2010/main" val="2502347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8184" y="285728"/>
            <a:ext cx="2736428" cy="523220"/>
          </a:xfrm>
        </p:spPr>
        <p:txBody>
          <a:bodyPr/>
          <a:lstStyle/>
          <a:p>
            <a:r>
              <a:rPr lang="zh-CN" altLang="en-US" dirty="0" smtClean="0"/>
              <a:t>表单元素</a:t>
            </a:r>
            <a:r>
              <a:rPr lang="en-US" altLang="zh-CN" dirty="0" smtClean="0"/>
              <a:t>13-13</a:t>
            </a:r>
            <a:endParaRPr lang="zh-CN" altLang="en-US" dirty="0"/>
          </a:p>
        </p:txBody>
      </p:sp>
      <p:sp>
        <p:nvSpPr>
          <p:cNvPr id="3" name="内容占位符 2"/>
          <p:cNvSpPr>
            <a:spLocks noGrp="1"/>
          </p:cNvSpPr>
          <p:nvPr>
            <p:ph idx="1"/>
          </p:nvPr>
        </p:nvSpPr>
        <p:spPr/>
        <p:txBody>
          <a:bodyPr/>
          <a:lstStyle/>
          <a:p>
            <a:r>
              <a:rPr lang="zh-CN" altLang="zh-CN" dirty="0"/>
              <a:t>搜索框</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714348" y="2854107"/>
            <a:ext cx="8143932"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200000"/>
              </a:lnSpc>
              <a:spcAft>
                <a:spcPts val="0"/>
              </a:spcAft>
              <a:buClr>
                <a:schemeClr val="folHlink"/>
              </a:buClr>
              <a:buSzPct val="60000"/>
              <a:tabLst>
                <a:tab pos="444500" algn="l"/>
              </a:tabLst>
              <a:defRPr/>
            </a:pPr>
            <a:r>
              <a:rPr lang="en-US" altLang="zh-CN" b="1" dirty="0">
                <a:latin typeface="+mn-lt"/>
              </a:rPr>
              <a:t>&lt;p</a:t>
            </a:r>
            <a:r>
              <a:rPr lang="en-US" altLang="zh-CN" b="1" dirty="0" smtClean="0">
                <a:latin typeface="+mn-lt"/>
              </a:rPr>
              <a:t>&gt;</a:t>
            </a:r>
            <a:r>
              <a:rPr lang="zh-CN" altLang="en-US" b="1" dirty="0">
                <a:latin typeface="+mn-lt"/>
              </a:rPr>
              <a:t>请输入搜索的关键词</a:t>
            </a:r>
            <a:r>
              <a:rPr lang="en-US" altLang="zh-CN" b="1" dirty="0" smtClean="0">
                <a:latin typeface="+mn-lt"/>
              </a:rPr>
              <a:t>:&lt;</a:t>
            </a:r>
            <a:r>
              <a:rPr lang="en-US" altLang="zh-CN" b="1" dirty="0">
                <a:latin typeface="+mn-lt"/>
              </a:rPr>
              <a:t>input type</a:t>
            </a:r>
            <a:r>
              <a:rPr lang="en-US" altLang="zh-CN" b="1" dirty="0" smtClean="0">
                <a:latin typeface="+mn-lt"/>
              </a:rPr>
              <a:t>="</a:t>
            </a:r>
            <a:r>
              <a:rPr lang="en-US" altLang="zh-CN" b="1" dirty="0">
                <a:solidFill>
                  <a:srgbClr val="FF0000"/>
                </a:solidFill>
                <a:latin typeface="+mn-lt"/>
              </a:rPr>
              <a:t>search</a:t>
            </a:r>
            <a:r>
              <a:rPr lang="en-US" altLang="zh-CN" b="1" dirty="0" smtClean="0">
                <a:latin typeface="+mn-lt"/>
              </a:rPr>
              <a:t>"  </a:t>
            </a:r>
            <a:r>
              <a:rPr lang="en-US" altLang="zh-CN" b="1" dirty="0">
                <a:latin typeface="+mn-lt"/>
              </a:rPr>
              <a:t>name="</a:t>
            </a:r>
            <a:r>
              <a:rPr lang="en-US" altLang="zh-CN" b="1" dirty="0" err="1">
                <a:latin typeface="+mn-lt"/>
              </a:rPr>
              <a:t>sousuo</a:t>
            </a:r>
            <a:r>
              <a:rPr lang="en-US" altLang="zh-CN" b="1" dirty="0">
                <a:latin typeface="+mn-lt"/>
              </a:rPr>
              <a:t>"/&gt;&lt;/p&gt;</a:t>
            </a:r>
          </a:p>
          <a:p>
            <a:pPr defTabSz="723900">
              <a:lnSpc>
                <a:spcPct val="20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type="submit"/&gt;</a:t>
            </a:r>
          </a:p>
        </p:txBody>
      </p:sp>
      <p:sp>
        <p:nvSpPr>
          <p:cNvPr id="9" name="AutoShape 6"/>
          <p:cNvSpPr>
            <a:spLocks noChangeArrowheads="1"/>
          </p:cNvSpPr>
          <p:nvPr/>
        </p:nvSpPr>
        <p:spPr bwMode="auto">
          <a:xfrm>
            <a:off x="4211960" y="1870967"/>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搜索框</a:t>
            </a:r>
            <a:endParaRPr lang="en-US" altLang="zh-CN" b="1" kern="0" dirty="0">
              <a:solidFill>
                <a:schemeClr val="bg1"/>
              </a:solidFill>
              <a:latin typeface="Arial"/>
              <a:ea typeface="黑体"/>
            </a:endParaRPr>
          </a:p>
        </p:txBody>
      </p:sp>
      <p:cxnSp>
        <p:nvCxnSpPr>
          <p:cNvPr id="10" name="直接箭头连接符 9"/>
          <p:cNvCxnSpPr/>
          <p:nvPr/>
        </p:nvCxnSpPr>
        <p:spPr>
          <a:xfrm>
            <a:off x="4659407" y="2252469"/>
            <a:ext cx="628599" cy="87596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952703"/>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081441" y="5187962"/>
              <a:ext cx="3359213"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14</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search</a:t>
              </a:r>
              <a:r>
                <a:rPr lang="zh-CN" altLang="en-US" sz="1600" b="1" spc="300" dirty="0">
                  <a:solidFill>
                    <a:srgbClr val="FBFFFE"/>
                  </a:solidFill>
                  <a:latin typeface="微软雅黑" pitchFamily="34" charset="-122"/>
                  <a:ea typeface="微软雅黑" pitchFamily="34" charset="-122"/>
                </a:rPr>
                <a:t>搜索框</a:t>
              </a:r>
            </a:p>
          </p:txBody>
        </p:sp>
      </p:grpSp>
      <p:sp>
        <p:nvSpPr>
          <p:cNvPr id="11" name="灯片编号占位符 10"/>
          <p:cNvSpPr>
            <a:spLocks noGrp="1"/>
          </p:cNvSpPr>
          <p:nvPr>
            <p:ph type="sldNum" sz="quarter" idx="10"/>
          </p:nvPr>
        </p:nvSpPr>
        <p:spPr/>
        <p:txBody>
          <a:bodyPr/>
          <a:lstStyle/>
          <a:p>
            <a:pPr>
              <a:defRPr/>
            </a:pPr>
            <a:fld id="{A6BFE9AD-FDCB-49EE-8AAC-4269F814AA90}" type="slidenum">
              <a:rPr lang="zh-CN" altLang="en-US" smtClean="0"/>
              <a:pPr>
                <a:defRPr/>
              </a:pPr>
              <a:t>20</a:t>
            </a:fld>
            <a:r>
              <a:rPr lang="en-US" altLang="zh-CN" smtClean="0"/>
              <a:t>/44</a:t>
            </a:r>
            <a:endParaRPr lang="zh-CN" altLang="en-US" dirty="0"/>
          </a:p>
        </p:txBody>
      </p:sp>
    </p:spTree>
    <p:extLst>
      <p:ext uri="{BB962C8B-B14F-4D97-AF65-F5344CB8AC3E}">
        <p14:creationId xmlns:p14="http://schemas.microsoft.com/office/powerpoint/2010/main" val="171664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417591" y="70285"/>
            <a:ext cx="5547022" cy="954107"/>
          </a:xfrm>
        </p:spPr>
        <p:txBody>
          <a:bodyPr/>
          <a:lstStyle/>
          <a:p>
            <a:r>
              <a:rPr lang="zh-CN" altLang="en-US" dirty="0" smtClean="0"/>
              <a:t>学员操作</a:t>
            </a:r>
            <a:r>
              <a:rPr lang="en-US" altLang="zh-CN" dirty="0" smtClean="0"/>
              <a:t>—</a:t>
            </a:r>
            <a:r>
              <a:rPr lang="zh-CN" altLang="en-US" dirty="0" smtClean="0"/>
              <a:t>网易邮箱登录页面</a:t>
            </a:r>
            <a:r>
              <a:rPr lang="en-US" altLang="zh-CN" dirty="0" smtClean="0"/>
              <a:t>2-1</a:t>
            </a:r>
          </a:p>
        </p:txBody>
      </p:sp>
      <p:sp>
        <p:nvSpPr>
          <p:cNvPr id="18435" name="Rectangle 3"/>
          <p:cNvSpPr>
            <a:spLocks noGrp="1" noChangeArrowheads="1"/>
          </p:cNvSpPr>
          <p:nvPr>
            <p:ph idx="1"/>
          </p:nvPr>
        </p:nvSpPr>
        <p:spPr/>
        <p:txBody>
          <a:bodyPr/>
          <a:lstStyle/>
          <a:p>
            <a:r>
              <a:rPr lang="zh-CN" altLang="zh-CN" dirty="0"/>
              <a:t>训练要点</a:t>
            </a:r>
          </a:p>
          <a:p>
            <a:pPr lvl="1"/>
            <a:r>
              <a:rPr lang="zh-CN" altLang="en-US" dirty="0"/>
              <a:t>表单元素：文本框、密码框、下拉列表框、复选框、提交</a:t>
            </a:r>
            <a:r>
              <a:rPr lang="zh-CN" altLang="en-US" dirty="0" smtClean="0"/>
              <a:t>按钮</a:t>
            </a:r>
            <a:endParaRPr lang="zh-CN" altLang="en-US" dirty="0"/>
          </a:p>
          <a:p>
            <a:pPr lvl="1"/>
            <a:r>
              <a:rPr lang="en-US" altLang="zh-CN" dirty="0" smtClean="0"/>
              <a:t>HTML5</a:t>
            </a:r>
            <a:r>
              <a:rPr lang="zh-CN" altLang="en-US" dirty="0"/>
              <a:t>结构元素：</a:t>
            </a:r>
            <a:r>
              <a:rPr lang="en-US" altLang="zh-CN" dirty="0"/>
              <a:t>header</a:t>
            </a:r>
            <a:r>
              <a:rPr lang="zh-CN" altLang="en-US" dirty="0"/>
              <a:t>、</a:t>
            </a:r>
            <a:r>
              <a:rPr lang="en-US" altLang="zh-CN" dirty="0"/>
              <a:t>section</a:t>
            </a:r>
            <a:r>
              <a:rPr lang="zh-CN" altLang="en-US" dirty="0"/>
              <a:t>、</a:t>
            </a:r>
            <a:r>
              <a:rPr lang="en-US" altLang="zh-CN" dirty="0"/>
              <a:t>footer</a:t>
            </a:r>
            <a:r>
              <a:rPr lang="zh-CN" altLang="en-US" dirty="0" smtClean="0"/>
              <a:t>等</a:t>
            </a:r>
            <a:endParaRPr lang="zh-CN" altLang="en-US" dirty="0"/>
          </a:p>
          <a:p>
            <a:pPr lvl="1"/>
            <a:r>
              <a:rPr lang="zh-CN" altLang="en-US" dirty="0" smtClean="0"/>
              <a:t>理解</a:t>
            </a:r>
            <a:r>
              <a:rPr lang="zh-CN" altLang="en-US" dirty="0"/>
              <a:t>标签语义化，根据元素的表现选择合适的元素</a:t>
            </a:r>
            <a:r>
              <a:rPr lang="zh-CN" altLang="en-US" dirty="0" smtClean="0"/>
              <a:t>（图片就使用</a:t>
            </a:r>
            <a:r>
              <a:rPr lang="en-US" altLang="zh-CN" dirty="0" err="1"/>
              <a:t>img</a:t>
            </a:r>
            <a:r>
              <a:rPr lang="zh-CN" altLang="en-US" dirty="0"/>
              <a:t>元素</a:t>
            </a:r>
            <a:r>
              <a:rPr lang="zh-CN" altLang="en-US" dirty="0" smtClean="0"/>
              <a:t>，超链接使用</a:t>
            </a:r>
            <a:r>
              <a:rPr lang="en-US" altLang="zh-CN" dirty="0"/>
              <a:t>a</a:t>
            </a:r>
            <a:r>
              <a:rPr lang="zh-CN" altLang="en-US" dirty="0"/>
              <a:t>元素）</a:t>
            </a:r>
          </a:p>
          <a:p>
            <a:endParaRPr lang="en-US" altLang="zh-CN" dirty="0" smtClean="0"/>
          </a:p>
          <a:p>
            <a:r>
              <a:rPr lang="zh-CN" altLang="en-US" dirty="0" smtClean="0"/>
              <a:t>需求说明</a:t>
            </a:r>
          </a:p>
          <a:p>
            <a:pPr lvl="1"/>
            <a:r>
              <a:rPr lang="zh-CN" altLang="en-US" dirty="0" smtClean="0"/>
              <a:t>制作网页邮箱登录页面</a:t>
            </a:r>
            <a:endParaRPr lang="en-US" altLang="zh-CN" dirty="0" smtClean="0"/>
          </a:p>
          <a:p>
            <a:pPr lvl="2"/>
            <a:r>
              <a:rPr lang="zh-CN" altLang="zh-CN" dirty="0"/>
              <a:t>不需要大家排版该页面</a:t>
            </a:r>
            <a:r>
              <a:rPr lang="en-US" altLang="zh-CN" dirty="0"/>
              <a:t>,</a:t>
            </a:r>
            <a:r>
              <a:rPr lang="zh-CN" altLang="zh-CN" dirty="0"/>
              <a:t>只需要用</a:t>
            </a:r>
            <a:r>
              <a:rPr lang="en-US" altLang="zh-CN" dirty="0"/>
              <a:t>HTML5</a:t>
            </a:r>
            <a:r>
              <a:rPr lang="zh-CN" altLang="zh-CN" dirty="0"/>
              <a:t>元素结合标签的语义化把该页面的结构布局出来即可</a:t>
            </a:r>
            <a:endParaRPr lang="zh-CN" altLang="en-US" dirty="0" smtClean="0"/>
          </a:p>
        </p:txBody>
      </p:sp>
      <p:grpSp>
        <p:nvGrpSpPr>
          <p:cNvPr id="22" name="组合 21"/>
          <p:cNvGrpSpPr/>
          <p:nvPr/>
        </p:nvGrpSpPr>
        <p:grpSpPr>
          <a:xfrm>
            <a:off x="142844" y="857232"/>
            <a:ext cx="1109759" cy="500066"/>
            <a:chOff x="6072198" y="1142984"/>
            <a:chExt cx="1109759" cy="500066"/>
          </a:xfrm>
        </p:grpSpPr>
        <p:pic>
          <p:nvPicPr>
            <p:cNvPr id="23" name="Picture 13" descr="C:\Users\meng.zhang\Desktop\ACCP7.0模版图标规范\ge_pad.png"/>
            <p:cNvPicPr>
              <a:picLocks noChangeAspect="1" noChangeArrowheads="1"/>
            </p:cNvPicPr>
            <p:nvPr/>
          </p:nvPicPr>
          <p:blipFill>
            <a:blip r:embed="rId3"/>
            <a:srcRect/>
            <a:stretch>
              <a:fillRect/>
            </a:stretch>
          </p:blipFill>
          <p:spPr bwMode="auto">
            <a:xfrm>
              <a:off x="6072198" y="1142984"/>
              <a:ext cx="500066" cy="500066"/>
            </a:xfrm>
            <a:prstGeom prst="rect">
              <a:avLst/>
            </a:prstGeom>
            <a:noFill/>
          </p:spPr>
        </p:pic>
        <p:sp>
          <p:nvSpPr>
            <p:cNvPr id="24" name="TextBox 2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grpSp>
        <p:nvGrpSpPr>
          <p:cNvPr id="25" name="组合 16"/>
          <p:cNvGrpSpPr>
            <a:grpSpLocks/>
          </p:cNvGrpSpPr>
          <p:nvPr/>
        </p:nvGrpSpPr>
        <p:grpSpPr bwMode="auto">
          <a:xfrm>
            <a:off x="3131840" y="6429375"/>
            <a:ext cx="2714625" cy="428625"/>
            <a:chOff x="3143240" y="5143512"/>
            <a:chExt cx="2714644" cy="428628"/>
          </a:xfrm>
        </p:grpSpPr>
        <p:sp>
          <p:nvSpPr>
            <p:cNvPr id="26" name="圆角矩形 2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7" name="圆角矩形 26"/>
            <p:cNvSpPr/>
            <p:nvPr/>
          </p:nvSpPr>
          <p:spPr bwMode="auto">
            <a:xfrm>
              <a:off x="3714744" y="5143512"/>
              <a:ext cx="2143140"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3962396" y="5187962"/>
              <a:ext cx="1647837"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讲解需求说明</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21</a:t>
            </a:fld>
            <a:r>
              <a:rPr lang="en-US" altLang="zh-CN" smtClean="0"/>
              <a:t>/44</a:t>
            </a:r>
            <a:endParaRPr lang="zh-CN" altLang="en-US" dirty="0"/>
          </a:p>
        </p:txBody>
      </p:sp>
    </p:spTree>
    <p:extLst>
      <p:ext uri="{BB962C8B-B14F-4D97-AF65-F5344CB8AC3E}">
        <p14:creationId xmlns:p14="http://schemas.microsoft.com/office/powerpoint/2010/main" val="416365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419873" y="285728"/>
            <a:ext cx="5544740" cy="523220"/>
          </a:xfrm>
        </p:spPr>
        <p:txBody>
          <a:bodyPr/>
          <a:lstStyle/>
          <a:p>
            <a:r>
              <a:rPr lang="zh-CN" altLang="en-US" dirty="0" smtClean="0"/>
              <a:t>学员操作</a:t>
            </a:r>
            <a:r>
              <a:rPr lang="en-US" altLang="zh-CN" dirty="0" smtClean="0"/>
              <a:t>—</a:t>
            </a:r>
            <a:r>
              <a:rPr lang="zh-CN" altLang="en-US" dirty="0" smtClean="0"/>
              <a:t>网易邮箱登录页面</a:t>
            </a:r>
            <a:r>
              <a:rPr lang="en-US" altLang="zh-CN" dirty="0" smtClean="0"/>
              <a:t>2-2</a:t>
            </a:r>
          </a:p>
        </p:txBody>
      </p:sp>
      <p:sp>
        <p:nvSpPr>
          <p:cNvPr id="18435" name="Rectangle 3"/>
          <p:cNvSpPr>
            <a:spLocks noGrp="1" noChangeArrowheads="1"/>
          </p:cNvSpPr>
          <p:nvPr>
            <p:ph idx="1"/>
          </p:nvPr>
        </p:nvSpPr>
        <p:spPr/>
        <p:txBody>
          <a:bodyPr/>
          <a:lstStyle/>
          <a:p>
            <a:r>
              <a:rPr lang="zh-CN" altLang="en-US" dirty="0"/>
              <a:t>实现</a:t>
            </a:r>
            <a:r>
              <a:rPr lang="zh-CN" altLang="en-US" dirty="0" smtClean="0"/>
              <a:t>思路</a:t>
            </a:r>
            <a:endParaRPr lang="en-US" altLang="zh-CN" dirty="0" smtClean="0"/>
          </a:p>
          <a:p>
            <a:pPr lvl="1"/>
            <a:r>
              <a:rPr lang="zh-CN" altLang="zh-CN" dirty="0" smtClean="0"/>
              <a:t>网页可以</a:t>
            </a:r>
            <a:r>
              <a:rPr lang="zh-CN" altLang="zh-CN" dirty="0"/>
              <a:t>划分为上中下结构</a:t>
            </a:r>
            <a:r>
              <a:rPr lang="zh-CN" altLang="zh-CN" dirty="0" smtClean="0"/>
              <a:t>，使用</a:t>
            </a:r>
            <a:r>
              <a:rPr lang="nl-NL" altLang="zh-CN" dirty="0"/>
              <a:t>header</a:t>
            </a:r>
            <a:r>
              <a:rPr lang="zh-CN" altLang="zh-CN" dirty="0"/>
              <a:t>、</a:t>
            </a:r>
            <a:r>
              <a:rPr lang="nl-NL" altLang="zh-CN" dirty="0"/>
              <a:t>section</a:t>
            </a:r>
            <a:r>
              <a:rPr lang="zh-CN" altLang="zh-CN" dirty="0"/>
              <a:t>或</a:t>
            </a:r>
            <a:r>
              <a:rPr lang="nl-NL" altLang="zh-CN" dirty="0"/>
              <a:t>article</a:t>
            </a:r>
            <a:r>
              <a:rPr lang="zh-CN" altLang="zh-CN" dirty="0"/>
              <a:t>、</a:t>
            </a:r>
            <a:r>
              <a:rPr lang="nl-NL" altLang="zh-CN" dirty="0" smtClean="0"/>
              <a:t>footer</a:t>
            </a:r>
            <a:r>
              <a:rPr lang="zh-CN" altLang="en-US" dirty="0" smtClean="0"/>
              <a:t>等元素布局网页结构</a:t>
            </a:r>
            <a:endParaRPr lang="en-US" altLang="zh-CN" dirty="0" smtClean="0"/>
          </a:p>
          <a:p>
            <a:pPr lvl="1"/>
            <a:r>
              <a:rPr lang="zh-CN" altLang="en-US" dirty="0" smtClean="0"/>
              <a:t>头部</a:t>
            </a:r>
            <a:r>
              <a:rPr lang="zh-CN" altLang="en-US" dirty="0"/>
              <a:t>里包括</a:t>
            </a:r>
            <a:r>
              <a:rPr lang="en-US" altLang="zh-CN" dirty="0"/>
              <a:t>Logo</a:t>
            </a:r>
            <a:r>
              <a:rPr lang="zh-CN" altLang="en-US" dirty="0"/>
              <a:t>和超</a:t>
            </a:r>
            <a:r>
              <a:rPr lang="zh-CN" altLang="en-US" dirty="0" smtClean="0"/>
              <a:t>链接</a:t>
            </a:r>
            <a:endParaRPr lang="en-US" altLang="zh-CN" dirty="0" smtClean="0"/>
          </a:p>
          <a:p>
            <a:pPr lvl="1"/>
            <a:r>
              <a:rPr lang="zh-CN" altLang="en-US" dirty="0"/>
              <a:t>内容部分包括左边的图片和无序列表，右边是一个表</a:t>
            </a:r>
            <a:r>
              <a:rPr lang="zh-CN" altLang="en-US" dirty="0" smtClean="0"/>
              <a:t>单</a:t>
            </a:r>
            <a:endParaRPr lang="en-US" altLang="zh-CN" dirty="0" smtClean="0"/>
          </a:p>
          <a:p>
            <a:pPr lvl="1"/>
            <a:r>
              <a:rPr lang="zh-CN" altLang="zh-CN" dirty="0"/>
              <a:t>底部是图片和超</a:t>
            </a:r>
            <a:r>
              <a:rPr lang="zh-CN" altLang="zh-CN" dirty="0" smtClean="0"/>
              <a:t>链接</a:t>
            </a:r>
            <a:endParaRPr lang="zh-CN" altLang="en-US" dirty="0" smtClean="0"/>
          </a:p>
        </p:txBody>
      </p:sp>
      <p:grpSp>
        <p:nvGrpSpPr>
          <p:cNvPr id="15" name="组合 18"/>
          <p:cNvGrpSpPr>
            <a:grpSpLocks/>
          </p:cNvGrpSpPr>
          <p:nvPr/>
        </p:nvGrpSpPr>
        <p:grpSpPr bwMode="auto">
          <a:xfrm>
            <a:off x="2111305" y="6401434"/>
            <a:ext cx="4572000" cy="428625"/>
            <a:chOff x="3143240" y="5143512"/>
            <a:chExt cx="4572032" cy="428628"/>
          </a:xfrm>
        </p:grpSpPr>
        <p:sp>
          <p:nvSpPr>
            <p:cNvPr id="18" name="圆角矩形 17"/>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圆角矩形 18"/>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0" name="Picture 8" descr="说话气泡ne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Box 20"/>
            <p:cNvSpPr txBox="1"/>
            <p:nvPr/>
          </p:nvSpPr>
          <p:spPr bwMode="auto">
            <a:xfrm>
              <a:off x="4650797"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grpSp>
        <p:nvGrpSpPr>
          <p:cNvPr id="22" name="组合 21"/>
          <p:cNvGrpSpPr/>
          <p:nvPr/>
        </p:nvGrpSpPr>
        <p:grpSpPr>
          <a:xfrm>
            <a:off x="142844" y="857232"/>
            <a:ext cx="1109759" cy="500066"/>
            <a:chOff x="6072198" y="1142984"/>
            <a:chExt cx="1109759" cy="500066"/>
          </a:xfrm>
        </p:grpSpPr>
        <p:pic>
          <p:nvPicPr>
            <p:cNvPr id="23" name="Picture 13" descr="C:\Users\meng.zhang\Desktop\ACCP7.0模版图标规范\ge_pad.png"/>
            <p:cNvPicPr>
              <a:picLocks noChangeAspect="1" noChangeArrowheads="1"/>
            </p:cNvPicPr>
            <p:nvPr/>
          </p:nvPicPr>
          <p:blipFill>
            <a:blip r:embed="rId4"/>
            <a:srcRect/>
            <a:stretch>
              <a:fillRect/>
            </a:stretch>
          </p:blipFill>
          <p:spPr bwMode="auto">
            <a:xfrm>
              <a:off x="6072198" y="1142984"/>
              <a:ext cx="500066" cy="500066"/>
            </a:xfrm>
            <a:prstGeom prst="rect">
              <a:avLst/>
            </a:prstGeom>
            <a:noFill/>
          </p:spPr>
        </p:pic>
        <p:sp>
          <p:nvSpPr>
            <p:cNvPr id="24" name="TextBox 23"/>
            <p:cNvSpPr txBox="1"/>
            <p:nvPr/>
          </p:nvSpPr>
          <p:spPr>
            <a:xfrm>
              <a:off x="6481124" y="117150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指导</a:t>
              </a:r>
              <a:endParaRPr lang="zh-CN" altLang="en-US" sz="2000" b="1" dirty="0">
                <a:solidFill>
                  <a:schemeClr val="tx1"/>
                </a:solidFill>
                <a:latin typeface="黑体" pitchFamily="49" charset="-122"/>
                <a:ea typeface="黑体" pitchFamily="49" charset="-122"/>
              </a:endParaRPr>
            </a:p>
          </p:txBody>
        </p:sp>
      </p:grpSp>
      <p:pic>
        <p:nvPicPr>
          <p:cNvPr id="3074" name="Picture 2" descr="C:\Users\yaling.he\Desktop\Chapter03截图\Chapter03截图\图3.29　网易邮箱登录页面.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64088" y="4156715"/>
            <a:ext cx="3096344" cy="222865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22</a:t>
            </a:fld>
            <a:r>
              <a:rPr lang="en-US" altLang="zh-CN" smtClean="0"/>
              <a:t>/44</a:t>
            </a:r>
            <a:endParaRPr lang="zh-CN" altLang="en-US" dirty="0"/>
          </a:p>
        </p:txBody>
      </p:sp>
    </p:spTree>
    <p:extLst>
      <p:ext uri="{BB962C8B-B14F-4D97-AF65-F5344CB8AC3E}">
        <p14:creationId xmlns:p14="http://schemas.microsoft.com/office/powerpoint/2010/main" val="255147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87824" y="285728"/>
            <a:ext cx="5976789" cy="523220"/>
          </a:xfrm>
        </p:spPr>
        <p:txBody>
          <a:bodyPr/>
          <a:lstStyle/>
          <a:p>
            <a:r>
              <a:rPr lang="zh-CN" altLang="en-US" dirty="0" smtClean="0"/>
              <a:t>学员操作</a:t>
            </a:r>
            <a:r>
              <a:rPr lang="en-US" altLang="zh-CN" dirty="0" smtClean="0"/>
              <a:t>—</a:t>
            </a:r>
            <a:r>
              <a:rPr lang="zh-CN" altLang="zh-CN" dirty="0"/>
              <a:t>制作人人网注册</a:t>
            </a:r>
            <a:r>
              <a:rPr lang="zh-CN" altLang="zh-CN" dirty="0" smtClean="0"/>
              <a:t>页面</a:t>
            </a:r>
            <a:endParaRPr lang="en-US" altLang="zh-CN" dirty="0" smtClean="0"/>
          </a:p>
        </p:txBody>
      </p:sp>
      <p:sp>
        <p:nvSpPr>
          <p:cNvPr id="18435" name="Rectangle 3"/>
          <p:cNvSpPr>
            <a:spLocks noGrp="1" noChangeArrowheads="1"/>
          </p:cNvSpPr>
          <p:nvPr>
            <p:ph idx="1"/>
          </p:nvPr>
        </p:nvSpPr>
        <p:spPr>
          <a:xfrm>
            <a:off x="784254" y="1214422"/>
            <a:ext cx="7028106" cy="5143536"/>
          </a:xfrm>
        </p:spPr>
        <p:txBody>
          <a:bodyPr/>
          <a:lstStyle/>
          <a:p>
            <a:r>
              <a:rPr lang="zh-CN" altLang="en-US" dirty="0" smtClean="0"/>
              <a:t>需求说明</a:t>
            </a:r>
          </a:p>
          <a:p>
            <a:pPr lvl="1"/>
            <a:r>
              <a:rPr lang="zh-CN" altLang="en-US" dirty="0"/>
              <a:t>注册邮箱、密码、姓名和验证码最多能容纳的字符数分别是</a:t>
            </a:r>
            <a:r>
              <a:rPr lang="en-US" altLang="zh-CN" dirty="0"/>
              <a:t>50</a:t>
            </a:r>
            <a:r>
              <a:rPr lang="zh-CN" altLang="en-US" dirty="0"/>
              <a:t>、</a:t>
            </a:r>
            <a:r>
              <a:rPr lang="en-US" altLang="zh-CN" dirty="0"/>
              <a:t>16</a:t>
            </a:r>
            <a:r>
              <a:rPr lang="zh-CN" altLang="en-US" dirty="0"/>
              <a:t>、</a:t>
            </a:r>
            <a:r>
              <a:rPr lang="en-US" altLang="zh-CN" dirty="0"/>
              <a:t>8</a:t>
            </a:r>
            <a:r>
              <a:rPr lang="zh-CN" altLang="en-US" dirty="0"/>
              <a:t>和</a:t>
            </a:r>
            <a:r>
              <a:rPr lang="en-US" altLang="zh-CN" dirty="0" smtClean="0"/>
              <a:t>5</a:t>
            </a:r>
            <a:endParaRPr lang="zh-CN" altLang="en-US" dirty="0"/>
          </a:p>
          <a:p>
            <a:pPr lvl="1"/>
            <a:r>
              <a:rPr lang="zh-CN" altLang="en-US" dirty="0" smtClean="0"/>
              <a:t>默认</a:t>
            </a:r>
            <a:r>
              <a:rPr lang="zh-CN" altLang="en-US" dirty="0"/>
              <a:t>情况下，性别中的“男”处于选中</a:t>
            </a:r>
            <a:r>
              <a:rPr lang="zh-CN" altLang="en-US" dirty="0" smtClean="0"/>
              <a:t>状态</a:t>
            </a:r>
            <a:endParaRPr lang="zh-CN" altLang="en-US" dirty="0"/>
          </a:p>
          <a:p>
            <a:pPr lvl="1"/>
            <a:r>
              <a:rPr lang="zh-CN" altLang="en-US" dirty="0" smtClean="0"/>
              <a:t>生日</a:t>
            </a:r>
            <a:r>
              <a:rPr lang="zh-CN" altLang="en-US" dirty="0"/>
              <a:t>下拉列表框中的</a:t>
            </a:r>
            <a:r>
              <a:rPr lang="en-US" altLang="zh-CN" dirty="0"/>
              <a:t>1991</a:t>
            </a:r>
            <a:r>
              <a:rPr lang="zh-CN" altLang="en-US" dirty="0"/>
              <a:t>年</a:t>
            </a:r>
            <a:r>
              <a:rPr lang="en-US" altLang="zh-CN" dirty="0"/>
              <a:t>11</a:t>
            </a:r>
            <a:r>
              <a:rPr lang="zh-CN" altLang="en-US" dirty="0"/>
              <a:t>月</a:t>
            </a:r>
            <a:r>
              <a:rPr lang="en-US" altLang="zh-CN" dirty="0"/>
              <a:t>30</a:t>
            </a:r>
            <a:r>
              <a:rPr lang="zh-CN" altLang="en-US" dirty="0"/>
              <a:t>日处于默认显示</a:t>
            </a:r>
            <a:r>
              <a:rPr lang="zh-CN" altLang="en-US" dirty="0" smtClean="0"/>
              <a:t>状态</a:t>
            </a:r>
            <a:endParaRPr lang="zh-CN" altLang="en-US" dirty="0"/>
          </a:p>
          <a:p>
            <a:pPr lvl="1"/>
            <a:r>
              <a:rPr lang="zh-CN" altLang="en-US" dirty="0" smtClean="0"/>
              <a:t>提交</a:t>
            </a:r>
            <a:r>
              <a:rPr lang="zh-CN" altLang="en-US" dirty="0"/>
              <a:t>按钮使用素材中提供的图片代替</a:t>
            </a:r>
          </a:p>
        </p:txBody>
      </p:sp>
      <p:grpSp>
        <p:nvGrpSpPr>
          <p:cNvPr id="3"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22" name="组合 17"/>
          <p:cNvGrpSpPr>
            <a:grpSpLocks/>
          </p:cNvGrpSpPr>
          <p:nvPr/>
        </p:nvGrpSpPr>
        <p:grpSpPr bwMode="auto">
          <a:xfrm>
            <a:off x="4283968" y="6143623"/>
            <a:ext cx="2786063" cy="428625"/>
            <a:chOff x="3714744" y="5143512"/>
            <a:chExt cx="2786082" cy="428628"/>
          </a:xfrm>
        </p:grpSpPr>
        <p:sp>
          <p:nvSpPr>
            <p:cNvPr id="23" name="圆角矩形 2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TextBox 23"/>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4098" name="Picture 2" descr="C:\Users\yaling.he\Desktop\Chapter03截图\Chapter03截图\图3.31　人人网注册页面.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7320" y="4050447"/>
            <a:ext cx="2808312" cy="2822589"/>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23</a:t>
            </a:fld>
            <a:r>
              <a:rPr lang="en-US" altLang="zh-CN" smtClean="0"/>
              <a:t>/44</a:t>
            </a:r>
            <a:endParaRPr lang="zh-CN" altLang="en-US" dirty="0"/>
          </a:p>
        </p:txBody>
      </p:sp>
    </p:spTree>
    <p:extLst>
      <p:ext uri="{BB962C8B-B14F-4D97-AF65-F5344CB8AC3E}">
        <p14:creationId xmlns:p14="http://schemas.microsoft.com/office/powerpoint/2010/main" val="2361532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24</a:t>
            </a:fld>
            <a:r>
              <a:rPr lang="en-US" altLang="zh-CN" smtClean="0"/>
              <a:t>/44</a:t>
            </a:r>
            <a:endParaRPr lang="zh-CN" altLang="en-US" dirty="0"/>
          </a:p>
        </p:txBody>
      </p:sp>
    </p:spTree>
    <p:extLst>
      <p:ext uri="{BB962C8B-B14F-4D97-AF65-F5344CB8AC3E}">
        <p14:creationId xmlns:p14="http://schemas.microsoft.com/office/powerpoint/2010/main" val="16813068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411760" y="70285"/>
            <a:ext cx="6552853" cy="954107"/>
          </a:xfrm>
        </p:spPr>
        <p:txBody>
          <a:bodyPr/>
          <a:lstStyle/>
          <a:p>
            <a:r>
              <a:rPr lang="zh-CN" altLang="en-US" dirty="0" smtClean="0"/>
              <a:t>学员操作</a:t>
            </a:r>
            <a:r>
              <a:rPr lang="en-US" altLang="zh-CN" dirty="0" smtClean="0"/>
              <a:t>—</a:t>
            </a:r>
            <a:r>
              <a:rPr lang="zh-CN" altLang="zh-CN" dirty="0"/>
              <a:t>制作阿里巴巴会员注册页面</a:t>
            </a:r>
            <a:endParaRPr lang="en-US" altLang="zh-CN" dirty="0" smtClean="0"/>
          </a:p>
        </p:txBody>
      </p:sp>
      <p:sp>
        <p:nvSpPr>
          <p:cNvPr id="18435" name="Rectangle 3"/>
          <p:cNvSpPr>
            <a:spLocks noGrp="1" noChangeArrowheads="1"/>
          </p:cNvSpPr>
          <p:nvPr>
            <p:ph idx="1"/>
          </p:nvPr>
        </p:nvSpPr>
        <p:spPr>
          <a:xfrm>
            <a:off x="784254" y="1214422"/>
            <a:ext cx="5947986" cy="5143536"/>
          </a:xfrm>
        </p:spPr>
        <p:txBody>
          <a:bodyPr/>
          <a:lstStyle/>
          <a:p>
            <a:r>
              <a:rPr lang="zh-CN" altLang="en-US" dirty="0" smtClean="0"/>
              <a:t>需求说明</a:t>
            </a:r>
          </a:p>
          <a:p>
            <a:pPr lvl="1"/>
            <a:r>
              <a:rPr lang="zh-CN" altLang="en-US" dirty="0" smtClean="0"/>
              <a:t>用</a:t>
            </a:r>
            <a:r>
              <a:rPr lang="en-US" altLang="zh-CN" dirty="0"/>
              <a:t>HTML5</a:t>
            </a:r>
            <a:r>
              <a:rPr lang="zh-CN" altLang="en-US" dirty="0"/>
              <a:t>元素结合标签的语义化把该页面的结构布局</a:t>
            </a:r>
            <a:r>
              <a:rPr lang="zh-CN" altLang="en-US" dirty="0" smtClean="0"/>
              <a:t>出来</a:t>
            </a:r>
            <a:endParaRPr lang="en-US" altLang="zh-CN" dirty="0" smtClean="0"/>
          </a:p>
          <a:p>
            <a:pPr lvl="1"/>
            <a:r>
              <a:rPr lang="zh-CN" altLang="en-US" dirty="0" smtClean="0"/>
              <a:t>电子</a:t>
            </a:r>
            <a:r>
              <a:rPr lang="zh-CN" altLang="en-US" dirty="0"/>
              <a:t>邮箱、会员登录名、密码最多能容纳的字符数是</a:t>
            </a:r>
            <a:r>
              <a:rPr lang="en-US" altLang="zh-CN" dirty="0"/>
              <a:t>32</a:t>
            </a:r>
            <a:r>
              <a:rPr lang="zh-CN" altLang="en-US" dirty="0"/>
              <a:t>个字符，验证码最多能容纳</a:t>
            </a:r>
            <a:r>
              <a:rPr lang="en-US" altLang="zh-CN" dirty="0"/>
              <a:t>5</a:t>
            </a:r>
            <a:r>
              <a:rPr lang="zh-CN" altLang="en-US" dirty="0"/>
              <a:t>个</a:t>
            </a:r>
            <a:r>
              <a:rPr lang="zh-CN" altLang="en-US" dirty="0" smtClean="0"/>
              <a:t>字符</a:t>
            </a:r>
            <a:endParaRPr lang="zh-CN" altLang="en-US" dirty="0"/>
          </a:p>
          <a:p>
            <a:pPr lvl="1"/>
            <a:r>
              <a:rPr lang="zh-CN" altLang="en-US" dirty="0" smtClean="0"/>
              <a:t>默认</a:t>
            </a:r>
            <a:r>
              <a:rPr lang="zh-CN" altLang="en-US" dirty="0"/>
              <a:t>情况下，会员身份中的“买家”处于选中</a:t>
            </a:r>
            <a:r>
              <a:rPr lang="zh-CN" altLang="en-US" dirty="0" smtClean="0"/>
              <a:t>状态</a:t>
            </a:r>
            <a:endParaRPr lang="zh-CN" altLang="en-US" dirty="0"/>
          </a:p>
          <a:p>
            <a:pPr lvl="1"/>
            <a:r>
              <a:rPr lang="zh-CN" altLang="en-US" dirty="0" smtClean="0"/>
              <a:t>提交</a:t>
            </a:r>
            <a:r>
              <a:rPr lang="zh-CN" altLang="en-US" dirty="0"/>
              <a:t>按钮使用素材中提供的图片代替</a:t>
            </a:r>
          </a:p>
        </p:txBody>
      </p:sp>
      <p:grpSp>
        <p:nvGrpSpPr>
          <p:cNvPr id="3"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22" name="组合 17"/>
          <p:cNvGrpSpPr>
            <a:grpSpLocks/>
          </p:cNvGrpSpPr>
          <p:nvPr/>
        </p:nvGrpSpPr>
        <p:grpSpPr bwMode="auto">
          <a:xfrm>
            <a:off x="2411760" y="6234112"/>
            <a:ext cx="2786063" cy="428625"/>
            <a:chOff x="3714744" y="5143512"/>
            <a:chExt cx="2786082" cy="428628"/>
          </a:xfrm>
        </p:grpSpPr>
        <p:sp>
          <p:nvSpPr>
            <p:cNvPr id="23" name="圆角矩形 22"/>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TextBox 23"/>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5122" name="Picture 2" descr="C:\Users\yaling.he\Desktop\Chapter03截图\Chapter03截图\图3.33  阿里巴巴会员注册页面HTML5结构实现.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8224" y="2276872"/>
            <a:ext cx="2464558" cy="251192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25</a:t>
            </a:fld>
            <a:r>
              <a:rPr lang="en-US" altLang="zh-CN" smtClean="0"/>
              <a:t>/44</a:t>
            </a:r>
            <a:endParaRPr lang="zh-CN" altLang="en-US" dirty="0"/>
          </a:p>
        </p:txBody>
      </p:sp>
    </p:spTree>
    <p:extLst>
      <p:ext uri="{BB962C8B-B14F-4D97-AF65-F5344CB8AC3E}">
        <p14:creationId xmlns:p14="http://schemas.microsoft.com/office/powerpoint/2010/main" val="2636197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left)">
                                      <p:cBhvr>
                                        <p:cTn id="12"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26</a:t>
            </a:fld>
            <a:r>
              <a:rPr lang="en-US" altLang="zh-CN" smtClean="0"/>
              <a:t>/44</a:t>
            </a:r>
            <a:endParaRPr lang="zh-CN" altLang="en-US" dirty="0"/>
          </a:p>
        </p:txBody>
      </p:sp>
    </p:spTree>
    <p:extLst>
      <p:ext uri="{BB962C8B-B14F-4D97-AF65-F5344CB8AC3E}">
        <p14:creationId xmlns:p14="http://schemas.microsoft.com/office/powerpoint/2010/main" val="5517384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11"/>
          <p:cNvSpPr>
            <a:spLocks noGrp="1" noChangeArrowheads="1"/>
          </p:cNvSpPr>
          <p:nvPr>
            <p:ph type="title"/>
          </p:nvPr>
        </p:nvSpPr>
        <p:spPr>
          <a:xfrm>
            <a:off x="6072198" y="285728"/>
            <a:ext cx="2892414" cy="523220"/>
          </a:xfrm>
        </p:spPr>
        <p:txBody>
          <a:bodyPr/>
          <a:lstStyle/>
          <a:p>
            <a:r>
              <a:rPr lang="zh-CN" altLang="en-US" dirty="0" smtClean="0"/>
              <a:t>表单的高级应用</a:t>
            </a:r>
          </a:p>
        </p:txBody>
      </p:sp>
      <p:sp>
        <p:nvSpPr>
          <p:cNvPr id="31751" name="Rectangle 10"/>
          <p:cNvSpPr>
            <a:spLocks noGrp="1" noChangeArrowheads="1"/>
          </p:cNvSpPr>
          <p:nvPr>
            <p:ph idx="1"/>
          </p:nvPr>
        </p:nvSpPr>
        <p:spPr/>
        <p:txBody>
          <a:bodyPr/>
          <a:lstStyle/>
          <a:p>
            <a:r>
              <a:rPr lang="zh-CN" altLang="en-US" dirty="0" smtClean="0"/>
              <a:t>隐藏域</a:t>
            </a:r>
            <a:endParaRPr lang="en-US" altLang="zh-CN" dirty="0" smtClean="0"/>
          </a:p>
          <a:p>
            <a:r>
              <a:rPr lang="zh-CN" altLang="en-US" dirty="0" smtClean="0"/>
              <a:t>只读</a:t>
            </a:r>
            <a:endParaRPr lang="en-US" altLang="zh-CN" dirty="0" smtClean="0"/>
          </a:p>
          <a:p>
            <a:r>
              <a:rPr lang="zh-CN" altLang="en-US" dirty="0" smtClean="0"/>
              <a:t>禁用</a:t>
            </a:r>
            <a:endParaRPr lang="en-US" altLang="zh-CN" dirty="0" smtClean="0"/>
          </a:p>
        </p:txBody>
      </p:sp>
      <p:pic>
        <p:nvPicPr>
          <p:cNvPr id="5" name="图片 4" descr="3－5.JPG"/>
          <p:cNvPicPr>
            <a:picLocks noChangeAspect="1"/>
          </p:cNvPicPr>
          <p:nvPr/>
        </p:nvPicPr>
        <p:blipFill>
          <a:blip r:embed="rId3"/>
          <a:stretch>
            <a:fillRect/>
          </a:stretch>
        </p:blipFill>
        <p:spPr>
          <a:xfrm>
            <a:off x="2071669" y="2428868"/>
            <a:ext cx="7016089" cy="4286280"/>
          </a:xfrm>
          <a:prstGeom prst="rect">
            <a:avLst/>
          </a:prstGeom>
        </p:spPr>
      </p:pic>
      <p:sp>
        <p:nvSpPr>
          <p:cNvPr id="6" name="AutoShape 6"/>
          <p:cNvSpPr>
            <a:spLocks noChangeArrowheads="1"/>
          </p:cNvSpPr>
          <p:nvPr/>
        </p:nvSpPr>
        <p:spPr bwMode="auto">
          <a:xfrm>
            <a:off x="6072198" y="3143248"/>
            <a:ext cx="1571636" cy="428627"/>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只读文本框</a:t>
            </a:r>
          </a:p>
        </p:txBody>
      </p:sp>
      <p:sp>
        <p:nvSpPr>
          <p:cNvPr id="7" name="Line 20"/>
          <p:cNvSpPr>
            <a:spLocks noChangeShapeType="1"/>
          </p:cNvSpPr>
          <p:nvPr/>
        </p:nvSpPr>
        <p:spPr bwMode="auto">
          <a:xfrm flipH="1">
            <a:off x="5643570" y="3500438"/>
            <a:ext cx="428628" cy="214314"/>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8" name="AutoShape 6"/>
          <p:cNvSpPr>
            <a:spLocks noChangeArrowheads="1"/>
          </p:cNvSpPr>
          <p:nvPr/>
        </p:nvSpPr>
        <p:spPr bwMode="auto">
          <a:xfrm>
            <a:off x="2714612" y="6072206"/>
            <a:ext cx="1143008" cy="428627"/>
          </a:xfrm>
          <a:prstGeom prst="roundRect">
            <a:avLst>
              <a:gd name="adj" fmla="val 1783"/>
            </a:avLst>
          </a:prstGeom>
          <a:solidFill>
            <a:srgbClr val="0070C0"/>
          </a:solidFill>
          <a:ln w="38100" algn="ctr">
            <a:solidFill>
              <a:srgbClr val="0070C0"/>
            </a:solidFill>
            <a:round/>
            <a:headEnd type="triangle"/>
            <a:tailEnd type="none" w="med" len="med"/>
          </a:ln>
          <a:effectLst>
            <a:outerShdw blurRad="50800" dist="12700" dir="5400000" algn="t" rotWithShape="0">
              <a:prstClr val="black">
                <a:alpha val="40000"/>
              </a:prstClr>
            </a:outerShdw>
          </a:effectLst>
        </p:spPr>
        <p:txBody>
          <a:bodyPr anchor="ctr"/>
          <a:lstStyle/>
          <a:p>
            <a:pPr eaLnBrk="0" hangingPunct="0">
              <a:spcBef>
                <a:spcPts val="0"/>
              </a:spcBef>
              <a:buClr>
                <a:srgbClr val="233DA9"/>
              </a:buClr>
              <a:buSzPct val="80000"/>
            </a:pPr>
            <a:r>
              <a:rPr lang="zh-CN" altLang="en-US" b="1" kern="0" dirty="0">
                <a:solidFill>
                  <a:schemeClr val="bg1"/>
                </a:solidFill>
                <a:latin typeface="+mn-ea"/>
                <a:ea typeface="+mn-ea"/>
              </a:rPr>
              <a:t>禁用按钮</a:t>
            </a:r>
          </a:p>
        </p:txBody>
      </p:sp>
      <p:sp>
        <p:nvSpPr>
          <p:cNvPr id="9" name="Line 20"/>
          <p:cNvSpPr>
            <a:spLocks noChangeShapeType="1"/>
          </p:cNvSpPr>
          <p:nvPr/>
        </p:nvSpPr>
        <p:spPr bwMode="auto">
          <a:xfrm>
            <a:off x="3857620" y="6357958"/>
            <a:ext cx="428628" cy="45719"/>
          </a:xfrm>
          <a:prstGeom prst="line">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27</a:t>
            </a:fld>
            <a:r>
              <a:rPr lang="en-US" altLang="zh-CN" smtClean="0"/>
              <a:t>/44</a:t>
            </a:r>
            <a:endParaRPr lang="zh-CN" altLang="en-US" dirty="0"/>
          </a:p>
        </p:txBody>
      </p:sp>
    </p:spTree>
    <p:extLst>
      <p:ext uri="{BB962C8B-B14F-4D97-AF65-F5344CB8AC3E}">
        <p14:creationId xmlns:p14="http://schemas.microsoft.com/office/powerpoint/2010/main" val="399823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380312" y="285728"/>
            <a:ext cx="1584300" cy="523220"/>
          </a:xfrm>
        </p:spPr>
        <p:txBody>
          <a:bodyPr/>
          <a:lstStyle/>
          <a:p>
            <a:r>
              <a:rPr lang="zh-CN" altLang="en-US" smtClean="0"/>
              <a:t>隐藏域</a:t>
            </a:r>
            <a:endParaRPr lang="zh-CN" altLang="en-US" dirty="0"/>
          </a:p>
        </p:txBody>
      </p:sp>
      <p:grpSp>
        <p:nvGrpSpPr>
          <p:cNvPr id="5" name="组合 4"/>
          <p:cNvGrpSpPr/>
          <p:nvPr/>
        </p:nvGrpSpPr>
        <p:grpSpPr>
          <a:xfrm>
            <a:off x="142844" y="1000108"/>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500034" y="2000240"/>
            <a:ext cx="8143932"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solidFill>
                  <a:srgbClr val="FF0000"/>
                </a:solidFill>
                <a:latin typeface="+mn-lt"/>
              </a:rPr>
              <a:t>hidden</a:t>
            </a:r>
            <a:r>
              <a:rPr lang="en-US" altLang="zh-CN" b="1" dirty="0" smtClean="0">
                <a:latin typeface="+mn-lt"/>
              </a:rPr>
              <a:t>" value="666" name="</a:t>
            </a:r>
            <a:r>
              <a:rPr lang="en-US" altLang="zh-CN" b="1" dirty="0" err="1" smtClean="0">
                <a:latin typeface="+mn-lt"/>
              </a:rPr>
              <a:t>userid</a:t>
            </a:r>
            <a:r>
              <a:rPr lang="en-US" altLang="zh-CN" b="1" dirty="0" smtClean="0">
                <a:latin typeface="+mn-lt"/>
              </a:rPr>
              <a:t>"&gt;</a:t>
            </a:r>
          </a:p>
        </p:txBody>
      </p:sp>
      <p:sp>
        <p:nvSpPr>
          <p:cNvPr id="9" name="AutoShape 6"/>
          <p:cNvSpPr>
            <a:spLocks noChangeArrowheads="1"/>
          </p:cNvSpPr>
          <p:nvPr/>
        </p:nvSpPr>
        <p:spPr bwMode="auto">
          <a:xfrm>
            <a:off x="1571604" y="1071546"/>
            <a:ext cx="100013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隐藏域</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1793773" y="1722347"/>
            <a:ext cx="770106" cy="2143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8" name="组合 18"/>
          <p:cNvGrpSpPr>
            <a:grpSpLocks/>
          </p:cNvGrpSpPr>
          <p:nvPr/>
        </p:nvGrpSpPr>
        <p:grpSpPr bwMode="auto">
          <a:xfrm>
            <a:off x="2090738" y="5772785"/>
            <a:ext cx="4572000" cy="428625"/>
            <a:chOff x="3143240" y="5143512"/>
            <a:chExt cx="4572032" cy="428628"/>
          </a:xfrm>
        </p:grpSpPr>
        <p:sp>
          <p:nvSpPr>
            <p:cNvPr id="19" name="圆角矩形 18"/>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0" name="圆角矩形 19"/>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1"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Box 22"/>
            <p:cNvSpPr txBox="1"/>
            <p:nvPr/>
          </p:nvSpPr>
          <p:spPr bwMode="auto">
            <a:xfrm>
              <a:off x="4528970" y="5187962"/>
              <a:ext cx="2464153"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隐藏域</a:t>
              </a: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28</a:t>
            </a:fld>
            <a:r>
              <a:rPr lang="en-US" altLang="zh-CN" smtClean="0"/>
              <a:t>/44</a:t>
            </a:r>
            <a:endParaRPr lang="zh-CN" altLang="en-US" dirty="0"/>
          </a:p>
        </p:txBody>
      </p:sp>
    </p:spTree>
    <p:extLst>
      <p:ext uri="{BB962C8B-B14F-4D97-AF65-F5344CB8AC3E}">
        <p14:creationId xmlns:p14="http://schemas.microsoft.com/office/powerpoint/2010/main" val="178451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left)">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6"/>
          <p:cNvSpPr>
            <a:spLocks noGrp="1" noChangeArrowheads="1"/>
          </p:cNvSpPr>
          <p:nvPr>
            <p:ph type="title"/>
          </p:nvPr>
        </p:nvSpPr>
        <p:spPr>
          <a:xfrm>
            <a:off x="6804248" y="285728"/>
            <a:ext cx="2160364" cy="523220"/>
          </a:xfrm>
        </p:spPr>
        <p:txBody>
          <a:bodyPr/>
          <a:lstStyle/>
          <a:p>
            <a:r>
              <a:rPr lang="zh-CN" altLang="en-US" smtClean="0"/>
              <a:t>只读和禁用</a:t>
            </a:r>
            <a:endParaRPr lang="en-US" altLang="zh-CN" dirty="0" smtClean="0"/>
          </a:p>
        </p:txBody>
      </p:sp>
      <p:grpSp>
        <p:nvGrpSpPr>
          <p:cNvPr id="11" name="组合 10"/>
          <p:cNvGrpSpPr/>
          <p:nvPr/>
        </p:nvGrpSpPr>
        <p:grpSpPr>
          <a:xfrm>
            <a:off x="142844" y="1000108"/>
            <a:ext cx="1000132" cy="400110"/>
            <a:chOff x="1000100" y="1801286"/>
            <a:chExt cx="1000132" cy="400110"/>
          </a:xfrm>
        </p:grpSpPr>
        <p:pic>
          <p:nvPicPr>
            <p:cNvPr id="12"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6" name="TextBox 15"/>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17" name="AutoShape 3"/>
          <p:cNvSpPr>
            <a:spLocks noChangeArrowheads="1"/>
          </p:cNvSpPr>
          <p:nvPr/>
        </p:nvSpPr>
        <p:spPr bwMode="auto">
          <a:xfrm>
            <a:off x="500034" y="2000240"/>
            <a:ext cx="8072494" cy="1200329"/>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name="name" type="text" value="</a:t>
            </a:r>
            <a:r>
              <a:rPr lang="zh-CN" altLang="en-US" b="1" dirty="0" smtClean="0">
                <a:latin typeface="+mn-lt"/>
              </a:rPr>
              <a:t>张三</a:t>
            </a:r>
            <a:r>
              <a:rPr lang="en-US" altLang="zh-CN" b="1" dirty="0" smtClean="0">
                <a:latin typeface="+mn-lt"/>
              </a:rPr>
              <a:t>"  </a:t>
            </a:r>
            <a:r>
              <a:rPr lang="en-US" altLang="zh-CN" b="1" dirty="0" err="1" smtClean="0">
                <a:solidFill>
                  <a:srgbClr val="FF0000"/>
                </a:solidFill>
                <a:latin typeface="+mn-lt"/>
              </a:rPr>
              <a:t>readonly</a:t>
            </a:r>
            <a:r>
              <a:rPr lang="en-US" altLang="zh-CN" b="1" dirty="0" smtClean="0">
                <a:latin typeface="+mn-lt"/>
              </a:rPr>
              <a:t>&gt;</a:t>
            </a:r>
          </a:p>
          <a:p>
            <a:pPr algn="l" defTabSz="723900">
              <a:lnSpc>
                <a:spcPct val="20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t>"</a:t>
            </a:r>
            <a:r>
              <a:rPr lang="en-US" altLang="zh-CN" b="1" dirty="0" smtClean="0">
                <a:latin typeface="+mn-lt"/>
              </a:rPr>
              <a:t>submit</a:t>
            </a:r>
            <a:r>
              <a:rPr lang="en-US" altLang="zh-CN" b="1" dirty="0" smtClean="0"/>
              <a:t> "</a:t>
            </a:r>
            <a:r>
              <a:rPr lang="en-US" altLang="zh-CN" b="1" dirty="0" smtClean="0">
                <a:latin typeface="+mn-lt"/>
              </a:rPr>
              <a:t>  </a:t>
            </a:r>
            <a:r>
              <a:rPr lang="en-US" altLang="zh-CN" b="1" dirty="0" smtClean="0">
                <a:solidFill>
                  <a:srgbClr val="FF0000"/>
                </a:solidFill>
                <a:latin typeface="+mn-lt"/>
              </a:rPr>
              <a:t>disabled</a:t>
            </a:r>
            <a:r>
              <a:rPr lang="en-US" altLang="zh-CN" b="1" dirty="0">
                <a:solidFill>
                  <a:srgbClr val="FF0000"/>
                </a:solidFill>
              </a:rPr>
              <a:t> </a:t>
            </a:r>
            <a:r>
              <a:rPr lang="en-US" altLang="zh-CN" b="1" dirty="0" smtClean="0">
                <a:solidFill>
                  <a:srgbClr val="FF0000"/>
                </a:solidFill>
              </a:rPr>
              <a:t>  </a:t>
            </a:r>
            <a:r>
              <a:rPr lang="en-US" altLang="zh-CN" b="1" dirty="0" smtClean="0">
                <a:latin typeface="+mn-lt"/>
              </a:rPr>
              <a:t>value=</a:t>
            </a:r>
            <a:r>
              <a:rPr lang="en-US" altLang="zh-CN" b="1" dirty="0" smtClean="0"/>
              <a:t>"</a:t>
            </a:r>
            <a:r>
              <a:rPr lang="zh-CN" altLang="en-US" b="1" dirty="0" smtClean="0">
                <a:latin typeface="+mn-lt"/>
              </a:rPr>
              <a:t>保存</a:t>
            </a:r>
            <a:r>
              <a:rPr lang="en-US" altLang="zh-CN" b="1" dirty="0" smtClean="0">
                <a:latin typeface="+mn-lt"/>
              </a:rPr>
              <a:t>" &gt;</a:t>
            </a:r>
          </a:p>
        </p:txBody>
      </p:sp>
      <p:sp>
        <p:nvSpPr>
          <p:cNvPr id="18" name="AutoShape 6"/>
          <p:cNvSpPr>
            <a:spLocks noChangeArrowheads="1"/>
          </p:cNvSpPr>
          <p:nvPr/>
        </p:nvSpPr>
        <p:spPr bwMode="auto">
          <a:xfrm>
            <a:off x="5518934" y="1142984"/>
            <a:ext cx="135732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只读文本框</a:t>
            </a:r>
            <a:endParaRPr lang="en-US" altLang="zh-CN" b="1" kern="0" dirty="0">
              <a:solidFill>
                <a:schemeClr val="bg1"/>
              </a:solidFill>
              <a:latin typeface="Arial"/>
              <a:ea typeface="黑体"/>
            </a:endParaRPr>
          </a:p>
        </p:txBody>
      </p:sp>
      <p:cxnSp>
        <p:nvCxnSpPr>
          <p:cNvPr id="19" name="直接箭头连接符 18"/>
          <p:cNvCxnSpPr>
            <a:stCxn id="18" idx="2"/>
          </p:cNvCxnSpPr>
          <p:nvPr/>
        </p:nvCxnSpPr>
        <p:spPr>
          <a:xfrm rot="16200000" flipH="1">
            <a:off x="5830400" y="1883083"/>
            <a:ext cx="770106" cy="3571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1" name="AutoShape 6"/>
          <p:cNvSpPr>
            <a:spLocks noChangeArrowheads="1"/>
          </p:cNvSpPr>
          <p:nvPr/>
        </p:nvSpPr>
        <p:spPr bwMode="auto">
          <a:xfrm>
            <a:off x="3131840" y="3776176"/>
            <a:ext cx="1000132"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禁用</a:t>
            </a:r>
            <a:endParaRPr lang="en-US" altLang="zh-CN" b="1" kern="0" dirty="0">
              <a:solidFill>
                <a:schemeClr val="bg1"/>
              </a:solidFill>
              <a:latin typeface="Arial"/>
              <a:ea typeface="黑体"/>
            </a:endParaRPr>
          </a:p>
        </p:txBody>
      </p:sp>
      <p:cxnSp>
        <p:nvCxnSpPr>
          <p:cNvPr id="22" name="直接箭头连接符 21"/>
          <p:cNvCxnSpPr/>
          <p:nvPr/>
        </p:nvCxnSpPr>
        <p:spPr>
          <a:xfrm rot="5400000" flipH="1" flipV="1">
            <a:off x="3207492" y="3431056"/>
            <a:ext cx="714380" cy="158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0" name="组合 18"/>
          <p:cNvGrpSpPr>
            <a:grpSpLocks/>
          </p:cNvGrpSpPr>
          <p:nvPr/>
        </p:nvGrpSpPr>
        <p:grpSpPr bwMode="auto">
          <a:xfrm>
            <a:off x="2124035" y="6234754"/>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 name="TextBox 25"/>
            <p:cNvSpPr txBox="1"/>
            <p:nvPr/>
          </p:nvSpPr>
          <p:spPr bwMode="auto">
            <a:xfrm>
              <a:off x="4285310" y="5187962"/>
              <a:ext cx="295147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16</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只读与禁用</a:t>
              </a:r>
            </a:p>
          </p:txBody>
        </p:sp>
      </p:grpSp>
      <p:sp>
        <p:nvSpPr>
          <p:cNvPr id="27" name="AutoShape 4"/>
          <p:cNvSpPr>
            <a:spLocks noChangeArrowheads="1"/>
          </p:cNvSpPr>
          <p:nvPr/>
        </p:nvSpPr>
        <p:spPr bwMode="auto">
          <a:xfrm>
            <a:off x="893515" y="4941168"/>
            <a:ext cx="7134869"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en-US" altLang="zh-CN" b="1" dirty="0">
                <a:latin typeface="微软雅黑" pitchFamily="34" charset="-122"/>
                <a:ea typeface="微软雅黑" pitchFamily="34" charset="-122"/>
              </a:rPr>
              <a:t>W3C HTML5</a:t>
            </a:r>
            <a:r>
              <a:rPr lang="zh-CN" altLang="en-US" b="1" dirty="0">
                <a:latin typeface="微软雅黑" pitchFamily="34" charset="-122"/>
                <a:ea typeface="微软雅黑" pitchFamily="34" charset="-122"/>
              </a:rPr>
              <a:t>标准中，规定对于布尔类型的属性，属性值可以省略</a:t>
            </a:r>
          </a:p>
        </p:txBody>
      </p:sp>
      <p:grpSp>
        <p:nvGrpSpPr>
          <p:cNvPr id="28" name="组合 65"/>
          <p:cNvGrpSpPr>
            <a:grpSpLocks/>
          </p:cNvGrpSpPr>
          <p:nvPr/>
        </p:nvGrpSpPr>
        <p:grpSpPr bwMode="auto">
          <a:xfrm>
            <a:off x="35690" y="4540778"/>
            <a:ext cx="928687" cy="400050"/>
            <a:chOff x="3786182" y="1885882"/>
            <a:chExt cx="928694" cy="400110"/>
          </a:xfrm>
        </p:grpSpPr>
        <p:pic>
          <p:nvPicPr>
            <p:cNvPr id="29" name="Picture 5" descr="C:\Users\meng.zhang\Desktop\ACCP7.0模版图标规范\wrench.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1907342"/>
              <a:ext cx="357190"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Box 29"/>
            <p:cNvSpPr txBox="1"/>
            <p:nvPr/>
          </p:nvSpPr>
          <p:spPr>
            <a:xfrm>
              <a:off x="4014784" y="1885882"/>
              <a:ext cx="700092" cy="400110"/>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技巧</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29</a:t>
            </a:fld>
            <a:r>
              <a:rPr lang="en-US" altLang="zh-CN" smtClean="0"/>
              <a:t>/44</a:t>
            </a:r>
            <a:endParaRPr lang="zh-CN" altLang="en-US" dirty="0"/>
          </a:p>
        </p:txBody>
      </p:sp>
    </p:spTree>
    <p:extLst>
      <p:ext uri="{BB962C8B-B14F-4D97-AF65-F5344CB8AC3E}">
        <p14:creationId xmlns:p14="http://schemas.microsoft.com/office/powerpoint/2010/main" val="204854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left)">
                                      <p:cBhvr>
                                        <p:cTn id="15" dur="500"/>
                                        <p:tgtEl>
                                          <p:spTgt spid="2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left)">
                                      <p:cBhvr>
                                        <p:cTn id="24" dur="500"/>
                                        <p:tgtEl>
                                          <p:spTgt spid="28"/>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7"/>
          <p:cNvSpPr>
            <a:spLocks noGrp="1" noChangeArrowheads="1"/>
          </p:cNvSpPr>
          <p:nvPr>
            <p:ph type="title"/>
          </p:nvPr>
        </p:nvSpPr>
        <p:spPr>
          <a:xfrm>
            <a:off x="7236296" y="285728"/>
            <a:ext cx="1728316" cy="523220"/>
          </a:xfrm>
        </p:spPr>
        <p:txBody>
          <a:bodyPr/>
          <a:lstStyle/>
          <a:p>
            <a:r>
              <a:rPr lang="zh-CN" altLang="en-US" smtClean="0"/>
              <a:t>本章任务</a:t>
            </a:r>
            <a:endParaRPr lang="zh-CN" altLang="en-US" dirty="0" smtClean="0"/>
          </a:p>
        </p:txBody>
      </p:sp>
      <p:sp>
        <p:nvSpPr>
          <p:cNvPr id="481282" name="Rectangle 2"/>
          <p:cNvSpPr>
            <a:spLocks noGrp="1" noChangeArrowheads="1"/>
          </p:cNvSpPr>
          <p:nvPr>
            <p:ph idx="1"/>
          </p:nvPr>
        </p:nvSpPr>
        <p:spPr/>
        <p:txBody>
          <a:bodyPr/>
          <a:lstStyle/>
          <a:p>
            <a:r>
              <a:rPr lang="zh-CN" altLang="en-US" smtClean="0"/>
              <a:t>制作语义化的表单</a:t>
            </a:r>
            <a:endParaRPr lang="zh-CN" altLang="en-US" dirty="0" smtClean="0"/>
          </a:p>
        </p:txBody>
      </p:sp>
      <p:pic>
        <p:nvPicPr>
          <p:cNvPr id="1027" name="Picture 3" descr="C:\Users\yaling.he\Desktop\Chapter03截图\Chapter03截图\图3.1　典型的表单.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584" y="2132856"/>
            <a:ext cx="4151312" cy="31702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aling.he\Desktop\Chapter03截图\Chapter03截图\图3.32  阿里巴巴会员注册页面.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55976" y="2132857"/>
            <a:ext cx="4400035" cy="3170238"/>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a:t>
            </a:fld>
            <a:r>
              <a:rPr lang="en-US" altLang="zh-CN" smtClean="0"/>
              <a:t>/44</a:t>
            </a:r>
            <a:endParaRPr lang="zh-CN" altLang="en-US" dirty="0"/>
          </a:p>
        </p:txBody>
      </p:sp>
    </p:spTree>
    <p:extLst>
      <p:ext uri="{BB962C8B-B14F-4D97-AF65-F5344CB8AC3E}">
        <p14:creationId xmlns:p14="http://schemas.microsoft.com/office/powerpoint/2010/main" val="15956982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56176" y="285728"/>
            <a:ext cx="2808436" cy="523220"/>
          </a:xfrm>
        </p:spPr>
        <p:txBody>
          <a:bodyPr/>
          <a:lstStyle/>
          <a:p>
            <a:r>
              <a:rPr lang="zh-CN" altLang="en-US" smtClean="0"/>
              <a:t>表单元素的标注</a:t>
            </a:r>
            <a:endParaRPr lang="zh-CN" altLang="en-US" dirty="0"/>
          </a:p>
        </p:txBody>
      </p:sp>
      <p:sp>
        <p:nvSpPr>
          <p:cNvPr id="3" name="内容占位符 2"/>
          <p:cNvSpPr>
            <a:spLocks noGrp="1"/>
          </p:cNvSpPr>
          <p:nvPr>
            <p:ph idx="1"/>
          </p:nvPr>
        </p:nvSpPr>
        <p:spPr>
          <a:xfrm>
            <a:off x="784254" y="1237792"/>
            <a:ext cx="7645398" cy="5143536"/>
          </a:xfrm>
        </p:spPr>
        <p:txBody>
          <a:bodyPr/>
          <a:lstStyle/>
          <a:p>
            <a:r>
              <a:rPr lang="zh-CN" altLang="en-US" dirty="0" smtClean="0"/>
              <a:t>增强鼠标的</a:t>
            </a:r>
            <a:r>
              <a:rPr lang="zh-CN" altLang="en-US" dirty="0"/>
              <a:t>可用性</a:t>
            </a:r>
            <a:endParaRPr lang="en-US" altLang="zh-CN" dirty="0"/>
          </a:p>
          <a:p>
            <a:r>
              <a:rPr lang="zh-CN" altLang="en-US" dirty="0" smtClean="0"/>
              <a:t>自动将焦点转移到与该标注相关的表单元素上</a:t>
            </a:r>
            <a:endParaRPr lang="zh-CN" altLang="en-US" dirty="0"/>
          </a:p>
        </p:txBody>
      </p:sp>
      <p:sp>
        <p:nvSpPr>
          <p:cNvPr id="9" name="AutoShape 3"/>
          <p:cNvSpPr>
            <a:spLocks noChangeArrowheads="1"/>
          </p:cNvSpPr>
          <p:nvPr/>
        </p:nvSpPr>
        <p:spPr bwMode="auto">
          <a:xfrm>
            <a:off x="1071506" y="3286124"/>
            <a:ext cx="6715204" cy="9233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50000"/>
              </a:lnSpc>
              <a:spcAft>
                <a:spcPts val="0"/>
              </a:spcAft>
              <a:buClr>
                <a:schemeClr val="folHlink"/>
              </a:buClr>
              <a:buSzPct val="60000"/>
              <a:tabLst>
                <a:tab pos="444500" algn="l"/>
              </a:tabLst>
              <a:defRPr/>
            </a:pPr>
            <a:r>
              <a:rPr lang="en-US" altLang="zh-CN" b="1" dirty="0" smtClean="0">
                <a:latin typeface="+mn-lt"/>
              </a:rPr>
              <a:t>&lt;label </a:t>
            </a:r>
            <a:r>
              <a:rPr lang="en-US" altLang="zh-CN" b="1" dirty="0" smtClean="0">
                <a:solidFill>
                  <a:srgbClr val="FF0000"/>
                </a:solidFill>
                <a:latin typeface="+mn-lt"/>
              </a:rPr>
              <a:t>for=</a:t>
            </a:r>
            <a:r>
              <a:rPr lang="en-US" altLang="zh-CN" b="1" dirty="0" smtClean="0">
                <a:solidFill>
                  <a:srgbClr val="FF0000"/>
                </a:solidFill>
              </a:rPr>
              <a:t>"</a:t>
            </a:r>
            <a:r>
              <a:rPr lang="en-US" altLang="zh-CN" b="1" dirty="0" smtClean="0">
                <a:solidFill>
                  <a:srgbClr val="FF0000"/>
                </a:solidFill>
                <a:latin typeface="+mn-lt"/>
              </a:rPr>
              <a:t>id"</a:t>
            </a:r>
            <a:r>
              <a:rPr lang="en-US" altLang="zh-CN" b="1" dirty="0" smtClean="0">
                <a:latin typeface="+mn-lt"/>
              </a:rPr>
              <a:t>&gt;</a:t>
            </a:r>
            <a:r>
              <a:rPr lang="zh-CN" altLang="en-US" b="1" dirty="0" smtClean="0">
                <a:latin typeface="+mn-lt"/>
              </a:rPr>
              <a:t>标注的文本</a:t>
            </a:r>
            <a:r>
              <a:rPr lang="en-US" altLang="zh-CN" b="1" dirty="0" smtClean="0">
                <a:latin typeface="+mn-lt"/>
              </a:rPr>
              <a:t>&lt;/label&gt;</a:t>
            </a:r>
          </a:p>
          <a:p>
            <a:pPr algn="l" defTabSz="723900">
              <a:lnSpc>
                <a:spcPct val="150000"/>
              </a:lnSpc>
              <a:spcAft>
                <a:spcPts val="0"/>
              </a:spcAft>
              <a:buClr>
                <a:schemeClr val="folHlink"/>
              </a:buClr>
              <a:buSzPct val="60000"/>
              <a:tabLst>
                <a:tab pos="444500" algn="l"/>
              </a:tabLst>
              <a:defRPr/>
            </a:pPr>
            <a:r>
              <a:rPr lang="en-US" altLang="zh-CN" b="1" dirty="0" smtClean="0">
                <a:latin typeface="+mn-lt"/>
              </a:rPr>
              <a:t>&lt;input type="radio" name="gender" </a:t>
            </a:r>
            <a:r>
              <a:rPr lang="en-US" altLang="zh-CN" b="1" dirty="0" smtClean="0">
                <a:solidFill>
                  <a:srgbClr val="FF0000"/>
                </a:solidFill>
                <a:latin typeface="+mn-lt"/>
              </a:rPr>
              <a:t>id="male"</a:t>
            </a:r>
            <a:r>
              <a:rPr lang="en-US" altLang="zh-CN" b="1" dirty="0" smtClean="0">
                <a:latin typeface="+mn-lt"/>
              </a:rPr>
              <a:t>/&gt;</a:t>
            </a:r>
          </a:p>
        </p:txBody>
      </p:sp>
      <p:sp>
        <p:nvSpPr>
          <p:cNvPr id="10" name="AutoShape 6"/>
          <p:cNvSpPr>
            <a:spLocks noChangeArrowheads="1"/>
          </p:cNvSpPr>
          <p:nvPr/>
        </p:nvSpPr>
        <p:spPr bwMode="auto">
          <a:xfrm>
            <a:off x="2214546" y="2357430"/>
            <a:ext cx="185738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表单元素的</a:t>
            </a:r>
            <a:r>
              <a:rPr lang="en-US" altLang="zh-CN" b="1" kern="0" dirty="0" smtClean="0">
                <a:solidFill>
                  <a:schemeClr val="bg1"/>
                </a:solidFill>
                <a:latin typeface="Arial"/>
                <a:ea typeface="黑体"/>
              </a:rPr>
              <a:t>id</a:t>
            </a:r>
            <a:endParaRPr lang="en-US" altLang="zh-CN" b="1" kern="0" dirty="0">
              <a:solidFill>
                <a:schemeClr val="bg1"/>
              </a:solidFill>
              <a:latin typeface="Arial"/>
              <a:ea typeface="黑体"/>
            </a:endParaRPr>
          </a:p>
        </p:txBody>
      </p:sp>
      <p:cxnSp>
        <p:nvCxnSpPr>
          <p:cNvPr id="11" name="直接箭头连接符 10"/>
          <p:cNvCxnSpPr>
            <a:stCxn id="10" idx="2"/>
          </p:cNvCxnSpPr>
          <p:nvPr/>
        </p:nvCxnSpPr>
        <p:spPr>
          <a:xfrm rot="5400000">
            <a:off x="2508155" y="2793915"/>
            <a:ext cx="698666" cy="57150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4" name="AutoShape 6"/>
          <p:cNvSpPr>
            <a:spLocks noChangeArrowheads="1"/>
          </p:cNvSpPr>
          <p:nvPr/>
        </p:nvSpPr>
        <p:spPr bwMode="auto">
          <a:xfrm>
            <a:off x="5143504" y="4643446"/>
            <a:ext cx="164307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表单元素</a:t>
            </a:r>
            <a:r>
              <a:rPr lang="en-US" altLang="zh-CN" b="1" kern="0" dirty="0" smtClean="0">
                <a:solidFill>
                  <a:schemeClr val="bg1"/>
                </a:solidFill>
                <a:latin typeface="Arial"/>
                <a:ea typeface="黑体"/>
              </a:rPr>
              <a:t>id</a:t>
            </a:r>
            <a:endParaRPr lang="en-US" altLang="zh-CN" b="1" kern="0" dirty="0">
              <a:solidFill>
                <a:schemeClr val="bg1"/>
              </a:solidFill>
              <a:latin typeface="Arial"/>
              <a:ea typeface="黑体"/>
            </a:endParaRPr>
          </a:p>
        </p:txBody>
      </p:sp>
      <p:cxnSp>
        <p:nvCxnSpPr>
          <p:cNvPr id="15" name="直接箭头连接符 14"/>
          <p:cNvCxnSpPr>
            <a:stCxn id="14" idx="0"/>
          </p:cNvCxnSpPr>
          <p:nvPr/>
        </p:nvCxnSpPr>
        <p:spPr>
          <a:xfrm rot="16200000" flipV="1">
            <a:off x="5625711" y="4304115"/>
            <a:ext cx="571504" cy="107157"/>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6" name="组合 15"/>
          <p:cNvGrpSpPr/>
          <p:nvPr/>
        </p:nvGrpSpPr>
        <p:grpSpPr>
          <a:xfrm>
            <a:off x="71406" y="2500306"/>
            <a:ext cx="1000132" cy="400110"/>
            <a:chOff x="1000100" y="1801286"/>
            <a:chExt cx="1000132" cy="400110"/>
          </a:xfrm>
        </p:grpSpPr>
        <p:pic>
          <p:nvPicPr>
            <p:cNvPr id="1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18" name="TextBox 1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grpSp>
        <p:nvGrpSpPr>
          <p:cNvPr id="20" name="组合 18"/>
          <p:cNvGrpSpPr>
            <a:grpSpLocks/>
          </p:cNvGrpSpPr>
          <p:nvPr/>
        </p:nvGrpSpPr>
        <p:grpSpPr bwMode="auto">
          <a:xfrm>
            <a:off x="2090738" y="5772785"/>
            <a:ext cx="4572000" cy="428625"/>
            <a:chOff x="3143240" y="5143512"/>
            <a:chExt cx="4572032" cy="428628"/>
          </a:xfrm>
        </p:grpSpPr>
        <p:sp>
          <p:nvSpPr>
            <p:cNvPr id="21" name="圆角矩形 2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2" name="圆角矩形 2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TextBox 23"/>
            <p:cNvSpPr txBox="1"/>
            <p:nvPr/>
          </p:nvSpPr>
          <p:spPr bwMode="auto">
            <a:xfrm>
              <a:off x="4650797" y="5187962"/>
              <a:ext cx="222049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17</a:t>
              </a:r>
              <a:r>
                <a:rPr lang="zh-CN" altLang="en-US" sz="1600" b="1" spc="300" dirty="0" smtClean="0">
                  <a:solidFill>
                    <a:srgbClr val="FBFFFE"/>
                  </a:solidFill>
                  <a:latin typeface="微软雅黑" pitchFamily="34" charset="-122"/>
                  <a:ea typeface="微软雅黑" pitchFamily="34" charset="-122"/>
                </a:rPr>
                <a:t>：</a:t>
              </a:r>
              <a:r>
                <a:rPr lang="zh-CN" altLang="en-US" sz="1600" b="1" spc="300" dirty="0">
                  <a:solidFill>
                    <a:srgbClr val="FBFFFE"/>
                  </a:solidFill>
                  <a:latin typeface="微软雅黑" pitchFamily="34" charset="-122"/>
                  <a:ea typeface="微软雅黑" pitchFamily="34" charset="-122"/>
                </a:rPr>
                <a:t>标注</a:t>
              </a:r>
            </a:p>
          </p:txBody>
        </p:sp>
      </p:gr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30</a:t>
            </a:fld>
            <a:r>
              <a:rPr lang="en-US" altLang="zh-CN" smtClean="0"/>
              <a:t>/44</a:t>
            </a:r>
            <a:endParaRPr lang="zh-CN" altLang="en-US" dirty="0"/>
          </a:p>
        </p:txBody>
      </p:sp>
    </p:spTree>
    <p:extLst>
      <p:ext uri="{BB962C8B-B14F-4D97-AF65-F5344CB8AC3E}">
        <p14:creationId xmlns:p14="http://schemas.microsoft.com/office/powerpoint/2010/main" val="420125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down)">
                                      <p:cBhvr>
                                        <p:cTn id="19" dur="500"/>
                                        <p:tgtEl>
                                          <p:spTgt spid="1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75857" y="285728"/>
            <a:ext cx="5688756" cy="523220"/>
          </a:xfrm>
        </p:spPr>
        <p:txBody>
          <a:bodyPr/>
          <a:lstStyle/>
          <a:p>
            <a:r>
              <a:rPr lang="zh-CN" altLang="en-US" dirty="0" smtClean="0"/>
              <a:t>学员操作</a:t>
            </a:r>
            <a:r>
              <a:rPr lang="en-US" altLang="zh-CN" dirty="0" smtClean="0"/>
              <a:t>—</a:t>
            </a:r>
            <a:r>
              <a:rPr lang="zh-CN" altLang="zh-CN" dirty="0"/>
              <a:t>完善人人网注册页面</a:t>
            </a:r>
          </a:p>
        </p:txBody>
      </p:sp>
      <p:sp>
        <p:nvSpPr>
          <p:cNvPr id="18435" name="Rectangle 3"/>
          <p:cNvSpPr>
            <a:spLocks noGrp="1" noChangeArrowheads="1"/>
          </p:cNvSpPr>
          <p:nvPr>
            <p:ph idx="1"/>
          </p:nvPr>
        </p:nvSpPr>
        <p:spPr>
          <a:xfrm>
            <a:off x="784254" y="1214422"/>
            <a:ext cx="6452042" cy="5143536"/>
          </a:xfrm>
        </p:spPr>
        <p:txBody>
          <a:bodyPr/>
          <a:lstStyle/>
          <a:p>
            <a:r>
              <a:rPr lang="zh-CN" altLang="en-US" dirty="0" smtClean="0"/>
              <a:t>需求说明</a:t>
            </a:r>
          </a:p>
          <a:p>
            <a:pPr lvl="1"/>
            <a:r>
              <a:rPr lang="zh-CN" altLang="en-US" dirty="0"/>
              <a:t>邮箱文本框中默认文本为“</a:t>
            </a:r>
            <a:r>
              <a:rPr lang="en-US" altLang="zh-CN" dirty="0" smtClean="0"/>
              <a:t>student@bdqn.cn</a:t>
            </a:r>
            <a:r>
              <a:rPr lang="zh-CN" altLang="en-US" dirty="0"/>
              <a:t> “ ，且文本框不可</a:t>
            </a:r>
            <a:r>
              <a:rPr lang="zh-CN" altLang="en-US" dirty="0" smtClean="0"/>
              <a:t>修改</a:t>
            </a:r>
            <a:endParaRPr lang="zh-CN" altLang="en-US" dirty="0"/>
          </a:p>
          <a:p>
            <a:pPr lvl="1"/>
            <a:r>
              <a:rPr lang="zh-CN" altLang="en-US" dirty="0" smtClean="0"/>
              <a:t>单击</a:t>
            </a:r>
            <a:r>
              <a:rPr lang="zh-CN" altLang="en-US" dirty="0"/>
              <a:t>文字</a:t>
            </a:r>
            <a:r>
              <a:rPr lang="zh-CN" altLang="en-US" dirty="0" smtClean="0"/>
              <a:t>“电子邮箱”、“设置密码”、“真实姓名”、“验证”</a:t>
            </a:r>
            <a:r>
              <a:rPr lang="zh-CN" altLang="en-US" dirty="0"/>
              <a:t>时鼠标的光标焦点移动到对应的文本框</a:t>
            </a:r>
            <a:r>
              <a:rPr lang="zh-CN" altLang="en-US" dirty="0" smtClean="0"/>
              <a:t>里</a:t>
            </a:r>
            <a:endParaRPr lang="zh-CN" altLang="en-US" dirty="0"/>
          </a:p>
          <a:p>
            <a:pPr lvl="1"/>
            <a:r>
              <a:rPr lang="zh-CN" altLang="en-US" dirty="0" smtClean="0"/>
              <a:t>单击</a:t>
            </a:r>
            <a:r>
              <a:rPr lang="zh-CN" altLang="en-US" dirty="0"/>
              <a:t>“男”选中其对应的单选按钮，单击“女”选中其对应的单选</a:t>
            </a:r>
            <a:r>
              <a:rPr lang="zh-CN" altLang="en-US" dirty="0" smtClean="0"/>
              <a:t>按钮</a:t>
            </a:r>
            <a:endParaRPr lang="zh-CN" altLang="en-US" dirty="0"/>
          </a:p>
          <a:p>
            <a:pPr lvl="1"/>
            <a:r>
              <a:rPr lang="zh-CN" altLang="en-US" dirty="0" smtClean="0"/>
              <a:t>选择</a:t>
            </a:r>
            <a:r>
              <a:rPr lang="zh-CN" altLang="en-US" dirty="0"/>
              <a:t>身份的下拉列表框被禁止使用</a:t>
            </a:r>
          </a:p>
        </p:txBody>
      </p:sp>
      <p:grpSp>
        <p:nvGrpSpPr>
          <p:cNvPr id="3"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2550761" y="5905134"/>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en-US" altLang="zh-CN" sz="1600" b="1" spc="300" dirty="0" smtClean="0">
                  <a:solidFill>
                    <a:srgbClr val="FBFFFE"/>
                  </a:solidFill>
                  <a:latin typeface="微软雅黑" pitchFamily="34" charset="-122"/>
                  <a:ea typeface="微软雅黑" pitchFamily="34" charset="-122"/>
                </a:rPr>
                <a:t>15</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6146" name="Picture 2" descr="C:\Users\yaling.he\Desktop\Chapter03截图\Chapter03截图\图3.38　完善人人网注册页面.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8642" y="2214486"/>
            <a:ext cx="1776858" cy="326914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31</a:t>
            </a:fld>
            <a:r>
              <a:rPr lang="en-US" altLang="zh-CN" smtClean="0"/>
              <a:t>/44</a:t>
            </a:r>
            <a:endParaRPr lang="zh-CN" altLang="en-US" dirty="0"/>
          </a:p>
        </p:txBody>
      </p:sp>
    </p:spTree>
    <p:extLst>
      <p:ext uri="{BB962C8B-B14F-4D97-AF65-F5344CB8AC3E}">
        <p14:creationId xmlns:p14="http://schemas.microsoft.com/office/powerpoint/2010/main" val="2452613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32</a:t>
            </a:fld>
            <a:r>
              <a:rPr lang="en-US" altLang="zh-CN" smtClean="0"/>
              <a:t>/44</a:t>
            </a:r>
            <a:endParaRPr lang="zh-CN" altLang="en-US" dirty="0"/>
          </a:p>
        </p:txBody>
      </p:sp>
    </p:spTree>
    <p:extLst>
      <p:ext uri="{BB962C8B-B14F-4D97-AF65-F5344CB8AC3E}">
        <p14:creationId xmlns:p14="http://schemas.microsoft.com/office/powerpoint/2010/main" val="16813068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12160" y="285728"/>
            <a:ext cx="2952452" cy="523220"/>
          </a:xfrm>
        </p:spPr>
        <p:txBody>
          <a:bodyPr/>
          <a:lstStyle/>
          <a:p>
            <a:r>
              <a:rPr lang="zh-CN" altLang="zh-CN" dirty="0"/>
              <a:t>表单的初级验证</a:t>
            </a:r>
            <a:endParaRPr lang="zh-CN" altLang="en-US" dirty="0"/>
          </a:p>
        </p:txBody>
      </p:sp>
      <p:sp>
        <p:nvSpPr>
          <p:cNvPr id="3" name="内容占位符 2"/>
          <p:cNvSpPr>
            <a:spLocks noGrp="1"/>
          </p:cNvSpPr>
          <p:nvPr>
            <p:ph idx="1"/>
          </p:nvPr>
        </p:nvSpPr>
        <p:spPr/>
        <p:txBody>
          <a:bodyPr/>
          <a:lstStyle/>
          <a:p>
            <a:r>
              <a:rPr lang="zh-CN" altLang="zh-CN" dirty="0"/>
              <a:t>为什么要进行表单</a:t>
            </a:r>
            <a:r>
              <a:rPr lang="zh-CN" altLang="zh-CN" dirty="0" smtClean="0"/>
              <a:t>验证</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zh-CN" dirty="0"/>
              <a:t>表单验证的</a:t>
            </a:r>
            <a:r>
              <a:rPr lang="zh-CN" altLang="zh-CN" dirty="0" smtClean="0"/>
              <a:t>好处</a:t>
            </a:r>
            <a:endParaRPr lang="en-US" altLang="zh-CN" dirty="0" smtClean="0"/>
          </a:p>
          <a:p>
            <a:pPr lvl="1"/>
            <a:r>
              <a:rPr lang="zh-CN" altLang="zh-CN" dirty="0"/>
              <a:t>减轻服务器的</a:t>
            </a:r>
            <a:r>
              <a:rPr lang="zh-CN" altLang="zh-CN" dirty="0" smtClean="0"/>
              <a:t>压力</a:t>
            </a:r>
            <a:endParaRPr lang="zh-CN" altLang="zh-CN" dirty="0"/>
          </a:p>
          <a:p>
            <a:pPr lvl="1"/>
            <a:r>
              <a:rPr lang="zh-CN" altLang="zh-CN" dirty="0" smtClean="0"/>
              <a:t>保证</a:t>
            </a:r>
            <a:r>
              <a:rPr lang="zh-CN" altLang="zh-CN" dirty="0"/>
              <a:t>数据的可行性和安全性</a:t>
            </a:r>
            <a:endParaRPr lang="zh-CN" altLang="en-US" dirty="0"/>
          </a:p>
        </p:txBody>
      </p:sp>
      <p:pic>
        <p:nvPicPr>
          <p:cNvPr id="7170" name="Picture 2" descr="C:\Users\yaling.he\Desktop\Chapter03截图\Chapter03截图\图3.39　表单验证.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650" y="1772816"/>
            <a:ext cx="4680520" cy="3027959"/>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33</a:t>
            </a:fld>
            <a:r>
              <a:rPr lang="en-US" altLang="zh-CN" smtClean="0"/>
              <a:t>/44</a:t>
            </a:r>
            <a:endParaRPr lang="zh-CN" altLang="en-US" dirty="0"/>
          </a:p>
        </p:txBody>
      </p:sp>
      <p:grpSp>
        <p:nvGrpSpPr>
          <p:cNvPr id="7" name="组合 72"/>
          <p:cNvGrpSpPr>
            <a:grpSpLocks/>
          </p:cNvGrpSpPr>
          <p:nvPr/>
        </p:nvGrpSpPr>
        <p:grpSpPr bwMode="auto">
          <a:xfrm>
            <a:off x="50911" y="836712"/>
            <a:ext cx="985838" cy="422275"/>
            <a:chOff x="1000100" y="1173499"/>
            <a:chExt cx="986586" cy="422603"/>
          </a:xfrm>
        </p:grpSpPr>
        <p:pic>
          <p:nvPicPr>
            <p:cNvPr id="8" name="Picture 5" descr="E:\设计支持\模板设计\W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00" y="1173499"/>
              <a:ext cx="414476" cy="422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p:cNvSpPr txBox="1"/>
            <p:nvPr/>
          </p:nvSpPr>
          <p:spPr>
            <a:xfrm>
              <a:off x="1286067" y="1184620"/>
              <a:ext cx="700619" cy="400361"/>
            </a:xfrm>
            <a:prstGeom prst="rect">
              <a:avLst/>
            </a:prstGeom>
            <a:noFill/>
            <a:effectLst>
              <a:outerShdw blurRad="25400" dist="12700" dir="5400000" algn="t" rotWithShape="0">
                <a:prstClr val="black">
                  <a:alpha val="40000"/>
                </a:prstClr>
              </a:outerShdw>
            </a:effectLst>
          </p:spPr>
          <p:txBody>
            <a:bodyPr wrap="none" anchor="ctr">
              <a:spAutoFit/>
            </a:bodyPr>
            <a:lstStyle/>
            <a:p>
              <a:pPr>
                <a:defRPr/>
              </a:pPr>
              <a:r>
                <a:rPr lang="zh-CN" altLang="en-US" sz="2000" b="1" dirty="0">
                  <a:latin typeface="黑体" pitchFamily="49" charset="-122"/>
                  <a:ea typeface="黑体" pitchFamily="49" charset="-122"/>
                </a:rPr>
                <a:t>问题</a:t>
              </a:r>
            </a:p>
          </p:txBody>
        </p:sp>
      </p:grpSp>
    </p:spTree>
    <p:extLst>
      <p:ext uri="{BB962C8B-B14F-4D97-AF65-F5344CB8AC3E}">
        <p14:creationId xmlns:p14="http://schemas.microsoft.com/office/powerpoint/2010/main" val="2197822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wipe(left)">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wipe(left)">
                                      <p:cBhvr>
                                        <p:cTn id="12" dur="500"/>
                                        <p:tgtEl>
                                          <p:spTgt spid="3">
                                            <p:txEl>
                                              <p:pRg st="8" end="8"/>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wipe(left)">
                                      <p:cBhvr>
                                        <p:cTn id="15" dur="500"/>
                                        <p:tgtEl>
                                          <p:spTgt spid="3">
                                            <p:txEl>
                                              <p:pRg st="9" end="9"/>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wipe(left)">
                                      <p:cBhvr>
                                        <p:cTn id="1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2099" y="70285"/>
            <a:ext cx="3642513" cy="954107"/>
          </a:xfrm>
        </p:spPr>
        <p:txBody>
          <a:bodyPr/>
          <a:lstStyle/>
          <a:p>
            <a:r>
              <a:rPr lang="zh-CN" altLang="zh-CN" dirty="0"/>
              <a:t>表单初级验证的方法</a:t>
            </a:r>
            <a:endParaRPr lang="zh-CN" altLang="en-US" dirty="0"/>
          </a:p>
        </p:txBody>
      </p:sp>
      <p:sp>
        <p:nvSpPr>
          <p:cNvPr id="3" name="内容占位符 2"/>
          <p:cNvSpPr>
            <a:spLocks noGrp="1"/>
          </p:cNvSpPr>
          <p:nvPr>
            <p:ph idx="1"/>
          </p:nvPr>
        </p:nvSpPr>
        <p:spPr/>
        <p:txBody>
          <a:bodyPr/>
          <a:lstStyle/>
          <a:p>
            <a:r>
              <a:rPr lang="en-US" altLang="zh-CN" dirty="0" smtClean="0"/>
              <a:t>placeholder</a:t>
            </a:r>
          </a:p>
          <a:p>
            <a:r>
              <a:rPr lang="en-US" altLang="zh-CN" dirty="0" smtClean="0"/>
              <a:t>required</a:t>
            </a:r>
          </a:p>
          <a:p>
            <a:r>
              <a:rPr lang="en-US" altLang="zh-CN" dirty="0"/>
              <a:t>pattern</a:t>
            </a:r>
            <a:endParaRPr lang="zh-CN" altLang="zh-CN" dirty="0"/>
          </a:p>
          <a:p>
            <a:endParaRPr lang="en-US" altLang="zh-CN" dirty="0" smtClean="0"/>
          </a:p>
        </p:txBody>
      </p:sp>
      <p:sp>
        <p:nvSpPr>
          <p:cNvPr id="5" name="灯片编号占位符 4"/>
          <p:cNvSpPr>
            <a:spLocks noGrp="1"/>
          </p:cNvSpPr>
          <p:nvPr>
            <p:ph type="sldNum" sz="quarter" idx="10"/>
          </p:nvPr>
        </p:nvSpPr>
        <p:spPr/>
        <p:txBody>
          <a:bodyPr/>
          <a:lstStyle/>
          <a:p>
            <a:pPr>
              <a:defRPr/>
            </a:pPr>
            <a:fld id="{A6BFE9AD-FDCB-49EE-8AAC-4269F814AA90}" type="slidenum">
              <a:rPr lang="zh-CN" altLang="en-US" smtClean="0"/>
              <a:pPr>
                <a:defRPr/>
              </a:pPr>
              <a:t>34</a:t>
            </a:fld>
            <a:r>
              <a:rPr lang="en-US" altLang="zh-CN" smtClean="0"/>
              <a:t>/44</a:t>
            </a:r>
            <a:endParaRPr lang="zh-CN" altLang="en-US" dirty="0"/>
          </a:p>
        </p:txBody>
      </p:sp>
    </p:spTree>
    <p:extLst>
      <p:ext uri="{BB962C8B-B14F-4D97-AF65-F5344CB8AC3E}">
        <p14:creationId xmlns:p14="http://schemas.microsoft.com/office/powerpoint/2010/main" val="27810627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285728"/>
            <a:ext cx="2592412" cy="523220"/>
          </a:xfrm>
        </p:spPr>
        <p:txBody>
          <a:bodyPr/>
          <a:lstStyle/>
          <a:p>
            <a:r>
              <a:rPr lang="en-US" altLang="zh-CN" dirty="0"/>
              <a:t>placeholder</a:t>
            </a:r>
          </a:p>
        </p:txBody>
      </p:sp>
      <p:sp>
        <p:nvSpPr>
          <p:cNvPr id="3" name="内容占位符 2"/>
          <p:cNvSpPr>
            <a:spLocks noGrp="1"/>
          </p:cNvSpPr>
          <p:nvPr>
            <p:ph idx="1"/>
          </p:nvPr>
        </p:nvSpPr>
        <p:spPr/>
        <p:txBody>
          <a:bodyPr/>
          <a:lstStyle/>
          <a:p>
            <a:pPr marL="342900" lvl="1" indent="-342900">
              <a:buFont typeface="Wingdings" pitchFamily="2" charset="2"/>
              <a:buChar char="n"/>
            </a:pPr>
            <a:r>
              <a:rPr lang="en-US" altLang="zh-CN" sz="2600" dirty="0" smtClean="0">
                <a:cs typeface="+mn-cs"/>
              </a:rPr>
              <a:t>input</a:t>
            </a:r>
            <a:r>
              <a:rPr lang="zh-CN" altLang="zh-CN" sz="2600" dirty="0">
                <a:cs typeface="+mn-cs"/>
              </a:rPr>
              <a:t>类型的文本框提供一种提示（</a:t>
            </a:r>
            <a:r>
              <a:rPr lang="en-US" altLang="zh-CN" sz="2600" dirty="0">
                <a:cs typeface="+mn-cs"/>
              </a:rPr>
              <a:t>hint</a:t>
            </a:r>
            <a:r>
              <a:rPr lang="zh-CN" altLang="zh-CN" sz="2600" dirty="0">
                <a:cs typeface="+mn-cs"/>
              </a:rPr>
              <a:t>）</a:t>
            </a:r>
            <a:endParaRPr lang="en-US" altLang="zh-CN" sz="2600" dirty="0">
              <a:cs typeface="+mn-cs"/>
            </a:endParaRPr>
          </a:p>
          <a:p>
            <a:pPr marL="342900" lvl="1" indent="-342900">
              <a:buFont typeface="Wingdings" pitchFamily="2" charset="2"/>
              <a:buChar char="n"/>
            </a:pPr>
            <a:r>
              <a:rPr lang="zh-CN" altLang="zh-CN" sz="2600" dirty="0">
                <a:cs typeface="+mn-cs"/>
              </a:rPr>
              <a:t>可以描述文本框期待用户输入何种内容</a:t>
            </a:r>
            <a:endParaRPr lang="en-US" altLang="zh-CN" sz="2600" dirty="0">
              <a:cs typeface="+mn-cs"/>
            </a:endParaRPr>
          </a:p>
          <a:p>
            <a:pPr marL="342900" lvl="1" indent="-342900">
              <a:buFont typeface="Wingdings" pitchFamily="2" charset="2"/>
              <a:buChar char="n"/>
            </a:pPr>
            <a:r>
              <a:rPr lang="zh-CN" altLang="en-US" sz="2600" dirty="0" smtClean="0">
                <a:cs typeface="+mn-cs"/>
              </a:rPr>
              <a:t>提示语默认</a:t>
            </a:r>
            <a:r>
              <a:rPr lang="zh-CN" altLang="zh-CN" sz="2600" dirty="0" smtClean="0">
                <a:cs typeface="+mn-cs"/>
              </a:rPr>
              <a:t>显示</a:t>
            </a:r>
            <a:r>
              <a:rPr lang="zh-CN" altLang="zh-CN" sz="2600" dirty="0">
                <a:cs typeface="+mn-cs"/>
              </a:rPr>
              <a:t>，</a:t>
            </a:r>
            <a:r>
              <a:rPr lang="zh-CN" altLang="zh-CN" sz="2600" dirty="0" smtClean="0">
                <a:cs typeface="+mn-cs"/>
              </a:rPr>
              <a:t>当文本框中</a:t>
            </a:r>
            <a:r>
              <a:rPr lang="zh-CN" altLang="en-US" sz="2600" dirty="0">
                <a:cs typeface="+mn-cs"/>
              </a:rPr>
              <a:t>输入</a:t>
            </a:r>
            <a:r>
              <a:rPr lang="zh-CN" altLang="zh-CN" sz="2600" dirty="0" smtClean="0">
                <a:cs typeface="+mn-cs"/>
              </a:rPr>
              <a:t>内容时</a:t>
            </a:r>
            <a:r>
              <a:rPr lang="zh-CN" altLang="en-US" sz="2600" dirty="0" smtClean="0">
                <a:cs typeface="+mn-cs"/>
              </a:rPr>
              <a:t>提示语</a:t>
            </a:r>
            <a:r>
              <a:rPr lang="zh-CN" altLang="zh-CN" sz="2600" dirty="0" smtClean="0">
                <a:cs typeface="+mn-cs"/>
              </a:rPr>
              <a:t>消失</a:t>
            </a:r>
            <a:endParaRPr lang="en-US" altLang="zh-CN" sz="2600" dirty="0">
              <a:cs typeface="+mn-cs"/>
            </a:endParaRPr>
          </a:p>
          <a:p>
            <a:pPr marL="342900" lvl="1" indent="-342900">
              <a:buFont typeface="Wingdings" pitchFamily="2" charset="2"/>
              <a:buChar char="n"/>
            </a:pPr>
            <a:r>
              <a:rPr lang="zh-CN" altLang="zh-CN" sz="2600" dirty="0">
                <a:cs typeface="+mn-cs"/>
              </a:rPr>
              <a:t>适合于</a:t>
            </a:r>
            <a:r>
              <a:rPr lang="en-US" altLang="zh-CN" sz="2600" dirty="0">
                <a:cs typeface="+mn-cs"/>
              </a:rPr>
              <a:t>input</a:t>
            </a:r>
            <a:r>
              <a:rPr lang="zh-CN" altLang="zh-CN" sz="2600" dirty="0">
                <a:cs typeface="+mn-cs"/>
              </a:rPr>
              <a:t>标签：</a:t>
            </a:r>
            <a:r>
              <a:rPr lang="en-US" altLang="zh-CN" sz="2600" dirty="0">
                <a:cs typeface="+mn-cs"/>
              </a:rPr>
              <a:t>text</a:t>
            </a:r>
            <a:r>
              <a:rPr lang="zh-CN" altLang="zh-CN" sz="2600" dirty="0">
                <a:cs typeface="+mn-cs"/>
              </a:rPr>
              <a:t>、</a:t>
            </a:r>
            <a:r>
              <a:rPr lang="en-US" altLang="zh-CN" sz="2600" dirty="0">
                <a:cs typeface="+mn-cs"/>
              </a:rPr>
              <a:t>search</a:t>
            </a:r>
            <a:r>
              <a:rPr lang="zh-CN" altLang="zh-CN" sz="2600" dirty="0">
                <a:cs typeface="+mn-cs"/>
              </a:rPr>
              <a:t>、</a:t>
            </a:r>
            <a:r>
              <a:rPr lang="en-US" altLang="zh-CN" sz="2600" dirty="0" err="1">
                <a:cs typeface="+mn-cs"/>
              </a:rPr>
              <a:t>url</a:t>
            </a:r>
            <a:r>
              <a:rPr lang="zh-CN" altLang="zh-CN" sz="2600" dirty="0">
                <a:cs typeface="+mn-cs"/>
              </a:rPr>
              <a:t>、</a:t>
            </a:r>
            <a:r>
              <a:rPr lang="en-US" altLang="zh-CN" sz="2600" dirty="0">
                <a:cs typeface="+mn-cs"/>
              </a:rPr>
              <a:t>email</a:t>
            </a:r>
            <a:r>
              <a:rPr lang="zh-CN" altLang="zh-CN" sz="2600" dirty="0">
                <a:cs typeface="+mn-cs"/>
              </a:rPr>
              <a:t>和</a:t>
            </a:r>
            <a:r>
              <a:rPr lang="en-US" altLang="zh-CN" sz="2600" dirty="0">
                <a:cs typeface="+mn-cs"/>
              </a:rPr>
              <a:t>password</a:t>
            </a:r>
            <a:r>
              <a:rPr lang="zh-CN" altLang="zh-CN" sz="2600" dirty="0">
                <a:cs typeface="+mn-cs"/>
              </a:rPr>
              <a:t>等类型</a:t>
            </a:r>
            <a:endParaRPr lang="en-US" altLang="zh-CN" sz="2600" dirty="0">
              <a:cs typeface="+mn-cs"/>
            </a:endParaRPr>
          </a:p>
        </p:txBody>
      </p:sp>
      <p:sp>
        <p:nvSpPr>
          <p:cNvPr id="5" name="AutoShape 3"/>
          <p:cNvSpPr>
            <a:spLocks noChangeArrowheads="1"/>
          </p:cNvSpPr>
          <p:nvPr/>
        </p:nvSpPr>
        <p:spPr bwMode="auto">
          <a:xfrm>
            <a:off x="227053" y="4653136"/>
            <a:ext cx="8593419" cy="507831"/>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type="search" name="</a:t>
            </a:r>
            <a:r>
              <a:rPr lang="en-US" altLang="zh-CN" b="1" dirty="0" err="1">
                <a:latin typeface="+mn-lt"/>
              </a:rPr>
              <a:t>sousuo</a:t>
            </a:r>
            <a:r>
              <a:rPr lang="en-US" altLang="zh-CN" b="1" dirty="0">
                <a:latin typeface="+mn-lt"/>
              </a:rPr>
              <a:t>"  </a:t>
            </a:r>
            <a:r>
              <a:rPr lang="en-US" altLang="zh-CN" b="1" dirty="0">
                <a:solidFill>
                  <a:srgbClr val="FF0000"/>
                </a:solidFill>
                <a:latin typeface="+mn-lt"/>
              </a:rPr>
              <a:t>placeholder</a:t>
            </a:r>
            <a:r>
              <a:rPr lang="en-US" altLang="zh-CN" b="1" dirty="0">
                <a:latin typeface="+mn-lt"/>
              </a:rPr>
              <a:t>="</a:t>
            </a:r>
            <a:r>
              <a:rPr lang="zh-CN" altLang="en-US" b="1" dirty="0">
                <a:latin typeface="+mn-lt"/>
              </a:rPr>
              <a:t>请输入要搜索的关键字</a:t>
            </a:r>
            <a:r>
              <a:rPr lang="en-US" altLang="zh-CN" b="1" dirty="0">
                <a:latin typeface="+mn-lt"/>
              </a:rPr>
              <a:t>"/&gt;</a:t>
            </a:r>
            <a:endParaRPr lang="en-US" altLang="zh-CN" b="1" dirty="0" smtClean="0">
              <a:latin typeface="+mn-lt"/>
            </a:endParaRPr>
          </a:p>
        </p:txBody>
      </p:sp>
      <p:grpSp>
        <p:nvGrpSpPr>
          <p:cNvPr id="6" name="组合 5"/>
          <p:cNvGrpSpPr/>
          <p:nvPr/>
        </p:nvGrpSpPr>
        <p:grpSpPr>
          <a:xfrm>
            <a:off x="235654" y="3993655"/>
            <a:ext cx="1000132" cy="400110"/>
            <a:chOff x="1000100" y="1801286"/>
            <a:chExt cx="1000132" cy="400110"/>
          </a:xfrm>
        </p:grpSpPr>
        <p:pic>
          <p:nvPicPr>
            <p:cNvPr id="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8" name="TextBox 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9" name="AutoShape 6"/>
          <p:cNvSpPr>
            <a:spLocks noChangeArrowheads="1"/>
          </p:cNvSpPr>
          <p:nvPr/>
        </p:nvSpPr>
        <p:spPr bwMode="auto">
          <a:xfrm>
            <a:off x="4721356" y="5333102"/>
            <a:ext cx="1794860" cy="652582"/>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文本框输入内容提示</a:t>
            </a:r>
            <a:endParaRPr lang="en-US" altLang="zh-CN" b="1" kern="0" dirty="0">
              <a:solidFill>
                <a:schemeClr val="bg1"/>
              </a:solidFill>
              <a:latin typeface="Arial"/>
              <a:ea typeface="黑体"/>
            </a:endParaRPr>
          </a:p>
        </p:txBody>
      </p:sp>
      <p:cxnSp>
        <p:nvCxnSpPr>
          <p:cNvPr id="10" name="直接箭头连接符 9"/>
          <p:cNvCxnSpPr>
            <a:stCxn id="9" idx="0"/>
          </p:cNvCxnSpPr>
          <p:nvPr/>
        </p:nvCxnSpPr>
        <p:spPr>
          <a:xfrm flipH="1" flipV="1">
            <a:off x="5435738" y="5041276"/>
            <a:ext cx="183048" cy="29182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a:grpSpLocks/>
          </p:cNvGrpSpPr>
          <p:nvPr/>
        </p:nvGrpSpPr>
        <p:grpSpPr bwMode="auto">
          <a:xfrm>
            <a:off x="1907704" y="6168727"/>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076118" y="5187962"/>
              <a:ext cx="3369857"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18</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placeholder</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35</a:t>
            </a:fld>
            <a:r>
              <a:rPr lang="en-US" altLang="zh-CN" smtClean="0"/>
              <a:t>/44</a:t>
            </a:r>
            <a:endParaRPr lang="zh-CN" altLang="en-US" dirty="0"/>
          </a:p>
        </p:txBody>
      </p:sp>
    </p:spTree>
    <p:extLst>
      <p:ext uri="{BB962C8B-B14F-4D97-AF65-F5344CB8AC3E}">
        <p14:creationId xmlns:p14="http://schemas.microsoft.com/office/powerpoint/2010/main" val="126244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285728"/>
            <a:ext cx="2592412" cy="523220"/>
          </a:xfrm>
        </p:spPr>
        <p:txBody>
          <a:bodyPr/>
          <a:lstStyle/>
          <a:p>
            <a:r>
              <a:rPr lang="en-US" altLang="zh-CN" dirty="0"/>
              <a:t>required</a:t>
            </a:r>
          </a:p>
        </p:txBody>
      </p:sp>
      <p:sp>
        <p:nvSpPr>
          <p:cNvPr id="3" name="内容占位符 2"/>
          <p:cNvSpPr>
            <a:spLocks noGrp="1"/>
          </p:cNvSpPr>
          <p:nvPr>
            <p:ph idx="1"/>
          </p:nvPr>
        </p:nvSpPr>
        <p:spPr/>
        <p:txBody>
          <a:bodyPr/>
          <a:lstStyle/>
          <a:p>
            <a:pPr marL="342900" lvl="1" indent="-342900">
              <a:buFont typeface="Wingdings" pitchFamily="2" charset="2"/>
              <a:buChar char="n"/>
            </a:pPr>
            <a:r>
              <a:rPr lang="zh-CN" altLang="en-US" sz="2600" dirty="0">
                <a:cs typeface="+mn-cs"/>
              </a:rPr>
              <a:t>规定文本框填写</a:t>
            </a:r>
            <a:r>
              <a:rPr lang="zh-CN" altLang="en-US" sz="2600" dirty="0">
                <a:solidFill>
                  <a:srgbClr val="FF0000"/>
                </a:solidFill>
                <a:cs typeface="+mn-cs"/>
              </a:rPr>
              <a:t>内容不能为空</a:t>
            </a:r>
            <a:r>
              <a:rPr lang="zh-CN" altLang="en-US" sz="2600" dirty="0">
                <a:cs typeface="+mn-cs"/>
              </a:rPr>
              <a:t>，否则不允许用户提交表单</a:t>
            </a:r>
            <a:endParaRPr lang="en-US" altLang="zh-CN" sz="2600" dirty="0">
              <a:cs typeface="+mn-cs"/>
            </a:endParaRPr>
          </a:p>
          <a:p>
            <a:pPr marL="342900" lvl="1" indent="-342900">
              <a:buFont typeface="Wingdings" pitchFamily="2" charset="2"/>
              <a:buChar char="n"/>
            </a:pPr>
            <a:r>
              <a:rPr lang="zh-CN" altLang="zh-CN" sz="2600" dirty="0" smtClean="0">
                <a:cs typeface="+mn-cs"/>
              </a:rPr>
              <a:t>适合于</a:t>
            </a:r>
            <a:r>
              <a:rPr lang="en-US" altLang="zh-CN" sz="2600" dirty="0">
                <a:cs typeface="+mn-cs"/>
              </a:rPr>
              <a:t>input</a:t>
            </a:r>
            <a:r>
              <a:rPr lang="zh-CN" altLang="zh-CN" sz="2600" dirty="0">
                <a:cs typeface="+mn-cs"/>
              </a:rPr>
              <a:t>标签</a:t>
            </a:r>
            <a:r>
              <a:rPr lang="zh-CN" altLang="zh-CN" sz="2600" dirty="0" smtClean="0">
                <a:cs typeface="+mn-cs"/>
              </a:rPr>
              <a:t>：</a:t>
            </a:r>
            <a:r>
              <a:rPr lang="en-US" altLang="zh-CN" sz="2600" dirty="0">
                <a:cs typeface="+mn-cs"/>
              </a:rPr>
              <a:t>text</a:t>
            </a:r>
            <a:r>
              <a:rPr lang="zh-CN" altLang="en-US" sz="2600" dirty="0">
                <a:cs typeface="+mn-cs"/>
              </a:rPr>
              <a:t>、</a:t>
            </a:r>
            <a:r>
              <a:rPr lang="en-US" altLang="zh-CN" sz="2600" dirty="0">
                <a:cs typeface="+mn-cs"/>
              </a:rPr>
              <a:t>search</a:t>
            </a:r>
            <a:r>
              <a:rPr lang="zh-CN" altLang="en-US" sz="2600" dirty="0">
                <a:cs typeface="+mn-cs"/>
              </a:rPr>
              <a:t>、</a:t>
            </a:r>
            <a:r>
              <a:rPr lang="en-US" altLang="zh-CN" sz="2600" dirty="0" err="1">
                <a:cs typeface="+mn-cs"/>
              </a:rPr>
              <a:t>url</a:t>
            </a:r>
            <a:r>
              <a:rPr lang="zh-CN" altLang="en-US" sz="2600" dirty="0">
                <a:cs typeface="+mn-cs"/>
              </a:rPr>
              <a:t>、</a:t>
            </a:r>
            <a:r>
              <a:rPr lang="en-US" altLang="zh-CN" sz="2600" dirty="0">
                <a:cs typeface="+mn-cs"/>
              </a:rPr>
              <a:t>email</a:t>
            </a:r>
            <a:r>
              <a:rPr lang="zh-CN" altLang="en-US" sz="2600" dirty="0">
                <a:cs typeface="+mn-cs"/>
              </a:rPr>
              <a:t>、</a:t>
            </a:r>
            <a:r>
              <a:rPr lang="en-US" altLang="zh-CN" sz="2600" dirty="0">
                <a:cs typeface="+mn-cs"/>
              </a:rPr>
              <a:t>password</a:t>
            </a:r>
            <a:r>
              <a:rPr lang="zh-CN" altLang="en-US" sz="2600" dirty="0">
                <a:cs typeface="+mn-cs"/>
              </a:rPr>
              <a:t>、</a:t>
            </a:r>
            <a:r>
              <a:rPr lang="en-US" altLang="zh-CN" sz="2600" dirty="0">
                <a:cs typeface="+mn-cs"/>
              </a:rPr>
              <a:t>number</a:t>
            </a:r>
            <a:r>
              <a:rPr lang="zh-CN" altLang="en-US" sz="2600" dirty="0">
                <a:cs typeface="+mn-cs"/>
              </a:rPr>
              <a:t>、</a:t>
            </a:r>
            <a:r>
              <a:rPr lang="en-US" altLang="zh-CN" sz="2600" dirty="0">
                <a:cs typeface="+mn-cs"/>
              </a:rPr>
              <a:t>checkbox</a:t>
            </a:r>
            <a:r>
              <a:rPr lang="zh-CN" altLang="en-US" sz="2600" dirty="0">
                <a:cs typeface="+mn-cs"/>
              </a:rPr>
              <a:t>、</a:t>
            </a:r>
            <a:r>
              <a:rPr lang="en-US" altLang="zh-CN" sz="2600" dirty="0">
                <a:cs typeface="+mn-cs"/>
              </a:rPr>
              <a:t>radio</a:t>
            </a:r>
            <a:r>
              <a:rPr lang="zh-CN" altLang="en-US" sz="2600" dirty="0">
                <a:cs typeface="+mn-cs"/>
              </a:rPr>
              <a:t>、</a:t>
            </a:r>
            <a:r>
              <a:rPr lang="en-US" altLang="zh-CN" sz="2600" dirty="0">
                <a:cs typeface="+mn-cs"/>
              </a:rPr>
              <a:t>file</a:t>
            </a:r>
            <a:r>
              <a:rPr lang="zh-CN" altLang="en-US" sz="2600" dirty="0">
                <a:cs typeface="+mn-cs"/>
              </a:rPr>
              <a:t>等类型</a:t>
            </a:r>
            <a:endParaRPr lang="en-US" altLang="zh-CN" sz="2600" dirty="0">
              <a:cs typeface="+mn-cs"/>
            </a:endParaRPr>
          </a:p>
        </p:txBody>
      </p:sp>
      <p:sp>
        <p:nvSpPr>
          <p:cNvPr id="5" name="AutoShape 3"/>
          <p:cNvSpPr>
            <a:spLocks noChangeArrowheads="1"/>
          </p:cNvSpPr>
          <p:nvPr/>
        </p:nvSpPr>
        <p:spPr bwMode="auto">
          <a:xfrm>
            <a:off x="227053" y="4653136"/>
            <a:ext cx="8593419" cy="4565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smtClean="0">
                <a:latin typeface="+mn-lt"/>
              </a:rPr>
              <a:t>&lt;</a:t>
            </a:r>
            <a:r>
              <a:rPr lang="en-US" altLang="zh-CN" b="1" dirty="0">
                <a:latin typeface="+mn-lt"/>
              </a:rPr>
              <a:t>input type="text" name="username"  </a:t>
            </a:r>
            <a:r>
              <a:rPr lang="en-US" altLang="zh-CN" b="1" dirty="0">
                <a:solidFill>
                  <a:srgbClr val="FF0000"/>
                </a:solidFill>
                <a:latin typeface="+mn-lt"/>
              </a:rPr>
              <a:t>required</a:t>
            </a:r>
            <a:r>
              <a:rPr lang="en-US" altLang="zh-CN" b="1" dirty="0">
                <a:latin typeface="+mn-lt"/>
              </a:rPr>
              <a:t>/&gt;</a:t>
            </a:r>
            <a:endParaRPr lang="en-US" altLang="zh-CN" b="1" dirty="0" smtClean="0">
              <a:latin typeface="+mn-lt"/>
            </a:endParaRPr>
          </a:p>
        </p:txBody>
      </p:sp>
      <p:grpSp>
        <p:nvGrpSpPr>
          <p:cNvPr id="6" name="组合 5"/>
          <p:cNvGrpSpPr/>
          <p:nvPr/>
        </p:nvGrpSpPr>
        <p:grpSpPr>
          <a:xfrm>
            <a:off x="235654" y="3993655"/>
            <a:ext cx="1000132" cy="400110"/>
            <a:chOff x="1000100" y="1801286"/>
            <a:chExt cx="1000132" cy="400110"/>
          </a:xfrm>
        </p:grpSpPr>
        <p:pic>
          <p:nvPicPr>
            <p:cNvPr id="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8" name="TextBox 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9" name="AutoShape 6"/>
          <p:cNvSpPr>
            <a:spLocks noChangeArrowheads="1"/>
          </p:cNvSpPr>
          <p:nvPr/>
        </p:nvSpPr>
        <p:spPr bwMode="auto">
          <a:xfrm>
            <a:off x="4430583" y="3848184"/>
            <a:ext cx="1388690"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a:solidFill>
                  <a:schemeClr val="bg1"/>
                </a:solidFill>
                <a:latin typeface="Arial"/>
                <a:ea typeface="黑体"/>
              </a:rPr>
              <a:t>必</a:t>
            </a:r>
            <a:r>
              <a:rPr lang="zh-CN" altLang="en-US" b="1" kern="0" dirty="0" smtClean="0">
                <a:solidFill>
                  <a:schemeClr val="bg1"/>
                </a:solidFill>
                <a:latin typeface="Arial"/>
                <a:ea typeface="黑体"/>
              </a:rPr>
              <a:t>填项</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5027186" y="4221088"/>
            <a:ext cx="97742"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a:grpSpLocks/>
          </p:cNvGrpSpPr>
          <p:nvPr/>
        </p:nvGrpSpPr>
        <p:grpSpPr bwMode="auto">
          <a:xfrm>
            <a:off x="1907704" y="6168727"/>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01565" y="5187962"/>
              <a:ext cx="2918961"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smtClean="0">
                  <a:solidFill>
                    <a:srgbClr val="FBFFFE"/>
                  </a:solidFill>
                  <a:latin typeface="微软雅黑" pitchFamily="34" charset="-122"/>
                  <a:ea typeface="微软雅黑" pitchFamily="34" charset="-122"/>
                </a:rPr>
                <a:t>19</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required</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36</a:t>
            </a:fld>
            <a:r>
              <a:rPr lang="en-US" altLang="zh-CN" smtClean="0"/>
              <a:t>/44</a:t>
            </a:r>
            <a:endParaRPr lang="zh-CN" altLang="en-US" dirty="0"/>
          </a:p>
        </p:txBody>
      </p:sp>
    </p:spTree>
    <p:extLst>
      <p:ext uri="{BB962C8B-B14F-4D97-AF65-F5344CB8AC3E}">
        <p14:creationId xmlns:p14="http://schemas.microsoft.com/office/powerpoint/2010/main" val="2528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04248" y="285728"/>
            <a:ext cx="2160364" cy="523220"/>
          </a:xfrm>
        </p:spPr>
        <p:txBody>
          <a:bodyPr/>
          <a:lstStyle/>
          <a:p>
            <a:r>
              <a:rPr lang="en-US" altLang="zh-CN" dirty="0"/>
              <a:t>pattern</a:t>
            </a:r>
          </a:p>
        </p:txBody>
      </p:sp>
      <p:sp>
        <p:nvSpPr>
          <p:cNvPr id="3" name="内容占位符 2"/>
          <p:cNvSpPr>
            <a:spLocks noGrp="1"/>
          </p:cNvSpPr>
          <p:nvPr>
            <p:ph idx="1"/>
          </p:nvPr>
        </p:nvSpPr>
        <p:spPr>
          <a:xfrm>
            <a:off x="784254" y="1214422"/>
            <a:ext cx="7820194" cy="5143536"/>
          </a:xfrm>
        </p:spPr>
        <p:txBody>
          <a:bodyPr/>
          <a:lstStyle/>
          <a:p>
            <a:pPr marL="342900" lvl="1" indent="-342900">
              <a:buFont typeface="Wingdings" pitchFamily="2" charset="2"/>
              <a:buChar char="n"/>
            </a:pPr>
            <a:r>
              <a:rPr lang="zh-CN" altLang="en-US" sz="2600" dirty="0" smtClean="0">
                <a:cs typeface="+mn-cs"/>
              </a:rPr>
              <a:t>用户</a:t>
            </a:r>
            <a:r>
              <a:rPr lang="zh-CN" altLang="en-US" sz="2600" dirty="0">
                <a:cs typeface="+mn-cs"/>
              </a:rPr>
              <a:t>输入的内容必须符合正则表达式所指的规则，否则就不能提交表</a:t>
            </a:r>
            <a:r>
              <a:rPr lang="zh-CN" altLang="en-US" sz="2600" dirty="0" smtClean="0">
                <a:cs typeface="+mn-cs"/>
              </a:rPr>
              <a:t>单</a:t>
            </a:r>
            <a:endParaRPr lang="en-US" altLang="zh-CN" sz="2600" dirty="0">
              <a:cs typeface="+mn-cs"/>
            </a:endParaRPr>
          </a:p>
        </p:txBody>
      </p:sp>
      <p:sp>
        <p:nvSpPr>
          <p:cNvPr id="5" name="AutoShape 3"/>
          <p:cNvSpPr>
            <a:spLocks noChangeArrowheads="1"/>
          </p:cNvSpPr>
          <p:nvPr/>
        </p:nvSpPr>
        <p:spPr bwMode="auto">
          <a:xfrm>
            <a:off x="227053" y="4653136"/>
            <a:ext cx="8593419" cy="45653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50000"/>
              </a:lnSpc>
              <a:spcAft>
                <a:spcPts val="0"/>
              </a:spcAft>
              <a:buClr>
                <a:schemeClr val="folHlink"/>
              </a:buClr>
              <a:buSzPct val="60000"/>
              <a:tabLst>
                <a:tab pos="444500" algn="l"/>
              </a:tabLst>
              <a:defRPr/>
            </a:pPr>
            <a:r>
              <a:rPr lang="en-US" altLang="zh-CN" b="1" dirty="0">
                <a:latin typeface="+mn-lt"/>
              </a:rPr>
              <a:t>&lt;input type="text" name="</a:t>
            </a:r>
            <a:r>
              <a:rPr lang="en-US" altLang="zh-CN" b="1" dirty="0" err="1">
                <a:latin typeface="+mn-lt"/>
              </a:rPr>
              <a:t>tel</a:t>
            </a:r>
            <a:r>
              <a:rPr lang="en-US" altLang="zh-CN" b="1" dirty="0">
                <a:latin typeface="+mn-lt"/>
              </a:rPr>
              <a:t>"  required </a:t>
            </a:r>
            <a:r>
              <a:rPr lang="en-US" altLang="zh-CN" b="1" dirty="0">
                <a:solidFill>
                  <a:srgbClr val="FF0000"/>
                </a:solidFill>
                <a:latin typeface="+mn-lt"/>
              </a:rPr>
              <a:t>pattern="^1[358]\d{9}" </a:t>
            </a:r>
            <a:r>
              <a:rPr lang="en-US" altLang="zh-CN" b="1" dirty="0">
                <a:latin typeface="+mn-lt"/>
              </a:rPr>
              <a:t>/&gt;</a:t>
            </a:r>
            <a:endParaRPr lang="en-US" altLang="zh-CN" b="1" dirty="0" smtClean="0">
              <a:latin typeface="+mn-lt"/>
            </a:endParaRPr>
          </a:p>
        </p:txBody>
      </p:sp>
      <p:grpSp>
        <p:nvGrpSpPr>
          <p:cNvPr id="6" name="组合 5"/>
          <p:cNvGrpSpPr/>
          <p:nvPr/>
        </p:nvGrpSpPr>
        <p:grpSpPr>
          <a:xfrm>
            <a:off x="235654" y="3993655"/>
            <a:ext cx="1000132" cy="400110"/>
            <a:chOff x="1000100" y="1801286"/>
            <a:chExt cx="1000132" cy="400110"/>
          </a:xfrm>
        </p:grpSpPr>
        <p:pic>
          <p:nvPicPr>
            <p:cNvPr id="7"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8" name="TextBox 7"/>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9" name="AutoShape 6"/>
          <p:cNvSpPr>
            <a:spLocks noChangeArrowheads="1"/>
          </p:cNvSpPr>
          <p:nvPr/>
        </p:nvSpPr>
        <p:spPr bwMode="auto">
          <a:xfrm>
            <a:off x="4430582" y="3848184"/>
            <a:ext cx="266169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algn="ctr"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验证规则，正则表达式</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flipH="1">
            <a:off x="5027187" y="4221088"/>
            <a:ext cx="734244" cy="5945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12" name="组合 18"/>
          <p:cNvGrpSpPr>
            <a:grpSpLocks/>
          </p:cNvGrpSpPr>
          <p:nvPr/>
        </p:nvGrpSpPr>
        <p:grpSpPr bwMode="auto">
          <a:xfrm>
            <a:off x="1907704" y="6168727"/>
            <a:ext cx="4572000" cy="428625"/>
            <a:chOff x="3143240" y="5143512"/>
            <a:chExt cx="4572032" cy="428628"/>
          </a:xfrm>
        </p:grpSpPr>
        <p:sp>
          <p:nvSpPr>
            <p:cNvPr id="13" name="圆角矩形 1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4" name="圆角矩形 1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1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p:cNvSpPr txBox="1"/>
            <p:nvPr/>
          </p:nvSpPr>
          <p:spPr bwMode="auto">
            <a:xfrm>
              <a:off x="4378895" y="5187962"/>
              <a:ext cx="2764302"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a:t>
              </a:r>
              <a:r>
                <a:rPr lang="zh-CN" altLang="en-US" sz="1600" b="1" spc="300" dirty="0" smtClean="0">
                  <a:solidFill>
                    <a:srgbClr val="FBFFFE"/>
                  </a:solidFill>
                  <a:latin typeface="微软雅黑" pitchFamily="34" charset="-122"/>
                  <a:ea typeface="微软雅黑" pitchFamily="34" charset="-122"/>
                </a:rPr>
                <a:t>示例</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a:t>
              </a:r>
              <a:r>
                <a:rPr lang="en-US" altLang="zh-CN" sz="1600" b="1" spc="300" dirty="0">
                  <a:solidFill>
                    <a:srgbClr val="FBFFFE"/>
                  </a:solidFill>
                  <a:latin typeface="微软雅黑" pitchFamily="34" charset="-122"/>
                  <a:ea typeface="微软雅黑" pitchFamily="34" charset="-122"/>
                </a:rPr>
                <a:t>pattern</a:t>
              </a:r>
              <a:endParaRPr lang="zh-CN" altLang="en-US" sz="1600" b="1" spc="300" dirty="0">
                <a:solidFill>
                  <a:srgbClr val="FBFFFE"/>
                </a:solidFill>
                <a:latin typeface="微软雅黑" pitchFamily="34" charset="-122"/>
                <a:ea typeface="微软雅黑" pitchFamily="34" charset="-122"/>
              </a:endParaRPr>
            </a:p>
          </p:txBody>
        </p:sp>
      </p:grpSp>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37</a:t>
            </a:fld>
            <a:r>
              <a:rPr lang="en-US" altLang="zh-CN" smtClean="0"/>
              <a:t>/44</a:t>
            </a:r>
            <a:endParaRPr lang="zh-CN" altLang="en-US" dirty="0"/>
          </a:p>
        </p:txBody>
      </p:sp>
    </p:spTree>
    <p:extLst>
      <p:ext uri="{BB962C8B-B14F-4D97-AF65-F5344CB8AC3E}">
        <p14:creationId xmlns:p14="http://schemas.microsoft.com/office/powerpoint/2010/main" val="9024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wipe(left)">
                                      <p:cBhvr>
                                        <p:cTn id="14" dur="500"/>
                                        <p:tgtEl>
                                          <p:spTgt spid="9"/>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right)">
                                      <p:cBhvr>
                                        <p:cTn id="18" dur="500"/>
                                        <p:tgtEl>
                                          <p:spTgt spid="10"/>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275857" y="285728"/>
            <a:ext cx="5688756" cy="523220"/>
          </a:xfrm>
        </p:spPr>
        <p:txBody>
          <a:bodyPr/>
          <a:lstStyle/>
          <a:p>
            <a:r>
              <a:rPr lang="zh-CN" altLang="en-US" dirty="0" smtClean="0"/>
              <a:t>学员操作</a:t>
            </a:r>
            <a:r>
              <a:rPr lang="en-US" altLang="zh-CN" dirty="0" smtClean="0"/>
              <a:t>—</a:t>
            </a:r>
            <a:r>
              <a:rPr lang="zh-CN" altLang="zh-CN" dirty="0"/>
              <a:t>制作</a:t>
            </a:r>
            <a:r>
              <a:rPr lang="en-US" altLang="zh-CN" dirty="0"/>
              <a:t>QQ</a:t>
            </a:r>
            <a:r>
              <a:rPr lang="zh-CN" altLang="zh-CN" dirty="0"/>
              <a:t>注册页面验证</a:t>
            </a:r>
          </a:p>
        </p:txBody>
      </p:sp>
      <p:sp>
        <p:nvSpPr>
          <p:cNvPr id="18435" name="Rectangle 3"/>
          <p:cNvSpPr>
            <a:spLocks noGrp="1" noChangeArrowheads="1"/>
          </p:cNvSpPr>
          <p:nvPr>
            <p:ph idx="1"/>
          </p:nvPr>
        </p:nvSpPr>
        <p:spPr>
          <a:xfrm>
            <a:off x="784254" y="1214422"/>
            <a:ext cx="7964210" cy="5143536"/>
          </a:xfrm>
        </p:spPr>
        <p:txBody>
          <a:bodyPr/>
          <a:lstStyle/>
          <a:p>
            <a:r>
              <a:rPr lang="zh-CN" altLang="en-US" dirty="0" smtClean="0"/>
              <a:t>需求说明</a:t>
            </a:r>
          </a:p>
          <a:p>
            <a:pPr lvl="1"/>
            <a:r>
              <a:rPr lang="zh-CN" altLang="en-US" dirty="0"/>
              <a:t>能够实现鼠标单击文本时，与文本对应的表单元素自动获得</a:t>
            </a:r>
            <a:r>
              <a:rPr lang="zh-CN" altLang="en-US" dirty="0" smtClean="0"/>
              <a:t>焦点</a:t>
            </a:r>
            <a:endParaRPr lang="zh-CN" altLang="en-US" dirty="0"/>
          </a:p>
          <a:p>
            <a:pPr lvl="1"/>
            <a:r>
              <a:rPr lang="zh-CN" altLang="en-US" dirty="0" smtClean="0"/>
              <a:t>所有</a:t>
            </a:r>
            <a:r>
              <a:rPr lang="zh-CN" altLang="en-US" dirty="0"/>
              <a:t>的表单元素不能为</a:t>
            </a:r>
            <a:r>
              <a:rPr lang="zh-CN" altLang="en-US" dirty="0" smtClean="0"/>
              <a:t>空</a:t>
            </a:r>
            <a:endParaRPr lang="zh-CN" altLang="en-US" dirty="0"/>
          </a:p>
          <a:p>
            <a:pPr lvl="1"/>
            <a:r>
              <a:rPr lang="zh-CN" altLang="en-US" dirty="0" smtClean="0"/>
              <a:t>必须</a:t>
            </a:r>
            <a:r>
              <a:rPr lang="zh-CN" altLang="en-US" dirty="0"/>
              <a:t>符合验证规则才能</a:t>
            </a:r>
            <a:r>
              <a:rPr lang="zh-CN" altLang="en-US" dirty="0" smtClean="0"/>
              <a:t>提交</a:t>
            </a:r>
            <a:endParaRPr lang="zh-CN" altLang="en-US" dirty="0"/>
          </a:p>
          <a:p>
            <a:pPr lvl="2"/>
            <a:r>
              <a:rPr lang="zh-CN" altLang="en-US" dirty="0"/>
              <a:t>昵称：</a:t>
            </a:r>
            <a:r>
              <a:rPr lang="en-US" altLang="zh-CN" dirty="0"/>
              <a:t>pattern="[-\w\u4E00-\u9FA5]{4,10</a:t>
            </a:r>
            <a:r>
              <a:rPr lang="en-US" altLang="zh-CN" dirty="0" smtClean="0"/>
              <a:t>}"</a:t>
            </a:r>
            <a:endParaRPr lang="zh-CN" altLang="en-US" dirty="0"/>
          </a:p>
          <a:p>
            <a:pPr lvl="2"/>
            <a:r>
              <a:rPr lang="zh-CN" altLang="en-US" dirty="0" smtClean="0"/>
              <a:t>密码</a:t>
            </a:r>
            <a:r>
              <a:rPr lang="zh-CN" altLang="en-US" dirty="0"/>
              <a:t>：</a:t>
            </a:r>
            <a:r>
              <a:rPr lang="en-US" altLang="zh-CN" dirty="0"/>
              <a:t>pattern="[\</a:t>
            </a:r>
            <a:r>
              <a:rPr lang="en-US" altLang="zh-CN" dirty="0" err="1"/>
              <a:t>dA</a:t>
            </a:r>
            <a:r>
              <a:rPr lang="en-US" altLang="zh-CN" dirty="0"/>
              <a:t>-</a:t>
            </a:r>
            <a:r>
              <a:rPr lang="en-US" altLang="zh-CN" dirty="0" err="1"/>
              <a:t>Za</a:t>
            </a:r>
            <a:r>
              <a:rPr lang="en-US" altLang="zh-CN" dirty="0"/>
              <a:t>-z]{6,16</a:t>
            </a:r>
            <a:r>
              <a:rPr lang="en-US" altLang="zh-CN" dirty="0" smtClean="0"/>
              <a:t>}"</a:t>
            </a:r>
            <a:endParaRPr lang="zh-CN" altLang="en-US" dirty="0"/>
          </a:p>
          <a:p>
            <a:pPr lvl="2"/>
            <a:r>
              <a:rPr lang="zh-CN" altLang="en-US" dirty="0"/>
              <a:t>手机号码：</a:t>
            </a:r>
            <a:r>
              <a:rPr lang="en-US" altLang="zh-CN" dirty="0"/>
              <a:t>pattern="1[3578]\d{9</a:t>
            </a:r>
            <a:r>
              <a:rPr lang="en-US" altLang="zh-CN" dirty="0" smtClean="0"/>
              <a:t>}"</a:t>
            </a:r>
            <a:endParaRPr lang="zh-CN" altLang="en-US" dirty="0"/>
          </a:p>
          <a:p>
            <a:pPr lvl="2"/>
            <a:r>
              <a:rPr lang="zh-CN" altLang="en-US" dirty="0"/>
              <a:t>年龄：</a:t>
            </a:r>
            <a:r>
              <a:rPr lang="en-US" altLang="zh-CN" dirty="0"/>
              <a:t>pattern="\d|[1-9]\d|1[0-2]\d</a:t>
            </a:r>
            <a:r>
              <a:rPr lang="en-US" altLang="zh-CN" dirty="0" smtClean="0"/>
              <a:t>"</a:t>
            </a:r>
            <a:endParaRPr lang="zh-CN" altLang="en-US" dirty="0"/>
          </a:p>
        </p:txBody>
      </p:sp>
      <p:grpSp>
        <p:nvGrpSpPr>
          <p:cNvPr id="3" name="组合 13"/>
          <p:cNvGrpSpPr/>
          <p:nvPr/>
        </p:nvGrpSpPr>
        <p:grpSpPr>
          <a:xfrm>
            <a:off x="142844" y="879510"/>
            <a:ext cx="928694" cy="406350"/>
            <a:chOff x="3786182" y="1192962"/>
            <a:chExt cx="928694" cy="406350"/>
          </a:xfrm>
        </p:grpSpPr>
        <p:sp>
          <p:nvSpPr>
            <p:cNvPr id="16" name="TextBox 15"/>
            <p:cNvSpPr txBox="1"/>
            <p:nvPr/>
          </p:nvSpPr>
          <p:spPr>
            <a:xfrm>
              <a:off x="4014043" y="1196082"/>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练习</a:t>
              </a:r>
              <a:endParaRPr lang="zh-CN" altLang="en-US" sz="2000" b="1" dirty="0">
                <a:solidFill>
                  <a:schemeClr val="tx1"/>
                </a:solidFill>
                <a:latin typeface="黑体" pitchFamily="49" charset="-122"/>
                <a:ea typeface="黑体" pitchFamily="49" charset="-122"/>
              </a:endParaRPr>
            </a:p>
          </p:txBody>
        </p:sp>
        <p:pic>
          <p:nvPicPr>
            <p:cNvPr id="17" name="Picture 2" descr="E:\设计支持\模板设计\YS.png"/>
            <p:cNvPicPr>
              <a:picLocks noChangeAspect="1" noChangeArrowheads="1"/>
            </p:cNvPicPr>
            <p:nvPr/>
          </p:nvPicPr>
          <p:blipFill>
            <a:blip r:embed="rId3"/>
            <a:srcRect/>
            <a:stretch>
              <a:fillRect/>
            </a:stretch>
          </p:blipFill>
          <p:spPr bwMode="auto">
            <a:xfrm>
              <a:off x="3786182" y="1192962"/>
              <a:ext cx="414476" cy="406350"/>
            </a:xfrm>
            <a:prstGeom prst="rect">
              <a:avLst/>
            </a:prstGeom>
            <a:noFill/>
          </p:spPr>
        </p:pic>
      </p:grpSp>
      <p:grpSp>
        <p:nvGrpSpPr>
          <p:cNvPr id="15" name="组合 17"/>
          <p:cNvGrpSpPr>
            <a:grpSpLocks/>
          </p:cNvGrpSpPr>
          <p:nvPr/>
        </p:nvGrpSpPr>
        <p:grpSpPr bwMode="auto">
          <a:xfrm>
            <a:off x="2515610" y="6162372"/>
            <a:ext cx="2786063" cy="428625"/>
            <a:chOff x="3714744" y="5143512"/>
            <a:chExt cx="2786082" cy="428628"/>
          </a:xfrm>
        </p:grpSpPr>
        <p:sp>
          <p:nvSpPr>
            <p:cNvPr id="18" name="圆角矩形 17"/>
            <p:cNvSpPr/>
            <p:nvPr/>
          </p:nvSpPr>
          <p:spPr bwMode="auto">
            <a:xfrm>
              <a:off x="3714744" y="5143512"/>
              <a:ext cx="2786082"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19" name="TextBox 18"/>
            <p:cNvSpPr txBox="1"/>
            <p:nvPr/>
          </p:nvSpPr>
          <p:spPr bwMode="auto">
            <a:xfrm>
              <a:off x="3962612" y="5187962"/>
              <a:ext cx="222049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完成时间</a:t>
              </a:r>
              <a:r>
                <a:rPr lang="zh-CN" altLang="en-US" sz="1600" b="1" spc="300" dirty="0" smtClean="0">
                  <a:solidFill>
                    <a:srgbClr val="FBFFFE"/>
                  </a:solidFill>
                  <a:latin typeface="微软雅黑" pitchFamily="34" charset="-122"/>
                  <a:ea typeface="微软雅黑" pitchFamily="34" charset="-122"/>
                </a:rPr>
                <a:t>：</a:t>
              </a:r>
              <a:r>
                <a:rPr lang="en-US" altLang="zh-CN" sz="1600" b="1" spc="300" dirty="0" smtClean="0">
                  <a:solidFill>
                    <a:srgbClr val="FBFFFE"/>
                  </a:solidFill>
                  <a:latin typeface="微软雅黑" pitchFamily="34" charset="-122"/>
                  <a:ea typeface="微软雅黑" pitchFamily="34" charset="-122"/>
                </a:rPr>
                <a:t>20</a:t>
              </a:r>
              <a:r>
                <a:rPr lang="zh-CN" altLang="en-US" sz="1600" b="1" spc="300" dirty="0" smtClean="0">
                  <a:solidFill>
                    <a:srgbClr val="FBFFFE"/>
                  </a:solidFill>
                  <a:latin typeface="微软雅黑" pitchFamily="34" charset="-122"/>
                  <a:ea typeface="微软雅黑" pitchFamily="34" charset="-122"/>
                </a:rPr>
                <a:t>分钟</a:t>
              </a:r>
              <a:endParaRPr lang="zh-CN" altLang="en-US" sz="1600" b="1" spc="300" dirty="0">
                <a:solidFill>
                  <a:srgbClr val="FBFFFE"/>
                </a:solidFill>
                <a:latin typeface="微软雅黑" pitchFamily="34" charset="-122"/>
                <a:ea typeface="微软雅黑" pitchFamily="34" charset="-122"/>
              </a:endParaRPr>
            </a:p>
          </p:txBody>
        </p:sp>
      </p:grpSp>
      <p:pic>
        <p:nvPicPr>
          <p:cNvPr id="8194" name="Picture 2" descr="C:\Users\yaling.he\Desktop\Chapter03截图\Chapter03截图\图3.43 制作QQ注册页面验证.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192" y="3786272"/>
            <a:ext cx="2448272" cy="2608276"/>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38</a:t>
            </a:fld>
            <a:r>
              <a:rPr lang="en-US" altLang="zh-CN" smtClean="0"/>
              <a:t>/44</a:t>
            </a:r>
            <a:endParaRPr lang="zh-CN" altLang="en-US" dirty="0"/>
          </a:p>
        </p:txBody>
      </p:sp>
    </p:spTree>
    <p:extLst>
      <p:ext uri="{BB962C8B-B14F-4D97-AF65-F5344CB8AC3E}">
        <p14:creationId xmlns:p14="http://schemas.microsoft.com/office/powerpoint/2010/main" val="51677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内容占位符 2"/>
          <p:cNvSpPr>
            <a:spLocks noGrp="1"/>
          </p:cNvSpPr>
          <p:nvPr>
            <p:ph idx="1"/>
          </p:nvPr>
        </p:nvSpPr>
        <p:spPr>
          <a:xfrm>
            <a:off x="784225" y="1214438"/>
            <a:ext cx="7645400" cy="5143500"/>
          </a:xfrm>
        </p:spPr>
        <p:txBody>
          <a:bodyPr/>
          <a:lstStyle/>
          <a:p>
            <a:pPr eaLnBrk="1" hangingPunct="1">
              <a:defRPr/>
            </a:pPr>
            <a:r>
              <a:rPr lang="zh-CN" altLang="en-US" dirty="0" smtClean="0"/>
              <a:t>常见问题及解决办法</a:t>
            </a:r>
            <a:endParaRPr lang="en-US" altLang="zh-CN" dirty="0" smtClean="0"/>
          </a:p>
          <a:p>
            <a:pPr eaLnBrk="1" hangingPunct="1">
              <a:defRPr/>
            </a:pPr>
            <a:r>
              <a:rPr lang="zh-CN" altLang="en-US" dirty="0" smtClean="0"/>
              <a:t>代码规范问题</a:t>
            </a:r>
          </a:p>
          <a:p>
            <a:pPr eaLnBrk="1" hangingPunct="1">
              <a:defRPr/>
            </a:pPr>
            <a:r>
              <a:rPr lang="zh-CN" altLang="en-US" dirty="0" smtClean="0"/>
              <a:t>调试技巧</a:t>
            </a:r>
            <a:endParaRPr lang="en-US" altLang="zh-CN" dirty="0" smtClean="0"/>
          </a:p>
          <a:p>
            <a:pPr eaLnBrk="1" hangingPunct="1">
              <a:defRPr/>
            </a:pPr>
            <a:endParaRPr lang="zh-CN" altLang="en-US" dirty="0" smtClean="0"/>
          </a:p>
          <a:p>
            <a:pPr eaLnBrk="1" hangingPunct="1">
              <a:defRPr/>
            </a:pPr>
            <a:endParaRPr lang="zh-CN" altLang="en-US" dirty="0" smtClean="0"/>
          </a:p>
        </p:txBody>
      </p:sp>
      <p:sp>
        <p:nvSpPr>
          <p:cNvPr id="67587" name="Rectangle 2"/>
          <p:cNvSpPr>
            <a:spLocks noGrp="1" noChangeArrowheads="1"/>
          </p:cNvSpPr>
          <p:nvPr>
            <p:ph type="title"/>
          </p:nvPr>
        </p:nvSpPr>
        <p:spPr>
          <a:xfrm>
            <a:off x="5572125" y="285750"/>
            <a:ext cx="3392488" cy="523875"/>
          </a:xfrm>
        </p:spPr>
        <p:txBody>
          <a:bodyPr/>
          <a:lstStyle/>
          <a:p>
            <a:pPr eaLnBrk="1" hangingPunct="1"/>
            <a:r>
              <a:rPr smtClean="0">
                <a:solidFill>
                  <a:srgbClr val="121F55"/>
                </a:solidFill>
              </a:rPr>
              <a:t>共性问题集中讲解</a:t>
            </a:r>
          </a:p>
        </p:txBody>
      </p:sp>
      <p:grpSp>
        <p:nvGrpSpPr>
          <p:cNvPr id="67588" name="组合 29"/>
          <p:cNvGrpSpPr>
            <a:grpSpLocks/>
          </p:cNvGrpSpPr>
          <p:nvPr/>
        </p:nvGrpSpPr>
        <p:grpSpPr bwMode="auto">
          <a:xfrm>
            <a:off x="1857375" y="3214688"/>
            <a:ext cx="5929313" cy="2058987"/>
            <a:chOff x="1857356" y="3214688"/>
            <a:chExt cx="5929353" cy="2058988"/>
          </a:xfrm>
        </p:grpSpPr>
        <p:sp>
          <p:nvSpPr>
            <p:cNvPr id="29" name="等腰三角形 28"/>
            <p:cNvSpPr/>
            <p:nvPr/>
          </p:nvSpPr>
          <p:spPr bwMode="auto">
            <a:xfrm>
              <a:off x="1857356" y="3714750"/>
              <a:ext cx="1143008" cy="857250"/>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1" name="组合 7"/>
            <p:cNvGrpSpPr>
              <a:grpSpLocks/>
            </p:cNvGrpSpPr>
            <p:nvPr/>
          </p:nvGrpSpPr>
          <p:grpSpPr bwMode="auto">
            <a:xfrm>
              <a:off x="1923997" y="3214688"/>
              <a:ext cx="5862712" cy="2058988"/>
              <a:chOff x="2066281" y="2227264"/>
              <a:chExt cx="5862790" cy="2059017"/>
            </a:xfrm>
          </p:grpSpPr>
          <p:grpSp>
            <p:nvGrpSpPr>
              <p:cNvPr id="67592" name="组合 19"/>
              <p:cNvGrpSpPr>
                <a:grpSpLocks/>
              </p:cNvGrpSpPr>
              <p:nvPr/>
            </p:nvGrpSpPr>
            <p:grpSpPr bwMode="auto">
              <a:xfrm>
                <a:off x="2066281" y="2227264"/>
                <a:ext cx="5862790" cy="2059017"/>
                <a:chOff x="2066262" y="2227167"/>
                <a:chExt cx="5862829" cy="2059103"/>
              </a:xfrm>
            </p:grpSpPr>
            <p:sp>
              <p:nvSpPr>
                <p:cNvPr id="15" name="等腰三角形 5"/>
                <p:cNvSpPr/>
                <p:nvPr/>
              </p:nvSpPr>
              <p:spPr>
                <a:xfrm>
                  <a:off x="7214697" y="3370231"/>
                  <a:ext cx="714394" cy="655674"/>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67597" name="组合 17"/>
                <p:cNvGrpSpPr>
                  <a:grpSpLocks/>
                </p:cNvGrpSpPr>
                <p:nvPr/>
              </p:nvGrpSpPr>
              <p:grpSpPr bwMode="auto">
                <a:xfrm>
                  <a:off x="2066262" y="2227167"/>
                  <a:ext cx="5148421" cy="2059103"/>
                  <a:chOff x="2066262" y="2084291"/>
                  <a:chExt cx="5148421" cy="2059103"/>
                </a:xfrm>
              </p:grpSpPr>
              <p:sp>
                <p:nvSpPr>
                  <p:cNvPr id="17" name="等腰三角形 16"/>
                  <p:cNvSpPr/>
                  <p:nvPr/>
                </p:nvSpPr>
                <p:spPr>
                  <a:xfrm rot="5400000">
                    <a:off x="4035640" y="3702840"/>
                    <a:ext cx="214325" cy="142879"/>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等腰三角形 9"/>
                  <p:cNvSpPr/>
                  <p:nvPr/>
                </p:nvSpPr>
                <p:spPr>
                  <a:xfrm rot="18000000">
                    <a:off x="2044066" y="2458965"/>
                    <a:ext cx="341331" cy="296871"/>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Text Box 13"/>
                  <p:cNvSpPr txBox="1">
                    <a:spLocks noChangeArrowheads="1"/>
                  </p:cNvSpPr>
                  <p:nvPr/>
                </p:nvSpPr>
                <p:spPr bwMode="auto">
                  <a:xfrm>
                    <a:off x="2501283" y="2928889"/>
                    <a:ext cx="4713414" cy="658849"/>
                  </a:xfrm>
                  <a:prstGeom prst="rect">
                    <a:avLst/>
                  </a:prstGeom>
                  <a:solidFill>
                    <a:schemeClr val="accent1">
                      <a:lumMod val="20000"/>
                      <a:lumOff val="80000"/>
                    </a:schemeClr>
                  </a:solidFill>
                  <a:ln w="9525" algn="ctr">
                    <a:noFill/>
                    <a:miter lim="800000"/>
                    <a:headEnd/>
                    <a:tailEnd/>
                  </a:ln>
                  <a:effectLst/>
                </p:spPr>
                <p:txBody>
                  <a:bodyPr tIns="118800">
                    <a:spAutoFit/>
                  </a:bodyPr>
                  <a:lstStyle/>
                  <a:p>
                    <a:pPr algn="ctr" eaLnBrk="0" fontAlgn="auto" hangingPunct="0">
                      <a:spcAft>
                        <a:spcPts val="0"/>
                      </a:spcAft>
                      <a:defRPr/>
                    </a:pPr>
                    <a:r>
                      <a:rPr lang="zh-CN" altLang="en-US" sz="3200" b="1" kern="0" spc="300" dirty="0">
                        <a:solidFill>
                          <a:schemeClr val="tx2">
                            <a:lumMod val="50000"/>
                          </a:schemeClr>
                        </a:solidFill>
                        <a:latin typeface="微软雅黑" pitchFamily="34" charset="-122"/>
                        <a:ea typeface="微软雅黑" pitchFamily="34" charset="-122"/>
                      </a:rPr>
                      <a:t>共性问题集中讲解   </a:t>
                    </a:r>
                    <a:endParaRPr lang="en-US" altLang="zh-CN" sz="3200" b="1" kern="0" spc="300" dirty="0">
                      <a:solidFill>
                        <a:schemeClr val="tx2">
                          <a:lumMod val="50000"/>
                        </a:schemeClr>
                      </a:solidFill>
                      <a:latin typeface="微软雅黑" pitchFamily="34" charset="-122"/>
                      <a:ea typeface="微软雅黑" pitchFamily="34" charset="-122"/>
                    </a:endParaRPr>
                  </a:p>
                </p:txBody>
              </p:sp>
              <p:sp>
                <p:nvSpPr>
                  <p:cNvPr id="20" name="等腰三角形 19"/>
                  <p:cNvSpPr/>
                  <p:nvPr/>
                </p:nvSpPr>
                <p:spPr>
                  <a:xfrm>
                    <a:off x="5714469" y="2370057"/>
                    <a:ext cx="500076" cy="404835"/>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等腰三角形 20"/>
                  <p:cNvSpPr/>
                  <p:nvPr/>
                </p:nvSpPr>
                <p:spPr>
                  <a:xfrm>
                    <a:off x="5285832" y="2084291"/>
                    <a:ext cx="714394" cy="571532"/>
                  </a:xfrm>
                  <a:prstGeom prst="triangle">
                    <a:avLst>
                      <a:gd name="adj" fmla="val 46614"/>
                    </a:avLst>
                  </a:prstGeom>
                  <a:no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等腰三角形 21"/>
                  <p:cNvSpPr/>
                  <p:nvPr/>
                </p:nvSpPr>
                <p:spPr>
                  <a:xfrm rot="5400000">
                    <a:off x="3849101" y="3849694"/>
                    <a:ext cx="333394" cy="254007"/>
                  </a:xfrm>
                  <a:prstGeom prst="triangle">
                    <a:avLst>
                      <a:gd name="adj" fmla="val 4661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等腰三角形 22"/>
                  <p:cNvSpPr/>
                  <p:nvPr/>
                </p:nvSpPr>
                <p:spPr>
                  <a:xfrm rot="5400000">
                    <a:off x="5928783" y="3571866"/>
                    <a:ext cx="285766" cy="285758"/>
                  </a:xfrm>
                  <a:prstGeom prst="triangle">
                    <a:avLst>
                      <a:gd name="adj" fmla="val 46614"/>
                    </a:avLst>
                  </a:prstGeom>
                  <a:solidFill>
                    <a:srgbClr val="0E9CD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nvGrpSpPr>
              <p:cNvPr id="67593" name="组合 23"/>
              <p:cNvGrpSpPr>
                <a:grpSpLocks/>
              </p:cNvGrpSpPr>
              <p:nvPr/>
            </p:nvGrpSpPr>
            <p:grpSpPr bwMode="auto">
              <a:xfrm>
                <a:off x="7162740" y="3441725"/>
                <a:ext cx="480576" cy="357184"/>
                <a:chOff x="1566148" y="4958569"/>
                <a:chExt cx="1108844" cy="824139"/>
              </a:xfrm>
            </p:grpSpPr>
            <p:sp>
              <p:nvSpPr>
                <p:cNvPr id="13" name="任意多边形 12"/>
                <p:cNvSpPr/>
                <p:nvPr/>
              </p:nvSpPr>
              <p:spPr bwMode="auto">
                <a:xfrm>
                  <a:off x="1565117" y="4958555"/>
                  <a:ext cx="534791"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4396" h="1866444">
                      <a:moveTo>
                        <a:pt x="0" y="1857375"/>
                      </a:moveTo>
                      <a:lnTo>
                        <a:pt x="1165495" y="0"/>
                      </a:lnTo>
                      <a:lnTo>
                        <a:pt x="1214396" y="1857375"/>
                      </a:lnTo>
                      <a:lnTo>
                        <a:pt x="1205329" y="1866444"/>
                      </a:lnTo>
                      <a:lnTo>
                        <a:pt x="0" y="1857375"/>
                      </a:lnTo>
                      <a:close/>
                    </a:path>
                  </a:pathLst>
                </a:custGeom>
                <a:solidFill>
                  <a:srgbClr val="0E9CDE"/>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4" name="任意多边形 13"/>
                <p:cNvSpPr/>
                <p:nvPr/>
              </p:nvSpPr>
              <p:spPr bwMode="auto">
                <a:xfrm>
                  <a:off x="2085256" y="4958555"/>
                  <a:ext cx="589736" cy="824160"/>
                </a:xfrm>
                <a:custGeom>
                  <a:avLst/>
                  <a:gdLst>
                    <a:gd name="connsiteX0" fmla="*/ 0 w 2500312"/>
                    <a:gd name="connsiteY0" fmla="*/ 1857375 h 1857375"/>
                    <a:gd name="connsiteX1" fmla="*/ 1165495 w 2500312"/>
                    <a:gd name="connsiteY1" fmla="*/ 0 h 1857375"/>
                    <a:gd name="connsiteX2" fmla="*/ 2500312 w 2500312"/>
                    <a:gd name="connsiteY2" fmla="*/ 1857375 h 1857375"/>
                    <a:gd name="connsiteX3" fmla="*/ 0 w 2500312"/>
                    <a:gd name="connsiteY3" fmla="*/ 1857375 h 1857375"/>
                    <a:gd name="connsiteX0" fmla="*/ 0 w 2500312"/>
                    <a:gd name="connsiteY0" fmla="*/ 1857375 h 1866444"/>
                    <a:gd name="connsiteX1" fmla="*/ 1165495 w 2500312"/>
                    <a:gd name="connsiteY1" fmla="*/ 0 h 1866444"/>
                    <a:gd name="connsiteX2" fmla="*/ 2500312 w 2500312"/>
                    <a:gd name="connsiteY2" fmla="*/ 1857375 h 1866444"/>
                    <a:gd name="connsiteX3" fmla="*/ 1205329 w 2500312"/>
                    <a:gd name="connsiteY3" fmla="*/ 1866444 h 1866444"/>
                    <a:gd name="connsiteX4" fmla="*/ 0 w 2500312"/>
                    <a:gd name="connsiteY4" fmla="*/ 1857375 h 1866444"/>
                    <a:gd name="connsiteX0" fmla="*/ 0 w 1214396"/>
                    <a:gd name="connsiteY0" fmla="*/ 1857375 h 1866444"/>
                    <a:gd name="connsiteX1" fmla="*/ 1165495 w 1214396"/>
                    <a:gd name="connsiteY1" fmla="*/ 0 h 1866444"/>
                    <a:gd name="connsiteX2" fmla="*/ 1214396 w 1214396"/>
                    <a:gd name="connsiteY2" fmla="*/ 1857375 h 1866444"/>
                    <a:gd name="connsiteX3" fmla="*/ 1205329 w 1214396"/>
                    <a:gd name="connsiteY3" fmla="*/ 1866444 h 1866444"/>
                    <a:gd name="connsiteX4" fmla="*/ 0 w 1214396"/>
                    <a:gd name="connsiteY4" fmla="*/ 1857375 h 1866444"/>
                    <a:gd name="connsiteX0" fmla="*/ 691861 w 691861"/>
                    <a:gd name="connsiteY0" fmla="*/ 1857375 h 1866444"/>
                    <a:gd name="connsiteX1" fmla="*/ 0 w 691861"/>
                    <a:gd name="connsiteY1" fmla="*/ 0 h 1866444"/>
                    <a:gd name="connsiteX2" fmla="*/ 48901 w 691861"/>
                    <a:gd name="connsiteY2" fmla="*/ 1857375 h 1866444"/>
                    <a:gd name="connsiteX3" fmla="*/ 39834 w 691861"/>
                    <a:gd name="connsiteY3" fmla="*/ 1866444 h 1866444"/>
                    <a:gd name="connsiteX4" fmla="*/ 691861 w 691861"/>
                    <a:gd name="connsiteY4" fmla="*/ 1857375 h 1866444"/>
                    <a:gd name="connsiteX0" fmla="*/ 1049019 w 1049019"/>
                    <a:gd name="connsiteY0" fmla="*/ 1857375 h 1866444"/>
                    <a:gd name="connsiteX1" fmla="*/ 0 w 1049019"/>
                    <a:gd name="connsiteY1" fmla="*/ 0 h 1866444"/>
                    <a:gd name="connsiteX2" fmla="*/ 48901 w 1049019"/>
                    <a:gd name="connsiteY2" fmla="*/ 1857375 h 1866444"/>
                    <a:gd name="connsiteX3" fmla="*/ 39834 w 1049019"/>
                    <a:gd name="connsiteY3" fmla="*/ 1866444 h 1866444"/>
                    <a:gd name="connsiteX4" fmla="*/ 1049019 w 1049019"/>
                    <a:gd name="connsiteY4" fmla="*/ 1857375 h 1866444"/>
                    <a:gd name="connsiteX0" fmla="*/ 1334739 w 1334739"/>
                    <a:gd name="connsiteY0" fmla="*/ 1857375 h 1866444"/>
                    <a:gd name="connsiteX1" fmla="*/ 0 w 1334739"/>
                    <a:gd name="connsiteY1" fmla="*/ 0 h 1866444"/>
                    <a:gd name="connsiteX2" fmla="*/ 48901 w 1334739"/>
                    <a:gd name="connsiteY2" fmla="*/ 1857375 h 1866444"/>
                    <a:gd name="connsiteX3" fmla="*/ 39834 w 1334739"/>
                    <a:gd name="connsiteY3" fmla="*/ 1866444 h 1866444"/>
                    <a:gd name="connsiteX4" fmla="*/ 1334739 w 1334739"/>
                    <a:gd name="connsiteY4" fmla="*/ 1857375 h 1866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4739" h="1866444">
                      <a:moveTo>
                        <a:pt x="1334739" y="1857375"/>
                      </a:moveTo>
                      <a:lnTo>
                        <a:pt x="0" y="0"/>
                      </a:lnTo>
                      <a:lnTo>
                        <a:pt x="48901" y="1857375"/>
                      </a:lnTo>
                      <a:lnTo>
                        <a:pt x="39834" y="1866444"/>
                      </a:lnTo>
                      <a:lnTo>
                        <a:pt x="1334739" y="1857375"/>
                      </a:lnTo>
                      <a:close/>
                    </a:path>
                  </a:pathLst>
                </a:custGeom>
                <a:solidFill>
                  <a:srgbClr val="0C83B8"/>
                </a:solidFill>
                <a:ln w="9525">
                  <a:solidFill>
                    <a:srgbClr val="0E9CDE"/>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39</a:t>
            </a:fld>
            <a:r>
              <a:rPr lang="en-US" altLang="zh-CN" smtClean="0"/>
              <a:t>/44</a:t>
            </a:r>
            <a:endParaRPr lang="zh-CN" altLang="en-US" dirty="0"/>
          </a:p>
        </p:txBody>
      </p:sp>
    </p:spTree>
    <p:extLst>
      <p:ext uri="{BB962C8B-B14F-4D97-AF65-F5344CB8AC3E}">
        <p14:creationId xmlns:p14="http://schemas.microsoft.com/office/powerpoint/2010/main" val="3551800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7236296" y="285728"/>
            <a:ext cx="1728316" cy="523220"/>
          </a:xfrm>
        </p:spPr>
        <p:txBody>
          <a:bodyPr/>
          <a:lstStyle/>
          <a:p>
            <a:r>
              <a:rPr lang="zh-CN" altLang="en-US" smtClean="0"/>
              <a:t>本章目标</a:t>
            </a:r>
            <a:endParaRPr lang="zh-CN" altLang="en-US" dirty="0" smtClean="0"/>
          </a:p>
        </p:txBody>
      </p:sp>
      <p:sp>
        <p:nvSpPr>
          <p:cNvPr id="17411" name="内容占位符 2"/>
          <p:cNvSpPr>
            <a:spLocks noGrp="1"/>
          </p:cNvSpPr>
          <p:nvPr>
            <p:ph idx="1"/>
          </p:nvPr>
        </p:nvSpPr>
        <p:spPr/>
        <p:txBody>
          <a:bodyPr/>
          <a:lstStyle/>
          <a:p>
            <a:r>
              <a:rPr lang="zh-CN" altLang="en-US" dirty="0"/>
              <a:t>会使用表单元素布局表单</a:t>
            </a:r>
          </a:p>
          <a:p>
            <a:r>
              <a:rPr lang="zh-CN" altLang="en-US" dirty="0" smtClean="0"/>
              <a:t>会</a:t>
            </a:r>
            <a:r>
              <a:rPr lang="zh-CN" altLang="en-US" dirty="0"/>
              <a:t>制作语义化的表单</a:t>
            </a:r>
          </a:p>
          <a:p>
            <a:r>
              <a:rPr lang="zh-CN" altLang="en-US" dirty="0" smtClean="0"/>
              <a:t>会</a:t>
            </a:r>
            <a:r>
              <a:rPr lang="zh-CN" altLang="en-US" dirty="0"/>
              <a:t>使用</a:t>
            </a:r>
            <a:r>
              <a:rPr lang="en-US" altLang="zh-CN" dirty="0"/>
              <a:t>HTML5</a:t>
            </a:r>
            <a:r>
              <a:rPr lang="zh-CN" altLang="en-US" dirty="0"/>
              <a:t>属性初步验证表单</a:t>
            </a:r>
          </a:p>
        </p:txBody>
      </p:sp>
      <p:pic>
        <p:nvPicPr>
          <p:cNvPr id="11" name="Picture 2" descr="C:\Users\meng.zhang\Desktop\ACCP7.0模版图标规范\啊-1.png"/>
          <p:cNvPicPr>
            <a:picLocks noChangeAspect="1" noChangeArrowheads="1"/>
          </p:cNvPicPr>
          <p:nvPr/>
        </p:nvPicPr>
        <p:blipFill>
          <a:blip r:embed="rId3" cstate="print"/>
          <a:srcRect/>
          <a:stretch>
            <a:fillRect/>
          </a:stretch>
        </p:blipFill>
        <p:spPr bwMode="auto">
          <a:xfrm>
            <a:off x="5643570" y="1124744"/>
            <a:ext cx="643477" cy="648334"/>
          </a:xfrm>
          <a:prstGeom prst="rect">
            <a:avLst/>
          </a:prstGeom>
          <a:noFill/>
        </p:spPr>
      </p:pic>
      <p:pic>
        <p:nvPicPr>
          <p:cNvPr id="13" name="Picture 3" descr="C:\Users\meng.zhang\Desktop\ACCP7.0模版图标规范\是.png"/>
          <p:cNvPicPr>
            <a:picLocks noChangeAspect="1" noChangeArrowheads="1"/>
          </p:cNvPicPr>
          <p:nvPr/>
        </p:nvPicPr>
        <p:blipFill>
          <a:blip r:embed="rId4" cstate="print"/>
          <a:srcRect/>
          <a:stretch>
            <a:fillRect/>
          </a:stretch>
        </p:blipFill>
        <p:spPr bwMode="auto">
          <a:xfrm>
            <a:off x="5643570" y="1628800"/>
            <a:ext cx="714380" cy="719772"/>
          </a:xfrm>
          <a:prstGeom prst="rect">
            <a:avLst/>
          </a:prstGeom>
          <a:noFill/>
        </p:spPr>
      </p:pic>
      <p:pic>
        <p:nvPicPr>
          <p:cNvPr id="8" name="Picture 3" descr="C:\Users\meng.zhang\Desktop\ACCP7.0模版图标规范\是.png"/>
          <p:cNvPicPr>
            <a:picLocks noChangeAspect="1" noChangeArrowheads="1"/>
          </p:cNvPicPr>
          <p:nvPr/>
        </p:nvPicPr>
        <p:blipFill>
          <a:blip r:embed="rId4" cstate="print"/>
          <a:srcRect/>
          <a:stretch>
            <a:fillRect/>
          </a:stretch>
        </p:blipFill>
        <p:spPr bwMode="auto">
          <a:xfrm>
            <a:off x="6287047" y="2141086"/>
            <a:ext cx="714380" cy="719772"/>
          </a:xfrm>
          <a:prstGeom prst="rect">
            <a:avLst/>
          </a:prstGeom>
          <a:noFill/>
        </p:spPr>
      </p:pic>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4</a:t>
            </a:fld>
            <a:r>
              <a:rPr lang="en-US" altLang="zh-CN" smtClean="0"/>
              <a:t>/44</a:t>
            </a:r>
            <a:endParaRPr lang="zh-CN" altLang="en-US" dirty="0"/>
          </a:p>
        </p:txBody>
      </p:sp>
    </p:spTree>
    <p:extLst>
      <p:ext uri="{BB962C8B-B14F-4D97-AF65-F5344CB8AC3E}">
        <p14:creationId xmlns:p14="http://schemas.microsoft.com/office/powerpoint/2010/main" val="276172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left)">
                                      <p:cBhvr>
                                        <p:cTn id="10" dur="500"/>
                                        <p:tgtEl>
                                          <p:spTgt spid="13"/>
                                        </p:tgtEl>
                                      </p:cBhvr>
                                    </p:animEffect>
                                  </p:childTnLst>
                                </p:cTn>
                              </p:par>
                              <p:par>
                                <p:cTn id="11" presetID="22" presetClass="entr" presetSubtype="8"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p:cNvSpPr>
            <a:spLocks noGrp="1"/>
          </p:cNvSpPr>
          <p:nvPr>
            <p:ph type="title"/>
          </p:nvPr>
        </p:nvSpPr>
        <p:spPr>
          <a:xfrm>
            <a:off x="7715250" y="274638"/>
            <a:ext cx="971550" cy="582612"/>
          </a:xfrm>
        </p:spPr>
        <p:txBody>
          <a:bodyPr/>
          <a:lstStyle/>
          <a:p>
            <a:pPr eaLnBrk="1" hangingPunct="1"/>
            <a:r>
              <a:rPr smtClean="0">
                <a:solidFill>
                  <a:srgbClr val="121F55"/>
                </a:solidFill>
              </a:rPr>
              <a:t>总结</a:t>
            </a:r>
          </a:p>
        </p:txBody>
      </p:sp>
      <p:sp>
        <p:nvSpPr>
          <p:cNvPr id="70659" name="TextBox 4"/>
          <p:cNvSpPr txBox="1">
            <a:spLocks noChangeArrowheads="1"/>
          </p:cNvSpPr>
          <p:nvPr/>
        </p:nvSpPr>
        <p:spPr bwMode="auto">
          <a:xfrm>
            <a:off x="1403648" y="1503363"/>
            <a:ext cx="6598989"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2000" b="1" dirty="0">
                <a:ea typeface="微软雅黑" pitchFamily="34" charset="-122"/>
                <a:cs typeface="Arial" charset="0"/>
              </a:rPr>
              <a:t>表单主要用来制作动态网页，方便和用户进行</a:t>
            </a:r>
            <a:r>
              <a:rPr lang="zh-CN" altLang="en-US" sz="2000" b="1" dirty="0" smtClean="0">
                <a:ea typeface="微软雅黑" pitchFamily="34" charset="-122"/>
                <a:cs typeface="Arial" charset="0"/>
              </a:rPr>
              <a:t>交互</a:t>
            </a:r>
            <a:endParaRPr lang="en-US" altLang="zh-CN" sz="2000" b="1" dirty="0" smtClean="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endParaRPr lang="en-US" altLang="zh-CN" sz="2000" b="1" dirty="0">
              <a:ea typeface="微软雅黑" pitchFamily="34" charset="-122"/>
              <a:cs typeface="Arial" charset="0"/>
            </a:endParaRPr>
          </a:p>
          <a:p>
            <a:pPr eaLnBrk="1" hangingPunct="1"/>
            <a:r>
              <a:rPr lang="zh-CN" altLang="en-US" sz="2000" b="1" dirty="0">
                <a:solidFill>
                  <a:srgbClr val="FF0000"/>
                </a:solidFill>
                <a:ea typeface="微软雅黑" pitchFamily="34" charset="-122"/>
                <a:cs typeface="Arial" charset="0"/>
              </a:rPr>
              <a:t>常用的表单</a:t>
            </a:r>
            <a:r>
              <a:rPr lang="zh-CN" altLang="en-US" sz="2000" b="1" dirty="0" smtClean="0">
                <a:solidFill>
                  <a:srgbClr val="FF0000"/>
                </a:solidFill>
                <a:ea typeface="微软雅黑" pitchFamily="34" charset="-122"/>
                <a:cs typeface="Arial" charset="0"/>
              </a:rPr>
              <a:t>元素</a:t>
            </a:r>
            <a:endParaRPr lang="en-US" altLang="zh-CN" sz="2000" b="1" dirty="0">
              <a:solidFill>
                <a:srgbClr val="FF0000"/>
              </a:solidFill>
              <a:ea typeface="微软雅黑" pitchFamily="34" charset="-122"/>
              <a:cs typeface="Arial" charset="0"/>
            </a:endParaRPr>
          </a:p>
          <a:p>
            <a:pPr eaLnBrk="1" hangingPunct="1"/>
            <a:endParaRPr lang="en-US" altLang="zh-CN" sz="2000" b="1"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a:ea typeface="微软雅黑" pitchFamily="34" charset="-122"/>
              <a:cs typeface="Arial" charset="0"/>
            </a:endParaRPr>
          </a:p>
          <a:p>
            <a:pPr eaLnBrk="1" hangingPunct="1"/>
            <a:r>
              <a:rPr lang="zh-CN" altLang="en-US" sz="2000" b="1" dirty="0">
                <a:ea typeface="微软雅黑" pitchFamily="34" charset="-122"/>
                <a:cs typeface="Arial" charset="0"/>
              </a:rPr>
              <a:t>表单的高级应用</a:t>
            </a:r>
            <a:endParaRPr lang="en-US" altLang="zh-CN" sz="2000" b="1" dirty="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endParaRPr lang="en-US" altLang="zh-CN" sz="2000" dirty="0" smtClean="0">
              <a:ea typeface="微软雅黑" pitchFamily="34" charset="-122"/>
              <a:cs typeface="Arial" charset="0"/>
            </a:endParaRPr>
          </a:p>
          <a:p>
            <a:pPr eaLnBrk="1" hangingPunct="1"/>
            <a:r>
              <a:rPr lang="zh-CN" altLang="en-US" sz="2000" b="1" dirty="0">
                <a:ea typeface="微软雅黑" pitchFamily="34" charset="-122"/>
                <a:cs typeface="Arial" charset="0"/>
              </a:rPr>
              <a:t>表单的初级验证</a:t>
            </a:r>
          </a:p>
        </p:txBody>
      </p:sp>
      <p:sp>
        <p:nvSpPr>
          <p:cNvPr id="70661" name="TextBox 11"/>
          <p:cNvSpPr txBox="1">
            <a:spLocks noChangeArrowheads="1"/>
          </p:cNvSpPr>
          <p:nvPr/>
        </p:nvSpPr>
        <p:spPr bwMode="auto">
          <a:xfrm>
            <a:off x="3563888" y="2051676"/>
            <a:ext cx="3770313"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文本框（</a:t>
            </a:r>
            <a:r>
              <a:rPr lang="en-US" altLang="zh-CN" sz="1600" b="1" dirty="0">
                <a:ea typeface="微软雅黑" pitchFamily="34" charset="-122"/>
                <a:cs typeface="Arial" charset="0"/>
              </a:rPr>
              <a:t>text</a:t>
            </a:r>
            <a:r>
              <a:rPr lang="zh-CN" altLang="en-US" sz="1600" b="1" dirty="0">
                <a:ea typeface="微软雅黑" pitchFamily="34" charset="-122"/>
                <a:cs typeface="Arial" charset="0"/>
              </a:rPr>
              <a:t>）</a:t>
            </a:r>
            <a:endParaRPr lang="en-US" altLang="zh-CN" sz="1600" b="1" dirty="0">
              <a:solidFill>
                <a:srgbClr val="C00000"/>
              </a:solidFill>
              <a:ea typeface="微软雅黑" pitchFamily="34" charset="-122"/>
              <a:cs typeface="Arial" charset="0"/>
            </a:endParaRPr>
          </a:p>
          <a:p>
            <a:pPr eaLnBrk="1" hangingPunct="1"/>
            <a:r>
              <a:rPr lang="zh-CN" altLang="en-US" sz="1600" b="1" dirty="0">
                <a:ea typeface="微软雅黑" pitchFamily="34" charset="-122"/>
                <a:cs typeface="Arial" charset="0"/>
              </a:rPr>
              <a:t>密码框（</a:t>
            </a:r>
            <a:r>
              <a:rPr lang="en-US" altLang="zh-CN" sz="1600" b="1" dirty="0">
                <a:ea typeface="微软雅黑" pitchFamily="34" charset="-122"/>
                <a:cs typeface="Arial" charset="0"/>
              </a:rPr>
              <a:t>password</a:t>
            </a:r>
            <a:r>
              <a:rPr lang="zh-CN" altLang="en-US" sz="1600" b="1" dirty="0">
                <a:ea typeface="微软雅黑" pitchFamily="34" charset="-122"/>
                <a:cs typeface="Arial" charset="0"/>
              </a:rPr>
              <a:t>）</a:t>
            </a:r>
            <a:endParaRPr lang="en-US" altLang="zh-CN" sz="1600" b="1" dirty="0">
              <a:solidFill>
                <a:srgbClr val="C00000"/>
              </a:solidFill>
              <a:ea typeface="微软雅黑" pitchFamily="34" charset="-122"/>
              <a:cs typeface="Arial" charset="0"/>
            </a:endParaRPr>
          </a:p>
          <a:p>
            <a:pPr eaLnBrk="1" hangingPunct="1"/>
            <a:r>
              <a:rPr lang="zh-CN" altLang="en-US" sz="1600" b="1" dirty="0">
                <a:ea typeface="微软雅黑" pitchFamily="34" charset="-122"/>
                <a:cs typeface="Arial" charset="0"/>
              </a:rPr>
              <a:t>单选按钮（</a:t>
            </a:r>
            <a:r>
              <a:rPr lang="en-US" altLang="zh-CN" sz="1600" b="1" dirty="0">
                <a:ea typeface="微软雅黑" pitchFamily="34" charset="-122"/>
                <a:cs typeface="Arial" charset="0"/>
              </a:rPr>
              <a:t>radio</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复选框（</a:t>
            </a:r>
            <a:r>
              <a:rPr lang="en-US" altLang="zh-CN" sz="1600" b="1" dirty="0">
                <a:ea typeface="微软雅黑" pitchFamily="34" charset="-122"/>
                <a:cs typeface="Arial" charset="0"/>
              </a:rPr>
              <a:t>checkbox</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列表框（</a:t>
            </a:r>
            <a:r>
              <a:rPr lang="en-US" altLang="zh-CN" sz="1600" b="1" dirty="0">
                <a:ea typeface="微软雅黑" pitchFamily="34" charset="-122"/>
                <a:cs typeface="Arial" charset="0"/>
              </a:rPr>
              <a:t>&lt;select&gt;</a:t>
            </a:r>
            <a:r>
              <a:rPr lang="zh-CN" altLang="en-US" sz="1600" b="1" dirty="0">
                <a:ea typeface="微软雅黑" pitchFamily="34" charset="-122"/>
                <a:cs typeface="Arial" charset="0"/>
              </a:rPr>
              <a:t>和</a:t>
            </a:r>
            <a:r>
              <a:rPr lang="en-US" altLang="zh-CN" sz="1600" b="1" dirty="0">
                <a:ea typeface="微软雅黑" pitchFamily="34" charset="-122"/>
                <a:cs typeface="Arial" charset="0"/>
              </a:rPr>
              <a:t>&lt;option&gt;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按钮（</a:t>
            </a:r>
            <a:r>
              <a:rPr lang="en-US" altLang="zh-CN" sz="1600" b="1" dirty="0">
                <a:ea typeface="微软雅黑" pitchFamily="34" charset="-122"/>
                <a:cs typeface="Arial" charset="0"/>
              </a:rPr>
              <a:t>button</a:t>
            </a:r>
            <a:r>
              <a:rPr lang="zh-CN" altLang="en-US" sz="1600" b="1" dirty="0">
                <a:ea typeface="微软雅黑" pitchFamily="34" charset="-122"/>
                <a:cs typeface="Arial" charset="0"/>
              </a:rPr>
              <a:t>、</a:t>
            </a:r>
            <a:r>
              <a:rPr lang="en-US" altLang="zh-CN" sz="1600" b="1" dirty="0">
                <a:ea typeface="微软雅黑" pitchFamily="34" charset="-122"/>
                <a:cs typeface="Arial" charset="0"/>
              </a:rPr>
              <a:t>submit</a:t>
            </a:r>
            <a:r>
              <a:rPr lang="zh-CN" altLang="en-US" sz="1600" b="1" dirty="0">
                <a:ea typeface="微软雅黑" pitchFamily="34" charset="-122"/>
                <a:cs typeface="Arial" charset="0"/>
              </a:rPr>
              <a:t>和</a:t>
            </a:r>
            <a:r>
              <a:rPr lang="en-US" altLang="zh-CN" sz="1600" b="1" dirty="0">
                <a:ea typeface="微软雅黑" pitchFamily="34" charset="-122"/>
                <a:cs typeface="Arial" charset="0"/>
              </a:rPr>
              <a:t>reset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a:ea typeface="微软雅黑" pitchFamily="34" charset="-122"/>
                <a:cs typeface="Arial" charset="0"/>
              </a:rPr>
              <a:t>邮箱（</a:t>
            </a:r>
            <a:r>
              <a:rPr lang="en-US" altLang="zh-CN" sz="1600" b="1" dirty="0">
                <a:ea typeface="微软雅黑" pitchFamily="34" charset="-122"/>
                <a:cs typeface="Arial" charset="0"/>
              </a:rPr>
              <a:t>&lt;email&gt;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网址</a:t>
            </a:r>
            <a:r>
              <a:rPr lang="zh-CN" altLang="en-US" sz="1600" b="1" dirty="0">
                <a:ea typeface="微软雅黑" pitchFamily="34" charset="-122"/>
                <a:cs typeface="Arial" charset="0"/>
              </a:rPr>
              <a:t>（</a:t>
            </a:r>
            <a:r>
              <a:rPr lang="en-US" altLang="zh-CN" sz="1600" b="1" dirty="0">
                <a:ea typeface="微软雅黑" pitchFamily="34" charset="-122"/>
                <a:cs typeface="Arial" charset="0"/>
              </a:rPr>
              <a:t>&lt;</a:t>
            </a:r>
            <a:r>
              <a:rPr lang="en-US" altLang="zh-CN" sz="1600" b="1" dirty="0" err="1">
                <a:ea typeface="微软雅黑" pitchFamily="34" charset="-122"/>
                <a:cs typeface="Arial" charset="0"/>
              </a:rPr>
              <a:t>url</a:t>
            </a:r>
            <a:r>
              <a:rPr lang="en-US" altLang="zh-CN" sz="1600" b="1" dirty="0">
                <a:ea typeface="微软雅黑" pitchFamily="34" charset="-122"/>
                <a:cs typeface="Arial" charset="0"/>
              </a:rPr>
              <a:t>&gt;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数字</a:t>
            </a:r>
            <a:r>
              <a:rPr lang="zh-CN" altLang="en-US" sz="1600" b="1" dirty="0">
                <a:ea typeface="微软雅黑" pitchFamily="34" charset="-122"/>
                <a:cs typeface="Arial" charset="0"/>
              </a:rPr>
              <a:t>（</a:t>
            </a:r>
            <a:r>
              <a:rPr lang="en-US" altLang="zh-CN" sz="1600" b="1" dirty="0">
                <a:ea typeface="微软雅黑" pitchFamily="34" charset="-122"/>
                <a:cs typeface="Arial" charset="0"/>
              </a:rPr>
              <a:t>&lt;number&gt;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滑块</a:t>
            </a:r>
            <a:r>
              <a:rPr lang="zh-CN" altLang="en-US" sz="1600" b="1" dirty="0">
                <a:ea typeface="微软雅黑" pitchFamily="34" charset="-122"/>
                <a:cs typeface="Arial" charset="0"/>
              </a:rPr>
              <a:t>（</a:t>
            </a:r>
            <a:r>
              <a:rPr lang="en-US" altLang="zh-CN" sz="1600" b="1" dirty="0">
                <a:ea typeface="微软雅黑" pitchFamily="34" charset="-122"/>
                <a:cs typeface="Arial" charset="0"/>
              </a:rPr>
              <a:t>&lt;range&gt;</a:t>
            </a:r>
            <a:r>
              <a:rPr lang="zh-CN" altLang="en-US" sz="1600" b="1" dirty="0" smtClean="0">
                <a:ea typeface="微软雅黑" pitchFamily="34" charset="-122"/>
                <a:cs typeface="Arial" charset="0"/>
              </a:rPr>
              <a:t>）</a:t>
            </a:r>
            <a:endParaRPr lang="en-US" altLang="zh-CN" sz="1600" b="1" dirty="0" smtClean="0">
              <a:ea typeface="微软雅黑" pitchFamily="34" charset="-122"/>
              <a:cs typeface="Arial" charset="0"/>
            </a:endParaRPr>
          </a:p>
          <a:p>
            <a:pPr eaLnBrk="1" hangingPunct="1"/>
            <a:r>
              <a:rPr lang="zh-CN" altLang="en-US" sz="1600" b="1" dirty="0" smtClean="0">
                <a:ea typeface="微软雅黑" pitchFamily="34" charset="-122"/>
                <a:cs typeface="Arial" charset="0"/>
              </a:rPr>
              <a:t>搜索</a:t>
            </a:r>
            <a:r>
              <a:rPr lang="zh-CN" altLang="en-US" sz="1600" b="1" dirty="0">
                <a:ea typeface="微软雅黑" pitchFamily="34" charset="-122"/>
                <a:cs typeface="Arial" charset="0"/>
              </a:rPr>
              <a:t>（</a:t>
            </a:r>
            <a:r>
              <a:rPr lang="en-US" altLang="zh-CN" sz="1600" b="1" dirty="0">
                <a:ea typeface="微软雅黑" pitchFamily="34" charset="-122"/>
                <a:cs typeface="Arial" charset="0"/>
              </a:rPr>
              <a:t>&lt;search&gt;</a:t>
            </a:r>
            <a:r>
              <a:rPr lang="zh-CN" altLang="en-US" sz="1600" b="1" dirty="0">
                <a:ea typeface="微软雅黑" pitchFamily="34" charset="-122"/>
                <a:cs typeface="Arial" charset="0"/>
              </a:rPr>
              <a:t>）</a:t>
            </a:r>
            <a:endParaRPr lang="en-US" altLang="zh-CN" sz="1600" b="1" dirty="0">
              <a:ea typeface="微软雅黑" pitchFamily="34" charset="-122"/>
              <a:cs typeface="Arial" charset="0"/>
            </a:endParaRPr>
          </a:p>
          <a:p>
            <a:pPr eaLnBrk="1" hangingPunct="1"/>
            <a:endParaRPr lang="zh-CN" altLang="en-US" sz="1600" b="1" dirty="0">
              <a:solidFill>
                <a:srgbClr val="C00000"/>
              </a:solidFill>
              <a:ea typeface="微软雅黑" pitchFamily="34" charset="-122"/>
              <a:cs typeface="Arial" charset="0"/>
            </a:endParaRPr>
          </a:p>
        </p:txBody>
      </p:sp>
      <p:sp>
        <p:nvSpPr>
          <p:cNvPr id="70663" name="AutoShape 3"/>
          <p:cNvSpPr>
            <a:spLocks/>
          </p:cNvSpPr>
          <p:nvPr/>
        </p:nvSpPr>
        <p:spPr bwMode="auto">
          <a:xfrm>
            <a:off x="3347864" y="2051676"/>
            <a:ext cx="214313" cy="2673468"/>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70664" name="TextBox 15"/>
          <p:cNvSpPr txBox="1">
            <a:spLocks noChangeArrowheads="1"/>
          </p:cNvSpPr>
          <p:nvPr/>
        </p:nvSpPr>
        <p:spPr bwMode="auto">
          <a:xfrm>
            <a:off x="1" y="3661023"/>
            <a:ext cx="140364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r>
              <a:rPr lang="zh-CN" altLang="en-US" sz="2000" b="1" dirty="0" smtClean="0">
                <a:ea typeface="微软雅黑" pitchFamily="34" charset="-122"/>
                <a:cs typeface="Arial" charset="0"/>
              </a:rPr>
              <a:t>表单</a:t>
            </a:r>
            <a:endParaRPr lang="en-US" altLang="zh-CN" sz="2000" b="1" dirty="0">
              <a:ea typeface="微软雅黑" pitchFamily="34" charset="-122"/>
              <a:cs typeface="Arial" charset="0"/>
            </a:endParaRPr>
          </a:p>
        </p:txBody>
      </p:sp>
      <p:sp>
        <p:nvSpPr>
          <p:cNvPr id="70665" name="AutoShape 3"/>
          <p:cNvSpPr>
            <a:spLocks/>
          </p:cNvSpPr>
          <p:nvPr/>
        </p:nvSpPr>
        <p:spPr bwMode="auto">
          <a:xfrm>
            <a:off x="1187624" y="1412776"/>
            <a:ext cx="178593" cy="4896544"/>
          </a:xfrm>
          <a:prstGeom prst="leftBrace">
            <a:avLst>
              <a:gd name="adj1" fmla="val 62112"/>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2" name="AutoShape 3"/>
          <p:cNvSpPr>
            <a:spLocks/>
          </p:cNvSpPr>
          <p:nvPr/>
        </p:nvSpPr>
        <p:spPr bwMode="auto">
          <a:xfrm>
            <a:off x="3314420" y="4852828"/>
            <a:ext cx="214313" cy="952436"/>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3" name="AutoShape 3"/>
          <p:cNvSpPr>
            <a:spLocks/>
          </p:cNvSpPr>
          <p:nvPr/>
        </p:nvSpPr>
        <p:spPr bwMode="auto">
          <a:xfrm>
            <a:off x="3308069" y="5805264"/>
            <a:ext cx="214313" cy="952436"/>
          </a:xfrm>
          <a:prstGeom prst="leftBrace">
            <a:avLst>
              <a:gd name="adj1" fmla="val 62177"/>
              <a:gd name="adj2" fmla="val 50000"/>
            </a:avLst>
          </a:prstGeom>
          <a:noFill/>
          <a:ln w="28575">
            <a:solidFill>
              <a:srgbClr val="08577A"/>
            </a:solidFill>
            <a:round/>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a:ea typeface="黑体" pitchFamily="49" charset="-122"/>
            </a:endParaRPr>
          </a:p>
        </p:txBody>
      </p:sp>
      <p:sp>
        <p:nvSpPr>
          <p:cNvPr id="14" name="TextBox 11"/>
          <p:cNvSpPr txBox="1">
            <a:spLocks noChangeArrowheads="1"/>
          </p:cNvSpPr>
          <p:nvPr/>
        </p:nvSpPr>
        <p:spPr bwMode="auto">
          <a:xfrm>
            <a:off x="3488391" y="4806750"/>
            <a:ext cx="377031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ea typeface="微软雅黑" pitchFamily="34" charset="-122"/>
                <a:cs typeface="Arial" charset="0"/>
              </a:rPr>
              <a:t>隐藏域</a:t>
            </a:r>
          </a:p>
          <a:p>
            <a:pPr eaLnBrk="1" hangingPunct="1"/>
            <a:r>
              <a:rPr lang="zh-CN" altLang="en-US" sz="1600" b="1" dirty="0">
                <a:ea typeface="微软雅黑" pitchFamily="34" charset="-122"/>
                <a:cs typeface="Arial" charset="0"/>
              </a:rPr>
              <a:t>只读</a:t>
            </a:r>
          </a:p>
          <a:p>
            <a:pPr eaLnBrk="1" hangingPunct="1"/>
            <a:r>
              <a:rPr lang="zh-CN" altLang="en-US" sz="1600" b="1" dirty="0">
                <a:ea typeface="微软雅黑" pitchFamily="34" charset="-122"/>
                <a:cs typeface="Arial" charset="0"/>
              </a:rPr>
              <a:t>禁用</a:t>
            </a:r>
          </a:p>
          <a:p>
            <a:pPr eaLnBrk="1" hangingPunct="1"/>
            <a:r>
              <a:rPr lang="zh-CN" altLang="en-US" sz="1600" b="1" dirty="0">
                <a:ea typeface="微软雅黑" pitchFamily="34" charset="-122"/>
                <a:cs typeface="Arial" charset="0"/>
              </a:rPr>
              <a:t>表单元素的标注</a:t>
            </a:r>
          </a:p>
        </p:txBody>
      </p:sp>
      <p:sp>
        <p:nvSpPr>
          <p:cNvPr id="15" name="TextBox 11"/>
          <p:cNvSpPr txBox="1">
            <a:spLocks noChangeArrowheads="1"/>
          </p:cNvSpPr>
          <p:nvPr/>
        </p:nvSpPr>
        <p:spPr bwMode="auto">
          <a:xfrm>
            <a:off x="3455020" y="5877272"/>
            <a:ext cx="377031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sz="1600" b="1" dirty="0">
                <a:ea typeface="微软雅黑" pitchFamily="34" charset="-122"/>
                <a:cs typeface="Arial" charset="0"/>
              </a:rPr>
              <a:t>p</a:t>
            </a:r>
            <a:r>
              <a:rPr lang="en-US" altLang="zh-CN" sz="1600" b="1" dirty="0" smtClean="0">
                <a:ea typeface="微软雅黑" pitchFamily="34" charset="-122"/>
                <a:cs typeface="Arial" charset="0"/>
              </a:rPr>
              <a:t>laceholder</a:t>
            </a:r>
          </a:p>
          <a:p>
            <a:pPr eaLnBrk="1" hangingPunct="1"/>
            <a:r>
              <a:rPr lang="en-US" altLang="zh-CN" sz="1600" b="1" dirty="0" smtClean="0">
                <a:ea typeface="微软雅黑" pitchFamily="34" charset="-122"/>
                <a:cs typeface="Arial" charset="0"/>
              </a:rPr>
              <a:t>required</a:t>
            </a:r>
            <a:endParaRPr lang="en-US" altLang="zh-CN" sz="1600" b="1" dirty="0">
              <a:ea typeface="微软雅黑" pitchFamily="34" charset="-122"/>
              <a:cs typeface="Arial" charset="0"/>
            </a:endParaRPr>
          </a:p>
          <a:p>
            <a:pPr eaLnBrk="1" hangingPunct="1"/>
            <a:r>
              <a:rPr lang="en-US" altLang="zh-CN" sz="1600" b="1" dirty="0">
                <a:ea typeface="微软雅黑" pitchFamily="34" charset="-122"/>
                <a:cs typeface="Arial" charset="0"/>
              </a:rPr>
              <a:t>pattern</a:t>
            </a:r>
            <a:endParaRPr lang="zh-CN" altLang="en-US" sz="1600" b="1" dirty="0">
              <a:ea typeface="微软雅黑" pitchFamily="34" charset="-122"/>
              <a:cs typeface="Arial" charset="0"/>
            </a:endParaRPr>
          </a:p>
        </p:txBody>
      </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40</a:t>
            </a:fld>
            <a:r>
              <a:rPr lang="en-US" altLang="zh-CN" smtClean="0"/>
              <a:t>/44</a:t>
            </a:r>
            <a:endParaRPr lang="zh-CN" altLang="en-US" dirty="0"/>
          </a:p>
        </p:txBody>
      </p:sp>
    </p:spTree>
    <p:extLst>
      <p:ext uri="{BB962C8B-B14F-4D97-AF65-F5344CB8AC3E}">
        <p14:creationId xmlns:p14="http://schemas.microsoft.com/office/powerpoint/2010/main" val="3427105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a:xfrm>
            <a:off x="5580112" y="285728"/>
            <a:ext cx="3384500" cy="523220"/>
          </a:xfrm>
        </p:spPr>
        <p:txBody>
          <a:bodyPr/>
          <a:lstStyle/>
          <a:p>
            <a:r>
              <a:rPr lang="zh-CN" altLang="en-US" smtClean="0"/>
              <a:t>表单在网页中的应用</a:t>
            </a:r>
            <a:endParaRPr lang="zh-CN" altLang="en-US" dirty="0" smtClean="0"/>
          </a:p>
        </p:txBody>
      </p:sp>
      <p:sp>
        <p:nvSpPr>
          <p:cNvPr id="3" name="内容占位符 2"/>
          <p:cNvSpPr>
            <a:spLocks noGrp="1"/>
          </p:cNvSpPr>
          <p:nvPr>
            <p:ph idx="1"/>
          </p:nvPr>
        </p:nvSpPr>
        <p:spPr/>
        <p:txBody>
          <a:bodyPr/>
          <a:lstStyle/>
          <a:p>
            <a:r>
              <a:rPr lang="zh-CN" altLang="en-US" dirty="0" smtClean="0"/>
              <a:t>大家在上网时，看到的表单在网页中的应用有哪些？</a:t>
            </a:r>
            <a:endParaRPr lang="en-US" altLang="zh-CN" dirty="0" smtClean="0"/>
          </a:p>
          <a:p>
            <a:pPr lvl="1"/>
            <a:r>
              <a:rPr lang="zh-CN" altLang="en-US" dirty="0" smtClean="0"/>
              <a:t>登录</a:t>
            </a:r>
            <a:endParaRPr lang="en-US" altLang="zh-CN" dirty="0" smtClean="0"/>
          </a:p>
          <a:p>
            <a:pPr lvl="1"/>
            <a:r>
              <a:rPr lang="zh-CN" altLang="en-US" dirty="0"/>
              <a:t>注册</a:t>
            </a:r>
            <a:endParaRPr lang="en-US" altLang="zh-CN" dirty="0" smtClean="0"/>
          </a:p>
        </p:txBody>
      </p:sp>
      <p:grpSp>
        <p:nvGrpSpPr>
          <p:cNvPr id="19" name="组合 18"/>
          <p:cNvGrpSpPr/>
          <p:nvPr/>
        </p:nvGrpSpPr>
        <p:grpSpPr>
          <a:xfrm>
            <a:off x="142844" y="857232"/>
            <a:ext cx="986586" cy="422603"/>
            <a:chOff x="1000100" y="1173499"/>
            <a:chExt cx="986586" cy="422603"/>
          </a:xfrm>
        </p:grpSpPr>
        <p:pic>
          <p:nvPicPr>
            <p:cNvPr id="21" name="Picture 5" descr="E:\设计支持\模板设计\WT.png"/>
            <p:cNvPicPr>
              <a:picLocks noChangeAspect="1" noChangeArrowheads="1"/>
            </p:cNvPicPr>
            <p:nvPr/>
          </p:nvPicPr>
          <p:blipFill>
            <a:blip r:embed="rId3"/>
            <a:srcRect/>
            <a:stretch>
              <a:fillRect/>
            </a:stretch>
          </p:blipFill>
          <p:spPr bwMode="auto">
            <a:xfrm>
              <a:off x="1000100" y="1173499"/>
              <a:ext cx="414476" cy="422603"/>
            </a:xfrm>
            <a:prstGeom prst="rect">
              <a:avLst/>
            </a:prstGeom>
            <a:noFill/>
          </p:spPr>
        </p:pic>
        <p:sp>
          <p:nvSpPr>
            <p:cNvPr id="22" name="TextBox 21"/>
            <p:cNvSpPr txBox="1"/>
            <p:nvPr/>
          </p:nvSpPr>
          <p:spPr>
            <a:xfrm>
              <a:off x="1285852" y="1184745"/>
              <a:ext cx="700834"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问题</a:t>
              </a:r>
              <a:endParaRPr lang="zh-CN" altLang="en-US" sz="2000" b="1" dirty="0">
                <a:solidFill>
                  <a:schemeClr val="tx1"/>
                </a:solidFill>
                <a:latin typeface="黑体" pitchFamily="49" charset="-122"/>
                <a:ea typeface="黑体" pitchFamily="49" charset="-122"/>
              </a:endParaRPr>
            </a:p>
          </p:txBody>
        </p:sp>
      </p:grpSp>
      <p:pic>
        <p:nvPicPr>
          <p:cNvPr id="2050" name="Picture 2" descr="C:\Users\yaling.he\Desktop\Chapter03截图\Chapter03截图\图3.38　完善人人网注册页面.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8926" y="1872208"/>
            <a:ext cx="2607370" cy="4797152"/>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0"/>
          </p:nvPr>
        </p:nvSpPr>
        <p:spPr/>
        <p:txBody>
          <a:bodyPr/>
          <a:lstStyle/>
          <a:p>
            <a:pPr>
              <a:defRPr/>
            </a:pPr>
            <a:fld id="{A6BFE9AD-FDCB-49EE-8AAC-4269F814AA90}" type="slidenum">
              <a:rPr lang="zh-CN" altLang="en-US" smtClean="0"/>
              <a:pPr>
                <a:defRPr/>
              </a:pPr>
              <a:t>5</a:t>
            </a:fld>
            <a:r>
              <a:rPr lang="en-US" altLang="zh-CN" smtClean="0"/>
              <a:t>/44</a:t>
            </a:r>
            <a:endParaRPr lang="zh-CN" altLang="en-US" dirty="0"/>
          </a:p>
        </p:txBody>
      </p:sp>
    </p:spTree>
    <p:extLst>
      <p:ext uri="{BB962C8B-B14F-4D97-AF65-F5344CB8AC3E}">
        <p14:creationId xmlns:p14="http://schemas.microsoft.com/office/powerpoint/2010/main" val="200063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wipe(left)">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7236296" y="285728"/>
            <a:ext cx="1728316" cy="523220"/>
          </a:xfrm>
        </p:spPr>
        <p:txBody>
          <a:bodyPr/>
          <a:lstStyle/>
          <a:p>
            <a:r>
              <a:rPr lang="zh-CN" altLang="en-US" smtClean="0"/>
              <a:t>表单语法</a:t>
            </a:r>
            <a:endParaRPr lang="zh-CN" altLang="en-US" dirty="0" smtClean="0"/>
          </a:p>
        </p:txBody>
      </p:sp>
      <p:grpSp>
        <p:nvGrpSpPr>
          <p:cNvPr id="30" name="组合 29"/>
          <p:cNvGrpSpPr/>
          <p:nvPr/>
        </p:nvGrpSpPr>
        <p:grpSpPr>
          <a:xfrm>
            <a:off x="214282" y="1071546"/>
            <a:ext cx="1000132" cy="400110"/>
            <a:chOff x="1000100" y="1801286"/>
            <a:chExt cx="1000132" cy="400110"/>
          </a:xfrm>
        </p:grpSpPr>
        <p:pic>
          <p:nvPicPr>
            <p:cNvPr id="33"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34" name="TextBox 33"/>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35" name="AutoShape 3"/>
          <p:cNvSpPr>
            <a:spLocks noChangeArrowheads="1"/>
          </p:cNvSpPr>
          <p:nvPr/>
        </p:nvSpPr>
        <p:spPr bwMode="auto">
          <a:xfrm>
            <a:off x="500034" y="2000240"/>
            <a:ext cx="8280400" cy="297312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a:spAutoFit/>
          </a:bodyPr>
          <a:lstStyle/>
          <a:p>
            <a:pPr algn="l" defTabSz="723900">
              <a:lnSpc>
                <a:spcPct val="130000"/>
              </a:lnSpc>
              <a:spcAft>
                <a:spcPts val="0"/>
              </a:spcAft>
              <a:buClr>
                <a:schemeClr val="folHlink"/>
              </a:buClr>
              <a:buSzPct val="60000"/>
              <a:tabLst>
                <a:tab pos="444500" algn="l"/>
              </a:tabLst>
              <a:defRPr/>
            </a:pPr>
            <a:r>
              <a:rPr lang="en-US" altLang="zh-CN" b="1" dirty="0" smtClean="0">
                <a:solidFill>
                  <a:srgbClr val="FF0000"/>
                </a:solidFill>
                <a:latin typeface="+mn-lt"/>
              </a:rPr>
              <a:t>&lt;form  method="post" action="result.html"&gt;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  </a:t>
            </a:r>
            <a:r>
              <a:rPr lang="zh-CN" altLang="en-US" b="1" dirty="0" smtClean="0">
                <a:solidFill>
                  <a:schemeClr val="accent5">
                    <a:lumMod val="10000"/>
                  </a:schemeClr>
                </a:solidFill>
                <a:latin typeface="+mn-lt"/>
              </a:rPr>
              <a:t>名字：</a:t>
            </a:r>
            <a:r>
              <a:rPr lang="en-US" altLang="zh-CN" b="1" dirty="0" smtClean="0">
                <a:solidFill>
                  <a:schemeClr val="accent5">
                    <a:lumMod val="10000"/>
                  </a:schemeClr>
                </a:solidFill>
                <a:latin typeface="+mn-lt"/>
              </a:rPr>
              <a:t>&lt;input name="name" type="text" &gt;  &lt;/p&gt;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  </a:t>
            </a:r>
            <a:r>
              <a:rPr lang="zh-CN" altLang="en-US" b="1" dirty="0" smtClean="0">
                <a:solidFill>
                  <a:schemeClr val="accent5">
                    <a:lumMod val="10000"/>
                  </a:schemeClr>
                </a:solidFill>
                <a:latin typeface="+mn-lt"/>
              </a:rPr>
              <a:t>密码：</a:t>
            </a:r>
            <a:r>
              <a:rPr lang="en-US" altLang="zh-CN" b="1" dirty="0" smtClean="0">
                <a:solidFill>
                  <a:schemeClr val="accent5">
                    <a:lumMod val="10000"/>
                  </a:schemeClr>
                </a:solidFill>
                <a:latin typeface="+mn-lt"/>
              </a:rPr>
              <a:t>&lt;input name="pass" type="password" &gt;  &lt;/p&gt;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a:t>
            </a:r>
          </a:p>
          <a:p>
            <a:pPr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&lt;input type=</a:t>
            </a:r>
            <a:r>
              <a:rPr lang="en-US" altLang="zh-CN" b="1" dirty="0">
                <a:solidFill>
                  <a:schemeClr val="accent5">
                    <a:lumMod val="10000"/>
                  </a:schemeClr>
                </a:solidFill>
              </a:rPr>
              <a:t>"</a:t>
            </a:r>
            <a:r>
              <a:rPr lang="en-US" altLang="zh-CN" b="1" dirty="0" smtClean="0">
                <a:solidFill>
                  <a:schemeClr val="accent5">
                    <a:lumMod val="10000"/>
                  </a:schemeClr>
                </a:solidFill>
                <a:latin typeface="+mn-lt"/>
              </a:rPr>
              <a:t>submit</a:t>
            </a:r>
            <a:r>
              <a:rPr lang="en-US" altLang="zh-CN" b="1" dirty="0">
                <a:solidFill>
                  <a:schemeClr val="accent5">
                    <a:lumMod val="10000"/>
                  </a:schemeClr>
                </a:solidFill>
              </a:rPr>
              <a:t>"</a:t>
            </a:r>
            <a:r>
              <a:rPr lang="en-US" altLang="zh-CN" b="1" dirty="0" smtClean="0">
                <a:solidFill>
                  <a:schemeClr val="accent5">
                    <a:lumMod val="10000"/>
                  </a:schemeClr>
                </a:solidFill>
                <a:latin typeface="+mn-lt"/>
              </a:rPr>
              <a:t> name=</a:t>
            </a:r>
            <a:r>
              <a:rPr lang="en-US" altLang="zh-CN" b="1" dirty="0">
                <a:solidFill>
                  <a:schemeClr val="accent5">
                    <a:lumMod val="10000"/>
                  </a:schemeClr>
                </a:solidFill>
              </a:rPr>
              <a:t>"</a:t>
            </a:r>
            <a:r>
              <a:rPr lang="en-US" altLang="zh-CN" b="1" dirty="0" smtClean="0">
                <a:solidFill>
                  <a:schemeClr val="accent5">
                    <a:lumMod val="10000"/>
                  </a:schemeClr>
                </a:solidFill>
                <a:latin typeface="+mn-lt"/>
              </a:rPr>
              <a:t>Button</a:t>
            </a:r>
            <a:r>
              <a:rPr lang="en-US" altLang="zh-CN" b="1" dirty="0">
                <a:solidFill>
                  <a:schemeClr val="accent5">
                    <a:lumMod val="10000"/>
                  </a:schemeClr>
                </a:solidFill>
              </a:rPr>
              <a:t>"</a:t>
            </a:r>
            <a:r>
              <a:rPr lang="en-US" altLang="zh-CN" b="1" dirty="0" smtClean="0">
                <a:solidFill>
                  <a:schemeClr val="accent5">
                    <a:lumMod val="10000"/>
                  </a:schemeClr>
                </a:solidFill>
                <a:latin typeface="+mn-lt"/>
              </a:rPr>
              <a:t> value=</a:t>
            </a:r>
            <a:r>
              <a:rPr lang="en-US" altLang="zh-CN" b="1" dirty="0">
                <a:solidFill>
                  <a:schemeClr val="accent5">
                    <a:lumMod val="10000"/>
                  </a:schemeClr>
                </a:solidFill>
              </a:rPr>
              <a:t>"</a:t>
            </a:r>
            <a:r>
              <a:rPr lang="zh-CN" altLang="en-US" b="1" dirty="0" smtClean="0">
                <a:solidFill>
                  <a:schemeClr val="accent5">
                    <a:lumMod val="10000"/>
                  </a:schemeClr>
                </a:solidFill>
                <a:latin typeface="+mn-lt"/>
              </a:rPr>
              <a:t>提交</a:t>
            </a:r>
            <a:r>
              <a:rPr lang="en-US" altLang="zh-CN" b="1" dirty="0">
                <a:solidFill>
                  <a:schemeClr val="accent5">
                    <a:lumMod val="10000"/>
                  </a:schemeClr>
                </a:solidFill>
              </a:rPr>
              <a:t>"</a:t>
            </a:r>
            <a:r>
              <a:rPr lang="en-US" altLang="zh-CN" b="1" dirty="0" smtClean="0">
                <a:solidFill>
                  <a:schemeClr val="accent5">
                    <a:lumMod val="10000"/>
                  </a:schemeClr>
                </a:solidFill>
                <a:latin typeface="+mn-lt"/>
              </a:rPr>
              <a:t>/&gt;</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&lt;input type="reset" name="Reset" value="</a:t>
            </a:r>
            <a:r>
              <a:rPr lang="zh-CN" altLang="en-US" b="1" dirty="0" smtClean="0">
                <a:solidFill>
                  <a:schemeClr val="accent5">
                    <a:lumMod val="10000"/>
                  </a:schemeClr>
                </a:solidFill>
                <a:latin typeface="+mn-lt"/>
              </a:rPr>
              <a:t>重填</a:t>
            </a:r>
            <a:r>
              <a:rPr lang="en-US" altLang="zh-CN" b="1" dirty="0" smtClean="0">
                <a:solidFill>
                  <a:schemeClr val="accent5">
                    <a:lumMod val="10000"/>
                  </a:schemeClr>
                </a:solidFill>
                <a:latin typeface="+mn-lt"/>
              </a:rPr>
              <a:t>“/&gt; </a:t>
            </a:r>
          </a:p>
          <a:p>
            <a:pPr algn="l" defTabSz="723900">
              <a:lnSpc>
                <a:spcPct val="130000"/>
              </a:lnSpc>
              <a:spcAft>
                <a:spcPts val="0"/>
              </a:spcAft>
              <a:buClr>
                <a:schemeClr val="folHlink"/>
              </a:buClr>
              <a:buSzPct val="60000"/>
              <a:tabLst>
                <a:tab pos="444500" algn="l"/>
              </a:tabLst>
              <a:defRPr/>
            </a:pPr>
            <a:r>
              <a:rPr lang="en-US" altLang="zh-CN" b="1" dirty="0" smtClean="0">
                <a:solidFill>
                  <a:schemeClr val="accent5">
                    <a:lumMod val="10000"/>
                  </a:schemeClr>
                </a:solidFill>
                <a:latin typeface="+mn-lt"/>
              </a:rPr>
              <a:t>   &lt;/p&gt;</a:t>
            </a:r>
          </a:p>
          <a:p>
            <a:pPr algn="l" defTabSz="723900">
              <a:lnSpc>
                <a:spcPct val="130000"/>
              </a:lnSpc>
              <a:spcAft>
                <a:spcPts val="0"/>
              </a:spcAft>
              <a:buClr>
                <a:schemeClr val="folHlink"/>
              </a:buClr>
              <a:buSzPct val="60000"/>
              <a:tabLst>
                <a:tab pos="444500" algn="l"/>
              </a:tabLst>
              <a:defRPr/>
            </a:pPr>
            <a:r>
              <a:rPr lang="en-US" altLang="zh-CN" b="1" dirty="0" smtClean="0">
                <a:solidFill>
                  <a:srgbClr val="FF0000"/>
                </a:solidFill>
                <a:latin typeface="+mn-lt"/>
              </a:rPr>
              <a:t>&lt;/form&gt;</a:t>
            </a:r>
          </a:p>
        </p:txBody>
      </p:sp>
      <p:sp>
        <p:nvSpPr>
          <p:cNvPr id="36" name="AutoShape 6"/>
          <p:cNvSpPr>
            <a:spLocks noChangeArrowheads="1"/>
          </p:cNvSpPr>
          <p:nvPr/>
        </p:nvSpPr>
        <p:spPr bwMode="auto">
          <a:xfrm>
            <a:off x="1285852" y="857232"/>
            <a:ext cx="2509020" cy="708517"/>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规定如何发送表单数据</a:t>
            </a:r>
            <a:endParaRPr lang="en-US" altLang="zh-CN" b="1" kern="0" dirty="0" smtClean="0">
              <a:solidFill>
                <a:schemeClr val="bg1"/>
              </a:solidFill>
              <a:latin typeface="Arial"/>
              <a:ea typeface="黑体"/>
            </a:endParaRPr>
          </a:p>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常用值：</a:t>
            </a:r>
            <a:r>
              <a:rPr lang="en-US" altLang="en-US" b="1" kern="0" dirty="0" smtClean="0">
                <a:solidFill>
                  <a:schemeClr val="bg1"/>
                </a:solidFill>
                <a:latin typeface="Arial"/>
                <a:ea typeface="黑体"/>
              </a:rPr>
              <a:t>get  | post</a:t>
            </a:r>
            <a:endParaRPr lang="en-US" altLang="zh-CN" b="1" kern="0" dirty="0">
              <a:solidFill>
                <a:schemeClr val="bg1"/>
              </a:solidFill>
              <a:latin typeface="Arial"/>
              <a:ea typeface="黑体"/>
            </a:endParaRPr>
          </a:p>
        </p:txBody>
      </p:sp>
      <p:cxnSp>
        <p:nvCxnSpPr>
          <p:cNvPr id="37" name="直接箭头连接符 36"/>
          <p:cNvCxnSpPr>
            <a:stCxn id="36" idx="2"/>
          </p:cNvCxnSpPr>
          <p:nvPr/>
        </p:nvCxnSpPr>
        <p:spPr>
          <a:xfrm rot="16200000" flipH="1">
            <a:off x="2267366" y="1838745"/>
            <a:ext cx="648805" cy="102812"/>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41" name="AutoShape 6"/>
          <p:cNvSpPr>
            <a:spLocks noChangeArrowheads="1"/>
          </p:cNvSpPr>
          <p:nvPr/>
        </p:nvSpPr>
        <p:spPr bwMode="auto">
          <a:xfrm>
            <a:off x="4071934" y="1015821"/>
            <a:ext cx="274145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表示向何处发送表单数据</a:t>
            </a:r>
            <a:endParaRPr lang="en-US" altLang="zh-CN" b="1" kern="0" dirty="0">
              <a:solidFill>
                <a:schemeClr val="bg1"/>
              </a:solidFill>
              <a:latin typeface="Arial"/>
              <a:ea typeface="黑体"/>
            </a:endParaRPr>
          </a:p>
        </p:txBody>
      </p:sp>
      <p:cxnSp>
        <p:nvCxnSpPr>
          <p:cNvPr id="42" name="直接箭头连接符 41"/>
          <p:cNvCxnSpPr>
            <a:stCxn id="41" idx="2"/>
          </p:cNvCxnSpPr>
          <p:nvPr/>
        </p:nvCxnSpPr>
        <p:spPr>
          <a:xfrm rot="5400000">
            <a:off x="4701577" y="1402030"/>
            <a:ext cx="754390" cy="727780"/>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51" name="组合 50"/>
          <p:cNvGrpSpPr/>
          <p:nvPr/>
        </p:nvGrpSpPr>
        <p:grpSpPr>
          <a:xfrm>
            <a:off x="214305" y="5286388"/>
            <a:ext cx="843709" cy="400110"/>
            <a:chOff x="3786182" y="3143248"/>
            <a:chExt cx="843709" cy="400110"/>
          </a:xfrm>
        </p:grpSpPr>
        <p:sp>
          <p:nvSpPr>
            <p:cNvPr id="53" name="TextBox 52"/>
            <p:cNvSpPr txBox="1"/>
            <p:nvPr/>
          </p:nvSpPr>
          <p:spPr>
            <a:xfrm>
              <a:off x="3929058" y="3143248"/>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经验</a:t>
              </a:r>
              <a:endParaRPr lang="zh-CN" altLang="en-US" sz="2000" b="1" dirty="0">
                <a:solidFill>
                  <a:schemeClr val="tx1"/>
                </a:solidFill>
                <a:latin typeface="黑体" pitchFamily="49" charset="-122"/>
                <a:ea typeface="黑体" pitchFamily="49" charset="-122"/>
              </a:endParaRPr>
            </a:p>
          </p:txBody>
        </p:sp>
        <p:pic>
          <p:nvPicPr>
            <p:cNvPr id="54" name="Picture 1" descr="C:\Users\meng.zhang\Desktop\ACCP7.0模版图标规范\未命名-1.png"/>
            <p:cNvPicPr>
              <a:picLocks noChangeAspect="1" noChangeArrowheads="1"/>
            </p:cNvPicPr>
            <p:nvPr/>
          </p:nvPicPr>
          <p:blipFill>
            <a:blip r:embed="rId4"/>
            <a:srcRect/>
            <a:stretch>
              <a:fillRect/>
            </a:stretch>
          </p:blipFill>
          <p:spPr bwMode="auto">
            <a:xfrm>
              <a:off x="3786182" y="3174234"/>
              <a:ext cx="230326" cy="338139"/>
            </a:xfrm>
            <a:prstGeom prst="rect">
              <a:avLst/>
            </a:prstGeom>
            <a:noFill/>
          </p:spPr>
        </p:pic>
      </p:grpSp>
      <p:grpSp>
        <p:nvGrpSpPr>
          <p:cNvPr id="6" name="组合 5"/>
          <p:cNvGrpSpPr/>
          <p:nvPr/>
        </p:nvGrpSpPr>
        <p:grpSpPr>
          <a:xfrm>
            <a:off x="1255736" y="4957012"/>
            <a:ext cx="6673850" cy="1043750"/>
            <a:chOff x="1255736" y="4957012"/>
            <a:chExt cx="6673850" cy="1043750"/>
          </a:xfrm>
        </p:grpSpPr>
        <p:sp>
          <p:nvSpPr>
            <p:cNvPr id="49" name="AutoShape 4"/>
            <p:cNvSpPr>
              <a:spLocks noChangeArrowheads="1"/>
            </p:cNvSpPr>
            <p:nvPr/>
          </p:nvSpPr>
          <p:spPr bwMode="auto">
            <a:xfrm>
              <a:off x="1255736" y="5143512"/>
              <a:ext cx="6673850" cy="857250"/>
            </a:xfrm>
            <a:prstGeom prst="roundRect">
              <a:avLst>
                <a:gd name="adj" fmla="val 1157"/>
              </a:avLst>
            </a:prstGeom>
            <a:solidFill>
              <a:schemeClr val="accent1">
                <a:lumMod val="20000"/>
                <a:lumOff val="80000"/>
              </a:schemeClr>
            </a:solidFill>
            <a:ln w="19050">
              <a:solidFill>
                <a:schemeClr val="accent1"/>
              </a:solidFill>
            </a:ln>
          </p:spPr>
          <p:txBody>
            <a:bodyPr anchor="ctr"/>
            <a:lstStyle/>
            <a:p>
              <a:pPr algn="ctr"/>
              <a:r>
                <a:rPr lang="zh-CN" altLang="en-US" b="1" dirty="0">
                  <a:latin typeface="微软雅黑" pitchFamily="34" charset="-122"/>
                  <a:ea typeface="微软雅黑" pitchFamily="34" charset="-122"/>
                </a:rPr>
                <a:t>在实际网页开发中通常采用</a:t>
              </a:r>
              <a:r>
                <a:rPr lang="en-US" altLang="en-US" b="1" dirty="0">
                  <a:latin typeface="微软雅黑" pitchFamily="34" charset="-122"/>
                  <a:ea typeface="微软雅黑" pitchFamily="34" charset="-122"/>
                </a:rPr>
                <a:t>post</a:t>
              </a:r>
              <a:r>
                <a:rPr lang="zh-CN" altLang="en-US" b="1" dirty="0">
                  <a:latin typeface="微软雅黑" pitchFamily="34" charset="-122"/>
                  <a:ea typeface="微软雅黑" pitchFamily="34" charset="-122"/>
                </a:rPr>
                <a:t>方式提交表单数据</a:t>
              </a:r>
            </a:p>
          </p:txBody>
        </p:sp>
        <p:sp>
          <p:nvSpPr>
            <p:cNvPr id="24" name="AutoShape 4"/>
            <p:cNvSpPr>
              <a:spLocks noChangeArrowheads="1"/>
            </p:cNvSpPr>
            <p:nvPr/>
          </p:nvSpPr>
          <p:spPr bwMode="gray">
            <a:xfrm>
              <a:off x="7572398" y="4957012"/>
              <a:ext cx="357188" cy="360362"/>
            </a:xfrm>
            <a:prstGeom prst="ellipse">
              <a:avLst/>
            </a:prstGeom>
            <a:solidFill>
              <a:schemeClr val="bg1"/>
            </a:solidFill>
            <a:ln w="19050">
              <a:solidFill>
                <a:schemeClr val="accent1"/>
              </a:solidFill>
              <a:round/>
              <a:headEnd/>
              <a:tailEnd/>
            </a:ln>
          </p:spPr>
          <p:txBody>
            <a:bodyPr anchor="ctr"/>
            <a:lstStyle/>
            <a:p>
              <a:pPr algn="ctr"/>
              <a:r>
                <a:rPr lang="en-US" altLang="zh-CN" sz="2000" b="1">
                  <a:solidFill>
                    <a:srgbClr val="0C83B8"/>
                  </a:solidFill>
                  <a:latin typeface="微软雅黑" pitchFamily="34" charset="-122"/>
                  <a:ea typeface="微软雅黑" pitchFamily="34" charset="-122"/>
                </a:rPr>
                <a:t>!</a:t>
              </a:r>
            </a:p>
          </p:txBody>
        </p:sp>
      </p:grpSp>
      <p:grpSp>
        <p:nvGrpSpPr>
          <p:cNvPr id="25" name="组合 18"/>
          <p:cNvGrpSpPr>
            <a:grpSpLocks/>
          </p:cNvGrpSpPr>
          <p:nvPr/>
        </p:nvGrpSpPr>
        <p:grpSpPr bwMode="auto">
          <a:xfrm>
            <a:off x="2090738" y="6240735"/>
            <a:ext cx="4572000" cy="428625"/>
            <a:chOff x="3143240" y="5143512"/>
            <a:chExt cx="4572032" cy="428628"/>
          </a:xfrm>
        </p:grpSpPr>
        <p:sp>
          <p:nvSpPr>
            <p:cNvPr id="26" name="圆角矩形 25"/>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7" name="圆角矩形 26"/>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8" name="Picture 8" descr="说话气泡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124208" y="5187962"/>
              <a:ext cx="3273676" cy="338556"/>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1</a:t>
              </a:r>
              <a:r>
                <a:rPr lang="zh-CN" altLang="en-US" sz="1600" b="1" spc="300" dirty="0">
                  <a:solidFill>
                    <a:srgbClr val="FBFFFE"/>
                  </a:solidFill>
                  <a:latin typeface="微软雅黑" pitchFamily="34" charset="-122"/>
                  <a:ea typeface="微软雅黑" pitchFamily="34" charset="-122"/>
                </a:rPr>
                <a:t>：表单的基本结构</a:t>
              </a:r>
            </a:p>
          </p:txBody>
        </p:sp>
      </p:grpSp>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6</a:t>
            </a:fld>
            <a:r>
              <a:rPr lang="en-US" altLang="zh-CN" smtClean="0"/>
              <a:t>/44</a:t>
            </a:r>
            <a:endParaRPr lang="zh-CN" altLang="en-US" dirty="0"/>
          </a:p>
        </p:txBody>
      </p:sp>
    </p:spTree>
    <p:extLst>
      <p:ext uri="{BB962C8B-B14F-4D97-AF65-F5344CB8AC3E}">
        <p14:creationId xmlns:p14="http://schemas.microsoft.com/office/powerpoint/2010/main" val="201303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left)">
                                      <p:cBhvr>
                                        <p:cTn id="7" dur="500"/>
                                        <p:tgtEl>
                                          <p:spTgt spid="5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6411466" y="285728"/>
            <a:ext cx="2553146" cy="523220"/>
          </a:xfrm>
        </p:spPr>
        <p:txBody>
          <a:bodyPr/>
          <a:lstStyle/>
          <a:p>
            <a:r>
              <a:rPr lang="zh-CN" altLang="en-US" smtClean="0"/>
              <a:t>表单元素格式</a:t>
            </a:r>
            <a:endParaRPr lang="zh-CN" altLang="en-US" dirty="0" smtClean="0"/>
          </a:p>
        </p:txBody>
      </p:sp>
      <p:grpSp>
        <p:nvGrpSpPr>
          <p:cNvPr id="29" name="组合 28"/>
          <p:cNvGrpSpPr/>
          <p:nvPr/>
        </p:nvGrpSpPr>
        <p:grpSpPr>
          <a:xfrm>
            <a:off x="214282" y="904866"/>
            <a:ext cx="1000132" cy="400110"/>
            <a:chOff x="1000100" y="1801286"/>
            <a:chExt cx="1000132" cy="400110"/>
          </a:xfrm>
        </p:grpSpPr>
        <p:pic>
          <p:nvPicPr>
            <p:cNvPr id="30"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31" name="TextBox 30"/>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32" name="AutoShape 3"/>
          <p:cNvSpPr>
            <a:spLocks noChangeArrowheads="1"/>
          </p:cNvSpPr>
          <p:nvPr/>
        </p:nvSpPr>
        <p:spPr bwMode="auto">
          <a:xfrm>
            <a:off x="1285852" y="1785926"/>
            <a:ext cx="6500858" cy="414985"/>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defTabSz="723900">
              <a:lnSpc>
                <a:spcPct val="130000"/>
              </a:lnSpc>
              <a:spcAft>
                <a:spcPts val="0"/>
              </a:spcAft>
              <a:buClr>
                <a:schemeClr val="folHlink"/>
              </a:buClr>
              <a:buSzPct val="60000"/>
              <a:tabLst>
                <a:tab pos="444500" algn="l"/>
              </a:tabLst>
              <a:defRPr/>
            </a:pPr>
            <a:r>
              <a:rPr lang="en-US" altLang="zh-CN" b="1" dirty="0" smtClean="0">
                <a:latin typeface="+mn-lt"/>
              </a:rPr>
              <a:t>&lt;input  type="text"  name="</a:t>
            </a:r>
            <a:r>
              <a:rPr lang="en-US" altLang="zh-CN" b="1" dirty="0" err="1" smtClean="0">
                <a:latin typeface="+mn-lt"/>
              </a:rPr>
              <a:t>fname</a:t>
            </a:r>
            <a:r>
              <a:rPr lang="en-US" altLang="zh-CN" b="1" dirty="0" smtClean="0">
                <a:latin typeface="+mn-lt"/>
              </a:rPr>
              <a:t>" value=</a:t>
            </a:r>
            <a:r>
              <a:rPr lang="en-US" altLang="zh-CN" b="1" dirty="0" smtClean="0"/>
              <a:t>"</a:t>
            </a:r>
            <a:r>
              <a:rPr lang="en-US" altLang="zh-CN" b="1" dirty="0"/>
              <a:t>text"/</a:t>
            </a:r>
            <a:r>
              <a:rPr lang="en-US" altLang="zh-CN" b="1" dirty="0" smtClean="0">
                <a:latin typeface="+mn-lt"/>
              </a:rPr>
              <a:t>&gt;</a:t>
            </a:r>
          </a:p>
        </p:txBody>
      </p:sp>
      <p:sp>
        <p:nvSpPr>
          <p:cNvPr id="33" name="AutoShape 6"/>
          <p:cNvSpPr>
            <a:spLocks noChangeArrowheads="1"/>
          </p:cNvSpPr>
          <p:nvPr/>
        </p:nvSpPr>
        <p:spPr bwMode="auto">
          <a:xfrm>
            <a:off x="1857356" y="1047742"/>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a:t>
            </a:r>
            <a:r>
              <a:rPr lang="en-US" altLang="zh-CN" b="1" kern="0" dirty="0" smtClean="0">
                <a:solidFill>
                  <a:schemeClr val="bg1"/>
                </a:solidFill>
                <a:latin typeface="Arial"/>
                <a:ea typeface="黑体"/>
              </a:rPr>
              <a:t>nput</a:t>
            </a:r>
            <a:r>
              <a:rPr lang="zh-CN" altLang="en-US" b="1" kern="0" dirty="0" smtClean="0">
                <a:solidFill>
                  <a:schemeClr val="bg1"/>
                </a:solidFill>
                <a:latin typeface="Arial"/>
                <a:ea typeface="黑体"/>
              </a:rPr>
              <a:t>元素类型</a:t>
            </a:r>
            <a:endParaRPr lang="en-US" altLang="zh-CN" b="1" kern="0" dirty="0">
              <a:solidFill>
                <a:schemeClr val="bg1"/>
              </a:solidFill>
              <a:latin typeface="Arial"/>
              <a:ea typeface="黑体"/>
            </a:endParaRPr>
          </a:p>
        </p:txBody>
      </p:sp>
      <p:cxnSp>
        <p:nvCxnSpPr>
          <p:cNvPr id="34" name="直接箭头连接符 33"/>
          <p:cNvCxnSpPr>
            <a:stCxn id="33" idx="2"/>
          </p:cNvCxnSpPr>
          <p:nvPr/>
        </p:nvCxnSpPr>
        <p:spPr>
          <a:xfrm rot="16200000" flipH="1">
            <a:off x="2558729" y="1558605"/>
            <a:ext cx="436720" cy="16080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6" name="AutoShape 6"/>
          <p:cNvSpPr>
            <a:spLocks noChangeArrowheads="1"/>
          </p:cNvSpPr>
          <p:nvPr/>
        </p:nvSpPr>
        <p:spPr bwMode="auto">
          <a:xfrm>
            <a:off x="3714744" y="1047742"/>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a:t>
            </a:r>
            <a:r>
              <a:rPr lang="en-US" altLang="zh-CN" b="1" kern="0" dirty="0" smtClean="0">
                <a:solidFill>
                  <a:schemeClr val="bg1"/>
                </a:solidFill>
                <a:latin typeface="Arial"/>
                <a:ea typeface="黑体"/>
              </a:rPr>
              <a:t>nput</a:t>
            </a:r>
            <a:r>
              <a:rPr lang="zh-CN" altLang="en-US" b="1" kern="0" dirty="0" smtClean="0">
                <a:solidFill>
                  <a:schemeClr val="bg1"/>
                </a:solidFill>
                <a:latin typeface="Arial"/>
                <a:ea typeface="黑体"/>
              </a:rPr>
              <a:t>元素名称</a:t>
            </a:r>
            <a:endParaRPr lang="en-US" altLang="zh-CN" b="1" kern="0" dirty="0">
              <a:solidFill>
                <a:schemeClr val="bg1"/>
              </a:solidFill>
              <a:latin typeface="Arial"/>
              <a:ea typeface="黑体"/>
            </a:endParaRPr>
          </a:p>
        </p:txBody>
      </p:sp>
      <p:cxnSp>
        <p:nvCxnSpPr>
          <p:cNvPr id="37" name="直接箭头连接符 36"/>
          <p:cNvCxnSpPr>
            <a:stCxn id="36" idx="2"/>
          </p:cNvCxnSpPr>
          <p:nvPr/>
        </p:nvCxnSpPr>
        <p:spPr>
          <a:xfrm rot="16200000" flipH="1">
            <a:off x="4380398" y="1594324"/>
            <a:ext cx="508156" cy="16079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38" name="AutoShape 6"/>
          <p:cNvSpPr>
            <a:spLocks noChangeArrowheads="1"/>
          </p:cNvSpPr>
          <p:nvPr/>
        </p:nvSpPr>
        <p:spPr bwMode="auto">
          <a:xfrm>
            <a:off x="5572132" y="1047742"/>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en-US" altLang="zh-CN" b="1" kern="0" dirty="0">
                <a:solidFill>
                  <a:schemeClr val="bg1"/>
                </a:solidFill>
                <a:latin typeface="Arial"/>
                <a:ea typeface="黑体"/>
              </a:rPr>
              <a:t>i</a:t>
            </a:r>
            <a:r>
              <a:rPr lang="en-US" altLang="zh-CN" b="1" kern="0" dirty="0" smtClean="0">
                <a:solidFill>
                  <a:schemeClr val="bg1"/>
                </a:solidFill>
                <a:latin typeface="Arial"/>
                <a:ea typeface="黑体"/>
              </a:rPr>
              <a:t>nput</a:t>
            </a:r>
            <a:r>
              <a:rPr lang="zh-CN" altLang="en-US" b="1" kern="0" dirty="0" smtClean="0">
                <a:solidFill>
                  <a:schemeClr val="bg1"/>
                </a:solidFill>
                <a:latin typeface="Arial"/>
                <a:ea typeface="黑体"/>
              </a:rPr>
              <a:t>元素的值</a:t>
            </a:r>
            <a:endParaRPr lang="en-US" altLang="zh-CN" b="1" kern="0" dirty="0">
              <a:solidFill>
                <a:schemeClr val="bg1"/>
              </a:solidFill>
              <a:latin typeface="Arial"/>
              <a:ea typeface="黑体"/>
            </a:endParaRPr>
          </a:p>
        </p:txBody>
      </p:sp>
      <p:graphicFrame>
        <p:nvGraphicFramePr>
          <p:cNvPr id="19" name="Group 29"/>
          <p:cNvGraphicFramePr>
            <a:graphicFrameLocks noGrp="1"/>
          </p:cNvGraphicFramePr>
          <p:nvPr>
            <p:extLst>
              <p:ext uri="{D42A27DB-BD31-4B8C-83A1-F6EECF244321}">
                <p14:modId xmlns:p14="http://schemas.microsoft.com/office/powerpoint/2010/main" val="120008909"/>
              </p:ext>
            </p:extLst>
          </p:nvPr>
        </p:nvGraphicFramePr>
        <p:xfrm>
          <a:off x="425583" y="2420886"/>
          <a:ext cx="8322881" cy="4176465"/>
        </p:xfrm>
        <a:graphic>
          <a:graphicData uri="http://schemas.openxmlformats.org/drawingml/2006/table">
            <a:tbl>
              <a:tblPr firstRow="1" bandRow="1">
                <a:tableStyleId>{5C22544A-7EE6-4342-B048-85BDC9FD1C3A}</a:tableStyleId>
              </a:tblPr>
              <a:tblGrid>
                <a:gridCol w="1410113"/>
                <a:gridCol w="6912768"/>
              </a:tblGrid>
              <a:tr h="448673">
                <a:tc>
                  <a:txBody>
                    <a:bodyPr/>
                    <a:lstStyle/>
                    <a:p>
                      <a:pPr algn="ctr">
                        <a:lnSpc>
                          <a:spcPts val="1560"/>
                        </a:lnSpc>
                        <a:spcBef>
                          <a:spcPts val="180"/>
                        </a:spcBef>
                        <a:spcAft>
                          <a:spcPts val="180"/>
                        </a:spcAft>
                      </a:pPr>
                      <a:r>
                        <a:rPr lang="zh-CN" sz="2000" b="1" kern="100" dirty="0" smtClean="0">
                          <a:solidFill>
                            <a:schemeClr val="accent3"/>
                          </a:solidFill>
                        </a:rPr>
                        <a:t>属性</a:t>
                      </a:r>
                      <a:endParaRPr lang="zh-CN" sz="2000" b="1" kern="100" dirty="0">
                        <a:solidFill>
                          <a:schemeClr val="accent3"/>
                        </a:solidFill>
                        <a:latin typeface="+mn-lt"/>
                        <a:ea typeface="+mn-ea"/>
                        <a:cs typeface="宋体"/>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c>
                  <a:txBody>
                    <a:bodyPr/>
                    <a:lstStyle/>
                    <a:p>
                      <a:pPr algn="ctr">
                        <a:lnSpc>
                          <a:spcPts val="1560"/>
                        </a:lnSpc>
                        <a:spcBef>
                          <a:spcPts val="180"/>
                        </a:spcBef>
                        <a:spcAft>
                          <a:spcPts val="180"/>
                        </a:spcAft>
                      </a:pPr>
                      <a:r>
                        <a:rPr lang="zh-CN" sz="2000" b="1" kern="100" dirty="0" smtClean="0">
                          <a:solidFill>
                            <a:schemeClr val="accent3"/>
                          </a:solidFill>
                        </a:rPr>
                        <a:t>说明</a:t>
                      </a:r>
                      <a:endParaRPr lang="zh-CN" sz="2000" b="1" kern="100" dirty="0">
                        <a:solidFill>
                          <a:schemeClr val="accent3"/>
                        </a:solidFill>
                        <a:latin typeface="+mn-lt"/>
                        <a:ea typeface="+mn-ea"/>
                        <a:cs typeface="宋体"/>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solidFill>
                      <a:srgbClr val="0070C0"/>
                    </a:solidFill>
                  </a:tcPr>
                </a:tc>
              </a:tr>
              <a:tr h="931948">
                <a:tc>
                  <a:txBody>
                    <a:bodyPr/>
                    <a:lstStyle/>
                    <a:p>
                      <a:pPr marL="25400" marR="25400" algn="ctr">
                        <a:lnSpc>
                          <a:spcPts val="1560"/>
                        </a:lnSpc>
                        <a:spcBef>
                          <a:spcPts val="180"/>
                        </a:spcBef>
                        <a:spcAft>
                          <a:spcPts val="180"/>
                        </a:spcAft>
                      </a:pPr>
                      <a:r>
                        <a:rPr lang="en-US" sz="1800" b="1" kern="100" dirty="0"/>
                        <a:t>type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smtClean="0"/>
                        <a:t>指定元素</a:t>
                      </a:r>
                      <a:r>
                        <a:rPr lang="zh-CN" sz="1800" b="1" kern="100" dirty="0"/>
                        <a:t>的类型</a:t>
                      </a:r>
                      <a:r>
                        <a:rPr lang="zh-CN" sz="1800" b="1" kern="100" dirty="0" smtClean="0"/>
                        <a:t>。</a:t>
                      </a:r>
                      <a:r>
                        <a:rPr lang="en-US" sz="1800" b="1" kern="100" dirty="0" smtClean="0"/>
                        <a:t>text</a:t>
                      </a:r>
                      <a:r>
                        <a:rPr lang="zh-CN" sz="1800" b="1" kern="100" dirty="0"/>
                        <a:t>、</a:t>
                      </a:r>
                      <a:r>
                        <a:rPr lang="en-US" sz="1800" b="1" kern="100" dirty="0"/>
                        <a:t>password</a:t>
                      </a:r>
                      <a:r>
                        <a:rPr lang="zh-CN" sz="1800" b="1" kern="100" dirty="0"/>
                        <a:t>、</a:t>
                      </a:r>
                      <a:r>
                        <a:rPr lang="en-US" sz="1800" b="1" kern="100" dirty="0"/>
                        <a:t>checkbox</a:t>
                      </a:r>
                      <a:r>
                        <a:rPr lang="zh-CN" sz="1800" b="1" kern="100" dirty="0"/>
                        <a:t>、</a:t>
                      </a:r>
                      <a:r>
                        <a:rPr lang="en-US" sz="1800" b="1" kern="100" dirty="0"/>
                        <a:t>radio</a:t>
                      </a:r>
                      <a:r>
                        <a:rPr lang="zh-CN" sz="1800" b="1" kern="100" dirty="0"/>
                        <a:t>、</a:t>
                      </a:r>
                      <a:r>
                        <a:rPr lang="en-US" sz="1800" b="1" kern="100" dirty="0"/>
                        <a:t>submit</a:t>
                      </a:r>
                      <a:r>
                        <a:rPr lang="zh-CN" sz="1800" b="1" kern="100" dirty="0"/>
                        <a:t>、</a:t>
                      </a:r>
                      <a:r>
                        <a:rPr lang="en-US" sz="1800" b="1" kern="100" dirty="0"/>
                        <a:t>reset</a:t>
                      </a:r>
                      <a:r>
                        <a:rPr lang="zh-CN" sz="1800" b="1" kern="100" dirty="0"/>
                        <a:t>、</a:t>
                      </a:r>
                      <a:r>
                        <a:rPr lang="en-US" sz="1800" b="1" kern="100" dirty="0"/>
                        <a:t>file</a:t>
                      </a:r>
                      <a:r>
                        <a:rPr lang="zh-CN" sz="1800" b="1" kern="100" dirty="0"/>
                        <a:t>、</a:t>
                      </a:r>
                      <a:r>
                        <a:rPr lang="en-US" sz="1800" b="1" kern="100" dirty="0"/>
                        <a:t>hidden</a:t>
                      </a:r>
                      <a:r>
                        <a:rPr lang="zh-CN" sz="1800" b="1" kern="100" dirty="0"/>
                        <a:t>、</a:t>
                      </a:r>
                      <a:r>
                        <a:rPr lang="en-US" sz="1800" b="1" kern="100" dirty="0"/>
                        <a:t>image </a:t>
                      </a:r>
                      <a:r>
                        <a:rPr lang="zh-CN" sz="1800" b="1" kern="100" dirty="0"/>
                        <a:t>和</a:t>
                      </a:r>
                      <a:r>
                        <a:rPr lang="en-US" sz="1800" b="1" kern="100" dirty="0"/>
                        <a:t> </a:t>
                      </a:r>
                      <a:r>
                        <a:rPr lang="en-US" sz="1800" b="1" kern="100" dirty="0" smtClean="0"/>
                        <a:t>button</a:t>
                      </a:r>
                      <a:r>
                        <a:rPr lang="zh-CN" altLang="en-US" sz="1800" b="1" kern="100" dirty="0" smtClean="0"/>
                        <a:t>，</a:t>
                      </a:r>
                      <a:r>
                        <a:rPr lang="zh-CN" sz="1800" b="1" kern="100" dirty="0" smtClean="0"/>
                        <a:t>默认为</a:t>
                      </a:r>
                      <a:r>
                        <a:rPr lang="en-US" sz="1800" b="1" kern="100" dirty="0" smtClean="0"/>
                        <a:t> </a:t>
                      </a:r>
                      <a:r>
                        <a:rPr lang="en-US" sz="1800" b="1" kern="100" dirty="0"/>
                        <a:t>text</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a:t>name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smtClean="0"/>
                        <a:t>指定</a:t>
                      </a:r>
                      <a:r>
                        <a:rPr lang="zh-CN" sz="1800" b="1" kern="100" dirty="0"/>
                        <a:t>表单元素的</a:t>
                      </a:r>
                      <a:r>
                        <a:rPr lang="zh-CN" sz="1800" b="1" kern="100" dirty="0" smtClean="0"/>
                        <a:t>名称</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a:t>value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smtClean="0"/>
                        <a:t>元素</a:t>
                      </a:r>
                      <a:r>
                        <a:rPr lang="zh-CN" sz="1800" b="1" kern="100" dirty="0"/>
                        <a:t>的初始值</a:t>
                      </a:r>
                      <a:r>
                        <a:rPr lang="zh-CN" sz="1800" b="1" kern="100" dirty="0" smtClean="0"/>
                        <a:t>。</a:t>
                      </a:r>
                      <a:r>
                        <a:rPr lang="en-US" sz="1800" b="1" kern="100" dirty="0" smtClean="0"/>
                        <a:t>type </a:t>
                      </a:r>
                      <a:r>
                        <a:rPr lang="zh-CN" sz="1800" b="1" kern="100" dirty="0"/>
                        <a:t>为</a:t>
                      </a:r>
                      <a:r>
                        <a:rPr lang="en-US" sz="1800" b="1" kern="100" dirty="0"/>
                        <a:t> </a:t>
                      </a:r>
                      <a:r>
                        <a:rPr lang="en-US" sz="1800" b="1" kern="100" dirty="0" smtClean="0"/>
                        <a:t>radio</a:t>
                      </a:r>
                      <a:r>
                        <a:rPr lang="zh-CN" altLang="en-US" sz="1800" b="1" kern="100" dirty="0" smtClean="0"/>
                        <a:t>时</a:t>
                      </a:r>
                      <a:r>
                        <a:rPr lang="zh-CN" sz="1800" b="1" kern="100" dirty="0" smtClean="0"/>
                        <a:t>必须</a:t>
                      </a:r>
                      <a:r>
                        <a:rPr lang="zh-CN" sz="1800" b="1" kern="100" dirty="0"/>
                        <a:t>指定一个值</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931948">
                <a:tc>
                  <a:txBody>
                    <a:bodyPr/>
                    <a:lstStyle/>
                    <a:p>
                      <a:pPr marL="25400" marR="25400" algn="ctr">
                        <a:lnSpc>
                          <a:spcPts val="1560"/>
                        </a:lnSpc>
                        <a:spcBef>
                          <a:spcPts val="180"/>
                        </a:spcBef>
                        <a:spcAft>
                          <a:spcPts val="180"/>
                        </a:spcAft>
                      </a:pPr>
                      <a:r>
                        <a:rPr lang="en-US" sz="1800" b="1" kern="100" dirty="0"/>
                        <a:t>size</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zh-CN" sz="1800" b="1" kern="100" dirty="0" smtClean="0"/>
                        <a:t>指定</a:t>
                      </a:r>
                      <a:r>
                        <a:rPr lang="zh-CN" sz="1800" b="1" kern="100" dirty="0"/>
                        <a:t>表单元素的初始宽度</a:t>
                      </a:r>
                      <a:r>
                        <a:rPr lang="zh-CN" sz="1800" b="1" kern="100" dirty="0" smtClean="0"/>
                        <a:t>。</a:t>
                      </a:r>
                      <a:r>
                        <a:rPr lang="zh-CN" altLang="en-US" sz="1800" b="1" kern="100" dirty="0" smtClean="0"/>
                        <a:t>当</a:t>
                      </a:r>
                      <a:r>
                        <a:rPr lang="en-US" sz="1800" b="1" kern="100" dirty="0" smtClean="0"/>
                        <a:t> </a:t>
                      </a:r>
                      <a:r>
                        <a:rPr lang="en-US" sz="1800" b="1" kern="100" dirty="0"/>
                        <a:t>type </a:t>
                      </a:r>
                      <a:r>
                        <a:rPr lang="zh-CN" sz="1800" b="1" kern="100" dirty="0"/>
                        <a:t>为</a:t>
                      </a:r>
                      <a:r>
                        <a:rPr lang="en-US" sz="1800" b="1" kern="100" dirty="0"/>
                        <a:t> text </a:t>
                      </a:r>
                      <a:r>
                        <a:rPr lang="zh-CN" sz="1800" b="1" kern="100" dirty="0"/>
                        <a:t>或</a:t>
                      </a:r>
                      <a:r>
                        <a:rPr lang="en-US" sz="1800" b="1" kern="100" dirty="0"/>
                        <a:t> </a:t>
                      </a:r>
                      <a:r>
                        <a:rPr lang="en-US" sz="1800" b="1" kern="100" dirty="0" smtClean="0"/>
                        <a:t>password</a:t>
                      </a:r>
                      <a:r>
                        <a:rPr lang="zh-CN" altLang="en-US" sz="1800" b="1" kern="100" dirty="0" smtClean="0"/>
                        <a:t>时</a:t>
                      </a:r>
                      <a:r>
                        <a:rPr lang="zh-CN" sz="1800" b="1" kern="100" dirty="0" smtClean="0"/>
                        <a:t>，表</a:t>
                      </a:r>
                      <a:r>
                        <a:rPr lang="zh-CN" sz="1800" b="1" kern="100" dirty="0"/>
                        <a:t>单元素的大小以字符为单位。对于</a:t>
                      </a:r>
                      <a:r>
                        <a:rPr lang="zh-CN" sz="1800" b="1" kern="100" dirty="0" smtClean="0"/>
                        <a:t>其他类型</a:t>
                      </a:r>
                      <a:r>
                        <a:rPr lang="zh-CN" sz="1800" b="1" kern="100" dirty="0"/>
                        <a:t>，宽度以像素为单位</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err="1"/>
                        <a:t>maxlength</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en-US" altLang="zh-CN" sz="1800" b="1" kern="100" dirty="0" smtClean="0"/>
                        <a:t>type</a:t>
                      </a:r>
                      <a:r>
                        <a:rPr lang="zh-CN" altLang="en-US" sz="1800" b="1" kern="100" dirty="0" smtClean="0"/>
                        <a:t>为</a:t>
                      </a:r>
                      <a:r>
                        <a:rPr lang="en-US" sz="1800" b="1" kern="100" dirty="0" smtClean="0"/>
                        <a:t>text </a:t>
                      </a:r>
                      <a:r>
                        <a:rPr lang="zh-CN" sz="1800" b="1" kern="100" dirty="0"/>
                        <a:t>或</a:t>
                      </a:r>
                      <a:r>
                        <a:rPr lang="en-US" sz="1800" b="1" kern="100" dirty="0"/>
                        <a:t> password </a:t>
                      </a:r>
                      <a:r>
                        <a:rPr lang="zh-CN" altLang="en-US" sz="1800" b="1" kern="100" dirty="0" smtClean="0"/>
                        <a:t>时，</a:t>
                      </a:r>
                      <a:r>
                        <a:rPr lang="zh-CN" sz="1800" b="1" kern="100" dirty="0" smtClean="0"/>
                        <a:t>输入</a:t>
                      </a:r>
                      <a:r>
                        <a:rPr lang="zh-CN" sz="1800" b="1" kern="100" dirty="0"/>
                        <a:t>的最大字符</a:t>
                      </a:r>
                      <a:r>
                        <a:rPr lang="zh-CN" sz="1800" b="1" kern="100" dirty="0" smtClean="0"/>
                        <a:t>数</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r h="465974">
                <a:tc>
                  <a:txBody>
                    <a:bodyPr/>
                    <a:lstStyle/>
                    <a:p>
                      <a:pPr marL="25400" marR="25400" algn="ctr">
                        <a:lnSpc>
                          <a:spcPts val="1560"/>
                        </a:lnSpc>
                        <a:spcBef>
                          <a:spcPts val="180"/>
                        </a:spcBef>
                        <a:spcAft>
                          <a:spcPts val="180"/>
                        </a:spcAft>
                      </a:pPr>
                      <a:r>
                        <a:rPr lang="en-US" sz="1800" b="1" kern="100" dirty="0"/>
                        <a:t>checked</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c>
                  <a:txBody>
                    <a:bodyPr/>
                    <a:lstStyle/>
                    <a:p>
                      <a:pPr marL="25400" marR="25400" algn="just">
                        <a:lnSpc>
                          <a:spcPct val="150000"/>
                        </a:lnSpc>
                        <a:spcBef>
                          <a:spcPts val="180"/>
                        </a:spcBef>
                        <a:spcAft>
                          <a:spcPts val="180"/>
                        </a:spcAft>
                      </a:pPr>
                      <a:r>
                        <a:rPr lang="en-US" altLang="zh-CN" sz="1800" b="1" kern="100" dirty="0" smtClean="0"/>
                        <a:t>type</a:t>
                      </a:r>
                      <a:r>
                        <a:rPr lang="zh-CN" sz="1800" b="1" kern="100" dirty="0" smtClean="0"/>
                        <a:t>为</a:t>
                      </a:r>
                      <a:r>
                        <a:rPr lang="en-US" sz="1800" b="1" kern="100" dirty="0" smtClean="0"/>
                        <a:t>radio</a:t>
                      </a:r>
                      <a:r>
                        <a:rPr lang="zh-CN" sz="1800" b="1" kern="100" dirty="0" smtClean="0"/>
                        <a:t>或</a:t>
                      </a:r>
                      <a:r>
                        <a:rPr lang="en-US" sz="1800" b="1" kern="100" dirty="0" smtClean="0"/>
                        <a:t>checkbox</a:t>
                      </a:r>
                      <a:r>
                        <a:rPr lang="zh-CN" sz="1800" b="1" kern="100" dirty="0" smtClean="0"/>
                        <a:t>时，</a:t>
                      </a:r>
                      <a:r>
                        <a:rPr lang="zh-CN" altLang="en-US" sz="1800" b="1" kern="100" dirty="0" smtClean="0"/>
                        <a:t>指定按钮是否是被选中</a:t>
                      </a:r>
                      <a:endParaRPr lang="zh-CN" sz="1800" b="1" kern="100" dirty="0">
                        <a:latin typeface="+mn-lt"/>
                        <a:ea typeface="+mn-ea"/>
                        <a:cs typeface="Times New Roman"/>
                      </a:endParaRPr>
                    </a:p>
                  </a:txBody>
                  <a:tcPr marL="68580" marR="68580" marT="0" marB="0" anchor="ctr">
                    <a:lnL w="12700" cap="flat" cmpd="sng" algn="ctr">
                      <a:solidFill>
                        <a:schemeClr val="accent5">
                          <a:lumMod val="50000"/>
                        </a:schemeClr>
                      </a:solidFill>
                      <a:prstDash val="solid"/>
                      <a:round/>
                      <a:headEnd type="none" w="med" len="med"/>
                      <a:tailEnd type="none" w="med" len="med"/>
                    </a:lnL>
                    <a:lnR w="12700" cap="flat" cmpd="sng" algn="ctr">
                      <a:solidFill>
                        <a:schemeClr val="accent5">
                          <a:lumMod val="50000"/>
                        </a:schemeClr>
                      </a:solidFill>
                      <a:prstDash val="solid"/>
                      <a:round/>
                      <a:headEnd type="none" w="med" len="med"/>
                      <a:tailEnd type="none" w="med" len="med"/>
                    </a:lnR>
                    <a:lnT w="12700" cap="flat" cmpd="sng" algn="ctr">
                      <a:solidFill>
                        <a:schemeClr val="accent5">
                          <a:lumMod val="50000"/>
                        </a:schemeClr>
                      </a:solidFill>
                      <a:prstDash val="solid"/>
                      <a:round/>
                      <a:headEnd type="none" w="med" len="med"/>
                      <a:tailEnd type="none" w="med" len="med"/>
                    </a:lnT>
                    <a:lnB w="12700" cap="flat" cmpd="sng" algn="ctr">
                      <a:solidFill>
                        <a:schemeClr val="accent5">
                          <a:lumMod val="50000"/>
                        </a:schemeClr>
                      </a:solidFill>
                      <a:prstDash val="solid"/>
                      <a:round/>
                      <a:headEnd type="none" w="med" len="med"/>
                      <a:tailEnd type="none" w="med" len="med"/>
                    </a:lnB>
                  </a:tcPr>
                </a:tc>
              </a:tr>
            </a:tbl>
          </a:graphicData>
        </a:graphic>
      </p:graphicFrame>
      <p:sp>
        <p:nvSpPr>
          <p:cNvPr id="3" name="灯片编号占位符 2"/>
          <p:cNvSpPr>
            <a:spLocks noGrp="1"/>
          </p:cNvSpPr>
          <p:nvPr>
            <p:ph type="sldNum" sz="quarter" idx="10"/>
          </p:nvPr>
        </p:nvSpPr>
        <p:spPr/>
        <p:txBody>
          <a:bodyPr/>
          <a:lstStyle/>
          <a:p>
            <a:pPr>
              <a:defRPr/>
            </a:pPr>
            <a:fld id="{A6BFE9AD-FDCB-49EE-8AAC-4269F814AA90}" type="slidenum">
              <a:rPr lang="zh-CN" altLang="en-US" smtClean="0"/>
              <a:pPr>
                <a:defRPr/>
              </a:pPr>
              <a:t>7</a:t>
            </a:fld>
            <a:r>
              <a:rPr lang="en-US" altLang="zh-CN" smtClean="0"/>
              <a:t>/44</a:t>
            </a:r>
            <a:endParaRPr lang="zh-CN" altLang="en-US" dirty="0"/>
          </a:p>
        </p:txBody>
      </p:sp>
      <p:cxnSp>
        <p:nvCxnSpPr>
          <p:cNvPr id="17" name="直接箭头连接符 16"/>
          <p:cNvCxnSpPr/>
          <p:nvPr/>
        </p:nvCxnSpPr>
        <p:spPr>
          <a:xfrm flipH="1">
            <a:off x="6156175" y="1408677"/>
            <a:ext cx="130339" cy="508155"/>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8405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wipe(left)">
                                      <p:cBhvr>
                                        <p:cTn id="15" dur="500"/>
                                        <p:tgtEl>
                                          <p:spTgt spid="36"/>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left)">
                                      <p:cBhvr>
                                        <p:cTn id="19" dur="500"/>
                                        <p:tgtEl>
                                          <p:spTgt spid="37"/>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500"/>
                                        <p:tgtEl>
                                          <p:spTgt spid="3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up)">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left)">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6" grpId="0" animBg="1"/>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84168" y="70285"/>
            <a:ext cx="2880444" cy="954107"/>
          </a:xfrm>
        </p:spPr>
        <p:txBody>
          <a:bodyPr/>
          <a:lstStyle/>
          <a:p>
            <a:r>
              <a:rPr lang="zh-CN" altLang="en-US" dirty="0" smtClean="0"/>
              <a:t>表单元素</a:t>
            </a:r>
            <a:r>
              <a:rPr lang="en-US" altLang="zh-CN" dirty="0" smtClean="0"/>
              <a:t>13-1</a:t>
            </a:r>
            <a:endParaRPr lang="zh-CN" altLang="en-US" dirty="0"/>
          </a:p>
        </p:txBody>
      </p:sp>
      <p:sp>
        <p:nvSpPr>
          <p:cNvPr id="3" name="内容占位符 2"/>
          <p:cNvSpPr>
            <a:spLocks noGrp="1"/>
          </p:cNvSpPr>
          <p:nvPr>
            <p:ph idx="1"/>
          </p:nvPr>
        </p:nvSpPr>
        <p:spPr/>
        <p:txBody>
          <a:bodyPr/>
          <a:lstStyle/>
          <a:p>
            <a:r>
              <a:rPr lang="zh-CN" altLang="en-US" smtClean="0"/>
              <a:t>文本框</a:t>
            </a:r>
            <a:endParaRPr lang="zh-CN" altLang="en-US" dirty="0"/>
          </a:p>
        </p:txBody>
      </p:sp>
      <p:grpSp>
        <p:nvGrpSpPr>
          <p:cNvPr id="5" name="组合 4"/>
          <p:cNvGrpSpPr/>
          <p:nvPr/>
        </p:nvGrpSpPr>
        <p:grpSpPr>
          <a:xfrm>
            <a:off x="142844"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1285852" y="2738424"/>
            <a:ext cx="6500858" cy="812530"/>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t>"</a:t>
            </a:r>
            <a:r>
              <a:rPr lang="en-US" altLang="zh-CN" b="1" dirty="0" smtClean="0">
                <a:solidFill>
                  <a:srgbClr val="FF0000"/>
                </a:solidFill>
                <a:latin typeface="+mn-lt"/>
              </a:rPr>
              <a:t>text</a:t>
            </a:r>
            <a:r>
              <a:rPr lang="en-US" altLang="zh-CN" b="1" dirty="0" smtClean="0"/>
              <a:t>"</a:t>
            </a:r>
            <a:r>
              <a:rPr lang="en-US" altLang="zh-CN" b="1" dirty="0" smtClean="0">
                <a:latin typeface="+mn-lt"/>
              </a:rPr>
              <a:t>  name=</a:t>
            </a:r>
            <a:r>
              <a:rPr lang="en-US" altLang="zh-CN" b="1" dirty="0" smtClean="0"/>
              <a:t>"</a:t>
            </a:r>
            <a:r>
              <a:rPr lang="en-US" altLang="zh-CN" b="1" dirty="0" err="1" smtClean="0">
                <a:latin typeface="+mn-lt"/>
              </a:rPr>
              <a:t>userName</a:t>
            </a:r>
            <a:r>
              <a:rPr lang="en-US" altLang="zh-CN" b="1" dirty="0" smtClean="0"/>
              <a:t>"</a:t>
            </a:r>
            <a:r>
              <a:rPr lang="en-US" altLang="zh-CN" b="1" dirty="0" smtClean="0">
                <a:latin typeface="+mn-lt"/>
              </a:rPr>
              <a:t> value=</a:t>
            </a:r>
            <a:r>
              <a:rPr lang="en-US" altLang="zh-CN" b="1" dirty="0" smtClean="0"/>
              <a:t>"</a:t>
            </a:r>
            <a:r>
              <a:rPr lang="zh-CN" altLang="en-US" b="1" dirty="0" smtClean="0"/>
              <a:t>用户名</a:t>
            </a:r>
            <a:r>
              <a:rPr lang="en-US" altLang="zh-CN" b="1" dirty="0" smtClean="0"/>
              <a:t>" size="30" </a:t>
            </a:r>
            <a:r>
              <a:rPr lang="en-US" altLang="zh-CN" b="1" dirty="0" err="1" smtClean="0"/>
              <a:t>maxlength</a:t>
            </a:r>
            <a:r>
              <a:rPr lang="en-US" altLang="zh-CN" b="1" dirty="0" smtClean="0"/>
              <a:t>="20" /</a:t>
            </a:r>
            <a:r>
              <a:rPr lang="en-US" altLang="zh-CN" b="1" dirty="0" smtClean="0">
                <a:latin typeface="+mn-lt"/>
              </a:rPr>
              <a:t>&gt;</a:t>
            </a:r>
          </a:p>
        </p:txBody>
      </p:sp>
      <p:sp>
        <p:nvSpPr>
          <p:cNvPr id="9" name="AutoShape 6"/>
          <p:cNvSpPr>
            <a:spLocks noChangeArrowheads="1"/>
          </p:cNvSpPr>
          <p:nvPr/>
        </p:nvSpPr>
        <p:spPr bwMode="auto">
          <a:xfrm>
            <a:off x="2143108" y="2000240"/>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550053" y="2407185"/>
            <a:ext cx="412914" cy="34483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3714744" y="2000240"/>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文本框名称</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4297442" y="2463867"/>
            <a:ext cx="508156" cy="326709"/>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5893730" y="2000240"/>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文本框初始值</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rot="5400000">
            <a:off x="6452228" y="2529029"/>
            <a:ext cx="436720" cy="12495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6" name="AutoShape 6"/>
          <p:cNvSpPr>
            <a:spLocks noChangeArrowheads="1"/>
          </p:cNvSpPr>
          <p:nvPr/>
        </p:nvSpPr>
        <p:spPr bwMode="auto">
          <a:xfrm>
            <a:off x="1214414" y="4071942"/>
            <a:ext cx="1346844"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文本框长度</a:t>
            </a:r>
            <a:endParaRPr lang="en-US" altLang="zh-CN" b="1" kern="0" dirty="0">
              <a:solidFill>
                <a:schemeClr val="bg1"/>
              </a:solidFill>
              <a:latin typeface="Arial"/>
              <a:ea typeface="黑体"/>
            </a:endParaRPr>
          </a:p>
        </p:txBody>
      </p:sp>
      <p:cxnSp>
        <p:nvCxnSpPr>
          <p:cNvPr id="17" name="直接箭头连接符 16"/>
          <p:cNvCxnSpPr>
            <a:stCxn id="16" idx="0"/>
          </p:cNvCxnSpPr>
          <p:nvPr/>
        </p:nvCxnSpPr>
        <p:spPr>
          <a:xfrm rot="5400000" flipH="1" flipV="1">
            <a:off x="1658282" y="3658554"/>
            <a:ext cx="642942" cy="183834"/>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23" name="AutoShape 6"/>
          <p:cNvSpPr>
            <a:spLocks noChangeArrowheads="1"/>
          </p:cNvSpPr>
          <p:nvPr/>
        </p:nvSpPr>
        <p:spPr bwMode="auto">
          <a:xfrm>
            <a:off x="3071802" y="4071942"/>
            <a:ext cx="2509020"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文本框可输入最多字符</a:t>
            </a:r>
            <a:endParaRPr lang="en-US" altLang="zh-CN" b="1" kern="0" dirty="0">
              <a:solidFill>
                <a:schemeClr val="bg1"/>
              </a:solidFill>
              <a:latin typeface="Arial"/>
              <a:ea typeface="黑体"/>
            </a:endParaRPr>
          </a:p>
        </p:txBody>
      </p:sp>
      <p:cxnSp>
        <p:nvCxnSpPr>
          <p:cNvPr id="24" name="直接箭头连接符 23"/>
          <p:cNvCxnSpPr>
            <a:stCxn id="23" idx="0"/>
          </p:cNvCxnSpPr>
          <p:nvPr/>
        </p:nvCxnSpPr>
        <p:spPr>
          <a:xfrm flipH="1" flipV="1">
            <a:off x="3929059" y="3429004"/>
            <a:ext cx="397253" cy="642938"/>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30" name="组合 18"/>
          <p:cNvGrpSpPr>
            <a:grpSpLocks/>
          </p:cNvGrpSpPr>
          <p:nvPr/>
        </p:nvGrpSpPr>
        <p:grpSpPr bwMode="auto">
          <a:xfrm>
            <a:off x="2090738" y="5772785"/>
            <a:ext cx="4572000" cy="428625"/>
            <a:chOff x="3143240" y="5143512"/>
            <a:chExt cx="4572032" cy="428628"/>
          </a:xfrm>
        </p:grpSpPr>
        <p:sp>
          <p:nvSpPr>
            <p:cNvPr id="31" name="圆角矩形 30"/>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32" name="圆角矩形 31"/>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33"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TextBox 33"/>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2</a:t>
              </a:r>
              <a:r>
                <a:rPr lang="zh-CN" altLang="en-US" sz="1600" b="1" spc="300" dirty="0">
                  <a:solidFill>
                    <a:srgbClr val="FBFFFE"/>
                  </a:solidFill>
                  <a:latin typeface="微软雅黑" pitchFamily="34" charset="-122"/>
                  <a:ea typeface="微软雅黑" pitchFamily="34" charset="-122"/>
                </a:rPr>
                <a:t>：文本框</a:t>
              </a:r>
            </a:p>
          </p:txBody>
        </p:sp>
      </p:grpSp>
      <p:sp>
        <p:nvSpPr>
          <p:cNvPr id="15" name="灯片编号占位符 14"/>
          <p:cNvSpPr>
            <a:spLocks noGrp="1"/>
          </p:cNvSpPr>
          <p:nvPr>
            <p:ph type="sldNum" sz="quarter" idx="10"/>
          </p:nvPr>
        </p:nvSpPr>
        <p:spPr/>
        <p:txBody>
          <a:bodyPr/>
          <a:lstStyle/>
          <a:p>
            <a:pPr>
              <a:defRPr/>
            </a:pPr>
            <a:fld id="{A6BFE9AD-FDCB-49EE-8AAC-4269F814AA90}" type="slidenum">
              <a:rPr lang="zh-CN" altLang="en-US" smtClean="0"/>
              <a:pPr>
                <a:defRPr/>
              </a:pPr>
              <a:t>8</a:t>
            </a:fld>
            <a:r>
              <a:rPr lang="en-US" altLang="zh-CN" smtClean="0"/>
              <a:t>/44</a:t>
            </a:r>
            <a:endParaRPr lang="zh-CN" altLang="en-US" dirty="0"/>
          </a:p>
        </p:txBody>
      </p:sp>
    </p:spTree>
    <p:extLst>
      <p:ext uri="{BB962C8B-B14F-4D97-AF65-F5344CB8AC3E}">
        <p14:creationId xmlns:p14="http://schemas.microsoft.com/office/powerpoint/2010/main" val="260663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right)">
                                      <p:cBhvr>
                                        <p:cTn id="43" dur="500"/>
                                        <p:tgtEl>
                                          <p:spTgt spid="24"/>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ipe(left)">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6"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2200" y="70285"/>
            <a:ext cx="2592412" cy="954107"/>
          </a:xfrm>
        </p:spPr>
        <p:txBody>
          <a:bodyPr/>
          <a:lstStyle/>
          <a:p>
            <a:r>
              <a:rPr lang="zh-CN" altLang="en-US" dirty="0" smtClean="0"/>
              <a:t>表单元素</a:t>
            </a:r>
            <a:r>
              <a:rPr lang="en-US" altLang="zh-CN" dirty="0" smtClean="0"/>
              <a:t>13-2</a:t>
            </a:r>
            <a:endParaRPr lang="zh-CN" altLang="en-US" dirty="0"/>
          </a:p>
        </p:txBody>
      </p:sp>
      <p:sp>
        <p:nvSpPr>
          <p:cNvPr id="3" name="内容占位符 2"/>
          <p:cNvSpPr>
            <a:spLocks noGrp="1"/>
          </p:cNvSpPr>
          <p:nvPr>
            <p:ph idx="1"/>
          </p:nvPr>
        </p:nvSpPr>
        <p:spPr/>
        <p:txBody>
          <a:bodyPr/>
          <a:lstStyle/>
          <a:p>
            <a:r>
              <a:rPr lang="zh-CN" altLang="en-US" smtClean="0"/>
              <a:t>密码框</a:t>
            </a:r>
            <a:endParaRPr lang="zh-CN" altLang="en-US" dirty="0"/>
          </a:p>
        </p:txBody>
      </p:sp>
      <p:grpSp>
        <p:nvGrpSpPr>
          <p:cNvPr id="5" name="组合 4"/>
          <p:cNvGrpSpPr/>
          <p:nvPr/>
        </p:nvGrpSpPr>
        <p:grpSpPr>
          <a:xfrm>
            <a:off x="214282" y="1857364"/>
            <a:ext cx="1000132" cy="400110"/>
            <a:chOff x="1000100" y="1801286"/>
            <a:chExt cx="1000132" cy="400110"/>
          </a:xfrm>
        </p:grpSpPr>
        <p:pic>
          <p:nvPicPr>
            <p:cNvPr id="6" name="Picture 3" descr="E:\设计支持\模板设计\YF.png"/>
            <p:cNvPicPr>
              <a:picLocks noChangeAspect="1" noChangeArrowheads="1"/>
            </p:cNvPicPr>
            <p:nvPr/>
          </p:nvPicPr>
          <p:blipFill>
            <a:blip r:embed="rId3"/>
            <a:srcRect/>
            <a:stretch>
              <a:fillRect/>
            </a:stretch>
          </p:blipFill>
          <p:spPr bwMode="auto">
            <a:xfrm>
              <a:off x="1000100" y="1806293"/>
              <a:ext cx="422603" cy="390096"/>
            </a:xfrm>
            <a:prstGeom prst="rect">
              <a:avLst/>
            </a:prstGeom>
            <a:noFill/>
          </p:spPr>
        </p:pic>
        <p:sp>
          <p:nvSpPr>
            <p:cNvPr id="7" name="TextBox 6"/>
            <p:cNvSpPr txBox="1"/>
            <p:nvPr/>
          </p:nvSpPr>
          <p:spPr>
            <a:xfrm>
              <a:off x="1299399" y="1801286"/>
              <a:ext cx="700833" cy="400110"/>
            </a:xfrm>
            <a:prstGeom prst="rect">
              <a:avLst/>
            </a:prstGeom>
            <a:noFill/>
            <a:effectLst>
              <a:outerShdw blurRad="25400" dist="12700" dir="5400000" algn="t" rotWithShape="0">
                <a:prstClr val="black">
                  <a:alpha val="40000"/>
                </a:prstClr>
              </a:outerShdw>
            </a:effectLst>
          </p:spPr>
          <p:txBody>
            <a:bodyPr wrap="none" rtlCol="0" anchor="ctr">
              <a:spAutoFit/>
            </a:bodyPr>
            <a:lstStyle/>
            <a:p>
              <a:pPr algn="l"/>
              <a:r>
                <a:rPr lang="zh-CN" altLang="en-US" sz="2000" b="1" dirty="0" smtClean="0">
                  <a:solidFill>
                    <a:schemeClr val="tx1"/>
                  </a:solidFill>
                  <a:latin typeface="黑体" pitchFamily="49" charset="-122"/>
                  <a:ea typeface="黑体" pitchFamily="49" charset="-122"/>
                </a:rPr>
                <a:t>语法</a:t>
              </a:r>
              <a:endParaRPr lang="zh-CN" altLang="en-US" sz="2000" b="1" dirty="0">
                <a:solidFill>
                  <a:schemeClr val="tx1"/>
                </a:solidFill>
                <a:latin typeface="黑体" pitchFamily="49" charset="-122"/>
                <a:ea typeface="黑体" pitchFamily="49" charset="-122"/>
              </a:endParaRPr>
            </a:p>
          </p:txBody>
        </p:sp>
      </p:grpSp>
      <p:sp>
        <p:nvSpPr>
          <p:cNvPr id="8" name="AutoShape 3"/>
          <p:cNvSpPr>
            <a:spLocks noChangeArrowheads="1"/>
          </p:cNvSpPr>
          <p:nvPr/>
        </p:nvSpPr>
        <p:spPr bwMode="auto">
          <a:xfrm>
            <a:off x="1285852" y="2738424"/>
            <a:ext cx="6929486" cy="452432"/>
          </a:xfrm>
          <a:prstGeom prst="roundRect">
            <a:avLst>
              <a:gd name="adj" fmla="val 0"/>
            </a:avLst>
          </a:prstGeom>
          <a:solidFill>
            <a:srgbClr val="EDF5FD"/>
          </a:solidFill>
          <a:ln w="50800" cap="flat" cmpd="sng" algn="ctr">
            <a:solidFill>
              <a:srgbClr val="00B0F0"/>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defTabSz="723900">
              <a:lnSpc>
                <a:spcPct val="130000"/>
              </a:lnSpc>
              <a:spcAft>
                <a:spcPts val="0"/>
              </a:spcAft>
              <a:buClr>
                <a:schemeClr val="folHlink"/>
              </a:buClr>
              <a:buSzPct val="60000"/>
              <a:tabLst>
                <a:tab pos="444500" algn="l"/>
              </a:tabLst>
              <a:defRPr/>
            </a:pPr>
            <a:r>
              <a:rPr lang="en-US" altLang="zh-CN" b="1" dirty="0" smtClean="0">
                <a:latin typeface="+mn-lt"/>
              </a:rPr>
              <a:t>&lt;input  type=</a:t>
            </a:r>
            <a:r>
              <a:rPr lang="en-US" altLang="zh-CN" b="1" dirty="0" smtClean="0"/>
              <a:t>"</a:t>
            </a:r>
            <a:r>
              <a:rPr lang="en-US" altLang="zh-CN" b="1" dirty="0" smtClean="0">
                <a:solidFill>
                  <a:srgbClr val="FF0000"/>
                </a:solidFill>
                <a:latin typeface="+mn-lt"/>
              </a:rPr>
              <a:t>password </a:t>
            </a:r>
            <a:r>
              <a:rPr lang="en-US" altLang="zh-CN" b="1" dirty="0" smtClean="0"/>
              <a:t>"</a:t>
            </a:r>
            <a:r>
              <a:rPr lang="en-US" altLang="zh-CN" b="1" dirty="0" smtClean="0">
                <a:latin typeface="+mn-lt"/>
              </a:rPr>
              <a:t>  name=</a:t>
            </a:r>
            <a:r>
              <a:rPr lang="en-US" altLang="zh-CN" b="1" dirty="0" smtClean="0"/>
              <a:t>"</a:t>
            </a:r>
            <a:r>
              <a:rPr lang="en-US" altLang="zh-CN" b="1" dirty="0" smtClean="0">
                <a:latin typeface="+mn-lt"/>
              </a:rPr>
              <a:t>pass</a:t>
            </a:r>
            <a:r>
              <a:rPr lang="en-US" altLang="zh-CN" b="1" dirty="0" smtClean="0"/>
              <a:t>"</a:t>
            </a:r>
            <a:r>
              <a:rPr lang="en-US" altLang="zh-CN" b="1" dirty="0" smtClean="0">
                <a:latin typeface="+mn-lt"/>
              </a:rPr>
              <a:t> </a:t>
            </a:r>
            <a:r>
              <a:rPr lang="en-US" altLang="zh-CN" b="1" dirty="0" smtClean="0"/>
              <a:t> size="20" /</a:t>
            </a:r>
            <a:r>
              <a:rPr lang="en-US" altLang="zh-CN" b="1" dirty="0" smtClean="0">
                <a:latin typeface="+mn-lt"/>
              </a:rPr>
              <a:t>&gt;</a:t>
            </a:r>
          </a:p>
        </p:txBody>
      </p:sp>
      <p:sp>
        <p:nvSpPr>
          <p:cNvPr id="9" name="AutoShape 6"/>
          <p:cNvSpPr>
            <a:spLocks noChangeArrowheads="1"/>
          </p:cNvSpPr>
          <p:nvPr/>
        </p:nvSpPr>
        <p:spPr bwMode="auto">
          <a:xfrm>
            <a:off x="2404143" y="2000240"/>
            <a:ext cx="881973"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密码框</a:t>
            </a:r>
            <a:endParaRPr lang="en-US" altLang="zh-CN" b="1" kern="0" dirty="0">
              <a:solidFill>
                <a:schemeClr val="bg1"/>
              </a:solidFill>
              <a:latin typeface="Arial"/>
              <a:ea typeface="黑体"/>
            </a:endParaRPr>
          </a:p>
        </p:txBody>
      </p:sp>
      <p:cxnSp>
        <p:nvCxnSpPr>
          <p:cNvPr id="10" name="直接箭头连接符 9"/>
          <p:cNvCxnSpPr>
            <a:stCxn id="9" idx="2"/>
          </p:cNvCxnSpPr>
          <p:nvPr/>
        </p:nvCxnSpPr>
        <p:spPr>
          <a:xfrm rot="16200000" flipH="1">
            <a:off x="2823447" y="2394827"/>
            <a:ext cx="484352" cy="440986"/>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1" name="AutoShape 6"/>
          <p:cNvSpPr>
            <a:spLocks noChangeArrowheads="1"/>
          </p:cNvSpPr>
          <p:nvPr/>
        </p:nvSpPr>
        <p:spPr bwMode="auto">
          <a:xfrm>
            <a:off x="4135730" y="2000240"/>
            <a:ext cx="1579278"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non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密码框的名称</a:t>
            </a:r>
            <a:endParaRPr lang="en-US" altLang="zh-CN" b="1" kern="0" dirty="0">
              <a:solidFill>
                <a:schemeClr val="bg1"/>
              </a:solidFill>
              <a:latin typeface="Arial"/>
              <a:ea typeface="黑体"/>
            </a:endParaRPr>
          </a:p>
        </p:txBody>
      </p:sp>
      <p:cxnSp>
        <p:nvCxnSpPr>
          <p:cNvPr id="12" name="直接箭头连接符 11"/>
          <p:cNvCxnSpPr>
            <a:stCxn id="11" idx="2"/>
          </p:cNvCxnSpPr>
          <p:nvPr/>
        </p:nvCxnSpPr>
        <p:spPr>
          <a:xfrm rot="16200000" flipH="1">
            <a:off x="4863697" y="2434815"/>
            <a:ext cx="484354" cy="361011"/>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sp>
        <p:nvSpPr>
          <p:cNvPr id="13" name="AutoShape 6"/>
          <p:cNvSpPr>
            <a:spLocks noChangeArrowheads="1"/>
          </p:cNvSpPr>
          <p:nvPr/>
        </p:nvSpPr>
        <p:spPr bwMode="auto">
          <a:xfrm>
            <a:off x="6536672" y="2000240"/>
            <a:ext cx="1678666" cy="372904"/>
          </a:xfrm>
          <a:prstGeom prst="roundRect">
            <a:avLst>
              <a:gd name="adj" fmla="val 1812"/>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b">
            <a:spAutoFit/>
          </a:bodyPr>
          <a:lstStyle/>
          <a:p>
            <a:pPr marL="285750" indent="-285750" eaLnBrk="0" hangingPunct="0">
              <a:spcBef>
                <a:spcPct val="20000"/>
              </a:spcBef>
              <a:buClr>
                <a:srgbClr val="233DA9"/>
              </a:buClr>
              <a:buSzPct val="80000"/>
              <a:buFont typeface="Wingdings" pitchFamily="2" charset="2"/>
              <a:buNone/>
              <a:defRPr/>
            </a:pPr>
            <a:r>
              <a:rPr lang="zh-CN" altLang="en-US" b="1" kern="0" dirty="0" smtClean="0">
                <a:solidFill>
                  <a:schemeClr val="bg1"/>
                </a:solidFill>
                <a:latin typeface="Arial"/>
                <a:ea typeface="黑体"/>
              </a:rPr>
              <a:t>密码框的长度</a:t>
            </a:r>
            <a:endParaRPr lang="en-US" altLang="zh-CN" b="1" kern="0" dirty="0">
              <a:solidFill>
                <a:schemeClr val="bg1"/>
              </a:solidFill>
              <a:latin typeface="Arial"/>
              <a:ea typeface="黑体"/>
            </a:endParaRPr>
          </a:p>
        </p:txBody>
      </p:sp>
      <p:cxnSp>
        <p:nvCxnSpPr>
          <p:cNvPr id="14" name="直接箭头连接符 13"/>
          <p:cNvCxnSpPr>
            <a:stCxn id="13" idx="2"/>
          </p:cNvCxnSpPr>
          <p:nvPr/>
        </p:nvCxnSpPr>
        <p:spPr>
          <a:xfrm rot="5400000">
            <a:off x="6767677" y="2249170"/>
            <a:ext cx="484354" cy="732303"/>
          </a:xfrm>
          <a:prstGeom prst="straightConnector1">
            <a:avLst/>
          </a:prstGeom>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cxnSp>
      <p:grpSp>
        <p:nvGrpSpPr>
          <p:cNvPr id="22" name="组合 18"/>
          <p:cNvGrpSpPr>
            <a:grpSpLocks/>
          </p:cNvGrpSpPr>
          <p:nvPr/>
        </p:nvGrpSpPr>
        <p:grpSpPr bwMode="auto">
          <a:xfrm>
            <a:off x="2090738" y="5772785"/>
            <a:ext cx="4572000" cy="428625"/>
            <a:chOff x="3143240" y="5143512"/>
            <a:chExt cx="4572032" cy="428628"/>
          </a:xfrm>
        </p:grpSpPr>
        <p:sp>
          <p:nvSpPr>
            <p:cNvPr id="23" name="圆角矩形 22"/>
            <p:cNvSpPr/>
            <p:nvPr/>
          </p:nvSpPr>
          <p:spPr bwMode="auto">
            <a:xfrm>
              <a:off x="3143240" y="5143512"/>
              <a:ext cx="500066"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sp>
          <p:nvSpPr>
            <p:cNvPr id="24" name="圆角矩形 23"/>
            <p:cNvSpPr/>
            <p:nvPr/>
          </p:nvSpPr>
          <p:spPr bwMode="auto">
            <a:xfrm>
              <a:off x="3714744" y="5143512"/>
              <a:ext cx="4000528" cy="428628"/>
            </a:xfrm>
            <a:prstGeom prst="roundRect">
              <a:avLst/>
            </a:prstGeom>
            <a:solidFill>
              <a:srgbClr val="0070C0"/>
            </a:solidFill>
            <a:ln cmpd="sng">
              <a:no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p>
          </p:txBody>
        </p:sp>
        <p:pic>
          <p:nvPicPr>
            <p:cNvPr id="25" name="Picture 8" descr="说话气泡new"/>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40" y="5183073"/>
              <a:ext cx="571505" cy="342076"/>
            </a:xfrm>
            <a:prstGeom prst="rect">
              <a:avLst/>
            </a:prstGeom>
            <a:noFill/>
            <a:ln>
              <a:noFill/>
            </a:ln>
            <a:effectLst>
              <a:prstShdw prst="shdw13" dist="12700" dir="10800000">
                <a:srgbClr val="0099FF">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TextBox 28"/>
            <p:cNvSpPr txBox="1"/>
            <p:nvPr/>
          </p:nvSpPr>
          <p:spPr bwMode="auto">
            <a:xfrm>
              <a:off x="4572000" y="5187962"/>
              <a:ext cx="2378092" cy="339727"/>
            </a:xfrm>
            <a:prstGeom prst="rect">
              <a:avLst/>
            </a:prstGeom>
            <a:noFill/>
            <a:effectLst/>
          </p:spPr>
          <p:txBody>
            <a:bodyPr wrap="none">
              <a:spAutoFit/>
            </a:bodyPr>
            <a:lstStyle/>
            <a:p>
              <a:pPr algn="ctr">
                <a:defRPr/>
              </a:pPr>
              <a:r>
                <a:rPr lang="zh-CN" altLang="en-US" sz="1600" b="1" spc="300" dirty="0">
                  <a:solidFill>
                    <a:srgbClr val="FBFFFE"/>
                  </a:solidFill>
                  <a:latin typeface="微软雅黑" pitchFamily="34" charset="-122"/>
                  <a:ea typeface="微软雅黑" pitchFamily="34" charset="-122"/>
                </a:rPr>
                <a:t>演示示例</a:t>
              </a:r>
              <a:r>
                <a:rPr lang="en-US" altLang="zh-CN" sz="1600" b="1" spc="300" dirty="0">
                  <a:solidFill>
                    <a:srgbClr val="FBFFFE"/>
                  </a:solidFill>
                  <a:latin typeface="微软雅黑" pitchFamily="34" charset="-122"/>
                  <a:ea typeface="微软雅黑" pitchFamily="34" charset="-122"/>
                </a:rPr>
                <a:t>3</a:t>
              </a:r>
              <a:r>
                <a:rPr lang="zh-CN" altLang="en-US" sz="1600" b="1" spc="300" dirty="0">
                  <a:solidFill>
                    <a:srgbClr val="FBFFFE"/>
                  </a:solidFill>
                  <a:latin typeface="微软雅黑" pitchFamily="34" charset="-122"/>
                  <a:ea typeface="微软雅黑" pitchFamily="34" charset="-122"/>
                </a:rPr>
                <a:t>：密码框</a:t>
              </a:r>
            </a:p>
          </p:txBody>
        </p:sp>
      </p:grpSp>
      <p:sp>
        <p:nvSpPr>
          <p:cNvPr id="15" name="灯片编号占位符 14"/>
          <p:cNvSpPr>
            <a:spLocks noGrp="1"/>
          </p:cNvSpPr>
          <p:nvPr>
            <p:ph type="sldNum" sz="quarter" idx="10"/>
          </p:nvPr>
        </p:nvSpPr>
        <p:spPr/>
        <p:txBody>
          <a:bodyPr/>
          <a:lstStyle/>
          <a:p>
            <a:pPr>
              <a:defRPr/>
            </a:pPr>
            <a:fld id="{A6BFE9AD-FDCB-49EE-8AAC-4269F814AA90}" type="slidenum">
              <a:rPr lang="zh-CN" altLang="en-US" smtClean="0"/>
              <a:pPr>
                <a:defRPr/>
              </a:pPr>
              <a:t>9</a:t>
            </a:fld>
            <a:r>
              <a:rPr lang="en-US" altLang="zh-CN" smtClean="0"/>
              <a:t>/44</a:t>
            </a:r>
            <a:endParaRPr lang="zh-CN" altLang="en-US" dirty="0"/>
          </a:p>
        </p:txBody>
      </p:sp>
    </p:spTree>
    <p:extLst>
      <p:ext uri="{BB962C8B-B14F-4D97-AF65-F5344CB8AC3E}">
        <p14:creationId xmlns:p14="http://schemas.microsoft.com/office/powerpoint/2010/main" val="538225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500"/>
                                        <p:tgtEl>
                                          <p:spTgt spid="11"/>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2500"/>
                            </p:stCondLst>
                            <p:childTnLst>
                              <p:par>
                                <p:cTn id="25" presetID="22" presetClass="entr" presetSubtype="2"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theme/theme1.xml><?xml version="1.0" encoding="utf-8"?>
<a:theme xmlns:a="http://schemas.openxmlformats.org/drawingml/2006/main" name="模板">
  <a:themeElements>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模板">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a:spPr>
      <a:bodyPr/>
      <a:lstStyle>
        <a:defPPr>
          <a:defRPr/>
        </a:defPPr>
      </a:lstStyle>
      <a:style>
        <a:lnRef idx="3">
          <a:schemeClr val="accent1"/>
        </a:lnRef>
        <a:fillRef idx="0">
          <a:schemeClr val="accent1"/>
        </a:fillRef>
        <a:effectRef idx="2">
          <a:schemeClr val="accent1"/>
        </a:effectRef>
        <a:fontRef idx="minor">
          <a:schemeClr val="tx1"/>
        </a:fontRef>
      </a: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模板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模板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7492</TotalTime>
  <Words>4374</Words>
  <Application>Microsoft Office PowerPoint</Application>
  <PresentationFormat>全屏显示(4:3)</PresentationFormat>
  <Paragraphs>573</Paragraphs>
  <Slides>40</Slides>
  <Notes>39</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模板</vt:lpstr>
      <vt:lpstr>第三章 表单</vt:lpstr>
      <vt:lpstr>回顾与作业点评</vt:lpstr>
      <vt:lpstr>本章任务</vt:lpstr>
      <vt:lpstr>本章目标</vt:lpstr>
      <vt:lpstr>表单在网页中的应用</vt:lpstr>
      <vt:lpstr>表单语法</vt:lpstr>
      <vt:lpstr>表单元素格式</vt:lpstr>
      <vt:lpstr>表单元素13-1</vt:lpstr>
      <vt:lpstr>表单元素13-2</vt:lpstr>
      <vt:lpstr>表单元素13-3</vt:lpstr>
      <vt:lpstr>表单元素13-4</vt:lpstr>
      <vt:lpstr>表单元素13-5</vt:lpstr>
      <vt:lpstr>表单元素13-6</vt:lpstr>
      <vt:lpstr>表单元素13-7</vt:lpstr>
      <vt:lpstr>表单元素13-8</vt:lpstr>
      <vt:lpstr>表单元素13-9</vt:lpstr>
      <vt:lpstr>表单元素13-10</vt:lpstr>
      <vt:lpstr>表单元素13-11</vt:lpstr>
      <vt:lpstr>表单元素13-12</vt:lpstr>
      <vt:lpstr>表单元素13-13</vt:lpstr>
      <vt:lpstr>学员操作—网易邮箱登录页面2-1</vt:lpstr>
      <vt:lpstr>学员操作—网易邮箱登录页面2-2</vt:lpstr>
      <vt:lpstr>学员操作—制作人人网注册页面</vt:lpstr>
      <vt:lpstr>共性问题集中讲解</vt:lpstr>
      <vt:lpstr>学员操作—制作阿里巴巴会员注册页面</vt:lpstr>
      <vt:lpstr>共性问题集中讲解</vt:lpstr>
      <vt:lpstr>表单的高级应用</vt:lpstr>
      <vt:lpstr>隐藏域</vt:lpstr>
      <vt:lpstr>只读和禁用</vt:lpstr>
      <vt:lpstr>表单元素的标注</vt:lpstr>
      <vt:lpstr>学员操作—完善人人网注册页面</vt:lpstr>
      <vt:lpstr>共性问题集中讲解</vt:lpstr>
      <vt:lpstr>表单的初级验证</vt:lpstr>
      <vt:lpstr>表单初级验证的方法</vt:lpstr>
      <vt:lpstr>placeholder</vt:lpstr>
      <vt:lpstr>required</vt:lpstr>
      <vt:lpstr>pattern</vt:lpstr>
      <vt:lpstr>学员操作—制作QQ注册页面验证</vt:lpstr>
      <vt:lpstr>共性问题集中讲解</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微软用户</cp:lastModifiedBy>
  <cp:revision>1231</cp:revision>
  <dcterms:created xsi:type="dcterms:W3CDTF">2006-03-08T06:55:38Z</dcterms:created>
  <dcterms:modified xsi:type="dcterms:W3CDTF">2017-09-26T01:07:39Z</dcterms:modified>
</cp:coreProperties>
</file>