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0"/>
  </p:notesMasterIdLst>
  <p:handoutMasterIdLst>
    <p:handoutMasterId r:id="rId41"/>
  </p:handoutMasterIdLst>
  <p:sldIdLst>
    <p:sldId id="256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91" r:id="rId17"/>
    <p:sldId id="566" r:id="rId18"/>
    <p:sldId id="567" r:id="rId19"/>
    <p:sldId id="568" r:id="rId20"/>
    <p:sldId id="587" r:id="rId21"/>
    <p:sldId id="570" r:id="rId22"/>
    <p:sldId id="571" r:id="rId23"/>
    <p:sldId id="592" r:id="rId24"/>
    <p:sldId id="593" r:id="rId25"/>
    <p:sldId id="573" r:id="rId26"/>
    <p:sldId id="575" r:id="rId27"/>
    <p:sldId id="576" r:id="rId28"/>
    <p:sldId id="594" r:id="rId29"/>
    <p:sldId id="577" r:id="rId30"/>
    <p:sldId id="595" r:id="rId31"/>
    <p:sldId id="596" r:id="rId32"/>
    <p:sldId id="598" r:id="rId33"/>
    <p:sldId id="597" r:id="rId34"/>
    <p:sldId id="581" r:id="rId35"/>
    <p:sldId id="582" r:id="rId36"/>
    <p:sldId id="583" r:id="rId37"/>
    <p:sldId id="588" r:id="rId38"/>
    <p:sldId id="58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79434" autoAdjust="0"/>
  </p:normalViewPr>
  <p:slideViewPr>
    <p:cSldViewPr>
      <p:cViewPr>
        <p:scale>
          <a:sx n="75" d="100"/>
          <a:sy n="75" d="100"/>
        </p:scale>
        <p:origin x="-1356" y="-7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打开网页让学员看各个任务的页面效果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教员可以打开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Photoshop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工具，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演示如何获取颜色值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text-decoration</a:t>
            </a:r>
            <a:r>
              <a:rPr lang="zh-CN" altLang="en-US" dirty="0" smtClean="0"/>
              <a:t>属性在后面的讲解中会大量用到，这里不演示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vertical-align</a:t>
            </a:r>
            <a:r>
              <a:rPr lang="zh-CN" altLang="en-US" dirty="0" smtClean="0"/>
              <a:t>属性强调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text-shadow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CSS2.1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中被废弃，如今在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中得到了各大浏览器的支持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并非所有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0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教员演示练习最终效果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教员演示练习最终效果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教员演示练习最终效果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强调实际网页</a:t>
            </a:r>
            <a:r>
              <a:rPr lang="zh-CN" altLang="en-US" b="0" dirty="0" smtClean="0">
                <a:ea typeface="宋体" charset="-122"/>
              </a:rPr>
              <a:t>开发中通常只设置两种状态，一是</a:t>
            </a:r>
            <a:r>
              <a:rPr lang="en-US" altLang="zh-CN" b="0" dirty="0" smtClean="0">
                <a:ea typeface="宋体" charset="-122"/>
              </a:rPr>
              <a:t>a</a:t>
            </a:r>
            <a:r>
              <a:rPr lang="en-US" altLang="en-US" sz="1200" b="0" kern="1200" dirty="0" smtClean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cs typeface="+mn-cs"/>
              </a:rPr>
              <a:t>{color:#333;}</a:t>
            </a:r>
            <a:r>
              <a:rPr lang="zh-CN" altLang="en-US" sz="1200" b="0" kern="1200" dirty="0" smtClean="0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，一是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a:hover {	color:#B46210;}</a:t>
            </a:r>
            <a:endParaRPr lang="zh-CN" altLang="en-US" b="0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list-style-type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list-type</a:t>
            </a:r>
            <a:r>
              <a:rPr lang="zh-CN" altLang="en-US" dirty="0" smtClean="0"/>
              <a:t>，其他两个属性简单说明一下即可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上网时大家都会看到在浏览的网页中用到列表时很少使用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自带的列表标记，而是使用设计的图标，那么大家会想使用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list-style-image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就可以了。可是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list-style-position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不能准确地定位图像标记的位置，通常，网页中图标的位置都是非常精确的。在实际的网页制作中，通常使用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list-style-type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设置项目无标记符号，然后通过背景图像的方式把设计的图标设置成列表项标记。在网页制作中，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list-style-type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两个属性是大家经常用到的，而另两个属性则不太常用，因此在这里大家牢记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list-style-type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的用法即可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096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xxxxxxx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对比讲解</a:t>
            </a:r>
            <a:r>
              <a:rPr lang="en-US" altLang="zh-CN" dirty="0" smtClean="0"/>
              <a:t>background-color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、演示时介绍在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中加入注释的方式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强调在设置背景图像时，这三个属性通常同时使用，只有在设置了背景图像时，背景重复方式和定位才有效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强调在设置背景图像时，这三个属性通常同时使用，只有在设置了背景图像时，背景重复方式和定位才有效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教员一一解释每个属性值的作用，然后演示它的效果。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首先让学员看此图，然后让学员说记住了什么，最后总结使用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因此使用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样式美化网页文本具有如下意义。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）有效地传递页面信息。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样式美化过的页面文本，使页面漂亮、美观，吸引用户。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）可以很好地突出页面的主题内容，使用户第一眼可以看到页面的主要内容。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）具有良好的用户体验。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text-shadow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CSS2.1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中被废弃，如今在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中得到了各大浏览器的支持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并非所有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08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34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教员演示练习最终效果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35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演示运行效果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简单说明几个字体样式，后面会详细</a:t>
            </a:r>
            <a:r>
              <a:rPr lang="zh-CN" altLang="en-US" baseline="0" dirty="0" smtClean="0"/>
              <a:t>一个一个介绍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强调同时设置中文和英文时，计算机如何识别中英文不同类型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强调单位</a:t>
            </a:r>
            <a:r>
              <a:rPr lang="en-US" altLang="zh-CN" dirty="0" err="1" smtClean="0"/>
              <a:t>px</a:t>
            </a:r>
            <a:r>
              <a:rPr lang="zh-CN" altLang="en-US" baseline="0" dirty="0" smtClean="0"/>
              <a:t>在网页中的应用，上一章全部是演示字体大小，这里只做回顾性介绍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em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rem</a:t>
            </a:r>
            <a:r>
              <a:rPr lang="zh-CN" altLang="en-US" baseline="0" dirty="0" smtClean="0"/>
              <a:t>在后续课程中会讲解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3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 smtClean="0"/>
              <a:t>五</a:t>
            </a:r>
            <a:r>
              <a:rPr dirty="0" smtClean="0"/>
              <a:t>章 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美化</a:t>
            </a:r>
            <a:r>
              <a:rPr lang="zh-CN" altLang="en-US" dirty="0"/>
              <a:t>网页元素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2254"/>
              </p:ext>
            </p:extLst>
          </p:nvPr>
        </p:nvGraphicFramePr>
        <p:xfrm>
          <a:off x="1056159" y="2176822"/>
          <a:ext cx="7746057" cy="386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369793"/>
              </a:tblGrid>
              <a:tr h="440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84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默认值，定义标准的字体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粗体字体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bolder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更粗的字体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lighter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更细的字体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r>
                        <a:rPr lang="zh-CN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zh-CN" altLang="en-US" sz="2000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定义由细到粗的字体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yaling.he\Desktop\2016-12-01_11410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60" y="1772816"/>
            <a:ext cx="3530672" cy="48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16" y="285728"/>
            <a:ext cx="2106596" cy="523220"/>
          </a:xfrm>
        </p:spPr>
        <p:txBody>
          <a:bodyPr/>
          <a:lstStyle/>
          <a:p>
            <a:r>
              <a:rPr lang="zh-CN" altLang="en-US" smtClean="0"/>
              <a:t>字体的粗细</a:t>
            </a:r>
            <a:endParaRPr lang="zh-CN" altLang="en-US" dirty="0" smtClean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font-weight</a:t>
            </a:r>
            <a:r>
              <a:rPr lang="zh-CN" altLang="en-US" smtClean="0"/>
              <a:t>属性</a:t>
            </a:r>
            <a:endParaRPr lang="en-US" altLang="zh-CN" dirty="0" smtClean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516216" y="2638622"/>
            <a:ext cx="1484808" cy="35833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6858016" y="1285860"/>
            <a:ext cx="1143008" cy="642942"/>
          </a:xfrm>
          <a:prstGeom prst="borderCallout1">
            <a:avLst>
              <a:gd name="adj1" fmla="val 101713"/>
              <a:gd name="adj2" fmla="val 51942"/>
              <a:gd name="adj3" fmla="val 199907"/>
              <a:gd name="adj4" fmla="val 8820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正常粗细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004048" y="4725144"/>
            <a:ext cx="616894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 flipH="1">
            <a:off x="3110594" y="4654276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字体加粗</a:t>
            </a:r>
          </a:p>
        </p:txBody>
      </p:sp>
      <p:grpSp>
        <p:nvGrpSpPr>
          <p:cNvPr id="29" name="组合 14"/>
          <p:cNvGrpSpPr>
            <a:grpSpLocks/>
          </p:cNvGrpSpPr>
          <p:nvPr/>
        </p:nvGrpSpPr>
        <p:grpSpPr bwMode="auto">
          <a:xfrm>
            <a:off x="179512" y="6240735"/>
            <a:ext cx="4572000" cy="428625"/>
            <a:chOff x="3143240" y="5143512"/>
            <a:chExt cx="4572032" cy="428628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367073" y="5187962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：字体的粗细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字体属性</a:t>
            </a:r>
            <a:endParaRPr lang="zh-CN" alt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font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/>
            <a:r>
              <a:rPr lang="zh-CN" altLang="en-US" smtClean="0"/>
              <a:t>字体属性的顺序：字体风格→字体粗细→字体大小→字体类型</a:t>
            </a:r>
            <a:endParaRPr lang="en-US" altLang="zh-CN" dirty="0" smtClean="0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714480" y="3357562"/>
            <a:ext cx="4786346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 span{font: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oblique bold 12px "</a:t>
            </a:r>
            <a:r>
              <a:rPr lang="zh-CN" altLang="fr-FR" b="1" dirty="0" smtClean="0">
                <a:solidFill>
                  <a:srgbClr val="FF0000"/>
                </a:solidFill>
                <a:latin typeface="+mn-lt"/>
              </a:rPr>
              <a:t>楷体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";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5720" y="3357562"/>
            <a:ext cx="1000132" cy="414475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文本样式</a:t>
            </a:r>
            <a:endParaRPr lang="zh-CN" alt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文本属性</a:t>
            </a:r>
            <a:endParaRPr lang="en-US" altLang="zh-CN" dirty="0" smtClean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3596"/>
              </p:ext>
            </p:extLst>
          </p:nvPr>
        </p:nvGraphicFramePr>
        <p:xfrm>
          <a:off x="683568" y="2105821"/>
          <a:ext cx="8136904" cy="3123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97"/>
                <a:gridCol w="2732939"/>
                <a:gridCol w="3312368"/>
              </a:tblGrid>
              <a:tr h="562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color:#00C;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设置元素水平对齐方式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align:right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设置首行文本的缩进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text-indent:20px;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设置文本的行高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line-height:25px;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设置文本的装饰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decoration:underline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文本颜色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RGB</a:t>
            </a:r>
          </a:p>
          <a:p>
            <a:pPr lvl="2"/>
            <a:r>
              <a:rPr lang="zh-CN" altLang="en-US" dirty="0" smtClean="0"/>
              <a:t>十六进制方法表示颜色：</a:t>
            </a:r>
            <a:r>
              <a:rPr lang="zh-CN" altLang="zh-CN" dirty="0" smtClean="0"/>
              <a:t>前</a:t>
            </a:r>
            <a:r>
              <a:rPr lang="zh-CN" altLang="zh-CN" dirty="0"/>
              <a:t>两位表示红色分量，中间两位表示绿色分量，最后两位表示蓝色分量</a:t>
            </a:r>
            <a:endParaRPr lang="en-US" altLang="zh-CN" dirty="0" smtClean="0"/>
          </a:p>
          <a:p>
            <a:pPr lvl="2"/>
            <a:r>
              <a:rPr lang="en-US" altLang="zh-CN" dirty="0" err="1"/>
              <a:t>rgb</a:t>
            </a:r>
            <a:r>
              <a:rPr lang="en-US" altLang="zh-CN" dirty="0"/>
              <a:t>(</a:t>
            </a:r>
            <a:r>
              <a:rPr lang="en-US" altLang="zh-CN" dirty="0" err="1"/>
              <a:t>r,g,b</a:t>
            </a:r>
            <a:r>
              <a:rPr lang="en-US" altLang="zh-CN" dirty="0" smtClean="0"/>
              <a:t>) : </a:t>
            </a:r>
            <a:r>
              <a:rPr lang="zh-CN" altLang="zh-CN" dirty="0" smtClean="0"/>
              <a:t>正整数</a:t>
            </a:r>
            <a:r>
              <a:rPr lang="zh-CN" altLang="zh-CN" dirty="0"/>
              <a:t>的取值为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 smtClean="0"/>
              <a:t>255</a:t>
            </a:r>
          </a:p>
          <a:p>
            <a:pPr lvl="1"/>
            <a:r>
              <a:rPr lang="en-US" altLang="zh-CN" dirty="0" smtClean="0"/>
              <a:t>RGBA</a:t>
            </a:r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RGB</a:t>
            </a:r>
            <a:r>
              <a:rPr lang="zh-CN" altLang="zh-CN" dirty="0"/>
              <a:t>基础上增加了控制</a:t>
            </a:r>
            <a:r>
              <a:rPr lang="en-US" altLang="zh-CN" dirty="0"/>
              <a:t>alpha</a:t>
            </a:r>
            <a:r>
              <a:rPr lang="zh-CN" altLang="zh-CN" dirty="0"/>
              <a:t>透明度的参数，其中这个透明通道值为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64816" y="4293096"/>
            <a:ext cx="3899271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#A983D8;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#EEFF66;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/>
              <a:t>color:rgb</a:t>
            </a:r>
            <a:r>
              <a:rPr lang="en-US" altLang="zh-CN" b="1" dirty="0" smtClean="0"/>
              <a:t>(0,255,255);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color:rgba</a:t>
            </a:r>
            <a:r>
              <a:rPr lang="en-US" altLang="zh-CN" b="1" dirty="0"/>
              <a:t>(0,0,255,0.5);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964529" y="6240735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：文本颜色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720" y="4143380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3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4348" y="2571744"/>
            <a:ext cx="7645398" cy="2571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首行缩进</a:t>
            </a:r>
            <a:endParaRPr lang="en-US" altLang="zh-CN" dirty="0"/>
          </a:p>
          <a:p>
            <a:pPr lvl="1"/>
            <a:r>
              <a:rPr lang="en-US" altLang="zh-CN" dirty="0"/>
              <a:t>text-indent</a:t>
            </a:r>
            <a:r>
              <a:rPr lang="zh-CN" altLang="en-US" dirty="0"/>
              <a:t>：</a:t>
            </a:r>
            <a:r>
              <a:rPr lang="en-US" altLang="zh-CN" dirty="0" err="1"/>
              <a:t>em</a:t>
            </a:r>
            <a:r>
              <a:rPr lang="zh-CN" altLang="en-US" dirty="0"/>
              <a:t>或</a:t>
            </a:r>
            <a:r>
              <a:rPr lang="en-US" altLang="zh-CN" dirty="0" err="1"/>
              <a:t>px</a:t>
            </a:r>
            <a:endParaRPr lang="en-US" altLang="zh-CN" dirty="0"/>
          </a:p>
          <a:p>
            <a:r>
              <a:rPr lang="zh-CN" altLang="en-US" dirty="0"/>
              <a:t>行高</a:t>
            </a:r>
            <a:endParaRPr lang="en-US" altLang="zh-CN" dirty="0"/>
          </a:p>
          <a:p>
            <a:pPr lvl="1"/>
            <a:r>
              <a:rPr lang="en-US" altLang="zh-CN" dirty="0"/>
              <a:t>line-height</a:t>
            </a:r>
            <a:r>
              <a:rPr lang="zh-CN" altLang="en-US" dirty="0"/>
              <a:t>：</a:t>
            </a:r>
            <a:r>
              <a:rPr lang="en-US" altLang="zh-CN" dirty="0" err="1"/>
              <a:t>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水平对齐方式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text-align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4098" name="Picture 2" descr="C:\Users\yaling.he\Desktop\2016-12-01_1340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5" y="1241030"/>
            <a:ext cx="6435145" cy="5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45073"/>
              </p:ext>
            </p:extLst>
          </p:nvPr>
        </p:nvGraphicFramePr>
        <p:xfrm>
          <a:off x="579428" y="2780927"/>
          <a:ext cx="7780318" cy="303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60"/>
                <a:gridCol w="6596058"/>
              </a:tblGrid>
              <a:tr h="649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46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把文本排列到左边。默认值：由浏览器决定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把文本排列到右边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把文本排列到中间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实现两端对齐文本效果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3038" y="285728"/>
            <a:ext cx="2581574" cy="523220"/>
          </a:xfrm>
        </p:spPr>
        <p:txBody>
          <a:bodyPr/>
          <a:lstStyle/>
          <a:p>
            <a:r>
              <a:rPr lang="zh-CN" altLang="en-US" smtClean="0"/>
              <a:t>排版文本段落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4000496" y="785794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79003"/>
              <a:gd name="adj4" fmla="val 8297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居中显示</a:t>
            </a:r>
          </a:p>
        </p:txBody>
      </p:sp>
      <p:sp>
        <p:nvSpPr>
          <p:cNvPr id="10" name="线形标注 1 9"/>
          <p:cNvSpPr/>
          <p:nvPr/>
        </p:nvSpPr>
        <p:spPr bwMode="auto">
          <a:xfrm flipH="1">
            <a:off x="6286512" y="1071546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74182"/>
              <a:gd name="adj4" fmla="val 817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居右显示</a:t>
            </a: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539552" y="2852936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首行缩进</a:t>
            </a: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7822050" y="4286256"/>
            <a:ext cx="1214446" cy="642942"/>
          </a:xfrm>
          <a:prstGeom prst="borderCallout1">
            <a:avLst>
              <a:gd name="adj1" fmla="val 41712"/>
              <a:gd name="adj2" fmla="val 103118"/>
              <a:gd name="adj3" fmla="val 37686"/>
              <a:gd name="adj4" fmla="val 14597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设置行高</a:t>
            </a:r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6879679" y="3357563"/>
            <a:ext cx="428625" cy="235745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2251047" y="6237312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245243" y="5187962"/>
              <a:ext cx="30300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：排版文本段落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4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smtClean="0"/>
              <a:t>文本修饰和垂直对齐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文本装饰</a:t>
            </a:r>
          </a:p>
          <a:p>
            <a:pPr lvl="1"/>
            <a:r>
              <a:rPr lang="en-US" altLang="zh-CN" dirty="0" smtClean="0"/>
              <a:t>text-decoration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垂直对齐方式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vertical-align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</a:p>
        </p:txBody>
      </p: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1806649" y="6272214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245242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垂直对齐方式</a:t>
              </a: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1475656" y="6269954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：文本装饰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6026"/>
              </p:ext>
            </p:extLst>
          </p:nvPr>
        </p:nvGraphicFramePr>
        <p:xfrm>
          <a:off x="1118499" y="2420888"/>
          <a:ext cx="6314454" cy="241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42"/>
                <a:gridCol w="4645212"/>
              </a:tblGrid>
              <a:tr h="534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默认值，定义的标准文本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设置文本的下划线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设置文本的上划线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line-through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设置文本的删除线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yaling.he\Desktop\Chapter05截图\Chapter05截图\图5.11  图片与文本居中对齐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76" y="3429000"/>
            <a:ext cx="3329300" cy="248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8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zh-CN" sz="2600" dirty="0">
                <a:cs typeface="+mn-cs"/>
              </a:rPr>
              <a:t>浏览器兼容性</a:t>
            </a: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38822"/>
            <a:ext cx="180032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文本阴影</a:t>
            </a:r>
            <a:endParaRPr lang="en-GB" altLang="zh-CN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45809" y="857256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" y="86226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1538" y="1571612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text-shadow : color  x-offset  y-offset  blur-radius;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27784" y="1556792"/>
            <a:ext cx="657762" cy="3571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2306" y="867803"/>
            <a:ext cx="1285314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阴影颜色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357554" y="1556792"/>
            <a:ext cx="926414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000364" y="2276872"/>
            <a:ext cx="2071702" cy="1021556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轴位移，用来指定阴影水平位移量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4071934" y="1928802"/>
            <a:ext cx="7143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143372" y="537214"/>
            <a:ext cx="2143140" cy="715089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轴位移，用来指定阴影垂直位移量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572132" y="2263428"/>
            <a:ext cx="2286016" cy="1021556"/>
          </a:xfrm>
          <a:prstGeom prst="wedgeRoundRectCallout">
            <a:avLst>
              <a:gd name="adj1" fmla="val 49718"/>
              <a:gd name="adj2" fmla="val -253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阴影模糊半径，代表阴影向外模糊的模糊范围</a:t>
            </a:r>
            <a:endParaRPr lang="zh-CN" altLang="en-US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6215074" y="1929511"/>
            <a:ext cx="7143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000364" y="1285860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7752" y="1273017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283968" y="1556792"/>
            <a:ext cx="1011936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95904" y="1556793"/>
            <a:ext cx="1148304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0" name="组合 14"/>
          <p:cNvGrpSpPr>
            <a:grpSpLocks/>
          </p:cNvGrpSpPr>
          <p:nvPr/>
        </p:nvGrpSpPr>
        <p:grpSpPr bwMode="auto">
          <a:xfrm>
            <a:off x="1750215" y="6246028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：文本阴影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32099"/>
              </p:ext>
            </p:extLst>
          </p:nvPr>
        </p:nvGraphicFramePr>
        <p:xfrm>
          <a:off x="747336" y="4509120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Text-shadow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42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7" grpId="0" animBg="1"/>
      <p:bldP spid="20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815034" y="1196752"/>
            <a:ext cx="7645398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制作网页</a:t>
            </a:r>
          </a:p>
          <a:p>
            <a:pPr lvl="1"/>
            <a:r>
              <a:rPr lang="zh-CN" altLang="en-US" dirty="0" smtClean="0"/>
              <a:t>使用字体属性设置字体风格、大小</a:t>
            </a:r>
          </a:p>
          <a:p>
            <a:pPr lvl="1"/>
            <a:r>
              <a:rPr lang="zh-CN" altLang="en-US" dirty="0" smtClean="0"/>
              <a:t>使用文本属性设置字体颜色、行距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标签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809625" y="1196752"/>
            <a:ext cx="7645400" cy="3938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color</a:t>
            </a:r>
            <a:r>
              <a:rPr lang="zh-CN" altLang="en-US" dirty="0"/>
              <a:t>属性设置字体颜色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font</a:t>
            </a:r>
            <a:r>
              <a:rPr lang="zh-CN" altLang="en-US" dirty="0"/>
              <a:t>设置字体类型和字体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</a:t>
            </a:r>
            <a:r>
              <a:rPr lang="zh-CN" altLang="en-US" dirty="0"/>
              <a:t>为字体大小→字体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字体</a:t>
            </a:r>
            <a:r>
              <a:rPr lang="zh-CN" altLang="en-US" dirty="0"/>
              <a:t>类型要先设置英文</a:t>
            </a:r>
            <a:r>
              <a:rPr lang="zh-CN" altLang="en-US" dirty="0" smtClean="0"/>
              <a:t>字体，再</a:t>
            </a:r>
            <a:r>
              <a:rPr lang="zh-CN" altLang="en-US" dirty="0"/>
              <a:t>设置中文字体；或者使用</a:t>
            </a:r>
            <a:r>
              <a:rPr lang="en-US" altLang="zh-CN" dirty="0"/>
              <a:t>font-size</a:t>
            </a:r>
            <a:r>
              <a:rPr lang="zh-CN" altLang="en-US" dirty="0"/>
              <a:t>设置字体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/>
              <a:t>font-family</a:t>
            </a:r>
            <a:r>
              <a:rPr lang="zh-CN" altLang="en-US" dirty="0"/>
              <a:t>设置字体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pPr lvl="1"/>
            <a:r>
              <a:rPr lang="zh-CN" altLang="en-US" dirty="0"/>
              <a:t>歌手分类字母序号放在标签</a:t>
            </a:r>
            <a:r>
              <a:rPr lang="en-US" altLang="zh-CN" dirty="0"/>
              <a:t>&lt;span&gt;</a:t>
            </a:r>
            <a:r>
              <a:rPr lang="zh-CN" altLang="en-US" dirty="0"/>
              <a:t>，使用</a:t>
            </a:r>
            <a:r>
              <a:rPr lang="en-US" altLang="zh-CN" dirty="0"/>
              <a:t>font-weight</a:t>
            </a:r>
            <a:r>
              <a:rPr lang="zh-CN" altLang="en-US" dirty="0"/>
              <a:t>设置字体加</a:t>
            </a:r>
            <a:r>
              <a:rPr lang="zh-CN" altLang="en-US" dirty="0" smtClean="0"/>
              <a:t>粗</a:t>
            </a:r>
            <a:endParaRPr lang="zh-CN" altLang="en-US" dirty="0"/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文件单独放在</a:t>
            </a:r>
            <a:r>
              <a:rPr lang="en-US" altLang="zh-CN" dirty="0"/>
              <a:t>CSS</a:t>
            </a:r>
            <a:r>
              <a:rPr lang="zh-CN" altLang="en-US" dirty="0"/>
              <a:t>文件夹下，使用链接式引用</a:t>
            </a:r>
            <a:r>
              <a:rPr lang="en-US" altLang="zh-CN" dirty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928953" y="285728"/>
            <a:ext cx="6035659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制作百度音乐标签页面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6146" name="Picture 2" descr="C:\Users\yaling.he\Desktop\Chapter05截图\Chapter05截图\图5.13  百度音乐标签页面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01" y="3893347"/>
            <a:ext cx="3786014" cy="31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2786050" y="3571876"/>
            <a:ext cx="2571768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、楷体、加粗显示</a:t>
            </a:r>
          </a:p>
        </p:txBody>
      </p:sp>
      <p:sp>
        <p:nvSpPr>
          <p:cNvPr id="15" name="线形标注 1 14"/>
          <p:cNvSpPr/>
          <p:nvPr/>
        </p:nvSpPr>
        <p:spPr bwMode="auto">
          <a:xfrm flipH="1">
            <a:off x="5429229" y="3181548"/>
            <a:ext cx="3000396" cy="1285884"/>
          </a:xfrm>
          <a:prstGeom prst="borderCallout1">
            <a:avLst>
              <a:gd name="adj1" fmla="val 99490"/>
              <a:gd name="adj2" fmla="val 51942"/>
              <a:gd name="adj3" fmla="val 139907"/>
              <a:gd name="adj4" fmla="val 6742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，行高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20px</a:t>
            </a: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英文字体：“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 New Roman”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或“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Times”</a:t>
            </a: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中文字体：宋体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组合 16"/>
          <p:cNvGrpSpPr>
            <a:grpSpLocks/>
          </p:cNvGrpSpPr>
          <p:nvPr/>
        </p:nvGrpSpPr>
        <p:grpSpPr bwMode="auto">
          <a:xfrm>
            <a:off x="871364" y="6032151"/>
            <a:ext cx="2714625" cy="428625"/>
            <a:chOff x="3143240" y="5143512"/>
            <a:chExt cx="2714644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32" name="组合 17"/>
          <p:cNvGrpSpPr>
            <a:grpSpLocks/>
          </p:cNvGrpSpPr>
          <p:nvPr/>
        </p:nvGrpSpPr>
        <p:grpSpPr bwMode="auto">
          <a:xfrm>
            <a:off x="4105101" y="6032151"/>
            <a:ext cx="2786063" cy="428625"/>
            <a:chOff x="3714744" y="5143512"/>
            <a:chExt cx="278608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" grpId="0" build="p"/>
      <p:bldP spid="14" grpId="0" animBg="1"/>
      <p:bldP spid="14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0163" y="285728"/>
            <a:ext cx="5524449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制作开心庄园页面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4787878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标题行距</a:t>
            </a:r>
            <a:r>
              <a:rPr lang="en-US" altLang="zh-CN" dirty="0" smtClean="0"/>
              <a:t>40px</a:t>
            </a:r>
            <a:r>
              <a:rPr lang="zh-CN" altLang="en-US" dirty="0" smtClean="0"/>
              <a:t>，加粗显示</a:t>
            </a:r>
          </a:p>
          <a:p>
            <a:pPr lvl="1"/>
            <a:r>
              <a:rPr lang="zh-CN" altLang="en-US" dirty="0" smtClean="0"/>
              <a:t>正文大小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，行距</a:t>
            </a:r>
            <a:r>
              <a:rPr lang="en-US" altLang="zh-CN" dirty="0" smtClean="0"/>
              <a:t>20px</a:t>
            </a:r>
          </a:p>
          <a:p>
            <a:pPr lvl="1"/>
            <a:r>
              <a:rPr lang="zh-CN" altLang="en-US" dirty="0" smtClean="0"/>
              <a:t>图片与文本居中对齐</a:t>
            </a:r>
          </a:p>
          <a:p>
            <a:pPr lvl="1"/>
            <a:r>
              <a:rPr lang="zh-CN" altLang="en-US" dirty="0" smtClean="0"/>
              <a:t>使用外部样式表创建页面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样式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5" name="组合 17"/>
          <p:cNvGrpSpPr>
            <a:grpSpLocks/>
          </p:cNvGrpSpPr>
          <p:nvPr/>
        </p:nvGrpSpPr>
        <p:grpSpPr bwMode="auto">
          <a:xfrm>
            <a:off x="971600" y="6093296"/>
            <a:ext cx="2786063" cy="428625"/>
            <a:chOff x="3714744" y="5143512"/>
            <a:chExt cx="278608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 descr="C:\Users\yaling.he\Desktop\Chapter05截图\Chapter05截图\图5.14  开心庄园页面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56792"/>
            <a:ext cx="3653044" cy="35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73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35897" y="285728"/>
            <a:ext cx="5328716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制作京东新闻资讯页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155898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设置标题的字体样式，使用文字阴影属性添加文字阴影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设置副标题的字体样式</a:t>
            </a:r>
            <a:endParaRPr lang="en-US" altLang="zh-CN" dirty="0" smtClean="0"/>
          </a:p>
          <a:p>
            <a:pPr lvl="1"/>
            <a:r>
              <a:rPr lang="zh-CN" altLang="en-US" dirty="0"/>
              <a:t>段落</a:t>
            </a:r>
            <a:r>
              <a:rPr lang="zh-CN" altLang="en-US" dirty="0" smtClean="0"/>
              <a:t>文字</a:t>
            </a:r>
            <a:r>
              <a:rPr lang="zh-CN" altLang="en-US" dirty="0"/>
              <a:t>首行缩进两个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/>
            <a:r>
              <a:rPr lang="zh-CN" altLang="en-US" dirty="0" smtClean="0"/>
              <a:t>设置日期</a:t>
            </a:r>
            <a:r>
              <a:rPr lang="zh-CN" altLang="en-US" dirty="0"/>
              <a:t>部分</a:t>
            </a:r>
            <a:r>
              <a:rPr lang="zh-CN" altLang="en-US" dirty="0" smtClean="0"/>
              <a:t>字体样式，文字</a:t>
            </a:r>
            <a:r>
              <a:rPr lang="zh-CN" altLang="en-US" dirty="0"/>
              <a:t>水平居中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</a:t>
            </a:r>
            <a:r>
              <a:rPr lang="zh-CN" altLang="en-US" dirty="0"/>
              <a:t>水平居中</a:t>
            </a:r>
            <a:r>
              <a:rPr lang="zh-CN" altLang="en-US" dirty="0" smtClean="0"/>
              <a:t>对齐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外部样式表创建页面样式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2987824" y="6148804"/>
            <a:ext cx="2786063" cy="428625"/>
            <a:chOff x="3714744" y="5143512"/>
            <a:chExt cx="278608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87" y="2073300"/>
            <a:ext cx="3219249" cy="30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制作京东新闻资讯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制作</a:t>
            </a:r>
            <a:r>
              <a:rPr lang="zh-CN" altLang="en-US" dirty="0"/>
              <a:t>购物网站商品分类列表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畅销书排行榜页面</a:t>
            </a:r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430838" cy="32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94081"/>
            <a:ext cx="2304256" cy="42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5截图\Chapter05截图\图5.37  畅销书排行榜效果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67194"/>
            <a:ext cx="2770015" cy="32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2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伪类样式</a:t>
            </a:r>
          </a:p>
          <a:p>
            <a:endParaRPr lang="zh-CN" altLang="en-US" dirty="0"/>
          </a:p>
        </p:txBody>
      </p:sp>
      <p:pic>
        <p:nvPicPr>
          <p:cNvPr id="7170" name="Picture 2" descr="C:\Users\yaling.he\Desktop\2016-12-01_1510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73" y="1785926"/>
            <a:ext cx="3478351" cy="35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5165" y="285728"/>
            <a:ext cx="1999447" cy="523220"/>
          </a:xfrm>
        </p:spPr>
        <p:txBody>
          <a:bodyPr/>
          <a:lstStyle/>
          <a:p>
            <a:r>
              <a:rPr lang="zh-CN" altLang="en-US" smtClean="0"/>
              <a:t>超链接伪类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6929454" y="3143248"/>
            <a:ext cx="1643074" cy="642942"/>
          </a:xfrm>
          <a:prstGeom prst="borderCallout1">
            <a:avLst>
              <a:gd name="adj1" fmla="val 124887"/>
              <a:gd name="adj2" fmla="val 150216"/>
              <a:gd name="adj3" fmla="val 51866"/>
              <a:gd name="adj4" fmla="val 10099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访问时，橙色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线形标注 1 6"/>
          <p:cNvSpPr/>
          <p:nvPr/>
        </p:nvSpPr>
        <p:spPr bwMode="auto">
          <a:xfrm flipH="1">
            <a:off x="7000892" y="4357694"/>
            <a:ext cx="1643074" cy="642942"/>
          </a:xfrm>
          <a:prstGeom prst="borderCallout1">
            <a:avLst>
              <a:gd name="adj1" fmla="val 39102"/>
              <a:gd name="adj2" fmla="val 177269"/>
              <a:gd name="adj3" fmla="val 51794"/>
              <a:gd name="adj4" fmla="val 979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访问后，紫色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4891254" y="5768568"/>
            <a:ext cx="1428760" cy="571504"/>
          </a:xfrm>
          <a:prstGeom prst="borderCallout1">
            <a:avLst>
              <a:gd name="adj1" fmla="val -125270"/>
              <a:gd name="adj2" fmla="val 90771"/>
              <a:gd name="adj3" fmla="val -1481"/>
              <a:gd name="adj4" fmla="val 4881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无超链接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959687" y="1467645"/>
            <a:ext cx="2787675" cy="6429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endParaRPr lang="zh-CN" altLang="en-US" dirty="0"/>
          </a:p>
        </p:txBody>
      </p:sp>
      <p:grpSp>
        <p:nvGrpSpPr>
          <p:cNvPr id="11" name="组合 71"/>
          <p:cNvGrpSpPr/>
          <p:nvPr/>
        </p:nvGrpSpPr>
        <p:grpSpPr>
          <a:xfrm>
            <a:off x="71406" y="1928802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357290" y="1928802"/>
            <a:ext cx="2643192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标签名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: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伪类名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85786" y="3714752"/>
            <a:ext cx="3786214" cy="153272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a:hover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color:#B46210;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decoration:underline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16200000" flipH="1">
            <a:off x="2012130" y="3047989"/>
            <a:ext cx="1333518" cy="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1406" y="3286124"/>
            <a:ext cx="1000132" cy="414475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6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5357818" y="285728"/>
            <a:ext cx="3606794" cy="523220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CSS</a:t>
            </a:r>
            <a:r>
              <a:rPr lang="zh-CN" altLang="en-US" smtClean="0"/>
              <a:t>设置超链接</a:t>
            </a:r>
            <a:endParaRPr lang="zh-CN" altLang="en-US" dirty="0" smtClean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4781"/>
              </p:ext>
            </p:extLst>
          </p:nvPr>
        </p:nvGraphicFramePr>
        <p:xfrm>
          <a:off x="571472" y="1071546"/>
          <a:ext cx="8143933" cy="30955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46118"/>
                <a:gridCol w="3554542"/>
                <a:gridCol w="3143273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伪类名称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未单击访问时超链接样式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a:link{color:#9ef5f9;}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单击访问后超链接样式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 {color:#333;}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鼠标悬浮其上的超链接样式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a:hover{color:#ff7300;}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鼠标单击未释放的超链接样式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 {color:#999;}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642910" y="4500570"/>
            <a:ext cx="7943878" cy="73027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设置伪类的顺序：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a:link-&gt;a:visited-&gt;a:hover-&gt;a:active</a:t>
            </a:r>
          </a:p>
        </p:txBody>
      </p: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2483768" y="6021288"/>
            <a:ext cx="4572000" cy="428625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284516" y="5187962"/>
              <a:ext cx="29514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超链接样式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57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en-US" smtClean="0"/>
              <a:t>列表样式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list-style-type</a:t>
            </a:r>
          </a:p>
          <a:p>
            <a:r>
              <a:rPr lang="en-US" altLang="zh-CN" dirty="0" smtClean="0"/>
              <a:t>list-style-image</a:t>
            </a:r>
          </a:p>
          <a:p>
            <a:r>
              <a:rPr lang="en-US" altLang="zh-CN" dirty="0" smtClean="0"/>
              <a:t>list-style-position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list-style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94498"/>
              </p:ext>
            </p:extLst>
          </p:nvPr>
        </p:nvGraphicFramePr>
        <p:xfrm>
          <a:off x="395536" y="2132856"/>
          <a:ext cx="8501123" cy="350082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28760"/>
                <a:gridCol w="3482083"/>
                <a:gridCol w="3590280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type:none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实心圆，默认类型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type:disc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空心圆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type:circle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实心正方形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type:square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4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smtClean="0"/>
              <a:t>列表样式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list-style</a:t>
            </a:r>
            <a:endParaRPr lang="zh-CN" altLang="en-US" dirty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047852" y="1978899"/>
            <a:ext cx="6143700" cy="1172629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list-style:none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2507" y="1916832"/>
            <a:ext cx="1000132" cy="414475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1672775" y="6189979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406346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：列表样式</a:t>
              </a:r>
            </a:p>
          </p:txBody>
        </p:sp>
      </p:grpSp>
      <p:pic>
        <p:nvPicPr>
          <p:cNvPr id="8194" name="Picture 2" descr="C:\Users\yaling.he\Desktop\2016-12-01_15272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33113"/>
            <a:ext cx="2997261" cy="3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线形标注 1 15"/>
          <p:cNvSpPr/>
          <p:nvPr/>
        </p:nvSpPr>
        <p:spPr bwMode="auto">
          <a:xfrm flipH="1">
            <a:off x="3789705" y="4136197"/>
            <a:ext cx="1714512" cy="571504"/>
          </a:xfrm>
          <a:prstGeom prst="borderCallout1">
            <a:avLst>
              <a:gd name="adj1" fmla="val 45890"/>
              <a:gd name="adj2" fmla="val -2782"/>
              <a:gd name="adj3" fmla="val 15278"/>
              <a:gd name="adj4" fmla="val -603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去除列表前面的小黑点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2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dirty="0" smtClean="0"/>
              <a:t>背景样式</a:t>
            </a:r>
          </a:p>
        </p:txBody>
      </p:sp>
      <p:pic>
        <p:nvPicPr>
          <p:cNvPr id="17" name="内容占位符 16" descr="5－1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502769"/>
            <a:ext cx="8064896" cy="1306844"/>
          </a:xfrm>
        </p:spPr>
      </p:pic>
      <p:pic>
        <p:nvPicPr>
          <p:cNvPr id="18" name="图片 17" descr="5－1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750339"/>
            <a:ext cx="6374004" cy="3929090"/>
          </a:xfrm>
          <a:prstGeom prst="rect">
            <a:avLst/>
          </a:prstGeom>
        </p:spPr>
      </p:pic>
      <p:sp>
        <p:nvSpPr>
          <p:cNvPr id="19" name="线形标注 1 18"/>
          <p:cNvSpPr/>
          <p:nvPr/>
        </p:nvSpPr>
        <p:spPr bwMode="auto">
          <a:xfrm flipH="1">
            <a:off x="6156176" y="535761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99907"/>
              <a:gd name="adj4" fmla="val -3691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线形标注 1 22"/>
          <p:cNvSpPr/>
          <p:nvPr/>
        </p:nvSpPr>
        <p:spPr bwMode="auto">
          <a:xfrm flipH="1">
            <a:off x="500034" y="3929066"/>
            <a:ext cx="1428760" cy="571504"/>
          </a:xfrm>
          <a:prstGeom prst="borderCallout1">
            <a:avLst>
              <a:gd name="adj1" fmla="val 41990"/>
              <a:gd name="adj2" fmla="val 942"/>
              <a:gd name="adj3" fmla="val -137590"/>
              <a:gd name="adj4" fmla="val -7657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>
            <a:stCxn id="23" idx="2"/>
          </p:cNvCxnSpPr>
          <p:nvPr/>
        </p:nvCxnSpPr>
        <p:spPr bwMode="auto">
          <a:xfrm>
            <a:off x="1928794" y="4214818"/>
            <a:ext cx="2857520" cy="142876"/>
          </a:xfrm>
          <a:prstGeom prst="line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26" name="图片 25" descr="5－1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24" y="2714620"/>
            <a:ext cx="4425370" cy="3357586"/>
          </a:xfrm>
          <a:prstGeom prst="rect">
            <a:avLst/>
          </a:prstGeom>
        </p:spPr>
      </p:pic>
      <p:pic>
        <p:nvPicPr>
          <p:cNvPr id="27" name="图片 26" descr="5－1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899" y="4112221"/>
            <a:ext cx="5398439" cy="2500330"/>
          </a:xfrm>
          <a:prstGeom prst="rect">
            <a:avLst/>
          </a:prstGeom>
        </p:spPr>
      </p:pic>
      <p:sp>
        <p:nvSpPr>
          <p:cNvPr id="28" name="线形标注 1 27"/>
          <p:cNvSpPr/>
          <p:nvPr/>
        </p:nvSpPr>
        <p:spPr bwMode="auto">
          <a:xfrm flipH="1">
            <a:off x="2479489" y="1772816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14074"/>
              <a:gd name="adj4" fmla="val 6042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6429388" y="2500306"/>
            <a:ext cx="1428760" cy="571504"/>
          </a:xfrm>
          <a:prstGeom prst="borderCallout1">
            <a:avLst>
              <a:gd name="adj1" fmla="val 104490"/>
              <a:gd name="adj2" fmla="val 50942"/>
              <a:gd name="adj3" fmla="val 269074"/>
              <a:gd name="adj4" fmla="val 6842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802724" y="908720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 smtClean="0"/>
              <a:t>常见的背景样式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0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3" grpId="0" animBg="1"/>
      <p:bldP spid="23" grpId="1" animBg="1"/>
      <p:bldP spid="28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网页背景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background-color</a:t>
            </a:r>
          </a:p>
          <a:p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background-image</a:t>
            </a:r>
            <a:endParaRPr lang="zh-CN" altLang="en-US" dirty="0" smtClean="0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014777" y="1346463"/>
            <a:ext cx="3786188" cy="412485"/>
          </a:xfrm>
          <a:prstGeom prst="borderCallout1">
            <a:avLst>
              <a:gd name="adj1" fmla="val 53387"/>
              <a:gd name="adj2" fmla="val -786"/>
              <a:gd name="adj3" fmla="val 164457"/>
              <a:gd name="adj4" fmla="val -2173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背景颜色值：十六进制方法表示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5026190" y="1968873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21576"/>
              <a:gd name="adj4" fmla="val 14116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transparent</a:t>
            </a:r>
          </a:p>
        </p:txBody>
      </p: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1326006" y="6165304"/>
            <a:ext cx="3902171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173942" y="5187962"/>
              <a:ext cx="31726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背景颜色</a:t>
              </a:r>
            </a:p>
          </p:txBody>
        </p:sp>
      </p:grpSp>
      <p:pic>
        <p:nvPicPr>
          <p:cNvPr id="9218" name="Picture 2" descr="C:\Users\yaling.he\Desktop\Chapter05截图\Chapter05截图\图5.24  背景颜色页面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44" y="2737351"/>
            <a:ext cx="3384376" cy="34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3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012160" y="70285"/>
            <a:ext cx="2952452" cy="954107"/>
          </a:xfrm>
        </p:spPr>
        <p:txBody>
          <a:bodyPr/>
          <a:lstStyle/>
          <a:p>
            <a:r>
              <a:rPr lang="zh-CN" altLang="en-US" dirty="0" smtClean="0"/>
              <a:t>设置背景图像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background-image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背景重复方式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background-repeat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repeat</a:t>
            </a:r>
            <a:r>
              <a:rPr lang="zh-CN" altLang="en-US" dirty="0" smtClean="0"/>
              <a:t>：沿水平和垂直两个方向平铺</a:t>
            </a:r>
          </a:p>
          <a:p>
            <a:pPr lvl="2"/>
            <a:r>
              <a:rPr lang="en-US" altLang="zh-CN" dirty="0" smtClean="0"/>
              <a:t>no-repeat</a:t>
            </a:r>
            <a:r>
              <a:rPr lang="zh-CN" altLang="en-US" dirty="0" smtClean="0"/>
              <a:t>：不平铺，即只显示一次</a:t>
            </a:r>
          </a:p>
          <a:p>
            <a:pPr lvl="2"/>
            <a:r>
              <a:rPr lang="en-US" altLang="zh-CN" dirty="0" smtClean="0"/>
              <a:t>repeat-x</a:t>
            </a:r>
            <a:r>
              <a:rPr lang="zh-CN" altLang="en-US" dirty="0" smtClean="0"/>
              <a:t>：只沿水平方向平铺</a:t>
            </a:r>
          </a:p>
          <a:p>
            <a:pPr lvl="2"/>
            <a:r>
              <a:rPr lang="en-US" altLang="zh-CN" dirty="0" smtClean="0"/>
              <a:t>repeat-y</a:t>
            </a:r>
            <a:r>
              <a:rPr lang="zh-CN" altLang="en-US" dirty="0" smtClean="0"/>
              <a:t>：只沿垂直方向平铺</a:t>
            </a:r>
            <a:endParaRPr lang="en-US" altLang="zh-CN" dirty="0" smtClean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1500166" y="2285992"/>
            <a:ext cx="3857652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image:url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图片路径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2" name="组合 14"/>
          <p:cNvGrpSpPr>
            <a:grpSpLocks/>
          </p:cNvGrpSpPr>
          <p:nvPr/>
        </p:nvGrpSpPr>
        <p:grpSpPr bwMode="auto">
          <a:xfrm>
            <a:off x="1817869" y="6309147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06345" y="5187962"/>
              <a:ext cx="270781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：背景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重复</a:t>
              </a:r>
            </a:p>
          </p:txBody>
        </p:sp>
      </p:grpSp>
      <p:pic>
        <p:nvPicPr>
          <p:cNvPr id="10242" name="Picture 2" descr="C:\Users\yaling.he\Desktop\Chapter05截图\Chapter05截图\图5.25  背景图像重复方式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949656"/>
            <a:ext cx="2507374" cy="54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 smtClean="0"/>
              <a:t>设置背景图像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背景定位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background-position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graphicFrame>
        <p:nvGraphicFramePr>
          <p:cNvPr id="3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7445"/>
              </p:ext>
            </p:extLst>
          </p:nvPr>
        </p:nvGraphicFramePr>
        <p:xfrm>
          <a:off x="319349" y="2526501"/>
          <a:ext cx="6181477" cy="349675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34967"/>
                <a:gridCol w="424651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单位：</a:t>
                      </a:r>
                      <a:r>
                        <a:rPr lang="en-US" altLang="zh-C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表示水平位置，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表示垂直位置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  Y%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使用百分比表示背景的位置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方向关键词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水平方向的关键词：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垂直方向的关键词：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7" name="Picture 3" descr="C:\Users\yaling.he\Desktop\2016-12-01_15545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1785926"/>
            <a:ext cx="2801682" cy="34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线形标注 1 38"/>
          <p:cNvSpPr/>
          <p:nvPr/>
        </p:nvSpPr>
        <p:spPr bwMode="auto">
          <a:xfrm flipH="1">
            <a:off x="6625307" y="2794608"/>
            <a:ext cx="1204922" cy="490542"/>
          </a:xfrm>
          <a:prstGeom prst="borderCallout1">
            <a:avLst>
              <a:gd name="adj1" fmla="val -135443"/>
              <a:gd name="adj2" fmla="val -86944"/>
              <a:gd name="adj3" fmla="val 47502"/>
              <a:gd name="adj4" fmla="val -14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</a:p>
        </p:txBody>
      </p:sp>
      <p:grpSp>
        <p:nvGrpSpPr>
          <p:cNvPr id="22" name="组合 14"/>
          <p:cNvGrpSpPr>
            <a:grpSpLocks/>
          </p:cNvGrpSpPr>
          <p:nvPr/>
        </p:nvGrpSpPr>
        <p:grpSpPr bwMode="auto">
          <a:xfrm>
            <a:off x="1893105" y="6234314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06346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背景图像</a:t>
              </a:r>
            </a:p>
          </p:txBody>
        </p:sp>
      </p:grp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830228" y="2937486"/>
            <a:ext cx="1112444" cy="1023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8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820844" cy="523220"/>
          </a:xfrm>
        </p:spPr>
        <p:txBody>
          <a:bodyPr/>
          <a:lstStyle/>
          <a:p>
            <a:r>
              <a:rPr lang="zh-CN" altLang="en-US" smtClean="0"/>
              <a:t>设置背景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背景属性</a:t>
            </a:r>
            <a:endParaRPr lang="en-US" altLang="zh-CN" smtClean="0"/>
          </a:p>
          <a:p>
            <a:pPr lvl="1"/>
            <a:r>
              <a:rPr lang="en-US" altLang="zh-CN" smtClean="0"/>
              <a:t>background</a:t>
            </a:r>
            <a:r>
              <a:rPr lang="zh-CN" altLang="en-US" smtClean="0"/>
              <a:t>属性</a:t>
            </a:r>
            <a:endParaRPr lang="en-US" altLang="zh-CN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14282" y="2643182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428596" y="3214686"/>
            <a:ext cx="8429684" cy="297312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.title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font-size:18px;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weight:bold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color:#FFF;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text-indent:1em;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line-height:35px;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background:#C00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(../image/arrow-down.gif) 205px 10px no-repeat;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4563089" y="1268760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102642"/>
              <a:gd name="adj4" fmla="val 13231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背景样式简写</a:t>
            </a: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2571735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2000232" y="6143644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背景颜色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 flipV="1">
            <a:off x="4071933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3500430" y="6143644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6546542" y="4857760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5929322" y="4477712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背景定位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7903864" y="4929198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7143768" y="4500570"/>
            <a:ext cx="1811714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背景不重复显示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0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5" grpId="0" animBg="1"/>
      <p:bldP spid="37" grpId="0" animBg="1"/>
      <p:bldP spid="39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设置字体样式和文本样式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设置超链接样式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设置列表样式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设置背景样式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设置渐变效果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285" y="2492326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583" y="242088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8919" y="908720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4905" y="141277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1045" y="1916832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964" y="2883766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7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820844" cy="523220"/>
          </a:xfrm>
        </p:spPr>
        <p:txBody>
          <a:bodyPr/>
          <a:lstStyle/>
          <a:p>
            <a:r>
              <a:rPr lang="zh-CN" altLang="zh-CN" dirty="0"/>
              <a:t>背景尺寸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设计师</a:t>
            </a:r>
            <a:r>
              <a:rPr lang="zh-CN" altLang="en-US" dirty="0" smtClean="0"/>
              <a:t>如何</a:t>
            </a:r>
            <a:r>
              <a:rPr lang="zh-CN" altLang="zh-CN" dirty="0" smtClean="0"/>
              <a:t>对</a:t>
            </a:r>
            <a:r>
              <a:rPr lang="zh-CN" altLang="zh-CN" dirty="0"/>
              <a:t>背景</a:t>
            </a:r>
            <a:r>
              <a:rPr lang="zh-CN" altLang="zh-CN" dirty="0" smtClean="0"/>
              <a:t>图片的大小</a:t>
            </a:r>
            <a:r>
              <a:rPr lang="zh-CN" altLang="zh-CN" dirty="0"/>
              <a:t>进行控制呢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背景尺寸</a:t>
            </a:r>
            <a:r>
              <a:rPr lang="en-US" altLang="zh-CN" dirty="0" smtClean="0"/>
              <a:t> </a:t>
            </a:r>
            <a:r>
              <a:rPr lang="en-US" altLang="zh-CN" dirty="0"/>
              <a:t>background-size</a:t>
            </a:r>
            <a:endParaRPr lang="en-US" altLang="zh-CN" dirty="0" smtClean="0"/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1944216" y="602270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73722" y="5187962"/>
              <a:ext cx="337306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背景属性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36860"/>
              </p:ext>
            </p:extLst>
          </p:nvPr>
        </p:nvGraphicFramePr>
        <p:xfrm>
          <a:off x="611560" y="2492896"/>
          <a:ext cx="7719517" cy="281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97"/>
                <a:gridCol w="5627920"/>
              </a:tblGrid>
              <a:tr h="562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默认值，使用背景图片保持原样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当使用百分值时，不是相对于背景的尺寸大小来计算的，而是相对于元素宽度来计算的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整个背景图片放大填充了整个元素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让背景图片保持本身的宽高比例，将背景图片缩放到宽度或者高度正好适应所定义背景的区域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72"/>
          <p:cNvGrpSpPr>
            <a:grpSpLocks/>
          </p:cNvGrpSpPr>
          <p:nvPr/>
        </p:nvGrpSpPr>
        <p:grpSpPr bwMode="auto">
          <a:xfrm>
            <a:off x="179512" y="846485"/>
            <a:ext cx="985838" cy="422275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8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820844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线性渐变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颜色</a:t>
            </a:r>
            <a:r>
              <a:rPr lang="zh-CN" altLang="zh-CN" dirty="0"/>
              <a:t>沿着一条直线过渡：从左到右、从右到左、从上到下等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径向</a:t>
            </a:r>
            <a:r>
              <a:rPr lang="zh-CN" altLang="zh-CN" dirty="0" smtClean="0"/>
              <a:t>渐变</a:t>
            </a:r>
            <a:endParaRPr lang="en-US" altLang="zh-CN" dirty="0" smtClean="0"/>
          </a:p>
          <a:p>
            <a:pPr lvl="1"/>
            <a:r>
              <a:rPr lang="zh-CN" altLang="zh-CN" dirty="0"/>
              <a:t>圆形或椭圆形渐变，颜色不再沿着一条直线变化，而是从一个起点朝所有方向混合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600" dirty="0" smtClean="0"/>
              <a:t>浏览器</a:t>
            </a:r>
            <a:r>
              <a:rPr lang="zh-CN" altLang="zh-CN" sz="2600" dirty="0"/>
              <a:t>兼容性</a:t>
            </a:r>
            <a:endParaRPr lang="en-US" altLang="zh-CN" sz="2600" dirty="0"/>
          </a:p>
          <a:p>
            <a:endParaRPr lang="en-US" altLang="zh-CN" dirty="0" smtClean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35665"/>
              </p:ext>
            </p:extLst>
          </p:nvPr>
        </p:nvGraphicFramePr>
        <p:xfrm>
          <a:off x="467544" y="4797152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/>
                <a:gridCol w="936104"/>
                <a:gridCol w="1152128"/>
                <a:gridCol w="1296144"/>
                <a:gridCol w="1224136"/>
                <a:gridCol w="1431922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2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70285"/>
            <a:ext cx="2592412" cy="954107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 smtClean="0"/>
              <a:t>渐变</a:t>
            </a:r>
            <a:r>
              <a:rPr lang="zh-CN" altLang="en-US" dirty="0" smtClean="0"/>
              <a:t>兼容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zh-CN" dirty="0"/>
              <a:t>浏览器是</a:t>
            </a:r>
            <a:r>
              <a:rPr lang="en-US" altLang="zh-CN" dirty="0"/>
              <a:t>Trident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ms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US" altLang="zh-CN" dirty="0" smtClean="0"/>
              <a:t>Chrome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Safari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Opera</a:t>
            </a:r>
            <a:r>
              <a:rPr lang="zh-CN" altLang="zh-CN" dirty="0"/>
              <a:t>浏览器是</a:t>
            </a:r>
            <a:r>
              <a:rPr lang="en-US" altLang="zh-CN" dirty="0"/>
              <a:t>Blink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o-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Firefox</a:t>
            </a:r>
            <a:r>
              <a:rPr lang="zh-CN" altLang="zh-CN" dirty="0"/>
              <a:t>浏览器是</a:t>
            </a:r>
            <a:r>
              <a:rPr lang="en-US" altLang="zh-CN" dirty="0" smtClean="0"/>
              <a:t>Mozilla</a:t>
            </a:r>
            <a:r>
              <a:rPr lang="zh-CN" altLang="zh-CN" dirty="0"/>
              <a:t>内核</a:t>
            </a:r>
            <a:r>
              <a:rPr lang="zh-CN" altLang="zh-CN" dirty="0" smtClean="0"/>
              <a:t>，加</a:t>
            </a:r>
            <a:r>
              <a:rPr lang="zh-CN" altLang="zh-CN" dirty="0"/>
              <a:t>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moz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6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兼容</a:t>
            </a:r>
            <a:r>
              <a:rPr lang="en-US" altLang="zh-CN" sz="2800" dirty="0" err="1"/>
              <a:t>Webkit</a:t>
            </a:r>
            <a:r>
              <a:rPr lang="zh-CN" altLang="zh-CN" sz="2800" dirty="0"/>
              <a:t>内核的浏览器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38822"/>
            <a:ext cx="1800325" cy="523220"/>
          </a:xfrm>
        </p:spPr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线性渐变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45809" y="857256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" y="86226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00038" y="1571612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987824" y="1590004"/>
            <a:ext cx="936104" cy="3239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710622" y="867803"/>
            <a:ext cx="1285314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渐变方向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67944" y="1590005"/>
            <a:ext cx="720080" cy="31478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215577" y="2305598"/>
            <a:ext cx="1704734" cy="408623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第一种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颜色值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143372" y="1909572"/>
            <a:ext cx="284612" cy="3764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427984" y="867803"/>
            <a:ext cx="1495178" cy="408623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第二种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颜色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347864" y="1267856"/>
            <a:ext cx="45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5274950" y="1273017"/>
            <a:ext cx="11429" cy="3169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911353" y="1605478"/>
            <a:ext cx="727197" cy="30409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0" name="组合 14"/>
          <p:cNvGrpSpPr>
            <a:grpSpLocks/>
          </p:cNvGrpSpPr>
          <p:nvPr/>
        </p:nvGrpSpPr>
        <p:grpSpPr bwMode="auto">
          <a:xfrm>
            <a:off x="1750215" y="6076165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156276" y="5187962"/>
              <a:ext cx="320795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线性渐变</a:t>
              </a:r>
            </a:p>
          </p:txBody>
        </p:sp>
      </p:grp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06115" y="3751611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webkit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4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7" grpId="0" animBg="1"/>
      <p:bldP spid="28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64" y="285728"/>
            <a:ext cx="5964249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家用电器商品分类页面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875978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家用电器</a:t>
            </a:r>
            <a:r>
              <a:rPr lang="zh-CN" altLang="en-US" dirty="0"/>
              <a:t>分类页面总宽度为</a:t>
            </a:r>
            <a:r>
              <a:rPr lang="en-US" altLang="zh-CN" dirty="0" smtClean="0"/>
              <a:t>300px</a:t>
            </a:r>
            <a:endParaRPr lang="zh-CN" altLang="en-US" dirty="0"/>
          </a:p>
          <a:p>
            <a:pPr lvl="1"/>
            <a:r>
              <a:rPr lang="zh-CN" altLang="en-US" dirty="0" smtClean="0"/>
              <a:t>大</a:t>
            </a:r>
            <a:r>
              <a:rPr lang="zh-CN" altLang="en-US" dirty="0"/>
              <a:t>标题字体大小为</a:t>
            </a:r>
            <a:r>
              <a:rPr lang="en-US" altLang="zh-CN" dirty="0"/>
              <a:t>18px</a:t>
            </a:r>
            <a:r>
              <a:rPr lang="zh-CN" altLang="en-US" dirty="0"/>
              <a:t>、白色、加粗显示，行距为</a:t>
            </a:r>
            <a:r>
              <a:rPr lang="en-US" altLang="zh-CN" dirty="0"/>
              <a:t>35px</a:t>
            </a:r>
            <a:r>
              <a:rPr lang="zh-CN" altLang="en-US" dirty="0"/>
              <a:t>，背景使用线性</a:t>
            </a:r>
            <a:r>
              <a:rPr lang="zh-CN" altLang="en-US" dirty="0" smtClean="0"/>
              <a:t>渐变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电器</a:t>
            </a:r>
            <a:r>
              <a:rPr lang="zh-CN" altLang="en-US" dirty="0"/>
              <a:t>分类字体大小为</a:t>
            </a:r>
            <a:r>
              <a:rPr lang="en-US" altLang="zh-CN" dirty="0"/>
              <a:t>14px</a:t>
            </a:r>
            <a:r>
              <a:rPr lang="zh-CN" altLang="en-US" dirty="0"/>
              <a:t>、加粗显示，行距为</a:t>
            </a:r>
            <a:r>
              <a:rPr lang="en-US" altLang="zh-CN" dirty="0"/>
              <a:t>30px</a:t>
            </a:r>
            <a:r>
              <a:rPr lang="zh-CN" altLang="en-US" dirty="0"/>
              <a:t>，背景使用线性</a:t>
            </a:r>
            <a:r>
              <a:rPr lang="zh-CN" altLang="en-US" dirty="0" smtClean="0"/>
              <a:t>渐变，</a:t>
            </a:r>
            <a:r>
              <a:rPr lang="zh-CN" altLang="en-US" dirty="0"/>
              <a:t>电器分类超链接</a:t>
            </a:r>
            <a:r>
              <a:rPr lang="zh-CN" altLang="en-US" dirty="0" smtClean="0"/>
              <a:t>字体无</a:t>
            </a:r>
            <a:r>
              <a:rPr lang="zh-CN" altLang="en-US" dirty="0"/>
              <a:t>下划线</a:t>
            </a:r>
            <a:r>
              <a:rPr lang="zh-CN" altLang="en-US" dirty="0" smtClean="0"/>
              <a:t>，鼠标移入出现下划线</a:t>
            </a:r>
            <a:endParaRPr lang="zh-CN" altLang="en-US" dirty="0"/>
          </a:p>
          <a:p>
            <a:pPr lvl="1"/>
            <a:r>
              <a:rPr lang="zh-CN" altLang="en-US" dirty="0" smtClean="0"/>
              <a:t>分类</a:t>
            </a:r>
            <a:r>
              <a:rPr lang="zh-CN" altLang="en-US" dirty="0"/>
              <a:t>内容字体大小为</a:t>
            </a:r>
            <a:r>
              <a:rPr lang="en-US" altLang="zh-CN" dirty="0"/>
              <a:t>12px</a:t>
            </a:r>
            <a:r>
              <a:rPr lang="zh-CN" altLang="en-US" dirty="0"/>
              <a:t>，行距为</a:t>
            </a:r>
            <a:r>
              <a:rPr lang="en-US" altLang="zh-CN" dirty="0"/>
              <a:t>26px</a:t>
            </a:r>
            <a:r>
              <a:rPr lang="zh-CN" altLang="en-US" dirty="0"/>
              <a:t>，超链接字体颜色为</a:t>
            </a:r>
            <a:r>
              <a:rPr lang="zh-CN" altLang="en-US" dirty="0" smtClean="0"/>
              <a:t>灰色、</a:t>
            </a:r>
            <a:r>
              <a:rPr lang="zh-CN" altLang="en-US" dirty="0"/>
              <a:t>无下划线</a:t>
            </a:r>
            <a:r>
              <a:rPr lang="zh-CN" altLang="en-US" dirty="0" smtClean="0"/>
              <a:t>，鼠标移入时颜色</a:t>
            </a:r>
            <a:r>
              <a:rPr lang="zh-CN" altLang="en-US" dirty="0"/>
              <a:t>为棕红</a:t>
            </a:r>
            <a:r>
              <a:rPr lang="zh-CN" altLang="en-US" dirty="0" smtClean="0"/>
              <a:t>色并且</a:t>
            </a:r>
            <a:r>
              <a:rPr lang="zh-CN" altLang="en-US" dirty="0"/>
              <a:t>显示下划线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5" name="组合 17"/>
          <p:cNvGrpSpPr>
            <a:grpSpLocks/>
          </p:cNvGrpSpPr>
          <p:nvPr/>
        </p:nvGrpSpPr>
        <p:grpSpPr bwMode="auto">
          <a:xfrm>
            <a:off x="3635896" y="6237312"/>
            <a:ext cx="2786063" cy="428625"/>
            <a:chOff x="3714744" y="5143512"/>
            <a:chExt cx="278608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1700808"/>
            <a:ext cx="2163983" cy="4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9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9" y="285728"/>
            <a:ext cx="5760764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畅销书排行榜页面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145068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页面的背景渐变</a:t>
            </a:r>
            <a:r>
              <a:rPr lang="zh-CN" altLang="en-US" dirty="0" smtClean="0"/>
              <a:t>颜色</a:t>
            </a:r>
            <a:endParaRPr lang="zh-CN" altLang="en-US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背景图片</a:t>
            </a:r>
            <a:r>
              <a:rPr lang="zh-CN" altLang="en-US" dirty="0" smtClean="0"/>
              <a:t>尺寸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设置列表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结构伪类选择器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使用无序列表制作畅销书排行榜页面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超链接无下划线，鼠标悬浮至超链接时显示下划线</a:t>
            </a:r>
          </a:p>
          <a:p>
            <a:endParaRPr lang="zh-CN" altLang="en-US" dirty="0" smtClean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027" name="Picture 3" descr="C:\Users\yaling.he\Desktop\2016-12-05_11363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83200"/>
            <a:ext cx="3174343" cy="3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4000496" y="924792"/>
            <a:ext cx="2857520" cy="785818"/>
          </a:xfrm>
          <a:prstGeom prst="borderCallout1">
            <a:avLst>
              <a:gd name="adj1" fmla="val 100193"/>
              <a:gd name="adj2" fmla="val 45980"/>
              <a:gd name="adj3" fmla="val 169025"/>
              <a:gd name="adj4" fmla="val 2106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16px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、缩进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字符，行距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30px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，绿色背景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#518700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 flipH="1">
            <a:off x="7358082" y="1357298"/>
            <a:ext cx="1204922" cy="419104"/>
          </a:xfrm>
          <a:prstGeom prst="borderCallout1">
            <a:avLst>
              <a:gd name="adj1" fmla="val 100193"/>
              <a:gd name="adj2" fmla="val 45980"/>
              <a:gd name="adj3" fmla="val 206067"/>
              <a:gd name="adj4" fmla="val 1045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图像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线形标注 1 16"/>
          <p:cNvSpPr/>
          <p:nvPr/>
        </p:nvSpPr>
        <p:spPr bwMode="auto">
          <a:xfrm flipH="1">
            <a:off x="3851920" y="5911670"/>
            <a:ext cx="3357586" cy="857256"/>
          </a:xfrm>
          <a:prstGeom prst="borderCallout1">
            <a:avLst>
              <a:gd name="adj1" fmla="val 104"/>
              <a:gd name="adj2" fmla="val 50216"/>
              <a:gd name="adj3" fmla="val -106378"/>
              <a:gd name="adj4" fmla="val -108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背景颜色使用线性渐变（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#F9FBCB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,#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F8F8F3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，文本颜色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#1a66b3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4716016" y="2996952"/>
            <a:ext cx="1224136" cy="419104"/>
          </a:xfrm>
          <a:prstGeom prst="borderCallout1">
            <a:avLst>
              <a:gd name="adj1" fmla="val 50739"/>
              <a:gd name="adj2" fmla="val -565"/>
              <a:gd name="adj3" fmla="val 80613"/>
              <a:gd name="adj4" fmla="val -404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背景图标</a:t>
            </a:r>
          </a:p>
        </p:txBody>
      </p:sp>
      <p:grpSp>
        <p:nvGrpSpPr>
          <p:cNvPr id="22" name="组合 16"/>
          <p:cNvGrpSpPr>
            <a:grpSpLocks/>
          </p:cNvGrpSpPr>
          <p:nvPr/>
        </p:nvGrpSpPr>
        <p:grpSpPr bwMode="auto">
          <a:xfrm>
            <a:off x="874713" y="63847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9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347865" y="285728"/>
            <a:ext cx="5616748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畅销书排行榜页面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list-style-type</a:t>
            </a:r>
            <a:r>
              <a:rPr lang="zh-CN" altLang="en-US" dirty="0"/>
              <a:t>属性设置列表无标记</a:t>
            </a:r>
            <a:r>
              <a:rPr lang="zh-CN" altLang="en-US" dirty="0" smtClean="0"/>
              <a:t>符号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背景属性设置列表的图标样式，列表内容向内缩进两个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linear-gradient</a:t>
            </a:r>
            <a:r>
              <a:rPr lang="zh-CN" altLang="en-US" dirty="0"/>
              <a:t>实现线性</a:t>
            </a:r>
            <a:r>
              <a:rPr lang="zh-CN" altLang="en-US" dirty="0" smtClean="0"/>
              <a:t>渐变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background-size</a:t>
            </a:r>
            <a:r>
              <a:rPr lang="zh-CN" altLang="en-US" dirty="0"/>
              <a:t>来改变背景图片</a:t>
            </a:r>
            <a:r>
              <a:rPr lang="zh-CN" altLang="en-US" dirty="0" smtClean="0"/>
              <a:t>尺寸</a:t>
            </a:r>
            <a:endParaRPr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3131343" y="5957888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0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2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8870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编辑网页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文本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CSS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的超链接样式设置伪类超链接在不同状态下的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样式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列表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样式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:list-style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背景样式 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渐变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5364088" y="1511846"/>
            <a:ext cx="211386" cy="11250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5508104" y="1457489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olor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text-align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text-indent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line-height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text-decoration</a:t>
            </a: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851920" y="126876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0" y="3091756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美化网页元素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7"/>
            <a:ext cx="312737" cy="4091929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986560" y="1229867"/>
            <a:ext cx="31778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字体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样式（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font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）的书写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排版网页文本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312715" y="3964086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497187" y="3935958"/>
            <a:ext cx="49632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背景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背景尺寸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background-size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）不同取值的作用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4451746" y="3676054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4644008" y="3647926"/>
            <a:ext cx="3600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背景颜色（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background-color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背景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图像（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background-image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背景定位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(background-position)</a:t>
            </a: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背景重复方式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(background-repeat</a:t>
            </a:r>
            <a:r>
              <a:rPr lang="en-US" altLang="zh-CN" sz="1600" dirty="0" smtClean="0"/>
              <a:t>)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421583" y="526023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610098" y="5334307"/>
            <a:ext cx="3122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线性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渐变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制作网页渐变效果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了解径向渐变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smtClean="0"/>
              <a:t>为什么使用</a:t>
            </a:r>
            <a:r>
              <a:rPr lang="en-US" altLang="zh-CN" smtClean="0"/>
              <a:t>CSS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有效的传递页面信息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美化过的页面文本，使页面漂亮、美观，吸引用户</a:t>
            </a:r>
          </a:p>
          <a:p>
            <a:r>
              <a:rPr lang="zh-CN" altLang="en-US" dirty="0" smtClean="0"/>
              <a:t>可以很好的突出页面的主题内容，使用户第一眼可以看到页面主要内容</a:t>
            </a:r>
          </a:p>
          <a:p>
            <a:r>
              <a:rPr lang="zh-CN" altLang="en-US" dirty="0" smtClean="0"/>
              <a:t>具有良好的用户体验</a:t>
            </a:r>
          </a:p>
        </p:txBody>
      </p:sp>
      <p:pic>
        <p:nvPicPr>
          <p:cNvPr id="36" name="图片 35" descr="5－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124744"/>
            <a:ext cx="6769590" cy="4752528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 bwMode="auto">
          <a:xfrm flipH="1">
            <a:off x="7357859" y="2081312"/>
            <a:ext cx="1440160" cy="1152128"/>
          </a:xfrm>
          <a:prstGeom prst="borderCallout1">
            <a:avLst>
              <a:gd name="adj1" fmla="val 101713"/>
              <a:gd name="adj2" fmla="val 51942"/>
              <a:gd name="adj3" fmla="val 180065"/>
              <a:gd name="adj4" fmla="val 1287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页面使用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有什么好处？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9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en-US" altLang="zh-CN" smtClean="0"/>
              <a:t>&lt;span&gt;</a:t>
            </a:r>
            <a:r>
              <a:rPr lang="zh-CN" altLang="en-US" smtClean="0"/>
              <a:t>标签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&lt;span&gt;</a:t>
            </a:r>
            <a:r>
              <a:rPr lang="zh-CN" altLang="en-US" dirty="0" smtClean="0"/>
              <a:t>标签 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能让某</a:t>
            </a:r>
            <a:r>
              <a:rPr lang="zh-CN" altLang="zh-CN" dirty="0" smtClean="0"/>
              <a:t>几</a:t>
            </a:r>
            <a:r>
              <a:rPr lang="zh-CN" altLang="zh-CN" dirty="0"/>
              <a:t>个文字或者某个词语凸显出来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00034" y="2714620"/>
            <a:ext cx="8215370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享受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&lt;span class="show"&gt;“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北大式”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教育服务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在北大青鸟，有一群人默默支持你成就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&lt;span id="dream"&gt;IT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梦想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class="bird"&gt;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选择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&lt;span&gt;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北大青鸟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，成就你的梦想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844" y="2000240"/>
            <a:ext cx="1000132" cy="414475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1869703" y="5923433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46886" y="5187962"/>
              <a:ext cx="342673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span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标签的应用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3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字体样式</a:t>
            </a:r>
            <a:endParaRPr lang="zh-CN" altLang="en-US" dirty="0" smtClean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07333"/>
              </p:ext>
            </p:extLst>
          </p:nvPr>
        </p:nvGraphicFramePr>
        <p:xfrm>
          <a:off x="683568" y="1196752"/>
          <a:ext cx="8208912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30"/>
                <a:gridCol w="2852882"/>
                <a:gridCol w="3606100"/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2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设置字体类型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font-family:"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隶书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设置字体大小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font-size:12px;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设置字体风格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style:italic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设置字体的粗细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weight:bold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在一个声明中设置所有字体属性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font:italic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bold 36px "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宋体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Chapter05截图\Chapter05截图\图5.3  字体类型页面效果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63601"/>
            <a:ext cx="2710238" cy="39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072330" y="285728"/>
            <a:ext cx="1892282" cy="523220"/>
          </a:xfrm>
        </p:spPr>
        <p:txBody>
          <a:bodyPr/>
          <a:lstStyle/>
          <a:p>
            <a:r>
              <a:rPr lang="zh-CN" altLang="en-US" smtClean="0"/>
              <a:t>字体类型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font-family</a:t>
            </a:r>
            <a:r>
              <a:rPr lang="zh-CN" altLang="en-US" smtClean="0"/>
              <a:t>属性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857364"/>
            <a:ext cx="657229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p{font-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family:Verdana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214414" y="2571744"/>
            <a:ext cx="657229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body{font-family: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Times,"Times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New Roman",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5484" y="1502357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Freeform 12"/>
          <p:cNvSpPr>
            <a:spLocks/>
          </p:cNvSpPr>
          <p:nvPr/>
        </p:nvSpPr>
        <p:spPr bwMode="auto">
          <a:xfrm rot="3214023" flipV="1">
            <a:off x="4191249" y="2893793"/>
            <a:ext cx="1754088" cy="153719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4"/>
          <p:cNvGrpSpPr>
            <a:grpSpLocks/>
          </p:cNvGrpSpPr>
          <p:nvPr/>
        </p:nvGrpSpPr>
        <p:grpSpPr bwMode="auto">
          <a:xfrm>
            <a:off x="755576" y="5786438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：字体类型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0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 smtClean="0"/>
              <a:t>字体大小</a:t>
            </a:r>
            <a:endParaRPr lang="zh-CN" altLang="en-US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font-size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px</a:t>
            </a:r>
            <a:r>
              <a:rPr lang="zh-CN" altLang="en-US" dirty="0" smtClean="0">
                <a:solidFill>
                  <a:srgbClr val="FF0000"/>
                </a:solidFill>
              </a:rPr>
              <a:t>（像素）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rem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214414" y="3357562"/>
            <a:ext cx="4786346" cy="21698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h1{font-size:24px;}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h2{font-size:16px;}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h3{font-size:2em;}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span{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font-size:12pt;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strong{font-size:13pc;}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1406" y="3214686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6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ling.he\Desktop\Chapter05截图\Chapter05截图\图5.4  字体风格效果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512348" cy="285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 smtClean="0"/>
              <a:t>字体风格</a:t>
            </a:r>
            <a:endParaRPr lang="zh-CN" alt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font-style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/>
            <a:r>
              <a:rPr lang="en-US" altLang="zh-CN" smtClean="0"/>
              <a:t>normal</a:t>
            </a:r>
            <a:r>
              <a:rPr lang="zh-CN" altLang="en-US" smtClean="0"/>
              <a:t>、</a:t>
            </a:r>
            <a:r>
              <a:rPr lang="en-US" altLang="zh-CN" smtClean="0"/>
              <a:t>italic</a:t>
            </a:r>
            <a:r>
              <a:rPr lang="zh-CN" altLang="en-US" smtClean="0"/>
              <a:t>和</a:t>
            </a:r>
            <a:r>
              <a:rPr lang="en-US" altLang="zh-CN" smtClean="0"/>
              <a:t>oblique</a:t>
            </a:r>
            <a:endParaRPr lang="zh-CN" altLang="en-US" dirty="0" smtClean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0694" y="3000372"/>
            <a:ext cx="288773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6858016" y="1484784"/>
            <a:ext cx="714380" cy="444018"/>
          </a:xfrm>
          <a:prstGeom prst="borderCallout1">
            <a:avLst>
              <a:gd name="adj1" fmla="val 101713"/>
              <a:gd name="adj2" fmla="val 51942"/>
              <a:gd name="adj3" fmla="val 343678"/>
              <a:gd name="adj4" fmla="val 8529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斜体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500694" y="4221088"/>
            <a:ext cx="78581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3500430" y="4082202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正常字体</a:t>
            </a:r>
          </a:p>
        </p:txBody>
      </p:sp>
      <p:grpSp>
        <p:nvGrpSpPr>
          <p:cNvPr id="26" name="组合 14"/>
          <p:cNvGrpSpPr>
            <a:grpSpLocks/>
          </p:cNvGrpSpPr>
          <p:nvPr/>
        </p:nvGrpSpPr>
        <p:grpSpPr bwMode="auto">
          <a:xfrm>
            <a:off x="642939" y="5981021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：字体风格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</TotalTime>
  <Words>2963</Words>
  <Application>Microsoft Office PowerPoint</Application>
  <PresentationFormat>全屏显示(4:3)</PresentationFormat>
  <Paragraphs>617</Paragraphs>
  <Slides>38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模板</vt:lpstr>
      <vt:lpstr>第五章  CSS3美化网页元素</vt:lpstr>
      <vt:lpstr>本章任务</vt:lpstr>
      <vt:lpstr>本章目标</vt:lpstr>
      <vt:lpstr>为什么使用CSS</vt:lpstr>
      <vt:lpstr>&lt;span&gt;标签</vt:lpstr>
      <vt:lpstr>字体样式</vt:lpstr>
      <vt:lpstr>字体类型</vt:lpstr>
      <vt:lpstr>字体大小</vt:lpstr>
      <vt:lpstr>字体风格</vt:lpstr>
      <vt:lpstr>字体的粗细</vt:lpstr>
      <vt:lpstr>字体属性</vt:lpstr>
      <vt:lpstr>文本样式</vt:lpstr>
      <vt:lpstr>文本颜色</vt:lpstr>
      <vt:lpstr>排版文本段落</vt:lpstr>
      <vt:lpstr>文本修饰和垂直对齐</vt:lpstr>
      <vt:lpstr>文本阴影</vt:lpstr>
      <vt:lpstr>学员操作—制作百度音乐标签页面</vt:lpstr>
      <vt:lpstr>学员操作—制作开心庄园页面</vt:lpstr>
      <vt:lpstr>学员操作—制作京东新闻资讯页</vt:lpstr>
      <vt:lpstr>共性问题集中讲解</vt:lpstr>
      <vt:lpstr>超链接伪类</vt:lpstr>
      <vt:lpstr>使用CSS设置超链接</vt:lpstr>
      <vt:lpstr>列表样式2-1</vt:lpstr>
      <vt:lpstr>列表样式2-2</vt:lpstr>
      <vt:lpstr>背景样式</vt:lpstr>
      <vt:lpstr>网页背景</vt:lpstr>
      <vt:lpstr>设置背景图像2-1</vt:lpstr>
      <vt:lpstr>设置背景图像2-2</vt:lpstr>
      <vt:lpstr>设置背景</vt:lpstr>
      <vt:lpstr>背景尺寸</vt:lpstr>
      <vt:lpstr>CSS3渐变</vt:lpstr>
      <vt:lpstr>CSS3渐变兼容</vt:lpstr>
      <vt:lpstr>线性渐变</vt:lpstr>
      <vt:lpstr>学员操作—家用电器商品分类页面</vt:lpstr>
      <vt:lpstr>学员操作—畅销书排行榜页面2-1</vt:lpstr>
      <vt:lpstr>学员操作—畅销书排行榜页面2-2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微软用户</cp:lastModifiedBy>
  <cp:revision>1248</cp:revision>
  <dcterms:created xsi:type="dcterms:W3CDTF">2006-03-08T06:55:38Z</dcterms:created>
  <dcterms:modified xsi:type="dcterms:W3CDTF">2017-09-28T02:43:53Z</dcterms:modified>
</cp:coreProperties>
</file>