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7"/>
  </p:notesMasterIdLst>
  <p:handoutMasterIdLst>
    <p:handoutMasterId r:id="rId38"/>
  </p:handoutMasterIdLst>
  <p:sldIdLst>
    <p:sldId id="256" r:id="rId2"/>
    <p:sldId id="550" r:id="rId3"/>
    <p:sldId id="552" r:id="rId4"/>
    <p:sldId id="553" r:id="rId5"/>
    <p:sldId id="599" r:id="rId6"/>
    <p:sldId id="600" r:id="rId7"/>
    <p:sldId id="583" r:id="rId8"/>
    <p:sldId id="584" r:id="rId9"/>
    <p:sldId id="582" r:id="rId10"/>
    <p:sldId id="585" r:id="rId11"/>
    <p:sldId id="587" r:id="rId12"/>
    <p:sldId id="588" r:id="rId13"/>
    <p:sldId id="586" r:id="rId14"/>
    <p:sldId id="581" r:id="rId15"/>
    <p:sldId id="601" r:id="rId16"/>
    <p:sldId id="558" r:id="rId17"/>
    <p:sldId id="589" r:id="rId18"/>
    <p:sldId id="591" r:id="rId19"/>
    <p:sldId id="590" r:id="rId20"/>
    <p:sldId id="592" r:id="rId21"/>
    <p:sldId id="564" r:id="rId22"/>
    <p:sldId id="602" r:id="rId23"/>
    <p:sldId id="566" r:id="rId24"/>
    <p:sldId id="567" r:id="rId25"/>
    <p:sldId id="593" r:id="rId26"/>
    <p:sldId id="594" r:id="rId27"/>
    <p:sldId id="569" r:id="rId28"/>
    <p:sldId id="595" r:id="rId29"/>
    <p:sldId id="570" r:id="rId30"/>
    <p:sldId id="572" r:id="rId31"/>
    <p:sldId id="596" r:id="rId32"/>
    <p:sldId id="573" r:id="rId33"/>
    <p:sldId id="578" r:id="rId34"/>
    <p:sldId id="597" r:id="rId35"/>
    <p:sldId id="58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5991" autoAdjust="0"/>
  </p:normalViewPr>
  <p:slideViewPr>
    <p:cSldViewPr>
      <p:cViewPr varScale="1">
        <p:scale>
          <a:sx n="79" d="100"/>
          <a:sy n="79" d="100"/>
        </p:scale>
        <p:origin x="1502" y="67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回顾：上次课的教学内容和学员已学过的相关技术内容</a:t>
            </a:r>
            <a:endParaRPr lang="en-US" altLang="zh-CN" dirty="0"/>
          </a:p>
          <a:p>
            <a:r>
              <a:rPr lang="zh-CN" altLang="en-US" dirty="0"/>
              <a:t>作业点评：点评作业的提交情况和共性问题，目的是给学员作业反馈以促进学员完成作业的积极性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xxxxxxx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、引导学员说出刚刚学过的</a:t>
            </a:r>
            <a:r>
              <a:rPr lang="en-US" altLang="zh-CN" dirty="0"/>
              <a:t>inline-block</a:t>
            </a:r>
            <a:r>
              <a:rPr lang="zh-CN" altLang="en-US" dirty="0"/>
              <a:t>；然后介绍还有一种方式可以实现让块元素排在一行。引出浮动。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重点让学员看原始</a:t>
            </a:r>
            <a:r>
              <a:rPr lang="en-US" altLang="zh-CN" dirty="0"/>
              <a:t>HTML</a:t>
            </a:r>
            <a:r>
              <a:rPr lang="zh-CN" altLang="en-US" dirty="0"/>
              <a:t>代码，及原始页面效果图，后面改变与此相比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分别设置三个图片所在的层左浮动，查看效果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教员演示后，通过总结引出后面要讲解的清除浮动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教员演示最终的显示效果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教员演示最终的显示效果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xxxxxxx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A80BE-15BA-420A-97D0-D6358A93C02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A80BE-15BA-420A-97D0-D6358A93C02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、通过修改</a:t>
            </a:r>
            <a:r>
              <a:rPr lang="en-US" altLang="zh-CN" dirty="0">
                <a:ea typeface="宋体" charset="-122"/>
              </a:rPr>
              <a:t>layer01</a:t>
            </a:r>
            <a:r>
              <a:rPr lang="zh-CN" altLang="en-US" dirty="0">
                <a:ea typeface="宋体" charset="-122"/>
              </a:rPr>
              <a:t>左浮动可以看到图片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依然在文本的左侧，没有实现清除左侧浮动的效果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、由第一段代码和图片效果可以看到，无论设置左浮动或右浮动，都可能出现一侧浮动没有清除的情况，因此从第一个图片效果引出清浮两测浮动，这样就可以保证文本左右两侧均无浮动元素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、分别设置</a:t>
            </a:r>
            <a:r>
              <a:rPr lang="en-US" altLang="zh-CN" dirty="0"/>
              <a:t>overflow</a:t>
            </a:r>
            <a:r>
              <a:rPr lang="zh-CN" altLang="en-US" dirty="0"/>
              <a:t>四个不同属性值，展示其效果，让学员查看效果图，说明其中的区别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、强调一下</a:t>
            </a:r>
            <a:r>
              <a:rPr lang="en-US" altLang="zh-CN" dirty="0"/>
              <a:t>hidden</a:t>
            </a:r>
            <a:r>
              <a:rPr lang="zh-CN" altLang="en-US" dirty="0"/>
              <a:t>属性值，这个值在网页中经常使用，通常与</a:t>
            </a:r>
            <a:r>
              <a:rPr lang="en-US" altLang="zh-CN" dirty="0"/>
              <a:t>&lt;div&gt;</a:t>
            </a:r>
            <a:r>
              <a:rPr lang="zh-CN" altLang="en-US" dirty="0"/>
              <a:t>宽度结合使用设置</a:t>
            </a:r>
            <a:r>
              <a:rPr lang="en-US" altLang="zh-CN" dirty="0"/>
              <a:t>&lt;div&gt;</a:t>
            </a:r>
            <a:r>
              <a:rPr lang="zh-CN" altLang="en-US" dirty="0"/>
              <a:t>自动扩展高度，或者隐藏超出的内容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根据页面效果图讲解需求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根据页面效果图讲解需求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xxxxxxx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教学指导；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总结部分</a:t>
            </a:r>
            <a:r>
              <a:rPr lang="zh-CN" altLang="zh-CN">
                <a:ea typeface="宋体" charset="-122"/>
              </a:rPr>
              <a:t>主要达到以下几个目的：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</a:t>
            </a:r>
            <a:r>
              <a:rPr lang="zh-CN" altLang="zh-CN" b="1">
                <a:ea typeface="宋体" charset="-122"/>
              </a:rPr>
              <a:t>回顾内容</a:t>
            </a:r>
            <a:r>
              <a:rPr lang="zh-CN" altLang="en-US" b="1">
                <a:ea typeface="宋体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>
                <a:ea typeface="宋体" charset="-122"/>
              </a:rPr>
              <a:t>是强调</a:t>
            </a:r>
            <a:r>
              <a:rPr lang="zh-CN" altLang="en-US">
                <a:ea typeface="宋体" charset="-122"/>
              </a:rPr>
              <a:t>内容概貌，学到技术，告知要学习什么；总结时，</a:t>
            </a:r>
            <a:r>
              <a:rPr lang="zh-CN" altLang="zh-CN">
                <a:ea typeface="宋体" charset="-122"/>
              </a:rPr>
              <a:t>要格外强调观点，把每一</a:t>
            </a:r>
            <a:r>
              <a:rPr lang="zh-CN" altLang="en-US">
                <a:ea typeface="宋体" charset="-122"/>
              </a:rPr>
              <a:t>个知识点</a:t>
            </a:r>
            <a:r>
              <a:rPr lang="zh-CN" altLang="zh-CN">
                <a:ea typeface="宋体" charset="-122"/>
              </a:rPr>
              <a:t>的观点</a:t>
            </a:r>
            <a:r>
              <a:rPr lang="zh-CN" altLang="en-US">
                <a:ea typeface="宋体" charset="-122"/>
              </a:rPr>
              <a:t>结论</a:t>
            </a:r>
            <a:r>
              <a:rPr lang="zh-CN" altLang="zh-CN">
                <a:ea typeface="宋体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、</a:t>
            </a:r>
            <a:r>
              <a:rPr lang="zh-CN" altLang="zh-CN" b="1">
                <a:ea typeface="宋体" charset="-122"/>
              </a:rPr>
              <a:t>整理逻辑</a:t>
            </a:r>
            <a:r>
              <a:rPr lang="zh-CN" altLang="en-US" b="1">
                <a:ea typeface="宋体" charset="-122"/>
              </a:rPr>
              <a:t>。</a:t>
            </a:r>
            <a:r>
              <a:rPr lang="zh-CN" altLang="zh-CN">
                <a:ea typeface="宋体" charset="-122"/>
              </a:rPr>
              <a:t>还应该把观点之间的逻辑联系梳理出来</a:t>
            </a:r>
            <a:r>
              <a:rPr lang="zh-CN" altLang="en-US">
                <a:ea typeface="宋体" charset="-122"/>
              </a:rPr>
              <a:t>。</a:t>
            </a:r>
            <a:r>
              <a:rPr lang="zh-CN" altLang="zh-CN">
                <a:ea typeface="宋体" charset="-122"/>
              </a:rPr>
              <a:t>从而使</a:t>
            </a:r>
            <a:r>
              <a:rPr lang="zh-CN" altLang="en-US">
                <a:ea typeface="宋体" charset="-122"/>
              </a:rPr>
              <a:t>知识</a:t>
            </a:r>
            <a:r>
              <a:rPr lang="zh-CN" altLang="zh-CN">
                <a:ea typeface="宋体" charset="-122"/>
              </a:rPr>
              <a:t>系统化、逻辑化。要帮助</a:t>
            </a:r>
            <a:r>
              <a:rPr lang="zh-CN" altLang="en-US">
                <a:ea typeface="宋体" charset="-122"/>
              </a:rPr>
              <a:t>学员</a:t>
            </a:r>
            <a:r>
              <a:rPr lang="zh-CN" altLang="zh-CN">
                <a:ea typeface="宋体" charset="-122"/>
              </a:rPr>
              <a:t>整清逻辑是总结的一大任务</a:t>
            </a:r>
            <a:r>
              <a:rPr lang="zh-CN" altLang="en-US">
                <a:ea typeface="宋体" charset="-122"/>
              </a:rPr>
              <a:t>。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重点讲解这两种布局，其他布局类型简单</a:t>
            </a:r>
            <a:r>
              <a:rPr lang="zh-CN" altLang="en-US" baseline="0" dirty="0"/>
              <a:t>介绍即可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、了解了标准文档流后，引导学员如果实现左边图形的布局呢？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回顾块元素和行内元素的特性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教员分别演示不同属性的显示效果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2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教员演示最终的显示效果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3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/>
              <a:t>第</a:t>
            </a:r>
            <a:r>
              <a:rPr lang="zh-CN" altLang="en-US" dirty="0"/>
              <a:t>七</a:t>
            </a:r>
            <a:r>
              <a:rPr dirty="0"/>
              <a:t>章</a:t>
            </a:r>
            <a:r>
              <a:rPr lang="zh-CN" altLang="en-US" dirty="0"/>
              <a:t> 浮动</a:t>
            </a:r>
            <a:endParaRPr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3702" y="285728"/>
            <a:ext cx="2320910" cy="523220"/>
          </a:xfrm>
        </p:spPr>
        <p:txBody>
          <a:bodyPr/>
          <a:lstStyle/>
          <a:p>
            <a:r>
              <a:rPr lang="en-US" altLang="zh-CN" dirty="0"/>
              <a:t> display</a:t>
            </a:r>
            <a:r>
              <a:rPr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块级元素与行级元素的转变</a:t>
            </a:r>
            <a:endParaRPr lang="en-US" altLang="zh-CN" dirty="0"/>
          </a:p>
          <a:p>
            <a:r>
              <a:rPr lang="zh-CN" altLang="en-US" dirty="0"/>
              <a:t>控制块元素排到一行</a:t>
            </a:r>
            <a:endParaRPr lang="en-US" altLang="zh-CN" dirty="0"/>
          </a:p>
          <a:p>
            <a:r>
              <a:rPr lang="zh-CN" altLang="en-US" dirty="0"/>
              <a:t>控制元素的显示和隐藏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196752"/>
            <a:ext cx="29290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+mn-lt"/>
                <a:ea typeface="微软雅黑" pitchFamily="34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block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、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inline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0376" y="1689195"/>
            <a:ext cx="27061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+mn-lt"/>
                <a:ea typeface="微软雅黑" pitchFamily="34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inline-block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008" y="2181638"/>
            <a:ext cx="1648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+mn-lt"/>
                <a:ea typeface="微软雅黑" pitchFamily="34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none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2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203849" y="70285"/>
            <a:ext cx="5760764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</a:t>
            </a:r>
            <a:r>
              <a:rPr lang="en-US" altLang="zh-CN" dirty="0"/>
              <a:t>QQ</a:t>
            </a:r>
            <a:r>
              <a:rPr lang="zh-CN" altLang="zh-CN" dirty="0"/>
              <a:t>会员页面导航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导航背景颜色为黑色半透明效果</a:t>
            </a:r>
          </a:p>
          <a:p>
            <a:pPr lvl="1"/>
            <a:r>
              <a:rPr lang="zh-CN" altLang="en-US" dirty="0"/>
              <a:t>鼠标移入“功能特权”等导航信息时文字颜色变为蓝色，无下划线</a:t>
            </a:r>
          </a:p>
          <a:p>
            <a:pPr lvl="1"/>
            <a:r>
              <a:rPr lang="zh-CN" altLang="en-US" dirty="0"/>
              <a:t>“登录”部分信息使用超链接实现，添加圆角边框，鼠标移入字体颜色加深，添加背景颜色为黄色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3023403" y="590023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1026" name="Picture 2" descr="C:\Users\yaling.he\Desktop\Chapter07截图\Chapter07截图\Chapter07截图\图7.9  QQ会员页面导航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4" y="4149079"/>
            <a:ext cx="9071216" cy="6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4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68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004048" y="285728"/>
            <a:ext cx="3960564" cy="523220"/>
          </a:xfrm>
        </p:spPr>
        <p:txBody>
          <a:bodyPr/>
          <a:lstStyle/>
          <a:p>
            <a:r>
              <a:rPr lang="zh-CN" altLang="en-US" dirty="0"/>
              <a:t>块元素排在一行的方法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可以使用什么属性使块元素排在一行？</a:t>
            </a:r>
            <a:endParaRPr lang="en-US" altLang="zh-CN" dirty="0"/>
          </a:p>
          <a:p>
            <a:pPr lvl="1"/>
            <a:r>
              <a:rPr lang="en-US" altLang="zh-CN" dirty="0"/>
              <a:t>i</a:t>
            </a:r>
            <a:r>
              <a:rPr lang="en-US" altLang="zh-CN"/>
              <a:t>nline-block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float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7－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8" y="2730974"/>
            <a:ext cx="7143800" cy="3169637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 bwMode="auto">
          <a:xfrm flipH="1">
            <a:off x="8000992" y="3429000"/>
            <a:ext cx="1143008" cy="642942"/>
          </a:xfrm>
          <a:prstGeom prst="borderCallout1">
            <a:avLst>
              <a:gd name="adj1" fmla="val 46158"/>
              <a:gd name="adj2" fmla="val 103560"/>
              <a:gd name="adj3" fmla="val 57686"/>
              <a:gd name="adj4" fmla="val 14122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商品列表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3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/>
              <a:t>浮动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float</a:t>
            </a:r>
            <a:r>
              <a:rPr lang="zh-CN" altLang="en-US"/>
              <a:t>属性</a:t>
            </a:r>
            <a:endParaRPr lang="en-US" altLang="zh-CN"/>
          </a:p>
          <a:p>
            <a:endParaRPr lang="zh-CN" altLang="en-US" dirty="0"/>
          </a:p>
        </p:txBody>
      </p:sp>
      <p:graphicFrame>
        <p:nvGraphicFramePr>
          <p:cNvPr id="24" name="Group 29"/>
          <p:cNvGraphicFramePr>
            <a:graphicFrameLocks noGrp="1"/>
          </p:cNvGraphicFramePr>
          <p:nvPr/>
        </p:nvGraphicFramePr>
        <p:xfrm>
          <a:off x="1142976" y="2000240"/>
          <a:ext cx="7000924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元素向左浮动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元素向右浮动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默认值。元素不浮动，并会显示在其文本中出现的位置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642910" y="2130581"/>
            <a:ext cx="8280400" cy="365587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</a:p>
        </p:txBody>
      </p:sp>
      <p:grpSp>
        <p:nvGrpSpPr>
          <p:cNvPr id="30" name="组合 70"/>
          <p:cNvGrpSpPr/>
          <p:nvPr/>
        </p:nvGrpSpPr>
        <p:grpSpPr>
          <a:xfrm>
            <a:off x="0" y="1643050"/>
            <a:ext cx="1000132" cy="414475"/>
            <a:chOff x="1000100" y="2528843"/>
            <a:chExt cx="1000132" cy="414475"/>
          </a:xfrm>
        </p:grpSpPr>
        <p:pic>
          <p:nvPicPr>
            <p:cNvPr id="3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322196" y="6237312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001584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：浮动示例原始代码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804248" y="285728"/>
            <a:ext cx="2160364" cy="523220"/>
          </a:xfrm>
        </p:spPr>
        <p:txBody>
          <a:bodyPr/>
          <a:lstStyle/>
          <a:p>
            <a:r>
              <a:rPr lang="zh-CN" altLang="en-US"/>
              <a:t>设置左浮动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依次设置三个图片所在</a:t>
            </a:r>
            <a:r>
              <a:rPr lang="en-US" altLang="zh-CN" dirty="0"/>
              <a:t>&lt;div&gt;</a:t>
            </a:r>
            <a:r>
              <a:rPr lang="zh-CN" altLang="en-US" dirty="0"/>
              <a:t>左浮动</a:t>
            </a:r>
            <a:endParaRPr lang="en-US" altLang="zh-CN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1406" y="1857364"/>
            <a:ext cx="1000132" cy="414475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57290" y="1857364"/>
            <a:ext cx="4549779" cy="44135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.layer02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#00F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.layer03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#060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52" name="Picture 4" descr="C:\Users\yaling.he\Desktop\Chapter07截图\Chapter07截图\Chapter07截图\图7.13  设置layer01左浮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0" y="2194052"/>
            <a:ext cx="3845925" cy="21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线形标注 1 27"/>
          <p:cNvSpPr/>
          <p:nvPr/>
        </p:nvSpPr>
        <p:spPr bwMode="auto">
          <a:xfrm flipH="1">
            <a:off x="285720" y="1785926"/>
            <a:ext cx="928694" cy="642942"/>
          </a:xfrm>
          <a:prstGeom prst="borderCallout1">
            <a:avLst>
              <a:gd name="adj1" fmla="val 101713"/>
              <a:gd name="adj2" fmla="val 49117"/>
              <a:gd name="adj3" fmla="val 177685"/>
              <a:gd name="adj4" fmla="val 680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左浮动</a:t>
            </a:r>
          </a:p>
        </p:txBody>
      </p:sp>
      <p:pic>
        <p:nvPicPr>
          <p:cNvPr id="2050" name="Picture 2" descr="C:\Users\yaling.he\Desktop\Chapter07截图\Chapter07截图\Chapter07截图\图7.14  设置layer02左浮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50" y="2194052"/>
            <a:ext cx="4433037" cy="202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线形标注 1 28"/>
          <p:cNvSpPr/>
          <p:nvPr/>
        </p:nvSpPr>
        <p:spPr bwMode="auto">
          <a:xfrm flipH="1">
            <a:off x="6732240" y="1587701"/>
            <a:ext cx="928694" cy="642942"/>
          </a:xfrm>
          <a:prstGeom prst="borderCallout1">
            <a:avLst>
              <a:gd name="adj1" fmla="val 101713"/>
              <a:gd name="adj2" fmla="val 49117"/>
              <a:gd name="adj3" fmla="val 213240"/>
              <a:gd name="adj4" fmla="val 1683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左浮动</a:t>
            </a:r>
          </a:p>
        </p:txBody>
      </p:sp>
      <p:pic>
        <p:nvPicPr>
          <p:cNvPr id="2051" name="Picture 3" descr="C:\Users\yaling.he\Desktop\Chapter07截图\Chapter07截图\Chapter07截图\图7.15  设置layer03左浮动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52287"/>
            <a:ext cx="3404638" cy="200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线形标注 1 29"/>
          <p:cNvSpPr/>
          <p:nvPr/>
        </p:nvSpPr>
        <p:spPr bwMode="auto">
          <a:xfrm flipH="1">
            <a:off x="3419872" y="4797152"/>
            <a:ext cx="928694" cy="642942"/>
          </a:xfrm>
          <a:prstGeom prst="borderCallout1">
            <a:avLst>
              <a:gd name="adj1" fmla="val 52825"/>
              <a:gd name="adj2" fmla="val -113"/>
              <a:gd name="adj3" fmla="val 42130"/>
              <a:gd name="adj4" fmla="val -33780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左浮动</a:t>
            </a:r>
          </a:p>
        </p:txBody>
      </p:sp>
      <p:grpSp>
        <p:nvGrpSpPr>
          <p:cNvPr id="32" name="组合 14"/>
          <p:cNvGrpSpPr>
            <a:grpSpLocks/>
          </p:cNvGrpSpPr>
          <p:nvPr/>
        </p:nvGrpSpPr>
        <p:grpSpPr bwMode="auto">
          <a:xfrm>
            <a:off x="402431" y="6309320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23413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：三个图片左浮动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786578" y="285728"/>
            <a:ext cx="2178034" cy="523220"/>
          </a:xfrm>
        </p:spPr>
        <p:txBody>
          <a:bodyPr/>
          <a:lstStyle/>
          <a:p>
            <a:r>
              <a:rPr lang="zh-CN" altLang="en-US"/>
              <a:t>设置右浮动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依次设置</a:t>
            </a:r>
            <a:r>
              <a:rPr lang="en-US" altLang="zh-CN" dirty="0"/>
              <a:t>layer01</a:t>
            </a:r>
            <a:r>
              <a:rPr lang="zh-CN" altLang="en-US" dirty="0"/>
              <a:t>和</a:t>
            </a:r>
            <a:r>
              <a:rPr lang="en-US" altLang="zh-CN" dirty="0"/>
              <a:t>layer02</a:t>
            </a:r>
            <a:r>
              <a:rPr lang="zh-CN" altLang="en-US" dirty="0"/>
              <a:t>右浮动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97822" y="2007316"/>
            <a:ext cx="4786346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.layer02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#00F dashed;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float:right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8" name="组合 70"/>
          <p:cNvGrpSpPr/>
          <p:nvPr/>
        </p:nvGrpSpPr>
        <p:grpSpPr>
          <a:xfrm>
            <a:off x="142844" y="1800079"/>
            <a:ext cx="1000132" cy="414475"/>
            <a:chOff x="1000100" y="2528843"/>
            <a:chExt cx="1000132" cy="414475"/>
          </a:xfrm>
        </p:grpSpPr>
        <p:pic>
          <p:nvPicPr>
            <p:cNvPr id="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3075" name="Picture 3" descr="C:\Users\yaling.he\Desktop\Chapter07截图\Chapter07截图\Chapter07截图\图7.16  设置layer01右浮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9" y="2183438"/>
            <a:ext cx="4022385" cy="236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线形标注 1 12"/>
          <p:cNvSpPr/>
          <p:nvPr/>
        </p:nvSpPr>
        <p:spPr bwMode="auto">
          <a:xfrm flipH="1">
            <a:off x="2714612" y="4714884"/>
            <a:ext cx="928694" cy="642942"/>
          </a:xfrm>
          <a:prstGeom prst="borderCallout1">
            <a:avLst>
              <a:gd name="adj1" fmla="val -2731"/>
              <a:gd name="adj2" fmla="val 47579"/>
              <a:gd name="adj3" fmla="val -175646"/>
              <a:gd name="adj4" fmla="val -396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右浮动</a:t>
            </a:r>
          </a:p>
        </p:txBody>
      </p:sp>
      <p:pic>
        <p:nvPicPr>
          <p:cNvPr id="3074" name="Picture 2" descr="C:\Users\yaling.he\Desktop\Chapter07截图\Chapter07截图\Chapter07截图\图7.17  设置layer02右浮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582" y="2102843"/>
            <a:ext cx="4437991" cy="26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6228833" y="4390331"/>
            <a:ext cx="928694" cy="642942"/>
          </a:xfrm>
          <a:prstGeom prst="borderCallout1">
            <a:avLst>
              <a:gd name="adj1" fmla="val -2731"/>
              <a:gd name="adj2" fmla="val 47579"/>
              <a:gd name="adj3" fmla="val -175646"/>
              <a:gd name="adj4" fmla="val -396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右浮动</a:t>
            </a:r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2357438" y="5877272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123413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：设置图片右浮动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5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851919" y="285728"/>
            <a:ext cx="5112693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制作热门活动页面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热门活动页宽度为</a:t>
            </a:r>
            <a:r>
              <a:rPr lang="en-US" altLang="zh-CN" dirty="0"/>
              <a:t>700px</a:t>
            </a:r>
            <a:r>
              <a:rPr lang="zh-CN" altLang="en-US" dirty="0"/>
              <a:t>，在浏览器中居中显示</a:t>
            </a:r>
          </a:p>
          <a:p>
            <a:pPr lvl="1"/>
            <a:r>
              <a:rPr lang="zh-CN" altLang="en-US" dirty="0"/>
              <a:t>文字“更多”使用右浮动让它排列到右边</a:t>
            </a:r>
          </a:p>
          <a:p>
            <a:pPr lvl="1"/>
            <a:r>
              <a:rPr lang="zh-CN" altLang="en-US" dirty="0"/>
              <a:t>使用无序列表布局图片和文字说明</a:t>
            </a:r>
          </a:p>
          <a:p>
            <a:pPr lvl="1"/>
            <a:r>
              <a:rPr lang="zh-CN" altLang="en-US" dirty="0"/>
              <a:t>使用浮动让列表项排列在一行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2866057" y="638475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 descr="C:\Users\yaling.he\Desktop\Chapter07截图\Chapter07截图\Chapter07截图\图7.20  热门活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4896544" cy="29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8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866057" y="70285"/>
            <a:ext cx="6098555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制作电视剧详情列表页面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1188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标题前面图标使用背景图片，标题字体为</a:t>
            </a:r>
            <a:r>
              <a:rPr lang="en-US" altLang="zh-CN" dirty="0"/>
              <a:t>12px</a:t>
            </a:r>
            <a:r>
              <a:rPr lang="zh-CN" altLang="en-US" dirty="0"/>
              <a:t>，高度为</a:t>
            </a:r>
            <a:r>
              <a:rPr lang="en-US" altLang="zh-CN" dirty="0"/>
              <a:t>27px</a:t>
            </a:r>
            <a:r>
              <a:rPr lang="zh-CN" altLang="en-US" dirty="0"/>
              <a:t>，距离左边</a:t>
            </a:r>
            <a:r>
              <a:rPr lang="en-US" altLang="zh-CN" dirty="0"/>
              <a:t>38px</a:t>
            </a:r>
            <a:endParaRPr lang="zh-CN" altLang="en-US" dirty="0"/>
          </a:p>
          <a:p>
            <a:pPr lvl="1"/>
            <a:r>
              <a:rPr lang="zh-CN" altLang="en-US" dirty="0"/>
              <a:t>中间部分使用浮动让图片和右边的文字描述排在一行</a:t>
            </a:r>
            <a:endParaRPr lang="en-US" altLang="zh-CN" dirty="0"/>
          </a:p>
          <a:p>
            <a:pPr lvl="1"/>
            <a:r>
              <a:rPr lang="zh-CN" altLang="en-US" dirty="0"/>
              <a:t>下面的列表项中的文字使用左浮动，作者描述使用右浮动</a:t>
            </a:r>
          </a:p>
          <a:p>
            <a:pPr lvl="1"/>
            <a:r>
              <a:rPr lang="zh-CN" altLang="en-US" dirty="0"/>
              <a:t>所有的超链接都没有下划线，鼠标移入有下划线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2826795" y="5909371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5122" name="Picture 2" descr="C:\Users\yaling.he\Desktop\Chapter07截图\Chapter07截图\Chapter07截图\图7.21  电视剧详情列表页面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39" y="2060848"/>
            <a:ext cx="3046934" cy="33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8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8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/>
              <a:t>回顾与作业点评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如何设置 一个添加了超链接的图片没有边框？</a:t>
            </a:r>
            <a:endParaRPr lang="en-US" altLang="zh-CN" dirty="0"/>
          </a:p>
          <a:p>
            <a:r>
              <a:rPr lang="zh-CN" altLang="en-US" dirty="0"/>
              <a:t>如何设置一个</a:t>
            </a:r>
            <a:r>
              <a:rPr lang="en-US" altLang="zh-CN" dirty="0"/>
              <a:t>&lt;div&gt;</a:t>
            </a:r>
            <a:r>
              <a:rPr lang="zh-CN" altLang="en-US" dirty="0"/>
              <a:t>在它父容器中居中显示？</a:t>
            </a:r>
            <a:endParaRPr lang="en-US" altLang="zh-CN" dirty="0"/>
          </a:p>
          <a:p>
            <a:r>
              <a:rPr lang="zh-CN" altLang="en-US" dirty="0"/>
              <a:t>使用无序列表制作导航菜单经常会有内边距，该如何清除内边距？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/39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2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50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"/>
          <p:cNvSpPr>
            <a:spLocks noGrp="1" noChangeArrowheads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/>
          <a:lstStyle/>
          <a:p>
            <a:r>
              <a:rPr lang="zh-CN" altLang="en-US" dirty="0"/>
              <a:t>边框塌陷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8036218" cy="5143536"/>
          </a:xfrm>
        </p:spPr>
        <p:txBody>
          <a:bodyPr/>
          <a:lstStyle/>
          <a:p>
            <a:r>
              <a:rPr lang="en-US" altLang="zh-CN" dirty="0"/>
              <a:t>layer04</a:t>
            </a:r>
            <a:r>
              <a:rPr lang="zh-CN" altLang="en-US" dirty="0"/>
              <a:t>设置宽度和右浮动后，为什么边框塌陷了？怎么解决？</a:t>
            </a:r>
            <a:endParaRPr lang="en-US" altLang="zh-CN" dirty="0"/>
          </a:p>
          <a:p>
            <a:pPr lvl="1"/>
            <a:r>
              <a:rPr lang="zh-CN" altLang="en-US" dirty="0"/>
              <a:t>浮动元素脱离标准文档流</a:t>
            </a:r>
            <a:endParaRPr lang="en-US" altLang="zh-CN" dirty="0"/>
          </a:p>
          <a:p>
            <a:pPr lvl="1"/>
            <a:r>
              <a:rPr lang="zh-CN" altLang="en-US" dirty="0"/>
              <a:t>清除浮动</a:t>
            </a:r>
          </a:p>
        </p:txBody>
      </p:sp>
      <p:pic>
        <p:nvPicPr>
          <p:cNvPr id="6146" name="Picture 2" descr="C:\Users\yaling.he\Desktop\Chapter07截图\Chapter07截图\Chapter07截图\图7.19  设置layer04右浮动和宽度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656455" cy="33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72"/>
          <p:cNvGrpSpPr>
            <a:grpSpLocks/>
          </p:cNvGrpSpPr>
          <p:nvPr/>
        </p:nvGrpSpPr>
        <p:grpSpPr bwMode="auto">
          <a:xfrm>
            <a:off x="179512" y="702469"/>
            <a:ext cx="985838" cy="422275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3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7092280" y="285728"/>
            <a:ext cx="1872332" cy="523220"/>
          </a:xfrm>
        </p:spPr>
        <p:txBody>
          <a:bodyPr/>
          <a:lstStyle/>
          <a:p>
            <a:r>
              <a:rPr lang="zh-CN" altLang="en-US"/>
              <a:t>清除浮动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clear</a:t>
            </a:r>
            <a:r>
              <a:rPr lang="zh-CN" altLang="en-US"/>
              <a:t>属性</a:t>
            </a:r>
            <a:endParaRPr lang="zh-CN" altLang="en-US" dirty="0"/>
          </a:p>
        </p:txBody>
      </p: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142976" y="1785926"/>
          <a:ext cx="6500858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在左侧不允许浮动元素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在右侧不允许浮动元素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在左、右两侧不允许浮动元素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默认值。允许浮动元素出现在两侧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142976" y="4714884"/>
            <a:ext cx="335758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clear:both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17" name="组合 70"/>
          <p:cNvGrpSpPr/>
          <p:nvPr/>
        </p:nvGrpSpPr>
        <p:grpSpPr>
          <a:xfrm>
            <a:off x="71406" y="4643446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5286380" y="4857760"/>
            <a:ext cx="1714512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清除两侧浮动</a:t>
            </a:r>
          </a:p>
        </p:txBody>
      </p:sp>
      <p:cxnSp>
        <p:nvCxnSpPr>
          <p:cNvPr id="21" name="直接箭头连接符 20"/>
          <p:cNvCxnSpPr>
            <a:stCxn id="20" idx="1"/>
          </p:cNvCxnSpPr>
          <p:nvPr/>
        </p:nvCxnSpPr>
        <p:spPr>
          <a:xfrm rot="10800000" flipV="1">
            <a:off x="2857488" y="5044212"/>
            <a:ext cx="2428892" cy="242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3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"/>
          <p:cNvSpPr>
            <a:spLocks noGrp="1" noChangeArrowheads="1"/>
          </p:cNvSpPr>
          <p:nvPr>
            <p:ph type="title"/>
          </p:nvPr>
        </p:nvSpPr>
        <p:spPr>
          <a:xfrm>
            <a:off x="6465107" y="285728"/>
            <a:ext cx="2499505" cy="523220"/>
          </a:xfrm>
        </p:spPr>
        <p:txBody>
          <a:bodyPr/>
          <a:lstStyle/>
          <a:p>
            <a:r>
              <a:rPr lang="zh-CN" altLang="en-US"/>
              <a:t>清除左右浮动</a:t>
            </a:r>
            <a:endParaRPr lang="zh-CN" altLang="en-US" dirty="0"/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依次清除文本的左右浮动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42976" y="1928802"/>
            <a:ext cx="3571900" cy="317009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border:1px #666 dashed;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font-size:12px;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line-height:23px;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width: 200px;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float: right;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clear:left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900593" y="1928802"/>
            <a:ext cx="3571900" cy="317009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border:1px #666 dashed;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font-size:12px;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line-height:23px;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width: 200px;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float: right;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clear:right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pic>
        <p:nvPicPr>
          <p:cNvPr id="16" name="Picture 2" descr="C:\Users\yaling.he\Desktop\Chapter07截图\Chapter07截图\Chapter07截图\图7.22  清除文本左侧浮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7" y="1960954"/>
            <a:ext cx="4055996" cy="31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线形标注 1 13"/>
          <p:cNvSpPr/>
          <p:nvPr/>
        </p:nvSpPr>
        <p:spPr bwMode="auto">
          <a:xfrm flipH="1">
            <a:off x="697243" y="5127671"/>
            <a:ext cx="1500198" cy="642942"/>
          </a:xfrm>
          <a:prstGeom prst="borderCallout1">
            <a:avLst>
              <a:gd name="adj1" fmla="val -2731"/>
              <a:gd name="adj2" fmla="val 47579"/>
              <a:gd name="adj3" fmla="val -111202"/>
              <a:gd name="adj4" fmla="val 298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清除左浮动</a:t>
            </a:r>
          </a:p>
        </p:txBody>
      </p:sp>
      <p:pic>
        <p:nvPicPr>
          <p:cNvPr id="8194" name="Picture 2" descr="C:\Users\yaling.he\Desktop\Chapter07截图\Chapter07截图\Chapter07截图\图7.23  清除文本右侧浮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53" y="1853462"/>
            <a:ext cx="4219340" cy="33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线形标注 1 14"/>
          <p:cNvSpPr/>
          <p:nvPr/>
        </p:nvSpPr>
        <p:spPr bwMode="auto">
          <a:xfrm flipH="1">
            <a:off x="6842703" y="5304896"/>
            <a:ext cx="1500198" cy="642942"/>
          </a:xfrm>
          <a:prstGeom prst="borderCallout1">
            <a:avLst>
              <a:gd name="adj1" fmla="val -2731"/>
              <a:gd name="adj2" fmla="val 47579"/>
              <a:gd name="adj3" fmla="val -111202"/>
              <a:gd name="adj4" fmla="val 2988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清除右浮动</a:t>
            </a:r>
          </a:p>
        </p:txBody>
      </p: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2197441" y="6206573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245242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：清除左右浮动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8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6516216" y="285728"/>
            <a:ext cx="2448396" cy="523220"/>
          </a:xfrm>
        </p:spPr>
        <p:txBody>
          <a:bodyPr/>
          <a:lstStyle/>
          <a:p>
            <a:r>
              <a:rPr lang="zh-CN" altLang="en-US"/>
              <a:t>清除两测浮动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清除两侧浮动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42844" y="1785926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357290" y="1857364"/>
            <a:ext cx="3500462" cy="163121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.layer01 {</a:t>
            </a: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border:1px #F00 dashed;</a:t>
            </a: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float:left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</a:t>
            </a:r>
          </a:p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pic>
        <p:nvPicPr>
          <p:cNvPr id="9219" name="Picture 3" descr="C:\Users\yaling.he\Desktop\Chapter07截图\Chapter07截图\Chapter07截图\图7.24  重新设置layer01左浮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87" y="2964758"/>
            <a:ext cx="4266058" cy="335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12"/>
          <p:cNvSpPr>
            <a:spLocks/>
          </p:cNvSpPr>
          <p:nvPr/>
        </p:nvSpPr>
        <p:spPr bwMode="auto">
          <a:xfrm rot="3206817">
            <a:off x="4663379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331640" y="1832563"/>
            <a:ext cx="3500462" cy="317009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.layer04 {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border:1px #666 dashed;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font-size:12px;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line-height:23px;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width: 200px;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float: right;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clear:both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defTabSz="723900">
              <a:lnSpc>
                <a:spcPts val="3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 rot="3206817">
            <a:off x="4663379" y="217314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9218" name="Picture 2" descr="C:\Users\yaling.he\Desktop\Chapter07截图\Chapter07截图\Chapter07截图\图7.25  清除文本两侧浮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3" y="3122672"/>
            <a:ext cx="4281240" cy="33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442143" y="6230864"/>
            <a:ext cx="4572000" cy="428625"/>
            <a:chOff x="3143240" y="5143512"/>
            <a:chExt cx="457203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245242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：清除左右浮动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7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4139952" y="70285"/>
            <a:ext cx="4824661" cy="954107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4-1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clear</a:t>
            </a:r>
            <a:r>
              <a:rPr lang="zh-CN" altLang="zh-CN" dirty="0"/>
              <a:t>属性</a:t>
            </a:r>
            <a:r>
              <a:rPr lang="zh-CN" altLang="en-US" dirty="0"/>
              <a:t>可以</a:t>
            </a:r>
            <a:r>
              <a:rPr lang="zh-CN" altLang="zh-CN" dirty="0"/>
              <a:t>清除浮动对其他元素造成的影响</a:t>
            </a:r>
            <a:r>
              <a:rPr lang="zh-CN" altLang="en-US" dirty="0"/>
              <a:t>，可是依然解决不了父级边框塌陷问题，怎么办？</a:t>
            </a:r>
            <a:endParaRPr lang="en-US" altLang="zh-CN" dirty="0"/>
          </a:p>
          <a:p>
            <a:pPr lvl="1"/>
            <a:r>
              <a:rPr lang="zh-CN" altLang="zh-CN" dirty="0"/>
              <a:t>浮动元素后面加空</a:t>
            </a:r>
            <a:r>
              <a:rPr lang="en-US" altLang="zh-CN" dirty="0"/>
              <a:t>div</a:t>
            </a:r>
          </a:p>
          <a:p>
            <a:pPr lvl="1"/>
            <a:r>
              <a:rPr lang="zh-CN" altLang="zh-CN" dirty="0"/>
              <a:t>设置父元素的高度</a:t>
            </a:r>
            <a:endParaRPr lang="en-US" altLang="zh-CN" dirty="0"/>
          </a:p>
          <a:p>
            <a:pPr lvl="1"/>
            <a:r>
              <a:rPr lang="zh-CN" altLang="zh-CN" dirty="0"/>
              <a:t>父级添加</a:t>
            </a:r>
            <a:r>
              <a:rPr lang="en-US" altLang="zh-CN" dirty="0"/>
              <a:t>overflow</a:t>
            </a:r>
            <a:r>
              <a:rPr lang="zh-CN" altLang="zh-CN" dirty="0"/>
              <a:t>属性</a:t>
            </a:r>
            <a:endParaRPr lang="en-US" altLang="zh-CN" dirty="0"/>
          </a:p>
          <a:p>
            <a:pPr lvl="1"/>
            <a:r>
              <a:rPr lang="zh-CN" altLang="zh-CN" dirty="0"/>
              <a:t>父级添加伪类</a:t>
            </a:r>
            <a:r>
              <a:rPr lang="en-US" altLang="zh-CN" dirty="0"/>
              <a:t>after</a:t>
            </a:r>
            <a:endParaRPr lang="zh-CN" altLang="en-US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396056" y="2564904"/>
            <a:ext cx="828040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&lt;div class="clear"&gt;&lt;/div&gt;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.clear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clear: both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margin: 0; padding: 0;}</a:t>
            </a:r>
          </a:p>
        </p:txBody>
      </p:sp>
      <p:pic>
        <p:nvPicPr>
          <p:cNvPr id="10242" name="Picture 2" descr="C:\Users\yaling.he\Desktop\Chapter07截图\Chapter07截图\Chapter07截图\图7.26  父级边框塌陷解决法一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19" y="3068960"/>
            <a:ext cx="5495715" cy="28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073306" y="6211338"/>
            <a:ext cx="5090981" cy="428625"/>
            <a:chOff x="3143240" y="5143512"/>
            <a:chExt cx="4713113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664150" y="5187962"/>
              <a:ext cx="419220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：空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div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防止父级边框塌陷</a:t>
              </a:r>
            </a:p>
          </p:txBody>
        </p:sp>
      </p:grpSp>
      <p:grpSp>
        <p:nvGrpSpPr>
          <p:cNvPr id="12" name="组合 72"/>
          <p:cNvGrpSpPr>
            <a:grpSpLocks/>
          </p:cNvGrpSpPr>
          <p:nvPr/>
        </p:nvGrpSpPr>
        <p:grpSpPr bwMode="auto">
          <a:xfrm>
            <a:off x="300037" y="764704"/>
            <a:ext cx="985838" cy="422275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2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1" cy="523220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4-2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设置父元素的高度</a:t>
            </a:r>
            <a:endParaRPr lang="en-US" altLang="zh-CN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68064" y="1988840"/>
            <a:ext cx="828040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#father</a:t>
            </a:r>
            <a:r>
              <a:rPr lang="en-US" altLang="zh-CN" b="1" dirty="0">
                <a:latin typeface="+mn-lt"/>
              </a:rPr>
              <a:t> {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height: 400px;</a:t>
            </a:r>
            <a:r>
              <a:rPr lang="en-US" altLang="zh-CN" b="1" dirty="0">
                <a:latin typeface="+mn-lt"/>
              </a:rPr>
              <a:t> border:1px #000 solid; }</a:t>
            </a:r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755576" y="6164348"/>
            <a:ext cx="5544616" cy="428625"/>
            <a:chOff x="3143240" y="5143512"/>
            <a:chExt cx="4696277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680987" y="5187962"/>
              <a:ext cx="415853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：父级设置高度防止边框塌陷</a:t>
              </a:r>
            </a:p>
          </p:txBody>
        </p:sp>
      </p:grpSp>
      <p:pic>
        <p:nvPicPr>
          <p:cNvPr id="11266" name="Picture 2" descr="C:\Users\yaling.he\Desktop\Chapter07截图\Chapter07截图\Chapter07截图\图7.27  父级边框塌陷解决法二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16" y="2844565"/>
            <a:ext cx="4848640" cy="320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1" cy="523220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父级添加</a:t>
            </a:r>
            <a:r>
              <a:rPr lang="en-US" altLang="zh-CN" dirty="0"/>
              <a:t>overflow</a:t>
            </a:r>
            <a:r>
              <a:rPr lang="zh-CN" altLang="zh-CN" dirty="0"/>
              <a:t>属性</a:t>
            </a:r>
            <a:endParaRPr lang="en-US" altLang="zh-CN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68064" y="1988840"/>
            <a:ext cx="828040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#father</a:t>
            </a:r>
            <a:r>
              <a:rPr lang="en-US" altLang="zh-CN" b="1" dirty="0">
                <a:latin typeface="+mn-lt"/>
              </a:rPr>
              <a:t> {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overflow: hidden;</a:t>
            </a:r>
            <a:r>
              <a:rPr lang="en-US" altLang="zh-CN" b="1" dirty="0">
                <a:latin typeface="+mn-lt"/>
              </a:rPr>
              <a:t>border:1px #000 solid; }</a:t>
            </a:r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755576" y="6164348"/>
            <a:ext cx="6408712" cy="428625"/>
            <a:chOff x="3143240" y="5143512"/>
            <a:chExt cx="483200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545263" y="5187962"/>
              <a:ext cx="442997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overflow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属性防止父级边框塌陷</a:t>
              </a:r>
            </a:p>
          </p:txBody>
        </p:sp>
      </p:grpSp>
      <p:pic>
        <p:nvPicPr>
          <p:cNvPr id="12290" name="Picture 2" descr="C:\Users\yaling.he\Desktop\Chapter07截图\Chapter07截图\Chapter07截图\图7.28  父级边框塌陷解决法三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2899"/>
            <a:ext cx="4871391" cy="23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6296" y="285728"/>
            <a:ext cx="1728316" cy="523220"/>
          </a:xfrm>
        </p:spPr>
        <p:txBody>
          <a:bodyPr/>
          <a:lstStyle/>
          <a:p>
            <a:r>
              <a:rPr lang="zh-CN" altLang="en-US"/>
              <a:t>溢出处理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overflow</a:t>
            </a:r>
            <a:r>
              <a:rPr lang="zh-CN" altLang="en-US"/>
              <a:t>属性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857224" y="1928802"/>
          <a:ext cx="7572429" cy="307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默认值。内容不会被修剪，会呈现在盒子之外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内容会被修剪，并且其余内容是不可见的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内容会被修剪，但是浏览器会显示滚动条以便查看其余内容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kumimoji="0" lang="zh-CN" alt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如果内容被修剪，则浏览器会显示滚动条以便查看其余的内容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296406" y="5877272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119759" y="5187962"/>
              <a:ext cx="32809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overflow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3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1" cy="523220"/>
          </a:xfrm>
        </p:spPr>
        <p:txBody>
          <a:bodyPr/>
          <a:lstStyle/>
          <a:p>
            <a:r>
              <a:rPr lang="zh-CN" altLang="en-US" dirty="0"/>
              <a:t>解决父级边框塌陷的方法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父级添加伪类</a:t>
            </a:r>
            <a:r>
              <a:rPr lang="en-US" altLang="zh-CN" dirty="0"/>
              <a:t>after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68064" y="1988840"/>
            <a:ext cx="8280400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&lt;div id="father"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class="clear"</a:t>
            </a:r>
            <a:r>
              <a:rPr lang="en-US" altLang="zh-CN" b="1" dirty="0"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class="layer01"&gt;&lt;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="image/photo-1.jpg"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日用品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class="layer02"&gt;&lt;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="image/photo-2.jpg"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图书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class="layer03"&gt;&lt;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="image/photo-3.jpg"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鞋子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&lt;div class="layer04"&gt;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浮动的盒子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&lt;/div&gt;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clear:after</a:t>
            </a:r>
            <a:r>
              <a:rPr lang="en-US" altLang="zh-CN" b="1" dirty="0">
                <a:latin typeface="+mn-lt"/>
              </a:rPr>
              <a:t>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content: '';          </a:t>
            </a:r>
            <a:r>
              <a:rPr lang="en-US" altLang="zh-CN" b="1" dirty="0">
                <a:latin typeface="+mn-lt"/>
              </a:rPr>
              <a:t>/*</a:t>
            </a:r>
            <a:r>
              <a:rPr lang="zh-CN" altLang="en-US" b="1" dirty="0">
                <a:latin typeface="+mn-lt"/>
              </a:rPr>
              <a:t>在</a:t>
            </a:r>
            <a:r>
              <a:rPr lang="en-US" altLang="zh-CN" b="1" dirty="0">
                <a:latin typeface="+mn-lt"/>
              </a:rPr>
              <a:t>clear</a:t>
            </a:r>
            <a:r>
              <a:rPr lang="zh-CN" altLang="en-US" b="1" dirty="0">
                <a:latin typeface="+mn-lt"/>
              </a:rPr>
              <a:t>类后面添加内容为空*</a:t>
            </a:r>
            <a:r>
              <a:rPr lang="en-US" altLang="zh-CN" b="1" dirty="0">
                <a:latin typeface="+mn-lt"/>
              </a:rPr>
              <a:t>/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display: block;      </a:t>
            </a:r>
            <a:r>
              <a:rPr lang="en-US" altLang="zh-CN" b="1" dirty="0">
                <a:latin typeface="+mn-lt"/>
              </a:rPr>
              <a:t>/*</a:t>
            </a:r>
            <a:r>
              <a:rPr lang="zh-CN" altLang="en-US" b="1" dirty="0">
                <a:latin typeface="+mn-lt"/>
              </a:rPr>
              <a:t>把添加的内容转化为块元素*</a:t>
            </a:r>
            <a:r>
              <a:rPr lang="en-US" altLang="zh-CN" b="1" dirty="0">
                <a:latin typeface="+mn-lt"/>
              </a:rPr>
              <a:t>/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clear: both;         </a:t>
            </a:r>
            <a:r>
              <a:rPr lang="en-US" altLang="zh-CN" b="1" dirty="0">
                <a:latin typeface="+mn-lt"/>
              </a:rPr>
              <a:t>/*</a:t>
            </a:r>
            <a:r>
              <a:rPr lang="zh-CN" altLang="en-US" b="1" dirty="0">
                <a:latin typeface="+mn-lt"/>
              </a:rPr>
              <a:t>清除这个元素两边的浮动*</a:t>
            </a:r>
            <a:r>
              <a:rPr lang="en-US" altLang="zh-CN" b="1" dirty="0">
                <a:latin typeface="+mn-lt"/>
              </a:rPr>
              <a:t>/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755576" y="6240735"/>
            <a:ext cx="6063912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836536" y="5187962"/>
              <a:ext cx="384743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：父级加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after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伪类防止边框塌陷</a:t>
              </a:r>
            </a:p>
          </p:txBody>
        </p:sp>
      </p:grpSp>
      <p:pic>
        <p:nvPicPr>
          <p:cNvPr id="13314" name="Picture 2" descr="C:\Users\yaling.he\Desktop\Chapter07截图\Chapter07截图\Chapter07截图\图7.33  父级边框塌陷解决法四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13" y="3427272"/>
            <a:ext cx="5136695" cy="26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352" y="285728"/>
            <a:ext cx="1224260" cy="52322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清除浮动，防止父级边框塌陷的四种方法</a:t>
            </a:r>
            <a:endParaRPr lang="en-US" altLang="zh-CN" dirty="0"/>
          </a:p>
          <a:p>
            <a:pPr lvl="1"/>
            <a:r>
              <a:rPr lang="zh-CN" altLang="zh-CN" dirty="0"/>
              <a:t>浮动元素后面加空</a:t>
            </a:r>
            <a:r>
              <a:rPr lang="en-US" altLang="zh-CN" dirty="0"/>
              <a:t>div</a:t>
            </a:r>
          </a:p>
          <a:p>
            <a:pPr lvl="2"/>
            <a:r>
              <a:rPr lang="zh-CN" altLang="zh-CN" dirty="0"/>
              <a:t>简单，空</a:t>
            </a:r>
            <a:r>
              <a:rPr lang="en-US" altLang="zh-CN" dirty="0"/>
              <a:t>div</a:t>
            </a:r>
            <a:r>
              <a:rPr lang="zh-CN" altLang="zh-CN" dirty="0"/>
              <a:t>会造成</a:t>
            </a:r>
            <a:r>
              <a:rPr lang="en-US" altLang="zh-CN" dirty="0"/>
              <a:t>HTML</a:t>
            </a:r>
            <a:r>
              <a:rPr lang="zh-CN" altLang="zh-CN" dirty="0"/>
              <a:t>代码冗余</a:t>
            </a:r>
          </a:p>
          <a:p>
            <a:pPr lvl="1"/>
            <a:r>
              <a:rPr lang="zh-CN" altLang="zh-CN" dirty="0"/>
              <a:t>设置父元素的高度</a:t>
            </a:r>
            <a:endParaRPr lang="en-US" altLang="zh-CN" dirty="0"/>
          </a:p>
          <a:p>
            <a:pPr lvl="2"/>
            <a:r>
              <a:rPr lang="zh-CN" altLang="zh-CN" dirty="0"/>
              <a:t>简单，元素固定高会降低扩展</a:t>
            </a:r>
            <a:r>
              <a:rPr lang="zh-CN" altLang="en-US" dirty="0"/>
              <a:t>性</a:t>
            </a:r>
            <a:endParaRPr lang="zh-CN" altLang="zh-CN" dirty="0"/>
          </a:p>
          <a:p>
            <a:pPr lvl="1"/>
            <a:r>
              <a:rPr lang="zh-CN" altLang="zh-CN" dirty="0"/>
              <a:t>父级添加</a:t>
            </a:r>
            <a:r>
              <a:rPr lang="en-US" altLang="zh-CN" dirty="0"/>
              <a:t>overflow</a:t>
            </a:r>
            <a:r>
              <a:rPr lang="zh-CN" altLang="zh-CN" dirty="0"/>
              <a:t>属性</a:t>
            </a:r>
            <a:endParaRPr lang="en-US" altLang="zh-CN" dirty="0"/>
          </a:p>
          <a:p>
            <a:pPr lvl="2"/>
            <a:r>
              <a:rPr lang="zh-CN" altLang="zh-CN" dirty="0"/>
              <a:t>简单，下拉列表框的场景不能用</a:t>
            </a:r>
          </a:p>
          <a:p>
            <a:pPr lvl="1"/>
            <a:r>
              <a:rPr lang="zh-CN" altLang="zh-CN" dirty="0"/>
              <a:t>父级添加伪类</a:t>
            </a:r>
            <a:r>
              <a:rPr lang="en-US" altLang="zh-CN" dirty="0"/>
              <a:t>after</a:t>
            </a:r>
          </a:p>
          <a:p>
            <a:pPr lvl="2"/>
            <a:r>
              <a:rPr lang="zh-CN" altLang="zh-CN" dirty="0"/>
              <a:t>写法比上面稍微复杂一点，但是没有副作用，</a:t>
            </a:r>
            <a:r>
              <a:rPr lang="zh-CN" altLang="zh-CN" dirty="0">
                <a:solidFill>
                  <a:srgbClr val="FF0000"/>
                </a:solidFill>
              </a:rPr>
              <a:t>推荐使用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8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r>
              <a:rPr lang="zh-CN" altLang="en-US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会员页面导航</a:t>
            </a:r>
          </a:p>
          <a:p>
            <a:r>
              <a:rPr lang="zh-CN" altLang="en-US" dirty="0"/>
              <a:t>制作电视剧详情列表</a:t>
            </a:r>
          </a:p>
          <a:p>
            <a:r>
              <a:rPr lang="zh-CN" altLang="en-US" dirty="0"/>
              <a:t>制作京东商城登录页面</a:t>
            </a:r>
          </a:p>
          <a:p>
            <a:r>
              <a:rPr lang="zh-CN" altLang="en-US" dirty="0"/>
              <a:t>制作彩妆热卖产品列表</a:t>
            </a:r>
          </a:p>
        </p:txBody>
      </p:sp>
      <p:pic>
        <p:nvPicPr>
          <p:cNvPr id="1026" name="Picture 2" descr="C:\Users\yaling.he\Desktop\Chapter07截图\Chapter07截图\Chapter07截图\图7.9  QQ会员页面导航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5" y="1988840"/>
            <a:ext cx="7562174" cy="50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7截图\Chapter07截图\Chapter07截图\图7.21  电视剧详情列表页面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75" y="2268271"/>
            <a:ext cx="3725727" cy="41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7截图\Chapter07截图\Chapter07截图\图7.34  制作京东登录页面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73" y="2862331"/>
            <a:ext cx="6197828" cy="35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7截图\Chapter07截图\Chapter07截图\图7.38  彩妆热卖产品列表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2" y="3429000"/>
            <a:ext cx="3917100" cy="32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9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制作京东登录页面</a:t>
            </a:r>
            <a:r>
              <a:rPr lang="en-US" altLang="zh-CN" dirty="0"/>
              <a:t>3-1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 err="1"/>
              <a:t>nav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等结构元素布局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float</a:t>
            </a:r>
            <a:r>
              <a:rPr lang="zh-CN" altLang="en-US" dirty="0"/>
              <a:t>布局页面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background</a:t>
            </a:r>
            <a:r>
              <a:rPr lang="zh-CN" altLang="en-US" dirty="0"/>
              <a:t>设置背景图像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padding</a:t>
            </a:r>
            <a:r>
              <a:rPr lang="zh-CN" altLang="en-US" dirty="0"/>
              <a:t>和</a:t>
            </a:r>
            <a:r>
              <a:rPr lang="en-US" altLang="zh-CN" dirty="0"/>
              <a:t>margin</a:t>
            </a:r>
            <a:r>
              <a:rPr lang="zh-CN" altLang="en-US" dirty="0"/>
              <a:t>设置网页元素的内边</a:t>
            </a:r>
            <a:r>
              <a:rPr lang="zh-CN" altLang="en-US"/>
              <a:t>距和外边</a:t>
            </a:r>
            <a:r>
              <a:rPr lang="zh-CN" altLang="en-US" dirty="0"/>
              <a:t>距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clear</a:t>
            </a:r>
            <a:r>
              <a:rPr lang="zh-CN" altLang="en-US" dirty="0"/>
              <a:t>属性清除浮动</a:t>
            </a:r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72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制作京东登录页面</a:t>
            </a:r>
            <a:r>
              <a:rPr lang="en-US" altLang="zh-CN" dirty="0"/>
              <a:t>3-2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04170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页面宽度为</a:t>
            </a:r>
            <a:r>
              <a:rPr lang="en-US" altLang="zh-CN" dirty="0"/>
              <a:t>990px</a:t>
            </a:r>
            <a:r>
              <a:rPr lang="zh-CN" altLang="en-US" dirty="0"/>
              <a:t>，水平居中显示</a:t>
            </a:r>
          </a:p>
          <a:p>
            <a:pPr lvl="1"/>
            <a:r>
              <a:rPr lang="zh-CN" altLang="en-US" dirty="0"/>
              <a:t>头部</a:t>
            </a:r>
            <a:r>
              <a:rPr lang="en-US" altLang="zh-CN" dirty="0"/>
              <a:t>logo</a:t>
            </a:r>
            <a:r>
              <a:rPr lang="zh-CN" altLang="en-US" dirty="0"/>
              <a:t>图和文字“欢迎登录”，使用浮动和盒子模型进行排版</a:t>
            </a:r>
          </a:p>
          <a:p>
            <a:pPr lvl="1"/>
            <a:r>
              <a:rPr lang="zh-CN" altLang="en-US" dirty="0"/>
              <a:t>使用表单元素布局京东会员登录小窗口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143690" y="6309320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5" name="Picture 2" descr="C:\Users\yaling.he\Desktop\Chapter07截图\Chapter07截图\Chapter07截图\图7.34  制作京东登录页面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5046"/>
            <a:ext cx="4687549" cy="268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5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347864" y="285728"/>
            <a:ext cx="5616749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制作京东登录页面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zh-CN" dirty="0"/>
              <a:t>中间主体部分的结构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中间部分背景全屏显示，内容部分宽度</a:t>
            </a:r>
            <a:r>
              <a:rPr lang="en-US" altLang="zh-CN" dirty="0"/>
              <a:t>990px</a:t>
            </a:r>
            <a:r>
              <a:rPr lang="zh-CN" altLang="en-US" dirty="0"/>
              <a:t>且居中显示，</a:t>
            </a:r>
            <a:r>
              <a:rPr lang="en-US" altLang="zh-CN" dirty="0"/>
              <a:t>content</a:t>
            </a:r>
            <a:r>
              <a:rPr lang="zh-CN" altLang="en-US" dirty="0"/>
              <a:t>层用来设置红色背景颜色，</a:t>
            </a:r>
            <a:r>
              <a:rPr lang="en-US" altLang="zh-CN" dirty="0"/>
              <a:t>wrap</a:t>
            </a:r>
            <a:r>
              <a:rPr lang="zh-CN" altLang="en-US" dirty="0"/>
              <a:t>层用来设置宽度</a:t>
            </a:r>
            <a:r>
              <a:rPr lang="en-US" altLang="zh-CN" dirty="0"/>
              <a:t>990px</a:t>
            </a:r>
            <a:r>
              <a:rPr lang="zh-CN" altLang="en-US" dirty="0"/>
              <a:t>居中显示，</a:t>
            </a:r>
            <a:r>
              <a:rPr lang="en-US" altLang="zh-CN" dirty="0"/>
              <a:t>login-box</a:t>
            </a:r>
            <a:r>
              <a:rPr lang="zh-CN" altLang="en-US" dirty="0"/>
              <a:t>层用来设置大图背景，</a:t>
            </a:r>
            <a:r>
              <a:rPr lang="en-US" altLang="zh-CN" dirty="0"/>
              <a:t>login-form</a:t>
            </a:r>
            <a:r>
              <a:rPr lang="zh-CN" altLang="en-US" dirty="0"/>
              <a:t>用来设置表单登录的位置、宽度等</a:t>
            </a:r>
            <a:endParaRPr lang="en-US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4211960" y="6383337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527940" y="2176197"/>
            <a:ext cx="6860484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&lt;article class="content"&gt;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&lt;div class="wrap"&gt;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&lt;div class="login-box"&gt;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&lt;div class="login-form"&gt;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京东会员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立即注册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&lt;/a&gt;&lt;/h2&gt;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&lt;form action="" method="post" id="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loginForm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……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94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8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285728"/>
            <a:ext cx="4752652" cy="523220"/>
          </a:xfrm>
        </p:spPr>
        <p:txBody>
          <a:bodyPr/>
          <a:lstStyle/>
          <a:p>
            <a:r>
              <a:rPr lang="en-US" altLang="zh-CN" dirty="0"/>
              <a:t>inline-block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display:inline-block</a:t>
            </a:r>
            <a:endParaRPr lang="en-US" altLang="zh-CN" dirty="0"/>
          </a:p>
          <a:p>
            <a:pPr lvl="1"/>
            <a:r>
              <a:rPr lang="zh-CN" altLang="en-US" dirty="0"/>
              <a:t>可以让元素排在一行，并且支持宽度和高度，代码实现起来方便</a:t>
            </a:r>
            <a:endParaRPr lang="en-US" altLang="zh-CN" dirty="0"/>
          </a:p>
          <a:p>
            <a:pPr lvl="1"/>
            <a:r>
              <a:rPr lang="zh-CN" altLang="zh-CN" dirty="0"/>
              <a:t>位置方向不可控制，会解析空格</a:t>
            </a:r>
            <a:endParaRPr lang="en-US" altLang="zh-CN" dirty="0"/>
          </a:p>
          <a:p>
            <a:pPr lvl="1"/>
            <a:r>
              <a:rPr lang="en-US" altLang="zh-CN" dirty="0"/>
              <a:t>IE 6</a:t>
            </a:r>
            <a:r>
              <a:rPr lang="zh-CN" altLang="zh-CN" dirty="0"/>
              <a:t>、</a:t>
            </a:r>
            <a:r>
              <a:rPr lang="en-US" altLang="zh-CN" dirty="0"/>
              <a:t>IE 7</a:t>
            </a:r>
            <a:r>
              <a:rPr lang="zh-CN" altLang="zh-CN" dirty="0"/>
              <a:t>上不支持</a:t>
            </a:r>
            <a:endParaRPr lang="en-US" altLang="zh-CN" dirty="0"/>
          </a:p>
          <a:p>
            <a:r>
              <a:rPr lang="en-US" altLang="zh-CN" dirty="0"/>
              <a:t>float </a:t>
            </a:r>
          </a:p>
          <a:p>
            <a:pPr lvl="1"/>
            <a:r>
              <a:rPr lang="zh-CN" altLang="en-US" dirty="0"/>
              <a:t>可以让元素排在一行并且支持宽度和高度，可以决定排列方向</a:t>
            </a:r>
            <a:endParaRPr lang="en-US" altLang="zh-CN" dirty="0"/>
          </a:p>
          <a:p>
            <a:pPr lvl="1"/>
            <a:r>
              <a:rPr lang="en-US" altLang="zh-CN" dirty="0"/>
              <a:t>float </a:t>
            </a:r>
            <a:r>
              <a:rPr lang="zh-CN" altLang="zh-CN" dirty="0"/>
              <a:t>浮动以后元素脱离文档流，会对周围元素产生影响，必须在它的父级上添加清除浮动的样式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5362" name="Picture 2" descr="C:\Users\yaling.he\Desktop\Chapter07截图\Chapter07截图\Chapter07截图\图7.35  inline-block会解析空格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53" y="3429000"/>
            <a:ext cx="3340635" cy="30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53090" y="1399450"/>
            <a:ext cx="501491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网页布局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display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浮动属性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清除浮动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nl-NL" altLang="zh-CN" sz="2000" b="1" dirty="0">
                <a:ea typeface="微软雅黑" pitchFamily="34" charset="-122"/>
                <a:cs typeface="Arial" charset="0"/>
              </a:rPr>
              <a:t>inline-block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和浮动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3635895" y="2101450"/>
            <a:ext cx="136923" cy="967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504434" y="1205339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常见的网页布局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标准文档流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3772819" y="2063750"/>
            <a:ext cx="2027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block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inline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inline-bloc</a:t>
            </a: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none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411754" y="1320403"/>
            <a:ext cx="99110" cy="66843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8818" y="3434816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浮动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320403"/>
            <a:ext cx="503014" cy="462887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323126" y="3037554"/>
            <a:ext cx="136923" cy="967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447390" y="3071862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左浮动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left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右浮动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right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不浮动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none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254664" y="4191644"/>
            <a:ext cx="157090" cy="118157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393065" y="4136790"/>
            <a:ext cx="25128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clear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解决父级边框塌陷的方法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4411452" y="3933056"/>
            <a:ext cx="142852" cy="92148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4554304" y="3849330"/>
            <a:ext cx="3770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清除左边浮动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left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清除右边浮动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right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清除两侧浮动 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both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不清除浮动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none</a:t>
            </a: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5728630" y="4873606"/>
            <a:ext cx="142852" cy="92148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905922" y="4797152"/>
            <a:ext cx="3770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浮动元素后面加空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div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设置父元素的高度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父级添加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overflow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父级添加伪类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after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35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display</a:t>
            </a:r>
            <a:r>
              <a:rPr lang="zh-CN" altLang="en-US" dirty="0"/>
              <a:t>属性排版网页元素</a:t>
            </a:r>
          </a:p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属性排版网页元素</a:t>
            </a:r>
          </a:p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属性创建横向多列布局</a:t>
            </a:r>
          </a:p>
          <a:p>
            <a:r>
              <a:rPr lang="zh-CN" altLang="en-US" dirty="0"/>
              <a:t>会使用四种防止父级边框塌陷的清除浮动的方法</a:t>
            </a:r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0080" y="2132856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9177" y="155679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980728"/>
            <a:ext cx="714380" cy="719772"/>
          </a:xfrm>
          <a:prstGeom prst="rect">
            <a:avLst/>
          </a:prstGeom>
          <a:noFill/>
        </p:spPr>
      </p:pic>
      <p:pic>
        <p:nvPicPr>
          <p:cNvPr id="1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2516875"/>
            <a:ext cx="643477" cy="648334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4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429388" y="285728"/>
            <a:ext cx="2535224" cy="523220"/>
          </a:xfrm>
        </p:spPr>
        <p:txBody>
          <a:bodyPr/>
          <a:lstStyle/>
          <a:p>
            <a:r>
              <a:rPr lang="zh-CN" altLang="en-US" dirty="0"/>
              <a:t>常见网页布局</a:t>
            </a:r>
          </a:p>
        </p:txBody>
      </p:sp>
      <p:pic>
        <p:nvPicPr>
          <p:cNvPr id="18" name="内容占位符 17" descr="7－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927" y="1082698"/>
            <a:ext cx="6043775" cy="5370043"/>
          </a:xfrm>
        </p:spPr>
      </p:pic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1472" y="1928802"/>
            <a:ext cx="6072230" cy="40005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71472" y="1071546"/>
            <a:ext cx="6072230" cy="78581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1472" y="6000768"/>
            <a:ext cx="6072230" cy="50006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9" name="线形标注 1 28"/>
          <p:cNvSpPr/>
          <p:nvPr/>
        </p:nvSpPr>
        <p:spPr bwMode="auto">
          <a:xfrm flipH="1">
            <a:off x="7286644" y="1071546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网站导航</a:t>
            </a:r>
          </a:p>
        </p:txBody>
      </p:sp>
      <p:sp>
        <p:nvSpPr>
          <p:cNvPr id="30" name="线形标注 1 29"/>
          <p:cNvSpPr/>
          <p:nvPr/>
        </p:nvSpPr>
        <p:spPr bwMode="auto">
          <a:xfrm flipH="1">
            <a:off x="7286644" y="3071810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主体内容</a:t>
            </a:r>
          </a:p>
        </p:txBody>
      </p:sp>
      <p:sp>
        <p:nvSpPr>
          <p:cNvPr id="31" name="线形标注 1 30"/>
          <p:cNvSpPr/>
          <p:nvPr/>
        </p:nvSpPr>
        <p:spPr bwMode="auto">
          <a:xfrm flipH="1">
            <a:off x="7286644" y="5857892"/>
            <a:ext cx="157163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网站版权</a:t>
            </a:r>
          </a:p>
        </p:txBody>
      </p:sp>
      <p:pic>
        <p:nvPicPr>
          <p:cNvPr id="32" name="图片 31" descr="7－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04" y="1061239"/>
            <a:ext cx="6027592" cy="5500726"/>
          </a:xfrm>
          <a:prstGeom prst="rect">
            <a:avLst/>
          </a:prstGeom>
        </p:spPr>
      </p:pic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164066" y="1065576"/>
            <a:ext cx="6072230" cy="128588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64066" y="2422898"/>
            <a:ext cx="1143008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378512" y="2422898"/>
            <a:ext cx="4857784" cy="36433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1164066" y="6137674"/>
            <a:ext cx="6072230" cy="42862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7" name="线形标注 1 36"/>
          <p:cNvSpPr/>
          <p:nvPr/>
        </p:nvSpPr>
        <p:spPr bwMode="auto">
          <a:xfrm flipH="1">
            <a:off x="7715272" y="107154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网站导航</a:t>
            </a:r>
          </a:p>
        </p:txBody>
      </p:sp>
      <p:sp>
        <p:nvSpPr>
          <p:cNvPr id="38" name="线形标注 1 37"/>
          <p:cNvSpPr/>
          <p:nvPr/>
        </p:nvSpPr>
        <p:spPr bwMode="auto">
          <a:xfrm flipH="1">
            <a:off x="71406" y="2000240"/>
            <a:ext cx="857288" cy="642942"/>
          </a:xfrm>
          <a:prstGeom prst="borderCallout1">
            <a:avLst>
              <a:gd name="adj1" fmla="val 50602"/>
              <a:gd name="adj2" fmla="val 230"/>
              <a:gd name="adj3" fmla="val 139908"/>
              <a:gd name="adj4" fmla="val -23745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左侧</a:t>
            </a:r>
            <a:endParaRPr lang="en-US" altLang="zh-CN" b="1" kern="0" dirty="0">
              <a:solidFill>
                <a:schemeClr val="bg1"/>
              </a:solidFill>
              <a:latin typeface="+mn-ea"/>
              <a:ea typeface="+mn-ea"/>
            </a:endParaRPr>
          </a:p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链接</a:t>
            </a:r>
          </a:p>
        </p:txBody>
      </p:sp>
      <p:sp>
        <p:nvSpPr>
          <p:cNvPr id="39" name="线形标注 1 38"/>
          <p:cNvSpPr/>
          <p:nvPr/>
        </p:nvSpPr>
        <p:spPr bwMode="auto">
          <a:xfrm flipH="1">
            <a:off x="7715272" y="2500306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右侧内容</a:t>
            </a:r>
          </a:p>
        </p:txBody>
      </p:sp>
      <p:sp>
        <p:nvSpPr>
          <p:cNvPr id="40" name="线形标注 1 39"/>
          <p:cNvSpPr/>
          <p:nvPr/>
        </p:nvSpPr>
        <p:spPr bwMode="auto">
          <a:xfrm flipH="1">
            <a:off x="7715272" y="5786454"/>
            <a:ext cx="1285916" cy="642942"/>
          </a:xfrm>
          <a:prstGeom prst="borderCallout1">
            <a:avLst>
              <a:gd name="adj1" fmla="val 46158"/>
              <a:gd name="adj2" fmla="val 103560"/>
              <a:gd name="adj3" fmla="val 55464"/>
              <a:gd name="adj4" fmla="val 14013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网站版权</a:t>
            </a:r>
          </a:p>
        </p:txBody>
      </p:sp>
      <p:sp>
        <p:nvSpPr>
          <p:cNvPr id="20" name="线形标注 1 19"/>
          <p:cNvSpPr/>
          <p:nvPr/>
        </p:nvSpPr>
        <p:spPr bwMode="auto">
          <a:xfrm flipH="1">
            <a:off x="2714612" y="214290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1-3-1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布局</a:t>
            </a:r>
          </a:p>
        </p:txBody>
      </p:sp>
      <p:sp>
        <p:nvSpPr>
          <p:cNvPr id="21" name="线形标注 1 20"/>
          <p:cNvSpPr/>
          <p:nvPr/>
        </p:nvSpPr>
        <p:spPr bwMode="auto">
          <a:xfrm flipH="1">
            <a:off x="4000496" y="71414"/>
            <a:ext cx="1285916" cy="642942"/>
          </a:xfrm>
          <a:prstGeom prst="borderCallout1">
            <a:avLst>
              <a:gd name="adj1" fmla="val 101713"/>
              <a:gd name="adj2" fmla="val 49117"/>
              <a:gd name="adj3" fmla="val 137686"/>
              <a:gd name="adj4" fmla="val 6236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1-2-1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布局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0" grpId="0" animBg="1"/>
      <p:bldP spid="20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r>
              <a:rPr lang="zh-CN" altLang="en-US" dirty="0"/>
              <a:t>标准文档流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Users\yaling.he\Desktop\Chapter07截图\Chapter07截图\Chapter07截图\图7.2  三栏布局页面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" y="1951229"/>
            <a:ext cx="5184576" cy="42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7截图\Chapter07截图\Chapter07截图\图7.3  没有排版的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44" y="879933"/>
            <a:ext cx="3470792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线形标注 1 21"/>
          <p:cNvSpPr/>
          <p:nvPr/>
        </p:nvSpPr>
        <p:spPr bwMode="auto">
          <a:xfrm flipH="1">
            <a:off x="1979712" y="802895"/>
            <a:ext cx="941534" cy="642942"/>
          </a:xfrm>
          <a:prstGeom prst="borderCallout1">
            <a:avLst>
              <a:gd name="adj1" fmla="val 186431"/>
              <a:gd name="adj2" fmla="val 45114"/>
              <a:gd name="adj3" fmla="val 92480"/>
              <a:gd name="adj4" fmla="val 53444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排版后</a:t>
            </a:r>
          </a:p>
        </p:txBody>
      </p:sp>
      <p:sp>
        <p:nvSpPr>
          <p:cNvPr id="23" name="线形标注 1 22"/>
          <p:cNvSpPr/>
          <p:nvPr/>
        </p:nvSpPr>
        <p:spPr bwMode="auto">
          <a:xfrm flipH="1">
            <a:off x="6706106" y="2636912"/>
            <a:ext cx="1055484" cy="642942"/>
          </a:xfrm>
          <a:prstGeom prst="borderCallout1">
            <a:avLst>
              <a:gd name="adj1" fmla="val 65640"/>
              <a:gd name="adj2" fmla="val 164928"/>
              <a:gd name="adj3" fmla="val 51567"/>
              <a:gd name="adj4" fmla="val 98252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未排版</a:t>
            </a:r>
          </a:p>
        </p:txBody>
      </p:sp>
      <p:sp>
        <p:nvSpPr>
          <p:cNvPr id="25" name="线形标注 1 24"/>
          <p:cNvSpPr/>
          <p:nvPr/>
        </p:nvSpPr>
        <p:spPr bwMode="auto">
          <a:xfrm flipH="1">
            <a:off x="6639411" y="3429000"/>
            <a:ext cx="2085566" cy="2554296"/>
          </a:xfrm>
          <a:prstGeom prst="borderCallout1">
            <a:avLst>
              <a:gd name="adj1" fmla="val 46158"/>
              <a:gd name="adj2" fmla="val 103560"/>
              <a:gd name="adj3" fmla="val -10321"/>
              <a:gd name="adj4" fmla="val 12833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标准文档流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：指元素根据块元素或行内元素的特性按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从上到下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b="1" kern="0" dirty="0">
                <a:solidFill>
                  <a:srgbClr val="FF0000"/>
                </a:solidFill>
                <a:latin typeface="+mn-ea"/>
                <a:ea typeface="+mn-ea"/>
              </a:rPr>
              <a:t>从左到右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的方式自然排列。这也是元素默认的排列方式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300192" y="70285"/>
            <a:ext cx="2664420" cy="954107"/>
          </a:xfrm>
        </p:spPr>
        <p:txBody>
          <a:bodyPr/>
          <a:lstStyle/>
          <a:p>
            <a:r>
              <a:rPr lang="zh-CN" altLang="en-US" dirty="0"/>
              <a:t>标准文档流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标准文档流组成</a:t>
            </a:r>
            <a:endParaRPr lang="en-US" altLang="zh-CN" dirty="0"/>
          </a:p>
          <a:p>
            <a:pPr lvl="1"/>
            <a:r>
              <a:rPr lang="zh-CN" altLang="en-US" dirty="0"/>
              <a:t>块级元素（</a:t>
            </a:r>
            <a:r>
              <a:rPr lang="en-US" altLang="zh-CN" dirty="0"/>
              <a:t>block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&lt;h1&gt;…&lt;h6&gt;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、</a:t>
            </a:r>
            <a:r>
              <a:rPr lang="en-US" altLang="zh-CN" dirty="0"/>
              <a:t>&lt;div&gt;</a:t>
            </a:r>
            <a:r>
              <a:rPr lang="zh-CN" altLang="en-US" dirty="0"/>
              <a:t>、列表</a:t>
            </a:r>
          </a:p>
          <a:p>
            <a:pPr lvl="1"/>
            <a:r>
              <a:rPr lang="zh-CN" altLang="en-US" dirty="0"/>
              <a:t>内联元素（</a:t>
            </a:r>
            <a:r>
              <a:rPr lang="en-US" altLang="zh-CN" dirty="0"/>
              <a:t>inline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&lt;span&gt;</a:t>
            </a:r>
            <a:r>
              <a:rPr lang="zh-CN" altLang="en-US" dirty="0"/>
              <a:t>、</a:t>
            </a:r>
            <a:r>
              <a:rPr lang="en-US" altLang="zh-CN" dirty="0"/>
              <a:t>&lt;a&gt;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/&gt;</a:t>
            </a:r>
            <a:r>
              <a:rPr lang="zh-CN" altLang="en-US" dirty="0"/>
              <a:t>、</a:t>
            </a:r>
            <a:r>
              <a:rPr lang="en-US" altLang="zh-CN" dirty="0"/>
              <a:t>&lt;strong&gt;...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72983" y="4286262"/>
            <a:ext cx="843709" cy="400110"/>
            <a:chOff x="3786182" y="3143248"/>
            <a:chExt cx="843709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29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grpSp>
        <p:nvGrpSpPr>
          <p:cNvPr id="9" name="组合 8"/>
          <p:cNvGrpSpPr/>
          <p:nvPr/>
        </p:nvGrpSpPr>
        <p:grpSpPr>
          <a:xfrm>
            <a:off x="1214414" y="4606147"/>
            <a:ext cx="6143668" cy="1323183"/>
            <a:chOff x="1214414" y="4606147"/>
            <a:chExt cx="6143668" cy="1323183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1214414" y="4786328"/>
              <a:ext cx="6143668" cy="1143002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内联标签可以包含于块级标签中，成为它的子元素，而反过来则不成立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gray">
            <a:xfrm>
              <a:off x="7000894" y="4606147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152" y="70285"/>
            <a:ext cx="3024460" cy="954107"/>
          </a:xfrm>
        </p:spPr>
        <p:txBody>
          <a:bodyPr/>
          <a:lstStyle/>
          <a:p>
            <a:r>
              <a:rPr lang="en-US" altLang="zh-CN" dirty="0"/>
              <a:t> display</a:t>
            </a:r>
            <a:r>
              <a:rPr lang="zh-CN" altLang="en-US" dirty="0"/>
              <a:t>属性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09972"/>
              </p:ext>
            </p:extLst>
          </p:nvPr>
        </p:nvGraphicFramePr>
        <p:xfrm>
          <a:off x="428596" y="2299156"/>
          <a:ext cx="8001056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块级元素的默认值，元素会被显示为块级元素，该元素前后会带有换行符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内联元素的默认值。元素会被显示为内联元素，该元素前后没有换行符</a:t>
                      </a: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</a:t>
                      </a:r>
                      <a:endParaRPr kumimoji="0" 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行内块元素，元素既具有</a:t>
                      </a: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内联</a:t>
                      </a:r>
                      <a:r>
                        <a:rPr kumimoji="0" 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元素的特性，也具有块元素的特性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zh-CN" altLang="zh-CN" sz="16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设置元素不会被显示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26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052317" y="285728"/>
            <a:ext cx="2912295" cy="523220"/>
          </a:xfrm>
        </p:spPr>
        <p:txBody>
          <a:bodyPr/>
          <a:lstStyle/>
          <a:p>
            <a:r>
              <a:rPr lang="en-US" altLang="zh-CN" dirty="0"/>
              <a:t>display</a:t>
            </a:r>
            <a:r>
              <a:rPr lang="zh-CN" altLang="en-US" dirty="0"/>
              <a:t>属性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15616" y="1268760"/>
            <a:ext cx="2344914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display:block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pic>
        <p:nvPicPr>
          <p:cNvPr id="2050" name="Picture 2" descr="C:\Users\yaling.he\Desktop\Chapter07截图\Chapter07截图\Chapter07截图\图7.5  设置display block属性后的显示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64" y="962245"/>
            <a:ext cx="3017986" cy="29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125327" y="1916832"/>
            <a:ext cx="2344914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display:inline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pic>
        <p:nvPicPr>
          <p:cNvPr id="2051" name="Picture 3" descr="C:\Users\yaling.he\Desktop\Chapter07截图\Chapter07截图\Chapter07截图\图7.6 设置display inline属性后的显示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61" y="1620132"/>
            <a:ext cx="3222446" cy="20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087882" y="2492896"/>
            <a:ext cx="2344914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display:inline-block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pic>
        <p:nvPicPr>
          <p:cNvPr id="2052" name="Picture 4" descr="C:\Users\yaling.he\Desktop\Chapter07截图\Chapter07截图\Chapter07截图\图7.7 设置display inline-block属性后的显示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64" y="2345082"/>
            <a:ext cx="3304706" cy="20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70"/>
          <p:cNvGrpSpPr/>
          <p:nvPr/>
        </p:nvGrpSpPr>
        <p:grpSpPr>
          <a:xfrm>
            <a:off x="162441" y="854285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1857007" y="6309320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181924" y="5187962"/>
              <a:ext cx="315665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display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</a:p>
          </p:txBody>
        </p:sp>
      </p:grp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074958" y="3150451"/>
            <a:ext cx="2344914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display:none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</p:txBody>
      </p:sp>
      <p:pic>
        <p:nvPicPr>
          <p:cNvPr id="2053" name="Picture 5" descr="C:\Users\yaling.he\Desktop\Chapter07截图\Chapter07截图\Chapter07截图\图7.8 设置display none属性后的显示效果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31817"/>
            <a:ext cx="5268648" cy="38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9" grpId="1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</TotalTime>
  <Words>2802</Words>
  <Application>Microsoft Office PowerPoint</Application>
  <PresentationFormat>全屏显示(4:3)</PresentationFormat>
  <Paragraphs>493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第七章 浮动</vt:lpstr>
      <vt:lpstr>回顾与作业点评</vt:lpstr>
      <vt:lpstr>本章任务</vt:lpstr>
      <vt:lpstr>本章目标</vt:lpstr>
      <vt:lpstr>常见网页布局</vt:lpstr>
      <vt:lpstr>标准文档流2-1</vt:lpstr>
      <vt:lpstr>标准文档流2-2</vt:lpstr>
      <vt:lpstr> display属性2-1</vt:lpstr>
      <vt:lpstr>display属性2-2</vt:lpstr>
      <vt:lpstr> display特性</vt:lpstr>
      <vt:lpstr>学员操作—制作QQ会员页面导航</vt:lpstr>
      <vt:lpstr>共性问题集中讲解</vt:lpstr>
      <vt:lpstr>块元素排在一行的方法</vt:lpstr>
      <vt:lpstr>浮动</vt:lpstr>
      <vt:lpstr>设置左浮动</vt:lpstr>
      <vt:lpstr>设置右浮动</vt:lpstr>
      <vt:lpstr>学员操作—制作热门活动页面</vt:lpstr>
      <vt:lpstr>学员操作—制作电视剧详情列表页面</vt:lpstr>
      <vt:lpstr>共性问题集中讲解</vt:lpstr>
      <vt:lpstr>边框塌陷</vt:lpstr>
      <vt:lpstr>清除浮动</vt:lpstr>
      <vt:lpstr>清除左右浮动</vt:lpstr>
      <vt:lpstr>清除两测浮动</vt:lpstr>
      <vt:lpstr>解决父级边框塌陷的方法4-1</vt:lpstr>
      <vt:lpstr>解决父级边框塌陷的方法4-2</vt:lpstr>
      <vt:lpstr>解决父级边框塌陷的方法4-3</vt:lpstr>
      <vt:lpstr>溢出处理</vt:lpstr>
      <vt:lpstr>解决父级边框塌陷的方法4-4</vt:lpstr>
      <vt:lpstr>小结</vt:lpstr>
      <vt:lpstr>学员操作—制作京东登录页面3-1</vt:lpstr>
      <vt:lpstr>学员操作—制作京东登录页面3-2</vt:lpstr>
      <vt:lpstr>学员操作—制作京东登录页面3-3</vt:lpstr>
      <vt:lpstr>共性问题集中讲解</vt:lpstr>
      <vt:lpstr>inline-block和float的区别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宸小圣</cp:lastModifiedBy>
  <cp:revision>1223</cp:revision>
  <dcterms:created xsi:type="dcterms:W3CDTF">2006-03-08T06:55:38Z</dcterms:created>
  <dcterms:modified xsi:type="dcterms:W3CDTF">2018-04-09T01:33:07Z</dcterms:modified>
</cp:coreProperties>
</file>