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3" r:id="rId1"/>
  </p:sldMasterIdLst>
  <p:notesMasterIdLst>
    <p:notesMasterId r:id="rId31"/>
  </p:notesMasterIdLst>
  <p:handoutMasterIdLst>
    <p:handoutMasterId r:id="rId32"/>
  </p:handoutMasterIdLst>
  <p:sldIdLst>
    <p:sldId id="256" r:id="rId2"/>
    <p:sldId id="580" r:id="rId3"/>
    <p:sldId id="549" r:id="rId4"/>
    <p:sldId id="550" r:id="rId5"/>
    <p:sldId id="551" r:id="rId6"/>
    <p:sldId id="552" r:id="rId7"/>
    <p:sldId id="553" r:id="rId8"/>
    <p:sldId id="554" r:id="rId9"/>
    <p:sldId id="555" r:id="rId10"/>
    <p:sldId id="556" r:id="rId11"/>
    <p:sldId id="557" r:id="rId12"/>
    <p:sldId id="558" r:id="rId13"/>
    <p:sldId id="559" r:id="rId14"/>
    <p:sldId id="573" r:id="rId15"/>
    <p:sldId id="560" r:id="rId16"/>
    <p:sldId id="561" r:id="rId17"/>
    <p:sldId id="562" r:id="rId18"/>
    <p:sldId id="574" r:id="rId19"/>
    <p:sldId id="578" r:id="rId20"/>
    <p:sldId id="575" r:id="rId21"/>
    <p:sldId id="571" r:id="rId22"/>
    <p:sldId id="565" r:id="rId23"/>
    <p:sldId id="566" r:id="rId24"/>
    <p:sldId id="579" r:id="rId25"/>
    <p:sldId id="576" r:id="rId26"/>
    <p:sldId id="567" r:id="rId27"/>
    <p:sldId id="577" r:id="rId28"/>
    <p:sldId id="572" r:id="rId29"/>
    <p:sldId id="583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83B8"/>
    <a:srgbClr val="0E9CDE"/>
    <a:srgbClr val="FFFFFF"/>
    <a:srgbClr val="0B7BAD"/>
    <a:srgbClr val="EDF5FD"/>
    <a:srgbClr val="E2F5FE"/>
    <a:srgbClr val="EBF9EC"/>
    <a:srgbClr val="FBF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86289" autoAdjust="0"/>
  </p:normalViewPr>
  <p:slideViewPr>
    <p:cSldViewPr>
      <p:cViewPr varScale="1">
        <p:scale>
          <a:sx n="77" d="100"/>
          <a:sy n="77" d="100"/>
        </p:scale>
        <p:origin x="-1296" y="-102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898CA9-2BF7-44C8-AFD8-53556052B54F}" type="doc">
      <dgm:prSet loTypeId="urn:microsoft.com/office/officeart/2005/8/layout/h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03EF13C-E82A-4B69-BF17-4856D5A74BB7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rtl="0"/>
          <a:r>
            <a:rPr lang="zh-CN" sz="1800" b="1" dirty="0" smtClean="0"/>
            <a:t>第一章</a:t>
          </a:r>
          <a:endParaRPr lang="en-US" altLang="zh-CN" sz="1800" b="1" dirty="0" smtClean="0"/>
        </a:p>
        <a:p>
          <a:pPr rtl="0"/>
          <a:r>
            <a:rPr lang="en-US" sz="1800" b="1" dirty="0" smtClean="0"/>
            <a:t>~</a:t>
          </a:r>
        </a:p>
        <a:p>
          <a:pPr rtl="0"/>
          <a:r>
            <a:rPr lang="zh-CN" sz="1800" b="1" dirty="0" smtClean="0"/>
            <a:t>第</a:t>
          </a:r>
          <a:r>
            <a:rPr lang="zh-CN" altLang="en-US" sz="1800" b="1" dirty="0" smtClean="0"/>
            <a:t>三</a:t>
          </a:r>
          <a:r>
            <a:rPr lang="zh-CN" sz="1800" b="1" dirty="0" smtClean="0"/>
            <a:t>章</a:t>
          </a:r>
          <a:endParaRPr lang="zh-CN" sz="1800" b="1" dirty="0"/>
        </a:p>
      </dgm:t>
    </dgm:pt>
    <dgm:pt modelId="{E75BA4E3-8C69-4BFD-B0C7-0166CFCA43CD}" type="parTrans" cxnId="{30D8E86E-456B-4179-A77B-D73825E617C4}">
      <dgm:prSet/>
      <dgm:spPr/>
      <dgm:t>
        <a:bodyPr/>
        <a:lstStyle/>
        <a:p>
          <a:endParaRPr lang="zh-CN" altLang="en-US"/>
        </a:p>
      </dgm:t>
    </dgm:pt>
    <dgm:pt modelId="{8E4B17F8-8F38-410A-AB7E-7F18AF309F97}" type="sibTrans" cxnId="{30D8E86E-456B-4179-A77B-D73825E617C4}">
      <dgm:prSet/>
      <dgm:spPr/>
      <dgm:t>
        <a:bodyPr/>
        <a:lstStyle/>
        <a:p>
          <a:endParaRPr lang="zh-CN" altLang="en-US"/>
        </a:p>
      </dgm:t>
    </dgm:pt>
    <dgm:pt modelId="{A4B8BB3B-EE5E-4689-BDDA-78C5B4FEAF53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altLang="zh-CN" sz="1800" b="1" dirty="0" smtClean="0"/>
            <a:t>HTML</a:t>
          </a:r>
          <a:r>
            <a:rPr lang="zh-CN" altLang="en-US" sz="1800" b="1" dirty="0" smtClean="0"/>
            <a:t>网页结构</a:t>
          </a:r>
        </a:p>
      </dgm:t>
    </dgm:pt>
    <dgm:pt modelId="{9A0827BE-44B2-4E5F-8133-A3937007E72D}" type="parTrans" cxnId="{41A98ABB-F2E4-4807-9EA7-BEC9D43F6ACD}">
      <dgm:prSet/>
      <dgm:spPr/>
      <dgm:t>
        <a:bodyPr/>
        <a:lstStyle/>
        <a:p>
          <a:endParaRPr lang="zh-CN" altLang="en-US"/>
        </a:p>
      </dgm:t>
    </dgm:pt>
    <dgm:pt modelId="{13E4D5EA-CD59-45A7-9FE7-1023B327D0CE}" type="sibTrans" cxnId="{41A98ABB-F2E4-4807-9EA7-BEC9D43F6ACD}">
      <dgm:prSet/>
      <dgm:spPr/>
      <dgm:t>
        <a:bodyPr/>
        <a:lstStyle/>
        <a:p>
          <a:endParaRPr lang="zh-CN" altLang="en-US"/>
        </a:p>
      </dgm:t>
    </dgm:pt>
    <dgm:pt modelId="{83A1E83C-7436-4789-A2D5-26F77A9EB8B8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rtl="0"/>
          <a:r>
            <a:rPr lang="zh-CN" sz="1800" b="1" dirty="0" smtClean="0"/>
            <a:t>第</a:t>
          </a:r>
          <a:r>
            <a:rPr lang="zh-CN" altLang="en-US" sz="1800" b="1" dirty="0" smtClean="0"/>
            <a:t>四</a:t>
          </a:r>
          <a:r>
            <a:rPr lang="zh-CN" sz="1800" b="1" dirty="0" smtClean="0"/>
            <a:t>章</a:t>
          </a:r>
          <a:endParaRPr lang="en-US" altLang="zh-CN" sz="1800" b="1" dirty="0" smtClean="0"/>
        </a:p>
        <a:p>
          <a:pPr rtl="0"/>
          <a:r>
            <a:rPr lang="en-US" sz="1800" b="1" dirty="0" smtClean="0"/>
            <a:t>~</a:t>
          </a:r>
        </a:p>
        <a:p>
          <a:pPr rtl="0"/>
          <a:r>
            <a:rPr lang="zh-CN" sz="1800" b="1" dirty="0" smtClean="0"/>
            <a:t>第</a:t>
          </a:r>
          <a:r>
            <a:rPr lang="zh-CN" altLang="en-US" sz="1800" b="1" dirty="0" smtClean="0"/>
            <a:t>九</a:t>
          </a:r>
          <a:r>
            <a:rPr lang="zh-CN" sz="1800" b="1" dirty="0" smtClean="0"/>
            <a:t>章</a:t>
          </a:r>
          <a:endParaRPr lang="en-US" sz="1800" b="1" dirty="0"/>
        </a:p>
      </dgm:t>
    </dgm:pt>
    <dgm:pt modelId="{14D87354-93B7-4367-B6B2-34D11524FA09}" type="parTrans" cxnId="{C4BE9081-A365-497B-A71A-D728D2079E8D}">
      <dgm:prSet/>
      <dgm:spPr/>
      <dgm:t>
        <a:bodyPr/>
        <a:lstStyle/>
        <a:p>
          <a:endParaRPr lang="zh-CN" altLang="en-US"/>
        </a:p>
      </dgm:t>
    </dgm:pt>
    <dgm:pt modelId="{2F065955-4D5D-42AF-ABE3-2AF3CC36E432}" type="sibTrans" cxnId="{C4BE9081-A365-497B-A71A-D728D2079E8D}">
      <dgm:prSet/>
      <dgm:spPr/>
      <dgm:t>
        <a:bodyPr/>
        <a:lstStyle/>
        <a:p>
          <a:endParaRPr lang="zh-CN" altLang="en-US"/>
        </a:p>
      </dgm:t>
    </dgm:pt>
    <dgm:pt modelId="{7F31A6B0-5744-476D-9443-2D04DFE92056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zh-CN" altLang="en-US" sz="1800" b="1" dirty="0" smtClean="0"/>
            <a:t>使用</a:t>
          </a:r>
          <a:r>
            <a:rPr lang="en-US" altLang="zh-CN" sz="1800" b="1" dirty="0" smtClean="0"/>
            <a:t>CSS3</a:t>
          </a:r>
          <a:r>
            <a:rPr lang="zh-CN" altLang="en-US" sz="1800" b="1" dirty="0" smtClean="0"/>
            <a:t>美化网页文本、图片、超链接</a:t>
          </a:r>
          <a:endParaRPr lang="en-US" sz="1800" b="1" dirty="0"/>
        </a:p>
      </dgm:t>
    </dgm:pt>
    <dgm:pt modelId="{83F1092F-E5F6-48B1-AB7F-A4C3E51FB834}" type="parTrans" cxnId="{3274E451-A046-479E-AA8E-1A45AA499C1F}">
      <dgm:prSet/>
      <dgm:spPr/>
      <dgm:t>
        <a:bodyPr/>
        <a:lstStyle/>
        <a:p>
          <a:endParaRPr lang="zh-CN" altLang="en-US"/>
        </a:p>
      </dgm:t>
    </dgm:pt>
    <dgm:pt modelId="{7A414816-143E-41FA-AEC8-24BF81703082}" type="sibTrans" cxnId="{3274E451-A046-479E-AA8E-1A45AA499C1F}">
      <dgm:prSet/>
      <dgm:spPr/>
      <dgm:t>
        <a:bodyPr/>
        <a:lstStyle/>
        <a:p>
          <a:endParaRPr lang="zh-CN" altLang="en-US"/>
        </a:p>
      </dgm:t>
    </dgm:pt>
    <dgm:pt modelId="{01B1A36F-BD7B-4E49-8CE1-D7D5619D7E3C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rtl="0"/>
          <a:r>
            <a:rPr lang="zh-CN" sz="1800" b="1" dirty="0" smtClean="0"/>
            <a:t>第</a:t>
          </a:r>
          <a:r>
            <a:rPr lang="zh-CN" altLang="en-US" sz="1800" b="1" dirty="0" smtClean="0"/>
            <a:t>十</a:t>
          </a:r>
          <a:r>
            <a:rPr lang="zh-CN" sz="1800" b="1" dirty="0" smtClean="0"/>
            <a:t>章</a:t>
          </a:r>
          <a:endParaRPr lang="en-US" altLang="zh-CN" sz="1800" b="1" dirty="0" smtClean="0"/>
        </a:p>
        <a:p>
          <a:pPr rtl="0"/>
          <a:r>
            <a:rPr lang="en-US" sz="1800" b="1" dirty="0" smtClean="0"/>
            <a:t>~</a:t>
          </a:r>
        </a:p>
        <a:p>
          <a:pPr rtl="0"/>
          <a:r>
            <a:rPr lang="zh-CN" sz="1800" b="1" dirty="0" smtClean="0"/>
            <a:t>第</a:t>
          </a:r>
          <a:r>
            <a:rPr lang="zh-CN" altLang="en-US" sz="1800" b="1" dirty="0" smtClean="0"/>
            <a:t>十一</a:t>
          </a:r>
          <a:r>
            <a:rPr lang="zh-CN" sz="1800" b="1" dirty="0" smtClean="0"/>
            <a:t>章</a:t>
          </a:r>
          <a:endParaRPr lang="zh-CN" sz="1800" b="1" dirty="0"/>
        </a:p>
      </dgm:t>
    </dgm:pt>
    <dgm:pt modelId="{C4C62DCF-6530-4962-B1DD-D382AAD17BA4}" type="parTrans" cxnId="{FBFDA76C-8B00-43CB-9E4B-193A0F101D88}">
      <dgm:prSet/>
      <dgm:spPr/>
      <dgm:t>
        <a:bodyPr/>
        <a:lstStyle/>
        <a:p>
          <a:endParaRPr lang="zh-CN" altLang="en-US"/>
        </a:p>
      </dgm:t>
    </dgm:pt>
    <dgm:pt modelId="{07C0457E-D117-4BC6-8977-8575B0B1EE75}" type="sibTrans" cxnId="{FBFDA76C-8B00-43CB-9E4B-193A0F101D88}">
      <dgm:prSet/>
      <dgm:spPr/>
      <dgm:t>
        <a:bodyPr/>
        <a:lstStyle/>
        <a:p>
          <a:endParaRPr lang="zh-CN" altLang="en-US"/>
        </a:p>
      </dgm:t>
    </dgm:pt>
    <dgm:pt modelId="{4ABAD1A5-45AC-4174-AD19-58DE7019EF18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zh-CN" altLang="en-US" sz="1800" b="1" dirty="0" smtClean="0"/>
            <a:t>课程总复习</a:t>
          </a:r>
          <a:endParaRPr lang="zh-CN" altLang="en-US" sz="1800" dirty="0"/>
        </a:p>
      </dgm:t>
    </dgm:pt>
    <dgm:pt modelId="{26735917-B193-46FB-94D9-4D18A51EF75A}" type="parTrans" cxnId="{F18B5B32-76BD-4B32-8BB3-D90A207F27C5}">
      <dgm:prSet/>
      <dgm:spPr/>
      <dgm:t>
        <a:bodyPr/>
        <a:lstStyle/>
        <a:p>
          <a:endParaRPr lang="zh-CN" altLang="en-US"/>
        </a:p>
      </dgm:t>
    </dgm:pt>
    <dgm:pt modelId="{C4C50506-2D94-4F9C-9781-176144E2AD45}" type="sibTrans" cxnId="{F18B5B32-76BD-4B32-8BB3-D90A207F27C5}">
      <dgm:prSet/>
      <dgm:spPr/>
      <dgm:t>
        <a:bodyPr/>
        <a:lstStyle/>
        <a:p>
          <a:endParaRPr lang="zh-CN" altLang="en-US"/>
        </a:p>
      </dgm:t>
    </dgm:pt>
    <dgm:pt modelId="{68FA4DD9-5999-4062-94CE-ECFD9C8D451E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zh-CN" altLang="en-US" sz="1800" b="1" dirty="0" smtClean="0"/>
            <a:t>以</a:t>
          </a:r>
          <a:r>
            <a:rPr lang="en-US" altLang="en-US" sz="1800" b="1" dirty="0" smtClean="0"/>
            <a:t>1</a:t>
          </a:r>
          <a:r>
            <a:rPr lang="zh-CN" altLang="en-US" sz="1800" b="1" dirty="0" smtClean="0"/>
            <a:t>号店为基础制作一个综合项目案例</a:t>
          </a:r>
          <a:endParaRPr lang="zh-CN" altLang="en-US" sz="1800" dirty="0"/>
        </a:p>
      </dgm:t>
    </dgm:pt>
    <dgm:pt modelId="{F432C001-B50A-46AC-A33F-57B14A62EE87}" type="parTrans" cxnId="{857B13F7-6EB7-49B4-9350-783B578678BA}">
      <dgm:prSet/>
      <dgm:spPr/>
      <dgm:t>
        <a:bodyPr/>
        <a:lstStyle/>
        <a:p>
          <a:endParaRPr lang="zh-CN" altLang="en-US"/>
        </a:p>
      </dgm:t>
    </dgm:pt>
    <dgm:pt modelId="{13169A03-26A6-4FB8-853F-5D7310BEAC72}" type="sibTrans" cxnId="{857B13F7-6EB7-49B4-9350-783B578678BA}">
      <dgm:prSet/>
      <dgm:spPr/>
      <dgm:t>
        <a:bodyPr/>
        <a:lstStyle/>
        <a:p>
          <a:endParaRPr lang="zh-CN" altLang="en-US"/>
        </a:p>
      </dgm:t>
    </dgm:pt>
    <dgm:pt modelId="{E5B86EC6-2950-40F6-84D8-907FD2A5DB09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altLang="zh-CN" sz="1800" b="1" dirty="0" smtClean="0"/>
            <a:t>HTML</a:t>
          </a:r>
          <a:r>
            <a:rPr lang="zh-CN" altLang="en-US" sz="1800" b="1" dirty="0" smtClean="0"/>
            <a:t>常用标签</a:t>
          </a:r>
          <a:endParaRPr lang="zh-CN" sz="1800" dirty="0"/>
        </a:p>
      </dgm:t>
    </dgm:pt>
    <dgm:pt modelId="{7FFE81C9-B92D-450F-B148-34DA596525F4}" type="parTrans" cxnId="{A8029932-2A7A-4899-B830-0196EF91A2AD}">
      <dgm:prSet/>
      <dgm:spPr/>
      <dgm:t>
        <a:bodyPr/>
        <a:lstStyle/>
        <a:p>
          <a:endParaRPr lang="zh-CN" altLang="en-US"/>
        </a:p>
      </dgm:t>
    </dgm:pt>
    <dgm:pt modelId="{47DA80FE-209B-411B-AFFB-F7ABBFC03D75}" type="sibTrans" cxnId="{A8029932-2A7A-4899-B830-0196EF91A2AD}">
      <dgm:prSet/>
      <dgm:spPr/>
      <dgm:t>
        <a:bodyPr/>
        <a:lstStyle/>
        <a:p>
          <a:endParaRPr lang="zh-CN" altLang="en-US"/>
        </a:p>
      </dgm:t>
    </dgm:pt>
    <dgm:pt modelId="{B3E0FF97-7A5B-4884-9D9B-2A645D5A1B77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zh-CN" altLang="en-US" sz="1800" b="1" dirty="0" smtClean="0"/>
            <a:t>表格、表单、列表</a:t>
          </a:r>
          <a:endParaRPr lang="zh-CN" sz="1800" dirty="0"/>
        </a:p>
      </dgm:t>
    </dgm:pt>
    <dgm:pt modelId="{989B0579-3104-4B68-95FC-65B3FADD5CDF}" type="parTrans" cxnId="{3EF729EC-0B68-4D77-B9A9-4E530AAC7E3A}">
      <dgm:prSet/>
      <dgm:spPr/>
      <dgm:t>
        <a:bodyPr/>
        <a:lstStyle/>
        <a:p>
          <a:endParaRPr lang="zh-CN" altLang="en-US"/>
        </a:p>
      </dgm:t>
    </dgm:pt>
    <dgm:pt modelId="{3265307E-EC20-4555-B4E5-C7306FF13134}" type="sibTrans" cxnId="{3EF729EC-0B68-4D77-B9A9-4E530AAC7E3A}">
      <dgm:prSet/>
      <dgm:spPr/>
      <dgm:t>
        <a:bodyPr/>
        <a:lstStyle/>
        <a:p>
          <a:endParaRPr lang="zh-CN" altLang="en-US"/>
        </a:p>
      </dgm:t>
    </dgm:pt>
    <dgm:pt modelId="{2AEA3114-97BE-45CE-B7CF-04E942DE0BB0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zh-CN" altLang="en-US" sz="1800" b="1" dirty="0" smtClean="0"/>
            <a:t>框架</a:t>
          </a:r>
          <a:endParaRPr lang="zh-CN" sz="1800" b="1" dirty="0"/>
        </a:p>
      </dgm:t>
    </dgm:pt>
    <dgm:pt modelId="{1E74E916-EB31-4240-A278-AA579F778E72}" type="parTrans" cxnId="{912CF5D6-A889-42F4-8C9A-FCD6D3E7BC94}">
      <dgm:prSet/>
      <dgm:spPr/>
      <dgm:t>
        <a:bodyPr/>
        <a:lstStyle/>
        <a:p>
          <a:endParaRPr lang="zh-CN" altLang="en-US"/>
        </a:p>
      </dgm:t>
    </dgm:pt>
    <dgm:pt modelId="{4EE51E54-A139-4D8D-B6AF-97ECC2C6673E}" type="sibTrans" cxnId="{912CF5D6-A889-42F4-8C9A-FCD6D3E7BC94}">
      <dgm:prSet/>
      <dgm:spPr/>
      <dgm:t>
        <a:bodyPr/>
        <a:lstStyle/>
        <a:p>
          <a:endParaRPr lang="zh-CN" altLang="en-US"/>
        </a:p>
      </dgm:t>
    </dgm:pt>
    <dgm:pt modelId="{70C5CCCC-74D8-483B-B720-76216B30BAA9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zh-CN" altLang="en-US" sz="1800" b="1" dirty="0" smtClean="0"/>
            <a:t>使用盒子模型美化网页元素</a:t>
          </a:r>
          <a:endParaRPr lang="en-US" sz="1800" b="1" dirty="0"/>
        </a:p>
      </dgm:t>
    </dgm:pt>
    <dgm:pt modelId="{EDE68D57-5ECB-452E-8286-33816664C65F}" type="parTrans" cxnId="{981D3AE1-7DE4-409C-A151-8782A3EE6786}">
      <dgm:prSet/>
      <dgm:spPr/>
      <dgm:t>
        <a:bodyPr/>
        <a:lstStyle/>
        <a:p>
          <a:endParaRPr lang="zh-CN" altLang="en-US"/>
        </a:p>
      </dgm:t>
    </dgm:pt>
    <dgm:pt modelId="{60396631-88B2-4143-BA49-5A6BED0706B6}" type="sibTrans" cxnId="{981D3AE1-7DE4-409C-A151-8782A3EE6786}">
      <dgm:prSet/>
      <dgm:spPr/>
      <dgm:t>
        <a:bodyPr/>
        <a:lstStyle/>
        <a:p>
          <a:endParaRPr lang="zh-CN" altLang="en-US"/>
        </a:p>
      </dgm:t>
    </dgm:pt>
    <dgm:pt modelId="{CB9FF4CF-F9DE-46F5-AEB4-7A0CCB78D147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zh-CN" altLang="en-US" sz="1800" b="1" dirty="0" smtClean="0"/>
            <a:t>使用浮动和定位布局并制作网页</a:t>
          </a:r>
          <a:endParaRPr lang="en-US" sz="1800" b="1" dirty="0"/>
        </a:p>
      </dgm:t>
    </dgm:pt>
    <dgm:pt modelId="{A2631A92-955C-4AF6-99F2-9353B88AC39F}" type="parTrans" cxnId="{E870593A-6579-40E0-8B34-B2D87416667B}">
      <dgm:prSet/>
      <dgm:spPr/>
      <dgm:t>
        <a:bodyPr/>
        <a:lstStyle/>
        <a:p>
          <a:endParaRPr lang="zh-CN" altLang="en-US"/>
        </a:p>
      </dgm:t>
    </dgm:pt>
    <dgm:pt modelId="{6D129282-ECA9-40A5-955E-DCF6D756BA8E}" type="sibTrans" cxnId="{E870593A-6579-40E0-8B34-B2D87416667B}">
      <dgm:prSet/>
      <dgm:spPr/>
      <dgm:t>
        <a:bodyPr/>
        <a:lstStyle/>
        <a:p>
          <a:endParaRPr lang="zh-CN" altLang="en-US"/>
        </a:p>
      </dgm:t>
    </dgm:pt>
    <dgm:pt modelId="{2AC4E424-4364-46F2-8DD2-A97C50006591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zh-CN" altLang="en-US" sz="1800" b="1" dirty="0" smtClean="0"/>
            <a:t>媒体元素</a:t>
          </a:r>
          <a:endParaRPr lang="zh-CN" sz="1800" b="1" dirty="0"/>
        </a:p>
      </dgm:t>
    </dgm:pt>
    <dgm:pt modelId="{75F5EFC3-CB41-495C-B58F-3DE3CE48F1E4}" type="parTrans" cxnId="{AF14E9DB-8FBB-4D2D-A4AE-C488F0FED711}">
      <dgm:prSet/>
      <dgm:spPr/>
      <dgm:t>
        <a:bodyPr/>
        <a:lstStyle/>
        <a:p>
          <a:endParaRPr lang="zh-CN" altLang="en-US"/>
        </a:p>
      </dgm:t>
    </dgm:pt>
    <dgm:pt modelId="{84145D51-89D1-46C2-9AA8-0526A41664D8}" type="sibTrans" cxnId="{AF14E9DB-8FBB-4D2D-A4AE-C488F0FED711}">
      <dgm:prSet/>
      <dgm:spPr/>
      <dgm:t>
        <a:bodyPr/>
        <a:lstStyle/>
        <a:p>
          <a:endParaRPr lang="zh-CN" altLang="en-US"/>
        </a:p>
      </dgm:t>
    </dgm:pt>
    <dgm:pt modelId="{CEF5E0DF-F2CF-4FE0-ABC4-A3B1F5177F08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altLang="zh-CN" sz="1800" b="1" dirty="0" smtClean="0"/>
            <a:t>HTML5</a:t>
          </a:r>
          <a:r>
            <a:rPr lang="zh-CN" altLang="en-US" sz="1800" b="1" dirty="0" smtClean="0"/>
            <a:t>结构元素</a:t>
          </a:r>
          <a:endParaRPr lang="zh-CN" sz="1800" b="1" dirty="0"/>
        </a:p>
      </dgm:t>
    </dgm:pt>
    <dgm:pt modelId="{141FFD9C-0689-4EEF-9556-785CFC243397}" type="parTrans" cxnId="{3302424E-3A22-4038-A995-3CFF79840B6A}">
      <dgm:prSet/>
      <dgm:spPr/>
      <dgm:t>
        <a:bodyPr/>
        <a:lstStyle/>
        <a:p>
          <a:endParaRPr lang="zh-CN" altLang="en-US"/>
        </a:p>
      </dgm:t>
    </dgm:pt>
    <dgm:pt modelId="{6431D800-487F-4770-ADB8-8C00C8B09E4A}" type="sibTrans" cxnId="{3302424E-3A22-4038-A995-3CFF79840B6A}">
      <dgm:prSet/>
      <dgm:spPr/>
      <dgm:t>
        <a:bodyPr/>
        <a:lstStyle/>
        <a:p>
          <a:endParaRPr lang="zh-CN" altLang="en-US"/>
        </a:p>
      </dgm:t>
    </dgm:pt>
    <dgm:pt modelId="{74CE19DD-B60A-453D-A6A4-6399AFCBC2AF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zh-CN" altLang="en-US" sz="1800" b="1" dirty="0" smtClean="0"/>
            <a:t>使用</a:t>
          </a:r>
          <a:r>
            <a:rPr lang="en-US" altLang="en-US" sz="1800" b="1" dirty="0" smtClean="0"/>
            <a:t>CSS3</a:t>
          </a:r>
          <a:r>
            <a:rPr lang="zh-CN" altLang="en-US" sz="1800" b="1" dirty="0" smtClean="0"/>
            <a:t>制作网页动画</a:t>
          </a:r>
          <a:endParaRPr lang="en-US" sz="1800" b="1" dirty="0"/>
        </a:p>
      </dgm:t>
    </dgm:pt>
    <dgm:pt modelId="{EF53B2BD-E75A-4395-A0A0-DB03248EE598}" type="parTrans" cxnId="{039298BA-9DC2-4DB9-BEDE-4370E58D3707}">
      <dgm:prSet/>
      <dgm:spPr/>
    </dgm:pt>
    <dgm:pt modelId="{CD727C5A-B220-4E68-979C-349B3355B4BE}" type="sibTrans" cxnId="{039298BA-9DC2-4DB9-BEDE-4370E58D3707}">
      <dgm:prSet/>
      <dgm:spPr/>
    </dgm:pt>
    <dgm:pt modelId="{9EC63D0A-9BFD-41E6-A8EE-70ACD3CF7B29}" type="pres">
      <dgm:prSet presAssocID="{E8898CA9-2BF7-44C8-AFD8-53556052B54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F8BCA05-4903-43E0-8CCC-F987E0046572}" type="pres">
      <dgm:prSet presAssocID="{203EF13C-E82A-4B69-BF17-4856D5A74BB7}" presName="composite" presStyleCnt="0"/>
      <dgm:spPr/>
    </dgm:pt>
    <dgm:pt modelId="{77483FCD-3F30-434A-B5AB-2C024F79A903}" type="pres">
      <dgm:prSet presAssocID="{203EF13C-E82A-4B69-BF17-4856D5A74BB7}" presName="parTx" presStyleLbl="alignNode1" presStyleIdx="0" presStyleCnt="3" custScaleX="100205" custScaleY="157321" custLinFactNeighborY="-161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C6E4D4-BD37-489B-AAE4-8EFBBAF62154}" type="pres">
      <dgm:prSet presAssocID="{203EF13C-E82A-4B69-BF17-4856D5A74BB7}" presName="desTx" presStyleLbl="alignAccFollowNode1" presStyleIdx="0" presStyleCnt="3" custScaleY="101230" custLinFactNeighborY="464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0DADE0-3578-4A62-BA67-3E3AC60E7023}" type="pres">
      <dgm:prSet presAssocID="{8E4B17F8-8F38-410A-AB7E-7F18AF309F97}" presName="space" presStyleCnt="0"/>
      <dgm:spPr/>
    </dgm:pt>
    <dgm:pt modelId="{D56011B1-61C6-444F-A744-2EFEE22B775B}" type="pres">
      <dgm:prSet presAssocID="{83A1E83C-7436-4789-A2D5-26F77A9EB8B8}" presName="composite" presStyleCnt="0"/>
      <dgm:spPr/>
    </dgm:pt>
    <dgm:pt modelId="{D2E710B6-F39B-4103-AFCE-13392C92AE48}" type="pres">
      <dgm:prSet presAssocID="{83A1E83C-7436-4789-A2D5-26F77A9EB8B8}" presName="parTx" presStyleLbl="alignNode1" presStyleIdx="1" presStyleCnt="3" custScaleX="100205" custScaleY="157321" custLinFactNeighborY="-161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BDD9DC7-A503-4BA2-A145-AC0F90B9D276}" type="pres">
      <dgm:prSet presAssocID="{83A1E83C-7436-4789-A2D5-26F77A9EB8B8}" presName="desTx" presStyleLbl="alignAccFollowNode1" presStyleIdx="1" presStyleCnt="3" custScaleY="101230" custLinFactNeighborY="464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037E27-B5A6-4C77-8B92-71B7A48B7550}" type="pres">
      <dgm:prSet presAssocID="{2F065955-4D5D-42AF-ABE3-2AF3CC36E432}" presName="space" presStyleCnt="0"/>
      <dgm:spPr/>
    </dgm:pt>
    <dgm:pt modelId="{D200D581-1BB7-4363-BB19-17D3A2F25033}" type="pres">
      <dgm:prSet presAssocID="{01B1A36F-BD7B-4E49-8CE1-D7D5619D7E3C}" presName="composite" presStyleCnt="0"/>
      <dgm:spPr/>
    </dgm:pt>
    <dgm:pt modelId="{C726B439-92D8-4235-8F22-EE2B19FB50E8}" type="pres">
      <dgm:prSet presAssocID="{01B1A36F-BD7B-4E49-8CE1-D7D5619D7E3C}" presName="parTx" presStyleLbl="alignNode1" presStyleIdx="2" presStyleCnt="3" custScaleX="100205" custScaleY="157321" custLinFactNeighborY="-161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AE1AEA-3162-4D30-98F5-30CAB9BB6029}" type="pres">
      <dgm:prSet presAssocID="{01B1A36F-BD7B-4E49-8CE1-D7D5619D7E3C}" presName="desTx" presStyleLbl="alignAccFollowNode1" presStyleIdx="2" presStyleCnt="3" custScaleY="101230" custLinFactNeighborY="464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18B5B32-76BD-4B32-8BB3-D90A207F27C5}" srcId="{01B1A36F-BD7B-4E49-8CE1-D7D5619D7E3C}" destId="{4ABAD1A5-45AC-4174-AD19-58DE7019EF18}" srcOrd="0" destOrd="0" parTransId="{26735917-B193-46FB-94D9-4D18A51EF75A}" sibTransId="{C4C50506-2D94-4F9C-9781-176144E2AD45}"/>
    <dgm:cxn modelId="{3EF729EC-0B68-4D77-B9A9-4E530AAC7E3A}" srcId="{203EF13C-E82A-4B69-BF17-4856D5A74BB7}" destId="{B3E0FF97-7A5B-4884-9D9B-2A645D5A1B77}" srcOrd="2" destOrd="0" parTransId="{989B0579-3104-4B68-95FC-65B3FADD5CDF}" sibTransId="{3265307E-EC20-4555-B4E5-C7306FF13134}"/>
    <dgm:cxn modelId="{0A10D768-7C84-46EB-886C-BDFBCCC0B854}" type="presOf" srcId="{4ABAD1A5-45AC-4174-AD19-58DE7019EF18}" destId="{00AE1AEA-3162-4D30-98F5-30CAB9BB6029}" srcOrd="0" destOrd="0" presId="urn:microsoft.com/office/officeart/2005/8/layout/hList1"/>
    <dgm:cxn modelId="{039298BA-9DC2-4DB9-BEDE-4370E58D3707}" srcId="{83A1E83C-7436-4789-A2D5-26F77A9EB8B8}" destId="{74CE19DD-B60A-453D-A6A4-6399AFCBC2AF}" srcOrd="3" destOrd="0" parTransId="{EF53B2BD-E75A-4395-A0A0-DB03248EE598}" sibTransId="{CD727C5A-B220-4E68-979C-349B3355B4BE}"/>
    <dgm:cxn modelId="{FA1813BF-4F40-4874-8DA3-E5F22841D01F}" type="presOf" srcId="{01B1A36F-BD7B-4E49-8CE1-D7D5619D7E3C}" destId="{C726B439-92D8-4235-8F22-EE2B19FB50E8}" srcOrd="0" destOrd="0" presId="urn:microsoft.com/office/officeart/2005/8/layout/hList1"/>
    <dgm:cxn modelId="{16CFB822-D1B5-49A7-9058-D436FC498005}" type="presOf" srcId="{2AC4E424-4364-46F2-8DD2-A97C50006591}" destId="{DFC6E4D4-BD37-489B-AAE4-8EFBBAF62154}" srcOrd="0" destOrd="3" presId="urn:microsoft.com/office/officeart/2005/8/layout/hList1"/>
    <dgm:cxn modelId="{7A999E8A-A7E6-44DA-AF67-16D7F0723796}" type="presOf" srcId="{CEF5E0DF-F2CF-4FE0-ABC4-A3B1F5177F08}" destId="{DFC6E4D4-BD37-489B-AAE4-8EFBBAF62154}" srcOrd="0" destOrd="4" presId="urn:microsoft.com/office/officeart/2005/8/layout/hList1"/>
    <dgm:cxn modelId="{63A945E5-D6E7-4CD4-B9F9-37A733505810}" type="presOf" srcId="{2AEA3114-97BE-45CE-B7CF-04E942DE0BB0}" destId="{DFC6E4D4-BD37-489B-AAE4-8EFBBAF62154}" srcOrd="0" destOrd="5" presId="urn:microsoft.com/office/officeart/2005/8/layout/hList1"/>
    <dgm:cxn modelId="{3302424E-3A22-4038-A995-3CFF79840B6A}" srcId="{203EF13C-E82A-4B69-BF17-4856D5A74BB7}" destId="{CEF5E0DF-F2CF-4FE0-ABC4-A3B1F5177F08}" srcOrd="4" destOrd="0" parTransId="{141FFD9C-0689-4EEF-9556-785CFC243397}" sibTransId="{6431D800-487F-4770-ADB8-8C00C8B09E4A}"/>
    <dgm:cxn modelId="{E870593A-6579-40E0-8B34-B2D87416667B}" srcId="{83A1E83C-7436-4789-A2D5-26F77A9EB8B8}" destId="{CB9FF4CF-F9DE-46F5-AEB4-7A0CCB78D147}" srcOrd="2" destOrd="0" parTransId="{A2631A92-955C-4AF6-99F2-9353B88AC39F}" sibTransId="{6D129282-ECA9-40A5-955E-DCF6D756BA8E}"/>
    <dgm:cxn modelId="{5F36B69C-60A1-4AB8-8EEF-7C26D73B293A}" type="presOf" srcId="{203EF13C-E82A-4B69-BF17-4856D5A74BB7}" destId="{77483FCD-3F30-434A-B5AB-2C024F79A903}" srcOrd="0" destOrd="0" presId="urn:microsoft.com/office/officeart/2005/8/layout/hList1"/>
    <dgm:cxn modelId="{CDFD3FD9-B5E7-4756-9E70-6450568F2BCB}" type="presOf" srcId="{70C5CCCC-74D8-483B-B720-76216B30BAA9}" destId="{8BDD9DC7-A503-4BA2-A145-AC0F90B9D276}" srcOrd="0" destOrd="1" presId="urn:microsoft.com/office/officeart/2005/8/layout/hList1"/>
    <dgm:cxn modelId="{C4BE9081-A365-497B-A71A-D728D2079E8D}" srcId="{E8898CA9-2BF7-44C8-AFD8-53556052B54F}" destId="{83A1E83C-7436-4789-A2D5-26F77A9EB8B8}" srcOrd="1" destOrd="0" parTransId="{14D87354-93B7-4367-B6B2-34D11524FA09}" sibTransId="{2F065955-4D5D-42AF-ABE3-2AF3CC36E432}"/>
    <dgm:cxn modelId="{8363A73F-6392-4E77-AA82-7543B61E4E93}" type="presOf" srcId="{74CE19DD-B60A-453D-A6A4-6399AFCBC2AF}" destId="{8BDD9DC7-A503-4BA2-A145-AC0F90B9D276}" srcOrd="0" destOrd="3" presId="urn:microsoft.com/office/officeart/2005/8/layout/hList1"/>
    <dgm:cxn modelId="{857B13F7-6EB7-49B4-9350-783B578678BA}" srcId="{01B1A36F-BD7B-4E49-8CE1-D7D5619D7E3C}" destId="{68FA4DD9-5999-4062-94CE-ECFD9C8D451E}" srcOrd="1" destOrd="0" parTransId="{F432C001-B50A-46AC-A33F-57B14A62EE87}" sibTransId="{13169A03-26A6-4FB8-853F-5D7310BEAC72}"/>
    <dgm:cxn modelId="{41A98ABB-F2E4-4807-9EA7-BEC9D43F6ACD}" srcId="{203EF13C-E82A-4B69-BF17-4856D5A74BB7}" destId="{A4B8BB3B-EE5E-4689-BDDA-78C5B4FEAF53}" srcOrd="0" destOrd="0" parTransId="{9A0827BE-44B2-4E5F-8133-A3937007E72D}" sibTransId="{13E4D5EA-CD59-45A7-9FE7-1023B327D0CE}"/>
    <dgm:cxn modelId="{AF14E9DB-8FBB-4D2D-A4AE-C488F0FED711}" srcId="{203EF13C-E82A-4B69-BF17-4856D5A74BB7}" destId="{2AC4E424-4364-46F2-8DD2-A97C50006591}" srcOrd="3" destOrd="0" parTransId="{75F5EFC3-CB41-495C-B58F-3DE3CE48F1E4}" sibTransId="{84145D51-89D1-46C2-9AA8-0526A41664D8}"/>
    <dgm:cxn modelId="{FBFDA76C-8B00-43CB-9E4B-193A0F101D88}" srcId="{E8898CA9-2BF7-44C8-AFD8-53556052B54F}" destId="{01B1A36F-BD7B-4E49-8CE1-D7D5619D7E3C}" srcOrd="2" destOrd="0" parTransId="{C4C62DCF-6530-4962-B1DD-D382AAD17BA4}" sibTransId="{07C0457E-D117-4BC6-8977-8575B0B1EE75}"/>
    <dgm:cxn modelId="{F2D151D4-F42B-407C-B7F9-F4FE56DEB983}" type="presOf" srcId="{CB9FF4CF-F9DE-46F5-AEB4-7A0CCB78D147}" destId="{8BDD9DC7-A503-4BA2-A145-AC0F90B9D276}" srcOrd="0" destOrd="2" presId="urn:microsoft.com/office/officeart/2005/8/layout/hList1"/>
    <dgm:cxn modelId="{E31151DA-AA33-439B-BF7C-AF4E9C292BDE}" type="presOf" srcId="{A4B8BB3B-EE5E-4689-BDDA-78C5B4FEAF53}" destId="{DFC6E4D4-BD37-489B-AAE4-8EFBBAF62154}" srcOrd="0" destOrd="0" presId="urn:microsoft.com/office/officeart/2005/8/layout/hList1"/>
    <dgm:cxn modelId="{FF67AF73-4CD9-4EA4-BD59-F83D1CE7897D}" type="presOf" srcId="{B3E0FF97-7A5B-4884-9D9B-2A645D5A1B77}" destId="{DFC6E4D4-BD37-489B-AAE4-8EFBBAF62154}" srcOrd="0" destOrd="2" presId="urn:microsoft.com/office/officeart/2005/8/layout/hList1"/>
    <dgm:cxn modelId="{912CF5D6-A889-42F4-8C9A-FCD6D3E7BC94}" srcId="{203EF13C-E82A-4B69-BF17-4856D5A74BB7}" destId="{2AEA3114-97BE-45CE-B7CF-04E942DE0BB0}" srcOrd="5" destOrd="0" parTransId="{1E74E916-EB31-4240-A278-AA579F778E72}" sibTransId="{4EE51E54-A139-4D8D-B6AF-97ECC2C6673E}"/>
    <dgm:cxn modelId="{3274E451-A046-479E-AA8E-1A45AA499C1F}" srcId="{83A1E83C-7436-4789-A2D5-26F77A9EB8B8}" destId="{7F31A6B0-5744-476D-9443-2D04DFE92056}" srcOrd="0" destOrd="0" parTransId="{83F1092F-E5F6-48B1-AB7F-A4C3E51FB834}" sibTransId="{7A414816-143E-41FA-AEC8-24BF81703082}"/>
    <dgm:cxn modelId="{72BDD7E9-05AC-47D8-B352-72FCA81057F5}" type="presOf" srcId="{E5B86EC6-2950-40F6-84D8-907FD2A5DB09}" destId="{DFC6E4D4-BD37-489B-AAE4-8EFBBAF62154}" srcOrd="0" destOrd="1" presId="urn:microsoft.com/office/officeart/2005/8/layout/hList1"/>
    <dgm:cxn modelId="{90C26D1D-BA6C-4E93-8E0F-7913B32C4111}" type="presOf" srcId="{83A1E83C-7436-4789-A2D5-26F77A9EB8B8}" destId="{D2E710B6-F39B-4103-AFCE-13392C92AE48}" srcOrd="0" destOrd="0" presId="urn:microsoft.com/office/officeart/2005/8/layout/hList1"/>
    <dgm:cxn modelId="{CA55D467-ED7C-4C38-9626-87E621FA7B23}" type="presOf" srcId="{E8898CA9-2BF7-44C8-AFD8-53556052B54F}" destId="{9EC63D0A-9BFD-41E6-A8EE-70ACD3CF7B29}" srcOrd="0" destOrd="0" presId="urn:microsoft.com/office/officeart/2005/8/layout/hList1"/>
    <dgm:cxn modelId="{61FB1670-F932-4E8E-B50B-EA49461B5A6E}" type="presOf" srcId="{68FA4DD9-5999-4062-94CE-ECFD9C8D451E}" destId="{00AE1AEA-3162-4D30-98F5-30CAB9BB6029}" srcOrd="0" destOrd="1" presId="urn:microsoft.com/office/officeart/2005/8/layout/hList1"/>
    <dgm:cxn modelId="{C4101959-344A-41ED-A79A-A0D1D864A395}" type="presOf" srcId="{7F31A6B0-5744-476D-9443-2D04DFE92056}" destId="{8BDD9DC7-A503-4BA2-A145-AC0F90B9D276}" srcOrd="0" destOrd="0" presId="urn:microsoft.com/office/officeart/2005/8/layout/hList1"/>
    <dgm:cxn modelId="{30D8E86E-456B-4179-A77B-D73825E617C4}" srcId="{E8898CA9-2BF7-44C8-AFD8-53556052B54F}" destId="{203EF13C-E82A-4B69-BF17-4856D5A74BB7}" srcOrd="0" destOrd="0" parTransId="{E75BA4E3-8C69-4BFD-B0C7-0166CFCA43CD}" sibTransId="{8E4B17F8-8F38-410A-AB7E-7F18AF309F97}"/>
    <dgm:cxn modelId="{981D3AE1-7DE4-409C-A151-8782A3EE6786}" srcId="{83A1E83C-7436-4789-A2D5-26F77A9EB8B8}" destId="{70C5CCCC-74D8-483B-B720-76216B30BAA9}" srcOrd="1" destOrd="0" parTransId="{EDE68D57-5ECB-452E-8286-33816664C65F}" sibTransId="{60396631-88B2-4143-BA49-5A6BED0706B6}"/>
    <dgm:cxn modelId="{A8029932-2A7A-4899-B830-0196EF91A2AD}" srcId="{203EF13C-E82A-4B69-BF17-4856D5A74BB7}" destId="{E5B86EC6-2950-40F6-84D8-907FD2A5DB09}" srcOrd="1" destOrd="0" parTransId="{7FFE81C9-B92D-450F-B148-34DA596525F4}" sibTransId="{47DA80FE-209B-411B-AFFB-F7ABBFC03D75}"/>
    <dgm:cxn modelId="{A512AE47-6DF0-4CB6-B85C-5674B7A4F3B8}" type="presParOf" srcId="{9EC63D0A-9BFD-41E6-A8EE-70ACD3CF7B29}" destId="{7F8BCA05-4903-43E0-8CCC-F987E0046572}" srcOrd="0" destOrd="0" presId="urn:microsoft.com/office/officeart/2005/8/layout/hList1"/>
    <dgm:cxn modelId="{0DBCE61D-1F19-454C-9699-BE1EC271104F}" type="presParOf" srcId="{7F8BCA05-4903-43E0-8CCC-F987E0046572}" destId="{77483FCD-3F30-434A-B5AB-2C024F79A903}" srcOrd="0" destOrd="0" presId="urn:microsoft.com/office/officeart/2005/8/layout/hList1"/>
    <dgm:cxn modelId="{F453FBBF-D486-4713-B827-21E169464376}" type="presParOf" srcId="{7F8BCA05-4903-43E0-8CCC-F987E0046572}" destId="{DFC6E4D4-BD37-489B-AAE4-8EFBBAF62154}" srcOrd="1" destOrd="0" presId="urn:microsoft.com/office/officeart/2005/8/layout/hList1"/>
    <dgm:cxn modelId="{F76278A8-62FB-4A09-8BCB-4B4FD5189FAE}" type="presParOf" srcId="{9EC63D0A-9BFD-41E6-A8EE-70ACD3CF7B29}" destId="{030DADE0-3578-4A62-BA67-3E3AC60E7023}" srcOrd="1" destOrd="0" presId="urn:microsoft.com/office/officeart/2005/8/layout/hList1"/>
    <dgm:cxn modelId="{4ADA405F-B325-4BBB-87EB-08004F955DC9}" type="presParOf" srcId="{9EC63D0A-9BFD-41E6-A8EE-70ACD3CF7B29}" destId="{D56011B1-61C6-444F-A744-2EFEE22B775B}" srcOrd="2" destOrd="0" presId="urn:microsoft.com/office/officeart/2005/8/layout/hList1"/>
    <dgm:cxn modelId="{C38D653F-5F23-4321-81D7-990FD99B5E51}" type="presParOf" srcId="{D56011B1-61C6-444F-A744-2EFEE22B775B}" destId="{D2E710B6-F39B-4103-AFCE-13392C92AE48}" srcOrd="0" destOrd="0" presId="urn:microsoft.com/office/officeart/2005/8/layout/hList1"/>
    <dgm:cxn modelId="{56F5BD20-E067-43BE-9925-7FBBE3C26586}" type="presParOf" srcId="{D56011B1-61C6-444F-A744-2EFEE22B775B}" destId="{8BDD9DC7-A503-4BA2-A145-AC0F90B9D276}" srcOrd="1" destOrd="0" presId="urn:microsoft.com/office/officeart/2005/8/layout/hList1"/>
    <dgm:cxn modelId="{F6358579-0F5F-4190-A73C-A4EED5A69F7F}" type="presParOf" srcId="{9EC63D0A-9BFD-41E6-A8EE-70ACD3CF7B29}" destId="{4D037E27-B5A6-4C77-8B92-71B7A48B7550}" srcOrd="3" destOrd="0" presId="urn:microsoft.com/office/officeart/2005/8/layout/hList1"/>
    <dgm:cxn modelId="{B91107FD-347B-49E5-99D7-18A101E5A0B7}" type="presParOf" srcId="{9EC63D0A-9BFD-41E6-A8EE-70ACD3CF7B29}" destId="{D200D581-1BB7-4363-BB19-17D3A2F25033}" srcOrd="4" destOrd="0" presId="urn:microsoft.com/office/officeart/2005/8/layout/hList1"/>
    <dgm:cxn modelId="{8B3A6E0E-1145-4D6F-BA71-F5B8B2A20D8C}" type="presParOf" srcId="{D200D581-1BB7-4363-BB19-17D3A2F25033}" destId="{C726B439-92D8-4235-8F22-EE2B19FB50E8}" srcOrd="0" destOrd="0" presId="urn:microsoft.com/office/officeart/2005/8/layout/hList1"/>
    <dgm:cxn modelId="{5E1325DA-D9EC-4262-AD79-A3FA6DCDE12C}" type="presParOf" srcId="{D200D581-1BB7-4363-BB19-17D3A2F25033}" destId="{00AE1AEA-3162-4D30-98F5-30CAB9BB602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483FCD-3F30-434A-B5AB-2C024F79A903}">
      <dsp:nvSpPr>
        <dsp:cNvPr id="0" name=""/>
        <dsp:cNvSpPr/>
      </dsp:nvSpPr>
      <dsp:spPr>
        <a:xfrm>
          <a:off x="1359" y="480637"/>
          <a:ext cx="2330492" cy="930289"/>
        </a:xfrm>
        <a:prstGeom prst="rect">
          <a:avLst/>
        </a:prstGeom>
        <a:solidFill>
          <a:schemeClr val="accent5">
            <a:lumMod val="5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b="1" kern="1200" dirty="0" smtClean="0"/>
            <a:t>第一章</a:t>
          </a:r>
          <a:endParaRPr lang="en-US" altLang="zh-CN" sz="1800" b="1" kern="1200" dirty="0" smtClean="0"/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~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b="1" kern="1200" dirty="0" smtClean="0"/>
            <a:t>第</a:t>
          </a:r>
          <a:r>
            <a:rPr lang="zh-CN" altLang="en-US" sz="1800" b="1" kern="1200" dirty="0" smtClean="0"/>
            <a:t>三</a:t>
          </a:r>
          <a:r>
            <a:rPr lang="zh-CN" sz="1800" b="1" kern="1200" dirty="0" smtClean="0"/>
            <a:t>章</a:t>
          </a:r>
          <a:endParaRPr lang="zh-CN" sz="1800" b="1" kern="1200" dirty="0"/>
        </a:p>
      </dsp:txBody>
      <dsp:txXfrm>
        <a:off x="1359" y="480637"/>
        <a:ext cx="2330492" cy="930289"/>
      </dsp:txXfrm>
    </dsp:sp>
    <dsp:sp modelId="{DFC6E4D4-BD37-489B-AAE4-8EFBBAF62154}">
      <dsp:nvSpPr>
        <dsp:cNvPr id="0" name=""/>
        <dsp:cNvSpPr/>
      </dsp:nvSpPr>
      <dsp:spPr>
        <a:xfrm>
          <a:off x="3743" y="1466567"/>
          <a:ext cx="2325724" cy="32497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 smtClean="0"/>
            <a:t>HTML</a:t>
          </a:r>
          <a:r>
            <a:rPr lang="zh-CN" altLang="en-US" sz="1800" b="1" kern="1200" dirty="0" smtClean="0"/>
            <a:t>网页结构</a:t>
          </a:r>
        </a:p>
        <a:p>
          <a:pPr marL="171450" lvl="1" indent="-171450" algn="l" defTabSz="8001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 smtClean="0"/>
            <a:t>HTML</a:t>
          </a:r>
          <a:r>
            <a:rPr lang="zh-CN" altLang="en-US" sz="1800" b="1" kern="1200" dirty="0" smtClean="0"/>
            <a:t>常用标签</a:t>
          </a:r>
          <a:endParaRPr lang="zh-CN" sz="1800" kern="1200" dirty="0"/>
        </a:p>
        <a:p>
          <a:pPr marL="171450" lvl="1" indent="-171450" algn="l" defTabSz="8001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/>
            <a:t>表格、表单、列表</a:t>
          </a:r>
          <a:endParaRPr lang="zh-CN" sz="1800" kern="1200" dirty="0"/>
        </a:p>
        <a:p>
          <a:pPr marL="171450" lvl="1" indent="-171450" algn="l" defTabSz="8001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/>
            <a:t>媒体元素</a:t>
          </a:r>
          <a:endParaRPr lang="zh-CN" sz="1800" b="1" kern="1200" dirty="0"/>
        </a:p>
        <a:p>
          <a:pPr marL="171450" lvl="1" indent="-171450" algn="l" defTabSz="8001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1" kern="1200" dirty="0" smtClean="0"/>
            <a:t>HTML5</a:t>
          </a:r>
          <a:r>
            <a:rPr lang="zh-CN" altLang="en-US" sz="1800" b="1" kern="1200" dirty="0" smtClean="0"/>
            <a:t>结构元素</a:t>
          </a:r>
          <a:endParaRPr lang="zh-CN" sz="1800" b="1" kern="1200" dirty="0"/>
        </a:p>
        <a:p>
          <a:pPr marL="171450" lvl="1" indent="-171450" algn="l" defTabSz="8001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/>
            <a:t>框架</a:t>
          </a:r>
          <a:endParaRPr lang="zh-CN" sz="1800" b="1" kern="1200" dirty="0"/>
        </a:p>
      </dsp:txBody>
      <dsp:txXfrm>
        <a:off x="3743" y="1466567"/>
        <a:ext cx="2325724" cy="3249729"/>
      </dsp:txXfrm>
    </dsp:sp>
    <dsp:sp modelId="{D2E710B6-F39B-4103-AFCE-13392C92AE48}">
      <dsp:nvSpPr>
        <dsp:cNvPr id="0" name=""/>
        <dsp:cNvSpPr/>
      </dsp:nvSpPr>
      <dsp:spPr>
        <a:xfrm>
          <a:off x="2657453" y="480637"/>
          <a:ext cx="2330492" cy="930289"/>
        </a:xfrm>
        <a:prstGeom prst="rect">
          <a:avLst/>
        </a:prstGeom>
        <a:solidFill>
          <a:schemeClr val="accent5">
            <a:lumMod val="5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b="1" kern="1200" dirty="0" smtClean="0"/>
            <a:t>第</a:t>
          </a:r>
          <a:r>
            <a:rPr lang="zh-CN" altLang="en-US" sz="1800" b="1" kern="1200" dirty="0" smtClean="0"/>
            <a:t>四</a:t>
          </a:r>
          <a:r>
            <a:rPr lang="zh-CN" sz="1800" b="1" kern="1200" dirty="0" smtClean="0"/>
            <a:t>章</a:t>
          </a:r>
          <a:endParaRPr lang="en-US" altLang="zh-CN" sz="1800" b="1" kern="1200" dirty="0" smtClean="0"/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~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b="1" kern="1200" dirty="0" smtClean="0"/>
            <a:t>第</a:t>
          </a:r>
          <a:r>
            <a:rPr lang="zh-CN" altLang="en-US" sz="1800" b="1" kern="1200" dirty="0" smtClean="0"/>
            <a:t>九</a:t>
          </a:r>
          <a:r>
            <a:rPr lang="zh-CN" sz="1800" b="1" kern="1200" dirty="0" smtClean="0"/>
            <a:t>章</a:t>
          </a:r>
          <a:endParaRPr lang="en-US" sz="1800" b="1" kern="1200" dirty="0"/>
        </a:p>
      </dsp:txBody>
      <dsp:txXfrm>
        <a:off x="2657453" y="480637"/>
        <a:ext cx="2330492" cy="930289"/>
      </dsp:txXfrm>
    </dsp:sp>
    <dsp:sp modelId="{8BDD9DC7-A503-4BA2-A145-AC0F90B9D276}">
      <dsp:nvSpPr>
        <dsp:cNvPr id="0" name=""/>
        <dsp:cNvSpPr/>
      </dsp:nvSpPr>
      <dsp:spPr>
        <a:xfrm>
          <a:off x="2659837" y="1466567"/>
          <a:ext cx="2325724" cy="32497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/>
            <a:t>使用</a:t>
          </a:r>
          <a:r>
            <a:rPr lang="en-US" altLang="zh-CN" sz="1800" b="1" kern="1200" dirty="0" smtClean="0"/>
            <a:t>CSS3</a:t>
          </a:r>
          <a:r>
            <a:rPr lang="zh-CN" altLang="en-US" sz="1800" b="1" kern="1200" dirty="0" smtClean="0"/>
            <a:t>美化网页文本、图片、超链接</a:t>
          </a:r>
          <a:endParaRPr lang="en-US" sz="1800" b="1" kern="1200" dirty="0"/>
        </a:p>
        <a:p>
          <a:pPr marL="171450" lvl="1" indent="-171450" algn="l" defTabSz="8001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/>
            <a:t>使用盒子模型美化网页元素</a:t>
          </a:r>
          <a:endParaRPr lang="en-US" sz="1800" b="1" kern="1200" dirty="0"/>
        </a:p>
        <a:p>
          <a:pPr marL="171450" lvl="1" indent="-171450" algn="l" defTabSz="8001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/>
            <a:t>使用浮动和定位布局并制作网页</a:t>
          </a:r>
          <a:endParaRPr lang="en-US" sz="1800" b="1" kern="1200" dirty="0"/>
        </a:p>
        <a:p>
          <a:pPr marL="171450" lvl="1" indent="-171450" algn="l" defTabSz="800100" rtl="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/>
            <a:t>使用</a:t>
          </a:r>
          <a:r>
            <a:rPr lang="en-US" altLang="en-US" sz="1800" b="1" kern="1200" dirty="0" smtClean="0"/>
            <a:t>CSS3</a:t>
          </a:r>
          <a:r>
            <a:rPr lang="zh-CN" altLang="en-US" sz="1800" b="1" kern="1200" dirty="0" smtClean="0"/>
            <a:t>制作网页动画</a:t>
          </a:r>
          <a:endParaRPr lang="en-US" sz="1800" b="1" kern="1200" dirty="0"/>
        </a:p>
      </dsp:txBody>
      <dsp:txXfrm>
        <a:off x="2659837" y="1466567"/>
        <a:ext cx="2325724" cy="3249729"/>
      </dsp:txXfrm>
    </dsp:sp>
    <dsp:sp modelId="{C726B439-92D8-4235-8F22-EE2B19FB50E8}">
      <dsp:nvSpPr>
        <dsp:cNvPr id="0" name=""/>
        <dsp:cNvSpPr/>
      </dsp:nvSpPr>
      <dsp:spPr>
        <a:xfrm>
          <a:off x="5313547" y="480637"/>
          <a:ext cx="2330492" cy="930289"/>
        </a:xfrm>
        <a:prstGeom prst="rect">
          <a:avLst/>
        </a:prstGeom>
        <a:solidFill>
          <a:schemeClr val="accent5">
            <a:lumMod val="5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b="1" kern="1200" dirty="0" smtClean="0"/>
            <a:t>第</a:t>
          </a:r>
          <a:r>
            <a:rPr lang="zh-CN" altLang="en-US" sz="1800" b="1" kern="1200" dirty="0" smtClean="0"/>
            <a:t>十</a:t>
          </a:r>
          <a:r>
            <a:rPr lang="zh-CN" sz="1800" b="1" kern="1200" dirty="0" smtClean="0"/>
            <a:t>章</a:t>
          </a:r>
          <a:endParaRPr lang="en-US" altLang="zh-CN" sz="1800" b="1" kern="1200" dirty="0" smtClean="0"/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~</a:t>
          </a:r>
        </a:p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b="1" kern="1200" dirty="0" smtClean="0"/>
            <a:t>第</a:t>
          </a:r>
          <a:r>
            <a:rPr lang="zh-CN" altLang="en-US" sz="1800" b="1" kern="1200" dirty="0" smtClean="0"/>
            <a:t>十一</a:t>
          </a:r>
          <a:r>
            <a:rPr lang="zh-CN" sz="1800" b="1" kern="1200" dirty="0" smtClean="0"/>
            <a:t>章</a:t>
          </a:r>
          <a:endParaRPr lang="zh-CN" sz="1800" b="1" kern="1200" dirty="0"/>
        </a:p>
      </dsp:txBody>
      <dsp:txXfrm>
        <a:off x="5313547" y="480637"/>
        <a:ext cx="2330492" cy="930289"/>
      </dsp:txXfrm>
    </dsp:sp>
    <dsp:sp modelId="{00AE1AEA-3162-4D30-98F5-30CAB9BB6029}">
      <dsp:nvSpPr>
        <dsp:cNvPr id="0" name=""/>
        <dsp:cNvSpPr/>
      </dsp:nvSpPr>
      <dsp:spPr>
        <a:xfrm>
          <a:off x="5315931" y="1466567"/>
          <a:ext cx="2325724" cy="324972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/>
            <a:t>课程总复习</a:t>
          </a:r>
          <a:endParaRPr lang="zh-CN" altLang="en-US" sz="1800" kern="1200" dirty="0"/>
        </a:p>
        <a:p>
          <a:pPr marL="171450" lvl="1" indent="-171450" algn="l" defTabSz="800100" rtl="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/>
            <a:t>以</a:t>
          </a:r>
          <a:r>
            <a:rPr lang="en-US" altLang="en-US" sz="1800" b="1" kern="1200" dirty="0" smtClean="0"/>
            <a:t>1</a:t>
          </a:r>
          <a:r>
            <a:rPr lang="zh-CN" altLang="en-US" sz="1800" b="1" kern="1200" dirty="0" smtClean="0"/>
            <a:t>号店为基础制作一个综合项目案例</a:t>
          </a:r>
          <a:endParaRPr lang="zh-CN" altLang="en-US" sz="1800" kern="1200" dirty="0"/>
        </a:p>
      </dsp:txBody>
      <dsp:txXfrm>
        <a:off x="5315931" y="1466567"/>
        <a:ext cx="2325724" cy="32497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46DFF624-9009-4A45-9224-2C1E28B5FA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8875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C21A5738-861A-475D-8FA0-91D207167C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55897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教员复习</a:t>
            </a:r>
            <a:r>
              <a:rPr lang="en-US" altLang="zh-CN" dirty="0" smtClean="0"/>
              <a:t>1</a:t>
            </a:r>
            <a:r>
              <a:rPr lang="zh-CN" altLang="en-US" dirty="0" smtClean="0"/>
              <a:t>学时</a:t>
            </a:r>
            <a:r>
              <a:rPr lang="en-US" altLang="zh-CN" dirty="0" smtClean="0"/>
              <a:t>+</a:t>
            </a:r>
            <a:r>
              <a:rPr lang="zh-CN" altLang="en-US" dirty="0" smtClean="0"/>
              <a:t>学员练习</a:t>
            </a:r>
            <a:r>
              <a:rPr lang="en-US" altLang="zh-CN" dirty="0" smtClean="0"/>
              <a:t>3</a:t>
            </a:r>
            <a:r>
              <a:rPr lang="zh-CN" altLang="en-US" dirty="0" smtClean="0"/>
              <a:t>学时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1A5738-861A-475D-8FA0-91D207167CFB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9502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3DC9A8-E045-4224-92AA-BDB22C78100D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825EAD-C920-47BB-B6E4-95DD96E63CCA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825EAD-C920-47BB-B6E4-95DD96E63CCA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825EAD-C920-47BB-B6E4-95DD96E63CCA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教学指导；</a:t>
            </a:r>
            <a:endParaRPr lang="en-US" altLang="zh-CN" smtClean="0">
              <a:ea typeface="宋体" charset="-122"/>
            </a:endParaRPr>
          </a:p>
          <a:p>
            <a:r>
              <a:rPr lang="zh-CN" altLang="en-US" smtClean="0">
                <a:ea typeface="宋体" charset="-122"/>
              </a:rPr>
              <a:t>总结部分</a:t>
            </a:r>
            <a:r>
              <a:rPr lang="zh-CN" altLang="zh-CN" smtClean="0">
                <a:ea typeface="宋体" charset="-122"/>
              </a:rPr>
              <a:t>主要达到以下几个目的：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1</a:t>
            </a:r>
            <a:r>
              <a:rPr lang="zh-CN" altLang="en-US" smtClean="0">
                <a:ea typeface="宋体" charset="-122"/>
              </a:rPr>
              <a:t>、</a:t>
            </a:r>
            <a:r>
              <a:rPr lang="zh-CN" altLang="zh-CN" b="1" smtClean="0">
                <a:ea typeface="宋体" charset="-122"/>
              </a:rPr>
              <a:t>回顾内容</a:t>
            </a:r>
            <a:r>
              <a:rPr lang="zh-CN" altLang="en-US" b="1" smtClean="0">
                <a:ea typeface="宋体" charset="-122"/>
              </a:rPr>
              <a:t>。</a:t>
            </a:r>
            <a:r>
              <a:rPr lang="zh-CN" altLang="en-US" smtClean="0">
                <a:solidFill>
                  <a:srgbClr val="C00000"/>
                </a:solidFill>
                <a:ea typeface="宋体" charset="-122"/>
              </a:rPr>
              <a:t>注意与</a:t>
            </a:r>
            <a:r>
              <a:rPr lang="zh-CN" altLang="zh-CN" smtClean="0">
                <a:solidFill>
                  <a:srgbClr val="C00000"/>
                </a:solidFill>
                <a:ea typeface="宋体" charset="-122"/>
              </a:rPr>
              <a:t>与</a:t>
            </a:r>
            <a:r>
              <a:rPr lang="zh-CN" altLang="en-US" smtClean="0">
                <a:solidFill>
                  <a:srgbClr val="C00000"/>
                </a:solidFill>
                <a:ea typeface="宋体" charset="-122"/>
              </a:rPr>
              <a:t>本章任务和目标</a:t>
            </a:r>
            <a:r>
              <a:rPr lang="zh-CN" altLang="zh-CN" smtClean="0">
                <a:solidFill>
                  <a:srgbClr val="C00000"/>
                </a:solidFill>
                <a:ea typeface="宋体" charset="-122"/>
              </a:rPr>
              <a:t>不一样。</a:t>
            </a:r>
            <a:r>
              <a:rPr lang="zh-CN" altLang="en-US" smtClean="0">
                <a:solidFill>
                  <a:srgbClr val="C00000"/>
                </a:solidFill>
                <a:ea typeface="宋体" charset="-122"/>
              </a:rPr>
              <a:t>本章任务和目标是</a:t>
            </a:r>
            <a:r>
              <a:rPr lang="zh-CN" altLang="zh-CN" smtClean="0">
                <a:ea typeface="宋体" charset="-122"/>
              </a:rPr>
              <a:t>是强调</a:t>
            </a:r>
            <a:r>
              <a:rPr lang="zh-CN" altLang="en-US" smtClean="0">
                <a:ea typeface="宋体" charset="-122"/>
              </a:rPr>
              <a:t>内容概貌，学到技术，告知要学习什么；总结时，</a:t>
            </a:r>
            <a:r>
              <a:rPr lang="zh-CN" altLang="zh-CN" smtClean="0">
                <a:ea typeface="宋体" charset="-122"/>
              </a:rPr>
              <a:t>要格外强调观点，把每一</a:t>
            </a:r>
            <a:r>
              <a:rPr lang="zh-CN" altLang="en-US" smtClean="0">
                <a:ea typeface="宋体" charset="-122"/>
              </a:rPr>
              <a:t>个知识点</a:t>
            </a:r>
            <a:r>
              <a:rPr lang="zh-CN" altLang="zh-CN" smtClean="0">
                <a:ea typeface="宋体" charset="-122"/>
              </a:rPr>
              <a:t>的观点</a:t>
            </a:r>
            <a:r>
              <a:rPr lang="zh-CN" altLang="en-US" smtClean="0">
                <a:ea typeface="宋体" charset="-122"/>
              </a:rPr>
              <a:t>结论</a:t>
            </a:r>
            <a:r>
              <a:rPr lang="zh-CN" altLang="zh-CN" smtClean="0">
                <a:ea typeface="宋体" charset="-122"/>
              </a:rPr>
              <a:t>都尽量突出出来。</a:t>
            </a:r>
            <a:endParaRPr lang="en-US" altLang="zh-CN" smtClean="0">
              <a:solidFill>
                <a:srgbClr val="C00000"/>
              </a:solidFill>
              <a:ea typeface="宋体" charset="-122"/>
            </a:endParaRPr>
          </a:p>
          <a:p>
            <a:r>
              <a:rPr lang="en-US" altLang="zh-CN" b="1" smtClean="0">
                <a:ea typeface="宋体" charset="-122"/>
              </a:rPr>
              <a:t>2</a:t>
            </a:r>
            <a:r>
              <a:rPr lang="zh-CN" altLang="en-US" b="1" smtClean="0">
                <a:ea typeface="宋体" charset="-122"/>
              </a:rPr>
              <a:t>、</a:t>
            </a:r>
            <a:r>
              <a:rPr lang="zh-CN" altLang="zh-CN" b="1" smtClean="0">
                <a:ea typeface="宋体" charset="-122"/>
              </a:rPr>
              <a:t>整理逻辑</a:t>
            </a:r>
            <a:r>
              <a:rPr lang="zh-CN" altLang="en-US" b="1" smtClean="0">
                <a:ea typeface="宋体" charset="-122"/>
              </a:rPr>
              <a:t>。</a:t>
            </a:r>
            <a:r>
              <a:rPr lang="zh-CN" altLang="zh-CN" smtClean="0">
                <a:ea typeface="宋体" charset="-122"/>
              </a:rPr>
              <a:t>还应该把观点之间的逻辑联系梳理出来</a:t>
            </a:r>
            <a:r>
              <a:rPr lang="zh-CN" altLang="en-US" smtClean="0">
                <a:ea typeface="宋体" charset="-122"/>
              </a:rPr>
              <a:t>。</a:t>
            </a:r>
            <a:r>
              <a:rPr lang="zh-CN" altLang="zh-CN" smtClean="0">
                <a:ea typeface="宋体" charset="-122"/>
              </a:rPr>
              <a:t>从而使</a:t>
            </a:r>
            <a:r>
              <a:rPr lang="zh-CN" altLang="en-US" smtClean="0">
                <a:ea typeface="宋体" charset="-122"/>
              </a:rPr>
              <a:t>知识</a:t>
            </a:r>
            <a:r>
              <a:rPr lang="zh-CN" altLang="zh-CN" smtClean="0">
                <a:ea typeface="宋体" charset="-122"/>
              </a:rPr>
              <a:t>系统化、逻辑化。要帮助</a:t>
            </a:r>
            <a:r>
              <a:rPr lang="zh-CN" altLang="en-US" smtClean="0">
                <a:ea typeface="宋体" charset="-122"/>
              </a:rPr>
              <a:t>学员</a:t>
            </a:r>
            <a:r>
              <a:rPr lang="zh-CN" altLang="zh-CN" smtClean="0">
                <a:ea typeface="宋体" charset="-122"/>
              </a:rPr>
              <a:t>整清逻辑是总结的一大任务</a:t>
            </a:r>
            <a:r>
              <a:rPr lang="zh-CN" altLang="en-US" smtClean="0">
                <a:ea typeface="宋体" charset="-122"/>
              </a:rPr>
              <a:t>。</a:t>
            </a:r>
            <a:endParaRPr lang="en-US" altLang="zh-CN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0B0B1C-76B9-403A-B144-E528BFF32123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4E1F16-5A1C-4E06-812C-31A2E125EE49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64E947-F364-4009-8F6E-06522619C45F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44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20~50MIN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3DC9A8-E045-4224-92AA-BDB22C78100D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3DC9A8-E045-4224-92AA-BDB22C78100D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根据页面效果图讲解需求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3DC9A8-E045-4224-92AA-BDB22C78100D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教学指导：</a:t>
            </a:r>
            <a:endParaRPr lang="en-US" altLang="zh-CN" dirty="0" smtClean="0"/>
          </a:p>
          <a:p>
            <a:r>
              <a:rPr lang="zh-CN" altLang="en-US" dirty="0" smtClean="0"/>
              <a:t>根据页面效果图讲解需求，并演示最终显示效果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教学指导：</a:t>
            </a:r>
            <a:endParaRPr lang="en-US" altLang="zh-CN" smtClean="0">
              <a:ea typeface="宋体" charset="-122"/>
            </a:endParaRPr>
          </a:p>
          <a:p>
            <a:r>
              <a:rPr lang="en-US" altLang="zh-CN" smtClean="0">
                <a:ea typeface="宋体" charset="-122"/>
              </a:rPr>
              <a:t>xxxxxxx</a:t>
            </a:r>
            <a:endParaRPr lang="zh-CN" altLang="en-US" smtClean="0">
              <a:ea typeface="宋体" charset="-122"/>
            </a:endParaRPr>
          </a:p>
          <a:p>
            <a:endParaRPr lang="zh-CN" altLang="en-US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825EAD-C920-47BB-B6E4-95DD96E63CCA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2105028"/>
            <a:ext cx="7772400" cy="1470025"/>
          </a:xfrm>
          <a:noFill/>
        </p:spPr>
        <p:txBody>
          <a:bodyPr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714348" y="3605226"/>
            <a:ext cx="7786742" cy="175260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CCBF50-CE72-40D0-8593-22B73C4948D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775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75A42-E725-4228-811F-0A168C9B485B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367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07213" y="80963"/>
            <a:ext cx="2057400" cy="64436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80963"/>
            <a:ext cx="6019800" cy="64436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E6E08-A321-4318-B232-8E44A5A241E2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079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57685" y="285728"/>
            <a:ext cx="4606927" cy="523220"/>
          </a:xfrm>
          <a:solidFill>
            <a:schemeClr val="bg1"/>
          </a:solidFill>
        </p:spPr>
        <p:txBody>
          <a:bodyPr>
            <a:spAutoFit/>
          </a:bodyPr>
          <a:lstStyle>
            <a:lvl1pPr>
              <a:defRPr sz="2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645398" cy="5143536"/>
          </a:xfrm>
        </p:spPr>
        <p:txBody>
          <a:bodyPr/>
          <a:lstStyle>
            <a:lvl1pPr>
              <a:buSzPct val="100000"/>
              <a:buFont typeface="Wingdings" pitchFamily="2" charset="2"/>
              <a:buChar char="n"/>
              <a:defRPr b="1">
                <a:latin typeface="+mn-lt"/>
              </a:defRPr>
            </a:lvl1pPr>
            <a:lvl2pPr>
              <a:buSzPct val="100000"/>
              <a:buFont typeface="Wingdings" pitchFamily="2" charset="2"/>
              <a:buChar char="u"/>
              <a:defRPr b="1">
                <a:latin typeface="+mn-lt"/>
              </a:defRPr>
            </a:lvl2pPr>
            <a:lvl3pPr>
              <a:buClr>
                <a:srgbClr val="0E9CDE"/>
              </a:buClr>
              <a:buSzPct val="85000"/>
              <a:buFont typeface="Wingdings" pitchFamily="2" charset="2"/>
              <a:buChar char="Ø"/>
              <a:defRPr b="1">
                <a:latin typeface="+mn-lt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63969-269E-4228-B4AB-5FA87AB5D2A9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9526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756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756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64535-4982-4423-A3D5-17EBE2E3F0CE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58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6A7DC-4301-45B1-958B-EB3123545D7D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463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87EE0-FC2B-4208-829C-316F6C002680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709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A4660-BBC5-4023-BCC4-BBCB1C025018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056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60C46-96EC-482B-92EA-C413B3922770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088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87B86-CF02-4470-BCFD-1C1ECD98B517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05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BD6C6-046F-41BC-AF51-D0538E9C7F2B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/43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046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0" y="569913"/>
            <a:ext cx="9144000" cy="1587"/>
          </a:xfrm>
          <a:prstGeom prst="line">
            <a:avLst/>
          </a:prstGeom>
          <a:ln w="28575">
            <a:solidFill>
              <a:srgbClr val="0E9C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14438"/>
            <a:ext cx="7931150" cy="531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286250" y="295275"/>
            <a:ext cx="4678363" cy="561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2FA46C1E-B345-4B58-B9A4-5C6284EFD52D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5" r:id="rId1"/>
    <p:sldLayoutId id="2147484586" r:id="rId2"/>
    <p:sldLayoutId id="2147484587" r:id="rId3"/>
    <p:sldLayoutId id="2147484588" r:id="rId4"/>
    <p:sldLayoutId id="2147484589" r:id="rId5"/>
    <p:sldLayoutId id="2147484590" r:id="rId6"/>
    <p:sldLayoutId id="2147484591" r:id="rId7"/>
    <p:sldLayoutId id="2147484592" r:id="rId8"/>
    <p:sldLayoutId id="2147484593" r:id="rId9"/>
    <p:sldLayoutId id="2147484594" r:id="rId10"/>
    <p:sldLayoutId id="21474845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lang="zh-CN" altLang="en-US" sz="2800" b="1" dirty="0">
          <a:solidFill>
            <a:srgbClr val="121F55"/>
          </a:solidFill>
          <a:latin typeface="微软雅黑" pitchFamily="34" charset="-122"/>
          <a:ea typeface="微软雅黑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21F55"/>
          </a:solidFill>
          <a:latin typeface="微软雅黑" pitchFamily="34" charset="-122"/>
          <a:ea typeface="微软雅黑" pitchFamily="34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n"/>
        <a:defRPr sz="2600" b="1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100000"/>
        <a:buFont typeface="Wingdings" pitchFamily="2" charset="2"/>
        <a:buChar char="u"/>
        <a:defRPr sz="24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E9CDE"/>
        </a:buClr>
        <a:buSzPct val="85000"/>
        <a:buFont typeface="Wingdings" pitchFamily="2" charset="2"/>
        <a:buChar char="Ø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  <a:cs typeface="楷体_GB231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800100" y="2643188"/>
            <a:ext cx="7772400" cy="78581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dirty="0" smtClean="0"/>
              <a:t>第</a:t>
            </a:r>
            <a:r>
              <a:rPr lang="zh-CN" altLang="en-US" dirty="0"/>
              <a:t>十</a:t>
            </a:r>
            <a:r>
              <a:rPr dirty="0" smtClean="0"/>
              <a:t>章 课程</a:t>
            </a:r>
            <a:r>
              <a:rPr dirty="0"/>
              <a:t>总</a:t>
            </a:r>
            <a:r>
              <a:rPr dirty="0" smtClean="0"/>
              <a:t>复习</a:t>
            </a:r>
          </a:p>
        </p:txBody>
      </p:sp>
      <p:grpSp>
        <p:nvGrpSpPr>
          <p:cNvPr id="14339" name="组合 17"/>
          <p:cNvGrpSpPr>
            <a:grpSpLocks/>
          </p:cNvGrpSpPr>
          <p:nvPr/>
        </p:nvGrpSpPr>
        <p:grpSpPr bwMode="auto">
          <a:xfrm>
            <a:off x="1143000" y="3429000"/>
            <a:ext cx="7143750" cy="338138"/>
            <a:chOff x="1071538" y="3161884"/>
            <a:chExt cx="7143800" cy="338554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1071538" y="3214336"/>
              <a:ext cx="7143800" cy="1589"/>
            </a:xfrm>
            <a:prstGeom prst="line">
              <a:avLst/>
            </a:prstGeom>
            <a:ln w="19050">
              <a:solidFill>
                <a:srgbClr val="0E9CD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同侧圆角矩形 11"/>
            <p:cNvSpPr/>
            <p:nvPr/>
          </p:nvSpPr>
          <p:spPr bwMode="auto">
            <a:xfrm rot="10800000">
              <a:off x="6929454" y="3214336"/>
              <a:ext cx="1285884" cy="286102"/>
            </a:xfrm>
            <a:prstGeom prst="round2SameRect">
              <a:avLst/>
            </a:prstGeom>
            <a:solidFill>
              <a:srgbClr val="0E9C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72330" y="3161884"/>
              <a:ext cx="1143008" cy="3385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指导学习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知识梳理：文本和图像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CSS</a:t>
            </a:r>
            <a:r>
              <a:rPr lang="zh-CN" altLang="en-US" dirty="0" smtClean="0"/>
              <a:t>字体样式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字体类型、大小、加粗、风格</a:t>
            </a:r>
            <a:endParaRPr lang="en-US" altLang="zh-CN" dirty="0" smtClean="0"/>
          </a:p>
          <a:p>
            <a:r>
              <a:rPr lang="en-US" altLang="zh-CN" dirty="0" smtClean="0"/>
              <a:t>CSS</a:t>
            </a:r>
            <a:r>
              <a:rPr lang="zh-CN" altLang="en-US" dirty="0" smtClean="0"/>
              <a:t>文本样式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行高、文本颜色、对齐方式、首行缩进、文本装饰效果、文本阴影</a:t>
            </a:r>
            <a:endParaRPr lang="en-US" altLang="zh-CN" dirty="0" smtClean="0"/>
          </a:p>
          <a:p>
            <a:r>
              <a:rPr lang="zh-CN" altLang="en-US" dirty="0" smtClean="0"/>
              <a:t>超链接样式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超链接四种状态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网页常用设置超链接的方法</a:t>
            </a:r>
            <a:endParaRPr lang="en-US" altLang="zh-CN" dirty="0" smtClean="0"/>
          </a:p>
          <a:p>
            <a:r>
              <a:rPr lang="zh-CN" altLang="en-US" dirty="0" smtClean="0"/>
              <a:t>图片与文本对齐方式</a:t>
            </a:r>
            <a:endParaRPr lang="en-US" altLang="zh-CN" dirty="0" smtClean="0"/>
          </a:p>
          <a:p>
            <a:r>
              <a:rPr lang="en-US" altLang="zh-CN" dirty="0" smtClean="0"/>
              <a:t>CSS3</a:t>
            </a:r>
            <a:r>
              <a:rPr lang="zh-CN" altLang="en-US" dirty="0" smtClean="0"/>
              <a:t>渐变（线性渐变）</a:t>
            </a:r>
            <a:endParaRPr lang="zh-CN" altLang="en-US" dirty="0"/>
          </a:p>
        </p:txBody>
      </p:sp>
      <p:pic>
        <p:nvPicPr>
          <p:cNvPr id="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86" y="1571612"/>
            <a:ext cx="714380" cy="719772"/>
          </a:xfrm>
          <a:prstGeom prst="rect">
            <a:avLst/>
          </a:prstGeom>
          <a:noFill/>
        </p:spPr>
      </p:pic>
      <p:pic>
        <p:nvPicPr>
          <p:cNvPr id="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86" y="2616640"/>
            <a:ext cx="714380" cy="719772"/>
          </a:xfrm>
          <a:prstGeom prst="rect">
            <a:avLst/>
          </a:prstGeom>
          <a:noFill/>
        </p:spPr>
      </p:pic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86" y="4412783"/>
            <a:ext cx="714380" cy="719772"/>
          </a:xfrm>
          <a:prstGeom prst="rect">
            <a:avLst/>
          </a:prstGeom>
          <a:noFill/>
        </p:spPr>
      </p:pic>
      <p:pic>
        <p:nvPicPr>
          <p:cNvPr id="8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9586" y="4918968"/>
            <a:ext cx="714380" cy="719772"/>
          </a:xfrm>
          <a:prstGeom prst="rect">
            <a:avLst/>
          </a:prstGeom>
          <a:noFill/>
        </p:spPr>
      </p:pic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63969-269E-4228-B4AB-5FA87AB5D2A9}" type="slidenum">
              <a:rPr lang="zh-CN" altLang="en-US" smtClean="0"/>
              <a:pPr>
                <a:defRPr/>
              </a:pPr>
              <a:t>10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611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7283" y="285728"/>
            <a:ext cx="3607329" cy="523220"/>
          </a:xfrm>
        </p:spPr>
        <p:txBody>
          <a:bodyPr/>
          <a:lstStyle/>
          <a:p>
            <a:r>
              <a:rPr lang="zh-CN" altLang="en-US" smtClean="0"/>
              <a:t>知识梳理：背景属性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背景在网页中的应用</a:t>
            </a:r>
            <a:endParaRPr lang="en-US" altLang="zh-CN" dirty="0" smtClean="0"/>
          </a:p>
          <a:p>
            <a:r>
              <a:rPr lang="zh-CN" altLang="en-US" dirty="0" smtClean="0"/>
              <a:t>背景属性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背景颜色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背景图像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背景定位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背景重复方式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背景尺寸</a:t>
            </a:r>
            <a:endParaRPr lang="zh-CN" altLang="en-US" dirty="0"/>
          </a:p>
        </p:txBody>
      </p:sp>
      <p:pic>
        <p:nvPicPr>
          <p:cNvPr id="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093" y="2643182"/>
            <a:ext cx="714380" cy="719772"/>
          </a:xfrm>
          <a:prstGeom prst="rect">
            <a:avLst/>
          </a:prstGeom>
          <a:noFill/>
        </p:spPr>
      </p:pic>
      <p:pic>
        <p:nvPicPr>
          <p:cNvPr id="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093" y="3204885"/>
            <a:ext cx="714380" cy="719772"/>
          </a:xfrm>
          <a:prstGeom prst="rect">
            <a:avLst/>
          </a:prstGeom>
          <a:noFill/>
        </p:spPr>
      </p:pic>
      <p:pic>
        <p:nvPicPr>
          <p:cNvPr id="7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3035" y="3929066"/>
            <a:ext cx="643477" cy="648334"/>
          </a:xfrm>
          <a:prstGeom prst="rect">
            <a:avLst/>
          </a:prstGeom>
          <a:noFill/>
        </p:spPr>
      </p:pic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63969-269E-4228-B4AB-5FA87AB5D2A9}" type="slidenum">
              <a:rPr lang="zh-CN" altLang="en-US" smtClean="0"/>
              <a:pPr>
                <a:defRPr/>
              </a:pPr>
              <a:t>11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047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20072" y="285728"/>
            <a:ext cx="3744540" cy="523220"/>
          </a:xfrm>
        </p:spPr>
        <p:txBody>
          <a:bodyPr/>
          <a:lstStyle/>
          <a:p>
            <a:r>
              <a:rPr lang="zh-CN" altLang="en-US" smtClean="0"/>
              <a:t>知识梳理：盒子模型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什么是盒子模型</a:t>
            </a:r>
            <a:endParaRPr lang="en-US" altLang="zh-CN" dirty="0" smtClean="0"/>
          </a:p>
          <a:p>
            <a:r>
              <a:rPr lang="zh-CN" altLang="en-US" dirty="0" smtClean="0"/>
              <a:t>盒子模型在网页中的应用</a:t>
            </a:r>
            <a:endParaRPr lang="en-US" altLang="zh-CN" dirty="0" smtClean="0"/>
          </a:p>
          <a:p>
            <a:r>
              <a:rPr lang="zh-CN" altLang="en-US" dirty="0" smtClean="0"/>
              <a:t>盒子模型属性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边框、内边距、外边距</a:t>
            </a:r>
            <a:endParaRPr lang="en-US" altLang="zh-CN" dirty="0" smtClean="0"/>
          </a:p>
          <a:p>
            <a:r>
              <a:rPr lang="zh-CN" altLang="en-US" dirty="0" smtClean="0"/>
              <a:t>盒子模型的尺寸</a:t>
            </a:r>
            <a:endParaRPr lang="en-US" altLang="zh-CN" dirty="0" smtClean="0"/>
          </a:p>
          <a:p>
            <a:r>
              <a:rPr lang="en-US" altLang="zh-CN" dirty="0"/>
              <a:t>box-sizing</a:t>
            </a:r>
            <a:r>
              <a:rPr lang="zh-CN" altLang="zh-CN" dirty="0"/>
              <a:t>拯救布局</a:t>
            </a:r>
            <a:endParaRPr lang="en-US" altLang="zh-CN" dirty="0" smtClean="0"/>
          </a:p>
          <a:p>
            <a:r>
              <a:rPr lang="zh-CN" altLang="zh-CN" dirty="0"/>
              <a:t>圆角</a:t>
            </a:r>
            <a:r>
              <a:rPr lang="zh-CN" altLang="zh-CN" dirty="0" smtClean="0"/>
              <a:t>边框</a:t>
            </a:r>
            <a:endParaRPr lang="en-US" altLang="zh-CN" dirty="0" smtClean="0"/>
          </a:p>
          <a:p>
            <a:pPr lvl="1"/>
            <a:r>
              <a:rPr lang="zh-CN" altLang="zh-CN" dirty="0"/>
              <a:t>使用</a:t>
            </a:r>
            <a:r>
              <a:rPr lang="en-US" altLang="zh-CN" dirty="0"/>
              <a:t>border-radius</a:t>
            </a:r>
            <a:r>
              <a:rPr lang="zh-CN" altLang="zh-CN" dirty="0"/>
              <a:t>制作特殊</a:t>
            </a:r>
            <a:r>
              <a:rPr lang="zh-CN" altLang="zh-CN" dirty="0" smtClean="0"/>
              <a:t>图形</a:t>
            </a:r>
            <a:endParaRPr lang="en-US" altLang="zh-CN" dirty="0" smtClean="0"/>
          </a:p>
          <a:p>
            <a:pPr marL="342900" lvl="1" indent="-342900">
              <a:buFont typeface="Wingdings" pitchFamily="2" charset="2"/>
              <a:buChar char="n"/>
            </a:pPr>
            <a:r>
              <a:rPr lang="zh-CN" altLang="en-US" sz="2600" dirty="0">
                <a:cs typeface="+mn-cs"/>
              </a:rPr>
              <a:t>盒子阴影</a:t>
            </a:r>
          </a:p>
        </p:txBody>
      </p:sp>
      <p:pic>
        <p:nvPicPr>
          <p:cNvPr id="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101" y="2857496"/>
            <a:ext cx="714380" cy="719772"/>
          </a:xfrm>
          <a:prstGeom prst="rect">
            <a:avLst/>
          </a:prstGeom>
          <a:noFill/>
        </p:spPr>
      </p:pic>
      <p:pic>
        <p:nvPicPr>
          <p:cNvPr id="6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16" y="2923542"/>
            <a:ext cx="643477" cy="648334"/>
          </a:xfrm>
          <a:prstGeom prst="rect">
            <a:avLst/>
          </a:prstGeom>
          <a:noFill/>
        </p:spPr>
      </p:pic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101" y="3432261"/>
            <a:ext cx="714380" cy="719772"/>
          </a:xfrm>
          <a:prstGeom prst="rect">
            <a:avLst/>
          </a:prstGeom>
          <a:noFill/>
        </p:spPr>
      </p:pic>
      <p:pic>
        <p:nvPicPr>
          <p:cNvPr id="10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16" y="3529826"/>
            <a:ext cx="643477" cy="648334"/>
          </a:xfrm>
          <a:prstGeom prst="rect">
            <a:avLst/>
          </a:prstGeom>
          <a:noFill/>
        </p:spPr>
      </p:pic>
      <p:pic>
        <p:nvPicPr>
          <p:cNvPr id="11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3101" y="4857760"/>
            <a:ext cx="714380" cy="719772"/>
          </a:xfrm>
          <a:prstGeom prst="rect">
            <a:avLst/>
          </a:prstGeom>
          <a:noFill/>
        </p:spPr>
      </p:pic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63969-269E-4228-B4AB-5FA87AB5D2A9}" type="slidenum">
              <a:rPr lang="zh-CN" altLang="en-US" smtClean="0"/>
              <a:pPr>
                <a:defRPr/>
              </a:pPr>
              <a:t>12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95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2040" y="285728"/>
            <a:ext cx="4032572" cy="523220"/>
          </a:xfrm>
        </p:spPr>
        <p:txBody>
          <a:bodyPr/>
          <a:lstStyle/>
          <a:p>
            <a:r>
              <a:rPr lang="zh-CN" altLang="en-US" smtClean="0"/>
              <a:t>知识梳理：浮动与定位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浮动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浮动在网页中的应用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float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smtClean="0"/>
              <a:t>clear</a:t>
            </a:r>
            <a:r>
              <a:rPr lang="zh-CN" altLang="en-US" dirty="0" smtClean="0"/>
              <a:t>清除浮动</a:t>
            </a:r>
            <a:endParaRPr lang="en-US" altLang="zh-CN" dirty="0" smtClean="0"/>
          </a:p>
          <a:p>
            <a:pPr lvl="1"/>
            <a:r>
              <a:rPr lang="zh-CN" altLang="en-US" dirty="0"/>
              <a:t>解决父级边框塌陷</a:t>
            </a:r>
            <a:r>
              <a:rPr lang="zh-CN" altLang="en-US" dirty="0" smtClean="0"/>
              <a:t>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种方法</a:t>
            </a:r>
            <a:endParaRPr lang="en-US" altLang="zh-CN" dirty="0" smtClean="0"/>
          </a:p>
          <a:p>
            <a:pPr marL="342900" lvl="1" indent="-342900">
              <a:buFont typeface="Wingdings" pitchFamily="2" charset="2"/>
              <a:buChar char="n"/>
            </a:pPr>
            <a:r>
              <a:rPr lang="zh-CN" altLang="en-US" sz="2600" dirty="0">
                <a:cs typeface="+mn-cs"/>
              </a:rPr>
              <a:t>定位</a:t>
            </a:r>
            <a:endParaRPr lang="en-US" altLang="zh-CN" sz="2600" dirty="0">
              <a:cs typeface="+mn-cs"/>
            </a:endParaRPr>
          </a:p>
          <a:p>
            <a:pPr lvl="1"/>
            <a:r>
              <a:rPr lang="zh-CN" altLang="en-US" dirty="0" smtClean="0"/>
              <a:t>定位在网页中的应用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position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z-index</a:t>
            </a:r>
            <a:r>
              <a:rPr lang="zh-CN" altLang="en-US" dirty="0" smtClean="0"/>
              <a:t>属性</a:t>
            </a:r>
            <a:endParaRPr lang="zh-CN" altLang="en-US" dirty="0"/>
          </a:p>
        </p:txBody>
      </p:sp>
      <p:pic>
        <p:nvPicPr>
          <p:cNvPr id="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8853" y="2000240"/>
            <a:ext cx="714380" cy="719772"/>
          </a:xfrm>
          <a:prstGeom prst="rect">
            <a:avLst/>
          </a:prstGeom>
          <a:noFill/>
        </p:spPr>
      </p:pic>
      <p:pic>
        <p:nvPicPr>
          <p:cNvPr id="6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233" y="2000240"/>
            <a:ext cx="643477" cy="648334"/>
          </a:xfrm>
          <a:prstGeom prst="rect">
            <a:avLst/>
          </a:prstGeom>
          <a:noFill/>
        </p:spPr>
      </p:pic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8853" y="2522755"/>
            <a:ext cx="714380" cy="719772"/>
          </a:xfrm>
          <a:prstGeom prst="rect">
            <a:avLst/>
          </a:prstGeom>
          <a:noFill/>
        </p:spPr>
      </p:pic>
      <p:pic>
        <p:nvPicPr>
          <p:cNvPr id="8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233" y="2566352"/>
            <a:ext cx="643477" cy="648334"/>
          </a:xfrm>
          <a:prstGeom prst="rect">
            <a:avLst/>
          </a:prstGeom>
          <a:noFill/>
        </p:spPr>
      </p:pic>
      <p:pic>
        <p:nvPicPr>
          <p:cNvPr id="9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8853" y="2966892"/>
            <a:ext cx="714380" cy="719772"/>
          </a:xfrm>
          <a:prstGeom prst="rect">
            <a:avLst/>
          </a:prstGeom>
          <a:noFill/>
        </p:spPr>
      </p:pic>
      <p:pic>
        <p:nvPicPr>
          <p:cNvPr id="11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15206" y="4500570"/>
            <a:ext cx="643477" cy="648334"/>
          </a:xfrm>
          <a:prstGeom prst="rect">
            <a:avLst/>
          </a:prstGeom>
          <a:noFill/>
        </p:spPr>
      </p:pic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63969-269E-4228-B4AB-5FA87AB5D2A9}" type="slidenum">
              <a:rPr lang="zh-CN" altLang="en-US" smtClean="0"/>
              <a:pPr>
                <a:defRPr/>
              </a:pPr>
              <a:t>13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443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15817" y="70285"/>
            <a:ext cx="6048796" cy="954107"/>
          </a:xfrm>
        </p:spPr>
        <p:txBody>
          <a:bodyPr/>
          <a:lstStyle/>
          <a:p>
            <a:r>
              <a:rPr lang="zh-CN" altLang="en-US" dirty="0" smtClean="0"/>
              <a:t>知识梳理</a:t>
            </a:r>
            <a:r>
              <a:rPr lang="zh-CN" altLang="en-US" dirty="0"/>
              <a:t>：利用</a:t>
            </a:r>
            <a:r>
              <a:rPr lang="en-US" altLang="zh-CN" dirty="0"/>
              <a:t>CSS3</a:t>
            </a:r>
            <a:r>
              <a:rPr lang="zh-CN" altLang="en-US" dirty="0"/>
              <a:t>制作网页动画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zh-CN" dirty="0"/>
              <a:t>CSS3</a:t>
            </a:r>
            <a:r>
              <a:rPr lang="zh-CN" altLang="zh-CN" dirty="0" smtClean="0"/>
              <a:t>变形</a:t>
            </a:r>
            <a:endParaRPr lang="en-US" altLang="zh-CN" dirty="0" smtClean="0"/>
          </a:p>
          <a:p>
            <a:pPr lvl="1"/>
            <a:r>
              <a:rPr lang="en-US" altLang="zh-CN" dirty="0"/>
              <a:t>2D</a:t>
            </a:r>
            <a:r>
              <a:rPr lang="zh-CN" altLang="zh-CN" dirty="0" smtClean="0"/>
              <a:t>变形</a:t>
            </a:r>
            <a:endParaRPr lang="en-US" altLang="zh-CN" dirty="0" smtClean="0"/>
          </a:p>
          <a:p>
            <a:pPr lvl="2"/>
            <a:r>
              <a:rPr lang="en-US" altLang="zh-CN" dirty="0"/>
              <a:t>2D</a:t>
            </a:r>
            <a:r>
              <a:rPr lang="zh-CN" altLang="zh-CN" dirty="0" smtClean="0"/>
              <a:t>位移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2D</a:t>
            </a:r>
            <a:r>
              <a:rPr lang="zh-CN" altLang="zh-CN" dirty="0" smtClean="0"/>
              <a:t>缩放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2D</a:t>
            </a:r>
            <a:r>
              <a:rPr lang="zh-CN" altLang="zh-CN" dirty="0" smtClean="0"/>
              <a:t>倾斜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2D</a:t>
            </a:r>
            <a:r>
              <a:rPr lang="zh-CN" altLang="zh-CN" dirty="0"/>
              <a:t>旋转</a:t>
            </a:r>
            <a:endParaRPr lang="en-US" altLang="zh-CN" dirty="0" smtClean="0"/>
          </a:p>
          <a:p>
            <a:r>
              <a:rPr lang="nl-NL" altLang="zh-CN" dirty="0"/>
              <a:t>CSS3</a:t>
            </a:r>
            <a:r>
              <a:rPr lang="zh-CN" altLang="zh-CN" dirty="0" smtClean="0"/>
              <a:t>过渡</a:t>
            </a:r>
            <a:endParaRPr lang="en-US" altLang="zh-CN" dirty="0" smtClean="0"/>
          </a:p>
          <a:p>
            <a:pPr lvl="1"/>
            <a:r>
              <a:rPr lang="zh-CN" altLang="zh-CN" dirty="0"/>
              <a:t>过渡的触发机制</a:t>
            </a:r>
            <a:endParaRPr lang="en-US" altLang="zh-CN" dirty="0" smtClean="0"/>
          </a:p>
          <a:p>
            <a:r>
              <a:rPr lang="nl-NL" altLang="zh-CN" dirty="0"/>
              <a:t>CSS3</a:t>
            </a:r>
            <a:r>
              <a:rPr lang="zh-CN" altLang="zh-CN" dirty="0" smtClean="0"/>
              <a:t>动画</a:t>
            </a:r>
            <a:endParaRPr lang="en-US" altLang="zh-CN" dirty="0" smtClean="0"/>
          </a:p>
          <a:p>
            <a:pPr lvl="1"/>
            <a:r>
              <a:rPr lang="en-US" altLang="zh-CN" dirty="0"/>
              <a:t>CSS3</a:t>
            </a:r>
            <a:r>
              <a:rPr lang="zh-CN" altLang="zh-CN" dirty="0"/>
              <a:t>动画的使用</a:t>
            </a:r>
            <a:r>
              <a:rPr lang="zh-CN" altLang="zh-CN" dirty="0" smtClean="0"/>
              <a:t>过程</a:t>
            </a:r>
            <a:endParaRPr lang="zh-CN" altLang="en-US" dirty="0"/>
          </a:p>
        </p:txBody>
      </p:sp>
      <p:pic>
        <p:nvPicPr>
          <p:cNvPr id="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4671" y="1340768"/>
            <a:ext cx="714380" cy="719772"/>
          </a:xfrm>
          <a:prstGeom prst="rect">
            <a:avLst/>
          </a:prstGeom>
          <a:noFill/>
        </p:spPr>
      </p:pic>
      <p:pic>
        <p:nvPicPr>
          <p:cNvPr id="6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9050" y="1419298"/>
            <a:ext cx="643477" cy="648334"/>
          </a:xfrm>
          <a:prstGeom prst="rect">
            <a:avLst/>
          </a:prstGeom>
          <a:noFill/>
        </p:spPr>
      </p:pic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4671" y="3786190"/>
            <a:ext cx="714380" cy="719772"/>
          </a:xfrm>
          <a:prstGeom prst="rect">
            <a:avLst/>
          </a:prstGeom>
          <a:noFill/>
        </p:spPr>
      </p:pic>
      <p:pic>
        <p:nvPicPr>
          <p:cNvPr id="8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9049" y="3831442"/>
            <a:ext cx="643477" cy="648334"/>
          </a:xfrm>
          <a:prstGeom prst="rect">
            <a:avLst/>
          </a:prstGeom>
          <a:noFill/>
        </p:spPr>
      </p:pic>
      <p:pic>
        <p:nvPicPr>
          <p:cNvPr id="9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4671" y="4793008"/>
            <a:ext cx="714380" cy="719772"/>
          </a:xfrm>
          <a:prstGeom prst="rect">
            <a:avLst/>
          </a:prstGeom>
          <a:noFill/>
        </p:spPr>
      </p:pic>
      <p:pic>
        <p:nvPicPr>
          <p:cNvPr id="11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6944" y="4844608"/>
            <a:ext cx="643477" cy="648334"/>
          </a:xfrm>
          <a:prstGeom prst="rect">
            <a:avLst/>
          </a:prstGeom>
          <a:noFill/>
        </p:spPr>
      </p:pic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63969-269E-4228-B4AB-5FA87AB5D2A9}" type="slidenum">
              <a:rPr lang="zh-CN" altLang="en-US" smtClean="0"/>
              <a:pPr>
                <a:defRPr/>
              </a:pPr>
              <a:t>14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99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综合练习：开心网游戏页面</a:t>
            </a:r>
            <a:endParaRPr lang="zh-CN" altLang="en-US" dirty="0"/>
          </a:p>
        </p:txBody>
      </p:sp>
      <p:sp>
        <p:nvSpPr>
          <p:cNvPr id="433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制作开心网游戏页面</a:t>
            </a:r>
            <a:endParaRPr lang="en-US" altLang="zh-CN" dirty="0" smtClean="0"/>
          </a:p>
          <a:p>
            <a:r>
              <a:rPr lang="zh-CN" altLang="en-US" dirty="0" smtClean="0"/>
              <a:t>需求描述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本网页分八个阶段完成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制作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导航菜单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列表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图片与文本的混合排版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用户登录部分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漂浮</a:t>
            </a:r>
            <a:r>
              <a:rPr lang="zh-CN" altLang="zh-CN" dirty="0"/>
              <a:t>广告</a:t>
            </a:r>
            <a:endParaRPr lang="zh-CN" altLang="en-US" dirty="0" smtClean="0"/>
          </a:p>
        </p:txBody>
      </p:sp>
      <p:grpSp>
        <p:nvGrpSpPr>
          <p:cNvPr id="3" name="组合 16"/>
          <p:cNvGrpSpPr/>
          <p:nvPr/>
        </p:nvGrpSpPr>
        <p:grpSpPr>
          <a:xfrm>
            <a:off x="142844" y="857232"/>
            <a:ext cx="928694" cy="406350"/>
            <a:chOff x="3786182" y="1192962"/>
            <a:chExt cx="928694" cy="406350"/>
          </a:xfrm>
        </p:grpSpPr>
        <p:sp>
          <p:nvSpPr>
            <p:cNvPr id="18" name="TextBox 17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22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pic>
        <p:nvPicPr>
          <p:cNvPr id="1026" name="Picture 2" descr="C:\Users\yaling.he\Desktop\Chapter10截图\Chapter10截图\图10.11　开心网游戏页面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410" y="1357298"/>
            <a:ext cx="3888432" cy="336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63969-269E-4228-B4AB-5FA87AB5D2A9}" type="slidenum">
              <a:rPr lang="zh-CN" altLang="en-US" smtClean="0"/>
              <a:pPr>
                <a:defRPr/>
              </a:pPr>
              <a:t>15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098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500694" y="285728"/>
            <a:ext cx="3463918" cy="523220"/>
          </a:xfrm>
        </p:spPr>
        <p:txBody>
          <a:bodyPr/>
          <a:lstStyle/>
          <a:p>
            <a:r>
              <a:rPr lang="zh-CN" altLang="en-US" dirty="0" smtClean="0"/>
              <a:t>综合练习：网页导航</a:t>
            </a:r>
            <a:endParaRPr lang="zh-CN" altLang="en-US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阶段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：制作网页导航</a:t>
            </a:r>
          </a:p>
          <a:p>
            <a:pPr lvl="1"/>
            <a:r>
              <a:rPr lang="zh-CN" altLang="en-US" dirty="0" smtClean="0"/>
              <a:t>需求说明</a:t>
            </a:r>
          </a:p>
          <a:p>
            <a:pPr lvl="2"/>
            <a:r>
              <a:rPr lang="zh-CN" altLang="en-US" dirty="0"/>
              <a:t>网页导航在浏览器中居中显示，使用线性渐变设置导航的背景颜色，使用圆角属性设置导航为</a:t>
            </a:r>
            <a:r>
              <a:rPr lang="zh-CN" altLang="en-US" dirty="0" smtClean="0"/>
              <a:t>圆角</a:t>
            </a:r>
            <a:endParaRPr lang="zh-CN" altLang="en-US" dirty="0"/>
          </a:p>
          <a:p>
            <a:pPr lvl="2"/>
            <a:r>
              <a:rPr lang="zh-CN" altLang="en-US" dirty="0" smtClean="0"/>
              <a:t>“开心网”</a:t>
            </a:r>
            <a:r>
              <a:rPr lang="zh-CN" altLang="en-US" dirty="0"/>
              <a:t>“游戏大厅”使用图片设置，“首页”部分使用定位属性完成，超链接字体颜色为</a:t>
            </a:r>
            <a:r>
              <a:rPr lang="zh-CN" altLang="en-US" dirty="0" smtClean="0"/>
              <a:t>红色</a:t>
            </a:r>
            <a:endParaRPr lang="zh-CN" altLang="en-US" dirty="0"/>
          </a:p>
          <a:p>
            <a:pPr lvl="2"/>
            <a:r>
              <a:rPr lang="zh-CN" altLang="en-US" dirty="0" smtClean="0"/>
              <a:t>右侧</a:t>
            </a:r>
            <a:r>
              <a:rPr lang="zh-CN" altLang="en-US" dirty="0"/>
              <a:t>的导航菜单字体颜色为白色，当鼠标移至超链接时显示下划线</a:t>
            </a:r>
          </a:p>
          <a:p>
            <a:pPr lvl="2"/>
            <a:endParaRPr lang="en-US" altLang="zh-CN" dirty="0"/>
          </a:p>
        </p:txBody>
      </p:sp>
      <p:grpSp>
        <p:nvGrpSpPr>
          <p:cNvPr id="3" name="组合 13"/>
          <p:cNvGrpSpPr/>
          <p:nvPr/>
        </p:nvGrpSpPr>
        <p:grpSpPr>
          <a:xfrm>
            <a:off x="142844" y="857232"/>
            <a:ext cx="928694" cy="406350"/>
            <a:chOff x="3786182" y="1192962"/>
            <a:chExt cx="928694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7" name="组合 19"/>
          <p:cNvGrpSpPr>
            <a:grpSpLocks/>
          </p:cNvGrpSpPr>
          <p:nvPr/>
        </p:nvGrpSpPr>
        <p:grpSpPr bwMode="auto">
          <a:xfrm>
            <a:off x="3235325" y="5805488"/>
            <a:ext cx="2786063" cy="428625"/>
            <a:chOff x="3714744" y="5143512"/>
            <a:chExt cx="278608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2050" name="Picture 2" descr="C:\Users\yaling.he\Desktop\Chapter10截图\Chapter10截图\图10.13　网页导航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82" y="4809279"/>
            <a:ext cx="8411680" cy="47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63969-269E-4228-B4AB-5FA87AB5D2A9}" type="slidenum">
              <a:rPr lang="zh-CN" altLang="en-US" smtClean="0"/>
              <a:pPr>
                <a:defRPr/>
              </a:pPr>
              <a:t>16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693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285728"/>
            <a:ext cx="6048797" cy="523220"/>
          </a:xfrm>
        </p:spPr>
        <p:txBody>
          <a:bodyPr/>
          <a:lstStyle/>
          <a:p>
            <a:r>
              <a:rPr lang="zh-CN" altLang="en-US" dirty="0" smtClean="0"/>
              <a:t>综合练习：</a:t>
            </a:r>
            <a:r>
              <a:rPr lang="zh-CN" altLang="zh-CN" dirty="0" smtClean="0"/>
              <a:t>游戏</a:t>
            </a:r>
            <a:r>
              <a:rPr lang="zh-CN" altLang="zh-CN" dirty="0"/>
              <a:t>列表和广告</a:t>
            </a:r>
            <a:r>
              <a:rPr lang="zh-CN" altLang="zh-CN" dirty="0" smtClean="0"/>
              <a:t>图片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阶段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：制作游戏列表和广告图片</a:t>
            </a:r>
          </a:p>
          <a:p>
            <a:pPr lvl="1"/>
            <a:r>
              <a:rPr lang="zh-CN" altLang="en-US" dirty="0" smtClean="0"/>
              <a:t>需求说明</a:t>
            </a:r>
          </a:p>
          <a:p>
            <a:pPr lvl="2"/>
            <a:r>
              <a:rPr lang="zh-CN" altLang="en-US" dirty="0"/>
              <a:t>使用无序列表的方式实现游戏</a:t>
            </a:r>
            <a:r>
              <a:rPr lang="zh-CN" altLang="en-US" dirty="0" smtClean="0"/>
              <a:t>列表</a:t>
            </a:r>
            <a:endParaRPr lang="zh-CN" altLang="en-US" dirty="0"/>
          </a:p>
          <a:p>
            <a:pPr lvl="2"/>
            <a:r>
              <a:rPr lang="zh-CN" altLang="en-US" dirty="0" smtClean="0"/>
              <a:t>使用</a:t>
            </a:r>
            <a:r>
              <a:rPr lang="zh-CN" altLang="en-US" dirty="0"/>
              <a:t>线性渐变设置灰色和白色的</a:t>
            </a:r>
            <a:r>
              <a:rPr lang="zh-CN" altLang="en-US" dirty="0" smtClean="0"/>
              <a:t>渐变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zh-CN" altLang="en-US" dirty="0"/>
              <a:t>定位设置焦点图上的</a:t>
            </a:r>
            <a:r>
              <a:rPr lang="zh-CN" altLang="en-US" dirty="0" smtClean="0"/>
              <a:t>数字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zh-CN" altLang="en-US" dirty="0"/>
              <a:t>圆角属性设置焦点图上数字的圆形</a:t>
            </a:r>
            <a:r>
              <a:rPr lang="zh-CN" altLang="en-US" dirty="0" smtClean="0"/>
              <a:t>背景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使用</a:t>
            </a:r>
            <a:r>
              <a:rPr lang="zh-CN" altLang="en-US" dirty="0"/>
              <a:t>圆角属性设置游戏列表、焦点图片为圆角</a:t>
            </a:r>
          </a:p>
          <a:p>
            <a:pPr lvl="2"/>
            <a:endParaRPr lang="en-US" altLang="zh-CN" dirty="0"/>
          </a:p>
        </p:txBody>
      </p:sp>
      <p:grpSp>
        <p:nvGrpSpPr>
          <p:cNvPr id="18" name="组合 67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19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5" name="组合 19"/>
          <p:cNvGrpSpPr>
            <a:grpSpLocks/>
          </p:cNvGrpSpPr>
          <p:nvPr/>
        </p:nvGrpSpPr>
        <p:grpSpPr bwMode="auto">
          <a:xfrm>
            <a:off x="3131840" y="6309320"/>
            <a:ext cx="2786063" cy="428625"/>
            <a:chOff x="3714744" y="5143512"/>
            <a:chExt cx="278608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4493208" y="5187962"/>
              <a:ext cx="1159300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讲解需求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3074" name="Picture 2" descr="C:\Users\yaling.he\Desktop\Chapter10截图\Chapter10截图\图10.14　游戏列表和焦点图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317618"/>
            <a:ext cx="5682854" cy="168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63969-269E-4228-B4AB-5FA87AB5D2A9}" type="slidenum">
              <a:rPr lang="zh-CN" altLang="en-US" smtClean="0"/>
              <a:pPr>
                <a:defRPr/>
              </a:pPr>
              <a:t>17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386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915816" y="285728"/>
            <a:ext cx="6048797" cy="523220"/>
          </a:xfrm>
        </p:spPr>
        <p:txBody>
          <a:bodyPr/>
          <a:lstStyle/>
          <a:p>
            <a:r>
              <a:rPr lang="zh-CN" altLang="en-US" dirty="0" smtClean="0"/>
              <a:t>综合练习：</a:t>
            </a:r>
            <a:r>
              <a:rPr lang="zh-CN" altLang="zh-CN" dirty="0" smtClean="0"/>
              <a:t>游戏</a:t>
            </a:r>
            <a:r>
              <a:rPr lang="zh-CN" altLang="zh-CN" dirty="0"/>
              <a:t>列表和广告</a:t>
            </a:r>
            <a:r>
              <a:rPr lang="zh-CN" altLang="zh-CN" dirty="0" smtClean="0"/>
              <a:t>图片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阶段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：制作游戏列表和广告图片</a:t>
            </a:r>
          </a:p>
          <a:p>
            <a:pPr lvl="1"/>
            <a:r>
              <a:rPr lang="zh-CN" altLang="zh-CN" dirty="0"/>
              <a:t>实现</a:t>
            </a:r>
            <a:r>
              <a:rPr lang="zh-CN" altLang="zh-CN" dirty="0" smtClean="0"/>
              <a:t>思路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游戏</a:t>
            </a:r>
            <a:r>
              <a:rPr lang="zh-CN" altLang="zh-CN" dirty="0"/>
              <a:t>列表使用无序列表排版，使用线性渐变设置背景</a:t>
            </a:r>
            <a:r>
              <a:rPr lang="zh-CN" altLang="zh-CN" dirty="0" smtClean="0"/>
              <a:t>颜色</a:t>
            </a:r>
            <a:endParaRPr lang="en-US" altLang="zh-CN" dirty="0" smtClean="0"/>
          </a:p>
          <a:p>
            <a:pPr lvl="2"/>
            <a:r>
              <a:rPr lang="zh-CN" altLang="zh-CN" dirty="0"/>
              <a:t>使用</a:t>
            </a:r>
            <a:r>
              <a:rPr lang="en-US" altLang="zh-CN" dirty="0"/>
              <a:t>display</a:t>
            </a:r>
            <a:r>
              <a:rPr lang="zh-CN" altLang="zh-CN" dirty="0"/>
              <a:t>属性把列表超链接转变成块级元素，当鼠标移至超链接上时改变渐变</a:t>
            </a:r>
            <a:r>
              <a:rPr lang="zh-CN" altLang="zh-CN" dirty="0" smtClean="0"/>
              <a:t>背景</a:t>
            </a:r>
            <a:endParaRPr lang="en-US" altLang="zh-CN" dirty="0" smtClean="0"/>
          </a:p>
          <a:p>
            <a:pPr lvl="2"/>
            <a:r>
              <a:rPr lang="zh-CN" altLang="zh-CN" dirty="0"/>
              <a:t>使用圆角属性设置焦点图上的数字背景形状和颜色</a:t>
            </a:r>
            <a:endParaRPr lang="en-US" altLang="zh-CN" dirty="0"/>
          </a:p>
        </p:txBody>
      </p:sp>
      <p:grpSp>
        <p:nvGrpSpPr>
          <p:cNvPr id="18" name="组合 67"/>
          <p:cNvGrpSpPr/>
          <p:nvPr/>
        </p:nvGrpSpPr>
        <p:grpSpPr>
          <a:xfrm>
            <a:off x="142844" y="857232"/>
            <a:ext cx="1109759" cy="500066"/>
            <a:chOff x="6072198" y="1142984"/>
            <a:chExt cx="1109759" cy="500066"/>
          </a:xfrm>
        </p:grpSpPr>
        <p:pic>
          <p:nvPicPr>
            <p:cNvPr id="19" name="Picture 13" descr="C:\Users\meng.zhang\Desktop\ACCP7.0模版图标规范\ge_pad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72198" y="1142984"/>
              <a:ext cx="500066" cy="500066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6481124" y="117150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指导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5" name="组合 19"/>
          <p:cNvGrpSpPr>
            <a:grpSpLocks/>
          </p:cNvGrpSpPr>
          <p:nvPr/>
        </p:nvGrpSpPr>
        <p:grpSpPr bwMode="auto">
          <a:xfrm>
            <a:off x="2843808" y="5971247"/>
            <a:ext cx="2786063" cy="428625"/>
            <a:chOff x="3714744" y="5143512"/>
            <a:chExt cx="2786082" cy="428628"/>
          </a:xfrm>
        </p:grpSpPr>
        <p:sp>
          <p:nvSpPr>
            <p:cNvPr id="16" name="圆角矩形 15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TextBox 16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63969-269E-4228-B4AB-5FA87AB5D2A9}" type="slidenum">
              <a:rPr lang="zh-CN" altLang="en-US" smtClean="0"/>
              <a:pPr>
                <a:defRPr/>
              </a:pPr>
              <a:t>18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72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786438" y="285750"/>
            <a:ext cx="3178175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6629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6631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26632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26637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663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63969-269E-4228-B4AB-5FA87AB5D2A9}" type="slidenum">
              <a:rPr lang="zh-CN" altLang="en-US" smtClean="0"/>
              <a:pPr>
                <a:defRPr/>
              </a:pPr>
              <a:t>19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11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164288" y="285728"/>
            <a:ext cx="1800324" cy="523220"/>
          </a:xfrm>
        </p:spPr>
        <p:txBody>
          <a:bodyPr/>
          <a:lstStyle/>
          <a:p>
            <a:r>
              <a:rPr lang="zh-CN" altLang="en-US" smtClean="0"/>
              <a:t>预习检查</a:t>
            </a:r>
            <a:endParaRPr lang="zh-CN" alt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14422"/>
            <a:ext cx="7748186" cy="5143536"/>
          </a:xfrm>
        </p:spPr>
        <p:txBody>
          <a:bodyPr/>
          <a:lstStyle/>
          <a:p>
            <a:r>
              <a:rPr lang="zh-CN" altLang="en-US" dirty="0"/>
              <a:t>布局网页常用的</a:t>
            </a:r>
            <a:r>
              <a:rPr lang="en-US" altLang="zh-CN" dirty="0"/>
              <a:t>HTML5</a:t>
            </a:r>
            <a:r>
              <a:rPr lang="zh-CN" altLang="en-US" dirty="0"/>
              <a:t>标签有哪些？</a:t>
            </a:r>
          </a:p>
          <a:p>
            <a:r>
              <a:rPr lang="zh-CN" altLang="en-US" dirty="0"/>
              <a:t>使用什么属性设置网页字体？</a:t>
            </a:r>
          </a:p>
          <a:p>
            <a:r>
              <a:rPr lang="zh-CN" altLang="en-US" dirty="0"/>
              <a:t>描述背景属性的作用及使用方法</a:t>
            </a:r>
          </a:p>
          <a:p>
            <a:r>
              <a:rPr lang="zh-CN" altLang="en-US" dirty="0"/>
              <a:t>什么是盒子模型，如何计算盒子模型的总尺寸？</a:t>
            </a:r>
          </a:p>
          <a:p>
            <a:r>
              <a:rPr lang="zh-CN" altLang="en-US" dirty="0"/>
              <a:t>哪些方法可以防止父级边框塌陷？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CSS</a:t>
            </a:r>
            <a:r>
              <a:rPr lang="zh-CN" altLang="en-US" dirty="0"/>
              <a:t>中可以使用什么属性制作网页动画？</a:t>
            </a:r>
          </a:p>
          <a:p>
            <a:endParaRPr lang="zh-CN" altLang="en-US" dirty="0"/>
          </a:p>
        </p:txBody>
      </p:sp>
      <p:grpSp>
        <p:nvGrpSpPr>
          <p:cNvPr id="3" name="组合 1"/>
          <p:cNvGrpSpPr>
            <a:grpSpLocks/>
          </p:cNvGrpSpPr>
          <p:nvPr/>
        </p:nvGrpSpPr>
        <p:grpSpPr bwMode="auto">
          <a:xfrm>
            <a:off x="0" y="600075"/>
            <a:ext cx="1619250" cy="736600"/>
            <a:chOff x="0" y="600123"/>
            <a:chExt cx="1619672" cy="736273"/>
          </a:xfrm>
        </p:grpSpPr>
        <p:sp>
          <p:nvSpPr>
            <p:cNvPr id="14" name="TextBox 13"/>
            <p:cNvSpPr txBox="1"/>
            <p:nvPr/>
          </p:nvSpPr>
          <p:spPr>
            <a:xfrm>
              <a:off x="403330" y="620752"/>
              <a:ext cx="1216342" cy="399872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000" b="1" dirty="0">
                  <a:latin typeface="黑体" pitchFamily="49" charset="-122"/>
                  <a:ea typeface="黑体" pitchFamily="49" charset="-122"/>
                </a:rPr>
                <a:t>集中测试</a:t>
              </a:r>
            </a:p>
          </p:txBody>
        </p:sp>
        <p:pic>
          <p:nvPicPr>
            <p:cNvPr id="15" name="Picture 16" descr="C:\Users\meng.zhang\Desktop\ACCP7.0模版图标规范\s副本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00123"/>
              <a:ext cx="500066" cy="512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" descr="C:\Users\meng.zhang\Desktop\ACCP7.0模版图标规范\users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955" y="833775"/>
              <a:ext cx="502621" cy="502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63969-269E-4228-B4AB-5FA87AB5D2A9}" type="slidenum">
              <a:rPr lang="zh-CN" altLang="en-US" smtClean="0"/>
              <a:pPr>
                <a:defRPr/>
              </a:pPr>
              <a:t>2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675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635896" y="70285"/>
            <a:ext cx="5328717" cy="954107"/>
          </a:xfrm>
        </p:spPr>
        <p:txBody>
          <a:bodyPr/>
          <a:lstStyle/>
          <a:p>
            <a:r>
              <a:rPr lang="zh-CN" altLang="en-US" dirty="0" smtClean="0"/>
              <a:t>综合练习</a:t>
            </a:r>
            <a:r>
              <a:rPr lang="zh-CN" altLang="en-US" dirty="0"/>
              <a:t>：全部游戏和角色扮演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784255" y="1214422"/>
            <a:ext cx="4435818" cy="5143536"/>
          </a:xfrm>
        </p:spPr>
        <p:txBody>
          <a:bodyPr/>
          <a:lstStyle/>
          <a:p>
            <a:r>
              <a:rPr lang="zh-CN" altLang="en-US" dirty="0"/>
              <a:t>阶段</a:t>
            </a:r>
            <a:r>
              <a:rPr lang="en-US" altLang="zh-CN" dirty="0"/>
              <a:t>3</a:t>
            </a:r>
            <a:r>
              <a:rPr lang="zh-CN" altLang="en-US" dirty="0"/>
              <a:t>：制作全部游戏和角色扮演模块</a:t>
            </a:r>
          </a:p>
          <a:p>
            <a:pPr lvl="1"/>
            <a:r>
              <a:rPr lang="zh-CN" altLang="en-US" dirty="0" smtClean="0"/>
              <a:t>需求说明</a:t>
            </a:r>
          </a:p>
          <a:p>
            <a:pPr lvl="2"/>
            <a:r>
              <a:rPr lang="zh-CN" altLang="en-US" dirty="0" smtClean="0"/>
              <a:t>标题</a:t>
            </a:r>
            <a:r>
              <a:rPr lang="zh-CN" altLang="en-US" dirty="0"/>
              <a:t>背景使用线性渐变的方式</a:t>
            </a:r>
            <a:r>
              <a:rPr lang="zh-CN" altLang="en-US" dirty="0" smtClean="0"/>
              <a:t>实现</a:t>
            </a:r>
            <a:endParaRPr lang="zh-CN" altLang="en-US" dirty="0"/>
          </a:p>
          <a:p>
            <a:pPr lvl="2"/>
            <a:r>
              <a:rPr lang="zh-CN" altLang="en-US" dirty="0" smtClean="0"/>
              <a:t>使用</a:t>
            </a:r>
            <a:r>
              <a:rPr lang="zh-CN" altLang="en-US" dirty="0"/>
              <a:t>无序列表排版“全部游戏”左右两侧的</a:t>
            </a:r>
            <a:r>
              <a:rPr lang="zh-CN" altLang="en-US" dirty="0" smtClean="0"/>
              <a:t>内容</a:t>
            </a:r>
            <a:endParaRPr lang="zh-CN" altLang="en-US" dirty="0"/>
          </a:p>
          <a:p>
            <a:pPr lvl="2"/>
            <a:r>
              <a:rPr lang="zh-CN" altLang="en-US" dirty="0" smtClean="0"/>
              <a:t>使用</a:t>
            </a:r>
            <a:r>
              <a:rPr lang="zh-CN" altLang="en-US" dirty="0"/>
              <a:t>圆角属性、渐变属性等制作“进入游戏”水晶</a:t>
            </a:r>
            <a:r>
              <a:rPr lang="zh-CN" altLang="en-US" dirty="0" smtClean="0"/>
              <a:t>按钮</a:t>
            </a:r>
            <a:endParaRPr lang="zh-CN" altLang="en-US" dirty="0"/>
          </a:p>
          <a:p>
            <a:pPr lvl="2"/>
            <a:r>
              <a:rPr lang="zh-CN" altLang="en-US" dirty="0" smtClean="0"/>
              <a:t>鼠标</a:t>
            </a:r>
            <a:r>
              <a:rPr lang="zh-CN" altLang="en-US" dirty="0"/>
              <a:t>移入“全部游戏”和“角色扮演”版块下的图片上时发生动画效果，图片缓慢向左移动</a:t>
            </a:r>
          </a:p>
          <a:p>
            <a:pPr lvl="2"/>
            <a:endParaRPr lang="en-US" altLang="zh-CN" dirty="0"/>
          </a:p>
        </p:txBody>
      </p:sp>
      <p:grpSp>
        <p:nvGrpSpPr>
          <p:cNvPr id="3" name="组合 13"/>
          <p:cNvGrpSpPr/>
          <p:nvPr/>
        </p:nvGrpSpPr>
        <p:grpSpPr>
          <a:xfrm>
            <a:off x="142844" y="857232"/>
            <a:ext cx="928694" cy="406350"/>
            <a:chOff x="3786182" y="1192962"/>
            <a:chExt cx="928694" cy="406350"/>
          </a:xfrm>
        </p:grpSpPr>
        <p:sp>
          <p:nvSpPr>
            <p:cNvPr id="15" name="TextBox 14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16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17" name="组合 19"/>
          <p:cNvGrpSpPr>
            <a:grpSpLocks/>
          </p:cNvGrpSpPr>
          <p:nvPr/>
        </p:nvGrpSpPr>
        <p:grpSpPr bwMode="auto">
          <a:xfrm>
            <a:off x="3216236" y="6188492"/>
            <a:ext cx="2786063" cy="428625"/>
            <a:chOff x="3714744" y="5143512"/>
            <a:chExt cx="2786082" cy="428628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30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4098" name="Picture 2" descr="C:\Users\yaling.he\Desktop\Chapter10截图\Chapter10截图\图10.15　全部游戏和角色扮演效果图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132856"/>
            <a:ext cx="3559517" cy="335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63969-269E-4228-B4AB-5FA87AB5D2A9}" type="slidenum">
              <a:rPr lang="zh-CN" altLang="en-US" smtClean="0"/>
              <a:pPr>
                <a:defRPr/>
              </a:pPr>
              <a:t>20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336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786438" y="285750"/>
            <a:ext cx="3178175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6629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6631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26632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26637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663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63969-269E-4228-B4AB-5FA87AB5D2A9}" type="slidenum">
              <a:rPr lang="zh-CN" altLang="en-US" smtClean="0"/>
              <a:pPr>
                <a:defRPr/>
              </a:pPr>
              <a:t>21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722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6" y="285728"/>
            <a:ext cx="3535356" cy="523220"/>
          </a:xfrm>
        </p:spPr>
        <p:txBody>
          <a:bodyPr/>
          <a:lstStyle/>
          <a:p>
            <a:r>
              <a:rPr lang="zh-CN" altLang="en-US" smtClean="0"/>
              <a:t>综合练习：用户登录</a:t>
            </a:r>
            <a:endParaRPr lang="zh-CN" altLang="en-US" dirty="0"/>
          </a:p>
        </p:txBody>
      </p:sp>
      <p:sp>
        <p:nvSpPr>
          <p:cNvPr id="436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阶段</a:t>
            </a:r>
            <a:r>
              <a:rPr lang="en-US" altLang="zh-CN" dirty="0"/>
              <a:t>4</a:t>
            </a:r>
            <a:r>
              <a:rPr lang="zh-CN" altLang="en-US" dirty="0"/>
              <a:t>：制作用户登录部分</a:t>
            </a:r>
          </a:p>
        </p:txBody>
      </p:sp>
      <p:grpSp>
        <p:nvGrpSpPr>
          <p:cNvPr id="2" name="组合 15"/>
          <p:cNvGrpSpPr/>
          <p:nvPr/>
        </p:nvGrpSpPr>
        <p:grpSpPr>
          <a:xfrm>
            <a:off x="142844" y="857232"/>
            <a:ext cx="928694" cy="406350"/>
            <a:chOff x="3786182" y="1192962"/>
            <a:chExt cx="928694" cy="406350"/>
          </a:xfrm>
        </p:grpSpPr>
        <p:sp>
          <p:nvSpPr>
            <p:cNvPr id="17" name="TextBox 16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21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683568" y="1772816"/>
            <a:ext cx="5337820" cy="3732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rgbClr val="0E9CDE"/>
              </a:buClr>
              <a:buSzPct val="100000"/>
              <a:buFont typeface="Wingdings" pitchFamily="2" charset="2"/>
              <a:buChar char="u"/>
              <a:tabLst/>
              <a:defRPr/>
            </a:pPr>
            <a:r>
              <a:rPr lang="zh-CN" altLang="en-US" sz="2400" b="1" dirty="0">
                <a:latin typeface="+mn-lt"/>
                <a:ea typeface="微软雅黑" pitchFamily="34" charset="-122"/>
              </a:rPr>
              <a:t>需求说明</a:t>
            </a:r>
          </a:p>
          <a:p>
            <a:pPr marL="1143000" marR="0" lvl="2" indent="-228600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rgbClr val="0E9CDE"/>
              </a:buClr>
              <a:buSzPct val="85000"/>
              <a:buFont typeface="Wingdings" pitchFamily="2" charset="2"/>
              <a:buChar char="Ø"/>
              <a:tabLst/>
              <a:defRPr/>
            </a:pPr>
            <a:r>
              <a:rPr lang="zh-CN" altLang="en-US" sz="2000" b="1" dirty="0" smtClean="0">
                <a:latin typeface="+mn-lt"/>
                <a:ea typeface="+mn-ea"/>
              </a:rPr>
              <a:t>“账号”</a:t>
            </a:r>
            <a:r>
              <a:rPr lang="zh-CN" altLang="en-US" sz="2000" b="1" dirty="0">
                <a:latin typeface="+mn-lt"/>
                <a:ea typeface="+mn-ea"/>
              </a:rPr>
              <a:t>文本框</a:t>
            </a:r>
            <a:r>
              <a:rPr lang="zh-CN" altLang="en-US" sz="2000" b="1" dirty="0" smtClean="0">
                <a:latin typeface="+mn-lt"/>
                <a:ea typeface="+mn-ea"/>
              </a:rPr>
              <a:t>和“密码”文本框</a:t>
            </a:r>
            <a:r>
              <a:rPr lang="zh-CN" altLang="en-US" sz="2000" b="1" dirty="0">
                <a:latin typeface="+mn-lt"/>
                <a:ea typeface="+mn-ea"/>
              </a:rPr>
              <a:t>内有默认的信息</a:t>
            </a:r>
            <a:r>
              <a:rPr lang="zh-CN" altLang="en-US" sz="2000" b="1" dirty="0" smtClean="0">
                <a:latin typeface="+mn-lt"/>
                <a:ea typeface="+mn-ea"/>
              </a:rPr>
              <a:t>提示</a:t>
            </a:r>
            <a:endParaRPr lang="zh-CN" altLang="en-US" sz="2000" b="1" dirty="0">
              <a:latin typeface="+mn-lt"/>
              <a:ea typeface="+mn-ea"/>
            </a:endParaRPr>
          </a:p>
          <a:p>
            <a:pPr marL="1143000" marR="0" lvl="2" indent="-228600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rgbClr val="0E9CDE"/>
              </a:buClr>
              <a:buSzPct val="85000"/>
              <a:buFont typeface="Wingdings" pitchFamily="2" charset="2"/>
              <a:buChar char="Ø"/>
              <a:tabLst/>
              <a:defRPr/>
            </a:pPr>
            <a:r>
              <a:rPr lang="zh-CN" altLang="en-US" sz="2000" b="1" dirty="0" smtClean="0">
                <a:latin typeface="+mn-lt"/>
                <a:ea typeface="+mn-ea"/>
              </a:rPr>
              <a:t>“登录”</a:t>
            </a:r>
            <a:r>
              <a:rPr lang="zh-CN" altLang="en-US" sz="2000" b="1" dirty="0">
                <a:latin typeface="+mn-lt"/>
                <a:ea typeface="+mn-ea"/>
              </a:rPr>
              <a:t>按钮使用背景图像的方式</a:t>
            </a:r>
            <a:r>
              <a:rPr lang="zh-CN" altLang="en-US" sz="2000" b="1" dirty="0" smtClean="0">
                <a:latin typeface="+mn-lt"/>
                <a:ea typeface="+mn-ea"/>
              </a:rPr>
              <a:t>实现</a:t>
            </a:r>
            <a:endParaRPr lang="zh-CN" altLang="en-US" sz="2000" b="1" dirty="0">
              <a:latin typeface="+mn-lt"/>
              <a:ea typeface="+mn-ea"/>
            </a:endParaRPr>
          </a:p>
          <a:p>
            <a:pPr marL="1143000" marR="0" lvl="2" indent="-228600" defTabSz="914400" eaLnBrk="0" latinLnBrk="0" hangingPunct="0">
              <a:lnSpc>
                <a:spcPct val="100000"/>
              </a:lnSpc>
              <a:spcBef>
                <a:spcPct val="20000"/>
              </a:spcBef>
              <a:buClr>
                <a:srgbClr val="0E9CDE"/>
              </a:buClr>
              <a:buSzPct val="85000"/>
              <a:buFont typeface="Wingdings" pitchFamily="2" charset="2"/>
              <a:buChar char="Ø"/>
              <a:tabLst/>
              <a:defRPr/>
            </a:pPr>
            <a:r>
              <a:rPr lang="zh-CN" altLang="en-US" sz="2000" b="1" dirty="0" smtClean="0">
                <a:latin typeface="+mn-lt"/>
                <a:ea typeface="+mn-ea"/>
              </a:rPr>
              <a:t>登录</a:t>
            </a:r>
            <a:r>
              <a:rPr lang="zh-CN" altLang="en-US" sz="2000" b="1" dirty="0">
                <a:latin typeface="+mn-lt"/>
                <a:ea typeface="+mn-ea"/>
              </a:rPr>
              <a:t>框外边框为圆角边框</a:t>
            </a:r>
          </a:p>
        </p:txBody>
      </p: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4628356" y="6294072"/>
            <a:ext cx="2786063" cy="428625"/>
            <a:chOff x="3714744" y="5143512"/>
            <a:chExt cx="2786082" cy="428628"/>
          </a:xfrm>
        </p:grpSpPr>
        <p:sp>
          <p:nvSpPr>
            <p:cNvPr id="23" name="圆角矩形 22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TextBox 23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5122" name="Picture 2" descr="C:\Users\yaling.he\Desktop\Chapter10截图\Chapter10截图\图10.16　用户登录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511" y="2352792"/>
            <a:ext cx="3203815" cy="257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63969-269E-4228-B4AB-5FA87AB5D2A9}" type="slidenum">
              <a:rPr lang="zh-CN" altLang="en-US" smtClean="0"/>
              <a:pPr>
                <a:defRPr/>
              </a:pPr>
              <a:t>22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232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6" y="285728"/>
            <a:ext cx="3535356" cy="523220"/>
          </a:xfrm>
        </p:spPr>
        <p:txBody>
          <a:bodyPr/>
          <a:lstStyle/>
          <a:p>
            <a:r>
              <a:rPr lang="zh-CN" altLang="en-US" dirty="0" smtClean="0"/>
              <a:t>综合练习：新闻公告</a:t>
            </a:r>
            <a:endParaRPr lang="zh-CN" altLang="en-US" dirty="0"/>
          </a:p>
        </p:txBody>
      </p:sp>
      <p:sp>
        <p:nvSpPr>
          <p:cNvPr id="436227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14422"/>
            <a:ext cx="6092002" cy="5143536"/>
          </a:xfrm>
        </p:spPr>
        <p:txBody>
          <a:bodyPr/>
          <a:lstStyle/>
          <a:p>
            <a:r>
              <a:rPr lang="zh-CN" altLang="en-US" dirty="0" smtClean="0"/>
              <a:t>阶段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：制作新闻公告</a:t>
            </a:r>
          </a:p>
          <a:p>
            <a:pPr lvl="1"/>
            <a:r>
              <a:rPr lang="zh-CN" altLang="en-US" dirty="0" smtClean="0"/>
              <a:t>需求说明</a:t>
            </a:r>
          </a:p>
          <a:p>
            <a:pPr lvl="2"/>
            <a:r>
              <a:rPr lang="zh-CN" altLang="en-US" dirty="0"/>
              <a:t>“新闻公告”标题部分样式包括线性渐变的背景可以重用“全部游戏”或“角色扮演”部分的</a:t>
            </a:r>
            <a:r>
              <a:rPr lang="zh-CN" altLang="en-US" dirty="0" smtClean="0"/>
              <a:t>标题</a:t>
            </a:r>
            <a:endParaRPr lang="zh-CN" altLang="en-US" dirty="0"/>
          </a:p>
          <a:p>
            <a:pPr lvl="2"/>
            <a:r>
              <a:rPr lang="zh-CN" altLang="en-US" dirty="0" smtClean="0"/>
              <a:t>新闻</a:t>
            </a:r>
            <a:r>
              <a:rPr lang="zh-CN" altLang="en-US" dirty="0"/>
              <a:t>公告列表项使用无序列表进行</a:t>
            </a:r>
            <a:r>
              <a:rPr lang="zh-CN" altLang="en-US" dirty="0" smtClean="0"/>
              <a:t>布局</a:t>
            </a:r>
            <a:endParaRPr lang="zh-CN" altLang="en-US" dirty="0"/>
          </a:p>
          <a:p>
            <a:pPr lvl="2"/>
            <a:r>
              <a:rPr lang="zh-CN" altLang="en-US" dirty="0" smtClean="0"/>
              <a:t>两</a:t>
            </a:r>
            <a:r>
              <a:rPr lang="zh-CN" altLang="en-US" dirty="0"/>
              <a:t>个列表项之间使用灰色虚线分隔，最后一个列表项下方没有灰色</a:t>
            </a:r>
            <a:r>
              <a:rPr lang="zh-CN" altLang="en-US" dirty="0" smtClean="0"/>
              <a:t>虚线</a:t>
            </a:r>
            <a:endParaRPr lang="zh-CN" altLang="en-US" dirty="0"/>
          </a:p>
          <a:p>
            <a:pPr lvl="2"/>
            <a:r>
              <a:rPr lang="zh-CN" altLang="en-US" dirty="0" smtClean="0"/>
              <a:t>使用</a:t>
            </a:r>
            <a:r>
              <a:rPr lang="zh-CN" altLang="en-US" dirty="0"/>
              <a:t>背景图片</a:t>
            </a:r>
            <a:r>
              <a:rPr lang="zh-CN" altLang="en-US" dirty="0" smtClean="0"/>
              <a:t>设置列表</a:t>
            </a:r>
            <a:r>
              <a:rPr lang="zh-CN" altLang="en-US" dirty="0"/>
              <a:t>项前面的小</a:t>
            </a:r>
            <a:r>
              <a:rPr lang="zh-CN" altLang="en-US" dirty="0" smtClean="0"/>
              <a:t>图标</a:t>
            </a:r>
            <a:endParaRPr lang="zh-CN" altLang="en-US" dirty="0"/>
          </a:p>
          <a:p>
            <a:pPr lvl="2"/>
            <a:r>
              <a:rPr lang="zh-CN" altLang="en-US" dirty="0" smtClean="0"/>
              <a:t>鼠标</a:t>
            </a:r>
            <a:r>
              <a:rPr lang="zh-CN" altLang="en-US" dirty="0"/>
              <a:t>移入列表项发生动画效果，即文字向上移动、放大</a:t>
            </a:r>
          </a:p>
        </p:txBody>
      </p:sp>
      <p:grpSp>
        <p:nvGrpSpPr>
          <p:cNvPr id="2" name="组合 15"/>
          <p:cNvGrpSpPr/>
          <p:nvPr/>
        </p:nvGrpSpPr>
        <p:grpSpPr>
          <a:xfrm>
            <a:off x="142844" y="857232"/>
            <a:ext cx="928694" cy="406350"/>
            <a:chOff x="3786182" y="1192962"/>
            <a:chExt cx="928694" cy="406350"/>
          </a:xfrm>
        </p:grpSpPr>
        <p:sp>
          <p:nvSpPr>
            <p:cNvPr id="17" name="TextBox 16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21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3253814" y="6235600"/>
            <a:ext cx="2786063" cy="428625"/>
            <a:chOff x="3714744" y="5143512"/>
            <a:chExt cx="2786082" cy="428628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6146" name="Picture 2" descr="C:\Users\yaling.he\Desktop\Chapter10截图\Chapter10截图\图10.18　鼠标移入后的新闻公告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182" y="2276872"/>
            <a:ext cx="2396589" cy="213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63969-269E-4228-B4AB-5FA87AB5D2A9}" type="slidenum">
              <a:rPr lang="zh-CN" altLang="en-US" smtClean="0"/>
              <a:pPr>
                <a:defRPr/>
              </a:pPr>
              <a:t>23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149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786438" y="285750"/>
            <a:ext cx="3178175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6629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6631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26632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26637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663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63969-269E-4228-B4AB-5FA87AB5D2A9}" type="slidenum">
              <a:rPr lang="zh-CN" altLang="en-US" smtClean="0"/>
              <a:pPr>
                <a:defRPr/>
              </a:pPr>
              <a:t>24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11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23929" y="70285"/>
            <a:ext cx="5040684" cy="954107"/>
          </a:xfrm>
        </p:spPr>
        <p:txBody>
          <a:bodyPr/>
          <a:lstStyle/>
          <a:p>
            <a:r>
              <a:rPr lang="zh-CN" altLang="en-US" dirty="0" smtClean="0"/>
              <a:t>综合练习</a:t>
            </a:r>
            <a:r>
              <a:rPr lang="zh-CN" altLang="en-US" dirty="0"/>
              <a:t>：广告图和游戏视频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idx="1"/>
          </p:nvPr>
        </p:nvSpPr>
        <p:spPr>
          <a:xfrm>
            <a:off x="784254" y="1214422"/>
            <a:ext cx="5659954" cy="5143536"/>
          </a:xfrm>
        </p:spPr>
        <p:txBody>
          <a:bodyPr/>
          <a:lstStyle/>
          <a:p>
            <a:r>
              <a:rPr lang="zh-CN" altLang="en-US" dirty="0" smtClean="0"/>
              <a:t>阶段</a:t>
            </a:r>
            <a:r>
              <a:rPr lang="en-US" altLang="zh-CN" dirty="0"/>
              <a:t>6</a:t>
            </a:r>
            <a:r>
              <a:rPr lang="zh-CN" altLang="en-US" dirty="0"/>
              <a:t>：制作广告图和游戏视频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需求说明</a:t>
            </a:r>
          </a:p>
          <a:p>
            <a:pPr lvl="2"/>
            <a:r>
              <a:rPr lang="zh-CN" altLang="en-US" dirty="0"/>
              <a:t>使用超链接和图片标签布局广告图</a:t>
            </a:r>
            <a:r>
              <a:rPr lang="zh-CN" altLang="en-US" dirty="0" smtClean="0"/>
              <a:t>部分</a:t>
            </a:r>
            <a:endParaRPr lang="zh-CN" altLang="en-US" dirty="0"/>
          </a:p>
          <a:p>
            <a:pPr lvl="2"/>
            <a:r>
              <a:rPr lang="zh-CN" altLang="en-US" dirty="0" smtClean="0"/>
              <a:t>“游戏视频”</a:t>
            </a:r>
            <a:r>
              <a:rPr lang="zh-CN" altLang="en-US" dirty="0"/>
              <a:t>标题样式可以重用“全部游戏”部分的</a:t>
            </a:r>
            <a:r>
              <a:rPr lang="zh-CN" altLang="en-US" dirty="0" smtClean="0"/>
              <a:t>样式</a:t>
            </a:r>
            <a:endParaRPr lang="zh-CN" altLang="en-US" dirty="0"/>
          </a:p>
          <a:p>
            <a:pPr lvl="2"/>
            <a:r>
              <a:rPr lang="zh-CN" altLang="en-US" dirty="0" smtClean="0"/>
              <a:t>使用</a:t>
            </a:r>
            <a:r>
              <a:rPr lang="zh-CN" altLang="en-US" dirty="0"/>
              <a:t>定义列表布局游戏视频的图文混排内容</a:t>
            </a:r>
          </a:p>
        </p:txBody>
      </p:sp>
      <p:grpSp>
        <p:nvGrpSpPr>
          <p:cNvPr id="2" name="组合 15"/>
          <p:cNvGrpSpPr/>
          <p:nvPr/>
        </p:nvGrpSpPr>
        <p:grpSpPr>
          <a:xfrm>
            <a:off x="142844" y="857232"/>
            <a:ext cx="928694" cy="406350"/>
            <a:chOff x="3786182" y="1192962"/>
            <a:chExt cx="928694" cy="406350"/>
          </a:xfrm>
        </p:grpSpPr>
        <p:sp>
          <p:nvSpPr>
            <p:cNvPr id="17" name="TextBox 16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21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3253814" y="6235600"/>
            <a:ext cx="2786063" cy="428625"/>
            <a:chOff x="3714744" y="5143512"/>
            <a:chExt cx="2786082" cy="428628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15</a:t>
              </a: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</a:p>
          </p:txBody>
        </p:sp>
      </p:grpSp>
      <p:pic>
        <p:nvPicPr>
          <p:cNvPr id="7170" name="Picture 2" descr="C:\Users\yaling.he\Desktop\Chapter10截图\Chapter10截图\图10.19　广告图和游戏视频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658" y="1412776"/>
            <a:ext cx="2683797" cy="428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63969-269E-4228-B4AB-5FA87AB5D2A9}" type="slidenum">
              <a:rPr lang="zh-CN" altLang="en-US" smtClean="0"/>
              <a:pPr>
                <a:defRPr/>
              </a:pPr>
              <a:t>25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87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292080" y="285728"/>
            <a:ext cx="3672532" cy="523220"/>
          </a:xfrm>
        </p:spPr>
        <p:txBody>
          <a:bodyPr/>
          <a:lstStyle/>
          <a:p>
            <a:r>
              <a:rPr lang="zh-CN" altLang="en-US" dirty="0" smtClean="0"/>
              <a:t>综合练习：网页版权</a:t>
            </a:r>
            <a:endParaRPr lang="zh-CN" altLang="en-US" dirty="0"/>
          </a:p>
        </p:txBody>
      </p:sp>
      <p:sp>
        <p:nvSpPr>
          <p:cNvPr id="436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阶段</a:t>
            </a:r>
            <a:r>
              <a:rPr lang="en-US" altLang="zh-CN" dirty="0"/>
              <a:t>7</a:t>
            </a:r>
            <a:r>
              <a:rPr lang="zh-CN" altLang="en-US" dirty="0" smtClean="0"/>
              <a:t>：制作网页版权部分</a:t>
            </a:r>
          </a:p>
          <a:p>
            <a:pPr lvl="1"/>
            <a:r>
              <a:rPr lang="zh-CN" altLang="en-US" dirty="0" smtClean="0"/>
              <a:t>需求说明</a:t>
            </a:r>
          </a:p>
          <a:p>
            <a:pPr lvl="2"/>
            <a:r>
              <a:rPr lang="zh-CN" altLang="en-US" dirty="0"/>
              <a:t>网页版权部分在浏览器中居中</a:t>
            </a:r>
            <a:r>
              <a:rPr lang="zh-CN" altLang="en-US" dirty="0" smtClean="0"/>
              <a:t>显示</a:t>
            </a:r>
            <a:endParaRPr lang="zh-CN" altLang="en-US" dirty="0"/>
          </a:p>
          <a:p>
            <a:pPr lvl="2"/>
            <a:r>
              <a:rPr lang="zh-CN" altLang="en-US" dirty="0" smtClean="0"/>
              <a:t>左侧</a:t>
            </a:r>
            <a:r>
              <a:rPr lang="zh-CN" altLang="en-US" dirty="0"/>
              <a:t>相关链接文本字体颜色为蓝色，当鼠标移至超链接上时出现</a:t>
            </a:r>
            <a:r>
              <a:rPr lang="zh-CN" altLang="en-US" dirty="0" smtClean="0"/>
              <a:t>下划线</a:t>
            </a:r>
            <a:endParaRPr lang="zh-CN" altLang="en-US" dirty="0"/>
          </a:p>
          <a:p>
            <a:pPr lvl="2"/>
            <a:r>
              <a:rPr lang="zh-CN" altLang="en-US" dirty="0" smtClean="0"/>
              <a:t>右侧</a:t>
            </a:r>
            <a:r>
              <a:rPr lang="zh-CN" altLang="en-US" dirty="0"/>
              <a:t>版权相关信息文本颜色为灰色</a:t>
            </a:r>
          </a:p>
          <a:p>
            <a:pPr lvl="2"/>
            <a:endParaRPr lang="zh-CN" altLang="en-US" dirty="0"/>
          </a:p>
        </p:txBody>
      </p:sp>
      <p:grpSp>
        <p:nvGrpSpPr>
          <p:cNvPr id="2" name="组合 15"/>
          <p:cNvGrpSpPr/>
          <p:nvPr/>
        </p:nvGrpSpPr>
        <p:grpSpPr>
          <a:xfrm>
            <a:off x="142844" y="857232"/>
            <a:ext cx="928694" cy="406350"/>
            <a:chOff x="3786182" y="1192962"/>
            <a:chExt cx="928694" cy="406350"/>
          </a:xfrm>
        </p:grpSpPr>
        <p:sp>
          <p:nvSpPr>
            <p:cNvPr id="17" name="TextBox 16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21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3235325" y="6021288"/>
            <a:ext cx="2786063" cy="428625"/>
            <a:chOff x="3714744" y="5143512"/>
            <a:chExt cx="2786082" cy="428628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8194" name="Picture 2" descr="C:\Users\yaling.he\Desktop\Chapter10截图\Chapter10截图\图10.20　网页版权部分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12" y="4398043"/>
            <a:ext cx="8913784" cy="39616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63969-269E-4228-B4AB-5FA87AB5D2A9}" type="slidenum">
              <a:rPr lang="zh-CN" altLang="en-US" smtClean="0"/>
              <a:pPr>
                <a:defRPr/>
              </a:pPr>
              <a:t>26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280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292080" y="285728"/>
            <a:ext cx="3672532" cy="523220"/>
          </a:xfrm>
        </p:spPr>
        <p:txBody>
          <a:bodyPr/>
          <a:lstStyle/>
          <a:p>
            <a:r>
              <a:rPr lang="zh-CN" altLang="en-US" dirty="0" smtClean="0"/>
              <a:t>综合练习</a:t>
            </a:r>
            <a:r>
              <a:rPr lang="zh-CN" altLang="en-US" dirty="0"/>
              <a:t>：漂浮广告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阶段</a:t>
            </a:r>
            <a:r>
              <a:rPr lang="en-US" altLang="zh-CN" dirty="0" smtClean="0"/>
              <a:t>8</a:t>
            </a:r>
            <a:r>
              <a:rPr lang="zh-CN" altLang="en-US" dirty="0" smtClean="0"/>
              <a:t>：</a:t>
            </a:r>
            <a:r>
              <a:rPr lang="zh-CN" altLang="en-US" dirty="0"/>
              <a:t>制作漂浮广告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需求说明</a:t>
            </a:r>
          </a:p>
          <a:p>
            <a:pPr lvl="2"/>
            <a:r>
              <a:rPr lang="zh-CN" altLang="en-US" dirty="0"/>
              <a:t>使用定位将叉号“</a:t>
            </a:r>
            <a:r>
              <a:rPr lang="en-US" altLang="zh-CN" dirty="0"/>
              <a:t>×”</a:t>
            </a:r>
            <a:r>
              <a:rPr lang="zh-CN" altLang="en-US" dirty="0"/>
              <a:t>设置在广告图的</a:t>
            </a:r>
            <a:r>
              <a:rPr lang="zh-CN" altLang="en-US" dirty="0" smtClean="0"/>
              <a:t>右上方</a:t>
            </a:r>
            <a:endParaRPr lang="zh-CN" altLang="en-US" dirty="0"/>
          </a:p>
          <a:p>
            <a:pPr lvl="2"/>
            <a:r>
              <a:rPr lang="zh-CN" altLang="en-US" dirty="0" smtClean="0"/>
              <a:t>使用</a:t>
            </a:r>
            <a:r>
              <a:rPr lang="zh-CN" altLang="en-US" dirty="0"/>
              <a:t>关键帧设置广告移动路径，从右上角出现，慢慢往左下方移动，最后</a:t>
            </a:r>
            <a:r>
              <a:rPr lang="zh-CN" altLang="en-US" dirty="0" smtClean="0"/>
              <a:t>回到页面右下角</a:t>
            </a:r>
            <a:endParaRPr lang="zh-CN" altLang="en-US" dirty="0"/>
          </a:p>
        </p:txBody>
      </p:sp>
      <p:grpSp>
        <p:nvGrpSpPr>
          <p:cNvPr id="2" name="组合 15"/>
          <p:cNvGrpSpPr/>
          <p:nvPr/>
        </p:nvGrpSpPr>
        <p:grpSpPr>
          <a:xfrm>
            <a:off x="142844" y="857232"/>
            <a:ext cx="928694" cy="406350"/>
            <a:chOff x="3786182" y="1192962"/>
            <a:chExt cx="928694" cy="406350"/>
          </a:xfrm>
        </p:grpSpPr>
        <p:sp>
          <p:nvSpPr>
            <p:cNvPr id="17" name="TextBox 16"/>
            <p:cNvSpPr txBox="1"/>
            <p:nvPr/>
          </p:nvSpPr>
          <p:spPr>
            <a:xfrm>
              <a:off x="4014043" y="1196082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练习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pic>
          <p:nvPicPr>
            <p:cNvPr id="21" name="Picture 2" descr="E:\设计支持\模板设计\YS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1192962"/>
              <a:ext cx="414476" cy="406350"/>
            </a:xfrm>
            <a:prstGeom prst="rect">
              <a:avLst/>
            </a:prstGeom>
            <a:noFill/>
          </p:spPr>
        </p:pic>
      </p:grpSp>
      <p:grpSp>
        <p:nvGrpSpPr>
          <p:cNvPr id="20" name="组合 19"/>
          <p:cNvGrpSpPr>
            <a:grpSpLocks/>
          </p:cNvGrpSpPr>
          <p:nvPr/>
        </p:nvGrpSpPr>
        <p:grpSpPr bwMode="auto">
          <a:xfrm>
            <a:off x="3235325" y="6021288"/>
            <a:ext cx="2786063" cy="428625"/>
            <a:chOff x="3714744" y="5143512"/>
            <a:chExt cx="2786082" cy="428628"/>
          </a:xfrm>
        </p:grpSpPr>
        <p:sp>
          <p:nvSpPr>
            <p:cNvPr id="22" name="圆角矩形 21"/>
            <p:cNvSpPr/>
            <p:nvPr/>
          </p:nvSpPr>
          <p:spPr bwMode="auto">
            <a:xfrm>
              <a:off x="3714744" y="5143512"/>
              <a:ext cx="2786082" cy="428628"/>
            </a:xfrm>
            <a:prstGeom prst="roundRect">
              <a:avLst/>
            </a:prstGeom>
            <a:solidFill>
              <a:srgbClr val="0070C0"/>
            </a:solidFill>
            <a:ln cmpd="sng">
              <a:noFill/>
              <a:headEnd type="none"/>
              <a:tailEnd type="triangl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962612" y="5187962"/>
              <a:ext cx="2220496" cy="338556"/>
            </a:xfrm>
            <a:prstGeom prst="rect">
              <a:avLst/>
            </a:prstGeom>
            <a:noFill/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600" b="1" spc="300" dirty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完成时间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en-US" altLang="zh-CN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600" b="1" spc="300" dirty="0" smtClean="0">
                  <a:solidFill>
                    <a:srgbClr val="FBFFFE"/>
                  </a:solidFill>
                  <a:latin typeface="微软雅黑" pitchFamily="34" charset="-122"/>
                  <a:ea typeface="微软雅黑" pitchFamily="34" charset="-122"/>
                </a:rPr>
                <a:t>分钟</a:t>
              </a:r>
              <a:endParaRPr lang="zh-CN" altLang="en-US" sz="1600" b="1" spc="300" dirty="0">
                <a:solidFill>
                  <a:srgbClr val="FBFFF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9218" name="Picture 2" descr="C:\Users\yaling.he\Desktop\Chapter10截图\Chapter10截图\图10.22　漂浮广告2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978" y="3403405"/>
            <a:ext cx="3096342" cy="178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yaling.he\Desktop\Chapter10截图\Chapter10截图\图10.23　漂浮广告3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569321"/>
            <a:ext cx="3000529" cy="158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yaling.he\Desktop\Chapter10截图\Chapter10截图\图10.21　漂浮广告1.bm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403405"/>
            <a:ext cx="3096344" cy="178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63969-269E-4228-B4AB-5FA87AB5D2A9}" type="slidenum">
              <a:rPr lang="zh-CN" altLang="en-US" smtClean="0"/>
              <a:pPr>
                <a:defRPr/>
              </a:pPr>
              <a:t>27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12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5786438" y="285750"/>
            <a:ext cx="3178175" cy="523875"/>
          </a:xfrm>
        </p:spPr>
        <p:txBody>
          <a:bodyPr/>
          <a:lstStyle/>
          <a:p>
            <a:pPr>
              <a:defRPr/>
            </a:pPr>
            <a:r>
              <a:rPr smtClean="0"/>
              <a:t>共性问题集中讲解</a:t>
            </a:r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>
          <a:xfrm>
            <a:off x="784225" y="1214438"/>
            <a:ext cx="7645400" cy="5143500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常见问题及解决办法</a:t>
            </a:r>
            <a:endParaRPr lang="en-US" altLang="zh-CN" smtClean="0"/>
          </a:p>
          <a:p>
            <a:pPr>
              <a:defRPr/>
            </a:pPr>
            <a:r>
              <a:rPr lang="zh-CN" altLang="en-US" smtClean="0"/>
              <a:t>代码规范问题</a:t>
            </a:r>
          </a:p>
          <a:p>
            <a:pPr>
              <a:defRPr/>
            </a:pPr>
            <a:r>
              <a:rPr lang="zh-CN" altLang="en-US" smtClean="0"/>
              <a:t>调试技巧</a:t>
            </a:r>
            <a:endParaRPr lang="en-US" altLang="zh-CN" smtClean="0"/>
          </a:p>
          <a:p>
            <a:pPr>
              <a:defRPr/>
            </a:pPr>
            <a:endParaRPr lang="zh-CN" altLang="en-US" smtClean="0"/>
          </a:p>
          <a:p>
            <a:pPr>
              <a:defRPr/>
            </a:pPr>
            <a:endParaRPr lang="zh-CN" altLang="en-US" dirty="0" smtClean="0"/>
          </a:p>
        </p:txBody>
      </p:sp>
      <p:grpSp>
        <p:nvGrpSpPr>
          <p:cNvPr id="26629" name="组合 29"/>
          <p:cNvGrpSpPr>
            <a:grpSpLocks/>
          </p:cNvGrpSpPr>
          <p:nvPr/>
        </p:nvGrpSpPr>
        <p:grpSpPr bwMode="auto">
          <a:xfrm>
            <a:off x="1857375" y="3214688"/>
            <a:ext cx="5929313" cy="2058987"/>
            <a:chOff x="1857356" y="3214688"/>
            <a:chExt cx="5929353" cy="2058988"/>
          </a:xfrm>
        </p:grpSpPr>
        <p:sp>
          <p:nvSpPr>
            <p:cNvPr id="29" name="等腰三角形 28"/>
            <p:cNvSpPr/>
            <p:nvPr/>
          </p:nvSpPr>
          <p:spPr bwMode="auto">
            <a:xfrm>
              <a:off x="1857356" y="3714750"/>
              <a:ext cx="1143008" cy="857250"/>
            </a:xfrm>
            <a:prstGeom prst="triangle">
              <a:avLst>
                <a:gd name="adj" fmla="val 46614"/>
              </a:avLst>
            </a:prstGeom>
            <a:noFill/>
            <a:ln w="9525">
              <a:solidFill>
                <a:srgbClr val="0E9C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26631" name="组合 7"/>
            <p:cNvGrpSpPr>
              <a:grpSpLocks/>
            </p:cNvGrpSpPr>
            <p:nvPr/>
          </p:nvGrpSpPr>
          <p:grpSpPr bwMode="auto">
            <a:xfrm>
              <a:off x="1923997" y="3214688"/>
              <a:ext cx="5862712" cy="2058988"/>
              <a:chOff x="2066281" y="2227264"/>
              <a:chExt cx="5862790" cy="2059017"/>
            </a:xfrm>
          </p:grpSpPr>
          <p:grpSp>
            <p:nvGrpSpPr>
              <p:cNvPr id="26632" name="组合 19"/>
              <p:cNvGrpSpPr>
                <a:grpSpLocks/>
              </p:cNvGrpSpPr>
              <p:nvPr/>
            </p:nvGrpSpPr>
            <p:grpSpPr bwMode="auto">
              <a:xfrm>
                <a:off x="2066281" y="2227264"/>
                <a:ext cx="5862790" cy="2059017"/>
                <a:chOff x="2066262" y="2227167"/>
                <a:chExt cx="5862829" cy="2059103"/>
              </a:xfrm>
            </p:grpSpPr>
            <p:sp>
              <p:nvSpPr>
                <p:cNvPr id="15" name="等腰三角形 5"/>
                <p:cNvSpPr/>
                <p:nvPr/>
              </p:nvSpPr>
              <p:spPr>
                <a:xfrm>
                  <a:off x="7214697" y="3370231"/>
                  <a:ext cx="714394" cy="655674"/>
                </a:xfrm>
                <a:prstGeom prst="triangle">
                  <a:avLst>
                    <a:gd name="adj" fmla="val 46614"/>
                  </a:avLst>
                </a:prstGeom>
                <a:noFill/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grpSp>
              <p:nvGrpSpPr>
                <p:cNvPr id="26637" name="组合 17"/>
                <p:cNvGrpSpPr>
                  <a:grpSpLocks/>
                </p:cNvGrpSpPr>
                <p:nvPr/>
              </p:nvGrpSpPr>
              <p:grpSpPr bwMode="auto">
                <a:xfrm>
                  <a:off x="2066262" y="2227167"/>
                  <a:ext cx="5148421" cy="2059103"/>
                  <a:chOff x="2066262" y="2084291"/>
                  <a:chExt cx="5148421" cy="2059103"/>
                </a:xfrm>
              </p:grpSpPr>
              <p:sp>
                <p:nvSpPr>
                  <p:cNvPr id="17" name="等腰三角形 16"/>
                  <p:cNvSpPr/>
                  <p:nvPr/>
                </p:nvSpPr>
                <p:spPr>
                  <a:xfrm rot="5400000">
                    <a:off x="4035640" y="3702840"/>
                    <a:ext cx="214325" cy="142879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8" name="等腰三角形 9"/>
                  <p:cNvSpPr/>
                  <p:nvPr/>
                </p:nvSpPr>
                <p:spPr>
                  <a:xfrm rot="18000000">
                    <a:off x="2044066" y="2458965"/>
                    <a:ext cx="341331" cy="296871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9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1283" y="2928889"/>
                    <a:ext cx="4713414" cy="65884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tIns="118800">
                    <a:spAutoFit/>
                  </a:bodyPr>
                  <a:lstStyle/>
                  <a:p>
                    <a:pPr algn="ctr" eaLnBrk="0" fontAlgn="auto" hangingPunct="0">
                      <a:spcAft>
                        <a:spcPts val="0"/>
                      </a:spcAft>
                      <a:defRPr/>
                    </a:pPr>
                    <a:r>
                      <a:rPr lang="zh-CN" altLang="en-US" sz="3200" b="1" kern="0" spc="300" dirty="0">
                        <a:solidFill>
                          <a:schemeClr val="tx2">
                            <a:lumMod val="50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rPr>
                      <a:t>共性问题集中讲解   </a:t>
                    </a:r>
                    <a:endParaRPr lang="en-US" altLang="zh-CN" sz="3200" b="1" kern="0" spc="300" dirty="0">
                      <a:solidFill>
                        <a:schemeClr val="tx2">
                          <a:lumMod val="50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20" name="等腰三角形 19"/>
                  <p:cNvSpPr/>
                  <p:nvPr/>
                </p:nvSpPr>
                <p:spPr>
                  <a:xfrm>
                    <a:off x="5714469" y="2370057"/>
                    <a:ext cx="500076" cy="404835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1" name="等腰三角形 20"/>
                  <p:cNvSpPr/>
                  <p:nvPr/>
                </p:nvSpPr>
                <p:spPr>
                  <a:xfrm>
                    <a:off x="5285832" y="2084291"/>
                    <a:ext cx="714394" cy="571532"/>
                  </a:xfrm>
                  <a:prstGeom prst="triangle">
                    <a:avLst>
                      <a:gd name="adj" fmla="val 46614"/>
                    </a:avLst>
                  </a:prstGeom>
                  <a:noFill/>
                  <a:ln w="9525">
                    <a:solidFill>
                      <a:srgbClr val="0E9CD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2" name="等腰三角形 21"/>
                  <p:cNvSpPr/>
                  <p:nvPr/>
                </p:nvSpPr>
                <p:spPr>
                  <a:xfrm rot="5400000">
                    <a:off x="3849101" y="3849694"/>
                    <a:ext cx="333394" cy="254007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chemeClr val="accent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3" name="等腰三角形 22"/>
                  <p:cNvSpPr/>
                  <p:nvPr/>
                </p:nvSpPr>
                <p:spPr>
                  <a:xfrm rot="5400000">
                    <a:off x="5928783" y="3571866"/>
                    <a:ext cx="285766" cy="285758"/>
                  </a:xfrm>
                  <a:prstGeom prst="triangle">
                    <a:avLst>
                      <a:gd name="adj" fmla="val 46614"/>
                    </a:avLst>
                  </a:prstGeom>
                  <a:solidFill>
                    <a:srgbClr val="0E9CD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</p:grpSp>
          </p:grpSp>
          <p:grpSp>
            <p:nvGrpSpPr>
              <p:cNvPr id="26633" name="组合 23"/>
              <p:cNvGrpSpPr>
                <a:grpSpLocks/>
              </p:cNvGrpSpPr>
              <p:nvPr/>
            </p:nvGrpSpPr>
            <p:grpSpPr bwMode="auto">
              <a:xfrm>
                <a:off x="7162740" y="3441725"/>
                <a:ext cx="480576" cy="357184"/>
                <a:chOff x="1566148" y="4958569"/>
                <a:chExt cx="1108844" cy="824139"/>
              </a:xfrm>
            </p:grpSpPr>
            <p:sp>
              <p:nvSpPr>
                <p:cNvPr id="13" name="任意多边形 12"/>
                <p:cNvSpPr/>
                <p:nvPr/>
              </p:nvSpPr>
              <p:spPr bwMode="auto">
                <a:xfrm>
                  <a:off x="1565117" y="4958555"/>
                  <a:ext cx="534791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4396" h="1866444">
                      <a:moveTo>
                        <a:pt x="0" y="1857375"/>
                      </a:moveTo>
                      <a:lnTo>
                        <a:pt x="1165495" y="0"/>
                      </a:lnTo>
                      <a:lnTo>
                        <a:pt x="1214396" y="1857375"/>
                      </a:lnTo>
                      <a:lnTo>
                        <a:pt x="1205329" y="1866444"/>
                      </a:lnTo>
                      <a:lnTo>
                        <a:pt x="0" y="1857375"/>
                      </a:lnTo>
                      <a:close/>
                    </a:path>
                  </a:pathLst>
                </a:custGeom>
                <a:solidFill>
                  <a:srgbClr val="0E9CDE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  <p:sp>
              <p:nvSpPr>
                <p:cNvPr id="14" name="任意多边形 13"/>
                <p:cNvSpPr/>
                <p:nvPr/>
              </p:nvSpPr>
              <p:spPr bwMode="auto">
                <a:xfrm>
                  <a:off x="2085256" y="4958555"/>
                  <a:ext cx="589736" cy="824160"/>
                </a:xfrm>
                <a:custGeom>
                  <a:avLst/>
                  <a:gdLst>
                    <a:gd name="connsiteX0" fmla="*/ 0 w 2500312"/>
                    <a:gd name="connsiteY0" fmla="*/ 1857375 h 1857375"/>
                    <a:gd name="connsiteX1" fmla="*/ 1165495 w 2500312"/>
                    <a:gd name="connsiteY1" fmla="*/ 0 h 1857375"/>
                    <a:gd name="connsiteX2" fmla="*/ 2500312 w 2500312"/>
                    <a:gd name="connsiteY2" fmla="*/ 1857375 h 1857375"/>
                    <a:gd name="connsiteX3" fmla="*/ 0 w 2500312"/>
                    <a:gd name="connsiteY3" fmla="*/ 1857375 h 1857375"/>
                    <a:gd name="connsiteX0" fmla="*/ 0 w 2500312"/>
                    <a:gd name="connsiteY0" fmla="*/ 1857375 h 1866444"/>
                    <a:gd name="connsiteX1" fmla="*/ 1165495 w 2500312"/>
                    <a:gd name="connsiteY1" fmla="*/ 0 h 1866444"/>
                    <a:gd name="connsiteX2" fmla="*/ 2500312 w 2500312"/>
                    <a:gd name="connsiteY2" fmla="*/ 1857375 h 1866444"/>
                    <a:gd name="connsiteX3" fmla="*/ 1205329 w 2500312"/>
                    <a:gd name="connsiteY3" fmla="*/ 1866444 h 1866444"/>
                    <a:gd name="connsiteX4" fmla="*/ 0 w 2500312"/>
                    <a:gd name="connsiteY4" fmla="*/ 1857375 h 1866444"/>
                    <a:gd name="connsiteX0" fmla="*/ 0 w 1214396"/>
                    <a:gd name="connsiteY0" fmla="*/ 1857375 h 1866444"/>
                    <a:gd name="connsiteX1" fmla="*/ 1165495 w 1214396"/>
                    <a:gd name="connsiteY1" fmla="*/ 0 h 1866444"/>
                    <a:gd name="connsiteX2" fmla="*/ 1214396 w 1214396"/>
                    <a:gd name="connsiteY2" fmla="*/ 1857375 h 1866444"/>
                    <a:gd name="connsiteX3" fmla="*/ 1205329 w 1214396"/>
                    <a:gd name="connsiteY3" fmla="*/ 1866444 h 1866444"/>
                    <a:gd name="connsiteX4" fmla="*/ 0 w 1214396"/>
                    <a:gd name="connsiteY4" fmla="*/ 1857375 h 1866444"/>
                    <a:gd name="connsiteX0" fmla="*/ 691861 w 691861"/>
                    <a:gd name="connsiteY0" fmla="*/ 1857375 h 1866444"/>
                    <a:gd name="connsiteX1" fmla="*/ 0 w 691861"/>
                    <a:gd name="connsiteY1" fmla="*/ 0 h 1866444"/>
                    <a:gd name="connsiteX2" fmla="*/ 48901 w 691861"/>
                    <a:gd name="connsiteY2" fmla="*/ 1857375 h 1866444"/>
                    <a:gd name="connsiteX3" fmla="*/ 39834 w 691861"/>
                    <a:gd name="connsiteY3" fmla="*/ 1866444 h 1866444"/>
                    <a:gd name="connsiteX4" fmla="*/ 691861 w 691861"/>
                    <a:gd name="connsiteY4" fmla="*/ 1857375 h 1866444"/>
                    <a:gd name="connsiteX0" fmla="*/ 1049019 w 1049019"/>
                    <a:gd name="connsiteY0" fmla="*/ 1857375 h 1866444"/>
                    <a:gd name="connsiteX1" fmla="*/ 0 w 1049019"/>
                    <a:gd name="connsiteY1" fmla="*/ 0 h 1866444"/>
                    <a:gd name="connsiteX2" fmla="*/ 48901 w 1049019"/>
                    <a:gd name="connsiteY2" fmla="*/ 1857375 h 1866444"/>
                    <a:gd name="connsiteX3" fmla="*/ 39834 w 1049019"/>
                    <a:gd name="connsiteY3" fmla="*/ 1866444 h 1866444"/>
                    <a:gd name="connsiteX4" fmla="*/ 1049019 w 1049019"/>
                    <a:gd name="connsiteY4" fmla="*/ 1857375 h 1866444"/>
                    <a:gd name="connsiteX0" fmla="*/ 1334739 w 1334739"/>
                    <a:gd name="connsiteY0" fmla="*/ 1857375 h 1866444"/>
                    <a:gd name="connsiteX1" fmla="*/ 0 w 1334739"/>
                    <a:gd name="connsiteY1" fmla="*/ 0 h 1866444"/>
                    <a:gd name="connsiteX2" fmla="*/ 48901 w 1334739"/>
                    <a:gd name="connsiteY2" fmla="*/ 1857375 h 1866444"/>
                    <a:gd name="connsiteX3" fmla="*/ 39834 w 1334739"/>
                    <a:gd name="connsiteY3" fmla="*/ 1866444 h 1866444"/>
                    <a:gd name="connsiteX4" fmla="*/ 1334739 w 1334739"/>
                    <a:gd name="connsiteY4" fmla="*/ 1857375 h 1866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4739" h="1866444">
                      <a:moveTo>
                        <a:pt x="1334739" y="1857375"/>
                      </a:moveTo>
                      <a:lnTo>
                        <a:pt x="0" y="0"/>
                      </a:lnTo>
                      <a:lnTo>
                        <a:pt x="48901" y="1857375"/>
                      </a:lnTo>
                      <a:lnTo>
                        <a:pt x="39834" y="1866444"/>
                      </a:lnTo>
                      <a:lnTo>
                        <a:pt x="1334739" y="1857375"/>
                      </a:lnTo>
                      <a:close/>
                    </a:path>
                  </a:pathLst>
                </a:custGeom>
                <a:solidFill>
                  <a:srgbClr val="0C83B8"/>
                </a:solidFill>
                <a:ln w="9525">
                  <a:solidFill>
                    <a:srgbClr val="0E9CD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63969-269E-4228-B4AB-5FA87AB5D2A9}" type="slidenum">
              <a:rPr lang="zh-CN" altLang="en-US" smtClean="0"/>
              <a:pPr>
                <a:defRPr/>
              </a:pPr>
              <a:t>28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52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>
          <a:xfrm>
            <a:off x="7958168" y="274638"/>
            <a:ext cx="971550" cy="582612"/>
          </a:xfrm>
        </p:spPr>
        <p:txBody>
          <a:bodyPr/>
          <a:lstStyle/>
          <a:p>
            <a:pPr eaLnBrk="1" hangingPunct="1"/>
            <a:r>
              <a:rPr dirty="0" smtClean="0">
                <a:solidFill>
                  <a:srgbClr val="121F55"/>
                </a:solidFill>
              </a:rPr>
              <a:t>总结</a:t>
            </a:r>
          </a:p>
        </p:txBody>
      </p:sp>
      <p:sp>
        <p:nvSpPr>
          <p:cNvPr id="70659" name="TextBox 4"/>
          <p:cNvSpPr txBox="1">
            <a:spLocks noChangeArrowheads="1"/>
          </p:cNvSpPr>
          <p:nvPr/>
        </p:nvSpPr>
        <p:spPr bwMode="auto">
          <a:xfrm>
            <a:off x="2049600" y="1423804"/>
            <a:ext cx="6914888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b="1" dirty="0" smtClean="0">
                <a:ea typeface="微软雅黑" pitchFamily="34" charset="-122"/>
                <a:cs typeface="Arial" charset="0"/>
              </a:rPr>
              <a:t>HTML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标签排版网页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内容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字体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样式、文本样式设置字体颜色、大小、样式、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阴影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背景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属性设置网页元素的背景颜色、背景图像和背景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尺寸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盒子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模型属性设置网页元素的边框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样式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2000" b="1" dirty="0" smtClean="0">
                <a:ea typeface="微软雅黑" pitchFamily="34" charset="-122"/>
                <a:cs typeface="Arial" charset="0"/>
              </a:rPr>
              <a:t>float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属性进行网页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布局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2000" b="1" dirty="0" smtClean="0">
                <a:ea typeface="微软雅黑" pitchFamily="34" charset="-122"/>
                <a:cs typeface="Arial" charset="0"/>
              </a:rPr>
              <a:t>position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属性定位网页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元素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eaLnBrk="1" hangingPunct="1"/>
            <a:endParaRPr lang="zh-CN" altLang="en-US" sz="2000" b="1" dirty="0">
              <a:ea typeface="微软雅黑" pitchFamily="34" charset="-122"/>
              <a:cs typeface="Arial" charset="0"/>
            </a:endParaRPr>
          </a:p>
          <a:p>
            <a:pPr eaLnBrk="1" hangingPunct="1"/>
            <a:r>
              <a:rPr lang="en-US" altLang="zh-CN" sz="2000" b="1" dirty="0" smtClean="0">
                <a:ea typeface="微软雅黑" pitchFamily="34" charset="-122"/>
                <a:cs typeface="Arial" charset="0"/>
              </a:rPr>
              <a:t>transform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2000" b="1" dirty="0">
                <a:ea typeface="微软雅黑" pitchFamily="34" charset="-122"/>
                <a:cs typeface="Arial" charset="0"/>
              </a:rPr>
              <a:t>transition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、</a:t>
            </a:r>
            <a:r>
              <a:rPr lang="en-US" altLang="zh-CN" sz="2000" b="1" dirty="0" smtClean="0">
                <a:ea typeface="微软雅黑" pitchFamily="34" charset="-122"/>
                <a:cs typeface="Arial" charset="0"/>
              </a:rPr>
              <a:t>animation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属性</a:t>
            </a:r>
            <a:r>
              <a:rPr lang="zh-CN" altLang="en-US" sz="2000" b="1" dirty="0">
                <a:ea typeface="微软雅黑" pitchFamily="34" charset="-122"/>
                <a:cs typeface="Arial" charset="0"/>
              </a:rPr>
              <a:t>制作网页动画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效果</a:t>
            </a:r>
            <a:endParaRPr lang="zh-CN" altLang="en-US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70664" name="TextBox 15"/>
          <p:cNvSpPr txBox="1">
            <a:spLocks noChangeArrowheads="1"/>
          </p:cNvSpPr>
          <p:nvPr/>
        </p:nvSpPr>
        <p:spPr bwMode="auto">
          <a:xfrm>
            <a:off x="28867" y="3195066"/>
            <a:ext cx="18367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ea typeface="微软雅黑" pitchFamily="34" charset="-122"/>
                <a:cs typeface="Arial" charset="0"/>
              </a:rPr>
              <a:t>开心网</a:t>
            </a:r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游戏</a:t>
            </a:r>
            <a:endParaRPr lang="en-US" altLang="zh-CN" sz="2000" b="1" dirty="0" smtClean="0">
              <a:ea typeface="微软雅黑" pitchFamily="34" charset="-122"/>
              <a:cs typeface="Arial" charset="0"/>
            </a:endParaRPr>
          </a:p>
          <a:p>
            <a:pPr algn="ctr" eaLnBrk="1" hangingPunct="1"/>
            <a:r>
              <a:rPr lang="zh-CN" altLang="en-US" sz="2000" b="1" dirty="0" smtClean="0">
                <a:ea typeface="微软雅黑" pitchFamily="34" charset="-122"/>
                <a:cs typeface="Arial" charset="0"/>
              </a:rPr>
              <a:t>页面</a:t>
            </a:r>
            <a:endParaRPr lang="en-US" altLang="zh-CN" sz="2000" b="1" dirty="0">
              <a:ea typeface="微软雅黑" pitchFamily="34" charset="-122"/>
              <a:cs typeface="Arial" charset="0"/>
            </a:endParaRPr>
          </a:p>
        </p:txBody>
      </p:sp>
      <p:sp>
        <p:nvSpPr>
          <p:cNvPr id="70665" name="AutoShape 3"/>
          <p:cNvSpPr>
            <a:spLocks/>
          </p:cNvSpPr>
          <p:nvPr/>
        </p:nvSpPr>
        <p:spPr bwMode="auto">
          <a:xfrm>
            <a:off x="1836738" y="1484784"/>
            <a:ext cx="284869" cy="4032448"/>
          </a:xfrm>
          <a:prstGeom prst="leftBrace">
            <a:avLst>
              <a:gd name="adj1" fmla="val 62112"/>
              <a:gd name="adj2" fmla="val 50000"/>
            </a:avLst>
          </a:prstGeom>
          <a:noFill/>
          <a:ln w="28575">
            <a:solidFill>
              <a:srgbClr val="08577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endParaRPr lang="zh-CN" altLang="en-US">
              <a:ea typeface="黑体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63969-269E-4228-B4AB-5FA87AB5D2A9}" type="slidenum">
              <a:rPr lang="zh-CN" altLang="en-US" smtClean="0"/>
              <a:pPr>
                <a:defRPr/>
              </a:pPr>
              <a:t>29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635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44208" y="285728"/>
            <a:ext cx="2520404" cy="523220"/>
          </a:xfrm>
        </p:spPr>
        <p:txBody>
          <a:bodyPr/>
          <a:lstStyle/>
          <a:p>
            <a:r>
              <a:rPr lang="zh-CN" altLang="en-US" smtClean="0"/>
              <a:t>课程内容回顾</a:t>
            </a:r>
            <a:endParaRPr lang="zh-CN" altLang="en-US" dirty="0"/>
          </a:p>
        </p:txBody>
      </p:sp>
      <p:graphicFrame>
        <p:nvGraphicFramePr>
          <p:cNvPr id="22" name="内容占位符 2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006117"/>
              </p:ext>
            </p:extLst>
          </p:nvPr>
        </p:nvGraphicFramePr>
        <p:xfrm>
          <a:off x="784225" y="1214438"/>
          <a:ext cx="764540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44508" y="714356"/>
            <a:ext cx="714380" cy="719772"/>
          </a:xfrm>
          <a:prstGeom prst="rect">
            <a:avLst/>
          </a:prstGeom>
          <a:noFill/>
        </p:spPr>
      </p:pic>
      <p:pic>
        <p:nvPicPr>
          <p:cNvPr id="7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144904" y="714356"/>
            <a:ext cx="643477" cy="648334"/>
          </a:xfrm>
          <a:prstGeom prst="rect">
            <a:avLst/>
          </a:prstGeom>
          <a:noFill/>
        </p:spPr>
      </p:pic>
      <p:pic>
        <p:nvPicPr>
          <p:cNvPr id="8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16408" y="642918"/>
            <a:ext cx="714380" cy="719772"/>
          </a:xfrm>
          <a:prstGeom prst="rect">
            <a:avLst/>
          </a:prstGeom>
          <a:noFill/>
        </p:spPr>
      </p:pic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63969-269E-4228-B4AB-5FA87AB5D2A9}" type="slidenum">
              <a:rPr lang="zh-CN" altLang="en-US" smtClean="0"/>
              <a:pPr>
                <a:defRPr/>
              </a:pPr>
              <a:t>3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834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64288" y="285728"/>
            <a:ext cx="1800324" cy="523220"/>
          </a:xfrm>
        </p:spPr>
        <p:txBody>
          <a:bodyPr/>
          <a:lstStyle/>
          <a:p>
            <a:r>
              <a:rPr lang="zh-CN" altLang="en-US" smtClean="0"/>
              <a:t>学员总结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分组总结</a:t>
            </a:r>
            <a:endParaRPr lang="en-US" altLang="zh-CN" smtClean="0"/>
          </a:p>
          <a:p>
            <a:r>
              <a:rPr lang="zh-CN" altLang="en-US" smtClean="0"/>
              <a:t>内容要求</a:t>
            </a:r>
            <a:endParaRPr lang="en-US" altLang="zh-CN" smtClean="0"/>
          </a:p>
          <a:p>
            <a:pPr lvl="1"/>
            <a:r>
              <a:rPr lang="zh-CN" altLang="en-US" smtClean="0"/>
              <a:t>正确、全面、重点突出</a:t>
            </a:r>
            <a:endParaRPr lang="en-US" altLang="zh-CN" smtClean="0"/>
          </a:p>
          <a:p>
            <a:r>
              <a:rPr lang="zh-CN" altLang="en-US" smtClean="0"/>
              <a:t>表达要求</a:t>
            </a:r>
            <a:endParaRPr lang="en-US" altLang="zh-CN" smtClean="0"/>
          </a:p>
          <a:p>
            <a:pPr lvl="1"/>
            <a:r>
              <a:rPr lang="zh-CN" altLang="en-US" smtClean="0"/>
              <a:t>清晰流畅、有条理</a:t>
            </a:r>
            <a:endParaRPr lang="zh-CN" altLang="en-US" dirty="0"/>
          </a:p>
        </p:txBody>
      </p:sp>
      <p:grpSp>
        <p:nvGrpSpPr>
          <p:cNvPr id="4" name="组合 5"/>
          <p:cNvGrpSpPr/>
          <p:nvPr/>
        </p:nvGrpSpPr>
        <p:grpSpPr>
          <a:xfrm>
            <a:off x="142844" y="857232"/>
            <a:ext cx="1507863" cy="400110"/>
            <a:chOff x="2857488" y="4388767"/>
            <a:chExt cx="1507863" cy="400110"/>
          </a:xfrm>
        </p:grpSpPr>
        <p:pic>
          <p:nvPicPr>
            <p:cNvPr id="7" name="Picture 2" descr="C:\Users\meng.zhang\Desktop\ACCP7.0模版图标规范\未命名-3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488" y="4410227"/>
              <a:ext cx="343625" cy="357190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3148350" y="438876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知识分享</a:t>
              </a:r>
              <a:endParaRPr lang="zh-CN" altLang="en-US" sz="20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63969-269E-4228-B4AB-5FA87AB5D2A9}" type="slidenum">
              <a:rPr lang="zh-CN" altLang="en-US" smtClean="0"/>
              <a:pPr>
                <a:defRPr/>
              </a:pPr>
              <a:t>4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048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知识梳理：</a:t>
            </a:r>
            <a:r>
              <a:rPr lang="en-US" altLang="zh-CN" dirty="0" smtClean="0"/>
              <a:t>HTML5+CSS3</a:t>
            </a:r>
            <a:endParaRPr lang="zh-CN" altLang="en-US" dirty="0"/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HTML5</a:t>
            </a:r>
          </a:p>
          <a:p>
            <a:pPr lvl="1"/>
            <a:r>
              <a:rPr lang="en-US" altLang="zh-CN" dirty="0" smtClean="0"/>
              <a:t>HTML5</a:t>
            </a:r>
            <a:r>
              <a:rPr lang="zh-CN" altLang="en-US" dirty="0" smtClean="0"/>
              <a:t>文件结构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常用基本标签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网页布局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表单</a:t>
            </a:r>
          </a:p>
          <a:p>
            <a:r>
              <a:rPr lang="en-US" altLang="zh-CN" dirty="0" smtClean="0"/>
              <a:t>CSS3</a:t>
            </a:r>
          </a:p>
          <a:p>
            <a:pPr lvl="1"/>
            <a:r>
              <a:rPr lang="en-US" altLang="zh-CN" dirty="0" smtClean="0"/>
              <a:t>CSS</a:t>
            </a:r>
            <a:r>
              <a:rPr lang="zh-CN" altLang="en-US" dirty="0" smtClean="0"/>
              <a:t>基础语法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文本和图像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背景属性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盒子模型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浮动与定位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CSS3</a:t>
            </a:r>
            <a:r>
              <a:rPr lang="zh-CN" altLang="en-US" dirty="0" smtClean="0"/>
              <a:t>变形、过渡、动画</a:t>
            </a:r>
            <a:endParaRPr lang="zh-CN" altLang="en-US" dirty="0"/>
          </a:p>
        </p:txBody>
      </p:sp>
      <p:pic>
        <p:nvPicPr>
          <p:cNvPr id="8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8853" y="5072074"/>
            <a:ext cx="643477" cy="648334"/>
          </a:xfrm>
          <a:prstGeom prst="rect">
            <a:avLst/>
          </a:prstGeom>
          <a:noFill/>
        </p:spPr>
      </p:pic>
      <p:pic>
        <p:nvPicPr>
          <p:cNvPr id="9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71597" y="2071678"/>
            <a:ext cx="714380" cy="719772"/>
          </a:xfrm>
          <a:prstGeom prst="rect">
            <a:avLst/>
          </a:prstGeom>
          <a:noFill/>
        </p:spPr>
      </p:pic>
      <p:pic>
        <p:nvPicPr>
          <p:cNvPr id="10" name="Picture 2" descr="C:\Users\meng.zhang\Desktop\ACCP7.0模版图标规范\啊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8853" y="5786454"/>
            <a:ext cx="643477" cy="648334"/>
          </a:xfrm>
          <a:prstGeom prst="rect">
            <a:avLst/>
          </a:prstGeom>
          <a:noFill/>
        </p:spPr>
      </p:pic>
      <p:pic>
        <p:nvPicPr>
          <p:cNvPr id="11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71597" y="2928934"/>
            <a:ext cx="714380" cy="719772"/>
          </a:xfrm>
          <a:prstGeom prst="rect">
            <a:avLst/>
          </a:prstGeom>
          <a:noFill/>
        </p:spPr>
      </p:pic>
      <p:pic>
        <p:nvPicPr>
          <p:cNvPr id="13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43035" y="4429132"/>
            <a:ext cx="714380" cy="719772"/>
          </a:xfrm>
          <a:prstGeom prst="rect">
            <a:avLst/>
          </a:prstGeom>
          <a:noFill/>
        </p:spPr>
      </p:pic>
      <p:pic>
        <p:nvPicPr>
          <p:cNvPr id="14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8" y="5000636"/>
            <a:ext cx="714380" cy="719772"/>
          </a:xfrm>
          <a:prstGeom prst="rect">
            <a:avLst/>
          </a:prstGeom>
          <a:noFill/>
        </p:spPr>
      </p:pic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63969-269E-4228-B4AB-5FA87AB5D2A9}" type="slidenum">
              <a:rPr lang="zh-CN" altLang="en-US" smtClean="0"/>
              <a:pPr>
                <a:defRPr/>
              </a:pPr>
              <a:t>5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719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知识梳理：常见的基本标签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基础标签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标题标签</a:t>
            </a:r>
            <a:r>
              <a:rPr lang="en-US" altLang="zh-CN" dirty="0" smtClean="0"/>
              <a:t>&lt;h1&gt;…&lt;h6&gt;</a:t>
            </a:r>
          </a:p>
          <a:p>
            <a:pPr lvl="1"/>
            <a:r>
              <a:rPr lang="zh-CN" altLang="en-US" dirty="0" smtClean="0"/>
              <a:t>段落标签</a:t>
            </a:r>
            <a:r>
              <a:rPr lang="en-US" altLang="zh-CN" dirty="0" smtClean="0"/>
              <a:t>&lt;p&gt;</a:t>
            </a:r>
            <a:r>
              <a:rPr lang="zh-CN" altLang="en-US" dirty="0" smtClean="0"/>
              <a:t>和换行标签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br</a:t>
            </a:r>
            <a:r>
              <a:rPr lang="en-US" altLang="zh-CN" dirty="0" smtClean="0"/>
              <a:t>/&gt;</a:t>
            </a:r>
          </a:p>
          <a:p>
            <a:pPr lvl="1"/>
            <a:r>
              <a:rPr lang="zh-CN" altLang="en-US" dirty="0" smtClean="0"/>
              <a:t>水平线标签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hr</a:t>
            </a:r>
            <a:r>
              <a:rPr lang="en-US" altLang="zh-CN" dirty="0" smtClean="0"/>
              <a:t>/&gt;</a:t>
            </a:r>
          </a:p>
          <a:p>
            <a:pPr lvl="1"/>
            <a:r>
              <a:rPr lang="en-US" altLang="zh-CN" dirty="0" smtClean="0"/>
              <a:t>&lt;</a:t>
            </a:r>
            <a:r>
              <a:rPr lang="en-US" altLang="zh-CN" dirty="0" err="1" smtClean="0"/>
              <a:t>em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标签和</a:t>
            </a:r>
            <a:r>
              <a:rPr lang="en-US" altLang="zh-CN" dirty="0" smtClean="0"/>
              <a:t>&lt;strong&gt;</a:t>
            </a:r>
            <a:r>
              <a:rPr lang="zh-CN" altLang="en-US" dirty="0" smtClean="0"/>
              <a:t>标签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注释和特殊符号</a:t>
            </a:r>
            <a:endParaRPr lang="en-US" altLang="zh-CN" dirty="0" smtClean="0"/>
          </a:p>
          <a:p>
            <a:r>
              <a:rPr lang="zh-CN" altLang="en-US" dirty="0" smtClean="0"/>
              <a:t>超链接标签</a:t>
            </a:r>
            <a:r>
              <a:rPr lang="en-US" altLang="zh-CN" dirty="0" smtClean="0"/>
              <a:t>&lt;a/&gt;</a:t>
            </a:r>
          </a:p>
          <a:p>
            <a:r>
              <a:rPr lang="zh-CN" altLang="en-US" dirty="0" smtClean="0"/>
              <a:t>图像标签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img</a:t>
            </a:r>
            <a:r>
              <a:rPr lang="en-US" altLang="zh-CN" dirty="0" smtClean="0"/>
              <a:t>/&gt;</a:t>
            </a:r>
            <a:endParaRPr lang="zh-CN" altLang="en-US" dirty="0"/>
          </a:p>
        </p:txBody>
      </p:sp>
      <p:pic>
        <p:nvPicPr>
          <p:cNvPr id="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1780534"/>
            <a:ext cx="714380" cy="719772"/>
          </a:xfrm>
          <a:prstGeom prst="rect">
            <a:avLst/>
          </a:prstGeom>
          <a:noFill/>
        </p:spPr>
      </p:pic>
      <p:pic>
        <p:nvPicPr>
          <p:cNvPr id="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2357430"/>
            <a:ext cx="714380" cy="719772"/>
          </a:xfrm>
          <a:prstGeom prst="rect">
            <a:avLst/>
          </a:prstGeom>
          <a:noFill/>
        </p:spPr>
      </p:pic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3714752"/>
            <a:ext cx="714380" cy="719772"/>
          </a:xfrm>
          <a:prstGeom prst="rect">
            <a:avLst/>
          </a:prstGeom>
          <a:noFill/>
        </p:spPr>
      </p:pic>
      <p:pic>
        <p:nvPicPr>
          <p:cNvPr id="8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12" y="4407083"/>
            <a:ext cx="714380" cy="719772"/>
          </a:xfrm>
          <a:prstGeom prst="rect">
            <a:avLst/>
          </a:prstGeom>
          <a:noFill/>
        </p:spPr>
      </p:pic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63969-269E-4228-B4AB-5FA87AB5D2A9}" type="slidenum">
              <a:rPr lang="zh-CN" altLang="en-US" smtClean="0"/>
              <a:pPr>
                <a:defRPr/>
              </a:pPr>
              <a:t>6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030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知识梳理：网页布局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列表在网页中的应用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无序列表、有序列表、定义列表</a:t>
            </a:r>
            <a:endParaRPr lang="en-US" altLang="zh-CN" dirty="0" smtClean="0"/>
          </a:p>
          <a:p>
            <a:r>
              <a:rPr lang="zh-CN" altLang="en-US" dirty="0" smtClean="0"/>
              <a:t>表格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表格的基本结构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表格的跨行跨列</a:t>
            </a:r>
            <a:endParaRPr lang="en-US" altLang="zh-CN" dirty="0" smtClean="0"/>
          </a:p>
          <a:p>
            <a:r>
              <a:rPr lang="zh-CN" altLang="en-US" dirty="0" smtClean="0"/>
              <a:t>框架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框架的基本结构和应用场合</a:t>
            </a:r>
            <a:endParaRPr lang="en-US" altLang="zh-CN" dirty="0" smtClean="0"/>
          </a:p>
          <a:p>
            <a:r>
              <a:rPr lang="zh-CN" altLang="en-US" dirty="0" smtClean="0"/>
              <a:t>媒体元素</a:t>
            </a:r>
            <a:endParaRPr lang="en-US" altLang="zh-CN" dirty="0" smtClean="0"/>
          </a:p>
          <a:p>
            <a:r>
              <a:rPr lang="en-US" altLang="zh-CN" dirty="0" smtClean="0"/>
              <a:t>HTML5</a:t>
            </a:r>
            <a:r>
              <a:rPr lang="zh-CN" altLang="en-US" dirty="0" smtClean="0"/>
              <a:t>结构元素</a:t>
            </a:r>
            <a:endParaRPr lang="zh-CN" altLang="en-US" dirty="0"/>
          </a:p>
        </p:txBody>
      </p:sp>
      <p:pic>
        <p:nvPicPr>
          <p:cNvPr id="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2066286"/>
            <a:ext cx="714380" cy="719772"/>
          </a:xfrm>
          <a:prstGeom prst="rect">
            <a:avLst/>
          </a:prstGeom>
          <a:noFill/>
        </p:spPr>
      </p:pic>
      <p:pic>
        <p:nvPicPr>
          <p:cNvPr id="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8050" y="5079230"/>
            <a:ext cx="714380" cy="719772"/>
          </a:xfrm>
          <a:prstGeom prst="rect">
            <a:avLst/>
          </a:prstGeom>
          <a:noFill/>
        </p:spPr>
      </p:pic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1569898"/>
            <a:ext cx="714380" cy="719772"/>
          </a:xfrm>
          <a:prstGeom prst="rect">
            <a:avLst/>
          </a:prstGeom>
          <a:noFill/>
        </p:spPr>
      </p:pic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63969-269E-4228-B4AB-5FA87AB5D2A9}" type="slidenum">
              <a:rPr lang="zh-CN" altLang="en-US" smtClean="0"/>
              <a:pPr>
                <a:defRPr/>
              </a:pPr>
              <a:t>7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482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56176" y="285728"/>
            <a:ext cx="2808436" cy="523220"/>
          </a:xfrm>
        </p:spPr>
        <p:txBody>
          <a:bodyPr/>
          <a:lstStyle/>
          <a:p>
            <a:r>
              <a:rPr lang="zh-CN" altLang="en-US" smtClean="0"/>
              <a:t>知识梳理：表单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4254" y="1214422"/>
            <a:ext cx="7892202" cy="5143536"/>
          </a:xfrm>
        </p:spPr>
        <p:txBody>
          <a:bodyPr/>
          <a:lstStyle/>
          <a:p>
            <a:r>
              <a:rPr lang="zh-CN" altLang="en-US" dirty="0" smtClean="0"/>
              <a:t>表单的基本结构</a:t>
            </a:r>
            <a:endParaRPr lang="en-US" altLang="zh-CN" dirty="0" smtClean="0"/>
          </a:p>
          <a:p>
            <a:r>
              <a:rPr lang="zh-CN" altLang="en-US" dirty="0" smtClean="0"/>
              <a:t>表单元素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文本框、密码框、按钮、复选框、单选按钮、列表框、多行文本框、标记</a:t>
            </a:r>
            <a:r>
              <a:rPr lang="en-US" altLang="zh-CN" dirty="0" smtClean="0"/>
              <a:t>&lt;label&gt;</a:t>
            </a:r>
            <a:r>
              <a:rPr lang="zh-CN" altLang="en-US" dirty="0" smtClean="0"/>
              <a:t>、文件域、邮箱、网址、数字、滑块、搜索</a:t>
            </a:r>
            <a:endParaRPr lang="en-US" altLang="zh-CN" dirty="0" smtClean="0"/>
          </a:p>
          <a:p>
            <a:r>
              <a:rPr lang="zh-CN" altLang="en-US" dirty="0" smtClean="0"/>
              <a:t>表单元素的高级用法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隐藏域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只读和禁用属性</a:t>
            </a:r>
            <a:endParaRPr lang="en-US" altLang="zh-CN" dirty="0" smtClean="0"/>
          </a:p>
          <a:p>
            <a:r>
              <a:rPr lang="zh-CN" altLang="en-US" dirty="0" smtClean="0"/>
              <a:t>表单的初级验证</a:t>
            </a:r>
            <a:endParaRPr lang="zh-CN" altLang="en-US" dirty="0"/>
          </a:p>
        </p:txBody>
      </p:sp>
      <p:pic>
        <p:nvPicPr>
          <p:cNvPr id="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16416" y="2357430"/>
            <a:ext cx="714380" cy="719772"/>
          </a:xfrm>
          <a:prstGeom prst="rect">
            <a:avLst/>
          </a:prstGeom>
          <a:noFill/>
        </p:spPr>
      </p:pic>
      <p:pic>
        <p:nvPicPr>
          <p:cNvPr id="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48" y="4617304"/>
            <a:ext cx="714380" cy="719772"/>
          </a:xfrm>
          <a:prstGeom prst="rect">
            <a:avLst/>
          </a:prstGeom>
          <a:noFill/>
        </p:spPr>
      </p:pic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63969-269E-4228-B4AB-5FA87AB5D2A9}" type="slidenum">
              <a:rPr lang="zh-CN" altLang="en-US" smtClean="0"/>
              <a:pPr>
                <a:defRPr/>
              </a:pPr>
              <a:t>8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88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知识梳理：</a:t>
            </a:r>
            <a:r>
              <a:rPr lang="en-US" altLang="zh-CN" smtClean="0"/>
              <a:t>CSS</a:t>
            </a:r>
            <a:r>
              <a:rPr lang="zh-CN" altLang="en-US" smtClean="0"/>
              <a:t>基础语法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CSS</a:t>
            </a:r>
            <a:r>
              <a:rPr lang="zh-CN" altLang="en-US" dirty="0" smtClean="0"/>
              <a:t>的意义</a:t>
            </a:r>
            <a:endParaRPr lang="en-US" altLang="zh-CN" dirty="0" smtClean="0"/>
          </a:p>
          <a:p>
            <a:r>
              <a:rPr lang="en-US" altLang="zh-CN" dirty="0" smtClean="0"/>
              <a:t>CSS</a:t>
            </a:r>
            <a:r>
              <a:rPr lang="zh-CN" altLang="en-US" dirty="0" smtClean="0"/>
              <a:t>的语法规则</a:t>
            </a:r>
            <a:endParaRPr lang="en-US" altLang="zh-CN" dirty="0" smtClean="0"/>
          </a:p>
          <a:p>
            <a:r>
              <a:rPr lang="en-US" altLang="zh-CN" dirty="0" smtClean="0"/>
              <a:t>CSS</a:t>
            </a:r>
            <a:r>
              <a:rPr lang="zh-CN" altLang="en-US" dirty="0" smtClean="0"/>
              <a:t>选择器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基本选择器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标签选择器、类选择器、</a:t>
            </a:r>
            <a:r>
              <a:rPr lang="en-US" altLang="zh-CN" dirty="0" smtClean="0"/>
              <a:t>ID</a:t>
            </a:r>
            <a:r>
              <a:rPr lang="zh-CN" altLang="en-US" dirty="0" smtClean="0"/>
              <a:t>选择器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高级选择器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层次选择器、结构选择器、属性选择器</a:t>
            </a:r>
            <a:endParaRPr lang="en-US" altLang="zh-CN" dirty="0" smtClean="0"/>
          </a:p>
          <a:p>
            <a:r>
              <a:rPr lang="en-US" altLang="zh-CN" dirty="0" smtClean="0"/>
              <a:t>HTML</a:t>
            </a:r>
            <a:r>
              <a:rPr lang="zh-CN" altLang="en-US" dirty="0" smtClean="0"/>
              <a:t>中引入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样式表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行内样式、内部样式表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外部样式表</a:t>
            </a:r>
            <a:endParaRPr lang="en-US" altLang="zh-CN" dirty="0" smtClean="0"/>
          </a:p>
        </p:txBody>
      </p:sp>
      <p:pic>
        <p:nvPicPr>
          <p:cNvPr id="5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2379524"/>
            <a:ext cx="714380" cy="719772"/>
          </a:xfrm>
          <a:prstGeom prst="rect">
            <a:avLst/>
          </a:prstGeom>
          <a:noFill/>
        </p:spPr>
      </p:pic>
      <p:pic>
        <p:nvPicPr>
          <p:cNvPr id="6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5674" y="3362954"/>
            <a:ext cx="714380" cy="719772"/>
          </a:xfrm>
          <a:prstGeom prst="rect">
            <a:avLst/>
          </a:prstGeom>
          <a:noFill/>
        </p:spPr>
      </p:pic>
      <p:pic>
        <p:nvPicPr>
          <p:cNvPr id="7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3834" y="1650405"/>
            <a:ext cx="714380" cy="719772"/>
          </a:xfrm>
          <a:prstGeom prst="rect">
            <a:avLst/>
          </a:prstGeom>
          <a:noFill/>
        </p:spPr>
      </p:pic>
      <p:pic>
        <p:nvPicPr>
          <p:cNvPr id="8" name="Picture 3" descr="C:\Users\meng.zhang\Desktop\ACCP7.0模版图标规范\是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459" y="4189590"/>
            <a:ext cx="714380" cy="719772"/>
          </a:xfrm>
          <a:prstGeom prst="rect">
            <a:avLst/>
          </a:prstGeom>
          <a:noFill/>
        </p:spPr>
      </p:pic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763969-269E-4228-B4AB-5FA87AB5D2A9}" type="slidenum">
              <a:rPr lang="zh-CN" altLang="en-US" smtClean="0"/>
              <a:pPr>
                <a:defRPr/>
              </a:pPr>
              <a:t>9</a:t>
            </a:fld>
            <a:r>
              <a:rPr lang="en-US" altLang="zh-CN" smtClean="0"/>
              <a:t>/33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47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cmpd="sng">
          <a:solidFill>
            <a:schemeClr val="accent5">
              <a:lumMod val="50000"/>
            </a:schemeClr>
          </a:solidFill>
          <a:headEnd type="none"/>
          <a:tailEnd type="triangle"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>
            <a:rot lat="0" lon="0" rev="0"/>
          </a:camera>
          <a:lightRig rig="flood" dir="t">
            <a:rot lat="0" lon="0" rev="5400000"/>
          </a:lightRig>
        </a:scene3d>
        <a:sp3d prstMaterial="dkEdge">
          <a:bevelT w="0" h="0"/>
          <a:contourClr>
            <a:schemeClr val="accent1">
              <a:satMod val="110000"/>
            </a:schemeClr>
          </a:contourClr>
        </a:sp3d>
      </a:spPr>
      <a:bodyPr/>
      <a:lstStyle>
        <a:defPPr>
          <a:defRPr/>
        </a:defPPr>
      </a:lstStyle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7210</TotalTime>
  <Words>1585</Words>
  <Application>Microsoft Office PowerPoint</Application>
  <PresentationFormat>全屏显示(4:3)</PresentationFormat>
  <Paragraphs>323</Paragraphs>
  <Slides>29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模板</vt:lpstr>
      <vt:lpstr>第十章 课程总复习</vt:lpstr>
      <vt:lpstr>预习检查</vt:lpstr>
      <vt:lpstr>课程内容回顾</vt:lpstr>
      <vt:lpstr>学员总结</vt:lpstr>
      <vt:lpstr>知识梳理：HTML5+CSS3</vt:lpstr>
      <vt:lpstr>知识梳理：常见的基本标签</vt:lpstr>
      <vt:lpstr>知识梳理：网页布局</vt:lpstr>
      <vt:lpstr>知识梳理：表单</vt:lpstr>
      <vt:lpstr>知识梳理：CSS基础语法</vt:lpstr>
      <vt:lpstr>知识梳理：文本和图像</vt:lpstr>
      <vt:lpstr>知识梳理：背景属性</vt:lpstr>
      <vt:lpstr>知识梳理：盒子模型</vt:lpstr>
      <vt:lpstr>知识梳理：浮动与定位</vt:lpstr>
      <vt:lpstr>知识梳理：利用CSS3制作网页动画</vt:lpstr>
      <vt:lpstr>综合练习：开心网游戏页面</vt:lpstr>
      <vt:lpstr>综合练习：网页导航</vt:lpstr>
      <vt:lpstr>综合练习：游戏列表和广告图片2-1</vt:lpstr>
      <vt:lpstr>综合练习：游戏列表和广告图片2-2</vt:lpstr>
      <vt:lpstr>共性问题集中讲解</vt:lpstr>
      <vt:lpstr>综合练习：全部游戏和角色扮演</vt:lpstr>
      <vt:lpstr>共性问题集中讲解</vt:lpstr>
      <vt:lpstr>综合练习：用户登录</vt:lpstr>
      <vt:lpstr>综合练习：新闻公告</vt:lpstr>
      <vt:lpstr>共性问题集中讲解</vt:lpstr>
      <vt:lpstr>综合练习：广告图和游戏视频</vt:lpstr>
      <vt:lpstr>综合练习：网页版权</vt:lpstr>
      <vt:lpstr>综合练习：漂浮广告</vt:lpstr>
      <vt:lpstr>共性问题集中讲解</vt:lpstr>
      <vt:lpstr>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微软用户</cp:lastModifiedBy>
  <cp:revision>1069</cp:revision>
  <dcterms:created xsi:type="dcterms:W3CDTF">2006-03-08T06:55:38Z</dcterms:created>
  <dcterms:modified xsi:type="dcterms:W3CDTF">2017-12-11T03:55:55Z</dcterms:modified>
</cp:coreProperties>
</file>