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26" r:id="rId3"/>
    <p:sldId id="325" r:id="rId4"/>
    <p:sldId id="298" r:id="rId5"/>
    <p:sldId id="262" r:id="rId6"/>
    <p:sldId id="329" r:id="rId7"/>
    <p:sldId id="268" r:id="rId8"/>
    <p:sldId id="310" r:id="rId9"/>
    <p:sldId id="300" r:id="rId10"/>
    <p:sldId id="311" r:id="rId11"/>
    <p:sldId id="303" r:id="rId12"/>
    <p:sldId id="312" r:id="rId13"/>
    <p:sldId id="304" r:id="rId14"/>
    <p:sldId id="305" r:id="rId15"/>
    <p:sldId id="302" r:id="rId16"/>
    <p:sldId id="313" r:id="rId17"/>
    <p:sldId id="314" r:id="rId18"/>
    <p:sldId id="272" r:id="rId19"/>
    <p:sldId id="335" r:id="rId20"/>
    <p:sldId id="336" r:id="rId21"/>
    <p:sldId id="315" r:id="rId22"/>
    <p:sldId id="322" r:id="rId23"/>
    <p:sldId id="288" r:id="rId24"/>
    <p:sldId id="276" r:id="rId25"/>
    <p:sldId id="282" r:id="rId26"/>
    <p:sldId id="278" r:id="rId27"/>
    <p:sldId id="279" r:id="rId28"/>
    <p:sldId id="331" r:id="rId29"/>
    <p:sldId id="319" r:id="rId30"/>
    <p:sldId id="320" r:id="rId31"/>
    <p:sldId id="28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8" autoAdjust="0"/>
    <p:restoredTop sz="93739" autoAdjust="0"/>
  </p:normalViewPr>
  <p:slideViewPr>
    <p:cSldViewPr>
      <p:cViewPr>
        <p:scale>
          <a:sx n="63" d="100"/>
          <a:sy n="63" d="100"/>
        </p:scale>
        <p:origin x="-120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5FFC3-7E0F-4F17-BADC-0D67D7B6DB01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453B7-1A33-445D-A4E4-B9AD9F14A6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******</a:t>
            </a:r>
            <a:endParaRPr lang="en-US" altLang="zh-CN" dirty="0" smtClean="0"/>
          </a:p>
          <a:p>
            <a:r>
              <a:rPr lang="zh-CN" altLang="en-US" dirty="0" smtClean="0"/>
              <a:t>大家之前接触过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开发没有？（没有）</a:t>
            </a:r>
            <a:endParaRPr lang="en-US" altLang="zh-CN" dirty="0" smtClean="0"/>
          </a:p>
          <a:p>
            <a:r>
              <a:rPr lang="zh-CN" altLang="en-US" dirty="0" smtClean="0"/>
              <a:t>真的没有？（没有）</a:t>
            </a:r>
            <a:endParaRPr lang="en-US" altLang="zh-CN" dirty="0" smtClean="0"/>
          </a:p>
          <a:p>
            <a:r>
              <a:rPr lang="zh-CN" altLang="en-US" dirty="0" smtClean="0"/>
              <a:t>确定一点也没有？（没有）</a:t>
            </a:r>
            <a:endParaRPr lang="en-US" altLang="zh-CN" dirty="0" smtClean="0"/>
          </a:p>
          <a:p>
            <a:r>
              <a:rPr lang="zh-CN" altLang="en-US" dirty="0" smtClean="0"/>
              <a:t>那就放心了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这次培训就是为初学者准备的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都用过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都用过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0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4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版本兼容介绍：</a:t>
            </a:r>
            <a:r>
              <a:rPr kumimoji="1" lang="en-US" altLang="zh-CN" dirty="0" smtClean="0"/>
              <a:t>API</a:t>
            </a:r>
            <a:r>
              <a:rPr kumimoji="1" lang="en-US" altLang="zh-CN" baseline="0" dirty="0" smtClean="0"/>
              <a:t> level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最新版本加入了可穿戴设备、</a:t>
            </a:r>
            <a:r>
              <a:rPr kumimoji="1" lang="en-US" altLang="zh-CN" dirty="0" err="1" smtClean="0"/>
              <a:t>TV</a:t>
            </a:r>
            <a:r>
              <a:rPr kumimoji="1" lang="en-US" altLang="en-US" dirty="0" err="1" smtClean="0"/>
              <a:t>等</a:t>
            </a:r>
            <a:r>
              <a:rPr kumimoji="1" lang="zh-CN" altLang="en-US" dirty="0" smtClean="0"/>
              <a:t>多嵌入设备支持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看到这张图大件是不是有点熟悉：</a:t>
            </a:r>
            <a:r>
              <a:rPr lang="en-US" altLang="zh-CN" dirty="0" err="1" smtClean="0"/>
              <a:t>sqlit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，熟悉的配方熟悉的味道，就是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嘛</a:t>
            </a:r>
            <a:endParaRPr lang="en-US" altLang="zh-CN" dirty="0" smtClean="0"/>
          </a:p>
          <a:p>
            <a:endParaRPr lang="en-US" altLang="zh-CN" dirty="0" smtClean="0"/>
          </a:p>
          <a:p>
            <a:pPr algn="l"/>
            <a:r>
              <a:rPr lang="zh-CN" altLang="en-US" dirty="0" smtClean="0"/>
              <a:t>第二层是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4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告诉听众随时可以打断。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Android step by step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官方文档）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中间休息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讲解完工程创建以后，让大家自己联系下。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有问题找我沟通。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我操作完了，留些时间给听众同步操作。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分钟停顿一下。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注意活跃气氛。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453B7-1A33-445D-A4E4-B9AD9F14A6E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7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template（alibaba）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workflow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apkb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pp.taobao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7772400" cy="1470025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【1】Android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开发入门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856854"/>
            <a:ext cx="2666667" cy="1428572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899592" y="414908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无线事业部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技术研发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基础业务平台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客户端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微软雅黑"/>
              </a:rPr>
              <a:t>罗喉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  <a:cs typeface="微软雅黑"/>
              </a:rPr>
              <a:t>（罗兵彬 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+mn-ea"/>
              <a:cs typeface="微软雅黑"/>
            </a:endParaRPr>
          </a:p>
        </p:txBody>
      </p:sp>
      <p:pic>
        <p:nvPicPr>
          <p:cNvPr id="7" name="图片 6" descr="4-0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0609" y="3429000"/>
            <a:ext cx="3070591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80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安装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Android + ADT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742" y="908720"/>
            <a:ext cx="3456384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124744"/>
            <a:ext cx="3384376" cy="1656184"/>
          </a:xfrm>
          <a:prstGeom prst="rect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217" y="2852936"/>
            <a:ext cx="3384376" cy="20162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794" y="4941168"/>
            <a:ext cx="3384376" cy="1440160"/>
          </a:xfrm>
          <a:prstGeom prst="rect">
            <a:avLst/>
          </a:prstGeom>
          <a:noFill/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0800000">
            <a:off x="3918126" y="1952836"/>
            <a:ext cx="187220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2342" y="1844824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Eclipse + ADT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10800000">
            <a:off x="3918126" y="3627022"/>
            <a:ext cx="187220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3862876" y="5661248"/>
            <a:ext cx="187220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62342" y="3563724"/>
            <a:ext cx="16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 SDK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2342" y="55665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JDK JRE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95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80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设置环境变量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1709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、设置</a:t>
            </a:r>
            <a:r>
              <a:rPr lang="en-US" altLang="zh-CN" dirty="0" smtClean="0"/>
              <a:t>JDK bin</a:t>
            </a:r>
            <a:r>
              <a:rPr lang="zh-CN" altLang="en-US" dirty="0" smtClean="0"/>
              <a:t>环境变量。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、设置</a:t>
            </a:r>
            <a:r>
              <a:rPr lang="en-US" altLang="zh-CN" dirty="0" smtClean="0"/>
              <a:t>JRE bin</a:t>
            </a:r>
            <a:r>
              <a:rPr lang="zh-CN" altLang="en-US" dirty="0" smtClean="0"/>
              <a:t>环境变量。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、设置</a:t>
            </a:r>
            <a:r>
              <a:rPr lang="en-US" altLang="zh-CN" dirty="0" smtClean="0"/>
              <a:t>Android SDK tools</a:t>
            </a:r>
            <a:r>
              <a:rPr lang="zh-CN" altLang="en-US" dirty="0" smtClean="0"/>
              <a:t>环境变量。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、设置</a:t>
            </a:r>
            <a:r>
              <a:rPr lang="en-US" altLang="zh-CN" dirty="0" smtClean="0"/>
              <a:t>Android SDK platform-tools</a:t>
            </a:r>
            <a:r>
              <a:rPr lang="zh-CN" altLang="en-US" dirty="0" smtClean="0"/>
              <a:t>环境变量。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5553075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30932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设置方法  计算机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80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搭建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3204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首先设置工作空间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809" y="1484784"/>
            <a:ext cx="8027639" cy="469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36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80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搭建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889000"/>
            <a:ext cx="8424936" cy="53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0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设置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JDK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版本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6192"/>
          </a:xfrm>
        </p:spPr>
        <p:txBody>
          <a:bodyPr/>
          <a:lstStyle/>
          <a:p>
            <a:r>
              <a:rPr lang="zh-CN" altLang="en-US" dirty="0" smtClean="0"/>
              <a:t>菜单</a:t>
            </a:r>
            <a:r>
              <a:rPr lang="en-US" altLang="zh-CN" dirty="0" smtClean="0"/>
              <a:t>-windows-preferences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951" y="1412776"/>
            <a:ext cx="810250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83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 Manager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249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AVD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Android Virtual Devices</a:t>
            </a:r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创建虚拟机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902435"/>
            <a:ext cx="5094312" cy="533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1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lang="en-US" altLang="zh-CN" b="1" dirty="0" smtClean="0"/>
              <a:t>Hello world~</a:t>
            </a:r>
            <a:endParaRPr lang="zh-CN" altLang="en-US" b="1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b="1" dirty="0" smtClean="0"/>
              <a:t>Android</a:t>
            </a:r>
            <a:r>
              <a:rPr lang="zh-CN" altLang="en-US" b="1" dirty="0" smtClean="0"/>
              <a:t>工程</a:t>
            </a:r>
            <a:endParaRPr lang="en-US" altLang="zh-CN" b="1" dirty="0" smtClean="0"/>
          </a:p>
          <a:p>
            <a:pPr lvl="1"/>
            <a:r>
              <a:rPr lang="en-US" altLang="zh-CN" b="1" dirty="0"/>
              <a:t>File&gt;New&gt;Android Application </a:t>
            </a:r>
            <a:r>
              <a:rPr lang="en-US" altLang="zh-CN" b="1" dirty="0" smtClean="0"/>
              <a:t>Project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pPr lvl="1"/>
            <a:r>
              <a:rPr lang="en-US" altLang="zh-CN" b="1" dirty="0" smtClean="0"/>
              <a:t>Package Name</a:t>
            </a:r>
            <a:r>
              <a:rPr lang="zh-CN" altLang="en-US" b="1" dirty="0" smtClean="0"/>
              <a:t>每个应用程序必须是唯一的。</a:t>
            </a:r>
            <a:endParaRPr lang="en-US" altLang="zh-CN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3773488"/>
            <a:ext cx="1152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50B4"/>
                </a:solidFill>
                <a:latin typeface="+mn-lt"/>
                <a:ea typeface="+mn-ea"/>
              </a:rPr>
              <a:t>Next&gt;</a:t>
            </a:r>
            <a:endParaRPr lang="zh-CN" altLang="en-US" sz="2400" dirty="0">
              <a:solidFill>
                <a:srgbClr val="0050B4"/>
              </a:solidFill>
              <a:latin typeface="+mn-lt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816424" cy="398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096344" cy="402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79512" y="15280"/>
            <a:ext cx="8229600" cy="533400"/>
          </a:xfrm>
        </p:spPr>
        <p:txBody>
          <a:bodyPr/>
          <a:lstStyle/>
          <a:p>
            <a:r>
              <a:rPr lang="en-US" altLang="zh-CN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Hello world~</a:t>
            </a:r>
            <a:endParaRPr lang="zh-CN" altLang="en-US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741709"/>
            <a:ext cx="8229600" cy="52705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工程开发界面</a:t>
            </a:r>
            <a:endParaRPr lang="en-US" altLang="zh-CN" sz="2800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7" y="2668289"/>
            <a:ext cx="4536504" cy="364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655341"/>
            <a:ext cx="4535932" cy="36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99708" y="1484784"/>
            <a:ext cx="391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快捷键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补</a:t>
            </a:r>
            <a:r>
              <a:rPr lang="zh-CN" altLang="en-US" sz="2000" dirty="0" smtClean="0">
                <a:latin typeface="+mn-ea"/>
              </a:rPr>
              <a:t>全：</a:t>
            </a:r>
            <a:r>
              <a:rPr lang="en-US" altLang="zh-CN" sz="2000" dirty="0" smtClean="0">
                <a:latin typeface="+mn-ea"/>
              </a:rPr>
              <a:t>alt+/</a:t>
            </a:r>
          </a:p>
          <a:p>
            <a:r>
              <a:rPr lang="zh-CN" altLang="en-US" sz="2000" dirty="0" smtClean="0">
                <a:latin typeface="+mn-ea"/>
              </a:rPr>
              <a:t>注释：</a:t>
            </a:r>
            <a:r>
              <a:rPr lang="en-US" altLang="zh-CN" sz="2000" dirty="0" smtClean="0">
                <a:latin typeface="+mn-ea"/>
              </a:rPr>
              <a:t>control+/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6200" y="0"/>
            <a:ext cx="456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为什么学习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Android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+mn-ea"/>
                <a:cs typeface="Arial Unicode MS" panose="020B0604020202020204" pitchFamily="34" charset="-122"/>
              </a:rPr>
              <a:t>开发？</a:t>
            </a:r>
            <a:endParaRPr kumimoji="1" lang="en-US" altLang="zh-CN" sz="2800" b="1" dirty="0" smtClean="0">
              <a:solidFill>
                <a:schemeClr val="bg1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12" name="图片 11" descr="1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524000"/>
            <a:ext cx="4136474" cy="2590800"/>
          </a:xfrm>
          <a:prstGeom prst="rect">
            <a:avLst/>
          </a:prstGeom>
        </p:spPr>
      </p:pic>
      <p:pic>
        <p:nvPicPr>
          <p:cNvPr id="13" name="图片 12" descr="2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152" y="1524001"/>
            <a:ext cx="4002627" cy="2511452"/>
          </a:xfrm>
          <a:prstGeom prst="rect">
            <a:avLst/>
          </a:prstGeom>
        </p:spPr>
      </p:pic>
      <p:pic>
        <p:nvPicPr>
          <p:cNvPr id="14" name="图片 13" descr="3-3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253" y="4249740"/>
            <a:ext cx="4152901" cy="2373366"/>
          </a:xfrm>
          <a:prstGeom prst="rect">
            <a:avLst/>
          </a:prstGeom>
        </p:spPr>
      </p:pic>
      <p:pic>
        <p:nvPicPr>
          <p:cNvPr id="15" name="图片 14" descr="4-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152" y="4249740"/>
            <a:ext cx="4002627" cy="235760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7254" y="685800"/>
            <a:ext cx="7491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逆袭神技</a:t>
            </a:r>
            <a:endParaRPr kumimoji="1" lang="en-US" altLang="zh-CN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升职加薪</a:t>
            </a:r>
            <a:r>
              <a:rPr kumimoji="1"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？当上总经理？出任</a:t>
            </a:r>
            <a:r>
              <a:rPr kumimoji="1"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  <a:r>
              <a:rPr kumimoji="1"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？迎娶白富美？</a:t>
            </a:r>
          </a:p>
        </p:txBody>
      </p:sp>
    </p:spTree>
    <p:extLst>
      <p:ext uri="{BB962C8B-B14F-4D97-AF65-F5344CB8AC3E}">
        <p14:creationId xmlns:p14="http://schemas.microsoft.com/office/powerpoint/2010/main" val="251943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lang="en-US" altLang="zh-CN" b="1" dirty="0" smtClean="0"/>
              <a:t>Hello world~</a:t>
            </a:r>
            <a:endParaRPr lang="zh-CN" altLang="en-US" b="1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运行和调试程序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50" y="2143125"/>
            <a:ext cx="5384800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7813" y="1928813"/>
            <a:ext cx="36941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kumimoji="1" lang="en-US" altLang="en-US" b="1" dirty="0" err="1" smtClean="0">
                <a:latin typeface="+mn-ea"/>
                <a:cs typeface="Arial Unicode MS" panose="020B0604020202020204" pitchFamily="34" charset="-122"/>
              </a:rPr>
              <a:t>工程结构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9552" y="1196752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2" y="2708920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9552" y="4221088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9552" y="5661248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AndroidManifest.xml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5400000">
            <a:off x="1421650" y="2042846"/>
            <a:ext cx="9001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1421651" y="3547146"/>
            <a:ext cx="9001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5400000">
            <a:off x="1390695" y="5056132"/>
            <a:ext cx="85019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03848" y="1161618"/>
            <a:ext cx="5796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zh-CN" altLang="en-US" dirty="0"/>
              <a:t>资源</a:t>
            </a:r>
            <a:r>
              <a:rPr lang="en-US" altLang="zh-CN" dirty="0"/>
              <a:t>(Resource)</a:t>
            </a:r>
            <a:r>
              <a:rPr lang="zh-CN" altLang="en-US" dirty="0"/>
              <a:t>目录，存放各种资源，如界面文件、图片或数据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275856" y="2708920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zh-CN" altLang="en-US" dirty="0"/>
              <a:t>自动生成目录，存放所有由</a:t>
            </a:r>
            <a:r>
              <a:rPr lang="en-US" altLang="zh-CN" dirty="0"/>
              <a:t>Android</a:t>
            </a:r>
            <a:r>
              <a:rPr lang="zh-CN" altLang="en-US" dirty="0"/>
              <a:t>开发工具自动生成的文件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223554" y="4365104"/>
            <a:ext cx="269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altLang="zh-CN" dirty="0"/>
              <a:t>java</a:t>
            </a:r>
            <a:r>
              <a:rPr lang="zh-CN" altLang="en-US" dirty="0"/>
              <a:t>原代码存放目录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3240360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dirty="0"/>
              <a:t>功能清单文件，可以指定应用程序使用到的服务</a:t>
            </a:r>
            <a:r>
              <a:rPr lang="en-US" altLang="zh-CN" dirty="0"/>
              <a:t>(</a:t>
            </a:r>
            <a:r>
              <a:rPr lang="zh-CN" altLang="en-US" dirty="0"/>
              <a:t>如电话服务、互联网服务、短信服务、</a:t>
            </a:r>
            <a:r>
              <a:rPr lang="en-US" altLang="zh-CN" dirty="0"/>
              <a:t>GPS</a:t>
            </a:r>
            <a:r>
              <a:rPr lang="zh-CN" altLang="en-US" dirty="0"/>
              <a:t>服务等等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1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dp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px，sp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hdpi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ldpi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mdpi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xhdpi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资源索引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Launcher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快捷键、如何查看文档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64746" y="1189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kumimoji="1" lang="en-US" altLang="en-US" b="1" dirty="0" err="1" smtClean="0">
                <a:latin typeface="+mn-ea"/>
                <a:cs typeface="Arial Unicode MS" panose="020B0604020202020204" pitchFamily="34" charset="-122"/>
              </a:rPr>
              <a:t>工程结构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4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调试手段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真机调试：打开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调试开关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499992" y="1556792"/>
            <a:ext cx="3117052" cy="5015479"/>
            <a:chOff x="4714876" y="1928802"/>
            <a:chExt cx="2902168" cy="4643469"/>
          </a:xfrm>
        </p:grpSpPr>
        <p:pic>
          <p:nvPicPr>
            <p:cNvPr id="1027" name="Picture 3" descr="D:\development\bak\android\Screenshot_2013-11-13-11-21-46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1928802"/>
              <a:ext cx="2902168" cy="4643469"/>
            </a:xfrm>
            <a:prstGeom prst="rect">
              <a:avLst/>
            </a:prstGeom>
            <a:noFill/>
          </p:spPr>
        </p:pic>
        <p:sp>
          <p:nvSpPr>
            <p:cNvPr id="6" name="椭圆 5"/>
            <p:cNvSpPr/>
            <p:nvPr/>
          </p:nvSpPr>
          <p:spPr>
            <a:xfrm>
              <a:off x="6715140" y="2285992"/>
              <a:ext cx="857256" cy="7858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9592" y="1556792"/>
            <a:ext cx="3315218" cy="5015480"/>
            <a:chOff x="800642" y="1928802"/>
            <a:chExt cx="2985540" cy="4643470"/>
          </a:xfrm>
        </p:grpSpPr>
        <p:pic>
          <p:nvPicPr>
            <p:cNvPr id="1026" name="Picture 2" descr="D:\development\bak\android\Screenshot_2013-11-13-11-21-21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42" y="1928802"/>
              <a:ext cx="2902169" cy="4643470"/>
            </a:xfrm>
            <a:prstGeom prst="rect">
              <a:avLst/>
            </a:prstGeom>
            <a:noFill/>
          </p:spPr>
        </p:pic>
        <p:sp>
          <p:nvSpPr>
            <p:cNvPr id="7" name="椭圆 6"/>
            <p:cNvSpPr/>
            <p:nvPr/>
          </p:nvSpPr>
          <p:spPr>
            <a:xfrm>
              <a:off x="2928926" y="5000636"/>
              <a:ext cx="857256" cy="7858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调试手段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16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DDMS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Debug Monitor Service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虚拟机调试监控服务。提供：</a:t>
            </a:r>
            <a:endParaRPr lang="en-US" altLang="zh-CN" dirty="0" smtClean="0"/>
          </a:p>
          <a:p>
            <a:pPr marL="1200150" lvl="3" indent="-342900"/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线程以及堆信息</a:t>
            </a:r>
            <a:endParaRPr lang="en-US" altLang="zh-CN" dirty="0" smtClean="0"/>
          </a:p>
          <a:p>
            <a:pPr marL="1200150" lvl="3" indent="-342900"/>
            <a:r>
              <a:rPr lang="en-US" altLang="zh-CN" dirty="0" err="1" smtClean="0"/>
              <a:t>Logcat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广播状态信息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模拟电话呼叫</a:t>
            </a:r>
            <a:endParaRPr lang="en-US" altLang="zh-CN" dirty="0" smtClean="0"/>
          </a:p>
          <a:p>
            <a:pPr marL="1200150" lvl="3" indent="-342900"/>
            <a:r>
              <a:rPr lang="zh-CN" altLang="en-US" dirty="0" smtClean="0"/>
              <a:t>接收</a:t>
            </a:r>
            <a:r>
              <a:rPr lang="en-US" altLang="zh-CN" dirty="0" smtClean="0"/>
              <a:t>SMS</a:t>
            </a:r>
          </a:p>
          <a:p>
            <a:pPr marL="1200150" lvl="3" indent="-342900"/>
            <a:r>
              <a:rPr lang="zh-CN" altLang="en-US" dirty="0" smtClean="0"/>
              <a:t>虚拟地理坐标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…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84" y="1857364"/>
            <a:ext cx="5524496" cy="441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调试手段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ADB</a:t>
            </a:r>
            <a:r>
              <a:rPr lang="zh-CN" altLang="zh-CN" dirty="0" smtClean="0"/>
              <a:t>全称</a:t>
            </a:r>
            <a:r>
              <a:rPr lang="en-US" altLang="zh-CN" dirty="0" smtClean="0"/>
              <a:t>Android Debug Bridge, 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提供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, </a:t>
            </a:r>
            <a:r>
              <a:rPr lang="zh-CN" altLang="zh-CN" dirty="0" smtClean="0"/>
              <a:t>用这个工具可以直接操作管理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模拟器或者真实的</a:t>
            </a:r>
            <a:r>
              <a:rPr lang="en-US" altLang="zh-CN" dirty="0" err="1" smtClean="0"/>
              <a:t>andriod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devices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显示当前运行的全部</a:t>
            </a:r>
            <a:r>
              <a:rPr lang="zh-CN" altLang="en-US" dirty="0" smtClean="0"/>
              <a:t>设备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install -r 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安装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包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uninstall 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缷载</a:t>
            </a:r>
            <a:r>
              <a:rPr lang="en-US" altLang="zh-CN" dirty="0" err="1" smtClean="0"/>
              <a:t>apk</a:t>
            </a:r>
            <a:r>
              <a:rPr lang="zh-CN" altLang="zh-CN" dirty="0" smtClean="0"/>
              <a:t>包</a:t>
            </a:r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pull &lt;remote&gt; &lt;local&gt;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获取</a:t>
            </a:r>
            <a:r>
              <a:rPr lang="zh-CN" altLang="en-US" dirty="0" smtClean="0"/>
              <a:t>设备</a:t>
            </a:r>
            <a:r>
              <a:rPr lang="zh-CN" altLang="zh-CN" dirty="0" smtClean="0"/>
              <a:t>中的文件</a:t>
            </a:r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push &lt;local&gt; &lt;remote&gt;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向</a:t>
            </a:r>
            <a:r>
              <a:rPr lang="zh-CN" altLang="en-US" dirty="0" smtClean="0"/>
              <a:t>设备</a:t>
            </a:r>
            <a:r>
              <a:rPr lang="zh-CN" altLang="zh-CN" dirty="0" smtClean="0"/>
              <a:t>中写文件</a:t>
            </a:r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logcat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在命令行中查看</a:t>
            </a:r>
            <a:r>
              <a:rPr lang="en-US" altLang="zh-CN" dirty="0" smtClean="0"/>
              <a:t>LOG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shell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进入</a:t>
            </a:r>
            <a:r>
              <a:rPr lang="zh-CN" altLang="en-US" dirty="0" smtClean="0"/>
              <a:t>设备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控制台</a:t>
            </a:r>
            <a:endParaRPr lang="zh-CN" altLang="zh-CN" dirty="0" smtClean="0"/>
          </a:p>
          <a:p>
            <a:pPr lvl="2"/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…</a:t>
            </a:r>
          </a:p>
          <a:p>
            <a:pPr lvl="2"/>
            <a:r>
              <a:rPr lang="zh-CN" altLang="en-US" dirty="0" smtClean="0"/>
              <a:t>通过扩展可以支持</a:t>
            </a:r>
            <a:r>
              <a:rPr lang="en-US" altLang="zh-CN" dirty="0" err="1" smtClean="0"/>
              <a:t>tcpdump</a:t>
            </a:r>
            <a:r>
              <a:rPr lang="zh-CN" altLang="en-US" dirty="0" smtClean="0"/>
              <a:t>等大部分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</a:t>
            </a:r>
            <a:endParaRPr lang="zh-CN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打包发布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1080120"/>
          </a:xfrm>
        </p:spPr>
        <p:txBody>
          <a:bodyPr/>
          <a:lstStyle/>
          <a:p>
            <a:r>
              <a:rPr lang="zh-CN" altLang="en-US" dirty="0" smtClean="0"/>
              <a:t>签名打包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混淆使用</a:t>
            </a:r>
            <a:r>
              <a:rPr lang="en-US" altLang="zh-CN" dirty="0" err="1" smtClean="0"/>
              <a:t>proguard</a:t>
            </a:r>
            <a:endParaRPr lang="zh-CN" altLang="en-US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4" y="3429022"/>
            <a:ext cx="49149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图片 4" descr="http://pic002.cnblogs.com/images/2011/279363/2011101212574435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36" y="1943106"/>
            <a:ext cx="25717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图片 5" descr="http://pic002.cnblogs.com/images/2011/279363/2011101212575527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326" y="4286256"/>
            <a:ext cx="2928938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图片 6" descr="http://pic002.cnblogs.com/images/2011/279363/2011101212580423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7818" y="1981204"/>
            <a:ext cx="307181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图片 7" descr="http://pic002.cnblogs.com/images/2011/279363/201110121258134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719" y="4271983"/>
            <a:ext cx="24288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打包发布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3879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上传至应用商店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注册账户一般</a:t>
            </a:r>
            <a:r>
              <a:rPr lang="en-US" altLang="zh-CN" dirty="0" smtClean="0">
                <a:cs typeface="+mn-cs"/>
              </a:rPr>
              <a:t>Android</a:t>
            </a:r>
            <a:r>
              <a:rPr lang="zh-CN" altLang="en-US" dirty="0" smtClean="0">
                <a:cs typeface="+mn-cs"/>
              </a:rPr>
              <a:t>市场注册过程很简单，以单位或公司注册的一般需要提供营业执照</a:t>
            </a:r>
            <a:r>
              <a:rPr lang="zh-CN" altLang="en-US" dirty="0" smtClean="0"/>
              <a:t>复印件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交费：</a:t>
            </a:r>
            <a:r>
              <a:rPr lang="en-US" altLang="zh-CN" dirty="0" err="1" smtClean="0"/>
              <a:t>GooglePlay</a:t>
            </a:r>
            <a:r>
              <a:rPr lang="zh-CN" altLang="en-US" dirty="0" smtClean="0"/>
              <a:t>需要收费，国内市场一般不需要付费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应用程序图片：交易市场里展示你的应用时使用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标题和简短描述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sz="1800" dirty="0" smtClean="0"/>
              <a:t>标题不要太长；应用的描述的字数最多是三百字左右，确保描述词是用户在</a:t>
            </a:r>
            <a:r>
              <a:rPr lang="en-US" sz="1800" dirty="0" smtClean="0"/>
              <a:t>Android</a:t>
            </a:r>
            <a:r>
              <a:rPr lang="zh-CN" altLang="en-US" sz="1800" dirty="0" smtClean="0"/>
              <a:t>交易市场里搜索时最喜欢用到的词汇</a:t>
            </a:r>
            <a:endParaRPr lang="en-US" altLang="zh-CN" sz="1800" dirty="0" smtClean="0"/>
          </a:p>
          <a:p>
            <a:pPr lvl="2">
              <a:defRPr/>
            </a:pPr>
            <a:endParaRPr lang="zh-CN" altLang="en-US" sz="1800" dirty="0" smtClean="0"/>
          </a:p>
          <a:p>
            <a:pPr lvl="1">
              <a:defRPr/>
            </a:pPr>
            <a:r>
              <a:rPr lang="zh-CN" altLang="en-US" dirty="0" smtClean="0"/>
              <a:t>你还需要为你的应用程序留下联系信息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sz="1800" dirty="0" smtClean="0"/>
              <a:t>其中的一项是</a:t>
            </a:r>
            <a:r>
              <a:rPr lang="en-US" sz="1800" dirty="0" smtClean="0"/>
              <a:t>URL</a:t>
            </a:r>
            <a:r>
              <a:rPr lang="zh-CN" altLang="en-US" sz="1800" dirty="0" smtClean="0"/>
              <a:t>。这个</a:t>
            </a:r>
            <a:r>
              <a:rPr lang="en-US" sz="1800" dirty="0" smtClean="0"/>
              <a:t>URL</a:t>
            </a:r>
            <a:r>
              <a:rPr lang="zh-CN" altLang="en-US" sz="1800" dirty="0" smtClean="0"/>
              <a:t>指向你的应用程序的</a:t>
            </a:r>
            <a:r>
              <a:rPr lang="en-US" sz="1800" dirty="0" smtClean="0"/>
              <a:t>web</a:t>
            </a:r>
            <a:r>
              <a:rPr lang="zh-CN" altLang="en-US" sz="1800" dirty="0" smtClean="0"/>
              <a:t>网页，这个网页上可以提供关于你的应用的更详细的介绍说明，以及其它更丰富的屏幕截图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533400"/>
          </a:xfrm>
        </p:spPr>
        <p:txBody>
          <a:bodyPr/>
          <a:lstStyle/>
          <a:p>
            <a:r>
              <a:rPr kumimoji="1" lang="zh-CN" altLang="en-US" b="1" dirty="0" smtClean="0"/>
              <a:t>官方初学者文档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http://developer.android.com/tools/workflow/</a:t>
            </a:r>
            <a:r>
              <a:rPr kumimoji="1" lang="en-US" altLang="zh-CN" dirty="0" smtClean="0">
                <a:hlinkClick r:id="rId2"/>
              </a:rPr>
              <a:t>index.html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翻墙代理：</a:t>
            </a:r>
            <a:r>
              <a:rPr kumimoji="1" lang="en-US" altLang="zh-CN" dirty="0" err="1" smtClean="0"/>
              <a:t>proxy.taobao.ali.com</a:t>
            </a:r>
            <a:r>
              <a:rPr kumimoji="1" lang="en-US" altLang="zh-CN" dirty="0" smtClean="0"/>
              <a:t> </a:t>
            </a:r>
            <a:r>
              <a:rPr kumimoji="1" lang="en-US" altLang="en-US" dirty="0" smtClean="0"/>
              <a:t>端口：3128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78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相关资料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、相关网站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http://www.apkbus.com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、学习书籍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A</a:t>
            </a:r>
            <a:r>
              <a:rPr lang="zh-CN" altLang="en-US" dirty="0" smtClean="0"/>
              <a:t>、精通</a:t>
            </a:r>
            <a:r>
              <a:rPr lang="en-US" altLang="zh-CN" dirty="0" smtClean="0"/>
              <a:t>Android</a:t>
            </a:r>
          </a:p>
          <a:p>
            <a:pPr marL="400050" lvl="1" indent="0">
              <a:buNone/>
            </a:pPr>
            <a:r>
              <a:rPr lang="en-US" altLang="zh-CN" dirty="0" smtClean="0"/>
              <a:t> B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应用开发揭秘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48245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3981450" cy="34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2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280"/>
            <a:ext cx="8229600" cy="533400"/>
          </a:xfrm>
        </p:spPr>
        <p:txBody>
          <a:bodyPr/>
          <a:lstStyle/>
          <a:p>
            <a:r>
              <a:rPr kumimoji="1"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这节课将教会你</a:t>
            </a:r>
            <a:endParaRPr kumimoji="1"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9741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en-US" sz="2800" dirty="0">
                <a:latin typeface="+mn-ea"/>
                <a:cs typeface="Arial Unicode MS" panose="020B0604020202020204" pitchFamily="34" charset="-122"/>
              </a:rPr>
              <a:t>Android</a:t>
            </a:r>
            <a:r>
              <a:rPr kumimoji="1" lang="zh-CN" altLang="en-US" sz="2800" dirty="0">
                <a:latin typeface="+mn-ea"/>
                <a:cs typeface="Arial Unicode MS" panose="020B0604020202020204" pitchFamily="34" charset="-122"/>
              </a:rPr>
              <a:t>简史和系统</a:t>
            </a:r>
            <a:endParaRPr kumimoji="1" lang="en-US" altLang="zh-CN" sz="2800" dirty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en-US" sz="2800" dirty="0" err="1" smtClean="0">
                <a:latin typeface="+mn-ea"/>
                <a:cs typeface="Arial Unicode MS" panose="020B0604020202020204" pitchFamily="34" charset="-122"/>
              </a:rPr>
              <a:t>开发环境</a:t>
            </a:r>
            <a:r>
              <a:rPr kumimoji="1" lang="zh-CN" altLang="en-US" sz="2800" dirty="0" smtClean="0">
                <a:latin typeface="+mn-ea"/>
                <a:cs typeface="Arial Unicode MS" panose="020B0604020202020204" pitchFamily="34" charset="-122"/>
              </a:rPr>
              <a:t>搭建</a:t>
            </a:r>
            <a:endParaRPr kumimoji="1" lang="en-US" altLang="zh-CN" sz="2800" dirty="0" smtClean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en-US" sz="2800" dirty="0" err="1" smtClean="0">
                <a:latin typeface="+mn-ea"/>
                <a:cs typeface="Arial Unicode MS" panose="020B0604020202020204" pitchFamily="34" charset="-122"/>
              </a:rPr>
              <a:t>创建HelloWorld工程</a:t>
            </a:r>
            <a:endParaRPr kumimoji="1" lang="en-US" altLang="en-US" sz="2800" dirty="0" smtClean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en-US" sz="2800" dirty="0" err="1" smtClean="0">
                <a:latin typeface="+mn-ea"/>
                <a:cs typeface="Arial Unicode MS" panose="020B0604020202020204" pitchFamily="34" charset="-122"/>
              </a:rPr>
              <a:t>IDE和Android工程结构</a:t>
            </a:r>
            <a:endParaRPr kumimoji="1" lang="en-US" altLang="en-US" sz="2800" dirty="0" smtClean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latin typeface="+mn-ea"/>
                <a:cs typeface="Arial Unicode MS" panose="020B0604020202020204" pitchFamily="34" charset="-122"/>
              </a:rPr>
              <a:t>调试手段</a:t>
            </a:r>
            <a:endParaRPr kumimoji="1" lang="en-US" altLang="en-US" sz="2800" dirty="0" smtClean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latin typeface="+mn-ea"/>
                <a:cs typeface="Arial Unicode MS" panose="020B0604020202020204" pitchFamily="34" charset="-122"/>
              </a:rPr>
              <a:t>打包</a:t>
            </a:r>
            <a:r>
              <a:rPr kumimoji="1" lang="en-US" altLang="en-US" sz="2800" dirty="0" err="1" smtClean="0">
                <a:latin typeface="+mn-ea"/>
                <a:cs typeface="Arial Unicode MS" panose="020B0604020202020204" pitchFamily="34" charset="-122"/>
              </a:rPr>
              <a:t>发布</a:t>
            </a:r>
            <a:endParaRPr kumimoji="1" lang="en-US" altLang="en-US" sz="2800" dirty="0">
              <a:latin typeface="+mn-ea"/>
              <a:cs typeface="Arial Unicode MS" panose="020B0604020202020204" pitchFamily="34" charset="-122"/>
            </a:endParaRPr>
          </a:p>
          <a:p>
            <a:pPr>
              <a:lnSpc>
                <a:spcPct val="110000"/>
              </a:lnSpc>
            </a:pPr>
            <a:endParaRPr kumimoji="1" lang="en-US" altLang="en-US" sz="3600" dirty="0" smtClean="0"/>
          </a:p>
          <a:p>
            <a:pPr>
              <a:lnSpc>
                <a:spcPct val="11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533400"/>
          </a:xfrm>
        </p:spPr>
        <p:txBody>
          <a:bodyPr/>
          <a:lstStyle/>
          <a:p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1749"/>
            <a:ext cx="8229600" cy="513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. </a:t>
            </a:r>
            <a:r>
              <a:rPr lang="zh-CN" altLang="zh-CN" sz="2000" dirty="0">
                <a:latin typeface="+mn-ea"/>
              </a:rPr>
              <a:t>写一个</a:t>
            </a:r>
            <a:r>
              <a:rPr lang="en-US" altLang="zh-CN" sz="2000" dirty="0">
                <a:latin typeface="+mn-ea"/>
              </a:rPr>
              <a:t>app, </a:t>
            </a:r>
            <a:r>
              <a:rPr lang="zh-CN" altLang="zh-CN" sz="2000" dirty="0">
                <a:latin typeface="+mn-ea"/>
              </a:rPr>
              <a:t>可以控制闪光灯开关；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2. </a:t>
            </a:r>
            <a:r>
              <a:rPr lang="zh-CN" altLang="zh-CN" sz="2000" dirty="0">
                <a:latin typeface="+mn-ea"/>
              </a:rPr>
              <a:t>界面自己设计；（可以请自己部门的设计帮忙）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3. </a:t>
            </a:r>
            <a:r>
              <a:rPr lang="zh-CN" altLang="zh-CN" sz="2000" dirty="0">
                <a:latin typeface="+mn-ea"/>
              </a:rPr>
              <a:t>要求兼容没有闪光灯的机器；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4. </a:t>
            </a:r>
            <a:r>
              <a:rPr lang="zh-CN" altLang="zh-CN" sz="2000" dirty="0">
                <a:latin typeface="+mn-ea"/>
              </a:rPr>
              <a:t>适配两种以上不同分辨率手机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5. </a:t>
            </a:r>
            <a:r>
              <a:rPr lang="zh-CN" altLang="zh-CN" sz="2000" dirty="0">
                <a:latin typeface="+mn-ea"/>
              </a:rPr>
              <a:t>要有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自己的图标</a:t>
            </a:r>
            <a:r>
              <a:rPr lang="en-US" altLang="zh-CN" sz="2000" dirty="0">
                <a:latin typeface="+mn-ea"/>
              </a:rPr>
              <a:t>;</a:t>
            </a:r>
            <a:endParaRPr lang="zh-CN" altLang="zh-CN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6. </a:t>
            </a:r>
            <a:r>
              <a:rPr lang="zh-CN" altLang="zh-CN" sz="2000" dirty="0">
                <a:latin typeface="+mn-ea"/>
              </a:rPr>
              <a:t>签名，混淆；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zh-CN" sz="2000" dirty="0">
                <a:latin typeface="+mn-ea"/>
              </a:rPr>
              <a:t>将程序代码和</a:t>
            </a:r>
            <a:r>
              <a:rPr lang="en-US" altLang="zh-CN" sz="2000" dirty="0" err="1">
                <a:latin typeface="+mn-ea"/>
              </a:rPr>
              <a:t>apk</a:t>
            </a:r>
            <a:r>
              <a:rPr lang="zh-CN" altLang="zh-CN" sz="2000" dirty="0">
                <a:latin typeface="+mn-ea"/>
              </a:rPr>
              <a:t>打成一个包</a:t>
            </a:r>
            <a:r>
              <a:rPr lang="zh-CN" altLang="zh-CN" sz="2000" dirty="0" smtClean="0">
                <a:latin typeface="+mn-ea"/>
              </a:rPr>
              <a:t>，发布</a:t>
            </a:r>
            <a:r>
              <a:rPr lang="zh-CN" altLang="zh-CN" sz="2000" dirty="0">
                <a:latin typeface="+mn-ea"/>
              </a:rPr>
              <a:t>到某应用市场，比如淘应用（</a:t>
            </a:r>
            <a:r>
              <a:rPr lang="en-US" altLang="zh-CN" sz="2000" u="sng" dirty="0">
                <a:latin typeface="+mn-ea"/>
                <a:hlinkClick r:id="rId2"/>
              </a:rPr>
              <a:t>http://app.taobao.com</a:t>
            </a:r>
            <a:r>
              <a:rPr lang="zh-CN" altLang="zh-CN" sz="2000" dirty="0" smtClean="0">
                <a:latin typeface="+mn-ea"/>
              </a:rPr>
              <a:t>）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6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76818" y="2743200"/>
            <a:ext cx="47164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9933"/>
                </a:solidFill>
                <a:latin typeface="汉真广标" pitchFamily="49" charset="-122"/>
                <a:ea typeface="汉真广标" pitchFamily="49" charset="-122"/>
              </a:rPr>
              <a:t>谢谢聆听</a:t>
            </a:r>
            <a:endParaRPr lang="zh-CN" altLang="en-US" sz="5400" b="1" dirty="0">
              <a:solidFill>
                <a:srgbClr val="FF9933"/>
              </a:solidFill>
              <a:latin typeface="汉真广标" pitchFamily="49" charset="-122"/>
              <a:ea typeface="汉真广标" pitchFamily="49" charset="-122"/>
            </a:endParaRPr>
          </a:p>
        </p:txBody>
      </p:sp>
      <p:pic>
        <p:nvPicPr>
          <p:cNvPr id="7" name="图片 6" descr="5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790" y="3163283"/>
            <a:ext cx="2773610" cy="39233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4191000"/>
            <a:ext cx="2666667" cy="14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229600" cy="533400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Android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简史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506220"/>
              </p:ext>
            </p:extLst>
          </p:nvPr>
        </p:nvGraphicFramePr>
        <p:xfrm>
          <a:off x="457200" y="990600"/>
          <a:ext cx="82296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736304"/>
                <a:gridCol w="1378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Android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版本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时间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更新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占有率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1.6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2009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支持手势识别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支持多屏幕分辨率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支持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OpenCore2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多媒体引擎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很少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2010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支持扩展内存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加强软件即时编译速度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WIFI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热点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很少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2.3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2010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修改多媒体框架</a:t>
                      </a:r>
                      <a:endParaRPr lang="en-US" altLang="zh-CN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支持更大尺寸和分辨率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40%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3.0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仅供平板使用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很少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4.0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2011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统一了手机和平板电脑使用的系统</a:t>
                      </a:r>
                      <a:endParaRPr lang="en-US" altLang="zh-CN" sz="1800" b="0" i="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支持在系统中使用虚拟按键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40%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4.4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2013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Dalvik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模式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ART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模式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(Android Runtime)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很少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3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280"/>
            <a:ext cx="8229600" cy="533400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Android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系统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836713"/>
            <a:ext cx="8715375" cy="523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533400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--Android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开发环境平台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Eclipse </a:t>
            </a:r>
            <a:r>
              <a:rPr lang="zh-CN" altLang="en-US" dirty="0" smtClean="0">
                <a:latin typeface="+mn-ea"/>
              </a:rPr>
              <a:t>集成开发工具，占用比例最高的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开发平台。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IntellJ IDEA </a:t>
            </a:r>
            <a:r>
              <a:rPr lang="zh-CN" altLang="en-US" dirty="0" smtClean="0">
                <a:latin typeface="+mn-ea"/>
              </a:rPr>
              <a:t>集成开发工具。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Android Studio </a:t>
            </a:r>
            <a:r>
              <a:rPr lang="zh-CN" altLang="en-US" dirty="0">
                <a:latin typeface="+mn-ea"/>
              </a:rPr>
              <a:t>（基于</a:t>
            </a:r>
            <a:r>
              <a:rPr lang="en-US" altLang="zh-CN" dirty="0">
                <a:latin typeface="+mn-ea"/>
              </a:rPr>
              <a:t>IntelliJ IDEA</a:t>
            </a:r>
            <a:r>
              <a:rPr lang="zh-CN" altLang="en-US" dirty="0">
                <a:latin typeface="+mn-ea"/>
              </a:rPr>
              <a:t>，集成</a:t>
            </a:r>
            <a:r>
              <a:rPr lang="en-US" altLang="zh-CN" dirty="0">
                <a:latin typeface="+mn-ea"/>
              </a:rPr>
              <a:t>ADT</a:t>
            </a:r>
            <a:r>
              <a:rPr lang="zh-CN" altLang="en-US" dirty="0">
                <a:latin typeface="+mn-ea"/>
              </a:rPr>
              <a:t>），目前是</a:t>
            </a:r>
            <a:r>
              <a:rPr lang="en-US" altLang="zh-CN" dirty="0">
                <a:latin typeface="+mn-ea"/>
              </a:rPr>
              <a:t>0.3</a:t>
            </a:r>
            <a:r>
              <a:rPr lang="zh-CN" altLang="en-US" dirty="0">
                <a:latin typeface="+mn-ea"/>
              </a:rPr>
              <a:t>版本，</a:t>
            </a:r>
            <a:r>
              <a:rPr lang="en-US" altLang="zh-CN" dirty="0">
                <a:latin typeface="+mn-ea"/>
              </a:rPr>
              <a:t>2013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月由谷歌</a:t>
            </a:r>
            <a:r>
              <a:rPr lang="zh-CN" altLang="en-US" dirty="0" smtClean="0">
                <a:latin typeface="+mn-ea"/>
              </a:rPr>
              <a:t>推出。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本次开发环境部署主要基于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</a:rPr>
              <a:t>Eclipse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</a:rPr>
              <a:t>进行讲解。</a:t>
            </a:r>
            <a:endParaRPr lang="en-US" altLang="zh-CN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2396" y="3357562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4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开发环境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JDK</a:t>
            </a:r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编译环境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Android SDK</a:t>
            </a:r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应用开发环境和工具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Eclipse</a:t>
            </a:r>
          </a:p>
          <a:p>
            <a:pPr lvl="1"/>
            <a:r>
              <a:rPr lang="en-US" altLang="zh-CN" dirty="0" err="1" smtClean="0"/>
              <a:t>Adroid</a:t>
            </a:r>
            <a:r>
              <a:rPr lang="zh-CN" altLang="en-US" dirty="0" smtClean="0"/>
              <a:t>开发工具。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ADT(</a:t>
            </a:r>
            <a:r>
              <a:rPr lang="en-US" altLang="zh-CN" sz="2400" dirty="0"/>
              <a:t>Android Development Tools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/>
              <a:t>Eclipse</a:t>
            </a:r>
            <a:r>
              <a:rPr lang="zh-CN" altLang="en-US" dirty="0"/>
              <a:t>的一个</a:t>
            </a:r>
            <a:r>
              <a:rPr lang="zh-CN" altLang="en-US" dirty="0" smtClean="0"/>
              <a:t>插件辅助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的开发。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ADT-Bundle </a:t>
            </a:r>
          </a:p>
          <a:p>
            <a:pPr lvl="1"/>
            <a:r>
              <a:rPr lang="zh-CN" altLang="en-US" sz="2100" dirty="0" smtClean="0"/>
              <a:t>是</a:t>
            </a:r>
            <a:r>
              <a:rPr lang="zh-CN" altLang="en-US" sz="2100" dirty="0"/>
              <a:t>由</a:t>
            </a:r>
            <a:r>
              <a:rPr lang="en-US" altLang="zh-CN" sz="2100" dirty="0"/>
              <a:t>Google Android</a:t>
            </a:r>
            <a:r>
              <a:rPr lang="zh-CN" altLang="en-US" sz="2100" dirty="0"/>
              <a:t>官方提供的集成式</a:t>
            </a:r>
            <a:r>
              <a:rPr lang="en-US" altLang="zh-CN" sz="2100" dirty="0"/>
              <a:t>IDE</a:t>
            </a:r>
            <a:r>
              <a:rPr lang="zh-CN" altLang="en-US" sz="2100" dirty="0"/>
              <a:t>，已经包含了开发工具</a:t>
            </a:r>
            <a:r>
              <a:rPr lang="en-US" altLang="zh-CN" sz="2100" dirty="0"/>
              <a:t>Eclipse,</a:t>
            </a:r>
            <a:r>
              <a:rPr lang="zh-CN" altLang="en-US" sz="2100" dirty="0"/>
              <a:t>并且集成了</a:t>
            </a:r>
            <a:r>
              <a:rPr lang="en-US" altLang="zh-CN" sz="2100" dirty="0"/>
              <a:t>Android SDK,ADT</a:t>
            </a:r>
            <a:r>
              <a:rPr lang="zh-CN" altLang="en-US" sz="2100" dirty="0"/>
              <a:t>等插件，它解决了大部分新手通过</a:t>
            </a:r>
            <a:r>
              <a:rPr lang="en-US" altLang="zh-CN" sz="2100" dirty="0"/>
              <a:t>eclipse</a:t>
            </a:r>
            <a:r>
              <a:rPr lang="zh-CN" altLang="en-US" sz="2100" dirty="0"/>
              <a:t>来配置</a:t>
            </a:r>
            <a:r>
              <a:rPr lang="en-US" altLang="zh-CN" sz="2100" dirty="0"/>
              <a:t>Android</a:t>
            </a:r>
            <a:r>
              <a:rPr lang="zh-CN" altLang="en-US" sz="2100" dirty="0"/>
              <a:t>开发环境的复杂问题。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8066" name="Picture 2" descr="http://a0.att.hudong.com/30/03/19300001024098135927037049525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061" y="764704"/>
            <a:ext cx="1888085" cy="1919265"/>
          </a:xfrm>
          <a:prstGeom prst="rect">
            <a:avLst/>
          </a:prstGeom>
          <a:noFill/>
        </p:spPr>
      </p:pic>
      <p:pic>
        <p:nvPicPr>
          <p:cNvPr id="88074" name="Picture 10" descr="http://a1.att.hudong.com/15/68/01300000165488122516689539318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7949" y="2636912"/>
            <a:ext cx="2132311" cy="140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 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JDK 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下载安装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1709"/>
            <a:ext cx="8229600" cy="8870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http://www.oracle.com/technetwork/java/javase/downloads/index.html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8" cy="484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1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533400"/>
          </a:xfrm>
        </p:spPr>
        <p:txBody>
          <a:bodyPr/>
          <a:lstStyle/>
          <a:p>
            <a:r>
              <a:rPr lang="zh-CN" altLang="en-US" b="1" dirty="0">
                <a:latin typeface="+mn-ea"/>
                <a:cs typeface="Arial Unicode MS" panose="020B0604020202020204" pitchFamily="34" charset="-122"/>
              </a:rPr>
              <a:t>开发环境搭建</a:t>
            </a:r>
            <a:r>
              <a:rPr lang="en-US" altLang="zh-CN" b="1" dirty="0">
                <a:latin typeface="+mn-ea"/>
                <a:cs typeface="Arial Unicode MS" panose="020B0604020202020204" pitchFamily="34" charset="-122"/>
              </a:rPr>
              <a:t>-- 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Android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开发环境下载解压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developer.android.com/sdk/index.html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562100"/>
            <a:ext cx="7992888" cy="481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32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LocationService</Template>
  <TotalTime>7486</TotalTime>
  <Words>1166</Words>
  <Application>Microsoft Office PowerPoint</Application>
  <PresentationFormat>全屏显示(4:3)</PresentationFormat>
  <Paragraphs>210</Paragraphs>
  <Slides>31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自定义设计方案</vt:lpstr>
      <vt:lpstr>【1】Android开发入门</vt:lpstr>
      <vt:lpstr>PowerPoint 演示文稿</vt:lpstr>
      <vt:lpstr>这节课将教会你</vt:lpstr>
      <vt:lpstr>Android简史</vt:lpstr>
      <vt:lpstr>Android系统</vt:lpstr>
      <vt:lpstr>开发环境搭建--Android开发环境平台</vt:lpstr>
      <vt:lpstr>开发环境搭建--开发环境</vt:lpstr>
      <vt:lpstr>开发环境搭建-- JDK 下载安装</vt:lpstr>
      <vt:lpstr>开发环境搭建-- Android开发环境下载解压</vt:lpstr>
      <vt:lpstr>开发环境搭建--安装Android + ADT</vt:lpstr>
      <vt:lpstr>开发环境搭建--设置环境变量</vt:lpstr>
      <vt:lpstr>开发环境搭建</vt:lpstr>
      <vt:lpstr>开发环境搭建</vt:lpstr>
      <vt:lpstr>开发环境搭建--设置JDK版本</vt:lpstr>
      <vt:lpstr>开发环境搭建--SDK Manager</vt:lpstr>
      <vt:lpstr>开发环境搭建--AVD（Android Virtual Devices）</vt:lpstr>
      <vt:lpstr>开发环境搭建--创建虚拟机</vt:lpstr>
      <vt:lpstr>Hello world~</vt:lpstr>
      <vt:lpstr>Hello world~</vt:lpstr>
      <vt:lpstr>Hello world~</vt:lpstr>
      <vt:lpstr>工程结构</vt:lpstr>
      <vt:lpstr>工程结构</vt:lpstr>
      <vt:lpstr>调试手段</vt:lpstr>
      <vt:lpstr>调试手段</vt:lpstr>
      <vt:lpstr>调试手段</vt:lpstr>
      <vt:lpstr>打包发布</vt:lpstr>
      <vt:lpstr>打包发布</vt:lpstr>
      <vt:lpstr>官方初学者文档</vt:lpstr>
      <vt:lpstr>相关资料</vt:lpstr>
      <vt:lpstr>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Android开发和调试</dc:title>
  <dc:creator>Administrator</dc:creator>
  <cp:lastModifiedBy>陈然</cp:lastModifiedBy>
  <cp:revision>506</cp:revision>
  <dcterms:created xsi:type="dcterms:W3CDTF">2013-11-07T02:25:50Z</dcterms:created>
  <dcterms:modified xsi:type="dcterms:W3CDTF">2014-07-08T10:37:39Z</dcterms:modified>
</cp:coreProperties>
</file>