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60" r:id="rId6"/>
    <p:sldId id="267" r:id="rId7"/>
    <p:sldId id="269" r:id="rId8"/>
    <p:sldId id="262" r:id="rId9"/>
    <p:sldId id="264" r:id="rId10"/>
    <p:sldId id="268" r:id="rId11"/>
    <p:sldId id="263" r:id="rId12"/>
    <p:sldId id="270" r:id="rId13"/>
    <p:sldId id="26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32" initials="c" lastIdx="1" clrIdx="0">
    <p:extLst>
      <p:ext uri="{19B8F6BF-5375-455C-9EA6-DF929625EA0E}">
        <p15:presenceInfo xmlns:p15="http://schemas.microsoft.com/office/powerpoint/2012/main" userId="S-1-5-21-1713849901-2797640346-4150151575-621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1T11:49:32.7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4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4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2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3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5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01FF-6C9F-4A94-B917-3FF3FA3888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23AA-2C27-4A28-BAED-F24B763C3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New delivery system design</a:t>
            </a:r>
            <a:br>
              <a:rPr lang="en-US" altLang="zh-CN" dirty="0" smtClean="0"/>
            </a:br>
            <a:r>
              <a:rPr lang="en-US" altLang="zh-CN" sz="4000" dirty="0" smtClean="0"/>
              <a:t>PGA-</a:t>
            </a:r>
            <a:r>
              <a:rPr lang="en-US" altLang="zh-CN" sz="4000" dirty="0" err="1" smtClean="0"/>
              <a:t>nextGen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25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0040" y="128016"/>
            <a:ext cx="11033760" cy="604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API: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异步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deploy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json: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{app: , group: , host:["host1", "host2"], yum: , conf: , pre_script: , post_script: , deploy_type: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app: , group: , host:[{"host1":"status"}, {"host2":"status"}]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yum: yum src or git link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conf: git link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pre_script/post_script git link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deploy_type: override/default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status: new/deploying/success/fail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deploy_status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{app: , group: , host:[]}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app: , group: , host:[{"host1":"status"}, {"host2":"status"}]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异步rollback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rollback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{app: , group: , host:["host1", "host2"], current_yum: , current_conf:, rollback_yum: , rollback_conf: , pre_script: , post_script: , rollback_type: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app: , group: , host:[{"host1":"status"}, {"host2":"status"}]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rollback_status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{app: , group: , host:[]}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app: , group: , host:[{"host1":"status"}, {"host2":"status"}]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node_status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{app: , group: , host:[]}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app: , group: , host:["host1": {"xxx":"status", "yyy":"status"}, "host2":{"xxx":"status", "yyy"}] 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xxx/yyy TBD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2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3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649224"/>
            <a:ext cx="782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如何做</a:t>
            </a:r>
            <a:r>
              <a:rPr lang="en-US" altLang="zh-CN" dirty="0" smtClean="0"/>
              <a:t>rollback</a:t>
            </a:r>
          </a:p>
          <a:p>
            <a:r>
              <a:rPr lang="zh-CN" altLang="en-US" dirty="0" smtClean="0"/>
              <a:t>如何做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，需要一个</a:t>
            </a:r>
            <a:r>
              <a:rPr lang="en-US" altLang="zh-CN" dirty="0" smtClean="0"/>
              <a:t>check list</a:t>
            </a:r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存放在哪，如何查看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09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椭圆形标注 78"/>
          <p:cNvSpPr/>
          <p:nvPr/>
        </p:nvSpPr>
        <p:spPr>
          <a:xfrm rot="5210705">
            <a:off x="7360060" y="2206947"/>
            <a:ext cx="2508397" cy="685863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5"/>
          <p:cNvSpPr/>
          <p:nvPr/>
        </p:nvSpPr>
        <p:spPr bwMode="auto">
          <a:xfrm>
            <a:off x="1801846" y="1121509"/>
            <a:ext cx="7763256" cy="2831690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</p:txBody>
      </p:sp>
      <p:sp>
        <p:nvSpPr>
          <p:cNvPr id="6" name="圆柱形 5"/>
          <p:cNvSpPr/>
          <p:nvPr/>
        </p:nvSpPr>
        <p:spPr bwMode="auto">
          <a:xfrm>
            <a:off x="4909336" y="2537354"/>
            <a:ext cx="1467231" cy="625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/>
              <a:t>Local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/>
              <a:t>CMDB</a:t>
            </a:r>
            <a:endParaRPr lang="zh-CN" altLang="en-US" sz="1050" dirty="0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2494117" y="1193396"/>
            <a:ext cx="5752369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REST APIs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 bwMode="auto">
          <a:xfrm>
            <a:off x="5683474" y="2228864"/>
            <a:ext cx="847315" cy="28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PGA-lord</a:t>
            </a:r>
            <a:endParaRPr lang="zh-CN" altLang="en-US" sz="1200" dirty="0"/>
          </a:p>
        </p:txBody>
      </p:sp>
      <p:sp>
        <p:nvSpPr>
          <p:cNvPr id="13" name="Rounded Rectangle 5"/>
          <p:cNvSpPr/>
          <p:nvPr/>
        </p:nvSpPr>
        <p:spPr bwMode="auto">
          <a:xfrm>
            <a:off x="4785250" y="2013553"/>
            <a:ext cx="898224" cy="5302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ARK tree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2" y="2439908"/>
            <a:ext cx="934467" cy="6309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2761488" y="3162949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Chef-controller</a:t>
            </a:r>
            <a:endParaRPr lang="zh-CN" altLang="en-US" sz="1200" dirty="0"/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3408798" y="3620905"/>
            <a:ext cx="799355" cy="27754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Chef API</a:t>
            </a:r>
            <a:endParaRPr lang="zh-CN" altLang="zh-CN" dirty="0"/>
          </a:p>
        </p:txBody>
      </p:sp>
      <p:sp>
        <p:nvSpPr>
          <p:cNvPr id="41" name="矩形 40"/>
          <p:cNvSpPr/>
          <p:nvPr/>
        </p:nvSpPr>
        <p:spPr bwMode="auto">
          <a:xfrm>
            <a:off x="2326458" y="3880730"/>
            <a:ext cx="655982" cy="3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/>
              <a:t>Ansible</a:t>
            </a:r>
            <a:endParaRPr lang="zh-CN" altLang="en-US" sz="1200" dirty="0"/>
          </a:p>
        </p:txBody>
      </p:sp>
      <p:pic>
        <p:nvPicPr>
          <p:cNvPr id="42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2" y="1514589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>
            <a:stCxn id="6" idx="2"/>
            <a:endCxn id="17" idx="3"/>
          </p:cNvCxnSpPr>
          <p:nvPr/>
        </p:nvCxnSpPr>
        <p:spPr>
          <a:xfrm flipH="1" flipV="1">
            <a:off x="1531959" y="2755403"/>
            <a:ext cx="3377377" cy="9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2"/>
            <a:endCxn id="17" idx="0"/>
          </p:cNvCxnSpPr>
          <p:nvPr/>
        </p:nvCxnSpPr>
        <p:spPr>
          <a:xfrm>
            <a:off x="821229" y="2013553"/>
            <a:ext cx="243497" cy="4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8" y="3070897"/>
            <a:ext cx="1042756" cy="320848"/>
          </a:xfrm>
          <a:prstGeom prst="rect">
            <a:avLst/>
          </a:prstGeom>
        </p:spPr>
      </p:pic>
      <p:cxnSp>
        <p:nvCxnSpPr>
          <p:cNvPr id="49" name="直接箭头连接符 48"/>
          <p:cNvCxnSpPr>
            <a:stCxn id="17" idx="3"/>
            <a:endCxn id="18" idx="0"/>
          </p:cNvCxnSpPr>
          <p:nvPr/>
        </p:nvCxnSpPr>
        <p:spPr>
          <a:xfrm>
            <a:off x="1531959" y="2755403"/>
            <a:ext cx="1876840" cy="4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六边形 49"/>
          <p:cNvSpPr/>
          <p:nvPr/>
        </p:nvSpPr>
        <p:spPr bwMode="auto">
          <a:xfrm>
            <a:off x="2894769" y="5587093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51" name="六边形 50"/>
          <p:cNvSpPr/>
          <p:nvPr/>
        </p:nvSpPr>
        <p:spPr bwMode="auto">
          <a:xfrm>
            <a:off x="2761488" y="5671231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52" name="六边形 51"/>
          <p:cNvSpPr/>
          <p:nvPr/>
        </p:nvSpPr>
        <p:spPr bwMode="auto">
          <a:xfrm>
            <a:off x="2612187" y="5755369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 bwMode="auto">
          <a:xfrm>
            <a:off x="2761488" y="5276741"/>
            <a:ext cx="945346" cy="3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 Client</a:t>
            </a:r>
            <a:endParaRPr lang="zh-CN" altLang="en-US" sz="1200" dirty="0"/>
          </a:p>
        </p:txBody>
      </p:sp>
      <p:sp>
        <p:nvSpPr>
          <p:cNvPr id="54" name="右箭头 53"/>
          <p:cNvSpPr/>
          <p:nvPr/>
        </p:nvSpPr>
        <p:spPr>
          <a:xfrm rot="5400000">
            <a:off x="2791375" y="4689995"/>
            <a:ext cx="7498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5400000">
            <a:off x="3072023" y="4687115"/>
            <a:ext cx="7498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2512686" y="4687115"/>
            <a:ext cx="7498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1392786" y="4291378"/>
            <a:ext cx="598187" cy="854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545186" y="4443778"/>
            <a:ext cx="598187" cy="854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KVM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1728271" y="4596178"/>
            <a:ext cx="598187" cy="854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VR/DR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7460078" y="5276741"/>
            <a:ext cx="1260289" cy="83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Chef-controller</a:t>
            </a:r>
            <a:endParaRPr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>
            <a:off x="6710270" y="5385362"/>
            <a:ext cx="7498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8877453" y="5150235"/>
            <a:ext cx="788755" cy="25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74" y="5310128"/>
            <a:ext cx="934467" cy="630989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8696357" y="4741504"/>
            <a:ext cx="130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run VR cookbook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10039690" y="5259792"/>
            <a:ext cx="1105633" cy="80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Chef-client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32527" y="5036947"/>
            <a:ext cx="130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Job1 deploy VR</a:t>
            </a:r>
            <a:endParaRPr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 rot="10800000">
            <a:off x="8847545" y="5466028"/>
            <a:ext cx="788755" cy="25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714645" y="5728422"/>
            <a:ext cx="130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Return deploy log</a:t>
            </a:r>
            <a:endParaRPr lang="zh-CN" altLang="en-US" sz="1200" dirty="0"/>
          </a:p>
        </p:txBody>
      </p:sp>
      <p:sp>
        <p:nvSpPr>
          <p:cNvPr id="69" name="右箭头 68"/>
          <p:cNvSpPr/>
          <p:nvPr/>
        </p:nvSpPr>
        <p:spPr>
          <a:xfrm>
            <a:off x="8874993" y="5996040"/>
            <a:ext cx="788755" cy="25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696356" y="6227122"/>
            <a:ext cx="130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Sanity check</a:t>
            </a:r>
            <a:endParaRPr lang="zh-CN" altLang="en-US" sz="1200" dirty="0"/>
          </a:p>
        </p:txBody>
      </p:sp>
      <p:sp>
        <p:nvSpPr>
          <p:cNvPr id="71" name="右箭头 70"/>
          <p:cNvSpPr/>
          <p:nvPr/>
        </p:nvSpPr>
        <p:spPr>
          <a:xfrm rot="10800000">
            <a:off x="6649273" y="5728422"/>
            <a:ext cx="788755" cy="25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517094" y="6038567"/>
            <a:ext cx="130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Deploy result</a:t>
            </a:r>
            <a:endParaRPr lang="zh-CN" altLang="en-US" sz="1200" dirty="0"/>
          </a:p>
        </p:txBody>
      </p:sp>
      <p:sp>
        <p:nvSpPr>
          <p:cNvPr id="73" name="Circle"/>
          <p:cNvSpPr>
            <a:spLocks/>
          </p:cNvSpPr>
          <p:nvPr/>
        </p:nvSpPr>
        <p:spPr bwMode="auto">
          <a:xfrm>
            <a:off x="6220442" y="5028770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1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74" name="Circle"/>
          <p:cNvSpPr>
            <a:spLocks/>
          </p:cNvSpPr>
          <p:nvPr/>
        </p:nvSpPr>
        <p:spPr bwMode="auto">
          <a:xfrm>
            <a:off x="8443843" y="4749173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2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75" name="Circle"/>
          <p:cNvSpPr>
            <a:spLocks/>
          </p:cNvSpPr>
          <p:nvPr/>
        </p:nvSpPr>
        <p:spPr bwMode="auto">
          <a:xfrm>
            <a:off x="8504420" y="5744894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3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76" name="Circle"/>
          <p:cNvSpPr>
            <a:spLocks/>
          </p:cNvSpPr>
          <p:nvPr/>
        </p:nvSpPr>
        <p:spPr bwMode="auto">
          <a:xfrm>
            <a:off x="8469315" y="624440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4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77" name="Circle"/>
          <p:cNvSpPr>
            <a:spLocks/>
          </p:cNvSpPr>
          <p:nvPr/>
        </p:nvSpPr>
        <p:spPr bwMode="auto">
          <a:xfrm>
            <a:off x="6297126" y="6022706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5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38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91003"/>
              </p:ext>
            </p:extLst>
          </p:nvPr>
        </p:nvGraphicFramePr>
        <p:xfrm>
          <a:off x="1492504" y="4733882"/>
          <a:ext cx="812800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Stage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Stage 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Pre-check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Generate inventory</a:t>
                      </a:r>
                      <a:r>
                        <a:rPr lang="en-US" altLang="zh-CN" baseline="0" dirty="0" smtClean="0"/>
                        <a:t>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Deploy chef 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update and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other 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Deploy</a:t>
                      </a:r>
                      <a:r>
                        <a:rPr lang="en-US" altLang="zh-CN" baseline="0" dirty="0" smtClean="0"/>
                        <a:t> APPs and post check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 </a:t>
                      </a:r>
                      <a:r>
                        <a:rPr lang="en-US" altLang="zh-CN" dirty="0" err="1" smtClean="0"/>
                        <a:t>hawkeye</a:t>
                      </a:r>
                      <a:r>
                        <a:rPr lang="en-US" altLang="zh-CN" baseline="0" dirty="0" smtClean="0"/>
                        <a:t> and DNS </a:t>
                      </a:r>
                      <a:r>
                        <a:rPr lang="en-US" altLang="zh-CN" baseline="0" dirty="0" err="1" smtClean="0"/>
                        <a:t>etc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46504" y="1797154"/>
            <a:ext cx="509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 2 Initialization </a:t>
            </a:r>
          </a:p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chef-client—</a:t>
            </a:r>
            <a:r>
              <a:rPr lang="en-US" altLang="zh-CN" b="1" dirty="0" err="1" smtClean="0"/>
              <a:t>ansible</a:t>
            </a:r>
            <a:endParaRPr lang="en-US" altLang="zh-CN" b="1" dirty="0" smtClean="0"/>
          </a:p>
          <a:p>
            <a:r>
              <a:rPr lang="en-US" altLang="zh-CN" b="1" dirty="0" smtClean="0"/>
              <a:t>Check point 2  --- confirm chef-client in place</a:t>
            </a:r>
            <a:endParaRPr lang="en-US" altLang="zh-CN" b="1" dirty="0"/>
          </a:p>
          <a:p>
            <a:r>
              <a:rPr lang="zh-CN" altLang="en-US" b="1" dirty="0"/>
              <a:t>安装</a:t>
            </a:r>
            <a:r>
              <a:rPr lang="en-US" altLang="zh-CN" b="1" dirty="0"/>
              <a:t>kernel/</a:t>
            </a:r>
            <a:r>
              <a:rPr lang="zh-CN" altLang="en-US" b="1" dirty="0"/>
              <a:t>重</a:t>
            </a:r>
            <a:r>
              <a:rPr lang="zh-CN" altLang="en-US" b="1" dirty="0" smtClean="0"/>
              <a:t>启</a:t>
            </a:r>
            <a:endParaRPr lang="en-US" altLang="zh-CN" b="1" dirty="0" smtClean="0"/>
          </a:p>
          <a:p>
            <a:r>
              <a:rPr lang="en-US" altLang="zh-CN" b="1" dirty="0" smtClean="0"/>
              <a:t>Check point 3 --- kernel update-to-date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46504" y="649224"/>
            <a:ext cx="627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1  pre-check</a:t>
            </a:r>
          </a:p>
          <a:p>
            <a:r>
              <a:rPr lang="en-US" altLang="zh-CN" b="1" dirty="0" smtClean="0"/>
              <a:t>Network: (eth0/1, DNS)</a:t>
            </a:r>
          </a:p>
          <a:p>
            <a:r>
              <a:rPr lang="en-US" altLang="zh-CN" b="1" dirty="0" smtClean="0"/>
              <a:t>Yum repo</a:t>
            </a:r>
          </a:p>
          <a:p>
            <a:r>
              <a:rPr lang="en-US" altLang="zh-CN" b="1" dirty="0" err="1" smtClean="0"/>
              <a:t>Databag</a:t>
            </a:r>
            <a:r>
              <a:rPr lang="en-US" altLang="zh-CN" b="1" dirty="0" smtClean="0"/>
              <a:t>/cookbook update-to-date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46504" y="3469258"/>
            <a:ext cx="40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3 deploy VR/DR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46504" y="395020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4 deploy cc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1968" y="387108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Job n update </a:t>
            </a:r>
            <a:r>
              <a:rPr lang="en-US" altLang="zh-CN" dirty="0" err="1" smtClean="0"/>
              <a:t>hawkeye</a:t>
            </a:r>
            <a:r>
              <a:rPr lang="en-US" altLang="zh-CN" dirty="0" smtClean="0"/>
              <a:t>, DNS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requirements and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Base on the fact that there are a few manual steps to enable a new environment and consider there will be more and more new </a:t>
            </a:r>
            <a:r>
              <a:rPr lang="en-US" altLang="zh-CN" dirty="0" err="1" smtClean="0"/>
              <a:t>envs</a:t>
            </a:r>
            <a:r>
              <a:rPr lang="en-US" altLang="zh-CN" dirty="0" smtClean="0"/>
              <a:t> in the 2H.  A next-gen delivery system is required to further improve our work efficiency </a:t>
            </a:r>
          </a:p>
          <a:p>
            <a:r>
              <a:rPr lang="en-US" altLang="zh-CN" dirty="0" smtClean="0"/>
              <a:t>There are 4 stages in the whole delivery life cycle</a:t>
            </a:r>
            <a:br>
              <a:rPr lang="en-US" altLang="zh-CN" dirty="0" smtClean="0"/>
            </a:br>
            <a:r>
              <a:rPr lang="en-US" altLang="zh-CN" dirty="0" smtClean="0"/>
              <a:t>a. infrastructure landing (network design, server placement)</a:t>
            </a:r>
            <a:br>
              <a:rPr lang="en-US" altLang="zh-CN" dirty="0" smtClean="0"/>
            </a:br>
            <a:r>
              <a:rPr lang="en-US" altLang="zh-CN" dirty="0" smtClean="0"/>
              <a:t>b. configuration (</a:t>
            </a:r>
            <a:r>
              <a:rPr lang="en-US" altLang="zh-CN" dirty="0" err="1" smtClean="0"/>
              <a:t>databag</a:t>
            </a:r>
            <a:r>
              <a:rPr lang="en-US" altLang="zh-CN" dirty="0" smtClean="0"/>
              <a:t>, role, </a:t>
            </a:r>
            <a:r>
              <a:rPr lang="en-US" altLang="zh-CN" dirty="0" err="1" smtClean="0"/>
              <a:t>pga</a:t>
            </a:r>
            <a:r>
              <a:rPr lang="en-US" altLang="zh-CN" dirty="0" smtClean="0"/>
              <a:t> tree) </a:t>
            </a:r>
            <a:br>
              <a:rPr lang="en-US" altLang="zh-CN" dirty="0" smtClean="0"/>
            </a:br>
            <a:r>
              <a:rPr lang="en-US" altLang="zh-CN" dirty="0" smtClean="0"/>
              <a:t>c. deployment (chef,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</a:t>
            </a:r>
            <a:r>
              <a:rPr lang="en-US" altLang="zh-CN" dirty="0" smtClean="0"/>
              <a:t>. service online (</a:t>
            </a:r>
            <a:r>
              <a:rPr lang="en-US" altLang="zh-CN" dirty="0" err="1" smtClean="0"/>
              <a:t>jcloudop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stage a is out of our controller at some point,  stage d is an independent step.  So this project will focus on improve and optimize the stage b and stage c</a:t>
            </a:r>
          </a:p>
          <a:p>
            <a:r>
              <a:rPr lang="en-US" altLang="zh-CN" dirty="0" smtClean="0"/>
              <a:t>Goal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Trackable/visible life cycle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Keep </a:t>
            </a:r>
            <a:r>
              <a:rPr lang="en-US" altLang="zh-CN" dirty="0" smtClean="0"/>
              <a:t>ops away from server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Reduce or eliminate manual step  </a:t>
            </a:r>
          </a:p>
        </p:txBody>
      </p:sp>
    </p:spTree>
    <p:extLst>
      <p:ext uri="{BB962C8B-B14F-4D97-AF65-F5344CB8AC3E}">
        <p14:creationId xmlns:p14="http://schemas.microsoft.com/office/powerpoint/2010/main" val="365013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六边形 15"/>
          <p:cNvSpPr/>
          <p:nvPr/>
        </p:nvSpPr>
        <p:spPr bwMode="auto">
          <a:xfrm>
            <a:off x="4078589" y="5852160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17" name="六边形 16"/>
          <p:cNvSpPr/>
          <p:nvPr/>
        </p:nvSpPr>
        <p:spPr bwMode="auto">
          <a:xfrm>
            <a:off x="3945308" y="5936298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18" name="六边形 17"/>
          <p:cNvSpPr/>
          <p:nvPr/>
        </p:nvSpPr>
        <p:spPr bwMode="auto">
          <a:xfrm>
            <a:off x="3796007" y="6020436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Circle"/>
          <p:cNvSpPr>
            <a:spLocks/>
          </p:cNvSpPr>
          <p:nvPr/>
        </p:nvSpPr>
        <p:spPr bwMode="auto">
          <a:xfrm>
            <a:off x="5444974" y="6191174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8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53" name="Rounded Rectangle 5"/>
          <p:cNvSpPr/>
          <p:nvPr/>
        </p:nvSpPr>
        <p:spPr bwMode="auto">
          <a:xfrm>
            <a:off x="1499616" y="813815"/>
            <a:ext cx="7763256" cy="2831690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n-lt"/>
                <a:ea typeface="+mn-ea"/>
              </a:rPr>
              <a:t>PGA</a:t>
            </a:r>
            <a:endParaRPr lang="en-US" sz="1400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152" idx="1"/>
            <a:endCxn id="83" idx="3"/>
          </p:cNvCxnSpPr>
          <p:nvPr/>
        </p:nvCxnSpPr>
        <p:spPr>
          <a:xfrm flipH="1">
            <a:off x="5157217" y="4549493"/>
            <a:ext cx="56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 bwMode="auto">
          <a:xfrm>
            <a:off x="3829887" y="4254177"/>
            <a:ext cx="1327330" cy="59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Chef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 bwMode="auto">
          <a:xfrm>
            <a:off x="1873779" y="4259206"/>
            <a:ext cx="1476899" cy="59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/>
              <a:t>Ansible</a:t>
            </a:r>
            <a:endParaRPr lang="zh-CN" altLang="en-US" sz="1200" dirty="0"/>
          </a:p>
        </p:txBody>
      </p:sp>
      <p:sp>
        <p:nvSpPr>
          <p:cNvPr id="87" name="Circle"/>
          <p:cNvSpPr>
            <a:spLocks/>
          </p:cNvSpPr>
          <p:nvPr/>
        </p:nvSpPr>
        <p:spPr bwMode="auto">
          <a:xfrm>
            <a:off x="5274562" y="462321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2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281894" y="5535579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Deploy </a:t>
            </a:r>
            <a:r>
              <a:rPr lang="en-US" altLang="zh-CN" sz="1000" dirty="0" err="1" smtClean="0"/>
              <a:t>config</a:t>
            </a:r>
            <a:endParaRPr lang="zh-CN" altLang="en-US" sz="1000" dirty="0"/>
          </a:p>
        </p:txBody>
      </p:sp>
      <p:sp>
        <p:nvSpPr>
          <p:cNvPr id="92" name="Circle"/>
          <p:cNvSpPr>
            <a:spLocks/>
          </p:cNvSpPr>
          <p:nvPr/>
        </p:nvSpPr>
        <p:spPr bwMode="auto">
          <a:xfrm>
            <a:off x="5454727" y="382463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3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669578" y="3880828"/>
            <a:ext cx="1523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Load node to DB</a:t>
            </a:r>
            <a:endParaRPr lang="zh-CN" altLang="en-US" sz="1200" dirty="0"/>
          </a:p>
        </p:txBody>
      </p:sp>
      <p:sp>
        <p:nvSpPr>
          <p:cNvPr id="94" name="圆柱形 93"/>
          <p:cNvSpPr/>
          <p:nvPr/>
        </p:nvSpPr>
        <p:spPr bwMode="auto">
          <a:xfrm>
            <a:off x="3751005" y="2131893"/>
            <a:ext cx="1467231" cy="625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/>
              <a:t>Local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/>
              <a:t>CMDB</a:t>
            </a:r>
            <a:endParaRPr lang="zh-CN" altLang="en-US" sz="1050" dirty="0"/>
          </a:p>
        </p:txBody>
      </p:sp>
      <p:sp>
        <p:nvSpPr>
          <p:cNvPr id="97" name="AutoShape 29"/>
          <p:cNvSpPr>
            <a:spLocks noChangeArrowheads="1"/>
          </p:cNvSpPr>
          <p:nvPr/>
        </p:nvSpPr>
        <p:spPr bwMode="auto">
          <a:xfrm>
            <a:off x="1972909" y="909932"/>
            <a:ext cx="5752369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REST APIs</a:t>
            </a:r>
            <a:endParaRPr lang="zh-CN" altLang="zh-CN" dirty="0"/>
          </a:p>
        </p:txBody>
      </p:sp>
      <p:sp>
        <p:nvSpPr>
          <p:cNvPr id="98" name="AutoShape 29"/>
          <p:cNvSpPr>
            <a:spLocks noChangeArrowheads="1"/>
          </p:cNvSpPr>
          <p:nvPr/>
        </p:nvSpPr>
        <p:spPr bwMode="auto">
          <a:xfrm>
            <a:off x="1972908" y="3210745"/>
            <a:ext cx="4373027" cy="3733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Script</a:t>
            </a:r>
            <a:endParaRPr lang="zh-CN" altLang="zh-CN" dirty="0"/>
          </a:p>
        </p:txBody>
      </p:sp>
      <p:pic>
        <p:nvPicPr>
          <p:cNvPr id="99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8" y="145942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Circle"/>
          <p:cNvSpPr>
            <a:spLocks/>
          </p:cNvSpPr>
          <p:nvPr/>
        </p:nvSpPr>
        <p:spPr bwMode="auto">
          <a:xfrm>
            <a:off x="2816538" y="253626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5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104" name="肘形连接符 103"/>
          <p:cNvCxnSpPr>
            <a:stCxn id="99" idx="3"/>
            <a:endCxn id="94" idx="1"/>
          </p:cNvCxnSpPr>
          <p:nvPr/>
        </p:nvCxnSpPr>
        <p:spPr>
          <a:xfrm>
            <a:off x="3920491" y="395424"/>
            <a:ext cx="564130" cy="1736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037404" y="1468370"/>
            <a:ext cx="186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Manage device by group</a:t>
            </a:r>
            <a:endParaRPr lang="zh-CN" altLang="en-US" sz="1200" dirty="0"/>
          </a:p>
        </p:txBody>
      </p:sp>
      <p:sp>
        <p:nvSpPr>
          <p:cNvPr id="116" name="Circle"/>
          <p:cNvSpPr>
            <a:spLocks/>
          </p:cNvSpPr>
          <p:nvPr/>
        </p:nvSpPr>
        <p:spPr bwMode="auto">
          <a:xfrm>
            <a:off x="4732411" y="146373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4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251497" y="2781470"/>
            <a:ext cx="186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Generate inventory file</a:t>
            </a:r>
          </a:p>
          <a:p>
            <a:r>
              <a:rPr lang="en-US" altLang="zh-CN" sz="1200" dirty="0"/>
              <a:t>b</a:t>
            </a:r>
            <a:r>
              <a:rPr lang="en-US" altLang="zh-CN" sz="1200" dirty="0" smtClean="0"/>
              <a:t>ase on CMDB metadata</a:t>
            </a:r>
            <a:endParaRPr lang="zh-CN" altLang="en-US" sz="1200" dirty="0"/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2586734" y="2453221"/>
            <a:ext cx="1164271" cy="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ircle"/>
          <p:cNvSpPr>
            <a:spLocks/>
          </p:cNvSpPr>
          <p:nvPr/>
        </p:nvSpPr>
        <p:spPr bwMode="auto">
          <a:xfrm>
            <a:off x="2001639" y="522638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6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131" name="肘形连接符 130"/>
          <p:cNvCxnSpPr>
            <a:stCxn id="84" idx="2"/>
            <a:endCxn id="18" idx="3"/>
          </p:cNvCxnSpPr>
          <p:nvPr/>
        </p:nvCxnSpPr>
        <p:spPr>
          <a:xfrm rot="16200000" flipH="1">
            <a:off x="2484701" y="4977366"/>
            <a:ext cx="1438834" cy="1183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5186809" y="5300522"/>
            <a:ext cx="143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IDC deliver server, network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 done</a:t>
            </a:r>
            <a:endParaRPr lang="zh-CN" altLang="en-US" sz="1000" dirty="0"/>
          </a:p>
        </p:txBody>
      </p:sp>
      <p:cxnSp>
        <p:nvCxnSpPr>
          <p:cNvPr id="134" name="直接箭头连接符 133"/>
          <p:cNvCxnSpPr>
            <a:endCxn id="17" idx="4"/>
          </p:cNvCxnSpPr>
          <p:nvPr/>
        </p:nvCxnSpPr>
        <p:spPr>
          <a:xfrm>
            <a:off x="4078589" y="4844809"/>
            <a:ext cx="837" cy="109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ircle"/>
          <p:cNvSpPr>
            <a:spLocks/>
          </p:cNvSpPr>
          <p:nvPr/>
        </p:nvSpPr>
        <p:spPr bwMode="auto">
          <a:xfrm>
            <a:off x="3742711" y="523469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7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903720" y="5767010"/>
            <a:ext cx="1327330" cy="6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/>
              <a:t>JCloudOP</a:t>
            </a:r>
            <a:endParaRPr lang="zh-CN" altLang="en-US" sz="1200" dirty="0"/>
          </a:p>
        </p:txBody>
      </p:sp>
      <p:cxnSp>
        <p:nvCxnSpPr>
          <p:cNvPr id="139" name="直接箭头连接符 138"/>
          <p:cNvCxnSpPr>
            <a:stCxn id="137" idx="1"/>
            <a:endCxn id="16" idx="0"/>
          </p:cNvCxnSpPr>
          <p:nvPr/>
        </p:nvCxnSpPr>
        <p:spPr>
          <a:xfrm flipH="1">
            <a:off x="5157216" y="6102420"/>
            <a:ext cx="1746504" cy="1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694611" y="5708129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Deploy chef client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5760643" y="6218000"/>
            <a:ext cx="118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Push hosts online update CMDB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 bwMode="auto">
          <a:xfrm>
            <a:off x="7760705" y="1559451"/>
            <a:ext cx="1116758" cy="59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PGA-Hawkeye</a:t>
            </a:r>
            <a:endParaRPr lang="zh-CN" altLang="en-US" sz="1200" dirty="0"/>
          </a:p>
        </p:txBody>
      </p:sp>
      <p:sp>
        <p:nvSpPr>
          <p:cNvPr id="145" name="矩形 144"/>
          <p:cNvSpPr/>
          <p:nvPr/>
        </p:nvSpPr>
        <p:spPr bwMode="auto">
          <a:xfrm>
            <a:off x="3515193" y="1912514"/>
            <a:ext cx="847315" cy="28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PGA-lord</a:t>
            </a:r>
            <a:endParaRPr lang="zh-CN" altLang="en-US" sz="1200" dirty="0"/>
          </a:p>
        </p:txBody>
      </p:sp>
      <p:sp>
        <p:nvSpPr>
          <p:cNvPr id="150" name="Rounded Rectangle 5"/>
          <p:cNvSpPr/>
          <p:nvPr/>
        </p:nvSpPr>
        <p:spPr bwMode="auto">
          <a:xfrm>
            <a:off x="9743538" y="1424555"/>
            <a:ext cx="1954212" cy="8604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Hawkeye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ounded Rectangle 5"/>
          <p:cNvSpPr/>
          <p:nvPr/>
        </p:nvSpPr>
        <p:spPr bwMode="auto">
          <a:xfrm>
            <a:off x="3473018" y="1367478"/>
            <a:ext cx="898224" cy="5302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ARK tree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2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61" y="4300011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肘形连接符 153"/>
          <p:cNvCxnSpPr>
            <a:endCxn id="94" idx="4"/>
          </p:cNvCxnSpPr>
          <p:nvPr/>
        </p:nvCxnSpPr>
        <p:spPr>
          <a:xfrm rot="16200000" flipV="1">
            <a:off x="4625667" y="3037261"/>
            <a:ext cx="1852031" cy="666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ircle"/>
          <p:cNvSpPr>
            <a:spLocks/>
          </p:cNvSpPr>
          <p:nvPr/>
        </p:nvSpPr>
        <p:spPr bwMode="auto">
          <a:xfrm>
            <a:off x="4967256" y="535125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1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162" name="直接箭头连接符 161"/>
          <p:cNvCxnSpPr>
            <a:endCxn id="152" idx="2"/>
          </p:cNvCxnSpPr>
          <p:nvPr/>
        </p:nvCxnSpPr>
        <p:spPr>
          <a:xfrm flipV="1">
            <a:off x="5052060" y="4798975"/>
            <a:ext cx="889338" cy="10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37306" y="4863235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Update </a:t>
            </a:r>
            <a:r>
              <a:rPr lang="en-US" altLang="zh-CN" sz="1000" dirty="0" err="1" smtClean="0"/>
              <a:t>databag</a:t>
            </a:r>
            <a:endParaRPr lang="zh-CN" altLang="en-US" sz="1000" dirty="0"/>
          </a:p>
        </p:txBody>
      </p:sp>
      <p:cxnSp>
        <p:nvCxnSpPr>
          <p:cNvPr id="169" name="肘形连接符 168"/>
          <p:cNvCxnSpPr/>
          <p:nvPr/>
        </p:nvCxnSpPr>
        <p:spPr>
          <a:xfrm rot="16200000" flipV="1">
            <a:off x="4480191" y="3302393"/>
            <a:ext cx="3263959" cy="1793733"/>
          </a:xfrm>
          <a:prstGeom prst="bentConnector3">
            <a:avLst>
              <a:gd name="adj1" fmla="val 9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1" y="5847295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9" name="肘形连接符 178"/>
          <p:cNvCxnSpPr>
            <a:stCxn id="99" idx="1"/>
            <a:endCxn id="84" idx="0"/>
          </p:cNvCxnSpPr>
          <p:nvPr/>
        </p:nvCxnSpPr>
        <p:spPr>
          <a:xfrm rot="10800000" flipV="1">
            <a:off x="2612230" y="395424"/>
            <a:ext cx="860789" cy="3863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44" idx="3"/>
            <a:endCxn id="150" idx="1"/>
          </p:cNvCxnSpPr>
          <p:nvPr/>
        </p:nvCxnSpPr>
        <p:spPr>
          <a:xfrm>
            <a:off x="8877463" y="1854767"/>
            <a:ext cx="866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utoShape 29"/>
          <p:cNvSpPr>
            <a:spLocks noChangeArrowheads="1"/>
          </p:cNvSpPr>
          <p:nvPr/>
        </p:nvSpPr>
        <p:spPr bwMode="auto">
          <a:xfrm>
            <a:off x="7556034" y="3210745"/>
            <a:ext cx="1489671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Chef API</a:t>
            </a:r>
            <a:endParaRPr lang="zh-CN" altLang="zh-CN" dirty="0"/>
          </a:p>
        </p:txBody>
      </p:sp>
      <p:cxnSp>
        <p:nvCxnSpPr>
          <p:cNvPr id="187" name="肘形连接符 186"/>
          <p:cNvCxnSpPr>
            <a:endCxn id="184" idx="2"/>
          </p:cNvCxnSpPr>
          <p:nvPr/>
        </p:nvCxnSpPr>
        <p:spPr>
          <a:xfrm flipV="1">
            <a:off x="5186809" y="3610795"/>
            <a:ext cx="3114061" cy="75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84" idx="0"/>
          </p:cNvCxnSpPr>
          <p:nvPr/>
        </p:nvCxnSpPr>
        <p:spPr>
          <a:xfrm flipH="1" flipV="1">
            <a:off x="8300869" y="2156444"/>
            <a:ext cx="1" cy="105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ircle"/>
          <p:cNvSpPr>
            <a:spLocks/>
          </p:cNvSpPr>
          <p:nvPr/>
        </p:nvSpPr>
        <p:spPr bwMode="auto">
          <a:xfrm>
            <a:off x="9184161" y="142929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9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9743538" y="3730752"/>
            <a:ext cx="234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如何进一步自动化串起来</a:t>
            </a:r>
            <a:r>
              <a:rPr lang="en-US" altLang="zh-CN" dirty="0" smtClean="0"/>
              <a:t>1-9</a:t>
            </a:r>
            <a:r>
              <a:rPr lang="zh-CN" altLang="en-US" dirty="0" smtClean="0"/>
              <a:t>，减少手工步骤 </a:t>
            </a:r>
            <a:r>
              <a:rPr lang="en-US" altLang="zh-CN" dirty="0" smtClean="0"/>
              <a:t>(Jenkins 5,6,7, </a:t>
            </a:r>
            <a:r>
              <a:rPr lang="zh-CN" altLang="en-US" dirty="0" smtClean="0"/>
              <a:t>减少录入次数</a:t>
            </a:r>
            <a:r>
              <a:rPr lang="en-US" altLang="zh-CN" dirty="0" smtClean="0"/>
              <a:t>2,3,4</a:t>
            </a:r>
            <a:r>
              <a:rPr lang="zh-CN" altLang="en-US" dirty="0" smtClean="0"/>
              <a:t>， 统一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，减少后端直接操作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Device check,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check, healthy check, function check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交付生命周期追踪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5545364" y="145942"/>
            <a:ext cx="518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service delivery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97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 bwMode="auto">
          <a:xfrm>
            <a:off x="4078589" y="5852160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 bwMode="auto">
          <a:xfrm>
            <a:off x="3945308" y="5936298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Vyatta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 bwMode="auto">
          <a:xfrm>
            <a:off x="3796007" y="6020436"/>
            <a:ext cx="1078627" cy="5364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7" name="Circle"/>
          <p:cNvSpPr>
            <a:spLocks/>
          </p:cNvSpPr>
          <p:nvPr/>
        </p:nvSpPr>
        <p:spPr bwMode="auto">
          <a:xfrm>
            <a:off x="5444974" y="6191174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8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8" name="Rounded Rectangle 5"/>
          <p:cNvSpPr/>
          <p:nvPr/>
        </p:nvSpPr>
        <p:spPr bwMode="auto">
          <a:xfrm>
            <a:off x="1499616" y="813815"/>
            <a:ext cx="7763256" cy="2831690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n-lt"/>
                <a:ea typeface="+mn-ea"/>
              </a:rPr>
              <a:t>PGA</a:t>
            </a:r>
            <a:endParaRPr lang="en-US" sz="1400" dirty="0"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>
            <a:stCxn id="39" idx="1"/>
            <a:endCxn id="10" idx="3"/>
          </p:cNvCxnSpPr>
          <p:nvPr/>
        </p:nvCxnSpPr>
        <p:spPr>
          <a:xfrm flipH="1">
            <a:off x="5157217" y="4549492"/>
            <a:ext cx="700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3829887" y="4254177"/>
            <a:ext cx="1327330" cy="59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Chef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533686" y="4519623"/>
            <a:ext cx="655982" cy="3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/>
              <a:t>Ansible</a:t>
            </a:r>
            <a:endParaRPr lang="zh-CN" altLang="en-US" sz="1200" dirty="0"/>
          </a:p>
        </p:txBody>
      </p:sp>
      <p:sp>
        <p:nvSpPr>
          <p:cNvPr id="12" name="Circle"/>
          <p:cNvSpPr>
            <a:spLocks/>
          </p:cNvSpPr>
          <p:nvPr/>
        </p:nvSpPr>
        <p:spPr bwMode="auto">
          <a:xfrm>
            <a:off x="5274562" y="462321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2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87214" y="6055135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Deploy </a:t>
            </a:r>
            <a:r>
              <a:rPr lang="en-US" altLang="zh-CN" sz="1000" dirty="0" err="1" smtClean="0"/>
              <a:t>config</a:t>
            </a:r>
            <a:endParaRPr lang="zh-CN" altLang="en-US" sz="1000" dirty="0"/>
          </a:p>
        </p:txBody>
      </p:sp>
      <p:sp>
        <p:nvSpPr>
          <p:cNvPr id="14" name="Circle"/>
          <p:cNvSpPr>
            <a:spLocks/>
          </p:cNvSpPr>
          <p:nvPr/>
        </p:nvSpPr>
        <p:spPr bwMode="auto">
          <a:xfrm>
            <a:off x="4649850" y="441054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3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9607" y="177169"/>
            <a:ext cx="1523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Load node to DB/ARK</a:t>
            </a:r>
            <a:endParaRPr lang="zh-CN" altLang="en-US" sz="1200" dirty="0"/>
          </a:p>
        </p:txBody>
      </p:sp>
      <p:sp>
        <p:nvSpPr>
          <p:cNvPr id="16" name="圆柱形 15"/>
          <p:cNvSpPr/>
          <p:nvPr/>
        </p:nvSpPr>
        <p:spPr bwMode="auto">
          <a:xfrm>
            <a:off x="3751005" y="2131893"/>
            <a:ext cx="1467231" cy="625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/>
              <a:t>Local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/>
              <a:t>CMDB</a:t>
            </a:r>
            <a:endParaRPr lang="zh-CN" altLang="en-US" sz="1050" dirty="0"/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1972909" y="909932"/>
            <a:ext cx="5752369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REST APIs</a:t>
            </a:r>
            <a:endParaRPr lang="zh-CN" altLang="zh-CN" dirty="0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972908" y="3210745"/>
            <a:ext cx="4373027" cy="3733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Script</a:t>
            </a:r>
            <a:endParaRPr lang="zh-CN" altLang="zh-CN" dirty="0"/>
          </a:p>
        </p:txBody>
      </p:sp>
      <p:pic>
        <p:nvPicPr>
          <p:cNvPr id="19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8" y="145942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ircle"/>
          <p:cNvSpPr>
            <a:spLocks/>
          </p:cNvSpPr>
          <p:nvPr/>
        </p:nvSpPr>
        <p:spPr bwMode="auto">
          <a:xfrm>
            <a:off x="2816538" y="253626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5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21" name="肘形连接符 20"/>
          <p:cNvCxnSpPr>
            <a:stCxn id="19" idx="3"/>
          </p:cNvCxnSpPr>
          <p:nvPr/>
        </p:nvCxnSpPr>
        <p:spPr>
          <a:xfrm>
            <a:off x="3920491" y="395424"/>
            <a:ext cx="480666" cy="1409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37270" y="178692"/>
            <a:ext cx="186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Manage device by group</a:t>
            </a:r>
            <a:endParaRPr lang="zh-CN" altLang="en-US" sz="1200" dirty="0"/>
          </a:p>
        </p:txBody>
      </p:sp>
      <p:sp>
        <p:nvSpPr>
          <p:cNvPr id="23" name="Circle"/>
          <p:cNvSpPr>
            <a:spLocks/>
          </p:cNvSpPr>
          <p:nvPr/>
        </p:nvSpPr>
        <p:spPr bwMode="auto">
          <a:xfrm>
            <a:off x="5001196" y="448125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4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1497" y="2781470"/>
            <a:ext cx="186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Generate inventory file</a:t>
            </a:r>
          </a:p>
          <a:p>
            <a:r>
              <a:rPr lang="en-US" altLang="zh-CN" sz="1200" dirty="0"/>
              <a:t>b</a:t>
            </a:r>
            <a:r>
              <a:rPr lang="en-US" altLang="zh-CN" sz="1200" dirty="0" smtClean="0"/>
              <a:t>ase on CMDB metadata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endCxn id="53" idx="3"/>
          </p:cNvCxnSpPr>
          <p:nvPr/>
        </p:nvCxnSpPr>
        <p:spPr>
          <a:xfrm flipH="1">
            <a:off x="1253380" y="2453221"/>
            <a:ext cx="2497626" cy="3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ircle"/>
          <p:cNvSpPr>
            <a:spLocks/>
          </p:cNvSpPr>
          <p:nvPr/>
        </p:nvSpPr>
        <p:spPr bwMode="auto">
          <a:xfrm>
            <a:off x="484820" y="5184794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6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27" name="肘形连接符 26"/>
          <p:cNvCxnSpPr>
            <a:endCxn id="6" idx="3"/>
          </p:cNvCxnSpPr>
          <p:nvPr/>
        </p:nvCxnSpPr>
        <p:spPr>
          <a:xfrm rot="16200000" flipH="1">
            <a:off x="792386" y="3285050"/>
            <a:ext cx="3060349" cy="2946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186809" y="5300522"/>
            <a:ext cx="143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IDC deliver server, network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 done</a:t>
            </a:r>
            <a:endParaRPr lang="zh-CN" altLang="en-US" sz="1000" dirty="0"/>
          </a:p>
        </p:txBody>
      </p:sp>
      <p:sp>
        <p:nvSpPr>
          <p:cNvPr id="30" name="Circle"/>
          <p:cNvSpPr>
            <a:spLocks/>
          </p:cNvSpPr>
          <p:nvPr/>
        </p:nvSpPr>
        <p:spPr bwMode="auto">
          <a:xfrm>
            <a:off x="3260790" y="5735615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7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903720" y="5767010"/>
            <a:ext cx="1327330" cy="6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/>
              <a:t>JCloudOP</a:t>
            </a:r>
            <a:endParaRPr lang="zh-CN" altLang="en-US" sz="1200" dirty="0"/>
          </a:p>
        </p:txBody>
      </p:sp>
      <p:cxnSp>
        <p:nvCxnSpPr>
          <p:cNvPr id="32" name="直接箭头连接符 31"/>
          <p:cNvCxnSpPr>
            <a:stCxn id="31" idx="1"/>
            <a:endCxn id="4" idx="0"/>
          </p:cNvCxnSpPr>
          <p:nvPr/>
        </p:nvCxnSpPr>
        <p:spPr>
          <a:xfrm flipH="1">
            <a:off x="5157216" y="6102420"/>
            <a:ext cx="1746504" cy="1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2323" y="5490164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Deploy chef client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760643" y="6218000"/>
            <a:ext cx="118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Push hosts online update CMDB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 bwMode="auto">
          <a:xfrm>
            <a:off x="7760705" y="1559451"/>
            <a:ext cx="1116758" cy="59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PGA-Hawkeye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 bwMode="auto">
          <a:xfrm>
            <a:off x="3964471" y="1829207"/>
            <a:ext cx="847315" cy="28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PGA-lord</a:t>
            </a:r>
            <a:endParaRPr lang="zh-CN" altLang="en-US" sz="1200" dirty="0"/>
          </a:p>
        </p:txBody>
      </p:sp>
      <p:sp>
        <p:nvSpPr>
          <p:cNvPr id="37" name="Rounded Rectangle 5"/>
          <p:cNvSpPr/>
          <p:nvPr/>
        </p:nvSpPr>
        <p:spPr bwMode="auto">
          <a:xfrm>
            <a:off x="9743538" y="1424555"/>
            <a:ext cx="1954212" cy="8604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Hawkeye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5"/>
          <p:cNvSpPr/>
          <p:nvPr/>
        </p:nvSpPr>
        <p:spPr bwMode="auto">
          <a:xfrm>
            <a:off x="3053082" y="1640461"/>
            <a:ext cx="898224" cy="5302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ARK tree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9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95" y="4300010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Circle"/>
          <p:cNvSpPr>
            <a:spLocks/>
          </p:cNvSpPr>
          <p:nvPr/>
        </p:nvSpPr>
        <p:spPr bwMode="auto">
          <a:xfrm>
            <a:off x="4967256" y="5351258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1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cxnSp>
        <p:nvCxnSpPr>
          <p:cNvPr id="42" name="直接箭头连接符 41"/>
          <p:cNvCxnSpPr>
            <a:endCxn id="39" idx="2"/>
          </p:cNvCxnSpPr>
          <p:nvPr/>
        </p:nvCxnSpPr>
        <p:spPr>
          <a:xfrm flipV="1">
            <a:off x="5192094" y="4798974"/>
            <a:ext cx="889338" cy="10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837306" y="4863235"/>
            <a:ext cx="118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Update </a:t>
            </a:r>
            <a:r>
              <a:rPr lang="en-US" altLang="zh-CN" sz="1000" dirty="0" err="1" smtClean="0"/>
              <a:t>databag</a:t>
            </a:r>
            <a:endParaRPr lang="zh-CN" altLang="en-US" sz="1000" dirty="0"/>
          </a:p>
        </p:txBody>
      </p:sp>
      <p:cxnSp>
        <p:nvCxnSpPr>
          <p:cNvPr id="44" name="肘形连接符 43"/>
          <p:cNvCxnSpPr/>
          <p:nvPr/>
        </p:nvCxnSpPr>
        <p:spPr>
          <a:xfrm rot="16200000" flipV="1">
            <a:off x="4480191" y="3302393"/>
            <a:ext cx="3263959" cy="1793733"/>
          </a:xfrm>
          <a:prstGeom prst="bentConnector3">
            <a:avLst>
              <a:gd name="adj1" fmla="val 9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1" y="5847295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肘形连接符 45"/>
          <p:cNvCxnSpPr>
            <a:stCxn id="19" idx="1"/>
            <a:endCxn id="55" idx="0"/>
          </p:cNvCxnSpPr>
          <p:nvPr/>
        </p:nvCxnSpPr>
        <p:spPr>
          <a:xfrm rot="10800000" flipV="1">
            <a:off x="819618" y="395424"/>
            <a:ext cx="2653401" cy="164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5" idx="3"/>
            <a:endCxn id="37" idx="1"/>
          </p:cNvCxnSpPr>
          <p:nvPr/>
        </p:nvCxnSpPr>
        <p:spPr>
          <a:xfrm>
            <a:off x="8877463" y="1854767"/>
            <a:ext cx="866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29"/>
          <p:cNvSpPr>
            <a:spLocks noChangeArrowheads="1"/>
          </p:cNvSpPr>
          <p:nvPr/>
        </p:nvSpPr>
        <p:spPr bwMode="auto">
          <a:xfrm>
            <a:off x="7556034" y="3210745"/>
            <a:ext cx="1489671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Chef API</a:t>
            </a:r>
            <a:endParaRPr lang="zh-CN" altLang="zh-CN" dirty="0"/>
          </a:p>
        </p:txBody>
      </p:sp>
      <p:cxnSp>
        <p:nvCxnSpPr>
          <p:cNvPr id="49" name="肘形连接符 48"/>
          <p:cNvCxnSpPr>
            <a:endCxn id="48" idx="2"/>
          </p:cNvCxnSpPr>
          <p:nvPr/>
        </p:nvCxnSpPr>
        <p:spPr>
          <a:xfrm flipV="1">
            <a:off x="5186809" y="3610795"/>
            <a:ext cx="3114061" cy="75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0"/>
          </p:cNvCxnSpPr>
          <p:nvPr/>
        </p:nvCxnSpPr>
        <p:spPr>
          <a:xfrm flipH="1" flipV="1">
            <a:off x="8300869" y="2156444"/>
            <a:ext cx="1" cy="105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ircle"/>
          <p:cNvSpPr>
            <a:spLocks/>
          </p:cNvSpPr>
          <p:nvPr/>
        </p:nvSpPr>
        <p:spPr bwMode="auto">
          <a:xfrm>
            <a:off x="9184161" y="1429297"/>
            <a:ext cx="270802" cy="277812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9</a:t>
            </a:r>
            <a:endParaRPr lang="en-US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  <a:ea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3" y="2498585"/>
            <a:ext cx="934467" cy="630989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74332" y="3230006"/>
            <a:ext cx="1673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jenkins</a:t>
            </a:r>
            <a:r>
              <a:rPr lang="zh-CN" altLang="en-US" sz="1200" dirty="0" smtClean="0"/>
              <a:t>触发</a:t>
            </a:r>
            <a:r>
              <a:rPr lang="en-US" altLang="zh-CN" sz="1200" dirty="0" smtClean="0"/>
              <a:t>CD pipeline</a:t>
            </a:r>
          </a:p>
          <a:p>
            <a:r>
              <a:rPr lang="zh-CN" altLang="en-US" sz="1200" dirty="0" smtClean="0"/>
              <a:t>增加</a:t>
            </a:r>
            <a:r>
              <a:rPr lang="en-US" altLang="zh-CN" sz="1200" dirty="0" smtClean="0"/>
              <a:t>check</a:t>
            </a:r>
            <a:r>
              <a:rPr lang="zh-CN" altLang="en-US" sz="1200" dirty="0" smtClean="0"/>
              <a:t>流程</a:t>
            </a:r>
            <a:endParaRPr lang="en-US" altLang="zh-CN" sz="1200" dirty="0" smtClean="0"/>
          </a:p>
          <a:p>
            <a:r>
              <a:rPr lang="zh-CN" altLang="en-US" sz="1200" dirty="0" smtClean="0"/>
              <a:t>增加对生命周期</a:t>
            </a:r>
            <a:r>
              <a:rPr lang="en-US" altLang="zh-CN" sz="1200" dirty="0" smtClean="0"/>
              <a:t>track</a:t>
            </a:r>
            <a:endParaRPr lang="zh-CN" altLang="en-US" sz="12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9" y="2042744"/>
            <a:ext cx="1042756" cy="320848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 bwMode="auto">
          <a:xfrm>
            <a:off x="2295957" y="6074734"/>
            <a:ext cx="655982" cy="3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 Client</a:t>
            </a:r>
            <a:endParaRPr lang="zh-CN" altLang="en-US" sz="1200" dirty="0"/>
          </a:p>
        </p:txBody>
      </p:sp>
      <p:cxnSp>
        <p:nvCxnSpPr>
          <p:cNvPr id="68" name="肘形连接符 67"/>
          <p:cNvCxnSpPr>
            <a:stCxn id="10" idx="1"/>
            <a:endCxn id="66" idx="0"/>
          </p:cNvCxnSpPr>
          <p:nvPr/>
        </p:nvCxnSpPr>
        <p:spPr>
          <a:xfrm rot="10800000" flipV="1">
            <a:off x="2623949" y="4549492"/>
            <a:ext cx="1205939" cy="1525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725278" y="138994"/>
            <a:ext cx="518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service delivery process -- proposal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564624" y="3968496"/>
            <a:ext cx="221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Jenkins+</a:t>
            </a:r>
            <a:r>
              <a:rPr lang="zh-CN" altLang="en-US" dirty="0" smtClean="0"/>
              <a:t>新前端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5-7 </a:t>
            </a:r>
            <a:r>
              <a:rPr lang="zh-CN" altLang="en-US" dirty="0" smtClean="0"/>
              <a:t>服务上线过程优化整合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优化 </a:t>
            </a:r>
            <a:r>
              <a:rPr lang="en-US" altLang="zh-CN" dirty="0" smtClean="0"/>
              <a:t>3.4 </a:t>
            </a:r>
            <a:r>
              <a:rPr lang="zh-CN" altLang="en-US" dirty="0" smtClean="0"/>
              <a:t>节点录入和分组流程。（待定）</a:t>
            </a:r>
            <a:endParaRPr lang="en-US" altLang="zh-CN" dirty="0" smtClean="0"/>
          </a:p>
          <a:p>
            <a:r>
              <a:rPr lang="zh-CN" altLang="en-US" dirty="0" smtClean="0"/>
              <a:t>前置条件：明确</a:t>
            </a:r>
            <a:r>
              <a:rPr lang="en-US" altLang="zh-CN" dirty="0" smtClean="0"/>
              <a:t>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pga</a:t>
            </a:r>
            <a:r>
              <a:rPr lang="zh-CN" altLang="en-US" dirty="0" smtClean="0"/>
              <a:t>整合时间表，确定唯一数据录入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21408" y="155448"/>
            <a:ext cx="4928616" cy="1124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2104" y="1051560"/>
            <a:ext cx="96652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1.Chef/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controller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</a:t>
            </a:r>
            <a:r>
              <a:rPr lang="en-US" altLang="zh-CN" dirty="0" smtClean="0"/>
              <a:t>chef/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进行控制，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或外部接口下发的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进行转义并驱动</a:t>
            </a:r>
            <a:r>
              <a:rPr lang="en-US" altLang="zh-CN" dirty="0" smtClean="0"/>
              <a:t>chef</a:t>
            </a:r>
            <a:r>
              <a:rPr lang="zh-CN" altLang="en-US" dirty="0" smtClean="0"/>
              <a:t>执行相关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analyzer</a:t>
            </a:r>
          </a:p>
          <a:p>
            <a:r>
              <a:rPr lang="zh-CN" altLang="en-US" dirty="0" smtClean="0"/>
              <a:t>抓取</a:t>
            </a:r>
            <a:r>
              <a:rPr lang="en-US" altLang="zh-CN" dirty="0" smtClean="0"/>
              <a:t>chef</a:t>
            </a:r>
            <a:r>
              <a:rPr lang="zh-CN" altLang="en-US" dirty="0" smtClean="0"/>
              <a:t>执行结果，并进行分析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3.Sanity checker</a:t>
            </a:r>
          </a:p>
          <a:p>
            <a:r>
              <a:rPr lang="zh-CN" altLang="en-US" dirty="0" smtClean="0"/>
              <a:t>对每个服务的上线执行</a:t>
            </a:r>
            <a:endParaRPr lang="en-US" altLang="zh-CN" dirty="0" smtClean="0"/>
          </a:p>
          <a:p>
            <a:r>
              <a:rPr lang="en-US" altLang="zh-CN" dirty="0" smtClean="0"/>
              <a:t>Pre-check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post-check</a:t>
            </a:r>
          </a:p>
          <a:p>
            <a:endParaRPr lang="en-US" altLang="zh-CN" dirty="0"/>
          </a:p>
          <a:p>
            <a:r>
              <a:rPr lang="en-US" altLang="zh-CN" dirty="0" smtClean="0"/>
              <a:t>4.Deploy </a:t>
            </a:r>
            <a:r>
              <a:rPr lang="en-US" altLang="zh-CN" dirty="0" err="1" smtClean="0"/>
              <a:t>dirver</a:t>
            </a:r>
            <a:endParaRPr lang="en-US" altLang="zh-CN" dirty="0" smtClean="0"/>
          </a:p>
          <a:p>
            <a:r>
              <a:rPr lang="zh-CN" altLang="en-US" dirty="0" smtClean="0"/>
              <a:t>适配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chef</a:t>
            </a:r>
            <a:r>
              <a:rPr lang="zh-CN" altLang="en-US" dirty="0" smtClean="0"/>
              <a:t>等配置工具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外部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云翼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.Jenkins jobs</a:t>
            </a:r>
          </a:p>
          <a:p>
            <a:r>
              <a:rPr lang="en-US" altLang="zh-CN" dirty="0" smtClean="0"/>
              <a:t>2.UI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1" name="Rounded Rectangle 5"/>
          <p:cNvSpPr/>
          <p:nvPr/>
        </p:nvSpPr>
        <p:spPr bwMode="auto">
          <a:xfrm>
            <a:off x="4069558" y="1783080"/>
            <a:ext cx="6043706" cy="2322576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+mn-lt"/>
                <a:ea typeface="+mn-ea"/>
              </a:rPr>
              <a:t>Chef controller</a:t>
            </a:r>
            <a:endParaRPr lang="en-US" sz="1400" dirty="0" smtClean="0">
              <a:latin typeface="+mn-lt"/>
              <a:ea typeface="+mn-ea"/>
            </a:endParaRPr>
          </a:p>
        </p:txBody>
      </p:sp>
      <p:sp>
        <p:nvSpPr>
          <p:cNvPr id="42" name="AutoShape 29"/>
          <p:cNvSpPr>
            <a:spLocks noChangeArrowheads="1"/>
          </p:cNvSpPr>
          <p:nvPr/>
        </p:nvSpPr>
        <p:spPr bwMode="auto">
          <a:xfrm>
            <a:off x="8719640" y="1833991"/>
            <a:ext cx="1133856" cy="29703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Chef API</a:t>
            </a:r>
            <a:endParaRPr lang="zh-CN" altLang="zh-CN" dirty="0"/>
          </a:p>
        </p:txBody>
      </p:sp>
      <p:sp>
        <p:nvSpPr>
          <p:cNvPr id="43" name="圆柱形 42"/>
          <p:cNvSpPr/>
          <p:nvPr/>
        </p:nvSpPr>
        <p:spPr bwMode="auto">
          <a:xfrm>
            <a:off x="10497312" y="2631570"/>
            <a:ext cx="1467231" cy="625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/>
              <a:t>CMDB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 bwMode="auto">
          <a:xfrm>
            <a:off x="4459329" y="3328738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Commander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 bwMode="auto">
          <a:xfrm>
            <a:off x="8678939" y="747101"/>
            <a:ext cx="1105633" cy="80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Chef-server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 bwMode="auto">
          <a:xfrm>
            <a:off x="6001078" y="3328738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Logger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7483619" y="3328737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Checker</a:t>
            </a:r>
            <a:endParaRPr lang="zh-CN" altLang="en-US" sz="12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16" y="472195"/>
            <a:ext cx="934467" cy="630989"/>
          </a:xfrm>
          <a:prstGeom prst="rect">
            <a:avLst/>
          </a:prstGeom>
        </p:spPr>
      </p:pic>
      <p:sp>
        <p:nvSpPr>
          <p:cNvPr id="50" name="AutoShape 29"/>
          <p:cNvSpPr>
            <a:spLocks noChangeArrowheads="1"/>
          </p:cNvSpPr>
          <p:nvPr/>
        </p:nvSpPr>
        <p:spPr bwMode="auto">
          <a:xfrm>
            <a:off x="6969991" y="1918499"/>
            <a:ext cx="1160938" cy="29703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REST APIs</a:t>
            </a:r>
            <a:endParaRPr lang="zh-CN" altLang="zh-CN" dirty="0"/>
          </a:p>
        </p:txBody>
      </p:sp>
      <p:sp>
        <p:nvSpPr>
          <p:cNvPr id="51" name="AutoShape 29"/>
          <p:cNvSpPr>
            <a:spLocks noChangeArrowheads="1"/>
          </p:cNvSpPr>
          <p:nvPr/>
        </p:nvSpPr>
        <p:spPr bwMode="auto">
          <a:xfrm>
            <a:off x="4593012" y="1918498"/>
            <a:ext cx="2321876" cy="29703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JOB</a:t>
            </a:r>
            <a:endParaRPr lang="zh-CN" altLang="zh-CN" dirty="0"/>
          </a:p>
        </p:txBody>
      </p:sp>
      <p:sp>
        <p:nvSpPr>
          <p:cNvPr id="52" name="Rounded Rectangle 5"/>
          <p:cNvSpPr/>
          <p:nvPr/>
        </p:nvSpPr>
        <p:spPr bwMode="auto">
          <a:xfrm>
            <a:off x="4069558" y="4862450"/>
            <a:ext cx="3769898" cy="1725168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+mn-lt"/>
                <a:ea typeface="+mn-ea"/>
              </a:rPr>
              <a:t>Server</a:t>
            </a:r>
            <a:endParaRPr lang="en-US" sz="1400" dirty="0" smtClean="0"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53822" y="4929056"/>
            <a:ext cx="1105633" cy="80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Chef-client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9542327" y="1551658"/>
            <a:ext cx="18288" cy="3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136255" y="1504338"/>
            <a:ext cx="7745" cy="41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28" idx="0"/>
          </p:cNvCxnSpPr>
          <p:nvPr/>
        </p:nvCxnSpPr>
        <p:spPr>
          <a:xfrm>
            <a:off x="5106639" y="4009494"/>
            <a:ext cx="0" cy="91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7360920" y="4008444"/>
            <a:ext cx="770009" cy="10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 bwMode="auto">
          <a:xfrm>
            <a:off x="6342466" y="5056088"/>
            <a:ext cx="953233" cy="47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Agent???</a:t>
            </a:r>
            <a:endParaRPr lang="zh-CN" altLang="en-US" sz="1200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6819082" y="4008444"/>
            <a:ext cx="0" cy="10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2"/>
          </p:cNvCxnSpPr>
          <p:nvPr/>
        </p:nvCxnSpPr>
        <p:spPr>
          <a:xfrm>
            <a:off x="5753950" y="1103184"/>
            <a:ext cx="0" cy="8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106638" y="2215529"/>
            <a:ext cx="647312" cy="109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63" y="535945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87" y="625003"/>
            <a:ext cx="1042756" cy="320848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24" idx="3"/>
            <a:endCxn id="25" idx="1"/>
          </p:cNvCxnSpPr>
          <p:nvPr/>
        </p:nvCxnSpPr>
        <p:spPr>
          <a:xfrm>
            <a:off x="3127336" y="785427"/>
            <a:ext cx="61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5" idx="3"/>
            <a:endCxn id="48" idx="1"/>
          </p:cNvCxnSpPr>
          <p:nvPr/>
        </p:nvCxnSpPr>
        <p:spPr>
          <a:xfrm>
            <a:off x="4788643" y="785427"/>
            <a:ext cx="498073" cy="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92240" y="487974"/>
            <a:ext cx="47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342466" y="857306"/>
            <a:ext cx="2262038" cy="2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11962" y="815185"/>
            <a:ext cx="525660" cy="30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CDK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8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861043" y="620020"/>
            <a:ext cx="1846610" cy="1163446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云翼</a:t>
            </a:r>
            <a:endParaRPr lang="en-US" sz="1400" dirty="0" smtClean="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518" y="651557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ackage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7096" y="60374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</a:t>
            </a:r>
            <a:r>
              <a:rPr lang="en-US" altLang="zh-CN" dirty="0" smtClean="0"/>
              <a:t>/script</a:t>
            </a:r>
            <a:endParaRPr lang="zh-CN" altLang="en-US" dirty="0"/>
          </a:p>
        </p:txBody>
      </p:sp>
      <p:sp>
        <p:nvSpPr>
          <p:cNvPr id="9" name="Rounded Rectangle 5"/>
          <p:cNvSpPr/>
          <p:nvPr/>
        </p:nvSpPr>
        <p:spPr bwMode="auto">
          <a:xfrm>
            <a:off x="1868512" y="2335468"/>
            <a:ext cx="5289565" cy="2322576"/>
          </a:xfrm>
          <a:prstGeom prst="roundRect">
            <a:avLst>
              <a:gd name="adj" fmla="val 5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Deploy</a:t>
            </a:r>
            <a:r>
              <a:rPr lang="en-US" altLang="zh-CN" sz="1400" dirty="0" smtClean="0">
                <a:latin typeface="+mn-lt"/>
                <a:ea typeface="+mn-ea"/>
              </a:rPr>
              <a:t> </a:t>
            </a:r>
            <a:r>
              <a:rPr lang="en-US" altLang="zh-CN" sz="1400" dirty="0" smtClean="0">
                <a:latin typeface="+mn-lt"/>
                <a:ea typeface="+mn-ea"/>
              </a:rPr>
              <a:t>controller</a:t>
            </a:r>
            <a:endParaRPr lang="en-US" sz="1400" dirty="0" smtClean="0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45506" y="3868321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Commander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3927283" y="3877055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Logger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5449762" y="3849474"/>
            <a:ext cx="1294621" cy="68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Checker</a:t>
            </a:r>
            <a:endParaRPr lang="zh-CN" altLang="en-US" sz="1200" dirty="0"/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2203879" y="2380984"/>
            <a:ext cx="1503774" cy="29703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DBEB"/>
              </a:gs>
              <a:gs pos="100000">
                <a:srgbClr val="689B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hangingPunct="1"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sym typeface="Calibri" panose="020F0502020204030204" pitchFamily="34" charset="0"/>
              </a:rPr>
              <a:t>REST APIs</a:t>
            </a:r>
            <a:endParaRPr lang="zh-CN" altLang="zh-CN" dirty="0"/>
          </a:p>
        </p:txBody>
      </p:sp>
      <p:sp>
        <p:nvSpPr>
          <p:cNvPr id="15" name="矩形 14"/>
          <p:cNvSpPr/>
          <p:nvPr/>
        </p:nvSpPr>
        <p:spPr bwMode="auto">
          <a:xfrm>
            <a:off x="7539727" y="3385297"/>
            <a:ext cx="1105633" cy="80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Chef-server</a:t>
            </a:r>
            <a:endParaRPr lang="zh-CN" altLang="en-US" sz="1200" dirty="0"/>
          </a:p>
        </p:txBody>
      </p:sp>
      <p:pic>
        <p:nvPicPr>
          <p:cNvPr id="16" name="Picture 2" descr="C:\Users\t-dantay\Documents\Placeholders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05" y="922091"/>
            <a:ext cx="447473" cy="4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2228"/>
            <a:ext cx="1042756" cy="320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67" y="675799"/>
            <a:ext cx="1042756" cy="3208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309" y="2113174"/>
            <a:ext cx="934467" cy="630989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8092542" y="1421055"/>
            <a:ext cx="1" cy="69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15" idx="0"/>
          </p:cNvCxnSpPr>
          <p:nvPr/>
        </p:nvCxnSpPr>
        <p:spPr>
          <a:xfrm>
            <a:off x="8092543" y="2744163"/>
            <a:ext cx="1" cy="64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1"/>
          </p:cNvCxnSpPr>
          <p:nvPr/>
        </p:nvCxnSpPr>
        <p:spPr>
          <a:xfrm flipH="1" flipV="1">
            <a:off x="5449762" y="922091"/>
            <a:ext cx="2419043" cy="24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2"/>
          </p:cNvCxnSpPr>
          <p:nvPr/>
        </p:nvCxnSpPr>
        <p:spPr>
          <a:xfrm>
            <a:off x="2784348" y="1783466"/>
            <a:ext cx="4572" cy="59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316278" y="1673352"/>
            <a:ext cx="20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Upload cookbook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283" y="5364736"/>
            <a:ext cx="1031009" cy="104480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00" y="5363137"/>
            <a:ext cx="1031009" cy="104480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816" y="5316989"/>
            <a:ext cx="1031009" cy="1044802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2992816" y="4658044"/>
            <a:ext cx="1031009" cy="57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442787" y="4724428"/>
            <a:ext cx="70507" cy="48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727448" y="4792412"/>
            <a:ext cx="1202361" cy="43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柱形 42"/>
          <p:cNvSpPr/>
          <p:nvPr/>
        </p:nvSpPr>
        <p:spPr bwMode="auto">
          <a:xfrm>
            <a:off x="5377164" y="2857670"/>
            <a:ext cx="1467231" cy="625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/>
              <a:t>Local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/>
              <a:t>CMDB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 bwMode="auto">
          <a:xfrm>
            <a:off x="6151302" y="2549180"/>
            <a:ext cx="847315" cy="28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/>
              <a:t>PGA-lord</a:t>
            </a:r>
            <a:endParaRPr lang="zh-CN" altLang="en-US" sz="1200" dirty="0"/>
          </a:p>
        </p:txBody>
      </p:sp>
      <p:sp>
        <p:nvSpPr>
          <p:cNvPr id="45" name="Rounded Rectangle 5"/>
          <p:cNvSpPr/>
          <p:nvPr/>
        </p:nvSpPr>
        <p:spPr bwMode="auto">
          <a:xfrm>
            <a:off x="5253078" y="2333869"/>
            <a:ext cx="898224" cy="5302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ARK tree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6254496" y="1421055"/>
            <a:ext cx="1614309" cy="9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329071" y="4232937"/>
            <a:ext cx="2176272" cy="2260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种业务交付场景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日常上线</a:t>
            </a:r>
            <a:r>
              <a:rPr lang="en-US" altLang="zh-CN" dirty="0" smtClean="0">
                <a:solidFill>
                  <a:schemeClr val="tx1"/>
                </a:solidFill>
              </a:rPr>
              <a:t>(service deploy)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新环境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infra+svc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新服务上线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infra+svc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40895" y="1658029"/>
            <a:ext cx="109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Infra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5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1872" y="466344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Deploy workflow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1207008"/>
            <a:ext cx="1472184" cy="7589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Parm</a:t>
            </a:r>
            <a:r>
              <a:rPr lang="en-US" altLang="zh-CN" dirty="0" smtClean="0"/>
              <a:t> parser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53512" y="1432595"/>
            <a:ext cx="245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Script, hosts, deploy mode </a:t>
            </a:r>
            <a:r>
              <a:rPr lang="en-US" altLang="zh-CN" sz="1400" dirty="0" err="1" smtClean="0"/>
              <a:t>etc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71600" y="3319272"/>
            <a:ext cx="147218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prescript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4384548"/>
            <a:ext cx="147218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chef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3072384" y="3657600"/>
            <a:ext cx="320040" cy="2596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6160" y="4764024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Ansible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71600" y="2258568"/>
            <a:ext cx="1472184" cy="7589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Pre-check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72384" y="2313432"/>
            <a:ext cx="241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Accessibility, service status, DNS, chef-server </a:t>
            </a:r>
            <a:r>
              <a:rPr lang="en-US" altLang="zh-CN" dirty="0" err="1" smtClean="0"/>
              <a:t>etc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91456" y="5805296"/>
            <a:ext cx="1472184" cy="7589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 log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10400" y="5805296"/>
            <a:ext cx="1472184" cy="7589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Post-check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33688" y="585216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onfig</a:t>
            </a:r>
            <a:r>
              <a:rPr lang="en-US" altLang="zh-CN" dirty="0" smtClean="0"/>
              <a:t> file</a:t>
            </a:r>
          </a:p>
          <a:p>
            <a:r>
              <a:rPr lang="en-US" altLang="zh-CN" dirty="0" smtClean="0"/>
              <a:t>Service status</a:t>
            </a:r>
          </a:p>
          <a:p>
            <a:r>
              <a:rPr lang="en-US" altLang="zh-CN" dirty="0" err="1" smtClean="0"/>
              <a:t>etc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71600" y="5629656"/>
            <a:ext cx="1472184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postscript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92312" y="827531"/>
            <a:ext cx="1127760" cy="3794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92312" y="1371146"/>
            <a:ext cx="1127760" cy="3692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592312" y="1904510"/>
            <a:ext cx="1127760" cy="35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Deploy driver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8592312" y="2489293"/>
            <a:ext cx="1127760" cy="34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6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Chef-controller 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Chef-controller </a:t>
            </a:r>
            <a:r>
              <a:rPr lang="zh-CN" altLang="en-US" dirty="0" smtClean="0"/>
              <a:t>模块功能和接口定义</a:t>
            </a:r>
            <a:r>
              <a:rPr lang="en-US" altLang="zh-CN" dirty="0" smtClean="0"/>
              <a:t>(TBD)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ontroller</a:t>
            </a:r>
          </a:p>
          <a:p>
            <a:r>
              <a:rPr lang="en-US" altLang="zh-CN" dirty="0" smtClean="0"/>
              <a:t>Deploy driver</a:t>
            </a:r>
            <a:endParaRPr lang="en-US" altLang="zh-CN" dirty="0" smtClean="0"/>
          </a:p>
          <a:p>
            <a:r>
              <a:rPr lang="en-US" altLang="zh-CN" dirty="0" smtClean="0"/>
              <a:t>Logger</a:t>
            </a:r>
          </a:p>
          <a:p>
            <a:r>
              <a:rPr lang="en-US" altLang="zh-CN" dirty="0" smtClean="0"/>
              <a:t>Checker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5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640</Words>
  <Application>Microsoft Office PowerPoint</Application>
  <PresentationFormat>宽屏</PresentationFormat>
  <Paragraphs>284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Segoe UI</vt:lpstr>
      <vt:lpstr>Office 主题</vt:lpstr>
      <vt:lpstr>New delivery system design PGA-nextGen</vt:lpstr>
      <vt:lpstr>Project requirements and goals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Chef-controller 代码架构</vt:lpstr>
      <vt:lpstr>Chef-controller 模块功能和接口定义(TBD)</vt:lpstr>
      <vt:lpstr>PowerPoint 演示文稿</vt:lpstr>
      <vt:lpstr>backup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chenxi32</dc:creator>
  <cp:lastModifiedBy>chenxi32</cp:lastModifiedBy>
  <cp:revision>128</cp:revision>
  <dcterms:created xsi:type="dcterms:W3CDTF">2017-08-09T06:56:41Z</dcterms:created>
  <dcterms:modified xsi:type="dcterms:W3CDTF">2017-08-17T13:00:16Z</dcterms:modified>
</cp:coreProperties>
</file>