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57" r:id="rId4"/>
    <p:sldId id="258" r:id="rId5"/>
    <p:sldId id="260" r:id="rId6"/>
    <p:sldId id="268" r:id="rId7"/>
    <p:sldId id="269" r:id="rId8"/>
    <p:sldId id="270" r:id="rId9"/>
    <p:sldId id="272" r:id="rId10"/>
    <p:sldId id="261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CD321-929D-41E9-BBD6-77D1CE1CEE16}" type="datetimeFigureOut">
              <a:rPr lang="en-US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A4132-83D1-41FC-926E-2F5B2519B22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4132-83D1-41FC-926E-2F5B2519B22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1FF3-5FC8-4343-8E09-39E002E5DDC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1FF3-5FC8-4343-8E09-39E002E5DDC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8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1FF3-5FC8-4343-8E09-39E002E5DDC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6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1FF3-5FC8-4343-8E09-39E002E5DDCD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1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1FF3-5FC8-4343-8E09-39E002E5DDC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1FF3-5FC8-4343-8E09-39E002E5DDCD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6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1FF3-5FC8-4343-8E09-39E002E5DDCD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92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1FF3-5FC8-4343-8E09-39E002E5DDCD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5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4132-83D1-41FC-926E-2F5B2519B22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4132-83D1-41FC-926E-2F5B2519B22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4132-83D1-41FC-926E-2F5B2519B22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4132-83D1-41FC-926E-2F5B2519B22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62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4132-83D1-41FC-926E-2F5B2519B22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1FF3-5FC8-4343-8E09-39E002E5DDC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54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1FF3-5FC8-4343-8E09-39E002E5DDC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1FF3-5FC8-4343-8E09-39E002E5DDC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2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7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1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7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F21F-148B-48D6-8ADD-42E17C755FF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CAC77-CB60-4688-909D-72BC4168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4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bls.gov/pub/time.series/la/la.data.64.County" TargetMode="External"/><Relationship Id="rId2" Type="http://schemas.openxmlformats.org/officeDocument/2006/relationships/hyperlink" Target="https://github.com/tonmcg/County_Level_Election_Results_12-1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48000"/>
            </a:schemeClr>
          </a:solidFill>
        </p:spPr>
        <p:txBody>
          <a:bodyPr/>
          <a:lstStyle/>
          <a:p>
            <a:r>
              <a:rPr lang="en-US" b="1"/>
              <a:t>Predicting 2016 Election</a:t>
            </a:r>
            <a:br>
              <a:rPr lang="en-US" b="1"/>
            </a:br>
            <a:r>
              <a:rPr lang="en-US" b="1"/>
              <a:t>County-level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 b="1"/>
              <a:t>Ben Lim, Chen </a:t>
            </a:r>
            <a:r>
              <a:rPr lang="en-US" b="1" err="1"/>
              <a:t>Xie</a:t>
            </a:r>
            <a:r>
              <a:rPr lang="en-US" b="1"/>
              <a:t>, </a:t>
            </a:r>
            <a:r>
              <a:rPr lang="en-US" b="1" err="1"/>
              <a:t>Abylay</a:t>
            </a:r>
            <a:r>
              <a:rPr lang="en-US" b="1"/>
              <a:t> </a:t>
            </a:r>
            <a:r>
              <a:rPr lang="en-US" b="1" err="1"/>
              <a:t>Zhexembay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1117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 b="1"/>
              <a:t>Inference: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For inference, we used models whose structure/coefficients are more easily interpretable</a:t>
            </a:r>
          </a:p>
          <a:p>
            <a:pPr lvl="1"/>
            <a:r>
              <a:rPr lang="en-US"/>
              <a:t>Linear regression: to explain % difference of votes</a:t>
            </a:r>
          </a:p>
          <a:p>
            <a:pPr lvl="1"/>
            <a:r>
              <a:rPr lang="en-US"/>
              <a:t>Logistic regression: to explain whether Trump/Hillary won</a:t>
            </a:r>
          </a:p>
          <a:p>
            <a:pPr lvl="1"/>
            <a:r>
              <a:rPr lang="en-US"/>
              <a:t>Classification/regression tree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Inference: Logistic 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 vert="horz" lIns="91440" tIns="45720" rIns="91440" bIns="45720" numCol="2" spcCol="22860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         Estimate Std. Error  </a:t>
            </a: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(&gt;|z|)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(Intercept)            -47.64590   13.01281  0.000251 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rate_2016               -0.15323    0.05929  0.009760 **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logmedhouseincome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4.79929    0.98309  1.05e-06 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Poverty.Below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-1.86831    3.39866  0.582513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GiniIndex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 4.93558    3.65575  0.176988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logpop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   -0.22807    0.11030  0.038658 *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logdensity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-0.02415    0.09940  0.808040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Sex.Male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  1.89823    4.59877  0.679775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Age.18_29              -17.36629    3.71139  2.88e-06 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Age.30_44              -15.70200    5.24189  0.002740 **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Age.45_64              -41.93041    6.12693  7.72e-12 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..HS                  6.64755    5.75937  0.248412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..College            11.34480    4.47419  0.011225 *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Att.Bachelor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-8.80597    6.32825  0.164064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Att.Grad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-34.12128    6.70888  3.66e-07 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Race.Alone.White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9.19984    1.04002   &lt; 2e-16 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Race.AAPI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 6.79668    3.89655  0.081111 .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Race.Alone.Black_AfrAm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1.22197    1.02624  0.233761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Citizen.US               6.78248    3.99867  0.089851 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Citizen.notUSborn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-27.48818    8.96203  0.002161 **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5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100" err="1">
                <a:latin typeface="Consolas" panose="020B0609020204030204" pitchFamily="49" charset="0"/>
                <a:cs typeface="Consolas" panose="020B0609020204030204" pitchFamily="49" charset="0"/>
              </a:rPr>
              <a:t>Signif</a:t>
            </a:r>
            <a:r>
              <a:rPr lang="fr-FR" sz="1100">
                <a:latin typeface="Consolas" panose="020B0609020204030204" pitchFamily="49" charset="0"/>
                <a:cs typeface="Consolas" panose="020B0609020204030204" pitchFamily="49" charset="0"/>
              </a:rPr>
              <a:t>. codes:  0 ‘***’ 0.001 ‘**’ 0.01 ‘*’ 0.05 ‘.’ 0.1 ‘ ’ 1</a:t>
            </a:r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8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Inference: Logistic 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404"/>
          </a:xfr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/>
              <a:t>Variables that are significant in the model (expected)</a:t>
            </a:r>
          </a:p>
          <a:p>
            <a:pPr lvl="1">
              <a:spcBef>
                <a:spcPts val="0"/>
              </a:spcBef>
            </a:pPr>
            <a:r>
              <a:rPr lang="en-US" sz="2800"/>
              <a:t>Household income positively correlated with Trump winning</a:t>
            </a:r>
          </a:p>
          <a:p>
            <a:pPr lvl="1">
              <a:spcBef>
                <a:spcPts val="0"/>
              </a:spcBef>
            </a:pPr>
            <a:r>
              <a:rPr lang="en-US" sz="2800"/>
              <a:t>Proportion of grad school graduates negatively correlated</a:t>
            </a:r>
          </a:p>
          <a:p>
            <a:pPr lvl="1">
              <a:spcBef>
                <a:spcPts val="0"/>
              </a:spcBef>
            </a:pPr>
            <a:r>
              <a:rPr lang="en-US" sz="2800"/>
              <a:t>Proportion of whites positively correlated</a:t>
            </a:r>
          </a:p>
          <a:p>
            <a:pPr lvl="1">
              <a:spcBef>
                <a:spcPts val="0"/>
              </a:spcBef>
            </a:pPr>
            <a:r>
              <a:rPr lang="en-US" sz="2800"/>
              <a:t>City size (population) negatively correlated</a:t>
            </a:r>
          </a:p>
          <a:p>
            <a:pPr lvl="2">
              <a:spcBef>
                <a:spcPts val="0"/>
              </a:spcBef>
            </a:pPr>
            <a:r>
              <a:rPr lang="en-US" sz="2800"/>
              <a:t>Larger cities tend to be more liberal</a:t>
            </a:r>
          </a:p>
          <a:p>
            <a:pPr>
              <a:spcBef>
                <a:spcPts val="0"/>
              </a:spcBef>
            </a:pPr>
            <a:r>
              <a:rPr lang="en-US"/>
              <a:t> Unexpected results</a:t>
            </a:r>
          </a:p>
          <a:p>
            <a:pPr lvl="1">
              <a:spcBef>
                <a:spcPts val="0"/>
              </a:spcBef>
            </a:pPr>
            <a:r>
              <a:rPr lang="en-US" sz="2800"/>
              <a:t>Unemployment rate negatively correlated?</a:t>
            </a:r>
          </a:p>
          <a:p>
            <a:pPr lvl="2">
              <a:spcBef>
                <a:spcPts val="0"/>
              </a:spcBef>
            </a:pPr>
            <a:r>
              <a:rPr lang="en-US" sz="2800"/>
              <a:t>Possible that counties that support Trump are more rural and have lower unemployment</a:t>
            </a:r>
          </a:p>
          <a:p>
            <a:pPr lvl="1">
              <a:spcBef>
                <a:spcPts val="0"/>
              </a:spcBef>
            </a:pPr>
            <a:r>
              <a:rPr lang="en-US" sz="2800"/>
              <a:t>Older age groups negatively correlated?</a:t>
            </a:r>
          </a:p>
          <a:p>
            <a:pPr lvl="2">
              <a:spcBef>
                <a:spcPts val="0"/>
              </a:spcBef>
            </a:pPr>
            <a:r>
              <a:rPr lang="en-US" sz="2800"/>
              <a:t>Useful to look at the unincluded age group – next slide</a:t>
            </a:r>
          </a:p>
          <a:p>
            <a:pPr>
              <a:spcBef>
                <a:spcPts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Inference: breakdown by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Estimate Std. Error z value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(&gt;|z|)   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Age.18_29    -8.888      1.101  -8.073 6.88e-16 ***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Age.30_44     7.391      2.228   3.317 0.000911 ***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Age.45_64   -10.137      2.266  -4.475 7.66e-06 ***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Age.65_Inf   28.528      2.466  11.569 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38464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Inference: Linear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 vert="horz" lIns="91440" tIns="45720" rIns="91440" bIns="45720" numCol="2" spcCol="228600" rtlCol="0">
            <a:noAutofit/>
          </a:bodyPr>
          <a:lstStyle/>
          <a:p>
            <a:pPr marL="0" indent="0"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         Estimate Std. Error  </a:t>
            </a: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(&gt;|t|)    </a:t>
            </a:r>
          </a:p>
          <a:p>
            <a:pPr marL="0" indent="0"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(Intercept)            -2.719740   0.530444  3.14e-07 ***</a:t>
            </a:r>
          </a:p>
          <a:p>
            <a:pPr marL="0" indent="0"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rate_2016              -0.019721   0.002504  4.81e-15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logmedhouseincome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0.186079   0.040007  3.46e-06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Poverty.Below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-0.485480   0.143571  0.000731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GiniIndex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0.584572   0.135945  1.77e-05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logpop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  -0.020445   0.005145  7.25e-05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logdensity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-0.019256   0.004624  3.22e-05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Sex.Male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-0.320166   0.209034  0.125724    </a:t>
            </a:r>
          </a:p>
          <a:p>
            <a:pPr marL="0" indent="0"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Age.18_29              -0.959395   0.162042  3.60e-09 ***</a:t>
            </a:r>
          </a:p>
          <a:p>
            <a:pPr marL="0" indent="0"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Age.30_44               0.454699   0.218595  0.037608 *  </a:t>
            </a:r>
          </a:p>
          <a:p>
            <a:pPr marL="0" indent="0"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Age.45_64              -2.289925   0.236071   &lt; 2e-16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..HS                 1.679085   0.224641  1.03e-13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..College            0.417963   0.178476  0.019259 *  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Att.Bachelor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-0.929801   0.250264  0.000207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Att.Grad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-2.196589   0.270230  6.47e-16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Race.Alone.White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0.780222   0.052302   &lt; 2e-16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Race.AAPI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         0.574252   0.192089  0.002819 ** 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Race.Alone.Black_AfrAm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-0.164731   0.055130  0.002832 ** </a:t>
            </a:r>
          </a:p>
          <a:p>
            <a:pPr marL="0" indent="0">
              <a:buNone/>
            </a:pP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Citizen.US              1.372688   0.171213  1.57e-15 ***</a:t>
            </a:r>
          </a:p>
          <a:p>
            <a:pPr marL="0" indent="0">
              <a:buNone/>
            </a:pPr>
            <a:r>
              <a:rPr lang="en-US" sz="1250" err="1">
                <a:latin typeface="Consolas" panose="020B0609020204030204" pitchFamily="49" charset="0"/>
                <a:cs typeface="Consolas" panose="020B0609020204030204" pitchFamily="49" charset="0"/>
              </a:rPr>
              <a:t>Citizen.notUSborn</a:t>
            </a:r>
            <a:r>
              <a:rPr lang="en-US" sz="1250">
                <a:latin typeface="Consolas" panose="020B0609020204030204" pitchFamily="49" charset="0"/>
                <a:cs typeface="Consolas" panose="020B0609020204030204" pitchFamily="49" charset="0"/>
              </a:rPr>
              <a:t>      -0.193162   0.389750  0.620212   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2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1100" err="1">
                <a:latin typeface="Consolas" panose="020B0609020204030204" pitchFamily="49" charset="0"/>
                <a:cs typeface="Consolas" panose="020B0609020204030204" pitchFamily="49" charset="0"/>
              </a:rPr>
              <a:t>Signif</a:t>
            </a:r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3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Inference: Linear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/>
              <a:t>Most of it seems similar to the logistic regression, except has more significance</a:t>
            </a:r>
          </a:p>
          <a:p>
            <a:pPr lvl="1">
              <a:spcBef>
                <a:spcPts val="0"/>
              </a:spcBef>
            </a:pPr>
            <a:r>
              <a:rPr lang="en-US" sz="2800"/>
              <a:t>Variables that are negative to each other may be switched around, e.g. US born vs non-US born</a:t>
            </a:r>
          </a:p>
        </p:txBody>
      </p:sp>
    </p:spTree>
    <p:extLst>
      <p:ext uri="{BB962C8B-B14F-4D97-AF65-F5344CB8AC3E}">
        <p14:creationId xmlns:p14="http://schemas.microsoft.com/office/powerpoint/2010/main" val="284916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Inference: classification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79" y="2057400"/>
            <a:ext cx="10536882" cy="36791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1329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Inference: classification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/>
              <a:t>Major groups of counties that support Trump</a:t>
            </a:r>
          </a:p>
          <a:p>
            <a:pPr lvl="1">
              <a:spcBef>
                <a:spcPts val="0"/>
              </a:spcBef>
            </a:pPr>
            <a:r>
              <a:rPr lang="en-US" sz="2800"/>
              <a:t>Higher % white, lower % grad, lower % not US born</a:t>
            </a:r>
          </a:p>
          <a:p>
            <a:pPr lvl="1">
              <a:spcBef>
                <a:spcPts val="0"/>
              </a:spcBef>
            </a:pPr>
            <a:r>
              <a:rPr lang="en-US" sz="2800"/>
              <a:t>Higher % white, higher % grad, higher % US born, higher % black </a:t>
            </a:r>
          </a:p>
          <a:p>
            <a:pPr>
              <a:spcBef>
                <a:spcPts val="0"/>
              </a:spcBef>
            </a:pPr>
            <a:r>
              <a:rPr lang="en-US"/>
              <a:t>Major groups that support Hillary</a:t>
            </a:r>
          </a:p>
          <a:p>
            <a:pPr lvl="1">
              <a:spcBef>
                <a:spcPts val="0"/>
              </a:spcBef>
            </a:pPr>
            <a:r>
              <a:rPr lang="en-US" sz="2800"/>
              <a:t>Lower % white</a:t>
            </a:r>
          </a:p>
          <a:p>
            <a:pPr lvl="1">
              <a:spcBef>
                <a:spcPts val="0"/>
              </a:spcBef>
            </a:pPr>
            <a:r>
              <a:rPr lang="en-US" sz="2800"/>
              <a:t>Higher % white, higher % grad, lower % US born, higher % age 18-29</a:t>
            </a:r>
          </a:p>
          <a:p>
            <a:pPr lvl="1">
              <a:spcBef>
                <a:spcPts val="0"/>
              </a:spcBef>
            </a:pPr>
            <a:endParaRPr lang="en-US" sz="2800"/>
          </a:p>
          <a:p>
            <a:pPr lvl="1">
              <a:spcBef>
                <a:spcPts val="0"/>
              </a:spcBef>
            </a:pPr>
            <a:endParaRPr lang="en-US" sz="2800"/>
          </a:p>
          <a:p>
            <a:pPr>
              <a:spcBef>
                <a:spcPts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9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Inference: Prediction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179492"/>
              </p:ext>
            </p:extLst>
          </p:nvPr>
        </p:nvGraphicFramePr>
        <p:xfrm>
          <a:off x="838200" y="1825625"/>
          <a:ext cx="1051560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610952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6707214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041383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97005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393936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161567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27200982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r"/>
                      <a:r>
                        <a:rPr lang="en-US" sz="2000"/>
                        <a:t>Predicted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r>
                        <a:rPr lang="en-US" sz="2400"/>
                        <a:t>Actual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/>
                        <a:t>Logistic regression</a:t>
                      </a:r>
                    </a:p>
                    <a:p>
                      <a:r>
                        <a:rPr lang="en-US" sz="2800"/>
                        <a:t>(p &gt; 0.5)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/>
                        <a:t>Linear regression</a:t>
                      </a:r>
                    </a:p>
                    <a:p>
                      <a:r>
                        <a:rPr lang="en-US" sz="2800"/>
                        <a:t>(% difference &gt; 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/>
                        <a:t>Classification tree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86153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Hillary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Trump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Hillary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Trump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Hillary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Trump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7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/>
                        <a:t>Hillary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33</a:t>
                      </a:r>
                    </a:p>
                    <a:p>
                      <a:pPr algn="ctr"/>
                      <a:r>
                        <a:rPr lang="en-US" sz="2800" baseline="0"/>
                        <a:t>(65%)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30</a:t>
                      </a:r>
                    </a:p>
                    <a:p>
                      <a:pPr algn="ctr"/>
                      <a:r>
                        <a:rPr lang="en-US" sz="2800" baseline="0"/>
                        <a:t>(59%)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34</a:t>
                      </a:r>
                    </a:p>
                    <a:p>
                      <a:pPr algn="ctr"/>
                      <a:r>
                        <a:rPr lang="en-US" sz="2800" baseline="0"/>
                        <a:t>(67%)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/>
                        <a:t>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5</a:t>
                      </a:r>
                    </a:p>
                    <a:p>
                      <a:pPr algn="ctr"/>
                      <a:endParaRPr lang="en-US" sz="2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254</a:t>
                      </a:r>
                    </a:p>
                    <a:p>
                      <a:pPr algn="ctr"/>
                      <a:r>
                        <a:rPr lang="en-US" sz="2800" baseline="0"/>
                        <a:t>(98.1%)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254</a:t>
                      </a:r>
                    </a:p>
                    <a:p>
                      <a:pPr algn="ctr"/>
                      <a:r>
                        <a:rPr lang="en-US" sz="2800" baseline="0"/>
                        <a:t>(98.1%)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254</a:t>
                      </a:r>
                    </a:p>
                    <a:p>
                      <a:pPr algn="ctr"/>
                      <a:r>
                        <a:rPr lang="en-US" sz="2800" baseline="0"/>
                        <a:t>(97.7%)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5102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en-US" sz="2000" baseline="0"/>
                        <a:t>% correct</a:t>
                      </a:r>
                      <a:endParaRPr lang="en-US" sz="2000"/>
                    </a:p>
                    <a:p>
                      <a:pPr algn="r"/>
                      <a:r>
                        <a:rPr lang="en-US" sz="2000"/>
                        <a:t>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86.8%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85.7%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85.0%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93.0%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1275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%overall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287/310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284/310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288/311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1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60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Inference: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/>
              <a:t>Each of the three models performs well predicting which counties Trump won (~97%), bad performance for counties Hillary won (~65%)</a:t>
            </a:r>
          </a:p>
          <a:p>
            <a:pPr lvl="1">
              <a:spcBef>
                <a:spcPts val="0"/>
              </a:spcBef>
            </a:pPr>
            <a:r>
              <a:rPr lang="en-US" sz="2800"/>
              <a:t>Trump won 80% of counties; makes sense for model to predict Trump won for all borderline cases</a:t>
            </a:r>
          </a:p>
          <a:p>
            <a:pPr>
              <a:spcBef>
                <a:spcPts val="0"/>
              </a:spcBef>
            </a:pPr>
            <a:r>
              <a:rPr lang="en-US"/>
              <a:t>Improvement in accuracy possible if able to predict borderline cases better</a:t>
            </a:r>
          </a:p>
        </p:txBody>
      </p:sp>
    </p:spTree>
    <p:extLst>
      <p:ext uri="{BB962C8B-B14F-4D97-AF65-F5344CB8AC3E}">
        <p14:creationId xmlns:p14="http://schemas.microsoft.com/office/powerpoint/2010/main" val="34447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/>
              <a:t>Trump’s Victory:</a:t>
            </a:r>
          </a:p>
          <a:p>
            <a:pPr marL="0" indent="0">
              <a:buNone/>
            </a:pPr>
            <a:r>
              <a:rPr lang="en-US" sz="6000"/>
              <a:t>Divisions by Race, Gender, Education ???</a:t>
            </a:r>
          </a:p>
        </p:txBody>
      </p:sp>
    </p:spTree>
    <p:extLst>
      <p:ext uri="{BB962C8B-B14F-4D97-AF65-F5344CB8AC3E}">
        <p14:creationId xmlns:p14="http://schemas.microsoft.com/office/powerpoint/2010/main" val="79687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Prediction: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/>
              <a:t>Ensemble methods: methods that use combine predictions from many models</a:t>
            </a:r>
          </a:p>
          <a:p>
            <a:pPr lvl="1">
              <a:spcBef>
                <a:spcPts val="0"/>
              </a:spcBef>
            </a:pPr>
            <a:r>
              <a:rPr lang="en-US" sz="2800"/>
              <a:t>Construct one strong predictor from many weak predictors</a:t>
            </a:r>
          </a:p>
          <a:p>
            <a:pPr>
              <a:spcBef>
                <a:spcPts val="0"/>
              </a:spcBef>
            </a:pPr>
            <a:r>
              <a:rPr lang="en-US"/>
              <a:t>We mainly used ensemble methods using classification/regression trees</a:t>
            </a:r>
          </a:p>
          <a:p>
            <a:pPr lvl="1">
              <a:spcBef>
                <a:spcPts val="0"/>
              </a:spcBef>
            </a:pPr>
            <a:r>
              <a:rPr lang="en-US" sz="2800"/>
              <a:t>Bagging</a:t>
            </a:r>
          </a:p>
          <a:p>
            <a:pPr lvl="1">
              <a:spcBef>
                <a:spcPts val="0"/>
              </a:spcBef>
            </a:pPr>
            <a:r>
              <a:rPr lang="en-US" sz="2800"/>
              <a:t>Random Forest</a:t>
            </a:r>
          </a:p>
          <a:p>
            <a:pPr lvl="1">
              <a:spcBef>
                <a:spcPts val="0"/>
              </a:spcBef>
            </a:pPr>
            <a:r>
              <a:rPr lang="en-US" sz="2800"/>
              <a:t>Boosting</a:t>
            </a:r>
          </a:p>
          <a:p>
            <a:pPr lvl="1">
              <a:spcBef>
                <a:spcPts val="0"/>
              </a:spcBef>
            </a:pPr>
            <a:endParaRPr lang="en-US" sz="2800"/>
          </a:p>
          <a:p>
            <a:pPr>
              <a:spcBef>
                <a:spcPts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Prediction: Bagging and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/>
              <a:t>Bagging: stands for Bootstrap </a:t>
            </a:r>
            <a:r>
              <a:rPr lang="en-US" err="1"/>
              <a:t>AGGregation</a:t>
            </a:r>
            <a:endParaRPr lang="en-US"/>
          </a:p>
          <a:p>
            <a:pPr lvl="1">
              <a:spcBef>
                <a:spcPts val="0"/>
              </a:spcBef>
            </a:pPr>
            <a:r>
              <a:rPr lang="en-US" sz="2800"/>
              <a:t>Bootstrap (resample with replacement) the original data, then fit a model on each dataset</a:t>
            </a:r>
          </a:p>
          <a:p>
            <a:pPr lvl="1">
              <a:spcBef>
                <a:spcPts val="0"/>
              </a:spcBef>
            </a:pPr>
            <a:r>
              <a:rPr lang="en-US" sz="2800"/>
              <a:t>Take average prediction (regression) or take majority vote (classification) from each bootstrapped dataset</a:t>
            </a:r>
          </a:p>
          <a:p>
            <a:pPr lvl="1">
              <a:spcBef>
                <a:spcPts val="0"/>
              </a:spcBef>
            </a:pPr>
            <a:r>
              <a:rPr lang="en-US" sz="2800"/>
              <a:t>Averaging reduces variance; used with high-variance, low-bias methods</a:t>
            </a:r>
          </a:p>
          <a:p>
            <a:pPr>
              <a:spcBef>
                <a:spcPts val="0"/>
              </a:spcBef>
            </a:pPr>
            <a:r>
              <a:rPr lang="en-US"/>
              <a:t>Random Forest does bagging on trees, but only uses a random subset of predictors at each split</a:t>
            </a:r>
          </a:p>
          <a:p>
            <a:pPr lvl="1">
              <a:spcBef>
                <a:spcPts val="0"/>
              </a:spcBef>
            </a:pPr>
            <a:r>
              <a:rPr lang="en-US" sz="2800"/>
              <a:t>This decorrelates the trees, allowing more variance reduction</a:t>
            </a:r>
          </a:p>
          <a:p>
            <a:pPr lvl="1">
              <a:spcBef>
                <a:spcPts val="0"/>
              </a:spcBef>
            </a:pPr>
            <a:endParaRPr lang="en-US" sz="2800"/>
          </a:p>
          <a:p>
            <a:pPr>
              <a:spcBef>
                <a:spcPts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Prediction: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/>
              <a:t>A weak classifier is first fit on the data, and then used to perform prediction on the dataset</a:t>
            </a:r>
          </a:p>
          <a:p>
            <a:pPr>
              <a:spcBef>
                <a:spcPts val="0"/>
              </a:spcBef>
            </a:pPr>
            <a:r>
              <a:rPr lang="en-US"/>
              <a:t>The classifier is refitted onto the data, but this time putting more weight on misclassified observations in the previous runs</a:t>
            </a:r>
          </a:p>
          <a:p>
            <a:pPr>
              <a:spcBef>
                <a:spcPts val="0"/>
              </a:spcBef>
            </a:pPr>
            <a:r>
              <a:rPr lang="en-US"/>
              <a:t>Predictions from all the classifiers are then combined at the end</a:t>
            </a:r>
          </a:p>
        </p:txBody>
      </p:sp>
    </p:spTree>
    <p:extLst>
      <p:ext uri="{BB962C8B-B14F-4D97-AF65-F5344CB8AC3E}">
        <p14:creationId xmlns:p14="http://schemas.microsoft.com/office/powerpoint/2010/main" val="177988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Prediction: Results and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046644"/>
              </p:ext>
            </p:extLst>
          </p:nvPr>
        </p:nvGraphicFramePr>
        <p:xfrm>
          <a:off x="838200" y="1825625"/>
          <a:ext cx="1051560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610952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6707214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041383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97005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393936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161567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27200982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r"/>
                      <a:r>
                        <a:rPr lang="en-US" sz="2000"/>
                        <a:t>Predicted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r>
                        <a:rPr lang="en-US" sz="2400"/>
                        <a:t>Actual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/>
                        <a:t>Bagging </a:t>
                      </a:r>
                    </a:p>
                    <a:p>
                      <a:r>
                        <a:rPr lang="en-US" sz="2800"/>
                        <a:t>(nice predictors)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/>
                        <a:t>Boosting </a:t>
                      </a:r>
                    </a:p>
                    <a:p>
                      <a:r>
                        <a:rPr lang="en-US" sz="2800"/>
                        <a:t>(nice predictors)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/>
                        <a:t>Random forest </a:t>
                      </a:r>
                    </a:p>
                    <a:p>
                      <a:r>
                        <a:rPr lang="en-US" sz="2800"/>
                        <a:t>(all predictors)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86153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Hillary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Trump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Hillary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Trump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Hillary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Trump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7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/>
                        <a:t>Hillary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34</a:t>
                      </a:r>
                    </a:p>
                    <a:p>
                      <a:pPr algn="ctr"/>
                      <a:r>
                        <a:rPr lang="en-US" sz="2800" baseline="0"/>
                        <a:t>(67%)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32</a:t>
                      </a:r>
                    </a:p>
                    <a:p>
                      <a:pPr algn="ctr"/>
                      <a:r>
                        <a:rPr lang="en-US" sz="2800" baseline="0"/>
                        <a:t>(63%)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33</a:t>
                      </a:r>
                    </a:p>
                    <a:p>
                      <a:pPr algn="ctr"/>
                      <a:r>
                        <a:rPr lang="en-US" sz="2800" baseline="0"/>
                        <a:t>(65%)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/>
                        <a:t>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6</a:t>
                      </a:r>
                    </a:p>
                    <a:p>
                      <a:pPr algn="ctr"/>
                      <a:endParaRPr lang="en-US" sz="2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254</a:t>
                      </a:r>
                    </a:p>
                    <a:p>
                      <a:pPr algn="ctr"/>
                      <a:r>
                        <a:rPr lang="en-US" sz="2800" baseline="0"/>
                        <a:t>(97.4%)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256</a:t>
                      </a:r>
                    </a:p>
                    <a:p>
                      <a:pPr algn="ctr"/>
                      <a:r>
                        <a:rPr lang="en-US" sz="2800" baseline="0"/>
                        <a:t>(98.5%)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258</a:t>
                      </a:r>
                    </a:p>
                    <a:p>
                      <a:pPr algn="ctr"/>
                      <a:r>
                        <a:rPr lang="en-US" sz="2800" baseline="0"/>
                        <a:t>(99.6%)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5102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% correct </a:t>
                      </a:r>
                    </a:p>
                    <a:p>
                      <a:pPr algn="r"/>
                      <a:r>
                        <a:rPr lang="en-US" sz="2000"/>
                        <a:t>predictions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85.0%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88.9%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3925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%overall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288/311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288/311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93.9%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/>
                        <a:t>291/310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8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13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Prediction: Results and comparison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/>
              <a:t>Not too much improvement from inference models </a:t>
            </a:r>
          </a:p>
          <a:p>
            <a:pPr lvl="1">
              <a:spcBef>
                <a:spcPts val="0"/>
              </a:spcBef>
            </a:pPr>
            <a:r>
              <a:rPr lang="en-US"/>
              <a:t>Did not improve on predicting borderline cases that voted for Hillary </a:t>
            </a:r>
            <a:endParaRPr lang="en-US" sz="2800"/>
          </a:p>
          <a:p>
            <a:pPr>
              <a:spcBef>
                <a:spcPts val="0"/>
              </a:spcBef>
            </a:pPr>
            <a:r>
              <a:rPr lang="en-US"/>
              <a:t>For bagging and boosting, pre-selection of variables is important</a:t>
            </a:r>
          </a:p>
          <a:p>
            <a:pPr lvl="1">
              <a:spcBef>
                <a:spcPts val="0"/>
              </a:spcBef>
            </a:pPr>
            <a:r>
              <a:rPr lang="en-US"/>
              <a:t>Prediction accuracy was bad when all predictors were fit</a:t>
            </a:r>
          </a:p>
          <a:p>
            <a:pPr>
              <a:spcBef>
                <a:spcPts val="0"/>
              </a:spcBef>
            </a:pPr>
            <a:r>
              <a:rPr lang="en-US"/>
              <a:t>For random forest, better to not pre-select variables</a:t>
            </a:r>
          </a:p>
          <a:p>
            <a:pPr lvl="1">
              <a:spcBef>
                <a:spcPts val="0"/>
              </a:spcBef>
            </a:pPr>
            <a:r>
              <a:rPr lang="en-US"/>
              <a:t>Every split uses only a subset of predictors</a:t>
            </a:r>
          </a:p>
          <a:p>
            <a:pPr lvl="1">
              <a:spcBef>
                <a:spcPts val="0"/>
              </a:spcBef>
            </a:pPr>
            <a:r>
              <a:rPr lang="en-US"/>
              <a:t>With more options, the algorithm can better find the optimal prediction rule</a:t>
            </a:r>
          </a:p>
          <a:p>
            <a:pPr lvl="1">
              <a:spcBef>
                <a:spcPts val="0"/>
              </a:spcBef>
            </a:pPr>
            <a:endParaRPr lang="en-US" sz="2800"/>
          </a:p>
          <a:p>
            <a:pPr>
              <a:spcBef>
                <a:spcPts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4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Characteristics of counties that support Trump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High income level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Less grad school graduates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Smaller towns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Larger proportion of whites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Low unemployment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More people with age 65+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Prediction using inference models has good performance, but tends to over-predict Trump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Little improvement using black-box models to predict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Predictions prior to elections were biased in favor of Hillary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Possible that data used, e.g. survey data is biased and unreliable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Possible that rejecting subjective data in favor of objective data is more useful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2800"/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2800"/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280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 b="1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/>
              <a:t>2016 election results were contrary to many people’s predictions</a:t>
            </a:r>
          </a:p>
          <a:p>
            <a:r>
              <a:rPr lang="en-US"/>
              <a:t>Indicates that our understanding of election results is incomplete</a:t>
            </a:r>
          </a:p>
          <a:p>
            <a:r>
              <a:rPr lang="en-US"/>
              <a:t>Purpose of project:</a:t>
            </a:r>
          </a:p>
          <a:p>
            <a:pPr lvl="1"/>
            <a:r>
              <a:rPr lang="en-US"/>
              <a:t>Inference: with benefit of hindsight, is it possible to identify which factors contributed to the election?</a:t>
            </a:r>
          </a:p>
          <a:p>
            <a:pPr lvl="1"/>
            <a:r>
              <a:rPr lang="en-US"/>
              <a:t>Prediction: can we predict new county-level results accurately, given availability of comparable training data?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 b="1"/>
              <a:t>Methodology: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/>
              <a:t>County-level election results are available through the New York Times</a:t>
            </a:r>
          </a:p>
          <a:p>
            <a:pPr lvl="1"/>
            <a:r>
              <a:rPr lang="en-US"/>
              <a:t>Data compiled into nice form by Tony McGovern on </a:t>
            </a:r>
            <a:r>
              <a:rPr lang="en-US" err="1"/>
              <a:t>Github</a:t>
            </a:r>
            <a:r>
              <a:rPr lang="en-US"/>
              <a:t>:  </a:t>
            </a:r>
            <a:r>
              <a:rPr lang="en-US">
                <a:hlinkClick r:id="rId2"/>
              </a:rPr>
              <a:t>https://github.com/tonmcg/County_Level_Election_Results_12-16</a:t>
            </a:r>
            <a:endParaRPr lang="en-US"/>
          </a:p>
          <a:p>
            <a:r>
              <a:rPr lang="en-US"/>
              <a:t>Demographic data is retrieved from American Community Survey (ACS) 2015 results</a:t>
            </a:r>
          </a:p>
          <a:p>
            <a:pPr lvl="1"/>
            <a:r>
              <a:rPr lang="en-US"/>
              <a:t>Can be retrieved in R using the R package `</a:t>
            </a:r>
            <a:r>
              <a:rPr lang="en-US" err="1"/>
              <a:t>acs</a:t>
            </a:r>
            <a:r>
              <a:rPr lang="en-US"/>
              <a:t>`</a:t>
            </a:r>
          </a:p>
          <a:p>
            <a:r>
              <a:rPr lang="en-US"/>
              <a:t>Unemployment rates are available through the Bureau of Labor Statistics (BLS)</a:t>
            </a:r>
          </a:p>
          <a:p>
            <a:pPr lvl="1"/>
            <a:r>
              <a:rPr lang="en-US"/>
              <a:t>Historical data available at </a:t>
            </a:r>
            <a:r>
              <a:rPr lang="en-US">
                <a:hlinkClick r:id="rId3"/>
              </a:rPr>
              <a:t>https://download.bls.gov/pub/time.series/la/la.data.64.County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 b="1"/>
              <a:t>Data: Response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is available for % of votes for Trump and Hillary</a:t>
            </a:r>
          </a:p>
          <a:p>
            <a:r>
              <a:rPr lang="en-US"/>
              <a:t>We can specify the problem in one of two forms:</a:t>
            </a:r>
          </a:p>
          <a:p>
            <a:pPr lvl="1"/>
            <a:r>
              <a:rPr lang="en-US"/>
              <a:t>Regression: To predict the % difference of votes between Trump and Hillary(positive: Trump won)</a:t>
            </a:r>
          </a:p>
          <a:p>
            <a:pPr lvl="1"/>
            <a:r>
              <a:rPr lang="en-US"/>
              <a:t>Classification: To predict whether a Trump or Clinton won the county</a:t>
            </a:r>
          </a:p>
          <a:p>
            <a:r>
              <a:rPr lang="en-US"/>
              <a:t>For regression problem, the predictions can then be converted back into an indicator variable (Trump/Hillary won) as a solution to predict whether Trump/Hillary won the county</a:t>
            </a:r>
          </a:p>
          <a:p>
            <a:r>
              <a:rPr lang="en-US"/>
              <a:t>Ignoring AK results</a:t>
            </a:r>
          </a:p>
        </p:txBody>
      </p:sp>
    </p:spTree>
    <p:extLst>
      <p:ext uri="{BB962C8B-B14F-4D97-AF65-F5344CB8AC3E}">
        <p14:creationId xmlns:p14="http://schemas.microsoft.com/office/powerpoint/2010/main" val="253255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Data: Predictors, Guess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20"/>
          </a:xfr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Get idea: From media</a:t>
            </a:r>
          </a:p>
          <a:p>
            <a:pPr lvl="1"/>
            <a:r>
              <a:rPr lang="en-US" sz="2800"/>
              <a:t>Race</a:t>
            </a:r>
          </a:p>
          <a:p>
            <a:pPr lvl="1"/>
            <a:r>
              <a:rPr lang="en-US" sz="2800"/>
              <a:t>Gender</a:t>
            </a:r>
          </a:p>
          <a:p>
            <a:pPr lvl="1"/>
            <a:r>
              <a:rPr lang="en-US" sz="2800"/>
              <a:t>Education</a:t>
            </a:r>
          </a:p>
          <a:p>
            <a:pPr lvl="1"/>
            <a:r>
              <a:rPr lang="en-US" sz="2800"/>
              <a:t>Age</a:t>
            </a:r>
          </a:p>
          <a:p>
            <a:r>
              <a:rPr lang="en-US"/>
              <a:t>County-level:</a:t>
            </a:r>
          </a:p>
          <a:p>
            <a:pPr lvl="1"/>
            <a:r>
              <a:rPr lang="en-US" sz="2800"/>
              <a:t>Size: Area, Population, Population density</a:t>
            </a:r>
          </a:p>
          <a:p>
            <a:pPr lvl="1"/>
            <a:r>
              <a:rPr lang="en-US" sz="2800"/>
              <a:t>Economics: Income, Unemployment rate</a:t>
            </a:r>
          </a:p>
          <a:p>
            <a:pPr lvl="1"/>
            <a:r>
              <a:rPr lang="en-US" sz="2800"/>
              <a:t>Inequality, Poverty level, Immigration</a:t>
            </a:r>
          </a:p>
          <a:p>
            <a:pPr lvl="1"/>
            <a:r>
              <a:rPr lang="en-US" sz="2800"/>
              <a:t>…….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8427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Data: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ACS 2015 County-level results is with thousands of variables</a:t>
            </a:r>
          </a:p>
          <a:p>
            <a:pPr lvl="1"/>
            <a:r>
              <a:rPr lang="en-US" sz="2800"/>
              <a:t>Very hard to do inference and prediction</a:t>
            </a:r>
          </a:p>
          <a:p>
            <a:r>
              <a:rPr lang="en-US"/>
              <a:t>Select </a:t>
            </a:r>
          </a:p>
          <a:p>
            <a:pPr lvl="1"/>
            <a:r>
              <a:rPr lang="en-US" sz="2800"/>
              <a:t>which are seemingly related to election results: Age, Gender, ……</a:t>
            </a:r>
          </a:p>
          <a:p>
            <a:pPr lvl="1"/>
            <a:r>
              <a:rPr lang="en-US" sz="2800"/>
              <a:t>Exclude variables which are too specific </a:t>
            </a:r>
          </a:p>
          <a:p>
            <a:r>
              <a:rPr lang="en-US"/>
              <a:t>From BLS, We also got unemployment rate for every County</a:t>
            </a:r>
          </a:p>
          <a:p>
            <a:r>
              <a:rPr lang="en-US"/>
              <a:t>Still having more than 300 variables: too much </a:t>
            </a:r>
          </a:p>
          <a:p>
            <a:pPr lvl="1"/>
            <a:r>
              <a:rPr lang="en-US" sz="2800"/>
              <a:t>Based on our guess in previous, use “nice predictors”</a:t>
            </a:r>
          </a:p>
          <a:p>
            <a:r>
              <a:rPr lang="en-US"/>
              <a:t>Ignoring AK results	</a:t>
            </a:r>
          </a:p>
        </p:txBody>
      </p:sp>
    </p:spTree>
    <p:extLst>
      <p:ext uri="{BB962C8B-B14F-4D97-AF65-F5344CB8AC3E}">
        <p14:creationId xmlns:p14="http://schemas.microsoft.com/office/powerpoint/2010/main" val="175556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Data: “Nice Predictors”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Aggregate subgroups </a:t>
            </a:r>
          </a:p>
          <a:p>
            <a:r>
              <a:rPr lang="en-US" sz="2400"/>
              <a:t>Percentages:</a:t>
            </a:r>
          </a:p>
          <a:p>
            <a:pPr lvl="1"/>
            <a:r>
              <a:rPr lang="en-US"/>
              <a:t>Race: White, African Americans, AAPI (aggregate Asian and Pacific)</a:t>
            </a:r>
          </a:p>
          <a:p>
            <a:pPr lvl="1"/>
            <a:r>
              <a:rPr lang="en-US"/>
              <a:t>Age: 18-29, 30-44, 45-64</a:t>
            </a:r>
          </a:p>
          <a:p>
            <a:pPr lvl="1"/>
            <a:r>
              <a:rPr lang="en-US"/>
              <a:t>Gender: male</a:t>
            </a:r>
          </a:p>
          <a:p>
            <a:pPr lvl="1"/>
            <a:r>
              <a:rPr lang="en-US"/>
              <a:t>Education: attainment HS, College, Bachelor, Grad</a:t>
            </a:r>
          </a:p>
          <a:p>
            <a:r>
              <a:rPr lang="en-US" sz="2400"/>
              <a:t>Take log:</a:t>
            </a:r>
          </a:p>
          <a:p>
            <a:pPr lvl="1"/>
            <a:r>
              <a:rPr lang="en-US"/>
              <a:t>Income: take log of median household income</a:t>
            </a:r>
          </a:p>
          <a:p>
            <a:pPr lvl="1"/>
            <a:r>
              <a:rPr lang="en-US"/>
              <a:t>Population: take log</a:t>
            </a:r>
          </a:p>
          <a:p>
            <a:pPr lvl="1"/>
            <a:r>
              <a:rPr lang="en-US"/>
              <a:t>Population density: calculated by Area and Population, and take log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0230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Data: “Nice Predictors” (Conti)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Others:</a:t>
            </a:r>
          </a:p>
          <a:p>
            <a:pPr lvl="1"/>
            <a:r>
              <a:rPr lang="en-US"/>
              <a:t>Unemployment rate: rate_2016</a:t>
            </a:r>
          </a:p>
          <a:p>
            <a:pPr lvl="1"/>
            <a:r>
              <a:rPr lang="en-US"/>
              <a:t>Immigration: Citizen. not US born, Citizen. US born</a:t>
            </a:r>
          </a:p>
          <a:p>
            <a:pPr lvl="2"/>
            <a:r>
              <a:rPr lang="en-US" sz="2400"/>
              <a:t>In percentage</a:t>
            </a:r>
          </a:p>
          <a:p>
            <a:pPr lvl="1"/>
            <a:r>
              <a:rPr lang="en-US"/>
              <a:t>Inequality: Gini Index</a:t>
            </a:r>
          </a:p>
          <a:p>
            <a:pPr lvl="1"/>
            <a:r>
              <a:rPr lang="en-US"/>
              <a:t>Poverty: Percentage of people below the poverty line</a:t>
            </a:r>
          </a:p>
          <a:p>
            <a:pPr lvl="1"/>
            <a:endParaRPr lang="en-US"/>
          </a:p>
          <a:p>
            <a:r>
              <a:rPr lang="en-US" sz="2400"/>
              <a:t>Finally: 20 “nice predictors”</a:t>
            </a:r>
          </a:p>
          <a:p>
            <a:pPr lvl="1"/>
            <a:r>
              <a:rPr lang="en-US"/>
              <a:t>All quantitative</a:t>
            </a:r>
          </a:p>
        </p:txBody>
      </p:sp>
    </p:spTree>
    <p:extLst>
      <p:ext uri="{BB962C8B-B14F-4D97-AF65-F5344CB8AC3E}">
        <p14:creationId xmlns:p14="http://schemas.microsoft.com/office/powerpoint/2010/main" val="81368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Predicting 2016 Election County-level Results</vt:lpstr>
      <vt:lpstr>PowerPoint Presentation</vt:lpstr>
      <vt:lpstr>Motivation</vt:lpstr>
      <vt:lpstr>Methodology: data</vt:lpstr>
      <vt:lpstr>Data: Response Variables</vt:lpstr>
      <vt:lpstr>Data: Predictors, Guess</vt:lpstr>
      <vt:lpstr>Data: Predictors</vt:lpstr>
      <vt:lpstr>Data: “Nice Predictors”</vt:lpstr>
      <vt:lpstr>Data: “Nice Predictors” (Conti)</vt:lpstr>
      <vt:lpstr>Inference: Methodology</vt:lpstr>
      <vt:lpstr>Inference: Logistic regression results</vt:lpstr>
      <vt:lpstr>Inference: Logistic regression results</vt:lpstr>
      <vt:lpstr>Inference: breakdown by age</vt:lpstr>
      <vt:lpstr>Inference: Linear model results</vt:lpstr>
      <vt:lpstr>Inference: Linear model results</vt:lpstr>
      <vt:lpstr>Inference: classification tree</vt:lpstr>
      <vt:lpstr>Inference: classification tree</vt:lpstr>
      <vt:lpstr>Inference: Prediction results</vt:lpstr>
      <vt:lpstr>Inference: prediction</vt:lpstr>
      <vt:lpstr>Prediction: Methodology</vt:lpstr>
      <vt:lpstr>Prediction: Bagging and Random Forest</vt:lpstr>
      <vt:lpstr>Prediction: Boosting</vt:lpstr>
      <vt:lpstr>Prediction: Results and Comparison</vt:lpstr>
      <vt:lpstr>Prediction: Results and comparison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2016 Election County-level Results</dc:title>
  <cp:revision>1</cp:revision>
  <dcterms:modified xsi:type="dcterms:W3CDTF">2017-04-22T22:57:37Z</dcterms:modified>
</cp:coreProperties>
</file>