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Proxima Nova"/>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C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zh-C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7.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jpg"/><Relationship Id="rId4" Type="http://schemas.openxmlformats.org/officeDocument/2006/relationships/hyperlink" Target="http://www.amstat.org/publications/jse/v9n2/4Cdata.txt" TargetMode="External"/><Relationship Id="rId5" Type="http://schemas.openxmlformats.org/officeDocument/2006/relationships/hyperlink" Target="http://www.diamondregistry.com/1-carat-diamond-price.htm" TargetMode="External"/><Relationship Id="rId6" Type="http://schemas.openxmlformats.org/officeDocument/2006/relationships/hyperlink" Target="http://www.pptbackgrounds.org/show/diamon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Shape 59"/>
          <p:cNvSpPr txBox="1"/>
          <p:nvPr>
            <p:ph idx="4294967295" type="title"/>
          </p:nvPr>
        </p:nvSpPr>
        <p:spPr>
          <a:xfrm>
            <a:off x="141650" y="1130375"/>
            <a:ext cx="8123100" cy="778800"/>
          </a:xfrm>
          <a:prstGeom prst="rect">
            <a:avLst/>
          </a:prstGeom>
        </p:spPr>
        <p:txBody>
          <a:bodyPr anchorCtr="0" anchor="ctr" bIns="91425" lIns="91425" rIns="91425" wrap="square" tIns="91425">
            <a:noAutofit/>
          </a:bodyPr>
          <a:lstStyle/>
          <a:p>
            <a:pPr lvl="0" algn="ctr">
              <a:spcBef>
                <a:spcPts val="0"/>
              </a:spcBef>
              <a:buNone/>
            </a:pPr>
            <a:r>
              <a:rPr lang="zh-CN" sz="3600">
                <a:solidFill>
                  <a:srgbClr val="000000"/>
                </a:solidFill>
              </a:rPr>
              <a:t>    </a:t>
            </a:r>
            <a:r>
              <a:rPr lang="zh-CN" sz="4800">
                <a:solidFill>
                  <a:srgbClr val="000000"/>
                </a:solidFill>
              </a:rPr>
              <a:t> </a:t>
            </a:r>
            <a:r>
              <a:rPr lang="zh-CN" sz="4800">
                <a:solidFill>
                  <a:srgbClr val="000000"/>
                </a:solidFill>
                <a:latin typeface="Times New Roman"/>
                <a:ea typeface="Times New Roman"/>
                <a:cs typeface="Times New Roman"/>
                <a:sym typeface="Times New Roman"/>
              </a:rPr>
              <a:t>What influences diamond price?</a:t>
            </a:r>
          </a:p>
        </p:txBody>
      </p:sp>
      <p:sp>
        <p:nvSpPr>
          <p:cNvPr id="60" name="Shape 60"/>
          <p:cNvSpPr txBox="1"/>
          <p:nvPr>
            <p:ph idx="4294967295" type="subTitle"/>
          </p:nvPr>
        </p:nvSpPr>
        <p:spPr>
          <a:xfrm>
            <a:off x="402875" y="2347787"/>
            <a:ext cx="8123100" cy="630000"/>
          </a:xfrm>
          <a:prstGeom prst="rect">
            <a:avLst/>
          </a:prstGeom>
        </p:spPr>
        <p:txBody>
          <a:bodyPr anchorCtr="0" anchor="t" bIns="91425" lIns="91425" rIns="91425" wrap="square" tIns="91425">
            <a:noAutofit/>
          </a:bodyPr>
          <a:lstStyle/>
          <a:p>
            <a:pPr lvl="0" rtl="0" algn="r">
              <a:spcBef>
                <a:spcPts val="0"/>
              </a:spcBef>
              <a:buNone/>
            </a:pPr>
            <a:r>
              <a:rPr lang="zh-CN" sz="2400">
                <a:solidFill>
                  <a:srgbClr val="000000"/>
                </a:solidFill>
                <a:latin typeface="Times New Roman"/>
                <a:ea typeface="Times New Roman"/>
                <a:cs typeface="Times New Roman"/>
                <a:sym typeface="Times New Roman"/>
              </a:rPr>
              <a:t>---statistics analysis of factors and price</a:t>
            </a:r>
            <a:r>
              <a:rPr lang="zh-CN" sz="2400">
                <a:solidFill>
                  <a:srgbClr val="000000"/>
                </a:solidFill>
              </a:rPr>
              <a:t> </a:t>
            </a:r>
          </a:p>
        </p:txBody>
      </p:sp>
      <p:sp>
        <p:nvSpPr>
          <p:cNvPr id="61" name="Shape 61"/>
          <p:cNvSpPr txBox="1"/>
          <p:nvPr/>
        </p:nvSpPr>
        <p:spPr>
          <a:xfrm>
            <a:off x="459250" y="4403800"/>
            <a:ext cx="3432900" cy="446400"/>
          </a:xfrm>
          <a:prstGeom prst="rect">
            <a:avLst/>
          </a:prstGeom>
          <a:noFill/>
          <a:ln>
            <a:noFill/>
          </a:ln>
        </p:spPr>
        <p:txBody>
          <a:bodyPr anchorCtr="0" anchor="t" bIns="91425" lIns="91425" rIns="91425" wrap="square" tIns="91425">
            <a:noAutofit/>
          </a:bodyPr>
          <a:lstStyle/>
          <a:p>
            <a:pPr lvl="0">
              <a:spcBef>
                <a:spcPts val="0"/>
              </a:spcBef>
              <a:buNone/>
            </a:pPr>
            <a:r>
              <a:rPr lang="zh-CN"/>
              <a:t>By: Chen Xie, Jie Li, Lishangyan Cai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242825" y="456500"/>
            <a:ext cx="1846800" cy="1449300"/>
          </a:xfrm>
          <a:prstGeom prst="rect">
            <a:avLst/>
          </a:prstGeom>
        </p:spPr>
        <p:txBody>
          <a:bodyPr anchorCtr="0" anchor="t" bIns="91425" lIns="91425" rIns="91425" wrap="square" tIns="91425">
            <a:noAutofit/>
          </a:bodyPr>
          <a:lstStyle/>
          <a:p>
            <a:pPr lvl="0">
              <a:spcBef>
                <a:spcPts val="0"/>
              </a:spcBef>
              <a:buNone/>
            </a:pPr>
            <a:r>
              <a:rPr lang="zh-CN" sz="3000">
                <a:solidFill>
                  <a:srgbClr val="FF0000"/>
                </a:solidFill>
              </a:rPr>
              <a:t>Clarity</a:t>
            </a:r>
          </a:p>
          <a:p>
            <a:pPr lvl="0">
              <a:spcBef>
                <a:spcPts val="0"/>
              </a:spcBef>
              <a:buNone/>
            </a:pPr>
            <a:r>
              <a:rPr lang="zh-CN" sz="3000"/>
              <a:t>Pie chart</a:t>
            </a:r>
          </a:p>
          <a:p>
            <a:pPr lvl="0">
              <a:spcBef>
                <a:spcPts val="0"/>
              </a:spcBef>
              <a:buNone/>
            </a:pPr>
            <a:r>
              <a:t/>
            </a:r>
            <a:endParaRPr/>
          </a:p>
        </p:txBody>
      </p:sp>
      <p:pic>
        <p:nvPicPr>
          <p:cNvPr id="116" name="Shape 116"/>
          <p:cNvPicPr preferRelativeResize="0"/>
          <p:nvPr/>
        </p:nvPicPr>
        <p:blipFill rotWithShape="1">
          <a:blip r:embed="rId3">
            <a:alphaModFix/>
          </a:blip>
          <a:srcRect b="21537" l="42001" r="24091" t="26185"/>
          <a:stretch/>
        </p:blipFill>
        <p:spPr>
          <a:xfrm>
            <a:off x="2089550" y="45925"/>
            <a:ext cx="5166450" cy="496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2205000" cy="1024500"/>
          </a:xfrm>
          <a:prstGeom prst="rect">
            <a:avLst/>
          </a:prstGeom>
        </p:spPr>
        <p:txBody>
          <a:bodyPr anchorCtr="0" anchor="t" bIns="91425" lIns="91425" rIns="91425" wrap="square" tIns="91425">
            <a:noAutofit/>
          </a:bodyPr>
          <a:lstStyle/>
          <a:p>
            <a:pPr lvl="0">
              <a:spcBef>
                <a:spcPts val="0"/>
              </a:spcBef>
              <a:buNone/>
            </a:pPr>
            <a:r>
              <a:rPr lang="zh-CN" sz="3000">
                <a:solidFill>
                  <a:srgbClr val="FF0000"/>
                </a:solidFill>
              </a:rPr>
              <a:t>Clarity </a:t>
            </a:r>
          </a:p>
          <a:p>
            <a:pPr lvl="0">
              <a:spcBef>
                <a:spcPts val="0"/>
              </a:spcBef>
              <a:buNone/>
            </a:pPr>
            <a:r>
              <a:rPr lang="zh-CN" sz="3000"/>
              <a:t>Bar chart</a:t>
            </a:r>
          </a:p>
        </p:txBody>
      </p:sp>
      <p:sp>
        <p:nvSpPr>
          <p:cNvPr id="122" name="Shape 122"/>
          <p:cNvSpPr txBox="1"/>
          <p:nvPr>
            <p:ph idx="1" type="body"/>
          </p:nvPr>
        </p:nvSpPr>
        <p:spPr>
          <a:xfrm>
            <a:off x="7474150" y="1791050"/>
            <a:ext cx="1254900" cy="29271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p:txBody>
      </p:sp>
      <p:pic>
        <p:nvPicPr>
          <p:cNvPr id="123" name="Shape 123"/>
          <p:cNvPicPr preferRelativeResize="0"/>
          <p:nvPr/>
        </p:nvPicPr>
        <p:blipFill rotWithShape="1">
          <a:blip r:embed="rId3">
            <a:alphaModFix/>
          </a:blip>
          <a:srcRect b="20210" l="45680" r="24751" t="21544"/>
          <a:stretch/>
        </p:blipFill>
        <p:spPr>
          <a:xfrm>
            <a:off x="5033350" y="0"/>
            <a:ext cx="4110649" cy="5051649"/>
          </a:xfrm>
          <a:prstGeom prst="rect">
            <a:avLst/>
          </a:prstGeom>
          <a:noFill/>
          <a:ln>
            <a:noFill/>
          </a:ln>
        </p:spPr>
      </p:pic>
      <p:sp>
        <p:nvSpPr>
          <p:cNvPr id="124" name="Shape 124"/>
          <p:cNvSpPr txBox="1"/>
          <p:nvPr/>
        </p:nvSpPr>
        <p:spPr>
          <a:xfrm>
            <a:off x="19925" y="1644725"/>
            <a:ext cx="4904400" cy="3409200"/>
          </a:xfrm>
          <a:prstGeom prst="rect">
            <a:avLst/>
          </a:prstGeom>
          <a:noFill/>
          <a:ln>
            <a:noFill/>
          </a:ln>
        </p:spPr>
        <p:txBody>
          <a:bodyPr anchorCtr="0" anchor="t" bIns="91425" lIns="91425" rIns="91425" wrap="square" tIns="91425">
            <a:noAutofit/>
          </a:bodyPr>
          <a:lstStyle/>
          <a:p>
            <a:pPr lvl="0" rtl="0">
              <a:spcBef>
                <a:spcPts val="0"/>
              </a:spcBef>
              <a:buNone/>
            </a:pPr>
            <a:r>
              <a:t/>
            </a:r>
            <a:endParaRPr/>
          </a:p>
          <a:p>
            <a:pPr indent="-381000" lvl="0" marL="457200" rtl="0">
              <a:spcBef>
                <a:spcPts val="0"/>
              </a:spcBef>
              <a:buSzPct val="100000"/>
              <a:buChar char="-"/>
            </a:pPr>
            <a:r>
              <a:rPr lang="zh-CN" sz="2400"/>
              <a:t>The most frequent clarity are VS1 (26.3%) and VVS2 (25.32%).  </a:t>
            </a:r>
          </a:p>
          <a:p>
            <a:pPr lvl="0" rtl="0">
              <a:spcBef>
                <a:spcPts val="0"/>
              </a:spcBef>
              <a:buNone/>
            </a:pPr>
            <a:r>
              <a:t/>
            </a:r>
            <a:endParaRPr sz="2400"/>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Basic Analysis of </a:t>
            </a:r>
            <a:r>
              <a:rPr lang="zh-CN">
                <a:solidFill>
                  <a:schemeClr val="accent5"/>
                </a:solidFill>
              </a:rPr>
              <a:t>Weight</a:t>
            </a:r>
          </a:p>
        </p:txBody>
      </p:sp>
      <p:sp>
        <p:nvSpPr>
          <p:cNvPr id="130" name="Shape 130"/>
          <p:cNvSpPr txBox="1"/>
          <p:nvPr>
            <p:ph idx="1" type="body"/>
          </p:nvPr>
        </p:nvSpPr>
        <p:spPr>
          <a:xfrm>
            <a:off x="2420100" y="957300"/>
            <a:ext cx="4303800" cy="3876300"/>
          </a:xfrm>
          <a:prstGeom prst="rect">
            <a:avLst/>
          </a:prstGeom>
        </p:spPr>
        <p:txBody>
          <a:bodyPr anchorCtr="0" anchor="t" bIns="91425" lIns="91425" rIns="91425" wrap="square" tIns="91425">
            <a:noAutofit/>
          </a:bodyPr>
          <a:lstStyle/>
          <a:p>
            <a:pPr lvl="0" rtl="0">
              <a:lnSpc>
                <a:spcPct val="100000"/>
              </a:lnSpc>
              <a:spcBef>
                <a:spcPts val="0"/>
              </a:spcBef>
              <a:buNone/>
            </a:pPr>
            <a:r>
              <a:t/>
            </a:r>
            <a:endParaRPr/>
          </a:p>
          <a:p>
            <a:pPr lvl="0" rtl="0">
              <a:lnSpc>
                <a:spcPct val="100000"/>
              </a:lnSpc>
              <a:spcBef>
                <a:spcPts val="0"/>
              </a:spcBef>
              <a:buNone/>
            </a:pPr>
            <a:r>
              <a:rPr lang="zh-CN" sz="1400">
                <a:solidFill>
                  <a:srgbClr val="000000"/>
                </a:solidFill>
                <a:latin typeface="Arial"/>
                <a:ea typeface="Arial"/>
                <a:cs typeface="Arial"/>
                <a:sym typeface="Arial"/>
              </a:rPr>
              <a:t>                         </a:t>
            </a:r>
          </a:p>
        </p:txBody>
      </p:sp>
      <p:pic>
        <p:nvPicPr>
          <p:cNvPr descr="Screen Shot 2016-04-30 at 8.52.37 PM.png" id="131" name="Shape 131"/>
          <p:cNvPicPr preferRelativeResize="0"/>
          <p:nvPr/>
        </p:nvPicPr>
        <p:blipFill>
          <a:blip r:embed="rId3">
            <a:alphaModFix/>
          </a:blip>
          <a:stretch>
            <a:fillRect/>
          </a:stretch>
        </p:blipFill>
        <p:spPr>
          <a:xfrm>
            <a:off x="452350" y="1360425"/>
            <a:ext cx="4874850" cy="2873799"/>
          </a:xfrm>
          <a:prstGeom prst="rect">
            <a:avLst/>
          </a:prstGeom>
          <a:noFill/>
          <a:ln>
            <a:noFill/>
          </a:ln>
        </p:spPr>
      </p:pic>
      <p:pic>
        <p:nvPicPr>
          <p:cNvPr id="132" name="Shape 132"/>
          <p:cNvPicPr preferRelativeResize="0"/>
          <p:nvPr/>
        </p:nvPicPr>
        <p:blipFill rotWithShape="1">
          <a:blip r:embed="rId4">
            <a:alphaModFix/>
          </a:blip>
          <a:srcRect b="25732" l="51946" r="34870" t="24716"/>
          <a:stretch/>
        </p:blipFill>
        <p:spPr>
          <a:xfrm>
            <a:off x="6166462" y="551550"/>
            <a:ext cx="2124398" cy="4491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114324" y="135849"/>
            <a:ext cx="7244150" cy="3751675"/>
          </a:xfrm>
          <a:prstGeom prst="rect">
            <a:avLst/>
          </a:prstGeom>
          <a:noFill/>
          <a:ln>
            <a:noFill/>
          </a:ln>
        </p:spPr>
      </p:pic>
      <p:sp>
        <p:nvSpPr>
          <p:cNvPr id="138" name="Shape 138"/>
          <p:cNvSpPr txBox="1"/>
          <p:nvPr/>
        </p:nvSpPr>
        <p:spPr>
          <a:xfrm>
            <a:off x="1114325" y="3937375"/>
            <a:ext cx="7037400" cy="747600"/>
          </a:xfrm>
          <a:prstGeom prst="rect">
            <a:avLst/>
          </a:prstGeom>
          <a:noFill/>
          <a:ln>
            <a:noFill/>
          </a:ln>
        </p:spPr>
        <p:txBody>
          <a:bodyPr anchorCtr="0" anchor="t" bIns="91425" lIns="91425" rIns="91425" wrap="square" tIns="91425">
            <a:noAutofit/>
          </a:bodyPr>
          <a:lstStyle/>
          <a:p>
            <a:pPr indent="-457200" lvl="0" marL="457200" rtl="0">
              <a:spcBef>
                <a:spcPts val="0"/>
              </a:spcBef>
              <a:buSzPct val="100000"/>
              <a:buChar char="-"/>
            </a:pPr>
            <a:r>
              <a:rPr lang="zh-CN" sz="3600"/>
              <a:t>Approximately symmetric</a:t>
            </a:r>
          </a:p>
          <a:p>
            <a:pPr indent="-457200" lvl="0" marL="457200">
              <a:spcBef>
                <a:spcPts val="0"/>
              </a:spcBef>
              <a:buSzPct val="100000"/>
              <a:buChar char="-"/>
            </a:pPr>
            <a:r>
              <a:rPr lang="zh-CN" sz="3600"/>
              <a:t>No outlier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Basic Analysis of </a:t>
            </a:r>
            <a:r>
              <a:rPr lang="zh-CN">
                <a:solidFill>
                  <a:srgbClr val="00FF00"/>
                </a:solidFill>
              </a:rPr>
              <a:t>Price</a:t>
            </a:r>
          </a:p>
        </p:txBody>
      </p:sp>
      <p:sp>
        <p:nvSpPr>
          <p:cNvPr id="144" name="Shape 144"/>
          <p:cNvSpPr txBox="1"/>
          <p:nvPr>
            <p:ph idx="1" type="body"/>
          </p:nvPr>
        </p:nvSpPr>
        <p:spPr>
          <a:xfrm>
            <a:off x="1963275" y="1140975"/>
            <a:ext cx="3624000" cy="3416400"/>
          </a:xfrm>
          <a:prstGeom prst="rect">
            <a:avLst/>
          </a:prstGeom>
        </p:spPr>
        <p:txBody>
          <a:bodyPr anchorCtr="0" anchor="t" bIns="91425" lIns="91425" rIns="91425" wrap="square" tIns="91425">
            <a:noAutofit/>
          </a:bodyPr>
          <a:lstStyle/>
          <a:p>
            <a:pPr lvl="0">
              <a:spcBef>
                <a:spcPts val="0"/>
              </a:spcBef>
              <a:spcAft>
                <a:spcPts val="0"/>
              </a:spcAft>
              <a:buNone/>
            </a:pPr>
            <a:r>
              <a:rPr lang="zh-CN" sz="1400">
                <a:solidFill>
                  <a:srgbClr val="000000"/>
                </a:solidFill>
                <a:latin typeface="Arial"/>
                <a:ea typeface="Arial"/>
                <a:cs typeface="Arial"/>
                <a:sym typeface="Arial"/>
              </a:rPr>
              <a:t>                         </a:t>
            </a:r>
          </a:p>
        </p:txBody>
      </p:sp>
      <p:pic>
        <p:nvPicPr>
          <p:cNvPr descr="Screen Shot 2016-04-30 at 8.52.52 PM.png" id="145" name="Shape 145"/>
          <p:cNvPicPr preferRelativeResize="0"/>
          <p:nvPr/>
        </p:nvPicPr>
        <p:blipFill>
          <a:blip r:embed="rId3">
            <a:alphaModFix/>
          </a:blip>
          <a:stretch>
            <a:fillRect/>
          </a:stretch>
        </p:blipFill>
        <p:spPr>
          <a:xfrm>
            <a:off x="650900" y="1447825"/>
            <a:ext cx="4936374" cy="2802699"/>
          </a:xfrm>
          <a:prstGeom prst="rect">
            <a:avLst/>
          </a:prstGeom>
          <a:noFill/>
          <a:ln>
            <a:noFill/>
          </a:ln>
        </p:spPr>
      </p:pic>
      <p:pic>
        <p:nvPicPr>
          <p:cNvPr id="146" name="Shape 146"/>
          <p:cNvPicPr preferRelativeResize="0"/>
          <p:nvPr/>
        </p:nvPicPr>
        <p:blipFill rotWithShape="1">
          <a:blip r:embed="rId4">
            <a:alphaModFix/>
          </a:blip>
          <a:srcRect b="21427" l="51979" r="34585" t="29018"/>
          <a:stretch/>
        </p:blipFill>
        <p:spPr>
          <a:xfrm>
            <a:off x="6111430" y="322200"/>
            <a:ext cx="2168476" cy="4499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311700" y="3823375"/>
            <a:ext cx="8520600" cy="681600"/>
          </a:xfrm>
          <a:prstGeom prst="rect">
            <a:avLst/>
          </a:prstGeom>
        </p:spPr>
        <p:txBody>
          <a:bodyPr anchorCtr="0" anchor="t" bIns="91425" lIns="91425" rIns="91425" wrap="square" tIns="91425">
            <a:noAutofit/>
          </a:bodyPr>
          <a:lstStyle/>
          <a:p>
            <a:pPr indent="-457200" lvl="0" marL="457200" rtl="0">
              <a:spcBef>
                <a:spcPts val="0"/>
              </a:spcBef>
              <a:buClr>
                <a:srgbClr val="000000"/>
              </a:buClr>
              <a:buSzPct val="100000"/>
              <a:buChar char="-"/>
            </a:pPr>
            <a:r>
              <a:rPr lang="zh-CN" sz="3600">
                <a:solidFill>
                  <a:srgbClr val="000000"/>
                </a:solidFill>
              </a:rPr>
              <a:t>Skewed to the right</a:t>
            </a:r>
          </a:p>
          <a:p>
            <a:pPr indent="-457200" lvl="0" marL="457200">
              <a:spcBef>
                <a:spcPts val="0"/>
              </a:spcBef>
              <a:buClr>
                <a:srgbClr val="000000"/>
              </a:buClr>
              <a:buSzPct val="100000"/>
              <a:buChar char="-"/>
            </a:pPr>
            <a:r>
              <a:rPr lang="zh-CN" sz="3600">
                <a:solidFill>
                  <a:srgbClr val="000000"/>
                </a:solidFill>
              </a:rPr>
              <a:t>No outlier</a:t>
            </a:r>
          </a:p>
        </p:txBody>
      </p:sp>
      <p:pic>
        <p:nvPicPr>
          <p:cNvPr descr="Screen Shot 2016-04-30 at 8.50.22 PM.png" id="152" name="Shape 152"/>
          <p:cNvPicPr preferRelativeResize="0"/>
          <p:nvPr/>
        </p:nvPicPr>
        <p:blipFill>
          <a:blip r:embed="rId3">
            <a:alphaModFix/>
          </a:blip>
          <a:stretch>
            <a:fillRect/>
          </a:stretch>
        </p:blipFill>
        <p:spPr>
          <a:xfrm>
            <a:off x="711449" y="0"/>
            <a:ext cx="7721099" cy="396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latin typeface="Times New Roman"/>
                <a:ea typeface="Times New Roman"/>
                <a:cs typeface="Times New Roman"/>
                <a:sym typeface="Times New Roman"/>
              </a:rPr>
              <a:t>Correlation Continued</a:t>
            </a:r>
          </a:p>
        </p:txBody>
      </p:sp>
      <p:sp>
        <p:nvSpPr>
          <p:cNvPr id="158" name="Shape 158"/>
          <p:cNvSpPr txBox="1"/>
          <p:nvPr>
            <p:ph idx="1" type="body"/>
          </p:nvPr>
        </p:nvSpPr>
        <p:spPr>
          <a:xfrm>
            <a:off x="311700" y="863550"/>
            <a:ext cx="8520600" cy="3416400"/>
          </a:xfrm>
          <a:prstGeom prst="rect">
            <a:avLst/>
          </a:prstGeom>
        </p:spPr>
        <p:txBody>
          <a:bodyPr anchorCtr="0" anchor="t" bIns="91425" lIns="91425" rIns="91425" wrap="square" tIns="91425">
            <a:noAutofit/>
          </a:bodyPr>
          <a:lstStyle/>
          <a:p>
            <a:pPr lvl="0">
              <a:spcBef>
                <a:spcPts val="0"/>
              </a:spcBef>
              <a:buNone/>
            </a:pPr>
            <a:r>
              <a:t/>
            </a:r>
            <a:endParaRPr sz="2400"/>
          </a:p>
          <a:p>
            <a:pPr lvl="0">
              <a:spcBef>
                <a:spcPts val="0"/>
              </a:spcBef>
              <a:buNone/>
            </a:pPr>
            <a:r>
              <a:rPr lang="zh-CN" sz="2400">
                <a:solidFill>
                  <a:srgbClr val="000000"/>
                </a:solidFill>
                <a:latin typeface="Times New Roman"/>
                <a:ea typeface="Times New Roman"/>
                <a:cs typeface="Times New Roman"/>
                <a:sym typeface="Times New Roman"/>
              </a:rPr>
              <a:t>➵  Positive Linear Relationship between weight and price</a:t>
            </a:r>
          </a:p>
          <a:p>
            <a:pPr lvl="0">
              <a:spcBef>
                <a:spcPts val="0"/>
              </a:spcBef>
              <a:buNone/>
            </a:pPr>
            <a:r>
              <a:rPr lang="zh-CN" sz="2400">
                <a:solidFill>
                  <a:srgbClr val="000000"/>
                </a:solidFill>
                <a:latin typeface="Times New Roman"/>
                <a:ea typeface="Times New Roman"/>
                <a:cs typeface="Times New Roman"/>
                <a:sym typeface="Times New Roman"/>
              </a:rPr>
              <a:t>➵  Pearson Correlation Coefficient r = 0.94473</a:t>
            </a:r>
          </a:p>
          <a:p>
            <a:pPr lvl="0">
              <a:spcBef>
                <a:spcPts val="0"/>
              </a:spcBef>
              <a:buNone/>
            </a:pPr>
            <a:r>
              <a:rPr lang="zh-CN" sz="2400">
                <a:solidFill>
                  <a:srgbClr val="000000"/>
                </a:solidFill>
                <a:latin typeface="Times New Roman"/>
                <a:ea typeface="Times New Roman"/>
                <a:cs typeface="Times New Roman"/>
                <a:sym typeface="Times New Roman"/>
              </a:rPr>
              <a:t>➵  Weight and Price are highly correlated</a:t>
            </a:r>
          </a:p>
          <a:p>
            <a:pPr lvl="0">
              <a:spcBef>
                <a:spcPts val="0"/>
              </a:spcBef>
              <a:buNone/>
            </a:pPr>
            <a:r>
              <a:rPr lang="zh-CN" sz="2400">
                <a:solidFill>
                  <a:srgbClr val="000000"/>
                </a:solidFill>
                <a:latin typeface="Times New Roman"/>
                <a:ea typeface="Times New Roman"/>
                <a:cs typeface="Times New Roman"/>
                <a:sym typeface="Times New Roman"/>
              </a:rPr>
              <a:t>➵  </a:t>
            </a:r>
            <a:r>
              <a:rPr lang="zh-CN" sz="2400">
                <a:solidFill>
                  <a:schemeClr val="accent5"/>
                </a:solidFill>
                <a:latin typeface="Times New Roman"/>
                <a:ea typeface="Times New Roman"/>
                <a:cs typeface="Times New Roman"/>
                <a:sym typeface="Times New Roman"/>
              </a:rPr>
              <a:t>Weight</a:t>
            </a:r>
            <a:r>
              <a:rPr lang="zh-CN" sz="2400">
                <a:solidFill>
                  <a:srgbClr val="000000"/>
                </a:solidFill>
                <a:latin typeface="Times New Roman"/>
                <a:ea typeface="Times New Roman"/>
                <a:cs typeface="Times New Roman"/>
                <a:sym typeface="Times New Roman"/>
              </a:rPr>
              <a:t> strongly influences the diamond </a:t>
            </a:r>
            <a:r>
              <a:rPr lang="zh-CN" sz="2400">
                <a:solidFill>
                  <a:srgbClr val="00FF00"/>
                </a:solidFill>
                <a:latin typeface="Times New Roman"/>
                <a:ea typeface="Times New Roman"/>
                <a:cs typeface="Times New Roman"/>
                <a:sym typeface="Times New Roman"/>
              </a:rPr>
              <a:t>Price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 name="Shape 162"/>
        <p:cNvGrpSpPr/>
        <p:nvPr/>
      </p:nvGrpSpPr>
      <p:grpSpPr>
        <a:xfrm>
          <a:off x="0" y="0"/>
          <a:ext cx="0" cy="0"/>
          <a:chOff x="0" y="0"/>
          <a:chExt cx="0" cy="0"/>
        </a:xfrm>
      </p:grpSpPr>
      <p:sp>
        <p:nvSpPr>
          <p:cNvPr id="163" name="Shape 163"/>
          <p:cNvSpPr txBox="1"/>
          <p:nvPr>
            <p:ph type="title"/>
          </p:nvPr>
        </p:nvSpPr>
        <p:spPr>
          <a:xfrm>
            <a:off x="231950" y="0"/>
            <a:ext cx="8520600" cy="572700"/>
          </a:xfrm>
          <a:prstGeom prst="rect">
            <a:avLst/>
          </a:prstGeom>
        </p:spPr>
        <p:txBody>
          <a:bodyPr anchorCtr="0" anchor="t" bIns="91425" lIns="91425" rIns="91425" wrap="square" tIns="91425">
            <a:noAutofit/>
          </a:bodyPr>
          <a:lstStyle/>
          <a:p>
            <a:pPr lvl="0">
              <a:spcBef>
                <a:spcPts val="0"/>
              </a:spcBef>
              <a:buNone/>
            </a:pPr>
            <a:r>
              <a:rPr lang="zh-CN"/>
              <a:t>Correlation between </a:t>
            </a:r>
            <a:r>
              <a:rPr b="1" lang="zh-CN">
                <a:solidFill>
                  <a:schemeClr val="accent5"/>
                </a:solidFill>
              </a:rPr>
              <a:t>weight</a:t>
            </a:r>
            <a:r>
              <a:rPr lang="zh-CN"/>
              <a:t> and </a:t>
            </a:r>
            <a:r>
              <a:rPr b="1" lang="zh-CN">
                <a:solidFill>
                  <a:srgbClr val="00FF00"/>
                </a:solidFill>
              </a:rPr>
              <a:t>price</a:t>
            </a:r>
          </a:p>
        </p:txBody>
      </p:sp>
      <p:sp>
        <p:nvSpPr>
          <p:cNvPr id="164" name="Shape 164"/>
          <p:cNvSpPr txBox="1"/>
          <p:nvPr>
            <p:ph idx="2" type="body"/>
          </p:nvPr>
        </p:nvSpPr>
        <p:spPr>
          <a:xfrm>
            <a:off x="4573200" y="992975"/>
            <a:ext cx="3999900" cy="3416400"/>
          </a:xfrm>
          <a:prstGeom prst="rect">
            <a:avLst/>
          </a:prstGeom>
        </p:spPr>
        <p:txBody>
          <a:bodyPr anchorCtr="0" anchor="t" bIns="91425" lIns="91425" rIns="91425" wrap="square" tIns="91425">
            <a:noAutofit/>
          </a:bodyPr>
          <a:lstStyle/>
          <a:p>
            <a:pPr lvl="0" rtl="0">
              <a:spcBef>
                <a:spcPts val="0"/>
              </a:spcBef>
              <a:spcAft>
                <a:spcPts val="0"/>
              </a:spcAft>
              <a:buNone/>
            </a:pPr>
            <a:r>
              <a:rPr lang="zh-CN" sz="1100">
                <a:solidFill>
                  <a:srgbClr val="000000"/>
                </a:solidFill>
                <a:latin typeface="Arial"/>
                <a:ea typeface="Arial"/>
                <a:cs typeface="Arial"/>
                <a:sym typeface="Arial"/>
              </a:rPr>
              <a:t>  </a:t>
            </a:r>
            <a:r>
              <a:rPr b="1" lang="zh-CN">
                <a:solidFill>
                  <a:srgbClr val="000000"/>
                </a:solidFill>
                <a:latin typeface="Arial"/>
                <a:ea typeface="Arial"/>
                <a:cs typeface="Arial"/>
                <a:sym typeface="Arial"/>
              </a:rPr>
              <a:t>Pearson Correlation Coefficients, N = 308</a:t>
            </a:r>
          </a:p>
          <a:p>
            <a:pPr lvl="0" rtl="0">
              <a:spcBef>
                <a:spcPts val="0"/>
              </a:spcBef>
              <a:spcAft>
                <a:spcPts val="0"/>
              </a:spcAft>
              <a:buNone/>
            </a:pPr>
            <a:r>
              <a:rPr b="1" lang="zh-CN">
                <a:solidFill>
                  <a:srgbClr val="000000"/>
                </a:solidFill>
                <a:latin typeface="Arial"/>
                <a:ea typeface="Arial"/>
                <a:cs typeface="Arial"/>
                <a:sym typeface="Arial"/>
              </a:rPr>
              <a:t>                          Prob &gt; |r| under H0: Rho=0</a:t>
            </a:r>
          </a:p>
          <a:p>
            <a:pPr lvl="0" rtl="0">
              <a:spcBef>
                <a:spcPts val="0"/>
              </a:spcBef>
              <a:spcAft>
                <a:spcPts val="0"/>
              </a:spcAft>
              <a:buNone/>
            </a:pPr>
            <a:r>
              <a:t/>
            </a:r>
            <a:endParaRPr b="1">
              <a:solidFill>
                <a:srgbClr val="000000"/>
              </a:solidFill>
              <a:latin typeface="Arial"/>
              <a:ea typeface="Arial"/>
              <a:cs typeface="Arial"/>
              <a:sym typeface="Arial"/>
            </a:endParaRPr>
          </a:p>
          <a:p>
            <a:pPr lvl="0" rtl="0">
              <a:spcBef>
                <a:spcPts val="0"/>
              </a:spcBef>
              <a:spcAft>
                <a:spcPts val="0"/>
              </a:spcAft>
              <a:buNone/>
            </a:pPr>
            <a:r>
              <a:rPr b="1" lang="zh-CN">
                <a:solidFill>
                  <a:srgbClr val="000000"/>
                </a:solidFill>
                <a:latin typeface="Arial"/>
                <a:ea typeface="Arial"/>
                <a:cs typeface="Arial"/>
                <a:sym typeface="Arial"/>
              </a:rPr>
              <a:t>                                    weight         price</a:t>
            </a:r>
          </a:p>
          <a:p>
            <a:pPr lvl="0" rtl="0">
              <a:spcBef>
                <a:spcPts val="0"/>
              </a:spcBef>
              <a:spcAft>
                <a:spcPts val="0"/>
              </a:spcAft>
              <a:buNone/>
            </a:pPr>
            <a:r>
              <a:t/>
            </a:r>
            <a:endParaRPr b="1">
              <a:solidFill>
                <a:srgbClr val="000000"/>
              </a:solidFill>
              <a:latin typeface="Arial"/>
              <a:ea typeface="Arial"/>
              <a:cs typeface="Arial"/>
              <a:sym typeface="Arial"/>
            </a:endParaRPr>
          </a:p>
          <a:p>
            <a:pPr lvl="0" rtl="0">
              <a:spcBef>
                <a:spcPts val="0"/>
              </a:spcBef>
              <a:spcAft>
                <a:spcPts val="0"/>
              </a:spcAft>
              <a:buNone/>
            </a:pPr>
            <a:r>
              <a:rPr b="1" lang="zh-CN">
                <a:solidFill>
                  <a:srgbClr val="000000"/>
                </a:solidFill>
                <a:latin typeface="Arial"/>
                <a:ea typeface="Arial"/>
                <a:cs typeface="Arial"/>
                <a:sym typeface="Arial"/>
              </a:rPr>
              <a:t>                      weight       1.00000       0.94473</a:t>
            </a:r>
          </a:p>
          <a:p>
            <a:pPr lvl="0" rtl="0">
              <a:spcBef>
                <a:spcPts val="0"/>
              </a:spcBef>
              <a:spcAft>
                <a:spcPts val="0"/>
              </a:spcAft>
              <a:buNone/>
            </a:pPr>
            <a:r>
              <a:rPr b="1" lang="zh-CN">
                <a:solidFill>
                  <a:srgbClr val="000000"/>
                </a:solidFill>
                <a:latin typeface="Arial"/>
                <a:ea typeface="Arial"/>
                <a:cs typeface="Arial"/>
                <a:sym typeface="Arial"/>
              </a:rPr>
              <a:t>                                                            &lt;.0001</a:t>
            </a:r>
          </a:p>
          <a:p>
            <a:pPr lvl="0" rtl="0">
              <a:spcBef>
                <a:spcPts val="0"/>
              </a:spcBef>
              <a:spcAft>
                <a:spcPts val="0"/>
              </a:spcAft>
              <a:buNone/>
            </a:pPr>
            <a:r>
              <a:t/>
            </a:r>
            <a:endParaRPr b="1">
              <a:solidFill>
                <a:srgbClr val="000000"/>
              </a:solidFill>
              <a:latin typeface="Arial"/>
              <a:ea typeface="Arial"/>
              <a:cs typeface="Arial"/>
              <a:sym typeface="Arial"/>
            </a:endParaRPr>
          </a:p>
          <a:p>
            <a:pPr lvl="0" rtl="0">
              <a:spcBef>
                <a:spcPts val="0"/>
              </a:spcBef>
              <a:spcAft>
                <a:spcPts val="0"/>
              </a:spcAft>
              <a:buNone/>
            </a:pPr>
            <a:r>
              <a:rPr b="1" lang="zh-CN">
                <a:solidFill>
                  <a:srgbClr val="000000"/>
                </a:solidFill>
                <a:latin typeface="Arial"/>
                <a:ea typeface="Arial"/>
                <a:cs typeface="Arial"/>
                <a:sym typeface="Arial"/>
              </a:rPr>
              <a:t>                      price        0.94473       1.00000</a:t>
            </a:r>
          </a:p>
          <a:p>
            <a:pPr lvl="0" rtl="0">
              <a:spcBef>
                <a:spcPts val="0"/>
              </a:spcBef>
              <a:spcAft>
                <a:spcPts val="0"/>
              </a:spcAft>
              <a:buNone/>
            </a:pPr>
            <a:r>
              <a:rPr b="1" lang="zh-CN">
                <a:solidFill>
                  <a:srgbClr val="000000"/>
                </a:solidFill>
                <a:latin typeface="Arial"/>
                <a:ea typeface="Arial"/>
                <a:cs typeface="Arial"/>
                <a:sym typeface="Arial"/>
              </a:rPr>
              <a:t>                                    &lt;.0001</a:t>
            </a: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p:txBody>
      </p:sp>
      <p:pic>
        <p:nvPicPr>
          <p:cNvPr descr="Screen Shot 2016-04-30 at 8.01.36 PM.png" id="165" name="Shape 165"/>
          <p:cNvPicPr preferRelativeResize="0"/>
          <p:nvPr/>
        </p:nvPicPr>
        <p:blipFill>
          <a:blip r:embed="rId3">
            <a:alphaModFix/>
          </a:blip>
          <a:stretch>
            <a:fillRect/>
          </a:stretch>
        </p:blipFill>
        <p:spPr>
          <a:xfrm>
            <a:off x="659275" y="572699"/>
            <a:ext cx="2980449" cy="4356025"/>
          </a:xfrm>
          <a:prstGeom prst="rect">
            <a:avLst/>
          </a:prstGeom>
          <a:noFill/>
          <a:ln>
            <a:noFill/>
          </a:ln>
        </p:spPr>
      </p:pic>
      <p:cxnSp>
        <p:nvCxnSpPr>
          <p:cNvPr id="166" name="Shape 166"/>
          <p:cNvCxnSpPr/>
          <p:nvPr/>
        </p:nvCxnSpPr>
        <p:spPr>
          <a:xfrm>
            <a:off x="7625525" y="2561850"/>
            <a:ext cx="707700" cy="19800"/>
          </a:xfrm>
          <a:prstGeom prst="straightConnector1">
            <a:avLst/>
          </a:prstGeom>
          <a:noFill/>
          <a:ln cap="flat" cmpd="sng" w="19050">
            <a:solidFill>
              <a:schemeClr val="accent5"/>
            </a:solidFill>
            <a:prstDash val="solid"/>
            <a:round/>
            <a:headEnd len="lg" w="lg" type="none"/>
            <a:tailEnd len="lg" w="lg" type="none"/>
          </a:ln>
        </p:spPr>
      </p:cxnSp>
      <p:cxnSp>
        <p:nvCxnSpPr>
          <p:cNvPr id="167" name="Shape 167"/>
          <p:cNvCxnSpPr/>
          <p:nvPr/>
        </p:nvCxnSpPr>
        <p:spPr>
          <a:xfrm flipH="1" rot="10800000">
            <a:off x="6549000" y="3259675"/>
            <a:ext cx="697800" cy="19800"/>
          </a:xfrm>
          <a:prstGeom prst="straightConnector1">
            <a:avLst/>
          </a:prstGeom>
          <a:noFill/>
          <a:ln cap="flat" cmpd="sng" w="19050">
            <a:solidFill>
              <a:schemeClr val="accent5"/>
            </a:solidFill>
            <a:prstDash val="solid"/>
            <a:round/>
            <a:headEnd len="lg" w="lg" type="none"/>
            <a:tailEnd len="lg" w="lg"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35375"/>
            <a:ext cx="8520600" cy="572700"/>
          </a:xfrm>
          <a:prstGeom prst="rect">
            <a:avLst/>
          </a:prstGeom>
        </p:spPr>
        <p:txBody>
          <a:bodyPr anchorCtr="0" anchor="t" bIns="91425" lIns="91425" rIns="91425" wrap="square" tIns="91425">
            <a:noAutofit/>
          </a:bodyPr>
          <a:lstStyle/>
          <a:p>
            <a:pPr lvl="0">
              <a:spcBef>
                <a:spcPts val="0"/>
              </a:spcBef>
              <a:buNone/>
            </a:pPr>
            <a:r>
              <a:rPr lang="zh-CN" sz="3600">
                <a:latin typeface="Times New Roman"/>
                <a:ea typeface="Times New Roman"/>
                <a:cs typeface="Times New Roman"/>
                <a:sym typeface="Times New Roman"/>
              </a:rPr>
              <a:t>Statistical Inference: </a:t>
            </a:r>
          </a:p>
        </p:txBody>
      </p:sp>
      <p:sp>
        <p:nvSpPr>
          <p:cNvPr id="173" name="Shape 173"/>
          <p:cNvSpPr txBox="1"/>
          <p:nvPr>
            <p:ph idx="1" type="body"/>
          </p:nvPr>
        </p:nvSpPr>
        <p:spPr>
          <a:xfrm>
            <a:off x="311700" y="1052800"/>
            <a:ext cx="8520600" cy="3416400"/>
          </a:xfrm>
          <a:prstGeom prst="rect">
            <a:avLst/>
          </a:prstGeom>
        </p:spPr>
        <p:txBody>
          <a:bodyPr anchorCtr="0" anchor="t" bIns="91425" lIns="91425" rIns="91425" wrap="square" tIns="91425">
            <a:noAutofit/>
          </a:bodyPr>
          <a:lstStyle/>
          <a:p>
            <a:pPr lvl="0">
              <a:spcBef>
                <a:spcPts val="0"/>
              </a:spcBef>
              <a:buNone/>
            </a:pPr>
            <a:r>
              <a:rPr lang="zh-CN" sz="2400">
                <a:solidFill>
                  <a:srgbClr val="000000"/>
                </a:solidFill>
              </a:rPr>
              <a:t>➵ How does </a:t>
            </a:r>
            <a:r>
              <a:rPr lang="zh-CN" sz="2400">
                <a:solidFill>
                  <a:schemeClr val="accent5"/>
                </a:solidFill>
              </a:rPr>
              <a:t>color</a:t>
            </a:r>
            <a:r>
              <a:rPr lang="zh-CN" sz="2400">
                <a:solidFill>
                  <a:srgbClr val="000000"/>
                </a:solidFill>
              </a:rPr>
              <a:t> differ </a:t>
            </a:r>
            <a:r>
              <a:rPr lang="zh-CN" sz="2400">
                <a:solidFill>
                  <a:srgbClr val="00FF00"/>
                </a:solidFill>
              </a:rPr>
              <a:t>price</a:t>
            </a:r>
            <a:r>
              <a:rPr lang="zh-CN" sz="2400">
                <a:solidFill>
                  <a:srgbClr val="000000"/>
                </a:solidFill>
              </a:rPr>
              <a:t>?</a:t>
            </a:r>
          </a:p>
          <a:p>
            <a:pPr indent="-381000" lvl="0" marL="457200">
              <a:spcBef>
                <a:spcPts val="0"/>
              </a:spcBef>
              <a:buClr>
                <a:srgbClr val="000000"/>
              </a:buClr>
              <a:buSzPct val="100000"/>
              <a:buChar char="-"/>
            </a:pPr>
            <a:r>
              <a:rPr lang="zh-CN" sz="2400">
                <a:solidFill>
                  <a:srgbClr val="000000"/>
                </a:solidFill>
              </a:rPr>
              <a:t>Hypothesis tesing for population means of price by color</a:t>
            </a:r>
          </a:p>
          <a:p>
            <a:pPr lvl="0">
              <a:spcBef>
                <a:spcPts val="0"/>
              </a:spcBef>
              <a:buNone/>
            </a:pPr>
            <a:r>
              <a:rPr lang="zh-CN" sz="2400">
                <a:solidFill>
                  <a:srgbClr val="000000"/>
                </a:solidFill>
              </a:rPr>
              <a:t>➵ How does </a:t>
            </a:r>
            <a:r>
              <a:rPr lang="zh-CN" sz="2400">
                <a:solidFill>
                  <a:schemeClr val="accent5"/>
                </a:solidFill>
              </a:rPr>
              <a:t>clarity</a:t>
            </a:r>
            <a:r>
              <a:rPr lang="zh-CN" sz="2400">
                <a:solidFill>
                  <a:srgbClr val="000000"/>
                </a:solidFill>
              </a:rPr>
              <a:t> differ </a:t>
            </a:r>
            <a:r>
              <a:rPr lang="zh-CN" sz="2400">
                <a:solidFill>
                  <a:srgbClr val="00FF00"/>
                </a:solidFill>
              </a:rPr>
              <a:t>price</a:t>
            </a:r>
            <a:r>
              <a:rPr lang="zh-CN" sz="2400">
                <a:solidFill>
                  <a:srgbClr val="000000"/>
                </a:solidFill>
              </a:rPr>
              <a:t>? </a:t>
            </a:r>
          </a:p>
          <a:p>
            <a:pPr indent="-381000" lvl="0" marL="457200">
              <a:spcBef>
                <a:spcPts val="0"/>
              </a:spcBef>
              <a:buClr>
                <a:srgbClr val="000000"/>
              </a:buClr>
              <a:buSzPct val="100000"/>
              <a:buChar char="-"/>
            </a:pPr>
            <a:r>
              <a:rPr lang="zh-CN" sz="2400">
                <a:solidFill>
                  <a:srgbClr val="000000"/>
                </a:solidFill>
              </a:rPr>
              <a:t>Hypothesis testing for populations means of price by clarity </a:t>
            </a:r>
          </a:p>
          <a:p>
            <a:pPr lvl="0">
              <a:spcBef>
                <a:spcPts val="0"/>
              </a:spcBef>
              <a:buNone/>
            </a:pPr>
            <a:r>
              <a:rPr lang="zh-CN" sz="2400">
                <a:solidFill>
                  <a:srgbClr val="000000"/>
                </a:solidFill>
              </a:rPr>
              <a:t>➵ How does </a:t>
            </a:r>
            <a:r>
              <a:rPr lang="zh-CN" sz="2400">
                <a:solidFill>
                  <a:schemeClr val="accent5"/>
                </a:solidFill>
              </a:rPr>
              <a:t>weight</a:t>
            </a:r>
            <a:r>
              <a:rPr lang="zh-CN" sz="2400">
                <a:solidFill>
                  <a:srgbClr val="000000"/>
                </a:solidFill>
              </a:rPr>
              <a:t> influence</a:t>
            </a:r>
            <a:r>
              <a:rPr lang="zh-CN" sz="2400">
                <a:solidFill>
                  <a:srgbClr val="00FF00"/>
                </a:solidFill>
              </a:rPr>
              <a:t> price</a:t>
            </a:r>
            <a:r>
              <a:rPr lang="zh-CN" sz="2400">
                <a:solidFill>
                  <a:srgbClr val="000000"/>
                </a:solidFill>
              </a:rPr>
              <a:t>? </a:t>
            </a:r>
          </a:p>
          <a:p>
            <a:pPr indent="-381000" lvl="0" marL="457200">
              <a:spcBef>
                <a:spcPts val="0"/>
              </a:spcBef>
              <a:buClr>
                <a:srgbClr val="000000"/>
              </a:buClr>
              <a:buSzPct val="100000"/>
              <a:buChar char="-"/>
            </a:pPr>
            <a:r>
              <a:rPr lang="zh-CN" sz="2400">
                <a:solidFill>
                  <a:srgbClr val="000000"/>
                </a:solidFill>
              </a:rPr>
              <a:t>Inference for regression</a:t>
            </a:r>
          </a:p>
          <a:p>
            <a:pPr lvl="0">
              <a:spcBef>
                <a:spcPts val="0"/>
              </a:spcBef>
              <a:buNone/>
            </a:pPr>
            <a:r>
              <a:t/>
            </a:r>
            <a:endParaRPr sz="2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65675"/>
            <a:ext cx="8520600" cy="572700"/>
          </a:xfrm>
          <a:prstGeom prst="rect">
            <a:avLst/>
          </a:prstGeom>
        </p:spPr>
        <p:txBody>
          <a:bodyPr anchorCtr="0" anchor="t" bIns="91425" lIns="91425" rIns="91425" wrap="square" tIns="91425">
            <a:noAutofit/>
          </a:bodyPr>
          <a:lstStyle/>
          <a:p>
            <a:pPr lvl="0">
              <a:spcBef>
                <a:spcPts val="0"/>
              </a:spcBef>
              <a:buNone/>
            </a:pPr>
            <a:r>
              <a:rPr lang="zh-CN">
                <a:solidFill>
                  <a:srgbClr val="00FF00"/>
                </a:solidFill>
              </a:rPr>
              <a:t>Price</a:t>
            </a:r>
            <a:r>
              <a:rPr lang="zh-CN"/>
              <a:t> by </a:t>
            </a:r>
            <a:r>
              <a:rPr lang="zh-CN">
                <a:solidFill>
                  <a:schemeClr val="accent5"/>
                </a:solidFill>
              </a:rPr>
              <a:t>Color</a:t>
            </a:r>
          </a:p>
        </p:txBody>
      </p:sp>
      <p:pic>
        <p:nvPicPr>
          <p:cNvPr descr="SSPlots1.png" id="179" name="Shape 179"/>
          <p:cNvPicPr preferRelativeResize="0"/>
          <p:nvPr/>
        </p:nvPicPr>
        <p:blipFill>
          <a:blip r:embed="rId3">
            <a:alphaModFix/>
          </a:blip>
          <a:stretch>
            <a:fillRect/>
          </a:stretch>
        </p:blipFill>
        <p:spPr>
          <a:xfrm>
            <a:off x="478474" y="678250"/>
            <a:ext cx="8014275" cy="429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325400"/>
            <a:ext cx="8520600" cy="572700"/>
          </a:xfrm>
          <a:prstGeom prst="rect">
            <a:avLst/>
          </a:prstGeom>
        </p:spPr>
        <p:txBody>
          <a:bodyPr anchorCtr="0" anchor="t" bIns="91425" lIns="91425" rIns="91425" wrap="square" tIns="91425">
            <a:noAutofit/>
          </a:bodyPr>
          <a:lstStyle/>
          <a:p>
            <a:pPr lvl="0">
              <a:spcBef>
                <a:spcPts val="0"/>
              </a:spcBef>
              <a:buNone/>
            </a:pPr>
            <a:r>
              <a:rPr lang="zh-CN" sz="3600">
                <a:latin typeface="Times New Roman"/>
                <a:ea typeface="Times New Roman"/>
                <a:cs typeface="Times New Roman"/>
                <a:sym typeface="Times New Roman"/>
              </a:rPr>
              <a:t>Motivation </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50000"/>
              </a:lnSpc>
              <a:spcBef>
                <a:spcPts val="0"/>
              </a:spcBef>
              <a:buNone/>
            </a:pPr>
            <a:r>
              <a:rPr lang="zh-CN" sz="2400">
                <a:latin typeface="Times New Roman"/>
                <a:ea typeface="Times New Roman"/>
                <a:cs typeface="Times New Roman"/>
                <a:sym typeface="Times New Roman"/>
              </a:rPr>
              <a:t>	</a:t>
            </a:r>
            <a:r>
              <a:rPr lang="zh-CN" sz="2400">
                <a:solidFill>
                  <a:srgbClr val="000000"/>
                </a:solidFill>
                <a:latin typeface="Times New Roman"/>
                <a:ea typeface="Times New Roman"/>
                <a:cs typeface="Times New Roman"/>
                <a:sym typeface="Times New Roman"/>
              </a:rPr>
              <a:t>Nowadays, many people purchase diamonds as the necessity of their weddings. And diamond also becomes one of the most popular fashion decorations among youth. Which brings us the concern about what the key elements influence diamond price are. </a:t>
            </a:r>
          </a:p>
          <a:p>
            <a:pPr indent="457200" lvl="0">
              <a:lnSpc>
                <a:spcPct val="150000"/>
              </a:lnSpc>
              <a:spcBef>
                <a:spcPts val="0"/>
              </a:spcBef>
              <a:buNone/>
            </a:pPr>
            <a:r>
              <a:rPr lang="zh-CN" sz="2400">
                <a:solidFill>
                  <a:srgbClr val="000000"/>
                </a:solidFill>
                <a:latin typeface="Times New Roman"/>
                <a:ea typeface="Times New Roman"/>
                <a:cs typeface="Times New Roman"/>
                <a:sym typeface="Times New Roman"/>
              </a:rPr>
              <a:t>In this project, our group is going to use SAS tool to make a statistic analysis of influential factors for diamond price.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271825" y="227625"/>
            <a:ext cx="8520600" cy="572700"/>
          </a:xfrm>
          <a:prstGeom prst="rect">
            <a:avLst/>
          </a:prstGeom>
        </p:spPr>
        <p:txBody>
          <a:bodyPr anchorCtr="0" anchor="t" bIns="91425" lIns="91425" rIns="91425" wrap="square" tIns="91425">
            <a:noAutofit/>
          </a:bodyPr>
          <a:lstStyle/>
          <a:p>
            <a:pPr lvl="0">
              <a:spcBef>
                <a:spcPts val="0"/>
              </a:spcBef>
              <a:buNone/>
            </a:pPr>
            <a:r>
              <a:rPr lang="zh-CN">
                <a:solidFill>
                  <a:srgbClr val="00FF00"/>
                </a:solidFill>
              </a:rPr>
              <a:t>Price</a:t>
            </a:r>
            <a:r>
              <a:rPr lang="zh-CN"/>
              <a:t> by </a:t>
            </a:r>
            <a:r>
              <a:rPr lang="zh-CN">
                <a:solidFill>
                  <a:schemeClr val="accent5"/>
                </a:solidFill>
              </a:rPr>
              <a:t>Clarity</a:t>
            </a:r>
          </a:p>
        </p:txBody>
      </p:sp>
      <p:pic>
        <p:nvPicPr>
          <p:cNvPr descr="SSPlots3.png" id="185" name="Shape 185"/>
          <p:cNvPicPr preferRelativeResize="0"/>
          <p:nvPr/>
        </p:nvPicPr>
        <p:blipFill>
          <a:blip r:embed="rId3">
            <a:alphaModFix/>
          </a:blip>
          <a:stretch>
            <a:fillRect/>
          </a:stretch>
        </p:blipFill>
        <p:spPr>
          <a:xfrm>
            <a:off x="606150" y="754400"/>
            <a:ext cx="7851925" cy="429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291450"/>
            <a:ext cx="8520600" cy="3277200"/>
          </a:xfrm>
          <a:prstGeom prst="rect">
            <a:avLst/>
          </a:prstGeom>
        </p:spPr>
        <p:txBody>
          <a:bodyPr anchorCtr="0" anchor="t" bIns="91425" lIns="91425" rIns="91425" wrap="square" tIns="91425">
            <a:noAutofit/>
          </a:bodyPr>
          <a:lstStyle/>
          <a:p>
            <a:pPr lvl="0" rtl="0">
              <a:spcBef>
                <a:spcPts val="0"/>
              </a:spcBef>
              <a:buNone/>
            </a:pPr>
            <a:r>
              <a:rPr lang="zh-CN" sz="2400">
                <a:solidFill>
                  <a:srgbClr val="000000"/>
                </a:solidFill>
              </a:rPr>
              <a:t>According to previous two slides:</a:t>
            </a:r>
          </a:p>
          <a:p>
            <a:pPr indent="-381000" lvl="0" marL="457200" rtl="0">
              <a:spcBef>
                <a:spcPts val="0"/>
              </a:spcBef>
              <a:buClr>
                <a:srgbClr val="000000"/>
              </a:buClr>
              <a:buSzPct val="100000"/>
              <a:buChar char="-"/>
            </a:pPr>
            <a:r>
              <a:rPr lang="zh-CN" sz="2400">
                <a:solidFill>
                  <a:srgbClr val="000000"/>
                </a:solidFill>
              </a:rPr>
              <a:t>Are the means of </a:t>
            </a:r>
            <a:r>
              <a:rPr lang="zh-CN" sz="2400">
                <a:solidFill>
                  <a:srgbClr val="00FF00"/>
                </a:solidFill>
              </a:rPr>
              <a:t>price</a:t>
            </a:r>
            <a:r>
              <a:rPr lang="zh-CN" sz="2400">
                <a:solidFill>
                  <a:srgbClr val="000000"/>
                </a:solidFill>
              </a:rPr>
              <a:t> by </a:t>
            </a:r>
            <a:r>
              <a:rPr lang="zh-CN" sz="2400">
                <a:solidFill>
                  <a:schemeClr val="accent5"/>
                </a:solidFill>
              </a:rPr>
              <a:t>color</a:t>
            </a:r>
            <a:r>
              <a:rPr lang="zh-CN" sz="2400">
                <a:solidFill>
                  <a:srgbClr val="000000"/>
                </a:solidFill>
              </a:rPr>
              <a:t> significantly different?</a:t>
            </a:r>
          </a:p>
          <a:p>
            <a:pPr indent="-381000" lvl="1" marL="914400" rtl="0">
              <a:spcBef>
                <a:spcPts val="0"/>
              </a:spcBef>
              <a:buClr>
                <a:srgbClr val="000000"/>
              </a:buClr>
              <a:buSzPct val="100000"/>
              <a:buChar char="-"/>
            </a:pPr>
            <a:r>
              <a:rPr lang="zh-CN" sz="2400">
                <a:solidFill>
                  <a:srgbClr val="000000"/>
                </a:solidFill>
              </a:rPr>
              <a:t>H0: </a:t>
            </a:r>
            <a:r>
              <a:rPr lang="zh-CN" sz="2600">
                <a:solidFill>
                  <a:srgbClr val="000000"/>
                </a:solidFill>
              </a:rPr>
              <a:t>µ</a:t>
            </a:r>
            <a:r>
              <a:rPr baseline="-25000" lang="zh-CN" sz="2600">
                <a:solidFill>
                  <a:srgbClr val="000000"/>
                </a:solidFill>
              </a:rPr>
              <a:t>D=</a:t>
            </a:r>
            <a:r>
              <a:rPr lang="zh-CN" sz="2600">
                <a:solidFill>
                  <a:srgbClr val="000000"/>
                </a:solidFill>
              </a:rPr>
              <a:t>µ</a:t>
            </a:r>
            <a:r>
              <a:rPr baseline="-25000" lang="zh-CN" sz="2600">
                <a:solidFill>
                  <a:srgbClr val="000000"/>
                </a:solidFill>
              </a:rPr>
              <a:t>E=</a:t>
            </a:r>
            <a:r>
              <a:rPr lang="zh-CN" sz="2600">
                <a:solidFill>
                  <a:srgbClr val="000000"/>
                </a:solidFill>
              </a:rPr>
              <a:t>µ</a:t>
            </a:r>
            <a:r>
              <a:rPr baseline="-25000" lang="zh-CN" sz="2600">
                <a:solidFill>
                  <a:srgbClr val="000000"/>
                </a:solidFill>
              </a:rPr>
              <a:t>F=</a:t>
            </a:r>
            <a:r>
              <a:rPr lang="zh-CN" sz="2600">
                <a:solidFill>
                  <a:srgbClr val="000000"/>
                </a:solidFill>
              </a:rPr>
              <a:t>µ</a:t>
            </a:r>
            <a:r>
              <a:rPr baseline="-25000" lang="zh-CN" sz="2600">
                <a:solidFill>
                  <a:srgbClr val="000000"/>
                </a:solidFill>
              </a:rPr>
              <a:t>G=</a:t>
            </a:r>
            <a:r>
              <a:rPr lang="zh-CN" sz="2600">
                <a:solidFill>
                  <a:srgbClr val="000000"/>
                </a:solidFill>
              </a:rPr>
              <a:t>µ</a:t>
            </a:r>
            <a:r>
              <a:rPr baseline="-25000" lang="zh-CN" sz="2600">
                <a:solidFill>
                  <a:srgbClr val="000000"/>
                </a:solidFill>
              </a:rPr>
              <a:t>H=</a:t>
            </a:r>
            <a:r>
              <a:rPr lang="zh-CN" sz="2600">
                <a:solidFill>
                  <a:srgbClr val="000000"/>
                </a:solidFill>
              </a:rPr>
              <a:t>µ</a:t>
            </a:r>
            <a:r>
              <a:rPr baseline="-25000" lang="zh-CN" sz="2600">
                <a:solidFill>
                  <a:srgbClr val="000000"/>
                </a:solidFill>
              </a:rPr>
              <a:t>I</a:t>
            </a:r>
          </a:p>
          <a:p>
            <a:pPr indent="-381000" lvl="0" marL="457200" rtl="0">
              <a:spcBef>
                <a:spcPts val="0"/>
              </a:spcBef>
              <a:buClr>
                <a:srgbClr val="000000"/>
              </a:buClr>
              <a:buSzPct val="100000"/>
              <a:buChar char="-"/>
            </a:pPr>
            <a:r>
              <a:rPr lang="zh-CN" sz="2400">
                <a:solidFill>
                  <a:srgbClr val="000000"/>
                </a:solidFill>
              </a:rPr>
              <a:t>Are the means of </a:t>
            </a:r>
            <a:r>
              <a:rPr lang="zh-CN" sz="2400">
                <a:solidFill>
                  <a:srgbClr val="00FF00"/>
                </a:solidFill>
              </a:rPr>
              <a:t>price</a:t>
            </a:r>
            <a:r>
              <a:rPr lang="zh-CN" sz="2400">
                <a:solidFill>
                  <a:srgbClr val="000000"/>
                </a:solidFill>
              </a:rPr>
              <a:t> by </a:t>
            </a:r>
            <a:r>
              <a:rPr lang="zh-CN" sz="2400">
                <a:solidFill>
                  <a:schemeClr val="accent5"/>
                </a:solidFill>
              </a:rPr>
              <a:t>clarity </a:t>
            </a:r>
            <a:r>
              <a:rPr lang="zh-CN" sz="2400">
                <a:solidFill>
                  <a:srgbClr val="000000"/>
                </a:solidFill>
              </a:rPr>
              <a:t>significantly different?</a:t>
            </a:r>
          </a:p>
          <a:p>
            <a:pPr indent="-381000" lvl="1" marL="914400" rtl="0">
              <a:spcBef>
                <a:spcPts val="0"/>
              </a:spcBef>
              <a:buClr>
                <a:srgbClr val="000000"/>
              </a:buClr>
              <a:buSzPct val="100000"/>
              <a:buChar char="-"/>
            </a:pPr>
            <a:r>
              <a:rPr lang="zh-CN" sz="2400">
                <a:solidFill>
                  <a:srgbClr val="000000"/>
                </a:solidFill>
              </a:rPr>
              <a:t>H0: µ</a:t>
            </a:r>
            <a:r>
              <a:rPr baseline="-25000" lang="zh-CN" sz="2400">
                <a:solidFill>
                  <a:srgbClr val="000000"/>
                </a:solidFill>
              </a:rPr>
              <a:t>IF = </a:t>
            </a:r>
            <a:r>
              <a:rPr lang="zh-CN" sz="2400">
                <a:solidFill>
                  <a:srgbClr val="000000"/>
                </a:solidFill>
              </a:rPr>
              <a:t>µ</a:t>
            </a:r>
            <a:r>
              <a:rPr baseline="-25000" lang="zh-CN" sz="2400">
                <a:solidFill>
                  <a:srgbClr val="000000"/>
                </a:solidFill>
              </a:rPr>
              <a:t>VS1 = </a:t>
            </a:r>
            <a:r>
              <a:rPr lang="zh-CN" sz="2400">
                <a:solidFill>
                  <a:srgbClr val="000000"/>
                </a:solidFill>
              </a:rPr>
              <a:t>µ</a:t>
            </a:r>
            <a:r>
              <a:rPr baseline="-25000" lang="zh-CN" sz="2400">
                <a:solidFill>
                  <a:srgbClr val="000000"/>
                </a:solidFill>
              </a:rPr>
              <a:t>VS2 = </a:t>
            </a:r>
            <a:r>
              <a:rPr lang="zh-CN" sz="2400">
                <a:solidFill>
                  <a:srgbClr val="000000"/>
                </a:solidFill>
              </a:rPr>
              <a:t>µ</a:t>
            </a:r>
            <a:r>
              <a:rPr baseline="-25000" lang="zh-CN" sz="2400">
                <a:solidFill>
                  <a:srgbClr val="000000"/>
                </a:solidFill>
              </a:rPr>
              <a:t>VVS1 = </a:t>
            </a:r>
            <a:r>
              <a:rPr lang="zh-CN" sz="2400">
                <a:solidFill>
                  <a:srgbClr val="000000"/>
                </a:solidFill>
              </a:rPr>
              <a:t>µ</a:t>
            </a:r>
            <a:r>
              <a:rPr baseline="-25000" lang="zh-CN" sz="2400">
                <a:solidFill>
                  <a:srgbClr val="000000"/>
                </a:solidFill>
              </a:rPr>
              <a:t>VVS2 </a:t>
            </a:r>
          </a:p>
          <a:p>
            <a:pPr indent="-381000" lvl="0" marL="457200" rtl="0">
              <a:spcBef>
                <a:spcPts val="0"/>
              </a:spcBef>
              <a:buClr>
                <a:srgbClr val="000000"/>
              </a:buClr>
              <a:buSzPct val="100000"/>
              <a:buChar char="-"/>
            </a:pPr>
            <a:r>
              <a:rPr lang="zh-CN" sz="2400">
                <a:solidFill>
                  <a:srgbClr val="000000"/>
                </a:solidFill>
              </a:rPr>
              <a:t>We need to compare means among more than two groups:</a:t>
            </a:r>
          </a:p>
          <a:p>
            <a:pPr indent="-381000" lvl="1" marL="914400" rtl="0">
              <a:spcBef>
                <a:spcPts val="0"/>
              </a:spcBef>
              <a:buClr>
                <a:srgbClr val="000000"/>
              </a:buClr>
              <a:buSzPct val="100000"/>
              <a:buChar char="-"/>
            </a:pPr>
            <a:r>
              <a:rPr lang="zh-CN" sz="2400">
                <a:solidFill>
                  <a:srgbClr val="000000"/>
                </a:solidFill>
              </a:rPr>
              <a:t> considering  ANOVA </a:t>
            </a:r>
          </a:p>
          <a:p>
            <a:pPr indent="0" lvl="0" marL="0" rtl="0">
              <a:spcBef>
                <a:spcPts val="0"/>
              </a:spcBef>
              <a:buNone/>
            </a:pPr>
            <a:r>
              <a:t/>
            </a:r>
            <a:endParaRPr sz="2400">
              <a:solidFill>
                <a:srgbClr val="000000"/>
              </a:solidFill>
            </a:endParaRPr>
          </a:p>
          <a:p>
            <a:pPr indent="0" lvl="0" marL="0" rtl="0">
              <a:spcBef>
                <a:spcPts val="0"/>
              </a:spcBef>
              <a:buNone/>
            </a:pPr>
            <a:r>
              <a:t/>
            </a:r>
            <a:endParaRPr>
              <a:solidFill>
                <a:srgbClr val="000000"/>
              </a:solidFill>
            </a:endParaRPr>
          </a:p>
        </p:txBody>
      </p:sp>
      <p:sp>
        <p:nvSpPr>
          <p:cNvPr id="191" name="Shape 191"/>
          <p:cNvSpPr txBox="1"/>
          <p:nvPr/>
        </p:nvSpPr>
        <p:spPr>
          <a:xfrm>
            <a:off x="311800" y="322850"/>
            <a:ext cx="8520600" cy="534300"/>
          </a:xfrm>
          <a:prstGeom prst="rect">
            <a:avLst/>
          </a:prstGeom>
          <a:noFill/>
          <a:ln>
            <a:noFill/>
          </a:ln>
        </p:spPr>
        <p:txBody>
          <a:bodyPr anchorCtr="0" anchor="t" bIns="91425" lIns="91425" rIns="91425" wrap="square" tIns="91425">
            <a:noAutofit/>
          </a:bodyPr>
          <a:lstStyle/>
          <a:p>
            <a:pPr lvl="0">
              <a:spcBef>
                <a:spcPts val="0"/>
              </a:spcBef>
              <a:buNone/>
            </a:pPr>
            <a:r>
              <a:rPr lang="zh-CN" sz="3600"/>
              <a:t>ANOVA Analysis: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descr="Screen Shot 2016-04-30 at 9.43.57 PM.png" id="196" name="Shape 196"/>
          <p:cNvPicPr preferRelativeResize="0"/>
          <p:nvPr/>
        </p:nvPicPr>
        <p:blipFill>
          <a:blip r:embed="rId3">
            <a:alphaModFix/>
          </a:blip>
          <a:stretch>
            <a:fillRect/>
          </a:stretch>
        </p:blipFill>
        <p:spPr>
          <a:xfrm>
            <a:off x="1057200" y="547700"/>
            <a:ext cx="3143600" cy="4371850"/>
          </a:xfrm>
          <a:prstGeom prst="rect">
            <a:avLst/>
          </a:prstGeom>
          <a:noFill/>
          <a:ln>
            <a:noFill/>
          </a:ln>
        </p:spPr>
      </p:pic>
      <p:pic>
        <p:nvPicPr>
          <p:cNvPr descr="Screen Shot 2016-04-30 at 9.44.36 PM.png" id="197" name="Shape 197"/>
          <p:cNvPicPr preferRelativeResize="0"/>
          <p:nvPr/>
        </p:nvPicPr>
        <p:blipFill>
          <a:blip r:embed="rId4">
            <a:alphaModFix/>
          </a:blip>
          <a:stretch>
            <a:fillRect/>
          </a:stretch>
        </p:blipFill>
        <p:spPr>
          <a:xfrm>
            <a:off x="4280525" y="547700"/>
            <a:ext cx="3325218" cy="4371850"/>
          </a:xfrm>
          <a:prstGeom prst="rect">
            <a:avLst/>
          </a:prstGeom>
          <a:noFill/>
          <a:ln>
            <a:noFill/>
          </a:ln>
        </p:spPr>
      </p:pic>
      <p:cxnSp>
        <p:nvCxnSpPr>
          <p:cNvPr id="198" name="Shape 198"/>
          <p:cNvCxnSpPr/>
          <p:nvPr/>
        </p:nvCxnSpPr>
        <p:spPr>
          <a:xfrm>
            <a:off x="1934375" y="2071150"/>
            <a:ext cx="570300" cy="0"/>
          </a:xfrm>
          <a:prstGeom prst="straightConnector1">
            <a:avLst/>
          </a:prstGeom>
          <a:noFill/>
          <a:ln cap="flat" cmpd="sng" w="28575">
            <a:solidFill>
              <a:srgbClr val="FF0000"/>
            </a:solidFill>
            <a:prstDash val="solid"/>
            <a:round/>
            <a:headEnd len="lg" w="lg" type="none"/>
            <a:tailEnd len="lg" w="lg" type="none"/>
          </a:ln>
        </p:spPr>
      </p:cxnSp>
      <p:cxnSp>
        <p:nvCxnSpPr>
          <p:cNvPr id="199" name="Shape 199"/>
          <p:cNvCxnSpPr/>
          <p:nvPr/>
        </p:nvCxnSpPr>
        <p:spPr>
          <a:xfrm>
            <a:off x="5254150" y="3406125"/>
            <a:ext cx="570300" cy="0"/>
          </a:xfrm>
          <a:prstGeom prst="straightConnector1">
            <a:avLst/>
          </a:prstGeom>
          <a:noFill/>
          <a:ln cap="flat" cmpd="sng" w="28575">
            <a:solidFill>
              <a:srgbClr val="FF0000"/>
            </a:solidFill>
            <a:prstDash val="solid"/>
            <a:round/>
            <a:headEnd len="lg" w="lg" type="none"/>
            <a:tailEnd len="lg" w="lg" type="none"/>
          </a:ln>
        </p:spPr>
      </p:cxnSp>
      <p:sp>
        <p:nvSpPr>
          <p:cNvPr id="200" name="Shape 200"/>
          <p:cNvSpPr txBox="1"/>
          <p:nvPr/>
        </p:nvSpPr>
        <p:spPr>
          <a:xfrm>
            <a:off x="259175" y="79750"/>
            <a:ext cx="4894200" cy="339000"/>
          </a:xfrm>
          <a:prstGeom prst="rect">
            <a:avLst/>
          </a:prstGeom>
          <a:noFill/>
          <a:ln>
            <a:noFill/>
          </a:ln>
        </p:spPr>
        <p:txBody>
          <a:bodyPr anchorCtr="0" anchor="t" bIns="91425" lIns="91425" rIns="91425" wrap="square" tIns="91425">
            <a:noAutofit/>
          </a:bodyPr>
          <a:lstStyle/>
          <a:p>
            <a:pPr lvl="0">
              <a:spcBef>
                <a:spcPts val="0"/>
              </a:spcBef>
              <a:buNone/>
            </a:pPr>
            <a:r>
              <a:rPr lang="zh-CN" sz="2400"/>
              <a:t>ANOVA：？</a:t>
            </a:r>
            <a:r>
              <a:rPr lang="zh-CN" sz="2400">
                <a:solidFill>
                  <a:schemeClr val="accent5"/>
                </a:solidFill>
              </a:rPr>
              <a:t>(Color)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t>ANOVA (</a:t>
            </a:r>
            <a:r>
              <a:rPr lang="zh-CN" sz="3600">
                <a:solidFill>
                  <a:schemeClr val="accent5"/>
                </a:solidFill>
              </a:rPr>
              <a:t>Color</a:t>
            </a:r>
            <a:r>
              <a:rPr lang="zh-CN" sz="3600"/>
              <a:t>)：OK</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lang="zh-CN" sz="2400">
                <a:solidFill>
                  <a:srgbClr val="000000"/>
                </a:solidFill>
                <a:latin typeface="Arial"/>
                <a:ea typeface="Arial"/>
                <a:cs typeface="Arial"/>
                <a:sym typeface="Arial"/>
              </a:rPr>
              <a:t>Rules of Thumb: </a:t>
            </a:r>
          </a:p>
          <a:p>
            <a:pPr indent="-381000" lvl="0" marL="457200">
              <a:lnSpc>
                <a:spcPct val="115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Simple random samples: yes</a:t>
            </a:r>
          </a:p>
          <a:p>
            <a:pPr indent="-381000" lvl="0" marL="457200" rtl="0">
              <a:lnSpc>
                <a:spcPct val="115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Normal: not really</a:t>
            </a:r>
          </a:p>
          <a:p>
            <a:pPr indent="-381000" lvl="1" marL="914400" rtl="0">
              <a:lnSpc>
                <a:spcPct val="115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No outliers</a:t>
            </a:r>
          </a:p>
          <a:p>
            <a:pPr indent="-381000" lvl="1" marL="914400" rtl="0">
              <a:lnSpc>
                <a:spcPct val="115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large sample：&gt;=40?   ➜ ok</a:t>
            </a:r>
          </a:p>
          <a:p>
            <a:pPr indent="-381000" lvl="0" marL="457200" rtl="0">
              <a:lnSpc>
                <a:spcPct val="115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standard deviation </a:t>
            </a:r>
          </a:p>
          <a:p>
            <a:pPr indent="-381000" lvl="1" marL="914400">
              <a:lnSpc>
                <a:spcPct val="115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Largest = 4129.89, Smallest = 2145.88</a:t>
            </a:r>
          </a:p>
          <a:p>
            <a:pPr indent="-381000" lvl="0" marL="914400" rtl="0">
              <a:lnSpc>
                <a:spcPct val="115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The largest is not greater than twice smallest standard deviation  ➜ ok</a:t>
            </a:r>
          </a:p>
          <a:p>
            <a:pPr lvl="0" rtl="0">
              <a:lnSpc>
                <a:spcPct val="100000"/>
              </a:lnSpc>
              <a:spcBef>
                <a:spcPts val="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ANOVA procedure -</a:t>
            </a:r>
            <a:r>
              <a:rPr lang="zh-CN">
                <a:solidFill>
                  <a:schemeClr val="accent5"/>
                </a:solidFill>
              </a:rPr>
              <a:t> Color</a:t>
            </a:r>
            <a:r>
              <a:rPr lang="zh-CN"/>
              <a:t> &amp; </a:t>
            </a:r>
            <a:r>
              <a:rPr lang="zh-CN">
                <a:solidFill>
                  <a:srgbClr val="00FF00"/>
                </a:solidFill>
              </a:rPr>
              <a:t>Price</a:t>
            </a:r>
            <a:r>
              <a:rPr lang="zh-CN"/>
              <a:t> </a:t>
            </a:r>
          </a:p>
        </p:txBody>
      </p:sp>
      <p:sp>
        <p:nvSpPr>
          <p:cNvPr id="212" name="Shape 212"/>
          <p:cNvSpPr txBox="1"/>
          <p:nvPr>
            <p:ph idx="1" type="body"/>
          </p:nvPr>
        </p:nvSpPr>
        <p:spPr>
          <a:xfrm>
            <a:off x="311700" y="1152475"/>
            <a:ext cx="8520600" cy="12858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buChar char="-"/>
            </a:pPr>
            <a:r>
              <a:rPr lang="zh-CN" sz="2400">
                <a:solidFill>
                  <a:srgbClr val="000000"/>
                </a:solidFill>
              </a:rPr>
              <a:t>We use ANOVA to see if the color significantly differs the price of diamonds. Set the hypothesis: </a:t>
            </a:r>
          </a:p>
          <a:p>
            <a:pPr indent="-381000" lvl="1" marL="914400" rtl="0">
              <a:spcBef>
                <a:spcPts val="0"/>
              </a:spcBef>
              <a:buClr>
                <a:srgbClr val="000000"/>
              </a:buClr>
              <a:buSzPct val="100000"/>
              <a:buChar char="-"/>
            </a:pPr>
            <a:r>
              <a:rPr lang="zh-CN" sz="2400">
                <a:solidFill>
                  <a:srgbClr val="000000"/>
                </a:solidFill>
              </a:rPr>
              <a:t>Ho: </a:t>
            </a:r>
            <a:r>
              <a:rPr lang="zh-CN" sz="2600">
                <a:solidFill>
                  <a:srgbClr val="000000"/>
                </a:solidFill>
              </a:rPr>
              <a:t>µ</a:t>
            </a:r>
            <a:r>
              <a:rPr baseline="-25000" lang="zh-CN" sz="2600">
                <a:solidFill>
                  <a:srgbClr val="000000"/>
                </a:solidFill>
              </a:rPr>
              <a:t>D </a:t>
            </a:r>
            <a:r>
              <a:rPr lang="zh-CN" sz="2600">
                <a:solidFill>
                  <a:srgbClr val="000000"/>
                </a:solidFill>
              </a:rPr>
              <a:t>=µ</a:t>
            </a:r>
            <a:r>
              <a:rPr baseline="-25000" lang="zh-CN" sz="2600">
                <a:solidFill>
                  <a:srgbClr val="000000"/>
                </a:solidFill>
              </a:rPr>
              <a:t>E </a:t>
            </a:r>
            <a:r>
              <a:rPr lang="zh-CN" sz="2600">
                <a:solidFill>
                  <a:srgbClr val="000000"/>
                </a:solidFill>
              </a:rPr>
              <a:t>=µ</a:t>
            </a:r>
            <a:r>
              <a:rPr baseline="-25000" lang="zh-CN" sz="2600">
                <a:solidFill>
                  <a:srgbClr val="000000"/>
                </a:solidFill>
              </a:rPr>
              <a:t>F </a:t>
            </a:r>
            <a:r>
              <a:rPr lang="zh-CN" sz="2600">
                <a:solidFill>
                  <a:srgbClr val="000000"/>
                </a:solidFill>
              </a:rPr>
              <a:t>=µ</a:t>
            </a:r>
            <a:r>
              <a:rPr baseline="-25000" lang="zh-CN" sz="2600">
                <a:solidFill>
                  <a:srgbClr val="000000"/>
                </a:solidFill>
              </a:rPr>
              <a:t>G </a:t>
            </a:r>
            <a:r>
              <a:rPr lang="zh-CN" sz="2600">
                <a:solidFill>
                  <a:srgbClr val="000000"/>
                </a:solidFill>
              </a:rPr>
              <a:t>=µ</a:t>
            </a:r>
            <a:r>
              <a:rPr baseline="-25000" lang="zh-CN" sz="2600">
                <a:solidFill>
                  <a:srgbClr val="000000"/>
                </a:solidFill>
              </a:rPr>
              <a:t>H </a:t>
            </a:r>
            <a:r>
              <a:rPr lang="zh-CN" sz="2600">
                <a:solidFill>
                  <a:srgbClr val="000000"/>
                </a:solidFill>
              </a:rPr>
              <a:t>=µ</a:t>
            </a:r>
            <a:r>
              <a:rPr baseline="-25000" lang="zh-CN" sz="2600">
                <a:solidFill>
                  <a:srgbClr val="000000"/>
                </a:solidFill>
              </a:rPr>
              <a:t>I</a:t>
            </a:r>
          </a:p>
          <a:p>
            <a:pPr indent="-381000" lvl="1" marL="914400" rtl="0">
              <a:spcBef>
                <a:spcPts val="0"/>
              </a:spcBef>
              <a:buClr>
                <a:srgbClr val="000000"/>
              </a:buClr>
              <a:buSzPct val="100000"/>
              <a:buChar char="-"/>
            </a:pPr>
            <a:r>
              <a:rPr lang="zh-CN" sz="2400">
                <a:solidFill>
                  <a:srgbClr val="000000"/>
                </a:solidFill>
              </a:rPr>
              <a:t>Ha: there is at least the population means of price for two colors are different </a:t>
            </a:r>
          </a:p>
        </p:txBody>
      </p:sp>
      <p:pic>
        <p:nvPicPr>
          <p:cNvPr descr="屏幕快照 2016-04-30 9.24.45 PM.png" id="213" name="Shape 213"/>
          <p:cNvPicPr preferRelativeResize="0"/>
          <p:nvPr/>
        </p:nvPicPr>
        <p:blipFill>
          <a:blip r:embed="rId3">
            <a:alphaModFix/>
          </a:blip>
          <a:stretch>
            <a:fillRect/>
          </a:stretch>
        </p:blipFill>
        <p:spPr>
          <a:xfrm>
            <a:off x="418649" y="3525050"/>
            <a:ext cx="8413651" cy="879600"/>
          </a:xfrm>
          <a:prstGeom prst="rect">
            <a:avLst/>
          </a:prstGeom>
          <a:noFill/>
          <a:ln>
            <a:noFill/>
          </a:ln>
        </p:spPr>
      </p:pic>
      <p:sp>
        <p:nvSpPr>
          <p:cNvPr id="214" name="Shape 214"/>
          <p:cNvSpPr/>
          <p:nvPr/>
        </p:nvSpPr>
        <p:spPr>
          <a:xfrm>
            <a:off x="6962100" y="3658575"/>
            <a:ext cx="1870200" cy="8796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descr="屏幕快照 2016-04-30 9.25.06 PM.png" id="219" name="Shape 219"/>
          <p:cNvPicPr preferRelativeResize="0"/>
          <p:nvPr/>
        </p:nvPicPr>
        <p:blipFill>
          <a:blip r:embed="rId3">
            <a:alphaModFix/>
          </a:blip>
          <a:stretch>
            <a:fillRect/>
          </a:stretch>
        </p:blipFill>
        <p:spPr>
          <a:xfrm>
            <a:off x="1835350" y="160100"/>
            <a:ext cx="5341625" cy="48232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t>Summary of </a:t>
            </a:r>
            <a:r>
              <a:rPr lang="zh-CN" sz="3600">
                <a:solidFill>
                  <a:schemeClr val="accent5"/>
                </a:solidFill>
              </a:rPr>
              <a:t>color</a:t>
            </a:r>
          </a:p>
        </p:txBody>
      </p:sp>
      <p:sp>
        <p:nvSpPr>
          <p:cNvPr id="225" name="Shape 2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From the F test for color,  F = 1.9, p = 0.0948 </a:t>
            </a:r>
          </a:p>
          <a:p>
            <a:pPr indent="-381000" lvl="1" marL="914400" rtl="0">
              <a:lnSpc>
                <a:spcPct val="150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Not reject H</a:t>
            </a:r>
            <a:r>
              <a:rPr baseline="-25000" lang="zh-CN" sz="2400">
                <a:solidFill>
                  <a:srgbClr val="000000"/>
                </a:solidFill>
                <a:latin typeface="Arial"/>
                <a:ea typeface="Arial"/>
                <a:cs typeface="Arial"/>
                <a:sym typeface="Arial"/>
              </a:rPr>
              <a:t>0 </a:t>
            </a:r>
            <a:r>
              <a:rPr lang="zh-CN" sz="2400">
                <a:solidFill>
                  <a:srgbClr val="000000"/>
                </a:solidFill>
                <a:latin typeface="Arial"/>
                <a:ea typeface="Arial"/>
                <a:cs typeface="Arial"/>
                <a:sym typeface="Arial"/>
              </a:rPr>
              <a:t>at significant level α = 0.05</a:t>
            </a:r>
          </a:p>
          <a:p>
            <a:pPr indent="-381000" lvl="0" marL="457200" rtl="0">
              <a:lnSpc>
                <a:spcPct val="150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Also based on the color comparision above, at 0.05 alpha level, there is not significant difference between any of two colors. </a:t>
            </a:r>
          </a:p>
          <a:p>
            <a:pPr indent="-381000" lvl="0" marL="457200">
              <a:lnSpc>
                <a:spcPct val="150000"/>
              </a:lnSpc>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So we cannot get conclude that there are differences of price means between distinct colors.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descr="Screen Shot 2016-04-30 at 9.51.04 PM.png" id="230" name="Shape 230"/>
          <p:cNvPicPr preferRelativeResize="0"/>
          <p:nvPr/>
        </p:nvPicPr>
        <p:blipFill>
          <a:blip r:embed="rId3">
            <a:alphaModFix/>
          </a:blip>
          <a:stretch>
            <a:fillRect/>
          </a:stretch>
        </p:blipFill>
        <p:spPr>
          <a:xfrm>
            <a:off x="418124" y="534400"/>
            <a:ext cx="3153950" cy="4321325"/>
          </a:xfrm>
          <a:prstGeom prst="rect">
            <a:avLst/>
          </a:prstGeom>
          <a:noFill/>
          <a:ln>
            <a:noFill/>
          </a:ln>
        </p:spPr>
      </p:pic>
      <p:pic>
        <p:nvPicPr>
          <p:cNvPr descr="Screen Shot 2016-04-30 at 9.51.14 PM.png" id="231" name="Shape 231"/>
          <p:cNvPicPr preferRelativeResize="0"/>
          <p:nvPr/>
        </p:nvPicPr>
        <p:blipFill>
          <a:blip r:embed="rId4">
            <a:alphaModFix/>
          </a:blip>
          <a:stretch>
            <a:fillRect/>
          </a:stretch>
        </p:blipFill>
        <p:spPr>
          <a:xfrm>
            <a:off x="4689874" y="2085636"/>
            <a:ext cx="3153949" cy="2770088"/>
          </a:xfrm>
          <a:prstGeom prst="rect">
            <a:avLst/>
          </a:prstGeom>
          <a:noFill/>
          <a:ln>
            <a:noFill/>
          </a:ln>
        </p:spPr>
      </p:pic>
      <p:sp>
        <p:nvSpPr>
          <p:cNvPr id="232" name="Shape 232"/>
          <p:cNvSpPr txBox="1"/>
          <p:nvPr/>
        </p:nvSpPr>
        <p:spPr>
          <a:xfrm>
            <a:off x="3979050" y="612350"/>
            <a:ext cx="4575600" cy="1259700"/>
          </a:xfrm>
          <a:prstGeom prst="rect">
            <a:avLst/>
          </a:prstGeom>
          <a:noFill/>
          <a:ln>
            <a:noFill/>
          </a:ln>
        </p:spPr>
        <p:txBody>
          <a:bodyPr anchorCtr="0" anchor="t" bIns="91425" lIns="91425" rIns="91425" wrap="square" tIns="91425">
            <a:noAutofit/>
          </a:bodyPr>
          <a:lstStyle/>
          <a:p>
            <a:pPr lvl="0">
              <a:spcBef>
                <a:spcPts val="0"/>
              </a:spcBef>
              <a:buNone/>
            </a:pPr>
            <a:r>
              <a:rPr lang="zh-CN" sz="2400"/>
              <a:t>ANOVA：？</a:t>
            </a:r>
            <a:r>
              <a:rPr lang="zh-CN" sz="2400">
                <a:solidFill>
                  <a:schemeClr val="accent5"/>
                </a:solidFill>
              </a:rPr>
              <a:t>(Clarity)</a:t>
            </a:r>
          </a:p>
        </p:txBody>
      </p:sp>
      <p:cxnSp>
        <p:nvCxnSpPr>
          <p:cNvPr id="233" name="Shape 233"/>
          <p:cNvCxnSpPr/>
          <p:nvPr/>
        </p:nvCxnSpPr>
        <p:spPr>
          <a:xfrm>
            <a:off x="1342275" y="2085625"/>
            <a:ext cx="570300" cy="0"/>
          </a:xfrm>
          <a:prstGeom prst="straightConnector1">
            <a:avLst/>
          </a:prstGeom>
          <a:noFill/>
          <a:ln cap="flat" cmpd="sng" w="28575">
            <a:solidFill>
              <a:srgbClr val="FF0000"/>
            </a:solidFill>
            <a:prstDash val="solid"/>
            <a:round/>
            <a:headEnd len="lg" w="lg" type="none"/>
            <a:tailEnd len="lg" w="lg" type="none"/>
          </a:ln>
        </p:spPr>
      </p:cxnSp>
      <p:cxnSp>
        <p:nvCxnSpPr>
          <p:cNvPr id="234" name="Shape 234"/>
          <p:cNvCxnSpPr/>
          <p:nvPr/>
        </p:nvCxnSpPr>
        <p:spPr>
          <a:xfrm>
            <a:off x="5580550" y="3470675"/>
            <a:ext cx="570300" cy="0"/>
          </a:xfrm>
          <a:prstGeom prst="straightConnector1">
            <a:avLst/>
          </a:prstGeom>
          <a:noFill/>
          <a:ln cap="flat" cmpd="sng" w="28575">
            <a:solidFill>
              <a:srgbClr val="FF0000"/>
            </a:solidFill>
            <a:prstDash val="solid"/>
            <a:round/>
            <a:headEnd len="lg" w="lg" type="none"/>
            <a:tailEnd len="lg" w="lg"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t>ANOVA (</a:t>
            </a:r>
            <a:r>
              <a:rPr lang="zh-CN" sz="3600">
                <a:solidFill>
                  <a:schemeClr val="accent5"/>
                </a:solidFill>
              </a:rPr>
              <a:t>Clarity</a:t>
            </a:r>
            <a:r>
              <a:rPr lang="zh-CN" sz="3600"/>
              <a:t>)：OK</a:t>
            </a:r>
          </a:p>
        </p:txBody>
      </p:sp>
      <p:sp>
        <p:nvSpPr>
          <p:cNvPr id="240" name="Shape 2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zh-CN" sz="2400">
                <a:solidFill>
                  <a:srgbClr val="000000"/>
                </a:solidFill>
                <a:latin typeface="Arial"/>
                <a:ea typeface="Arial"/>
                <a:cs typeface="Arial"/>
                <a:sym typeface="Arial"/>
              </a:rPr>
              <a:t>Rules of Thumb: </a:t>
            </a:r>
          </a:p>
          <a:p>
            <a:pPr indent="-381000" lvl="0" marL="45720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Simple random samples: yes</a:t>
            </a:r>
          </a:p>
          <a:p>
            <a:pPr indent="-381000" lvl="0" marL="45720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Normal: not really</a:t>
            </a:r>
          </a:p>
          <a:p>
            <a:pPr indent="-381000" lvl="1" marL="91440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A few outliers</a:t>
            </a:r>
          </a:p>
          <a:p>
            <a:pPr indent="-381000" lvl="1" marL="91440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large sample：&gt;=40?   ➜ ok</a:t>
            </a:r>
          </a:p>
          <a:p>
            <a:pPr indent="-381000" lvl="0" marL="45720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standard deviation </a:t>
            </a:r>
          </a:p>
          <a:p>
            <a:pPr indent="-381000" lvl="1" marL="91440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Largest = 2706.75, Smallest = 2222.45</a:t>
            </a:r>
          </a:p>
          <a:p>
            <a:pPr indent="-381000" lvl="0" marL="91440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The largest is not greater than twice smallest standard deviation  ➜ ok</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ANOVA procedure - </a:t>
            </a:r>
            <a:r>
              <a:rPr lang="zh-CN">
                <a:solidFill>
                  <a:schemeClr val="accent5"/>
                </a:solidFill>
              </a:rPr>
              <a:t>Clarity </a:t>
            </a:r>
            <a:r>
              <a:rPr lang="zh-CN"/>
              <a:t>&amp; </a:t>
            </a:r>
            <a:r>
              <a:rPr lang="zh-CN">
                <a:solidFill>
                  <a:srgbClr val="00FF00"/>
                </a:solidFill>
              </a:rPr>
              <a:t>Price</a:t>
            </a:r>
          </a:p>
        </p:txBody>
      </p:sp>
      <p:sp>
        <p:nvSpPr>
          <p:cNvPr id="246" name="Shape 246"/>
          <p:cNvSpPr txBox="1"/>
          <p:nvPr>
            <p:ph idx="1" type="body"/>
          </p:nvPr>
        </p:nvSpPr>
        <p:spPr>
          <a:xfrm>
            <a:off x="311700" y="1152475"/>
            <a:ext cx="8253300" cy="1396200"/>
          </a:xfrm>
          <a:prstGeom prst="rect">
            <a:avLst/>
          </a:prstGeom>
        </p:spPr>
        <p:txBody>
          <a:bodyPr anchorCtr="0" anchor="t" bIns="91425" lIns="91425" rIns="91425" wrap="square" tIns="91425">
            <a:noAutofit/>
          </a:bodyPr>
          <a:lstStyle/>
          <a:p>
            <a:pPr indent="-381000" lvl="0" marL="457200">
              <a:spcBef>
                <a:spcPts val="0"/>
              </a:spcBef>
              <a:buClr>
                <a:srgbClr val="000000"/>
              </a:buClr>
              <a:buSzPct val="100000"/>
              <a:buChar char="-"/>
            </a:pPr>
            <a:r>
              <a:rPr lang="zh-CN" sz="2400">
                <a:solidFill>
                  <a:srgbClr val="000000"/>
                </a:solidFill>
              </a:rPr>
              <a:t>We use ANOVA to find whether there is difference between diamond price among different clarity</a:t>
            </a:r>
          </a:p>
          <a:p>
            <a:pPr indent="-381000" lvl="0" marL="457200">
              <a:spcBef>
                <a:spcPts val="0"/>
              </a:spcBef>
              <a:buClr>
                <a:srgbClr val="000000"/>
              </a:buClr>
              <a:buSzPct val="100000"/>
              <a:buChar char="-"/>
            </a:pPr>
            <a:r>
              <a:rPr lang="zh-CN" sz="2400">
                <a:solidFill>
                  <a:srgbClr val="000000"/>
                </a:solidFill>
              </a:rPr>
              <a:t>Set the hypothesis: </a:t>
            </a:r>
          </a:p>
          <a:p>
            <a:pPr indent="-381000" lvl="1" marL="914400" rtl="0">
              <a:spcBef>
                <a:spcPts val="0"/>
              </a:spcBef>
              <a:buClr>
                <a:srgbClr val="000000"/>
              </a:buClr>
              <a:buSzPct val="100000"/>
              <a:buChar char="-"/>
            </a:pPr>
            <a:r>
              <a:rPr lang="zh-CN" sz="2400">
                <a:solidFill>
                  <a:srgbClr val="000000"/>
                </a:solidFill>
              </a:rPr>
              <a:t>Ho: </a:t>
            </a:r>
            <a:r>
              <a:rPr lang="zh-CN" sz="2600">
                <a:solidFill>
                  <a:srgbClr val="000000"/>
                </a:solidFill>
              </a:rPr>
              <a:t>µ</a:t>
            </a:r>
            <a:r>
              <a:rPr baseline="-25000" lang="zh-CN" sz="2600">
                <a:solidFill>
                  <a:srgbClr val="000000"/>
                </a:solidFill>
              </a:rPr>
              <a:t>IF </a:t>
            </a:r>
            <a:r>
              <a:rPr lang="zh-CN" sz="2600">
                <a:solidFill>
                  <a:srgbClr val="000000"/>
                </a:solidFill>
              </a:rPr>
              <a:t>=µ</a:t>
            </a:r>
            <a:r>
              <a:rPr baseline="-25000" lang="zh-CN" sz="2600">
                <a:solidFill>
                  <a:srgbClr val="000000"/>
                </a:solidFill>
              </a:rPr>
              <a:t>VS1 </a:t>
            </a:r>
            <a:r>
              <a:rPr lang="zh-CN" sz="2600">
                <a:solidFill>
                  <a:srgbClr val="000000"/>
                </a:solidFill>
              </a:rPr>
              <a:t>=µ</a:t>
            </a:r>
            <a:r>
              <a:rPr baseline="-25000" lang="zh-CN" sz="2600">
                <a:solidFill>
                  <a:srgbClr val="000000"/>
                </a:solidFill>
              </a:rPr>
              <a:t>VS2 </a:t>
            </a:r>
            <a:r>
              <a:rPr lang="zh-CN" sz="2600">
                <a:solidFill>
                  <a:srgbClr val="000000"/>
                </a:solidFill>
              </a:rPr>
              <a:t>=µ</a:t>
            </a:r>
            <a:r>
              <a:rPr baseline="-25000" lang="zh-CN" sz="2600">
                <a:solidFill>
                  <a:srgbClr val="000000"/>
                </a:solidFill>
              </a:rPr>
              <a:t>VVS1 </a:t>
            </a:r>
            <a:r>
              <a:rPr lang="zh-CN" sz="2600">
                <a:solidFill>
                  <a:srgbClr val="000000"/>
                </a:solidFill>
              </a:rPr>
              <a:t>=µ</a:t>
            </a:r>
            <a:r>
              <a:rPr baseline="-25000" lang="zh-CN" sz="2600">
                <a:solidFill>
                  <a:srgbClr val="000000"/>
                </a:solidFill>
              </a:rPr>
              <a:t>VVS2 </a:t>
            </a:r>
          </a:p>
          <a:p>
            <a:pPr indent="-381000" lvl="1" marL="914400">
              <a:spcBef>
                <a:spcPts val="0"/>
              </a:spcBef>
              <a:buClr>
                <a:srgbClr val="000000"/>
              </a:buClr>
              <a:buSzPct val="100000"/>
              <a:buChar char="-"/>
            </a:pPr>
            <a:r>
              <a:rPr lang="zh-CN" sz="2400">
                <a:solidFill>
                  <a:srgbClr val="000000"/>
                </a:solidFill>
              </a:rPr>
              <a:t>Ha: there is at least the average price for two clarties are different </a:t>
            </a:r>
          </a:p>
        </p:txBody>
      </p:sp>
      <p:pic>
        <p:nvPicPr>
          <p:cNvPr descr="屏幕快照 2016-04-30 9.34.02 PM.png" id="247" name="Shape 247"/>
          <p:cNvPicPr preferRelativeResize="0"/>
          <p:nvPr/>
        </p:nvPicPr>
        <p:blipFill>
          <a:blip r:embed="rId3">
            <a:alphaModFix/>
          </a:blip>
          <a:stretch>
            <a:fillRect/>
          </a:stretch>
        </p:blipFill>
        <p:spPr>
          <a:xfrm>
            <a:off x="745725" y="3720475"/>
            <a:ext cx="7766976" cy="879600"/>
          </a:xfrm>
          <a:prstGeom prst="rect">
            <a:avLst/>
          </a:prstGeom>
          <a:noFill/>
          <a:ln>
            <a:noFill/>
          </a:ln>
        </p:spPr>
      </p:pic>
      <p:sp>
        <p:nvSpPr>
          <p:cNvPr id="248" name="Shape 248"/>
          <p:cNvSpPr/>
          <p:nvPr/>
        </p:nvSpPr>
        <p:spPr>
          <a:xfrm>
            <a:off x="6694750" y="3784200"/>
            <a:ext cx="1870200" cy="8796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t>Sample and Dataset</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57200" lvl="0" rtl="0">
              <a:lnSpc>
                <a:spcPct val="150000"/>
              </a:lnSpc>
              <a:spcBef>
                <a:spcPts val="0"/>
              </a:spcBef>
              <a:spcAft>
                <a:spcPts val="0"/>
              </a:spcAft>
              <a:buNone/>
            </a:pPr>
            <a:r>
              <a:rPr lang="zh-CN" sz="2400">
                <a:solidFill>
                  <a:srgbClr val="000000"/>
                </a:solidFill>
                <a:latin typeface="Times New Roman"/>
                <a:ea typeface="Times New Roman"/>
                <a:cs typeface="Times New Roman"/>
                <a:sym typeface="Times New Roman"/>
              </a:rPr>
              <a:t>We will use the dataset for </a:t>
            </a:r>
            <a:r>
              <a:rPr lang="zh-CN" sz="2400">
                <a:solidFill>
                  <a:srgbClr val="FF0000"/>
                </a:solidFill>
                <a:latin typeface="Times New Roman"/>
                <a:ea typeface="Times New Roman"/>
                <a:cs typeface="Times New Roman"/>
                <a:sym typeface="Times New Roman"/>
              </a:rPr>
              <a:t>308 </a:t>
            </a:r>
            <a:r>
              <a:rPr lang="zh-CN" sz="2400">
                <a:solidFill>
                  <a:srgbClr val="000000"/>
                </a:solidFill>
                <a:latin typeface="Times New Roman"/>
                <a:ea typeface="Times New Roman"/>
                <a:cs typeface="Times New Roman"/>
                <a:sym typeface="Times New Roman"/>
              </a:rPr>
              <a:t>round-cut diamonds, taken from a Singapore newspaper ad. For each of the diamonds, the data included its weight, color, clarity and price in Singapore dollars. For convenience, we have transferred the prices to American dollars. </a:t>
            </a:r>
          </a:p>
          <a:p>
            <a:pPr indent="457200" lvl="0">
              <a:lnSpc>
                <a:spcPct val="150000"/>
              </a:lnSpc>
              <a:spcBef>
                <a:spcPts val="0"/>
              </a:spcBef>
              <a:spcAft>
                <a:spcPts val="0"/>
              </a:spcAft>
              <a:buNone/>
            </a:pPr>
            <a:r>
              <a:rPr lang="zh-CN" sz="2400">
                <a:solidFill>
                  <a:srgbClr val="000000"/>
                </a:solidFill>
                <a:latin typeface="Times New Roman"/>
                <a:ea typeface="Times New Roman"/>
                <a:cs typeface="Times New Roman"/>
                <a:sym typeface="Times New Roman"/>
              </a:rPr>
              <a:t>This dataset was collected by the Journal of Statistics Education data archive.</a:t>
            </a:r>
          </a:p>
          <a:p>
            <a:pPr lvl="0">
              <a:spcBef>
                <a:spcPts val="0"/>
              </a:spcBef>
              <a:buNone/>
            </a:pPr>
            <a:r>
              <a:rPr lang="zh-CN"/>
              <a:t>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descr="屏幕快照 2016-04-30 9.34.12 PM.png" id="253" name="Shape 253"/>
          <p:cNvPicPr preferRelativeResize="0"/>
          <p:nvPr/>
        </p:nvPicPr>
        <p:blipFill>
          <a:blip r:embed="rId3">
            <a:alphaModFix/>
          </a:blip>
          <a:stretch>
            <a:fillRect/>
          </a:stretch>
        </p:blipFill>
        <p:spPr>
          <a:xfrm>
            <a:off x="1228749" y="676524"/>
            <a:ext cx="6167526" cy="4212249"/>
          </a:xfrm>
          <a:prstGeom prst="rect">
            <a:avLst/>
          </a:prstGeom>
          <a:noFill/>
          <a:ln>
            <a:noFill/>
          </a:ln>
        </p:spPr>
      </p:pic>
      <p:cxnSp>
        <p:nvCxnSpPr>
          <p:cNvPr id="254" name="Shape 254"/>
          <p:cNvCxnSpPr/>
          <p:nvPr/>
        </p:nvCxnSpPr>
        <p:spPr>
          <a:xfrm rot="10800000">
            <a:off x="6668775" y="2271100"/>
            <a:ext cx="11100" cy="2393700"/>
          </a:xfrm>
          <a:prstGeom prst="straightConnector1">
            <a:avLst/>
          </a:prstGeom>
          <a:noFill/>
          <a:ln cap="flat" cmpd="sng" w="38100">
            <a:solidFill>
              <a:srgbClr val="FF0000"/>
            </a:solidFill>
            <a:prstDash val="solid"/>
            <a:round/>
            <a:headEnd len="lg" w="lg" type="none"/>
            <a:tailEnd len="lg" w="lg"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Summary of Clarity</a:t>
            </a:r>
          </a:p>
        </p:txBody>
      </p:sp>
      <p:sp>
        <p:nvSpPr>
          <p:cNvPr id="260" name="Shape 2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lr>
                <a:srgbClr val="000000"/>
              </a:buClr>
              <a:buFont typeface="Arial"/>
              <a:buChar char="-"/>
            </a:pPr>
            <a:r>
              <a:rPr lang="zh-CN">
                <a:solidFill>
                  <a:srgbClr val="000000"/>
                </a:solidFill>
                <a:latin typeface="Arial"/>
                <a:ea typeface="Arial"/>
                <a:cs typeface="Arial"/>
                <a:sym typeface="Arial"/>
              </a:rPr>
              <a:t>From the F test for clarity, F = 6.97, p-value &lt;0.0001, this result is a strong evidence to against Ho. </a:t>
            </a:r>
          </a:p>
          <a:p>
            <a:pPr indent="-228600" lvl="0" marL="457200" rtl="0">
              <a:spcBef>
                <a:spcPts val="0"/>
              </a:spcBef>
              <a:buClr>
                <a:srgbClr val="000000"/>
              </a:buClr>
              <a:buFont typeface="Arial"/>
              <a:buChar char="-"/>
            </a:pPr>
            <a:r>
              <a:rPr lang="zh-CN">
                <a:solidFill>
                  <a:srgbClr val="000000"/>
                </a:solidFill>
                <a:latin typeface="Arial"/>
                <a:ea typeface="Arial"/>
                <a:cs typeface="Arial"/>
                <a:sym typeface="Arial"/>
              </a:rPr>
              <a:t>And the clarity comparision above indicates that: </a:t>
            </a:r>
          </a:p>
          <a:p>
            <a:pPr indent="-342900" lvl="1" marL="914400" rtl="0">
              <a:spcBef>
                <a:spcPts val="0"/>
              </a:spcBef>
              <a:buClr>
                <a:srgbClr val="000000"/>
              </a:buClr>
              <a:buSzPct val="100000"/>
              <a:buFont typeface="Arial"/>
              <a:buChar char="-"/>
            </a:pPr>
            <a:r>
              <a:rPr lang="zh-CN" sz="1800">
                <a:solidFill>
                  <a:srgbClr val="000000"/>
                </a:solidFill>
                <a:latin typeface="Arial"/>
                <a:ea typeface="Arial"/>
                <a:cs typeface="Arial"/>
                <a:sym typeface="Arial"/>
              </a:rPr>
              <a:t>IF ≠ VS1</a:t>
            </a:r>
          </a:p>
          <a:p>
            <a:pPr indent="-342900" lvl="1" marL="914400" rtl="0">
              <a:spcBef>
                <a:spcPts val="0"/>
              </a:spcBef>
              <a:buClr>
                <a:srgbClr val="000000"/>
              </a:buClr>
              <a:buSzPct val="100000"/>
              <a:buFont typeface="Arial"/>
              <a:buChar char="-"/>
            </a:pPr>
            <a:r>
              <a:rPr lang="zh-CN" sz="1800">
                <a:solidFill>
                  <a:srgbClr val="000000"/>
                </a:solidFill>
                <a:latin typeface="Arial"/>
                <a:ea typeface="Arial"/>
                <a:cs typeface="Arial"/>
                <a:sym typeface="Arial"/>
              </a:rPr>
              <a:t>IF ≠ VS2</a:t>
            </a:r>
          </a:p>
          <a:p>
            <a:pPr indent="-342900" lvl="1" marL="914400" rtl="0">
              <a:spcBef>
                <a:spcPts val="0"/>
              </a:spcBef>
              <a:buClr>
                <a:srgbClr val="000000"/>
              </a:buClr>
              <a:buSzPct val="100000"/>
              <a:buFont typeface="Arial"/>
              <a:buChar char="-"/>
            </a:pPr>
            <a:r>
              <a:rPr lang="zh-CN" sz="1800">
                <a:solidFill>
                  <a:srgbClr val="000000"/>
                </a:solidFill>
                <a:latin typeface="Arial"/>
                <a:ea typeface="Arial"/>
                <a:cs typeface="Arial"/>
                <a:sym typeface="Arial"/>
              </a:rPr>
              <a:t>IF ≠ VVS1</a:t>
            </a:r>
          </a:p>
          <a:p>
            <a:pPr indent="-342900" lvl="1" marL="914400" rtl="0">
              <a:spcBef>
                <a:spcPts val="0"/>
              </a:spcBef>
              <a:buClr>
                <a:srgbClr val="000000"/>
              </a:buClr>
              <a:buSzPct val="100000"/>
              <a:buFont typeface="Arial"/>
              <a:buChar char="-"/>
            </a:pPr>
            <a:r>
              <a:rPr lang="zh-CN" sz="1800">
                <a:solidFill>
                  <a:srgbClr val="000000"/>
                </a:solidFill>
                <a:latin typeface="Arial"/>
                <a:ea typeface="Arial"/>
                <a:cs typeface="Arial"/>
                <a:sym typeface="Arial"/>
              </a:rPr>
              <a:t>IF ≠ VVS2</a:t>
            </a:r>
          </a:p>
          <a:p>
            <a:pPr indent="-228600" lvl="0" marL="457200" rtl="0">
              <a:spcBef>
                <a:spcPts val="0"/>
              </a:spcBef>
              <a:buClr>
                <a:srgbClr val="000000"/>
              </a:buClr>
              <a:buFont typeface="Arial"/>
              <a:buChar char="-"/>
            </a:pPr>
            <a:r>
              <a:rPr lang="zh-CN">
                <a:solidFill>
                  <a:srgbClr val="000000"/>
                </a:solidFill>
                <a:latin typeface="Arial"/>
                <a:ea typeface="Arial"/>
                <a:cs typeface="Arial"/>
                <a:sym typeface="Arial"/>
              </a:rPr>
              <a:t>Therefore, we can conclude that there are some difference between the price means of different clarity. And the clarity = IF is significantly different from other clarity types.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zh-CN" sz="3600"/>
              <a:t>Inference for Regression</a:t>
            </a:r>
          </a:p>
        </p:txBody>
      </p:sp>
      <p:sp>
        <p:nvSpPr>
          <p:cNvPr id="266" name="Shape 266"/>
          <p:cNvSpPr txBox="1"/>
          <p:nvPr>
            <p:ph idx="1" type="body"/>
          </p:nvPr>
        </p:nvSpPr>
        <p:spPr>
          <a:xfrm>
            <a:off x="311700" y="1152475"/>
            <a:ext cx="8520600" cy="38352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buChar char="-"/>
            </a:pPr>
            <a:r>
              <a:rPr lang="zh-CN" sz="2400">
                <a:solidFill>
                  <a:srgbClr val="000000"/>
                </a:solidFill>
              </a:rPr>
              <a:t>Review</a:t>
            </a:r>
          </a:p>
          <a:p>
            <a:pPr indent="-381000" lvl="1" marL="914400" rtl="0">
              <a:spcBef>
                <a:spcPts val="0"/>
              </a:spcBef>
              <a:buClr>
                <a:srgbClr val="000000"/>
              </a:buClr>
              <a:buSzPct val="100000"/>
              <a:buChar char="-"/>
            </a:pPr>
            <a:r>
              <a:rPr lang="zh-CN" sz="2400">
                <a:solidFill>
                  <a:srgbClr val="000000"/>
                </a:solidFill>
              </a:rPr>
              <a:t>Scatterplot of </a:t>
            </a:r>
            <a:r>
              <a:rPr lang="zh-CN" sz="2400">
                <a:solidFill>
                  <a:schemeClr val="accent5"/>
                </a:solidFill>
              </a:rPr>
              <a:t>weight</a:t>
            </a:r>
            <a:r>
              <a:rPr lang="zh-CN" sz="2400">
                <a:solidFill>
                  <a:srgbClr val="000000"/>
                </a:solidFill>
              </a:rPr>
              <a:t> &amp; </a:t>
            </a:r>
            <a:r>
              <a:rPr lang="zh-CN" sz="2400">
                <a:solidFill>
                  <a:srgbClr val="00FF00"/>
                </a:solidFill>
              </a:rPr>
              <a:t>price</a:t>
            </a:r>
          </a:p>
          <a:p>
            <a:pPr indent="-381000" lvl="1" marL="914400" rtl="0">
              <a:spcBef>
                <a:spcPts val="0"/>
              </a:spcBef>
              <a:buClr>
                <a:srgbClr val="000000"/>
              </a:buClr>
              <a:buSzPct val="100000"/>
              <a:buChar char="-"/>
            </a:pPr>
            <a:r>
              <a:rPr lang="zh-CN" sz="2400">
                <a:solidFill>
                  <a:srgbClr val="000000"/>
                </a:solidFill>
              </a:rPr>
              <a:t>r = 0.94473</a:t>
            </a:r>
          </a:p>
          <a:p>
            <a:pPr indent="-381000" lvl="0" marL="457200" rtl="0">
              <a:spcBef>
                <a:spcPts val="0"/>
              </a:spcBef>
              <a:buClr>
                <a:srgbClr val="000000"/>
              </a:buClr>
              <a:buSzPct val="100000"/>
              <a:buChar char="-"/>
            </a:pPr>
            <a:r>
              <a:rPr lang="zh-CN" sz="2400">
                <a:solidFill>
                  <a:srgbClr val="000000"/>
                </a:solidFill>
              </a:rPr>
              <a:t>Population regression line</a:t>
            </a:r>
          </a:p>
          <a:p>
            <a:pPr indent="-381000" lvl="1" marL="914400" rtl="0">
              <a:spcBef>
                <a:spcPts val="0"/>
              </a:spcBef>
              <a:buClr>
                <a:srgbClr val="000000"/>
              </a:buClr>
              <a:buSzPct val="100000"/>
              <a:buChar char="-"/>
            </a:pPr>
            <a:r>
              <a:rPr lang="zh-CN" sz="2400">
                <a:solidFill>
                  <a:srgbClr val="000000"/>
                </a:solidFill>
              </a:rPr>
              <a:t> µY |X</a:t>
            </a:r>
            <a:r>
              <a:rPr lang="zh-CN" sz="1400">
                <a:solidFill>
                  <a:srgbClr val="000000"/>
                </a:solidFill>
              </a:rPr>
              <a:t>=</a:t>
            </a:r>
            <a:r>
              <a:rPr lang="zh-CN" sz="2400">
                <a:solidFill>
                  <a:srgbClr val="000000"/>
                </a:solidFill>
              </a:rPr>
              <a:t>x = α + βx</a:t>
            </a:r>
          </a:p>
          <a:p>
            <a:pPr indent="-381000" lvl="1" marL="914400" rtl="0">
              <a:spcBef>
                <a:spcPts val="0"/>
              </a:spcBef>
              <a:buClr>
                <a:srgbClr val="000000"/>
              </a:buClr>
              <a:buSzPct val="100000"/>
              <a:buChar char="-"/>
            </a:pPr>
            <a:r>
              <a:rPr lang="zh-CN" sz="2400">
                <a:solidFill>
                  <a:srgbClr val="000000"/>
                </a:solidFill>
              </a:rPr>
              <a:t>Y: price, X: weight</a:t>
            </a:r>
          </a:p>
          <a:p>
            <a:pPr indent="-381000" lvl="0" marL="457200" rtl="0">
              <a:lnSpc>
                <a:spcPct val="100000"/>
              </a:lnSpc>
              <a:spcBef>
                <a:spcPts val="0"/>
              </a:spcBef>
              <a:buClr>
                <a:srgbClr val="000000"/>
              </a:buClr>
              <a:buSzPct val="100000"/>
              <a:buChar char="-"/>
            </a:pPr>
            <a:r>
              <a:rPr lang="zh-CN" sz="2400">
                <a:solidFill>
                  <a:srgbClr val="000000"/>
                </a:solidFill>
              </a:rPr>
              <a:t>Estimating the unknown parameters </a:t>
            </a:r>
          </a:p>
          <a:p>
            <a:pPr indent="-381000" lvl="1" marL="914400" rtl="0">
              <a:lnSpc>
                <a:spcPct val="100000"/>
              </a:lnSpc>
              <a:spcBef>
                <a:spcPts val="0"/>
              </a:spcBef>
              <a:buClr>
                <a:srgbClr val="000000"/>
              </a:buClr>
              <a:buSzPct val="100000"/>
              <a:buChar char="-"/>
            </a:pPr>
            <a:r>
              <a:rPr lang="zh-CN" sz="2400">
                <a:solidFill>
                  <a:srgbClr val="000000"/>
                </a:solidFill>
              </a:rPr>
              <a:t>α,   β, and σ</a:t>
            </a:r>
          </a:p>
          <a:p>
            <a:pPr indent="-381000" lvl="1" marL="914400" rtl="0">
              <a:lnSpc>
                <a:spcPct val="100000"/>
              </a:lnSpc>
              <a:spcBef>
                <a:spcPts val="0"/>
              </a:spcBef>
              <a:buClr>
                <a:srgbClr val="000000"/>
              </a:buClr>
              <a:buSzPct val="100000"/>
              <a:buChar char="-"/>
            </a:pPr>
            <a:r>
              <a:rPr lang="zh-CN" sz="2400">
                <a:solidFill>
                  <a:srgbClr val="000000"/>
                </a:solidFill>
              </a:rPr>
              <a:t>σ is the same standard deviation of y for all values of x</a:t>
            </a:r>
          </a:p>
          <a:p>
            <a:pPr indent="0" lvl="0" marL="0" rtl="0">
              <a:spcBef>
                <a:spcPts val="0"/>
              </a:spcBef>
              <a:buNone/>
            </a:pPr>
            <a:r>
              <a:t/>
            </a:r>
            <a:endParaRPr sz="2400">
              <a:solidFill>
                <a:srgbClr val="000000"/>
              </a:solidFill>
            </a:endParaRPr>
          </a:p>
        </p:txBody>
      </p:sp>
      <p:pic>
        <p:nvPicPr>
          <p:cNvPr descr="Screen Shot 2016-04-30 at 8.01.36 PM.png" id="267" name="Shape 267"/>
          <p:cNvPicPr preferRelativeResize="0"/>
          <p:nvPr/>
        </p:nvPicPr>
        <p:blipFill>
          <a:blip r:embed="rId3">
            <a:alphaModFix/>
          </a:blip>
          <a:stretch>
            <a:fillRect/>
          </a:stretch>
        </p:blipFill>
        <p:spPr>
          <a:xfrm>
            <a:off x="5932375" y="76199"/>
            <a:ext cx="2980449" cy="4356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202050" y="0"/>
            <a:ext cx="8520600" cy="572700"/>
          </a:xfrm>
          <a:prstGeom prst="rect">
            <a:avLst/>
          </a:prstGeom>
        </p:spPr>
        <p:txBody>
          <a:bodyPr anchorCtr="0" anchor="t" bIns="91425" lIns="91425" rIns="91425" wrap="square" tIns="91425">
            <a:noAutofit/>
          </a:bodyPr>
          <a:lstStyle/>
          <a:p>
            <a:pPr lvl="0">
              <a:spcBef>
                <a:spcPts val="0"/>
              </a:spcBef>
              <a:buNone/>
            </a:pPr>
            <a:r>
              <a:rPr lang="zh-CN"/>
              <a:t>Check the conditions for Inference</a:t>
            </a:r>
          </a:p>
        </p:txBody>
      </p:sp>
      <p:sp>
        <p:nvSpPr>
          <p:cNvPr id="273" name="Shape 273"/>
          <p:cNvSpPr txBox="1"/>
          <p:nvPr>
            <p:ph idx="1" type="body"/>
          </p:nvPr>
        </p:nvSpPr>
        <p:spPr>
          <a:xfrm>
            <a:off x="608025" y="3857600"/>
            <a:ext cx="8236800" cy="1236000"/>
          </a:xfrm>
          <a:prstGeom prst="rect">
            <a:avLst/>
          </a:prstGeom>
        </p:spPr>
        <p:txBody>
          <a:bodyPr anchorCtr="0" anchor="t" bIns="91425" lIns="91425" rIns="91425" wrap="square" tIns="91425">
            <a:noAutofit/>
          </a:bodyPr>
          <a:lstStyle/>
          <a:p>
            <a:pPr lvl="0" rtl="0">
              <a:spcBef>
                <a:spcPts val="0"/>
              </a:spcBef>
              <a:buNone/>
            </a:pPr>
            <a:r>
              <a:rPr lang="zh-CN">
                <a:solidFill>
                  <a:srgbClr val="000000"/>
                </a:solidFill>
              </a:rPr>
              <a:t>Except for the outliers</a:t>
            </a:r>
          </a:p>
          <a:p>
            <a:pPr indent="-228600" lvl="0" marL="457200" rtl="0">
              <a:spcBef>
                <a:spcPts val="0"/>
              </a:spcBef>
              <a:buClr>
                <a:srgbClr val="000000"/>
              </a:buClr>
              <a:buChar char="-"/>
            </a:pPr>
            <a:r>
              <a:rPr lang="zh-CN">
                <a:solidFill>
                  <a:srgbClr val="000000"/>
                </a:solidFill>
              </a:rPr>
              <a:t>Approximately Linear                              - Constant standard deviation</a:t>
            </a:r>
          </a:p>
          <a:p>
            <a:pPr indent="-228600" lvl="0" marL="457200" rtl="0">
              <a:spcBef>
                <a:spcPts val="0"/>
              </a:spcBef>
              <a:buClr>
                <a:srgbClr val="000000"/>
              </a:buClr>
              <a:buChar char="-"/>
            </a:pPr>
            <a:r>
              <a:rPr lang="zh-CN">
                <a:solidFill>
                  <a:srgbClr val="000000"/>
                </a:solidFill>
              </a:rPr>
              <a:t>Normal residuals                                     - No obvious pattern of dependence</a:t>
            </a:r>
          </a:p>
          <a:p>
            <a:pPr lvl="0">
              <a:spcBef>
                <a:spcPts val="0"/>
              </a:spcBef>
              <a:buNone/>
            </a:pPr>
            <a:r>
              <a:t/>
            </a:r>
            <a:endParaRPr>
              <a:solidFill>
                <a:srgbClr val="000000"/>
              </a:solidFill>
            </a:endParaRPr>
          </a:p>
        </p:txBody>
      </p:sp>
      <p:pic>
        <p:nvPicPr>
          <p:cNvPr descr="Screen Shot 2016-04-30 at 10.53.59 PM.png" id="274" name="Shape 274"/>
          <p:cNvPicPr preferRelativeResize="0"/>
          <p:nvPr/>
        </p:nvPicPr>
        <p:blipFill>
          <a:blip r:embed="rId3">
            <a:alphaModFix/>
          </a:blip>
          <a:stretch>
            <a:fillRect/>
          </a:stretch>
        </p:blipFill>
        <p:spPr>
          <a:xfrm>
            <a:off x="0" y="572700"/>
            <a:ext cx="5093650" cy="3359699"/>
          </a:xfrm>
          <a:prstGeom prst="rect">
            <a:avLst/>
          </a:prstGeom>
          <a:noFill/>
          <a:ln>
            <a:noFill/>
          </a:ln>
        </p:spPr>
      </p:pic>
      <p:pic>
        <p:nvPicPr>
          <p:cNvPr descr="Screen Shot 2016-05-01 at 1.10.22 PM.png" id="275" name="Shape 275"/>
          <p:cNvPicPr preferRelativeResize="0"/>
          <p:nvPr/>
        </p:nvPicPr>
        <p:blipFill>
          <a:blip r:embed="rId4">
            <a:alphaModFix/>
          </a:blip>
          <a:stretch>
            <a:fillRect/>
          </a:stretch>
        </p:blipFill>
        <p:spPr>
          <a:xfrm>
            <a:off x="5225415" y="513225"/>
            <a:ext cx="3619409" cy="3419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 type="body"/>
          </p:nvPr>
        </p:nvSpPr>
        <p:spPr>
          <a:xfrm>
            <a:off x="311700" y="2950575"/>
            <a:ext cx="8888700" cy="1874100"/>
          </a:xfrm>
          <a:prstGeom prst="rect">
            <a:avLst/>
          </a:prstGeom>
        </p:spPr>
        <p:txBody>
          <a:bodyPr anchorCtr="0" anchor="t" bIns="91425" lIns="91425" rIns="91425" wrap="square" tIns="91425">
            <a:noAutofit/>
          </a:bodyPr>
          <a:lstStyle/>
          <a:p>
            <a:pPr indent="-381000" lvl="0" marL="457200" marR="0" rtl="0" algn="l">
              <a:lnSpc>
                <a:spcPct val="115000"/>
              </a:lnSpc>
              <a:spcBef>
                <a:spcPts val="0"/>
              </a:spcBef>
              <a:spcAft>
                <a:spcPts val="1600"/>
              </a:spcAft>
              <a:buClr>
                <a:srgbClr val="000000"/>
              </a:buClr>
              <a:buSzPct val="100000"/>
              <a:buFont typeface="Arial"/>
              <a:buChar char="-"/>
            </a:pPr>
            <a:r>
              <a:rPr lang="zh-CN" sz="2400">
                <a:solidFill>
                  <a:srgbClr val="000000"/>
                </a:solidFill>
                <a:latin typeface="Arial"/>
                <a:ea typeface="Arial"/>
                <a:cs typeface="Arial"/>
                <a:sym typeface="Arial"/>
              </a:rPr>
              <a:t>SE</a:t>
            </a:r>
            <a:r>
              <a:rPr baseline="-25000" lang="zh-CN" sz="2400">
                <a:solidFill>
                  <a:srgbClr val="000000"/>
                </a:solidFill>
                <a:latin typeface="Arial"/>
                <a:ea typeface="Arial"/>
                <a:cs typeface="Arial"/>
                <a:sym typeface="Arial"/>
              </a:rPr>
              <a:t>b</a:t>
            </a:r>
            <a:r>
              <a:rPr lang="zh-CN" sz="2400">
                <a:solidFill>
                  <a:srgbClr val="000000"/>
                </a:solidFill>
                <a:latin typeface="Arial"/>
                <a:ea typeface="Arial"/>
                <a:cs typeface="Arial"/>
                <a:sym typeface="Arial"/>
              </a:rPr>
              <a:t> = 169.56245</a:t>
            </a:r>
          </a:p>
          <a:p>
            <a:pPr indent="-381000" lvl="0" marL="457200" marR="0" rtl="0" algn="l">
              <a:lnSpc>
                <a:spcPct val="115000"/>
              </a:lnSpc>
              <a:spcBef>
                <a:spcPts val="0"/>
              </a:spcBef>
              <a:spcAft>
                <a:spcPts val="1600"/>
              </a:spcAft>
              <a:buClr>
                <a:srgbClr val="000000"/>
              </a:buClr>
              <a:buSzPct val="100000"/>
              <a:buFont typeface="Arial"/>
              <a:buChar char="-"/>
            </a:pPr>
            <a:r>
              <a:rPr lang="zh-CN" sz="2400">
                <a:solidFill>
                  <a:srgbClr val="000000"/>
                </a:solidFill>
                <a:latin typeface="Arial"/>
                <a:ea typeface="Arial"/>
                <a:cs typeface="Arial"/>
                <a:sym typeface="Arial"/>
              </a:rPr>
              <a:t>R</a:t>
            </a:r>
            <a:r>
              <a:rPr baseline="30000" lang="zh-CN" sz="2400">
                <a:solidFill>
                  <a:srgbClr val="000000"/>
                </a:solidFill>
                <a:latin typeface="Arial"/>
                <a:ea typeface="Arial"/>
                <a:cs typeface="Arial"/>
                <a:sym typeface="Arial"/>
              </a:rPr>
              <a:t>2 </a:t>
            </a:r>
            <a:r>
              <a:rPr lang="zh-CN" sz="2400">
                <a:solidFill>
                  <a:srgbClr val="000000"/>
                </a:solidFill>
                <a:latin typeface="Arial"/>
                <a:ea typeface="Arial"/>
                <a:cs typeface="Arial"/>
                <a:sym typeface="Arial"/>
              </a:rPr>
              <a:t>= 0.8925</a:t>
            </a:r>
          </a:p>
          <a:p>
            <a:pPr indent="-381000" lvl="1" marL="914400" marR="0" rtl="0" algn="l">
              <a:lnSpc>
                <a:spcPct val="115000"/>
              </a:lnSpc>
              <a:spcBef>
                <a:spcPts val="0"/>
              </a:spcBef>
              <a:spcAft>
                <a:spcPts val="1600"/>
              </a:spcAft>
              <a:buClr>
                <a:srgbClr val="000000"/>
              </a:buClr>
              <a:buSzPct val="100000"/>
              <a:buFont typeface="Arial"/>
              <a:buChar char="-"/>
            </a:pPr>
            <a:r>
              <a:rPr lang="zh-CN" sz="2400">
                <a:solidFill>
                  <a:srgbClr val="000000"/>
                </a:solidFill>
                <a:latin typeface="Arial"/>
                <a:ea typeface="Arial"/>
                <a:cs typeface="Arial"/>
                <a:sym typeface="Arial"/>
              </a:rPr>
              <a:t> 89.25% of the variability in price is explained by the weight</a:t>
            </a:r>
          </a:p>
        </p:txBody>
      </p:sp>
      <p:pic>
        <p:nvPicPr>
          <p:cNvPr descr="Screen Shot 2016-04-30 at 10.53.31 PM.png" id="281" name="Shape 281"/>
          <p:cNvPicPr preferRelativeResize="0"/>
          <p:nvPr/>
        </p:nvPicPr>
        <p:blipFill>
          <a:blip r:embed="rId3">
            <a:alphaModFix/>
          </a:blip>
          <a:stretch>
            <a:fillRect/>
          </a:stretch>
        </p:blipFill>
        <p:spPr>
          <a:xfrm>
            <a:off x="311699" y="0"/>
            <a:ext cx="6337206" cy="2810000"/>
          </a:xfrm>
          <a:prstGeom prst="rect">
            <a:avLst/>
          </a:prstGeom>
          <a:noFill/>
          <a:ln cap="flat" cmpd="sng" w="19050">
            <a:solidFill>
              <a:srgbClr val="000000"/>
            </a:solidFill>
            <a:prstDash val="solid"/>
            <a:round/>
            <a:headEnd len="med" w="med" type="none"/>
            <a:tailEnd len="med" w="med" type="none"/>
          </a:ln>
        </p:spPr>
      </p:pic>
      <p:sp>
        <p:nvSpPr>
          <p:cNvPr id="282" name="Shape 282"/>
          <p:cNvSpPr txBox="1"/>
          <p:nvPr/>
        </p:nvSpPr>
        <p:spPr>
          <a:xfrm>
            <a:off x="6858000" y="140475"/>
            <a:ext cx="1914000" cy="2810100"/>
          </a:xfrm>
          <a:prstGeom prst="rect">
            <a:avLst/>
          </a:prstGeom>
          <a:noFill/>
          <a:ln>
            <a:noFill/>
          </a:ln>
        </p:spPr>
        <p:txBody>
          <a:bodyPr anchorCtr="0" anchor="t" bIns="91425" lIns="91425" rIns="91425" wrap="square" tIns="91425">
            <a:noAutofit/>
          </a:bodyPr>
          <a:lstStyle/>
          <a:p>
            <a:pPr lvl="0">
              <a:spcBef>
                <a:spcPts val="0"/>
              </a:spcBef>
              <a:buNone/>
            </a:pPr>
            <a:r>
              <a:rPr lang="zh-CN" sz="1800"/>
              <a:t>Least-squares regression line </a:t>
            </a:r>
          </a:p>
        </p:txBody>
      </p:sp>
      <p:sp>
        <p:nvSpPr>
          <p:cNvPr id="283" name="Shape 283"/>
          <p:cNvSpPr/>
          <p:nvPr/>
        </p:nvSpPr>
        <p:spPr>
          <a:xfrm>
            <a:off x="1465300" y="2013550"/>
            <a:ext cx="1863900" cy="6879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4" name="Shape 284"/>
          <p:cNvSpPr/>
          <p:nvPr/>
        </p:nvSpPr>
        <p:spPr>
          <a:xfrm>
            <a:off x="3090075" y="69775"/>
            <a:ext cx="2163000" cy="328800"/>
          </a:xfrm>
          <a:prstGeom prst="ellipse">
            <a:avLst/>
          </a:prstGeom>
          <a:noFill/>
          <a:ln cap="flat" cmpd="sng" w="9525">
            <a:solidFill>
              <a:schemeClr val="accent5"/>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nSpc>
                <a:spcPct val="115000"/>
              </a:lnSpc>
              <a:spcBef>
                <a:spcPts val="0"/>
              </a:spcBef>
              <a:spcAft>
                <a:spcPts val="1600"/>
              </a:spcAft>
              <a:buNone/>
            </a:pPr>
            <a:r>
              <a:rPr lang="zh-CN" sz="3600">
                <a:solidFill>
                  <a:srgbClr val="000000"/>
                </a:solidFill>
                <a:latin typeface="Arial"/>
                <a:ea typeface="Arial"/>
                <a:cs typeface="Arial"/>
                <a:sym typeface="Arial"/>
              </a:rPr>
              <a:t>Point Estimate</a:t>
            </a:r>
          </a:p>
        </p:txBody>
      </p:sp>
      <p:sp>
        <p:nvSpPr>
          <p:cNvPr id="290" name="Shape 2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marR="0" rtl="0" algn="l">
              <a:lnSpc>
                <a:spcPct val="115000"/>
              </a:lnSpc>
              <a:spcBef>
                <a:spcPts val="0"/>
              </a:spcBef>
              <a:spcAft>
                <a:spcPts val="1600"/>
              </a:spcAft>
              <a:buNone/>
            </a:pPr>
            <a:r>
              <a:rPr lang="zh-CN" sz="2400">
                <a:solidFill>
                  <a:srgbClr val="000000"/>
                </a:solidFill>
                <a:latin typeface="Arial"/>
                <a:ea typeface="Arial"/>
                <a:cs typeface="Arial"/>
                <a:sym typeface="Arial"/>
              </a:rPr>
              <a:t>➵ β: The estimated slope b = 8546.89616</a:t>
            </a:r>
          </a:p>
          <a:p>
            <a:pPr indent="-381000" lvl="2" marL="1371600" rtl="0">
              <a:spcBef>
                <a:spcPts val="0"/>
              </a:spcBef>
              <a:buClr>
                <a:srgbClr val="000000"/>
              </a:buClr>
              <a:buSzPct val="100000"/>
              <a:buFont typeface="Arial"/>
              <a:buChar char="-"/>
            </a:pPr>
            <a:r>
              <a:rPr lang="zh-CN" sz="2400">
                <a:solidFill>
                  <a:srgbClr val="000000"/>
                </a:solidFill>
                <a:latin typeface="Arial"/>
                <a:ea typeface="Arial"/>
                <a:cs typeface="Arial"/>
                <a:sym typeface="Arial"/>
              </a:rPr>
              <a:t>For a carat increase in weight, we would expect a change 8547 of dollars in price</a:t>
            </a:r>
          </a:p>
          <a:p>
            <a:pPr indent="0" lvl="0" marL="0" rtl="0">
              <a:spcBef>
                <a:spcPts val="0"/>
              </a:spcBef>
              <a:buNone/>
            </a:pPr>
            <a:r>
              <a:rPr lang="zh-CN" sz="2400">
                <a:solidFill>
                  <a:srgbClr val="000000"/>
                </a:solidFill>
                <a:latin typeface="Arial"/>
                <a:ea typeface="Arial"/>
                <a:cs typeface="Arial"/>
                <a:sym typeface="Arial"/>
              </a:rPr>
              <a:t>➵  α: The estimated intercept a = - 1693.57748</a:t>
            </a:r>
          </a:p>
          <a:p>
            <a:pPr indent="-381000" lvl="2" marL="1371600" rtl="0">
              <a:spcBef>
                <a:spcPts val="0"/>
              </a:spcBef>
              <a:buClr>
                <a:srgbClr val="000000"/>
              </a:buClr>
              <a:buSzPct val="100000"/>
              <a:buFont typeface="Arial"/>
              <a:buChar char="-"/>
            </a:pPr>
            <a:r>
              <a:rPr lang="zh-CN" sz="2400">
                <a:solidFill>
                  <a:srgbClr val="000000"/>
                </a:solidFill>
                <a:latin typeface="Arial"/>
                <a:ea typeface="Arial"/>
                <a:cs typeface="Arial"/>
                <a:sym typeface="Arial"/>
              </a:rPr>
              <a:t>You earn 1693.6 dollars if you buy zero-carat diamond </a:t>
            </a:r>
          </a:p>
          <a:p>
            <a:pPr indent="0" lvl="0" marL="0">
              <a:spcBef>
                <a:spcPts val="0"/>
              </a:spcBef>
              <a:buNone/>
            </a:pPr>
            <a:r>
              <a:rPr lang="zh-CN" sz="2400">
                <a:solidFill>
                  <a:srgbClr val="000000"/>
                </a:solidFill>
                <a:latin typeface="Arial"/>
                <a:ea typeface="Arial"/>
                <a:cs typeface="Arial"/>
                <a:sym typeface="Arial"/>
              </a:rPr>
              <a:t>➵  σ: The sample standard deviation s</a:t>
            </a:r>
            <a:r>
              <a:rPr baseline="-25000" lang="zh-CN" sz="2400">
                <a:solidFill>
                  <a:srgbClr val="000000"/>
                </a:solidFill>
                <a:latin typeface="Arial"/>
                <a:ea typeface="Arial"/>
                <a:cs typeface="Arial"/>
                <a:sym typeface="Arial"/>
              </a:rPr>
              <a:t>y|x </a:t>
            </a:r>
            <a:r>
              <a:rPr lang="zh-CN" sz="2400">
                <a:solidFill>
                  <a:srgbClr val="000000"/>
                </a:solidFill>
                <a:latin typeface="Arial"/>
                <a:ea typeface="Arial"/>
                <a:cs typeface="Arial"/>
                <a:sym typeface="Arial"/>
              </a:rPr>
              <a:t>= 823.50367</a:t>
            </a:r>
          </a:p>
        </p:txBody>
      </p:sp>
      <p:sp>
        <p:nvSpPr>
          <p:cNvPr id="291" name="Shape 291"/>
          <p:cNvSpPr/>
          <p:nvPr/>
        </p:nvSpPr>
        <p:spPr>
          <a:xfrm>
            <a:off x="915700" y="3568574"/>
            <a:ext cx="340274" cy="448549"/>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accent5"/>
                </a:solidFill>
                <a:latin typeface="Arial"/>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t>Interval estimate for slope </a:t>
            </a:r>
            <a:r>
              <a:rPr lang="zh-CN" sz="3600">
                <a:solidFill>
                  <a:schemeClr val="accent5"/>
                </a:solidFill>
              </a:rPr>
              <a:t>β</a:t>
            </a:r>
          </a:p>
        </p:txBody>
      </p:sp>
      <p:sp>
        <p:nvSpPr>
          <p:cNvPr id="297" name="Shape 2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buFont typeface="Arial"/>
              <a:buChar char="-"/>
            </a:pPr>
            <a:r>
              <a:rPr lang="zh-CN" sz="2400">
                <a:solidFill>
                  <a:srgbClr val="000000"/>
                </a:solidFill>
                <a:latin typeface="Arial"/>
                <a:ea typeface="Arial"/>
                <a:cs typeface="Arial"/>
                <a:sym typeface="Arial"/>
              </a:rPr>
              <a:t>point estimate = 8546.89616</a:t>
            </a:r>
          </a:p>
          <a:p>
            <a:pPr indent="-381000" lvl="0" marL="457200" rtl="0">
              <a:spcBef>
                <a:spcPts val="0"/>
              </a:spcBef>
              <a:buClr>
                <a:srgbClr val="000000"/>
              </a:buClr>
              <a:buSzPct val="100000"/>
              <a:buFont typeface="Arial"/>
              <a:buChar char="-"/>
            </a:pPr>
            <a:r>
              <a:rPr lang="zh-CN" sz="2400">
                <a:solidFill>
                  <a:srgbClr val="000000"/>
                </a:solidFill>
                <a:latin typeface="Arial"/>
                <a:ea typeface="Arial"/>
                <a:cs typeface="Arial"/>
                <a:sym typeface="Arial"/>
              </a:rPr>
              <a:t>SE</a:t>
            </a:r>
            <a:r>
              <a:rPr baseline="-25000" lang="zh-CN" sz="2400">
                <a:solidFill>
                  <a:srgbClr val="000000"/>
                </a:solidFill>
                <a:latin typeface="Arial"/>
                <a:ea typeface="Arial"/>
                <a:cs typeface="Arial"/>
                <a:sym typeface="Arial"/>
              </a:rPr>
              <a:t>b</a:t>
            </a:r>
            <a:r>
              <a:rPr lang="zh-CN" sz="2400">
                <a:solidFill>
                  <a:srgbClr val="000000"/>
                </a:solidFill>
                <a:latin typeface="Arial"/>
                <a:ea typeface="Arial"/>
                <a:cs typeface="Arial"/>
                <a:sym typeface="Arial"/>
              </a:rPr>
              <a:t> = 169.56245</a:t>
            </a:r>
          </a:p>
          <a:p>
            <a:pPr indent="-381000" lvl="0" marL="457200" rtl="0">
              <a:spcBef>
                <a:spcPts val="0"/>
              </a:spcBef>
              <a:buClr>
                <a:srgbClr val="000000"/>
              </a:buClr>
              <a:buSzPct val="100000"/>
              <a:buFont typeface="Arial"/>
              <a:buChar char="-"/>
            </a:pPr>
            <a:r>
              <a:rPr lang="zh-CN" sz="2400">
                <a:solidFill>
                  <a:srgbClr val="000000"/>
                </a:solidFill>
                <a:latin typeface="Arial"/>
                <a:ea typeface="Arial"/>
                <a:cs typeface="Arial"/>
                <a:sym typeface="Arial"/>
              </a:rPr>
              <a:t>To construct a 95% confidence interval for the unknown population slope β, we need the upper .025 cutoff for a t distribution with n − 2 = 306 degrees of freedom.</a:t>
            </a:r>
          </a:p>
          <a:p>
            <a:pPr indent="-381000" lvl="1" marL="914400" rtl="0">
              <a:spcBef>
                <a:spcPts val="0"/>
              </a:spcBef>
              <a:buClr>
                <a:srgbClr val="000000"/>
              </a:buClr>
              <a:buSzPct val="100000"/>
              <a:buFont typeface="Arial"/>
              <a:buChar char="-"/>
            </a:pPr>
            <a:r>
              <a:rPr lang="zh-CN" sz="2400">
                <a:solidFill>
                  <a:srgbClr val="000000"/>
                </a:solidFill>
                <a:latin typeface="Arial"/>
                <a:ea typeface="Arial"/>
                <a:cs typeface="Arial"/>
                <a:sym typeface="Arial"/>
              </a:rPr>
              <a:t>This is 1.968</a:t>
            </a:r>
          </a:p>
          <a:p>
            <a:pPr indent="-381000" lvl="0" marL="457200" rtl="0">
              <a:spcBef>
                <a:spcPts val="0"/>
              </a:spcBef>
              <a:buClr>
                <a:srgbClr val="000000"/>
              </a:buClr>
              <a:buSzPct val="100000"/>
              <a:buFont typeface="Arial"/>
              <a:buChar char="-"/>
            </a:pPr>
            <a:r>
              <a:rPr lang="zh-CN" sz="2400">
                <a:solidFill>
                  <a:srgbClr val="000000"/>
                </a:solidFill>
                <a:latin typeface="Arial"/>
                <a:ea typeface="Arial"/>
                <a:cs typeface="Arial"/>
                <a:sym typeface="Arial"/>
              </a:rPr>
              <a:t>95% confidence interval is (8213.197258,8880.5951)</a:t>
            </a:r>
          </a:p>
          <a:p>
            <a:pPr indent="-381000" lvl="0" marL="457200">
              <a:spcBef>
                <a:spcPts val="0"/>
              </a:spcBef>
              <a:buClr>
                <a:srgbClr val="000000"/>
              </a:buClr>
              <a:buSzPct val="100000"/>
              <a:buFont typeface="Arial"/>
              <a:buChar char="-"/>
            </a:pPr>
            <a:r>
              <a:rPr lang="zh-CN" sz="2400">
                <a:solidFill>
                  <a:srgbClr val="000000"/>
                </a:solidFill>
                <a:latin typeface="Arial"/>
                <a:ea typeface="Arial"/>
                <a:cs typeface="Arial"/>
                <a:sym typeface="Arial"/>
              </a:rPr>
              <a:t>We are 95% confident that the unknown population slope β lies in this interval.</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521225"/>
            <a:ext cx="8520600" cy="572700"/>
          </a:xfrm>
          <a:prstGeom prst="rect">
            <a:avLst/>
          </a:prstGeom>
        </p:spPr>
        <p:txBody>
          <a:bodyPr anchorCtr="0" anchor="t" bIns="91425" lIns="91425" rIns="91425" wrap="square" tIns="91425">
            <a:noAutofit/>
          </a:bodyPr>
          <a:lstStyle/>
          <a:p>
            <a:pPr lvl="0">
              <a:spcBef>
                <a:spcPts val="0"/>
              </a:spcBef>
              <a:buNone/>
            </a:pPr>
            <a:r>
              <a:rPr lang="zh-CN"/>
              <a:t>Testing the hypothesis of no linear relationship</a:t>
            </a:r>
          </a:p>
        </p:txBody>
      </p:sp>
      <p:sp>
        <p:nvSpPr>
          <p:cNvPr id="303" name="Shape 3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150000"/>
              </a:lnSpc>
              <a:spcBef>
                <a:spcPts val="0"/>
              </a:spcBef>
              <a:buClr>
                <a:srgbClr val="000000"/>
              </a:buClr>
              <a:buFont typeface="Arial"/>
              <a:buChar char="-"/>
            </a:pPr>
            <a:r>
              <a:rPr lang="zh-CN">
                <a:solidFill>
                  <a:srgbClr val="000000"/>
                </a:solidFill>
                <a:latin typeface="Arial"/>
                <a:ea typeface="Arial"/>
                <a:cs typeface="Arial"/>
                <a:sym typeface="Arial"/>
              </a:rPr>
              <a:t>We want to test if there is no linear relationship between weight and price</a:t>
            </a:r>
          </a:p>
          <a:p>
            <a:pPr indent="-342900" lvl="1" marL="914400" rtl="0">
              <a:lnSpc>
                <a:spcPct val="150000"/>
              </a:lnSpc>
              <a:spcBef>
                <a:spcPts val="0"/>
              </a:spcBef>
              <a:buClr>
                <a:srgbClr val="000000"/>
              </a:buClr>
              <a:buSzPct val="100000"/>
              <a:buFont typeface="Arial"/>
              <a:buChar char="-"/>
            </a:pPr>
            <a:r>
              <a:rPr lang="zh-CN" sz="1800">
                <a:solidFill>
                  <a:srgbClr val="000000"/>
                </a:solidFill>
                <a:latin typeface="Arial"/>
                <a:ea typeface="Arial"/>
                <a:cs typeface="Arial"/>
                <a:sym typeface="Arial"/>
              </a:rPr>
              <a:t>H</a:t>
            </a:r>
            <a:r>
              <a:rPr baseline="-25000" lang="zh-CN" sz="1800">
                <a:solidFill>
                  <a:srgbClr val="000000"/>
                </a:solidFill>
                <a:latin typeface="Arial"/>
                <a:ea typeface="Arial"/>
                <a:cs typeface="Arial"/>
                <a:sym typeface="Arial"/>
              </a:rPr>
              <a:t>0</a:t>
            </a:r>
            <a:r>
              <a:rPr lang="zh-CN" sz="1800">
                <a:solidFill>
                  <a:srgbClr val="000000"/>
                </a:solidFill>
                <a:latin typeface="Arial"/>
                <a:ea typeface="Arial"/>
                <a:cs typeface="Arial"/>
                <a:sym typeface="Arial"/>
              </a:rPr>
              <a:t>: β = 0</a:t>
            </a:r>
          </a:p>
          <a:p>
            <a:pPr indent="-342900" lvl="1" marL="914400" rtl="0">
              <a:lnSpc>
                <a:spcPct val="150000"/>
              </a:lnSpc>
              <a:spcBef>
                <a:spcPts val="0"/>
              </a:spcBef>
              <a:buClr>
                <a:srgbClr val="000000"/>
              </a:buClr>
              <a:buSzPct val="100000"/>
              <a:buChar char="-"/>
            </a:pPr>
            <a:r>
              <a:rPr lang="zh-CN" sz="1800">
                <a:solidFill>
                  <a:srgbClr val="000000"/>
                </a:solidFill>
                <a:latin typeface="Arial"/>
                <a:ea typeface="Arial"/>
                <a:cs typeface="Arial"/>
                <a:sym typeface="Arial"/>
              </a:rPr>
              <a:t>H</a:t>
            </a:r>
            <a:r>
              <a:rPr baseline="-25000" lang="zh-CN" sz="1800">
                <a:solidFill>
                  <a:srgbClr val="000000"/>
                </a:solidFill>
                <a:latin typeface="Arial"/>
                <a:ea typeface="Arial"/>
                <a:cs typeface="Arial"/>
                <a:sym typeface="Arial"/>
              </a:rPr>
              <a:t>a </a:t>
            </a:r>
            <a:r>
              <a:rPr lang="zh-CN" sz="1800">
                <a:solidFill>
                  <a:srgbClr val="000000"/>
                </a:solidFill>
                <a:latin typeface="Arial"/>
                <a:ea typeface="Arial"/>
                <a:cs typeface="Arial"/>
                <a:sym typeface="Arial"/>
              </a:rPr>
              <a:t>: β ≠ 0</a:t>
            </a:r>
          </a:p>
          <a:p>
            <a:pPr indent="-228600" lvl="0" marL="457200" rtl="0">
              <a:lnSpc>
                <a:spcPct val="150000"/>
              </a:lnSpc>
              <a:spcBef>
                <a:spcPts val="0"/>
              </a:spcBef>
              <a:buClr>
                <a:srgbClr val="000000"/>
              </a:buClr>
              <a:buFont typeface="Arial"/>
              <a:buChar char="-"/>
            </a:pPr>
            <a:r>
              <a:rPr lang="zh-CN">
                <a:solidFill>
                  <a:srgbClr val="000000"/>
                </a:solidFill>
                <a:latin typeface="Arial"/>
                <a:ea typeface="Arial"/>
                <a:cs typeface="Arial"/>
                <a:sym typeface="Arial"/>
              </a:rPr>
              <a:t>t = b / SE</a:t>
            </a:r>
            <a:r>
              <a:rPr baseline="-25000" lang="zh-CN">
                <a:solidFill>
                  <a:srgbClr val="000000"/>
                </a:solidFill>
                <a:latin typeface="Arial"/>
                <a:ea typeface="Arial"/>
                <a:cs typeface="Arial"/>
                <a:sym typeface="Arial"/>
              </a:rPr>
              <a:t>b</a:t>
            </a:r>
          </a:p>
          <a:p>
            <a:pPr indent="-342900" lvl="1" marL="914400" rtl="0">
              <a:lnSpc>
                <a:spcPct val="150000"/>
              </a:lnSpc>
              <a:spcBef>
                <a:spcPts val="0"/>
              </a:spcBef>
              <a:buClr>
                <a:srgbClr val="000000"/>
              </a:buClr>
              <a:buSzPct val="100000"/>
              <a:buFont typeface="Arial"/>
              <a:buChar char="-"/>
            </a:pPr>
            <a:r>
              <a:rPr lang="zh-CN" sz="1800">
                <a:solidFill>
                  <a:srgbClr val="000000"/>
                </a:solidFill>
                <a:latin typeface="Arial"/>
                <a:ea typeface="Arial"/>
                <a:cs typeface="Arial"/>
                <a:sym typeface="Arial"/>
              </a:rPr>
              <a:t>this is 50.4056</a:t>
            </a:r>
          </a:p>
          <a:p>
            <a:pPr indent="-342900" lvl="1" marL="914400" rtl="0">
              <a:lnSpc>
                <a:spcPct val="150000"/>
              </a:lnSpc>
              <a:spcBef>
                <a:spcPts val="0"/>
              </a:spcBef>
              <a:buClr>
                <a:srgbClr val="000000"/>
              </a:buClr>
              <a:buSzPct val="100000"/>
              <a:buFont typeface="Arial"/>
              <a:buChar char="-"/>
            </a:pPr>
            <a:r>
              <a:rPr lang="zh-CN" sz="1800">
                <a:solidFill>
                  <a:srgbClr val="000000"/>
                </a:solidFill>
                <a:latin typeface="Arial"/>
                <a:ea typeface="Arial"/>
                <a:cs typeface="Arial"/>
                <a:sym typeface="Arial"/>
              </a:rPr>
              <a:t>p-value is less than 0.0001</a:t>
            </a:r>
          </a:p>
          <a:p>
            <a:pPr indent="-228600" lvl="0" marL="457200" rtl="0">
              <a:lnSpc>
                <a:spcPct val="150000"/>
              </a:lnSpc>
              <a:spcBef>
                <a:spcPts val="0"/>
              </a:spcBef>
              <a:buClr>
                <a:srgbClr val="000000"/>
              </a:buClr>
              <a:buFont typeface="Arial"/>
              <a:buChar char="-"/>
            </a:pPr>
            <a:r>
              <a:rPr lang="zh-CN">
                <a:solidFill>
                  <a:srgbClr val="000000"/>
                </a:solidFill>
                <a:latin typeface="Arial"/>
                <a:ea typeface="Arial"/>
                <a:cs typeface="Arial"/>
                <a:sym typeface="Arial"/>
              </a:rPr>
              <a:t>Therefore, we would have had less than 1 chance in 10,000 of obtaining sample data that produced a t statistic this far away from 0 or farther if the true population slope was 0.</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52550" y="116075"/>
            <a:ext cx="8520600" cy="572700"/>
          </a:xfrm>
          <a:prstGeom prst="rect">
            <a:avLst/>
          </a:prstGeom>
        </p:spPr>
        <p:txBody>
          <a:bodyPr anchorCtr="0" anchor="t" bIns="91425" lIns="91425" rIns="91425" wrap="square" tIns="91425">
            <a:noAutofit/>
          </a:bodyPr>
          <a:lstStyle/>
          <a:p>
            <a:pPr lvl="0">
              <a:spcBef>
                <a:spcPts val="0"/>
              </a:spcBef>
              <a:buNone/>
            </a:pPr>
            <a:r>
              <a:rPr lang="zh-CN"/>
              <a:t>Confidence Intervals for mean price: first 30</a:t>
            </a:r>
          </a:p>
        </p:txBody>
      </p:sp>
      <p:pic>
        <p:nvPicPr>
          <p:cNvPr descr="Screen Shot 2016-05-01 at 2.37.02 PM.png" id="309" name="Shape 309"/>
          <p:cNvPicPr preferRelativeResize="0"/>
          <p:nvPr/>
        </p:nvPicPr>
        <p:blipFill>
          <a:blip r:embed="rId3">
            <a:alphaModFix/>
          </a:blip>
          <a:stretch>
            <a:fillRect/>
          </a:stretch>
        </p:blipFill>
        <p:spPr>
          <a:xfrm>
            <a:off x="0" y="688775"/>
            <a:ext cx="4609946" cy="4269799"/>
          </a:xfrm>
          <a:prstGeom prst="rect">
            <a:avLst/>
          </a:prstGeom>
          <a:noFill/>
          <a:ln>
            <a:noFill/>
          </a:ln>
        </p:spPr>
      </p:pic>
      <p:pic>
        <p:nvPicPr>
          <p:cNvPr descr="Screen Shot 2016-05-01 at 2.38.10 PM.png" id="310" name="Shape 310"/>
          <p:cNvPicPr preferRelativeResize="0"/>
          <p:nvPr/>
        </p:nvPicPr>
        <p:blipFill>
          <a:blip r:embed="rId4">
            <a:alphaModFix/>
          </a:blip>
          <a:stretch>
            <a:fillRect/>
          </a:stretch>
        </p:blipFill>
        <p:spPr>
          <a:xfrm>
            <a:off x="4609950" y="1305799"/>
            <a:ext cx="4530024" cy="36029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214425" y="0"/>
            <a:ext cx="8520600" cy="572700"/>
          </a:xfrm>
          <a:prstGeom prst="rect">
            <a:avLst/>
          </a:prstGeom>
        </p:spPr>
        <p:txBody>
          <a:bodyPr anchorCtr="0" anchor="t" bIns="91425" lIns="91425" rIns="91425" wrap="square" tIns="91425">
            <a:noAutofit/>
          </a:bodyPr>
          <a:lstStyle/>
          <a:p>
            <a:pPr lvl="0">
              <a:spcBef>
                <a:spcPts val="0"/>
              </a:spcBef>
              <a:buNone/>
            </a:pPr>
            <a:r>
              <a:rPr lang="zh-CN"/>
              <a:t>Prediction Intervals for an individual price: first 30</a:t>
            </a:r>
          </a:p>
        </p:txBody>
      </p:sp>
      <p:sp>
        <p:nvSpPr>
          <p:cNvPr id="316" name="Shape 3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Screen Shot 2016-05-01 at 2.42.08 PM.png" id="317" name="Shape 317"/>
          <p:cNvPicPr preferRelativeResize="0"/>
          <p:nvPr/>
        </p:nvPicPr>
        <p:blipFill>
          <a:blip r:embed="rId3">
            <a:alphaModFix/>
          </a:blip>
          <a:stretch>
            <a:fillRect/>
          </a:stretch>
        </p:blipFill>
        <p:spPr>
          <a:xfrm>
            <a:off x="0" y="588325"/>
            <a:ext cx="4536300" cy="4415450"/>
          </a:xfrm>
          <a:prstGeom prst="rect">
            <a:avLst/>
          </a:prstGeom>
          <a:noFill/>
          <a:ln>
            <a:noFill/>
          </a:ln>
        </p:spPr>
      </p:pic>
      <p:pic>
        <p:nvPicPr>
          <p:cNvPr descr="Screen Shot 2016-05-01 at 2.42.21 PM.png" id="318" name="Shape 318"/>
          <p:cNvPicPr preferRelativeResize="0"/>
          <p:nvPr/>
        </p:nvPicPr>
        <p:blipFill>
          <a:blip r:embed="rId4">
            <a:alphaModFix/>
          </a:blip>
          <a:stretch>
            <a:fillRect/>
          </a:stretch>
        </p:blipFill>
        <p:spPr>
          <a:xfrm>
            <a:off x="4536299" y="1177750"/>
            <a:ext cx="4608200" cy="38260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75"/>
            <a:ext cx="8520600" cy="707400"/>
          </a:xfrm>
          <a:prstGeom prst="rect">
            <a:avLst/>
          </a:prstGeom>
        </p:spPr>
        <p:txBody>
          <a:bodyPr anchorCtr="0" anchor="t" bIns="91425" lIns="91425" rIns="91425" wrap="square" tIns="91425">
            <a:noAutofit/>
          </a:bodyPr>
          <a:lstStyle/>
          <a:p>
            <a:pPr lvl="0" rtl="0">
              <a:spcBef>
                <a:spcPts val="0"/>
              </a:spcBef>
              <a:buNone/>
            </a:pPr>
            <a:r>
              <a:rPr lang="zh-CN" sz="3600">
                <a:latin typeface="Times New Roman"/>
                <a:ea typeface="Times New Roman"/>
                <a:cs typeface="Times New Roman"/>
                <a:sym typeface="Times New Roman"/>
              </a:rPr>
              <a:t>The Factors</a:t>
            </a:r>
            <a:r>
              <a:rPr lang="zh-CN"/>
              <a:t> (Explanatory variables)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spcBef>
                <a:spcPts val="0"/>
              </a:spcBef>
              <a:buClr>
                <a:schemeClr val="accent5"/>
              </a:buClr>
              <a:buSzPct val="100000"/>
              <a:buFont typeface="Times New Roman"/>
              <a:buChar char="-"/>
            </a:pPr>
            <a:r>
              <a:rPr lang="zh-CN" sz="2400">
                <a:solidFill>
                  <a:schemeClr val="accent5"/>
                </a:solidFill>
                <a:latin typeface="Times New Roman"/>
                <a:ea typeface="Times New Roman"/>
                <a:cs typeface="Times New Roman"/>
                <a:sym typeface="Times New Roman"/>
              </a:rPr>
              <a:t>Weight </a:t>
            </a:r>
          </a:p>
          <a:p>
            <a:pPr indent="-381000" lvl="1" marL="914400" rtl="0">
              <a:spcBef>
                <a:spcPts val="0"/>
              </a:spcBef>
              <a:buClr>
                <a:srgbClr val="000000"/>
              </a:buClr>
              <a:buSzPct val="100000"/>
              <a:buFont typeface="Times New Roman"/>
              <a:buChar char="-"/>
            </a:pPr>
            <a:r>
              <a:rPr lang="zh-CN" sz="2400">
                <a:solidFill>
                  <a:srgbClr val="000000"/>
                </a:solidFill>
                <a:latin typeface="Times New Roman"/>
                <a:ea typeface="Times New Roman"/>
                <a:cs typeface="Times New Roman"/>
                <a:sym typeface="Times New Roman"/>
              </a:rPr>
              <a:t>in carat</a:t>
            </a:r>
          </a:p>
          <a:p>
            <a:pPr indent="-381000" lvl="1" marL="914400" rtl="0">
              <a:spcBef>
                <a:spcPts val="0"/>
              </a:spcBef>
              <a:buClr>
                <a:srgbClr val="000000"/>
              </a:buClr>
              <a:buSzPct val="100000"/>
              <a:buFont typeface="Times New Roman"/>
              <a:buChar char="-"/>
            </a:pPr>
            <a:r>
              <a:rPr lang="zh-CN" sz="2400">
                <a:solidFill>
                  <a:srgbClr val="000000"/>
                </a:solidFill>
                <a:latin typeface="Times New Roman"/>
                <a:ea typeface="Times New Roman"/>
                <a:cs typeface="Times New Roman"/>
                <a:sym typeface="Times New Roman"/>
              </a:rPr>
              <a:t>quantitative variable: continuous</a:t>
            </a:r>
          </a:p>
          <a:p>
            <a:pPr indent="-381000" lvl="0" marL="457200" rtl="0">
              <a:spcBef>
                <a:spcPts val="0"/>
              </a:spcBef>
              <a:buClr>
                <a:schemeClr val="accent5"/>
              </a:buClr>
              <a:buSzPct val="100000"/>
              <a:buFont typeface="Times New Roman"/>
              <a:buChar char="-"/>
            </a:pPr>
            <a:r>
              <a:rPr lang="zh-CN" sz="2400">
                <a:solidFill>
                  <a:schemeClr val="accent5"/>
                </a:solidFill>
                <a:latin typeface="Times New Roman"/>
                <a:ea typeface="Times New Roman"/>
                <a:cs typeface="Times New Roman"/>
                <a:sym typeface="Times New Roman"/>
              </a:rPr>
              <a:t>Color </a:t>
            </a:r>
          </a:p>
          <a:p>
            <a:pPr indent="-381000" lvl="1" marL="914400" rtl="0">
              <a:spcBef>
                <a:spcPts val="0"/>
              </a:spcBef>
              <a:buClr>
                <a:srgbClr val="000000"/>
              </a:buClr>
              <a:buSzPct val="100000"/>
              <a:buFont typeface="Times New Roman"/>
              <a:buChar char="-"/>
            </a:pPr>
            <a:r>
              <a:rPr lang="zh-CN" sz="2400">
                <a:solidFill>
                  <a:srgbClr val="000000"/>
                </a:solidFill>
                <a:latin typeface="Times New Roman"/>
                <a:ea typeface="Times New Roman"/>
                <a:cs typeface="Times New Roman"/>
                <a:sym typeface="Times New Roman"/>
              </a:rPr>
              <a:t>Grade (highest to lowest): D, E, F, G, H, I </a:t>
            </a:r>
          </a:p>
          <a:p>
            <a:pPr indent="-381000" lvl="1" marL="914400" rtl="0">
              <a:spcBef>
                <a:spcPts val="0"/>
              </a:spcBef>
              <a:buClr>
                <a:srgbClr val="000000"/>
              </a:buClr>
              <a:buSzPct val="100000"/>
              <a:buFont typeface="Times New Roman"/>
              <a:buChar char="-"/>
            </a:pPr>
            <a:r>
              <a:rPr lang="zh-CN" sz="2400">
                <a:solidFill>
                  <a:srgbClr val="000000"/>
                </a:solidFill>
                <a:latin typeface="Times New Roman"/>
                <a:ea typeface="Times New Roman"/>
                <a:cs typeface="Times New Roman"/>
                <a:sym typeface="Times New Roman"/>
              </a:rPr>
              <a:t>ordinal</a:t>
            </a:r>
          </a:p>
          <a:p>
            <a:pPr indent="-381000" lvl="0" marL="457200" rtl="0">
              <a:spcBef>
                <a:spcPts val="0"/>
              </a:spcBef>
              <a:buClr>
                <a:schemeClr val="accent5"/>
              </a:buClr>
              <a:buSzPct val="100000"/>
              <a:buFont typeface="Times New Roman"/>
              <a:buChar char="-"/>
            </a:pPr>
            <a:r>
              <a:rPr lang="zh-CN" sz="2400">
                <a:solidFill>
                  <a:schemeClr val="accent5"/>
                </a:solidFill>
                <a:latin typeface="Times New Roman"/>
                <a:ea typeface="Times New Roman"/>
                <a:cs typeface="Times New Roman"/>
                <a:sym typeface="Times New Roman"/>
              </a:rPr>
              <a:t>Clarity</a:t>
            </a:r>
          </a:p>
          <a:p>
            <a:pPr indent="-381000" lvl="1" marL="914400" rtl="0">
              <a:spcBef>
                <a:spcPts val="0"/>
              </a:spcBef>
              <a:buClr>
                <a:srgbClr val="000000"/>
              </a:buClr>
              <a:buSzPct val="100000"/>
              <a:buFont typeface="Times New Roman"/>
              <a:buChar char="-"/>
            </a:pPr>
            <a:r>
              <a:rPr lang="zh-CN" sz="2400">
                <a:solidFill>
                  <a:srgbClr val="000000"/>
                </a:solidFill>
                <a:latin typeface="Times New Roman"/>
                <a:ea typeface="Times New Roman"/>
                <a:cs typeface="Times New Roman"/>
                <a:sym typeface="Times New Roman"/>
              </a:rPr>
              <a:t>GIA Scale (best to worst): IF, VS1, VS2, VVS1, VVS2</a:t>
            </a:r>
          </a:p>
          <a:p>
            <a:pPr indent="-381000" lvl="1" marL="914400" rtl="0">
              <a:spcBef>
                <a:spcPts val="0"/>
              </a:spcBef>
              <a:buClr>
                <a:srgbClr val="000000"/>
              </a:buClr>
              <a:buSzPct val="100000"/>
              <a:buFont typeface="Times New Roman"/>
              <a:buChar char="-"/>
            </a:pPr>
            <a:r>
              <a:rPr lang="zh-CN" sz="2400">
                <a:solidFill>
                  <a:srgbClr val="000000"/>
                </a:solidFill>
                <a:latin typeface="Times New Roman"/>
                <a:ea typeface="Times New Roman"/>
                <a:cs typeface="Times New Roman"/>
                <a:sym typeface="Times New Roman"/>
              </a:rPr>
              <a:t>ordinal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Bonus Test: Fair price?</a:t>
            </a:r>
          </a:p>
        </p:txBody>
      </p:sp>
      <p:sp>
        <p:nvSpPr>
          <p:cNvPr id="324" name="Shape 32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Motivation: According to the News Report, the average price for diamond is 5000 USD per carat. </a:t>
            </a:r>
          </a:p>
          <a:p>
            <a:pPr indent="-381000" lvl="0" marL="457200" rtl="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Question: Is it right for market price of diamonds?</a:t>
            </a:r>
          </a:p>
          <a:p>
            <a:pPr indent="-381000" lvl="0" marL="457200" rtl="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We are going to set a hypothsis testing: </a:t>
            </a:r>
          </a:p>
          <a:p>
            <a:pPr indent="-381000" lvl="2" marL="1371600" rtl="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Ho: µ = 5000</a:t>
            </a:r>
          </a:p>
          <a:p>
            <a:pPr indent="-381000" lvl="2" marL="1371600" rtl="0">
              <a:spcBef>
                <a:spcPts val="0"/>
              </a:spcBef>
              <a:spcAft>
                <a:spcPts val="0"/>
              </a:spcAft>
              <a:buClr>
                <a:srgbClr val="000000"/>
              </a:buClr>
              <a:buSzPct val="100000"/>
              <a:buFont typeface="Arial"/>
              <a:buChar char="-"/>
            </a:pPr>
            <a:r>
              <a:rPr lang="zh-CN" sz="2400">
                <a:solidFill>
                  <a:srgbClr val="000000"/>
                </a:solidFill>
                <a:latin typeface="Arial"/>
                <a:ea typeface="Arial"/>
                <a:cs typeface="Arial"/>
                <a:sym typeface="Arial"/>
              </a:rPr>
              <a:t>Ha: µ ≠ 5000</a:t>
            </a:r>
          </a:p>
          <a:p>
            <a:pPr lvl="0">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t>Proceed to one-sample t-test </a:t>
            </a:r>
          </a:p>
        </p:txBody>
      </p:sp>
      <p:pic>
        <p:nvPicPr>
          <p:cNvPr descr="屏幕快照 2016-04-30 8.19.33 PM.png" id="330" name="Shape 330"/>
          <p:cNvPicPr preferRelativeResize="0"/>
          <p:nvPr/>
        </p:nvPicPr>
        <p:blipFill>
          <a:blip r:embed="rId3">
            <a:alphaModFix/>
          </a:blip>
          <a:stretch>
            <a:fillRect/>
          </a:stretch>
        </p:blipFill>
        <p:spPr>
          <a:xfrm>
            <a:off x="246749" y="1920275"/>
            <a:ext cx="4893224" cy="2521449"/>
          </a:xfrm>
          <a:prstGeom prst="rect">
            <a:avLst/>
          </a:prstGeom>
          <a:noFill/>
          <a:ln>
            <a:noFill/>
          </a:ln>
        </p:spPr>
      </p:pic>
      <p:sp>
        <p:nvSpPr>
          <p:cNvPr id="331" name="Shape 331"/>
          <p:cNvSpPr/>
          <p:nvPr/>
        </p:nvSpPr>
        <p:spPr>
          <a:xfrm>
            <a:off x="4000925" y="1920275"/>
            <a:ext cx="912900" cy="8739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332" name="Shape 332"/>
          <p:cNvSpPr txBox="1"/>
          <p:nvPr>
            <p:ph idx="1" type="body"/>
          </p:nvPr>
        </p:nvSpPr>
        <p:spPr>
          <a:xfrm>
            <a:off x="5040300" y="1920275"/>
            <a:ext cx="3894600" cy="15753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buChar char="-"/>
            </a:pPr>
            <a:r>
              <a:rPr lang="zh-CN" sz="2400">
                <a:solidFill>
                  <a:srgbClr val="000000"/>
                </a:solidFill>
              </a:rPr>
              <a:t>Sample size: 308</a:t>
            </a:r>
          </a:p>
          <a:p>
            <a:pPr indent="-381000" lvl="0" marL="457200" rtl="0">
              <a:spcBef>
                <a:spcPts val="0"/>
              </a:spcBef>
              <a:buClr>
                <a:srgbClr val="000000"/>
              </a:buClr>
              <a:buSzPct val="100000"/>
              <a:buChar char="-"/>
            </a:pPr>
            <a:r>
              <a:rPr lang="zh-CN" sz="2400">
                <a:solidFill>
                  <a:srgbClr val="000000"/>
                </a:solidFill>
              </a:rPr>
              <a:t>Distribution: approximately normal </a:t>
            </a:r>
          </a:p>
          <a:p>
            <a:pPr indent="-381000" lvl="0" marL="457200" rtl="0">
              <a:spcBef>
                <a:spcPts val="0"/>
              </a:spcBef>
              <a:buClr>
                <a:srgbClr val="000000"/>
              </a:buClr>
              <a:buSzPct val="100000"/>
              <a:buChar char="-"/>
            </a:pPr>
            <a:r>
              <a:rPr lang="zh-CN" sz="2400">
                <a:solidFill>
                  <a:srgbClr val="000000"/>
                </a:solidFill>
              </a:rPr>
              <a:t>Outlier: 2 outliers</a:t>
            </a:r>
          </a:p>
          <a:p>
            <a:pPr lvl="0" rtl="0">
              <a:spcBef>
                <a:spcPts val="0"/>
              </a:spcBef>
              <a:buNone/>
            </a:pPr>
            <a:r>
              <a:rPr lang="zh-CN">
                <a:solidFill>
                  <a:srgbClr val="000000"/>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Hypothesis Testing: t test</a:t>
            </a:r>
          </a:p>
        </p:txBody>
      </p:sp>
      <p:pic>
        <p:nvPicPr>
          <p:cNvPr descr="屏幕快照 2016-04-30 8.42.25 PM.png" id="338" name="Shape 338"/>
          <p:cNvPicPr preferRelativeResize="0"/>
          <p:nvPr/>
        </p:nvPicPr>
        <p:blipFill>
          <a:blip r:embed="rId3">
            <a:alphaModFix/>
          </a:blip>
          <a:stretch>
            <a:fillRect/>
          </a:stretch>
        </p:blipFill>
        <p:spPr>
          <a:xfrm>
            <a:off x="1149148" y="1065524"/>
            <a:ext cx="6845700" cy="1953925"/>
          </a:xfrm>
          <a:prstGeom prst="rect">
            <a:avLst/>
          </a:prstGeom>
          <a:noFill/>
          <a:ln>
            <a:noFill/>
          </a:ln>
        </p:spPr>
      </p:pic>
      <p:sp>
        <p:nvSpPr>
          <p:cNvPr id="339" name="Shape 339"/>
          <p:cNvSpPr txBox="1"/>
          <p:nvPr/>
        </p:nvSpPr>
        <p:spPr>
          <a:xfrm>
            <a:off x="311700" y="2812974"/>
            <a:ext cx="8520600" cy="2102100"/>
          </a:xfrm>
          <a:prstGeom prst="rect">
            <a:avLst/>
          </a:prstGeom>
          <a:noFill/>
          <a:ln>
            <a:noFill/>
          </a:ln>
        </p:spPr>
        <p:txBody>
          <a:bodyPr anchorCtr="0" anchor="t" bIns="91425" lIns="91425" rIns="91425" wrap="square" tIns="91425">
            <a:noAutofit/>
          </a:bodyPr>
          <a:lstStyle/>
          <a:p>
            <a:pPr indent="-381000" lvl="0" marL="457200" rtl="0">
              <a:lnSpc>
                <a:spcPct val="115000"/>
              </a:lnSpc>
              <a:spcBef>
                <a:spcPts val="0"/>
              </a:spcBef>
              <a:buSzPct val="100000"/>
              <a:buChar char="-"/>
            </a:pPr>
            <a:r>
              <a:rPr lang="zh-CN" sz="2400"/>
              <a:t>According to the SAS output, we have p-value = 0.0151&lt; significant level α = 0.05. </a:t>
            </a:r>
          </a:p>
          <a:p>
            <a:pPr indent="-381000" lvl="0" marL="457200" rtl="0">
              <a:lnSpc>
                <a:spcPct val="115000"/>
              </a:lnSpc>
              <a:spcBef>
                <a:spcPts val="0"/>
              </a:spcBef>
              <a:buSzPct val="100000"/>
              <a:buChar char="-"/>
            </a:pPr>
            <a:r>
              <a:rPr lang="zh-CN" sz="2400"/>
              <a:t>This is a strong evidence that we can reject Ho, accept Ha by saying that it is not likely the population mean price for diamonds is equal to $5000. </a:t>
            </a:r>
          </a:p>
          <a:p>
            <a:pPr lvl="0">
              <a:spcBef>
                <a:spcPts val="0"/>
              </a:spcBef>
              <a:buNone/>
            </a:pPr>
            <a:r>
              <a:t/>
            </a:r>
            <a:endParaRPr sz="1800"/>
          </a:p>
        </p:txBody>
      </p:sp>
      <p:cxnSp>
        <p:nvCxnSpPr>
          <p:cNvPr id="340" name="Shape 340"/>
          <p:cNvCxnSpPr/>
          <p:nvPr/>
        </p:nvCxnSpPr>
        <p:spPr>
          <a:xfrm>
            <a:off x="5132350" y="2337975"/>
            <a:ext cx="2193300" cy="0"/>
          </a:xfrm>
          <a:prstGeom prst="straightConnector1">
            <a:avLst/>
          </a:prstGeom>
          <a:noFill/>
          <a:ln cap="flat" cmpd="sng" w="38100">
            <a:solidFill>
              <a:srgbClr val="FF0000"/>
            </a:solidFill>
            <a:prstDash val="solid"/>
            <a:round/>
            <a:headEnd len="lg" w="lg" type="none"/>
            <a:tailEnd len="lg" w="lg"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Confidence Interval </a:t>
            </a:r>
          </a:p>
        </p:txBody>
      </p:sp>
      <p:sp>
        <p:nvSpPr>
          <p:cNvPr id="346" name="Shape 346"/>
          <p:cNvSpPr txBox="1"/>
          <p:nvPr>
            <p:ph idx="1" type="body"/>
          </p:nvPr>
        </p:nvSpPr>
        <p:spPr>
          <a:xfrm>
            <a:off x="311700" y="3122925"/>
            <a:ext cx="8520600" cy="1735500"/>
          </a:xfrm>
          <a:prstGeom prst="rect">
            <a:avLst/>
          </a:prstGeom>
        </p:spPr>
        <p:txBody>
          <a:bodyPr anchorCtr="0" anchor="t" bIns="91425" lIns="91425" rIns="91425" wrap="square" tIns="91425">
            <a:noAutofit/>
          </a:bodyPr>
          <a:lstStyle/>
          <a:p>
            <a:pPr indent="-381000" lvl="0" marL="457200">
              <a:spcBef>
                <a:spcPts val="0"/>
              </a:spcBef>
              <a:buClr>
                <a:srgbClr val="000000"/>
              </a:buClr>
              <a:buSzPct val="100000"/>
              <a:buChar char="-"/>
            </a:pPr>
            <a:r>
              <a:rPr lang="zh-CN" sz="2400">
                <a:solidFill>
                  <a:srgbClr val="000000"/>
                </a:solidFill>
              </a:rPr>
              <a:t>According to SAS output, we are 95% confident that the mean of diamond price per carat is between (5046, 5425) USD. </a:t>
            </a:r>
          </a:p>
        </p:txBody>
      </p:sp>
      <p:pic>
        <p:nvPicPr>
          <p:cNvPr descr="屏幕快照 2016-04-30 9.04.40 PM.png" id="347" name="Shape 347"/>
          <p:cNvPicPr preferRelativeResize="0"/>
          <p:nvPr/>
        </p:nvPicPr>
        <p:blipFill>
          <a:blip r:embed="rId3">
            <a:alphaModFix/>
          </a:blip>
          <a:stretch>
            <a:fillRect/>
          </a:stretch>
        </p:blipFill>
        <p:spPr>
          <a:xfrm>
            <a:off x="745273" y="1099525"/>
            <a:ext cx="7653450" cy="1735550"/>
          </a:xfrm>
          <a:prstGeom prst="rect">
            <a:avLst/>
          </a:prstGeom>
          <a:noFill/>
          <a:ln>
            <a:noFill/>
          </a:ln>
        </p:spPr>
      </p:pic>
      <p:cxnSp>
        <p:nvCxnSpPr>
          <p:cNvPr id="348" name="Shape 348"/>
          <p:cNvCxnSpPr/>
          <p:nvPr/>
        </p:nvCxnSpPr>
        <p:spPr>
          <a:xfrm>
            <a:off x="5666750" y="2226625"/>
            <a:ext cx="2193300" cy="0"/>
          </a:xfrm>
          <a:prstGeom prst="straightConnector1">
            <a:avLst/>
          </a:prstGeom>
          <a:noFill/>
          <a:ln cap="flat" cmpd="sng" w="38100">
            <a:solidFill>
              <a:srgbClr val="FF0000"/>
            </a:solidFill>
            <a:prstDash val="solid"/>
            <a:round/>
            <a:headEnd len="lg" w="lg" type="none"/>
            <a:tailEnd len="lg" w="lg"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Conclusions </a:t>
            </a:r>
          </a:p>
        </p:txBody>
      </p:sp>
      <p:sp>
        <p:nvSpPr>
          <p:cNvPr id="354" name="Shape 354"/>
          <p:cNvSpPr txBox="1"/>
          <p:nvPr>
            <p:ph idx="1" type="body"/>
          </p:nvPr>
        </p:nvSpPr>
        <p:spPr>
          <a:xfrm>
            <a:off x="311699" y="1017726"/>
            <a:ext cx="8520600" cy="3882300"/>
          </a:xfrm>
          <a:prstGeom prst="rect">
            <a:avLst/>
          </a:prstGeom>
        </p:spPr>
        <p:txBody>
          <a:bodyPr anchorCtr="0" anchor="t" bIns="91425" lIns="91425" rIns="91425" wrap="square" tIns="91425">
            <a:noAutofit/>
          </a:bodyPr>
          <a:lstStyle/>
          <a:p>
            <a:pPr lvl="0" rtl="0">
              <a:lnSpc>
                <a:spcPct val="100000"/>
              </a:lnSpc>
              <a:spcBef>
                <a:spcPts val="0"/>
              </a:spcBef>
              <a:buNone/>
            </a:pPr>
            <a:r>
              <a:rPr lang="zh-CN" sz="2400">
                <a:solidFill>
                  <a:srgbClr val="000000"/>
                </a:solidFill>
                <a:latin typeface="Arial"/>
                <a:ea typeface="Arial"/>
                <a:cs typeface="Arial"/>
                <a:sym typeface="Arial"/>
              </a:rPr>
              <a:t>➵ </a:t>
            </a:r>
            <a:r>
              <a:rPr lang="zh-CN">
                <a:solidFill>
                  <a:srgbClr val="000000"/>
                </a:solidFill>
                <a:latin typeface="Arial"/>
                <a:ea typeface="Arial"/>
                <a:cs typeface="Arial"/>
                <a:sym typeface="Arial"/>
              </a:rPr>
              <a:t>The </a:t>
            </a:r>
            <a:r>
              <a:rPr lang="zh-CN">
                <a:solidFill>
                  <a:schemeClr val="accent5"/>
                </a:solidFill>
                <a:latin typeface="Arial"/>
                <a:ea typeface="Arial"/>
                <a:cs typeface="Arial"/>
                <a:sym typeface="Arial"/>
              </a:rPr>
              <a:t>Color</a:t>
            </a:r>
            <a:r>
              <a:rPr lang="zh-CN">
                <a:solidFill>
                  <a:srgbClr val="000000"/>
                </a:solidFill>
                <a:latin typeface="Arial"/>
                <a:ea typeface="Arial"/>
                <a:cs typeface="Arial"/>
                <a:sym typeface="Arial"/>
              </a:rPr>
              <a:t> of diamonds does not significantly influece the </a:t>
            </a:r>
            <a:r>
              <a:rPr lang="zh-CN">
                <a:solidFill>
                  <a:srgbClr val="00FF00"/>
                </a:solidFill>
                <a:latin typeface="Arial"/>
                <a:ea typeface="Arial"/>
                <a:cs typeface="Arial"/>
                <a:sym typeface="Arial"/>
              </a:rPr>
              <a:t>Price</a:t>
            </a:r>
            <a:r>
              <a:rPr lang="zh-CN">
                <a:solidFill>
                  <a:srgbClr val="000000"/>
                </a:solidFill>
                <a:latin typeface="Arial"/>
                <a:ea typeface="Arial"/>
                <a:cs typeface="Arial"/>
                <a:sym typeface="Arial"/>
              </a:rPr>
              <a:t>.</a:t>
            </a:r>
          </a:p>
          <a:p>
            <a:pPr indent="0" lvl="0" marL="0" rtl="0">
              <a:lnSpc>
                <a:spcPct val="100000"/>
              </a:lnSpc>
              <a:spcBef>
                <a:spcPts val="0"/>
              </a:spcBef>
              <a:buNone/>
            </a:pPr>
            <a:r>
              <a:rPr lang="zh-CN" sz="2400">
                <a:solidFill>
                  <a:srgbClr val="000000"/>
                </a:solidFill>
                <a:latin typeface="Arial"/>
                <a:ea typeface="Arial"/>
                <a:cs typeface="Arial"/>
                <a:sym typeface="Arial"/>
              </a:rPr>
              <a:t>➵ </a:t>
            </a:r>
            <a:r>
              <a:rPr lang="zh-CN">
                <a:solidFill>
                  <a:srgbClr val="000000"/>
                </a:solidFill>
                <a:latin typeface="Arial"/>
                <a:ea typeface="Arial"/>
                <a:cs typeface="Arial"/>
                <a:sym typeface="Arial"/>
              </a:rPr>
              <a:t>The </a:t>
            </a:r>
            <a:r>
              <a:rPr lang="zh-CN">
                <a:solidFill>
                  <a:schemeClr val="accent5"/>
                </a:solidFill>
                <a:latin typeface="Arial"/>
                <a:ea typeface="Arial"/>
                <a:cs typeface="Arial"/>
                <a:sym typeface="Arial"/>
              </a:rPr>
              <a:t>Clarity</a:t>
            </a:r>
            <a:r>
              <a:rPr lang="zh-CN">
                <a:solidFill>
                  <a:srgbClr val="000000"/>
                </a:solidFill>
                <a:latin typeface="Arial"/>
                <a:ea typeface="Arial"/>
                <a:cs typeface="Arial"/>
                <a:sym typeface="Arial"/>
              </a:rPr>
              <a:t> of diamonds essentially differs the</a:t>
            </a:r>
            <a:r>
              <a:rPr lang="zh-CN">
                <a:solidFill>
                  <a:srgbClr val="00FF00"/>
                </a:solidFill>
                <a:latin typeface="Arial"/>
                <a:ea typeface="Arial"/>
                <a:cs typeface="Arial"/>
                <a:sym typeface="Arial"/>
              </a:rPr>
              <a:t> Price</a:t>
            </a:r>
            <a:r>
              <a:rPr lang="zh-CN">
                <a:solidFill>
                  <a:srgbClr val="000000"/>
                </a:solidFill>
                <a:latin typeface="Arial"/>
                <a:ea typeface="Arial"/>
                <a:cs typeface="Arial"/>
                <a:sym typeface="Arial"/>
              </a:rPr>
              <a:t> of diamonds, especially  the IF scale of clarity.</a:t>
            </a:r>
          </a:p>
          <a:p>
            <a:pPr lvl="0" rtl="0">
              <a:lnSpc>
                <a:spcPct val="100000"/>
              </a:lnSpc>
              <a:spcBef>
                <a:spcPts val="0"/>
              </a:spcBef>
              <a:buNone/>
            </a:pPr>
            <a:r>
              <a:rPr lang="zh-CN" sz="2400">
                <a:solidFill>
                  <a:srgbClr val="000000"/>
                </a:solidFill>
                <a:latin typeface="Arial"/>
                <a:ea typeface="Arial"/>
                <a:cs typeface="Arial"/>
                <a:sym typeface="Arial"/>
              </a:rPr>
              <a:t>➵ </a:t>
            </a:r>
            <a:r>
              <a:rPr lang="zh-CN">
                <a:solidFill>
                  <a:srgbClr val="000000"/>
                </a:solidFill>
                <a:latin typeface="Arial"/>
                <a:ea typeface="Arial"/>
                <a:cs typeface="Arial"/>
                <a:sym typeface="Arial"/>
              </a:rPr>
              <a:t>The </a:t>
            </a:r>
            <a:r>
              <a:rPr lang="zh-CN">
                <a:solidFill>
                  <a:schemeClr val="accent5"/>
                </a:solidFill>
                <a:latin typeface="Arial"/>
                <a:ea typeface="Arial"/>
                <a:cs typeface="Arial"/>
                <a:sym typeface="Arial"/>
              </a:rPr>
              <a:t>Weight </a:t>
            </a:r>
            <a:r>
              <a:rPr lang="zh-CN">
                <a:solidFill>
                  <a:srgbClr val="000000"/>
                </a:solidFill>
                <a:latin typeface="Arial"/>
                <a:ea typeface="Arial"/>
                <a:cs typeface="Arial"/>
                <a:sym typeface="Arial"/>
              </a:rPr>
              <a:t>strongly influences the diamond </a:t>
            </a:r>
            <a:r>
              <a:rPr lang="zh-CN">
                <a:solidFill>
                  <a:srgbClr val="00FF00"/>
                </a:solidFill>
                <a:latin typeface="Arial"/>
                <a:ea typeface="Arial"/>
                <a:cs typeface="Arial"/>
                <a:sym typeface="Arial"/>
              </a:rPr>
              <a:t>Price</a:t>
            </a:r>
            <a:r>
              <a:rPr lang="zh-CN">
                <a:solidFill>
                  <a:srgbClr val="000000"/>
                </a:solidFill>
                <a:latin typeface="Arial"/>
                <a:ea typeface="Arial"/>
                <a:cs typeface="Arial"/>
                <a:sym typeface="Arial"/>
              </a:rPr>
              <a:t>.</a:t>
            </a:r>
          </a:p>
          <a:p>
            <a:pPr indent="-342900" lvl="0" marL="457200" rtl="0">
              <a:lnSpc>
                <a:spcPct val="100000"/>
              </a:lnSpc>
              <a:spcBef>
                <a:spcPts val="0"/>
              </a:spcBef>
              <a:buClr>
                <a:srgbClr val="000000"/>
              </a:buClr>
              <a:buSzPct val="100000"/>
              <a:buFont typeface="Arial"/>
              <a:buChar char="-"/>
            </a:pPr>
            <a:r>
              <a:rPr lang="zh-CN" sz="1800">
                <a:solidFill>
                  <a:srgbClr val="000000"/>
                </a:solidFill>
                <a:latin typeface="Arial"/>
                <a:ea typeface="Arial"/>
                <a:cs typeface="Arial"/>
                <a:sym typeface="Arial"/>
              </a:rPr>
              <a:t>Weight and Price are highly correlated.</a:t>
            </a:r>
          </a:p>
          <a:p>
            <a:pPr indent="-342900" lvl="0" marL="457200" rtl="0">
              <a:lnSpc>
                <a:spcPct val="100000"/>
              </a:lnSpc>
              <a:spcBef>
                <a:spcPts val="0"/>
              </a:spcBef>
              <a:buClr>
                <a:srgbClr val="000000"/>
              </a:buClr>
              <a:buSzPct val="100000"/>
              <a:buFont typeface="Arial"/>
              <a:buChar char="-"/>
            </a:pPr>
            <a:r>
              <a:rPr lang="zh-CN" sz="1800">
                <a:solidFill>
                  <a:srgbClr val="000000"/>
                </a:solidFill>
                <a:latin typeface="Arial"/>
                <a:ea typeface="Arial"/>
                <a:cs typeface="Arial"/>
                <a:sym typeface="Arial"/>
              </a:rPr>
              <a:t>89.25% of the variability in price is explained by the weight.</a:t>
            </a:r>
          </a:p>
          <a:p>
            <a:pPr indent="-342900" lvl="0" marL="457200" rtl="0">
              <a:lnSpc>
                <a:spcPct val="100000"/>
              </a:lnSpc>
              <a:spcBef>
                <a:spcPts val="0"/>
              </a:spcBef>
              <a:buClr>
                <a:srgbClr val="000000"/>
              </a:buClr>
              <a:buSzPct val="100000"/>
              <a:buFont typeface="Arial"/>
              <a:buChar char="-"/>
            </a:pPr>
            <a:r>
              <a:rPr lang="zh-CN" sz="1800">
                <a:solidFill>
                  <a:srgbClr val="000000"/>
                </a:solidFill>
                <a:latin typeface="Arial"/>
                <a:ea typeface="Arial"/>
                <a:cs typeface="Arial"/>
                <a:sym typeface="Arial"/>
              </a:rPr>
              <a:t>For a carat increase in weight, we would expect an </a:t>
            </a:r>
            <a:r>
              <a:rPr lang="zh-CN">
                <a:solidFill>
                  <a:srgbClr val="000000"/>
                </a:solidFill>
                <a:latin typeface="Arial"/>
                <a:ea typeface="Arial"/>
                <a:cs typeface="Arial"/>
                <a:sym typeface="Arial"/>
              </a:rPr>
              <a:t>increase</a:t>
            </a:r>
            <a:r>
              <a:rPr lang="zh-CN" sz="1800">
                <a:solidFill>
                  <a:srgbClr val="000000"/>
                </a:solidFill>
                <a:latin typeface="Arial"/>
                <a:ea typeface="Arial"/>
                <a:cs typeface="Arial"/>
                <a:sym typeface="Arial"/>
              </a:rPr>
              <a:t> of </a:t>
            </a:r>
            <a:r>
              <a:rPr lang="zh-CN">
                <a:solidFill>
                  <a:srgbClr val="000000"/>
                </a:solidFill>
                <a:latin typeface="Arial"/>
                <a:ea typeface="Arial"/>
                <a:cs typeface="Arial"/>
                <a:sym typeface="Arial"/>
              </a:rPr>
              <a:t>$</a:t>
            </a:r>
            <a:r>
              <a:rPr lang="zh-CN" sz="1800">
                <a:solidFill>
                  <a:srgbClr val="000000"/>
                </a:solidFill>
                <a:latin typeface="Arial"/>
                <a:ea typeface="Arial"/>
                <a:cs typeface="Arial"/>
                <a:sym typeface="Arial"/>
              </a:rPr>
              <a:t>8547 in price.</a:t>
            </a:r>
          </a:p>
          <a:p>
            <a:pPr lvl="0" rtl="0">
              <a:lnSpc>
                <a:spcPct val="100000"/>
              </a:lnSpc>
              <a:spcBef>
                <a:spcPts val="0"/>
              </a:spcBef>
              <a:buNone/>
            </a:pPr>
            <a:r>
              <a:rPr lang="zh-CN" sz="2400">
                <a:solidFill>
                  <a:srgbClr val="000000"/>
                </a:solidFill>
                <a:latin typeface="Arial"/>
                <a:ea typeface="Arial"/>
                <a:cs typeface="Arial"/>
                <a:sym typeface="Arial"/>
              </a:rPr>
              <a:t>➵ </a:t>
            </a:r>
            <a:r>
              <a:rPr lang="zh-CN">
                <a:solidFill>
                  <a:srgbClr val="000000"/>
                </a:solidFill>
                <a:latin typeface="Arial"/>
                <a:ea typeface="Arial"/>
                <a:cs typeface="Arial"/>
                <a:sym typeface="Arial"/>
              </a:rPr>
              <a:t>The average price per carat is above $5000.</a:t>
            </a:r>
          </a:p>
          <a:p>
            <a:pPr lvl="0" rtl="0">
              <a:lnSpc>
                <a:spcPct val="100000"/>
              </a:lnSpc>
              <a:spcBef>
                <a:spcPts val="0"/>
              </a:spcBef>
              <a:buNone/>
            </a:pPr>
            <a:r>
              <a:t/>
            </a:r>
            <a:endParaRPr>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Thanks</a:t>
            </a:r>
          </a:p>
        </p:txBody>
      </p:sp>
      <p:sp>
        <p:nvSpPr>
          <p:cNvPr id="360" name="Shape 3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57200" lvl="0">
              <a:spcBef>
                <a:spcPts val="0"/>
              </a:spcBef>
              <a:buNone/>
            </a:pPr>
            <a:r>
              <a:rPr lang="zh-CN">
                <a:solidFill>
                  <a:schemeClr val="dk1"/>
                </a:solidFill>
                <a:latin typeface="Arial"/>
                <a:ea typeface="Arial"/>
                <a:cs typeface="Arial"/>
                <a:sym typeface="Arial"/>
              </a:rPr>
              <a:t>Chu, Singfat. (2001). </a:t>
            </a:r>
            <a:r>
              <a:rPr lang="zh-CN">
                <a:solidFill>
                  <a:srgbClr val="000000"/>
                </a:solidFill>
                <a:latin typeface="Arial"/>
                <a:ea typeface="Arial"/>
                <a:cs typeface="Arial"/>
                <a:sym typeface="Arial"/>
              </a:rPr>
              <a:t>Pricing the C's of Diamond Stones. </a:t>
            </a:r>
            <a:r>
              <a:rPr i="1" lang="zh-CN">
                <a:solidFill>
                  <a:srgbClr val="000000"/>
                </a:solidFill>
                <a:latin typeface="Arial"/>
                <a:ea typeface="Arial"/>
                <a:cs typeface="Arial"/>
                <a:sym typeface="Arial"/>
              </a:rPr>
              <a:t>Journal of Statistics Education, 9(2)</a:t>
            </a:r>
            <a:r>
              <a:rPr lang="zh-CN">
                <a:solidFill>
                  <a:srgbClr val="000000"/>
                </a:solidFill>
                <a:latin typeface="Arial"/>
                <a:ea typeface="Arial"/>
                <a:cs typeface="Arial"/>
                <a:sym typeface="Arial"/>
              </a:rPr>
              <a:t>. </a:t>
            </a:r>
            <a:r>
              <a:rPr lang="zh-CN" u="sng">
                <a:solidFill>
                  <a:srgbClr val="000000"/>
                </a:solidFill>
                <a:latin typeface="Arial"/>
                <a:ea typeface="Arial"/>
                <a:cs typeface="Arial"/>
                <a:sym typeface="Arial"/>
                <a:hlinkClick r:id="rId4"/>
              </a:rPr>
              <a:t>http://www.amstat.org/publications/jse/v9n2/4Cdata.txt</a:t>
            </a:r>
          </a:p>
          <a:p>
            <a:pPr indent="457200" lvl="0">
              <a:spcBef>
                <a:spcPts val="0"/>
              </a:spcBef>
              <a:buNone/>
            </a:pPr>
            <a:r>
              <a:rPr lang="zh-CN">
                <a:solidFill>
                  <a:srgbClr val="000000"/>
                </a:solidFill>
                <a:latin typeface="Arial"/>
                <a:ea typeface="Arial"/>
                <a:cs typeface="Arial"/>
                <a:sym typeface="Arial"/>
              </a:rPr>
              <a:t>Diamondregistry. </a:t>
            </a:r>
            <a:r>
              <a:rPr lang="zh-CN" u="sng">
                <a:solidFill>
                  <a:srgbClr val="000000"/>
                </a:solidFill>
                <a:latin typeface="Arial"/>
                <a:ea typeface="Arial"/>
                <a:cs typeface="Arial"/>
                <a:sym typeface="Arial"/>
                <a:hlinkClick r:id="rId5"/>
              </a:rPr>
              <a:t>http://www.diamondregistry.com/1-carat-diamond-price.htm</a:t>
            </a:r>
          </a:p>
          <a:p>
            <a:pPr indent="457200" lvl="0">
              <a:spcBef>
                <a:spcPts val="0"/>
              </a:spcBef>
              <a:buNone/>
            </a:pPr>
            <a:r>
              <a:rPr lang="zh-CN">
                <a:solidFill>
                  <a:srgbClr val="000000"/>
                </a:solidFill>
                <a:latin typeface="Arial"/>
                <a:ea typeface="Arial"/>
                <a:cs typeface="Arial"/>
                <a:sym typeface="Arial"/>
              </a:rPr>
              <a:t>Background graphic: </a:t>
            </a:r>
            <a:r>
              <a:rPr lang="zh-CN" u="sng">
                <a:solidFill>
                  <a:srgbClr val="000000"/>
                </a:solidFill>
                <a:latin typeface="Arial"/>
                <a:ea typeface="Arial"/>
                <a:cs typeface="Arial"/>
                <a:sym typeface="Arial"/>
                <a:hlinkClick r:id="rId6"/>
              </a:rPr>
              <a:t>www.pptbackgrounds.org/show/diamond.html</a:t>
            </a:r>
          </a:p>
          <a:p>
            <a:pPr lvl="0">
              <a:spcBef>
                <a:spcPts val="0"/>
              </a:spcBef>
              <a:buNone/>
            </a:pPr>
            <a:r>
              <a:t/>
            </a:r>
            <a:endParaRPr>
              <a:solidFill>
                <a:srgbClr val="000000"/>
              </a:solidFill>
              <a:latin typeface="Arial"/>
              <a:ea typeface="Arial"/>
              <a:cs typeface="Arial"/>
              <a:sym typeface="Arial"/>
            </a:endParaRPr>
          </a:p>
          <a:p>
            <a:pPr lvl="0">
              <a:spcBef>
                <a:spcPts val="0"/>
              </a:spcBef>
              <a:buNone/>
            </a:pPr>
            <a:r>
              <a:t/>
            </a:r>
            <a:endParaRPr>
              <a:latin typeface="Arial"/>
              <a:ea typeface="Arial"/>
              <a:cs typeface="Arial"/>
              <a:sym typeface="Arial"/>
            </a:endParaRPr>
          </a:p>
          <a:p>
            <a:pPr lvl="0">
              <a:spcBef>
                <a:spcPts val="0"/>
              </a:spcBef>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latin typeface="Times New Roman"/>
                <a:ea typeface="Times New Roman"/>
                <a:cs typeface="Times New Roman"/>
                <a:sym typeface="Times New Roman"/>
              </a:rPr>
              <a:t>The Response Variable</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457200" lvl="0" marL="457200" rtl="0">
              <a:spcBef>
                <a:spcPts val="0"/>
              </a:spcBef>
              <a:buClr>
                <a:srgbClr val="00FF00"/>
              </a:buClr>
              <a:buSzPct val="100000"/>
              <a:buFont typeface="Times New Roman"/>
              <a:buChar char="-"/>
            </a:pPr>
            <a:r>
              <a:rPr lang="zh-CN" sz="3600">
                <a:solidFill>
                  <a:srgbClr val="00FF00"/>
                </a:solidFill>
                <a:latin typeface="Times New Roman"/>
                <a:ea typeface="Times New Roman"/>
                <a:cs typeface="Times New Roman"/>
                <a:sym typeface="Times New Roman"/>
              </a:rPr>
              <a:t>Price</a:t>
            </a:r>
          </a:p>
          <a:p>
            <a:pPr indent="-457200" lvl="1" marL="914400" rtl="0">
              <a:spcBef>
                <a:spcPts val="0"/>
              </a:spcBef>
              <a:buClr>
                <a:srgbClr val="000000"/>
              </a:buClr>
              <a:buSzPct val="100000"/>
              <a:buFont typeface="Times New Roman"/>
              <a:buChar char="-"/>
            </a:pPr>
            <a:r>
              <a:rPr lang="zh-CN" sz="3600">
                <a:solidFill>
                  <a:srgbClr val="000000"/>
                </a:solidFill>
                <a:latin typeface="Times New Roman"/>
                <a:ea typeface="Times New Roman"/>
                <a:cs typeface="Times New Roman"/>
                <a:sym typeface="Times New Roman"/>
              </a:rPr>
              <a:t>in U.S. Dollars</a:t>
            </a:r>
          </a:p>
          <a:p>
            <a:pPr indent="-457200" lvl="1" marL="914400">
              <a:spcBef>
                <a:spcPts val="0"/>
              </a:spcBef>
              <a:buClr>
                <a:srgbClr val="000000"/>
              </a:buClr>
              <a:buSzPct val="100000"/>
              <a:buFont typeface="Times New Roman"/>
              <a:buChar char="-"/>
            </a:pPr>
            <a:r>
              <a:rPr lang="zh-CN" sz="3600">
                <a:solidFill>
                  <a:srgbClr val="000000"/>
                </a:solidFill>
                <a:latin typeface="Times New Roman"/>
                <a:ea typeface="Times New Roman"/>
                <a:cs typeface="Times New Roman"/>
                <a:sym typeface="Times New Roman"/>
              </a:rPr>
              <a:t>quantitative variable: continuous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65600"/>
            <a:ext cx="8520600" cy="572700"/>
          </a:xfrm>
          <a:prstGeom prst="rect">
            <a:avLst/>
          </a:prstGeom>
        </p:spPr>
        <p:txBody>
          <a:bodyPr anchorCtr="0" anchor="t" bIns="91425" lIns="91425" rIns="91425" wrap="square" tIns="91425">
            <a:noAutofit/>
          </a:bodyPr>
          <a:lstStyle/>
          <a:p>
            <a:pPr lvl="0">
              <a:spcBef>
                <a:spcPts val="0"/>
              </a:spcBef>
              <a:buNone/>
            </a:pPr>
            <a:r>
              <a:rPr lang="zh-CN" sz="3600"/>
              <a:t>Exploratory Data Analysis</a:t>
            </a:r>
          </a:p>
          <a:p>
            <a:pPr indent="-228600" lvl="0" marL="457200">
              <a:spcBef>
                <a:spcPts val="0"/>
              </a:spcBef>
              <a:buChar char="-"/>
            </a:pPr>
            <a:r>
              <a:rPr lang="zh-CN"/>
              <a:t>Frequency table for </a:t>
            </a:r>
            <a:r>
              <a:rPr lang="zh-CN">
                <a:solidFill>
                  <a:schemeClr val="accent5"/>
                </a:solidFill>
              </a:rPr>
              <a:t>color</a:t>
            </a:r>
            <a:r>
              <a:rPr lang="zh-CN"/>
              <a:t> </a:t>
            </a:r>
          </a:p>
        </p:txBody>
      </p:sp>
      <p:pic>
        <p:nvPicPr>
          <p:cNvPr descr="Capture.PNG" id="91" name="Shape 91"/>
          <p:cNvPicPr preferRelativeResize="0"/>
          <p:nvPr/>
        </p:nvPicPr>
        <p:blipFill>
          <a:blip r:embed="rId3">
            <a:alphaModFix/>
          </a:blip>
          <a:stretch>
            <a:fillRect/>
          </a:stretch>
        </p:blipFill>
        <p:spPr>
          <a:xfrm>
            <a:off x="441249" y="1469549"/>
            <a:ext cx="8123599" cy="3109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0" y="255625"/>
            <a:ext cx="3287400" cy="975900"/>
          </a:xfrm>
          <a:prstGeom prst="rect">
            <a:avLst/>
          </a:prstGeom>
        </p:spPr>
        <p:txBody>
          <a:bodyPr anchorCtr="0" anchor="t" bIns="91425" lIns="91425" rIns="91425" wrap="square" tIns="91425">
            <a:noAutofit/>
          </a:bodyPr>
          <a:lstStyle/>
          <a:p>
            <a:pPr lvl="0" rtl="0">
              <a:spcBef>
                <a:spcPts val="0"/>
              </a:spcBef>
              <a:buNone/>
            </a:pPr>
            <a:r>
              <a:rPr lang="zh-CN" sz="3600">
                <a:solidFill>
                  <a:schemeClr val="accent5"/>
                </a:solidFill>
              </a:rPr>
              <a:t>Color</a:t>
            </a:r>
          </a:p>
          <a:p>
            <a:pPr lvl="0" rtl="0">
              <a:spcBef>
                <a:spcPts val="0"/>
              </a:spcBef>
              <a:buNone/>
            </a:pPr>
            <a:r>
              <a:rPr lang="zh-CN" sz="3600"/>
              <a:t>Pie chart </a:t>
            </a:r>
          </a:p>
          <a:p>
            <a:pPr lvl="0" rtl="0">
              <a:spcBef>
                <a:spcPts val="0"/>
              </a:spcBef>
              <a:buNone/>
            </a:pPr>
            <a:r>
              <a:t/>
            </a:r>
            <a:endParaRPr/>
          </a:p>
        </p:txBody>
      </p:sp>
      <p:pic>
        <p:nvPicPr>
          <p:cNvPr id="97" name="Shape 97"/>
          <p:cNvPicPr preferRelativeResize="0"/>
          <p:nvPr/>
        </p:nvPicPr>
        <p:blipFill rotWithShape="1">
          <a:blip r:embed="rId3">
            <a:alphaModFix/>
          </a:blip>
          <a:srcRect b="21082" l="43174" r="23418" t="27334"/>
          <a:stretch/>
        </p:blipFill>
        <p:spPr>
          <a:xfrm>
            <a:off x="1928310" y="-86998"/>
            <a:ext cx="5287375" cy="5076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sz="3600">
                <a:solidFill>
                  <a:schemeClr val="accent5"/>
                </a:solidFill>
              </a:rPr>
              <a:t>Color</a:t>
            </a:r>
          </a:p>
          <a:p>
            <a:pPr lvl="0">
              <a:spcBef>
                <a:spcPts val="0"/>
              </a:spcBef>
              <a:buNone/>
            </a:pPr>
            <a:r>
              <a:rPr lang="zh-CN" sz="3600"/>
              <a:t>Bar chart</a:t>
            </a:r>
          </a:p>
        </p:txBody>
      </p:sp>
      <p:pic>
        <p:nvPicPr>
          <p:cNvPr id="103" name="Shape 103"/>
          <p:cNvPicPr preferRelativeResize="0"/>
          <p:nvPr/>
        </p:nvPicPr>
        <p:blipFill rotWithShape="1">
          <a:blip r:embed="rId3">
            <a:alphaModFix/>
          </a:blip>
          <a:srcRect b="20212" l="47509" r="28071" t="21012"/>
          <a:stretch/>
        </p:blipFill>
        <p:spPr>
          <a:xfrm>
            <a:off x="5183374" y="0"/>
            <a:ext cx="3960624" cy="5030349"/>
          </a:xfrm>
          <a:prstGeom prst="rect">
            <a:avLst/>
          </a:prstGeom>
          <a:noFill/>
          <a:ln>
            <a:noFill/>
          </a:ln>
        </p:spPr>
      </p:pic>
      <p:sp>
        <p:nvSpPr>
          <p:cNvPr id="104" name="Shape 104"/>
          <p:cNvSpPr txBox="1"/>
          <p:nvPr/>
        </p:nvSpPr>
        <p:spPr>
          <a:xfrm>
            <a:off x="0" y="1883950"/>
            <a:ext cx="5631900" cy="3146400"/>
          </a:xfrm>
          <a:prstGeom prst="rect">
            <a:avLst/>
          </a:prstGeom>
          <a:noFill/>
          <a:ln>
            <a:noFill/>
          </a:ln>
        </p:spPr>
        <p:txBody>
          <a:bodyPr anchorCtr="0" anchor="t" bIns="91425" lIns="91425" rIns="91425" wrap="square" tIns="91425">
            <a:noAutofit/>
          </a:bodyPr>
          <a:lstStyle/>
          <a:p>
            <a:pPr indent="-381000" lvl="0" marL="457200" rtl="0">
              <a:spcBef>
                <a:spcPts val="0"/>
              </a:spcBef>
              <a:buSzPct val="100000"/>
              <a:buChar char="-"/>
            </a:pPr>
            <a:r>
              <a:rPr lang="zh-CN" sz="2400"/>
              <a:t>According to the bar chart, the distribution of color is approximately symmetric.</a:t>
            </a:r>
          </a:p>
          <a:p>
            <a:pPr lvl="0" rtl="0">
              <a:spcBef>
                <a:spcPts val="0"/>
              </a:spcBef>
              <a:buNone/>
            </a:pPr>
            <a:r>
              <a:t/>
            </a:r>
            <a:endParaRPr sz="2400"/>
          </a:p>
          <a:p>
            <a:pPr indent="-381000" lvl="0" marL="457200" rtl="0">
              <a:spcBef>
                <a:spcPts val="0"/>
              </a:spcBef>
              <a:buSzPct val="100000"/>
              <a:buChar char="-"/>
            </a:pPr>
            <a:r>
              <a:rPr lang="zh-CN" sz="2400"/>
              <a:t>The most frequent grade of color is grade F (26.62%), which means the grade F is the most popular color type among customers. </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zh-CN"/>
              <a:t>Frequency Table for </a:t>
            </a:r>
            <a:r>
              <a:rPr lang="zh-CN">
                <a:solidFill>
                  <a:srgbClr val="FF0000"/>
                </a:solidFill>
              </a:rPr>
              <a:t>Clarity</a:t>
            </a:r>
          </a:p>
        </p:txBody>
      </p:sp>
      <p:pic>
        <p:nvPicPr>
          <p:cNvPr descr="Capturesdf.PNG" id="110" name="Shape 110"/>
          <p:cNvPicPr preferRelativeResize="0"/>
          <p:nvPr/>
        </p:nvPicPr>
        <p:blipFill>
          <a:blip r:embed="rId3">
            <a:alphaModFix/>
          </a:blip>
          <a:stretch>
            <a:fillRect/>
          </a:stretch>
        </p:blipFill>
        <p:spPr>
          <a:xfrm>
            <a:off x="311700" y="1308824"/>
            <a:ext cx="8520599" cy="3260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