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handoutMasterIdLst>
    <p:handoutMasterId r:id="rId20"/>
  </p:handoutMasterIdLst>
  <p:sldIdLst>
    <p:sldId id="806" r:id="rId3"/>
    <p:sldId id="658" r:id="rId4"/>
    <p:sldId id="975" r:id="rId5"/>
    <p:sldId id="296" r:id="rId6"/>
    <p:sldId id="977" r:id="rId7"/>
    <p:sldId id="978" r:id="rId8"/>
    <p:sldId id="979" r:id="rId9"/>
    <p:sldId id="982" r:id="rId10"/>
    <p:sldId id="980" r:id="rId11"/>
    <p:sldId id="983" r:id="rId12"/>
    <p:sldId id="984" r:id="rId13"/>
    <p:sldId id="985" r:id="rId14"/>
    <p:sldId id="986" r:id="rId15"/>
    <p:sldId id="987" r:id="rId16"/>
    <p:sldId id="989" r:id="rId17"/>
    <p:sldId id="988" r:id="rId18"/>
  </p:sldIdLst>
  <p:sldSz cx="12198350" cy="6858000"/>
  <p:notesSz cx="6858000" cy="9144000"/>
  <p:custDataLst>
    <p:tags r:id="rId2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2EB0DE"/>
    <a:srgbClr val="1F95BF"/>
    <a:srgbClr val="726968"/>
    <a:srgbClr val="4C4746"/>
    <a:srgbClr val="27ADDD"/>
    <a:srgbClr val="209BC6"/>
    <a:srgbClr val="F4F4F4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5" autoAdjust="0"/>
    <p:restoredTop sz="49635" autoAdjust="0"/>
  </p:normalViewPr>
  <p:slideViewPr>
    <p:cSldViewPr snapToObjects="1">
      <p:cViewPr varScale="1">
        <p:scale>
          <a:sx n="97" d="100"/>
          <a:sy n="97" d="100"/>
        </p:scale>
        <p:origin x="616" y="200"/>
      </p:cViewPr>
      <p:guideLst>
        <p:guide orient="horz" pos="214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990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66804-583B-42BE-962B-441699487C40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0FDFD-A5D4-42F3-BCC8-12887DAA7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605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t>2021/2/25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79413" y="685800"/>
            <a:ext cx="60991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38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12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278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248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420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397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360" y="2420888"/>
            <a:ext cx="6334949" cy="863600"/>
          </a:xfrm>
          <a:prstGeom prst="rect">
            <a:avLst/>
          </a:prstGeo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947" y="3500388"/>
            <a:ext cx="6336536" cy="6477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907" y="590550"/>
            <a:ext cx="10514536" cy="635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41907" y="1600201"/>
            <a:ext cx="10514536" cy="42770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5113" y="908050"/>
            <a:ext cx="2743557" cy="521811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80" y="908050"/>
            <a:ext cx="8083014" cy="52181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147454" y="2886611"/>
            <a:ext cx="1060487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8431559" y="2758267"/>
            <a:ext cx="1096957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040587" y="1447781"/>
            <a:ext cx="3014123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4468018" y="3771071"/>
            <a:ext cx="524195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7377300" y="2904248"/>
            <a:ext cx="401210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5278504" y="2574151"/>
            <a:ext cx="981859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3262367" y="3206628"/>
            <a:ext cx="1477829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5353101" y="3446016"/>
            <a:ext cx="1834683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9887388" y="2725340"/>
            <a:ext cx="1116940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7943834" y="3624921"/>
            <a:ext cx="52218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11256344" y="2365002"/>
            <a:ext cx="522179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2054705" y="2795896"/>
            <a:ext cx="1697586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3984146" y="2785815"/>
            <a:ext cx="437502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8520449" y="3325063"/>
            <a:ext cx="703632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9240210" y="2909287"/>
            <a:ext cx="36088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9746259" y="3446015"/>
            <a:ext cx="282259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1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3147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638"/>
            <a:ext cx="1097851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7" y="6356351"/>
            <a:ext cx="2846282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2E3AAC11-D570-4EA9-AFC0-30FB72BA45EB}" type="datetimeFigureOut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2021/2/25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0" y="6356351"/>
            <a:ext cx="3862811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1" y="6356351"/>
            <a:ext cx="2846282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55ECCFAA-F4FB-487C-9F1E-C8836D0C3DC9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51163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7" y="6356351"/>
            <a:ext cx="2846282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2E3AAC11-D570-4EA9-AFC0-30FB72BA45EB}" type="datetimeFigureOut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2021/2/25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0" y="6356351"/>
            <a:ext cx="3862811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1" y="6356351"/>
            <a:ext cx="2846282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55ECCFAA-F4FB-487C-9F1E-C8836D0C3DC9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89016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10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907" y="965201"/>
            <a:ext cx="10514536" cy="635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1907" y="1800698"/>
            <a:ext cx="10514536" cy="42770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1773802" y="6536896"/>
            <a:ext cx="423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BCBF865-A225-49B7-8C06-A3D8CF7C3037}" type="slidenum">
              <a:rPr lang="zh-CN" altLang="en-US" sz="1400" smtClean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‹#›</a:t>
            </a:fld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739" y="4406902"/>
            <a:ext cx="10367724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739" y="2906713"/>
            <a:ext cx="10367724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907" y="590550"/>
            <a:ext cx="10514536" cy="635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80" y="1600202"/>
            <a:ext cx="541249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4592" y="1600202"/>
            <a:ext cx="541408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80" y="274638"/>
            <a:ext cx="10978991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80" y="1535113"/>
            <a:ext cx="539026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80" y="2174875"/>
            <a:ext cx="539026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820" y="1535113"/>
            <a:ext cx="539185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820" y="2174875"/>
            <a:ext cx="5391851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907704" y="6622938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http://www.1ppt.com/xiazai/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907" y="590550"/>
            <a:ext cx="10514536" cy="635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80" y="273050"/>
            <a:ext cx="401372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471" y="273052"/>
            <a:ext cx="6819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80" y="1435102"/>
            <a:ext cx="401372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088" y="4800600"/>
            <a:ext cx="731932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1088" y="612775"/>
            <a:ext cx="731932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1088" y="5367338"/>
            <a:ext cx="731932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5" r:id="rId13"/>
  </p:sldLayoutIdLst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accent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3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139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: 形状 30"/>
          <p:cNvSpPr/>
          <p:nvPr/>
        </p:nvSpPr>
        <p:spPr bwMode="auto">
          <a:xfrm rot="16200000">
            <a:off x="5805761" y="-2445182"/>
            <a:ext cx="425579" cy="8116302"/>
          </a:xfrm>
          <a:custGeom>
            <a:avLst/>
            <a:gdLst>
              <a:gd name="connsiteX0" fmla="*/ 360000 w 360000"/>
              <a:gd name="connsiteY0" fmla="*/ 1 h 6865632"/>
              <a:gd name="connsiteX1" fmla="*/ 360000 w 360000"/>
              <a:gd name="connsiteY1" fmla="*/ 109665 h 6865632"/>
              <a:gd name="connsiteX2" fmla="*/ 358604 w 360000"/>
              <a:gd name="connsiteY2" fmla="*/ 109665 h 6865632"/>
              <a:gd name="connsiteX3" fmla="*/ 358604 w 360000"/>
              <a:gd name="connsiteY3" fmla="*/ 6755968 h 6865632"/>
              <a:gd name="connsiteX4" fmla="*/ 360000 w 360000"/>
              <a:gd name="connsiteY4" fmla="*/ 6755968 h 6865632"/>
              <a:gd name="connsiteX5" fmla="*/ 360000 w 360000"/>
              <a:gd name="connsiteY5" fmla="*/ 6865632 h 6865632"/>
              <a:gd name="connsiteX6" fmla="*/ 0 w 360000"/>
              <a:gd name="connsiteY6" fmla="*/ 6865632 h 6865632"/>
              <a:gd name="connsiteX7" fmla="*/ 0 w 360000"/>
              <a:gd name="connsiteY7" fmla="*/ 6755968 h 6865632"/>
              <a:gd name="connsiteX8" fmla="*/ 248940 w 360000"/>
              <a:gd name="connsiteY8" fmla="*/ 6755968 h 6865632"/>
              <a:gd name="connsiteX9" fmla="*/ 248940 w 360000"/>
              <a:gd name="connsiteY9" fmla="*/ 109665 h 6865632"/>
              <a:gd name="connsiteX10" fmla="*/ 0 w 360000"/>
              <a:gd name="connsiteY10" fmla="*/ 109665 h 6865632"/>
              <a:gd name="connsiteX11" fmla="*/ 0 w 360000"/>
              <a:gd name="connsiteY11" fmla="*/ 1 h 6865632"/>
              <a:gd name="connsiteX12" fmla="*/ 248940 w 360000"/>
              <a:gd name="connsiteY12" fmla="*/ 1 h 6865632"/>
              <a:gd name="connsiteX13" fmla="*/ 248940 w 360000"/>
              <a:gd name="connsiteY13" fmla="*/ 0 h 6865632"/>
              <a:gd name="connsiteX14" fmla="*/ 358604 w 360000"/>
              <a:gd name="connsiteY14" fmla="*/ 0 h 6865632"/>
              <a:gd name="connsiteX15" fmla="*/ 358604 w 360000"/>
              <a:gd name="connsiteY15" fmla="*/ 1 h 6865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0000" h="6865632">
                <a:moveTo>
                  <a:pt x="360000" y="1"/>
                </a:moveTo>
                <a:lnTo>
                  <a:pt x="360000" y="109665"/>
                </a:lnTo>
                <a:lnTo>
                  <a:pt x="358604" y="109665"/>
                </a:lnTo>
                <a:lnTo>
                  <a:pt x="358604" y="6755968"/>
                </a:lnTo>
                <a:lnTo>
                  <a:pt x="360000" y="6755968"/>
                </a:lnTo>
                <a:lnTo>
                  <a:pt x="360000" y="6865632"/>
                </a:lnTo>
                <a:lnTo>
                  <a:pt x="0" y="6865632"/>
                </a:lnTo>
                <a:lnTo>
                  <a:pt x="0" y="6755968"/>
                </a:lnTo>
                <a:lnTo>
                  <a:pt x="248940" y="6755968"/>
                </a:lnTo>
                <a:lnTo>
                  <a:pt x="248940" y="109665"/>
                </a:lnTo>
                <a:lnTo>
                  <a:pt x="0" y="109665"/>
                </a:lnTo>
                <a:lnTo>
                  <a:pt x="0" y="1"/>
                </a:lnTo>
                <a:lnTo>
                  <a:pt x="248940" y="1"/>
                </a:lnTo>
                <a:lnTo>
                  <a:pt x="248940" y="0"/>
                </a:lnTo>
                <a:lnTo>
                  <a:pt x="358604" y="0"/>
                </a:lnTo>
                <a:lnTo>
                  <a:pt x="358604" y="1"/>
                </a:lnTo>
                <a:close/>
              </a:path>
            </a:pathLst>
          </a:cu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任意多边形: 形状 31"/>
          <p:cNvSpPr/>
          <p:nvPr/>
        </p:nvSpPr>
        <p:spPr bwMode="auto">
          <a:xfrm rot="5400000" flipV="1">
            <a:off x="5805761" y="1432027"/>
            <a:ext cx="425579" cy="8116302"/>
          </a:xfrm>
          <a:custGeom>
            <a:avLst/>
            <a:gdLst>
              <a:gd name="connsiteX0" fmla="*/ 360000 w 360000"/>
              <a:gd name="connsiteY0" fmla="*/ 1 h 6865632"/>
              <a:gd name="connsiteX1" fmla="*/ 360000 w 360000"/>
              <a:gd name="connsiteY1" fmla="*/ 109665 h 6865632"/>
              <a:gd name="connsiteX2" fmla="*/ 358604 w 360000"/>
              <a:gd name="connsiteY2" fmla="*/ 109665 h 6865632"/>
              <a:gd name="connsiteX3" fmla="*/ 358604 w 360000"/>
              <a:gd name="connsiteY3" fmla="*/ 6755968 h 6865632"/>
              <a:gd name="connsiteX4" fmla="*/ 360000 w 360000"/>
              <a:gd name="connsiteY4" fmla="*/ 6755968 h 6865632"/>
              <a:gd name="connsiteX5" fmla="*/ 360000 w 360000"/>
              <a:gd name="connsiteY5" fmla="*/ 6865632 h 6865632"/>
              <a:gd name="connsiteX6" fmla="*/ 0 w 360000"/>
              <a:gd name="connsiteY6" fmla="*/ 6865632 h 6865632"/>
              <a:gd name="connsiteX7" fmla="*/ 0 w 360000"/>
              <a:gd name="connsiteY7" fmla="*/ 6755968 h 6865632"/>
              <a:gd name="connsiteX8" fmla="*/ 248940 w 360000"/>
              <a:gd name="connsiteY8" fmla="*/ 6755968 h 6865632"/>
              <a:gd name="connsiteX9" fmla="*/ 248940 w 360000"/>
              <a:gd name="connsiteY9" fmla="*/ 109665 h 6865632"/>
              <a:gd name="connsiteX10" fmla="*/ 0 w 360000"/>
              <a:gd name="connsiteY10" fmla="*/ 109665 h 6865632"/>
              <a:gd name="connsiteX11" fmla="*/ 0 w 360000"/>
              <a:gd name="connsiteY11" fmla="*/ 1 h 6865632"/>
              <a:gd name="connsiteX12" fmla="*/ 248940 w 360000"/>
              <a:gd name="connsiteY12" fmla="*/ 1 h 6865632"/>
              <a:gd name="connsiteX13" fmla="*/ 248940 w 360000"/>
              <a:gd name="connsiteY13" fmla="*/ 0 h 6865632"/>
              <a:gd name="connsiteX14" fmla="*/ 358604 w 360000"/>
              <a:gd name="connsiteY14" fmla="*/ 0 h 6865632"/>
              <a:gd name="connsiteX15" fmla="*/ 358604 w 360000"/>
              <a:gd name="connsiteY15" fmla="*/ 1 h 6865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0000" h="6865632">
                <a:moveTo>
                  <a:pt x="360000" y="1"/>
                </a:moveTo>
                <a:lnTo>
                  <a:pt x="360000" y="109665"/>
                </a:lnTo>
                <a:lnTo>
                  <a:pt x="358604" y="109665"/>
                </a:lnTo>
                <a:lnTo>
                  <a:pt x="358604" y="6755968"/>
                </a:lnTo>
                <a:lnTo>
                  <a:pt x="360000" y="6755968"/>
                </a:lnTo>
                <a:lnTo>
                  <a:pt x="360000" y="6865632"/>
                </a:lnTo>
                <a:lnTo>
                  <a:pt x="0" y="6865632"/>
                </a:lnTo>
                <a:lnTo>
                  <a:pt x="0" y="6755968"/>
                </a:lnTo>
                <a:lnTo>
                  <a:pt x="248940" y="6755968"/>
                </a:lnTo>
                <a:lnTo>
                  <a:pt x="248940" y="109665"/>
                </a:lnTo>
                <a:lnTo>
                  <a:pt x="0" y="109665"/>
                </a:lnTo>
                <a:lnTo>
                  <a:pt x="0" y="1"/>
                </a:lnTo>
                <a:lnTo>
                  <a:pt x="248940" y="1"/>
                </a:lnTo>
                <a:lnTo>
                  <a:pt x="248940" y="0"/>
                </a:lnTo>
                <a:lnTo>
                  <a:pt x="358604" y="0"/>
                </a:lnTo>
                <a:lnTo>
                  <a:pt x="358604" y="1"/>
                </a:lnTo>
                <a:close/>
              </a:path>
            </a:pathLst>
          </a:cu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889346" y="2797234"/>
            <a:ext cx="7683351" cy="116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nb-NO" altLang="zh-CN" sz="7000" dirty="0" err="1">
                <a:solidFill>
                  <a:schemeClr val="accent2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Traffic</a:t>
            </a:r>
            <a:r>
              <a:rPr lang="en-US" altLang="zh-CN" sz="7000" dirty="0">
                <a:solidFill>
                  <a:schemeClr val="accent2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 </a:t>
            </a:r>
            <a:r>
              <a:rPr lang="nb-NO" altLang="zh-CN" sz="7000" dirty="0">
                <a:solidFill>
                  <a:schemeClr val="accent2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Analysis</a:t>
            </a:r>
            <a:endParaRPr lang="zh-CN" altLang="zh-CN" sz="7000" dirty="0">
              <a:solidFill>
                <a:schemeClr val="accent2"/>
              </a:solidFill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86607" y="2043589"/>
            <a:ext cx="5936202" cy="46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r>
              <a:rPr lang="en-US" altLang="zh-CN" sz="2800" dirty="0">
                <a:solidFill>
                  <a:schemeClr val="accent2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Case Study of </a:t>
            </a:r>
            <a:r>
              <a:rPr lang="en-US" altLang="zh-CN" sz="2800" dirty="0" err="1">
                <a:solidFill>
                  <a:schemeClr val="accent2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Skatteetaten</a:t>
            </a:r>
            <a:endParaRPr lang="zh-CN" altLang="zh-CN" sz="2800" dirty="0">
              <a:solidFill>
                <a:schemeClr val="accent2"/>
              </a:solidFill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50" name="TextBox 16"/>
          <p:cNvSpPr txBox="1"/>
          <p:nvPr/>
        </p:nvSpPr>
        <p:spPr>
          <a:xfrm>
            <a:off x="1021289" y="4204388"/>
            <a:ext cx="1347141" cy="338675"/>
          </a:xfrm>
          <a:prstGeom prst="rect">
            <a:avLst/>
          </a:prstGeom>
          <a:gradFill>
            <a:gsLst>
              <a:gs pos="0">
                <a:srgbClr val="585858"/>
              </a:gs>
              <a:gs pos="57000">
                <a:schemeClr val="tx1"/>
              </a:gs>
              <a:gs pos="100000">
                <a:srgbClr val="363636"/>
              </a:gs>
            </a:gsLst>
            <a:lin ang="5400000" scaled="1"/>
          </a:gradFill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accent2"/>
                </a:solidFill>
                <a:latin typeface="+mn-lt"/>
                <a:ea typeface="+mn-ea"/>
                <a:cs typeface="+mn-ea"/>
              </a:defRPr>
            </a:lvl1pPr>
          </a:lstStyle>
          <a:p>
            <a:pPr algn="r"/>
            <a:r>
              <a:rPr lang="nb-NO" altLang="zh-CN" sz="1400" dirty="0">
                <a:latin typeface="+mn-ea"/>
                <a:sym typeface="+mn-lt"/>
              </a:rPr>
              <a:t>CHENXING</a:t>
            </a:r>
            <a:r>
              <a:rPr lang="en-US" altLang="zh-CN" sz="1400" dirty="0">
                <a:latin typeface="+mn-ea"/>
                <a:sym typeface="+mn-lt"/>
              </a:rPr>
              <a:t> </a:t>
            </a:r>
            <a:r>
              <a:rPr lang="nb-NO" altLang="zh-CN" sz="1400" dirty="0">
                <a:latin typeface="+mn-ea"/>
                <a:sym typeface="+mn-lt"/>
              </a:rPr>
              <a:t>LI</a:t>
            </a:r>
            <a:endParaRPr lang="zh-CN" altLang="en-US" sz="1400" dirty="0">
              <a:latin typeface="+mn-ea"/>
              <a:sym typeface="+mn-lt"/>
            </a:endParaRPr>
          </a:p>
        </p:txBody>
      </p:sp>
      <p:sp>
        <p:nvSpPr>
          <p:cNvPr id="51" name="TextBox 17"/>
          <p:cNvSpPr txBox="1"/>
          <p:nvPr/>
        </p:nvSpPr>
        <p:spPr>
          <a:xfrm>
            <a:off x="2368430" y="4204388"/>
            <a:ext cx="1368152" cy="338675"/>
          </a:xfrm>
          <a:prstGeom prst="rect">
            <a:avLst/>
          </a:prstGeom>
          <a:gradFill>
            <a:gsLst>
              <a:gs pos="48000">
                <a:srgbClr val="ED0101"/>
              </a:gs>
              <a:gs pos="0">
                <a:srgbClr val="FE1E1E"/>
              </a:gs>
              <a:gs pos="100000">
                <a:srgbClr val="E10101"/>
              </a:gs>
            </a:gsLst>
            <a:lin ang="5400000" scaled="1"/>
          </a:gradFill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chemeClr val="accent2"/>
                </a:solidFill>
                <a:latin typeface="+mn-lt"/>
                <a:ea typeface="+mn-ea"/>
                <a:cs typeface="+mn-ea"/>
              </a:defRPr>
            </a:lvl1pPr>
          </a:lstStyle>
          <a:p>
            <a:r>
              <a:rPr lang="en-US" altLang="zh-CN" sz="1600" dirty="0">
                <a:latin typeface="+mn-ea"/>
                <a:sym typeface="+mn-lt"/>
              </a:rPr>
              <a:t>2021.01.26</a:t>
            </a:r>
            <a:endParaRPr lang="zh-CN" altLang="en-US" sz="1600" dirty="0">
              <a:latin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4947046" y="1787842"/>
            <a:ext cx="7251303" cy="50701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5">
            <a:extLst>
              <a:ext uri="{FF2B5EF4-FFF2-40B4-BE49-F238E27FC236}">
                <a16:creationId xmlns:a16="http://schemas.microsoft.com/office/drawing/2014/main" id="{800CE3E7-9024-6C4F-AA54-DC4ADBA77943}"/>
              </a:ext>
            </a:extLst>
          </p:cNvPr>
          <p:cNvSpPr/>
          <p:nvPr/>
        </p:nvSpPr>
        <p:spPr bwMode="auto">
          <a:xfrm>
            <a:off x="7523421" y="1718354"/>
            <a:ext cx="4009497" cy="3654862"/>
          </a:xfrm>
          <a:prstGeom prst="rect">
            <a:avLst/>
          </a:prstGeom>
          <a:solidFill>
            <a:schemeClr val="accent2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altLang="zh-CN" dirty="0">
                <a:latin typeface="+mn-lt"/>
                <a:ea typeface="+mn-ea"/>
                <a:cs typeface="+mn-ea"/>
                <a:sym typeface="+mn-lt"/>
              </a:rPr>
              <a:t>Top </a:t>
            </a:r>
            <a:r>
              <a:rPr lang="nb-NO" altLang="zh-CN" dirty="0" err="1">
                <a:latin typeface="+mn-lt"/>
                <a:ea typeface="+mn-ea"/>
                <a:cs typeface="+mn-ea"/>
                <a:sym typeface="+mn-lt"/>
              </a:rPr>
              <a:t>four</a:t>
            </a:r>
            <a:r>
              <a:rPr lang="nb-NO" altLang="zh-CN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nb-NO" altLang="zh-CN" dirty="0" err="1">
                <a:latin typeface="+mn-lt"/>
                <a:ea typeface="+mn-ea"/>
                <a:cs typeface="+mn-ea"/>
                <a:sym typeface="+mn-lt"/>
              </a:rPr>
              <a:t>queue</a:t>
            </a:r>
            <a:r>
              <a:rPr lang="nb-NO" altLang="zh-CN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nb-NO" altLang="zh-CN" dirty="0" err="1">
                <a:latin typeface="+mn-lt"/>
                <a:ea typeface="+mn-ea"/>
                <a:cs typeface="+mn-ea"/>
                <a:sym typeface="+mn-lt"/>
              </a:rPr>
              <a:t>with</a:t>
            </a:r>
            <a:r>
              <a:rPr lang="nb-NO" altLang="zh-CN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nb-NO" altLang="zh-CN" dirty="0" err="1">
                <a:latin typeface="+mn-lt"/>
                <a:ea typeface="+mn-ea"/>
                <a:cs typeface="+mn-ea"/>
                <a:sym typeface="+mn-lt"/>
              </a:rPr>
              <a:t>call</a:t>
            </a:r>
            <a:r>
              <a:rPr lang="nb-NO" altLang="zh-CN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nb-NO" altLang="zh-CN" dirty="0" err="1">
                <a:latin typeface="+mn-lt"/>
                <a:ea typeface="+mn-ea"/>
                <a:cs typeface="+mn-ea"/>
                <a:sym typeface="+mn-lt"/>
              </a:rPr>
              <a:t>number</a:t>
            </a:r>
            <a:r>
              <a:rPr lang="nb-NO" altLang="zh-CN" dirty="0">
                <a:latin typeface="+mn-lt"/>
                <a:ea typeface="+mn-ea"/>
                <a:cs typeface="+mn-ea"/>
                <a:sym typeface="+mn-lt"/>
              </a:rPr>
              <a:t>:</a:t>
            </a:r>
          </a:p>
          <a:p>
            <a:r>
              <a:rPr lang="nb-NO" altLang="zh-CN" dirty="0">
                <a:latin typeface="+mn-lt"/>
                <a:ea typeface="+mn-ea"/>
                <a:cs typeface="+mn-ea"/>
                <a:sym typeface="+mn-lt"/>
              </a:rPr>
              <a:t>     </a:t>
            </a:r>
          </a:p>
          <a:p>
            <a:endParaRPr lang="nb-NO" altLang="zh-CN" dirty="0">
              <a:latin typeface="+mn-lt"/>
              <a:ea typeface="+mn-ea"/>
              <a:cs typeface="+mn-ea"/>
              <a:sym typeface="+mn-lt"/>
            </a:endParaRPr>
          </a:p>
          <a:p>
            <a:endParaRPr lang="nb-NO" altLang="zh-CN" dirty="0">
              <a:latin typeface="+mn-lt"/>
              <a:ea typeface="+mn-ea"/>
              <a:cs typeface="+mn-ea"/>
              <a:sym typeface="+mn-lt"/>
            </a:endParaRPr>
          </a:p>
          <a:p>
            <a:endParaRPr lang="nb-NO" altLang="zh-CN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altLang="zh-CN" dirty="0">
                <a:latin typeface="+mn-lt"/>
                <a:ea typeface="+mn-ea"/>
                <a:cs typeface="+mn-ea"/>
                <a:sym typeface="+mn-lt"/>
              </a:rPr>
              <a:t>Queues </a:t>
            </a:r>
            <a:r>
              <a:rPr lang="nb-NO" altLang="zh-CN" dirty="0" err="1">
                <a:latin typeface="+mn-lt"/>
                <a:ea typeface="+mn-ea"/>
                <a:cs typeface="+mn-ea"/>
                <a:sym typeface="+mn-lt"/>
              </a:rPr>
              <a:t>with</a:t>
            </a:r>
            <a:r>
              <a:rPr lang="nb-NO" altLang="zh-CN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nb-NO" altLang="zh-CN" dirty="0" err="1">
                <a:latin typeface="+mn-lt"/>
                <a:ea typeface="+mn-ea"/>
                <a:cs typeface="+mn-ea"/>
                <a:sym typeface="+mn-lt"/>
              </a:rPr>
              <a:t>no</a:t>
            </a:r>
            <a:r>
              <a:rPr lang="nb-NO" altLang="zh-CN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nb-NO" altLang="zh-CN" dirty="0" err="1">
                <a:latin typeface="+mn-lt"/>
                <a:ea typeface="+mn-ea"/>
                <a:cs typeface="+mn-ea"/>
                <a:sym typeface="+mn-lt"/>
              </a:rPr>
              <a:t>call</a:t>
            </a:r>
            <a:endParaRPr lang="nb-NO" altLang="zh-CN" dirty="0">
              <a:latin typeface="+mn-lt"/>
              <a:ea typeface="+mn-ea"/>
              <a:cs typeface="+mn-ea"/>
              <a:sym typeface="+mn-lt"/>
            </a:endParaRPr>
          </a:p>
          <a:p>
            <a:endParaRPr lang="nb-NO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矩形 21">
            <a:extLst>
              <a:ext uri="{FF2B5EF4-FFF2-40B4-BE49-F238E27FC236}">
                <a16:creationId xmlns:a16="http://schemas.microsoft.com/office/drawing/2014/main" id="{B3CC6D65-24F9-A04A-97BD-FB179E8A05B1}"/>
              </a:ext>
            </a:extLst>
          </p:cNvPr>
          <p:cNvSpPr/>
          <p:nvPr/>
        </p:nvSpPr>
        <p:spPr bwMode="auto">
          <a:xfrm>
            <a:off x="369510" y="287079"/>
            <a:ext cx="66425" cy="375684"/>
          </a:xfrm>
          <a:prstGeom prst="rect">
            <a:avLst/>
          </a:prstGeom>
          <a:gradFill>
            <a:gsLst>
              <a:gs pos="48000">
                <a:srgbClr val="ED0101"/>
              </a:gs>
              <a:gs pos="0">
                <a:srgbClr val="FE1E1E"/>
              </a:gs>
              <a:gs pos="100000">
                <a:srgbClr val="E10101"/>
              </a:gs>
            </a:gsLst>
            <a:lin ang="5400000" scaled="1"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文本框 20">
            <a:extLst>
              <a:ext uri="{FF2B5EF4-FFF2-40B4-BE49-F238E27FC236}">
                <a16:creationId xmlns:a16="http://schemas.microsoft.com/office/drawing/2014/main" id="{15463DE8-9C72-024C-BF0A-894F54E8955D}"/>
              </a:ext>
            </a:extLst>
          </p:cNvPr>
          <p:cNvSpPr txBox="1"/>
          <p:nvPr/>
        </p:nvSpPr>
        <p:spPr>
          <a:xfrm>
            <a:off x="435852" y="210871"/>
            <a:ext cx="11030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>
                <a:latin typeface="+mj-ea"/>
                <a:ea typeface="+mj-ea"/>
              </a:defRPr>
            </a:lvl1pPr>
          </a:lstStyle>
          <a:p>
            <a:pPr algn="l"/>
            <a:r>
              <a:rPr lang="en-US" altLang="zh-CN" b="0" dirty="0"/>
              <a:t>T</a:t>
            </a:r>
            <a:r>
              <a:rPr lang="en-GB" b="0" dirty="0"/>
              <a:t>he percentage of incoming call number of different </a:t>
            </a:r>
            <a:r>
              <a:rPr lang="en-US" altLang="zh-CN" b="0" dirty="0"/>
              <a:t>queue</a:t>
            </a:r>
            <a:endParaRPr lang="en-GB" b="0" dirty="0"/>
          </a:p>
          <a:p>
            <a:pPr algn="l"/>
            <a:endParaRPr lang="zh-CN" altLang="en-US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矩形 36">
            <a:extLst>
              <a:ext uri="{FF2B5EF4-FFF2-40B4-BE49-F238E27FC236}">
                <a16:creationId xmlns:a16="http://schemas.microsoft.com/office/drawing/2014/main" id="{CBD30A28-5519-6D49-824A-2C6B98966DBB}"/>
              </a:ext>
            </a:extLst>
          </p:cNvPr>
          <p:cNvSpPr/>
          <p:nvPr/>
        </p:nvSpPr>
        <p:spPr bwMode="auto">
          <a:xfrm flipH="1">
            <a:off x="7523419" y="2148439"/>
            <a:ext cx="52143" cy="2864737"/>
          </a:xfrm>
          <a:prstGeom prst="rect">
            <a:avLst/>
          </a:prstGeom>
          <a:gradFill>
            <a:gsLst>
              <a:gs pos="48000">
                <a:srgbClr val="ED0101"/>
              </a:gs>
              <a:gs pos="0">
                <a:srgbClr val="FE1E1E"/>
              </a:gs>
              <a:gs pos="100000">
                <a:srgbClr val="E10101"/>
              </a:gs>
            </a:gsLst>
            <a:lin ang="5400000" scaled="1"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矩形 36">
            <a:extLst>
              <a:ext uri="{FF2B5EF4-FFF2-40B4-BE49-F238E27FC236}">
                <a16:creationId xmlns:a16="http://schemas.microsoft.com/office/drawing/2014/main" id="{A0B476D4-772D-3340-AFBF-F11DBF19E14A}"/>
              </a:ext>
            </a:extLst>
          </p:cNvPr>
          <p:cNvSpPr/>
          <p:nvPr/>
        </p:nvSpPr>
        <p:spPr bwMode="auto">
          <a:xfrm>
            <a:off x="11532918" y="2132856"/>
            <a:ext cx="45719" cy="2880320"/>
          </a:xfrm>
          <a:prstGeom prst="rect">
            <a:avLst/>
          </a:prstGeom>
          <a:gradFill>
            <a:gsLst>
              <a:gs pos="48000">
                <a:srgbClr val="ED0101"/>
              </a:gs>
              <a:gs pos="0">
                <a:srgbClr val="FE1E1E"/>
              </a:gs>
              <a:gs pos="100000">
                <a:srgbClr val="E10101"/>
              </a:gs>
            </a:gsLst>
            <a:lin ang="5400000" scaled="1"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16B63-2439-5E41-BE8E-7D2DFBCC2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908" y="2996952"/>
            <a:ext cx="4681204" cy="3080818"/>
          </a:xfrm>
        </p:spPr>
        <p:txBody>
          <a:bodyPr/>
          <a:lstStyle/>
          <a:p>
            <a:endParaRPr lang="en-NO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D761E9E-9FA6-FE42-BA4B-37847CCE1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84" y="908720"/>
            <a:ext cx="6587908" cy="56166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6C2893-3EBC-3B44-8056-B9C02E10A908}"/>
              </a:ext>
            </a:extLst>
          </p:cNvPr>
          <p:cNvSpPr txBox="1"/>
          <p:nvPr/>
        </p:nvSpPr>
        <p:spPr>
          <a:xfrm>
            <a:off x="8062489" y="2402235"/>
            <a:ext cx="2861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O" sz="1400" dirty="0"/>
              <a:t>BD-BK Skatt privat</a:t>
            </a:r>
          </a:p>
          <a:p>
            <a:pPr marL="342900" indent="-342900">
              <a:buFont typeface="+mj-lt"/>
              <a:buAutoNum type="arabicPeriod"/>
            </a:pPr>
            <a:r>
              <a:rPr lang="en-NO" sz="1400" dirty="0"/>
              <a:t>BD-BK Skattekort</a:t>
            </a:r>
          </a:p>
          <a:p>
            <a:pPr marL="342900" indent="-342900">
              <a:buFont typeface="+mj-lt"/>
              <a:buAutoNum type="arabicPeriod"/>
            </a:pPr>
            <a:r>
              <a:rPr lang="en-NO" sz="1400" dirty="0"/>
              <a:t>BD-BK Folkeregistert</a:t>
            </a:r>
          </a:p>
          <a:p>
            <a:pPr marL="342900" indent="-342900">
              <a:buFont typeface="+mj-lt"/>
              <a:buAutoNum type="arabicPeriod"/>
            </a:pPr>
            <a:r>
              <a:rPr lang="en-NO" sz="1400" dirty="0"/>
              <a:t>BD-BK SKO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E7D2C4-2601-924E-AB65-B88CFEEA9F47}"/>
              </a:ext>
            </a:extLst>
          </p:cNvPr>
          <p:cNvSpPr txBox="1"/>
          <p:nvPr/>
        </p:nvSpPr>
        <p:spPr>
          <a:xfrm>
            <a:off x="8062489" y="3793489"/>
            <a:ext cx="340400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400" i="1" dirty="0"/>
              <a:t>BD-BK </a:t>
            </a:r>
            <a:r>
              <a:rPr lang="en-GB" sz="1400" i="1" dirty="0" err="1"/>
              <a:t>Svarpanel</a:t>
            </a:r>
            <a:r>
              <a:rPr lang="en-GB" sz="1400" i="1" dirty="0"/>
              <a:t> 3 </a:t>
            </a:r>
            <a:r>
              <a:rPr lang="en-GB" sz="14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i="1" dirty="0"/>
              <a:t>BD-BK </a:t>
            </a:r>
            <a:r>
              <a:rPr lang="en-GB" sz="1400" i="1" dirty="0" err="1"/>
              <a:t>Kompensasjonsord</a:t>
            </a:r>
            <a:r>
              <a:rPr lang="en-GB" sz="1400" i="1" dirty="0"/>
              <a:t> </a:t>
            </a:r>
            <a:r>
              <a:rPr lang="en-GB" sz="1400" i="1" dirty="0" err="1"/>
              <a:t>Eksterne</a:t>
            </a:r>
            <a:endParaRPr lang="en-GB" sz="1400" i="1" dirty="0"/>
          </a:p>
          <a:p>
            <a:pPr marL="342900" indent="-342900">
              <a:buFont typeface="+mj-lt"/>
              <a:buAutoNum type="arabicPeriod"/>
            </a:pPr>
            <a:r>
              <a:rPr lang="en-GB" sz="1400" i="1" dirty="0"/>
              <a:t>BD_BK </a:t>
            </a:r>
            <a:r>
              <a:rPr lang="en-GB" sz="1400" i="1" dirty="0" err="1"/>
              <a:t>eng</a:t>
            </a:r>
            <a:r>
              <a:rPr lang="en-GB" sz="1400" i="1" dirty="0"/>
              <a:t> </a:t>
            </a:r>
            <a:r>
              <a:rPr lang="en-GB" sz="1400" i="1" dirty="0" err="1"/>
              <a:t>Komp-ord</a:t>
            </a:r>
            <a:r>
              <a:rPr lang="en-GB" sz="1400" i="1" dirty="0"/>
              <a:t> </a:t>
            </a:r>
            <a:r>
              <a:rPr lang="en-GB" sz="1400" i="1" dirty="0" err="1"/>
              <a:t>Eksterne</a:t>
            </a:r>
            <a:endParaRPr lang="en-GB" sz="1400" i="1" dirty="0"/>
          </a:p>
          <a:p>
            <a:pPr marL="342900" indent="-342900">
              <a:buFont typeface="+mj-lt"/>
              <a:buAutoNum type="arabicPeriod"/>
            </a:pPr>
            <a:r>
              <a:rPr lang="en-GB" sz="1400" i="1" dirty="0"/>
              <a:t>BD-BK </a:t>
            </a:r>
            <a:r>
              <a:rPr lang="en-GB" sz="1400" i="1" dirty="0" err="1"/>
              <a:t>eng</a:t>
            </a:r>
            <a:r>
              <a:rPr lang="en-GB" sz="1400" i="1" dirty="0"/>
              <a:t> SKO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i="1" dirty="0"/>
              <a:t>BD-BK </a:t>
            </a:r>
            <a:r>
              <a:rPr lang="en-GB" sz="1400" i="1" dirty="0" err="1"/>
              <a:t>Svarpanel</a:t>
            </a:r>
            <a:r>
              <a:rPr lang="en-GB" sz="1400" i="1" dirty="0"/>
              <a:t> 6(</a:t>
            </a:r>
            <a:r>
              <a:rPr lang="en-GB" sz="1400" i="1" dirty="0" err="1"/>
              <a:t>i</a:t>
            </a:r>
            <a:r>
              <a:rPr lang="en-GB" sz="1400" i="1" dirty="0"/>
              <a:t> </a:t>
            </a:r>
            <a:r>
              <a:rPr lang="en-GB" sz="1400" i="1" dirty="0" err="1"/>
              <a:t>bruk</a:t>
            </a:r>
            <a:r>
              <a:rPr lang="en-GB" i="1" dirty="0"/>
              <a:t>)</a:t>
            </a:r>
            <a:endParaRPr lang="en-GB" dirty="0"/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76133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5">
            <a:extLst>
              <a:ext uri="{FF2B5EF4-FFF2-40B4-BE49-F238E27FC236}">
                <a16:creationId xmlns:a16="http://schemas.microsoft.com/office/drawing/2014/main" id="{800CE3E7-9024-6C4F-AA54-DC4ADBA77943}"/>
              </a:ext>
            </a:extLst>
          </p:cNvPr>
          <p:cNvSpPr/>
          <p:nvPr/>
        </p:nvSpPr>
        <p:spPr bwMode="auto">
          <a:xfrm>
            <a:off x="7523421" y="1718354"/>
            <a:ext cx="4055217" cy="3654862"/>
          </a:xfrm>
          <a:prstGeom prst="rect">
            <a:avLst/>
          </a:prstGeom>
          <a:solidFill>
            <a:schemeClr val="accent2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b-NO" altLang="zh-CN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“</a:t>
            </a:r>
            <a:r>
              <a:rPr lang="en-GB" i="1" dirty="0"/>
              <a:t>BD-BK </a:t>
            </a:r>
            <a:r>
              <a:rPr lang="en-GB" i="1" dirty="0" err="1"/>
              <a:t>Svarpanel</a:t>
            </a:r>
            <a:r>
              <a:rPr lang="en-GB" i="1" dirty="0"/>
              <a:t> </a:t>
            </a:r>
            <a:r>
              <a:rPr lang="en-GB" i="1" dirty="0" err="1"/>
              <a:t>vekt</a:t>
            </a:r>
            <a:r>
              <a:rPr lang="en-GB" i="1" dirty="0"/>
              <a:t> </a:t>
            </a:r>
            <a:r>
              <a:rPr lang="en-GB" i="1" dirty="0" err="1"/>
              <a:t>og</a:t>
            </a:r>
            <a:r>
              <a:rPr lang="en-GB" i="1" dirty="0"/>
              <a:t> </a:t>
            </a:r>
            <a:r>
              <a:rPr lang="en-GB" i="1" dirty="0" err="1"/>
              <a:t>vrak</a:t>
            </a:r>
            <a:r>
              <a:rPr lang="en-GB" dirty="0"/>
              <a:t> </a:t>
            </a:r>
            <a:r>
              <a:rPr lang="en-US" dirty="0"/>
              <a:t>” </a:t>
            </a:r>
            <a:r>
              <a:rPr lang="en-GB" dirty="0"/>
              <a:t>has the highest Response Percentage, more than 95%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“</a:t>
            </a:r>
            <a:r>
              <a:rPr lang="en-GB" dirty="0" err="1"/>
              <a:t>Gjenringer</a:t>
            </a:r>
            <a:r>
              <a:rPr lang="en-GB" dirty="0"/>
              <a:t>” and “BD_BK end </a:t>
            </a:r>
            <a:r>
              <a:rPr lang="en-GB" dirty="0" err="1"/>
              <a:t>særavgiffter</a:t>
            </a:r>
            <a:r>
              <a:rPr lang="en-GB" dirty="0"/>
              <a:t>” has around 50% response percentage.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矩形 21">
            <a:extLst>
              <a:ext uri="{FF2B5EF4-FFF2-40B4-BE49-F238E27FC236}">
                <a16:creationId xmlns:a16="http://schemas.microsoft.com/office/drawing/2014/main" id="{B3CC6D65-24F9-A04A-97BD-FB179E8A05B1}"/>
              </a:ext>
            </a:extLst>
          </p:cNvPr>
          <p:cNvSpPr/>
          <p:nvPr/>
        </p:nvSpPr>
        <p:spPr bwMode="auto">
          <a:xfrm>
            <a:off x="369510" y="287079"/>
            <a:ext cx="66425" cy="375684"/>
          </a:xfrm>
          <a:prstGeom prst="rect">
            <a:avLst/>
          </a:prstGeom>
          <a:gradFill>
            <a:gsLst>
              <a:gs pos="48000">
                <a:srgbClr val="ED0101"/>
              </a:gs>
              <a:gs pos="0">
                <a:srgbClr val="FE1E1E"/>
              </a:gs>
              <a:gs pos="100000">
                <a:srgbClr val="E10101"/>
              </a:gs>
            </a:gsLst>
            <a:lin ang="5400000" scaled="1"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文本框 20">
            <a:extLst>
              <a:ext uri="{FF2B5EF4-FFF2-40B4-BE49-F238E27FC236}">
                <a16:creationId xmlns:a16="http://schemas.microsoft.com/office/drawing/2014/main" id="{15463DE8-9C72-024C-BF0A-894F54E8955D}"/>
              </a:ext>
            </a:extLst>
          </p:cNvPr>
          <p:cNvSpPr txBox="1"/>
          <p:nvPr/>
        </p:nvSpPr>
        <p:spPr>
          <a:xfrm>
            <a:off x="435852" y="210871"/>
            <a:ext cx="11030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>
                <a:latin typeface="+mj-ea"/>
                <a:ea typeface="+mj-ea"/>
              </a:defRPr>
            </a:lvl1pPr>
          </a:lstStyle>
          <a:p>
            <a:pPr algn="l"/>
            <a:r>
              <a:rPr lang="en-US" altLang="zh-CN" b="0" dirty="0"/>
              <a:t>T</a:t>
            </a:r>
            <a:r>
              <a:rPr lang="en-GB" b="0" dirty="0"/>
              <a:t>he percentage of call </a:t>
            </a:r>
            <a:r>
              <a:rPr lang="en-US" altLang="zh-CN" b="0" dirty="0"/>
              <a:t>response</a:t>
            </a:r>
            <a:r>
              <a:rPr lang="zh-CN" altLang="en-US" b="0" dirty="0"/>
              <a:t> </a:t>
            </a:r>
            <a:r>
              <a:rPr lang="en-GB" b="0" dirty="0"/>
              <a:t>of different </a:t>
            </a:r>
            <a:r>
              <a:rPr lang="en-US" altLang="zh-CN" b="0" dirty="0"/>
              <a:t>queue</a:t>
            </a:r>
            <a:endParaRPr lang="en-GB" b="0" dirty="0"/>
          </a:p>
          <a:p>
            <a:pPr algn="l"/>
            <a:endParaRPr lang="zh-CN" altLang="en-US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矩形 36">
            <a:extLst>
              <a:ext uri="{FF2B5EF4-FFF2-40B4-BE49-F238E27FC236}">
                <a16:creationId xmlns:a16="http://schemas.microsoft.com/office/drawing/2014/main" id="{CBD30A28-5519-6D49-824A-2C6B98966DBB}"/>
              </a:ext>
            </a:extLst>
          </p:cNvPr>
          <p:cNvSpPr/>
          <p:nvPr/>
        </p:nvSpPr>
        <p:spPr bwMode="auto">
          <a:xfrm flipH="1">
            <a:off x="7523419" y="2148439"/>
            <a:ext cx="52143" cy="2864737"/>
          </a:xfrm>
          <a:prstGeom prst="rect">
            <a:avLst/>
          </a:prstGeom>
          <a:gradFill>
            <a:gsLst>
              <a:gs pos="48000">
                <a:srgbClr val="ED0101"/>
              </a:gs>
              <a:gs pos="0">
                <a:srgbClr val="FE1E1E"/>
              </a:gs>
              <a:gs pos="100000">
                <a:srgbClr val="E10101"/>
              </a:gs>
            </a:gsLst>
            <a:lin ang="5400000" scaled="1"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矩形 36">
            <a:extLst>
              <a:ext uri="{FF2B5EF4-FFF2-40B4-BE49-F238E27FC236}">
                <a16:creationId xmlns:a16="http://schemas.microsoft.com/office/drawing/2014/main" id="{A0B476D4-772D-3340-AFBF-F11DBF19E14A}"/>
              </a:ext>
            </a:extLst>
          </p:cNvPr>
          <p:cNvSpPr/>
          <p:nvPr/>
        </p:nvSpPr>
        <p:spPr bwMode="auto">
          <a:xfrm>
            <a:off x="11532918" y="2132856"/>
            <a:ext cx="45719" cy="2880320"/>
          </a:xfrm>
          <a:prstGeom prst="rect">
            <a:avLst/>
          </a:prstGeom>
          <a:gradFill>
            <a:gsLst>
              <a:gs pos="48000">
                <a:srgbClr val="ED0101"/>
              </a:gs>
              <a:gs pos="0">
                <a:srgbClr val="FE1E1E"/>
              </a:gs>
              <a:gs pos="100000">
                <a:srgbClr val="E10101"/>
              </a:gs>
            </a:gsLst>
            <a:lin ang="5400000" scaled="1"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4099DB72-60AC-A646-9185-0596EB8A8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12" y="1441650"/>
            <a:ext cx="6363423" cy="4723654"/>
          </a:xfrm>
        </p:spPr>
      </p:pic>
    </p:spTree>
    <p:extLst>
      <p:ext uri="{BB962C8B-B14F-4D97-AF65-F5344CB8AC3E}">
        <p14:creationId xmlns:p14="http://schemas.microsoft.com/office/powerpoint/2010/main" val="351563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21">
            <a:extLst>
              <a:ext uri="{FF2B5EF4-FFF2-40B4-BE49-F238E27FC236}">
                <a16:creationId xmlns:a16="http://schemas.microsoft.com/office/drawing/2014/main" id="{B3CC6D65-24F9-A04A-97BD-FB179E8A05B1}"/>
              </a:ext>
            </a:extLst>
          </p:cNvPr>
          <p:cNvSpPr/>
          <p:nvPr/>
        </p:nvSpPr>
        <p:spPr bwMode="auto">
          <a:xfrm>
            <a:off x="369510" y="287079"/>
            <a:ext cx="66425" cy="375684"/>
          </a:xfrm>
          <a:prstGeom prst="rect">
            <a:avLst/>
          </a:prstGeom>
          <a:gradFill>
            <a:gsLst>
              <a:gs pos="48000">
                <a:srgbClr val="ED0101"/>
              </a:gs>
              <a:gs pos="0">
                <a:srgbClr val="FE1E1E"/>
              </a:gs>
              <a:gs pos="100000">
                <a:srgbClr val="E10101"/>
              </a:gs>
            </a:gsLst>
            <a:lin ang="5400000" scaled="1"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文本框 20">
            <a:extLst>
              <a:ext uri="{FF2B5EF4-FFF2-40B4-BE49-F238E27FC236}">
                <a16:creationId xmlns:a16="http://schemas.microsoft.com/office/drawing/2014/main" id="{15463DE8-9C72-024C-BF0A-894F54E8955D}"/>
              </a:ext>
            </a:extLst>
          </p:cNvPr>
          <p:cNvSpPr txBox="1"/>
          <p:nvPr/>
        </p:nvSpPr>
        <p:spPr>
          <a:xfrm>
            <a:off x="-1821704" y="210871"/>
            <a:ext cx="132881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>
                <a:latin typeface="+mj-ea"/>
                <a:ea typeface="+mj-ea"/>
              </a:defRPr>
            </a:lvl1pPr>
          </a:lstStyle>
          <a:p>
            <a:r>
              <a:rPr lang="en-GB" b="0" dirty="0"/>
              <a:t>The wait time and hang up time while waiting</a:t>
            </a:r>
          </a:p>
          <a:p>
            <a:pPr algn="l"/>
            <a:endParaRPr lang="zh-CN" altLang="en-US" b="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2BF01D65-6DD1-3D48-AB35-B1E287AD5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19" y="1612324"/>
            <a:ext cx="5602379" cy="5034805"/>
          </a:xfr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D55C0322-15E9-874B-BBB7-6E8481EE8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702" y="1612324"/>
            <a:ext cx="6217286" cy="503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8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5">
            <a:extLst>
              <a:ext uri="{FF2B5EF4-FFF2-40B4-BE49-F238E27FC236}">
                <a16:creationId xmlns:a16="http://schemas.microsoft.com/office/drawing/2014/main" id="{800CE3E7-9024-6C4F-AA54-DC4ADBA77943}"/>
              </a:ext>
            </a:extLst>
          </p:cNvPr>
          <p:cNvSpPr/>
          <p:nvPr/>
        </p:nvSpPr>
        <p:spPr bwMode="auto">
          <a:xfrm>
            <a:off x="7523421" y="2348880"/>
            <a:ext cx="4055217" cy="2520280"/>
          </a:xfrm>
          <a:prstGeom prst="rect">
            <a:avLst/>
          </a:prstGeom>
          <a:solidFill>
            <a:schemeClr val="accent2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b-NO" altLang="zh-CN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“BD-BK </a:t>
            </a:r>
            <a:r>
              <a:rPr lang="en-GB" dirty="0" err="1"/>
              <a:t>Folkeregisteret</a:t>
            </a:r>
            <a:r>
              <a:rPr lang="en-GB" dirty="0"/>
              <a:t>” ranked sixth 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“ </a:t>
            </a:r>
            <a:r>
              <a:rPr lang="en-GB" dirty="0" err="1"/>
              <a:t>eng</a:t>
            </a:r>
            <a:r>
              <a:rPr lang="en-GB" dirty="0"/>
              <a:t> skatt </a:t>
            </a:r>
            <a:r>
              <a:rPr lang="en-GB" dirty="0" err="1"/>
              <a:t>næring</a:t>
            </a:r>
            <a:r>
              <a:rPr lang="en-GB" dirty="0"/>
              <a:t>”  has the </a:t>
            </a:r>
            <a:r>
              <a:rPr lang="en-GB" dirty="0" err="1"/>
              <a:t>langest</a:t>
            </a:r>
            <a:r>
              <a:rPr lang="en-GB" dirty="0"/>
              <a:t> average phone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矩形 21">
            <a:extLst>
              <a:ext uri="{FF2B5EF4-FFF2-40B4-BE49-F238E27FC236}">
                <a16:creationId xmlns:a16="http://schemas.microsoft.com/office/drawing/2014/main" id="{B3CC6D65-24F9-A04A-97BD-FB179E8A05B1}"/>
              </a:ext>
            </a:extLst>
          </p:cNvPr>
          <p:cNvSpPr/>
          <p:nvPr/>
        </p:nvSpPr>
        <p:spPr bwMode="auto">
          <a:xfrm>
            <a:off x="369510" y="287079"/>
            <a:ext cx="66425" cy="375684"/>
          </a:xfrm>
          <a:prstGeom prst="rect">
            <a:avLst/>
          </a:prstGeom>
          <a:gradFill>
            <a:gsLst>
              <a:gs pos="48000">
                <a:srgbClr val="ED0101"/>
              </a:gs>
              <a:gs pos="0">
                <a:srgbClr val="FE1E1E"/>
              </a:gs>
              <a:gs pos="100000">
                <a:srgbClr val="E10101"/>
              </a:gs>
            </a:gsLst>
            <a:lin ang="5400000" scaled="1"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文本框 20">
            <a:extLst>
              <a:ext uri="{FF2B5EF4-FFF2-40B4-BE49-F238E27FC236}">
                <a16:creationId xmlns:a16="http://schemas.microsoft.com/office/drawing/2014/main" id="{15463DE8-9C72-024C-BF0A-894F54E8955D}"/>
              </a:ext>
            </a:extLst>
          </p:cNvPr>
          <p:cNvSpPr txBox="1"/>
          <p:nvPr/>
        </p:nvSpPr>
        <p:spPr>
          <a:xfrm>
            <a:off x="435852" y="210871"/>
            <a:ext cx="11030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>
                <a:latin typeface="+mj-ea"/>
                <a:ea typeface="+mj-ea"/>
              </a:defRPr>
            </a:lvl1pPr>
          </a:lstStyle>
          <a:p>
            <a:pPr algn="l"/>
            <a:r>
              <a:rPr lang="en-US" b="0" dirty="0"/>
              <a:t>Average talk time </a:t>
            </a:r>
            <a:r>
              <a:rPr lang="en-GB" b="0" dirty="0"/>
              <a:t>of different </a:t>
            </a:r>
            <a:r>
              <a:rPr lang="en-US" altLang="zh-CN" b="0" dirty="0"/>
              <a:t>queue over one month</a:t>
            </a:r>
            <a:endParaRPr lang="en-GB" b="0" dirty="0"/>
          </a:p>
          <a:p>
            <a:pPr algn="l"/>
            <a:endParaRPr lang="zh-CN" altLang="en-US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矩形 36">
            <a:extLst>
              <a:ext uri="{FF2B5EF4-FFF2-40B4-BE49-F238E27FC236}">
                <a16:creationId xmlns:a16="http://schemas.microsoft.com/office/drawing/2014/main" id="{CBD30A28-5519-6D49-824A-2C6B98966DBB}"/>
              </a:ext>
            </a:extLst>
          </p:cNvPr>
          <p:cNvSpPr/>
          <p:nvPr/>
        </p:nvSpPr>
        <p:spPr bwMode="auto">
          <a:xfrm>
            <a:off x="7477699" y="2348880"/>
            <a:ext cx="45721" cy="2520280"/>
          </a:xfrm>
          <a:prstGeom prst="rect">
            <a:avLst/>
          </a:prstGeom>
          <a:gradFill>
            <a:gsLst>
              <a:gs pos="48000">
                <a:srgbClr val="ED0101"/>
              </a:gs>
              <a:gs pos="0">
                <a:srgbClr val="FE1E1E"/>
              </a:gs>
              <a:gs pos="100000">
                <a:srgbClr val="E10101"/>
              </a:gs>
            </a:gsLst>
            <a:lin ang="5400000" scaled="1"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矩形 36">
            <a:extLst>
              <a:ext uri="{FF2B5EF4-FFF2-40B4-BE49-F238E27FC236}">
                <a16:creationId xmlns:a16="http://schemas.microsoft.com/office/drawing/2014/main" id="{A0B476D4-772D-3340-AFBF-F11DBF19E14A}"/>
              </a:ext>
            </a:extLst>
          </p:cNvPr>
          <p:cNvSpPr/>
          <p:nvPr/>
        </p:nvSpPr>
        <p:spPr bwMode="auto">
          <a:xfrm flipH="1">
            <a:off x="11578636" y="2348880"/>
            <a:ext cx="45719" cy="2520280"/>
          </a:xfrm>
          <a:prstGeom prst="rect">
            <a:avLst/>
          </a:prstGeom>
          <a:gradFill>
            <a:gsLst>
              <a:gs pos="48000">
                <a:srgbClr val="ED0101"/>
              </a:gs>
              <a:gs pos="0">
                <a:srgbClr val="FE1E1E"/>
              </a:gs>
              <a:gs pos="100000">
                <a:srgbClr val="E10101"/>
              </a:gs>
            </a:gsLst>
            <a:lin ang="5400000" scaled="1"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7D173F68-A229-D84A-B535-F6C76C1A1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24" y="1340768"/>
            <a:ext cx="5911512" cy="5306361"/>
          </a:xfrm>
        </p:spPr>
      </p:pic>
    </p:spTree>
    <p:extLst>
      <p:ext uri="{BB962C8B-B14F-4D97-AF65-F5344CB8AC3E}">
        <p14:creationId xmlns:p14="http://schemas.microsoft.com/office/powerpoint/2010/main" val="165607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5">
            <a:extLst>
              <a:ext uri="{FF2B5EF4-FFF2-40B4-BE49-F238E27FC236}">
                <a16:creationId xmlns:a16="http://schemas.microsoft.com/office/drawing/2014/main" id="{800CE3E7-9024-6C4F-AA54-DC4ADBA77943}"/>
              </a:ext>
            </a:extLst>
          </p:cNvPr>
          <p:cNvSpPr/>
          <p:nvPr/>
        </p:nvSpPr>
        <p:spPr bwMode="auto">
          <a:xfrm>
            <a:off x="7500560" y="2636912"/>
            <a:ext cx="4055217" cy="1584176"/>
          </a:xfrm>
          <a:prstGeom prst="rect">
            <a:avLst/>
          </a:prstGeom>
          <a:solidFill>
            <a:schemeClr val="accent2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b-NO" altLang="zh-CN" dirty="0">
              <a:latin typeface="+mn-lt"/>
              <a:ea typeface="+mn-ea"/>
              <a:cs typeface="+mn-ea"/>
              <a:sym typeface="+mn-lt"/>
            </a:endParaRPr>
          </a:p>
          <a:p>
            <a:endParaRPr lang="en-GB" dirty="0"/>
          </a:p>
          <a:p>
            <a:r>
              <a:rPr lang="en-GB" dirty="0"/>
              <a:t>how long does it take to call back on different queue? </a:t>
            </a:r>
          </a:p>
          <a:p>
            <a:endParaRPr lang="nb-NO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矩形 21">
            <a:extLst>
              <a:ext uri="{FF2B5EF4-FFF2-40B4-BE49-F238E27FC236}">
                <a16:creationId xmlns:a16="http://schemas.microsoft.com/office/drawing/2014/main" id="{B3CC6D65-24F9-A04A-97BD-FB179E8A05B1}"/>
              </a:ext>
            </a:extLst>
          </p:cNvPr>
          <p:cNvSpPr/>
          <p:nvPr/>
        </p:nvSpPr>
        <p:spPr bwMode="auto">
          <a:xfrm>
            <a:off x="369510" y="287079"/>
            <a:ext cx="66425" cy="375684"/>
          </a:xfrm>
          <a:prstGeom prst="rect">
            <a:avLst/>
          </a:prstGeom>
          <a:gradFill>
            <a:gsLst>
              <a:gs pos="48000">
                <a:srgbClr val="ED0101"/>
              </a:gs>
              <a:gs pos="0">
                <a:srgbClr val="FE1E1E"/>
              </a:gs>
              <a:gs pos="100000">
                <a:srgbClr val="E10101"/>
              </a:gs>
            </a:gsLst>
            <a:lin ang="5400000" scaled="1"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文本框 20">
            <a:extLst>
              <a:ext uri="{FF2B5EF4-FFF2-40B4-BE49-F238E27FC236}">
                <a16:creationId xmlns:a16="http://schemas.microsoft.com/office/drawing/2014/main" id="{15463DE8-9C72-024C-BF0A-894F54E8955D}"/>
              </a:ext>
            </a:extLst>
          </p:cNvPr>
          <p:cNvSpPr txBox="1"/>
          <p:nvPr/>
        </p:nvSpPr>
        <p:spPr>
          <a:xfrm>
            <a:off x="435852" y="210871"/>
            <a:ext cx="11030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>
                <a:latin typeface="+mj-ea"/>
                <a:ea typeface="+mj-ea"/>
              </a:defRPr>
            </a:lvl1pPr>
          </a:lstStyle>
          <a:p>
            <a:pPr algn="l"/>
            <a:r>
              <a:rPr lang="en-US" b="0" dirty="0"/>
              <a:t>Average </a:t>
            </a:r>
            <a:r>
              <a:rPr lang="nb-NO" b="0" dirty="0" err="1"/>
              <a:t>waiting</a:t>
            </a:r>
            <a:r>
              <a:rPr lang="nb-NO" b="0" dirty="0"/>
              <a:t> time for </a:t>
            </a:r>
            <a:r>
              <a:rPr lang="nb-NO" b="0" dirty="0" err="1"/>
              <a:t>recall</a:t>
            </a:r>
            <a:endParaRPr lang="en-GB" b="0" dirty="0"/>
          </a:p>
          <a:p>
            <a:pPr algn="l"/>
            <a:endParaRPr lang="zh-CN" altLang="en-US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矩形 36">
            <a:extLst>
              <a:ext uri="{FF2B5EF4-FFF2-40B4-BE49-F238E27FC236}">
                <a16:creationId xmlns:a16="http://schemas.microsoft.com/office/drawing/2014/main" id="{CBD30A28-5519-6D49-824A-2C6B98966DBB}"/>
              </a:ext>
            </a:extLst>
          </p:cNvPr>
          <p:cNvSpPr/>
          <p:nvPr/>
        </p:nvSpPr>
        <p:spPr bwMode="auto">
          <a:xfrm>
            <a:off x="7454841" y="2636912"/>
            <a:ext cx="45719" cy="1584176"/>
          </a:xfrm>
          <a:prstGeom prst="rect">
            <a:avLst/>
          </a:prstGeom>
          <a:gradFill>
            <a:gsLst>
              <a:gs pos="48000">
                <a:srgbClr val="ED0101"/>
              </a:gs>
              <a:gs pos="0">
                <a:srgbClr val="FE1E1E"/>
              </a:gs>
              <a:gs pos="100000">
                <a:srgbClr val="E10101"/>
              </a:gs>
            </a:gsLst>
            <a:lin ang="5400000" scaled="1"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矩形 36">
            <a:extLst>
              <a:ext uri="{FF2B5EF4-FFF2-40B4-BE49-F238E27FC236}">
                <a16:creationId xmlns:a16="http://schemas.microsoft.com/office/drawing/2014/main" id="{A0B476D4-772D-3340-AFBF-F11DBF19E14A}"/>
              </a:ext>
            </a:extLst>
          </p:cNvPr>
          <p:cNvSpPr/>
          <p:nvPr/>
        </p:nvSpPr>
        <p:spPr bwMode="auto">
          <a:xfrm>
            <a:off x="11532918" y="2636912"/>
            <a:ext cx="45719" cy="1584176"/>
          </a:xfrm>
          <a:prstGeom prst="rect">
            <a:avLst/>
          </a:prstGeom>
          <a:gradFill>
            <a:gsLst>
              <a:gs pos="48000">
                <a:srgbClr val="ED0101"/>
              </a:gs>
              <a:gs pos="0">
                <a:srgbClr val="FE1E1E"/>
              </a:gs>
              <a:gs pos="100000">
                <a:srgbClr val="E10101"/>
              </a:gs>
            </a:gsLst>
            <a:lin ang="5400000" scaled="1"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745EA30B-4FEC-B049-8C98-0178A7468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07" y="1556792"/>
            <a:ext cx="5804885" cy="4831689"/>
          </a:xfrm>
        </p:spPr>
      </p:pic>
    </p:spTree>
    <p:extLst>
      <p:ext uri="{BB962C8B-B14F-4D97-AF65-F5344CB8AC3E}">
        <p14:creationId xmlns:p14="http://schemas.microsoft.com/office/powerpoint/2010/main" val="262506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5">
            <a:extLst>
              <a:ext uri="{FF2B5EF4-FFF2-40B4-BE49-F238E27FC236}">
                <a16:creationId xmlns:a16="http://schemas.microsoft.com/office/drawing/2014/main" id="{800CE3E7-9024-6C4F-AA54-DC4ADBA77943}"/>
              </a:ext>
            </a:extLst>
          </p:cNvPr>
          <p:cNvSpPr/>
          <p:nvPr/>
        </p:nvSpPr>
        <p:spPr bwMode="auto">
          <a:xfrm>
            <a:off x="5782527" y="2073557"/>
            <a:ext cx="5770922" cy="3640333"/>
          </a:xfrm>
          <a:prstGeom prst="rect">
            <a:avLst/>
          </a:prstGeom>
          <a:solidFill>
            <a:schemeClr val="accent2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b-NO" altLang="zh-CN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altLang="zh-CN" dirty="0" err="1">
                <a:latin typeface="+mn-lt"/>
                <a:ea typeface="+mn-ea"/>
                <a:cs typeface="+mn-ea"/>
                <a:sym typeface="+mn-lt"/>
              </a:rPr>
              <a:t>Restriction</a:t>
            </a:r>
            <a:r>
              <a:rPr lang="nb-NO" altLang="zh-CN" dirty="0"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nb-NO" altLang="zh-CN" dirty="0" err="1">
                <a:latin typeface="+mn-lt"/>
                <a:ea typeface="+mn-ea"/>
                <a:cs typeface="+mn-ea"/>
                <a:sym typeface="+mn-lt"/>
              </a:rPr>
              <a:t>dataset</a:t>
            </a:r>
            <a:r>
              <a:rPr lang="nb-NO" altLang="zh-CN" dirty="0">
                <a:latin typeface="+mn-lt"/>
                <a:ea typeface="+mn-ea"/>
                <a:cs typeface="+mn-ea"/>
                <a:sym typeface="+mn-lt"/>
              </a:rPr>
              <a:t> is </a:t>
            </a:r>
            <a:r>
              <a:rPr lang="nb-NO" altLang="zh-CN" dirty="0" err="1">
                <a:latin typeface="+mn-lt"/>
                <a:ea typeface="+mn-ea"/>
                <a:cs typeface="+mn-ea"/>
                <a:sym typeface="+mn-lt"/>
              </a:rPr>
              <a:t>too</a:t>
            </a:r>
            <a:r>
              <a:rPr lang="nb-NO" altLang="zh-CN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nb-NO" altLang="zh-CN" dirty="0" err="1">
                <a:latin typeface="+mn-lt"/>
                <a:ea typeface="+mn-ea"/>
                <a:cs typeface="+mn-ea"/>
                <a:sym typeface="+mn-lt"/>
              </a:rPr>
              <a:t>small</a:t>
            </a:r>
            <a:r>
              <a:rPr lang="nb-NO" altLang="zh-CN" dirty="0">
                <a:latin typeface="+mn-lt"/>
                <a:ea typeface="+mn-ea"/>
                <a:cs typeface="+mn-ea"/>
                <a:sym typeface="+mn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altLang="zh-CN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altLang="zh-CN" dirty="0" err="1">
                <a:latin typeface="+mn-lt"/>
                <a:ea typeface="+mn-ea"/>
                <a:cs typeface="+mn-ea"/>
                <a:sym typeface="+mn-lt"/>
              </a:rPr>
              <a:t>Furture</a:t>
            </a:r>
            <a:r>
              <a:rPr lang="nb-NO" altLang="zh-CN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nb-NO" altLang="zh-CN" dirty="0" err="1">
                <a:latin typeface="+mn-lt"/>
                <a:ea typeface="+mn-ea"/>
                <a:cs typeface="+mn-ea"/>
                <a:sym typeface="+mn-lt"/>
              </a:rPr>
              <a:t>work</a:t>
            </a:r>
            <a:r>
              <a:rPr lang="nb-NO" altLang="zh-CN" dirty="0">
                <a:latin typeface="+mn-lt"/>
                <a:ea typeface="+mn-ea"/>
                <a:cs typeface="+mn-ea"/>
                <a:sym typeface="+mn-lt"/>
              </a:rPr>
              <a:t>: </a:t>
            </a:r>
          </a:p>
          <a:p>
            <a:r>
              <a:rPr lang="nb-NO" dirty="0">
                <a:latin typeface="+mn-lt"/>
                <a:ea typeface="+mn-ea"/>
                <a:cs typeface="+mn-ea"/>
                <a:sym typeface="+mn-lt"/>
              </a:rPr>
              <a:t>    </a:t>
            </a:r>
          </a:p>
          <a:p>
            <a:r>
              <a:rPr lang="nb-NO" dirty="0">
                <a:latin typeface="+mn-lt"/>
                <a:ea typeface="+mn-ea"/>
                <a:cs typeface="+mn-ea"/>
                <a:sym typeface="+mn-lt"/>
              </a:rPr>
              <a:t>  </a:t>
            </a:r>
          </a:p>
          <a:p>
            <a:r>
              <a:rPr lang="en-GB" dirty="0"/>
              <a:t>predict next year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  <a:endParaRPr lang="nb-NO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矩形 21">
            <a:extLst>
              <a:ext uri="{FF2B5EF4-FFF2-40B4-BE49-F238E27FC236}">
                <a16:creationId xmlns:a16="http://schemas.microsoft.com/office/drawing/2014/main" id="{B3CC6D65-24F9-A04A-97BD-FB179E8A05B1}"/>
              </a:ext>
            </a:extLst>
          </p:cNvPr>
          <p:cNvSpPr/>
          <p:nvPr/>
        </p:nvSpPr>
        <p:spPr bwMode="auto">
          <a:xfrm>
            <a:off x="369510" y="287079"/>
            <a:ext cx="66425" cy="375684"/>
          </a:xfrm>
          <a:prstGeom prst="rect">
            <a:avLst/>
          </a:prstGeom>
          <a:gradFill>
            <a:gsLst>
              <a:gs pos="48000">
                <a:srgbClr val="ED0101"/>
              </a:gs>
              <a:gs pos="0">
                <a:srgbClr val="FE1E1E"/>
              </a:gs>
              <a:gs pos="100000">
                <a:srgbClr val="E10101"/>
              </a:gs>
            </a:gsLst>
            <a:lin ang="5400000" scaled="1"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文本框 20">
            <a:extLst>
              <a:ext uri="{FF2B5EF4-FFF2-40B4-BE49-F238E27FC236}">
                <a16:creationId xmlns:a16="http://schemas.microsoft.com/office/drawing/2014/main" id="{15463DE8-9C72-024C-BF0A-894F54E8955D}"/>
              </a:ext>
            </a:extLst>
          </p:cNvPr>
          <p:cNvSpPr txBox="1"/>
          <p:nvPr/>
        </p:nvSpPr>
        <p:spPr>
          <a:xfrm>
            <a:off x="435852" y="210871"/>
            <a:ext cx="110306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>
                <a:latin typeface="+mj-ea"/>
                <a:ea typeface="+mj-ea"/>
              </a:defRPr>
            </a:lvl1pPr>
          </a:lstStyle>
          <a:p>
            <a:pPr algn="l"/>
            <a:r>
              <a:rPr lang="en-NO" b="0" dirty="0"/>
              <a:t>More analysis ideas</a:t>
            </a:r>
          </a:p>
          <a:p>
            <a:pPr algn="l"/>
            <a:endParaRPr lang="en-GB" b="0" dirty="0"/>
          </a:p>
          <a:p>
            <a:pPr algn="l"/>
            <a:endParaRPr lang="zh-CN" altLang="en-US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矩形 36">
            <a:extLst>
              <a:ext uri="{FF2B5EF4-FFF2-40B4-BE49-F238E27FC236}">
                <a16:creationId xmlns:a16="http://schemas.microsoft.com/office/drawing/2014/main" id="{CBD30A28-5519-6D49-824A-2C6B98966DBB}"/>
              </a:ext>
            </a:extLst>
          </p:cNvPr>
          <p:cNvSpPr/>
          <p:nvPr/>
        </p:nvSpPr>
        <p:spPr bwMode="auto">
          <a:xfrm>
            <a:off x="5739137" y="2520706"/>
            <a:ext cx="45719" cy="2708494"/>
          </a:xfrm>
          <a:prstGeom prst="rect">
            <a:avLst/>
          </a:prstGeom>
          <a:gradFill>
            <a:gsLst>
              <a:gs pos="48000">
                <a:srgbClr val="ED0101"/>
              </a:gs>
              <a:gs pos="0">
                <a:srgbClr val="FE1E1E"/>
              </a:gs>
              <a:gs pos="100000">
                <a:srgbClr val="E10101"/>
              </a:gs>
            </a:gsLst>
            <a:lin ang="5400000" scaled="1"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矩形 36">
            <a:extLst>
              <a:ext uri="{FF2B5EF4-FFF2-40B4-BE49-F238E27FC236}">
                <a16:creationId xmlns:a16="http://schemas.microsoft.com/office/drawing/2014/main" id="{A0B476D4-772D-3340-AFBF-F11DBF19E14A}"/>
              </a:ext>
            </a:extLst>
          </p:cNvPr>
          <p:cNvSpPr/>
          <p:nvPr/>
        </p:nvSpPr>
        <p:spPr bwMode="auto">
          <a:xfrm>
            <a:off x="11553450" y="2520706"/>
            <a:ext cx="68578" cy="2708494"/>
          </a:xfrm>
          <a:prstGeom prst="rect">
            <a:avLst/>
          </a:prstGeom>
          <a:gradFill>
            <a:gsLst>
              <a:gs pos="48000">
                <a:srgbClr val="ED0101"/>
              </a:gs>
              <a:gs pos="0">
                <a:srgbClr val="FE1E1E"/>
              </a:gs>
              <a:gs pos="100000">
                <a:srgbClr val="E10101"/>
              </a:gs>
            </a:gsLst>
            <a:lin ang="5400000" scaled="1"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38A31-05AE-DB4E-8B94-70578EAF0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907" y="1800698"/>
            <a:ext cx="4291465" cy="4277072"/>
          </a:xfrm>
        </p:spPr>
        <p:txBody>
          <a:bodyPr/>
          <a:lstStyle/>
          <a:p>
            <a:endParaRPr lang="en-NO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8D8E73A-4BB5-174F-88A0-5D0D0412B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00" y="1595866"/>
            <a:ext cx="4076700" cy="4481904"/>
          </a:xfrm>
          <a:prstGeom prst="rect">
            <a:avLst/>
          </a:prstGeom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id="{55BEE0B5-D580-E243-B033-908A753A96C7}"/>
              </a:ext>
            </a:extLst>
          </p:cNvPr>
          <p:cNvSpPr/>
          <p:nvPr/>
        </p:nvSpPr>
        <p:spPr bwMode="auto">
          <a:xfrm>
            <a:off x="7643589" y="3121664"/>
            <a:ext cx="425335" cy="1815302"/>
          </a:xfrm>
          <a:custGeom>
            <a:avLst/>
            <a:gdLst>
              <a:gd name="T0" fmla="*/ 432 w 767"/>
              <a:gd name="T1" fmla="*/ 2662 h 3150"/>
              <a:gd name="T2" fmla="*/ 509 w 767"/>
              <a:gd name="T3" fmla="*/ 2947 h 3150"/>
              <a:gd name="T4" fmla="*/ 767 w 767"/>
              <a:gd name="T5" fmla="*/ 3052 h 3150"/>
              <a:gd name="T6" fmla="*/ 767 w 767"/>
              <a:gd name="T7" fmla="*/ 3150 h 3150"/>
              <a:gd name="T8" fmla="*/ 419 w 767"/>
              <a:gd name="T9" fmla="*/ 3031 h 3150"/>
              <a:gd name="T10" fmla="*/ 307 w 767"/>
              <a:gd name="T11" fmla="*/ 2606 h 3150"/>
              <a:gd name="T12" fmla="*/ 307 w 767"/>
              <a:gd name="T13" fmla="*/ 2007 h 3150"/>
              <a:gd name="T14" fmla="*/ 251 w 767"/>
              <a:gd name="T15" fmla="*/ 1735 h 3150"/>
              <a:gd name="T16" fmla="*/ 0 w 767"/>
              <a:gd name="T17" fmla="*/ 1617 h 3150"/>
              <a:gd name="T18" fmla="*/ 0 w 767"/>
              <a:gd name="T19" fmla="*/ 1533 h 3150"/>
              <a:gd name="T20" fmla="*/ 244 w 767"/>
              <a:gd name="T21" fmla="*/ 1422 h 3150"/>
              <a:gd name="T22" fmla="*/ 307 w 767"/>
              <a:gd name="T23" fmla="*/ 1143 h 3150"/>
              <a:gd name="T24" fmla="*/ 307 w 767"/>
              <a:gd name="T25" fmla="*/ 544 h 3150"/>
              <a:gd name="T26" fmla="*/ 419 w 767"/>
              <a:gd name="T27" fmla="*/ 118 h 3150"/>
              <a:gd name="T28" fmla="*/ 767 w 767"/>
              <a:gd name="T29" fmla="*/ 0 h 3150"/>
              <a:gd name="T30" fmla="*/ 767 w 767"/>
              <a:gd name="T31" fmla="*/ 98 h 3150"/>
              <a:gd name="T32" fmla="*/ 509 w 767"/>
              <a:gd name="T33" fmla="*/ 195 h 3150"/>
              <a:gd name="T34" fmla="*/ 432 w 767"/>
              <a:gd name="T35" fmla="*/ 488 h 3150"/>
              <a:gd name="T36" fmla="*/ 432 w 767"/>
              <a:gd name="T37" fmla="*/ 1171 h 3150"/>
              <a:gd name="T38" fmla="*/ 335 w 767"/>
              <a:gd name="T39" fmla="*/ 1477 h 3150"/>
              <a:gd name="T40" fmla="*/ 125 w 767"/>
              <a:gd name="T41" fmla="*/ 1561 h 3150"/>
              <a:gd name="T42" fmla="*/ 125 w 767"/>
              <a:gd name="T43" fmla="*/ 1589 h 3150"/>
              <a:gd name="T44" fmla="*/ 342 w 767"/>
              <a:gd name="T45" fmla="*/ 1686 h 3150"/>
              <a:gd name="T46" fmla="*/ 432 w 767"/>
              <a:gd name="T47" fmla="*/ 1979 h 3150"/>
              <a:gd name="T48" fmla="*/ 432 w 767"/>
              <a:gd name="T49" fmla="*/ 2662 h 3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67" h="3150">
                <a:moveTo>
                  <a:pt x="432" y="2662"/>
                </a:moveTo>
                <a:cubicBezTo>
                  <a:pt x="432" y="2783"/>
                  <a:pt x="458" y="2878"/>
                  <a:pt x="509" y="2947"/>
                </a:cubicBezTo>
                <a:cubicBezTo>
                  <a:pt x="560" y="3017"/>
                  <a:pt x="646" y="3052"/>
                  <a:pt x="767" y="3052"/>
                </a:cubicBezTo>
                <a:lnTo>
                  <a:pt x="767" y="3150"/>
                </a:lnTo>
                <a:cubicBezTo>
                  <a:pt x="609" y="3150"/>
                  <a:pt x="493" y="3110"/>
                  <a:pt x="419" y="3031"/>
                </a:cubicBezTo>
                <a:cubicBezTo>
                  <a:pt x="344" y="2952"/>
                  <a:pt x="307" y="2811"/>
                  <a:pt x="307" y="2606"/>
                </a:cubicBezTo>
                <a:lnTo>
                  <a:pt x="307" y="2007"/>
                </a:lnTo>
                <a:cubicBezTo>
                  <a:pt x="307" y="1896"/>
                  <a:pt x="288" y="1805"/>
                  <a:pt x="251" y="1735"/>
                </a:cubicBezTo>
                <a:cubicBezTo>
                  <a:pt x="214" y="1665"/>
                  <a:pt x="130" y="1626"/>
                  <a:pt x="0" y="1617"/>
                </a:cubicBezTo>
                <a:lnTo>
                  <a:pt x="0" y="1533"/>
                </a:lnTo>
                <a:cubicBezTo>
                  <a:pt x="121" y="1514"/>
                  <a:pt x="202" y="1477"/>
                  <a:pt x="244" y="1422"/>
                </a:cubicBezTo>
                <a:cubicBezTo>
                  <a:pt x="286" y="1366"/>
                  <a:pt x="307" y="1273"/>
                  <a:pt x="307" y="1143"/>
                </a:cubicBezTo>
                <a:lnTo>
                  <a:pt x="307" y="544"/>
                </a:lnTo>
                <a:cubicBezTo>
                  <a:pt x="307" y="339"/>
                  <a:pt x="344" y="198"/>
                  <a:pt x="419" y="118"/>
                </a:cubicBezTo>
                <a:cubicBezTo>
                  <a:pt x="493" y="39"/>
                  <a:pt x="609" y="0"/>
                  <a:pt x="767" y="0"/>
                </a:cubicBezTo>
                <a:lnTo>
                  <a:pt x="767" y="98"/>
                </a:lnTo>
                <a:cubicBezTo>
                  <a:pt x="646" y="98"/>
                  <a:pt x="560" y="130"/>
                  <a:pt x="509" y="195"/>
                </a:cubicBezTo>
                <a:cubicBezTo>
                  <a:pt x="458" y="260"/>
                  <a:pt x="432" y="358"/>
                  <a:pt x="432" y="488"/>
                </a:cubicBezTo>
                <a:lnTo>
                  <a:pt x="432" y="1171"/>
                </a:lnTo>
                <a:cubicBezTo>
                  <a:pt x="432" y="1319"/>
                  <a:pt x="400" y="1422"/>
                  <a:pt x="335" y="1477"/>
                </a:cubicBezTo>
                <a:cubicBezTo>
                  <a:pt x="270" y="1533"/>
                  <a:pt x="200" y="1561"/>
                  <a:pt x="125" y="1561"/>
                </a:cubicBezTo>
                <a:lnTo>
                  <a:pt x="125" y="1589"/>
                </a:lnTo>
                <a:cubicBezTo>
                  <a:pt x="209" y="1589"/>
                  <a:pt x="281" y="1621"/>
                  <a:pt x="342" y="1686"/>
                </a:cubicBezTo>
                <a:cubicBezTo>
                  <a:pt x="402" y="1751"/>
                  <a:pt x="432" y="1849"/>
                  <a:pt x="432" y="1979"/>
                </a:cubicBezTo>
                <a:lnTo>
                  <a:pt x="432" y="26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14" tIns="45707" rIns="91414" bIns="45707" numCol="1" anchor="t" anchorCtr="0" compatLnSpc="1"/>
          <a:lstStyle/>
          <a:p>
            <a:endParaRPr lang="zh-CN" altLang="en-US" sz="21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6CC07D-65BE-EC40-9B55-15830FF6E9D0}"/>
              </a:ext>
            </a:extLst>
          </p:cNvPr>
          <p:cNvSpPr txBox="1"/>
          <p:nvPr/>
        </p:nvSpPr>
        <p:spPr>
          <a:xfrm>
            <a:off x="8061634" y="3290651"/>
            <a:ext cx="33975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the number of incoming calls.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response </a:t>
            </a:r>
            <a:r>
              <a:rPr lang="en-GB" dirty="0" err="1"/>
              <a:t>persent</a:t>
            </a:r>
            <a:r>
              <a:rPr lang="en-GB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waiting time for answering calls for the different queues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95139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: 形状 30"/>
          <p:cNvSpPr/>
          <p:nvPr/>
        </p:nvSpPr>
        <p:spPr bwMode="auto">
          <a:xfrm rot="16200000">
            <a:off x="5805761" y="-2445182"/>
            <a:ext cx="425579" cy="8116302"/>
          </a:xfrm>
          <a:custGeom>
            <a:avLst/>
            <a:gdLst>
              <a:gd name="connsiteX0" fmla="*/ 360000 w 360000"/>
              <a:gd name="connsiteY0" fmla="*/ 1 h 6865632"/>
              <a:gd name="connsiteX1" fmla="*/ 360000 w 360000"/>
              <a:gd name="connsiteY1" fmla="*/ 109665 h 6865632"/>
              <a:gd name="connsiteX2" fmla="*/ 358604 w 360000"/>
              <a:gd name="connsiteY2" fmla="*/ 109665 h 6865632"/>
              <a:gd name="connsiteX3" fmla="*/ 358604 w 360000"/>
              <a:gd name="connsiteY3" fmla="*/ 6755968 h 6865632"/>
              <a:gd name="connsiteX4" fmla="*/ 360000 w 360000"/>
              <a:gd name="connsiteY4" fmla="*/ 6755968 h 6865632"/>
              <a:gd name="connsiteX5" fmla="*/ 360000 w 360000"/>
              <a:gd name="connsiteY5" fmla="*/ 6865632 h 6865632"/>
              <a:gd name="connsiteX6" fmla="*/ 0 w 360000"/>
              <a:gd name="connsiteY6" fmla="*/ 6865632 h 6865632"/>
              <a:gd name="connsiteX7" fmla="*/ 0 w 360000"/>
              <a:gd name="connsiteY7" fmla="*/ 6755968 h 6865632"/>
              <a:gd name="connsiteX8" fmla="*/ 248940 w 360000"/>
              <a:gd name="connsiteY8" fmla="*/ 6755968 h 6865632"/>
              <a:gd name="connsiteX9" fmla="*/ 248940 w 360000"/>
              <a:gd name="connsiteY9" fmla="*/ 109665 h 6865632"/>
              <a:gd name="connsiteX10" fmla="*/ 0 w 360000"/>
              <a:gd name="connsiteY10" fmla="*/ 109665 h 6865632"/>
              <a:gd name="connsiteX11" fmla="*/ 0 w 360000"/>
              <a:gd name="connsiteY11" fmla="*/ 1 h 6865632"/>
              <a:gd name="connsiteX12" fmla="*/ 248940 w 360000"/>
              <a:gd name="connsiteY12" fmla="*/ 1 h 6865632"/>
              <a:gd name="connsiteX13" fmla="*/ 248940 w 360000"/>
              <a:gd name="connsiteY13" fmla="*/ 0 h 6865632"/>
              <a:gd name="connsiteX14" fmla="*/ 358604 w 360000"/>
              <a:gd name="connsiteY14" fmla="*/ 0 h 6865632"/>
              <a:gd name="connsiteX15" fmla="*/ 358604 w 360000"/>
              <a:gd name="connsiteY15" fmla="*/ 1 h 6865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0000" h="6865632">
                <a:moveTo>
                  <a:pt x="360000" y="1"/>
                </a:moveTo>
                <a:lnTo>
                  <a:pt x="360000" y="109665"/>
                </a:lnTo>
                <a:lnTo>
                  <a:pt x="358604" y="109665"/>
                </a:lnTo>
                <a:lnTo>
                  <a:pt x="358604" y="6755968"/>
                </a:lnTo>
                <a:lnTo>
                  <a:pt x="360000" y="6755968"/>
                </a:lnTo>
                <a:lnTo>
                  <a:pt x="360000" y="6865632"/>
                </a:lnTo>
                <a:lnTo>
                  <a:pt x="0" y="6865632"/>
                </a:lnTo>
                <a:lnTo>
                  <a:pt x="0" y="6755968"/>
                </a:lnTo>
                <a:lnTo>
                  <a:pt x="248940" y="6755968"/>
                </a:lnTo>
                <a:lnTo>
                  <a:pt x="248940" y="109665"/>
                </a:lnTo>
                <a:lnTo>
                  <a:pt x="0" y="109665"/>
                </a:lnTo>
                <a:lnTo>
                  <a:pt x="0" y="1"/>
                </a:lnTo>
                <a:lnTo>
                  <a:pt x="248940" y="1"/>
                </a:lnTo>
                <a:lnTo>
                  <a:pt x="248940" y="0"/>
                </a:lnTo>
                <a:lnTo>
                  <a:pt x="358604" y="0"/>
                </a:lnTo>
                <a:lnTo>
                  <a:pt x="358604" y="1"/>
                </a:lnTo>
                <a:close/>
              </a:path>
            </a:pathLst>
          </a:cu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任意多边形: 形状 31"/>
          <p:cNvSpPr/>
          <p:nvPr/>
        </p:nvSpPr>
        <p:spPr bwMode="auto">
          <a:xfrm rot="5400000" flipV="1">
            <a:off x="5805761" y="1432027"/>
            <a:ext cx="425579" cy="8116302"/>
          </a:xfrm>
          <a:custGeom>
            <a:avLst/>
            <a:gdLst>
              <a:gd name="connsiteX0" fmla="*/ 360000 w 360000"/>
              <a:gd name="connsiteY0" fmla="*/ 1 h 6865632"/>
              <a:gd name="connsiteX1" fmla="*/ 360000 w 360000"/>
              <a:gd name="connsiteY1" fmla="*/ 109665 h 6865632"/>
              <a:gd name="connsiteX2" fmla="*/ 358604 w 360000"/>
              <a:gd name="connsiteY2" fmla="*/ 109665 h 6865632"/>
              <a:gd name="connsiteX3" fmla="*/ 358604 w 360000"/>
              <a:gd name="connsiteY3" fmla="*/ 6755968 h 6865632"/>
              <a:gd name="connsiteX4" fmla="*/ 360000 w 360000"/>
              <a:gd name="connsiteY4" fmla="*/ 6755968 h 6865632"/>
              <a:gd name="connsiteX5" fmla="*/ 360000 w 360000"/>
              <a:gd name="connsiteY5" fmla="*/ 6865632 h 6865632"/>
              <a:gd name="connsiteX6" fmla="*/ 0 w 360000"/>
              <a:gd name="connsiteY6" fmla="*/ 6865632 h 6865632"/>
              <a:gd name="connsiteX7" fmla="*/ 0 w 360000"/>
              <a:gd name="connsiteY7" fmla="*/ 6755968 h 6865632"/>
              <a:gd name="connsiteX8" fmla="*/ 248940 w 360000"/>
              <a:gd name="connsiteY8" fmla="*/ 6755968 h 6865632"/>
              <a:gd name="connsiteX9" fmla="*/ 248940 w 360000"/>
              <a:gd name="connsiteY9" fmla="*/ 109665 h 6865632"/>
              <a:gd name="connsiteX10" fmla="*/ 0 w 360000"/>
              <a:gd name="connsiteY10" fmla="*/ 109665 h 6865632"/>
              <a:gd name="connsiteX11" fmla="*/ 0 w 360000"/>
              <a:gd name="connsiteY11" fmla="*/ 1 h 6865632"/>
              <a:gd name="connsiteX12" fmla="*/ 248940 w 360000"/>
              <a:gd name="connsiteY12" fmla="*/ 1 h 6865632"/>
              <a:gd name="connsiteX13" fmla="*/ 248940 w 360000"/>
              <a:gd name="connsiteY13" fmla="*/ 0 h 6865632"/>
              <a:gd name="connsiteX14" fmla="*/ 358604 w 360000"/>
              <a:gd name="connsiteY14" fmla="*/ 0 h 6865632"/>
              <a:gd name="connsiteX15" fmla="*/ 358604 w 360000"/>
              <a:gd name="connsiteY15" fmla="*/ 1 h 6865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0000" h="6865632">
                <a:moveTo>
                  <a:pt x="360000" y="1"/>
                </a:moveTo>
                <a:lnTo>
                  <a:pt x="360000" y="109665"/>
                </a:lnTo>
                <a:lnTo>
                  <a:pt x="358604" y="109665"/>
                </a:lnTo>
                <a:lnTo>
                  <a:pt x="358604" y="6755968"/>
                </a:lnTo>
                <a:lnTo>
                  <a:pt x="360000" y="6755968"/>
                </a:lnTo>
                <a:lnTo>
                  <a:pt x="360000" y="6865632"/>
                </a:lnTo>
                <a:lnTo>
                  <a:pt x="0" y="6865632"/>
                </a:lnTo>
                <a:lnTo>
                  <a:pt x="0" y="6755968"/>
                </a:lnTo>
                <a:lnTo>
                  <a:pt x="248940" y="6755968"/>
                </a:lnTo>
                <a:lnTo>
                  <a:pt x="248940" y="109665"/>
                </a:lnTo>
                <a:lnTo>
                  <a:pt x="0" y="109665"/>
                </a:lnTo>
                <a:lnTo>
                  <a:pt x="0" y="1"/>
                </a:lnTo>
                <a:lnTo>
                  <a:pt x="248940" y="1"/>
                </a:lnTo>
                <a:lnTo>
                  <a:pt x="248940" y="0"/>
                </a:lnTo>
                <a:lnTo>
                  <a:pt x="358604" y="0"/>
                </a:lnTo>
                <a:lnTo>
                  <a:pt x="358604" y="1"/>
                </a:lnTo>
                <a:close/>
              </a:path>
            </a:pathLst>
          </a:cu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889346" y="2797234"/>
            <a:ext cx="7683351" cy="116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nb-NO" altLang="zh-CN" sz="7000" dirty="0">
                <a:solidFill>
                  <a:schemeClr val="accent2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    </a:t>
            </a:r>
            <a:r>
              <a:rPr lang="nb-NO" altLang="zh-CN" sz="7000" dirty="0" err="1">
                <a:solidFill>
                  <a:schemeClr val="accent2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Thank</a:t>
            </a:r>
            <a:r>
              <a:rPr lang="nb-NO" altLang="zh-CN" sz="7000" dirty="0">
                <a:solidFill>
                  <a:schemeClr val="accent2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 </a:t>
            </a:r>
            <a:r>
              <a:rPr lang="nb-NO" altLang="zh-CN" sz="7000" dirty="0" err="1">
                <a:solidFill>
                  <a:schemeClr val="accent2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you</a:t>
            </a:r>
            <a:endParaRPr lang="zh-CN" altLang="zh-CN" sz="7000" dirty="0">
              <a:solidFill>
                <a:schemeClr val="accent2"/>
              </a:solidFill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86607" y="2043589"/>
            <a:ext cx="5936202" cy="46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r>
              <a:rPr lang="en-US" altLang="zh-CN" sz="2800" dirty="0">
                <a:solidFill>
                  <a:schemeClr val="accent2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Interview case of </a:t>
            </a:r>
            <a:r>
              <a:rPr lang="en-US" altLang="zh-CN" sz="2800" dirty="0" err="1">
                <a:solidFill>
                  <a:schemeClr val="accent2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Skatteetaten</a:t>
            </a:r>
            <a:endParaRPr lang="zh-CN" altLang="zh-CN" sz="2800" dirty="0">
              <a:solidFill>
                <a:schemeClr val="accent2"/>
              </a:solidFill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50" name="TextBox 16"/>
          <p:cNvSpPr txBox="1"/>
          <p:nvPr/>
        </p:nvSpPr>
        <p:spPr>
          <a:xfrm>
            <a:off x="1021289" y="4204388"/>
            <a:ext cx="1347141" cy="338675"/>
          </a:xfrm>
          <a:prstGeom prst="rect">
            <a:avLst/>
          </a:prstGeom>
          <a:gradFill>
            <a:gsLst>
              <a:gs pos="0">
                <a:srgbClr val="585858"/>
              </a:gs>
              <a:gs pos="57000">
                <a:schemeClr val="tx1"/>
              </a:gs>
              <a:gs pos="100000">
                <a:srgbClr val="363636"/>
              </a:gs>
            </a:gsLst>
            <a:lin ang="5400000" scaled="1"/>
          </a:gradFill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accent2"/>
                </a:solidFill>
                <a:latin typeface="+mn-lt"/>
                <a:ea typeface="+mn-ea"/>
                <a:cs typeface="+mn-ea"/>
              </a:defRPr>
            </a:lvl1pPr>
          </a:lstStyle>
          <a:p>
            <a:pPr algn="r"/>
            <a:r>
              <a:rPr lang="nb-NO" altLang="zh-CN" sz="1400" dirty="0">
                <a:latin typeface="+mn-ea"/>
                <a:sym typeface="+mn-lt"/>
              </a:rPr>
              <a:t>CHENXING</a:t>
            </a:r>
            <a:r>
              <a:rPr lang="en-US" altLang="zh-CN" sz="1400" dirty="0">
                <a:latin typeface="+mn-ea"/>
                <a:sym typeface="+mn-lt"/>
              </a:rPr>
              <a:t> </a:t>
            </a:r>
            <a:r>
              <a:rPr lang="nb-NO" altLang="zh-CN" sz="1400" dirty="0">
                <a:latin typeface="+mn-ea"/>
                <a:sym typeface="+mn-lt"/>
              </a:rPr>
              <a:t>LI</a:t>
            </a:r>
            <a:endParaRPr lang="zh-CN" altLang="en-US" sz="1400" dirty="0">
              <a:latin typeface="+mn-ea"/>
              <a:sym typeface="+mn-lt"/>
            </a:endParaRPr>
          </a:p>
        </p:txBody>
      </p:sp>
      <p:sp>
        <p:nvSpPr>
          <p:cNvPr id="51" name="TextBox 17"/>
          <p:cNvSpPr txBox="1"/>
          <p:nvPr/>
        </p:nvSpPr>
        <p:spPr>
          <a:xfrm>
            <a:off x="2368430" y="4204388"/>
            <a:ext cx="1368152" cy="338675"/>
          </a:xfrm>
          <a:prstGeom prst="rect">
            <a:avLst/>
          </a:prstGeom>
          <a:gradFill>
            <a:gsLst>
              <a:gs pos="48000">
                <a:srgbClr val="ED0101"/>
              </a:gs>
              <a:gs pos="0">
                <a:srgbClr val="FE1E1E"/>
              </a:gs>
              <a:gs pos="100000">
                <a:srgbClr val="E10101"/>
              </a:gs>
            </a:gsLst>
            <a:lin ang="5400000" scaled="1"/>
          </a:gradFill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chemeClr val="accent2"/>
                </a:solidFill>
                <a:latin typeface="+mn-lt"/>
                <a:ea typeface="+mn-ea"/>
                <a:cs typeface="+mn-ea"/>
              </a:defRPr>
            </a:lvl1pPr>
          </a:lstStyle>
          <a:p>
            <a:r>
              <a:rPr lang="en-US" altLang="zh-CN" sz="1600" dirty="0">
                <a:latin typeface="+mn-ea"/>
                <a:sym typeface="+mn-lt"/>
              </a:rPr>
              <a:t>2021.01.26</a:t>
            </a:r>
            <a:endParaRPr lang="zh-CN" altLang="en-US" sz="1600" dirty="0">
              <a:latin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4947046" y="1787842"/>
            <a:ext cx="7251303" cy="507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9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5"/>
          <p:cNvSpPr/>
          <p:nvPr/>
        </p:nvSpPr>
        <p:spPr bwMode="auto">
          <a:xfrm>
            <a:off x="7002464" y="0"/>
            <a:ext cx="5195888" cy="6858000"/>
          </a:xfrm>
          <a:custGeom>
            <a:avLst/>
            <a:gdLst>
              <a:gd name="T0" fmla="*/ 6790 w 6790"/>
              <a:gd name="T1" fmla="*/ 0 h 9000"/>
              <a:gd name="T2" fmla="*/ 3155 w 6790"/>
              <a:gd name="T3" fmla="*/ 0 h 9000"/>
              <a:gd name="T4" fmla="*/ 0 w 6790"/>
              <a:gd name="T5" fmla="*/ 9000 h 9000"/>
              <a:gd name="T6" fmla="*/ 6790 w 6790"/>
              <a:gd name="T7" fmla="*/ 9000 h 9000"/>
              <a:gd name="T8" fmla="*/ 6790 w 6790"/>
              <a:gd name="T9" fmla="*/ 0 h 9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90" h="9000">
                <a:moveTo>
                  <a:pt x="6790" y="0"/>
                </a:moveTo>
                <a:lnTo>
                  <a:pt x="3155" y="0"/>
                </a:lnTo>
                <a:lnTo>
                  <a:pt x="0" y="9000"/>
                </a:lnTo>
                <a:lnTo>
                  <a:pt x="6790" y="9000"/>
                </a:lnTo>
                <a:lnTo>
                  <a:pt x="6790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/>
            <a:endParaRPr lang="zh-CN" altLang="en-US">
              <a:solidFill>
                <a:schemeClr val="bg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Freeform 6"/>
          <p:cNvSpPr/>
          <p:nvPr/>
        </p:nvSpPr>
        <p:spPr bwMode="auto">
          <a:xfrm>
            <a:off x="7299327" y="0"/>
            <a:ext cx="4899025" cy="6858000"/>
          </a:xfrm>
          <a:custGeom>
            <a:avLst/>
            <a:gdLst>
              <a:gd name="T0" fmla="*/ 6402 w 6402"/>
              <a:gd name="T1" fmla="*/ 0 h 9000"/>
              <a:gd name="T2" fmla="*/ 2767 w 6402"/>
              <a:gd name="T3" fmla="*/ 0 h 9000"/>
              <a:gd name="T4" fmla="*/ 0 w 6402"/>
              <a:gd name="T5" fmla="*/ 9000 h 9000"/>
              <a:gd name="T6" fmla="*/ 6402 w 6402"/>
              <a:gd name="T7" fmla="*/ 9000 h 9000"/>
              <a:gd name="T8" fmla="*/ 6402 w 6402"/>
              <a:gd name="T9" fmla="*/ 0 h 9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02" h="9000">
                <a:moveTo>
                  <a:pt x="6402" y="0"/>
                </a:moveTo>
                <a:lnTo>
                  <a:pt x="2767" y="0"/>
                </a:lnTo>
                <a:lnTo>
                  <a:pt x="0" y="9000"/>
                </a:lnTo>
                <a:lnTo>
                  <a:pt x="6402" y="9000"/>
                </a:lnTo>
                <a:lnTo>
                  <a:pt x="6402" y="0"/>
                </a:lnTo>
                <a:close/>
              </a:path>
            </a:pathLst>
          </a:custGeom>
          <a:blipFill>
            <a:blip r:embed="rId3" cstate="email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Freeform 18"/>
          <p:cNvSpPr/>
          <p:nvPr/>
        </p:nvSpPr>
        <p:spPr bwMode="auto">
          <a:xfrm>
            <a:off x="607919" y="1794826"/>
            <a:ext cx="1901800" cy="553961"/>
          </a:xfrm>
          <a:custGeom>
            <a:avLst/>
            <a:gdLst>
              <a:gd name="T0" fmla="*/ 56 w 826"/>
              <a:gd name="T1" fmla="*/ 0 h 826"/>
              <a:gd name="T2" fmla="*/ 771 w 826"/>
              <a:gd name="T3" fmla="*/ 0 h 826"/>
              <a:gd name="T4" fmla="*/ 826 w 826"/>
              <a:gd name="T5" fmla="*/ 55 h 826"/>
              <a:gd name="T6" fmla="*/ 826 w 826"/>
              <a:gd name="T7" fmla="*/ 770 h 826"/>
              <a:gd name="T8" fmla="*/ 771 w 826"/>
              <a:gd name="T9" fmla="*/ 826 h 826"/>
              <a:gd name="T10" fmla="*/ 56 w 826"/>
              <a:gd name="T11" fmla="*/ 826 h 826"/>
              <a:gd name="T12" fmla="*/ 0 w 826"/>
              <a:gd name="T13" fmla="*/ 770 h 826"/>
              <a:gd name="T14" fmla="*/ 0 w 826"/>
              <a:gd name="T15" fmla="*/ 55 h 826"/>
              <a:gd name="T16" fmla="*/ 56 w 826"/>
              <a:gd name="T17" fmla="*/ 0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6" h="826">
                <a:moveTo>
                  <a:pt x="56" y="0"/>
                </a:moveTo>
                <a:lnTo>
                  <a:pt x="771" y="0"/>
                </a:lnTo>
                <a:cubicBezTo>
                  <a:pt x="801" y="0"/>
                  <a:pt x="826" y="25"/>
                  <a:pt x="826" y="55"/>
                </a:cubicBezTo>
                <a:lnTo>
                  <a:pt x="826" y="770"/>
                </a:lnTo>
                <a:cubicBezTo>
                  <a:pt x="826" y="801"/>
                  <a:pt x="801" y="826"/>
                  <a:pt x="771" y="826"/>
                </a:cubicBezTo>
                <a:lnTo>
                  <a:pt x="56" y="826"/>
                </a:lnTo>
                <a:cubicBezTo>
                  <a:pt x="25" y="826"/>
                  <a:pt x="0" y="801"/>
                  <a:pt x="0" y="770"/>
                </a:cubicBezTo>
                <a:lnTo>
                  <a:pt x="0" y="55"/>
                </a:lnTo>
                <a:cubicBezTo>
                  <a:pt x="0" y="25"/>
                  <a:pt x="25" y="0"/>
                  <a:pt x="56" y="0"/>
                </a:cubicBezTo>
                <a:close/>
              </a:path>
            </a:pathLst>
          </a:custGeom>
          <a:solidFill>
            <a:schemeClr val="bg2"/>
          </a:solidFill>
          <a:ln w="19050" cap="flat">
            <a:solidFill>
              <a:schemeClr val="accent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nb-NO" altLang="zh-CN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nb-NO" altLang="zh-CN" sz="28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DATASET</a:t>
            </a:r>
            <a:endParaRPr lang="zh-CN" altLang="en-US" sz="2800" dirty="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Freeform 26"/>
          <p:cNvSpPr/>
          <p:nvPr/>
        </p:nvSpPr>
        <p:spPr bwMode="auto">
          <a:xfrm>
            <a:off x="607919" y="3884371"/>
            <a:ext cx="1901800" cy="631825"/>
          </a:xfrm>
          <a:custGeom>
            <a:avLst/>
            <a:gdLst>
              <a:gd name="T0" fmla="*/ 56 w 826"/>
              <a:gd name="T1" fmla="*/ 0 h 826"/>
              <a:gd name="T2" fmla="*/ 771 w 826"/>
              <a:gd name="T3" fmla="*/ 0 h 826"/>
              <a:gd name="T4" fmla="*/ 826 w 826"/>
              <a:gd name="T5" fmla="*/ 55 h 826"/>
              <a:gd name="T6" fmla="*/ 826 w 826"/>
              <a:gd name="T7" fmla="*/ 770 h 826"/>
              <a:gd name="T8" fmla="*/ 771 w 826"/>
              <a:gd name="T9" fmla="*/ 826 h 826"/>
              <a:gd name="T10" fmla="*/ 56 w 826"/>
              <a:gd name="T11" fmla="*/ 826 h 826"/>
              <a:gd name="T12" fmla="*/ 0 w 826"/>
              <a:gd name="T13" fmla="*/ 770 h 826"/>
              <a:gd name="T14" fmla="*/ 0 w 826"/>
              <a:gd name="T15" fmla="*/ 55 h 826"/>
              <a:gd name="T16" fmla="*/ 56 w 826"/>
              <a:gd name="T17" fmla="*/ 0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6" h="826">
                <a:moveTo>
                  <a:pt x="56" y="0"/>
                </a:moveTo>
                <a:lnTo>
                  <a:pt x="771" y="0"/>
                </a:lnTo>
                <a:cubicBezTo>
                  <a:pt x="801" y="0"/>
                  <a:pt x="826" y="25"/>
                  <a:pt x="826" y="55"/>
                </a:cubicBezTo>
                <a:lnTo>
                  <a:pt x="826" y="770"/>
                </a:lnTo>
                <a:cubicBezTo>
                  <a:pt x="826" y="801"/>
                  <a:pt x="801" y="826"/>
                  <a:pt x="771" y="826"/>
                </a:cubicBezTo>
                <a:lnTo>
                  <a:pt x="56" y="826"/>
                </a:lnTo>
                <a:cubicBezTo>
                  <a:pt x="25" y="826"/>
                  <a:pt x="0" y="801"/>
                  <a:pt x="0" y="770"/>
                </a:cubicBezTo>
                <a:lnTo>
                  <a:pt x="0" y="55"/>
                </a:lnTo>
                <a:cubicBezTo>
                  <a:pt x="0" y="25"/>
                  <a:pt x="25" y="0"/>
                  <a:pt x="56" y="0"/>
                </a:cubicBezTo>
                <a:close/>
              </a:path>
            </a:pathLst>
          </a:custGeom>
          <a:solidFill>
            <a:schemeClr val="bg2"/>
          </a:solidFill>
          <a:ln w="19050" cap="flat">
            <a:solidFill>
              <a:schemeClr val="accent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Freeform 24"/>
          <p:cNvSpPr/>
          <p:nvPr/>
        </p:nvSpPr>
        <p:spPr bwMode="auto">
          <a:xfrm>
            <a:off x="2674571" y="1775633"/>
            <a:ext cx="4459903" cy="1365335"/>
          </a:xfrm>
          <a:custGeom>
            <a:avLst/>
            <a:gdLst>
              <a:gd name="T0" fmla="*/ 91 w 8683"/>
              <a:gd name="T1" fmla="*/ 0 h 865"/>
              <a:gd name="T2" fmla="*/ 8591 w 8683"/>
              <a:gd name="T3" fmla="*/ 0 h 865"/>
              <a:gd name="T4" fmla="*/ 8683 w 8683"/>
              <a:gd name="T5" fmla="*/ 91 h 865"/>
              <a:gd name="T6" fmla="*/ 8683 w 8683"/>
              <a:gd name="T7" fmla="*/ 774 h 865"/>
              <a:gd name="T8" fmla="*/ 8591 w 8683"/>
              <a:gd name="T9" fmla="*/ 865 h 865"/>
              <a:gd name="T10" fmla="*/ 91 w 8683"/>
              <a:gd name="T11" fmla="*/ 865 h 865"/>
              <a:gd name="T12" fmla="*/ 0 w 8683"/>
              <a:gd name="T13" fmla="*/ 774 h 865"/>
              <a:gd name="T14" fmla="*/ 0 w 8683"/>
              <a:gd name="T15" fmla="*/ 91 h 865"/>
              <a:gd name="T16" fmla="*/ 91 w 8683"/>
              <a:gd name="T17" fmla="*/ 0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3" h="865">
                <a:moveTo>
                  <a:pt x="91" y="0"/>
                </a:moveTo>
                <a:lnTo>
                  <a:pt x="8591" y="0"/>
                </a:lnTo>
                <a:cubicBezTo>
                  <a:pt x="8642" y="0"/>
                  <a:pt x="8683" y="41"/>
                  <a:pt x="8683" y="91"/>
                </a:cubicBezTo>
                <a:lnTo>
                  <a:pt x="8683" y="774"/>
                </a:lnTo>
                <a:cubicBezTo>
                  <a:pt x="8683" y="824"/>
                  <a:pt x="8642" y="865"/>
                  <a:pt x="8591" y="865"/>
                </a:cubicBezTo>
                <a:lnTo>
                  <a:pt x="91" y="865"/>
                </a:lnTo>
                <a:cubicBezTo>
                  <a:pt x="41" y="865"/>
                  <a:pt x="0" y="824"/>
                  <a:pt x="0" y="774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chemeClr val="accent2">
              <a:lumMod val="95000"/>
            </a:schemeClr>
          </a:solidFill>
          <a:ln w="9525" cap="flat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Freeform 28"/>
          <p:cNvSpPr/>
          <p:nvPr/>
        </p:nvSpPr>
        <p:spPr bwMode="auto">
          <a:xfrm>
            <a:off x="2731999" y="3891930"/>
            <a:ext cx="4402475" cy="1623613"/>
          </a:xfrm>
          <a:custGeom>
            <a:avLst/>
            <a:gdLst>
              <a:gd name="T0" fmla="*/ 91 w 8683"/>
              <a:gd name="T1" fmla="*/ 0 h 866"/>
              <a:gd name="T2" fmla="*/ 8591 w 8683"/>
              <a:gd name="T3" fmla="*/ 0 h 866"/>
              <a:gd name="T4" fmla="*/ 8683 w 8683"/>
              <a:gd name="T5" fmla="*/ 91 h 866"/>
              <a:gd name="T6" fmla="*/ 8683 w 8683"/>
              <a:gd name="T7" fmla="*/ 775 h 866"/>
              <a:gd name="T8" fmla="*/ 8591 w 8683"/>
              <a:gd name="T9" fmla="*/ 866 h 866"/>
              <a:gd name="T10" fmla="*/ 91 w 8683"/>
              <a:gd name="T11" fmla="*/ 866 h 866"/>
              <a:gd name="T12" fmla="*/ 0 w 8683"/>
              <a:gd name="T13" fmla="*/ 775 h 866"/>
              <a:gd name="T14" fmla="*/ 0 w 8683"/>
              <a:gd name="T15" fmla="*/ 91 h 866"/>
              <a:gd name="T16" fmla="*/ 91 w 8683"/>
              <a:gd name="T17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3" h="866">
                <a:moveTo>
                  <a:pt x="91" y="0"/>
                </a:moveTo>
                <a:lnTo>
                  <a:pt x="8591" y="0"/>
                </a:lnTo>
                <a:cubicBezTo>
                  <a:pt x="8642" y="0"/>
                  <a:pt x="8683" y="41"/>
                  <a:pt x="8683" y="91"/>
                </a:cubicBezTo>
                <a:lnTo>
                  <a:pt x="8683" y="775"/>
                </a:lnTo>
                <a:cubicBezTo>
                  <a:pt x="8683" y="825"/>
                  <a:pt x="8642" y="866"/>
                  <a:pt x="8591" y="866"/>
                </a:cubicBezTo>
                <a:lnTo>
                  <a:pt x="91" y="866"/>
                </a:lnTo>
                <a:cubicBezTo>
                  <a:pt x="41" y="866"/>
                  <a:pt x="0" y="825"/>
                  <a:pt x="0" y="775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chemeClr val="accent2">
              <a:lumMod val="95000"/>
            </a:schemeClr>
          </a:solidFill>
          <a:ln w="9525" cap="flat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TextBox 47"/>
          <p:cNvSpPr txBox="1"/>
          <p:nvPr/>
        </p:nvSpPr>
        <p:spPr>
          <a:xfrm>
            <a:off x="2674571" y="1813307"/>
            <a:ext cx="4459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defRPr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nb-NO" altLang="zh-CN" sz="2000" b="0" dirty="0">
                <a:latin typeface="+mn-lt"/>
                <a:ea typeface="+mn-ea"/>
                <a:cs typeface="+mn-ea"/>
                <a:sym typeface="+mn-lt"/>
              </a:rPr>
              <a:t>Telephone </a:t>
            </a:r>
            <a:r>
              <a:rPr lang="nb-NO" altLang="zh-CN" sz="2000" b="0" dirty="0" err="1">
                <a:latin typeface="+mn-lt"/>
                <a:ea typeface="+mn-ea"/>
                <a:cs typeface="+mn-ea"/>
                <a:sym typeface="+mn-lt"/>
              </a:rPr>
              <a:t>traffic</a:t>
            </a:r>
            <a:r>
              <a:rPr lang="nb-NO" altLang="zh-CN" sz="2000" b="0" dirty="0">
                <a:latin typeface="+mn-lt"/>
                <a:ea typeface="+mn-ea"/>
                <a:cs typeface="+mn-ea"/>
                <a:sym typeface="+mn-lt"/>
              </a:rPr>
              <a:t> reports to Skatteetaten for </a:t>
            </a:r>
            <a:r>
              <a:rPr lang="nb-NO" altLang="zh-CN" sz="2000" b="0" dirty="0" err="1">
                <a:latin typeface="+mn-lt"/>
                <a:ea typeface="+mn-ea"/>
                <a:cs typeface="+mn-ea"/>
                <a:sym typeface="+mn-lt"/>
              </a:rPr>
              <a:t>december</a:t>
            </a:r>
            <a:r>
              <a:rPr lang="nb-NO" altLang="zh-CN" sz="2000" b="0" dirty="0">
                <a:latin typeface="+mn-lt"/>
                <a:ea typeface="+mn-ea"/>
                <a:cs typeface="+mn-ea"/>
                <a:sym typeface="+mn-lt"/>
              </a:rPr>
              <a:t> 2020.</a:t>
            </a:r>
          </a:p>
          <a:p>
            <a:endParaRPr lang="nb-NO" altLang="zh-CN" sz="2000" b="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nb-NO" altLang="zh-CN" sz="2000" b="0" dirty="0">
                <a:latin typeface="+mn-lt"/>
                <a:ea typeface="+mn-ea"/>
                <a:cs typeface="+mn-ea"/>
                <a:sym typeface="+mn-lt"/>
              </a:rPr>
              <a:t>438 </a:t>
            </a:r>
            <a:r>
              <a:rPr lang="nb-NO" altLang="zh-CN" sz="2000" b="0" dirty="0" err="1">
                <a:latin typeface="+mn-lt"/>
                <a:ea typeface="+mn-ea"/>
                <a:cs typeface="+mn-ea"/>
                <a:sym typeface="+mn-lt"/>
              </a:rPr>
              <a:t>observations</a:t>
            </a:r>
            <a:r>
              <a:rPr lang="nb-NO" altLang="zh-CN" sz="2000" b="0" dirty="0">
                <a:latin typeface="+mn-lt"/>
                <a:ea typeface="+mn-ea"/>
                <a:cs typeface="+mn-ea"/>
                <a:sym typeface="+mn-lt"/>
              </a:rPr>
              <a:t> and 43 variables.</a:t>
            </a:r>
            <a:endParaRPr lang="zh-CN" altLang="en-US" sz="2000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TextBox 55"/>
          <p:cNvSpPr txBox="1"/>
          <p:nvPr/>
        </p:nvSpPr>
        <p:spPr>
          <a:xfrm>
            <a:off x="2731999" y="3901191"/>
            <a:ext cx="4402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defRPr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To have a total concept for the traffic situation.</a:t>
            </a:r>
          </a:p>
          <a:p>
            <a:endParaRPr lang="en-US" altLang="zh-CN" sz="2000" b="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To improve the quality and efficiency of customer service</a:t>
            </a:r>
          </a:p>
          <a:p>
            <a:endParaRPr lang="zh-CN" altLang="en-US" sz="2000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TextBox 60"/>
          <p:cNvSpPr txBox="1"/>
          <p:nvPr/>
        </p:nvSpPr>
        <p:spPr>
          <a:xfrm>
            <a:off x="1062769" y="3951509"/>
            <a:ext cx="969881" cy="52322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Goal</a:t>
            </a:r>
            <a:endParaRPr lang="zh-CN" altLang="en-US" sz="2800" dirty="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5" name="直接连接符 44"/>
          <p:cNvCxnSpPr/>
          <p:nvPr/>
        </p:nvCxnSpPr>
        <p:spPr bwMode="auto">
          <a:xfrm flipH="1">
            <a:off x="697781" y="1187356"/>
            <a:ext cx="79208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60"/>
          <p:cNvSpPr txBox="1"/>
          <p:nvPr/>
        </p:nvSpPr>
        <p:spPr>
          <a:xfrm>
            <a:off x="1212941" y="4869213"/>
            <a:ext cx="461986" cy="646331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endParaRPr lang="zh-CN" altLang="en-US" sz="3600" dirty="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C3BF5B-9AA7-8940-923B-718C2ABB272A}"/>
              </a:ext>
            </a:extLst>
          </p:cNvPr>
          <p:cNvSpPr txBox="1"/>
          <p:nvPr/>
        </p:nvSpPr>
        <p:spPr>
          <a:xfrm>
            <a:off x="3538330" y="8481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1B129-37D8-C942-8519-E361420FD6DF}"/>
              </a:ext>
            </a:extLst>
          </p:cNvPr>
          <p:cNvSpPr txBox="1"/>
          <p:nvPr/>
        </p:nvSpPr>
        <p:spPr>
          <a:xfrm>
            <a:off x="842591" y="679870"/>
            <a:ext cx="3791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600" dirty="0">
                <a:latin typeface="+mn-lt"/>
              </a:rPr>
              <a:t>INTRODUCTION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5"/>
          <p:cNvSpPr/>
          <p:nvPr/>
        </p:nvSpPr>
        <p:spPr bwMode="auto">
          <a:xfrm>
            <a:off x="7314361" y="0"/>
            <a:ext cx="6112473" cy="6858000"/>
          </a:xfrm>
          <a:custGeom>
            <a:avLst/>
            <a:gdLst>
              <a:gd name="T0" fmla="*/ 6790 w 6790"/>
              <a:gd name="T1" fmla="*/ 0 h 9000"/>
              <a:gd name="T2" fmla="*/ 3155 w 6790"/>
              <a:gd name="T3" fmla="*/ 0 h 9000"/>
              <a:gd name="T4" fmla="*/ 0 w 6790"/>
              <a:gd name="T5" fmla="*/ 9000 h 9000"/>
              <a:gd name="T6" fmla="*/ 6790 w 6790"/>
              <a:gd name="T7" fmla="*/ 9000 h 9000"/>
              <a:gd name="T8" fmla="*/ 6790 w 6790"/>
              <a:gd name="T9" fmla="*/ 0 h 9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90" h="9000">
                <a:moveTo>
                  <a:pt x="6790" y="0"/>
                </a:moveTo>
                <a:lnTo>
                  <a:pt x="3155" y="0"/>
                </a:lnTo>
                <a:lnTo>
                  <a:pt x="0" y="9000"/>
                </a:lnTo>
                <a:lnTo>
                  <a:pt x="6790" y="9000"/>
                </a:lnTo>
                <a:lnTo>
                  <a:pt x="6790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/>
            <a:endParaRPr lang="zh-CN" altLang="en-US">
              <a:solidFill>
                <a:schemeClr val="bg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Freeform 6"/>
          <p:cNvSpPr/>
          <p:nvPr/>
        </p:nvSpPr>
        <p:spPr bwMode="auto">
          <a:xfrm>
            <a:off x="8618661" y="0"/>
            <a:ext cx="3579691" cy="6858000"/>
          </a:xfrm>
          <a:custGeom>
            <a:avLst/>
            <a:gdLst>
              <a:gd name="T0" fmla="*/ 6402 w 6402"/>
              <a:gd name="T1" fmla="*/ 0 h 9000"/>
              <a:gd name="T2" fmla="*/ 2767 w 6402"/>
              <a:gd name="T3" fmla="*/ 0 h 9000"/>
              <a:gd name="T4" fmla="*/ 0 w 6402"/>
              <a:gd name="T5" fmla="*/ 9000 h 9000"/>
              <a:gd name="T6" fmla="*/ 6402 w 6402"/>
              <a:gd name="T7" fmla="*/ 9000 h 9000"/>
              <a:gd name="T8" fmla="*/ 6402 w 6402"/>
              <a:gd name="T9" fmla="*/ 0 h 9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02" h="9000">
                <a:moveTo>
                  <a:pt x="6402" y="0"/>
                </a:moveTo>
                <a:lnTo>
                  <a:pt x="2767" y="0"/>
                </a:lnTo>
                <a:lnTo>
                  <a:pt x="0" y="9000"/>
                </a:lnTo>
                <a:lnTo>
                  <a:pt x="6402" y="9000"/>
                </a:lnTo>
                <a:lnTo>
                  <a:pt x="6402" y="0"/>
                </a:lnTo>
                <a:close/>
              </a:path>
            </a:pathLst>
          </a:custGeom>
          <a:blipFill>
            <a:blip r:embed="rId3" cstate="email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Freeform 18"/>
          <p:cNvSpPr/>
          <p:nvPr/>
        </p:nvSpPr>
        <p:spPr bwMode="auto">
          <a:xfrm>
            <a:off x="1128021" y="1399728"/>
            <a:ext cx="631825" cy="631825"/>
          </a:xfrm>
          <a:custGeom>
            <a:avLst/>
            <a:gdLst>
              <a:gd name="T0" fmla="*/ 56 w 826"/>
              <a:gd name="T1" fmla="*/ 0 h 826"/>
              <a:gd name="T2" fmla="*/ 771 w 826"/>
              <a:gd name="T3" fmla="*/ 0 h 826"/>
              <a:gd name="T4" fmla="*/ 826 w 826"/>
              <a:gd name="T5" fmla="*/ 55 h 826"/>
              <a:gd name="T6" fmla="*/ 826 w 826"/>
              <a:gd name="T7" fmla="*/ 770 h 826"/>
              <a:gd name="T8" fmla="*/ 771 w 826"/>
              <a:gd name="T9" fmla="*/ 826 h 826"/>
              <a:gd name="T10" fmla="*/ 56 w 826"/>
              <a:gd name="T11" fmla="*/ 826 h 826"/>
              <a:gd name="T12" fmla="*/ 0 w 826"/>
              <a:gd name="T13" fmla="*/ 770 h 826"/>
              <a:gd name="T14" fmla="*/ 0 w 826"/>
              <a:gd name="T15" fmla="*/ 55 h 826"/>
              <a:gd name="T16" fmla="*/ 56 w 826"/>
              <a:gd name="T17" fmla="*/ 0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6" h="826">
                <a:moveTo>
                  <a:pt x="56" y="0"/>
                </a:moveTo>
                <a:lnTo>
                  <a:pt x="771" y="0"/>
                </a:lnTo>
                <a:cubicBezTo>
                  <a:pt x="801" y="0"/>
                  <a:pt x="826" y="25"/>
                  <a:pt x="826" y="55"/>
                </a:cubicBezTo>
                <a:lnTo>
                  <a:pt x="826" y="770"/>
                </a:lnTo>
                <a:cubicBezTo>
                  <a:pt x="826" y="801"/>
                  <a:pt x="801" y="826"/>
                  <a:pt x="771" y="826"/>
                </a:cubicBezTo>
                <a:lnTo>
                  <a:pt x="56" y="826"/>
                </a:lnTo>
                <a:cubicBezTo>
                  <a:pt x="25" y="826"/>
                  <a:pt x="0" y="801"/>
                  <a:pt x="0" y="770"/>
                </a:cubicBezTo>
                <a:lnTo>
                  <a:pt x="0" y="55"/>
                </a:lnTo>
                <a:cubicBezTo>
                  <a:pt x="0" y="25"/>
                  <a:pt x="25" y="0"/>
                  <a:pt x="56" y="0"/>
                </a:cubicBezTo>
                <a:close/>
              </a:path>
            </a:pathLst>
          </a:custGeom>
          <a:solidFill>
            <a:schemeClr val="bg2"/>
          </a:solidFill>
          <a:ln w="19050" cap="flat">
            <a:solidFill>
              <a:schemeClr val="accent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Freeform 22"/>
          <p:cNvSpPr/>
          <p:nvPr/>
        </p:nvSpPr>
        <p:spPr bwMode="auto">
          <a:xfrm>
            <a:off x="1093236" y="2441000"/>
            <a:ext cx="631825" cy="630237"/>
          </a:xfrm>
          <a:custGeom>
            <a:avLst/>
            <a:gdLst>
              <a:gd name="T0" fmla="*/ 56 w 826"/>
              <a:gd name="T1" fmla="*/ 0 h 826"/>
              <a:gd name="T2" fmla="*/ 771 w 826"/>
              <a:gd name="T3" fmla="*/ 0 h 826"/>
              <a:gd name="T4" fmla="*/ 826 w 826"/>
              <a:gd name="T5" fmla="*/ 56 h 826"/>
              <a:gd name="T6" fmla="*/ 826 w 826"/>
              <a:gd name="T7" fmla="*/ 771 h 826"/>
              <a:gd name="T8" fmla="*/ 771 w 826"/>
              <a:gd name="T9" fmla="*/ 826 h 826"/>
              <a:gd name="T10" fmla="*/ 56 w 826"/>
              <a:gd name="T11" fmla="*/ 826 h 826"/>
              <a:gd name="T12" fmla="*/ 0 w 826"/>
              <a:gd name="T13" fmla="*/ 771 h 826"/>
              <a:gd name="T14" fmla="*/ 0 w 826"/>
              <a:gd name="T15" fmla="*/ 56 h 826"/>
              <a:gd name="T16" fmla="*/ 56 w 826"/>
              <a:gd name="T17" fmla="*/ 0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6" h="826">
                <a:moveTo>
                  <a:pt x="56" y="0"/>
                </a:moveTo>
                <a:lnTo>
                  <a:pt x="771" y="0"/>
                </a:lnTo>
                <a:cubicBezTo>
                  <a:pt x="801" y="0"/>
                  <a:pt x="826" y="25"/>
                  <a:pt x="826" y="56"/>
                </a:cubicBezTo>
                <a:lnTo>
                  <a:pt x="826" y="771"/>
                </a:lnTo>
                <a:cubicBezTo>
                  <a:pt x="826" y="801"/>
                  <a:pt x="801" y="826"/>
                  <a:pt x="771" y="826"/>
                </a:cubicBezTo>
                <a:lnTo>
                  <a:pt x="56" y="826"/>
                </a:lnTo>
                <a:cubicBezTo>
                  <a:pt x="25" y="826"/>
                  <a:pt x="0" y="801"/>
                  <a:pt x="0" y="771"/>
                </a:cubicBezTo>
                <a:lnTo>
                  <a:pt x="0" y="56"/>
                </a:lnTo>
                <a:cubicBezTo>
                  <a:pt x="0" y="25"/>
                  <a:pt x="25" y="0"/>
                  <a:pt x="56" y="0"/>
                </a:cubicBezTo>
                <a:close/>
              </a:path>
            </a:pathLst>
          </a:custGeom>
          <a:solidFill>
            <a:schemeClr val="bg2"/>
          </a:solidFill>
          <a:ln w="19050" cap="flat">
            <a:solidFill>
              <a:schemeClr val="accent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Freeform 26"/>
          <p:cNvSpPr/>
          <p:nvPr/>
        </p:nvSpPr>
        <p:spPr bwMode="auto">
          <a:xfrm>
            <a:off x="1071516" y="3466699"/>
            <a:ext cx="631825" cy="631825"/>
          </a:xfrm>
          <a:custGeom>
            <a:avLst/>
            <a:gdLst>
              <a:gd name="T0" fmla="*/ 56 w 826"/>
              <a:gd name="T1" fmla="*/ 0 h 826"/>
              <a:gd name="T2" fmla="*/ 771 w 826"/>
              <a:gd name="T3" fmla="*/ 0 h 826"/>
              <a:gd name="T4" fmla="*/ 826 w 826"/>
              <a:gd name="T5" fmla="*/ 55 h 826"/>
              <a:gd name="T6" fmla="*/ 826 w 826"/>
              <a:gd name="T7" fmla="*/ 770 h 826"/>
              <a:gd name="T8" fmla="*/ 771 w 826"/>
              <a:gd name="T9" fmla="*/ 826 h 826"/>
              <a:gd name="T10" fmla="*/ 56 w 826"/>
              <a:gd name="T11" fmla="*/ 826 h 826"/>
              <a:gd name="T12" fmla="*/ 0 w 826"/>
              <a:gd name="T13" fmla="*/ 770 h 826"/>
              <a:gd name="T14" fmla="*/ 0 w 826"/>
              <a:gd name="T15" fmla="*/ 55 h 826"/>
              <a:gd name="T16" fmla="*/ 56 w 826"/>
              <a:gd name="T17" fmla="*/ 0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6" h="826">
                <a:moveTo>
                  <a:pt x="56" y="0"/>
                </a:moveTo>
                <a:lnTo>
                  <a:pt x="771" y="0"/>
                </a:lnTo>
                <a:cubicBezTo>
                  <a:pt x="801" y="0"/>
                  <a:pt x="826" y="25"/>
                  <a:pt x="826" y="55"/>
                </a:cubicBezTo>
                <a:lnTo>
                  <a:pt x="826" y="770"/>
                </a:lnTo>
                <a:cubicBezTo>
                  <a:pt x="826" y="801"/>
                  <a:pt x="801" y="826"/>
                  <a:pt x="771" y="826"/>
                </a:cubicBezTo>
                <a:lnTo>
                  <a:pt x="56" y="826"/>
                </a:lnTo>
                <a:cubicBezTo>
                  <a:pt x="25" y="826"/>
                  <a:pt x="0" y="801"/>
                  <a:pt x="0" y="770"/>
                </a:cubicBezTo>
                <a:lnTo>
                  <a:pt x="0" y="55"/>
                </a:lnTo>
                <a:cubicBezTo>
                  <a:pt x="0" y="25"/>
                  <a:pt x="25" y="0"/>
                  <a:pt x="56" y="0"/>
                </a:cubicBezTo>
                <a:close/>
              </a:path>
            </a:pathLst>
          </a:custGeom>
          <a:solidFill>
            <a:schemeClr val="bg2"/>
          </a:solidFill>
          <a:ln w="19050" cap="flat">
            <a:solidFill>
              <a:schemeClr val="accent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Freeform 24"/>
          <p:cNvSpPr/>
          <p:nvPr/>
        </p:nvSpPr>
        <p:spPr bwMode="auto">
          <a:xfrm>
            <a:off x="2028977" y="1392982"/>
            <a:ext cx="5112568" cy="644062"/>
          </a:xfrm>
          <a:custGeom>
            <a:avLst/>
            <a:gdLst>
              <a:gd name="T0" fmla="*/ 91 w 8683"/>
              <a:gd name="T1" fmla="*/ 0 h 865"/>
              <a:gd name="T2" fmla="*/ 8591 w 8683"/>
              <a:gd name="T3" fmla="*/ 0 h 865"/>
              <a:gd name="T4" fmla="*/ 8683 w 8683"/>
              <a:gd name="T5" fmla="*/ 91 h 865"/>
              <a:gd name="T6" fmla="*/ 8683 w 8683"/>
              <a:gd name="T7" fmla="*/ 774 h 865"/>
              <a:gd name="T8" fmla="*/ 8591 w 8683"/>
              <a:gd name="T9" fmla="*/ 865 h 865"/>
              <a:gd name="T10" fmla="*/ 91 w 8683"/>
              <a:gd name="T11" fmla="*/ 865 h 865"/>
              <a:gd name="T12" fmla="*/ 0 w 8683"/>
              <a:gd name="T13" fmla="*/ 774 h 865"/>
              <a:gd name="T14" fmla="*/ 0 w 8683"/>
              <a:gd name="T15" fmla="*/ 91 h 865"/>
              <a:gd name="T16" fmla="*/ 91 w 8683"/>
              <a:gd name="T17" fmla="*/ 0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3" h="865">
                <a:moveTo>
                  <a:pt x="91" y="0"/>
                </a:moveTo>
                <a:lnTo>
                  <a:pt x="8591" y="0"/>
                </a:lnTo>
                <a:cubicBezTo>
                  <a:pt x="8642" y="0"/>
                  <a:pt x="8683" y="41"/>
                  <a:pt x="8683" y="91"/>
                </a:cubicBezTo>
                <a:lnTo>
                  <a:pt x="8683" y="774"/>
                </a:lnTo>
                <a:cubicBezTo>
                  <a:pt x="8683" y="824"/>
                  <a:pt x="8642" y="865"/>
                  <a:pt x="8591" y="865"/>
                </a:cubicBezTo>
                <a:lnTo>
                  <a:pt x="91" y="865"/>
                </a:lnTo>
                <a:cubicBezTo>
                  <a:pt x="41" y="865"/>
                  <a:pt x="0" y="824"/>
                  <a:pt x="0" y="774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chemeClr val="accent2">
              <a:lumMod val="95000"/>
            </a:schemeClr>
          </a:solidFill>
          <a:ln w="9525" cap="flat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Freeform 26"/>
          <p:cNvSpPr/>
          <p:nvPr/>
        </p:nvSpPr>
        <p:spPr bwMode="auto">
          <a:xfrm>
            <a:off x="2011431" y="2441001"/>
            <a:ext cx="5112568" cy="665784"/>
          </a:xfrm>
          <a:custGeom>
            <a:avLst/>
            <a:gdLst>
              <a:gd name="T0" fmla="*/ 91 w 8683"/>
              <a:gd name="T1" fmla="*/ 0 h 865"/>
              <a:gd name="T2" fmla="*/ 8591 w 8683"/>
              <a:gd name="T3" fmla="*/ 0 h 865"/>
              <a:gd name="T4" fmla="*/ 8683 w 8683"/>
              <a:gd name="T5" fmla="*/ 91 h 865"/>
              <a:gd name="T6" fmla="*/ 8683 w 8683"/>
              <a:gd name="T7" fmla="*/ 774 h 865"/>
              <a:gd name="T8" fmla="*/ 8591 w 8683"/>
              <a:gd name="T9" fmla="*/ 865 h 865"/>
              <a:gd name="T10" fmla="*/ 91 w 8683"/>
              <a:gd name="T11" fmla="*/ 865 h 865"/>
              <a:gd name="T12" fmla="*/ 0 w 8683"/>
              <a:gd name="T13" fmla="*/ 774 h 865"/>
              <a:gd name="T14" fmla="*/ 0 w 8683"/>
              <a:gd name="T15" fmla="*/ 91 h 865"/>
              <a:gd name="T16" fmla="*/ 91 w 8683"/>
              <a:gd name="T17" fmla="*/ 0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3" h="865">
                <a:moveTo>
                  <a:pt x="91" y="0"/>
                </a:moveTo>
                <a:lnTo>
                  <a:pt x="8591" y="0"/>
                </a:lnTo>
                <a:cubicBezTo>
                  <a:pt x="8642" y="0"/>
                  <a:pt x="8683" y="41"/>
                  <a:pt x="8683" y="91"/>
                </a:cubicBezTo>
                <a:lnTo>
                  <a:pt x="8683" y="774"/>
                </a:lnTo>
                <a:cubicBezTo>
                  <a:pt x="8683" y="824"/>
                  <a:pt x="8642" y="865"/>
                  <a:pt x="8591" y="865"/>
                </a:cubicBezTo>
                <a:lnTo>
                  <a:pt x="91" y="865"/>
                </a:lnTo>
                <a:cubicBezTo>
                  <a:pt x="41" y="865"/>
                  <a:pt x="0" y="824"/>
                  <a:pt x="0" y="774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chemeClr val="accent2">
              <a:lumMod val="95000"/>
            </a:schemeClr>
          </a:solidFill>
          <a:ln w="9525" cap="flat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Freeform 28"/>
          <p:cNvSpPr/>
          <p:nvPr/>
        </p:nvSpPr>
        <p:spPr bwMode="auto">
          <a:xfrm>
            <a:off x="2028977" y="3485697"/>
            <a:ext cx="5112568" cy="644063"/>
          </a:xfrm>
          <a:custGeom>
            <a:avLst/>
            <a:gdLst>
              <a:gd name="T0" fmla="*/ 91 w 8683"/>
              <a:gd name="T1" fmla="*/ 0 h 866"/>
              <a:gd name="T2" fmla="*/ 8591 w 8683"/>
              <a:gd name="T3" fmla="*/ 0 h 866"/>
              <a:gd name="T4" fmla="*/ 8683 w 8683"/>
              <a:gd name="T5" fmla="*/ 91 h 866"/>
              <a:gd name="T6" fmla="*/ 8683 w 8683"/>
              <a:gd name="T7" fmla="*/ 775 h 866"/>
              <a:gd name="T8" fmla="*/ 8591 w 8683"/>
              <a:gd name="T9" fmla="*/ 866 h 866"/>
              <a:gd name="T10" fmla="*/ 91 w 8683"/>
              <a:gd name="T11" fmla="*/ 866 h 866"/>
              <a:gd name="T12" fmla="*/ 0 w 8683"/>
              <a:gd name="T13" fmla="*/ 775 h 866"/>
              <a:gd name="T14" fmla="*/ 0 w 8683"/>
              <a:gd name="T15" fmla="*/ 91 h 866"/>
              <a:gd name="T16" fmla="*/ 91 w 8683"/>
              <a:gd name="T17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3" h="866">
                <a:moveTo>
                  <a:pt x="91" y="0"/>
                </a:moveTo>
                <a:lnTo>
                  <a:pt x="8591" y="0"/>
                </a:lnTo>
                <a:cubicBezTo>
                  <a:pt x="8642" y="0"/>
                  <a:pt x="8683" y="41"/>
                  <a:pt x="8683" y="91"/>
                </a:cubicBezTo>
                <a:lnTo>
                  <a:pt x="8683" y="775"/>
                </a:lnTo>
                <a:cubicBezTo>
                  <a:pt x="8683" y="825"/>
                  <a:pt x="8642" y="866"/>
                  <a:pt x="8591" y="866"/>
                </a:cubicBezTo>
                <a:lnTo>
                  <a:pt x="91" y="866"/>
                </a:lnTo>
                <a:cubicBezTo>
                  <a:pt x="41" y="866"/>
                  <a:pt x="0" y="825"/>
                  <a:pt x="0" y="775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chemeClr val="accent2">
              <a:lumMod val="95000"/>
            </a:schemeClr>
          </a:solidFill>
          <a:ln w="9525" cap="flat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TextBox 47"/>
          <p:cNvSpPr txBox="1"/>
          <p:nvPr/>
        </p:nvSpPr>
        <p:spPr>
          <a:xfrm>
            <a:off x="2832904" y="1532863"/>
            <a:ext cx="455196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defRPr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nb-NO" altLang="zh-CN" sz="2800" b="0" dirty="0">
                <a:latin typeface="+mn-lt"/>
                <a:ea typeface="+mn-ea"/>
                <a:cs typeface="+mn-ea"/>
                <a:sym typeface="+mn-lt"/>
              </a:rPr>
              <a:t>Best</a:t>
            </a:r>
            <a:r>
              <a:rPr lang="en-US" altLang="zh-CN" sz="2800" b="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nb-NO" altLang="zh-CN" sz="2800" b="0" dirty="0" err="1">
                <a:latin typeface="+mn-lt"/>
                <a:ea typeface="+mn-ea"/>
                <a:cs typeface="+mn-ea"/>
                <a:sym typeface="+mn-lt"/>
              </a:rPr>
              <a:t>day</a:t>
            </a:r>
            <a:r>
              <a:rPr lang="en-US" altLang="zh-CN" sz="2800" b="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nb-NO" altLang="zh-CN" sz="2800" b="0" dirty="0">
                <a:latin typeface="+mn-lt"/>
                <a:ea typeface="+mn-ea"/>
                <a:cs typeface="+mn-ea"/>
                <a:sym typeface="+mn-lt"/>
              </a:rPr>
              <a:t>to</a:t>
            </a:r>
            <a:r>
              <a:rPr lang="en-US" altLang="zh-CN" sz="2800" b="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nb-NO" altLang="zh-CN" sz="2800" b="0" dirty="0" err="1">
                <a:latin typeface="+mn-lt"/>
                <a:ea typeface="+mn-ea"/>
                <a:cs typeface="+mn-ea"/>
                <a:sym typeface="+mn-lt"/>
              </a:rPr>
              <a:t>call</a:t>
            </a:r>
            <a:endParaRPr lang="zh-CN" altLang="en-US" sz="2800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TextBox 48"/>
          <p:cNvSpPr txBox="1"/>
          <p:nvPr/>
        </p:nvSpPr>
        <p:spPr>
          <a:xfrm>
            <a:off x="2126958" y="2563906"/>
            <a:ext cx="490682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defRPr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nb-NO" altLang="zh-CN" sz="2800" b="0" dirty="0">
                <a:latin typeface="+mn-lt"/>
                <a:ea typeface="+mn-ea"/>
                <a:cs typeface="+mn-ea"/>
                <a:sym typeface="+mn-lt"/>
              </a:rPr>
              <a:t>Call volum over </a:t>
            </a:r>
            <a:r>
              <a:rPr lang="nb-NO" altLang="zh-CN" sz="2800" b="0" dirty="0" err="1">
                <a:latin typeface="+mn-lt"/>
                <a:ea typeface="+mn-ea"/>
                <a:cs typeface="+mn-ea"/>
                <a:sym typeface="+mn-lt"/>
              </a:rPr>
              <a:t>one</a:t>
            </a:r>
            <a:r>
              <a:rPr lang="nb-NO" altLang="zh-CN" sz="2800" b="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nb-NO" altLang="zh-CN" sz="2800" b="0" dirty="0" err="1">
                <a:latin typeface="+mn-lt"/>
                <a:ea typeface="+mn-ea"/>
                <a:cs typeface="+mn-ea"/>
                <a:sym typeface="+mn-lt"/>
              </a:rPr>
              <a:t>month</a:t>
            </a:r>
            <a:endParaRPr lang="zh-CN" altLang="en-US" sz="2800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TextBox 55"/>
          <p:cNvSpPr txBox="1"/>
          <p:nvPr/>
        </p:nvSpPr>
        <p:spPr>
          <a:xfrm>
            <a:off x="2258193" y="3597882"/>
            <a:ext cx="768196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defRPr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nb-NO" altLang="zh-CN" sz="2800" b="0" dirty="0">
                <a:latin typeface="+mn-lt"/>
                <a:ea typeface="+mn-ea"/>
                <a:cs typeface="+mn-ea"/>
                <a:sym typeface="+mn-lt"/>
              </a:rPr>
              <a:t>An </a:t>
            </a:r>
            <a:r>
              <a:rPr lang="nb-NO" altLang="zh-CN" sz="2800" b="0" dirty="0" err="1">
                <a:latin typeface="+mn-lt"/>
                <a:ea typeface="+mn-ea"/>
                <a:cs typeface="+mn-ea"/>
                <a:sym typeface="+mn-lt"/>
              </a:rPr>
              <a:t>overview</a:t>
            </a:r>
            <a:r>
              <a:rPr lang="nb-NO" altLang="zh-CN" sz="2800" b="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nb-NO" altLang="zh-CN" sz="2800" b="0" dirty="0" err="1">
                <a:latin typeface="+mn-lt"/>
                <a:ea typeface="+mn-ea"/>
                <a:cs typeface="+mn-ea"/>
                <a:sym typeface="+mn-lt"/>
              </a:rPr>
              <a:t>of</a:t>
            </a:r>
            <a:r>
              <a:rPr lang="nb-NO" altLang="zh-CN" sz="2800" b="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nb-NO" altLang="zh-CN" sz="2800" b="0" dirty="0" err="1">
                <a:latin typeface="+mn-lt"/>
                <a:ea typeface="+mn-ea"/>
                <a:cs typeface="+mn-ea"/>
                <a:sym typeface="+mn-lt"/>
              </a:rPr>
              <a:t>the</a:t>
            </a:r>
            <a:r>
              <a:rPr lang="nb-NO" altLang="zh-CN" sz="2800" b="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nb-NO" altLang="zh-CN" sz="2800" b="0" dirty="0" err="1">
                <a:latin typeface="+mn-lt"/>
                <a:ea typeface="+mn-ea"/>
                <a:cs typeface="+mn-ea"/>
                <a:sym typeface="+mn-lt"/>
              </a:rPr>
              <a:t>queues</a:t>
            </a:r>
            <a:endParaRPr lang="zh-CN" altLang="en-US" sz="2800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2" name="TextBox 58"/>
          <p:cNvSpPr txBox="1"/>
          <p:nvPr/>
        </p:nvSpPr>
        <p:spPr>
          <a:xfrm>
            <a:off x="1212940" y="142415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endParaRPr lang="zh-CN" altLang="en-US" sz="3600" dirty="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" name="TextBox 59"/>
          <p:cNvSpPr txBox="1"/>
          <p:nvPr/>
        </p:nvSpPr>
        <p:spPr>
          <a:xfrm>
            <a:off x="1108401" y="2460454"/>
            <a:ext cx="63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endParaRPr lang="zh-CN" altLang="en-US" sz="3600" dirty="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TextBox 60"/>
          <p:cNvSpPr txBox="1"/>
          <p:nvPr/>
        </p:nvSpPr>
        <p:spPr>
          <a:xfrm>
            <a:off x="1160697" y="3497966"/>
            <a:ext cx="461986" cy="646331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endParaRPr lang="zh-CN" altLang="en-US" sz="3600" dirty="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5" name="直接连接符 44"/>
          <p:cNvCxnSpPr/>
          <p:nvPr/>
        </p:nvCxnSpPr>
        <p:spPr bwMode="auto">
          <a:xfrm flipH="1">
            <a:off x="697781" y="1187356"/>
            <a:ext cx="79208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Freeform 6"/>
          <p:cNvSpPr>
            <a:spLocks noEditPoints="1"/>
          </p:cNvSpPr>
          <p:nvPr/>
        </p:nvSpPr>
        <p:spPr bwMode="auto">
          <a:xfrm>
            <a:off x="842592" y="712480"/>
            <a:ext cx="3024336" cy="366713"/>
          </a:xfrm>
          <a:custGeom>
            <a:avLst/>
            <a:gdLst>
              <a:gd name="T0" fmla="*/ 23 w 1184"/>
              <a:gd name="T1" fmla="*/ 145 h 202"/>
              <a:gd name="T2" fmla="*/ 77 w 1184"/>
              <a:gd name="T3" fmla="*/ 19 h 202"/>
              <a:gd name="T4" fmla="*/ 140 w 1184"/>
              <a:gd name="T5" fmla="*/ 0 h 202"/>
              <a:gd name="T6" fmla="*/ 14 w 1184"/>
              <a:gd name="T7" fmla="*/ 52 h 202"/>
              <a:gd name="T8" fmla="*/ 58 w 1184"/>
              <a:gd name="T9" fmla="*/ 202 h 202"/>
              <a:gd name="T10" fmla="*/ 122 w 1184"/>
              <a:gd name="T11" fmla="*/ 182 h 202"/>
              <a:gd name="T12" fmla="*/ 240 w 1184"/>
              <a:gd name="T13" fmla="*/ 182 h 202"/>
              <a:gd name="T14" fmla="*/ 172 w 1184"/>
              <a:gd name="T15" fmla="*/ 170 h 202"/>
              <a:gd name="T16" fmla="*/ 200 w 1184"/>
              <a:gd name="T17" fmla="*/ 19 h 202"/>
              <a:gd name="T18" fmla="*/ 267 w 1184"/>
              <a:gd name="T19" fmla="*/ 34 h 202"/>
              <a:gd name="T20" fmla="*/ 240 w 1184"/>
              <a:gd name="T21" fmla="*/ 182 h 202"/>
              <a:gd name="T22" fmla="*/ 152 w 1184"/>
              <a:gd name="T23" fmla="*/ 178 h 202"/>
              <a:gd name="T24" fmla="*/ 250 w 1184"/>
              <a:gd name="T25" fmla="*/ 202 h 202"/>
              <a:gd name="T26" fmla="*/ 289 w 1184"/>
              <a:gd name="T27" fmla="*/ 21 h 202"/>
              <a:gd name="T28" fmla="*/ 191 w 1184"/>
              <a:gd name="T29" fmla="*/ 0 h 202"/>
              <a:gd name="T30" fmla="*/ 419 w 1184"/>
              <a:gd name="T31" fmla="*/ 202 h 202"/>
              <a:gd name="T32" fmla="*/ 418 w 1184"/>
              <a:gd name="T33" fmla="*/ 0 h 202"/>
              <a:gd name="T34" fmla="*/ 323 w 1184"/>
              <a:gd name="T35" fmla="*/ 21 h 202"/>
              <a:gd name="T36" fmla="*/ 397 w 1184"/>
              <a:gd name="T37" fmla="*/ 202 h 202"/>
              <a:gd name="T38" fmla="*/ 321 w 1184"/>
              <a:gd name="T39" fmla="*/ 33 h 202"/>
              <a:gd name="T40" fmla="*/ 325 w 1184"/>
              <a:gd name="T41" fmla="*/ 202 h 202"/>
              <a:gd name="T42" fmla="*/ 321 w 1184"/>
              <a:gd name="T43" fmla="*/ 33 h 202"/>
              <a:gd name="T44" fmla="*/ 545 w 1184"/>
              <a:gd name="T45" fmla="*/ 19 h 202"/>
              <a:gd name="T46" fmla="*/ 596 w 1184"/>
              <a:gd name="T47" fmla="*/ 0 h 202"/>
              <a:gd name="T48" fmla="*/ 473 w 1184"/>
              <a:gd name="T49" fmla="*/ 19 h 202"/>
              <a:gd name="T50" fmla="*/ 505 w 1184"/>
              <a:gd name="T51" fmla="*/ 202 h 202"/>
              <a:gd name="T52" fmla="*/ 713 w 1184"/>
              <a:gd name="T53" fmla="*/ 91 h 202"/>
              <a:gd name="T54" fmla="*/ 641 w 1184"/>
              <a:gd name="T55" fmla="*/ 111 h 202"/>
              <a:gd name="T56" fmla="*/ 713 w 1184"/>
              <a:gd name="T57" fmla="*/ 91 h 202"/>
              <a:gd name="T58" fmla="*/ 638 w 1184"/>
              <a:gd name="T59" fmla="*/ 19 h 202"/>
              <a:gd name="T60" fmla="*/ 742 w 1184"/>
              <a:gd name="T61" fmla="*/ 0 h 202"/>
              <a:gd name="T62" fmla="*/ 619 w 1184"/>
              <a:gd name="T63" fmla="*/ 19 h 202"/>
              <a:gd name="T64" fmla="*/ 618 w 1184"/>
              <a:gd name="T65" fmla="*/ 202 h 202"/>
              <a:gd name="T66" fmla="*/ 722 w 1184"/>
              <a:gd name="T67" fmla="*/ 182 h 202"/>
              <a:gd name="T68" fmla="*/ 861 w 1184"/>
              <a:gd name="T69" fmla="*/ 202 h 202"/>
              <a:gd name="T70" fmla="*/ 860 w 1184"/>
              <a:gd name="T71" fmla="*/ 0 h 202"/>
              <a:gd name="T72" fmla="*/ 764 w 1184"/>
              <a:gd name="T73" fmla="*/ 21 h 202"/>
              <a:gd name="T74" fmla="*/ 839 w 1184"/>
              <a:gd name="T75" fmla="*/ 202 h 202"/>
              <a:gd name="T76" fmla="*/ 763 w 1184"/>
              <a:gd name="T77" fmla="*/ 33 h 202"/>
              <a:gd name="T78" fmla="*/ 767 w 1184"/>
              <a:gd name="T79" fmla="*/ 202 h 202"/>
              <a:gd name="T80" fmla="*/ 763 w 1184"/>
              <a:gd name="T81" fmla="*/ 33 h 202"/>
              <a:gd name="T82" fmla="*/ 987 w 1184"/>
              <a:gd name="T83" fmla="*/ 19 h 202"/>
              <a:gd name="T84" fmla="*/ 1037 w 1184"/>
              <a:gd name="T85" fmla="*/ 0 h 202"/>
              <a:gd name="T86" fmla="*/ 914 w 1184"/>
              <a:gd name="T87" fmla="*/ 19 h 202"/>
              <a:gd name="T88" fmla="*/ 947 w 1184"/>
              <a:gd name="T89" fmla="*/ 202 h 202"/>
              <a:gd name="T90" fmla="*/ 1103 w 1184"/>
              <a:gd name="T91" fmla="*/ 182 h 202"/>
              <a:gd name="T92" fmla="*/ 1041 w 1184"/>
              <a:gd name="T93" fmla="*/ 202 h 202"/>
              <a:gd name="T94" fmla="*/ 1168 w 1184"/>
              <a:gd name="T95" fmla="*/ 149 h 202"/>
              <a:gd name="T96" fmla="*/ 1100 w 1184"/>
              <a:gd name="T97" fmla="*/ 81 h 202"/>
              <a:gd name="T98" fmla="*/ 1121 w 1184"/>
              <a:gd name="T99" fmla="*/ 19 h 202"/>
              <a:gd name="T100" fmla="*/ 1184 w 1184"/>
              <a:gd name="T101" fmla="*/ 0 h 202"/>
              <a:gd name="T102" fmla="*/ 1057 w 1184"/>
              <a:gd name="T103" fmla="*/ 52 h 202"/>
              <a:gd name="T104" fmla="*/ 1125 w 1184"/>
              <a:gd name="T105" fmla="*/ 118 h 202"/>
              <a:gd name="T106" fmla="*/ 1103 w 1184"/>
              <a:gd name="T107" fmla="*/ 18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84" h="202">
                <a:moveTo>
                  <a:pt x="60" y="182"/>
                </a:moveTo>
                <a:cubicBezTo>
                  <a:pt x="33" y="182"/>
                  <a:pt x="21" y="170"/>
                  <a:pt x="23" y="145"/>
                </a:cubicBezTo>
                <a:lnTo>
                  <a:pt x="33" y="53"/>
                </a:lnTo>
                <a:cubicBezTo>
                  <a:pt x="36" y="30"/>
                  <a:pt x="50" y="19"/>
                  <a:pt x="77" y="19"/>
                </a:cubicBezTo>
                <a:lnTo>
                  <a:pt x="138" y="19"/>
                </a:lnTo>
                <a:lnTo>
                  <a:pt x="140" y="0"/>
                </a:lnTo>
                <a:lnTo>
                  <a:pt x="80" y="0"/>
                </a:lnTo>
                <a:cubicBezTo>
                  <a:pt x="40" y="0"/>
                  <a:pt x="18" y="17"/>
                  <a:pt x="14" y="52"/>
                </a:cubicBezTo>
                <a:lnTo>
                  <a:pt x="3" y="150"/>
                </a:lnTo>
                <a:cubicBezTo>
                  <a:pt x="0" y="185"/>
                  <a:pt x="18" y="202"/>
                  <a:pt x="58" y="202"/>
                </a:cubicBezTo>
                <a:lnTo>
                  <a:pt x="120" y="202"/>
                </a:lnTo>
                <a:lnTo>
                  <a:pt x="122" y="182"/>
                </a:lnTo>
                <a:lnTo>
                  <a:pt x="60" y="182"/>
                </a:lnTo>
                <a:close/>
                <a:moveTo>
                  <a:pt x="240" y="182"/>
                </a:moveTo>
                <a:lnTo>
                  <a:pt x="183" y="182"/>
                </a:lnTo>
                <a:cubicBezTo>
                  <a:pt x="175" y="182"/>
                  <a:pt x="171" y="178"/>
                  <a:pt x="172" y="170"/>
                </a:cubicBezTo>
                <a:lnTo>
                  <a:pt x="187" y="33"/>
                </a:lnTo>
                <a:cubicBezTo>
                  <a:pt x="188" y="23"/>
                  <a:pt x="192" y="19"/>
                  <a:pt x="200" y="19"/>
                </a:cubicBezTo>
                <a:lnTo>
                  <a:pt x="257" y="19"/>
                </a:lnTo>
                <a:cubicBezTo>
                  <a:pt x="265" y="19"/>
                  <a:pt x="269" y="24"/>
                  <a:pt x="267" y="34"/>
                </a:cubicBezTo>
                <a:lnTo>
                  <a:pt x="253" y="169"/>
                </a:lnTo>
                <a:cubicBezTo>
                  <a:pt x="252" y="178"/>
                  <a:pt x="248" y="182"/>
                  <a:pt x="240" y="182"/>
                </a:cubicBezTo>
                <a:close/>
                <a:moveTo>
                  <a:pt x="168" y="22"/>
                </a:moveTo>
                <a:lnTo>
                  <a:pt x="152" y="178"/>
                </a:lnTo>
                <a:cubicBezTo>
                  <a:pt x="150" y="194"/>
                  <a:pt x="156" y="202"/>
                  <a:pt x="171" y="202"/>
                </a:cubicBezTo>
                <a:lnTo>
                  <a:pt x="250" y="202"/>
                </a:lnTo>
                <a:cubicBezTo>
                  <a:pt x="263" y="202"/>
                  <a:pt x="271" y="195"/>
                  <a:pt x="272" y="181"/>
                </a:cubicBezTo>
                <a:lnTo>
                  <a:pt x="289" y="21"/>
                </a:lnTo>
                <a:cubicBezTo>
                  <a:pt x="289" y="9"/>
                  <a:pt x="283" y="1"/>
                  <a:pt x="270" y="0"/>
                </a:cubicBezTo>
                <a:lnTo>
                  <a:pt x="191" y="0"/>
                </a:lnTo>
                <a:cubicBezTo>
                  <a:pt x="177" y="0"/>
                  <a:pt x="170" y="7"/>
                  <a:pt x="168" y="22"/>
                </a:cubicBezTo>
                <a:close/>
                <a:moveTo>
                  <a:pt x="419" y="202"/>
                </a:moveTo>
                <a:lnTo>
                  <a:pt x="438" y="21"/>
                </a:lnTo>
                <a:cubicBezTo>
                  <a:pt x="440" y="7"/>
                  <a:pt x="433" y="0"/>
                  <a:pt x="418" y="0"/>
                </a:cubicBezTo>
                <a:lnTo>
                  <a:pt x="325" y="0"/>
                </a:lnTo>
                <a:lnTo>
                  <a:pt x="323" y="21"/>
                </a:lnTo>
                <a:lnTo>
                  <a:pt x="417" y="21"/>
                </a:lnTo>
                <a:lnTo>
                  <a:pt x="397" y="202"/>
                </a:lnTo>
                <a:lnTo>
                  <a:pt x="419" y="202"/>
                </a:lnTo>
                <a:close/>
                <a:moveTo>
                  <a:pt x="321" y="33"/>
                </a:moveTo>
                <a:lnTo>
                  <a:pt x="303" y="202"/>
                </a:lnTo>
                <a:lnTo>
                  <a:pt x="325" y="202"/>
                </a:lnTo>
                <a:lnTo>
                  <a:pt x="344" y="33"/>
                </a:lnTo>
                <a:lnTo>
                  <a:pt x="321" y="33"/>
                </a:lnTo>
                <a:close/>
                <a:moveTo>
                  <a:pt x="525" y="202"/>
                </a:moveTo>
                <a:lnTo>
                  <a:pt x="545" y="19"/>
                </a:lnTo>
                <a:lnTo>
                  <a:pt x="594" y="19"/>
                </a:lnTo>
                <a:lnTo>
                  <a:pt x="596" y="0"/>
                </a:lnTo>
                <a:lnTo>
                  <a:pt x="475" y="0"/>
                </a:lnTo>
                <a:lnTo>
                  <a:pt x="473" y="19"/>
                </a:lnTo>
                <a:lnTo>
                  <a:pt x="525" y="19"/>
                </a:lnTo>
                <a:lnTo>
                  <a:pt x="505" y="202"/>
                </a:lnTo>
                <a:lnTo>
                  <a:pt x="525" y="202"/>
                </a:lnTo>
                <a:close/>
                <a:moveTo>
                  <a:pt x="713" y="91"/>
                </a:moveTo>
                <a:lnTo>
                  <a:pt x="643" y="91"/>
                </a:lnTo>
                <a:lnTo>
                  <a:pt x="641" y="111"/>
                </a:lnTo>
                <a:lnTo>
                  <a:pt x="711" y="111"/>
                </a:lnTo>
                <a:lnTo>
                  <a:pt x="713" y="91"/>
                </a:lnTo>
                <a:close/>
                <a:moveTo>
                  <a:pt x="621" y="182"/>
                </a:moveTo>
                <a:lnTo>
                  <a:pt x="638" y="19"/>
                </a:lnTo>
                <a:lnTo>
                  <a:pt x="740" y="19"/>
                </a:lnTo>
                <a:lnTo>
                  <a:pt x="742" y="0"/>
                </a:lnTo>
                <a:lnTo>
                  <a:pt x="640" y="0"/>
                </a:lnTo>
                <a:cubicBezTo>
                  <a:pt x="627" y="0"/>
                  <a:pt x="620" y="6"/>
                  <a:pt x="619" y="19"/>
                </a:cubicBezTo>
                <a:lnTo>
                  <a:pt x="601" y="183"/>
                </a:lnTo>
                <a:cubicBezTo>
                  <a:pt x="600" y="196"/>
                  <a:pt x="606" y="202"/>
                  <a:pt x="618" y="202"/>
                </a:cubicBezTo>
                <a:lnTo>
                  <a:pt x="720" y="202"/>
                </a:lnTo>
                <a:lnTo>
                  <a:pt x="722" y="182"/>
                </a:lnTo>
                <a:lnTo>
                  <a:pt x="621" y="182"/>
                </a:lnTo>
                <a:close/>
                <a:moveTo>
                  <a:pt x="861" y="202"/>
                </a:moveTo>
                <a:lnTo>
                  <a:pt x="880" y="21"/>
                </a:lnTo>
                <a:cubicBezTo>
                  <a:pt x="882" y="7"/>
                  <a:pt x="875" y="0"/>
                  <a:pt x="860" y="0"/>
                </a:cubicBezTo>
                <a:lnTo>
                  <a:pt x="767" y="0"/>
                </a:lnTo>
                <a:lnTo>
                  <a:pt x="764" y="21"/>
                </a:lnTo>
                <a:lnTo>
                  <a:pt x="859" y="21"/>
                </a:lnTo>
                <a:lnTo>
                  <a:pt x="839" y="202"/>
                </a:lnTo>
                <a:lnTo>
                  <a:pt x="861" y="202"/>
                </a:lnTo>
                <a:close/>
                <a:moveTo>
                  <a:pt x="763" y="33"/>
                </a:moveTo>
                <a:lnTo>
                  <a:pt x="745" y="202"/>
                </a:lnTo>
                <a:lnTo>
                  <a:pt x="767" y="202"/>
                </a:lnTo>
                <a:lnTo>
                  <a:pt x="785" y="33"/>
                </a:lnTo>
                <a:lnTo>
                  <a:pt x="763" y="33"/>
                </a:lnTo>
                <a:close/>
                <a:moveTo>
                  <a:pt x="967" y="202"/>
                </a:moveTo>
                <a:lnTo>
                  <a:pt x="987" y="19"/>
                </a:lnTo>
                <a:lnTo>
                  <a:pt x="1035" y="19"/>
                </a:lnTo>
                <a:lnTo>
                  <a:pt x="1037" y="0"/>
                </a:lnTo>
                <a:lnTo>
                  <a:pt x="917" y="0"/>
                </a:lnTo>
                <a:lnTo>
                  <a:pt x="914" y="19"/>
                </a:lnTo>
                <a:lnTo>
                  <a:pt x="966" y="19"/>
                </a:lnTo>
                <a:lnTo>
                  <a:pt x="947" y="202"/>
                </a:lnTo>
                <a:lnTo>
                  <a:pt x="967" y="202"/>
                </a:lnTo>
                <a:close/>
                <a:moveTo>
                  <a:pt x="1103" y="182"/>
                </a:moveTo>
                <a:lnTo>
                  <a:pt x="1043" y="182"/>
                </a:lnTo>
                <a:lnTo>
                  <a:pt x="1041" y="202"/>
                </a:lnTo>
                <a:lnTo>
                  <a:pt x="1102" y="202"/>
                </a:lnTo>
                <a:cubicBezTo>
                  <a:pt x="1142" y="202"/>
                  <a:pt x="1164" y="185"/>
                  <a:pt x="1168" y="149"/>
                </a:cubicBezTo>
                <a:cubicBezTo>
                  <a:pt x="1170" y="127"/>
                  <a:pt x="1162" y="112"/>
                  <a:pt x="1145" y="104"/>
                </a:cubicBezTo>
                <a:lnTo>
                  <a:pt x="1100" y="81"/>
                </a:lnTo>
                <a:cubicBezTo>
                  <a:pt x="1083" y="73"/>
                  <a:pt x="1075" y="64"/>
                  <a:pt x="1076" y="53"/>
                </a:cubicBezTo>
                <a:cubicBezTo>
                  <a:pt x="1079" y="30"/>
                  <a:pt x="1094" y="19"/>
                  <a:pt x="1121" y="19"/>
                </a:cubicBezTo>
                <a:lnTo>
                  <a:pt x="1182" y="19"/>
                </a:lnTo>
                <a:lnTo>
                  <a:pt x="1184" y="0"/>
                </a:lnTo>
                <a:lnTo>
                  <a:pt x="1123" y="0"/>
                </a:lnTo>
                <a:cubicBezTo>
                  <a:pt x="1083" y="0"/>
                  <a:pt x="1061" y="17"/>
                  <a:pt x="1057" y="52"/>
                </a:cubicBezTo>
                <a:cubicBezTo>
                  <a:pt x="1056" y="69"/>
                  <a:pt x="1063" y="83"/>
                  <a:pt x="1079" y="95"/>
                </a:cubicBezTo>
                <a:cubicBezTo>
                  <a:pt x="1086" y="98"/>
                  <a:pt x="1102" y="106"/>
                  <a:pt x="1125" y="118"/>
                </a:cubicBezTo>
                <a:cubicBezTo>
                  <a:pt x="1141" y="127"/>
                  <a:pt x="1149" y="136"/>
                  <a:pt x="1148" y="146"/>
                </a:cubicBezTo>
                <a:cubicBezTo>
                  <a:pt x="1145" y="170"/>
                  <a:pt x="1130" y="182"/>
                  <a:pt x="1103" y="1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" name="Freeform 26"/>
          <p:cNvSpPr/>
          <p:nvPr/>
        </p:nvSpPr>
        <p:spPr bwMode="auto">
          <a:xfrm>
            <a:off x="1074023" y="4423718"/>
            <a:ext cx="631825" cy="631825"/>
          </a:xfrm>
          <a:custGeom>
            <a:avLst/>
            <a:gdLst>
              <a:gd name="T0" fmla="*/ 56 w 826"/>
              <a:gd name="T1" fmla="*/ 0 h 826"/>
              <a:gd name="T2" fmla="*/ 771 w 826"/>
              <a:gd name="T3" fmla="*/ 0 h 826"/>
              <a:gd name="T4" fmla="*/ 826 w 826"/>
              <a:gd name="T5" fmla="*/ 55 h 826"/>
              <a:gd name="T6" fmla="*/ 826 w 826"/>
              <a:gd name="T7" fmla="*/ 770 h 826"/>
              <a:gd name="T8" fmla="*/ 771 w 826"/>
              <a:gd name="T9" fmla="*/ 826 h 826"/>
              <a:gd name="T10" fmla="*/ 56 w 826"/>
              <a:gd name="T11" fmla="*/ 826 h 826"/>
              <a:gd name="T12" fmla="*/ 0 w 826"/>
              <a:gd name="T13" fmla="*/ 770 h 826"/>
              <a:gd name="T14" fmla="*/ 0 w 826"/>
              <a:gd name="T15" fmla="*/ 55 h 826"/>
              <a:gd name="T16" fmla="*/ 56 w 826"/>
              <a:gd name="T17" fmla="*/ 0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6" h="826">
                <a:moveTo>
                  <a:pt x="56" y="0"/>
                </a:moveTo>
                <a:lnTo>
                  <a:pt x="771" y="0"/>
                </a:lnTo>
                <a:cubicBezTo>
                  <a:pt x="801" y="0"/>
                  <a:pt x="826" y="25"/>
                  <a:pt x="826" y="55"/>
                </a:cubicBezTo>
                <a:lnTo>
                  <a:pt x="826" y="770"/>
                </a:lnTo>
                <a:cubicBezTo>
                  <a:pt x="826" y="801"/>
                  <a:pt x="801" y="826"/>
                  <a:pt x="771" y="826"/>
                </a:cubicBezTo>
                <a:lnTo>
                  <a:pt x="56" y="826"/>
                </a:lnTo>
                <a:cubicBezTo>
                  <a:pt x="25" y="826"/>
                  <a:pt x="0" y="801"/>
                  <a:pt x="0" y="770"/>
                </a:cubicBezTo>
                <a:lnTo>
                  <a:pt x="0" y="55"/>
                </a:lnTo>
                <a:cubicBezTo>
                  <a:pt x="0" y="25"/>
                  <a:pt x="25" y="0"/>
                  <a:pt x="56" y="0"/>
                </a:cubicBezTo>
                <a:close/>
              </a:path>
            </a:pathLst>
          </a:custGeom>
          <a:solidFill>
            <a:schemeClr val="bg2"/>
          </a:solidFill>
          <a:ln w="19050" cap="flat">
            <a:solidFill>
              <a:schemeClr val="accent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" name="Freeform 28"/>
          <p:cNvSpPr/>
          <p:nvPr/>
        </p:nvSpPr>
        <p:spPr bwMode="auto">
          <a:xfrm>
            <a:off x="2004010" y="4407489"/>
            <a:ext cx="5112568" cy="644062"/>
          </a:xfrm>
          <a:custGeom>
            <a:avLst/>
            <a:gdLst>
              <a:gd name="T0" fmla="*/ 91 w 8683"/>
              <a:gd name="T1" fmla="*/ 0 h 866"/>
              <a:gd name="T2" fmla="*/ 8591 w 8683"/>
              <a:gd name="T3" fmla="*/ 0 h 866"/>
              <a:gd name="T4" fmla="*/ 8683 w 8683"/>
              <a:gd name="T5" fmla="*/ 91 h 866"/>
              <a:gd name="T6" fmla="*/ 8683 w 8683"/>
              <a:gd name="T7" fmla="*/ 775 h 866"/>
              <a:gd name="T8" fmla="*/ 8591 w 8683"/>
              <a:gd name="T9" fmla="*/ 866 h 866"/>
              <a:gd name="T10" fmla="*/ 91 w 8683"/>
              <a:gd name="T11" fmla="*/ 866 h 866"/>
              <a:gd name="T12" fmla="*/ 0 w 8683"/>
              <a:gd name="T13" fmla="*/ 775 h 866"/>
              <a:gd name="T14" fmla="*/ 0 w 8683"/>
              <a:gd name="T15" fmla="*/ 91 h 866"/>
              <a:gd name="T16" fmla="*/ 91 w 8683"/>
              <a:gd name="T17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3" h="866">
                <a:moveTo>
                  <a:pt x="91" y="0"/>
                </a:moveTo>
                <a:lnTo>
                  <a:pt x="8591" y="0"/>
                </a:lnTo>
                <a:cubicBezTo>
                  <a:pt x="8642" y="0"/>
                  <a:pt x="8683" y="41"/>
                  <a:pt x="8683" y="91"/>
                </a:cubicBezTo>
                <a:lnTo>
                  <a:pt x="8683" y="775"/>
                </a:lnTo>
                <a:cubicBezTo>
                  <a:pt x="8683" y="825"/>
                  <a:pt x="8642" y="866"/>
                  <a:pt x="8591" y="866"/>
                </a:cubicBezTo>
                <a:lnTo>
                  <a:pt x="91" y="866"/>
                </a:lnTo>
                <a:cubicBezTo>
                  <a:pt x="41" y="866"/>
                  <a:pt x="0" y="825"/>
                  <a:pt x="0" y="775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chemeClr val="accent2">
              <a:lumMod val="95000"/>
            </a:schemeClr>
          </a:solidFill>
          <a:ln w="9525" cap="flat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nb-NO" altLang="zh-CN" sz="2800" dirty="0">
                <a:latin typeface="+mn-lt"/>
                <a:ea typeface="+mn-ea"/>
                <a:cs typeface="+mn-ea"/>
                <a:sym typeface="+mn-lt"/>
              </a:rPr>
              <a:t>      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7" name="TextBox 60"/>
          <p:cNvSpPr txBox="1"/>
          <p:nvPr/>
        </p:nvSpPr>
        <p:spPr>
          <a:xfrm>
            <a:off x="1177016" y="4426331"/>
            <a:ext cx="455574" cy="646331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endParaRPr lang="zh-CN" altLang="en-US" sz="3600" dirty="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BE1298-EB88-F541-9FBD-0D8720517382}"/>
              </a:ext>
            </a:extLst>
          </p:cNvPr>
          <p:cNvSpPr txBox="1"/>
          <p:nvPr/>
        </p:nvSpPr>
        <p:spPr>
          <a:xfrm>
            <a:off x="2591303" y="4478020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800" dirty="0"/>
              <a:t>More analysis ideas</a:t>
            </a:r>
          </a:p>
        </p:txBody>
      </p:sp>
    </p:spTree>
    <p:extLst>
      <p:ext uri="{BB962C8B-B14F-4D97-AF65-F5344CB8AC3E}">
        <p14:creationId xmlns:p14="http://schemas.microsoft.com/office/powerpoint/2010/main" val="18150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7"/>
          <p:cNvSpPr/>
          <p:nvPr/>
        </p:nvSpPr>
        <p:spPr>
          <a:xfrm>
            <a:off x="3175" y="1355171"/>
            <a:ext cx="12192000" cy="3530610"/>
          </a:xfrm>
          <a:custGeom>
            <a:avLst/>
            <a:gdLst>
              <a:gd name="connsiteX0" fmla="*/ 0 w 12192000"/>
              <a:gd name="connsiteY0" fmla="*/ 0 h 2716400"/>
              <a:gd name="connsiteX1" fmla="*/ 12192000 w 12192000"/>
              <a:gd name="connsiteY1" fmla="*/ 0 h 2716400"/>
              <a:gd name="connsiteX2" fmla="*/ 12192000 w 12192000"/>
              <a:gd name="connsiteY2" fmla="*/ 2716400 h 2716400"/>
              <a:gd name="connsiteX3" fmla="*/ 0 w 12192000"/>
              <a:gd name="connsiteY3" fmla="*/ 2716400 h 2716400"/>
              <a:gd name="connsiteX4" fmla="*/ 0 w 12192000"/>
              <a:gd name="connsiteY4" fmla="*/ 0 h 27164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0 w 12192000"/>
              <a:gd name="connsiteY3" fmla="*/ 3249800 h 3249800"/>
              <a:gd name="connsiteX4" fmla="*/ 0 w 12192000"/>
              <a:gd name="connsiteY4" fmla="*/ 0 h 32498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19050 w 12192000"/>
              <a:gd name="connsiteY3" fmla="*/ 1687700 h 3249800"/>
              <a:gd name="connsiteX4" fmla="*/ 0 w 12192000"/>
              <a:gd name="connsiteY4" fmla="*/ 0 h 3249800"/>
              <a:gd name="connsiteX0" fmla="*/ 0 w 12230100"/>
              <a:gd name="connsiteY0" fmla="*/ 0 h 4583300"/>
              <a:gd name="connsiteX1" fmla="*/ 12192000 w 12230100"/>
              <a:gd name="connsiteY1" fmla="*/ 5334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30100"/>
              <a:gd name="connsiteY0" fmla="*/ 0 h 4583300"/>
              <a:gd name="connsiteX1" fmla="*/ 12211050 w 12230100"/>
              <a:gd name="connsiteY1" fmla="*/ 20193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3935600"/>
              <a:gd name="connsiteX1" fmla="*/ 12211050 w 12249150"/>
              <a:gd name="connsiteY1" fmla="*/ 18859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49150 w 12249150"/>
              <a:gd name="connsiteY1" fmla="*/ 14287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68200"/>
              <a:gd name="connsiteY0" fmla="*/ 0 h 3935600"/>
              <a:gd name="connsiteX1" fmla="*/ 12268200 w 12268200"/>
              <a:gd name="connsiteY1" fmla="*/ 1104900 h 3935600"/>
              <a:gd name="connsiteX2" fmla="*/ 12249150 w 12268200"/>
              <a:gd name="connsiteY2" fmla="*/ 3935600 h 3935600"/>
              <a:gd name="connsiteX3" fmla="*/ 19050 w 12268200"/>
              <a:gd name="connsiteY3" fmla="*/ 1554350 h 3935600"/>
              <a:gd name="connsiteX4" fmla="*/ 0 w 1226820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44450 w 12249150"/>
              <a:gd name="connsiteY3" fmla="*/ 1554350 h 3935600"/>
              <a:gd name="connsiteX4" fmla="*/ 0 w 12249150"/>
              <a:gd name="connsiteY4" fmla="*/ 0 h 39356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12700 w 12217400"/>
              <a:gd name="connsiteY3" fmla="*/ 1541650 h 3922900"/>
              <a:gd name="connsiteX4" fmla="*/ 0 w 12217400"/>
              <a:gd name="connsiteY4" fmla="*/ 0 h 39229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6350 w 12217400"/>
              <a:gd name="connsiteY3" fmla="*/ 1541650 h 3922900"/>
              <a:gd name="connsiteX4" fmla="*/ 0 w 12217400"/>
              <a:gd name="connsiteY4" fmla="*/ 0 h 39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400" h="3922900">
                <a:moveTo>
                  <a:pt x="0" y="0"/>
                </a:moveTo>
                <a:lnTo>
                  <a:pt x="12205970" y="1076960"/>
                </a:lnTo>
                <a:lnTo>
                  <a:pt x="12217400" y="3922900"/>
                </a:lnTo>
                <a:lnTo>
                  <a:pt x="6350" y="1541650"/>
                </a:lnTo>
                <a:cubicBezTo>
                  <a:pt x="4233" y="1027767"/>
                  <a:pt x="2117" y="51388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16"/>
          <p:cNvSpPr/>
          <p:nvPr/>
        </p:nvSpPr>
        <p:spPr>
          <a:xfrm>
            <a:off x="3175" y="1511615"/>
            <a:ext cx="12192000" cy="2374613"/>
          </a:xfrm>
          <a:custGeom>
            <a:avLst/>
            <a:gdLst>
              <a:gd name="connsiteX0" fmla="*/ 0 w 12192305"/>
              <a:gd name="connsiteY0" fmla="*/ 0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0 w 12192305"/>
              <a:gd name="connsiteY4" fmla="*/ 0 h 1487838"/>
              <a:gd name="connsiteX0" fmla="*/ 15499 w 12192305"/>
              <a:gd name="connsiteY0" fmla="*/ 43395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15499 w 12192305"/>
              <a:gd name="connsiteY4" fmla="*/ 433952 h 1487838"/>
              <a:gd name="connsiteX0" fmla="*/ 7879 w 12192305"/>
              <a:gd name="connsiteY0" fmla="*/ 42633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7879 w 12192305"/>
              <a:gd name="connsiteY4" fmla="*/ 426332 h 1487838"/>
              <a:gd name="connsiteX0" fmla="*/ 361 w 12200027"/>
              <a:gd name="connsiteY0" fmla="*/ 42633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26332 h 1487838"/>
              <a:gd name="connsiteX0" fmla="*/ 361 w 12200027"/>
              <a:gd name="connsiteY0" fmla="*/ 43395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33952 h 1487838"/>
              <a:gd name="connsiteX0" fmla="*/ 790 w 12192836"/>
              <a:gd name="connsiteY0" fmla="*/ 426332 h 1487838"/>
              <a:gd name="connsiteX1" fmla="*/ 12192836 w 12192836"/>
              <a:gd name="connsiteY1" fmla="*/ 0 h 1487838"/>
              <a:gd name="connsiteX2" fmla="*/ 12192836 w 12192836"/>
              <a:gd name="connsiteY2" fmla="*/ 1487838 h 1487838"/>
              <a:gd name="connsiteX3" fmla="*/ 531 w 12192836"/>
              <a:gd name="connsiteY3" fmla="*/ 1487838 h 1487838"/>
              <a:gd name="connsiteX4" fmla="*/ 790 w 12192836"/>
              <a:gd name="connsiteY4" fmla="*/ 426332 h 148783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192836 w 12200456"/>
              <a:gd name="connsiteY2" fmla="*/ 282895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31257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44592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116 w 12199782"/>
              <a:gd name="connsiteY0" fmla="*/ 17674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767452 h 2619408"/>
              <a:gd name="connsiteX0" fmla="*/ 116 w 12199782"/>
              <a:gd name="connsiteY0" fmla="*/ 16150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615052 h 261940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445928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792770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55" h="2638458">
                <a:moveTo>
                  <a:pt x="789" y="1615052"/>
                </a:moveTo>
                <a:lnTo>
                  <a:pt x="12200455" y="0"/>
                </a:lnTo>
                <a:lnTo>
                  <a:pt x="12200455" y="1792770"/>
                </a:lnTo>
                <a:lnTo>
                  <a:pt x="530" y="2638458"/>
                </a:lnTo>
                <a:cubicBezTo>
                  <a:pt x="3156" y="2284623"/>
                  <a:pt x="-1837" y="1968887"/>
                  <a:pt x="789" y="1615052"/>
                </a:cubicBezTo>
                <a:close/>
              </a:path>
            </a:pathLst>
          </a:cu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13"/>
          <p:cNvSpPr/>
          <p:nvPr/>
        </p:nvSpPr>
        <p:spPr>
          <a:xfrm>
            <a:off x="3175" y="1957327"/>
            <a:ext cx="12192000" cy="1483188"/>
          </a:xfrm>
          <a:custGeom>
            <a:avLst/>
            <a:gdLst>
              <a:gd name="connsiteX0" fmla="*/ 0 w 12192000"/>
              <a:gd name="connsiteY0" fmla="*/ 0 h 790413"/>
              <a:gd name="connsiteX1" fmla="*/ 12192000 w 12192000"/>
              <a:gd name="connsiteY1" fmla="*/ 0 h 790413"/>
              <a:gd name="connsiteX2" fmla="*/ 12192000 w 12192000"/>
              <a:gd name="connsiteY2" fmla="*/ 790413 h 790413"/>
              <a:gd name="connsiteX3" fmla="*/ 0 w 12192000"/>
              <a:gd name="connsiteY3" fmla="*/ 790413 h 790413"/>
              <a:gd name="connsiteX4" fmla="*/ 0 w 12192000"/>
              <a:gd name="connsiteY4" fmla="*/ 0 h 790413"/>
              <a:gd name="connsiteX0" fmla="*/ 0 w 12195175"/>
              <a:gd name="connsiteY0" fmla="*/ 609600 h 1400013"/>
              <a:gd name="connsiteX1" fmla="*/ 12195175 w 12195175"/>
              <a:gd name="connsiteY1" fmla="*/ 0 h 1400013"/>
              <a:gd name="connsiteX2" fmla="*/ 12192000 w 12195175"/>
              <a:gd name="connsiteY2" fmla="*/ 1400013 h 1400013"/>
              <a:gd name="connsiteX3" fmla="*/ 0 w 12195175"/>
              <a:gd name="connsiteY3" fmla="*/ 1400013 h 1400013"/>
              <a:gd name="connsiteX4" fmla="*/ 0 w 1219517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857573 h 1647986"/>
              <a:gd name="connsiteX1" fmla="*/ 12192000 w 12192305"/>
              <a:gd name="connsiteY1" fmla="*/ 0 h 1647986"/>
              <a:gd name="connsiteX2" fmla="*/ 12192000 w 12192305"/>
              <a:gd name="connsiteY2" fmla="*/ 1647986 h 1647986"/>
              <a:gd name="connsiteX3" fmla="*/ 0 w 12192305"/>
              <a:gd name="connsiteY3" fmla="*/ 1647986 h 1647986"/>
              <a:gd name="connsiteX4" fmla="*/ 0 w 12192305"/>
              <a:gd name="connsiteY4" fmla="*/ 857573 h 1647986"/>
              <a:gd name="connsiteX0" fmla="*/ 0 w 12199700"/>
              <a:gd name="connsiteY0" fmla="*/ 857573 h 1647986"/>
              <a:gd name="connsiteX1" fmla="*/ 12192000 w 12199700"/>
              <a:gd name="connsiteY1" fmla="*/ 0 h 1647986"/>
              <a:gd name="connsiteX2" fmla="*/ 12199620 w 12199700"/>
              <a:gd name="connsiteY2" fmla="*/ 1647986 h 1647986"/>
              <a:gd name="connsiteX3" fmla="*/ 0 w 12199700"/>
              <a:gd name="connsiteY3" fmla="*/ 1647986 h 1647986"/>
              <a:gd name="connsiteX4" fmla="*/ 0 w 12199700"/>
              <a:gd name="connsiteY4" fmla="*/ 857573 h 1647986"/>
              <a:gd name="connsiteX0" fmla="*/ 0 w 12199925"/>
              <a:gd name="connsiteY0" fmla="*/ 857573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0 w 12199925"/>
              <a:gd name="connsiteY4" fmla="*/ 857573 h 1647986"/>
              <a:gd name="connsiteX0" fmla="*/ 14515 w 12199925"/>
              <a:gd name="connsiteY0" fmla="*/ 567287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14515 w 12199925"/>
              <a:gd name="connsiteY4" fmla="*/ 567287 h 164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925" h="1647986">
                <a:moveTo>
                  <a:pt x="14515" y="567287"/>
                </a:moveTo>
                <a:lnTo>
                  <a:pt x="12199620" y="0"/>
                </a:lnTo>
                <a:cubicBezTo>
                  <a:pt x="12198562" y="466671"/>
                  <a:pt x="12200678" y="1181315"/>
                  <a:pt x="12199620" y="1647986"/>
                </a:cubicBezTo>
                <a:lnTo>
                  <a:pt x="0" y="1647986"/>
                </a:lnTo>
                <a:lnTo>
                  <a:pt x="14515" y="56728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218818" y="2483379"/>
            <a:ext cx="5752633" cy="747897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pPr algn="ctr"/>
            <a:r>
              <a:rPr lang="nb-NO" altLang="zh-CN" sz="432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Best Day To Call</a:t>
            </a:r>
            <a:endParaRPr lang="zh-CN" altLang="en-US" sz="4320" b="1" dirty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81457" y="4529757"/>
            <a:ext cx="1749094" cy="1750759"/>
            <a:chOff x="307235" y="3561056"/>
            <a:chExt cx="1457578" cy="1458966"/>
          </a:xfrm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307235" y="3561056"/>
              <a:ext cx="1457578" cy="14589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bevel/>
              <a:headEnd/>
              <a:tailEnd/>
            </a:ln>
          </p:spPr>
          <p:txBody>
            <a:bodyPr lIns="82307" tIns="41154" rIns="82307" bIns="41154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8" name="文本框 17"/>
            <p:cNvSpPr>
              <a:spLocks noChangeArrowheads="1"/>
            </p:cNvSpPr>
            <p:nvPr/>
          </p:nvSpPr>
          <p:spPr bwMode="auto">
            <a:xfrm>
              <a:off x="307235" y="4040466"/>
              <a:ext cx="1457578" cy="931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2307" tIns="41154" rIns="82307" bIns="41154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336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PART  1</a:t>
              </a:r>
              <a:endParaRPr lang="zh-CN" altLang="en-US" sz="3360" dirty="0">
                <a:solidFill>
                  <a:schemeClr val="bg1"/>
                </a:solidFill>
                <a:latin typeface="Adobe Gothic Std B" pitchFamily="34" charset="-128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643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E8FD813D-6559-DF44-ADEF-596F2CEF5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51" y="1484784"/>
            <a:ext cx="6696744" cy="4392488"/>
          </a:xfrm>
        </p:spPr>
      </p:pic>
      <p:sp>
        <p:nvSpPr>
          <p:cNvPr id="15" name="矩形 35">
            <a:extLst>
              <a:ext uri="{FF2B5EF4-FFF2-40B4-BE49-F238E27FC236}">
                <a16:creationId xmlns:a16="http://schemas.microsoft.com/office/drawing/2014/main" id="{800CE3E7-9024-6C4F-AA54-DC4ADBA77943}"/>
              </a:ext>
            </a:extLst>
          </p:cNvPr>
          <p:cNvSpPr/>
          <p:nvPr/>
        </p:nvSpPr>
        <p:spPr bwMode="auto">
          <a:xfrm>
            <a:off x="7523421" y="1718354"/>
            <a:ext cx="4055217" cy="3654862"/>
          </a:xfrm>
          <a:prstGeom prst="rect">
            <a:avLst/>
          </a:prstGeom>
          <a:solidFill>
            <a:schemeClr val="accent2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nb-NO" altLang="zh-CN" dirty="0">
              <a:latin typeface="+mn-lt"/>
              <a:ea typeface="+mn-ea"/>
              <a:cs typeface="+mn-ea"/>
              <a:sym typeface="+mn-lt"/>
            </a:endParaRPr>
          </a:p>
          <a:p>
            <a:endParaRPr lang="nb-NO" altLang="zh-CN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altLang="zh-CN" dirty="0" err="1">
                <a:latin typeface="+mn-lt"/>
                <a:ea typeface="+mn-ea"/>
                <a:cs typeface="+mn-ea"/>
                <a:sym typeface="+mn-lt"/>
              </a:rPr>
              <a:t>Response</a:t>
            </a:r>
            <a:r>
              <a:rPr lang="nb-NO" altLang="zh-CN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nb-NO" altLang="zh-CN" dirty="0" err="1">
                <a:latin typeface="+mn-lt"/>
                <a:ea typeface="+mn-ea"/>
                <a:cs typeface="+mn-ea"/>
                <a:sym typeface="+mn-lt"/>
              </a:rPr>
              <a:t>call</a:t>
            </a:r>
            <a:r>
              <a:rPr lang="nb-NO" altLang="zh-CN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nb-NO" altLang="zh-CN" dirty="0" err="1">
                <a:latin typeface="+mn-lt"/>
                <a:ea typeface="+mn-ea"/>
                <a:cs typeface="+mn-ea"/>
                <a:sym typeface="+mn-lt"/>
              </a:rPr>
              <a:t>percentage</a:t>
            </a:r>
            <a:r>
              <a:rPr lang="nb-NO" altLang="zh-CN" dirty="0">
                <a:latin typeface="+mn-lt"/>
                <a:ea typeface="+mn-ea"/>
                <a:cs typeface="+mn-ea"/>
                <a:sym typeface="+mn-lt"/>
              </a:rPr>
              <a:t> in </a:t>
            </a:r>
            <a:r>
              <a:rPr lang="nb-NO" altLang="zh-CN" dirty="0" err="1">
                <a:latin typeface="+mn-lt"/>
                <a:ea typeface="+mn-ea"/>
                <a:cs typeface="+mn-ea"/>
                <a:sym typeface="+mn-lt"/>
              </a:rPr>
              <a:t>week</a:t>
            </a:r>
            <a:r>
              <a:rPr lang="nb-NO" altLang="zh-CN" dirty="0">
                <a:latin typeface="+mn-lt"/>
                <a:ea typeface="+mn-ea"/>
                <a:cs typeface="+mn-ea"/>
                <a:sym typeface="+mn-lt"/>
              </a:rPr>
              <a:t> 4 is </a:t>
            </a:r>
            <a:r>
              <a:rPr lang="nb-NO" altLang="zh-CN" dirty="0" err="1">
                <a:latin typeface="+mn-lt"/>
                <a:ea typeface="+mn-ea"/>
                <a:cs typeface="+mn-ea"/>
                <a:sym typeface="+mn-lt"/>
              </a:rPr>
              <a:t>higher</a:t>
            </a:r>
            <a:r>
              <a:rPr lang="nb-NO" altLang="zh-CN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nb-NO" altLang="zh-CN" dirty="0" err="1">
                <a:latin typeface="+mn-lt"/>
                <a:ea typeface="+mn-ea"/>
                <a:cs typeface="+mn-ea"/>
                <a:sym typeface="+mn-lt"/>
              </a:rPr>
              <a:t>than</a:t>
            </a:r>
            <a:r>
              <a:rPr lang="nb-NO" altLang="zh-CN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nb-NO" altLang="zh-CN" dirty="0" err="1">
                <a:latin typeface="+mn-lt"/>
                <a:ea typeface="+mn-ea"/>
                <a:cs typeface="+mn-ea"/>
                <a:sym typeface="+mn-lt"/>
              </a:rPr>
              <a:t>other</a:t>
            </a:r>
            <a:r>
              <a:rPr lang="nb-NO" altLang="zh-CN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nb-NO" altLang="zh-CN" dirty="0" err="1">
                <a:latin typeface="+mn-lt"/>
                <a:ea typeface="+mn-ea"/>
                <a:cs typeface="+mn-ea"/>
                <a:sym typeface="+mn-lt"/>
              </a:rPr>
              <a:t>weekdays</a:t>
            </a:r>
            <a:r>
              <a:rPr lang="nb-NO" altLang="zh-CN" dirty="0">
                <a:latin typeface="+mn-lt"/>
                <a:ea typeface="+mn-ea"/>
                <a:cs typeface="+mn-ea"/>
                <a:sym typeface="+mn-lt"/>
              </a:rPr>
              <a:t>.</a:t>
            </a:r>
          </a:p>
          <a:p>
            <a:endParaRPr lang="nb-NO" altLang="zh-CN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altLang="zh-CN" dirty="0" err="1">
                <a:latin typeface="+mn-lt"/>
                <a:ea typeface="+mn-ea"/>
                <a:cs typeface="+mn-ea"/>
                <a:sym typeface="+mn-lt"/>
              </a:rPr>
              <a:t>Respose</a:t>
            </a:r>
            <a:r>
              <a:rPr lang="nb-NO" altLang="zh-CN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nb-NO" altLang="zh-CN" dirty="0" err="1">
                <a:latin typeface="+mn-lt"/>
                <a:ea typeface="+mn-ea"/>
                <a:cs typeface="+mn-ea"/>
                <a:sym typeface="+mn-lt"/>
              </a:rPr>
              <a:t>call</a:t>
            </a:r>
            <a:r>
              <a:rPr lang="nb-NO" altLang="zh-CN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nb-NO" altLang="zh-CN" dirty="0" err="1">
                <a:latin typeface="+mn-lt"/>
                <a:ea typeface="+mn-ea"/>
                <a:cs typeface="+mn-ea"/>
                <a:sym typeface="+mn-lt"/>
              </a:rPr>
              <a:t>percentage</a:t>
            </a:r>
            <a:r>
              <a:rPr lang="nb-NO" altLang="zh-CN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nb-NO" altLang="zh-CN" dirty="0" err="1">
                <a:latin typeface="+mn-lt"/>
                <a:ea typeface="+mn-ea"/>
                <a:cs typeface="+mn-ea"/>
                <a:sym typeface="+mn-lt"/>
              </a:rPr>
              <a:t>on</a:t>
            </a:r>
            <a:r>
              <a:rPr lang="nb-NO" altLang="zh-CN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nb-NO" altLang="zh-CN" dirty="0" err="1">
                <a:latin typeface="+mn-lt"/>
                <a:ea typeface="+mn-ea"/>
                <a:cs typeface="+mn-ea"/>
                <a:sym typeface="+mn-lt"/>
              </a:rPr>
              <a:t>Monday</a:t>
            </a:r>
            <a:r>
              <a:rPr lang="nb-NO" altLang="zh-CN" dirty="0">
                <a:latin typeface="+mn-lt"/>
                <a:ea typeface="+mn-ea"/>
                <a:cs typeface="+mn-ea"/>
                <a:sym typeface="+mn-lt"/>
              </a:rPr>
              <a:t> and </a:t>
            </a:r>
            <a:r>
              <a:rPr lang="nb-NO" altLang="zh-CN" dirty="0" err="1">
                <a:latin typeface="+mn-lt"/>
                <a:ea typeface="+mn-ea"/>
                <a:cs typeface="+mn-ea"/>
                <a:sym typeface="+mn-lt"/>
              </a:rPr>
              <a:t>Wednesday</a:t>
            </a:r>
            <a:r>
              <a:rPr lang="nb-NO" altLang="zh-CN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nb-NO" altLang="zh-CN" dirty="0" err="1">
                <a:latin typeface="+mn-lt"/>
                <a:ea typeface="+mn-ea"/>
                <a:cs typeface="+mn-ea"/>
                <a:sym typeface="+mn-lt"/>
              </a:rPr>
              <a:t>are</a:t>
            </a:r>
            <a:r>
              <a:rPr lang="nb-NO" altLang="zh-CN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nb-NO" altLang="zh-CN" dirty="0" err="1">
                <a:latin typeface="+mn-lt"/>
                <a:ea typeface="+mn-ea"/>
                <a:cs typeface="+mn-ea"/>
                <a:sym typeface="+mn-lt"/>
              </a:rPr>
              <a:t>unstable</a:t>
            </a:r>
            <a:r>
              <a:rPr lang="nb-NO" altLang="zh-CN" dirty="0">
                <a:latin typeface="+mn-lt"/>
                <a:ea typeface="+mn-ea"/>
                <a:cs typeface="+mn-ea"/>
                <a:sym typeface="+mn-lt"/>
              </a:rPr>
              <a:t>.</a:t>
            </a:r>
          </a:p>
          <a:p>
            <a:endParaRPr lang="nb-NO" altLang="zh-CN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altLang="zh-CN" dirty="0" err="1">
                <a:latin typeface="+mn-lt"/>
                <a:ea typeface="+mn-ea"/>
                <a:cs typeface="+mn-ea"/>
                <a:sym typeface="+mn-lt"/>
              </a:rPr>
              <a:t>Week</a:t>
            </a:r>
            <a:r>
              <a:rPr lang="nb-NO" altLang="zh-CN" dirty="0">
                <a:latin typeface="+mn-lt"/>
                <a:ea typeface="+mn-ea"/>
                <a:cs typeface="+mn-ea"/>
                <a:sym typeface="+mn-lt"/>
              </a:rPr>
              <a:t> 3 stands </a:t>
            </a:r>
            <a:r>
              <a:rPr lang="nb-NO" altLang="zh-CN" dirty="0" err="1">
                <a:latin typeface="+mn-lt"/>
                <a:ea typeface="+mn-ea"/>
                <a:cs typeface="+mn-ea"/>
                <a:sym typeface="+mn-lt"/>
              </a:rPr>
              <a:t>out</a:t>
            </a:r>
            <a:endParaRPr lang="nb-NO" altLang="zh-CN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矩形 21">
            <a:extLst>
              <a:ext uri="{FF2B5EF4-FFF2-40B4-BE49-F238E27FC236}">
                <a16:creationId xmlns:a16="http://schemas.microsoft.com/office/drawing/2014/main" id="{B3CC6D65-24F9-A04A-97BD-FB179E8A05B1}"/>
              </a:ext>
            </a:extLst>
          </p:cNvPr>
          <p:cNvSpPr/>
          <p:nvPr/>
        </p:nvSpPr>
        <p:spPr bwMode="auto">
          <a:xfrm>
            <a:off x="369510" y="287079"/>
            <a:ext cx="66425" cy="375684"/>
          </a:xfrm>
          <a:prstGeom prst="rect">
            <a:avLst/>
          </a:prstGeom>
          <a:gradFill>
            <a:gsLst>
              <a:gs pos="48000">
                <a:srgbClr val="ED0101"/>
              </a:gs>
              <a:gs pos="0">
                <a:srgbClr val="FE1E1E"/>
              </a:gs>
              <a:gs pos="100000">
                <a:srgbClr val="E10101"/>
              </a:gs>
            </a:gsLst>
            <a:lin ang="5400000" scaled="1"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文本框 20">
            <a:extLst>
              <a:ext uri="{FF2B5EF4-FFF2-40B4-BE49-F238E27FC236}">
                <a16:creationId xmlns:a16="http://schemas.microsoft.com/office/drawing/2014/main" id="{15463DE8-9C72-024C-BF0A-894F54E8955D}"/>
              </a:ext>
            </a:extLst>
          </p:cNvPr>
          <p:cNvSpPr txBox="1"/>
          <p:nvPr/>
        </p:nvSpPr>
        <p:spPr>
          <a:xfrm>
            <a:off x="435853" y="210871"/>
            <a:ext cx="674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>
                <a:latin typeface="+mj-ea"/>
                <a:ea typeface="+mj-ea"/>
              </a:defRPr>
            </a:lvl1pPr>
          </a:lstStyle>
          <a:p>
            <a:pPr algn="l"/>
            <a:r>
              <a:rPr lang="nb-NO" altLang="zh-CN" b="0" dirty="0" err="1">
                <a:latin typeface="+mn-lt"/>
                <a:ea typeface="+mn-ea"/>
                <a:cs typeface="+mn-ea"/>
                <a:sym typeface="+mn-lt"/>
              </a:rPr>
              <a:t>Response</a:t>
            </a:r>
            <a:r>
              <a:rPr lang="nb-NO" altLang="zh-CN" b="0" dirty="0">
                <a:latin typeface="+mn-lt"/>
                <a:ea typeface="+mn-ea"/>
                <a:cs typeface="+mn-ea"/>
                <a:sym typeface="+mn-lt"/>
              </a:rPr>
              <a:t> Call </a:t>
            </a:r>
            <a:r>
              <a:rPr lang="nb-NO" altLang="zh-CN" b="0" dirty="0" err="1">
                <a:latin typeface="+mn-lt"/>
                <a:ea typeface="+mn-ea"/>
                <a:cs typeface="+mn-ea"/>
                <a:sym typeface="+mn-lt"/>
              </a:rPr>
              <a:t>Percentage</a:t>
            </a:r>
            <a:r>
              <a:rPr lang="nb-NO" altLang="zh-CN" b="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nb-NO" altLang="zh-CN" b="0" dirty="0" err="1">
                <a:latin typeface="+mn-lt"/>
                <a:ea typeface="+mn-ea"/>
                <a:cs typeface="+mn-ea"/>
                <a:sym typeface="+mn-lt"/>
              </a:rPr>
              <a:t>Each</a:t>
            </a:r>
            <a:r>
              <a:rPr lang="nb-NO" altLang="zh-CN" b="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nb-NO" altLang="zh-CN" b="0" dirty="0" err="1">
                <a:latin typeface="+mn-lt"/>
                <a:ea typeface="+mn-ea"/>
                <a:cs typeface="+mn-ea"/>
                <a:sym typeface="+mn-lt"/>
              </a:rPr>
              <a:t>Week</a:t>
            </a:r>
            <a:endParaRPr lang="zh-CN" altLang="en-US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矩形 36">
            <a:extLst>
              <a:ext uri="{FF2B5EF4-FFF2-40B4-BE49-F238E27FC236}">
                <a16:creationId xmlns:a16="http://schemas.microsoft.com/office/drawing/2014/main" id="{CBD30A28-5519-6D49-824A-2C6B98966DBB}"/>
              </a:ext>
            </a:extLst>
          </p:cNvPr>
          <p:cNvSpPr/>
          <p:nvPr/>
        </p:nvSpPr>
        <p:spPr bwMode="auto">
          <a:xfrm flipH="1">
            <a:off x="7523419" y="2148439"/>
            <a:ext cx="52143" cy="2864737"/>
          </a:xfrm>
          <a:prstGeom prst="rect">
            <a:avLst/>
          </a:prstGeom>
          <a:gradFill>
            <a:gsLst>
              <a:gs pos="48000">
                <a:srgbClr val="ED0101"/>
              </a:gs>
              <a:gs pos="0">
                <a:srgbClr val="FE1E1E"/>
              </a:gs>
              <a:gs pos="100000">
                <a:srgbClr val="E10101"/>
              </a:gs>
            </a:gsLst>
            <a:lin ang="5400000" scaled="1"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矩形 36">
            <a:extLst>
              <a:ext uri="{FF2B5EF4-FFF2-40B4-BE49-F238E27FC236}">
                <a16:creationId xmlns:a16="http://schemas.microsoft.com/office/drawing/2014/main" id="{A0B476D4-772D-3340-AFBF-F11DBF19E14A}"/>
              </a:ext>
            </a:extLst>
          </p:cNvPr>
          <p:cNvSpPr/>
          <p:nvPr/>
        </p:nvSpPr>
        <p:spPr bwMode="auto">
          <a:xfrm>
            <a:off x="11532918" y="2132856"/>
            <a:ext cx="45719" cy="2880320"/>
          </a:xfrm>
          <a:prstGeom prst="rect">
            <a:avLst/>
          </a:prstGeom>
          <a:gradFill>
            <a:gsLst>
              <a:gs pos="48000">
                <a:srgbClr val="ED0101"/>
              </a:gs>
              <a:gs pos="0">
                <a:srgbClr val="FE1E1E"/>
              </a:gs>
              <a:gs pos="100000">
                <a:srgbClr val="E10101"/>
              </a:gs>
            </a:gsLst>
            <a:lin ang="5400000" scaled="1"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609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5">
            <a:extLst>
              <a:ext uri="{FF2B5EF4-FFF2-40B4-BE49-F238E27FC236}">
                <a16:creationId xmlns:a16="http://schemas.microsoft.com/office/drawing/2014/main" id="{800CE3E7-9024-6C4F-AA54-DC4ADBA77943}"/>
              </a:ext>
            </a:extLst>
          </p:cNvPr>
          <p:cNvSpPr/>
          <p:nvPr/>
        </p:nvSpPr>
        <p:spPr bwMode="auto">
          <a:xfrm>
            <a:off x="7523421" y="1718354"/>
            <a:ext cx="4055217" cy="3654862"/>
          </a:xfrm>
          <a:prstGeom prst="rect">
            <a:avLst/>
          </a:prstGeom>
          <a:solidFill>
            <a:schemeClr val="accent2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b-NO" altLang="zh-CN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altLang="zh-CN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altLang="zh-CN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altLang="zh-CN" dirty="0">
                <a:latin typeface="+mn-lt"/>
                <a:ea typeface="+mn-ea"/>
                <a:cs typeface="+mn-ea"/>
                <a:sym typeface="+mn-lt"/>
              </a:rPr>
              <a:t>Most </a:t>
            </a:r>
            <a:r>
              <a:rPr lang="nb-NO" altLang="zh-CN" dirty="0" err="1">
                <a:latin typeface="+mn-lt"/>
                <a:ea typeface="+mn-ea"/>
                <a:cs typeface="+mn-ea"/>
                <a:sym typeface="+mn-lt"/>
              </a:rPr>
              <a:t>weekdays</a:t>
            </a:r>
            <a:r>
              <a:rPr lang="nb-NO" altLang="zh-CN" dirty="0">
                <a:latin typeface="+mn-lt"/>
                <a:ea typeface="+mn-ea"/>
                <a:cs typeface="+mn-ea"/>
                <a:sym typeface="+mn-lt"/>
              </a:rPr>
              <a:t> : 70% -80%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altLang="zh-CN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altLang="zh-CN" dirty="0" err="1">
                <a:latin typeface="+mn-lt"/>
                <a:ea typeface="+mn-ea"/>
                <a:cs typeface="+mn-ea"/>
                <a:sym typeface="+mn-lt"/>
              </a:rPr>
              <a:t>Tuesday</a:t>
            </a:r>
            <a:r>
              <a:rPr lang="nb-NO" altLang="zh-CN" dirty="0"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nb-NO" altLang="zh-CN" dirty="0" err="1">
                <a:latin typeface="+mn-lt"/>
                <a:ea typeface="+mn-ea"/>
                <a:cs typeface="+mn-ea"/>
                <a:sym typeface="+mn-lt"/>
              </a:rPr>
              <a:t>little</a:t>
            </a:r>
            <a:r>
              <a:rPr lang="nb-NO" altLang="zh-CN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nb-NO" altLang="zh-CN" dirty="0" err="1">
                <a:latin typeface="+mn-lt"/>
                <a:ea typeface="+mn-ea"/>
                <a:cs typeface="+mn-ea"/>
                <a:sym typeface="+mn-lt"/>
              </a:rPr>
              <a:t>higher</a:t>
            </a:r>
            <a:r>
              <a:rPr lang="nb-NO" altLang="zh-CN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nb-NO" altLang="zh-CN" dirty="0" err="1">
                <a:latin typeface="+mn-lt"/>
                <a:ea typeface="+mn-ea"/>
                <a:cs typeface="+mn-ea"/>
                <a:sym typeface="+mn-lt"/>
              </a:rPr>
              <a:t>response</a:t>
            </a:r>
            <a:endParaRPr lang="nb-NO" altLang="zh-CN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nb-NO" altLang="zh-CN" dirty="0"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nb-NO" altLang="zh-CN" dirty="0" err="1">
                <a:latin typeface="+mn-lt"/>
                <a:ea typeface="+mn-ea"/>
                <a:cs typeface="+mn-ea"/>
                <a:sym typeface="+mn-lt"/>
              </a:rPr>
              <a:t>percentage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矩形 21">
            <a:extLst>
              <a:ext uri="{FF2B5EF4-FFF2-40B4-BE49-F238E27FC236}">
                <a16:creationId xmlns:a16="http://schemas.microsoft.com/office/drawing/2014/main" id="{B3CC6D65-24F9-A04A-97BD-FB179E8A05B1}"/>
              </a:ext>
            </a:extLst>
          </p:cNvPr>
          <p:cNvSpPr/>
          <p:nvPr/>
        </p:nvSpPr>
        <p:spPr bwMode="auto">
          <a:xfrm>
            <a:off x="369510" y="287079"/>
            <a:ext cx="66425" cy="375684"/>
          </a:xfrm>
          <a:prstGeom prst="rect">
            <a:avLst/>
          </a:prstGeom>
          <a:gradFill>
            <a:gsLst>
              <a:gs pos="48000">
                <a:srgbClr val="ED0101"/>
              </a:gs>
              <a:gs pos="0">
                <a:srgbClr val="FE1E1E"/>
              </a:gs>
              <a:gs pos="100000">
                <a:srgbClr val="E10101"/>
              </a:gs>
            </a:gsLst>
            <a:lin ang="5400000" scaled="1"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文本框 20">
            <a:extLst>
              <a:ext uri="{FF2B5EF4-FFF2-40B4-BE49-F238E27FC236}">
                <a16:creationId xmlns:a16="http://schemas.microsoft.com/office/drawing/2014/main" id="{15463DE8-9C72-024C-BF0A-894F54E8955D}"/>
              </a:ext>
            </a:extLst>
          </p:cNvPr>
          <p:cNvSpPr txBox="1"/>
          <p:nvPr/>
        </p:nvSpPr>
        <p:spPr>
          <a:xfrm>
            <a:off x="435852" y="210871"/>
            <a:ext cx="10133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>
                <a:latin typeface="+mj-ea"/>
                <a:ea typeface="+mj-ea"/>
              </a:defRPr>
            </a:lvl1pPr>
          </a:lstStyle>
          <a:p>
            <a:pPr algn="l"/>
            <a:r>
              <a:rPr lang="nb-NO" altLang="zh-CN" b="0" dirty="0" err="1">
                <a:latin typeface="+mn-lt"/>
                <a:ea typeface="+mn-ea"/>
                <a:cs typeface="+mn-ea"/>
                <a:sym typeface="+mn-lt"/>
              </a:rPr>
              <a:t>Response</a:t>
            </a:r>
            <a:r>
              <a:rPr lang="nb-NO" altLang="zh-CN" b="0" dirty="0">
                <a:latin typeface="+mn-lt"/>
                <a:ea typeface="+mn-ea"/>
                <a:cs typeface="+mn-ea"/>
                <a:sym typeface="+mn-lt"/>
              </a:rPr>
              <a:t> Call </a:t>
            </a:r>
            <a:r>
              <a:rPr lang="nb-NO" altLang="zh-CN" b="0" dirty="0" err="1">
                <a:latin typeface="+mn-lt"/>
                <a:ea typeface="+mn-ea"/>
                <a:cs typeface="+mn-ea"/>
                <a:sym typeface="+mn-lt"/>
              </a:rPr>
              <a:t>Percentage</a:t>
            </a:r>
            <a:r>
              <a:rPr lang="nb-NO" altLang="zh-CN" b="0" dirty="0">
                <a:latin typeface="+mn-lt"/>
                <a:ea typeface="+mn-ea"/>
                <a:cs typeface="+mn-ea"/>
                <a:sym typeface="+mn-lt"/>
              </a:rPr>
              <a:t> On </a:t>
            </a:r>
            <a:r>
              <a:rPr lang="nb-NO" altLang="zh-CN" b="0" dirty="0" err="1">
                <a:latin typeface="+mn-lt"/>
                <a:ea typeface="+mn-ea"/>
                <a:cs typeface="+mn-ea"/>
                <a:sym typeface="+mn-lt"/>
              </a:rPr>
              <a:t>Week</a:t>
            </a:r>
            <a:r>
              <a:rPr lang="nb-NO" altLang="zh-CN" b="0" dirty="0">
                <a:latin typeface="+mn-lt"/>
                <a:ea typeface="+mn-ea"/>
                <a:cs typeface="+mn-ea"/>
                <a:sym typeface="+mn-lt"/>
              </a:rPr>
              <a:t> Day over </a:t>
            </a:r>
            <a:r>
              <a:rPr lang="nb-NO" altLang="zh-CN" b="0" dirty="0" err="1">
                <a:latin typeface="+mn-lt"/>
                <a:ea typeface="+mn-ea"/>
                <a:cs typeface="+mn-ea"/>
                <a:sym typeface="+mn-lt"/>
              </a:rPr>
              <a:t>the</a:t>
            </a:r>
            <a:r>
              <a:rPr lang="nb-NO" altLang="zh-CN" b="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nb-NO" altLang="zh-CN" b="0" dirty="0" err="1">
                <a:latin typeface="+mn-lt"/>
                <a:ea typeface="+mn-ea"/>
                <a:cs typeface="+mn-ea"/>
                <a:sym typeface="+mn-lt"/>
              </a:rPr>
              <a:t>month</a:t>
            </a:r>
            <a:endParaRPr lang="zh-CN" altLang="en-US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矩形 36">
            <a:extLst>
              <a:ext uri="{FF2B5EF4-FFF2-40B4-BE49-F238E27FC236}">
                <a16:creationId xmlns:a16="http://schemas.microsoft.com/office/drawing/2014/main" id="{CBD30A28-5519-6D49-824A-2C6B98966DBB}"/>
              </a:ext>
            </a:extLst>
          </p:cNvPr>
          <p:cNvSpPr/>
          <p:nvPr/>
        </p:nvSpPr>
        <p:spPr bwMode="auto">
          <a:xfrm flipH="1">
            <a:off x="7523419" y="2148439"/>
            <a:ext cx="52143" cy="2864737"/>
          </a:xfrm>
          <a:prstGeom prst="rect">
            <a:avLst/>
          </a:prstGeom>
          <a:gradFill>
            <a:gsLst>
              <a:gs pos="48000">
                <a:srgbClr val="ED0101"/>
              </a:gs>
              <a:gs pos="0">
                <a:srgbClr val="FE1E1E"/>
              </a:gs>
              <a:gs pos="100000">
                <a:srgbClr val="E10101"/>
              </a:gs>
            </a:gsLst>
            <a:lin ang="5400000" scaled="1"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矩形 36">
            <a:extLst>
              <a:ext uri="{FF2B5EF4-FFF2-40B4-BE49-F238E27FC236}">
                <a16:creationId xmlns:a16="http://schemas.microsoft.com/office/drawing/2014/main" id="{A0B476D4-772D-3340-AFBF-F11DBF19E14A}"/>
              </a:ext>
            </a:extLst>
          </p:cNvPr>
          <p:cNvSpPr/>
          <p:nvPr/>
        </p:nvSpPr>
        <p:spPr bwMode="auto">
          <a:xfrm>
            <a:off x="11532918" y="2132856"/>
            <a:ext cx="45719" cy="2880320"/>
          </a:xfrm>
          <a:prstGeom prst="rect">
            <a:avLst/>
          </a:prstGeom>
          <a:gradFill>
            <a:gsLst>
              <a:gs pos="48000">
                <a:srgbClr val="ED0101"/>
              </a:gs>
              <a:gs pos="0">
                <a:srgbClr val="FE1E1E"/>
              </a:gs>
              <a:gs pos="100000">
                <a:srgbClr val="E10101"/>
              </a:gs>
            </a:gsLst>
            <a:lin ang="5400000" scaled="1"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Content Placeholder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2170F3A-27F5-2C4E-A5B5-8F8792C9F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6634"/>
            <a:ext cx="7575562" cy="4420637"/>
          </a:xfrm>
        </p:spPr>
      </p:pic>
    </p:spTree>
    <p:extLst>
      <p:ext uri="{BB962C8B-B14F-4D97-AF65-F5344CB8AC3E}">
        <p14:creationId xmlns:p14="http://schemas.microsoft.com/office/powerpoint/2010/main" val="66947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7"/>
          <p:cNvSpPr/>
          <p:nvPr/>
        </p:nvSpPr>
        <p:spPr>
          <a:xfrm>
            <a:off x="3175" y="1355171"/>
            <a:ext cx="12192000" cy="3530610"/>
          </a:xfrm>
          <a:custGeom>
            <a:avLst/>
            <a:gdLst>
              <a:gd name="connsiteX0" fmla="*/ 0 w 12192000"/>
              <a:gd name="connsiteY0" fmla="*/ 0 h 2716400"/>
              <a:gd name="connsiteX1" fmla="*/ 12192000 w 12192000"/>
              <a:gd name="connsiteY1" fmla="*/ 0 h 2716400"/>
              <a:gd name="connsiteX2" fmla="*/ 12192000 w 12192000"/>
              <a:gd name="connsiteY2" fmla="*/ 2716400 h 2716400"/>
              <a:gd name="connsiteX3" fmla="*/ 0 w 12192000"/>
              <a:gd name="connsiteY3" fmla="*/ 2716400 h 2716400"/>
              <a:gd name="connsiteX4" fmla="*/ 0 w 12192000"/>
              <a:gd name="connsiteY4" fmla="*/ 0 h 27164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0 w 12192000"/>
              <a:gd name="connsiteY3" fmla="*/ 3249800 h 3249800"/>
              <a:gd name="connsiteX4" fmla="*/ 0 w 12192000"/>
              <a:gd name="connsiteY4" fmla="*/ 0 h 32498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19050 w 12192000"/>
              <a:gd name="connsiteY3" fmla="*/ 1687700 h 3249800"/>
              <a:gd name="connsiteX4" fmla="*/ 0 w 12192000"/>
              <a:gd name="connsiteY4" fmla="*/ 0 h 3249800"/>
              <a:gd name="connsiteX0" fmla="*/ 0 w 12230100"/>
              <a:gd name="connsiteY0" fmla="*/ 0 h 4583300"/>
              <a:gd name="connsiteX1" fmla="*/ 12192000 w 12230100"/>
              <a:gd name="connsiteY1" fmla="*/ 5334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30100"/>
              <a:gd name="connsiteY0" fmla="*/ 0 h 4583300"/>
              <a:gd name="connsiteX1" fmla="*/ 12211050 w 12230100"/>
              <a:gd name="connsiteY1" fmla="*/ 20193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3935600"/>
              <a:gd name="connsiteX1" fmla="*/ 12211050 w 12249150"/>
              <a:gd name="connsiteY1" fmla="*/ 18859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49150 w 12249150"/>
              <a:gd name="connsiteY1" fmla="*/ 14287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68200"/>
              <a:gd name="connsiteY0" fmla="*/ 0 h 3935600"/>
              <a:gd name="connsiteX1" fmla="*/ 12268200 w 12268200"/>
              <a:gd name="connsiteY1" fmla="*/ 1104900 h 3935600"/>
              <a:gd name="connsiteX2" fmla="*/ 12249150 w 12268200"/>
              <a:gd name="connsiteY2" fmla="*/ 3935600 h 3935600"/>
              <a:gd name="connsiteX3" fmla="*/ 19050 w 12268200"/>
              <a:gd name="connsiteY3" fmla="*/ 1554350 h 3935600"/>
              <a:gd name="connsiteX4" fmla="*/ 0 w 1226820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44450 w 12249150"/>
              <a:gd name="connsiteY3" fmla="*/ 1554350 h 3935600"/>
              <a:gd name="connsiteX4" fmla="*/ 0 w 12249150"/>
              <a:gd name="connsiteY4" fmla="*/ 0 h 39356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12700 w 12217400"/>
              <a:gd name="connsiteY3" fmla="*/ 1541650 h 3922900"/>
              <a:gd name="connsiteX4" fmla="*/ 0 w 12217400"/>
              <a:gd name="connsiteY4" fmla="*/ 0 h 39229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6350 w 12217400"/>
              <a:gd name="connsiteY3" fmla="*/ 1541650 h 3922900"/>
              <a:gd name="connsiteX4" fmla="*/ 0 w 12217400"/>
              <a:gd name="connsiteY4" fmla="*/ 0 h 39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400" h="3922900">
                <a:moveTo>
                  <a:pt x="0" y="0"/>
                </a:moveTo>
                <a:lnTo>
                  <a:pt x="12205970" y="1076960"/>
                </a:lnTo>
                <a:lnTo>
                  <a:pt x="12217400" y="3922900"/>
                </a:lnTo>
                <a:lnTo>
                  <a:pt x="6350" y="1541650"/>
                </a:lnTo>
                <a:cubicBezTo>
                  <a:pt x="4233" y="1027767"/>
                  <a:pt x="2117" y="51388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16"/>
          <p:cNvSpPr/>
          <p:nvPr/>
        </p:nvSpPr>
        <p:spPr>
          <a:xfrm>
            <a:off x="3175" y="1511615"/>
            <a:ext cx="12192000" cy="2374613"/>
          </a:xfrm>
          <a:custGeom>
            <a:avLst/>
            <a:gdLst>
              <a:gd name="connsiteX0" fmla="*/ 0 w 12192305"/>
              <a:gd name="connsiteY0" fmla="*/ 0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0 w 12192305"/>
              <a:gd name="connsiteY4" fmla="*/ 0 h 1487838"/>
              <a:gd name="connsiteX0" fmla="*/ 15499 w 12192305"/>
              <a:gd name="connsiteY0" fmla="*/ 43395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15499 w 12192305"/>
              <a:gd name="connsiteY4" fmla="*/ 433952 h 1487838"/>
              <a:gd name="connsiteX0" fmla="*/ 7879 w 12192305"/>
              <a:gd name="connsiteY0" fmla="*/ 42633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7879 w 12192305"/>
              <a:gd name="connsiteY4" fmla="*/ 426332 h 1487838"/>
              <a:gd name="connsiteX0" fmla="*/ 361 w 12200027"/>
              <a:gd name="connsiteY0" fmla="*/ 42633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26332 h 1487838"/>
              <a:gd name="connsiteX0" fmla="*/ 361 w 12200027"/>
              <a:gd name="connsiteY0" fmla="*/ 43395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33952 h 1487838"/>
              <a:gd name="connsiteX0" fmla="*/ 790 w 12192836"/>
              <a:gd name="connsiteY0" fmla="*/ 426332 h 1487838"/>
              <a:gd name="connsiteX1" fmla="*/ 12192836 w 12192836"/>
              <a:gd name="connsiteY1" fmla="*/ 0 h 1487838"/>
              <a:gd name="connsiteX2" fmla="*/ 12192836 w 12192836"/>
              <a:gd name="connsiteY2" fmla="*/ 1487838 h 1487838"/>
              <a:gd name="connsiteX3" fmla="*/ 531 w 12192836"/>
              <a:gd name="connsiteY3" fmla="*/ 1487838 h 1487838"/>
              <a:gd name="connsiteX4" fmla="*/ 790 w 12192836"/>
              <a:gd name="connsiteY4" fmla="*/ 426332 h 148783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192836 w 12200456"/>
              <a:gd name="connsiteY2" fmla="*/ 282895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31257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44592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116 w 12199782"/>
              <a:gd name="connsiteY0" fmla="*/ 17674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767452 h 2619408"/>
              <a:gd name="connsiteX0" fmla="*/ 116 w 12199782"/>
              <a:gd name="connsiteY0" fmla="*/ 16150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615052 h 261940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445928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792770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55" h="2638458">
                <a:moveTo>
                  <a:pt x="789" y="1615052"/>
                </a:moveTo>
                <a:lnTo>
                  <a:pt x="12200455" y="0"/>
                </a:lnTo>
                <a:lnTo>
                  <a:pt x="12200455" y="1792770"/>
                </a:lnTo>
                <a:lnTo>
                  <a:pt x="530" y="2638458"/>
                </a:lnTo>
                <a:cubicBezTo>
                  <a:pt x="3156" y="2284623"/>
                  <a:pt x="-1837" y="1968887"/>
                  <a:pt x="789" y="1615052"/>
                </a:cubicBezTo>
                <a:close/>
              </a:path>
            </a:pathLst>
          </a:cu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13"/>
          <p:cNvSpPr/>
          <p:nvPr/>
        </p:nvSpPr>
        <p:spPr>
          <a:xfrm>
            <a:off x="3175" y="1957327"/>
            <a:ext cx="12192000" cy="1483188"/>
          </a:xfrm>
          <a:custGeom>
            <a:avLst/>
            <a:gdLst>
              <a:gd name="connsiteX0" fmla="*/ 0 w 12192000"/>
              <a:gd name="connsiteY0" fmla="*/ 0 h 790413"/>
              <a:gd name="connsiteX1" fmla="*/ 12192000 w 12192000"/>
              <a:gd name="connsiteY1" fmla="*/ 0 h 790413"/>
              <a:gd name="connsiteX2" fmla="*/ 12192000 w 12192000"/>
              <a:gd name="connsiteY2" fmla="*/ 790413 h 790413"/>
              <a:gd name="connsiteX3" fmla="*/ 0 w 12192000"/>
              <a:gd name="connsiteY3" fmla="*/ 790413 h 790413"/>
              <a:gd name="connsiteX4" fmla="*/ 0 w 12192000"/>
              <a:gd name="connsiteY4" fmla="*/ 0 h 790413"/>
              <a:gd name="connsiteX0" fmla="*/ 0 w 12195175"/>
              <a:gd name="connsiteY0" fmla="*/ 609600 h 1400013"/>
              <a:gd name="connsiteX1" fmla="*/ 12195175 w 12195175"/>
              <a:gd name="connsiteY1" fmla="*/ 0 h 1400013"/>
              <a:gd name="connsiteX2" fmla="*/ 12192000 w 12195175"/>
              <a:gd name="connsiteY2" fmla="*/ 1400013 h 1400013"/>
              <a:gd name="connsiteX3" fmla="*/ 0 w 12195175"/>
              <a:gd name="connsiteY3" fmla="*/ 1400013 h 1400013"/>
              <a:gd name="connsiteX4" fmla="*/ 0 w 1219517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857573 h 1647986"/>
              <a:gd name="connsiteX1" fmla="*/ 12192000 w 12192305"/>
              <a:gd name="connsiteY1" fmla="*/ 0 h 1647986"/>
              <a:gd name="connsiteX2" fmla="*/ 12192000 w 12192305"/>
              <a:gd name="connsiteY2" fmla="*/ 1647986 h 1647986"/>
              <a:gd name="connsiteX3" fmla="*/ 0 w 12192305"/>
              <a:gd name="connsiteY3" fmla="*/ 1647986 h 1647986"/>
              <a:gd name="connsiteX4" fmla="*/ 0 w 12192305"/>
              <a:gd name="connsiteY4" fmla="*/ 857573 h 1647986"/>
              <a:gd name="connsiteX0" fmla="*/ 0 w 12199700"/>
              <a:gd name="connsiteY0" fmla="*/ 857573 h 1647986"/>
              <a:gd name="connsiteX1" fmla="*/ 12192000 w 12199700"/>
              <a:gd name="connsiteY1" fmla="*/ 0 h 1647986"/>
              <a:gd name="connsiteX2" fmla="*/ 12199620 w 12199700"/>
              <a:gd name="connsiteY2" fmla="*/ 1647986 h 1647986"/>
              <a:gd name="connsiteX3" fmla="*/ 0 w 12199700"/>
              <a:gd name="connsiteY3" fmla="*/ 1647986 h 1647986"/>
              <a:gd name="connsiteX4" fmla="*/ 0 w 12199700"/>
              <a:gd name="connsiteY4" fmla="*/ 857573 h 1647986"/>
              <a:gd name="connsiteX0" fmla="*/ 0 w 12199925"/>
              <a:gd name="connsiteY0" fmla="*/ 857573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0 w 12199925"/>
              <a:gd name="connsiteY4" fmla="*/ 857573 h 1647986"/>
              <a:gd name="connsiteX0" fmla="*/ 14515 w 12199925"/>
              <a:gd name="connsiteY0" fmla="*/ 567287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14515 w 12199925"/>
              <a:gd name="connsiteY4" fmla="*/ 567287 h 164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925" h="1647986">
                <a:moveTo>
                  <a:pt x="14515" y="567287"/>
                </a:moveTo>
                <a:lnTo>
                  <a:pt x="12199620" y="0"/>
                </a:lnTo>
                <a:cubicBezTo>
                  <a:pt x="12198562" y="466671"/>
                  <a:pt x="12200678" y="1181315"/>
                  <a:pt x="12199620" y="1647986"/>
                </a:cubicBezTo>
                <a:lnTo>
                  <a:pt x="0" y="1647986"/>
                </a:lnTo>
                <a:lnTo>
                  <a:pt x="14515" y="56728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2498775" y="2518759"/>
            <a:ext cx="7401072" cy="747897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pPr algn="ctr"/>
            <a:r>
              <a:rPr lang="nb-NO" altLang="zh-CN" sz="432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Call volum over </a:t>
            </a:r>
            <a:r>
              <a:rPr lang="nb-NO" altLang="zh-CN" sz="4320" b="1" dirty="0" err="1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one</a:t>
            </a:r>
            <a:r>
              <a:rPr lang="nb-NO" altLang="zh-CN" sz="432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nb-NO" altLang="zh-CN" sz="4320" b="1" dirty="0" err="1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month</a:t>
            </a:r>
            <a:endParaRPr lang="zh-CN" altLang="en-US" sz="4320" b="1" dirty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81457" y="4529757"/>
            <a:ext cx="1749094" cy="1750759"/>
            <a:chOff x="307235" y="3561056"/>
            <a:chExt cx="1457578" cy="1458966"/>
          </a:xfrm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307235" y="3561056"/>
              <a:ext cx="1457578" cy="14589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bevel/>
              <a:headEnd/>
              <a:tailEnd/>
            </a:ln>
          </p:spPr>
          <p:txBody>
            <a:bodyPr lIns="82307" tIns="41154" rIns="82307" bIns="41154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8" name="文本框 17"/>
            <p:cNvSpPr>
              <a:spLocks noChangeArrowheads="1"/>
            </p:cNvSpPr>
            <p:nvPr/>
          </p:nvSpPr>
          <p:spPr bwMode="auto">
            <a:xfrm>
              <a:off x="307235" y="4040466"/>
              <a:ext cx="1457578" cy="931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2307" tIns="41154" rIns="82307" bIns="41154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336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PART  2</a:t>
              </a:r>
              <a:endParaRPr lang="zh-CN" altLang="en-US" sz="3360" dirty="0">
                <a:solidFill>
                  <a:schemeClr val="bg1"/>
                </a:solidFill>
                <a:latin typeface="Adobe Gothic Std B" pitchFamily="34" charset="-128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941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5">
            <a:extLst>
              <a:ext uri="{FF2B5EF4-FFF2-40B4-BE49-F238E27FC236}">
                <a16:creationId xmlns:a16="http://schemas.microsoft.com/office/drawing/2014/main" id="{800CE3E7-9024-6C4F-AA54-DC4ADBA77943}"/>
              </a:ext>
            </a:extLst>
          </p:cNvPr>
          <p:cNvSpPr/>
          <p:nvPr/>
        </p:nvSpPr>
        <p:spPr bwMode="auto">
          <a:xfrm>
            <a:off x="7523421" y="1718354"/>
            <a:ext cx="4055217" cy="3654862"/>
          </a:xfrm>
          <a:prstGeom prst="rect">
            <a:avLst/>
          </a:prstGeom>
          <a:solidFill>
            <a:schemeClr val="accent2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b-NO" altLang="zh-CN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GB" dirty="0"/>
              <a:t>when the call number reaches round 8000 or more a day, the ability of answering calls is restricted. Even the call number is at the peak of 12000, the ability of answering calls is still below 8000 per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矩形 21">
            <a:extLst>
              <a:ext uri="{FF2B5EF4-FFF2-40B4-BE49-F238E27FC236}">
                <a16:creationId xmlns:a16="http://schemas.microsoft.com/office/drawing/2014/main" id="{B3CC6D65-24F9-A04A-97BD-FB179E8A05B1}"/>
              </a:ext>
            </a:extLst>
          </p:cNvPr>
          <p:cNvSpPr/>
          <p:nvPr/>
        </p:nvSpPr>
        <p:spPr bwMode="auto">
          <a:xfrm>
            <a:off x="369510" y="287079"/>
            <a:ext cx="66425" cy="375684"/>
          </a:xfrm>
          <a:prstGeom prst="rect">
            <a:avLst/>
          </a:prstGeom>
          <a:gradFill>
            <a:gsLst>
              <a:gs pos="48000">
                <a:srgbClr val="ED0101"/>
              </a:gs>
              <a:gs pos="0">
                <a:srgbClr val="FE1E1E"/>
              </a:gs>
              <a:gs pos="100000">
                <a:srgbClr val="E10101"/>
              </a:gs>
            </a:gsLst>
            <a:lin ang="5400000" scaled="1"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文本框 20">
            <a:extLst>
              <a:ext uri="{FF2B5EF4-FFF2-40B4-BE49-F238E27FC236}">
                <a16:creationId xmlns:a16="http://schemas.microsoft.com/office/drawing/2014/main" id="{15463DE8-9C72-024C-BF0A-894F54E8955D}"/>
              </a:ext>
            </a:extLst>
          </p:cNvPr>
          <p:cNvSpPr txBox="1"/>
          <p:nvPr/>
        </p:nvSpPr>
        <p:spPr>
          <a:xfrm>
            <a:off x="435852" y="210871"/>
            <a:ext cx="10133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>
                <a:latin typeface="+mj-ea"/>
                <a:ea typeface="+mj-ea"/>
              </a:defRPr>
            </a:lvl1pPr>
          </a:lstStyle>
          <a:p>
            <a:pPr algn="l"/>
            <a:r>
              <a:rPr lang="nb-NO" altLang="zh-CN" b="0" dirty="0" err="1">
                <a:latin typeface="+mn-lt"/>
                <a:ea typeface="+mn-ea"/>
                <a:cs typeface="+mn-ea"/>
                <a:sym typeface="+mn-lt"/>
              </a:rPr>
              <a:t>Response</a:t>
            </a:r>
            <a:r>
              <a:rPr lang="nb-NO" altLang="zh-CN" b="0" dirty="0">
                <a:latin typeface="+mn-lt"/>
                <a:ea typeface="+mn-ea"/>
                <a:cs typeface="+mn-ea"/>
                <a:sym typeface="+mn-lt"/>
              </a:rPr>
              <a:t> Call </a:t>
            </a:r>
            <a:r>
              <a:rPr lang="nb-NO" altLang="zh-CN" b="0" dirty="0" err="1">
                <a:latin typeface="+mn-lt"/>
                <a:ea typeface="+mn-ea"/>
                <a:cs typeface="+mn-ea"/>
                <a:sym typeface="+mn-lt"/>
              </a:rPr>
              <a:t>Percentage</a:t>
            </a:r>
            <a:r>
              <a:rPr lang="nb-NO" altLang="zh-CN" b="0" dirty="0">
                <a:latin typeface="+mn-lt"/>
                <a:ea typeface="+mn-ea"/>
                <a:cs typeface="+mn-ea"/>
                <a:sym typeface="+mn-lt"/>
              </a:rPr>
              <a:t> On </a:t>
            </a:r>
            <a:r>
              <a:rPr lang="nb-NO" altLang="zh-CN" b="0" dirty="0" err="1">
                <a:latin typeface="+mn-lt"/>
                <a:ea typeface="+mn-ea"/>
                <a:cs typeface="+mn-ea"/>
                <a:sym typeface="+mn-lt"/>
              </a:rPr>
              <a:t>Week</a:t>
            </a:r>
            <a:r>
              <a:rPr lang="nb-NO" altLang="zh-CN" b="0" dirty="0">
                <a:latin typeface="+mn-lt"/>
                <a:ea typeface="+mn-ea"/>
                <a:cs typeface="+mn-ea"/>
                <a:sym typeface="+mn-lt"/>
              </a:rPr>
              <a:t> Day over </a:t>
            </a:r>
            <a:r>
              <a:rPr lang="nb-NO" altLang="zh-CN" b="0" dirty="0" err="1">
                <a:latin typeface="+mn-lt"/>
                <a:ea typeface="+mn-ea"/>
                <a:cs typeface="+mn-ea"/>
                <a:sym typeface="+mn-lt"/>
              </a:rPr>
              <a:t>the</a:t>
            </a:r>
            <a:r>
              <a:rPr lang="nb-NO" altLang="zh-CN" b="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nb-NO" altLang="zh-CN" b="0" dirty="0" err="1">
                <a:latin typeface="+mn-lt"/>
                <a:ea typeface="+mn-ea"/>
                <a:cs typeface="+mn-ea"/>
                <a:sym typeface="+mn-lt"/>
              </a:rPr>
              <a:t>month</a:t>
            </a:r>
            <a:endParaRPr lang="zh-CN" altLang="en-US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矩形 36">
            <a:extLst>
              <a:ext uri="{FF2B5EF4-FFF2-40B4-BE49-F238E27FC236}">
                <a16:creationId xmlns:a16="http://schemas.microsoft.com/office/drawing/2014/main" id="{CBD30A28-5519-6D49-824A-2C6B98966DBB}"/>
              </a:ext>
            </a:extLst>
          </p:cNvPr>
          <p:cNvSpPr/>
          <p:nvPr/>
        </p:nvSpPr>
        <p:spPr bwMode="auto">
          <a:xfrm flipH="1">
            <a:off x="7523419" y="2148439"/>
            <a:ext cx="52143" cy="2864737"/>
          </a:xfrm>
          <a:prstGeom prst="rect">
            <a:avLst/>
          </a:prstGeom>
          <a:gradFill>
            <a:gsLst>
              <a:gs pos="48000">
                <a:srgbClr val="ED0101"/>
              </a:gs>
              <a:gs pos="0">
                <a:srgbClr val="FE1E1E"/>
              </a:gs>
              <a:gs pos="100000">
                <a:srgbClr val="E10101"/>
              </a:gs>
            </a:gsLst>
            <a:lin ang="5400000" scaled="1"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矩形 36">
            <a:extLst>
              <a:ext uri="{FF2B5EF4-FFF2-40B4-BE49-F238E27FC236}">
                <a16:creationId xmlns:a16="http://schemas.microsoft.com/office/drawing/2014/main" id="{A0B476D4-772D-3340-AFBF-F11DBF19E14A}"/>
              </a:ext>
            </a:extLst>
          </p:cNvPr>
          <p:cNvSpPr/>
          <p:nvPr/>
        </p:nvSpPr>
        <p:spPr bwMode="auto">
          <a:xfrm>
            <a:off x="11532918" y="2132856"/>
            <a:ext cx="45719" cy="2880320"/>
          </a:xfrm>
          <a:prstGeom prst="rect">
            <a:avLst/>
          </a:prstGeom>
          <a:gradFill>
            <a:gsLst>
              <a:gs pos="48000">
                <a:srgbClr val="ED0101"/>
              </a:gs>
              <a:gs pos="0">
                <a:srgbClr val="FE1E1E"/>
              </a:gs>
              <a:gs pos="100000">
                <a:srgbClr val="E10101"/>
              </a:gs>
            </a:gsLst>
            <a:lin ang="5400000" scaled="1"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8CF9B86E-80AA-7644-AB40-08A3A7EC1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41" y="1340768"/>
            <a:ext cx="6681435" cy="4655899"/>
          </a:xfrm>
        </p:spPr>
      </p:pic>
    </p:spTree>
    <p:extLst>
      <p:ext uri="{BB962C8B-B14F-4D97-AF65-F5344CB8AC3E}">
        <p14:creationId xmlns:p14="http://schemas.microsoft.com/office/powerpoint/2010/main" val="123345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7"/>
          <p:cNvSpPr/>
          <p:nvPr/>
        </p:nvSpPr>
        <p:spPr>
          <a:xfrm>
            <a:off x="3175" y="1355171"/>
            <a:ext cx="12192000" cy="3530610"/>
          </a:xfrm>
          <a:custGeom>
            <a:avLst/>
            <a:gdLst>
              <a:gd name="connsiteX0" fmla="*/ 0 w 12192000"/>
              <a:gd name="connsiteY0" fmla="*/ 0 h 2716400"/>
              <a:gd name="connsiteX1" fmla="*/ 12192000 w 12192000"/>
              <a:gd name="connsiteY1" fmla="*/ 0 h 2716400"/>
              <a:gd name="connsiteX2" fmla="*/ 12192000 w 12192000"/>
              <a:gd name="connsiteY2" fmla="*/ 2716400 h 2716400"/>
              <a:gd name="connsiteX3" fmla="*/ 0 w 12192000"/>
              <a:gd name="connsiteY3" fmla="*/ 2716400 h 2716400"/>
              <a:gd name="connsiteX4" fmla="*/ 0 w 12192000"/>
              <a:gd name="connsiteY4" fmla="*/ 0 h 27164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0 w 12192000"/>
              <a:gd name="connsiteY3" fmla="*/ 3249800 h 3249800"/>
              <a:gd name="connsiteX4" fmla="*/ 0 w 12192000"/>
              <a:gd name="connsiteY4" fmla="*/ 0 h 32498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19050 w 12192000"/>
              <a:gd name="connsiteY3" fmla="*/ 1687700 h 3249800"/>
              <a:gd name="connsiteX4" fmla="*/ 0 w 12192000"/>
              <a:gd name="connsiteY4" fmla="*/ 0 h 3249800"/>
              <a:gd name="connsiteX0" fmla="*/ 0 w 12230100"/>
              <a:gd name="connsiteY0" fmla="*/ 0 h 4583300"/>
              <a:gd name="connsiteX1" fmla="*/ 12192000 w 12230100"/>
              <a:gd name="connsiteY1" fmla="*/ 5334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30100"/>
              <a:gd name="connsiteY0" fmla="*/ 0 h 4583300"/>
              <a:gd name="connsiteX1" fmla="*/ 12211050 w 12230100"/>
              <a:gd name="connsiteY1" fmla="*/ 20193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3935600"/>
              <a:gd name="connsiteX1" fmla="*/ 12211050 w 12249150"/>
              <a:gd name="connsiteY1" fmla="*/ 18859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49150 w 12249150"/>
              <a:gd name="connsiteY1" fmla="*/ 14287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68200"/>
              <a:gd name="connsiteY0" fmla="*/ 0 h 3935600"/>
              <a:gd name="connsiteX1" fmla="*/ 12268200 w 12268200"/>
              <a:gd name="connsiteY1" fmla="*/ 1104900 h 3935600"/>
              <a:gd name="connsiteX2" fmla="*/ 12249150 w 12268200"/>
              <a:gd name="connsiteY2" fmla="*/ 3935600 h 3935600"/>
              <a:gd name="connsiteX3" fmla="*/ 19050 w 12268200"/>
              <a:gd name="connsiteY3" fmla="*/ 1554350 h 3935600"/>
              <a:gd name="connsiteX4" fmla="*/ 0 w 1226820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44450 w 12249150"/>
              <a:gd name="connsiteY3" fmla="*/ 1554350 h 3935600"/>
              <a:gd name="connsiteX4" fmla="*/ 0 w 12249150"/>
              <a:gd name="connsiteY4" fmla="*/ 0 h 39356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12700 w 12217400"/>
              <a:gd name="connsiteY3" fmla="*/ 1541650 h 3922900"/>
              <a:gd name="connsiteX4" fmla="*/ 0 w 12217400"/>
              <a:gd name="connsiteY4" fmla="*/ 0 h 39229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6350 w 12217400"/>
              <a:gd name="connsiteY3" fmla="*/ 1541650 h 3922900"/>
              <a:gd name="connsiteX4" fmla="*/ 0 w 12217400"/>
              <a:gd name="connsiteY4" fmla="*/ 0 h 39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400" h="3922900">
                <a:moveTo>
                  <a:pt x="0" y="0"/>
                </a:moveTo>
                <a:lnTo>
                  <a:pt x="12205970" y="1076960"/>
                </a:lnTo>
                <a:lnTo>
                  <a:pt x="12217400" y="3922900"/>
                </a:lnTo>
                <a:lnTo>
                  <a:pt x="6350" y="1541650"/>
                </a:lnTo>
                <a:cubicBezTo>
                  <a:pt x="4233" y="1027767"/>
                  <a:pt x="2117" y="51388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16"/>
          <p:cNvSpPr/>
          <p:nvPr/>
        </p:nvSpPr>
        <p:spPr>
          <a:xfrm>
            <a:off x="3175" y="1511615"/>
            <a:ext cx="12192000" cy="2374613"/>
          </a:xfrm>
          <a:custGeom>
            <a:avLst/>
            <a:gdLst>
              <a:gd name="connsiteX0" fmla="*/ 0 w 12192305"/>
              <a:gd name="connsiteY0" fmla="*/ 0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0 w 12192305"/>
              <a:gd name="connsiteY4" fmla="*/ 0 h 1487838"/>
              <a:gd name="connsiteX0" fmla="*/ 15499 w 12192305"/>
              <a:gd name="connsiteY0" fmla="*/ 43395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15499 w 12192305"/>
              <a:gd name="connsiteY4" fmla="*/ 433952 h 1487838"/>
              <a:gd name="connsiteX0" fmla="*/ 7879 w 12192305"/>
              <a:gd name="connsiteY0" fmla="*/ 42633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7879 w 12192305"/>
              <a:gd name="connsiteY4" fmla="*/ 426332 h 1487838"/>
              <a:gd name="connsiteX0" fmla="*/ 361 w 12200027"/>
              <a:gd name="connsiteY0" fmla="*/ 42633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26332 h 1487838"/>
              <a:gd name="connsiteX0" fmla="*/ 361 w 12200027"/>
              <a:gd name="connsiteY0" fmla="*/ 43395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33952 h 1487838"/>
              <a:gd name="connsiteX0" fmla="*/ 790 w 12192836"/>
              <a:gd name="connsiteY0" fmla="*/ 426332 h 1487838"/>
              <a:gd name="connsiteX1" fmla="*/ 12192836 w 12192836"/>
              <a:gd name="connsiteY1" fmla="*/ 0 h 1487838"/>
              <a:gd name="connsiteX2" fmla="*/ 12192836 w 12192836"/>
              <a:gd name="connsiteY2" fmla="*/ 1487838 h 1487838"/>
              <a:gd name="connsiteX3" fmla="*/ 531 w 12192836"/>
              <a:gd name="connsiteY3" fmla="*/ 1487838 h 1487838"/>
              <a:gd name="connsiteX4" fmla="*/ 790 w 12192836"/>
              <a:gd name="connsiteY4" fmla="*/ 426332 h 148783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192836 w 12200456"/>
              <a:gd name="connsiteY2" fmla="*/ 282895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31257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44592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116 w 12199782"/>
              <a:gd name="connsiteY0" fmla="*/ 17674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767452 h 2619408"/>
              <a:gd name="connsiteX0" fmla="*/ 116 w 12199782"/>
              <a:gd name="connsiteY0" fmla="*/ 16150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615052 h 261940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445928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792770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55" h="2638458">
                <a:moveTo>
                  <a:pt x="789" y="1615052"/>
                </a:moveTo>
                <a:lnTo>
                  <a:pt x="12200455" y="0"/>
                </a:lnTo>
                <a:lnTo>
                  <a:pt x="12200455" y="1792770"/>
                </a:lnTo>
                <a:lnTo>
                  <a:pt x="530" y="2638458"/>
                </a:lnTo>
                <a:cubicBezTo>
                  <a:pt x="3156" y="2284623"/>
                  <a:pt x="-1837" y="1968887"/>
                  <a:pt x="789" y="1615052"/>
                </a:cubicBezTo>
                <a:close/>
              </a:path>
            </a:pathLst>
          </a:cu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13"/>
          <p:cNvSpPr/>
          <p:nvPr/>
        </p:nvSpPr>
        <p:spPr>
          <a:xfrm>
            <a:off x="3175" y="1957327"/>
            <a:ext cx="12192000" cy="1483188"/>
          </a:xfrm>
          <a:custGeom>
            <a:avLst/>
            <a:gdLst>
              <a:gd name="connsiteX0" fmla="*/ 0 w 12192000"/>
              <a:gd name="connsiteY0" fmla="*/ 0 h 790413"/>
              <a:gd name="connsiteX1" fmla="*/ 12192000 w 12192000"/>
              <a:gd name="connsiteY1" fmla="*/ 0 h 790413"/>
              <a:gd name="connsiteX2" fmla="*/ 12192000 w 12192000"/>
              <a:gd name="connsiteY2" fmla="*/ 790413 h 790413"/>
              <a:gd name="connsiteX3" fmla="*/ 0 w 12192000"/>
              <a:gd name="connsiteY3" fmla="*/ 790413 h 790413"/>
              <a:gd name="connsiteX4" fmla="*/ 0 w 12192000"/>
              <a:gd name="connsiteY4" fmla="*/ 0 h 790413"/>
              <a:gd name="connsiteX0" fmla="*/ 0 w 12195175"/>
              <a:gd name="connsiteY0" fmla="*/ 609600 h 1400013"/>
              <a:gd name="connsiteX1" fmla="*/ 12195175 w 12195175"/>
              <a:gd name="connsiteY1" fmla="*/ 0 h 1400013"/>
              <a:gd name="connsiteX2" fmla="*/ 12192000 w 12195175"/>
              <a:gd name="connsiteY2" fmla="*/ 1400013 h 1400013"/>
              <a:gd name="connsiteX3" fmla="*/ 0 w 12195175"/>
              <a:gd name="connsiteY3" fmla="*/ 1400013 h 1400013"/>
              <a:gd name="connsiteX4" fmla="*/ 0 w 1219517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857573 h 1647986"/>
              <a:gd name="connsiteX1" fmla="*/ 12192000 w 12192305"/>
              <a:gd name="connsiteY1" fmla="*/ 0 h 1647986"/>
              <a:gd name="connsiteX2" fmla="*/ 12192000 w 12192305"/>
              <a:gd name="connsiteY2" fmla="*/ 1647986 h 1647986"/>
              <a:gd name="connsiteX3" fmla="*/ 0 w 12192305"/>
              <a:gd name="connsiteY3" fmla="*/ 1647986 h 1647986"/>
              <a:gd name="connsiteX4" fmla="*/ 0 w 12192305"/>
              <a:gd name="connsiteY4" fmla="*/ 857573 h 1647986"/>
              <a:gd name="connsiteX0" fmla="*/ 0 w 12199700"/>
              <a:gd name="connsiteY0" fmla="*/ 857573 h 1647986"/>
              <a:gd name="connsiteX1" fmla="*/ 12192000 w 12199700"/>
              <a:gd name="connsiteY1" fmla="*/ 0 h 1647986"/>
              <a:gd name="connsiteX2" fmla="*/ 12199620 w 12199700"/>
              <a:gd name="connsiteY2" fmla="*/ 1647986 h 1647986"/>
              <a:gd name="connsiteX3" fmla="*/ 0 w 12199700"/>
              <a:gd name="connsiteY3" fmla="*/ 1647986 h 1647986"/>
              <a:gd name="connsiteX4" fmla="*/ 0 w 12199700"/>
              <a:gd name="connsiteY4" fmla="*/ 857573 h 1647986"/>
              <a:gd name="connsiteX0" fmla="*/ 0 w 12199925"/>
              <a:gd name="connsiteY0" fmla="*/ 857573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0 w 12199925"/>
              <a:gd name="connsiteY4" fmla="*/ 857573 h 1647986"/>
              <a:gd name="connsiteX0" fmla="*/ 14515 w 12199925"/>
              <a:gd name="connsiteY0" fmla="*/ 567287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14515 w 12199925"/>
              <a:gd name="connsiteY4" fmla="*/ 567287 h 164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925" h="1647986">
                <a:moveTo>
                  <a:pt x="14515" y="567287"/>
                </a:moveTo>
                <a:lnTo>
                  <a:pt x="12199620" y="0"/>
                </a:lnTo>
                <a:cubicBezTo>
                  <a:pt x="12198562" y="466671"/>
                  <a:pt x="12200678" y="1181315"/>
                  <a:pt x="12199620" y="1647986"/>
                </a:cubicBezTo>
                <a:lnTo>
                  <a:pt x="0" y="1647986"/>
                </a:lnTo>
                <a:lnTo>
                  <a:pt x="14515" y="56728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2498775" y="2518759"/>
            <a:ext cx="7401072" cy="747897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pPr algn="ctr"/>
            <a:r>
              <a:rPr lang="nb-NO" altLang="zh-CN" sz="432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An </a:t>
            </a:r>
            <a:r>
              <a:rPr lang="nb-NO" altLang="zh-CN" sz="4320" b="1" dirty="0" err="1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overview</a:t>
            </a:r>
            <a:r>
              <a:rPr lang="nb-NO" altLang="zh-CN" sz="432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nb-NO" altLang="zh-CN" sz="4320" b="1" dirty="0" err="1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of</a:t>
            </a:r>
            <a:r>
              <a:rPr lang="nb-NO" altLang="zh-CN" sz="432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nb-NO" altLang="zh-CN" sz="4320" b="1" dirty="0" err="1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the</a:t>
            </a:r>
            <a:r>
              <a:rPr lang="nb-NO" altLang="zh-CN" sz="432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nb-NO" altLang="zh-CN" sz="4320" b="1" dirty="0" err="1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queues</a:t>
            </a:r>
            <a:endParaRPr lang="zh-CN" altLang="en-US" sz="4320" b="1" dirty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81457" y="4529757"/>
            <a:ext cx="1749094" cy="1750759"/>
            <a:chOff x="307235" y="3561056"/>
            <a:chExt cx="1457578" cy="1458966"/>
          </a:xfrm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307235" y="3561056"/>
              <a:ext cx="1457578" cy="14589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bevel/>
              <a:headEnd/>
              <a:tailEnd/>
            </a:ln>
          </p:spPr>
          <p:txBody>
            <a:bodyPr lIns="82307" tIns="41154" rIns="82307" bIns="41154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8" name="文本框 17"/>
            <p:cNvSpPr>
              <a:spLocks noChangeArrowheads="1"/>
            </p:cNvSpPr>
            <p:nvPr/>
          </p:nvSpPr>
          <p:spPr bwMode="auto">
            <a:xfrm>
              <a:off x="307235" y="4040466"/>
              <a:ext cx="1457578" cy="931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2307" tIns="41154" rIns="82307" bIns="41154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336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PART  3</a:t>
              </a:r>
              <a:endParaRPr lang="zh-CN" altLang="en-US" sz="3360" dirty="0">
                <a:solidFill>
                  <a:schemeClr val="bg1"/>
                </a:solidFill>
                <a:latin typeface="Adobe Gothic Std B" pitchFamily="34" charset="-128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433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演示文稿106"/>
</p:tagLst>
</file>

<file path=ppt/theme/theme1.xml><?xml version="1.0" encoding="utf-8"?>
<a:theme xmlns:a="http://schemas.openxmlformats.org/drawingml/2006/main" name="第一PPT，www.1ppt.com">
  <a:themeElements>
    <a:clrScheme name="红黑">
      <a:dk1>
        <a:srgbClr val="3F3F3F"/>
      </a:dk1>
      <a:lt1>
        <a:srgbClr val="FE0102"/>
      </a:lt1>
      <a:dk2>
        <a:srgbClr val="3F3F3F"/>
      </a:dk2>
      <a:lt2>
        <a:srgbClr val="FE0102"/>
      </a:lt2>
      <a:accent1>
        <a:srgbClr val="484849"/>
      </a:accent1>
      <a:accent2>
        <a:srgbClr val="FFFFFF"/>
      </a:accent2>
      <a:accent3>
        <a:srgbClr val="969696"/>
      </a:accent3>
      <a:accent4>
        <a:srgbClr val="3F3F3F"/>
      </a:accent4>
      <a:accent5>
        <a:srgbClr val="FE0102"/>
      </a:accent5>
      <a:accent6>
        <a:srgbClr val="3F3F3F"/>
      </a:accent6>
      <a:hlink>
        <a:srgbClr val="FE0102"/>
      </a:hlink>
      <a:folHlink>
        <a:srgbClr val="3F3F3F"/>
      </a:folHlink>
    </a:clrScheme>
    <a:fontScheme name="dpzzgijj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2636</TotalTime>
  <Words>403</Words>
  <Application>Microsoft Macintosh PowerPoint</Application>
  <PresentationFormat>Custom</PresentationFormat>
  <Paragraphs>103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Adobe Gothic Std B</vt:lpstr>
      <vt:lpstr>微软雅黑</vt:lpstr>
      <vt:lpstr>方正正黑简体</vt:lpstr>
      <vt:lpstr>Arial</vt:lpstr>
      <vt:lpstr>Calibri</vt:lpstr>
      <vt:lpstr>第一PPT，www.1ppt.com</vt:lpstr>
      <vt:lpstr>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财务报告</dc:title>
  <dc:creator>第一PPT</dc:creator>
  <cp:keywords>www.1ppt.com</cp:keywords>
  <dc:description>www.1ppt.com</dc:description>
  <cp:lastModifiedBy>Chenxing Li</cp:lastModifiedBy>
  <cp:revision>1153</cp:revision>
  <dcterms:created xsi:type="dcterms:W3CDTF">2013-01-25T01:44:00Z</dcterms:created>
  <dcterms:modified xsi:type="dcterms:W3CDTF">2021-02-25T19:38:10Z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