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71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7D9"/>
          </a:solidFill>
        </a:fill>
      </a:tcStyle>
    </a:wholeTbl>
    <a:band2H>
      <a:tcTxStyle/>
      <a:tcStyle>
        <a:tcBdr/>
        <a:fill>
          <a:solidFill>
            <a:srgbClr val="E9EC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4DED8"/>
          </a:solidFill>
        </a:fill>
      </a:tcStyle>
    </a:wholeTbl>
    <a:band2H>
      <a:tcTxStyle/>
      <a:tcStyle>
        <a:tcBdr/>
        <a:fill>
          <a:solidFill>
            <a:srgbClr val="F2EF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2D6"/>
          </a:solidFill>
        </a:fill>
      </a:tcStyle>
    </a:wholeTbl>
    <a:band2H>
      <a:tcTxStyle/>
      <a:tcStyle>
        <a:tcBdr/>
        <a:fill>
          <a:solidFill>
            <a:srgbClr val="EAEA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74"/>
    <p:restoredTop sz="86395"/>
  </p:normalViewPr>
  <p:slideViewPr>
    <p:cSldViewPr snapToGrid="0">
      <p:cViewPr varScale="1">
        <p:scale>
          <a:sx n="47" d="100"/>
          <a:sy n="47" d="100"/>
        </p:scale>
        <p:origin x="264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7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97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69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"/>
          <p:cNvSpPr/>
          <p:nvPr/>
        </p:nvSpPr>
        <p:spPr>
          <a:xfrm>
            <a:off x="3851670" y="6679406"/>
            <a:ext cx="16689510" cy="183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778204" y="12967847"/>
            <a:ext cx="605797" cy="460375"/>
          </a:xfrm>
          <a:prstGeom prst="rect">
            <a:avLst/>
          </a:prstGeom>
        </p:spPr>
        <p:txBody>
          <a:bodyPr anchor="ctr"/>
          <a:lstStyle>
            <a:lvl1pPr marL="180473" indent="-180473">
              <a:buSzPct val="100000"/>
              <a:buChar char="•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7A5AD55E-6A55-BE91-B2FC-EF22E831E985}"/>
              </a:ext>
            </a:extLst>
          </p:cNvPr>
          <p:cNvSpPr/>
          <p:nvPr userDrawn="1"/>
        </p:nvSpPr>
        <p:spPr>
          <a:xfrm>
            <a:off x="0" y="12718473"/>
            <a:ext cx="24384000" cy="997527"/>
          </a:xfrm>
          <a:prstGeom prst="flowChartProcess">
            <a:avLst/>
          </a:prstGeom>
          <a:solidFill>
            <a:schemeClr val="bg1">
              <a:lumMod val="25000"/>
              <a:alpha val="76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6" tIns="71436" rIns="71436" bIns="71436" numCol="1" spcCol="38100" rtlCol="0" anchor="ctr">
            <a:spAutoFit/>
          </a:bodyPr>
          <a:lstStyle/>
          <a:p>
            <a:pPr marL="0" marR="0" indent="0" algn="ctr" defTabSz="82153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1DB169-190D-D2FF-F12D-69269C8A61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945600" y="464342"/>
            <a:ext cx="2013077" cy="1987912"/>
          </a:xfrm>
          <a:prstGeom prst="rect">
            <a:avLst/>
          </a:prstGeom>
        </p:spPr>
      </p:pic>
      <p:sp>
        <p:nvSpPr>
          <p:cNvPr id="4" name="xingqiang, chen…">
            <a:extLst>
              <a:ext uri="{FF2B5EF4-FFF2-40B4-BE49-F238E27FC236}">
                <a16:creationId xmlns:a16="http://schemas.microsoft.com/office/drawing/2014/main" id="{70717EC7-6BD1-3D7D-A0D8-AB41446AA693}"/>
              </a:ext>
            </a:extLst>
          </p:cNvPr>
          <p:cNvSpPr txBox="1">
            <a:spLocks noGrp="1"/>
          </p:cNvSpPr>
          <p:nvPr>
            <p:ph type="subTitle" sz="quarter" idx="1"/>
          </p:nvPr>
        </p:nvSpPr>
        <p:spPr>
          <a:xfrm>
            <a:off x="3851671" y="7054453"/>
            <a:ext cx="16680658" cy="14287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defTabSz="435411">
              <a:spcBef>
                <a:spcPts val="3100"/>
              </a:spcBef>
              <a:defRPr sz="3000"/>
            </a:pPr>
            <a:r>
              <a:rPr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Xingqiang Chen  | </a:t>
            </a:r>
            <a:r>
              <a:rPr lang="zh-CN" altLang="en-US"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 </a:t>
            </a:r>
            <a:r>
              <a:rPr lang="en-US" altLang="zh-CN"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OpenModels</a:t>
            </a:r>
            <a:r>
              <a:rPr lang="zh-CN" altLang="en-US"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 </a:t>
            </a:r>
            <a:endParaRPr lang="en-US" altLang="zh-CN" dirty="0">
              <a:latin typeface="Alibaba PuHuiTi 2.0 55 Regular" pitchFamily="18" charset="-122"/>
              <a:ea typeface="Alibaba PuHuiTi 2.0 55 Regular" pitchFamily="18" charset="-122"/>
              <a:cs typeface="Alibaba PuHuiTi 2.0 55 Regular" pitchFamily="18" charset="-122"/>
            </a:endParaRPr>
          </a:p>
          <a:p>
            <a:pPr algn="ctr" defTabSz="435411">
              <a:spcBef>
                <a:spcPts val="3100"/>
              </a:spcBef>
              <a:defRPr sz="3000"/>
            </a:pPr>
            <a:r>
              <a:rPr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202</a:t>
            </a:r>
            <a:r>
              <a:rPr lang="en-US" altLang="zh-CN"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4</a:t>
            </a:r>
            <a:r>
              <a:rPr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/0</a:t>
            </a:r>
            <a:r>
              <a:rPr lang="en-US" altLang="zh-CN"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7</a:t>
            </a:r>
            <a:endParaRPr dirty="0">
              <a:latin typeface="Alibaba PuHuiTi 2.0 55 Regular" pitchFamily="18" charset="-122"/>
              <a:ea typeface="Alibaba PuHuiTi 2.0 55 Regular" pitchFamily="18" charset="-122"/>
              <a:cs typeface="Alibaba PuHuiTi 2.0 55 Regular" pitchFamily="18" charset="-12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F1D9-4E2C-7212-9963-B8C509DB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671" y="3954553"/>
            <a:ext cx="16680658" cy="1964533"/>
          </a:xfrm>
        </p:spPr>
        <p:txBody>
          <a:bodyPr>
            <a:norm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7030A0"/>
                </a:solidFill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defRPr>
            </a:lvl1pPr>
            <a:lvl2pPr>
              <a:defRPr b="0" i="0">
                <a:solidFill>
                  <a:srgbClr val="7030A0"/>
                </a:solidFill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defRPr>
            </a:lvl2pPr>
            <a:lvl3pPr>
              <a:defRPr b="0" i="0">
                <a:solidFill>
                  <a:srgbClr val="7030A0"/>
                </a:solidFill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defRPr>
            </a:lvl3pPr>
            <a:lvl4pPr>
              <a:defRPr b="0" i="0">
                <a:solidFill>
                  <a:srgbClr val="7030A0"/>
                </a:solidFill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defRPr>
            </a:lvl4pPr>
            <a:lvl5pPr>
              <a:defRPr b="0" i="0">
                <a:solidFill>
                  <a:srgbClr val="7030A0"/>
                </a:solidFill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marL="857250" indent="-857250" algn="l">
              <a:buFont typeface="Wingdings" pitchFamily="2" charset="2"/>
              <a:buChar char="Ø"/>
              <a:defRPr sz="5400" b="0" i="0">
                <a:solidFill>
                  <a:srgbClr val="7030A0"/>
                </a:solidFill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defRPr>
            </a:lvl1pPr>
            <a:lvl2pPr marL="857250" indent="-857250" algn="l">
              <a:buFont typeface="Wingdings" pitchFamily="2" charset="2"/>
              <a:buChar char="Ø"/>
              <a:defRPr sz="5400" b="0" i="0">
                <a:solidFill>
                  <a:srgbClr val="7030A0"/>
                </a:solidFill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defRPr>
            </a:lvl2pPr>
            <a:lvl3pPr marL="857250" indent="-857250" algn="l">
              <a:buFont typeface="Wingdings" pitchFamily="2" charset="2"/>
              <a:buChar char="Ø"/>
              <a:defRPr sz="5400" b="0" i="0">
                <a:solidFill>
                  <a:srgbClr val="7030A0"/>
                </a:solidFill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defRPr>
            </a:lvl3pPr>
            <a:lvl4pPr marL="857250" indent="-857250" algn="l">
              <a:buFont typeface="Wingdings" pitchFamily="2" charset="2"/>
              <a:buChar char="Ø"/>
              <a:defRPr sz="5400" b="0" i="0">
                <a:solidFill>
                  <a:srgbClr val="7030A0"/>
                </a:solidFill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defRPr>
            </a:lvl4pPr>
            <a:lvl5pPr marL="857250" indent="-857250" algn="l">
              <a:buFont typeface="Wingdings" pitchFamily="2" charset="2"/>
              <a:buChar char="Ø"/>
              <a:defRPr sz="5400" b="0" i="0">
                <a:solidFill>
                  <a:srgbClr val="7030A0"/>
                </a:solidFill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443093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958677" y="12930186"/>
            <a:ext cx="425323" cy="4603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3FC185-F576-FE6E-196C-0BAD9DCDA4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945600" y="464342"/>
            <a:ext cx="2013077" cy="198791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D71F493-633D-E93B-5A5B-22E6AB6F6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0434" y="5875733"/>
            <a:ext cx="16680658" cy="19645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958677" y="12930186"/>
            <a:ext cx="425323" cy="4603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812621-355A-69A8-BD95-6D27D3A6DA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945600" y="464342"/>
            <a:ext cx="2013077" cy="198791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675531" y="2768383"/>
            <a:ext cx="23527426" cy="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851671" y="464343"/>
            <a:ext cx="16680658" cy="1964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6" tIns="71436" rIns="71436" bIns="71436" anchor="b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3851671" y="3125390"/>
            <a:ext cx="16680658" cy="9376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958677" y="13300124"/>
            <a:ext cx="425323" cy="460375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>
            <a:spAutoFit/>
          </a:bodyPr>
          <a:lstStyle>
            <a:lvl1pPr>
              <a:defRPr sz="1800">
                <a:latin typeface="Alibaba PuHuiTi Bold"/>
                <a:ea typeface="Alibaba PuHuiTi Bold"/>
                <a:cs typeface="Alibaba PuHuiTi Bold"/>
                <a:sym typeface="Alibaba PuHuiTi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D593D-6709-A084-CF9F-C4ED20F0E025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1945600" y="464342"/>
            <a:ext cx="2013077" cy="19879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2" r:id="rId4"/>
    <p:sldLayoutId id="2147483653" r:id="rId5"/>
  </p:sldLayoutIdLst>
  <p:transition spd="med"/>
  <p:txStyles>
    <p:title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7030A0"/>
          </a:solidFill>
          <a:uFillTx/>
          <a:latin typeface="Alibaba PuHuiTi Bold"/>
          <a:ea typeface="Alibaba PuHuiTi Bold"/>
          <a:cs typeface="Alibaba PuHuiTi Bold"/>
          <a:sym typeface="Alibaba PuHuiTi Bold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solidFill>
            <a:srgbClr val="3B288A"/>
          </a:solidFill>
          <a:uFillTx/>
          <a:latin typeface="Alibaba PuHuiTi Bold"/>
          <a:ea typeface="Alibaba PuHuiTi Bold"/>
          <a:cs typeface="Alibaba PuHuiTi Bold"/>
          <a:sym typeface="Alibaba PuHuiTi Bold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solidFill>
            <a:srgbClr val="3B288A"/>
          </a:solidFill>
          <a:uFillTx/>
          <a:latin typeface="Alibaba PuHuiTi Bold"/>
          <a:ea typeface="Alibaba PuHuiTi Bold"/>
          <a:cs typeface="Alibaba PuHuiTi Bold"/>
          <a:sym typeface="Alibaba PuHuiTi Bold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solidFill>
            <a:srgbClr val="3B288A"/>
          </a:solidFill>
          <a:uFillTx/>
          <a:latin typeface="Alibaba PuHuiTi Bold"/>
          <a:ea typeface="Alibaba PuHuiTi Bold"/>
          <a:cs typeface="Alibaba PuHuiTi Bold"/>
          <a:sym typeface="Alibaba PuHuiTi Bold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solidFill>
            <a:srgbClr val="3B288A"/>
          </a:solidFill>
          <a:uFillTx/>
          <a:latin typeface="Alibaba PuHuiTi Bold"/>
          <a:ea typeface="Alibaba PuHuiTi Bold"/>
          <a:cs typeface="Alibaba PuHuiTi Bold"/>
          <a:sym typeface="Alibaba PuHuiTi Bold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solidFill>
            <a:srgbClr val="3B288A"/>
          </a:solidFill>
          <a:uFillTx/>
          <a:latin typeface="Alibaba PuHuiTi Bold"/>
          <a:ea typeface="Alibaba PuHuiTi Bold"/>
          <a:cs typeface="Alibaba PuHuiTi Bold"/>
          <a:sym typeface="Alibaba PuHuiTi Bold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solidFill>
            <a:srgbClr val="3B288A"/>
          </a:solidFill>
          <a:uFillTx/>
          <a:latin typeface="Alibaba PuHuiTi Bold"/>
          <a:ea typeface="Alibaba PuHuiTi Bold"/>
          <a:cs typeface="Alibaba PuHuiTi Bold"/>
          <a:sym typeface="Alibaba PuHuiTi Bold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solidFill>
            <a:srgbClr val="3B288A"/>
          </a:solidFill>
          <a:uFillTx/>
          <a:latin typeface="Alibaba PuHuiTi Bold"/>
          <a:ea typeface="Alibaba PuHuiTi Bold"/>
          <a:cs typeface="Alibaba PuHuiTi Bold"/>
          <a:sym typeface="Alibaba PuHuiTi Bold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100" b="0" i="0" u="none" strike="noStrike" cap="none" spc="0" baseline="0">
          <a:solidFill>
            <a:srgbClr val="3B288A"/>
          </a:solidFill>
          <a:uFillTx/>
          <a:latin typeface="Alibaba PuHuiTi Bold"/>
          <a:ea typeface="Alibaba PuHuiTi Bold"/>
          <a:cs typeface="Alibaba PuHuiTi Bold"/>
          <a:sym typeface="Alibaba PuHuiTi Bold"/>
        </a:defRPr>
      </a:lvl9pPr>
    </p:titleStyle>
    <p:bodyStyle>
      <a:lvl1pPr marL="0" marR="0" indent="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 typeface="Helvetica Neue"/>
        <a:buNone/>
        <a:tabLst/>
        <a:defRPr sz="5800" b="0" i="0" u="none" strike="noStrike" cap="none" spc="0" baseline="0">
          <a:solidFill>
            <a:srgbClr val="7030A0"/>
          </a:solidFill>
          <a:uFillTx/>
          <a:latin typeface="Alibaba PuHuiTi 2.0 55 Regular" pitchFamily="18" charset="-122"/>
          <a:ea typeface="Alibaba PuHuiTi 2.0 55 Regular" pitchFamily="18" charset="-122"/>
          <a:cs typeface="Alibaba PuHuiTi 2.0 55 Regular" pitchFamily="18" charset="-122"/>
          <a:sym typeface="Times New Roman"/>
        </a:defRPr>
      </a:lvl1pPr>
      <a:lvl2pPr marL="0" marR="0" indent="45720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 typeface="Helvetica Neue"/>
        <a:buNone/>
        <a:tabLst/>
        <a:defRPr sz="5800" b="0" i="0" u="none" strike="noStrike" cap="none" spc="0" baseline="0">
          <a:solidFill>
            <a:srgbClr val="7030A0"/>
          </a:solidFill>
          <a:uFillTx/>
          <a:latin typeface="Alibaba PuHuiTi 2.0 55 Regular" pitchFamily="18" charset="-122"/>
          <a:ea typeface="Alibaba PuHuiTi 2.0 55 Regular" pitchFamily="18" charset="-122"/>
          <a:cs typeface="Alibaba PuHuiTi 2.0 55 Regular" pitchFamily="18" charset="-122"/>
          <a:sym typeface="Times New Roman"/>
        </a:defRPr>
      </a:lvl2pPr>
      <a:lvl3pPr marL="0" marR="0" indent="91440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 typeface="Helvetica Neue"/>
        <a:buNone/>
        <a:tabLst/>
        <a:defRPr sz="5800" b="0" i="0" u="none" strike="noStrike" cap="none" spc="0" baseline="0">
          <a:solidFill>
            <a:srgbClr val="7030A0"/>
          </a:solidFill>
          <a:uFillTx/>
          <a:latin typeface="Alibaba PuHuiTi 2.0 55 Regular" pitchFamily="18" charset="-122"/>
          <a:ea typeface="Alibaba PuHuiTi 2.0 55 Regular" pitchFamily="18" charset="-122"/>
          <a:cs typeface="Alibaba PuHuiTi 2.0 55 Regular" pitchFamily="18" charset="-122"/>
          <a:sym typeface="Times New Roman"/>
        </a:defRPr>
      </a:lvl3pPr>
      <a:lvl4pPr marL="0" marR="0" indent="137160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 typeface="Helvetica Neue"/>
        <a:buNone/>
        <a:tabLst/>
        <a:defRPr sz="5800" b="0" i="0" u="none" strike="noStrike" cap="none" spc="0" baseline="0">
          <a:solidFill>
            <a:srgbClr val="7030A0"/>
          </a:solidFill>
          <a:uFillTx/>
          <a:latin typeface="Alibaba PuHuiTi 2.0 55 Regular" pitchFamily="18" charset="-122"/>
          <a:ea typeface="Alibaba PuHuiTi 2.0 55 Regular" pitchFamily="18" charset="-122"/>
          <a:cs typeface="Alibaba PuHuiTi 2.0 55 Regular" pitchFamily="18" charset="-122"/>
          <a:sym typeface="Times New Roman"/>
        </a:defRPr>
      </a:lvl4pPr>
      <a:lvl5pPr marL="0" marR="0" indent="182880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 typeface="Helvetica Neue"/>
        <a:buNone/>
        <a:tabLst/>
        <a:defRPr sz="5800" b="0" i="0" u="none" strike="noStrike" cap="none" spc="0" baseline="0">
          <a:solidFill>
            <a:srgbClr val="7030A0"/>
          </a:solidFill>
          <a:uFillTx/>
          <a:latin typeface="Alibaba PuHuiTi 2.0 55 Regular" pitchFamily="18" charset="-122"/>
          <a:ea typeface="Alibaba PuHuiTi 2.0 55 Regular" pitchFamily="18" charset="-122"/>
          <a:cs typeface="Alibaba PuHuiTi 2.0 55 Regular" pitchFamily="18" charset="-122"/>
          <a:sym typeface="Times New Roman"/>
        </a:defRPr>
      </a:lvl5pPr>
      <a:lvl6pPr marL="0" marR="0" indent="228600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 typeface="Helvetica Neue"/>
        <a:buNone/>
        <a:tabLst/>
        <a:defRPr sz="5800" b="0" i="0" u="none" strike="noStrike" cap="none" spc="0" baseline="0">
          <a:solidFill>
            <a:srgbClr val="242635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274320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 typeface="Helvetica Neue"/>
        <a:buNone/>
        <a:tabLst/>
        <a:defRPr sz="5800" b="0" i="0" u="none" strike="noStrike" cap="none" spc="0" baseline="0">
          <a:solidFill>
            <a:srgbClr val="242635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320040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 typeface="Helvetica Neue"/>
        <a:buNone/>
        <a:tabLst/>
        <a:defRPr sz="5800" b="0" i="0" u="none" strike="noStrike" cap="none" spc="0" baseline="0">
          <a:solidFill>
            <a:srgbClr val="242635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3657600" algn="l" defTabSz="821530" rtl="0" latinLnBrk="0">
        <a:lnSpc>
          <a:spcPct val="100000"/>
        </a:lnSpc>
        <a:spcBef>
          <a:spcPts val="5900"/>
        </a:spcBef>
        <a:spcAft>
          <a:spcPts val="0"/>
        </a:spcAft>
        <a:buClrTx/>
        <a:buSzTx/>
        <a:buFont typeface="Helvetica Neue"/>
        <a:buNone/>
        <a:tabLst/>
        <a:defRPr sz="5800" b="0" i="0" u="none" strike="noStrike" cap="none" spc="0" baseline="0">
          <a:solidFill>
            <a:srgbClr val="242635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bodyStyle>
    <p:other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Bold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Bold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Bold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Bold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Bold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Bold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Bold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Bold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libaba PuHuiTi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Line"/>
          <p:cNvSpPr/>
          <p:nvPr/>
        </p:nvSpPr>
        <p:spPr>
          <a:xfrm>
            <a:off x="1470112" y="6679406"/>
            <a:ext cx="21443776" cy="1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67" name="A Comprehensive Survey on Pretrained Foundation Models: A History from BERT to ChatGPT"/>
          <p:cNvSpPr txBox="1">
            <a:spLocks noGrp="1"/>
          </p:cNvSpPr>
          <p:nvPr>
            <p:ph type="ctrTitle"/>
          </p:nvPr>
        </p:nvSpPr>
        <p:spPr>
          <a:xfrm>
            <a:off x="2180232" y="2513681"/>
            <a:ext cx="20023536" cy="3472375"/>
          </a:xfrm>
          <a:prstGeom prst="rect">
            <a:avLst/>
          </a:prstGeom>
        </p:spPr>
        <p:txBody>
          <a:bodyPr/>
          <a:lstStyle>
            <a:lvl1pPr defTabSz="649009">
              <a:defRPr sz="6320"/>
            </a:lvl1pPr>
          </a:lstStyle>
          <a:p>
            <a:r>
              <a:rPr lang="en-US" dirty="0"/>
              <a:t>title</a:t>
            </a:r>
            <a:endParaRPr dirty="0"/>
          </a:p>
        </p:txBody>
      </p:sp>
      <p:sp>
        <p:nvSpPr>
          <p:cNvPr id="68" name="xingqiang, chen…"/>
          <p:cNvSpPr txBox="1">
            <a:spLocks noGrp="1"/>
          </p:cNvSpPr>
          <p:nvPr>
            <p:ph type="subTitle" sz="quarter" idx="4294967295"/>
          </p:nvPr>
        </p:nvSpPr>
        <p:spPr>
          <a:xfrm>
            <a:off x="3851671" y="7054453"/>
            <a:ext cx="16680658" cy="142875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defTabSz="435411">
              <a:spcBef>
                <a:spcPts val="3100"/>
              </a:spcBef>
              <a:defRPr sz="3000"/>
            </a:pPr>
            <a:r>
              <a:rPr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Xingqiang Chen  | </a:t>
            </a:r>
            <a:r>
              <a:rPr lang="zh-CN" altLang="en-US"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 </a:t>
            </a:r>
            <a:r>
              <a:rPr lang="en-US" altLang="zh-CN"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OpenModels</a:t>
            </a:r>
            <a:r>
              <a:rPr lang="zh-CN" altLang="en-US"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 </a:t>
            </a:r>
            <a:endParaRPr lang="en-US" altLang="zh-CN" dirty="0">
              <a:latin typeface="Alibaba PuHuiTi 2.0 55 Regular" pitchFamily="18" charset="-122"/>
              <a:ea typeface="Alibaba PuHuiTi 2.0 55 Regular" pitchFamily="18" charset="-122"/>
              <a:cs typeface="Alibaba PuHuiTi 2.0 55 Regular" pitchFamily="18" charset="-122"/>
            </a:endParaRPr>
          </a:p>
          <a:p>
            <a:pPr algn="ctr" defTabSz="435411">
              <a:spcBef>
                <a:spcPts val="3100"/>
              </a:spcBef>
              <a:defRPr sz="3000"/>
            </a:pPr>
            <a:r>
              <a:rPr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202</a:t>
            </a:r>
            <a:r>
              <a:rPr lang="en-US" altLang="zh-CN"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4</a:t>
            </a:r>
            <a:r>
              <a:rPr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/0</a:t>
            </a:r>
            <a:r>
              <a:rPr lang="en-US" altLang="zh-CN" dirty="0"/>
              <a:t>3</a:t>
            </a:r>
            <a:r>
              <a:rPr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/</a:t>
            </a:r>
            <a:r>
              <a:rPr lang="en-US" dirty="0">
                <a:latin typeface="Alibaba PuHuiTi 2.0 55 Regular" pitchFamily="18" charset="-122"/>
                <a:ea typeface="Alibaba PuHuiTi 2.0 55 Regular" pitchFamily="18" charset="-122"/>
                <a:cs typeface="Alibaba PuHuiTi 2.0 55 Regular" pitchFamily="18" charset="-122"/>
              </a:rPr>
              <a:t>19</a:t>
            </a:r>
            <a:endParaRPr dirty="0">
              <a:latin typeface="Alibaba PuHuiTi 2.0 55 Regular" pitchFamily="18" charset="-122"/>
              <a:ea typeface="Alibaba PuHuiTi 2.0 55 Regular" pitchFamily="18" charset="-122"/>
              <a:cs typeface="Alibaba PuHuiTi 2.0 55 Regular" pitchFamily="18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Line"/>
          <p:cNvSpPr/>
          <p:nvPr/>
        </p:nvSpPr>
        <p:spPr>
          <a:xfrm flipV="1">
            <a:off x="675531" y="2768383"/>
            <a:ext cx="23527426" cy="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75" name="Basic Components"/>
          <p:cNvSpPr txBox="1">
            <a:spLocks noGrp="1"/>
          </p:cNvSpPr>
          <p:nvPr>
            <p:ph type="title"/>
          </p:nvPr>
        </p:nvSpPr>
        <p:spPr>
          <a:xfrm>
            <a:off x="3851671" y="698532"/>
            <a:ext cx="16680658" cy="196453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toc</a:t>
            </a:r>
            <a:endParaRPr dirty="0"/>
          </a:p>
        </p:txBody>
      </p:sp>
      <p:sp>
        <p:nvSpPr>
          <p:cNvPr id="76" name="Transformer for PFMs…"/>
          <p:cNvSpPr txBox="1">
            <a:spLocks noGrp="1"/>
          </p:cNvSpPr>
          <p:nvPr>
            <p:ph type="body" idx="1"/>
          </p:nvPr>
        </p:nvSpPr>
        <p:spPr>
          <a:xfrm>
            <a:off x="3851671" y="3107893"/>
            <a:ext cx="16680658" cy="9376174"/>
          </a:xfrm>
          <a:prstGeom prst="rect">
            <a:avLst/>
          </a:prstGeom>
        </p:spPr>
        <p:txBody>
          <a:bodyPr/>
          <a:lstStyle/>
          <a:p>
            <a:pPr marL="857250" indent="-857250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课程收获</a:t>
            </a:r>
            <a:endParaRPr dirty="0">
              <a:latin typeface="Alibaba PuHuiTi 2.0 55 Regular" pitchFamily="18" charset="-122"/>
              <a:ea typeface="Alibaba PuHuiTi 2.0 55 Regular" pitchFamily="18" charset="-122"/>
              <a:cs typeface="Alibaba PuHuiTi 2.0 55 Regular" pitchFamily="18" charset="-122"/>
            </a:endParaRPr>
          </a:p>
          <a:p>
            <a:pPr marL="857250" indent="-857250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编译器结构</a:t>
            </a:r>
            <a:endParaRPr dirty="0">
              <a:latin typeface="Alibaba PuHuiTi 2.0 55 Regular" pitchFamily="18" charset="-122"/>
              <a:ea typeface="Alibaba PuHuiTi 2.0 55 Regular" pitchFamily="18" charset="-122"/>
              <a:cs typeface="Alibaba PuHuiTi 2.0 55 Regular" pitchFamily="18" charset="-122"/>
            </a:endParaRPr>
          </a:p>
          <a:p>
            <a:pPr marL="857250" indent="-857250"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zh-CN" altLang="en-US" dirty="0"/>
              <a:t> 优化的案例 </a:t>
            </a:r>
            <a:endParaRPr dirty="0">
              <a:latin typeface="Alibaba PuHuiTi 2.0 55 Regular" pitchFamily="18" charset="-122"/>
              <a:ea typeface="Alibaba PuHuiTi 2.0 55 Regular" pitchFamily="18" charset="-122"/>
              <a:cs typeface="Alibaba PuHuiTi 2.0 55 Regular" pitchFamily="18" charset="-122"/>
            </a:endParaRP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4093552" y="13255625"/>
            <a:ext cx="290449" cy="4603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anchor="ctr"/>
          <a:lstStyle>
            <a:lvl1pPr algn="l"/>
          </a:lstStyle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Line"/>
          <p:cNvSpPr/>
          <p:nvPr/>
        </p:nvSpPr>
        <p:spPr>
          <a:xfrm flipV="1">
            <a:off x="675531" y="2768383"/>
            <a:ext cx="23527426" cy="2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80" name="Other Advanced Topics on PFMs"/>
          <p:cNvSpPr txBox="1">
            <a:spLocks noGrp="1"/>
          </p:cNvSpPr>
          <p:nvPr>
            <p:ph type="title"/>
          </p:nvPr>
        </p:nvSpPr>
        <p:spPr>
          <a:xfrm>
            <a:off x="3851671" y="464343"/>
            <a:ext cx="16680658" cy="1964533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content</a:t>
            </a:r>
            <a:endParaRPr lang="ja-JP" altLang="en-US" dirty="0"/>
          </a:p>
        </p:txBody>
      </p:sp>
      <p:sp>
        <p:nvSpPr>
          <p:cNvPr id="81" name="Model Efficiency…"/>
          <p:cNvSpPr txBox="1">
            <a:spLocks noGrp="1"/>
          </p:cNvSpPr>
          <p:nvPr>
            <p:ph type="body" idx="1"/>
          </p:nvPr>
        </p:nvSpPr>
        <p:spPr>
          <a:xfrm>
            <a:off x="3851671" y="3176190"/>
            <a:ext cx="18198432" cy="9376173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zh-CN" altLang="en-US" dirty="0"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代码转换</a:t>
            </a:r>
            <a:endParaRPr lang="en-US" altLang="zh-CN" dirty="0"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 marL="571500" lvl="8" indent="-571500">
              <a:buFont typeface="Arial" panose="020B0604020202020204" pitchFamily="34" charset="0"/>
              <a:buChar char="•"/>
            </a:pPr>
            <a:r>
              <a:rPr lang="zh-CN" altLang="en-US" sz="4300" dirty="0">
                <a:solidFill>
                  <a:srgbClr val="7030A0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</a:t>
            </a:r>
            <a:r>
              <a:rPr lang="ja-JP" altLang="en-US" sz="4300">
                <a:solidFill>
                  <a:srgbClr val="7030A0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例如，将</a:t>
            </a:r>
            <a:r>
              <a:rPr lang="en-US" sz="4300" dirty="0">
                <a:solidFill>
                  <a:srgbClr val="7030A0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C++</a:t>
            </a:r>
            <a:r>
              <a:rPr lang="ja-JP" altLang="en-US" sz="4300">
                <a:solidFill>
                  <a:srgbClr val="7030A0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转换为</a:t>
            </a:r>
            <a:r>
              <a:rPr lang="en-US" sz="4300" dirty="0">
                <a:solidFill>
                  <a:srgbClr val="7030A0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x86</a:t>
            </a:r>
            <a:r>
              <a:rPr lang="ja-JP" altLang="en-US" sz="4300">
                <a:solidFill>
                  <a:srgbClr val="7030A0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目标代码</a:t>
            </a:r>
            <a:endParaRPr lang="en-US" altLang="ja-JP" sz="4300" dirty="0">
              <a:solidFill>
                <a:srgbClr val="7030A0"/>
              </a:solidFill>
              <a:effectLst/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 marL="571500" lvl="8" indent="-571500">
              <a:buFont typeface="Arial" panose="020B0604020202020204" pitchFamily="34" charset="0"/>
              <a:buChar char="•"/>
            </a:pPr>
            <a:r>
              <a:rPr lang="zh-CN" altLang="en-US" sz="4300" dirty="0">
                <a:solidFill>
                  <a:srgbClr val="7030A0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</a:t>
            </a:r>
            <a:r>
              <a:rPr lang="ja-JP" altLang="en-US" sz="4300">
                <a:solidFill>
                  <a:srgbClr val="7030A0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对于“自然”语言来说很困难，但对于计算机语言来说是可行的 </a:t>
            </a:r>
            <a:r>
              <a:rPr lang="en-US" altLang="zh-CN" sz="4300" dirty="0">
                <a:solidFill>
                  <a:srgbClr val="7030A0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.</a:t>
            </a:r>
          </a:p>
          <a:p>
            <a:pPr marL="571500" lvl="8" indent="-571500">
              <a:buFont typeface="Arial" panose="020B0604020202020204" pitchFamily="34" charset="0"/>
              <a:buChar char="•"/>
            </a:pPr>
            <a:endParaRPr lang="en-US" altLang="ja-JP" sz="4300" dirty="0">
              <a:solidFill>
                <a:srgbClr val="7030A0"/>
              </a:solidFill>
              <a:effectLst/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 lvl="8" indent="0"/>
            <a:r>
              <a:rPr lang="ja-JP" altLang="en-US">
                <a:solidFill>
                  <a:srgbClr val="7030A0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改进（即“优化”）代码</a:t>
            </a:r>
            <a:endParaRPr lang="en-US" altLang="ja-JP" dirty="0">
              <a:solidFill>
                <a:srgbClr val="7030A0"/>
              </a:solidFill>
              <a:effectLst/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 marL="571500" lvl="8" indent="-571500">
              <a:buFont typeface="Arial" panose="020B0604020202020204" pitchFamily="34" charset="0"/>
              <a:buChar char="•"/>
            </a:pPr>
            <a:r>
              <a:rPr lang="ja-JP" altLang="en-US" sz="4300">
                <a:solidFill>
                  <a:srgbClr val="7030A0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例如，使代码运行速度提高</a:t>
            </a:r>
            <a:r>
              <a:rPr lang="en-US" altLang="ja-JP" sz="4300" dirty="0">
                <a:solidFill>
                  <a:srgbClr val="7030A0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3</a:t>
            </a:r>
            <a:r>
              <a:rPr lang="ja-JP" altLang="en-US" sz="4300">
                <a:solidFill>
                  <a:srgbClr val="7030A0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毫秒</a:t>
            </a:r>
            <a:endParaRPr lang="en-US" altLang="ja-JP" sz="4300" dirty="0">
              <a:solidFill>
                <a:srgbClr val="7030A0"/>
              </a:solidFill>
              <a:effectLst/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 marL="571500" indent="-571500" algn="ctr">
              <a:buFont typeface="Wingdings" pitchFamily="2" charset="2"/>
              <a:buChar char="Ø"/>
            </a:pPr>
            <a:r>
              <a:rPr lang="ja-JP" altLang="en-US" sz="4300"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或者更加节能、更加健壮等</a:t>
            </a:r>
            <a:endParaRPr lang="en-US" altLang="ja-JP" sz="4300" dirty="0">
              <a:effectLst/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 marL="685800" lvl="8" indent="-685800">
              <a:buFont typeface="Arial" panose="020B0604020202020204" pitchFamily="34" charset="0"/>
              <a:buChar char="•"/>
            </a:pPr>
            <a:r>
              <a:rPr lang="ja-JP" altLang="en-US" sz="4300">
                <a:solidFill>
                  <a:srgbClr val="7030A0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是现代处理器设计的推动力</a:t>
            </a:r>
            <a:endParaRPr sz="4300" dirty="0">
              <a:solidFill>
                <a:srgbClr val="7030A0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4026115" y="13255625"/>
            <a:ext cx="290449" cy="460375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9219BF-D930-5291-A793-A43ED9D65744}"/>
              </a:ext>
            </a:extLst>
          </p:cNvPr>
          <p:cNvSpPr txBox="1"/>
          <p:nvPr/>
        </p:nvSpPr>
        <p:spPr>
          <a:xfrm>
            <a:off x="6097772" y="6427113"/>
            <a:ext cx="12195544" cy="86177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ffectLst/>
                <a:latin typeface=".SF NS"/>
              </a:rPr>
              <a:t>closing</a:t>
            </a:r>
          </a:p>
        </p:txBody>
      </p:sp>
    </p:spTree>
    <p:extLst>
      <p:ext uri="{BB962C8B-B14F-4D97-AF65-F5344CB8AC3E}">
        <p14:creationId xmlns:p14="http://schemas.microsoft.com/office/powerpoint/2010/main" val="426980076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4F5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ModernPortfolio">
  <a:themeElements>
    <a:clrScheme name="ModernPortfoli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57E8A"/>
      </a:accent1>
      <a:accent2>
        <a:srgbClr val="88885A"/>
      </a:accent2>
      <a:accent3>
        <a:srgbClr val="B29E85"/>
      </a:accent3>
      <a:accent4>
        <a:srgbClr val="BB7B52"/>
      </a:accent4>
      <a:accent5>
        <a:srgbClr val="CF7F66"/>
      </a:accent5>
      <a:accent6>
        <a:srgbClr val="62647B"/>
      </a:accent6>
      <a:hlink>
        <a:srgbClr val="0000FF"/>
      </a:hlink>
      <a:folHlink>
        <a:srgbClr val="FF00FF"/>
      </a:folHlink>
    </a:clrScheme>
    <a:fontScheme name="ModernPortfolio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ModernPortfol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7866</TotalTime>
  <Words>92</Words>
  <Application>Microsoft Macintosh PowerPoint</Application>
  <PresentationFormat>Custom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.SF NS</vt:lpstr>
      <vt:lpstr>Alibaba PuHuiTi 2.0 55 Regular</vt:lpstr>
      <vt:lpstr>Alibaba PuHuiTi 2.0 65 Medium</vt:lpstr>
      <vt:lpstr>Alibaba PuHuiTi Bold</vt:lpstr>
      <vt:lpstr>Arial</vt:lpstr>
      <vt:lpstr>Helvetica Neue</vt:lpstr>
      <vt:lpstr>Helvetica Neue Light</vt:lpstr>
      <vt:lpstr>Times New Roman</vt:lpstr>
      <vt:lpstr>Wingdings</vt:lpstr>
      <vt:lpstr>ModernPortfolio</vt:lpstr>
      <vt:lpstr>title</vt:lpstr>
      <vt:lpstr>toc</vt:lpstr>
      <vt:lpstr>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Comprehensive Survey on Pretrained Foundation Models: A History from BERT to ChatGPT </dc:title>
  <cp:lastModifiedBy>Johnson Chen</cp:lastModifiedBy>
  <cp:revision>32</cp:revision>
  <dcterms:modified xsi:type="dcterms:W3CDTF">2024-07-26T08:28:07Z</dcterms:modified>
</cp:coreProperties>
</file>