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6" r:id="rId4"/>
    <p:sldId id="267" r:id="rId5"/>
    <p:sldId id="268" r:id="rId6"/>
    <p:sldId id="269" r:id="rId7"/>
    <p:sldId id="257" r:id="rId8"/>
    <p:sldId id="258" r:id="rId9"/>
    <p:sldId id="259" r:id="rId10"/>
    <p:sldId id="279" r:id="rId11"/>
    <p:sldId id="260" r:id="rId12"/>
    <p:sldId id="261" r:id="rId13"/>
    <p:sldId id="262" r:id="rId14"/>
    <p:sldId id="263" r:id="rId15"/>
    <p:sldId id="264" r:id="rId16"/>
    <p:sldId id="265" r:id="rId17"/>
    <p:sldId id="280" r:id="rId18"/>
    <p:sldId id="281" r:id="rId19"/>
    <p:sldId id="282" r:id="rId20"/>
    <p:sldId id="283" r:id="rId21"/>
  </p:sldIdLst>
  <p:sldSz cx="12192000" cy="6858000"/>
  <p:notesSz cx="6858000" cy="9144000"/>
  <p:custDataLst>
    <p:tags r:id="rId2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238"/>
        <p:guide pos="383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tags" Target="tags/tag86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/>
            </a:gs>
            <a:gs pos="100000">
              <a:schemeClr val="bg2">
                <a:lumMod val="8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76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7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8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9.xml"/><Relationship Id="rId1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0.xml"/><Relationship Id="rId1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81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2.xml"/><Relationship Id="rId1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3.xml"/><Relationship Id="rId1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4.xml"/><Relationship Id="rId1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5.xml"/><Relationship Id="rId1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6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7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8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9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72.xml"/><Relationship Id="rId2" Type="http://schemas.openxmlformats.org/officeDocument/2006/relationships/tags" Target="../tags/tag71.xml"/><Relationship Id="rId1" Type="http://schemas.openxmlformats.org/officeDocument/2006/relationships/tags" Target="../tags/tag7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3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4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5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zh-CN" altLang="en-US"/>
              <a:t>第四周作业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9. 设 G 是二分图, 证明: 若 G 是 Hamilton 图, 则 G 必有偶数个顶点. 习题 1 中的图 6.27是 Hamilton 图吗? 为什么?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55295" y="1659255"/>
            <a:ext cx="3779520" cy="235458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3215" y="2990215"/>
            <a:ext cx="7969250" cy="4095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8175" y="1869440"/>
            <a:ext cx="7743825" cy="45720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12. 求 Kn 中无公共边的 Hamilton 圈的个数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en-US" altLang="zh-CN"/>
              <a:t>n</a:t>
            </a:r>
            <a:r>
              <a:rPr lang="zh-CN" altLang="en-US"/>
              <a:t>为奇数（</a:t>
            </a:r>
            <a:r>
              <a:rPr lang="en-US" altLang="zh-CN"/>
              <a:t>n&gt;=3)</a:t>
            </a:r>
            <a:r>
              <a:rPr lang="zh-CN" altLang="en-US"/>
              <a:t>：将</a:t>
            </a:r>
            <a:r>
              <a:rPr lang="en-US" altLang="zh-CN"/>
              <a:t>2k+1</a:t>
            </a:r>
            <a:r>
              <a:rPr lang="zh-CN" altLang="en-US"/>
              <a:t>个顶点如图所示放置。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1-2-2k-3-(2k-1)-...-(k+1)-(2k+1)</a:t>
            </a:r>
            <a:r>
              <a:rPr lang="zh-CN" altLang="en-US"/>
              <a:t>是一个</a:t>
            </a:r>
            <a:r>
              <a:rPr lang="zh-CN" altLang="en-US">
                <a:sym typeface="+mn-ea"/>
              </a:rPr>
              <a:t>Hamilton 圈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r>
              <a:rPr lang="zh-CN" altLang="en-US">
                <a:sym typeface="+mn-ea"/>
              </a:rPr>
              <a:t>将所有点旋转</a:t>
            </a:r>
            <a:r>
              <a:rPr lang="en-US" altLang="zh-CN">
                <a:sym typeface="+mn-ea"/>
              </a:rPr>
              <a:t>360</a:t>
            </a:r>
            <a:r>
              <a:rPr lang="zh-CN" altLang="en-US">
                <a:sym typeface="+mn-ea"/>
              </a:rPr>
              <a:t>°</a:t>
            </a:r>
            <a:r>
              <a:rPr lang="en-US" altLang="zh-CN">
                <a:sym typeface="+mn-ea"/>
              </a:rPr>
              <a:t>/(n-1) </a:t>
            </a:r>
            <a:r>
              <a:rPr lang="zh-CN" altLang="en-US">
                <a:sym typeface="+mn-ea"/>
              </a:rPr>
              <a:t>对于任意点</a:t>
            </a:r>
            <a:r>
              <a:rPr lang="en-US" altLang="zh-CN">
                <a:sym typeface="+mn-ea"/>
              </a:rPr>
              <a:t>v</a:t>
            </a:r>
            <a:r>
              <a:rPr lang="zh-CN" altLang="en-US">
                <a:sym typeface="+mn-ea"/>
              </a:rPr>
              <a:t>旋转后都与新的点相邻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r>
              <a:rPr lang="zh-CN" altLang="en-US">
                <a:sym typeface="+mn-ea"/>
              </a:rPr>
              <a:t>这样的旋转可以进行</a:t>
            </a:r>
            <a:r>
              <a:rPr lang="en-US" altLang="zh-CN">
                <a:sym typeface="+mn-ea"/>
              </a:rPr>
              <a:t>k-1</a:t>
            </a:r>
            <a:r>
              <a:rPr lang="zh-CN" altLang="en-US">
                <a:sym typeface="+mn-ea"/>
              </a:rPr>
              <a:t>次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r>
              <a:rPr lang="zh-CN" altLang="en-US">
                <a:sym typeface="+mn-ea"/>
              </a:rPr>
              <a:t>所以Kn 中无公共边的 Hamilton圈的个数为</a:t>
            </a:r>
            <a:r>
              <a:rPr lang="en-US" altLang="zh-CN">
                <a:sym typeface="+mn-ea"/>
              </a:rPr>
              <a:t>C</a:t>
            </a:r>
            <a:r>
              <a:rPr lang="zh-CN" altLang="en-US">
                <a:sym typeface="+mn-ea"/>
              </a:rPr>
              <a:t>（</a:t>
            </a:r>
            <a:r>
              <a:rPr lang="zh-CN" altLang="en-US">
                <a:sym typeface="+mn-ea"/>
              </a:rPr>
              <a:t>Kn）</a:t>
            </a:r>
            <a:r>
              <a:rPr lang="en-US" altLang="zh-CN">
                <a:sym typeface="+mn-ea"/>
              </a:rPr>
              <a:t>=</a:t>
            </a:r>
            <a:r>
              <a:rPr lang="en-US" altLang="zh-CN">
                <a:sym typeface="+mn-ea"/>
              </a:rPr>
              <a:t>k=(n-1)/2</a:t>
            </a:r>
            <a:r>
              <a:rPr lang="zh-CN" altLang="en-US">
                <a:sym typeface="+mn-ea"/>
              </a:rPr>
              <a:t>个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n</a:t>
            </a:r>
            <a:r>
              <a:rPr lang="zh-CN" altLang="en-US">
                <a:sym typeface="+mn-ea"/>
              </a:rPr>
              <a:t>为偶数时</a:t>
            </a:r>
            <a:r>
              <a:rPr lang="en-US" altLang="zh-CN">
                <a:sym typeface="+mn-ea"/>
              </a:rPr>
              <a:t> Kn</a:t>
            </a:r>
            <a:r>
              <a:rPr lang="zh-CN" altLang="en-US">
                <a:sym typeface="+mn-ea"/>
              </a:rPr>
              <a:t>的无公共边的 Hamilton 圈的个数不少于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Kn-1</a:t>
            </a:r>
            <a:r>
              <a:rPr lang="zh-CN" altLang="en-US">
                <a:sym typeface="+mn-ea"/>
              </a:rPr>
              <a:t>（任何一个</a:t>
            </a:r>
            <a:r>
              <a:rPr lang="en-US" altLang="zh-CN">
                <a:sym typeface="+mn-ea"/>
              </a:rPr>
              <a:t>Kn-1</a:t>
            </a:r>
            <a:r>
              <a:rPr lang="zh-CN" altLang="en-US">
                <a:sym typeface="+mn-ea"/>
              </a:rPr>
              <a:t>的</a:t>
            </a:r>
            <a:r>
              <a:rPr lang="zh-CN" altLang="en-US">
                <a:sym typeface="+mn-ea"/>
              </a:rPr>
              <a:t>Hamilton 圈可以扩展为</a:t>
            </a:r>
            <a:r>
              <a:rPr lang="en-US" altLang="zh-CN">
                <a:sym typeface="+mn-ea"/>
              </a:rPr>
              <a:t>Kn</a:t>
            </a:r>
            <a:r>
              <a:rPr lang="zh-CN" altLang="en-US">
                <a:sym typeface="+mn-ea"/>
              </a:rPr>
              <a:t>的一个Hamilton 圈）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r>
              <a:rPr lang="zh-CN" altLang="en-US">
                <a:sym typeface="+mn-ea"/>
              </a:rPr>
              <a:t>所以</a:t>
            </a:r>
            <a:r>
              <a:rPr lang="en-US" altLang="zh-CN">
                <a:sym typeface="+mn-ea"/>
              </a:rPr>
              <a:t>C</a:t>
            </a:r>
            <a:r>
              <a:rPr lang="zh-CN" altLang="en-US">
                <a:sym typeface="+mn-ea"/>
              </a:rPr>
              <a:t>（</a:t>
            </a:r>
            <a:r>
              <a:rPr lang="en-US" altLang="zh-CN">
                <a:sym typeface="+mn-ea"/>
              </a:rPr>
              <a:t>Kn</a:t>
            </a:r>
            <a:r>
              <a:rPr lang="zh-CN" altLang="en-US">
                <a:sym typeface="+mn-ea"/>
              </a:rPr>
              <a:t>）</a:t>
            </a:r>
            <a:r>
              <a:rPr lang="en-US" altLang="zh-CN">
                <a:sym typeface="+mn-ea"/>
              </a:rPr>
              <a:t>&gt;=C</a:t>
            </a:r>
            <a:r>
              <a:rPr lang="zh-CN" altLang="en-US">
                <a:sym typeface="+mn-ea"/>
              </a:rPr>
              <a:t>（</a:t>
            </a:r>
            <a:r>
              <a:rPr lang="en-US" altLang="zh-CN">
                <a:sym typeface="+mn-ea"/>
              </a:rPr>
              <a:t>Kn-1</a:t>
            </a:r>
            <a:r>
              <a:rPr lang="zh-CN" altLang="en-US">
                <a:sym typeface="+mn-ea"/>
              </a:rPr>
              <a:t>）</a:t>
            </a:r>
            <a:r>
              <a:rPr lang="en-US" altLang="zh-CN">
                <a:sym typeface="+mn-ea"/>
              </a:rPr>
              <a:t>=</a:t>
            </a:r>
            <a:r>
              <a:rPr lang="en-US" altLang="zh-CN">
                <a:sym typeface="+mn-ea"/>
              </a:rPr>
              <a:t>(n-2)/2 </a:t>
            </a:r>
            <a:endParaRPr lang="en-US" altLang="zh-CN">
              <a:sym typeface="+mn-ea"/>
            </a:endParaRPr>
          </a:p>
          <a:p>
            <a:pPr marL="0" indent="0">
              <a:buNone/>
            </a:pPr>
            <a:r>
              <a:rPr lang="zh-CN" altLang="en-US">
                <a:sym typeface="+mn-ea"/>
              </a:rPr>
              <a:t>同时最多有</a:t>
            </a:r>
            <a:r>
              <a:rPr lang="en-US" altLang="zh-CN">
                <a:sym typeface="+mn-ea"/>
              </a:rPr>
              <a:t>(n(n-1)/2) /n=(n-1)/2</a:t>
            </a:r>
            <a:r>
              <a:rPr lang="zh-CN" altLang="en-US">
                <a:sym typeface="+mn-ea"/>
              </a:rPr>
              <a:t>个Hamilton 圈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r>
              <a:rPr lang="zh-CN" altLang="en-US"/>
              <a:t>所以</a:t>
            </a:r>
            <a:r>
              <a:rPr lang="en-US" altLang="zh-CN">
                <a:sym typeface="+mn-ea"/>
              </a:rPr>
              <a:t>n</a:t>
            </a:r>
            <a:r>
              <a:rPr lang="zh-CN" altLang="en-US">
                <a:sym typeface="+mn-ea"/>
              </a:rPr>
              <a:t>为偶数时</a:t>
            </a:r>
            <a:r>
              <a:rPr lang="en-US" altLang="zh-CN">
                <a:sym typeface="+mn-ea"/>
              </a:rPr>
              <a:t> C</a:t>
            </a:r>
            <a:r>
              <a:rPr lang="zh-CN" altLang="en-US">
                <a:sym typeface="+mn-ea"/>
              </a:rPr>
              <a:t>（</a:t>
            </a:r>
            <a:r>
              <a:rPr lang="en-US" altLang="zh-CN">
                <a:sym typeface="+mn-ea"/>
              </a:rPr>
              <a:t>Kn</a:t>
            </a:r>
            <a:r>
              <a:rPr lang="zh-CN" altLang="en-US">
                <a:sym typeface="+mn-ea"/>
              </a:rPr>
              <a:t>）</a:t>
            </a:r>
            <a:r>
              <a:rPr lang="en-US" altLang="zh-CN">
                <a:sym typeface="+mn-ea"/>
              </a:rPr>
              <a:t>=(n-2)/2</a:t>
            </a:r>
            <a:r>
              <a:rPr lang="zh-CN" altLang="en-US">
                <a:sym typeface="+mn-ea"/>
              </a:rPr>
              <a:t>个</a:t>
            </a:r>
            <a:endParaRPr lang="en-US" altLang="zh-CN">
              <a:sym typeface="+mn-ea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7396480" y="1858010"/>
            <a:ext cx="2468880" cy="2336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7" name="直接连接符 6"/>
          <p:cNvCxnSpPr/>
          <p:nvPr/>
        </p:nvCxnSpPr>
        <p:spPr>
          <a:xfrm flipH="1">
            <a:off x="7985760" y="2010410"/>
            <a:ext cx="1229360" cy="101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>
            <a:endCxn id="25" idx="2"/>
          </p:cNvCxnSpPr>
          <p:nvPr/>
        </p:nvCxnSpPr>
        <p:spPr>
          <a:xfrm flipV="1">
            <a:off x="7750810" y="2000250"/>
            <a:ext cx="1504950" cy="2076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>
            <a:stCxn id="4" idx="7"/>
            <a:endCxn id="4" idx="1"/>
          </p:cNvCxnSpPr>
          <p:nvPr/>
        </p:nvCxnSpPr>
        <p:spPr>
          <a:xfrm flipH="1">
            <a:off x="7757795" y="2200275"/>
            <a:ext cx="17462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V="1">
            <a:off x="7533640" y="2200275"/>
            <a:ext cx="1931670" cy="2628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7816850" y="1804670"/>
            <a:ext cx="193040" cy="2057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200"/>
              <a:t>1</a:t>
            </a:r>
            <a:endParaRPr lang="en-US" altLang="zh-CN" sz="1200"/>
          </a:p>
        </p:txBody>
      </p:sp>
      <p:cxnSp>
        <p:nvCxnSpPr>
          <p:cNvPr id="12" name="直接连接符 11"/>
          <p:cNvCxnSpPr/>
          <p:nvPr/>
        </p:nvCxnSpPr>
        <p:spPr>
          <a:xfrm flipH="1">
            <a:off x="7985760" y="4006215"/>
            <a:ext cx="1315720" cy="139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endCxn id="29" idx="1"/>
          </p:cNvCxnSpPr>
          <p:nvPr/>
        </p:nvCxnSpPr>
        <p:spPr>
          <a:xfrm flipV="1">
            <a:off x="7944485" y="3792220"/>
            <a:ext cx="1520825" cy="2139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stCxn id="29" idx="1"/>
          </p:cNvCxnSpPr>
          <p:nvPr/>
        </p:nvCxnSpPr>
        <p:spPr>
          <a:xfrm flipH="1">
            <a:off x="7719060" y="3792220"/>
            <a:ext cx="1746250" cy="304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endCxn id="33" idx="1"/>
          </p:cNvCxnSpPr>
          <p:nvPr/>
        </p:nvCxnSpPr>
        <p:spPr>
          <a:xfrm flipV="1">
            <a:off x="7712710" y="3557270"/>
            <a:ext cx="1987550" cy="2470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椭圆 18"/>
          <p:cNvSpPr/>
          <p:nvPr/>
        </p:nvSpPr>
        <p:spPr>
          <a:xfrm>
            <a:off x="8600440" y="3038475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8404860" y="3122930"/>
            <a:ext cx="542925" cy="2095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200"/>
              <a:t>2k+1</a:t>
            </a:r>
            <a:endParaRPr lang="en-US" altLang="zh-CN" sz="1200"/>
          </a:p>
        </p:txBody>
      </p:sp>
      <p:sp>
        <p:nvSpPr>
          <p:cNvPr id="25" name="文本框 24"/>
          <p:cNvSpPr txBox="1"/>
          <p:nvPr/>
        </p:nvSpPr>
        <p:spPr>
          <a:xfrm>
            <a:off x="9159240" y="1794510"/>
            <a:ext cx="193040" cy="2057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200"/>
              <a:t>2</a:t>
            </a:r>
            <a:endParaRPr lang="en-US" altLang="zh-CN" sz="1200"/>
          </a:p>
        </p:txBody>
      </p:sp>
      <p:sp>
        <p:nvSpPr>
          <p:cNvPr id="26" name="文本框 25"/>
          <p:cNvSpPr txBox="1"/>
          <p:nvPr/>
        </p:nvSpPr>
        <p:spPr>
          <a:xfrm>
            <a:off x="9504045" y="2020570"/>
            <a:ext cx="135890" cy="2057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200"/>
              <a:t>3</a:t>
            </a:r>
            <a:endParaRPr lang="en-US" altLang="zh-CN" sz="1200"/>
          </a:p>
        </p:txBody>
      </p:sp>
      <p:sp>
        <p:nvSpPr>
          <p:cNvPr id="27" name="文本框 26"/>
          <p:cNvSpPr txBox="1"/>
          <p:nvPr/>
        </p:nvSpPr>
        <p:spPr>
          <a:xfrm>
            <a:off x="9743440" y="2377440"/>
            <a:ext cx="401955" cy="4648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200"/>
              <a:t>...</a:t>
            </a:r>
            <a:endParaRPr lang="en-US" altLang="zh-CN" sz="1200"/>
          </a:p>
          <a:p>
            <a:endParaRPr lang="en-US" altLang="zh-CN" sz="1200"/>
          </a:p>
        </p:txBody>
      </p:sp>
      <p:sp>
        <p:nvSpPr>
          <p:cNvPr id="28" name="文本框 27"/>
          <p:cNvSpPr txBox="1"/>
          <p:nvPr/>
        </p:nvSpPr>
        <p:spPr>
          <a:xfrm>
            <a:off x="7426960" y="2020570"/>
            <a:ext cx="444500" cy="2057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200"/>
              <a:t>2k</a:t>
            </a:r>
            <a:endParaRPr lang="en-US" altLang="zh-CN" sz="1200"/>
          </a:p>
        </p:txBody>
      </p:sp>
      <p:sp>
        <p:nvSpPr>
          <p:cNvPr id="29" name="文本框 28"/>
          <p:cNvSpPr txBox="1"/>
          <p:nvPr/>
        </p:nvSpPr>
        <p:spPr>
          <a:xfrm>
            <a:off x="9465310" y="3689350"/>
            <a:ext cx="444500" cy="2057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200"/>
              <a:t>k</a:t>
            </a:r>
            <a:endParaRPr lang="en-US" altLang="zh-CN" sz="1200"/>
          </a:p>
        </p:txBody>
      </p:sp>
      <p:sp>
        <p:nvSpPr>
          <p:cNvPr id="30" name="文本框 29"/>
          <p:cNvSpPr txBox="1"/>
          <p:nvPr/>
        </p:nvSpPr>
        <p:spPr>
          <a:xfrm>
            <a:off x="9255760" y="3987800"/>
            <a:ext cx="444500" cy="2057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200"/>
              <a:t>k+1</a:t>
            </a:r>
            <a:endParaRPr lang="en-US" altLang="zh-CN" sz="1200"/>
          </a:p>
        </p:txBody>
      </p:sp>
      <p:sp>
        <p:nvSpPr>
          <p:cNvPr id="31" name="文本框 30"/>
          <p:cNvSpPr txBox="1"/>
          <p:nvPr/>
        </p:nvSpPr>
        <p:spPr>
          <a:xfrm>
            <a:off x="7632700" y="4010025"/>
            <a:ext cx="444500" cy="2057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200"/>
              <a:t>k+2</a:t>
            </a:r>
            <a:endParaRPr lang="en-US" altLang="zh-CN" sz="1200"/>
          </a:p>
        </p:txBody>
      </p:sp>
      <p:sp>
        <p:nvSpPr>
          <p:cNvPr id="32" name="文本框 31"/>
          <p:cNvSpPr txBox="1"/>
          <p:nvPr/>
        </p:nvSpPr>
        <p:spPr>
          <a:xfrm>
            <a:off x="7313295" y="3782060"/>
            <a:ext cx="444500" cy="2057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200"/>
              <a:t>k+3</a:t>
            </a:r>
            <a:endParaRPr lang="en-US" altLang="zh-CN" sz="1200"/>
          </a:p>
        </p:txBody>
      </p:sp>
      <p:sp>
        <p:nvSpPr>
          <p:cNvPr id="33" name="文本框 32"/>
          <p:cNvSpPr txBox="1"/>
          <p:nvPr/>
        </p:nvSpPr>
        <p:spPr>
          <a:xfrm>
            <a:off x="9700260" y="3454400"/>
            <a:ext cx="444500" cy="2057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200"/>
              <a:t>k-1</a:t>
            </a:r>
            <a:endParaRPr lang="en-US" altLang="zh-CN" sz="1200"/>
          </a:p>
        </p:txBody>
      </p:sp>
      <p:sp>
        <p:nvSpPr>
          <p:cNvPr id="35" name="文本框 34"/>
          <p:cNvSpPr txBox="1"/>
          <p:nvPr/>
        </p:nvSpPr>
        <p:spPr>
          <a:xfrm>
            <a:off x="7096760" y="2349500"/>
            <a:ext cx="562610" cy="2057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200"/>
              <a:t>2k-1</a:t>
            </a:r>
            <a:endParaRPr lang="en-US" altLang="zh-CN" sz="1200"/>
          </a:p>
        </p:txBody>
      </p:sp>
      <p:cxnSp>
        <p:nvCxnSpPr>
          <p:cNvPr id="38" name="直接连接符 37"/>
          <p:cNvCxnSpPr/>
          <p:nvPr/>
        </p:nvCxnSpPr>
        <p:spPr>
          <a:xfrm>
            <a:off x="8009890" y="2021205"/>
            <a:ext cx="601980" cy="10325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>
            <a:stCxn id="19" idx="5"/>
          </p:cNvCxnSpPr>
          <p:nvPr/>
        </p:nvCxnSpPr>
        <p:spPr>
          <a:xfrm>
            <a:off x="8665210" y="3103245"/>
            <a:ext cx="636270" cy="8991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>
            <a:off x="7548880" y="2478405"/>
            <a:ext cx="2160270" cy="1219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/>
          <p:cNvSpPr txBox="1"/>
          <p:nvPr/>
        </p:nvSpPr>
        <p:spPr>
          <a:xfrm>
            <a:off x="8077200" y="4358640"/>
            <a:ext cx="152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n</a:t>
            </a:r>
            <a:r>
              <a:rPr lang="zh-CN" altLang="en-US"/>
              <a:t>为奇数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6" name="内容占位符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08330" y="438150"/>
            <a:ext cx="9915525" cy="141033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570" y="1848485"/>
            <a:ext cx="9317990" cy="3505200"/>
          </a:xfrm>
          <a:prstGeom prst="rect">
            <a:avLst/>
          </a:prstGeom>
        </p:spPr>
      </p:pic>
      <p:sp>
        <p:nvSpPr>
          <p:cNvPr id="4" name="等腰三角形 3"/>
          <p:cNvSpPr/>
          <p:nvPr/>
        </p:nvSpPr>
        <p:spPr>
          <a:xfrm>
            <a:off x="10190480" y="3175000"/>
            <a:ext cx="1371600" cy="1239520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5" name="直接连接符 4"/>
          <p:cNvCxnSpPr>
            <a:stCxn id="4" idx="0"/>
          </p:cNvCxnSpPr>
          <p:nvPr/>
        </p:nvCxnSpPr>
        <p:spPr>
          <a:xfrm flipV="1">
            <a:off x="10876280" y="2159000"/>
            <a:ext cx="15240" cy="101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10068560" y="4871720"/>
            <a:ext cx="17068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v=4,ε=4,</a:t>
            </a:r>
            <a:endParaRPr lang="en-US" altLang="zh-CN"/>
          </a:p>
          <a:p>
            <a:r>
              <a:rPr lang="zh-CN" altLang="en-US"/>
              <a:t>非</a:t>
            </a:r>
            <a:r>
              <a:rPr lang="en-US" altLang="zh-CN"/>
              <a:t>H</a:t>
            </a:r>
            <a:r>
              <a:rPr lang="en-US" altLang="zh-CN"/>
              <a:t>amiton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19. 若围一张圆桌坐着至少 6 个人, 那么一定可以调整他们的位置, 使得每个人两侧都挨着新邻居</a:t>
            </a:r>
            <a:endParaRPr lang="zh-CN" altLang="en-US"/>
          </a:p>
        </p:txBody>
      </p:sp>
      <p:pic>
        <p:nvPicPr>
          <p:cNvPr id="8" name="内容占位符 7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44830" y="1852295"/>
            <a:ext cx="11095355" cy="349567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p>
            <a:r>
              <a:rPr lang="zh-CN" altLang="en-US" sz="2000"/>
              <a:t>20. 今有 ν 个人, 已知他们中的任何两人合起来认识其余的 ν − 2 人. 证明: 当 ν &gt;</a:t>
            </a:r>
            <a:r>
              <a:rPr lang="en-US" altLang="zh-CN" sz="2000"/>
              <a:t>=</a:t>
            </a:r>
            <a:r>
              <a:rPr lang="zh-CN" altLang="en-US" sz="2000"/>
              <a:t> 3 时, 这ν 个人能排成一列, 使得中间任何人都认识两边的人, 而两头的人认识左边 (或右边) 的人. 当 ν &gt;</a:t>
            </a:r>
            <a:r>
              <a:rPr lang="en-US" altLang="zh-CN" sz="2000"/>
              <a:t>=</a:t>
            </a:r>
            <a:r>
              <a:rPr lang="zh-CN" altLang="en-US" sz="2000"/>
              <a:t> 4 时, 这 ν 个人能排成一个圆圈, 使得每个人都认识两边的人.</a:t>
            </a:r>
            <a:endParaRPr lang="zh-CN" altLang="en-US" sz="2000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61645" y="1630045"/>
            <a:ext cx="11268710" cy="441706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p>
            <a:r>
              <a:rPr lang="zh-CN" altLang="en-US" sz="2400"/>
              <a:t>22. 5 阶完全加权图如图 6.30 所示.</a:t>
            </a:r>
            <a:br>
              <a:rPr lang="zh-CN" altLang="en-US" sz="2400"/>
            </a:br>
            <a:r>
              <a:rPr lang="zh-CN" altLang="en-US" sz="2400"/>
              <a:t>(1) 用最近邻法求以 a 为起点的旅行商问题的近似解</a:t>
            </a:r>
            <a:br>
              <a:rPr lang="zh-CN" altLang="en-US" sz="2400"/>
            </a:br>
            <a:r>
              <a:rPr lang="zh-CN" altLang="en-US" sz="2400"/>
              <a:t>(2) 用最小生成树法求以 a, b 为起点的旅行商问题的近似解;</a:t>
            </a:r>
            <a:br>
              <a:rPr lang="zh-CN" altLang="en-US" sz="2400"/>
            </a:br>
            <a:r>
              <a:rPr lang="zh-CN" altLang="en-US" sz="2400"/>
              <a:t>(3) 用最小权匹配法求旅行商问题的近似解</a:t>
            </a:r>
            <a:endParaRPr lang="zh-CN" altLang="en-US" sz="2400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423910" y="2595880"/>
            <a:ext cx="3600450" cy="295275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330" y="1990725"/>
            <a:ext cx="7077075" cy="364807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09930" y="608330"/>
            <a:ext cx="10093325" cy="601154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6" name="内容占位符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19455" y="506730"/>
            <a:ext cx="9829800" cy="607758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30275" y="1313815"/>
            <a:ext cx="9692005" cy="532765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28370" y="1287145"/>
            <a:ext cx="9139555" cy="557085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08330" y="546735"/>
            <a:ext cx="11026140" cy="556069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42240" y="608330"/>
            <a:ext cx="12050395" cy="250444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08330" y="608330"/>
            <a:ext cx="10972165" cy="570357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64490" y="2045335"/>
            <a:ext cx="11311255" cy="335597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zh-CN" altLang="en-US"/>
              <a:t>第十周作业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7. 给出一个算法, 在有 Euler 迹的图中求出一条 Euler 迹.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30250" y="2618740"/>
            <a:ext cx="11008360" cy="242062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8. 求图 6.28 的一条最优投递路线.</a:t>
            </a:r>
            <a:endParaRPr lang="zh-CN" altLang="en-US"/>
          </a:p>
        </p:txBody>
      </p:sp>
      <p:pic>
        <p:nvPicPr>
          <p:cNvPr id="5" name="内容占位符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661275" y="1149350"/>
            <a:ext cx="4485640" cy="31242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40535"/>
            <a:ext cx="7661275" cy="467423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42975" y="1313815"/>
            <a:ext cx="9836150" cy="522668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176_1*b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176_1*b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3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4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5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8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9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81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82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83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84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85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86.xml><?xml version="1.0" encoding="utf-8"?>
<p:tagLst xmlns:p="http://schemas.openxmlformats.org/presentationml/2006/main">
  <p:tag name="COMMONDATA" val="eyJoZGlkIjoiYzhjOGYxNDNmNmZlMzQzNDZjNGVkODE3OGMzMzE0NGQifQ=="/>
  <p:tag name="KSO_WPP_MARK_KEY" val="24e4e946-480b-4571-bc0d-f5eedca19e72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/>
            </a:gs>
            <a:gs pos="100000">
              <a:schemeClr val="phClr">
                <a:lumMod val="85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845</Words>
  <Application>WPS 演示</Application>
  <PresentationFormat>宽屏</PresentationFormat>
  <Paragraphs>59</Paragraphs>
  <Slides>19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7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Office 主题​​</vt:lpstr>
      <vt:lpstr>第四周作业</vt:lpstr>
      <vt:lpstr>PowerPoint 演示文稿</vt:lpstr>
      <vt:lpstr>PowerPoint 演示文稿</vt:lpstr>
      <vt:lpstr>PowerPoint 演示文稿</vt:lpstr>
      <vt:lpstr>PowerPoint 演示文稿</vt:lpstr>
      <vt:lpstr>第十周作业</vt:lpstr>
      <vt:lpstr>7. 给出一个算法, 在有 Euler 迹的图中求出一条 Euler 迹.</vt:lpstr>
      <vt:lpstr>8. 求图 6.28 的一条最优投递路线.</vt:lpstr>
      <vt:lpstr>PowerPoint 演示文稿</vt:lpstr>
      <vt:lpstr>9. 设 G 是二分图, 证明: 若 G 是 Hamilton 图, 则 G 必有偶数个顶点. 习题 1 中的图 6.27是 Hamilton 图吗? 为什么?</vt:lpstr>
      <vt:lpstr>12. 求 Kn 中无公共边的 Hamilton 圈的个数</vt:lpstr>
      <vt:lpstr>PowerPoint 演示文稿</vt:lpstr>
      <vt:lpstr>19. 若围一张圆桌坐着至少 6 个人, 那么一定可以调整他们的位置, 使得每个人两侧都挨着新邻居</vt:lpstr>
      <vt:lpstr>20. 今有 ν 个人, 已知他们中的任何两人合起来认识其余的 ν − 2 人. 证明: 当 ν &gt;= 3 时, 这ν 个人能排成一列, 使得中间任何人都认识两边的人, 而两头的人认识左边 (或右边) 的人. 当 ν &gt;= 4 时, 这 ν 个人能排成一个圆圈, 使得每个人都认识两边的人.</vt:lpstr>
      <vt:lpstr>22. 5 阶完全加权图如图 6.30 所示. (1) 用最近邻法求以 a 为起点的旅行商问题的近似解 (2) 用最小生成树法求以 a, b 为起点的旅行商问题的近似解; (3) 用最小权匹配法求旅行商问题的近似解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king~the KL</cp:lastModifiedBy>
  <cp:revision>181</cp:revision>
  <dcterms:created xsi:type="dcterms:W3CDTF">2019-06-19T02:08:00Z</dcterms:created>
  <dcterms:modified xsi:type="dcterms:W3CDTF">2022-11-09T15:59:41Z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2052-11.1.0.12763</vt:lpwstr>
  </property>
  <property fmtid="{D5CDD505-2E9C-101B-9397-08002B2CF9AE}" pid="3" name="ICV">
    <vt:lpwstr>C5A9EF637E384A68B7A806AC3DFFA348</vt:lpwstr>
  </property>
</Properties>
</file>