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20"/>
  </p:notesMasterIdLst>
  <p:sldIdLst>
    <p:sldId id="260" r:id="rId3"/>
    <p:sldId id="300" r:id="rId4"/>
    <p:sldId id="271" r:id="rId5"/>
    <p:sldId id="296" r:id="rId6"/>
    <p:sldId id="297" r:id="rId7"/>
    <p:sldId id="287" r:id="rId8"/>
    <p:sldId id="298" r:id="rId9"/>
    <p:sldId id="288" r:id="rId10"/>
    <p:sldId id="289" r:id="rId11"/>
    <p:sldId id="290" r:id="rId12"/>
    <p:sldId id="291" r:id="rId13"/>
    <p:sldId id="299" r:id="rId14"/>
    <p:sldId id="301" r:id="rId15"/>
    <p:sldId id="292" r:id="rId16"/>
    <p:sldId id="302" r:id="rId17"/>
    <p:sldId id="303" r:id="rId18"/>
    <p:sldId id="28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25">
          <p15:clr>
            <a:srgbClr val="A4A3A4"/>
          </p15:clr>
        </p15:guide>
        <p15:guide id="3" pos="7355">
          <p15:clr>
            <a:srgbClr val="A4A3A4"/>
          </p15:clr>
        </p15:guide>
        <p15:guide id="4" orient="horz" pos="345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3840">
          <p15:clr>
            <a:srgbClr val="A4A3A4"/>
          </p15:clr>
        </p15:guide>
        <p15:guide id="7" orient="horz" pos="518">
          <p15:clr>
            <a:srgbClr val="A4A3A4"/>
          </p15:clr>
        </p15:guide>
        <p15:guide id="8" orient="horz" pos="3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768" autoAdjust="0"/>
  </p:normalViewPr>
  <p:slideViewPr>
    <p:cSldViewPr snapToGrid="0" showGuides="1">
      <p:cViewPr varScale="1">
        <p:scale>
          <a:sx n="79" d="100"/>
          <a:sy n="79" d="100"/>
        </p:scale>
        <p:origin x="773" y="62"/>
      </p:cViewPr>
      <p:guideLst>
        <p:guide orient="horz" pos="2112"/>
        <p:guide pos="325"/>
        <p:guide pos="7355"/>
        <p:guide orient="horz" pos="345"/>
        <p:guide orient="horz" pos="3974"/>
        <p:guide pos="3840"/>
        <p:guide orient="horz" pos="518"/>
        <p:guide orient="horz" pos="37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pPr/>
              <a:t>2022-01-10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69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6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97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40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013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55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80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800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03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2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05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81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27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286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60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560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696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2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1FEE-56D5-4BA9-AC75-184C9A67A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1FEE-56D5-4BA9-AC75-184C9A67A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1FEE-56D5-4BA9-AC75-184C9A67A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母板空白（中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1FEE-56D5-4BA9-AC75-184C9A67A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</p:sldLayoutIdLst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库_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2"/>
          <p:cNvSpPr txBox="1"/>
          <p:nvPr/>
        </p:nvSpPr>
        <p:spPr>
          <a:xfrm>
            <a:off x="3442276" y="2318300"/>
            <a:ext cx="5954643" cy="1354134"/>
          </a:xfrm>
          <a:prstGeom prst="rect">
            <a:avLst/>
          </a:prstGeom>
          <a:noFill/>
        </p:spPr>
        <p:txBody>
          <a:bodyPr wrap="square" lIns="121837" tIns="60919" rIns="121837" bIns="6091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8000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图论分享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458780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五</a:t>
            </a:r>
          </a:p>
        </p:txBody>
      </p:sp>
      <p:sp>
        <p:nvSpPr>
          <p:cNvPr id="3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8734D7-17D4-4C2B-8E33-B56FAE34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" y="950901"/>
            <a:ext cx="11592877" cy="21478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0F9B75-0102-4036-8259-EB7CD428A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50" y="2831142"/>
            <a:ext cx="9084973" cy="27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7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458780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六</a:t>
            </a:r>
          </a:p>
        </p:txBody>
      </p:sp>
      <p:sp>
        <p:nvSpPr>
          <p:cNvPr id="3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89A81E-CE5F-4371-9A30-17DC541C8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71" y="329296"/>
            <a:ext cx="9861135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458780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六</a:t>
            </a:r>
          </a:p>
        </p:txBody>
      </p:sp>
      <p:sp>
        <p:nvSpPr>
          <p:cNvPr id="3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7F6428-EF39-46F0-9A82-C436841F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062" y="329296"/>
            <a:ext cx="8809483" cy="30406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6A62B0-E50C-475F-B009-3535169BE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221" y="4135495"/>
            <a:ext cx="9396274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3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4F23EE-8935-4379-9E31-528810A68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9" y="1628820"/>
            <a:ext cx="7050295" cy="4366219"/>
          </a:xfrm>
          <a:prstGeom prst="rect">
            <a:avLst/>
          </a:prstGeom>
        </p:spPr>
      </p:pic>
      <p:sp>
        <p:nvSpPr>
          <p:cNvPr id="8" name="TextBox 49">
            <a:extLst>
              <a:ext uri="{FF2B5EF4-FFF2-40B4-BE49-F238E27FC236}">
                <a16:creationId xmlns:a16="http://schemas.microsoft.com/office/drawing/2014/main" id="{1C8E125F-6018-4B23-9711-8DD12EAF1950}"/>
              </a:ext>
            </a:extLst>
          </p:cNvPr>
          <p:cNvSpPr txBox="1"/>
          <p:nvPr/>
        </p:nvSpPr>
        <p:spPr>
          <a:xfrm>
            <a:off x="431371" y="329296"/>
            <a:ext cx="458780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六</a:t>
            </a:r>
          </a:p>
        </p:txBody>
      </p:sp>
    </p:spTree>
    <p:extLst>
      <p:ext uri="{BB962C8B-B14F-4D97-AF65-F5344CB8AC3E}">
        <p14:creationId xmlns:p14="http://schemas.microsoft.com/office/powerpoint/2010/main" val="92118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458780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七</a:t>
            </a:r>
          </a:p>
        </p:txBody>
      </p:sp>
      <p:sp>
        <p:nvSpPr>
          <p:cNvPr id="3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F1D761-CCCF-4E84-A228-96EF0EB41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95" y="0"/>
            <a:ext cx="9236240" cy="53497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EE4064-6F91-42B7-9126-7AFBECB8E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107" y="4963154"/>
            <a:ext cx="5860288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838691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ch10</a:t>
            </a:r>
            <a:endParaRPr kumimoji="0" lang="zh-CN" altLang="en-US" sz="2135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2D1CA-5917-444C-AD6C-32F012E72B45}"/>
              </a:ext>
            </a:extLst>
          </p:cNvPr>
          <p:cNvSpPr txBox="1"/>
          <p:nvPr/>
        </p:nvSpPr>
        <p:spPr>
          <a:xfrm>
            <a:off x="1303507" y="1563865"/>
            <a:ext cx="708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各种定义，包括关联矩阵，邻接矩阵基本关联矩阵，基本圈矩阵，基本割集矩阵等等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Warshall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求基本圈矩阵，基本割集矩阵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利用有向图关联矩阵求生成树个数</a:t>
            </a:r>
          </a:p>
        </p:txBody>
      </p:sp>
    </p:spTree>
    <p:extLst>
      <p:ext uri="{BB962C8B-B14F-4D97-AF65-F5344CB8AC3E}">
        <p14:creationId xmlns:p14="http://schemas.microsoft.com/office/powerpoint/2010/main" val="421342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2103461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35" dirty="0">
                <a:solidFill>
                  <a:srgbClr val="000000">
                    <a:lumMod val="85000"/>
                    <a:lumOff val="15000"/>
                  </a:srgbClr>
                </a:solidFill>
              </a:rPr>
              <a:t>总结，复习要点</a:t>
            </a:r>
            <a:endParaRPr kumimoji="0" lang="zh-CN" altLang="en-US" sz="2135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15338A-980E-45BA-8020-DCC790F12B54}"/>
              </a:ext>
            </a:extLst>
          </p:cNvPr>
          <p:cNvSpPr txBox="1"/>
          <p:nvPr/>
        </p:nvSpPr>
        <p:spPr>
          <a:xfrm>
            <a:off x="1264596" y="1488332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/>
              <a:t>概念定义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性质与判定（比如平面图里面的性质，顶点边染色里面的性质和判定）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课本上出现的在考试范围内的算法（重中之重，基本上一定会考），一定要会算，也要注意算法里的步骤和中间输出，不要直接给结果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课本上较简单或中等难度的定理，引理证明；还有一些课本上的例题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作业题，有些很难的就可以不用看了</a:t>
            </a:r>
            <a:endParaRPr lang="en-US" altLang="zh-CN" sz="2400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2311351" y="2432031"/>
            <a:ext cx="756929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9600" b="1" cap="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9600" b="1" cap="all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9600" b="1" cap="all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  <a:r>
              <a:rPr lang="en-US" altLang="zh-CN" sz="96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zh-CN" altLang="en-US" sz="9600" b="1" cap="all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1281120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35" dirty="0">
                <a:solidFill>
                  <a:srgbClr val="000000">
                    <a:lumMod val="85000"/>
                    <a:lumOff val="15000"/>
                  </a:srgbClr>
                </a:solidFill>
              </a:rPr>
              <a:t>考试范围</a:t>
            </a:r>
            <a:endParaRPr kumimoji="0" lang="zh-CN" altLang="en-US" sz="2135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A44644-2BD0-4B48-9B22-FA8644E8C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16" y="2533666"/>
            <a:ext cx="9952217" cy="17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9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458780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</a:t>
            </a:r>
          </a:p>
        </p:txBody>
      </p:sp>
      <p:sp>
        <p:nvSpPr>
          <p:cNvPr id="3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76AEFC-BB70-4183-9D93-C00A9A2C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644" y="750180"/>
            <a:ext cx="7712108" cy="17832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252F0B-416A-4505-9C31-DDDDED160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758" y="2863527"/>
            <a:ext cx="7163888" cy="1558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458780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</a:p>
        </p:txBody>
      </p:sp>
      <p:sp>
        <p:nvSpPr>
          <p:cNvPr id="3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19B2F8-575C-4974-A787-1EB9F0D27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246" y="1046176"/>
            <a:ext cx="10223207" cy="1619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97836D-6496-4B78-AA4D-67D6B6FDD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246" y="2436010"/>
            <a:ext cx="8314062" cy="23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1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1007007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35" dirty="0">
                <a:solidFill>
                  <a:srgbClr val="000000">
                    <a:lumMod val="85000"/>
                    <a:lumOff val="15000"/>
                  </a:srgbClr>
                </a:solidFill>
              </a:rPr>
              <a:t>平面图</a:t>
            </a:r>
            <a:endParaRPr kumimoji="0" lang="zh-CN" altLang="en-US" sz="2135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3E1363-6ADD-4C31-8B53-AE18C6415F99}"/>
              </a:ext>
            </a:extLst>
          </p:cNvPr>
          <p:cNvSpPr txBox="1"/>
          <p:nvPr/>
        </p:nvSpPr>
        <p:spPr>
          <a:xfrm>
            <a:off x="1293778" y="1478603"/>
            <a:ext cx="6877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平面图性质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极大平面图定义和性质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800100" lvl="1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图的厚度定义和性质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278520E-A073-4FD3-9B28-CEF3200F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434" y="2175657"/>
            <a:ext cx="6228380" cy="144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1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458780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二</a:t>
            </a:r>
          </a:p>
        </p:txBody>
      </p:sp>
      <p:sp>
        <p:nvSpPr>
          <p:cNvPr id="3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F2A5A6-EE40-46DB-B9A4-F6EC1831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71" y="133021"/>
            <a:ext cx="7251601" cy="4135579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E3584840-A47F-483D-8D53-E2CB952F4674}"/>
              </a:ext>
            </a:extLst>
          </p:cNvPr>
          <p:cNvSpPr/>
          <p:nvPr/>
        </p:nvSpPr>
        <p:spPr>
          <a:xfrm>
            <a:off x="1439693" y="4343347"/>
            <a:ext cx="603115" cy="46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21AB415-C481-4080-A9BA-FDF7D7EF2A6D}"/>
              </a:ext>
            </a:extLst>
          </p:cNvPr>
          <p:cNvSpPr/>
          <p:nvPr/>
        </p:nvSpPr>
        <p:spPr>
          <a:xfrm>
            <a:off x="1439694" y="5847185"/>
            <a:ext cx="603114" cy="46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y1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757E2FE-086D-4856-B0A0-EE14C0DDC978}"/>
              </a:ext>
            </a:extLst>
          </p:cNvPr>
          <p:cNvSpPr/>
          <p:nvPr/>
        </p:nvSpPr>
        <p:spPr>
          <a:xfrm>
            <a:off x="2662136" y="4357500"/>
            <a:ext cx="603115" cy="452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E239561-10EF-4097-A71D-0B738472EFE4}"/>
              </a:ext>
            </a:extLst>
          </p:cNvPr>
          <p:cNvSpPr/>
          <p:nvPr/>
        </p:nvSpPr>
        <p:spPr>
          <a:xfrm>
            <a:off x="2662137" y="5880803"/>
            <a:ext cx="603114" cy="432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0B4DB2C-523F-4755-98AA-76E087BAD990}"/>
              </a:ext>
            </a:extLst>
          </p:cNvPr>
          <p:cNvSpPr/>
          <p:nvPr/>
        </p:nvSpPr>
        <p:spPr>
          <a:xfrm>
            <a:off x="4088232" y="4357500"/>
            <a:ext cx="603115" cy="452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741B7D2-EDB3-4569-BE9D-8BE3D14D4B8A}"/>
              </a:ext>
            </a:extLst>
          </p:cNvPr>
          <p:cNvSpPr/>
          <p:nvPr/>
        </p:nvSpPr>
        <p:spPr>
          <a:xfrm>
            <a:off x="4088233" y="5880803"/>
            <a:ext cx="603114" cy="46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y3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4007E97-59C0-4646-BEF0-DBDB9E75EC90}"/>
              </a:ext>
            </a:extLst>
          </p:cNvPr>
          <p:cNvSpPr/>
          <p:nvPr/>
        </p:nvSpPr>
        <p:spPr>
          <a:xfrm>
            <a:off x="5590162" y="4342856"/>
            <a:ext cx="603114" cy="46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54A7A67-D3C4-42B4-996C-6A16F3AA47C7}"/>
              </a:ext>
            </a:extLst>
          </p:cNvPr>
          <p:cNvSpPr/>
          <p:nvPr/>
        </p:nvSpPr>
        <p:spPr>
          <a:xfrm>
            <a:off x="5590162" y="5855867"/>
            <a:ext cx="603114" cy="46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y4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814D249-38DC-497F-AD50-FB298938F720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1741251" y="4809784"/>
            <a:ext cx="0" cy="103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FCA22CE-28BD-4E27-9162-2FE9C82A5C3A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1741251" y="4809784"/>
            <a:ext cx="1222443" cy="107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5FE1E25-8C10-4568-8DB3-818C64887BF9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>
            <a:off x="1741251" y="4809784"/>
            <a:ext cx="2648539" cy="107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F427A67-288E-46B5-8D72-64F3F006ADEE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1741251" y="4809784"/>
            <a:ext cx="1222443" cy="103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75978AD-1482-4D9C-90D1-5D2B9DA4CB87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2963694" y="4809784"/>
            <a:ext cx="0" cy="107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87A325F-EC7F-4B65-BB71-566FA3FB62C9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4389790" y="4809784"/>
            <a:ext cx="0" cy="107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E3D61D5-C55B-4EF2-8B79-FF065FEECF57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4389790" y="4809784"/>
            <a:ext cx="1501929" cy="1046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C56C747-8888-40E8-8379-D35D0725730A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4389790" y="4809293"/>
            <a:ext cx="1501929" cy="107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2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1343638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135" dirty="0">
                <a:solidFill>
                  <a:srgbClr val="000000">
                    <a:lumMod val="85000"/>
                    <a:lumOff val="15000"/>
                  </a:srgbClr>
                </a:solidFill>
              </a:rPr>
              <a:t>Ch5 </a:t>
            </a:r>
            <a:r>
              <a:rPr lang="zh-CN" altLang="en-US" sz="2135" dirty="0">
                <a:solidFill>
                  <a:srgbClr val="000000">
                    <a:lumMod val="85000"/>
                    <a:lumOff val="15000"/>
                  </a:srgbClr>
                </a:solidFill>
              </a:rPr>
              <a:t>匹配</a:t>
            </a:r>
            <a:endParaRPr kumimoji="0" lang="zh-CN" altLang="en-US" sz="2135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A8C21AF-4466-43F0-8FE7-6094F5D9C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64" y="1523549"/>
            <a:ext cx="8817720" cy="30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1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458780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三</a:t>
            </a:r>
          </a:p>
        </p:txBody>
      </p:sp>
      <p:sp>
        <p:nvSpPr>
          <p:cNvPr id="3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C53F73-634E-4C26-B485-A08F593F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71" y="539738"/>
            <a:ext cx="9103783" cy="1901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9EB861-E476-42D5-A0E7-0ACA1AF31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087" y="2587558"/>
            <a:ext cx="8522150" cy="158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458780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四</a:t>
            </a:r>
          </a:p>
        </p:txBody>
      </p:sp>
      <p:sp>
        <p:nvSpPr>
          <p:cNvPr id="3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8F228C-9BEE-460D-9930-EFBE68D41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71" y="449576"/>
            <a:ext cx="8946062" cy="25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自定义设计方案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94C"/>
      </a:accent1>
      <a:accent2>
        <a:srgbClr val="44546A"/>
      </a:accent2>
      <a:accent3>
        <a:srgbClr val="16294C"/>
      </a:accent3>
      <a:accent4>
        <a:srgbClr val="44546A"/>
      </a:accent4>
      <a:accent5>
        <a:srgbClr val="16294C"/>
      </a:accent5>
      <a:accent6>
        <a:srgbClr val="44546A"/>
      </a:accent6>
      <a:hlink>
        <a:srgbClr val="0563C1"/>
      </a:hlink>
      <a:folHlink>
        <a:srgbClr val="954F72"/>
      </a:folHlink>
    </a:clrScheme>
    <a:fontScheme name="自定义 1">
      <a:majorFont>
        <a:latin typeface="Impact"/>
        <a:ea typeface="华康俪金黑W8(P)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LvyhTools保存的主题色-20170426-19054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94C"/>
      </a:accent1>
      <a:accent2>
        <a:srgbClr val="44546A"/>
      </a:accent2>
      <a:accent3>
        <a:srgbClr val="16294C"/>
      </a:accent3>
      <a:accent4>
        <a:srgbClr val="44546A"/>
      </a:accent4>
      <a:accent5>
        <a:srgbClr val="16294C"/>
      </a:accent5>
      <a:accent6>
        <a:srgbClr val="44546A"/>
      </a:accent6>
      <a:hlink>
        <a:srgbClr val="0563C1"/>
      </a:hlink>
      <a:folHlink>
        <a:srgbClr val="954F72"/>
      </a:folHlink>
    </a:clrScheme>
    <a:fontScheme name="自定义 1">
      <a:majorFont>
        <a:latin typeface="Impact"/>
        <a:ea typeface="华康俪金黑W8(P)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MC-</Template>
  <TotalTime>1182</TotalTime>
  <Words>186</Words>
  <Application>Microsoft Office PowerPoint</Application>
  <PresentationFormat>宽屏</PresentationFormat>
  <Paragraphs>61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微软雅黑</vt:lpstr>
      <vt:lpstr>Arial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4-24-3</dc:title>
  <dc:creator>asus</dc:creator>
  <cp:keywords>MC</cp:keywords>
  <cp:lastModifiedBy>炜喆 黄</cp:lastModifiedBy>
  <cp:revision>67</cp:revision>
  <dcterms:created xsi:type="dcterms:W3CDTF">2017-04-26T10:20:00Z</dcterms:created>
  <dcterms:modified xsi:type="dcterms:W3CDTF">2022-01-11T09:56:03Z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