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06" r:id="rId3"/>
    <p:sldId id="527" r:id="rId4"/>
    <p:sldId id="528" r:id="rId5"/>
    <p:sldId id="529" r:id="rId6"/>
    <p:sldId id="530" r:id="rId7"/>
    <p:sldId id="531" r:id="rId8"/>
    <p:sldId id="532" r:id="rId9"/>
    <p:sldId id="547" r:id="rId10"/>
    <p:sldId id="548" r:id="rId11"/>
    <p:sldId id="549" r:id="rId12"/>
    <p:sldId id="550" r:id="rId13"/>
    <p:sldId id="533" r:id="rId14"/>
    <p:sldId id="534" r:id="rId15"/>
    <p:sldId id="535" r:id="rId16"/>
    <p:sldId id="536" r:id="rId17"/>
    <p:sldId id="522" r:id="rId18"/>
    <p:sldId id="551" r:id="rId19"/>
    <p:sldId id="552" r:id="rId20"/>
    <p:sldId id="524" r:id="rId21"/>
    <p:sldId id="553" r:id="rId22"/>
    <p:sldId id="523" r:id="rId23"/>
    <p:sldId id="477" r:id="rId2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FF99"/>
    <a:srgbClr val="B7FFE7"/>
    <a:srgbClr val="CCFFFF"/>
    <a:srgbClr val="66FFFF"/>
    <a:srgbClr val="FF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 autoAdjust="0"/>
    <p:restoredTop sz="95256" autoAdjust="0"/>
  </p:normalViewPr>
  <p:slideViewPr>
    <p:cSldViewPr>
      <p:cViewPr varScale="1">
        <p:scale>
          <a:sx n="86" d="100"/>
          <a:sy n="86" d="100"/>
        </p:scale>
        <p:origin x="67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2443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0E4C1D3-E5F3-4945-84B2-903A553134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C397F93-BECE-43B0-8884-A05919094D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A77CABA-5E76-43D3-A026-35AB4F1F0F8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294A7287-056C-4AFD-8F34-A0237F4E7D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3AD3C84C-96EE-41F0-87DD-BBA575642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12BFB93-A76D-43A4-B5D8-ABA007C8C0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DE45629-E180-42D1-A726-4D4D254F24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7C75DA3-FB7B-4A09-8ADA-8C03446F27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08E19DF-7F3D-481A-A3F7-9099B9B0E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E83CB88E-5B0B-45B4-B0C3-62298CCA4A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BCE588D6-3114-4258-B28C-690983FEB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40A8155B-9BDE-4C99-A893-5EA86089F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Wikipedia:IPA_for_English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zh.wikipedia.org/wiki/Wikipedia:IPA_for_English#Key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D7264D6-0372-447C-920D-20ED86D48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FEF67B-10BA-41DC-AC2C-9288C3E91DDB}" type="slidenum">
              <a:rPr lang="en-US" altLang="zh-CN" sz="130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A61451E-DA5A-4E47-9D8F-402DCCBC7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F1242C1-B778-4C3A-A4B5-1CF44DD53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36556ED-6FAD-4908-B906-9996D1ABF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89D44C6-2A99-4098-A4D8-2B137099F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7F23BB7-969E-4DAF-9A9D-7EB4F511F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B6A82EA-ABB1-4D6D-A36F-D9D576D1D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576F32C-44E9-42DA-A715-5598C66B4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FFE6C30-5CD2-43FF-9A31-140221349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000"/>
              <a:t>若用</a:t>
            </a:r>
            <a:r>
              <a:rPr lang="en-US" altLang="zh-CN" sz="1000"/>
              <a:t>n</a:t>
            </a:r>
            <a:r>
              <a:rPr lang="zh-CN" altLang="en-US" sz="1000"/>
              <a:t>位二进制补码来表示有符号数</a:t>
            </a:r>
            <a:r>
              <a:rPr lang="en-US" altLang="zh-CN" sz="1000"/>
              <a:t>N</a:t>
            </a:r>
            <a:r>
              <a:rPr lang="zh-CN" altLang="en-US" sz="1000"/>
              <a:t>，则</a:t>
            </a:r>
          </a:p>
          <a:p>
            <a:pPr lvl="2" eaLnBrk="1" hangingPunct="1"/>
            <a:r>
              <a:rPr lang="en-US" altLang="zh-CN" sz="1000"/>
              <a:t>(N)</a:t>
            </a:r>
            <a:r>
              <a:rPr lang="zh-CN" altLang="en-US" sz="1000"/>
              <a:t>补</a:t>
            </a:r>
            <a:r>
              <a:rPr lang="en-US" altLang="zh-CN" sz="1000"/>
              <a:t>=(2^n+N) mod 2^n</a:t>
            </a:r>
          </a:p>
          <a:p>
            <a:pPr lvl="2" eaLnBrk="1" hangingPunct="1"/>
            <a:r>
              <a:rPr lang="zh-CN" altLang="en-US" sz="1000"/>
              <a:t>可表示</a:t>
            </a:r>
            <a:r>
              <a:rPr lang="en-US" altLang="zh-CN" sz="1000"/>
              <a:t>N</a:t>
            </a:r>
            <a:r>
              <a:rPr lang="zh-CN" altLang="en-US" sz="1000"/>
              <a:t>的范围：</a:t>
            </a:r>
            <a:r>
              <a:rPr lang="en-US" altLang="zh-CN" sz="1000"/>
              <a:t>-2^(n-1)~+2^(n-1)-1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F0B6319-D6A9-43EF-B738-0DCDBBCEF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6F3C1D1-DA32-4672-B437-5E94547A2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C1EB138-E478-4363-A5EE-3B239757FE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8C5D101-2FD7-4924-82D6-F653D1098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有符号数移位和精度扩展</a:t>
            </a:r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双符号位溢出判断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389E5C6-FE63-4305-B10C-E21B159EB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B34DC88-C148-4985-9755-4FCFADD73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1EC2D9D-67A9-4FDD-9EA7-D63A55B77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EE591A8-7502-4A80-B0EF-C173A1C91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二进制数码不仅可以表示数量的大小，还可以表示不同的事物或状态。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编码：以一定的规则，编制代码的过程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译码：将代码还原成所表示事物或状态的过程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码制：编制代码所要遵循的规则</a:t>
            </a: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kumimoji="1"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图像像素编码：</a:t>
            </a:r>
            <a:r>
              <a:rPr kumimoji="1" lang="en-US" altLang="zh-CN">
                <a:latin typeface="Times New Roman" panose="02020603050405020304" pitchFamily="18" charset="0"/>
              </a:rPr>
              <a:t>RGB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C1EFF8C-2D9F-4E44-B6E7-332D9F2B8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6248710-823C-4CA8-9774-1B46D1A01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4 </a:t>
            </a:r>
            <a:r>
              <a:rPr lang="zh-CN" altLang="en-US">
                <a:latin typeface="Times New Roman" panose="02020603050405020304" pitchFamily="18" charset="0"/>
              </a:rPr>
              <a:t>位二进制数码有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种代码，从中选择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种来表示</a:t>
            </a:r>
            <a:r>
              <a:rPr lang="en-US" altLang="zh-CN">
                <a:latin typeface="Times New Roman" panose="02020603050405020304" pitchFamily="18" charset="0"/>
              </a:rPr>
              <a:t>0~9</a:t>
            </a:r>
            <a:r>
              <a:rPr lang="zh-CN" altLang="en-US">
                <a:latin typeface="Times New Roman" panose="02020603050405020304" pitchFamily="18" charset="0"/>
              </a:rPr>
              <a:t>十个数码。</a:t>
            </a:r>
          </a:p>
          <a:p>
            <a:pPr eaLnBrk="1" hangingPunct="1"/>
            <a:r>
              <a:rPr kumimoji="1" lang="zh-CN" altLang="en-US">
                <a:solidFill>
                  <a:srgbClr val="3333FF"/>
                </a:solidFill>
              </a:rPr>
              <a:t>有权</a:t>
            </a:r>
            <a:r>
              <a:rPr kumimoji="1" lang="en-US" altLang="zh-CN">
                <a:solidFill>
                  <a:srgbClr val="3333FF"/>
                </a:solidFill>
              </a:rPr>
              <a:t>BCD</a:t>
            </a:r>
            <a:r>
              <a:rPr kumimoji="1" lang="zh-CN" altLang="en-US">
                <a:solidFill>
                  <a:srgbClr val="3333FF"/>
                </a:solidFill>
              </a:rPr>
              <a:t>码</a:t>
            </a:r>
            <a:r>
              <a:rPr kumimoji="1" lang="zh-CN" altLang="en-US"/>
              <a:t>：每位数码都有确定的权的码。</a:t>
            </a:r>
          </a:p>
          <a:p>
            <a:pPr eaLnBrk="1" hangingPunct="1"/>
            <a:r>
              <a:rPr kumimoji="1" lang="zh-CN" altLang="en-US">
                <a:solidFill>
                  <a:srgbClr val="3333FF"/>
                </a:solidFill>
              </a:rPr>
              <a:t>无权</a:t>
            </a:r>
            <a:r>
              <a:rPr kumimoji="1" lang="en-US" altLang="zh-CN">
                <a:solidFill>
                  <a:srgbClr val="3333FF"/>
                </a:solidFill>
              </a:rPr>
              <a:t>BCD</a:t>
            </a:r>
            <a:r>
              <a:rPr kumimoji="1" lang="zh-CN" altLang="en-US">
                <a:solidFill>
                  <a:srgbClr val="3333FF"/>
                </a:solidFill>
              </a:rPr>
              <a:t>码</a:t>
            </a:r>
            <a:r>
              <a:rPr kumimoji="1" lang="zh-CN" altLang="en-US"/>
              <a:t>：每位数码无确定的权。</a:t>
            </a: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36CDABC-EEC6-4EEA-9C36-1A7CADA56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70BC58D-EF02-4911-9D7C-8D10CB4DC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/>
              <a:t>8421</a:t>
            </a:r>
            <a:r>
              <a:rPr kumimoji="1" lang="zh-CN" altLang="en-US"/>
              <a:t>码是</a:t>
            </a:r>
            <a:r>
              <a:rPr kumimoji="1" lang="en-US" altLang="zh-CN"/>
              <a:t>BCD</a:t>
            </a:r>
            <a:r>
              <a:rPr kumimoji="1" lang="zh-CN" altLang="en-US"/>
              <a:t>代码中最常用的一种。若把每一个代码都看成是一个四位二进制数，各位的权依次为</a:t>
            </a:r>
            <a:r>
              <a:rPr kumimoji="1" lang="en-US" altLang="zh-CN"/>
              <a:t>8</a:t>
            </a:r>
            <a:r>
              <a:rPr kumimoji="1" lang="zh-CN" altLang="en-US"/>
              <a:t>，</a:t>
            </a:r>
            <a:r>
              <a:rPr kumimoji="1" lang="en-US" altLang="zh-CN"/>
              <a:t>4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。另外，每个代码的数值恰好等于它所表示的十进制数的大小。</a:t>
            </a:r>
          </a:p>
          <a:p>
            <a:pPr marL="228600" indent="-228600" eaLnBrk="1" hangingPunct="1"/>
            <a:r>
              <a:rPr kumimoji="1" lang="en-US" altLang="zh-CN">
                <a:solidFill>
                  <a:srgbClr val="FF3300"/>
                </a:solidFill>
              </a:rPr>
              <a:t>2421</a:t>
            </a:r>
            <a:r>
              <a:rPr kumimoji="1" lang="zh-CN" altLang="en-US">
                <a:solidFill>
                  <a:srgbClr val="FF3300"/>
                </a:solidFill>
              </a:rPr>
              <a:t>、</a:t>
            </a:r>
            <a:r>
              <a:rPr kumimoji="1" lang="en-US" altLang="zh-CN">
                <a:solidFill>
                  <a:srgbClr val="FF3300"/>
                </a:solidFill>
              </a:rPr>
              <a:t>5421BCD</a:t>
            </a:r>
            <a:r>
              <a:rPr kumimoji="1" lang="zh-CN" altLang="en-US">
                <a:solidFill>
                  <a:srgbClr val="FF3300"/>
                </a:solidFill>
              </a:rPr>
              <a:t>码</a:t>
            </a:r>
            <a:r>
              <a:rPr kumimoji="1" lang="zh-CN" altLang="en-US"/>
              <a:t>的前</a:t>
            </a:r>
            <a:r>
              <a:rPr kumimoji="1" lang="en-US" altLang="zh-CN"/>
              <a:t>5</a:t>
            </a:r>
            <a:r>
              <a:rPr kumimoji="1" lang="zh-CN" altLang="en-US"/>
              <a:t>个码和</a:t>
            </a:r>
            <a:r>
              <a:rPr kumimoji="1" lang="en-US" altLang="zh-CN">
                <a:solidFill>
                  <a:srgbClr val="FF3300"/>
                </a:solidFill>
              </a:rPr>
              <a:t>8421</a:t>
            </a:r>
            <a:r>
              <a:rPr kumimoji="1" lang="zh-CN" altLang="en-US">
                <a:solidFill>
                  <a:srgbClr val="FF3300"/>
                </a:solidFill>
              </a:rPr>
              <a:t>码的</a:t>
            </a:r>
            <a:r>
              <a:rPr kumimoji="1" lang="zh-CN" altLang="en-US"/>
              <a:t>相同。</a:t>
            </a:r>
          </a:p>
          <a:p>
            <a:pPr marL="228600" indent="-228600" eaLnBrk="1" hangingPunct="1"/>
            <a:r>
              <a:rPr kumimoji="1" lang="en-US" altLang="zh-CN">
                <a:solidFill>
                  <a:srgbClr val="FF3300"/>
                </a:solidFill>
              </a:rPr>
              <a:t>2421BCD</a:t>
            </a:r>
            <a:r>
              <a:rPr kumimoji="1" lang="zh-CN" altLang="en-US">
                <a:solidFill>
                  <a:srgbClr val="FF3300"/>
                </a:solidFill>
              </a:rPr>
              <a:t>码的</a:t>
            </a:r>
            <a:r>
              <a:rPr kumimoji="1" lang="zh-CN" altLang="en-US"/>
              <a:t>后</a:t>
            </a:r>
            <a:r>
              <a:rPr kumimoji="1" lang="en-US" altLang="zh-CN"/>
              <a:t>5</a:t>
            </a:r>
            <a:r>
              <a:rPr kumimoji="1" lang="zh-CN" altLang="en-US"/>
              <a:t>个码以</a:t>
            </a:r>
            <a:r>
              <a:rPr kumimoji="1" lang="zh-CN" altLang="en-US">
                <a:solidFill>
                  <a:schemeClr val="accent2"/>
                </a:solidFill>
              </a:rPr>
              <a:t>中心对称取反</a:t>
            </a:r>
            <a:r>
              <a:rPr kumimoji="1" lang="en-US" altLang="zh-CN"/>
              <a:t>,</a:t>
            </a:r>
            <a:r>
              <a:rPr kumimoji="1" lang="zh-CN" altLang="en-US"/>
              <a:t>这样的码称为</a:t>
            </a:r>
            <a:r>
              <a:rPr kumimoji="1" lang="zh-CN" altLang="en-US">
                <a:solidFill>
                  <a:schemeClr val="accent2"/>
                </a:solidFill>
              </a:rPr>
              <a:t>自反代码。</a:t>
            </a:r>
            <a:r>
              <a:rPr kumimoji="1" lang="en-US" altLang="zh-CN"/>
              <a:t>2421BCD</a:t>
            </a:r>
            <a:r>
              <a:rPr kumimoji="1" lang="zh-CN" altLang="en-US"/>
              <a:t>码的特点是：编码方案不唯一（如十进制数“</a:t>
            </a:r>
            <a:r>
              <a:rPr kumimoji="1" lang="en-US" altLang="zh-CN"/>
              <a:t>5”</a:t>
            </a:r>
            <a:r>
              <a:rPr kumimoji="1" lang="zh-CN" altLang="en-US"/>
              <a:t>可以编码为“</a:t>
            </a:r>
            <a:r>
              <a:rPr kumimoji="1" lang="en-US" altLang="zh-CN"/>
              <a:t>1011”</a:t>
            </a:r>
            <a:r>
              <a:rPr kumimoji="1" lang="zh-CN" altLang="en-US"/>
              <a:t>或“</a:t>
            </a:r>
            <a:r>
              <a:rPr kumimoji="1" lang="en-US" altLang="zh-CN"/>
              <a:t>0101”</a:t>
            </a:r>
            <a:r>
              <a:rPr kumimoji="1" lang="zh-CN" altLang="en-US"/>
              <a:t>）；</a:t>
            </a:r>
            <a:r>
              <a:rPr kumimoji="1" lang="en-US" altLang="zh-CN"/>
              <a:t>0</a:t>
            </a:r>
            <a:r>
              <a:rPr kumimoji="1" lang="zh-CN" altLang="en-US"/>
              <a:t>－</a:t>
            </a:r>
            <a:r>
              <a:rPr kumimoji="1" lang="en-US" altLang="zh-CN"/>
              <a:t>9</a:t>
            </a:r>
            <a:r>
              <a:rPr kumimoji="1" lang="zh-CN" altLang="en-US"/>
              <a:t>、</a:t>
            </a:r>
            <a:r>
              <a:rPr kumimoji="1" lang="en-US" altLang="zh-CN"/>
              <a:t>1</a:t>
            </a:r>
            <a:r>
              <a:rPr kumimoji="1" lang="zh-CN" altLang="en-US"/>
              <a:t>－</a:t>
            </a:r>
            <a:r>
              <a:rPr kumimoji="1" lang="en-US" altLang="zh-CN"/>
              <a:t>8</a:t>
            </a:r>
            <a:r>
              <a:rPr kumimoji="1" lang="zh-CN" altLang="en-US"/>
              <a:t>、</a:t>
            </a:r>
            <a:r>
              <a:rPr kumimoji="1" lang="en-US" altLang="zh-CN"/>
              <a:t>2</a:t>
            </a:r>
            <a:r>
              <a:rPr kumimoji="1" lang="zh-CN" altLang="en-US"/>
              <a:t>－</a:t>
            </a:r>
            <a:r>
              <a:rPr kumimoji="1" lang="en-US" altLang="zh-CN"/>
              <a:t>7</a:t>
            </a:r>
            <a:r>
              <a:rPr kumimoji="1" lang="zh-CN" altLang="en-US"/>
              <a:t>等数字编码互为按位取反结果，这有助于十进制的运算简化。</a:t>
            </a:r>
          </a:p>
          <a:p>
            <a:pPr marL="228600" indent="-228600" eaLnBrk="1" hangingPunct="1"/>
            <a:r>
              <a:rPr kumimoji="1" lang="en-US" altLang="zh-CN">
                <a:solidFill>
                  <a:srgbClr val="3333FF"/>
                </a:solidFill>
              </a:rPr>
              <a:t>5421BCD</a:t>
            </a:r>
            <a:r>
              <a:rPr kumimoji="1" lang="zh-CN" altLang="en-US">
                <a:solidFill>
                  <a:srgbClr val="3333FF"/>
                </a:solidFill>
              </a:rPr>
              <a:t>码</a:t>
            </a:r>
            <a:r>
              <a:rPr kumimoji="1" lang="zh-CN" altLang="en-US"/>
              <a:t>的后</a:t>
            </a:r>
            <a:r>
              <a:rPr kumimoji="1" lang="en-US" altLang="zh-CN"/>
              <a:t>5</a:t>
            </a:r>
            <a:r>
              <a:rPr kumimoji="1" lang="zh-CN" altLang="en-US"/>
              <a:t>个码在前</a:t>
            </a:r>
            <a:r>
              <a:rPr kumimoji="1" lang="en-US" altLang="zh-CN"/>
              <a:t>5</a:t>
            </a:r>
            <a:r>
              <a:rPr kumimoji="1" lang="zh-CN" altLang="en-US"/>
              <a:t>个码的基础上加</a:t>
            </a:r>
            <a:r>
              <a:rPr kumimoji="1" lang="en-US" altLang="zh-CN"/>
              <a:t>1000</a:t>
            </a:r>
            <a:r>
              <a:rPr kumimoji="1" lang="zh-CN" altLang="en-US"/>
              <a:t>构成，前</a:t>
            </a:r>
            <a:r>
              <a:rPr kumimoji="1" lang="en-US" altLang="zh-CN"/>
              <a:t>5</a:t>
            </a:r>
            <a:r>
              <a:rPr kumimoji="1" lang="zh-CN" altLang="en-US"/>
              <a:t>个码和后</a:t>
            </a:r>
            <a:r>
              <a:rPr kumimoji="1" lang="en-US" altLang="zh-CN"/>
              <a:t>5</a:t>
            </a:r>
            <a:r>
              <a:rPr kumimoji="1" lang="zh-CN" altLang="en-US"/>
              <a:t>个码一一对应相同，仅高位不同。</a:t>
            </a:r>
          </a:p>
          <a:p>
            <a:pPr marL="228600" indent="-228600" eaLnBrk="1" hangingPunct="1"/>
            <a:r>
              <a:rPr kumimoji="1" lang="zh-CN" altLang="en-US"/>
              <a:t>余</a:t>
            </a:r>
            <a:r>
              <a:rPr kumimoji="1" lang="en-US" altLang="zh-CN"/>
              <a:t>3</a:t>
            </a:r>
            <a:r>
              <a:rPr kumimoji="1" lang="zh-CN" altLang="en-US"/>
              <a:t>码被看成</a:t>
            </a:r>
            <a:r>
              <a:rPr kumimoji="1" lang="en-US" altLang="zh-CN"/>
              <a:t>4</a:t>
            </a:r>
            <a:r>
              <a:rPr kumimoji="1" lang="zh-CN" altLang="en-US"/>
              <a:t>位二进制数时，则它的数值要比它所表示的十进制数码多</a:t>
            </a:r>
            <a:r>
              <a:rPr kumimoji="1" lang="en-US" altLang="zh-CN"/>
              <a:t>3</a:t>
            </a:r>
            <a:r>
              <a:rPr kumimoji="1" lang="zh-CN" altLang="en-US"/>
              <a:t>。如果将两个余</a:t>
            </a:r>
            <a:r>
              <a:rPr kumimoji="1" lang="en-US" altLang="zh-CN"/>
              <a:t>3</a:t>
            </a:r>
            <a:r>
              <a:rPr kumimoji="1" lang="zh-CN" altLang="en-US"/>
              <a:t>码相加，所得的和将比十进制数和所对应的二进制数多</a:t>
            </a:r>
            <a:r>
              <a:rPr kumimoji="1" lang="en-US" altLang="zh-CN"/>
              <a:t>6</a:t>
            </a:r>
            <a:r>
              <a:rPr kumimoji="1" lang="zh-CN" altLang="en-US"/>
              <a:t>。因此，在用余</a:t>
            </a:r>
            <a:r>
              <a:rPr kumimoji="1" lang="en-US" altLang="zh-CN"/>
              <a:t>3</a:t>
            </a:r>
            <a:r>
              <a:rPr kumimoji="1" lang="zh-CN" altLang="en-US"/>
              <a:t>码作十进制加法运算时，若两数之和为</a:t>
            </a:r>
            <a:r>
              <a:rPr kumimoji="1" lang="en-US" altLang="zh-CN"/>
              <a:t>10</a:t>
            </a:r>
            <a:r>
              <a:rPr kumimoji="1" lang="zh-CN" altLang="en-US"/>
              <a:t>，正好等于二进制数的</a:t>
            </a:r>
            <a:r>
              <a:rPr kumimoji="1" lang="en-US" altLang="zh-CN"/>
              <a:t>16</a:t>
            </a:r>
            <a:r>
              <a:rPr kumimoji="1" lang="zh-CN" altLang="en-US"/>
              <a:t>，于是从高位自动产生进位信号。</a:t>
            </a:r>
          </a:p>
          <a:p>
            <a:pPr marL="228600" indent="-228600" eaLnBrk="1" hangingPunct="1"/>
            <a:r>
              <a:rPr kumimoji="1" lang="zh-CN" altLang="en-US"/>
              <a:t>余</a:t>
            </a:r>
            <a:r>
              <a:rPr kumimoji="1" lang="en-US" altLang="zh-CN"/>
              <a:t>3</a:t>
            </a:r>
            <a:r>
              <a:rPr kumimoji="1" lang="zh-CN" altLang="en-US"/>
              <a:t>循环码是取自</a:t>
            </a:r>
            <a:r>
              <a:rPr kumimoji="1" lang="en-US" altLang="zh-CN"/>
              <a:t>4</a:t>
            </a:r>
            <a:r>
              <a:rPr kumimoji="1" lang="zh-CN" altLang="en-US"/>
              <a:t>位格雷码的中间</a:t>
            </a:r>
            <a:r>
              <a:rPr kumimoji="1" lang="en-US" altLang="zh-CN"/>
              <a:t>10</a:t>
            </a:r>
            <a:r>
              <a:rPr kumimoji="1" lang="zh-CN" altLang="en-US"/>
              <a:t>个码。</a:t>
            </a:r>
            <a:endParaRPr kumimoji="1" lang="zh-CN" altLang="en-US">
              <a:solidFill>
                <a:srgbClr val="FF0000"/>
              </a:solidFill>
            </a:endParaRPr>
          </a:p>
          <a:p>
            <a:pPr marL="228600" indent="-228600" eaLnBrk="1" hangingPunct="1"/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B550897-B8F6-4C2C-8BA7-2D74095CF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80E2FA7-CF82-41BE-9997-839F15C5A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格雷码另一个特点：最高位的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只改变一次；若以最高位的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之间的交界为轴，其他位的代码是上下对称的。所以，格雷码又是</a:t>
            </a:r>
            <a:r>
              <a:rPr lang="zh-CN" altLang="en-US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反射码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endParaRPr lang="en-US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9DBF452-9087-4924-ABA3-9698FCDB0F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572151-CAFE-415F-BE0B-5958970EF81F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AC6E4F-E29E-4E3D-B643-82DEEEEF3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C4785EF-7A87-4176-A9C1-889D28036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CC9C90E-7444-4495-8842-2CB4EFD843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A679272-0486-4769-A427-419B5CD9D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二进制码到格雷码的转换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）格雷码的最高位（最左边）与二进制码的最高位相同。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）从左到右，逐一将二进制码相邻的两位相加（舍去进位），作为格雷码的下一位。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格雷码到二进制码的转换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）二进制码的最高位（最左边）与格雷码的最高位相同。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）将产生的每一位二进制码，与下一位相邻的格雷码相加（舍去进位），作为二进制码的下一位。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6D3F280-2414-4C04-BC95-C41F3BC1B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F40ABDD-A490-4040-B4E9-0C8089E46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333333"/>
                </a:solidFill>
              </a:rPr>
              <a:t>常见的汉字字符集</a:t>
            </a:r>
            <a:r>
              <a:rPr lang="zh-CN" altLang="en-US">
                <a:solidFill>
                  <a:srgbClr val="F73131"/>
                </a:solidFill>
              </a:rPr>
              <a:t>编码</a:t>
            </a:r>
            <a:r>
              <a:rPr lang="zh-CN" altLang="en-US">
                <a:solidFill>
                  <a:srgbClr val="333333"/>
                </a:solidFill>
              </a:rPr>
              <a:t>包括</a:t>
            </a:r>
            <a:r>
              <a:rPr lang="en-US" altLang="zh-CN">
                <a:solidFill>
                  <a:srgbClr val="333333"/>
                </a:solidFill>
              </a:rPr>
              <a:t>GB2312</a:t>
            </a:r>
            <a:r>
              <a:rPr lang="zh-CN" altLang="en-US">
                <a:solidFill>
                  <a:srgbClr val="333333"/>
                </a:solidFill>
              </a:rPr>
              <a:t>、</a:t>
            </a:r>
            <a:r>
              <a:rPr lang="en-US" altLang="zh-CN">
                <a:solidFill>
                  <a:srgbClr val="333333"/>
                </a:solidFill>
              </a:rPr>
              <a:t>BIG5</a:t>
            </a:r>
            <a:r>
              <a:rPr lang="zh-CN" altLang="en-US">
                <a:solidFill>
                  <a:srgbClr val="333333"/>
                </a:solidFill>
              </a:rPr>
              <a:t>、</a:t>
            </a:r>
            <a:r>
              <a:rPr lang="en-US" altLang="zh-CN">
                <a:solidFill>
                  <a:srgbClr val="333333"/>
                </a:solidFill>
              </a:rPr>
              <a:t>GBK</a:t>
            </a:r>
            <a:r>
              <a:rPr lang="zh-CN" altLang="en-US">
                <a:solidFill>
                  <a:srgbClr val="333333"/>
                </a:solidFill>
              </a:rPr>
              <a:t>、</a:t>
            </a:r>
            <a:r>
              <a:rPr lang="en-US" altLang="zh-CN">
                <a:solidFill>
                  <a:srgbClr val="333333"/>
                </a:solidFill>
              </a:rPr>
              <a:t>GB18030</a:t>
            </a:r>
            <a:r>
              <a:rPr lang="zh-CN" altLang="en-US">
                <a:solidFill>
                  <a:srgbClr val="333333"/>
                </a:solidFill>
              </a:rPr>
              <a:t>、</a:t>
            </a:r>
            <a:r>
              <a:rPr lang="en-US" altLang="zh-CN">
                <a:solidFill>
                  <a:srgbClr val="333333"/>
                </a:solidFill>
              </a:rPr>
              <a:t>Unicode</a:t>
            </a:r>
            <a:r>
              <a:rPr lang="zh-CN" altLang="en-US">
                <a:solidFill>
                  <a:srgbClr val="333333"/>
                </a:solidFill>
              </a:rPr>
              <a:t>等。</a:t>
            </a:r>
            <a:endParaRPr lang="en-US" altLang="zh-CN">
              <a:solidFill>
                <a:srgbClr val="333333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altLang="zh-CN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ASCII</a:t>
            </a:r>
            <a:r>
              <a:rPr lang="zh-CN" altLang="en-US"/>
              <a:t>（</a:t>
            </a:r>
            <a:r>
              <a:rPr lang="en-US" altLang="zh-CN"/>
              <a:t>pronunciation: </a:t>
            </a:r>
            <a:r>
              <a:rPr lang="en-US" altLang="zh-CN">
                <a:hlinkClick r:id="rId3" tooltip="Wikipedia:IPA for English"/>
              </a:rPr>
              <a:t>/</a:t>
            </a:r>
            <a:r>
              <a:rPr lang="en-US" altLang="zh-CN">
                <a:hlinkClick r:id="rId4" tooltip="Wikipedia:IPA for English"/>
              </a:rPr>
              <a:t>æski</a:t>
            </a:r>
            <a:r>
              <a:rPr lang="en-US" altLang="zh-CN">
                <a:hlinkClick r:id="rId3" tooltip="Wikipedia:IPA for English"/>
              </a:rPr>
              <a:t>/</a:t>
            </a:r>
            <a:r>
              <a:rPr lang="en-US" altLang="zh-CN"/>
              <a:t> </a:t>
            </a:r>
            <a:r>
              <a:rPr lang="en-US" altLang="zh-CN" i="1"/>
              <a:t>ASS-kee</a:t>
            </a:r>
            <a:r>
              <a:rPr lang="zh-CN" altLang="en-US"/>
              <a:t>，</a:t>
            </a:r>
            <a:r>
              <a:rPr lang="en-US" altLang="zh-CN"/>
              <a:t>American Standard Code for Information Interchange</a:t>
            </a:r>
            <a:r>
              <a:rPr lang="zh-CN" altLang="en-US"/>
              <a:t>，美国信息交换标准代码）是基于拉丁字母的一套电脑编码系统。它主要用于显示现代英语，而其扩展版本</a:t>
            </a:r>
            <a:r>
              <a:rPr lang="en-US" altLang="zh-CN"/>
              <a:t>EASCII</a:t>
            </a:r>
            <a:r>
              <a:rPr lang="zh-CN" altLang="en-US"/>
              <a:t>则可以部分支持其他西欧语言，并等同于国际标准</a:t>
            </a:r>
            <a:r>
              <a:rPr lang="en-US" altLang="zh-CN"/>
              <a:t>ISO/IEC 646</a:t>
            </a:r>
            <a:r>
              <a:rPr lang="zh-CN" altLang="en-US"/>
              <a:t>。由于万维网使得</a:t>
            </a:r>
            <a:r>
              <a:rPr lang="en-US" altLang="zh-CN"/>
              <a:t>ASCII</a:t>
            </a:r>
            <a:r>
              <a:rPr lang="zh-CN" altLang="en-US"/>
              <a:t>广为通用，直到</a:t>
            </a:r>
            <a:r>
              <a:rPr lang="en-US" altLang="zh-CN"/>
              <a:t>2007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月，逐渐被</a:t>
            </a:r>
            <a:r>
              <a:rPr lang="en-US" altLang="zh-CN"/>
              <a:t>Unicode</a:t>
            </a:r>
            <a:r>
              <a:rPr lang="zh-CN" altLang="en-US"/>
              <a:t>取代。</a:t>
            </a:r>
            <a:endParaRPr lang="en-US" altLang="zh-CN" sz="90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000"/>
              <a:t>用</a:t>
            </a:r>
            <a:r>
              <a:rPr lang="en-US" altLang="zh-CN" sz="1000"/>
              <a:t>7</a:t>
            </a:r>
            <a:r>
              <a:rPr lang="zh-CN" altLang="en-US" sz="1000"/>
              <a:t>位二进制编码表示一个字符，共可表示</a:t>
            </a:r>
            <a:r>
              <a:rPr lang="en-US" altLang="zh-CN" sz="1000"/>
              <a:t>128</a:t>
            </a:r>
            <a:r>
              <a:rPr lang="zh-CN" altLang="en-US" sz="1000"/>
              <a:t>个不同的字符（</a:t>
            </a:r>
            <a:r>
              <a:rPr lang="zh-CN" altLang="en-US" sz="900">
                <a:solidFill>
                  <a:srgbClr val="000066"/>
                </a:solidFill>
              </a:rPr>
              <a:t>大、小写英文字母、十进制数、标点符号、运算符号、控制符号等</a:t>
            </a:r>
            <a:r>
              <a:rPr lang="zh-CN" altLang="en-US" sz="1000"/>
              <a:t>）。通常使用时在最高位添 </a:t>
            </a:r>
            <a:r>
              <a:rPr lang="en-US" altLang="zh-CN" sz="1000"/>
              <a:t>0 </a:t>
            </a:r>
            <a:r>
              <a:rPr lang="zh-CN" altLang="en-US" sz="1000"/>
              <a:t>凑成 </a:t>
            </a:r>
            <a:r>
              <a:rPr lang="en-US" altLang="zh-CN" sz="1000"/>
              <a:t>8 </a:t>
            </a:r>
            <a:r>
              <a:rPr lang="zh-CN" altLang="en-US" sz="1000"/>
              <a:t>位二进制编码，或根据实际情况将最高位用作校验位。</a:t>
            </a:r>
            <a:endParaRPr lang="en-US" altLang="zh-CN" sz="100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zh-CN" altLang="en-US" sz="1000"/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控制字符缩写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NUL	Null				SI	Shift 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SOH	Start of Header		DLE	Data Link Escape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STX	Start of Text			DC1-DC4	Device Control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ETX	End of Text			NAK	Negative Acknowledgement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EOT	End of Transmission	SYN	Synchronous idle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ENQ	Enquiry			ETB	End of Transmitted Block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ACK	Acknowledgement		CAN	Cancel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BEL	Bell				EM	End of Medium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BS	Backspace			SUB	Substitute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HT	Horizontal Tab		ESC	Escape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LF	Line Feed (New Line)	FS	File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VT	Vertical Tab			GS	Group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FF	Form Feed (New Page)	RS	Record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CR	Carriage Return		US	Unit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SO	Shift Out			DEL	Delete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/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SP    Space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A864B0-1A0E-4D0A-A89E-A42080226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510C230-01FB-42D2-8D48-C6BBA8CA5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latin typeface="宋体" panose="02010600030101010101" pitchFamily="2" charset="-122"/>
              </a:rPr>
              <a:t>所谓“数制”就是计数的体制，也称进位计数制，指用一组固定的</a:t>
            </a:r>
            <a:r>
              <a:rPr kumimoji="1" lang="zh-CN" altLang="en-US" dirty="0">
                <a:solidFill>
                  <a:srgbClr val="0066FF"/>
                </a:solidFill>
                <a:latin typeface="宋体" panose="02010600030101010101" pitchFamily="2" charset="-122"/>
              </a:rPr>
              <a:t>计数符号</a:t>
            </a:r>
            <a:r>
              <a:rPr kumimoji="1" lang="en-US" altLang="zh-CN" dirty="0">
                <a:latin typeface="宋体" panose="02010600030101010101" pitchFamily="2" charset="-122"/>
              </a:rPr>
              <a:t>(</a:t>
            </a:r>
            <a:r>
              <a:rPr kumimoji="1" lang="zh-CN" altLang="en-US" dirty="0">
                <a:latin typeface="宋体" panose="02010600030101010101" pitchFamily="2" charset="-122"/>
              </a:rPr>
              <a:t>或称数码</a:t>
            </a:r>
            <a:r>
              <a:rPr kumimoji="1" lang="en-US" altLang="zh-CN" dirty="0">
                <a:latin typeface="宋体" panose="02010600030101010101" pitchFamily="2" charset="-122"/>
              </a:rPr>
              <a:t>)</a:t>
            </a:r>
            <a:r>
              <a:rPr kumimoji="1" lang="zh-CN" altLang="en-US" dirty="0">
                <a:latin typeface="宋体" panose="02010600030101010101" pitchFamily="2" charset="-122"/>
              </a:rPr>
              <a:t>和统一的</a:t>
            </a:r>
            <a:r>
              <a:rPr kumimoji="1" lang="zh-CN" altLang="en-US" dirty="0">
                <a:solidFill>
                  <a:srgbClr val="0066FF"/>
                </a:solidFill>
                <a:latin typeface="宋体" panose="02010600030101010101" pitchFamily="2" charset="-122"/>
              </a:rPr>
              <a:t>进位规则</a:t>
            </a:r>
            <a:r>
              <a:rPr kumimoji="1" lang="zh-CN" altLang="en-US" dirty="0">
                <a:latin typeface="宋体" panose="02010600030101010101" pitchFamily="2" charset="-122"/>
              </a:rPr>
              <a:t>来表示数值的方法</a:t>
            </a:r>
            <a:endParaRPr kumimoji="1" lang="zh-CN" altLang="en-US" dirty="0">
              <a:solidFill>
                <a:srgbClr val="000066"/>
              </a:solidFill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0066"/>
                </a:solidFill>
              </a:rPr>
              <a:t>例如，十进制采用</a:t>
            </a:r>
            <a:r>
              <a:rPr kumimoji="1" lang="en-US" altLang="zh-CN" dirty="0">
                <a:solidFill>
                  <a:srgbClr val="000066"/>
                </a:solidFill>
              </a:rPr>
              <a:t>0, 1, 2, 3, 4, 5, 6, 7, 8, 9</a:t>
            </a:r>
            <a:r>
              <a:rPr kumimoji="1" lang="zh-CN" altLang="en-US" dirty="0">
                <a:solidFill>
                  <a:srgbClr val="000066"/>
                </a:solidFill>
              </a:rPr>
              <a:t>十个数码，其进位的规则是“逢十进一”。各位的权都是</a:t>
            </a:r>
            <a:r>
              <a:rPr kumimoji="1" lang="en-US" altLang="zh-CN" dirty="0">
                <a:solidFill>
                  <a:srgbClr val="000066"/>
                </a:solidFill>
              </a:rPr>
              <a:t>10</a:t>
            </a:r>
            <a:r>
              <a:rPr kumimoji="1" lang="zh-CN" altLang="en-US" dirty="0">
                <a:solidFill>
                  <a:srgbClr val="000066"/>
                </a:solidFill>
              </a:rPr>
              <a:t>的幂。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 dirty="0"/>
              <a:t>进位计数制有数位、基数、位权三个要素。 </a:t>
            </a:r>
          </a:p>
          <a:p>
            <a:pPr lvl="2" eaLnBrk="1" hangingPunct="1"/>
            <a:r>
              <a:rPr kumimoji="1" lang="zh-CN" altLang="en-US" dirty="0"/>
              <a:t>数位：指数码在一个数中所处的位置 </a:t>
            </a:r>
          </a:p>
          <a:p>
            <a:pPr lvl="2" eaLnBrk="1" hangingPunct="1"/>
            <a:r>
              <a:rPr kumimoji="1" lang="zh-CN" altLang="en-US" dirty="0"/>
              <a:t>基数（</a:t>
            </a:r>
            <a:r>
              <a:rPr kumimoji="1" lang="en-US" altLang="zh-CN" dirty="0"/>
              <a:t>Base/Radix</a:t>
            </a:r>
            <a:r>
              <a:rPr kumimoji="1" lang="zh-CN" altLang="en-US" dirty="0"/>
              <a:t>）：数位上所能使用的数码的个数</a:t>
            </a:r>
          </a:p>
          <a:p>
            <a:pPr lvl="2" eaLnBrk="1" hangingPunct="1"/>
            <a:r>
              <a:rPr kumimoji="1" lang="zh-CN" altLang="en-US" dirty="0"/>
              <a:t>位权（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）：所处位置的价值，数位所代表的大小，对于一个</a:t>
            </a:r>
            <a:r>
              <a:rPr kumimoji="1" lang="en-US" altLang="zh-CN" dirty="0"/>
              <a:t>R</a:t>
            </a:r>
            <a:r>
              <a:rPr kumimoji="1" lang="zh-CN" altLang="en-US" dirty="0"/>
              <a:t>进制数（即基数为</a:t>
            </a:r>
            <a:r>
              <a:rPr kumimoji="1" lang="en-US" altLang="zh-CN" dirty="0"/>
              <a:t>R</a:t>
            </a:r>
            <a:r>
              <a:rPr kumimoji="1" lang="zh-CN" altLang="en-US" dirty="0"/>
              <a:t>），若数位记作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，则位权可记作</a:t>
            </a:r>
            <a:r>
              <a:rPr kumimoji="1" lang="en-US" altLang="zh-CN" dirty="0" err="1"/>
              <a:t>R^i</a:t>
            </a:r>
            <a:r>
              <a:rPr kumimoji="1" lang="en-US" altLang="zh-CN" dirty="0"/>
              <a:t> </a:t>
            </a:r>
            <a:r>
              <a:rPr kumimoji="1" lang="zh-CN" altLang="en-US" dirty="0"/>
              <a:t>。</a:t>
            </a:r>
          </a:p>
          <a:p>
            <a:pPr eaLnBrk="1" hangingPunct="1"/>
            <a:r>
              <a:rPr kumimoji="1" lang="en-US" altLang="zh-CN" dirty="0">
                <a:solidFill>
                  <a:srgbClr val="000066"/>
                </a:solidFill>
              </a:rPr>
              <a:t>MSD</a:t>
            </a:r>
            <a:r>
              <a:rPr kumimoji="1" lang="zh-CN" altLang="en-US" dirty="0">
                <a:solidFill>
                  <a:srgbClr val="000066"/>
                </a:solidFill>
              </a:rPr>
              <a:t>：</a:t>
            </a:r>
            <a:r>
              <a:rPr kumimoji="1" lang="en-US" altLang="zh-CN" dirty="0">
                <a:solidFill>
                  <a:srgbClr val="000066"/>
                </a:solidFill>
              </a:rPr>
              <a:t>Most Significant digit</a:t>
            </a:r>
          </a:p>
          <a:p>
            <a:pPr eaLnBrk="1" hangingPunct="1"/>
            <a:r>
              <a:rPr kumimoji="1" lang="en-US" altLang="zh-CN" dirty="0">
                <a:solidFill>
                  <a:srgbClr val="000066"/>
                </a:solidFill>
              </a:rPr>
              <a:t>LSD</a:t>
            </a:r>
            <a:r>
              <a:rPr kumimoji="1" lang="zh-CN" altLang="en-US" dirty="0">
                <a:solidFill>
                  <a:srgbClr val="000066"/>
                </a:solidFill>
              </a:rPr>
              <a:t>：</a:t>
            </a:r>
            <a:r>
              <a:rPr kumimoji="1" lang="en-US" altLang="zh-CN" dirty="0">
                <a:solidFill>
                  <a:srgbClr val="000066"/>
                </a:solidFill>
              </a:rPr>
              <a:t>Least Significant Digit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CBABF25-1869-4AD0-99C8-C66D594EC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41A53C97-B350-490B-A4FA-1C064235B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kumimoji="1" lang="zh-CN" altLang="en-US"/>
              <a:t>为什么引入其他进制？ 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kumimoji="1"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二进制优点：数字</a:t>
            </a:r>
            <a:r>
              <a:rPr kumimoji="1" lang="zh-CN" altLang="en-US">
                <a:solidFill>
                  <a:srgbClr val="000066"/>
                </a:solidFill>
              </a:rPr>
              <a:t>电路实现（存储、处理、传输）简单、可靠。</a:t>
            </a:r>
            <a:endParaRPr kumimoji="1" lang="zh-CN" altLang="en-US"/>
          </a:p>
          <a:p>
            <a:pPr lvl="2" eaLnBrk="1" hangingPunct="1">
              <a:spcBef>
                <a:spcPct val="0"/>
              </a:spcBef>
              <a:defRPr/>
            </a:pPr>
            <a:r>
              <a:rPr kumimoji="1" lang="zh-CN" altLang="en-US">
                <a:solidFill>
                  <a:srgbClr val="000066"/>
                </a:solidFill>
              </a:rPr>
              <a:t>二进制缺点：使用不方便（位数长，二</a:t>
            </a:r>
            <a:r>
              <a:rPr kumimoji="1" lang="en-US" altLang="zh-CN">
                <a:solidFill>
                  <a:srgbClr val="000066"/>
                </a:solidFill>
              </a:rPr>
              <a:t>-</a:t>
            </a:r>
            <a:r>
              <a:rPr kumimoji="1" lang="zh-CN" altLang="en-US">
                <a:solidFill>
                  <a:srgbClr val="000066"/>
                </a:solidFill>
              </a:rPr>
              <a:t>十进制转换复杂）。</a:t>
            </a:r>
            <a:r>
              <a:rPr kumimoji="1" lang="zh-CN" altLang="en-US"/>
              <a:t>为克服二进制的缺点而引入十六进制和八进制。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kumimoji="1" lang="zh-CN" altLang="en-US"/>
              <a:t>十六进制优点：</a:t>
            </a:r>
            <a:r>
              <a:rPr kumimoji="1" lang="zh-CN" altLang="en-US">
                <a:solidFill>
                  <a:srgbClr val="000066"/>
                </a:solidFill>
              </a:rPr>
              <a:t>与二进制之间的转换容易，书写简洁（计数容量较其它进制都大） 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9CB4E52-A2F4-48CF-AC47-B09092D97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5F39FF3-B17F-4C44-9E8C-C3D6C86A4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A26A5A-D3C2-4F85-9E7D-17F1C36D9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7786B39-62D4-40B1-AA13-24AD7DB91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D888568-A38D-4FD7-A5F5-2736E96CF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F38940B-4DBE-4785-9E50-A826A1019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进位和借位规则：逢</a:t>
            </a:r>
            <a:r>
              <a:rPr lang="en-US" altLang="zh-CN"/>
              <a:t>2</a:t>
            </a:r>
            <a:r>
              <a:rPr lang="zh-CN" altLang="en-US"/>
              <a:t>进</a:t>
            </a:r>
            <a:r>
              <a:rPr lang="en-US" altLang="zh-CN"/>
              <a:t>1</a:t>
            </a:r>
            <a:r>
              <a:rPr lang="zh-CN" altLang="en-US"/>
              <a:t>，借</a:t>
            </a:r>
            <a:r>
              <a:rPr lang="en-US" altLang="zh-CN"/>
              <a:t>1</a:t>
            </a:r>
            <a:r>
              <a:rPr lang="zh-CN" altLang="en-US"/>
              <a:t>当</a:t>
            </a:r>
            <a:r>
              <a:rPr lang="en-US" altLang="zh-CN"/>
              <a:t>2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所以数字电路中普遍采用二进制算数运算</a:t>
            </a:r>
          </a:p>
          <a:p>
            <a:pPr eaLnBrk="1" hangingPunct="1"/>
            <a:r>
              <a:rPr lang="zh-CN" altLang="en-US"/>
              <a:t>无符号数运算与有符号数运算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浮点数及其运算</a:t>
            </a:r>
            <a:endParaRPr lang="en-US" altLang="zh-CN"/>
          </a:p>
          <a:p>
            <a:pPr eaLnBrk="1" hangingPunct="1"/>
            <a:r>
              <a:rPr lang="zh-CN" altLang="en-US"/>
              <a:t>浮点数标准：</a:t>
            </a:r>
            <a:r>
              <a:rPr lang="en-US" altLang="zh-CN"/>
              <a:t>IEEE754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23E37B-0A79-4770-90A2-606285623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ECEE8C8-E276-48F4-9200-C6CA5923F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若用</a:t>
            </a:r>
            <a:r>
              <a:rPr kumimoji="1" lang="en-US" altLang="zh-CN"/>
              <a:t>n</a:t>
            </a:r>
            <a:r>
              <a:rPr kumimoji="1" lang="zh-CN" altLang="en-US"/>
              <a:t>位二进制数码来表示有符号数</a:t>
            </a:r>
            <a:r>
              <a:rPr kumimoji="1" lang="en-US" altLang="zh-CN"/>
              <a:t>N</a:t>
            </a:r>
            <a:endParaRPr kumimoji="1" lang="zh-CN" altLang="en-US"/>
          </a:p>
          <a:p>
            <a:pPr lvl="1" eaLnBrk="1" hangingPunct="1"/>
            <a:r>
              <a:rPr kumimoji="1" lang="zh-CN" altLang="en-US"/>
              <a:t>对于</a:t>
            </a:r>
            <a:r>
              <a:rPr kumimoji="1" lang="en-US" altLang="zh-CN"/>
              <a:t>N&gt;=0</a:t>
            </a:r>
            <a:r>
              <a:rPr kumimoji="1" lang="zh-CN" altLang="en-US"/>
              <a:t>， </a:t>
            </a:r>
            <a:r>
              <a:rPr kumimoji="1" lang="en-US" altLang="zh-CN"/>
              <a:t>[N]</a:t>
            </a:r>
            <a:r>
              <a:rPr kumimoji="1" lang="zh-CN" altLang="en-US"/>
              <a:t>原</a:t>
            </a:r>
            <a:r>
              <a:rPr kumimoji="1" lang="en-US" altLang="zh-CN"/>
              <a:t>= [N]</a:t>
            </a:r>
            <a:r>
              <a:rPr kumimoji="1" lang="zh-CN" altLang="en-US"/>
              <a:t>反 </a:t>
            </a:r>
            <a:r>
              <a:rPr kumimoji="1" lang="en-US" altLang="zh-CN"/>
              <a:t>= [N]</a:t>
            </a:r>
            <a:r>
              <a:rPr kumimoji="1" lang="zh-CN" altLang="en-US"/>
              <a:t>原 </a:t>
            </a:r>
            <a:r>
              <a:rPr kumimoji="1" lang="en-US" altLang="zh-CN"/>
              <a:t>= N</a:t>
            </a:r>
          </a:p>
          <a:p>
            <a:pPr lvl="1" eaLnBrk="1" hangingPunct="1"/>
            <a:r>
              <a:rPr kumimoji="1" lang="zh-CN" altLang="en-US"/>
              <a:t>对于</a:t>
            </a:r>
            <a:r>
              <a:rPr kumimoji="1" lang="en-US" altLang="zh-CN"/>
              <a:t>N&lt;0 </a:t>
            </a:r>
          </a:p>
          <a:p>
            <a:pPr lvl="2" eaLnBrk="1" hangingPunct="1"/>
            <a:r>
              <a:rPr kumimoji="1" lang="en-US" altLang="zh-CN"/>
              <a:t>[N]</a:t>
            </a:r>
            <a:r>
              <a:rPr kumimoji="1" lang="zh-CN" altLang="en-US"/>
              <a:t>原 </a:t>
            </a:r>
            <a:r>
              <a:rPr kumimoji="1" lang="en-US" altLang="zh-CN"/>
              <a:t>= 2^(n-1) + | N |</a:t>
            </a:r>
            <a:endParaRPr kumimoji="1" lang="zh-CN" altLang="en-US"/>
          </a:p>
          <a:p>
            <a:pPr lvl="2" eaLnBrk="1" hangingPunct="1"/>
            <a:r>
              <a:rPr kumimoji="1" lang="en-US" altLang="zh-CN"/>
              <a:t>[N]</a:t>
            </a:r>
            <a:r>
              <a:rPr kumimoji="1" lang="zh-CN" altLang="en-US"/>
              <a:t>反 </a:t>
            </a:r>
            <a:r>
              <a:rPr kumimoji="1" lang="en-US" altLang="zh-CN"/>
              <a:t>= 2^n -1+ N</a:t>
            </a:r>
            <a:endParaRPr kumimoji="1" lang="zh-CN" altLang="en-US"/>
          </a:p>
          <a:p>
            <a:pPr lvl="2" eaLnBrk="1" hangingPunct="1"/>
            <a:r>
              <a:rPr kumimoji="1" lang="en-US" altLang="zh-CN"/>
              <a:t>[N]</a:t>
            </a:r>
            <a:r>
              <a:rPr kumimoji="1" lang="zh-CN" altLang="en-US"/>
              <a:t>补 </a:t>
            </a:r>
            <a:r>
              <a:rPr kumimoji="1" lang="en-US" altLang="zh-CN"/>
              <a:t>= 2^n + N</a:t>
            </a:r>
          </a:p>
          <a:p>
            <a:pPr eaLnBrk="1" hangingPunct="1"/>
            <a:endParaRPr kumimoji="1" lang="zh-CN" altLang="en-US"/>
          </a:p>
          <a:p>
            <a:pPr eaLnBrk="1" hangingPunct="1"/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）原码表示法的优点是直观，但因为这种表示法表示的数据符号位和数值位是不等同的，所以实现加减运算的规则比较复杂。长度为</a:t>
            </a:r>
            <a:r>
              <a:rPr kumimoji="1" lang="en-US" altLang="zh-CN"/>
              <a:t>N</a:t>
            </a:r>
            <a:r>
              <a:rPr kumimoji="1" lang="zh-CN" altLang="en-US"/>
              <a:t>的原码表示的真值范围为 －</a:t>
            </a:r>
            <a:r>
              <a:rPr kumimoji="1" lang="en-US" altLang="zh-CN"/>
              <a:t>(2^(N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－</a:t>
            </a:r>
            <a:r>
              <a:rPr kumimoji="1" lang="en-US" altLang="zh-CN"/>
              <a:t>1) </a:t>
            </a:r>
            <a:r>
              <a:rPr kumimoji="1" lang="zh-CN" altLang="en-US"/>
              <a:t>～ ＋</a:t>
            </a:r>
            <a:r>
              <a:rPr kumimoji="1" lang="en-US" altLang="zh-CN"/>
              <a:t>(2^(N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。</a:t>
            </a:r>
          </a:p>
          <a:p>
            <a:pPr eaLnBrk="1" hangingPunct="1"/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）反码表示法将符号位和数值位等同看待，即符号位可以和数值位一起参加运算，因此比原码表示法的运算规则简单。但用反码表示法表示的＋</a:t>
            </a:r>
            <a:r>
              <a:rPr kumimoji="1" lang="en-US" altLang="zh-CN"/>
              <a:t>0</a:t>
            </a:r>
            <a:r>
              <a:rPr kumimoji="1" lang="zh-CN" altLang="en-US"/>
              <a:t>和－</a:t>
            </a:r>
            <a:r>
              <a:rPr kumimoji="1" lang="en-US" altLang="zh-CN"/>
              <a:t>0</a:t>
            </a:r>
            <a:r>
              <a:rPr kumimoji="1" lang="zh-CN" altLang="en-US"/>
              <a:t>仍然是不同的。字长为</a:t>
            </a:r>
            <a:r>
              <a:rPr kumimoji="1" lang="en-US" altLang="zh-CN"/>
              <a:t>N</a:t>
            </a:r>
            <a:r>
              <a:rPr kumimoji="1" lang="zh-CN" altLang="en-US"/>
              <a:t>的反码表示的真值范围同原码一样，为 －</a:t>
            </a:r>
            <a:r>
              <a:rPr kumimoji="1" lang="en-US" altLang="zh-CN"/>
              <a:t>(2^(N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－</a:t>
            </a:r>
            <a:r>
              <a:rPr kumimoji="1" lang="en-US" altLang="zh-CN"/>
              <a:t>1) </a:t>
            </a:r>
            <a:r>
              <a:rPr kumimoji="1" lang="zh-CN" altLang="en-US"/>
              <a:t>～ ＋</a:t>
            </a:r>
            <a:r>
              <a:rPr kumimoji="1" lang="en-US" altLang="zh-CN"/>
              <a:t>(2^(N</a:t>
            </a:r>
            <a:r>
              <a:rPr kumimoji="1" lang="zh-CN" altLang="en-US"/>
              <a:t>－</a:t>
            </a:r>
            <a:r>
              <a:rPr kumimoji="1" lang="en-US" altLang="zh-CN"/>
              <a:t>1)</a:t>
            </a:r>
            <a:r>
              <a:rPr kumimoji="1" lang="zh-CN" altLang="en-US"/>
              <a:t>－</a:t>
            </a:r>
            <a:r>
              <a:rPr kumimoji="1" lang="en-US" altLang="zh-CN"/>
              <a:t>1) </a:t>
            </a:r>
            <a:r>
              <a:rPr kumimoji="1" lang="zh-CN" altLang="en-US"/>
              <a:t>。</a:t>
            </a:r>
          </a:p>
          <a:p>
            <a:pPr eaLnBrk="1" hangingPunct="1"/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 补码表示法是计算机中最普遍采用的数据表示方法。用补码表示的数据符号位可以参与运算，从而</a:t>
            </a:r>
            <a:r>
              <a:rPr kumimoji="1" lang="zh-CN" altLang="en-US">
                <a:solidFill>
                  <a:srgbClr val="FF99CC"/>
                </a:solidFill>
              </a:rPr>
              <a:t>可以使减法运算转换为加法</a:t>
            </a:r>
            <a:r>
              <a:rPr kumimoji="1" lang="zh-CN" altLang="en-US"/>
              <a:t>运算，简化了机器的运算器电路；同时，在补码表示法中，</a:t>
            </a:r>
            <a:r>
              <a:rPr kumimoji="1" lang="en-US" altLang="zh-CN">
                <a:solidFill>
                  <a:schemeClr val="hlink"/>
                </a:solidFill>
              </a:rPr>
              <a:t>0</a:t>
            </a:r>
            <a:r>
              <a:rPr kumimoji="1" lang="zh-CN" altLang="en-US">
                <a:solidFill>
                  <a:schemeClr val="hlink"/>
                </a:solidFill>
              </a:rPr>
              <a:t>的表示形式是唯一的</a:t>
            </a:r>
            <a:r>
              <a:rPr kumimoji="1" lang="zh-CN" altLang="en-US"/>
              <a:t>。不过在补码表示法中，负数的表示范围比正数的表示范围要宽（能多表示一个最负的数）。字长为</a:t>
            </a:r>
            <a:r>
              <a:rPr kumimoji="1" lang="en-US" altLang="zh-CN"/>
              <a:t>N</a:t>
            </a:r>
            <a:r>
              <a:rPr kumimoji="1" lang="zh-CN" altLang="en-US"/>
              <a:t>的补码表示的</a:t>
            </a:r>
            <a:r>
              <a:rPr kumimoji="1" lang="zh-CN" altLang="en-US">
                <a:solidFill>
                  <a:schemeClr val="accent2"/>
                </a:solidFill>
              </a:rPr>
              <a:t>真值范围为  －</a:t>
            </a:r>
            <a:r>
              <a:rPr kumimoji="1" lang="en-US" altLang="zh-CN">
                <a:solidFill>
                  <a:schemeClr val="accent2"/>
                </a:solidFill>
              </a:rPr>
              <a:t>2^(N</a:t>
            </a:r>
            <a:r>
              <a:rPr kumimoji="1" lang="zh-CN" altLang="en-US">
                <a:solidFill>
                  <a:schemeClr val="accent2"/>
                </a:solidFill>
              </a:rPr>
              <a:t>－</a:t>
            </a:r>
            <a:r>
              <a:rPr kumimoji="1" lang="en-US" altLang="zh-CN">
                <a:solidFill>
                  <a:schemeClr val="accent2"/>
                </a:solidFill>
              </a:rPr>
              <a:t>1)  </a:t>
            </a:r>
            <a:r>
              <a:rPr kumimoji="1" lang="zh-CN" altLang="en-US">
                <a:solidFill>
                  <a:schemeClr val="accent2"/>
                </a:solidFill>
              </a:rPr>
              <a:t>～ ＋</a:t>
            </a:r>
            <a:r>
              <a:rPr kumimoji="1" lang="en-US" altLang="zh-CN">
                <a:solidFill>
                  <a:schemeClr val="accent2"/>
                </a:solidFill>
              </a:rPr>
              <a:t>(2^(N</a:t>
            </a:r>
            <a:r>
              <a:rPr kumimoji="1" lang="zh-CN" altLang="en-US">
                <a:solidFill>
                  <a:schemeClr val="accent2"/>
                </a:solidFill>
              </a:rPr>
              <a:t>－</a:t>
            </a:r>
            <a:r>
              <a:rPr kumimoji="1" lang="en-US" altLang="zh-CN">
                <a:solidFill>
                  <a:schemeClr val="accent2"/>
                </a:solidFill>
              </a:rPr>
              <a:t>1)</a:t>
            </a:r>
            <a:r>
              <a:rPr kumimoji="1" lang="zh-CN" altLang="en-US">
                <a:solidFill>
                  <a:schemeClr val="accent2"/>
                </a:solidFill>
              </a:rPr>
              <a:t>－</a:t>
            </a:r>
            <a:r>
              <a:rPr kumimoji="1" lang="en-US" altLang="zh-CN">
                <a:solidFill>
                  <a:schemeClr val="accent2"/>
                </a:solidFill>
              </a:rPr>
              <a:t>1)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4632E8F-7457-4A05-941C-3011DA65C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8F7E888-46B1-4CA1-8D27-27A0DFD57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补码的最高位既是符号位，也是数值位，如</a:t>
            </a:r>
            <a:r>
              <a:rPr lang="en-US" altLang="zh-CN"/>
              <a:t>1000</a:t>
            </a:r>
            <a:r>
              <a:rPr lang="zh-CN" altLang="en-US"/>
              <a:t>（</a:t>
            </a:r>
            <a:r>
              <a:rPr lang="en-US" altLang="zh-CN"/>
              <a:t>-4</a:t>
            </a:r>
            <a:r>
              <a:rPr lang="zh-CN" altLang="en-US"/>
              <a:t>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37A7A8-8510-48C8-92F4-A3A939B39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4552B-1592-4910-821B-5DBBFEF7CCC9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D48082-8701-4118-B168-7D403EB9E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0A315D-4612-40AD-BBB3-6D280AEFB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10D7-41E5-4A5F-89B7-AED807765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29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CE488E-B6FE-4385-A30D-E74D057FA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3441C-7C1D-40C2-9655-B7CC5EBF302F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487EA1-321D-4C6A-A89D-6A6B07C80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507B8-E25C-4AEE-AD18-8C9F68EF4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7E968-2122-41AF-A146-A7B390850B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5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111E0E-ADAB-4272-B111-1CB2F2A62B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5930B-A37B-4942-9AD0-2FD5BAFA367B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52A0F4-4373-476A-A0A0-11D5FAE6A2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67C8FF-1C59-4FA5-9325-B36C0F638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1D6A-C71B-4661-B3D2-5BE74C153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54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82C957-289D-4E61-A6B7-52BE20920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BE327-297B-427E-B986-B68408928B7C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CCA064-3BCB-4638-AC45-32F48EB695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637578-17BC-4D45-A298-57A68ADC0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5B109-0778-453E-AC93-48796B0A32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83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726B5-92DE-4077-BF8C-42FAF1B94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42C8B-B426-4EC1-8A2D-DFDADCEB9710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C3577-5591-4691-8C2A-175BC2FACF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4E1C7-21D7-4EE5-9C87-DEE31E769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F48F3-58FD-47BE-BF56-1AA2C4E300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27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F8ADDC-04E6-4CDA-8736-D89FA97A5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C52D-C875-4A9F-B98F-AA515CCB4091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E48809-18AB-48B1-8E43-B74472267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F09F62-602D-41E1-8579-3D6C37C9D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97B12-FFC6-4DF8-87A4-5B98A9E36A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680A72-1806-4F46-A757-2707AF1AC3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1850D-CC24-46BF-89C5-131C76E8EEB3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87E053-1A24-4976-BB3E-2AFB560153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2D3DA-BC32-4F46-9264-D9B62DA1F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B01B9-A7C5-4EDF-95EC-47A9C989BE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0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870AD4-3C75-4634-A3EC-E3346C155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20ED7-CE46-4C33-A00A-EC693F026416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568C5A-C5EC-482D-BACB-C65F22C6F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A40EEE-4DA0-4477-8CDC-F89CEFBEFF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CA594-008A-4A46-BBBD-6C24B156A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03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55E10-C397-4E9B-9630-C9C707E9DC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84E0E-C8DF-46DE-83D8-1DE04EBF66FD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1297E-FA73-456A-A054-1291E2219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2AF41-7809-4E1A-BACB-A4EBC4F0D8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1BB4E-9FF2-4187-817D-39639A410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5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8B3F28-9E67-4591-8C70-93BFB1F65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AF252-E1BA-4124-9BB2-CB3F1EDFC9B8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3BA603-5CC3-4056-AD5C-8475940C6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BEA3B5-EA1F-453D-80E2-A5F5C6DD8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03A67-46E4-4F2C-B948-B05445B5E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6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795165-9EA2-4FC1-B9EE-98907DE55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9CDD0-8A66-47A2-B260-9D1CC8A7DE00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546A5-2E85-4BFE-B8F0-24BE5B762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55CE1A-E563-456A-9852-F77D088132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B5C2-E643-455E-BB69-60B055D35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88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91AAD54-89D4-42EA-8957-79162B44E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452C-E4DB-4626-ABBF-165EF3D5C25B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60BBDA-F495-4EE1-82C3-46D68B8CF6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E17882-1CC8-4AB6-B23D-CDD54EA0C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0B180-4E16-4C1F-8312-53A6A9633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07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6B5C-AE16-4BAA-A759-B3791D8DD9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4185E-B3A6-4497-B081-2DC20B2EDD12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8AC07-CEF8-4DA7-BE10-2E3C652D5A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88626-BF89-454B-ADAA-E86B09A13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195DE-C861-4B97-ABBE-A2850E62B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45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F59CF-6A9C-4CD7-B61A-A756B7691B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6715E-B391-4BEF-9A2C-B01B461F32FD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DD6C2-DB4A-44F9-8790-BC766D367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74947-3E1C-4555-A356-E50E5F993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FE289-D753-42E5-8737-D834415B61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1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57285A4-E1C0-449A-9C15-93F76E47E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2617EE-A44D-4378-8C96-07E22169A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489D85-11E7-4570-9353-4620E99413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44D086B6-CBEE-4982-8C31-9C3324EF8A9D}" type="datetime1">
              <a:rPr lang="zh-CN" altLang="en-US"/>
              <a:pPr>
                <a:defRPr/>
              </a:pPr>
              <a:t>2023/9/4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C5F24B-F38D-4C17-A1E4-30313E7D02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788C29-742A-4A5D-A603-EDC5C1F2B9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4A7D74D6-3FE9-48AD-871E-57B42A8AAD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3CAB7A6-A650-40B7-88B5-B614840EC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B6CBD7-556B-4949-A098-EEF68B22FD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800" b="0"/>
              <a:t>Analog and Digital Circuits</a:t>
            </a:r>
            <a:endParaRPr lang="zh-CN" altLang="en-US" sz="28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B7747E22-D743-4947-AFCE-8F2EB2823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02_</a:t>
            </a:r>
            <a:r>
              <a:rPr lang="zh-CN" altLang="en-US">
                <a:latin typeface="Times New Roman" panose="02020603050405020304" pitchFamily="18" charset="0"/>
              </a:rPr>
              <a:t>数制与代码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1F55B34C-874E-4616-8F13-D9F17FDB921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A7E4E0-2D9F-4741-BA27-29A2C20C984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44831ACD-2F9D-4A77-A536-FB06CC550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5C240594-AE8C-40A9-BEF5-802DFC24E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562D78E-065D-406E-BAD8-7895E9220DDB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18228DC2-D379-487D-B565-B57204DEF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</a:t>
            </a:r>
            <a:r>
              <a:rPr lang="zh-CN" altLang="en-US"/>
              <a:t>原码、反码、补码</a:t>
            </a:r>
          </a:p>
        </p:txBody>
      </p:sp>
      <p:sp>
        <p:nvSpPr>
          <p:cNvPr id="21510" name="Text Box 3">
            <a:extLst>
              <a:ext uri="{FF2B5EF4-FFF2-40B4-BE49-F238E27FC236}">
                <a16:creationId xmlns:a16="http://schemas.microsoft.com/office/drawing/2014/main" id="{C6E11135-97B6-42B8-908E-463E58E81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84425"/>
            <a:ext cx="1296987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N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/>
              <a:t>+ 10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/>
              <a:t>+ 0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/>
              <a:t>- 0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zh-CN" sz="2400"/>
              <a:t>101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zh-CN" sz="2400"/>
              <a:t>1000</a:t>
            </a:r>
          </a:p>
        </p:txBody>
      </p:sp>
      <p:sp>
        <p:nvSpPr>
          <p:cNvPr id="21511" name="Text Box 4">
            <a:extLst>
              <a:ext uri="{FF2B5EF4-FFF2-40B4-BE49-F238E27FC236}">
                <a16:creationId xmlns:a16="http://schemas.microsoft.com/office/drawing/2014/main" id="{CF3293B1-A622-4A55-AF55-CFF8EBF6E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384425"/>
            <a:ext cx="1296987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(N)</a:t>
            </a:r>
            <a:r>
              <a:rPr lang="zh-CN" altLang="en-US" sz="2400" baseline="-25000"/>
              <a:t>原</a:t>
            </a:r>
            <a:endParaRPr lang="zh-CN" altLang="en-US" sz="2400"/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2400"/>
          </a:p>
        </p:txBody>
      </p:sp>
      <p:sp>
        <p:nvSpPr>
          <p:cNvPr id="21512" name="Line 5">
            <a:extLst>
              <a:ext uri="{FF2B5EF4-FFF2-40B4-BE49-F238E27FC236}">
                <a16:creationId xmlns:a16="http://schemas.microsoft.com/office/drawing/2014/main" id="{E637D3D1-A998-4B2E-A389-EE9AD4B23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29638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6">
            <a:extLst>
              <a:ext uri="{FF2B5EF4-FFF2-40B4-BE49-F238E27FC236}">
                <a16:creationId xmlns:a16="http://schemas.microsoft.com/office/drawing/2014/main" id="{38937025-E87A-47CD-927C-9818C432A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29638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AutoShape 7">
            <a:extLst>
              <a:ext uri="{FF2B5EF4-FFF2-40B4-BE49-F238E27FC236}">
                <a16:creationId xmlns:a16="http://schemas.microsoft.com/office/drawing/2014/main" id="{958BCA2C-A647-4479-9F4D-2F28FDAF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113213"/>
            <a:ext cx="612775" cy="395287"/>
          </a:xfrm>
          <a:prstGeom prst="rightArrow">
            <a:avLst>
              <a:gd name="adj1" fmla="val 50000"/>
              <a:gd name="adj2" fmla="val 3875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887816" name="Rectangle 8">
            <a:extLst>
              <a:ext uri="{FF2B5EF4-FFF2-40B4-BE49-F238E27FC236}">
                <a16:creationId xmlns:a16="http://schemas.microsoft.com/office/drawing/2014/main" id="{360D1E5F-2F54-4852-8579-B67F8B5E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3006725"/>
            <a:ext cx="11604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101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21516" name="Text Box 9">
            <a:extLst>
              <a:ext uri="{FF2B5EF4-FFF2-40B4-BE49-F238E27FC236}">
                <a16:creationId xmlns:a16="http://schemas.microsoft.com/office/drawing/2014/main" id="{6FAB3267-AF33-4A77-B2B5-569751682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384425"/>
            <a:ext cx="1296987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(N)</a:t>
            </a:r>
            <a:r>
              <a:rPr lang="zh-CN" altLang="en-US" sz="2400" baseline="-25000"/>
              <a:t>反</a:t>
            </a:r>
            <a:endParaRPr lang="zh-CN" altLang="en-US" sz="2400"/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2400"/>
          </a:p>
        </p:txBody>
      </p:sp>
      <p:sp>
        <p:nvSpPr>
          <p:cNvPr id="21517" name="Line 10">
            <a:extLst>
              <a:ext uri="{FF2B5EF4-FFF2-40B4-BE49-F238E27FC236}">
                <a16:creationId xmlns:a16="http://schemas.microsoft.com/office/drawing/2014/main" id="{8369272E-C1E6-4C8F-8142-319831E84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29638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7819" name="Rectangle 11">
            <a:extLst>
              <a:ext uri="{FF2B5EF4-FFF2-40B4-BE49-F238E27FC236}">
                <a16:creationId xmlns:a16="http://schemas.microsoft.com/office/drawing/2014/main" id="{44ADA222-4579-49E8-B136-CA9ADE92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3006725"/>
            <a:ext cx="11604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111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21519" name="Text Box 12">
            <a:extLst>
              <a:ext uri="{FF2B5EF4-FFF2-40B4-BE49-F238E27FC236}">
                <a16:creationId xmlns:a16="http://schemas.microsoft.com/office/drawing/2014/main" id="{EBE87B7A-D009-4327-B8E7-8C876C8C1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384425"/>
            <a:ext cx="1296987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(N)</a:t>
            </a:r>
            <a:r>
              <a:rPr lang="zh-CN" altLang="en-US" sz="2400" baseline="-25000"/>
              <a:t>补</a:t>
            </a:r>
            <a:endParaRPr lang="zh-CN" altLang="en-US" sz="2400"/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2400"/>
          </a:p>
        </p:txBody>
      </p:sp>
      <p:sp>
        <p:nvSpPr>
          <p:cNvPr id="21520" name="Line 13">
            <a:extLst>
              <a:ext uri="{FF2B5EF4-FFF2-40B4-BE49-F238E27FC236}">
                <a16:creationId xmlns:a16="http://schemas.microsoft.com/office/drawing/2014/main" id="{711A9209-E675-4CE5-8DA9-9737491CA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296386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7822" name="Rectangle 14">
            <a:extLst>
              <a:ext uri="{FF2B5EF4-FFF2-40B4-BE49-F238E27FC236}">
                <a16:creationId xmlns:a16="http://schemas.microsoft.com/office/drawing/2014/main" id="{A9171F2C-A040-40D4-BEC5-38F71F31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006725"/>
            <a:ext cx="11604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011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</p:txBody>
      </p:sp>
      <p:sp>
        <p:nvSpPr>
          <p:cNvPr id="21522" name="Rectangle 15">
            <a:extLst>
              <a:ext uri="{FF2B5EF4-FFF2-40B4-BE49-F238E27FC236}">
                <a16:creationId xmlns:a16="http://schemas.microsoft.com/office/drawing/2014/main" id="{4BBC97A4-42AD-44CC-8685-A144EB9E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20825"/>
            <a:ext cx="8207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/>
              <a:t>用</a:t>
            </a:r>
            <a:r>
              <a:rPr lang="en-US" altLang="zh-CN" sz="2800"/>
              <a:t>4</a:t>
            </a:r>
            <a:r>
              <a:rPr lang="zh-CN" altLang="en-US" sz="2800"/>
              <a:t>位二进制数码表示有符号数</a:t>
            </a:r>
            <a:r>
              <a:rPr lang="en-US" altLang="zh-CN" sz="2800"/>
              <a:t>N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6" grpId="0"/>
      <p:bldP spid="887819" grpId="0"/>
      <p:bldP spid="8878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6DECAE83-6192-448D-95BA-B9685D93A8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3C37054-8DC0-4CE8-BF97-4EA1B02144A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C2CD5901-69FB-43D1-9BD5-2FEE949FE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0376816-1FA1-43E1-BA52-645862BC2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B48FC1-18C2-4019-A6B8-05638372BC50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0769833F-3D7D-431C-A798-C6156EEE1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由补码求实际值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87F30A90-DA4C-4A4A-AC00-741BBDEEA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27163"/>
            <a:ext cx="7662863" cy="2362200"/>
          </a:xfrm>
        </p:spPr>
        <p:txBody>
          <a:bodyPr/>
          <a:lstStyle/>
          <a:p>
            <a:r>
              <a:rPr lang="zh-CN" altLang="en-US"/>
              <a:t>补码 </a:t>
            </a:r>
            <a:r>
              <a:rPr lang="zh-CN" altLang="en-US">
                <a:sym typeface="Wingdings" panose="05000000000000000000" pitchFamily="2" charset="2"/>
              </a:rPr>
              <a:t> 实际值</a:t>
            </a:r>
          </a:p>
          <a:p>
            <a:pPr lvl="1"/>
            <a:r>
              <a:rPr lang="zh-CN" altLang="en-US"/>
              <a:t>正数：</a:t>
            </a:r>
            <a:r>
              <a:rPr lang="en-US" altLang="zh-CN"/>
              <a:t>+ ( </a:t>
            </a:r>
            <a:r>
              <a:rPr lang="zh-CN" altLang="en-US"/>
              <a:t>补码 </a:t>
            </a:r>
            <a:r>
              <a:rPr lang="en-US" altLang="zh-CN"/>
              <a:t>)</a:t>
            </a:r>
          </a:p>
          <a:p>
            <a:pPr lvl="1">
              <a:spcBef>
                <a:spcPct val="20000"/>
              </a:spcBef>
            </a:pPr>
            <a:r>
              <a:rPr lang="zh-CN" altLang="en-US"/>
              <a:t>负数：</a:t>
            </a:r>
            <a:r>
              <a:rPr lang="en-US" altLang="zh-CN">
                <a:cs typeface="Arial" panose="020B0604020202020204" pitchFamily="34" charset="0"/>
              </a:rPr>
              <a:t>–</a:t>
            </a:r>
            <a:r>
              <a:rPr lang="en-US" altLang="zh-CN"/>
              <a:t> (</a:t>
            </a:r>
            <a:r>
              <a:rPr lang="zh-CN" altLang="en-US"/>
              <a:t> 补码</a:t>
            </a:r>
            <a:r>
              <a:rPr lang="en-US" altLang="zh-CN"/>
              <a:t> + 1)</a:t>
            </a:r>
          </a:p>
          <a:p>
            <a:r>
              <a:rPr lang="zh-CN" altLang="en-US"/>
              <a:t>例如</a:t>
            </a:r>
          </a:p>
        </p:txBody>
      </p:sp>
      <p:sp>
        <p:nvSpPr>
          <p:cNvPr id="889860" name="Rectangle 4">
            <a:extLst>
              <a:ext uri="{FF2B5EF4-FFF2-40B4-BE49-F238E27FC236}">
                <a16:creationId xmlns:a16="http://schemas.microsoft.com/office/drawing/2014/main" id="{7A268550-C6DB-4C31-8298-A4038C87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803650"/>
            <a:ext cx="2844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+100111B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-1011011B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-11100B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-10000000B</a:t>
            </a:r>
          </a:p>
        </p:txBody>
      </p:sp>
      <p:sp>
        <p:nvSpPr>
          <p:cNvPr id="23560" name="Rectangle 5">
            <a:extLst>
              <a:ext uri="{FF2B5EF4-FFF2-40B4-BE49-F238E27FC236}">
                <a16:creationId xmlns:a16="http://schemas.microsoft.com/office/drawing/2014/main" id="{51AB02E7-4D91-474C-AD71-A2F697BE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1252538"/>
            <a:ext cx="3033713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b="0">
              <a:solidFill>
                <a:srgbClr val="0066FF"/>
              </a:solidFill>
            </a:endParaRPr>
          </a:p>
        </p:txBody>
      </p:sp>
      <p:sp>
        <p:nvSpPr>
          <p:cNvPr id="23561" name="Rectangle 6">
            <a:extLst>
              <a:ext uri="{FF2B5EF4-FFF2-40B4-BE49-F238E27FC236}">
                <a16:creationId xmlns:a16="http://schemas.microsoft.com/office/drawing/2014/main" id="{4D63947C-5D95-49A0-B965-952A99FA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3808413"/>
            <a:ext cx="43545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/>
              <a:t>(X)</a:t>
            </a:r>
            <a:r>
              <a:rPr lang="zh-CN" altLang="en-US" sz="2800" b="0" baseline="-25000"/>
              <a:t>补</a:t>
            </a:r>
            <a:r>
              <a:rPr lang="en-US" altLang="zh-CN" sz="2800" b="0"/>
              <a:t>=00100111B → X=?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/>
              <a:t>(X)</a:t>
            </a:r>
            <a:r>
              <a:rPr lang="zh-CN" altLang="en-US" sz="2800" b="0" baseline="-25000"/>
              <a:t>补</a:t>
            </a:r>
            <a:r>
              <a:rPr lang="en-US" altLang="zh-CN" sz="2800" b="0"/>
              <a:t>=10100101B → X=?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/>
              <a:t>(X)</a:t>
            </a:r>
            <a:r>
              <a:rPr lang="zh-CN" altLang="en-US" sz="2800" b="0" baseline="-25000"/>
              <a:t>补</a:t>
            </a:r>
            <a:r>
              <a:rPr lang="en-US" altLang="zh-CN" sz="2800" b="0"/>
              <a:t>=11100100B → X=?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/>
              <a:t>(X)</a:t>
            </a:r>
            <a:r>
              <a:rPr lang="zh-CN" altLang="en-US" sz="2800" b="0" baseline="-25000"/>
              <a:t>补</a:t>
            </a:r>
            <a:r>
              <a:rPr lang="en-US" altLang="zh-CN" sz="2800" b="0"/>
              <a:t>=10000000B → X=?</a:t>
            </a:r>
            <a:endParaRPr lang="en-US" altLang="zh-CN" sz="2800"/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FB580C29-6F68-4002-8516-4C5FE95DE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1950" y="2636838"/>
            <a:ext cx="684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BCF69D18-1519-483C-A823-2ACE0BE586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AF9E61F-4371-4D27-8C9B-703496094E2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AAA657F-952E-4EC1-A2BB-80AA68E1B0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8ABF306D-3164-481B-A035-7D3689EE3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30B2952-ABE6-4267-BE4F-BD825BD736E6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0EB0DD37-753F-40EE-9AC0-05DDBE59A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1975"/>
          </a:xfrm>
        </p:spPr>
        <p:txBody>
          <a:bodyPr/>
          <a:lstStyle/>
          <a:p>
            <a:r>
              <a:rPr lang="zh-CN" altLang="en-US" sz="4000"/>
              <a:t>不同编码对比</a:t>
            </a:r>
          </a:p>
        </p:txBody>
      </p:sp>
      <p:graphicFrame>
        <p:nvGraphicFramePr>
          <p:cNvPr id="892036" name="Group 132">
            <a:extLst>
              <a:ext uri="{FF2B5EF4-FFF2-40B4-BE49-F238E27FC236}">
                <a16:creationId xmlns:a16="http://schemas.microsoft.com/office/drawing/2014/main" id="{79CB66AB-1D83-4291-B48C-46E4ECE7F74C}"/>
              </a:ext>
            </a:extLst>
          </p:cNvPr>
          <p:cNvGraphicFramePr>
            <a:graphicFrameLocks noGrp="1"/>
          </p:cNvGraphicFramePr>
          <p:nvPr/>
        </p:nvGraphicFramePr>
        <p:xfrm>
          <a:off x="996950" y="1052513"/>
          <a:ext cx="7212013" cy="5286377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编码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无符号数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原码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补码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反码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92034" name="Rectangle 130">
            <a:extLst>
              <a:ext uri="{FF2B5EF4-FFF2-40B4-BE49-F238E27FC236}">
                <a16:creationId xmlns:a16="http://schemas.microsoft.com/office/drawing/2014/main" id="{FD9CEE4A-66AA-4B0E-B955-C0220E6C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3833813"/>
            <a:ext cx="5761038" cy="2474912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0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AB65B5EE-19AA-45BB-BDF7-7A2D725080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327A3DC-BFF4-4F0B-8490-ED1B5326A1D9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25C476E1-3231-4602-BC12-82CA5E1A21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7FE559F7-BB61-4ED4-AC36-4240A8E10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83F7FEE-ADCB-489D-9008-5D9B3DD98ED9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48898" name="Rectangle 2">
            <a:extLst>
              <a:ext uri="{FF2B5EF4-FFF2-40B4-BE49-F238E27FC236}">
                <a16:creationId xmlns:a16="http://schemas.microsoft.com/office/drawing/2014/main" id="{DD3A4B65-A3CA-403E-8A3B-46537960C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7525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采用补码，可以用加法来实现减法运算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加法</a:t>
            </a:r>
            <a:r>
              <a:rPr lang="en-US" altLang="zh-CN" sz="2800">
                <a:latin typeface="Times New Roman" panose="02020603050405020304" pitchFamily="18" charset="0"/>
              </a:rPr>
              <a:t>:   (</a:t>
            </a:r>
            <a:r>
              <a:rPr lang="en-US" altLang="zh-CN" sz="2400">
                <a:latin typeface="Times New Roman" panose="02020603050405020304" pitchFamily="18" charset="0"/>
              </a:rPr>
              <a:t>X + 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减法</a:t>
            </a:r>
            <a:r>
              <a:rPr lang="en-US" altLang="zh-CN" sz="2800">
                <a:latin typeface="Times New Roman" panose="02020603050405020304" pitchFamily="18" charset="0"/>
              </a:rPr>
              <a:t>:   (</a:t>
            </a:r>
            <a:r>
              <a:rPr lang="en-US" altLang="zh-CN" sz="2400">
                <a:latin typeface="Times New Roman" panose="02020603050405020304" pitchFamily="18" charset="0"/>
              </a:rPr>
              <a:t>X – 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-Y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en-US" altLang="zh-CN" sz="2400">
                <a:latin typeface="Times New Roman" panose="02020603050405020304" pitchFamily="18" charset="0"/>
              </a:rPr>
              <a:t>+ 1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14AFC266-B845-468D-8535-C225A02D2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066800"/>
          </a:xfrm>
        </p:spPr>
        <p:txBody>
          <a:bodyPr/>
          <a:lstStyle/>
          <a:p>
            <a:r>
              <a:rPr lang="zh-CN" altLang="en-US"/>
              <a:t>补码加减运算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9295AC8-6955-49B1-98A5-F2CFCA75D826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1974850"/>
            <a:ext cx="4595813" cy="3038475"/>
            <a:chOff x="280" y="1207"/>
            <a:chExt cx="2895" cy="1914"/>
          </a:xfrm>
        </p:grpSpPr>
        <p:sp>
          <p:nvSpPr>
            <p:cNvPr id="27658" name="Line 5">
              <a:extLst>
                <a:ext uri="{FF2B5EF4-FFF2-40B4-BE49-F238E27FC236}">
                  <a16:creationId xmlns:a16="http://schemas.microsoft.com/office/drawing/2014/main" id="{89F1623C-08E5-42C5-AF81-88EA9587E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160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6">
              <a:extLst>
                <a:ext uri="{FF2B5EF4-FFF2-40B4-BE49-F238E27FC236}">
                  <a16:creationId xmlns:a16="http://schemas.microsoft.com/office/drawing/2014/main" id="{427F881C-CEF9-4ADD-89B1-9711D1626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1480"/>
              <a:ext cx="0" cy="1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7">
              <a:extLst>
                <a:ext uri="{FF2B5EF4-FFF2-40B4-BE49-F238E27FC236}">
                  <a16:creationId xmlns:a16="http://schemas.microsoft.com/office/drawing/2014/main" id="{D187F735-17D5-497D-81EF-CDE168999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4" y="1684"/>
              <a:ext cx="953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8">
              <a:extLst>
                <a:ext uri="{FF2B5EF4-FFF2-40B4-BE49-F238E27FC236}">
                  <a16:creationId xmlns:a16="http://schemas.microsoft.com/office/drawing/2014/main" id="{AD76FCEC-FC10-4D38-877E-8DA9762BE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683"/>
              <a:ext cx="953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Oval 9">
              <a:extLst>
                <a:ext uri="{FF2B5EF4-FFF2-40B4-BE49-F238E27FC236}">
                  <a16:creationId xmlns:a16="http://schemas.microsoft.com/office/drawing/2014/main" id="{CE749050-AB04-4A47-B575-58282DBA3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593"/>
              <a:ext cx="1134" cy="11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63" name="Text Box 10">
              <a:extLst>
                <a:ext uri="{FF2B5EF4-FFF2-40B4-BE49-F238E27FC236}">
                  <a16:creationId xmlns:a16="http://schemas.microsoft.com/office/drawing/2014/main" id="{DF2FB1F2-0869-45CB-ACB8-A6469A20A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15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664" name="Text Box 11">
              <a:extLst>
                <a:ext uri="{FF2B5EF4-FFF2-40B4-BE49-F238E27FC236}">
                  <a16:creationId xmlns:a16="http://schemas.microsoft.com/office/drawing/2014/main" id="{D64207E4-8EAA-4C76-A6AF-8F3C26C8E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24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665" name="Text Box 12">
              <a:extLst>
                <a:ext uri="{FF2B5EF4-FFF2-40B4-BE49-F238E27FC236}">
                  <a16:creationId xmlns:a16="http://schemas.microsoft.com/office/drawing/2014/main" id="{D0C3C9CD-54C4-40AE-9C0E-A1CDD3A61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666" name="Text Box 13">
              <a:extLst>
                <a:ext uri="{FF2B5EF4-FFF2-40B4-BE49-F238E27FC236}">
                  <a16:creationId xmlns:a16="http://schemas.microsoft.com/office/drawing/2014/main" id="{2A00A99A-3588-406D-AF1A-485F30BCC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2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667" name="Text Box 14">
              <a:extLst>
                <a:ext uri="{FF2B5EF4-FFF2-40B4-BE49-F238E27FC236}">
                  <a16:creationId xmlns:a16="http://schemas.microsoft.com/office/drawing/2014/main" id="{E0D1694D-4188-4E64-93F3-9A43DA1A0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7" y="17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668" name="Text Box 15">
              <a:extLst>
                <a:ext uri="{FF2B5EF4-FFF2-40B4-BE49-F238E27FC236}">
                  <a16:creationId xmlns:a16="http://schemas.microsoft.com/office/drawing/2014/main" id="{A5141E9E-9417-474A-8646-970184438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7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669" name="Text Box 16">
              <a:extLst>
                <a:ext uri="{FF2B5EF4-FFF2-40B4-BE49-F238E27FC236}">
                  <a16:creationId xmlns:a16="http://schemas.microsoft.com/office/drawing/2014/main" id="{AFD0E11F-92E3-42D6-9F8C-D6E0F438A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670" name="Text Box 17">
              <a:extLst>
                <a:ext uri="{FF2B5EF4-FFF2-40B4-BE49-F238E27FC236}">
                  <a16:creationId xmlns:a16="http://schemas.microsoft.com/office/drawing/2014/main" id="{0C13EF77-9778-4EE8-8BC7-1806782EF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671" name="Text Box 18">
              <a:extLst>
                <a:ext uri="{FF2B5EF4-FFF2-40B4-BE49-F238E27FC236}">
                  <a16:creationId xmlns:a16="http://schemas.microsoft.com/office/drawing/2014/main" id="{FD148717-7629-4C6A-B302-8ED1DAAC2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1207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000 (0)</a:t>
              </a:r>
            </a:p>
          </p:txBody>
        </p:sp>
        <p:sp>
          <p:nvSpPr>
            <p:cNvPr id="27672" name="Text Box 19">
              <a:extLst>
                <a:ext uri="{FF2B5EF4-FFF2-40B4-BE49-F238E27FC236}">
                  <a16:creationId xmlns:a16="http://schemas.microsoft.com/office/drawing/2014/main" id="{F04678CE-8731-4CED-BF81-FFAB69F82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1473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001 (+1)</a:t>
              </a:r>
            </a:p>
          </p:txBody>
        </p:sp>
        <p:sp>
          <p:nvSpPr>
            <p:cNvPr id="27673" name="Text Box 20">
              <a:extLst>
                <a:ext uri="{FF2B5EF4-FFF2-40B4-BE49-F238E27FC236}">
                  <a16:creationId xmlns:a16="http://schemas.microsoft.com/office/drawing/2014/main" id="{15B5501D-15A3-4B6C-9904-320A9A6D1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001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010 (+2)</a:t>
              </a:r>
            </a:p>
          </p:txBody>
        </p:sp>
        <p:sp>
          <p:nvSpPr>
            <p:cNvPr id="27674" name="Text Box 21">
              <a:extLst>
                <a:ext uri="{FF2B5EF4-FFF2-40B4-BE49-F238E27FC236}">
                  <a16:creationId xmlns:a16="http://schemas.microsoft.com/office/drawing/2014/main" id="{F50CA873-4674-453F-9D45-223D9BBCD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01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110 (-2)</a:t>
              </a:r>
            </a:p>
          </p:txBody>
        </p:sp>
        <p:sp>
          <p:nvSpPr>
            <p:cNvPr id="27675" name="Text Box 22">
              <a:extLst>
                <a:ext uri="{FF2B5EF4-FFF2-40B4-BE49-F238E27FC236}">
                  <a16:creationId xmlns:a16="http://schemas.microsoft.com/office/drawing/2014/main" id="{6F279E3A-70C4-4B02-A20E-7F0450B86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523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011 (+3)</a:t>
              </a:r>
            </a:p>
          </p:txBody>
        </p:sp>
        <p:sp>
          <p:nvSpPr>
            <p:cNvPr id="27676" name="Text Box 23">
              <a:extLst>
                <a:ext uri="{FF2B5EF4-FFF2-40B4-BE49-F238E27FC236}">
                  <a16:creationId xmlns:a16="http://schemas.microsoft.com/office/drawing/2014/main" id="{610107E4-8087-4349-85E7-0CE689F84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283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100 (-4)</a:t>
              </a:r>
            </a:p>
          </p:txBody>
        </p:sp>
        <p:sp>
          <p:nvSpPr>
            <p:cNvPr id="27677" name="Text Box 24">
              <a:extLst>
                <a:ext uri="{FF2B5EF4-FFF2-40B4-BE49-F238E27FC236}">
                  <a16:creationId xmlns:a16="http://schemas.microsoft.com/office/drawing/2014/main" id="{2E1EDD8A-D09B-4335-A7CC-5ADE44934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" y="252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101 (-3)</a:t>
              </a:r>
            </a:p>
          </p:txBody>
        </p:sp>
        <p:sp>
          <p:nvSpPr>
            <p:cNvPr id="27678" name="Text Box 25">
              <a:extLst>
                <a:ext uri="{FF2B5EF4-FFF2-40B4-BE49-F238E27FC236}">
                  <a16:creationId xmlns:a16="http://schemas.microsoft.com/office/drawing/2014/main" id="{35CEEC2D-F8A8-4B8E-97C8-490F4CFE2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47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111 (-1)</a:t>
              </a:r>
            </a:p>
          </p:txBody>
        </p:sp>
      </p:grpSp>
      <p:pic>
        <p:nvPicPr>
          <p:cNvPr id="848922" name="Picture 26">
            <a:extLst>
              <a:ext uri="{FF2B5EF4-FFF2-40B4-BE49-F238E27FC236}">
                <a16:creationId xmlns:a16="http://schemas.microsoft.com/office/drawing/2014/main" id="{DAADAFBE-6180-48D3-B176-83736977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100263"/>
            <a:ext cx="298767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8923" name="Line 27">
            <a:extLst>
              <a:ext uri="{FF2B5EF4-FFF2-40B4-BE49-F238E27FC236}">
                <a16:creationId xmlns:a16="http://schemas.microsoft.com/office/drawing/2014/main" id="{342C652E-7918-4DC0-9267-19AAA733D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5768975"/>
            <a:ext cx="466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A2464399-5FEB-459A-827F-AFA4E88BED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CACBAA-4AFD-4DAC-B30B-543DC01E7EE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6119B4D4-D2B1-4AF3-99E5-719CE83B3C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619296E9-3510-4212-B757-9F6A9D47A9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42CE7FC-4EB9-46F9-A55A-5AB9BAEF34EF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30E1F644-E958-4C1B-A870-D84BA6431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示例─补码运算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C4A70E3A-A855-4351-8D22-7CD6FC2BF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/>
              <a:t>( X )</a:t>
            </a:r>
            <a:r>
              <a:rPr lang="zh-CN" altLang="en-US" b="0" baseline="-25000"/>
              <a:t>补</a:t>
            </a:r>
            <a:r>
              <a:rPr lang="zh-CN" altLang="en-US" b="0"/>
              <a:t> </a:t>
            </a:r>
            <a:r>
              <a:rPr lang="en-US" altLang="zh-CN" b="0"/>
              <a:t>= 1010 → ( -X )</a:t>
            </a:r>
            <a:r>
              <a:rPr lang="zh-CN" altLang="en-US" b="0" baseline="-25000"/>
              <a:t>补</a:t>
            </a:r>
            <a:r>
              <a:rPr lang="zh-CN" altLang="en-US" b="0"/>
              <a:t> </a:t>
            </a:r>
            <a:r>
              <a:rPr lang="en-US" altLang="zh-CN" b="0"/>
              <a:t>= ? </a:t>
            </a:r>
          </a:p>
          <a:p>
            <a:pPr>
              <a:lnSpc>
                <a:spcPct val="150000"/>
              </a:lnSpc>
            </a:pPr>
            <a:r>
              <a:rPr lang="en-US" altLang="zh-CN" b="0"/>
              <a:t>X = -5, Y = 3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3200"/>
              <a:t>→ (X + Y)</a:t>
            </a:r>
            <a:r>
              <a:rPr lang="zh-CN" altLang="en-US" sz="3200" baseline="-25000"/>
              <a:t>补</a:t>
            </a:r>
            <a:r>
              <a:rPr lang="zh-CN" altLang="en-US" sz="3200"/>
              <a:t> </a:t>
            </a:r>
            <a:r>
              <a:rPr lang="en-US" altLang="zh-CN" sz="3200"/>
              <a:t>= ?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3200"/>
              <a:t>→ (X – Y)</a:t>
            </a:r>
            <a:r>
              <a:rPr lang="zh-CN" altLang="en-US" sz="3200" baseline="-25000"/>
              <a:t>补</a:t>
            </a:r>
            <a:r>
              <a:rPr lang="zh-CN" altLang="en-US" sz="3200"/>
              <a:t> </a:t>
            </a:r>
            <a:r>
              <a:rPr lang="en-US" altLang="zh-CN" sz="3200"/>
              <a:t>= ?</a:t>
            </a:r>
          </a:p>
        </p:txBody>
      </p:sp>
      <p:sp>
        <p:nvSpPr>
          <p:cNvPr id="850948" name="Rectangle 4">
            <a:extLst>
              <a:ext uri="{FF2B5EF4-FFF2-40B4-BE49-F238E27FC236}">
                <a16:creationId xmlns:a16="http://schemas.microsoft.com/office/drawing/2014/main" id="{5808D5FF-0C38-40E2-971B-1F274A53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4181475"/>
            <a:ext cx="1941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66FF"/>
                </a:solidFill>
              </a:rPr>
              <a:t>1000  (-8)</a:t>
            </a:r>
          </a:p>
        </p:txBody>
      </p:sp>
      <p:sp>
        <p:nvSpPr>
          <p:cNvPr id="850949" name="Rectangle 5">
            <a:extLst>
              <a:ext uri="{FF2B5EF4-FFF2-40B4-BE49-F238E27FC236}">
                <a16:creationId xmlns:a16="http://schemas.microsoft.com/office/drawing/2014/main" id="{DC943E32-A486-4236-B00A-2D95F0F4B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1665288"/>
            <a:ext cx="204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66FF"/>
                </a:solidFill>
              </a:rPr>
              <a:t>0110  (+6)</a:t>
            </a:r>
          </a:p>
        </p:txBody>
      </p:sp>
      <p:sp>
        <p:nvSpPr>
          <p:cNvPr id="850950" name="Rectangle 6">
            <a:extLst>
              <a:ext uri="{FF2B5EF4-FFF2-40B4-BE49-F238E27FC236}">
                <a16:creationId xmlns:a16="http://schemas.microsoft.com/office/drawing/2014/main" id="{5238E5C1-85D7-4B18-B6F4-47C507F4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341688"/>
            <a:ext cx="1941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66FF"/>
                </a:solidFill>
              </a:rPr>
              <a:t>1110  (-2)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8" grpId="0"/>
      <p:bldP spid="850949" grpId="0"/>
      <p:bldP spid="8509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EE42655B-9BA4-44D2-804D-D32B5A8C56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6BB2291-E76A-4617-9FAD-B64C463F077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27356000-7E56-478D-A16D-91C931D649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97F4D09A-08D0-4BC0-8126-891EABD17A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C99180-BCE7-44B6-95AC-83CB23C48BEB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7F39D886-43B5-41FA-BA9B-0F34278E4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</a:t>
            </a:r>
          </a:p>
        </p:txBody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995ED551-1CD4-46D6-AA92-46EBF873D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位二进制补码表示范围：</a:t>
            </a:r>
            <a:r>
              <a:rPr lang="en-US" altLang="zh-CN" sz="2800">
                <a:latin typeface="Times New Roman" panose="02020603050405020304" pitchFamily="18" charset="0"/>
              </a:rPr>
              <a:t>-2</a:t>
            </a:r>
            <a:r>
              <a:rPr lang="en-US" altLang="zh-CN" sz="2800" baseline="40000">
                <a:latin typeface="Times New Roman" panose="02020603050405020304" pitchFamily="18" charset="0"/>
              </a:rPr>
              <a:t>n-1 </a:t>
            </a:r>
            <a:r>
              <a:rPr lang="zh-CN" altLang="en-US" sz="2800">
                <a:latin typeface="Times New Roman" panose="02020603050405020304" pitchFamily="18" charset="0"/>
              </a:rPr>
              <a:t>～ </a:t>
            </a:r>
            <a:r>
              <a:rPr lang="en-US" altLang="zh-CN" sz="2800">
                <a:latin typeface="Times New Roman" panose="02020603050405020304" pitchFamily="18" charset="0"/>
              </a:rPr>
              <a:t>+2</a:t>
            </a:r>
            <a:r>
              <a:rPr lang="en-US" altLang="zh-CN" sz="2800" baseline="40000">
                <a:latin typeface="Times New Roman" panose="02020603050405020304" pitchFamily="18" charset="0"/>
              </a:rPr>
              <a:t>n-1</a:t>
            </a:r>
            <a:r>
              <a:rPr lang="en-US" altLang="zh-CN" sz="2800">
                <a:latin typeface="Times New Roman" panose="02020603050405020304" pitchFamily="18" charset="0"/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溢出：运算的结果超出了补码的表示范围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出现场合</a:t>
            </a:r>
          </a:p>
          <a:p>
            <a:pPr lvl="1"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</a:rPr>
              <a:t>同号相加，和的符号与被加数的符号相反</a:t>
            </a:r>
          </a:p>
          <a:p>
            <a:pPr lvl="1"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</a:rPr>
              <a:t>异号相减，差的符号与被减数的符号相反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判别：最高位进位和次高位进位</a:t>
            </a:r>
          </a:p>
          <a:p>
            <a:pPr lvl="1"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</a:rPr>
              <a:t>相同，则未溢出</a:t>
            </a:r>
          </a:p>
          <a:p>
            <a:pPr lvl="1">
              <a:lnSpc>
                <a:spcPct val="110000"/>
              </a:lnSpc>
            </a:pPr>
            <a:r>
              <a:rPr lang="zh-CN" altLang="en-US" sz="2600">
                <a:latin typeface="Times New Roman" panose="02020603050405020304" pitchFamily="18" charset="0"/>
              </a:rPr>
              <a:t>不相同，则溢出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2AADEE4D-E6A5-4437-8101-A2B85A8343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0F271A3-0715-4704-BC22-34232ED98E1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D5D753D1-680B-44CA-8177-3AFC43DC18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3E694203-09ED-434F-AE49-DDFF1EC91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CF8725-A6B2-487F-8D7E-D03D7088A25B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028EB43B-53D5-45CD-804C-28D1487D1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</a:t>
            </a:r>
            <a:r>
              <a:rPr lang="zh-CN" altLang="en-US"/>
              <a:t>溢出判别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7E44913E-8AE9-4FC2-8D20-D16E4E6BB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800"/>
              <a:t>采用</a:t>
            </a:r>
            <a:r>
              <a:rPr lang="en-US" altLang="zh-CN" sz="2800"/>
              <a:t>4</a:t>
            </a:r>
            <a:r>
              <a:rPr lang="zh-CN" altLang="en-US" sz="2800"/>
              <a:t>位补码运算</a:t>
            </a:r>
          </a:p>
          <a:p>
            <a:pPr>
              <a:spcBef>
                <a:spcPct val="30000"/>
              </a:spcBef>
            </a:pPr>
            <a:r>
              <a:rPr lang="en-US" altLang="zh-CN" sz="2800" b="0"/>
              <a:t>X = +5, Y = -7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/>
              <a:t>→ (X + Y)</a:t>
            </a:r>
            <a:r>
              <a:rPr lang="zh-CN" altLang="en-US" baseline="-25000"/>
              <a:t>补</a:t>
            </a:r>
            <a:r>
              <a:rPr lang="zh-CN" altLang="en-US"/>
              <a:t> </a:t>
            </a:r>
            <a:r>
              <a:rPr lang="en-US" altLang="zh-CN"/>
              <a:t>= ?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/>
              <a:t>→ (X – Y)</a:t>
            </a:r>
            <a:r>
              <a:rPr lang="zh-CN" altLang="en-US" baseline="-25000"/>
              <a:t>补</a:t>
            </a:r>
            <a:r>
              <a:rPr lang="zh-CN" altLang="en-US"/>
              <a:t> </a:t>
            </a:r>
            <a:r>
              <a:rPr lang="en-US" altLang="zh-CN"/>
              <a:t>= ?</a:t>
            </a:r>
          </a:p>
          <a:p>
            <a:pPr>
              <a:spcBef>
                <a:spcPct val="30000"/>
              </a:spcBef>
            </a:pPr>
            <a:r>
              <a:rPr lang="en-US" altLang="zh-CN" sz="2800" b="0"/>
              <a:t>X = -8, Y = -3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/>
              <a:t>→ (X + Y)</a:t>
            </a:r>
            <a:r>
              <a:rPr lang="zh-CN" altLang="en-US" baseline="-25000"/>
              <a:t>补</a:t>
            </a:r>
            <a:r>
              <a:rPr lang="zh-CN" altLang="en-US"/>
              <a:t> </a:t>
            </a:r>
            <a:r>
              <a:rPr lang="en-US" altLang="zh-CN"/>
              <a:t>= ?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altLang="zh-CN"/>
              <a:t>→ (X – Y)</a:t>
            </a:r>
            <a:r>
              <a:rPr lang="zh-CN" altLang="en-US" baseline="-25000"/>
              <a:t>补</a:t>
            </a:r>
            <a:r>
              <a:rPr lang="zh-CN" altLang="en-US"/>
              <a:t> </a:t>
            </a:r>
            <a:r>
              <a:rPr lang="en-US" altLang="zh-CN"/>
              <a:t>= ?</a:t>
            </a:r>
          </a:p>
        </p:txBody>
      </p:sp>
      <p:sp>
        <p:nvSpPr>
          <p:cNvPr id="33799" name="Text Box 4">
            <a:extLst>
              <a:ext uri="{FF2B5EF4-FFF2-40B4-BE49-F238E27FC236}">
                <a16:creationId xmlns:a16="http://schemas.microsoft.com/office/drawing/2014/main" id="{FFFEA5AA-8289-4195-9FF7-1C46EAD8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47148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600" b="0"/>
          </a:p>
        </p:txBody>
      </p:sp>
      <p:sp>
        <p:nvSpPr>
          <p:cNvPr id="855045" name="Text Box 5">
            <a:extLst>
              <a:ext uri="{FF2B5EF4-FFF2-40B4-BE49-F238E27FC236}">
                <a16:creationId xmlns:a16="http://schemas.microsoft.com/office/drawing/2014/main" id="{E7BD4E4E-2EE9-4662-A566-069D738B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5357813"/>
            <a:ext cx="308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66FF"/>
                </a:solidFill>
              </a:rPr>
              <a:t>1011</a:t>
            </a:r>
            <a:r>
              <a:rPr lang="zh-CN" altLang="en-US" sz="2800">
                <a:solidFill>
                  <a:srgbClr val="0066FF"/>
                </a:solidFill>
              </a:rPr>
              <a:t>（</a:t>
            </a:r>
            <a:r>
              <a:rPr lang="en-US" altLang="zh-CN" sz="2800">
                <a:solidFill>
                  <a:srgbClr val="0066FF"/>
                </a:solidFill>
              </a:rPr>
              <a:t>-5</a:t>
            </a:r>
            <a:r>
              <a:rPr lang="zh-CN" altLang="en-US" sz="2800">
                <a:solidFill>
                  <a:srgbClr val="0066FF"/>
                </a:solidFill>
              </a:rPr>
              <a:t>，正确）</a:t>
            </a:r>
          </a:p>
        </p:txBody>
      </p:sp>
      <p:sp>
        <p:nvSpPr>
          <p:cNvPr id="855046" name="Text Box 6">
            <a:extLst>
              <a:ext uri="{FF2B5EF4-FFF2-40B4-BE49-F238E27FC236}">
                <a16:creationId xmlns:a16="http://schemas.microsoft.com/office/drawing/2014/main" id="{2602804E-40D3-404A-BBBA-23F9FA71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4710113"/>
            <a:ext cx="3170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0101</a:t>
            </a:r>
            <a:r>
              <a:rPr lang="zh-CN" altLang="en-US" sz="2800">
                <a:solidFill>
                  <a:srgbClr val="FF3300"/>
                </a:solidFill>
              </a:rPr>
              <a:t>（</a:t>
            </a:r>
            <a:r>
              <a:rPr lang="en-US" altLang="zh-CN" sz="2800">
                <a:solidFill>
                  <a:srgbClr val="FF3300"/>
                </a:solidFill>
              </a:rPr>
              <a:t>+5</a:t>
            </a:r>
            <a:r>
              <a:rPr lang="zh-CN" altLang="en-US" sz="2800">
                <a:solidFill>
                  <a:srgbClr val="FF3300"/>
                </a:solidFill>
              </a:rPr>
              <a:t>，溢出）</a:t>
            </a:r>
          </a:p>
        </p:txBody>
      </p:sp>
      <p:sp>
        <p:nvSpPr>
          <p:cNvPr id="33802" name="Text Box 7">
            <a:extLst>
              <a:ext uri="{FF2B5EF4-FFF2-40B4-BE49-F238E27FC236}">
                <a16:creationId xmlns:a16="http://schemas.microsoft.com/office/drawing/2014/main" id="{34274A3A-696E-4DED-9EE9-23280CAE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28289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600" b="0"/>
          </a:p>
        </p:txBody>
      </p:sp>
      <p:sp>
        <p:nvSpPr>
          <p:cNvPr id="855048" name="Text Box 8">
            <a:extLst>
              <a:ext uri="{FF2B5EF4-FFF2-40B4-BE49-F238E27FC236}">
                <a16:creationId xmlns:a16="http://schemas.microsoft.com/office/drawing/2014/main" id="{B0F6CD5F-F9A8-4537-807A-DB0E0E20C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2781300"/>
            <a:ext cx="308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66FF"/>
                </a:solidFill>
              </a:rPr>
              <a:t>1110</a:t>
            </a:r>
            <a:r>
              <a:rPr lang="zh-CN" altLang="en-US" sz="2800">
                <a:solidFill>
                  <a:srgbClr val="0066FF"/>
                </a:solidFill>
              </a:rPr>
              <a:t>（</a:t>
            </a:r>
            <a:r>
              <a:rPr lang="en-US" altLang="zh-CN" sz="2800">
                <a:solidFill>
                  <a:srgbClr val="0066FF"/>
                </a:solidFill>
              </a:rPr>
              <a:t>-2</a:t>
            </a:r>
            <a:r>
              <a:rPr lang="zh-CN" altLang="en-US" sz="2800">
                <a:solidFill>
                  <a:srgbClr val="0066FF"/>
                </a:solidFill>
              </a:rPr>
              <a:t>，正确）</a:t>
            </a:r>
          </a:p>
        </p:txBody>
      </p:sp>
      <p:sp>
        <p:nvSpPr>
          <p:cNvPr id="855049" name="Text Box 9">
            <a:extLst>
              <a:ext uri="{FF2B5EF4-FFF2-40B4-BE49-F238E27FC236}">
                <a16:creationId xmlns:a16="http://schemas.microsoft.com/office/drawing/2014/main" id="{01622860-7909-4D7A-86E4-24F5E83A3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3467100"/>
            <a:ext cx="308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1100</a:t>
            </a:r>
            <a:r>
              <a:rPr lang="zh-CN" altLang="en-US" sz="2800">
                <a:solidFill>
                  <a:srgbClr val="FF3300"/>
                </a:solidFill>
              </a:rPr>
              <a:t>（</a:t>
            </a:r>
            <a:r>
              <a:rPr lang="en-US" altLang="zh-CN" sz="2800">
                <a:solidFill>
                  <a:srgbClr val="FF3300"/>
                </a:solidFill>
              </a:rPr>
              <a:t>-4</a:t>
            </a:r>
            <a:r>
              <a:rPr lang="zh-CN" altLang="en-US" sz="2800">
                <a:solidFill>
                  <a:srgbClr val="FF3300"/>
                </a:solidFill>
              </a:rPr>
              <a:t>，溢出）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5" grpId="0"/>
      <p:bldP spid="855046" grpId="0"/>
      <p:bldP spid="855048" grpId="0"/>
      <p:bldP spid="8550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1340767A-FD27-485E-BC6D-D3EC07A2DE1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443D36-F2F1-4ACF-AF66-08BC203E860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4CE69017-D912-4131-9AD7-70A8AB486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68970D2F-673B-4584-863F-C49B2B33D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B8221B-1073-4D5B-9884-F28311DF7CA1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BCA9ECF6-2E92-4BCD-9960-3ACFB852A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二进制代码</a:t>
            </a: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6FD575BD-66B4-489E-99B8-864E50599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147050" cy="493236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表示不同事物或状态的二进制数码</a:t>
            </a:r>
          </a:p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待编码的事物或状态的个数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，与编码后二进制代码的位数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之间应满足：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aseline="42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常用代码：</a:t>
            </a:r>
            <a:r>
              <a:rPr lang="en-US" altLang="zh-CN" sz="2800">
                <a:latin typeface="Times New Roman" panose="02020603050405020304" pitchFamily="18" charset="0"/>
              </a:rPr>
              <a:t>ASCII</a:t>
            </a:r>
            <a:r>
              <a:rPr lang="zh-CN" altLang="en-US" sz="2800">
                <a:latin typeface="Times New Roman" panose="02020603050405020304" pitchFamily="18" charset="0"/>
              </a:rPr>
              <a:t>码、</a:t>
            </a:r>
            <a:r>
              <a:rPr lang="en-US" altLang="zh-CN" sz="2800">
                <a:latin typeface="Times New Roman" panose="02020603050405020304" pitchFamily="18" charset="0"/>
              </a:rPr>
              <a:t>BCD</a:t>
            </a:r>
            <a:r>
              <a:rPr lang="zh-CN" altLang="en-US" sz="2800">
                <a:latin typeface="Times New Roman" panose="02020603050405020304" pitchFamily="18" charset="0"/>
              </a:rPr>
              <a:t>码、格雷码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E0AEEDA5-D257-45BF-9AA7-5D56A4DBC0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CC5918-55E1-4ABB-AC7B-7126E997419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692FB196-47B8-4B5E-B727-ADA42644E4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71C381D0-00B4-4D50-AC56-4C1264FA10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22A1521-5C4B-4F67-8BBC-3AE3887FE3FE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AB051192-B560-4A00-9816-9246D1AB9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BCD</a:t>
            </a:r>
            <a:r>
              <a:rPr lang="zh-CN" altLang="en-US">
                <a:latin typeface="宋体" panose="02010600030101010101" pitchFamily="2" charset="-122"/>
              </a:rPr>
              <a:t>码</a:t>
            </a: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5DA605D4-5B46-4E80-B8AB-47732554A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075613" cy="4857750"/>
          </a:xfrm>
        </p:spPr>
        <p:txBody>
          <a:bodyPr/>
          <a:lstStyle/>
          <a:p>
            <a:r>
              <a:rPr lang="zh-CN" altLang="en-US" sz="2800"/>
              <a:t>二</a:t>
            </a:r>
            <a:r>
              <a:rPr lang="en-US" altLang="zh-CN" sz="2800"/>
              <a:t>-</a:t>
            </a:r>
            <a:r>
              <a:rPr lang="zh-CN" altLang="en-US" sz="2800"/>
              <a:t>十进制码</a:t>
            </a:r>
            <a:r>
              <a:rPr lang="en-US" altLang="zh-CN" sz="2800"/>
              <a:t>(Binary-Coded Decimal)</a:t>
            </a:r>
          </a:p>
          <a:p>
            <a:pPr lvl="1"/>
            <a:r>
              <a:rPr lang="zh-CN" altLang="en-US" sz="2600"/>
              <a:t>用</a:t>
            </a:r>
            <a:r>
              <a:rPr lang="en-US" altLang="zh-CN" sz="2600"/>
              <a:t>4</a:t>
            </a:r>
            <a:r>
              <a:rPr lang="zh-CN" altLang="en-US" sz="2600"/>
              <a:t>位二进制数码，来表示一位十进制数码</a:t>
            </a:r>
          </a:p>
          <a:p>
            <a:pPr lvl="1"/>
            <a:r>
              <a:rPr lang="zh-CN" altLang="en-US" sz="2600"/>
              <a:t>有多种方案，不同方案得到不同的</a:t>
            </a:r>
            <a:r>
              <a:rPr lang="en-US" altLang="zh-CN" sz="2600"/>
              <a:t>BCD</a:t>
            </a:r>
            <a:r>
              <a:rPr lang="zh-CN" altLang="en-US" sz="2600"/>
              <a:t>码</a:t>
            </a:r>
          </a:p>
          <a:p>
            <a:r>
              <a:rPr lang="zh-CN" altLang="en-US" sz="2800"/>
              <a:t>常用</a:t>
            </a:r>
            <a:r>
              <a:rPr lang="en-US" altLang="zh-CN" sz="2800"/>
              <a:t>BCD</a:t>
            </a:r>
            <a:r>
              <a:rPr lang="zh-CN" altLang="en-US" sz="2800"/>
              <a:t>码</a:t>
            </a:r>
          </a:p>
          <a:p>
            <a:pPr lvl="1"/>
            <a:r>
              <a:rPr lang="zh-CN" altLang="en-US" sz="2600"/>
              <a:t>有权码：</a:t>
            </a:r>
            <a:r>
              <a:rPr lang="en-US" altLang="zh-CN" sz="2600"/>
              <a:t>8421</a:t>
            </a:r>
            <a:r>
              <a:rPr lang="zh-CN" altLang="en-US" sz="2600"/>
              <a:t>码、</a:t>
            </a:r>
            <a:r>
              <a:rPr lang="en-US" altLang="zh-CN" sz="2600"/>
              <a:t>5421</a:t>
            </a:r>
            <a:r>
              <a:rPr lang="zh-CN" altLang="en-US" sz="2600"/>
              <a:t>码、</a:t>
            </a:r>
            <a:r>
              <a:rPr lang="en-US" altLang="zh-CN" sz="2600"/>
              <a:t>2421</a:t>
            </a:r>
            <a:r>
              <a:rPr lang="zh-CN" altLang="en-US" sz="2600"/>
              <a:t>码</a:t>
            </a:r>
          </a:p>
          <a:p>
            <a:pPr lvl="1"/>
            <a:r>
              <a:rPr lang="zh-CN" altLang="en-US" sz="2600"/>
              <a:t>无权码：余</a:t>
            </a:r>
            <a:r>
              <a:rPr lang="en-US" altLang="zh-CN" sz="2600"/>
              <a:t>3</a:t>
            </a:r>
            <a:r>
              <a:rPr lang="zh-CN" altLang="en-US" sz="2600"/>
              <a:t>码、</a:t>
            </a:r>
            <a:r>
              <a:rPr lang="zh-CN" altLang="zh-CN" sz="2600"/>
              <a:t>余3循环码</a:t>
            </a:r>
            <a:endParaRPr lang="zh-CN" altLang="en-US" sz="2600"/>
          </a:p>
          <a:p>
            <a:pPr lvl="1"/>
            <a:r>
              <a:rPr lang="zh-CN" altLang="en-US" sz="2600"/>
              <a:t>如无特别说明，</a:t>
            </a:r>
            <a:r>
              <a:rPr lang="en-US" altLang="zh-CN" sz="2600"/>
              <a:t>BCD</a:t>
            </a:r>
            <a:r>
              <a:rPr lang="zh-CN" altLang="en-US" sz="2600"/>
              <a:t>码一般指</a:t>
            </a:r>
            <a:r>
              <a:rPr lang="en-US" altLang="zh-CN" sz="2600"/>
              <a:t>8421</a:t>
            </a:r>
            <a:r>
              <a:rPr lang="zh-CN" altLang="en-US" sz="2600"/>
              <a:t>码</a:t>
            </a:r>
          </a:p>
        </p:txBody>
      </p:sp>
      <p:sp>
        <p:nvSpPr>
          <p:cNvPr id="893956" name="Rectangle 4">
            <a:extLst>
              <a:ext uri="{FF2B5EF4-FFF2-40B4-BE49-F238E27FC236}">
                <a16:creationId xmlns:a16="http://schemas.microsoft.com/office/drawing/2014/main" id="{E4AAB57A-A015-4E2A-8E3B-01C50858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05375"/>
            <a:ext cx="6121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Tx/>
              <a:buNone/>
            </a:pPr>
            <a:r>
              <a:rPr lang="zh-CN" altLang="en-US" sz="2800" b="0"/>
              <a:t>  例如，</a:t>
            </a:r>
            <a:r>
              <a:rPr lang="en-US" altLang="zh-CN" sz="2800" b="0"/>
              <a:t>456</a:t>
            </a:r>
            <a:r>
              <a:rPr lang="en-US" altLang="zh-CN" sz="2800" b="0" baseline="-20000"/>
              <a:t>  </a:t>
            </a:r>
            <a:r>
              <a:rPr lang="en-US" altLang="zh-CN" sz="2800" b="0"/>
              <a:t>= (                         )</a:t>
            </a:r>
            <a:r>
              <a:rPr lang="en-US" altLang="zh-CN" sz="2800" b="0" baseline="-20000"/>
              <a:t>BCD</a:t>
            </a:r>
            <a:r>
              <a:rPr lang="zh-CN" altLang="en-US" sz="2800" b="0" baseline="-20000"/>
              <a:t>码</a:t>
            </a:r>
          </a:p>
        </p:txBody>
      </p:sp>
      <p:sp>
        <p:nvSpPr>
          <p:cNvPr id="893957" name="Rectangle 5">
            <a:extLst>
              <a:ext uri="{FF2B5EF4-FFF2-40B4-BE49-F238E27FC236}">
                <a16:creationId xmlns:a16="http://schemas.microsoft.com/office/drawing/2014/main" id="{DFFAD2D1-1F34-4AFF-B6D8-8FFC8976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5024438"/>
            <a:ext cx="239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66FF"/>
                </a:solidFill>
              </a:rPr>
              <a:t>0100 0101 0110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 build="p"/>
      <p:bldP spid="893956" grpId="0"/>
      <p:bldP spid="8939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20F9B378-0D10-4B3E-A1A3-74BF07C10F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C49EDC-01E2-4B2E-82C1-F2212ECC871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3CD69331-D62C-4D53-90D1-ABDE9599D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872D15D-9F26-41D5-8079-E30D857D01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4B7477-3325-43DD-B6CA-100F456D4F3F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896002" name="Group 2">
            <a:extLst>
              <a:ext uri="{FF2B5EF4-FFF2-40B4-BE49-F238E27FC236}">
                <a16:creationId xmlns:a16="http://schemas.microsoft.com/office/drawing/2014/main" id="{B75667BE-B70A-4E0F-BDEF-6DF1AC571A1C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296988"/>
          <a:ext cx="7956550" cy="506889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2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十进制数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8421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2421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5421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循环码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025" name="Rectangle 108">
            <a:extLst>
              <a:ext uri="{FF2B5EF4-FFF2-40B4-BE49-F238E27FC236}">
                <a16:creationId xmlns:a16="http://schemas.microsoft.com/office/drawing/2014/main" id="{0888A0D2-546B-48FF-84DB-2AF67DF02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4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4400">
                <a:solidFill>
                  <a:schemeClr val="tx2"/>
                </a:solidFill>
              </a:rPr>
              <a:t>常用</a:t>
            </a:r>
            <a:r>
              <a:rPr lang="en-US" altLang="zh-CN" sz="4400">
                <a:solidFill>
                  <a:schemeClr val="tx2"/>
                </a:solidFill>
              </a:rPr>
              <a:t>BCD</a:t>
            </a:r>
            <a:r>
              <a:rPr lang="zh-CN" altLang="en-US" sz="4400">
                <a:solidFill>
                  <a:schemeClr val="tx2"/>
                </a:solidFill>
                <a:latin typeface="宋体" panose="02010600030101010101" pitchFamily="2" charset="-122"/>
              </a:rPr>
              <a:t>码</a:t>
            </a:r>
            <a:endParaRPr lang="zh-CN" altLang="zh-CN" sz="44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0026" name="Line 109">
            <a:extLst>
              <a:ext uri="{FF2B5EF4-FFF2-40B4-BE49-F238E27FC236}">
                <a16:creationId xmlns:a16="http://schemas.microsoft.com/office/drawing/2014/main" id="{8B6F6DBD-E7CC-41FD-AB80-1F790080A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1979613"/>
            <a:ext cx="7956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27" name="Line 110">
            <a:extLst>
              <a:ext uri="{FF2B5EF4-FFF2-40B4-BE49-F238E27FC236}">
                <a16:creationId xmlns:a16="http://schemas.microsoft.com/office/drawing/2014/main" id="{90B4CF1F-47CE-463B-A7C7-4605D66D8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4202113"/>
            <a:ext cx="7956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530FD3DF-2F34-45B6-90A1-4760953E3E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B82BC4D-0BBA-4A13-9772-27DDDB7C54F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26949D51-9C33-4D6E-9CA6-AF542D9A7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7A59875D-9502-4868-B3F0-04CDCBAC7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B301B4-3017-4346-8E98-492F2322AFFC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2203BA0D-FE7D-4E13-A4A8-8A7E9B8B1545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3401B721-DCA7-45CD-9BFD-6E74C5041085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65CC126E-8155-4C36-85D1-DCD869D30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A1479E1C-193B-4017-80CC-F4DE7B2FE4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数制及其</a:t>
            </a:r>
            <a:r>
              <a:rPr lang="zh-CN" altLang="en-US"/>
              <a:t>转换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有符号数编码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补码加减运算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二进制代</a:t>
            </a:r>
            <a:r>
              <a:rPr lang="en-US" altLang="zh-CN"/>
              <a:t>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F91713F0-28E9-4A47-94F1-EA0150E7DC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DBD20D5-1A2B-44BD-ACFB-94514E09EFE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6D150FB0-D34C-4752-B8BE-FF2D8F493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8EF05BE5-51F6-4D6D-A3DC-558C06DD0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421ED9-D1A3-40D0-A7ED-CFEA8A5E285D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5820D532-1CAB-431A-99CF-814C98C45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格雷码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A5ED13A2-26B6-4AC3-ACA7-711BCB9697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33488"/>
            <a:ext cx="8147050" cy="1222375"/>
          </a:xfrm>
        </p:spPr>
        <p:txBody>
          <a:bodyPr/>
          <a:lstStyle/>
          <a:p>
            <a:r>
              <a:rPr lang="zh-CN" altLang="en-US" sz="2800"/>
              <a:t>编码顺序依次变化时，相邻代码仅有一位不同</a:t>
            </a:r>
          </a:p>
          <a:p>
            <a:r>
              <a:rPr kumimoji="1" lang="zh-CN" altLang="en-US" sz="2800"/>
              <a:t>首尾两个代码之间也只有一位不同，又称循环码</a:t>
            </a:r>
          </a:p>
        </p:txBody>
      </p:sp>
      <p:graphicFrame>
        <p:nvGraphicFramePr>
          <p:cNvPr id="831492" name="Group 4">
            <a:extLst>
              <a:ext uri="{FF2B5EF4-FFF2-40B4-BE49-F238E27FC236}">
                <a16:creationId xmlns:a16="http://schemas.microsoft.com/office/drawing/2014/main" id="{7BE23018-90D1-4737-8649-87483AC0E758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384425"/>
          <a:ext cx="7777162" cy="3990976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61" name="Line 92">
            <a:extLst>
              <a:ext uri="{FF2B5EF4-FFF2-40B4-BE49-F238E27FC236}">
                <a16:creationId xmlns:a16="http://schemas.microsoft.com/office/drawing/2014/main" id="{C20DAA36-84B8-4AA7-944A-89740A3C2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997200"/>
            <a:ext cx="7777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F33783F3-4CA4-4771-83DF-1BF35A96C9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061093-EB14-462C-9A6B-EE7EEE6B8C8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FC8D2E26-D331-4AA0-9B5A-34B002D7B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98E34FAC-FE73-4B58-BAF3-BDEE410D3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DB7A24B-3CD9-4A70-8DDF-B33DE5AB41D1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3FA733FD-AC71-4019-AB75-FF728A0A2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格雷码与二进制码相互转换</a:t>
            </a: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F6A9808D-56E5-4D09-96CC-9B0BFB5FE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7025"/>
            <a:ext cx="8075613" cy="4673600"/>
          </a:xfrm>
        </p:spPr>
        <p:txBody>
          <a:bodyPr/>
          <a:lstStyle/>
          <a:p>
            <a:r>
              <a:rPr lang="zh-CN" altLang="en-US" sz="2800"/>
              <a:t>二进制码 </a:t>
            </a:r>
            <a:r>
              <a:rPr lang="en-US" altLang="zh-CN" sz="2800">
                <a:sym typeface="Wingdings" panose="05000000000000000000" pitchFamily="2" charset="2"/>
              </a:rPr>
              <a:t> </a:t>
            </a:r>
            <a:r>
              <a:rPr lang="zh-CN" altLang="en-US" sz="2800">
                <a:sym typeface="Wingdings" panose="05000000000000000000" pitchFamily="2" charset="2"/>
              </a:rPr>
              <a:t>格雷码</a:t>
            </a:r>
            <a:endParaRPr lang="en-US" altLang="zh-CN" sz="2800">
              <a:sym typeface="Wingdings" panose="05000000000000000000" pitchFamily="2" charset="2"/>
            </a:endParaRPr>
          </a:p>
          <a:p>
            <a:endParaRPr lang="en-US" altLang="zh-CN" sz="2800">
              <a:sym typeface="Wingdings" panose="05000000000000000000" pitchFamily="2" charset="2"/>
            </a:endParaRPr>
          </a:p>
          <a:p>
            <a:endParaRPr lang="en-US" altLang="zh-CN" sz="2800">
              <a:sym typeface="Wingdings" panose="05000000000000000000" pitchFamily="2" charset="2"/>
            </a:endParaRPr>
          </a:p>
          <a:p>
            <a:endParaRPr lang="en-US" altLang="zh-CN" sz="2800"/>
          </a:p>
          <a:p>
            <a:r>
              <a:rPr lang="zh-CN" altLang="en-US" sz="2800">
                <a:sym typeface="Wingdings" panose="05000000000000000000" pitchFamily="2" charset="2"/>
              </a:rPr>
              <a:t>格雷码 </a:t>
            </a:r>
            <a:r>
              <a:rPr lang="en-US" altLang="zh-CN" sz="2800">
                <a:sym typeface="Wingdings" panose="05000000000000000000" pitchFamily="2" charset="2"/>
              </a:rPr>
              <a:t> </a:t>
            </a:r>
            <a:r>
              <a:rPr lang="zh-CN" altLang="en-US" sz="2800"/>
              <a:t>二进制码</a:t>
            </a:r>
            <a:endParaRPr lang="en-US" altLang="zh-CN" sz="2800">
              <a:sym typeface="Wingdings" panose="05000000000000000000" pitchFamily="2" charset="2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8DE00046-ACD9-4957-8106-69C76F758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2312988"/>
            <a:ext cx="64023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/>
              <a:t> 1 — </a:t>
            </a:r>
            <a:r>
              <a:rPr lang="en-US" altLang="zh-CN" sz="2400">
                <a:sym typeface="Symbol" panose="05050102010706020507" pitchFamily="18" charset="2"/>
              </a:rPr>
              <a:t>  </a:t>
            </a:r>
            <a:r>
              <a:rPr lang="en-US" altLang="zh-CN" sz="2400"/>
              <a:t>0 — </a:t>
            </a:r>
            <a:r>
              <a:rPr lang="en-US" altLang="zh-CN" sz="2400">
                <a:sym typeface="Symbol" panose="05050102010706020507" pitchFamily="18" charset="2"/>
              </a:rPr>
              <a:t>  </a:t>
            </a:r>
            <a:r>
              <a:rPr lang="en-US" altLang="zh-CN" sz="2400"/>
              <a:t>1 — </a:t>
            </a:r>
            <a:r>
              <a:rPr lang="en-US" altLang="zh-CN" sz="2400">
                <a:sym typeface="Symbol" panose="05050102010706020507" pitchFamily="18" charset="2"/>
              </a:rPr>
              <a:t>  </a:t>
            </a:r>
            <a:r>
              <a:rPr lang="en-US" altLang="zh-CN" sz="2400"/>
              <a:t>1      </a:t>
            </a:r>
            <a:r>
              <a:rPr lang="zh-CN" altLang="en-US" sz="2400"/>
              <a:t>二进制码</a:t>
            </a:r>
          </a:p>
          <a:p>
            <a:r>
              <a:rPr lang="zh-CN" altLang="en-US" sz="2400"/>
              <a:t>  </a:t>
            </a:r>
            <a:r>
              <a:rPr lang="zh-CN" altLang="en-US" sz="2400">
                <a:sym typeface="Symbol" panose="05050102010706020507" pitchFamily="18" charset="2"/>
              </a:rPr>
              <a:t></a:t>
            </a:r>
            <a:r>
              <a:rPr lang="zh-CN" altLang="en-US" sz="2400"/>
              <a:t>             </a:t>
            </a:r>
            <a:r>
              <a:rPr lang="zh-CN" altLang="en-US" sz="2400">
                <a:sym typeface="Symbol" panose="05050102010706020507" pitchFamily="18" charset="2"/>
              </a:rPr>
              <a:t></a:t>
            </a:r>
            <a:r>
              <a:rPr lang="zh-CN" altLang="en-US" sz="2400"/>
              <a:t>             </a:t>
            </a:r>
            <a:r>
              <a:rPr lang="zh-CN" altLang="en-US" sz="2400">
                <a:sym typeface="Symbol" panose="05050102010706020507" pitchFamily="18" charset="2"/>
              </a:rPr>
              <a:t></a:t>
            </a:r>
            <a:r>
              <a:rPr lang="zh-CN" altLang="en-US" sz="2400"/>
              <a:t>             </a:t>
            </a:r>
            <a:r>
              <a:rPr lang="zh-CN" altLang="en-US" sz="2400">
                <a:sym typeface="Symbol" panose="05050102010706020507" pitchFamily="18" charset="2"/>
              </a:rPr>
              <a:t></a:t>
            </a:r>
            <a:endParaRPr lang="zh-CN" altLang="en-US" sz="2400"/>
          </a:p>
          <a:p>
            <a:r>
              <a:rPr lang="zh-CN" altLang="en-US" sz="2400"/>
              <a:t>  </a:t>
            </a:r>
            <a:r>
              <a:rPr lang="en-US" altLang="zh-CN" sz="2400"/>
              <a:t>1             1             1              0      </a:t>
            </a:r>
            <a:r>
              <a:rPr lang="zh-CN" altLang="en-US" sz="2400"/>
              <a:t>格雷码</a:t>
            </a:r>
          </a:p>
        </p:txBody>
      </p:sp>
      <p:graphicFrame>
        <p:nvGraphicFramePr>
          <p:cNvPr id="10" name="Object 20">
            <a:extLst>
              <a:ext uri="{FF2B5EF4-FFF2-40B4-BE49-F238E27FC236}">
                <a16:creationId xmlns:a16="http://schemas.microsoft.com/office/drawing/2014/main" id="{93A010BB-0245-41F7-9930-E52705370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400550"/>
          <a:ext cx="52070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Picture" r:id="rId4" imgW="2629080" imgH="781920" progId="Word.Picture.8">
                  <p:embed/>
                </p:oleObj>
              </mc:Choice>
              <mc:Fallback>
                <p:oleObj name="Picture" r:id="rId4" imgW="2629080" imgH="781920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00550"/>
                        <a:ext cx="52070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 build="p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82A25C5F-38D2-4F72-A05D-CAE30762D5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F08C5C-854B-4A37-9794-DF2A38A64FEF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A5DE4FE8-753B-40D5-9378-7C8206B4B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C97E28D-ED0B-4DFA-9272-2A26DCCC3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D6130DD-F9B6-4ABD-A087-48BA53CE3987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FF5D6A59-F7A8-4EA0-9BAE-253362D15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8229600" cy="633413"/>
          </a:xfrm>
        </p:spPr>
        <p:txBody>
          <a:bodyPr/>
          <a:lstStyle/>
          <a:p>
            <a:r>
              <a:rPr lang="en-US" altLang="zh-CN"/>
              <a:t>ASCII</a:t>
            </a:r>
            <a:r>
              <a:rPr lang="zh-CN" altLang="en-US"/>
              <a:t>码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CFCD8051-F249-4AAA-8754-040E976E9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2447925" cy="51133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美国信息交换标准代码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en-US" altLang="zh-CN" sz="2400"/>
              <a:t>7</a:t>
            </a:r>
            <a:r>
              <a:rPr lang="zh-CN" altLang="en-US" sz="2400"/>
              <a:t>位二进制代码</a:t>
            </a:r>
            <a:r>
              <a:rPr lang="en-US" altLang="zh-CN" sz="2400"/>
              <a:t>, </a:t>
            </a:r>
            <a:r>
              <a:rPr lang="zh-CN" altLang="en-US" sz="2400"/>
              <a:t>共可表示</a:t>
            </a:r>
            <a:r>
              <a:rPr lang="en-US" altLang="zh-CN" sz="2400"/>
              <a:t>128</a:t>
            </a:r>
            <a:r>
              <a:rPr lang="zh-CN" altLang="en-US" sz="2400"/>
              <a:t>个字符</a:t>
            </a:r>
            <a:r>
              <a:rPr lang="en-US" altLang="zh-CN" sz="2400"/>
              <a:t>, </a:t>
            </a:r>
            <a:r>
              <a:rPr lang="zh-CN" altLang="en-US" sz="2400"/>
              <a:t>其中</a:t>
            </a:r>
          </a:p>
          <a:p>
            <a:pPr lvl="1">
              <a:lnSpc>
                <a:spcPct val="110000"/>
              </a:lnSpc>
            </a:pPr>
            <a:r>
              <a:rPr lang="en-US" altLang="zh-CN" sz="2400"/>
              <a:t>95</a:t>
            </a:r>
            <a:r>
              <a:rPr lang="zh-CN" altLang="en-US" sz="2400"/>
              <a:t>个可显示和打印字符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en-US" altLang="zh-CN" sz="2400"/>
              <a:t>33</a:t>
            </a:r>
            <a:r>
              <a:rPr lang="zh-CN" altLang="en-US" sz="2400"/>
              <a:t>个控制字符</a:t>
            </a:r>
          </a:p>
        </p:txBody>
      </p:sp>
      <p:pic>
        <p:nvPicPr>
          <p:cNvPr id="46087" name="Picture 4" descr="ASCII码表">
            <a:extLst>
              <a:ext uri="{FF2B5EF4-FFF2-40B4-BE49-F238E27FC236}">
                <a16:creationId xmlns:a16="http://schemas.microsoft.com/office/drawing/2014/main" id="{F71BAC27-2FC6-430B-A9D0-FB88F4C0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235075"/>
            <a:ext cx="5303837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Rectangle 5">
            <a:extLst>
              <a:ext uri="{FF2B5EF4-FFF2-40B4-BE49-F238E27FC236}">
                <a16:creationId xmlns:a16="http://schemas.microsoft.com/office/drawing/2014/main" id="{1718AE52-4392-4E6D-B8AA-64C67E05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1790700"/>
            <a:ext cx="4359275" cy="4597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46089" name="Rectangle 6">
            <a:extLst>
              <a:ext uri="{FF2B5EF4-FFF2-40B4-BE49-F238E27FC236}">
                <a16:creationId xmlns:a16="http://schemas.microsoft.com/office/drawing/2014/main" id="{10F284A9-C740-46B7-BBD6-694F825B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1819275"/>
            <a:ext cx="1071562" cy="453548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46090" name="Rectangle 7">
            <a:extLst>
              <a:ext uri="{FF2B5EF4-FFF2-40B4-BE49-F238E27FC236}">
                <a16:creationId xmlns:a16="http://schemas.microsoft.com/office/drawing/2014/main" id="{83C0FE1C-E187-4904-A96B-2F7B22EE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6105525"/>
            <a:ext cx="444500" cy="25241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D70B2EAB-7FE2-4808-89CF-269B13F19E6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B6D424-FA21-4370-8FCD-C160338FDA79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37081E1A-B09A-48FB-B48D-DFB06AEB0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B2D88C89-D127-4810-A6D2-7FDFB2C51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1E5CE8-0DAE-4CB3-A4FE-56C90BCEEBEF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E48FEA6B-4329-47FE-B7FC-39EC68F74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11B8BCD7-A54A-4094-B472-520BDCB70A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FD4F87-A5A8-4330-B1CC-86987EF1067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79F480D4-7A63-41AE-9ECC-2ACBD7792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658661AB-83E0-4A53-A254-F2CE3325F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EA2B40-34F5-45AA-8C4A-E532687B6A9E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FB22C158-3A6E-4006-8F86-394656F09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127C4913-7FC2-4972-9304-90B45B479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039100" cy="5005387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kumimoji="1" lang="zh-CN" altLang="en-US" sz="2800"/>
              <a:t>所谓“数制”，指进位计数制，即用进位的方法来计数，包括</a:t>
            </a:r>
            <a:r>
              <a:rPr kumimoji="1" lang="zh-CN" altLang="en-US" sz="2800">
                <a:solidFill>
                  <a:srgbClr val="0000FF"/>
                </a:solidFill>
              </a:rPr>
              <a:t>计数符号</a:t>
            </a:r>
            <a:r>
              <a:rPr kumimoji="1" lang="zh-CN" altLang="en-US" sz="2800"/>
              <a:t>（或称数码）和</a:t>
            </a:r>
            <a:r>
              <a:rPr kumimoji="1" lang="zh-CN" altLang="en-US" sz="2800">
                <a:solidFill>
                  <a:srgbClr val="0000FF"/>
                </a:solidFill>
              </a:rPr>
              <a:t>进位规则</a:t>
            </a:r>
            <a:r>
              <a:rPr kumimoji="1" lang="zh-CN" altLang="en-US" sz="2800"/>
              <a:t>两个方面</a:t>
            </a:r>
          </a:p>
          <a:p>
            <a:pPr>
              <a:spcAft>
                <a:spcPct val="10000"/>
              </a:spcAft>
            </a:pPr>
            <a:r>
              <a:rPr kumimoji="1" lang="zh-CN" altLang="en-US" sz="2800"/>
              <a:t>十进制（</a:t>
            </a:r>
            <a:r>
              <a:rPr kumimoji="1" lang="en-US" altLang="zh-CN" sz="2800"/>
              <a:t>Decimal</a:t>
            </a:r>
            <a:r>
              <a:rPr kumimoji="1" lang="zh-CN" altLang="en-US" sz="2800"/>
              <a:t>）</a:t>
            </a:r>
          </a:p>
          <a:p>
            <a:pPr lvl="1">
              <a:spcAft>
                <a:spcPct val="10000"/>
              </a:spcAft>
            </a:pPr>
            <a:r>
              <a:rPr lang="zh-CN" altLang="en-US" sz="2400"/>
              <a:t>十个计数符号：</a:t>
            </a:r>
            <a:r>
              <a:rPr lang="en-US" altLang="zh-CN" sz="2400"/>
              <a:t>0, 1, 2, 3, 4, 5, 6, 7, 8, 9</a:t>
            </a:r>
          </a:p>
          <a:p>
            <a:pPr lvl="1">
              <a:spcAft>
                <a:spcPct val="10000"/>
              </a:spcAft>
            </a:pPr>
            <a:r>
              <a:rPr lang="zh-CN" altLang="en-US" sz="2400"/>
              <a:t>进位规则：逢十进一</a:t>
            </a:r>
          </a:p>
          <a:p>
            <a:pPr lvl="1">
              <a:spcAft>
                <a:spcPct val="10000"/>
              </a:spcAft>
            </a:pPr>
            <a:endParaRPr lang="zh-CN" altLang="en-US" sz="3600"/>
          </a:p>
          <a:p>
            <a:pPr>
              <a:spcAft>
                <a:spcPct val="10000"/>
              </a:spcAft>
            </a:pPr>
            <a:r>
              <a:rPr lang="zh-CN" altLang="en-US" sz="2800"/>
              <a:t>任意进制</a:t>
            </a:r>
          </a:p>
          <a:p>
            <a:pPr lvl="1">
              <a:spcAft>
                <a:spcPct val="10000"/>
              </a:spcAft>
            </a:pPr>
            <a:r>
              <a:rPr lang="en-US" altLang="zh-CN" sz="2400"/>
              <a:t>R</a:t>
            </a:r>
            <a:r>
              <a:rPr lang="zh-CN" altLang="en-US" sz="2400"/>
              <a:t>个计数符号，逢</a:t>
            </a:r>
            <a:r>
              <a:rPr lang="en-US" altLang="zh-CN" sz="2400"/>
              <a:t>R</a:t>
            </a:r>
            <a:r>
              <a:rPr lang="zh-CN" altLang="en-US" sz="2400"/>
              <a:t>进一</a:t>
            </a:r>
          </a:p>
        </p:txBody>
      </p:sp>
      <p:sp>
        <p:nvSpPr>
          <p:cNvPr id="837636" name="Rectangle 4">
            <a:extLst>
              <a:ext uri="{FF2B5EF4-FFF2-40B4-BE49-F238E27FC236}">
                <a16:creationId xmlns:a16="http://schemas.microsoft.com/office/drawing/2014/main" id="{F6EBF369-09F1-48AC-914F-0725AFFA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87813"/>
            <a:ext cx="657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151.75 = </a:t>
            </a:r>
            <a:r>
              <a:rPr kumimoji="1" lang="en-US" altLang="zh-CN" sz="2400" b="0">
                <a:sym typeface="Symbol" panose="05050102010706020507" pitchFamily="18" charset="2"/>
              </a:rPr>
              <a:t>1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2 </a:t>
            </a:r>
            <a:r>
              <a:rPr kumimoji="1" lang="en-US" altLang="zh-CN" sz="2400" b="0">
                <a:sym typeface="Symbol" panose="05050102010706020507" pitchFamily="18" charset="2"/>
              </a:rPr>
              <a:t>+5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1 </a:t>
            </a:r>
            <a:r>
              <a:rPr kumimoji="1" lang="en-US" altLang="zh-CN" sz="2400" b="0">
                <a:sym typeface="Symbol" panose="05050102010706020507" pitchFamily="18" charset="2"/>
              </a:rPr>
              <a:t>+1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0 </a:t>
            </a:r>
            <a:r>
              <a:rPr kumimoji="1" lang="en-US" altLang="zh-CN" sz="2400" b="0">
                <a:sym typeface="Symbol" panose="05050102010706020507" pitchFamily="18" charset="2"/>
              </a:rPr>
              <a:t>+7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</a:t>
            </a:r>
            <a:r>
              <a:rPr kumimoji="1" lang="en-US" altLang="zh-CN" sz="2400" b="0" baseline="30000"/>
              <a:t>1 </a:t>
            </a:r>
            <a:r>
              <a:rPr kumimoji="1" lang="en-US" altLang="zh-CN" sz="2400" b="0">
                <a:sym typeface="Symbol" panose="05050102010706020507" pitchFamily="18" charset="2"/>
              </a:rPr>
              <a:t>+5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</a:t>
            </a:r>
            <a:r>
              <a:rPr kumimoji="1" lang="en-US" altLang="zh-CN" sz="2400" b="0" baseline="30000"/>
              <a:t>2</a:t>
            </a:r>
          </a:p>
        </p:txBody>
      </p:sp>
      <p:graphicFrame>
        <p:nvGraphicFramePr>
          <p:cNvPr id="837637" name="Object 5">
            <a:extLst>
              <a:ext uri="{FF2B5EF4-FFF2-40B4-BE49-F238E27FC236}">
                <a16:creationId xmlns:a16="http://schemas.microsoft.com/office/drawing/2014/main" id="{0F677E00-8253-4FF2-9D4D-29D29B147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5327650"/>
          <a:ext cx="19081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4" imgW="761669" imgH="431613" progId="Equation.3">
                  <p:embed/>
                </p:oleObj>
              </mc:Choice>
              <mc:Fallback>
                <p:oleObj name="公式" r:id="rId4" imgW="761669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327650"/>
                        <a:ext cx="19081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061A5C0C-B4C2-40B6-A169-F8F40CCAA60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551488"/>
            <a:ext cx="4681537" cy="657225"/>
            <a:chOff x="657" y="3470"/>
            <a:chExt cx="2949" cy="414"/>
          </a:xfrm>
        </p:grpSpPr>
        <p:graphicFrame>
          <p:nvGraphicFramePr>
            <p:cNvPr id="8209" name="Object 7">
              <a:extLst>
                <a:ext uri="{FF2B5EF4-FFF2-40B4-BE49-F238E27FC236}">
                  <a16:creationId xmlns:a16="http://schemas.microsoft.com/office/drawing/2014/main" id="{EABCE644-54C5-4B10-B259-4F735B4ED9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4" y="3470"/>
            <a:ext cx="150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公式" r:id="rId6" imgW="888614" imgH="215806" progId="Equation.3">
                    <p:embed/>
                  </p:oleObj>
                </mc:Choice>
                <mc:Fallback>
                  <p:oleObj name="公式" r:id="rId6" imgW="888614" imgH="21580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470"/>
                          <a:ext cx="150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8">
              <a:extLst>
                <a:ext uri="{FF2B5EF4-FFF2-40B4-BE49-F238E27FC236}">
                  <a16:creationId xmlns:a16="http://schemas.microsoft.com/office/drawing/2014/main" id="{5C011D66-7E67-48C0-850D-0E92DF460C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3475"/>
            <a:ext cx="1287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公式" r:id="rId8" imgW="761669" imgH="228501" progId="Equation.3">
                    <p:embed/>
                  </p:oleObj>
                </mc:Choice>
                <mc:Fallback>
                  <p:oleObj name="公式" r:id="rId8" imgW="761669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475"/>
                          <a:ext cx="1287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Text Box 9">
              <a:extLst>
                <a:ext uri="{FF2B5EF4-FFF2-40B4-BE49-F238E27FC236}">
                  <a16:creationId xmlns:a16="http://schemas.microsoft.com/office/drawing/2014/main" id="{8F418695-997E-4951-84B3-6FD5372F9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3557"/>
              <a:ext cx="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>
                  <a:solidFill>
                    <a:srgbClr val="0066FF"/>
                  </a:solidFill>
                  <a:cs typeface="Arial" panose="020B0604020202020204" pitchFamily="34" charset="0"/>
                </a:rPr>
                <a:t>•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7C29E388-9CC1-459F-86DD-BE9BE587BE9C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5013325"/>
            <a:ext cx="796925" cy="827088"/>
            <a:chOff x="3310" y="2976"/>
            <a:chExt cx="502" cy="521"/>
          </a:xfrm>
        </p:grpSpPr>
        <p:sp>
          <p:nvSpPr>
            <p:cNvPr id="8207" name="Rectangle 11">
              <a:extLst>
                <a:ext uri="{FF2B5EF4-FFF2-40B4-BE49-F238E27FC236}">
                  <a16:creationId xmlns:a16="http://schemas.microsoft.com/office/drawing/2014/main" id="{C3050C00-1A7B-4ECB-AA64-39F12F3C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297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</a:rPr>
                <a:t>基数</a:t>
              </a:r>
            </a:p>
          </p:txBody>
        </p:sp>
        <p:sp>
          <p:nvSpPr>
            <p:cNvPr id="8208" name="Line 12">
              <a:extLst>
                <a:ext uri="{FF2B5EF4-FFF2-40B4-BE49-F238E27FC236}">
                  <a16:creationId xmlns:a16="http://schemas.microsoft.com/office/drawing/2014/main" id="{246987D8-8162-4AAC-895B-026067AB7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" y="3270"/>
              <a:ext cx="90" cy="227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AC01B3DC-4B99-4E12-A26E-BD7A6DE432F3}"/>
              </a:ext>
            </a:extLst>
          </p:cNvPr>
          <p:cNvGrpSpPr>
            <a:grpSpLocks/>
          </p:cNvGrpSpPr>
          <p:nvPr/>
        </p:nvGrpSpPr>
        <p:grpSpPr bwMode="auto">
          <a:xfrm>
            <a:off x="6991350" y="5013325"/>
            <a:ext cx="1477963" cy="1042988"/>
            <a:chOff x="4404" y="2976"/>
            <a:chExt cx="931" cy="657"/>
          </a:xfrm>
        </p:grpSpPr>
        <p:sp>
          <p:nvSpPr>
            <p:cNvPr id="8204" name="Rectangle 14">
              <a:extLst>
                <a:ext uri="{FF2B5EF4-FFF2-40B4-BE49-F238E27FC236}">
                  <a16:creationId xmlns:a16="http://schemas.microsoft.com/office/drawing/2014/main" id="{8E32C399-CE3A-46BD-8FBD-7E4538840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297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</a:rPr>
                <a:t>位权</a:t>
              </a:r>
            </a:p>
          </p:txBody>
        </p:sp>
        <p:sp>
          <p:nvSpPr>
            <p:cNvPr id="8205" name="Rectangle 15">
              <a:extLst>
                <a:ext uri="{FF2B5EF4-FFF2-40B4-BE49-F238E27FC236}">
                  <a16:creationId xmlns:a16="http://schemas.microsoft.com/office/drawing/2014/main" id="{1F1A0330-CE9E-4453-996A-02C79A707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3315"/>
              <a:ext cx="272" cy="318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8206" name="Line 16">
              <a:extLst>
                <a:ext uri="{FF2B5EF4-FFF2-40B4-BE49-F238E27FC236}">
                  <a16:creationId xmlns:a16="http://schemas.microsoft.com/office/drawing/2014/main" id="{5F1A0B0D-E8A5-40CA-9EF5-8EE9F191C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2" y="3190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131CDD73-DE28-4EA8-A81C-466E5FDC60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A16CD5A-A68E-4077-954C-1F4BAE9A92F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A25237CA-5F04-4B10-A24D-97FB8775AE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A6BEED8C-7864-420E-AA10-083640F7F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0B25855-F413-425F-BE80-07B13E40FB43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0162EF96-4F78-4480-B036-9567DF515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二、八、十六进制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6A5130C9-8FB3-4AF9-834C-F3E414EDB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4799013" cy="4968875"/>
          </a:xfrm>
        </p:spPr>
        <p:txBody>
          <a:bodyPr/>
          <a:lstStyle/>
          <a:p>
            <a:r>
              <a:rPr lang="zh-CN" altLang="en-US" sz="2800"/>
              <a:t>二进制 </a:t>
            </a:r>
            <a:r>
              <a:rPr lang="en-US" altLang="zh-CN" sz="2800"/>
              <a:t>(Binary)</a:t>
            </a:r>
          </a:p>
          <a:p>
            <a:pPr lvl="1"/>
            <a:r>
              <a:rPr lang="en-US" altLang="zh-CN" sz="2400"/>
              <a:t>R=2</a:t>
            </a:r>
          </a:p>
          <a:p>
            <a:pPr lvl="1"/>
            <a:r>
              <a:rPr lang="en-US" altLang="zh-CN" sz="2400"/>
              <a:t>k</a:t>
            </a:r>
            <a:r>
              <a:rPr lang="en-US" altLang="zh-CN" sz="2400" baseline="-25000"/>
              <a:t>i </a:t>
            </a:r>
            <a:r>
              <a:rPr lang="en-US" altLang="zh-CN" sz="2400"/>
              <a:t>= 0, 1</a:t>
            </a:r>
            <a:endParaRPr lang="en-US" altLang="zh-CN" sz="1800"/>
          </a:p>
          <a:p>
            <a:pPr>
              <a:spcBef>
                <a:spcPts val="1200"/>
              </a:spcBef>
            </a:pPr>
            <a:r>
              <a:rPr lang="zh-CN" altLang="en-US" sz="2800"/>
              <a:t>八进制 </a:t>
            </a:r>
            <a:r>
              <a:rPr lang="en-US" altLang="zh-CN" sz="2800"/>
              <a:t>(Octal)</a:t>
            </a:r>
          </a:p>
          <a:p>
            <a:pPr lvl="1"/>
            <a:r>
              <a:rPr lang="en-US" altLang="zh-CN" sz="2400"/>
              <a:t>R=8</a:t>
            </a:r>
          </a:p>
          <a:p>
            <a:pPr lvl="1"/>
            <a:r>
              <a:rPr lang="en-US" altLang="zh-CN" sz="2400"/>
              <a:t>k</a:t>
            </a:r>
            <a:r>
              <a:rPr lang="en-US" altLang="zh-CN" sz="2400" baseline="-25000"/>
              <a:t>i </a:t>
            </a:r>
            <a:r>
              <a:rPr lang="en-US" altLang="zh-CN" sz="2400"/>
              <a:t>= 0, 1, 2, 3, 4, 5, 6, 7</a:t>
            </a:r>
          </a:p>
          <a:p>
            <a:pPr>
              <a:spcBef>
                <a:spcPts val="600"/>
              </a:spcBef>
            </a:pPr>
            <a:r>
              <a:rPr lang="zh-CN" altLang="en-US" sz="2800"/>
              <a:t>十六进制 </a:t>
            </a:r>
            <a:r>
              <a:rPr lang="en-US" altLang="zh-CN" sz="2800"/>
              <a:t>(Hexadecimal)</a:t>
            </a:r>
          </a:p>
          <a:p>
            <a:pPr lvl="1"/>
            <a:r>
              <a:rPr lang="en-US" altLang="zh-CN" sz="2400"/>
              <a:t>R=16</a:t>
            </a:r>
          </a:p>
          <a:p>
            <a:pPr lvl="1"/>
            <a:r>
              <a:rPr lang="en-US" altLang="zh-CN" sz="2400"/>
              <a:t>k</a:t>
            </a:r>
            <a:r>
              <a:rPr lang="en-US" altLang="zh-CN" sz="2400" baseline="-25000"/>
              <a:t>i </a:t>
            </a:r>
            <a:r>
              <a:rPr lang="en-US" altLang="zh-CN" sz="2400"/>
              <a:t>= 0, 1, 2, 3, 4, 5, 6, 7, 8, 9, A, B, C, D, E, F</a:t>
            </a:r>
          </a:p>
        </p:txBody>
      </p:sp>
      <p:sp>
        <p:nvSpPr>
          <p:cNvPr id="839684" name="AutoShape 4">
            <a:extLst>
              <a:ext uri="{FF2B5EF4-FFF2-40B4-BE49-F238E27FC236}">
                <a16:creationId xmlns:a16="http://schemas.microsoft.com/office/drawing/2014/main" id="{EF8F2BBF-231B-4FEA-B675-3D7D0A29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484313"/>
            <a:ext cx="3275719" cy="1440631"/>
          </a:xfrm>
          <a:prstGeom prst="wedgeRectCallout">
            <a:avLst>
              <a:gd name="adj1" fmla="val -90926"/>
              <a:gd name="adj2" fmla="val -29500"/>
            </a:avLst>
          </a:prstGeom>
          <a:solidFill>
            <a:srgbClr val="FFFF99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lIns="216000" tIns="0" rIns="72000" bIns="0" anchor="ctr"/>
          <a:lstStyle>
            <a:lvl1pPr marL="1077913" indent="-1077913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优点：电路实现简单、可靠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缺点：使用不方便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7B03AE16-41C1-440F-9C42-1F7C9D4286B9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3176972"/>
            <a:ext cx="3455988" cy="2952750"/>
            <a:chOff x="3220" y="2069"/>
            <a:chExt cx="2177" cy="1860"/>
          </a:xfrm>
        </p:grpSpPr>
        <p:sp>
          <p:nvSpPr>
            <p:cNvPr id="10249" name="Rectangle 6">
              <a:extLst>
                <a:ext uri="{FF2B5EF4-FFF2-40B4-BE49-F238E27FC236}">
                  <a16:creationId xmlns:a16="http://schemas.microsoft.com/office/drawing/2014/main" id="{E095BBA0-ADD5-4F92-AF89-314AA6BCC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" y="2653"/>
              <a:ext cx="1859" cy="73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为克服二进制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的缺点而引入</a:t>
              </a:r>
            </a:p>
          </p:txBody>
        </p:sp>
        <p:sp>
          <p:nvSpPr>
            <p:cNvPr id="10250" name="AutoShape 7">
              <a:extLst>
                <a:ext uri="{FF2B5EF4-FFF2-40B4-BE49-F238E27FC236}">
                  <a16:creationId xmlns:a16="http://schemas.microsoft.com/office/drawing/2014/main" id="{7C2160B7-37C3-4FD8-9279-11E14B05B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" y="2069"/>
              <a:ext cx="272" cy="1860"/>
            </a:xfrm>
            <a:prstGeom prst="rightBrace">
              <a:avLst>
                <a:gd name="adj1" fmla="val 56985"/>
                <a:gd name="adj2" fmla="val 50000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B70695E3-1A04-47D0-831A-FD5601B929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0EB341-D531-4F21-9B03-9417D7200F2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5F7E5714-93C9-4973-9637-DC2CC3D11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D02B1B5E-C372-47E7-9E6B-513052BE1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BE9115-A4A8-4E5A-B830-50EF2C91D749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262810BD-8760-4EC6-8256-13AF041A1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8229600" cy="777875"/>
          </a:xfrm>
        </p:spPr>
        <p:txBody>
          <a:bodyPr/>
          <a:lstStyle/>
          <a:p>
            <a:r>
              <a:rPr lang="zh-CN" altLang="en-US"/>
              <a:t>不同进制之间相互转换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ADAE8ADE-F2B5-4A5D-B55E-F607CBCE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457325"/>
            <a:ext cx="8281988" cy="4924425"/>
          </a:xfrm>
        </p:spPr>
        <p:txBody>
          <a:bodyPr/>
          <a:lstStyle/>
          <a:p>
            <a:r>
              <a:rPr lang="zh-CN" altLang="en-US" sz="2800"/>
              <a:t>任意进制 </a:t>
            </a:r>
            <a:r>
              <a:rPr lang="zh-CN" altLang="en-US" sz="2800">
                <a:latin typeface="宋体" panose="02010600030101010101" pitchFamily="2" charset="-122"/>
              </a:rPr>
              <a:t>→</a:t>
            </a:r>
            <a:r>
              <a:rPr lang="zh-CN" altLang="en-US" sz="2800"/>
              <a:t> </a:t>
            </a:r>
            <a:r>
              <a:rPr lang="zh-CN" altLang="en-US" sz="2800">
                <a:latin typeface="宋体" panose="02010600030101010101" pitchFamily="2" charset="-122"/>
              </a:rPr>
              <a:t>十进制</a:t>
            </a:r>
          </a:p>
          <a:p>
            <a:pPr lvl="1"/>
            <a:r>
              <a:rPr lang="zh-CN" altLang="zh-CN" sz="2400"/>
              <a:t>按位</a:t>
            </a:r>
            <a:r>
              <a:rPr lang="zh-CN" altLang="en-US" sz="2400"/>
              <a:t>加</a:t>
            </a:r>
            <a:r>
              <a:rPr lang="zh-CN" altLang="zh-CN" sz="2400"/>
              <a:t>权求和</a:t>
            </a:r>
            <a:endParaRPr lang="zh-CN" altLang="en-US" sz="2400"/>
          </a:p>
          <a:p>
            <a:pPr>
              <a:spcBef>
                <a:spcPct val="1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十进制 → </a:t>
            </a:r>
            <a:r>
              <a:rPr lang="zh-CN" altLang="en-US" sz="2800"/>
              <a:t>任意进制</a:t>
            </a:r>
          </a:p>
          <a:p>
            <a:pPr lvl="1"/>
            <a:r>
              <a:rPr lang="zh-CN" altLang="zh-CN" sz="2400"/>
              <a:t>整数部分：</a:t>
            </a:r>
            <a:r>
              <a:rPr lang="zh-CN" altLang="en-US" sz="2400"/>
              <a:t>辗转除基取余，先得较低有效位</a:t>
            </a:r>
          </a:p>
          <a:p>
            <a:pPr lvl="1"/>
            <a:r>
              <a:rPr lang="zh-CN" altLang="zh-CN" sz="2400"/>
              <a:t>小数部分：</a:t>
            </a:r>
            <a:r>
              <a:rPr lang="zh-CN" altLang="en-US" sz="2400"/>
              <a:t>辗转</a:t>
            </a:r>
            <a:r>
              <a:rPr lang="zh-CN" altLang="zh-CN" sz="2400"/>
              <a:t>乘基取整</a:t>
            </a:r>
            <a:r>
              <a:rPr lang="zh-CN" altLang="en-US" sz="2400"/>
              <a:t>，先得较高有效位</a:t>
            </a:r>
          </a:p>
          <a:p>
            <a:pPr>
              <a:spcBef>
                <a:spcPct val="10000"/>
              </a:spcBef>
            </a:pPr>
            <a:r>
              <a:rPr lang="zh-CN" altLang="en-US" sz="2800"/>
              <a:t>二、八、十六进制之间</a:t>
            </a:r>
          </a:p>
          <a:p>
            <a:pPr lvl="1"/>
            <a:r>
              <a:rPr lang="zh-CN" altLang="en-US" sz="2400"/>
              <a:t>二进制 </a:t>
            </a:r>
            <a:r>
              <a:rPr lang="zh-CN" altLang="en-US" b="1">
                <a:latin typeface="宋体" panose="02010600030101010101" pitchFamily="2" charset="-122"/>
              </a:rPr>
              <a:t>→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zh-CN" altLang="en-US" sz="2400"/>
              <a:t>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进制：以小数点为起点，按</a:t>
            </a:r>
            <a:r>
              <a:rPr lang="en-US" altLang="zh-CN" sz="2400"/>
              <a:t>4(3)</a:t>
            </a:r>
            <a:r>
              <a:rPr lang="zh-CN" altLang="en-US" sz="2400"/>
              <a:t>位分组，不足部分补</a:t>
            </a:r>
            <a:r>
              <a:rPr lang="en-US" altLang="zh-CN" sz="2400"/>
              <a:t>0</a:t>
            </a:r>
            <a:r>
              <a:rPr lang="zh-CN" altLang="en-US" sz="2400"/>
              <a:t>，每组转换为</a:t>
            </a:r>
            <a:r>
              <a:rPr lang="en-US" altLang="zh-CN" sz="2400"/>
              <a:t>1</a:t>
            </a:r>
            <a:r>
              <a:rPr lang="zh-CN" altLang="en-US" sz="2400"/>
              <a:t>位十六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进制数码</a:t>
            </a:r>
          </a:p>
          <a:p>
            <a:pPr lvl="1"/>
            <a:r>
              <a:rPr lang="zh-CN" altLang="en-US" sz="2400"/>
              <a:t>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 </a:t>
            </a:r>
            <a:r>
              <a:rPr lang="zh-CN" altLang="en-US" b="1">
                <a:latin typeface="宋体" panose="02010600030101010101" pitchFamily="2" charset="-122"/>
              </a:rPr>
              <a:t>→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zh-CN" altLang="en-US" sz="2400"/>
              <a:t>二进制：每位十六 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进制数码转换为</a:t>
            </a:r>
            <a:r>
              <a:rPr lang="en-US" altLang="zh-CN" sz="2400"/>
              <a:t>4(3)</a:t>
            </a:r>
            <a:r>
              <a:rPr lang="zh-CN" altLang="en-US" sz="2400"/>
              <a:t>位二进制数码</a:t>
            </a:r>
            <a:endParaRPr lang="zh-CN" altLang="zh-CN" sz="2400"/>
          </a:p>
        </p:txBody>
      </p:sp>
      <p:graphicFrame>
        <p:nvGraphicFramePr>
          <p:cNvPr id="841732" name="Object 4">
            <a:extLst>
              <a:ext uri="{FF2B5EF4-FFF2-40B4-BE49-F238E27FC236}">
                <a16:creationId xmlns:a16="http://schemas.microsoft.com/office/drawing/2014/main" id="{10618531-8373-4547-BBAD-1D81492C9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5" y="1665288"/>
          <a:ext cx="28305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4" imgW="1129810" imgH="431613" progId="Equation.3">
                  <p:embed/>
                </p:oleObj>
              </mc:Choice>
              <mc:Fallback>
                <p:oleObj name="公式" r:id="rId4" imgW="11298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1665288"/>
                        <a:ext cx="283051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46E337D8-34FA-4F63-8F14-3E55E37C45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E663587-4395-4A4F-8377-F01A009808C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61890ACD-3897-4CA4-BB2D-D0E2E3231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1DD569DB-41A9-4105-89A2-7D962B6AF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1FBEA0D-6D08-4464-9878-45D5AE59E76D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02FF40EA-0587-42AB-9ACE-AB95980C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13150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(45.6)</a:t>
            </a:r>
            <a:r>
              <a:rPr lang="en-US" altLang="zh-CN" b="0" baseline="-20000"/>
              <a:t>10  </a:t>
            </a:r>
            <a:r>
              <a:rPr lang="en-US" altLang="zh-CN" b="0"/>
              <a:t>=(                      )</a:t>
            </a:r>
            <a:r>
              <a:rPr lang="en-US" altLang="zh-CN" b="0" baseline="-20000"/>
              <a:t>2  </a:t>
            </a:r>
            <a:r>
              <a:rPr lang="en-US" altLang="zh-CN" b="0"/>
              <a:t>= (           )</a:t>
            </a:r>
            <a:r>
              <a:rPr lang="en-US" altLang="zh-CN" b="0" baseline="-20000"/>
              <a:t>16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3BA78F20-0C46-4C48-A2EA-17CE15FC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00263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(F15.6)</a:t>
            </a:r>
            <a:r>
              <a:rPr lang="en-US" altLang="zh-CN" b="0" baseline="-20000"/>
              <a:t>16  </a:t>
            </a:r>
            <a:r>
              <a:rPr lang="en-US" altLang="zh-CN" b="0"/>
              <a:t>=(        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    )</a:t>
            </a:r>
            <a:r>
              <a:rPr lang="en-US" altLang="zh-CN" b="0" baseline="-20000"/>
              <a:t>8</a:t>
            </a:r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F136BCD7-1783-4D86-8411-BA04F985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93825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(100101.101)</a:t>
            </a:r>
            <a:r>
              <a:rPr lang="en-US" altLang="zh-CN" b="0" baseline="-20000"/>
              <a:t>2  </a:t>
            </a:r>
            <a:r>
              <a:rPr lang="en-US" altLang="zh-CN" b="0"/>
              <a:t>=(    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)</a:t>
            </a:r>
            <a:r>
              <a:rPr lang="en-US" altLang="zh-CN" b="0" baseline="-20000"/>
              <a:t>16</a:t>
            </a:r>
          </a:p>
        </p:txBody>
      </p:sp>
      <p:sp>
        <p:nvSpPr>
          <p:cNvPr id="14344" name="Rectangle 5">
            <a:extLst>
              <a:ext uri="{FF2B5EF4-FFF2-40B4-BE49-F238E27FC236}">
                <a16:creationId xmlns:a16="http://schemas.microsoft.com/office/drawing/2014/main" id="{598B6BF4-8F2D-4101-862F-568D72206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47975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(205)</a:t>
            </a:r>
            <a:r>
              <a:rPr lang="en-US" altLang="zh-CN" b="0" baseline="-20000"/>
              <a:t>8  </a:t>
            </a:r>
            <a:r>
              <a:rPr lang="en-US" altLang="zh-CN" b="0"/>
              <a:t>=(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        )</a:t>
            </a:r>
            <a:r>
              <a:rPr lang="en-US" altLang="zh-CN" b="0" baseline="-20000"/>
              <a:t>2</a:t>
            </a:r>
          </a:p>
        </p:txBody>
      </p:sp>
      <p:sp>
        <p:nvSpPr>
          <p:cNvPr id="14345" name="Rectangle 6">
            <a:extLst>
              <a:ext uri="{FF2B5EF4-FFF2-40B4-BE49-F238E27FC236}">
                <a16:creationId xmlns:a16="http://schemas.microsoft.com/office/drawing/2014/main" id="{7ECDCF44-B9AC-48C2-9DAE-866AC597F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示例─不同进制转换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0F5CE6E-3D47-4314-9F4B-8283A4FD3311}"/>
              </a:ext>
            </a:extLst>
          </p:cNvPr>
          <p:cNvGrpSpPr>
            <a:grpSpLocks/>
          </p:cNvGrpSpPr>
          <p:nvPr/>
        </p:nvGrpSpPr>
        <p:grpSpPr bwMode="auto">
          <a:xfrm>
            <a:off x="2886075" y="3697288"/>
            <a:ext cx="2547938" cy="592137"/>
            <a:chOff x="1804" y="2232"/>
            <a:chExt cx="1605" cy="373"/>
          </a:xfrm>
        </p:grpSpPr>
        <p:sp>
          <p:nvSpPr>
            <p:cNvPr id="14396" name="Rectangle 8">
              <a:extLst>
                <a:ext uri="{FF2B5EF4-FFF2-40B4-BE49-F238E27FC236}">
                  <a16:creationId xmlns:a16="http://schemas.microsoft.com/office/drawing/2014/main" id="{59138506-2AC2-4B6C-B147-F8219D76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232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...</a:t>
              </a:r>
            </a:p>
          </p:txBody>
        </p:sp>
        <p:sp>
          <p:nvSpPr>
            <p:cNvPr id="14397" name="Rectangle 9">
              <a:extLst>
                <a:ext uri="{FF2B5EF4-FFF2-40B4-BE49-F238E27FC236}">
                  <a16:creationId xmlns:a16="http://schemas.microsoft.com/office/drawing/2014/main" id="{B301ECAB-E857-4A78-8B07-BA45252F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2278"/>
              <a:ext cx="1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101101.1001</a:t>
              </a:r>
            </a:p>
          </p:txBody>
        </p:sp>
      </p:grpSp>
      <p:sp>
        <p:nvSpPr>
          <p:cNvPr id="843786" name="Rectangle 10">
            <a:extLst>
              <a:ext uri="{FF2B5EF4-FFF2-40B4-BE49-F238E27FC236}">
                <a16:creationId xmlns:a16="http://schemas.microsoft.com/office/drawing/2014/main" id="{87F21FD2-D6C5-433D-A65D-E675182AE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2238375"/>
            <a:ext cx="167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3861.375</a:t>
            </a:r>
          </a:p>
        </p:txBody>
      </p:sp>
      <p:sp>
        <p:nvSpPr>
          <p:cNvPr id="843787" name="Rectangle 11">
            <a:extLst>
              <a:ext uri="{FF2B5EF4-FFF2-40B4-BE49-F238E27FC236}">
                <a16:creationId xmlns:a16="http://schemas.microsoft.com/office/drawing/2014/main" id="{75F2BB22-2574-4DBB-BEBE-60DD6E69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2238375"/>
            <a:ext cx="1274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7425.3</a:t>
            </a:r>
          </a:p>
        </p:txBody>
      </p:sp>
      <p:sp>
        <p:nvSpPr>
          <p:cNvPr id="843788" name="Rectangle 12">
            <a:extLst>
              <a:ext uri="{FF2B5EF4-FFF2-40B4-BE49-F238E27FC236}">
                <a16:creationId xmlns:a16="http://schemas.microsoft.com/office/drawing/2014/main" id="{E9BD0551-56DE-4499-8761-C6CC0FD0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528763"/>
            <a:ext cx="1274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37.625</a:t>
            </a:r>
          </a:p>
        </p:txBody>
      </p:sp>
      <p:sp>
        <p:nvSpPr>
          <p:cNvPr id="843789" name="Rectangle 13">
            <a:extLst>
              <a:ext uri="{FF2B5EF4-FFF2-40B4-BE49-F238E27FC236}">
                <a16:creationId xmlns:a16="http://schemas.microsoft.com/office/drawing/2014/main" id="{FDA2C909-2648-45B9-A9EE-4B5DD29AB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1517650"/>
            <a:ext cx="91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25.A</a:t>
            </a:r>
          </a:p>
        </p:txBody>
      </p:sp>
      <p:sp>
        <p:nvSpPr>
          <p:cNvPr id="843790" name="Rectangle 14">
            <a:extLst>
              <a:ext uri="{FF2B5EF4-FFF2-40B4-BE49-F238E27FC236}">
                <a16:creationId xmlns:a16="http://schemas.microsoft.com/office/drawing/2014/main" id="{84751EB8-B0AF-47DD-9CAC-9604FA08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2979738"/>
            <a:ext cx="77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133</a:t>
            </a:r>
          </a:p>
        </p:txBody>
      </p:sp>
      <p:sp>
        <p:nvSpPr>
          <p:cNvPr id="843791" name="Rectangle 15">
            <a:extLst>
              <a:ext uri="{FF2B5EF4-FFF2-40B4-BE49-F238E27FC236}">
                <a16:creationId xmlns:a16="http://schemas.microsoft.com/office/drawing/2014/main" id="{8616E29A-ED86-46AA-9560-75895AE3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297973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10000101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653F590F-8DEF-4F88-B8BD-8226C25D77F3}"/>
              </a:ext>
            </a:extLst>
          </p:cNvPr>
          <p:cNvGrpSpPr>
            <a:grpSpLocks/>
          </p:cNvGrpSpPr>
          <p:nvPr/>
        </p:nvGrpSpPr>
        <p:grpSpPr bwMode="auto">
          <a:xfrm>
            <a:off x="6346825" y="3702050"/>
            <a:ext cx="1271588" cy="590550"/>
            <a:chOff x="3984" y="2242"/>
            <a:chExt cx="801" cy="372"/>
          </a:xfrm>
        </p:grpSpPr>
        <p:sp>
          <p:nvSpPr>
            <p:cNvPr id="14394" name="Rectangle 17">
              <a:extLst>
                <a:ext uri="{FF2B5EF4-FFF2-40B4-BE49-F238E27FC236}">
                  <a16:creationId xmlns:a16="http://schemas.microsoft.com/office/drawing/2014/main" id="{96C580CF-87ED-42D2-84A9-FFA88D7F9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87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2D.9</a:t>
              </a:r>
            </a:p>
          </p:txBody>
        </p:sp>
        <p:sp>
          <p:nvSpPr>
            <p:cNvPr id="14395" name="Rectangle 18">
              <a:extLst>
                <a:ext uri="{FF2B5EF4-FFF2-40B4-BE49-F238E27FC236}">
                  <a16:creationId xmlns:a16="http://schemas.microsoft.com/office/drawing/2014/main" id="{C3F4E99C-2A9F-428B-B431-7B04586AA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242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...</a:t>
              </a:r>
            </a:p>
          </p:txBody>
        </p:sp>
      </p:grpSp>
      <p:graphicFrame>
        <p:nvGraphicFramePr>
          <p:cNvPr id="843795" name="Group 19">
            <a:extLst>
              <a:ext uri="{FF2B5EF4-FFF2-40B4-BE49-F238E27FC236}">
                <a16:creationId xmlns:a16="http://schemas.microsoft.com/office/drawing/2014/main" id="{11D1653D-A081-49DA-8975-1750D1BBF7A0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5013325"/>
          <a:ext cx="8064500" cy="1223963"/>
        </p:xfrm>
        <a:graphic>
          <a:graphicData uri="http://schemas.openxmlformats.org/drawingml/2006/table">
            <a:tbl>
              <a:tblPr/>
              <a:tblGrid>
                <a:gridCol w="67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59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6800" marB="46800" anchor="ctr" anchorCtr="1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1K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1M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1G</a:t>
                      </a:r>
                    </a:p>
                  </a:txBody>
                  <a:tcPr marL="0" marR="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3838" name="Text Box 62">
            <a:extLst>
              <a:ext uri="{FF2B5EF4-FFF2-40B4-BE49-F238E27FC236}">
                <a16:creationId xmlns:a16="http://schemas.microsoft.com/office/drawing/2014/main" id="{00824A59-8926-49C0-AC23-60957A0F7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4384675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二进制的位权表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6" grpId="0"/>
      <p:bldP spid="843787" grpId="0"/>
      <p:bldP spid="843788" grpId="0"/>
      <p:bldP spid="843789" grpId="0"/>
      <p:bldP spid="843790" grpId="0"/>
      <p:bldP spid="8437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4646B415-ED36-4AD3-A8C3-D5EC8BBE49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774C4A6-BF9D-463B-A189-5CA3983A3E2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D861F2B8-DFEB-4317-BF81-C3FE05E32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5F16F3D9-1664-4AAD-BC02-D2477608C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A25FCF-392E-4CB8-BE59-FACA66379734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A3CE3AEB-850A-4E55-B8C4-45C54E20A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二进制算术运算</a:t>
            </a:r>
          </a:p>
        </p:txBody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5AC914C1-9B74-4879-939F-F9E561AC1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931150" cy="4932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加、减运算与十进制数运算规则类似，不同在于进位或借位规则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乘、除运算可以用加、减和移位运算实现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数据用</a:t>
            </a:r>
            <a:r>
              <a:rPr lang="zh-CN" altLang="en-US" sz="2800">
                <a:solidFill>
                  <a:srgbClr val="0066FF"/>
                </a:solidFill>
              </a:rPr>
              <a:t>补码</a:t>
            </a:r>
            <a:r>
              <a:rPr lang="zh-CN" altLang="en-US" sz="2800"/>
              <a:t>表示，减法可转化为加法运算</a:t>
            </a:r>
          </a:p>
          <a:p>
            <a:pPr>
              <a:lnSpc>
                <a:spcPct val="110000"/>
              </a:lnSpc>
            </a:pPr>
            <a:endParaRPr lang="zh-CN" altLang="en-US" sz="2800"/>
          </a:p>
        </p:txBody>
      </p:sp>
      <p:sp>
        <p:nvSpPr>
          <p:cNvPr id="845828" name="Rectangle 4">
            <a:extLst>
              <a:ext uri="{FF2B5EF4-FFF2-40B4-BE49-F238E27FC236}">
                <a16:creationId xmlns:a16="http://schemas.microsoft.com/office/drawing/2014/main" id="{77ABB942-6696-4B29-BE75-5D5BC9FE2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3897313"/>
            <a:ext cx="6507163" cy="1439862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66FF"/>
                </a:solidFill>
              </a:rPr>
              <a:t>加、减、乘、除算术运算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66FF"/>
                </a:solidFill>
              </a:rPr>
              <a:t>全部可以用</a:t>
            </a:r>
            <a:r>
              <a:rPr lang="zh-CN" altLang="en-US" sz="2800">
                <a:solidFill>
                  <a:srgbClr val="FF3300"/>
                </a:solidFill>
              </a:rPr>
              <a:t>加法</a:t>
            </a:r>
            <a:r>
              <a:rPr lang="zh-CN" altLang="en-US" sz="2800">
                <a:solidFill>
                  <a:srgbClr val="0066FF"/>
                </a:solidFill>
              </a:rPr>
              <a:t>和</a:t>
            </a:r>
            <a:r>
              <a:rPr lang="zh-CN" altLang="en-US" sz="2800">
                <a:solidFill>
                  <a:srgbClr val="FF3300"/>
                </a:solidFill>
              </a:rPr>
              <a:t>移位</a:t>
            </a:r>
            <a:r>
              <a:rPr lang="zh-CN" altLang="en-US" sz="2800">
                <a:solidFill>
                  <a:srgbClr val="0066FF"/>
                </a:solidFill>
              </a:rPr>
              <a:t>运算来实现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/>
      <p:bldP spid="8458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44A44AF6-AFB5-451D-85A9-EB3FE8765A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0F27716-9C2B-423E-BC9C-6166A735F3A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56495595-609A-4C35-862E-F0E678B81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AA912B73-4BD0-406A-8EE0-BF2A4301B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CD5E9AB-8C76-44DA-8A9A-B3F5E4240CD0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6D8CCE31-A424-4C08-A042-5025FC5C9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</a:t>
            </a:r>
            <a:r>
              <a:rPr lang="zh-CN" altLang="en-US"/>
              <a:t>无符号数算术运算</a:t>
            </a:r>
          </a:p>
        </p:txBody>
      </p:sp>
      <p:graphicFrame>
        <p:nvGraphicFramePr>
          <p:cNvPr id="18438" name="Object 3">
            <a:extLst>
              <a:ext uri="{FF2B5EF4-FFF2-40B4-BE49-F238E27FC236}">
                <a16:creationId xmlns:a16="http://schemas.microsoft.com/office/drawing/2014/main" id="{BFA741E7-AEFD-4235-A08D-E0C7BF743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1400175"/>
          <a:ext cx="200025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3" imgW="939392" imgH="660113" progId="Equation.3">
                  <p:embed/>
                </p:oleObj>
              </mc:Choice>
              <mc:Fallback>
                <p:oleObj name="公式" r:id="rId3" imgW="939392" imgH="6601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400175"/>
                        <a:ext cx="200025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23AEDA8C-69FC-42E2-9217-A0F83E37B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4963" y="1370013"/>
          <a:ext cx="19288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公式" r:id="rId5" imgW="939392" imgH="660113" progId="Equation.3">
                  <p:embed/>
                </p:oleObj>
              </mc:Choice>
              <mc:Fallback>
                <p:oleObj name="公式" r:id="rId5" imgW="939392" imgH="6601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1370013"/>
                        <a:ext cx="1928812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>
            <a:extLst>
              <a:ext uri="{FF2B5EF4-FFF2-40B4-BE49-F238E27FC236}">
                <a16:creationId xmlns:a16="http://schemas.microsoft.com/office/drawing/2014/main" id="{8389947C-4506-4DBF-B9C6-378806F5A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141663"/>
          <a:ext cx="2801937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公式" r:id="rId7" imgW="1841500" imgH="1625600" progId="Equation.3">
                  <p:embed/>
                </p:oleObj>
              </mc:Choice>
              <mc:Fallback>
                <p:oleObj name="公式" r:id="rId7" imgW="1841500" imgH="162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41663"/>
                        <a:ext cx="2801937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6">
            <a:extLst>
              <a:ext uri="{FF2B5EF4-FFF2-40B4-BE49-F238E27FC236}">
                <a16:creationId xmlns:a16="http://schemas.microsoft.com/office/drawing/2014/main" id="{8540F123-6F41-4D91-BCB1-D09564167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25" y="2935288"/>
          <a:ext cx="4394200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公式" r:id="rId9" imgW="2565400" imgH="1917700" progId="Equation.3">
                  <p:embed/>
                </p:oleObj>
              </mc:Choice>
              <mc:Fallback>
                <p:oleObj name="公式" r:id="rId9" imgW="2565400" imgH="191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2935288"/>
                        <a:ext cx="4394200" cy="337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9A57FEE1-FF31-4073-8809-DC9811D3B5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13750FC-1EEF-40E1-AFAA-372A33B0DDD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2023/9/4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1997D85C-7005-424E-9393-5A510FD12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6E72335A-4A67-4A0F-A928-4C132593E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833DD3C-7FC4-4BA6-81D9-1AE4BC4B33CF}" type="slidenum">
              <a:rPr lang="en-US" altLang="zh-CN" sz="1800" b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1A15102D-2195-4FC8-AA62-31295F1A3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有符号数的编码</a:t>
            </a: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8A0D08DE-5AFB-4EC7-B6D3-4CFA4F8C5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常用编码：原码 </a:t>
            </a:r>
            <a:r>
              <a:rPr lang="en-US" altLang="zh-CN" sz="2800" dirty="0"/>
              <a:t>(Signed Magnitude)</a:t>
            </a:r>
            <a:r>
              <a:rPr lang="zh-CN" altLang="en-US" sz="2800" dirty="0"/>
              <a:t>、反码 </a:t>
            </a:r>
            <a:r>
              <a:rPr lang="en-US" altLang="zh-CN" sz="2800" dirty="0"/>
              <a:t>(</a:t>
            </a:r>
            <a:r>
              <a:rPr lang="en-US" altLang="zh-CN" sz="2800" kern="100" dirty="0"/>
              <a:t>1’s Complement</a:t>
            </a:r>
            <a:r>
              <a:rPr lang="en-US" altLang="zh-CN" sz="2800" dirty="0"/>
              <a:t>) </a:t>
            </a:r>
            <a:r>
              <a:rPr lang="zh-CN" altLang="en-US" sz="2800" dirty="0"/>
              <a:t>和补码 </a:t>
            </a:r>
            <a:r>
              <a:rPr lang="en-US" altLang="zh-CN" sz="2800" dirty="0"/>
              <a:t>(</a:t>
            </a:r>
            <a:r>
              <a:rPr lang="en-US" altLang="zh-CN" sz="2800" kern="100" dirty="0"/>
              <a:t>2’s Complement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最高</a:t>
            </a:r>
            <a:r>
              <a:rPr lang="en-US" altLang="zh-CN" sz="2600" dirty="0"/>
              <a:t>1</a:t>
            </a:r>
            <a:r>
              <a:rPr lang="zh-CN" altLang="en-US" sz="2600" dirty="0"/>
              <a:t>位表示符号：</a:t>
            </a:r>
            <a:r>
              <a:rPr lang="en-US" altLang="zh-CN" sz="2600" dirty="0"/>
              <a:t>0-</a:t>
            </a:r>
            <a:r>
              <a:rPr lang="zh-CN" altLang="en-US" sz="2600" dirty="0"/>
              <a:t>正数，</a:t>
            </a:r>
            <a:r>
              <a:rPr lang="en-US" altLang="zh-CN" sz="2600" dirty="0"/>
              <a:t>1-</a:t>
            </a:r>
            <a:r>
              <a:rPr lang="zh-CN" altLang="en-US" sz="2600" dirty="0"/>
              <a:t>负数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余下位表示数值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对于正数，三种码相同，余下位</a:t>
            </a:r>
            <a:r>
              <a:rPr lang="en-US" altLang="zh-CN" sz="2800" dirty="0"/>
              <a:t>=</a:t>
            </a:r>
            <a:r>
              <a:rPr lang="zh-CN" altLang="en-US" sz="2800" dirty="0"/>
              <a:t>数值位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对于负数，三种码不同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原码：余下位 </a:t>
            </a:r>
            <a:r>
              <a:rPr lang="en-US" altLang="zh-CN" sz="2600" dirty="0"/>
              <a:t>= </a:t>
            </a:r>
            <a:r>
              <a:rPr lang="zh-CN" altLang="en-US" sz="2600" dirty="0"/>
              <a:t>数值位</a:t>
            </a:r>
            <a:endParaRPr lang="en-US" altLang="zh-CN" sz="2600" dirty="0"/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反码：余下位 </a:t>
            </a:r>
            <a:r>
              <a:rPr lang="en-US" altLang="zh-CN" sz="2600" dirty="0"/>
              <a:t>= </a:t>
            </a:r>
            <a:r>
              <a:rPr lang="zh-CN" altLang="en-US" sz="2600" dirty="0"/>
              <a:t>取反</a:t>
            </a:r>
            <a:r>
              <a:rPr lang="en-US" altLang="zh-CN" sz="2600" dirty="0"/>
              <a:t>(</a:t>
            </a:r>
            <a:r>
              <a:rPr lang="zh-CN" altLang="en-US" sz="2600" dirty="0"/>
              <a:t>数值位</a:t>
            </a:r>
            <a:r>
              <a:rPr lang="en-US" altLang="zh-CN" sz="2600" dirty="0"/>
              <a:t>)</a:t>
            </a:r>
            <a:endParaRPr lang="zh-CN" altLang="en-US" sz="2600" dirty="0"/>
          </a:p>
          <a:p>
            <a:pPr lvl="1">
              <a:lnSpc>
                <a:spcPct val="110000"/>
              </a:lnSpc>
            </a:pPr>
            <a:r>
              <a:rPr lang="zh-CN" altLang="en-US" sz="2600" dirty="0"/>
              <a:t>补码：全部位 </a:t>
            </a:r>
            <a:r>
              <a:rPr lang="en-US" altLang="zh-CN" sz="2600" dirty="0"/>
              <a:t>= </a:t>
            </a:r>
            <a:r>
              <a:rPr lang="zh-CN" altLang="en-US" sz="2600" dirty="0"/>
              <a:t>取反</a:t>
            </a:r>
            <a:r>
              <a:rPr lang="en-US" altLang="zh-CN" sz="2600" dirty="0"/>
              <a:t>(</a:t>
            </a:r>
            <a:r>
              <a:rPr lang="zh-CN" altLang="en-US" sz="2600" dirty="0"/>
              <a:t>数值位</a:t>
            </a:r>
            <a:r>
              <a:rPr lang="en-US" altLang="zh-CN" sz="2600" dirty="0"/>
              <a:t>)</a:t>
            </a:r>
            <a:r>
              <a:rPr lang="zh-CN" altLang="en-US" sz="2600" dirty="0"/>
              <a:t> </a:t>
            </a:r>
            <a:r>
              <a:rPr lang="en-US" altLang="zh-CN" sz="2600" dirty="0"/>
              <a:t>+ 1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21706</TotalTime>
  <Pages>0</Pages>
  <Words>3314</Words>
  <Characters>0</Characters>
  <Application>Microsoft Office PowerPoint</Application>
  <DocSecurity>0</DocSecurity>
  <PresentationFormat>全屏显示(4:3)</PresentationFormat>
  <Lines>0</Lines>
  <Paragraphs>580</Paragraphs>
  <Slides>23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华文楷体</vt:lpstr>
      <vt:lpstr>楷体_GB2312</vt:lpstr>
      <vt:lpstr>宋体</vt:lpstr>
      <vt:lpstr>Arial</vt:lpstr>
      <vt:lpstr>Helvetica</vt:lpstr>
      <vt:lpstr>Symbol</vt:lpstr>
      <vt:lpstr>Times New Roman</vt:lpstr>
      <vt:lpstr>Wingdings</vt:lpstr>
      <vt:lpstr>默认设计模板</vt:lpstr>
      <vt:lpstr>公式</vt:lpstr>
      <vt:lpstr>Picture</vt:lpstr>
      <vt:lpstr>模拟与数字电路 Analog and Digital Circuits</vt:lpstr>
      <vt:lpstr>内容提纲</vt:lpstr>
      <vt:lpstr>数制</vt:lpstr>
      <vt:lpstr>二、八、十六进制</vt:lpstr>
      <vt:lpstr>不同进制之间相互转换</vt:lpstr>
      <vt:lpstr>示例─不同进制转换</vt:lpstr>
      <vt:lpstr>二进制算术运算</vt:lpstr>
      <vt:lpstr>示例─无符号数算术运算</vt:lpstr>
      <vt:lpstr>有符号数的编码</vt:lpstr>
      <vt:lpstr>示例─原码、反码、补码</vt:lpstr>
      <vt:lpstr>由补码求实际值</vt:lpstr>
      <vt:lpstr>不同编码对比</vt:lpstr>
      <vt:lpstr>补码加减运算</vt:lpstr>
      <vt:lpstr>示例─补码运算</vt:lpstr>
      <vt:lpstr>溢出</vt:lpstr>
      <vt:lpstr>示例─溢出判别</vt:lpstr>
      <vt:lpstr>二进制代码</vt:lpstr>
      <vt:lpstr>BCD码</vt:lpstr>
      <vt:lpstr>PowerPoint 演示文稿</vt:lpstr>
      <vt:lpstr>格雷码</vt:lpstr>
      <vt:lpstr>格雷码与二进制码相互转换</vt:lpstr>
      <vt:lpstr>ASCII码</vt:lpstr>
      <vt:lpstr>The End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subject/>
  <dc:creator>张俊霞</dc:creator>
  <cp:keywords/>
  <dc:description/>
  <cp:lastModifiedBy>ZJX</cp:lastModifiedBy>
  <cp:revision>239</cp:revision>
  <cp:lastPrinted>1900-01-04T05:08:28Z</cp:lastPrinted>
  <dcterms:created xsi:type="dcterms:W3CDTF">2004-01-05T23:56:53Z</dcterms:created>
  <dcterms:modified xsi:type="dcterms:W3CDTF">2023-09-04T08:24:10Z</dcterms:modified>
  <cp:category>16位微机原理与接口</cp:category>
</cp:coreProperties>
</file>