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506" r:id="rId3"/>
    <p:sldId id="572" r:id="rId4"/>
    <p:sldId id="557" r:id="rId5"/>
    <p:sldId id="558" r:id="rId6"/>
    <p:sldId id="560" r:id="rId7"/>
    <p:sldId id="561" r:id="rId8"/>
    <p:sldId id="562" r:id="rId9"/>
    <p:sldId id="577" r:id="rId10"/>
    <p:sldId id="563" r:id="rId11"/>
    <p:sldId id="564" r:id="rId12"/>
    <p:sldId id="578" r:id="rId13"/>
    <p:sldId id="579" r:id="rId14"/>
    <p:sldId id="580" r:id="rId15"/>
    <p:sldId id="581" r:id="rId16"/>
    <p:sldId id="582" r:id="rId17"/>
    <p:sldId id="583" r:id="rId18"/>
    <p:sldId id="565" r:id="rId19"/>
    <p:sldId id="570" r:id="rId20"/>
    <p:sldId id="566" r:id="rId21"/>
    <p:sldId id="567" r:id="rId22"/>
    <p:sldId id="568" r:id="rId23"/>
    <p:sldId id="569" r:id="rId24"/>
    <p:sldId id="584" r:id="rId25"/>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B7FFE7"/>
    <a:srgbClr val="CCFFFF"/>
    <a:srgbClr val="66FFFF"/>
    <a:srgbClr val="FFCCCC"/>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11" autoAdjust="0"/>
    <p:restoredTop sz="95256" autoAdjust="0"/>
  </p:normalViewPr>
  <p:slideViewPr>
    <p:cSldViewPr>
      <p:cViewPr varScale="1">
        <p:scale>
          <a:sx n="86" d="100"/>
          <a:sy n="86" d="100"/>
        </p:scale>
        <p:origin x="994"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6392B26-5655-4B8A-89DA-8791586CE18E}"/>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ltLang="zh-CN"/>
          </a:p>
        </p:txBody>
      </p:sp>
      <p:sp>
        <p:nvSpPr>
          <p:cNvPr id="60419" name="Rectangle 3">
            <a:extLst>
              <a:ext uri="{FF2B5EF4-FFF2-40B4-BE49-F238E27FC236}">
                <a16:creationId xmlns:a16="http://schemas.microsoft.com/office/drawing/2014/main" id="{80CB35A9-99A8-4C80-BF5F-A38212678A7B}"/>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60420" name="Rectangle 4">
            <a:extLst>
              <a:ext uri="{FF2B5EF4-FFF2-40B4-BE49-F238E27FC236}">
                <a16:creationId xmlns:a16="http://schemas.microsoft.com/office/drawing/2014/main" id="{E3350B08-D408-455F-AE8F-1328A4289FAB}"/>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ltLang="zh-CN"/>
          </a:p>
        </p:txBody>
      </p:sp>
      <p:sp>
        <p:nvSpPr>
          <p:cNvPr id="60421" name="Rectangle 5">
            <a:extLst>
              <a:ext uri="{FF2B5EF4-FFF2-40B4-BE49-F238E27FC236}">
                <a16:creationId xmlns:a16="http://schemas.microsoft.com/office/drawing/2014/main" id="{3692B0C2-F335-4F85-919A-F36F5FD00036}"/>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0F223BA3-C881-4825-96F4-6EE444643C2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A519F70-F4D4-4176-819D-E0E5892462E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ltLang="zh-CN"/>
          </a:p>
        </p:txBody>
      </p:sp>
      <p:sp>
        <p:nvSpPr>
          <p:cNvPr id="62467" name="Rectangle 3">
            <a:extLst>
              <a:ext uri="{FF2B5EF4-FFF2-40B4-BE49-F238E27FC236}">
                <a16:creationId xmlns:a16="http://schemas.microsoft.com/office/drawing/2014/main" id="{FFCDE48F-5263-4F47-BCFB-E528C089899A}"/>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2052" name="Rectangle 4">
            <a:extLst>
              <a:ext uri="{FF2B5EF4-FFF2-40B4-BE49-F238E27FC236}">
                <a16:creationId xmlns:a16="http://schemas.microsoft.com/office/drawing/2014/main" id="{A8937789-CDC2-41BE-AD2E-526446B5A9E1}"/>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BC303B8E-5A37-4DCF-95F3-CD6CBF06F00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C7A092AE-1778-4043-8252-3A803780950E}"/>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ltLang="zh-CN"/>
          </a:p>
        </p:txBody>
      </p:sp>
      <p:sp>
        <p:nvSpPr>
          <p:cNvPr id="62471" name="Rectangle 7">
            <a:extLst>
              <a:ext uri="{FF2B5EF4-FFF2-40B4-BE49-F238E27FC236}">
                <a16:creationId xmlns:a16="http://schemas.microsoft.com/office/drawing/2014/main" id="{B2730DD1-F49A-4483-ABB3-FCD9631BE95B}"/>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7630A805-5D71-476B-922B-E0EE59E434C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wiki/%E5%B8%83%E5%B0%94%E5%87%BD%E6%95%B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2699FD3-FB7B-4C93-BFE6-CD152CD470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C1B431-C544-4439-B738-577CBDF5A739}" type="slidenum">
              <a:rPr lang="en-US" altLang="zh-CN" sz="1300"/>
              <a:pPr>
                <a:spcBef>
                  <a:spcPct val="0"/>
                </a:spcBef>
              </a:pPr>
              <a:t>1</a:t>
            </a:fld>
            <a:endParaRPr lang="en-US" altLang="zh-CN" sz="1300"/>
          </a:p>
        </p:txBody>
      </p:sp>
      <p:sp>
        <p:nvSpPr>
          <p:cNvPr id="5123" name="Rectangle 2">
            <a:extLst>
              <a:ext uri="{FF2B5EF4-FFF2-40B4-BE49-F238E27FC236}">
                <a16:creationId xmlns:a16="http://schemas.microsoft.com/office/drawing/2014/main" id="{2317B3E2-1D90-4C4D-903E-9AE8EA68C637}"/>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9A3066B5-F858-4013-98F1-CF7280BE3D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68188E8-2CC0-4F8C-B1E0-6F98065044E4}"/>
              </a:ext>
            </a:extLst>
          </p:cNvPr>
          <p:cNvSpPr>
            <a:spLocks noGrp="1" noRot="1" noChangeAspect="1" noChangeArrowheads="1" noTextEdit="1"/>
          </p:cNvSpPr>
          <p:nvPr>
            <p:ph type="sldImg"/>
          </p:nvPr>
        </p:nvSpPr>
        <p:spPr>
          <a:xfrm>
            <a:off x="992188" y="768350"/>
            <a:ext cx="5114925" cy="3836988"/>
          </a:xfrm>
          <a:ln/>
        </p:spPr>
      </p:sp>
      <p:sp>
        <p:nvSpPr>
          <p:cNvPr id="25603" name="Rectangle 3">
            <a:extLst>
              <a:ext uri="{FF2B5EF4-FFF2-40B4-BE49-F238E27FC236}">
                <a16:creationId xmlns:a16="http://schemas.microsoft.com/office/drawing/2014/main" id="{A0C86038-69A0-4508-A76C-74F9D1B08A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将逻辑变量作为输入，将逻辑运算的结果作为输出，当输入变量的取值确定之后，输出的值便被唯一的确定下来。</a:t>
            </a:r>
            <a:r>
              <a:rPr kumimoji="1" lang="zh-CN" altLang="en-US">
                <a:solidFill>
                  <a:srgbClr val="FF3399"/>
                </a:solidFill>
              </a:rPr>
              <a:t>反映这种输入与输出之间的逻辑关系的函数便称为逻辑函数。记为：  </a:t>
            </a:r>
            <a:r>
              <a:rPr kumimoji="1" lang="en-US" altLang="zh-CN">
                <a:solidFill>
                  <a:srgbClr val="FF3399"/>
                </a:solidFill>
              </a:rPr>
              <a:t>Y = F</a:t>
            </a:r>
            <a:r>
              <a:rPr kumimoji="1" lang="zh-CN" altLang="en-US">
                <a:solidFill>
                  <a:srgbClr val="FF3399"/>
                </a:solidFill>
              </a:rPr>
              <a:t>（</a:t>
            </a:r>
            <a:r>
              <a:rPr kumimoji="1" lang="en-US" altLang="zh-CN">
                <a:solidFill>
                  <a:srgbClr val="FF3399"/>
                </a:solidFill>
              </a:rPr>
              <a:t>A</a:t>
            </a:r>
            <a:r>
              <a:rPr kumimoji="1" lang="zh-CN" altLang="en-US">
                <a:solidFill>
                  <a:srgbClr val="FF3399"/>
                </a:solidFill>
              </a:rPr>
              <a:t>，</a:t>
            </a:r>
            <a:r>
              <a:rPr kumimoji="1" lang="en-US" altLang="zh-CN">
                <a:solidFill>
                  <a:srgbClr val="FF3399"/>
                </a:solidFill>
              </a:rPr>
              <a:t>B</a:t>
            </a:r>
            <a:r>
              <a:rPr kumimoji="1" lang="zh-CN" altLang="en-US">
                <a:solidFill>
                  <a:srgbClr val="FF3399"/>
                </a:solidFill>
              </a:rPr>
              <a:t>，</a:t>
            </a:r>
            <a:r>
              <a:rPr kumimoji="1" lang="en-US" altLang="zh-CN">
                <a:solidFill>
                  <a:srgbClr val="FF3399"/>
                </a:solidFill>
              </a:rPr>
              <a:t>C……</a:t>
            </a:r>
            <a:r>
              <a:rPr kumimoji="1" lang="zh-CN" altLang="en-US">
                <a:solidFill>
                  <a:srgbClr val="FF3399"/>
                </a:solidFill>
              </a:rPr>
              <a:t>），</a:t>
            </a:r>
            <a:r>
              <a:rPr kumimoji="1" lang="zh-CN" altLang="en-US"/>
              <a:t>其中：</a:t>
            </a:r>
            <a:r>
              <a:rPr kumimoji="1" lang="en-US" altLang="zh-CN"/>
              <a:t>A</a:t>
            </a:r>
            <a:r>
              <a:rPr kumimoji="1" lang="zh-CN" altLang="en-US"/>
              <a:t>、</a:t>
            </a:r>
            <a:r>
              <a:rPr kumimoji="1" lang="en-US" altLang="zh-CN"/>
              <a:t>B</a:t>
            </a:r>
            <a:r>
              <a:rPr kumimoji="1" lang="zh-CN" altLang="en-US"/>
              <a:t>、</a:t>
            </a:r>
            <a:r>
              <a:rPr kumimoji="1" lang="en-US" altLang="zh-CN"/>
              <a:t>C……</a:t>
            </a:r>
            <a:r>
              <a:rPr kumimoji="1" lang="zh-CN" altLang="en-US"/>
              <a:t>为逻辑变量，</a:t>
            </a:r>
            <a:r>
              <a:rPr kumimoji="1" lang="en-US" altLang="zh-CN"/>
              <a:t>Y</a:t>
            </a:r>
            <a:r>
              <a:rPr kumimoji="1" lang="zh-CN" altLang="en-US"/>
              <a:t>为逻辑函数，</a:t>
            </a:r>
            <a:r>
              <a:rPr kumimoji="1" lang="en-US" altLang="zh-CN"/>
              <a:t>F</a:t>
            </a:r>
            <a:r>
              <a:rPr kumimoji="1" lang="zh-CN" altLang="en-US"/>
              <a:t>为某种对应的逻辑关系。</a:t>
            </a:r>
          </a:p>
          <a:p>
            <a:pPr eaLnBrk="1" hangingPunct="1"/>
            <a:r>
              <a:rPr kumimoji="1" lang="zh-CN" altLang="en-US"/>
              <a:t>逻辑函数具有与普通代数不同的特点：</a:t>
            </a:r>
          </a:p>
          <a:p>
            <a:pPr eaLnBrk="1" hangingPunct="1"/>
            <a:r>
              <a:rPr kumimoji="1" lang="zh-CN" altLang="en-US"/>
              <a:t>（</a:t>
            </a:r>
            <a:r>
              <a:rPr kumimoji="1" lang="en-US" altLang="zh-CN"/>
              <a:t>1</a:t>
            </a:r>
            <a:r>
              <a:rPr kumimoji="1" lang="zh-CN" altLang="en-US"/>
              <a:t>）逻辑函数</a:t>
            </a:r>
            <a:r>
              <a:rPr kumimoji="1" lang="en-US" altLang="zh-CN"/>
              <a:t>A</a:t>
            </a:r>
            <a:r>
              <a:rPr kumimoji="1" lang="zh-CN" altLang="en-US"/>
              <a:t>、</a:t>
            </a:r>
            <a:r>
              <a:rPr kumimoji="1" lang="en-US" altLang="zh-CN"/>
              <a:t>B</a:t>
            </a:r>
            <a:r>
              <a:rPr kumimoji="1" lang="zh-CN" altLang="en-US"/>
              <a:t>、</a:t>
            </a:r>
            <a:r>
              <a:rPr kumimoji="1" lang="en-US" altLang="zh-CN"/>
              <a:t>C……</a:t>
            </a:r>
            <a:r>
              <a:rPr kumimoji="1" lang="zh-CN" altLang="en-US"/>
              <a:t>的取值仅为</a:t>
            </a:r>
            <a:r>
              <a:rPr kumimoji="1" lang="en-US" altLang="zh-CN"/>
              <a:t>0</a:t>
            </a:r>
            <a:r>
              <a:rPr kumimoji="1" lang="zh-CN" altLang="en-US"/>
              <a:t>和</a:t>
            </a:r>
            <a:r>
              <a:rPr kumimoji="1" lang="en-US" altLang="zh-CN"/>
              <a:t>1</a:t>
            </a:r>
            <a:r>
              <a:rPr kumimoji="1" lang="zh-CN" altLang="en-US"/>
              <a:t>两种；</a:t>
            </a:r>
          </a:p>
          <a:p>
            <a:pPr eaLnBrk="1" hangingPunct="1"/>
            <a:r>
              <a:rPr kumimoji="1" lang="zh-CN" altLang="en-US"/>
              <a:t>（</a:t>
            </a:r>
            <a:r>
              <a:rPr kumimoji="1" lang="en-US" altLang="zh-CN"/>
              <a:t>2</a:t>
            </a:r>
            <a:r>
              <a:rPr kumimoji="1" lang="zh-CN" altLang="en-US"/>
              <a:t>）函数和变量之间的关系由与、或、非三种基本运算决定。</a:t>
            </a:r>
          </a:p>
          <a:p>
            <a:pPr eaLnBrk="1" hangingPunct="1"/>
            <a:r>
              <a:rPr kumimoji="1" lang="zh-CN" altLang="en-US"/>
              <a:t>逻辑变量的取值没有限制的逻辑函数称为完全描述的逻辑函数；若逻辑变量的某些取值组合不可能出现、或是逻辑函数值不唯一，该逻辑函数称为非完全描述的逻辑函数（或称带约束条件的逻辑函数），与此相对应的取值组合则称为其约束条件。</a:t>
            </a:r>
            <a:endParaRPr lang="zh-CN" altLang="en-US"/>
          </a:p>
          <a:p>
            <a:pPr eaLnBrk="1" hangingPunct="1"/>
            <a:r>
              <a:rPr lang="zh-CN" altLang="en-US"/>
              <a:t>卡诺图法是一种几何图形，可以用来表示和简化逻辑函数表达式。</a:t>
            </a:r>
          </a:p>
          <a:p>
            <a:pPr eaLnBrk="1" hangingPunct="1"/>
            <a:r>
              <a:rPr lang="zh-CN" altLang="en-US"/>
              <a:t>硬件描述语言法是采用计算机高级语言来描述逻辑函数并进行逻辑设计的一种方法，它应用于可编程逻辑器件中。目前采用最广泛的硬件设计语言有</a:t>
            </a:r>
            <a:r>
              <a:rPr lang="en-US" altLang="zh-CN"/>
              <a:t>Verilog-HDL</a:t>
            </a:r>
            <a:r>
              <a:rPr lang="zh-CN" altLang="en-US"/>
              <a:t>、 </a:t>
            </a:r>
            <a:r>
              <a:rPr lang="en-US" altLang="zh-CN"/>
              <a:t>VHDL</a:t>
            </a:r>
            <a:r>
              <a:rPr lang="zh-CN" altLang="en-US"/>
              <a:t>等。</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A595B2E-1A1B-414B-967C-73ED1CDF095B}"/>
              </a:ext>
            </a:extLst>
          </p:cNvPr>
          <p:cNvSpPr>
            <a:spLocks noGrp="1" noRot="1" noChangeAspect="1" noChangeArrowheads="1" noTextEdit="1"/>
          </p:cNvSpPr>
          <p:nvPr>
            <p:ph type="sldImg"/>
          </p:nvPr>
        </p:nvSpPr>
        <p:spPr>
          <a:xfrm>
            <a:off x="992188" y="768350"/>
            <a:ext cx="5114925" cy="3836988"/>
          </a:xfrm>
          <a:ln/>
        </p:spPr>
      </p:sp>
      <p:sp>
        <p:nvSpPr>
          <p:cNvPr id="27651" name="Rectangle 3">
            <a:extLst>
              <a:ext uri="{FF2B5EF4-FFF2-40B4-BE49-F238E27FC236}">
                <a16:creationId xmlns:a16="http://schemas.microsoft.com/office/drawing/2014/main" id="{9E23773E-3D4C-4C95-B200-D9D8009894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真值表以表格的形式描述所有变量的取值组合与对应的逻辑函数值。真值表可看作由左右两栏组成，左栏列出所有变量的取值组合，右栏列出变量取值组合对应的逻辑函数值。</a:t>
            </a:r>
          </a:p>
          <a:p>
            <a:pPr eaLnBrk="1" hangingPunct="1"/>
            <a:r>
              <a:rPr kumimoji="1" lang="en-US" altLang="zh-CN"/>
              <a:t>n</a:t>
            </a:r>
            <a:r>
              <a:rPr kumimoji="1" lang="zh-CN" altLang="en-US"/>
              <a:t>个变量可以有</a:t>
            </a:r>
            <a:r>
              <a:rPr kumimoji="1" lang="en-US" altLang="zh-CN"/>
              <a:t>2^n</a:t>
            </a:r>
            <a:r>
              <a:rPr kumimoji="1" lang="zh-CN" altLang="en-US"/>
              <a:t>个组合，一般按二进制递增顺序排列起来，列出输出与输入一一对应状态。</a:t>
            </a:r>
          </a:p>
          <a:p>
            <a:pPr eaLnBrk="1" hangingPunct="1"/>
            <a:r>
              <a:rPr kumimoji="1" lang="zh-CN" altLang="en-US">
                <a:solidFill>
                  <a:srgbClr val="000000"/>
                </a:solidFill>
              </a:rPr>
              <a:t>在数字系统中，真值表能直观、明了地反映输出与输入逻辑变量的对应关系，是一种十分有用的工具。</a:t>
            </a:r>
            <a:endParaRPr kumimoji="1" lang="zh-CN" altLang="en-US"/>
          </a:p>
          <a:p>
            <a:pPr eaLnBrk="1" hangingPunct="1"/>
            <a:r>
              <a:rPr kumimoji="1" lang="zh-CN" altLang="en-US"/>
              <a:t>逻辑图：用</a:t>
            </a:r>
            <a:r>
              <a:rPr kumimoji="1" lang="zh-CN" altLang="en-US">
                <a:solidFill>
                  <a:schemeClr val="accent2"/>
                </a:solidFill>
              </a:rPr>
              <a:t>逻辑符号</a:t>
            </a:r>
            <a:r>
              <a:rPr kumimoji="1" lang="zh-CN" altLang="en-US"/>
              <a:t>来表示函数式的运算关系。</a:t>
            </a:r>
          </a:p>
          <a:p>
            <a:pPr eaLnBrk="1" hangingPunct="1"/>
            <a:r>
              <a:rPr kumimoji="1" lang="zh-CN" altLang="en-US"/>
              <a:t>逻辑表达式：是由逻辑变量和与、或、非</a:t>
            </a:r>
            <a:r>
              <a:rPr kumimoji="1" lang="en-US" altLang="zh-CN"/>
              <a:t>3</a:t>
            </a:r>
            <a:r>
              <a:rPr kumimoji="1" lang="zh-CN" altLang="en-US"/>
              <a:t>种运算符连接起来所构成的式子。</a:t>
            </a:r>
            <a:endParaRPr lang="zh-CN" altLang="en-US"/>
          </a:p>
          <a:p>
            <a:pPr eaLnBrk="1" hangingPunct="1"/>
            <a:r>
              <a:rPr kumimoji="1" lang="zh-CN" altLang="en-US"/>
              <a:t>用与、或、非等基本逻辑运算表示输入与输出之间关系的表达式称为逻辑代数式，简称逻辑式。</a:t>
            </a:r>
          </a:p>
          <a:p>
            <a:pPr eaLnBrk="1" hangingPunct="1"/>
            <a:r>
              <a:rPr kumimoji="1" lang="zh-CN" altLang="en-US"/>
              <a:t>波形图：由输入变量的所有可能取值组合的高、低电平及其对应的输出函数值的高、低电平所构成的图形。</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57BA588-E38B-4865-941D-B91A7B85ABB5}"/>
              </a:ext>
            </a:extLst>
          </p:cNvPr>
          <p:cNvSpPr>
            <a:spLocks noGrp="1" noRot="1" noChangeAspect="1" noChangeArrowheads="1" noTextEdit="1"/>
          </p:cNvSpPr>
          <p:nvPr>
            <p:ph type="sldImg"/>
          </p:nvPr>
        </p:nvSpPr>
        <p:spPr>
          <a:xfrm>
            <a:off x="992188" y="768350"/>
            <a:ext cx="5114925" cy="3836988"/>
          </a:xfrm>
          <a:ln/>
        </p:spPr>
      </p:sp>
      <p:sp>
        <p:nvSpPr>
          <p:cNvPr id="29699" name="Rectangle 3">
            <a:extLst>
              <a:ext uri="{FF2B5EF4-FFF2-40B4-BE49-F238E27FC236}">
                <a16:creationId xmlns:a16="http://schemas.microsoft.com/office/drawing/2014/main" id="{6FB29E51-C5F7-4ACD-BEBD-A26371ED01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10906F1-C830-4955-8D4C-24CC58108834}"/>
              </a:ext>
            </a:extLst>
          </p:cNvPr>
          <p:cNvSpPr>
            <a:spLocks noGrp="1" noRot="1" noChangeAspect="1" noChangeArrowheads="1" noTextEdit="1"/>
          </p:cNvSpPr>
          <p:nvPr>
            <p:ph type="sldImg"/>
          </p:nvPr>
        </p:nvSpPr>
        <p:spPr>
          <a:xfrm>
            <a:off x="992188" y="768350"/>
            <a:ext cx="5114925" cy="3836988"/>
          </a:xfrm>
          <a:ln/>
        </p:spPr>
      </p:sp>
      <p:sp>
        <p:nvSpPr>
          <p:cNvPr id="31747" name="Rectangle 3">
            <a:extLst>
              <a:ext uri="{FF2B5EF4-FFF2-40B4-BE49-F238E27FC236}">
                <a16:creationId xmlns:a16="http://schemas.microsoft.com/office/drawing/2014/main" id="{4B09109F-B39D-4A7F-AC88-1B306670B5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方法三：将函数式化为最小项之和的形式</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3064816-DF68-48C1-ABC3-5DD112DD584A}"/>
              </a:ext>
            </a:extLst>
          </p:cNvPr>
          <p:cNvSpPr>
            <a:spLocks noGrp="1" noRot="1" noChangeAspect="1" noChangeArrowheads="1" noTextEdit="1"/>
          </p:cNvSpPr>
          <p:nvPr>
            <p:ph type="sldImg"/>
          </p:nvPr>
        </p:nvSpPr>
        <p:spPr>
          <a:xfrm>
            <a:off x="992188" y="768350"/>
            <a:ext cx="5114925" cy="3836988"/>
          </a:xfrm>
          <a:ln/>
        </p:spPr>
      </p:sp>
      <p:sp>
        <p:nvSpPr>
          <p:cNvPr id="33795" name="Rectangle 3">
            <a:extLst>
              <a:ext uri="{FF2B5EF4-FFF2-40B4-BE49-F238E27FC236}">
                <a16:creationId xmlns:a16="http://schemas.microsoft.com/office/drawing/2014/main" id="{F36B2545-5D83-4449-A79B-FF4379CD20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F954357-C98D-451B-A396-D397D213E1B3}"/>
              </a:ext>
            </a:extLst>
          </p:cNvPr>
          <p:cNvSpPr>
            <a:spLocks noGrp="1" noRot="1" noChangeAspect="1" noChangeArrowheads="1" noTextEdit="1"/>
          </p:cNvSpPr>
          <p:nvPr>
            <p:ph type="sldImg"/>
          </p:nvPr>
        </p:nvSpPr>
        <p:spPr>
          <a:xfrm>
            <a:off x="992188" y="768350"/>
            <a:ext cx="5114925" cy="3836988"/>
          </a:xfrm>
          <a:ln/>
        </p:spPr>
      </p:sp>
      <p:sp>
        <p:nvSpPr>
          <p:cNvPr id="36867" name="Rectangle 3">
            <a:extLst>
              <a:ext uri="{FF2B5EF4-FFF2-40B4-BE49-F238E27FC236}">
                <a16:creationId xmlns:a16="http://schemas.microsoft.com/office/drawing/2014/main" id="{75F09822-4652-4CA0-A691-6219562F6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同普通代数一样，有一些用于运算的定律。这些定律反映了逻辑运算的基本规律，是简化逻辑函数、分析和设计逻辑电路的基本公式。</a:t>
            </a:r>
            <a:endParaRPr lang="en-US" altLang="zh-CN"/>
          </a:p>
          <a:p>
            <a:pPr eaLnBrk="1" hangingPunct="1"/>
            <a:r>
              <a:rPr lang="zh-CN" altLang="en-US"/>
              <a:t>反演律又称德</a:t>
            </a:r>
            <a:r>
              <a:rPr lang="en-US" altLang="zh-CN"/>
              <a:t>.</a:t>
            </a:r>
            <a:r>
              <a:rPr lang="zh-CN" altLang="en-US"/>
              <a:t>摩根（</a:t>
            </a:r>
            <a:r>
              <a:rPr lang="en-US" altLang="zh-CN"/>
              <a:t>De.Morgan</a:t>
            </a:r>
            <a:r>
              <a:rPr lang="zh-CN" altLang="en-US"/>
              <a:t>）定理。</a:t>
            </a:r>
          </a:p>
          <a:p>
            <a:pPr eaLnBrk="1" hangingPunct="1"/>
            <a:r>
              <a:rPr lang="zh-CN" altLang="en-US"/>
              <a:t>左右两列有对偶关系。</a:t>
            </a:r>
          </a:p>
          <a:p>
            <a:pPr eaLnBrk="1" hangingPunct="1"/>
            <a:r>
              <a:rPr lang="zh-CN" altLang="en-US"/>
              <a:t>基本定律的证明方法：真值表法。</a:t>
            </a:r>
          </a:p>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DB5CCC2-F30E-4519-B7A6-3CD05A9DADD3}"/>
              </a:ext>
            </a:extLst>
          </p:cNvPr>
          <p:cNvSpPr>
            <a:spLocks noGrp="1" noRot="1" noChangeAspect="1" noChangeArrowheads="1" noTextEdit="1"/>
          </p:cNvSpPr>
          <p:nvPr>
            <p:ph type="sldImg"/>
          </p:nvPr>
        </p:nvSpPr>
        <p:spPr>
          <a:xfrm>
            <a:off x="992188" y="768350"/>
            <a:ext cx="5114925" cy="3836988"/>
          </a:xfrm>
          <a:ln/>
        </p:spPr>
      </p:sp>
      <p:sp>
        <p:nvSpPr>
          <p:cNvPr id="39939" name="Rectangle 3">
            <a:extLst>
              <a:ext uri="{FF2B5EF4-FFF2-40B4-BE49-F238E27FC236}">
                <a16:creationId xmlns:a16="http://schemas.microsoft.com/office/drawing/2014/main" id="{75FEB738-DD64-4FCE-AEDC-4185141945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zh-CN">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52F824B-7BD0-4852-8E31-92DF5B7EB371}"/>
              </a:ext>
            </a:extLst>
          </p:cNvPr>
          <p:cNvSpPr>
            <a:spLocks noGrp="1" noRot="1" noChangeAspect="1" noChangeArrowheads="1" noTextEdit="1"/>
          </p:cNvSpPr>
          <p:nvPr>
            <p:ph type="sldImg"/>
          </p:nvPr>
        </p:nvSpPr>
        <p:spPr>
          <a:xfrm>
            <a:off x="992188" y="768350"/>
            <a:ext cx="5114925" cy="3836988"/>
          </a:xfrm>
          <a:ln/>
        </p:spPr>
      </p:sp>
      <p:sp>
        <p:nvSpPr>
          <p:cNvPr id="41987" name="Rectangle 3">
            <a:extLst>
              <a:ext uri="{FF2B5EF4-FFF2-40B4-BE49-F238E27FC236}">
                <a16:creationId xmlns:a16="http://schemas.microsoft.com/office/drawing/2014/main" id="{BB084A20-7289-466B-8DFC-0DD7436D62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德</a:t>
            </a:r>
            <a:r>
              <a:rPr kumimoji="1" lang="en-US" altLang="zh-CN"/>
              <a:t>·</a:t>
            </a:r>
            <a:r>
              <a:rPr kumimoji="1" lang="zh-CN" altLang="en-US"/>
              <a:t>摩根定理不过是反演定理的一个特例，正因如此，也称之为反演律</a:t>
            </a:r>
          </a:p>
          <a:p>
            <a:pPr eaLnBrk="1" hangingPunct="1"/>
            <a:r>
              <a:rPr kumimoji="1" lang="zh-CN" altLang="en-US">
                <a:solidFill>
                  <a:srgbClr val="000000"/>
                </a:solidFill>
              </a:rPr>
              <a:t>对原函数取反函数的过程称为反演。</a:t>
            </a:r>
            <a:endParaRPr lang="zh-CN" altLang="en-US">
              <a:solidFill>
                <a:srgbClr val="FF0000"/>
              </a:solidFill>
            </a:endParaRPr>
          </a:p>
          <a:p>
            <a:pPr eaLnBrk="1" hangingPunct="1"/>
            <a:r>
              <a:rPr lang="zh-CN" altLang="en-US">
                <a:solidFill>
                  <a:srgbClr val="FF0000"/>
                </a:solidFill>
              </a:rPr>
              <a:t>变换顺序</a:t>
            </a:r>
            <a:r>
              <a:rPr lang="zh-CN" altLang="en-US">
                <a:solidFill>
                  <a:srgbClr val="000000"/>
                </a:solidFill>
              </a:rPr>
              <a:t> 先括号，然后乘，最后加</a:t>
            </a:r>
          </a:p>
          <a:p>
            <a:pPr eaLnBrk="1" hangingPunct="1"/>
            <a:r>
              <a:rPr lang="zh-CN" altLang="en-US">
                <a:solidFill>
                  <a:srgbClr val="000000"/>
                </a:solidFill>
              </a:rPr>
              <a:t>不属于单个变量的上的非号保留不变</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068052A-8C26-43CE-9C6C-40E4C94D81DC}"/>
              </a:ext>
            </a:extLst>
          </p:cNvPr>
          <p:cNvSpPr>
            <a:spLocks noGrp="1" noRot="1" noChangeAspect="1" noChangeArrowheads="1" noTextEdit="1"/>
          </p:cNvSpPr>
          <p:nvPr>
            <p:ph type="sldImg"/>
          </p:nvPr>
        </p:nvSpPr>
        <p:spPr>
          <a:xfrm>
            <a:off x="992188" y="768350"/>
            <a:ext cx="5114925" cy="3836988"/>
          </a:xfrm>
          <a:ln/>
        </p:spPr>
      </p:sp>
      <p:sp>
        <p:nvSpPr>
          <p:cNvPr id="44035" name="Rectangle 3">
            <a:extLst>
              <a:ext uri="{FF2B5EF4-FFF2-40B4-BE49-F238E27FC236}">
                <a16:creationId xmlns:a16="http://schemas.microsoft.com/office/drawing/2014/main" id="{147CC172-7732-4ECA-9661-452A9FA470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用反演定理和</a:t>
            </a:r>
            <a:r>
              <a:rPr kumimoji="1" lang="zh-CN" altLang="en-US"/>
              <a:t>德</a:t>
            </a:r>
            <a:r>
              <a:rPr kumimoji="1" lang="en-US" altLang="zh-CN"/>
              <a:t>·</a:t>
            </a:r>
            <a:r>
              <a:rPr kumimoji="1" lang="zh-CN" altLang="en-US">
                <a:solidFill>
                  <a:srgbClr val="000000"/>
                </a:solidFill>
              </a:rPr>
              <a:t>摩根定律求解的结果完全相同，实际上用反演定理求反函数更为简便。</a:t>
            </a:r>
            <a:r>
              <a:rPr kumimoji="1" lang="zh-CN" altLang="en-US" b="1">
                <a:solidFill>
                  <a:srgbClr val="000000"/>
                </a:solidFill>
              </a:rPr>
              <a:t> </a:t>
            </a:r>
          </a:p>
          <a:p>
            <a:pPr eaLnBrk="1" hangingPunct="1"/>
            <a:r>
              <a:rPr kumimoji="1" lang="zh-CN" altLang="en-US"/>
              <a:t>不属于单个变量上的非号有两种处理方法：</a:t>
            </a:r>
          </a:p>
          <a:p>
            <a:pPr lvl="1" eaLnBrk="1" hangingPunct="1"/>
            <a:r>
              <a:rPr kumimoji="1" lang="zh-CN" altLang="en-US"/>
              <a:t>非号保留，而非号下面的函数式按反演规则变换</a:t>
            </a:r>
          </a:p>
          <a:p>
            <a:pPr lvl="1" eaLnBrk="1" hangingPunct="1"/>
            <a:r>
              <a:rPr kumimoji="1" lang="zh-CN" altLang="en-US"/>
              <a:t>将非号去掉，而非号下的函数式保留不变</a:t>
            </a:r>
          </a:p>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109C87A-5A45-438A-B67D-F8935545CA9C}"/>
              </a:ext>
            </a:extLst>
          </p:cNvPr>
          <p:cNvSpPr>
            <a:spLocks noGrp="1" noRot="1" noChangeAspect="1" noChangeArrowheads="1" noTextEdit="1"/>
          </p:cNvSpPr>
          <p:nvPr>
            <p:ph type="sldImg"/>
          </p:nvPr>
        </p:nvSpPr>
        <p:spPr>
          <a:xfrm>
            <a:off x="992188" y="768350"/>
            <a:ext cx="5114925" cy="3836988"/>
          </a:xfrm>
          <a:ln/>
        </p:spPr>
      </p:sp>
      <p:sp>
        <p:nvSpPr>
          <p:cNvPr id="46083" name="Rectangle 3">
            <a:extLst>
              <a:ext uri="{FF2B5EF4-FFF2-40B4-BE49-F238E27FC236}">
                <a16:creationId xmlns:a16="http://schemas.microsoft.com/office/drawing/2014/main" id="{B52970B8-CAE1-4538-95C3-84D782A7B3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两个对偶式相等的函数是恒等式。利用对偶定理可以证明恒等式。</a:t>
            </a:r>
            <a:endParaRPr lang="zh-CN" altLang="en-US"/>
          </a:p>
          <a:p>
            <a:pPr eaLnBrk="1" hangingPunct="1"/>
            <a:r>
              <a:rPr lang="zh-CN" altLang="en-US"/>
              <a:t>基本定律</a:t>
            </a:r>
            <a:r>
              <a:rPr lang="en-US" altLang="zh-CN"/>
              <a:t>1-7</a:t>
            </a:r>
            <a:r>
              <a:rPr lang="zh-CN" altLang="en-US"/>
              <a:t>条左右两列有对偶关系。</a:t>
            </a:r>
          </a:p>
          <a:p>
            <a:pPr eaLnBrk="1" hangingPunct="1"/>
            <a:r>
              <a:rPr kumimoji="1" lang="zh-CN" altLang="en-US"/>
              <a:t>利用对偶规则</a:t>
            </a:r>
            <a:r>
              <a:rPr kumimoji="1" lang="en-US" altLang="zh-CN"/>
              <a:t>,</a:t>
            </a:r>
            <a:r>
              <a:rPr kumimoji="1" lang="zh-CN" altLang="en-US"/>
              <a:t>可以使要证明及要记忆的公式数目减少一半。</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2200DB7-9D68-4764-BAC4-2064C50FDDC0}"/>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CED12B8-36B7-487C-8CCB-9C64BE28B34F}"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C61AB1A0-A78D-4DF0-B5D3-7A14A23B08BF}"/>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486CB7FD-643C-4250-ABDF-45744248E4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zh-CN">
              <a:solidFill>
                <a:srgbClr val="FF505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CEE9DBE-EB8E-41D8-A008-DECD45A92EC3}"/>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3129637E-41B2-4E97-A13A-884E92F865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逻辑代数是英国数学家乔治</a:t>
            </a:r>
            <a:r>
              <a:rPr kumimoji="1" lang="en-US" altLang="zh-CN"/>
              <a:t>.</a:t>
            </a:r>
            <a:r>
              <a:rPr kumimoji="1" lang="zh-CN" altLang="en-US"/>
              <a:t>布尔（</a:t>
            </a:r>
            <a:r>
              <a:rPr kumimoji="1" lang="en-US" altLang="zh-CN"/>
              <a:t>George Boole</a:t>
            </a:r>
            <a:r>
              <a:rPr kumimoji="1" lang="zh-CN" altLang="en-US"/>
              <a:t>）于</a:t>
            </a:r>
            <a:r>
              <a:rPr kumimoji="1" lang="en-US" altLang="zh-CN"/>
              <a:t>1849</a:t>
            </a:r>
            <a:r>
              <a:rPr kumimoji="1" lang="zh-CN" altLang="en-US"/>
              <a:t>年创立的。在当时，这种代数纯粹是一种数学游戏，自然没有物理意义，也没有现实意义。在其诞生几乎</a:t>
            </a:r>
            <a:r>
              <a:rPr kumimoji="1" lang="en-US" altLang="zh-CN"/>
              <a:t>100</a:t>
            </a:r>
            <a:r>
              <a:rPr kumimoji="1" lang="zh-CN" altLang="en-US"/>
              <a:t>年后才发现其应用价值。</a:t>
            </a:r>
            <a:r>
              <a:rPr kumimoji="1" lang="en-US" altLang="zh-CN"/>
              <a:t>1938</a:t>
            </a:r>
            <a:r>
              <a:rPr kumimoji="1" lang="zh-CN" altLang="en-US"/>
              <a:t>年应用于</a:t>
            </a:r>
            <a:r>
              <a:rPr kumimoji="1" lang="zh-CN" altLang="en-US" b="1">
                <a:solidFill>
                  <a:schemeClr val="folHlink"/>
                </a:solidFill>
              </a:rPr>
              <a:t>电话继电器开关电路</a:t>
            </a:r>
            <a:r>
              <a:rPr kumimoji="1" lang="zh-CN" altLang="en-US"/>
              <a:t>，而后用作计算机的数学工具。</a:t>
            </a:r>
          </a:p>
          <a:p>
            <a:pPr eaLnBrk="1" hangingPunct="1"/>
            <a:r>
              <a:rPr kumimoji="1" lang="zh-CN" altLang="en-US"/>
              <a:t>逻辑代数是一个由逻辑变量集、逻辑常量 </a:t>
            </a:r>
            <a:r>
              <a:rPr kumimoji="1" lang="en-US" altLang="zh-CN"/>
              <a:t>0 </a:t>
            </a:r>
            <a:r>
              <a:rPr kumimoji="1" lang="zh-CN" altLang="en-US"/>
              <a:t>和 </a:t>
            </a:r>
            <a:r>
              <a:rPr kumimoji="1" lang="en-US" altLang="zh-CN"/>
              <a:t>1</a:t>
            </a:r>
            <a:r>
              <a:rPr kumimoji="1" lang="zh-CN" altLang="en-US"/>
              <a:t>、以及“与”、“或”、“非”三种基本逻辑运算所构成的代数系统。其中，逻辑变量集是指逻辑代数中所有</a:t>
            </a:r>
            <a:r>
              <a:rPr kumimoji="1" lang="zh-CN" altLang="en-US" b="1"/>
              <a:t>变量</a:t>
            </a:r>
            <a:r>
              <a:rPr kumimoji="1" lang="zh-CN" altLang="en-US"/>
              <a:t>的集合。 </a:t>
            </a:r>
          </a:p>
          <a:p>
            <a:pPr eaLnBrk="1" hangingPunct="1"/>
            <a:r>
              <a:rPr kumimoji="1" lang="zh-CN" altLang="en-US"/>
              <a:t>逻辑是指事物的</a:t>
            </a:r>
            <a:r>
              <a:rPr kumimoji="1" lang="zh-CN" altLang="en-US" b="1"/>
              <a:t>因果关系</a:t>
            </a:r>
            <a:r>
              <a:rPr kumimoji="1" lang="zh-CN" altLang="en-US"/>
              <a:t>，或者说条件和结果的关系， 这些</a:t>
            </a:r>
            <a:r>
              <a:rPr kumimoji="1" lang="zh-CN" altLang="en-US" b="1"/>
              <a:t>因果关系</a:t>
            </a:r>
            <a:r>
              <a:rPr kumimoji="1" lang="zh-CN" altLang="en-US"/>
              <a:t>可以用</a:t>
            </a:r>
            <a:r>
              <a:rPr kumimoji="1" lang="zh-CN" altLang="en-US" b="1"/>
              <a:t>逻辑运算</a:t>
            </a:r>
            <a:r>
              <a:rPr kumimoji="1" lang="zh-CN" altLang="en-US"/>
              <a:t>来表示，也就是用逻辑代数来描述。</a:t>
            </a:r>
          </a:p>
          <a:p>
            <a:pPr eaLnBrk="1" hangingPunct="1"/>
            <a:r>
              <a:rPr kumimoji="1" lang="zh-CN" altLang="en-US"/>
              <a:t>逻辑运算：逻辑变量之间</a:t>
            </a:r>
            <a:r>
              <a:rPr kumimoji="1" lang="zh-CN" altLang="en-US">
                <a:solidFill>
                  <a:srgbClr val="000066"/>
                </a:solidFill>
              </a:rPr>
              <a:t>的按照因果关系进行的运算</a:t>
            </a:r>
            <a:r>
              <a:rPr kumimoji="1" lang="zh-CN" altLang="en-US"/>
              <a:t>。逻辑运算是逻辑思维和逻辑推理的数学描述。</a:t>
            </a:r>
            <a:endParaRPr kumimoji="1" lang="en-US" altLang="zh-CN"/>
          </a:p>
          <a:p>
            <a:pPr eaLnBrk="1" hangingPunct="1"/>
            <a:r>
              <a:rPr kumimoji="1" lang="zh-CN" altLang="en-US" b="1"/>
              <a:t>逻辑变量，用于描述客观事物</a:t>
            </a:r>
            <a:r>
              <a:rPr kumimoji="1" lang="zh-CN" altLang="en-US" b="1">
                <a:solidFill>
                  <a:schemeClr val="hlink"/>
                </a:solidFill>
              </a:rPr>
              <a:t>对立统 一</a:t>
            </a:r>
            <a:r>
              <a:rPr kumimoji="1" lang="zh-CN" altLang="en-US" b="1"/>
              <a:t>的二个方面，只有</a:t>
            </a:r>
            <a:r>
              <a:rPr kumimoji="1" lang="en-US" altLang="zh-CN" b="1"/>
              <a:t>〝</a:t>
            </a:r>
            <a:r>
              <a:rPr kumimoji="1" lang="zh-CN" altLang="en-US" b="1"/>
              <a:t>真</a:t>
            </a:r>
            <a:r>
              <a:rPr kumimoji="1" lang="en-US" altLang="zh-CN" b="1"/>
              <a:t>〞</a:t>
            </a:r>
            <a:r>
              <a:rPr kumimoji="1" lang="zh-CN" altLang="en-US" b="1"/>
              <a:t>、</a:t>
            </a:r>
            <a:r>
              <a:rPr kumimoji="1" lang="en-US" altLang="zh-CN" b="1"/>
              <a:t>〝</a:t>
            </a:r>
            <a:r>
              <a:rPr kumimoji="1" lang="zh-CN" altLang="en-US" b="1"/>
              <a:t>假</a:t>
            </a:r>
            <a:r>
              <a:rPr kumimoji="1" lang="en-US" altLang="zh-CN" b="1"/>
              <a:t>〞</a:t>
            </a:r>
            <a:r>
              <a:rPr kumimoji="1" lang="zh-CN" altLang="en-US" b="1"/>
              <a:t>两种可能，在逻辑数学中，把</a:t>
            </a:r>
            <a:r>
              <a:rPr kumimoji="1" lang="en-US" altLang="zh-CN" b="1"/>
              <a:t>〝</a:t>
            </a:r>
            <a:r>
              <a:rPr kumimoji="1" lang="zh-CN" altLang="en-US" b="1"/>
              <a:t>真</a:t>
            </a:r>
            <a:r>
              <a:rPr kumimoji="1" lang="en-US" altLang="zh-CN" b="1"/>
              <a:t>〞</a:t>
            </a:r>
            <a:r>
              <a:rPr kumimoji="1" lang="zh-CN" altLang="en-US" b="1"/>
              <a:t>、</a:t>
            </a:r>
            <a:r>
              <a:rPr kumimoji="1" lang="en-US" altLang="zh-CN" b="1"/>
              <a:t>〝</a:t>
            </a:r>
            <a:r>
              <a:rPr kumimoji="1" lang="zh-CN" altLang="en-US" b="1"/>
              <a:t>假</a:t>
            </a:r>
            <a:r>
              <a:rPr kumimoji="1" lang="en-US" altLang="zh-CN" b="1"/>
              <a:t>〞</a:t>
            </a:r>
            <a:r>
              <a:rPr kumimoji="1" lang="zh-CN" altLang="en-US" b="1"/>
              <a:t>称为逻辑变量的取值，简称逻辑值，也叫逻辑常量。通常用</a:t>
            </a:r>
            <a:r>
              <a:rPr kumimoji="1" lang="en-US" altLang="zh-CN" b="1"/>
              <a:t>〝1〞</a:t>
            </a:r>
            <a:r>
              <a:rPr kumimoji="1" lang="zh-CN" altLang="en-US" b="1"/>
              <a:t>表示</a:t>
            </a:r>
            <a:r>
              <a:rPr kumimoji="1" lang="en-US" altLang="zh-CN" b="1"/>
              <a:t>〝</a:t>
            </a:r>
            <a:r>
              <a:rPr kumimoji="1" lang="zh-CN" altLang="en-US" b="1"/>
              <a:t>真</a:t>
            </a:r>
            <a:r>
              <a:rPr kumimoji="1" lang="en-US" altLang="zh-CN" b="1"/>
              <a:t>〞</a:t>
            </a:r>
            <a:r>
              <a:rPr kumimoji="1" lang="zh-CN" altLang="en-US" b="1"/>
              <a:t>，用</a:t>
            </a:r>
            <a:r>
              <a:rPr kumimoji="1" lang="en-US" altLang="zh-CN" b="1"/>
              <a:t>〝0〞</a:t>
            </a:r>
            <a:r>
              <a:rPr kumimoji="1" lang="zh-CN" altLang="en-US" b="1"/>
              <a:t>表示</a:t>
            </a:r>
            <a:r>
              <a:rPr kumimoji="1" lang="en-US" altLang="zh-CN" b="1"/>
              <a:t>〝</a:t>
            </a:r>
            <a:r>
              <a:rPr kumimoji="1" lang="zh-CN" altLang="en-US" b="1"/>
              <a:t>假</a:t>
            </a:r>
            <a:r>
              <a:rPr kumimoji="1" lang="en-US" altLang="zh-CN" b="1"/>
              <a:t>〞</a:t>
            </a:r>
            <a:r>
              <a:rPr kumimoji="1" lang="zh-CN" altLang="en-US" b="1"/>
              <a:t>，或者相反。在以后描述中，若不作特别说明，</a:t>
            </a:r>
            <a:r>
              <a:rPr kumimoji="1" lang="en-US" altLang="zh-CN" b="1"/>
              <a:t>〝1〞</a:t>
            </a:r>
            <a:r>
              <a:rPr kumimoji="1" lang="zh-CN" altLang="en-US" b="1"/>
              <a:t>就代表</a:t>
            </a:r>
            <a:r>
              <a:rPr kumimoji="1" lang="en-US" altLang="zh-CN" b="1"/>
              <a:t>〝</a:t>
            </a:r>
            <a:r>
              <a:rPr kumimoji="1" lang="zh-CN" altLang="en-US" b="1"/>
              <a:t>真</a:t>
            </a:r>
            <a:r>
              <a:rPr kumimoji="1" lang="en-US" altLang="zh-CN" b="1"/>
              <a:t>〞</a:t>
            </a:r>
            <a:r>
              <a:rPr kumimoji="1" lang="zh-CN" altLang="en-US" b="1"/>
              <a:t>，</a:t>
            </a:r>
            <a:r>
              <a:rPr kumimoji="1" lang="en-US" altLang="zh-CN" b="1"/>
              <a:t>〝0〞</a:t>
            </a:r>
            <a:r>
              <a:rPr kumimoji="1" lang="zh-CN" altLang="en-US" b="1"/>
              <a:t>就代表</a:t>
            </a:r>
            <a:r>
              <a:rPr kumimoji="1" lang="en-US" altLang="zh-CN" b="1"/>
              <a:t>〝</a:t>
            </a:r>
            <a:r>
              <a:rPr kumimoji="1" lang="zh-CN" altLang="en-US" b="1"/>
              <a:t>假</a:t>
            </a:r>
            <a:r>
              <a:rPr kumimoji="1" lang="en-US" altLang="zh-CN" b="1"/>
              <a:t>〞</a:t>
            </a:r>
            <a:r>
              <a:rPr kumimoji="1" lang="zh-CN" altLang="en-US" b="1"/>
              <a:t>。虽然</a:t>
            </a:r>
            <a:r>
              <a:rPr kumimoji="1" lang="en-US" altLang="zh-CN" b="1"/>
              <a:t>〝1〞</a:t>
            </a:r>
            <a:r>
              <a:rPr kumimoji="1" lang="zh-CN" altLang="en-US" b="1"/>
              <a:t>和</a:t>
            </a:r>
            <a:r>
              <a:rPr kumimoji="1" lang="en-US" altLang="zh-CN" b="1"/>
              <a:t>〝0〞</a:t>
            </a:r>
            <a:r>
              <a:rPr kumimoji="1" lang="zh-CN" altLang="en-US" b="1"/>
              <a:t>叫逻辑值或逻辑常量，但是它们没有</a:t>
            </a:r>
            <a:r>
              <a:rPr kumimoji="1" lang="en-US" altLang="zh-CN" b="1"/>
              <a:t>〝</a:t>
            </a:r>
            <a:r>
              <a:rPr kumimoji="1" lang="zh-CN" altLang="en-US" b="1"/>
              <a:t>大小</a:t>
            </a:r>
            <a:r>
              <a:rPr kumimoji="1" lang="en-US" altLang="zh-CN" b="1"/>
              <a:t>〞</a:t>
            </a:r>
            <a:r>
              <a:rPr kumimoji="1" lang="zh-CN" altLang="en-US" b="1"/>
              <a:t>的含义，也无数量的概念。它们只是代表逻辑</a:t>
            </a:r>
            <a:r>
              <a:rPr kumimoji="1" lang="en-US" altLang="zh-CN" b="1"/>
              <a:t>〝</a:t>
            </a:r>
            <a:r>
              <a:rPr kumimoji="1" lang="zh-CN" altLang="en-US" b="1"/>
              <a:t>真</a:t>
            </a:r>
            <a:r>
              <a:rPr kumimoji="1" lang="en-US" altLang="zh-CN" b="1"/>
              <a:t>〞</a:t>
            </a:r>
            <a:r>
              <a:rPr kumimoji="1" lang="zh-CN" altLang="en-US" b="1"/>
              <a:t>、</a:t>
            </a:r>
            <a:r>
              <a:rPr kumimoji="1" lang="en-US" altLang="zh-CN" b="1"/>
              <a:t>〝</a:t>
            </a:r>
            <a:r>
              <a:rPr kumimoji="1" lang="zh-CN" altLang="en-US" b="1"/>
              <a:t>假</a:t>
            </a:r>
            <a:r>
              <a:rPr kumimoji="1" lang="en-US" altLang="zh-CN" b="1"/>
              <a:t>〞</a:t>
            </a:r>
            <a:r>
              <a:rPr kumimoji="1" lang="zh-CN" altLang="en-US" b="1"/>
              <a:t>的两个形式符号。</a:t>
            </a:r>
            <a:r>
              <a:rPr kumimoji="1" lang="zh-CN" altLang="en-US"/>
              <a:t> </a:t>
            </a:r>
          </a:p>
          <a:p>
            <a:pPr eaLnBrk="1" hangingPunct="1"/>
            <a:r>
              <a:rPr kumimoji="1" lang="zh-CN" altLang="en-US">
                <a:solidFill>
                  <a:srgbClr val="000066"/>
                </a:solidFill>
                <a:sym typeface="Wingdings 2" panose="05020102010507070707" pitchFamily="18" charset="2"/>
              </a:rPr>
              <a:t>用</a:t>
            </a:r>
            <a:r>
              <a:rPr kumimoji="1" lang="en-US" altLang="zh-CN">
                <a:solidFill>
                  <a:srgbClr val="000066"/>
                </a:solidFill>
                <a:sym typeface="Wingdings 2" panose="05020102010507070707" pitchFamily="18" charset="2"/>
              </a:rPr>
              <a:t>0</a:t>
            </a:r>
            <a:r>
              <a:rPr kumimoji="1" lang="zh-CN" altLang="en-US">
                <a:solidFill>
                  <a:srgbClr val="000066"/>
                </a:solidFill>
                <a:sym typeface="Wingdings 2" panose="05020102010507070707" pitchFamily="18" charset="2"/>
              </a:rPr>
              <a:t>和</a:t>
            </a:r>
            <a:r>
              <a:rPr kumimoji="1" lang="en-US" altLang="zh-CN">
                <a:solidFill>
                  <a:srgbClr val="000066"/>
                </a:solidFill>
                <a:sym typeface="Wingdings 2" panose="05020102010507070707" pitchFamily="18" charset="2"/>
              </a:rPr>
              <a:t>1</a:t>
            </a:r>
            <a:r>
              <a:rPr kumimoji="1" lang="zh-CN" altLang="en-US">
                <a:solidFill>
                  <a:srgbClr val="000066"/>
                </a:solidFill>
                <a:sym typeface="Wingdings 2" panose="05020102010507070707" pitchFamily="18" charset="2"/>
              </a:rPr>
              <a:t>可以组成二进制数表示是数量的大小，也可以表示对立的两种逻辑状态。</a:t>
            </a:r>
          </a:p>
          <a:p>
            <a:pPr eaLnBrk="1" hangingPunct="1"/>
            <a:r>
              <a:rPr kumimoji="1" lang="zh-CN" altLang="en-US" b="1"/>
              <a:t>一个结论成立与否，取决于与其相关的前提条件是否成立。结论与前提条件之间的因果关系叫逻辑函数。通常记作：</a:t>
            </a:r>
          </a:p>
          <a:p>
            <a:pPr eaLnBrk="1" hangingPunct="1"/>
            <a:r>
              <a:rPr kumimoji="1" lang="en-US" altLang="zh-CN" b="1" i="1"/>
              <a:t>F </a:t>
            </a:r>
            <a:r>
              <a:rPr kumimoji="1" lang="en-US" altLang="zh-CN" b="1"/>
              <a:t>= </a:t>
            </a:r>
            <a:r>
              <a:rPr kumimoji="1" lang="en-US" altLang="zh-CN" b="1" i="1"/>
              <a:t>f(A, B, C, …</a:t>
            </a:r>
            <a:r>
              <a:rPr kumimoji="1" lang="en-US" altLang="zh-CN" b="1"/>
              <a:t>)</a:t>
            </a:r>
          </a:p>
          <a:p>
            <a:pPr eaLnBrk="1" hangingPunct="1"/>
            <a:r>
              <a:rPr kumimoji="1" lang="zh-CN" altLang="en-US" b="1"/>
              <a:t>逻辑函数</a:t>
            </a:r>
            <a:r>
              <a:rPr kumimoji="1" lang="en-US" altLang="zh-CN" b="1" i="1"/>
              <a:t>F</a:t>
            </a:r>
            <a:r>
              <a:rPr kumimoji="1" lang="zh-CN" altLang="en-US" b="1"/>
              <a:t>也是一个逻辑变量，叫做因变量或输出变量。因此它们也只有</a:t>
            </a:r>
            <a:r>
              <a:rPr kumimoji="1" lang="en-US" altLang="zh-CN" b="1"/>
              <a:t>〝1〞</a:t>
            </a:r>
            <a:r>
              <a:rPr kumimoji="1" lang="zh-CN" altLang="en-US" b="1"/>
              <a:t>和</a:t>
            </a:r>
            <a:r>
              <a:rPr kumimoji="1" lang="en-US" altLang="zh-CN" b="1"/>
              <a:t>〝0〞</a:t>
            </a:r>
            <a:r>
              <a:rPr kumimoji="1" lang="zh-CN" altLang="en-US" b="1"/>
              <a:t>两种取值，相对地把</a:t>
            </a:r>
            <a:r>
              <a:rPr kumimoji="1" lang="en-US" altLang="zh-CN" b="1" i="1"/>
              <a:t>A</a:t>
            </a:r>
            <a:r>
              <a:rPr kumimoji="1" lang="zh-CN" altLang="en-US" b="1"/>
              <a:t>，</a:t>
            </a:r>
            <a:r>
              <a:rPr kumimoji="1" lang="en-US" altLang="zh-CN" b="1" i="1"/>
              <a:t>B</a:t>
            </a:r>
            <a:r>
              <a:rPr kumimoji="1" lang="zh-CN" altLang="en-US" b="1"/>
              <a:t>，</a:t>
            </a:r>
            <a:r>
              <a:rPr kumimoji="1" lang="en-US" altLang="zh-CN" b="1" i="1"/>
              <a:t>C</a:t>
            </a:r>
            <a:r>
              <a:rPr kumimoji="1" lang="zh-CN" altLang="en-US" b="1"/>
              <a:t>，</a:t>
            </a:r>
            <a:r>
              <a:rPr kumimoji="1" lang="en-US" altLang="zh-CN" b="1"/>
              <a:t>…</a:t>
            </a:r>
            <a:r>
              <a:rPr kumimoji="1" lang="zh-CN" altLang="en-US" b="1"/>
              <a:t>叫做自变量或输入变量。</a:t>
            </a:r>
            <a:endParaRPr kumimoji="1" lang="zh-CN" altLang="en-US">
              <a:solidFill>
                <a:srgbClr val="000066"/>
              </a:solidFill>
              <a:sym typeface="Wingdings 2" panose="05020102010507070707" pitchFamily="18" charset="2"/>
            </a:endParaRPr>
          </a:p>
          <a:p>
            <a:pPr algn="just" eaLnBrk="1" hangingPunct="1">
              <a:spcBef>
                <a:spcPct val="0"/>
              </a:spcBef>
            </a:pPr>
            <a:r>
              <a:rPr kumimoji="1" lang="zh-CN" altLang="en-US"/>
              <a:t>用有限个与、或、非逻辑运算符，按某种逻辑关系将逻辑变量</a:t>
            </a:r>
            <a:r>
              <a:rPr kumimoji="1" lang="en-US" altLang="zh-CN"/>
              <a:t>A</a:t>
            </a:r>
            <a:r>
              <a:rPr kumimoji="1" lang="zh-CN" altLang="en-US"/>
              <a:t>、</a:t>
            </a:r>
            <a:r>
              <a:rPr kumimoji="1" lang="en-US" altLang="zh-CN"/>
              <a:t>B</a:t>
            </a:r>
            <a:r>
              <a:rPr kumimoji="1" lang="zh-CN" altLang="en-US"/>
              <a:t>、</a:t>
            </a:r>
            <a:r>
              <a:rPr kumimoji="1" lang="en-US" altLang="zh-CN"/>
              <a:t>C</a:t>
            </a:r>
            <a:r>
              <a:rPr kumimoji="1" lang="zh-CN" altLang="en-US"/>
              <a:t>、</a:t>
            </a:r>
            <a:r>
              <a:rPr kumimoji="1" lang="en-US" altLang="zh-CN"/>
              <a:t>...</a:t>
            </a:r>
            <a:r>
              <a:rPr kumimoji="1" lang="zh-CN" altLang="en-US"/>
              <a:t>连接起来，所得的表达式</a:t>
            </a:r>
            <a:r>
              <a:rPr kumimoji="1" lang="en-US" altLang="zh-CN">
                <a:solidFill>
                  <a:schemeClr val="accent2"/>
                </a:solidFill>
              </a:rPr>
              <a:t>F </a:t>
            </a:r>
            <a:r>
              <a:rPr kumimoji="1" lang="en-US" altLang="zh-CN"/>
              <a:t>=  f</a:t>
            </a:r>
            <a:r>
              <a:rPr kumimoji="1" lang="zh-CN" altLang="en-US"/>
              <a:t>（</a:t>
            </a:r>
            <a:r>
              <a:rPr kumimoji="1" lang="en-US" altLang="zh-CN">
                <a:solidFill>
                  <a:schemeClr val="accent2"/>
                </a:solidFill>
              </a:rPr>
              <a:t>A</a:t>
            </a:r>
            <a:r>
              <a:rPr kumimoji="1" lang="zh-CN" altLang="en-US">
                <a:solidFill>
                  <a:schemeClr val="accent2"/>
                </a:solidFill>
              </a:rPr>
              <a:t>、</a:t>
            </a:r>
            <a:r>
              <a:rPr kumimoji="1" lang="en-US" altLang="zh-CN">
                <a:solidFill>
                  <a:schemeClr val="accent2"/>
                </a:solidFill>
              </a:rPr>
              <a:t>B</a:t>
            </a:r>
            <a:r>
              <a:rPr kumimoji="1" lang="zh-CN" altLang="en-US">
                <a:solidFill>
                  <a:schemeClr val="accent2"/>
                </a:solidFill>
              </a:rPr>
              <a:t>、</a:t>
            </a:r>
            <a:r>
              <a:rPr kumimoji="1" lang="en-US" altLang="zh-CN">
                <a:solidFill>
                  <a:schemeClr val="accent2"/>
                </a:solidFill>
              </a:rPr>
              <a:t>C</a:t>
            </a:r>
            <a:r>
              <a:rPr kumimoji="1" lang="zh-CN" altLang="en-US">
                <a:solidFill>
                  <a:schemeClr val="accent2"/>
                </a:solidFill>
              </a:rPr>
              <a:t>、</a:t>
            </a:r>
            <a:r>
              <a:rPr kumimoji="1" lang="en-US" altLang="zh-CN">
                <a:solidFill>
                  <a:schemeClr val="accent2"/>
                </a:solidFill>
              </a:rPr>
              <a:t>...</a:t>
            </a:r>
            <a:r>
              <a:rPr kumimoji="1" lang="zh-CN" altLang="en-US">
                <a:solidFill>
                  <a:schemeClr val="accent2"/>
                </a:solidFill>
              </a:rPr>
              <a:t>）</a:t>
            </a:r>
            <a:r>
              <a:rPr kumimoji="1" lang="zh-CN" altLang="en-US"/>
              <a:t>称为逻辑函数。</a:t>
            </a:r>
          </a:p>
          <a:p>
            <a:pPr algn="just" eaLnBrk="1" hangingPunct="1">
              <a:spcBef>
                <a:spcPct val="0"/>
              </a:spcBef>
            </a:pPr>
            <a:r>
              <a:rPr kumimoji="1" lang="en-US" altLang="zh-CN"/>
              <a:t>A</a:t>
            </a:r>
            <a:r>
              <a:rPr kumimoji="1" lang="zh-CN" altLang="en-US"/>
              <a:t>、</a:t>
            </a:r>
            <a:r>
              <a:rPr kumimoji="1" lang="en-US" altLang="zh-CN"/>
              <a:t>B</a:t>
            </a:r>
            <a:r>
              <a:rPr kumimoji="1" lang="zh-CN" altLang="en-US"/>
              <a:t>、</a:t>
            </a:r>
            <a:r>
              <a:rPr kumimoji="1" lang="en-US" altLang="zh-CN"/>
              <a:t>C</a:t>
            </a:r>
            <a:r>
              <a:rPr kumimoji="1" lang="zh-CN" altLang="en-US"/>
              <a:t>、</a:t>
            </a:r>
            <a:r>
              <a:rPr kumimoji="1" lang="en-US" altLang="zh-CN"/>
              <a:t>...</a:t>
            </a:r>
            <a:r>
              <a:rPr kumimoji="1" lang="zh-CN" altLang="en-US"/>
              <a:t>称为输入变量，</a:t>
            </a:r>
            <a:r>
              <a:rPr kumimoji="1" lang="en-US" altLang="zh-CN"/>
              <a:t>F</a:t>
            </a:r>
            <a:r>
              <a:rPr kumimoji="1" lang="zh-CN" altLang="en-US"/>
              <a:t>称为输出变量。</a:t>
            </a:r>
          </a:p>
          <a:p>
            <a:pPr algn="just" eaLnBrk="1" hangingPunct="1">
              <a:spcBef>
                <a:spcPct val="0"/>
              </a:spcBef>
            </a:pPr>
            <a:r>
              <a:rPr kumimoji="1" lang="zh-CN" altLang="en-US" b="1">
                <a:hlinkClick r:id="rId3" tooltip="布尔函数"/>
              </a:rPr>
              <a:t>逻辑函数</a:t>
            </a:r>
            <a:r>
              <a:rPr kumimoji="1" lang="zh-CN" altLang="en-US"/>
              <a:t>：如果有若干个逻辑变量（如</a:t>
            </a:r>
            <a:r>
              <a:rPr kumimoji="1" lang="en-US" altLang="zh-CN"/>
              <a:t>A</a:t>
            </a:r>
            <a:r>
              <a:rPr kumimoji="1" lang="zh-CN" altLang="en-US"/>
              <a:t>、</a:t>
            </a:r>
            <a:r>
              <a:rPr kumimoji="1" lang="en-US" altLang="zh-CN"/>
              <a:t>B</a:t>
            </a:r>
            <a:r>
              <a:rPr kumimoji="1" lang="zh-CN" altLang="en-US"/>
              <a:t>、</a:t>
            </a:r>
            <a:r>
              <a:rPr kumimoji="1" lang="en-US" altLang="zh-CN"/>
              <a:t>C</a:t>
            </a:r>
            <a:r>
              <a:rPr kumimoji="1" lang="zh-CN" altLang="en-US"/>
              <a:t>、</a:t>
            </a:r>
            <a:r>
              <a:rPr kumimoji="1" lang="en-US" altLang="zh-CN"/>
              <a:t>D</a:t>
            </a:r>
            <a:r>
              <a:rPr kumimoji="1" lang="zh-CN" altLang="en-US"/>
              <a:t>）按与、或、非三种基本运算组合在一起，得到一个表达式</a:t>
            </a:r>
            <a:r>
              <a:rPr kumimoji="1" lang="en-US" altLang="zh-CN"/>
              <a:t>L</a:t>
            </a:r>
            <a:r>
              <a:rPr kumimoji="1" lang="zh-CN" altLang="en-US"/>
              <a:t>。对逻辑变量的任意一组取值（如</a:t>
            </a:r>
            <a:r>
              <a:rPr kumimoji="1" lang="en-US" altLang="zh-CN"/>
              <a:t>0000</a:t>
            </a:r>
            <a:r>
              <a:rPr kumimoji="1" lang="zh-CN" altLang="en-US"/>
              <a:t>、</a:t>
            </a:r>
            <a:r>
              <a:rPr kumimoji="1" lang="en-US" altLang="zh-CN"/>
              <a:t>0001</a:t>
            </a:r>
            <a:r>
              <a:rPr kumimoji="1" lang="zh-CN" altLang="en-US"/>
              <a:t>、</a:t>
            </a:r>
            <a:r>
              <a:rPr kumimoji="1" lang="en-US" altLang="zh-CN"/>
              <a:t>0010</a:t>
            </a:r>
            <a:r>
              <a:rPr kumimoji="1" lang="zh-CN" altLang="en-US"/>
              <a:t>）</a:t>
            </a:r>
            <a:r>
              <a:rPr kumimoji="1" lang="en-US" altLang="zh-CN"/>
              <a:t>L</a:t>
            </a:r>
            <a:r>
              <a:rPr kumimoji="1" lang="zh-CN" altLang="en-US"/>
              <a:t>有唯一的值与之对应，则称</a:t>
            </a:r>
            <a:r>
              <a:rPr kumimoji="1" lang="en-US" altLang="zh-CN"/>
              <a:t>L</a:t>
            </a:r>
            <a:r>
              <a:rPr kumimoji="1" lang="zh-CN" altLang="en-US"/>
              <a:t>为逻辑函数。逻辑变量</a:t>
            </a:r>
            <a:r>
              <a:rPr kumimoji="1" lang="en-US" altLang="zh-CN"/>
              <a:t>A</a:t>
            </a:r>
            <a:r>
              <a:rPr kumimoji="1" lang="zh-CN" altLang="en-US"/>
              <a:t>、</a:t>
            </a:r>
            <a:r>
              <a:rPr kumimoji="1" lang="en-US" altLang="zh-CN"/>
              <a:t>B</a:t>
            </a:r>
            <a:r>
              <a:rPr kumimoji="1" lang="zh-CN" altLang="en-US"/>
              <a:t>、</a:t>
            </a:r>
            <a:r>
              <a:rPr kumimoji="1" lang="en-US" altLang="zh-CN"/>
              <a:t>C</a:t>
            </a:r>
            <a:r>
              <a:rPr kumimoji="1" lang="zh-CN" altLang="en-US"/>
              <a:t>、</a:t>
            </a:r>
            <a:r>
              <a:rPr kumimoji="1" lang="en-US" altLang="zh-CN"/>
              <a:t>D</a:t>
            </a:r>
            <a:r>
              <a:rPr kumimoji="1" lang="zh-CN" altLang="en-US"/>
              <a:t>的逻辑函数记为：</a:t>
            </a:r>
            <a:r>
              <a:rPr kumimoji="1" lang="en-US" altLang="zh-CN"/>
              <a:t>L=f(A</a:t>
            </a:r>
            <a:r>
              <a:rPr kumimoji="1" lang="zh-CN" altLang="en-US"/>
              <a:t>、</a:t>
            </a:r>
            <a:r>
              <a:rPr kumimoji="1" lang="en-US" altLang="zh-CN"/>
              <a:t>B</a:t>
            </a:r>
            <a:r>
              <a:rPr kumimoji="1" lang="zh-CN" altLang="en-US"/>
              <a:t>、</a:t>
            </a:r>
            <a:r>
              <a:rPr kumimoji="1" lang="en-US" altLang="zh-CN"/>
              <a:t>C</a:t>
            </a:r>
            <a:r>
              <a:rPr kumimoji="1" lang="zh-CN" altLang="en-US"/>
              <a:t>、</a:t>
            </a:r>
            <a:r>
              <a:rPr kumimoji="1" lang="en-US" altLang="zh-CN"/>
              <a:t>D)</a:t>
            </a:r>
            <a:r>
              <a:rPr kumimoji="1" lang="zh-CN" altLang="en-US"/>
              <a:t>。</a:t>
            </a:r>
          </a:p>
          <a:p>
            <a:pPr eaLnBrk="1" hangingPunct="1"/>
            <a:r>
              <a:rPr kumimoji="1" lang="zh-CN" altLang="en-US" b="1">
                <a:solidFill>
                  <a:srgbClr val="000099"/>
                </a:solidFill>
              </a:rPr>
              <a:t>逻辑“</a:t>
            </a:r>
            <a:r>
              <a:rPr kumimoji="1" lang="en-US" altLang="zh-CN" b="1">
                <a:solidFill>
                  <a:srgbClr val="000099"/>
                </a:solidFill>
              </a:rPr>
              <a:t>0”</a:t>
            </a:r>
            <a:r>
              <a:rPr kumimoji="1" lang="zh-CN" altLang="en-US" b="1">
                <a:solidFill>
                  <a:srgbClr val="000099"/>
                </a:solidFill>
              </a:rPr>
              <a:t>和逻辑“</a:t>
            </a:r>
            <a:r>
              <a:rPr kumimoji="1" lang="en-US" altLang="zh-CN" b="1">
                <a:solidFill>
                  <a:srgbClr val="000099"/>
                </a:solidFill>
              </a:rPr>
              <a:t>1”</a:t>
            </a:r>
            <a:r>
              <a:rPr kumimoji="1" lang="zh-CN" altLang="en-US" b="1">
                <a:solidFill>
                  <a:srgbClr val="000099"/>
                </a:solidFill>
              </a:rPr>
              <a:t>表示彼此相关又互相对立的两种状态。例如，</a:t>
            </a:r>
            <a:r>
              <a:rPr kumimoji="1" lang="zh-CN" altLang="en-US">
                <a:solidFill>
                  <a:schemeClr val="hlink"/>
                </a:solidFill>
              </a:rPr>
              <a:t>是</a:t>
            </a:r>
            <a:r>
              <a:rPr kumimoji="1" lang="zh-CN" altLang="en-US">
                <a:solidFill>
                  <a:srgbClr val="000099"/>
                </a:solidFill>
              </a:rPr>
              <a:t>和</a:t>
            </a:r>
            <a:r>
              <a:rPr kumimoji="1" lang="zh-CN" altLang="en-US">
                <a:solidFill>
                  <a:schemeClr val="hlink"/>
                </a:solidFill>
              </a:rPr>
              <a:t>非</a:t>
            </a:r>
            <a:r>
              <a:rPr kumimoji="1" lang="zh-CN" altLang="en-US">
                <a:solidFill>
                  <a:srgbClr val="000099"/>
                </a:solidFill>
              </a:rPr>
              <a:t>、</a:t>
            </a:r>
            <a:r>
              <a:rPr kumimoji="1" lang="zh-CN" altLang="en-US">
                <a:solidFill>
                  <a:schemeClr val="hlink"/>
                </a:solidFill>
              </a:rPr>
              <a:t>真</a:t>
            </a:r>
            <a:r>
              <a:rPr kumimoji="1" lang="zh-CN" altLang="en-US">
                <a:solidFill>
                  <a:srgbClr val="000099"/>
                </a:solidFill>
              </a:rPr>
              <a:t>和</a:t>
            </a:r>
            <a:r>
              <a:rPr kumimoji="1" lang="zh-CN" altLang="en-US">
                <a:solidFill>
                  <a:schemeClr val="hlink"/>
                </a:solidFill>
              </a:rPr>
              <a:t>假</a:t>
            </a:r>
            <a:r>
              <a:rPr kumimoji="1" lang="zh-CN" altLang="en-US">
                <a:solidFill>
                  <a:srgbClr val="000099"/>
                </a:solidFill>
              </a:rPr>
              <a:t>、</a:t>
            </a:r>
            <a:r>
              <a:rPr kumimoji="1" lang="zh-CN" altLang="en-US">
                <a:solidFill>
                  <a:schemeClr val="hlink"/>
                </a:solidFill>
              </a:rPr>
              <a:t>高</a:t>
            </a:r>
            <a:r>
              <a:rPr kumimoji="1" lang="zh-CN" altLang="en-US">
                <a:solidFill>
                  <a:srgbClr val="000099"/>
                </a:solidFill>
              </a:rPr>
              <a:t>和</a:t>
            </a:r>
            <a:r>
              <a:rPr kumimoji="1" lang="zh-CN" altLang="en-US">
                <a:solidFill>
                  <a:schemeClr val="hlink"/>
                </a:solidFill>
              </a:rPr>
              <a:t>低</a:t>
            </a:r>
            <a:r>
              <a:rPr kumimoji="1" lang="zh-CN" altLang="en-US">
                <a:solidFill>
                  <a:srgbClr val="000099"/>
                </a:solidFill>
              </a:rPr>
              <a:t>、</a:t>
            </a:r>
            <a:r>
              <a:rPr kumimoji="1" lang="zh-CN" altLang="en-US">
                <a:solidFill>
                  <a:schemeClr val="hlink"/>
                </a:solidFill>
              </a:rPr>
              <a:t>有</a:t>
            </a:r>
            <a:r>
              <a:rPr kumimoji="1" lang="zh-CN" altLang="en-US">
                <a:solidFill>
                  <a:srgbClr val="000099"/>
                </a:solidFill>
              </a:rPr>
              <a:t>和</a:t>
            </a:r>
            <a:r>
              <a:rPr kumimoji="1" lang="zh-CN" altLang="en-US">
                <a:solidFill>
                  <a:schemeClr val="hlink"/>
                </a:solidFill>
              </a:rPr>
              <a:t>无</a:t>
            </a:r>
            <a:r>
              <a:rPr kumimoji="1" lang="zh-CN" altLang="en-US">
                <a:solidFill>
                  <a:srgbClr val="000099"/>
                </a:solidFill>
              </a:rPr>
              <a:t>、</a:t>
            </a:r>
            <a:r>
              <a:rPr kumimoji="1" lang="zh-CN" altLang="en-US">
                <a:solidFill>
                  <a:schemeClr val="hlink"/>
                </a:solidFill>
              </a:rPr>
              <a:t>开</a:t>
            </a:r>
            <a:r>
              <a:rPr kumimoji="1" lang="zh-CN" altLang="en-US">
                <a:solidFill>
                  <a:srgbClr val="000099"/>
                </a:solidFill>
              </a:rPr>
              <a:t>和</a:t>
            </a:r>
            <a:r>
              <a:rPr kumimoji="1" lang="zh-CN" altLang="en-US">
                <a:solidFill>
                  <a:schemeClr val="hlink"/>
                </a:solidFill>
              </a:rPr>
              <a:t>关</a:t>
            </a:r>
            <a:r>
              <a:rPr kumimoji="1" lang="zh-CN" altLang="en-US">
                <a:solidFill>
                  <a:srgbClr val="000099"/>
                </a:solidFill>
              </a:rPr>
              <a:t>等。</a:t>
            </a:r>
          </a:p>
          <a:p>
            <a:pPr eaLnBrk="1" hangingPunct="1"/>
            <a:r>
              <a:rPr kumimoji="1" lang="zh-CN" altLang="en-US">
                <a:solidFill>
                  <a:srgbClr val="000099"/>
                </a:solidFill>
              </a:rPr>
              <a:t>在客观世界中，事物的发展变化通常都是有一定因果关系的。</a:t>
            </a:r>
          </a:p>
          <a:p>
            <a:pPr eaLnBrk="1" hangingPunct="1"/>
            <a:r>
              <a:rPr kumimoji="1" lang="zh-CN" altLang="en-US">
                <a:solidFill>
                  <a:srgbClr val="000099"/>
                </a:solidFill>
              </a:rPr>
              <a:t>例如：电灯的亮与灭决定于电源是否接通；如果电源接通了，电灯就会亮，否则就灭。</a:t>
            </a:r>
          </a:p>
          <a:p>
            <a:pPr eaLnBrk="1" hangingPunct="1"/>
            <a:r>
              <a:rPr kumimoji="1" lang="zh-CN" altLang="en-US">
                <a:solidFill>
                  <a:srgbClr val="000099"/>
                </a:solidFill>
              </a:rPr>
              <a:t>这里电源接通与否是</a:t>
            </a:r>
            <a:r>
              <a:rPr kumimoji="1" lang="zh-CN" altLang="en-US">
                <a:solidFill>
                  <a:schemeClr val="hlink"/>
                </a:solidFill>
              </a:rPr>
              <a:t>“因”</a:t>
            </a:r>
            <a:r>
              <a:rPr kumimoji="1" lang="zh-CN" altLang="en-US">
                <a:solidFill>
                  <a:srgbClr val="000099"/>
                </a:solidFill>
              </a:rPr>
              <a:t>，电灯亮与不亮是</a:t>
            </a:r>
            <a:r>
              <a:rPr kumimoji="1" lang="zh-CN" altLang="en-US">
                <a:solidFill>
                  <a:schemeClr val="hlink"/>
                </a:solidFill>
              </a:rPr>
              <a:t>“果”</a:t>
            </a:r>
            <a:r>
              <a:rPr kumimoji="1" lang="zh-CN" altLang="en-US">
                <a:solidFill>
                  <a:srgbClr val="000099"/>
                </a:solidFill>
              </a:rPr>
              <a:t>。这种因果关系，一般称为逻辑关系。</a:t>
            </a:r>
          </a:p>
          <a:p>
            <a:pPr eaLnBrk="1" hangingPunct="1"/>
            <a:r>
              <a:rPr kumimoji="1" lang="zh-CN" altLang="en-US">
                <a:solidFill>
                  <a:srgbClr val="000099"/>
                </a:solidFill>
              </a:rPr>
              <a:t>反映和处理逻辑关系的数学工具，就是逻辑代数（布尔代数或开关代数）。</a:t>
            </a:r>
          </a:p>
          <a:p>
            <a:pPr eaLnBrk="1" hangingPunct="1"/>
            <a:r>
              <a:rPr kumimoji="1" lang="zh-CN" altLang="en-US">
                <a:solidFill>
                  <a:srgbClr val="000099"/>
                </a:solidFill>
              </a:rPr>
              <a:t>任何复杂的逻辑运算都可以用这</a:t>
            </a:r>
            <a:r>
              <a:rPr kumimoji="1" lang="en-US" altLang="zh-CN">
                <a:solidFill>
                  <a:srgbClr val="000099"/>
                </a:solidFill>
              </a:rPr>
              <a:t>3</a:t>
            </a:r>
            <a:r>
              <a:rPr kumimoji="1" lang="zh-CN" altLang="en-US">
                <a:solidFill>
                  <a:srgbClr val="000099"/>
                </a:solidFill>
              </a:rPr>
              <a:t>种基本逻辑运算来实现。</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F4737CE-D09B-4A7E-B2A0-703116370B68}"/>
              </a:ext>
            </a:extLst>
          </p:cNvPr>
          <p:cNvSpPr>
            <a:spLocks noGrp="1" noRot="1" noChangeAspect="1" noChangeArrowheads="1" noTextEdit="1"/>
          </p:cNvSpPr>
          <p:nvPr>
            <p:ph type="sldImg"/>
          </p:nvPr>
        </p:nvSpPr>
        <p:spPr>
          <a:xfrm>
            <a:off x="992188" y="768350"/>
            <a:ext cx="5114925" cy="3836988"/>
          </a:xfrm>
          <a:ln/>
        </p:spPr>
      </p:sp>
      <p:sp>
        <p:nvSpPr>
          <p:cNvPr id="11267" name="Rectangle 3">
            <a:extLst>
              <a:ext uri="{FF2B5EF4-FFF2-40B4-BE49-F238E27FC236}">
                <a16:creationId xmlns:a16="http://schemas.microsoft.com/office/drawing/2014/main" id="{EDE4E34F-57DE-485D-9969-EA4199FFC1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逻辑是指事物的因果关系，或者说条件和结果的关系， 这些因果关系可以用逻辑运算来表示。</a:t>
            </a:r>
          </a:p>
          <a:p>
            <a:pPr eaLnBrk="1" hangingPunct="1"/>
            <a:r>
              <a:rPr kumimoji="1" lang="zh-CN" altLang="en-US"/>
              <a:t>逻辑运算：逻辑变量之间</a:t>
            </a:r>
            <a:r>
              <a:rPr kumimoji="1" lang="zh-CN" altLang="en-US">
                <a:solidFill>
                  <a:srgbClr val="000066"/>
                </a:solidFill>
              </a:rPr>
              <a:t>的按照因果关系进行的运算</a:t>
            </a:r>
            <a:r>
              <a:rPr kumimoji="1" lang="zh-CN" altLang="en-US"/>
              <a:t>。逻辑运算是逻辑思维和逻辑推理的数学描述。</a:t>
            </a:r>
          </a:p>
          <a:p>
            <a:pPr eaLnBrk="1" hangingPunct="1">
              <a:lnSpc>
                <a:spcPct val="150000"/>
              </a:lnSpc>
              <a:spcBef>
                <a:spcPct val="50000"/>
              </a:spcBef>
            </a:pPr>
            <a:r>
              <a:rPr kumimoji="1" lang="zh-CN" altLang="en-US">
                <a:solidFill>
                  <a:srgbClr val="000066"/>
                </a:solidFill>
              </a:rPr>
              <a:t>与逻辑</a:t>
            </a:r>
            <a:r>
              <a:rPr kumimoji="1" lang="en-US" altLang="zh-CN">
                <a:solidFill>
                  <a:srgbClr val="000066"/>
                </a:solidFill>
              </a:rPr>
              <a:t>:</a:t>
            </a:r>
            <a:r>
              <a:rPr kumimoji="1" lang="zh-CN" altLang="en-US">
                <a:solidFill>
                  <a:srgbClr val="000066"/>
                </a:solidFill>
              </a:rPr>
              <a:t>只有当决定某一事件的所有条件全部具备时，该事件才会发生，这种因果关系称之为</a:t>
            </a:r>
            <a:r>
              <a:rPr kumimoji="1" lang="zh-CN" altLang="en-US"/>
              <a:t>与逻辑，也叫与运算，或者叫逻辑乘。</a:t>
            </a:r>
          </a:p>
          <a:p>
            <a:pPr eaLnBrk="1" hangingPunct="1">
              <a:lnSpc>
                <a:spcPct val="150000"/>
              </a:lnSpc>
              <a:spcBef>
                <a:spcPct val="50000"/>
              </a:spcBef>
            </a:pPr>
            <a:r>
              <a:rPr kumimoji="1" lang="zh-CN" altLang="en-US"/>
              <a:t>所谓真值表，就是将输入变量的所有可能取值组合对应的输出变量值一一列出来的表格。</a:t>
            </a:r>
            <a:endParaRPr kumimoji="1" lang="zh-CN" altLang="en-US">
              <a:solidFill>
                <a:srgbClr val="000066"/>
              </a:solidFill>
            </a:endParaRPr>
          </a:p>
          <a:p>
            <a:pPr eaLnBrk="1" hangingPunct="1"/>
            <a:r>
              <a:rPr kumimoji="1" lang="zh-CN" altLang="en-US">
                <a:solidFill>
                  <a:srgbClr val="CC0000"/>
                </a:solidFill>
              </a:rPr>
              <a:t>与逻辑运算符，也有用“</a:t>
            </a:r>
            <a:r>
              <a:rPr kumimoji="1" lang="zh-CN" altLang="en-US">
                <a:solidFill>
                  <a:srgbClr val="CC0000"/>
                </a:solidFill>
                <a:sym typeface="Symbol" panose="05050102010706020507" pitchFamily="18" charset="2"/>
              </a:rPr>
              <a:t>”、</a:t>
            </a:r>
            <a:r>
              <a:rPr kumimoji="1" lang="zh-CN" altLang="en-US">
                <a:solidFill>
                  <a:srgbClr val="CC0000"/>
                </a:solidFill>
              </a:rPr>
              <a:t>“∧”、“∩”、“</a:t>
            </a:r>
            <a:r>
              <a:rPr kumimoji="1" lang="en-US" altLang="zh-CN">
                <a:solidFill>
                  <a:srgbClr val="CC0000"/>
                </a:solidFill>
              </a:rPr>
              <a:t>&amp;”</a:t>
            </a:r>
            <a:r>
              <a:rPr kumimoji="1" lang="zh-CN" altLang="en-US">
                <a:solidFill>
                  <a:srgbClr val="CC0000"/>
                </a:solidFill>
              </a:rPr>
              <a:t>表示。</a:t>
            </a:r>
            <a:r>
              <a:rPr kumimoji="1" lang="zh-CN" altLang="en-US"/>
              <a:t>在不致于混淆的情况下，可以把</a:t>
            </a:r>
            <a:r>
              <a:rPr kumimoji="1" lang="zh-CN" altLang="en-US">
                <a:solidFill>
                  <a:srgbClr val="CC0000"/>
                </a:solidFill>
              </a:rPr>
              <a:t>与运算符</a:t>
            </a:r>
            <a:r>
              <a:rPr kumimoji="1" lang="zh-CN" altLang="en-US"/>
              <a:t>省掉。</a:t>
            </a:r>
          </a:p>
          <a:p>
            <a:pPr eaLnBrk="1" hangingPunct="1"/>
            <a:r>
              <a:rPr kumimoji="1" lang="zh-CN" altLang="en-US"/>
              <a:t>实现与运算的电路叫与门，其逻辑符号如图所示，其中上图是国外流行符号，下图为国家标准符号。</a:t>
            </a:r>
          </a:p>
          <a:p>
            <a:pPr eaLnBrk="1" hangingPunct="1"/>
            <a:r>
              <a:rPr kumimoji="1" lang="zh-CN" altLang="en-US"/>
              <a:t>与运算可以推广到多于</a:t>
            </a:r>
            <a:r>
              <a:rPr kumimoji="1" lang="en-US" altLang="zh-CN"/>
              <a:t>2</a:t>
            </a:r>
            <a:r>
              <a:rPr kumimoji="1" lang="zh-CN" altLang="en-US"/>
              <a:t>个以上输入变量的情况。</a:t>
            </a:r>
          </a:p>
          <a:p>
            <a:pPr eaLnBrk="1" hangingPunct="1"/>
            <a:endParaRPr kumimoji="1" lang="zh-CN" altLang="en-US"/>
          </a:p>
          <a:p>
            <a:pPr eaLnBrk="1" hangingPunct="1"/>
            <a:endParaRPr kumimoji="1" lang="zh-CN" altLang="en-US" b="1">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BAA6FDE-7EF2-4CBC-8DB4-E4409F8FBD76}"/>
              </a:ext>
            </a:extLst>
          </p:cNvPr>
          <p:cNvSpPr>
            <a:spLocks noGrp="1" noRot="1" noChangeAspect="1" noChangeArrowheads="1" noTextEdit="1"/>
          </p:cNvSpPr>
          <p:nvPr>
            <p:ph type="sldImg"/>
          </p:nvPr>
        </p:nvSpPr>
        <p:spPr>
          <a:xfrm>
            <a:off x="992188" y="768350"/>
            <a:ext cx="5114925" cy="3836988"/>
          </a:xfrm>
          <a:ln/>
        </p:spPr>
      </p:sp>
      <p:sp>
        <p:nvSpPr>
          <p:cNvPr id="13315" name="Rectangle 3">
            <a:extLst>
              <a:ext uri="{FF2B5EF4-FFF2-40B4-BE49-F238E27FC236}">
                <a16:creationId xmlns:a16="http://schemas.microsoft.com/office/drawing/2014/main" id="{4F9ABA72-9669-4F48-B89C-ACA2826F32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spcBef>
                <a:spcPct val="50000"/>
              </a:spcBef>
            </a:pPr>
            <a:r>
              <a:rPr kumimoji="1" lang="zh-CN" altLang="en-US">
                <a:solidFill>
                  <a:srgbClr val="000066"/>
                </a:solidFill>
              </a:rPr>
              <a:t>只要在决定某一事件的各种条件中，有一个或几个条件具备时，该事件就会发生。这种因果关系称为或逻辑关系。</a:t>
            </a:r>
          </a:p>
          <a:p>
            <a:pPr eaLnBrk="1" hangingPunct="1">
              <a:lnSpc>
                <a:spcPct val="150000"/>
              </a:lnSpc>
              <a:spcBef>
                <a:spcPct val="50000"/>
              </a:spcBef>
            </a:pPr>
            <a:r>
              <a:rPr kumimoji="1" lang="zh-CN" altLang="en-US"/>
              <a:t>或逻辑运算符，也有用“∨”、“∪”表示。</a:t>
            </a:r>
            <a:endParaRPr kumimoji="1" lang="zh-CN" altLang="en-US">
              <a:solidFill>
                <a:srgbClr val="000066"/>
              </a:solidFill>
            </a:endParaRPr>
          </a:p>
          <a:p>
            <a:pPr eaLnBrk="1" hangingPunct="1"/>
            <a:r>
              <a:rPr kumimoji="1" lang="zh-CN" altLang="en-US"/>
              <a:t>或运算的输入变量可以扩展到多于</a:t>
            </a:r>
            <a:r>
              <a:rPr kumimoji="1" lang="en-US" altLang="zh-CN"/>
              <a:t>2</a:t>
            </a:r>
            <a:r>
              <a:rPr kumimoji="1" lang="zh-CN" altLang="en-US"/>
              <a:t>个以上。</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2A30477-A47B-46F4-87A4-E1E07F9093D3}"/>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D5B6D1F8-42E1-46A4-9DB1-3EB1A8E68D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kumimoji="1" lang="zh-CN" altLang="en-US"/>
              <a:t>也叫非运算或叫逻辑反。</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50407BB-EF8E-4F41-A2F5-B57885C03401}"/>
              </a:ext>
            </a:extLst>
          </p:cNvPr>
          <p:cNvSpPr>
            <a:spLocks noGrp="1" noRot="1" noChangeAspec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DFB6B6E3-8C65-49E4-9428-AA864D1566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99"/>
                </a:solidFill>
              </a:rPr>
              <a:t>“与或非”逻辑是“与”、 “或”、 “非”三种基本逻辑的组合。 先“与”再“或”最后“非”。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8BB18DE-0995-4867-B8BE-3F950C9D11ED}"/>
              </a:ext>
            </a:extLst>
          </p:cNvPr>
          <p:cNvSpPr>
            <a:spLocks noGrp="1" noRot="1" noChangeAspec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5B30D229-19F1-42E9-A737-49210E5140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异或运算推广到多于</a:t>
            </a:r>
            <a:r>
              <a:rPr kumimoji="1" lang="en-US" altLang="zh-CN"/>
              <a:t>2</a:t>
            </a:r>
            <a:r>
              <a:rPr kumimoji="1" lang="zh-CN" altLang="en-US"/>
              <a:t>个以上输入变量时的特点：奇数个</a:t>
            </a:r>
            <a:r>
              <a:rPr kumimoji="1" lang="en-US" altLang="zh-CN"/>
              <a:t>1</a:t>
            </a:r>
            <a:r>
              <a:rPr kumimoji="1" lang="zh-CN" altLang="en-US"/>
              <a:t>得</a:t>
            </a:r>
            <a:r>
              <a:rPr kumimoji="1" lang="en-US" altLang="zh-CN"/>
              <a:t>1</a:t>
            </a:r>
            <a:r>
              <a:rPr kumimoji="1" lang="zh-CN" altLang="en-US"/>
              <a:t>，否则得</a:t>
            </a:r>
            <a:r>
              <a:rPr kumimoji="1" lang="en-US" altLang="zh-CN"/>
              <a:t>0</a:t>
            </a:r>
            <a:r>
              <a:rPr kumimoji="1" lang="zh-CN" altLang="en-US"/>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DB13CF3-AF9B-418D-9A8D-6951191DA3A9}"/>
              </a:ext>
            </a:extLst>
          </p:cNvPr>
          <p:cNvSpPr>
            <a:spLocks noGrp="1" noRot="1" noChangeAspect="1" noChangeArrowheads="1" noTextEdit="1"/>
          </p:cNvSpPr>
          <p:nvPr>
            <p:ph type="sldImg"/>
          </p:nvPr>
        </p:nvSpPr>
        <p:spPr>
          <a:xfrm>
            <a:off x="992188" y="768350"/>
            <a:ext cx="5114925" cy="3836988"/>
          </a:xfrm>
          <a:ln/>
        </p:spPr>
      </p:sp>
      <p:sp>
        <p:nvSpPr>
          <p:cNvPr id="23555" name="Rectangle 3">
            <a:extLst>
              <a:ext uri="{FF2B5EF4-FFF2-40B4-BE49-F238E27FC236}">
                <a16:creationId xmlns:a16="http://schemas.microsoft.com/office/drawing/2014/main" id="{CB8EF8A0-81AC-4AEA-B563-7CBFD04B0F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偶数个变量的异或和同或是互反的，奇数个变量的异或和同或是相等的。</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EB50586-59F1-4495-A991-6EE6014DF46B}"/>
              </a:ext>
            </a:extLst>
          </p:cNvPr>
          <p:cNvSpPr>
            <a:spLocks noGrp="1" noChangeArrowheads="1"/>
          </p:cNvSpPr>
          <p:nvPr>
            <p:ph type="dt" sz="half" idx="10"/>
          </p:nvPr>
        </p:nvSpPr>
        <p:spPr>
          <a:ln/>
        </p:spPr>
        <p:txBody>
          <a:bodyPr/>
          <a:lstStyle>
            <a:lvl1pPr>
              <a:defRPr/>
            </a:lvl1pPr>
          </a:lstStyle>
          <a:p>
            <a:pPr>
              <a:defRPr/>
            </a:pPr>
            <a:fld id="{85045241-A41A-47E8-BFA9-63A85ACBC1F5}" type="datetime1">
              <a:rPr lang="zh-CN" altLang="en-US"/>
              <a:pPr>
                <a:defRPr/>
              </a:pPr>
              <a:t>2023/9/12</a:t>
            </a:fld>
            <a:endParaRPr lang="en-US" altLang="zh-CN"/>
          </a:p>
        </p:txBody>
      </p:sp>
      <p:sp>
        <p:nvSpPr>
          <p:cNvPr id="5" name="Rectangle 5">
            <a:extLst>
              <a:ext uri="{FF2B5EF4-FFF2-40B4-BE49-F238E27FC236}">
                <a16:creationId xmlns:a16="http://schemas.microsoft.com/office/drawing/2014/main" id="{0A565A1D-CD77-4DFA-8614-200A6013BB2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6" name="Rectangle 6">
            <a:extLst>
              <a:ext uri="{FF2B5EF4-FFF2-40B4-BE49-F238E27FC236}">
                <a16:creationId xmlns:a16="http://schemas.microsoft.com/office/drawing/2014/main" id="{CBE3DF80-CF6B-47AF-8DB5-AF794F7F55EC}"/>
              </a:ext>
            </a:extLst>
          </p:cNvPr>
          <p:cNvSpPr>
            <a:spLocks noGrp="1" noChangeArrowheads="1"/>
          </p:cNvSpPr>
          <p:nvPr>
            <p:ph type="sldNum" sz="quarter" idx="12"/>
          </p:nvPr>
        </p:nvSpPr>
        <p:spPr>
          <a:ln/>
        </p:spPr>
        <p:txBody>
          <a:bodyPr/>
          <a:lstStyle>
            <a:lvl1pPr>
              <a:defRPr/>
            </a:lvl1pPr>
          </a:lstStyle>
          <a:p>
            <a:pPr>
              <a:defRPr/>
            </a:pPr>
            <a:fld id="{178155E2-BEC6-4931-B8EC-ABCEBBB54CF4}" type="slidenum">
              <a:rPr lang="en-US" altLang="zh-CN"/>
              <a:pPr>
                <a:defRPr/>
              </a:pPr>
              <a:t>‹#›</a:t>
            </a:fld>
            <a:endParaRPr lang="en-US" altLang="zh-CN"/>
          </a:p>
        </p:txBody>
      </p:sp>
    </p:spTree>
    <p:extLst>
      <p:ext uri="{BB962C8B-B14F-4D97-AF65-F5344CB8AC3E}">
        <p14:creationId xmlns:p14="http://schemas.microsoft.com/office/powerpoint/2010/main" val="338069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AC2AE37-4BEA-4908-B5E6-FB20CDDF8314}"/>
              </a:ext>
            </a:extLst>
          </p:cNvPr>
          <p:cNvSpPr>
            <a:spLocks noGrp="1" noChangeArrowheads="1"/>
          </p:cNvSpPr>
          <p:nvPr>
            <p:ph type="dt" sz="half" idx="10"/>
          </p:nvPr>
        </p:nvSpPr>
        <p:spPr>
          <a:ln/>
        </p:spPr>
        <p:txBody>
          <a:bodyPr/>
          <a:lstStyle>
            <a:lvl1pPr>
              <a:defRPr/>
            </a:lvl1pPr>
          </a:lstStyle>
          <a:p>
            <a:pPr>
              <a:defRPr/>
            </a:pPr>
            <a:fld id="{E0E553EB-B458-4AAB-BD1D-4F2D73960ED1}" type="datetime1">
              <a:rPr lang="zh-CN" altLang="en-US"/>
              <a:pPr>
                <a:defRPr/>
              </a:pPr>
              <a:t>2023/9/12</a:t>
            </a:fld>
            <a:endParaRPr lang="en-US" altLang="zh-CN"/>
          </a:p>
        </p:txBody>
      </p:sp>
      <p:sp>
        <p:nvSpPr>
          <p:cNvPr id="5" name="Rectangle 5">
            <a:extLst>
              <a:ext uri="{FF2B5EF4-FFF2-40B4-BE49-F238E27FC236}">
                <a16:creationId xmlns:a16="http://schemas.microsoft.com/office/drawing/2014/main" id="{E94E3A2F-2F31-42A6-AAC4-7270B5419E0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6" name="Rectangle 6">
            <a:extLst>
              <a:ext uri="{FF2B5EF4-FFF2-40B4-BE49-F238E27FC236}">
                <a16:creationId xmlns:a16="http://schemas.microsoft.com/office/drawing/2014/main" id="{5FDC5343-A68F-403E-A841-B888BD101B4E}"/>
              </a:ext>
            </a:extLst>
          </p:cNvPr>
          <p:cNvSpPr>
            <a:spLocks noGrp="1" noChangeArrowheads="1"/>
          </p:cNvSpPr>
          <p:nvPr>
            <p:ph type="sldNum" sz="quarter" idx="12"/>
          </p:nvPr>
        </p:nvSpPr>
        <p:spPr>
          <a:ln/>
        </p:spPr>
        <p:txBody>
          <a:bodyPr/>
          <a:lstStyle>
            <a:lvl1pPr>
              <a:defRPr/>
            </a:lvl1pPr>
          </a:lstStyle>
          <a:p>
            <a:pPr>
              <a:defRPr/>
            </a:pPr>
            <a:fld id="{218B4FDC-5320-4A10-A476-279AECF94474}" type="slidenum">
              <a:rPr lang="en-US" altLang="zh-CN"/>
              <a:pPr>
                <a:defRPr/>
              </a:pPr>
              <a:t>‹#›</a:t>
            </a:fld>
            <a:endParaRPr lang="en-US" altLang="zh-CN"/>
          </a:p>
        </p:txBody>
      </p:sp>
    </p:spTree>
    <p:extLst>
      <p:ext uri="{BB962C8B-B14F-4D97-AF65-F5344CB8AC3E}">
        <p14:creationId xmlns:p14="http://schemas.microsoft.com/office/powerpoint/2010/main" val="21787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C324544-BA43-43E0-9DAB-24E2E65D3BEA}"/>
              </a:ext>
            </a:extLst>
          </p:cNvPr>
          <p:cNvSpPr>
            <a:spLocks noGrp="1" noChangeArrowheads="1"/>
          </p:cNvSpPr>
          <p:nvPr>
            <p:ph type="dt" sz="half" idx="10"/>
          </p:nvPr>
        </p:nvSpPr>
        <p:spPr>
          <a:ln/>
        </p:spPr>
        <p:txBody>
          <a:bodyPr/>
          <a:lstStyle>
            <a:lvl1pPr>
              <a:defRPr/>
            </a:lvl1pPr>
          </a:lstStyle>
          <a:p>
            <a:pPr>
              <a:defRPr/>
            </a:pPr>
            <a:fld id="{C6219EEA-9B66-4F88-B284-DFF0ADD956F9}" type="datetime1">
              <a:rPr lang="zh-CN" altLang="en-US"/>
              <a:pPr>
                <a:defRPr/>
              </a:pPr>
              <a:t>2023/9/12</a:t>
            </a:fld>
            <a:endParaRPr lang="en-US" altLang="zh-CN"/>
          </a:p>
        </p:txBody>
      </p:sp>
      <p:sp>
        <p:nvSpPr>
          <p:cNvPr id="5" name="Rectangle 5">
            <a:extLst>
              <a:ext uri="{FF2B5EF4-FFF2-40B4-BE49-F238E27FC236}">
                <a16:creationId xmlns:a16="http://schemas.microsoft.com/office/drawing/2014/main" id="{2AB30887-743E-4334-A1DF-C01B5456AEE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6" name="Rectangle 6">
            <a:extLst>
              <a:ext uri="{FF2B5EF4-FFF2-40B4-BE49-F238E27FC236}">
                <a16:creationId xmlns:a16="http://schemas.microsoft.com/office/drawing/2014/main" id="{CB1FD250-3804-4A5E-B9B4-97722C1CF876}"/>
              </a:ext>
            </a:extLst>
          </p:cNvPr>
          <p:cNvSpPr>
            <a:spLocks noGrp="1" noChangeArrowheads="1"/>
          </p:cNvSpPr>
          <p:nvPr>
            <p:ph type="sldNum" sz="quarter" idx="12"/>
          </p:nvPr>
        </p:nvSpPr>
        <p:spPr>
          <a:ln/>
        </p:spPr>
        <p:txBody>
          <a:bodyPr/>
          <a:lstStyle>
            <a:lvl1pPr>
              <a:defRPr/>
            </a:lvl1pPr>
          </a:lstStyle>
          <a:p>
            <a:pPr>
              <a:defRPr/>
            </a:pPr>
            <a:fld id="{E696E210-8ACA-4A98-8523-97FB532FA380}" type="slidenum">
              <a:rPr lang="en-US" altLang="zh-CN"/>
              <a:pPr>
                <a:defRPr/>
              </a:pPr>
              <a:t>‹#›</a:t>
            </a:fld>
            <a:endParaRPr lang="en-US" altLang="zh-CN"/>
          </a:p>
        </p:txBody>
      </p:sp>
    </p:spTree>
    <p:extLst>
      <p:ext uri="{BB962C8B-B14F-4D97-AF65-F5344CB8AC3E}">
        <p14:creationId xmlns:p14="http://schemas.microsoft.com/office/powerpoint/2010/main" val="153653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16230349-C2D3-4DEF-BABC-27814162F26B}"/>
              </a:ext>
            </a:extLst>
          </p:cNvPr>
          <p:cNvSpPr>
            <a:spLocks noGrp="1" noChangeArrowheads="1"/>
          </p:cNvSpPr>
          <p:nvPr>
            <p:ph type="dt" sz="half" idx="10"/>
          </p:nvPr>
        </p:nvSpPr>
        <p:spPr>
          <a:ln/>
        </p:spPr>
        <p:txBody>
          <a:bodyPr/>
          <a:lstStyle>
            <a:lvl1pPr>
              <a:defRPr/>
            </a:lvl1pPr>
          </a:lstStyle>
          <a:p>
            <a:pPr>
              <a:defRPr/>
            </a:pPr>
            <a:fld id="{C4FC121A-25BF-4ACB-8920-A7DDC1152369}" type="datetime1">
              <a:rPr lang="zh-CN" altLang="en-US"/>
              <a:pPr>
                <a:defRPr/>
              </a:pPr>
              <a:t>2023/9/12</a:t>
            </a:fld>
            <a:endParaRPr lang="en-US" altLang="zh-CN"/>
          </a:p>
        </p:txBody>
      </p:sp>
      <p:sp>
        <p:nvSpPr>
          <p:cNvPr id="5" name="Rectangle 5">
            <a:extLst>
              <a:ext uri="{FF2B5EF4-FFF2-40B4-BE49-F238E27FC236}">
                <a16:creationId xmlns:a16="http://schemas.microsoft.com/office/drawing/2014/main" id="{F32BB950-90C5-4E34-B8B0-7C0ED0D458B4}"/>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6" name="Rectangle 6">
            <a:extLst>
              <a:ext uri="{FF2B5EF4-FFF2-40B4-BE49-F238E27FC236}">
                <a16:creationId xmlns:a16="http://schemas.microsoft.com/office/drawing/2014/main" id="{2E8945BE-A30E-425D-A285-C6EB5D6D0854}"/>
              </a:ext>
            </a:extLst>
          </p:cNvPr>
          <p:cNvSpPr>
            <a:spLocks noGrp="1" noChangeArrowheads="1"/>
          </p:cNvSpPr>
          <p:nvPr>
            <p:ph type="sldNum" sz="quarter" idx="12"/>
          </p:nvPr>
        </p:nvSpPr>
        <p:spPr>
          <a:ln/>
        </p:spPr>
        <p:txBody>
          <a:bodyPr/>
          <a:lstStyle>
            <a:lvl1pPr>
              <a:defRPr/>
            </a:lvl1pPr>
          </a:lstStyle>
          <a:p>
            <a:pPr>
              <a:defRPr/>
            </a:pPr>
            <a:fld id="{EF38217C-5C6E-42D3-8024-10E68FBB96CF}" type="slidenum">
              <a:rPr lang="en-US" altLang="zh-CN"/>
              <a:pPr>
                <a:defRPr/>
              </a:pPr>
              <a:t>‹#›</a:t>
            </a:fld>
            <a:endParaRPr lang="en-US" altLang="zh-CN"/>
          </a:p>
        </p:txBody>
      </p:sp>
    </p:spTree>
    <p:extLst>
      <p:ext uri="{BB962C8B-B14F-4D97-AF65-F5344CB8AC3E}">
        <p14:creationId xmlns:p14="http://schemas.microsoft.com/office/powerpoint/2010/main" val="329822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8C70B0B-F628-47C9-8610-24E21687CD8E}"/>
              </a:ext>
            </a:extLst>
          </p:cNvPr>
          <p:cNvSpPr>
            <a:spLocks noGrp="1" noChangeArrowheads="1"/>
          </p:cNvSpPr>
          <p:nvPr>
            <p:ph type="dt" sz="half" idx="10"/>
          </p:nvPr>
        </p:nvSpPr>
        <p:spPr>
          <a:ln/>
        </p:spPr>
        <p:txBody>
          <a:bodyPr/>
          <a:lstStyle>
            <a:lvl1pPr>
              <a:defRPr/>
            </a:lvl1pPr>
          </a:lstStyle>
          <a:p>
            <a:pPr>
              <a:defRPr/>
            </a:pPr>
            <a:fld id="{7BF7EBAA-3890-4301-BF2A-ED39296B8A3C}" type="datetime1">
              <a:rPr lang="zh-CN" altLang="en-US"/>
              <a:pPr>
                <a:defRPr/>
              </a:pPr>
              <a:t>2023/9/12</a:t>
            </a:fld>
            <a:endParaRPr lang="en-US" altLang="zh-CN"/>
          </a:p>
        </p:txBody>
      </p:sp>
      <p:sp>
        <p:nvSpPr>
          <p:cNvPr id="6" name="Rectangle 5">
            <a:extLst>
              <a:ext uri="{FF2B5EF4-FFF2-40B4-BE49-F238E27FC236}">
                <a16:creationId xmlns:a16="http://schemas.microsoft.com/office/drawing/2014/main" id="{DA1193A2-9B35-4C80-ADAB-65384D6AA2C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7" name="Rectangle 6">
            <a:extLst>
              <a:ext uri="{FF2B5EF4-FFF2-40B4-BE49-F238E27FC236}">
                <a16:creationId xmlns:a16="http://schemas.microsoft.com/office/drawing/2014/main" id="{2CF9B3B9-9815-4FE6-BBA9-6D662ED8ACC5}"/>
              </a:ext>
            </a:extLst>
          </p:cNvPr>
          <p:cNvSpPr>
            <a:spLocks noGrp="1" noChangeArrowheads="1"/>
          </p:cNvSpPr>
          <p:nvPr>
            <p:ph type="sldNum" sz="quarter" idx="12"/>
          </p:nvPr>
        </p:nvSpPr>
        <p:spPr>
          <a:ln/>
        </p:spPr>
        <p:txBody>
          <a:bodyPr/>
          <a:lstStyle>
            <a:lvl1pPr>
              <a:defRPr/>
            </a:lvl1pPr>
          </a:lstStyle>
          <a:p>
            <a:pPr>
              <a:defRPr/>
            </a:pPr>
            <a:fld id="{C4EE79D3-3CF9-45C6-9FD4-67DCCD34F03F}" type="slidenum">
              <a:rPr lang="en-US" altLang="zh-CN"/>
              <a:pPr>
                <a:defRPr/>
              </a:pPr>
              <a:t>‹#›</a:t>
            </a:fld>
            <a:endParaRPr lang="en-US" altLang="zh-CN"/>
          </a:p>
        </p:txBody>
      </p:sp>
    </p:spTree>
    <p:extLst>
      <p:ext uri="{BB962C8B-B14F-4D97-AF65-F5344CB8AC3E}">
        <p14:creationId xmlns:p14="http://schemas.microsoft.com/office/powerpoint/2010/main" val="111061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DFFB41EB-1F7E-4C6D-8E88-6B499FA1322B}"/>
              </a:ext>
            </a:extLst>
          </p:cNvPr>
          <p:cNvSpPr>
            <a:spLocks noGrp="1" noChangeArrowheads="1"/>
          </p:cNvSpPr>
          <p:nvPr>
            <p:ph type="dt" sz="half" idx="10"/>
          </p:nvPr>
        </p:nvSpPr>
        <p:spPr>
          <a:ln/>
        </p:spPr>
        <p:txBody>
          <a:bodyPr/>
          <a:lstStyle>
            <a:lvl1pPr>
              <a:defRPr/>
            </a:lvl1pPr>
          </a:lstStyle>
          <a:p>
            <a:pPr>
              <a:defRPr/>
            </a:pPr>
            <a:fld id="{2FECCA2D-5FD6-4754-BF85-CCFC08620864}" type="datetime1">
              <a:rPr lang="zh-CN" altLang="en-US"/>
              <a:pPr>
                <a:defRPr/>
              </a:pPr>
              <a:t>2023/9/12</a:t>
            </a:fld>
            <a:endParaRPr lang="en-US" altLang="zh-CN"/>
          </a:p>
        </p:txBody>
      </p:sp>
      <p:sp>
        <p:nvSpPr>
          <p:cNvPr id="5" name="Rectangle 5">
            <a:extLst>
              <a:ext uri="{FF2B5EF4-FFF2-40B4-BE49-F238E27FC236}">
                <a16:creationId xmlns:a16="http://schemas.microsoft.com/office/drawing/2014/main" id="{80500B06-23D1-434F-839F-B414225B920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6" name="Rectangle 6">
            <a:extLst>
              <a:ext uri="{FF2B5EF4-FFF2-40B4-BE49-F238E27FC236}">
                <a16:creationId xmlns:a16="http://schemas.microsoft.com/office/drawing/2014/main" id="{C86EA3E6-4FE8-427F-B2FD-330E68171C4A}"/>
              </a:ext>
            </a:extLst>
          </p:cNvPr>
          <p:cNvSpPr>
            <a:spLocks noGrp="1" noChangeArrowheads="1"/>
          </p:cNvSpPr>
          <p:nvPr>
            <p:ph type="sldNum" sz="quarter" idx="12"/>
          </p:nvPr>
        </p:nvSpPr>
        <p:spPr>
          <a:ln/>
        </p:spPr>
        <p:txBody>
          <a:bodyPr/>
          <a:lstStyle>
            <a:lvl1pPr>
              <a:defRPr/>
            </a:lvl1pPr>
          </a:lstStyle>
          <a:p>
            <a:pPr>
              <a:defRPr/>
            </a:pPr>
            <a:fld id="{8AC0FC56-2BAC-452E-9F98-F2772672A097}" type="slidenum">
              <a:rPr lang="en-US" altLang="zh-CN"/>
              <a:pPr>
                <a:defRPr/>
              </a:pPr>
              <a:t>‹#›</a:t>
            </a:fld>
            <a:endParaRPr lang="en-US" altLang="zh-CN"/>
          </a:p>
        </p:txBody>
      </p:sp>
    </p:spTree>
    <p:extLst>
      <p:ext uri="{BB962C8B-B14F-4D97-AF65-F5344CB8AC3E}">
        <p14:creationId xmlns:p14="http://schemas.microsoft.com/office/powerpoint/2010/main" val="34592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49388"/>
            <a:ext cx="4038600" cy="4932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49388"/>
            <a:ext cx="4038600" cy="2389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0975"/>
            <a:ext cx="4038600" cy="2390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E172AD91-AE29-4705-8233-EA15560BB46A}"/>
              </a:ext>
            </a:extLst>
          </p:cNvPr>
          <p:cNvSpPr>
            <a:spLocks noGrp="1" noChangeArrowheads="1"/>
          </p:cNvSpPr>
          <p:nvPr>
            <p:ph type="dt" sz="half" idx="10"/>
          </p:nvPr>
        </p:nvSpPr>
        <p:spPr>
          <a:ln/>
        </p:spPr>
        <p:txBody>
          <a:bodyPr/>
          <a:lstStyle>
            <a:lvl1pPr>
              <a:defRPr/>
            </a:lvl1pPr>
          </a:lstStyle>
          <a:p>
            <a:pPr>
              <a:defRPr/>
            </a:pPr>
            <a:fld id="{AB1C3CF9-68FF-44E4-9BC2-22123584F899}" type="datetime1">
              <a:rPr lang="zh-CN" altLang="en-US"/>
              <a:pPr>
                <a:defRPr/>
              </a:pPr>
              <a:t>2023/9/12</a:t>
            </a:fld>
            <a:endParaRPr lang="en-US" altLang="zh-CN"/>
          </a:p>
        </p:txBody>
      </p:sp>
      <p:sp>
        <p:nvSpPr>
          <p:cNvPr id="7" name="Rectangle 5">
            <a:extLst>
              <a:ext uri="{FF2B5EF4-FFF2-40B4-BE49-F238E27FC236}">
                <a16:creationId xmlns:a16="http://schemas.microsoft.com/office/drawing/2014/main" id="{5FA7C713-F586-4881-B0D8-343806EC5F6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8" name="Rectangle 6">
            <a:extLst>
              <a:ext uri="{FF2B5EF4-FFF2-40B4-BE49-F238E27FC236}">
                <a16:creationId xmlns:a16="http://schemas.microsoft.com/office/drawing/2014/main" id="{943D6038-B07D-4EE9-9609-09E0EA982415}"/>
              </a:ext>
            </a:extLst>
          </p:cNvPr>
          <p:cNvSpPr>
            <a:spLocks noGrp="1" noChangeArrowheads="1"/>
          </p:cNvSpPr>
          <p:nvPr>
            <p:ph type="sldNum" sz="quarter" idx="12"/>
          </p:nvPr>
        </p:nvSpPr>
        <p:spPr>
          <a:ln/>
        </p:spPr>
        <p:txBody>
          <a:bodyPr/>
          <a:lstStyle>
            <a:lvl1pPr>
              <a:defRPr/>
            </a:lvl1pPr>
          </a:lstStyle>
          <a:p>
            <a:pPr>
              <a:defRPr/>
            </a:pPr>
            <a:fld id="{4C56159A-C4A6-406D-92C6-394617F0C723}" type="slidenum">
              <a:rPr lang="en-US" altLang="zh-CN"/>
              <a:pPr>
                <a:defRPr/>
              </a:pPr>
              <a:t>‹#›</a:t>
            </a:fld>
            <a:endParaRPr lang="en-US" altLang="zh-CN"/>
          </a:p>
        </p:txBody>
      </p:sp>
    </p:spTree>
    <p:extLst>
      <p:ext uri="{BB962C8B-B14F-4D97-AF65-F5344CB8AC3E}">
        <p14:creationId xmlns:p14="http://schemas.microsoft.com/office/powerpoint/2010/main" val="283189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B37FBF1-DBCB-4304-A9D1-06D80CEF9C35}"/>
              </a:ext>
            </a:extLst>
          </p:cNvPr>
          <p:cNvSpPr>
            <a:spLocks noGrp="1" noChangeArrowheads="1"/>
          </p:cNvSpPr>
          <p:nvPr>
            <p:ph type="dt" sz="half" idx="10"/>
          </p:nvPr>
        </p:nvSpPr>
        <p:spPr>
          <a:ln/>
        </p:spPr>
        <p:txBody>
          <a:bodyPr/>
          <a:lstStyle>
            <a:lvl1pPr>
              <a:defRPr/>
            </a:lvl1pPr>
          </a:lstStyle>
          <a:p>
            <a:pPr>
              <a:defRPr/>
            </a:pPr>
            <a:fld id="{91CFC415-F96C-46F4-A738-CC1E49D417FE}" type="datetime1">
              <a:rPr lang="zh-CN" altLang="en-US"/>
              <a:pPr>
                <a:defRPr/>
              </a:pPr>
              <a:t>2023/9/12</a:t>
            </a:fld>
            <a:endParaRPr lang="en-US" altLang="zh-CN"/>
          </a:p>
        </p:txBody>
      </p:sp>
      <p:sp>
        <p:nvSpPr>
          <p:cNvPr id="5" name="Rectangle 5">
            <a:extLst>
              <a:ext uri="{FF2B5EF4-FFF2-40B4-BE49-F238E27FC236}">
                <a16:creationId xmlns:a16="http://schemas.microsoft.com/office/drawing/2014/main" id="{CE7D46FA-DA85-482F-AB53-079704BCC4F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6" name="Rectangle 6">
            <a:extLst>
              <a:ext uri="{FF2B5EF4-FFF2-40B4-BE49-F238E27FC236}">
                <a16:creationId xmlns:a16="http://schemas.microsoft.com/office/drawing/2014/main" id="{AACB3606-8BED-4606-9C73-D7401A2A6795}"/>
              </a:ext>
            </a:extLst>
          </p:cNvPr>
          <p:cNvSpPr>
            <a:spLocks noGrp="1" noChangeArrowheads="1"/>
          </p:cNvSpPr>
          <p:nvPr>
            <p:ph type="sldNum" sz="quarter" idx="12"/>
          </p:nvPr>
        </p:nvSpPr>
        <p:spPr>
          <a:ln/>
        </p:spPr>
        <p:txBody>
          <a:bodyPr/>
          <a:lstStyle>
            <a:lvl1pPr>
              <a:defRPr/>
            </a:lvl1pPr>
          </a:lstStyle>
          <a:p>
            <a:pPr>
              <a:defRPr/>
            </a:pPr>
            <a:fld id="{A705FED3-B4FB-4066-BEC7-7D09633AA4DF}" type="slidenum">
              <a:rPr lang="en-US" altLang="zh-CN"/>
              <a:pPr>
                <a:defRPr/>
              </a:pPr>
              <a:t>‹#›</a:t>
            </a:fld>
            <a:endParaRPr lang="en-US" altLang="zh-CN"/>
          </a:p>
        </p:txBody>
      </p:sp>
    </p:spTree>
    <p:extLst>
      <p:ext uri="{BB962C8B-B14F-4D97-AF65-F5344CB8AC3E}">
        <p14:creationId xmlns:p14="http://schemas.microsoft.com/office/powerpoint/2010/main" val="371848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13E2F43-476D-4301-944C-9AA9C99B9184}"/>
              </a:ext>
            </a:extLst>
          </p:cNvPr>
          <p:cNvSpPr>
            <a:spLocks noGrp="1" noChangeArrowheads="1"/>
          </p:cNvSpPr>
          <p:nvPr>
            <p:ph type="dt" sz="half" idx="10"/>
          </p:nvPr>
        </p:nvSpPr>
        <p:spPr>
          <a:ln/>
        </p:spPr>
        <p:txBody>
          <a:bodyPr/>
          <a:lstStyle>
            <a:lvl1pPr>
              <a:defRPr/>
            </a:lvl1pPr>
          </a:lstStyle>
          <a:p>
            <a:pPr>
              <a:defRPr/>
            </a:pPr>
            <a:fld id="{BC804682-FC07-41F8-AABA-67637C49E5A4}" type="datetime1">
              <a:rPr lang="zh-CN" altLang="en-US"/>
              <a:pPr>
                <a:defRPr/>
              </a:pPr>
              <a:t>2023/9/12</a:t>
            </a:fld>
            <a:endParaRPr lang="en-US" altLang="zh-CN"/>
          </a:p>
        </p:txBody>
      </p:sp>
      <p:sp>
        <p:nvSpPr>
          <p:cNvPr id="5" name="Rectangle 5">
            <a:extLst>
              <a:ext uri="{FF2B5EF4-FFF2-40B4-BE49-F238E27FC236}">
                <a16:creationId xmlns:a16="http://schemas.microsoft.com/office/drawing/2014/main" id="{DE0D1780-3BBF-4ACB-ACE0-984DB80B603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6" name="Rectangle 6">
            <a:extLst>
              <a:ext uri="{FF2B5EF4-FFF2-40B4-BE49-F238E27FC236}">
                <a16:creationId xmlns:a16="http://schemas.microsoft.com/office/drawing/2014/main" id="{6019CC9A-20A1-4E69-9BBF-CC375724838B}"/>
              </a:ext>
            </a:extLst>
          </p:cNvPr>
          <p:cNvSpPr>
            <a:spLocks noGrp="1" noChangeArrowheads="1"/>
          </p:cNvSpPr>
          <p:nvPr>
            <p:ph type="sldNum" sz="quarter" idx="12"/>
          </p:nvPr>
        </p:nvSpPr>
        <p:spPr>
          <a:ln/>
        </p:spPr>
        <p:txBody>
          <a:bodyPr/>
          <a:lstStyle>
            <a:lvl1pPr>
              <a:defRPr/>
            </a:lvl1pPr>
          </a:lstStyle>
          <a:p>
            <a:pPr>
              <a:defRPr/>
            </a:pPr>
            <a:fld id="{0268E2C1-3DDC-4B1C-8F53-C865F55637E4}" type="slidenum">
              <a:rPr lang="en-US" altLang="zh-CN"/>
              <a:pPr>
                <a:defRPr/>
              </a:pPr>
              <a:t>‹#›</a:t>
            </a:fld>
            <a:endParaRPr lang="en-US" altLang="zh-CN"/>
          </a:p>
        </p:txBody>
      </p:sp>
    </p:spTree>
    <p:extLst>
      <p:ext uri="{BB962C8B-B14F-4D97-AF65-F5344CB8AC3E}">
        <p14:creationId xmlns:p14="http://schemas.microsoft.com/office/powerpoint/2010/main" val="38288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B2392FE-D2CC-4F27-8475-7EF12E7CCFFB}"/>
              </a:ext>
            </a:extLst>
          </p:cNvPr>
          <p:cNvSpPr>
            <a:spLocks noGrp="1" noChangeArrowheads="1"/>
          </p:cNvSpPr>
          <p:nvPr>
            <p:ph type="dt" sz="half" idx="10"/>
          </p:nvPr>
        </p:nvSpPr>
        <p:spPr>
          <a:ln/>
        </p:spPr>
        <p:txBody>
          <a:bodyPr/>
          <a:lstStyle>
            <a:lvl1pPr>
              <a:defRPr/>
            </a:lvl1pPr>
          </a:lstStyle>
          <a:p>
            <a:pPr>
              <a:defRPr/>
            </a:pPr>
            <a:fld id="{C750B921-283D-4A9D-8463-9527BCEB35EE}" type="datetime1">
              <a:rPr lang="zh-CN" altLang="en-US"/>
              <a:pPr>
                <a:defRPr/>
              </a:pPr>
              <a:t>2023/9/12</a:t>
            </a:fld>
            <a:endParaRPr lang="en-US" altLang="zh-CN"/>
          </a:p>
        </p:txBody>
      </p:sp>
      <p:sp>
        <p:nvSpPr>
          <p:cNvPr id="6" name="Rectangle 5">
            <a:extLst>
              <a:ext uri="{FF2B5EF4-FFF2-40B4-BE49-F238E27FC236}">
                <a16:creationId xmlns:a16="http://schemas.microsoft.com/office/drawing/2014/main" id="{B9B722FA-1923-41AA-8FB2-A2B417083BE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7" name="Rectangle 6">
            <a:extLst>
              <a:ext uri="{FF2B5EF4-FFF2-40B4-BE49-F238E27FC236}">
                <a16:creationId xmlns:a16="http://schemas.microsoft.com/office/drawing/2014/main" id="{4E235AFD-16A8-48D8-ACB9-C216A01B39AB}"/>
              </a:ext>
            </a:extLst>
          </p:cNvPr>
          <p:cNvSpPr>
            <a:spLocks noGrp="1" noChangeArrowheads="1"/>
          </p:cNvSpPr>
          <p:nvPr>
            <p:ph type="sldNum" sz="quarter" idx="12"/>
          </p:nvPr>
        </p:nvSpPr>
        <p:spPr>
          <a:ln/>
        </p:spPr>
        <p:txBody>
          <a:bodyPr/>
          <a:lstStyle>
            <a:lvl1pPr>
              <a:defRPr/>
            </a:lvl1pPr>
          </a:lstStyle>
          <a:p>
            <a:pPr>
              <a:defRPr/>
            </a:pPr>
            <a:fld id="{3F834492-07A7-4BD9-B2AD-5D9F4370F3E8}" type="slidenum">
              <a:rPr lang="en-US" altLang="zh-CN"/>
              <a:pPr>
                <a:defRPr/>
              </a:pPr>
              <a:t>‹#›</a:t>
            </a:fld>
            <a:endParaRPr lang="en-US" altLang="zh-CN"/>
          </a:p>
        </p:txBody>
      </p:sp>
    </p:spTree>
    <p:extLst>
      <p:ext uri="{BB962C8B-B14F-4D97-AF65-F5344CB8AC3E}">
        <p14:creationId xmlns:p14="http://schemas.microsoft.com/office/powerpoint/2010/main" val="326293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D8E3CD7-BE3A-42E5-9231-B38425CC5563}"/>
              </a:ext>
            </a:extLst>
          </p:cNvPr>
          <p:cNvSpPr>
            <a:spLocks noGrp="1" noChangeArrowheads="1"/>
          </p:cNvSpPr>
          <p:nvPr>
            <p:ph type="dt" sz="half" idx="10"/>
          </p:nvPr>
        </p:nvSpPr>
        <p:spPr>
          <a:ln/>
        </p:spPr>
        <p:txBody>
          <a:bodyPr/>
          <a:lstStyle>
            <a:lvl1pPr>
              <a:defRPr/>
            </a:lvl1pPr>
          </a:lstStyle>
          <a:p>
            <a:pPr>
              <a:defRPr/>
            </a:pPr>
            <a:fld id="{9E14DA07-5355-4DB8-8C64-E0CA62F44F23}" type="datetime1">
              <a:rPr lang="zh-CN" altLang="en-US"/>
              <a:pPr>
                <a:defRPr/>
              </a:pPr>
              <a:t>2023/9/12</a:t>
            </a:fld>
            <a:endParaRPr lang="en-US" altLang="zh-CN"/>
          </a:p>
        </p:txBody>
      </p:sp>
      <p:sp>
        <p:nvSpPr>
          <p:cNvPr id="8" name="Rectangle 5">
            <a:extLst>
              <a:ext uri="{FF2B5EF4-FFF2-40B4-BE49-F238E27FC236}">
                <a16:creationId xmlns:a16="http://schemas.microsoft.com/office/drawing/2014/main" id="{CB139A65-3E55-4B07-8134-4BCB526701D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9" name="Rectangle 6">
            <a:extLst>
              <a:ext uri="{FF2B5EF4-FFF2-40B4-BE49-F238E27FC236}">
                <a16:creationId xmlns:a16="http://schemas.microsoft.com/office/drawing/2014/main" id="{EAF2C6CE-3FFA-4847-A153-A24B58C86B7B}"/>
              </a:ext>
            </a:extLst>
          </p:cNvPr>
          <p:cNvSpPr>
            <a:spLocks noGrp="1" noChangeArrowheads="1"/>
          </p:cNvSpPr>
          <p:nvPr>
            <p:ph type="sldNum" sz="quarter" idx="12"/>
          </p:nvPr>
        </p:nvSpPr>
        <p:spPr>
          <a:ln/>
        </p:spPr>
        <p:txBody>
          <a:bodyPr/>
          <a:lstStyle>
            <a:lvl1pPr>
              <a:defRPr/>
            </a:lvl1pPr>
          </a:lstStyle>
          <a:p>
            <a:pPr>
              <a:defRPr/>
            </a:pPr>
            <a:fld id="{559B8E37-1568-49CE-8EA5-93AD13CC36CE}" type="slidenum">
              <a:rPr lang="en-US" altLang="zh-CN"/>
              <a:pPr>
                <a:defRPr/>
              </a:pPr>
              <a:t>‹#›</a:t>
            </a:fld>
            <a:endParaRPr lang="en-US" altLang="zh-CN"/>
          </a:p>
        </p:txBody>
      </p:sp>
    </p:spTree>
    <p:extLst>
      <p:ext uri="{BB962C8B-B14F-4D97-AF65-F5344CB8AC3E}">
        <p14:creationId xmlns:p14="http://schemas.microsoft.com/office/powerpoint/2010/main" val="1002854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2588A64-89A8-4A76-9DDA-96CE2A41AF64}"/>
              </a:ext>
            </a:extLst>
          </p:cNvPr>
          <p:cNvSpPr>
            <a:spLocks noGrp="1" noChangeArrowheads="1"/>
          </p:cNvSpPr>
          <p:nvPr>
            <p:ph type="dt" sz="half" idx="10"/>
          </p:nvPr>
        </p:nvSpPr>
        <p:spPr>
          <a:ln/>
        </p:spPr>
        <p:txBody>
          <a:bodyPr/>
          <a:lstStyle>
            <a:lvl1pPr>
              <a:defRPr/>
            </a:lvl1pPr>
          </a:lstStyle>
          <a:p>
            <a:pPr>
              <a:defRPr/>
            </a:pPr>
            <a:fld id="{FBEA465B-474E-4501-ACAC-C6D0967B22BD}" type="datetime1">
              <a:rPr lang="zh-CN" altLang="en-US"/>
              <a:pPr>
                <a:defRPr/>
              </a:pPr>
              <a:t>2023/9/12</a:t>
            </a:fld>
            <a:endParaRPr lang="en-US" altLang="zh-CN"/>
          </a:p>
        </p:txBody>
      </p:sp>
      <p:sp>
        <p:nvSpPr>
          <p:cNvPr id="4" name="Rectangle 5">
            <a:extLst>
              <a:ext uri="{FF2B5EF4-FFF2-40B4-BE49-F238E27FC236}">
                <a16:creationId xmlns:a16="http://schemas.microsoft.com/office/drawing/2014/main" id="{AEF53EC5-1A9A-4978-A13E-CA6E7058EB3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5" name="Rectangle 6">
            <a:extLst>
              <a:ext uri="{FF2B5EF4-FFF2-40B4-BE49-F238E27FC236}">
                <a16:creationId xmlns:a16="http://schemas.microsoft.com/office/drawing/2014/main" id="{63840216-645F-42C2-A2E4-1B9C81422C35}"/>
              </a:ext>
            </a:extLst>
          </p:cNvPr>
          <p:cNvSpPr>
            <a:spLocks noGrp="1" noChangeArrowheads="1"/>
          </p:cNvSpPr>
          <p:nvPr>
            <p:ph type="sldNum" sz="quarter" idx="12"/>
          </p:nvPr>
        </p:nvSpPr>
        <p:spPr>
          <a:ln/>
        </p:spPr>
        <p:txBody>
          <a:bodyPr/>
          <a:lstStyle>
            <a:lvl1pPr>
              <a:defRPr/>
            </a:lvl1pPr>
          </a:lstStyle>
          <a:p>
            <a:pPr>
              <a:defRPr/>
            </a:pPr>
            <a:fld id="{32B7F691-13AA-40CC-BFDE-1E66D2FF5529}" type="slidenum">
              <a:rPr lang="en-US" altLang="zh-CN"/>
              <a:pPr>
                <a:defRPr/>
              </a:pPr>
              <a:t>‹#›</a:t>
            </a:fld>
            <a:endParaRPr lang="en-US" altLang="zh-CN"/>
          </a:p>
        </p:txBody>
      </p:sp>
    </p:spTree>
    <p:extLst>
      <p:ext uri="{BB962C8B-B14F-4D97-AF65-F5344CB8AC3E}">
        <p14:creationId xmlns:p14="http://schemas.microsoft.com/office/powerpoint/2010/main" val="410134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3D52AD7-6705-4FA1-A5FD-D68AE1AE0508}"/>
              </a:ext>
            </a:extLst>
          </p:cNvPr>
          <p:cNvSpPr>
            <a:spLocks noGrp="1" noChangeArrowheads="1"/>
          </p:cNvSpPr>
          <p:nvPr>
            <p:ph type="dt" sz="half" idx="10"/>
          </p:nvPr>
        </p:nvSpPr>
        <p:spPr>
          <a:ln/>
        </p:spPr>
        <p:txBody>
          <a:bodyPr/>
          <a:lstStyle>
            <a:lvl1pPr>
              <a:defRPr/>
            </a:lvl1pPr>
          </a:lstStyle>
          <a:p>
            <a:pPr>
              <a:defRPr/>
            </a:pPr>
            <a:fld id="{EA3671FB-DD69-4B87-8B5A-E1A870BB04C2}" type="datetime1">
              <a:rPr lang="zh-CN" altLang="en-US"/>
              <a:pPr>
                <a:defRPr/>
              </a:pPr>
              <a:t>2023/9/12</a:t>
            </a:fld>
            <a:endParaRPr lang="en-US" altLang="zh-CN"/>
          </a:p>
        </p:txBody>
      </p:sp>
      <p:sp>
        <p:nvSpPr>
          <p:cNvPr id="3" name="Rectangle 5">
            <a:extLst>
              <a:ext uri="{FF2B5EF4-FFF2-40B4-BE49-F238E27FC236}">
                <a16:creationId xmlns:a16="http://schemas.microsoft.com/office/drawing/2014/main" id="{5B727B2C-6A5A-4D75-AA3B-3CB52593954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4" name="Rectangle 6">
            <a:extLst>
              <a:ext uri="{FF2B5EF4-FFF2-40B4-BE49-F238E27FC236}">
                <a16:creationId xmlns:a16="http://schemas.microsoft.com/office/drawing/2014/main" id="{CEAE9509-0F40-4BA7-91E7-D29AE8B37705}"/>
              </a:ext>
            </a:extLst>
          </p:cNvPr>
          <p:cNvSpPr>
            <a:spLocks noGrp="1" noChangeArrowheads="1"/>
          </p:cNvSpPr>
          <p:nvPr>
            <p:ph type="sldNum" sz="quarter" idx="12"/>
          </p:nvPr>
        </p:nvSpPr>
        <p:spPr>
          <a:ln/>
        </p:spPr>
        <p:txBody>
          <a:bodyPr/>
          <a:lstStyle>
            <a:lvl1pPr>
              <a:defRPr/>
            </a:lvl1pPr>
          </a:lstStyle>
          <a:p>
            <a:pPr>
              <a:defRPr/>
            </a:pPr>
            <a:fld id="{F814B454-8851-455F-8FFC-C4DC4ABDA786}" type="slidenum">
              <a:rPr lang="en-US" altLang="zh-CN"/>
              <a:pPr>
                <a:defRPr/>
              </a:pPr>
              <a:t>‹#›</a:t>
            </a:fld>
            <a:endParaRPr lang="en-US" altLang="zh-CN"/>
          </a:p>
        </p:txBody>
      </p:sp>
    </p:spTree>
    <p:extLst>
      <p:ext uri="{BB962C8B-B14F-4D97-AF65-F5344CB8AC3E}">
        <p14:creationId xmlns:p14="http://schemas.microsoft.com/office/powerpoint/2010/main" val="67507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037C088-FB6C-4713-B56E-F90D127F4B27}"/>
              </a:ext>
            </a:extLst>
          </p:cNvPr>
          <p:cNvSpPr>
            <a:spLocks noGrp="1" noChangeArrowheads="1"/>
          </p:cNvSpPr>
          <p:nvPr>
            <p:ph type="dt" sz="half" idx="10"/>
          </p:nvPr>
        </p:nvSpPr>
        <p:spPr>
          <a:ln/>
        </p:spPr>
        <p:txBody>
          <a:bodyPr/>
          <a:lstStyle>
            <a:lvl1pPr>
              <a:defRPr/>
            </a:lvl1pPr>
          </a:lstStyle>
          <a:p>
            <a:pPr>
              <a:defRPr/>
            </a:pPr>
            <a:fld id="{22BB9BF2-D25F-4F68-82C7-62AFE258905C}" type="datetime1">
              <a:rPr lang="zh-CN" altLang="en-US"/>
              <a:pPr>
                <a:defRPr/>
              </a:pPr>
              <a:t>2023/9/12</a:t>
            </a:fld>
            <a:endParaRPr lang="en-US" altLang="zh-CN"/>
          </a:p>
        </p:txBody>
      </p:sp>
      <p:sp>
        <p:nvSpPr>
          <p:cNvPr id="6" name="Rectangle 5">
            <a:extLst>
              <a:ext uri="{FF2B5EF4-FFF2-40B4-BE49-F238E27FC236}">
                <a16:creationId xmlns:a16="http://schemas.microsoft.com/office/drawing/2014/main" id="{F8E87CD4-EB63-4A88-B52B-E039956798D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7" name="Rectangle 6">
            <a:extLst>
              <a:ext uri="{FF2B5EF4-FFF2-40B4-BE49-F238E27FC236}">
                <a16:creationId xmlns:a16="http://schemas.microsoft.com/office/drawing/2014/main" id="{8CB4FCB7-52F3-4263-82C9-A2CFD4D1ED22}"/>
              </a:ext>
            </a:extLst>
          </p:cNvPr>
          <p:cNvSpPr>
            <a:spLocks noGrp="1" noChangeArrowheads="1"/>
          </p:cNvSpPr>
          <p:nvPr>
            <p:ph type="sldNum" sz="quarter" idx="12"/>
          </p:nvPr>
        </p:nvSpPr>
        <p:spPr>
          <a:ln/>
        </p:spPr>
        <p:txBody>
          <a:bodyPr/>
          <a:lstStyle>
            <a:lvl1pPr>
              <a:defRPr/>
            </a:lvl1pPr>
          </a:lstStyle>
          <a:p>
            <a:pPr>
              <a:defRPr/>
            </a:pPr>
            <a:fld id="{6BFB1F3E-1907-40A4-AA0D-EE670FC6E725}" type="slidenum">
              <a:rPr lang="en-US" altLang="zh-CN"/>
              <a:pPr>
                <a:defRPr/>
              </a:pPr>
              <a:t>‹#›</a:t>
            </a:fld>
            <a:endParaRPr lang="en-US" altLang="zh-CN"/>
          </a:p>
        </p:txBody>
      </p:sp>
    </p:spTree>
    <p:extLst>
      <p:ext uri="{BB962C8B-B14F-4D97-AF65-F5344CB8AC3E}">
        <p14:creationId xmlns:p14="http://schemas.microsoft.com/office/powerpoint/2010/main" val="159123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7C9E05B-E0CA-4AC0-A8BE-012228B8BAC9}"/>
              </a:ext>
            </a:extLst>
          </p:cNvPr>
          <p:cNvSpPr>
            <a:spLocks noGrp="1" noChangeArrowheads="1"/>
          </p:cNvSpPr>
          <p:nvPr>
            <p:ph type="dt" sz="half" idx="10"/>
          </p:nvPr>
        </p:nvSpPr>
        <p:spPr>
          <a:ln/>
        </p:spPr>
        <p:txBody>
          <a:bodyPr/>
          <a:lstStyle>
            <a:lvl1pPr>
              <a:defRPr/>
            </a:lvl1pPr>
          </a:lstStyle>
          <a:p>
            <a:pPr>
              <a:defRPr/>
            </a:pPr>
            <a:fld id="{3889188C-7479-4AE4-A527-595052EE4948}" type="datetime1">
              <a:rPr lang="zh-CN" altLang="en-US"/>
              <a:pPr>
                <a:defRPr/>
              </a:pPr>
              <a:t>2023/9/12</a:t>
            </a:fld>
            <a:endParaRPr lang="en-US" altLang="zh-CN"/>
          </a:p>
        </p:txBody>
      </p:sp>
      <p:sp>
        <p:nvSpPr>
          <p:cNvPr id="6" name="Rectangle 5">
            <a:extLst>
              <a:ext uri="{FF2B5EF4-FFF2-40B4-BE49-F238E27FC236}">
                <a16:creationId xmlns:a16="http://schemas.microsoft.com/office/drawing/2014/main" id="{A787D1C8-B535-4392-8CAE-4E0DA24217A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(1)</a:t>
            </a:r>
          </a:p>
        </p:txBody>
      </p:sp>
      <p:sp>
        <p:nvSpPr>
          <p:cNvPr id="7" name="Rectangle 6">
            <a:extLst>
              <a:ext uri="{FF2B5EF4-FFF2-40B4-BE49-F238E27FC236}">
                <a16:creationId xmlns:a16="http://schemas.microsoft.com/office/drawing/2014/main" id="{3BF2F7B9-9441-4AF6-8FEF-F1B4A3D53D87}"/>
              </a:ext>
            </a:extLst>
          </p:cNvPr>
          <p:cNvSpPr>
            <a:spLocks noGrp="1" noChangeArrowheads="1"/>
          </p:cNvSpPr>
          <p:nvPr>
            <p:ph type="sldNum" sz="quarter" idx="12"/>
          </p:nvPr>
        </p:nvSpPr>
        <p:spPr>
          <a:ln/>
        </p:spPr>
        <p:txBody>
          <a:bodyPr/>
          <a:lstStyle>
            <a:lvl1pPr>
              <a:defRPr/>
            </a:lvl1pPr>
          </a:lstStyle>
          <a:p>
            <a:pPr>
              <a:defRPr/>
            </a:pPr>
            <a:fld id="{97440D8C-4DA1-4E2C-8A66-4765360076AE}" type="slidenum">
              <a:rPr lang="en-US" altLang="zh-CN"/>
              <a:pPr>
                <a:defRPr/>
              </a:pPr>
              <a:t>‹#›</a:t>
            </a:fld>
            <a:endParaRPr lang="en-US" altLang="zh-CN"/>
          </a:p>
        </p:txBody>
      </p:sp>
    </p:spTree>
    <p:extLst>
      <p:ext uri="{BB962C8B-B14F-4D97-AF65-F5344CB8AC3E}">
        <p14:creationId xmlns:p14="http://schemas.microsoft.com/office/powerpoint/2010/main" val="372723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631D1B-EC07-47AF-862F-C42917EEDE9C}"/>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71E3DCF8-A701-4473-9FD9-941AEDBCFD38}"/>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923097F6-4DB9-48BE-A400-FFFE0174FB39}"/>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2E405FB9-8F8D-4BD5-AAB4-946BE23EE878}" type="datetime1">
              <a:rPr lang="zh-CN" altLang="en-US"/>
              <a:pPr>
                <a:defRPr/>
              </a:pPr>
              <a:t>2023/9/12</a:t>
            </a:fld>
            <a:endParaRPr lang="en-US" altLang="zh-CN"/>
          </a:p>
        </p:txBody>
      </p:sp>
      <p:sp>
        <p:nvSpPr>
          <p:cNvPr id="1029" name="Rectangle 5">
            <a:extLst>
              <a:ext uri="{FF2B5EF4-FFF2-40B4-BE49-F238E27FC236}">
                <a16:creationId xmlns:a16="http://schemas.microsoft.com/office/drawing/2014/main" id="{862CC849-C091-4FC4-87A7-EDD5AC886192}"/>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defRPr>
            </a:lvl1pPr>
          </a:lstStyle>
          <a:p>
            <a:pPr>
              <a:defRPr/>
            </a:pPr>
            <a:r>
              <a:rPr lang="zh-CN" altLang="en-US"/>
              <a:t>模拟与数字电路 </a:t>
            </a:r>
            <a:r>
              <a:rPr lang="en-US" altLang="zh-CN"/>
              <a:t>— </a:t>
            </a:r>
            <a:r>
              <a:rPr lang="zh-CN" altLang="en-US"/>
              <a:t>逻辑代数基础</a:t>
            </a:r>
            <a:r>
              <a:rPr lang="en-US" altLang="zh-CN"/>
              <a:t>(1)</a:t>
            </a:r>
          </a:p>
        </p:txBody>
      </p:sp>
      <p:sp>
        <p:nvSpPr>
          <p:cNvPr id="1030" name="Rectangle 6">
            <a:extLst>
              <a:ext uri="{FF2B5EF4-FFF2-40B4-BE49-F238E27FC236}">
                <a16:creationId xmlns:a16="http://schemas.microsoft.com/office/drawing/2014/main" id="{6AAEC9B3-C30C-440E-B379-2E9BD050D187}"/>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mtClean="0">
                <a:solidFill>
                  <a:srgbClr val="B2B2B2"/>
                </a:solidFill>
              </a:defRPr>
            </a:lvl1pPr>
          </a:lstStyle>
          <a:p>
            <a:pPr>
              <a:defRPr/>
            </a:pPr>
            <a:fld id="{021475AA-B2A5-43F9-8739-278485D420EC}" type="slidenum">
              <a:rPr lang="en-US" altLang="zh-CN"/>
              <a:pPr>
                <a:defRPr/>
              </a:pPr>
              <a:t>‹#›</a:t>
            </a:fld>
            <a:endParaRPr lang="en-US" altLang="zh-CN"/>
          </a:p>
        </p:txBody>
      </p:sp>
      <p:sp>
        <p:nvSpPr>
          <p:cNvPr id="1031" name="Line 7">
            <a:extLst>
              <a:ext uri="{FF2B5EF4-FFF2-40B4-BE49-F238E27FC236}">
                <a16:creationId xmlns:a16="http://schemas.microsoft.com/office/drawing/2014/main" id="{43C1C94E-9080-4579-8E9C-6EF6F102C206}"/>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800">
          <a:solidFill>
            <a:schemeClr val="tx1"/>
          </a:solidFill>
          <a:latin typeface="+mn-lt"/>
          <a:ea typeface="+mn-ea"/>
        </a:defRPr>
      </a:lvl2pPr>
      <a:lvl3pPr marL="1143000" indent="-228600" algn="l" rtl="0" eaLnBrk="0" fontAlgn="base" hangingPunct="0">
        <a:spcBef>
          <a:spcPct val="0"/>
        </a:spcBef>
        <a:spcAft>
          <a:spcPct val="20000"/>
        </a:spcAft>
        <a:buChar char="•"/>
        <a:defRPr sz="24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6.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image" Target="../media/image8.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18.xml"/><Relationship Id="rId7" Type="http://schemas.openxmlformats.org/officeDocument/2006/relationships/oleObject" Target="../embeddings/oleObject9.bin"/><Relationship Id="rId12"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png"/><Relationship Id="rId11" Type="http://schemas.openxmlformats.org/officeDocument/2006/relationships/oleObject" Target="../embeddings/oleObject11.bin"/><Relationship Id="rId5" Type="http://schemas.openxmlformats.org/officeDocument/2006/relationships/image" Target="../media/image9.wmf"/><Relationship Id="rId10" Type="http://schemas.openxmlformats.org/officeDocument/2006/relationships/image" Target="../media/image11.wmf"/><Relationship Id="rId4" Type="http://schemas.openxmlformats.org/officeDocument/2006/relationships/oleObject" Target="../embeddings/oleObject8.bin"/><Relationship Id="rId9"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044A2A5-AFEC-48E9-AB13-346F5BFE09E1}"/>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a:extLst>
              <a:ext uri="{FF2B5EF4-FFF2-40B4-BE49-F238E27FC236}">
                <a16:creationId xmlns:a16="http://schemas.microsoft.com/office/drawing/2014/main" id="{69078B2C-6F7D-4004-A5CB-76AD514DE5F0}"/>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a:latin typeface="Times New Roman" panose="02020603050405020304" pitchFamily="18" charset="0"/>
              </a:rPr>
              <a:t>03_</a:t>
            </a:r>
            <a:r>
              <a:rPr lang="zh-CN" altLang="en-US">
                <a:latin typeface="Times New Roman" panose="02020603050405020304" pitchFamily="18" charset="0"/>
              </a:rPr>
              <a:t>逻辑代数基础</a:t>
            </a:r>
            <a:r>
              <a:rPr lang="en-US" altLang="zh-CN">
                <a:latin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9E5C99B3-0FE5-4C11-B886-5EF7F6C3AD3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3E91031-5616-4B7C-A79D-C561F6AC54FE}"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20483" name="Rectangle 5">
            <a:extLst>
              <a:ext uri="{FF2B5EF4-FFF2-40B4-BE49-F238E27FC236}">
                <a16:creationId xmlns:a16="http://schemas.microsoft.com/office/drawing/2014/main" id="{C7E8EE72-8BC2-472F-9653-0288C37CAC8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20484" name="Rectangle 6">
            <a:extLst>
              <a:ext uri="{FF2B5EF4-FFF2-40B4-BE49-F238E27FC236}">
                <a16:creationId xmlns:a16="http://schemas.microsoft.com/office/drawing/2014/main" id="{A33E1DD5-C6C6-49BF-836B-2F2BEF025AB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617A27B-1A4E-4BF5-A634-C355E1238B10}" type="slidenum">
              <a:rPr lang="en-US" altLang="zh-CN" sz="1800" b="0">
                <a:solidFill>
                  <a:srgbClr val="B2B2B2"/>
                </a:solidFill>
              </a:rPr>
              <a:pPr>
                <a:spcAft>
                  <a:spcPct val="0"/>
                </a:spcAft>
                <a:buFontTx/>
                <a:buNone/>
              </a:pPr>
              <a:t>10</a:t>
            </a:fld>
            <a:endParaRPr lang="en-US" altLang="zh-CN" sz="1800" b="0">
              <a:solidFill>
                <a:srgbClr val="B2B2B2"/>
              </a:solidFill>
            </a:endParaRPr>
          </a:p>
        </p:txBody>
      </p:sp>
      <p:sp>
        <p:nvSpPr>
          <p:cNvPr id="20485" name="Rectangle 2">
            <a:extLst>
              <a:ext uri="{FF2B5EF4-FFF2-40B4-BE49-F238E27FC236}">
                <a16:creationId xmlns:a16="http://schemas.microsoft.com/office/drawing/2014/main" id="{0D6AD8FC-6161-4EBF-95D2-7F3B3D94E36D}"/>
              </a:ext>
            </a:extLst>
          </p:cNvPr>
          <p:cNvSpPr>
            <a:spLocks noGrp="1" noChangeArrowheads="1"/>
          </p:cNvSpPr>
          <p:nvPr>
            <p:ph type="title"/>
          </p:nvPr>
        </p:nvSpPr>
        <p:spPr/>
        <p:txBody>
          <a:bodyPr/>
          <a:lstStyle/>
          <a:p>
            <a:r>
              <a:rPr lang="zh-CN" altLang="en-US"/>
              <a:t>常用复合逻辑运算</a:t>
            </a:r>
            <a:r>
              <a:rPr lang="zh-CN" altLang="en-US">
                <a:latin typeface="Times New Roman" panose="02020603050405020304" pitchFamily="18" charset="0"/>
              </a:rPr>
              <a:t>─</a:t>
            </a:r>
            <a:r>
              <a:rPr lang="zh-CN" altLang="en-US"/>
              <a:t>异或</a:t>
            </a:r>
            <a:endParaRPr lang="en-US" altLang="zh-CN"/>
          </a:p>
        </p:txBody>
      </p:sp>
      <p:sp>
        <p:nvSpPr>
          <p:cNvPr id="922627" name="Text Box 3">
            <a:extLst>
              <a:ext uri="{FF2B5EF4-FFF2-40B4-BE49-F238E27FC236}">
                <a16:creationId xmlns:a16="http://schemas.microsoft.com/office/drawing/2014/main" id="{F94B86F2-2096-40E2-9017-BBE88376CD46}"/>
              </a:ext>
            </a:extLst>
          </p:cNvPr>
          <p:cNvSpPr txBox="1">
            <a:spLocks noChangeArrowheads="1"/>
          </p:cNvSpPr>
          <p:nvPr/>
        </p:nvSpPr>
        <p:spPr bwMode="auto">
          <a:xfrm>
            <a:off x="684213" y="2451100"/>
            <a:ext cx="3157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spcAft>
                <a:spcPct val="0"/>
              </a:spcAft>
            </a:pPr>
            <a:r>
              <a:rPr kumimoji="1" lang="zh-CN" altLang="en-US" sz="2800">
                <a:latin typeface="宋体" panose="02010600030101010101" pitchFamily="2" charset="-122"/>
              </a:rPr>
              <a:t> 异或逻辑真值表</a:t>
            </a:r>
          </a:p>
        </p:txBody>
      </p:sp>
      <p:sp>
        <p:nvSpPr>
          <p:cNvPr id="20487" name="Text Box 5">
            <a:extLst>
              <a:ext uri="{FF2B5EF4-FFF2-40B4-BE49-F238E27FC236}">
                <a16:creationId xmlns:a16="http://schemas.microsoft.com/office/drawing/2014/main" id="{25309CA5-C7F1-4509-8981-921855689332}"/>
              </a:ext>
            </a:extLst>
          </p:cNvPr>
          <p:cNvSpPr txBox="1">
            <a:spLocks noChangeArrowheads="1"/>
          </p:cNvSpPr>
          <p:nvPr/>
        </p:nvSpPr>
        <p:spPr bwMode="auto">
          <a:xfrm>
            <a:off x="611188" y="1557338"/>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pPr>
            <a:r>
              <a:rPr kumimoji="1" lang="zh-CN" altLang="en-US" sz="2800">
                <a:latin typeface="宋体" panose="02010600030101010101" pitchFamily="2" charset="-122"/>
              </a:rPr>
              <a:t> 异或逻辑表达式</a:t>
            </a:r>
          </a:p>
        </p:txBody>
      </p:sp>
      <p:sp>
        <p:nvSpPr>
          <p:cNvPr id="20488" name="Text Box 19">
            <a:extLst>
              <a:ext uri="{FF2B5EF4-FFF2-40B4-BE49-F238E27FC236}">
                <a16:creationId xmlns:a16="http://schemas.microsoft.com/office/drawing/2014/main" id="{DD553B6B-3DB7-45B6-BE47-F5C1B1B2F352}"/>
              </a:ext>
            </a:extLst>
          </p:cNvPr>
          <p:cNvSpPr txBox="1">
            <a:spLocks noChangeArrowheads="1"/>
          </p:cNvSpPr>
          <p:nvPr/>
        </p:nvSpPr>
        <p:spPr bwMode="auto">
          <a:xfrm>
            <a:off x="3995738" y="1565275"/>
            <a:ext cx="3584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ea typeface="楷体_GB2312" pitchFamily="49" charset="-122"/>
              </a:rPr>
              <a:t>Y =  A </a:t>
            </a:r>
            <a:r>
              <a:rPr lang="en-US" altLang="zh-CN" sz="2800">
                <a:sym typeface="Symbol" panose="05050102010706020507" pitchFamily="18" charset="2"/>
              </a:rPr>
              <a:t></a:t>
            </a:r>
            <a:r>
              <a:rPr kumimoji="1" lang="en-US" altLang="zh-CN" sz="2400">
                <a:ea typeface="楷体_GB2312" pitchFamily="49" charset="-122"/>
              </a:rPr>
              <a:t> B = A B + A B</a:t>
            </a:r>
          </a:p>
        </p:txBody>
      </p:sp>
      <p:sp>
        <p:nvSpPr>
          <p:cNvPr id="20489" name="Line 20">
            <a:extLst>
              <a:ext uri="{FF2B5EF4-FFF2-40B4-BE49-F238E27FC236}">
                <a16:creationId xmlns:a16="http://schemas.microsoft.com/office/drawing/2014/main" id="{849A8410-6EEC-4677-B872-3DAA50921342}"/>
              </a:ext>
            </a:extLst>
          </p:cNvPr>
          <p:cNvSpPr>
            <a:spLocks noChangeShapeType="1"/>
          </p:cNvSpPr>
          <p:nvPr/>
        </p:nvSpPr>
        <p:spPr bwMode="auto">
          <a:xfrm>
            <a:off x="5940425" y="1665288"/>
            <a:ext cx="2381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0490" name="Line 21">
            <a:extLst>
              <a:ext uri="{FF2B5EF4-FFF2-40B4-BE49-F238E27FC236}">
                <a16:creationId xmlns:a16="http://schemas.microsoft.com/office/drawing/2014/main" id="{49715A42-D090-42B6-A6FF-8FC06A970E22}"/>
              </a:ext>
            </a:extLst>
          </p:cNvPr>
          <p:cNvSpPr>
            <a:spLocks noChangeShapeType="1"/>
          </p:cNvSpPr>
          <p:nvPr/>
        </p:nvSpPr>
        <p:spPr bwMode="auto">
          <a:xfrm>
            <a:off x="7100888" y="1665288"/>
            <a:ext cx="2428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2680" name="Rectangle 56">
            <a:extLst>
              <a:ext uri="{FF2B5EF4-FFF2-40B4-BE49-F238E27FC236}">
                <a16:creationId xmlns:a16="http://schemas.microsoft.com/office/drawing/2014/main" id="{EAC959F6-6DD6-4241-8F04-2B0567CF9F66}"/>
              </a:ext>
            </a:extLst>
          </p:cNvPr>
          <p:cNvSpPr>
            <a:spLocks noChangeArrowheads="1"/>
          </p:cNvSpPr>
          <p:nvPr/>
        </p:nvSpPr>
        <p:spPr bwMode="auto">
          <a:xfrm>
            <a:off x="3635375" y="3897313"/>
            <a:ext cx="1512888" cy="1368425"/>
          </a:xfrm>
          <a:prstGeom prst="rect">
            <a:avLst/>
          </a:prstGeom>
          <a:solidFill>
            <a:srgbClr val="FFFF99"/>
          </a:solidFill>
          <a:ln w="19050">
            <a:solidFill>
              <a:srgbClr val="0066FF"/>
            </a:solidFill>
            <a:miter lim="800000"/>
            <a:headEnd/>
            <a:tailEnd/>
          </a:ln>
        </p:spPr>
        <p:txBody>
          <a:bodyPr wrap="none"/>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66FF"/>
                </a:solidFill>
              </a:rPr>
              <a:t>特点：</a:t>
            </a:r>
          </a:p>
          <a:p>
            <a:pPr eaLnBrk="1" hangingPunct="1">
              <a:spcBef>
                <a:spcPct val="20000"/>
              </a:spcBef>
              <a:spcAft>
                <a:spcPct val="0"/>
              </a:spcAft>
              <a:buFontTx/>
              <a:buNone/>
            </a:pPr>
            <a:r>
              <a:rPr lang="zh-CN" altLang="en-US" sz="2400">
                <a:solidFill>
                  <a:srgbClr val="0066FF"/>
                </a:solidFill>
              </a:rPr>
              <a:t>  不同得</a:t>
            </a:r>
            <a:r>
              <a:rPr lang="en-US" altLang="zh-CN" sz="2400">
                <a:solidFill>
                  <a:srgbClr val="0066FF"/>
                </a:solidFill>
              </a:rPr>
              <a:t>1</a:t>
            </a:r>
          </a:p>
          <a:p>
            <a:pPr eaLnBrk="1" hangingPunct="1">
              <a:spcAft>
                <a:spcPct val="0"/>
              </a:spcAft>
              <a:buFontTx/>
              <a:buNone/>
            </a:pPr>
            <a:r>
              <a:rPr lang="zh-CN" altLang="en-US" sz="2400">
                <a:solidFill>
                  <a:srgbClr val="0066FF"/>
                </a:solidFill>
              </a:rPr>
              <a:t>  相同得</a:t>
            </a:r>
            <a:r>
              <a:rPr lang="en-US" altLang="zh-CN" sz="2400">
                <a:solidFill>
                  <a:srgbClr val="0066FF"/>
                </a:solidFill>
              </a:rPr>
              <a:t>0</a:t>
            </a:r>
          </a:p>
        </p:txBody>
      </p:sp>
      <p:grpSp>
        <p:nvGrpSpPr>
          <p:cNvPr id="2" name="Group 114">
            <a:extLst>
              <a:ext uri="{FF2B5EF4-FFF2-40B4-BE49-F238E27FC236}">
                <a16:creationId xmlns:a16="http://schemas.microsoft.com/office/drawing/2014/main" id="{02E64FBF-CFAB-439E-8CF5-9E1A7ABBA881}"/>
              </a:ext>
            </a:extLst>
          </p:cNvPr>
          <p:cNvGrpSpPr>
            <a:grpSpLocks/>
          </p:cNvGrpSpPr>
          <p:nvPr/>
        </p:nvGrpSpPr>
        <p:grpSpPr bwMode="auto">
          <a:xfrm>
            <a:off x="5292725" y="2427288"/>
            <a:ext cx="2916238" cy="2838450"/>
            <a:chOff x="3334" y="1529"/>
            <a:chExt cx="1837" cy="1788"/>
          </a:xfrm>
        </p:grpSpPr>
        <p:sp>
          <p:nvSpPr>
            <p:cNvPr id="20523" name="Text Box 4">
              <a:extLst>
                <a:ext uri="{FF2B5EF4-FFF2-40B4-BE49-F238E27FC236}">
                  <a16:creationId xmlns:a16="http://schemas.microsoft.com/office/drawing/2014/main" id="{4481FBFA-8217-4431-9E76-951EAB0D1D9C}"/>
                </a:ext>
              </a:extLst>
            </p:cNvPr>
            <p:cNvSpPr txBox="1">
              <a:spLocks noChangeArrowheads="1"/>
            </p:cNvSpPr>
            <p:nvPr/>
          </p:nvSpPr>
          <p:spPr bwMode="auto">
            <a:xfrm>
              <a:off x="3334" y="1529"/>
              <a:ext cx="166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pPr>
              <a:r>
                <a:rPr kumimoji="1" lang="zh-CN" altLang="en-US" sz="2800">
                  <a:latin typeface="宋体" panose="02010600030101010101" pitchFamily="2" charset="-122"/>
                </a:rPr>
                <a:t> 异或逻辑符号</a:t>
              </a:r>
            </a:p>
          </p:txBody>
        </p:sp>
        <p:sp>
          <p:nvSpPr>
            <p:cNvPr id="20524" name="Text Box 6">
              <a:extLst>
                <a:ext uri="{FF2B5EF4-FFF2-40B4-BE49-F238E27FC236}">
                  <a16:creationId xmlns:a16="http://schemas.microsoft.com/office/drawing/2014/main" id="{7CBE1669-2A01-43BA-B3A5-5373DB507C31}"/>
                </a:ext>
              </a:extLst>
            </p:cNvPr>
            <p:cNvSpPr txBox="1">
              <a:spLocks noChangeArrowheads="1"/>
            </p:cNvSpPr>
            <p:nvPr/>
          </p:nvSpPr>
          <p:spPr bwMode="auto">
            <a:xfrm>
              <a:off x="3606" y="2848"/>
              <a:ext cx="2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A</a:t>
              </a:r>
              <a:endParaRPr kumimoji="1" lang="en-US" altLang="zh-CN" sz="2400" baseline="-25000">
                <a:ea typeface="楷体_GB2312" pitchFamily="49" charset="-122"/>
              </a:endParaRPr>
            </a:p>
          </p:txBody>
        </p:sp>
        <p:sp>
          <p:nvSpPr>
            <p:cNvPr id="20525" name="Text Box 7">
              <a:extLst>
                <a:ext uri="{FF2B5EF4-FFF2-40B4-BE49-F238E27FC236}">
                  <a16:creationId xmlns:a16="http://schemas.microsoft.com/office/drawing/2014/main" id="{71065F29-DFF2-4669-BA27-E051496325CA}"/>
                </a:ext>
              </a:extLst>
            </p:cNvPr>
            <p:cNvSpPr txBox="1">
              <a:spLocks noChangeArrowheads="1"/>
            </p:cNvSpPr>
            <p:nvPr/>
          </p:nvSpPr>
          <p:spPr bwMode="auto">
            <a:xfrm>
              <a:off x="3615" y="3109"/>
              <a:ext cx="2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B</a:t>
              </a:r>
              <a:endParaRPr kumimoji="1" lang="en-US" altLang="zh-CN" sz="2400" baseline="-25000">
                <a:ea typeface="楷体_GB2312" pitchFamily="49" charset="-122"/>
              </a:endParaRPr>
            </a:p>
          </p:txBody>
        </p:sp>
        <p:sp>
          <p:nvSpPr>
            <p:cNvPr id="20526" name="Line 8">
              <a:extLst>
                <a:ext uri="{FF2B5EF4-FFF2-40B4-BE49-F238E27FC236}">
                  <a16:creationId xmlns:a16="http://schemas.microsoft.com/office/drawing/2014/main" id="{5DD4C5A0-3BA6-4AAE-B3B6-54A174CA0358}"/>
                </a:ext>
              </a:extLst>
            </p:cNvPr>
            <p:cNvSpPr>
              <a:spLocks noChangeShapeType="1"/>
            </p:cNvSpPr>
            <p:nvPr/>
          </p:nvSpPr>
          <p:spPr bwMode="auto">
            <a:xfrm>
              <a:off x="3878" y="2984"/>
              <a:ext cx="3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7" name="Line 9">
              <a:extLst>
                <a:ext uri="{FF2B5EF4-FFF2-40B4-BE49-F238E27FC236}">
                  <a16:creationId xmlns:a16="http://schemas.microsoft.com/office/drawing/2014/main" id="{8A669FD7-2445-4F3E-92FF-F0124EFD20B4}"/>
                </a:ext>
              </a:extLst>
            </p:cNvPr>
            <p:cNvSpPr>
              <a:spLocks noChangeShapeType="1"/>
            </p:cNvSpPr>
            <p:nvPr/>
          </p:nvSpPr>
          <p:spPr bwMode="auto">
            <a:xfrm>
              <a:off x="4671" y="3090"/>
              <a:ext cx="2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8" name="Text Box 10">
              <a:extLst>
                <a:ext uri="{FF2B5EF4-FFF2-40B4-BE49-F238E27FC236}">
                  <a16:creationId xmlns:a16="http://schemas.microsoft.com/office/drawing/2014/main" id="{235174C4-AEE5-4188-81A8-87C303035796}"/>
                </a:ext>
              </a:extLst>
            </p:cNvPr>
            <p:cNvSpPr txBox="1">
              <a:spLocks noChangeArrowheads="1"/>
            </p:cNvSpPr>
            <p:nvPr/>
          </p:nvSpPr>
          <p:spPr bwMode="auto">
            <a:xfrm>
              <a:off x="4967" y="2992"/>
              <a:ext cx="2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Y</a:t>
              </a:r>
              <a:endParaRPr kumimoji="1" lang="en-US" altLang="zh-CN" sz="2400" baseline="-25000">
                <a:ea typeface="楷体_GB2312" pitchFamily="49" charset="-122"/>
              </a:endParaRPr>
            </a:p>
          </p:txBody>
        </p:sp>
        <p:sp>
          <p:nvSpPr>
            <p:cNvPr id="20529" name="Text Box 11">
              <a:extLst>
                <a:ext uri="{FF2B5EF4-FFF2-40B4-BE49-F238E27FC236}">
                  <a16:creationId xmlns:a16="http://schemas.microsoft.com/office/drawing/2014/main" id="{603B6BAB-3066-409F-BD27-6EFB06929D8E}"/>
                </a:ext>
              </a:extLst>
            </p:cNvPr>
            <p:cNvSpPr txBox="1">
              <a:spLocks noChangeArrowheads="1"/>
            </p:cNvSpPr>
            <p:nvPr/>
          </p:nvSpPr>
          <p:spPr bwMode="auto">
            <a:xfrm>
              <a:off x="3651" y="2087"/>
              <a:ext cx="1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A</a:t>
              </a:r>
              <a:endParaRPr kumimoji="1" lang="en-US" altLang="zh-CN" sz="2400" baseline="-25000">
                <a:ea typeface="楷体_GB2312" pitchFamily="49" charset="-122"/>
              </a:endParaRPr>
            </a:p>
          </p:txBody>
        </p:sp>
        <p:sp>
          <p:nvSpPr>
            <p:cNvPr id="20530" name="Text Box 12">
              <a:extLst>
                <a:ext uri="{FF2B5EF4-FFF2-40B4-BE49-F238E27FC236}">
                  <a16:creationId xmlns:a16="http://schemas.microsoft.com/office/drawing/2014/main" id="{D33AF0ED-4C5C-4362-938C-5D1057F8BDC8}"/>
                </a:ext>
              </a:extLst>
            </p:cNvPr>
            <p:cNvSpPr txBox="1">
              <a:spLocks noChangeArrowheads="1"/>
            </p:cNvSpPr>
            <p:nvPr/>
          </p:nvSpPr>
          <p:spPr bwMode="auto">
            <a:xfrm>
              <a:off x="3651" y="2342"/>
              <a:ext cx="1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B</a:t>
              </a:r>
              <a:endParaRPr kumimoji="1" lang="en-US" altLang="zh-CN" sz="2400" baseline="-25000">
                <a:ea typeface="楷体_GB2312" pitchFamily="49" charset="-122"/>
              </a:endParaRPr>
            </a:p>
          </p:txBody>
        </p:sp>
        <p:sp>
          <p:nvSpPr>
            <p:cNvPr id="20531" name="Line 13">
              <a:extLst>
                <a:ext uri="{FF2B5EF4-FFF2-40B4-BE49-F238E27FC236}">
                  <a16:creationId xmlns:a16="http://schemas.microsoft.com/office/drawing/2014/main" id="{4CF30EEF-3F6E-4AAE-9311-52BA5D5D2A1A}"/>
                </a:ext>
              </a:extLst>
            </p:cNvPr>
            <p:cNvSpPr>
              <a:spLocks noChangeShapeType="1"/>
            </p:cNvSpPr>
            <p:nvPr/>
          </p:nvSpPr>
          <p:spPr bwMode="auto">
            <a:xfrm>
              <a:off x="3878" y="2187"/>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2" name="Line 14">
              <a:extLst>
                <a:ext uri="{FF2B5EF4-FFF2-40B4-BE49-F238E27FC236}">
                  <a16:creationId xmlns:a16="http://schemas.microsoft.com/office/drawing/2014/main" id="{448A6D18-2D92-4384-B351-7F18149980D4}"/>
                </a:ext>
              </a:extLst>
            </p:cNvPr>
            <p:cNvSpPr>
              <a:spLocks noChangeShapeType="1"/>
            </p:cNvSpPr>
            <p:nvPr/>
          </p:nvSpPr>
          <p:spPr bwMode="auto">
            <a:xfrm>
              <a:off x="3878" y="2433"/>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3" name="Text Box 15">
              <a:extLst>
                <a:ext uri="{FF2B5EF4-FFF2-40B4-BE49-F238E27FC236}">
                  <a16:creationId xmlns:a16="http://schemas.microsoft.com/office/drawing/2014/main" id="{D1ED2342-DA4C-46F7-BA01-FD4F9FD8D0CB}"/>
                </a:ext>
              </a:extLst>
            </p:cNvPr>
            <p:cNvSpPr txBox="1">
              <a:spLocks noChangeArrowheads="1"/>
            </p:cNvSpPr>
            <p:nvPr/>
          </p:nvSpPr>
          <p:spPr bwMode="auto">
            <a:xfrm flipH="1">
              <a:off x="4961" y="2213"/>
              <a:ext cx="13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Y</a:t>
              </a:r>
              <a:endParaRPr kumimoji="1" lang="en-US" altLang="zh-CN" sz="2400" baseline="-25000">
                <a:ea typeface="楷体_GB2312" pitchFamily="49" charset="-122"/>
              </a:endParaRPr>
            </a:p>
          </p:txBody>
        </p:sp>
        <p:sp>
          <p:nvSpPr>
            <p:cNvPr id="20534" name="Text Box 16">
              <a:extLst>
                <a:ext uri="{FF2B5EF4-FFF2-40B4-BE49-F238E27FC236}">
                  <a16:creationId xmlns:a16="http://schemas.microsoft.com/office/drawing/2014/main" id="{044E883F-7E1A-49D5-B65C-A9D4605FEA80}"/>
                </a:ext>
              </a:extLst>
            </p:cNvPr>
            <p:cNvSpPr txBox="1">
              <a:spLocks noChangeArrowheads="1"/>
            </p:cNvSpPr>
            <p:nvPr/>
          </p:nvSpPr>
          <p:spPr bwMode="auto">
            <a:xfrm>
              <a:off x="4240" y="2152"/>
              <a:ext cx="3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p>
          </p:txBody>
        </p:sp>
        <p:sp>
          <p:nvSpPr>
            <p:cNvPr id="20535" name="Rectangle 17">
              <a:extLst>
                <a:ext uri="{FF2B5EF4-FFF2-40B4-BE49-F238E27FC236}">
                  <a16:creationId xmlns:a16="http://schemas.microsoft.com/office/drawing/2014/main" id="{376B371D-5125-4801-8ACA-821F9C8B9215}"/>
                </a:ext>
              </a:extLst>
            </p:cNvPr>
            <p:cNvSpPr>
              <a:spLocks noChangeArrowheads="1"/>
            </p:cNvSpPr>
            <p:nvPr/>
          </p:nvSpPr>
          <p:spPr bwMode="auto">
            <a:xfrm>
              <a:off x="4180" y="2087"/>
              <a:ext cx="424" cy="44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0536" name="Line 18">
              <a:extLst>
                <a:ext uri="{FF2B5EF4-FFF2-40B4-BE49-F238E27FC236}">
                  <a16:creationId xmlns:a16="http://schemas.microsoft.com/office/drawing/2014/main" id="{3949061F-C188-4121-ABAF-EBA18EFF3EE0}"/>
                </a:ext>
              </a:extLst>
            </p:cNvPr>
            <p:cNvSpPr>
              <a:spLocks noChangeShapeType="1"/>
            </p:cNvSpPr>
            <p:nvPr/>
          </p:nvSpPr>
          <p:spPr bwMode="auto">
            <a:xfrm>
              <a:off x="4605" y="2314"/>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37" name="Group 57">
              <a:extLst>
                <a:ext uri="{FF2B5EF4-FFF2-40B4-BE49-F238E27FC236}">
                  <a16:creationId xmlns:a16="http://schemas.microsoft.com/office/drawing/2014/main" id="{8A76E09B-4E35-4848-A6A5-5A579765093F}"/>
                </a:ext>
              </a:extLst>
            </p:cNvPr>
            <p:cNvGrpSpPr>
              <a:grpSpLocks/>
            </p:cNvGrpSpPr>
            <p:nvPr/>
          </p:nvGrpSpPr>
          <p:grpSpPr bwMode="auto">
            <a:xfrm>
              <a:off x="3403" y="2863"/>
              <a:ext cx="1269" cy="454"/>
              <a:chOff x="3334" y="2976"/>
              <a:chExt cx="1269" cy="454"/>
            </a:xfrm>
          </p:grpSpPr>
          <p:grpSp>
            <p:nvGrpSpPr>
              <p:cNvPr id="20539" name="Group 58">
                <a:extLst>
                  <a:ext uri="{FF2B5EF4-FFF2-40B4-BE49-F238E27FC236}">
                    <a16:creationId xmlns:a16="http://schemas.microsoft.com/office/drawing/2014/main" id="{EC447803-324E-471E-8990-8C458B2C52EC}"/>
                  </a:ext>
                </a:extLst>
              </p:cNvPr>
              <p:cNvGrpSpPr>
                <a:grpSpLocks/>
              </p:cNvGrpSpPr>
              <p:nvPr/>
            </p:nvGrpSpPr>
            <p:grpSpPr bwMode="auto">
              <a:xfrm>
                <a:off x="3447" y="2976"/>
                <a:ext cx="1156" cy="454"/>
                <a:chOff x="986" y="3158"/>
                <a:chExt cx="1671" cy="658"/>
              </a:xfrm>
            </p:grpSpPr>
            <p:sp>
              <p:nvSpPr>
                <p:cNvPr id="20541" name="Arc 59">
                  <a:extLst>
                    <a:ext uri="{FF2B5EF4-FFF2-40B4-BE49-F238E27FC236}">
                      <a16:creationId xmlns:a16="http://schemas.microsoft.com/office/drawing/2014/main" id="{141ECC5A-8CC7-4AAD-8B00-AF4E47089E9B}"/>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42" name="Arc 60">
                  <a:extLst>
                    <a:ext uri="{FF2B5EF4-FFF2-40B4-BE49-F238E27FC236}">
                      <a16:creationId xmlns:a16="http://schemas.microsoft.com/office/drawing/2014/main" id="{9E8F6B86-374A-4A13-ACFF-9B6C5298CDD8}"/>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43" name="Arc 61">
                  <a:extLst>
                    <a:ext uri="{FF2B5EF4-FFF2-40B4-BE49-F238E27FC236}">
                      <a16:creationId xmlns:a16="http://schemas.microsoft.com/office/drawing/2014/main" id="{B31961C2-EC72-40A9-BB19-4C4C7394F342}"/>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44" name="Line 62">
                  <a:extLst>
                    <a:ext uri="{FF2B5EF4-FFF2-40B4-BE49-F238E27FC236}">
                      <a16:creationId xmlns:a16="http://schemas.microsoft.com/office/drawing/2014/main" id="{40C24A10-C295-49ED-8BC7-A03496DD7D2C}"/>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5" name="Line 63">
                  <a:extLst>
                    <a:ext uri="{FF2B5EF4-FFF2-40B4-BE49-F238E27FC236}">
                      <a16:creationId xmlns:a16="http://schemas.microsoft.com/office/drawing/2014/main" id="{03A55B9B-7A16-4625-8D50-D8A6A0C9203B}"/>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40" name="Arc 64">
                <a:extLst>
                  <a:ext uri="{FF2B5EF4-FFF2-40B4-BE49-F238E27FC236}">
                    <a16:creationId xmlns:a16="http://schemas.microsoft.com/office/drawing/2014/main" id="{2EC8519F-B8E4-4B99-A9F7-5302CF90D95D}"/>
                  </a:ext>
                </a:extLst>
              </p:cNvPr>
              <p:cNvSpPr>
                <a:spLocks/>
              </p:cNvSpPr>
              <p:nvPr/>
            </p:nvSpPr>
            <p:spPr bwMode="auto">
              <a:xfrm rot="5400000">
                <a:off x="3465" y="2845"/>
                <a:ext cx="452" cy="714"/>
              </a:xfrm>
              <a:custGeom>
                <a:avLst/>
                <a:gdLst>
                  <a:gd name="T0" fmla="*/ 0 w 21674"/>
                  <a:gd name="T1" fmla="*/ 3 h 21600"/>
                  <a:gd name="T2" fmla="*/ 9 w 21674"/>
                  <a:gd name="T3" fmla="*/ 3 h 21600"/>
                  <a:gd name="T4" fmla="*/ 5 w 21674"/>
                  <a:gd name="T5" fmla="*/ 24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38" name="Line 65">
              <a:extLst>
                <a:ext uri="{FF2B5EF4-FFF2-40B4-BE49-F238E27FC236}">
                  <a16:creationId xmlns:a16="http://schemas.microsoft.com/office/drawing/2014/main" id="{17027F5A-4238-4648-816F-369D6A120397}"/>
                </a:ext>
              </a:extLst>
            </p:cNvPr>
            <p:cNvSpPr>
              <a:spLocks noChangeShapeType="1"/>
            </p:cNvSpPr>
            <p:nvPr/>
          </p:nvSpPr>
          <p:spPr bwMode="auto">
            <a:xfrm>
              <a:off x="3878" y="3203"/>
              <a:ext cx="3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922690" name="Group 66">
            <a:extLst>
              <a:ext uri="{FF2B5EF4-FFF2-40B4-BE49-F238E27FC236}">
                <a16:creationId xmlns:a16="http://schemas.microsoft.com/office/drawing/2014/main" id="{45B91B1C-821B-4748-87C1-3D75A2F330B0}"/>
              </a:ext>
            </a:extLst>
          </p:cNvPr>
          <p:cNvGraphicFramePr>
            <a:graphicFrameLocks noGrp="1"/>
          </p:cNvGraphicFramePr>
          <p:nvPr/>
        </p:nvGraphicFramePr>
        <p:xfrm>
          <a:off x="1114425" y="3321050"/>
          <a:ext cx="2160588" cy="2016126"/>
        </p:xfrm>
        <a:graphic>
          <a:graphicData uri="http://schemas.openxmlformats.org/drawingml/2006/table">
            <a:tbl>
              <a:tblPr/>
              <a:tblGrid>
                <a:gridCol w="649288">
                  <a:extLst>
                    <a:ext uri="{9D8B030D-6E8A-4147-A177-3AD203B41FA5}">
                      <a16:colId xmlns:a16="http://schemas.microsoft.com/office/drawing/2014/main" val="3939933139"/>
                    </a:ext>
                  </a:extLst>
                </a:gridCol>
                <a:gridCol w="611187">
                  <a:extLst>
                    <a:ext uri="{9D8B030D-6E8A-4147-A177-3AD203B41FA5}">
                      <a16:colId xmlns:a16="http://schemas.microsoft.com/office/drawing/2014/main" val="4131433909"/>
                    </a:ext>
                  </a:extLst>
                </a:gridCol>
                <a:gridCol w="900113">
                  <a:extLst>
                    <a:ext uri="{9D8B030D-6E8A-4147-A177-3AD203B41FA5}">
                      <a16:colId xmlns:a16="http://schemas.microsoft.com/office/drawing/2014/main" val="4217038495"/>
                    </a:ext>
                  </a:extLst>
                </a:gridCol>
              </a:tblGrid>
              <a:tr h="5080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B</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Y</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1962531"/>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4707835"/>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5457576"/>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6967600"/>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5808421"/>
                  </a:ext>
                </a:extLst>
              </a:tr>
            </a:tbl>
          </a:graphicData>
        </a:graphic>
      </p:graphicFrame>
      <p:graphicFrame>
        <p:nvGraphicFramePr>
          <p:cNvPr id="922723" name="Group 99">
            <a:extLst>
              <a:ext uri="{FF2B5EF4-FFF2-40B4-BE49-F238E27FC236}">
                <a16:creationId xmlns:a16="http://schemas.microsoft.com/office/drawing/2014/main" id="{0807F4AD-0048-4437-B449-D1DF388D8198}"/>
              </a:ext>
            </a:extLst>
          </p:cNvPr>
          <p:cNvGraphicFramePr>
            <a:graphicFrameLocks noGrp="1"/>
          </p:cNvGraphicFramePr>
          <p:nvPr/>
        </p:nvGraphicFramePr>
        <p:xfrm>
          <a:off x="2447925" y="3860800"/>
          <a:ext cx="863600" cy="1476376"/>
        </p:xfrm>
        <a:graphic>
          <a:graphicData uri="http://schemas.openxmlformats.org/drawingml/2006/table">
            <a:tbl>
              <a:tblPr/>
              <a:tblGrid>
                <a:gridCol w="863600">
                  <a:extLst>
                    <a:ext uri="{9D8B030D-6E8A-4147-A177-3AD203B41FA5}">
                      <a16:colId xmlns:a16="http://schemas.microsoft.com/office/drawing/2014/main" val="2254015502"/>
                    </a:ext>
                  </a:extLst>
                </a:gridCol>
              </a:tblGrid>
              <a:tr h="36988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241894301"/>
                  </a:ext>
                </a:extLst>
              </a:tr>
              <a:tr h="3683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27857215"/>
                  </a:ext>
                </a:extLst>
              </a:tr>
              <a:tr h="36988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92383983"/>
                  </a:ext>
                </a:extLst>
              </a:tr>
              <a:tr h="3683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716108856"/>
                  </a:ext>
                </a:extLst>
              </a:tr>
            </a:tbl>
          </a:graphicData>
        </a:graphic>
      </p:graphicFrame>
      <p:sp>
        <p:nvSpPr>
          <p:cNvPr id="38" name="Rectangle 80">
            <a:extLst>
              <a:ext uri="{FF2B5EF4-FFF2-40B4-BE49-F238E27FC236}">
                <a16:creationId xmlns:a16="http://schemas.microsoft.com/office/drawing/2014/main" id="{49A1456C-ABD0-414C-929B-575903978917}"/>
              </a:ext>
            </a:extLst>
          </p:cNvPr>
          <p:cNvSpPr>
            <a:spLocks noChangeArrowheads="1"/>
          </p:cNvSpPr>
          <p:nvPr/>
        </p:nvSpPr>
        <p:spPr bwMode="auto">
          <a:xfrm>
            <a:off x="922338" y="5735638"/>
            <a:ext cx="159385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Y =  A ^ B;</a:t>
            </a:r>
            <a:endParaRPr lang="zh-CN" altLang="en-US" sz="2400" b="0"/>
          </a:p>
        </p:txBody>
      </p:sp>
      <p:sp>
        <p:nvSpPr>
          <p:cNvPr id="39" name="Rectangle 80">
            <a:extLst>
              <a:ext uri="{FF2B5EF4-FFF2-40B4-BE49-F238E27FC236}">
                <a16:creationId xmlns:a16="http://schemas.microsoft.com/office/drawing/2014/main" id="{9BFC985D-D0C4-489D-91BF-AED3914F8719}"/>
              </a:ext>
            </a:extLst>
          </p:cNvPr>
          <p:cNvSpPr>
            <a:spLocks noChangeArrowheads="1"/>
          </p:cNvSpPr>
          <p:nvPr/>
        </p:nvSpPr>
        <p:spPr bwMode="auto">
          <a:xfrm>
            <a:off x="3275013" y="5716588"/>
            <a:ext cx="188595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xor (Y, A, B);</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6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69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227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68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7" grpId="0"/>
      <p:bldP spid="922680" grpId="0" animBg="1"/>
      <p:bldP spid="38" grpId="0" animBg="1" autoUpdateAnimBg="0"/>
      <p:bldP spid="3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BE95BBC9-B59D-4024-9768-83AEEA2DF24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0DF733E-F189-420D-82BD-D44B4A99CFF3}"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22531" name="Rectangle 5">
            <a:extLst>
              <a:ext uri="{FF2B5EF4-FFF2-40B4-BE49-F238E27FC236}">
                <a16:creationId xmlns:a16="http://schemas.microsoft.com/office/drawing/2014/main" id="{886D49A4-BD78-440A-BA3D-CA3CE3B892E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22532" name="Rectangle 6">
            <a:extLst>
              <a:ext uri="{FF2B5EF4-FFF2-40B4-BE49-F238E27FC236}">
                <a16:creationId xmlns:a16="http://schemas.microsoft.com/office/drawing/2014/main" id="{48433F60-BF22-4D52-9EEB-69E0EABFB1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FE81DF3-D07D-410A-8CE7-000265D7FCCE}" type="slidenum">
              <a:rPr lang="en-US" altLang="zh-CN" sz="1800" b="0">
                <a:solidFill>
                  <a:srgbClr val="B2B2B2"/>
                </a:solidFill>
              </a:rPr>
              <a:pPr>
                <a:spcAft>
                  <a:spcPct val="0"/>
                </a:spcAft>
                <a:buFontTx/>
                <a:buNone/>
              </a:pPr>
              <a:t>11</a:t>
            </a:fld>
            <a:endParaRPr lang="en-US" altLang="zh-CN" sz="1800" b="0">
              <a:solidFill>
                <a:srgbClr val="B2B2B2"/>
              </a:solidFill>
            </a:endParaRPr>
          </a:p>
        </p:txBody>
      </p:sp>
      <p:sp>
        <p:nvSpPr>
          <p:cNvPr id="22533" name="Text Box 2">
            <a:extLst>
              <a:ext uri="{FF2B5EF4-FFF2-40B4-BE49-F238E27FC236}">
                <a16:creationId xmlns:a16="http://schemas.microsoft.com/office/drawing/2014/main" id="{821466F5-D437-4EA3-8B4E-8462B4F3EB7B}"/>
              </a:ext>
            </a:extLst>
          </p:cNvPr>
          <p:cNvSpPr txBox="1">
            <a:spLocks noChangeArrowheads="1"/>
          </p:cNvSpPr>
          <p:nvPr/>
        </p:nvSpPr>
        <p:spPr bwMode="auto">
          <a:xfrm>
            <a:off x="5688013" y="1539875"/>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ea typeface="楷体_GB2312" pitchFamily="49" charset="-122"/>
              </a:rPr>
              <a:t> =  A </a:t>
            </a:r>
            <a:r>
              <a:rPr lang="en-US" altLang="zh-CN" sz="2800">
                <a:sym typeface="Symbol" panose="05050102010706020507" pitchFamily="18" charset="2"/>
              </a:rPr>
              <a:t></a:t>
            </a:r>
            <a:r>
              <a:rPr kumimoji="1" lang="en-US" altLang="zh-CN" sz="2400">
                <a:ea typeface="楷体_GB2312" pitchFamily="49" charset="-122"/>
              </a:rPr>
              <a:t> B</a:t>
            </a:r>
          </a:p>
        </p:txBody>
      </p:sp>
      <p:sp>
        <p:nvSpPr>
          <p:cNvPr id="22534" name="Text Box 3">
            <a:extLst>
              <a:ext uri="{FF2B5EF4-FFF2-40B4-BE49-F238E27FC236}">
                <a16:creationId xmlns:a16="http://schemas.microsoft.com/office/drawing/2014/main" id="{3CA16384-34E6-441B-AABD-5E7A4A1A4205}"/>
              </a:ext>
            </a:extLst>
          </p:cNvPr>
          <p:cNvSpPr txBox="1">
            <a:spLocks noChangeArrowheads="1"/>
          </p:cNvSpPr>
          <p:nvPr/>
        </p:nvSpPr>
        <p:spPr bwMode="auto">
          <a:xfrm>
            <a:off x="4067175" y="1592263"/>
            <a:ext cx="174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ea typeface="楷体_GB2312" pitchFamily="49" charset="-122"/>
              </a:rPr>
              <a:t>Y =  A </a:t>
            </a:r>
            <a:r>
              <a:rPr kumimoji="1" lang="en-US" altLang="zh-CN" sz="2400" b="0">
                <a:solidFill>
                  <a:srgbClr val="000000"/>
                </a:solidFill>
                <a:ea typeface="华康简宋" charset="-122"/>
                <a:cs typeface="Times New Roman" panose="02020603050405020304" pitchFamily="18" charset="0"/>
                <a:sym typeface="Wingdings 2" panose="05020102010507070707" pitchFamily="18" charset="2"/>
              </a:rPr>
              <a:t></a:t>
            </a:r>
            <a:r>
              <a:rPr kumimoji="1" lang="en-US" altLang="zh-CN" sz="2400">
                <a:ea typeface="楷体_GB2312" pitchFamily="49" charset="-122"/>
              </a:rPr>
              <a:t> B</a:t>
            </a:r>
          </a:p>
        </p:txBody>
      </p:sp>
      <p:sp>
        <p:nvSpPr>
          <p:cNvPr id="22535" name="Rectangle 4">
            <a:extLst>
              <a:ext uri="{FF2B5EF4-FFF2-40B4-BE49-F238E27FC236}">
                <a16:creationId xmlns:a16="http://schemas.microsoft.com/office/drawing/2014/main" id="{B4B2BED5-1C35-4E6A-AF93-549976A895D9}"/>
              </a:ext>
            </a:extLst>
          </p:cNvPr>
          <p:cNvSpPr>
            <a:spLocks noGrp="1" noChangeArrowheads="1"/>
          </p:cNvSpPr>
          <p:nvPr>
            <p:ph type="title"/>
          </p:nvPr>
        </p:nvSpPr>
        <p:spPr/>
        <p:txBody>
          <a:bodyPr/>
          <a:lstStyle/>
          <a:p>
            <a:r>
              <a:rPr lang="zh-CN" altLang="en-US"/>
              <a:t>常用复合逻辑运算</a:t>
            </a:r>
            <a:r>
              <a:rPr lang="zh-CN" altLang="en-US">
                <a:latin typeface="Times New Roman" panose="02020603050405020304" pitchFamily="18" charset="0"/>
              </a:rPr>
              <a:t>─</a:t>
            </a:r>
            <a:r>
              <a:rPr lang="zh-CN" altLang="en-US"/>
              <a:t>同或</a:t>
            </a:r>
            <a:endParaRPr lang="en-US" altLang="zh-CN"/>
          </a:p>
        </p:txBody>
      </p:sp>
      <p:sp>
        <p:nvSpPr>
          <p:cNvPr id="22536" name="Text Box 5">
            <a:extLst>
              <a:ext uri="{FF2B5EF4-FFF2-40B4-BE49-F238E27FC236}">
                <a16:creationId xmlns:a16="http://schemas.microsoft.com/office/drawing/2014/main" id="{8F2AA28C-B42C-45FF-83DD-7F35ACEB28FB}"/>
              </a:ext>
            </a:extLst>
          </p:cNvPr>
          <p:cNvSpPr txBox="1">
            <a:spLocks noChangeArrowheads="1"/>
          </p:cNvSpPr>
          <p:nvPr/>
        </p:nvSpPr>
        <p:spPr bwMode="auto">
          <a:xfrm>
            <a:off x="684213" y="2906713"/>
            <a:ext cx="3157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spcAft>
                <a:spcPct val="0"/>
              </a:spcAft>
            </a:pPr>
            <a:r>
              <a:rPr kumimoji="1" lang="zh-CN" altLang="en-US" sz="2800"/>
              <a:t>  同或逻辑真值表</a:t>
            </a:r>
          </a:p>
        </p:txBody>
      </p:sp>
      <p:sp>
        <p:nvSpPr>
          <p:cNvPr id="22537" name="Text Box 6">
            <a:extLst>
              <a:ext uri="{FF2B5EF4-FFF2-40B4-BE49-F238E27FC236}">
                <a16:creationId xmlns:a16="http://schemas.microsoft.com/office/drawing/2014/main" id="{66082089-AD5D-48DC-AA95-D31E1D397BA7}"/>
              </a:ext>
            </a:extLst>
          </p:cNvPr>
          <p:cNvSpPr txBox="1">
            <a:spLocks noChangeArrowheads="1"/>
          </p:cNvSpPr>
          <p:nvPr/>
        </p:nvSpPr>
        <p:spPr bwMode="auto">
          <a:xfrm>
            <a:off x="5292725" y="2882900"/>
            <a:ext cx="264318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pPr>
            <a:r>
              <a:rPr kumimoji="1" lang="zh-CN" altLang="en-US" sz="2800"/>
              <a:t>  同或逻辑符号</a:t>
            </a:r>
            <a:endParaRPr kumimoji="1" lang="zh-CN" altLang="en-US" sz="2800" baseline="-25000"/>
          </a:p>
        </p:txBody>
      </p:sp>
      <p:sp>
        <p:nvSpPr>
          <p:cNvPr id="22538" name="Text Box 7">
            <a:extLst>
              <a:ext uri="{FF2B5EF4-FFF2-40B4-BE49-F238E27FC236}">
                <a16:creationId xmlns:a16="http://schemas.microsoft.com/office/drawing/2014/main" id="{34D5CECE-B68C-4869-B9A1-C0CF5D87D263}"/>
              </a:ext>
            </a:extLst>
          </p:cNvPr>
          <p:cNvSpPr txBox="1">
            <a:spLocks noChangeArrowheads="1"/>
          </p:cNvSpPr>
          <p:nvPr/>
        </p:nvSpPr>
        <p:spPr bwMode="auto">
          <a:xfrm>
            <a:off x="611188" y="1557338"/>
            <a:ext cx="3005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pPr>
            <a:r>
              <a:rPr kumimoji="1" lang="zh-CN" altLang="en-US" sz="2800"/>
              <a:t>  同或逻辑表达式</a:t>
            </a:r>
          </a:p>
        </p:txBody>
      </p:sp>
      <p:sp>
        <p:nvSpPr>
          <p:cNvPr id="22539" name="Text Box 8">
            <a:extLst>
              <a:ext uri="{FF2B5EF4-FFF2-40B4-BE49-F238E27FC236}">
                <a16:creationId xmlns:a16="http://schemas.microsoft.com/office/drawing/2014/main" id="{F5CCE522-81D9-4E1A-8866-58222A32AC17}"/>
              </a:ext>
            </a:extLst>
          </p:cNvPr>
          <p:cNvSpPr txBox="1">
            <a:spLocks noChangeArrowheads="1"/>
          </p:cNvSpPr>
          <p:nvPr/>
        </p:nvSpPr>
        <p:spPr bwMode="auto">
          <a:xfrm>
            <a:off x="5724525" y="4976813"/>
            <a:ext cx="3238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A</a:t>
            </a:r>
            <a:endParaRPr kumimoji="1" lang="en-US" altLang="zh-CN" sz="2400" baseline="-25000">
              <a:ea typeface="楷体_GB2312" pitchFamily="49" charset="-122"/>
            </a:endParaRPr>
          </a:p>
        </p:txBody>
      </p:sp>
      <p:sp>
        <p:nvSpPr>
          <p:cNvPr id="22540" name="Text Box 9">
            <a:extLst>
              <a:ext uri="{FF2B5EF4-FFF2-40B4-BE49-F238E27FC236}">
                <a16:creationId xmlns:a16="http://schemas.microsoft.com/office/drawing/2014/main" id="{6348CB0D-AE05-42D0-BC28-241D5C2F29C0}"/>
              </a:ext>
            </a:extLst>
          </p:cNvPr>
          <p:cNvSpPr txBox="1">
            <a:spLocks noChangeArrowheads="1"/>
          </p:cNvSpPr>
          <p:nvPr/>
        </p:nvSpPr>
        <p:spPr bwMode="auto">
          <a:xfrm>
            <a:off x="5738813" y="5391150"/>
            <a:ext cx="3238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B</a:t>
            </a:r>
            <a:endParaRPr kumimoji="1" lang="en-US" altLang="zh-CN" sz="2400" baseline="-25000">
              <a:ea typeface="楷体_GB2312" pitchFamily="49" charset="-122"/>
            </a:endParaRPr>
          </a:p>
        </p:txBody>
      </p:sp>
      <p:sp>
        <p:nvSpPr>
          <p:cNvPr id="22541" name="Line 10">
            <a:extLst>
              <a:ext uri="{FF2B5EF4-FFF2-40B4-BE49-F238E27FC236}">
                <a16:creationId xmlns:a16="http://schemas.microsoft.com/office/drawing/2014/main" id="{C366AA16-EA9A-44B4-A2FE-8A8D1B09A763}"/>
              </a:ext>
            </a:extLst>
          </p:cNvPr>
          <p:cNvSpPr>
            <a:spLocks noChangeShapeType="1"/>
          </p:cNvSpPr>
          <p:nvPr/>
        </p:nvSpPr>
        <p:spPr bwMode="auto">
          <a:xfrm>
            <a:off x="6156325" y="5192713"/>
            <a:ext cx="522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11">
            <a:extLst>
              <a:ext uri="{FF2B5EF4-FFF2-40B4-BE49-F238E27FC236}">
                <a16:creationId xmlns:a16="http://schemas.microsoft.com/office/drawing/2014/main" id="{1415C53B-21A4-4FE1-AA22-65F3E3CB2B85}"/>
              </a:ext>
            </a:extLst>
          </p:cNvPr>
          <p:cNvSpPr>
            <a:spLocks noChangeShapeType="1"/>
          </p:cNvSpPr>
          <p:nvPr/>
        </p:nvSpPr>
        <p:spPr bwMode="auto">
          <a:xfrm>
            <a:off x="7454900" y="5373688"/>
            <a:ext cx="469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Text Box 12">
            <a:extLst>
              <a:ext uri="{FF2B5EF4-FFF2-40B4-BE49-F238E27FC236}">
                <a16:creationId xmlns:a16="http://schemas.microsoft.com/office/drawing/2014/main" id="{D47EF1F4-02CD-40F8-9D54-C4DC361D8B03}"/>
              </a:ext>
            </a:extLst>
          </p:cNvPr>
          <p:cNvSpPr txBox="1">
            <a:spLocks noChangeArrowheads="1"/>
          </p:cNvSpPr>
          <p:nvPr/>
        </p:nvSpPr>
        <p:spPr bwMode="auto">
          <a:xfrm>
            <a:off x="7945438" y="5192713"/>
            <a:ext cx="3238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Y</a:t>
            </a:r>
            <a:endParaRPr kumimoji="1" lang="en-US" altLang="zh-CN" sz="2400" baseline="-25000">
              <a:ea typeface="楷体_GB2312" pitchFamily="49" charset="-122"/>
            </a:endParaRPr>
          </a:p>
        </p:txBody>
      </p:sp>
      <p:sp>
        <p:nvSpPr>
          <p:cNvPr id="22544" name="Text Box 13">
            <a:extLst>
              <a:ext uri="{FF2B5EF4-FFF2-40B4-BE49-F238E27FC236}">
                <a16:creationId xmlns:a16="http://schemas.microsoft.com/office/drawing/2014/main" id="{4366E66F-9068-434A-96C1-A79FDAD9EBDD}"/>
              </a:ext>
            </a:extLst>
          </p:cNvPr>
          <p:cNvSpPr txBox="1">
            <a:spLocks noChangeArrowheads="1"/>
          </p:cNvSpPr>
          <p:nvPr/>
        </p:nvSpPr>
        <p:spPr bwMode="auto">
          <a:xfrm>
            <a:off x="5795963" y="3768725"/>
            <a:ext cx="2159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A</a:t>
            </a:r>
            <a:endParaRPr kumimoji="1" lang="en-US" altLang="zh-CN" sz="2400" baseline="-25000">
              <a:ea typeface="楷体_GB2312" pitchFamily="49" charset="-122"/>
            </a:endParaRPr>
          </a:p>
        </p:txBody>
      </p:sp>
      <p:sp>
        <p:nvSpPr>
          <p:cNvPr id="22545" name="Text Box 14">
            <a:extLst>
              <a:ext uri="{FF2B5EF4-FFF2-40B4-BE49-F238E27FC236}">
                <a16:creationId xmlns:a16="http://schemas.microsoft.com/office/drawing/2014/main" id="{220B2C9F-9549-43DF-BF15-AAE5592F4A50}"/>
              </a:ext>
            </a:extLst>
          </p:cNvPr>
          <p:cNvSpPr txBox="1">
            <a:spLocks noChangeArrowheads="1"/>
          </p:cNvSpPr>
          <p:nvPr/>
        </p:nvSpPr>
        <p:spPr bwMode="auto">
          <a:xfrm>
            <a:off x="5795963" y="4173538"/>
            <a:ext cx="2159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B</a:t>
            </a:r>
            <a:endParaRPr kumimoji="1" lang="en-US" altLang="zh-CN" sz="2400" baseline="-25000">
              <a:ea typeface="楷体_GB2312" pitchFamily="49" charset="-122"/>
            </a:endParaRPr>
          </a:p>
        </p:txBody>
      </p:sp>
      <p:sp>
        <p:nvSpPr>
          <p:cNvPr id="22546" name="Line 15">
            <a:extLst>
              <a:ext uri="{FF2B5EF4-FFF2-40B4-BE49-F238E27FC236}">
                <a16:creationId xmlns:a16="http://schemas.microsoft.com/office/drawing/2014/main" id="{94BF385A-7569-475C-82D3-74228B913A64}"/>
              </a:ext>
            </a:extLst>
          </p:cNvPr>
          <p:cNvSpPr>
            <a:spLocks noChangeShapeType="1"/>
          </p:cNvSpPr>
          <p:nvPr/>
        </p:nvSpPr>
        <p:spPr bwMode="auto">
          <a:xfrm>
            <a:off x="6156325" y="3932238"/>
            <a:ext cx="4810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Line 16">
            <a:extLst>
              <a:ext uri="{FF2B5EF4-FFF2-40B4-BE49-F238E27FC236}">
                <a16:creationId xmlns:a16="http://schemas.microsoft.com/office/drawing/2014/main" id="{7C9CE2F0-1A02-4467-BFB8-615245CCF6C6}"/>
              </a:ext>
            </a:extLst>
          </p:cNvPr>
          <p:cNvSpPr>
            <a:spLocks noChangeShapeType="1"/>
          </p:cNvSpPr>
          <p:nvPr/>
        </p:nvSpPr>
        <p:spPr bwMode="auto">
          <a:xfrm>
            <a:off x="6156325" y="4292600"/>
            <a:ext cx="4810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Text Box 17">
            <a:extLst>
              <a:ext uri="{FF2B5EF4-FFF2-40B4-BE49-F238E27FC236}">
                <a16:creationId xmlns:a16="http://schemas.microsoft.com/office/drawing/2014/main" id="{EAD16A74-E2DF-4499-9141-556004A98E6D}"/>
              </a:ext>
            </a:extLst>
          </p:cNvPr>
          <p:cNvSpPr txBox="1">
            <a:spLocks noChangeArrowheads="1"/>
          </p:cNvSpPr>
          <p:nvPr/>
        </p:nvSpPr>
        <p:spPr bwMode="auto">
          <a:xfrm flipH="1">
            <a:off x="7875588" y="3968750"/>
            <a:ext cx="219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Y</a:t>
            </a:r>
            <a:endParaRPr kumimoji="1" lang="en-US" altLang="zh-CN" sz="2400" baseline="-25000">
              <a:ea typeface="楷体_GB2312" pitchFamily="49" charset="-122"/>
            </a:endParaRPr>
          </a:p>
        </p:txBody>
      </p:sp>
      <p:sp>
        <p:nvSpPr>
          <p:cNvPr id="22549" name="Text Box 18">
            <a:extLst>
              <a:ext uri="{FF2B5EF4-FFF2-40B4-BE49-F238E27FC236}">
                <a16:creationId xmlns:a16="http://schemas.microsoft.com/office/drawing/2014/main" id="{C36D2969-F2F5-4435-BC6B-C0DB18A8588A}"/>
              </a:ext>
            </a:extLst>
          </p:cNvPr>
          <p:cNvSpPr txBox="1">
            <a:spLocks noChangeArrowheads="1"/>
          </p:cNvSpPr>
          <p:nvPr/>
        </p:nvSpPr>
        <p:spPr bwMode="auto">
          <a:xfrm>
            <a:off x="6731000" y="3871913"/>
            <a:ext cx="5048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a:t>
            </a:r>
          </a:p>
        </p:txBody>
      </p:sp>
      <p:sp>
        <p:nvSpPr>
          <p:cNvPr id="22550" name="Rectangle 19">
            <a:extLst>
              <a:ext uri="{FF2B5EF4-FFF2-40B4-BE49-F238E27FC236}">
                <a16:creationId xmlns:a16="http://schemas.microsoft.com/office/drawing/2014/main" id="{813B8E9A-10C1-4260-A3E1-FC2E02F96C34}"/>
              </a:ext>
            </a:extLst>
          </p:cNvPr>
          <p:cNvSpPr>
            <a:spLocks noChangeArrowheads="1"/>
          </p:cNvSpPr>
          <p:nvPr/>
        </p:nvSpPr>
        <p:spPr bwMode="auto">
          <a:xfrm>
            <a:off x="6635750" y="3768725"/>
            <a:ext cx="673100" cy="7064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51" name="Line 20">
            <a:extLst>
              <a:ext uri="{FF2B5EF4-FFF2-40B4-BE49-F238E27FC236}">
                <a16:creationId xmlns:a16="http://schemas.microsoft.com/office/drawing/2014/main" id="{F47CF02E-B933-46DA-AB36-9A42797122FB}"/>
              </a:ext>
            </a:extLst>
          </p:cNvPr>
          <p:cNvSpPr>
            <a:spLocks noChangeShapeType="1"/>
          </p:cNvSpPr>
          <p:nvPr/>
        </p:nvSpPr>
        <p:spPr bwMode="auto">
          <a:xfrm>
            <a:off x="7310438" y="4129088"/>
            <a:ext cx="4810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2" name="Line 23">
            <a:extLst>
              <a:ext uri="{FF2B5EF4-FFF2-40B4-BE49-F238E27FC236}">
                <a16:creationId xmlns:a16="http://schemas.microsoft.com/office/drawing/2014/main" id="{1AD31B6C-FA71-47B5-90DA-B97E7C0594D1}"/>
              </a:ext>
            </a:extLst>
          </p:cNvPr>
          <p:cNvSpPr>
            <a:spLocks noChangeShapeType="1"/>
          </p:cNvSpPr>
          <p:nvPr/>
        </p:nvSpPr>
        <p:spPr bwMode="auto">
          <a:xfrm>
            <a:off x="6192838" y="1628775"/>
            <a:ext cx="9001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924696" name="Group 24">
            <a:extLst>
              <a:ext uri="{FF2B5EF4-FFF2-40B4-BE49-F238E27FC236}">
                <a16:creationId xmlns:a16="http://schemas.microsoft.com/office/drawing/2014/main" id="{5422E888-AD66-4E91-BF11-0D7314273774}"/>
              </a:ext>
            </a:extLst>
          </p:cNvPr>
          <p:cNvGraphicFramePr>
            <a:graphicFrameLocks noGrp="1"/>
          </p:cNvGraphicFramePr>
          <p:nvPr>
            <p:extLst>
              <p:ext uri="{D42A27DB-BD31-4B8C-83A1-F6EECF244321}">
                <p14:modId xmlns:p14="http://schemas.microsoft.com/office/powerpoint/2010/main" val="362483720"/>
              </p:ext>
            </p:extLst>
          </p:nvPr>
        </p:nvGraphicFramePr>
        <p:xfrm>
          <a:off x="1187450" y="3573016"/>
          <a:ext cx="2160588" cy="2016126"/>
        </p:xfrm>
        <a:graphic>
          <a:graphicData uri="http://schemas.openxmlformats.org/drawingml/2006/table">
            <a:tbl>
              <a:tblPr/>
              <a:tblGrid>
                <a:gridCol w="649288">
                  <a:extLst>
                    <a:ext uri="{9D8B030D-6E8A-4147-A177-3AD203B41FA5}">
                      <a16:colId xmlns:a16="http://schemas.microsoft.com/office/drawing/2014/main" val="4166534763"/>
                    </a:ext>
                  </a:extLst>
                </a:gridCol>
                <a:gridCol w="611187">
                  <a:extLst>
                    <a:ext uri="{9D8B030D-6E8A-4147-A177-3AD203B41FA5}">
                      <a16:colId xmlns:a16="http://schemas.microsoft.com/office/drawing/2014/main" val="3224962933"/>
                    </a:ext>
                  </a:extLst>
                </a:gridCol>
                <a:gridCol w="900113">
                  <a:extLst>
                    <a:ext uri="{9D8B030D-6E8A-4147-A177-3AD203B41FA5}">
                      <a16:colId xmlns:a16="http://schemas.microsoft.com/office/drawing/2014/main" val="1911860888"/>
                    </a:ext>
                  </a:extLst>
                </a:gridCol>
              </a:tblGrid>
              <a:tr h="5080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B</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Y</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5020454"/>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9164304"/>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1275172"/>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3764235"/>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3669127"/>
                  </a:ext>
                </a:extLst>
              </a:tr>
            </a:tbl>
          </a:graphicData>
        </a:graphic>
      </p:graphicFrame>
      <p:sp>
        <p:nvSpPr>
          <p:cNvPr id="22575" name="Line 56">
            <a:extLst>
              <a:ext uri="{FF2B5EF4-FFF2-40B4-BE49-F238E27FC236}">
                <a16:creationId xmlns:a16="http://schemas.microsoft.com/office/drawing/2014/main" id="{03C48729-851F-4825-8483-97ED9743EA29}"/>
              </a:ext>
            </a:extLst>
          </p:cNvPr>
          <p:cNvSpPr>
            <a:spLocks noChangeShapeType="1"/>
          </p:cNvSpPr>
          <p:nvPr/>
        </p:nvSpPr>
        <p:spPr bwMode="auto">
          <a:xfrm flipV="1">
            <a:off x="2520950" y="3573016"/>
            <a:ext cx="0"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6" name="Line 57">
            <a:extLst>
              <a:ext uri="{FF2B5EF4-FFF2-40B4-BE49-F238E27FC236}">
                <a16:creationId xmlns:a16="http://schemas.microsoft.com/office/drawing/2014/main" id="{25A3D009-950C-4792-BF91-5C0488C25CBC}"/>
              </a:ext>
            </a:extLst>
          </p:cNvPr>
          <p:cNvSpPr>
            <a:spLocks noChangeShapeType="1"/>
          </p:cNvSpPr>
          <p:nvPr/>
        </p:nvSpPr>
        <p:spPr bwMode="auto">
          <a:xfrm>
            <a:off x="1187450" y="4076254"/>
            <a:ext cx="21605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7" name="Rectangle 58">
            <a:extLst>
              <a:ext uri="{FF2B5EF4-FFF2-40B4-BE49-F238E27FC236}">
                <a16:creationId xmlns:a16="http://schemas.microsoft.com/office/drawing/2014/main" id="{383F80D6-9276-4B3F-8A6B-6445AD307BDF}"/>
              </a:ext>
            </a:extLst>
          </p:cNvPr>
          <p:cNvSpPr>
            <a:spLocks noChangeArrowheads="1"/>
          </p:cNvSpPr>
          <p:nvPr/>
        </p:nvSpPr>
        <p:spPr bwMode="auto">
          <a:xfrm>
            <a:off x="3671888" y="4147691"/>
            <a:ext cx="1512887" cy="1368425"/>
          </a:xfrm>
          <a:prstGeom prst="rect">
            <a:avLst/>
          </a:prstGeom>
          <a:solidFill>
            <a:srgbClr val="FFFF99"/>
          </a:solidFill>
          <a:ln w="19050">
            <a:solidFill>
              <a:srgbClr val="0066FF"/>
            </a:solidFill>
            <a:miter lim="800000"/>
            <a:headEnd/>
            <a:tailEnd/>
          </a:ln>
        </p:spPr>
        <p:txBody>
          <a:bodyPr wrap="none"/>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66FF"/>
                </a:solidFill>
              </a:rPr>
              <a:t>特点：</a:t>
            </a:r>
          </a:p>
          <a:p>
            <a:pPr eaLnBrk="1" hangingPunct="1">
              <a:spcBef>
                <a:spcPct val="20000"/>
              </a:spcBef>
              <a:spcAft>
                <a:spcPct val="0"/>
              </a:spcAft>
              <a:buFontTx/>
              <a:buNone/>
            </a:pPr>
            <a:r>
              <a:rPr lang="zh-CN" altLang="en-US" sz="2400">
                <a:solidFill>
                  <a:srgbClr val="0066FF"/>
                </a:solidFill>
              </a:rPr>
              <a:t>  相同得</a:t>
            </a:r>
            <a:r>
              <a:rPr lang="en-US" altLang="zh-CN" sz="2400">
                <a:solidFill>
                  <a:srgbClr val="0066FF"/>
                </a:solidFill>
              </a:rPr>
              <a:t>1</a:t>
            </a:r>
          </a:p>
          <a:p>
            <a:pPr eaLnBrk="1" hangingPunct="1">
              <a:spcAft>
                <a:spcPct val="0"/>
              </a:spcAft>
              <a:buFontTx/>
              <a:buNone/>
            </a:pPr>
            <a:r>
              <a:rPr lang="zh-CN" altLang="en-US" sz="2400">
                <a:solidFill>
                  <a:srgbClr val="0066FF"/>
                </a:solidFill>
              </a:rPr>
              <a:t>  不同得</a:t>
            </a:r>
            <a:r>
              <a:rPr lang="en-US" altLang="zh-CN" sz="2400">
                <a:solidFill>
                  <a:srgbClr val="0066FF"/>
                </a:solidFill>
              </a:rPr>
              <a:t>0</a:t>
            </a:r>
          </a:p>
        </p:txBody>
      </p:sp>
      <p:grpSp>
        <p:nvGrpSpPr>
          <p:cNvPr id="22578" name="Group 59">
            <a:extLst>
              <a:ext uri="{FF2B5EF4-FFF2-40B4-BE49-F238E27FC236}">
                <a16:creationId xmlns:a16="http://schemas.microsoft.com/office/drawing/2014/main" id="{867811F4-0A9F-4D31-85C4-395CCEF73C97}"/>
              </a:ext>
            </a:extLst>
          </p:cNvPr>
          <p:cNvGrpSpPr>
            <a:grpSpLocks/>
          </p:cNvGrpSpPr>
          <p:nvPr/>
        </p:nvGrpSpPr>
        <p:grpSpPr bwMode="auto">
          <a:xfrm>
            <a:off x="5400675" y="5013325"/>
            <a:ext cx="2014538" cy="720725"/>
            <a:chOff x="3334" y="2976"/>
            <a:chExt cx="1269" cy="454"/>
          </a:xfrm>
        </p:grpSpPr>
        <p:grpSp>
          <p:nvGrpSpPr>
            <p:cNvPr id="22584" name="Group 60">
              <a:extLst>
                <a:ext uri="{FF2B5EF4-FFF2-40B4-BE49-F238E27FC236}">
                  <a16:creationId xmlns:a16="http://schemas.microsoft.com/office/drawing/2014/main" id="{3373F7B3-B676-4E9E-9C0D-A8C0D8F1B00B}"/>
                </a:ext>
              </a:extLst>
            </p:cNvPr>
            <p:cNvGrpSpPr>
              <a:grpSpLocks/>
            </p:cNvGrpSpPr>
            <p:nvPr/>
          </p:nvGrpSpPr>
          <p:grpSpPr bwMode="auto">
            <a:xfrm>
              <a:off x="3447" y="2976"/>
              <a:ext cx="1156" cy="454"/>
              <a:chOff x="986" y="3158"/>
              <a:chExt cx="1671" cy="658"/>
            </a:xfrm>
          </p:grpSpPr>
          <p:sp>
            <p:nvSpPr>
              <p:cNvPr id="22586" name="Arc 61">
                <a:extLst>
                  <a:ext uri="{FF2B5EF4-FFF2-40B4-BE49-F238E27FC236}">
                    <a16:creationId xmlns:a16="http://schemas.microsoft.com/office/drawing/2014/main" id="{ABC3DC9C-2957-4743-BBCB-92B5A763E133}"/>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87" name="Arc 62">
                <a:extLst>
                  <a:ext uri="{FF2B5EF4-FFF2-40B4-BE49-F238E27FC236}">
                    <a16:creationId xmlns:a16="http://schemas.microsoft.com/office/drawing/2014/main" id="{2AAA8308-39DB-4549-B489-F4C9693F4C65}"/>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88" name="Arc 63">
                <a:extLst>
                  <a:ext uri="{FF2B5EF4-FFF2-40B4-BE49-F238E27FC236}">
                    <a16:creationId xmlns:a16="http://schemas.microsoft.com/office/drawing/2014/main" id="{C8F86EB8-D0EE-4782-914E-D0A436E6C46A}"/>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89" name="Line 64">
                <a:extLst>
                  <a:ext uri="{FF2B5EF4-FFF2-40B4-BE49-F238E27FC236}">
                    <a16:creationId xmlns:a16="http://schemas.microsoft.com/office/drawing/2014/main" id="{EC91F042-7EBC-4FAA-956C-D92E37EF05A1}"/>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90" name="Line 65">
                <a:extLst>
                  <a:ext uri="{FF2B5EF4-FFF2-40B4-BE49-F238E27FC236}">
                    <a16:creationId xmlns:a16="http://schemas.microsoft.com/office/drawing/2014/main" id="{0E4B9AE5-14DB-49FB-9F55-FE657A270D12}"/>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85" name="Arc 66">
              <a:extLst>
                <a:ext uri="{FF2B5EF4-FFF2-40B4-BE49-F238E27FC236}">
                  <a16:creationId xmlns:a16="http://schemas.microsoft.com/office/drawing/2014/main" id="{185D6649-0E05-4359-AA04-48C65FE48449}"/>
                </a:ext>
              </a:extLst>
            </p:cNvPr>
            <p:cNvSpPr>
              <a:spLocks/>
            </p:cNvSpPr>
            <p:nvPr/>
          </p:nvSpPr>
          <p:spPr bwMode="auto">
            <a:xfrm rot="5400000">
              <a:off x="3465" y="2845"/>
              <a:ext cx="452" cy="714"/>
            </a:xfrm>
            <a:custGeom>
              <a:avLst/>
              <a:gdLst>
                <a:gd name="T0" fmla="*/ 0 w 21674"/>
                <a:gd name="T1" fmla="*/ 3 h 21600"/>
                <a:gd name="T2" fmla="*/ 9 w 21674"/>
                <a:gd name="T3" fmla="*/ 3 h 21600"/>
                <a:gd name="T4" fmla="*/ 5 w 21674"/>
                <a:gd name="T5" fmla="*/ 24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2579" name="Oval 67">
            <a:extLst>
              <a:ext uri="{FF2B5EF4-FFF2-40B4-BE49-F238E27FC236}">
                <a16:creationId xmlns:a16="http://schemas.microsoft.com/office/drawing/2014/main" id="{C6A13746-9914-46A2-9515-4C43FC23E9B3}"/>
              </a:ext>
            </a:extLst>
          </p:cNvPr>
          <p:cNvSpPr>
            <a:spLocks noChangeArrowheads="1"/>
          </p:cNvSpPr>
          <p:nvPr/>
        </p:nvSpPr>
        <p:spPr bwMode="auto">
          <a:xfrm>
            <a:off x="7380288" y="5305425"/>
            <a:ext cx="144462" cy="1444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80" name="Line 68">
            <a:extLst>
              <a:ext uri="{FF2B5EF4-FFF2-40B4-BE49-F238E27FC236}">
                <a16:creationId xmlns:a16="http://schemas.microsoft.com/office/drawing/2014/main" id="{EFCACFF6-058B-4D2F-BAFD-B0636C2B19BE}"/>
              </a:ext>
            </a:extLst>
          </p:cNvPr>
          <p:cNvSpPr>
            <a:spLocks noChangeShapeType="1"/>
          </p:cNvSpPr>
          <p:nvPr/>
        </p:nvSpPr>
        <p:spPr bwMode="auto">
          <a:xfrm>
            <a:off x="6156325" y="5553075"/>
            <a:ext cx="522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1" name="Text Box 69">
            <a:extLst>
              <a:ext uri="{FF2B5EF4-FFF2-40B4-BE49-F238E27FC236}">
                <a16:creationId xmlns:a16="http://schemas.microsoft.com/office/drawing/2014/main" id="{EB37910D-D921-4941-8160-DB4C4300EA65}"/>
              </a:ext>
            </a:extLst>
          </p:cNvPr>
          <p:cNvSpPr txBox="1">
            <a:spLocks noChangeArrowheads="1"/>
          </p:cNvSpPr>
          <p:nvPr/>
        </p:nvSpPr>
        <p:spPr bwMode="auto">
          <a:xfrm>
            <a:off x="4341813" y="2117725"/>
            <a:ext cx="1958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ea typeface="楷体_GB2312" pitchFamily="49" charset="-122"/>
              </a:rPr>
              <a:t>=  A</a:t>
            </a:r>
            <a:r>
              <a:rPr kumimoji="1" lang="en-US" altLang="zh-CN" sz="2800">
                <a:ea typeface="楷体_GB2312" pitchFamily="49" charset="-122"/>
              </a:rPr>
              <a:t> </a:t>
            </a:r>
            <a:r>
              <a:rPr kumimoji="1" lang="en-US" altLang="zh-CN" sz="2400">
                <a:ea typeface="楷体_GB2312" pitchFamily="49" charset="-122"/>
              </a:rPr>
              <a:t>B + AB</a:t>
            </a:r>
          </a:p>
        </p:txBody>
      </p:sp>
      <p:sp>
        <p:nvSpPr>
          <p:cNvPr id="22582" name="Line 70">
            <a:extLst>
              <a:ext uri="{FF2B5EF4-FFF2-40B4-BE49-F238E27FC236}">
                <a16:creationId xmlns:a16="http://schemas.microsoft.com/office/drawing/2014/main" id="{B5C30F0C-1A9E-497F-A5E1-1A6436DCB42C}"/>
              </a:ext>
            </a:extLst>
          </p:cNvPr>
          <p:cNvSpPr>
            <a:spLocks noChangeShapeType="1"/>
          </p:cNvSpPr>
          <p:nvPr/>
        </p:nvSpPr>
        <p:spPr bwMode="auto">
          <a:xfrm>
            <a:off x="4778375" y="2206625"/>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2583" name="Line 71">
            <a:extLst>
              <a:ext uri="{FF2B5EF4-FFF2-40B4-BE49-F238E27FC236}">
                <a16:creationId xmlns:a16="http://schemas.microsoft.com/office/drawing/2014/main" id="{3CB3A8CE-49D9-40CB-A18D-F9EF521782E6}"/>
              </a:ext>
            </a:extLst>
          </p:cNvPr>
          <p:cNvSpPr>
            <a:spLocks noChangeShapeType="1"/>
          </p:cNvSpPr>
          <p:nvPr/>
        </p:nvSpPr>
        <p:spPr bwMode="auto">
          <a:xfrm>
            <a:off x="5092700" y="2206625"/>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Rectangle 80">
            <a:extLst>
              <a:ext uri="{FF2B5EF4-FFF2-40B4-BE49-F238E27FC236}">
                <a16:creationId xmlns:a16="http://schemas.microsoft.com/office/drawing/2014/main" id="{46752122-3D6D-4A4F-8840-6963B55ADB7F}"/>
              </a:ext>
            </a:extLst>
          </p:cNvPr>
          <p:cNvSpPr>
            <a:spLocks noChangeArrowheads="1"/>
          </p:cNvSpPr>
          <p:nvPr/>
        </p:nvSpPr>
        <p:spPr bwMode="auto">
          <a:xfrm>
            <a:off x="922338" y="5735638"/>
            <a:ext cx="177375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Y =  A ~^ B;</a:t>
            </a:r>
            <a:endParaRPr lang="zh-CN" altLang="en-US" sz="2400" b="0"/>
          </a:p>
        </p:txBody>
      </p:sp>
      <p:sp>
        <p:nvSpPr>
          <p:cNvPr id="44" name="Rectangle 80">
            <a:extLst>
              <a:ext uri="{FF2B5EF4-FFF2-40B4-BE49-F238E27FC236}">
                <a16:creationId xmlns:a16="http://schemas.microsoft.com/office/drawing/2014/main" id="{261327BB-5B02-4AC3-9FDF-4F5DF246AFB3}"/>
              </a:ext>
            </a:extLst>
          </p:cNvPr>
          <p:cNvSpPr>
            <a:spLocks noChangeArrowheads="1"/>
          </p:cNvSpPr>
          <p:nvPr/>
        </p:nvSpPr>
        <p:spPr bwMode="auto">
          <a:xfrm>
            <a:off x="3275013" y="5716588"/>
            <a:ext cx="2057999"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xnor (Y, A, B);</a:t>
            </a:r>
            <a:endParaRPr lang="zh-CN" altLang="en-US" sz="2400"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12E0D868-54BA-498D-871A-EC19C8FD26C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21E9075-0F34-4961-AFAF-37356AA85FAE}"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24579" name="Rectangle 5">
            <a:extLst>
              <a:ext uri="{FF2B5EF4-FFF2-40B4-BE49-F238E27FC236}">
                <a16:creationId xmlns:a16="http://schemas.microsoft.com/office/drawing/2014/main" id="{CD045A3F-EB0E-42B7-AE28-6B820A489BC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24580" name="Rectangle 6">
            <a:extLst>
              <a:ext uri="{FF2B5EF4-FFF2-40B4-BE49-F238E27FC236}">
                <a16:creationId xmlns:a16="http://schemas.microsoft.com/office/drawing/2014/main" id="{683D1AE1-35E8-4563-B3F0-5C0FB6187B2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5B3A1D3-BEA4-4308-B855-EEF9B814B05A}" type="slidenum">
              <a:rPr lang="en-US" altLang="zh-CN" sz="1800" b="0">
                <a:solidFill>
                  <a:srgbClr val="B2B2B2"/>
                </a:solidFill>
              </a:rPr>
              <a:pPr>
                <a:spcAft>
                  <a:spcPct val="0"/>
                </a:spcAft>
                <a:buFontTx/>
                <a:buNone/>
              </a:pPr>
              <a:t>12</a:t>
            </a:fld>
            <a:endParaRPr lang="en-US" altLang="zh-CN" sz="1800" b="0">
              <a:solidFill>
                <a:srgbClr val="B2B2B2"/>
              </a:solidFill>
            </a:endParaRPr>
          </a:p>
        </p:txBody>
      </p:sp>
      <p:sp>
        <p:nvSpPr>
          <p:cNvPr id="24581" name="Rectangle 2">
            <a:extLst>
              <a:ext uri="{FF2B5EF4-FFF2-40B4-BE49-F238E27FC236}">
                <a16:creationId xmlns:a16="http://schemas.microsoft.com/office/drawing/2014/main" id="{2DB1585D-9D25-4EF8-B24E-A0EF381410E2}"/>
              </a:ext>
            </a:extLst>
          </p:cNvPr>
          <p:cNvSpPr>
            <a:spLocks noGrp="1" noChangeArrowheads="1"/>
          </p:cNvSpPr>
          <p:nvPr>
            <p:ph type="title"/>
          </p:nvPr>
        </p:nvSpPr>
        <p:spPr/>
        <p:txBody>
          <a:bodyPr/>
          <a:lstStyle/>
          <a:p>
            <a:r>
              <a:rPr lang="zh-CN" altLang="en-US"/>
              <a:t>逻辑函数</a:t>
            </a:r>
          </a:p>
        </p:txBody>
      </p:sp>
      <p:sp>
        <p:nvSpPr>
          <p:cNvPr id="985091" name="Rectangle 3">
            <a:extLst>
              <a:ext uri="{FF2B5EF4-FFF2-40B4-BE49-F238E27FC236}">
                <a16:creationId xmlns:a16="http://schemas.microsoft.com/office/drawing/2014/main" id="{9D26D08C-7D8B-4C81-B770-A0E0107CD235}"/>
              </a:ext>
            </a:extLst>
          </p:cNvPr>
          <p:cNvSpPr>
            <a:spLocks noGrp="1" noChangeArrowheads="1"/>
          </p:cNvSpPr>
          <p:nvPr>
            <p:ph type="body" idx="1"/>
          </p:nvPr>
        </p:nvSpPr>
        <p:spPr/>
        <p:txBody>
          <a:bodyPr/>
          <a:lstStyle/>
          <a:p>
            <a:r>
              <a:rPr lang="zh-CN" altLang="en-US" sz="2800">
                <a:latin typeface="Times New Roman" panose="02020603050405020304" pitchFamily="18" charset="0"/>
              </a:rPr>
              <a:t>如果对应于输入逻辑变量</a:t>
            </a:r>
            <a:r>
              <a:rPr lang="en-US" altLang="zh-CN" sz="2800">
                <a:latin typeface="Times New Roman" panose="02020603050405020304" pitchFamily="18" charset="0"/>
              </a:rPr>
              <a:t>A</a:t>
            </a:r>
            <a:r>
              <a:rPr lang="zh-CN" altLang="en-US" sz="2800">
                <a:latin typeface="Times New Roman" panose="02020603050405020304" pitchFamily="18" charset="0"/>
              </a:rPr>
              <a:t>、</a:t>
            </a:r>
            <a:r>
              <a:rPr lang="en-US" altLang="zh-CN" sz="2800">
                <a:latin typeface="Times New Roman" panose="02020603050405020304" pitchFamily="18" charset="0"/>
              </a:rPr>
              <a:t>B</a:t>
            </a:r>
            <a:r>
              <a:rPr lang="zh-CN" altLang="en-US" sz="2800">
                <a:latin typeface="Times New Roman" panose="02020603050405020304" pitchFamily="18" charset="0"/>
              </a:rPr>
              <a:t>、</a:t>
            </a:r>
            <a:r>
              <a:rPr lang="en-US" altLang="zh-CN" sz="2800">
                <a:latin typeface="Times New Roman" panose="02020603050405020304" pitchFamily="18" charset="0"/>
              </a:rPr>
              <a:t>C</a:t>
            </a:r>
            <a:r>
              <a:rPr lang="zh-CN" altLang="en-US" sz="2800">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的每一组确定值，输出逻辑变量</a:t>
            </a:r>
            <a:r>
              <a:rPr lang="en-US" altLang="zh-CN" sz="2800">
                <a:latin typeface="Times New Roman" panose="02020603050405020304" pitchFamily="18" charset="0"/>
              </a:rPr>
              <a:t>Y</a:t>
            </a:r>
            <a:r>
              <a:rPr lang="zh-CN" altLang="en-US" sz="2800">
                <a:latin typeface="Times New Roman" panose="02020603050405020304" pitchFamily="18" charset="0"/>
              </a:rPr>
              <a:t>都有唯一确定的值，则称</a:t>
            </a:r>
            <a:r>
              <a:rPr lang="en-US" altLang="zh-CN" sz="2800">
                <a:latin typeface="Times New Roman" panose="02020603050405020304" pitchFamily="18" charset="0"/>
              </a:rPr>
              <a:t>Y</a:t>
            </a:r>
            <a:r>
              <a:rPr lang="zh-CN" altLang="en-US" sz="2800">
                <a:latin typeface="Times New Roman" panose="02020603050405020304" pitchFamily="18" charset="0"/>
              </a:rPr>
              <a:t>是</a:t>
            </a:r>
            <a:r>
              <a:rPr lang="en-US" altLang="zh-CN" sz="2800">
                <a:latin typeface="Times New Roman" panose="02020603050405020304" pitchFamily="18" charset="0"/>
              </a:rPr>
              <a:t>A</a:t>
            </a:r>
            <a:r>
              <a:rPr lang="zh-CN" altLang="en-US" sz="2800">
                <a:latin typeface="Times New Roman" panose="02020603050405020304" pitchFamily="18" charset="0"/>
              </a:rPr>
              <a:t>、</a:t>
            </a:r>
            <a:r>
              <a:rPr lang="en-US" altLang="zh-CN" sz="2800">
                <a:latin typeface="Times New Roman" panose="02020603050405020304" pitchFamily="18" charset="0"/>
              </a:rPr>
              <a:t>B</a:t>
            </a:r>
            <a:r>
              <a:rPr lang="zh-CN" altLang="en-US" sz="2800">
                <a:latin typeface="Times New Roman" panose="02020603050405020304" pitchFamily="18" charset="0"/>
              </a:rPr>
              <a:t>、</a:t>
            </a:r>
            <a:r>
              <a:rPr lang="en-US" altLang="zh-CN" sz="2800">
                <a:latin typeface="Times New Roman" panose="02020603050405020304" pitchFamily="18" charset="0"/>
              </a:rPr>
              <a:t>C</a:t>
            </a:r>
            <a:r>
              <a:rPr lang="zh-CN" altLang="en-US" sz="2800">
                <a:latin typeface="Times New Roman" panose="02020603050405020304" pitchFamily="18" charset="0"/>
              </a:rPr>
              <a:t>、</a:t>
            </a:r>
            <a:r>
              <a:rPr lang="en-US" altLang="zh-CN" sz="2800">
                <a:latin typeface="Times New Roman" panose="02020603050405020304" pitchFamily="18" charset="0"/>
              </a:rPr>
              <a:t>…</a:t>
            </a:r>
            <a:r>
              <a:rPr lang="zh-CN" altLang="en-US" sz="2800">
                <a:latin typeface="Times New Roman" panose="02020603050405020304" pitchFamily="18" charset="0"/>
              </a:rPr>
              <a:t>的逻辑函数，记为</a:t>
            </a:r>
          </a:p>
          <a:p>
            <a:pPr>
              <a:spcBef>
                <a:spcPct val="20000"/>
              </a:spcBef>
              <a:buFontTx/>
              <a:buNone/>
            </a:pPr>
            <a:r>
              <a:rPr lang="en-US" altLang="zh-CN" sz="2800" b="0" i="1">
                <a:solidFill>
                  <a:srgbClr val="000000"/>
                </a:solidFill>
                <a:latin typeface="Times New Roman" panose="02020603050405020304" pitchFamily="18" charset="0"/>
                <a:ea typeface="楷体_GB2312" pitchFamily="49" charset="-122"/>
              </a:rPr>
              <a:t>  		     </a:t>
            </a:r>
            <a:r>
              <a:rPr lang="en-US" altLang="zh-CN" sz="2800" b="0">
                <a:solidFill>
                  <a:srgbClr val="000000"/>
                </a:solidFill>
                <a:latin typeface="Times New Roman" panose="02020603050405020304" pitchFamily="18" charset="0"/>
                <a:ea typeface="楷体_GB2312" pitchFamily="49" charset="-122"/>
              </a:rPr>
              <a:t>Y = </a:t>
            </a:r>
            <a:r>
              <a:rPr lang="en-US" altLang="zh-CN" sz="2800" b="0" i="1">
                <a:solidFill>
                  <a:srgbClr val="000000"/>
                </a:solidFill>
                <a:latin typeface="Times New Roman" panose="02020603050405020304" pitchFamily="18" charset="0"/>
                <a:ea typeface="楷体_GB2312" pitchFamily="49" charset="-122"/>
              </a:rPr>
              <a:t>f </a:t>
            </a:r>
            <a:r>
              <a:rPr lang="en-US" altLang="zh-CN" sz="2800" b="0">
                <a:solidFill>
                  <a:srgbClr val="000000"/>
                </a:solidFill>
                <a:latin typeface="Times New Roman" panose="02020603050405020304" pitchFamily="18" charset="0"/>
                <a:ea typeface="楷体_GB2312" pitchFamily="49" charset="-122"/>
              </a:rPr>
              <a:t>(A, B, C…)</a:t>
            </a:r>
            <a:r>
              <a:rPr lang="en-US" altLang="zh-CN" sz="2800" b="0">
                <a:solidFill>
                  <a:srgbClr val="000000"/>
                </a:solidFill>
                <a:latin typeface="宋体" panose="02010600030101010101" pitchFamily="2" charset="-122"/>
              </a:rPr>
              <a:t>   </a:t>
            </a:r>
            <a:r>
              <a:rPr lang="zh-CN" altLang="en-US" sz="2800" b="0">
                <a:solidFill>
                  <a:srgbClr val="000000"/>
                </a:solidFill>
                <a:latin typeface="宋体" panose="02010600030101010101" pitchFamily="2" charset="-122"/>
              </a:rPr>
              <a:t>简写为</a:t>
            </a:r>
            <a:r>
              <a:rPr lang="en-US" altLang="zh-CN" sz="2800" b="0">
                <a:solidFill>
                  <a:srgbClr val="000000"/>
                </a:solidFill>
                <a:latin typeface="Times New Roman" panose="02020603050405020304" pitchFamily="18" charset="0"/>
                <a:ea typeface="楷体_GB2312" pitchFamily="49" charset="-122"/>
              </a:rPr>
              <a:t>Y(A, B, C…)</a:t>
            </a:r>
            <a:endParaRPr lang="zh-CN" altLang="en-US" sz="2800">
              <a:latin typeface="Times New Roman" panose="02020603050405020304" pitchFamily="18" charset="0"/>
            </a:endParaRPr>
          </a:p>
          <a:p>
            <a:pPr>
              <a:spcBef>
                <a:spcPct val="20000"/>
              </a:spcBef>
            </a:pPr>
            <a:r>
              <a:rPr lang="zh-CN" altLang="en-US" sz="2800">
                <a:latin typeface="Times New Roman" panose="02020603050405020304" pitchFamily="18" charset="0"/>
              </a:rPr>
              <a:t>逻辑函数的表示方法</a:t>
            </a:r>
          </a:p>
          <a:p>
            <a:pPr lvl="1"/>
            <a:r>
              <a:rPr lang="zh-CN" altLang="en-US" sz="2400">
                <a:latin typeface="Times New Roman" panose="02020603050405020304" pitchFamily="18" charset="0"/>
              </a:rPr>
              <a:t>真值表、逻辑式、逻辑图、波形图、卡诺图、硬件描述语言表示法等</a:t>
            </a:r>
          </a:p>
          <a:p>
            <a:pPr lvl="1"/>
            <a:r>
              <a:rPr lang="zh-CN" altLang="en-US" sz="2400">
                <a:latin typeface="Times New Roman" panose="02020603050405020304" pitchFamily="18" charset="0"/>
              </a:rPr>
              <a:t>不同的表示方法是等价的，可以相互转换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50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509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5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1F024A89-030A-4EFF-9D3E-609A361AF45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5978162-C086-4E99-A6EC-900AC2EA063A}"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26627" name="Rectangle 5">
            <a:extLst>
              <a:ext uri="{FF2B5EF4-FFF2-40B4-BE49-F238E27FC236}">
                <a16:creationId xmlns:a16="http://schemas.microsoft.com/office/drawing/2014/main" id="{B167B9D8-C535-40DF-8591-4CFE59EC868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26628" name="Rectangle 6">
            <a:extLst>
              <a:ext uri="{FF2B5EF4-FFF2-40B4-BE49-F238E27FC236}">
                <a16:creationId xmlns:a16="http://schemas.microsoft.com/office/drawing/2014/main" id="{818CFDAD-7A05-4D98-B778-210905295A3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830B346-BB03-40EE-A64C-7B8934C41755}" type="slidenum">
              <a:rPr lang="en-US" altLang="zh-CN" sz="1800" b="0">
                <a:solidFill>
                  <a:srgbClr val="B2B2B2"/>
                </a:solidFill>
              </a:rPr>
              <a:pPr>
                <a:spcAft>
                  <a:spcPct val="0"/>
                </a:spcAft>
                <a:buFontTx/>
                <a:buNone/>
              </a:pPr>
              <a:t>13</a:t>
            </a:fld>
            <a:endParaRPr lang="en-US" altLang="zh-CN" sz="1800" b="0">
              <a:solidFill>
                <a:srgbClr val="B2B2B2"/>
              </a:solidFill>
            </a:endParaRPr>
          </a:p>
        </p:txBody>
      </p:sp>
      <p:sp>
        <p:nvSpPr>
          <p:cNvPr id="26629" name="Rectangle 2">
            <a:extLst>
              <a:ext uri="{FF2B5EF4-FFF2-40B4-BE49-F238E27FC236}">
                <a16:creationId xmlns:a16="http://schemas.microsoft.com/office/drawing/2014/main" id="{5320389B-3E1A-4887-8342-316A4C28369A}"/>
              </a:ext>
            </a:extLst>
          </p:cNvPr>
          <p:cNvSpPr>
            <a:spLocks noGrp="1" noChangeArrowheads="1"/>
          </p:cNvSpPr>
          <p:nvPr>
            <p:ph type="title"/>
          </p:nvPr>
        </p:nvSpPr>
        <p:spPr/>
        <p:txBody>
          <a:bodyPr/>
          <a:lstStyle/>
          <a:p>
            <a:r>
              <a:rPr lang="zh-CN" altLang="en-US"/>
              <a:t>逻辑函数的表示方法</a:t>
            </a:r>
          </a:p>
        </p:txBody>
      </p:sp>
      <p:sp>
        <p:nvSpPr>
          <p:cNvPr id="987139" name="Rectangle 3">
            <a:extLst>
              <a:ext uri="{FF2B5EF4-FFF2-40B4-BE49-F238E27FC236}">
                <a16:creationId xmlns:a16="http://schemas.microsoft.com/office/drawing/2014/main" id="{BC26A942-E1ED-4980-90FE-4ABA5F8A9068}"/>
              </a:ext>
            </a:extLst>
          </p:cNvPr>
          <p:cNvSpPr>
            <a:spLocks noGrp="1" noChangeArrowheads="1"/>
          </p:cNvSpPr>
          <p:nvPr>
            <p:ph type="body" idx="1"/>
          </p:nvPr>
        </p:nvSpPr>
        <p:spPr/>
        <p:txBody>
          <a:bodyPr/>
          <a:lstStyle/>
          <a:p>
            <a:r>
              <a:rPr lang="zh-CN" altLang="en-US" sz="2800"/>
              <a:t>真值表</a:t>
            </a:r>
          </a:p>
          <a:p>
            <a:pPr lvl="1"/>
            <a:r>
              <a:rPr lang="zh-CN" altLang="en-US" sz="2400"/>
              <a:t>由逻辑变量所有取值组合及其对应函数值构成的表格</a:t>
            </a:r>
          </a:p>
          <a:p>
            <a:pPr>
              <a:spcBef>
                <a:spcPct val="5000"/>
              </a:spcBef>
            </a:pPr>
            <a:r>
              <a:rPr kumimoji="1" lang="zh-CN" altLang="en-US" sz="2800"/>
              <a:t>逻辑函数式</a:t>
            </a:r>
          </a:p>
          <a:p>
            <a:pPr lvl="1"/>
            <a:r>
              <a:rPr kumimoji="1" lang="zh-CN" altLang="en-US" sz="2400"/>
              <a:t>由逻辑变量、逻辑运算符和括号等构成的式子，也称逻辑代数式，或者逻辑表达式，简称逻辑式</a:t>
            </a:r>
          </a:p>
          <a:p>
            <a:pPr>
              <a:spcBef>
                <a:spcPct val="5000"/>
              </a:spcBef>
            </a:pPr>
            <a:r>
              <a:rPr kumimoji="1" lang="zh-CN" altLang="en-US" sz="2800"/>
              <a:t>逻辑图</a:t>
            </a:r>
          </a:p>
          <a:p>
            <a:pPr lvl="1"/>
            <a:r>
              <a:rPr lang="zh-CN" altLang="en-US" sz="2400"/>
              <a:t>由逻辑符号及其相应连线构成的电路图</a:t>
            </a:r>
          </a:p>
          <a:p>
            <a:pPr>
              <a:spcBef>
                <a:spcPct val="5000"/>
              </a:spcBef>
            </a:pPr>
            <a:r>
              <a:rPr lang="zh-CN" altLang="en-US" sz="2800"/>
              <a:t>波形图</a:t>
            </a:r>
          </a:p>
          <a:p>
            <a:pPr lvl="1"/>
            <a:r>
              <a:rPr lang="zh-CN" altLang="en-US" sz="2400"/>
              <a:t>将逻辑变量所有取值组合及其对应函数值，以高、低电平形式，按时间顺序排列构成的图形，又称时序图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7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71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713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7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CEF2A16B-53F8-4B98-A2F5-D34A261671B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0051D87-6F8A-466E-929B-94FC33424623}"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28675" name="Rectangle 5">
            <a:extLst>
              <a:ext uri="{FF2B5EF4-FFF2-40B4-BE49-F238E27FC236}">
                <a16:creationId xmlns:a16="http://schemas.microsoft.com/office/drawing/2014/main" id="{7D833398-E990-46B7-A648-4188854752F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28676" name="Rectangle 6">
            <a:extLst>
              <a:ext uri="{FF2B5EF4-FFF2-40B4-BE49-F238E27FC236}">
                <a16:creationId xmlns:a16="http://schemas.microsoft.com/office/drawing/2014/main" id="{8382764D-E5BC-4572-9461-E783347FB92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61D7C4D-4E2A-440B-A5D5-981534C25C00}" type="slidenum">
              <a:rPr lang="en-US" altLang="zh-CN" sz="1800" b="0">
                <a:solidFill>
                  <a:srgbClr val="B2B2B2"/>
                </a:solidFill>
              </a:rPr>
              <a:pPr>
                <a:spcAft>
                  <a:spcPct val="0"/>
                </a:spcAft>
                <a:buFontTx/>
                <a:buNone/>
              </a:pPr>
              <a:t>14</a:t>
            </a:fld>
            <a:endParaRPr lang="en-US" altLang="zh-CN" sz="1800" b="0">
              <a:solidFill>
                <a:srgbClr val="B2B2B2"/>
              </a:solidFill>
            </a:endParaRPr>
          </a:p>
        </p:txBody>
      </p:sp>
      <p:sp>
        <p:nvSpPr>
          <p:cNvPr id="28677" name="Rectangle 2">
            <a:extLst>
              <a:ext uri="{FF2B5EF4-FFF2-40B4-BE49-F238E27FC236}">
                <a16:creationId xmlns:a16="http://schemas.microsoft.com/office/drawing/2014/main" id="{19990A4A-0A22-4CC1-B77A-B47212D6CAFD}"/>
              </a:ext>
            </a:extLst>
          </p:cNvPr>
          <p:cNvSpPr>
            <a:spLocks noGrp="1" noChangeArrowheads="1"/>
          </p:cNvSpPr>
          <p:nvPr>
            <p:ph type="title"/>
          </p:nvPr>
        </p:nvSpPr>
        <p:spPr>
          <a:xfrm>
            <a:off x="457200" y="152400"/>
            <a:ext cx="8229600" cy="1143000"/>
          </a:xfrm>
        </p:spPr>
        <p:txBody>
          <a:bodyPr/>
          <a:lstStyle/>
          <a:p>
            <a:r>
              <a:rPr lang="zh-CN" altLang="en-US"/>
              <a:t>真值表</a:t>
            </a:r>
            <a:r>
              <a:rPr lang="zh-CN" altLang="en-US">
                <a:cs typeface="Arial" panose="020B0604020202020204" pitchFamily="34" charset="0"/>
              </a:rPr>
              <a:t>→</a:t>
            </a:r>
            <a:r>
              <a:rPr lang="zh-CN" altLang="en-US"/>
              <a:t>逻辑式</a:t>
            </a:r>
          </a:p>
        </p:txBody>
      </p:sp>
      <p:sp>
        <p:nvSpPr>
          <p:cNvPr id="989187" name="Rectangle 3">
            <a:extLst>
              <a:ext uri="{FF2B5EF4-FFF2-40B4-BE49-F238E27FC236}">
                <a16:creationId xmlns:a16="http://schemas.microsoft.com/office/drawing/2014/main" id="{B34EF88B-ED2C-473B-90ED-54F42B315EA8}"/>
              </a:ext>
            </a:extLst>
          </p:cNvPr>
          <p:cNvSpPr>
            <a:spLocks noGrp="1" noChangeArrowheads="1"/>
          </p:cNvSpPr>
          <p:nvPr>
            <p:ph type="body" sz="half" idx="1"/>
          </p:nvPr>
        </p:nvSpPr>
        <p:spPr>
          <a:xfrm>
            <a:off x="457200" y="1449388"/>
            <a:ext cx="4654550" cy="3887787"/>
          </a:xfrm>
        </p:spPr>
        <p:txBody>
          <a:bodyPr/>
          <a:lstStyle/>
          <a:p>
            <a:r>
              <a:rPr kumimoji="1" lang="zh-CN" altLang="en-US" sz="2800"/>
              <a:t>找出真值表中使逻辑函数为</a:t>
            </a:r>
            <a:r>
              <a:rPr kumimoji="1" lang="en-US" altLang="zh-CN" sz="2800"/>
              <a:t>1</a:t>
            </a:r>
            <a:r>
              <a:rPr kumimoji="1" lang="zh-CN" altLang="en-US" sz="2800"/>
              <a:t>的输入变量取值组合</a:t>
            </a:r>
          </a:p>
          <a:p>
            <a:r>
              <a:rPr kumimoji="1" lang="zh-CN" altLang="en-US" sz="2800"/>
              <a:t>每个组合写成一个乘积项，其中取值为</a:t>
            </a:r>
            <a:r>
              <a:rPr kumimoji="1" lang="en-US" altLang="zh-CN" sz="2800"/>
              <a:t>1</a:t>
            </a:r>
            <a:r>
              <a:rPr kumimoji="1" lang="zh-CN" altLang="en-US" sz="2800"/>
              <a:t>的输入变量写成原变量，为</a:t>
            </a:r>
            <a:r>
              <a:rPr kumimoji="1" lang="en-US" altLang="zh-CN" sz="2800"/>
              <a:t>0</a:t>
            </a:r>
            <a:r>
              <a:rPr kumimoji="1" lang="zh-CN" altLang="en-US" sz="2800"/>
              <a:t>的写成反变量</a:t>
            </a:r>
          </a:p>
          <a:p>
            <a:r>
              <a:rPr kumimoji="1" lang="zh-CN" altLang="en-US" sz="2800"/>
              <a:t>将这些乘积项相加，即得逻辑函数式</a:t>
            </a:r>
          </a:p>
        </p:txBody>
      </p:sp>
      <p:graphicFrame>
        <p:nvGraphicFramePr>
          <p:cNvPr id="989188" name="Group 4">
            <a:extLst>
              <a:ext uri="{FF2B5EF4-FFF2-40B4-BE49-F238E27FC236}">
                <a16:creationId xmlns:a16="http://schemas.microsoft.com/office/drawing/2014/main" id="{6CE695A2-D3CE-4896-B60B-2C3C65162A65}"/>
              </a:ext>
            </a:extLst>
          </p:cNvPr>
          <p:cNvGraphicFramePr>
            <a:graphicFrameLocks noGrp="1"/>
          </p:cNvGraphicFramePr>
          <p:nvPr>
            <p:ph sz="half" idx="2"/>
          </p:nvPr>
        </p:nvGraphicFramePr>
        <p:xfrm>
          <a:off x="5651500" y="2097088"/>
          <a:ext cx="2700338" cy="4176714"/>
        </p:xfrm>
        <a:graphic>
          <a:graphicData uri="http://schemas.openxmlformats.org/drawingml/2006/table">
            <a:tbl>
              <a:tblPr/>
              <a:tblGrid>
                <a:gridCol w="649288">
                  <a:extLst>
                    <a:ext uri="{9D8B030D-6E8A-4147-A177-3AD203B41FA5}">
                      <a16:colId xmlns:a16="http://schemas.microsoft.com/office/drawing/2014/main" val="1893489825"/>
                    </a:ext>
                  </a:extLst>
                </a:gridCol>
                <a:gridCol w="527050">
                  <a:extLst>
                    <a:ext uri="{9D8B030D-6E8A-4147-A177-3AD203B41FA5}">
                      <a16:colId xmlns:a16="http://schemas.microsoft.com/office/drawing/2014/main" val="4172139674"/>
                    </a:ext>
                  </a:extLst>
                </a:gridCol>
                <a:gridCol w="658812">
                  <a:extLst>
                    <a:ext uri="{9D8B030D-6E8A-4147-A177-3AD203B41FA5}">
                      <a16:colId xmlns:a16="http://schemas.microsoft.com/office/drawing/2014/main" val="3395153710"/>
                    </a:ext>
                  </a:extLst>
                </a:gridCol>
                <a:gridCol w="865188">
                  <a:extLst>
                    <a:ext uri="{9D8B030D-6E8A-4147-A177-3AD203B41FA5}">
                      <a16:colId xmlns:a16="http://schemas.microsoft.com/office/drawing/2014/main" val="2143960822"/>
                    </a:ext>
                  </a:extLst>
                </a:gridCol>
              </a:tblGrid>
              <a:tr h="534987">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9720973"/>
                  </a:ext>
                </a:extLst>
              </a:tr>
              <a:tr h="44291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0215356"/>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8618938"/>
                  </a:ext>
                </a:extLst>
              </a:tr>
              <a:tr h="4746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0532217"/>
                  </a:ext>
                </a:extLst>
              </a:tr>
              <a:tr h="4413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7126841"/>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5234422"/>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1859099"/>
                  </a:ext>
                </a:extLst>
              </a:tr>
              <a:tr h="523874">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58369609"/>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4638790"/>
                  </a:ext>
                </a:extLst>
              </a:tr>
            </a:tbl>
          </a:graphicData>
        </a:graphic>
      </p:graphicFrame>
      <p:sp>
        <p:nvSpPr>
          <p:cNvPr id="28727" name="Rectangle 70">
            <a:extLst>
              <a:ext uri="{FF2B5EF4-FFF2-40B4-BE49-F238E27FC236}">
                <a16:creationId xmlns:a16="http://schemas.microsoft.com/office/drawing/2014/main" id="{A2816E41-BEF6-4541-A873-EDEADBEEEC0D}"/>
              </a:ext>
            </a:extLst>
          </p:cNvPr>
          <p:cNvSpPr>
            <a:spLocks noChangeArrowheads="1"/>
          </p:cNvSpPr>
          <p:nvPr/>
        </p:nvSpPr>
        <p:spPr bwMode="auto">
          <a:xfrm>
            <a:off x="6303963" y="141287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b="0"/>
              <a:t>真值表</a:t>
            </a:r>
          </a:p>
        </p:txBody>
      </p:sp>
      <p:graphicFrame>
        <p:nvGraphicFramePr>
          <p:cNvPr id="989255" name="Object 71">
            <a:extLst>
              <a:ext uri="{FF2B5EF4-FFF2-40B4-BE49-F238E27FC236}">
                <a16:creationId xmlns:a16="http://schemas.microsoft.com/office/drawing/2014/main" id="{5EEA6EE8-894C-4D81-9DDA-9F67A4CD9DBB}"/>
              </a:ext>
            </a:extLst>
          </p:cNvPr>
          <p:cNvGraphicFramePr>
            <a:graphicFrameLocks noChangeAspect="1"/>
          </p:cNvGraphicFramePr>
          <p:nvPr/>
        </p:nvGraphicFramePr>
        <p:xfrm>
          <a:off x="865188" y="5513388"/>
          <a:ext cx="4067175" cy="558800"/>
        </p:xfrm>
        <a:graphic>
          <a:graphicData uri="http://schemas.openxmlformats.org/presentationml/2006/ole">
            <mc:AlternateContent xmlns:mc="http://schemas.openxmlformats.org/markup-compatibility/2006">
              <mc:Choice xmlns:v="urn:schemas-microsoft-com:vml" Requires="v">
                <p:oleObj spid="_x0000_s28734" name="公式" r:id="rId4" imgW="1511300" imgH="215900" progId="Equation.3">
                  <p:embed/>
                </p:oleObj>
              </mc:Choice>
              <mc:Fallback>
                <p:oleObj name="公式" r:id="rId4" imgW="1511300" imgH="215900" progId="Equation.3">
                  <p:embed/>
                  <p:pic>
                    <p:nvPicPr>
                      <p:cNvPr id="0"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188" y="5513388"/>
                        <a:ext cx="4067175" cy="558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9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9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989255"/>
                                        </p:tgtEl>
                                        <p:attrNameLst>
                                          <p:attrName>style.visibility</p:attrName>
                                        </p:attrNameLst>
                                      </p:cBhvr>
                                      <p:to>
                                        <p:strVal val="visible"/>
                                      </p:to>
                                    </p:set>
                                    <p:animEffect transition="in" filter="wipe(left)">
                                      <p:cBhvr>
                                        <p:cTn id="15" dur="500"/>
                                        <p:tgtEl>
                                          <p:spTgt spid="989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6ED7D887-A4C4-487F-85B4-58B53D993FB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44AAAA8-65C8-4949-A625-A3F3A43932C5}"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30723" name="Rectangle 5">
            <a:extLst>
              <a:ext uri="{FF2B5EF4-FFF2-40B4-BE49-F238E27FC236}">
                <a16:creationId xmlns:a16="http://schemas.microsoft.com/office/drawing/2014/main" id="{8C351EE7-D87E-4FC7-902B-60A524F85C7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30724" name="Rectangle 6">
            <a:extLst>
              <a:ext uri="{FF2B5EF4-FFF2-40B4-BE49-F238E27FC236}">
                <a16:creationId xmlns:a16="http://schemas.microsoft.com/office/drawing/2014/main" id="{2968E21E-9D01-4722-8B5A-9318D0CB5CD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6EB267E-F5AA-4B2A-A84E-0DEF55983CE9}" type="slidenum">
              <a:rPr lang="en-US" altLang="zh-CN" sz="1800" b="0">
                <a:solidFill>
                  <a:srgbClr val="B2B2B2"/>
                </a:solidFill>
              </a:rPr>
              <a:pPr>
                <a:spcAft>
                  <a:spcPct val="0"/>
                </a:spcAft>
                <a:buFontTx/>
                <a:buNone/>
              </a:pPr>
              <a:t>15</a:t>
            </a:fld>
            <a:endParaRPr lang="en-US" altLang="zh-CN" sz="1800" b="0">
              <a:solidFill>
                <a:srgbClr val="B2B2B2"/>
              </a:solidFill>
            </a:endParaRPr>
          </a:p>
        </p:txBody>
      </p:sp>
      <p:sp>
        <p:nvSpPr>
          <p:cNvPr id="30725" name="Rectangle 2">
            <a:extLst>
              <a:ext uri="{FF2B5EF4-FFF2-40B4-BE49-F238E27FC236}">
                <a16:creationId xmlns:a16="http://schemas.microsoft.com/office/drawing/2014/main" id="{505AF667-0844-44ED-A720-984A5BE92503}"/>
              </a:ext>
            </a:extLst>
          </p:cNvPr>
          <p:cNvSpPr>
            <a:spLocks noGrp="1" noChangeArrowheads="1"/>
          </p:cNvSpPr>
          <p:nvPr>
            <p:ph type="title"/>
          </p:nvPr>
        </p:nvSpPr>
        <p:spPr/>
        <p:txBody>
          <a:bodyPr/>
          <a:lstStyle/>
          <a:p>
            <a:r>
              <a:rPr lang="zh-CN" altLang="en-US"/>
              <a:t>逻辑式</a:t>
            </a:r>
            <a:r>
              <a:rPr lang="zh-CN" altLang="en-US">
                <a:cs typeface="Arial" panose="020B0604020202020204" pitchFamily="34" charset="0"/>
              </a:rPr>
              <a:t>→</a:t>
            </a:r>
            <a:r>
              <a:rPr lang="zh-CN" altLang="en-US"/>
              <a:t>真值表</a:t>
            </a:r>
          </a:p>
        </p:txBody>
      </p:sp>
      <p:sp>
        <p:nvSpPr>
          <p:cNvPr id="991235" name="Rectangle 3">
            <a:extLst>
              <a:ext uri="{FF2B5EF4-FFF2-40B4-BE49-F238E27FC236}">
                <a16:creationId xmlns:a16="http://schemas.microsoft.com/office/drawing/2014/main" id="{E90FA94F-B832-406A-A9A5-ADCFC30641E2}"/>
              </a:ext>
            </a:extLst>
          </p:cNvPr>
          <p:cNvSpPr>
            <a:spLocks noGrp="1" noChangeArrowheads="1"/>
          </p:cNvSpPr>
          <p:nvPr>
            <p:ph type="body" idx="1"/>
          </p:nvPr>
        </p:nvSpPr>
        <p:spPr>
          <a:xfrm>
            <a:off x="457200" y="1449388"/>
            <a:ext cx="3683000" cy="4067175"/>
          </a:xfrm>
        </p:spPr>
        <p:txBody>
          <a:bodyPr/>
          <a:lstStyle/>
          <a:p>
            <a:pPr>
              <a:lnSpc>
                <a:spcPct val="110000"/>
              </a:lnSpc>
            </a:pPr>
            <a:r>
              <a:rPr kumimoji="1" lang="zh-CN" altLang="en-US" sz="2800"/>
              <a:t>方法一：将</a:t>
            </a:r>
            <a:r>
              <a:rPr lang="zh-CN" altLang="en-US" sz="2800"/>
              <a:t>输入变量取值的每个组合逐一代入逻辑式，求出函数值，然后填真值表</a:t>
            </a:r>
          </a:p>
          <a:p>
            <a:pPr>
              <a:lnSpc>
                <a:spcPct val="110000"/>
              </a:lnSpc>
            </a:pPr>
            <a:r>
              <a:rPr lang="zh-CN" altLang="en-US" sz="2800"/>
              <a:t>方法二：根据逻辑式中每个乘积项的含义直接填真值表</a:t>
            </a:r>
          </a:p>
        </p:txBody>
      </p:sp>
      <p:graphicFrame>
        <p:nvGraphicFramePr>
          <p:cNvPr id="30727" name="Object 4">
            <a:extLst>
              <a:ext uri="{FF2B5EF4-FFF2-40B4-BE49-F238E27FC236}">
                <a16:creationId xmlns:a16="http://schemas.microsoft.com/office/drawing/2014/main" id="{9D6763C6-5C45-4879-B8CE-6B0610262F24}"/>
              </a:ext>
            </a:extLst>
          </p:cNvPr>
          <p:cNvGraphicFramePr>
            <a:graphicFrameLocks noChangeAspect="1"/>
          </p:cNvGraphicFramePr>
          <p:nvPr/>
        </p:nvGraphicFramePr>
        <p:xfrm>
          <a:off x="935038" y="5553075"/>
          <a:ext cx="2665412" cy="576263"/>
        </p:xfrm>
        <a:graphic>
          <a:graphicData uri="http://schemas.openxmlformats.org/presentationml/2006/ole">
            <mc:AlternateContent xmlns:mc="http://schemas.openxmlformats.org/markup-compatibility/2006">
              <mc:Choice xmlns:v="urn:schemas-microsoft-com:vml" Requires="v">
                <p:oleObj spid="_x0000_s30831" name="公式" r:id="rId4" imgW="952087" imgH="215806" progId="Equation.3">
                  <p:embed/>
                </p:oleObj>
              </mc:Choice>
              <mc:Fallback>
                <p:oleObj name="公式" r:id="rId4" imgW="952087"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038" y="5553075"/>
                        <a:ext cx="2665412" cy="576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1237" name="Group 5">
            <a:extLst>
              <a:ext uri="{FF2B5EF4-FFF2-40B4-BE49-F238E27FC236}">
                <a16:creationId xmlns:a16="http://schemas.microsoft.com/office/drawing/2014/main" id="{6DEBEA71-5704-4A3D-AA30-206DFF5D7B15}"/>
              </a:ext>
            </a:extLst>
          </p:cNvPr>
          <p:cNvGraphicFramePr>
            <a:graphicFrameLocks noGrp="1"/>
          </p:cNvGraphicFramePr>
          <p:nvPr/>
        </p:nvGraphicFramePr>
        <p:xfrm>
          <a:off x="4392613" y="2097088"/>
          <a:ext cx="3924300" cy="4176714"/>
        </p:xfrm>
        <a:graphic>
          <a:graphicData uri="http://schemas.openxmlformats.org/drawingml/2006/table">
            <a:tbl>
              <a:tblPr/>
              <a:tblGrid>
                <a:gridCol w="539750">
                  <a:extLst>
                    <a:ext uri="{9D8B030D-6E8A-4147-A177-3AD203B41FA5}">
                      <a16:colId xmlns:a16="http://schemas.microsoft.com/office/drawing/2014/main" val="2249597683"/>
                    </a:ext>
                  </a:extLst>
                </a:gridCol>
                <a:gridCol w="395287">
                  <a:extLst>
                    <a:ext uri="{9D8B030D-6E8A-4147-A177-3AD203B41FA5}">
                      <a16:colId xmlns:a16="http://schemas.microsoft.com/office/drawing/2014/main" val="1013697294"/>
                    </a:ext>
                  </a:extLst>
                </a:gridCol>
                <a:gridCol w="541338">
                  <a:extLst>
                    <a:ext uri="{9D8B030D-6E8A-4147-A177-3AD203B41FA5}">
                      <a16:colId xmlns:a16="http://schemas.microsoft.com/office/drawing/2014/main" val="3067199409"/>
                    </a:ext>
                  </a:extLst>
                </a:gridCol>
                <a:gridCol w="719137">
                  <a:extLst>
                    <a:ext uri="{9D8B030D-6E8A-4147-A177-3AD203B41FA5}">
                      <a16:colId xmlns:a16="http://schemas.microsoft.com/office/drawing/2014/main" val="3994700031"/>
                    </a:ext>
                  </a:extLst>
                </a:gridCol>
                <a:gridCol w="863600">
                  <a:extLst>
                    <a:ext uri="{9D8B030D-6E8A-4147-A177-3AD203B41FA5}">
                      <a16:colId xmlns:a16="http://schemas.microsoft.com/office/drawing/2014/main" val="2399479922"/>
                    </a:ext>
                  </a:extLst>
                </a:gridCol>
                <a:gridCol w="865188">
                  <a:extLst>
                    <a:ext uri="{9D8B030D-6E8A-4147-A177-3AD203B41FA5}">
                      <a16:colId xmlns:a16="http://schemas.microsoft.com/office/drawing/2014/main" val="3762030641"/>
                    </a:ext>
                  </a:extLst>
                </a:gridCol>
              </a:tblGrid>
              <a:tr h="534987">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ABC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4268956"/>
                  </a:ext>
                </a:extLst>
              </a:tr>
              <a:tr h="44291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2880144"/>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63940480"/>
                  </a:ext>
                </a:extLst>
              </a:tr>
              <a:tr h="4746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CC3300"/>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CC3300"/>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CC3300"/>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rgbClr val="CC3300"/>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424397"/>
                  </a:ext>
                </a:extLst>
              </a:tr>
              <a:tr h="4413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4180933"/>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6792558"/>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6453262"/>
                  </a:ext>
                </a:extLst>
              </a:tr>
              <a:tr h="523874">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9624432"/>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7375655"/>
                  </a:ext>
                </a:extLst>
              </a:tr>
            </a:tbl>
          </a:graphicData>
        </a:graphic>
      </p:graphicFrame>
      <p:sp>
        <p:nvSpPr>
          <p:cNvPr id="30796" name="Rectangle 111">
            <a:extLst>
              <a:ext uri="{FF2B5EF4-FFF2-40B4-BE49-F238E27FC236}">
                <a16:creationId xmlns:a16="http://schemas.microsoft.com/office/drawing/2014/main" id="{BDA28118-0C7D-470C-96C3-FD12ACF364FA}"/>
              </a:ext>
            </a:extLst>
          </p:cNvPr>
          <p:cNvSpPr>
            <a:spLocks noChangeArrowheads="1"/>
          </p:cNvSpPr>
          <p:nvPr/>
        </p:nvSpPr>
        <p:spPr bwMode="auto">
          <a:xfrm>
            <a:off x="5759450" y="14700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b="0"/>
              <a:t>真值表</a:t>
            </a:r>
          </a:p>
        </p:txBody>
      </p:sp>
      <p:sp>
        <p:nvSpPr>
          <p:cNvPr id="30797" name="Line 112">
            <a:extLst>
              <a:ext uri="{FF2B5EF4-FFF2-40B4-BE49-F238E27FC236}">
                <a16:creationId xmlns:a16="http://schemas.microsoft.com/office/drawing/2014/main" id="{63ED0A01-97CE-4C1B-84ED-4CCEFCC0F563}"/>
              </a:ext>
            </a:extLst>
          </p:cNvPr>
          <p:cNvSpPr>
            <a:spLocks noChangeShapeType="1"/>
          </p:cNvSpPr>
          <p:nvPr/>
        </p:nvSpPr>
        <p:spPr bwMode="auto">
          <a:xfrm>
            <a:off x="6011863" y="2205038"/>
            <a:ext cx="2159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8" name="Line 113">
            <a:extLst>
              <a:ext uri="{FF2B5EF4-FFF2-40B4-BE49-F238E27FC236}">
                <a16:creationId xmlns:a16="http://schemas.microsoft.com/office/drawing/2014/main" id="{250FDDE3-4336-49DF-ACEF-851675CE0488}"/>
              </a:ext>
            </a:extLst>
          </p:cNvPr>
          <p:cNvSpPr>
            <a:spLocks noChangeShapeType="1"/>
          </p:cNvSpPr>
          <p:nvPr/>
        </p:nvSpPr>
        <p:spPr bwMode="auto">
          <a:xfrm>
            <a:off x="6696075" y="2205038"/>
            <a:ext cx="1809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9" name="Line 114">
            <a:extLst>
              <a:ext uri="{FF2B5EF4-FFF2-40B4-BE49-F238E27FC236}">
                <a16:creationId xmlns:a16="http://schemas.microsoft.com/office/drawing/2014/main" id="{86D80849-488A-495A-850A-6408944A9418}"/>
              </a:ext>
            </a:extLst>
          </p:cNvPr>
          <p:cNvSpPr>
            <a:spLocks noChangeShapeType="1"/>
          </p:cNvSpPr>
          <p:nvPr/>
        </p:nvSpPr>
        <p:spPr bwMode="auto">
          <a:xfrm>
            <a:off x="7127875" y="2205038"/>
            <a:ext cx="2159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91347" name="Group 115">
            <a:extLst>
              <a:ext uri="{FF2B5EF4-FFF2-40B4-BE49-F238E27FC236}">
                <a16:creationId xmlns:a16="http://schemas.microsoft.com/office/drawing/2014/main" id="{15BBF1F9-639A-41EB-8BB2-78523D2D5610}"/>
              </a:ext>
            </a:extLst>
          </p:cNvPr>
          <p:cNvGraphicFramePr>
            <a:graphicFrameLocks noGrp="1"/>
          </p:cNvGraphicFramePr>
          <p:nvPr/>
        </p:nvGraphicFramePr>
        <p:xfrm>
          <a:off x="5868988" y="2636838"/>
          <a:ext cx="1582737" cy="3600452"/>
        </p:xfrm>
        <a:graphic>
          <a:graphicData uri="http://schemas.openxmlformats.org/drawingml/2006/table">
            <a:tbl>
              <a:tblPr/>
              <a:tblGrid>
                <a:gridCol w="719137">
                  <a:extLst>
                    <a:ext uri="{9D8B030D-6E8A-4147-A177-3AD203B41FA5}">
                      <a16:colId xmlns:a16="http://schemas.microsoft.com/office/drawing/2014/main" val="2352687561"/>
                    </a:ext>
                  </a:extLst>
                </a:gridCol>
                <a:gridCol w="863600">
                  <a:extLst>
                    <a:ext uri="{9D8B030D-6E8A-4147-A177-3AD203B41FA5}">
                      <a16:colId xmlns:a16="http://schemas.microsoft.com/office/drawing/2014/main" val="545767231"/>
                    </a:ext>
                  </a:extLst>
                </a:gridCol>
              </a:tblGrid>
              <a:tr h="4492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384818487"/>
                  </a:ext>
                </a:extLst>
              </a:tr>
              <a:tr h="4492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727453888"/>
                  </a:ext>
                </a:extLst>
              </a:tr>
              <a:tr h="452437">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435100789"/>
                  </a:ext>
                </a:extLst>
              </a:tr>
              <a:tr h="4492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75981990"/>
                  </a:ext>
                </a:extLst>
              </a:tr>
              <a:tr h="4492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54609116"/>
                  </a:ext>
                </a:extLst>
              </a:tr>
              <a:tr h="4492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945551825"/>
                  </a:ext>
                </a:extLst>
              </a:tr>
              <a:tr h="452437">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1385706"/>
                  </a:ext>
                </a:extLst>
              </a:tr>
              <a:tr h="4492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164395700"/>
                  </a:ext>
                </a:extLst>
              </a:tr>
            </a:tbl>
          </a:graphicData>
        </a:graphic>
      </p:graphicFrame>
      <p:graphicFrame>
        <p:nvGraphicFramePr>
          <p:cNvPr id="991384" name="Group 152">
            <a:extLst>
              <a:ext uri="{FF2B5EF4-FFF2-40B4-BE49-F238E27FC236}">
                <a16:creationId xmlns:a16="http://schemas.microsoft.com/office/drawing/2014/main" id="{8DA529CA-99C8-480C-A516-56BC31DAE577}"/>
              </a:ext>
            </a:extLst>
          </p:cNvPr>
          <p:cNvGraphicFramePr>
            <a:graphicFrameLocks noGrp="1"/>
          </p:cNvGraphicFramePr>
          <p:nvPr/>
        </p:nvGraphicFramePr>
        <p:xfrm>
          <a:off x="7451725" y="2632075"/>
          <a:ext cx="865188" cy="3641728"/>
        </p:xfrm>
        <a:graphic>
          <a:graphicData uri="http://schemas.openxmlformats.org/drawingml/2006/table">
            <a:tbl>
              <a:tblPr/>
              <a:tblGrid>
                <a:gridCol w="865188">
                  <a:extLst>
                    <a:ext uri="{9D8B030D-6E8A-4147-A177-3AD203B41FA5}">
                      <a16:colId xmlns:a16="http://schemas.microsoft.com/office/drawing/2014/main" val="4010455470"/>
                    </a:ext>
                  </a:extLst>
                </a:gridCol>
              </a:tblGrid>
              <a:tr h="44291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146933873"/>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137871624"/>
                  </a:ext>
                </a:extLst>
              </a:tr>
              <a:tr h="4746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CC3300"/>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39054019"/>
                  </a:ext>
                </a:extLst>
              </a:tr>
              <a:tr h="4413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851592727"/>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726458382"/>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936959941"/>
                  </a:ext>
                </a:extLst>
              </a:tr>
              <a:tr h="52387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47956274"/>
                  </a:ext>
                </a:extLst>
              </a:tr>
              <a:tr h="4397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77465174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13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13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12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918E93CD-1F10-4221-810E-5D1D832074A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51710F5-9C0F-4BF8-8AA0-D9F0320A9E68}"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32771" name="Rectangle 5">
            <a:extLst>
              <a:ext uri="{FF2B5EF4-FFF2-40B4-BE49-F238E27FC236}">
                <a16:creationId xmlns:a16="http://schemas.microsoft.com/office/drawing/2014/main" id="{B52BEC04-B21D-46D9-9A6F-03E448F66E4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32772" name="Rectangle 6">
            <a:extLst>
              <a:ext uri="{FF2B5EF4-FFF2-40B4-BE49-F238E27FC236}">
                <a16:creationId xmlns:a16="http://schemas.microsoft.com/office/drawing/2014/main" id="{B8393C6B-05AD-499D-8AB9-CC0A3CA1FB4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DF40C25-A958-4B15-BF7B-46B90682850A}" type="slidenum">
              <a:rPr lang="en-US" altLang="zh-CN" sz="1800" b="0">
                <a:solidFill>
                  <a:srgbClr val="B2B2B2"/>
                </a:solidFill>
              </a:rPr>
              <a:pPr>
                <a:spcAft>
                  <a:spcPct val="0"/>
                </a:spcAft>
                <a:buFontTx/>
                <a:buNone/>
              </a:pPr>
              <a:t>16</a:t>
            </a:fld>
            <a:endParaRPr lang="en-US" altLang="zh-CN" sz="1800" b="0">
              <a:solidFill>
                <a:srgbClr val="B2B2B2"/>
              </a:solidFill>
            </a:endParaRPr>
          </a:p>
        </p:txBody>
      </p:sp>
      <p:sp>
        <p:nvSpPr>
          <p:cNvPr id="32773" name="Rectangle 2">
            <a:extLst>
              <a:ext uri="{FF2B5EF4-FFF2-40B4-BE49-F238E27FC236}">
                <a16:creationId xmlns:a16="http://schemas.microsoft.com/office/drawing/2014/main" id="{DC22200C-6C26-474C-A3CF-F75A2E7288BF}"/>
              </a:ext>
            </a:extLst>
          </p:cNvPr>
          <p:cNvSpPr>
            <a:spLocks noGrp="1" noChangeArrowheads="1"/>
          </p:cNvSpPr>
          <p:nvPr>
            <p:ph type="title"/>
          </p:nvPr>
        </p:nvSpPr>
        <p:spPr/>
        <p:txBody>
          <a:bodyPr/>
          <a:lstStyle/>
          <a:p>
            <a:r>
              <a:rPr lang="zh-CN" altLang="en-US"/>
              <a:t>逻辑式</a:t>
            </a:r>
            <a:r>
              <a:rPr lang="zh-CN" altLang="en-US">
                <a:cs typeface="Arial" panose="020B0604020202020204" pitchFamily="34" charset="0"/>
              </a:rPr>
              <a:t>↔</a:t>
            </a:r>
            <a:r>
              <a:rPr lang="zh-CN" altLang="en-US"/>
              <a:t>逻辑图</a:t>
            </a:r>
          </a:p>
        </p:txBody>
      </p:sp>
      <p:sp>
        <p:nvSpPr>
          <p:cNvPr id="993283" name="Rectangle 3">
            <a:extLst>
              <a:ext uri="{FF2B5EF4-FFF2-40B4-BE49-F238E27FC236}">
                <a16:creationId xmlns:a16="http://schemas.microsoft.com/office/drawing/2014/main" id="{7882BC9B-167E-48F6-8442-45551B23C430}"/>
              </a:ext>
            </a:extLst>
          </p:cNvPr>
          <p:cNvSpPr>
            <a:spLocks noGrp="1" noChangeArrowheads="1"/>
          </p:cNvSpPr>
          <p:nvPr>
            <p:ph type="body" idx="1"/>
          </p:nvPr>
        </p:nvSpPr>
        <p:spPr>
          <a:xfrm>
            <a:off x="457200" y="1449388"/>
            <a:ext cx="3683000" cy="4932362"/>
          </a:xfrm>
        </p:spPr>
        <p:txBody>
          <a:bodyPr/>
          <a:lstStyle/>
          <a:p>
            <a:r>
              <a:rPr lang="zh-CN" altLang="en-US" sz="2800"/>
              <a:t>逻辑式</a:t>
            </a:r>
            <a:r>
              <a:rPr lang="zh-CN" altLang="en-US">
                <a:cs typeface="Arial" panose="020B0604020202020204" pitchFamily="34" charset="0"/>
              </a:rPr>
              <a:t>→</a:t>
            </a:r>
            <a:r>
              <a:rPr lang="zh-CN" altLang="en-US" sz="2800"/>
              <a:t>逻辑图</a:t>
            </a:r>
          </a:p>
          <a:p>
            <a:pPr lvl="1"/>
            <a:r>
              <a:rPr lang="zh-CN" altLang="en-US" sz="2400"/>
              <a:t>用逻辑符号取代逻辑式中的运算符，并按运算优先顺序将它们连接起来</a:t>
            </a:r>
          </a:p>
          <a:p>
            <a:pPr lvl="1"/>
            <a:endParaRPr lang="zh-CN" altLang="en-US" sz="2400"/>
          </a:p>
          <a:p>
            <a:pPr>
              <a:spcBef>
                <a:spcPct val="30000"/>
              </a:spcBef>
            </a:pPr>
            <a:r>
              <a:rPr lang="zh-CN" altLang="en-US" sz="2800"/>
              <a:t>逻辑图</a:t>
            </a:r>
            <a:r>
              <a:rPr lang="zh-CN" altLang="en-US">
                <a:cs typeface="Arial" panose="020B0604020202020204" pitchFamily="34" charset="0"/>
              </a:rPr>
              <a:t>→</a:t>
            </a:r>
            <a:r>
              <a:rPr lang="zh-CN" altLang="en-US" sz="2800"/>
              <a:t>逻辑式</a:t>
            </a:r>
          </a:p>
          <a:p>
            <a:pPr lvl="1"/>
            <a:r>
              <a:rPr lang="zh-CN" altLang="en-US" sz="2400"/>
              <a:t>从输入到输出逐级写出逻辑符号对应的逻辑式</a:t>
            </a:r>
          </a:p>
        </p:txBody>
      </p:sp>
      <p:graphicFrame>
        <p:nvGraphicFramePr>
          <p:cNvPr id="993284" name="Object 4">
            <a:extLst>
              <a:ext uri="{FF2B5EF4-FFF2-40B4-BE49-F238E27FC236}">
                <a16:creationId xmlns:a16="http://schemas.microsoft.com/office/drawing/2014/main" id="{B4AF9AE9-8CEE-4C3D-9976-86E3BD1C5424}"/>
              </a:ext>
            </a:extLst>
          </p:cNvPr>
          <p:cNvGraphicFramePr>
            <a:graphicFrameLocks noChangeAspect="1"/>
          </p:cNvGraphicFramePr>
          <p:nvPr/>
        </p:nvGraphicFramePr>
        <p:xfrm>
          <a:off x="1830388" y="3587750"/>
          <a:ext cx="1974850" cy="457200"/>
        </p:xfrm>
        <a:graphic>
          <a:graphicData uri="http://schemas.openxmlformats.org/presentationml/2006/ole">
            <mc:AlternateContent xmlns:mc="http://schemas.openxmlformats.org/markup-compatibility/2006">
              <mc:Choice xmlns:v="urn:schemas-microsoft-com:vml" Requires="v">
                <p:oleObj spid="_x0000_s32854" name="公式" r:id="rId4" imgW="876300" imgH="203200" progId="Equation.3">
                  <p:embed/>
                </p:oleObj>
              </mc:Choice>
              <mc:Fallback>
                <p:oleObj name="公式" r:id="rId4" imgW="876300" imgH="203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0388" y="3587750"/>
                        <a:ext cx="1974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a:extLst>
              <a:ext uri="{FF2B5EF4-FFF2-40B4-BE49-F238E27FC236}">
                <a16:creationId xmlns:a16="http://schemas.microsoft.com/office/drawing/2014/main" id="{1496B2F7-823C-4FA8-BD31-F639ED0563D9}"/>
              </a:ext>
            </a:extLst>
          </p:cNvPr>
          <p:cNvGrpSpPr>
            <a:grpSpLocks/>
          </p:cNvGrpSpPr>
          <p:nvPr/>
        </p:nvGrpSpPr>
        <p:grpSpPr bwMode="auto">
          <a:xfrm>
            <a:off x="4540250" y="3968750"/>
            <a:ext cx="4135438" cy="1509713"/>
            <a:chOff x="2860" y="2478"/>
            <a:chExt cx="2605" cy="951"/>
          </a:xfrm>
        </p:grpSpPr>
        <p:sp>
          <p:nvSpPr>
            <p:cNvPr id="32810" name="Text Box 6">
              <a:extLst>
                <a:ext uri="{FF2B5EF4-FFF2-40B4-BE49-F238E27FC236}">
                  <a16:creationId xmlns:a16="http://schemas.microsoft.com/office/drawing/2014/main" id="{5E2A22BA-5A30-4D61-85F4-DA681FB08CAA}"/>
                </a:ext>
              </a:extLst>
            </p:cNvPr>
            <p:cNvSpPr txBox="1">
              <a:spLocks noChangeArrowheads="1"/>
            </p:cNvSpPr>
            <p:nvPr/>
          </p:nvSpPr>
          <p:spPr bwMode="auto">
            <a:xfrm>
              <a:off x="2882" y="2601"/>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32811" name="Text Box 7">
              <a:extLst>
                <a:ext uri="{FF2B5EF4-FFF2-40B4-BE49-F238E27FC236}">
                  <a16:creationId xmlns:a16="http://schemas.microsoft.com/office/drawing/2014/main" id="{0863DC27-964D-4D8E-ACEC-A2E0368E00EB}"/>
                </a:ext>
              </a:extLst>
            </p:cNvPr>
            <p:cNvSpPr txBox="1">
              <a:spLocks noChangeArrowheads="1"/>
            </p:cNvSpPr>
            <p:nvPr/>
          </p:nvSpPr>
          <p:spPr bwMode="auto">
            <a:xfrm>
              <a:off x="2860" y="3100"/>
              <a:ext cx="17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B</a:t>
              </a:r>
              <a:endParaRPr kumimoji="1" lang="en-US" altLang="zh-CN" sz="2400" b="0" baseline="-25000">
                <a:latin typeface="Times New Roman" panose="02020603050405020304" pitchFamily="18" charset="0"/>
                <a:ea typeface="楷体_GB2312" pitchFamily="49" charset="-122"/>
              </a:endParaRPr>
            </a:p>
          </p:txBody>
        </p:sp>
        <p:sp>
          <p:nvSpPr>
            <p:cNvPr id="32812" name="Text Box 8">
              <a:extLst>
                <a:ext uri="{FF2B5EF4-FFF2-40B4-BE49-F238E27FC236}">
                  <a16:creationId xmlns:a16="http://schemas.microsoft.com/office/drawing/2014/main" id="{8916583B-6C31-47A1-9BAB-0F24ABE2B899}"/>
                </a:ext>
              </a:extLst>
            </p:cNvPr>
            <p:cNvSpPr txBox="1">
              <a:spLocks noChangeArrowheads="1"/>
            </p:cNvSpPr>
            <p:nvPr/>
          </p:nvSpPr>
          <p:spPr bwMode="auto">
            <a:xfrm>
              <a:off x="5293" y="2703"/>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grpSp>
          <p:nvGrpSpPr>
            <p:cNvPr id="32813" name="Group 9">
              <a:extLst>
                <a:ext uri="{FF2B5EF4-FFF2-40B4-BE49-F238E27FC236}">
                  <a16:creationId xmlns:a16="http://schemas.microsoft.com/office/drawing/2014/main" id="{F830F9FE-D182-432A-B984-1312F00D1DA4}"/>
                </a:ext>
              </a:extLst>
            </p:cNvPr>
            <p:cNvGrpSpPr>
              <a:grpSpLocks/>
            </p:cNvGrpSpPr>
            <p:nvPr/>
          </p:nvGrpSpPr>
          <p:grpSpPr bwMode="auto">
            <a:xfrm>
              <a:off x="3380" y="2796"/>
              <a:ext cx="362" cy="316"/>
              <a:chOff x="3223" y="3180"/>
              <a:chExt cx="429" cy="374"/>
            </a:xfrm>
          </p:grpSpPr>
          <p:sp>
            <p:nvSpPr>
              <p:cNvPr id="32842" name="AutoShape 10">
                <a:extLst>
                  <a:ext uri="{FF2B5EF4-FFF2-40B4-BE49-F238E27FC236}">
                    <a16:creationId xmlns:a16="http://schemas.microsoft.com/office/drawing/2014/main" id="{17DA91E4-C937-4C10-A2A6-B1E0D9763E57}"/>
                  </a:ext>
                </a:extLst>
              </p:cNvPr>
              <p:cNvSpPr>
                <a:spLocks noChangeArrowheads="1"/>
              </p:cNvSpPr>
              <p:nvPr/>
            </p:nvSpPr>
            <p:spPr bwMode="auto">
              <a:xfrm>
                <a:off x="3223" y="3180"/>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2843" name="Oval 11">
                <a:extLst>
                  <a:ext uri="{FF2B5EF4-FFF2-40B4-BE49-F238E27FC236}">
                    <a16:creationId xmlns:a16="http://schemas.microsoft.com/office/drawing/2014/main" id="{EB409D87-E27E-47F3-BFAB-7608D742C44C}"/>
                  </a:ext>
                </a:extLst>
              </p:cNvPr>
              <p:cNvSpPr>
                <a:spLocks noChangeArrowheads="1"/>
              </p:cNvSpPr>
              <p:nvPr/>
            </p:nvSpPr>
            <p:spPr bwMode="auto">
              <a:xfrm>
                <a:off x="3562" y="3329"/>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32814" name="Group 12">
              <a:extLst>
                <a:ext uri="{FF2B5EF4-FFF2-40B4-BE49-F238E27FC236}">
                  <a16:creationId xmlns:a16="http://schemas.microsoft.com/office/drawing/2014/main" id="{745127B9-C0BA-43B7-9BBF-F38546D03A4B}"/>
                </a:ext>
              </a:extLst>
            </p:cNvPr>
            <p:cNvGrpSpPr>
              <a:grpSpLocks/>
            </p:cNvGrpSpPr>
            <p:nvPr/>
          </p:nvGrpSpPr>
          <p:grpSpPr bwMode="auto">
            <a:xfrm>
              <a:off x="4138" y="2478"/>
              <a:ext cx="362" cy="316"/>
              <a:chOff x="4153" y="2863"/>
              <a:chExt cx="429" cy="374"/>
            </a:xfrm>
          </p:grpSpPr>
          <p:sp>
            <p:nvSpPr>
              <p:cNvPr id="32840" name="AutoShape 13">
                <a:extLst>
                  <a:ext uri="{FF2B5EF4-FFF2-40B4-BE49-F238E27FC236}">
                    <a16:creationId xmlns:a16="http://schemas.microsoft.com/office/drawing/2014/main" id="{0C224549-3571-4321-806E-7B42A22FD702}"/>
                  </a:ext>
                </a:extLst>
              </p:cNvPr>
              <p:cNvSpPr>
                <a:spLocks noChangeArrowheads="1"/>
              </p:cNvSpPr>
              <p:nvPr/>
            </p:nvSpPr>
            <p:spPr bwMode="auto">
              <a:xfrm>
                <a:off x="4153" y="2863"/>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2841" name="Oval 14">
                <a:extLst>
                  <a:ext uri="{FF2B5EF4-FFF2-40B4-BE49-F238E27FC236}">
                    <a16:creationId xmlns:a16="http://schemas.microsoft.com/office/drawing/2014/main" id="{E30388CD-D7FD-443F-844A-DCC01101838D}"/>
                  </a:ext>
                </a:extLst>
              </p:cNvPr>
              <p:cNvSpPr>
                <a:spLocks noChangeArrowheads="1"/>
              </p:cNvSpPr>
              <p:nvPr/>
            </p:nvSpPr>
            <p:spPr bwMode="auto">
              <a:xfrm>
                <a:off x="4492" y="3012"/>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32815" name="Group 15">
              <a:extLst>
                <a:ext uri="{FF2B5EF4-FFF2-40B4-BE49-F238E27FC236}">
                  <a16:creationId xmlns:a16="http://schemas.microsoft.com/office/drawing/2014/main" id="{BCF8DF4A-4FB2-4F47-B34A-4B030BE734B4}"/>
                </a:ext>
              </a:extLst>
            </p:cNvPr>
            <p:cNvGrpSpPr>
              <a:grpSpLocks/>
            </p:cNvGrpSpPr>
            <p:nvPr/>
          </p:nvGrpSpPr>
          <p:grpSpPr bwMode="auto">
            <a:xfrm>
              <a:off x="4808" y="2794"/>
              <a:ext cx="362" cy="316"/>
              <a:chOff x="5081" y="3180"/>
              <a:chExt cx="429" cy="374"/>
            </a:xfrm>
          </p:grpSpPr>
          <p:sp>
            <p:nvSpPr>
              <p:cNvPr id="32838" name="AutoShape 16">
                <a:extLst>
                  <a:ext uri="{FF2B5EF4-FFF2-40B4-BE49-F238E27FC236}">
                    <a16:creationId xmlns:a16="http://schemas.microsoft.com/office/drawing/2014/main" id="{BBF2CB7F-A8CC-468C-A355-7FB24585E649}"/>
                  </a:ext>
                </a:extLst>
              </p:cNvPr>
              <p:cNvSpPr>
                <a:spLocks noChangeArrowheads="1"/>
              </p:cNvSpPr>
              <p:nvPr/>
            </p:nvSpPr>
            <p:spPr bwMode="auto">
              <a:xfrm>
                <a:off x="5081" y="3180"/>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2839" name="Oval 17">
                <a:extLst>
                  <a:ext uri="{FF2B5EF4-FFF2-40B4-BE49-F238E27FC236}">
                    <a16:creationId xmlns:a16="http://schemas.microsoft.com/office/drawing/2014/main" id="{5237F959-CC8C-4223-A04F-BB1FE509438C}"/>
                  </a:ext>
                </a:extLst>
              </p:cNvPr>
              <p:cNvSpPr>
                <a:spLocks noChangeArrowheads="1"/>
              </p:cNvSpPr>
              <p:nvPr/>
            </p:nvSpPr>
            <p:spPr bwMode="auto">
              <a:xfrm>
                <a:off x="5420" y="3329"/>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32816" name="Group 18">
              <a:extLst>
                <a:ext uri="{FF2B5EF4-FFF2-40B4-BE49-F238E27FC236}">
                  <a16:creationId xmlns:a16="http://schemas.microsoft.com/office/drawing/2014/main" id="{1E6181AB-7BAF-456C-9446-E8AB7F801B13}"/>
                </a:ext>
              </a:extLst>
            </p:cNvPr>
            <p:cNvGrpSpPr>
              <a:grpSpLocks/>
            </p:cNvGrpSpPr>
            <p:nvPr/>
          </p:nvGrpSpPr>
          <p:grpSpPr bwMode="auto">
            <a:xfrm>
              <a:off x="4138" y="3113"/>
              <a:ext cx="362" cy="316"/>
              <a:chOff x="4153" y="3498"/>
              <a:chExt cx="429" cy="374"/>
            </a:xfrm>
          </p:grpSpPr>
          <p:sp>
            <p:nvSpPr>
              <p:cNvPr id="32836" name="AutoShape 19">
                <a:extLst>
                  <a:ext uri="{FF2B5EF4-FFF2-40B4-BE49-F238E27FC236}">
                    <a16:creationId xmlns:a16="http://schemas.microsoft.com/office/drawing/2014/main" id="{CBA5A0DF-1168-4678-8EA0-FDCCBAE32E6E}"/>
                  </a:ext>
                </a:extLst>
              </p:cNvPr>
              <p:cNvSpPr>
                <a:spLocks noChangeArrowheads="1"/>
              </p:cNvSpPr>
              <p:nvPr/>
            </p:nvSpPr>
            <p:spPr bwMode="auto">
              <a:xfrm>
                <a:off x="4153" y="3498"/>
                <a:ext cx="340" cy="374"/>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2837" name="Oval 20">
                <a:extLst>
                  <a:ext uri="{FF2B5EF4-FFF2-40B4-BE49-F238E27FC236}">
                    <a16:creationId xmlns:a16="http://schemas.microsoft.com/office/drawing/2014/main" id="{4E6F8B85-A001-407D-858D-33633E7514E2}"/>
                  </a:ext>
                </a:extLst>
              </p:cNvPr>
              <p:cNvSpPr>
                <a:spLocks noChangeArrowheads="1"/>
              </p:cNvSpPr>
              <p:nvPr/>
            </p:nvSpPr>
            <p:spPr bwMode="auto">
              <a:xfrm>
                <a:off x="4492" y="3647"/>
                <a:ext cx="90" cy="8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32817" name="Line 21">
              <a:extLst>
                <a:ext uri="{FF2B5EF4-FFF2-40B4-BE49-F238E27FC236}">
                  <a16:creationId xmlns:a16="http://schemas.microsoft.com/office/drawing/2014/main" id="{ABB7B520-B1BF-4E58-9690-094F93F602BC}"/>
                </a:ext>
              </a:extLst>
            </p:cNvPr>
            <p:cNvSpPr>
              <a:spLocks noChangeShapeType="1"/>
            </p:cNvSpPr>
            <p:nvPr/>
          </p:nvSpPr>
          <p:spPr bwMode="auto">
            <a:xfrm>
              <a:off x="2928" y="2874"/>
              <a:ext cx="45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8" name="Line 22">
              <a:extLst>
                <a:ext uri="{FF2B5EF4-FFF2-40B4-BE49-F238E27FC236}">
                  <a16:creationId xmlns:a16="http://schemas.microsoft.com/office/drawing/2014/main" id="{D5065AB9-27E8-4EC7-90AF-F7B95DAD0312}"/>
                </a:ext>
              </a:extLst>
            </p:cNvPr>
            <p:cNvSpPr>
              <a:spLocks noChangeShapeType="1"/>
            </p:cNvSpPr>
            <p:nvPr/>
          </p:nvSpPr>
          <p:spPr bwMode="auto">
            <a:xfrm>
              <a:off x="2928" y="3054"/>
              <a:ext cx="45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9" name="Line 23">
              <a:extLst>
                <a:ext uri="{FF2B5EF4-FFF2-40B4-BE49-F238E27FC236}">
                  <a16:creationId xmlns:a16="http://schemas.microsoft.com/office/drawing/2014/main" id="{ACBFD51A-6CF8-446F-BAD0-1713D204EF33}"/>
                </a:ext>
              </a:extLst>
            </p:cNvPr>
            <p:cNvSpPr>
              <a:spLocks noChangeShapeType="1"/>
            </p:cNvSpPr>
            <p:nvPr/>
          </p:nvSpPr>
          <p:spPr bwMode="auto">
            <a:xfrm>
              <a:off x="3743" y="2963"/>
              <a:ext cx="177"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0" name="Line 24">
              <a:extLst>
                <a:ext uri="{FF2B5EF4-FFF2-40B4-BE49-F238E27FC236}">
                  <a16:creationId xmlns:a16="http://schemas.microsoft.com/office/drawing/2014/main" id="{FB52E750-BCA4-4407-BAE7-AD0C4960764F}"/>
                </a:ext>
              </a:extLst>
            </p:cNvPr>
            <p:cNvSpPr>
              <a:spLocks noChangeShapeType="1"/>
            </p:cNvSpPr>
            <p:nvPr/>
          </p:nvSpPr>
          <p:spPr bwMode="auto">
            <a:xfrm flipV="1">
              <a:off x="4664" y="2646"/>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1" name="Line 25">
              <a:extLst>
                <a:ext uri="{FF2B5EF4-FFF2-40B4-BE49-F238E27FC236}">
                  <a16:creationId xmlns:a16="http://schemas.microsoft.com/office/drawing/2014/main" id="{4D3742E5-189A-4D05-AAC6-25D8B98308C6}"/>
                </a:ext>
              </a:extLst>
            </p:cNvPr>
            <p:cNvSpPr>
              <a:spLocks noChangeShapeType="1"/>
            </p:cNvSpPr>
            <p:nvPr/>
          </p:nvSpPr>
          <p:spPr bwMode="auto">
            <a:xfrm flipV="1">
              <a:off x="3920" y="2737"/>
              <a:ext cx="0" cy="4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2" name="Line 26">
              <a:extLst>
                <a:ext uri="{FF2B5EF4-FFF2-40B4-BE49-F238E27FC236}">
                  <a16:creationId xmlns:a16="http://schemas.microsoft.com/office/drawing/2014/main" id="{F4523653-3E1D-4827-9157-142FDE304008}"/>
                </a:ext>
              </a:extLst>
            </p:cNvPr>
            <p:cNvSpPr>
              <a:spLocks noChangeShapeType="1"/>
            </p:cNvSpPr>
            <p:nvPr/>
          </p:nvSpPr>
          <p:spPr bwMode="auto">
            <a:xfrm>
              <a:off x="3920" y="2737"/>
              <a:ext cx="2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3" name="Line 27">
              <a:extLst>
                <a:ext uri="{FF2B5EF4-FFF2-40B4-BE49-F238E27FC236}">
                  <a16:creationId xmlns:a16="http://schemas.microsoft.com/office/drawing/2014/main" id="{964706BC-5829-4E6B-BA65-7101D1AE5C14}"/>
                </a:ext>
              </a:extLst>
            </p:cNvPr>
            <p:cNvSpPr>
              <a:spLocks noChangeShapeType="1"/>
            </p:cNvSpPr>
            <p:nvPr/>
          </p:nvSpPr>
          <p:spPr bwMode="auto">
            <a:xfrm>
              <a:off x="4490" y="2646"/>
              <a:ext cx="17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24" name="Group 28">
              <a:extLst>
                <a:ext uri="{FF2B5EF4-FFF2-40B4-BE49-F238E27FC236}">
                  <a16:creationId xmlns:a16="http://schemas.microsoft.com/office/drawing/2014/main" id="{FEECB33D-63C3-488F-8E36-8FB2CA5EB64D}"/>
                </a:ext>
              </a:extLst>
            </p:cNvPr>
            <p:cNvGrpSpPr>
              <a:grpSpLocks/>
            </p:cNvGrpSpPr>
            <p:nvPr/>
          </p:nvGrpSpPr>
          <p:grpSpPr bwMode="auto">
            <a:xfrm>
              <a:off x="4662" y="2874"/>
              <a:ext cx="146" cy="180"/>
              <a:chOff x="4662" y="3011"/>
              <a:chExt cx="219" cy="180"/>
            </a:xfrm>
          </p:grpSpPr>
          <p:sp>
            <p:nvSpPr>
              <p:cNvPr id="32834" name="Line 29">
                <a:extLst>
                  <a:ext uri="{FF2B5EF4-FFF2-40B4-BE49-F238E27FC236}">
                    <a16:creationId xmlns:a16="http://schemas.microsoft.com/office/drawing/2014/main" id="{BA9BDCF8-D292-4815-A709-533D785E2D66}"/>
                  </a:ext>
                </a:extLst>
              </p:cNvPr>
              <p:cNvSpPr>
                <a:spLocks noChangeShapeType="1"/>
              </p:cNvSpPr>
              <p:nvPr/>
            </p:nvSpPr>
            <p:spPr bwMode="auto">
              <a:xfrm>
                <a:off x="4662" y="3011"/>
                <a:ext cx="2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5" name="Line 30">
                <a:extLst>
                  <a:ext uri="{FF2B5EF4-FFF2-40B4-BE49-F238E27FC236}">
                    <a16:creationId xmlns:a16="http://schemas.microsoft.com/office/drawing/2014/main" id="{CAE43C92-7037-4F2B-B926-0A9B7241782A}"/>
                  </a:ext>
                </a:extLst>
              </p:cNvPr>
              <p:cNvSpPr>
                <a:spLocks noChangeShapeType="1"/>
              </p:cNvSpPr>
              <p:nvPr/>
            </p:nvSpPr>
            <p:spPr bwMode="auto">
              <a:xfrm>
                <a:off x="4662" y="3191"/>
                <a:ext cx="2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25" name="Line 31">
              <a:extLst>
                <a:ext uri="{FF2B5EF4-FFF2-40B4-BE49-F238E27FC236}">
                  <a16:creationId xmlns:a16="http://schemas.microsoft.com/office/drawing/2014/main" id="{78F9C55F-8561-4D10-8354-F60354B015B5}"/>
                </a:ext>
              </a:extLst>
            </p:cNvPr>
            <p:cNvSpPr>
              <a:spLocks noChangeShapeType="1"/>
            </p:cNvSpPr>
            <p:nvPr/>
          </p:nvSpPr>
          <p:spPr bwMode="auto">
            <a:xfrm>
              <a:off x="5170" y="2963"/>
              <a:ext cx="2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6" name="Line 32">
              <a:extLst>
                <a:ext uri="{FF2B5EF4-FFF2-40B4-BE49-F238E27FC236}">
                  <a16:creationId xmlns:a16="http://schemas.microsoft.com/office/drawing/2014/main" id="{6FEE4050-28EC-4C36-BD41-6FD23195294D}"/>
                </a:ext>
              </a:extLst>
            </p:cNvPr>
            <p:cNvSpPr>
              <a:spLocks noChangeShapeType="1"/>
            </p:cNvSpPr>
            <p:nvPr/>
          </p:nvSpPr>
          <p:spPr bwMode="auto">
            <a:xfrm>
              <a:off x="3920" y="3192"/>
              <a:ext cx="21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27" name="Group 33">
              <a:extLst>
                <a:ext uri="{FF2B5EF4-FFF2-40B4-BE49-F238E27FC236}">
                  <a16:creationId xmlns:a16="http://schemas.microsoft.com/office/drawing/2014/main" id="{3A3B4E19-1B0F-4E1A-AF76-02829FFA5375}"/>
                </a:ext>
              </a:extLst>
            </p:cNvPr>
            <p:cNvGrpSpPr>
              <a:grpSpLocks/>
            </p:cNvGrpSpPr>
            <p:nvPr/>
          </p:nvGrpSpPr>
          <p:grpSpPr bwMode="auto">
            <a:xfrm>
              <a:off x="3175" y="2557"/>
              <a:ext cx="964" cy="815"/>
              <a:chOff x="3107" y="2694"/>
              <a:chExt cx="1032" cy="815"/>
            </a:xfrm>
          </p:grpSpPr>
          <p:sp>
            <p:nvSpPr>
              <p:cNvPr id="32832" name="Line 34">
                <a:extLst>
                  <a:ext uri="{FF2B5EF4-FFF2-40B4-BE49-F238E27FC236}">
                    <a16:creationId xmlns:a16="http://schemas.microsoft.com/office/drawing/2014/main" id="{567C9BC1-3453-4D0E-BF0C-8D4B11759E9E}"/>
                  </a:ext>
                </a:extLst>
              </p:cNvPr>
              <p:cNvSpPr>
                <a:spLocks noChangeShapeType="1"/>
              </p:cNvSpPr>
              <p:nvPr/>
            </p:nvSpPr>
            <p:spPr bwMode="auto">
              <a:xfrm>
                <a:off x="3107" y="2694"/>
                <a:ext cx="10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3" name="Line 35">
                <a:extLst>
                  <a:ext uri="{FF2B5EF4-FFF2-40B4-BE49-F238E27FC236}">
                    <a16:creationId xmlns:a16="http://schemas.microsoft.com/office/drawing/2014/main" id="{99984D9F-6918-4970-BA9B-2D62F26DFEDC}"/>
                  </a:ext>
                </a:extLst>
              </p:cNvPr>
              <p:cNvSpPr>
                <a:spLocks noChangeShapeType="1"/>
              </p:cNvSpPr>
              <p:nvPr/>
            </p:nvSpPr>
            <p:spPr bwMode="auto">
              <a:xfrm>
                <a:off x="3107" y="3509"/>
                <a:ext cx="10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28" name="Line 36">
              <a:extLst>
                <a:ext uri="{FF2B5EF4-FFF2-40B4-BE49-F238E27FC236}">
                  <a16:creationId xmlns:a16="http://schemas.microsoft.com/office/drawing/2014/main" id="{2840DDF4-005B-4EA7-9279-9F55C3CE6F19}"/>
                </a:ext>
              </a:extLst>
            </p:cNvPr>
            <p:cNvSpPr>
              <a:spLocks noChangeShapeType="1"/>
            </p:cNvSpPr>
            <p:nvPr/>
          </p:nvSpPr>
          <p:spPr bwMode="auto">
            <a:xfrm>
              <a:off x="4490" y="3281"/>
              <a:ext cx="17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9" name="Line 37">
              <a:extLst>
                <a:ext uri="{FF2B5EF4-FFF2-40B4-BE49-F238E27FC236}">
                  <a16:creationId xmlns:a16="http://schemas.microsoft.com/office/drawing/2014/main" id="{ED15419C-22CE-473F-80B6-0A4538B71572}"/>
                </a:ext>
              </a:extLst>
            </p:cNvPr>
            <p:cNvSpPr>
              <a:spLocks noChangeShapeType="1"/>
            </p:cNvSpPr>
            <p:nvPr/>
          </p:nvSpPr>
          <p:spPr bwMode="auto">
            <a:xfrm flipV="1">
              <a:off x="4664" y="3054"/>
              <a:ext cx="0" cy="2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0" name="Line 38">
              <a:extLst>
                <a:ext uri="{FF2B5EF4-FFF2-40B4-BE49-F238E27FC236}">
                  <a16:creationId xmlns:a16="http://schemas.microsoft.com/office/drawing/2014/main" id="{B941B5FC-8864-42A8-80C4-10C1B4FF7372}"/>
                </a:ext>
              </a:extLst>
            </p:cNvPr>
            <p:cNvSpPr>
              <a:spLocks noChangeShapeType="1"/>
            </p:cNvSpPr>
            <p:nvPr/>
          </p:nvSpPr>
          <p:spPr bwMode="auto">
            <a:xfrm flipV="1">
              <a:off x="3175" y="2555"/>
              <a:ext cx="0" cy="318"/>
            </a:xfrm>
            <a:prstGeom prst="line">
              <a:avLst/>
            </a:prstGeom>
            <a:noFill/>
            <a:ln w="28575">
              <a:solidFill>
                <a:schemeClr val="tx1"/>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2831" name="Line 39">
              <a:extLst>
                <a:ext uri="{FF2B5EF4-FFF2-40B4-BE49-F238E27FC236}">
                  <a16:creationId xmlns:a16="http://schemas.microsoft.com/office/drawing/2014/main" id="{8898E014-BD65-496C-B7FC-20AC977607D0}"/>
                </a:ext>
              </a:extLst>
            </p:cNvPr>
            <p:cNvSpPr>
              <a:spLocks noChangeShapeType="1"/>
            </p:cNvSpPr>
            <p:nvPr/>
          </p:nvSpPr>
          <p:spPr bwMode="auto">
            <a:xfrm flipV="1">
              <a:off x="3175" y="3055"/>
              <a:ext cx="0" cy="317"/>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993320" name="Object 40">
            <a:extLst>
              <a:ext uri="{FF2B5EF4-FFF2-40B4-BE49-F238E27FC236}">
                <a16:creationId xmlns:a16="http://schemas.microsoft.com/office/drawing/2014/main" id="{55BC403B-DD82-40D7-8C20-287830158FE9}"/>
              </a:ext>
            </a:extLst>
          </p:cNvPr>
          <p:cNvGraphicFramePr>
            <a:graphicFrameLocks noChangeAspect="1"/>
          </p:cNvGraphicFramePr>
          <p:nvPr/>
        </p:nvGraphicFramePr>
        <p:xfrm>
          <a:off x="3790950" y="5722938"/>
          <a:ext cx="2330450" cy="571500"/>
        </p:xfrm>
        <a:graphic>
          <a:graphicData uri="http://schemas.openxmlformats.org/presentationml/2006/ole">
            <mc:AlternateContent xmlns:mc="http://schemas.openxmlformats.org/markup-compatibility/2006">
              <mc:Choice xmlns:v="urn:schemas-microsoft-com:vml" Requires="v">
                <p:oleObj spid="_x0000_s32855" name="公式" r:id="rId6" imgW="952087" imgH="253890" progId="Equation.3">
                  <p:embed/>
                </p:oleObj>
              </mc:Choice>
              <mc:Fallback>
                <p:oleObj name="公式" r:id="rId6" imgW="952087" imgH="253890"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0950" y="5722938"/>
                        <a:ext cx="233045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41">
            <a:extLst>
              <a:ext uri="{FF2B5EF4-FFF2-40B4-BE49-F238E27FC236}">
                <a16:creationId xmlns:a16="http://schemas.microsoft.com/office/drawing/2014/main" id="{402B08BF-2F36-4D4C-9BD5-A39BD2AF55A6}"/>
              </a:ext>
            </a:extLst>
          </p:cNvPr>
          <p:cNvGrpSpPr>
            <a:grpSpLocks/>
          </p:cNvGrpSpPr>
          <p:nvPr/>
        </p:nvGrpSpPr>
        <p:grpSpPr bwMode="auto">
          <a:xfrm>
            <a:off x="4464050" y="1557338"/>
            <a:ext cx="4149725" cy="1787525"/>
            <a:chOff x="2812" y="981"/>
            <a:chExt cx="2614" cy="1126"/>
          </a:xfrm>
        </p:grpSpPr>
        <p:sp>
          <p:nvSpPr>
            <p:cNvPr id="32779" name="Line 42">
              <a:extLst>
                <a:ext uri="{FF2B5EF4-FFF2-40B4-BE49-F238E27FC236}">
                  <a16:creationId xmlns:a16="http://schemas.microsoft.com/office/drawing/2014/main" id="{D8CC6F25-CD8E-4959-846A-35E4115A7C0A}"/>
                </a:ext>
              </a:extLst>
            </p:cNvPr>
            <p:cNvSpPr>
              <a:spLocks noChangeShapeType="1"/>
            </p:cNvSpPr>
            <p:nvPr/>
          </p:nvSpPr>
          <p:spPr bwMode="auto">
            <a:xfrm>
              <a:off x="3875" y="1365"/>
              <a:ext cx="245"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Line 43">
              <a:extLst>
                <a:ext uri="{FF2B5EF4-FFF2-40B4-BE49-F238E27FC236}">
                  <a16:creationId xmlns:a16="http://schemas.microsoft.com/office/drawing/2014/main" id="{42BF2857-8C9B-4B0E-B897-F0A598F7A786}"/>
                </a:ext>
              </a:extLst>
            </p:cNvPr>
            <p:cNvSpPr>
              <a:spLocks noChangeShapeType="1"/>
            </p:cNvSpPr>
            <p:nvPr/>
          </p:nvSpPr>
          <p:spPr bwMode="auto">
            <a:xfrm>
              <a:off x="3055" y="1131"/>
              <a:ext cx="1072"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1" name="Line 44">
              <a:extLst>
                <a:ext uri="{FF2B5EF4-FFF2-40B4-BE49-F238E27FC236}">
                  <a16:creationId xmlns:a16="http://schemas.microsoft.com/office/drawing/2014/main" id="{4A2BC5E5-B9E1-4FB2-9ABC-4EE4DE594363}"/>
                </a:ext>
              </a:extLst>
            </p:cNvPr>
            <p:cNvSpPr>
              <a:spLocks noChangeShapeType="1"/>
            </p:cNvSpPr>
            <p:nvPr/>
          </p:nvSpPr>
          <p:spPr bwMode="auto">
            <a:xfrm>
              <a:off x="3051" y="1969"/>
              <a:ext cx="1076"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2" name="Line 45">
              <a:extLst>
                <a:ext uri="{FF2B5EF4-FFF2-40B4-BE49-F238E27FC236}">
                  <a16:creationId xmlns:a16="http://schemas.microsoft.com/office/drawing/2014/main" id="{66273663-6CFC-4DD9-BB35-58496DE7257C}"/>
                </a:ext>
              </a:extLst>
            </p:cNvPr>
            <p:cNvSpPr>
              <a:spLocks noChangeShapeType="1"/>
            </p:cNvSpPr>
            <p:nvPr/>
          </p:nvSpPr>
          <p:spPr bwMode="auto">
            <a:xfrm>
              <a:off x="3875" y="1752"/>
              <a:ext cx="245"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46">
              <a:extLst>
                <a:ext uri="{FF2B5EF4-FFF2-40B4-BE49-F238E27FC236}">
                  <a16:creationId xmlns:a16="http://schemas.microsoft.com/office/drawing/2014/main" id="{8D245C68-3CE0-4063-B1A5-A48426B0FC9E}"/>
                </a:ext>
              </a:extLst>
            </p:cNvPr>
            <p:cNvSpPr>
              <a:spLocks noChangeShapeType="1"/>
            </p:cNvSpPr>
            <p:nvPr/>
          </p:nvSpPr>
          <p:spPr bwMode="auto">
            <a:xfrm flipV="1">
              <a:off x="3392" y="1356"/>
              <a:ext cx="0" cy="613"/>
            </a:xfrm>
            <a:prstGeom prst="line">
              <a:avLst/>
            </a:prstGeom>
            <a:noFill/>
            <a:ln w="28575" cap="sq">
              <a:solidFill>
                <a:schemeClr val="tx1"/>
              </a:solidFill>
              <a:miter lim="800000"/>
              <a:headEnd type="oval"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Line 47">
              <a:extLst>
                <a:ext uri="{FF2B5EF4-FFF2-40B4-BE49-F238E27FC236}">
                  <a16:creationId xmlns:a16="http://schemas.microsoft.com/office/drawing/2014/main" id="{D7B54ED4-F400-48E6-ABCB-4DE745CBF364}"/>
                </a:ext>
              </a:extLst>
            </p:cNvPr>
            <p:cNvSpPr>
              <a:spLocks noChangeShapeType="1"/>
            </p:cNvSpPr>
            <p:nvPr/>
          </p:nvSpPr>
          <p:spPr bwMode="auto">
            <a:xfrm>
              <a:off x="3396" y="1355"/>
              <a:ext cx="183"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Line 48">
              <a:extLst>
                <a:ext uri="{FF2B5EF4-FFF2-40B4-BE49-F238E27FC236}">
                  <a16:creationId xmlns:a16="http://schemas.microsoft.com/office/drawing/2014/main" id="{D3D3704D-3FD9-4C68-9856-2CF143E5E521}"/>
                </a:ext>
              </a:extLst>
            </p:cNvPr>
            <p:cNvSpPr>
              <a:spLocks noChangeShapeType="1"/>
            </p:cNvSpPr>
            <p:nvPr/>
          </p:nvSpPr>
          <p:spPr bwMode="auto">
            <a:xfrm flipV="1">
              <a:off x="3239" y="1131"/>
              <a:ext cx="0" cy="613"/>
            </a:xfrm>
            <a:prstGeom prst="line">
              <a:avLst/>
            </a:prstGeom>
            <a:noFill/>
            <a:ln w="28575" cap="sq">
              <a:solidFill>
                <a:schemeClr val="tx1"/>
              </a:solidFill>
              <a:miter lim="800000"/>
              <a:headEnd type="none" w="sm" len="sm"/>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49">
              <a:extLst>
                <a:ext uri="{FF2B5EF4-FFF2-40B4-BE49-F238E27FC236}">
                  <a16:creationId xmlns:a16="http://schemas.microsoft.com/office/drawing/2014/main" id="{EBF7B8FB-E2C6-4FA5-927F-88C338D03CF2}"/>
                </a:ext>
              </a:extLst>
            </p:cNvPr>
            <p:cNvSpPr>
              <a:spLocks noChangeShapeType="1"/>
            </p:cNvSpPr>
            <p:nvPr/>
          </p:nvSpPr>
          <p:spPr bwMode="auto">
            <a:xfrm>
              <a:off x="3251" y="1746"/>
              <a:ext cx="328"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Line 50">
              <a:extLst>
                <a:ext uri="{FF2B5EF4-FFF2-40B4-BE49-F238E27FC236}">
                  <a16:creationId xmlns:a16="http://schemas.microsoft.com/office/drawing/2014/main" id="{C78693A6-726A-4FAA-AAF1-F153084B43A6}"/>
                </a:ext>
              </a:extLst>
            </p:cNvPr>
            <p:cNvSpPr>
              <a:spLocks noChangeShapeType="1"/>
            </p:cNvSpPr>
            <p:nvPr/>
          </p:nvSpPr>
          <p:spPr bwMode="auto">
            <a:xfrm>
              <a:off x="4367" y="1257"/>
              <a:ext cx="240"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Line 51">
              <a:extLst>
                <a:ext uri="{FF2B5EF4-FFF2-40B4-BE49-F238E27FC236}">
                  <a16:creationId xmlns:a16="http://schemas.microsoft.com/office/drawing/2014/main" id="{CEF738C5-91C8-4D85-A761-9FDC68A5677C}"/>
                </a:ext>
              </a:extLst>
            </p:cNvPr>
            <p:cNvSpPr>
              <a:spLocks noChangeShapeType="1"/>
            </p:cNvSpPr>
            <p:nvPr/>
          </p:nvSpPr>
          <p:spPr bwMode="auto">
            <a:xfrm>
              <a:off x="4611" y="1257"/>
              <a:ext cx="0" cy="20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52">
              <a:extLst>
                <a:ext uri="{FF2B5EF4-FFF2-40B4-BE49-F238E27FC236}">
                  <a16:creationId xmlns:a16="http://schemas.microsoft.com/office/drawing/2014/main" id="{B5F72D43-4B20-40A3-AA2F-6C333FA99A89}"/>
                </a:ext>
              </a:extLst>
            </p:cNvPr>
            <p:cNvSpPr>
              <a:spLocks noChangeShapeType="1"/>
            </p:cNvSpPr>
            <p:nvPr/>
          </p:nvSpPr>
          <p:spPr bwMode="auto">
            <a:xfrm>
              <a:off x="4611" y="1459"/>
              <a:ext cx="236"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53">
              <a:extLst>
                <a:ext uri="{FF2B5EF4-FFF2-40B4-BE49-F238E27FC236}">
                  <a16:creationId xmlns:a16="http://schemas.microsoft.com/office/drawing/2014/main" id="{A0326CB0-04F5-4EC5-9FA9-170838CEB035}"/>
                </a:ext>
              </a:extLst>
            </p:cNvPr>
            <p:cNvSpPr>
              <a:spLocks noChangeShapeType="1"/>
            </p:cNvSpPr>
            <p:nvPr/>
          </p:nvSpPr>
          <p:spPr bwMode="auto">
            <a:xfrm>
              <a:off x="4374" y="1856"/>
              <a:ext cx="232"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Line 54">
              <a:extLst>
                <a:ext uri="{FF2B5EF4-FFF2-40B4-BE49-F238E27FC236}">
                  <a16:creationId xmlns:a16="http://schemas.microsoft.com/office/drawing/2014/main" id="{9A93BBB4-3A6A-420A-AEC5-C13A327E7E0D}"/>
                </a:ext>
              </a:extLst>
            </p:cNvPr>
            <p:cNvSpPr>
              <a:spLocks noChangeShapeType="1"/>
            </p:cNvSpPr>
            <p:nvPr/>
          </p:nvSpPr>
          <p:spPr bwMode="auto">
            <a:xfrm>
              <a:off x="4607" y="1654"/>
              <a:ext cx="0" cy="20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2" name="Line 55">
              <a:extLst>
                <a:ext uri="{FF2B5EF4-FFF2-40B4-BE49-F238E27FC236}">
                  <a16:creationId xmlns:a16="http://schemas.microsoft.com/office/drawing/2014/main" id="{BBDCCABD-182A-4635-B9BE-99E469839CB8}"/>
                </a:ext>
              </a:extLst>
            </p:cNvPr>
            <p:cNvSpPr>
              <a:spLocks noChangeShapeType="1"/>
            </p:cNvSpPr>
            <p:nvPr/>
          </p:nvSpPr>
          <p:spPr bwMode="auto">
            <a:xfrm>
              <a:off x="4607" y="1654"/>
              <a:ext cx="240"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3" name="Line 56">
              <a:extLst>
                <a:ext uri="{FF2B5EF4-FFF2-40B4-BE49-F238E27FC236}">
                  <a16:creationId xmlns:a16="http://schemas.microsoft.com/office/drawing/2014/main" id="{21F2BAE4-20AB-4502-893F-40943FDBCDD2}"/>
                </a:ext>
              </a:extLst>
            </p:cNvPr>
            <p:cNvSpPr>
              <a:spLocks noChangeShapeType="1"/>
            </p:cNvSpPr>
            <p:nvPr/>
          </p:nvSpPr>
          <p:spPr bwMode="auto">
            <a:xfrm>
              <a:off x="5117" y="1546"/>
              <a:ext cx="212"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4" name="Text Box 57">
              <a:extLst>
                <a:ext uri="{FF2B5EF4-FFF2-40B4-BE49-F238E27FC236}">
                  <a16:creationId xmlns:a16="http://schemas.microsoft.com/office/drawing/2014/main" id="{623F8018-713F-4C57-A0F4-FA940B64729F}"/>
                </a:ext>
              </a:extLst>
            </p:cNvPr>
            <p:cNvSpPr txBox="1">
              <a:spLocks noChangeArrowheads="1"/>
            </p:cNvSpPr>
            <p:nvPr/>
          </p:nvSpPr>
          <p:spPr bwMode="auto">
            <a:xfrm>
              <a:off x="2812" y="98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A</a:t>
              </a:r>
            </a:p>
          </p:txBody>
        </p:sp>
        <p:sp>
          <p:nvSpPr>
            <p:cNvPr id="32795" name="Text Box 58">
              <a:extLst>
                <a:ext uri="{FF2B5EF4-FFF2-40B4-BE49-F238E27FC236}">
                  <a16:creationId xmlns:a16="http://schemas.microsoft.com/office/drawing/2014/main" id="{329F077B-BE20-44B9-A7AC-0A98A311916E}"/>
                </a:ext>
              </a:extLst>
            </p:cNvPr>
            <p:cNvSpPr txBox="1">
              <a:spLocks noChangeArrowheads="1"/>
            </p:cNvSpPr>
            <p:nvPr/>
          </p:nvSpPr>
          <p:spPr bwMode="auto">
            <a:xfrm>
              <a:off x="2823" y="181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B</a:t>
              </a:r>
            </a:p>
          </p:txBody>
        </p:sp>
        <p:sp>
          <p:nvSpPr>
            <p:cNvPr id="32796" name="Text Box 59">
              <a:extLst>
                <a:ext uri="{FF2B5EF4-FFF2-40B4-BE49-F238E27FC236}">
                  <a16:creationId xmlns:a16="http://schemas.microsoft.com/office/drawing/2014/main" id="{D94CC784-B1AF-4436-955A-CBDC0473BB1E}"/>
                </a:ext>
              </a:extLst>
            </p:cNvPr>
            <p:cNvSpPr txBox="1">
              <a:spLocks noChangeArrowheads="1"/>
            </p:cNvSpPr>
            <p:nvPr/>
          </p:nvSpPr>
          <p:spPr bwMode="auto">
            <a:xfrm>
              <a:off x="5171" y="123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Y</a:t>
              </a:r>
            </a:p>
          </p:txBody>
        </p:sp>
        <p:sp>
          <p:nvSpPr>
            <p:cNvPr id="32797" name="Line 60">
              <a:extLst>
                <a:ext uri="{FF2B5EF4-FFF2-40B4-BE49-F238E27FC236}">
                  <a16:creationId xmlns:a16="http://schemas.microsoft.com/office/drawing/2014/main" id="{65C5788C-CFC8-483A-AAA5-C40F3D734153}"/>
                </a:ext>
              </a:extLst>
            </p:cNvPr>
            <p:cNvSpPr>
              <a:spLocks noChangeShapeType="1"/>
            </p:cNvSpPr>
            <p:nvPr/>
          </p:nvSpPr>
          <p:spPr bwMode="auto">
            <a:xfrm>
              <a:off x="4704" y="1342"/>
              <a:ext cx="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8" name="AutoShape 61">
              <a:extLst>
                <a:ext uri="{FF2B5EF4-FFF2-40B4-BE49-F238E27FC236}">
                  <a16:creationId xmlns:a16="http://schemas.microsoft.com/office/drawing/2014/main" id="{F7F811C8-3461-4168-8BE1-705A83FB9A78}"/>
                </a:ext>
              </a:extLst>
            </p:cNvPr>
            <p:cNvSpPr>
              <a:spLocks noChangeArrowheads="1"/>
            </p:cNvSpPr>
            <p:nvPr/>
          </p:nvSpPr>
          <p:spPr bwMode="auto">
            <a:xfrm>
              <a:off x="4082" y="1071"/>
              <a:ext cx="287" cy="339"/>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2799" name="AutoShape 62">
              <a:extLst>
                <a:ext uri="{FF2B5EF4-FFF2-40B4-BE49-F238E27FC236}">
                  <a16:creationId xmlns:a16="http://schemas.microsoft.com/office/drawing/2014/main" id="{22D4E122-B27A-43AE-8F35-417DE7F8293C}"/>
                </a:ext>
              </a:extLst>
            </p:cNvPr>
            <p:cNvSpPr>
              <a:spLocks noChangeArrowheads="1"/>
            </p:cNvSpPr>
            <p:nvPr/>
          </p:nvSpPr>
          <p:spPr bwMode="auto">
            <a:xfrm rot="5400000">
              <a:off x="3572" y="1239"/>
              <a:ext cx="255" cy="238"/>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2800" name="AutoShape 63">
              <a:extLst>
                <a:ext uri="{FF2B5EF4-FFF2-40B4-BE49-F238E27FC236}">
                  <a16:creationId xmlns:a16="http://schemas.microsoft.com/office/drawing/2014/main" id="{B0EA8254-F31A-49E5-9117-CB6B1FE9B5D3}"/>
                </a:ext>
              </a:extLst>
            </p:cNvPr>
            <p:cNvSpPr>
              <a:spLocks noChangeArrowheads="1"/>
            </p:cNvSpPr>
            <p:nvPr/>
          </p:nvSpPr>
          <p:spPr bwMode="auto">
            <a:xfrm rot="5400000">
              <a:off x="3572" y="1625"/>
              <a:ext cx="255" cy="238"/>
            </a:xfrm>
            <a:prstGeom prst="triangle">
              <a:avLst>
                <a:gd name="adj" fmla="val 50000"/>
              </a:avLst>
            </a:prstGeom>
            <a:solidFill>
              <a:schemeClr val="bg1"/>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2801" name="AutoShape 64">
              <a:extLst>
                <a:ext uri="{FF2B5EF4-FFF2-40B4-BE49-F238E27FC236}">
                  <a16:creationId xmlns:a16="http://schemas.microsoft.com/office/drawing/2014/main" id="{1A173F4E-EC24-4D01-8BC6-B182C36A79CA}"/>
                </a:ext>
              </a:extLst>
            </p:cNvPr>
            <p:cNvSpPr>
              <a:spLocks noChangeArrowheads="1"/>
            </p:cNvSpPr>
            <p:nvPr/>
          </p:nvSpPr>
          <p:spPr bwMode="auto">
            <a:xfrm>
              <a:off x="4082" y="1684"/>
              <a:ext cx="287" cy="340"/>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32802" name="Group 65">
              <a:extLst>
                <a:ext uri="{FF2B5EF4-FFF2-40B4-BE49-F238E27FC236}">
                  <a16:creationId xmlns:a16="http://schemas.microsoft.com/office/drawing/2014/main" id="{A4BC5A1B-448F-470F-A7B8-A5E60A7B3971}"/>
                </a:ext>
              </a:extLst>
            </p:cNvPr>
            <p:cNvGrpSpPr>
              <a:grpSpLocks/>
            </p:cNvGrpSpPr>
            <p:nvPr/>
          </p:nvGrpSpPr>
          <p:grpSpPr bwMode="auto">
            <a:xfrm>
              <a:off x="4467" y="1389"/>
              <a:ext cx="658" cy="317"/>
              <a:chOff x="986" y="3158"/>
              <a:chExt cx="1671" cy="658"/>
            </a:xfrm>
          </p:grpSpPr>
          <p:sp>
            <p:nvSpPr>
              <p:cNvPr id="32805" name="Arc 66">
                <a:extLst>
                  <a:ext uri="{FF2B5EF4-FFF2-40B4-BE49-F238E27FC236}">
                    <a16:creationId xmlns:a16="http://schemas.microsoft.com/office/drawing/2014/main" id="{94334060-4943-4002-9625-221BC387A404}"/>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06" name="Arc 67">
                <a:extLst>
                  <a:ext uri="{FF2B5EF4-FFF2-40B4-BE49-F238E27FC236}">
                    <a16:creationId xmlns:a16="http://schemas.microsoft.com/office/drawing/2014/main" id="{C124B63B-2FAF-4ADA-AF85-E31AED008E12}"/>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07" name="Arc 68">
                <a:extLst>
                  <a:ext uri="{FF2B5EF4-FFF2-40B4-BE49-F238E27FC236}">
                    <a16:creationId xmlns:a16="http://schemas.microsoft.com/office/drawing/2014/main" id="{70DC77B2-FC94-4397-B1F2-13B74BC7CFCB}"/>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808" name="Line 69">
                <a:extLst>
                  <a:ext uri="{FF2B5EF4-FFF2-40B4-BE49-F238E27FC236}">
                    <a16:creationId xmlns:a16="http://schemas.microsoft.com/office/drawing/2014/main" id="{B5078849-DDC1-4E71-837A-58A60E55D3CC}"/>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9" name="Line 70">
                <a:extLst>
                  <a:ext uri="{FF2B5EF4-FFF2-40B4-BE49-F238E27FC236}">
                    <a16:creationId xmlns:a16="http://schemas.microsoft.com/office/drawing/2014/main" id="{064F09DA-6885-45D8-B068-8CED26C2AC8D}"/>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03" name="Oval 71">
              <a:extLst>
                <a:ext uri="{FF2B5EF4-FFF2-40B4-BE49-F238E27FC236}">
                  <a16:creationId xmlns:a16="http://schemas.microsoft.com/office/drawing/2014/main" id="{FB0C8ABF-016D-4EF1-8B52-B5A6A17ACD52}"/>
                </a:ext>
              </a:extLst>
            </p:cNvPr>
            <p:cNvSpPr>
              <a:spLocks noChangeArrowheads="1"/>
            </p:cNvSpPr>
            <p:nvPr/>
          </p:nvSpPr>
          <p:spPr bwMode="auto">
            <a:xfrm>
              <a:off x="3808" y="1326"/>
              <a:ext cx="70" cy="62"/>
            </a:xfrm>
            <a:prstGeom prst="ellipse">
              <a:avLst/>
            </a:prstGeom>
            <a:solidFill>
              <a:schemeClr val="bg1"/>
            </a:solidFill>
            <a:ln w="19050" cap="sq">
              <a:solidFill>
                <a:schemeClr val="tx1"/>
              </a:solidFill>
              <a:miter lim="800000"/>
              <a:headEnd type="none" w="sm" len="sm"/>
              <a:tailEnd type="none" w="sm" len="sm"/>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2804" name="Oval 72">
              <a:extLst>
                <a:ext uri="{FF2B5EF4-FFF2-40B4-BE49-F238E27FC236}">
                  <a16:creationId xmlns:a16="http://schemas.microsoft.com/office/drawing/2014/main" id="{1BE24597-D4A3-4751-95F6-8D3F6863751D}"/>
                </a:ext>
              </a:extLst>
            </p:cNvPr>
            <p:cNvSpPr>
              <a:spLocks noChangeArrowheads="1"/>
            </p:cNvSpPr>
            <p:nvPr/>
          </p:nvSpPr>
          <p:spPr bwMode="auto">
            <a:xfrm>
              <a:off x="3808" y="1712"/>
              <a:ext cx="70" cy="61"/>
            </a:xfrm>
            <a:prstGeom prst="ellipse">
              <a:avLst/>
            </a:prstGeom>
            <a:solidFill>
              <a:schemeClr val="bg1"/>
            </a:solidFill>
            <a:ln w="19050" cap="sq">
              <a:solidFill>
                <a:schemeClr val="tx1"/>
              </a:solidFill>
              <a:miter lim="800000"/>
              <a:headEnd type="none" w="sm" len="sm"/>
              <a:tailEnd type="none" w="sm" len="sm"/>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2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99328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93283">
                                            <p:txEl>
                                              <p:pRg st="4" end="4"/>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9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0F638C18-23C0-4082-B0BB-99AE6991DBE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24F3B8D-4929-4519-A0BF-7FC47659AE15}"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34819" name="Rectangle 5">
            <a:extLst>
              <a:ext uri="{FF2B5EF4-FFF2-40B4-BE49-F238E27FC236}">
                <a16:creationId xmlns:a16="http://schemas.microsoft.com/office/drawing/2014/main" id="{384DBA1C-6C6B-4E0D-8F1D-C1B0651CAE3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34820" name="Rectangle 6">
            <a:extLst>
              <a:ext uri="{FF2B5EF4-FFF2-40B4-BE49-F238E27FC236}">
                <a16:creationId xmlns:a16="http://schemas.microsoft.com/office/drawing/2014/main" id="{8EF9D947-8143-48BD-B5AA-83EE84769F4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A0A2876-0969-4781-8BB9-BFD03A945391}" type="slidenum">
              <a:rPr lang="en-US" altLang="zh-CN" sz="1800" b="0">
                <a:solidFill>
                  <a:srgbClr val="B2B2B2"/>
                </a:solidFill>
              </a:rPr>
              <a:pPr>
                <a:spcAft>
                  <a:spcPct val="0"/>
                </a:spcAft>
                <a:buFontTx/>
                <a:buNone/>
              </a:pPr>
              <a:t>17</a:t>
            </a:fld>
            <a:endParaRPr lang="en-US" altLang="zh-CN" sz="1800" b="0">
              <a:solidFill>
                <a:srgbClr val="B2B2B2"/>
              </a:solidFill>
            </a:endParaRPr>
          </a:p>
        </p:txBody>
      </p:sp>
      <p:sp>
        <p:nvSpPr>
          <p:cNvPr id="34821" name="Rectangle 2">
            <a:extLst>
              <a:ext uri="{FF2B5EF4-FFF2-40B4-BE49-F238E27FC236}">
                <a16:creationId xmlns:a16="http://schemas.microsoft.com/office/drawing/2014/main" id="{1FB97B7D-DDE4-4F11-95A6-3A5240AB9B5C}"/>
              </a:ext>
            </a:extLst>
          </p:cNvPr>
          <p:cNvSpPr>
            <a:spLocks noGrp="1" noChangeArrowheads="1"/>
          </p:cNvSpPr>
          <p:nvPr>
            <p:ph type="title"/>
          </p:nvPr>
        </p:nvSpPr>
        <p:spPr/>
        <p:txBody>
          <a:bodyPr/>
          <a:lstStyle/>
          <a:p>
            <a:r>
              <a:rPr lang="zh-CN" altLang="en-US"/>
              <a:t>波形图</a:t>
            </a:r>
            <a:r>
              <a:rPr lang="zh-CN" altLang="en-US">
                <a:cs typeface="Arial" panose="020B0604020202020204" pitchFamily="34" charset="0"/>
              </a:rPr>
              <a:t>→</a:t>
            </a:r>
            <a:r>
              <a:rPr lang="zh-CN" altLang="en-US"/>
              <a:t>真值表</a:t>
            </a:r>
          </a:p>
        </p:txBody>
      </p:sp>
      <p:sp>
        <p:nvSpPr>
          <p:cNvPr id="34822" name="Rectangle 3">
            <a:extLst>
              <a:ext uri="{FF2B5EF4-FFF2-40B4-BE49-F238E27FC236}">
                <a16:creationId xmlns:a16="http://schemas.microsoft.com/office/drawing/2014/main" id="{D728BF50-E740-42E2-A6D4-6E2FA4FF63B7}"/>
              </a:ext>
            </a:extLst>
          </p:cNvPr>
          <p:cNvSpPr>
            <a:spLocks noGrp="1" noChangeArrowheads="1"/>
          </p:cNvSpPr>
          <p:nvPr>
            <p:ph type="body" idx="1"/>
          </p:nvPr>
        </p:nvSpPr>
        <p:spPr>
          <a:xfrm>
            <a:off x="457200" y="1449388"/>
            <a:ext cx="8229600" cy="1331912"/>
          </a:xfrm>
        </p:spPr>
        <p:txBody>
          <a:bodyPr/>
          <a:lstStyle/>
          <a:p>
            <a:r>
              <a:rPr lang="zh-CN" altLang="en-US" sz="2800"/>
              <a:t>根据所给的波形，列出各输入变量组合所对应的输出值</a:t>
            </a:r>
          </a:p>
        </p:txBody>
      </p:sp>
      <p:sp>
        <p:nvSpPr>
          <p:cNvPr id="34823" name="Rectangle 4">
            <a:extLst>
              <a:ext uri="{FF2B5EF4-FFF2-40B4-BE49-F238E27FC236}">
                <a16:creationId xmlns:a16="http://schemas.microsoft.com/office/drawing/2014/main" id="{5C37FD06-E0A1-4F72-8DD8-C0B4F5D045B1}"/>
              </a:ext>
            </a:extLst>
          </p:cNvPr>
          <p:cNvSpPr>
            <a:spLocks noChangeArrowheads="1"/>
          </p:cNvSpPr>
          <p:nvPr/>
        </p:nvSpPr>
        <p:spPr bwMode="auto">
          <a:xfrm>
            <a:off x="1949450" y="263683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800" b="0">
                <a:latin typeface="Times New Roman" panose="02020603050405020304" pitchFamily="18" charset="0"/>
              </a:rPr>
              <a:t>真值表</a:t>
            </a:r>
          </a:p>
        </p:txBody>
      </p:sp>
      <p:sp>
        <p:nvSpPr>
          <p:cNvPr id="34824" name="Rectangle 5">
            <a:extLst>
              <a:ext uri="{FF2B5EF4-FFF2-40B4-BE49-F238E27FC236}">
                <a16:creationId xmlns:a16="http://schemas.microsoft.com/office/drawing/2014/main" id="{E01460A2-E209-4C02-B9FB-EFD0E15E54BD}"/>
              </a:ext>
            </a:extLst>
          </p:cNvPr>
          <p:cNvSpPr>
            <a:spLocks noChangeArrowheads="1"/>
          </p:cNvSpPr>
          <p:nvPr/>
        </p:nvSpPr>
        <p:spPr bwMode="auto">
          <a:xfrm>
            <a:off x="5741988" y="5106988"/>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800" b="0">
                <a:latin typeface="Times New Roman" panose="02020603050405020304" pitchFamily="18" charset="0"/>
              </a:rPr>
              <a:t>波形图</a:t>
            </a:r>
          </a:p>
        </p:txBody>
      </p:sp>
      <p:graphicFrame>
        <p:nvGraphicFramePr>
          <p:cNvPr id="995334" name="Group 6">
            <a:extLst>
              <a:ext uri="{FF2B5EF4-FFF2-40B4-BE49-F238E27FC236}">
                <a16:creationId xmlns:a16="http://schemas.microsoft.com/office/drawing/2014/main" id="{B15D253E-F7F6-4F34-9FD8-07BCC39C5313}"/>
              </a:ext>
            </a:extLst>
          </p:cNvPr>
          <p:cNvGraphicFramePr>
            <a:graphicFrameLocks noGrp="1"/>
          </p:cNvGraphicFramePr>
          <p:nvPr/>
        </p:nvGraphicFramePr>
        <p:xfrm>
          <a:off x="1511300" y="3290888"/>
          <a:ext cx="2160588" cy="2016126"/>
        </p:xfrm>
        <a:graphic>
          <a:graphicData uri="http://schemas.openxmlformats.org/drawingml/2006/table">
            <a:tbl>
              <a:tblPr/>
              <a:tblGrid>
                <a:gridCol w="649288">
                  <a:extLst>
                    <a:ext uri="{9D8B030D-6E8A-4147-A177-3AD203B41FA5}">
                      <a16:colId xmlns:a16="http://schemas.microsoft.com/office/drawing/2014/main" val="20000"/>
                    </a:ext>
                  </a:extLst>
                </a:gridCol>
                <a:gridCol w="611187">
                  <a:extLst>
                    <a:ext uri="{9D8B030D-6E8A-4147-A177-3AD203B41FA5}">
                      <a16:colId xmlns:a16="http://schemas.microsoft.com/office/drawing/2014/main" val="20001"/>
                    </a:ext>
                  </a:extLst>
                </a:gridCol>
                <a:gridCol w="900113">
                  <a:extLst>
                    <a:ext uri="{9D8B030D-6E8A-4147-A177-3AD203B41FA5}">
                      <a16:colId xmlns:a16="http://schemas.microsoft.com/office/drawing/2014/main" val="20002"/>
                    </a:ext>
                  </a:extLst>
                </a:gridCol>
              </a:tblGrid>
              <a:tr h="50800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847" name="Line 38">
            <a:extLst>
              <a:ext uri="{FF2B5EF4-FFF2-40B4-BE49-F238E27FC236}">
                <a16:creationId xmlns:a16="http://schemas.microsoft.com/office/drawing/2014/main" id="{B2B3B4B9-2638-4446-87E8-84D3C01AF6A7}"/>
              </a:ext>
            </a:extLst>
          </p:cNvPr>
          <p:cNvSpPr>
            <a:spLocks noChangeShapeType="1"/>
          </p:cNvSpPr>
          <p:nvPr/>
        </p:nvSpPr>
        <p:spPr bwMode="auto">
          <a:xfrm flipV="1">
            <a:off x="2844800" y="3290888"/>
            <a:ext cx="0"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Line 39">
            <a:extLst>
              <a:ext uri="{FF2B5EF4-FFF2-40B4-BE49-F238E27FC236}">
                <a16:creationId xmlns:a16="http://schemas.microsoft.com/office/drawing/2014/main" id="{615FD5A5-81D0-4CAB-AFB1-3B448D7B0143}"/>
              </a:ext>
            </a:extLst>
          </p:cNvPr>
          <p:cNvSpPr>
            <a:spLocks noChangeShapeType="1"/>
          </p:cNvSpPr>
          <p:nvPr/>
        </p:nvSpPr>
        <p:spPr bwMode="auto">
          <a:xfrm>
            <a:off x="1511300" y="3794125"/>
            <a:ext cx="21605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95368" name="Group 40">
            <a:extLst>
              <a:ext uri="{FF2B5EF4-FFF2-40B4-BE49-F238E27FC236}">
                <a16:creationId xmlns:a16="http://schemas.microsoft.com/office/drawing/2014/main" id="{84801890-2326-4975-BCEB-6C4439E0322B}"/>
              </a:ext>
            </a:extLst>
          </p:cNvPr>
          <p:cNvGraphicFramePr>
            <a:graphicFrameLocks noGrp="1"/>
          </p:cNvGraphicFramePr>
          <p:nvPr/>
        </p:nvGraphicFramePr>
        <p:xfrm>
          <a:off x="1509713" y="3284538"/>
          <a:ext cx="2160587" cy="2016126"/>
        </p:xfrm>
        <a:graphic>
          <a:graphicData uri="http://schemas.openxmlformats.org/drawingml/2006/table">
            <a:tbl>
              <a:tblPr/>
              <a:tblGrid>
                <a:gridCol w="649287">
                  <a:extLst>
                    <a:ext uri="{9D8B030D-6E8A-4147-A177-3AD203B41FA5}">
                      <a16:colId xmlns:a16="http://schemas.microsoft.com/office/drawing/2014/main" val="20000"/>
                    </a:ext>
                  </a:extLst>
                </a:gridCol>
                <a:gridCol w="611188">
                  <a:extLst>
                    <a:ext uri="{9D8B030D-6E8A-4147-A177-3AD203B41FA5}">
                      <a16:colId xmlns:a16="http://schemas.microsoft.com/office/drawing/2014/main" val="20001"/>
                    </a:ext>
                  </a:extLst>
                </a:gridCol>
                <a:gridCol w="900112">
                  <a:extLst>
                    <a:ext uri="{9D8B030D-6E8A-4147-A177-3AD203B41FA5}">
                      <a16:colId xmlns:a16="http://schemas.microsoft.com/office/drawing/2014/main" val="20002"/>
                    </a:ext>
                  </a:extLst>
                </a:gridCol>
              </a:tblGrid>
              <a:tr h="50800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4871" name="Group 72">
            <a:extLst>
              <a:ext uri="{FF2B5EF4-FFF2-40B4-BE49-F238E27FC236}">
                <a16:creationId xmlns:a16="http://schemas.microsoft.com/office/drawing/2014/main" id="{340BF5A8-81EB-482D-BE3A-16C2208C6AEB}"/>
              </a:ext>
            </a:extLst>
          </p:cNvPr>
          <p:cNvGrpSpPr>
            <a:grpSpLocks/>
          </p:cNvGrpSpPr>
          <p:nvPr/>
        </p:nvGrpSpPr>
        <p:grpSpPr bwMode="auto">
          <a:xfrm>
            <a:off x="5202238" y="3770313"/>
            <a:ext cx="2714625" cy="388937"/>
            <a:chOff x="3933" y="3175"/>
            <a:chExt cx="1442" cy="240"/>
          </a:xfrm>
        </p:grpSpPr>
        <p:sp>
          <p:nvSpPr>
            <p:cNvPr id="34903" name="Line 73">
              <a:extLst>
                <a:ext uri="{FF2B5EF4-FFF2-40B4-BE49-F238E27FC236}">
                  <a16:creationId xmlns:a16="http://schemas.microsoft.com/office/drawing/2014/main" id="{AF237916-9FC8-415B-8D66-49252E590BD6}"/>
                </a:ext>
              </a:extLst>
            </p:cNvPr>
            <p:cNvSpPr>
              <a:spLocks noChangeShapeType="1"/>
            </p:cNvSpPr>
            <p:nvPr/>
          </p:nvSpPr>
          <p:spPr bwMode="auto">
            <a:xfrm>
              <a:off x="4524" y="3415"/>
              <a:ext cx="295"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4" name="Line 74">
              <a:extLst>
                <a:ext uri="{FF2B5EF4-FFF2-40B4-BE49-F238E27FC236}">
                  <a16:creationId xmlns:a16="http://schemas.microsoft.com/office/drawing/2014/main" id="{155B448A-3577-44A4-8D32-2055568EC113}"/>
                </a:ext>
              </a:extLst>
            </p:cNvPr>
            <p:cNvSpPr>
              <a:spLocks noChangeShapeType="1"/>
            </p:cNvSpPr>
            <p:nvPr/>
          </p:nvSpPr>
          <p:spPr bwMode="auto">
            <a:xfrm>
              <a:off x="4819" y="3175"/>
              <a:ext cx="0" cy="24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5" name="Line 75">
              <a:extLst>
                <a:ext uri="{FF2B5EF4-FFF2-40B4-BE49-F238E27FC236}">
                  <a16:creationId xmlns:a16="http://schemas.microsoft.com/office/drawing/2014/main" id="{D7060B7E-89E9-4F66-9413-C6F506C3E2D6}"/>
                </a:ext>
              </a:extLst>
            </p:cNvPr>
            <p:cNvSpPr>
              <a:spLocks noChangeShapeType="1"/>
            </p:cNvSpPr>
            <p:nvPr/>
          </p:nvSpPr>
          <p:spPr bwMode="auto">
            <a:xfrm>
              <a:off x="4819" y="3175"/>
              <a:ext cx="295"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6" name="Line 76">
              <a:extLst>
                <a:ext uri="{FF2B5EF4-FFF2-40B4-BE49-F238E27FC236}">
                  <a16:creationId xmlns:a16="http://schemas.microsoft.com/office/drawing/2014/main" id="{AC2A689D-692D-417A-B8D7-2C558534BFEC}"/>
                </a:ext>
              </a:extLst>
            </p:cNvPr>
            <p:cNvSpPr>
              <a:spLocks noChangeShapeType="1"/>
            </p:cNvSpPr>
            <p:nvPr/>
          </p:nvSpPr>
          <p:spPr bwMode="auto">
            <a:xfrm>
              <a:off x="5114" y="3175"/>
              <a:ext cx="0" cy="24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7" name="Line 77">
              <a:extLst>
                <a:ext uri="{FF2B5EF4-FFF2-40B4-BE49-F238E27FC236}">
                  <a16:creationId xmlns:a16="http://schemas.microsoft.com/office/drawing/2014/main" id="{20D07745-A12F-4E2A-BDC9-971BA545BAB8}"/>
                </a:ext>
              </a:extLst>
            </p:cNvPr>
            <p:cNvSpPr>
              <a:spLocks noChangeShapeType="1"/>
            </p:cNvSpPr>
            <p:nvPr/>
          </p:nvSpPr>
          <p:spPr bwMode="auto">
            <a:xfrm>
              <a:off x="5114" y="3415"/>
              <a:ext cx="261"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8" name="Line 78">
              <a:extLst>
                <a:ext uri="{FF2B5EF4-FFF2-40B4-BE49-F238E27FC236}">
                  <a16:creationId xmlns:a16="http://schemas.microsoft.com/office/drawing/2014/main" id="{5B71D973-4F47-4DC4-B41C-53AC4452B072}"/>
                </a:ext>
              </a:extLst>
            </p:cNvPr>
            <p:cNvSpPr>
              <a:spLocks noChangeShapeType="1"/>
            </p:cNvSpPr>
            <p:nvPr/>
          </p:nvSpPr>
          <p:spPr bwMode="auto">
            <a:xfrm>
              <a:off x="3933" y="3415"/>
              <a:ext cx="296"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9" name="Line 79">
              <a:extLst>
                <a:ext uri="{FF2B5EF4-FFF2-40B4-BE49-F238E27FC236}">
                  <a16:creationId xmlns:a16="http://schemas.microsoft.com/office/drawing/2014/main" id="{3CA07C6C-3055-4BA5-9962-7E68C75F6CE9}"/>
                </a:ext>
              </a:extLst>
            </p:cNvPr>
            <p:cNvSpPr>
              <a:spLocks noChangeShapeType="1"/>
            </p:cNvSpPr>
            <p:nvPr/>
          </p:nvSpPr>
          <p:spPr bwMode="auto">
            <a:xfrm flipV="1">
              <a:off x="4229" y="3175"/>
              <a:ext cx="0" cy="24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10" name="Line 80">
              <a:extLst>
                <a:ext uri="{FF2B5EF4-FFF2-40B4-BE49-F238E27FC236}">
                  <a16:creationId xmlns:a16="http://schemas.microsoft.com/office/drawing/2014/main" id="{AAF8D33F-D7CE-4613-A076-2720C05513E3}"/>
                </a:ext>
              </a:extLst>
            </p:cNvPr>
            <p:cNvSpPr>
              <a:spLocks noChangeShapeType="1"/>
            </p:cNvSpPr>
            <p:nvPr/>
          </p:nvSpPr>
          <p:spPr bwMode="auto">
            <a:xfrm>
              <a:off x="4229" y="3175"/>
              <a:ext cx="295"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11" name="Line 81">
              <a:extLst>
                <a:ext uri="{FF2B5EF4-FFF2-40B4-BE49-F238E27FC236}">
                  <a16:creationId xmlns:a16="http://schemas.microsoft.com/office/drawing/2014/main" id="{5B4D75D6-638E-4E8A-B78D-899EED3477AD}"/>
                </a:ext>
              </a:extLst>
            </p:cNvPr>
            <p:cNvSpPr>
              <a:spLocks noChangeShapeType="1"/>
            </p:cNvSpPr>
            <p:nvPr/>
          </p:nvSpPr>
          <p:spPr bwMode="auto">
            <a:xfrm>
              <a:off x="4524" y="3175"/>
              <a:ext cx="0" cy="24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4872" name="Line 82">
            <a:extLst>
              <a:ext uri="{FF2B5EF4-FFF2-40B4-BE49-F238E27FC236}">
                <a16:creationId xmlns:a16="http://schemas.microsoft.com/office/drawing/2014/main" id="{000BC0D4-3FEA-4FFD-B24E-5E8B13F14D98}"/>
              </a:ext>
            </a:extLst>
          </p:cNvPr>
          <p:cNvSpPr>
            <a:spLocks noChangeShapeType="1"/>
          </p:cNvSpPr>
          <p:nvPr/>
        </p:nvSpPr>
        <p:spPr bwMode="auto">
          <a:xfrm>
            <a:off x="5202238" y="4525963"/>
            <a:ext cx="557212"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Line 83">
            <a:extLst>
              <a:ext uri="{FF2B5EF4-FFF2-40B4-BE49-F238E27FC236}">
                <a16:creationId xmlns:a16="http://schemas.microsoft.com/office/drawing/2014/main" id="{15E5E03A-7DCF-4D51-9F2D-1B06902F818B}"/>
              </a:ext>
            </a:extLst>
          </p:cNvPr>
          <p:cNvSpPr>
            <a:spLocks noChangeShapeType="1"/>
          </p:cNvSpPr>
          <p:nvPr/>
        </p:nvSpPr>
        <p:spPr bwMode="auto">
          <a:xfrm flipV="1">
            <a:off x="5759450" y="4543425"/>
            <a:ext cx="0" cy="385763"/>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Line 84">
            <a:extLst>
              <a:ext uri="{FF2B5EF4-FFF2-40B4-BE49-F238E27FC236}">
                <a16:creationId xmlns:a16="http://schemas.microsoft.com/office/drawing/2014/main" id="{D1ED2864-1CA1-4854-AC1C-4876BBF80DFD}"/>
              </a:ext>
            </a:extLst>
          </p:cNvPr>
          <p:cNvSpPr>
            <a:spLocks noChangeShapeType="1"/>
          </p:cNvSpPr>
          <p:nvPr/>
        </p:nvSpPr>
        <p:spPr bwMode="auto">
          <a:xfrm>
            <a:off x="5759450" y="4960938"/>
            <a:ext cx="1111250"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5" name="Line 85">
            <a:extLst>
              <a:ext uri="{FF2B5EF4-FFF2-40B4-BE49-F238E27FC236}">
                <a16:creationId xmlns:a16="http://schemas.microsoft.com/office/drawing/2014/main" id="{7E292AC7-860B-48DD-95C6-5CF9F256B7A5}"/>
              </a:ext>
            </a:extLst>
          </p:cNvPr>
          <p:cNvSpPr>
            <a:spLocks noChangeShapeType="1"/>
          </p:cNvSpPr>
          <p:nvPr/>
        </p:nvSpPr>
        <p:spPr bwMode="auto">
          <a:xfrm>
            <a:off x="6870700" y="4543425"/>
            <a:ext cx="0" cy="388938"/>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6" name="Line 86">
            <a:extLst>
              <a:ext uri="{FF2B5EF4-FFF2-40B4-BE49-F238E27FC236}">
                <a16:creationId xmlns:a16="http://schemas.microsoft.com/office/drawing/2014/main" id="{DAEB9831-FD9F-4312-BCF5-F66E8CEA144F}"/>
              </a:ext>
            </a:extLst>
          </p:cNvPr>
          <p:cNvSpPr>
            <a:spLocks noChangeShapeType="1"/>
          </p:cNvSpPr>
          <p:nvPr/>
        </p:nvSpPr>
        <p:spPr bwMode="auto">
          <a:xfrm>
            <a:off x="6870700" y="4525963"/>
            <a:ext cx="1042988"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7" name="Line 87">
            <a:extLst>
              <a:ext uri="{FF2B5EF4-FFF2-40B4-BE49-F238E27FC236}">
                <a16:creationId xmlns:a16="http://schemas.microsoft.com/office/drawing/2014/main" id="{426855CA-572E-4056-A4CD-B11973134527}"/>
              </a:ext>
            </a:extLst>
          </p:cNvPr>
          <p:cNvSpPr>
            <a:spLocks noChangeShapeType="1"/>
          </p:cNvSpPr>
          <p:nvPr/>
        </p:nvSpPr>
        <p:spPr bwMode="auto">
          <a:xfrm>
            <a:off x="6315075" y="2998788"/>
            <a:ext cx="1085850"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8" name="Line 88">
            <a:extLst>
              <a:ext uri="{FF2B5EF4-FFF2-40B4-BE49-F238E27FC236}">
                <a16:creationId xmlns:a16="http://schemas.microsoft.com/office/drawing/2014/main" id="{B89DF110-5B82-48FE-B213-E1836307E40C}"/>
              </a:ext>
            </a:extLst>
          </p:cNvPr>
          <p:cNvSpPr>
            <a:spLocks noChangeShapeType="1"/>
          </p:cNvSpPr>
          <p:nvPr/>
        </p:nvSpPr>
        <p:spPr bwMode="auto">
          <a:xfrm>
            <a:off x="5202238" y="3411538"/>
            <a:ext cx="1112837"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89">
            <a:extLst>
              <a:ext uri="{FF2B5EF4-FFF2-40B4-BE49-F238E27FC236}">
                <a16:creationId xmlns:a16="http://schemas.microsoft.com/office/drawing/2014/main" id="{C37D32AF-56D1-4398-9CB5-50F7ED0ABB20}"/>
              </a:ext>
            </a:extLst>
          </p:cNvPr>
          <p:cNvSpPr>
            <a:spLocks noChangeShapeType="1"/>
          </p:cNvSpPr>
          <p:nvPr/>
        </p:nvSpPr>
        <p:spPr bwMode="auto">
          <a:xfrm flipV="1">
            <a:off x="6315075" y="2998788"/>
            <a:ext cx="0" cy="398462"/>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0" name="Line 90">
            <a:extLst>
              <a:ext uri="{FF2B5EF4-FFF2-40B4-BE49-F238E27FC236}">
                <a16:creationId xmlns:a16="http://schemas.microsoft.com/office/drawing/2014/main" id="{8AA72FE4-07AA-4267-8B5E-8B17536CBED1}"/>
              </a:ext>
            </a:extLst>
          </p:cNvPr>
          <p:cNvSpPr>
            <a:spLocks noChangeShapeType="1"/>
          </p:cNvSpPr>
          <p:nvPr/>
        </p:nvSpPr>
        <p:spPr bwMode="auto">
          <a:xfrm flipV="1">
            <a:off x="7424738" y="3000375"/>
            <a:ext cx="0" cy="395288"/>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1" name="Line 91">
            <a:extLst>
              <a:ext uri="{FF2B5EF4-FFF2-40B4-BE49-F238E27FC236}">
                <a16:creationId xmlns:a16="http://schemas.microsoft.com/office/drawing/2014/main" id="{B8B9BA9B-A01D-4A5B-8578-2252213F6426}"/>
              </a:ext>
            </a:extLst>
          </p:cNvPr>
          <p:cNvSpPr>
            <a:spLocks noChangeShapeType="1"/>
          </p:cNvSpPr>
          <p:nvPr/>
        </p:nvSpPr>
        <p:spPr bwMode="auto">
          <a:xfrm>
            <a:off x="7424738" y="3414713"/>
            <a:ext cx="492125"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2" name="Text Box 92">
            <a:extLst>
              <a:ext uri="{FF2B5EF4-FFF2-40B4-BE49-F238E27FC236}">
                <a16:creationId xmlns:a16="http://schemas.microsoft.com/office/drawing/2014/main" id="{C0D9C960-49A6-4011-A2F5-CF5B1490A301}"/>
              </a:ext>
            </a:extLst>
          </p:cNvPr>
          <p:cNvSpPr txBox="1">
            <a:spLocks noChangeArrowheads="1"/>
          </p:cNvSpPr>
          <p:nvPr/>
        </p:nvSpPr>
        <p:spPr bwMode="auto">
          <a:xfrm>
            <a:off x="4759325" y="36449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B</a:t>
            </a:r>
          </a:p>
        </p:txBody>
      </p:sp>
      <p:sp>
        <p:nvSpPr>
          <p:cNvPr id="34883" name="Text Box 93">
            <a:extLst>
              <a:ext uri="{FF2B5EF4-FFF2-40B4-BE49-F238E27FC236}">
                <a16:creationId xmlns:a16="http://schemas.microsoft.com/office/drawing/2014/main" id="{DF8119BE-5683-441E-9D8F-494C0D8A267F}"/>
              </a:ext>
            </a:extLst>
          </p:cNvPr>
          <p:cNvSpPr txBox="1">
            <a:spLocks noChangeArrowheads="1"/>
          </p:cNvSpPr>
          <p:nvPr/>
        </p:nvSpPr>
        <p:spPr bwMode="auto">
          <a:xfrm>
            <a:off x="4751388" y="29003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A</a:t>
            </a:r>
          </a:p>
        </p:txBody>
      </p:sp>
      <p:sp>
        <p:nvSpPr>
          <p:cNvPr id="34884" name="Text Box 94">
            <a:extLst>
              <a:ext uri="{FF2B5EF4-FFF2-40B4-BE49-F238E27FC236}">
                <a16:creationId xmlns:a16="http://schemas.microsoft.com/office/drawing/2014/main" id="{5D0C3FD3-835E-4231-A901-C5BC76E1A0A9}"/>
              </a:ext>
            </a:extLst>
          </p:cNvPr>
          <p:cNvSpPr txBox="1">
            <a:spLocks noChangeArrowheads="1"/>
          </p:cNvSpPr>
          <p:nvPr/>
        </p:nvSpPr>
        <p:spPr bwMode="auto">
          <a:xfrm>
            <a:off x="4751388" y="45561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Y</a:t>
            </a:r>
          </a:p>
        </p:txBody>
      </p:sp>
      <p:grpSp>
        <p:nvGrpSpPr>
          <p:cNvPr id="3" name="Group 95">
            <a:extLst>
              <a:ext uri="{FF2B5EF4-FFF2-40B4-BE49-F238E27FC236}">
                <a16:creationId xmlns:a16="http://schemas.microsoft.com/office/drawing/2014/main" id="{8B52C252-E8E3-4A35-8650-2293854D83C2}"/>
              </a:ext>
            </a:extLst>
          </p:cNvPr>
          <p:cNvGrpSpPr>
            <a:grpSpLocks/>
          </p:cNvGrpSpPr>
          <p:nvPr/>
        </p:nvGrpSpPr>
        <p:grpSpPr bwMode="auto">
          <a:xfrm>
            <a:off x="5756275" y="2817813"/>
            <a:ext cx="1677988" cy="2109787"/>
            <a:chOff x="3660" y="1797"/>
            <a:chExt cx="1057" cy="1352"/>
          </a:xfrm>
        </p:grpSpPr>
        <p:sp>
          <p:nvSpPr>
            <p:cNvPr id="34899" name="Line 96">
              <a:extLst>
                <a:ext uri="{FF2B5EF4-FFF2-40B4-BE49-F238E27FC236}">
                  <a16:creationId xmlns:a16="http://schemas.microsoft.com/office/drawing/2014/main" id="{C7A47F8B-EFBF-4B7E-A95E-72EB27F25425}"/>
                </a:ext>
              </a:extLst>
            </p:cNvPr>
            <p:cNvSpPr>
              <a:spLocks noChangeShapeType="1"/>
            </p:cNvSpPr>
            <p:nvPr/>
          </p:nvSpPr>
          <p:spPr bwMode="auto">
            <a:xfrm>
              <a:off x="3660" y="1797"/>
              <a:ext cx="0" cy="1352"/>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0" name="Line 97">
              <a:extLst>
                <a:ext uri="{FF2B5EF4-FFF2-40B4-BE49-F238E27FC236}">
                  <a16:creationId xmlns:a16="http://schemas.microsoft.com/office/drawing/2014/main" id="{27F29134-3942-4907-8B1A-4C6E8229A596}"/>
                </a:ext>
              </a:extLst>
            </p:cNvPr>
            <p:cNvSpPr>
              <a:spLocks noChangeShapeType="1"/>
            </p:cNvSpPr>
            <p:nvPr/>
          </p:nvSpPr>
          <p:spPr bwMode="auto">
            <a:xfrm>
              <a:off x="4014" y="1797"/>
              <a:ext cx="0" cy="1352"/>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1" name="Line 98">
              <a:extLst>
                <a:ext uri="{FF2B5EF4-FFF2-40B4-BE49-F238E27FC236}">
                  <a16:creationId xmlns:a16="http://schemas.microsoft.com/office/drawing/2014/main" id="{C5FCD18A-1F83-4944-BA2E-E0CFFB0B3D7B}"/>
                </a:ext>
              </a:extLst>
            </p:cNvPr>
            <p:cNvSpPr>
              <a:spLocks noChangeShapeType="1"/>
            </p:cNvSpPr>
            <p:nvPr/>
          </p:nvSpPr>
          <p:spPr bwMode="auto">
            <a:xfrm>
              <a:off x="4364" y="1797"/>
              <a:ext cx="0" cy="1352"/>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902" name="Line 99">
              <a:extLst>
                <a:ext uri="{FF2B5EF4-FFF2-40B4-BE49-F238E27FC236}">
                  <a16:creationId xmlns:a16="http://schemas.microsoft.com/office/drawing/2014/main" id="{543CC812-BDE7-440E-86FF-763702C854ED}"/>
                </a:ext>
              </a:extLst>
            </p:cNvPr>
            <p:cNvSpPr>
              <a:spLocks noChangeShapeType="1"/>
            </p:cNvSpPr>
            <p:nvPr/>
          </p:nvSpPr>
          <p:spPr bwMode="auto">
            <a:xfrm>
              <a:off x="4717" y="1797"/>
              <a:ext cx="0" cy="1352"/>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995428" name="Group 100">
            <a:extLst>
              <a:ext uri="{FF2B5EF4-FFF2-40B4-BE49-F238E27FC236}">
                <a16:creationId xmlns:a16="http://schemas.microsoft.com/office/drawing/2014/main" id="{83659742-25F4-46F8-B102-49DB774AFABD}"/>
              </a:ext>
            </a:extLst>
          </p:cNvPr>
          <p:cNvGraphicFramePr>
            <a:graphicFrameLocks noGrp="1"/>
          </p:cNvGraphicFramePr>
          <p:nvPr/>
        </p:nvGraphicFramePr>
        <p:xfrm>
          <a:off x="1511300" y="3789363"/>
          <a:ext cx="2160588" cy="1508126"/>
        </p:xfrm>
        <a:graphic>
          <a:graphicData uri="http://schemas.openxmlformats.org/drawingml/2006/table">
            <a:tbl>
              <a:tblPr/>
              <a:tblGrid>
                <a:gridCol w="649288">
                  <a:extLst>
                    <a:ext uri="{9D8B030D-6E8A-4147-A177-3AD203B41FA5}">
                      <a16:colId xmlns:a16="http://schemas.microsoft.com/office/drawing/2014/main" val="228129652"/>
                    </a:ext>
                  </a:extLst>
                </a:gridCol>
                <a:gridCol w="611187">
                  <a:extLst>
                    <a:ext uri="{9D8B030D-6E8A-4147-A177-3AD203B41FA5}">
                      <a16:colId xmlns:a16="http://schemas.microsoft.com/office/drawing/2014/main" val="4239868122"/>
                    </a:ext>
                  </a:extLst>
                </a:gridCol>
                <a:gridCol w="900113">
                  <a:extLst>
                    <a:ext uri="{9D8B030D-6E8A-4147-A177-3AD203B41FA5}">
                      <a16:colId xmlns:a16="http://schemas.microsoft.com/office/drawing/2014/main" val="84552495"/>
                    </a:ext>
                  </a:extLst>
                </a:gridCol>
              </a:tblGrid>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773067962"/>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5291922"/>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965900647"/>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48755586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5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7361900C-B9C4-4FA3-8362-119B87BBA2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B51F406-5C7D-4874-988A-C897CCE64467}"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35843" name="Rectangle 5">
            <a:extLst>
              <a:ext uri="{FF2B5EF4-FFF2-40B4-BE49-F238E27FC236}">
                <a16:creationId xmlns:a16="http://schemas.microsoft.com/office/drawing/2014/main" id="{C9041291-0A16-439A-A897-4D2C2A041CD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35844" name="Rectangle 6">
            <a:extLst>
              <a:ext uri="{FF2B5EF4-FFF2-40B4-BE49-F238E27FC236}">
                <a16:creationId xmlns:a16="http://schemas.microsoft.com/office/drawing/2014/main" id="{ED513B97-50C0-4650-BF37-BD80979B9DC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7A365E6-EAC2-4801-9214-06206821668A}" type="slidenum">
              <a:rPr lang="en-US" altLang="zh-CN" sz="1800" b="0">
                <a:solidFill>
                  <a:srgbClr val="B2B2B2"/>
                </a:solidFill>
              </a:rPr>
              <a:pPr>
                <a:spcAft>
                  <a:spcPct val="0"/>
                </a:spcAft>
                <a:buFontTx/>
                <a:buNone/>
              </a:pPr>
              <a:t>18</a:t>
            </a:fld>
            <a:endParaRPr lang="en-US" altLang="zh-CN" sz="1800" b="0">
              <a:solidFill>
                <a:srgbClr val="B2B2B2"/>
              </a:solidFill>
            </a:endParaRPr>
          </a:p>
        </p:txBody>
      </p:sp>
      <p:sp>
        <p:nvSpPr>
          <p:cNvPr id="35845" name="Rectangle 2">
            <a:extLst>
              <a:ext uri="{FF2B5EF4-FFF2-40B4-BE49-F238E27FC236}">
                <a16:creationId xmlns:a16="http://schemas.microsoft.com/office/drawing/2014/main" id="{F6081F29-DE0D-4737-8E6C-B3DCD61E88F0}"/>
              </a:ext>
            </a:extLst>
          </p:cNvPr>
          <p:cNvSpPr>
            <a:spLocks noGrp="1" noChangeArrowheads="1"/>
          </p:cNvSpPr>
          <p:nvPr>
            <p:ph type="title"/>
          </p:nvPr>
        </p:nvSpPr>
        <p:spPr/>
        <p:txBody>
          <a:bodyPr/>
          <a:lstStyle/>
          <a:p>
            <a:r>
              <a:rPr lang="zh-CN" altLang="en-US"/>
              <a:t>逻辑代数基本定律</a:t>
            </a:r>
          </a:p>
        </p:txBody>
      </p:sp>
      <p:sp>
        <p:nvSpPr>
          <p:cNvPr id="926723" name="Text Box 3">
            <a:extLst>
              <a:ext uri="{FF2B5EF4-FFF2-40B4-BE49-F238E27FC236}">
                <a16:creationId xmlns:a16="http://schemas.microsoft.com/office/drawing/2014/main" id="{CF46EA56-D6EB-48AA-A298-0F041A8B497D}"/>
              </a:ext>
            </a:extLst>
          </p:cNvPr>
          <p:cNvSpPr txBox="1">
            <a:spLocks noChangeArrowheads="1"/>
          </p:cNvSpPr>
          <p:nvPr/>
        </p:nvSpPr>
        <p:spPr bwMode="auto">
          <a:xfrm>
            <a:off x="476250" y="1858963"/>
            <a:ext cx="575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A ·A=A                  ;        A+A=A</a:t>
            </a:r>
          </a:p>
        </p:txBody>
      </p:sp>
      <p:sp>
        <p:nvSpPr>
          <p:cNvPr id="926724" name="Text Box 4">
            <a:extLst>
              <a:ext uri="{FF2B5EF4-FFF2-40B4-BE49-F238E27FC236}">
                <a16:creationId xmlns:a16="http://schemas.microsoft.com/office/drawing/2014/main" id="{B63201BE-AEFD-4144-9FA2-F86BECA5C724}"/>
              </a:ext>
            </a:extLst>
          </p:cNvPr>
          <p:cNvSpPr txBox="1">
            <a:spLocks noChangeArrowheads="1"/>
          </p:cNvSpPr>
          <p:nvPr/>
        </p:nvSpPr>
        <p:spPr bwMode="auto">
          <a:xfrm>
            <a:off x="468313" y="3538538"/>
            <a:ext cx="593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pPr>
            <a:r>
              <a:rPr kumimoji="1" lang="zh-CN" altLang="en-US" sz="2400">
                <a:latin typeface="Times New Roman" panose="02020603050405020304" pitchFamily="18" charset="0"/>
              </a:rPr>
              <a:t> 交换律</a:t>
            </a:r>
            <a:r>
              <a:rPr kumimoji="1" lang="en-US" altLang="zh-CN" sz="2400">
                <a:latin typeface="Times New Roman" panose="02020603050405020304" pitchFamily="18" charset="0"/>
              </a:rPr>
              <a:t>:  A · B= B · A           ;       A+B=B+A</a:t>
            </a:r>
          </a:p>
        </p:txBody>
      </p:sp>
      <p:sp>
        <p:nvSpPr>
          <p:cNvPr id="926725" name="Text Box 5">
            <a:extLst>
              <a:ext uri="{FF2B5EF4-FFF2-40B4-BE49-F238E27FC236}">
                <a16:creationId xmlns:a16="http://schemas.microsoft.com/office/drawing/2014/main" id="{87E33FB2-9783-41A1-97AA-C83777B5F1BE}"/>
              </a:ext>
            </a:extLst>
          </p:cNvPr>
          <p:cNvSpPr txBox="1">
            <a:spLocks noChangeArrowheads="1"/>
          </p:cNvSpPr>
          <p:nvPr/>
        </p:nvSpPr>
        <p:spPr bwMode="auto">
          <a:xfrm>
            <a:off x="492125" y="4122738"/>
            <a:ext cx="713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pPr>
            <a:r>
              <a:rPr kumimoji="1" lang="zh-CN" altLang="en-US" sz="2400">
                <a:latin typeface="Times New Roman" panose="02020603050405020304" pitchFamily="18" charset="0"/>
              </a:rPr>
              <a:t> 结合律</a:t>
            </a:r>
            <a:r>
              <a:rPr kumimoji="1" lang="en-US" altLang="zh-CN" sz="2400">
                <a:latin typeface="Times New Roman" panose="02020603050405020304" pitchFamily="18" charset="0"/>
              </a:rPr>
              <a:t>:  A(BC)=(AB)C       ;       A+(B+C)=(A+B)+C</a:t>
            </a:r>
          </a:p>
        </p:txBody>
      </p:sp>
      <p:sp>
        <p:nvSpPr>
          <p:cNvPr id="926726" name="Text Box 6">
            <a:extLst>
              <a:ext uri="{FF2B5EF4-FFF2-40B4-BE49-F238E27FC236}">
                <a16:creationId xmlns:a16="http://schemas.microsoft.com/office/drawing/2014/main" id="{7A544862-9341-46CF-9116-7EA5A5840BE1}"/>
              </a:ext>
            </a:extLst>
          </p:cNvPr>
          <p:cNvSpPr txBox="1">
            <a:spLocks noChangeArrowheads="1"/>
          </p:cNvSpPr>
          <p:nvPr/>
        </p:nvSpPr>
        <p:spPr bwMode="auto">
          <a:xfrm>
            <a:off x="492125" y="4706938"/>
            <a:ext cx="7167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pPr>
            <a:r>
              <a:rPr kumimoji="1" lang="zh-CN" altLang="en-US" sz="2400">
                <a:latin typeface="Times New Roman" panose="02020603050405020304" pitchFamily="18" charset="0"/>
              </a:rPr>
              <a:t> 分配律</a:t>
            </a:r>
            <a:r>
              <a:rPr kumimoji="1" lang="en-US" altLang="zh-CN" sz="2400">
                <a:latin typeface="Times New Roman" panose="02020603050405020304" pitchFamily="18" charset="0"/>
              </a:rPr>
              <a:t>:  A(B+C)=AB+AC  ;       A+BC=(A+B)(A+C)</a:t>
            </a:r>
          </a:p>
        </p:txBody>
      </p:sp>
      <p:grpSp>
        <p:nvGrpSpPr>
          <p:cNvPr id="2" name="Group 7">
            <a:extLst>
              <a:ext uri="{FF2B5EF4-FFF2-40B4-BE49-F238E27FC236}">
                <a16:creationId xmlns:a16="http://schemas.microsoft.com/office/drawing/2014/main" id="{0F35874F-D7FE-4EFF-B776-20B4E03F1680}"/>
              </a:ext>
            </a:extLst>
          </p:cNvPr>
          <p:cNvGrpSpPr>
            <a:grpSpLocks/>
          </p:cNvGrpSpPr>
          <p:nvPr/>
        </p:nvGrpSpPr>
        <p:grpSpPr bwMode="auto">
          <a:xfrm>
            <a:off x="492125" y="5880100"/>
            <a:ext cx="5934075" cy="458788"/>
            <a:chOff x="310" y="3094"/>
            <a:chExt cx="3738" cy="289"/>
          </a:xfrm>
        </p:grpSpPr>
        <p:sp>
          <p:nvSpPr>
            <p:cNvPr id="35863" name="Text Box 8">
              <a:extLst>
                <a:ext uri="{FF2B5EF4-FFF2-40B4-BE49-F238E27FC236}">
                  <a16:creationId xmlns:a16="http://schemas.microsoft.com/office/drawing/2014/main" id="{3781FA69-DCFD-47D5-AB4F-043E61D46C6B}"/>
                </a:ext>
              </a:extLst>
            </p:cNvPr>
            <p:cNvSpPr txBox="1">
              <a:spLocks noChangeArrowheads="1"/>
            </p:cNvSpPr>
            <p:nvPr/>
          </p:nvSpPr>
          <p:spPr bwMode="auto">
            <a:xfrm>
              <a:off x="310" y="3094"/>
              <a:ext cx="373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pPr>
              <a:r>
                <a:rPr kumimoji="1" lang="zh-CN" altLang="en-US" sz="2400">
                  <a:latin typeface="Times New Roman" panose="02020603050405020304" pitchFamily="18" charset="0"/>
                </a:rPr>
                <a:t> 反演律</a:t>
              </a:r>
              <a:r>
                <a:rPr kumimoji="1" lang="en-US" altLang="zh-CN" sz="2400">
                  <a:latin typeface="Times New Roman" panose="02020603050405020304" pitchFamily="18" charset="0"/>
                </a:rPr>
                <a:t>:  A+B=A·B               ;       AB=A + B</a:t>
              </a:r>
            </a:p>
          </p:txBody>
        </p:sp>
        <p:sp>
          <p:nvSpPr>
            <p:cNvPr id="35864" name="Line 9">
              <a:extLst>
                <a:ext uri="{FF2B5EF4-FFF2-40B4-BE49-F238E27FC236}">
                  <a16:creationId xmlns:a16="http://schemas.microsoft.com/office/drawing/2014/main" id="{36CDE660-5B1E-4B39-B931-EA938770A948}"/>
                </a:ext>
              </a:extLst>
            </p:cNvPr>
            <p:cNvSpPr>
              <a:spLocks noChangeShapeType="1"/>
            </p:cNvSpPr>
            <p:nvPr/>
          </p:nvSpPr>
          <p:spPr bwMode="auto">
            <a:xfrm>
              <a:off x="1225" y="3137"/>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5" name="Line 10">
              <a:extLst>
                <a:ext uri="{FF2B5EF4-FFF2-40B4-BE49-F238E27FC236}">
                  <a16:creationId xmlns:a16="http://schemas.microsoft.com/office/drawing/2014/main" id="{AB2B619B-30FB-4DAD-B124-DBF741BDF32F}"/>
                </a:ext>
              </a:extLst>
            </p:cNvPr>
            <p:cNvSpPr>
              <a:spLocks noChangeShapeType="1"/>
            </p:cNvSpPr>
            <p:nvPr/>
          </p:nvSpPr>
          <p:spPr bwMode="auto">
            <a:xfrm>
              <a:off x="1705" y="3137"/>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6" name="Line 11">
              <a:extLst>
                <a:ext uri="{FF2B5EF4-FFF2-40B4-BE49-F238E27FC236}">
                  <a16:creationId xmlns:a16="http://schemas.microsoft.com/office/drawing/2014/main" id="{138C964C-3580-4EE3-B246-468949DCCAB8}"/>
                </a:ext>
              </a:extLst>
            </p:cNvPr>
            <p:cNvSpPr>
              <a:spLocks noChangeShapeType="1"/>
            </p:cNvSpPr>
            <p:nvPr/>
          </p:nvSpPr>
          <p:spPr bwMode="auto">
            <a:xfrm>
              <a:off x="1897" y="3137"/>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7" name="Line 12">
              <a:extLst>
                <a:ext uri="{FF2B5EF4-FFF2-40B4-BE49-F238E27FC236}">
                  <a16:creationId xmlns:a16="http://schemas.microsoft.com/office/drawing/2014/main" id="{9AAB6B82-8471-473E-B7C2-95FD582129F6}"/>
                </a:ext>
              </a:extLst>
            </p:cNvPr>
            <p:cNvSpPr>
              <a:spLocks noChangeShapeType="1"/>
            </p:cNvSpPr>
            <p:nvPr/>
          </p:nvSpPr>
          <p:spPr bwMode="auto">
            <a:xfrm>
              <a:off x="3153" y="3137"/>
              <a:ext cx="2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8" name="Line 13">
              <a:extLst>
                <a:ext uri="{FF2B5EF4-FFF2-40B4-BE49-F238E27FC236}">
                  <a16:creationId xmlns:a16="http://schemas.microsoft.com/office/drawing/2014/main" id="{F9CA99C5-3875-407E-85CD-C106C8A9731A}"/>
                </a:ext>
              </a:extLst>
            </p:cNvPr>
            <p:cNvSpPr>
              <a:spLocks noChangeShapeType="1"/>
            </p:cNvSpPr>
            <p:nvPr/>
          </p:nvSpPr>
          <p:spPr bwMode="auto">
            <a:xfrm>
              <a:off x="3848" y="3137"/>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9" name="Line 14">
              <a:extLst>
                <a:ext uri="{FF2B5EF4-FFF2-40B4-BE49-F238E27FC236}">
                  <a16:creationId xmlns:a16="http://schemas.microsoft.com/office/drawing/2014/main" id="{5F9F096E-93D2-43FE-B9DE-1291F2D0B972}"/>
                </a:ext>
              </a:extLst>
            </p:cNvPr>
            <p:cNvSpPr>
              <a:spLocks noChangeShapeType="1"/>
            </p:cNvSpPr>
            <p:nvPr/>
          </p:nvSpPr>
          <p:spPr bwMode="auto">
            <a:xfrm>
              <a:off x="3512" y="3151"/>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5851" name="Text Box 15">
            <a:extLst>
              <a:ext uri="{FF2B5EF4-FFF2-40B4-BE49-F238E27FC236}">
                <a16:creationId xmlns:a16="http://schemas.microsoft.com/office/drawing/2014/main" id="{FE967D57-3CE8-4A4C-8599-9277A994EBA1}"/>
              </a:ext>
            </a:extLst>
          </p:cNvPr>
          <p:cNvSpPr txBox="1">
            <a:spLocks noChangeArrowheads="1"/>
          </p:cNvSpPr>
          <p:nvPr/>
        </p:nvSpPr>
        <p:spPr bwMode="auto">
          <a:xfrm>
            <a:off x="476250" y="1311275"/>
            <a:ext cx="6683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A · 0=0,  A ·1 =A   ;        A+1=1,  A+0=A</a:t>
            </a:r>
          </a:p>
        </p:txBody>
      </p:sp>
      <p:grpSp>
        <p:nvGrpSpPr>
          <p:cNvPr id="3" name="Group 16">
            <a:extLst>
              <a:ext uri="{FF2B5EF4-FFF2-40B4-BE49-F238E27FC236}">
                <a16:creationId xmlns:a16="http://schemas.microsoft.com/office/drawing/2014/main" id="{518B36AC-9542-4C55-AFAB-DB1AA1AE6972}"/>
              </a:ext>
            </a:extLst>
          </p:cNvPr>
          <p:cNvGrpSpPr>
            <a:grpSpLocks/>
          </p:cNvGrpSpPr>
          <p:nvPr/>
        </p:nvGrpSpPr>
        <p:grpSpPr bwMode="auto">
          <a:xfrm>
            <a:off x="468313" y="2424113"/>
            <a:ext cx="5538787" cy="461962"/>
            <a:chOff x="295" y="1603"/>
            <a:chExt cx="3489" cy="291"/>
          </a:xfrm>
        </p:grpSpPr>
        <p:sp>
          <p:nvSpPr>
            <p:cNvPr id="35860" name="Text Box 17">
              <a:extLst>
                <a:ext uri="{FF2B5EF4-FFF2-40B4-BE49-F238E27FC236}">
                  <a16:creationId xmlns:a16="http://schemas.microsoft.com/office/drawing/2014/main" id="{DEA4A277-67C2-42FC-ACC4-62BC89770835}"/>
                </a:ext>
              </a:extLst>
            </p:cNvPr>
            <p:cNvSpPr txBox="1">
              <a:spLocks noChangeArrowheads="1"/>
            </p:cNvSpPr>
            <p:nvPr/>
          </p:nvSpPr>
          <p:spPr bwMode="auto">
            <a:xfrm>
              <a:off x="295" y="1603"/>
              <a:ext cx="34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A · A=0                  ;        A+A=1</a:t>
              </a:r>
            </a:p>
          </p:txBody>
        </p:sp>
        <p:sp>
          <p:nvSpPr>
            <p:cNvPr id="35861" name="Line 18">
              <a:extLst>
                <a:ext uri="{FF2B5EF4-FFF2-40B4-BE49-F238E27FC236}">
                  <a16:creationId xmlns:a16="http://schemas.microsoft.com/office/drawing/2014/main" id="{028316C1-8F8F-48F1-B7CB-0730321AE73A}"/>
                </a:ext>
              </a:extLst>
            </p:cNvPr>
            <p:cNvSpPr>
              <a:spLocks noChangeShapeType="1"/>
            </p:cNvSpPr>
            <p:nvPr/>
          </p:nvSpPr>
          <p:spPr bwMode="auto">
            <a:xfrm>
              <a:off x="1475" y="1670"/>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35862" name="Line 19">
              <a:extLst>
                <a:ext uri="{FF2B5EF4-FFF2-40B4-BE49-F238E27FC236}">
                  <a16:creationId xmlns:a16="http://schemas.microsoft.com/office/drawing/2014/main" id="{5AAA2A39-6326-44E7-8E7C-805660F0B686}"/>
                </a:ext>
              </a:extLst>
            </p:cNvPr>
            <p:cNvSpPr>
              <a:spLocks noChangeShapeType="1"/>
            </p:cNvSpPr>
            <p:nvPr/>
          </p:nvSpPr>
          <p:spPr bwMode="auto">
            <a:xfrm>
              <a:off x="3395" y="1670"/>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grpSp>
      <p:grpSp>
        <p:nvGrpSpPr>
          <p:cNvPr id="4" name="Group 27">
            <a:extLst>
              <a:ext uri="{FF2B5EF4-FFF2-40B4-BE49-F238E27FC236}">
                <a16:creationId xmlns:a16="http://schemas.microsoft.com/office/drawing/2014/main" id="{28B6F4AC-BF4C-4030-BF28-BD892EF6FD17}"/>
              </a:ext>
            </a:extLst>
          </p:cNvPr>
          <p:cNvGrpSpPr>
            <a:grpSpLocks/>
          </p:cNvGrpSpPr>
          <p:nvPr/>
        </p:nvGrpSpPr>
        <p:grpSpPr bwMode="auto">
          <a:xfrm>
            <a:off x="1681163" y="2808288"/>
            <a:ext cx="1138237" cy="717550"/>
            <a:chOff x="1059" y="1524"/>
            <a:chExt cx="717" cy="452"/>
          </a:xfrm>
        </p:grpSpPr>
        <p:sp>
          <p:nvSpPr>
            <p:cNvPr id="35858" name="Text Box 21">
              <a:extLst>
                <a:ext uri="{FF2B5EF4-FFF2-40B4-BE49-F238E27FC236}">
                  <a16:creationId xmlns:a16="http://schemas.microsoft.com/office/drawing/2014/main" id="{0C3B7E6F-ACAF-4B63-A6C0-FD7F72C93B0E}"/>
                </a:ext>
              </a:extLst>
            </p:cNvPr>
            <p:cNvSpPr txBox="1">
              <a:spLocks noChangeArrowheads="1"/>
            </p:cNvSpPr>
            <p:nvPr/>
          </p:nvSpPr>
          <p:spPr bwMode="auto">
            <a:xfrm>
              <a:off x="1059" y="1685"/>
              <a:ext cx="7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  A =  A</a:t>
              </a:r>
            </a:p>
          </p:txBody>
        </p:sp>
        <p:sp>
          <p:nvSpPr>
            <p:cNvPr id="35859" name="Text Box 22">
              <a:extLst>
                <a:ext uri="{FF2B5EF4-FFF2-40B4-BE49-F238E27FC236}">
                  <a16:creationId xmlns:a16="http://schemas.microsoft.com/office/drawing/2014/main" id="{67A4A57D-3A3D-44EE-9355-20F267393E89}"/>
                </a:ext>
              </a:extLst>
            </p:cNvPr>
            <p:cNvSpPr txBox="1">
              <a:spLocks noChangeArrowheads="1"/>
            </p:cNvSpPr>
            <p:nvPr/>
          </p:nvSpPr>
          <p:spPr bwMode="auto">
            <a:xfrm>
              <a:off x="1132" y="1524"/>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800">
                  <a:latin typeface="Times New Roman" panose="02020603050405020304" pitchFamily="18" charset="0"/>
                </a:rPr>
                <a:t>=</a:t>
              </a:r>
            </a:p>
          </p:txBody>
        </p:sp>
      </p:grpSp>
      <p:grpSp>
        <p:nvGrpSpPr>
          <p:cNvPr id="5" name="Group 23">
            <a:extLst>
              <a:ext uri="{FF2B5EF4-FFF2-40B4-BE49-F238E27FC236}">
                <a16:creationId xmlns:a16="http://schemas.microsoft.com/office/drawing/2014/main" id="{6CE12123-6EA0-4C0B-9678-306A5C56D4EA}"/>
              </a:ext>
            </a:extLst>
          </p:cNvPr>
          <p:cNvGrpSpPr>
            <a:grpSpLocks/>
          </p:cNvGrpSpPr>
          <p:nvPr/>
        </p:nvGrpSpPr>
        <p:grpSpPr bwMode="auto">
          <a:xfrm>
            <a:off x="430213" y="5765800"/>
            <a:ext cx="8245475" cy="647700"/>
            <a:chOff x="271" y="3022"/>
            <a:chExt cx="5194" cy="408"/>
          </a:xfrm>
        </p:grpSpPr>
        <p:sp>
          <p:nvSpPr>
            <p:cNvPr id="35856" name="Rectangle 24">
              <a:extLst>
                <a:ext uri="{FF2B5EF4-FFF2-40B4-BE49-F238E27FC236}">
                  <a16:creationId xmlns:a16="http://schemas.microsoft.com/office/drawing/2014/main" id="{60A3DB6D-2D46-4D29-8484-98627E4C8B93}"/>
                </a:ext>
              </a:extLst>
            </p:cNvPr>
            <p:cNvSpPr>
              <a:spLocks noChangeArrowheads="1"/>
            </p:cNvSpPr>
            <p:nvPr/>
          </p:nvSpPr>
          <p:spPr bwMode="auto">
            <a:xfrm>
              <a:off x="4241" y="3086"/>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solidFill>
                    <a:srgbClr val="0000FF"/>
                  </a:solidFill>
                </a:rPr>
                <a:t>摩根定理</a:t>
              </a:r>
            </a:p>
          </p:txBody>
        </p:sp>
        <p:sp>
          <p:nvSpPr>
            <p:cNvPr id="35857" name="Rectangle 25">
              <a:extLst>
                <a:ext uri="{FF2B5EF4-FFF2-40B4-BE49-F238E27FC236}">
                  <a16:creationId xmlns:a16="http://schemas.microsoft.com/office/drawing/2014/main" id="{B3028797-7DAC-46A6-B939-68FB180A4AAB}"/>
                </a:ext>
              </a:extLst>
            </p:cNvPr>
            <p:cNvSpPr>
              <a:spLocks noChangeArrowheads="1"/>
            </p:cNvSpPr>
            <p:nvPr/>
          </p:nvSpPr>
          <p:spPr bwMode="auto">
            <a:xfrm>
              <a:off x="271" y="3022"/>
              <a:ext cx="5194" cy="40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29" name="Text Box 4">
            <a:extLst>
              <a:ext uri="{FF2B5EF4-FFF2-40B4-BE49-F238E27FC236}">
                <a16:creationId xmlns:a16="http://schemas.microsoft.com/office/drawing/2014/main" id="{7D3FDE04-062E-4DC6-B176-E93E9A4C9879}"/>
              </a:ext>
            </a:extLst>
          </p:cNvPr>
          <p:cNvSpPr txBox="1">
            <a:spLocks noChangeArrowheads="1"/>
          </p:cNvSpPr>
          <p:nvPr/>
        </p:nvSpPr>
        <p:spPr bwMode="auto">
          <a:xfrm>
            <a:off x="500063" y="5254625"/>
            <a:ext cx="6300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pPr>
            <a:r>
              <a:rPr kumimoji="1" lang="zh-CN" altLang="en-US" sz="2400">
                <a:latin typeface="Times New Roman" panose="02020603050405020304" pitchFamily="18" charset="0"/>
              </a:rPr>
              <a:t> 吸收律</a:t>
            </a:r>
            <a:r>
              <a:rPr kumimoji="1" lang="en-US" altLang="zh-CN" sz="2400">
                <a:latin typeface="Times New Roman" panose="02020603050405020304" pitchFamily="18" charset="0"/>
              </a:rPr>
              <a:t>:  A</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A · B= A           ;       A · (A+B)=A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67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67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672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3" grpId="0"/>
      <p:bldP spid="926724" grpId="0"/>
      <p:bldP spid="926725" grpId="0"/>
      <p:bldP spid="926726"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6F1C8488-3CEC-4983-A14A-9A91C104497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9182605-C88D-416C-BE8E-3CD0E1DB4E6D}"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37891" name="Rectangle 5">
            <a:extLst>
              <a:ext uri="{FF2B5EF4-FFF2-40B4-BE49-F238E27FC236}">
                <a16:creationId xmlns:a16="http://schemas.microsoft.com/office/drawing/2014/main" id="{1B917423-DF79-41EA-9942-62D7212AA13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37892" name="Rectangle 6">
            <a:extLst>
              <a:ext uri="{FF2B5EF4-FFF2-40B4-BE49-F238E27FC236}">
                <a16:creationId xmlns:a16="http://schemas.microsoft.com/office/drawing/2014/main" id="{CE8348AB-8789-4272-8DAB-341E71F036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DF014C6-37AB-4411-B722-C8DF465884A5}" type="slidenum">
              <a:rPr lang="en-US" altLang="zh-CN" sz="1800" b="0">
                <a:solidFill>
                  <a:srgbClr val="B2B2B2"/>
                </a:solidFill>
              </a:rPr>
              <a:pPr>
                <a:spcAft>
                  <a:spcPct val="0"/>
                </a:spcAft>
                <a:buFontTx/>
                <a:buNone/>
              </a:pPr>
              <a:t>19</a:t>
            </a:fld>
            <a:endParaRPr lang="en-US" altLang="zh-CN" sz="1800" b="0">
              <a:solidFill>
                <a:srgbClr val="B2B2B2"/>
              </a:solidFill>
            </a:endParaRPr>
          </a:p>
        </p:txBody>
      </p:sp>
      <p:sp>
        <p:nvSpPr>
          <p:cNvPr id="37893" name="Rectangle 2">
            <a:extLst>
              <a:ext uri="{FF2B5EF4-FFF2-40B4-BE49-F238E27FC236}">
                <a16:creationId xmlns:a16="http://schemas.microsoft.com/office/drawing/2014/main" id="{24E00365-AACB-44D1-8319-764F632221C6}"/>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zh-CN" altLang="en-US"/>
              <a:t>基本定律的证明</a:t>
            </a:r>
          </a:p>
        </p:txBody>
      </p:sp>
      <p:sp>
        <p:nvSpPr>
          <p:cNvPr id="37894" name="Rectangle 3">
            <a:extLst>
              <a:ext uri="{FF2B5EF4-FFF2-40B4-BE49-F238E27FC236}">
                <a16:creationId xmlns:a16="http://schemas.microsoft.com/office/drawing/2014/main" id="{905CAA55-AF2B-48AF-A000-B6806043F964}"/>
              </a:ext>
            </a:extLst>
          </p:cNvPr>
          <p:cNvSpPr>
            <a:spLocks noChangeArrowheads="1"/>
          </p:cNvSpPr>
          <p:nvPr/>
        </p:nvSpPr>
        <p:spPr bwMode="auto">
          <a:xfrm>
            <a:off x="4032250" y="2224088"/>
            <a:ext cx="1408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Aft>
                <a:spcPct val="20000"/>
              </a:spcAft>
              <a:buChar char="•"/>
              <a:tabLst>
                <a:tab pos="228600" algn="l"/>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228600" algn="l"/>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228600" algn="l"/>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a:t>真值表</a:t>
            </a:r>
          </a:p>
        </p:txBody>
      </p:sp>
      <p:sp>
        <p:nvSpPr>
          <p:cNvPr id="37895" name="Rectangle 4">
            <a:extLst>
              <a:ext uri="{FF2B5EF4-FFF2-40B4-BE49-F238E27FC236}">
                <a16:creationId xmlns:a16="http://schemas.microsoft.com/office/drawing/2014/main" id="{6544C823-EADA-4EAE-9A4B-38A3AC8C8FCA}"/>
              </a:ext>
            </a:extLst>
          </p:cNvPr>
          <p:cNvSpPr>
            <a:spLocks noChangeArrowheads="1"/>
          </p:cNvSpPr>
          <p:nvPr/>
        </p:nvSpPr>
        <p:spPr bwMode="auto">
          <a:xfrm>
            <a:off x="719138" y="4984750"/>
            <a:ext cx="14033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1     1</a:t>
            </a:r>
          </a:p>
        </p:txBody>
      </p:sp>
      <p:sp>
        <p:nvSpPr>
          <p:cNvPr id="37896" name="Rectangle 5">
            <a:extLst>
              <a:ext uri="{FF2B5EF4-FFF2-40B4-BE49-F238E27FC236}">
                <a16:creationId xmlns:a16="http://schemas.microsoft.com/office/drawing/2014/main" id="{54774EC6-E071-4316-A55D-6765627F3574}"/>
              </a:ext>
            </a:extLst>
          </p:cNvPr>
          <p:cNvSpPr>
            <a:spLocks noChangeArrowheads="1"/>
          </p:cNvSpPr>
          <p:nvPr/>
        </p:nvSpPr>
        <p:spPr bwMode="auto">
          <a:xfrm>
            <a:off x="719138" y="4529138"/>
            <a:ext cx="14033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1     0</a:t>
            </a:r>
          </a:p>
        </p:txBody>
      </p:sp>
      <p:sp>
        <p:nvSpPr>
          <p:cNvPr id="37897" name="Rectangle 6">
            <a:extLst>
              <a:ext uri="{FF2B5EF4-FFF2-40B4-BE49-F238E27FC236}">
                <a16:creationId xmlns:a16="http://schemas.microsoft.com/office/drawing/2014/main" id="{10373071-771B-457A-8345-723AC31F990F}"/>
              </a:ext>
            </a:extLst>
          </p:cNvPr>
          <p:cNvSpPr>
            <a:spLocks noChangeArrowheads="1"/>
          </p:cNvSpPr>
          <p:nvPr/>
        </p:nvSpPr>
        <p:spPr bwMode="auto">
          <a:xfrm>
            <a:off x="719138" y="4068763"/>
            <a:ext cx="1403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0     1</a:t>
            </a:r>
          </a:p>
        </p:txBody>
      </p:sp>
      <p:sp>
        <p:nvSpPr>
          <p:cNvPr id="37898" name="Rectangle 7">
            <a:extLst>
              <a:ext uri="{FF2B5EF4-FFF2-40B4-BE49-F238E27FC236}">
                <a16:creationId xmlns:a16="http://schemas.microsoft.com/office/drawing/2014/main" id="{B11FCCBE-635B-4B72-973F-B825B9E1141A}"/>
              </a:ext>
            </a:extLst>
          </p:cNvPr>
          <p:cNvSpPr>
            <a:spLocks noChangeArrowheads="1"/>
          </p:cNvSpPr>
          <p:nvPr/>
        </p:nvSpPr>
        <p:spPr bwMode="auto">
          <a:xfrm>
            <a:off x="719138" y="3540125"/>
            <a:ext cx="14033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0     0</a:t>
            </a:r>
          </a:p>
        </p:txBody>
      </p:sp>
      <p:sp>
        <p:nvSpPr>
          <p:cNvPr id="37899" name="Rectangle 8">
            <a:extLst>
              <a:ext uri="{FF2B5EF4-FFF2-40B4-BE49-F238E27FC236}">
                <a16:creationId xmlns:a16="http://schemas.microsoft.com/office/drawing/2014/main" id="{813D4BD9-AC88-404D-B0E5-25D467515ACE}"/>
              </a:ext>
            </a:extLst>
          </p:cNvPr>
          <p:cNvSpPr>
            <a:spLocks noChangeArrowheads="1"/>
          </p:cNvSpPr>
          <p:nvPr/>
        </p:nvSpPr>
        <p:spPr bwMode="auto">
          <a:xfrm>
            <a:off x="7415213" y="2909888"/>
            <a:ext cx="792162"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400">
                <a:latin typeface="Times New Roman" panose="02020603050405020304" pitchFamily="18" charset="0"/>
              </a:rPr>
              <a:t>A+B</a:t>
            </a:r>
          </a:p>
        </p:txBody>
      </p:sp>
      <p:sp>
        <p:nvSpPr>
          <p:cNvPr id="37900" name="Rectangle 9">
            <a:extLst>
              <a:ext uri="{FF2B5EF4-FFF2-40B4-BE49-F238E27FC236}">
                <a16:creationId xmlns:a16="http://schemas.microsoft.com/office/drawing/2014/main" id="{8F5CFBAA-2950-4C4F-B799-ED31167988C3}"/>
              </a:ext>
            </a:extLst>
          </p:cNvPr>
          <p:cNvSpPr>
            <a:spLocks noChangeArrowheads="1"/>
          </p:cNvSpPr>
          <p:nvPr/>
        </p:nvSpPr>
        <p:spPr bwMode="auto">
          <a:xfrm>
            <a:off x="5848350" y="2909888"/>
            <a:ext cx="13493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buFontTx/>
              <a:buNone/>
            </a:pPr>
            <a:endParaRPr lang="en-GB" altLang="zh-CN" sz="2400">
              <a:latin typeface="Times New Roman" panose="02020603050405020304" pitchFamily="18" charset="0"/>
            </a:endParaRPr>
          </a:p>
        </p:txBody>
      </p:sp>
      <p:sp>
        <p:nvSpPr>
          <p:cNvPr id="37901" name="Rectangle 10">
            <a:extLst>
              <a:ext uri="{FF2B5EF4-FFF2-40B4-BE49-F238E27FC236}">
                <a16:creationId xmlns:a16="http://schemas.microsoft.com/office/drawing/2014/main" id="{0525280F-CEDC-45F1-ABA7-9F30542993F2}"/>
              </a:ext>
            </a:extLst>
          </p:cNvPr>
          <p:cNvSpPr>
            <a:spLocks noChangeArrowheads="1"/>
          </p:cNvSpPr>
          <p:nvPr/>
        </p:nvSpPr>
        <p:spPr bwMode="auto">
          <a:xfrm>
            <a:off x="4881563" y="2909888"/>
            <a:ext cx="96678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marL="533400" indent="-533400">
              <a:spcAft>
                <a:spcPct val="20000"/>
              </a:spcAft>
              <a:buChar char="•"/>
              <a:tabLst>
                <a:tab pos="358775" algn="l"/>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358775" algn="l"/>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358775" algn="l"/>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358775" algn="l"/>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3587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3587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3587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3587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358775" algn="l"/>
              </a:tabLst>
              <a:defRPr sz="2000">
                <a:solidFill>
                  <a:schemeClr val="tx1"/>
                </a:solidFill>
                <a:latin typeface="Arial" panose="020B0604020202020204" pitchFamily="34" charset="0"/>
                <a:ea typeface="宋体" panose="02010600030101010101" pitchFamily="2" charset="-122"/>
              </a:defRPr>
            </a:lvl9pPr>
          </a:lstStyle>
          <a:p>
            <a:pPr>
              <a:buFontTx/>
              <a:buNone/>
            </a:pPr>
            <a:endParaRPr lang="en-GB" altLang="zh-CN" sz="2400">
              <a:latin typeface="Times New Roman" panose="02020603050405020304" pitchFamily="18" charset="0"/>
            </a:endParaRPr>
          </a:p>
        </p:txBody>
      </p:sp>
      <p:sp>
        <p:nvSpPr>
          <p:cNvPr id="37902" name="Rectangle 11">
            <a:extLst>
              <a:ext uri="{FF2B5EF4-FFF2-40B4-BE49-F238E27FC236}">
                <a16:creationId xmlns:a16="http://schemas.microsoft.com/office/drawing/2014/main" id="{02165C78-6655-4159-A36D-A96F9BAF2EA9}"/>
              </a:ext>
            </a:extLst>
          </p:cNvPr>
          <p:cNvSpPr>
            <a:spLocks noChangeArrowheads="1"/>
          </p:cNvSpPr>
          <p:nvPr/>
        </p:nvSpPr>
        <p:spPr bwMode="auto">
          <a:xfrm>
            <a:off x="3327400" y="2909888"/>
            <a:ext cx="155416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rPr>
              <a:t>A+B</a:t>
            </a:r>
          </a:p>
        </p:txBody>
      </p:sp>
      <p:sp>
        <p:nvSpPr>
          <p:cNvPr id="37903" name="Rectangle 12">
            <a:extLst>
              <a:ext uri="{FF2B5EF4-FFF2-40B4-BE49-F238E27FC236}">
                <a16:creationId xmlns:a16="http://schemas.microsoft.com/office/drawing/2014/main" id="{707A9EDA-B194-463C-AC32-4560F112DAD4}"/>
              </a:ext>
            </a:extLst>
          </p:cNvPr>
          <p:cNvSpPr>
            <a:spLocks noChangeArrowheads="1"/>
          </p:cNvSpPr>
          <p:nvPr/>
        </p:nvSpPr>
        <p:spPr bwMode="auto">
          <a:xfrm>
            <a:off x="2286000" y="2909888"/>
            <a:ext cx="12049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400">
                <a:latin typeface="Times New Roman" panose="02020603050405020304" pitchFamily="18" charset="0"/>
              </a:rPr>
              <a:t>A    B</a:t>
            </a:r>
          </a:p>
        </p:txBody>
      </p:sp>
      <p:sp>
        <p:nvSpPr>
          <p:cNvPr id="37904" name="Rectangle 13">
            <a:extLst>
              <a:ext uri="{FF2B5EF4-FFF2-40B4-BE49-F238E27FC236}">
                <a16:creationId xmlns:a16="http://schemas.microsoft.com/office/drawing/2014/main" id="{2BA9CB79-9D18-4CA8-A486-A1DF8EED9248}"/>
              </a:ext>
            </a:extLst>
          </p:cNvPr>
          <p:cNvSpPr>
            <a:spLocks noChangeArrowheads="1"/>
          </p:cNvSpPr>
          <p:nvPr/>
        </p:nvSpPr>
        <p:spPr bwMode="auto">
          <a:xfrm>
            <a:off x="862013" y="2909888"/>
            <a:ext cx="1223962"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A     B</a:t>
            </a:r>
            <a:endParaRPr lang="en-US" altLang="zh-CN" sz="2400" i="1">
              <a:latin typeface="Times New Roman" panose="02020603050405020304" pitchFamily="18" charset="0"/>
              <a:cs typeface="Times New Roman" panose="02020603050405020304" pitchFamily="18" charset="0"/>
            </a:endParaRPr>
          </a:p>
        </p:txBody>
      </p:sp>
      <p:sp>
        <p:nvSpPr>
          <p:cNvPr id="37905" name="Line 14">
            <a:extLst>
              <a:ext uri="{FF2B5EF4-FFF2-40B4-BE49-F238E27FC236}">
                <a16:creationId xmlns:a16="http://schemas.microsoft.com/office/drawing/2014/main" id="{09722EF8-70C5-4137-B3D7-8241E87DB5D0}"/>
              </a:ext>
            </a:extLst>
          </p:cNvPr>
          <p:cNvSpPr>
            <a:spLocks noChangeShapeType="1"/>
          </p:cNvSpPr>
          <p:nvPr/>
        </p:nvSpPr>
        <p:spPr bwMode="auto">
          <a:xfrm>
            <a:off x="719138" y="2909888"/>
            <a:ext cx="7775575" cy="0"/>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06" name="Line 15">
            <a:extLst>
              <a:ext uri="{FF2B5EF4-FFF2-40B4-BE49-F238E27FC236}">
                <a16:creationId xmlns:a16="http://schemas.microsoft.com/office/drawing/2014/main" id="{318F52C8-B0FF-4965-914C-5E64F4243E4B}"/>
              </a:ext>
            </a:extLst>
          </p:cNvPr>
          <p:cNvSpPr>
            <a:spLocks noChangeShapeType="1"/>
          </p:cNvSpPr>
          <p:nvPr/>
        </p:nvSpPr>
        <p:spPr bwMode="auto">
          <a:xfrm>
            <a:off x="719138" y="5440363"/>
            <a:ext cx="7775575" cy="0"/>
          </a:xfrm>
          <a:prstGeom prst="line">
            <a:avLst/>
          </a:prstGeom>
          <a:noFill/>
          <a:ln w="25400"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07" name="Line 16">
            <a:extLst>
              <a:ext uri="{FF2B5EF4-FFF2-40B4-BE49-F238E27FC236}">
                <a16:creationId xmlns:a16="http://schemas.microsoft.com/office/drawing/2014/main" id="{DF8F56E6-4C39-4198-B043-1C38D4BBE8E5}"/>
              </a:ext>
            </a:extLst>
          </p:cNvPr>
          <p:cNvSpPr>
            <a:spLocks noChangeShapeType="1"/>
          </p:cNvSpPr>
          <p:nvPr/>
        </p:nvSpPr>
        <p:spPr bwMode="auto">
          <a:xfrm>
            <a:off x="719138" y="3540125"/>
            <a:ext cx="7775575"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08" name="Line 17">
            <a:extLst>
              <a:ext uri="{FF2B5EF4-FFF2-40B4-BE49-F238E27FC236}">
                <a16:creationId xmlns:a16="http://schemas.microsoft.com/office/drawing/2014/main" id="{0AC924B3-E9B2-446F-B9E3-19BD5742C758}"/>
              </a:ext>
            </a:extLst>
          </p:cNvPr>
          <p:cNvSpPr>
            <a:spLocks noChangeShapeType="1"/>
          </p:cNvSpPr>
          <p:nvPr/>
        </p:nvSpPr>
        <p:spPr bwMode="auto">
          <a:xfrm>
            <a:off x="2122488" y="2909888"/>
            <a:ext cx="0" cy="2530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09" name="Line 18">
            <a:extLst>
              <a:ext uri="{FF2B5EF4-FFF2-40B4-BE49-F238E27FC236}">
                <a16:creationId xmlns:a16="http://schemas.microsoft.com/office/drawing/2014/main" id="{B19DE44A-EBE1-4D92-9854-F857035D5223}"/>
              </a:ext>
            </a:extLst>
          </p:cNvPr>
          <p:cNvSpPr>
            <a:spLocks noChangeShapeType="1"/>
          </p:cNvSpPr>
          <p:nvPr/>
        </p:nvSpPr>
        <p:spPr bwMode="auto">
          <a:xfrm>
            <a:off x="3327400" y="2909888"/>
            <a:ext cx="0" cy="2530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10" name="Line 19">
            <a:extLst>
              <a:ext uri="{FF2B5EF4-FFF2-40B4-BE49-F238E27FC236}">
                <a16:creationId xmlns:a16="http://schemas.microsoft.com/office/drawing/2014/main" id="{0434B55B-B4BF-45C1-99DD-93A65F620D29}"/>
              </a:ext>
            </a:extLst>
          </p:cNvPr>
          <p:cNvSpPr>
            <a:spLocks noChangeShapeType="1"/>
          </p:cNvSpPr>
          <p:nvPr/>
        </p:nvSpPr>
        <p:spPr bwMode="auto">
          <a:xfrm>
            <a:off x="4881563" y="2909888"/>
            <a:ext cx="0" cy="2530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11" name="Line 20">
            <a:extLst>
              <a:ext uri="{FF2B5EF4-FFF2-40B4-BE49-F238E27FC236}">
                <a16:creationId xmlns:a16="http://schemas.microsoft.com/office/drawing/2014/main" id="{960481BE-E4C8-490F-9E31-2285B974DE38}"/>
              </a:ext>
            </a:extLst>
          </p:cNvPr>
          <p:cNvSpPr>
            <a:spLocks noChangeShapeType="1"/>
          </p:cNvSpPr>
          <p:nvPr/>
        </p:nvSpPr>
        <p:spPr bwMode="auto">
          <a:xfrm>
            <a:off x="5848350" y="2909888"/>
            <a:ext cx="0" cy="2530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12" name="Line 21">
            <a:extLst>
              <a:ext uri="{FF2B5EF4-FFF2-40B4-BE49-F238E27FC236}">
                <a16:creationId xmlns:a16="http://schemas.microsoft.com/office/drawing/2014/main" id="{416150B6-59F0-4113-A07E-F60A3661109B}"/>
              </a:ext>
            </a:extLst>
          </p:cNvPr>
          <p:cNvSpPr>
            <a:spLocks noChangeShapeType="1"/>
          </p:cNvSpPr>
          <p:nvPr/>
        </p:nvSpPr>
        <p:spPr bwMode="auto">
          <a:xfrm>
            <a:off x="7197725" y="2909888"/>
            <a:ext cx="0" cy="25304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13" name="Line 22">
            <a:extLst>
              <a:ext uri="{FF2B5EF4-FFF2-40B4-BE49-F238E27FC236}">
                <a16:creationId xmlns:a16="http://schemas.microsoft.com/office/drawing/2014/main" id="{9C03C377-7FB9-4C0B-ACDB-1DF82ADE6836}"/>
              </a:ext>
            </a:extLst>
          </p:cNvPr>
          <p:cNvSpPr>
            <a:spLocks noChangeShapeType="1"/>
          </p:cNvSpPr>
          <p:nvPr/>
        </p:nvSpPr>
        <p:spPr bwMode="auto">
          <a:xfrm>
            <a:off x="719138" y="4068763"/>
            <a:ext cx="7775575"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14" name="Line 23">
            <a:extLst>
              <a:ext uri="{FF2B5EF4-FFF2-40B4-BE49-F238E27FC236}">
                <a16:creationId xmlns:a16="http://schemas.microsoft.com/office/drawing/2014/main" id="{E68CF487-CB52-4C37-AC2F-4434694F167D}"/>
              </a:ext>
            </a:extLst>
          </p:cNvPr>
          <p:cNvSpPr>
            <a:spLocks noChangeShapeType="1"/>
          </p:cNvSpPr>
          <p:nvPr/>
        </p:nvSpPr>
        <p:spPr bwMode="auto">
          <a:xfrm>
            <a:off x="719138" y="4529138"/>
            <a:ext cx="7775575"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15" name="Line 24">
            <a:extLst>
              <a:ext uri="{FF2B5EF4-FFF2-40B4-BE49-F238E27FC236}">
                <a16:creationId xmlns:a16="http://schemas.microsoft.com/office/drawing/2014/main" id="{4F0BC9F8-BDD0-4DE6-8066-B448EE27FFCE}"/>
              </a:ext>
            </a:extLst>
          </p:cNvPr>
          <p:cNvSpPr>
            <a:spLocks noChangeShapeType="1"/>
          </p:cNvSpPr>
          <p:nvPr/>
        </p:nvSpPr>
        <p:spPr bwMode="auto">
          <a:xfrm>
            <a:off x="719138" y="4984750"/>
            <a:ext cx="7775575"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7916" name="Line 25">
            <a:extLst>
              <a:ext uri="{FF2B5EF4-FFF2-40B4-BE49-F238E27FC236}">
                <a16:creationId xmlns:a16="http://schemas.microsoft.com/office/drawing/2014/main" id="{EA2CA90F-F380-4DE0-A941-5FDC32DF7034}"/>
              </a:ext>
            </a:extLst>
          </p:cNvPr>
          <p:cNvSpPr>
            <a:spLocks noChangeShapeType="1"/>
          </p:cNvSpPr>
          <p:nvPr/>
        </p:nvSpPr>
        <p:spPr bwMode="auto">
          <a:xfrm>
            <a:off x="3779838" y="3074988"/>
            <a:ext cx="6302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17" name="Line 26">
            <a:extLst>
              <a:ext uri="{FF2B5EF4-FFF2-40B4-BE49-F238E27FC236}">
                <a16:creationId xmlns:a16="http://schemas.microsoft.com/office/drawing/2014/main" id="{87FFAD50-6E2A-4081-B902-1DCEDC235CFA}"/>
              </a:ext>
            </a:extLst>
          </p:cNvPr>
          <p:cNvSpPr>
            <a:spLocks noChangeShapeType="1"/>
          </p:cNvSpPr>
          <p:nvPr/>
        </p:nvSpPr>
        <p:spPr bwMode="auto">
          <a:xfrm>
            <a:off x="7486650" y="3074988"/>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2" name="Group 27">
            <a:extLst>
              <a:ext uri="{FF2B5EF4-FFF2-40B4-BE49-F238E27FC236}">
                <a16:creationId xmlns:a16="http://schemas.microsoft.com/office/drawing/2014/main" id="{BB358BC9-1B5E-48E2-8E7B-1DF31B601951}"/>
              </a:ext>
            </a:extLst>
          </p:cNvPr>
          <p:cNvGrpSpPr>
            <a:grpSpLocks/>
          </p:cNvGrpSpPr>
          <p:nvPr/>
        </p:nvGrpSpPr>
        <p:grpSpPr bwMode="auto">
          <a:xfrm>
            <a:off x="2122488" y="3540125"/>
            <a:ext cx="6372225" cy="1900238"/>
            <a:chOff x="1337" y="2230"/>
            <a:chExt cx="4014" cy="1197"/>
          </a:xfrm>
        </p:grpSpPr>
        <p:sp>
          <p:nvSpPr>
            <p:cNvPr id="37937" name="Rectangle 28">
              <a:extLst>
                <a:ext uri="{FF2B5EF4-FFF2-40B4-BE49-F238E27FC236}">
                  <a16:creationId xmlns:a16="http://schemas.microsoft.com/office/drawing/2014/main" id="{3004F2BF-4C78-4370-AC7D-E1A6E861F0F2}"/>
                </a:ext>
              </a:extLst>
            </p:cNvPr>
            <p:cNvSpPr>
              <a:spLocks noChangeArrowheads="1"/>
            </p:cNvSpPr>
            <p:nvPr/>
          </p:nvSpPr>
          <p:spPr bwMode="auto">
            <a:xfrm>
              <a:off x="4534" y="3140"/>
              <a:ext cx="81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a:t>
              </a:r>
            </a:p>
          </p:txBody>
        </p:sp>
        <p:sp>
          <p:nvSpPr>
            <p:cNvPr id="37938" name="Rectangle 29">
              <a:extLst>
                <a:ext uri="{FF2B5EF4-FFF2-40B4-BE49-F238E27FC236}">
                  <a16:creationId xmlns:a16="http://schemas.microsoft.com/office/drawing/2014/main" id="{1EEFE9DB-BD87-4FC4-A696-802E1A82A057}"/>
                </a:ext>
              </a:extLst>
            </p:cNvPr>
            <p:cNvSpPr>
              <a:spLocks noChangeArrowheads="1"/>
            </p:cNvSpPr>
            <p:nvPr/>
          </p:nvSpPr>
          <p:spPr bwMode="auto">
            <a:xfrm>
              <a:off x="3684" y="3140"/>
              <a:ext cx="85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1·1 = 0</a:t>
              </a:r>
            </a:p>
          </p:txBody>
        </p:sp>
        <p:sp>
          <p:nvSpPr>
            <p:cNvPr id="37939" name="Rectangle 30">
              <a:extLst>
                <a:ext uri="{FF2B5EF4-FFF2-40B4-BE49-F238E27FC236}">
                  <a16:creationId xmlns:a16="http://schemas.microsoft.com/office/drawing/2014/main" id="{4BB4C67B-982C-4AD1-BBC5-C1CC6392C13F}"/>
                </a:ext>
              </a:extLst>
            </p:cNvPr>
            <p:cNvSpPr>
              <a:spLocks noChangeArrowheads="1"/>
            </p:cNvSpPr>
            <p:nvPr/>
          </p:nvSpPr>
          <p:spPr bwMode="auto">
            <a:xfrm>
              <a:off x="3075" y="3140"/>
              <a:ext cx="6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a:t>
              </a:r>
            </a:p>
          </p:txBody>
        </p:sp>
        <p:sp>
          <p:nvSpPr>
            <p:cNvPr id="37940" name="Rectangle 31">
              <a:extLst>
                <a:ext uri="{FF2B5EF4-FFF2-40B4-BE49-F238E27FC236}">
                  <a16:creationId xmlns:a16="http://schemas.microsoft.com/office/drawing/2014/main" id="{763CC4B3-3D40-493B-B219-2582A3C64CF6}"/>
                </a:ext>
              </a:extLst>
            </p:cNvPr>
            <p:cNvSpPr>
              <a:spLocks noChangeArrowheads="1"/>
            </p:cNvSpPr>
            <p:nvPr/>
          </p:nvSpPr>
          <p:spPr bwMode="auto">
            <a:xfrm>
              <a:off x="2096" y="3140"/>
              <a:ext cx="97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rPr>
                <a:t>1+1=0</a:t>
              </a:r>
            </a:p>
          </p:txBody>
        </p:sp>
        <p:sp>
          <p:nvSpPr>
            <p:cNvPr id="37941" name="Rectangle 32">
              <a:extLst>
                <a:ext uri="{FF2B5EF4-FFF2-40B4-BE49-F238E27FC236}">
                  <a16:creationId xmlns:a16="http://schemas.microsoft.com/office/drawing/2014/main" id="{9994A127-460D-4038-8407-F57048374CF5}"/>
                </a:ext>
              </a:extLst>
            </p:cNvPr>
            <p:cNvSpPr>
              <a:spLocks noChangeArrowheads="1"/>
            </p:cNvSpPr>
            <p:nvPr/>
          </p:nvSpPr>
          <p:spPr bwMode="auto">
            <a:xfrm>
              <a:off x="1337" y="3140"/>
              <a:ext cx="75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0    0</a:t>
              </a:r>
            </a:p>
          </p:txBody>
        </p:sp>
        <p:sp>
          <p:nvSpPr>
            <p:cNvPr id="37942" name="Rectangle 33">
              <a:extLst>
                <a:ext uri="{FF2B5EF4-FFF2-40B4-BE49-F238E27FC236}">
                  <a16:creationId xmlns:a16="http://schemas.microsoft.com/office/drawing/2014/main" id="{364B5DCF-9542-40D2-ABE0-8194253B3FC5}"/>
                </a:ext>
              </a:extLst>
            </p:cNvPr>
            <p:cNvSpPr>
              <a:spLocks noChangeArrowheads="1"/>
            </p:cNvSpPr>
            <p:nvPr/>
          </p:nvSpPr>
          <p:spPr bwMode="auto">
            <a:xfrm>
              <a:off x="4534" y="2853"/>
              <a:ext cx="81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a:t>
              </a:r>
            </a:p>
          </p:txBody>
        </p:sp>
        <p:sp>
          <p:nvSpPr>
            <p:cNvPr id="37943" name="Rectangle 34">
              <a:extLst>
                <a:ext uri="{FF2B5EF4-FFF2-40B4-BE49-F238E27FC236}">
                  <a16:creationId xmlns:a16="http://schemas.microsoft.com/office/drawing/2014/main" id="{2C40C3B0-89E6-4F40-880B-17960956761C}"/>
                </a:ext>
              </a:extLst>
            </p:cNvPr>
            <p:cNvSpPr>
              <a:spLocks noChangeArrowheads="1"/>
            </p:cNvSpPr>
            <p:nvPr/>
          </p:nvSpPr>
          <p:spPr bwMode="auto">
            <a:xfrm>
              <a:off x="3684" y="2853"/>
              <a:ext cx="85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1·0 = 1</a:t>
              </a:r>
            </a:p>
          </p:txBody>
        </p:sp>
        <p:sp>
          <p:nvSpPr>
            <p:cNvPr id="37944" name="Rectangle 35">
              <a:extLst>
                <a:ext uri="{FF2B5EF4-FFF2-40B4-BE49-F238E27FC236}">
                  <a16:creationId xmlns:a16="http://schemas.microsoft.com/office/drawing/2014/main" id="{7D9802CB-8584-4902-901B-92B920A11458}"/>
                </a:ext>
              </a:extLst>
            </p:cNvPr>
            <p:cNvSpPr>
              <a:spLocks noChangeArrowheads="1"/>
            </p:cNvSpPr>
            <p:nvPr/>
          </p:nvSpPr>
          <p:spPr bwMode="auto">
            <a:xfrm>
              <a:off x="3075" y="2853"/>
              <a:ext cx="60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a:t>
              </a:r>
            </a:p>
          </p:txBody>
        </p:sp>
        <p:sp>
          <p:nvSpPr>
            <p:cNvPr id="37945" name="Rectangle 36">
              <a:extLst>
                <a:ext uri="{FF2B5EF4-FFF2-40B4-BE49-F238E27FC236}">
                  <a16:creationId xmlns:a16="http://schemas.microsoft.com/office/drawing/2014/main" id="{6D9D123A-5E95-4C83-BB71-5ECA8BCC604C}"/>
                </a:ext>
              </a:extLst>
            </p:cNvPr>
            <p:cNvSpPr>
              <a:spLocks noChangeArrowheads="1"/>
            </p:cNvSpPr>
            <p:nvPr/>
          </p:nvSpPr>
          <p:spPr bwMode="auto">
            <a:xfrm>
              <a:off x="2096" y="2853"/>
              <a:ext cx="97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rPr>
                <a:t>1+0=0</a:t>
              </a:r>
            </a:p>
          </p:txBody>
        </p:sp>
        <p:sp>
          <p:nvSpPr>
            <p:cNvPr id="37946" name="Rectangle 37">
              <a:extLst>
                <a:ext uri="{FF2B5EF4-FFF2-40B4-BE49-F238E27FC236}">
                  <a16:creationId xmlns:a16="http://schemas.microsoft.com/office/drawing/2014/main" id="{E16FD28F-CCFE-4594-B6A9-B6ADEB240FD5}"/>
                </a:ext>
              </a:extLst>
            </p:cNvPr>
            <p:cNvSpPr>
              <a:spLocks noChangeArrowheads="1"/>
            </p:cNvSpPr>
            <p:nvPr/>
          </p:nvSpPr>
          <p:spPr bwMode="auto">
            <a:xfrm>
              <a:off x="1337" y="2853"/>
              <a:ext cx="75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0     1</a:t>
              </a:r>
            </a:p>
          </p:txBody>
        </p:sp>
        <p:sp>
          <p:nvSpPr>
            <p:cNvPr id="37947" name="Rectangle 38">
              <a:extLst>
                <a:ext uri="{FF2B5EF4-FFF2-40B4-BE49-F238E27FC236}">
                  <a16:creationId xmlns:a16="http://schemas.microsoft.com/office/drawing/2014/main" id="{3C81487B-1527-4FCF-9F83-CB6E459E9720}"/>
                </a:ext>
              </a:extLst>
            </p:cNvPr>
            <p:cNvSpPr>
              <a:spLocks noChangeArrowheads="1"/>
            </p:cNvSpPr>
            <p:nvPr/>
          </p:nvSpPr>
          <p:spPr bwMode="auto">
            <a:xfrm>
              <a:off x="4534" y="2563"/>
              <a:ext cx="81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a:t>
              </a:r>
            </a:p>
          </p:txBody>
        </p:sp>
        <p:sp>
          <p:nvSpPr>
            <p:cNvPr id="37948" name="Rectangle 39">
              <a:extLst>
                <a:ext uri="{FF2B5EF4-FFF2-40B4-BE49-F238E27FC236}">
                  <a16:creationId xmlns:a16="http://schemas.microsoft.com/office/drawing/2014/main" id="{0EC5B2DE-1005-4038-922B-FC4FAF9A729A}"/>
                </a:ext>
              </a:extLst>
            </p:cNvPr>
            <p:cNvSpPr>
              <a:spLocks noChangeArrowheads="1"/>
            </p:cNvSpPr>
            <p:nvPr/>
          </p:nvSpPr>
          <p:spPr bwMode="auto">
            <a:xfrm>
              <a:off x="3684" y="2563"/>
              <a:ext cx="85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0·1 = 1</a:t>
              </a:r>
            </a:p>
          </p:txBody>
        </p:sp>
        <p:sp>
          <p:nvSpPr>
            <p:cNvPr id="37949" name="Rectangle 40">
              <a:extLst>
                <a:ext uri="{FF2B5EF4-FFF2-40B4-BE49-F238E27FC236}">
                  <a16:creationId xmlns:a16="http://schemas.microsoft.com/office/drawing/2014/main" id="{EF0F9FCD-046C-4F67-ABFD-568A7B24405F}"/>
                </a:ext>
              </a:extLst>
            </p:cNvPr>
            <p:cNvSpPr>
              <a:spLocks noChangeArrowheads="1"/>
            </p:cNvSpPr>
            <p:nvPr/>
          </p:nvSpPr>
          <p:spPr bwMode="auto">
            <a:xfrm>
              <a:off x="3075" y="2563"/>
              <a:ext cx="60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a:t>
              </a:r>
            </a:p>
          </p:txBody>
        </p:sp>
        <p:sp>
          <p:nvSpPr>
            <p:cNvPr id="37950" name="Rectangle 41">
              <a:extLst>
                <a:ext uri="{FF2B5EF4-FFF2-40B4-BE49-F238E27FC236}">
                  <a16:creationId xmlns:a16="http://schemas.microsoft.com/office/drawing/2014/main" id="{646FDF13-3F5E-4A3E-BA18-2EE7F171AF8D}"/>
                </a:ext>
              </a:extLst>
            </p:cNvPr>
            <p:cNvSpPr>
              <a:spLocks noChangeArrowheads="1"/>
            </p:cNvSpPr>
            <p:nvPr/>
          </p:nvSpPr>
          <p:spPr bwMode="auto">
            <a:xfrm>
              <a:off x="2096" y="2563"/>
              <a:ext cx="97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rPr>
                <a:t>0+1=0</a:t>
              </a:r>
            </a:p>
          </p:txBody>
        </p:sp>
        <p:sp>
          <p:nvSpPr>
            <p:cNvPr id="37951" name="Rectangle 42">
              <a:extLst>
                <a:ext uri="{FF2B5EF4-FFF2-40B4-BE49-F238E27FC236}">
                  <a16:creationId xmlns:a16="http://schemas.microsoft.com/office/drawing/2014/main" id="{179E4D71-D5AB-4067-B09D-D7205C38161E}"/>
                </a:ext>
              </a:extLst>
            </p:cNvPr>
            <p:cNvSpPr>
              <a:spLocks noChangeArrowheads="1"/>
            </p:cNvSpPr>
            <p:nvPr/>
          </p:nvSpPr>
          <p:spPr bwMode="auto">
            <a:xfrm>
              <a:off x="1337" y="2563"/>
              <a:ext cx="75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1     0</a:t>
              </a:r>
            </a:p>
          </p:txBody>
        </p:sp>
        <p:sp>
          <p:nvSpPr>
            <p:cNvPr id="37952" name="Rectangle 43">
              <a:extLst>
                <a:ext uri="{FF2B5EF4-FFF2-40B4-BE49-F238E27FC236}">
                  <a16:creationId xmlns:a16="http://schemas.microsoft.com/office/drawing/2014/main" id="{73E9B0E6-2C0F-43D1-9523-FA7607F67E91}"/>
                </a:ext>
              </a:extLst>
            </p:cNvPr>
            <p:cNvSpPr>
              <a:spLocks noChangeArrowheads="1"/>
            </p:cNvSpPr>
            <p:nvPr/>
          </p:nvSpPr>
          <p:spPr bwMode="auto">
            <a:xfrm>
              <a:off x="4534" y="2230"/>
              <a:ext cx="817"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a:t>
              </a:r>
            </a:p>
          </p:txBody>
        </p:sp>
        <p:sp>
          <p:nvSpPr>
            <p:cNvPr id="37953" name="Rectangle 44">
              <a:extLst>
                <a:ext uri="{FF2B5EF4-FFF2-40B4-BE49-F238E27FC236}">
                  <a16:creationId xmlns:a16="http://schemas.microsoft.com/office/drawing/2014/main" id="{D95C9307-50D2-4D43-9D0D-C2CB664D7731}"/>
                </a:ext>
              </a:extLst>
            </p:cNvPr>
            <p:cNvSpPr>
              <a:spLocks noChangeArrowheads="1"/>
            </p:cNvSpPr>
            <p:nvPr/>
          </p:nvSpPr>
          <p:spPr bwMode="auto">
            <a:xfrm>
              <a:off x="3684" y="2230"/>
              <a:ext cx="85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0·0 = 1</a:t>
              </a:r>
            </a:p>
          </p:txBody>
        </p:sp>
        <p:sp>
          <p:nvSpPr>
            <p:cNvPr id="37954" name="Rectangle 45">
              <a:extLst>
                <a:ext uri="{FF2B5EF4-FFF2-40B4-BE49-F238E27FC236}">
                  <a16:creationId xmlns:a16="http://schemas.microsoft.com/office/drawing/2014/main" id="{F6D8C0B8-EB1B-49A5-A9EE-FBD49483CB7B}"/>
                </a:ext>
              </a:extLst>
            </p:cNvPr>
            <p:cNvSpPr>
              <a:spLocks noChangeArrowheads="1"/>
            </p:cNvSpPr>
            <p:nvPr/>
          </p:nvSpPr>
          <p:spPr bwMode="auto">
            <a:xfrm>
              <a:off x="3075" y="2230"/>
              <a:ext cx="609"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a:t>
              </a:r>
            </a:p>
          </p:txBody>
        </p:sp>
        <p:sp>
          <p:nvSpPr>
            <p:cNvPr id="37955" name="Rectangle 46">
              <a:extLst>
                <a:ext uri="{FF2B5EF4-FFF2-40B4-BE49-F238E27FC236}">
                  <a16:creationId xmlns:a16="http://schemas.microsoft.com/office/drawing/2014/main" id="{1B172E14-3158-478F-85AD-BD3BB45B19EF}"/>
                </a:ext>
              </a:extLst>
            </p:cNvPr>
            <p:cNvSpPr>
              <a:spLocks noChangeArrowheads="1"/>
            </p:cNvSpPr>
            <p:nvPr/>
          </p:nvSpPr>
          <p:spPr bwMode="auto">
            <a:xfrm>
              <a:off x="2096" y="2230"/>
              <a:ext cx="979"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rPr>
                <a:t>0+0=1</a:t>
              </a:r>
            </a:p>
          </p:txBody>
        </p:sp>
        <p:sp>
          <p:nvSpPr>
            <p:cNvPr id="37956" name="Rectangle 47">
              <a:extLst>
                <a:ext uri="{FF2B5EF4-FFF2-40B4-BE49-F238E27FC236}">
                  <a16:creationId xmlns:a16="http://schemas.microsoft.com/office/drawing/2014/main" id="{0FED2AF2-AB5F-45CD-B3D5-DFDB77F6F554}"/>
                </a:ext>
              </a:extLst>
            </p:cNvPr>
            <p:cNvSpPr>
              <a:spLocks noChangeArrowheads="1"/>
            </p:cNvSpPr>
            <p:nvPr/>
          </p:nvSpPr>
          <p:spPr bwMode="auto">
            <a:xfrm>
              <a:off x="1337" y="2230"/>
              <a:ext cx="759"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tabLst>
                  <a:tab pos="1169988" algn="l"/>
                  <a:tab pos="4392613" algn="r"/>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1169988" algn="l"/>
                  <a:tab pos="4392613" algn="r"/>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1169988" algn="l"/>
                  <a:tab pos="4392613" algn="r"/>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1169988" algn="l"/>
                  <a:tab pos="4392613" algn="r"/>
                </a:tabLst>
                <a:defRPr sz="2000">
                  <a:solidFill>
                    <a:schemeClr val="tx1"/>
                  </a:solidFill>
                  <a:latin typeface="Arial" panose="020B0604020202020204" pitchFamily="34" charset="0"/>
                  <a:ea typeface="宋体" panose="02010600030101010101" pitchFamily="2" charset="-122"/>
                </a:defRPr>
              </a:lvl9pPr>
            </a:lstStyle>
            <a:p>
              <a:pPr algn="ctr">
                <a:buFontTx/>
                <a:buNone/>
              </a:pPr>
              <a:r>
                <a:rPr lang="en-US" altLang="zh-CN" sz="2400">
                  <a:latin typeface="Times New Roman" panose="02020603050405020304" pitchFamily="18" charset="0"/>
                  <a:cs typeface="Times New Roman" panose="02020603050405020304" pitchFamily="18" charset="0"/>
                </a:rPr>
                <a:t>1     1</a:t>
              </a:r>
            </a:p>
          </p:txBody>
        </p:sp>
        <p:sp>
          <p:nvSpPr>
            <p:cNvPr id="37957" name="Line 48">
              <a:extLst>
                <a:ext uri="{FF2B5EF4-FFF2-40B4-BE49-F238E27FC236}">
                  <a16:creationId xmlns:a16="http://schemas.microsoft.com/office/drawing/2014/main" id="{E508077D-D5A0-4626-AF58-7A71DB025B2D}"/>
                </a:ext>
              </a:extLst>
            </p:cNvPr>
            <p:cNvSpPr>
              <a:spLocks noChangeShapeType="1"/>
            </p:cNvSpPr>
            <p:nvPr/>
          </p:nvSpPr>
          <p:spPr bwMode="auto">
            <a:xfrm>
              <a:off x="2290" y="2300"/>
              <a:ext cx="3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58" name="Line 49">
              <a:extLst>
                <a:ext uri="{FF2B5EF4-FFF2-40B4-BE49-F238E27FC236}">
                  <a16:creationId xmlns:a16="http://schemas.microsoft.com/office/drawing/2014/main" id="{8C72895D-C2BF-4AF3-ADDB-D1701BCC5EC2}"/>
                </a:ext>
              </a:extLst>
            </p:cNvPr>
            <p:cNvSpPr>
              <a:spLocks noChangeShapeType="1"/>
            </p:cNvSpPr>
            <p:nvPr/>
          </p:nvSpPr>
          <p:spPr bwMode="auto">
            <a:xfrm>
              <a:off x="2290" y="2617"/>
              <a:ext cx="3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59" name="Line 50">
              <a:extLst>
                <a:ext uri="{FF2B5EF4-FFF2-40B4-BE49-F238E27FC236}">
                  <a16:creationId xmlns:a16="http://schemas.microsoft.com/office/drawing/2014/main" id="{1D729622-B5FC-4152-8099-01361396D869}"/>
                </a:ext>
              </a:extLst>
            </p:cNvPr>
            <p:cNvSpPr>
              <a:spLocks noChangeShapeType="1"/>
            </p:cNvSpPr>
            <p:nvPr/>
          </p:nvSpPr>
          <p:spPr bwMode="auto">
            <a:xfrm>
              <a:off x="2290" y="2904"/>
              <a:ext cx="3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60" name="Line 51">
              <a:extLst>
                <a:ext uri="{FF2B5EF4-FFF2-40B4-BE49-F238E27FC236}">
                  <a16:creationId xmlns:a16="http://schemas.microsoft.com/office/drawing/2014/main" id="{AF168595-C2BD-4B9E-81FA-E2B68BF9AA9B}"/>
                </a:ext>
              </a:extLst>
            </p:cNvPr>
            <p:cNvSpPr>
              <a:spLocks noChangeShapeType="1"/>
            </p:cNvSpPr>
            <p:nvPr/>
          </p:nvSpPr>
          <p:spPr bwMode="auto">
            <a:xfrm>
              <a:off x="2290" y="3192"/>
              <a:ext cx="3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61" name="Line 52">
              <a:extLst>
                <a:ext uri="{FF2B5EF4-FFF2-40B4-BE49-F238E27FC236}">
                  <a16:creationId xmlns:a16="http://schemas.microsoft.com/office/drawing/2014/main" id="{07CCD613-231D-4782-87D8-904F754FEEDB}"/>
                </a:ext>
              </a:extLst>
            </p:cNvPr>
            <p:cNvSpPr>
              <a:spLocks noChangeShapeType="1"/>
            </p:cNvSpPr>
            <p:nvPr/>
          </p:nvSpPr>
          <p:spPr bwMode="auto">
            <a:xfrm>
              <a:off x="3810" y="2300"/>
              <a:ext cx="27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62" name="Line 53">
              <a:extLst>
                <a:ext uri="{FF2B5EF4-FFF2-40B4-BE49-F238E27FC236}">
                  <a16:creationId xmlns:a16="http://schemas.microsoft.com/office/drawing/2014/main" id="{3FA0F32F-A296-4309-A4AF-313D40A85271}"/>
                </a:ext>
              </a:extLst>
            </p:cNvPr>
            <p:cNvSpPr>
              <a:spLocks noChangeShapeType="1"/>
            </p:cNvSpPr>
            <p:nvPr/>
          </p:nvSpPr>
          <p:spPr bwMode="auto">
            <a:xfrm>
              <a:off x="3821" y="2617"/>
              <a:ext cx="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63" name="Line 54">
              <a:extLst>
                <a:ext uri="{FF2B5EF4-FFF2-40B4-BE49-F238E27FC236}">
                  <a16:creationId xmlns:a16="http://schemas.microsoft.com/office/drawing/2014/main" id="{4A52968A-CBDA-467F-BEC5-FAF8467437A0}"/>
                </a:ext>
              </a:extLst>
            </p:cNvPr>
            <p:cNvSpPr>
              <a:spLocks noChangeShapeType="1"/>
            </p:cNvSpPr>
            <p:nvPr/>
          </p:nvSpPr>
          <p:spPr bwMode="auto">
            <a:xfrm>
              <a:off x="3816" y="2904"/>
              <a:ext cx="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64" name="Line 55">
              <a:extLst>
                <a:ext uri="{FF2B5EF4-FFF2-40B4-BE49-F238E27FC236}">
                  <a16:creationId xmlns:a16="http://schemas.microsoft.com/office/drawing/2014/main" id="{73578DF9-C28A-41AB-94D4-27CBF3A5AE7B}"/>
                </a:ext>
              </a:extLst>
            </p:cNvPr>
            <p:cNvSpPr>
              <a:spLocks noChangeShapeType="1"/>
            </p:cNvSpPr>
            <p:nvPr/>
          </p:nvSpPr>
          <p:spPr bwMode="auto">
            <a:xfrm>
              <a:off x="3820" y="3193"/>
              <a:ext cx="23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7919" name="Line 56">
            <a:extLst>
              <a:ext uri="{FF2B5EF4-FFF2-40B4-BE49-F238E27FC236}">
                <a16:creationId xmlns:a16="http://schemas.microsoft.com/office/drawing/2014/main" id="{F671E149-4C5D-4B95-A21B-1F748F57D8B7}"/>
              </a:ext>
            </a:extLst>
          </p:cNvPr>
          <p:cNvSpPr>
            <a:spLocks noChangeShapeType="1"/>
          </p:cNvSpPr>
          <p:nvPr/>
        </p:nvSpPr>
        <p:spPr bwMode="auto">
          <a:xfrm>
            <a:off x="7883525" y="3074988"/>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20" name="Line 57">
            <a:extLst>
              <a:ext uri="{FF2B5EF4-FFF2-40B4-BE49-F238E27FC236}">
                <a16:creationId xmlns:a16="http://schemas.microsoft.com/office/drawing/2014/main" id="{2BDE4775-4F3E-46A8-B2BC-604A14719518}"/>
              </a:ext>
            </a:extLst>
          </p:cNvPr>
          <p:cNvSpPr>
            <a:spLocks noChangeShapeType="1"/>
          </p:cNvSpPr>
          <p:nvPr/>
        </p:nvSpPr>
        <p:spPr bwMode="auto">
          <a:xfrm>
            <a:off x="2357438" y="3074988"/>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21" name="Line 58">
            <a:extLst>
              <a:ext uri="{FF2B5EF4-FFF2-40B4-BE49-F238E27FC236}">
                <a16:creationId xmlns:a16="http://schemas.microsoft.com/office/drawing/2014/main" id="{A1CB60B1-A626-4900-B06E-2AB8E69E5BCB}"/>
              </a:ext>
            </a:extLst>
          </p:cNvPr>
          <p:cNvSpPr>
            <a:spLocks noChangeShapeType="1"/>
          </p:cNvSpPr>
          <p:nvPr/>
        </p:nvSpPr>
        <p:spPr bwMode="auto">
          <a:xfrm>
            <a:off x="2914650" y="3074988"/>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37922" name="Group 59">
            <a:extLst>
              <a:ext uri="{FF2B5EF4-FFF2-40B4-BE49-F238E27FC236}">
                <a16:creationId xmlns:a16="http://schemas.microsoft.com/office/drawing/2014/main" id="{660C6C53-181B-4851-AF75-20497DA34227}"/>
              </a:ext>
            </a:extLst>
          </p:cNvPr>
          <p:cNvGrpSpPr>
            <a:grpSpLocks/>
          </p:cNvGrpSpPr>
          <p:nvPr/>
        </p:nvGrpSpPr>
        <p:grpSpPr bwMode="auto">
          <a:xfrm>
            <a:off x="1882775" y="1614488"/>
            <a:ext cx="3949700" cy="519112"/>
            <a:chOff x="1072" y="1017"/>
            <a:chExt cx="2488" cy="327"/>
          </a:xfrm>
        </p:grpSpPr>
        <p:sp>
          <p:nvSpPr>
            <p:cNvPr id="37930" name="Rectangle 60">
              <a:extLst>
                <a:ext uri="{FF2B5EF4-FFF2-40B4-BE49-F238E27FC236}">
                  <a16:creationId xmlns:a16="http://schemas.microsoft.com/office/drawing/2014/main" id="{926E8BB8-835E-44C5-8AC5-BDE022FA6673}"/>
                </a:ext>
              </a:extLst>
            </p:cNvPr>
            <p:cNvSpPr>
              <a:spLocks noChangeArrowheads="1"/>
            </p:cNvSpPr>
            <p:nvPr/>
          </p:nvSpPr>
          <p:spPr bwMode="auto">
            <a:xfrm>
              <a:off x="1072" y="1017"/>
              <a:ext cx="2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800">
                  <a:latin typeface="Times New Roman" panose="02020603050405020304" pitchFamily="18" charset="0"/>
                </a:rPr>
                <a:t>A+B = A B,   AB = A + B</a:t>
              </a:r>
            </a:p>
          </p:txBody>
        </p:sp>
        <p:sp>
          <p:nvSpPr>
            <p:cNvPr id="37931" name="Line 61">
              <a:extLst>
                <a:ext uri="{FF2B5EF4-FFF2-40B4-BE49-F238E27FC236}">
                  <a16:creationId xmlns:a16="http://schemas.microsoft.com/office/drawing/2014/main" id="{A00AC763-5BD1-425D-837B-8CF0C33747D3}"/>
                </a:ext>
              </a:extLst>
            </p:cNvPr>
            <p:cNvSpPr>
              <a:spLocks noChangeShapeType="1"/>
            </p:cNvSpPr>
            <p:nvPr/>
          </p:nvSpPr>
          <p:spPr bwMode="auto">
            <a:xfrm>
              <a:off x="1145" y="1065"/>
              <a:ext cx="39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32" name="Line 62">
              <a:extLst>
                <a:ext uri="{FF2B5EF4-FFF2-40B4-BE49-F238E27FC236}">
                  <a16:creationId xmlns:a16="http://schemas.microsoft.com/office/drawing/2014/main" id="{785F6D89-318A-44B6-9111-595D10FCE5DA}"/>
                </a:ext>
              </a:extLst>
            </p:cNvPr>
            <p:cNvSpPr>
              <a:spLocks noChangeShapeType="1"/>
            </p:cNvSpPr>
            <p:nvPr/>
          </p:nvSpPr>
          <p:spPr bwMode="auto">
            <a:xfrm>
              <a:off x="1791" y="106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33" name="Line 63">
              <a:extLst>
                <a:ext uri="{FF2B5EF4-FFF2-40B4-BE49-F238E27FC236}">
                  <a16:creationId xmlns:a16="http://schemas.microsoft.com/office/drawing/2014/main" id="{AC65DE95-E6AD-437A-BD12-74D305893F0F}"/>
                </a:ext>
              </a:extLst>
            </p:cNvPr>
            <p:cNvSpPr>
              <a:spLocks noChangeShapeType="1"/>
            </p:cNvSpPr>
            <p:nvPr/>
          </p:nvSpPr>
          <p:spPr bwMode="auto">
            <a:xfrm>
              <a:off x="2018" y="106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34" name="Line 64">
              <a:extLst>
                <a:ext uri="{FF2B5EF4-FFF2-40B4-BE49-F238E27FC236}">
                  <a16:creationId xmlns:a16="http://schemas.microsoft.com/office/drawing/2014/main" id="{B21F9903-B2FF-47FC-88D3-6D4DB94E2261}"/>
                </a:ext>
              </a:extLst>
            </p:cNvPr>
            <p:cNvSpPr>
              <a:spLocks noChangeShapeType="1"/>
            </p:cNvSpPr>
            <p:nvPr/>
          </p:nvSpPr>
          <p:spPr bwMode="auto">
            <a:xfrm>
              <a:off x="2426" y="1068"/>
              <a:ext cx="27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35" name="Line 65">
              <a:extLst>
                <a:ext uri="{FF2B5EF4-FFF2-40B4-BE49-F238E27FC236}">
                  <a16:creationId xmlns:a16="http://schemas.microsoft.com/office/drawing/2014/main" id="{05CE82E8-3101-4B32-8D71-272EB4954217}"/>
                </a:ext>
              </a:extLst>
            </p:cNvPr>
            <p:cNvSpPr>
              <a:spLocks noChangeShapeType="1"/>
            </p:cNvSpPr>
            <p:nvPr/>
          </p:nvSpPr>
          <p:spPr bwMode="auto">
            <a:xfrm>
              <a:off x="2948" y="1071"/>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36" name="Line 66">
              <a:extLst>
                <a:ext uri="{FF2B5EF4-FFF2-40B4-BE49-F238E27FC236}">
                  <a16:creationId xmlns:a16="http://schemas.microsoft.com/office/drawing/2014/main" id="{62E3BEF5-056B-40CB-80DD-7892553C9E81}"/>
                </a:ext>
              </a:extLst>
            </p:cNvPr>
            <p:cNvSpPr>
              <a:spLocks noChangeShapeType="1"/>
            </p:cNvSpPr>
            <p:nvPr/>
          </p:nvSpPr>
          <p:spPr bwMode="auto">
            <a:xfrm>
              <a:off x="3333" y="1071"/>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7923" name="Rectangle 67">
            <a:extLst>
              <a:ext uri="{FF2B5EF4-FFF2-40B4-BE49-F238E27FC236}">
                <a16:creationId xmlns:a16="http://schemas.microsoft.com/office/drawing/2014/main" id="{CA391079-49A5-4768-9967-7248CD435868}"/>
              </a:ext>
            </a:extLst>
          </p:cNvPr>
          <p:cNvSpPr>
            <a:spLocks noChangeArrowheads="1"/>
          </p:cNvSpPr>
          <p:nvPr/>
        </p:nvSpPr>
        <p:spPr bwMode="auto">
          <a:xfrm>
            <a:off x="5003800" y="2930525"/>
            <a:ext cx="792163"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400">
                <a:latin typeface="Times New Roman" panose="02020603050405020304" pitchFamily="18" charset="0"/>
              </a:rPr>
              <a:t>A B</a:t>
            </a:r>
          </a:p>
        </p:txBody>
      </p:sp>
      <p:sp>
        <p:nvSpPr>
          <p:cNvPr id="37924" name="Line 68">
            <a:extLst>
              <a:ext uri="{FF2B5EF4-FFF2-40B4-BE49-F238E27FC236}">
                <a16:creationId xmlns:a16="http://schemas.microsoft.com/office/drawing/2014/main" id="{55C4F65F-708E-46FD-A7A1-F0ABBE0F100C}"/>
              </a:ext>
            </a:extLst>
          </p:cNvPr>
          <p:cNvSpPr>
            <a:spLocks noChangeShapeType="1"/>
          </p:cNvSpPr>
          <p:nvPr/>
        </p:nvSpPr>
        <p:spPr bwMode="auto">
          <a:xfrm>
            <a:off x="5075238" y="3095625"/>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25" name="Line 69">
            <a:extLst>
              <a:ext uri="{FF2B5EF4-FFF2-40B4-BE49-F238E27FC236}">
                <a16:creationId xmlns:a16="http://schemas.microsoft.com/office/drawing/2014/main" id="{7A61AF36-3BDD-4613-98CD-193C28A45A55}"/>
              </a:ext>
            </a:extLst>
          </p:cNvPr>
          <p:cNvSpPr>
            <a:spLocks noChangeShapeType="1"/>
          </p:cNvSpPr>
          <p:nvPr/>
        </p:nvSpPr>
        <p:spPr bwMode="auto">
          <a:xfrm>
            <a:off x="5399088" y="3095625"/>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926" name="Rectangle 70">
            <a:extLst>
              <a:ext uri="{FF2B5EF4-FFF2-40B4-BE49-F238E27FC236}">
                <a16:creationId xmlns:a16="http://schemas.microsoft.com/office/drawing/2014/main" id="{E7882FE9-C095-42B3-B7CF-9CA6D36BD0AC}"/>
              </a:ext>
            </a:extLst>
          </p:cNvPr>
          <p:cNvSpPr>
            <a:spLocks noChangeArrowheads="1"/>
          </p:cNvSpPr>
          <p:nvPr/>
        </p:nvSpPr>
        <p:spPr bwMode="auto">
          <a:xfrm>
            <a:off x="6154738" y="2930525"/>
            <a:ext cx="792162"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400">
                <a:latin typeface="Times New Roman" panose="02020603050405020304" pitchFamily="18" charset="0"/>
              </a:rPr>
              <a:t>A B</a:t>
            </a:r>
          </a:p>
        </p:txBody>
      </p:sp>
      <p:sp>
        <p:nvSpPr>
          <p:cNvPr id="37927" name="Line 71">
            <a:extLst>
              <a:ext uri="{FF2B5EF4-FFF2-40B4-BE49-F238E27FC236}">
                <a16:creationId xmlns:a16="http://schemas.microsoft.com/office/drawing/2014/main" id="{C0CAB75F-52E5-4D11-96C8-4B885C5D9DEC}"/>
              </a:ext>
            </a:extLst>
          </p:cNvPr>
          <p:cNvSpPr>
            <a:spLocks noChangeShapeType="1"/>
          </p:cNvSpPr>
          <p:nvPr/>
        </p:nvSpPr>
        <p:spPr bwMode="auto">
          <a:xfrm>
            <a:off x="6226175" y="3095625"/>
            <a:ext cx="5413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37032" name="Rectangle 72">
            <a:extLst>
              <a:ext uri="{FF2B5EF4-FFF2-40B4-BE49-F238E27FC236}">
                <a16:creationId xmlns:a16="http://schemas.microsoft.com/office/drawing/2014/main" id="{7025C3AA-BEFA-4B7E-87C5-8EFF33D897BD}"/>
              </a:ext>
            </a:extLst>
          </p:cNvPr>
          <p:cNvSpPr>
            <a:spLocks noChangeArrowheads="1"/>
          </p:cNvSpPr>
          <p:nvPr/>
        </p:nvSpPr>
        <p:spPr bwMode="auto">
          <a:xfrm>
            <a:off x="1403350" y="5662613"/>
            <a:ext cx="6613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Aft>
                <a:spcPct val="20000"/>
              </a:spcAft>
              <a:buChar char="•"/>
              <a:tabLst>
                <a:tab pos="228600" algn="l"/>
              </a:tabLst>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tabLst>
                <a:tab pos="228600" algn="l"/>
              </a:tabLst>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tabLst>
                <a:tab pos="228600" algn="l"/>
              </a:tabLst>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tabLst>
                <a:tab pos="228600" algn="l"/>
              </a:tabLst>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800"/>
              <a:t>等式两边对应的真值表相同，故等式成立</a:t>
            </a:r>
            <a:endParaRPr lang="en-US" altLang="zh-CN" sz="2800"/>
          </a:p>
        </p:txBody>
      </p:sp>
      <p:sp>
        <p:nvSpPr>
          <p:cNvPr id="37929" name="Rectangle 73">
            <a:extLst>
              <a:ext uri="{FF2B5EF4-FFF2-40B4-BE49-F238E27FC236}">
                <a16:creationId xmlns:a16="http://schemas.microsoft.com/office/drawing/2014/main" id="{2792A054-AF0D-4371-9C7D-0C13056DA30A}"/>
              </a:ext>
            </a:extLst>
          </p:cNvPr>
          <p:cNvSpPr>
            <a:spLocks noChangeArrowheads="1"/>
          </p:cNvSpPr>
          <p:nvPr/>
        </p:nvSpPr>
        <p:spPr bwMode="auto">
          <a:xfrm>
            <a:off x="608013" y="1541463"/>
            <a:ext cx="14081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a:t>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937032"/>
                                        </p:tgtEl>
                                        <p:attrNameLst>
                                          <p:attrName>style.visibility</p:attrName>
                                        </p:attrNameLst>
                                      </p:cBhvr>
                                      <p:to>
                                        <p:strVal val="visible"/>
                                      </p:to>
                                    </p:set>
                                    <p:animEffect transition="in" filter="strips(downRight)">
                                      <p:cBhvr>
                                        <p:cTn id="11" dur="500"/>
                                        <p:tgtEl>
                                          <p:spTgt spid="937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03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FC40D555-CE83-4C1E-8C59-D6E53FD570A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DC6242C-E972-43E4-B26C-4A878632C418}"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6147" name="Rectangle 5">
            <a:extLst>
              <a:ext uri="{FF2B5EF4-FFF2-40B4-BE49-F238E27FC236}">
                <a16:creationId xmlns:a16="http://schemas.microsoft.com/office/drawing/2014/main" id="{AD1779D1-A66D-43DD-BADB-73046DAB1BC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6148" name="Rectangle 6">
            <a:extLst>
              <a:ext uri="{FF2B5EF4-FFF2-40B4-BE49-F238E27FC236}">
                <a16:creationId xmlns:a16="http://schemas.microsoft.com/office/drawing/2014/main" id="{BB8C1DEF-6D32-471C-9BB2-923784EE0CE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2E77E9B-4B10-4945-AC80-C7C7CEE7B4F5}" type="slidenum">
              <a:rPr lang="en-US" altLang="zh-CN" sz="1800" b="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a:extLst>
              <a:ext uri="{FF2B5EF4-FFF2-40B4-BE49-F238E27FC236}">
                <a16:creationId xmlns:a16="http://schemas.microsoft.com/office/drawing/2014/main" id="{02AA6B06-9321-4833-8071-3A0F400F8580}"/>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CA9A41A9-1393-49D3-B21F-C0EC09410A1E}"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a:extLst>
              <a:ext uri="{FF2B5EF4-FFF2-40B4-BE49-F238E27FC236}">
                <a16:creationId xmlns:a16="http://schemas.microsoft.com/office/drawing/2014/main" id="{4337580D-D05A-4E18-9256-F78A9D2FF4F1}"/>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a:extLst>
              <a:ext uri="{FF2B5EF4-FFF2-40B4-BE49-F238E27FC236}">
                <a16:creationId xmlns:a16="http://schemas.microsoft.com/office/drawing/2014/main" id="{A664A80E-4BB5-4C4B-87F6-DC4F6DCC26F2}"/>
              </a:ext>
            </a:extLst>
          </p:cNvPr>
          <p:cNvSpPr>
            <a:spLocks noGrp="1" noChangeArrowheads="1"/>
          </p:cNvSpPr>
          <p:nvPr>
            <p:ph type="body" idx="4294967295"/>
          </p:nvPr>
        </p:nvSpPr>
        <p:spPr>
          <a:xfrm>
            <a:off x="468313" y="1628775"/>
            <a:ext cx="8229600" cy="4525963"/>
          </a:xfrm>
        </p:spPr>
        <p:txBody>
          <a:bodyPr/>
          <a:lstStyle/>
          <a:p>
            <a:pPr>
              <a:lnSpc>
                <a:spcPct val="120000"/>
              </a:lnSpc>
            </a:pPr>
            <a:r>
              <a:rPr lang="zh-CN" altLang="en-US"/>
              <a:t>基本逻辑运算</a:t>
            </a:r>
          </a:p>
          <a:p>
            <a:pPr>
              <a:lnSpc>
                <a:spcPct val="120000"/>
              </a:lnSpc>
            </a:pPr>
            <a:r>
              <a:rPr lang="zh-CN" altLang="en-US"/>
              <a:t>逻辑函数及其表示方法</a:t>
            </a:r>
            <a:endParaRPr lang="en-US" altLang="zh-CN"/>
          </a:p>
          <a:p>
            <a:pPr>
              <a:lnSpc>
                <a:spcPct val="120000"/>
              </a:lnSpc>
            </a:pPr>
            <a:r>
              <a:rPr lang="zh-CN" altLang="en-US"/>
              <a:t>逻辑代数基本定律</a:t>
            </a:r>
          </a:p>
          <a:p>
            <a:pPr>
              <a:lnSpc>
                <a:spcPct val="120000"/>
              </a:lnSpc>
            </a:pPr>
            <a:r>
              <a:rPr lang="zh-CN" altLang="en-US"/>
              <a:t>逻辑代数基本规则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E2915AC3-E833-498D-8D1E-E642055F07D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57D0125-BDCB-4AEC-95D9-FFE6184194CE}"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38915" name="Rectangle 5">
            <a:extLst>
              <a:ext uri="{FF2B5EF4-FFF2-40B4-BE49-F238E27FC236}">
                <a16:creationId xmlns:a16="http://schemas.microsoft.com/office/drawing/2014/main" id="{09202AB3-1480-40B8-A5A6-B9403659EA5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38916" name="Rectangle 6">
            <a:extLst>
              <a:ext uri="{FF2B5EF4-FFF2-40B4-BE49-F238E27FC236}">
                <a16:creationId xmlns:a16="http://schemas.microsoft.com/office/drawing/2014/main" id="{13E0972B-0A47-4C04-BBC2-2E51941CB85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135A0B4-A052-4E79-86F6-EC06D00B6B0A}" type="slidenum">
              <a:rPr lang="en-US" altLang="zh-CN" sz="1800" b="0">
                <a:solidFill>
                  <a:srgbClr val="B2B2B2"/>
                </a:solidFill>
              </a:rPr>
              <a:pPr>
                <a:spcAft>
                  <a:spcPct val="0"/>
                </a:spcAft>
                <a:buFontTx/>
                <a:buNone/>
              </a:pPr>
              <a:t>20</a:t>
            </a:fld>
            <a:endParaRPr lang="en-US" altLang="zh-CN" sz="1800" b="0">
              <a:solidFill>
                <a:srgbClr val="B2B2B2"/>
              </a:solidFill>
            </a:endParaRPr>
          </a:p>
        </p:txBody>
      </p:sp>
      <p:sp>
        <p:nvSpPr>
          <p:cNvPr id="38917" name="Rectangle 2">
            <a:extLst>
              <a:ext uri="{FF2B5EF4-FFF2-40B4-BE49-F238E27FC236}">
                <a16:creationId xmlns:a16="http://schemas.microsoft.com/office/drawing/2014/main" id="{704BB2FA-E950-4428-9B45-A3F033AA5B14}"/>
              </a:ext>
            </a:extLst>
          </p:cNvPr>
          <p:cNvSpPr>
            <a:spLocks noGrp="1" noChangeArrowheads="1"/>
          </p:cNvSpPr>
          <p:nvPr>
            <p:ph type="title"/>
          </p:nvPr>
        </p:nvSpPr>
        <p:spPr/>
        <p:txBody>
          <a:bodyPr/>
          <a:lstStyle/>
          <a:p>
            <a:r>
              <a:rPr lang="zh-CN" altLang="en-US"/>
              <a:t>逻辑代数基本规则</a:t>
            </a:r>
            <a:r>
              <a:rPr lang="zh-CN" altLang="en-US">
                <a:latin typeface="Times New Roman" panose="02020603050405020304" pitchFamily="18" charset="0"/>
              </a:rPr>
              <a:t>─</a:t>
            </a:r>
            <a:r>
              <a:rPr lang="zh-CN" altLang="en-US">
                <a:solidFill>
                  <a:schemeClr val="tx1"/>
                </a:solidFill>
              </a:rPr>
              <a:t>代入</a:t>
            </a:r>
            <a:r>
              <a:rPr lang="zh-CN" altLang="en-US"/>
              <a:t>规则</a:t>
            </a:r>
            <a:endParaRPr lang="en-US" altLang="zh-CN"/>
          </a:p>
        </p:txBody>
      </p:sp>
      <p:sp>
        <p:nvSpPr>
          <p:cNvPr id="928771" name="Rectangle 3">
            <a:extLst>
              <a:ext uri="{FF2B5EF4-FFF2-40B4-BE49-F238E27FC236}">
                <a16:creationId xmlns:a16="http://schemas.microsoft.com/office/drawing/2014/main" id="{EA90CFDF-027F-4C59-9F7B-894C48696023}"/>
              </a:ext>
            </a:extLst>
          </p:cNvPr>
          <p:cNvSpPr>
            <a:spLocks noGrp="1" noChangeArrowheads="1"/>
          </p:cNvSpPr>
          <p:nvPr>
            <p:ph type="body" idx="1"/>
          </p:nvPr>
        </p:nvSpPr>
        <p:spPr>
          <a:xfrm>
            <a:off x="457200" y="1449388"/>
            <a:ext cx="8229600" cy="2071687"/>
          </a:xfrm>
        </p:spPr>
        <p:txBody>
          <a:bodyPr/>
          <a:lstStyle/>
          <a:p>
            <a:r>
              <a:rPr lang="zh-CN" altLang="en-US" sz="2800"/>
              <a:t>代入规则：</a:t>
            </a:r>
            <a:r>
              <a:rPr lang="zh-CN" altLang="en-US" sz="2800">
                <a:latin typeface="Times New Roman" panose="02020603050405020304" pitchFamily="18" charset="0"/>
              </a:rPr>
              <a:t>在任一逻辑恒等式中，若以一个逻辑表达式，代替恒等式两边所有出现的某一变量，则所得等式仍然成立</a:t>
            </a:r>
          </a:p>
          <a:p>
            <a:r>
              <a:rPr lang="zh-CN" altLang="en-US" sz="2800"/>
              <a:t>利用代入规则可以扩展基本定律的应用范围</a:t>
            </a:r>
          </a:p>
        </p:txBody>
      </p:sp>
      <p:sp>
        <p:nvSpPr>
          <p:cNvPr id="928780" name="Text Box 12">
            <a:extLst>
              <a:ext uri="{FF2B5EF4-FFF2-40B4-BE49-F238E27FC236}">
                <a16:creationId xmlns:a16="http://schemas.microsoft.com/office/drawing/2014/main" id="{1FD9262D-821A-4A04-932C-184DF18A2CE0}"/>
              </a:ext>
            </a:extLst>
          </p:cNvPr>
          <p:cNvSpPr txBox="1">
            <a:spLocks noChangeArrowheads="1"/>
          </p:cNvSpPr>
          <p:nvPr/>
        </p:nvSpPr>
        <p:spPr bwMode="auto">
          <a:xfrm>
            <a:off x="792163" y="4581525"/>
            <a:ext cx="5006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宋体" panose="02010600030101010101" pitchFamily="2" charset="-122"/>
              </a:rPr>
              <a:t>由此反演律可推广到</a:t>
            </a:r>
            <a:r>
              <a:rPr kumimoji="1" lang="en-US" altLang="zh-CN" sz="2800">
                <a:latin typeface="宋体" panose="02010600030101010101" pitchFamily="2" charset="-122"/>
              </a:rPr>
              <a:t>n</a:t>
            </a:r>
            <a:r>
              <a:rPr kumimoji="1" lang="zh-CN" altLang="en-US" sz="2800">
                <a:latin typeface="宋体" panose="02010600030101010101" pitchFamily="2" charset="-122"/>
              </a:rPr>
              <a:t>个变量：</a:t>
            </a:r>
            <a:endParaRPr kumimoji="1" lang="zh-CN" altLang="en-US" sz="2800" b="0">
              <a:latin typeface="宋体" panose="02010600030101010101" pitchFamily="2" charset="-122"/>
            </a:endParaRPr>
          </a:p>
        </p:txBody>
      </p:sp>
      <p:graphicFrame>
        <p:nvGraphicFramePr>
          <p:cNvPr id="928781" name="Object 13">
            <a:extLst>
              <a:ext uri="{FF2B5EF4-FFF2-40B4-BE49-F238E27FC236}">
                <a16:creationId xmlns:a16="http://schemas.microsoft.com/office/drawing/2014/main" id="{6099CE12-6E7E-41F1-A363-F4CE4DAFD1B1}"/>
              </a:ext>
            </a:extLst>
          </p:cNvPr>
          <p:cNvGraphicFramePr>
            <a:graphicFrameLocks noChangeAspect="1"/>
          </p:cNvGraphicFramePr>
          <p:nvPr/>
        </p:nvGraphicFramePr>
        <p:xfrm>
          <a:off x="1871663" y="5192713"/>
          <a:ext cx="5410200" cy="1222375"/>
        </p:xfrm>
        <a:graphic>
          <a:graphicData uri="http://schemas.openxmlformats.org/presentationml/2006/ole">
            <mc:AlternateContent xmlns:mc="http://schemas.openxmlformats.org/markup-compatibility/2006">
              <mc:Choice xmlns:v="urn:schemas-microsoft-com:vml" Requires="v">
                <p:oleObj spid="_x0000_s38940" name="公式" r:id="rId4" imgW="2247900" imgH="508000" progId="Equation.3">
                  <p:embed/>
                </p:oleObj>
              </mc:Choice>
              <mc:Fallback>
                <p:oleObj name="公式" r:id="rId4" imgW="2247900" imgH="5080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5192713"/>
                        <a:ext cx="541020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87" name="Object 19">
            <a:extLst>
              <a:ext uri="{FF2B5EF4-FFF2-40B4-BE49-F238E27FC236}">
                <a16:creationId xmlns:a16="http://schemas.microsoft.com/office/drawing/2014/main" id="{3D4EAD3A-AA2A-4078-850D-EF5DE3D15DB2}"/>
              </a:ext>
            </a:extLst>
          </p:cNvPr>
          <p:cNvGraphicFramePr>
            <a:graphicFrameLocks noChangeAspect="1"/>
          </p:cNvGraphicFramePr>
          <p:nvPr/>
        </p:nvGraphicFramePr>
        <p:xfrm>
          <a:off x="1870075" y="3963988"/>
          <a:ext cx="4646613" cy="581025"/>
        </p:xfrm>
        <a:graphic>
          <a:graphicData uri="http://schemas.openxmlformats.org/presentationml/2006/ole">
            <mc:AlternateContent xmlns:mc="http://schemas.openxmlformats.org/markup-compatibility/2006">
              <mc:Choice xmlns:v="urn:schemas-microsoft-com:vml" Requires="v">
                <p:oleObj spid="_x0000_s38941" name="公式" r:id="rId6" imgW="1930400" imgH="241300" progId="Equation.3">
                  <p:embed/>
                </p:oleObj>
              </mc:Choice>
              <mc:Fallback>
                <p:oleObj name="公式" r:id="rId6" imgW="1930400" imgH="2413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0075" y="3963988"/>
                        <a:ext cx="46466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1">
            <a:extLst>
              <a:ext uri="{FF2B5EF4-FFF2-40B4-BE49-F238E27FC236}">
                <a16:creationId xmlns:a16="http://schemas.microsoft.com/office/drawing/2014/main" id="{E4FD36F2-EF46-4C11-865B-FFB91EFF6B85}"/>
              </a:ext>
            </a:extLst>
          </p:cNvPr>
          <p:cNvGrpSpPr>
            <a:grpSpLocks/>
          </p:cNvGrpSpPr>
          <p:nvPr/>
        </p:nvGrpSpPr>
        <p:grpSpPr bwMode="auto">
          <a:xfrm>
            <a:off x="827088" y="3357563"/>
            <a:ext cx="7453312" cy="561975"/>
            <a:chOff x="521" y="2115"/>
            <a:chExt cx="4695" cy="354"/>
          </a:xfrm>
        </p:grpSpPr>
        <p:sp>
          <p:nvSpPr>
            <p:cNvPr id="38923" name="Text Box 15">
              <a:extLst>
                <a:ext uri="{FF2B5EF4-FFF2-40B4-BE49-F238E27FC236}">
                  <a16:creationId xmlns:a16="http://schemas.microsoft.com/office/drawing/2014/main" id="{9B1B81BC-2B0C-42CF-9BB8-29CEF0D81DD8}"/>
                </a:ext>
              </a:extLst>
            </p:cNvPr>
            <p:cNvSpPr txBox="1">
              <a:spLocks noChangeArrowheads="1"/>
            </p:cNvSpPr>
            <p:nvPr/>
          </p:nvSpPr>
          <p:spPr bwMode="auto">
            <a:xfrm>
              <a:off x="521" y="2115"/>
              <a:ext cx="469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Aft>
                  <a:spcPct val="0"/>
                </a:spcAft>
                <a:buFontTx/>
                <a:buNone/>
              </a:pPr>
              <a:r>
                <a:rPr kumimoji="1" lang="zh-CN" altLang="en-US" sz="2800">
                  <a:latin typeface="Times New Roman" panose="02020603050405020304" pitchFamily="18" charset="0"/>
                </a:rPr>
                <a:t>例，用 </a:t>
              </a:r>
              <a:r>
                <a:rPr kumimoji="1" lang="en-US" altLang="zh-CN" sz="2800" b="0">
                  <a:latin typeface="Times New Roman" panose="02020603050405020304" pitchFamily="18" charset="0"/>
                </a:rPr>
                <a:t>B+C</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代替等式                       中的</a:t>
              </a:r>
              <a:r>
                <a:rPr kumimoji="1" lang="en-US" altLang="zh-CN" sz="2800" b="0">
                  <a:latin typeface="Times New Roman" panose="02020603050405020304" pitchFamily="18" charset="0"/>
                </a:rPr>
                <a:t>B</a:t>
              </a:r>
              <a:r>
                <a:rPr kumimoji="1" lang="zh-CN" altLang="en-US" sz="2800">
                  <a:latin typeface="Times New Roman" panose="02020603050405020304" pitchFamily="18" charset="0"/>
                </a:rPr>
                <a:t>，得</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 </a:t>
              </a:r>
              <a:endParaRPr kumimoji="1" lang="en-US" altLang="zh-CN" sz="2800">
                <a:latin typeface="Times New Roman" panose="02020603050405020304" pitchFamily="18" charset="0"/>
              </a:endParaRPr>
            </a:p>
          </p:txBody>
        </p:sp>
        <p:graphicFrame>
          <p:nvGraphicFramePr>
            <p:cNvPr id="38924" name="Object 20">
              <a:extLst>
                <a:ext uri="{FF2B5EF4-FFF2-40B4-BE49-F238E27FC236}">
                  <a16:creationId xmlns:a16="http://schemas.microsoft.com/office/drawing/2014/main" id="{1D86C45E-582A-4FC9-B4E5-71BE48CE1D8C}"/>
                </a:ext>
              </a:extLst>
            </p:cNvPr>
            <p:cNvGraphicFramePr>
              <a:graphicFrameLocks noChangeAspect="1"/>
            </p:cNvGraphicFramePr>
            <p:nvPr/>
          </p:nvGraphicFramePr>
          <p:xfrm>
            <a:off x="2744" y="2124"/>
            <a:ext cx="1194" cy="308"/>
          </p:xfrm>
          <a:graphic>
            <a:graphicData uri="http://schemas.openxmlformats.org/presentationml/2006/ole">
              <mc:AlternateContent xmlns:mc="http://schemas.openxmlformats.org/markup-compatibility/2006">
                <mc:Choice xmlns:v="urn:schemas-microsoft-com:vml" Requires="v">
                  <p:oleObj spid="_x0000_s38942" name="公式" r:id="rId8" imgW="787058" imgH="203112" progId="Equation.3">
                    <p:embed/>
                  </p:oleObj>
                </mc:Choice>
                <mc:Fallback>
                  <p:oleObj name="公式" r:id="rId8" imgW="787058" imgH="203112" progId="Equation.3">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2124"/>
                          <a:ext cx="119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8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87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87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8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ACFA8B83-B87F-4828-8CDE-913AA84D196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E0EE7E4-7547-4DAE-98E3-848BB8FF2876}"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40963" name="Rectangle 5">
            <a:extLst>
              <a:ext uri="{FF2B5EF4-FFF2-40B4-BE49-F238E27FC236}">
                <a16:creationId xmlns:a16="http://schemas.microsoft.com/office/drawing/2014/main" id="{86913A81-BC5F-4A84-AE6F-DFD8D4EDB2B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40964" name="Rectangle 6">
            <a:extLst>
              <a:ext uri="{FF2B5EF4-FFF2-40B4-BE49-F238E27FC236}">
                <a16:creationId xmlns:a16="http://schemas.microsoft.com/office/drawing/2014/main" id="{58E3F27C-E777-4744-845B-4D51176459E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0FE27FF-5F80-4FC6-A788-E85AA6438205}" type="slidenum">
              <a:rPr lang="en-US" altLang="zh-CN" sz="1800" b="0">
                <a:solidFill>
                  <a:srgbClr val="B2B2B2"/>
                </a:solidFill>
              </a:rPr>
              <a:pPr>
                <a:spcAft>
                  <a:spcPct val="0"/>
                </a:spcAft>
                <a:buFontTx/>
                <a:buNone/>
              </a:pPr>
              <a:t>21</a:t>
            </a:fld>
            <a:endParaRPr lang="en-US" altLang="zh-CN" sz="1800" b="0">
              <a:solidFill>
                <a:srgbClr val="B2B2B2"/>
              </a:solidFill>
            </a:endParaRPr>
          </a:p>
        </p:txBody>
      </p:sp>
      <p:sp>
        <p:nvSpPr>
          <p:cNvPr id="930818" name="Rectangle 2">
            <a:extLst>
              <a:ext uri="{FF2B5EF4-FFF2-40B4-BE49-F238E27FC236}">
                <a16:creationId xmlns:a16="http://schemas.microsoft.com/office/drawing/2014/main" id="{30576E84-618F-4B67-9C4A-C4E83DE2DE97}"/>
              </a:ext>
            </a:extLst>
          </p:cNvPr>
          <p:cNvSpPr>
            <a:spLocks noGrp="1" noChangeArrowheads="1"/>
          </p:cNvSpPr>
          <p:nvPr>
            <p:ph type="body" idx="1"/>
          </p:nvPr>
        </p:nvSpPr>
        <p:spPr>
          <a:xfrm>
            <a:off x="457200" y="1449388"/>
            <a:ext cx="8039100" cy="4932362"/>
          </a:xfrm>
        </p:spPr>
        <p:txBody>
          <a:bodyPr/>
          <a:lstStyle/>
          <a:p>
            <a:pPr>
              <a:spcAft>
                <a:spcPct val="10000"/>
              </a:spcAft>
            </a:pPr>
            <a:r>
              <a:rPr lang="zh-CN" altLang="en-US" sz="2800"/>
              <a:t>反演规则：</a:t>
            </a:r>
            <a:r>
              <a:rPr kumimoji="1" lang="zh-CN" altLang="en-US" sz="2800">
                <a:latin typeface="Times New Roman" panose="02020603050405020304" pitchFamily="18" charset="0"/>
              </a:rPr>
              <a:t>对于任一逻辑表达式</a:t>
            </a:r>
            <a:r>
              <a:rPr kumimoji="1" lang="en-US" altLang="zh-CN" sz="2800">
                <a:latin typeface="Times New Roman" panose="02020603050405020304" pitchFamily="18" charset="0"/>
              </a:rPr>
              <a:t>Y </a:t>
            </a:r>
            <a:r>
              <a:rPr kumimoji="1" lang="zh-CN" altLang="en-US" sz="2800">
                <a:latin typeface="Times New Roman" panose="02020603050405020304" pitchFamily="18" charset="0"/>
              </a:rPr>
              <a:t>，若将其中所有运算符、常量和变量作如下变换</a:t>
            </a:r>
          </a:p>
          <a:p>
            <a:pPr>
              <a:spcAft>
                <a:spcPct val="10000"/>
              </a:spcAft>
            </a:pPr>
            <a:endParaRPr kumimoji="1" lang="zh-CN" altLang="en-US" sz="2800">
              <a:latin typeface="Times New Roman" panose="02020603050405020304" pitchFamily="18" charset="0"/>
            </a:endParaRPr>
          </a:p>
          <a:p>
            <a:pPr lvl="1">
              <a:spcAft>
                <a:spcPct val="10000"/>
              </a:spcAft>
            </a:pPr>
            <a:endParaRPr kumimoji="1" lang="zh-CN" altLang="en-US" sz="2400">
              <a:latin typeface="Times New Roman" panose="02020603050405020304" pitchFamily="18" charset="0"/>
            </a:endParaRPr>
          </a:p>
          <a:p>
            <a:pPr lvl="1">
              <a:spcAft>
                <a:spcPct val="10000"/>
              </a:spcAft>
            </a:pPr>
            <a:endParaRPr kumimoji="1" lang="zh-CN" altLang="en-US" sz="2400">
              <a:latin typeface="Times New Roman" panose="02020603050405020304" pitchFamily="18" charset="0"/>
            </a:endParaRPr>
          </a:p>
          <a:p>
            <a:pPr lvl="1">
              <a:spcAft>
                <a:spcPct val="10000"/>
              </a:spcAft>
            </a:pPr>
            <a:endParaRPr kumimoji="1" lang="zh-CN" altLang="en-US" sz="2400">
              <a:latin typeface="Times New Roman" panose="02020603050405020304" pitchFamily="18" charset="0"/>
            </a:endParaRPr>
          </a:p>
          <a:p>
            <a:pPr>
              <a:spcAft>
                <a:spcPct val="10000"/>
              </a:spcAft>
              <a:buFontTx/>
              <a:buNone/>
            </a:pPr>
            <a:r>
              <a:rPr kumimoji="1" lang="zh-CN" altLang="en-US" sz="2800">
                <a:latin typeface="Times New Roman" panose="02020603050405020304" pitchFamily="18" charset="0"/>
              </a:rPr>
              <a:t>    则所得的逻辑表达式，就是原函数</a:t>
            </a:r>
            <a:r>
              <a:rPr kumimoji="1" lang="en-US" altLang="zh-CN" sz="2800">
                <a:latin typeface="Times New Roman" panose="02020603050405020304" pitchFamily="18" charset="0"/>
              </a:rPr>
              <a:t>Y</a:t>
            </a:r>
            <a:r>
              <a:rPr kumimoji="1" lang="zh-CN" altLang="en-US" sz="2800">
                <a:latin typeface="Times New Roman" panose="02020603050405020304" pitchFamily="18" charset="0"/>
              </a:rPr>
              <a:t>的反函数 </a:t>
            </a:r>
            <a:r>
              <a:rPr kumimoji="1" lang="en-US" altLang="zh-CN" sz="2800">
                <a:latin typeface="Times New Roman" panose="02020603050405020304" pitchFamily="18" charset="0"/>
              </a:rPr>
              <a:t>Y</a:t>
            </a:r>
          </a:p>
          <a:p>
            <a:pPr>
              <a:spcAft>
                <a:spcPct val="10000"/>
              </a:spcAft>
            </a:pPr>
            <a:r>
              <a:rPr kumimoji="1" lang="zh-CN" altLang="en-US" sz="2800"/>
              <a:t>应用反演</a:t>
            </a:r>
            <a:r>
              <a:rPr lang="zh-CN" altLang="en-US" sz="2800"/>
              <a:t>规则</a:t>
            </a:r>
            <a:r>
              <a:rPr kumimoji="1" lang="zh-CN" altLang="en-US" sz="2800"/>
              <a:t>求反函数</a:t>
            </a:r>
          </a:p>
          <a:p>
            <a:pPr lvl="1">
              <a:spcAft>
                <a:spcPct val="10000"/>
              </a:spcAft>
            </a:pPr>
            <a:r>
              <a:rPr kumimoji="1" lang="zh-CN" altLang="en-US" sz="2400"/>
              <a:t>保持原函数运算次序，即先括号，然后与，最后或，必要时适当地加入括号</a:t>
            </a:r>
          </a:p>
          <a:p>
            <a:pPr lvl="1">
              <a:spcAft>
                <a:spcPct val="10000"/>
              </a:spcAft>
            </a:pPr>
            <a:r>
              <a:rPr lang="zh-CN" altLang="en-US" sz="2400">
                <a:solidFill>
                  <a:srgbClr val="000000"/>
                </a:solidFill>
              </a:rPr>
              <a:t>不属于单个变量上的非号保留不变</a:t>
            </a:r>
          </a:p>
        </p:txBody>
      </p:sp>
      <p:sp>
        <p:nvSpPr>
          <p:cNvPr id="40966" name="Rectangle 3">
            <a:extLst>
              <a:ext uri="{FF2B5EF4-FFF2-40B4-BE49-F238E27FC236}">
                <a16:creationId xmlns:a16="http://schemas.microsoft.com/office/drawing/2014/main" id="{37AB999F-5CA8-4A72-AA0A-904989C5537A}"/>
              </a:ext>
            </a:extLst>
          </p:cNvPr>
          <p:cNvSpPr>
            <a:spLocks noGrp="1" noChangeArrowheads="1"/>
          </p:cNvSpPr>
          <p:nvPr>
            <p:ph type="title"/>
          </p:nvPr>
        </p:nvSpPr>
        <p:spPr>
          <a:noFill/>
        </p:spPr>
        <p:txBody>
          <a:bodyPr/>
          <a:lstStyle/>
          <a:p>
            <a:r>
              <a:rPr lang="zh-CN" altLang="en-US"/>
              <a:t>逻辑代数基本规则</a:t>
            </a:r>
            <a:r>
              <a:rPr lang="zh-CN" altLang="en-US">
                <a:latin typeface="Times New Roman" panose="02020603050405020304" pitchFamily="18" charset="0"/>
              </a:rPr>
              <a:t>─</a:t>
            </a:r>
            <a:r>
              <a:rPr lang="zh-CN" altLang="en-US"/>
              <a:t>反演规则</a:t>
            </a:r>
            <a:endParaRPr lang="en-US" altLang="zh-CN"/>
          </a:p>
        </p:txBody>
      </p:sp>
      <p:sp>
        <p:nvSpPr>
          <p:cNvPr id="40967" name="Rectangle 4">
            <a:extLst>
              <a:ext uri="{FF2B5EF4-FFF2-40B4-BE49-F238E27FC236}">
                <a16:creationId xmlns:a16="http://schemas.microsoft.com/office/drawing/2014/main" id="{846AD28C-EAA8-4F9E-9606-009E32F7C42D}"/>
              </a:ext>
            </a:extLst>
          </p:cNvPr>
          <p:cNvSpPr>
            <a:spLocks noChangeArrowheads="1"/>
          </p:cNvSpPr>
          <p:nvPr/>
        </p:nvSpPr>
        <p:spPr bwMode="auto">
          <a:xfrm>
            <a:off x="1154113" y="2384425"/>
            <a:ext cx="6061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cs typeface="Times New Roman" panose="02020603050405020304" pitchFamily="18" charset="0"/>
              </a:rPr>
              <a:t>•</a:t>
            </a:r>
            <a:r>
              <a:rPr kumimoji="1" lang="en-US" altLang="zh-CN">
                <a:latin typeface="Times New Roman" panose="02020603050405020304" pitchFamily="18" charset="0"/>
              </a:rPr>
              <a:t>      +      0      1      </a:t>
            </a:r>
            <a:r>
              <a:rPr kumimoji="1" lang="zh-CN" altLang="en-US" sz="2800">
                <a:latin typeface="Times New Roman" panose="02020603050405020304" pitchFamily="18" charset="0"/>
              </a:rPr>
              <a:t>原变量      反变量</a:t>
            </a:r>
          </a:p>
        </p:txBody>
      </p:sp>
      <p:sp>
        <p:nvSpPr>
          <p:cNvPr id="40968" name="Rectangle 5">
            <a:extLst>
              <a:ext uri="{FF2B5EF4-FFF2-40B4-BE49-F238E27FC236}">
                <a16:creationId xmlns:a16="http://schemas.microsoft.com/office/drawing/2014/main" id="{7CF87007-C661-4201-9239-08D3A28FD3D7}"/>
              </a:ext>
            </a:extLst>
          </p:cNvPr>
          <p:cNvSpPr>
            <a:spLocks noChangeArrowheads="1"/>
          </p:cNvSpPr>
          <p:nvPr/>
        </p:nvSpPr>
        <p:spPr bwMode="auto">
          <a:xfrm>
            <a:off x="1074738" y="3424238"/>
            <a:ext cx="61626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a:latin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a:t>
            </a:r>
            <a:r>
              <a:rPr kumimoji="1" lang="en-US" altLang="zh-CN">
                <a:latin typeface="Times New Roman" panose="02020603050405020304" pitchFamily="18" charset="0"/>
              </a:rPr>
              <a:t>       1      0      </a:t>
            </a:r>
            <a:r>
              <a:rPr kumimoji="1" lang="zh-CN" altLang="en-US" sz="2800">
                <a:latin typeface="Times New Roman" panose="02020603050405020304" pitchFamily="18" charset="0"/>
              </a:rPr>
              <a:t>反变量      原变量</a:t>
            </a:r>
          </a:p>
        </p:txBody>
      </p:sp>
      <p:grpSp>
        <p:nvGrpSpPr>
          <p:cNvPr id="40969" name="Group 6">
            <a:extLst>
              <a:ext uri="{FF2B5EF4-FFF2-40B4-BE49-F238E27FC236}">
                <a16:creationId xmlns:a16="http://schemas.microsoft.com/office/drawing/2014/main" id="{C55438D0-45B6-49A5-9860-348C2438A617}"/>
              </a:ext>
            </a:extLst>
          </p:cNvPr>
          <p:cNvGrpSpPr>
            <a:grpSpLocks/>
          </p:cNvGrpSpPr>
          <p:nvPr/>
        </p:nvGrpSpPr>
        <p:grpSpPr bwMode="auto">
          <a:xfrm>
            <a:off x="1295400" y="3024188"/>
            <a:ext cx="5329238" cy="400050"/>
            <a:chOff x="816" y="1931"/>
            <a:chExt cx="3357" cy="332"/>
          </a:xfrm>
        </p:grpSpPr>
        <p:sp>
          <p:nvSpPr>
            <p:cNvPr id="40971" name="Line 7">
              <a:extLst>
                <a:ext uri="{FF2B5EF4-FFF2-40B4-BE49-F238E27FC236}">
                  <a16:creationId xmlns:a16="http://schemas.microsoft.com/office/drawing/2014/main" id="{D2ADC2C6-C612-46D3-BFD7-1FFDEA28831B}"/>
                </a:ext>
              </a:extLst>
            </p:cNvPr>
            <p:cNvSpPr>
              <a:spLocks noChangeShapeType="1"/>
            </p:cNvSpPr>
            <p:nvPr/>
          </p:nvSpPr>
          <p:spPr bwMode="auto">
            <a:xfrm>
              <a:off x="816" y="1931"/>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0972" name="Line 8">
              <a:extLst>
                <a:ext uri="{FF2B5EF4-FFF2-40B4-BE49-F238E27FC236}">
                  <a16:creationId xmlns:a16="http://schemas.microsoft.com/office/drawing/2014/main" id="{B5C05F36-336C-4FA6-A135-742EC2780C7B}"/>
                </a:ext>
              </a:extLst>
            </p:cNvPr>
            <p:cNvSpPr>
              <a:spLocks noChangeShapeType="1"/>
            </p:cNvSpPr>
            <p:nvPr/>
          </p:nvSpPr>
          <p:spPr bwMode="auto">
            <a:xfrm>
              <a:off x="1315" y="1931"/>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0973" name="Line 9">
              <a:extLst>
                <a:ext uri="{FF2B5EF4-FFF2-40B4-BE49-F238E27FC236}">
                  <a16:creationId xmlns:a16="http://schemas.microsoft.com/office/drawing/2014/main" id="{2F8C3B30-0A74-496B-8C78-E93EF8951688}"/>
                </a:ext>
              </a:extLst>
            </p:cNvPr>
            <p:cNvSpPr>
              <a:spLocks noChangeShapeType="1"/>
            </p:cNvSpPr>
            <p:nvPr/>
          </p:nvSpPr>
          <p:spPr bwMode="auto">
            <a:xfrm>
              <a:off x="1859" y="1931"/>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0974" name="Line 10">
              <a:extLst>
                <a:ext uri="{FF2B5EF4-FFF2-40B4-BE49-F238E27FC236}">
                  <a16:creationId xmlns:a16="http://schemas.microsoft.com/office/drawing/2014/main" id="{6B60028B-12A1-4291-9E5C-B7DFD4395BF2}"/>
                </a:ext>
              </a:extLst>
            </p:cNvPr>
            <p:cNvSpPr>
              <a:spLocks noChangeShapeType="1"/>
            </p:cNvSpPr>
            <p:nvPr/>
          </p:nvSpPr>
          <p:spPr bwMode="auto">
            <a:xfrm>
              <a:off x="3152" y="1931"/>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0975" name="Line 11">
              <a:extLst>
                <a:ext uri="{FF2B5EF4-FFF2-40B4-BE49-F238E27FC236}">
                  <a16:creationId xmlns:a16="http://schemas.microsoft.com/office/drawing/2014/main" id="{79BFDA6E-C1AF-4780-BE23-124B9487E835}"/>
                </a:ext>
              </a:extLst>
            </p:cNvPr>
            <p:cNvSpPr>
              <a:spLocks noChangeShapeType="1"/>
            </p:cNvSpPr>
            <p:nvPr/>
          </p:nvSpPr>
          <p:spPr bwMode="auto">
            <a:xfrm>
              <a:off x="2358" y="1931"/>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0976" name="Line 12">
              <a:extLst>
                <a:ext uri="{FF2B5EF4-FFF2-40B4-BE49-F238E27FC236}">
                  <a16:creationId xmlns:a16="http://schemas.microsoft.com/office/drawing/2014/main" id="{55D742AE-9BB7-4DF2-8B60-088D97589438}"/>
                </a:ext>
              </a:extLst>
            </p:cNvPr>
            <p:cNvSpPr>
              <a:spLocks noChangeShapeType="1"/>
            </p:cNvSpPr>
            <p:nvPr/>
          </p:nvSpPr>
          <p:spPr bwMode="auto">
            <a:xfrm>
              <a:off x="4173" y="1931"/>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0970" name="Line 13">
            <a:extLst>
              <a:ext uri="{FF2B5EF4-FFF2-40B4-BE49-F238E27FC236}">
                <a16:creationId xmlns:a16="http://schemas.microsoft.com/office/drawing/2014/main" id="{A5D15011-6047-43AD-9AED-0DE184C6491E}"/>
              </a:ext>
            </a:extLst>
          </p:cNvPr>
          <p:cNvSpPr>
            <a:spLocks noChangeShapeType="1"/>
          </p:cNvSpPr>
          <p:nvPr/>
        </p:nvSpPr>
        <p:spPr bwMode="auto">
          <a:xfrm>
            <a:off x="7993063" y="4076700"/>
            <a:ext cx="3238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081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0818">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08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091EBA21-C35A-451A-AD5F-58EC620CFAC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735C9ED-1094-46E8-8B16-4657717E2231}"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43011" name="Rectangle 5">
            <a:extLst>
              <a:ext uri="{FF2B5EF4-FFF2-40B4-BE49-F238E27FC236}">
                <a16:creationId xmlns:a16="http://schemas.microsoft.com/office/drawing/2014/main" id="{C13D50B4-CAB6-4167-B1CC-3C024E72931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43012" name="Rectangle 6">
            <a:extLst>
              <a:ext uri="{FF2B5EF4-FFF2-40B4-BE49-F238E27FC236}">
                <a16:creationId xmlns:a16="http://schemas.microsoft.com/office/drawing/2014/main" id="{47C2CAB0-6C34-43E8-BAFA-9A0FE39C95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CB3D9E0-676C-4D54-B0C9-C6EFA55B42E4}" type="slidenum">
              <a:rPr lang="en-US" altLang="zh-CN" sz="1800" b="0">
                <a:solidFill>
                  <a:srgbClr val="B2B2B2"/>
                </a:solidFill>
              </a:rPr>
              <a:pPr>
                <a:spcAft>
                  <a:spcPct val="0"/>
                </a:spcAft>
                <a:buFontTx/>
                <a:buNone/>
              </a:pPr>
              <a:t>22</a:t>
            </a:fld>
            <a:endParaRPr lang="en-US" altLang="zh-CN" sz="1800" b="0">
              <a:solidFill>
                <a:srgbClr val="B2B2B2"/>
              </a:solidFill>
            </a:endParaRPr>
          </a:p>
        </p:txBody>
      </p:sp>
      <p:sp>
        <p:nvSpPr>
          <p:cNvPr id="43013" name="Rectangle 13">
            <a:extLst>
              <a:ext uri="{FF2B5EF4-FFF2-40B4-BE49-F238E27FC236}">
                <a16:creationId xmlns:a16="http://schemas.microsoft.com/office/drawing/2014/main" id="{40E1AF27-C3EA-4CAC-A3AF-1AA5E6D27E9E}"/>
              </a:ext>
            </a:extLst>
          </p:cNvPr>
          <p:cNvSpPr>
            <a:spLocks noChangeArrowheads="1"/>
          </p:cNvSpPr>
          <p:nvPr/>
        </p:nvSpPr>
        <p:spPr bwMode="auto">
          <a:xfrm>
            <a:off x="503238" y="4125253"/>
            <a:ext cx="7364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2</a:t>
            </a:r>
            <a:r>
              <a:rPr kumimoji="1" lang="zh-CN" altLang="en-US" sz="2800">
                <a:latin typeface="Times New Roman" panose="02020603050405020304" pitchFamily="18" charset="0"/>
              </a:rPr>
              <a:t>、求                                                   的反函数 </a:t>
            </a:r>
            <a:r>
              <a:rPr kumimoji="1" lang="en-US" altLang="zh-CN" sz="2800">
                <a:latin typeface="Times New Roman" panose="02020603050405020304" pitchFamily="18" charset="0"/>
              </a:rPr>
              <a:t>L</a:t>
            </a:r>
          </a:p>
        </p:txBody>
      </p:sp>
      <p:sp>
        <p:nvSpPr>
          <p:cNvPr id="43014" name="Rectangle 12">
            <a:extLst>
              <a:ext uri="{FF2B5EF4-FFF2-40B4-BE49-F238E27FC236}">
                <a16:creationId xmlns:a16="http://schemas.microsoft.com/office/drawing/2014/main" id="{C540FE4C-14FC-48AD-B91F-303FC2EB3965}"/>
              </a:ext>
            </a:extLst>
          </p:cNvPr>
          <p:cNvSpPr>
            <a:spLocks noChangeArrowheads="1"/>
          </p:cNvSpPr>
          <p:nvPr/>
        </p:nvSpPr>
        <p:spPr bwMode="auto">
          <a:xfrm>
            <a:off x="503238" y="1460500"/>
            <a:ext cx="5162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1</a:t>
            </a:r>
            <a:r>
              <a:rPr kumimoji="1" lang="zh-CN" altLang="en-US" sz="2800">
                <a:latin typeface="Times New Roman" panose="02020603050405020304" pitchFamily="18" charset="0"/>
              </a:rPr>
              <a:t>、求                          的反函数 </a:t>
            </a:r>
            <a:r>
              <a:rPr kumimoji="1" lang="en-US" altLang="zh-CN" sz="2800">
                <a:latin typeface="Times New Roman" panose="02020603050405020304" pitchFamily="18" charset="0"/>
              </a:rPr>
              <a:t>Y</a:t>
            </a:r>
          </a:p>
        </p:txBody>
      </p:sp>
      <p:sp>
        <p:nvSpPr>
          <p:cNvPr id="43015" name="Rectangle 2">
            <a:extLst>
              <a:ext uri="{FF2B5EF4-FFF2-40B4-BE49-F238E27FC236}">
                <a16:creationId xmlns:a16="http://schemas.microsoft.com/office/drawing/2014/main" id="{4E0662A3-0FDF-44FB-AE9A-0D9F3E5332AE}"/>
              </a:ext>
            </a:extLst>
          </p:cNvPr>
          <p:cNvSpPr>
            <a:spLocks noGrp="1" noChangeArrowheads="1"/>
          </p:cNvSpPr>
          <p:nvPr>
            <p:ph type="title"/>
          </p:nvPr>
        </p:nvSpPr>
        <p:spPr/>
        <p:txBody>
          <a:bodyPr/>
          <a:lstStyle/>
          <a:p>
            <a:r>
              <a:rPr lang="zh-CN" altLang="en-US">
                <a:latin typeface="Times New Roman" panose="02020603050405020304" pitchFamily="18" charset="0"/>
              </a:rPr>
              <a:t>示例─</a:t>
            </a:r>
            <a:r>
              <a:rPr lang="zh-CN" altLang="en-US"/>
              <a:t>求反函数</a:t>
            </a:r>
          </a:p>
        </p:txBody>
      </p:sp>
      <p:graphicFrame>
        <p:nvGraphicFramePr>
          <p:cNvPr id="43016" name="Object 3">
            <a:extLst>
              <a:ext uri="{FF2B5EF4-FFF2-40B4-BE49-F238E27FC236}">
                <a16:creationId xmlns:a16="http://schemas.microsoft.com/office/drawing/2014/main" id="{B66CF4A1-8CAC-45DA-91E5-F1A647C9166D}"/>
              </a:ext>
            </a:extLst>
          </p:cNvPr>
          <p:cNvGraphicFramePr>
            <a:graphicFrameLocks noChangeAspect="1"/>
          </p:cNvGraphicFramePr>
          <p:nvPr>
            <p:extLst>
              <p:ext uri="{D42A27DB-BD31-4B8C-83A1-F6EECF244321}">
                <p14:modId xmlns:p14="http://schemas.microsoft.com/office/powerpoint/2010/main" val="4280549064"/>
              </p:ext>
            </p:extLst>
          </p:nvPr>
        </p:nvGraphicFramePr>
        <p:xfrm>
          <a:off x="1584325" y="4099853"/>
          <a:ext cx="4284663" cy="581025"/>
        </p:xfrm>
        <a:graphic>
          <a:graphicData uri="http://schemas.openxmlformats.org/presentationml/2006/ole">
            <mc:AlternateContent xmlns:mc="http://schemas.openxmlformats.org/markup-compatibility/2006">
              <mc:Choice xmlns:v="urn:schemas-microsoft-com:vml" Requires="v">
                <p:oleObj spid="_x0000_s43047" name="公式" r:id="rId4" imgW="1765300" imgH="241300" progId="Equation.3">
                  <p:embed/>
                </p:oleObj>
              </mc:Choice>
              <mc:Fallback>
                <p:oleObj name="公式" r:id="rId4" imgW="1765300" imgH="241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325" y="4099853"/>
                        <a:ext cx="42846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932869" name="Object 5">
                <a:extLst>
                  <a:ext uri="{FF2B5EF4-FFF2-40B4-BE49-F238E27FC236}">
                    <a16:creationId xmlns:a16="http://schemas.microsoft.com/office/drawing/2014/main" id="{CB539F92-57C2-41CC-AC16-FBD5D782F290}"/>
                  </a:ext>
                </a:extLst>
              </p:cNvPr>
              <p:cNvSpPr txBox="1"/>
              <p:nvPr/>
            </p:nvSpPr>
            <p:spPr bwMode="auto">
              <a:xfrm>
                <a:off x="1287122" y="4941201"/>
                <a:ext cx="5796644" cy="766790"/>
              </a:xfrm>
              <a:prstGeom prst="rect">
                <a:avLst/>
              </a:prstGeom>
              <a:noFill/>
              <a:ln>
                <a:noFill/>
              </a:ln>
              <a:effectLst/>
              <a:extLst/>
            </p:spPr>
            <p:txBody>
              <a:bodyPr>
                <a:noAutofit/>
              </a:bodyPr>
              <a:lstStyle/>
              <a:p>
                <a:pPr/>
                <a14:m>
                  <m:oMathPara xmlns:m="http://schemas.openxmlformats.org/officeDocument/2006/math">
                    <m:oMathParaPr>
                      <m:jc m:val="centerGroup"/>
                    </m:oMathParaPr>
                    <m:oMath xmlns:m="http://schemas.openxmlformats.org/officeDocument/2006/math">
                      <m:bar>
                        <m:barPr>
                          <m:pos m:val="top"/>
                          <m:ctrlPr>
                            <a:rPr lang="zh-CN" altLang="en-US" sz="3000" i="1">
                              <a:solidFill>
                                <a:srgbClr val="000000"/>
                              </a:solidFill>
                              <a:latin typeface="Cambria Math" panose="02040503050406030204" pitchFamily="18" charset="0"/>
                            </a:rPr>
                          </m:ctrlPr>
                        </m:barPr>
                        <m:e>
                          <m:r>
                            <m:rPr>
                              <m:sty m:val="p"/>
                            </m:rPr>
                            <a:rPr lang="zh-CN" altLang="en-US" sz="3000" i="0">
                              <a:solidFill>
                                <a:srgbClr val="000000"/>
                              </a:solidFill>
                              <a:latin typeface="Cambria Math" panose="02040503050406030204" pitchFamily="18" charset="0"/>
                            </a:rPr>
                            <m:t>L</m:t>
                          </m:r>
                        </m:e>
                      </m:bar>
                      <m:r>
                        <a:rPr lang="zh-CN" altLang="en-US" sz="3000" i="1">
                          <a:solidFill>
                            <a:srgbClr val="000000"/>
                          </a:solidFill>
                          <a:latin typeface="Cambria Math" panose="02040503050406030204" pitchFamily="18" charset="0"/>
                        </a:rPr>
                        <m:t>=(</m:t>
                      </m:r>
                      <m:bar>
                        <m:barPr>
                          <m:pos m:val="top"/>
                          <m:ctrlPr>
                            <a:rPr lang="zh-CN" altLang="en-US" sz="3000" i="1">
                              <a:solidFill>
                                <a:srgbClr val="000000"/>
                              </a:solidFill>
                              <a:latin typeface="Cambria Math" panose="02040503050406030204" pitchFamily="18" charset="0"/>
                            </a:rPr>
                          </m:ctrlPr>
                        </m:barPr>
                        <m:e>
                          <m:r>
                            <m:rPr>
                              <m:sty m:val="p"/>
                            </m:rPr>
                            <a:rPr lang="zh-CN" altLang="en-US" sz="3000" i="0">
                              <a:solidFill>
                                <a:srgbClr val="000000"/>
                              </a:solidFill>
                              <a:latin typeface="Cambria Math" panose="02040503050406030204" pitchFamily="18" charset="0"/>
                            </a:rPr>
                            <m:t>A</m:t>
                          </m:r>
                        </m:e>
                      </m:bar>
                      <m:r>
                        <a:rPr lang="zh-CN" altLang="en-US" sz="3000" i="1">
                          <a:solidFill>
                            <a:srgbClr val="000000"/>
                          </a:solidFill>
                          <a:latin typeface="Cambria Math" panose="02040503050406030204" pitchFamily="18" charset="0"/>
                        </a:rPr>
                        <m:t>+</m:t>
                      </m:r>
                      <m:r>
                        <m:rPr>
                          <m:sty m:val="p"/>
                        </m:rPr>
                        <a:rPr lang="zh-CN" altLang="en-US" sz="3000" i="0">
                          <a:solidFill>
                            <a:srgbClr val="000000"/>
                          </a:solidFill>
                          <a:latin typeface="Cambria Math" panose="02040503050406030204" pitchFamily="18" charset="0"/>
                        </a:rPr>
                        <m:t>B</m:t>
                      </m:r>
                      <m:r>
                        <a:rPr lang="zh-CN" altLang="en-US" sz="3000" i="1">
                          <a:solidFill>
                            <a:srgbClr val="000000"/>
                          </a:solidFill>
                          <a:latin typeface="Cambria Math" panose="02040503050406030204" pitchFamily="18" charset="0"/>
                        </a:rPr>
                        <m:t>)</m:t>
                      </m:r>
                      <m:bar>
                        <m:barPr>
                          <m:pos m:val="top"/>
                          <m:ctrlPr>
                            <a:rPr lang="zh-CN" altLang="en-US" sz="3000" i="1">
                              <a:solidFill>
                                <a:srgbClr val="000000"/>
                              </a:solidFill>
                              <a:latin typeface="Cambria Math" panose="02040503050406030204" pitchFamily="18" charset="0"/>
                            </a:rPr>
                          </m:ctrlPr>
                        </m:barPr>
                        <m:e>
                          <m:bar>
                            <m:barPr>
                              <m:pos m:val="top"/>
                              <m:ctrlPr>
                                <a:rPr lang="zh-CN" altLang="en-US" sz="3000" i="1">
                                  <a:solidFill>
                                    <a:srgbClr val="000000"/>
                                  </a:solidFill>
                                  <a:latin typeface="Cambria Math" panose="02040503050406030204" pitchFamily="18" charset="0"/>
                                </a:rPr>
                              </m:ctrlPr>
                            </m:barPr>
                            <m:e>
                              <m:r>
                                <m:rPr>
                                  <m:sty m:val="p"/>
                                </m:rPr>
                                <a:rPr lang="zh-CN" altLang="en-US" sz="3000" i="0">
                                  <a:solidFill>
                                    <a:srgbClr val="000000"/>
                                  </a:solidFill>
                                  <a:latin typeface="Cambria Math" panose="02040503050406030204" pitchFamily="18" charset="0"/>
                                </a:rPr>
                                <m:t>A</m:t>
                              </m:r>
                            </m:e>
                          </m:bar>
                          <m:r>
                            <m:rPr>
                              <m:nor/>
                            </m:rPr>
                            <a:rPr lang="zh-CN" altLang="en-US" sz="3000" i="0">
                              <a:solidFill>
                                <a:srgbClr val="000000"/>
                              </a:solidFill>
                              <a:latin typeface="Cambria Math" panose="02040503050406030204" pitchFamily="18" charset="0"/>
                            </a:rPr>
                            <m:t> </m:t>
                          </m:r>
                          <m:bar>
                            <m:barPr>
                              <m:pos m:val="top"/>
                              <m:ctrlPr>
                                <a:rPr lang="zh-CN" altLang="en-US" sz="3000" i="1">
                                  <a:solidFill>
                                    <a:srgbClr val="000000"/>
                                  </a:solidFill>
                                  <a:latin typeface="Cambria Math" panose="02040503050406030204" pitchFamily="18" charset="0"/>
                                </a:rPr>
                              </m:ctrlPr>
                            </m:barPr>
                            <m:e>
                              <m:r>
                                <m:rPr>
                                  <m:sty m:val="p"/>
                                </m:rPr>
                                <a:rPr lang="en-US" altLang="zh-CN" sz="3000" i="1">
                                  <a:solidFill>
                                    <a:srgbClr val="000000"/>
                                  </a:solidFill>
                                  <a:latin typeface="Cambria Math" panose="02040503050406030204" pitchFamily="18" charset="0"/>
                                </a:rPr>
                                <m:t>C</m:t>
                              </m:r>
                            </m:e>
                          </m:bar>
                          <m:r>
                            <a:rPr lang="zh-CN" altLang="en-US" sz="3000" i="1">
                              <a:solidFill>
                                <a:srgbClr val="000000"/>
                              </a:solidFill>
                              <a:latin typeface="Cambria Math" panose="02040503050406030204" pitchFamily="18" charset="0"/>
                            </a:rPr>
                            <m:t>+</m:t>
                          </m:r>
                          <m:bar>
                            <m:barPr>
                              <m:pos m:val="top"/>
                              <m:ctrlPr>
                                <a:rPr lang="zh-CN" altLang="en-US" sz="3000" i="1">
                                  <a:solidFill>
                                    <a:srgbClr val="000000"/>
                                  </a:solidFill>
                                  <a:latin typeface="Cambria Math" panose="02040503050406030204" pitchFamily="18" charset="0"/>
                                </a:rPr>
                              </m:ctrlPr>
                            </m:barPr>
                            <m:e>
                              <m:r>
                                <m:rPr>
                                  <m:sty m:val="p"/>
                                </m:rPr>
                                <a:rPr lang="zh-CN" altLang="en-US" sz="3000" i="0">
                                  <a:solidFill>
                                    <a:srgbClr val="000000"/>
                                  </a:solidFill>
                                  <a:latin typeface="Cambria Math" panose="02040503050406030204" pitchFamily="18" charset="0"/>
                                </a:rPr>
                                <m:t>B</m:t>
                              </m:r>
                            </m:e>
                          </m:bar>
                        </m:e>
                      </m:bar>
                      <m:r>
                        <a:rPr lang="zh-CN" altLang="en-US" sz="3000" i="1">
                          <a:solidFill>
                            <a:srgbClr val="000000"/>
                          </a:solidFill>
                          <a:latin typeface="Cambria Math" panose="02040503050406030204" pitchFamily="18" charset="0"/>
                        </a:rPr>
                        <m:t>(</m:t>
                      </m:r>
                      <m:r>
                        <m:rPr>
                          <m:sty m:val="p"/>
                        </m:rPr>
                        <a:rPr lang="zh-CN" altLang="en-US" sz="3000" i="0">
                          <a:solidFill>
                            <a:srgbClr val="000000"/>
                          </a:solidFill>
                          <a:latin typeface="Cambria Math" panose="02040503050406030204" pitchFamily="18" charset="0"/>
                        </a:rPr>
                        <m:t>A</m:t>
                      </m:r>
                      <m:r>
                        <a:rPr lang="zh-CN" altLang="en-US" sz="3000" i="1">
                          <a:solidFill>
                            <a:srgbClr val="000000"/>
                          </a:solidFill>
                          <a:latin typeface="Cambria Math" panose="02040503050406030204" pitchFamily="18" charset="0"/>
                        </a:rPr>
                        <m:t>+</m:t>
                      </m:r>
                      <m:r>
                        <m:rPr>
                          <m:sty m:val="p"/>
                        </m:rPr>
                        <a:rPr lang="zh-CN" altLang="en-US" sz="3000" i="0">
                          <a:solidFill>
                            <a:srgbClr val="000000"/>
                          </a:solidFill>
                          <a:latin typeface="Cambria Math" panose="02040503050406030204" pitchFamily="18" charset="0"/>
                        </a:rPr>
                        <m:t>B</m:t>
                      </m:r>
                      <m:r>
                        <a:rPr lang="zh-CN" altLang="en-US" sz="3000" i="1">
                          <a:solidFill>
                            <a:srgbClr val="000000"/>
                          </a:solidFill>
                          <a:latin typeface="Cambria Math" panose="02040503050406030204" pitchFamily="18" charset="0"/>
                        </a:rPr>
                        <m:t>+</m:t>
                      </m:r>
                      <m:r>
                        <m:rPr>
                          <m:sty m:val="p"/>
                        </m:rPr>
                        <a:rPr lang="zh-CN" altLang="en-US" sz="3000" i="0">
                          <a:solidFill>
                            <a:srgbClr val="000000"/>
                          </a:solidFill>
                          <a:latin typeface="Cambria Math" panose="02040503050406030204" pitchFamily="18" charset="0"/>
                        </a:rPr>
                        <m:t>C</m:t>
                      </m:r>
                      <m:r>
                        <a:rPr lang="zh-CN" altLang="en-US" sz="3000" i="1">
                          <a:solidFill>
                            <a:srgbClr val="000000"/>
                          </a:solidFill>
                          <a:latin typeface="Cambria Math" panose="02040503050406030204" pitchFamily="18" charset="0"/>
                        </a:rPr>
                        <m:t>)</m:t>
                      </m:r>
                    </m:oMath>
                  </m:oMathPara>
                </a14:m>
                <a:endParaRPr lang="zh-CN" altLang="en-US" sz="3000"/>
              </a:p>
            </p:txBody>
          </p:sp>
        </mc:Choice>
        <mc:Fallback>
          <p:sp>
            <p:nvSpPr>
              <p:cNvPr id="932869" name="Object 5">
                <a:extLst>
                  <a:ext uri="{FF2B5EF4-FFF2-40B4-BE49-F238E27FC236}">
                    <a16:creationId xmlns:a16="http://schemas.microsoft.com/office/drawing/2014/main" id="{CB539F92-57C2-41CC-AC16-FBD5D782F290}"/>
                  </a:ext>
                </a:extLst>
              </p:cNvPr>
              <p:cNvSpPr txBox="1">
                <a:spLocks noRot="1" noChangeAspect="1" noMove="1" noResize="1" noEditPoints="1" noAdjustHandles="1" noChangeArrowheads="1" noChangeShapeType="1" noTextEdit="1"/>
              </p:cNvSpPr>
              <p:nvPr/>
            </p:nvSpPr>
            <p:spPr bwMode="auto">
              <a:xfrm>
                <a:off x="1287122" y="4941201"/>
                <a:ext cx="5796644" cy="766790"/>
              </a:xfrm>
              <a:prstGeom prst="rect">
                <a:avLst/>
              </a:prstGeom>
              <a:blipFill>
                <a:blip r:embed="rId6"/>
                <a:stretch>
                  <a:fillRect/>
                </a:stretch>
              </a:blipFill>
              <a:ln>
                <a:noFill/>
              </a:ln>
              <a:effectLst/>
              <a:extLst/>
            </p:spPr>
            <p:txBody>
              <a:bodyPr/>
              <a:lstStyle/>
              <a:p>
                <a:r>
                  <a:rPr lang="zh-CN" altLang="en-US">
                    <a:noFill/>
                  </a:rPr>
                  <a:t> </a:t>
                </a:r>
              </a:p>
            </p:txBody>
          </p:sp>
        </mc:Fallback>
      </mc:AlternateContent>
      <p:sp>
        <p:nvSpPr>
          <p:cNvPr id="43018" name="Line 20">
            <a:extLst>
              <a:ext uri="{FF2B5EF4-FFF2-40B4-BE49-F238E27FC236}">
                <a16:creationId xmlns:a16="http://schemas.microsoft.com/office/drawing/2014/main" id="{6D318CCE-0EB6-4215-9C06-B59C4D7ACD67}"/>
              </a:ext>
            </a:extLst>
          </p:cNvPr>
          <p:cNvSpPr>
            <a:spLocks noChangeShapeType="1"/>
          </p:cNvSpPr>
          <p:nvPr/>
        </p:nvSpPr>
        <p:spPr bwMode="auto">
          <a:xfrm>
            <a:off x="5256213" y="1520825"/>
            <a:ext cx="3238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3019" name="Object 21">
            <a:extLst>
              <a:ext uri="{FF2B5EF4-FFF2-40B4-BE49-F238E27FC236}">
                <a16:creationId xmlns:a16="http://schemas.microsoft.com/office/drawing/2014/main" id="{B8BA6B9A-6FF1-4037-AD4E-4B8B54F80F1A}"/>
              </a:ext>
            </a:extLst>
          </p:cNvPr>
          <p:cNvGraphicFramePr>
            <a:graphicFrameLocks noChangeAspect="1"/>
          </p:cNvGraphicFramePr>
          <p:nvPr/>
        </p:nvGraphicFramePr>
        <p:xfrm>
          <a:off x="1576388" y="1449388"/>
          <a:ext cx="2095500" cy="488950"/>
        </p:xfrm>
        <a:graphic>
          <a:graphicData uri="http://schemas.openxmlformats.org/presentationml/2006/ole">
            <mc:AlternateContent xmlns:mc="http://schemas.openxmlformats.org/markup-compatibility/2006">
              <mc:Choice xmlns:v="urn:schemas-microsoft-com:vml" Requires="v">
                <p:oleObj spid="_x0000_s43048" name="公式" r:id="rId7" imgW="863225" imgH="203112" progId="Equation.3">
                  <p:embed/>
                </p:oleObj>
              </mc:Choice>
              <mc:Fallback>
                <p:oleObj name="公式" r:id="rId7" imgW="863225" imgH="203112"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6388" y="1449388"/>
                        <a:ext cx="20955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887" name="Object 23">
            <a:extLst>
              <a:ext uri="{FF2B5EF4-FFF2-40B4-BE49-F238E27FC236}">
                <a16:creationId xmlns:a16="http://schemas.microsoft.com/office/drawing/2014/main" id="{AA6A93BC-57AD-47A3-B455-84D24628B017}"/>
              </a:ext>
            </a:extLst>
          </p:cNvPr>
          <p:cNvGraphicFramePr>
            <a:graphicFrameLocks noChangeAspect="1"/>
          </p:cNvGraphicFramePr>
          <p:nvPr/>
        </p:nvGraphicFramePr>
        <p:xfrm>
          <a:off x="2344738" y="2370138"/>
          <a:ext cx="2403475" cy="604837"/>
        </p:xfrm>
        <a:graphic>
          <a:graphicData uri="http://schemas.openxmlformats.org/presentationml/2006/ole">
            <mc:AlternateContent xmlns:mc="http://schemas.openxmlformats.org/markup-compatibility/2006">
              <mc:Choice xmlns:v="urn:schemas-microsoft-com:vml" Requires="v">
                <p:oleObj spid="_x0000_s43049" name="公式" r:id="rId9" imgW="952087" imgH="241195" progId="Equation.3">
                  <p:embed/>
                </p:oleObj>
              </mc:Choice>
              <mc:Fallback>
                <p:oleObj name="公式" r:id="rId9" imgW="952087" imgH="241195"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44738" y="2370138"/>
                        <a:ext cx="240347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1" name="Line 24">
            <a:extLst>
              <a:ext uri="{FF2B5EF4-FFF2-40B4-BE49-F238E27FC236}">
                <a16:creationId xmlns:a16="http://schemas.microsoft.com/office/drawing/2014/main" id="{95662C44-3679-4FEF-B76F-078CADC1744A}"/>
              </a:ext>
            </a:extLst>
          </p:cNvPr>
          <p:cNvSpPr>
            <a:spLocks noChangeShapeType="1"/>
          </p:cNvSpPr>
          <p:nvPr/>
        </p:nvSpPr>
        <p:spPr bwMode="auto">
          <a:xfrm>
            <a:off x="7523163" y="4185578"/>
            <a:ext cx="28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32889" name="Object 25">
            <a:extLst>
              <a:ext uri="{FF2B5EF4-FFF2-40B4-BE49-F238E27FC236}">
                <a16:creationId xmlns:a16="http://schemas.microsoft.com/office/drawing/2014/main" id="{36B0668F-9B2C-426F-84AD-7FEDB896DAF9}"/>
              </a:ext>
            </a:extLst>
          </p:cNvPr>
          <p:cNvGraphicFramePr>
            <a:graphicFrameLocks noChangeAspect="1"/>
          </p:cNvGraphicFramePr>
          <p:nvPr/>
        </p:nvGraphicFramePr>
        <p:xfrm>
          <a:off x="1566863" y="2370138"/>
          <a:ext cx="704850" cy="508000"/>
        </p:xfrm>
        <a:graphic>
          <a:graphicData uri="http://schemas.openxmlformats.org/presentationml/2006/ole">
            <mc:AlternateContent xmlns:mc="http://schemas.openxmlformats.org/markup-compatibility/2006">
              <mc:Choice xmlns:v="urn:schemas-microsoft-com:vml" Requires="v">
                <p:oleObj spid="_x0000_s43050" name="公式" r:id="rId11" imgW="279279" imgH="203112" progId="Equation.3">
                  <p:embed/>
                </p:oleObj>
              </mc:Choice>
              <mc:Fallback>
                <p:oleObj name="公式" r:id="rId11" imgW="279279" imgH="203112"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6863" y="2370138"/>
                        <a:ext cx="7048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32889"/>
                                        </p:tgtEl>
                                        <p:attrNameLst>
                                          <p:attrName>style.visibility</p:attrName>
                                        </p:attrNameLst>
                                      </p:cBhvr>
                                      <p:to>
                                        <p:strVal val="visible"/>
                                      </p:to>
                                    </p:set>
                                    <p:animEffect transition="in" filter="strips(downRight)">
                                      <p:cBhvr>
                                        <p:cTn id="7" dur="500"/>
                                        <p:tgtEl>
                                          <p:spTgt spid="932889"/>
                                        </p:tgtEl>
                                      </p:cBhvr>
                                    </p:animEffect>
                                  </p:childTnLst>
                                </p:cTn>
                              </p:par>
                              <p:par>
                                <p:cTn id="8" presetID="18" presetClass="entr" presetSubtype="6" fill="hold" nodeType="withEffect">
                                  <p:stCondLst>
                                    <p:cond delay="0"/>
                                  </p:stCondLst>
                                  <p:childTnLst>
                                    <p:set>
                                      <p:cBhvr>
                                        <p:cTn id="9" dur="1" fill="hold">
                                          <p:stCondLst>
                                            <p:cond delay="0"/>
                                          </p:stCondLst>
                                        </p:cTn>
                                        <p:tgtEl>
                                          <p:spTgt spid="932887"/>
                                        </p:tgtEl>
                                        <p:attrNameLst>
                                          <p:attrName>style.visibility</p:attrName>
                                        </p:attrNameLst>
                                      </p:cBhvr>
                                      <p:to>
                                        <p:strVal val="visible"/>
                                      </p:to>
                                    </p:set>
                                    <p:animEffect transition="in" filter="strips(downRight)">
                                      <p:cBhvr>
                                        <p:cTn id="10" dur="500"/>
                                        <p:tgtEl>
                                          <p:spTgt spid="93288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2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E82D0776-7895-4979-97AB-8F90B1A83A8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866ACBD-E230-4481-A8B5-553EDA6C0408}"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45059" name="Rectangle 5">
            <a:extLst>
              <a:ext uri="{FF2B5EF4-FFF2-40B4-BE49-F238E27FC236}">
                <a16:creationId xmlns:a16="http://schemas.microsoft.com/office/drawing/2014/main" id="{6C067365-0EED-4196-9A23-5A6274F2FA8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45060" name="Rectangle 6">
            <a:extLst>
              <a:ext uri="{FF2B5EF4-FFF2-40B4-BE49-F238E27FC236}">
                <a16:creationId xmlns:a16="http://schemas.microsoft.com/office/drawing/2014/main" id="{F9F2D6F9-363F-428E-BD03-B2497CA7C2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2693243-AA85-4FBE-954F-03AA3DDB62E7}" type="slidenum">
              <a:rPr lang="en-US" altLang="zh-CN" sz="1800" b="0">
                <a:solidFill>
                  <a:srgbClr val="B2B2B2"/>
                </a:solidFill>
              </a:rPr>
              <a:pPr>
                <a:spcAft>
                  <a:spcPct val="0"/>
                </a:spcAft>
                <a:buFontTx/>
                <a:buNone/>
              </a:pPr>
              <a:t>23</a:t>
            </a:fld>
            <a:endParaRPr lang="en-US" altLang="zh-CN" sz="1800" b="0">
              <a:solidFill>
                <a:srgbClr val="B2B2B2"/>
              </a:solidFill>
            </a:endParaRPr>
          </a:p>
        </p:txBody>
      </p:sp>
      <p:sp>
        <p:nvSpPr>
          <p:cNvPr id="934914" name="Rectangle 2">
            <a:extLst>
              <a:ext uri="{FF2B5EF4-FFF2-40B4-BE49-F238E27FC236}">
                <a16:creationId xmlns:a16="http://schemas.microsoft.com/office/drawing/2014/main" id="{30A220E0-B35E-448E-BE1E-29B6B21A41DF}"/>
              </a:ext>
            </a:extLst>
          </p:cNvPr>
          <p:cNvSpPr>
            <a:spLocks noGrp="1" noChangeArrowheads="1"/>
          </p:cNvSpPr>
          <p:nvPr>
            <p:ph type="body" idx="1"/>
          </p:nvPr>
        </p:nvSpPr>
        <p:spPr>
          <a:xfrm>
            <a:off x="457200" y="1449388"/>
            <a:ext cx="8255000" cy="4392612"/>
          </a:xfrm>
        </p:spPr>
        <p:txBody>
          <a:bodyPr/>
          <a:lstStyle/>
          <a:p>
            <a:r>
              <a:rPr kumimoji="1" lang="zh-CN" altLang="en-US" sz="2800">
                <a:latin typeface="Times New Roman" panose="02020603050405020304" pitchFamily="18" charset="0"/>
              </a:rPr>
              <a:t>对于任一逻辑表达式</a:t>
            </a:r>
            <a:r>
              <a:rPr kumimoji="1" lang="en-US" altLang="zh-CN" sz="2800">
                <a:latin typeface="Times New Roman" panose="02020603050405020304" pitchFamily="18" charset="0"/>
              </a:rPr>
              <a:t>Y </a:t>
            </a:r>
            <a:r>
              <a:rPr kumimoji="1" lang="zh-CN" altLang="en-US" sz="2800">
                <a:latin typeface="Times New Roman" panose="02020603050405020304" pitchFamily="18" charset="0"/>
              </a:rPr>
              <a:t>，若将其中所有运算符和常量作如下变换：</a:t>
            </a:r>
          </a:p>
          <a:p>
            <a:pPr lvl="1"/>
            <a:endParaRPr kumimoji="1" lang="zh-CN" altLang="en-US" sz="2400">
              <a:latin typeface="Times New Roman" panose="02020603050405020304" pitchFamily="18" charset="0"/>
            </a:endParaRPr>
          </a:p>
          <a:p>
            <a:pPr lvl="1"/>
            <a:endParaRPr kumimoji="1" lang="zh-CN" altLang="en-US" sz="2400">
              <a:latin typeface="Times New Roman" panose="02020603050405020304" pitchFamily="18" charset="0"/>
            </a:endParaRPr>
          </a:p>
          <a:p>
            <a:pPr lvl="1"/>
            <a:endParaRPr kumimoji="1" lang="zh-CN" altLang="en-US" sz="2400">
              <a:latin typeface="Times New Roman" panose="02020603050405020304" pitchFamily="18" charset="0"/>
            </a:endParaRPr>
          </a:p>
          <a:p>
            <a:pPr lvl="1">
              <a:buFontTx/>
              <a:buNone/>
            </a:pPr>
            <a:r>
              <a:rPr kumimoji="1" lang="zh-CN" altLang="zh-CN" b="1">
                <a:latin typeface="Times New Roman" panose="02020603050405020304" pitchFamily="18" charset="0"/>
              </a:rPr>
              <a:t>则所得的逻辑表达式</a:t>
            </a:r>
            <a:r>
              <a:rPr kumimoji="1" lang="zh-CN" altLang="en-US" b="1">
                <a:latin typeface="Times New Roman" panose="02020603050405020304" pitchFamily="18" charset="0"/>
              </a:rPr>
              <a:t>称</a:t>
            </a:r>
            <a:r>
              <a:rPr kumimoji="1" lang="zh-CN" altLang="zh-CN" b="1">
                <a:latin typeface="Times New Roman" panose="02020603050405020304" pitchFamily="18" charset="0"/>
              </a:rPr>
              <a:t>为</a:t>
            </a:r>
            <a:r>
              <a:rPr kumimoji="1" lang="zh-CN" altLang="en-US" b="1">
                <a:latin typeface="Times New Roman" panose="02020603050405020304" pitchFamily="18" charset="0"/>
              </a:rPr>
              <a:t>Y</a:t>
            </a:r>
            <a:r>
              <a:rPr kumimoji="1" lang="zh-CN" altLang="zh-CN" b="1">
                <a:latin typeface="Times New Roman" panose="02020603050405020304" pitchFamily="18" charset="0"/>
              </a:rPr>
              <a:t>的对偶式</a:t>
            </a:r>
            <a:r>
              <a:rPr kumimoji="1" lang="zh-CN" altLang="en-US" b="1">
                <a:latin typeface="Times New Roman" panose="02020603050405020304" pitchFamily="18" charset="0"/>
              </a:rPr>
              <a:t>，记作</a:t>
            </a:r>
            <a:r>
              <a:rPr kumimoji="1" lang="en-US" altLang="zh-CN" b="1">
                <a:latin typeface="Times New Roman" panose="02020603050405020304" pitchFamily="18" charset="0"/>
              </a:rPr>
              <a:t>Y</a:t>
            </a:r>
            <a:r>
              <a:rPr kumimoji="1" lang="zh-CN" altLang="zh-CN" b="1">
                <a:latin typeface="Times New Roman" panose="02020603050405020304" pitchFamily="18" charset="0"/>
              </a:rPr>
              <a:t>′</a:t>
            </a:r>
            <a:endParaRPr kumimoji="1" lang="en-US" altLang="zh-CN" b="1">
              <a:latin typeface="Times New Roman" panose="02020603050405020304" pitchFamily="18" charset="0"/>
            </a:endParaRPr>
          </a:p>
          <a:p>
            <a:r>
              <a:rPr kumimoji="1" lang="zh-CN" altLang="en-US" sz="2800">
                <a:latin typeface="Times New Roman" panose="02020603050405020304" pitchFamily="18" charset="0"/>
              </a:rPr>
              <a:t>对偶</a:t>
            </a:r>
            <a:r>
              <a:rPr lang="zh-CN" altLang="en-US" sz="2800"/>
              <a:t>规则</a:t>
            </a:r>
            <a:r>
              <a:rPr kumimoji="1" lang="zh-CN" altLang="en-US" sz="2800">
                <a:latin typeface="Times New Roman" panose="02020603050405020304" pitchFamily="18" charset="0"/>
              </a:rPr>
              <a:t>：若两个逻辑表达式相等，则它们的对偶式也相等</a:t>
            </a:r>
          </a:p>
          <a:p>
            <a:r>
              <a:rPr kumimoji="1" lang="zh-CN" altLang="en-US" sz="2800"/>
              <a:t>利用对偶</a:t>
            </a:r>
            <a:r>
              <a:rPr lang="zh-CN" altLang="en-US" sz="2800"/>
              <a:t>规则</a:t>
            </a:r>
            <a:r>
              <a:rPr kumimoji="1" lang="zh-CN" altLang="en-US" sz="2800"/>
              <a:t>，从已知公式可以得到更多公式</a:t>
            </a:r>
            <a:r>
              <a:rPr kumimoji="1" lang="zh-CN" altLang="en-US" sz="2800">
                <a:latin typeface="Times New Roman" panose="02020603050405020304" pitchFamily="18" charset="0"/>
              </a:rPr>
              <a:t>  </a:t>
            </a:r>
          </a:p>
        </p:txBody>
      </p:sp>
      <p:sp>
        <p:nvSpPr>
          <p:cNvPr id="45062" name="Rectangle 3">
            <a:extLst>
              <a:ext uri="{FF2B5EF4-FFF2-40B4-BE49-F238E27FC236}">
                <a16:creationId xmlns:a16="http://schemas.microsoft.com/office/drawing/2014/main" id="{BCD9BCC2-5911-45C3-A78A-4E34EB04F063}"/>
              </a:ext>
            </a:extLst>
          </p:cNvPr>
          <p:cNvSpPr>
            <a:spLocks noGrp="1" noChangeArrowheads="1"/>
          </p:cNvSpPr>
          <p:nvPr>
            <p:ph type="title"/>
          </p:nvPr>
        </p:nvSpPr>
        <p:spPr>
          <a:noFill/>
        </p:spPr>
        <p:txBody>
          <a:bodyPr/>
          <a:lstStyle/>
          <a:p>
            <a:r>
              <a:rPr lang="zh-CN" altLang="en-US"/>
              <a:t>逻辑代数基本规则</a:t>
            </a:r>
            <a:r>
              <a:rPr lang="zh-CN" altLang="en-US">
                <a:latin typeface="Times New Roman" panose="02020603050405020304" pitchFamily="18" charset="0"/>
              </a:rPr>
              <a:t>─</a:t>
            </a:r>
            <a:r>
              <a:rPr lang="zh-CN" altLang="zh-CN"/>
              <a:t>对偶</a:t>
            </a:r>
            <a:r>
              <a:rPr lang="zh-CN" altLang="en-US"/>
              <a:t>规则</a:t>
            </a:r>
            <a:endParaRPr lang="en-US" altLang="zh-CN"/>
          </a:p>
        </p:txBody>
      </p:sp>
      <p:sp>
        <p:nvSpPr>
          <p:cNvPr id="45063" name="Rectangle 4">
            <a:extLst>
              <a:ext uri="{FF2B5EF4-FFF2-40B4-BE49-F238E27FC236}">
                <a16:creationId xmlns:a16="http://schemas.microsoft.com/office/drawing/2014/main" id="{4E7191AB-7ABA-46B1-B8B1-A0653BFF5B9B}"/>
              </a:ext>
            </a:extLst>
          </p:cNvPr>
          <p:cNvSpPr>
            <a:spLocks noChangeArrowheads="1"/>
          </p:cNvSpPr>
          <p:nvPr/>
        </p:nvSpPr>
        <p:spPr bwMode="auto">
          <a:xfrm>
            <a:off x="4032250" y="2020888"/>
            <a:ext cx="2774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cs typeface="Times New Roman" panose="02020603050405020304" pitchFamily="18" charset="0"/>
              </a:rPr>
              <a:t>•</a:t>
            </a:r>
            <a:r>
              <a:rPr kumimoji="1" lang="en-US" altLang="zh-CN">
                <a:latin typeface="Times New Roman" panose="02020603050405020304" pitchFamily="18" charset="0"/>
              </a:rPr>
              <a:t>      +      0      1</a:t>
            </a:r>
            <a:endParaRPr kumimoji="1" lang="zh-CN" altLang="en-US">
              <a:latin typeface="Times New Roman" panose="02020603050405020304" pitchFamily="18" charset="0"/>
            </a:endParaRPr>
          </a:p>
        </p:txBody>
      </p:sp>
      <p:sp>
        <p:nvSpPr>
          <p:cNvPr id="45064" name="Rectangle 5">
            <a:extLst>
              <a:ext uri="{FF2B5EF4-FFF2-40B4-BE49-F238E27FC236}">
                <a16:creationId xmlns:a16="http://schemas.microsoft.com/office/drawing/2014/main" id="{EC9D7070-68F4-4790-BF8D-39ADD10E6C03}"/>
              </a:ext>
            </a:extLst>
          </p:cNvPr>
          <p:cNvSpPr>
            <a:spLocks noChangeArrowheads="1"/>
          </p:cNvSpPr>
          <p:nvPr/>
        </p:nvSpPr>
        <p:spPr bwMode="auto">
          <a:xfrm>
            <a:off x="3959225" y="2994025"/>
            <a:ext cx="287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a:latin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a:t>
            </a:r>
            <a:r>
              <a:rPr kumimoji="1" lang="en-US" altLang="zh-CN">
                <a:latin typeface="Times New Roman" panose="02020603050405020304" pitchFamily="18" charset="0"/>
              </a:rPr>
              <a:t>       1      0</a:t>
            </a:r>
            <a:endParaRPr kumimoji="1" lang="zh-CN" altLang="en-US">
              <a:latin typeface="Times New Roman" panose="02020603050405020304" pitchFamily="18" charset="0"/>
            </a:endParaRPr>
          </a:p>
        </p:txBody>
      </p:sp>
      <p:sp>
        <p:nvSpPr>
          <p:cNvPr id="934918" name="Text Box 6">
            <a:extLst>
              <a:ext uri="{FF2B5EF4-FFF2-40B4-BE49-F238E27FC236}">
                <a16:creationId xmlns:a16="http://schemas.microsoft.com/office/drawing/2014/main" id="{9ECF0D1E-8E14-461B-A955-AAE30FCBCFBB}"/>
              </a:ext>
            </a:extLst>
          </p:cNvPr>
          <p:cNvSpPr txBox="1">
            <a:spLocks noChangeArrowheads="1"/>
          </p:cNvSpPr>
          <p:nvPr/>
        </p:nvSpPr>
        <p:spPr bwMode="auto">
          <a:xfrm>
            <a:off x="5295900" y="5776913"/>
            <a:ext cx="2660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ea typeface="楷体_GB2312" pitchFamily="49" charset="-122"/>
              </a:rPr>
              <a:t>A + A B = A + B</a:t>
            </a:r>
          </a:p>
        </p:txBody>
      </p:sp>
      <p:sp>
        <p:nvSpPr>
          <p:cNvPr id="934919" name="Line 7">
            <a:extLst>
              <a:ext uri="{FF2B5EF4-FFF2-40B4-BE49-F238E27FC236}">
                <a16:creationId xmlns:a16="http://schemas.microsoft.com/office/drawing/2014/main" id="{9B53D3DD-370B-46CB-8BD1-431727F9103A}"/>
              </a:ext>
            </a:extLst>
          </p:cNvPr>
          <p:cNvSpPr>
            <a:spLocks noChangeShapeType="1"/>
          </p:cNvSpPr>
          <p:nvPr/>
        </p:nvSpPr>
        <p:spPr bwMode="auto">
          <a:xfrm>
            <a:off x="6015038" y="5876925"/>
            <a:ext cx="2889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920" name="Rectangle 8">
            <a:extLst>
              <a:ext uri="{FF2B5EF4-FFF2-40B4-BE49-F238E27FC236}">
                <a16:creationId xmlns:a16="http://schemas.microsoft.com/office/drawing/2014/main" id="{7DA74409-E141-4F68-915F-3B1192D7E4C4}"/>
              </a:ext>
            </a:extLst>
          </p:cNvPr>
          <p:cNvSpPr>
            <a:spLocks noChangeArrowheads="1"/>
          </p:cNvSpPr>
          <p:nvPr/>
        </p:nvSpPr>
        <p:spPr bwMode="auto">
          <a:xfrm>
            <a:off x="809625" y="5768975"/>
            <a:ext cx="323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800">
                <a:latin typeface="Times New Roman" panose="02020603050405020304" pitchFamily="18" charset="0"/>
              </a:rPr>
              <a:t>例，</a:t>
            </a:r>
            <a:r>
              <a:rPr kumimoji="1" lang="en-US" altLang="zh-CN" sz="2800">
                <a:latin typeface="Times New Roman" panose="02020603050405020304" pitchFamily="18" charset="0"/>
              </a:rPr>
              <a:t>A( A + B) = AB</a:t>
            </a:r>
            <a:endParaRPr kumimoji="1" lang="zh-CN" altLang="en-US" sz="2800">
              <a:latin typeface="Times New Roman" panose="02020603050405020304" pitchFamily="18" charset="0"/>
            </a:endParaRPr>
          </a:p>
        </p:txBody>
      </p:sp>
      <p:sp>
        <p:nvSpPr>
          <p:cNvPr id="934921" name="Line 9">
            <a:extLst>
              <a:ext uri="{FF2B5EF4-FFF2-40B4-BE49-F238E27FC236}">
                <a16:creationId xmlns:a16="http://schemas.microsoft.com/office/drawing/2014/main" id="{EABEFA3E-B3A5-4993-BC0C-E77639C05653}"/>
              </a:ext>
            </a:extLst>
          </p:cNvPr>
          <p:cNvSpPr>
            <a:spLocks noChangeShapeType="1"/>
          </p:cNvSpPr>
          <p:nvPr/>
        </p:nvSpPr>
        <p:spPr bwMode="auto">
          <a:xfrm>
            <a:off x="2092325" y="5876925"/>
            <a:ext cx="2524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922" name="AutoShape 10">
            <a:extLst>
              <a:ext uri="{FF2B5EF4-FFF2-40B4-BE49-F238E27FC236}">
                <a16:creationId xmlns:a16="http://schemas.microsoft.com/office/drawing/2014/main" id="{7B0AC0AB-40C5-4903-A20F-FC21FF3BE09E}"/>
              </a:ext>
            </a:extLst>
          </p:cNvPr>
          <p:cNvSpPr>
            <a:spLocks noChangeArrowheads="1"/>
          </p:cNvSpPr>
          <p:nvPr/>
        </p:nvSpPr>
        <p:spPr bwMode="auto">
          <a:xfrm>
            <a:off x="4395788" y="5913438"/>
            <a:ext cx="720725" cy="287337"/>
          </a:xfrm>
          <a:prstGeom prst="rightArrow">
            <a:avLst>
              <a:gd name="adj1" fmla="val 42537"/>
              <a:gd name="adj2" fmla="val 109389"/>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lang="zh-CN" altLang="en-US" sz="1800" b="0"/>
          </a:p>
        </p:txBody>
      </p:sp>
      <p:grpSp>
        <p:nvGrpSpPr>
          <p:cNvPr id="45070" name="Group 11">
            <a:extLst>
              <a:ext uri="{FF2B5EF4-FFF2-40B4-BE49-F238E27FC236}">
                <a16:creationId xmlns:a16="http://schemas.microsoft.com/office/drawing/2014/main" id="{AFABF36A-5394-4061-B8F1-4703E779EE0A}"/>
              </a:ext>
            </a:extLst>
          </p:cNvPr>
          <p:cNvGrpSpPr>
            <a:grpSpLocks/>
          </p:cNvGrpSpPr>
          <p:nvPr/>
        </p:nvGrpSpPr>
        <p:grpSpPr bwMode="auto">
          <a:xfrm>
            <a:off x="4178300" y="2614613"/>
            <a:ext cx="2447925" cy="379412"/>
            <a:chOff x="2723" y="1672"/>
            <a:chExt cx="1542" cy="332"/>
          </a:xfrm>
        </p:grpSpPr>
        <p:sp>
          <p:nvSpPr>
            <p:cNvPr id="45071" name="Line 12">
              <a:extLst>
                <a:ext uri="{FF2B5EF4-FFF2-40B4-BE49-F238E27FC236}">
                  <a16:creationId xmlns:a16="http://schemas.microsoft.com/office/drawing/2014/main" id="{15F661EF-E527-4C30-81E8-1215448F600E}"/>
                </a:ext>
              </a:extLst>
            </p:cNvPr>
            <p:cNvSpPr>
              <a:spLocks noChangeShapeType="1"/>
            </p:cNvSpPr>
            <p:nvPr/>
          </p:nvSpPr>
          <p:spPr bwMode="auto">
            <a:xfrm>
              <a:off x="2723" y="1672"/>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72" name="Line 13">
              <a:extLst>
                <a:ext uri="{FF2B5EF4-FFF2-40B4-BE49-F238E27FC236}">
                  <a16:creationId xmlns:a16="http://schemas.microsoft.com/office/drawing/2014/main" id="{20EDA37B-CB1E-47F0-9A6A-85A36B8C9C3E}"/>
                </a:ext>
              </a:extLst>
            </p:cNvPr>
            <p:cNvSpPr>
              <a:spLocks noChangeShapeType="1"/>
            </p:cNvSpPr>
            <p:nvPr/>
          </p:nvSpPr>
          <p:spPr bwMode="auto">
            <a:xfrm>
              <a:off x="3222" y="1672"/>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73" name="Line 14">
              <a:extLst>
                <a:ext uri="{FF2B5EF4-FFF2-40B4-BE49-F238E27FC236}">
                  <a16:creationId xmlns:a16="http://schemas.microsoft.com/office/drawing/2014/main" id="{0DAA9A9F-2463-4385-B518-EA9604D9EDCD}"/>
                </a:ext>
              </a:extLst>
            </p:cNvPr>
            <p:cNvSpPr>
              <a:spLocks noChangeShapeType="1"/>
            </p:cNvSpPr>
            <p:nvPr/>
          </p:nvSpPr>
          <p:spPr bwMode="auto">
            <a:xfrm>
              <a:off x="3766" y="1672"/>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5074" name="Line 15">
              <a:extLst>
                <a:ext uri="{FF2B5EF4-FFF2-40B4-BE49-F238E27FC236}">
                  <a16:creationId xmlns:a16="http://schemas.microsoft.com/office/drawing/2014/main" id="{FE2FA0CD-557C-4D10-98E6-D35931341D10}"/>
                </a:ext>
              </a:extLst>
            </p:cNvPr>
            <p:cNvSpPr>
              <a:spLocks noChangeShapeType="1"/>
            </p:cNvSpPr>
            <p:nvPr/>
          </p:nvSpPr>
          <p:spPr bwMode="auto">
            <a:xfrm>
              <a:off x="4265" y="1672"/>
              <a:ext cx="0" cy="332"/>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4914">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4914">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49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49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49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349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4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8" grpId="0"/>
      <p:bldP spid="934920" grpId="0"/>
      <p:bldP spid="9349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02C5D034-3EB3-4A83-88DE-AED31098EE6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6222E1-9443-4078-B17D-8991A5B7DBCC}" type="datetime1">
              <a:rPr lang="zh-CN" altLang="en-US" smtClean="0">
                <a:solidFill>
                  <a:srgbClr val="B2B2B2"/>
                </a:solidFill>
              </a:rPr>
              <a:pPr/>
              <a:t>2023/9/12</a:t>
            </a:fld>
            <a:endParaRPr lang="en-US" altLang="zh-CN">
              <a:solidFill>
                <a:srgbClr val="B2B2B2"/>
              </a:solidFill>
            </a:endParaRPr>
          </a:p>
        </p:txBody>
      </p:sp>
      <p:sp>
        <p:nvSpPr>
          <p:cNvPr id="47107" name="页脚占位符 4">
            <a:extLst>
              <a:ext uri="{FF2B5EF4-FFF2-40B4-BE49-F238E27FC236}">
                <a16:creationId xmlns:a16="http://schemas.microsoft.com/office/drawing/2014/main" id="{DDBC6870-A4FF-4A2E-A3E9-5701E67AD06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B2B2B2"/>
                </a:solidFill>
              </a:rPr>
              <a:t>模拟与数字电路 </a:t>
            </a:r>
            <a:r>
              <a:rPr lang="en-US" altLang="zh-CN">
                <a:solidFill>
                  <a:srgbClr val="B2B2B2"/>
                </a:solidFill>
              </a:rPr>
              <a:t>— </a:t>
            </a:r>
            <a:r>
              <a:rPr lang="zh-CN" altLang="en-US">
                <a:solidFill>
                  <a:srgbClr val="B2B2B2"/>
                </a:solidFill>
              </a:rPr>
              <a:t>逻辑代数基础</a:t>
            </a:r>
            <a:r>
              <a:rPr lang="en-US" altLang="zh-CN">
                <a:solidFill>
                  <a:srgbClr val="B2B2B2"/>
                </a:solidFill>
              </a:rPr>
              <a:t>(1)</a:t>
            </a:r>
          </a:p>
        </p:txBody>
      </p:sp>
      <p:sp>
        <p:nvSpPr>
          <p:cNvPr id="47108" name="灯片编号占位符 5">
            <a:extLst>
              <a:ext uri="{FF2B5EF4-FFF2-40B4-BE49-F238E27FC236}">
                <a16:creationId xmlns:a16="http://schemas.microsoft.com/office/drawing/2014/main" id="{BE91861A-EC4D-48AD-99E8-4AE9F2CA42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178413-1B0E-4200-937C-FF39B45BE044}" type="slidenum">
              <a:rPr lang="en-US" altLang="zh-CN">
                <a:solidFill>
                  <a:srgbClr val="B2B2B2"/>
                </a:solidFill>
              </a:rPr>
              <a:pPr/>
              <a:t>24</a:t>
            </a:fld>
            <a:endParaRPr lang="en-US" altLang="zh-CN">
              <a:solidFill>
                <a:srgbClr val="B2B2B2"/>
              </a:solidFill>
            </a:endParaRPr>
          </a:p>
        </p:txBody>
      </p:sp>
      <p:sp>
        <p:nvSpPr>
          <p:cNvPr id="47109" name="Rectangle 2">
            <a:extLst>
              <a:ext uri="{FF2B5EF4-FFF2-40B4-BE49-F238E27FC236}">
                <a16:creationId xmlns:a16="http://schemas.microsoft.com/office/drawing/2014/main" id="{4C01CA61-892D-4C71-ADB0-FA71C5FC2448}"/>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48DDCE4-2204-4E31-8E46-A2915E4C930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6C8650F-F5DB-4D6F-9A3B-13BE810585EE}"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8195" name="Rectangle 5">
            <a:extLst>
              <a:ext uri="{FF2B5EF4-FFF2-40B4-BE49-F238E27FC236}">
                <a16:creationId xmlns:a16="http://schemas.microsoft.com/office/drawing/2014/main" id="{CE65CCB8-3031-4172-8111-B3B49E3522B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8196" name="Rectangle 6">
            <a:extLst>
              <a:ext uri="{FF2B5EF4-FFF2-40B4-BE49-F238E27FC236}">
                <a16:creationId xmlns:a16="http://schemas.microsoft.com/office/drawing/2014/main" id="{BD59914E-B616-445C-A3CB-4EF4AA6DEA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824A171-63A1-4A25-BBDE-B8B5A32EC38A}" type="slidenum">
              <a:rPr lang="en-US" altLang="zh-CN" sz="1800" b="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96F5AD93-FEDB-4DCC-AED9-9A2D9A74A657}"/>
              </a:ext>
            </a:extLst>
          </p:cNvPr>
          <p:cNvSpPr>
            <a:spLocks noGrp="1" noChangeArrowheads="1"/>
          </p:cNvSpPr>
          <p:nvPr>
            <p:ph type="title"/>
          </p:nvPr>
        </p:nvSpPr>
        <p:spPr/>
        <p:txBody>
          <a:bodyPr/>
          <a:lstStyle/>
          <a:p>
            <a:r>
              <a:rPr lang="zh-CN" altLang="en-US"/>
              <a:t>逻辑代数</a:t>
            </a:r>
          </a:p>
        </p:txBody>
      </p:sp>
      <p:sp>
        <p:nvSpPr>
          <p:cNvPr id="949255" name="Rectangle 7">
            <a:extLst>
              <a:ext uri="{FF2B5EF4-FFF2-40B4-BE49-F238E27FC236}">
                <a16:creationId xmlns:a16="http://schemas.microsoft.com/office/drawing/2014/main" id="{9EAEB011-C1E9-4F0A-A37D-BD461CFDB787}"/>
              </a:ext>
            </a:extLst>
          </p:cNvPr>
          <p:cNvSpPr>
            <a:spLocks noChangeArrowheads="1"/>
          </p:cNvSpPr>
          <p:nvPr/>
        </p:nvSpPr>
        <p:spPr bwMode="auto">
          <a:xfrm>
            <a:off x="446088" y="1449388"/>
            <a:ext cx="8086352"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2800"/>
              <a:t>逻辑代数，也称布尔代数，是</a:t>
            </a:r>
            <a:r>
              <a:rPr kumimoji="1" lang="zh-CN" altLang="en-US" sz="2800"/>
              <a:t>研究数字电路不可或</a:t>
            </a:r>
            <a:r>
              <a:rPr lang="zh-CN" altLang="en-US" sz="2800"/>
              <a:t>缺</a:t>
            </a:r>
            <a:r>
              <a:rPr kumimoji="1" lang="zh-CN" altLang="en-US" sz="2800"/>
              <a:t>的</a:t>
            </a:r>
            <a:r>
              <a:rPr lang="zh-CN" altLang="en-US" sz="2800"/>
              <a:t>数学工具</a:t>
            </a:r>
          </a:p>
        </p:txBody>
      </p:sp>
      <p:sp>
        <p:nvSpPr>
          <p:cNvPr id="949256" name="Rectangle 8">
            <a:extLst>
              <a:ext uri="{FF2B5EF4-FFF2-40B4-BE49-F238E27FC236}">
                <a16:creationId xmlns:a16="http://schemas.microsoft.com/office/drawing/2014/main" id="{95AB0BDC-7D49-4E65-9993-3F5423A598E1}"/>
              </a:ext>
            </a:extLst>
          </p:cNvPr>
          <p:cNvSpPr>
            <a:spLocks noChangeArrowheads="1"/>
          </p:cNvSpPr>
          <p:nvPr/>
        </p:nvSpPr>
        <p:spPr bwMode="auto">
          <a:xfrm>
            <a:off x="1296988" y="2925763"/>
            <a:ext cx="30956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400">
                <a:latin typeface="Times New Roman" panose="02020603050405020304" pitchFamily="18" charset="0"/>
                <a:ea typeface="楷体_GB2312" pitchFamily="49" charset="-122"/>
              </a:rPr>
              <a:t>Y</a:t>
            </a:r>
            <a:r>
              <a:rPr lang="en-US" altLang="zh-CN" sz="2400" baseline="-10000">
                <a:latin typeface="Times New Roman" panose="02020603050405020304" pitchFamily="18" charset="0"/>
                <a:ea typeface="楷体_GB2312" pitchFamily="49" charset="-122"/>
              </a:rPr>
              <a:t>i</a:t>
            </a:r>
            <a:r>
              <a:rPr lang="en-US" altLang="zh-CN" sz="2400">
                <a:latin typeface="Times New Roman" panose="02020603050405020304" pitchFamily="18" charset="0"/>
                <a:ea typeface="楷体_GB2312" pitchFamily="49" charset="-122"/>
              </a:rPr>
              <a:t> </a:t>
            </a:r>
            <a:r>
              <a:rPr lang="en-US" altLang="zh-CN" sz="2400" i="1">
                <a:latin typeface="Times New Roman" panose="02020603050405020304" pitchFamily="18" charset="0"/>
                <a:ea typeface="楷体_GB2312" pitchFamily="49" charset="-122"/>
              </a:rPr>
              <a:t>= f</a:t>
            </a:r>
            <a:r>
              <a:rPr lang="en-US" altLang="zh-CN" sz="2400" baseline="-20000">
                <a:latin typeface="Times New Roman" panose="02020603050405020304" pitchFamily="18" charset="0"/>
                <a:ea typeface="楷体_GB2312" pitchFamily="49" charset="-122"/>
              </a:rPr>
              <a:t>i</a:t>
            </a:r>
            <a:r>
              <a:rPr lang="en-US" altLang="zh-CN" sz="2400" i="1">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(X</a:t>
            </a:r>
            <a:r>
              <a:rPr lang="en-US" altLang="zh-CN" sz="2400" baseline="-10000">
                <a:latin typeface="Times New Roman" panose="02020603050405020304" pitchFamily="18" charset="0"/>
                <a:ea typeface="楷体_GB2312" pitchFamily="49" charset="-122"/>
              </a:rPr>
              <a:t>1</a:t>
            </a:r>
            <a:r>
              <a:rPr lang="en-US" altLang="zh-CN" sz="2400">
                <a:latin typeface="Times New Roman" panose="02020603050405020304" pitchFamily="18" charset="0"/>
                <a:ea typeface="楷体_GB2312" pitchFamily="49" charset="-122"/>
              </a:rPr>
              <a:t>, X</a:t>
            </a:r>
            <a:r>
              <a:rPr lang="en-US" altLang="zh-CN" sz="2400" baseline="-10000">
                <a:latin typeface="Times New Roman" panose="02020603050405020304" pitchFamily="18" charset="0"/>
                <a:ea typeface="楷体_GB2312" pitchFamily="49" charset="-122"/>
              </a:rPr>
              <a:t>2</a:t>
            </a:r>
            <a:r>
              <a:rPr lang="en-US" altLang="zh-CN" sz="2400" baseline="-300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 …, X</a:t>
            </a:r>
            <a:r>
              <a:rPr lang="en-US" altLang="zh-CN" sz="2400" baseline="-10000">
                <a:latin typeface="Times New Roman" panose="02020603050405020304" pitchFamily="18" charset="0"/>
                <a:ea typeface="楷体_GB2312" pitchFamily="49" charset="-122"/>
              </a:rPr>
              <a:t>n</a:t>
            </a:r>
            <a:r>
              <a:rPr lang="en-US" altLang="zh-CN" sz="2400" i="1" baseline="-300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a:t>
            </a:r>
          </a:p>
          <a:p>
            <a:pPr algn="ctr" eaLnBrk="1" hangingPunct="1">
              <a:buFontTx/>
              <a:buNone/>
            </a:pPr>
            <a:r>
              <a:rPr lang="en-US" altLang="zh-CN" sz="2400">
                <a:latin typeface="Times New Roman" panose="02020603050405020304" pitchFamily="18" charset="0"/>
                <a:ea typeface="楷体_GB2312" pitchFamily="49" charset="-122"/>
              </a:rPr>
              <a:t>  </a:t>
            </a:r>
            <a:r>
              <a:rPr lang="en-US" altLang="zh-CN" sz="2000">
                <a:latin typeface="Times New Roman" panose="02020603050405020304" pitchFamily="18" charset="0"/>
                <a:ea typeface="楷体_GB2312" pitchFamily="49" charset="-122"/>
              </a:rPr>
              <a:t>(i =1, 2, …, m) </a:t>
            </a:r>
          </a:p>
        </p:txBody>
      </p:sp>
      <p:sp>
        <p:nvSpPr>
          <p:cNvPr id="8201" name="Text Box 9">
            <a:extLst>
              <a:ext uri="{FF2B5EF4-FFF2-40B4-BE49-F238E27FC236}">
                <a16:creationId xmlns:a16="http://schemas.microsoft.com/office/drawing/2014/main" id="{F0EDF772-A8AB-44ED-8CA9-C7B3E6AC710D}"/>
              </a:ext>
            </a:extLst>
          </p:cNvPr>
          <p:cNvSpPr txBox="1">
            <a:spLocks noChangeArrowheads="1"/>
          </p:cNvSpPr>
          <p:nvPr/>
        </p:nvSpPr>
        <p:spPr bwMode="auto">
          <a:xfrm>
            <a:off x="7726363" y="3571875"/>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Y</a:t>
            </a:r>
            <a:r>
              <a:rPr lang="en-US" altLang="zh-CN" sz="1600">
                <a:latin typeface="Times New Roman" panose="02020603050405020304" pitchFamily="18" charset="0"/>
              </a:rPr>
              <a:t>m</a:t>
            </a:r>
          </a:p>
        </p:txBody>
      </p:sp>
      <p:sp>
        <p:nvSpPr>
          <p:cNvPr id="8202" name="Text Box 10">
            <a:extLst>
              <a:ext uri="{FF2B5EF4-FFF2-40B4-BE49-F238E27FC236}">
                <a16:creationId xmlns:a16="http://schemas.microsoft.com/office/drawing/2014/main" id="{FC27C45C-03D3-41C9-903A-1E88E0A8136F}"/>
              </a:ext>
            </a:extLst>
          </p:cNvPr>
          <p:cNvSpPr txBox="1">
            <a:spLocks noChangeArrowheads="1"/>
          </p:cNvSpPr>
          <p:nvPr/>
        </p:nvSpPr>
        <p:spPr bwMode="auto">
          <a:xfrm>
            <a:off x="7726363" y="29591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Y</a:t>
            </a:r>
            <a:r>
              <a:rPr lang="en-US" altLang="zh-CN" sz="1600">
                <a:latin typeface="Times New Roman" panose="02020603050405020304" pitchFamily="18" charset="0"/>
              </a:rPr>
              <a:t>2</a:t>
            </a:r>
          </a:p>
        </p:txBody>
      </p:sp>
      <p:sp>
        <p:nvSpPr>
          <p:cNvPr id="8203" name="Text Box 11">
            <a:extLst>
              <a:ext uri="{FF2B5EF4-FFF2-40B4-BE49-F238E27FC236}">
                <a16:creationId xmlns:a16="http://schemas.microsoft.com/office/drawing/2014/main" id="{DDAA5DAC-8A0A-4DED-952B-C5ABDD1AF230}"/>
              </a:ext>
            </a:extLst>
          </p:cNvPr>
          <p:cNvSpPr txBox="1">
            <a:spLocks noChangeArrowheads="1"/>
          </p:cNvSpPr>
          <p:nvPr/>
        </p:nvSpPr>
        <p:spPr bwMode="auto">
          <a:xfrm rot="-5400000">
            <a:off x="5260182" y="3251993"/>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t>…</a:t>
            </a:r>
          </a:p>
        </p:txBody>
      </p:sp>
      <p:sp>
        <p:nvSpPr>
          <p:cNvPr id="8204" name="Rectangle 12">
            <a:extLst>
              <a:ext uri="{FF2B5EF4-FFF2-40B4-BE49-F238E27FC236}">
                <a16:creationId xmlns:a16="http://schemas.microsoft.com/office/drawing/2014/main" id="{630E9F68-3554-4039-9A3A-448646FF8FFD}"/>
              </a:ext>
            </a:extLst>
          </p:cNvPr>
          <p:cNvSpPr>
            <a:spLocks noChangeArrowheads="1"/>
          </p:cNvSpPr>
          <p:nvPr/>
        </p:nvSpPr>
        <p:spPr bwMode="auto">
          <a:xfrm>
            <a:off x="5976938" y="2660650"/>
            <a:ext cx="1162050" cy="13684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数字</a:t>
            </a:r>
          </a:p>
          <a:p>
            <a:pPr eaLnBrk="1" hangingPunct="1">
              <a:spcAft>
                <a:spcPct val="0"/>
              </a:spcAft>
              <a:buFontTx/>
              <a:buNone/>
            </a:pPr>
            <a:r>
              <a:rPr lang="en-US" altLang="zh-CN" sz="2400"/>
              <a:t>电路</a:t>
            </a:r>
            <a:endParaRPr lang="zh-CN" altLang="en-US" sz="2400"/>
          </a:p>
        </p:txBody>
      </p:sp>
      <p:grpSp>
        <p:nvGrpSpPr>
          <p:cNvPr id="8205" name="Group 13">
            <a:extLst>
              <a:ext uri="{FF2B5EF4-FFF2-40B4-BE49-F238E27FC236}">
                <a16:creationId xmlns:a16="http://schemas.microsoft.com/office/drawing/2014/main" id="{51EE31B8-C8D3-457D-A34B-4C24D0BC8EE5}"/>
              </a:ext>
            </a:extLst>
          </p:cNvPr>
          <p:cNvGrpSpPr>
            <a:grpSpLocks/>
          </p:cNvGrpSpPr>
          <p:nvPr/>
        </p:nvGrpSpPr>
        <p:grpSpPr bwMode="auto">
          <a:xfrm>
            <a:off x="5400675" y="2901950"/>
            <a:ext cx="576263" cy="900113"/>
            <a:chOff x="3085" y="2909"/>
            <a:chExt cx="453" cy="567"/>
          </a:xfrm>
        </p:grpSpPr>
        <p:sp>
          <p:nvSpPr>
            <p:cNvPr id="8216" name="Line 14">
              <a:extLst>
                <a:ext uri="{FF2B5EF4-FFF2-40B4-BE49-F238E27FC236}">
                  <a16:creationId xmlns:a16="http://schemas.microsoft.com/office/drawing/2014/main" id="{B601ED35-4EAF-4789-8674-674E1E097730}"/>
                </a:ext>
              </a:extLst>
            </p:cNvPr>
            <p:cNvSpPr>
              <a:spLocks noChangeShapeType="1"/>
            </p:cNvSpPr>
            <p:nvPr/>
          </p:nvSpPr>
          <p:spPr bwMode="auto">
            <a:xfrm>
              <a:off x="3085" y="3091"/>
              <a:ext cx="45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7" name="Line 15">
              <a:extLst>
                <a:ext uri="{FF2B5EF4-FFF2-40B4-BE49-F238E27FC236}">
                  <a16:creationId xmlns:a16="http://schemas.microsoft.com/office/drawing/2014/main" id="{6DA60BEB-04E5-4CA2-A5C0-561B619555BD}"/>
                </a:ext>
              </a:extLst>
            </p:cNvPr>
            <p:cNvSpPr>
              <a:spLocks noChangeShapeType="1"/>
            </p:cNvSpPr>
            <p:nvPr/>
          </p:nvSpPr>
          <p:spPr bwMode="auto">
            <a:xfrm>
              <a:off x="3085" y="2909"/>
              <a:ext cx="45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8" name="Line 16">
              <a:extLst>
                <a:ext uri="{FF2B5EF4-FFF2-40B4-BE49-F238E27FC236}">
                  <a16:creationId xmlns:a16="http://schemas.microsoft.com/office/drawing/2014/main" id="{3A37E02E-3D90-4383-9043-0735A9CD08E3}"/>
                </a:ext>
              </a:extLst>
            </p:cNvPr>
            <p:cNvSpPr>
              <a:spLocks noChangeShapeType="1"/>
            </p:cNvSpPr>
            <p:nvPr/>
          </p:nvSpPr>
          <p:spPr bwMode="auto">
            <a:xfrm>
              <a:off x="3085" y="3476"/>
              <a:ext cx="45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8206" name="Text Box 17">
            <a:extLst>
              <a:ext uri="{FF2B5EF4-FFF2-40B4-BE49-F238E27FC236}">
                <a16:creationId xmlns:a16="http://schemas.microsoft.com/office/drawing/2014/main" id="{DEE084E0-0872-4F5A-B865-BF00DA71EF56}"/>
              </a:ext>
            </a:extLst>
          </p:cNvPr>
          <p:cNvSpPr txBox="1">
            <a:spLocks noChangeArrowheads="1"/>
          </p:cNvSpPr>
          <p:nvPr/>
        </p:nvSpPr>
        <p:spPr bwMode="auto">
          <a:xfrm rot="5400000">
            <a:off x="7279482" y="3245643"/>
            <a:ext cx="40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t>…</a:t>
            </a:r>
          </a:p>
        </p:txBody>
      </p:sp>
      <p:grpSp>
        <p:nvGrpSpPr>
          <p:cNvPr id="8207" name="Group 18">
            <a:extLst>
              <a:ext uri="{FF2B5EF4-FFF2-40B4-BE49-F238E27FC236}">
                <a16:creationId xmlns:a16="http://schemas.microsoft.com/office/drawing/2014/main" id="{AE23C3A5-6EB2-448D-8DC7-05AFC9A14CA3}"/>
              </a:ext>
            </a:extLst>
          </p:cNvPr>
          <p:cNvGrpSpPr>
            <a:grpSpLocks/>
          </p:cNvGrpSpPr>
          <p:nvPr/>
        </p:nvGrpSpPr>
        <p:grpSpPr bwMode="auto">
          <a:xfrm>
            <a:off x="7150100" y="2898775"/>
            <a:ext cx="576263" cy="900113"/>
            <a:chOff x="4377" y="2907"/>
            <a:chExt cx="453" cy="567"/>
          </a:xfrm>
        </p:grpSpPr>
        <p:sp>
          <p:nvSpPr>
            <p:cNvPr id="8213" name="Line 19">
              <a:extLst>
                <a:ext uri="{FF2B5EF4-FFF2-40B4-BE49-F238E27FC236}">
                  <a16:creationId xmlns:a16="http://schemas.microsoft.com/office/drawing/2014/main" id="{95D72C20-02E8-44E2-8297-A912C77C3C09}"/>
                </a:ext>
              </a:extLst>
            </p:cNvPr>
            <p:cNvSpPr>
              <a:spLocks noChangeShapeType="1"/>
            </p:cNvSpPr>
            <p:nvPr/>
          </p:nvSpPr>
          <p:spPr bwMode="auto">
            <a:xfrm>
              <a:off x="4377" y="3089"/>
              <a:ext cx="45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4" name="Line 20">
              <a:extLst>
                <a:ext uri="{FF2B5EF4-FFF2-40B4-BE49-F238E27FC236}">
                  <a16:creationId xmlns:a16="http://schemas.microsoft.com/office/drawing/2014/main" id="{B9C78971-2E05-4CD7-84F8-4607361560F8}"/>
                </a:ext>
              </a:extLst>
            </p:cNvPr>
            <p:cNvSpPr>
              <a:spLocks noChangeShapeType="1"/>
            </p:cNvSpPr>
            <p:nvPr/>
          </p:nvSpPr>
          <p:spPr bwMode="auto">
            <a:xfrm>
              <a:off x="4377" y="2907"/>
              <a:ext cx="45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15" name="Line 21">
              <a:extLst>
                <a:ext uri="{FF2B5EF4-FFF2-40B4-BE49-F238E27FC236}">
                  <a16:creationId xmlns:a16="http://schemas.microsoft.com/office/drawing/2014/main" id="{6F594862-9D3C-4BD3-B492-1AE76C903356}"/>
                </a:ext>
              </a:extLst>
            </p:cNvPr>
            <p:cNvSpPr>
              <a:spLocks noChangeShapeType="1"/>
            </p:cNvSpPr>
            <p:nvPr/>
          </p:nvSpPr>
          <p:spPr bwMode="auto">
            <a:xfrm>
              <a:off x="4377" y="3474"/>
              <a:ext cx="45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8208" name="Text Box 22">
            <a:extLst>
              <a:ext uri="{FF2B5EF4-FFF2-40B4-BE49-F238E27FC236}">
                <a16:creationId xmlns:a16="http://schemas.microsoft.com/office/drawing/2014/main" id="{6EB49C05-CCC1-4FA8-8238-C0AE52A5AFAB}"/>
              </a:ext>
            </a:extLst>
          </p:cNvPr>
          <p:cNvSpPr txBox="1">
            <a:spLocks noChangeArrowheads="1"/>
          </p:cNvSpPr>
          <p:nvPr/>
        </p:nvSpPr>
        <p:spPr bwMode="auto">
          <a:xfrm>
            <a:off x="7726363" y="2636838"/>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Y</a:t>
            </a:r>
            <a:r>
              <a:rPr lang="en-US" altLang="zh-CN" sz="1600">
                <a:latin typeface="Times New Roman" panose="02020603050405020304" pitchFamily="18" charset="0"/>
              </a:rPr>
              <a:t>1</a:t>
            </a:r>
          </a:p>
        </p:txBody>
      </p:sp>
      <p:sp>
        <p:nvSpPr>
          <p:cNvPr id="8209" name="Text Box 23">
            <a:extLst>
              <a:ext uri="{FF2B5EF4-FFF2-40B4-BE49-F238E27FC236}">
                <a16:creationId xmlns:a16="http://schemas.microsoft.com/office/drawing/2014/main" id="{E264A0DC-B78A-49B6-8A15-64DF80B12223}"/>
              </a:ext>
            </a:extLst>
          </p:cNvPr>
          <p:cNvSpPr txBox="1">
            <a:spLocks noChangeArrowheads="1"/>
          </p:cNvSpPr>
          <p:nvPr/>
        </p:nvSpPr>
        <p:spPr bwMode="auto">
          <a:xfrm>
            <a:off x="4752975" y="263683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X</a:t>
            </a:r>
            <a:r>
              <a:rPr lang="en-US" altLang="zh-CN" sz="1600">
                <a:latin typeface="Times New Roman" panose="02020603050405020304" pitchFamily="18" charset="0"/>
              </a:rPr>
              <a:t>1</a:t>
            </a:r>
          </a:p>
        </p:txBody>
      </p:sp>
      <p:sp>
        <p:nvSpPr>
          <p:cNvPr id="8210" name="Text Box 24">
            <a:extLst>
              <a:ext uri="{FF2B5EF4-FFF2-40B4-BE49-F238E27FC236}">
                <a16:creationId xmlns:a16="http://schemas.microsoft.com/office/drawing/2014/main" id="{75534EA9-90C1-4A49-AF94-A311708FD5C7}"/>
              </a:ext>
            </a:extLst>
          </p:cNvPr>
          <p:cNvSpPr txBox="1">
            <a:spLocks noChangeArrowheads="1"/>
          </p:cNvSpPr>
          <p:nvPr/>
        </p:nvSpPr>
        <p:spPr bwMode="auto">
          <a:xfrm>
            <a:off x="4752975" y="29591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X</a:t>
            </a:r>
            <a:r>
              <a:rPr lang="en-US" altLang="zh-CN" sz="1600">
                <a:latin typeface="Times New Roman" panose="02020603050405020304" pitchFamily="18" charset="0"/>
              </a:rPr>
              <a:t>2</a:t>
            </a:r>
          </a:p>
        </p:txBody>
      </p:sp>
      <p:sp>
        <p:nvSpPr>
          <p:cNvPr id="8211" name="Text Box 25">
            <a:extLst>
              <a:ext uri="{FF2B5EF4-FFF2-40B4-BE49-F238E27FC236}">
                <a16:creationId xmlns:a16="http://schemas.microsoft.com/office/drawing/2014/main" id="{3D72FE52-8208-4899-90BF-865690FE4B4B}"/>
              </a:ext>
            </a:extLst>
          </p:cNvPr>
          <p:cNvSpPr txBox="1">
            <a:spLocks noChangeArrowheads="1"/>
          </p:cNvSpPr>
          <p:nvPr/>
        </p:nvSpPr>
        <p:spPr bwMode="auto">
          <a:xfrm>
            <a:off x="4752975" y="3571875"/>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X</a:t>
            </a:r>
            <a:r>
              <a:rPr lang="en-US" altLang="zh-CN" sz="1600">
                <a:latin typeface="Times New Roman" panose="02020603050405020304" pitchFamily="18" charset="0"/>
              </a:rPr>
              <a:t>n</a:t>
            </a:r>
          </a:p>
        </p:txBody>
      </p:sp>
      <p:sp>
        <p:nvSpPr>
          <p:cNvPr id="949274" name="Rectangle 26">
            <a:extLst>
              <a:ext uri="{FF2B5EF4-FFF2-40B4-BE49-F238E27FC236}">
                <a16:creationId xmlns:a16="http://schemas.microsoft.com/office/drawing/2014/main" id="{797CA07F-0BA3-46CF-88C4-06725B3509BC}"/>
              </a:ext>
            </a:extLst>
          </p:cNvPr>
          <p:cNvSpPr>
            <a:spLocks noChangeArrowheads="1"/>
          </p:cNvSpPr>
          <p:nvPr/>
        </p:nvSpPr>
        <p:spPr bwMode="auto">
          <a:xfrm>
            <a:off x="457200" y="4257675"/>
            <a:ext cx="821848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kumimoji="1" lang="zh-CN" altLang="en-US" sz="2800"/>
              <a:t>逻辑变量：只有</a:t>
            </a:r>
            <a:r>
              <a:rPr kumimoji="1" lang="en-US" altLang="zh-CN" sz="2800"/>
              <a:t> 0</a:t>
            </a:r>
            <a:r>
              <a:rPr kumimoji="1" lang="zh-CN" altLang="en-US" sz="2800"/>
              <a:t>、</a:t>
            </a:r>
            <a:r>
              <a:rPr kumimoji="1" lang="en-US" altLang="zh-CN" sz="2800"/>
              <a:t>1 两种</a:t>
            </a:r>
            <a:r>
              <a:rPr kumimoji="1" lang="zh-CN" altLang="en-US" sz="2800"/>
              <a:t>取值</a:t>
            </a:r>
          </a:p>
          <a:p>
            <a:pPr lvl="1"/>
            <a:r>
              <a:rPr kumimoji="1" lang="en-US" altLang="zh-CN" sz="2400"/>
              <a:t>0</a:t>
            </a:r>
            <a:r>
              <a:rPr kumimoji="1" lang="zh-CN" altLang="en-US" sz="2400"/>
              <a:t>和</a:t>
            </a:r>
            <a:r>
              <a:rPr kumimoji="1" lang="en-US" altLang="zh-CN" sz="2400"/>
              <a:t>1</a:t>
            </a:r>
            <a:r>
              <a:rPr kumimoji="1" lang="zh-CN" altLang="en-US" sz="2400"/>
              <a:t>不代表数量大小，而是表示对立的</a:t>
            </a:r>
            <a:r>
              <a:rPr kumimoji="1" lang="zh-CN" altLang="en-US" sz="2400">
                <a:sym typeface="Wingdings 2" panose="05020102010507070707" pitchFamily="18" charset="2"/>
              </a:rPr>
              <a:t>两种</a:t>
            </a:r>
            <a:r>
              <a:rPr kumimoji="1" lang="zh-CN" altLang="en-US" sz="2400"/>
              <a:t>逻辑状态</a:t>
            </a:r>
          </a:p>
          <a:p>
            <a:pPr>
              <a:spcAft>
                <a:spcPct val="10000"/>
              </a:spcAft>
            </a:pPr>
            <a:r>
              <a:rPr kumimoji="1" lang="zh-CN" altLang="en-US" sz="2800"/>
              <a:t>逻辑函数：描述输入</a:t>
            </a:r>
            <a:r>
              <a:rPr kumimoji="1" lang="en-US" altLang="zh-CN" sz="2800"/>
              <a:t>/</a:t>
            </a:r>
            <a:r>
              <a:rPr kumimoji="1" lang="zh-CN" altLang="en-US" sz="2800"/>
              <a:t>输出逻辑变量之间的关系</a:t>
            </a:r>
          </a:p>
          <a:p>
            <a:pPr>
              <a:spcAft>
                <a:spcPct val="10000"/>
              </a:spcAft>
            </a:pPr>
            <a:r>
              <a:rPr kumimoji="1" lang="zh-CN" altLang="en-US" sz="2800"/>
              <a:t>基本逻辑运算：</a:t>
            </a:r>
            <a:r>
              <a:rPr lang="zh-CN" altLang="en-US" sz="2800"/>
              <a:t>与</a:t>
            </a:r>
            <a:r>
              <a:rPr kumimoji="1" lang="en-US" altLang="zh-CN" sz="2800"/>
              <a:t> </a:t>
            </a:r>
            <a:r>
              <a:rPr lang="zh-CN" altLang="en-US" sz="2800"/>
              <a:t>、或</a:t>
            </a:r>
            <a:r>
              <a:rPr kumimoji="1" lang="en-US" altLang="zh-CN" sz="2800" b="0"/>
              <a:t> </a:t>
            </a:r>
            <a:r>
              <a:rPr lang="zh-CN" altLang="en-US" sz="2800"/>
              <a:t>、非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92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92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49274">
                                            <p:txEl>
                                              <p:pRg st="0" end="0"/>
                                            </p:txEl>
                                          </p:spTgt>
                                        </p:tgtEl>
                                        <p:attrNameLst>
                                          <p:attrName>style.visibility</p:attrName>
                                        </p:attrNameLst>
                                      </p:cBhvr>
                                      <p:to>
                                        <p:strVal val="visible"/>
                                      </p:to>
                                    </p:set>
                                    <p:animEffect transition="in" filter="blinds(horizontal)">
                                      <p:cBhvr>
                                        <p:cTn id="15" dur="500"/>
                                        <p:tgtEl>
                                          <p:spTgt spid="949274">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49274">
                                            <p:txEl>
                                              <p:pRg st="1" end="1"/>
                                            </p:txEl>
                                          </p:spTgt>
                                        </p:tgtEl>
                                        <p:attrNameLst>
                                          <p:attrName>style.visibility</p:attrName>
                                        </p:attrNameLst>
                                      </p:cBhvr>
                                      <p:to>
                                        <p:strVal val="visible"/>
                                      </p:to>
                                    </p:set>
                                    <p:animEffect transition="in" filter="blinds(horizontal)">
                                      <p:cBhvr>
                                        <p:cTn id="18" dur="500"/>
                                        <p:tgtEl>
                                          <p:spTgt spid="94927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49274">
                                            <p:txEl>
                                              <p:pRg st="2" end="2"/>
                                            </p:txEl>
                                          </p:spTgt>
                                        </p:tgtEl>
                                        <p:attrNameLst>
                                          <p:attrName>style.visibility</p:attrName>
                                        </p:attrNameLst>
                                      </p:cBhvr>
                                      <p:to>
                                        <p:strVal val="visible"/>
                                      </p:to>
                                    </p:set>
                                    <p:animEffect transition="in" filter="blinds(horizontal)">
                                      <p:cBhvr>
                                        <p:cTn id="23" dur="500"/>
                                        <p:tgtEl>
                                          <p:spTgt spid="94927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49274">
                                            <p:txEl>
                                              <p:pRg st="3" end="3"/>
                                            </p:txEl>
                                          </p:spTgt>
                                        </p:tgtEl>
                                        <p:attrNameLst>
                                          <p:attrName>style.visibility</p:attrName>
                                        </p:attrNameLst>
                                      </p:cBhvr>
                                      <p:to>
                                        <p:strVal val="visible"/>
                                      </p:to>
                                    </p:set>
                                    <p:animEffect transition="in" filter="blinds(horizontal)">
                                      <p:cBhvr>
                                        <p:cTn id="28" dur="500"/>
                                        <p:tgtEl>
                                          <p:spTgt spid="9492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5" grpId="0"/>
      <p:bldP spid="949256" grpId="0"/>
      <p:bldP spid="94927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897A903-E572-4C63-8301-C0AB41AB779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E3BA8CB-1378-4380-944B-057F52C37F8F}"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10243" name="Rectangle 5">
            <a:extLst>
              <a:ext uri="{FF2B5EF4-FFF2-40B4-BE49-F238E27FC236}">
                <a16:creationId xmlns:a16="http://schemas.microsoft.com/office/drawing/2014/main" id="{BDD2552F-4CD8-463B-BBB5-D43F92A7822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10244" name="Rectangle 6">
            <a:extLst>
              <a:ext uri="{FF2B5EF4-FFF2-40B4-BE49-F238E27FC236}">
                <a16:creationId xmlns:a16="http://schemas.microsoft.com/office/drawing/2014/main" id="{C1409055-8CDC-459D-9A3F-0582B6E4FF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7498F5C-8C13-4F98-99F7-77B5FD83FC07}" type="slidenum">
              <a:rPr lang="en-US" altLang="zh-CN" sz="1800" b="0">
                <a:solidFill>
                  <a:srgbClr val="B2B2B2"/>
                </a:solidFill>
              </a:rPr>
              <a:pPr>
                <a:spcAft>
                  <a:spcPct val="0"/>
                </a:spcAft>
                <a:buFontTx/>
                <a:buNone/>
              </a:pPr>
              <a:t>4</a:t>
            </a:fld>
            <a:endParaRPr lang="en-US" altLang="zh-CN" sz="1800" b="0">
              <a:solidFill>
                <a:srgbClr val="B2B2B2"/>
              </a:solidFill>
            </a:endParaRPr>
          </a:p>
        </p:txBody>
      </p:sp>
      <p:sp>
        <p:nvSpPr>
          <p:cNvPr id="10245" name="Rectangle 116">
            <a:extLst>
              <a:ext uri="{FF2B5EF4-FFF2-40B4-BE49-F238E27FC236}">
                <a16:creationId xmlns:a16="http://schemas.microsoft.com/office/drawing/2014/main" id="{380566ED-C5D2-46D6-B373-CB3EFED9973C}"/>
              </a:ext>
            </a:extLst>
          </p:cNvPr>
          <p:cNvSpPr>
            <a:spLocks noChangeArrowheads="1"/>
          </p:cNvSpPr>
          <p:nvPr/>
        </p:nvSpPr>
        <p:spPr bwMode="auto">
          <a:xfrm>
            <a:off x="3900488" y="3584575"/>
            <a:ext cx="17160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电路状态表</a:t>
            </a:r>
          </a:p>
        </p:txBody>
      </p:sp>
      <p:sp>
        <p:nvSpPr>
          <p:cNvPr id="909392" name="Rectangle 80">
            <a:extLst>
              <a:ext uri="{FF2B5EF4-FFF2-40B4-BE49-F238E27FC236}">
                <a16:creationId xmlns:a16="http://schemas.microsoft.com/office/drawing/2014/main" id="{0BEAF9D6-0CE7-416E-B77A-FDE9824B9302}"/>
              </a:ext>
            </a:extLst>
          </p:cNvPr>
          <p:cNvSpPr>
            <a:spLocks noChangeArrowheads="1"/>
          </p:cNvSpPr>
          <p:nvPr/>
        </p:nvSpPr>
        <p:spPr bwMode="auto">
          <a:xfrm>
            <a:off x="3671888" y="3656013"/>
            <a:ext cx="20224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与逻辑真值表</a:t>
            </a:r>
          </a:p>
        </p:txBody>
      </p:sp>
      <p:sp>
        <p:nvSpPr>
          <p:cNvPr id="10247" name="Rectangle 2">
            <a:extLst>
              <a:ext uri="{FF2B5EF4-FFF2-40B4-BE49-F238E27FC236}">
                <a16:creationId xmlns:a16="http://schemas.microsoft.com/office/drawing/2014/main" id="{501C107C-A08B-4AE8-A8E9-FF3DBF89857E}"/>
              </a:ext>
            </a:extLst>
          </p:cNvPr>
          <p:cNvSpPr>
            <a:spLocks noGrp="1" noChangeArrowheads="1"/>
          </p:cNvSpPr>
          <p:nvPr>
            <p:ph type="title"/>
          </p:nvPr>
        </p:nvSpPr>
        <p:spPr>
          <a:xfrm>
            <a:off x="457200" y="152400"/>
            <a:ext cx="8229600" cy="1143000"/>
          </a:xfrm>
        </p:spPr>
        <p:txBody>
          <a:bodyPr/>
          <a:lstStyle/>
          <a:p>
            <a:r>
              <a:rPr lang="zh-CN" altLang="en-US"/>
              <a:t>基本逻辑运算</a:t>
            </a:r>
            <a:r>
              <a:rPr lang="zh-CN" altLang="en-US">
                <a:latin typeface="Times New Roman" panose="02020603050405020304" pitchFamily="18" charset="0"/>
              </a:rPr>
              <a:t>─</a:t>
            </a:r>
            <a:r>
              <a:rPr lang="zh-CN" altLang="en-US"/>
              <a:t>与</a:t>
            </a:r>
          </a:p>
        </p:txBody>
      </p:sp>
      <p:sp>
        <p:nvSpPr>
          <p:cNvPr id="909315" name="Rectangle 3">
            <a:extLst>
              <a:ext uri="{FF2B5EF4-FFF2-40B4-BE49-F238E27FC236}">
                <a16:creationId xmlns:a16="http://schemas.microsoft.com/office/drawing/2014/main" id="{80AD381F-109F-4B56-978E-49D390AEB124}"/>
              </a:ext>
            </a:extLst>
          </p:cNvPr>
          <p:cNvSpPr>
            <a:spLocks noGrp="1" noChangeArrowheads="1"/>
          </p:cNvSpPr>
          <p:nvPr>
            <p:ph type="body" sz="half" idx="1"/>
          </p:nvPr>
        </p:nvSpPr>
        <p:spPr>
          <a:xfrm>
            <a:off x="468313" y="1557338"/>
            <a:ext cx="4751387" cy="2087562"/>
          </a:xfrm>
        </p:spPr>
        <p:txBody>
          <a:bodyPr/>
          <a:lstStyle/>
          <a:p>
            <a:r>
              <a:rPr lang="zh-CN" altLang="en-US" sz="2800">
                <a:latin typeface="Times New Roman" panose="02020603050405020304" pitchFamily="18" charset="0"/>
              </a:rPr>
              <a:t>与逻辑，也称逻辑乘</a:t>
            </a:r>
            <a:endParaRPr lang="en-US" altLang="zh-CN" sz="2800">
              <a:latin typeface="Times New Roman" panose="02020603050405020304" pitchFamily="18" charset="0"/>
            </a:endParaRPr>
          </a:p>
          <a:p>
            <a:pPr lvl="1"/>
            <a:r>
              <a:rPr lang="zh-CN" altLang="en-US" sz="2400">
                <a:latin typeface="Times New Roman" panose="02020603050405020304" pitchFamily="18" charset="0"/>
              </a:rPr>
              <a:t>条件全部具备，结果才发生</a:t>
            </a:r>
          </a:p>
          <a:p>
            <a:pPr>
              <a:spcBef>
                <a:spcPct val="20000"/>
              </a:spcBef>
            </a:pPr>
            <a:r>
              <a:rPr lang="zh-CN" altLang="en-US" sz="2800">
                <a:latin typeface="Times New Roman" panose="02020603050405020304" pitchFamily="18" charset="0"/>
              </a:rPr>
              <a:t>与逻辑表达式</a:t>
            </a:r>
          </a:p>
          <a:p>
            <a:pPr lvl="1">
              <a:buFontTx/>
              <a:buNone/>
            </a:pPr>
            <a:r>
              <a:rPr lang="en-US" altLang="zh-CN" sz="2400">
                <a:latin typeface="Times New Roman" panose="02020603050405020304" pitchFamily="18" charset="0"/>
              </a:rPr>
              <a:t>Y = A </a:t>
            </a:r>
            <a:r>
              <a:rPr lang="en-US" altLang="zh-CN"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rPr>
              <a:t>B = A B</a:t>
            </a:r>
          </a:p>
        </p:txBody>
      </p:sp>
      <p:grpSp>
        <p:nvGrpSpPr>
          <p:cNvPr id="2" name="Group 4">
            <a:extLst>
              <a:ext uri="{FF2B5EF4-FFF2-40B4-BE49-F238E27FC236}">
                <a16:creationId xmlns:a16="http://schemas.microsoft.com/office/drawing/2014/main" id="{48924C74-D803-4E51-82B0-7750F2E88657}"/>
              </a:ext>
            </a:extLst>
          </p:cNvPr>
          <p:cNvGrpSpPr>
            <a:grpSpLocks/>
          </p:cNvGrpSpPr>
          <p:nvPr/>
        </p:nvGrpSpPr>
        <p:grpSpPr bwMode="auto">
          <a:xfrm>
            <a:off x="958850" y="3802063"/>
            <a:ext cx="2281238" cy="742950"/>
            <a:chOff x="3484" y="3385"/>
            <a:chExt cx="1437" cy="468"/>
          </a:xfrm>
        </p:grpSpPr>
        <p:sp>
          <p:nvSpPr>
            <p:cNvPr id="10324" name="Text Box 5">
              <a:extLst>
                <a:ext uri="{FF2B5EF4-FFF2-40B4-BE49-F238E27FC236}">
                  <a16:creationId xmlns:a16="http://schemas.microsoft.com/office/drawing/2014/main" id="{12E8ABDA-E968-474A-BDBC-272EE4E8B23F}"/>
                </a:ext>
              </a:extLst>
            </p:cNvPr>
            <p:cNvSpPr txBox="1">
              <a:spLocks noChangeArrowheads="1"/>
            </p:cNvSpPr>
            <p:nvPr/>
          </p:nvSpPr>
          <p:spPr bwMode="auto">
            <a:xfrm>
              <a:off x="3484" y="3385"/>
              <a:ext cx="2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10325" name="Text Box 6">
              <a:extLst>
                <a:ext uri="{FF2B5EF4-FFF2-40B4-BE49-F238E27FC236}">
                  <a16:creationId xmlns:a16="http://schemas.microsoft.com/office/drawing/2014/main" id="{11D8E2F3-266F-45CA-A3C2-CCE0E8FEA99E}"/>
                </a:ext>
              </a:extLst>
            </p:cNvPr>
            <p:cNvSpPr txBox="1">
              <a:spLocks noChangeArrowheads="1"/>
            </p:cNvSpPr>
            <p:nvPr/>
          </p:nvSpPr>
          <p:spPr bwMode="auto">
            <a:xfrm>
              <a:off x="3493" y="3646"/>
              <a:ext cx="2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B</a:t>
              </a:r>
              <a:endParaRPr kumimoji="1" lang="en-US" altLang="zh-CN" sz="2400" b="0" baseline="-25000">
                <a:latin typeface="Times New Roman" panose="02020603050405020304" pitchFamily="18" charset="0"/>
                <a:ea typeface="楷体_GB2312" pitchFamily="49" charset="-122"/>
              </a:endParaRPr>
            </a:p>
          </p:txBody>
        </p:sp>
        <p:sp>
          <p:nvSpPr>
            <p:cNvPr id="10326" name="Line 7">
              <a:extLst>
                <a:ext uri="{FF2B5EF4-FFF2-40B4-BE49-F238E27FC236}">
                  <a16:creationId xmlns:a16="http://schemas.microsoft.com/office/drawing/2014/main" id="{707E9439-81C9-4302-A759-D3D67BEF6FFA}"/>
                </a:ext>
              </a:extLst>
            </p:cNvPr>
            <p:cNvSpPr>
              <a:spLocks noChangeShapeType="1"/>
            </p:cNvSpPr>
            <p:nvPr/>
          </p:nvSpPr>
          <p:spPr bwMode="auto">
            <a:xfrm>
              <a:off x="3742" y="3521"/>
              <a:ext cx="29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7" name="Line 8">
              <a:extLst>
                <a:ext uri="{FF2B5EF4-FFF2-40B4-BE49-F238E27FC236}">
                  <a16:creationId xmlns:a16="http://schemas.microsoft.com/office/drawing/2014/main" id="{8969DB1F-0130-4DA6-927F-4FE025E754A4}"/>
                </a:ext>
              </a:extLst>
            </p:cNvPr>
            <p:cNvSpPr>
              <a:spLocks noChangeShapeType="1"/>
            </p:cNvSpPr>
            <p:nvPr/>
          </p:nvSpPr>
          <p:spPr bwMode="auto">
            <a:xfrm>
              <a:off x="3742" y="3725"/>
              <a:ext cx="29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8" name="Line 9">
              <a:extLst>
                <a:ext uri="{FF2B5EF4-FFF2-40B4-BE49-F238E27FC236}">
                  <a16:creationId xmlns:a16="http://schemas.microsoft.com/office/drawing/2014/main" id="{E6323F07-6152-4051-B059-E6FD6F5E7308}"/>
                </a:ext>
              </a:extLst>
            </p:cNvPr>
            <p:cNvSpPr>
              <a:spLocks noChangeShapeType="1"/>
            </p:cNvSpPr>
            <p:nvPr/>
          </p:nvSpPr>
          <p:spPr bwMode="auto">
            <a:xfrm>
              <a:off x="4400" y="3634"/>
              <a:ext cx="2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9" name="Text Box 10">
              <a:extLst>
                <a:ext uri="{FF2B5EF4-FFF2-40B4-BE49-F238E27FC236}">
                  <a16:creationId xmlns:a16="http://schemas.microsoft.com/office/drawing/2014/main" id="{ECEA03EC-532B-4364-864C-D4E0BD753DF0}"/>
                </a:ext>
              </a:extLst>
            </p:cNvPr>
            <p:cNvSpPr txBox="1">
              <a:spLocks noChangeArrowheads="1"/>
            </p:cNvSpPr>
            <p:nvPr/>
          </p:nvSpPr>
          <p:spPr bwMode="auto">
            <a:xfrm>
              <a:off x="4717" y="3541"/>
              <a:ext cx="2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sp>
          <p:nvSpPr>
            <p:cNvPr id="10330" name="AutoShape 11">
              <a:extLst>
                <a:ext uri="{FF2B5EF4-FFF2-40B4-BE49-F238E27FC236}">
                  <a16:creationId xmlns:a16="http://schemas.microsoft.com/office/drawing/2014/main" id="{A3CC5766-63D6-4EBE-9448-24D863DF3036}"/>
                </a:ext>
              </a:extLst>
            </p:cNvPr>
            <p:cNvSpPr>
              <a:spLocks noChangeArrowheads="1"/>
            </p:cNvSpPr>
            <p:nvPr/>
          </p:nvSpPr>
          <p:spPr bwMode="auto">
            <a:xfrm>
              <a:off x="4040" y="3430"/>
              <a:ext cx="354" cy="389"/>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909324" name="Rectangle 12">
            <a:extLst>
              <a:ext uri="{FF2B5EF4-FFF2-40B4-BE49-F238E27FC236}">
                <a16:creationId xmlns:a16="http://schemas.microsoft.com/office/drawing/2014/main" id="{355AB0BE-8A95-4213-BE09-7207D3DD76D2}"/>
              </a:ext>
            </a:extLst>
          </p:cNvPr>
          <p:cNvSpPr>
            <a:spLocks noChangeArrowheads="1"/>
          </p:cNvSpPr>
          <p:nvPr/>
        </p:nvSpPr>
        <p:spPr bwMode="auto">
          <a:xfrm>
            <a:off x="1116013" y="5732463"/>
            <a:ext cx="17653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buFontTx/>
              <a:buNone/>
            </a:pPr>
            <a:r>
              <a:rPr lang="zh-CN" altLang="en-US" sz="2400">
                <a:latin typeface="Times New Roman" panose="02020603050405020304" pitchFamily="18" charset="0"/>
              </a:rPr>
              <a:t>与逻辑符号</a:t>
            </a:r>
          </a:p>
        </p:txBody>
      </p:sp>
      <p:grpSp>
        <p:nvGrpSpPr>
          <p:cNvPr id="3" name="Group 13">
            <a:extLst>
              <a:ext uri="{FF2B5EF4-FFF2-40B4-BE49-F238E27FC236}">
                <a16:creationId xmlns:a16="http://schemas.microsoft.com/office/drawing/2014/main" id="{1354946A-2FD7-4067-BA23-7C54E6A30CA5}"/>
              </a:ext>
            </a:extLst>
          </p:cNvPr>
          <p:cNvGrpSpPr>
            <a:grpSpLocks/>
          </p:cNvGrpSpPr>
          <p:nvPr/>
        </p:nvGrpSpPr>
        <p:grpSpPr bwMode="auto">
          <a:xfrm>
            <a:off x="1008063" y="4833938"/>
            <a:ext cx="2160587" cy="733425"/>
            <a:chOff x="3515" y="2818"/>
            <a:chExt cx="1361" cy="462"/>
          </a:xfrm>
        </p:grpSpPr>
        <p:sp>
          <p:nvSpPr>
            <p:cNvPr id="10316" name="Text Box 14">
              <a:extLst>
                <a:ext uri="{FF2B5EF4-FFF2-40B4-BE49-F238E27FC236}">
                  <a16:creationId xmlns:a16="http://schemas.microsoft.com/office/drawing/2014/main" id="{E6136CBC-BC19-48E7-9D3F-9EDD494FF6FC}"/>
                </a:ext>
              </a:extLst>
            </p:cNvPr>
            <p:cNvSpPr txBox="1">
              <a:spLocks noChangeArrowheads="1"/>
            </p:cNvSpPr>
            <p:nvPr/>
          </p:nvSpPr>
          <p:spPr bwMode="auto">
            <a:xfrm>
              <a:off x="3515" y="2818"/>
              <a:ext cx="1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10317" name="Text Box 15">
              <a:extLst>
                <a:ext uri="{FF2B5EF4-FFF2-40B4-BE49-F238E27FC236}">
                  <a16:creationId xmlns:a16="http://schemas.microsoft.com/office/drawing/2014/main" id="{05AC994A-9947-46A9-AC5B-50F5B27C9838}"/>
                </a:ext>
              </a:extLst>
            </p:cNvPr>
            <p:cNvSpPr txBox="1">
              <a:spLocks noChangeArrowheads="1"/>
            </p:cNvSpPr>
            <p:nvPr/>
          </p:nvSpPr>
          <p:spPr bwMode="auto">
            <a:xfrm>
              <a:off x="3515" y="3073"/>
              <a:ext cx="1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B</a:t>
              </a:r>
              <a:endParaRPr kumimoji="1" lang="en-US" altLang="zh-CN" sz="2400" b="0" baseline="-25000">
                <a:latin typeface="Times New Roman" panose="02020603050405020304" pitchFamily="18" charset="0"/>
                <a:ea typeface="楷体_GB2312" pitchFamily="49" charset="-122"/>
              </a:endParaRPr>
            </a:p>
          </p:txBody>
        </p:sp>
        <p:sp>
          <p:nvSpPr>
            <p:cNvPr id="10318" name="Line 16">
              <a:extLst>
                <a:ext uri="{FF2B5EF4-FFF2-40B4-BE49-F238E27FC236}">
                  <a16:creationId xmlns:a16="http://schemas.microsoft.com/office/drawing/2014/main" id="{9C8C1147-B47E-4145-915C-04A6A8614F18}"/>
                </a:ext>
              </a:extLst>
            </p:cNvPr>
            <p:cNvSpPr>
              <a:spLocks noChangeShapeType="1"/>
            </p:cNvSpPr>
            <p:nvPr/>
          </p:nvSpPr>
          <p:spPr bwMode="auto">
            <a:xfrm>
              <a:off x="3742" y="2932"/>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9" name="Line 17">
              <a:extLst>
                <a:ext uri="{FF2B5EF4-FFF2-40B4-BE49-F238E27FC236}">
                  <a16:creationId xmlns:a16="http://schemas.microsoft.com/office/drawing/2014/main" id="{C9E6F038-916C-45A5-9537-4B45767A9E47}"/>
                </a:ext>
              </a:extLst>
            </p:cNvPr>
            <p:cNvSpPr>
              <a:spLocks noChangeShapeType="1"/>
            </p:cNvSpPr>
            <p:nvPr/>
          </p:nvSpPr>
          <p:spPr bwMode="auto">
            <a:xfrm>
              <a:off x="3742" y="3159"/>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0" name="Text Box 18">
              <a:extLst>
                <a:ext uri="{FF2B5EF4-FFF2-40B4-BE49-F238E27FC236}">
                  <a16:creationId xmlns:a16="http://schemas.microsoft.com/office/drawing/2014/main" id="{B73C9011-386C-4F34-8FC7-82538CFA2F77}"/>
                </a:ext>
              </a:extLst>
            </p:cNvPr>
            <p:cNvSpPr txBox="1">
              <a:spLocks noChangeArrowheads="1"/>
            </p:cNvSpPr>
            <p:nvPr/>
          </p:nvSpPr>
          <p:spPr bwMode="auto">
            <a:xfrm flipH="1">
              <a:off x="4738" y="2944"/>
              <a:ext cx="13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sp>
          <p:nvSpPr>
            <p:cNvPr id="10321" name="Text Box 19">
              <a:extLst>
                <a:ext uri="{FF2B5EF4-FFF2-40B4-BE49-F238E27FC236}">
                  <a16:creationId xmlns:a16="http://schemas.microsoft.com/office/drawing/2014/main" id="{465BA297-E66B-4AB7-ACD0-C8B8752FB862}"/>
                </a:ext>
              </a:extLst>
            </p:cNvPr>
            <p:cNvSpPr txBox="1">
              <a:spLocks noChangeArrowheads="1"/>
            </p:cNvSpPr>
            <p:nvPr/>
          </p:nvSpPr>
          <p:spPr bwMode="auto">
            <a:xfrm>
              <a:off x="4125" y="2883"/>
              <a:ext cx="16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&amp;</a:t>
              </a:r>
            </a:p>
          </p:txBody>
        </p:sp>
        <p:sp>
          <p:nvSpPr>
            <p:cNvPr id="10322" name="Rectangle 20">
              <a:extLst>
                <a:ext uri="{FF2B5EF4-FFF2-40B4-BE49-F238E27FC236}">
                  <a16:creationId xmlns:a16="http://schemas.microsoft.com/office/drawing/2014/main" id="{1CB47983-7D0D-4FB3-805D-8C83F72782D4}"/>
                </a:ext>
              </a:extLst>
            </p:cNvPr>
            <p:cNvSpPr>
              <a:spLocks noChangeArrowheads="1"/>
            </p:cNvSpPr>
            <p:nvPr/>
          </p:nvSpPr>
          <p:spPr bwMode="auto">
            <a:xfrm>
              <a:off x="4044" y="2818"/>
              <a:ext cx="333" cy="44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323" name="Line 21">
              <a:extLst>
                <a:ext uri="{FF2B5EF4-FFF2-40B4-BE49-F238E27FC236}">
                  <a16:creationId xmlns:a16="http://schemas.microsoft.com/office/drawing/2014/main" id="{052F5B73-8F51-4F47-B78A-F98FEA4E612E}"/>
                </a:ext>
              </a:extLst>
            </p:cNvPr>
            <p:cNvSpPr>
              <a:spLocks noChangeShapeType="1"/>
            </p:cNvSpPr>
            <p:nvPr/>
          </p:nvSpPr>
          <p:spPr bwMode="auto">
            <a:xfrm>
              <a:off x="4391" y="3045"/>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252" name="Group 22">
            <a:extLst>
              <a:ext uri="{FF2B5EF4-FFF2-40B4-BE49-F238E27FC236}">
                <a16:creationId xmlns:a16="http://schemas.microsoft.com/office/drawing/2014/main" id="{2E175B64-B560-47B9-B286-55AB75CD0F78}"/>
              </a:ext>
            </a:extLst>
          </p:cNvPr>
          <p:cNvGrpSpPr>
            <a:grpSpLocks/>
          </p:cNvGrpSpPr>
          <p:nvPr/>
        </p:nvGrpSpPr>
        <p:grpSpPr bwMode="auto">
          <a:xfrm>
            <a:off x="5830888" y="1089025"/>
            <a:ext cx="2701925" cy="1655763"/>
            <a:chOff x="3742" y="754"/>
            <a:chExt cx="1702" cy="1043"/>
          </a:xfrm>
        </p:grpSpPr>
        <p:sp>
          <p:nvSpPr>
            <p:cNvPr id="10296" name="Line 23">
              <a:extLst>
                <a:ext uri="{FF2B5EF4-FFF2-40B4-BE49-F238E27FC236}">
                  <a16:creationId xmlns:a16="http://schemas.microsoft.com/office/drawing/2014/main" id="{53087735-2970-4309-B97A-8646C118792D}"/>
                </a:ext>
              </a:extLst>
            </p:cNvPr>
            <p:cNvSpPr>
              <a:spLocks noChangeShapeType="1"/>
            </p:cNvSpPr>
            <p:nvPr/>
          </p:nvSpPr>
          <p:spPr bwMode="auto">
            <a:xfrm>
              <a:off x="3874" y="1121"/>
              <a:ext cx="3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7" name="Oval 24">
              <a:extLst>
                <a:ext uri="{FF2B5EF4-FFF2-40B4-BE49-F238E27FC236}">
                  <a16:creationId xmlns:a16="http://schemas.microsoft.com/office/drawing/2014/main" id="{1C85A1DD-6264-4FB2-ACC5-4F6BBA7758AC}"/>
                </a:ext>
              </a:extLst>
            </p:cNvPr>
            <p:cNvSpPr>
              <a:spLocks noChangeArrowheads="1"/>
            </p:cNvSpPr>
            <p:nvPr/>
          </p:nvSpPr>
          <p:spPr bwMode="auto">
            <a:xfrm>
              <a:off x="4196" y="1089"/>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298" name="Oval 25">
              <a:extLst>
                <a:ext uri="{FF2B5EF4-FFF2-40B4-BE49-F238E27FC236}">
                  <a16:creationId xmlns:a16="http://schemas.microsoft.com/office/drawing/2014/main" id="{78E96F72-239A-47AE-8CE5-4E3EC81B8352}"/>
                </a:ext>
              </a:extLst>
            </p:cNvPr>
            <p:cNvSpPr>
              <a:spLocks noChangeArrowheads="1"/>
            </p:cNvSpPr>
            <p:nvPr/>
          </p:nvSpPr>
          <p:spPr bwMode="auto">
            <a:xfrm>
              <a:off x="4428" y="1089"/>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299" name="Line 26">
              <a:extLst>
                <a:ext uri="{FF2B5EF4-FFF2-40B4-BE49-F238E27FC236}">
                  <a16:creationId xmlns:a16="http://schemas.microsoft.com/office/drawing/2014/main" id="{A2BC1AB1-A811-4394-9D65-65411EAB8A85}"/>
                </a:ext>
              </a:extLst>
            </p:cNvPr>
            <p:cNvSpPr>
              <a:spLocks noChangeShapeType="1"/>
            </p:cNvSpPr>
            <p:nvPr/>
          </p:nvSpPr>
          <p:spPr bwMode="auto">
            <a:xfrm>
              <a:off x="4484" y="1121"/>
              <a:ext cx="32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0" name="Oval 27">
              <a:extLst>
                <a:ext uri="{FF2B5EF4-FFF2-40B4-BE49-F238E27FC236}">
                  <a16:creationId xmlns:a16="http://schemas.microsoft.com/office/drawing/2014/main" id="{FC6A34E2-2359-4BDE-8B78-69EE7449E416}"/>
                </a:ext>
              </a:extLst>
            </p:cNvPr>
            <p:cNvSpPr>
              <a:spLocks noChangeArrowheads="1"/>
            </p:cNvSpPr>
            <p:nvPr/>
          </p:nvSpPr>
          <p:spPr bwMode="auto">
            <a:xfrm>
              <a:off x="4806" y="1089"/>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301" name="Oval 28">
              <a:extLst>
                <a:ext uri="{FF2B5EF4-FFF2-40B4-BE49-F238E27FC236}">
                  <a16:creationId xmlns:a16="http://schemas.microsoft.com/office/drawing/2014/main" id="{8920CC97-5306-4DFD-A7DD-99C9332FC2F3}"/>
                </a:ext>
              </a:extLst>
            </p:cNvPr>
            <p:cNvSpPr>
              <a:spLocks noChangeArrowheads="1"/>
            </p:cNvSpPr>
            <p:nvPr/>
          </p:nvSpPr>
          <p:spPr bwMode="auto">
            <a:xfrm>
              <a:off x="5052" y="1089"/>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302" name="Line 29">
              <a:extLst>
                <a:ext uri="{FF2B5EF4-FFF2-40B4-BE49-F238E27FC236}">
                  <a16:creationId xmlns:a16="http://schemas.microsoft.com/office/drawing/2014/main" id="{5A3EF533-CAB4-4205-B2AA-D37D6E25FC6B}"/>
                </a:ext>
              </a:extLst>
            </p:cNvPr>
            <p:cNvSpPr>
              <a:spLocks noChangeShapeType="1"/>
            </p:cNvSpPr>
            <p:nvPr/>
          </p:nvSpPr>
          <p:spPr bwMode="auto">
            <a:xfrm>
              <a:off x="5108" y="1121"/>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3" name="Line 30">
              <a:extLst>
                <a:ext uri="{FF2B5EF4-FFF2-40B4-BE49-F238E27FC236}">
                  <a16:creationId xmlns:a16="http://schemas.microsoft.com/office/drawing/2014/main" id="{3EDA074B-FEB2-4BBC-9EC9-7E5678106920}"/>
                </a:ext>
              </a:extLst>
            </p:cNvPr>
            <p:cNvSpPr>
              <a:spLocks noChangeShapeType="1"/>
            </p:cNvSpPr>
            <p:nvPr/>
          </p:nvSpPr>
          <p:spPr bwMode="auto">
            <a:xfrm>
              <a:off x="5348" y="1121"/>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4" name="Line 31">
              <a:extLst>
                <a:ext uri="{FF2B5EF4-FFF2-40B4-BE49-F238E27FC236}">
                  <a16:creationId xmlns:a16="http://schemas.microsoft.com/office/drawing/2014/main" id="{CC3305B0-2793-4460-985C-6857D9DB3399}"/>
                </a:ext>
              </a:extLst>
            </p:cNvPr>
            <p:cNvSpPr>
              <a:spLocks noChangeShapeType="1"/>
            </p:cNvSpPr>
            <p:nvPr/>
          </p:nvSpPr>
          <p:spPr bwMode="auto">
            <a:xfrm>
              <a:off x="5348" y="1547"/>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5" name="Line 32">
              <a:extLst>
                <a:ext uri="{FF2B5EF4-FFF2-40B4-BE49-F238E27FC236}">
                  <a16:creationId xmlns:a16="http://schemas.microsoft.com/office/drawing/2014/main" id="{01568442-5117-450D-A610-0B52927330C7}"/>
                </a:ext>
              </a:extLst>
            </p:cNvPr>
            <p:cNvSpPr>
              <a:spLocks noChangeShapeType="1"/>
            </p:cNvSpPr>
            <p:nvPr/>
          </p:nvSpPr>
          <p:spPr bwMode="auto">
            <a:xfrm flipH="1">
              <a:off x="3867" y="1793"/>
              <a:ext cx="1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6" name="Line 33">
              <a:extLst>
                <a:ext uri="{FF2B5EF4-FFF2-40B4-BE49-F238E27FC236}">
                  <a16:creationId xmlns:a16="http://schemas.microsoft.com/office/drawing/2014/main" id="{5775FA4B-975E-4E6D-B28B-082F5AF24B2B}"/>
                </a:ext>
              </a:extLst>
            </p:cNvPr>
            <p:cNvSpPr>
              <a:spLocks noChangeShapeType="1"/>
            </p:cNvSpPr>
            <p:nvPr/>
          </p:nvSpPr>
          <p:spPr bwMode="auto">
            <a:xfrm flipV="1">
              <a:off x="4244" y="989"/>
              <a:ext cx="192" cy="1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7" name="Line 34">
              <a:extLst>
                <a:ext uri="{FF2B5EF4-FFF2-40B4-BE49-F238E27FC236}">
                  <a16:creationId xmlns:a16="http://schemas.microsoft.com/office/drawing/2014/main" id="{B4C0BCC3-DEAD-4044-A1FC-AF78A3709865}"/>
                </a:ext>
              </a:extLst>
            </p:cNvPr>
            <p:cNvSpPr>
              <a:spLocks noChangeShapeType="1"/>
            </p:cNvSpPr>
            <p:nvPr/>
          </p:nvSpPr>
          <p:spPr bwMode="auto">
            <a:xfrm flipV="1">
              <a:off x="4861" y="989"/>
              <a:ext cx="192" cy="1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8" name="Text Box 35">
              <a:extLst>
                <a:ext uri="{FF2B5EF4-FFF2-40B4-BE49-F238E27FC236}">
                  <a16:creationId xmlns:a16="http://schemas.microsoft.com/office/drawing/2014/main" id="{01283F09-F137-4115-9A46-8A9DAADEFA79}"/>
                </a:ext>
              </a:extLst>
            </p:cNvPr>
            <p:cNvSpPr txBox="1">
              <a:spLocks noChangeArrowheads="1"/>
            </p:cNvSpPr>
            <p:nvPr/>
          </p:nvSpPr>
          <p:spPr bwMode="auto">
            <a:xfrm>
              <a:off x="4012" y="75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10309" name="Text Box 36">
              <a:extLst>
                <a:ext uri="{FF2B5EF4-FFF2-40B4-BE49-F238E27FC236}">
                  <a16:creationId xmlns:a16="http://schemas.microsoft.com/office/drawing/2014/main" id="{2B7F0D6E-DF6E-48F2-94CB-5DB939C836CE}"/>
                </a:ext>
              </a:extLst>
            </p:cNvPr>
            <p:cNvSpPr txBox="1">
              <a:spLocks noChangeArrowheads="1"/>
            </p:cNvSpPr>
            <p:nvPr/>
          </p:nvSpPr>
          <p:spPr bwMode="auto">
            <a:xfrm>
              <a:off x="4697" y="75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10310" name="AutoShape 37">
              <a:extLst>
                <a:ext uri="{FF2B5EF4-FFF2-40B4-BE49-F238E27FC236}">
                  <a16:creationId xmlns:a16="http://schemas.microsoft.com/office/drawing/2014/main" id="{BBE70C6C-C550-4D8E-BA3F-B8B6878FD99C}"/>
                </a:ext>
              </a:extLst>
            </p:cNvPr>
            <p:cNvSpPr>
              <a:spLocks noChangeArrowheads="1"/>
            </p:cNvSpPr>
            <p:nvPr/>
          </p:nvSpPr>
          <p:spPr bwMode="auto">
            <a:xfrm>
              <a:off x="5252" y="1352"/>
              <a:ext cx="192" cy="192"/>
            </a:xfrm>
            <a:prstGeom prst="flowChartSummingJunction">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311" name="Text Box 38">
              <a:extLst>
                <a:ext uri="{FF2B5EF4-FFF2-40B4-BE49-F238E27FC236}">
                  <a16:creationId xmlns:a16="http://schemas.microsoft.com/office/drawing/2014/main" id="{A08E90E1-237C-4CF6-946C-665C96DDF7C0}"/>
                </a:ext>
              </a:extLst>
            </p:cNvPr>
            <p:cNvSpPr txBox="1">
              <a:spLocks noChangeArrowheads="1"/>
            </p:cNvSpPr>
            <p:nvPr/>
          </p:nvSpPr>
          <p:spPr bwMode="auto">
            <a:xfrm>
              <a:off x="4930" y="132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Y</a:t>
              </a:r>
              <a:endParaRPr kumimoji="1" lang="en-US" altLang="zh-CN" sz="2400" baseline="-25000">
                <a:latin typeface="Times New Roman" panose="02020603050405020304" pitchFamily="18" charset="0"/>
              </a:endParaRPr>
            </a:p>
          </p:txBody>
        </p:sp>
        <p:sp>
          <p:nvSpPr>
            <p:cNvPr id="10312" name="Line 39">
              <a:extLst>
                <a:ext uri="{FF2B5EF4-FFF2-40B4-BE49-F238E27FC236}">
                  <a16:creationId xmlns:a16="http://schemas.microsoft.com/office/drawing/2014/main" id="{FFBDC858-F4F7-4F34-80CC-65EAC2909B80}"/>
                </a:ext>
              </a:extLst>
            </p:cNvPr>
            <p:cNvSpPr>
              <a:spLocks noChangeShapeType="1"/>
            </p:cNvSpPr>
            <p:nvPr/>
          </p:nvSpPr>
          <p:spPr bwMode="auto">
            <a:xfrm>
              <a:off x="3878" y="1117"/>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3" name="Line 40">
              <a:extLst>
                <a:ext uri="{FF2B5EF4-FFF2-40B4-BE49-F238E27FC236}">
                  <a16:creationId xmlns:a16="http://schemas.microsoft.com/office/drawing/2014/main" id="{6BACB43F-1E00-478B-AC06-015627052CAD}"/>
                </a:ext>
              </a:extLst>
            </p:cNvPr>
            <p:cNvSpPr>
              <a:spLocks noChangeShapeType="1"/>
            </p:cNvSpPr>
            <p:nvPr/>
          </p:nvSpPr>
          <p:spPr bwMode="auto">
            <a:xfrm>
              <a:off x="3878" y="1525"/>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4" name="Line 41">
              <a:extLst>
                <a:ext uri="{FF2B5EF4-FFF2-40B4-BE49-F238E27FC236}">
                  <a16:creationId xmlns:a16="http://schemas.microsoft.com/office/drawing/2014/main" id="{35829AB3-4138-4C81-9502-91F86033A627}"/>
                </a:ext>
              </a:extLst>
            </p:cNvPr>
            <p:cNvSpPr>
              <a:spLocks noChangeShapeType="1"/>
            </p:cNvSpPr>
            <p:nvPr/>
          </p:nvSpPr>
          <p:spPr bwMode="auto">
            <a:xfrm>
              <a:off x="3742" y="1434"/>
              <a:ext cx="2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5" name="Line 42">
              <a:extLst>
                <a:ext uri="{FF2B5EF4-FFF2-40B4-BE49-F238E27FC236}">
                  <a16:creationId xmlns:a16="http://schemas.microsoft.com/office/drawing/2014/main" id="{66EED33C-2C18-44D5-9804-4CECB7BDDC56}"/>
                </a:ext>
              </a:extLst>
            </p:cNvPr>
            <p:cNvSpPr>
              <a:spLocks noChangeShapeType="1"/>
            </p:cNvSpPr>
            <p:nvPr/>
          </p:nvSpPr>
          <p:spPr bwMode="auto">
            <a:xfrm>
              <a:off x="3787" y="1525"/>
              <a:ext cx="18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909355" name="Group 43">
            <a:extLst>
              <a:ext uri="{FF2B5EF4-FFF2-40B4-BE49-F238E27FC236}">
                <a16:creationId xmlns:a16="http://schemas.microsoft.com/office/drawing/2014/main" id="{F661375E-96F6-4FD0-A608-717C87ADFC1E}"/>
              </a:ext>
            </a:extLst>
          </p:cNvPr>
          <p:cNvGraphicFramePr>
            <a:graphicFrameLocks noGrp="1"/>
          </p:cNvGraphicFramePr>
          <p:nvPr/>
        </p:nvGraphicFramePr>
        <p:xfrm>
          <a:off x="3671888" y="4191000"/>
          <a:ext cx="2160587" cy="2016126"/>
        </p:xfrm>
        <a:graphic>
          <a:graphicData uri="http://schemas.openxmlformats.org/drawingml/2006/table">
            <a:tbl>
              <a:tblPr/>
              <a:tblGrid>
                <a:gridCol w="649287">
                  <a:extLst>
                    <a:ext uri="{9D8B030D-6E8A-4147-A177-3AD203B41FA5}">
                      <a16:colId xmlns:a16="http://schemas.microsoft.com/office/drawing/2014/main" val="20000"/>
                    </a:ext>
                  </a:extLst>
                </a:gridCol>
                <a:gridCol w="611188">
                  <a:extLst>
                    <a:ext uri="{9D8B030D-6E8A-4147-A177-3AD203B41FA5}">
                      <a16:colId xmlns:a16="http://schemas.microsoft.com/office/drawing/2014/main" val="20001"/>
                    </a:ext>
                  </a:extLst>
                </a:gridCol>
                <a:gridCol w="900112">
                  <a:extLst>
                    <a:ext uri="{9D8B030D-6E8A-4147-A177-3AD203B41FA5}">
                      <a16:colId xmlns:a16="http://schemas.microsoft.com/office/drawing/2014/main" val="20002"/>
                    </a:ext>
                  </a:extLst>
                </a:gridCol>
              </a:tblGrid>
              <a:tr h="50800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275" name="Line 75">
            <a:extLst>
              <a:ext uri="{FF2B5EF4-FFF2-40B4-BE49-F238E27FC236}">
                <a16:creationId xmlns:a16="http://schemas.microsoft.com/office/drawing/2014/main" id="{C390A59E-7093-4B2B-A499-BB5BE8C73E18}"/>
              </a:ext>
            </a:extLst>
          </p:cNvPr>
          <p:cNvSpPr>
            <a:spLocks noChangeShapeType="1"/>
          </p:cNvSpPr>
          <p:nvPr/>
        </p:nvSpPr>
        <p:spPr bwMode="auto">
          <a:xfrm flipV="1">
            <a:off x="5005388" y="4191000"/>
            <a:ext cx="0"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6" name="Line 76">
            <a:extLst>
              <a:ext uri="{FF2B5EF4-FFF2-40B4-BE49-F238E27FC236}">
                <a16:creationId xmlns:a16="http://schemas.microsoft.com/office/drawing/2014/main" id="{ABE824DA-4934-422A-92D1-19C4F7D8622D}"/>
              </a:ext>
            </a:extLst>
          </p:cNvPr>
          <p:cNvSpPr>
            <a:spLocks noChangeShapeType="1"/>
          </p:cNvSpPr>
          <p:nvPr/>
        </p:nvSpPr>
        <p:spPr bwMode="auto">
          <a:xfrm>
            <a:off x="3671888" y="4694238"/>
            <a:ext cx="21605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7" name="Rectangle 81">
            <a:extLst>
              <a:ext uri="{FF2B5EF4-FFF2-40B4-BE49-F238E27FC236}">
                <a16:creationId xmlns:a16="http://schemas.microsoft.com/office/drawing/2014/main" id="{B5D09CA0-48BB-480B-BE82-96ACEF8C76FA}"/>
              </a:ext>
            </a:extLst>
          </p:cNvPr>
          <p:cNvSpPr>
            <a:spLocks noChangeArrowheads="1"/>
          </p:cNvSpPr>
          <p:nvPr/>
        </p:nvSpPr>
        <p:spPr bwMode="auto">
          <a:xfrm>
            <a:off x="6227763" y="3716338"/>
            <a:ext cx="24844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spcAft>
                <a:spcPct val="10000"/>
              </a:spcAft>
              <a:buFontTx/>
              <a:buNone/>
            </a:pPr>
            <a:r>
              <a:rPr kumimoji="1" lang="en-US" altLang="zh-CN" sz="2400" b="0">
                <a:solidFill>
                  <a:srgbClr val="000000"/>
                </a:solidFill>
                <a:latin typeface="Times New Roman" panose="02020603050405020304" pitchFamily="18" charset="0"/>
              </a:rPr>
              <a:t>A</a:t>
            </a:r>
            <a:r>
              <a:rPr kumimoji="1" lang="zh-CN" altLang="en-US" sz="2400" b="0">
                <a:solidFill>
                  <a:srgbClr val="000000"/>
                </a:solidFill>
                <a:latin typeface="Times New Roman" panose="02020603050405020304" pitchFamily="18" charset="0"/>
              </a:rPr>
              <a:t>、</a:t>
            </a:r>
            <a:r>
              <a:rPr kumimoji="1" lang="en-US" altLang="zh-CN" sz="2400" b="0">
                <a:solidFill>
                  <a:srgbClr val="000000"/>
                </a:solidFill>
                <a:latin typeface="Times New Roman" panose="02020603050405020304" pitchFamily="18" charset="0"/>
              </a:rPr>
              <a:t>B</a:t>
            </a:r>
            <a:r>
              <a:rPr kumimoji="1" lang="zh-CN" altLang="en-US" sz="2400" b="0">
                <a:solidFill>
                  <a:srgbClr val="000000"/>
                </a:solidFill>
                <a:latin typeface="Times New Roman" panose="02020603050405020304" pitchFamily="18" charset="0"/>
              </a:rPr>
              <a:t>：开关状态</a:t>
            </a:r>
          </a:p>
          <a:p>
            <a:pPr lvl="1" eaLnBrk="1" hangingPunct="1">
              <a:spcAft>
                <a:spcPct val="10000"/>
              </a:spcAft>
              <a:buFontTx/>
              <a:buNone/>
            </a:pPr>
            <a:r>
              <a:rPr kumimoji="1" lang="en-US" altLang="zh-CN" sz="2400">
                <a:solidFill>
                  <a:srgbClr val="000000"/>
                </a:solidFill>
                <a:latin typeface="Times New Roman" panose="02020603050405020304" pitchFamily="18" charset="0"/>
              </a:rPr>
              <a:t>1 -- </a:t>
            </a:r>
            <a:r>
              <a:rPr kumimoji="1" lang="zh-CN" altLang="en-US" sz="2400">
                <a:solidFill>
                  <a:srgbClr val="000000"/>
                </a:solidFill>
                <a:latin typeface="Times New Roman" panose="02020603050405020304" pitchFamily="18" charset="0"/>
              </a:rPr>
              <a:t>闭合</a:t>
            </a:r>
          </a:p>
          <a:p>
            <a:pPr lvl="1" eaLnBrk="1" hangingPunct="1">
              <a:spcAft>
                <a:spcPct val="10000"/>
              </a:spcAft>
              <a:buFontTx/>
              <a:buNone/>
            </a:pPr>
            <a:r>
              <a:rPr kumimoji="1" lang="en-US" altLang="zh-CN" sz="2400">
                <a:solidFill>
                  <a:srgbClr val="000000"/>
                </a:solidFill>
                <a:latin typeface="Times New Roman" panose="02020603050405020304" pitchFamily="18" charset="0"/>
              </a:rPr>
              <a:t>0 -- </a:t>
            </a:r>
            <a:r>
              <a:rPr kumimoji="1" lang="zh-CN" altLang="en-US" sz="2400">
                <a:solidFill>
                  <a:srgbClr val="000000"/>
                </a:solidFill>
                <a:latin typeface="Times New Roman" panose="02020603050405020304" pitchFamily="18" charset="0"/>
              </a:rPr>
              <a:t>断开</a:t>
            </a:r>
            <a:endParaRPr kumimoji="1" lang="en-US" altLang="zh-CN" sz="2400">
              <a:solidFill>
                <a:srgbClr val="000000"/>
              </a:solidFill>
              <a:latin typeface="Times New Roman" panose="02020603050405020304" pitchFamily="18" charset="0"/>
            </a:endParaRPr>
          </a:p>
          <a:p>
            <a:pPr eaLnBrk="1" hangingPunct="1">
              <a:spcBef>
                <a:spcPct val="20000"/>
              </a:spcBef>
              <a:spcAft>
                <a:spcPct val="10000"/>
              </a:spcAft>
              <a:buFontTx/>
              <a:buNone/>
            </a:pPr>
            <a:r>
              <a:rPr kumimoji="1" lang="en-US" altLang="zh-CN" sz="2400" b="0">
                <a:solidFill>
                  <a:srgbClr val="000000"/>
                </a:solidFill>
                <a:latin typeface="Times New Roman" panose="02020603050405020304" pitchFamily="18" charset="0"/>
              </a:rPr>
              <a:t>Y</a:t>
            </a:r>
            <a:r>
              <a:rPr kumimoji="1" lang="zh-CN" altLang="en-US" sz="2400" b="0">
                <a:solidFill>
                  <a:srgbClr val="000000"/>
                </a:solidFill>
                <a:latin typeface="Times New Roman" panose="02020603050405020304" pitchFamily="18" charset="0"/>
              </a:rPr>
              <a:t>：电灯状态</a:t>
            </a:r>
          </a:p>
          <a:p>
            <a:pPr lvl="1" eaLnBrk="1" hangingPunct="1">
              <a:spcAft>
                <a:spcPct val="10000"/>
              </a:spcAft>
              <a:buFontTx/>
              <a:buNone/>
            </a:pPr>
            <a:r>
              <a:rPr kumimoji="1" lang="en-US" altLang="zh-CN" sz="2400">
                <a:solidFill>
                  <a:srgbClr val="000000"/>
                </a:solidFill>
                <a:latin typeface="Times New Roman" panose="02020603050405020304" pitchFamily="18" charset="0"/>
              </a:rPr>
              <a:t>1 – </a:t>
            </a:r>
            <a:r>
              <a:rPr kumimoji="1" lang="zh-CN" altLang="en-US" sz="2400">
                <a:solidFill>
                  <a:srgbClr val="000000"/>
                </a:solidFill>
                <a:latin typeface="Times New Roman" panose="02020603050405020304" pitchFamily="18" charset="0"/>
              </a:rPr>
              <a:t>点亮</a:t>
            </a:r>
          </a:p>
          <a:p>
            <a:pPr lvl="1" eaLnBrk="1" hangingPunct="1">
              <a:spcAft>
                <a:spcPct val="10000"/>
              </a:spcAft>
              <a:buFontTx/>
              <a:buNone/>
            </a:pPr>
            <a:r>
              <a:rPr kumimoji="1" lang="en-US" altLang="zh-CN" sz="2400">
                <a:solidFill>
                  <a:srgbClr val="000000"/>
                </a:solidFill>
                <a:latin typeface="Times New Roman" panose="02020603050405020304" pitchFamily="18" charset="0"/>
              </a:rPr>
              <a:t>0 – </a:t>
            </a:r>
            <a:r>
              <a:rPr kumimoji="1" lang="zh-CN" altLang="en-US" sz="2400">
                <a:solidFill>
                  <a:srgbClr val="000000"/>
                </a:solidFill>
                <a:latin typeface="Times New Roman" panose="02020603050405020304" pitchFamily="18" charset="0"/>
              </a:rPr>
              <a:t>熄灭</a:t>
            </a:r>
          </a:p>
        </p:txBody>
      </p:sp>
      <p:graphicFrame>
        <p:nvGraphicFramePr>
          <p:cNvPr id="909441" name="Group 129">
            <a:extLst>
              <a:ext uri="{FF2B5EF4-FFF2-40B4-BE49-F238E27FC236}">
                <a16:creationId xmlns:a16="http://schemas.microsoft.com/office/drawing/2014/main" id="{34EFCACC-E14B-42EA-9699-670A31774AE8}"/>
              </a:ext>
            </a:extLst>
          </p:cNvPr>
          <p:cNvGraphicFramePr>
            <a:graphicFrameLocks noGrp="1"/>
          </p:cNvGraphicFramePr>
          <p:nvPr/>
        </p:nvGraphicFramePr>
        <p:xfrm>
          <a:off x="3670300" y="4184650"/>
          <a:ext cx="2160588" cy="2016126"/>
        </p:xfrm>
        <a:graphic>
          <a:graphicData uri="http://schemas.openxmlformats.org/drawingml/2006/table">
            <a:tbl>
              <a:tblPr/>
              <a:tblGrid>
                <a:gridCol w="649288">
                  <a:extLst>
                    <a:ext uri="{9D8B030D-6E8A-4147-A177-3AD203B41FA5}">
                      <a16:colId xmlns:a16="http://schemas.microsoft.com/office/drawing/2014/main" val="3595648843"/>
                    </a:ext>
                  </a:extLst>
                </a:gridCol>
                <a:gridCol w="611187">
                  <a:extLst>
                    <a:ext uri="{9D8B030D-6E8A-4147-A177-3AD203B41FA5}">
                      <a16:colId xmlns:a16="http://schemas.microsoft.com/office/drawing/2014/main" val="3774336588"/>
                    </a:ext>
                  </a:extLst>
                </a:gridCol>
                <a:gridCol w="900113">
                  <a:extLst>
                    <a:ext uri="{9D8B030D-6E8A-4147-A177-3AD203B41FA5}">
                      <a16:colId xmlns:a16="http://schemas.microsoft.com/office/drawing/2014/main" val="3918966295"/>
                    </a:ext>
                  </a:extLst>
                </a:gridCol>
              </a:tblGrid>
              <a:tr h="5080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216190416"/>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878895276"/>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31716584"/>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103164911"/>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277819034"/>
                  </a:ext>
                </a:extLst>
              </a:tr>
            </a:tbl>
          </a:graphicData>
        </a:graphic>
      </p:graphicFrame>
      <p:sp>
        <p:nvSpPr>
          <p:cNvPr id="53" name="Rectangle 80">
            <a:extLst>
              <a:ext uri="{FF2B5EF4-FFF2-40B4-BE49-F238E27FC236}">
                <a16:creationId xmlns:a16="http://schemas.microsoft.com/office/drawing/2014/main" id="{34BF9CBF-86D1-4BF7-8B1E-2CF5C895902D}"/>
              </a:ext>
            </a:extLst>
          </p:cNvPr>
          <p:cNvSpPr>
            <a:spLocks noChangeArrowheads="1"/>
          </p:cNvSpPr>
          <p:nvPr/>
        </p:nvSpPr>
        <p:spPr bwMode="auto">
          <a:xfrm>
            <a:off x="3671888" y="3095625"/>
            <a:ext cx="1570037"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Y = A &amp; B;</a:t>
            </a:r>
            <a:endParaRPr lang="zh-CN" altLang="en-US" sz="2400" b="0"/>
          </a:p>
        </p:txBody>
      </p:sp>
      <p:sp>
        <p:nvSpPr>
          <p:cNvPr id="54" name="Rectangle 80">
            <a:extLst>
              <a:ext uri="{FF2B5EF4-FFF2-40B4-BE49-F238E27FC236}">
                <a16:creationId xmlns:a16="http://schemas.microsoft.com/office/drawing/2014/main" id="{4CCC77E3-33E1-4280-8CA0-8F4244FE5961}"/>
              </a:ext>
            </a:extLst>
          </p:cNvPr>
          <p:cNvSpPr>
            <a:spLocks noChangeArrowheads="1"/>
          </p:cNvSpPr>
          <p:nvPr/>
        </p:nvSpPr>
        <p:spPr bwMode="auto">
          <a:xfrm>
            <a:off x="5529263" y="3081338"/>
            <a:ext cx="1973262"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and (Y, A, B);</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094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09315">
                                            <p:txEl>
                                              <p:pRg st="0" end="0"/>
                                            </p:txEl>
                                          </p:spTgt>
                                        </p:tgtEl>
                                        <p:attrNameLst>
                                          <p:attrName>style.visibility</p:attrName>
                                        </p:attrNameLst>
                                      </p:cBhvr>
                                      <p:to>
                                        <p:strVal val="visible"/>
                                      </p:to>
                                    </p:set>
                                    <p:animEffect transition="in" filter="blinds(horizontal)">
                                      <p:cBhvr>
                                        <p:cTn id="11" dur="500"/>
                                        <p:tgtEl>
                                          <p:spTgt spid="909315">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909315">
                                            <p:txEl>
                                              <p:pRg st="1" end="1"/>
                                            </p:txEl>
                                          </p:spTgt>
                                        </p:tgtEl>
                                        <p:attrNameLst>
                                          <p:attrName>style.visibility</p:attrName>
                                        </p:attrNameLst>
                                      </p:cBhvr>
                                      <p:to>
                                        <p:strVal val="visible"/>
                                      </p:to>
                                    </p:set>
                                    <p:animEffect transition="in" filter="blinds(horizontal)">
                                      <p:cBhvr>
                                        <p:cTn id="14" dur="500"/>
                                        <p:tgtEl>
                                          <p:spTgt spid="909315">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09315">
                                            <p:txEl>
                                              <p:pRg st="2" end="2"/>
                                            </p:txEl>
                                          </p:spTgt>
                                        </p:tgtEl>
                                        <p:attrNameLst>
                                          <p:attrName>style.visibility</p:attrName>
                                        </p:attrNameLst>
                                      </p:cBhvr>
                                      <p:to>
                                        <p:strVal val="visible"/>
                                      </p:to>
                                    </p:set>
                                    <p:animEffect transition="in" filter="blinds(horizontal)">
                                      <p:cBhvr>
                                        <p:cTn id="19" dur="500"/>
                                        <p:tgtEl>
                                          <p:spTgt spid="909315">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09315">
                                            <p:txEl>
                                              <p:pRg st="3" end="3"/>
                                            </p:txEl>
                                          </p:spTgt>
                                        </p:tgtEl>
                                        <p:attrNameLst>
                                          <p:attrName>style.visibility</p:attrName>
                                        </p:attrNameLst>
                                      </p:cBhvr>
                                      <p:to>
                                        <p:strVal val="visible"/>
                                      </p:to>
                                    </p:set>
                                    <p:animEffect transition="in" filter="blinds(horizontal)">
                                      <p:cBhvr>
                                        <p:cTn id="22" dur="500"/>
                                        <p:tgtEl>
                                          <p:spTgt spid="909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093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90932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92" grpId="0" animBg="1" autoUpdateAnimBg="0"/>
      <p:bldP spid="909315" grpId="0" build="p" autoUpdateAnimBg="0"/>
      <p:bldP spid="909324" grpId="0" autoUpdateAnimBg="0"/>
      <p:bldP spid="53" grpId="0" animBg="1" autoUpdateAnimBg="0"/>
      <p:bldP spid="5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D4E852A8-D5CD-4924-8ED6-548930B5F35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90A2557-AB60-4F12-B234-07A2B9B8AF16}"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12291" name="Rectangle 5">
            <a:extLst>
              <a:ext uri="{FF2B5EF4-FFF2-40B4-BE49-F238E27FC236}">
                <a16:creationId xmlns:a16="http://schemas.microsoft.com/office/drawing/2014/main" id="{C34DCE06-D943-440C-8417-D51BFA610E9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12292" name="Rectangle 6">
            <a:extLst>
              <a:ext uri="{FF2B5EF4-FFF2-40B4-BE49-F238E27FC236}">
                <a16:creationId xmlns:a16="http://schemas.microsoft.com/office/drawing/2014/main" id="{19FB28B9-7E1A-443D-A93A-ADFB51DE5AA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473E7CD-2DE8-42F5-9E1B-BADA0ECDB9E0}" type="slidenum">
              <a:rPr lang="en-US" altLang="zh-CN" sz="1800" b="0">
                <a:solidFill>
                  <a:srgbClr val="B2B2B2"/>
                </a:solidFill>
              </a:rPr>
              <a:pPr>
                <a:spcAft>
                  <a:spcPct val="0"/>
                </a:spcAft>
                <a:buFontTx/>
                <a:buNone/>
              </a:pPr>
              <a:t>5</a:t>
            </a:fld>
            <a:endParaRPr lang="en-US" altLang="zh-CN" sz="1800" b="0">
              <a:solidFill>
                <a:srgbClr val="B2B2B2"/>
              </a:solidFill>
            </a:endParaRPr>
          </a:p>
        </p:txBody>
      </p:sp>
      <p:sp>
        <p:nvSpPr>
          <p:cNvPr id="12293" name="Rectangle 79">
            <a:extLst>
              <a:ext uri="{FF2B5EF4-FFF2-40B4-BE49-F238E27FC236}">
                <a16:creationId xmlns:a16="http://schemas.microsoft.com/office/drawing/2014/main" id="{6A8F2387-E8F9-43BD-8614-63555D4E5718}"/>
              </a:ext>
            </a:extLst>
          </p:cNvPr>
          <p:cNvSpPr>
            <a:spLocks noChangeArrowheads="1"/>
          </p:cNvSpPr>
          <p:nvPr/>
        </p:nvSpPr>
        <p:spPr bwMode="auto">
          <a:xfrm>
            <a:off x="3671888" y="3656013"/>
            <a:ext cx="20224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或逻辑真值表</a:t>
            </a:r>
          </a:p>
        </p:txBody>
      </p:sp>
      <p:sp>
        <p:nvSpPr>
          <p:cNvPr id="12294" name="Rectangle 2">
            <a:extLst>
              <a:ext uri="{FF2B5EF4-FFF2-40B4-BE49-F238E27FC236}">
                <a16:creationId xmlns:a16="http://schemas.microsoft.com/office/drawing/2014/main" id="{93FC3F14-15B3-4913-B2E7-D6FD43346242}"/>
              </a:ext>
            </a:extLst>
          </p:cNvPr>
          <p:cNvSpPr>
            <a:spLocks noGrp="1" noChangeArrowheads="1"/>
          </p:cNvSpPr>
          <p:nvPr>
            <p:ph type="title"/>
          </p:nvPr>
        </p:nvSpPr>
        <p:spPr>
          <a:xfrm>
            <a:off x="457200" y="152400"/>
            <a:ext cx="8229600" cy="1143000"/>
          </a:xfrm>
        </p:spPr>
        <p:txBody>
          <a:bodyPr/>
          <a:lstStyle/>
          <a:p>
            <a:r>
              <a:rPr lang="zh-CN" altLang="en-US"/>
              <a:t>基本逻辑运算</a:t>
            </a:r>
            <a:r>
              <a:rPr lang="zh-CN" altLang="en-US">
                <a:latin typeface="Times New Roman" panose="02020603050405020304" pitchFamily="18" charset="0"/>
              </a:rPr>
              <a:t>─</a:t>
            </a:r>
            <a:r>
              <a:rPr lang="zh-CN" altLang="en-US"/>
              <a:t>或</a:t>
            </a:r>
            <a:endParaRPr kumimoji="1" lang="zh-CN" altLang="en-US"/>
          </a:p>
        </p:txBody>
      </p:sp>
      <p:sp>
        <p:nvSpPr>
          <p:cNvPr id="912387" name="Rectangle 3">
            <a:extLst>
              <a:ext uri="{FF2B5EF4-FFF2-40B4-BE49-F238E27FC236}">
                <a16:creationId xmlns:a16="http://schemas.microsoft.com/office/drawing/2014/main" id="{548057C5-FD8C-4FA7-BA0E-9CE760D1C781}"/>
              </a:ext>
            </a:extLst>
          </p:cNvPr>
          <p:cNvSpPr>
            <a:spLocks noGrp="1" noChangeArrowheads="1"/>
          </p:cNvSpPr>
          <p:nvPr>
            <p:ph type="body" sz="half" idx="1"/>
          </p:nvPr>
        </p:nvSpPr>
        <p:spPr>
          <a:xfrm>
            <a:off x="468313" y="1557338"/>
            <a:ext cx="4751387" cy="2087562"/>
          </a:xfrm>
        </p:spPr>
        <p:txBody>
          <a:bodyPr/>
          <a:lstStyle/>
          <a:p>
            <a:r>
              <a:rPr lang="zh-CN" altLang="en-US" sz="2800">
                <a:latin typeface="Times New Roman" panose="02020603050405020304" pitchFamily="18" charset="0"/>
              </a:rPr>
              <a:t>或逻辑，也称逻辑加</a:t>
            </a:r>
            <a:endParaRPr lang="en-US" altLang="zh-CN" sz="2800">
              <a:latin typeface="Times New Roman" panose="02020603050405020304" pitchFamily="18" charset="0"/>
            </a:endParaRPr>
          </a:p>
          <a:p>
            <a:pPr lvl="1"/>
            <a:r>
              <a:rPr lang="zh-CN" altLang="en-US" sz="2400"/>
              <a:t>条件之一具备，结果就发生</a:t>
            </a:r>
            <a:endParaRPr lang="zh-CN" altLang="en-US" sz="2400">
              <a:latin typeface="Times New Roman" panose="02020603050405020304" pitchFamily="18" charset="0"/>
            </a:endParaRPr>
          </a:p>
          <a:p>
            <a:pPr>
              <a:spcBef>
                <a:spcPct val="20000"/>
              </a:spcBef>
            </a:pPr>
            <a:r>
              <a:rPr lang="zh-CN" altLang="en-US" sz="2800">
                <a:latin typeface="Times New Roman" panose="02020603050405020304" pitchFamily="18" charset="0"/>
              </a:rPr>
              <a:t>或逻辑表达式</a:t>
            </a:r>
          </a:p>
          <a:p>
            <a:pPr lvl="1">
              <a:buFontTx/>
              <a:buNone/>
            </a:pPr>
            <a:r>
              <a:rPr lang="en-US" altLang="zh-CN" sz="2400">
                <a:latin typeface="Times New Roman" panose="02020603050405020304" pitchFamily="18" charset="0"/>
              </a:rPr>
              <a:t>Y = A </a:t>
            </a:r>
            <a:r>
              <a:rPr lang="en-US" altLang="zh-CN"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rPr>
              <a:t>B</a:t>
            </a:r>
          </a:p>
        </p:txBody>
      </p:sp>
      <p:sp>
        <p:nvSpPr>
          <p:cNvPr id="912396" name="Rectangle 12">
            <a:extLst>
              <a:ext uri="{FF2B5EF4-FFF2-40B4-BE49-F238E27FC236}">
                <a16:creationId xmlns:a16="http://schemas.microsoft.com/office/drawing/2014/main" id="{3A7BD588-0B2E-4A62-9EA9-8153000914DD}"/>
              </a:ext>
            </a:extLst>
          </p:cNvPr>
          <p:cNvSpPr>
            <a:spLocks noChangeArrowheads="1"/>
          </p:cNvSpPr>
          <p:nvPr/>
        </p:nvSpPr>
        <p:spPr bwMode="auto">
          <a:xfrm>
            <a:off x="1116013" y="5732463"/>
            <a:ext cx="17653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buFontTx/>
              <a:buNone/>
            </a:pPr>
            <a:r>
              <a:rPr lang="zh-CN" altLang="en-US" sz="2400">
                <a:latin typeface="Times New Roman" panose="02020603050405020304" pitchFamily="18" charset="0"/>
              </a:rPr>
              <a:t>或逻辑符号</a:t>
            </a:r>
          </a:p>
        </p:txBody>
      </p:sp>
      <p:graphicFrame>
        <p:nvGraphicFramePr>
          <p:cNvPr id="912427" name="Group 43">
            <a:extLst>
              <a:ext uri="{FF2B5EF4-FFF2-40B4-BE49-F238E27FC236}">
                <a16:creationId xmlns:a16="http://schemas.microsoft.com/office/drawing/2014/main" id="{CD0F7C18-2188-408D-8620-E73EAEB422DE}"/>
              </a:ext>
            </a:extLst>
          </p:cNvPr>
          <p:cNvGraphicFramePr>
            <a:graphicFrameLocks noGrp="1"/>
          </p:cNvGraphicFramePr>
          <p:nvPr/>
        </p:nvGraphicFramePr>
        <p:xfrm>
          <a:off x="3671888" y="4191000"/>
          <a:ext cx="2160587" cy="2016126"/>
        </p:xfrm>
        <a:graphic>
          <a:graphicData uri="http://schemas.openxmlformats.org/drawingml/2006/table">
            <a:tbl>
              <a:tblPr/>
              <a:tblGrid>
                <a:gridCol w="649287">
                  <a:extLst>
                    <a:ext uri="{9D8B030D-6E8A-4147-A177-3AD203B41FA5}">
                      <a16:colId xmlns:a16="http://schemas.microsoft.com/office/drawing/2014/main" val="20000"/>
                    </a:ext>
                  </a:extLst>
                </a:gridCol>
                <a:gridCol w="611188">
                  <a:extLst>
                    <a:ext uri="{9D8B030D-6E8A-4147-A177-3AD203B41FA5}">
                      <a16:colId xmlns:a16="http://schemas.microsoft.com/office/drawing/2014/main" val="20001"/>
                    </a:ext>
                  </a:extLst>
                </a:gridCol>
                <a:gridCol w="900112">
                  <a:extLst>
                    <a:ext uri="{9D8B030D-6E8A-4147-A177-3AD203B41FA5}">
                      <a16:colId xmlns:a16="http://schemas.microsoft.com/office/drawing/2014/main" val="20002"/>
                    </a:ext>
                  </a:extLst>
                </a:gridCol>
              </a:tblGrid>
              <a:tr h="50800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19" name="Line 75">
            <a:extLst>
              <a:ext uri="{FF2B5EF4-FFF2-40B4-BE49-F238E27FC236}">
                <a16:creationId xmlns:a16="http://schemas.microsoft.com/office/drawing/2014/main" id="{2475EE6E-F5A3-4575-A152-BB9903307BDE}"/>
              </a:ext>
            </a:extLst>
          </p:cNvPr>
          <p:cNvSpPr>
            <a:spLocks noChangeShapeType="1"/>
          </p:cNvSpPr>
          <p:nvPr/>
        </p:nvSpPr>
        <p:spPr bwMode="auto">
          <a:xfrm flipV="1">
            <a:off x="5005388" y="4191000"/>
            <a:ext cx="0" cy="2016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76">
            <a:extLst>
              <a:ext uri="{FF2B5EF4-FFF2-40B4-BE49-F238E27FC236}">
                <a16:creationId xmlns:a16="http://schemas.microsoft.com/office/drawing/2014/main" id="{F1A767BC-5C3D-4B7F-BC3D-6D5DD87F5A15}"/>
              </a:ext>
            </a:extLst>
          </p:cNvPr>
          <p:cNvSpPr>
            <a:spLocks noChangeShapeType="1"/>
          </p:cNvSpPr>
          <p:nvPr/>
        </p:nvSpPr>
        <p:spPr bwMode="auto">
          <a:xfrm>
            <a:off x="3671888" y="4694238"/>
            <a:ext cx="21605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Rectangle 77">
            <a:extLst>
              <a:ext uri="{FF2B5EF4-FFF2-40B4-BE49-F238E27FC236}">
                <a16:creationId xmlns:a16="http://schemas.microsoft.com/office/drawing/2014/main" id="{1D432602-9A34-415A-9C0B-8341EB23330C}"/>
              </a:ext>
            </a:extLst>
          </p:cNvPr>
          <p:cNvSpPr>
            <a:spLocks noChangeArrowheads="1"/>
          </p:cNvSpPr>
          <p:nvPr/>
        </p:nvSpPr>
        <p:spPr bwMode="auto">
          <a:xfrm>
            <a:off x="6227763" y="3716338"/>
            <a:ext cx="24844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spcAft>
                <a:spcPct val="10000"/>
              </a:spcAft>
              <a:buFontTx/>
              <a:buNone/>
            </a:pPr>
            <a:r>
              <a:rPr kumimoji="1" lang="en-US" altLang="zh-CN" sz="2400" b="0">
                <a:solidFill>
                  <a:srgbClr val="000000"/>
                </a:solidFill>
                <a:latin typeface="Times New Roman" panose="02020603050405020304" pitchFamily="18" charset="0"/>
              </a:rPr>
              <a:t>A</a:t>
            </a:r>
            <a:r>
              <a:rPr kumimoji="1" lang="zh-CN" altLang="en-US" sz="2400" b="0">
                <a:solidFill>
                  <a:srgbClr val="000000"/>
                </a:solidFill>
                <a:latin typeface="Times New Roman" panose="02020603050405020304" pitchFamily="18" charset="0"/>
              </a:rPr>
              <a:t>、</a:t>
            </a:r>
            <a:r>
              <a:rPr kumimoji="1" lang="en-US" altLang="zh-CN" sz="2400" b="0">
                <a:solidFill>
                  <a:srgbClr val="000000"/>
                </a:solidFill>
                <a:latin typeface="Times New Roman" panose="02020603050405020304" pitchFamily="18" charset="0"/>
              </a:rPr>
              <a:t>B</a:t>
            </a:r>
            <a:r>
              <a:rPr kumimoji="1" lang="zh-CN" altLang="en-US" sz="2400" b="0">
                <a:solidFill>
                  <a:srgbClr val="000000"/>
                </a:solidFill>
                <a:latin typeface="Times New Roman" panose="02020603050405020304" pitchFamily="18" charset="0"/>
              </a:rPr>
              <a:t>：开关状态</a:t>
            </a:r>
          </a:p>
          <a:p>
            <a:pPr lvl="1" eaLnBrk="1" hangingPunct="1">
              <a:spcAft>
                <a:spcPct val="10000"/>
              </a:spcAft>
              <a:buFontTx/>
              <a:buNone/>
            </a:pPr>
            <a:r>
              <a:rPr kumimoji="1" lang="en-US" altLang="zh-CN" sz="2400">
                <a:solidFill>
                  <a:srgbClr val="000000"/>
                </a:solidFill>
                <a:latin typeface="Times New Roman" panose="02020603050405020304" pitchFamily="18" charset="0"/>
              </a:rPr>
              <a:t>1 -- </a:t>
            </a:r>
            <a:r>
              <a:rPr kumimoji="1" lang="zh-CN" altLang="en-US" sz="2400">
                <a:solidFill>
                  <a:srgbClr val="000000"/>
                </a:solidFill>
                <a:latin typeface="Times New Roman" panose="02020603050405020304" pitchFamily="18" charset="0"/>
              </a:rPr>
              <a:t>闭合</a:t>
            </a:r>
          </a:p>
          <a:p>
            <a:pPr lvl="1" eaLnBrk="1" hangingPunct="1">
              <a:spcAft>
                <a:spcPct val="10000"/>
              </a:spcAft>
              <a:buFontTx/>
              <a:buNone/>
            </a:pPr>
            <a:r>
              <a:rPr kumimoji="1" lang="en-US" altLang="zh-CN" sz="2400">
                <a:solidFill>
                  <a:srgbClr val="000000"/>
                </a:solidFill>
                <a:latin typeface="Times New Roman" panose="02020603050405020304" pitchFamily="18" charset="0"/>
              </a:rPr>
              <a:t>0 -- </a:t>
            </a:r>
            <a:r>
              <a:rPr kumimoji="1" lang="zh-CN" altLang="en-US" sz="2400">
                <a:solidFill>
                  <a:srgbClr val="000000"/>
                </a:solidFill>
                <a:latin typeface="Times New Roman" panose="02020603050405020304" pitchFamily="18" charset="0"/>
              </a:rPr>
              <a:t>断开</a:t>
            </a:r>
            <a:endParaRPr kumimoji="1" lang="en-US" altLang="zh-CN" sz="2400">
              <a:solidFill>
                <a:srgbClr val="000000"/>
              </a:solidFill>
              <a:latin typeface="Times New Roman" panose="02020603050405020304" pitchFamily="18" charset="0"/>
            </a:endParaRPr>
          </a:p>
          <a:p>
            <a:pPr eaLnBrk="1" hangingPunct="1">
              <a:spcBef>
                <a:spcPct val="20000"/>
              </a:spcBef>
              <a:spcAft>
                <a:spcPct val="10000"/>
              </a:spcAft>
              <a:buFontTx/>
              <a:buNone/>
            </a:pPr>
            <a:r>
              <a:rPr kumimoji="1" lang="en-US" altLang="zh-CN" sz="2400" b="0">
                <a:solidFill>
                  <a:srgbClr val="000000"/>
                </a:solidFill>
                <a:latin typeface="Times New Roman" panose="02020603050405020304" pitchFamily="18" charset="0"/>
              </a:rPr>
              <a:t>Y</a:t>
            </a:r>
            <a:r>
              <a:rPr kumimoji="1" lang="zh-CN" altLang="en-US" sz="2400" b="0">
                <a:solidFill>
                  <a:srgbClr val="000000"/>
                </a:solidFill>
                <a:latin typeface="Times New Roman" panose="02020603050405020304" pitchFamily="18" charset="0"/>
              </a:rPr>
              <a:t>：电灯状态</a:t>
            </a:r>
          </a:p>
          <a:p>
            <a:pPr lvl="1" eaLnBrk="1" hangingPunct="1">
              <a:spcAft>
                <a:spcPct val="10000"/>
              </a:spcAft>
              <a:buFontTx/>
              <a:buNone/>
            </a:pPr>
            <a:r>
              <a:rPr kumimoji="1" lang="en-US" altLang="zh-CN" sz="2400">
                <a:solidFill>
                  <a:srgbClr val="000000"/>
                </a:solidFill>
                <a:latin typeface="Times New Roman" panose="02020603050405020304" pitchFamily="18" charset="0"/>
              </a:rPr>
              <a:t>1 – </a:t>
            </a:r>
            <a:r>
              <a:rPr kumimoji="1" lang="zh-CN" altLang="en-US" sz="2400">
                <a:solidFill>
                  <a:srgbClr val="000000"/>
                </a:solidFill>
                <a:latin typeface="Times New Roman" panose="02020603050405020304" pitchFamily="18" charset="0"/>
              </a:rPr>
              <a:t>点亮</a:t>
            </a:r>
          </a:p>
          <a:p>
            <a:pPr lvl="1" eaLnBrk="1" hangingPunct="1">
              <a:spcAft>
                <a:spcPct val="10000"/>
              </a:spcAft>
              <a:buFontTx/>
              <a:buNone/>
            </a:pPr>
            <a:r>
              <a:rPr kumimoji="1" lang="en-US" altLang="zh-CN" sz="2400">
                <a:solidFill>
                  <a:srgbClr val="000000"/>
                </a:solidFill>
                <a:latin typeface="Times New Roman" panose="02020603050405020304" pitchFamily="18" charset="0"/>
              </a:rPr>
              <a:t>0 – </a:t>
            </a:r>
            <a:r>
              <a:rPr kumimoji="1" lang="zh-CN" altLang="en-US" sz="2400">
                <a:solidFill>
                  <a:srgbClr val="000000"/>
                </a:solidFill>
                <a:latin typeface="Times New Roman" panose="02020603050405020304" pitchFamily="18" charset="0"/>
              </a:rPr>
              <a:t>熄灭</a:t>
            </a:r>
          </a:p>
        </p:txBody>
      </p:sp>
      <p:graphicFrame>
        <p:nvGraphicFramePr>
          <p:cNvPr id="912560" name="Group 176">
            <a:extLst>
              <a:ext uri="{FF2B5EF4-FFF2-40B4-BE49-F238E27FC236}">
                <a16:creationId xmlns:a16="http://schemas.microsoft.com/office/drawing/2014/main" id="{C7A883EF-E131-4CA8-BADB-C1CA26382CE4}"/>
              </a:ext>
            </a:extLst>
          </p:cNvPr>
          <p:cNvGraphicFramePr>
            <a:graphicFrameLocks noGrp="1"/>
          </p:cNvGraphicFramePr>
          <p:nvPr/>
        </p:nvGraphicFramePr>
        <p:xfrm>
          <a:off x="3670300" y="4184650"/>
          <a:ext cx="2160588" cy="2016126"/>
        </p:xfrm>
        <a:graphic>
          <a:graphicData uri="http://schemas.openxmlformats.org/drawingml/2006/table">
            <a:tbl>
              <a:tblPr/>
              <a:tblGrid>
                <a:gridCol w="649288">
                  <a:extLst>
                    <a:ext uri="{9D8B030D-6E8A-4147-A177-3AD203B41FA5}">
                      <a16:colId xmlns:a16="http://schemas.microsoft.com/office/drawing/2014/main" val="1902230924"/>
                    </a:ext>
                  </a:extLst>
                </a:gridCol>
                <a:gridCol w="611187">
                  <a:extLst>
                    <a:ext uri="{9D8B030D-6E8A-4147-A177-3AD203B41FA5}">
                      <a16:colId xmlns:a16="http://schemas.microsoft.com/office/drawing/2014/main" val="1687554524"/>
                    </a:ext>
                  </a:extLst>
                </a:gridCol>
                <a:gridCol w="900113">
                  <a:extLst>
                    <a:ext uri="{9D8B030D-6E8A-4147-A177-3AD203B41FA5}">
                      <a16:colId xmlns:a16="http://schemas.microsoft.com/office/drawing/2014/main" val="3907148503"/>
                    </a:ext>
                  </a:extLst>
                </a:gridCol>
              </a:tblGrid>
              <a:tr h="5080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806480860"/>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191497223"/>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07535959"/>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987066997"/>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27956038"/>
                  </a:ext>
                </a:extLst>
              </a:tr>
            </a:tbl>
          </a:graphicData>
        </a:graphic>
      </p:graphicFrame>
      <p:grpSp>
        <p:nvGrpSpPr>
          <p:cNvPr id="12338" name="Group 163">
            <a:extLst>
              <a:ext uri="{FF2B5EF4-FFF2-40B4-BE49-F238E27FC236}">
                <a16:creationId xmlns:a16="http://schemas.microsoft.com/office/drawing/2014/main" id="{1F5F8D65-26C3-41A4-A5A7-DE564B9E6DEA}"/>
              </a:ext>
            </a:extLst>
          </p:cNvPr>
          <p:cNvGrpSpPr>
            <a:grpSpLocks/>
          </p:cNvGrpSpPr>
          <p:nvPr/>
        </p:nvGrpSpPr>
        <p:grpSpPr bwMode="auto">
          <a:xfrm>
            <a:off x="5832475" y="1016000"/>
            <a:ext cx="2701925" cy="1909763"/>
            <a:chOff x="3674" y="822"/>
            <a:chExt cx="1702" cy="1203"/>
          </a:xfrm>
        </p:grpSpPr>
        <p:sp>
          <p:nvSpPr>
            <p:cNvPr id="12363" name="Line 113">
              <a:extLst>
                <a:ext uri="{FF2B5EF4-FFF2-40B4-BE49-F238E27FC236}">
                  <a16:creationId xmlns:a16="http://schemas.microsoft.com/office/drawing/2014/main" id="{F70A2928-B8BB-461D-9F76-FC7900BE546F}"/>
                </a:ext>
              </a:extLst>
            </p:cNvPr>
            <p:cNvSpPr>
              <a:spLocks noChangeShapeType="1"/>
            </p:cNvSpPr>
            <p:nvPr/>
          </p:nvSpPr>
          <p:spPr bwMode="auto">
            <a:xfrm>
              <a:off x="3806" y="1349"/>
              <a:ext cx="344" cy="0"/>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64" name="Line 114">
              <a:extLst>
                <a:ext uri="{FF2B5EF4-FFF2-40B4-BE49-F238E27FC236}">
                  <a16:creationId xmlns:a16="http://schemas.microsoft.com/office/drawing/2014/main" id="{EAFAA7E2-FD65-42AC-AB42-ED1CC623BCAB}"/>
                </a:ext>
              </a:extLst>
            </p:cNvPr>
            <p:cNvSpPr>
              <a:spLocks noChangeShapeType="1"/>
            </p:cNvSpPr>
            <p:nvPr/>
          </p:nvSpPr>
          <p:spPr bwMode="auto">
            <a:xfrm>
              <a:off x="4989" y="1349"/>
              <a:ext cx="291"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65" name="Line 115">
              <a:extLst>
                <a:ext uri="{FF2B5EF4-FFF2-40B4-BE49-F238E27FC236}">
                  <a16:creationId xmlns:a16="http://schemas.microsoft.com/office/drawing/2014/main" id="{1DBC9810-C328-4C28-A8AA-C1372F5ABD59}"/>
                </a:ext>
              </a:extLst>
            </p:cNvPr>
            <p:cNvSpPr>
              <a:spLocks noChangeShapeType="1"/>
            </p:cNvSpPr>
            <p:nvPr/>
          </p:nvSpPr>
          <p:spPr bwMode="auto">
            <a:xfrm>
              <a:off x="5280" y="1349"/>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66" name="Line 116">
              <a:extLst>
                <a:ext uri="{FF2B5EF4-FFF2-40B4-BE49-F238E27FC236}">
                  <a16:creationId xmlns:a16="http://schemas.microsoft.com/office/drawing/2014/main" id="{CFA3B40D-DF1D-4B52-A76C-BD78099BB8AE}"/>
                </a:ext>
              </a:extLst>
            </p:cNvPr>
            <p:cNvSpPr>
              <a:spLocks noChangeShapeType="1"/>
            </p:cNvSpPr>
            <p:nvPr/>
          </p:nvSpPr>
          <p:spPr bwMode="auto">
            <a:xfrm>
              <a:off x="5280" y="1775"/>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67" name="Line 117">
              <a:extLst>
                <a:ext uri="{FF2B5EF4-FFF2-40B4-BE49-F238E27FC236}">
                  <a16:creationId xmlns:a16="http://schemas.microsoft.com/office/drawing/2014/main" id="{125FC9D4-9ACC-4D39-979B-C672BF29D551}"/>
                </a:ext>
              </a:extLst>
            </p:cNvPr>
            <p:cNvSpPr>
              <a:spLocks noChangeShapeType="1"/>
            </p:cNvSpPr>
            <p:nvPr/>
          </p:nvSpPr>
          <p:spPr bwMode="auto">
            <a:xfrm flipH="1">
              <a:off x="3799" y="2021"/>
              <a:ext cx="1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368" name="Group 118">
              <a:extLst>
                <a:ext uri="{FF2B5EF4-FFF2-40B4-BE49-F238E27FC236}">
                  <a16:creationId xmlns:a16="http://schemas.microsoft.com/office/drawing/2014/main" id="{62B25FCE-4724-470E-A66C-BD083F1ABEA8}"/>
                </a:ext>
              </a:extLst>
            </p:cNvPr>
            <p:cNvGrpSpPr>
              <a:grpSpLocks/>
            </p:cNvGrpSpPr>
            <p:nvPr/>
          </p:nvGrpSpPr>
          <p:grpSpPr bwMode="auto">
            <a:xfrm>
              <a:off x="4427" y="999"/>
              <a:ext cx="286" cy="156"/>
              <a:chOff x="4060" y="1080"/>
              <a:chExt cx="286" cy="156"/>
            </a:xfrm>
          </p:grpSpPr>
          <p:sp>
            <p:nvSpPr>
              <p:cNvPr id="12387" name="Oval 119">
                <a:extLst>
                  <a:ext uri="{FF2B5EF4-FFF2-40B4-BE49-F238E27FC236}">
                    <a16:creationId xmlns:a16="http://schemas.microsoft.com/office/drawing/2014/main" id="{5537EC71-F1C7-43A5-B5A0-117B80C96F9E}"/>
                  </a:ext>
                </a:extLst>
              </p:cNvPr>
              <p:cNvSpPr>
                <a:spLocks noChangeArrowheads="1"/>
              </p:cNvSpPr>
              <p:nvPr/>
            </p:nvSpPr>
            <p:spPr bwMode="auto">
              <a:xfrm>
                <a:off x="4060" y="1180"/>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88" name="Oval 120">
                <a:extLst>
                  <a:ext uri="{FF2B5EF4-FFF2-40B4-BE49-F238E27FC236}">
                    <a16:creationId xmlns:a16="http://schemas.microsoft.com/office/drawing/2014/main" id="{BC77959F-24D1-4D22-9DC4-3EBC2FF8E689}"/>
                  </a:ext>
                </a:extLst>
              </p:cNvPr>
              <p:cNvSpPr>
                <a:spLocks noChangeArrowheads="1"/>
              </p:cNvSpPr>
              <p:nvPr/>
            </p:nvSpPr>
            <p:spPr bwMode="auto">
              <a:xfrm>
                <a:off x="4292" y="1180"/>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89" name="Line 121">
                <a:extLst>
                  <a:ext uri="{FF2B5EF4-FFF2-40B4-BE49-F238E27FC236}">
                    <a16:creationId xmlns:a16="http://schemas.microsoft.com/office/drawing/2014/main" id="{84B45EC0-CA15-4491-B2E1-6017F68F8914}"/>
                  </a:ext>
                </a:extLst>
              </p:cNvPr>
              <p:cNvSpPr>
                <a:spLocks noChangeShapeType="1"/>
              </p:cNvSpPr>
              <p:nvPr/>
            </p:nvSpPr>
            <p:spPr bwMode="auto">
              <a:xfrm flipV="1">
                <a:off x="4108" y="1080"/>
                <a:ext cx="192" cy="1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69" name="AutoShape 122">
              <a:extLst>
                <a:ext uri="{FF2B5EF4-FFF2-40B4-BE49-F238E27FC236}">
                  <a16:creationId xmlns:a16="http://schemas.microsoft.com/office/drawing/2014/main" id="{E3DDCDA2-4868-4BB2-954A-C0B06642442E}"/>
                </a:ext>
              </a:extLst>
            </p:cNvPr>
            <p:cNvSpPr>
              <a:spLocks noChangeArrowheads="1"/>
            </p:cNvSpPr>
            <p:nvPr/>
          </p:nvSpPr>
          <p:spPr bwMode="auto">
            <a:xfrm>
              <a:off x="5184" y="1580"/>
              <a:ext cx="192" cy="192"/>
            </a:xfrm>
            <a:prstGeom prst="flowChartSummingJunction">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70" name="Text Box 123">
              <a:extLst>
                <a:ext uri="{FF2B5EF4-FFF2-40B4-BE49-F238E27FC236}">
                  <a16:creationId xmlns:a16="http://schemas.microsoft.com/office/drawing/2014/main" id="{5D6D26DE-FFCF-45C3-BEF2-44E55A222CEC}"/>
                </a:ext>
              </a:extLst>
            </p:cNvPr>
            <p:cNvSpPr txBox="1">
              <a:spLocks noChangeArrowheads="1"/>
            </p:cNvSpPr>
            <p:nvPr/>
          </p:nvSpPr>
          <p:spPr bwMode="auto">
            <a:xfrm>
              <a:off x="4897" y="155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Y</a:t>
              </a:r>
              <a:endParaRPr kumimoji="1" lang="en-US" altLang="zh-CN" sz="2400" baseline="-25000">
                <a:latin typeface="Times New Roman" panose="02020603050405020304" pitchFamily="18" charset="0"/>
              </a:endParaRPr>
            </a:p>
          </p:txBody>
        </p:sp>
        <p:sp>
          <p:nvSpPr>
            <p:cNvPr id="12371" name="Line 124">
              <a:extLst>
                <a:ext uri="{FF2B5EF4-FFF2-40B4-BE49-F238E27FC236}">
                  <a16:creationId xmlns:a16="http://schemas.microsoft.com/office/drawing/2014/main" id="{9B5DBF9E-BE1B-4D32-8F29-E2195EBBB6DF}"/>
                </a:ext>
              </a:extLst>
            </p:cNvPr>
            <p:cNvSpPr>
              <a:spLocks noChangeShapeType="1"/>
            </p:cNvSpPr>
            <p:nvPr/>
          </p:nvSpPr>
          <p:spPr bwMode="auto">
            <a:xfrm>
              <a:off x="3810" y="1345"/>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2" name="Line 125">
              <a:extLst>
                <a:ext uri="{FF2B5EF4-FFF2-40B4-BE49-F238E27FC236}">
                  <a16:creationId xmlns:a16="http://schemas.microsoft.com/office/drawing/2014/main" id="{3FA1EB55-E675-4D2C-9926-D62EC486CE81}"/>
                </a:ext>
              </a:extLst>
            </p:cNvPr>
            <p:cNvSpPr>
              <a:spLocks noChangeShapeType="1"/>
            </p:cNvSpPr>
            <p:nvPr/>
          </p:nvSpPr>
          <p:spPr bwMode="auto">
            <a:xfrm>
              <a:off x="3810" y="175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3" name="Line 126">
              <a:extLst>
                <a:ext uri="{FF2B5EF4-FFF2-40B4-BE49-F238E27FC236}">
                  <a16:creationId xmlns:a16="http://schemas.microsoft.com/office/drawing/2014/main" id="{C2361619-51A3-4799-8F1F-5B5350886DE1}"/>
                </a:ext>
              </a:extLst>
            </p:cNvPr>
            <p:cNvSpPr>
              <a:spLocks noChangeShapeType="1"/>
            </p:cNvSpPr>
            <p:nvPr/>
          </p:nvSpPr>
          <p:spPr bwMode="auto">
            <a:xfrm>
              <a:off x="3674" y="1662"/>
              <a:ext cx="2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4" name="Line 127">
              <a:extLst>
                <a:ext uri="{FF2B5EF4-FFF2-40B4-BE49-F238E27FC236}">
                  <a16:creationId xmlns:a16="http://schemas.microsoft.com/office/drawing/2014/main" id="{E4F7D657-0B97-4AC0-918A-09EA4F346FBF}"/>
                </a:ext>
              </a:extLst>
            </p:cNvPr>
            <p:cNvSpPr>
              <a:spLocks noChangeShapeType="1"/>
            </p:cNvSpPr>
            <p:nvPr/>
          </p:nvSpPr>
          <p:spPr bwMode="auto">
            <a:xfrm>
              <a:off x="3719" y="1753"/>
              <a:ext cx="18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5" name="Text Box 128">
              <a:extLst>
                <a:ext uri="{FF2B5EF4-FFF2-40B4-BE49-F238E27FC236}">
                  <a16:creationId xmlns:a16="http://schemas.microsoft.com/office/drawing/2014/main" id="{595623A0-16EE-4CE8-BEF7-EB99436000F8}"/>
                </a:ext>
              </a:extLst>
            </p:cNvPr>
            <p:cNvSpPr txBox="1">
              <a:spLocks noChangeArrowheads="1"/>
            </p:cNvSpPr>
            <p:nvPr/>
          </p:nvSpPr>
          <p:spPr bwMode="auto">
            <a:xfrm>
              <a:off x="4381" y="822"/>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12376" name="Line 129">
              <a:extLst>
                <a:ext uri="{FF2B5EF4-FFF2-40B4-BE49-F238E27FC236}">
                  <a16:creationId xmlns:a16="http://schemas.microsoft.com/office/drawing/2014/main" id="{16ED39AF-9091-4C74-8072-4CF01B7CAD4F}"/>
                </a:ext>
              </a:extLst>
            </p:cNvPr>
            <p:cNvSpPr>
              <a:spLocks noChangeShapeType="1"/>
            </p:cNvSpPr>
            <p:nvPr/>
          </p:nvSpPr>
          <p:spPr bwMode="auto">
            <a:xfrm>
              <a:off x="4154" y="1120"/>
              <a:ext cx="0" cy="4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7" name="Line 130">
              <a:extLst>
                <a:ext uri="{FF2B5EF4-FFF2-40B4-BE49-F238E27FC236}">
                  <a16:creationId xmlns:a16="http://schemas.microsoft.com/office/drawing/2014/main" id="{09D2227F-A0C4-4BCF-B1E3-198301B47066}"/>
                </a:ext>
              </a:extLst>
            </p:cNvPr>
            <p:cNvSpPr>
              <a:spLocks noChangeShapeType="1"/>
            </p:cNvSpPr>
            <p:nvPr/>
          </p:nvSpPr>
          <p:spPr bwMode="auto">
            <a:xfrm>
              <a:off x="4154" y="1547"/>
              <a:ext cx="2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8" name="Line 131">
              <a:extLst>
                <a:ext uri="{FF2B5EF4-FFF2-40B4-BE49-F238E27FC236}">
                  <a16:creationId xmlns:a16="http://schemas.microsoft.com/office/drawing/2014/main" id="{4C7B5EA5-260C-4028-A0EC-82EDD1E858BB}"/>
                </a:ext>
              </a:extLst>
            </p:cNvPr>
            <p:cNvSpPr>
              <a:spLocks noChangeShapeType="1"/>
            </p:cNvSpPr>
            <p:nvPr/>
          </p:nvSpPr>
          <p:spPr bwMode="auto">
            <a:xfrm>
              <a:off x="4704" y="1547"/>
              <a:ext cx="2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79" name="Line 132">
              <a:extLst>
                <a:ext uri="{FF2B5EF4-FFF2-40B4-BE49-F238E27FC236}">
                  <a16:creationId xmlns:a16="http://schemas.microsoft.com/office/drawing/2014/main" id="{CE7552C5-5E72-44E5-BD71-9F2924CFCE63}"/>
                </a:ext>
              </a:extLst>
            </p:cNvPr>
            <p:cNvSpPr>
              <a:spLocks noChangeShapeType="1"/>
            </p:cNvSpPr>
            <p:nvPr/>
          </p:nvSpPr>
          <p:spPr bwMode="auto">
            <a:xfrm>
              <a:off x="4154" y="1127"/>
              <a:ext cx="27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80" name="Line 133">
              <a:extLst>
                <a:ext uri="{FF2B5EF4-FFF2-40B4-BE49-F238E27FC236}">
                  <a16:creationId xmlns:a16="http://schemas.microsoft.com/office/drawing/2014/main" id="{852AC383-94DC-4D93-9433-BA75829EDBC7}"/>
                </a:ext>
              </a:extLst>
            </p:cNvPr>
            <p:cNvSpPr>
              <a:spLocks noChangeShapeType="1"/>
            </p:cNvSpPr>
            <p:nvPr/>
          </p:nvSpPr>
          <p:spPr bwMode="auto">
            <a:xfrm>
              <a:off x="4713" y="1127"/>
              <a:ext cx="2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81" name="Line 134">
              <a:extLst>
                <a:ext uri="{FF2B5EF4-FFF2-40B4-BE49-F238E27FC236}">
                  <a16:creationId xmlns:a16="http://schemas.microsoft.com/office/drawing/2014/main" id="{B850C539-C024-4037-905B-4576A9C3699C}"/>
                </a:ext>
              </a:extLst>
            </p:cNvPr>
            <p:cNvSpPr>
              <a:spLocks noChangeShapeType="1"/>
            </p:cNvSpPr>
            <p:nvPr/>
          </p:nvSpPr>
          <p:spPr bwMode="auto">
            <a:xfrm>
              <a:off x="4991" y="1120"/>
              <a:ext cx="0" cy="4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82" name="Text Box 135">
              <a:extLst>
                <a:ext uri="{FF2B5EF4-FFF2-40B4-BE49-F238E27FC236}">
                  <a16:creationId xmlns:a16="http://schemas.microsoft.com/office/drawing/2014/main" id="{76A5375F-2243-4683-AF8F-93C263F46185}"/>
                </a:ext>
              </a:extLst>
            </p:cNvPr>
            <p:cNvSpPr txBox="1">
              <a:spLocks noChangeArrowheads="1"/>
            </p:cNvSpPr>
            <p:nvPr/>
          </p:nvSpPr>
          <p:spPr bwMode="auto">
            <a:xfrm>
              <a:off x="4361" y="1244"/>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grpSp>
          <p:nvGrpSpPr>
            <p:cNvPr id="12383" name="Group 136">
              <a:extLst>
                <a:ext uri="{FF2B5EF4-FFF2-40B4-BE49-F238E27FC236}">
                  <a16:creationId xmlns:a16="http://schemas.microsoft.com/office/drawing/2014/main" id="{3353FCAF-2E2C-40EE-A9AF-644FAFDDDFD1}"/>
                </a:ext>
              </a:extLst>
            </p:cNvPr>
            <p:cNvGrpSpPr>
              <a:grpSpLocks/>
            </p:cNvGrpSpPr>
            <p:nvPr/>
          </p:nvGrpSpPr>
          <p:grpSpPr bwMode="auto">
            <a:xfrm>
              <a:off x="4419" y="1419"/>
              <a:ext cx="286" cy="156"/>
              <a:chOff x="4060" y="1080"/>
              <a:chExt cx="286" cy="156"/>
            </a:xfrm>
          </p:grpSpPr>
          <p:sp>
            <p:nvSpPr>
              <p:cNvPr id="12384" name="Oval 137">
                <a:extLst>
                  <a:ext uri="{FF2B5EF4-FFF2-40B4-BE49-F238E27FC236}">
                    <a16:creationId xmlns:a16="http://schemas.microsoft.com/office/drawing/2014/main" id="{B0AEAAF3-2A5A-42D1-A176-33825AA2B0E3}"/>
                  </a:ext>
                </a:extLst>
              </p:cNvPr>
              <p:cNvSpPr>
                <a:spLocks noChangeArrowheads="1"/>
              </p:cNvSpPr>
              <p:nvPr/>
            </p:nvSpPr>
            <p:spPr bwMode="auto">
              <a:xfrm>
                <a:off x="4060" y="1180"/>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85" name="Oval 138">
                <a:extLst>
                  <a:ext uri="{FF2B5EF4-FFF2-40B4-BE49-F238E27FC236}">
                    <a16:creationId xmlns:a16="http://schemas.microsoft.com/office/drawing/2014/main" id="{A65F795D-5358-4535-AC41-0E37C3E274B3}"/>
                  </a:ext>
                </a:extLst>
              </p:cNvPr>
              <p:cNvSpPr>
                <a:spLocks noChangeArrowheads="1"/>
              </p:cNvSpPr>
              <p:nvPr/>
            </p:nvSpPr>
            <p:spPr bwMode="auto">
              <a:xfrm>
                <a:off x="4292" y="1180"/>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86" name="Line 139">
                <a:extLst>
                  <a:ext uri="{FF2B5EF4-FFF2-40B4-BE49-F238E27FC236}">
                    <a16:creationId xmlns:a16="http://schemas.microsoft.com/office/drawing/2014/main" id="{642BBC60-081E-4402-BE87-A135627A8ED8}"/>
                  </a:ext>
                </a:extLst>
              </p:cNvPr>
              <p:cNvSpPr>
                <a:spLocks noChangeShapeType="1"/>
              </p:cNvSpPr>
              <p:nvPr/>
            </p:nvSpPr>
            <p:spPr bwMode="auto">
              <a:xfrm flipV="1">
                <a:off x="4108" y="1080"/>
                <a:ext cx="192" cy="1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 name="Group 162">
            <a:extLst>
              <a:ext uri="{FF2B5EF4-FFF2-40B4-BE49-F238E27FC236}">
                <a16:creationId xmlns:a16="http://schemas.microsoft.com/office/drawing/2014/main" id="{02B744DF-91DE-477D-932D-A68BBFAAC40D}"/>
              </a:ext>
            </a:extLst>
          </p:cNvPr>
          <p:cNvGrpSpPr>
            <a:grpSpLocks/>
          </p:cNvGrpSpPr>
          <p:nvPr/>
        </p:nvGrpSpPr>
        <p:grpSpPr bwMode="auto">
          <a:xfrm>
            <a:off x="1019175" y="4905375"/>
            <a:ext cx="2119313" cy="700088"/>
            <a:chOff x="642" y="2409"/>
            <a:chExt cx="1335" cy="441"/>
          </a:xfrm>
        </p:grpSpPr>
        <p:sp>
          <p:nvSpPr>
            <p:cNvPr id="12355" name="Text Box 147">
              <a:extLst>
                <a:ext uri="{FF2B5EF4-FFF2-40B4-BE49-F238E27FC236}">
                  <a16:creationId xmlns:a16="http://schemas.microsoft.com/office/drawing/2014/main" id="{202750DA-5A95-4A63-932D-292984173193}"/>
                </a:ext>
              </a:extLst>
            </p:cNvPr>
            <p:cNvSpPr txBox="1">
              <a:spLocks noChangeArrowheads="1"/>
            </p:cNvSpPr>
            <p:nvPr/>
          </p:nvSpPr>
          <p:spPr bwMode="auto">
            <a:xfrm>
              <a:off x="642" y="2409"/>
              <a:ext cx="12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12356" name="Text Box 148">
              <a:extLst>
                <a:ext uri="{FF2B5EF4-FFF2-40B4-BE49-F238E27FC236}">
                  <a16:creationId xmlns:a16="http://schemas.microsoft.com/office/drawing/2014/main" id="{2AC211AC-4506-424B-8933-8EFDE582C617}"/>
                </a:ext>
              </a:extLst>
            </p:cNvPr>
            <p:cNvSpPr txBox="1">
              <a:spLocks noChangeArrowheads="1"/>
            </p:cNvSpPr>
            <p:nvPr/>
          </p:nvSpPr>
          <p:spPr bwMode="auto">
            <a:xfrm>
              <a:off x="642" y="2643"/>
              <a:ext cx="12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B</a:t>
              </a:r>
              <a:endParaRPr kumimoji="1" lang="en-US" altLang="zh-CN" sz="2400" b="0" baseline="-25000">
                <a:latin typeface="Times New Roman" panose="02020603050405020304" pitchFamily="18" charset="0"/>
                <a:ea typeface="楷体_GB2312" pitchFamily="49" charset="-122"/>
              </a:endParaRPr>
            </a:p>
          </p:txBody>
        </p:sp>
        <p:sp>
          <p:nvSpPr>
            <p:cNvPr id="12357" name="Line 149">
              <a:extLst>
                <a:ext uri="{FF2B5EF4-FFF2-40B4-BE49-F238E27FC236}">
                  <a16:creationId xmlns:a16="http://schemas.microsoft.com/office/drawing/2014/main" id="{83CEB223-75BA-42F8-9EF4-D6FD4BBF300A}"/>
                </a:ext>
              </a:extLst>
            </p:cNvPr>
            <p:cNvSpPr>
              <a:spLocks noChangeShapeType="1"/>
            </p:cNvSpPr>
            <p:nvPr/>
          </p:nvSpPr>
          <p:spPr bwMode="auto">
            <a:xfrm>
              <a:off x="850" y="2514"/>
              <a:ext cx="27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8" name="Line 150">
              <a:extLst>
                <a:ext uri="{FF2B5EF4-FFF2-40B4-BE49-F238E27FC236}">
                  <a16:creationId xmlns:a16="http://schemas.microsoft.com/office/drawing/2014/main" id="{DE028346-5E21-4BA1-A9B3-FB0032D3BB4D}"/>
                </a:ext>
              </a:extLst>
            </p:cNvPr>
            <p:cNvSpPr>
              <a:spLocks noChangeShapeType="1"/>
            </p:cNvSpPr>
            <p:nvPr/>
          </p:nvSpPr>
          <p:spPr bwMode="auto">
            <a:xfrm>
              <a:off x="850" y="2722"/>
              <a:ext cx="27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9" name="Text Box 151">
              <a:extLst>
                <a:ext uri="{FF2B5EF4-FFF2-40B4-BE49-F238E27FC236}">
                  <a16:creationId xmlns:a16="http://schemas.microsoft.com/office/drawing/2014/main" id="{F9A66238-345D-4E72-B260-FD5BEE7A5878}"/>
                </a:ext>
              </a:extLst>
            </p:cNvPr>
            <p:cNvSpPr txBox="1">
              <a:spLocks noChangeArrowheads="1"/>
            </p:cNvSpPr>
            <p:nvPr/>
          </p:nvSpPr>
          <p:spPr bwMode="auto">
            <a:xfrm flipH="1">
              <a:off x="1850" y="2525"/>
              <a:ext cx="1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sp>
          <p:nvSpPr>
            <p:cNvPr id="12360" name="Text Box 152">
              <a:extLst>
                <a:ext uri="{FF2B5EF4-FFF2-40B4-BE49-F238E27FC236}">
                  <a16:creationId xmlns:a16="http://schemas.microsoft.com/office/drawing/2014/main" id="{B23D4C74-EA1C-4BCC-9B83-D2B7D0EDD917}"/>
                </a:ext>
              </a:extLst>
            </p:cNvPr>
            <p:cNvSpPr txBox="1">
              <a:spLocks noChangeArrowheads="1"/>
            </p:cNvSpPr>
            <p:nvPr/>
          </p:nvSpPr>
          <p:spPr bwMode="auto">
            <a:xfrm>
              <a:off x="1183" y="2469"/>
              <a:ext cx="2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rPr>
                <a:t>≥1</a:t>
              </a:r>
            </a:p>
          </p:txBody>
        </p:sp>
        <p:sp>
          <p:nvSpPr>
            <p:cNvPr id="12361" name="Rectangle 153">
              <a:extLst>
                <a:ext uri="{FF2B5EF4-FFF2-40B4-BE49-F238E27FC236}">
                  <a16:creationId xmlns:a16="http://schemas.microsoft.com/office/drawing/2014/main" id="{CBE519A2-798F-4D2E-864C-072B5A407A19}"/>
                </a:ext>
              </a:extLst>
            </p:cNvPr>
            <p:cNvSpPr>
              <a:spLocks noChangeArrowheads="1"/>
            </p:cNvSpPr>
            <p:nvPr/>
          </p:nvSpPr>
          <p:spPr bwMode="auto">
            <a:xfrm>
              <a:off x="1128" y="2409"/>
              <a:ext cx="389" cy="40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62" name="Line 154">
              <a:extLst>
                <a:ext uri="{FF2B5EF4-FFF2-40B4-BE49-F238E27FC236}">
                  <a16:creationId xmlns:a16="http://schemas.microsoft.com/office/drawing/2014/main" id="{3491FC78-0DCB-4EB9-85D3-609469856D8B}"/>
                </a:ext>
              </a:extLst>
            </p:cNvPr>
            <p:cNvSpPr>
              <a:spLocks noChangeShapeType="1"/>
            </p:cNvSpPr>
            <p:nvPr/>
          </p:nvSpPr>
          <p:spPr bwMode="auto">
            <a:xfrm>
              <a:off x="1517" y="2617"/>
              <a:ext cx="2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161">
            <a:extLst>
              <a:ext uri="{FF2B5EF4-FFF2-40B4-BE49-F238E27FC236}">
                <a16:creationId xmlns:a16="http://schemas.microsoft.com/office/drawing/2014/main" id="{4FD2FA16-DC76-4667-A8EF-B3366F7C2220}"/>
              </a:ext>
            </a:extLst>
          </p:cNvPr>
          <p:cNvGrpSpPr>
            <a:grpSpLocks/>
          </p:cNvGrpSpPr>
          <p:nvPr/>
        </p:nvGrpSpPr>
        <p:grpSpPr bwMode="auto">
          <a:xfrm>
            <a:off x="755650" y="3824288"/>
            <a:ext cx="2411413" cy="709612"/>
            <a:chOff x="476" y="3028"/>
            <a:chExt cx="1519" cy="447"/>
          </a:xfrm>
        </p:grpSpPr>
        <p:sp>
          <p:nvSpPr>
            <p:cNvPr id="12343" name="Text Box 141">
              <a:extLst>
                <a:ext uri="{FF2B5EF4-FFF2-40B4-BE49-F238E27FC236}">
                  <a16:creationId xmlns:a16="http://schemas.microsoft.com/office/drawing/2014/main" id="{63CBCE93-B49B-48B9-91D6-A90FC6BA7319}"/>
                </a:ext>
              </a:extLst>
            </p:cNvPr>
            <p:cNvSpPr txBox="1">
              <a:spLocks noChangeArrowheads="1"/>
            </p:cNvSpPr>
            <p:nvPr/>
          </p:nvSpPr>
          <p:spPr bwMode="auto">
            <a:xfrm>
              <a:off x="601" y="3028"/>
              <a:ext cx="18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12344" name="Text Box 142">
              <a:extLst>
                <a:ext uri="{FF2B5EF4-FFF2-40B4-BE49-F238E27FC236}">
                  <a16:creationId xmlns:a16="http://schemas.microsoft.com/office/drawing/2014/main" id="{855E6D84-A957-40B6-BE94-30D0A1D4AEDF}"/>
                </a:ext>
              </a:extLst>
            </p:cNvPr>
            <p:cNvSpPr txBox="1">
              <a:spLocks noChangeArrowheads="1"/>
            </p:cNvSpPr>
            <p:nvPr/>
          </p:nvSpPr>
          <p:spPr bwMode="auto">
            <a:xfrm>
              <a:off x="609" y="3268"/>
              <a:ext cx="18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B</a:t>
              </a:r>
              <a:endParaRPr kumimoji="1" lang="en-US" altLang="zh-CN" sz="2400" b="0" baseline="-25000">
                <a:latin typeface="Times New Roman" panose="02020603050405020304" pitchFamily="18" charset="0"/>
                <a:ea typeface="楷体_GB2312" pitchFamily="49" charset="-122"/>
              </a:endParaRPr>
            </a:p>
          </p:txBody>
        </p:sp>
        <p:sp>
          <p:nvSpPr>
            <p:cNvPr id="12345" name="Line 143">
              <a:extLst>
                <a:ext uri="{FF2B5EF4-FFF2-40B4-BE49-F238E27FC236}">
                  <a16:creationId xmlns:a16="http://schemas.microsoft.com/office/drawing/2014/main" id="{CA6D2F32-4A2B-45A8-96BD-284FD67CAB3B}"/>
                </a:ext>
              </a:extLst>
            </p:cNvPr>
            <p:cNvSpPr>
              <a:spLocks noChangeShapeType="1"/>
            </p:cNvSpPr>
            <p:nvPr/>
          </p:nvSpPr>
          <p:spPr bwMode="auto">
            <a:xfrm>
              <a:off x="850" y="3153"/>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6" name="Line 144">
              <a:extLst>
                <a:ext uri="{FF2B5EF4-FFF2-40B4-BE49-F238E27FC236}">
                  <a16:creationId xmlns:a16="http://schemas.microsoft.com/office/drawing/2014/main" id="{F482A791-08C6-4A0C-9773-5A0352499078}"/>
                </a:ext>
              </a:extLst>
            </p:cNvPr>
            <p:cNvSpPr>
              <a:spLocks noChangeShapeType="1"/>
            </p:cNvSpPr>
            <p:nvPr/>
          </p:nvSpPr>
          <p:spPr bwMode="auto">
            <a:xfrm>
              <a:off x="850" y="3361"/>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7" name="Line 145">
              <a:extLst>
                <a:ext uri="{FF2B5EF4-FFF2-40B4-BE49-F238E27FC236}">
                  <a16:creationId xmlns:a16="http://schemas.microsoft.com/office/drawing/2014/main" id="{73B0DD3C-92E7-406A-8B65-2194B2896ADD}"/>
                </a:ext>
              </a:extLst>
            </p:cNvPr>
            <p:cNvSpPr>
              <a:spLocks noChangeShapeType="1"/>
            </p:cNvSpPr>
            <p:nvPr/>
          </p:nvSpPr>
          <p:spPr bwMode="auto">
            <a:xfrm>
              <a:off x="1523" y="3254"/>
              <a:ext cx="2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8" name="Text Box 146">
              <a:extLst>
                <a:ext uri="{FF2B5EF4-FFF2-40B4-BE49-F238E27FC236}">
                  <a16:creationId xmlns:a16="http://schemas.microsoft.com/office/drawing/2014/main" id="{AD4DE1AA-1A83-47EE-81C2-771F9475230C}"/>
                </a:ext>
              </a:extLst>
            </p:cNvPr>
            <p:cNvSpPr txBox="1">
              <a:spLocks noChangeArrowheads="1"/>
            </p:cNvSpPr>
            <p:nvPr/>
          </p:nvSpPr>
          <p:spPr bwMode="auto">
            <a:xfrm>
              <a:off x="1808" y="3153"/>
              <a:ext cx="18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grpSp>
          <p:nvGrpSpPr>
            <p:cNvPr id="12349" name="Group 155">
              <a:extLst>
                <a:ext uri="{FF2B5EF4-FFF2-40B4-BE49-F238E27FC236}">
                  <a16:creationId xmlns:a16="http://schemas.microsoft.com/office/drawing/2014/main" id="{92D035A2-2EAA-4468-8859-ACD53C377D30}"/>
                </a:ext>
              </a:extLst>
            </p:cNvPr>
            <p:cNvGrpSpPr>
              <a:grpSpLocks/>
            </p:cNvGrpSpPr>
            <p:nvPr/>
          </p:nvGrpSpPr>
          <p:grpSpPr bwMode="auto">
            <a:xfrm>
              <a:off x="476" y="3048"/>
              <a:ext cx="1061" cy="417"/>
              <a:chOff x="986" y="3158"/>
              <a:chExt cx="1671" cy="658"/>
            </a:xfrm>
          </p:grpSpPr>
          <p:sp>
            <p:nvSpPr>
              <p:cNvPr id="12350" name="Arc 156">
                <a:extLst>
                  <a:ext uri="{FF2B5EF4-FFF2-40B4-BE49-F238E27FC236}">
                    <a16:creationId xmlns:a16="http://schemas.microsoft.com/office/drawing/2014/main" id="{805161DF-B7BE-42FC-9F0A-A136DE7A5F53}"/>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1" name="Arc 157">
                <a:extLst>
                  <a:ext uri="{FF2B5EF4-FFF2-40B4-BE49-F238E27FC236}">
                    <a16:creationId xmlns:a16="http://schemas.microsoft.com/office/drawing/2014/main" id="{79959D89-10A5-4FD8-991C-7EFF0FE30F0E}"/>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2" name="Arc 158">
                <a:extLst>
                  <a:ext uri="{FF2B5EF4-FFF2-40B4-BE49-F238E27FC236}">
                    <a16:creationId xmlns:a16="http://schemas.microsoft.com/office/drawing/2014/main" id="{00DCBD1A-C85F-42DD-A067-73BF75080992}"/>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53" name="Line 159">
                <a:extLst>
                  <a:ext uri="{FF2B5EF4-FFF2-40B4-BE49-F238E27FC236}">
                    <a16:creationId xmlns:a16="http://schemas.microsoft.com/office/drawing/2014/main" id="{30BD38BA-73E1-4719-9FF6-8B232DD37554}"/>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4" name="Line 160">
                <a:extLst>
                  <a:ext uri="{FF2B5EF4-FFF2-40B4-BE49-F238E27FC236}">
                    <a16:creationId xmlns:a16="http://schemas.microsoft.com/office/drawing/2014/main" id="{6F7D6C06-BEC5-42F8-95F1-8821A3D7441E}"/>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4" name="Rectangle 80">
            <a:extLst>
              <a:ext uri="{FF2B5EF4-FFF2-40B4-BE49-F238E27FC236}">
                <a16:creationId xmlns:a16="http://schemas.microsoft.com/office/drawing/2014/main" id="{E0A219CC-23F8-490B-9D8C-4600448615A6}"/>
              </a:ext>
            </a:extLst>
          </p:cNvPr>
          <p:cNvSpPr>
            <a:spLocks noChangeArrowheads="1"/>
          </p:cNvSpPr>
          <p:nvPr/>
        </p:nvSpPr>
        <p:spPr bwMode="auto">
          <a:xfrm>
            <a:off x="3671888" y="3095625"/>
            <a:ext cx="144462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Y = A | B;</a:t>
            </a:r>
            <a:endParaRPr lang="zh-CN" altLang="en-US" sz="2400" b="0"/>
          </a:p>
        </p:txBody>
      </p:sp>
      <p:sp>
        <p:nvSpPr>
          <p:cNvPr id="65" name="Rectangle 80">
            <a:extLst>
              <a:ext uri="{FF2B5EF4-FFF2-40B4-BE49-F238E27FC236}">
                <a16:creationId xmlns:a16="http://schemas.microsoft.com/office/drawing/2014/main" id="{B8F24C35-8E1F-4057-943D-0D2B7B05B8F7}"/>
              </a:ext>
            </a:extLst>
          </p:cNvPr>
          <p:cNvSpPr>
            <a:spLocks noChangeArrowheads="1"/>
          </p:cNvSpPr>
          <p:nvPr/>
        </p:nvSpPr>
        <p:spPr bwMode="auto">
          <a:xfrm>
            <a:off x="5529263" y="3081338"/>
            <a:ext cx="1792287"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or (Y, A, B);</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25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12387">
                                            <p:txEl>
                                              <p:pRg st="0" end="0"/>
                                            </p:txEl>
                                          </p:spTgt>
                                        </p:tgtEl>
                                        <p:attrNameLst>
                                          <p:attrName>style.visibility</p:attrName>
                                        </p:attrNameLst>
                                      </p:cBhvr>
                                      <p:to>
                                        <p:strVal val="visible"/>
                                      </p:to>
                                    </p:set>
                                    <p:animEffect transition="in" filter="blinds(horizontal)">
                                      <p:cBhvr>
                                        <p:cTn id="11" dur="500"/>
                                        <p:tgtEl>
                                          <p:spTgt spid="912387">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912387">
                                            <p:txEl>
                                              <p:pRg st="1" end="1"/>
                                            </p:txEl>
                                          </p:spTgt>
                                        </p:tgtEl>
                                        <p:attrNameLst>
                                          <p:attrName>style.visibility</p:attrName>
                                        </p:attrNameLst>
                                      </p:cBhvr>
                                      <p:to>
                                        <p:strVal val="visible"/>
                                      </p:to>
                                    </p:set>
                                    <p:animEffect transition="in" filter="blinds(horizontal)">
                                      <p:cBhvr>
                                        <p:cTn id="14" dur="500"/>
                                        <p:tgtEl>
                                          <p:spTgt spid="91238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12387">
                                            <p:txEl>
                                              <p:pRg st="2" end="2"/>
                                            </p:txEl>
                                          </p:spTgt>
                                        </p:tgtEl>
                                        <p:attrNameLst>
                                          <p:attrName>style.visibility</p:attrName>
                                        </p:attrNameLst>
                                      </p:cBhvr>
                                      <p:to>
                                        <p:strVal val="visible"/>
                                      </p:to>
                                    </p:set>
                                    <p:animEffect transition="in" filter="blinds(horizontal)">
                                      <p:cBhvr>
                                        <p:cTn id="19" dur="500"/>
                                        <p:tgtEl>
                                          <p:spTgt spid="912387">
                                            <p:txEl>
                                              <p:pRg st="2" end="2"/>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12387">
                                            <p:txEl>
                                              <p:pRg st="3" end="3"/>
                                            </p:txEl>
                                          </p:spTgt>
                                        </p:tgtEl>
                                        <p:attrNameLst>
                                          <p:attrName>style.visibility</p:attrName>
                                        </p:attrNameLst>
                                      </p:cBhvr>
                                      <p:to>
                                        <p:strVal val="visible"/>
                                      </p:to>
                                    </p:set>
                                    <p:animEffect transition="in" filter="blinds(horizontal)">
                                      <p:cBhvr>
                                        <p:cTn id="22" dur="500"/>
                                        <p:tgtEl>
                                          <p:spTgt spid="912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23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3" presetClass="entr" presetSubtype="1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7" grpId="0" build="p"/>
      <p:bldP spid="912396" grpId="0"/>
      <p:bldP spid="64" grpId="0" animBg="1" autoUpdateAnimBg="0"/>
      <p:bldP spid="6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9247E2ED-C016-47AB-81D9-B0138982363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A64F02C-3816-41F8-9D79-55EA7F8443D0}"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14339" name="Rectangle 5">
            <a:extLst>
              <a:ext uri="{FF2B5EF4-FFF2-40B4-BE49-F238E27FC236}">
                <a16:creationId xmlns:a16="http://schemas.microsoft.com/office/drawing/2014/main" id="{0539D2E9-332D-40F1-8421-5749E3881B6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14340" name="Rectangle 6">
            <a:extLst>
              <a:ext uri="{FF2B5EF4-FFF2-40B4-BE49-F238E27FC236}">
                <a16:creationId xmlns:a16="http://schemas.microsoft.com/office/drawing/2014/main" id="{19B358E9-451D-4B92-8BDE-4894CA5A7A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30560FE-80A1-4250-8E3C-B3B5CE33B958}" type="slidenum">
              <a:rPr lang="en-US" altLang="zh-CN" sz="1800" b="0">
                <a:solidFill>
                  <a:srgbClr val="B2B2B2"/>
                </a:solidFill>
              </a:rPr>
              <a:pPr>
                <a:spcAft>
                  <a:spcPct val="0"/>
                </a:spcAft>
                <a:buFontTx/>
                <a:buNone/>
              </a:pPr>
              <a:t>6</a:t>
            </a:fld>
            <a:endParaRPr lang="en-US" altLang="zh-CN" sz="1800" b="0">
              <a:solidFill>
                <a:srgbClr val="B2B2B2"/>
              </a:solidFill>
            </a:endParaRPr>
          </a:p>
        </p:txBody>
      </p:sp>
      <p:sp>
        <p:nvSpPr>
          <p:cNvPr id="14341" name="Rectangle 79">
            <a:extLst>
              <a:ext uri="{FF2B5EF4-FFF2-40B4-BE49-F238E27FC236}">
                <a16:creationId xmlns:a16="http://schemas.microsoft.com/office/drawing/2014/main" id="{B7130DC0-11AC-477A-8D84-49B51F7BF191}"/>
              </a:ext>
            </a:extLst>
          </p:cNvPr>
          <p:cNvSpPr>
            <a:spLocks noChangeArrowheads="1"/>
          </p:cNvSpPr>
          <p:nvPr/>
        </p:nvSpPr>
        <p:spPr bwMode="auto">
          <a:xfrm>
            <a:off x="3708400" y="4292600"/>
            <a:ext cx="20224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非逻辑真值表</a:t>
            </a:r>
          </a:p>
        </p:txBody>
      </p:sp>
      <p:sp>
        <p:nvSpPr>
          <p:cNvPr id="14342" name="Rectangle 2">
            <a:extLst>
              <a:ext uri="{FF2B5EF4-FFF2-40B4-BE49-F238E27FC236}">
                <a16:creationId xmlns:a16="http://schemas.microsoft.com/office/drawing/2014/main" id="{A93ACC2A-1530-4D30-A940-D698BBBDC32C}"/>
              </a:ext>
            </a:extLst>
          </p:cNvPr>
          <p:cNvSpPr>
            <a:spLocks noGrp="1" noChangeArrowheads="1"/>
          </p:cNvSpPr>
          <p:nvPr>
            <p:ph type="title"/>
          </p:nvPr>
        </p:nvSpPr>
        <p:spPr>
          <a:xfrm>
            <a:off x="457200" y="152400"/>
            <a:ext cx="8229600" cy="1143000"/>
          </a:xfrm>
        </p:spPr>
        <p:txBody>
          <a:bodyPr/>
          <a:lstStyle/>
          <a:p>
            <a:r>
              <a:rPr lang="zh-CN" altLang="en-US"/>
              <a:t>基本逻辑运算</a:t>
            </a:r>
            <a:r>
              <a:rPr lang="zh-CN" altLang="en-US">
                <a:latin typeface="Times New Roman" panose="02020603050405020304" pitchFamily="18" charset="0"/>
              </a:rPr>
              <a:t>─</a:t>
            </a:r>
            <a:r>
              <a:rPr lang="zh-CN" altLang="en-US"/>
              <a:t>非</a:t>
            </a:r>
          </a:p>
        </p:txBody>
      </p:sp>
      <p:sp>
        <p:nvSpPr>
          <p:cNvPr id="918531" name="Rectangle 3">
            <a:extLst>
              <a:ext uri="{FF2B5EF4-FFF2-40B4-BE49-F238E27FC236}">
                <a16:creationId xmlns:a16="http://schemas.microsoft.com/office/drawing/2014/main" id="{DF6321A8-B165-42A7-8A65-33044F309B88}"/>
              </a:ext>
            </a:extLst>
          </p:cNvPr>
          <p:cNvSpPr>
            <a:spLocks noGrp="1" noChangeArrowheads="1"/>
          </p:cNvSpPr>
          <p:nvPr>
            <p:ph type="body" sz="half" idx="1"/>
          </p:nvPr>
        </p:nvSpPr>
        <p:spPr>
          <a:xfrm>
            <a:off x="468313" y="1557338"/>
            <a:ext cx="4751387" cy="2519362"/>
          </a:xfrm>
        </p:spPr>
        <p:txBody>
          <a:bodyPr/>
          <a:lstStyle/>
          <a:p>
            <a:r>
              <a:rPr lang="zh-CN" altLang="en-US" sz="2800">
                <a:latin typeface="Times New Roman" panose="02020603050405020304" pitchFamily="18" charset="0"/>
              </a:rPr>
              <a:t>非逻辑，也称逻辑反</a:t>
            </a:r>
            <a:endParaRPr lang="en-US" altLang="zh-CN" sz="2800">
              <a:latin typeface="Times New Roman" panose="02020603050405020304" pitchFamily="18" charset="0"/>
            </a:endParaRPr>
          </a:p>
          <a:p>
            <a:pPr lvl="1"/>
            <a:r>
              <a:rPr lang="zh-CN" altLang="en-US" sz="2400"/>
              <a:t>条件不具备，结果发生</a:t>
            </a:r>
          </a:p>
          <a:p>
            <a:pPr lvl="1"/>
            <a:r>
              <a:rPr lang="zh-CN" altLang="en-US" sz="2400"/>
              <a:t>条件具备，结果不发生</a:t>
            </a:r>
            <a:endParaRPr lang="zh-CN" altLang="en-US" sz="2400">
              <a:latin typeface="Times New Roman" panose="02020603050405020304" pitchFamily="18" charset="0"/>
            </a:endParaRPr>
          </a:p>
          <a:p>
            <a:r>
              <a:rPr lang="zh-CN" altLang="en-US" sz="2800">
                <a:latin typeface="Times New Roman" panose="02020603050405020304" pitchFamily="18" charset="0"/>
              </a:rPr>
              <a:t>非逻辑表达式</a:t>
            </a:r>
          </a:p>
          <a:p>
            <a:pPr lvl="1">
              <a:spcBef>
                <a:spcPct val="20000"/>
              </a:spcBef>
              <a:buFontTx/>
              <a:buNone/>
            </a:pPr>
            <a:r>
              <a:rPr lang="en-US" altLang="zh-CN" sz="2400">
                <a:latin typeface="Times New Roman" panose="02020603050405020304" pitchFamily="18" charset="0"/>
              </a:rPr>
              <a:t>Y = A</a:t>
            </a:r>
          </a:p>
        </p:txBody>
      </p:sp>
      <p:sp>
        <p:nvSpPr>
          <p:cNvPr id="918540" name="Rectangle 12">
            <a:extLst>
              <a:ext uri="{FF2B5EF4-FFF2-40B4-BE49-F238E27FC236}">
                <a16:creationId xmlns:a16="http://schemas.microsoft.com/office/drawing/2014/main" id="{6B88C893-E006-46B5-BA93-0DA7252ECDED}"/>
              </a:ext>
            </a:extLst>
          </p:cNvPr>
          <p:cNvSpPr>
            <a:spLocks noChangeArrowheads="1"/>
          </p:cNvSpPr>
          <p:nvPr/>
        </p:nvSpPr>
        <p:spPr bwMode="auto">
          <a:xfrm>
            <a:off x="1116013" y="5805488"/>
            <a:ext cx="17653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buFontTx/>
              <a:buNone/>
            </a:pPr>
            <a:r>
              <a:rPr lang="zh-CN" altLang="en-US" sz="2400">
                <a:latin typeface="Times New Roman" panose="02020603050405020304" pitchFamily="18" charset="0"/>
              </a:rPr>
              <a:t>非逻辑符号</a:t>
            </a:r>
          </a:p>
        </p:txBody>
      </p:sp>
      <p:graphicFrame>
        <p:nvGraphicFramePr>
          <p:cNvPr id="918661" name="Group 133">
            <a:extLst>
              <a:ext uri="{FF2B5EF4-FFF2-40B4-BE49-F238E27FC236}">
                <a16:creationId xmlns:a16="http://schemas.microsoft.com/office/drawing/2014/main" id="{39F280E7-3160-4E75-9CD8-3639CBE09C83}"/>
              </a:ext>
            </a:extLst>
          </p:cNvPr>
          <p:cNvGraphicFramePr>
            <a:graphicFrameLocks noGrp="1"/>
          </p:cNvGraphicFramePr>
          <p:nvPr/>
        </p:nvGraphicFramePr>
        <p:xfrm>
          <a:off x="3959225" y="4879975"/>
          <a:ext cx="1549400" cy="1260476"/>
        </p:xfrm>
        <a:graphic>
          <a:graphicData uri="http://schemas.openxmlformats.org/drawingml/2006/table">
            <a:tbl>
              <a:tblPr/>
              <a:tblGrid>
                <a:gridCol w="649288">
                  <a:extLst>
                    <a:ext uri="{9D8B030D-6E8A-4147-A177-3AD203B41FA5}">
                      <a16:colId xmlns:a16="http://schemas.microsoft.com/office/drawing/2014/main" val="20000"/>
                    </a:ext>
                  </a:extLst>
                </a:gridCol>
                <a:gridCol w="900112">
                  <a:extLst>
                    <a:ext uri="{9D8B030D-6E8A-4147-A177-3AD203B41FA5}">
                      <a16:colId xmlns:a16="http://schemas.microsoft.com/office/drawing/2014/main" val="20001"/>
                    </a:ext>
                  </a:extLst>
                </a:gridCol>
              </a:tblGrid>
              <a:tr h="50800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356" name="Line 75">
            <a:extLst>
              <a:ext uri="{FF2B5EF4-FFF2-40B4-BE49-F238E27FC236}">
                <a16:creationId xmlns:a16="http://schemas.microsoft.com/office/drawing/2014/main" id="{DE069371-96FD-4145-8477-6C9B5399643E}"/>
              </a:ext>
            </a:extLst>
          </p:cNvPr>
          <p:cNvSpPr>
            <a:spLocks noChangeShapeType="1"/>
          </p:cNvSpPr>
          <p:nvPr/>
        </p:nvSpPr>
        <p:spPr bwMode="auto">
          <a:xfrm flipV="1">
            <a:off x="4678363" y="4879975"/>
            <a:ext cx="1587" cy="12604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76">
            <a:extLst>
              <a:ext uri="{FF2B5EF4-FFF2-40B4-BE49-F238E27FC236}">
                <a16:creationId xmlns:a16="http://schemas.microsoft.com/office/drawing/2014/main" id="{09320022-5292-40BC-BCBA-E818B47385AA}"/>
              </a:ext>
            </a:extLst>
          </p:cNvPr>
          <p:cNvSpPr>
            <a:spLocks noChangeShapeType="1"/>
          </p:cNvSpPr>
          <p:nvPr/>
        </p:nvSpPr>
        <p:spPr bwMode="auto">
          <a:xfrm>
            <a:off x="3959225" y="5383213"/>
            <a:ext cx="1584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58" name="Group 168">
            <a:extLst>
              <a:ext uri="{FF2B5EF4-FFF2-40B4-BE49-F238E27FC236}">
                <a16:creationId xmlns:a16="http://schemas.microsoft.com/office/drawing/2014/main" id="{713800D9-21B2-489C-B29E-FD0A7E0B8665}"/>
              </a:ext>
            </a:extLst>
          </p:cNvPr>
          <p:cNvGrpSpPr>
            <a:grpSpLocks/>
          </p:cNvGrpSpPr>
          <p:nvPr/>
        </p:nvGrpSpPr>
        <p:grpSpPr bwMode="auto">
          <a:xfrm>
            <a:off x="5554663" y="1438275"/>
            <a:ext cx="2701925" cy="1171575"/>
            <a:chOff x="3560" y="1117"/>
            <a:chExt cx="1702" cy="738"/>
          </a:xfrm>
        </p:grpSpPr>
        <p:sp>
          <p:nvSpPr>
            <p:cNvPr id="14392" name="Line 113">
              <a:extLst>
                <a:ext uri="{FF2B5EF4-FFF2-40B4-BE49-F238E27FC236}">
                  <a16:creationId xmlns:a16="http://schemas.microsoft.com/office/drawing/2014/main" id="{216A236A-C85C-4B38-8443-456A9E3BF1E5}"/>
                </a:ext>
              </a:extLst>
            </p:cNvPr>
            <p:cNvSpPr>
              <a:spLocks noChangeShapeType="1"/>
            </p:cNvSpPr>
            <p:nvPr/>
          </p:nvSpPr>
          <p:spPr bwMode="auto">
            <a:xfrm>
              <a:off x="3692" y="1179"/>
              <a:ext cx="26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114">
              <a:extLst>
                <a:ext uri="{FF2B5EF4-FFF2-40B4-BE49-F238E27FC236}">
                  <a16:creationId xmlns:a16="http://schemas.microsoft.com/office/drawing/2014/main" id="{BDB2FEC9-FBDB-4C52-901F-91BE638E1D8F}"/>
                </a:ext>
              </a:extLst>
            </p:cNvPr>
            <p:cNvSpPr>
              <a:spLocks noChangeShapeType="1"/>
            </p:cNvSpPr>
            <p:nvPr/>
          </p:nvSpPr>
          <p:spPr bwMode="auto">
            <a:xfrm>
              <a:off x="4286" y="1179"/>
              <a:ext cx="8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Line 115">
              <a:extLst>
                <a:ext uri="{FF2B5EF4-FFF2-40B4-BE49-F238E27FC236}">
                  <a16:creationId xmlns:a16="http://schemas.microsoft.com/office/drawing/2014/main" id="{AF2A1FE5-084F-48CA-82F0-58DD806ACAF8}"/>
                </a:ext>
              </a:extLst>
            </p:cNvPr>
            <p:cNvSpPr>
              <a:spLocks noChangeShapeType="1"/>
            </p:cNvSpPr>
            <p:nvPr/>
          </p:nvSpPr>
          <p:spPr bwMode="auto">
            <a:xfrm>
              <a:off x="5166" y="1179"/>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5" name="Line 116">
              <a:extLst>
                <a:ext uri="{FF2B5EF4-FFF2-40B4-BE49-F238E27FC236}">
                  <a16:creationId xmlns:a16="http://schemas.microsoft.com/office/drawing/2014/main" id="{44B15E89-4CEB-4E76-8F89-566D6C326906}"/>
                </a:ext>
              </a:extLst>
            </p:cNvPr>
            <p:cNvSpPr>
              <a:spLocks noChangeShapeType="1"/>
            </p:cNvSpPr>
            <p:nvPr/>
          </p:nvSpPr>
          <p:spPr bwMode="auto">
            <a:xfrm>
              <a:off x="5166" y="1605"/>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6" name="Line 117">
              <a:extLst>
                <a:ext uri="{FF2B5EF4-FFF2-40B4-BE49-F238E27FC236}">
                  <a16:creationId xmlns:a16="http://schemas.microsoft.com/office/drawing/2014/main" id="{89657C8D-4E34-407D-BF7D-55B5D91077D8}"/>
                </a:ext>
              </a:extLst>
            </p:cNvPr>
            <p:cNvSpPr>
              <a:spLocks noChangeShapeType="1"/>
            </p:cNvSpPr>
            <p:nvPr/>
          </p:nvSpPr>
          <p:spPr bwMode="auto">
            <a:xfrm flipH="1">
              <a:off x="3685" y="1851"/>
              <a:ext cx="14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7" name="AutoShape 118">
              <a:extLst>
                <a:ext uri="{FF2B5EF4-FFF2-40B4-BE49-F238E27FC236}">
                  <a16:creationId xmlns:a16="http://schemas.microsoft.com/office/drawing/2014/main" id="{5BCE83C5-5890-4707-BDFB-391A9BEBF270}"/>
                </a:ext>
              </a:extLst>
            </p:cNvPr>
            <p:cNvSpPr>
              <a:spLocks noChangeArrowheads="1"/>
            </p:cNvSpPr>
            <p:nvPr/>
          </p:nvSpPr>
          <p:spPr bwMode="auto">
            <a:xfrm>
              <a:off x="5070" y="1410"/>
              <a:ext cx="192" cy="192"/>
            </a:xfrm>
            <a:prstGeom prst="flowChartSummingJunction">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98" name="Text Box 119">
              <a:extLst>
                <a:ext uri="{FF2B5EF4-FFF2-40B4-BE49-F238E27FC236}">
                  <a16:creationId xmlns:a16="http://schemas.microsoft.com/office/drawing/2014/main" id="{DA28994E-9F61-4434-8312-70E9BA650EF5}"/>
                </a:ext>
              </a:extLst>
            </p:cNvPr>
            <p:cNvSpPr txBox="1">
              <a:spLocks noChangeArrowheads="1"/>
            </p:cNvSpPr>
            <p:nvPr/>
          </p:nvSpPr>
          <p:spPr bwMode="auto">
            <a:xfrm>
              <a:off x="4783" y="138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Y</a:t>
              </a:r>
              <a:endParaRPr kumimoji="1" lang="en-US" altLang="zh-CN" sz="2400" baseline="-25000">
                <a:latin typeface="Times New Roman" panose="02020603050405020304" pitchFamily="18" charset="0"/>
              </a:endParaRPr>
            </a:p>
          </p:txBody>
        </p:sp>
        <p:sp>
          <p:nvSpPr>
            <p:cNvPr id="14399" name="Line 120">
              <a:extLst>
                <a:ext uri="{FF2B5EF4-FFF2-40B4-BE49-F238E27FC236}">
                  <a16:creationId xmlns:a16="http://schemas.microsoft.com/office/drawing/2014/main" id="{7AC1C0C8-3969-45CB-81A6-2DB721698385}"/>
                </a:ext>
              </a:extLst>
            </p:cNvPr>
            <p:cNvSpPr>
              <a:spLocks noChangeShapeType="1"/>
            </p:cNvSpPr>
            <p:nvPr/>
          </p:nvSpPr>
          <p:spPr bwMode="auto">
            <a:xfrm>
              <a:off x="3696" y="1175"/>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0" name="Line 121">
              <a:extLst>
                <a:ext uri="{FF2B5EF4-FFF2-40B4-BE49-F238E27FC236}">
                  <a16:creationId xmlns:a16="http://schemas.microsoft.com/office/drawing/2014/main" id="{0D9C3E60-6F64-4354-A0B3-2C645BF61B0F}"/>
                </a:ext>
              </a:extLst>
            </p:cNvPr>
            <p:cNvSpPr>
              <a:spLocks noChangeShapeType="1"/>
            </p:cNvSpPr>
            <p:nvPr/>
          </p:nvSpPr>
          <p:spPr bwMode="auto">
            <a:xfrm>
              <a:off x="3696" y="15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1" name="Line 122">
              <a:extLst>
                <a:ext uri="{FF2B5EF4-FFF2-40B4-BE49-F238E27FC236}">
                  <a16:creationId xmlns:a16="http://schemas.microsoft.com/office/drawing/2014/main" id="{9CFD2773-0264-41D1-840A-A873E677CAE9}"/>
                </a:ext>
              </a:extLst>
            </p:cNvPr>
            <p:cNvSpPr>
              <a:spLocks noChangeShapeType="1"/>
            </p:cNvSpPr>
            <p:nvPr/>
          </p:nvSpPr>
          <p:spPr bwMode="auto">
            <a:xfrm>
              <a:off x="3560" y="1492"/>
              <a:ext cx="2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2" name="Line 123">
              <a:extLst>
                <a:ext uri="{FF2B5EF4-FFF2-40B4-BE49-F238E27FC236}">
                  <a16:creationId xmlns:a16="http://schemas.microsoft.com/office/drawing/2014/main" id="{C444EA30-41A0-45A9-B132-9F76CEC70B55}"/>
                </a:ext>
              </a:extLst>
            </p:cNvPr>
            <p:cNvSpPr>
              <a:spLocks noChangeShapeType="1"/>
            </p:cNvSpPr>
            <p:nvPr/>
          </p:nvSpPr>
          <p:spPr bwMode="auto">
            <a:xfrm>
              <a:off x="3605" y="1583"/>
              <a:ext cx="18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3" name="Text Box 124">
              <a:extLst>
                <a:ext uri="{FF2B5EF4-FFF2-40B4-BE49-F238E27FC236}">
                  <a16:creationId xmlns:a16="http://schemas.microsoft.com/office/drawing/2014/main" id="{E92D1780-2DD0-45B6-8962-04F7F555C104}"/>
                </a:ext>
              </a:extLst>
            </p:cNvPr>
            <p:cNvSpPr txBox="1">
              <a:spLocks noChangeArrowheads="1"/>
            </p:cNvSpPr>
            <p:nvPr/>
          </p:nvSpPr>
          <p:spPr bwMode="auto">
            <a:xfrm>
              <a:off x="4267" y="1408"/>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14404" name="Line 125">
              <a:extLst>
                <a:ext uri="{FF2B5EF4-FFF2-40B4-BE49-F238E27FC236}">
                  <a16:creationId xmlns:a16="http://schemas.microsoft.com/office/drawing/2014/main" id="{24067B12-0C60-4556-B349-AF27AA003D26}"/>
                </a:ext>
              </a:extLst>
            </p:cNvPr>
            <p:cNvSpPr>
              <a:spLocks noChangeShapeType="1"/>
            </p:cNvSpPr>
            <p:nvPr/>
          </p:nvSpPr>
          <p:spPr bwMode="auto">
            <a:xfrm>
              <a:off x="4603" y="1665"/>
              <a:ext cx="0" cy="182"/>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05" name="Group 126">
              <a:extLst>
                <a:ext uri="{FF2B5EF4-FFF2-40B4-BE49-F238E27FC236}">
                  <a16:creationId xmlns:a16="http://schemas.microsoft.com/office/drawing/2014/main" id="{C0317B00-BC46-456B-8DFD-6AA20683F54B}"/>
                </a:ext>
              </a:extLst>
            </p:cNvPr>
            <p:cNvGrpSpPr>
              <a:grpSpLocks/>
            </p:cNvGrpSpPr>
            <p:nvPr/>
          </p:nvGrpSpPr>
          <p:grpSpPr bwMode="auto">
            <a:xfrm rot="-5400000">
              <a:off x="4410" y="1452"/>
              <a:ext cx="286" cy="156"/>
              <a:chOff x="4060" y="1080"/>
              <a:chExt cx="286" cy="156"/>
            </a:xfrm>
          </p:grpSpPr>
          <p:sp>
            <p:nvSpPr>
              <p:cNvPr id="14408" name="Oval 127">
                <a:extLst>
                  <a:ext uri="{FF2B5EF4-FFF2-40B4-BE49-F238E27FC236}">
                    <a16:creationId xmlns:a16="http://schemas.microsoft.com/office/drawing/2014/main" id="{936A30FF-FE93-45A1-A020-08E3EAAD28AF}"/>
                  </a:ext>
                </a:extLst>
              </p:cNvPr>
              <p:cNvSpPr>
                <a:spLocks noChangeArrowheads="1"/>
              </p:cNvSpPr>
              <p:nvPr/>
            </p:nvSpPr>
            <p:spPr bwMode="auto">
              <a:xfrm>
                <a:off x="4060" y="1180"/>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409" name="Oval 128">
                <a:extLst>
                  <a:ext uri="{FF2B5EF4-FFF2-40B4-BE49-F238E27FC236}">
                    <a16:creationId xmlns:a16="http://schemas.microsoft.com/office/drawing/2014/main" id="{55913068-8D2D-4DAD-91B3-8A6B0DEAC0BF}"/>
                  </a:ext>
                </a:extLst>
              </p:cNvPr>
              <p:cNvSpPr>
                <a:spLocks noChangeArrowheads="1"/>
              </p:cNvSpPr>
              <p:nvPr/>
            </p:nvSpPr>
            <p:spPr bwMode="auto">
              <a:xfrm>
                <a:off x="4292" y="1180"/>
                <a:ext cx="54" cy="5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410" name="Line 129">
                <a:extLst>
                  <a:ext uri="{FF2B5EF4-FFF2-40B4-BE49-F238E27FC236}">
                    <a16:creationId xmlns:a16="http://schemas.microsoft.com/office/drawing/2014/main" id="{E0850A98-49A2-41E9-80CB-DBDF2DF743CA}"/>
                  </a:ext>
                </a:extLst>
              </p:cNvPr>
              <p:cNvSpPr>
                <a:spLocks noChangeShapeType="1"/>
              </p:cNvSpPr>
              <p:nvPr/>
            </p:nvSpPr>
            <p:spPr bwMode="auto">
              <a:xfrm flipV="1">
                <a:off x="4108" y="1080"/>
                <a:ext cx="192" cy="1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406" name="Rectangle 130">
              <a:extLst>
                <a:ext uri="{FF2B5EF4-FFF2-40B4-BE49-F238E27FC236}">
                  <a16:creationId xmlns:a16="http://schemas.microsoft.com/office/drawing/2014/main" id="{C92F778C-0084-4DFF-BACF-D9CD59C9CCE6}"/>
                </a:ext>
              </a:extLst>
            </p:cNvPr>
            <p:cNvSpPr>
              <a:spLocks noChangeArrowheads="1"/>
            </p:cNvSpPr>
            <p:nvPr/>
          </p:nvSpPr>
          <p:spPr bwMode="auto">
            <a:xfrm>
              <a:off x="3968" y="1117"/>
              <a:ext cx="318" cy="11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407" name="Line 131">
              <a:extLst>
                <a:ext uri="{FF2B5EF4-FFF2-40B4-BE49-F238E27FC236}">
                  <a16:creationId xmlns:a16="http://schemas.microsoft.com/office/drawing/2014/main" id="{81954C9B-3B43-4BF3-A845-A4C9A49D6C55}"/>
                </a:ext>
              </a:extLst>
            </p:cNvPr>
            <p:cNvSpPr>
              <a:spLocks noChangeShapeType="1"/>
            </p:cNvSpPr>
            <p:nvPr/>
          </p:nvSpPr>
          <p:spPr bwMode="auto">
            <a:xfrm>
              <a:off x="4603" y="1178"/>
              <a:ext cx="0" cy="211"/>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918662" name="Group 134">
            <a:extLst>
              <a:ext uri="{FF2B5EF4-FFF2-40B4-BE49-F238E27FC236}">
                <a16:creationId xmlns:a16="http://schemas.microsoft.com/office/drawing/2014/main" id="{6BD35B34-CCA6-4AD5-9DFD-1270361F7B1F}"/>
              </a:ext>
            </a:extLst>
          </p:cNvPr>
          <p:cNvGraphicFramePr>
            <a:graphicFrameLocks noGrp="1"/>
          </p:cNvGraphicFramePr>
          <p:nvPr/>
        </p:nvGraphicFramePr>
        <p:xfrm>
          <a:off x="3959225" y="4879975"/>
          <a:ext cx="1549400" cy="1260476"/>
        </p:xfrm>
        <a:graphic>
          <a:graphicData uri="http://schemas.openxmlformats.org/drawingml/2006/table">
            <a:tbl>
              <a:tblPr/>
              <a:tblGrid>
                <a:gridCol w="649288">
                  <a:extLst>
                    <a:ext uri="{9D8B030D-6E8A-4147-A177-3AD203B41FA5}">
                      <a16:colId xmlns:a16="http://schemas.microsoft.com/office/drawing/2014/main" val="2360972657"/>
                    </a:ext>
                  </a:extLst>
                </a:gridCol>
                <a:gridCol w="900112">
                  <a:extLst>
                    <a:ext uri="{9D8B030D-6E8A-4147-A177-3AD203B41FA5}">
                      <a16:colId xmlns:a16="http://schemas.microsoft.com/office/drawing/2014/main" val="4057488696"/>
                    </a:ext>
                  </a:extLst>
                </a:gridCol>
              </a:tblGrid>
              <a:tr h="5080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6135637"/>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503475"/>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3522763"/>
                  </a:ext>
                </a:extLst>
              </a:tr>
            </a:tbl>
          </a:graphicData>
        </a:graphic>
      </p:graphicFrame>
      <p:grpSp>
        <p:nvGrpSpPr>
          <p:cNvPr id="4" name="Group 166">
            <a:extLst>
              <a:ext uri="{FF2B5EF4-FFF2-40B4-BE49-F238E27FC236}">
                <a16:creationId xmlns:a16="http://schemas.microsoft.com/office/drawing/2014/main" id="{C3D54537-1907-442E-9DE9-058E30AE040B}"/>
              </a:ext>
            </a:extLst>
          </p:cNvPr>
          <p:cNvGrpSpPr>
            <a:grpSpLocks/>
          </p:cNvGrpSpPr>
          <p:nvPr/>
        </p:nvGrpSpPr>
        <p:grpSpPr bwMode="auto">
          <a:xfrm>
            <a:off x="971550" y="4184650"/>
            <a:ext cx="2162175" cy="585788"/>
            <a:chOff x="612" y="3088"/>
            <a:chExt cx="1362" cy="369"/>
          </a:xfrm>
        </p:grpSpPr>
        <p:sp>
          <p:nvSpPr>
            <p:cNvPr id="14386" name="Text Box 152">
              <a:extLst>
                <a:ext uri="{FF2B5EF4-FFF2-40B4-BE49-F238E27FC236}">
                  <a16:creationId xmlns:a16="http://schemas.microsoft.com/office/drawing/2014/main" id="{702FF140-2202-4D00-9794-9E10B77F2183}"/>
                </a:ext>
              </a:extLst>
            </p:cNvPr>
            <p:cNvSpPr txBox="1">
              <a:spLocks noChangeArrowheads="1"/>
            </p:cNvSpPr>
            <p:nvPr/>
          </p:nvSpPr>
          <p:spPr bwMode="auto">
            <a:xfrm>
              <a:off x="612" y="3148"/>
              <a:ext cx="18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14387" name="Line 153">
              <a:extLst>
                <a:ext uri="{FF2B5EF4-FFF2-40B4-BE49-F238E27FC236}">
                  <a16:creationId xmlns:a16="http://schemas.microsoft.com/office/drawing/2014/main" id="{23241A83-D70E-4B95-8BC7-F8CC348CF901}"/>
                </a:ext>
              </a:extLst>
            </p:cNvPr>
            <p:cNvSpPr>
              <a:spLocks noChangeShapeType="1"/>
            </p:cNvSpPr>
            <p:nvPr/>
          </p:nvSpPr>
          <p:spPr bwMode="auto">
            <a:xfrm>
              <a:off x="852" y="3268"/>
              <a:ext cx="2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154">
              <a:extLst>
                <a:ext uri="{FF2B5EF4-FFF2-40B4-BE49-F238E27FC236}">
                  <a16:creationId xmlns:a16="http://schemas.microsoft.com/office/drawing/2014/main" id="{E556E74B-98A1-4405-8CE1-AA8D70F94A5E}"/>
                </a:ext>
              </a:extLst>
            </p:cNvPr>
            <p:cNvSpPr>
              <a:spLocks noChangeShapeType="1"/>
            </p:cNvSpPr>
            <p:nvPr/>
          </p:nvSpPr>
          <p:spPr bwMode="auto">
            <a:xfrm>
              <a:off x="1520" y="3270"/>
              <a:ext cx="2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Text Box 155">
              <a:extLst>
                <a:ext uri="{FF2B5EF4-FFF2-40B4-BE49-F238E27FC236}">
                  <a16:creationId xmlns:a16="http://schemas.microsoft.com/office/drawing/2014/main" id="{2ADC0866-7531-480C-B19A-E395733FE9B7}"/>
                </a:ext>
              </a:extLst>
            </p:cNvPr>
            <p:cNvSpPr txBox="1">
              <a:spLocks noChangeArrowheads="1"/>
            </p:cNvSpPr>
            <p:nvPr/>
          </p:nvSpPr>
          <p:spPr bwMode="auto">
            <a:xfrm>
              <a:off x="1794" y="3173"/>
              <a:ext cx="18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sp>
          <p:nvSpPr>
            <p:cNvPr id="14390" name="AutoShape 162">
              <a:extLst>
                <a:ext uri="{FF2B5EF4-FFF2-40B4-BE49-F238E27FC236}">
                  <a16:creationId xmlns:a16="http://schemas.microsoft.com/office/drawing/2014/main" id="{A36BBBCD-22E0-4407-82EC-763AAEB8919A}"/>
                </a:ext>
              </a:extLst>
            </p:cNvPr>
            <p:cNvSpPr>
              <a:spLocks noChangeArrowheads="1"/>
            </p:cNvSpPr>
            <p:nvPr/>
          </p:nvSpPr>
          <p:spPr bwMode="auto">
            <a:xfrm rot="5400000">
              <a:off x="1092" y="3110"/>
              <a:ext cx="369" cy="326"/>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91" name="Oval 163">
              <a:extLst>
                <a:ext uri="{FF2B5EF4-FFF2-40B4-BE49-F238E27FC236}">
                  <a16:creationId xmlns:a16="http://schemas.microsoft.com/office/drawing/2014/main" id="{EB5E93FA-BB56-4D84-9F3F-344567682724}"/>
                </a:ext>
              </a:extLst>
            </p:cNvPr>
            <p:cNvSpPr>
              <a:spLocks noChangeArrowheads="1"/>
            </p:cNvSpPr>
            <p:nvPr/>
          </p:nvSpPr>
          <p:spPr bwMode="auto">
            <a:xfrm>
              <a:off x="1443" y="3227"/>
              <a:ext cx="81" cy="8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5" name="Group 165">
            <a:extLst>
              <a:ext uri="{FF2B5EF4-FFF2-40B4-BE49-F238E27FC236}">
                <a16:creationId xmlns:a16="http://schemas.microsoft.com/office/drawing/2014/main" id="{C7C58621-28F4-4B71-88E6-548F9F6F18D1}"/>
              </a:ext>
            </a:extLst>
          </p:cNvPr>
          <p:cNvGrpSpPr>
            <a:grpSpLocks/>
          </p:cNvGrpSpPr>
          <p:nvPr/>
        </p:nvGrpSpPr>
        <p:grpSpPr bwMode="auto">
          <a:xfrm>
            <a:off x="1035050" y="5049838"/>
            <a:ext cx="2036763" cy="623887"/>
            <a:chOff x="652" y="2455"/>
            <a:chExt cx="1283" cy="393"/>
          </a:xfrm>
        </p:grpSpPr>
        <p:sp>
          <p:nvSpPr>
            <p:cNvPr id="14379" name="Text Box 156">
              <a:extLst>
                <a:ext uri="{FF2B5EF4-FFF2-40B4-BE49-F238E27FC236}">
                  <a16:creationId xmlns:a16="http://schemas.microsoft.com/office/drawing/2014/main" id="{6EF4DD1F-37BE-43E4-BBFF-D79EAEDB6713}"/>
                </a:ext>
              </a:extLst>
            </p:cNvPr>
            <p:cNvSpPr txBox="1">
              <a:spLocks noChangeArrowheads="1"/>
            </p:cNvSpPr>
            <p:nvPr/>
          </p:nvSpPr>
          <p:spPr bwMode="auto">
            <a:xfrm>
              <a:off x="652" y="2572"/>
              <a:ext cx="12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A</a:t>
              </a:r>
              <a:endParaRPr kumimoji="1" lang="en-US" altLang="zh-CN" sz="2400" b="0" baseline="-25000">
                <a:latin typeface="Times New Roman" panose="02020603050405020304" pitchFamily="18" charset="0"/>
                <a:ea typeface="楷体_GB2312" pitchFamily="49" charset="-122"/>
              </a:endParaRPr>
            </a:p>
          </p:txBody>
        </p:sp>
        <p:sp>
          <p:nvSpPr>
            <p:cNvPr id="14380" name="Line 157">
              <a:extLst>
                <a:ext uri="{FF2B5EF4-FFF2-40B4-BE49-F238E27FC236}">
                  <a16:creationId xmlns:a16="http://schemas.microsoft.com/office/drawing/2014/main" id="{7C75CEBB-3166-45B9-8366-BBEB022086E1}"/>
                </a:ext>
              </a:extLst>
            </p:cNvPr>
            <p:cNvSpPr>
              <a:spLocks noChangeShapeType="1"/>
            </p:cNvSpPr>
            <p:nvPr/>
          </p:nvSpPr>
          <p:spPr bwMode="auto">
            <a:xfrm>
              <a:off x="852" y="2660"/>
              <a:ext cx="2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1" name="Text Box 158">
              <a:extLst>
                <a:ext uri="{FF2B5EF4-FFF2-40B4-BE49-F238E27FC236}">
                  <a16:creationId xmlns:a16="http://schemas.microsoft.com/office/drawing/2014/main" id="{DCD25184-AA5F-444F-9F14-3082F7582FD2}"/>
                </a:ext>
              </a:extLst>
            </p:cNvPr>
            <p:cNvSpPr txBox="1">
              <a:spLocks noChangeArrowheads="1"/>
            </p:cNvSpPr>
            <p:nvPr/>
          </p:nvSpPr>
          <p:spPr bwMode="auto">
            <a:xfrm flipH="1">
              <a:off x="1814" y="2566"/>
              <a:ext cx="12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ea typeface="楷体_GB2312" pitchFamily="49" charset="-122"/>
                </a:rPr>
                <a:t>Y</a:t>
              </a:r>
              <a:endParaRPr kumimoji="1" lang="en-US" altLang="zh-CN" sz="2400" b="0" baseline="-25000">
                <a:latin typeface="Times New Roman" panose="02020603050405020304" pitchFamily="18" charset="0"/>
                <a:ea typeface="楷体_GB2312" pitchFamily="49" charset="-122"/>
              </a:endParaRPr>
            </a:p>
          </p:txBody>
        </p:sp>
        <p:sp>
          <p:nvSpPr>
            <p:cNvPr id="14382" name="Text Box 159">
              <a:extLst>
                <a:ext uri="{FF2B5EF4-FFF2-40B4-BE49-F238E27FC236}">
                  <a16:creationId xmlns:a16="http://schemas.microsoft.com/office/drawing/2014/main" id="{9F3BF648-7432-47FB-906A-FD57EEAB000E}"/>
                </a:ext>
              </a:extLst>
            </p:cNvPr>
            <p:cNvSpPr txBox="1">
              <a:spLocks noChangeArrowheads="1"/>
            </p:cNvSpPr>
            <p:nvPr/>
          </p:nvSpPr>
          <p:spPr bwMode="auto">
            <a:xfrm>
              <a:off x="1172" y="2512"/>
              <a:ext cx="21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b="0">
                  <a:latin typeface="Times New Roman" panose="02020603050405020304" pitchFamily="18" charset="0"/>
                </a:rPr>
                <a:t>1</a:t>
              </a:r>
            </a:p>
          </p:txBody>
        </p:sp>
        <p:sp>
          <p:nvSpPr>
            <p:cNvPr id="14383" name="Rectangle 160">
              <a:extLst>
                <a:ext uri="{FF2B5EF4-FFF2-40B4-BE49-F238E27FC236}">
                  <a16:creationId xmlns:a16="http://schemas.microsoft.com/office/drawing/2014/main" id="{C9E89A82-6C5B-48D2-BDE3-9AA9BC857D8F}"/>
                </a:ext>
              </a:extLst>
            </p:cNvPr>
            <p:cNvSpPr>
              <a:spLocks noChangeArrowheads="1"/>
            </p:cNvSpPr>
            <p:nvPr/>
          </p:nvSpPr>
          <p:spPr bwMode="auto">
            <a:xfrm>
              <a:off x="1119" y="2455"/>
              <a:ext cx="321" cy="3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84" name="Line 161">
              <a:extLst>
                <a:ext uri="{FF2B5EF4-FFF2-40B4-BE49-F238E27FC236}">
                  <a16:creationId xmlns:a16="http://schemas.microsoft.com/office/drawing/2014/main" id="{5987ECBC-2CAE-4354-ACFA-DFF5B5AE2CB6}"/>
                </a:ext>
              </a:extLst>
            </p:cNvPr>
            <p:cNvSpPr>
              <a:spLocks noChangeShapeType="1"/>
            </p:cNvSpPr>
            <p:nvPr/>
          </p:nvSpPr>
          <p:spPr bwMode="auto">
            <a:xfrm>
              <a:off x="1519" y="2655"/>
              <a:ext cx="2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Oval 164">
              <a:extLst>
                <a:ext uri="{FF2B5EF4-FFF2-40B4-BE49-F238E27FC236}">
                  <a16:creationId xmlns:a16="http://schemas.microsoft.com/office/drawing/2014/main" id="{008DF22F-6A90-4747-8042-DC38E6546B8B}"/>
                </a:ext>
              </a:extLst>
            </p:cNvPr>
            <p:cNvSpPr>
              <a:spLocks noChangeArrowheads="1"/>
            </p:cNvSpPr>
            <p:nvPr/>
          </p:nvSpPr>
          <p:spPr bwMode="auto">
            <a:xfrm>
              <a:off x="1443" y="2617"/>
              <a:ext cx="81" cy="8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918695" name="Line 167">
            <a:extLst>
              <a:ext uri="{FF2B5EF4-FFF2-40B4-BE49-F238E27FC236}">
                <a16:creationId xmlns:a16="http://schemas.microsoft.com/office/drawing/2014/main" id="{22ED8F56-5157-4C5D-9833-3CE616A311E7}"/>
              </a:ext>
            </a:extLst>
          </p:cNvPr>
          <p:cNvSpPr>
            <a:spLocks noChangeShapeType="1"/>
          </p:cNvSpPr>
          <p:nvPr/>
        </p:nvSpPr>
        <p:spPr bwMode="auto">
          <a:xfrm>
            <a:off x="1547813" y="3608388"/>
            <a:ext cx="2365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Group 173">
            <a:extLst>
              <a:ext uri="{FF2B5EF4-FFF2-40B4-BE49-F238E27FC236}">
                <a16:creationId xmlns:a16="http://schemas.microsoft.com/office/drawing/2014/main" id="{DCF23BD3-2960-403D-BCA5-7CFD0D2219DE}"/>
              </a:ext>
            </a:extLst>
          </p:cNvPr>
          <p:cNvGrpSpPr>
            <a:grpSpLocks/>
          </p:cNvGrpSpPr>
          <p:nvPr/>
        </p:nvGrpSpPr>
        <p:grpSpPr bwMode="auto">
          <a:xfrm>
            <a:off x="3563938" y="3327400"/>
            <a:ext cx="2376487" cy="822325"/>
            <a:chOff x="2290" y="3453"/>
            <a:chExt cx="1497" cy="518"/>
          </a:xfrm>
        </p:grpSpPr>
        <p:sp>
          <p:nvSpPr>
            <p:cNvPr id="14377" name="Rectangle 169">
              <a:extLst>
                <a:ext uri="{FF2B5EF4-FFF2-40B4-BE49-F238E27FC236}">
                  <a16:creationId xmlns:a16="http://schemas.microsoft.com/office/drawing/2014/main" id="{97EF3DA8-2030-455D-8A3C-40E95649EE3B}"/>
                </a:ext>
              </a:extLst>
            </p:cNvPr>
            <p:cNvSpPr>
              <a:spLocks noChangeArrowheads="1"/>
            </p:cNvSpPr>
            <p:nvPr/>
          </p:nvSpPr>
          <p:spPr bwMode="auto">
            <a:xfrm>
              <a:off x="2290" y="3453"/>
              <a:ext cx="1497" cy="51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a:t>
              </a:r>
              <a:r>
                <a:rPr lang="zh-CN" altLang="en-US" sz="2400" b="0">
                  <a:latin typeface="Times New Roman" panose="02020603050405020304" pitchFamily="18" charset="0"/>
                </a:rPr>
                <a:t>和</a:t>
              </a:r>
              <a:r>
                <a:rPr lang="en-US" altLang="zh-CN" sz="2400" b="0">
                  <a:latin typeface="Times New Roman" panose="02020603050405020304" pitchFamily="18" charset="0"/>
                </a:rPr>
                <a:t>A</a:t>
              </a:r>
              <a:r>
                <a:rPr lang="zh-CN" altLang="en-US" sz="2400" b="0">
                  <a:latin typeface="Times New Roman" panose="02020603050405020304" pitchFamily="18" charset="0"/>
                </a:rPr>
                <a:t>分别称为原变量和反变量</a:t>
              </a:r>
            </a:p>
          </p:txBody>
        </p:sp>
        <p:sp>
          <p:nvSpPr>
            <p:cNvPr id="14378" name="Line 171">
              <a:extLst>
                <a:ext uri="{FF2B5EF4-FFF2-40B4-BE49-F238E27FC236}">
                  <a16:creationId xmlns:a16="http://schemas.microsoft.com/office/drawing/2014/main" id="{85C3082C-6F78-4961-977E-9AB77662B6FE}"/>
                </a:ext>
              </a:extLst>
            </p:cNvPr>
            <p:cNvSpPr>
              <a:spLocks noChangeShapeType="1"/>
            </p:cNvSpPr>
            <p:nvPr/>
          </p:nvSpPr>
          <p:spPr bwMode="auto">
            <a:xfrm>
              <a:off x="2743" y="3512"/>
              <a:ext cx="1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74" name="Rectangle 175">
            <a:extLst>
              <a:ext uri="{FF2B5EF4-FFF2-40B4-BE49-F238E27FC236}">
                <a16:creationId xmlns:a16="http://schemas.microsoft.com/office/drawing/2014/main" id="{294421D9-8D98-413B-9574-5712C688F980}"/>
              </a:ext>
            </a:extLst>
          </p:cNvPr>
          <p:cNvSpPr>
            <a:spLocks noChangeArrowheads="1"/>
          </p:cNvSpPr>
          <p:nvPr/>
        </p:nvSpPr>
        <p:spPr bwMode="auto">
          <a:xfrm>
            <a:off x="6227763" y="3716338"/>
            <a:ext cx="24844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spcAft>
                <a:spcPct val="10000"/>
              </a:spcAft>
              <a:buFontTx/>
              <a:buNone/>
            </a:pPr>
            <a:r>
              <a:rPr kumimoji="1" lang="en-US" altLang="zh-CN" sz="2400" b="0">
                <a:solidFill>
                  <a:srgbClr val="000000"/>
                </a:solidFill>
                <a:latin typeface="Times New Roman" panose="02020603050405020304" pitchFamily="18" charset="0"/>
              </a:rPr>
              <a:t>A</a:t>
            </a:r>
            <a:r>
              <a:rPr kumimoji="1" lang="zh-CN" altLang="en-US" sz="2400" b="0">
                <a:solidFill>
                  <a:srgbClr val="000000"/>
                </a:solidFill>
                <a:latin typeface="Times New Roman" panose="02020603050405020304" pitchFamily="18" charset="0"/>
              </a:rPr>
              <a:t>：开关状态</a:t>
            </a:r>
          </a:p>
          <a:p>
            <a:pPr lvl="1" eaLnBrk="1" hangingPunct="1">
              <a:spcAft>
                <a:spcPct val="10000"/>
              </a:spcAft>
              <a:buFontTx/>
              <a:buNone/>
            </a:pPr>
            <a:r>
              <a:rPr kumimoji="1" lang="en-US" altLang="zh-CN" sz="2400">
                <a:solidFill>
                  <a:srgbClr val="000000"/>
                </a:solidFill>
                <a:latin typeface="Times New Roman" panose="02020603050405020304" pitchFamily="18" charset="0"/>
              </a:rPr>
              <a:t>1 -- </a:t>
            </a:r>
            <a:r>
              <a:rPr kumimoji="1" lang="zh-CN" altLang="en-US" sz="2400">
                <a:solidFill>
                  <a:srgbClr val="000000"/>
                </a:solidFill>
                <a:latin typeface="Times New Roman" panose="02020603050405020304" pitchFamily="18" charset="0"/>
              </a:rPr>
              <a:t>闭合</a:t>
            </a:r>
          </a:p>
          <a:p>
            <a:pPr lvl="1" eaLnBrk="1" hangingPunct="1">
              <a:spcAft>
                <a:spcPct val="10000"/>
              </a:spcAft>
              <a:buFontTx/>
              <a:buNone/>
            </a:pPr>
            <a:r>
              <a:rPr kumimoji="1" lang="en-US" altLang="zh-CN" sz="2400">
                <a:solidFill>
                  <a:srgbClr val="000000"/>
                </a:solidFill>
                <a:latin typeface="Times New Roman" panose="02020603050405020304" pitchFamily="18" charset="0"/>
              </a:rPr>
              <a:t>0 -- </a:t>
            </a:r>
            <a:r>
              <a:rPr kumimoji="1" lang="zh-CN" altLang="en-US" sz="2400">
                <a:solidFill>
                  <a:srgbClr val="000000"/>
                </a:solidFill>
                <a:latin typeface="Times New Roman" panose="02020603050405020304" pitchFamily="18" charset="0"/>
              </a:rPr>
              <a:t>断开</a:t>
            </a:r>
            <a:endParaRPr kumimoji="1" lang="en-US" altLang="zh-CN" sz="2400">
              <a:solidFill>
                <a:srgbClr val="000000"/>
              </a:solidFill>
              <a:latin typeface="Times New Roman" panose="02020603050405020304" pitchFamily="18" charset="0"/>
            </a:endParaRPr>
          </a:p>
          <a:p>
            <a:pPr eaLnBrk="1" hangingPunct="1">
              <a:spcBef>
                <a:spcPct val="20000"/>
              </a:spcBef>
              <a:spcAft>
                <a:spcPct val="10000"/>
              </a:spcAft>
              <a:buFontTx/>
              <a:buNone/>
            </a:pPr>
            <a:r>
              <a:rPr kumimoji="1" lang="en-US" altLang="zh-CN" sz="2400" b="0">
                <a:solidFill>
                  <a:srgbClr val="000000"/>
                </a:solidFill>
                <a:latin typeface="Times New Roman" panose="02020603050405020304" pitchFamily="18" charset="0"/>
              </a:rPr>
              <a:t>Y</a:t>
            </a:r>
            <a:r>
              <a:rPr kumimoji="1" lang="zh-CN" altLang="en-US" sz="2400" b="0">
                <a:solidFill>
                  <a:srgbClr val="000000"/>
                </a:solidFill>
                <a:latin typeface="Times New Roman" panose="02020603050405020304" pitchFamily="18" charset="0"/>
              </a:rPr>
              <a:t>：电灯状态</a:t>
            </a:r>
          </a:p>
          <a:p>
            <a:pPr lvl="1" eaLnBrk="1" hangingPunct="1">
              <a:spcAft>
                <a:spcPct val="10000"/>
              </a:spcAft>
              <a:buFontTx/>
              <a:buNone/>
            </a:pPr>
            <a:r>
              <a:rPr kumimoji="1" lang="en-US" altLang="zh-CN" sz="2400">
                <a:solidFill>
                  <a:srgbClr val="000000"/>
                </a:solidFill>
                <a:latin typeface="Times New Roman" panose="02020603050405020304" pitchFamily="18" charset="0"/>
              </a:rPr>
              <a:t>1 – </a:t>
            </a:r>
            <a:r>
              <a:rPr kumimoji="1" lang="zh-CN" altLang="en-US" sz="2400">
                <a:solidFill>
                  <a:srgbClr val="000000"/>
                </a:solidFill>
                <a:latin typeface="Times New Roman" panose="02020603050405020304" pitchFamily="18" charset="0"/>
              </a:rPr>
              <a:t>点亮</a:t>
            </a:r>
          </a:p>
          <a:p>
            <a:pPr lvl="1" eaLnBrk="1" hangingPunct="1">
              <a:spcAft>
                <a:spcPct val="10000"/>
              </a:spcAft>
              <a:buFontTx/>
              <a:buNone/>
            </a:pPr>
            <a:r>
              <a:rPr kumimoji="1" lang="en-US" altLang="zh-CN" sz="2400">
                <a:solidFill>
                  <a:srgbClr val="000000"/>
                </a:solidFill>
                <a:latin typeface="Times New Roman" panose="02020603050405020304" pitchFamily="18" charset="0"/>
              </a:rPr>
              <a:t>0 – </a:t>
            </a:r>
            <a:r>
              <a:rPr kumimoji="1" lang="zh-CN" altLang="en-US" sz="2400">
                <a:solidFill>
                  <a:srgbClr val="000000"/>
                </a:solidFill>
                <a:latin typeface="Times New Roman" panose="02020603050405020304" pitchFamily="18" charset="0"/>
              </a:rPr>
              <a:t>熄灭</a:t>
            </a:r>
          </a:p>
        </p:txBody>
      </p:sp>
      <p:sp>
        <p:nvSpPr>
          <p:cNvPr id="53" name="Rectangle 80">
            <a:extLst>
              <a:ext uri="{FF2B5EF4-FFF2-40B4-BE49-F238E27FC236}">
                <a16:creationId xmlns:a16="http://schemas.microsoft.com/office/drawing/2014/main" id="{465329E7-68FE-4A64-B8AE-976C6D66095A}"/>
              </a:ext>
            </a:extLst>
          </p:cNvPr>
          <p:cNvSpPr>
            <a:spLocks noChangeArrowheads="1"/>
          </p:cNvSpPr>
          <p:nvPr/>
        </p:nvSpPr>
        <p:spPr bwMode="auto">
          <a:xfrm>
            <a:off x="4740275" y="2822575"/>
            <a:ext cx="120332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Y = ~A;</a:t>
            </a:r>
            <a:endParaRPr lang="zh-CN" altLang="en-US" sz="2400" b="0"/>
          </a:p>
        </p:txBody>
      </p:sp>
      <p:sp>
        <p:nvSpPr>
          <p:cNvPr id="54" name="Rectangle 80">
            <a:extLst>
              <a:ext uri="{FF2B5EF4-FFF2-40B4-BE49-F238E27FC236}">
                <a16:creationId xmlns:a16="http://schemas.microsoft.com/office/drawing/2014/main" id="{451868A3-D37E-4D1D-9384-70053DBFFB30}"/>
              </a:ext>
            </a:extLst>
          </p:cNvPr>
          <p:cNvSpPr>
            <a:spLocks noChangeArrowheads="1"/>
          </p:cNvSpPr>
          <p:nvPr/>
        </p:nvSpPr>
        <p:spPr bwMode="auto">
          <a:xfrm>
            <a:off x="6597650" y="2808288"/>
            <a:ext cx="1512888"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not (Y, A);</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86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18531">
                                            <p:txEl>
                                              <p:pRg st="0" end="0"/>
                                            </p:txEl>
                                          </p:spTgt>
                                        </p:tgtEl>
                                        <p:attrNameLst>
                                          <p:attrName>style.visibility</p:attrName>
                                        </p:attrNameLst>
                                      </p:cBhvr>
                                      <p:to>
                                        <p:strVal val="visible"/>
                                      </p:to>
                                    </p:set>
                                    <p:animEffect transition="in" filter="blinds(horizontal)">
                                      <p:cBhvr>
                                        <p:cTn id="11" dur="500"/>
                                        <p:tgtEl>
                                          <p:spTgt spid="918531">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918531">
                                            <p:txEl>
                                              <p:pRg st="1" end="1"/>
                                            </p:txEl>
                                          </p:spTgt>
                                        </p:tgtEl>
                                        <p:attrNameLst>
                                          <p:attrName>style.visibility</p:attrName>
                                        </p:attrNameLst>
                                      </p:cBhvr>
                                      <p:to>
                                        <p:strVal val="visible"/>
                                      </p:to>
                                    </p:set>
                                    <p:animEffect transition="in" filter="blinds(horizontal)">
                                      <p:cBhvr>
                                        <p:cTn id="14" dur="500"/>
                                        <p:tgtEl>
                                          <p:spTgt spid="918531">
                                            <p:txEl>
                                              <p:pRg st="1" end="1"/>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918531">
                                            <p:txEl>
                                              <p:pRg st="2" end="2"/>
                                            </p:txEl>
                                          </p:spTgt>
                                        </p:tgtEl>
                                        <p:attrNameLst>
                                          <p:attrName>style.visibility</p:attrName>
                                        </p:attrNameLst>
                                      </p:cBhvr>
                                      <p:to>
                                        <p:strVal val="visible"/>
                                      </p:to>
                                    </p:set>
                                    <p:animEffect transition="in" filter="blinds(horizontal)">
                                      <p:cBhvr>
                                        <p:cTn id="17" dur="500"/>
                                        <p:tgtEl>
                                          <p:spTgt spid="918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18531">
                                            <p:txEl>
                                              <p:pRg st="3" end="3"/>
                                            </p:txEl>
                                          </p:spTgt>
                                        </p:tgtEl>
                                        <p:attrNameLst>
                                          <p:attrName>style.visibility</p:attrName>
                                        </p:attrNameLst>
                                      </p:cBhvr>
                                      <p:to>
                                        <p:strVal val="visible"/>
                                      </p:to>
                                    </p:set>
                                    <p:animEffect transition="in" filter="blinds(horizontal)">
                                      <p:cBhvr>
                                        <p:cTn id="22" dur="500"/>
                                        <p:tgtEl>
                                          <p:spTgt spid="91853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18531">
                                            <p:txEl>
                                              <p:pRg st="4" end="4"/>
                                            </p:txEl>
                                          </p:spTgt>
                                        </p:tgtEl>
                                        <p:attrNameLst>
                                          <p:attrName>style.visibility</p:attrName>
                                        </p:attrNameLst>
                                      </p:cBhvr>
                                      <p:to>
                                        <p:strVal val="visible"/>
                                      </p:to>
                                    </p:set>
                                    <p:animEffect transition="in" filter="blinds(horizontal)">
                                      <p:cBhvr>
                                        <p:cTn id="25" dur="500"/>
                                        <p:tgtEl>
                                          <p:spTgt spid="918531">
                                            <p:txEl>
                                              <p:pRg st="4" end="4"/>
                                            </p:txEl>
                                          </p:spTgt>
                                        </p:tgtEl>
                                      </p:cBhvr>
                                    </p:animEffect>
                                  </p:childTnLst>
                                </p:cTn>
                              </p:par>
                              <p:par>
                                <p:cTn id="26" presetID="1" presetClass="entr" presetSubtype="0" fill="hold" nodeType="withEffect">
                                  <p:stCondLst>
                                    <p:cond delay="0"/>
                                  </p:stCondLst>
                                  <p:childTnLst>
                                    <p:set>
                                      <p:cBhvr>
                                        <p:cTn id="27" dur="1" fill="hold">
                                          <p:stCondLst>
                                            <p:cond delay="0"/>
                                          </p:stCondLst>
                                        </p:cTn>
                                        <p:tgtEl>
                                          <p:spTgt spid="91869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185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3" presetClass="entr" presetSubtype="1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1" grpId="0" build="p"/>
      <p:bldP spid="918540" grpId="0"/>
      <p:bldP spid="53" grpId="0" animBg="1" autoUpdateAnimBg="0"/>
      <p:bldP spid="5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C55D3B12-7788-4EB4-996A-6661E387010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6D516F9-6596-43BF-BBE7-3EE329134649}"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16387" name="Rectangle 5">
            <a:extLst>
              <a:ext uri="{FF2B5EF4-FFF2-40B4-BE49-F238E27FC236}">
                <a16:creationId xmlns:a16="http://schemas.microsoft.com/office/drawing/2014/main" id="{DBBA2905-F26D-40A6-9FA1-F25185ABBBC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16388" name="Rectangle 6">
            <a:extLst>
              <a:ext uri="{FF2B5EF4-FFF2-40B4-BE49-F238E27FC236}">
                <a16:creationId xmlns:a16="http://schemas.microsoft.com/office/drawing/2014/main" id="{97F7B38F-7516-47C8-BBBD-172B253522A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3609E21-2719-4734-B871-4748ECA3FA9E}" type="slidenum">
              <a:rPr lang="en-US" altLang="zh-CN" sz="1800" b="0">
                <a:solidFill>
                  <a:srgbClr val="B2B2B2"/>
                </a:solidFill>
              </a:rPr>
              <a:pPr>
                <a:spcAft>
                  <a:spcPct val="0"/>
                </a:spcAft>
                <a:buFontTx/>
                <a:buNone/>
              </a:pPr>
              <a:t>7</a:t>
            </a:fld>
            <a:endParaRPr lang="en-US" altLang="zh-CN" sz="1800" b="0">
              <a:solidFill>
                <a:srgbClr val="B2B2B2"/>
              </a:solidFill>
            </a:endParaRPr>
          </a:p>
        </p:txBody>
      </p:sp>
      <p:sp>
        <p:nvSpPr>
          <p:cNvPr id="16389" name="Rectangle 2">
            <a:extLst>
              <a:ext uri="{FF2B5EF4-FFF2-40B4-BE49-F238E27FC236}">
                <a16:creationId xmlns:a16="http://schemas.microsoft.com/office/drawing/2014/main" id="{156EE837-9957-4DC1-A6E4-A8E1A7B17537}"/>
              </a:ext>
            </a:extLst>
          </p:cNvPr>
          <p:cNvSpPr>
            <a:spLocks noGrp="1" noChangeArrowheads="1"/>
          </p:cNvSpPr>
          <p:nvPr>
            <p:ph type="title"/>
          </p:nvPr>
        </p:nvSpPr>
        <p:spPr/>
        <p:txBody>
          <a:bodyPr/>
          <a:lstStyle/>
          <a:p>
            <a:r>
              <a:rPr lang="zh-CN" altLang="en-US"/>
              <a:t>常用复合逻辑运算</a:t>
            </a:r>
            <a:r>
              <a:rPr lang="zh-CN" altLang="en-US">
                <a:latin typeface="Times New Roman" panose="02020603050405020304" pitchFamily="18" charset="0"/>
              </a:rPr>
              <a:t>─</a:t>
            </a:r>
            <a:r>
              <a:rPr lang="zh-CN" altLang="en-US"/>
              <a:t>与非</a:t>
            </a:r>
            <a:endParaRPr lang="en-US" altLang="zh-CN"/>
          </a:p>
        </p:txBody>
      </p:sp>
      <p:sp>
        <p:nvSpPr>
          <p:cNvPr id="920579" name="Text Box 3">
            <a:extLst>
              <a:ext uri="{FF2B5EF4-FFF2-40B4-BE49-F238E27FC236}">
                <a16:creationId xmlns:a16="http://schemas.microsoft.com/office/drawing/2014/main" id="{669A1FFD-F97F-41FB-B649-99EE110023DE}"/>
              </a:ext>
            </a:extLst>
          </p:cNvPr>
          <p:cNvSpPr txBox="1">
            <a:spLocks noChangeArrowheads="1"/>
          </p:cNvSpPr>
          <p:nvPr/>
        </p:nvSpPr>
        <p:spPr bwMode="auto">
          <a:xfrm>
            <a:off x="684213" y="2552700"/>
            <a:ext cx="3157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spcAft>
                <a:spcPct val="0"/>
              </a:spcAft>
            </a:pPr>
            <a:r>
              <a:rPr kumimoji="1" lang="zh-CN" altLang="en-US" sz="2800"/>
              <a:t> 与非逻辑真值表</a:t>
            </a:r>
          </a:p>
        </p:txBody>
      </p:sp>
      <p:sp>
        <p:nvSpPr>
          <p:cNvPr id="16391" name="Text Box 20">
            <a:extLst>
              <a:ext uri="{FF2B5EF4-FFF2-40B4-BE49-F238E27FC236}">
                <a16:creationId xmlns:a16="http://schemas.microsoft.com/office/drawing/2014/main" id="{A56CBB85-2376-4EC9-BEF1-EC1515586AE2}"/>
              </a:ext>
            </a:extLst>
          </p:cNvPr>
          <p:cNvSpPr txBox="1">
            <a:spLocks noChangeArrowheads="1"/>
          </p:cNvSpPr>
          <p:nvPr/>
        </p:nvSpPr>
        <p:spPr bwMode="auto">
          <a:xfrm>
            <a:off x="611188" y="1557338"/>
            <a:ext cx="290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pPr>
            <a:r>
              <a:rPr kumimoji="1" lang="zh-CN" altLang="en-US" sz="2800"/>
              <a:t> 与非逻辑表达式</a:t>
            </a:r>
          </a:p>
        </p:txBody>
      </p:sp>
      <p:sp>
        <p:nvSpPr>
          <p:cNvPr id="16392" name="Text Box 21">
            <a:extLst>
              <a:ext uri="{FF2B5EF4-FFF2-40B4-BE49-F238E27FC236}">
                <a16:creationId xmlns:a16="http://schemas.microsoft.com/office/drawing/2014/main" id="{CA59B0E6-B4BC-4312-AC85-17A5E33ED458}"/>
              </a:ext>
            </a:extLst>
          </p:cNvPr>
          <p:cNvSpPr txBox="1">
            <a:spLocks noChangeArrowheads="1"/>
          </p:cNvSpPr>
          <p:nvPr/>
        </p:nvSpPr>
        <p:spPr bwMode="auto">
          <a:xfrm>
            <a:off x="4067175" y="1628775"/>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ea typeface="楷体_GB2312" pitchFamily="49" charset="-122"/>
              </a:rPr>
              <a:t>Y =  A B</a:t>
            </a:r>
          </a:p>
        </p:txBody>
      </p:sp>
      <p:sp>
        <p:nvSpPr>
          <p:cNvPr id="16393" name="Line 22">
            <a:extLst>
              <a:ext uri="{FF2B5EF4-FFF2-40B4-BE49-F238E27FC236}">
                <a16:creationId xmlns:a16="http://schemas.microsoft.com/office/drawing/2014/main" id="{9DAD253F-7E23-452A-9287-0AE81A6F318F}"/>
              </a:ext>
            </a:extLst>
          </p:cNvPr>
          <p:cNvSpPr>
            <a:spLocks noChangeShapeType="1"/>
          </p:cNvSpPr>
          <p:nvPr/>
        </p:nvSpPr>
        <p:spPr bwMode="auto">
          <a:xfrm>
            <a:off x="4786313" y="1665288"/>
            <a:ext cx="5064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2" name="Group 91">
            <a:extLst>
              <a:ext uri="{FF2B5EF4-FFF2-40B4-BE49-F238E27FC236}">
                <a16:creationId xmlns:a16="http://schemas.microsoft.com/office/drawing/2014/main" id="{D001A60E-C774-4537-8703-876A880F3690}"/>
              </a:ext>
            </a:extLst>
          </p:cNvPr>
          <p:cNvGrpSpPr>
            <a:grpSpLocks/>
          </p:cNvGrpSpPr>
          <p:nvPr/>
        </p:nvGrpSpPr>
        <p:grpSpPr bwMode="auto">
          <a:xfrm>
            <a:off x="5292725" y="2552700"/>
            <a:ext cx="2643188" cy="2976563"/>
            <a:chOff x="3334" y="1593"/>
            <a:chExt cx="1665" cy="1875"/>
          </a:xfrm>
        </p:grpSpPr>
        <p:sp>
          <p:nvSpPr>
            <p:cNvPr id="16426" name="Text Box 4">
              <a:extLst>
                <a:ext uri="{FF2B5EF4-FFF2-40B4-BE49-F238E27FC236}">
                  <a16:creationId xmlns:a16="http://schemas.microsoft.com/office/drawing/2014/main" id="{535F4B07-DEDF-4C19-A34E-7CED70520502}"/>
                </a:ext>
              </a:extLst>
            </p:cNvPr>
            <p:cNvSpPr txBox="1">
              <a:spLocks noChangeArrowheads="1"/>
            </p:cNvSpPr>
            <p:nvPr/>
          </p:nvSpPr>
          <p:spPr bwMode="auto">
            <a:xfrm>
              <a:off x="3584" y="2099"/>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A</a:t>
              </a:r>
              <a:endParaRPr kumimoji="1" lang="en-US" altLang="zh-CN" sz="2400" baseline="-25000">
                <a:ea typeface="楷体_GB2312" pitchFamily="49" charset="-122"/>
              </a:endParaRPr>
            </a:p>
          </p:txBody>
        </p:sp>
        <p:sp>
          <p:nvSpPr>
            <p:cNvPr id="16427" name="Text Box 5">
              <a:extLst>
                <a:ext uri="{FF2B5EF4-FFF2-40B4-BE49-F238E27FC236}">
                  <a16:creationId xmlns:a16="http://schemas.microsoft.com/office/drawing/2014/main" id="{51949D12-4712-4BEF-A49E-269AB34CE19F}"/>
                </a:ext>
              </a:extLst>
            </p:cNvPr>
            <p:cNvSpPr txBox="1">
              <a:spLocks noChangeArrowheads="1"/>
            </p:cNvSpPr>
            <p:nvPr/>
          </p:nvSpPr>
          <p:spPr bwMode="auto">
            <a:xfrm>
              <a:off x="3575" y="2437"/>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B</a:t>
              </a:r>
              <a:endParaRPr kumimoji="1" lang="en-US" altLang="zh-CN" sz="2400" baseline="-25000">
                <a:ea typeface="楷体_GB2312" pitchFamily="49" charset="-122"/>
              </a:endParaRPr>
            </a:p>
          </p:txBody>
        </p:sp>
        <p:sp>
          <p:nvSpPr>
            <p:cNvPr id="16428" name="Text Box 6">
              <a:extLst>
                <a:ext uri="{FF2B5EF4-FFF2-40B4-BE49-F238E27FC236}">
                  <a16:creationId xmlns:a16="http://schemas.microsoft.com/office/drawing/2014/main" id="{7F2EC31E-053C-4399-AE64-5D72F97865B5}"/>
                </a:ext>
              </a:extLst>
            </p:cNvPr>
            <p:cNvSpPr txBox="1">
              <a:spLocks noChangeArrowheads="1"/>
            </p:cNvSpPr>
            <p:nvPr/>
          </p:nvSpPr>
          <p:spPr bwMode="auto">
            <a:xfrm>
              <a:off x="4791" y="2249"/>
              <a:ext cx="15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Y</a:t>
              </a:r>
              <a:endParaRPr kumimoji="1" lang="en-US" altLang="zh-CN" sz="2400" baseline="-25000">
                <a:ea typeface="楷体_GB2312" pitchFamily="49" charset="-122"/>
              </a:endParaRPr>
            </a:p>
          </p:txBody>
        </p:sp>
        <p:sp>
          <p:nvSpPr>
            <p:cNvPr id="16429" name="Text Box 7">
              <a:extLst>
                <a:ext uri="{FF2B5EF4-FFF2-40B4-BE49-F238E27FC236}">
                  <a16:creationId xmlns:a16="http://schemas.microsoft.com/office/drawing/2014/main" id="{CA4201BE-BAA5-4112-A897-98210F73E8E0}"/>
                </a:ext>
              </a:extLst>
            </p:cNvPr>
            <p:cNvSpPr txBox="1">
              <a:spLocks noChangeArrowheads="1"/>
            </p:cNvSpPr>
            <p:nvPr/>
          </p:nvSpPr>
          <p:spPr bwMode="auto">
            <a:xfrm>
              <a:off x="3575" y="2966"/>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A</a:t>
              </a:r>
              <a:endParaRPr kumimoji="1" lang="en-US" altLang="zh-CN" sz="2400" baseline="-25000">
                <a:ea typeface="楷体_GB2312" pitchFamily="49" charset="-122"/>
              </a:endParaRPr>
            </a:p>
          </p:txBody>
        </p:sp>
        <p:sp>
          <p:nvSpPr>
            <p:cNvPr id="16430" name="Text Box 8">
              <a:extLst>
                <a:ext uri="{FF2B5EF4-FFF2-40B4-BE49-F238E27FC236}">
                  <a16:creationId xmlns:a16="http://schemas.microsoft.com/office/drawing/2014/main" id="{92CB93EF-6825-472D-BC3C-06819EBAA382}"/>
                </a:ext>
              </a:extLst>
            </p:cNvPr>
            <p:cNvSpPr txBox="1">
              <a:spLocks noChangeArrowheads="1"/>
            </p:cNvSpPr>
            <p:nvPr/>
          </p:nvSpPr>
          <p:spPr bwMode="auto">
            <a:xfrm>
              <a:off x="3556" y="3261"/>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B</a:t>
              </a:r>
              <a:endParaRPr kumimoji="1" lang="en-US" altLang="zh-CN" sz="2400" baseline="-25000">
                <a:ea typeface="楷体_GB2312" pitchFamily="49" charset="-122"/>
              </a:endParaRPr>
            </a:p>
          </p:txBody>
        </p:sp>
        <p:sp>
          <p:nvSpPr>
            <p:cNvPr id="16431" name="Line 9">
              <a:extLst>
                <a:ext uri="{FF2B5EF4-FFF2-40B4-BE49-F238E27FC236}">
                  <a16:creationId xmlns:a16="http://schemas.microsoft.com/office/drawing/2014/main" id="{C6A6C619-862B-4B0C-9057-BBFBBDD08DF2}"/>
                </a:ext>
              </a:extLst>
            </p:cNvPr>
            <p:cNvSpPr>
              <a:spLocks noChangeShapeType="1"/>
            </p:cNvSpPr>
            <p:nvPr/>
          </p:nvSpPr>
          <p:spPr bwMode="auto">
            <a:xfrm>
              <a:off x="4478" y="2370"/>
              <a:ext cx="2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2" name="Text Box 10">
              <a:extLst>
                <a:ext uri="{FF2B5EF4-FFF2-40B4-BE49-F238E27FC236}">
                  <a16:creationId xmlns:a16="http://schemas.microsoft.com/office/drawing/2014/main" id="{C06E2489-3A32-4DAA-A9A1-1E8718865225}"/>
                </a:ext>
              </a:extLst>
            </p:cNvPr>
            <p:cNvSpPr txBox="1">
              <a:spLocks noChangeArrowheads="1"/>
            </p:cNvSpPr>
            <p:nvPr/>
          </p:nvSpPr>
          <p:spPr bwMode="auto">
            <a:xfrm>
              <a:off x="4184" y="2167"/>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&amp;</a:t>
              </a:r>
            </a:p>
          </p:txBody>
        </p:sp>
        <p:sp>
          <p:nvSpPr>
            <p:cNvPr id="16433" name="Line 11">
              <a:extLst>
                <a:ext uri="{FF2B5EF4-FFF2-40B4-BE49-F238E27FC236}">
                  <a16:creationId xmlns:a16="http://schemas.microsoft.com/office/drawing/2014/main" id="{82123FBF-A1C8-44CA-8F58-9DD0C0DE5DE2}"/>
                </a:ext>
              </a:extLst>
            </p:cNvPr>
            <p:cNvSpPr>
              <a:spLocks noChangeShapeType="1"/>
            </p:cNvSpPr>
            <p:nvPr/>
          </p:nvSpPr>
          <p:spPr bwMode="auto">
            <a:xfrm>
              <a:off x="3865" y="2228"/>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4" name="Line 12">
              <a:extLst>
                <a:ext uri="{FF2B5EF4-FFF2-40B4-BE49-F238E27FC236}">
                  <a16:creationId xmlns:a16="http://schemas.microsoft.com/office/drawing/2014/main" id="{65A874D3-376F-4B33-9967-FB2543644E9E}"/>
                </a:ext>
              </a:extLst>
            </p:cNvPr>
            <p:cNvSpPr>
              <a:spLocks noChangeShapeType="1"/>
            </p:cNvSpPr>
            <p:nvPr/>
          </p:nvSpPr>
          <p:spPr bwMode="auto">
            <a:xfrm>
              <a:off x="3865" y="2514"/>
              <a:ext cx="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5" name="Rectangle 13">
              <a:extLst>
                <a:ext uri="{FF2B5EF4-FFF2-40B4-BE49-F238E27FC236}">
                  <a16:creationId xmlns:a16="http://schemas.microsoft.com/office/drawing/2014/main" id="{3065ADC9-AF42-476D-83FB-226D4AAA6854}"/>
                </a:ext>
              </a:extLst>
            </p:cNvPr>
            <p:cNvSpPr>
              <a:spLocks noChangeArrowheads="1"/>
            </p:cNvSpPr>
            <p:nvPr/>
          </p:nvSpPr>
          <p:spPr bwMode="auto">
            <a:xfrm>
              <a:off x="4113" y="2113"/>
              <a:ext cx="309" cy="52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36" name="Line 14">
              <a:extLst>
                <a:ext uri="{FF2B5EF4-FFF2-40B4-BE49-F238E27FC236}">
                  <a16:creationId xmlns:a16="http://schemas.microsoft.com/office/drawing/2014/main" id="{7CE1ED01-DA07-46DA-91A1-38A9557AAA65}"/>
                </a:ext>
              </a:extLst>
            </p:cNvPr>
            <p:cNvSpPr>
              <a:spLocks noChangeShapeType="1"/>
            </p:cNvSpPr>
            <p:nvPr/>
          </p:nvSpPr>
          <p:spPr bwMode="auto">
            <a:xfrm>
              <a:off x="3821" y="3158"/>
              <a:ext cx="21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7" name="Line 15">
              <a:extLst>
                <a:ext uri="{FF2B5EF4-FFF2-40B4-BE49-F238E27FC236}">
                  <a16:creationId xmlns:a16="http://schemas.microsoft.com/office/drawing/2014/main" id="{80B2AE82-DAFA-434C-87AB-0BBE6C41F16A}"/>
                </a:ext>
              </a:extLst>
            </p:cNvPr>
            <p:cNvSpPr>
              <a:spLocks noChangeShapeType="1"/>
            </p:cNvSpPr>
            <p:nvPr/>
          </p:nvSpPr>
          <p:spPr bwMode="auto">
            <a:xfrm>
              <a:off x="3821" y="3362"/>
              <a:ext cx="21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8" name="AutoShape 16">
              <a:extLst>
                <a:ext uri="{FF2B5EF4-FFF2-40B4-BE49-F238E27FC236}">
                  <a16:creationId xmlns:a16="http://schemas.microsoft.com/office/drawing/2014/main" id="{61DDD611-5474-492E-A3AF-5CA54D4BE61C}"/>
                </a:ext>
              </a:extLst>
            </p:cNvPr>
            <p:cNvSpPr>
              <a:spLocks noChangeArrowheads="1"/>
            </p:cNvSpPr>
            <p:nvPr/>
          </p:nvSpPr>
          <p:spPr bwMode="auto">
            <a:xfrm>
              <a:off x="4038" y="3046"/>
              <a:ext cx="372" cy="421"/>
            </a:xfrm>
            <a:prstGeom prst="flowChartDelay">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39" name="Line 17">
              <a:extLst>
                <a:ext uri="{FF2B5EF4-FFF2-40B4-BE49-F238E27FC236}">
                  <a16:creationId xmlns:a16="http://schemas.microsoft.com/office/drawing/2014/main" id="{DC531BDA-84F2-4ECC-B610-29BFFDD27234}"/>
                </a:ext>
              </a:extLst>
            </p:cNvPr>
            <p:cNvSpPr>
              <a:spLocks noChangeShapeType="1"/>
            </p:cNvSpPr>
            <p:nvPr/>
          </p:nvSpPr>
          <p:spPr bwMode="auto">
            <a:xfrm>
              <a:off x="4479" y="3272"/>
              <a:ext cx="2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0" name="Text Box 18">
              <a:extLst>
                <a:ext uri="{FF2B5EF4-FFF2-40B4-BE49-F238E27FC236}">
                  <a16:creationId xmlns:a16="http://schemas.microsoft.com/office/drawing/2014/main" id="{DCFDC386-435A-45AC-91F7-0CB5E7E41769}"/>
                </a:ext>
              </a:extLst>
            </p:cNvPr>
            <p:cNvSpPr txBox="1">
              <a:spLocks noChangeArrowheads="1"/>
            </p:cNvSpPr>
            <p:nvPr/>
          </p:nvSpPr>
          <p:spPr bwMode="auto">
            <a:xfrm>
              <a:off x="4791" y="3178"/>
              <a:ext cx="12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Y</a:t>
              </a:r>
              <a:endParaRPr kumimoji="1" lang="en-US" altLang="zh-CN" sz="2400" baseline="-25000">
                <a:ea typeface="楷体_GB2312" pitchFamily="49" charset="-122"/>
              </a:endParaRPr>
            </a:p>
          </p:txBody>
        </p:sp>
        <p:sp>
          <p:nvSpPr>
            <p:cNvPr id="16441" name="Text Box 19">
              <a:extLst>
                <a:ext uri="{FF2B5EF4-FFF2-40B4-BE49-F238E27FC236}">
                  <a16:creationId xmlns:a16="http://schemas.microsoft.com/office/drawing/2014/main" id="{0464121E-27B3-4438-A914-093DBBED2EBD}"/>
                </a:ext>
              </a:extLst>
            </p:cNvPr>
            <p:cNvSpPr txBox="1">
              <a:spLocks noChangeArrowheads="1"/>
            </p:cNvSpPr>
            <p:nvPr/>
          </p:nvSpPr>
          <p:spPr bwMode="auto">
            <a:xfrm>
              <a:off x="3334" y="1593"/>
              <a:ext cx="166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pPr>
              <a:r>
                <a:rPr kumimoji="1" lang="zh-CN" altLang="en-US" sz="2800"/>
                <a:t> 与非逻辑符号</a:t>
              </a:r>
              <a:endParaRPr kumimoji="1" lang="zh-CN" altLang="en-US" sz="2800" baseline="-25000"/>
            </a:p>
          </p:txBody>
        </p:sp>
        <p:sp>
          <p:nvSpPr>
            <p:cNvPr id="16442" name="Oval 23">
              <a:extLst>
                <a:ext uri="{FF2B5EF4-FFF2-40B4-BE49-F238E27FC236}">
                  <a16:creationId xmlns:a16="http://schemas.microsoft.com/office/drawing/2014/main" id="{34C13822-B15C-40CD-B2B2-F4674A904757}"/>
                </a:ext>
              </a:extLst>
            </p:cNvPr>
            <p:cNvSpPr>
              <a:spLocks noChangeArrowheads="1"/>
            </p:cNvSpPr>
            <p:nvPr/>
          </p:nvSpPr>
          <p:spPr bwMode="auto">
            <a:xfrm>
              <a:off x="4410" y="3226"/>
              <a:ext cx="91" cy="91"/>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43" name="Oval 24">
              <a:extLst>
                <a:ext uri="{FF2B5EF4-FFF2-40B4-BE49-F238E27FC236}">
                  <a16:creationId xmlns:a16="http://schemas.microsoft.com/office/drawing/2014/main" id="{8FB18BAF-B634-4E39-B0C7-1E12C75AE55B}"/>
                </a:ext>
              </a:extLst>
            </p:cNvPr>
            <p:cNvSpPr>
              <a:spLocks noChangeArrowheads="1"/>
            </p:cNvSpPr>
            <p:nvPr/>
          </p:nvSpPr>
          <p:spPr bwMode="auto">
            <a:xfrm>
              <a:off x="4422" y="2319"/>
              <a:ext cx="91" cy="91"/>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aphicFrame>
        <p:nvGraphicFramePr>
          <p:cNvPr id="920685" name="Group 109">
            <a:extLst>
              <a:ext uri="{FF2B5EF4-FFF2-40B4-BE49-F238E27FC236}">
                <a16:creationId xmlns:a16="http://schemas.microsoft.com/office/drawing/2014/main" id="{5D48E168-2650-4508-B448-E5D14E5B9B32}"/>
              </a:ext>
            </a:extLst>
          </p:cNvPr>
          <p:cNvGraphicFramePr>
            <a:graphicFrameLocks noGrp="1"/>
          </p:cNvGraphicFramePr>
          <p:nvPr/>
        </p:nvGraphicFramePr>
        <p:xfrm>
          <a:off x="1114425" y="3321050"/>
          <a:ext cx="2160588" cy="2016126"/>
        </p:xfrm>
        <a:graphic>
          <a:graphicData uri="http://schemas.openxmlformats.org/drawingml/2006/table">
            <a:tbl>
              <a:tblPr/>
              <a:tblGrid>
                <a:gridCol w="649288">
                  <a:extLst>
                    <a:ext uri="{9D8B030D-6E8A-4147-A177-3AD203B41FA5}">
                      <a16:colId xmlns:a16="http://schemas.microsoft.com/office/drawing/2014/main" val="2240372466"/>
                    </a:ext>
                  </a:extLst>
                </a:gridCol>
                <a:gridCol w="611187">
                  <a:extLst>
                    <a:ext uri="{9D8B030D-6E8A-4147-A177-3AD203B41FA5}">
                      <a16:colId xmlns:a16="http://schemas.microsoft.com/office/drawing/2014/main" val="2411839779"/>
                    </a:ext>
                  </a:extLst>
                </a:gridCol>
                <a:gridCol w="900113">
                  <a:extLst>
                    <a:ext uri="{9D8B030D-6E8A-4147-A177-3AD203B41FA5}">
                      <a16:colId xmlns:a16="http://schemas.microsoft.com/office/drawing/2014/main" val="2051844064"/>
                    </a:ext>
                  </a:extLst>
                </a:gridCol>
              </a:tblGrid>
              <a:tr h="5080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B</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Y</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5036245"/>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2304794"/>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6944105"/>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0287506"/>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0321512"/>
                  </a:ext>
                </a:extLst>
              </a:tr>
            </a:tbl>
          </a:graphicData>
        </a:graphic>
      </p:graphicFrame>
      <p:sp>
        <p:nvSpPr>
          <p:cNvPr id="920635" name="Rectangle 59">
            <a:extLst>
              <a:ext uri="{FF2B5EF4-FFF2-40B4-BE49-F238E27FC236}">
                <a16:creationId xmlns:a16="http://schemas.microsoft.com/office/drawing/2014/main" id="{9B045F5B-FD14-4307-8308-C00407FCCA97}"/>
              </a:ext>
            </a:extLst>
          </p:cNvPr>
          <p:cNvSpPr>
            <a:spLocks noChangeArrowheads="1"/>
          </p:cNvSpPr>
          <p:nvPr/>
        </p:nvSpPr>
        <p:spPr bwMode="auto">
          <a:xfrm>
            <a:off x="3600450" y="3932238"/>
            <a:ext cx="1439863" cy="1368425"/>
          </a:xfrm>
          <a:prstGeom prst="rect">
            <a:avLst/>
          </a:prstGeom>
          <a:solidFill>
            <a:srgbClr val="FFFF99"/>
          </a:solidFill>
          <a:ln w="19050">
            <a:solidFill>
              <a:srgbClr val="0066FF"/>
            </a:solidFill>
            <a:miter lim="800000"/>
            <a:headEnd/>
            <a:tailEnd/>
          </a:ln>
        </p:spPr>
        <p:txBody>
          <a:bodyPr wrap="none"/>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66FF"/>
                </a:solidFill>
                <a:latin typeface="Times New Roman" panose="02020603050405020304" pitchFamily="18" charset="0"/>
              </a:rPr>
              <a:t>特点：</a:t>
            </a:r>
          </a:p>
          <a:p>
            <a:pPr eaLnBrk="1" hangingPunct="1">
              <a:spcAft>
                <a:spcPct val="0"/>
              </a:spcAft>
              <a:buFontTx/>
              <a:buNone/>
            </a:pPr>
            <a:r>
              <a:rPr lang="zh-CN" altLang="en-US" sz="2400">
                <a:solidFill>
                  <a:srgbClr val="0066FF"/>
                </a:solidFill>
                <a:latin typeface="Times New Roman" panose="02020603050405020304" pitchFamily="18" charset="0"/>
              </a:rPr>
              <a:t>  全</a:t>
            </a:r>
            <a:r>
              <a:rPr lang="en-US" altLang="zh-CN" sz="2400">
                <a:solidFill>
                  <a:srgbClr val="0066FF"/>
                </a:solidFill>
                <a:latin typeface="Times New Roman" panose="02020603050405020304" pitchFamily="18" charset="0"/>
              </a:rPr>
              <a:t>1</a:t>
            </a:r>
            <a:r>
              <a:rPr lang="zh-CN" altLang="en-US" sz="2400">
                <a:solidFill>
                  <a:srgbClr val="0066FF"/>
                </a:solidFill>
                <a:latin typeface="Times New Roman" panose="02020603050405020304" pitchFamily="18" charset="0"/>
              </a:rPr>
              <a:t>得</a:t>
            </a:r>
            <a:r>
              <a:rPr lang="en-US" altLang="zh-CN" sz="2400">
                <a:solidFill>
                  <a:srgbClr val="0066FF"/>
                </a:solidFill>
                <a:latin typeface="Times New Roman" panose="02020603050405020304" pitchFamily="18" charset="0"/>
              </a:rPr>
              <a:t>0</a:t>
            </a:r>
          </a:p>
          <a:p>
            <a:pPr eaLnBrk="1" hangingPunct="1">
              <a:spcAft>
                <a:spcPct val="0"/>
              </a:spcAft>
              <a:buFontTx/>
              <a:buNone/>
            </a:pPr>
            <a:r>
              <a:rPr lang="zh-CN" altLang="en-US" sz="2400">
                <a:solidFill>
                  <a:srgbClr val="0066FF"/>
                </a:solidFill>
                <a:latin typeface="Times New Roman" panose="02020603050405020304" pitchFamily="18" charset="0"/>
              </a:rPr>
              <a:t>  有</a:t>
            </a:r>
            <a:r>
              <a:rPr lang="en-US" altLang="zh-CN" sz="2400">
                <a:solidFill>
                  <a:srgbClr val="0066FF"/>
                </a:solidFill>
                <a:latin typeface="Times New Roman" panose="02020603050405020304" pitchFamily="18" charset="0"/>
              </a:rPr>
              <a:t>0</a:t>
            </a:r>
            <a:r>
              <a:rPr lang="zh-CN" altLang="en-US" sz="2400">
                <a:solidFill>
                  <a:srgbClr val="0066FF"/>
                </a:solidFill>
                <a:latin typeface="Times New Roman" panose="02020603050405020304" pitchFamily="18" charset="0"/>
              </a:rPr>
              <a:t>得</a:t>
            </a:r>
            <a:r>
              <a:rPr lang="en-US" altLang="zh-CN" sz="2400">
                <a:solidFill>
                  <a:srgbClr val="0066FF"/>
                </a:solidFill>
                <a:latin typeface="Times New Roman" panose="02020603050405020304" pitchFamily="18" charset="0"/>
              </a:rPr>
              <a:t>1</a:t>
            </a:r>
          </a:p>
        </p:txBody>
      </p:sp>
      <p:graphicFrame>
        <p:nvGraphicFramePr>
          <p:cNvPr id="920668" name="Group 92">
            <a:extLst>
              <a:ext uri="{FF2B5EF4-FFF2-40B4-BE49-F238E27FC236}">
                <a16:creationId xmlns:a16="http://schemas.microsoft.com/office/drawing/2014/main" id="{1198742A-EFD9-4C77-9304-1B51E491F18B}"/>
              </a:ext>
            </a:extLst>
          </p:cNvPr>
          <p:cNvGraphicFramePr>
            <a:graphicFrameLocks noGrp="1"/>
          </p:cNvGraphicFramePr>
          <p:nvPr/>
        </p:nvGraphicFramePr>
        <p:xfrm>
          <a:off x="2447925" y="3860800"/>
          <a:ext cx="863600" cy="1476376"/>
        </p:xfrm>
        <a:graphic>
          <a:graphicData uri="http://schemas.openxmlformats.org/drawingml/2006/table">
            <a:tbl>
              <a:tblPr/>
              <a:tblGrid>
                <a:gridCol w="863600">
                  <a:extLst>
                    <a:ext uri="{9D8B030D-6E8A-4147-A177-3AD203B41FA5}">
                      <a16:colId xmlns:a16="http://schemas.microsoft.com/office/drawing/2014/main" val="3347835330"/>
                    </a:ext>
                  </a:extLst>
                </a:gridCol>
              </a:tblGrid>
              <a:tr h="36988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76020802"/>
                  </a:ext>
                </a:extLst>
              </a:tr>
              <a:tr h="3683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508656092"/>
                  </a:ext>
                </a:extLst>
              </a:tr>
              <a:tr h="36988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255849514"/>
                  </a:ext>
                </a:extLst>
              </a:tr>
              <a:tr h="3683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597105323"/>
                  </a:ext>
                </a:extLst>
              </a:tr>
            </a:tbl>
          </a:graphicData>
        </a:graphic>
      </p:graphicFrame>
      <p:sp>
        <p:nvSpPr>
          <p:cNvPr id="32" name="Rectangle 80">
            <a:extLst>
              <a:ext uri="{FF2B5EF4-FFF2-40B4-BE49-F238E27FC236}">
                <a16:creationId xmlns:a16="http://schemas.microsoft.com/office/drawing/2014/main" id="{878AD42C-A14D-481B-9D91-B0A97449142A}"/>
              </a:ext>
            </a:extLst>
          </p:cNvPr>
          <p:cNvSpPr>
            <a:spLocks noChangeArrowheads="1"/>
          </p:cNvSpPr>
          <p:nvPr/>
        </p:nvSpPr>
        <p:spPr bwMode="auto">
          <a:xfrm>
            <a:off x="1000125" y="5749925"/>
            <a:ext cx="21240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Y = ~ ( A &amp; B);</a:t>
            </a:r>
            <a:endParaRPr lang="zh-CN" altLang="en-US" sz="2400" b="0"/>
          </a:p>
        </p:txBody>
      </p:sp>
      <p:sp>
        <p:nvSpPr>
          <p:cNvPr id="33" name="Rectangle 80">
            <a:extLst>
              <a:ext uri="{FF2B5EF4-FFF2-40B4-BE49-F238E27FC236}">
                <a16:creationId xmlns:a16="http://schemas.microsoft.com/office/drawing/2014/main" id="{CEF448BC-7056-411F-8C4A-394500E5C384}"/>
              </a:ext>
            </a:extLst>
          </p:cNvPr>
          <p:cNvSpPr>
            <a:spLocks noChangeArrowheads="1"/>
          </p:cNvSpPr>
          <p:nvPr/>
        </p:nvSpPr>
        <p:spPr bwMode="auto">
          <a:xfrm>
            <a:off x="3351213" y="5732463"/>
            <a:ext cx="2144712"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nand (Y, A, B);</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05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068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206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063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79" grpId="0"/>
      <p:bldP spid="920635" grpId="0" animBg="1"/>
      <p:bldP spid="32" grpId="0" animBg="1" autoUpdateAnimBg="0"/>
      <p:bldP spid="3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4425D254-BBCD-4B04-8E55-05C71E9E3A3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7E21ECB-BBA7-487F-8CD0-B6024BBBF49A}"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17411" name="Rectangle 5">
            <a:extLst>
              <a:ext uri="{FF2B5EF4-FFF2-40B4-BE49-F238E27FC236}">
                <a16:creationId xmlns:a16="http://schemas.microsoft.com/office/drawing/2014/main" id="{A30449BB-E1A6-4D83-A5BE-22F0D9F4EFE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17412" name="Rectangle 6">
            <a:extLst>
              <a:ext uri="{FF2B5EF4-FFF2-40B4-BE49-F238E27FC236}">
                <a16:creationId xmlns:a16="http://schemas.microsoft.com/office/drawing/2014/main" id="{2D9CC1C9-D433-43E1-B6DE-CAEE198CD5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8138D48-AB61-4DB4-A0A5-8FE568D718BE}" type="slidenum">
              <a:rPr lang="en-US" altLang="zh-CN" sz="1800" b="0">
                <a:solidFill>
                  <a:srgbClr val="B2B2B2"/>
                </a:solidFill>
              </a:rPr>
              <a:pPr>
                <a:spcAft>
                  <a:spcPct val="0"/>
                </a:spcAft>
                <a:buFontTx/>
                <a:buNone/>
              </a:pPr>
              <a:t>8</a:t>
            </a:fld>
            <a:endParaRPr lang="en-US" altLang="zh-CN" sz="1800" b="0">
              <a:solidFill>
                <a:srgbClr val="B2B2B2"/>
              </a:solidFill>
            </a:endParaRPr>
          </a:p>
        </p:txBody>
      </p:sp>
      <p:sp>
        <p:nvSpPr>
          <p:cNvPr id="17413" name="Rectangle 2">
            <a:extLst>
              <a:ext uri="{FF2B5EF4-FFF2-40B4-BE49-F238E27FC236}">
                <a16:creationId xmlns:a16="http://schemas.microsoft.com/office/drawing/2014/main" id="{068F38DA-6CD0-45B6-B67D-ECE23CA1202A}"/>
              </a:ext>
            </a:extLst>
          </p:cNvPr>
          <p:cNvSpPr>
            <a:spLocks noGrp="1" noChangeArrowheads="1"/>
          </p:cNvSpPr>
          <p:nvPr>
            <p:ph type="title"/>
          </p:nvPr>
        </p:nvSpPr>
        <p:spPr/>
        <p:txBody>
          <a:bodyPr/>
          <a:lstStyle/>
          <a:p>
            <a:r>
              <a:rPr lang="zh-CN" altLang="en-US"/>
              <a:t>常用复合逻辑运算</a:t>
            </a:r>
            <a:r>
              <a:rPr lang="zh-CN" altLang="en-US">
                <a:latin typeface="Times New Roman" panose="02020603050405020304" pitchFamily="18" charset="0"/>
              </a:rPr>
              <a:t>─</a:t>
            </a:r>
            <a:r>
              <a:rPr lang="zh-CN" altLang="en-US"/>
              <a:t>或非</a:t>
            </a:r>
            <a:endParaRPr lang="en-US" altLang="zh-CN"/>
          </a:p>
        </p:txBody>
      </p:sp>
      <p:sp>
        <p:nvSpPr>
          <p:cNvPr id="921603" name="Text Box 3">
            <a:extLst>
              <a:ext uri="{FF2B5EF4-FFF2-40B4-BE49-F238E27FC236}">
                <a16:creationId xmlns:a16="http://schemas.microsoft.com/office/drawing/2014/main" id="{D3BF20AB-F91F-4823-871A-C9A463FB8B84}"/>
              </a:ext>
            </a:extLst>
          </p:cNvPr>
          <p:cNvSpPr txBox="1">
            <a:spLocks noChangeArrowheads="1"/>
          </p:cNvSpPr>
          <p:nvPr/>
        </p:nvSpPr>
        <p:spPr bwMode="auto">
          <a:xfrm>
            <a:off x="684213" y="2603500"/>
            <a:ext cx="315753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spcAft>
                <a:spcPct val="0"/>
              </a:spcAft>
            </a:pPr>
            <a:r>
              <a:rPr kumimoji="1" lang="zh-CN" altLang="en-US" sz="2800"/>
              <a:t> 或非逻辑真值表</a:t>
            </a:r>
          </a:p>
        </p:txBody>
      </p:sp>
      <p:sp>
        <p:nvSpPr>
          <p:cNvPr id="17415" name="Text Box 5">
            <a:extLst>
              <a:ext uri="{FF2B5EF4-FFF2-40B4-BE49-F238E27FC236}">
                <a16:creationId xmlns:a16="http://schemas.microsoft.com/office/drawing/2014/main" id="{FB1DD919-B11A-4743-A63C-25C390FB0CE4}"/>
              </a:ext>
            </a:extLst>
          </p:cNvPr>
          <p:cNvSpPr txBox="1">
            <a:spLocks noChangeArrowheads="1"/>
          </p:cNvSpPr>
          <p:nvPr/>
        </p:nvSpPr>
        <p:spPr bwMode="auto">
          <a:xfrm>
            <a:off x="611188" y="1557338"/>
            <a:ext cx="290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pPr>
            <a:r>
              <a:rPr kumimoji="1" lang="zh-CN" altLang="en-US" sz="2800"/>
              <a:t> 或非逻辑表达式</a:t>
            </a:r>
          </a:p>
        </p:txBody>
      </p:sp>
      <p:sp>
        <p:nvSpPr>
          <p:cNvPr id="17416" name="Text Box 6">
            <a:extLst>
              <a:ext uri="{FF2B5EF4-FFF2-40B4-BE49-F238E27FC236}">
                <a16:creationId xmlns:a16="http://schemas.microsoft.com/office/drawing/2014/main" id="{0C77604B-443C-4D21-8633-755BD9B5C677}"/>
              </a:ext>
            </a:extLst>
          </p:cNvPr>
          <p:cNvSpPr txBox="1">
            <a:spLocks noChangeArrowheads="1"/>
          </p:cNvSpPr>
          <p:nvPr/>
        </p:nvSpPr>
        <p:spPr bwMode="auto">
          <a:xfrm>
            <a:off x="4067175" y="1628775"/>
            <a:ext cx="184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ea typeface="楷体_GB2312" pitchFamily="49" charset="-122"/>
              </a:rPr>
              <a:t>Y =  A+B</a:t>
            </a:r>
          </a:p>
        </p:txBody>
      </p:sp>
      <p:sp>
        <p:nvSpPr>
          <p:cNvPr id="17417" name="Line 7">
            <a:extLst>
              <a:ext uri="{FF2B5EF4-FFF2-40B4-BE49-F238E27FC236}">
                <a16:creationId xmlns:a16="http://schemas.microsoft.com/office/drawing/2014/main" id="{D4603B5C-182F-4062-BB8A-D0D2A6647FA4}"/>
              </a:ext>
            </a:extLst>
          </p:cNvPr>
          <p:cNvSpPr>
            <a:spLocks noChangeShapeType="1"/>
          </p:cNvSpPr>
          <p:nvPr/>
        </p:nvSpPr>
        <p:spPr bwMode="auto">
          <a:xfrm>
            <a:off x="4787900" y="1665288"/>
            <a:ext cx="612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1657" name="Rectangle 57">
            <a:extLst>
              <a:ext uri="{FF2B5EF4-FFF2-40B4-BE49-F238E27FC236}">
                <a16:creationId xmlns:a16="http://schemas.microsoft.com/office/drawing/2014/main" id="{084288EC-55CF-45EE-8C4D-5507200B6824}"/>
              </a:ext>
            </a:extLst>
          </p:cNvPr>
          <p:cNvSpPr>
            <a:spLocks noChangeArrowheads="1"/>
          </p:cNvSpPr>
          <p:nvPr/>
        </p:nvSpPr>
        <p:spPr bwMode="auto">
          <a:xfrm>
            <a:off x="3563938" y="3895725"/>
            <a:ext cx="1476375" cy="1368425"/>
          </a:xfrm>
          <a:prstGeom prst="rect">
            <a:avLst/>
          </a:prstGeom>
          <a:solidFill>
            <a:srgbClr val="FFFF99"/>
          </a:solidFill>
          <a:ln w="19050">
            <a:solidFill>
              <a:srgbClr val="0066FF"/>
            </a:solidFill>
            <a:miter lim="800000"/>
            <a:headEnd/>
            <a:tailEnd/>
          </a:ln>
        </p:spPr>
        <p:txBody>
          <a:bodyPr wrap="none"/>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66FF"/>
                </a:solidFill>
                <a:latin typeface="Times New Roman" panose="02020603050405020304" pitchFamily="18" charset="0"/>
              </a:rPr>
              <a:t>特点：</a:t>
            </a:r>
          </a:p>
          <a:p>
            <a:pPr eaLnBrk="1" hangingPunct="1">
              <a:spcBef>
                <a:spcPct val="20000"/>
              </a:spcBef>
              <a:spcAft>
                <a:spcPct val="0"/>
              </a:spcAft>
              <a:buFontTx/>
              <a:buNone/>
            </a:pPr>
            <a:r>
              <a:rPr lang="zh-CN" altLang="en-US" sz="2400">
                <a:solidFill>
                  <a:srgbClr val="0066FF"/>
                </a:solidFill>
                <a:latin typeface="Times New Roman" panose="02020603050405020304" pitchFamily="18" charset="0"/>
              </a:rPr>
              <a:t>  有</a:t>
            </a:r>
            <a:r>
              <a:rPr lang="en-US" altLang="zh-CN" sz="2400">
                <a:solidFill>
                  <a:srgbClr val="0066FF"/>
                </a:solidFill>
                <a:latin typeface="Times New Roman" panose="02020603050405020304" pitchFamily="18" charset="0"/>
              </a:rPr>
              <a:t>1</a:t>
            </a:r>
            <a:r>
              <a:rPr lang="zh-CN" altLang="en-US" sz="2400">
                <a:solidFill>
                  <a:srgbClr val="0066FF"/>
                </a:solidFill>
                <a:latin typeface="Times New Roman" panose="02020603050405020304" pitchFamily="18" charset="0"/>
              </a:rPr>
              <a:t>得</a:t>
            </a:r>
            <a:r>
              <a:rPr lang="en-US" altLang="zh-CN" sz="2400">
                <a:solidFill>
                  <a:srgbClr val="0066FF"/>
                </a:solidFill>
                <a:latin typeface="Times New Roman" panose="02020603050405020304" pitchFamily="18" charset="0"/>
              </a:rPr>
              <a:t>0</a:t>
            </a:r>
          </a:p>
          <a:p>
            <a:pPr eaLnBrk="1" hangingPunct="1">
              <a:spcAft>
                <a:spcPct val="0"/>
              </a:spcAft>
              <a:buFontTx/>
              <a:buNone/>
            </a:pPr>
            <a:r>
              <a:rPr lang="zh-CN" altLang="en-US" sz="2400">
                <a:solidFill>
                  <a:srgbClr val="0066FF"/>
                </a:solidFill>
                <a:latin typeface="Times New Roman" panose="02020603050405020304" pitchFamily="18" charset="0"/>
              </a:rPr>
              <a:t>  全</a:t>
            </a:r>
            <a:r>
              <a:rPr lang="en-US" altLang="zh-CN" sz="2400">
                <a:solidFill>
                  <a:srgbClr val="0066FF"/>
                </a:solidFill>
                <a:latin typeface="Times New Roman" panose="02020603050405020304" pitchFamily="18" charset="0"/>
              </a:rPr>
              <a:t>0</a:t>
            </a:r>
            <a:r>
              <a:rPr lang="zh-CN" altLang="en-US" sz="2400">
                <a:solidFill>
                  <a:srgbClr val="0066FF"/>
                </a:solidFill>
                <a:latin typeface="Times New Roman" panose="02020603050405020304" pitchFamily="18" charset="0"/>
              </a:rPr>
              <a:t>得</a:t>
            </a:r>
            <a:r>
              <a:rPr lang="en-US" altLang="zh-CN" sz="2400">
                <a:solidFill>
                  <a:srgbClr val="0066FF"/>
                </a:solidFill>
                <a:latin typeface="Times New Roman" panose="02020603050405020304" pitchFamily="18" charset="0"/>
              </a:rPr>
              <a:t>1</a:t>
            </a:r>
          </a:p>
        </p:txBody>
      </p:sp>
      <p:grpSp>
        <p:nvGrpSpPr>
          <p:cNvPr id="2" name="Group 113">
            <a:extLst>
              <a:ext uri="{FF2B5EF4-FFF2-40B4-BE49-F238E27FC236}">
                <a16:creationId xmlns:a16="http://schemas.microsoft.com/office/drawing/2014/main" id="{E9ABFF01-5C82-4C7E-BF3B-3D98D260DE39}"/>
              </a:ext>
            </a:extLst>
          </p:cNvPr>
          <p:cNvGrpSpPr>
            <a:grpSpLocks/>
          </p:cNvGrpSpPr>
          <p:nvPr/>
        </p:nvGrpSpPr>
        <p:grpSpPr bwMode="auto">
          <a:xfrm>
            <a:off x="5292725" y="2603500"/>
            <a:ext cx="2976563" cy="2865438"/>
            <a:chOff x="3334" y="1625"/>
            <a:chExt cx="1875" cy="1805"/>
          </a:xfrm>
        </p:grpSpPr>
        <p:sp>
          <p:nvSpPr>
            <p:cNvPr id="17450" name="Text Box 4">
              <a:extLst>
                <a:ext uri="{FF2B5EF4-FFF2-40B4-BE49-F238E27FC236}">
                  <a16:creationId xmlns:a16="http://schemas.microsoft.com/office/drawing/2014/main" id="{3618CF3D-9589-4594-8DD6-2403EFF3D5FB}"/>
                </a:ext>
              </a:extLst>
            </p:cNvPr>
            <p:cNvSpPr txBox="1">
              <a:spLocks noChangeArrowheads="1"/>
            </p:cNvSpPr>
            <p:nvPr/>
          </p:nvSpPr>
          <p:spPr bwMode="auto">
            <a:xfrm>
              <a:off x="3334" y="1625"/>
              <a:ext cx="166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pPr>
              <a:r>
                <a:rPr kumimoji="1" lang="zh-CN" altLang="en-US" sz="2800"/>
                <a:t> 或非逻辑符号</a:t>
              </a:r>
              <a:endParaRPr kumimoji="1" lang="zh-CN" altLang="en-US" sz="2800" baseline="-25000"/>
            </a:p>
          </p:txBody>
        </p:sp>
        <p:sp>
          <p:nvSpPr>
            <p:cNvPr id="17451" name="Text Box 8">
              <a:extLst>
                <a:ext uri="{FF2B5EF4-FFF2-40B4-BE49-F238E27FC236}">
                  <a16:creationId xmlns:a16="http://schemas.microsoft.com/office/drawing/2014/main" id="{517EB825-B743-4647-BA7E-7F027DB97F15}"/>
                </a:ext>
              </a:extLst>
            </p:cNvPr>
            <p:cNvSpPr txBox="1">
              <a:spLocks noChangeArrowheads="1"/>
            </p:cNvSpPr>
            <p:nvPr/>
          </p:nvSpPr>
          <p:spPr bwMode="auto">
            <a:xfrm>
              <a:off x="3606" y="2944"/>
              <a:ext cx="2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A</a:t>
              </a:r>
              <a:endParaRPr kumimoji="1" lang="en-US" altLang="zh-CN" sz="2400" baseline="-25000">
                <a:ea typeface="楷体_GB2312" pitchFamily="49" charset="-122"/>
              </a:endParaRPr>
            </a:p>
          </p:txBody>
        </p:sp>
        <p:sp>
          <p:nvSpPr>
            <p:cNvPr id="17452" name="Text Box 9">
              <a:extLst>
                <a:ext uri="{FF2B5EF4-FFF2-40B4-BE49-F238E27FC236}">
                  <a16:creationId xmlns:a16="http://schemas.microsoft.com/office/drawing/2014/main" id="{936DE500-11A6-45AC-93DA-D86F8F99A300}"/>
                </a:ext>
              </a:extLst>
            </p:cNvPr>
            <p:cNvSpPr txBox="1">
              <a:spLocks noChangeArrowheads="1"/>
            </p:cNvSpPr>
            <p:nvPr/>
          </p:nvSpPr>
          <p:spPr bwMode="auto">
            <a:xfrm>
              <a:off x="3615" y="3205"/>
              <a:ext cx="2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B</a:t>
              </a:r>
              <a:endParaRPr kumimoji="1" lang="en-US" altLang="zh-CN" sz="2400" baseline="-25000">
                <a:ea typeface="楷体_GB2312" pitchFamily="49" charset="-122"/>
              </a:endParaRPr>
            </a:p>
          </p:txBody>
        </p:sp>
        <p:sp>
          <p:nvSpPr>
            <p:cNvPr id="17453" name="Line 10">
              <a:extLst>
                <a:ext uri="{FF2B5EF4-FFF2-40B4-BE49-F238E27FC236}">
                  <a16:creationId xmlns:a16="http://schemas.microsoft.com/office/drawing/2014/main" id="{27FCFD71-D580-4684-B33B-F56365B3169D}"/>
                </a:ext>
              </a:extLst>
            </p:cNvPr>
            <p:cNvSpPr>
              <a:spLocks noChangeShapeType="1"/>
            </p:cNvSpPr>
            <p:nvPr/>
          </p:nvSpPr>
          <p:spPr bwMode="auto">
            <a:xfrm>
              <a:off x="3878" y="3090"/>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4" name="Line 11">
              <a:extLst>
                <a:ext uri="{FF2B5EF4-FFF2-40B4-BE49-F238E27FC236}">
                  <a16:creationId xmlns:a16="http://schemas.microsoft.com/office/drawing/2014/main" id="{5C4127B9-D20F-40EA-8E19-9A8CAD003ACB}"/>
                </a:ext>
              </a:extLst>
            </p:cNvPr>
            <p:cNvSpPr>
              <a:spLocks noChangeShapeType="1"/>
            </p:cNvSpPr>
            <p:nvPr/>
          </p:nvSpPr>
          <p:spPr bwMode="auto">
            <a:xfrm>
              <a:off x="3886" y="3307"/>
              <a:ext cx="2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5" name="Line 12">
              <a:extLst>
                <a:ext uri="{FF2B5EF4-FFF2-40B4-BE49-F238E27FC236}">
                  <a16:creationId xmlns:a16="http://schemas.microsoft.com/office/drawing/2014/main" id="{0EDBF509-753F-4D39-8AFC-F73CF51DA229}"/>
                </a:ext>
              </a:extLst>
            </p:cNvPr>
            <p:cNvSpPr>
              <a:spLocks noChangeShapeType="1"/>
            </p:cNvSpPr>
            <p:nvPr/>
          </p:nvSpPr>
          <p:spPr bwMode="auto">
            <a:xfrm>
              <a:off x="4672" y="3203"/>
              <a:ext cx="2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6" name="Text Box 13">
              <a:extLst>
                <a:ext uri="{FF2B5EF4-FFF2-40B4-BE49-F238E27FC236}">
                  <a16:creationId xmlns:a16="http://schemas.microsoft.com/office/drawing/2014/main" id="{9E43ABE1-2DA5-4718-B3D7-9EF95DD95548}"/>
                </a:ext>
              </a:extLst>
            </p:cNvPr>
            <p:cNvSpPr txBox="1">
              <a:spLocks noChangeArrowheads="1"/>
            </p:cNvSpPr>
            <p:nvPr/>
          </p:nvSpPr>
          <p:spPr bwMode="auto">
            <a:xfrm>
              <a:off x="5005" y="3080"/>
              <a:ext cx="20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Y</a:t>
              </a:r>
              <a:endParaRPr kumimoji="1" lang="en-US" altLang="zh-CN" sz="2400" baseline="-25000">
                <a:ea typeface="楷体_GB2312" pitchFamily="49" charset="-122"/>
              </a:endParaRPr>
            </a:p>
          </p:txBody>
        </p:sp>
        <p:sp>
          <p:nvSpPr>
            <p:cNvPr id="17457" name="Text Box 14">
              <a:extLst>
                <a:ext uri="{FF2B5EF4-FFF2-40B4-BE49-F238E27FC236}">
                  <a16:creationId xmlns:a16="http://schemas.microsoft.com/office/drawing/2014/main" id="{5795A5A8-30DE-4810-B2F6-ED3E29CA17C4}"/>
                </a:ext>
              </a:extLst>
            </p:cNvPr>
            <p:cNvSpPr txBox="1">
              <a:spLocks noChangeArrowheads="1"/>
            </p:cNvSpPr>
            <p:nvPr/>
          </p:nvSpPr>
          <p:spPr bwMode="auto">
            <a:xfrm>
              <a:off x="3651" y="2183"/>
              <a:ext cx="1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A</a:t>
              </a:r>
              <a:endParaRPr kumimoji="1" lang="en-US" altLang="zh-CN" sz="2400" baseline="-25000">
                <a:ea typeface="楷体_GB2312" pitchFamily="49" charset="-122"/>
              </a:endParaRPr>
            </a:p>
          </p:txBody>
        </p:sp>
        <p:sp>
          <p:nvSpPr>
            <p:cNvPr id="17458" name="Text Box 15">
              <a:extLst>
                <a:ext uri="{FF2B5EF4-FFF2-40B4-BE49-F238E27FC236}">
                  <a16:creationId xmlns:a16="http://schemas.microsoft.com/office/drawing/2014/main" id="{66FD5E44-F618-4EC7-B7D2-73C8FFE1D93C}"/>
                </a:ext>
              </a:extLst>
            </p:cNvPr>
            <p:cNvSpPr txBox="1">
              <a:spLocks noChangeArrowheads="1"/>
            </p:cNvSpPr>
            <p:nvPr/>
          </p:nvSpPr>
          <p:spPr bwMode="auto">
            <a:xfrm>
              <a:off x="3651" y="2438"/>
              <a:ext cx="1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B</a:t>
              </a:r>
              <a:endParaRPr kumimoji="1" lang="en-US" altLang="zh-CN" sz="2400" baseline="-25000">
                <a:ea typeface="楷体_GB2312" pitchFamily="49" charset="-122"/>
              </a:endParaRPr>
            </a:p>
          </p:txBody>
        </p:sp>
        <p:sp>
          <p:nvSpPr>
            <p:cNvPr id="17459" name="Line 16">
              <a:extLst>
                <a:ext uri="{FF2B5EF4-FFF2-40B4-BE49-F238E27FC236}">
                  <a16:creationId xmlns:a16="http://schemas.microsoft.com/office/drawing/2014/main" id="{BCF97F74-67E5-4D8E-804B-5702CE0E712C}"/>
                </a:ext>
              </a:extLst>
            </p:cNvPr>
            <p:cNvSpPr>
              <a:spLocks noChangeShapeType="1"/>
            </p:cNvSpPr>
            <p:nvPr/>
          </p:nvSpPr>
          <p:spPr bwMode="auto">
            <a:xfrm>
              <a:off x="3878" y="2283"/>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0" name="Line 17">
              <a:extLst>
                <a:ext uri="{FF2B5EF4-FFF2-40B4-BE49-F238E27FC236}">
                  <a16:creationId xmlns:a16="http://schemas.microsoft.com/office/drawing/2014/main" id="{1A0420FF-6D48-4A5B-A043-E2B537125B7B}"/>
                </a:ext>
              </a:extLst>
            </p:cNvPr>
            <p:cNvSpPr>
              <a:spLocks noChangeShapeType="1"/>
            </p:cNvSpPr>
            <p:nvPr/>
          </p:nvSpPr>
          <p:spPr bwMode="auto">
            <a:xfrm>
              <a:off x="3878" y="2529"/>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1" name="Text Box 18">
              <a:extLst>
                <a:ext uri="{FF2B5EF4-FFF2-40B4-BE49-F238E27FC236}">
                  <a16:creationId xmlns:a16="http://schemas.microsoft.com/office/drawing/2014/main" id="{96438DBB-2CAF-483D-A52C-13BA8DC6F886}"/>
                </a:ext>
              </a:extLst>
            </p:cNvPr>
            <p:cNvSpPr txBox="1">
              <a:spLocks noChangeArrowheads="1"/>
            </p:cNvSpPr>
            <p:nvPr/>
          </p:nvSpPr>
          <p:spPr bwMode="auto">
            <a:xfrm flipH="1">
              <a:off x="5057" y="2309"/>
              <a:ext cx="13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pitchFamily="49" charset="-122"/>
                </a:rPr>
                <a:t>Y</a:t>
              </a:r>
              <a:endParaRPr kumimoji="1" lang="en-US" altLang="zh-CN" sz="2400" baseline="-25000">
                <a:ea typeface="楷体_GB2312" pitchFamily="49" charset="-122"/>
              </a:endParaRPr>
            </a:p>
          </p:txBody>
        </p:sp>
        <p:sp>
          <p:nvSpPr>
            <p:cNvPr id="17462" name="Text Box 19">
              <a:extLst>
                <a:ext uri="{FF2B5EF4-FFF2-40B4-BE49-F238E27FC236}">
                  <a16:creationId xmlns:a16="http://schemas.microsoft.com/office/drawing/2014/main" id="{31A2CC3D-9CE1-4ADE-88C0-630C51184268}"/>
                </a:ext>
              </a:extLst>
            </p:cNvPr>
            <p:cNvSpPr txBox="1">
              <a:spLocks noChangeArrowheads="1"/>
            </p:cNvSpPr>
            <p:nvPr/>
          </p:nvSpPr>
          <p:spPr bwMode="auto">
            <a:xfrm>
              <a:off x="4240" y="2248"/>
              <a:ext cx="3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p>
          </p:txBody>
        </p:sp>
        <p:sp>
          <p:nvSpPr>
            <p:cNvPr id="17463" name="Rectangle 20">
              <a:extLst>
                <a:ext uri="{FF2B5EF4-FFF2-40B4-BE49-F238E27FC236}">
                  <a16:creationId xmlns:a16="http://schemas.microsoft.com/office/drawing/2014/main" id="{1457284A-4335-4ABF-9F0A-A148529A102D}"/>
                </a:ext>
              </a:extLst>
            </p:cNvPr>
            <p:cNvSpPr>
              <a:spLocks noChangeArrowheads="1"/>
            </p:cNvSpPr>
            <p:nvPr/>
          </p:nvSpPr>
          <p:spPr bwMode="auto">
            <a:xfrm>
              <a:off x="4180" y="2183"/>
              <a:ext cx="424" cy="44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64" name="Line 21">
              <a:extLst>
                <a:ext uri="{FF2B5EF4-FFF2-40B4-BE49-F238E27FC236}">
                  <a16:creationId xmlns:a16="http://schemas.microsoft.com/office/drawing/2014/main" id="{2EFFA5CA-5E29-452D-9F5A-B9ACEC8FC8F6}"/>
                </a:ext>
              </a:extLst>
            </p:cNvPr>
            <p:cNvSpPr>
              <a:spLocks noChangeShapeType="1"/>
            </p:cNvSpPr>
            <p:nvPr/>
          </p:nvSpPr>
          <p:spPr bwMode="auto">
            <a:xfrm>
              <a:off x="4701" y="2410"/>
              <a:ext cx="3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5" name="Oval 22">
              <a:extLst>
                <a:ext uri="{FF2B5EF4-FFF2-40B4-BE49-F238E27FC236}">
                  <a16:creationId xmlns:a16="http://schemas.microsoft.com/office/drawing/2014/main" id="{1DB888AC-6FCD-4902-BFA3-A55675BD572D}"/>
                </a:ext>
              </a:extLst>
            </p:cNvPr>
            <p:cNvSpPr>
              <a:spLocks noChangeArrowheads="1"/>
            </p:cNvSpPr>
            <p:nvPr/>
          </p:nvSpPr>
          <p:spPr bwMode="auto">
            <a:xfrm>
              <a:off x="4604" y="2366"/>
              <a:ext cx="91" cy="9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7466" name="Group 58">
              <a:extLst>
                <a:ext uri="{FF2B5EF4-FFF2-40B4-BE49-F238E27FC236}">
                  <a16:creationId xmlns:a16="http://schemas.microsoft.com/office/drawing/2014/main" id="{E937083C-5A84-48B4-BF4C-7E987A9C4CDF}"/>
                </a:ext>
              </a:extLst>
            </p:cNvPr>
            <p:cNvGrpSpPr>
              <a:grpSpLocks/>
            </p:cNvGrpSpPr>
            <p:nvPr/>
          </p:nvGrpSpPr>
          <p:grpSpPr bwMode="auto">
            <a:xfrm>
              <a:off x="3447" y="2976"/>
              <a:ext cx="1156" cy="454"/>
              <a:chOff x="986" y="3158"/>
              <a:chExt cx="1671" cy="658"/>
            </a:xfrm>
          </p:grpSpPr>
          <p:sp>
            <p:nvSpPr>
              <p:cNvPr id="17468" name="Arc 59">
                <a:extLst>
                  <a:ext uri="{FF2B5EF4-FFF2-40B4-BE49-F238E27FC236}">
                    <a16:creationId xmlns:a16="http://schemas.microsoft.com/office/drawing/2014/main" id="{432DA821-C895-4B09-9850-B38FF07F9F0A}"/>
                  </a:ext>
                </a:extLst>
              </p:cNvPr>
              <p:cNvSpPr>
                <a:spLocks/>
              </p:cNvSpPr>
              <p:nvPr/>
            </p:nvSpPr>
            <p:spPr bwMode="auto">
              <a:xfrm>
                <a:off x="2177" y="3159"/>
                <a:ext cx="480" cy="657"/>
              </a:xfrm>
              <a:custGeom>
                <a:avLst/>
                <a:gdLst>
                  <a:gd name="T0" fmla="*/ 0 w 19012"/>
                  <a:gd name="T1" fmla="*/ 0 h 21600"/>
                  <a:gd name="T2" fmla="*/ 12 w 19012"/>
                  <a:gd name="T3" fmla="*/ 10 h 21600"/>
                  <a:gd name="T4" fmla="*/ 0 w 19012"/>
                  <a:gd name="T5" fmla="*/ 2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69" name="Arc 60">
                <a:extLst>
                  <a:ext uri="{FF2B5EF4-FFF2-40B4-BE49-F238E27FC236}">
                    <a16:creationId xmlns:a16="http://schemas.microsoft.com/office/drawing/2014/main" id="{AB89383C-D8EE-4984-B2B5-28F6691EE833}"/>
                  </a:ext>
                </a:extLst>
              </p:cNvPr>
              <p:cNvSpPr>
                <a:spLocks/>
              </p:cNvSpPr>
              <p:nvPr/>
            </p:nvSpPr>
            <p:spPr bwMode="auto">
              <a:xfrm flipV="1">
                <a:off x="2183" y="3159"/>
                <a:ext cx="470" cy="657"/>
              </a:xfrm>
              <a:custGeom>
                <a:avLst/>
                <a:gdLst>
                  <a:gd name="T0" fmla="*/ 0 w 18607"/>
                  <a:gd name="T1" fmla="*/ 0 h 21600"/>
                  <a:gd name="T2" fmla="*/ 12 w 18607"/>
                  <a:gd name="T3" fmla="*/ 10 h 21600"/>
                  <a:gd name="T4" fmla="*/ 0 w 18607"/>
                  <a:gd name="T5" fmla="*/ 2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70" name="Arc 61">
                <a:extLst>
                  <a:ext uri="{FF2B5EF4-FFF2-40B4-BE49-F238E27FC236}">
                    <a16:creationId xmlns:a16="http://schemas.microsoft.com/office/drawing/2014/main" id="{DB1AFDF6-4A60-436F-8399-613A67D6F690}"/>
                  </a:ext>
                </a:extLst>
              </p:cNvPr>
              <p:cNvSpPr>
                <a:spLocks/>
              </p:cNvSpPr>
              <p:nvPr/>
            </p:nvSpPr>
            <p:spPr bwMode="auto">
              <a:xfrm rot="5400000">
                <a:off x="1174" y="2973"/>
                <a:ext cx="655" cy="1032"/>
              </a:xfrm>
              <a:custGeom>
                <a:avLst/>
                <a:gdLst>
                  <a:gd name="T0" fmla="*/ 0 w 21674"/>
                  <a:gd name="T1" fmla="*/ 7 h 21600"/>
                  <a:gd name="T2" fmla="*/ 20 w 21674"/>
                  <a:gd name="T3" fmla="*/ 7 h 21600"/>
                  <a:gd name="T4" fmla="*/ 10 w 21674"/>
                  <a:gd name="T5" fmla="*/ 49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71" name="Line 62">
                <a:extLst>
                  <a:ext uri="{FF2B5EF4-FFF2-40B4-BE49-F238E27FC236}">
                    <a16:creationId xmlns:a16="http://schemas.microsoft.com/office/drawing/2014/main" id="{DFFE66D3-3362-45E9-BFF7-61AA62FB2F2D}"/>
                  </a:ext>
                </a:extLst>
              </p:cNvPr>
              <p:cNvSpPr>
                <a:spLocks noChangeShapeType="1"/>
              </p:cNvSpPr>
              <p:nvPr/>
            </p:nvSpPr>
            <p:spPr bwMode="auto">
              <a:xfrm flipH="1">
                <a:off x="1882" y="3816"/>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2" name="Line 63">
                <a:extLst>
                  <a:ext uri="{FF2B5EF4-FFF2-40B4-BE49-F238E27FC236}">
                    <a16:creationId xmlns:a16="http://schemas.microsoft.com/office/drawing/2014/main" id="{D5EC7796-0299-402B-9A4C-B139AC3C5B1C}"/>
                  </a:ext>
                </a:extLst>
              </p:cNvPr>
              <p:cNvSpPr>
                <a:spLocks noChangeShapeType="1"/>
              </p:cNvSpPr>
              <p:nvPr/>
            </p:nvSpPr>
            <p:spPr bwMode="auto">
              <a:xfrm flipH="1">
                <a:off x="1882" y="3158"/>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67" name="Oval 64">
              <a:extLst>
                <a:ext uri="{FF2B5EF4-FFF2-40B4-BE49-F238E27FC236}">
                  <a16:creationId xmlns:a16="http://schemas.microsoft.com/office/drawing/2014/main" id="{0E3D2AB2-5D00-4837-A08E-D1F297B57449}"/>
                </a:ext>
              </a:extLst>
            </p:cNvPr>
            <p:cNvSpPr>
              <a:spLocks noChangeArrowheads="1"/>
            </p:cNvSpPr>
            <p:nvPr/>
          </p:nvSpPr>
          <p:spPr bwMode="auto">
            <a:xfrm>
              <a:off x="4581" y="3158"/>
              <a:ext cx="91" cy="91"/>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aphicFrame>
        <p:nvGraphicFramePr>
          <p:cNvPr id="921665" name="Group 65">
            <a:extLst>
              <a:ext uri="{FF2B5EF4-FFF2-40B4-BE49-F238E27FC236}">
                <a16:creationId xmlns:a16="http://schemas.microsoft.com/office/drawing/2014/main" id="{FDD34601-8CE8-4F27-863A-4EA93671D8A8}"/>
              </a:ext>
            </a:extLst>
          </p:cNvPr>
          <p:cNvGraphicFramePr>
            <a:graphicFrameLocks noGrp="1"/>
          </p:cNvGraphicFramePr>
          <p:nvPr/>
        </p:nvGraphicFramePr>
        <p:xfrm>
          <a:off x="1114425" y="3321050"/>
          <a:ext cx="2160588" cy="2016126"/>
        </p:xfrm>
        <a:graphic>
          <a:graphicData uri="http://schemas.openxmlformats.org/drawingml/2006/table">
            <a:tbl>
              <a:tblPr/>
              <a:tblGrid>
                <a:gridCol w="649288">
                  <a:extLst>
                    <a:ext uri="{9D8B030D-6E8A-4147-A177-3AD203B41FA5}">
                      <a16:colId xmlns:a16="http://schemas.microsoft.com/office/drawing/2014/main" val="2732701748"/>
                    </a:ext>
                  </a:extLst>
                </a:gridCol>
                <a:gridCol w="611187">
                  <a:extLst>
                    <a:ext uri="{9D8B030D-6E8A-4147-A177-3AD203B41FA5}">
                      <a16:colId xmlns:a16="http://schemas.microsoft.com/office/drawing/2014/main" val="2365619071"/>
                    </a:ext>
                  </a:extLst>
                </a:gridCol>
                <a:gridCol w="900113">
                  <a:extLst>
                    <a:ext uri="{9D8B030D-6E8A-4147-A177-3AD203B41FA5}">
                      <a16:colId xmlns:a16="http://schemas.microsoft.com/office/drawing/2014/main" val="2068611860"/>
                    </a:ext>
                  </a:extLst>
                </a:gridCol>
              </a:tblGrid>
              <a:tr h="5080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B</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Y</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6622679"/>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9763066"/>
                  </a:ext>
                </a:extLst>
              </a:tr>
              <a:tr h="37623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7629560"/>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1251043"/>
                  </a:ext>
                </a:extLst>
              </a:tr>
              <a:tr h="3778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0" marR="0" marT="0" marB="0" anchor="ct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308593"/>
                  </a:ext>
                </a:extLst>
              </a:tr>
            </a:tbl>
          </a:graphicData>
        </a:graphic>
      </p:graphicFrame>
      <p:graphicFrame>
        <p:nvGraphicFramePr>
          <p:cNvPr id="921698" name="Group 98">
            <a:extLst>
              <a:ext uri="{FF2B5EF4-FFF2-40B4-BE49-F238E27FC236}">
                <a16:creationId xmlns:a16="http://schemas.microsoft.com/office/drawing/2014/main" id="{387175C8-A113-4B3D-8193-BA09E975A9FC}"/>
              </a:ext>
            </a:extLst>
          </p:cNvPr>
          <p:cNvGraphicFramePr>
            <a:graphicFrameLocks noGrp="1"/>
          </p:cNvGraphicFramePr>
          <p:nvPr/>
        </p:nvGraphicFramePr>
        <p:xfrm>
          <a:off x="2447925" y="3860800"/>
          <a:ext cx="863600" cy="1476376"/>
        </p:xfrm>
        <a:graphic>
          <a:graphicData uri="http://schemas.openxmlformats.org/drawingml/2006/table">
            <a:tbl>
              <a:tblPr/>
              <a:tblGrid>
                <a:gridCol w="863600">
                  <a:extLst>
                    <a:ext uri="{9D8B030D-6E8A-4147-A177-3AD203B41FA5}">
                      <a16:colId xmlns:a16="http://schemas.microsoft.com/office/drawing/2014/main" val="3369547890"/>
                    </a:ext>
                  </a:extLst>
                </a:gridCol>
              </a:tblGrid>
              <a:tr h="36988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591989901"/>
                  </a:ext>
                </a:extLst>
              </a:tr>
              <a:tr h="3683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420844602"/>
                  </a:ext>
                </a:extLst>
              </a:tr>
              <a:tr h="369888">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23170376"/>
                  </a:ext>
                </a:extLst>
              </a:tr>
              <a:tr h="36830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904329198"/>
                  </a:ext>
                </a:extLst>
              </a:tr>
            </a:tbl>
          </a:graphicData>
        </a:graphic>
      </p:graphicFrame>
      <p:sp>
        <p:nvSpPr>
          <p:cNvPr id="37" name="Rectangle 80">
            <a:extLst>
              <a:ext uri="{FF2B5EF4-FFF2-40B4-BE49-F238E27FC236}">
                <a16:creationId xmlns:a16="http://schemas.microsoft.com/office/drawing/2014/main" id="{16B36252-A79E-4144-BBF0-1B89F0A698A4}"/>
              </a:ext>
            </a:extLst>
          </p:cNvPr>
          <p:cNvSpPr>
            <a:spLocks noChangeArrowheads="1"/>
          </p:cNvSpPr>
          <p:nvPr/>
        </p:nvSpPr>
        <p:spPr bwMode="auto">
          <a:xfrm>
            <a:off x="922338" y="5735638"/>
            <a:ext cx="200025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Y = ~ ( A | B);</a:t>
            </a:r>
            <a:endParaRPr lang="zh-CN" altLang="en-US" sz="2400" b="0"/>
          </a:p>
        </p:txBody>
      </p:sp>
      <p:sp>
        <p:nvSpPr>
          <p:cNvPr id="38" name="Rectangle 80">
            <a:extLst>
              <a:ext uri="{FF2B5EF4-FFF2-40B4-BE49-F238E27FC236}">
                <a16:creationId xmlns:a16="http://schemas.microsoft.com/office/drawing/2014/main" id="{103E2407-AC61-48D8-A0DE-38D8349997A9}"/>
              </a:ext>
            </a:extLst>
          </p:cNvPr>
          <p:cNvSpPr>
            <a:spLocks noChangeArrowheads="1"/>
          </p:cNvSpPr>
          <p:nvPr/>
        </p:nvSpPr>
        <p:spPr bwMode="auto">
          <a:xfrm>
            <a:off x="3275013" y="5716588"/>
            <a:ext cx="196215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nor (Y, A, B);</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216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65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3" grpId="0"/>
      <p:bldP spid="921657" grpId="0" animBg="1"/>
      <p:bldP spid="37" grpId="0" animBg="1" autoUpdateAnimBg="0"/>
      <p:bldP spid="3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5">
            <a:extLst>
              <a:ext uri="{FF2B5EF4-FFF2-40B4-BE49-F238E27FC236}">
                <a16:creationId xmlns:a16="http://schemas.microsoft.com/office/drawing/2014/main" id="{9CBD84A0-3415-46E5-BECB-678B1F7AEB2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F886551-BE28-4ECB-BDB2-503DEE13D965}" type="datetime1">
              <a:rPr lang="zh-CN" altLang="en-US" sz="1800" b="0" smtClean="0">
                <a:solidFill>
                  <a:srgbClr val="B2B2B2"/>
                </a:solidFill>
              </a:rPr>
              <a:pPr>
                <a:spcAft>
                  <a:spcPct val="0"/>
                </a:spcAft>
                <a:buFontTx/>
                <a:buNone/>
              </a:pPr>
              <a:t>2023/9/12</a:t>
            </a:fld>
            <a:endParaRPr lang="en-US" altLang="zh-CN" sz="1800" b="0">
              <a:solidFill>
                <a:srgbClr val="B2B2B2"/>
              </a:solidFill>
            </a:endParaRPr>
          </a:p>
        </p:txBody>
      </p:sp>
      <p:sp>
        <p:nvSpPr>
          <p:cNvPr id="18435" name="页脚占位符 6">
            <a:extLst>
              <a:ext uri="{FF2B5EF4-FFF2-40B4-BE49-F238E27FC236}">
                <a16:creationId xmlns:a16="http://schemas.microsoft.com/office/drawing/2014/main" id="{5391FE27-17B6-4FA3-8499-E536096696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(1)</a:t>
            </a:r>
          </a:p>
        </p:txBody>
      </p:sp>
      <p:sp>
        <p:nvSpPr>
          <p:cNvPr id="18436" name="灯片编号占位符 7">
            <a:extLst>
              <a:ext uri="{FF2B5EF4-FFF2-40B4-BE49-F238E27FC236}">
                <a16:creationId xmlns:a16="http://schemas.microsoft.com/office/drawing/2014/main" id="{87C44B0F-31AE-4F91-BF35-0BD779A5C9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4926EA0-9AFA-4827-825F-8542EC54631C}" type="slidenum">
              <a:rPr lang="en-US" altLang="zh-CN" sz="1800" b="0">
                <a:solidFill>
                  <a:srgbClr val="B2B2B2"/>
                </a:solidFill>
              </a:rPr>
              <a:pPr>
                <a:spcAft>
                  <a:spcPct val="0"/>
                </a:spcAft>
                <a:buFontTx/>
                <a:buNone/>
              </a:pPr>
              <a:t>9</a:t>
            </a:fld>
            <a:endParaRPr lang="en-US" altLang="zh-CN" sz="1800" b="0">
              <a:solidFill>
                <a:srgbClr val="B2B2B2"/>
              </a:solidFill>
            </a:endParaRPr>
          </a:p>
        </p:txBody>
      </p:sp>
      <p:sp>
        <p:nvSpPr>
          <p:cNvPr id="18437" name="Rectangle 2">
            <a:extLst>
              <a:ext uri="{FF2B5EF4-FFF2-40B4-BE49-F238E27FC236}">
                <a16:creationId xmlns:a16="http://schemas.microsoft.com/office/drawing/2014/main" id="{C8966B18-E457-46D7-8149-C70D9CE0B731}"/>
              </a:ext>
            </a:extLst>
          </p:cNvPr>
          <p:cNvSpPr>
            <a:spLocks noGrp="1" noChangeArrowheads="1"/>
          </p:cNvSpPr>
          <p:nvPr>
            <p:ph type="title"/>
          </p:nvPr>
        </p:nvSpPr>
        <p:spPr>
          <a:xfrm>
            <a:off x="468313" y="404813"/>
            <a:ext cx="8229600" cy="884237"/>
          </a:xfrm>
        </p:spPr>
        <p:txBody>
          <a:bodyPr/>
          <a:lstStyle/>
          <a:p>
            <a:r>
              <a:rPr lang="zh-CN" altLang="en-US"/>
              <a:t>常用复合逻辑运算</a:t>
            </a:r>
            <a:r>
              <a:rPr lang="en-US" altLang="zh-CN"/>
              <a:t>—</a:t>
            </a:r>
            <a:r>
              <a:rPr lang="zh-CN" altLang="en-US"/>
              <a:t>与或非</a:t>
            </a:r>
          </a:p>
        </p:txBody>
      </p:sp>
      <p:sp>
        <p:nvSpPr>
          <p:cNvPr id="18438" name="Text Box 3">
            <a:extLst>
              <a:ext uri="{FF2B5EF4-FFF2-40B4-BE49-F238E27FC236}">
                <a16:creationId xmlns:a16="http://schemas.microsoft.com/office/drawing/2014/main" id="{B9B7F70F-4545-4A84-A6EF-F4B5DC236B09}"/>
              </a:ext>
            </a:extLst>
          </p:cNvPr>
          <p:cNvSpPr txBox="1">
            <a:spLocks noChangeArrowheads="1"/>
          </p:cNvSpPr>
          <p:nvPr/>
        </p:nvSpPr>
        <p:spPr bwMode="auto">
          <a:xfrm>
            <a:off x="1101725" y="17494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宋体" panose="02010600030101010101" pitchFamily="2" charset="-122"/>
              </a:rPr>
              <a:t>与或非逻辑表达式：</a:t>
            </a:r>
          </a:p>
        </p:txBody>
      </p:sp>
      <p:sp>
        <p:nvSpPr>
          <p:cNvPr id="18439" name="Text Box 4">
            <a:extLst>
              <a:ext uri="{FF2B5EF4-FFF2-40B4-BE49-F238E27FC236}">
                <a16:creationId xmlns:a16="http://schemas.microsoft.com/office/drawing/2014/main" id="{E59B1078-45CC-4A5E-A17E-AFD06A27DBFD}"/>
              </a:ext>
            </a:extLst>
          </p:cNvPr>
          <p:cNvSpPr txBox="1">
            <a:spLocks noChangeArrowheads="1"/>
          </p:cNvSpPr>
          <p:nvPr/>
        </p:nvSpPr>
        <p:spPr bwMode="auto">
          <a:xfrm>
            <a:off x="4591050" y="1830388"/>
            <a:ext cx="200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b="0">
                <a:latin typeface="Times New Roman" panose="02020603050405020304" pitchFamily="18" charset="0"/>
              </a:rPr>
              <a:t>Y = AB+CD</a:t>
            </a:r>
          </a:p>
        </p:txBody>
      </p:sp>
      <p:sp>
        <p:nvSpPr>
          <p:cNvPr id="18440" name="Line 5">
            <a:extLst>
              <a:ext uri="{FF2B5EF4-FFF2-40B4-BE49-F238E27FC236}">
                <a16:creationId xmlns:a16="http://schemas.microsoft.com/office/drawing/2014/main" id="{E30D825D-4F57-4F94-A6F8-0D1DBA745EF8}"/>
              </a:ext>
            </a:extLst>
          </p:cNvPr>
          <p:cNvSpPr>
            <a:spLocks noChangeShapeType="1"/>
          </p:cNvSpPr>
          <p:nvPr/>
        </p:nvSpPr>
        <p:spPr bwMode="auto">
          <a:xfrm>
            <a:off x="5327650" y="1881188"/>
            <a:ext cx="11525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Rectangle 7">
            <a:extLst>
              <a:ext uri="{FF2B5EF4-FFF2-40B4-BE49-F238E27FC236}">
                <a16:creationId xmlns:a16="http://schemas.microsoft.com/office/drawing/2014/main" id="{342C9AEB-B692-4435-8849-85898688414B}"/>
              </a:ext>
            </a:extLst>
          </p:cNvPr>
          <p:cNvSpPr>
            <a:spLocks noChangeArrowheads="1"/>
          </p:cNvSpPr>
          <p:nvPr/>
        </p:nvSpPr>
        <p:spPr bwMode="auto">
          <a:xfrm>
            <a:off x="1116013" y="3913188"/>
            <a:ext cx="2590800" cy="990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442" name="Line 8">
            <a:extLst>
              <a:ext uri="{FF2B5EF4-FFF2-40B4-BE49-F238E27FC236}">
                <a16:creationId xmlns:a16="http://schemas.microsoft.com/office/drawing/2014/main" id="{0F90D38D-D7D4-4470-B8F4-CEEFA0AA4DCA}"/>
              </a:ext>
            </a:extLst>
          </p:cNvPr>
          <p:cNvSpPr>
            <a:spLocks noChangeShapeType="1"/>
          </p:cNvSpPr>
          <p:nvPr/>
        </p:nvSpPr>
        <p:spPr bwMode="auto">
          <a:xfrm>
            <a:off x="1116013" y="4446588"/>
            <a:ext cx="2590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Line 9">
            <a:extLst>
              <a:ext uri="{FF2B5EF4-FFF2-40B4-BE49-F238E27FC236}">
                <a16:creationId xmlns:a16="http://schemas.microsoft.com/office/drawing/2014/main" id="{FD0027D7-8BB8-4D49-AC5C-0B7F7EE9B66B}"/>
              </a:ext>
            </a:extLst>
          </p:cNvPr>
          <p:cNvSpPr>
            <a:spLocks noChangeShapeType="1"/>
          </p:cNvSpPr>
          <p:nvPr/>
        </p:nvSpPr>
        <p:spPr bwMode="auto">
          <a:xfrm flipV="1">
            <a:off x="2487613" y="4446588"/>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4" name="Line 10">
            <a:extLst>
              <a:ext uri="{FF2B5EF4-FFF2-40B4-BE49-F238E27FC236}">
                <a16:creationId xmlns:a16="http://schemas.microsoft.com/office/drawing/2014/main" id="{68292066-D47D-454C-8871-5C23B2123F42}"/>
              </a:ext>
            </a:extLst>
          </p:cNvPr>
          <p:cNvSpPr>
            <a:spLocks noChangeShapeType="1"/>
          </p:cNvSpPr>
          <p:nvPr/>
        </p:nvSpPr>
        <p:spPr bwMode="auto">
          <a:xfrm>
            <a:off x="1535113" y="4903788"/>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Line 11">
            <a:extLst>
              <a:ext uri="{FF2B5EF4-FFF2-40B4-BE49-F238E27FC236}">
                <a16:creationId xmlns:a16="http://schemas.microsoft.com/office/drawing/2014/main" id="{741AA654-A25A-46E0-BC84-59445FC67872}"/>
              </a:ext>
            </a:extLst>
          </p:cNvPr>
          <p:cNvSpPr>
            <a:spLocks noChangeShapeType="1"/>
          </p:cNvSpPr>
          <p:nvPr/>
        </p:nvSpPr>
        <p:spPr bwMode="auto">
          <a:xfrm>
            <a:off x="2068513" y="4903788"/>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2">
            <a:extLst>
              <a:ext uri="{FF2B5EF4-FFF2-40B4-BE49-F238E27FC236}">
                <a16:creationId xmlns:a16="http://schemas.microsoft.com/office/drawing/2014/main" id="{89F396F6-AD98-46AF-B571-8B4E4F33E40C}"/>
              </a:ext>
            </a:extLst>
          </p:cNvPr>
          <p:cNvSpPr>
            <a:spLocks noChangeShapeType="1"/>
          </p:cNvSpPr>
          <p:nvPr/>
        </p:nvSpPr>
        <p:spPr bwMode="auto">
          <a:xfrm>
            <a:off x="3344863" y="4903788"/>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3">
            <a:extLst>
              <a:ext uri="{FF2B5EF4-FFF2-40B4-BE49-F238E27FC236}">
                <a16:creationId xmlns:a16="http://schemas.microsoft.com/office/drawing/2014/main" id="{9558A2DC-995F-4F71-B2EF-E5322971D455}"/>
              </a:ext>
            </a:extLst>
          </p:cNvPr>
          <p:cNvSpPr>
            <a:spLocks noChangeShapeType="1"/>
          </p:cNvSpPr>
          <p:nvPr/>
        </p:nvSpPr>
        <p:spPr bwMode="auto">
          <a:xfrm>
            <a:off x="2868613" y="4903788"/>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4">
            <a:extLst>
              <a:ext uri="{FF2B5EF4-FFF2-40B4-BE49-F238E27FC236}">
                <a16:creationId xmlns:a16="http://schemas.microsoft.com/office/drawing/2014/main" id="{87E590C9-4C65-4420-AD2A-EE431E22C039}"/>
              </a:ext>
            </a:extLst>
          </p:cNvPr>
          <p:cNvSpPr>
            <a:spLocks noChangeShapeType="1"/>
          </p:cNvSpPr>
          <p:nvPr/>
        </p:nvSpPr>
        <p:spPr bwMode="auto">
          <a:xfrm>
            <a:off x="2471738" y="3487738"/>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Text Box 15">
            <a:extLst>
              <a:ext uri="{FF2B5EF4-FFF2-40B4-BE49-F238E27FC236}">
                <a16:creationId xmlns:a16="http://schemas.microsoft.com/office/drawing/2014/main" id="{B8432D2B-2182-480C-9431-CFB387C29900}"/>
              </a:ext>
            </a:extLst>
          </p:cNvPr>
          <p:cNvSpPr txBox="1">
            <a:spLocks noChangeArrowheads="1"/>
          </p:cNvSpPr>
          <p:nvPr/>
        </p:nvSpPr>
        <p:spPr bwMode="auto">
          <a:xfrm>
            <a:off x="2182813" y="3965575"/>
            <a:ext cx="642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latin typeface="Times New Roman" panose="02020603050405020304" pitchFamily="18" charset="0"/>
              </a:rPr>
              <a:t>≥</a:t>
            </a:r>
            <a:r>
              <a:rPr kumimoji="1" lang="en-US" altLang="zh-CN" sz="2400">
                <a:latin typeface="Times New Roman" panose="02020603050405020304" pitchFamily="18" charset="0"/>
              </a:rPr>
              <a:t>1</a:t>
            </a:r>
          </a:p>
        </p:txBody>
      </p:sp>
      <p:sp>
        <p:nvSpPr>
          <p:cNvPr id="18450" name="Text Box 16">
            <a:extLst>
              <a:ext uri="{FF2B5EF4-FFF2-40B4-BE49-F238E27FC236}">
                <a16:creationId xmlns:a16="http://schemas.microsoft.com/office/drawing/2014/main" id="{27DD2410-BF1B-4A8F-B7B7-839574C2AD39}"/>
              </a:ext>
            </a:extLst>
          </p:cNvPr>
          <p:cNvSpPr txBox="1">
            <a:spLocks noChangeArrowheads="1"/>
          </p:cNvSpPr>
          <p:nvPr/>
        </p:nvSpPr>
        <p:spPr bwMode="auto">
          <a:xfrm>
            <a:off x="1557338" y="43973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&amp;</a:t>
            </a:r>
          </a:p>
        </p:txBody>
      </p:sp>
      <p:sp>
        <p:nvSpPr>
          <p:cNvPr id="18451" name="Text Box 17">
            <a:extLst>
              <a:ext uri="{FF2B5EF4-FFF2-40B4-BE49-F238E27FC236}">
                <a16:creationId xmlns:a16="http://schemas.microsoft.com/office/drawing/2014/main" id="{2F809BC6-9A7D-42B9-A463-1D0A2D5EFEE2}"/>
              </a:ext>
            </a:extLst>
          </p:cNvPr>
          <p:cNvSpPr txBox="1">
            <a:spLocks noChangeArrowheads="1"/>
          </p:cNvSpPr>
          <p:nvPr/>
        </p:nvSpPr>
        <p:spPr bwMode="auto">
          <a:xfrm>
            <a:off x="1344613" y="51323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A</a:t>
            </a:r>
          </a:p>
        </p:txBody>
      </p:sp>
      <p:sp>
        <p:nvSpPr>
          <p:cNvPr id="18452" name="Text Box 18">
            <a:extLst>
              <a:ext uri="{FF2B5EF4-FFF2-40B4-BE49-F238E27FC236}">
                <a16:creationId xmlns:a16="http://schemas.microsoft.com/office/drawing/2014/main" id="{88E4FAA0-C892-4455-AD51-E9B57D0098CB}"/>
              </a:ext>
            </a:extLst>
          </p:cNvPr>
          <p:cNvSpPr txBox="1">
            <a:spLocks noChangeArrowheads="1"/>
          </p:cNvSpPr>
          <p:nvPr/>
        </p:nvSpPr>
        <p:spPr bwMode="auto">
          <a:xfrm>
            <a:off x="1878013" y="51323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B</a:t>
            </a:r>
          </a:p>
        </p:txBody>
      </p:sp>
      <p:sp>
        <p:nvSpPr>
          <p:cNvPr id="18453" name="Text Box 19">
            <a:extLst>
              <a:ext uri="{FF2B5EF4-FFF2-40B4-BE49-F238E27FC236}">
                <a16:creationId xmlns:a16="http://schemas.microsoft.com/office/drawing/2014/main" id="{FF43EEDA-0E9C-43A8-BEE6-034AC99613F8}"/>
              </a:ext>
            </a:extLst>
          </p:cNvPr>
          <p:cNvSpPr txBox="1">
            <a:spLocks noChangeArrowheads="1"/>
          </p:cNvSpPr>
          <p:nvPr/>
        </p:nvSpPr>
        <p:spPr bwMode="auto">
          <a:xfrm>
            <a:off x="2640013" y="51323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C</a:t>
            </a:r>
          </a:p>
        </p:txBody>
      </p:sp>
      <p:sp>
        <p:nvSpPr>
          <p:cNvPr id="18454" name="Text Box 20">
            <a:extLst>
              <a:ext uri="{FF2B5EF4-FFF2-40B4-BE49-F238E27FC236}">
                <a16:creationId xmlns:a16="http://schemas.microsoft.com/office/drawing/2014/main" id="{EA24F69D-66D3-48CA-B422-1CA82B93B3DC}"/>
              </a:ext>
            </a:extLst>
          </p:cNvPr>
          <p:cNvSpPr txBox="1">
            <a:spLocks noChangeArrowheads="1"/>
          </p:cNvSpPr>
          <p:nvPr/>
        </p:nvSpPr>
        <p:spPr bwMode="auto">
          <a:xfrm>
            <a:off x="3173413" y="51323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D</a:t>
            </a:r>
          </a:p>
        </p:txBody>
      </p:sp>
      <p:sp>
        <p:nvSpPr>
          <p:cNvPr id="18455" name="Text Box 21">
            <a:extLst>
              <a:ext uri="{FF2B5EF4-FFF2-40B4-BE49-F238E27FC236}">
                <a16:creationId xmlns:a16="http://schemas.microsoft.com/office/drawing/2014/main" id="{D0E01AE3-81B3-4A15-86E1-5CCD6A10FBBC}"/>
              </a:ext>
            </a:extLst>
          </p:cNvPr>
          <p:cNvSpPr txBox="1">
            <a:spLocks noChangeArrowheads="1"/>
          </p:cNvSpPr>
          <p:nvPr/>
        </p:nvSpPr>
        <p:spPr bwMode="auto">
          <a:xfrm>
            <a:off x="1981200" y="32607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Y</a:t>
            </a:r>
          </a:p>
        </p:txBody>
      </p:sp>
      <p:sp>
        <p:nvSpPr>
          <p:cNvPr id="18456" name="Oval 22">
            <a:extLst>
              <a:ext uri="{FF2B5EF4-FFF2-40B4-BE49-F238E27FC236}">
                <a16:creationId xmlns:a16="http://schemas.microsoft.com/office/drawing/2014/main" id="{1DC237B4-FB19-4B92-A45F-565D08353BEE}"/>
              </a:ext>
            </a:extLst>
          </p:cNvPr>
          <p:cNvSpPr>
            <a:spLocks noChangeArrowheads="1"/>
          </p:cNvSpPr>
          <p:nvPr/>
        </p:nvSpPr>
        <p:spPr bwMode="auto">
          <a:xfrm>
            <a:off x="2411413" y="3792538"/>
            <a:ext cx="115887" cy="11588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pic>
        <p:nvPicPr>
          <p:cNvPr id="18457" name="Picture 23">
            <a:extLst>
              <a:ext uri="{FF2B5EF4-FFF2-40B4-BE49-F238E27FC236}">
                <a16:creationId xmlns:a16="http://schemas.microsoft.com/office/drawing/2014/main" id="{7AB308B2-2E4C-46E7-8C14-9C21AC2BC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900" y="3548063"/>
            <a:ext cx="387191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8" name="Text Box 24">
            <a:extLst>
              <a:ext uri="{FF2B5EF4-FFF2-40B4-BE49-F238E27FC236}">
                <a16:creationId xmlns:a16="http://schemas.microsoft.com/office/drawing/2014/main" id="{91F8628A-F049-437B-B5CE-2D6476280319}"/>
              </a:ext>
            </a:extLst>
          </p:cNvPr>
          <p:cNvSpPr txBox="1">
            <a:spLocks noChangeArrowheads="1"/>
          </p:cNvSpPr>
          <p:nvPr/>
        </p:nvSpPr>
        <p:spPr bwMode="auto">
          <a:xfrm>
            <a:off x="684213" y="2630488"/>
            <a:ext cx="38877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zh-CN" altLang="en-US" sz="2800">
                <a:latin typeface="宋体" panose="02010600030101010101" pitchFamily="2" charset="-122"/>
              </a:rPr>
              <a:t>与或非逻辑符号：</a:t>
            </a:r>
          </a:p>
        </p:txBody>
      </p:sp>
      <p:sp>
        <p:nvSpPr>
          <p:cNvPr id="27" name="Rectangle 80">
            <a:extLst>
              <a:ext uri="{FF2B5EF4-FFF2-40B4-BE49-F238E27FC236}">
                <a16:creationId xmlns:a16="http://schemas.microsoft.com/office/drawing/2014/main" id="{C2EA05DF-AB11-4F17-972C-6C376D4D8890}"/>
              </a:ext>
            </a:extLst>
          </p:cNvPr>
          <p:cNvSpPr>
            <a:spLocks noChangeArrowheads="1"/>
          </p:cNvSpPr>
          <p:nvPr/>
        </p:nvSpPr>
        <p:spPr bwMode="auto">
          <a:xfrm>
            <a:off x="1116013" y="5816600"/>
            <a:ext cx="2941637"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t>Y = ~ ( A&amp;B | C&amp;D);</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24569</TotalTime>
  <Pages>0</Pages>
  <Words>3678</Words>
  <Characters>0</Characters>
  <Application>Microsoft Office PowerPoint</Application>
  <DocSecurity>0</DocSecurity>
  <PresentationFormat>全屏显示(4:3)</PresentationFormat>
  <Lines>0</Lines>
  <Paragraphs>644</Paragraphs>
  <Slides>24</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4" baseType="lpstr">
      <vt:lpstr>华康简宋</vt:lpstr>
      <vt:lpstr>楷体_GB2312</vt:lpstr>
      <vt:lpstr>宋体</vt:lpstr>
      <vt:lpstr>Arial</vt:lpstr>
      <vt:lpstr>Cambria Math</vt:lpstr>
      <vt:lpstr>Symbol</vt:lpstr>
      <vt:lpstr>Times New Roman</vt:lpstr>
      <vt:lpstr>Wingdings 2</vt:lpstr>
      <vt:lpstr>默认设计模板</vt:lpstr>
      <vt:lpstr>公式</vt:lpstr>
      <vt:lpstr>模拟与数字电路 Analog and Digital Circuits</vt:lpstr>
      <vt:lpstr>内容提纲</vt:lpstr>
      <vt:lpstr>逻辑代数</vt:lpstr>
      <vt:lpstr>基本逻辑运算─与</vt:lpstr>
      <vt:lpstr>基本逻辑运算─或</vt:lpstr>
      <vt:lpstr>基本逻辑运算─非</vt:lpstr>
      <vt:lpstr>常用复合逻辑运算─与非</vt:lpstr>
      <vt:lpstr>常用复合逻辑运算─或非</vt:lpstr>
      <vt:lpstr>常用复合逻辑运算—与或非</vt:lpstr>
      <vt:lpstr>常用复合逻辑运算─异或</vt:lpstr>
      <vt:lpstr>常用复合逻辑运算─同或</vt:lpstr>
      <vt:lpstr>逻辑函数</vt:lpstr>
      <vt:lpstr>逻辑函数的表示方法</vt:lpstr>
      <vt:lpstr>真值表→逻辑式</vt:lpstr>
      <vt:lpstr>逻辑式→真值表</vt:lpstr>
      <vt:lpstr>逻辑式↔逻辑图</vt:lpstr>
      <vt:lpstr>波形图→真值表</vt:lpstr>
      <vt:lpstr>逻辑代数基本定律</vt:lpstr>
      <vt:lpstr>示例─基本定律的证明</vt:lpstr>
      <vt:lpstr>逻辑代数基本规则─代入规则</vt:lpstr>
      <vt:lpstr>逻辑代数基本规则─反演规则</vt:lpstr>
      <vt:lpstr>示例─求反函数</vt:lpstr>
      <vt:lpstr>逻辑代数基本规则─对偶规则</vt:lpstr>
      <vt:lpstr>The End</vt:lpstr>
    </vt:vector>
  </TitlesOfParts>
  <Manager/>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subject/>
  <dc:creator>张俊霞</dc:creator>
  <cp:keywords/>
  <dc:description/>
  <cp:lastModifiedBy>ZJX</cp:lastModifiedBy>
  <cp:revision>269</cp:revision>
  <cp:lastPrinted>1900-01-04T05:08:28Z</cp:lastPrinted>
  <dcterms:created xsi:type="dcterms:W3CDTF">2004-01-05T23:56:53Z</dcterms:created>
  <dcterms:modified xsi:type="dcterms:W3CDTF">2023-09-12T07:50:36Z</dcterms:modified>
  <cp:category>16位微机原理与接口</cp:category>
</cp:coreProperties>
</file>