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72" r:id="rId3"/>
    <p:sldId id="582" r:id="rId4"/>
    <p:sldId id="583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607" r:id="rId16"/>
    <p:sldId id="608" r:id="rId17"/>
    <p:sldId id="767" r:id="rId18"/>
    <p:sldId id="768" r:id="rId19"/>
    <p:sldId id="746" r:id="rId20"/>
    <p:sldId id="747" r:id="rId21"/>
    <p:sldId id="597" r:id="rId22"/>
    <p:sldId id="598" r:id="rId23"/>
    <p:sldId id="764" r:id="rId24"/>
    <p:sldId id="763" r:id="rId25"/>
    <p:sldId id="765" r:id="rId26"/>
    <p:sldId id="609" r:id="rId27"/>
    <p:sldId id="599" r:id="rId28"/>
    <p:sldId id="600" r:id="rId29"/>
    <p:sldId id="601" r:id="rId30"/>
    <p:sldId id="602" r:id="rId31"/>
    <p:sldId id="603" r:id="rId32"/>
    <p:sldId id="604" r:id="rId33"/>
    <p:sldId id="744" r:id="rId34"/>
    <p:sldId id="761" r:id="rId35"/>
    <p:sldId id="766" r:id="rId36"/>
    <p:sldId id="769" r:id="rId37"/>
    <p:sldId id="477" r:id="rId3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00540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3881" autoAdjust="0"/>
  </p:normalViewPr>
  <p:slideViewPr>
    <p:cSldViewPr>
      <p:cViewPr varScale="1">
        <p:scale>
          <a:sx n="83" d="100"/>
          <a:sy n="83" d="100"/>
        </p:scale>
        <p:origin x="121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7336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C8C9E08-77BC-4767-9D81-D148725936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E1DD658-6CA0-4C99-8561-F9D3123250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EC602B0-F23F-4267-B628-8F55878ED33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1014C9F-09F4-454E-9491-F4B05213FA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FD716F4-3B6F-4202-9DFC-41D788670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C31400A-780B-47E5-8A35-FD05A048C6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DFDBCCB-40F3-415B-96B7-C49B769950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E32861-FCD2-4538-A6FD-A37517A7F9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2BDD293-C457-4952-819F-8B3DF65F84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2ED15A25-7FB8-4B6B-8559-820011EADF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4600007-9EFB-45BD-AC7C-1DEFF7EF6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8EB8433-9FC9-4253-9EC1-3D51CE57E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3F064A6-AECF-4808-B16E-A475EFAA4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EC88D9-325E-4B1D-94C7-E1953EF750BF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7A9C52E-B410-412D-A3AB-C61B138A0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3E19EA0-FA72-4674-B0E0-F1BFD8E96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D89D20F-891D-4931-8C42-CC9BC80BF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62138C5-08E7-429C-ACED-83BE9E16C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Verilog-2001</a:t>
            </a:r>
            <a:r>
              <a:rPr lang="zh-CN" altLang="en-US"/>
              <a:t>标准中，端口定义和端口类型说明可以合二为一</a:t>
            </a:r>
          </a:p>
          <a:p>
            <a:pPr eaLnBrk="1" hangingPunct="1"/>
            <a:r>
              <a:rPr lang="zh-CN" altLang="en-US"/>
              <a:t>模块中，可以采用下述方式描述一个设计：</a:t>
            </a:r>
          </a:p>
          <a:p>
            <a:pPr eaLnBrk="1" hangingPunct="1"/>
            <a:r>
              <a:rPr lang="zh-CN" altLang="en-US"/>
              <a:t>数据流方式</a:t>
            </a:r>
          </a:p>
          <a:p>
            <a:pPr eaLnBrk="1" hangingPunct="1"/>
            <a:r>
              <a:rPr lang="zh-CN" altLang="en-US"/>
              <a:t>行为方式</a:t>
            </a:r>
          </a:p>
          <a:p>
            <a:pPr eaLnBrk="1" hangingPunct="1"/>
            <a:r>
              <a:rPr lang="zh-CN" altLang="en-US"/>
              <a:t>结构方式</a:t>
            </a:r>
          </a:p>
          <a:p>
            <a:pPr eaLnBrk="1" hangingPunct="1"/>
            <a:r>
              <a:rPr lang="zh-CN" altLang="en-US"/>
              <a:t>上述方式的混合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F06A035-41D2-4526-9983-3D48DC9CB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CE1756D-B0C0-4EF8-A807-2B5AF9A4C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en-US" altLang="zh-CN">
                <a:solidFill>
                  <a:srgbClr val="000066"/>
                </a:solidFill>
              </a:rPr>
              <a:t>VerilogHDL</a:t>
            </a:r>
            <a:r>
              <a:rPr kumimoji="1" lang="zh-CN" altLang="en-US">
                <a:solidFill>
                  <a:srgbClr val="000066"/>
                </a:solidFill>
              </a:rPr>
              <a:t>描述的电路就是该电路的</a:t>
            </a:r>
            <a:r>
              <a:rPr kumimoji="1" lang="en-US" altLang="zh-CN">
                <a:solidFill>
                  <a:srgbClr val="000066"/>
                </a:solidFill>
              </a:rPr>
              <a:t>VerilogHDL</a:t>
            </a:r>
            <a:r>
              <a:rPr kumimoji="1" lang="zh-CN" altLang="en-US">
                <a:solidFill>
                  <a:srgbClr val="000066"/>
                </a:solidFill>
              </a:rPr>
              <a:t>模型。</a:t>
            </a:r>
          </a:p>
          <a:p>
            <a:pPr eaLnBrk="1" hangingPunct="1"/>
            <a:r>
              <a:rPr lang="en-US" altLang="zh-CN" b="1"/>
              <a:t>Two types of Modules:</a:t>
            </a:r>
          </a:p>
          <a:p>
            <a:pPr lvl="1" eaLnBrk="1" hangingPunct="1"/>
            <a:r>
              <a:rPr lang="en-US" altLang="zh-CN" b="1">
                <a:solidFill>
                  <a:schemeClr val="accent1"/>
                </a:solidFill>
              </a:rPr>
              <a:t>Structural: </a:t>
            </a:r>
            <a:r>
              <a:rPr lang="en-US" altLang="zh-CN"/>
              <a:t>describe how it is built from simpler modules</a:t>
            </a:r>
          </a:p>
          <a:p>
            <a:pPr lvl="1" eaLnBrk="1" hangingPunct="1"/>
            <a:r>
              <a:rPr lang="en-US" altLang="zh-CN" b="1">
                <a:solidFill>
                  <a:schemeClr val="accent1"/>
                </a:solidFill>
              </a:rPr>
              <a:t>Behavioral:</a:t>
            </a:r>
            <a:r>
              <a:rPr lang="en-US" altLang="zh-CN" b="1"/>
              <a:t> </a:t>
            </a:r>
            <a:r>
              <a:rPr lang="en-US" altLang="zh-CN"/>
              <a:t>describe what a module does</a:t>
            </a:r>
          </a:p>
          <a:p>
            <a:pPr eaLnBrk="1" hangingPunct="1"/>
            <a:endParaRPr kumimoji="1"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2C2576C-AECF-4C25-95D6-003E7416A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275AE7A-97EB-42B3-BCAD-E39597BE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Verilog</a:t>
            </a:r>
            <a:r>
              <a:rPr lang="zh-CN" altLang="en-US">
                <a:solidFill>
                  <a:schemeClr val="accent2"/>
                </a:solidFill>
              </a:rPr>
              <a:t>基本单元提供基本的逻辑功能，也就是说这些逻辑功能是预定义的，用户不需要再定义这些基本功能。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基本单元是</a:t>
            </a:r>
            <a:r>
              <a:rPr lang="en-US" altLang="zh-CN">
                <a:solidFill>
                  <a:srgbClr val="FF0000"/>
                </a:solidFill>
              </a:rPr>
              <a:t>Verilog</a:t>
            </a:r>
            <a:r>
              <a:rPr lang="zh-CN" altLang="en-US">
                <a:solidFill>
                  <a:srgbClr val="FF0000"/>
                </a:solidFill>
              </a:rPr>
              <a:t>开发库的一部分。</a:t>
            </a:r>
          </a:p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30469AE-B9F1-4DFF-9BA9-297227FE5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9571429-BC24-4AB9-9B51-7EC22D9AB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400">
                <a:latin typeface="MSTT3195ed4ebao296107S00" charset="0"/>
              </a:rPr>
              <a:t>实例化时实例的名字是可选项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Courier-Bold" charset="0"/>
              </a:rPr>
              <a:t>	      </a:t>
            </a:r>
            <a:r>
              <a:rPr lang="en-US" altLang="zh-CN">
                <a:solidFill>
                  <a:schemeClr val="accent2"/>
                </a:solidFill>
                <a:latin typeface="Courier-Bold" charset="0"/>
              </a:rPr>
              <a:t>and       (out, in1, in2, in3, in4);        // unnamed instance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Courier-Bold" charset="0"/>
              </a:rPr>
              <a:t>	      buf        </a:t>
            </a:r>
            <a:r>
              <a:rPr lang="en-US" altLang="zh-CN">
                <a:solidFill>
                  <a:srgbClr val="FF0000"/>
                </a:solidFill>
                <a:latin typeface="Courier-Bold" charset="0"/>
              </a:rPr>
              <a:t>b1</a:t>
            </a:r>
            <a:r>
              <a:rPr lang="en-US" altLang="zh-CN">
                <a:solidFill>
                  <a:schemeClr val="accent2"/>
                </a:solidFill>
                <a:latin typeface="Courier-Bold" charset="0"/>
              </a:rPr>
              <a:t> (out1, out2, in);              // named instance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8DD8599-9938-42F8-8460-3C70D2ABE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C2EB28A-C524-455F-8FB0-3B521AA33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module top (</a:t>
            </a:r>
          </a:p>
          <a:p>
            <a:pPr eaLnBrk="1" hangingPunct="1"/>
            <a:r>
              <a:rPr lang="en-US" altLang="zh-CN"/>
              <a:t>  input a,</a:t>
            </a:r>
          </a:p>
          <a:p>
            <a:pPr eaLnBrk="1" hangingPunct="1"/>
            <a:r>
              <a:rPr lang="en-US" altLang="zh-CN"/>
              <a:t>  input b,</a:t>
            </a:r>
          </a:p>
          <a:p>
            <a:pPr eaLnBrk="1" hangingPunct="1"/>
            <a:r>
              <a:rPr lang="en-US" altLang="zh-CN"/>
              <a:t>  output c</a:t>
            </a:r>
          </a:p>
          <a:p>
            <a:pPr eaLnBrk="1" hangingPunct="1"/>
            <a:r>
              <a:rPr lang="en-US" altLang="zh-CN"/>
              <a:t>);</a:t>
            </a:r>
          </a:p>
          <a:p>
            <a:pPr eaLnBrk="1" hangingPunct="1"/>
            <a:r>
              <a:rPr lang="en-US" altLang="zh-CN"/>
              <a:t>  assign c = a &amp; b;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`timescale 1 ns / 1 ns</a:t>
            </a:r>
          </a:p>
          <a:p>
            <a:pPr eaLnBrk="1" hangingPunct="1"/>
            <a:r>
              <a:rPr lang="en-US" altLang="zh-CN"/>
              <a:t>module top_tb ();</a:t>
            </a:r>
          </a:p>
          <a:p>
            <a:pPr eaLnBrk="1" hangingPunct="1"/>
            <a:r>
              <a:rPr lang="en-US" altLang="zh-CN"/>
              <a:t>  reg a</a:t>
            </a:r>
          </a:p>
          <a:p>
            <a:pPr eaLnBrk="1" hangingPunct="1"/>
            <a:r>
              <a:rPr lang="en-US" altLang="zh-CN"/>
              <a:t>  reg b</a:t>
            </a:r>
          </a:p>
          <a:p>
            <a:pPr eaLnBrk="1" hangingPunct="1"/>
            <a:r>
              <a:rPr lang="en-US" altLang="zh-CN"/>
              <a:t>  wire c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top t0 (a, b, c);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initial begin</a:t>
            </a:r>
          </a:p>
          <a:p>
            <a:pPr eaLnBrk="1" hangingPunct="1"/>
            <a:r>
              <a:rPr lang="en-US" altLang="zh-CN"/>
              <a:t>    a = 0;</a:t>
            </a:r>
          </a:p>
          <a:p>
            <a:pPr eaLnBrk="1" hangingPunct="1"/>
            <a:r>
              <a:rPr lang="en-US" altLang="zh-CN"/>
              <a:t>    b = 0;</a:t>
            </a:r>
          </a:p>
          <a:p>
            <a:pPr eaLnBrk="1" hangingPunct="1"/>
            <a:r>
              <a:rPr lang="en-US" altLang="zh-CN"/>
              <a:t>    forever begin</a:t>
            </a:r>
          </a:p>
          <a:p>
            <a:pPr eaLnBrk="1" hangingPunct="1"/>
            <a:r>
              <a:rPr lang="en-US" altLang="zh-CN"/>
              <a:t>      #({$random} % 100) a = ~a;</a:t>
            </a:r>
          </a:p>
          <a:p>
            <a:pPr eaLnBrk="1" hangingPunct="1"/>
            <a:r>
              <a:rPr lang="en-US" altLang="zh-CN"/>
              <a:t>      #({$random} % 100) b = ~b;</a:t>
            </a:r>
          </a:p>
          <a:p>
            <a:pPr eaLnBrk="1" hangingPunct="1"/>
            <a:r>
              <a:rPr lang="en-US" altLang="zh-CN"/>
              <a:t>    end</a:t>
            </a:r>
          </a:p>
          <a:p>
            <a:pPr eaLnBrk="1" hangingPunct="1"/>
            <a:r>
              <a:rPr lang="en-US" altLang="zh-CN"/>
              <a:t>  end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B944DDB-8694-437D-8BF1-16F83E734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D04748E-EFE8-4E7D-A366-A87B2CB9C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module top (</a:t>
            </a:r>
          </a:p>
          <a:p>
            <a:pPr eaLnBrk="1" hangingPunct="1"/>
            <a:r>
              <a:rPr lang="en-US" altLang="zh-CN"/>
              <a:t>  input a,</a:t>
            </a:r>
          </a:p>
          <a:p>
            <a:pPr eaLnBrk="1" hangingPunct="1"/>
            <a:r>
              <a:rPr lang="en-US" altLang="zh-CN"/>
              <a:t>  input b,</a:t>
            </a:r>
          </a:p>
          <a:p>
            <a:pPr eaLnBrk="1" hangingPunct="1"/>
            <a:r>
              <a:rPr lang="en-US" altLang="zh-CN"/>
              <a:t>  output c</a:t>
            </a:r>
          </a:p>
          <a:p>
            <a:pPr eaLnBrk="1" hangingPunct="1"/>
            <a:r>
              <a:rPr lang="en-US" altLang="zh-CN"/>
              <a:t>);</a:t>
            </a:r>
          </a:p>
          <a:p>
            <a:pPr eaLnBrk="1" hangingPunct="1"/>
            <a:r>
              <a:rPr lang="en-US" altLang="zh-CN"/>
              <a:t>  assign c = a &amp; b;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`timescale 1 ns / 1 ns</a:t>
            </a:r>
          </a:p>
          <a:p>
            <a:pPr eaLnBrk="1" hangingPunct="1"/>
            <a:r>
              <a:rPr lang="en-US" altLang="zh-CN"/>
              <a:t>module top_tb ();</a:t>
            </a:r>
          </a:p>
          <a:p>
            <a:pPr eaLnBrk="1" hangingPunct="1"/>
            <a:r>
              <a:rPr lang="en-US" altLang="zh-CN"/>
              <a:t>  reg a</a:t>
            </a:r>
          </a:p>
          <a:p>
            <a:pPr eaLnBrk="1" hangingPunct="1"/>
            <a:r>
              <a:rPr lang="en-US" altLang="zh-CN"/>
              <a:t>  reg b</a:t>
            </a:r>
          </a:p>
          <a:p>
            <a:pPr eaLnBrk="1" hangingPunct="1"/>
            <a:r>
              <a:rPr lang="en-US" altLang="zh-CN"/>
              <a:t>  wire c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top t0 (a, b, c);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initial begin</a:t>
            </a:r>
          </a:p>
          <a:p>
            <a:pPr eaLnBrk="1" hangingPunct="1"/>
            <a:r>
              <a:rPr lang="en-US" altLang="zh-CN"/>
              <a:t>    a = 0;</a:t>
            </a:r>
          </a:p>
          <a:p>
            <a:pPr eaLnBrk="1" hangingPunct="1"/>
            <a:r>
              <a:rPr lang="en-US" altLang="zh-CN"/>
              <a:t>    b = 0;</a:t>
            </a:r>
          </a:p>
          <a:p>
            <a:pPr eaLnBrk="1" hangingPunct="1"/>
            <a:r>
              <a:rPr lang="en-US" altLang="zh-CN"/>
              <a:t>    forever begin</a:t>
            </a:r>
          </a:p>
          <a:p>
            <a:pPr eaLnBrk="1" hangingPunct="1"/>
            <a:r>
              <a:rPr lang="en-US" altLang="zh-CN"/>
              <a:t>      #({$random} % 100) a = ~a;</a:t>
            </a:r>
          </a:p>
          <a:p>
            <a:pPr eaLnBrk="1" hangingPunct="1"/>
            <a:r>
              <a:rPr lang="en-US" altLang="zh-CN"/>
              <a:t>      #({$random} % 100) b = ~b;</a:t>
            </a:r>
          </a:p>
          <a:p>
            <a:pPr eaLnBrk="1" hangingPunct="1"/>
            <a:r>
              <a:rPr lang="en-US" altLang="zh-CN"/>
              <a:t>    end</a:t>
            </a:r>
          </a:p>
          <a:p>
            <a:pPr eaLnBrk="1" hangingPunct="1"/>
            <a:r>
              <a:rPr lang="en-US" altLang="zh-CN"/>
              <a:t>  end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34A68082-1B1D-432A-A2AF-A1D8A5B1E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E1EB4C1-1D47-4C1E-ACCC-2F50C075C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一个模块能够引用另外一个模块，从而建立层次化描述。</a:t>
            </a:r>
          </a:p>
          <a:p>
            <a:r>
              <a:rPr lang="zh-CN" altLang="zh-CN"/>
              <a:t>模块实例语句形式如下：</a:t>
            </a:r>
          </a:p>
          <a:p>
            <a:r>
              <a:rPr lang="en-US" altLang="zh-CN"/>
              <a:t>module_name instance_name(port_associations);</a:t>
            </a:r>
            <a:endParaRPr lang="zh-CN" altLang="zh-CN"/>
          </a:p>
          <a:p>
            <a:r>
              <a:rPr lang="zh-CN" altLang="zh-CN"/>
              <a:t>其中，端口关联形式如下：</a:t>
            </a:r>
          </a:p>
          <a:p>
            <a:r>
              <a:rPr lang="en-US" altLang="zh-CN"/>
              <a:t>Portexpr //</a:t>
            </a:r>
            <a:r>
              <a:rPr lang="zh-CN" altLang="zh-CN"/>
              <a:t>通过位置</a:t>
            </a:r>
          </a:p>
          <a:p>
            <a:r>
              <a:rPr lang="en-US" altLang="zh-CN"/>
              <a:t>.PortName(portexpr) //</a:t>
            </a:r>
            <a:r>
              <a:rPr lang="zh-CN" altLang="zh-CN"/>
              <a:t>通过名称</a:t>
            </a:r>
          </a:p>
          <a:p>
            <a:r>
              <a:rPr lang="zh-CN" altLang="zh-CN"/>
              <a:t>端口关联可以通过位置关联</a:t>
            </a:r>
            <a:r>
              <a:rPr lang="en-US" altLang="zh-CN"/>
              <a:t>(</a:t>
            </a:r>
            <a:r>
              <a:rPr lang="zh-CN" altLang="zh-CN"/>
              <a:t>也称隐式关联</a:t>
            </a:r>
            <a:r>
              <a:rPr lang="en-US" altLang="zh-CN"/>
              <a:t>)</a:t>
            </a:r>
            <a:r>
              <a:rPr lang="zh-CN" altLang="zh-CN"/>
              <a:t>或者名称关联</a:t>
            </a:r>
            <a:r>
              <a:rPr lang="en-US" altLang="zh-CN"/>
              <a:t>(</a:t>
            </a:r>
            <a:r>
              <a:rPr lang="zh-CN" altLang="zh-CN"/>
              <a:t>也称显式关联</a:t>
            </a:r>
            <a:r>
              <a:rPr lang="en-US" altLang="zh-CN"/>
              <a:t>)</a:t>
            </a:r>
            <a:r>
              <a:rPr lang="zh-CN" altLang="zh-CN"/>
              <a:t>，但是不同关联方式不能够混合使用。在位置关联中，端口表达式必须按指定的顺序与模块中的端口关联。在通过名称实现的关联中，模块端口和端口表达式的关联被显式地指定，因此端口的关联顺序并不重要。</a:t>
            </a:r>
          </a:p>
          <a:p>
            <a:r>
              <a:rPr lang="zh-CN" altLang="zh-CN"/>
              <a:t>在实例语句中，悬空端口可通过将端口表达式表示为空白来指定为悬空端口，例如：</a:t>
            </a:r>
          </a:p>
          <a:p>
            <a:r>
              <a:rPr lang="en-US" altLang="zh-CN"/>
              <a:t>DFF d1(.Q(QS), .Qbar(), .Data(D),</a:t>
            </a:r>
            <a:endParaRPr lang="zh-CN" altLang="zh-CN"/>
          </a:p>
          <a:p>
            <a:r>
              <a:rPr lang="en-US" altLang="zh-CN"/>
              <a:t>.Preset(), .Clock(CK)); //</a:t>
            </a:r>
            <a:r>
              <a:rPr lang="zh-CN" altLang="zh-CN"/>
              <a:t>名称对应方式</a:t>
            </a:r>
          </a:p>
          <a:p>
            <a:r>
              <a:rPr lang="en-US" altLang="zh-CN"/>
              <a:t>DFF d2(QS, , D, , CK); //</a:t>
            </a:r>
            <a:r>
              <a:rPr lang="zh-CN" altLang="zh-CN"/>
              <a:t>位置对应方式</a:t>
            </a:r>
          </a:p>
          <a:p>
            <a:r>
              <a:rPr lang="zh-CN" altLang="zh-CN"/>
              <a:t>在这两个实例语句中，端口</a:t>
            </a:r>
            <a:r>
              <a:rPr lang="en-US" altLang="zh-CN"/>
              <a:t>Qbar</a:t>
            </a:r>
            <a:r>
              <a:rPr lang="zh-CN" altLang="zh-CN"/>
              <a:t>和</a:t>
            </a:r>
            <a:r>
              <a:rPr lang="en-US" altLang="zh-CN"/>
              <a:t>Preset</a:t>
            </a:r>
            <a:r>
              <a:rPr lang="zh-CN" altLang="zh-CN"/>
              <a:t>悬空。</a:t>
            </a:r>
          </a:p>
          <a:p>
            <a:r>
              <a:rPr lang="zh-CN" altLang="zh-CN"/>
              <a:t>模块的输入端悬空，值为高阻态</a:t>
            </a:r>
            <a:r>
              <a:rPr lang="en-US" altLang="zh-CN"/>
              <a:t>z</a:t>
            </a:r>
            <a:r>
              <a:rPr lang="zh-CN" altLang="zh-CN"/>
              <a:t>。模块的输出端口悬空，表示该输出端口废弃不用。</a:t>
            </a:r>
          </a:p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3E39841-CEA7-405B-9626-4F416EF24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CB9B45-B737-4BD3-9571-E0D0E744E8C6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90628E8-E878-491E-96E9-01EA1C25D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36DA2D-28E8-4793-8104-0662F3AF7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module top (</a:t>
            </a:r>
          </a:p>
          <a:p>
            <a:pPr eaLnBrk="1" hangingPunct="1"/>
            <a:r>
              <a:rPr lang="en-US" altLang="zh-CN"/>
              <a:t>  input a,</a:t>
            </a:r>
          </a:p>
          <a:p>
            <a:pPr eaLnBrk="1" hangingPunct="1"/>
            <a:r>
              <a:rPr lang="en-US" altLang="zh-CN"/>
              <a:t>  input b,</a:t>
            </a:r>
          </a:p>
          <a:p>
            <a:pPr eaLnBrk="1" hangingPunct="1"/>
            <a:r>
              <a:rPr lang="en-US" altLang="zh-CN"/>
              <a:t>  output c</a:t>
            </a:r>
          </a:p>
          <a:p>
            <a:pPr eaLnBrk="1" hangingPunct="1"/>
            <a:r>
              <a:rPr lang="en-US" altLang="zh-CN"/>
              <a:t>);</a:t>
            </a:r>
          </a:p>
          <a:p>
            <a:pPr eaLnBrk="1" hangingPunct="1"/>
            <a:r>
              <a:rPr lang="en-US" altLang="zh-CN"/>
              <a:t>  assign c = a &amp; b;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`timescale 1 ns / 1 ns</a:t>
            </a:r>
          </a:p>
          <a:p>
            <a:pPr eaLnBrk="1" hangingPunct="1"/>
            <a:r>
              <a:rPr lang="en-US" altLang="zh-CN"/>
              <a:t>module top_tb ();</a:t>
            </a:r>
          </a:p>
          <a:p>
            <a:pPr eaLnBrk="1" hangingPunct="1"/>
            <a:r>
              <a:rPr lang="en-US" altLang="zh-CN"/>
              <a:t>  reg a</a:t>
            </a:r>
          </a:p>
          <a:p>
            <a:pPr eaLnBrk="1" hangingPunct="1"/>
            <a:r>
              <a:rPr lang="en-US" altLang="zh-CN"/>
              <a:t>  reg b</a:t>
            </a:r>
          </a:p>
          <a:p>
            <a:pPr eaLnBrk="1" hangingPunct="1"/>
            <a:r>
              <a:rPr lang="en-US" altLang="zh-CN"/>
              <a:t>  wire c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top t0 (a, b, c);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initial begin</a:t>
            </a:r>
          </a:p>
          <a:p>
            <a:pPr eaLnBrk="1" hangingPunct="1"/>
            <a:r>
              <a:rPr lang="en-US" altLang="zh-CN"/>
              <a:t>    a = 0;</a:t>
            </a:r>
          </a:p>
          <a:p>
            <a:pPr eaLnBrk="1" hangingPunct="1"/>
            <a:r>
              <a:rPr lang="en-US" altLang="zh-CN"/>
              <a:t>    b = 0;</a:t>
            </a:r>
          </a:p>
          <a:p>
            <a:pPr eaLnBrk="1" hangingPunct="1"/>
            <a:r>
              <a:rPr lang="en-US" altLang="zh-CN"/>
              <a:t>    forever begin</a:t>
            </a:r>
          </a:p>
          <a:p>
            <a:pPr eaLnBrk="1" hangingPunct="1"/>
            <a:r>
              <a:rPr lang="en-US" altLang="zh-CN"/>
              <a:t>      #({$random} % 100) a = ~a;</a:t>
            </a:r>
          </a:p>
          <a:p>
            <a:pPr eaLnBrk="1" hangingPunct="1"/>
            <a:r>
              <a:rPr lang="en-US" altLang="zh-CN"/>
              <a:t>      #({$random} % 100) b = ~b;</a:t>
            </a:r>
          </a:p>
          <a:p>
            <a:pPr eaLnBrk="1" hangingPunct="1"/>
            <a:r>
              <a:rPr lang="en-US" altLang="zh-CN"/>
              <a:t>    end</a:t>
            </a:r>
          </a:p>
          <a:p>
            <a:pPr eaLnBrk="1" hangingPunct="1"/>
            <a:r>
              <a:rPr lang="en-US" altLang="zh-CN"/>
              <a:t>  end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1BE5BDE-3758-4C1D-8F58-B2C2A794D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78022C2-B124-4EED-BDE4-93A7CD4A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D0F68B3-2BE0-4723-98C6-1DB6995EF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5FFF562-EB0E-4096-9E05-B45FA96EF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LHS is always set to the value on the RHS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Any change on the right causes reevaluation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26A8E1B-B2D5-48D3-8F36-2AE7CF1146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780F78C-1C5A-4004-855B-EC21EE5EA540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2EEB17E-D6C9-413A-9FC5-CBD180A9D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D09C754-AFB1-4BD8-A82F-5AC300665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68FF417A-AC86-466A-A901-DA5E9B112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D1E7AD4-46DC-4B0E-8F0B-F83C6D69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for</a:t>
            </a:r>
            <a:r>
              <a:rPr lang="en-US" altLang="zh-CN" sz="2000"/>
              <a:t> is similar to C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for</a:t>
            </a:r>
            <a:r>
              <a:rPr lang="en-US" altLang="zh-CN" sz="2000"/>
              <a:t> statement is executed at compile time (like macro expansion)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Result is all that matters, not how result is calculated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Use in testbenches only!</a:t>
            </a:r>
            <a:endParaRPr lang="en-US" altLang="zh-CN" sz="1800"/>
          </a:p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32CE6E59-BCC4-4618-9A6E-782ED8877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1A31E2-6F61-479B-86D8-F94D526239E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636E338D-7179-474E-B8E8-101687215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4D487FC5-3CD3-4402-9D2B-C84D266C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for</a:t>
            </a:r>
            <a:r>
              <a:rPr lang="en-US" altLang="zh-CN" sz="2000"/>
              <a:t> is similar to C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for</a:t>
            </a:r>
            <a:r>
              <a:rPr lang="en-US" altLang="zh-CN" sz="2000"/>
              <a:t> statement is executed at compile time (like macro expansion)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Result is all that matters, not how result is calculated</a:t>
            </a:r>
          </a:p>
          <a:p>
            <a:pPr lvl="1">
              <a:lnSpc>
                <a:spcPct val="90000"/>
              </a:lnSpc>
            </a:pPr>
            <a:r>
              <a:rPr lang="en-US" altLang="zh-CN" sz="1600"/>
              <a:t>Use in testbenches only!</a:t>
            </a:r>
            <a:endParaRPr lang="en-US" altLang="zh-CN" sz="1800"/>
          </a:p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CFBE2511-FDAA-428C-9CBE-C76719575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10EDC1-6B13-45FD-ADF5-B08298D0E03D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FFBBE42-61E0-4EED-AF77-888D08918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064A0AD-345B-45B8-8804-90386878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Sensitivity list contains signals whose change triggers the execution of the block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18F1C34-287A-44CE-8533-598B6A003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1DB7F80-549A-48F1-8A4B-92A110977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Sensitivity list contains signals whose change triggers the execution of the block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43B2295-ECF2-4BA6-ACEC-47A6FF41C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1B2855F-9D6B-4F36-94D4-6C740B508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module top (</a:t>
            </a:r>
          </a:p>
          <a:p>
            <a:pPr eaLnBrk="1" hangingPunct="1"/>
            <a:r>
              <a:rPr lang="en-US" altLang="zh-CN"/>
              <a:t>  input a,</a:t>
            </a:r>
          </a:p>
          <a:p>
            <a:pPr eaLnBrk="1" hangingPunct="1"/>
            <a:r>
              <a:rPr lang="en-US" altLang="zh-CN"/>
              <a:t>  input b,</a:t>
            </a:r>
          </a:p>
          <a:p>
            <a:pPr eaLnBrk="1" hangingPunct="1"/>
            <a:r>
              <a:rPr lang="en-US" altLang="zh-CN"/>
              <a:t>  output c</a:t>
            </a:r>
          </a:p>
          <a:p>
            <a:pPr eaLnBrk="1" hangingPunct="1"/>
            <a:r>
              <a:rPr lang="en-US" altLang="zh-CN"/>
              <a:t>);</a:t>
            </a:r>
          </a:p>
          <a:p>
            <a:pPr eaLnBrk="1" hangingPunct="1"/>
            <a:r>
              <a:rPr lang="en-US" altLang="zh-CN"/>
              <a:t>  assign c = a &amp; b;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`timescale 1 ns / 1 ns</a:t>
            </a:r>
          </a:p>
          <a:p>
            <a:pPr eaLnBrk="1" hangingPunct="1"/>
            <a:r>
              <a:rPr lang="en-US" altLang="zh-CN"/>
              <a:t>module top_tb ();</a:t>
            </a:r>
          </a:p>
          <a:p>
            <a:pPr eaLnBrk="1" hangingPunct="1"/>
            <a:r>
              <a:rPr lang="en-US" altLang="zh-CN"/>
              <a:t>  reg a</a:t>
            </a:r>
          </a:p>
          <a:p>
            <a:pPr eaLnBrk="1" hangingPunct="1"/>
            <a:r>
              <a:rPr lang="en-US" altLang="zh-CN"/>
              <a:t>  reg b</a:t>
            </a:r>
          </a:p>
          <a:p>
            <a:pPr eaLnBrk="1" hangingPunct="1"/>
            <a:r>
              <a:rPr lang="en-US" altLang="zh-CN"/>
              <a:t>  wire c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top t0 (a, b, c);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initial begin</a:t>
            </a:r>
          </a:p>
          <a:p>
            <a:pPr eaLnBrk="1" hangingPunct="1"/>
            <a:r>
              <a:rPr lang="en-US" altLang="zh-CN"/>
              <a:t>    a = 0;</a:t>
            </a:r>
          </a:p>
          <a:p>
            <a:pPr eaLnBrk="1" hangingPunct="1"/>
            <a:r>
              <a:rPr lang="en-US" altLang="zh-CN"/>
              <a:t>    b = 0;</a:t>
            </a:r>
          </a:p>
          <a:p>
            <a:pPr eaLnBrk="1" hangingPunct="1"/>
            <a:r>
              <a:rPr lang="en-US" altLang="zh-CN"/>
              <a:t>    forever begin</a:t>
            </a:r>
          </a:p>
          <a:p>
            <a:pPr eaLnBrk="1" hangingPunct="1"/>
            <a:r>
              <a:rPr lang="en-US" altLang="zh-CN"/>
              <a:t>      #({$random} % 100) a = ~a;</a:t>
            </a:r>
          </a:p>
          <a:p>
            <a:pPr eaLnBrk="1" hangingPunct="1"/>
            <a:r>
              <a:rPr lang="en-US" altLang="zh-CN"/>
              <a:t>      #({$random} % 100) b = ~b;</a:t>
            </a:r>
          </a:p>
          <a:p>
            <a:pPr eaLnBrk="1" hangingPunct="1"/>
            <a:r>
              <a:rPr lang="en-US" altLang="zh-CN"/>
              <a:t>    end</a:t>
            </a:r>
          </a:p>
          <a:p>
            <a:pPr eaLnBrk="1" hangingPunct="1"/>
            <a:r>
              <a:rPr lang="en-US" altLang="zh-CN"/>
              <a:t>  end</a:t>
            </a:r>
          </a:p>
          <a:p>
            <a:pPr eaLnBrk="1" hangingPunct="1"/>
            <a:r>
              <a:rPr lang="en-US" altLang="zh-CN"/>
              <a:t>endmodule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6EF6D02-138D-45BE-ACEB-8DD7A04D1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6083" name="Rectangle 3">
            <a:extLst>
              <a:ext uri="{FF2B5EF4-FFF2-40B4-BE49-F238E27FC236}">
                <a16:creationId xmlns:a16="http://schemas.microsoft.com/office/drawing/2014/main" id="{ACE1625D-B1AB-4A35-B40A-2A373D5A6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历史上出现的</a:t>
            </a:r>
            <a:r>
              <a:rPr lang="en-US" altLang="zh-CN" dirty="0"/>
              <a:t>HDL</a:t>
            </a:r>
            <a:r>
              <a:rPr lang="zh-CN" altLang="en-US" dirty="0"/>
              <a:t>甚多，成为国际标准只有两种</a:t>
            </a:r>
            <a:r>
              <a:rPr lang="en-US" altLang="zh-CN" dirty="0" err="1"/>
              <a:t>Verilog</a:t>
            </a:r>
            <a:r>
              <a:rPr lang="en-US" altLang="zh-CN" dirty="0"/>
              <a:t> HDL</a:t>
            </a:r>
            <a:r>
              <a:rPr lang="zh-CN" altLang="en-US" dirty="0"/>
              <a:t>和</a:t>
            </a:r>
            <a:r>
              <a:rPr lang="en-US" altLang="zh-CN" dirty="0"/>
              <a:t>VHDL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/>
              <a:t>Verilog</a:t>
            </a:r>
            <a:r>
              <a:rPr lang="en-US" altLang="zh-CN" dirty="0"/>
              <a:t> HDL</a:t>
            </a:r>
            <a:r>
              <a:rPr lang="zh-CN" altLang="en-US" dirty="0"/>
              <a:t>的历史：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1983年，</a:t>
            </a:r>
            <a:r>
              <a:rPr lang="en-US" altLang="zh-CN" dirty="0"/>
              <a:t>GDA(</a:t>
            </a:r>
            <a:r>
              <a:rPr lang="en-US" altLang="zh-CN" dirty="0" err="1"/>
              <a:t>GateWay</a:t>
            </a:r>
            <a:r>
              <a:rPr lang="en-US" altLang="zh-CN" dirty="0"/>
              <a:t> Design Automation)</a:t>
            </a:r>
            <a:r>
              <a:rPr lang="zh-CN" altLang="en-US" dirty="0"/>
              <a:t>公司的</a:t>
            </a:r>
            <a:r>
              <a:rPr lang="en-US" altLang="zh-CN" dirty="0"/>
              <a:t>Phil </a:t>
            </a:r>
            <a:r>
              <a:rPr lang="en-US" altLang="zh-CN" dirty="0" err="1"/>
              <a:t>Moorby</a:t>
            </a:r>
            <a:r>
              <a:rPr lang="zh-CN" altLang="en-US" dirty="0"/>
              <a:t>首创</a:t>
            </a:r>
            <a:r>
              <a:rPr lang="en-US" altLang="zh-CN" dirty="0" err="1"/>
              <a:t>Verilog</a:t>
            </a:r>
            <a:r>
              <a:rPr lang="en-US" altLang="zh-CN" dirty="0"/>
              <a:t> HDL</a:t>
            </a:r>
            <a:r>
              <a:rPr lang="zh-CN" altLang="en-US" dirty="0"/>
              <a:t>语言；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1984-1986年，</a:t>
            </a:r>
            <a:r>
              <a:rPr lang="en-US" altLang="zh-CN" dirty="0" err="1"/>
              <a:t>Verilog</a:t>
            </a:r>
            <a:r>
              <a:rPr lang="en-US" altLang="zh-CN" dirty="0"/>
              <a:t>-XL</a:t>
            </a:r>
            <a:r>
              <a:rPr lang="zh-CN" altLang="en-US" dirty="0"/>
              <a:t>诞生。 </a:t>
            </a:r>
            <a:r>
              <a:rPr lang="en-US" altLang="zh-CN" dirty="0"/>
              <a:t>Phil </a:t>
            </a:r>
            <a:r>
              <a:rPr lang="en-US" altLang="zh-CN" dirty="0" err="1"/>
              <a:t>Moorby</a:t>
            </a:r>
            <a:r>
              <a:rPr lang="zh-CN" altLang="en-US" dirty="0"/>
              <a:t>设计并完善了第一个</a:t>
            </a:r>
            <a:r>
              <a:rPr lang="en-US" altLang="zh-CN" dirty="0" err="1"/>
              <a:t>Verilog</a:t>
            </a:r>
            <a:r>
              <a:rPr lang="zh-CN" altLang="en-US" dirty="0"/>
              <a:t>仿真器</a:t>
            </a:r>
            <a:r>
              <a:rPr lang="en-US" altLang="zh-CN" dirty="0" err="1"/>
              <a:t>Verilog</a:t>
            </a:r>
            <a:r>
              <a:rPr lang="en-US" altLang="zh-CN" dirty="0"/>
              <a:t>-XL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1989年，</a:t>
            </a:r>
            <a:r>
              <a:rPr lang="en-US" altLang="zh-CN" dirty="0"/>
              <a:t>Cadence</a:t>
            </a:r>
            <a:r>
              <a:rPr lang="zh-CN" altLang="en-US" dirty="0"/>
              <a:t>收购</a:t>
            </a:r>
            <a:r>
              <a:rPr lang="en-US" altLang="zh-CN" dirty="0"/>
              <a:t>GDA</a:t>
            </a:r>
            <a:r>
              <a:rPr lang="zh-CN" altLang="en-US" dirty="0"/>
              <a:t>公司。 </a:t>
            </a:r>
            <a:r>
              <a:rPr lang="en-US" altLang="zh-CN" dirty="0" err="1"/>
              <a:t>Verilog</a:t>
            </a:r>
            <a:r>
              <a:rPr lang="en-US" altLang="zh-CN" dirty="0"/>
              <a:t> HDL</a:t>
            </a:r>
            <a:r>
              <a:rPr lang="zh-CN" altLang="en-US" dirty="0"/>
              <a:t>语言成为</a:t>
            </a:r>
            <a:r>
              <a:rPr lang="en-US" altLang="zh-CN" dirty="0"/>
              <a:t>Cadence</a:t>
            </a:r>
            <a:r>
              <a:rPr lang="zh-CN" altLang="en-US" dirty="0"/>
              <a:t>的私有财产；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1990年，公开</a:t>
            </a:r>
            <a:r>
              <a:rPr lang="en-US" altLang="zh-CN" dirty="0" err="1"/>
              <a:t>Verilog</a:t>
            </a:r>
            <a:r>
              <a:rPr lang="en-US" altLang="zh-CN" dirty="0"/>
              <a:t> HDL</a:t>
            </a:r>
            <a:r>
              <a:rPr lang="zh-CN" altLang="en-US" dirty="0"/>
              <a:t>语言，成立</a:t>
            </a:r>
            <a:r>
              <a:rPr lang="en-US" altLang="zh-CN" dirty="0"/>
              <a:t>OVI(Open </a:t>
            </a:r>
            <a:r>
              <a:rPr lang="en-US" altLang="zh-CN" dirty="0" err="1"/>
              <a:t>Verilog</a:t>
            </a:r>
            <a:r>
              <a:rPr lang="en-US" altLang="zh-CN" dirty="0"/>
              <a:t> </a:t>
            </a:r>
            <a:r>
              <a:rPr lang="en-US" altLang="zh-CN" dirty="0" err="1"/>
              <a:t>Internation</a:t>
            </a:r>
            <a:r>
              <a:rPr lang="en-US" altLang="zh-CN" dirty="0"/>
              <a:t>)</a:t>
            </a:r>
            <a:r>
              <a:rPr lang="zh-CN" altLang="en-US" dirty="0"/>
              <a:t>组织负责</a:t>
            </a:r>
            <a:r>
              <a:rPr lang="en-US" altLang="zh-CN" dirty="0" err="1"/>
              <a:t>Verilog</a:t>
            </a:r>
            <a:r>
              <a:rPr lang="zh-CN" altLang="en-US" dirty="0"/>
              <a:t>语言的发展；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1995年，</a:t>
            </a:r>
            <a:r>
              <a:rPr lang="en-US" altLang="zh-CN" dirty="0"/>
              <a:t>IEEE</a:t>
            </a:r>
            <a:r>
              <a:rPr lang="zh-CN" altLang="en-US" dirty="0"/>
              <a:t>制定</a:t>
            </a:r>
            <a:r>
              <a:rPr lang="en-US" altLang="zh-CN" dirty="0" err="1"/>
              <a:t>Verilog</a:t>
            </a:r>
            <a:r>
              <a:rPr lang="en-US" altLang="zh-CN" dirty="0"/>
              <a:t> HDL</a:t>
            </a:r>
            <a:r>
              <a:rPr lang="zh-CN" altLang="en-US" dirty="0"/>
              <a:t>的</a:t>
            </a:r>
            <a:r>
              <a:rPr lang="en-US" altLang="zh-CN" dirty="0"/>
              <a:t>IEEE</a:t>
            </a:r>
            <a:r>
              <a:rPr lang="zh-CN" altLang="en-US" dirty="0"/>
              <a:t>标准</a:t>
            </a:r>
            <a:r>
              <a:rPr lang="en-US" altLang="zh-CN" dirty="0" err="1"/>
              <a:t>Verilog</a:t>
            </a:r>
            <a:r>
              <a:rPr lang="en-US" altLang="zh-CN" dirty="0"/>
              <a:t> HDL1364-1995，Verilog HDL</a:t>
            </a:r>
            <a:r>
              <a:rPr lang="zh-CN" altLang="en-US" dirty="0"/>
              <a:t>语言成为国际标准；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2001年，</a:t>
            </a:r>
            <a:r>
              <a:rPr lang="en-US" altLang="zh-CN" dirty="0"/>
              <a:t>IEEE</a:t>
            </a:r>
            <a:r>
              <a:rPr lang="zh-CN" altLang="en-US" dirty="0"/>
              <a:t>发布</a:t>
            </a:r>
            <a:r>
              <a:rPr lang="en-US" altLang="zh-CN" dirty="0" err="1"/>
              <a:t>Verilog</a:t>
            </a:r>
            <a:r>
              <a:rPr lang="en-US" altLang="zh-CN" dirty="0"/>
              <a:t> HDL1364-2001，</a:t>
            </a:r>
            <a:r>
              <a:rPr lang="zh-CN" altLang="en-US" dirty="0"/>
              <a:t>标准中包含模拟电路的内容。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Institute of Electrical and Electronics Engineers (IEEE, read I-Triple-E) 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这两种语言都是用于数字电子系统设计的硬件描述语言，而且都已经是 </a:t>
            </a:r>
            <a:r>
              <a:rPr lang="en-US" altLang="zh-CN" dirty="0"/>
              <a:t>IEEE </a:t>
            </a:r>
            <a:r>
              <a:rPr lang="zh-CN" altLang="en-US" dirty="0"/>
              <a:t>的标准。 </a:t>
            </a:r>
            <a:r>
              <a:rPr lang="en-US" altLang="zh-CN" dirty="0"/>
              <a:t>VHDL 1987 </a:t>
            </a:r>
            <a:r>
              <a:rPr lang="zh-CN" altLang="en-US" dirty="0"/>
              <a:t>年成为标准，而 </a:t>
            </a:r>
            <a:r>
              <a:rPr lang="en-US" altLang="zh-CN" dirty="0" err="1"/>
              <a:t>Verilog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1995 </a:t>
            </a:r>
            <a:r>
              <a:rPr lang="zh-CN" altLang="en-US" dirty="0"/>
              <a:t>年才成为标准的。这个是因为 </a:t>
            </a:r>
            <a:r>
              <a:rPr lang="en-US" altLang="zh-CN" dirty="0"/>
              <a:t>VHDL </a:t>
            </a:r>
            <a:r>
              <a:rPr lang="zh-CN" altLang="en-US" dirty="0"/>
              <a:t>是美国军方组织开发的，而 </a:t>
            </a:r>
            <a:r>
              <a:rPr lang="en-US" altLang="zh-CN" dirty="0" err="1"/>
              <a:t>Verilog</a:t>
            </a:r>
            <a:r>
              <a:rPr lang="en-US" altLang="zh-CN" dirty="0"/>
              <a:t> </a:t>
            </a:r>
            <a:r>
              <a:rPr lang="zh-CN" altLang="en-US" dirty="0"/>
              <a:t>是一个公司的私有财产转化而来的。为什么 </a:t>
            </a:r>
            <a:r>
              <a:rPr lang="en-US" altLang="zh-CN" dirty="0" err="1"/>
              <a:t>Verilog</a:t>
            </a:r>
            <a:r>
              <a:rPr lang="en-US" altLang="zh-CN" dirty="0"/>
              <a:t> </a:t>
            </a:r>
            <a:r>
              <a:rPr lang="zh-CN" altLang="en-US" dirty="0"/>
              <a:t>能成为 </a:t>
            </a:r>
            <a:r>
              <a:rPr lang="en-US" altLang="zh-CN" dirty="0"/>
              <a:t>IEEE </a:t>
            </a:r>
            <a:r>
              <a:rPr lang="zh-CN" altLang="en-US" dirty="0"/>
              <a:t>标准呢？它一定有其优越性才行，所以说 </a:t>
            </a:r>
            <a:r>
              <a:rPr lang="en-US" altLang="zh-CN" dirty="0" err="1"/>
              <a:t>Verilog</a:t>
            </a:r>
            <a:r>
              <a:rPr lang="en-US" altLang="zh-CN" dirty="0"/>
              <a:t> </a:t>
            </a:r>
            <a:r>
              <a:rPr lang="zh-CN" altLang="en-US" dirty="0"/>
              <a:t>有更强的生命力。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Verilog/VHDL</a:t>
            </a:r>
          </a:p>
          <a:p>
            <a:pPr>
              <a:defRPr/>
            </a:pPr>
            <a:r>
              <a:rPr lang="en-US" altLang="zh-CN" dirty="0"/>
              <a:t>The “standard” languages</a:t>
            </a:r>
          </a:p>
          <a:p>
            <a:pPr>
              <a:defRPr/>
            </a:pPr>
            <a:r>
              <a:rPr lang="en-US" altLang="zh-CN" dirty="0"/>
              <a:t>Very similar</a:t>
            </a:r>
          </a:p>
          <a:p>
            <a:pPr lvl="1">
              <a:defRPr/>
            </a:pPr>
            <a:r>
              <a:rPr lang="en-US" altLang="zh-CN" dirty="0"/>
              <a:t>Many tools provide front-ends to both</a:t>
            </a:r>
          </a:p>
          <a:p>
            <a:pPr lvl="1">
              <a:defRPr/>
            </a:pPr>
            <a:r>
              <a:rPr lang="en-US" altLang="zh-CN" dirty="0"/>
              <a:t>Verilog is “simpler”</a:t>
            </a:r>
          </a:p>
          <a:p>
            <a:pPr lvl="2">
              <a:defRPr/>
            </a:pPr>
            <a:r>
              <a:rPr lang="en-US" altLang="zh-CN" dirty="0"/>
              <a:t>Less syntax, fewer constructs</a:t>
            </a:r>
          </a:p>
          <a:p>
            <a:pPr lvl="1">
              <a:defRPr/>
            </a:pPr>
            <a:r>
              <a:rPr lang="en-US" altLang="zh-CN" dirty="0"/>
              <a:t>VHDL supports large, complex systems</a:t>
            </a:r>
          </a:p>
          <a:p>
            <a:pPr lvl="2">
              <a:defRPr/>
            </a:pPr>
            <a:r>
              <a:rPr lang="en-US" altLang="zh-CN" dirty="0"/>
              <a:t>Better support for modularization</a:t>
            </a:r>
          </a:p>
          <a:p>
            <a:pPr lvl="2">
              <a:defRPr/>
            </a:pPr>
            <a:r>
              <a:rPr lang="en-US" altLang="zh-CN" dirty="0"/>
              <a:t>More grungy details</a:t>
            </a:r>
          </a:p>
          <a:p>
            <a:pPr lvl="2">
              <a:defRPr/>
            </a:pPr>
            <a:r>
              <a:rPr lang="en-US" altLang="zh-CN" dirty="0"/>
              <a:t>“Hello world” is much bigger in VHDL</a:t>
            </a:r>
          </a:p>
          <a:p>
            <a:pPr eaLnBrk="1" hangingPunct="1">
              <a:lnSpc>
                <a:spcPct val="90000"/>
              </a:lnSpc>
              <a:defRPr/>
            </a:pPr>
            <a:br>
              <a:rPr lang="zh-CN" altLang="en-US" dirty="0"/>
            </a:b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985367-EA70-4D70-9831-314A8DD2B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6B21A0D-ECDD-4866-8E93-ACF34B885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Verilog HDL</a:t>
            </a:r>
            <a:r>
              <a:rPr lang="zh-CN" altLang="en-US"/>
              <a:t>和</a:t>
            </a:r>
            <a:r>
              <a:rPr lang="en-US" altLang="zh-CN"/>
              <a:t>VHDL</a:t>
            </a:r>
            <a:r>
              <a:rPr lang="zh-CN" altLang="en-US"/>
              <a:t>有共同的特点：</a:t>
            </a:r>
            <a:br>
              <a:rPr lang="zh-CN" altLang="en-US"/>
            </a:br>
            <a:r>
              <a:rPr lang="en-US" altLang="zh-CN"/>
              <a:t>1. </a:t>
            </a:r>
            <a:r>
              <a:rPr lang="zh-CN" altLang="en-US"/>
              <a:t>能形式化地抽象表示电路的行为和结构；</a:t>
            </a:r>
            <a:br>
              <a:rPr lang="zh-CN" altLang="en-US"/>
            </a:br>
            <a:r>
              <a:rPr lang="en-US" altLang="zh-CN"/>
              <a:t>2. </a:t>
            </a:r>
            <a:r>
              <a:rPr lang="zh-CN" altLang="en-US"/>
              <a:t>支持逻辑设计中层次与范围地描述；</a:t>
            </a:r>
            <a:br>
              <a:rPr lang="zh-CN" altLang="en-US"/>
            </a:br>
            <a:r>
              <a:rPr lang="en-US" altLang="zh-CN"/>
              <a:t>3. </a:t>
            </a:r>
            <a:r>
              <a:rPr lang="zh-CN" altLang="en-US"/>
              <a:t>可借用高级语言地精巧结构来简化电路行为和结构；具有电路仿真与验证机制以保证设计的正确性；</a:t>
            </a:r>
            <a:br>
              <a:rPr lang="zh-CN" altLang="en-US"/>
            </a:br>
            <a:r>
              <a:rPr lang="en-US" altLang="zh-CN"/>
              <a:t>4. </a:t>
            </a:r>
            <a:r>
              <a:rPr lang="zh-CN" altLang="en-US"/>
              <a:t>支持电路描述由高层到低层的综合转换；</a:t>
            </a:r>
            <a:br>
              <a:rPr lang="zh-CN" altLang="en-US"/>
            </a:br>
            <a:r>
              <a:rPr lang="en-US" altLang="zh-CN"/>
              <a:t>5. </a:t>
            </a:r>
            <a:r>
              <a:rPr lang="zh-CN" altLang="en-US"/>
              <a:t>硬件描述和实现工艺无关；</a:t>
            </a:r>
            <a:br>
              <a:rPr lang="zh-CN" altLang="en-US"/>
            </a:br>
            <a:r>
              <a:rPr lang="en-US" altLang="zh-CN"/>
              <a:t>6. </a:t>
            </a:r>
            <a:r>
              <a:rPr lang="zh-CN" altLang="en-US"/>
              <a:t>便于文档管理；</a:t>
            </a:r>
            <a:br>
              <a:rPr lang="zh-CN" altLang="en-US"/>
            </a:br>
            <a:r>
              <a:rPr lang="en-US" altLang="zh-CN"/>
              <a:t>7. </a:t>
            </a:r>
            <a:r>
              <a:rPr lang="zh-CN" altLang="en-US"/>
              <a:t>易于理解和设计重用</a:t>
            </a:r>
          </a:p>
          <a:p>
            <a:pPr eaLnBrk="1" hangingPunct="1"/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22A16F-EC54-46E3-AA87-34B340E23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E41512-AD68-4138-9BDD-675E42B00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811241-DE02-4578-A606-A3655CEDA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9B48BC9-C3D3-4F32-9FB6-0B6CE412A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04472FC-9462-4BCE-8A72-8BBD220C3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2FE1033-D99F-416A-8FDD-5E6E14FB1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Verilog’s nets and registers hold four-valued data</a:t>
            </a:r>
            <a:r>
              <a:rPr lang="zh-CN" altLang="en-US"/>
              <a:t>：</a:t>
            </a:r>
            <a:endParaRPr lang="en-US" altLang="zh-CN"/>
          </a:p>
          <a:p>
            <a:pPr eaLnBrk="1" hangingPunct="1"/>
            <a:r>
              <a:rPr lang="en-US" altLang="zh-CN"/>
              <a:t>0, 1</a:t>
            </a:r>
          </a:p>
          <a:p>
            <a:pPr lvl="1" eaLnBrk="1" hangingPunct="1"/>
            <a:r>
              <a:rPr lang="en-US" altLang="zh-CN"/>
              <a:t>Obvious</a:t>
            </a:r>
          </a:p>
          <a:p>
            <a:pPr eaLnBrk="1" hangingPunct="1"/>
            <a:r>
              <a:rPr lang="en-US" altLang="zh-CN"/>
              <a:t>Z</a:t>
            </a:r>
          </a:p>
          <a:p>
            <a:pPr lvl="1" eaLnBrk="1" hangingPunct="1"/>
            <a:r>
              <a:rPr lang="en-US" altLang="zh-CN"/>
              <a:t>Output of an undriven tri-state driver</a:t>
            </a:r>
          </a:p>
          <a:p>
            <a:pPr lvl="1" eaLnBrk="1" hangingPunct="1"/>
            <a:r>
              <a:rPr lang="en-US" altLang="zh-CN"/>
              <a:t>Models case where nothing is setting a wire’s value</a:t>
            </a:r>
          </a:p>
          <a:p>
            <a:pPr eaLnBrk="1" hangingPunct="1"/>
            <a:r>
              <a:rPr lang="en-US" altLang="zh-CN"/>
              <a:t>X</a:t>
            </a:r>
          </a:p>
          <a:p>
            <a:pPr lvl="1" eaLnBrk="1" hangingPunct="1"/>
            <a:r>
              <a:rPr lang="en-US" altLang="zh-CN"/>
              <a:t>Models when the simulator can’t decide the value</a:t>
            </a:r>
          </a:p>
          <a:p>
            <a:pPr lvl="1" eaLnBrk="1" hangingPunct="1"/>
            <a:r>
              <a:rPr lang="en-US" altLang="zh-CN"/>
              <a:t>Initial state of registers</a:t>
            </a:r>
          </a:p>
          <a:p>
            <a:pPr lvl="1" eaLnBrk="1" hangingPunct="1"/>
            <a:r>
              <a:rPr lang="en-US" altLang="zh-CN"/>
              <a:t>When a wire is being driven to 0 and 1 simultaneously</a:t>
            </a:r>
          </a:p>
          <a:p>
            <a:pPr lvl="1" eaLnBrk="1" hangingPunct="1"/>
            <a:r>
              <a:rPr lang="en-US" altLang="zh-CN"/>
              <a:t>Output of a gate with Z inputs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572EBE0-B9E6-4BAD-8B0C-1BD35D717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70F53DA-9050-4358-A460-8835433B3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类似</a:t>
            </a:r>
            <a:r>
              <a:rPr kumimoji="1" lang="en-US" altLang="zh-CN"/>
              <a:t>C</a:t>
            </a:r>
            <a:r>
              <a:rPr kumimoji="1" lang="zh-CN" altLang="en-US"/>
              <a:t>语言的宏定义：</a:t>
            </a:r>
            <a:r>
              <a:rPr kumimoji="1" lang="en-US" altLang="zh-CN"/>
              <a:t>#define PI 3.14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7B01D6D-0CBA-4247-B250-20FF40577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2467" name="Rectangle 3">
            <a:extLst>
              <a:ext uri="{FF2B5EF4-FFF2-40B4-BE49-F238E27FC236}">
                <a16:creationId xmlns:a16="http://schemas.microsoft.com/office/drawing/2014/main" id="{A121F2BD-D0AF-4C1F-B58C-38B8B399E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kumimoji="1" lang="en-US" altLang="zh-CN"/>
              <a:t>Verilog HDL</a:t>
            </a:r>
            <a:r>
              <a:rPr kumimoji="1" lang="zh-CN" altLang="en-US"/>
              <a:t>中共有</a:t>
            </a:r>
            <a:r>
              <a:rPr kumimoji="1" lang="en-US" altLang="zh-CN"/>
              <a:t>19</a:t>
            </a:r>
            <a:r>
              <a:rPr kumimoji="1" lang="zh-CN" altLang="en-US"/>
              <a:t>种数据类型。</a:t>
            </a:r>
            <a:r>
              <a:rPr kumimoji="1"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数据类型是用来表示数字电路硬件中的数据储存和传送元件的。</a:t>
            </a:r>
            <a:endParaRPr kumimoji="1" lang="en-US" altLang="zh-CN"/>
          </a:p>
          <a:p>
            <a:pPr eaLnBrk="1" hangingPunct="1">
              <a:defRPr/>
            </a:pPr>
            <a:r>
              <a:rPr kumimoji="1" lang="en-US" altLang="zh-CN"/>
              <a:t>Net  Type</a:t>
            </a:r>
            <a:r>
              <a:rPr kumimoji="1" lang="zh-CN" altLang="en-US"/>
              <a:t>的变量不能存储值，而且必须受到驱动器的驱动。</a:t>
            </a:r>
          </a:p>
          <a:p>
            <a:pPr eaLnBrk="1" hangingPunct="1">
              <a:defRPr/>
            </a:pPr>
            <a:r>
              <a:rPr kumimoji="1" lang="zh-CN" altLang="en-US">
                <a:solidFill>
                  <a:srgbClr val="0043A6"/>
                </a:solidFill>
              </a:rPr>
              <a:t>两种驱动方式：</a:t>
            </a:r>
          </a:p>
          <a:p>
            <a:pPr eaLnBrk="1" hangingPunct="1">
              <a:defRPr/>
            </a:pPr>
            <a:r>
              <a:rPr kumimoji="1" lang="en-US" altLang="zh-CN"/>
              <a:t>1</a:t>
            </a:r>
            <a:r>
              <a:rPr kumimoji="1" lang="zh-CN" altLang="en-US"/>
              <a:t>）在结构描述中将它连接到一个逻辑门或模块的输出端。</a:t>
            </a:r>
          </a:p>
          <a:p>
            <a:pPr eaLnBrk="1" hangingPunct="1">
              <a:defRPr/>
            </a:pPr>
            <a:r>
              <a:rPr kumimoji="1" lang="en-US" altLang="zh-CN"/>
              <a:t>2</a:t>
            </a:r>
            <a:r>
              <a:rPr kumimoji="1" lang="zh-CN" altLang="en-US"/>
              <a:t>）用持续赋值语句</a:t>
            </a:r>
            <a:r>
              <a:rPr kumimoji="1" lang="en-US" altLang="zh-CN"/>
              <a:t>assign</a:t>
            </a:r>
            <a:r>
              <a:rPr kumimoji="1" lang="zh-CN" altLang="en-US"/>
              <a:t>对其进行赋值</a:t>
            </a:r>
          </a:p>
          <a:p>
            <a:pPr eaLnBrk="1" hangingPunct="1">
              <a:defRPr/>
            </a:pPr>
            <a:r>
              <a:rPr kumimoji="1" lang="zh-CN" altLang="en-US">
                <a:solidFill>
                  <a:schemeClr val="bg1"/>
                </a:solidFill>
              </a:rPr>
              <a:t>当没有驱动源对其驱动时，它将保持高阻态。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66"/>
                </a:solidFill>
              </a:rPr>
              <a:t>线网类型</a:t>
            </a:r>
            <a:r>
              <a:rPr lang="en-US" altLang="zh-CN" b="1">
                <a:solidFill>
                  <a:srgbClr val="000066"/>
                </a:solidFill>
              </a:rPr>
              <a:t>:</a:t>
            </a:r>
            <a:r>
              <a:rPr lang="zh-CN" altLang="en-US" b="1">
                <a:solidFill>
                  <a:srgbClr val="000066"/>
                </a:solidFill>
              </a:rPr>
              <a:t>是指输出始终根据输入的变化而更新其值的变量</a:t>
            </a:r>
            <a:r>
              <a:rPr lang="en-US" altLang="zh-CN" b="1">
                <a:solidFill>
                  <a:srgbClr val="000066"/>
                </a:solidFill>
              </a:rPr>
              <a:t>,</a:t>
            </a:r>
            <a:r>
              <a:rPr lang="zh-CN" altLang="en-US" b="1">
                <a:solidFill>
                  <a:srgbClr val="000066"/>
                </a:solidFill>
              </a:rPr>
              <a:t>它一般指的是硬件电路中的各种物理连接</a:t>
            </a:r>
            <a:r>
              <a:rPr lang="en-US" altLang="zh-CN" b="1">
                <a:solidFill>
                  <a:srgbClr val="000066"/>
                </a:solidFill>
              </a:rPr>
              <a:t>.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>
              <a:defRPr/>
            </a:pPr>
            <a:endParaRPr kumimoji="1"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6BA3FE-6000-43AD-9A9C-54854217F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705AC-BA57-4103-BFB5-A7EC45E832AD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6523CA-5BD8-41FE-AE92-3E648A59B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5A43C2-0407-4F15-833B-1DACF78D5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9D0F-4750-4944-9766-AC0335F5A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51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58C365-D2A1-4EAC-B0F7-679E1636C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73463-39BF-481E-88E7-5EAC295C73B6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BC26F6-5B93-4F3B-B3DC-9780DAD9B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E7CF0B-41EE-4851-B40A-1D300BF45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E4389-09E4-43AB-8BE4-F44468115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33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A7AD22-F9FC-4EA1-B5CB-4859EFB4B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081A5-FE6A-452E-B2FF-7C69D217C2F8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EE5F28-6901-4367-9777-19BACDA70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7A7614-A128-431F-8A7C-4113352F5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7626-0016-4C38-BA75-6661BF603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41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6ACF2C-3293-42ED-A56F-CBD220CCF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10CD0-8E6D-491E-B036-DBAEB23C1B72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633291-A381-4857-AB1F-1A84F6F32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4C6E73-7125-4D72-A771-5543F2BC5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6CA98-7FC7-4C39-9935-015BBF91C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93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66168-0022-4266-882D-A791413C9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E25B9-EA1D-4623-9667-193F64251BBC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8D55B-0CF3-4164-99CC-C2483B728D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3CF11-C266-46E9-839B-4925DE7DE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62E1D-DD01-4606-A934-7A6D3AEB8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10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0BB0A-5800-43C0-9501-2DC4197B49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9DC15-0ACC-426E-B1BF-B39A27D75122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DF8A42-BA33-43AB-B37F-DAB77BC4D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732197-A29B-4401-BDAA-19F0E8E39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1E58A-5F2A-461E-B81F-167336570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78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516DC4-5033-4A36-BD87-B6C7E3BF8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445EC-58D2-480B-AF9C-5B685D80D3AC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73B0C-541A-4C5B-B0E8-BD07270FA3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552408-9492-4F24-AEBB-DA1829513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B7054-07B8-4799-917A-6B9FE6B66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8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403ECB-88CF-4CE4-86F9-D1347AC23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13E1F-48E3-4019-AB92-91580655ACBC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0077B9-00CC-47CE-8DDE-1094C6C6E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369766-2B36-4079-BF8C-E7701369D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536D6-C883-4AF7-AB6F-C997CAF12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16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3F235-A2F0-4DB4-94BF-C9A98FE5D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7C4DF-EBE1-4F82-A6D2-FD40A6AD6F78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94A9C-FA4E-4C19-AC46-789464DE1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8CECF-9B20-40D2-B339-1768083EC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7A51-70AB-4945-A559-3E720DFED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24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4C0B72-7AD0-42A8-88D5-D576E45B66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187A-4803-4AD2-847C-0A0D69643A0E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37755-DDF0-4718-B0BD-9618CE1E6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E3E1BB-2553-4B2D-83EC-7502A2431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0724E-B68C-452D-A32E-165C55710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1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CB426C-2403-436E-B2BF-B3B0584D1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D169-298C-4BC3-9146-93C82EEE6A90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7B0642-642F-4D26-9730-378369485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10D286-51E5-4141-A16F-B4A7E7FD2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38B61-CF4C-4823-B1F2-F8D0AEF09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70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239804-AFF8-4B83-8A7B-4D611A90D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0E167-7BA1-45BF-881F-77E7CDF690F8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E54F8F-8911-4252-835C-B86F06F88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A141E1-0E98-4D74-8A52-5122AEFDFA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77395-0C26-4862-BB6F-D51B3F5FCE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9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3AA20-C49E-45A7-9EB2-9D2D28FB2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1CBBE-BFBE-4B89-BED2-6D880CFE89ED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777FB-AB95-42A1-B8A4-EFF4FC72D6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9ADE3-71CF-4404-BF07-5A1050748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00206-9483-4E77-8479-9C939FA64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52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EF77D-29DF-49F8-B72F-56B02233B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EC0DD-BA97-4770-B705-85BF4278A786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E7E83-EA6D-40DF-9EA8-DB606552C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1AD6B-67B5-4864-BEB0-58276C961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62960-7B25-4858-B2DA-B55A0134FD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0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0D8BAF-6F78-4B40-812F-704401F9F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29F1EB-0FA1-474A-9721-5E3714F6B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57F134-8ED8-4B58-9FE5-7C097CDA35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125E604C-3390-43B4-8965-4188141D3DD2}" type="datetime1">
              <a:rPr lang="zh-CN" altLang="en-US"/>
              <a:pPr>
                <a:defRPr/>
              </a:pPr>
              <a:t>2022/9/26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65E9664-B632-4751-8CCB-D1782042AC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HDL(1)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8DF9D0-9EA6-4DAC-987D-95A451A7FC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1AA395FB-8D49-4A0F-A820-C6AA98B5D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49DD51B7-9DC5-446F-B5E1-7760090F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9.e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B8DF17-A7A2-461D-A6EC-C0EAD5C608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B8F181CE-D1CA-45C6-A967-580536EE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08_Verilog HDL(1)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C5239C-B06F-41A6-B45B-AC3DF925B4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499A15-99A9-4B84-82C6-DE96F1DC0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8AD084-E576-45E0-92A2-39337364C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2B5FDAD4-4089-44F6-9F1F-21DB25E9C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符号常量</a:t>
            </a:r>
          </a:p>
        </p:txBody>
      </p:sp>
      <p:sp>
        <p:nvSpPr>
          <p:cNvPr id="1339395" name="Rectangle 3">
            <a:extLst>
              <a:ext uri="{FF2B5EF4-FFF2-40B4-BE49-F238E27FC236}">
                <a16:creationId xmlns:a16="http://schemas.microsoft.com/office/drawing/2014/main" id="{9EB6B9CD-6925-486F-8EBA-F706E897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039100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用参数定义语句定义一个标识符来代表一个常量</a:t>
            </a:r>
          </a:p>
          <a:p>
            <a:pPr lvl="1">
              <a:lnSpc>
                <a:spcPct val="110000"/>
              </a:lnSpc>
            </a:pPr>
            <a:r>
              <a:rPr kumimoji="1" lang="zh-CN" altLang="en-US" b="1"/>
              <a:t>常用来定义变量的位宽及延时等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定义格式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/>
              <a:t>    parameter </a:t>
            </a:r>
            <a:r>
              <a:rPr lang="zh-CN" altLang="en-US"/>
              <a:t>参数名</a:t>
            </a:r>
            <a:r>
              <a:rPr lang="en-US" altLang="zh-CN"/>
              <a:t>1</a:t>
            </a:r>
            <a:r>
              <a:rPr lang="zh-CN" altLang="en-US"/>
              <a:t>＝常量表达式</a:t>
            </a:r>
            <a:r>
              <a:rPr lang="en-US" altLang="zh-CN"/>
              <a:t>1</a:t>
            </a:r>
            <a:r>
              <a:rPr lang="zh-CN" altLang="en-US"/>
              <a:t>，参数名</a:t>
            </a:r>
            <a:r>
              <a:rPr lang="en-US" altLang="zh-CN"/>
              <a:t>2</a:t>
            </a:r>
            <a:r>
              <a:rPr lang="zh-CN" altLang="en-US"/>
              <a:t>＝常量表达式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……</a:t>
            </a:r>
            <a:r>
              <a:rPr lang="zh-CN" altLang="en-US"/>
              <a:t>；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/>
              <a:t>    </a:t>
            </a:r>
            <a:r>
              <a:rPr lang="zh-CN" altLang="en-US" b="0"/>
              <a:t>例如：</a:t>
            </a:r>
            <a:r>
              <a:rPr lang="en-US" altLang="zh-CN" b="0"/>
              <a:t>parameter  WIDTH = 8, PI = 3.14;</a:t>
            </a:r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14A63F-8D30-4235-B82D-5E36B1081F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851257-9549-4FC6-A6C7-E0C191ACD5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D7913F-162E-469D-B5AB-089C93DDF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88486F00-A406-41D0-B413-F699B36D7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变量数据类型</a:t>
            </a:r>
            <a:endParaRPr lang="zh-CN" altLang="en-US"/>
          </a:p>
        </p:txBody>
      </p:sp>
      <p:sp>
        <p:nvSpPr>
          <p:cNvPr id="1341443" name="Rectangle 3">
            <a:extLst>
              <a:ext uri="{FF2B5EF4-FFF2-40B4-BE49-F238E27FC236}">
                <a16:creationId xmlns:a16="http://schemas.microsoft.com/office/drawing/2014/main" id="{9C39B5DF-2FBE-4EE7-A02F-25A8B2826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线网</a:t>
            </a:r>
            <a:r>
              <a:rPr lang="en-US" altLang="zh-CN"/>
              <a:t>(net )</a:t>
            </a:r>
            <a:r>
              <a:rPr lang="zh-CN" altLang="en-US"/>
              <a:t>型 ：表示硬件电路中的各种物理连线</a:t>
            </a:r>
          </a:p>
          <a:p>
            <a:pPr lvl="1"/>
            <a:r>
              <a:rPr kumimoji="1" lang="zh-CN" altLang="en-US"/>
              <a:t>输出值紧随输入值的变化而变化</a:t>
            </a:r>
          </a:p>
          <a:p>
            <a:pPr lvl="1"/>
            <a:r>
              <a:rPr lang="zh-CN" altLang="en-US"/>
              <a:t>最常用类型是</a:t>
            </a:r>
            <a:r>
              <a:rPr lang="en-US" altLang="zh-CN"/>
              <a:t>wire</a:t>
            </a:r>
          </a:p>
          <a:p>
            <a:r>
              <a:rPr lang="zh-CN" altLang="en-US"/>
              <a:t>寄存器</a:t>
            </a:r>
            <a:r>
              <a:rPr lang="en-US" altLang="zh-CN"/>
              <a:t>(register)</a:t>
            </a:r>
            <a:r>
              <a:rPr lang="zh-CN" altLang="en-US"/>
              <a:t>型 ：表示抽象存储元件</a:t>
            </a:r>
          </a:p>
          <a:p>
            <a:pPr lvl="1"/>
            <a:r>
              <a:rPr lang="zh-CN" altLang="en-US"/>
              <a:t>在赋新值以前保持原值</a:t>
            </a:r>
            <a:endParaRPr lang="en-US" altLang="zh-CN"/>
          </a:p>
          <a:p>
            <a:pPr lvl="1"/>
            <a:r>
              <a:rPr lang="zh-CN" altLang="en-US"/>
              <a:t>只能在</a:t>
            </a:r>
            <a:r>
              <a:rPr lang="en-US" altLang="zh-CN"/>
              <a:t>initial</a:t>
            </a:r>
            <a:r>
              <a:rPr lang="zh-CN" altLang="en-US"/>
              <a:t>或</a:t>
            </a:r>
            <a:r>
              <a:rPr lang="en-US" altLang="zh-CN"/>
              <a:t>always</a:t>
            </a:r>
            <a:r>
              <a:rPr lang="zh-CN" altLang="en-US"/>
              <a:t>语句中被赋值</a:t>
            </a:r>
          </a:p>
          <a:p>
            <a:pPr lvl="1"/>
            <a:r>
              <a:rPr lang="zh-CN" altLang="en-US"/>
              <a:t>最常用类型是</a:t>
            </a:r>
            <a:r>
              <a:rPr lang="en-US" altLang="zh-CN"/>
              <a:t>reg</a:t>
            </a:r>
          </a:p>
          <a:p>
            <a:r>
              <a:rPr lang="zh-CN" altLang="en-US"/>
              <a:t>定义格式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wire/reg  [MSB:LSB] </a:t>
            </a:r>
            <a:r>
              <a:rPr lang="zh-CN" altLang="en-US"/>
              <a:t>变量名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，变量名</a:t>
            </a:r>
            <a:r>
              <a:rPr lang="en-US" altLang="zh-CN"/>
              <a:t>n</a:t>
            </a:r>
            <a:r>
              <a:rPr lang="zh-CN" altLang="en-US"/>
              <a:t>；</a:t>
            </a:r>
          </a:p>
          <a:p>
            <a:pPr>
              <a:buFontTx/>
              <a:buNone/>
            </a:pPr>
            <a:r>
              <a:rPr lang="zh-CN" altLang="en-US"/>
              <a:t>    </a:t>
            </a:r>
            <a:r>
              <a:rPr lang="zh-CN" altLang="en-US" b="0"/>
              <a:t>例如</a:t>
            </a:r>
            <a:r>
              <a:rPr lang="en-US" altLang="zh-CN" b="0"/>
              <a:t>:   wire  a, b;   reg [2:0]  state;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63623F-DA82-42E4-8BFB-26B4A0A639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1D7E5A-F037-4EB4-9835-FA29B552A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9C5BE1-58B5-4F29-B03E-88E05C16C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03994D69-6104-4B81-ADE9-050029FF0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Verilog HDL</a:t>
            </a:r>
            <a:r>
              <a:rPr lang="zh-CN" altLang="en-US"/>
              <a:t>程序基本结构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78E26754-9814-49D1-AF94-A64020914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863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/>
              <a:t>模块是</a:t>
            </a:r>
            <a:r>
              <a:rPr lang="en-US" altLang="zh-CN"/>
              <a:t>Verilog</a:t>
            </a:r>
            <a:r>
              <a:rPr lang="zh-CN" altLang="en-US"/>
              <a:t>描述电路的基本单元</a:t>
            </a:r>
            <a:endParaRPr lang="en-US" altLang="zh-CN"/>
          </a:p>
          <a:p>
            <a:pPr lvl="1">
              <a:spcAft>
                <a:spcPts val="1200"/>
              </a:spcAft>
            </a:pPr>
            <a:r>
              <a:rPr lang="zh-CN" altLang="en-US"/>
              <a:t>数字电路用一个或多个模块建模，不同模块间通过端口连接</a:t>
            </a:r>
          </a:p>
          <a:p>
            <a:pPr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en-US" altLang="zh-CN" sz="3200"/>
              <a:t>   </a:t>
            </a:r>
            <a:r>
              <a:rPr lang="en-US" altLang="zh-CN"/>
              <a:t>module </a:t>
            </a:r>
            <a:r>
              <a:rPr lang="zh-CN" altLang="en-US"/>
              <a:t>模块名 </a:t>
            </a:r>
            <a:r>
              <a:rPr lang="en-US" altLang="zh-CN"/>
              <a:t>(</a:t>
            </a:r>
            <a:r>
              <a:rPr lang="zh-CN" altLang="en-US"/>
              <a:t>端口名</a:t>
            </a:r>
            <a:r>
              <a:rPr lang="en-US" altLang="zh-CN"/>
              <a:t>1, </a:t>
            </a:r>
            <a:r>
              <a:rPr lang="zh-CN" altLang="en-US"/>
              <a:t>端口名</a:t>
            </a:r>
            <a:r>
              <a:rPr lang="en-US" altLang="zh-CN"/>
              <a:t>2, …)</a:t>
            </a:r>
            <a:r>
              <a:rPr lang="zh-CN" altLang="en-US"/>
              <a:t>；</a:t>
            </a:r>
          </a:p>
          <a:p>
            <a:pPr lvl="1"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   端口类型说明 </a:t>
            </a:r>
            <a:r>
              <a:rPr lang="en-US" altLang="zh-CN"/>
              <a:t>(input, outout, inout)</a:t>
            </a:r>
            <a:r>
              <a:rPr lang="zh-CN" altLang="en-US"/>
              <a:t>；</a:t>
            </a:r>
          </a:p>
          <a:p>
            <a:pPr lvl="1"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   参数定义 </a:t>
            </a:r>
            <a:r>
              <a:rPr lang="en-US" altLang="zh-CN"/>
              <a:t>(</a:t>
            </a:r>
            <a:r>
              <a:rPr lang="zh-CN" altLang="en-US"/>
              <a:t>可选</a:t>
            </a:r>
            <a:r>
              <a:rPr lang="en-US" altLang="zh-CN"/>
              <a:t>)</a:t>
            </a:r>
            <a:r>
              <a:rPr lang="zh-CN" altLang="en-US"/>
              <a:t>；    </a:t>
            </a:r>
          </a:p>
          <a:p>
            <a:pPr lvl="1"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   数据类型定义</a:t>
            </a:r>
            <a:r>
              <a:rPr lang="en-US" altLang="zh-CN"/>
              <a:t>(wire, reg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>
              <a:spcAft>
                <a:spcPct val="0"/>
              </a:spcAft>
              <a:buFontTx/>
              <a:buNone/>
            </a:pPr>
            <a:endParaRPr lang="zh-CN" altLang="en-US" sz="1600"/>
          </a:p>
          <a:p>
            <a:pPr lvl="1"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   实例化低层模块和基本门级元件；</a:t>
            </a:r>
          </a:p>
          <a:p>
            <a:pPr lvl="1"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   连续赋值语句（</a:t>
            </a:r>
            <a:r>
              <a:rPr lang="en-US" altLang="zh-CN"/>
              <a:t>assign</a:t>
            </a:r>
            <a:r>
              <a:rPr lang="zh-CN" altLang="en-US"/>
              <a:t>）；</a:t>
            </a:r>
          </a:p>
          <a:p>
            <a:pPr lvl="1"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   过程块结构（</a:t>
            </a:r>
            <a:r>
              <a:rPr lang="en-US" altLang="zh-CN"/>
              <a:t>always</a:t>
            </a:r>
            <a:r>
              <a:rPr lang="zh-CN" altLang="en-US"/>
              <a:t>和</a:t>
            </a:r>
            <a:r>
              <a:rPr lang="en-US" altLang="zh-CN"/>
              <a:t>initial</a:t>
            </a:r>
            <a:r>
              <a:rPr lang="zh-CN" altLang="en-US"/>
              <a:t>）</a:t>
            </a:r>
            <a:endParaRPr lang="en-US" altLang="zh-CN"/>
          </a:p>
          <a:p>
            <a:pPr lvl="1"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en-US" altLang="zh-CN"/>
              <a:t>			       </a:t>
            </a:r>
            <a:r>
              <a:rPr lang="zh-CN" altLang="en-US"/>
              <a:t>行为描述语句；</a:t>
            </a:r>
          </a:p>
          <a:p>
            <a:pPr>
              <a:lnSpc>
                <a:spcPts val="3000"/>
              </a:lnSpc>
              <a:spcAft>
                <a:spcPct val="0"/>
              </a:spcAft>
              <a:buFontTx/>
              <a:buNone/>
            </a:pPr>
            <a:r>
              <a:rPr lang="en-US" altLang="zh-CN" sz="3200"/>
              <a:t>   </a:t>
            </a:r>
            <a:r>
              <a:rPr lang="en-US" altLang="zh-CN"/>
              <a:t>endmodule</a:t>
            </a:r>
            <a:endParaRPr lang="zh-CN" altLang="en-US" sz="2400"/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2E9DAC89-AC56-43FC-8F16-BEC03CEA3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3140075"/>
            <a:ext cx="167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// </a:t>
            </a:r>
            <a:r>
              <a:rPr lang="zh-CN" altLang="en-US" sz="2400" b="0">
                <a:latin typeface="Arial" panose="020B0604020202020204" pitchFamily="34" charset="0"/>
              </a:rPr>
              <a:t>说明部分</a:t>
            </a:r>
          </a:p>
        </p:txBody>
      </p:sp>
      <p:sp>
        <p:nvSpPr>
          <p:cNvPr id="24584" name="Text Box 6">
            <a:extLst>
              <a:ext uri="{FF2B5EF4-FFF2-40B4-BE49-F238E27FC236}">
                <a16:creationId xmlns:a16="http://schemas.microsoft.com/office/drawing/2014/main" id="{14ADAE49-BC46-40AA-9DAB-CDD8DE36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4448175"/>
            <a:ext cx="2425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// </a:t>
            </a:r>
            <a:r>
              <a:rPr lang="zh-CN" altLang="en-US" sz="2400" b="0">
                <a:latin typeface="Arial" panose="020B0604020202020204" pitchFamily="34" charset="0"/>
              </a:rPr>
              <a:t>逻辑功能描述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//</a:t>
            </a:r>
            <a:r>
              <a:rPr lang="zh-CN" altLang="en-US" sz="2400" b="0">
                <a:latin typeface="Arial" panose="020B0604020202020204" pitchFamily="34" charset="0"/>
              </a:rPr>
              <a:t>（顺序任意）</a:t>
            </a:r>
          </a:p>
        </p:txBody>
      </p:sp>
      <p:sp>
        <p:nvSpPr>
          <p:cNvPr id="24585" name="Text Box 4">
            <a:extLst>
              <a:ext uri="{FF2B5EF4-FFF2-40B4-BE49-F238E27FC236}">
                <a16:creationId xmlns:a16="http://schemas.microsoft.com/office/drawing/2014/main" id="{D1336FC4-6332-4009-A94A-2031F6FD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2703513"/>
            <a:ext cx="1670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// </a:t>
            </a:r>
            <a:r>
              <a:rPr lang="zh-CN" altLang="en-US" sz="2400" b="0">
                <a:latin typeface="Arial" panose="020B0604020202020204" pitchFamily="34" charset="0"/>
              </a:rPr>
              <a:t>端口定义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F8E1B54-1D06-4847-A5D2-060BE4529B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00732FE-A8E6-433C-9272-A34A466D4D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4E490CC-1694-4A20-90D9-809F96733A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667243EF-0D17-4A19-AB10-AC2A359CA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VerilogHDL</a:t>
            </a:r>
            <a:r>
              <a:rPr lang="zh-CN" altLang="en-US"/>
              <a:t>描述组合逻辑电路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0D51EFA1-303D-45E9-A13B-195A12C93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结构方式描述</a:t>
            </a:r>
          </a:p>
          <a:p>
            <a:pPr lvl="1"/>
            <a:r>
              <a:rPr lang="zh-CN" altLang="en-US"/>
              <a:t>实例化内置的基本门级元件</a:t>
            </a:r>
            <a:endParaRPr lang="en-US" altLang="zh-CN"/>
          </a:p>
          <a:p>
            <a:pPr lvl="1"/>
            <a:r>
              <a:rPr lang="zh-CN" altLang="en-US"/>
              <a:t>实例化自定义的模块</a:t>
            </a:r>
          </a:p>
          <a:p>
            <a:pPr>
              <a:spcBef>
                <a:spcPts val="600"/>
              </a:spcBef>
            </a:pPr>
            <a:r>
              <a:rPr lang="zh-CN" altLang="en-US"/>
              <a:t>数据流方式描述</a:t>
            </a:r>
          </a:p>
          <a:p>
            <a:pPr lvl="1"/>
            <a:r>
              <a:rPr lang="zh-CN" altLang="en-US"/>
              <a:t>使用连续赋值</a:t>
            </a:r>
            <a:r>
              <a:rPr lang="en-US" altLang="zh-CN"/>
              <a:t>assign</a:t>
            </a:r>
            <a:r>
              <a:rPr lang="zh-CN" altLang="en-US"/>
              <a:t>语句描述</a:t>
            </a:r>
          </a:p>
          <a:p>
            <a:pPr>
              <a:spcBef>
                <a:spcPts val="600"/>
              </a:spcBef>
            </a:pPr>
            <a:r>
              <a:rPr lang="zh-CN" altLang="en-US"/>
              <a:t>行为方式描述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always</a:t>
            </a:r>
            <a:r>
              <a:rPr lang="zh-CN" altLang="en-US"/>
              <a:t>语句描述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73B7A4-373D-4666-A883-EDD2B2F407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C6C1EB-0C08-405A-B45D-45A6A69FC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593CD8-14EA-486B-B218-93A566900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68ED78B9-8322-4F4B-A426-80B13A27D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基本门级元件</a:t>
            </a:r>
          </a:p>
        </p:txBody>
      </p:sp>
      <p:graphicFrame>
        <p:nvGraphicFramePr>
          <p:cNvPr id="1347677" name="Group 93">
            <a:extLst>
              <a:ext uri="{FF2B5EF4-FFF2-40B4-BE49-F238E27FC236}">
                <a16:creationId xmlns:a16="http://schemas.microsoft.com/office/drawing/2014/main" id="{AA264D63-1876-4D28-B79F-2E9B887D47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49388"/>
          <a:ext cx="8229600" cy="4787902"/>
        </p:xfrm>
        <a:graphic>
          <a:graphicData uri="http://schemas.openxmlformats.org/drawingml/2006/table">
            <a:tbl>
              <a:tblPr/>
              <a:tblGrid>
                <a:gridCol w="191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元件符号</a:t>
                      </a:r>
                    </a:p>
                  </a:txBody>
                  <a:tcPr marL="90000" marR="90000" marT="54000" marB="540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90000" marR="90000" marT="54000" marB="54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元件符号</a:t>
                      </a:r>
                    </a:p>
                  </a:txBody>
                  <a:tcPr marL="90000" marR="90000" marT="54000" marB="5400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90000" marR="90000" marT="54000" marB="54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54000" marB="54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多输入端与门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nand</a:t>
                      </a:r>
                    </a:p>
                  </a:txBody>
                  <a:tcPr marL="90000" marR="90000" marT="54000" marB="540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多输入端与非门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54000" marB="54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多输入端或门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nor</a:t>
                      </a:r>
                    </a:p>
                  </a:txBody>
                  <a:tcPr marL="90000" marR="90000" marT="54000" marB="540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多输入端或非门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xor</a:t>
                      </a:r>
                    </a:p>
                  </a:txBody>
                  <a:tcPr marL="90000" marR="90000" marT="54000" marB="54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多输入端异或门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xnor</a:t>
                      </a:r>
                    </a:p>
                  </a:txBody>
                  <a:tcPr marL="90000" marR="90000" marT="54000" marB="540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多输入端异或非门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buf</a:t>
                      </a:r>
                    </a:p>
                  </a:txBody>
                  <a:tcPr marL="90000" marR="90000" marT="54000" marB="54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多输出端缓冲器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not</a:t>
                      </a:r>
                    </a:p>
                  </a:txBody>
                  <a:tcPr marL="90000" marR="90000" marT="54000" marB="540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多输出端反相器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bufif1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高电平有效三态缓冲器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notif1</a:t>
                      </a:r>
                    </a:p>
                  </a:txBody>
                  <a:tcPr marL="90000" marR="90000" marT="54000" marB="540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高电平有效的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三态反相器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9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bufif0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低电平有效三态缓冲器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notif0</a:t>
                      </a:r>
                    </a:p>
                  </a:txBody>
                  <a:tcPr marL="90000" marR="90000" marT="54000" marB="540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低电平有效的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三态反相器</a:t>
                      </a:r>
                    </a:p>
                  </a:txBody>
                  <a:tcPr marL="90000" marR="90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718" name="Object 57">
            <a:extLst>
              <a:ext uri="{FF2B5EF4-FFF2-40B4-BE49-F238E27FC236}">
                <a16:creationId xmlns:a16="http://schemas.microsoft.com/office/drawing/2014/main" id="{6981B427-7B65-438B-B921-EE2850A0C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744788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VISIO" r:id="rId4" imgW="412560" imgH="256320" progId="Visio.Drawing.5">
                  <p:embed/>
                </p:oleObj>
              </mc:Choice>
              <mc:Fallback>
                <p:oleObj name="VISIO" r:id="rId4" imgW="412560" imgH="256320" progId="Visio.Drawing.5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44788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9" name="Object 58">
            <a:extLst>
              <a:ext uri="{FF2B5EF4-FFF2-40B4-BE49-F238E27FC236}">
                <a16:creationId xmlns:a16="http://schemas.microsoft.com/office/drawing/2014/main" id="{A1E25634-F150-4B25-9042-8871169C6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2073275"/>
          <a:ext cx="5635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VISIO" r:id="rId6" imgW="457560" imgH="457560" progId="Visio.Drawing.5">
                  <p:embed/>
                </p:oleObj>
              </mc:Choice>
              <mc:Fallback>
                <p:oleObj name="VISIO" r:id="rId6" imgW="457560" imgH="457560" progId="Visio.Drawing.5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073275"/>
                        <a:ext cx="5635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0" name="Object 59">
            <a:extLst>
              <a:ext uri="{FF2B5EF4-FFF2-40B4-BE49-F238E27FC236}">
                <a16:creationId xmlns:a16="http://schemas.microsoft.com/office/drawing/2014/main" id="{2AC5A495-00BE-4349-84F0-982A122F4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2168525"/>
          <a:ext cx="576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VISIO" r:id="rId8" imgW="469440" imgH="374040" progId="Visio.Drawing.5">
                  <p:embed/>
                </p:oleObj>
              </mc:Choice>
              <mc:Fallback>
                <p:oleObj name="VISIO" r:id="rId8" imgW="469440" imgH="374040" progId="Visio.Drawing.5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168525"/>
                        <a:ext cx="5762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1" name="Object 60">
            <a:extLst>
              <a:ext uri="{FF2B5EF4-FFF2-40B4-BE49-F238E27FC236}">
                <a16:creationId xmlns:a16="http://schemas.microsoft.com/office/drawing/2014/main" id="{ACE5F685-4CF9-4C72-A7C1-F4C62DBBD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8475" y="2744788"/>
          <a:ext cx="5413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VISIO" r:id="rId10" imgW="441000" imgH="256320" progId="Visio.Drawing.5">
                  <p:embed/>
                </p:oleObj>
              </mc:Choice>
              <mc:Fallback>
                <p:oleObj name="VISIO" r:id="rId10" imgW="441000" imgH="256320" progId="Visio.Drawing.5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2744788"/>
                        <a:ext cx="5413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2" name="Object 61">
            <a:extLst>
              <a:ext uri="{FF2B5EF4-FFF2-40B4-BE49-F238E27FC236}">
                <a16:creationId xmlns:a16="http://schemas.microsoft.com/office/drawing/2014/main" id="{D3871D7A-14B2-46E9-B3FF-B7A4B9DFF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3321050"/>
          <a:ext cx="5635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VISIO" r:id="rId12" imgW="458280" imgH="256320" progId="Visio.Drawing.5">
                  <p:embed/>
                </p:oleObj>
              </mc:Choice>
              <mc:Fallback>
                <p:oleObj name="VISIO" r:id="rId12" imgW="458280" imgH="256320" progId="Visio.Drawing.5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321050"/>
                        <a:ext cx="56356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3" name="Object 62">
            <a:extLst>
              <a:ext uri="{FF2B5EF4-FFF2-40B4-BE49-F238E27FC236}">
                <a16:creationId xmlns:a16="http://schemas.microsoft.com/office/drawing/2014/main" id="{2BA9D745-7C66-48CE-A596-F1AEC2129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284538"/>
          <a:ext cx="6127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" name="VISIO" r:id="rId14" imgW="498240" imgH="256320" progId="Visio.Drawing.5">
                  <p:embed/>
                </p:oleObj>
              </mc:Choice>
              <mc:Fallback>
                <p:oleObj name="VISIO" r:id="rId14" imgW="498240" imgH="256320" progId="Visio.Drawing.5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84538"/>
                        <a:ext cx="61277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4" name="Object 63">
            <a:extLst>
              <a:ext uri="{FF2B5EF4-FFF2-40B4-BE49-F238E27FC236}">
                <a16:creationId xmlns:a16="http://schemas.microsoft.com/office/drawing/2014/main" id="{A038B910-0F44-4F9C-9771-06C505767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3644900"/>
          <a:ext cx="7794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4" name="Visio" r:id="rId16" imgW="485792" imgH="485843" progId="Visio.Drawing.11">
                  <p:embed/>
                </p:oleObj>
              </mc:Choice>
              <mc:Fallback>
                <p:oleObj name="Visio" r:id="rId16" imgW="485792" imgH="485843" progId="Visio.Drawing.11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644900"/>
                        <a:ext cx="7794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5" name="Object 64">
            <a:extLst>
              <a:ext uri="{FF2B5EF4-FFF2-40B4-BE49-F238E27FC236}">
                <a16:creationId xmlns:a16="http://schemas.microsoft.com/office/drawing/2014/main" id="{300FF279-A204-4F81-B99C-22A7A95D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862388"/>
          <a:ext cx="6937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5" name="VISIO" r:id="rId18" imgW="355320" imgH="294480" progId="Visio.Drawing.5">
                  <p:embed/>
                </p:oleObj>
              </mc:Choice>
              <mc:Fallback>
                <p:oleObj name="VISIO" r:id="rId18" imgW="355320" imgH="294480" progId="Visio.Drawing.5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62388"/>
                        <a:ext cx="6937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6" name="Object 65">
            <a:extLst>
              <a:ext uri="{FF2B5EF4-FFF2-40B4-BE49-F238E27FC236}">
                <a16:creationId xmlns:a16="http://schemas.microsoft.com/office/drawing/2014/main" id="{51C64114-30F7-42E4-80EF-F6DB95FD8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5" y="5656263"/>
          <a:ext cx="6159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" name="VISIO" r:id="rId20" imgW="355320" imgH="294480" progId="Visio.Drawing.5">
                  <p:embed/>
                </p:oleObj>
              </mc:Choice>
              <mc:Fallback>
                <p:oleObj name="VISIO" r:id="rId20" imgW="355320" imgH="294480" progId="Visio.Drawing.5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656263"/>
                        <a:ext cx="6159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7" name="Object 66">
            <a:extLst>
              <a:ext uri="{FF2B5EF4-FFF2-40B4-BE49-F238E27FC236}">
                <a16:creationId xmlns:a16="http://schemas.microsoft.com/office/drawing/2014/main" id="{5E3B8BF8-C3E9-401D-BE46-31FF2CAFC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576763"/>
          <a:ext cx="6159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VISIO" r:id="rId22" imgW="355320" imgH="294480" progId="Visio.Drawing.5">
                  <p:embed/>
                </p:oleObj>
              </mc:Choice>
              <mc:Fallback>
                <p:oleObj name="VISIO" r:id="rId22" imgW="355320" imgH="294480" progId="Visio.Drawing.5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76763"/>
                        <a:ext cx="6159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8" name="Object 67">
            <a:extLst>
              <a:ext uri="{FF2B5EF4-FFF2-40B4-BE49-F238E27FC236}">
                <a16:creationId xmlns:a16="http://schemas.microsoft.com/office/drawing/2014/main" id="{36633618-5C2D-445A-AFEA-1EEA0EB17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5584825"/>
          <a:ext cx="6842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VISIO" r:id="rId24" imgW="383760" imgH="294840" progId="Visio.Drawing.5">
                  <p:embed/>
                </p:oleObj>
              </mc:Choice>
              <mc:Fallback>
                <p:oleObj name="VISIO" r:id="rId24" imgW="383760" imgH="294840" progId="Visio.Drawing.5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584825"/>
                        <a:ext cx="6842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9" name="Object 68">
            <a:extLst>
              <a:ext uri="{FF2B5EF4-FFF2-40B4-BE49-F238E27FC236}">
                <a16:creationId xmlns:a16="http://schemas.microsoft.com/office/drawing/2014/main" id="{584C3C0F-E98B-4BD2-B9F2-40D82569C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4648200"/>
          <a:ext cx="6842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" name="VISIO" r:id="rId26" imgW="383760" imgH="294840" progId="Visio.Drawing.5">
                  <p:embed/>
                </p:oleObj>
              </mc:Choice>
              <mc:Fallback>
                <p:oleObj name="VISIO" r:id="rId26" imgW="383760" imgH="294840" progId="Visio.Drawing.5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648200"/>
                        <a:ext cx="6842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30" name="Group 69">
            <a:extLst>
              <a:ext uri="{FF2B5EF4-FFF2-40B4-BE49-F238E27FC236}">
                <a16:creationId xmlns:a16="http://schemas.microsoft.com/office/drawing/2014/main" id="{FD344E46-B62F-43F1-A8CC-D69E4CEACE76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2322513"/>
            <a:ext cx="179387" cy="73025"/>
            <a:chOff x="5511" y="1593"/>
            <a:chExt cx="113" cy="46"/>
          </a:xfrm>
        </p:grpSpPr>
        <p:sp>
          <p:nvSpPr>
            <p:cNvPr id="28746" name="Oval 70">
              <a:extLst>
                <a:ext uri="{FF2B5EF4-FFF2-40B4-BE49-F238E27FC236}">
                  <a16:creationId xmlns:a16="http://schemas.microsoft.com/office/drawing/2014/main" id="{B5C80EC4-4AFC-4D93-B31E-566FE25B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93"/>
              <a:ext cx="46" cy="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47" name="Line 71">
              <a:extLst>
                <a:ext uri="{FF2B5EF4-FFF2-40B4-BE49-F238E27FC236}">
                  <a16:creationId xmlns:a16="http://schemas.microsoft.com/office/drawing/2014/main" id="{ACA50A4D-C9F7-4C01-8416-5A366818B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616"/>
              <a:ext cx="68" cy="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31" name="Group 72">
            <a:extLst>
              <a:ext uri="{FF2B5EF4-FFF2-40B4-BE49-F238E27FC236}">
                <a16:creationId xmlns:a16="http://schemas.microsoft.com/office/drawing/2014/main" id="{57A040B4-99A8-4466-95B6-487EF2453036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2884488"/>
            <a:ext cx="179387" cy="73025"/>
            <a:chOff x="5511" y="1593"/>
            <a:chExt cx="113" cy="46"/>
          </a:xfrm>
        </p:grpSpPr>
        <p:sp>
          <p:nvSpPr>
            <p:cNvPr id="28744" name="Oval 73">
              <a:extLst>
                <a:ext uri="{FF2B5EF4-FFF2-40B4-BE49-F238E27FC236}">
                  <a16:creationId xmlns:a16="http://schemas.microsoft.com/office/drawing/2014/main" id="{374BF1D8-2EBA-4664-826C-C3BC61FC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93"/>
              <a:ext cx="46" cy="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45" name="Line 74">
              <a:extLst>
                <a:ext uri="{FF2B5EF4-FFF2-40B4-BE49-F238E27FC236}">
                  <a16:creationId xmlns:a16="http://schemas.microsoft.com/office/drawing/2014/main" id="{B643B360-9D0E-459D-8607-50C8385E5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616"/>
              <a:ext cx="68" cy="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32" name="Group 75">
            <a:extLst>
              <a:ext uri="{FF2B5EF4-FFF2-40B4-BE49-F238E27FC236}">
                <a16:creationId xmlns:a16="http://schemas.microsoft.com/office/drawing/2014/main" id="{4B517A38-E7BD-4800-B8AC-52231B3A7985}"/>
              </a:ext>
            </a:extLst>
          </p:cNvPr>
          <p:cNvGrpSpPr>
            <a:grpSpLocks/>
          </p:cNvGrpSpPr>
          <p:nvPr/>
        </p:nvGrpSpPr>
        <p:grpSpPr bwMode="auto">
          <a:xfrm>
            <a:off x="6053138" y="3403600"/>
            <a:ext cx="179387" cy="73025"/>
            <a:chOff x="5511" y="1593"/>
            <a:chExt cx="113" cy="46"/>
          </a:xfrm>
        </p:grpSpPr>
        <p:sp>
          <p:nvSpPr>
            <p:cNvPr id="28742" name="Oval 76">
              <a:extLst>
                <a:ext uri="{FF2B5EF4-FFF2-40B4-BE49-F238E27FC236}">
                  <a16:creationId xmlns:a16="http://schemas.microsoft.com/office/drawing/2014/main" id="{9D968474-EB1E-49BC-B7FD-ECB83BC23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93"/>
              <a:ext cx="46" cy="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43" name="Line 77">
              <a:extLst>
                <a:ext uri="{FF2B5EF4-FFF2-40B4-BE49-F238E27FC236}">
                  <a16:creationId xmlns:a16="http://schemas.microsoft.com/office/drawing/2014/main" id="{DFC75610-8159-4533-BB1B-AD4FEC066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616"/>
              <a:ext cx="68" cy="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33" name="Group 78">
            <a:extLst>
              <a:ext uri="{FF2B5EF4-FFF2-40B4-BE49-F238E27FC236}">
                <a16:creationId xmlns:a16="http://schemas.microsoft.com/office/drawing/2014/main" id="{9E53C6A5-436A-4628-8E20-8D249FEDF88A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4029075"/>
            <a:ext cx="179387" cy="73025"/>
            <a:chOff x="5511" y="1593"/>
            <a:chExt cx="113" cy="46"/>
          </a:xfrm>
        </p:grpSpPr>
        <p:sp>
          <p:nvSpPr>
            <p:cNvPr id="28740" name="Oval 79">
              <a:extLst>
                <a:ext uri="{FF2B5EF4-FFF2-40B4-BE49-F238E27FC236}">
                  <a16:creationId xmlns:a16="http://schemas.microsoft.com/office/drawing/2014/main" id="{C77617FC-7501-45EB-BDF9-BDB6242F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93"/>
              <a:ext cx="46" cy="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41" name="Line 80">
              <a:extLst>
                <a:ext uri="{FF2B5EF4-FFF2-40B4-BE49-F238E27FC236}">
                  <a16:creationId xmlns:a16="http://schemas.microsoft.com/office/drawing/2014/main" id="{65070805-8200-4860-8CC4-F4872CAA2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616"/>
              <a:ext cx="68" cy="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34" name="Group 81">
            <a:extLst>
              <a:ext uri="{FF2B5EF4-FFF2-40B4-BE49-F238E27FC236}">
                <a16:creationId xmlns:a16="http://schemas.microsoft.com/office/drawing/2014/main" id="{40AF0AC2-C14E-458C-AED7-829A6080FD9D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4779963"/>
            <a:ext cx="179387" cy="73025"/>
            <a:chOff x="5511" y="1593"/>
            <a:chExt cx="113" cy="46"/>
          </a:xfrm>
        </p:grpSpPr>
        <p:sp>
          <p:nvSpPr>
            <p:cNvPr id="28738" name="Oval 82">
              <a:extLst>
                <a:ext uri="{FF2B5EF4-FFF2-40B4-BE49-F238E27FC236}">
                  <a16:creationId xmlns:a16="http://schemas.microsoft.com/office/drawing/2014/main" id="{7B28099A-4DB7-4C6A-BC21-41B9E76D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93"/>
              <a:ext cx="46" cy="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39" name="Line 83">
              <a:extLst>
                <a:ext uri="{FF2B5EF4-FFF2-40B4-BE49-F238E27FC236}">
                  <a16:creationId xmlns:a16="http://schemas.microsoft.com/office/drawing/2014/main" id="{B61F65F5-BAA0-44B2-A9B0-89FA2F269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616"/>
              <a:ext cx="68" cy="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35" name="Group 84">
            <a:extLst>
              <a:ext uri="{FF2B5EF4-FFF2-40B4-BE49-F238E27FC236}">
                <a16:creationId xmlns:a16="http://schemas.microsoft.com/office/drawing/2014/main" id="{1F920C58-97C6-4FAF-8E45-0C1640D23BDF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5724525"/>
            <a:ext cx="179387" cy="73025"/>
            <a:chOff x="5511" y="1593"/>
            <a:chExt cx="113" cy="46"/>
          </a:xfrm>
        </p:grpSpPr>
        <p:sp>
          <p:nvSpPr>
            <p:cNvPr id="28736" name="Oval 85">
              <a:extLst>
                <a:ext uri="{FF2B5EF4-FFF2-40B4-BE49-F238E27FC236}">
                  <a16:creationId xmlns:a16="http://schemas.microsoft.com/office/drawing/2014/main" id="{5C768AE9-3C9B-42FB-A9BF-6B43DB67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93"/>
              <a:ext cx="46" cy="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37" name="Line 86">
              <a:extLst>
                <a:ext uri="{FF2B5EF4-FFF2-40B4-BE49-F238E27FC236}">
                  <a16:creationId xmlns:a16="http://schemas.microsoft.com/office/drawing/2014/main" id="{BAD6D71B-660C-477D-8FB4-C14B41ADE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616"/>
              <a:ext cx="68" cy="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Rectangle 4">
            <a:extLst>
              <a:ext uri="{FF2B5EF4-FFF2-40B4-BE49-F238E27FC236}">
                <a16:creationId xmlns:a16="http://schemas.microsoft.com/office/drawing/2014/main" id="{241DC278-C6F2-4AC1-B325-E99A82085EA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E5891AC3-FC3D-433D-8D4E-AF10F4659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73A6282-A12A-4BE0-B196-2966E7569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81367A9F-B2A7-4E3E-9EE6-2899D9FD1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多输入门和多输出门</a:t>
            </a:r>
            <a:endParaRPr lang="en-US" altLang="zh-CN"/>
          </a:p>
        </p:txBody>
      </p:sp>
      <p:sp>
        <p:nvSpPr>
          <p:cNvPr id="1368067" name="Rectangle 3">
            <a:extLst>
              <a:ext uri="{FF2B5EF4-FFF2-40B4-BE49-F238E27FC236}">
                <a16:creationId xmlns:a16="http://schemas.microsoft.com/office/drawing/2014/main" id="{6BD4808C-1357-45FC-B52B-D194FD823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多输入门：允许多个输入，但只有一个输出</a:t>
            </a:r>
          </a:p>
          <a:p>
            <a:pPr lvl="1"/>
            <a:r>
              <a:rPr lang="en-US" altLang="zh-CN"/>
              <a:t>and</a:t>
            </a:r>
            <a:r>
              <a:rPr lang="zh-CN" altLang="en-US"/>
              <a:t>，</a:t>
            </a:r>
            <a:r>
              <a:rPr lang="en-US" altLang="zh-CN"/>
              <a:t>or</a:t>
            </a:r>
            <a:r>
              <a:rPr lang="zh-CN" altLang="en-US"/>
              <a:t>，</a:t>
            </a:r>
            <a:r>
              <a:rPr lang="en-US" altLang="zh-CN"/>
              <a:t>xor</a:t>
            </a:r>
            <a:r>
              <a:rPr lang="zh-CN" altLang="en-US"/>
              <a:t>，</a:t>
            </a:r>
            <a:r>
              <a:rPr lang="en-US" altLang="zh-CN"/>
              <a:t>nand</a:t>
            </a:r>
            <a:r>
              <a:rPr lang="zh-CN" altLang="en-US"/>
              <a:t>，</a:t>
            </a:r>
            <a:r>
              <a:rPr lang="en-US" altLang="zh-CN"/>
              <a:t>nor</a:t>
            </a:r>
            <a:r>
              <a:rPr lang="zh-CN" altLang="en-US"/>
              <a:t>，</a:t>
            </a:r>
            <a:r>
              <a:rPr lang="en-US" altLang="zh-CN"/>
              <a:t>xnor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多输出门：允许有多个输出，但只有一个输入</a:t>
            </a:r>
          </a:p>
          <a:p>
            <a:pPr lvl="1"/>
            <a:r>
              <a:rPr lang="en-US" altLang="zh-CN"/>
              <a:t>not</a:t>
            </a:r>
            <a:r>
              <a:rPr lang="zh-CN" altLang="en-US"/>
              <a:t>，</a:t>
            </a:r>
            <a:r>
              <a:rPr lang="en-US" altLang="zh-CN"/>
              <a:t>buf</a:t>
            </a:r>
          </a:p>
        </p:txBody>
      </p:sp>
      <p:sp>
        <p:nvSpPr>
          <p:cNvPr id="1368068" name="Rectangle 4">
            <a:extLst>
              <a:ext uri="{FF2B5EF4-FFF2-40B4-BE49-F238E27FC236}">
                <a16:creationId xmlns:a16="http://schemas.microsoft.com/office/drawing/2014/main" id="{EDC6FC2C-EA9C-4BC7-92B2-A4B5A23D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2840038"/>
            <a:ext cx="3525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and  A1(out, in1, in2, in3);</a:t>
            </a:r>
            <a:r>
              <a:rPr kumimoji="1" lang="zh-CN" altLang="en-US" sz="2400" b="0">
                <a:ea typeface="楷体_GB2312" pitchFamily="49" charset="-122"/>
              </a:rPr>
              <a:t> </a:t>
            </a:r>
          </a:p>
        </p:txBody>
      </p:sp>
      <p:sp>
        <p:nvSpPr>
          <p:cNvPr id="1368124" name="Rectangle 60">
            <a:extLst>
              <a:ext uri="{FF2B5EF4-FFF2-40B4-BE49-F238E27FC236}">
                <a16:creationId xmlns:a16="http://schemas.microsoft.com/office/drawing/2014/main" id="{039D0221-1249-49D2-96E5-AAF5DBD5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238750"/>
            <a:ext cx="3500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not  N1(out1, out2, …, in);</a:t>
            </a:r>
            <a:endParaRPr kumimoji="1" lang="zh-CN" altLang="en-US" sz="2400" b="0">
              <a:ea typeface="楷体_GB2312" pitchFamily="49" charset="-122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F24447E7-BB8A-42F1-970B-C995536A9F29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4724400"/>
            <a:ext cx="3054350" cy="1341438"/>
            <a:chOff x="585" y="2976"/>
            <a:chExt cx="1924" cy="845"/>
          </a:xfrm>
        </p:grpSpPr>
        <p:sp>
          <p:nvSpPr>
            <p:cNvPr id="30742" name="Line 43">
              <a:extLst>
                <a:ext uri="{FF2B5EF4-FFF2-40B4-BE49-F238E27FC236}">
                  <a16:creationId xmlns:a16="http://schemas.microsoft.com/office/drawing/2014/main" id="{7AE84070-22E1-4198-AD14-644EA1FFC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" y="3706"/>
              <a:ext cx="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Text Box 44">
              <a:extLst>
                <a:ext uri="{FF2B5EF4-FFF2-40B4-BE49-F238E27FC236}">
                  <a16:creationId xmlns:a16="http://schemas.microsoft.com/office/drawing/2014/main" id="{AE0AC794-593F-4B41-A4C8-F6AD7373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" y="2976"/>
              <a:ext cx="3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out1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0744" name="Line 45">
              <a:extLst>
                <a:ext uri="{FF2B5EF4-FFF2-40B4-BE49-F238E27FC236}">
                  <a16:creationId xmlns:a16="http://schemas.microsoft.com/office/drawing/2014/main" id="{6DFD6103-B13F-40EE-BDA6-BE9C469EB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3087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5" name="Line 46">
              <a:extLst>
                <a:ext uri="{FF2B5EF4-FFF2-40B4-BE49-F238E27FC236}">
                  <a16:creationId xmlns:a16="http://schemas.microsoft.com/office/drawing/2014/main" id="{522E0E21-2317-4314-B576-68B8FE30A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090"/>
              <a:ext cx="4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6" name="Line 51">
              <a:extLst>
                <a:ext uri="{FF2B5EF4-FFF2-40B4-BE49-F238E27FC236}">
                  <a16:creationId xmlns:a16="http://schemas.microsoft.com/office/drawing/2014/main" id="{0A420991-FFD9-4D41-8B14-5DB1124D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3508"/>
              <a:ext cx="8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7" name="Text Box 54">
              <a:extLst>
                <a:ext uri="{FF2B5EF4-FFF2-40B4-BE49-F238E27FC236}">
                  <a16:creationId xmlns:a16="http://schemas.microsoft.com/office/drawing/2014/main" id="{B1DC183E-042F-4E2A-9C1B-74376A492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390"/>
              <a:ext cx="23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in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0748" name="Line 55">
              <a:extLst>
                <a:ext uri="{FF2B5EF4-FFF2-40B4-BE49-F238E27FC236}">
                  <a16:creationId xmlns:a16="http://schemas.microsoft.com/office/drawing/2014/main" id="{DC7F5EAF-4C2E-400D-90B1-D2C64C61D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314"/>
              <a:ext cx="4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9" name="Line 56">
              <a:extLst>
                <a:ext uri="{FF2B5EF4-FFF2-40B4-BE49-F238E27FC236}">
                  <a16:creationId xmlns:a16="http://schemas.microsoft.com/office/drawing/2014/main" id="{49F1A276-F989-4958-BAB5-7CB1E1747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769"/>
              <a:ext cx="4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50" name="Text Box 57">
              <a:extLst>
                <a:ext uri="{FF2B5EF4-FFF2-40B4-BE49-F238E27FC236}">
                  <a16:creationId xmlns:a16="http://schemas.microsoft.com/office/drawing/2014/main" id="{240E7D6A-C859-4B0E-B0B8-C41A41DE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248"/>
              <a:ext cx="37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out2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0751" name="Text Box 58">
              <a:extLst>
                <a:ext uri="{FF2B5EF4-FFF2-40B4-BE49-F238E27FC236}">
                  <a16:creationId xmlns:a16="http://schemas.microsoft.com/office/drawing/2014/main" id="{1164A521-DD21-40EA-82DD-2FFE2FA5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3630"/>
              <a:ext cx="36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outn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0752" name="Text Box 59">
              <a:extLst>
                <a:ext uri="{FF2B5EF4-FFF2-40B4-BE49-F238E27FC236}">
                  <a16:creationId xmlns:a16="http://schemas.microsoft.com/office/drawing/2014/main" id="{29ECE01D-88BA-4FA5-83C0-1F14A265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3365"/>
              <a:ext cx="19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…</a:t>
              </a:r>
              <a:endParaRPr kumimoji="1" lang="en-US" altLang="zh-CN" sz="4400">
                <a:ea typeface="楷体_GB2312" pitchFamily="49" charset="-122"/>
              </a:endParaRPr>
            </a:p>
          </p:txBody>
        </p:sp>
        <p:sp>
          <p:nvSpPr>
            <p:cNvPr id="30753" name="AutoShape 49">
              <a:extLst>
                <a:ext uri="{FF2B5EF4-FFF2-40B4-BE49-F238E27FC236}">
                  <a16:creationId xmlns:a16="http://schemas.microsoft.com/office/drawing/2014/main" id="{929762A9-2312-4191-A673-BF680AB707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30" y="3377"/>
              <a:ext cx="339" cy="260"/>
            </a:xfrm>
            <a:prstGeom prst="flowChartExtra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74">
            <a:extLst>
              <a:ext uri="{FF2B5EF4-FFF2-40B4-BE49-F238E27FC236}">
                <a16:creationId xmlns:a16="http://schemas.microsoft.com/office/drawing/2014/main" id="{9F1C1EFE-7457-47E1-836D-9F9F06C939AC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2574925"/>
            <a:ext cx="2667000" cy="981075"/>
            <a:chOff x="637" y="1622"/>
            <a:chExt cx="1680" cy="618"/>
          </a:xfrm>
        </p:grpSpPr>
        <p:sp>
          <p:nvSpPr>
            <p:cNvPr id="30733" name="Line 62">
              <a:extLst>
                <a:ext uri="{FF2B5EF4-FFF2-40B4-BE49-F238E27FC236}">
                  <a16:creationId xmlns:a16="http://schemas.microsoft.com/office/drawing/2014/main" id="{D4FA96A0-708E-4177-B029-83D722FEB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1924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AutoShape 64">
              <a:extLst>
                <a:ext uri="{FF2B5EF4-FFF2-40B4-BE49-F238E27FC236}">
                  <a16:creationId xmlns:a16="http://schemas.microsoft.com/office/drawing/2014/main" id="{C323E6D8-66CF-48DD-BDC7-0041ECAF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720"/>
              <a:ext cx="353" cy="403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35" name="Text Box 66">
              <a:extLst>
                <a:ext uri="{FF2B5EF4-FFF2-40B4-BE49-F238E27FC236}">
                  <a16:creationId xmlns:a16="http://schemas.microsoft.com/office/drawing/2014/main" id="{E8965688-E4B7-4CC7-9A4D-646D74FF9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1767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out</a:t>
              </a:r>
            </a:p>
          </p:txBody>
        </p:sp>
        <p:sp>
          <p:nvSpPr>
            <p:cNvPr id="30736" name="Line 67">
              <a:extLst>
                <a:ext uri="{FF2B5EF4-FFF2-40B4-BE49-F238E27FC236}">
                  <a16:creationId xmlns:a16="http://schemas.microsoft.com/office/drawing/2014/main" id="{1AC1BD2C-3896-4A71-BC41-8740F51EF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810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68">
              <a:extLst>
                <a:ext uri="{FF2B5EF4-FFF2-40B4-BE49-F238E27FC236}">
                  <a16:creationId xmlns:a16="http://schemas.microsoft.com/office/drawing/2014/main" id="{6C241B7E-DEEA-40D0-98F0-C49FD224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923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69">
              <a:extLst>
                <a:ext uri="{FF2B5EF4-FFF2-40B4-BE49-F238E27FC236}">
                  <a16:creationId xmlns:a16="http://schemas.microsoft.com/office/drawing/2014/main" id="{4BAA84B6-CE1B-4150-8701-12886CEE6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2029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Text Box 70">
              <a:extLst>
                <a:ext uri="{FF2B5EF4-FFF2-40B4-BE49-F238E27FC236}">
                  <a16:creationId xmlns:a16="http://schemas.microsoft.com/office/drawing/2014/main" id="{5FC63502-CCFF-4290-9CD7-84069CDBF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" y="1622"/>
              <a:ext cx="3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in1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0740" name="Text Box 71">
              <a:extLst>
                <a:ext uri="{FF2B5EF4-FFF2-40B4-BE49-F238E27FC236}">
                  <a16:creationId xmlns:a16="http://schemas.microsoft.com/office/drawing/2014/main" id="{95F58D1F-E746-4A2B-9011-2D7D6D8C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1814"/>
              <a:ext cx="3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in2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0741" name="Text Box 72">
              <a:extLst>
                <a:ext uri="{FF2B5EF4-FFF2-40B4-BE49-F238E27FC236}">
                  <a16:creationId xmlns:a16="http://schemas.microsoft.com/office/drawing/2014/main" id="{FC1D14DA-960A-4589-BDC8-0500B5C5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2007"/>
              <a:ext cx="3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in3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</p:grpSp>
      <p:sp>
        <p:nvSpPr>
          <p:cNvPr id="1368142" name="Oval 78">
            <a:extLst>
              <a:ext uri="{FF2B5EF4-FFF2-40B4-BE49-F238E27FC236}">
                <a16:creationId xmlns:a16="http://schemas.microsoft.com/office/drawing/2014/main" id="{E8BFB575-2932-4DE4-A38F-ADE0D320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514975"/>
            <a:ext cx="112713" cy="1127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C04115B-DF2D-44EB-969F-C85E72BF99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9EAF12B0-8B70-4209-99DD-8A5BB05F66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CA86F029-2556-41D8-957E-B4E3C042F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8" grpId="0"/>
      <p:bldP spid="1368124" grpId="0"/>
      <p:bldP spid="13681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54C1C9D5-B384-4457-8739-ECBF89843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三态门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64701EEB-AF7D-4430-8C75-22668AD29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一个输出、一个数据输入和一个控制输入</a:t>
            </a:r>
          </a:p>
          <a:p>
            <a:pPr lvl="1"/>
            <a:r>
              <a:rPr lang="en-US" altLang="zh-CN"/>
              <a:t>notif0</a:t>
            </a:r>
            <a:r>
              <a:rPr lang="zh-CN" altLang="en-US"/>
              <a:t>，</a:t>
            </a:r>
            <a:r>
              <a:rPr lang="en-US" altLang="zh-CN"/>
              <a:t>notif1</a:t>
            </a:r>
            <a:r>
              <a:rPr lang="zh-CN" altLang="en-US"/>
              <a:t>，</a:t>
            </a:r>
            <a:r>
              <a:rPr lang="en-US" altLang="zh-CN"/>
              <a:t>bufif0</a:t>
            </a:r>
            <a:r>
              <a:rPr lang="zh-CN" altLang="en-US"/>
              <a:t>，</a:t>
            </a:r>
            <a:r>
              <a:rPr lang="en-US" altLang="zh-CN"/>
              <a:t>bufif1</a:t>
            </a:r>
          </a:p>
        </p:txBody>
      </p:sp>
      <p:sp>
        <p:nvSpPr>
          <p:cNvPr id="1370121" name="Text Box 9">
            <a:extLst>
              <a:ext uri="{FF2B5EF4-FFF2-40B4-BE49-F238E27FC236}">
                <a16:creationId xmlns:a16="http://schemas.microsoft.com/office/drawing/2014/main" id="{EC6EDC92-EAEC-41AD-9DE6-AA9C16FFD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217988"/>
            <a:ext cx="298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bufif1 B1(out, in, ctrl);</a:t>
            </a:r>
          </a:p>
        </p:txBody>
      </p:sp>
      <p:sp>
        <p:nvSpPr>
          <p:cNvPr id="1370122" name="Text Box 10">
            <a:extLst>
              <a:ext uri="{FF2B5EF4-FFF2-40B4-BE49-F238E27FC236}">
                <a16:creationId xmlns:a16="http://schemas.microsoft.com/office/drawing/2014/main" id="{B4D4B8E5-1999-4C4C-82FD-45DE1D55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4217988"/>
            <a:ext cx="298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notif0 N1(out, in, ctrl);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1CBAC32F-C7F5-4330-BD46-20E60FF24B01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873375"/>
            <a:ext cx="2439988" cy="985838"/>
            <a:chOff x="846" y="3285"/>
            <a:chExt cx="1537" cy="621"/>
          </a:xfrm>
        </p:grpSpPr>
        <p:sp>
          <p:nvSpPr>
            <p:cNvPr id="32787" name="Line 12">
              <a:extLst>
                <a:ext uri="{FF2B5EF4-FFF2-40B4-BE49-F238E27FC236}">
                  <a16:creationId xmlns:a16="http://schemas.microsoft.com/office/drawing/2014/main" id="{B6C80A80-A52B-4C63-8D26-C174C5014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" y="3456"/>
              <a:ext cx="8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8" name="Text Box 13">
              <a:extLst>
                <a:ext uri="{FF2B5EF4-FFF2-40B4-BE49-F238E27FC236}">
                  <a16:creationId xmlns:a16="http://schemas.microsoft.com/office/drawing/2014/main" id="{5F26F5A8-536F-4DF8-ADD4-4778FD93A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320"/>
              <a:ext cx="23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in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2789" name="AutoShape 14">
              <a:extLst>
                <a:ext uri="{FF2B5EF4-FFF2-40B4-BE49-F238E27FC236}">
                  <a16:creationId xmlns:a16="http://schemas.microsoft.com/office/drawing/2014/main" id="{DC418B2A-500A-4333-BE30-2DE1796165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15" y="3285"/>
              <a:ext cx="339" cy="339"/>
            </a:xfrm>
            <a:prstGeom prst="flowChartExtra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0" name="Line 15">
              <a:extLst>
                <a:ext uri="{FF2B5EF4-FFF2-40B4-BE49-F238E27FC236}">
                  <a16:creationId xmlns:a16="http://schemas.microsoft.com/office/drawing/2014/main" id="{DE9D5450-1A25-47ED-8917-85B428037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" y="3552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Text Box 16">
              <a:extLst>
                <a:ext uri="{FF2B5EF4-FFF2-40B4-BE49-F238E27FC236}">
                  <a16:creationId xmlns:a16="http://schemas.microsoft.com/office/drawing/2014/main" id="{18061936-D3A6-4799-AB61-6BEA4FBF9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3337"/>
              <a:ext cx="38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out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2792" name="Text Box 17">
              <a:extLst>
                <a:ext uri="{FF2B5EF4-FFF2-40B4-BE49-F238E27FC236}">
                  <a16:creationId xmlns:a16="http://schemas.microsoft.com/office/drawing/2014/main" id="{F4229B7B-2F90-4D6E-A262-0EBA3F37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3721"/>
              <a:ext cx="38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ctrl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7E7424CD-1D6B-4DF7-A209-8C9C7630F317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2882900"/>
            <a:ext cx="2439987" cy="985838"/>
            <a:chOff x="3412" y="3355"/>
            <a:chExt cx="1537" cy="621"/>
          </a:xfrm>
        </p:grpSpPr>
        <p:sp>
          <p:nvSpPr>
            <p:cNvPr id="32779" name="Text Box 23">
              <a:extLst>
                <a:ext uri="{FF2B5EF4-FFF2-40B4-BE49-F238E27FC236}">
                  <a16:creationId xmlns:a16="http://schemas.microsoft.com/office/drawing/2014/main" id="{3CB3AD75-4166-4FFC-A291-F974B6783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3791"/>
              <a:ext cx="38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ctrl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2780" name="Line 18">
              <a:extLst>
                <a:ext uri="{FF2B5EF4-FFF2-40B4-BE49-F238E27FC236}">
                  <a16:creationId xmlns:a16="http://schemas.microsoft.com/office/drawing/2014/main" id="{F118A981-385D-458C-A7E9-151A71D4C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526"/>
              <a:ext cx="8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1" name="Text Box 19">
              <a:extLst>
                <a:ext uri="{FF2B5EF4-FFF2-40B4-BE49-F238E27FC236}">
                  <a16:creationId xmlns:a16="http://schemas.microsoft.com/office/drawing/2014/main" id="{DC68F4FF-2078-4B92-BD70-E9C8BC65C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3390"/>
              <a:ext cx="23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in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2782" name="AutoShape 20">
              <a:extLst>
                <a:ext uri="{FF2B5EF4-FFF2-40B4-BE49-F238E27FC236}">
                  <a16:creationId xmlns:a16="http://schemas.microsoft.com/office/drawing/2014/main" id="{FDC93440-C424-44FF-8F04-947AA6DAAE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1" y="3355"/>
              <a:ext cx="339" cy="339"/>
            </a:xfrm>
            <a:prstGeom prst="flowChartExtra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83" name="Line 21">
              <a:extLst>
                <a:ext uri="{FF2B5EF4-FFF2-40B4-BE49-F238E27FC236}">
                  <a16:creationId xmlns:a16="http://schemas.microsoft.com/office/drawing/2014/main" id="{9FF77E19-D616-412F-A364-99B23F144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622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Text Box 22">
              <a:extLst>
                <a:ext uri="{FF2B5EF4-FFF2-40B4-BE49-F238E27FC236}">
                  <a16:creationId xmlns:a16="http://schemas.microsoft.com/office/drawing/2014/main" id="{5855A805-6359-436D-8703-AAF1F9E6D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" y="3407"/>
              <a:ext cx="38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out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32785" name="Oval 25">
              <a:extLst>
                <a:ext uri="{FF2B5EF4-FFF2-40B4-BE49-F238E27FC236}">
                  <a16:creationId xmlns:a16="http://schemas.microsoft.com/office/drawing/2014/main" id="{999D81DD-55FB-4FB5-BC51-BFD400C0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491"/>
              <a:ext cx="79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86" name="Oval 26">
              <a:extLst>
                <a:ext uri="{FF2B5EF4-FFF2-40B4-BE49-F238E27FC236}">
                  <a16:creationId xmlns:a16="http://schemas.microsoft.com/office/drawing/2014/main" id="{27CD0F91-66AF-4D7C-997E-DE568AF31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614"/>
              <a:ext cx="79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25788112-D0AB-46BE-B392-41F2FBDEDA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ED338A17-0D22-489A-A4D1-0BA45556D6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3BAF4C8-F815-467B-86CF-F9C6CFC62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21" grpId="0"/>
      <p:bldP spid="1370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7" name="Group 20">
            <a:extLst>
              <a:ext uri="{FF2B5EF4-FFF2-40B4-BE49-F238E27FC236}">
                <a16:creationId xmlns:a16="http://schemas.microsoft.com/office/drawing/2014/main" id="{AEBBF8EF-1727-4A7D-9680-C2ADDF34D284}"/>
              </a:ext>
            </a:extLst>
          </p:cNvPr>
          <p:cNvGrpSpPr>
            <a:grpSpLocks/>
          </p:cNvGrpSpPr>
          <p:nvPr/>
        </p:nvGrpSpPr>
        <p:grpSpPr bwMode="auto">
          <a:xfrm>
            <a:off x="4949329" y="4324350"/>
            <a:ext cx="557212" cy="457200"/>
            <a:chOff x="3235" y="2143"/>
            <a:chExt cx="351" cy="288"/>
          </a:xfrm>
        </p:grpSpPr>
        <p:sp>
          <p:nvSpPr>
            <p:cNvPr id="33841" name="AutoShape 21">
              <a:extLst>
                <a:ext uri="{FF2B5EF4-FFF2-40B4-BE49-F238E27FC236}">
                  <a16:creationId xmlns:a16="http://schemas.microsoft.com/office/drawing/2014/main" id="{7BB8EADD-F5D1-454F-8317-252919E5E7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19" y="2159"/>
              <a:ext cx="288" cy="25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42" name="Oval 22">
              <a:extLst>
                <a:ext uri="{FF2B5EF4-FFF2-40B4-BE49-F238E27FC236}">
                  <a16:creationId xmlns:a16="http://schemas.microsoft.com/office/drawing/2014/main" id="{1661AA6F-7649-4875-A230-9B28DAF9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239"/>
              <a:ext cx="96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348638" name="Text Box 30">
            <a:extLst>
              <a:ext uri="{FF2B5EF4-FFF2-40B4-BE49-F238E27FC236}">
                <a16:creationId xmlns:a16="http://schemas.microsoft.com/office/drawing/2014/main" id="{EE94FDF9-517D-4943-8579-A1196F28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41" y="4568825"/>
            <a:ext cx="8858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 dirty="0"/>
              <a:t>ns</a:t>
            </a:r>
          </a:p>
        </p:txBody>
      </p:sp>
      <p:sp>
        <p:nvSpPr>
          <p:cNvPr id="33799" name="Rectangle 2">
            <a:extLst>
              <a:ext uri="{FF2B5EF4-FFF2-40B4-BE49-F238E27FC236}">
                <a16:creationId xmlns:a16="http://schemas.microsoft.com/office/drawing/2014/main" id="{F2FFD85E-DF42-40EF-B2D7-2C5747A86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 Mux with Structures (1)</a:t>
            </a:r>
            <a:endParaRPr lang="zh-CN" altLang="en-US"/>
          </a:p>
        </p:txBody>
      </p:sp>
      <p:sp>
        <p:nvSpPr>
          <p:cNvPr id="1348611" name="Rectangle 3">
            <a:extLst>
              <a:ext uri="{FF2B5EF4-FFF2-40B4-BE49-F238E27FC236}">
                <a16:creationId xmlns:a16="http://schemas.microsoft.com/office/drawing/2014/main" id="{73D86A53-ADF5-4056-AEC6-EAE12780A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425575"/>
            <a:ext cx="4503738" cy="4956175"/>
          </a:xfrm>
        </p:spPr>
        <p:txBody>
          <a:bodyPr/>
          <a:lstStyle/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module mux2_1(a, b, s, f);  //1995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input a, b, s;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output f;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6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wire  ns, f1, f2;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4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not	G1(ns, s);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and	G2(f1, a, ns);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and	G3(f2, b, s);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or	G4(f, f1, f2);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6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 err="1"/>
              <a:t>endmodule</a:t>
            </a:r>
            <a:endParaRPr lang="en-US" altLang="zh-CN" sz="2400" b="0" dirty="0"/>
          </a:p>
          <a:p>
            <a:pPr>
              <a:spcAft>
                <a:spcPct val="0"/>
              </a:spcAft>
              <a:buFontTx/>
              <a:buNone/>
            </a:pPr>
            <a:endParaRPr lang="en-US" altLang="zh-CN" sz="2400" b="0" dirty="0"/>
          </a:p>
          <a:p>
            <a:pPr>
              <a:spcAft>
                <a:spcPct val="0"/>
              </a:spcAft>
              <a:buFontTx/>
              <a:buNone/>
            </a:pPr>
            <a:endParaRPr lang="en-US" altLang="zh-CN" sz="2400" b="0" dirty="0"/>
          </a:p>
        </p:txBody>
      </p:sp>
      <p:sp>
        <p:nvSpPr>
          <p:cNvPr id="33801" name="AutoShape 5">
            <a:extLst>
              <a:ext uri="{FF2B5EF4-FFF2-40B4-BE49-F238E27FC236}">
                <a16:creationId xmlns:a16="http://schemas.microsoft.com/office/drawing/2014/main" id="{6916997B-D98A-4161-B881-069A8C5FF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29" y="4097338"/>
            <a:ext cx="685800" cy="6096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2" name="Line 6">
            <a:extLst>
              <a:ext uri="{FF2B5EF4-FFF2-40B4-BE49-F238E27FC236}">
                <a16:creationId xmlns:a16="http://schemas.microsoft.com/office/drawing/2014/main" id="{D894796D-527C-41A1-B847-BBF6A8865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779" y="4249738"/>
            <a:ext cx="205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7">
            <a:extLst>
              <a:ext uri="{FF2B5EF4-FFF2-40B4-BE49-F238E27FC236}">
                <a16:creationId xmlns:a16="http://schemas.microsoft.com/office/drawing/2014/main" id="{0DFA6B81-F35C-4A4A-8D02-FAC76EDDF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629" y="440213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AutoShape 8">
            <a:extLst>
              <a:ext uri="{FF2B5EF4-FFF2-40B4-BE49-F238E27FC236}">
                <a16:creationId xmlns:a16="http://schemas.microsoft.com/office/drawing/2014/main" id="{75AA27D0-164D-48F2-AEEB-CBA364C4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29" y="5011738"/>
            <a:ext cx="685800" cy="6096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5" name="Line 9">
            <a:extLst>
              <a:ext uri="{FF2B5EF4-FFF2-40B4-BE49-F238E27FC236}">
                <a16:creationId xmlns:a16="http://schemas.microsoft.com/office/drawing/2014/main" id="{C244B0B1-D756-47AC-A93A-B4A33D9B6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779" y="5164138"/>
            <a:ext cx="205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10">
            <a:extLst>
              <a:ext uri="{FF2B5EF4-FFF2-40B4-BE49-F238E27FC236}">
                <a16:creationId xmlns:a16="http://schemas.microsoft.com/office/drawing/2014/main" id="{7720C167-DCF8-44A6-AD6C-8F839E73B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429" y="5468938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11">
            <a:extLst>
              <a:ext uri="{FF2B5EF4-FFF2-40B4-BE49-F238E27FC236}">
                <a16:creationId xmlns:a16="http://schemas.microsoft.com/office/drawing/2014/main" id="{706B8C7E-8A56-4FB9-9649-D7332D595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629" y="531653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08" name="Group 12">
            <a:extLst>
              <a:ext uri="{FF2B5EF4-FFF2-40B4-BE49-F238E27FC236}">
                <a16:creationId xmlns:a16="http://schemas.microsoft.com/office/drawing/2014/main" id="{BBCA2528-017D-4319-8AFD-09DD775E015A}"/>
              </a:ext>
            </a:extLst>
          </p:cNvPr>
          <p:cNvGrpSpPr>
            <a:grpSpLocks/>
          </p:cNvGrpSpPr>
          <p:nvPr/>
        </p:nvGrpSpPr>
        <p:grpSpPr bwMode="auto">
          <a:xfrm>
            <a:off x="7363916" y="4554538"/>
            <a:ext cx="685800" cy="609600"/>
            <a:chOff x="2688" y="1488"/>
            <a:chExt cx="432" cy="384"/>
          </a:xfrm>
        </p:grpSpPr>
        <p:sp>
          <p:nvSpPr>
            <p:cNvPr id="33839" name="Arc 13">
              <a:extLst>
                <a:ext uri="{FF2B5EF4-FFF2-40B4-BE49-F238E27FC236}">
                  <a16:creationId xmlns:a16="http://schemas.microsoft.com/office/drawing/2014/main" id="{C30D1C47-F2A1-4851-A066-D2B1E5A8A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88"/>
              <a:ext cx="96" cy="383"/>
            </a:xfrm>
            <a:custGeom>
              <a:avLst/>
              <a:gdLst>
                <a:gd name="T0" fmla="*/ 0 w 21600"/>
                <a:gd name="T1" fmla="*/ 0 h 43154"/>
                <a:gd name="T2" fmla="*/ 0 w 21600"/>
                <a:gd name="T3" fmla="*/ 0 h 43154"/>
                <a:gd name="T4" fmla="*/ 0 w 21600"/>
                <a:gd name="T5" fmla="*/ 0 h 43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54"/>
                <a:gd name="T11" fmla="*/ 21600 w 21600"/>
                <a:gd name="T12" fmla="*/ 43154 h 43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5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80"/>
                    <a:pt x="12769" y="42409"/>
                    <a:pt x="1412" y="43153"/>
                  </a:cubicBezTo>
                </a:path>
                <a:path w="21600" h="4315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80"/>
                    <a:pt x="12769" y="42409"/>
                    <a:pt x="1412" y="431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Arc 14">
              <a:extLst>
                <a:ext uri="{FF2B5EF4-FFF2-40B4-BE49-F238E27FC236}">
                  <a16:creationId xmlns:a16="http://schemas.microsoft.com/office/drawing/2014/main" id="{BB9117F0-0EC9-40D1-8771-7A7C54787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88"/>
              <a:ext cx="432" cy="384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6"/>
                    <a:pt x="12350" y="42810"/>
                    <a:pt x="699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6"/>
                    <a:pt x="12350" y="42810"/>
                    <a:pt x="699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9" name="Line 15">
            <a:extLst>
              <a:ext uri="{FF2B5EF4-FFF2-40B4-BE49-F238E27FC236}">
                <a16:creationId xmlns:a16="http://schemas.microsoft.com/office/drawing/2014/main" id="{00D9BF60-683F-4374-BAC2-2C3274182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229" y="47069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Line 16">
            <a:extLst>
              <a:ext uri="{FF2B5EF4-FFF2-40B4-BE49-F238E27FC236}">
                <a16:creationId xmlns:a16="http://schemas.microsoft.com/office/drawing/2014/main" id="{BEA5939F-C897-4B32-94CB-3F04A998F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229" y="50117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17">
            <a:extLst>
              <a:ext uri="{FF2B5EF4-FFF2-40B4-BE49-F238E27FC236}">
                <a16:creationId xmlns:a16="http://schemas.microsoft.com/office/drawing/2014/main" id="{D2288EA1-5B45-4BE4-B54E-E6F608E1D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429" y="48593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Line 18">
            <a:extLst>
              <a:ext uri="{FF2B5EF4-FFF2-40B4-BE49-F238E27FC236}">
                <a16:creationId xmlns:a16="http://schemas.microsoft.com/office/drawing/2014/main" id="{EB22DB48-909B-49A7-8AB2-B08E55817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429" y="4554538"/>
            <a:ext cx="338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Line 19">
            <a:extLst>
              <a:ext uri="{FF2B5EF4-FFF2-40B4-BE49-F238E27FC236}">
                <a16:creationId xmlns:a16="http://schemas.microsoft.com/office/drawing/2014/main" id="{2365EE0E-0BD4-4CA5-97F2-6FD73A457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829" y="455453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Line 23">
            <a:extLst>
              <a:ext uri="{FF2B5EF4-FFF2-40B4-BE49-F238E27FC236}">
                <a16:creationId xmlns:a16="http://schemas.microsoft.com/office/drawing/2014/main" id="{682E0104-EE9B-4831-8992-F4457136E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429" y="4554538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Line 24">
            <a:extLst>
              <a:ext uri="{FF2B5EF4-FFF2-40B4-BE49-F238E27FC236}">
                <a16:creationId xmlns:a16="http://schemas.microsoft.com/office/drawing/2014/main" id="{660FEF18-AAFE-41CF-9265-5F7483E11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229" y="50117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Line 25">
            <a:extLst>
              <a:ext uri="{FF2B5EF4-FFF2-40B4-BE49-F238E27FC236}">
                <a16:creationId xmlns:a16="http://schemas.microsoft.com/office/drawing/2014/main" id="{22DF903E-434D-44E9-833F-222D4A762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7229" y="44021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Text Box 26">
            <a:extLst>
              <a:ext uri="{FF2B5EF4-FFF2-40B4-BE49-F238E27FC236}">
                <a16:creationId xmlns:a16="http://schemas.microsoft.com/office/drawing/2014/main" id="{512D86C1-8076-43AA-B052-58B91B06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416" y="4008438"/>
            <a:ext cx="4476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000" b="0"/>
              <a:t>a</a:t>
            </a:r>
          </a:p>
        </p:txBody>
      </p:sp>
      <p:sp>
        <p:nvSpPr>
          <p:cNvPr id="33818" name="Text Box 27">
            <a:extLst>
              <a:ext uri="{FF2B5EF4-FFF2-40B4-BE49-F238E27FC236}">
                <a16:creationId xmlns:a16="http://schemas.microsoft.com/office/drawing/2014/main" id="{151CC0B4-ACDF-4C81-B7C9-464C4375C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4951413"/>
            <a:ext cx="4667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000" b="0"/>
              <a:t>b</a:t>
            </a:r>
          </a:p>
        </p:txBody>
      </p:sp>
      <p:sp>
        <p:nvSpPr>
          <p:cNvPr id="33819" name="Text Box 28">
            <a:extLst>
              <a:ext uri="{FF2B5EF4-FFF2-40B4-BE49-F238E27FC236}">
                <a16:creationId xmlns:a16="http://schemas.microsoft.com/office/drawing/2014/main" id="{09DF3A59-9A4B-449C-9984-F65E0A1E5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061" y="5746276"/>
            <a:ext cx="7858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0" dirty="0"/>
              <a:t>s</a:t>
            </a:r>
          </a:p>
        </p:txBody>
      </p:sp>
      <p:sp>
        <p:nvSpPr>
          <p:cNvPr id="33820" name="Text Box 29">
            <a:extLst>
              <a:ext uri="{FF2B5EF4-FFF2-40B4-BE49-F238E27FC236}">
                <a16:creationId xmlns:a16="http://schemas.microsoft.com/office/drawing/2014/main" id="{989DD959-0AB8-4F6A-BA7D-4E46A82C8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825" y="4614757"/>
            <a:ext cx="4572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000" b="0"/>
              <a:t>f</a:t>
            </a:r>
          </a:p>
        </p:txBody>
      </p:sp>
      <p:sp>
        <p:nvSpPr>
          <p:cNvPr id="1348639" name="Text Box 31">
            <a:extLst>
              <a:ext uri="{FF2B5EF4-FFF2-40B4-BE49-F238E27FC236}">
                <a16:creationId xmlns:a16="http://schemas.microsoft.com/office/drawing/2014/main" id="{07653865-51BD-41AF-B23D-74B178D85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104" y="3965575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f1</a:t>
            </a:r>
          </a:p>
        </p:txBody>
      </p:sp>
      <p:sp>
        <p:nvSpPr>
          <p:cNvPr id="1348640" name="Text Box 32">
            <a:extLst>
              <a:ext uri="{FF2B5EF4-FFF2-40B4-BE49-F238E27FC236}">
                <a16:creationId xmlns:a16="http://schemas.microsoft.com/office/drawing/2014/main" id="{5BDA1C6D-3353-4541-81EA-3720462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741" y="5408613"/>
            <a:ext cx="685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f2</a:t>
            </a:r>
          </a:p>
        </p:txBody>
      </p:sp>
      <p:sp>
        <p:nvSpPr>
          <p:cNvPr id="1348641" name="Text Box 33">
            <a:extLst>
              <a:ext uri="{FF2B5EF4-FFF2-40B4-BE49-F238E27FC236}">
                <a16:creationId xmlns:a16="http://schemas.microsoft.com/office/drawing/2014/main" id="{C154BD02-2F54-4213-9DB3-3EB77F852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54" y="3670300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G2</a:t>
            </a:r>
          </a:p>
        </p:txBody>
      </p:sp>
      <p:sp>
        <p:nvSpPr>
          <p:cNvPr id="1348642" name="Text Box 34">
            <a:extLst>
              <a:ext uri="{FF2B5EF4-FFF2-40B4-BE49-F238E27FC236}">
                <a16:creationId xmlns:a16="http://schemas.microsoft.com/office/drawing/2014/main" id="{8BAB81CA-1EAA-4094-A42E-0958B1CA3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016" y="5661025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G3</a:t>
            </a:r>
          </a:p>
        </p:txBody>
      </p:sp>
      <p:sp>
        <p:nvSpPr>
          <p:cNvPr id="1348643" name="Text Box 35">
            <a:extLst>
              <a:ext uri="{FF2B5EF4-FFF2-40B4-BE49-F238E27FC236}">
                <a16:creationId xmlns:a16="http://schemas.microsoft.com/office/drawing/2014/main" id="{09888232-8CA3-4FF0-AB41-C0A65359D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304" y="4167188"/>
            <a:ext cx="68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G4</a:t>
            </a:r>
          </a:p>
        </p:txBody>
      </p:sp>
      <p:sp>
        <p:nvSpPr>
          <p:cNvPr id="1348644" name="Text Box 36">
            <a:extLst>
              <a:ext uri="{FF2B5EF4-FFF2-40B4-BE49-F238E27FC236}">
                <a16:creationId xmlns:a16="http://schemas.microsoft.com/office/drawing/2014/main" id="{89B1D37B-2988-4B02-B305-3F5C369E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04" y="4725988"/>
            <a:ext cx="685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G1</a:t>
            </a:r>
          </a:p>
        </p:txBody>
      </p:sp>
      <p:grpSp>
        <p:nvGrpSpPr>
          <p:cNvPr id="33827" name="组合 2">
            <a:extLst>
              <a:ext uri="{FF2B5EF4-FFF2-40B4-BE49-F238E27FC236}">
                <a16:creationId xmlns:a16="http://schemas.microsoft.com/office/drawing/2014/main" id="{E779BD00-EB20-4F64-9136-386000C28D0B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1450975"/>
            <a:ext cx="2714625" cy="1857374"/>
            <a:chOff x="5491180" y="1451038"/>
            <a:chExt cx="2714713" cy="1856630"/>
          </a:xfrm>
        </p:grpSpPr>
        <p:sp>
          <p:nvSpPr>
            <p:cNvPr id="33828" name="Line 53">
              <a:extLst>
                <a:ext uri="{FF2B5EF4-FFF2-40B4-BE49-F238E27FC236}">
                  <a16:creationId xmlns:a16="http://schemas.microsoft.com/office/drawing/2014/main" id="{FF51A82A-A154-4B52-B83B-BE593B19D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8668" y="2528882"/>
              <a:ext cx="0" cy="654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54">
              <a:extLst>
                <a:ext uri="{FF2B5EF4-FFF2-40B4-BE49-F238E27FC236}">
                  <a16:creationId xmlns:a16="http://schemas.microsoft.com/office/drawing/2014/main" id="{F83A7767-93B4-4C78-8B5A-B29DCC758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2339969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55">
              <a:extLst>
                <a:ext uri="{FF2B5EF4-FFF2-40B4-BE49-F238E27FC236}">
                  <a16:creationId xmlns:a16="http://schemas.microsoft.com/office/drawing/2014/main" id="{F9555F67-8078-40D8-9EE0-759205B44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7588" y="2085970"/>
              <a:ext cx="557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56">
              <a:extLst>
                <a:ext uri="{FF2B5EF4-FFF2-40B4-BE49-F238E27FC236}">
                  <a16:creationId xmlns:a16="http://schemas.microsoft.com/office/drawing/2014/main" id="{455D0552-9D33-44D9-892B-AA5C09C24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1804983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Text Box 57">
              <a:extLst>
                <a:ext uri="{FF2B5EF4-FFF2-40B4-BE49-F238E27FC236}">
                  <a16:creationId xmlns:a16="http://schemas.microsoft.com/office/drawing/2014/main" id="{FA9A6364-618C-4451-BD84-E262642A1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93" y="1533520"/>
              <a:ext cx="158698" cy="43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a</a:t>
              </a:r>
            </a:p>
          </p:txBody>
        </p:sp>
        <p:sp>
          <p:nvSpPr>
            <p:cNvPr id="33833" name="Text Box 58">
              <a:extLst>
                <a:ext uri="{FF2B5EF4-FFF2-40B4-BE49-F238E27FC236}">
                  <a16:creationId xmlns:a16="http://schemas.microsoft.com/office/drawing/2014/main" id="{B2906571-A878-4179-9000-127B987D4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180" y="2078032"/>
              <a:ext cx="364202" cy="52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b</a:t>
              </a:r>
            </a:p>
          </p:txBody>
        </p:sp>
        <p:sp>
          <p:nvSpPr>
            <p:cNvPr id="33834" name="Text Box 59">
              <a:extLst>
                <a:ext uri="{FF2B5EF4-FFF2-40B4-BE49-F238E27FC236}">
                  <a16:creationId xmlns:a16="http://schemas.microsoft.com/office/drawing/2014/main" id="{3956D4CB-01CE-4131-BEBE-32803CE00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371" y="2784658"/>
              <a:ext cx="324139" cy="52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 dirty="0"/>
                <a:t>s</a:t>
              </a:r>
            </a:p>
          </p:txBody>
        </p:sp>
        <p:sp>
          <p:nvSpPr>
            <p:cNvPr id="33835" name="Text Box 60">
              <a:extLst>
                <a:ext uri="{FF2B5EF4-FFF2-40B4-BE49-F238E27FC236}">
                  <a16:creationId xmlns:a16="http://schemas.microsoft.com/office/drawing/2014/main" id="{46F7301D-3181-4526-A8A5-16DF3B412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1001" y="1793870"/>
              <a:ext cx="304892" cy="52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f</a:t>
              </a:r>
            </a:p>
          </p:txBody>
        </p:sp>
        <p:sp>
          <p:nvSpPr>
            <p:cNvPr id="33836" name="Text Box 62">
              <a:extLst>
                <a:ext uri="{FF2B5EF4-FFF2-40B4-BE49-F238E27FC236}">
                  <a16:creationId xmlns:a16="http://schemas.microsoft.com/office/drawing/2014/main" id="{07B733F4-78AC-4C6D-8077-B74726466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456" y="1604959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33837" name="Text Box 63">
              <a:extLst>
                <a:ext uri="{FF2B5EF4-FFF2-40B4-BE49-F238E27FC236}">
                  <a16:creationId xmlns:a16="http://schemas.microsoft.com/office/drawing/2014/main" id="{E1B152AE-5CF9-440C-9689-E6927B2B6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343" y="2144707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D51895CF-11EB-4234-946E-2117931E6ED3}"/>
                </a:ext>
              </a:extLst>
            </p:cNvPr>
            <p:cNvSpPr/>
            <p:nvPr/>
          </p:nvSpPr>
          <p:spPr>
            <a:xfrm rot="5400000">
              <a:off x="6301099" y="1714304"/>
              <a:ext cx="1234580" cy="708048"/>
            </a:xfrm>
            <a:prstGeom prst="trapezoid">
              <a:avLst>
                <a:gd name="adj" fmla="val 4218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51" name="Rectangle 4">
            <a:extLst>
              <a:ext uri="{FF2B5EF4-FFF2-40B4-BE49-F238E27FC236}">
                <a16:creationId xmlns:a16="http://schemas.microsoft.com/office/drawing/2014/main" id="{544D02D8-7271-45C2-ADC4-C078CA0FFB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021E7B4E-B0E0-4B93-9C84-065BB4C272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3ED4642F-37AD-479F-B2BB-1D607AF2D7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38" grpId="0" uiExpand="1"/>
      <p:bldP spid="1348611" grpId="0" uiExpand="1" build="p"/>
      <p:bldP spid="1348639" grpId="0" uiExpand="1"/>
      <p:bldP spid="1348640" grpId="0" uiExpand="1"/>
      <p:bldP spid="1348641" grpId="0" uiExpand="1"/>
      <p:bldP spid="1348642" grpId="0" uiExpand="1"/>
      <p:bldP spid="1348643" grpId="0" uiExpand="1"/>
      <p:bldP spid="1348644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2">
            <a:extLst>
              <a:ext uri="{FF2B5EF4-FFF2-40B4-BE49-F238E27FC236}">
                <a16:creationId xmlns:a16="http://schemas.microsoft.com/office/drawing/2014/main" id="{DA30CCA8-F8BA-4006-A88D-80B06AAD0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 Mux with Structures (2)</a:t>
            </a:r>
            <a:endParaRPr lang="zh-CN" altLang="en-US"/>
          </a:p>
        </p:txBody>
      </p:sp>
      <p:sp>
        <p:nvSpPr>
          <p:cNvPr id="1348611" name="Rectangle 3">
            <a:extLst>
              <a:ext uri="{FF2B5EF4-FFF2-40B4-BE49-F238E27FC236}">
                <a16:creationId xmlns:a16="http://schemas.microsoft.com/office/drawing/2014/main" id="{2D6DD019-4DE2-40BF-9CA8-63EDDC5B1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425575"/>
            <a:ext cx="4144963" cy="4956175"/>
          </a:xfrm>
        </p:spPr>
        <p:txBody>
          <a:bodyPr/>
          <a:lstStyle/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module mux2_1(        //2001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input a, b, s,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output f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);</a:t>
            </a:r>
          </a:p>
          <a:p>
            <a:pPr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wire  ns, f1, f2;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4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//</a:t>
            </a:r>
            <a:r>
              <a:rPr lang="zh-CN" altLang="en-US" sz="2400" b="0" dirty="0"/>
              <a:t>顺序无关性</a:t>
            </a:r>
            <a:endParaRPr lang="en-US" altLang="zh-CN" sz="24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or	G4(f, f1, f2);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not	G1(ns, s);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and	G2(f1, a, ns);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and  G3(f2, b, s);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6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 err="1"/>
              <a:t>endmodule</a:t>
            </a:r>
            <a:endParaRPr lang="en-US" altLang="zh-CN" sz="2400" b="0" dirty="0"/>
          </a:p>
          <a:p>
            <a:pPr>
              <a:spcAft>
                <a:spcPct val="0"/>
              </a:spcAft>
              <a:buFontTx/>
              <a:buNone/>
            </a:pPr>
            <a:endParaRPr lang="en-US" altLang="zh-CN" sz="2400" b="0" dirty="0"/>
          </a:p>
          <a:p>
            <a:pPr>
              <a:spcAft>
                <a:spcPct val="0"/>
              </a:spcAft>
              <a:buFontTx/>
              <a:buNone/>
            </a:pPr>
            <a:endParaRPr lang="en-US" altLang="zh-CN" sz="2400" b="0" dirty="0"/>
          </a:p>
        </p:txBody>
      </p:sp>
      <p:grpSp>
        <p:nvGrpSpPr>
          <p:cNvPr id="35875" name="组合 2">
            <a:extLst>
              <a:ext uri="{FF2B5EF4-FFF2-40B4-BE49-F238E27FC236}">
                <a16:creationId xmlns:a16="http://schemas.microsoft.com/office/drawing/2014/main" id="{6802D357-237D-436A-ADDA-295B946949C1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1450975"/>
            <a:ext cx="2714625" cy="1809540"/>
            <a:chOff x="5491180" y="1451038"/>
            <a:chExt cx="2714713" cy="1808815"/>
          </a:xfrm>
        </p:grpSpPr>
        <p:sp>
          <p:nvSpPr>
            <p:cNvPr id="35876" name="Line 53">
              <a:extLst>
                <a:ext uri="{FF2B5EF4-FFF2-40B4-BE49-F238E27FC236}">
                  <a16:creationId xmlns:a16="http://schemas.microsoft.com/office/drawing/2014/main" id="{06E80ED7-492A-4D06-AB5B-CD3EAECB4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8668" y="2528882"/>
              <a:ext cx="0" cy="654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Line 54">
              <a:extLst>
                <a:ext uri="{FF2B5EF4-FFF2-40B4-BE49-F238E27FC236}">
                  <a16:creationId xmlns:a16="http://schemas.microsoft.com/office/drawing/2014/main" id="{853B422C-E958-4E13-8E26-4941F11D7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2339969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55">
              <a:extLst>
                <a:ext uri="{FF2B5EF4-FFF2-40B4-BE49-F238E27FC236}">
                  <a16:creationId xmlns:a16="http://schemas.microsoft.com/office/drawing/2014/main" id="{191EC8B1-68CE-4D41-A98F-27BDE12A6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7588" y="2085970"/>
              <a:ext cx="557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56">
              <a:extLst>
                <a:ext uri="{FF2B5EF4-FFF2-40B4-BE49-F238E27FC236}">
                  <a16:creationId xmlns:a16="http://schemas.microsoft.com/office/drawing/2014/main" id="{63C19F84-9776-49CB-8356-7C3BC34DE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1804983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57">
              <a:extLst>
                <a:ext uri="{FF2B5EF4-FFF2-40B4-BE49-F238E27FC236}">
                  <a16:creationId xmlns:a16="http://schemas.microsoft.com/office/drawing/2014/main" id="{1EA0B695-15A9-497F-AA42-1438B74F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93" y="1533520"/>
              <a:ext cx="158698" cy="43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a</a:t>
              </a:r>
            </a:p>
          </p:txBody>
        </p:sp>
        <p:sp>
          <p:nvSpPr>
            <p:cNvPr id="35881" name="Text Box 58">
              <a:extLst>
                <a:ext uri="{FF2B5EF4-FFF2-40B4-BE49-F238E27FC236}">
                  <a16:creationId xmlns:a16="http://schemas.microsoft.com/office/drawing/2014/main" id="{50B32918-CDA5-4D7A-897D-FEFF8D7B6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180" y="2078032"/>
              <a:ext cx="364202" cy="52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b</a:t>
              </a:r>
            </a:p>
          </p:txBody>
        </p:sp>
        <p:sp>
          <p:nvSpPr>
            <p:cNvPr id="35882" name="Text Box 59">
              <a:extLst>
                <a:ext uri="{FF2B5EF4-FFF2-40B4-BE49-F238E27FC236}">
                  <a16:creationId xmlns:a16="http://schemas.microsoft.com/office/drawing/2014/main" id="{6570FB66-22A2-44E3-B7D2-FF390185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372" y="2736843"/>
              <a:ext cx="324139" cy="52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 dirty="0"/>
                <a:t>s</a:t>
              </a:r>
            </a:p>
          </p:txBody>
        </p:sp>
        <p:sp>
          <p:nvSpPr>
            <p:cNvPr id="35883" name="Text Box 60">
              <a:extLst>
                <a:ext uri="{FF2B5EF4-FFF2-40B4-BE49-F238E27FC236}">
                  <a16:creationId xmlns:a16="http://schemas.microsoft.com/office/drawing/2014/main" id="{E62241EC-ABCE-4129-84A3-A487A85EB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1001" y="1793870"/>
              <a:ext cx="304892" cy="52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f</a:t>
              </a:r>
            </a:p>
          </p:txBody>
        </p:sp>
        <p:sp>
          <p:nvSpPr>
            <p:cNvPr id="35884" name="Text Box 62">
              <a:extLst>
                <a:ext uri="{FF2B5EF4-FFF2-40B4-BE49-F238E27FC236}">
                  <a16:creationId xmlns:a16="http://schemas.microsoft.com/office/drawing/2014/main" id="{1D1CEF9F-95F1-4779-A83E-0AD37FDC5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456" y="1604959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35885" name="Text Box 63">
              <a:extLst>
                <a:ext uri="{FF2B5EF4-FFF2-40B4-BE49-F238E27FC236}">
                  <a16:creationId xmlns:a16="http://schemas.microsoft.com/office/drawing/2014/main" id="{FAD8276A-8FEB-4BC7-8A46-772C5BC2A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343" y="2144707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D51895CF-11EB-4234-946E-2117931E6ED3}"/>
                </a:ext>
              </a:extLst>
            </p:cNvPr>
            <p:cNvSpPr/>
            <p:nvPr/>
          </p:nvSpPr>
          <p:spPr>
            <a:xfrm rot="5400000">
              <a:off x="6301099" y="1714304"/>
              <a:ext cx="1234580" cy="708048"/>
            </a:xfrm>
            <a:prstGeom prst="trapezoid">
              <a:avLst>
                <a:gd name="adj" fmla="val 4218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51" name="Group 20">
            <a:extLst>
              <a:ext uri="{FF2B5EF4-FFF2-40B4-BE49-F238E27FC236}">
                <a16:creationId xmlns:a16="http://schemas.microsoft.com/office/drawing/2014/main" id="{E76844DF-9C29-4079-8086-08C27125BC16}"/>
              </a:ext>
            </a:extLst>
          </p:cNvPr>
          <p:cNvGrpSpPr>
            <a:grpSpLocks/>
          </p:cNvGrpSpPr>
          <p:nvPr/>
        </p:nvGrpSpPr>
        <p:grpSpPr bwMode="auto">
          <a:xfrm>
            <a:off x="4949329" y="4324350"/>
            <a:ext cx="557212" cy="457200"/>
            <a:chOff x="3235" y="2143"/>
            <a:chExt cx="351" cy="288"/>
          </a:xfrm>
        </p:grpSpPr>
        <p:sp>
          <p:nvSpPr>
            <p:cNvPr id="52" name="AutoShape 21">
              <a:extLst>
                <a:ext uri="{FF2B5EF4-FFF2-40B4-BE49-F238E27FC236}">
                  <a16:creationId xmlns:a16="http://schemas.microsoft.com/office/drawing/2014/main" id="{31AD9B19-84AC-49EE-8726-AF12FBEBC0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19" y="2159"/>
              <a:ext cx="288" cy="25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3" name="Oval 22">
              <a:extLst>
                <a:ext uri="{FF2B5EF4-FFF2-40B4-BE49-F238E27FC236}">
                  <a16:creationId xmlns:a16="http://schemas.microsoft.com/office/drawing/2014/main" id="{3CE44E6A-E99B-49AF-B7E3-0AC0216AA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239"/>
              <a:ext cx="96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54" name="Text Box 30">
            <a:extLst>
              <a:ext uri="{FF2B5EF4-FFF2-40B4-BE49-F238E27FC236}">
                <a16:creationId xmlns:a16="http://schemas.microsoft.com/office/drawing/2014/main" id="{98ED8E5D-257C-4483-A5DE-05E95222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41" y="4568825"/>
            <a:ext cx="8858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 dirty="0"/>
              <a:t>ns</a:t>
            </a:r>
          </a:p>
        </p:txBody>
      </p:sp>
      <p:sp>
        <p:nvSpPr>
          <p:cNvPr id="55" name="AutoShape 5">
            <a:extLst>
              <a:ext uri="{FF2B5EF4-FFF2-40B4-BE49-F238E27FC236}">
                <a16:creationId xmlns:a16="http://schemas.microsoft.com/office/drawing/2014/main" id="{EFB94959-1CCB-4E90-B9AE-579182BB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29" y="4097338"/>
            <a:ext cx="685800" cy="6096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id="{88EF8B5C-CDFE-4779-98AD-82CAE471A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779" y="4249738"/>
            <a:ext cx="205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7">
            <a:extLst>
              <a:ext uri="{FF2B5EF4-FFF2-40B4-BE49-F238E27FC236}">
                <a16:creationId xmlns:a16="http://schemas.microsoft.com/office/drawing/2014/main" id="{20ABAD92-29CD-4169-A328-2BF1BB4AD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629" y="440213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8">
            <a:extLst>
              <a:ext uri="{FF2B5EF4-FFF2-40B4-BE49-F238E27FC236}">
                <a16:creationId xmlns:a16="http://schemas.microsoft.com/office/drawing/2014/main" id="{C7F70FBE-C2B3-4D00-AE13-FB66192B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29" y="5011738"/>
            <a:ext cx="685800" cy="6096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9" name="Line 9">
            <a:extLst>
              <a:ext uri="{FF2B5EF4-FFF2-40B4-BE49-F238E27FC236}">
                <a16:creationId xmlns:a16="http://schemas.microsoft.com/office/drawing/2014/main" id="{55FA5C9B-5247-4DAC-9F47-EF1D46F56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779" y="5164138"/>
            <a:ext cx="205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2B791497-116E-4EA5-A6BE-12AFF9345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429" y="5468938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1">
            <a:extLst>
              <a:ext uri="{FF2B5EF4-FFF2-40B4-BE49-F238E27FC236}">
                <a16:creationId xmlns:a16="http://schemas.microsoft.com/office/drawing/2014/main" id="{05DA2B5D-1BCD-4E41-B0B4-7A2A80E7B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629" y="531653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Group 12">
            <a:extLst>
              <a:ext uri="{FF2B5EF4-FFF2-40B4-BE49-F238E27FC236}">
                <a16:creationId xmlns:a16="http://schemas.microsoft.com/office/drawing/2014/main" id="{D373E2D2-D058-4A3B-A61A-26C91CE8A3B8}"/>
              </a:ext>
            </a:extLst>
          </p:cNvPr>
          <p:cNvGrpSpPr>
            <a:grpSpLocks/>
          </p:cNvGrpSpPr>
          <p:nvPr/>
        </p:nvGrpSpPr>
        <p:grpSpPr bwMode="auto">
          <a:xfrm>
            <a:off x="7363916" y="4554538"/>
            <a:ext cx="685800" cy="609600"/>
            <a:chOff x="2688" y="1488"/>
            <a:chExt cx="432" cy="384"/>
          </a:xfrm>
        </p:grpSpPr>
        <p:sp>
          <p:nvSpPr>
            <p:cNvPr id="63" name="Arc 13">
              <a:extLst>
                <a:ext uri="{FF2B5EF4-FFF2-40B4-BE49-F238E27FC236}">
                  <a16:creationId xmlns:a16="http://schemas.microsoft.com/office/drawing/2014/main" id="{DB5B4F25-FF36-4E6F-AE3E-D43E94C2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88"/>
              <a:ext cx="96" cy="383"/>
            </a:xfrm>
            <a:custGeom>
              <a:avLst/>
              <a:gdLst>
                <a:gd name="T0" fmla="*/ 0 w 21600"/>
                <a:gd name="T1" fmla="*/ 0 h 43154"/>
                <a:gd name="T2" fmla="*/ 0 w 21600"/>
                <a:gd name="T3" fmla="*/ 0 h 43154"/>
                <a:gd name="T4" fmla="*/ 0 w 21600"/>
                <a:gd name="T5" fmla="*/ 0 h 43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54"/>
                <a:gd name="T11" fmla="*/ 21600 w 21600"/>
                <a:gd name="T12" fmla="*/ 43154 h 43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5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80"/>
                    <a:pt x="12769" y="42409"/>
                    <a:pt x="1412" y="43153"/>
                  </a:cubicBezTo>
                </a:path>
                <a:path w="21600" h="4315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80"/>
                    <a:pt x="12769" y="42409"/>
                    <a:pt x="1412" y="431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Arc 14">
              <a:extLst>
                <a:ext uri="{FF2B5EF4-FFF2-40B4-BE49-F238E27FC236}">
                  <a16:creationId xmlns:a16="http://schemas.microsoft.com/office/drawing/2014/main" id="{0008FD06-BB81-44C8-B7CC-ECFD36BFE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88"/>
              <a:ext cx="432" cy="384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6"/>
                    <a:pt x="12350" y="42810"/>
                    <a:pt x="699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6"/>
                    <a:pt x="12350" y="42810"/>
                    <a:pt x="699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" name="Line 15">
            <a:extLst>
              <a:ext uri="{FF2B5EF4-FFF2-40B4-BE49-F238E27FC236}">
                <a16:creationId xmlns:a16="http://schemas.microsoft.com/office/drawing/2014/main" id="{A54F9FEC-E659-4325-8B04-46579DC1C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229" y="47069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E0D67445-2B5D-44AA-8B79-502CE9089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229" y="50117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7">
            <a:extLst>
              <a:ext uri="{FF2B5EF4-FFF2-40B4-BE49-F238E27FC236}">
                <a16:creationId xmlns:a16="http://schemas.microsoft.com/office/drawing/2014/main" id="{52352392-D77D-439A-A65A-00E14B95D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429" y="48593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id="{21515CD1-7DD9-42B5-ADBC-B71F089AA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429" y="4554538"/>
            <a:ext cx="338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5B43B2AF-5C70-47D7-9DD6-64B79DBB6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829" y="455453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23">
            <a:extLst>
              <a:ext uri="{FF2B5EF4-FFF2-40B4-BE49-F238E27FC236}">
                <a16:creationId xmlns:a16="http://schemas.microsoft.com/office/drawing/2014/main" id="{6B02C279-D183-4971-9DBD-D007B736B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429" y="4554538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4">
            <a:extLst>
              <a:ext uri="{FF2B5EF4-FFF2-40B4-BE49-F238E27FC236}">
                <a16:creationId xmlns:a16="http://schemas.microsoft.com/office/drawing/2014/main" id="{5DF427D6-99E0-49ED-AADD-2B295B71C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229" y="50117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25">
            <a:extLst>
              <a:ext uri="{FF2B5EF4-FFF2-40B4-BE49-F238E27FC236}">
                <a16:creationId xmlns:a16="http://schemas.microsoft.com/office/drawing/2014/main" id="{DB7DD17C-6318-42FA-A914-033C40808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7229" y="44021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26">
            <a:extLst>
              <a:ext uri="{FF2B5EF4-FFF2-40B4-BE49-F238E27FC236}">
                <a16:creationId xmlns:a16="http://schemas.microsoft.com/office/drawing/2014/main" id="{CCD785C2-CE75-41AF-AB5E-C052EF05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416" y="4008438"/>
            <a:ext cx="4476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000" b="0"/>
              <a:t>a</a:t>
            </a:r>
          </a:p>
        </p:txBody>
      </p:sp>
      <p:sp>
        <p:nvSpPr>
          <p:cNvPr id="74" name="Text Box 27">
            <a:extLst>
              <a:ext uri="{FF2B5EF4-FFF2-40B4-BE49-F238E27FC236}">
                <a16:creationId xmlns:a16="http://schemas.microsoft.com/office/drawing/2014/main" id="{7A4D26BB-2FC2-4B7F-89E6-9AD888C8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4951413"/>
            <a:ext cx="4667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000" b="0"/>
              <a:t>b</a:t>
            </a:r>
          </a:p>
        </p:txBody>
      </p:sp>
      <p:sp>
        <p:nvSpPr>
          <p:cNvPr id="75" name="Text Box 28">
            <a:extLst>
              <a:ext uri="{FF2B5EF4-FFF2-40B4-BE49-F238E27FC236}">
                <a16:creationId xmlns:a16="http://schemas.microsoft.com/office/drawing/2014/main" id="{9B7F061C-C55E-4B08-826A-059530EC0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061" y="5746276"/>
            <a:ext cx="7858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0" dirty="0"/>
              <a:t>s</a:t>
            </a:r>
          </a:p>
        </p:txBody>
      </p:sp>
      <p:sp>
        <p:nvSpPr>
          <p:cNvPr id="76" name="Text Box 29">
            <a:extLst>
              <a:ext uri="{FF2B5EF4-FFF2-40B4-BE49-F238E27FC236}">
                <a16:creationId xmlns:a16="http://schemas.microsoft.com/office/drawing/2014/main" id="{792162BD-03D0-4B97-832A-C313FEEA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825" y="4614757"/>
            <a:ext cx="4572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000" b="0"/>
              <a:t>f</a:t>
            </a: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3A843271-438C-4A9B-9DFB-D3BF47C6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104" y="3965575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f1</a:t>
            </a: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ADD04F91-F5DD-4026-A618-1D6F14E22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741" y="5408613"/>
            <a:ext cx="685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f2</a:t>
            </a: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C5D2C91A-D65A-4ECA-BAAB-0E6485E2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54" y="3670300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G2</a:t>
            </a:r>
          </a:p>
        </p:txBody>
      </p:sp>
      <p:sp>
        <p:nvSpPr>
          <p:cNvPr id="80" name="Text Box 34">
            <a:extLst>
              <a:ext uri="{FF2B5EF4-FFF2-40B4-BE49-F238E27FC236}">
                <a16:creationId xmlns:a16="http://schemas.microsoft.com/office/drawing/2014/main" id="{149C5125-3DEA-40E8-B1DC-BB1084B79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016" y="5661025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G3</a:t>
            </a:r>
          </a:p>
        </p:txBody>
      </p:sp>
      <p:sp>
        <p:nvSpPr>
          <p:cNvPr id="81" name="Text Box 35">
            <a:extLst>
              <a:ext uri="{FF2B5EF4-FFF2-40B4-BE49-F238E27FC236}">
                <a16:creationId xmlns:a16="http://schemas.microsoft.com/office/drawing/2014/main" id="{212A1273-E13B-477F-B08D-D8917261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304" y="4167188"/>
            <a:ext cx="68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G4</a:t>
            </a:r>
          </a:p>
        </p:txBody>
      </p:sp>
      <p:sp>
        <p:nvSpPr>
          <p:cNvPr id="82" name="Text Box 36">
            <a:extLst>
              <a:ext uri="{FF2B5EF4-FFF2-40B4-BE49-F238E27FC236}">
                <a16:creationId xmlns:a16="http://schemas.microsoft.com/office/drawing/2014/main" id="{11DB3515-7406-47B3-A5FC-9934B4FDE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04" y="4725988"/>
            <a:ext cx="685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600" b="0"/>
              <a:t>G1</a:t>
            </a:r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1EE8C110-4411-469F-8B51-37F43514B4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4" name="Rectangle 5">
            <a:extLst>
              <a:ext uri="{FF2B5EF4-FFF2-40B4-BE49-F238E27FC236}">
                <a16:creationId xmlns:a16="http://schemas.microsoft.com/office/drawing/2014/main" id="{61A97F14-8352-4A0C-9F65-3A53B6912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85" name="Rectangle 6">
            <a:extLst>
              <a:ext uri="{FF2B5EF4-FFF2-40B4-BE49-F238E27FC236}">
                <a16:creationId xmlns:a16="http://schemas.microsoft.com/office/drawing/2014/main" id="{45B43417-EA37-4411-B817-EEB3C1A881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86576A4A-B175-4397-A916-9FCACDD7B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模块实例化</a:t>
            </a: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AD8791E3-3E31-4DE6-813F-A1A6ED7BA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2438" cy="48577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模块</a:t>
            </a:r>
            <a:r>
              <a:rPr lang="zh-CN" altLang="en-US" sz="2400" dirty="0"/>
              <a:t>实</a:t>
            </a:r>
            <a:r>
              <a:rPr lang="zh-CN" altLang="zh-CN" sz="2400" dirty="0"/>
              <a:t>例</a:t>
            </a:r>
            <a:r>
              <a:rPr lang="zh-CN" altLang="en-US" sz="2400" dirty="0"/>
              <a:t>化</a:t>
            </a:r>
            <a:r>
              <a:rPr lang="zh-CN" altLang="zh-CN" sz="2400" dirty="0"/>
              <a:t>语句</a:t>
            </a:r>
            <a:r>
              <a:rPr lang="zh-CN" altLang="en-US" sz="2400" dirty="0"/>
              <a:t>格</a:t>
            </a:r>
            <a:r>
              <a:rPr lang="zh-CN" altLang="zh-CN" sz="2400" dirty="0"/>
              <a:t>式：</a:t>
            </a:r>
          </a:p>
          <a:p>
            <a:pPr marL="352425" indent="-352425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000" b="0" dirty="0" err="1"/>
              <a:t>module_name</a:t>
            </a:r>
            <a:r>
              <a:rPr lang="en-US" altLang="zh-CN" sz="2000" b="0" dirty="0"/>
              <a:t>   </a:t>
            </a:r>
            <a:r>
              <a:rPr lang="en-US" altLang="zh-CN" sz="2000" b="0" dirty="0" err="1"/>
              <a:t>instance_name</a:t>
            </a:r>
            <a:r>
              <a:rPr lang="en-US" altLang="zh-CN" sz="2000" b="0" dirty="0"/>
              <a:t> (</a:t>
            </a:r>
            <a:r>
              <a:rPr lang="en-US" altLang="zh-CN" sz="2000" b="0" dirty="0" err="1"/>
              <a:t>port_map</a:t>
            </a:r>
            <a:r>
              <a:rPr lang="en-US" altLang="zh-CN" sz="2000" b="0" dirty="0"/>
              <a:t>);</a:t>
            </a:r>
            <a:endParaRPr lang="zh-CN" altLang="zh-CN" sz="2000" b="0" dirty="0"/>
          </a:p>
          <a:p>
            <a:pPr marL="352425" indent="-352425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/>
              <a:t>端口映射方</a:t>
            </a:r>
            <a:r>
              <a:rPr lang="zh-CN" altLang="zh-CN" sz="2400" dirty="0"/>
              <a:t>式：</a:t>
            </a:r>
            <a:r>
              <a:rPr lang="zh-CN" altLang="en-US" sz="2400" dirty="0"/>
              <a:t>基于位置或者基于名字，不可混合使用</a:t>
            </a:r>
            <a:endParaRPr lang="en-US" altLang="zh-CN" sz="2400" dirty="0"/>
          </a:p>
          <a:p>
            <a:pPr marL="625475"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zh-CN" sz="2000" dirty="0"/>
              <a:t>位置</a:t>
            </a:r>
            <a:r>
              <a:rPr lang="zh-CN" altLang="en-US" sz="2000" dirty="0"/>
              <a:t>映射：按模块中端口定义的顺序传递</a:t>
            </a:r>
            <a:endParaRPr lang="en-US" altLang="zh-CN" sz="2000" dirty="0"/>
          </a:p>
          <a:p>
            <a:pPr marL="625475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000" dirty="0"/>
              <a:t>例如：模块定义为 </a:t>
            </a:r>
            <a:r>
              <a:rPr lang="en-US" altLang="zh-CN" sz="2000" dirty="0" err="1"/>
              <a:t>moduel</a:t>
            </a:r>
            <a:r>
              <a:rPr lang="en-US" altLang="zh-CN" sz="2000" dirty="0"/>
              <a:t>  M(A, B, C); </a:t>
            </a:r>
          </a:p>
          <a:p>
            <a:pPr marL="625475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dirty="0"/>
              <a:t>M  M1(Y,</a:t>
            </a:r>
            <a:r>
              <a:rPr lang="zh-CN" altLang="en-US" sz="2000" dirty="0"/>
              <a:t> </a:t>
            </a:r>
            <a:r>
              <a:rPr lang="en-US" altLang="zh-CN" sz="2000" dirty="0"/>
              <a:t>Z,</a:t>
            </a:r>
            <a:r>
              <a:rPr lang="zh-CN" altLang="en-US" sz="2000" dirty="0"/>
              <a:t> </a:t>
            </a:r>
            <a:r>
              <a:rPr lang="en-US" altLang="zh-CN" sz="2000" dirty="0"/>
              <a:t>X);	//</a:t>
            </a:r>
            <a:r>
              <a:rPr lang="zh-CN" altLang="en-US" sz="2000" dirty="0"/>
              <a:t>顺序很重要</a:t>
            </a:r>
            <a:endParaRPr lang="en-US" altLang="zh-CN" sz="2000" dirty="0"/>
          </a:p>
          <a:p>
            <a:pPr marL="625475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不推荐使用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625475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marL="625475"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b="1" dirty="0"/>
              <a:t>名字映射：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sz="2000" b="1" dirty="0" err="1"/>
              <a:t>PortName</a:t>
            </a:r>
            <a:r>
              <a:rPr lang="en-US" altLang="zh-CN" sz="2000" b="1" dirty="0"/>
              <a:t> (value) </a:t>
            </a:r>
          </a:p>
          <a:p>
            <a:pPr marL="625475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dirty="0"/>
              <a:t>M  M1(.B(Z), .C(X), .A(Y));    // </a:t>
            </a:r>
            <a:r>
              <a:rPr lang="zh-CN" altLang="en-US" sz="2000" dirty="0"/>
              <a:t>顺序无关</a:t>
            </a:r>
            <a:endParaRPr lang="en-US" altLang="zh-CN" sz="2000" dirty="0"/>
          </a:p>
          <a:p>
            <a:pPr marL="625475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推荐使用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625475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altLang="zh-CN" sz="2000" dirty="0"/>
          </a:p>
          <a:p>
            <a:pPr marL="339725" lvl="1" indent="0">
              <a:buFontTx/>
              <a:buNone/>
              <a:defRPr/>
            </a:pPr>
            <a:endParaRPr lang="en-US" altLang="zh-CN" sz="2000" dirty="0"/>
          </a:p>
          <a:p>
            <a:pPr marL="352425" indent="0">
              <a:buFontTx/>
              <a:buNone/>
              <a:defRPr/>
            </a:pPr>
            <a:endParaRPr lang="zh-CN" altLang="en-US" sz="2400" dirty="0"/>
          </a:p>
        </p:txBody>
      </p:sp>
      <p:grpSp>
        <p:nvGrpSpPr>
          <p:cNvPr id="39940" name="组合 19">
            <a:extLst>
              <a:ext uri="{FF2B5EF4-FFF2-40B4-BE49-F238E27FC236}">
                <a16:creationId xmlns:a16="http://schemas.microsoft.com/office/drawing/2014/main" id="{9EF61137-1FED-4F46-BFC7-C7D1E799346C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3719513"/>
            <a:ext cx="2343150" cy="1157287"/>
            <a:chOff x="5036349" y="2346645"/>
            <a:chExt cx="3177756" cy="1288913"/>
          </a:xfrm>
        </p:grpSpPr>
        <p:sp>
          <p:nvSpPr>
            <p:cNvPr id="39944" name="Rectangle 45">
              <a:extLst>
                <a:ext uri="{FF2B5EF4-FFF2-40B4-BE49-F238E27FC236}">
                  <a16:creationId xmlns:a16="http://schemas.microsoft.com/office/drawing/2014/main" id="{7A0A2BC5-4FFA-4240-A7EE-8D87B2AB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099" y="2360966"/>
              <a:ext cx="1193801" cy="1274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600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945" name="Line 46">
              <a:extLst>
                <a:ext uri="{FF2B5EF4-FFF2-40B4-BE49-F238E27FC236}">
                  <a16:creationId xmlns:a16="http://schemas.microsoft.com/office/drawing/2014/main" id="{0A92D93E-D93F-4F1A-AE98-92E4F82DB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2774902"/>
              <a:ext cx="457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Line 47">
              <a:extLst>
                <a:ext uri="{FF2B5EF4-FFF2-40B4-BE49-F238E27FC236}">
                  <a16:creationId xmlns:a16="http://schemas.microsoft.com/office/drawing/2014/main" id="{C7D39BCC-B84F-4570-A6A0-762F621F7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3271719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Line 49">
              <a:extLst>
                <a:ext uri="{FF2B5EF4-FFF2-40B4-BE49-F238E27FC236}">
                  <a16:creationId xmlns:a16="http://schemas.microsoft.com/office/drawing/2014/main" id="{5C398C69-0D60-4C34-99D1-656A76400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4" y="3021275"/>
              <a:ext cx="525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Text Box 50">
              <a:extLst>
                <a:ext uri="{FF2B5EF4-FFF2-40B4-BE49-F238E27FC236}">
                  <a16:creationId xmlns:a16="http://schemas.microsoft.com/office/drawing/2014/main" id="{45181C62-CA09-401E-A588-E11D933E1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2337" y="2501663"/>
              <a:ext cx="502438" cy="446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49" name="Text Box 51">
              <a:extLst>
                <a:ext uri="{FF2B5EF4-FFF2-40B4-BE49-F238E27FC236}">
                  <a16:creationId xmlns:a16="http://schemas.microsoft.com/office/drawing/2014/main" id="{7AE94687-F1B4-48C4-A54D-C819E3C19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8213" y="3047883"/>
              <a:ext cx="482881" cy="446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950" name="Text Box 53">
              <a:extLst>
                <a:ext uri="{FF2B5EF4-FFF2-40B4-BE49-F238E27FC236}">
                  <a16:creationId xmlns:a16="http://schemas.microsoft.com/office/drawing/2014/main" id="{000003A1-CAE9-49D0-85A3-DFC4308E6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3235" y="2781561"/>
              <a:ext cx="482881" cy="446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951" name="Text Box 53">
              <a:extLst>
                <a:ext uri="{FF2B5EF4-FFF2-40B4-BE49-F238E27FC236}">
                  <a16:creationId xmlns:a16="http://schemas.microsoft.com/office/drawing/2014/main" id="{4400FEFA-DCF9-4FAB-B9E3-B7CC34ABA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979" y="2346645"/>
              <a:ext cx="558941" cy="446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9952" name="Text Box 50">
              <a:extLst>
                <a:ext uri="{FF2B5EF4-FFF2-40B4-BE49-F238E27FC236}">
                  <a16:creationId xmlns:a16="http://schemas.microsoft.com/office/drawing/2014/main" id="{F26606DB-DCE5-4C1D-8D18-3D2E5F93F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349" y="2538313"/>
              <a:ext cx="502579" cy="44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53" name="Text Box 51">
              <a:extLst>
                <a:ext uri="{FF2B5EF4-FFF2-40B4-BE49-F238E27FC236}">
                  <a16:creationId xmlns:a16="http://schemas.microsoft.com/office/drawing/2014/main" id="{2A0BE0AA-AD23-46E6-810A-7A1B028D6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225" y="3030866"/>
              <a:ext cx="463451" cy="44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954" name="Text Box 51">
              <a:extLst>
                <a:ext uri="{FF2B5EF4-FFF2-40B4-BE49-F238E27FC236}">
                  <a16:creationId xmlns:a16="http://schemas.microsoft.com/office/drawing/2014/main" id="{8039DA23-6313-4615-9B2A-445633CAA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1526" y="2782079"/>
              <a:ext cx="502579" cy="44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5CCEAB54-4FD8-4662-8CB3-E23B972A5A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F87285F-0690-4E14-AAF9-BFCFC979C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E12B43A-4317-46B4-A3DF-6409C4D14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8D0E2A85-2622-4CB3-88F8-28B39F35C2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ED102334-0E96-4CA1-8906-6E921EAF8E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787900"/>
          </a:xfrm>
        </p:spPr>
        <p:txBody>
          <a:bodyPr/>
          <a:lstStyle/>
          <a:p>
            <a:r>
              <a:rPr lang="zh-CN" altLang="en-US"/>
              <a:t>基本语法规则</a:t>
            </a:r>
          </a:p>
          <a:p>
            <a:r>
              <a:rPr kumimoji="1" lang="zh-CN" altLang="en-US"/>
              <a:t>变量数据类型</a:t>
            </a:r>
            <a:endParaRPr lang="zh-CN" altLang="en-US"/>
          </a:p>
          <a:p>
            <a:r>
              <a:rPr lang="zh-CN" altLang="en-US"/>
              <a:t>程序基本结构</a:t>
            </a:r>
          </a:p>
          <a:p>
            <a:r>
              <a:rPr lang="zh-CN" altLang="en-US"/>
              <a:t>描述组合逻辑电路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151C2E-EF58-4042-9402-CF9407007D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96FBEF-DF75-4526-B5DF-D47667E12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E34180-E165-43FC-8DB6-BBA354081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CFFA2A9-5285-49C0-93EE-F520D5E33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 Mux with Structures (3)</a:t>
            </a:r>
            <a:endParaRPr lang="zh-CN" altLang="en-US"/>
          </a:p>
        </p:txBody>
      </p:sp>
      <p:grpSp>
        <p:nvGrpSpPr>
          <p:cNvPr id="51" name="Group 110">
            <a:extLst>
              <a:ext uri="{FF2B5EF4-FFF2-40B4-BE49-F238E27FC236}">
                <a16:creationId xmlns:a16="http://schemas.microsoft.com/office/drawing/2014/main" id="{5C140062-1B7C-45EA-B930-39D73B1D8BFC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1524000"/>
            <a:ext cx="2576513" cy="1760538"/>
            <a:chOff x="453" y="2886"/>
            <a:chExt cx="1623" cy="1109"/>
          </a:xfrm>
        </p:grpSpPr>
        <p:sp>
          <p:nvSpPr>
            <p:cNvPr id="42046" name="Rectangle 111">
              <a:extLst>
                <a:ext uri="{FF2B5EF4-FFF2-40B4-BE49-F238E27FC236}">
                  <a16:creationId xmlns:a16="http://schemas.microsoft.com/office/drawing/2014/main" id="{734B9E47-CB21-4342-B53B-75E6B003F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886"/>
              <a:ext cx="699" cy="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47" name="Text Box 112">
              <a:extLst>
                <a:ext uri="{FF2B5EF4-FFF2-40B4-BE49-F238E27FC236}">
                  <a16:creationId xmlns:a16="http://schemas.microsoft.com/office/drawing/2014/main" id="{8600D129-FDF3-477A-8E6C-CA9AC5F5C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290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48" name="Text Box 113">
              <a:extLst>
                <a:ext uri="{FF2B5EF4-FFF2-40B4-BE49-F238E27FC236}">
                  <a16:creationId xmlns:a16="http://schemas.microsoft.com/office/drawing/2014/main" id="{3E09942F-8796-44F0-AF21-B88A3902A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31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49" name="Line 114">
              <a:extLst>
                <a:ext uri="{FF2B5EF4-FFF2-40B4-BE49-F238E27FC236}">
                  <a16:creationId xmlns:a16="http://schemas.microsoft.com/office/drawing/2014/main" id="{F9F3360E-45AC-4409-85FE-D2875B837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8" y="333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Line 115">
              <a:extLst>
                <a:ext uri="{FF2B5EF4-FFF2-40B4-BE49-F238E27FC236}">
                  <a16:creationId xmlns:a16="http://schemas.microsoft.com/office/drawing/2014/main" id="{6CA8A51F-1934-4569-A65A-2168E4A60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3726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Text Box 116">
              <a:extLst>
                <a:ext uri="{FF2B5EF4-FFF2-40B4-BE49-F238E27FC236}">
                  <a16:creationId xmlns:a16="http://schemas.microsoft.com/office/drawing/2014/main" id="{F039BB2E-5107-4B5E-B0D1-20427957C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" y="3224"/>
              <a:ext cx="6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Times New Roman" panose="02020603050405020304" pitchFamily="18" charset="0"/>
                </a:rPr>
                <a:t>mux</a:t>
              </a:r>
              <a:r>
                <a:rPr lang="en-US" altLang="zh-CN" sz="1600" b="0">
                  <a:latin typeface="Arial" panose="020B0604020202020204" pitchFamily="34" charset="0"/>
                  <a:cs typeface="Times New Roman" panose="02020603050405020304" pitchFamily="18" charset="0"/>
                </a:rPr>
                <a:t>4_1</a:t>
              </a:r>
            </a:p>
          </p:txBody>
        </p:sp>
        <p:sp>
          <p:nvSpPr>
            <p:cNvPr id="42052" name="Line 117">
              <a:extLst>
                <a:ext uri="{FF2B5EF4-FFF2-40B4-BE49-F238E27FC236}">
                  <a16:creationId xmlns:a16="http://schemas.microsoft.com/office/drawing/2014/main" id="{86F0114B-BE25-47D9-98E2-CF5649194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20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Line 118">
              <a:extLst>
                <a:ext uri="{FF2B5EF4-FFF2-40B4-BE49-F238E27FC236}">
                  <a16:creationId xmlns:a16="http://schemas.microsoft.com/office/drawing/2014/main" id="{72F04C7B-825D-4BDA-B003-ABB57E6EA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299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4" name="Text Box 119">
              <a:extLst>
                <a:ext uri="{FF2B5EF4-FFF2-40B4-BE49-F238E27FC236}">
                  <a16:creationId xmlns:a16="http://schemas.microsoft.com/office/drawing/2014/main" id="{FD015480-A207-425D-B0B2-7B8D55071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330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55" name="Text Box 120">
              <a:extLst>
                <a:ext uri="{FF2B5EF4-FFF2-40B4-BE49-F238E27FC236}">
                  <a16:creationId xmlns:a16="http://schemas.microsoft.com/office/drawing/2014/main" id="{B0D04642-8DED-4373-A4DC-C6031D2B4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351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056" name="Line 121">
              <a:extLst>
                <a:ext uri="{FF2B5EF4-FFF2-40B4-BE49-F238E27FC236}">
                  <a16:creationId xmlns:a16="http://schemas.microsoft.com/office/drawing/2014/main" id="{126D657B-19FB-478E-83F7-928034BB9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611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7" name="Line 122">
              <a:extLst>
                <a:ext uri="{FF2B5EF4-FFF2-40B4-BE49-F238E27FC236}">
                  <a16:creationId xmlns:a16="http://schemas.microsoft.com/office/drawing/2014/main" id="{5208D736-118D-47E9-A68E-C03A31655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40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8" name="Text Box 123">
              <a:extLst>
                <a:ext uri="{FF2B5EF4-FFF2-40B4-BE49-F238E27FC236}">
                  <a16:creationId xmlns:a16="http://schemas.microsoft.com/office/drawing/2014/main" id="{A8486803-6AE0-40F5-B14B-406A237D0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380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endParaRPr lang="en-US" altLang="zh-CN" sz="1400" b="0" dirty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59" name="Text Box 124">
              <a:extLst>
                <a:ext uri="{FF2B5EF4-FFF2-40B4-BE49-F238E27FC236}">
                  <a16:creationId xmlns:a16="http://schemas.microsoft.com/office/drawing/2014/main" id="{711566FD-AC83-4104-82BC-26ABDBEEE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23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60" name="Text Box 125">
              <a:extLst>
                <a:ext uri="{FF2B5EF4-FFF2-40B4-BE49-F238E27FC236}">
                  <a16:creationId xmlns:a16="http://schemas.microsoft.com/office/drawing/2014/main" id="{999B484B-C599-4DA2-8EF0-DE46E574F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886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61" name="Text Box 126">
              <a:extLst>
                <a:ext uri="{FF2B5EF4-FFF2-40B4-BE49-F238E27FC236}">
                  <a16:creationId xmlns:a16="http://schemas.microsoft.com/office/drawing/2014/main" id="{D2C54FE7-E3C6-4A1D-BE33-F57253E27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102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62" name="Text Box 127">
              <a:extLst>
                <a:ext uri="{FF2B5EF4-FFF2-40B4-BE49-F238E27FC236}">
                  <a16:creationId xmlns:a16="http://schemas.microsoft.com/office/drawing/2014/main" id="{81632E0E-7214-4B66-8979-23A24041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30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c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63" name="Text Box 128">
              <a:extLst>
                <a:ext uri="{FF2B5EF4-FFF2-40B4-BE49-F238E27FC236}">
                  <a16:creationId xmlns:a16="http://schemas.microsoft.com/office/drawing/2014/main" id="{E2FA44D1-66F1-4C68-B949-89309CBD4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51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d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1">
            <a:extLst>
              <a:ext uri="{FF2B5EF4-FFF2-40B4-BE49-F238E27FC236}">
                <a16:creationId xmlns:a16="http://schemas.microsoft.com/office/drawing/2014/main" id="{246543DB-92F8-41BF-A78D-129D06F4DDC8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3579813"/>
            <a:ext cx="3594100" cy="2516187"/>
            <a:chOff x="3039" y="2437"/>
            <a:chExt cx="2264" cy="1585"/>
          </a:xfrm>
        </p:grpSpPr>
        <p:sp>
          <p:nvSpPr>
            <p:cNvPr id="42006" name="Line 72">
              <a:extLst>
                <a:ext uri="{FF2B5EF4-FFF2-40B4-BE49-F238E27FC236}">
                  <a16:creationId xmlns:a16="http://schemas.microsoft.com/office/drawing/2014/main" id="{979779F1-8AD3-400D-98E4-B660142C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" y="3929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73">
              <a:extLst>
                <a:ext uri="{FF2B5EF4-FFF2-40B4-BE49-F238E27FC236}">
                  <a16:creationId xmlns:a16="http://schemas.microsoft.com/office/drawing/2014/main" id="{8C637373-B0F0-41E0-91A3-CAB60DB48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7" y="2659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74">
              <a:extLst>
                <a:ext uri="{FF2B5EF4-FFF2-40B4-BE49-F238E27FC236}">
                  <a16:creationId xmlns:a16="http://schemas.microsoft.com/office/drawing/2014/main" id="{0FE1A697-2133-4F64-B54F-E81A3C97C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2909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75">
              <a:extLst>
                <a:ext uri="{FF2B5EF4-FFF2-40B4-BE49-F238E27FC236}">
                  <a16:creationId xmlns:a16="http://schemas.microsoft.com/office/drawing/2014/main" id="{E1F322C4-F0FE-4A9D-98D7-F484E06A4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7" y="3113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76">
              <a:extLst>
                <a:ext uri="{FF2B5EF4-FFF2-40B4-BE49-F238E27FC236}">
                  <a16:creationId xmlns:a16="http://schemas.microsoft.com/office/drawing/2014/main" id="{F78E907B-079B-4770-896B-3E9FDAEFA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11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Text Box 77">
              <a:extLst>
                <a:ext uri="{FF2B5EF4-FFF2-40B4-BE49-F238E27FC236}">
                  <a16:creationId xmlns:a16="http://schemas.microsoft.com/office/drawing/2014/main" id="{947A068D-384B-48BB-ACFA-B96B5C69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290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2" name="Text Box 78">
              <a:extLst>
                <a:ext uri="{FF2B5EF4-FFF2-40B4-BE49-F238E27FC236}">
                  <a16:creationId xmlns:a16="http://schemas.microsoft.com/office/drawing/2014/main" id="{02CD8E93-C376-4571-BF29-4382FDE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612"/>
              <a:ext cx="1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13" name="Text Box 79">
              <a:extLst>
                <a:ext uri="{FF2B5EF4-FFF2-40B4-BE49-F238E27FC236}">
                  <a16:creationId xmlns:a16="http://schemas.microsoft.com/office/drawing/2014/main" id="{95852F06-E1D3-497B-9A11-78964277A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828"/>
              <a:ext cx="1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14" name="Text Box 80">
              <a:extLst>
                <a:ext uri="{FF2B5EF4-FFF2-40B4-BE49-F238E27FC236}">
                  <a16:creationId xmlns:a16="http://schemas.microsoft.com/office/drawing/2014/main" id="{B5C5D608-E65C-46ED-B4CF-88B261DC7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18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c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5" name="Text Box 81">
              <a:extLst>
                <a:ext uri="{FF2B5EF4-FFF2-40B4-BE49-F238E27FC236}">
                  <a16:creationId xmlns:a16="http://schemas.microsoft.com/office/drawing/2014/main" id="{7F9DFFDD-3C57-4DED-8057-07948E676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397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d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6" name="Text Box 82">
              <a:extLst>
                <a:ext uri="{FF2B5EF4-FFF2-40B4-BE49-F238E27FC236}">
                  <a16:creationId xmlns:a16="http://schemas.microsoft.com/office/drawing/2014/main" id="{9AA279EF-CBA1-4134-AE10-355788746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455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7" name="Text Box 83">
              <a:extLst>
                <a:ext uri="{FF2B5EF4-FFF2-40B4-BE49-F238E27FC236}">
                  <a16:creationId xmlns:a16="http://schemas.microsoft.com/office/drawing/2014/main" id="{F256F65C-9F47-4053-B5AB-03B063D5E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659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8" name="Rectangle 84">
              <a:extLst>
                <a:ext uri="{FF2B5EF4-FFF2-40B4-BE49-F238E27FC236}">
                  <a16:creationId xmlns:a16="http://schemas.microsoft.com/office/drawing/2014/main" id="{C112C1F1-E068-44CF-8D89-50242E5A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158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19" name="Text Box 85">
              <a:extLst>
                <a:ext uri="{FF2B5EF4-FFF2-40B4-BE49-F238E27FC236}">
                  <a16:creationId xmlns:a16="http://schemas.microsoft.com/office/drawing/2014/main" id="{5AD07A83-215B-4380-82C1-0307BDD81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18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20" name="Text Box 86">
              <a:extLst>
                <a:ext uri="{FF2B5EF4-FFF2-40B4-BE49-F238E27FC236}">
                  <a16:creationId xmlns:a16="http://schemas.microsoft.com/office/drawing/2014/main" id="{F6A10886-A7A3-4E56-A66C-7A6796F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3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1" name="Text Box 87">
              <a:extLst>
                <a:ext uri="{FF2B5EF4-FFF2-40B4-BE49-F238E27FC236}">
                  <a16:creationId xmlns:a16="http://schemas.microsoft.com/office/drawing/2014/main" id="{1AF47C4C-B766-4A67-B651-F648BAA69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3272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2" name="Line 88">
              <a:extLst>
                <a:ext uri="{FF2B5EF4-FFF2-40B4-BE49-F238E27FC236}">
                  <a16:creationId xmlns:a16="http://schemas.microsoft.com/office/drawing/2014/main" id="{DDB5CC4A-6627-4F88-A238-0D7D7BCF4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" y="3725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23" name="Group 89">
              <a:extLst>
                <a:ext uri="{FF2B5EF4-FFF2-40B4-BE49-F238E27FC236}">
                  <a16:creationId xmlns:a16="http://schemas.microsoft.com/office/drawing/2014/main" id="{8D0D0E20-AC33-4F39-B443-9748698DF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569"/>
              <a:ext cx="420" cy="907"/>
              <a:chOff x="3175" y="1049"/>
              <a:chExt cx="748" cy="907"/>
            </a:xfrm>
          </p:grpSpPr>
          <p:sp>
            <p:nvSpPr>
              <p:cNvPr id="42042" name="Line 90">
                <a:extLst>
                  <a:ext uri="{FF2B5EF4-FFF2-40B4-BE49-F238E27FC236}">
                    <a16:creationId xmlns:a16="http://schemas.microsoft.com/office/drawing/2014/main" id="{6832C292-3FA2-49DC-BCA4-403563B38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752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3" name="Line 91">
                <a:extLst>
                  <a:ext uri="{FF2B5EF4-FFF2-40B4-BE49-F238E27FC236}">
                    <a16:creationId xmlns:a16="http://schemas.microsoft.com/office/drawing/2014/main" id="{B83A4F21-39A7-4C80-AD35-D1394098D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956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4" name="Line 92">
                <a:extLst>
                  <a:ext uri="{FF2B5EF4-FFF2-40B4-BE49-F238E27FC236}">
                    <a16:creationId xmlns:a16="http://schemas.microsoft.com/office/drawing/2014/main" id="{78AFEDD0-FC11-4A61-96EC-B604B7447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049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5" name="Line 93">
                <a:extLst>
                  <a:ext uri="{FF2B5EF4-FFF2-40B4-BE49-F238E27FC236}">
                    <a16:creationId xmlns:a16="http://schemas.microsoft.com/office/drawing/2014/main" id="{3A36E6C1-94EE-4749-A438-667FC5E90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253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24" name="Line 94">
              <a:extLst>
                <a:ext uri="{FF2B5EF4-FFF2-40B4-BE49-F238E27FC236}">
                  <a16:creationId xmlns:a16="http://schemas.microsoft.com/office/drawing/2014/main" id="{B8C2A9A9-DD47-4D6A-8B84-1F9477FFF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4" y="3022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Rectangle 95">
              <a:extLst>
                <a:ext uri="{FF2B5EF4-FFF2-40B4-BE49-F238E27FC236}">
                  <a16:creationId xmlns:a16="http://schemas.microsoft.com/office/drawing/2014/main" id="{65E04383-FC01-4DEB-8C44-26F083BB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245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26" name="Text Box 96">
              <a:extLst>
                <a:ext uri="{FF2B5EF4-FFF2-40B4-BE49-F238E27FC236}">
                  <a16:creationId xmlns:a16="http://schemas.microsoft.com/office/drawing/2014/main" id="{5547DE36-D1BE-400C-AC71-E9DF70DF5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47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27" name="Text Box 97">
              <a:extLst>
                <a:ext uri="{FF2B5EF4-FFF2-40B4-BE49-F238E27FC236}">
                  <a16:creationId xmlns:a16="http://schemas.microsoft.com/office/drawing/2014/main" id="{5B543819-F890-4DDB-922B-8A7C686F3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68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28" name="Line 98">
              <a:extLst>
                <a:ext uri="{FF2B5EF4-FFF2-40B4-BE49-F238E27FC236}">
                  <a16:creationId xmlns:a16="http://schemas.microsoft.com/office/drawing/2014/main" id="{F0856ED0-6940-4F9A-B416-8C00E0DE7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7" y="2864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Text Box 99">
              <a:extLst>
                <a:ext uri="{FF2B5EF4-FFF2-40B4-BE49-F238E27FC236}">
                  <a16:creationId xmlns:a16="http://schemas.microsoft.com/office/drawing/2014/main" id="{A2C272B0-CA97-4AEE-A4A2-5F4BA68F8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56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30" name="Line 100">
              <a:extLst>
                <a:ext uri="{FF2B5EF4-FFF2-40B4-BE49-F238E27FC236}">
                  <a16:creationId xmlns:a16="http://schemas.microsoft.com/office/drawing/2014/main" id="{36D2A9CC-6017-4D5C-8BC1-4412F6BFC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4" y="3022"/>
              <a:ext cx="3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Line 101">
              <a:extLst>
                <a:ext uri="{FF2B5EF4-FFF2-40B4-BE49-F238E27FC236}">
                  <a16:creationId xmlns:a16="http://schemas.microsoft.com/office/drawing/2014/main" id="{941936A2-6269-4625-9097-9831F24E6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7" y="3567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Line 102">
              <a:extLst>
                <a:ext uri="{FF2B5EF4-FFF2-40B4-BE49-F238E27FC236}">
                  <a16:creationId xmlns:a16="http://schemas.microsoft.com/office/drawing/2014/main" id="{B2528C86-70BD-42B4-9F8C-451BE2CC4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1" y="3362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Line 103">
              <a:extLst>
                <a:ext uri="{FF2B5EF4-FFF2-40B4-BE49-F238E27FC236}">
                  <a16:creationId xmlns:a16="http://schemas.microsoft.com/office/drawing/2014/main" id="{4682ED08-1103-44F5-BEDA-DC1DCA7D4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1" y="265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Rectangle 104">
              <a:extLst>
                <a:ext uri="{FF2B5EF4-FFF2-40B4-BE49-F238E27FC236}">
                  <a16:creationId xmlns:a16="http://schemas.microsoft.com/office/drawing/2014/main" id="{0FFE2569-42A4-4089-AE95-D242B2724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79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35" name="Text Box 105">
              <a:extLst>
                <a:ext uri="{FF2B5EF4-FFF2-40B4-BE49-F238E27FC236}">
                  <a16:creationId xmlns:a16="http://schemas.microsoft.com/office/drawing/2014/main" id="{8739B081-3471-41A9-A06F-21C8C1C37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281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36" name="Text Box 106">
              <a:extLst>
                <a:ext uri="{FF2B5EF4-FFF2-40B4-BE49-F238E27FC236}">
                  <a16:creationId xmlns:a16="http://schemas.microsoft.com/office/drawing/2014/main" id="{35D795B1-DE2A-44AD-ACC1-33F1D6F07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02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37" name="Line 107">
              <a:extLst>
                <a:ext uri="{FF2B5EF4-FFF2-40B4-BE49-F238E27FC236}">
                  <a16:creationId xmlns:a16="http://schemas.microsoft.com/office/drawing/2014/main" id="{3303C3A6-97E6-437E-9AD4-B20681A62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" y="320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Text Box 108">
              <a:extLst>
                <a:ext uri="{FF2B5EF4-FFF2-40B4-BE49-F238E27FC236}">
                  <a16:creationId xmlns:a16="http://schemas.microsoft.com/office/drawing/2014/main" id="{8990288D-4962-46D7-B85D-C3E3CE394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290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39" name="Line 109">
              <a:extLst>
                <a:ext uri="{FF2B5EF4-FFF2-40B4-BE49-F238E27FC236}">
                  <a16:creationId xmlns:a16="http://schemas.microsoft.com/office/drawing/2014/main" id="{CFFECA83-1022-4F8A-9CB1-F65851F78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7" y="299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Text Box 80">
              <a:extLst>
                <a:ext uri="{FF2B5EF4-FFF2-40B4-BE49-F238E27FC236}">
                  <a16:creationId xmlns:a16="http://schemas.microsoft.com/office/drawing/2014/main" id="{9B231046-18AD-499E-B3C2-A2DE6FE73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" y="2437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k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41" name="Text Box 80">
              <a:extLst>
                <a:ext uri="{FF2B5EF4-FFF2-40B4-BE49-F238E27FC236}">
                  <a16:creationId xmlns:a16="http://schemas.microsoft.com/office/drawing/2014/main" id="{9FBB59BE-814C-4751-9499-7D446C613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145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F2A41C55-B3C9-4AD9-83BF-F4510FF6F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49388"/>
            <a:ext cx="43529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module mux4_1(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input  a, b, c, d, 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input [1:0]  s,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output  y 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);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wire  k, t;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endParaRPr lang="en-US" altLang="zh-CN" sz="1200" b="0" kern="0" dirty="0"/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mux2_1  M0 (a, b, s[0], k); //</a:t>
            </a:r>
            <a:r>
              <a:rPr lang="zh-CN" altLang="en-US" sz="2000" b="0" kern="0" dirty="0"/>
              <a:t>位置映射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endParaRPr lang="en-US" altLang="zh-CN" sz="1200" b="0" kern="0" dirty="0"/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//</a:t>
            </a:r>
            <a:r>
              <a:rPr lang="zh-CN" altLang="en-US" sz="2000" b="0" kern="0" dirty="0"/>
              <a:t>名字映射</a:t>
            </a:r>
            <a:endParaRPr lang="en-US" altLang="zh-CN" sz="2000" b="0" kern="0" dirty="0"/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mux2_1  M1 (.a(c), .b(d),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                       .s(s[0]), .f(t));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mux2_1  M2 (.f(y), .s(s[1]),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/>
              <a:t>                           .a(k), .b(t)); </a:t>
            </a:r>
          </a:p>
          <a:p>
            <a:pPr>
              <a:spcAft>
                <a:spcPts val="200"/>
              </a:spcAft>
              <a:buFontTx/>
              <a:buNone/>
              <a:defRPr/>
            </a:pPr>
            <a:r>
              <a:rPr lang="en-US" altLang="zh-CN" sz="2000" b="0" kern="0" dirty="0" err="1"/>
              <a:t>endmodule</a:t>
            </a:r>
            <a:endParaRPr lang="en-US" altLang="zh-CN" sz="2000" b="0" kern="0" dirty="0"/>
          </a:p>
        </p:txBody>
      </p:sp>
      <p:grpSp>
        <p:nvGrpSpPr>
          <p:cNvPr id="67" name="Group 110">
            <a:extLst>
              <a:ext uri="{FF2B5EF4-FFF2-40B4-BE49-F238E27FC236}">
                <a16:creationId xmlns:a16="http://schemas.microsoft.com/office/drawing/2014/main" id="{816B1CBC-1CEC-4304-B705-7EF4368120FA}"/>
              </a:ext>
            </a:extLst>
          </p:cNvPr>
          <p:cNvGrpSpPr>
            <a:grpSpLocks/>
          </p:cNvGrpSpPr>
          <p:nvPr/>
        </p:nvGrpSpPr>
        <p:grpSpPr bwMode="auto">
          <a:xfrm>
            <a:off x="3243263" y="1844675"/>
            <a:ext cx="2535237" cy="1169988"/>
            <a:chOff x="453" y="2886"/>
            <a:chExt cx="1597" cy="737"/>
          </a:xfrm>
        </p:grpSpPr>
        <p:sp>
          <p:nvSpPr>
            <p:cNvPr id="41994" name="Rectangle 111">
              <a:extLst>
                <a:ext uri="{FF2B5EF4-FFF2-40B4-BE49-F238E27FC236}">
                  <a16:creationId xmlns:a16="http://schemas.microsoft.com/office/drawing/2014/main" id="{E926BE9A-ABE7-4424-95AC-19ABDAB8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886"/>
              <a:ext cx="705" cy="4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95" name="Text Box 112">
              <a:extLst>
                <a:ext uri="{FF2B5EF4-FFF2-40B4-BE49-F238E27FC236}">
                  <a16:creationId xmlns:a16="http://schemas.microsoft.com/office/drawing/2014/main" id="{2A58EF21-65BE-4F00-A057-7A466C8BA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290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996" name="Text Box 113">
              <a:extLst>
                <a:ext uri="{FF2B5EF4-FFF2-40B4-BE49-F238E27FC236}">
                  <a16:creationId xmlns:a16="http://schemas.microsoft.com/office/drawing/2014/main" id="{4F58C938-E324-4FE2-984C-6BA3CE86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" y="31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7" name="Line 114">
              <a:extLst>
                <a:ext uri="{FF2B5EF4-FFF2-40B4-BE49-F238E27FC236}">
                  <a16:creationId xmlns:a16="http://schemas.microsoft.com/office/drawing/2014/main" id="{3AAC3EF7-8104-49B8-8A33-C9ACC5BD6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9" y="312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115">
              <a:extLst>
                <a:ext uri="{FF2B5EF4-FFF2-40B4-BE49-F238E27FC236}">
                  <a16:creationId xmlns:a16="http://schemas.microsoft.com/office/drawing/2014/main" id="{0917E47F-E62E-4EED-8C57-385103D20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58" y="3355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Text Box 116">
              <a:extLst>
                <a:ext uri="{FF2B5EF4-FFF2-40B4-BE49-F238E27FC236}">
                  <a16:creationId xmlns:a16="http://schemas.microsoft.com/office/drawing/2014/main" id="{77FF00A2-A0F3-4FEF-B0A6-D9309FE2B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3035"/>
              <a:ext cx="5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Times New Roman" panose="02020603050405020304" pitchFamily="18" charset="0"/>
                </a:rPr>
                <a:t>mux</a:t>
              </a:r>
              <a:r>
                <a:rPr lang="en-US" altLang="zh-CN" sz="1600" b="0">
                  <a:latin typeface="Arial" panose="020B0604020202020204" pitchFamily="34" charset="0"/>
                  <a:cs typeface="Times New Roman" panose="02020603050405020304" pitchFamily="18" charset="0"/>
                </a:rPr>
                <a:t>2_1</a:t>
              </a:r>
            </a:p>
          </p:txBody>
        </p:sp>
        <p:sp>
          <p:nvSpPr>
            <p:cNvPr id="42000" name="Line 117">
              <a:extLst>
                <a:ext uri="{FF2B5EF4-FFF2-40B4-BE49-F238E27FC236}">
                  <a16:creationId xmlns:a16="http://schemas.microsoft.com/office/drawing/2014/main" id="{9091ECC3-0F90-4E53-87E1-D86DCD949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224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18">
              <a:extLst>
                <a:ext uri="{FF2B5EF4-FFF2-40B4-BE49-F238E27FC236}">
                  <a16:creationId xmlns:a16="http://schemas.microsoft.com/office/drawing/2014/main" id="{C139CFB4-9EC6-4984-B9D3-8ACBD1C85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020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Text Box 123">
              <a:extLst>
                <a:ext uri="{FF2B5EF4-FFF2-40B4-BE49-F238E27FC236}">
                  <a16:creationId xmlns:a16="http://schemas.microsoft.com/office/drawing/2014/main" id="{C457AFBE-DF3B-45F9-B7F6-3BD27375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" y="342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endParaRPr lang="en-US" altLang="zh-CN" sz="1400" b="0" dirty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03" name="Text Box 124">
              <a:extLst>
                <a:ext uri="{FF2B5EF4-FFF2-40B4-BE49-F238E27FC236}">
                  <a16:creationId xmlns:a16="http://schemas.microsoft.com/office/drawing/2014/main" id="{7467A244-3DEE-4D84-A8E3-ADB5AC7BB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3027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f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04" name="Text Box 125">
              <a:extLst>
                <a:ext uri="{FF2B5EF4-FFF2-40B4-BE49-F238E27FC236}">
                  <a16:creationId xmlns:a16="http://schemas.microsoft.com/office/drawing/2014/main" id="{50F01E51-1656-46F7-9891-294E76AA0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907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05" name="Text Box 126">
              <a:extLst>
                <a:ext uri="{FF2B5EF4-FFF2-40B4-BE49-F238E27FC236}">
                  <a16:creationId xmlns:a16="http://schemas.microsoft.com/office/drawing/2014/main" id="{97274DC3-C629-46F6-9DD0-085BDCA25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123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tangle 4">
            <a:extLst>
              <a:ext uri="{FF2B5EF4-FFF2-40B4-BE49-F238E27FC236}">
                <a16:creationId xmlns:a16="http://schemas.microsoft.com/office/drawing/2014/main" id="{5842413B-9946-470B-8012-60A7F625F0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2" name="Rectangle 5">
            <a:extLst>
              <a:ext uri="{FF2B5EF4-FFF2-40B4-BE49-F238E27FC236}">
                <a16:creationId xmlns:a16="http://schemas.microsoft.com/office/drawing/2014/main" id="{33F032F8-5572-4F39-B83A-72962C0B7E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BD1BF86B-B448-4395-BB66-6C5DF0FD1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:a16="http://schemas.microsoft.com/office/drawing/2014/main" id="{408434BC-0535-4D43-BE06-B634EB173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赋值语句</a:t>
            </a:r>
          </a:p>
        </p:txBody>
      </p:sp>
      <p:sp>
        <p:nvSpPr>
          <p:cNvPr id="1350659" name="Rectangle 3">
            <a:extLst>
              <a:ext uri="{FF2B5EF4-FFF2-40B4-BE49-F238E27FC236}">
                <a16:creationId xmlns:a16="http://schemas.microsoft.com/office/drawing/2014/main" id="{E028ACBA-D59B-4348-9239-17930D146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869238" cy="4932362"/>
          </a:xfrm>
        </p:spPr>
        <p:txBody>
          <a:bodyPr/>
          <a:lstStyle/>
          <a:p>
            <a:r>
              <a:rPr lang="zh-CN" altLang="en-US"/>
              <a:t>连续赋值语句</a:t>
            </a:r>
          </a:p>
          <a:p>
            <a:pPr lvl="1">
              <a:buFontTx/>
              <a:buNone/>
            </a:pPr>
            <a:r>
              <a:rPr kumimoji="1" lang="en-US" altLang="zh-CN" b="1"/>
              <a:t>    assign  </a:t>
            </a:r>
            <a:r>
              <a:rPr kumimoji="1" lang="zh-CN" altLang="en-US" b="1"/>
              <a:t>变量名</a:t>
            </a:r>
            <a:r>
              <a:rPr kumimoji="1" lang="en-US" altLang="zh-CN" b="1"/>
              <a:t>= </a:t>
            </a:r>
            <a:r>
              <a:rPr kumimoji="1" lang="zh-CN" altLang="en-US" b="1"/>
              <a:t>赋值表达式</a:t>
            </a:r>
          </a:p>
          <a:p>
            <a:pPr lvl="1"/>
            <a:r>
              <a:rPr kumimoji="1" lang="zh-CN" altLang="en-US"/>
              <a:t>只能对线网型变量进行赋值，不能对寄存器型变量进行赋值</a:t>
            </a:r>
          </a:p>
          <a:p>
            <a:pPr lvl="1"/>
            <a:r>
              <a:rPr kumimoji="1" lang="zh-CN" altLang="en-US"/>
              <a:t>仅用于描述组合逻辑</a:t>
            </a:r>
          </a:p>
          <a:p>
            <a:r>
              <a:rPr lang="zh-CN" altLang="en-US"/>
              <a:t>过程赋值语句</a:t>
            </a:r>
          </a:p>
          <a:p>
            <a:pPr lvl="1">
              <a:buFontTx/>
              <a:buNone/>
            </a:pPr>
            <a:r>
              <a:rPr kumimoji="1" lang="zh-CN" altLang="en-US" b="1"/>
              <a:t>   变量名</a:t>
            </a:r>
            <a:r>
              <a:rPr kumimoji="1" lang="en-US" altLang="zh-CN" b="1"/>
              <a:t>= </a:t>
            </a:r>
            <a:r>
              <a:rPr kumimoji="1" lang="zh-CN" altLang="en-US" b="1"/>
              <a:t>赋值表达式</a:t>
            </a:r>
            <a:endParaRPr lang="zh-CN" altLang="en-US" b="1"/>
          </a:p>
          <a:p>
            <a:pPr lvl="1"/>
            <a:r>
              <a:rPr lang="zh-CN" altLang="en-US"/>
              <a:t>只能对寄存器数据类型的变量赋值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always</a:t>
            </a:r>
            <a:r>
              <a:rPr lang="zh-CN" altLang="en-US"/>
              <a:t>和</a:t>
            </a:r>
            <a:r>
              <a:rPr lang="en-US" altLang="zh-CN"/>
              <a:t>initial</a:t>
            </a:r>
            <a:r>
              <a:rPr lang="zh-CN" altLang="en-US"/>
              <a:t>语句内的赋值</a:t>
            </a:r>
          </a:p>
          <a:p>
            <a:pPr lvl="1"/>
            <a:r>
              <a:rPr lang="zh-CN" altLang="en-US"/>
              <a:t>可</a:t>
            </a:r>
            <a:r>
              <a:rPr kumimoji="1" lang="zh-CN" altLang="en-US"/>
              <a:t>用于描述组合和时序逻辑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124754-CE3A-4AC8-A755-A7A6BB831C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A3BC53-EC50-4941-9198-15256B3E9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8DDB2B-C77B-418D-B4C9-FB6BCBF9B3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>
            <a:extLst>
              <a:ext uri="{FF2B5EF4-FFF2-40B4-BE49-F238E27FC236}">
                <a16:creationId xmlns:a16="http://schemas.microsoft.com/office/drawing/2014/main" id="{2D08AD00-FC24-4CC8-80D0-943E2DEF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6675"/>
            <a:ext cx="8229600" cy="1143000"/>
          </a:xfrm>
        </p:spPr>
        <p:txBody>
          <a:bodyPr/>
          <a:lstStyle/>
          <a:p>
            <a:r>
              <a:rPr lang="en-US" altLang="zh-CN"/>
              <a:t>Verilog HDL</a:t>
            </a:r>
            <a:r>
              <a:rPr lang="zh-CN" altLang="en-US"/>
              <a:t>运算符</a:t>
            </a:r>
          </a:p>
        </p:txBody>
      </p:sp>
      <p:graphicFrame>
        <p:nvGraphicFramePr>
          <p:cNvPr id="1352753" name="Group 49">
            <a:extLst>
              <a:ext uri="{FF2B5EF4-FFF2-40B4-BE49-F238E27FC236}">
                <a16:creationId xmlns:a16="http://schemas.microsoft.com/office/drawing/2014/main" id="{9768BB10-9B95-4C83-80CF-CC40A5A4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43484"/>
              </p:ext>
            </p:extLst>
          </p:nvPr>
        </p:nvGraphicFramePr>
        <p:xfrm>
          <a:off x="501650" y="1160748"/>
          <a:ext cx="8140700" cy="5184574"/>
        </p:xfrm>
        <a:graphic>
          <a:graphicData uri="http://schemas.openxmlformats.org/drawingml/2006/table">
            <a:tbl>
              <a:tblPr/>
              <a:tblGrid>
                <a:gridCol w="122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35994" marR="35994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35994" marR="35994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算术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1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5994" marR="35994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**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二进制减</a:t>
                      </a:r>
                      <a:endParaRPr kumimoji="1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二进制除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取余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指数幂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1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5994" marR="35994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&gt;=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&lt;=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==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!=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</a:t>
                      </a:r>
                      <a:endParaRPr kumimoji="1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不等于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0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位运算符</a:t>
                      </a:r>
                      <a:endParaRPr kumimoji="1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5994" marR="35994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^~ 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 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~^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按位取反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按位与</a:t>
                      </a:r>
                      <a:endParaRPr kumimoji="1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按位或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按位异或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按位同或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缩位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1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5994" marR="35994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~&amp;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~|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^~ 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 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~^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缩位与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缩位与非</a:t>
                      </a:r>
                      <a:endParaRPr kumimoji="1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缩位或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缩位或非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缩位异或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缩位同或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35994" marR="35994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&amp;&amp;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逻辑非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逻辑与</a:t>
                      </a:r>
                      <a:endParaRPr kumimoji="1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逻辑或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移位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1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5994" marR="35994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&lt;&lt;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&gt;&gt;&gt;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逻辑右移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逻辑左移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算术右移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81877"/>
                  </a:ext>
                </a:extLst>
              </a:tr>
              <a:tr h="691487">
                <a:tc>
                  <a:txBody>
                    <a:bodyPr/>
                    <a:lstStyle/>
                    <a:p>
                      <a:r>
                        <a:rPr kumimoji="1" lang="zh-CN" altLang="en-US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位拼接</a:t>
                      </a:r>
                      <a:endParaRPr kumimoji="1" lang="en-US" altLang="zh-CN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r>
                        <a:rPr kumimoji="1" lang="zh-CN" altLang="en-US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35994" marR="35994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{,}</a:t>
                      </a:r>
                    </a:p>
                    <a:p>
                      <a:pPr algn="ctr"/>
                      <a:r>
                        <a:rPr kumimoji="1" lang="en-US" altLang="zh-CN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{{}}</a:t>
                      </a:r>
                      <a:endParaRPr kumimoji="1" lang="zh-CN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多个操作数拼接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条件运算符</a:t>
                      </a:r>
                    </a:p>
                  </a:txBody>
                  <a:tcPr marL="35994" marR="35994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? :</a:t>
                      </a:r>
                      <a:endParaRPr kumimoji="1" lang="zh-CN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选择表达式</a:t>
                      </a:r>
                    </a:p>
                  </a:txBody>
                  <a:tcPr marL="35994" marR="3599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ACF0A96D-666B-4A35-82E8-F94BFDA685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941472-359B-40D7-BDE5-0E23C26C1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31C024-EC8B-4E9E-B602-39699523DA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4E462BED-430A-4A93-B5D9-4E0818451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位运算与缩位运算的比较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7A891052-48BC-4A92-94F7-7CF2F15A7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0175"/>
            <a:ext cx="8229600" cy="815975"/>
          </a:xfrm>
        </p:spPr>
        <p:txBody>
          <a:bodyPr/>
          <a:lstStyle/>
          <a:p>
            <a:r>
              <a:rPr lang="zh-CN" altLang="en-US"/>
              <a:t>假设，</a:t>
            </a:r>
            <a:r>
              <a:rPr lang="en-US" altLang="zh-CN"/>
              <a:t>A = 4’b1010</a:t>
            </a:r>
            <a:r>
              <a:rPr lang="zh-CN" altLang="en-US"/>
              <a:t>，</a:t>
            </a:r>
            <a:r>
              <a:rPr lang="en-US" altLang="zh-CN"/>
              <a:t> B = 4’b1111</a:t>
            </a:r>
            <a:endParaRPr lang="zh-CN" altLang="en-US" b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F558FE0-8B1F-4EBC-9E32-16976CDF96C7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2471738"/>
            <a:ext cx="7780337" cy="2736850"/>
            <a:chOff x="178" y="1162"/>
            <a:chExt cx="5443" cy="1724"/>
          </a:xfrm>
        </p:grpSpPr>
        <p:sp>
          <p:nvSpPr>
            <p:cNvPr id="47121" name="Rectangle 5">
              <a:extLst>
                <a:ext uri="{FF2B5EF4-FFF2-40B4-BE49-F238E27FC236}">
                  <a16:creationId xmlns:a16="http://schemas.microsoft.com/office/drawing/2014/main" id="{5E3EA347-EF65-497F-BE16-DFCCCC3F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480"/>
              <a:ext cx="872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A ~^ B =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   1010</a:t>
              </a:r>
            </a:p>
          </p:txBody>
        </p:sp>
        <p:sp>
          <p:nvSpPr>
            <p:cNvPr id="47122" name="Rectangle 6">
              <a:extLst>
                <a:ext uri="{FF2B5EF4-FFF2-40B4-BE49-F238E27FC236}">
                  <a16:creationId xmlns:a16="http://schemas.microsoft.com/office/drawing/2014/main" id="{87652570-9798-4860-B8CD-C88317DF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474"/>
              <a:ext cx="799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08050" indent="-436563"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04925" indent="-395288"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indent="-387350"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93913" indent="-398463"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51113" indent="-398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08313" indent="-398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65513" indent="-398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922713" indent="-3984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2636838" algn="ctr"/>
                  <a:tab pos="5273675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  A ^ B =</a:t>
              </a:r>
            </a:p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   0101</a:t>
              </a:r>
            </a:p>
          </p:txBody>
        </p:sp>
        <p:sp>
          <p:nvSpPr>
            <p:cNvPr id="47123" name="Rectangle 7">
              <a:extLst>
                <a:ext uri="{FF2B5EF4-FFF2-40B4-BE49-F238E27FC236}">
                  <a16:creationId xmlns:a16="http://schemas.microsoft.com/office/drawing/2014/main" id="{6DD079FD-CE21-46A5-808D-B6481F11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1472"/>
              <a:ext cx="814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A | B =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  1111</a:t>
              </a:r>
            </a:p>
          </p:txBody>
        </p:sp>
        <p:sp>
          <p:nvSpPr>
            <p:cNvPr id="47124" name="Rectangle 8">
              <a:extLst>
                <a:ext uri="{FF2B5EF4-FFF2-40B4-BE49-F238E27FC236}">
                  <a16:creationId xmlns:a16="http://schemas.microsoft.com/office/drawing/2014/main" id="{16678FD2-C040-498D-8922-2B674D5F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480"/>
              <a:ext cx="1043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   A &amp; B =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     1010</a:t>
              </a:r>
            </a:p>
          </p:txBody>
        </p:sp>
        <p:sp>
          <p:nvSpPr>
            <p:cNvPr id="47125" name="Rectangle 9">
              <a:extLst>
                <a:ext uri="{FF2B5EF4-FFF2-40B4-BE49-F238E27FC236}">
                  <a16:creationId xmlns:a16="http://schemas.microsoft.com/office/drawing/2014/main" id="{982BC513-8BB8-46AA-BA43-5A348B64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1471"/>
              <a:ext cx="1134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indent="269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08050" indent="-4365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04925" indent="-3952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indent="-387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93913" indent="-3984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511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083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655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9227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~A = 0101</a:t>
              </a:r>
            </a:p>
            <a:p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~B = 0000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2FCDE8F4-FD7F-46E2-896B-140C113B7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335"/>
              <a:ext cx="997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kumimoji="1" lang="en-US" altLang="zh-CN" sz="2400" b="0" dirty="0">
                <a:latin typeface="+mn-ea"/>
                <a:ea typeface="+mn-ea"/>
              </a:endParaRPr>
            </a:p>
            <a:p>
              <a:pPr algn="l">
                <a:defRPr/>
              </a:pPr>
              <a:r>
                <a:rPr kumimoji="1" lang="en-US" altLang="zh-CN" sz="2400" b="0" dirty="0">
                  <a:latin typeface="+mn-ea"/>
                  <a:ea typeface="+mn-ea"/>
                </a:rPr>
                <a:t>  </a:t>
              </a:r>
              <a:r>
                <a:rPr kumimoji="1" lang="zh-CN" altLang="en-US" sz="2400" b="0" dirty="0">
                  <a:latin typeface="+mn-ea"/>
                  <a:ea typeface="+mn-ea"/>
                </a:rPr>
                <a:t>位运算</a:t>
              </a:r>
            </a:p>
          </p:txBody>
        </p:sp>
        <p:sp>
          <p:nvSpPr>
            <p:cNvPr id="47127" name="Line 11">
              <a:extLst>
                <a:ext uri="{FF2B5EF4-FFF2-40B4-BE49-F238E27FC236}">
                  <a16:creationId xmlns:a16="http://schemas.microsoft.com/office/drawing/2014/main" id="{2F410092-7174-45C3-A7E8-32F36C7B3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162"/>
              <a:ext cx="530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8" name="Line 12">
              <a:extLst>
                <a:ext uri="{FF2B5EF4-FFF2-40B4-BE49-F238E27FC236}">
                  <a16:creationId xmlns:a16="http://schemas.microsoft.com/office/drawing/2014/main" id="{AE3E4BDC-EF7D-4D5E-8705-209F46CE0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162"/>
              <a:ext cx="0" cy="172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9" name="Line 13">
              <a:extLst>
                <a:ext uri="{FF2B5EF4-FFF2-40B4-BE49-F238E27FC236}">
                  <a16:creationId xmlns:a16="http://schemas.microsoft.com/office/drawing/2014/main" id="{C8D5BC01-7091-44E2-8FC3-5F8349787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2" y="1162"/>
              <a:ext cx="0" cy="172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0" name="Line 14">
              <a:extLst>
                <a:ext uri="{FF2B5EF4-FFF2-40B4-BE49-F238E27FC236}">
                  <a16:creationId xmlns:a16="http://schemas.microsoft.com/office/drawing/2014/main" id="{8E8EDEF7-7359-4919-A9DB-13155C92F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162"/>
              <a:ext cx="0" cy="172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1" name="Line 15">
              <a:extLst>
                <a:ext uri="{FF2B5EF4-FFF2-40B4-BE49-F238E27FC236}">
                  <a16:creationId xmlns:a16="http://schemas.microsoft.com/office/drawing/2014/main" id="{EC658FE3-03D1-4C15-83C5-FD8EA0026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162"/>
              <a:ext cx="0" cy="172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2" name="Line 16">
              <a:extLst>
                <a:ext uri="{FF2B5EF4-FFF2-40B4-BE49-F238E27FC236}">
                  <a16:creationId xmlns:a16="http://schemas.microsoft.com/office/drawing/2014/main" id="{AC7C9EB1-49B8-40DD-AE97-665B0BD40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7" y="1162"/>
              <a:ext cx="0" cy="172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3" name="Line 17">
              <a:extLst>
                <a:ext uri="{FF2B5EF4-FFF2-40B4-BE49-F238E27FC236}">
                  <a16:creationId xmlns:a16="http://schemas.microsoft.com/office/drawing/2014/main" id="{90B3313C-8BE9-46F4-A1CA-CEE7682BB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1162"/>
              <a:ext cx="0" cy="172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4" name="Line 18">
              <a:extLst>
                <a:ext uri="{FF2B5EF4-FFF2-40B4-BE49-F238E27FC236}">
                  <a16:creationId xmlns:a16="http://schemas.microsoft.com/office/drawing/2014/main" id="{A0A908FC-B525-4BE0-BD95-FC120BCCA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1162"/>
              <a:ext cx="0" cy="172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02C1031D-0D71-4F51-A673-BE754468522C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4056063"/>
            <a:ext cx="7596188" cy="1401762"/>
            <a:chOff x="306" y="3863"/>
            <a:chExt cx="5314" cy="883"/>
          </a:xfrm>
        </p:grpSpPr>
        <p:sp>
          <p:nvSpPr>
            <p:cNvPr id="47113" name="Rectangle 20">
              <a:extLst>
                <a:ext uri="{FF2B5EF4-FFF2-40B4-BE49-F238E27FC236}">
                  <a16:creationId xmlns:a16="http://schemas.microsoft.com/office/drawing/2014/main" id="{EBFBC510-5739-48D8-9216-8D66CA6A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3985"/>
              <a:ext cx="1013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indent="269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08050" indent="-4365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04925" indent="-3952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indent="-387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93913" indent="-3984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511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083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655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9227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~^ A = 1</a:t>
              </a:r>
            </a:p>
            <a:p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~^ B = 1</a:t>
              </a:r>
            </a:p>
          </p:txBody>
        </p:sp>
        <p:sp>
          <p:nvSpPr>
            <p:cNvPr id="47114" name="Rectangle 21">
              <a:extLst>
                <a:ext uri="{FF2B5EF4-FFF2-40B4-BE49-F238E27FC236}">
                  <a16:creationId xmlns:a16="http://schemas.microsoft.com/office/drawing/2014/main" id="{026DD698-FE0F-4674-A06E-D7801E344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999"/>
              <a:ext cx="915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indent="269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08050" indent="-4365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04925" indent="-3952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indent="-387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93913" indent="-3984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511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083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655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9227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^ A = 0</a:t>
              </a:r>
            </a:p>
            <a:p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^ B = 0</a:t>
              </a:r>
            </a:p>
          </p:txBody>
        </p:sp>
        <p:sp>
          <p:nvSpPr>
            <p:cNvPr id="47115" name="Rectangle 22">
              <a:extLst>
                <a:ext uri="{FF2B5EF4-FFF2-40B4-BE49-F238E27FC236}">
                  <a16:creationId xmlns:a16="http://schemas.microsoft.com/office/drawing/2014/main" id="{B98A2C17-0757-4DB8-A6D2-567029B4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3990"/>
              <a:ext cx="1013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indent="269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08050" indent="-4365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04925" indent="-3952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indent="-387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93913" indent="-3984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511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083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655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9227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| A = 1</a:t>
              </a:r>
            </a:p>
            <a:p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~| B = 0</a:t>
              </a:r>
            </a:p>
          </p:txBody>
        </p:sp>
        <p:sp>
          <p:nvSpPr>
            <p:cNvPr id="47116" name="Rectangle 23">
              <a:extLst>
                <a:ext uri="{FF2B5EF4-FFF2-40B4-BE49-F238E27FC236}">
                  <a16:creationId xmlns:a16="http://schemas.microsoft.com/office/drawing/2014/main" id="{6BE8B150-2C7C-4FD4-A555-C2C88CBB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3999"/>
              <a:ext cx="1097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indent="269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08050" indent="-4365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04925" indent="-3952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indent="-387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93913" indent="-3984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511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083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655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9227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~&amp; A = 1</a:t>
              </a:r>
            </a:p>
            <a:p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&amp; B = 1</a:t>
              </a:r>
            </a:p>
          </p:txBody>
        </p:sp>
        <p:sp>
          <p:nvSpPr>
            <p:cNvPr id="47117" name="Rectangle 24">
              <a:extLst>
                <a:ext uri="{FF2B5EF4-FFF2-40B4-BE49-F238E27FC236}">
                  <a16:creationId xmlns:a16="http://schemas.microsoft.com/office/drawing/2014/main" id="{3EB0DF61-D589-4C7B-BA33-7FA52AF1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4017"/>
              <a:ext cx="96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08050" indent="-4365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04925" indent="-3952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indent="-387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93913" indent="-3984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511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083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655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922713" indent="-398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&amp;A=1&amp;0&amp;1&amp;0=0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CFFD29F-6E05-4479-BB40-66214E32E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4082"/>
              <a:ext cx="1034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kumimoji="1" lang="zh-CN" altLang="en-US" sz="2400" b="0" dirty="0">
                  <a:latin typeface="+mn-ea"/>
                  <a:ea typeface="+mn-ea"/>
                </a:rPr>
                <a:t>缩位运算</a:t>
              </a:r>
            </a:p>
          </p:txBody>
        </p:sp>
        <p:sp>
          <p:nvSpPr>
            <p:cNvPr id="47119" name="Line 26">
              <a:extLst>
                <a:ext uri="{FF2B5EF4-FFF2-40B4-BE49-F238E27FC236}">
                  <a16:creationId xmlns:a16="http://schemas.microsoft.com/office/drawing/2014/main" id="{09903F7E-F874-4BAE-8610-42950E03A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" y="4594"/>
              <a:ext cx="530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Line 27">
              <a:extLst>
                <a:ext uri="{FF2B5EF4-FFF2-40B4-BE49-F238E27FC236}">
                  <a16:creationId xmlns:a16="http://schemas.microsoft.com/office/drawing/2014/main" id="{F76DDCFF-3CC3-40B2-93B4-146E53C5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" y="3863"/>
              <a:ext cx="530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Rectangle 4">
            <a:extLst>
              <a:ext uri="{FF2B5EF4-FFF2-40B4-BE49-F238E27FC236}">
                <a16:creationId xmlns:a16="http://schemas.microsoft.com/office/drawing/2014/main" id="{910D275A-8C8E-4328-A7CB-E355464A43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92165944-A7E2-4135-AF1D-44CC5923F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D2827AC-6155-4E09-B43A-9793BEDEB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0142124D-72F6-4542-AA45-1E50CAAD1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位拼接运算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4B1E9-3932-4A13-BCA5-9D44837E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将两个或多个信号的某些位拼接起来成为一个新的操作数</a:t>
            </a:r>
            <a:endParaRPr lang="en-US" altLang="zh-CN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b="0" dirty="0"/>
              <a:t>例如，</a:t>
            </a:r>
            <a:r>
              <a:rPr lang="en-US" altLang="zh-CN" sz="2400" b="0" dirty="0"/>
              <a:t>a = 1’b1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b = 2’b10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 = 3’b010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dirty="0"/>
              <a:t>	{a, b, c} </a:t>
            </a:r>
            <a:r>
              <a:rPr lang="zh-CN" altLang="en-US" sz="2400" b="0" dirty="0"/>
              <a:t>＝ </a:t>
            </a:r>
            <a:r>
              <a:rPr lang="en-US" altLang="zh-CN" sz="2400" b="0" dirty="0"/>
              <a:t>6’b110010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dirty="0"/>
              <a:t>	{b, b, b, b} </a:t>
            </a:r>
            <a:r>
              <a:rPr lang="zh-CN" altLang="en-US" sz="2400" b="0" dirty="0"/>
              <a:t>＝ </a:t>
            </a:r>
            <a:r>
              <a:rPr lang="en-US" altLang="zh-CN" sz="2400" b="0" dirty="0"/>
              <a:t>8’b10101010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dirty="0"/>
              <a:t>	{a, a, b, b, c[1:0]} = 8’b11101010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dirty="0"/>
              <a:t>对同一个操作数的重复拼接还可以用双重大括号运算 </a:t>
            </a:r>
            <a:r>
              <a:rPr lang="en-US" altLang="zh-CN" dirty="0"/>
              <a:t>{N{}}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b="0" dirty="0"/>
              <a:t>例如，</a:t>
            </a:r>
            <a:r>
              <a:rPr lang="en-US" altLang="zh-CN" sz="2400" b="0" dirty="0"/>
              <a:t>{4{b}} = 8’b10101010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dirty="0"/>
              <a:t>	{{2{a}}, {2{b}}, c[2:1]} = 8’b11101001</a:t>
            </a:r>
            <a:endParaRPr lang="zh-CN" altLang="en-US" sz="2400" b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0B4FE3-2D0F-44BD-A35F-3A91F4A980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D5C060-D835-4EE2-88E3-5CF1531D8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135AC4-C7DF-4D33-A535-2E45020F8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585AA927-64E5-47DD-B2ED-FCABAB53D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4B1E9-3932-4A13-BCA5-9D44837E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8888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zh-CN" altLang="en-US" dirty="0"/>
              <a:t>根据条件表达式的值选择表达式，又称三目运算</a:t>
            </a:r>
            <a:endParaRPr lang="en-US" altLang="zh-CN" dirty="0"/>
          </a:p>
          <a:p>
            <a:pPr marL="354013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fr-FR" sz="2400" b="0" dirty="0"/>
              <a:t>一般用法：</a:t>
            </a:r>
          </a:p>
          <a:p>
            <a:pPr marL="354013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fr-FR" altLang="zh-CN" sz="2400" b="0" dirty="0"/>
              <a:t>       condition_expr ? </a:t>
            </a:r>
            <a:r>
              <a:rPr lang="en-US" altLang="zh-CN" sz="2400" b="0" dirty="0"/>
              <a:t>e</a:t>
            </a:r>
            <a:r>
              <a:rPr lang="fr-FR" altLang="zh-CN" sz="2400" b="0" dirty="0"/>
              <a:t>xpr1 : expr2;</a:t>
            </a:r>
          </a:p>
          <a:p>
            <a:pPr marL="354013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400" b="0" dirty="0"/>
              <a:t>首先计算第一个操作数</a:t>
            </a:r>
            <a:r>
              <a:rPr lang="en-US" altLang="zh-CN" sz="2400" b="0" dirty="0" err="1"/>
              <a:t>condition_expr</a:t>
            </a:r>
            <a:r>
              <a:rPr lang="zh-CN" altLang="en-US" sz="2400" b="0" dirty="0"/>
              <a:t>的值</a:t>
            </a:r>
          </a:p>
          <a:p>
            <a:pPr marL="354013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400" b="0" dirty="0"/>
              <a:t>结果为逻辑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，选择第二个操作数</a:t>
            </a:r>
            <a:r>
              <a:rPr lang="en-US" altLang="zh-CN" sz="2400" b="0" dirty="0"/>
              <a:t>expr1</a:t>
            </a:r>
            <a:r>
              <a:rPr lang="zh-CN" altLang="en-US" sz="2400" b="0" dirty="0"/>
              <a:t>的值作为返回值</a:t>
            </a:r>
          </a:p>
          <a:p>
            <a:pPr marL="354013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400" b="0" dirty="0"/>
              <a:t>结果为逻辑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，选择第三个操作数</a:t>
            </a:r>
            <a:r>
              <a:rPr lang="en-US" altLang="zh-CN" sz="2400" b="0" dirty="0"/>
              <a:t>expr2</a:t>
            </a:r>
            <a:r>
              <a:rPr lang="zh-CN" altLang="en-US" sz="2400" b="0" dirty="0"/>
              <a:t>的值作为返回值</a:t>
            </a:r>
            <a:endParaRPr lang="en-US" altLang="zh-CN" sz="2400" b="0" dirty="0"/>
          </a:p>
          <a:p>
            <a:pPr marL="354013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400" b="0" dirty="0"/>
              <a:t>      (a &gt; b) ? a : b;   //max(a, b)</a:t>
            </a:r>
          </a:p>
          <a:p>
            <a:pPr marL="354013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fr-FR" altLang="zh-CN" sz="2400" b="0" dirty="0"/>
          </a:p>
          <a:p>
            <a:pPr>
              <a:spcAft>
                <a:spcPts val="600"/>
              </a:spcAft>
              <a:defRPr/>
            </a:pPr>
            <a:endParaRPr lang="zh-CN" altLang="en-US" sz="2400" b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FCB713-E9E9-4D4E-B22E-070D634EF64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AB12A3-500D-41A5-B8D0-E09C43A6C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3040528-98CD-4BC1-BE51-9F8D92F4B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D1E0C6C-AC3E-4CAB-B1E7-3F82C87F3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运算优先级</a:t>
            </a:r>
          </a:p>
        </p:txBody>
      </p:sp>
      <p:graphicFrame>
        <p:nvGraphicFramePr>
          <p:cNvPr id="7" name="Group 53">
            <a:extLst>
              <a:ext uri="{FF2B5EF4-FFF2-40B4-BE49-F238E27FC236}">
                <a16:creationId xmlns:a16="http://schemas.microsoft.com/office/drawing/2014/main" id="{D8B91F2C-07C6-46BE-B018-BF29EAC625D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2466975" y="1397000"/>
          <a:ext cx="4876800" cy="4754594"/>
        </p:xfrm>
        <a:graphic>
          <a:graphicData uri="http://schemas.openxmlformats.org/drawingml/2006/table">
            <a:tbl>
              <a:tblPr/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~,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div, mod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xnor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&amp;&amp;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logical 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8839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||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logical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07182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0226" name="Text Box 51">
            <a:extLst>
              <a:ext uri="{FF2B5EF4-FFF2-40B4-BE49-F238E27FC236}">
                <a16:creationId xmlns:a16="http://schemas.microsoft.com/office/drawing/2014/main" id="{E292D384-354C-4E4A-A4CD-B4DD521A930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47788" y="1358900"/>
            <a:ext cx="1752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Highest</a:t>
            </a:r>
          </a:p>
        </p:txBody>
      </p:sp>
      <p:sp>
        <p:nvSpPr>
          <p:cNvPr id="50227" name="Text Box 52">
            <a:extLst>
              <a:ext uri="{FF2B5EF4-FFF2-40B4-BE49-F238E27FC236}">
                <a16:creationId xmlns:a16="http://schemas.microsoft.com/office/drawing/2014/main" id="{C4D8C450-98E9-44CA-A36D-4D68C5D1C8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47788" y="5767388"/>
            <a:ext cx="1752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Lowest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919FD66-03AF-4C89-AB17-17DC522012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A2F2062-3B2E-427E-A9C2-1E15B22D7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9AC1E26-5ADF-43B9-8E1F-C4D3DB1B0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6AC3C4B2-5F87-4D43-9117-7880C0F45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341438"/>
            <a:ext cx="6575425" cy="50403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0" dirty="0"/>
              <a:t>module mux2_1(</a:t>
            </a:r>
          </a:p>
          <a:p>
            <a:pPr>
              <a:buFontTx/>
              <a:buNone/>
            </a:pPr>
            <a:r>
              <a:rPr lang="en-US" altLang="zh-CN" sz="2400" b="0" dirty="0"/>
              <a:t>    input a, b, s,</a:t>
            </a:r>
          </a:p>
          <a:p>
            <a:pPr>
              <a:buFontTx/>
              <a:buNone/>
            </a:pPr>
            <a:r>
              <a:rPr lang="en-US" altLang="zh-CN" sz="2400" b="0" dirty="0"/>
              <a:t>    output f</a:t>
            </a:r>
          </a:p>
          <a:p>
            <a:pPr>
              <a:buFontTx/>
              <a:buNone/>
            </a:pPr>
            <a:r>
              <a:rPr lang="en-US" altLang="zh-CN" sz="2400" b="0" dirty="0"/>
              <a:t>);</a:t>
            </a:r>
          </a:p>
          <a:p>
            <a:pPr>
              <a:buFontTx/>
              <a:buNone/>
            </a:pPr>
            <a:endParaRPr lang="en-US" altLang="zh-CN" sz="1400" b="0" dirty="0"/>
          </a:p>
          <a:p>
            <a:pPr>
              <a:buFontTx/>
              <a:buNone/>
            </a:pPr>
            <a:r>
              <a:rPr lang="en-US" altLang="zh-CN" sz="2400" b="0" dirty="0"/>
              <a:t>    assign f = (a &amp; ~s) | (b &amp; s);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b="0" dirty="0"/>
              <a:t>// assign f = s ? b : a;</a:t>
            </a:r>
          </a:p>
          <a:p>
            <a:pPr>
              <a:buFontTx/>
              <a:buNone/>
            </a:pPr>
            <a:endParaRPr lang="en-US" altLang="zh-CN" sz="1600" b="0" dirty="0"/>
          </a:p>
          <a:p>
            <a:pPr>
              <a:buFontTx/>
              <a:buNone/>
            </a:pPr>
            <a:r>
              <a:rPr lang="en-US" altLang="zh-CN" sz="2400" b="0" dirty="0" err="1"/>
              <a:t>endmodule</a:t>
            </a:r>
            <a:endParaRPr lang="en-US" altLang="zh-CN" sz="2400" b="0" dirty="0"/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C35B066C-363D-4923-BEA4-9BE28EC25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 Mux with Assign</a:t>
            </a:r>
          </a:p>
        </p:txBody>
      </p:sp>
      <p:grpSp>
        <p:nvGrpSpPr>
          <p:cNvPr id="51207" name="组合 2">
            <a:extLst>
              <a:ext uri="{FF2B5EF4-FFF2-40B4-BE49-F238E27FC236}">
                <a16:creationId xmlns:a16="http://schemas.microsoft.com/office/drawing/2014/main" id="{F1459E5F-3F5F-4231-8AED-12A9400D40B6}"/>
              </a:ext>
            </a:extLst>
          </p:cNvPr>
          <p:cNvGrpSpPr>
            <a:grpSpLocks/>
          </p:cNvGrpSpPr>
          <p:nvPr/>
        </p:nvGrpSpPr>
        <p:grpSpPr bwMode="auto">
          <a:xfrm>
            <a:off x="3934505" y="4217376"/>
            <a:ext cx="4811712" cy="2006600"/>
            <a:chOff x="4103688" y="4113213"/>
            <a:chExt cx="4811712" cy="2006399"/>
          </a:xfrm>
        </p:grpSpPr>
        <p:sp>
          <p:nvSpPr>
            <p:cNvPr id="51220" name="AutoShape 4">
              <a:extLst>
                <a:ext uri="{FF2B5EF4-FFF2-40B4-BE49-F238E27FC236}">
                  <a16:creationId xmlns:a16="http://schemas.microsoft.com/office/drawing/2014/main" id="{E25FC4F7-4F04-415B-AA24-1FB88B872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4156075"/>
              <a:ext cx="685800" cy="609600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21" name="Line 5">
              <a:extLst>
                <a:ext uri="{FF2B5EF4-FFF2-40B4-BE49-F238E27FC236}">
                  <a16:creationId xmlns:a16="http://schemas.microsoft.com/office/drawing/2014/main" id="{9165A178-3C4E-4262-882F-0DA15A530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850" y="4308475"/>
              <a:ext cx="170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Line 6">
              <a:extLst>
                <a:ext uri="{FF2B5EF4-FFF2-40B4-BE49-F238E27FC236}">
                  <a16:creationId xmlns:a16="http://schemas.microsoft.com/office/drawing/2014/main" id="{ED1C52FD-F87A-4F40-A3A8-AEC728ABB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450" y="446087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AutoShape 7">
              <a:extLst>
                <a:ext uri="{FF2B5EF4-FFF2-40B4-BE49-F238E27FC236}">
                  <a16:creationId xmlns:a16="http://schemas.microsoft.com/office/drawing/2014/main" id="{EC13D9C1-CBF1-40F8-99AC-513EAD7E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5070475"/>
              <a:ext cx="685800" cy="609600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24" name="Line 8">
              <a:extLst>
                <a:ext uri="{FF2B5EF4-FFF2-40B4-BE49-F238E27FC236}">
                  <a16:creationId xmlns:a16="http://schemas.microsoft.com/office/drawing/2014/main" id="{A08A3164-1A74-4711-B6C8-BCE39486C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850" y="5222875"/>
              <a:ext cx="170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Line 9">
              <a:extLst>
                <a:ext uri="{FF2B5EF4-FFF2-40B4-BE49-F238E27FC236}">
                  <a16:creationId xmlns:a16="http://schemas.microsoft.com/office/drawing/2014/main" id="{E016BFF0-E74C-4F09-9B26-D2370119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925" y="5527675"/>
              <a:ext cx="1355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Line 10">
              <a:extLst>
                <a:ext uri="{FF2B5EF4-FFF2-40B4-BE49-F238E27FC236}">
                  <a16:creationId xmlns:a16="http://schemas.microsoft.com/office/drawing/2014/main" id="{76311A31-BE42-4FD1-A748-E24C551B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450" y="537527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27" name="Group 11">
              <a:extLst>
                <a:ext uri="{FF2B5EF4-FFF2-40B4-BE49-F238E27FC236}">
                  <a16:creationId xmlns:a16="http://schemas.microsoft.com/office/drawing/2014/main" id="{E2697FEE-6C4A-41AC-8BF2-3F611378C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0450" y="4613275"/>
              <a:ext cx="685800" cy="609600"/>
              <a:chOff x="2688" y="1488"/>
              <a:chExt cx="432" cy="384"/>
            </a:xfrm>
          </p:grpSpPr>
          <p:sp>
            <p:nvSpPr>
              <p:cNvPr id="51243" name="Arc 12">
                <a:extLst>
                  <a:ext uri="{FF2B5EF4-FFF2-40B4-BE49-F238E27FC236}">
                    <a16:creationId xmlns:a16="http://schemas.microsoft.com/office/drawing/2014/main" id="{4CCB97AF-6211-48D6-8104-EDB281F66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488"/>
                <a:ext cx="96" cy="383"/>
              </a:xfrm>
              <a:custGeom>
                <a:avLst/>
                <a:gdLst>
                  <a:gd name="T0" fmla="*/ 0 w 21600"/>
                  <a:gd name="T1" fmla="*/ 0 h 43154"/>
                  <a:gd name="T2" fmla="*/ 0 w 21600"/>
                  <a:gd name="T3" fmla="*/ 0 h 43154"/>
                  <a:gd name="T4" fmla="*/ 0 w 21600"/>
                  <a:gd name="T5" fmla="*/ 0 h 43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54"/>
                  <a:gd name="T11" fmla="*/ 21600 w 21600"/>
                  <a:gd name="T12" fmla="*/ 43154 h 43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5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80"/>
                      <a:pt x="12769" y="42409"/>
                      <a:pt x="1412" y="43153"/>
                    </a:cubicBezTo>
                  </a:path>
                  <a:path w="21600" h="4315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80"/>
                      <a:pt x="12769" y="42409"/>
                      <a:pt x="1412" y="4315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4" name="Arc 13">
                <a:extLst>
                  <a:ext uri="{FF2B5EF4-FFF2-40B4-BE49-F238E27FC236}">
                    <a16:creationId xmlns:a16="http://schemas.microsoft.com/office/drawing/2014/main" id="{3AFEBD02-DB81-4115-9FCA-E08FB5D72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488"/>
                <a:ext cx="432" cy="384"/>
              </a:xfrm>
              <a:custGeom>
                <a:avLst/>
                <a:gdLst>
                  <a:gd name="T0" fmla="*/ 0 w 21600"/>
                  <a:gd name="T1" fmla="*/ 0 h 43189"/>
                  <a:gd name="T2" fmla="*/ 0 w 21600"/>
                  <a:gd name="T3" fmla="*/ 0 h 43189"/>
                  <a:gd name="T4" fmla="*/ 0 w 21600"/>
                  <a:gd name="T5" fmla="*/ 0 h 4318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89"/>
                  <a:gd name="T11" fmla="*/ 21600 w 21600"/>
                  <a:gd name="T12" fmla="*/ 43189 h 431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8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56"/>
                      <a:pt x="12350" y="42810"/>
                      <a:pt x="699" y="43188"/>
                    </a:cubicBezTo>
                  </a:path>
                  <a:path w="21600" h="4318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56"/>
                      <a:pt x="12350" y="42810"/>
                      <a:pt x="699" y="4318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28" name="Line 14">
              <a:extLst>
                <a:ext uri="{FF2B5EF4-FFF2-40B4-BE49-F238E27FC236}">
                  <a16:creationId xmlns:a16="http://schemas.microsoft.com/office/drawing/2014/main" id="{F91DF4F4-059D-4BC9-B5A9-B8DC1D70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8050" y="4765675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15">
              <a:extLst>
                <a:ext uri="{FF2B5EF4-FFF2-40B4-BE49-F238E27FC236}">
                  <a16:creationId xmlns:a16="http://schemas.microsoft.com/office/drawing/2014/main" id="{B64371DA-BDC6-414E-9624-C8A18699E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8050" y="5070475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16">
              <a:extLst>
                <a:ext uri="{FF2B5EF4-FFF2-40B4-BE49-F238E27FC236}">
                  <a16:creationId xmlns:a16="http://schemas.microsoft.com/office/drawing/2014/main" id="{85DB0380-85D2-4A6A-AFD5-9C91BCF16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6250" y="4918075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17">
              <a:extLst>
                <a:ext uri="{FF2B5EF4-FFF2-40B4-BE49-F238E27FC236}">
                  <a16:creationId xmlns:a16="http://schemas.microsoft.com/office/drawing/2014/main" id="{B618E6DC-4ED4-4465-8726-F41FAA7EC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925" y="4613275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18">
              <a:extLst>
                <a:ext uri="{FF2B5EF4-FFF2-40B4-BE49-F238E27FC236}">
                  <a16:creationId xmlns:a16="http://schemas.microsoft.com/office/drawing/2014/main" id="{6CCD4372-3A2D-4E45-9C37-E3D430EE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2325" y="4613275"/>
              <a:ext cx="4413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33" name="Group 19">
              <a:extLst>
                <a:ext uri="{FF2B5EF4-FFF2-40B4-BE49-F238E27FC236}">
                  <a16:creationId xmlns:a16="http://schemas.microsoft.com/office/drawing/2014/main" id="{379378A7-C485-4222-9110-35A2291E0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5113" y="4383088"/>
              <a:ext cx="557212" cy="457200"/>
              <a:chOff x="3235" y="2143"/>
              <a:chExt cx="351" cy="288"/>
            </a:xfrm>
          </p:grpSpPr>
          <p:sp>
            <p:nvSpPr>
              <p:cNvPr id="51241" name="AutoShape 20">
                <a:extLst>
                  <a:ext uri="{FF2B5EF4-FFF2-40B4-BE49-F238E27FC236}">
                    <a16:creationId xmlns:a16="http://schemas.microsoft.com/office/drawing/2014/main" id="{788E5D19-C7CD-4EFE-80B9-E8641C570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219" y="2159"/>
                <a:ext cx="288" cy="255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1242" name="Oval 21">
                <a:extLst>
                  <a:ext uri="{FF2B5EF4-FFF2-40B4-BE49-F238E27FC236}">
                    <a16:creationId xmlns:a16="http://schemas.microsoft.com/office/drawing/2014/main" id="{FB9F0C71-0873-4B5F-8694-CD42E0B94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2239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34" name="Line 22">
              <a:extLst>
                <a:ext uri="{FF2B5EF4-FFF2-40B4-BE49-F238E27FC236}">
                  <a16:creationId xmlns:a16="http://schemas.microsoft.com/office/drawing/2014/main" id="{12E2962C-8EC9-4AA3-8132-8A7A73E29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925" y="4613275"/>
              <a:ext cx="0" cy="1336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Line 23">
              <a:extLst>
                <a:ext uri="{FF2B5EF4-FFF2-40B4-BE49-F238E27FC236}">
                  <a16:creationId xmlns:a16="http://schemas.microsoft.com/office/drawing/2014/main" id="{E14F9AE0-81A2-4D23-94EB-67FD9C7F8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8050" y="5070475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Line 24">
              <a:extLst>
                <a:ext uri="{FF2B5EF4-FFF2-40B4-BE49-F238E27FC236}">
                  <a16:creationId xmlns:a16="http://schemas.microsoft.com/office/drawing/2014/main" id="{FBBE8980-88B1-4F2D-8CE6-2AB39CCDD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58050" y="4460875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7" name="Text Box 25">
              <a:extLst>
                <a:ext uri="{FF2B5EF4-FFF2-40B4-BE49-F238E27FC236}">
                  <a16:creationId xmlns:a16="http://schemas.microsoft.com/office/drawing/2014/main" id="{C646CE1C-6052-46B5-AF9D-93E26C915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613" y="4113213"/>
              <a:ext cx="447675" cy="45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0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38" name="Text Box 26">
              <a:extLst>
                <a:ext uri="{FF2B5EF4-FFF2-40B4-BE49-F238E27FC236}">
                  <a16:creationId xmlns:a16="http://schemas.microsoft.com/office/drawing/2014/main" id="{612E7412-27F2-4818-91EE-CB94676E8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688" y="5027613"/>
              <a:ext cx="466725" cy="45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0"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239" name="Text Box 27">
              <a:extLst>
                <a:ext uri="{FF2B5EF4-FFF2-40B4-BE49-F238E27FC236}">
                  <a16:creationId xmlns:a16="http://schemas.microsoft.com/office/drawing/2014/main" id="{1A867C99-F5D4-455A-A687-7CDA398DF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050" y="5661025"/>
              <a:ext cx="685800" cy="45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0" dirty="0"/>
                <a:t>s</a:t>
              </a:r>
            </a:p>
          </p:txBody>
        </p:sp>
        <p:sp>
          <p:nvSpPr>
            <p:cNvPr id="51240" name="Text Box 28">
              <a:extLst>
                <a:ext uri="{FF2B5EF4-FFF2-40B4-BE49-F238E27FC236}">
                  <a16:creationId xmlns:a16="http://schemas.microsoft.com/office/drawing/2014/main" id="{C27BF351-6993-427B-9F51-56A60D637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8200" y="4701023"/>
              <a:ext cx="457200" cy="45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0" dirty="0"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51208" name="组合 1">
            <a:extLst>
              <a:ext uri="{FF2B5EF4-FFF2-40B4-BE49-F238E27FC236}">
                <a16:creationId xmlns:a16="http://schemas.microsoft.com/office/drawing/2014/main" id="{54E10BED-A36E-4779-B36A-6103E02064C6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1450974"/>
            <a:ext cx="2714625" cy="1866698"/>
            <a:chOff x="5491180" y="1451037"/>
            <a:chExt cx="2714713" cy="1865975"/>
          </a:xfrm>
        </p:grpSpPr>
        <p:sp>
          <p:nvSpPr>
            <p:cNvPr id="51209" name="Line 53">
              <a:extLst>
                <a:ext uri="{FF2B5EF4-FFF2-40B4-BE49-F238E27FC236}">
                  <a16:creationId xmlns:a16="http://schemas.microsoft.com/office/drawing/2014/main" id="{31B2062E-EAC3-433B-AAD9-E98CC5D17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8668" y="2528882"/>
              <a:ext cx="0" cy="654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54">
              <a:extLst>
                <a:ext uri="{FF2B5EF4-FFF2-40B4-BE49-F238E27FC236}">
                  <a16:creationId xmlns:a16="http://schemas.microsoft.com/office/drawing/2014/main" id="{3B88388A-BCAC-499A-A9FF-9C2818102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2339969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55">
              <a:extLst>
                <a:ext uri="{FF2B5EF4-FFF2-40B4-BE49-F238E27FC236}">
                  <a16:creationId xmlns:a16="http://schemas.microsoft.com/office/drawing/2014/main" id="{5F31B395-BCE4-4392-AC46-7128F0867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7588" y="2085970"/>
              <a:ext cx="557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Line 56">
              <a:extLst>
                <a:ext uri="{FF2B5EF4-FFF2-40B4-BE49-F238E27FC236}">
                  <a16:creationId xmlns:a16="http://schemas.microsoft.com/office/drawing/2014/main" id="{A202460A-9712-4E3E-9028-EB238FEE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1804983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Text Box 57">
              <a:extLst>
                <a:ext uri="{FF2B5EF4-FFF2-40B4-BE49-F238E27FC236}">
                  <a16:creationId xmlns:a16="http://schemas.microsoft.com/office/drawing/2014/main" id="{C54BDFEB-6FA3-4520-A232-6B669DE70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93" y="1533520"/>
              <a:ext cx="1586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a</a:t>
              </a:r>
            </a:p>
          </p:txBody>
        </p:sp>
        <p:sp>
          <p:nvSpPr>
            <p:cNvPr id="51214" name="Text Box 58">
              <a:extLst>
                <a:ext uri="{FF2B5EF4-FFF2-40B4-BE49-F238E27FC236}">
                  <a16:creationId xmlns:a16="http://schemas.microsoft.com/office/drawing/2014/main" id="{8D6C1CC3-0C8F-40D5-9F6F-6E06B4065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180" y="2078032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b</a:t>
              </a:r>
            </a:p>
          </p:txBody>
        </p:sp>
        <p:sp>
          <p:nvSpPr>
            <p:cNvPr id="51215" name="Text Box 59">
              <a:extLst>
                <a:ext uri="{FF2B5EF4-FFF2-40B4-BE49-F238E27FC236}">
                  <a16:creationId xmlns:a16="http://schemas.microsoft.com/office/drawing/2014/main" id="{E1A07FB1-9406-4C11-B620-4256A7C1A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068" y="2793995"/>
              <a:ext cx="324139" cy="523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 dirty="0"/>
                <a:t>s</a:t>
              </a:r>
            </a:p>
          </p:txBody>
        </p:sp>
        <p:sp>
          <p:nvSpPr>
            <p:cNvPr id="51216" name="Text Box 60">
              <a:extLst>
                <a:ext uri="{FF2B5EF4-FFF2-40B4-BE49-F238E27FC236}">
                  <a16:creationId xmlns:a16="http://schemas.microsoft.com/office/drawing/2014/main" id="{2060155E-2D4E-41B8-B63F-D2EDC6057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1001" y="1793870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f</a:t>
              </a:r>
            </a:p>
          </p:txBody>
        </p:sp>
        <p:sp>
          <p:nvSpPr>
            <p:cNvPr id="51217" name="Text Box 62">
              <a:extLst>
                <a:ext uri="{FF2B5EF4-FFF2-40B4-BE49-F238E27FC236}">
                  <a16:creationId xmlns:a16="http://schemas.microsoft.com/office/drawing/2014/main" id="{A291E081-1474-4E43-9D42-B734D383E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456" y="1604959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51218" name="Text Box 63">
              <a:extLst>
                <a:ext uri="{FF2B5EF4-FFF2-40B4-BE49-F238E27FC236}">
                  <a16:creationId xmlns:a16="http://schemas.microsoft.com/office/drawing/2014/main" id="{253D94AC-F5CF-45B6-8A68-819610621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343" y="2144707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55" name="梯形 54">
              <a:extLst>
                <a:ext uri="{FF2B5EF4-FFF2-40B4-BE49-F238E27FC236}">
                  <a16:creationId xmlns:a16="http://schemas.microsoft.com/office/drawing/2014/main" id="{1C1237CA-0173-4B45-912D-C4ACAAE4D161}"/>
                </a:ext>
              </a:extLst>
            </p:cNvPr>
            <p:cNvSpPr/>
            <p:nvPr/>
          </p:nvSpPr>
          <p:spPr>
            <a:xfrm rot="5400000">
              <a:off x="6301090" y="1714312"/>
              <a:ext cx="1234597" cy="708048"/>
            </a:xfrm>
            <a:prstGeom prst="trapezoid">
              <a:avLst>
                <a:gd name="adj" fmla="val 4218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5" name="Rectangle 4">
            <a:extLst>
              <a:ext uri="{FF2B5EF4-FFF2-40B4-BE49-F238E27FC236}">
                <a16:creationId xmlns:a16="http://schemas.microsoft.com/office/drawing/2014/main" id="{1B3A5C10-132C-499E-BC87-E2507410A5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E9B4EED4-4E8B-44C0-96E0-C88E93D7D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75CDE33A-6C5C-4F1B-AE5A-32FF00760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>
            <a:extLst>
              <a:ext uri="{FF2B5EF4-FFF2-40B4-BE49-F238E27FC236}">
                <a16:creationId xmlns:a16="http://schemas.microsoft.com/office/drawing/2014/main" id="{FE540A91-C6D5-4DA4-9CDE-079244191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 </a:t>
            </a:r>
            <a:r>
              <a:rPr lang="zh-CN" altLang="en-US"/>
              <a:t>条件语句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C5CF31BE-E745-417A-90DE-DD338FBD6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463" y="1412875"/>
            <a:ext cx="4095750" cy="48958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if</a:t>
            </a:r>
            <a:r>
              <a:rPr lang="zh-CN" altLang="en-US" sz="2400" b="0" dirty="0"/>
              <a:t>（表达式）  语句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；</a:t>
            </a:r>
            <a:endParaRPr lang="en-US" altLang="zh-CN" sz="2400" b="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3600" b="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if</a:t>
            </a:r>
            <a:r>
              <a:rPr lang="zh-CN" altLang="en-US" sz="2400" b="0" dirty="0"/>
              <a:t>（表达式）  语句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；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else   </a:t>
            </a:r>
            <a:r>
              <a:rPr lang="zh-CN" altLang="en-US" sz="2400" b="0" dirty="0"/>
              <a:t>语句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；</a:t>
            </a:r>
            <a:endParaRPr lang="en-US" altLang="zh-CN" sz="2400" b="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3600" b="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if</a:t>
            </a:r>
            <a:r>
              <a:rPr lang="zh-CN" altLang="en-US" sz="2400" b="0" dirty="0"/>
              <a:t>（表达式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）  语句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；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else  if</a:t>
            </a:r>
            <a:r>
              <a:rPr lang="zh-CN" altLang="en-US" sz="2400" b="0" dirty="0"/>
              <a:t>（表达式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）语句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；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else  if</a:t>
            </a:r>
            <a:r>
              <a:rPr lang="zh-CN" altLang="en-US" sz="2400" b="0" dirty="0"/>
              <a:t>（表达式</a:t>
            </a:r>
            <a:r>
              <a:rPr lang="en-US" altLang="zh-CN" sz="2400" b="0" dirty="0"/>
              <a:t>3</a:t>
            </a:r>
            <a:r>
              <a:rPr lang="zh-CN" altLang="en-US" sz="2400" b="0" dirty="0"/>
              <a:t>）语句</a:t>
            </a:r>
            <a:r>
              <a:rPr lang="en-US" altLang="zh-CN" sz="2400" b="0" dirty="0"/>
              <a:t>3</a:t>
            </a:r>
            <a:r>
              <a:rPr lang="zh-CN" altLang="en-US" sz="2400" b="0" dirty="0"/>
              <a:t>；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……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else  if</a:t>
            </a:r>
            <a:r>
              <a:rPr lang="zh-CN" altLang="en-US" sz="2400" b="0" dirty="0"/>
              <a:t>（表达式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）语句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；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0" dirty="0"/>
              <a:t>else  </a:t>
            </a:r>
            <a:r>
              <a:rPr lang="zh-CN" altLang="en-US" sz="2400" b="0" dirty="0"/>
              <a:t>语句</a:t>
            </a:r>
            <a:r>
              <a:rPr lang="en-US" altLang="zh-CN" sz="2400" b="0" dirty="0"/>
              <a:t>n+1</a:t>
            </a:r>
            <a:r>
              <a:rPr lang="zh-CN" altLang="en-US" sz="2400" b="0" dirty="0"/>
              <a:t>；</a:t>
            </a:r>
          </a:p>
        </p:txBody>
      </p:sp>
      <p:sp>
        <p:nvSpPr>
          <p:cNvPr id="53255" name="Rectangle 4">
            <a:extLst>
              <a:ext uri="{FF2B5EF4-FFF2-40B4-BE49-F238E27FC236}">
                <a16:creationId xmlns:a16="http://schemas.microsoft.com/office/drawing/2014/main" id="{EBD52CA1-C612-4F31-870A-AF74F525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68413"/>
            <a:ext cx="4259263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/>
              <a:t>表达式一般为逻辑表达式或关系表达式</a:t>
            </a:r>
          </a:p>
          <a:p>
            <a:pPr lvl="1"/>
            <a:r>
              <a:rPr kumimoji="1" lang="zh-CN" altLang="en-US" dirty="0"/>
              <a:t>若表达式的值为真，则执行指定语句，否则不执行</a:t>
            </a:r>
          </a:p>
          <a:p>
            <a:pPr>
              <a:spcBef>
                <a:spcPts val="1200"/>
              </a:spcBef>
            </a:pPr>
            <a:r>
              <a:rPr kumimoji="1" lang="en-US" altLang="zh-CN" dirty="0"/>
              <a:t>if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后可包含单个或多个语句，多句时用</a:t>
            </a:r>
            <a:r>
              <a:rPr kumimoji="1" lang="en-US" altLang="zh-CN" dirty="0"/>
              <a:t>begin-end</a:t>
            </a:r>
            <a:r>
              <a:rPr kumimoji="1" lang="zh-CN" altLang="en-US" dirty="0"/>
              <a:t>块语句括起来</a:t>
            </a:r>
          </a:p>
          <a:p>
            <a:pPr>
              <a:spcBef>
                <a:spcPts val="1200"/>
              </a:spcBef>
            </a:pPr>
            <a:r>
              <a:rPr kumimoji="1" lang="en-US" altLang="zh-CN" dirty="0"/>
              <a:t>if</a:t>
            </a:r>
            <a:r>
              <a:rPr kumimoji="1" lang="zh-CN" altLang="en-US" dirty="0"/>
              <a:t>语句嵌套使用时，注意</a:t>
            </a:r>
            <a:r>
              <a:rPr kumimoji="1" lang="en-US" altLang="zh-CN" dirty="0"/>
              <a:t>if</a:t>
            </a:r>
            <a:r>
              <a:rPr kumimoji="1" lang="zh-CN" altLang="en-US" dirty="0"/>
              <a:t>与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的配对关系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240CED6-7BFB-47C5-B14E-DCA7ACA01B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CAD241-72B6-46ED-9052-6A1021CDC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47A92F5-32C9-4A4A-9DE3-9140A3DAA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>
            <a:extLst>
              <a:ext uri="{FF2B5EF4-FFF2-40B4-BE49-F238E27FC236}">
                <a16:creationId xmlns:a16="http://schemas.microsoft.com/office/drawing/2014/main" id="{88D56492-317A-4AC7-9BE1-42CC6A0A3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case </a:t>
            </a:r>
            <a:r>
              <a:rPr kumimoji="1" lang="zh-CN" altLang="en-US">
                <a:solidFill>
                  <a:schemeClr val="tx1"/>
                </a:solidFill>
              </a:rPr>
              <a:t>条件语句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746E34AC-5C29-4F90-8871-E514FD09E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0"/>
              <a:t>  case </a:t>
            </a:r>
            <a:r>
              <a:rPr lang="zh-CN" altLang="en-US" b="0"/>
              <a:t>（敏感表达式）</a:t>
            </a:r>
          </a:p>
          <a:p>
            <a:pPr>
              <a:buFontTx/>
              <a:buNone/>
            </a:pPr>
            <a:r>
              <a:rPr lang="zh-CN" altLang="en-US" b="0"/>
              <a:t>	   值</a:t>
            </a:r>
            <a:r>
              <a:rPr lang="en-US" altLang="zh-CN" b="0"/>
              <a:t>1</a:t>
            </a:r>
            <a:r>
              <a:rPr lang="zh-CN" altLang="en-US" b="0"/>
              <a:t>：语句</a:t>
            </a:r>
            <a:r>
              <a:rPr lang="en-US" altLang="zh-CN" b="0"/>
              <a:t>1</a:t>
            </a:r>
            <a:r>
              <a:rPr lang="zh-CN" altLang="en-US" b="0"/>
              <a:t>；</a:t>
            </a:r>
          </a:p>
          <a:p>
            <a:pPr>
              <a:buFontTx/>
              <a:buNone/>
            </a:pPr>
            <a:r>
              <a:rPr lang="zh-CN" altLang="en-US" b="0"/>
              <a:t>	   值</a:t>
            </a:r>
            <a:r>
              <a:rPr lang="en-US" altLang="zh-CN" b="0"/>
              <a:t>2</a:t>
            </a:r>
            <a:r>
              <a:rPr lang="zh-CN" altLang="en-US" b="0"/>
              <a:t>：语句</a:t>
            </a:r>
            <a:r>
              <a:rPr lang="en-US" altLang="zh-CN" b="0"/>
              <a:t>2</a:t>
            </a:r>
            <a:r>
              <a:rPr lang="zh-CN" altLang="en-US" b="0"/>
              <a:t>；</a:t>
            </a:r>
          </a:p>
          <a:p>
            <a:pPr>
              <a:buFontTx/>
              <a:buNone/>
            </a:pPr>
            <a:r>
              <a:rPr lang="zh-CN" altLang="en-US" b="0"/>
              <a:t>	      </a:t>
            </a:r>
            <a:r>
              <a:rPr lang="en-US" altLang="zh-CN" b="0"/>
              <a:t>……</a:t>
            </a:r>
          </a:p>
          <a:p>
            <a:pPr>
              <a:buFontTx/>
              <a:buNone/>
            </a:pPr>
            <a:r>
              <a:rPr lang="en-US" altLang="zh-CN" b="0"/>
              <a:t>	   </a:t>
            </a:r>
            <a:r>
              <a:rPr lang="zh-CN" altLang="en-US" b="0"/>
              <a:t>值</a:t>
            </a:r>
            <a:r>
              <a:rPr lang="en-US" altLang="zh-CN" b="0"/>
              <a:t>n</a:t>
            </a:r>
            <a:r>
              <a:rPr lang="zh-CN" altLang="en-US" b="0"/>
              <a:t>：语句</a:t>
            </a:r>
            <a:r>
              <a:rPr lang="en-US" altLang="zh-CN" b="0"/>
              <a:t>n</a:t>
            </a:r>
            <a:r>
              <a:rPr lang="zh-CN" altLang="en-US" b="0"/>
              <a:t>；</a:t>
            </a:r>
          </a:p>
          <a:p>
            <a:pPr>
              <a:buFontTx/>
              <a:buNone/>
            </a:pPr>
            <a:r>
              <a:rPr lang="zh-CN" altLang="en-US" b="0"/>
              <a:t>	   </a:t>
            </a:r>
            <a:r>
              <a:rPr lang="en-US" altLang="zh-CN" b="0"/>
              <a:t>default</a:t>
            </a:r>
            <a:r>
              <a:rPr lang="zh-CN" altLang="en-US" b="0"/>
              <a:t>：  语句</a:t>
            </a:r>
            <a:r>
              <a:rPr lang="en-US" altLang="zh-CN" b="0"/>
              <a:t>n+1</a:t>
            </a:r>
            <a:r>
              <a:rPr lang="zh-CN" altLang="en-US" b="0"/>
              <a:t>；</a:t>
            </a:r>
          </a:p>
          <a:p>
            <a:pPr>
              <a:buFontTx/>
              <a:buNone/>
            </a:pPr>
            <a:r>
              <a:rPr lang="en-US" altLang="zh-CN" b="0"/>
              <a:t>   endcase</a:t>
            </a:r>
          </a:p>
          <a:p>
            <a:endParaRPr lang="zh-CN" altLang="en-US" b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435446-EA0A-48B4-AB24-F9E81CCBEE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555222-93F9-490E-8CA7-81BF67263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C23CA0-8A13-4BD7-984D-A06FBD741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3BAEBFC4-A4A4-4361-8E84-41A74315F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硬件描述语言概述</a:t>
            </a:r>
            <a:endParaRPr lang="en-US" altLang="zh-CN"/>
          </a:p>
        </p:txBody>
      </p:sp>
      <p:sp>
        <p:nvSpPr>
          <p:cNvPr id="1325059" name="Rectangle 3">
            <a:extLst>
              <a:ext uri="{FF2B5EF4-FFF2-40B4-BE49-F238E27FC236}">
                <a16:creationId xmlns:a16="http://schemas.microsoft.com/office/drawing/2014/main" id="{6DF2A544-AA1A-4571-BD94-21F4D8AFF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HDL ( Hardware Description Language )</a:t>
            </a:r>
          </a:p>
          <a:p>
            <a:pPr lvl="1"/>
            <a:r>
              <a:rPr lang="zh-CN" altLang="en-US" dirty="0"/>
              <a:t>一种以文本形式来描述数字系统硬件的结构和行为的语言</a:t>
            </a:r>
          </a:p>
          <a:p>
            <a:pPr lvl="1"/>
            <a:r>
              <a:rPr lang="zh-CN" altLang="en-US" dirty="0"/>
              <a:t>可以从多种抽象层次对数字系统建模</a:t>
            </a:r>
          </a:p>
          <a:p>
            <a:r>
              <a:rPr lang="zh-CN" altLang="en-US" dirty="0"/>
              <a:t>两种常用</a:t>
            </a:r>
            <a:r>
              <a:rPr lang="en-US" altLang="zh-CN" dirty="0"/>
              <a:t>HDL</a:t>
            </a:r>
          </a:p>
          <a:p>
            <a:pPr lvl="1"/>
            <a:r>
              <a:rPr lang="en-US" altLang="zh-CN" dirty="0"/>
              <a:t>VHDL</a:t>
            </a:r>
            <a:r>
              <a:rPr lang="zh-CN" altLang="en-US" dirty="0"/>
              <a:t>：</a:t>
            </a:r>
            <a:r>
              <a:rPr lang="en-US" altLang="zh-CN" dirty="0"/>
              <a:t>1981</a:t>
            </a:r>
            <a:r>
              <a:rPr lang="zh-CN" altLang="en-US" dirty="0"/>
              <a:t>年由美国国防部组织开发，</a:t>
            </a:r>
            <a:r>
              <a:rPr lang="en-US" altLang="zh-CN" dirty="0"/>
              <a:t>1987</a:t>
            </a:r>
            <a:r>
              <a:rPr lang="zh-CN" altLang="en-US" dirty="0"/>
              <a:t>年成为</a:t>
            </a:r>
            <a:r>
              <a:rPr lang="en-US" altLang="zh-CN" dirty="0"/>
              <a:t>IEEE</a:t>
            </a:r>
            <a:r>
              <a:rPr lang="zh-CN" altLang="en-US" dirty="0"/>
              <a:t>标准</a:t>
            </a:r>
          </a:p>
          <a:p>
            <a:pPr lvl="1"/>
            <a:r>
              <a:rPr lang="en-US" altLang="zh-CN" dirty="0"/>
              <a:t>Verilog HDL</a:t>
            </a:r>
            <a:r>
              <a:rPr lang="zh-CN" altLang="en-US" dirty="0"/>
              <a:t>：</a:t>
            </a:r>
            <a:r>
              <a:rPr lang="en-US" altLang="zh-CN" dirty="0"/>
              <a:t>1983</a:t>
            </a:r>
            <a:r>
              <a:rPr lang="zh-CN" altLang="en-US" dirty="0"/>
              <a:t>年由</a:t>
            </a:r>
            <a:r>
              <a:rPr lang="en-US" altLang="zh-CN" dirty="0"/>
              <a:t>Gateway Design Automation</a:t>
            </a:r>
            <a:r>
              <a:rPr lang="zh-CN" altLang="en-US" dirty="0"/>
              <a:t>公司</a:t>
            </a:r>
            <a:r>
              <a:rPr lang="en-US" altLang="zh-CN" dirty="0"/>
              <a:t>(</a:t>
            </a:r>
            <a:r>
              <a:rPr lang="zh-CN" altLang="en-US" dirty="0"/>
              <a:t>后被</a:t>
            </a:r>
            <a:r>
              <a:rPr lang="en-US" altLang="zh-CN" dirty="0"/>
              <a:t>Cadence</a:t>
            </a:r>
            <a:r>
              <a:rPr lang="zh-CN" altLang="en-US" dirty="0"/>
              <a:t>收购</a:t>
            </a:r>
            <a:r>
              <a:rPr lang="en-US" altLang="zh-CN" dirty="0"/>
              <a:t>)</a:t>
            </a:r>
            <a:r>
              <a:rPr lang="zh-CN" altLang="en-US" dirty="0"/>
              <a:t>开发，</a:t>
            </a:r>
            <a:r>
              <a:rPr lang="en-US" altLang="zh-CN" dirty="0"/>
              <a:t>1995</a:t>
            </a:r>
            <a:r>
              <a:rPr lang="zh-CN" altLang="en-US" dirty="0"/>
              <a:t>年成为</a:t>
            </a:r>
            <a:r>
              <a:rPr lang="en-US" altLang="zh-CN" dirty="0"/>
              <a:t>IEEE</a:t>
            </a:r>
            <a:r>
              <a:rPr lang="zh-CN" altLang="en-US" dirty="0"/>
              <a:t>标准（</a:t>
            </a:r>
            <a:r>
              <a:rPr lang="en-US" altLang="zh-CN" dirty="0"/>
              <a:t>IEEE 1364-1995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A3D52A-BDD1-4190-8754-20F1033857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440C34-0B9B-4BE1-8658-AF3064DE79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5B6CEE-9BA1-47AE-80E8-C89AF27EE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0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>
            <a:extLst>
              <a:ext uri="{FF2B5EF4-FFF2-40B4-BE49-F238E27FC236}">
                <a16:creationId xmlns:a16="http://schemas.microsoft.com/office/drawing/2014/main" id="{D8FAE942-8737-4356-81C0-C1D06E817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条件语句使用要点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DD3CD639-3D44-4913-9763-35A27C9C1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32763" cy="4932362"/>
          </a:xfrm>
        </p:spPr>
        <p:txBody>
          <a:bodyPr/>
          <a:lstStyle/>
          <a:p>
            <a:r>
              <a:rPr lang="zh-CN" altLang="en-US"/>
              <a:t>描述组合电路时，应注意列出所有条件分支，否则编译器认为条件不满足时，会引进一个记忆单元（锁存器）来保持原值，从而产生时序电路而非组合电路</a:t>
            </a:r>
          </a:p>
          <a:p>
            <a:r>
              <a:rPr kumimoji="1" lang="en-US" altLang="zh-CN"/>
              <a:t>if</a:t>
            </a:r>
            <a:r>
              <a:rPr kumimoji="1" lang="zh-CN" altLang="en-US"/>
              <a:t>和</a:t>
            </a:r>
            <a:r>
              <a:rPr kumimoji="1" lang="en-US" altLang="zh-CN"/>
              <a:t>case</a:t>
            </a:r>
            <a:r>
              <a:rPr kumimoji="1" lang="zh-CN" altLang="en-US"/>
              <a:t>语句必须保证完整性，即所有分支项应该完全列出，</a:t>
            </a:r>
            <a:r>
              <a:rPr kumimoji="1" lang="en-US" altLang="zh-CN"/>
              <a:t>if</a:t>
            </a:r>
            <a:r>
              <a:rPr kumimoji="1" lang="zh-CN" altLang="en-US"/>
              <a:t>语句应该有对应的</a:t>
            </a:r>
            <a:r>
              <a:rPr kumimoji="1" lang="en-US" altLang="zh-CN"/>
              <a:t>else</a:t>
            </a:r>
            <a:r>
              <a:rPr kumimoji="1" lang="zh-CN" altLang="en-US"/>
              <a:t>项，</a:t>
            </a:r>
            <a:r>
              <a:rPr kumimoji="1" lang="en-US" altLang="zh-CN"/>
              <a:t>case</a:t>
            </a:r>
            <a:r>
              <a:rPr kumimoji="1" lang="zh-CN" altLang="en-US"/>
              <a:t>语句应该加缺省项（</a:t>
            </a:r>
            <a:r>
              <a:rPr kumimoji="1" lang="en-US" altLang="zh-CN"/>
              <a:t>default</a:t>
            </a:r>
            <a:r>
              <a:rPr kumimoji="1" lang="zh-CN" altLang="en-US"/>
              <a:t>）</a:t>
            </a:r>
            <a:endParaRPr kumimoji="1" lang="en-US" altLang="zh-CN"/>
          </a:p>
          <a:p>
            <a:r>
              <a:rPr kumimoji="1" lang="zh-CN" altLang="en-US"/>
              <a:t>变量在</a:t>
            </a:r>
            <a:r>
              <a:rPr kumimoji="1" lang="en-US" altLang="zh-CN"/>
              <a:t>if-else</a:t>
            </a:r>
            <a:r>
              <a:rPr kumimoji="1" lang="zh-CN" altLang="en-US"/>
              <a:t>或</a:t>
            </a:r>
            <a:r>
              <a:rPr kumimoji="1" lang="en-US" altLang="zh-CN"/>
              <a:t>case</a:t>
            </a:r>
            <a:r>
              <a:rPr kumimoji="1" lang="zh-CN" altLang="en-US"/>
              <a:t>语句的所有分支中都有赋值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565500-64EE-4B31-9AED-A6FF417544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12499F-8AF6-41CE-A3D5-05F4C1168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724A85-A140-48C6-8076-7C22CB3A2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>
            <a:extLst>
              <a:ext uri="{FF2B5EF4-FFF2-40B4-BE49-F238E27FC236}">
                <a16:creationId xmlns:a16="http://schemas.microsoft.com/office/drawing/2014/main" id="{66F9E250-0684-4456-897B-FA249639D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 Mux with Always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If )</a:t>
            </a:r>
          </a:p>
        </p:txBody>
      </p:sp>
      <p:grpSp>
        <p:nvGrpSpPr>
          <p:cNvPr id="58375" name="组合 1">
            <a:extLst>
              <a:ext uri="{FF2B5EF4-FFF2-40B4-BE49-F238E27FC236}">
                <a16:creationId xmlns:a16="http://schemas.microsoft.com/office/drawing/2014/main" id="{49615C16-DAC0-4C62-9195-735101066B01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593850"/>
            <a:ext cx="2743200" cy="2527300"/>
            <a:chOff x="5462604" y="1593918"/>
            <a:chExt cx="2743289" cy="2527828"/>
          </a:xfrm>
        </p:grpSpPr>
        <p:sp>
          <p:nvSpPr>
            <p:cNvPr id="58376" name="Line 53">
              <a:extLst>
                <a:ext uri="{FF2B5EF4-FFF2-40B4-BE49-F238E27FC236}">
                  <a16:creationId xmlns:a16="http://schemas.microsoft.com/office/drawing/2014/main" id="{BC469FDF-18DA-4280-80E0-0587B483C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8668" y="3300434"/>
              <a:ext cx="0" cy="654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Line 54">
              <a:extLst>
                <a:ext uri="{FF2B5EF4-FFF2-40B4-BE49-F238E27FC236}">
                  <a16:creationId xmlns:a16="http://schemas.microsoft.com/office/drawing/2014/main" id="{9CBEFCAD-7447-49C5-A282-DA70E03BE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2339969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Line 55">
              <a:extLst>
                <a:ext uri="{FF2B5EF4-FFF2-40B4-BE49-F238E27FC236}">
                  <a16:creationId xmlns:a16="http://schemas.microsoft.com/office/drawing/2014/main" id="{7D33438F-EAC9-415E-8DF9-D633C5D42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7588" y="2557474"/>
              <a:ext cx="557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Line 56">
              <a:extLst>
                <a:ext uri="{FF2B5EF4-FFF2-40B4-BE49-F238E27FC236}">
                  <a16:creationId xmlns:a16="http://schemas.microsoft.com/office/drawing/2014/main" id="{26666251-22DD-4A07-A02F-FFFA0C893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1947863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Text Box 57">
              <a:extLst>
                <a:ext uri="{FF2B5EF4-FFF2-40B4-BE49-F238E27FC236}">
                  <a16:creationId xmlns:a16="http://schemas.microsoft.com/office/drawing/2014/main" id="{05F9FDC7-5FC6-42BA-AFF5-A1250A912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93" y="1676400"/>
              <a:ext cx="1586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a</a:t>
              </a:r>
            </a:p>
          </p:txBody>
        </p:sp>
        <p:sp>
          <p:nvSpPr>
            <p:cNvPr id="58381" name="Text Box 58">
              <a:extLst>
                <a:ext uri="{FF2B5EF4-FFF2-40B4-BE49-F238E27FC236}">
                  <a16:creationId xmlns:a16="http://schemas.microsoft.com/office/drawing/2014/main" id="{E2F7B8A4-5779-4C56-9844-DF09C69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180" y="2049456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b</a:t>
              </a:r>
            </a:p>
          </p:txBody>
        </p:sp>
        <p:sp>
          <p:nvSpPr>
            <p:cNvPr id="58382" name="Text Box 59">
              <a:extLst>
                <a:ext uri="{FF2B5EF4-FFF2-40B4-BE49-F238E27FC236}">
                  <a16:creationId xmlns:a16="http://schemas.microsoft.com/office/drawing/2014/main" id="{44D0C1D6-F844-4DEA-9983-BBE44983B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540" y="3536971"/>
              <a:ext cx="3449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3200" b="0"/>
                <a:t>s</a:t>
              </a:r>
            </a:p>
          </p:txBody>
        </p:sp>
        <p:sp>
          <p:nvSpPr>
            <p:cNvPr id="58383" name="Text Box 60">
              <a:extLst>
                <a:ext uri="{FF2B5EF4-FFF2-40B4-BE49-F238E27FC236}">
                  <a16:creationId xmlns:a16="http://schemas.microsoft.com/office/drawing/2014/main" id="{712F496B-8E11-42E2-B43A-7334D9ADD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1001" y="2265374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f</a:t>
              </a:r>
            </a:p>
          </p:txBody>
        </p:sp>
        <p:sp>
          <p:nvSpPr>
            <p:cNvPr id="58384" name="Text Box 62">
              <a:extLst>
                <a:ext uri="{FF2B5EF4-FFF2-40B4-BE49-F238E27FC236}">
                  <a16:creationId xmlns:a16="http://schemas.microsoft.com/office/drawing/2014/main" id="{446B3BCF-706B-405E-83CC-4CDF600FE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456" y="1704975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58385" name="Text Box 63">
              <a:extLst>
                <a:ext uri="{FF2B5EF4-FFF2-40B4-BE49-F238E27FC236}">
                  <a16:creationId xmlns:a16="http://schemas.microsoft.com/office/drawing/2014/main" id="{13F7F9DB-83C2-469B-8251-EE8733FED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343" y="2144707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34BDFA82-5502-47B5-9C94-50088B9032FE}"/>
                </a:ext>
              </a:extLst>
            </p:cNvPr>
            <p:cNvSpPr/>
            <p:nvPr/>
          </p:nvSpPr>
          <p:spPr>
            <a:xfrm rot="5400000">
              <a:off x="5964896" y="2193387"/>
              <a:ext cx="1906986" cy="708048"/>
            </a:xfrm>
            <a:prstGeom prst="trapezoid">
              <a:avLst>
                <a:gd name="adj" fmla="val 4823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8387" name="Text Box 62">
              <a:extLst>
                <a:ext uri="{FF2B5EF4-FFF2-40B4-BE49-F238E27FC236}">
                  <a16:creationId xmlns:a16="http://schemas.microsoft.com/office/drawing/2014/main" id="{9A45D773-46C7-44A0-91B9-79B11AFB2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456" y="2533647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58388" name="Text Box 63">
              <a:extLst>
                <a:ext uri="{FF2B5EF4-FFF2-40B4-BE49-F238E27FC236}">
                  <a16:creationId xmlns:a16="http://schemas.microsoft.com/office/drawing/2014/main" id="{0B9804AA-F07D-4F2E-919D-6DE453ABE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343" y="2973379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58389" name="Line 54">
              <a:extLst>
                <a:ext uri="{FF2B5EF4-FFF2-40B4-BE49-F238E27FC236}">
                  <a16:creationId xmlns:a16="http://schemas.microsoft.com/office/drawing/2014/main" id="{3971FC7B-1891-472D-9AA8-6265977D4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3154353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Line 56">
              <a:extLst>
                <a:ext uri="{FF2B5EF4-FFF2-40B4-BE49-F238E27FC236}">
                  <a16:creationId xmlns:a16="http://schemas.microsoft.com/office/drawing/2014/main" id="{1DBF5372-467B-4CEF-9D06-023E0D058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2747959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Text Box 57">
              <a:extLst>
                <a:ext uri="{FF2B5EF4-FFF2-40B4-BE49-F238E27FC236}">
                  <a16:creationId xmlns:a16="http://schemas.microsoft.com/office/drawing/2014/main" id="{2A6EA001-5966-4CB1-BCE8-2D210828C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93" y="2476496"/>
              <a:ext cx="1586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c</a:t>
              </a:r>
            </a:p>
          </p:txBody>
        </p:sp>
        <p:sp>
          <p:nvSpPr>
            <p:cNvPr id="58392" name="Text Box 58">
              <a:extLst>
                <a:ext uri="{FF2B5EF4-FFF2-40B4-BE49-F238E27FC236}">
                  <a16:creationId xmlns:a16="http://schemas.microsoft.com/office/drawing/2014/main" id="{04C3BBF6-7280-45E7-BDE6-0E9B4375D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604" y="2863840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58393" name="Line 56">
              <a:extLst>
                <a:ext uri="{FF2B5EF4-FFF2-40B4-BE49-F238E27FC236}">
                  <a16:creationId xmlns:a16="http://schemas.microsoft.com/office/drawing/2014/main" id="{3BBD2557-290A-4008-981E-5C875E0A3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494" y="3619496"/>
              <a:ext cx="238107" cy="109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Text Box 62">
              <a:extLst>
                <a:ext uri="{FF2B5EF4-FFF2-40B4-BE49-F238E27FC236}">
                  <a16:creationId xmlns:a16="http://schemas.microsoft.com/office/drawing/2014/main" id="{FE283CA4-152F-40A9-B228-8345CF0B9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9806" y="3476622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DFD17832-6842-4735-A0BA-FEB78BBE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53" y="1290410"/>
            <a:ext cx="4411619" cy="5076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kern="0" dirty="0"/>
              <a:t>module mux4_1(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kern="0" dirty="0"/>
              <a:t>    input a, b, c, d,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kern="0" dirty="0"/>
              <a:t>    input [1:0] s,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kern="0" dirty="0"/>
              <a:t>    output  f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kern="0" dirty="0"/>
              <a:t>);</a:t>
            </a:r>
          </a:p>
          <a:p>
            <a:pPr>
              <a:spcBef>
                <a:spcPts val="200"/>
              </a:spcBef>
              <a:spcAft>
                <a:spcPts val="300"/>
              </a:spcAft>
              <a:buFontTx/>
              <a:buNone/>
            </a:pPr>
            <a:r>
              <a:rPr lang="en-US" altLang="zh-CN" sz="2400" b="0" kern="0" dirty="0"/>
              <a:t>    always @(a, b, c, d, s)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altLang="zh-CN" sz="2400" b="0" kern="0" dirty="0"/>
              <a:t>        if (s = = 2’b00)  f = a;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altLang="zh-CN" sz="2400" b="0" kern="0" dirty="0"/>
              <a:t>        else  if (s = = 2’b01)  f = b;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altLang="zh-CN" sz="2400" b="0" kern="0" dirty="0">
                <a:solidFill>
                  <a:srgbClr val="000000"/>
                </a:solidFill>
              </a:rPr>
              <a:t>        else  if (s = = 2’b10)  f = c;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altLang="zh-CN" sz="2400" b="0" kern="0" dirty="0">
                <a:solidFill>
                  <a:srgbClr val="000000"/>
                </a:solidFill>
              </a:rPr>
              <a:t>        else  f = d;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kern="0" dirty="0" err="1"/>
              <a:t>endmodule</a:t>
            </a:r>
            <a:endParaRPr lang="en-US" altLang="zh-CN" sz="2400" b="0" kern="0" dirty="0"/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8960E910-8DBC-4EBD-9E81-8D0B6181A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295400"/>
            <a:ext cx="4411619" cy="50768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module mux4_1(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input a, b, c, d,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input [1:0] s,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output  f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</a:rPr>
              <a:t>    reg  </a:t>
            </a:r>
            <a:r>
              <a:rPr lang="en-US" altLang="zh-CN" sz="2400" b="0" dirty="0" err="1">
                <a:solidFill>
                  <a:srgbClr val="0000FF"/>
                </a:solidFill>
              </a:rPr>
              <a:t>fr</a:t>
            </a:r>
            <a:r>
              <a:rPr lang="en-US" altLang="zh-CN" sz="2400" b="0" dirty="0">
                <a:solidFill>
                  <a:srgbClr val="0000FF"/>
                </a:solidFill>
              </a:rPr>
              <a:t>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</a:rPr>
              <a:t>    assign f = </a:t>
            </a:r>
            <a:r>
              <a:rPr lang="en-US" altLang="zh-CN" sz="2400" b="0" dirty="0" err="1">
                <a:solidFill>
                  <a:srgbClr val="0000FF"/>
                </a:solidFill>
              </a:rPr>
              <a:t>fr</a:t>
            </a:r>
            <a:r>
              <a:rPr lang="en-US" altLang="zh-CN" sz="2400" b="0" dirty="0">
                <a:solidFill>
                  <a:srgbClr val="0000FF"/>
                </a:solidFill>
              </a:rPr>
              <a:t>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1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always @(a, b, c, d, s)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    if (s = = 2’b00)  </a:t>
            </a:r>
            <a:r>
              <a:rPr lang="en-US" altLang="zh-CN" sz="2400" b="0" dirty="0" err="1"/>
              <a:t>fr</a:t>
            </a:r>
            <a:r>
              <a:rPr lang="en-US" altLang="zh-CN" sz="2400" b="0" dirty="0"/>
              <a:t> = a;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    else  if (s = = 2’b01)  </a:t>
            </a:r>
            <a:r>
              <a:rPr lang="en-US" altLang="zh-CN" sz="2400" b="0" dirty="0" err="1"/>
              <a:t>fr</a:t>
            </a:r>
            <a:r>
              <a:rPr lang="en-US" altLang="zh-CN" sz="2400" b="0" dirty="0"/>
              <a:t> = b;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        else  if (s = = 2’b10)  </a:t>
            </a:r>
            <a:r>
              <a:rPr lang="en-US" altLang="zh-CN" sz="2400" b="0" dirty="0" err="1">
                <a:solidFill>
                  <a:srgbClr val="000000"/>
                </a:solidFill>
              </a:rPr>
              <a:t>fr</a:t>
            </a:r>
            <a:r>
              <a:rPr lang="en-US" altLang="zh-CN" sz="2400" b="0" dirty="0">
                <a:solidFill>
                  <a:srgbClr val="000000"/>
                </a:solidFill>
              </a:rPr>
              <a:t> = c;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        else  </a:t>
            </a:r>
            <a:r>
              <a:rPr lang="en-US" altLang="zh-CN" sz="2400" b="0" dirty="0" err="1">
                <a:solidFill>
                  <a:srgbClr val="000000"/>
                </a:solidFill>
              </a:rPr>
              <a:t>fr</a:t>
            </a:r>
            <a:r>
              <a:rPr lang="en-US" altLang="zh-CN" sz="2400" b="0" dirty="0">
                <a:solidFill>
                  <a:srgbClr val="000000"/>
                </a:solidFill>
              </a:rPr>
              <a:t> = d;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 err="1"/>
              <a:t>endmodule</a:t>
            </a:r>
            <a:endParaRPr lang="en-US" altLang="zh-CN" sz="2400" b="0" dirty="0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265F08E7-DA69-415A-980F-1C86335FFA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82789F0D-D5E7-40E4-9D60-23341E89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C39426E4-87B4-478D-91AD-23A2B6882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>
            <a:extLst>
              <a:ext uri="{FF2B5EF4-FFF2-40B4-BE49-F238E27FC236}">
                <a16:creationId xmlns:a16="http://schemas.microsoft.com/office/drawing/2014/main" id="{2879BB28-F5D2-425E-B909-2D35DD143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 Mux with Always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Case)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ECC49764-6FA3-4996-81D3-855E910E3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7588" y="1398588"/>
            <a:ext cx="4284662" cy="4976812"/>
          </a:xfrm>
        </p:spPr>
        <p:txBody>
          <a:bodyPr/>
          <a:lstStyle/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module mux4_1(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input a, b, c, d,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input [1:0] s,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output reg f 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);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always @(</a:t>
            </a:r>
            <a:r>
              <a:rPr lang="en-US" altLang="zh-CN" sz="2400" b="0" dirty="0">
                <a:latin typeface="+mn-ea"/>
              </a:rPr>
              <a:t>*</a:t>
            </a:r>
            <a:r>
              <a:rPr lang="en-US" altLang="zh-CN" sz="2400" b="0" dirty="0"/>
              <a:t>)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    case (s)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         2'b00:  f = a; 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         2'b01:  f = b; 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         2'b10:  f = c; </a:t>
            </a: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         </a:t>
            </a:r>
            <a:r>
              <a:rPr kumimoji="1" lang="en-US" altLang="zh-CN" sz="2400" b="0" dirty="0"/>
              <a:t>2</a:t>
            </a:r>
            <a:r>
              <a:rPr lang="en-US" altLang="zh-CN" sz="2400" b="0" dirty="0"/>
              <a:t>’b11</a:t>
            </a:r>
            <a:r>
              <a:rPr kumimoji="1" lang="en-US" altLang="zh-CN" sz="2400" b="0" dirty="0"/>
              <a:t>:  f = d;</a:t>
            </a:r>
            <a:endParaRPr lang="en-US" altLang="zh-CN" sz="2400" b="0" dirty="0"/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/>
              <a:t>        </a:t>
            </a:r>
            <a:r>
              <a:rPr lang="en-US" altLang="zh-CN" sz="2400" b="0" dirty="0" err="1"/>
              <a:t>endcase</a:t>
            </a:r>
            <a:r>
              <a:rPr lang="en-US" altLang="zh-CN" sz="2400" b="0" dirty="0"/>
              <a:t> </a:t>
            </a:r>
            <a:endParaRPr lang="en-US" altLang="zh-CN" sz="1200" b="0" dirty="0"/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400" b="0" dirty="0" err="1"/>
              <a:t>endmodule</a:t>
            </a:r>
            <a:endParaRPr lang="en-US" altLang="zh-CN" sz="2400" b="0" dirty="0"/>
          </a:p>
        </p:txBody>
      </p:sp>
      <p:grpSp>
        <p:nvGrpSpPr>
          <p:cNvPr id="60423" name="组合 19">
            <a:extLst>
              <a:ext uri="{FF2B5EF4-FFF2-40B4-BE49-F238E27FC236}">
                <a16:creationId xmlns:a16="http://schemas.microsoft.com/office/drawing/2014/main" id="{7954D1D3-AEB1-420C-8E04-318E8DED0C12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593850"/>
            <a:ext cx="2743200" cy="2527300"/>
            <a:chOff x="5462604" y="1593918"/>
            <a:chExt cx="2743289" cy="2527828"/>
          </a:xfrm>
        </p:grpSpPr>
        <p:sp>
          <p:nvSpPr>
            <p:cNvPr id="60424" name="Line 53">
              <a:extLst>
                <a:ext uri="{FF2B5EF4-FFF2-40B4-BE49-F238E27FC236}">
                  <a16:creationId xmlns:a16="http://schemas.microsoft.com/office/drawing/2014/main" id="{6E1CC09E-D53F-445E-B6A3-98AF062E6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8668" y="3300434"/>
              <a:ext cx="0" cy="654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Line 54">
              <a:extLst>
                <a:ext uri="{FF2B5EF4-FFF2-40B4-BE49-F238E27FC236}">
                  <a16:creationId xmlns:a16="http://schemas.microsoft.com/office/drawing/2014/main" id="{92E8C126-2A4D-431E-AE18-28FDF2C6D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2339969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55">
              <a:extLst>
                <a:ext uri="{FF2B5EF4-FFF2-40B4-BE49-F238E27FC236}">
                  <a16:creationId xmlns:a16="http://schemas.microsoft.com/office/drawing/2014/main" id="{10BEC53C-E05F-4BAE-881F-ED8329CF9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7588" y="2557474"/>
              <a:ext cx="557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Line 56">
              <a:extLst>
                <a:ext uri="{FF2B5EF4-FFF2-40B4-BE49-F238E27FC236}">
                  <a16:creationId xmlns:a16="http://schemas.microsoft.com/office/drawing/2014/main" id="{381B3BCF-C099-4AAC-8207-3A6B154FA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1947863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Text Box 57">
              <a:extLst>
                <a:ext uri="{FF2B5EF4-FFF2-40B4-BE49-F238E27FC236}">
                  <a16:creationId xmlns:a16="http://schemas.microsoft.com/office/drawing/2014/main" id="{D4E022CD-1E3F-4448-BD15-5EC0FFFF2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93" y="1676400"/>
              <a:ext cx="1586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a</a:t>
              </a:r>
            </a:p>
          </p:txBody>
        </p:sp>
        <p:sp>
          <p:nvSpPr>
            <p:cNvPr id="60429" name="Text Box 58">
              <a:extLst>
                <a:ext uri="{FF2B5EF4-FFF2-40B4-BE49-F238E27FC236}">
                  <a16:creationId xmlns:a16="http://schemas.microsoft.com/office/drawing/2014/main" id="{DD615AB8-908D-47E3-9BEB-185AFE6B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180" y="2049456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b</a:t>
              </a:r>
            </a:p>
          </p:txBody>
        </p:sp>
        <p:sp>
          <p:nvSpPr>
            <p:cNvPr id="60430" name="Text Box 59">
              <a:extLst>
                <a:ext uri="{FF2B5EF4-FFF2-40B4-BE49-F238E27FC236}">
                  <a16:creationId xmlns:a16="http://schemas.microsoft.com/office/drawing/2014/main" id="{57E666C8-513D-4AA1-95A9-45A23C1DC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3540" y="3536971"/>
              <a:ext cx="3449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3200" b="0"/>
                <a:t>s</a:t>
              </a:r>
            </a:p>
          </p:txBody>
        </p:sp>
        <p:sp>
          <p:nvSpPr>
            <p:cNvPr id="60431" name="Text Box 60">
              <a:extLst>
                <a:ext uri="{FF2B5EF4-FFF2-40B4-BE49-F238E27FC236}">
                  <a16:creationId xmlns:a16="http://schemas.microsoft.com/office/drawing/2014/main" id="{EC23B12E-B1D8-43DE-A267-C910C6CFC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1001" y="2265374"/>
              <a:ext cx="304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f</a:t>
              </a:r>
            </a:p>
          </p:txBody>
        </p:sp>
        <p:sp>
          <p:nvSpPr>
            <p:cNvPr id="60432" name="Text Box 62">
              <a:extLst>
                <a:ext uri="{FF2B5EF4-FFF2-40B4-BE49-F238E27FC236}">
                  <a16:creationId xmlns:a16="http://schemas.microsoft.com/office/drawing/2014/main" id="{8F69E149-2C13-44F5-AB29-E46550CB3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456" y="1704975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60433" name="Text Box 63">
              <a:extLst>
                <a:ext uri="{FF2B5EF4-FFF2-40B4-BE49-F238E27FC236}">
                  <a16:creationId xmlns:a16="http://schemas.microsoft.com/office/drawing/2014/main" id="{D5DE4D80-BD76-4118-9F05-D6FF202C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343" y="2144707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838F14E-3F87-4D49-9B4A-E2829D13741F}"/>
                </a:ext>
              </a:extLst>
            </p:cNvPr>
            <p:cNvSpPr/>
            <p:nvPr/>
          </p:nvSpPr>
          <p:spPr>
            <a:xfrm rot="5400000">
              <a:off x="5964896" y="2193387"/>
              <a:ext cx="1906986" cy="708048"/>
            </a:xfrm>
            <a:prstGeom prst="trapezoid">
              <a:avLst>
                <a:gd name="adj" fmla="val 4823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0435" name="Text Box 62">
              <a:extLst>
                <a:ext uri="{FF2B5EF4-FFF2-40B4-BE49-F238E27FC236}">
                  <a16:creationId xmlns:a16="http://schemas.microsoft.com/office/drawing/2014/main" id="{17D0EE0E-9D90-4B2D-BD76-ED1F1B9A4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456" y="2533647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60436" name="Text Box 63">
              <a:extLst>
                <a:ext uri="{FF2B5EF4-FFF2-40B4-BE49-F238E27FC236}">
                  <a16:creationId xmlns:a16="http://schemas.microsoft.com/office/drawing/2014/main" id="{73428CF2-976F-47CE-8448-E675ED26F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343" y="2973379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60437" name="Line 54">
              <a:extLst>
                <a:ext uri="{FF2B5EF4-FFF2-40B4-BE49-F238E27FC236}">
                  <a16:creationId xmlns:a16="http://schemas.microsoft.com/office/drawing/2014/main" id="{843A27EE-6D2D-4BAB-AAC5-62546588D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3154353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56">
              <a:extLst>
                <a:ext uri="{FF2B5EF4-FFF2-40B4-BE49-F238E27FC236}">
                  <a16:creationId xmlns:a16="http://schemas.microsoft.com/office/drawing/2014/main" id="{FCF8EC54-07BF-4EF4-A732-DEA75CC48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5530" y="2747959"/>
              <a:ext cx="55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Text Box 57">
              <a:extLst>
                <a:ext uri="{FF2B5EF4-FFF2-40B4-BE49-F238E27FC236}">
                  <a16:creationId xmlns:a16="http://schemas.microsoft.com/office/drawing/2014/main" id="{B3B8FE89-1386-4BD0-AA60-8AEF0C938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93" y="2476496"/>
              <a:ext cx="1586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c</a:t>
              </a:r>
            </a:p>
          </p:txBody>
        </p:sp>
        <p:sp>
          <p:nvSpPr>
            <p:cNvPr id="60440" name="Text Box 58">
              <a:extLst>
                <a:ext uri="{FF2B5EF4-FFF2-40B4-BE49-F238E27FC236}">
                  <a16:creationId xmlns:a16="http://schemas.microsoft.com/office/drawing/2014/main" id="{5BF72908-41F6-4882-851D-8DF08752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604" y="2863840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60441" name="Line 56">
              <a:extLst>
                <a:ext uri="{FF2B5EF4-FFF2-40B4-BE49-F238E27FC236}">
                  <a16:creationId xmlns:a16="http://schemas.microsoft.com/office/drawing/2014/main" id="{E88DC0C2-1B7D-4333-9B49-F39277F46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494" y="3619496"/>
              <a:ext cx="238107" cy="109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2" name="Text Box 62">
              <a:extLst>
                <a:ext uri="{FF2B5EF4-FFF2-40B4-BE49-F238E27FC236}">
                  <a16:creationId xmlns:a16="http://schemas.microsoft.com/office/drawing/2014/main" id="{9C90F2A3-F4F0-4FE9-A753-C8A3D225B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9806" y="3476622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D90A2FE1-BED2-48DF-BB9C-C9A1D923B4B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1585BDDA-6F24-4289-A35A-E74881E42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B10F76-2D5F-4649-BB3B-39AADAB7EF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3FE943F3-C8EC-444E-A114-D14FE30C3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参数化</a:t>
            </a:r>
            <a:r>
              <a:rPr lang="zh-CN" altLang="zh-CN"/>
              <a:t>模块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4A49B-549C-496C-987A-9CCE10FB2C1B}"/>
              </a:ext>
            </a:extLst>
          </p:cNvPr>
          <p:cNvSpPr/>
          <p:nvPr/>
        </p:nvSpPr>
        <p:spPr>
          <a:xfrm>
            <a:off x="609600" y="1463675"/>
            <a:ext cx="792284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模块定义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lvl="1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zh-CN" altLang="zh-CN" sz="2400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#(parameter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参数声明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端口声明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90550" lvl="1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变量声明；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90550" lvl="1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逻辑功能描述；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90550" lvl="1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endParaRPr lang="en-US" altLang="zh-CN" sz="24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7625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模块例化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模块名</a:t>
            </a:r>
            <a:r>
              <a:rPr lang="en-US" altLang="zh-CN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#(</a:t>
            </a:r>
            <a:r>
              <a:rPr lang="zh-CN" altLang="en-US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参数映射</a:t>
            </a:r>
            <a:r>
              <a:rPr lang="en-US" altLang="zh-CN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</a:t>
            </a:r>
            <a:r>
              <a:rPr lang="zh-CN" altLang="en-US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例化名</a:t>
            </a:r>
            <a:r>
              <a:rPr lang="en-US" altLang="zh-CN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端口映射</a:t>
            </a:r>
            <a:r>
              <a:rPr lang="en-US" altLang="zh-CN" sz="2400" kern="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marL="785813" indent="-342900">
              <a:spcBef>
                <a:spcPts val="1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400" dirty="0"/>
              <a:t>参数的映射方式与端口的相同，有位置映射和名字映射，推荐使用名字映射</a:t>
            </a:r>
            <a:endParaRPr lang="en-US" altLang="zh-CN" sz="2400" dirty="0"/>
          </a:p>
          <a:p>
            <a:pPr marL="133350">
              <a:spcBef>
                <a:spcPts val="600"/>
              </a:spcBef>
              <a:spcAft>
                <a:spcPts val="0"/>
              </a:spcAft>
              <a:defRPr/>
            </a:pPr>
            <a:endParaRPr lang="zh-CN" altLang="zh-CN" sz="2400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E12C0D8-807E-4012-B78A-A63D5DB3D4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2D8C58B-D11F-48A6-9A79-DBFB1AE3C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C62697E-2DC0-4BBA-8177-06DE98983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245C137-DECE-4D11-B298-9588EF7CB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示例：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MUX2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44051A-8F66-4EEC-A003-6709DB5D319D}"/>
              </a:ext>
            </a:extLst>
          </p:cNvPr>
          <p:cNvSpPr/>
          <p:nvPr/>
        </p:nvSpPr>
        <p:spPr>
          <a:xfrm>
            <a:off x="457200" y="1376772"/>
            <a:ext cx="82296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mux2			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mux2</a:t>
            </a: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#(parameter MSB = 31, 		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参数声明：数据最高有效位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LSB = 0			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数据最低有效位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[MSB : LSB] y,		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端口声明：输出数据</a:t>
            </a: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[MSB : LSB] a, b,   	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两路输入数据</a:t>
            </a: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			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数据选择控制</a:t>
            </a: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assign y = s? b : a;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逻辑功能描述</a:t>
            </a:r>
          </a:p>
          <a:p>
            <a:pPr marL="1333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32" name="Group 110">
            <a:extLst>
              <a:ext uri="{FF2B5EF4-FFF2-40B4-BE49-F238E27FC236}">
                <a16:creationId xmlns:a16="http://schemas.microsoft.com/office/drawing/2014/main" id="{7D32C08D-72E4-47C5-9736-033B24FCB546}"/>
              </a:ext>
            </a:extLst>
          </p:cNvPr>
          <p:cNvGrpSpPr>
            <a:grpSpLocks/>
          </p:cNvGrpSpPr>
          <p:nvPr/>
        </p:nvGrpSpPr>
        <p:grpSpPr bwMode="auto">
          <a:xfrm>
            <a:off x="6156177" y="4859224"/>
            <a:ext cx="2394293" cy="1204314"/>
            <a:chOff x="453" y="2870"/>
            <a:chExt cx="1540" cy="688"/>
          </a:xfrm>
        </p:grpSpPr>
        <p:sp>
          <p:nvSpPr>
            <p:cNvPr id="22536" name="Rectangle 111">
              <a:extLst>
                <a:ext uri="{FF2B5EF4-FFF2-40B4-BE49-F238E27FC236}">
                  <a16:creationId xmlns:a16="http://schemas.microsoft.com/office/drawing/2014/main" id="{8D450496-6629-4A41-9883-D2F14B27A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870"/>
              <a:ext cx="613" cy="4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22537" name="Text Box 112">
              <a:extLst>
                <a:ext uri="{FF2B5EF4-FFF2-40B4-BE49-F238E27FC236}">
                  <a16:creationId xmlns:a16="http://schemas.microsoft.com/office/drawing/2014/main" id="{98164AFC-A10E-45A8-88D3-9DD665F0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2909"/>
              <a:ext cx="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538" name="Text Box 113">
              <a:extLst>
                <a:ext uri="{FF2B5EF4-FFF2-40B4-BE49-F238E27FC236}">
                  <a16:creationId xmlns:a16="http://schemas.microsoft.com/office/drawing/2014/main" id="{4240548E-349F-4F44-AA66-5971C771D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" y="3113"/>
              <a:ext cx="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539" name="Line 114">
              <a:extLst>
                <a:ext uri="{FF2B5EF4-FFF2-40B4-BE49-F238E27FC236}">
                  <a16:creationId xmlns:a16="http://schemas.microsoft.com/office/drawing/2014/main" id="{8F5D3621-BF30-4A85-B40B-ACB6F32AB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8" y="312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540" name="Line 115">
              <a:extLst>
                <a:ext uri="{FF2B5EF4-FFF2-40B4-BE49-F238E27FC236}">
                  <a16:creationId xmlns:a16="http://schemas.microsoft.com/office/drawing/2014/main" id="{09613F38-6BB5-4F61-BFEC-65CEA4E28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1" y="3332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541" name="Text Box 116">
              <a:extLst>
                <a:ext uri="{FF2B5EF4-FFF2-40B4-BE49-F238E27FC236}">
                  <a16:creationId xmlns:a16="http://schemas.microsoft.com/office/drawing/2014/main" id="{FE0138BA-DE47-4CA1-B913-71EE5F007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039"/>
              <a:ext cx="42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MUX</a:t>
              </a:r>
              <a:r>
                <a:rPr lang="en-US" altLang="zh-CN" sz="2000" b="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2542" name="Line 117">
              <a:extLst>
                <a:ext uri="{FF2B5EF4-FFF2-40B4-BE49-F238E27FC236}">
                  <a16:creationId xmlns:a16="http://schemas.microsoft.com/office/drawing/2014/main" id="{3A3C2AA4-A186-49CF-A9EF-6F6C37EA4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" y="3224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543" name="Line 118">
              <a:extLst>
                <a:ext uri="{FF2B5EF4-FFF2-40B4-BE49-F238E27FC236}">
                  <a16:creationId xmlns:a16="http://schemas.microsoft.com/office/drawing/2014/main" id="{7318C98C-C013-4651-882E-FACDD345D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" y="3020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544" name="Text Box 123">
              <a:extLst>
                <a:ext uri="{FF2B5EF4-FFF2-40B4-BE49-F238E27FC236}">
                  <a16:creationId xmlns:a16="http://schemas.microsoft.com/office/drawing/2014/main" id="{7CBF57DA-0097-4791-8811-C2B32FE73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3381"/>
              <a:ext cx="8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2545" name="Text Box 124">
              <a:extLst>
                <a:ext uri="{FF2B5EF4-FFF2-40B4-BE49-F238E27FC236}">
                  <a16:creationId xmlns:a16="http://schemas.microsoft.com/office/drawing/2014/main" id="{AD081C70-FCBE-4D10-84A6-C7DAA7D7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027"/>
              <a:ext cx="8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2546" name="Text Box 125">
              <a:extLst>
                <a:ext uri="{FF2B5EF4-FFF2-40B4-BE49-F238E27FC236}">
                  <a16:creationId xmlns:a16="http://schemas.microsoft.com/office/drawing/2014/main" id="{41E7E233-EC79-4CA3-AFEA-11C9A02F5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907"/>
              <a:ext cx="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2547" name="Text Box 126">
              <a:extLst>
                <a:ext uri="{FF2B5EF4-FFF2-40B4-BE49-F238E27FC236}">
                  <a16:creationId xmlns:a16="http://schemas.microsoft.com/office/drawing/2014/main" id="{E1E6A2DB-FBD2-4E93-9AB2-B4A28C368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123"/>
              <a:ext cx="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D27CD44F-3C1A-4C3C-B986-86EF40DF0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7F2299-05C4-4E82-AC1F-7B17CCD5025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F1FAA77C-CE23-4E57-8F96-5005C0C496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2022-3-16</a:t>
            </a:r>
            <a:endParaRPr lang="zh-CN" altLang="en-US" sz="1600" b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2E804A-BF13-449C-AA9F-1F8F6E62885C}"/>
              </a:ext>
            </a:extLst>
          </p:cNvPr>
          <p:cNvSpPr/>
          <p:nvPr/>
        </p:nvSpPr>
        <p:spPr>
          <a:xfrm>
            <a:off x="597758" y="5445224"/>
            <a:ext cx="4899098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#(parameter WIDTH = 32)          //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另一种参数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output [WIDTH-1 : 0] y,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53FF4CC-74C1-495F-A137-FE9954EED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  <a:r>
              <a:rPr lang="en-US" altLang="zh-CN"/>
              <a:t>MUX4_8</a:t>
            </a:r>
            <a:endParaRPr lang="zh-CN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848922-0774-4B26-B87D-96842DB91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376363"/>
            <a:ext cx="4144963" cy="49323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0" dirty="0"/>
              <a:t>module mux4_8(</a:t>
            </a:r>
          </a:p>
          <a:p>
            <a:pPr>
              <a:buFontTx/>
              <a:buNone/>
            </a:pPr>
            <a:r>
              <a:rPr lang="en-US" altLang="zh-CN" sz="2000" b="0" dirty="0"/>
              <a:t>  output [7:0] y, </a:t>
            </a:r>
          </a:p>
          <a:p>
            <a:pPr>
              <a:buFontTx/>
              <a:buNone/>
            </a:pPr>
            <a:r>
              <a:rPr lang="en-US" altLang="zh-CN" sz="2000" b="0" dirty="0"/>
              <a:t>  input [7:0] a, b, c, d, </a:t>
            </a:r>
          </a:p>
          <a:p>
            <a:pPr>
              <a:buFontTx/>
              <a:buNone/>
            </a:pPr>
            <a:r>
              <a:rPr lang="en-US" altLang="zh-CN" sz="2000" b="0" dirty="0"/>
              <a:t>  input [1:0] s</a:t>
            </a:r>
          </a:p>
          <a:p>
            <a:pPr>
              <a:buFontTx/>
              <a:buNone/>
            </a:pPr>
            <a:r>
              <a:rPr lang="en-US" altLang="zh-CN" sz="2000" b="0" dirty="0"/>
              <a:t>);</a:t>
            </a:r>
          </a:p>
          <a:p>
            <a:pPr>
              <a:buFontTx/>
              <a:buNone/>
            </a:pPr>
            <a:r>
              <a:rPr lang="en-US" altLang="zh-CN" sz="2000" b="0" dirty="0"/>
              <a:t>wire [7:0] k, t;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 dirty="0"/>
              <a:t>//</a:t>
            </a:r>
            <a:r>
              <a:rPr lang="zh-CN" altLang="en-US" sz="2000" b="0" dirty="0"/>
              <a:t>位置映射</a:t>
            </a:r>
          </a:p>
          <a:p>
            <a:pPr>
              <a:buFontTx/>
              <a:buNone/>
            </a:pPr>
            <a:r>
              <a:rPr lang="en-US" altLang="zh-CN" sz="2000" b="0" dirty="0"/>
              <a:t>mux2 #(7, 0) M0 (k, a, b, s[0]);</a:t>
            </a:r>
          </a:p>
          <a:p>
            <a:pPr>
              <a:buFontTx/>
              <a:buNone/>
            </a:pPr>
            <a:r>
              <a:rPr lang="en-US" altLang="zh-CN" sz="2000" b="0" dirty="0"/>
              <a:t>mux2 #(7) M1 (t, c, d, s[0]);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 dirty="0"/>
              <a:t>//</a:t>
            </a:r>
            <a:r>
              <a:rPr lang="zh-CN" altLang="en-US" sz="2000" b="0" dirty="0"/>
              <a:t>名字映射</a:t>
            </a:r>
          </a:p>
          <a:p>
            <a:pPr>
              <a:buFontTx/>
              <a:buNone/>
            </a:pPr>
            <a:r>
              <a:rPr lang="en-US" altLang="zh-CN" sz="2000" b="0" dirty="0"/>
              <a:t>mux2 #(.MSB(7)) M2 (.s(s[1]), .a(k), .b(t), .y(y));</a:t>
            </a:r>
          </a:p>
          <a:p>
            <a:pPr>
              <a:buFontTx/>
              <a:buNone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</p:txBody>
      </p:sp>
      <p:grpSp>
        <p:nvGrpSpPr>
          <p:cNvPr id="30724" name="Group 110">
            <a:extLst>
              <a:ext uri="{FF2B5EF4-FFF2-40B4-BE49-F238E27FC236}">
                <a16:creationId xmlns:a16="http://schemas.microsoft.com/office/drawing/2014/main" id="{3DB21672-596C-4946-A2B0-06AE370C957D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1511300"/>
            <a:ext cx="2443162" cy="1703388"/>
            <a:chOff x="453" y="2886"/>
            <a:chExt cx="1539" cy="1073"/>
          </a:xfrm>
        </p:grpSpPr>
        <p:sp>
          <p:nvSpPr>
            <p:cNvPr id="30782" name="Rectangle 111">
              <a:extLst>
                <a:ext uri="{FF2B5EF4-FFF2-40B4-BE49-F238E27FC236}">
                  <a16:creationId xmlns:a16="http://schemas.microsoft.com/office/drawing/2014/main" id="{5356F7D2-E3DD-48FF-AF7A-3CCF0849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886"/>
              <a:ext cx="613" cy="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83" name="Text Box 112">
              <a:extLst>
                <a:ext uri="{FF2B5EF4-FFF2-40B4-BE49-F238E27FC236}">
                  <a16:creationId xmlns:a16="http://schemas.microsoft.com/office/drawing/2014/main" id="{3F94A9D6-C8F4-40B2-BDFD-68F23213A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290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84" name="Text Box 113">
              <a:extLst>
                <a:ext uri="{FF2B5EF4-FFF2-40B4-BE49-F238E27FC236}">
                  <a16:creationId xmlns:a16="http://schemas.microsoft.com/office/drawing/2014/main" id="{F57C7AF0-5903-4638-8D7B-2C66E2154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31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85" name="Line 114">
              <a:extLst>
                <a:ext uri="{FF2B5EF4-FFF2-40B4-BE49-F238E27FC236}">
                  <a16:creationId xmlns:a16="http://schemas.microsoft.com/office/drawing/2014/main" id="{E38F3AFF-A624-44FB-9845-4CBA74A9D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4" y="333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Line 115">
              <a:extLst>
                <a:ext uri="{FF2B5EF4-FFF2-40B4-BE49-F238E27FC236}">
                  <a16:creationId xmlns:a16="http://schemas.microsoft.com/office/drawing/2014/main" id="{C169C88D-73DF-471E-8BF3-4DD5DAC2E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3726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Text Box 116">
              <a:extLst>
                <a:ext uri="{FF2B5EF4-FFF2-40B4-BE49-F238E27FC236}">
                  <a16:creationId xmlns:a16="http://schemas.microsoft.com/office/drawing/2014/main" id="{A0809D74-DC24-4182-9A46-DDF5E301A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3150"/>
              <a:ext cx="32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MUX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4_8</a:t>
              </a:r>
            </a:p>
          </p:txBody>
        </p:sp>
        <p:sp>
          <p:nvSpPr>
            <p:cNvPr id="30788" name="Line 117">
              <a:extLst>
                <a:ext uri="{FF2B5EF4-FFF2-40B4-BE49-F238E27FC236}">
                  <a16:creationId xmlns:a16="http://schemas.microsoft.com/office/drawing/2014/main" id="{ADA40C8E-D355-4F86-81B8-B4781F26E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20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118">
              <a:extLst>
                <a:ext uri="{FF2B5EF4-FFF2-40B4-BE49-F238E27FC236}">
                  <a16:creationId xmlns:a16="http://schemas.microsoft.com/office/drawing/2014/main" id="{F115A121-311F-4523-97D9-B2C502BD4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299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Text Box 119">
              <a:extLst>
                <a:ext uri="{FF2B5EF4-FFF2-40B4-BE49-F238E27FC236}">
                  <a16:creationId xmlns:a16="http://schemas.microsoft.com/office/drawing/2014/main" id="{BA30CAC1-28A5-4A2B-9CD2-B591F5C30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330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91" name="Text Box 120">
              <a:extLst>
                <a:ext uri="{FF2B5EF4-FFF2-40B4-BE49-F238E27FC236}">
                  <a16:creationId xmlns:a16="http://schemas.microsoft.com/office/drawing/2014/main" id="{6B7F27E9-A14A-4A4B-B639-E9D81E27C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351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792" name="Line 121">
              <a:extLst>
                <a:ext uri="{FF2B5EF4-FFF2-40B4-BE49-F238E27FC236}">
                  <a16:creationId xmlns:a16="http://schemas.microsoft.com/office/drawing/2014/main" id="{4E82A591-615C-4C1B-81C3-A51C03B90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611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Line 122">
              <a:extLst>
                <a:ext uri="{FF2B5EF4-FFF2-40B4-BE49-F238E27FC236}">
                  <a16:creationId xmlns:a16="http://schemas.microsoft.com/office/drawing/2014/main" id="{ADEA1DC7-4ADF-414F-BC4C-A2B59AA06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40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Text Box 123">
              <a:extLst>
                <a:ext uri="{FF2B5EF4-FFF2-40B4-BE49-F238E27FC236}">
                  <a16:creationId xmlns:a16="http://schemas.microsoft.com/office/drawing/2014/main" id="{AC0A5BCF-863B-467E-84F5-7E4A0765F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376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95" name="Text Box 124">
              <a:extLst>
                <a:ext uri="{FF2B5EF4-FFF2-40B4-BE49-F238E27FC236}">
                  <a16:creationId xmlns:a16="http://schemas.microsoft.com/office/drawing/2014/main" id="{8E6FB2E3-D60E-4A47-947E-397D8573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23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96" name="Text Box 125">
              <a:extLst>
                <a:ext uri="{FF2B5EF4-FFF2-40B4-BE49-F238E27FC236}">
                  <a16:creationId xmlns:a16="http://schemas.microsoft.com/office/drawing/2014/main" id="{3FDC02FA-F103-49DD-B3EF-2B5B6832F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886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97" name="Text Box 126">
              <a:extLst>
                <a:ext uri="{FF2B5EF4-FFF2-40B4-BE49-F238E27FC236}">
                  <a16:creationId xmlns:a16="http://schemas.microsoft.com/office/drawing/2014/main" id="{6887B335-DE59-4CD1-9756-C3AB16CBD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102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98" name="Text Box 127">
              <a:extLst>
                <a:ext uri="{FF2B5EF4-FFF2-40B4-BE49-F238E27FC236}">
                  <a16:creationId xmlns:a16="http://schemas.microsoft.com/office/drawing/2014/main" id="{A1DD9C17-3424-44D4-BAA8-7E6AAE4B7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30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c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99" name="Text Box 128">
              <a:extLst>
                <a:ext uri="{FF2B5EF4-FFF2-40B4-BE49-F238E27FC236}">
                  <a16:creationId xmlns:a16="http://schemas.microsoft.com/office/drawing/2014/main" id="{B366CAE9-C4B3-4CED-92FF-DF2E430F0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51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d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800" name="Line 129">
              <a:extLst>
                <a:ext uri="{FF2B5EF4-FFF2-40B4-BE49-F238E27FC236}">
                  <a16:creationId xmlns:a16="http://schemas.microsoft.com/office/drawing/2014/main" id="{D8D04232-BA94-4083-A3F5-8A49550D6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3816"/>
              <a:ext cx="136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Text Box 130">
              <a:extLst>
                <a:ext uri="{FF2B5EF4-FFF2-40B4-BE49-F238E27FC236}">
                  <a16:creationId xmlns:a16="http://schemas.microsoft.com/office/drawing/2014/main" id="{3FC32D37-FE67-4F3F-AFB9-49AB5A515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377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</a:t>
              </a:r>
              <a:endParaRPr lang="en-US" altLang="zh-CN" sz="12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0725" name="Group 71">
            <a:extLst>
              <a:ext uri="{FF2B5EF4-FFF2-40B4-BE49-F238E27FC236}">
                <a16:creationId xmlns:a16="http://schemas.microsoft.com/office/drawing/2014/main" id="{DC112C1D-F958-4C02-9312-3405EA48745A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3579813"/>
            <a:ext cx="3594100" cy="2516187"/>
            <a:chOff x="3039" y="2437"/>
            <a:chExt cx="2264" cy="1585"/>
          </a:xfrm>
        </p:grpSpPr>
        <p:sp>
          <p:nvSpPr>
            <p:cNvPr id="30742" name="Line 72">
              <a:extLst>
                <a:ext uri="{FF2B5EF4-FFF2-40B4-BE49-F238E27FC236}">
                  <a16:creationId xmlns:a16="http://schemas.microsoft.com/office/drawing/2014/main" id="{19E3EA70-E37C-46C5-B385-81CFF5263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" y="3929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73">
              <a:extLst>
                <a:ext uri="{FF2B5EF4-FFF2-40B4-BE49-F238E27FC236}">
                  <a16:creationId xmlns:a16="http://schemas.microsoft.com/office/drawing/2014/main" id="{16A5694C-73B7-45B5-B286-D8017391A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7" y="2659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74">
              <a:extLst>
                <a:ext uri="{FF2B5EF4-FFF2-40B4-BE49-F238E27FC236}">
                  <a16:creationId xmlns:a16="http://schemas.microsoft.com/office/drawing/2014/main" id="{F65280F4-2F13-49BB-84F9-CA5AF3A85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2909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75">
              <a:extLst>
                <a:ext uri="{FF2B5EF4-FFF2-40B4-BE49-F238E27FC236}">
                  <a16:creationId xmlns:a16="http://schemas.microsoft.com/office/drawing/2014/main" id="{0054ECAD-59F3-471B-9CC5-AE693319D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7" y="3113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76">
              <a:extLst>
                <a:ext uri="{FF2B5EF4-FFF2-40B4-BE49-F238E27FC236}">
                  <a16:creationId xmlns:a16="http://schemas.microsoft.com/office/drawing/2014/main" id="{59231B99-2747-43E0-B7D2-D1B84F418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11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Text Box 77">
              <a:extLst>
                <a:ext uri="{FF2B5EF4-FFF2-40B4-BE49-F238E27FC236}">
                  <a16:creationId xmlns:a16="http://schemas.microsoft.com/office/drawing/2014/main" id="{850A8B6E-3BA2-49B5-B95F-83797D85E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290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48" name="Text Box 78">
              <a:extLst>
                <a:ext uri="{FF2B5EF4-FFF2-40B4-BE49-F238E27FC236}">
                  <a16:creationId xmlns:a16="http://schemas.microsoft.com/office/drawing/2014/main" id="{35249DF0-A3C6-499F-A1C1-7FCED11BB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612"/>
              <a:ext cx="1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49" name="Text Box 79">
              <a:extLst>
                <a:ext uri="{FF2B5EF4-FFF2-40B4-BE49-F238E27FC236}">
                  <a16:creationId xmlns:a16="http://schemas.microsoft.com/office/drawing/2014/main" id="{C7FB419A-D53D-4DB2-BA1F-B10230D88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828"/>
              <a:ext cx="1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0" name="Text Box 80">
              <a:extLst>
                <a:ext uri="{FF2B5EF4-FFF2-40B4-BE49-F238E27FC236}">
                  <a16:creationId xmlns:a16="http://schemas.microsoft.com/office/drawing/2014/main" id="{E68588C8-621B-41E3-92B2-3AB13482E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18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c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51" name="Text Box 81">
              <a:extLst>
                <a:ext uri="{FF2B5EF4-FFF2-40B4-BE49-F238E27FC236}">
                  <a16:creationId xmlns:a16="http://schemas.microsoft.com/office/drawing/2014/main" id="{F9BC9A2D-35AC-44B5-858B-0C015C5B8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397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d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52" name="Text Box 82">
              <a:extLst>
                <a:ext uri="{FF2B5EF4-FFF2-40B4-BE49-F238E27FC236}">
                  <a16:creationId xmlns:a16="http://schemas.microsoft.com/office/drawing/2014/main" id="{43C60AF8-751E-4823-A9AE-7F88570BD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455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53" name="Text Box 83">
              <a:extLst>
                <a:ext uri="{FF2B5EF4-FFF2-40B4-BE49-F238E27FC236}">
                  <a16:creationId xmlns:a16="http://schemas.microsoft.com/office/drawing/2014/main" id="{6AE0677B-2E33-4211-851B-87E9430E1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659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54" name="Rectangle 84">
              <a:extLst>
                <a:ext uri="{FF2B5EF4-FFF2-40B4-BE49-F238E27FC236}">
                  <a16:creationId xmlns:a16="http://schemas.microsoft.com/office/drawing/2014/main" id="{F62CC729-ACD6-4689-AB80-3567A6EEC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158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55" name="Text Box 85">
              <a:extLst>
                <a:ext uri="{FF2B5EF4-FFF2-40B4-BE49-F238E27FC236}">
                  <a16:creationId xmlns:a16="http://schemas.microsoft.com/office/drawing/2014/main" id="{CCFD3055-B92B-4C1F-BD44-E83BBFD12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18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56" name="Text Box 86">
              <a:extLst>
                <a:ext uri="{FF2B5EF4-FFF2-40B4-BE49-F238E27FC236}">
                  <a16:creationId xmlns:a16="http://schemas.microsoft.com/office/drawing/2014/main" id="{8FFD47AC-6D4F-4461-934C-F63879E77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3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7" name="Text Box 87">
              <a:extLst>
                <a:ext uri="{FF2B5EF4-FFF2-40B4-BE49-F238E27FC236}">
                  <a16:creationId xmlns:a16="http://schemas.microsoft.com/office/drawing/2014/main" id="{8F038D42-7C70-44A9-A820-97823556C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3272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8" name="Line 88">
              <a:extLst>
                <a:ext uri="{FF2B5EF4-FFF2-40B4-BE49-F238E27FC236}">
                  <a16:creationId xmlns:a16="http://schemas.microsoft.com/office/drawing/2014/main" id="{395342F8-2C12-403E-929F-1F1315310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" y="3725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9" name="Group 89">
              <a:extLst>
                <a:ext uri="{FF2B5EF4-FFF2-40B4-BE49-F238E27FC236}">
                  <a16:creationId xmlns:a16="http://schemas.microsoft.com/office/drawing/2014/main" id="{069F589C-0938-4CCD-9014-66E8B38C1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569"/>
              <a:ext cx="420" cy="907"/>
              <a:chOff x="3175" y="1049"/>
              <a:chExt cx="748" cy="907"/>
            </a:xfrm>
          </p:grpSpPr>
          <p:sp>
            <p:nvSpPr>
              <p:cNvPr id="30778" name="Line 90">
                <a:extLst>
                  <a:ext uri="{FF2B5EF4-FFF2-40B4-BE49-F238E27FC236}">
                    <a16:creationId xmlns:a16="http://schemas.microsoft.com/office/drawing/2014/main" id="{DA827CEF-9294-418A-AC7B-AC84FBDF9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752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9" name="Line 91">
                <a:extLst>
                  <a:ext uri="{FF2B5EF4-FFF2-40B4-BE49-F238E27FC236}">
                    <a16:creationId xmlns:a16="http://schemas.microsoft.com/office/drawing/2014/main" id="{7DC48B79-FF05-4D64-AB39-C8E260B8F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956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0" name="Line 92">
                <a:extLst>
                  <a:ext uri="{FF2B5EF4-FFF2-40B4-BE49-F238E27FC236}">
                    <a16:creationId xmlns:a16="http://schemas.microsoft.com/office/drawing/2014/main" id="{C711E0CE-7AC9-4A1D-9144-891702F85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049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1" name="Line 93">
                <a:extLst>
                  <a:ext uri="{FF2B5EF4-FFF2-40B4-BE49-F238E27FC236}">
                    <a16:creationId xmlns:a16="http://schemas.microsoft.com/office/drawing/2014/main" id="{0EF2617C-28D6-43E1-9526-1D98B8483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253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60" name="Line 94">
              <a:extLst>
                <a:ext uri="{FF2B5EF4-FFF2-40B4-BE49-F238E27FC236}">
                  <a16:creationId xmlns:a16="http://schemas.microsoft.com/office/drawing/2014/main" id="{64397FCC-3625-47B7-A00E-E994DB18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4" y="3022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Rectangle 95">
              <a:extLst>
                <a:ext uri="{FF2B5EF4-FFF2-40B4-BE49-F238E27FC236}">
                  <a16:creationId xmlns:a16="http://schemas.microsoft.com/office/drawing/2014/main" id="{BA3DB46B-241A-4644-B49F-5A849A9C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245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62" name="Text Box 96">
              <a:extLst>
                <a:ext uri="{FF2B5EF4-FFF2-40B4-BE49-F238E27FC236}">
                  <a16:creationId xmlns:a16="http://schemas.microsoft.com/office/drawing/2014/main" id="{6B7481EF-1925-4578-9D68-2A1F8B8AD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47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63" name="Text Box 97">
              <a:extLst>
                <a:ext uri="{FF2B5EF4-FFF2-40B4-BE49-F238E27FC236}">
                  <a16:creationId xmlns:a16="http://schemas.microsoft.com/office/drawing/2014/main" id="{B924135D-B482-4430-B299-C4CC03B8C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68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64" name="Line 98">
              <a:extLst>
                <a:ext uri="{FF2B5EF4-FFF2-40B4-BE49-F238E27FC236}">
                  <a16:creationId xmlns:a16="http://schemas.microsoft.com/office/drawing/2014/main" id="{391390C8-DC32-4465-AFD0-B3C80C783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7" y="2864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Text Box 99">
              <a:extLst>
                <a:ext uri="{FF2B5EF4-FFF2-40B4-BE49-F238E27FC236}">
                  <a16:creationId xmlns:a16="http://schemas.microsoft.com/office/drawing/2014/main" id="{1A3C6320-38EE-41B7-9894-02B9AFAF3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56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66" name="Line 100">
              <a:extLst>
                <a:ext uri="{FF2B5EF4-FFF2-40B4-BE49-F238E27FC236}">
                  <a16:creationId xmlns:a16="http://schemas.microsoft.com/office/drawing/2014/main" id="{0215DAD5-88C7-48C7-A245-12291E5AC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4" y="3022"/>
              <a:ext cx="3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101">
              <a:extLst>
                <a:ext uri="{FF2B5EF4-FFF2-40B4-BE49-F238E27FC236}">
                  <a16:creationId xmlns:a16="http://schemas.microsoft.com/office/drawing/2014/main" id="{3CAF02D6-A47D-401D-8587-160A683F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7" y="3567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102">
              <a:extLst>
                <a:ext uri="{FF2B5EF4-FFF2-40B4-BE49-F238E27FC236}">
                  <a16:creationId xmlns:a16="http://schemas.microsoft.com/office/drawing/2014/main" id="{2ABCC2B7-8917-42C1-BD99-66E3E1296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1" y="3362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Line 103">
              <a:extLst>
                <a:ext uri="{FF2B5EF4-FFF2-40B4-BE49-F238E27FC236}">
                  <a16:creationId xmlns:a16="http://schemas.microsoft.com/office/drawing/2014/main" id="{A7068EF9-18C8-4124-9ECE-E0876859E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1" y="265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Rectangle 104">
              <a:extLst>
                <a:ext uri="{FF2B5EF4-FFF2-40B4-BE49-F238E27FC236}">
                  <a16:creationId xmlns:a16="http://schemas.microsoft.com/office/drawing/2014/main" id="{0B60A0D4-1677-4870-95FD-8D98112D4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79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71" name="Text Box 105">
              <a:extLst>
                <a:ext uri="{FF2B5EF4-FFF2-40B4-BE49-F238E27FC236}">
                  <a16:creationId xmlns:a16="http://schemas.microsoft.com/office/drawing/2014/main" id="{E903B2CE-BA3D-4BB3-9C32-9FD0D00D3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281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72" name="Text Box 106">
              <a:extLst>
                <a:ext uri="{FF2B5EF4-FFF2-40B4-BE49-F238E27FC236}">
                  <a16:creationId xmlns:a16="http://schemas.microsoft.com/office/drawing/2014/main" id="{D94013F3-9F40-4084-B32F-657F5177C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02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73" name="Line 107">
              <a:extLst>
                <a:ext uri="{FF2B5EF4-FFF2-40B4-BE49-F238E27FC236}">
                  <a16:creationId xmlns:a16="http://schemas.microsoft.com/office/drawing/2014/main" id="{A80CD95E-27C5-4B69-A082-B1414D33E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" y="320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Text Box 108">
              <a:extLst>
                <a:ext uri="{FF2B5EF4-FFF2-40B4-BE49-F238E27FC236}">
                  <a16:creationId xmlns:a16="http://schemas.microsoft.com/office/drawing/2014/main" id="{5A845B65-03F2-477C-90C0-86BCFBD03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290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75" name="Line 109">
              <a:extLst>
                <a:ext uri="{FF2B5EF4-FFF2-40B4-BE49-F238E27FC236}">
                  <a16:creationId xmlns:a16="http://schemas.microsoft.com/office/drawing/2014/main" id="{865F6B1B-03DF-49EB-8935-31CA7D3281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7" y="299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Text Box 80">
              <a:extLst>
                <a:ext uri="{FF2B5EF4-FFF2-40B4-BE49-F238E27FC236}">
                  <a16:creationId xmlns:a16="http://schemas.microsoft.com/office/drawing/2014/main" id="{B55DC35B-993B-4E11-BDBE-E0F3EE7DC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" y="2437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k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30777" name="Text Box 80">
              <a:extLst>
                <a:ext uri="{FF2B5EF4-FFF2-40B4-BE49-F238E27FC236}">
                  <a16:creationId xmlns:a16="http://schemas.microsoft.com/office/drawing/2014/main" id="{61C91790-D682-475A-ABED-F24189C94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145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t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0726" name="Group 110">
            <a:extLst>
              <a:ext uri="{FF2B5EF4-FFF2-40B4-BE49-F238E27FC236}">
                <a16:creationId xmlns:a16="http://schemas.microsoft.com/office/drawing/2014/main" id="{3E789F87-372E-411E-9C35-E086DF841500}"/>
              </a:ext>
            </a:extLst>
          </p:cNvPr>
          <p:cNvGrpSpPr>
            <a:grpSpLocks/>
          </p:cNvGrpSpPr>
          <p:nvPr/>
        </p:nvGrpSpPr>
        <p:grpSpPr bwMode="auto">
          <a:xfrm>
            <a:off x="3197225" y="1812925"/>
            <a:ext cx="2443163" cy="1103313"/>
            <a:chOff x="453" y="2886"/>
            <a:chExt cx="1539" cy="695"/>
          </a:xfrm>
        </p:grpSpPr>
        <p:sp>
          <p:nvSpPr>
            <p:cNvPr id="30730" name="Rectangle 111">
              <a:extLst>
                <a:ext uri="{FF2B5EF4-FFF2-40B4-BE49-F238E27FC236}">
                  <a16:creationId xmlns:a16="http://schemas.microsoft.com/office/drawing/2014/main" id="{B270D187-696F-4001-B019-EA123DF6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886"/>
              <a:ext cx="613" cy="4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30731" name="Text Box 112">
              <a:extLst>
                <a:ext uri="{FF2B5EF4-FFF2-40B4-BE49-F238E27FC236}">
                  <a16:creationId xmlns:a16="http://schemas.microsoft.com/office/drawing/2014/main" id="{02BD1512-9714-498C-9DF3-5D8E8F738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290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32" name="Text Box 113">
              <a:extLst>
                <a:ext uri="{FF2B5EF4-FFF2-40B4-BE49-F238E27FC236}">
                  <a16:creationId xmlns:a16="http://schemas.microsoft.com/office/drawing/2014/main" id="{8E63C83C-0811-4390-9272-F5CA8BEE1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" y="31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33" name="Line 114">
              <a:extLst>
                <a:ext uri="{FF2B5EF4-FFF2-40B4-BE49-F238E27FC236}">
                  <a16:creationId xmlns:a16="http://schemas.microsoft.com/office/drawing/2014/main" id="{4C02170D-1F36-4106-91C9-D2A1B155A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4" y="312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734" name="Line 115">
              <a:extLst>
                <a:ext uri="{FF2B5EF4-FFF2-40B4-BE49-F238E27FC236}">
                  <a16:creationId xmlns:a16="http://schemas.microsoft.com/office/drawing/2014/main" id="{40242C98-ABA5-453A-B3A7-E0239DB17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58" y="3355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735" name="Text Box 116">
              <a:extLst>
                <a:ext uri="{FF2B5EF4-FFF2-40B4-BE49-F238E27FC236}">
                  <a16:creationId xmlns:a16="http://schemas.microsoft.com/office/drawing/2014/main" id="{AD163147-4E8E-4988-8224-0B87FAE44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0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MUX2</a:t>
              </a:r>
            </a:p>
          </p:txBody>
        </p:sp>
        <p:sp>
          <p:nvSpPr>
            <p:cNvPr id="30736" name="Line 117">
              <a:extLst>
                <a:ext uri="{FF2B5EF4-FFF2-40B4-BE49-F238E27FC236}">
                  <a16:creationId xmlns:a16="http://schemas.microsoft.com/office/drawing/2014/main" id="{FEFD4E7C-D9C0-42EE-8EAA-55231D085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224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737" name="Line 118">
              <a:extLst>
                <a:ext uri="{FF2B5EF4-FFF2-40B4-BE49-F238E27FC236}">
                  <a16:creationId xmlns:a16="http://schemas.microsoft.com/office/drawing/2014/main" id="{BE95933B-4208-448B-A0CF-E764BE900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3020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738" name="Text Box 123">
              <a:extLst>
                <a:ext uri="{FF2B5EF4-FFF2-40B4-BE49-F238E27FC236}">
                  <a16:creationId xmlns:a16="http://schemas.microsoft.com/office/drawing/2014/main" id="{13DB2968-B992-4849-A8F8-4CBE048E9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338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30739" name="Text Box 124">
              <a:extLst>
                <a:ext uri="{FF2B5EF4-FFF2-40B4-BE49-F238E27FC236}">
                  <a16:creationId xmlns:a16="http://schemas.microsoft.com/office/drawing/2014/main" id="{E20A8F74-8ABD-436D-9C6C-DAE92067A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027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0740" name="Text Box 125">
              <a:extLst>
                <a:ext uri="{FF2B5EF4-FFF2-40B4-BE49-F238E27FC236}">
                  <a16:creationId xmlns:a16="http://schemas.microsoft.com/office/drawing/2014/main" id="{E1472C5E-DE29-4A10-B423-183A868B1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907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0741" name="Text Box 126">
              <a:extLst>
                <a:ext uri="{FF2B5EF4-FFF2-40B4-BE49-F238E27FC236}">
                  <a16:creationId xmlns:a16="http://schemas.microsoft.com/office/drawing/2014/main" id="{F7B6853B-4358-4291-84C2-A0ECC3A92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123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82" name="Rectangle 4">
            <a:extLst>
              <a:ext uri="{FF2B5EF4-FFF2-40B4-BE49-F238E27FC236}">
                <a16:creationId xmlns:a16="http://schemas.microsoft.com/office/drawing/2014/main" id="{4F424C5C-1507-4742-913E-266FF5E49B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B1F19B30-CF33-4014-8345-2B6DB22D7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A3FF5502-D31C-470F-93C8-A14FED079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10">
            <a:extLst>
              <a:ext uri="{FF2B5EF4-FFF2-40B4-BE49-F238E27FC236}">
                <a16:creationId xmlns:a16="http://schemas.microsoft.com/office/drawing/2014/main" id="{E8814F2C-0392-4B99-94C4-875D1EB3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550988"/>
            <a:ext cx="4321175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5" name="图片 12">
            <a:extLst>
              <a:ext uri="{FF2B5EF4-FFF2-40B4-BE49-F238E27FC236}">
                <a16:creationId xmlns:a16="http://schemas.microsoft.com/office/drawing/2014/main" id="{F219BDD4-A43F-4944-ADE8-D617A4F48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550988"/>
            <a:ext cx="3848100" cy="4637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6" name="图片 13">
            <a:extLst>
              <a:ext uri="{FF2B5EF4-FFF2-40B4-BE49-F238E27FC236}">
                <a16:creationId xmlns:a16="http://schemas.microsoft.com/office/drawing/2014/main" id="{BB673568-3895-4318-864A-16B075CD1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4446588"/>
            <a:ext cx="4970462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7" name="标题 1">
            <a:extLst>
              <a:ext uri="{FF2B5EF4-FFF2-40B4-BE49-F238E27FC236}">
                <a16:creationId xmlns:a16="http://schemas.microsoft.com/office/drawing/2014/main" id="{BA2F2BB6-B73C-42B3-9EAA-0E9A5C2AE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Verilog 1995 vs Verilog 2001</a:t>
            </a:r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0A1CDE7-E3C0-4A9D-83DF-7EE17273F1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D4395AD-24E8-4421-82B0-85D9F6A0E9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F4EE5E3-B5B3-4B38-93E1-4C10F3A963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>
            <a:extLst>
              <a:ext uri="{FF2B5EF4-FFF2-40B4-BE49-F238E27FC236}">
                <a16:creationId xmlns:a16="http://schemas.microsoft.com/office/drawing/2014/main" id="{2D37DBF4-CC1C-4451-9174-C96152364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9860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42D7016-BB4C-49DE-BDEE-DD2C9DB5AA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E5CC0A-98BF-46F3-8708-061B278FA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5F2671-C357-44C0-8280-D2D947E00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67B3CC93-7584-4C6C-BD6C-7729C3BA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HDL</a:t>
            </a:r>
            <a:r>
              <a:rPr lang="zh-CN" altLang="en-US"/>
              <a:t>主要特征</a:t>
            </a:r>
          </a:p>
        </p:txBody>
      </p:sp>
      <p:sp>
        <p:nvSpPr>
          <p:cNvPr id="1327107" name="Rectangle 3">
            <a:extLst>
              <a:ext uri="{FF2B5EF4-FFF2-40B4-BE49-F238E27FC236}">
                <a16:creationId xmlns:a16="http://schemas.microsoft.com/office/drawing/2014/main" id="{7C6BB75F-1C88-4091-AADA-15ED1C9F3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HDL</a:t>
            </a:r>
            <a:r>
              <a:rPr lang="zh-CN" altLang="en-US"/>
              <a:t>语言既包含一些高级程序设计语言的结构形式，同时也兼顾描述硬件线路连接的具体构件</a:t>
            </a:r>
          </a:p>
          <a:p>
            <a:r>
              <a:rPr lang="zh-CN" altLang="en-US"/>
              <a:t>通过使用结构级或行为级描述可以在不同的抽象层次描述设计</a:t>
            </a:r>
          </a:p>
          <a:p>
            <a:pPr lvl="1"/>
            <a:r>
              <a:rPr lang="zh-CN" altLang="en-US"/>
              <a:t>五个抽象层次：系统级、算法级、寄存器传输级、逻辑（门）级、电路（开关）级</a:t>
            </a:r>
            <a:endParaRPr lang="zh-CN" altLang="en-US" sz="2000"/>
          </a:p>
          <a:p>
            <a:r>
              <a:rPr lang="zh-CN" altLang="en-US"/>
              <a:t> </a:t>
            </a:r>
            <a:r>
              <a:rPr lang="en-US" altLang="zh-CN"/>
              <a:t>HDL</a:t>
            </a:r>
            <a:r>
              <a:rPr lang="zh-CN" altLang="en-US"/>
              <a:t>语言是并发的，即具有在同一时刻执行多个任务的能力</a:t>
            </a:r>
          </a:p>
          <a:p>
            <a:r>
              <a:rPr lang="zh-CN" altLang="en-US"/>
              <a:t> </a:t>
            </a:r>
            <a:r>
              <a:rPr lang="en-US" altLang="zh-CN"/>
              <a:t>HDL</a:t>
            </a:r>
            <a:r>
              <a:rPr lang="zh-CN" altLang="en-US"/>
              <a:t>语言有时序的概念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94DC98-FFA0-4E4F-8647-EAB1C68A0A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7B20E6-D6C6-44C8-9CE1-8FEF94CB5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17838A-B172-4177-8238-BEF9B323F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072EE1B5-4605-4924-8C32-B3C056A2E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Verilog HDL</a:t>
            </a:r>
            <a:r>
              <a:rPr lang="zh-CN" altLang="en-US"/>
              <a:t>与 </a:t>
            </a:r>
            <a:r>
              <a:rPr lang="en-US" altLang="zh-CN"/>
              <a:t>C</a:t>
            </a:r>
            <a:r>
              <a:rPr lang="zh-CN" altLang="en-US"/>
              <a:t>语言的比较</a:t>
            </a:r>
          </a:p>
        </p:txBody>
      </p:sp>
      <p:sp>
        <p:nvSpPr>
          <p:cNvPr id="1332227" name="Rectangle 3">
            <a:extLst>
              <a:ext uri="{FF2B5EF4-FFF2-40B4-BE49-F238E27FC236}">
                <a16:creationId xmlns:a16="http://schemas.microsoft.com/office/drawing/2014/main" id="{E102F3C3-1B26-4BDD-B55D-B419F038B4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04925"/>
            <a:ext cx="4691063" cy="50768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/>
              <a:t>虽然</a:t>
            </a:r>
            <a:r>
              <a:rPr lang="en-US" altLang="zh-CN"/>
              <a:t>Verilog</a:t>
            </a:r>
            <a:r>
              <a:rPr lang="zh-CN" altLang="en-US"/>
              <a:t>的某些语法与</a:t>
            </a:r>
            <a:r>
              <a:rPr lang="en-US" altLang="zh-CN"/>
              <a:t>C</a:t>
            </a:r>
            <a:r>
              <a:rPr lang="zh-CN" altLang="en-US"/>
              <a:t>语言接近，但存在本质上的区别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/>
              <a:t>Verilog</a:t>
            </a:r>
            <a:r>
              <a:rPr lang="zh-CN" altLang="en-US"/>
              <a:t>是一种硬件语言，最终是为了产生实际的硬件电路或对硬件电路进行仿真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/>
              <a:t>C</a:t>
            </a:r>
            <a:r>
              <a:rPr lang="zh-CN" altLang="en-US"/>
              <a:t>语言是一种软件语言，是控制硬件来实现某些功能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/>
              <a:t>利用</a:t>
            </a:r>
            <a:r>
              <a:rPr lang="en-US" altLang="zh-CN"/>
              <a:t>Verilog</a:t>
            </a:r>
            <a:r>
              <a:rPr lang="zh-CN" altLang="en-US"/>
              <a:t>编程时，要时刻记着：</a:t>
            </a:r>
            <a:r>
              <a:rPr lang="en-US" altLang="zh-CN"/>
              <a:t>Verilog</a:t>
            </a:r>
            <a:r>
              <a:rPr lang="zh-CN" altLang="en-US"/>
              <a:t>是硬件描述语言，要将其与硬件电路对应起来</a:t>
            </a:r>
          </a:p>
        </p:txBody>
      </p:sp>
      <p:graphicFrame>
        <p:nvGraphicFramePr>
          <p:cNvPr id="1332256" name="Group 32">
            <a:extLst>
              <a:ext uri="{FF2B5EF4-FFF2-40B4-BE49-F238E27FC236}">
                <a16:creationId xmlns:a16="http://schemas.microsoft.com/office/drawing/2014/main" id="{61C2BFE6-1E4F-4A57-A724-74CB324BFE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92725" y="1765300"/>
          <a:ext cx="3322638" cy="4159250"/>
        </p:xfrm>
        <a:graphic>
          <a:graphicData uri="http://schemas.openxmlformats.org/drawingml/2006/table">
            <a:tbl>
              <a:tblPr/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1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Verilog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procedures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modules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8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parameters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ports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8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variables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wires/regs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659">
                <a:tc>
                  <a:txBody>
                    <a:bodyPr/>
                    <a:lstStyle/>
                    <a:p>
                      <a:pPr marL="0" marR="0" lvl="0" indent="0" algn="ctr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control</a:t>
                      </a:r>
                    </a:p>
                    <a:p>
                      <a:pPr marL="0" marR="0" lvl="0" indent="0" algn="ctr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(if, case, for)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control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(if, case, for)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8F4D465A-4968-4997-8374-A5C11113BA7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48A8696-D446-48F7-916D-5ED5BF155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6406BEE-6972-4279-AF51-81167B223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DD6AF433-A19E-4E05-B5C9-77AF9F36E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Verilog HDL</a:t>
            </a:r>
            <a:r>
              <a:rPr lang="zh-CN" altLang="en-US"/>
              <a:t>基本语法</a:t>
            </a:r>
          </a:p>
        </p:txBody>
      </p:sp>
      <p:sp>
        <p:nvSpPr>
          <p:cNvPr id="1333251" name="Rectangle 3">
            <a:extLst>
              <a:ext uri="{FF2B5EF4-FFF2-40B4-BE49-F238E27FC236}">
                <a16:creationId xmlns:a16="http://schemas.microsoft.com/office/drawing/2014/main" id="{E74BEEBB-F145-42BB-B93C-176C7E5CC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空白符（间隔符）</a:t>
            </a:r>
          </a:p>
          <a:p>
            <a:pPr lvl="1"/>
            <a:r>
              <a:rPr lang="zh-CN" altLang="en-US"/>
              <a:t>主要起分隔文本的作用，可以使文本错落有致，便于阅读与修改</a:t>
            </a:r>
          </a:p>
          <a:p>
            <a:pPr lvl="1"/>
            <a:r>
              <a:rPr lang="zh-CN" altLang="en-US"/>
              <a:t>包括空格、制表符 、换行符及换页符</a:t>
            </a:r>
          </a:p>
          <a:p>
            <a:pPr>
              <a:spcBef>
                <a:spcPts val="600"/>
              </a:spcBef>
            </a:pPr>
            <a:r>
              <a:rPr lang="zh-CN" altLang="en-US"/>
              <a:t>注释符</a:t>
            </a:r>
          </a:p>
          <a:p>
            <a:pPr lvl="1"/>
            <a:r>
              <a:rPr lang="zh-CN" altLang="en-US"/>
              <a:t>改善程序的可读性，在编译时不起作用</a:t>
            </a:r>
          </a:p>
          <a:p>
            <a:pPr lvl="1"/>
            <a:r>
              <a:rPr lang="zh-CN" altLang="en-US"/>
              <a:t>多行注释符：</a:t>
            </a:r>
            <a:r>
              <a:rPr lang="en-US" altLang="en-US"/>
              <a:t>以/*开始到*/结束</a:t>
            </a:r>
            <a:endParaRPr lang="zh-CN" altLang="en-US"/>
          </a:p>
          <a:p>
            <a:pPr lvl="1"/>
            <a:r>
              <a:rPr lang="zh-CN" altLang="en-US"/>
              <a:t>单行注释符：以</a:t>
            </a:r>
            <a:r>
              <a:rPr lang="en-US" altLang="zh-CN"/>
              <a:t>//</a:t>
            </a:r>
            <a:r>
              <a:rPr lang="zh-CN" altLang="en-US"/>
              <a:t>开始到行尾结束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62F546-77A7-4983-9FB1-D6C975D02A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003CBC-864E-4C64-BA7D-CCD858029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94ABBC-2310-485D-9836-C8A8A6979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DB8CF409-BC6F-445F-8F3F-7811F9F9B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Verilog HDL</a:t>
            </a:r>
            <a:r>
              <a:rPr lang="zh-CN" altLang="en-US"/>
              <a:t>基本语法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1335299" name="Rectangle 3">
            <a:extLst>
              <a:ext uri="{FF2B5EF4-FFF2-40B4-BE49-F238E27FC236}">
                <a16:creationId xmlns:a16="http://schemas.microsoft.com/office/drawing/2014/main" id="{3D7A796D-98B5-476C-9ACD-06BF585EA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05775" cy="4932362"/>
          </a:xfrm>
        </p:spPr>
        <p:txBody>
          <a:bodyPr/>
          <a:lstStyle/>
          <a:p>
            <a:r>
              <a:rPr lang="zh-CN" altLang="en-US"/>
              <a:t>关键字</a:t>
            </a:r>
            <a:endParaRPr lang="en-US" altLang="zh-CN"/>
          </a:p>
          <a:p>
            <a:pPr lvl="1"/>
            <a:r>
              <a:rPr lang="en-US" altLang="zh-CN"/>
              <a:t>Verilog</a:t>
            </a:r>
            <a:r>
              <a:rPr lang="zh-CN" altLang="en-US"/>
              <a:t>语言</a:t>
            </a:r>
            <a:r>
              <a:rPr kumimoji="1" lang="zh-CN" altLang="en-US"/>
              <a:t>内部已经使用的词，</a:t>
            </a:r>
            <a:r>
              <a:rPr lang="zh-CN" altLang="en-US"/>
              <a:t>例如，</a:t>
            </a:r>
            <a:r>
              <a:rPr lang="en-US" altLang="zh-CN"/>
              <a:t>module</a:t>
            </a:r>
            <a:r>
              <a:rPr lang="zh-CN" altLang="en-US"/>
              <a:t>、</a:t>
            </a:r>
            <a:r>
              <a:rPr lang="en-US" altLang="zh-CN"/>
              <a:t>endmodule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、</a:t>
            </a:r>
            <a:r>
              <a:rPr lang="en-US" altLang="zh-CN"/>
              <a:t>output</a:t>
            </a:r>
            <a:r>
              <a:rPr lang="zh-CN" altLang="en-US"/>
              <a:t>、</a:t>
            </a:r>
            <a:r>
              <a:rPr lang="en-US" altLang="zh-CN"/>
              <a:t>wire</a:t>
            </a:r>
            <a:r>
              <a:rPr lang="zh-CN" altLang="en-US"/>
              <a:t>、</a:t>
            </a:r>
            <a:r>
              <a:rPr lang="en-US" altLang="zh-CN"/>
              <a:t>reg</a:t>
            </a:r>
            <a:r>
              <a:rPr lang="zh-CN" altLang="en-US"/>
              <a:t>、</a:t>
            </a:r>
            <a:r>
              <a:rPr lang="en-US" altLang="zh-CN"/>
              <a:t>and</a:t>
            </a:r>
            <a:r>
              <a:rPr lang="zh-CN" altLang="en-US"/>
              <a:t>等</a:t>
            </a:r>
          </a:p>
          <a:p>
            <a:pPr lvl="1"/>
            <a:r>
              <a:rPr kumimoji="1" lang="zh-CN" altLang="en-US"/>
              <a:t>其中的字母都是小写，例如</a:t>
            </a:r>
            <a:r>
              <a:rPr kumimoji="1" lang="en-US" altLang="zh-CN"/>
              <a:t>Input</a:t>
            </a:r>
            <a:r>
              <a:rPr kumimoji="1" lang="zh-CN" altLang="en-US"/>
              <a:t>不是关键字</a:t>
            </a:r>
          </a:p>
          <a:p>
            <a:pPr>
              <a:spcBef>
                <a:spcPts val="600"/>
              </a:spcBef>
            </a:pPr>
            <a:r>
              <a:rPr lang="zh-CN" altLang="en-US"/>
              <a:t>标识符</a:t>
            </a:r>
            <a:endParaRPr lang="en-US" altLang="zh-CN"/>
          </a:p>
          <a:p>
            <a:pPr lvl="1"/>
            <a:r>
              <a:rPr lang="zh-CN" altLang="en-US"/>
              <a:t>用于对象（如模块、模块端口、变量等）命名</a:t>
            </a:r>
          </a:p>
          <a:p>
            <a:pPr lvl="1"/>
            <a:r>
              <a:rPr lang="zh-CN" altLang="en-US"/>
              <a:t>以字母或下划线“</a:t>
            </a:r>
            <a:r>
              <a:rPr lang="en-US" altLang="zh-CN"/>
              <a:t>_”</a:t>
            </a:r>
            <a:r>
              <a:rPr lang="zh-CN" altLang="en-US"/>
              <a:t>开始，</a:t>
            </a:r>
            <a:r>
              <a:rPr kumimoji="1" lang="zh-CN" altLang="en-US"/>
              <a:t>字母、下划线、数字等的组合</a:t>
            </a:r>
          </a:p>
          <a:p>
            <a:pPr lvl="1"/>
            <a:r>
              <a:rPr kumimoji="1" lang="zh-CN" altLang="en-US"/>
              <a:t>字母大小写敏感，如</a:t>
            </a:r>
            <a:r>
              <a:rPr kumimoji="1" lang="en-US" altLang="zh-CN"/>
              <a:t>in</a:t>
            </a:r>
            <a:r>
              <a:rPr kumimoji="1" lang="zh-CN" altLang="en-US"/>
              <a:t>，</a:t>
            </a:r>
            <a:r>
              <a:rPr kumimoji="1" lang="en-US" altLang="zh-CN"/>
              <a:t>IN</a:t>
            </a:r>
            <a:r>
              <a:rPr kumimoji="1" lang="zh-CN" altLang="en-US"/>
              <a:t>是不同的标识符</a:t>
            </a:r>
          </a:p>
          <a:p>
            <a:pPr lvl="1"/>
            <a:r>
              <a:rPr kumimoji="1" lang="zh-CN" altLang="en-US"/>
              <a:t>不能与关键词相同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EF0F9A-879E-43C4-BFC1-18E2513017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284A69-9DDE-4268-A33C-60580D48A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53D6D3-E008-40DB-BB95-99FB9701F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D1F3B006-7848-4722-A9CF-F0C53AE37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Verilog HDL</a:t>
            </a:r>
            <a:r>
              <a:rPr lang="zh-CN" altLang="en-US"/>
              <a:t>基本语法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1337347" name="Rectangle 3">
            <a:extLst>
              <a:ext uri="{FF2B5EF4-FFF2-40B4-BE49-F238E27FC236}">
                <a16:creationId xmlns:a16="http://schemas.microsoft.com/office/drawing/2014/main" id="{7500F729-943E-4B06-B3F5-96E507BF0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逻辑值集合</a:t>
            </a:r>
          </a:p>
          <a:p>
            <a:pPr lvl="1"/>
            <a:r>
              <a:rPr lang="en-US" altLang="zh-CN"/>
              <a:t>0</a:t>
            </a:r>
            <a:r>
              <a:rPr lang="zh-CN" altLang="en-US"/>
              <a:t>：低电平，逻辑假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：高电平，逻辑真</a:t>
            </a:r>
          </a:p>
          <a:p>
            <a:pPr lvl="1"/>
            <a:r>
              <a:rPr lang="en-US" altLang="zh-CN"/>
              <a:t>x/X</a:t>
            </a:r>
            <a:r>
              <a:rPr lang="zh-CN" altLang="en-US"/>
              <a:t>：不确定的值（未知状态）</a:t>
            </a:r>
            <a:endParaRPr lang="en-US" altLang="zh-CN"/>
          </a:p>
          <a:p>
            <a:pPr lvl="1"/>
            <a:r>
              <a:rPr lang="en-US" altLang="zh-CN"/>
              <a:t>z/Z</a:t>
            </a:r>
            <a:r>
              <a:rPr lang="zh-CN" altLang="en-US"/>
              <a:t>：高阻态</a:t>
            </a:r>
          </a:p>
          <a:p>
            <a:pPr>
              <a:spcBef>
                <a:spcPts val="600"/>
              </a:spcBef>
            </a:pPr>
            <a:r>
              <a:rPr lang="zh-CN" altLang="en-US"/>
              <a:t>常量与符号常量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83A193-4C6D-4A61-8157-2C87B4D907C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78E05F-A6C2-43B6-8524-CA3FAAA9E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469440-8525-4F44-B3EB-BE36980D5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CEBAE237-0BED-4970-9CB8-7307597D3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常量</a:t>
            </a:r>
          </a:p>
        </p:txBody>
      </p:sp>
      <p:sp>
        <p:nvSpPr>
          <p:cNvPr id="1338371" name="Rectangle 3">
            <a:extLst>
              <a:ext uri="{FF2B5EF4-FFF2-40B4-BE49-F238E27FC236}">
                <a16:creationId xmlns:a16="http://schemas.microsoft.com/office/drawing/2014/main" id="{D1D560BD-0445-4D6F-9BE7-F679061D0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796213" cy="4932362"/>
          </a:xfrm>
        </p:spPr>
        <p:txBody>
          <a:bodyPr/>
          <a:lstStyle/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整数型</a:t>
            </a:r>
          </a:p>
          <a:p>
            <a:pPr lvl="1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十进制数形式表示，例如，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、－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带基数形式表示，格式为：</a:t>
            </a:r>
          </a:p>
          <a:p>
            <a:pPr lvl="1">
              <a:buFontTx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＋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－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位宽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&gt;’ &lt;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基数符号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数值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基数符号：十进制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D/d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，二进制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B/b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，八进制 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O/o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，十六进制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H/h</a:t>
            </a:r>
          </a:p>
          <a:p>
            <a:pPr lvl="1">
              <a:buFontTx/>
              <a:buNone/>
            </a:pPr>
            <a:r>
              <a:rPr lang="zh-CN" altLang="es-ES">
                <a:latin typeface="Courier New" panose="02070309020205020404" pitchFamily="49" charset="0"/>
                <a:cs typeface="Courier New" panose="02070309020205020404" pitchFamily="49" charset="0"/>
              </a:rPr>
              <a:t>  例如，</a:t>
            </a:r>
            <a:r>
              <a:rPr lang="es-ES" altLang="zh-CN">
                <a:latin typeface="Courier New" panose="02070309020205020404" pitchFamily="49" charset="0"/>
                <a:cs typeface="Courier New" panose="02070309020205020404" pitchFamily="49" charset="0"/>
              </a:rPr>
              <a:t>–8’d101</a:t>
            </a:r>
            <a:r>
              <a:rPr lang="zh-CN" altLang="es-ES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s-ES" altLang="zh-CN">
                <a:latin typeface="Courier New" panose="02070309020205020404" pitchFamily="49" charset="0"/>
                <a:cs typeface="Courier New" panose="02070309020205020404" pitchFamily="49" charset="0"/>
              </a:rPr>
              <a:t>5’o37</a:t>
            </a:r>
            <a:r>
              <a:rPr lang="zh-CN" altLang="es-ES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s-ES" altLang="zh-CN">
                <a:latin typeface="Courier New" panose="02070309020205020404" pitchFamily="49" charset="0"/>
                <a:cs typeface="Courier New" panose="02070309020205020404" pitchFamily="49" charset="0"/>
              </a:rPr>
              <a:t>8’HeD</a:t>
            </a:r>
            <a:r>
              <a:rPr lang="zh-CN" altLang="es-ES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s-ES" altLang="zh-CN">
                <a:latin typeface="Courier New" panose="02070309020205020404" pitchFamily="49" charset="0"/>
                <a:cs typeface="Courier New" panose="02070309020205020404" pitchFamily="49" charset="0"/>
              </a:rPr>
              <a:t>8’b1001_001x 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实数型常量</a:t>
            </a:r>
          </a:p>
          <a:p>
            <a:pPr lvl="1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十进制记数法，例如，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5.67</a:t>
            </a:r>
          </a:p>
          <a:p>
            <a:pPr lvl="1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科学记数法，例如，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23.1e2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5E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－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B0B2A6-F91C-4263-95A3-ABDA92B8F9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FF11C4-D1A9-45A3-BC8E-805807BE6D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32ECF7-587D-4A22-8D0B-749D42398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Verilog HDL(1)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56C6D9-508B-417E-8E47-70F0CE05A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38443D-055A-4F41-959C-3CE3EBD4F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56506</TotalTime>
  <Pages>0</Pages>
  <Words>4920</Words>
  <Characters>0</Characters>
  <Application>Microsoft Office PowerPoint</Application>
  <DocSecurity>0</DocSecurity>
  <PresentationFormat>全屏显示(4:3)</PresentationFormat>
  <Lines>0</Lines>
  <Paragraphs>964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Courier-Bold</vt:lpstr>
      <vt:lpstr>MSTT3195ed4ebao296107S00</vt:lpstr>
      <vt:lpstr>等线</vt:lpstr>
      <vt:lpstr>宋体</vt:lpstr>
      <vt:lpstr>微软雅黑</vt:lpstr>
      <vt:lpstr>Arial</vt:lpstr>
      <vt:lpstr>Courier New</vt:lpstr>
      <vt:lpstr>Times New Roman</vt:lpstr>
      <vt:lpstr>楷体_GB2312</vt:lpstr>
      <vt:lpstr>默认设计模板</vt:lpstr>
      <vt:lpstr>VISIO</vt:lpstr>
      <vt:lpstr>Visio</vt:lpstr>
      <vt:lpstr>模拟与数字电路 Analog and Digital Circuits</vt:lpstr>
      <vt:lpstr>内容提纲</vt:lpstr>
      <vt:lpstr>硬件描述语言概述</vt:lpstr>
      <vt:lpstr>HDL主要特征</vt:lpstr>
      <vt:lpstr>Verilog HDL与 C语言的比较</vt:lpstr>
      <vt:lpstr>Verilog HDL基本语法</vt:lpstr>
      <vt:lpstr>Verilog HDL基本语法 (续1)</vt:lpstr>
      <vt:lpstr>Verilog HDL基本语法 (续2)</vt:lpstr>
      <vt:lpstr>常量</vt:lpstr>
      <vt:lpstr>符号常量</vt:lpstr>
      <vt:lpstr>变量数据类型</vt:lpstr>
      <vt:lpstr>Verilog HDL程序基本结构</vt:lpstr>
      <vt:lpstr>VerilogHDL描述组合逻辑电路</vt:lpstr>
      <vt:lpstr>基本门级元件</vt:lpstr>
      <vt:lpstr>多输入门和多输出门</vt:lpstr>
      <vt:lpstr>三态门</vt:lpstr>
      <vt:lpstr>示例─ Mux with Structures (1)</vt:lpstr>
      <vt:lpstr>示例─ Mux with Structures (2)</vt:lpstr>
      <vt:lpstr>模块实例化</vt:lpstr>
      <vt:lpstr>示例─ Mux with Structures (3)</vt:lpstr>
      <vt:lpstr>赋值语句</vt:lpstr>
      <vt:lpstr>Verilog HDL运算符</vt:lpstr>
      <vt:lpstr>位运算与缩位运算的比较</vt:lpstr>
      <vt:lpstr>位拼接运算</vt:lpstr>
      <vt:lpstr>条件运算</vt:lpstr>
      <vt:lpstr>运算优先级</vt:lpstr>
      <vt:lpstr>示例─ Mux with Assign</vt:lpstr>
      <vt:lpstr>if 条件语句</vt:lpstr>
      <vt:lpstr>case 条件语句</vt:lpstr>
      <vt:lpstr>条件语句使用要点</vt:lpstr>
      <vt:lpstr>示例─ Mux with Always(If )</vt:lpstr>
      <vt:lpstr>示例─ Mux with Always(Case)</vt:lpstr>
      <vt:lpstr>参数化模块</vt:lpstr>
      <vt:lpstr>示例：MUX2</vt:lpstr>
      <vt:lpstr>示例：MUX4_8</vt:lpstr>
      <vt:lpstr>Verilog 1995 vs Verilog 2001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529</cp:revision>
  <cp:lastPrinted>1900-01-04T05:08:28Z</cp:lastPrinted>
  <dcterms:created xsi:type="dcterms:W3CDTF">2004-01-05T23:56:53Z</dcterms:created>
  <dcterms:modified xsi:type="dcterms:W3CDTF">2022-09-27T01:10:15Z</dcterms:modified>
  <cp:category>16位微机原理与接口</cp:category>
</cp:coreProperties>
</file>