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572" r:id="rId3"/>
    <p:sldId id="573" r:id="rId4"/>
    <p:sldId id="574" r:id="rId5"/>
    <p:sldId id="575" r:id="rId6"/>
    <p:sldId id="576" r:id="rId7"/>
    <p:sldId id="579" r:id="rId8"/>
    <p:sldId id="580" r:id="rId9"/>
    <p:sldId id="581" r:id="rId10"/>
    <p:sldId id="477" r:id="rId11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996633"/>
    <a:srgbClr val="0000FF"/>
    <a:srgbClr val="9900FF"/>
    <a:srgbClr val="CC3300"/>
    <a:srgbClr val="005400"/>
    <a:srgbClr val="333333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1" autoAdjust="0"/>
    <p:restoredTop sz="95447" autoAdjust="0"/>
  </p:normalViewPr>
  <p:slideViewPr>
    <p:cSldViewPr snapToGrid="0">
      <p:cViewPr varScale="1">
        <p:scale>
          <a:sx n="63" d="100"/>
          <a:sy n="63" d="100"/>
        </p:scale>
        <p:origin x="124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98"/>
    </p:cViewPr>
  </p:sorterViewPr>
  <p:notesViewPr>
    <p:cSldViewPr snapToGrid="0">
      <p:cViewPr varScale="1">
        <p:scale>
          <a:sx n="60" d="100"/>
          <a:sy n="60" d="100"/>
        </p:scale>
        <p:origin x="-2268" y="-90"/>
      </p:cViewPr>
      <p:guideLst>
        <p:guide orient="horz" pos="3223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3218ECA1-C928-4302-A0B1-393DF481647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518CBF8A-6D16-4DF2-94B6-A10C4D30BCA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0" name="Rectangle 4">
            <a:extLst>
              <a:ext uri="{FF2B5EF4-FFF2-40B4-BE49-F238E27FC236}">
                <a16:creationId xmlns:a16="http://schemas.microsoft.com/office/drawing/2014/main" id="{388CA6C1-70F2-428C-A9A1-860138D9482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1" name="Rectangle 5">
            <a:extLst>
              <a:ext uri="{FF2B5EF4-FFF2-40B4-BE49-F238E27FC236}">
                <a16:creationId xmlns:a16="http://schemas.microsoft.com/office/drawing/2014/main" id="{4C22C814-6A92-42DE-8851-D4555B1757A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E835D506-613E-4505-AD16-D91FF4A9C7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A2F30A5B-E3F9-4F10-9CB8-CC2341528B6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BA39D8D1-21EE-4D18-8B1E-6E30CF40AB8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D0DC7AB4-F5E8-4678-B51E-B9B7D1B5A600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DD31B1CA-C543-4760-9EE8-6524F3A00F6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2470" name="Rectangle 6">
            <a:extLst>
              <a:ext uri="{FF2B5EF4-FFF2-40B4-BE49-F238E27FC236}">
                <a16:creationId xmlns:a16="http://schemas.microsoft.com/office/drawing/2014/main" id="{A29A8682-092F-4DF3-BB01-DD2C32A1975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71" name="Rectangle 7">
            <a:extLst>
              <a:ext uri="{FF2B5EF4-FFF2-40B4-BE49-F238E27FC236}">
                <a16:creationId xmlns:a16="http://schemas.microsoft.com/office/drawing/2014/main" id="{545599C1-0298-4ADE-ADA8-E6DB8D08B9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4B9339D3-1FF0-47C6-A6F4-53C1A1A862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6B7A3646-6FE9-4409-B55B-EBCAC85AC0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AB09A1E-33B7-4D15-B272-93D9A690DBF3}" type="slidenum">
              <a:rPr lang="en-US" altLang="zh-CN" sz="1300" smtClean="0"/>
              <a:pPr>
                <a:spcBef>
                  <a:spcPct val="0"/>
                </a:spcBef>
              </a:pPr>
              <a:t>1</a:t>
            </a:fld>
            <a:endParaRPr lang="en-US" altLang="zh-CN" sz="13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CE34FED8-928F-4D93-8334-74250C75F1E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CACE2D0C-78F4-450C-A5F0-770619E3DC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E3743B03-B529-4A51-A72A-39FD043F39A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495CC75-D980-41B2-8123-1782D8C279F8}" type="slidenum">
              <a:rPr lang="en-US" altLang="zh-CN" sz="1300"/>
              <a:pPr algn="r" eaLnBrk="1" hangingPunct="1">
                <a:spcBef>
                  <a:spcPct val="0"/>
                </a:spcBef>
              </a:pPr>
              <a:t>2</a:t>
            </a:fld>
            <a:endParaRPr lang="en-US" altLang="zh-CN" sz="13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9B728EF7-E4CF-4FB6-A057-432957B82E8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5C83C86C-E6F6-4FA3-A9B4-3094CE1B55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1" lang="zh-CN" altLang="zh-CN">
              <a:solidFill>
                <a:srgbClr val="FF505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5F8276E-CDEA-4939-9048-E6BEFC13F1D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019532B9-7A66-4903-8A66-B1151AE36C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1" lang="en-US" altLang="zh-CN"/>
              <a:t>PLD</a:t>
            </a:r>
            <a:r>
              <a:rPr kumimoji="1" lang="zh-CN" altLang="en-US"/>
              <a:t>是</a:t>
            </a:r>
            <a:r>
              <a:rPr kumimoji="1" lang="en-US" altLang="zh-CN"/>
              <a:t>70</a:t>
            </a:r>
            <a:r>
              <a:rPr kumimoji="1" lang="zh-CN" altLang="en-US"/>
              <a:t>年代发展起来的新型逻辑器件，相继出现了</a:t>
            </a:r>
            <a:r>
              <a:rPr kumimoji="1" lang="en-US" altLang="zh-CN"/>
              <a:t>PROM</a:t>
            </a:r>
            <a:r>
              <a:rPr kumimoji="1" lang="zh-CN" altLang="en-US"/>
              <a:t>、</a:t>
            </a:r>
            <a:r>
              <a:rPr kumimoji="1" lang="en-US" altLang="zh-CN"/>
              <a:t>PLA</a:t>
            </a:r>
            <a:r>
              <a:rPr kumimoji="1" lang="zh-CN" altLang="en-US"/>
              <a:t>、</a:t>
            </a:r>
            <a:r>
              <a:rPr kumimoji="1" lang="en-US" altLang="zh-CN"/>
              <a:t>PAL</a:t>
            </a:r>
            <a:r>
              <a:rPr kumimoji="1" lang="zh-CN" altLang="en-US"/>
              <a:t>、</a:t>
            </a:r>
            <a:r>
              <a:rPr kumimoji="1" lang="en-US" altLang="zh-CN"/>
              <a:t>GAL</a:t>
            </a:r>
            <a:r>
              <a:rPr kumimoji="1" lang="zh-CN" altLang="en-US"/>
              <a:t>、</a:t>
            </a:r>
            <a:r>
              <a:rPr kumimoji="1" lang="en-US" altLang="zh-CN"/>
              <a:t>CPLD</a:t>
            </a:r>
            <a:r>
              <a:rPr kumimoji="1" lang="zh-CN" altLang="en-US"/>
              <a:t>和</a:t>
            </a:r>
            <a:r>
              <a:rPr kumimoji="1" lang="en-US" altLang="zh-CN"/>
              <a:t>FPGA</a:t>
            </a:r>
            <a:r>
              <a:rPr kumimoji="1" lang="zh-CN" altLang="en-US"/>
              <a:t>等。</a:t>
            </a:r>
            <a:endParaRPr lang="zh-CN" altLang="en-US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>
                <a:solidFill>
                  <a:srgbClr val="0000FF"/>
                </a:solidFill>
              </a:rPr>
              <a:t>70</a:t>
            </a:r>
            <a:r>
              <a:rPr lang="zh-CN" altLang="en-US">
                <a:solidFill>
                  <a:srgbClr val="0000FF"/>
                </a:solidFill>
              </a:rPr>
              <a:t>年代初期</a:t>
            </a:r>
            <a:r>
              <a:rPr lang="zh-CN" altLang="en-US"/>
              <a:t>主要是可编程只读存储器</a:t>
            </a:r>
            <a:r>
              <a:rPr lang="en-US" altLang="zh-CN"/>
              <a:t>(PROM)</a:t>
            </a:r>
            <a:r>
              <a:rPr lang="zh-CN" altLang="en-US"/>
              <a:t>和可编程逻辑阵列</a:t>
            </a:r>
            <a:r>
              <a:rPr lang="en-US" altLang="zh-CN"/>
              <a:t>(PLA)</a:t>
            </a:r>
            <a:r>
              <a:rPr lang="zh-CN" altLang="en-US"/>
              <a:t>。在</a:t>
            </a:r>
            <a:r>
              <a:rPr lang="en-US" altLang="zh-CN"/>
              <a:t>PROM</a:t>
            </a:r>
            <a:r>
              <a:rPr lang="zh-CN" altLang="en-US"/>
              <a:t>中，与门阵列是固定的，或门阵列是可编程的；器件采用熔断丝工艺，一次性编程使用。</a:t>
            </a:r>
          </a:p>
          <a:p>
            <a:pPr eaLnBrk="1" hangingPunct="1"/>
            <a:r>
              <a:rPr lang="en-US" altLang="zh-CN">
                <a:solidFill>
                  <a:srgbClr val="0000FF"/>
                </a:solidFill>
              </a:rPr>
              <a:t>70</a:t>
            </a:r>
            <a:r>
              <a:rPr lang="zh-CN" altLang="en-US">
                <a:solidFill>
                  <a:srgbClr val="0000FF"/>
                </a:solidFill>
              </a:rPr>
              <a:t>年代末期</a:t>
            </a:r>
            <a:r>
              <a:rPr lang="zh-CN" altLang="en-US"/>
              <a:t>出现了可编程阵列逻辑</a:t>
            </a:r>
            <a:r>
              <a:rPr lang="en-US" altLang="zh-CN"/>
              <a:t>(PAL)</a:t>
            </a:r>
            <a:r>
              <a:rPr lang="zh-CN" altLang="en-US"/>
              <a:t>器件。在</a:t>
            </a:r>
            <a:r>
              <a:rPr lang="en-US" altLang="zh-CN"/>
              <a:t>PAL</a:t>
            </a:r>
            <a:r>
              <a:rPr lang="zh-CN" altLang="en-US"/>
              <a:t>器件中，与门阵列是可编程的，或门阵列是固定连接的，它有多种输出和反馈结构，为数字逻辑设计带来了一定的灵活性。但</a:t>
            </a:r>
            <a:r>
              <a:rPr lang="en-US" altLang="zh-CN"/>
              <a:t>PAL</a:t>
            </a:r>
            <a:r>
              <a:rPr lang="zh-CN" altLang="en-US"/>
              <a:t>仍采用熔断丝工艺，一次性编程使用。</a:t>
            </a:r>
            <a:endParaRPr lang="en-US" altLang="zh-CN">
              <a:solidFill>
                <a:srgbClr val="0000FF"/>
              </a:solidFill>
            </a:endParaRPr>
          </a:p>
          <a:p>
            <a:pPr eaLnBrk="1" hangingPunct="1"/>
            <a:r>
              <a:rPr lang="en-US" altLang="zh-CN">
                <a:solidFill>
                  <a:srgbClr val="0000FF"/>
                </a:solidFill>
              </a:rPr>
              <a:t>80</a:t>
            </a:r>
            <a:r>
              <a:rPr lang="zh-CN" altLang="en-US">
                <a:solidFill>
                  <a:srgbClr val="0000FF"/>
                </a:solidFill>
              </a:rPr>
              <a:t>年代中期</a:t>
            </a:r>
            <a:r>
              <a:rPr lang="zh-CN" altLang="en-US"/>
              <a:t>通用阵列逻辑</a:t>
            </a:r>
            <a:r>
              <a:rPr lang="en-US" altLang="zh-CN"/>
              <a:t>(GAL)</a:t>
            </a:r>
            <a:r>
              <a:rPr lang="zh-CN" altLang="en-US"/>
              <a:t>器件问世，并取代了</a:t>
            </a:r>
            <a:r>
              <a:rPr lang="en-US" altLang="zh-CN"/>
              <a:t>PAL</a:t>
            </a:r>
            <a:r>
              <a:rPr lang="zh-CN" altLang="en-US"/>
              <a:t>。</a:t>
            </a:r>
            <a:r>
              <a:rPr lang="en-US" altLang="zh-CN"/>
              <a:t>GAL</a:t>
            </a:r>
            <a:r>
              <a:rPr lang="zh-CN" altLang="en-US"/>
              <a:t>器件是在</a:t>
            </a:r>
            <a:r>
              <a:rPr lang="en-US" altLang="zh-CN"/>
              <a:t>PAL</a:t>
            </a:r>
            <a:r>
              <a:rPr lang="zh-CN" altLang="en-US"/>
              <a:t>器件基础上发展起来的新一代器件。和</a:t>
            </a:r>
            <a:r>
              <a:rPr lang="en-US" altLang="zh-CN"/>
              <a:t>PAL</a:t>
            </a:r>
            <a:r>
              <a:rPr lang="zh-CN" altLang="en-US"/>
              <a:t>一样，它的与门阵列是可编程的，或门阵列是固定的。但由于采用了高速电可擦</a:t>
            </a:r>
            <a:r>
              <a:rPr lang="en-US" altLang="zh-CN"/>
              <a:t>CMOS</a:t>
            </a:r>
            <a:r>
              <a:rPr lang="zh-CN" altLang="en-US"/>
              <a:t>工艺，可以反复擦除和改写，很适宜于样机的研制。它具有</a:t>
            </a:r>
            <a:r>
              <a:rPr lang="en-US" altLang="zh-CN"/>
              <a:t>CMOS</a:t>
            </a:r>
            <a:r>
              <a:rPr lang="zh-CN" altLang="en-US"/>
              <a:t>低功耗特性，且速度可以与</a:t>
            </a:r>
            <a:r>
              <a:rPr lang="en-US" altLang="zh-CN"/>
              <a:t>TTL</a:t>
            </a:r>
            <a:r>
              <a:rPr lang="zh-CN" altLang="en-US"/>
              <a:t>可编程器件相比。特别是在结构上采用了“输出逻辑宏单元”电路，为用户提供了逻辑设计和使用上的较大灵活性。</a:t>
            </a:r>
          </a:p>
          <a:p>
            <a:pPr eaLnBrk="1" hangingPunct="1"/>
            <a:r>
              <a:rPr lang="en-US" altLang="zh-CN"/>
              <a:t>80</a:t>
            </a:r>
            <a:r>
              <a:rPr lang="zh-CN" altLang="en-US"/>
              <a:t>年代后期问世的</a:t>
            </a:r>
            <a:r>
              <a:rPr lang="en-US" altLang="zh-CN"/>
              <a:t>CPLD</a:t>
            </a:r>
            <a:r>
              <a:rPr lang="zh-CN" altLang="en-US"/>
              <a:t>（复杂可编程逻辑器件）和</a:t>
            </a:r>
            <a:r>
              <a:rPr lang="en-US" altLang="zh-CN"/>
              <a:t>FPGA(</a:t>
            </a:r>
            <a:r>
              <a:rPr lang="zh-CN" altLang="en-US"/>
              <a:t>现场可编程门阵列</a:t>
            </a:r>
            <a:r>
              <a:rPr lang="en-US" altLang="zh-CN"/>
              <a:t>)</a:t>
            </a:r>
            <a:r>
              <a:rPr lang="zh-CN" altLang="en-US"/>
              <a:t>器件属于较高密度的</a:t>
            </a:r>
            <a:r>
              <a:rPr lang="en-US" altLang="zh-CN"/>
              <a:t>PLD</a:t>
            </a:r>
            <a:r>
              <a:rPr lang="zh-CN" altLang="en-US"/>
              <a:t>器件。</a:t>
            </a:r>
            <a:endParaRPr lang="zh-CN" altLang="en-US" b="1">
              <a:solidFill>
                <a:srgbClr val="FFFF00"/>
              </a:solidFill>
            </a:endParaRP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集成度在</a:t>
            </a:r>
            <a:r>
              <a:rPr lang="en-US" altLang="zh-CN"/>
              <a:t>1000</a:t>
            </a:r>
            <a:r>
              <a:rPr lang="zh-CN" altLang="en-US"/>
              <a:t>门</a:t>
            </a:r>
            <a:r>
              <a:rPr lang="en-US" altLang="zh-CN"/>
              <a:t>/</a:t>
            </a:r>
            <a:r>
              <a:rPr lang="zh-CN" altLang="en-US"/>
              <a:t>片以下的</a:t>
            </a:r>
            <a:r>
              <a:rPr lang="en-US" altLang="zh-CN"/>
              <a:t>PLD</a:t>
            </a:r>
            <a:r>
              <a:rPr lang="zh-CN" altLang="en-US"/>
              <a:t>称为低密度</a:t>
            </a:r>
            <a:r>
              <a:rPr lang="en-US" altLang="zh-CN"/>
              <a:t>PLD</a:t>
            </a:r>
            <a:r>
              <a:rPr lang="zh-CN" altLang="en-US"/>
              <a:t>，如</a:t>
            </a:r>
            <a:r>
              <a:rPr lang="en-US" altLang="zh-CN"/>
              <a:t>PROM</a:t>
            </a:r>
            <a:r>
              <a:rPr lang="zh-CN" altLang="en-US"/>
              <a:t>、</a:t>
            </a:r>
            <a:r>
              <a:rPr lang="en-US" altLang="zh-CN"/>
              <a:t>PLA</a:t>
            </a:r>
            <a:r>
              <a:rPr lang="zh-CN" altLang="en-US"/>
              <a:t>、</a:t>
            </a:r>
            <a:r>
              <a:rPr lang="en-US" altLang="zh-CN"/>
              <a:t>PAL</a:t>
            </a:r>
            <a:r>
              <a:rPr lang="zh-CN" altLang="en-US"/>
              <a:t>和</a:t>
            </a:r>
            <a:r>
              <a:rPr lang="en-US" altLang="zh-CN"/>
              <a:t>GAL</a:t>
            </a:r>
            <a:r>
              <a:rPr lang="zh-CN" altLang="en-US"/>
              <a:t>等。</a:t>
            </a:r>
          </a:p>
          <a:p>
            <a:pPr eaLnBrk="1" hangingPunct="1"/>
            <a:r>
              <a:rPr lang="zh-CN" altLang="en-US"/>
              <a:t>高密度</a:t>
            </a:r>
            <a:r>
              <a:rPr lang="en-US" altLang="zh-CN"/>
              <a:t>PLD</a:t>
            </a:r>
            <a:r>
              <a:rPr lang="zh-CN" altLang="en-US"/>
              <a:t>是指集成度在</a:t>
            </a:r>
            <a:r>
              <a:rPr lang="en-US" altLang="zh-CN"/>
              <a:t>1000</a:t>
            </a:r>
            <a:r>
              <a:rPr lang="zh-CN" altLang="en-US"/>
              <a:t>门</a:t>
            </a:r>
            <a:r>
              <a:rPr lang="en-US" altLang="zh-CN"/>
              <a:t>/</a:t>
            </a:r>
            <a:r>
              <a:rPr lang="zh-CN" altLang="en-US"/>
              <a:t>片以上的</a:t>
            </a:r>
            <a:r>
              <a:rPr lang="en-US" altLang="zh-CN"/>
              <a:t>PLD</a:t>
            </a:r>
            <a:r>
              <a:rPr lang="zh-CN" altLang="en-US"/>
              <a:t>，如</a:t>
            </a:r>
            <a:r>
              <a:rPr lang="en-US" altLang="zh-CN"/>
              <a:t>EPLD</a:t>
            </a:r>
            <a:r>
              <a:rPr lang="zh-CN" altLang="en-US"/>
              <a:t>、</a:t>
            </a:r>
            <a:r>
              <a:rPr lang="en-US" altLang="zh-CN"/>
              <a:t>CPLD</a:t>
            </a:r>
            <a:r>
              <a:rPr lang="zh-CN" altLang="en-US"/>
              <a:t>和</a:t>
            </a:r>
            <a:r>
              <a:rPr lang="en-US" altLang="zh-CN"/>
              <a:t>FPGA</a:t>
            </a:r>
            <a:r>
              <a:rPr lang="zh-CN" altLang="en-US"/>
              <a:t>等。</a:t>
            </a:r>
          </a:p>
          <a:p>
            <a:pPr eaLnBrk="1" hangingPunct="1"/>
            <a:endParaRPr lang="zh-CN" altLang="en-US" b="1">
              <a:solidFill>
                <a:srgbClr val="66FF33"/>
              </a:solidFill>
            </a:endParaRP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EF5B520-FE84-4A21-AECD-EB14FFF429B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7D87F9E8-6151-4B1F-98D8-CBB583EAF2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1" lang="zh-CN" altLang="en-US">
                <a:solidFill>
                  <a:srgbClr val="000066"/>
                </a:solidFill>
              </a:rPr>
              <a:t>可由或阵列直接输出，构成组合输出；通过寄存器输出，构成时序方式输出。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136F7205-EE66-4311-98D3-2B91A9E65A9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631A898D-C3C9-442D-8F38-37B04C0208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05000"/>
              </a:lnSpc>
            </a:pP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8226B963-586B-4ECE-B6DF-4107698866B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0199AB0D-FB27-48A2-AA5F-54181E353B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z="1000"/>
              <a:t>Programmable Read Only Memory</a:t>
            </a:r>
            <a:r>
              <a:rPr lang="zh-CN" altLang="en-US" sz="1000"/>
              <a:t>，可编程只读存储器</a:t>
            </a:r>
          </a:p>
          <a:p>
            <a:pPr eaLnBrk="1" hangingPunct="1"/>
            <a:r>
              <a:rPr lang="zh-CN" altLang="en-US" sz="1000"/>
              <a:t>固定的全译码的与阵列，可编程的或阵列</a:t>
            </a:r>
          </a:p>
          <a:p>
            <a:pPr eaLnBrk="1" hangingPunct="1"/>
            <a:r>
              <a:rPr lang="zh-CN" altLang="en-US" sz="1000"/>
              <a:t>器件规模将随着输入信号数量增加成指数级增长</a:t>
            </a:r>
          </a:p>
          <a:p>
            <a:pPr eaLnBrk="1" hangingPunct="1"/>
            <a:endParaRPr lang="zh-CN" altLang="en-US" sz="1000"/>
          </a:p>
          <a:p>
            <a:pPr eaLnBrk="1" hangingPunct="1"/>
            <a:r>
              <a:rPr lang="en-US" altLang="en-US" sz="1000"/>
              <a:t>Programmable Logic Array</a:t>
            </a:r>
            <a:r>
              <a:rPr lang="en-US" altLang="zh-CN" sz="1000"/>
              <a:t>，</a:t>
            </a:r>
            <a:r>
              <a:rPr lang="zh-CN" altLang="en-US" sz="1000"/>
              <a:t>可编程逻辑阵列</a:t>
            </a:r>
          </a:p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由</a:t>
            </a:r>
            <a:r>
              <a:rPr lang="zh-CN" altLang="en-US"/>
              <a:t>可编程</a:t>
            </a:r>
            <a:r>
              <a:rPr lang="zh-CN" altLang="en-US">
                <a:solidFill>
                  <a:srgbClr val="FFFF00"/>
                </a:solidFill>
              </a:rPr>
              <a:t>的与阵列和</a:t>
            </a:r>
            <a:r>
              <a:rPr lang="zh-CN" altLang="en-US"/>
              <a:t>可编程</a:t>
            </a:r>
            <a:r>
              <a:rPr lang="zh-CN" altLang="en-US">
                <a:solidFill>
                  <a:srgbClr val="FFFF00"/>
                </a:solidFill>
              </a:rPr>
              <a:t>的或阵列组成。与</a:t>
            </a:r>
            <a:r>
              <a:rPr lang="en-US" altLang="zh-CN">
                <a:solidFill>
                  <a:srgbClr val="FFFF00"/>
                </a:solidFill>
              </a:rPr>
              <a:t>PROM</a:t>
            </a:r>
            <a:r>
              <a:rPr lang="zh-CN" altLang="en-US">
                <a:solidFill>
                  <a:srgbClr val="FFFF00"/>
                </a:solidFill>
              </a:rPr>
              <a:t>相比，阵列规模有了很大的减小，提高了芯片的利用率。</a:t>
            </a:r>
          </a:p>
          <a:p>
            <a:pPr eaLnBrk="1" hangingPunct="1"/>
            <a:r>
              <a:rPr lang="zh-CN" altLang="en-US">
                <a:solidFill>
                  <a:srgbClr val="FF9900"/>
                </a:solidFill>
              </a:rPr>
              <a:t>由于编程复杂，支持</a:t>
            </a:r>
            <a:r>
              <a:rPr lang="en-US" altLang="zh-CN">
                <a:solidFill>
                  <a:srgbClr val="FF9900"/>
                </a:solidFill>
              </a:rPr>
              <a:t>PLA</a:t>
            </a:r>
            <a:r>
              <a:rPr lang="zh-CN" altLang="en-US">
                <a:solidFill>
                  <a:srgbClr val="FF9900"/>
                </a:solidFill>
              </a:rPr>
              <a:t>的开发软件存在一定的难度，因此这种器件没有得到广泛的应用。</a:t>
            </a:r>
          </a:p>
          <a:p>
            <a:pPr eaLnBrk="1" hangingPunct="1"/>
            <a:endParaRPr lang="zh-CN" altLang="en-US" sz="1000"/>
          </a:p>
          <a:p>
            <a:pPr eaLnBrk="1" hangingPunct="1"/>
            <a:r>
              <a:rPr lang="en-US" altLang="zh-CN" sz="1000"/>
              <a:t>Programmable Array Logic</a:t>
            </a:r>
            <a:r>
              <a:rPr lang="zh-CN" altLang="en-US" sz="1000"/>
              <a:t>，可编程阵列逻辑</a:t>
            </a:r>
          </a:p>
          <a:p>
            <a:pPr eaLnBrk="1" hangingPunct="1"/>
            <a:r>
              <a:rPr lang="zh-CN" altLang="en-US" sz="1000"/>
              <a:t>与阵列可编程使输入项选择灵活（相对于</a:t>
            </a:r>
            <a:r>
              <a:rPr lang="en-US" altLang="zh-CN" sz="1000"/>
              <a:t>PROM</a:t>
            </a:r>
            <a:r>
              <a:rPr lang="zh-CN" altLang="en-US" sz="1000"/>
              <a:t>），或阵列固定使器件简化（相对于</a:t>
            </a:r>
            <a:r>
              <a:rPr lang="en-US" altLang="zh-CN" sz="1000"/>
              <a:t>PLA</a:t>
            </a:r>
            <a:r>
              <a:rPr lang="zh-CN" altLang="en-US" sz="1000"/>
              <a:t>）</a:t>
            </a:r>
          </a:p>
          <a:p>
            <a:pPr eaLnBrk="1" hangingPunct="1"/>
            <a:endParaRPr lang="zh-CN" altLang="en-US" sz="10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462B65D-73EE-4F99-AE42-7074BCBB29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6E25E9-1D6A-4FFF-A486-1AE56E401030}" type="datetime1">
              <a:rPr lang="zh-CN" altLang="en-US"/>
              <a:pPr>
                <a:defRPr/>
              </a:pPr>
              <a:t>2022/9/8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AF81C50-A6B2-437C-B42A-E3CE250EDF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PLD(1)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A61FFE2-44D1-4B76-A423-FCB82F302B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32EC24-8194-42AB-8212-D3E37AD7AE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7840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5E7E572-BF3D-41DD-A5D1-3DA8CF9BF3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5CDEFA-1FF5-425A-A5C3-A1C86FF06566}" type="datetime1">
              <a:rPr lang="zh-CN" altLang="en-US"/>
              <a:pPr>
                <a:defRPr/>
              </a:pPr>
              <a:t>2022/9/8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2CAF1D-B161-43D3-9A8A-3A8ED942E8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PLD(1)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2189675-07DE-4F4F-A662-6D955481C3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3049F-B26F-448E-924C-493E8A4ABB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3771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107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107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4496D2B-DB4C-4EDB-9ACA-C1822DAB4C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B92BD-1683-491C-AA0E-CEADEFE2A258}" type="datetime1">
              <a:rPr lang="zh-CN" altLang="en-US"/>
              <a:pPr>
                <a:defRPr/>
              </a:pPr>
              <a:t>2022/9/8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67EBE0D-65EF-49F0-8941-B6C83D826E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PLD(1)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4B5887C-F252-4CFB-9972-A0620BC14D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9B116A-4482-4ADA-99B4-52C794A980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6840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D5DFA4A-BC7A-4FEE-A0D3-CB8A57CE93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835DED-9E9F-4ED8-B3DB-7BB9DF7A2B5F}" type="datetime1">
              <a:rPr lang="zh-CN" altLang="en-US"/>
              <a:pPr>
                <a:defRPr/>
              </a:pPr>
              <a:t>2022/9/8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26267F2-E3F2-49F3-B44F-8CD3086C70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PLD(1)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216C82A-C0AB-4F8E-9D2E-506C4F30F6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B9BCDA-CB7E-4BEC-AE74-3FB3A3853D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2077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781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81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511BFC-078F-478B-8EA1-FB2BE745A3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F9C9A4-17F3-4959-BEB6-F77657866229}" type="datetime1">
              <a:rPr lang="zh-CN" altLang="en-US"/>
              <a:pPr>
                <a:defRPr/>
              </a:pPr>
              <a:t>2022/9/8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AE242D-CFAB-4053-9C11-7E13FABB43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PLD(1)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F7ADB3-1B1F-4F03-B78A-6C479157C0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F2599B-180E-4E95-B767-26DD9ED752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6271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CCED4C8-964B-410F-A851-1C304ED5CB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19C2B8-9CCF-4CA5-A504-F28C56ECAE79}" type="datetime1">
              <a:rPr lang="zh-CN" altLang="en-US"/>
              <a:pPr>
                <a:defRPr/>
              </a:pPr>
              <a:t>2022/9/8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2ACA6D4-4944-45E5-830E-C5F921F0D8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PLD(1)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378AF2D-4756-4A73-8F3E-A56FA32C88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029323-730D-428C-8E38-69D80FEA75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7333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9E85D78-A762-404B-A04E-E20B0D9ABE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FF188A-8F46-499B-AC08-E9F6E944B24B}" type="datetime1">
              <a:rPr lang="zh-CN" altLang="en-US"/>
              <a:pPr>
                <a:defRPr/>
              </a:pPr>
              <a:t>2022/9/8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1A9B690-053B-4AAD-8B2C-3AB72CD647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PLD(1)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AC15780-903F-4155-A5F0-43F36C9B01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C45172-4D13-4006-B520-2C38450733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820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6DC1D94-35C4-49C7-990D-3E127467A2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CDD5F5-096E-4A94-A295-C3F3615087BE}" type="datetime1">
              <a:rPr lang="zh-CN" altLang="en-US"/>
              <a:pPr>
                <a:defRPr/>
              </a:pPr>
              <a:t>2022/9/8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441F5EF-5931-4F3A-8078-DEB17FA632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PLD(1)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4221A3D-0F54-4DB6-89A7-D29C283279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D798B1-0D62-4D8A-A5DF-6F0BCF84AC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1201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41A334-7766-4614-8F15-41C0C3E725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696266-157C-4857-B4A7-74EAA89678C0}" type="datetime1">
              <a:rPr lang="zh-CN" altLang="en-US"/>
              <a:pPr>
                <a:defRPr/>
              </a:pPr>
              <a:t>2022/9/8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DC83B1-FB6A-4FAD-AC71-62B0E0A0FC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PLD(1)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95C45E-FCA6-41F6-A305-006C86879E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4D88B-E396-4D32-8B20-136B8AAA46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3749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25AC3F9-15B1-439F-9B7E-A72AECFA3A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EA268-31FC-41F6-B1C0-8D2FB475A6CA}" type="datetime1">
              <a:rPr lang="zh-CN" altLang="en-US"/>
              <a:pPr>
                <a:defRPr/>
              </a:pPr>
              <a:t>2022/9/8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17A0362-9841-4CBC-920A-4866AE1BC6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PLD(1)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469D01A-EAEC-464E-B454-798C34479B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2229C5-7085-4FEA-90BC-D2BE6A7C4D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3870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CC20982-41F4-4519-9606-5EF1E945CF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850C6F-6F10-48F3-90A5-4F6BE3844573}" type="datetime1">
              <a:rPr lang="zh-CN" altLang="en-US"/>
              <a:pPr>
                <a:defRPr/>
              </a:pPr>
              <a:t>2022/9/8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B7E640D-68AF-4B02-A817-75F8825244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PLD(1)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EC27D69-9155-4E78-8821-41A58203B6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6858F1-97FB-43B2-8F14-AF926A4654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492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E516999-B80E-4680-BC9C-08A5022EB8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D653E7-2C7B-48CC-A9B9-FC1DBA1768D1}" type="datetime1">
              <a:rPr lang="zh-CN" altLang="en-US"/>
              <a:pPr>
                <a:defRPr/>
              </a:pPr>
              <a:t>2022/9/8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AECA63B-763C-4C71-B863-4F4D42DA0B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PLD(1)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B5EBF14-32CD-4450-BC53-56A4EBA35F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8153EA-8191-424B-919D-7F9DF8712C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593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F01B88-5D46-47B2-8A68-E5D048945B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D99615-AF5E-4975-B1F2-691E369B6F36}" type="datetime1">
              <a:rPr lang="zh-CN" altLang="en-US"/>
              <a:pPr>
                <a:defRPr/>
              </a:pPr>
              <a:t>2022/9/8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61FD6F-6DCA-4F6C-B841-B526997B1B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PLD(1)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329E4D-5B9E-4CB2-83AB-A37B4DEB4B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0E006B-16B3-469F-9514-BDE8A6A161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2262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718376-764C-4496-804A-45562E0AF4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DE799C-1D1C-4CCA-8FBC-12CFA0B70AE8}" type="datetime1">
              <a:rPr lang="zh-CN" altLang="en-US"/>
              <a:pPr>
                <a:defRPr/>
              </a:pPr>
              <a:t>2022/9/8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82F532-6AB0-48D0-8D96-18BFE7220C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PLD(1)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12EB8-545B-43B5-B77A-400C4F7B19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61DDC7-0389-4854-A2C0-2A1B081209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4628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64AFD31-85F8-4418-A96E-4256ACEEEFAE}"/>
              </a:ext>
            </a:extLst>
          </p:cNvPr>
          <p:cNvSpPr>
            <a:spLocks noChangeArrowheads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7BECD92-A880-480A-AEB4-3CF801AA9437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457200" y="1449388"/>
            <a:ext cx="8229600" cy="493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5147E82-7D24-4A08-83DD-B949517852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6453188"/>
            <a:ext cx="172085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B2B2B2"/>
                </a:solidFill>
                <a:latin typeface="Arial" charset="0"/>
              </a:defRPr>
            </a:lvl1pPr>
          </a:lstStyle>
          <a:p>
            <a:pPr>
              <a:defRPr/>
            </a:pPr>
            <a:fld id="{B9FA8DE7-2400-4BE9-ACF0-90A4B580A62B}" type="datetime1">
              <a:rPr lang="zh-CN" altLang="en-US"/>
              <a:pPr>
                <a:defRPr/>
              </a:pPr>
              <a:t>2022/9/8</a:t>
            </a:fld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A5C67C7-8497-4BE0-98A1-0F22D975F18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95513" y="6453188"/>
            <a:ext cx="5148262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solidFill>
                  <a:srgbClr val="B2B2B2"/>
                </a:solidFill>
                <a:latin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PLD(1)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E8C677D-7233-4554-B6F5-CE686EE12B7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2525" y="6453188"/>
            <a:ext cx="121920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B2B2B2"/>
                </a:solidFill>
              </a:defRPr>
            </a:lvl1pPr>
          </a:lstStyle>
          <a:p>
            <a:pPr>
              <a:defRPr/>
            </a:pPr>
            <a:fld id="{836AF51B-BF85-459F-AA84-3ECC9B6F56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C63AA307-26F9-45E6-9458-EBFD2C4E5AF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288" y="6453188"/>
            <a:ext cx="8353425" cy="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20000"/>
        </a:spcAft>
        <a:buChar char="•"/>
        <a:defRPr sz="2800" b="1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20000"/>
        </a:spcAft>
        <a:buChar char="–"/>
        <a:defRPr sz="2400">
          <a:solidFill>
            <a:schemeClr val="tx1"/>
          </a:solidFill>
          <a:latin typeface="Times New Roman" pitchFamily="18" charset="0"/>
          <a:ea typeface="+mn-ea"/>
        </a:defRPr>
      </a:lvl2pPr>
      <a:lvl3pPr marL="1143000" indent="-228600" algn="l" rtl="0" eaLnBrk="0" fontAlgn="base" hangingPunct="0">
        <a:spcBef>
          <a:spcPct val="0"/>
        </a:spcBef>
        <a:spcAft>
          <a:spcPct val="20000"/>
        </a:spcAft>
        <a:buChar char="•"/>
        <a:defRPr sz="2000">
          <a:solidFill>
            <a:schemeClr val="tx1"/>
          </a:solidFill>
          <a:latin typeface="Times New Roman" pitchFamily="18" charset="0"/>
          <a:ea typeface="+mn-ea"/>
        </a:defRPr>
      </a:lvl3pPr>
      <a:lvl4pPr marL="1600200" indent="-228600" algn="l" rtl="0" eaLnBrk="0" fontAlgn="base" hangingPunct="0">
        <a:spcBef>
          <a:spcPct val="0"/>
        </a:spcBef>
        <a:spcAft>
          <a:spcPct val="20000"/>
        </a:spcAft>
        <a:buChar char="–"/>
        <a:defRPr>
          <a:solidFill>
            <a:schemeClr val="tx1"/>
          </a:solidFill>
          <a:latin typeface="Times New Roman" pitchFamily="18" charset="0"/>
          <a:ea typeface="+mn-ea"/>
        </a:defRPr>
      </a:lvl4pPr>
      <a:lvl5pPr marL="2057400" indent="-228600" algn="l" rtl="0" eaLnBrk="0" fontAlgn="base" hangingPunct="0">
        <a:spcBef>
          <a:spcPct val="0"/>
        </a:spcBef>
        <a:spcAft>
          <a:spcPct val="20000"/>
        </a:spcAft>
        <a:buChar char="»"/>
        <a:defRPr>
          <a:solidFill>
            <a:schemeClr val="tx1"/>
          </a:solidFill>
          <a:latin typeface="Times New Roman" pitchFamily="18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935A6BD-544B-48D3-9B3A-9553FA4DB07F}"/>
              </a:ext>
            </a:extLst>
          </p:cNvPr>
          <p:cNvSpPr>
            <a:spLocks noChangeArrowheads="1"/>
          </p:cNvSpPr>
          <p:nvPr>
            <p:ph type="ctrTitle"/>
          </p:nvPr>
        </p:nvSpPr>
        <p:spPr>
          <a:xfrm>
            <a:off x="900113" y="1628775"/>
            <a:ext cx="7335837" cy="1728788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/>
              <a:t>模拟与数字电路</a:t>
            </a:r>
            <a:br>
              <a:rPr lang="zh-CN" altLang="en-US"/>
            </a:br>
            <a:r>
              <a:rPr lang="en-US" altLang="zh-CN" sz="2400" b="0"/>
              <a:t>Analog and Digital Circuits</a:t>
            </a:r>
            <a:endParaRPr lang="zh-CN" altLang="en-US" sz="2400" b="0"/>
          </a:p>
        </p:txBody>
      </p:sp>
      <p:sp>
        <p:nvSpPr>
          <p:cNvPr id="4099" name="Text Box 4">
            <a:extLst>
              <a:ext uri="{FF2B5EF4-FFF2-40B4-BE49-F238E27FC236}">
                <a16:creationId xmlns:a16="http://schemas.microsoft.com/office/drawing/2014/main" id="{148ACEC6-F3BE-4D2E-AA94-19BD4CAC9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3933825"/>
            <a:ext cx="7416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3200"/>
              <a:t>10_PLD(1)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>
            <a:extLst>
              <a:ext uri="{FF2B5EF4-FFF2-40B4-BE49-F238E27FC236}">
                <a16:creationId xmlns:a16="http://schemas.microsoft.com/office/drawing/2014/main" id="{2D254963-16B5-4EAC-A981-86A9A8C8C56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DF8AD0C6-2793-4382-9C4E-0B65D6D612CA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9459" name="Rectangle 5">
            <a:extLst>
              <a:ext uri="{FF2B5EF4-FFF2-40B4-BE49-F238E27FC236}">
                <a16:creationId xmlns:a16="http://schemas.microsoft.com/office/drawing/2014/main" id="{03F0A504-5604-4D5E-87C3-9AB4EEB859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PLD(1)</a:t>
            </a:r>
          </a:p>
        </p:txBody>
      </p:sp>
      <p:sp>
        <p:nvSpPr>
          <p:cNvPr id="19460" name="Rectangle 6">
            <a:extLst>
              <a:ext uri="{FF2B5EF4-FFF2-40B4-BE49-F238E27FC236}">
                <a16:creationId xmlns:a16="http://schemas.microsoft.com/office/drawing/2014/main" id="{81C1810D-879B-4BA7-B739-98C513AE27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07B7C406-8C13-4FEB-9AE9-06088641447A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10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9461" name="Rectangle 2">
            <a:extLst>
              <a:ext uri="{FF2B5EF4-FFF2-40B4-BE49-F238E27FC236}">
                <a16:creationId xmlns:a16="http://schemas.microsoft.com/office/drawing/2014/main" id="{42DAF372-D47C-44DC-BC25-AA0EC497C8DA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457200" y="2744788"/>
            <a:ext cx="8229600" cy="1143000"/>
          </a:xfrm>
        </p:spPr>
        <p:txBody>
          <a:bodyPr/>
          <a:lstStyle/>
          <a:p>
            <a:r>
              <a:rPr lang="en-US" altLang="zh-CN"/>
              <a:t>The End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>
            <a:extLst>
              <a:ext uri="{FF2B5EF4-FFF2-40B4-BE49-F238E27FC236}">
                <a16:creationId xmlns:a16="http://schemas.microsoft.com/office/drawing/2014/main" id="{30F606D3-2700-4FD5-AA9A-B86F1AC1C4A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AEF25DCD-70A5-4E40-99C1-E144F7AA7A6A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6147" name="Rectangle 5">
            <a:extLst>
              <a:ext uri="{FF2B5EF4-FFF2-40B4-BE49-F238E27FC236}">
                <a16:creationId xmlns:a16="http://schemas.microsoft.com/office/drawing/2014/main" id="{40CA8FB1-E20C-46E6-BA71-C68FBE2C1C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PLD(1)</a:t>
            </a:r>
          </a:p>
        </p:txBody>
      </p:sp>
      <p:sp>
        <p:nvSpPr>
          <p:cNvPr id="6148" name="Rectangle 6">
            <a:extLst>
              <a:ext uri="{FF2B5EF4-FFF2-40B4-BE49-F238E27FC236}">
                <a16:creationId xmlns:a16="http://schemas.microsoft.com/office/drawing/2014/main" id="{BD0A6F74-160B-4EE1-B810-E5BF3598ED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1C7A2DE1-A2A8-4761-BE11-A2FB7025A8C0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6149" name="Rectangle 2">
            <a:extLst>
              <a:ext uri="{FF2B5EF4-FFF2-40B4-BE49-F238E27FC236}">
                <a16:creationId xmlns:a16="http://schemas.microsoft.com/office/drawing/2014/main" id="{050F39A8-F41D-47D5-8DA3-F16AFB623FA0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457200" y="341313"/>
            <a:ext cx="8229600" cy="1143000"/>
          </a:xfrm>
        </p:spPr>
        <p:txBody>
          <a:bodyPr/>
          <a:lstStyle/>
          <a:p>
            <a:r>
              <a:rPr lang="zh-CN" altLang="en-US"/>
              <a:t>内容提纲</a:t>
            </a:r>
          </a:p>
        </p:txBody>
      </p:sp>
      <p:sp>
        <p:nvSpPr>
          <p:cNvPr id="6150" name="Rectangle 3">
            <a:extLst>
              <a:ext uri="{FF2B5EF4-FFF2-40B4-BE49-F238E27FC236}">
                <a16:creationId xmlns:a16="http://schemas.microsoft.com/office/drawing/2014/main" id="{73983545-F8F4-49C3-B635-2AC617A1833C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xfrm>
            <a:off x="468313" y="1628775"/>
            <a:ext cx="8229600" cy="4787900"/>
          </a:xfrm>
        </p:spPr>
        <p:txBody>
          <a:bodyPr/>
          <a:lstStyle/>
          <a:p>
            <a:r>
              <a:rPr lang="en-US" altLang="zh-CN"/>
              <a:t>PLD</a:t>
            </a:r>
          </a:p>
          <a:p>
            <a:pPr lvl="1"/>
            <a:r>
              <a:rPr lang="zh-CN" altLang="en-US"/>
              <a:t>基本结构</a:t>
            </a:r>
          </a:p>
          <a:p>
            <a:pPr lvl="1"/>
            <a:r>
              <a:rPr lang="zh-CN" altLang="en-US"/>
              <a:t>实现组合逻辑电路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>
            <a:extLst>
              <a:ext uri="{FF2B5EF4-FFF2-40B4-BE49-F238E27FC236}">
                <a16:creationId xmlns:a16="http://schemas.microsoft.com/office/drawing/2014/main" id="{66FF2082-5BAD-4445-97CD-0AE7C040BD5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E05B7083-C111-4870-8738-D48F93E4E059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Rectangle 5">
            <a:extLst>
              <a:ext uri="{FF2B5EF4-FFF2-40B4-BE49-F238E27FC236}">
                <a16:creationId xmlns:a16="http://schemas.microsoft.com/office/drawing/2014/main" id="{F823009E-144F-4BB9-B991-A44142FC71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PLD(1)</a:t>
            </a:r>
          </a:p>
        </p:txBody>
      </p:sp>
      <p:sp>
        <p:nvSpPr>
          <p:cNvPr id="8196" name="Rectangle 6">
            <a:extLst>
              <a:ext uri="{FF2B5EF4-FFF2-40B4-BE49-F238E27FC236}">
                <a16:creationId xmlns:a16="http://schemas.microsoft.com/office/drawing/2014/main" id="{94135E07-2EE4-4EBD-AA13-CAA03EABED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11252F30-1C7B-494A-960B-A08E4F004E37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3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id="{24B91FE1-E12C-4F2A-B720-5564AF82D0A9}"/>
              </a:ext>
            </a:extLst>
          </p:cNvPr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可编程逻辑器件</a:t>
            </a:r>
          </a:p>
        </p:txBody>
      </p:sp>
      <p:sp>
        <p:nvSpPr>
          <p:cNvPr id="1309699" name="Rectangle 3">
            <a:extLst>
              <a:ext uri="{FF2B5EF4-FFF2-40B4-BE49-F238E27FC236}">
                <a16:creationId xmlns:a16="http://schemas.microsoft.com/office/drawing/2014/main" id="{4E044839-04C0-4981-BA18-1FAC88F59833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/>
              <a:t>可编程逻辑器件（</a:t>
            </a:r>
            <a:r>
              <a:rPr lang="en-US" altLang="zh-CN"/>
              <a:t>Programmable Logic Device</a:t>
            </a:r>
            <a:r>
              <a:rPr lang="zh-CN" altLang="en-US"/>
              <a:t>，简称</a:t>
            </a:r>
            <a:r>
              <a:rPr lang="en-US" altLang="zh-CN"/>
              <a:t>PLD</a:t>
            </a:r>
            <a:r>
              <a:rPr lang="zh-CN" altLang="en-US"/>
              <a:t>）是一种可以由用户定义和设置逻辑功能的器件</a:t>
            </a:r>
          </a:p>
          <a:p>
            <a:pPr lvl="1">
              <a:lnSpc>
                <a:spcPct val="105000"/>
              </a:lnSpc>
            </a:pPr>
            <a:r>
              <a:rPr lang="zh-CN" altLang="en-US"/>
              <a:t>与中小规模通用逻辑器件相比，具有集成度高、速度快、功耗低、可靠性高等优点</a:t>
            </a:r>
          </a:p>
          <a:p>
            <a:pPr lvl="1">
              <a:lnSpc>
                <a:spcPct val="105000"/>
              </a:lnSpc>
            </a:pPr>
            <a:r>
              <a:rPr lang="zh-CN" altLang="en-US"/>
              <a:t>与其他专用集成电路相比，具有产品开发周期短、用户投资风险小、小批量生产成本低等优势</a:t>
            </a:r>
          </a:p>
          <a:p>
            <a:pPr>
              <a:lnSpc>
                <a:spcPct val="105000"/>
              </a:lnSpc>
            </a:pPr>
            <a:r>
              <a:rPr lang="zh-CN" altLang="en-US"/>
              <a:t>按集成度</a:t>
            </a:r>
            <a:r>
              <a:rPr lang="en-US" altLang="zh-CN"/>
              <a:t>PLD</a:t>
            </a:r>
            <a:r>
              <a:rPr lang="zh-CN" altLang="en-US"/>
              <a:t>可分为</a:t>
            </a:r>
          </a:p>
          <a:p>
            <a:pPr lvl="1">
              <a:lnSpc>
                <a:spcPct val="105000"/>
              </a:lnSpc>
            </a:pPr>
            <a:r>
              <a:rPr lang="zh-CN" altLang="en-US"/>
              <a:t>低密度</a:t>
            </a:r>
            <a:r>
              <a:rPr lang="en-US" altLang="zh-CN"/>
              <a:t>PLD</a:t>
            </a:r>
            <a:r>
              <a:rPr lang="zh-CN" altLang="en-US"/>
              <a:t>：</a:t>
            </a:r>
            <a:r>
              <a:rPr lang="en-US" altLang="zh-CN"/>
              <a:t>PROM</a:t>
            </a:r>
            <a:r>
              <a:rPr lang="zh-CN" altLang="en-US"/>
              <a:t>、</a:t>
            </a:r>
            <a:r>
              <a:rPr lang="en-US" altLang="zh-CN"/>
              <a:t>PLA</a:t>
            </a:r>
            <a:r>
              <a:rPr lang="zh-CN" altLang="en-US"/>
              <a:t>、</a:t>
            </a:r>
            <a:r>
              <a:rPr lang="en-US" altLang="zh-CN"/>
              <a:t>PAL</a:t>
            </a:r>
            <a:r>
              <a:rPr lang="zh-CN" altLang="en-US"/>
              <a:t>、</a:t>
            </a:r>
            <a:r>
              <a:rPr lang="en-US" altLang="zh-CN"/>
              <a:t>GAL</a:t>
            </a:r>
            <a:endParaRPr lang="zh-CN" altLang="en-US"/>
          </a:p>
          <a:p>
            <a:pPr lvl="1">
              <a:lnSpc>
                <a:spcPct val="105000"/>
              </a:lnSpc>
            </a:pPr>
            <a:r>
              <a:rPr lang="zh-CN" altLang="en-US"/>
              <a:t>高密度</a:t>
            </a:r>
            <a:r>
              <a:rPr lang="en-US" altLang="zh-CN"/>
              <a:t>PLD</a:t>
            </a:r>
            <a:r>
              <a:rPr lang="zh-CN" altLang="en-US"/>
              <a:t>：</a:t>
            </a:r>
            <a:r>
              <a:rPr lang="en-US" altLang="zh-CN"/>
              <a:t>CPLD</a:t>
            </a:r>
            <a:r>
              <a:rPr lang="zh-CN" altLang="en-US"/>
              <a:t>、</a:t>
            </a:r>
            <a:r>
              <a:rPr lang="en-US" altLang="zh-CN"/>
              <a:t>FPGA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969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>
            <a:extLst>
              <a:ext uri="{FF2B5EF4-FFF2-40B4-BE49-F238E27FC236}">
                <a16:creationId xmlns:a16="http://schemas.microsoft.com/office/drawing/2014/main" id="{D6208DB8-111D-4802-980A-AD2928670EB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427F4C1-4274-4B3E-A569-8772E656FC0C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0243" name="Rectangle 5">
            <a:extLst>
              <a:ext uri="{FF2B5EF4-FFF2-40B4-BE49-F238E27FC236}">
                <a16:creationId xmlns:a16="http://schemas.microsoft.com/office/drawing/2014/main" id="{E841F60B-72BC-4389-8F3D-5C59A50CB5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PLD(1)</a:t>
            </a:r>
          </a:p>
        </p:txBody>
      </p:sp>
      <p:sp>
        <p:nvSpPr>
          <p:cNvPr id="10244" name="Rectangle 6">
            <a:extLst>
              <a:ext uri="{FF2B5EF4-FFF2-40B4-BE49-F238E27FC236}">
                <a16:creationId xmlns:a16="http://schemas.microsoft.com/office/drawing/2014/main" id="{AFE61C78-3A01-40CD-999D-189ACE1196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30EAA189-3209-42B7-9743-C1EF18B3C760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4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0245" name="Rectangle 2">
            <a:extLst>
              <a:ext uri="{FF2B5EF4-FFF2-40B4-BE49-F238E27FC236}">
                <a16:creationId xmlns:a16="http://schemas.microsoft.com/office/drawing/2014/main" id="{50163EF7-A547-400D-A80A-02049F1780A2}"/>
              </a:ext>
            </a:extLst>
          </p:cNvPr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PLD</a:t>
            </a:r>
            <a:r>
              <a:rPr lang="zh-CN" altLang="en-US"/>
              <a:t>基本结构</a:t>
            </a:r>
          </a:p>
        </p:txBody>
      </p:sp>
      <p:sp>
        <p:nvSpPr>
          <p:cNvPr id="1311747" name="Rectangle 3">
            <a:extLst>
              <a:ext uri="{FF2B5EF4-FFF2-40B4-BE49-F238E27FC236}">
                <a16:creationId xmlns:a16="http://schemas.microsoft.com/office/drawing/2014/main" id="{54B42339-C246-4940-A893-05271E533E17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600075" y="3630613"/>
            <a:ext cx="3465513" cy="2714625"/>
          </a:xfrm>
          <a:noFill/>
        </p:spPr>
        <p:txBody>
          <a:bodyPr/>
          <a:lstStyle/>
          <a:p>
            <a:r>
              <a:rPr lang="zh-CN" altLang="en-US"/>
              <a:t>输入电路</a:t>
            </a:r>
          </a:p>
          <a:p>
            <a:pPr lvl="1"/>
            <a:r>
              <a:rPr lang="zh-CN" altLang="en-US"/>
              <a:t>提供互补输入变量</a:t>
            </a:r>
            <a:r>
              <a:rPr lang="en-US" altLang="zh-CN"/>
              <a:t>(</a:t>
            </a:r>
            <a:r>
              <a:rPr lang="zh-CN" altLang="en-US"/>
              <a:t>原变量和反变量</a:t>
            </a:r>
            <a:r>
              <a:rPr lang="en-US" altLang="zh-CN"/>
              <a:t>)</a:t>
            </a:r>
          </a:p>
          <a:p>
            <a:r>
              <a:rPr lang="zh-CN" altLang="en-US"/>
              <a:t>与阵列</a:t>
            </a:r>
          </a:p>
          <a:p>
            <a:pPr lvl="1"/>
            <a:r>
              <a:rPr lang="zh-CN" altLang="en-US"/>
              <a:t>产生逻辑函数所需的乘积项</a:t>
            </a:r>
          </a:p>
        </p:txBody>
      </p:sp>
      <p:sp>
        <p:nvSpPr>
          <p:cNvPr id="1311748" name="Rectangle 4">
            <a:extLst>
              <a:ext uri="{FF2B5EF4-FFF2-40B4-BE49-F238E27FC236}">
                <a16:creationId xmlns:a16="http://schemas.microsoft.com/office/drawing/2014/main" id="{97AD04B6-99D6-401C-BC7E-1E029EF16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9950" y="3608388"/>
            <a:ext cx="381635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或阵列</a:t>
            </a:r>
          </a:p>
          <a:p>
            <a:pPr lvl="1"/>
            <a:r>
              <a:rPr lang="zh-CN" altLang="en-US"/>
              <a:t>选择乘积项，形成与或式，实现逻辑函数</a:t>
            </a:r>
          </a:p>
          <a:p>
            <a:r>
              <a:rPr lang="zh-CN" altLang="en-US"/>
              <a:t>输出电路</a:t>
            </a:r>
          </a:p>
          <a:p>
            <a:pPr lvl="1"/>
            <a:r>
              <a:rPr lang="zh-CN" altLang="en-US"/>
              <a:t>提供不同的输出方式</a:t>
            </a:r>
          </a:p>
        </p:txBody>
      </p:sp>
      <p:grpSp>
        <p:nvGrpSpPr>
          <p:cNvPr id="10248" name="Group 5">
            <a:extLst>
              <a:ext uri="{FF2B5EF4-FFF2-40B4-BE49-F238E27FC236}">
                <a16:creationId xmlns:a16="http://schemas.microsoft.com/office/drawing/2014/main" id="{9EB5617A-D5ED-469E-81E7-1D85FDFD096B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1665288"/>
            <a:ext cx="7483475" cy="1547812"/>
            <a:chOff x="570" y="2863"/>
            <a:chExt cx="4714" cy="975"/>
          </a:xfrm>
        </p:grpSpPr>
        <p:sp>
          <p:nvSpPr>
            <p:cNvPr id="10249" name="Line 6">
              <a:extLst>
                <a:ext uri="{FF2B5EF4-FFF2-40B4-BE49-F238E27FC236}">
                  <a16:creationId xmlns:a16="http://schemas.microsoft.com/office/drawing/2014/main" id="{20685F86-DBFC-4FCE-91D5-B885E164C5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6" y="3087"/>
              <a:ext cx="3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0" name="Text Box 7">
              <a:extLst>
                <a:ext uri="{FF2B5EF4-FFF2-40B4-BE49-F238E27FC236}">
                  <a16:creationId xmlns:a16="http://schemas.microsoft.com/office/drawing/2014/main" id="{86ACF53A-1776-4A11-910A-BEF0A87BFA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" y="2954"/>
              <a:ext cx="45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zh-CN" altLang="en-US">
                  <a:latin typeface="Arial" panose="020B0604020202020204" pitchFamily="34" charset="0"/>
                </a:rPr>
                <a:t>输入</a:t>
              </a:r>
            </a:p>
          </p:txBody>
        </p:sp>
        <p:sp>
          <p:nvSpPr>
            <p:cNvPr id="10251" name="Text Box 8">
              <a:extLst>
                <a:ext uri="{FF2B5EF4-FFF2-40B4-BE49-F238E27FC236}">
                  <a16:creationId xmlns:a16="http://schemas.microsoft.com/office/drawing/2014/main" id="{5C1C7C17-AEEE-40FA-A0FE-03D9964E69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4" y="2954"/>
              <a:ext cx="45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zh-CN" altLang="en-US">
                  <a:latin typeface="Arial" panose="020B0604020202020204" pitchFamily="34" charset="0"/>
                </a:rPr>
                <a:t>输出</a:t>
              </a:r>
            </a:p>
          </p:txBody>
        </p:sp>
        <p:sp>
          <p:nvSpPr>
            <p:cNvPr id="10252" name="Text Box 9">
              <a:extLst>
                <a:ext uri="{FF2B5EF4-FFF2-40B4-BE49-F238E27FC236}">
                  <a16:creationId xmlns:a16="http://schemas.microsoft.com/office/drawing/2014/main" id="{41200456-7F9E-40EB-975F-DFBC2EF3EF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6" y="2863"/>
              <a:ext cx="544" cy="79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zh-CN" altLang="en-US">
                  <a:latin typeface="Arial" panose="020B0604020202020204" pitchFamily="34" charset="0"/>
                </a:rPr>
                <a:t>与</a:t>
              </a:r>
            </a:p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zh-CN" altLang="en-US">
                  <a:latin typeface="Arial" panose="020B0604020202020204" pitchFamily="34" charset="0"/>
                </a:rPr>
                <a:t>阵列</a:t>
              </a:r>
            </a:p>
          </p:txBody>
        </p:sp>
        <p:sp>
          <p:nvSpPr>
            <p:cNvPr id="10253" name="Text Box 10">
              <a:extLst>
                <a:ext uri="{FF2B5EF4-FFF2-40B4-BE49-F238E27FC236}">
                  <a16:creationId xmlns:a16="http://schemas.microsoft.com/office/drawing/2014/main" id="{88AA8820-3CBA-48B8-9BBD-ECC0E4F1F6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8" y="2865"/>
              <a:ext cx="544" cy="7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zh-CN" altLang="en-US">
                  <a:latin typeface="Arial" panose="020B0604020202020204" pitchFamily="34" charset="0"/>
                </a:rPr>
                <a:t>或</a:t>
              </a:r>
            </a:p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zh-CN" altLang="en-US">
                  <a:latin typeface="Arial" panose="020B0604020202020204" pitchFamily="34" charset="0"/>
                </a:rPr>
                <a:t>阵列</a:t>
              </a:r>
            </a:p>
          </p:txBody>
        </p:sp>
        <p:sp>
          <p:nvSpPr>
            <p:cNvPr id="10254" name="Text Box 11">
              <a:extLst>
                <a:ext uri="{FF2B5EF4-FFF2-40B4-BE49-F238E27FC236}">
                  <a16:creationId xmlns:a16="http://schemas.microsoft.com/office/drawing/2014/main" id="{AC599CC4-2E26-4DB4-941C-9058C621AD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4" y="2863"/>
              <a:ext cx="544" cy="79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zh-CN" altLang="en-US">
                  <a:latin typeface="Arial" panose="020B0604020202020204" pitchFamily="34" charset="0"/>
                </a:rPr>
                <a:t>输入</a:t>
              </a:r>
            </a:p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zh-CN" altLang="en-US">
                  <a:latin typeface="Arial" panose="020B0604020202020204" pitchFamily="34" charset="0"/>
                </a:rPr>
                <a:t>电路</a:t>
              </a:r>
            </a:p>
          </p:txBody>
        </p:sp>
        <p:sp>
          <p:nvSpPr>
            <p:cNvPr id="10255" name="Text Box 12">
              <a:extLst>
                <a:ext uri="{FF2B5EF4-FFF2-40B4-BE49-F238E27FC236}">
                  <a16:creationId xmlns:a16="http://schemas.microsoft.com/office/drawing/2014/main" id="{BC6B2773-863C-4138-9FDB-F2A615D91F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9" y="2864"/>
              <a:ext cx="544" cy="79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zh-CN" altLang="en-US">
                  <a:latin typeface="Arial" panose="020B0604020202020204" pitchFamily="34" charset="0"/>
                </a:rPr>
                <a:t>输出</a:t>
              </a:r>
            </a:p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zh-CN" altLang="en-US">
                  <a:latin typeface="Arial" panose="020B0604020202020204" pitchFamily="34" charset="0"/>
                </a:rPr>
                <a:t>电路</a:t>
              </a:r>
            </a:p>
          </p:txBody>
        </p:sp>
        <p:sp>
          <p:nvSpPr>
            <p:cNvPr id="10256" name="Line 13">
              <a:extLst>
                <a:ext uri="{FF2B5EF4-FFF2-40B4-BE49-F238E27FC236}">
                  <a16:creationId xmlns:a16="http://schemas.microsoft.com/office/drawing/2014/main" id="{819EB920-FB87-4888-B4D2-EE527ECB00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8" y="3249"/>
              <a:ext cx="3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7" name="Line 14">
              <a:extLst>
                <a:ext uri="{FF2B5EF4-FFF2-40B4-BE49-F238E27FC236}">
                  <a16:creationId xmlns:a16="http://schemas.microsoft.com/office/drawing/2014/main" id="{4C2B0E48-77CE-4C9C-8D16-C5321D3509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0" y="3249"/>
              <a:ext cx="3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8" name="Line 15">
              <a:extLst>
                <a:ext uri="{FF2B5EF4-FFF2-40B4-BE49-F238E27FC236}">
                  <a16:creationId xmlns:a16="http://schemas.microsoft.com/office/drawing/2014/main" id="{F84C1A7B-64CC-4FB6-AE00-5BEFDB1F9D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2" y="3249"/>
              <a:ext cx="3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9" name="Line 16">
              <a:extLst>
                <a:ext uri="{FF2B5EF4-FFF2-40B4-BE49-F238E27FC236}">
                  <a16:creationId xmlns:a16="http://schemas.microsoft.com/office/drawing/2014/main" id="{BCB69487-F30A-44A5-9976-AAD4959A8B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4" y="3087"/>
              <a:ext cx="3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0" name="Line 17">
              <a:extLst>
                <a:ext uri="{FF2B5EF4-FFF2-40B4-BE49-F238E27FC236}">
                  <a16:creationId xmlns:a16="http://schemas.microsoft.com/office/drawing/2014/main" id="{7F58FCDE-71B9-4B4D-88D9-0E973BC10E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4" y="3835"/>
              <a:ext cx="35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261" name="Group 18">
              <a:extLst>
                <a:ext uri="{FF2B5EF4-FFF2-40B4-BE49-F238E27FC236}">
                  <a16:creationId xmlns:a16="http://schemas.microsoft.com/office/drawing/2014/main" id="{6821397A-1B3C-4487-8B1E-1D11DA8D72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3" y="3430"/>
              <a:ext cx="3571" cy="408"/>
              <a:chOff x="1133" y="3498"/>
              <a:chExt cx="3571" cy="340"/>
            </a:xfrm>
          </p:grpSpPr>
          <p:sp>
            <p:nvSpPr>
              <p:cNvPr id="10262" name="Line 19">
                <a:extLst>
                  <a:ext uri="{FF2B5EF4-FFF2-40B4-BE49-F238E27FC236}">
                    <a16:creationId xmlns:a16="http://schemas.microsoft.com/office/drawing/2014/main" id="{97B61A4F-F719-48C8-9347-B7A1A0F545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04" y="3498"/>
                <a:ext cx="0" cy="3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63" name="Line 20">
                <a:extLst>
                  <a:ext uri="{FF2B5EF4-FFF2-40B4-BE49-F238E27FC236}">
                    <a16:creationId xmlns:a16="http://schemas.microsoft.com/office/drawing/2014/main" id="{72AFA1DC-B253-4E8B-92FD-5097C8BB4F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0" y="3498"/>
                <a:ext cx="21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64" name="Line 21">
                <a:extLst>
                  <a:ext uri="{FF2B5EF4-FFF2-40B4-BE49-F238E27FC236}">
                    <a16:creationId xmlns:a16="http://schemas.microsoft.com/office/drawing/2014/main" id="{7A493862-914B-4FE4-90BA-2F5D4D591B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33" y="3498"/>
                <a:ext cx="0" cy="3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65" name="Line 22">
                <a:extLst>
                  <a:ext uri="{FF2B5EF4-FFF2-40B4-BE49-F238E27FC236}">
                    <a16:creationId xmlns:a16="http://schemas.microsoft.com/office/drawing/2014/main" id="{22202C6D-F60D-40A2-A900-16A4AAFD48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4" y="3498"/>
                <a:ext cx="22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1747" grpId="0" build="p"/>
      <p:bldP spid="131174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>
            <a:extLst>
              <a:ext uri="{FF2B5EF4-FFF2-40B4-BE49-F238E27FC236}">
                <a16:creationId xmlns:a16="http://schemas.microsoft.com/office/drawing/2014/main" id="{108DD5CB-D990-4DCF-9E57-F5F21B53AD5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1F458D7C-5592-4622-AC2A-E5BBBD7B2DBD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2291" name="Rectangle 5">
            <a:extLst>
              <a:ext uri="{FF2B5EF4-FFF2-40B4-BE49-F238E27FC236}">
                <a16:creationId xmlns:a16="http://schemas.microsoft.com/office/drawing/2014/main" id="{F8FDAAA7-B189-496E-A511-71AFA5CB32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PLD(1)</a:t>
            </a:r>
          </a:p>
        </p:txBody>
      </p:sp>
      <p:sp>
        <p:nvSpPr>
          <p:cNvPr id="12292" name="Rectangle 6">
            <a:extLst>
              <a:ext uri="{FF2B5EF4-FFF2-40B4-BE49-F238E27FC236}">
                <a16:creationId xmlns:a16="http://schemas.microsoft.com/office/drawing/2014/main" id="{8A391A71-CD55-4FBD-BB91-7D1AEA36A6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DAAEA799-B476-4ADF-9AC6-7E0C39229DFD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5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2293" name="Rectangle 2">
            <a:extLst>
              <a:ext uri="{FF2B5EF4-FFF2-40B4-BE49-F238E27FC236}">
                <a16:creationId xmlns:a16="http://schemas.microsoft.com/office/drawing/2014/main" id="{FE4C6111-B9FC-4658-8C3F-74E6E2CE6B6A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457200" y="1593850"/>
            <a:ext cx="1990725" cy="714375"/>
          </a:xfrm>
          <a:noFill/>
        </p:spPr>
        <p:txBody>
          <a:bodyPr/>
          <a:lstStyle/>
          <a:p>
            <a:r>
              <a:rPr lang="zh-CN" altLang="en-US"/>
              <a:t>与门：</a:t>
            </a:r>
            <a:endParaRPr kumimoji="1" lang="zh-CN" altLang="en-US"/>
          </a:p>
        </p:txBody>
      </p:sp>
      <p:sp>
        <p:nvSpPr>
          <p:cNvPr id="12294" name="Rectangle 3">
            <a:extLst>
              <a:ext uri="{FF2B5EF4-FFF2-40B4-BE49-F238E27FC236}">
                <a16:creationId xmlns:a16="http://schemas.microsoft.com/office/drawing/2014/main" id="{562E8C82-FF22-40F9-B3CD-F50C4CE6504E}"/>
              </a:ext>
            </a:extLst>
          </p:cNvPr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PLD</a:t>
            </a:r>
            <a:r>
              <a:rPr lang="zh-CN" altLang="en-US"/>
              <a:t>中逻辑符号表示</a:t>
            </a:r>
          </a:p>
        </p:txBody>
      </p:sp>
      <p:grpSp>
        <p:nvGrpSpPr>
          <p:cNvPr id="1313796" name="Group 4">
            <a:extLst>
              <a:ext uri="{FF2B5EF4-FFF2-40B4-BE49-F238E27FC236}">
                <a16:creationId xmlns:a16="http://schemas.microsoft.com/office/drawing/2014/main" id="{74619446-8B36-4E61-B45C-116F2E5908BB}"/>
              </a:ext>
            </a:extLst>
          </p:cNvPr>
          <p:cNvGrpSpPr>
            <a:grpSpLocks/>
          </p:cNvGrpSpPr>
          <p:nvPr/>
        </p:nvGrpSpPr>
        <p:grpSpPr bwMode="auto">
          <a:xfrm>
            <a:off x="2482850" y="5373688"/>
            <a:ext cx="2376488" cy="862012"/>
            <a:chOff x="611" y="2989"/>
            <a:chExt cx="1906" cy="692"/>
          </a:xfrm>
        </p:grpSpPr>
        <p:sp>
          <p:nvSpPr>
            <p:cNvPr id="12388" name="Line 5">
              <a:extLst>
                <a:ext uri="{FF2B5EF4-FFF2-40B4-BE49-F238E27FC236}">
                  <a16:creationId xmlns:a16="http://schemas.microsoft.com/office/drawing/2014/main" id="{3D737A66-D267-4352-A139-2B1CF3B421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8" y="3284"/>
              <a:ext cx="428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66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89" name="Line 6">
              <a:extLst>
                <a:ext uri="{FF2B5EF4-FFF2-40B4-BE49-F238E27FC236}">
                  <a16:creationId xmlns:a16="http://schemas.microsoft.com/office/drawing/2014/main" id="{6D1733FC-158F-4527-B8BD-9D6F7CE77C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4" y="3121"/>
              <a:ext cx="607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66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90" name="Line 7">
              <a:extLst>
                <a:ext uri="{FF2B5EF4-FFF2-40B4-BE49-F238E27FC236}">
                  <a16:creationId xmlns:a16="http://schemas.microsoft.com/office/drawing/2014/main" id="{B005A273-CCDE-467C-8727-8AA95DC652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0" y="3470"/>
              <a:ext cx="43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66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91" name="Oval 8">
              <a:extLst>
                <a:ext uri="{FF2B5EF4-FFF2-40B4-BE49-F238E27FC236}">
                  <a16:creationId xmlns:a16="http://schemas.microsoft.com/office/drawing/2014/main" id="{A98B3C15-D935-455F-AD36-1F513C6E3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2" y="3406"/>
              <a:ext cx="113" cy="113"/>
            </a:xfrm>
            <a:prstGeom prst="ellips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99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66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2392" name="AutoShape 9">
              <a:extLst>
                <a:ext uri="{FF2B5EF4-FFF2-40B4-BE49-F238E27FC236}">
                  <a16:creationId xmlns:a16="http://schemas.microsoft.com/office/drawing/2014/main" id="{0FCBFF1E-164B-412C-B75B-03BBD91773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247" y="3086"/>
              <a:ext cx="458" cy="400"/>
            </a:xfrm>
            <a:prstGeom prst="triangle">
              <a:avLst>
                <a:gd name="adj" fmla="val 50000"/>
              </a:avLst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99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66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2393" name="Rectangle 10">
              <a:extLst>
                <a:ext uri="{FF2B5EF4-FFF2-40B4-BE49-F238E27FC236}">
                  <a16:creationId xmlns:a16="http://schemas.microsoft.com/office/drawing/2014/main" id="{B279470E-DF94-47C8-87FE-4279A93A3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" y="3171"/>
              <a:ext cx="189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r>
                <a:rPr lang="en-US" altLang="zh-CN" sz="2400"/>
                <a:t>A</a:t>
              </a:r>
            </a:p>
          </p:txBody>
        </p:sp>
        <p:sp>
          <p:nvSpPr>
            <p:cNvPr id="12394" name="Rectangle 11">
              <a:extLst>
                <a:ext uri="{FF2B5EF4-FFF2-40B4-BE49-F238E27FC236}">
                  <a16:creationId xmlns:a16="http://schemas.microsoft.com/office/drawing/2014/main" id="{7847F0F4-3C58-4874-B106-35FF7EE1C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8" y="3494"/>
              <a:ext cx="189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endParaRPr lang="en-US" altLang="zh-CN" sz="2400"/>
            </a:p>
          </p:txBody>
        </p:sp>
        <p:sp>
          <p:nvSpPr>
            <p:cNvPr id="12395" name="Rectangle 12">
              <a:extLst>
                <a:ext uri="{FF2B5EF4-FFF2-40B4-BE49-F238E27FC236}">
                  <a16:creationId xmlns:a16="http://schemas.microsoft.com/office/drawing/2014/main" id="{0C65F014-2D7A-4BA1-B51B-AD174D2FC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7" y="2989"/>
              <a:ext cx="189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r>
                <a:rPr lang="en-US" altLang="zh-CN" sz="2400"/>
                <a:t>A</a:t>
              </a:r>
            </a:p>
          </p:txBody>
        </p:sp>
        <p:sp>
          <p:nvSpPr>
            <p:cNvPr id="12396" name="Rectangle 13">
              <a:extLst>
                <a:ext uri="{FF2B5EF4-FFF2-40B4-BE49-F238E27FC236}">
                  <a16:creationId xmlns:a16="http://schemas.microsoft.com/office/drawing/2014/main" id="{7FFD5694-AE32-4BF9-8887-46D1CD042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5" y="3352"/>
              <a:ext cx="189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r>
                <a:rPr lang="en-US" altLang="zh-CN" sz="2400"/>
                <a:t>A</a:t>
              </a:r>
            </a:p>
          </p:txBody>
        </p:sp>
        <p:sp>
          <p:nvSpPr>
            <p:cNvPr id="12397" name="Line 14">
              <a:extLst>
                <a:ext uri="{FF2B5EF4-FFF2-40B4-BE49-F238E27FC236}">
                  <a16:creationId xmlns:a16="http://schemas.microsoft.com/office/drawing/2014/main" id="{C17E720D-5E05-445A-8F3A-558D02F5D0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7" y="3375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296" name="Group 15">
            <a:extLst>
              <a:ext uri="{FF2B5EF4-FFF2-40B4-BE49-F238E27FC236}">
                <a16:creationId xmlns:a16="http://schemas.microsoft.com/office/drawing/2014/main" id="{2416579C-CE80-4432-9102-D04DCF48C271}"/>
              </a:ext>
            </a:extLst>
          </p:cNvPr>
          <p:cNvGrpSpPr>
            <a:grpSpLocks/>
          </p:cNvGrpSpPr>
          <p:nvPr/>
        </p:nvGrpSpPr>
        <p:grpSpPr bwMode="auto">
          <a:xfrm>
            <a:off x="5857875" y="5562600"/>
            <a:ext cx="209550" cy="206375"/>
            <a:chOff x="927" y="1713"/>
            <a:chExt cx="84" cy="82"/>
          </a:xfrm>
        </p:grpSpPr>
        <p:sp>
          <p:nvSpPr>
            <p:cNvPr id="12386" name="Line 16">
              <a:extLst>
                <a:ext uri="{FF2B5EF4-FFF2-40B4-BE49-F238E27FC236}">
                  <a16:creationId xmlns:a16="http://schemas.microsoft.com/office/drawing/2014/main" id="{7AC11E38-E021-4B4E-B495-9E04E721F0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27" y="1713"/>
              <a:ext cx="79" cy="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87" name="Line 17">
              <a:extLst>
                <a:ext uri="{FF2B5EF4-FFF2-40B4-BE49-F238E27FC236}">
                  <a16:creationId xmlns:a16="http://schemas.microsoft.com/office/drawing/2014/main" id="{1239E3FE-1EEF-4559-9355-ADFEAEDE76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1" y="1715"/>
              <a:ext cx="80" cy="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297" name="Oval 18">
            <a:extLst>
              <a:ext uri="{FF2B5EF4-FFF2-40B4-BE49-F238E27FC236}">
                <a16:creationId xmlns:a16="http://schemas.microsoft.com/office/drawing/2014/main" id="{711E3750-B6C3-47D5-815D-DF36B3863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2800" y="5173663"/>
            <a:ext cx="127000" cy="1270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2298" name="Rectangle 19">
            <a:extLst>
              <a:ext uri="{FF2B5EF4-FFF2-40B4-BE49-F238E27FC236}">
                <a16:creationId xmlns:a16="http://schemas.microsoft.com/office/drawing/2014/main" id="{9C38EF09-4FD6-4946-9AEA-3967D5D7E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1338" y="4560888"/>
            <a:ext cx="2443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标记     连接方式</a:t>
            </a:r>
          </a:p>
        </p:txBody>
      </p:sp>
      <p:sp>
        <p:nvSpPr>
          <p:cNvPr id="12299" name="Rectangle 20">
            <a:extLst>
              <a:ext uri="{FF2B5EF4-FFF2-40B4-BE49-F238E27FC236}">
                <a16:creationId xmlns:a16="http://schemas.microsoft.com/office/drawing/2014/main" id="{2A963BBF-ACE0-4A52-B251-E849D80C3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7025" y="5419725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 b="0">
                <a:latin typeface="Arial" panose="020B0604020202020204" pitchFamily="34" charset="0"/>
              </a:rPr>
              <a:t>编程连接</a:t>
            </a:r>
          </a:p>
        </p:txBody>
      </p:sp>
      <p:sp>
        <p:nvSpPr>
          <p:cNvPr id="12300" name="Rectangle 21">
            <a:extLst>
              <a:ext uri="{FF2B5EF4-FFF2-40B4-BE49-F238E27FC236}">
                <a16:creationId xmlns:a16="http://schemas.microsoft.com/office/drawing/2014/main" id="{43B1DC73-A962-4DAD-B034-308FF7610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4325" y="4987925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 b="0">
                <a:latin typeface="Arial" panose="020B0604020202020204" pitchFamily="34" charset="0"/>
              </a:rPr>
              <a:t>固定连接</a:t>
            </a:r>
          </a:p>
        </p:txBody>
      </p:sp>
      <p:sp>
        <p:nvSpPr>
          <p:cNvPr id="12301" name="Rectangle 22">
            <a:extLst>
              <a:ext uri="{FF2B5EF4-FFF2-40B4-BE49-F238E27FC236}">
                <a16:creationId xmlns:a16="http://schemas.microsoft.com/office/drawing/2014/main" id="{3FD82C90-352C-47C4-8A93-D429604B6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0213" y="5865813"/>
            <a:ext cx="11080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 b="0">
                <a:latin typeface="Arial" panose="020B0604020202020204" pitchFamily="34" charset="0"/>
              </a:rPr>
              <a:t>未连接</a:t>
            </a:r>
          </a:p>
        </p:txBody>
      </p:sp>
      <p:sp>
        <p:nvSpPr>
          <p:cNvPr id="12302" name="Rectangle 23">
            <a:extLst>
              <a:ext uri="{FF2B5EF4-FFF2-40B4-BE49-F238E27FC236}">
                <a16:creationId xmlns:a16="http://schemas.microsoft.com/office/drawing/2014/main" id="{09A6E208-F0CA-4A24-B6A7-7370E25C7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4050" y="5848350"/>
            <a:ext cx="4921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 b="0">
                <a:latin typeface="Arial" panose="020B0604020202020204" pitchFamily="34" charset="0"/>
              </a:rPr>
              <a:t>空</a:t>
            </a:r>
          </a:p>
        </p:txBody>
      </p:sp>
      <p:sp>
        <p:nvSpPr>
          <p:cNvPr id="12303" name="Line 24">
            <a:extLst>
              <a:ext uri="{FF2B5EF4-FFF2-40B4-BE49-F238E27FC236}">
                <a16:creationId xmlns:a16="http://schemas.microsoft.com/office/drawing/2014/main" id="{046F093B-98CA-4B1E-ABD9-95718ED3BFD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3550" y="4545013"/>
            <a:ext cx="26654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4" name="Line 25">
            <a:extLst>
              <a:ext uri="{FF2B5EF4-FFF2-40B4-BE49-F238E27FC236}">
                <a16:creationId xmlns:a16="http://schemas.microsoft.com/office/drawing/2014/main" id="{C1DA7B07-4530-4EA8-80AD-8AADC86F287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3550" y="5026025"/>
            <a:ext cx="26654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5" name="Line 26">
            <a:extLst>
              <a:ext uri="{FF2B5EF4-FFF2-40B4-BE49-F238E27FC236}">
                <a16:creationId xmlns:a16="http://schemas.microsoft.com/office/drawing/2014/main" id="{DA77C3A5-387C-4B8D-A24F-7D2819CF5B4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3550" y="6345238"/>
            <a:ext cx="26654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6" name="Line 27">
            <a:extLst>
              <a:ext uri="{FF2B5EF4-FFF2-40B4-BE49-F238E27FC236}">
                <a16:creationId xmlns:a16="http://schemas.microsoft.com/office/drawing/2014/main" id="{5461AAF3-F81B-423D-BC4C-4768CF596EC6}"/>
              </a:ext>
            </a:extLst>
          </p:cNvPr>
          <p:cNvSpPr>
            <a:spLocks noChangeShapeType="1"/>
          </p:cNvSpPr>
          <p:nvPr/>
        </p:nvSpPr>
        <p:spPr bwMode="auto">
          <a:xfrm>
            <a:off x="6500813" y="4545013"/>
            <a:ext cx="0" cy="1800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7" name="Line 28">
            <a:extLst>
              <a:ext uri="{FF2B5EF4-FFF2-40B4-BE49-F238E27FC236}">
                <a16:creationId xmlns:a16="http://schemas.microsoft.com/office/drawing/2014/main" id="{DD6A9166-BD96-43DC-806E-BFBF50DF0F3A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3550" y="5470525"/>
            <a:ext cx="26654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8" name="Line 29">
            <a:extLst>
              <a:ext uri="{FF2B5EF4-FFF2-40B4-BE49-F238E27FC236}">
                <a16:creationId xmlns:a16="http://schemas.microsoft.com/office/drawing/2014/main" id="{DB2978AC-AC8B-4198-A9C1-A76D05083D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3550" y="5881688"/>
            <a:ext cx="26654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313822" name="Group 30">
            <a:extLst>
              <a:ext uri="{FF2B5EF4-FFF2-40B4-BE49-F238E27FC236}">
                <a16:creationId xmlns:a16="http://schemas.microsoft.com/office/drawing/2014/main" id="{AE36959F-83A0-46A1-8DC7-45AECAE81D9F}"/>
              </a:ext>
            </a:extLst>
          </p:cNvPr>
          <p:cNvGrpSpPr>
            <a:grpSpLocks/>
          </p:cNvGrpSpPr>
          <p:nvPr/>
        </p:nvGrpSpPr>
        <p:grpSpPr bwMode="auto">
          <a:xfrm>
            <a:off x="2540000" y="3643313"/>
            <a:ext cx="2414588" cy="757237"/>
            <a:chOff x="1406" y="2183"/>
            <a:chExt cx="1521" cy="477"/>
          </a:xfrm>
        </p:grpSpPr>
        <p:grpSp>
          <p:nvGrpSpPr>
            <p:cNvPr id="12372" name="Group 31">
              <a:extLst>
                <a:ext uri="{FF2B5EF4-FFF2-40B4-BE49-F238E27FC236}">
                  <a16:creationId xmlns:a16="http://schemas.microsoft.com/office/drawing/2014/main" id="{9085C0BF-64FF-474F-AA5D-072C417E88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75" y="2183"/>
              <a:ext cx="403" cy="348"/>
              <a:chOff x="711" y="1321"/>
              <a:chExt cx="526" cy="816"/>
            </a:xfrm>
          </p:grpSpPr>
          <p:sp>
            <p:nvSpPr>
              <p:cNvPr id="12383" name="Line 32">
                <a:extLst>
                  <a:ext uri="{FF2B5EF4-FFF2-40B4-BE49-F238E27FC236}">
                    <a16:creationId xmlns:a16="http://schemas.microsoft.com/office/drawing/2014/main" id="{8B4E9A64-A29E-4CC7-AE65-9E3961773A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37" y="1321"/>
                <a:ext cx="0" cy="816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66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84" name="Line 33">
                <a:extLst>
                  <a:ext uri="{FF2B5EF4-FFF2-40B4-BE49-F238E27FC236}">
                    <a16:creationId xmlns:a16="http://schemas.microsoft.com/office/drawing/2014/main" id="{EE4C8B45-A61B-4F51-A4C5-C41728D5A2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70" y="1321"/>
                <a:ext cx="0" cy="816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66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85" name="Line 34">
                <a:extLst>
                  <a:ext uri="{FF2B5EF4-FFF2-40B4-BE49-F238E27FC236}">
                    <a16:creationId xmlns:a16="http://schemas.microsoft.com/office/drawing/2014/main" id="{F1D9EFAA-E67A-4B6A-AC2F-9897E4522A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1" y="1321"/>
                <a:ext cx="0" cy="816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66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2373" name="Oval 35">
              <a:extLst>
                <a:ext uri="{FF2B5EF4-FFF2-40B4-BE49-F238E27FC236}">
                  <a16:creationId xmlns:a16="http://schemas.microsoft.com/office/drawing/2014/main" id="{E505D155-4A88-4993-9E7A-390F032754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5" y="2323"/>
              <a:ext cx="64" cy="6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grpSp>
          <p:nvGrpSpPr>
            <p:cNvPr id="12374" name="Group 36">
              <a:extLst>
                <a:ext uri="{FF2B5EF4-FFF2-40B4-BE49-F238E27FC236}">
                  <a16:creationId xmlns:a16="http://schemas.microsoft.com/office/drawing/2014/main" id="{65C6CC10-C1BF-413C-B28C-E7641F48D0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2" y="2311"/>
              <a:ext cx="107" cy="104"/>
              <a:chOff x="927" y="1713"/>
              <a:chExt cx="84" cy="82"/>
            </a:xfrm>
          </p:grpSpPr>
          <p:sp>
            <p:nvSpPr>
              <p:cNvPr id="12381" name="Line 37">
                <a:extLst>
                  <a:ext uri="{FF2B5EF4-FFF2-40B4-BE49-F238E27FC236}">
                    <a16:creationId xmlns:a16="http://schemas.microsoft.com/office/drawing/2014/main" id="{A7F90B36-BC15-4907-89C5-6D8A876664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27" y="1713"/>
                <a:ext cx="79" cy="8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82" name="Line 38">
                <a:extLst>
                  <a:ext uri="{FF2B5EF4-FFF2-40B4-BE49-F238E27FC236}">
                    <a16:creationId xmlns:a16="http://schemas.microsoft.com/office/drawing/2014/main" id="{BCBAEBCE-A799-4BDA-9EF0-F5628D090A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1" y="1715"/>
                <a:ext cx="80" cy="8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375" name="Rectangle 39">
              <a:extLst>
                <a:ext uri="{FF2B5EF4-FFF2-40B4-BE49-F238E27FC236}">
                  <a16:creationId xmlns:a16="http://schemas.microsoft.com/office/drawing/2014/main" id="{479C5507-4D64-4CF1-B6FE-E39475611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3" y="2500"/>
              <a:ext cx="171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8000" rIns="0" bIns="0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Aft>
                  <a:spcPct val="0"/>
                </a:spcAft>
                <a:buFontTx/>
                <a:buNone/>
              </a:pPr>
              <a:r>
                <a:rPr lang="en-US" altLang="zh-CN" sz="2400"/>
                <a:t>X</a:t>
              </a:r>
            </a:p>
          </p:txBody>
        </p:sp>
        <p:sp>
          <p:nvSpPr>
            <p:cNvPr id="12376" name="Rectangle 40">
              <a:extLst>
                <a:ext uri="{FF2B5EF4-FFF2-40B4-BE49-F238E27FC236}">
                  <a16:creationId xmlns:a16="http://schemas.microsoft.com/office/drawing/2014/main" id="{E57CEB4C-D4D4-4CD7-A31C-A5B591F09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" y="2513"/>
              <a:ext cx="128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Aft>
                  <a:spcPct val="0"/>
                </a:spcAft>
                <a:buFontTx/>
                <a:buNone/>
              </a:pPr>
              <a:r>
                <a:rPr lang="en-US" altLang="zh-CN" sz="2400"/>
                <a:t>Y</a:t>
              </a:r>
            </a:p>
          </p:txBody>
        </p:sp>
        <p:sp>
          <p:nvSpPr>
            <p:cNvPr id="12377" name="Rectangle 41">
              <a:extLst>
                <a:ext uri="{FF2B5EF4-FFF2-40B4-BE49-F238E27FC236}">
                  <a16:creationId xmlns:a16="http://schemas.microsoft.com/office/drawing/2014/main" id="{1370F35B-B9A4-42BB-8A59-A7C7A48A84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0" y="2513"/>
              <a:ext cx="128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Aft>
                  <a:spcPct val="0"/>
                </a:spcAft>
                <a:buFontTx/>
                <a:buNone/>
              </a:pPr>
              <a:r>
                <a:rPr lang="en-US" altLang="zh-CN" sz="2400"/>
                <a:t>Z</a:t>
              </a:r>
            </a:p>
          </p:txBody>
        </p:sp>
        <p:sp>
          <p:nvSpPr>
            <p:cNvPr id="12378" name="Rectangle 42">
              <a:extLst>
                <a:ext uri="{FF2B5EF4-FFF2-40B4-BE49-F238E27FC236}">
                  <a16:creationId xmlns:a16="http://schemas.microsoft.com/office/drawing/2014/main" id="{9A09545F-F485-4F7A-8B06-AF6A8DCEA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" y="2270"/>
              <a:ext cx="138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Aft>
                  <a:spcPct val="0"/>
                </a:spcAft>
                <a:buFontTx/>
                <a:buNone/>
              </a:pPr>
              <a:r>
                <a:rPr lang="en-US" altLang="zh-CN" sz="2400"/>
                <a:t>F</a:t>
              </a:r>
            </a:p>
          </p:txBody>
        </p:sp>
        <p:sp>
          <p:nvSpPr>
            <p:cNvPr id="12379" name="Line 43">
              <a:extLst>
                <a:ext uri="{FF2B5EF4-FFF2-40B4-BE49-F238E27FC236}">
                  <a16:creationId xmlns:a16="http://schemas.microsoft.com/office/drawing/2014/main" id="{B0373014-4699-4DA5-B017-EB5E15E1EE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06" y="2365"/>
              <a:ext cx="1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80" name="AutoShape 44">
              <a:extLst>
                <a:ext uri="{FF2B5EF4-FFF2-40B4-BE49-F238E27FC236}">
                  <a16:creationId xmlns:a16="http://schemas.microsoft.com/office/drawing/2014/main" id="{29DC9503-6918-45A0-9A18-9DFA20D8F44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143" y="2195"/>
              <a:ext cx="332" cy="331"/>
            </a:xfrm>
            <a:prstGeom prst="moon">
              <a:avLst>
                <a:gd name="adj" fmla="val 87500"/>
              </a:avLst>
            </a:prstGeom>
            <a:solidFill>
              <a:schemeClr val="bg1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66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  <p:grpSp>
        <p:nvGrpSpPr>
          <p:cNvPr id="12310" name="Group 45">
            <a:extLst>
              <a:ext uri="{FF2B5EF4-FFF2-40B4-BE49-F238E27FC236}">
                <a16:creationId xmlns:a16="http://schemas.microsoft.com/office/drawing/2014/main" id="{08153325-D785-431D-8975-8AE7951D2D7A}"/>
              </a:ext>
            </a:extLst>
          </p:cNvPr>
          <p:cNvGrpSpPr>
            <a:grpSpLocks/>
          </p:cNvGrpSpPr>
          <p:nvPr/>
        </p:nvGrpSpPr>
        <p:grpSpPr bwMode="auto">
          <a:xfrm>
            <a:off x="2576513" y="1557338"/>
            <a:ext cx="2378075" cy="758825"/>
            <a:chOff x="1429" y="867"/>
            <a:chExt cx="1498" cy="478"/>
          </a:xfrm>
        </p:grpSpPr>
        <p:grpSp>
          <p:nvGrpSpPr>
            <p:cNvPr id="12358" name="Group 46">
              <a:extLst>
                <a:ext uri="{FF2B5EF4-FFF2-40B4-BE49-F238E27FC236}">
                  <a16:creationId xmlns:a16="http://schemas.microsoft.com/office/drawing/2014/main" id="{56363385-7BE0-47E3-B975-4EDF250346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73" y="867"/>
              <a:ext cx="404" cy="348"/>
              <a:chOff x="711" y="1321"/>
              <a:chExt cx="526" cy="816"/>
            </a:xfrm>
          </p:grpSpPr>
          <p:sp>
            <p:nvSpPr>
              <p:cNvPr id="12369" name="Line 47">
                <a:extLst>
                  <a:ext uri="{FF2B5EF4-FFF2-40B4-BE49-F238E27FC236}">
                    <a16:creationId xmlns:a16="http://schemas.microsoft.com/office/drawing/2014/main" id="{257C4ED8-0A46-4E3D-93A0-9BA9878E38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37" y="1321"/>
                <a:ext cx="0" cy="816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66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70" name="Line 48">
                <a:extLst>
                  <a:ext uri="{FF2B5EF4-FFF2-40B4-BE49-F238E27FC236}">
                    <a16:creationId xmlns:a16="http://schemas.microsoft.com/office/drawing/2014/main" id="{E053FAFA-6A55-40CA-AF89-5CA2F83373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70" y="1321"/>
                <a:ext cx="0" cy="816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66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71" name="Line 49">
                <a:extLst>
                  <a:ext uri="{FF2B5EF4-FFF2-40B4-BE49-F238E27FC236}">
                    <a16:creationId xmlns:a16="http://schemas.microsoft.com/office/drawing/2014/main" id="{0E500DEE-164C-4A24-A1B8-9C20531D66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1" y="1321"/>
                <a:ext cx="0" cy="816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66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2359" name="Oval 50">
              <a:extLst>
                <a:ext uri="{FF2B5EF4-FFF2-40B4-BE49-F238E27FC236}">
                  <a16:creationId xmlns:a16="http://schemas.microsoft.com/office/drawing/2014/main" id="{22584888-88D2-47AD-9348-1B9046B91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1010"/>
              <a:ext cx="65" cy="6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grpSp>
          <p:nvGrpSpPr>
            <p:cNvPr id="12360" name="Group 51">
              <a:extLst>
                <a:ext uri="{FF2B5EF4-FFF2-40B4-BE49-F238E27FC236}">
                  <a16:creationId xmlns:a16="http://schemas.microsoft.com/office/drawing/2014/main" id="{28C93B01-82E0-4BD5-930A-29C0F54C29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1" y="989"/>
              <a:ext cx="107" cy="104"/>
              <a:chOff x="927" y="1713"/>
              <a:chExt cx="84" cy="82"/>
            </a:xfrm>
          </p:grpSpPr>
          <p:sp>
            <p:nvSpPr>
              <p:cNvPr id="12367" name="Line 52">
                <a:extLst>
                  <a:ext uri="{FF2B5EF4-FFF2-40B4-BE49-F238E27FC236}">
                    <a16:creationId xmlns:a16="http://schemas.microsoft.com/office/drawing/2014/main" id="{20AD5494-E018-483C-9872-CF79E75E2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27" y="1713"/>
                <a:ext cx="79" cy="8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68" name="Line 53">
                <a:extLst>
                  <a:ext uri="{FF2B5EF4-FFF2-40B4-BE49-F238E27FC236}">
                    <a16:creationId xmlns:a16="http://schemas.microsoft.com/office/drawing/2014/main" id="{BAEB07B9-DDD4-417B-A5EE-078407B92A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1" y="1715"/>
                <a:ext cx="80" cy="8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361" name="Rectangle 54">
              <a:extLst>
                <a:ext uri="{FF2B5EF4-FFF2-40B4-BE49-F238E27FC236}">
                  <a16:creationId xmlns:a16="http://schemas.microsoft.com/office/drawing/2014/main" id="{F8FC725F-0F1A-42FC-BD32-F51602CB3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" y="1185"/>
              <a:ext cx="170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8000" rIns="0" bIns="0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Aft>
                  <a:spcPct val="0"/>
                </a:spcAft>
                <a:buFontTx/>
                <a:buNone/>
              </a:pPr>
              <a:r>
                <a:rPr lang="en-US" altLang="zh-CN" sz="2400"/>
                <a:t>A</a:t>
              </a:r>
            </a:p>
          </p:txBody>
        </p:sp>
        <p:sp>
          <p:nvSpPr>
            <p:cNvPr id="12362" name="Rectangle 55">
              <a:extLst>
                <a:ext uri="{FF2B5EF4-FFF2-40B4-BE49-F238E27FC236}">
                  <a16:creationId xmlns:a16="http://schemas.microsoft.com/office/drawing/2014/main" id="{44059297-5E90-498F-B264-6A642D899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9" y="1198"/>
              <a:ext cx="128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Aft>
                  <a:spcPct val="0"/>
                </a:spcAft>
                <a:buFontTx/>
                <a:buNone/>
              </a:pPr>
              <a:r>
                <a:rPr lang="en-US" altLang="zh-CN" sz="2400"/>
                <a:t>B</a:t>
              </a:r>
            </a:p>
          </p:txBody>
        </p:sp>
        <p:sp>
          <p:nvSpPr>
            <p:cNvPr id="12363" name="Rectangle 56">
              <a:extLst>
                <a:ext uri="{FF2B5EF4-FFF2-40B4-BE49-F238E27FC236}">
                  <a16:creationId xmlns:a16="http://schemas.microsoft.com/office/drawing/2014/main" id="{E442BFEF-A31B-492C-8497-5931545EE6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" y="1198"/>
              <a:ext cx="129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Aft>
                  <a:spcPct val="0"/>
                </a:spcAft>
                <a:buFontTx/>
                <a:buNone/>
              </a:pPr>
              <a:r>
                <a:rPr lang="en-US" altLang="zh-CN" sz="2400"/>
                <a:t>C</a:t>
              </a:r>
            </a:p>
          </p:txBody>
        </p:sp>
        <p:sp>
          <p:nvSpPr>
            <p:cNvPr id="12364" name="Rectangle 57">
              <a:extLst>
                <a:ext uri="{FF2B5EF4-FFF2-40B4-BE49-F238E27FC236}">
                  <a16:creationId xmlns:a16="http://schemas.microsoft.com/office/drawing/2014/main" id="{0115BE5A-FB19-4B41-A511-7D68DF36D7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" y="935"/>
              <a:ext cx="138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Aft>
                  <a:spcPct val="0"/>
                </a:spcAft>
                <a:buFontTx/>
                <a:buNone/>
              </a:pPr>
              <a:r>
                <a:rPr lang="en-US" altLang="zh-CN" sz="2400"/>
                <a:t>P</a:t>
              </a:r>
            </a:p>
          </p:txBody>
        </p:sp>
        <p:sp>
          <p:nvSpPr>
            <p:cNvPr id="12365" name="Line 58">
              <a:extLst>
                <a:ext uri="{FF2B5EF4-FFF2-40B4-BE49-F238E27FC236}">
                  <a16:creationId xmlns:a16="http://schemas.microsoft.com/office/drawing/2014/main" id="{B9BED4DA-BC1B-4AB3-BD84-56237079A6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29" y="1036"/>
              <a:ext cx="12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6" name="AutoShape 59">
              <a:extLst>
                <a:ext uri="{FF2B5EF4-FFF2-40B4-BE49-F238E27FC236}">
                  <a16:creationId xmlns:a16="http://schemas.microsoft.com/office/drawing/2014/main" id="{7D2A1626-7A31-43DB-8BD3-01F698894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7" y="896"/>
              <a:ext cx="312" cy="295"/>
            </a:xfrm>
            <a:prstGeom prst="flowChartDelay">
              <a:avLst/>
            </a:prstGeom>
            <a:solidFill>
              <a:schemeClr val="bg1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66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9900FF"/>
                </a:solidFill>
              </a:endParaRPr>
            </a:p>
          </p:txBody>
        </p:sp>
      </p:grpSp>
      <p:sp>
        <p:nvSpPr>
          <p:cNvPr id="1313852" name="Rectangle 60">
            <a:extLst>
              <a:ext uri="{FF2B5EF4-FFF2-40B4-BE49-F238E27FC236}">
                <a16:creationId xmlns:a16="http://schemas.microsoft.com/office/drawing/2014/main" id="{F71D9655-7061-4829-BAF4-85E1E1898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6238" y="1485900"/>
            <a:ext cx="319087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Aft>
                <a:spcPct val="0"/>
              </a:spcAft>
              <a:buFontTx/>
              <a:buNone/>
            </a:pPr>
            <a:r>
              <a:rPr lang="en-US" altLang="zh-CN" sz="4400"/>
              <a:t>=</a:t>
            </a:r>
          </a:p>
        </p:txBody>
      </p:sp>
      <p:sp>
        <p:nvSpPr>
          <p:cNvPr id="1313853" name="Rectangle 61">
            <a:extLst>
              <a:ext uri="{FF2B5EF4-FFF2-40B4-BE49-F238E27FC236}">
                <a16:creationId xmlns:a16="http://schemas.microsoft.com/office/drawing/2014/main" id="{253B8F80-B670-4A3A-A359-9B80BA3D5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6238" y="3570288"/>
            <a:ext cx="319087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Aft>
                <a:spcPct val="0"/>
              </a:spcAft>
              <a:buFontTx/>
              <a:buNone/>
            </a:pPr>
            <a:r>
              <a:rPr lang="en-US" altLang="zh-CN" sz="4400"/>
              <a:t>=</a:t>
            </a:r>
          </a:p>
        </p:txBody>
      </p:sp>
      <p:grpSp>
        <p:nvGrpSpPr>
          <p:cNvPr id="1313854" name="Group 62">
            <a:extLst>
              <a:ext uri="{FF2B5EF4-FFF2-40B4-BE49-F238E27FC236}">
                <a16:creationId xmlns:a16="http://schemas.microsoft.com/office/drawing/2014/main" id="{DC0E6E2F-1439-496B-9320-C1525DF1DCDC}"/>
              </a:ext>
            </a:extLst>
          </p:cNvPr>
          <p:cNvGrpSpPr>
            <a:grpSpLocks/>
          </p:cNvGrpSpPr>
          <p:nvPr/>
        </p:nvGrpSpPr>
        <p:grpSpPr bwMode="auto">
          <a:xfrm>
            <a:off x="6392863" y="1449388"/>
            <a:ext cx="1887537" cy="622300"/>
            <a:chOff x="3833" y="799"/>
            <a:chExt cx="1189" cy="392"/>
          </a:xfrm>
        </p:grpSpPr>
        <p:sp>
          <p:nvSpPr>
            <p:cNvPr id="12351" name="Rectangle 63">
              <a:extLst>
                <a:ext uri="{FF2B5EF4-FFF2-40B4-BE49-F238E27FC236}">
                  <a16:creationId xmlns:a16="http://schemas.microsoft.com/office/drawing/2014/main" id="{069A4877-0CFE-4574-BA8B-3046539F3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6" y="799"/>
              <a:ext cx="15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Aft>
                  <a:spcPct val="0"/>
                </a:spcAft>
                <a:buFontTx/>
                <a:buNone/>
              </a:pPr>
              <a:r>
                <a:rPr lang="en-US" altLang="zh-CN" sz="2400"/>
                <a:t>A</a:t>
              </a:r>
            </a:p>
          </p:txBody>
        </p:sp>
        <p:sp>
          <p:nvSpPr>
            <p:cNvPr id="12352" name="Rectangle 64">
              <a:extLst>
                <a:ext uri="{FF2B5EF4-FFF2-40B4-BE49-F238E27FC236}">
                  <a16:creationId xmlns:a16="http://schemas.microsoft.com/office/drawing/2014/main" id="{8350CC04-3722-4759-90CC-C12D2E6B82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" y="990"/>
              <a:ext cx="12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Aft>
                  <a:spcPct val="0"/>
                </a:spcAft>
                <a:buFontTx/>
                <a:buNone/>
              </a:pPr>
              <a:r>
                <a:rPr lang="en-US" altLang="zh-CN" sz="2400"/>
                <a:t>B</a:t>
              </a:r>
            </a:p>
          </p:txBody>
        </p:sp>
        <p:sp>
          <p:nvSpPr>
            <p:cNvPr id="12353" name="Rectangle 65">
              <a:extLst>
                <a:ext uri="{FF2B5EF4-FFF2-40B4-BE49-F238E27FC236}">
                  <a16:creationId xmlns:a16="http://schemas.microsoft.com/office/drawing/2014/main" id="{2B06BFD9-3DF5-4200-BAF4-B8715079D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949"/>
              <a:ext cx="13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Aft>
                  <a:spcPct val="0"/>
                </a:spcAft>
                <a:buFontTx/>
                <a:buNone/>
              </a:pPr>
              <a:r>
                <a:rPr lang="en-US" altLang="zh-CN" sz="2400"/>
                <a:t>P</a:t>
              </a:r>
            </a:p>
          </p:txBody>
        </p:sp>
        <p:sp>
          <p:nvSpPr>
            <p:cNvPr id="12354" name="AutoShape 66">
              <a:extLst>
                <a:ext uri="{FF2B5EF4-FFF2-40B4-BE49-F238E27FC236}">
                  <a16:creationId xmlns:a16="http://schemas.microsoft.com/office/drawing/2014/main" id="{070FCAF2-0ADF-4E9A-9D5C-27EDABFD1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7" y="862"/>
              <a:ext cx="311" cy="329"/>
            </a:xfrm>
            <a:prstGeom prst="flowChartDelay">
              <a:avLst/>
            </a:prstGeom>
            <a:solidFill>
              <a:schemeClr val="bg1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66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9900FF"/>
                </a:solidFill>
              </a:endParaRPr>
            </a:p>
          </p:txBody>
        </p:sp>
        <p:sp>
          <p:nvSpPr>
            <p:cNvPr id="12355" name="Line 67">
              <a:extLst>
                <a:ext uri="{FF2B5EF4-FFF2-40B4-BE49-F238E27FC236}">
                  <a16:creationId xmlns:a16="http://schemas.microsoft.com/office/drawing/2014/main" id="{EEE36801-B16F-4326-997E-F38309570E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70" y="1037"/>
              <a:ext cx="2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6" name="Line 68">
              <a:extLst>
                <a:ext uri="{FF2B5EF4-FFF2-40B4-BE49-F238E27FC236}">
                  <a16:creationId xmlns:a16="http://schemas.microsoft.com/office/drawing/2014/main" id="{7B6A4FE5-98E9-40A4-A825-1072D922EF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32" y="949"/>
              <a:ext cx="2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7" name="Line 69">
              <a:extLst>
                <a:ext uri="{FF2B5EF4-FFF2-40B4-BE49-F238E27FC236}">
                  <a16:creationId xmlns:a16="http://schemas.microsoft.com/office/drawing/2014/main" id="{B7FF9F6C-9745-46D3-BA85-104C818F43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32" y="1105"/>
              <a:ext cx="2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13862" name="Group 70">
            <a:extLst>
              <a:ext uri="{FF2B5EF4-FFF2-40B4-BE49-F238E27FC236}">
                <a16:creationId xmlns:a16="http://schemas.microsoft.com/office/drawing/2014/main" id="{B2783BB1-EF63-4D16-AEFD-1819DCBB82A3}"/>
              </a:ext>
            </a:extLst>
          </p:cNvPr>
          <p:cNvGrpSpPr>
            <a:grpSpLocks/>
          </p:cNvGrpSpPr>
          <p:nvPr/>
        </p:nvGrpSpPr>
        <p:grpSpPr bwMode="auto">
          <a:xfrm>
            <a:off x="6427788" y="3575050"/>
            <a:ext cx="1847850" cy="608013"/>
            <a:chOff x="3855" y="2137"/>
            <a:chExt cx="1164" cy="383"/>
          </a:xfrm>
        </p:grpSpPr>
        <p:sp>
          <p:nvSpPr>
            <p:cNvPr id="12344" name="Rectangle 71">
              <a:extLst>
                <a:ext uri="{FF2B5EF4-FFF2-40B4-BE49-F238E27FC236}">
                  <a16:creationId xmlns:a16="http://schemas.microsoft.com/office/drawing/2014/main" id="{AF66DA7C-70FD-49FC-8CE0-36B97E55E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8" y="2137"/>
              <a:ext cx="15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Aft>
                  <a:spcPct val="0"/>
                </a:spcAft>
                <a:buFontTx/>
                <a:buNone/>
              </a:pPr>
              <a:r>
                <a:rPr lang="en-US" altLang="zh-CN" sz="2400"/>
                <a:t>X</a:t>
              </a:r>
            </a:p>
          </p:txBody>
        </p:sp>
        <p:sp>
          <p:nvSpPr>
            <p:cNvPr id="12345" name="Rectangle 72">
              <a:extLst>
                <a:ext uri="{FF2B5EF4-FFF2-40B4-BE49-F238E27FC236}">
                  <a16:creationId xmlns:a16="http://schemas.microsoft.com/office/drawing/2014/main" id="{2E77812B-DD01-4326-8434-1BD4DDA1D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5" y="2328"/>
              <a:ext cx="12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Aft>
                  <a:spcPct val="0"/>
                </a:spcAft>
                <a:buFontTx/>
                <a:buNone/>
              </a:pPr>
              <a:r>
                <a:rPr lang="en-US" altLang="zh-CN" sz="2400"/>
                <a:t>Z</a:t>
              </a:r>
            </a:p>
          </p:txBody>
        </p:sp>
        <p:sp>
          <p:nvSpPr>
            <p:cNvPr id="12346" name="Rectangle 73">
              <a:extLst>
                <a:ext uri="{FF2B5EF4-FFF2-40B4-BE49-F238E27FC236}">
                  <a16:creationId xmlns:a16="http://schemas.microsoft.com/office/drawing/2014/main" id="{B927C916-DBF4-4694-ABC1-14A566973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2" y="2250"/>
              <a:ext cx="14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Aft>
                  <a:spcPct val="0"/>
                </a:spcAft>
                <a:buFontTx/>
                <a:buNone/>
              </a:pPr>
              <a:r>
                <a:rPr lang="en-US" altLang="zh-CN" sz="2400"/>
                <a:t>F</a:t>
              </a:r>
            </a:p>
          </p:txBody>
        </p:sp>
        <p:sp>
          <p:nvSpPr>
            <p:cNvPr id="12347" name="AutoShape 74">
              <a:extLst>
                <a:ext uri="{FF2B5EF4-FFF2-40B4-BE49-F238E27FC236}">
                  <a16:creationId xmlns:a16="http://schemas.microsoft.com/office/drawing/2014/main" id="{37AB757C-666C-4C1B-9215-E20436F8FB0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218" y="2183"/>
              <a:ext cx="333" cy="331"/>
            </a:xfrm>
            <a:prstGeom prst="moon">
              <a:avLst>
                <a:gd name="adj" fmla="val 87500"/>
              </a:avLst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66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2348" name="Line 75">
              <a:extLst>
                <a:ext uri="{FF2B5EF4-FFF2-40B4-BE49-F238E27FC236}">
                  <a16:creationId xmlns:a16="http://schemas.microsoft.com/office/drawing/2014/main" id="{383A1E53-38DE-45D8-8136-7E65F7BFAE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49" y="2355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9" name="Line 76">
              <a:extLst>
                <a:ext uri="{FF2B5EF4-FFF2-40B4-BE49-F238E27FC236}">
                  <a16:creationId xmlns:a16="http://schemas.microsoft.com/office/drawing/2014/main" id="{03E3E310-ABB2-4BA9-B599-574C5D7AFA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28" y="2268"/>
              <a:ext cx="2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0" name="Line 77">
              <a:extLst>
                <a:ext uri="{FF2B5EF4-FFF2-40B4-BE49-F238E27FC236}">
                  <a16:creationId xmlns:a16="http://schemas.microsoft.com/office/drawing/2014/main" id="{CB10FC41-1343-43C1-9244-E691F66D9C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28" y="2425"/>
              <a:ext cx="2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13870" name="Group 78">
            <a:extLst>
              <a:ext uri="{FF2B5EF4-FFF2-40B4-BE49-F238E27FC236}">
                <a16:creationId xmlns:a16="http://schemas.microsoft.com/office/drawing/2014/main" id="{8EC16F92-E532-4B4D-95D9-A918C03C7EF8}"/>
              </a:ext>
            </a:extLst>
          </p:cNvPr>
          <p:cNvGrpSpPr>
            <a:grpSpLocks/>
          </p:cNvGrpSpPr>
          <p:nvPr/>
        </p:nvGrpSpPr>
        <p:grpSpPr bwMode="auto">
          <a:xfrm>
            <a:off x="6211888" y="2709863"/>
            <a:ext cx="2043112" cy="552450"/>
            <a:chOff x="3719" y="1571"/>
            <a:chExt cx="1287" cy="348"/>
          </a:xfrm>
        </p:grpSpPr>
        <p:sp>
          <p:nvSpPr>
            <p:cNvPr id="12329" name="Line 79">
              <a:extLst>
                <a:ext uri="{FF2B5EF4-FFF2-40B4-BE49-F238E27FC236}">
                  <a16:creationId xmlns:a16="http://schemas.microsoft.com/office/drawing/2014/main" id="{ADE75C67-D0EF-41BB-A339-92FB86CC17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19" y="1740"/>
              <a:ext cx="12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330" name="Group 80">
              <a:extLst>
                <a:ext uri="{FF2B5EF4-FFF2-40B4-BE49-F238E27FC236}">
                  <a16:creationId xmlns:a16="http://schemas.microsoft.com/office/drawing/2014/main" id="{35D6FD5F-FE36-4446-BE5F-7A44F51B6B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2" y="1571"/>
              <a:ext cx="404" cy="348"/>
              <a:chOff x="711" y="1321"/>
              <a:chExt cx="526" cy="816"/>
            </a:xfrm>
          </p:grpSpPr>
          <p:sp>
            <p:nvSpPr>
              <p:cNvPr id="12341" name="Line 81">
                <a:extLst>
                  <a:ext uri="{FF2B5EF4-FFF2-40B4-BE49-F238E27FC236}">
                    <a16:creationId xmlns:a16="http://schemas.microsoft.com/office/drawing/2014/main" id="{2CB2C5CE-0B6A-4F7B-B2A0-875DE4F837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37" y="1321"/>
                <a:ext cx="0" cy="816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66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42" name="Line 82">
                <a:extLst>
                  <a:ext uri="{FF2B5EF4-FFF2-40B4-BE49-F238E27FC236}">
                    <a16:creationId xmlns:a16="http://schemas.microsoft.com/office/drawing/2014/main" id="{8B1AF884-1FE1-4F26-AB4B-920F4F451A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70" y="1321"/>
                <a:ext cx="0" cy="816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66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43" name="Line 83">
                <a:extLst>
                  <a:ext uri="{FF2B5EF4-FFF2-40B4-BE49-F238E27FC236}">
                    <a16:creationId xmlns:a16="http://schemas.microsoft.com/office/drawing/2014/main" id="{5F40ED65-D93E-4FC5-8F11-DF57DE7AB9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1" y="1321"/>
                <a:ext cx="0" cy="816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66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2331" name="Group 84">
              <a:extLst>
                <a:ext uri="{FF2B5EF4-FFF2-40B4-BE49-F238E27FC236}">
                  <a16:creationId xmlns:a16="http://schemas.microsoft.com/office/drawing/2014/main" id="{3A3B007F-296E-4B43-9B24-F7E717AE9B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39" y="1693"/>
              <a:ext cx="107" cy="104"/>
              <a:chOff x="927" y="1713"/>
              <a:chExt cx="84" cy="82"/>
            </a:xfrm>
          </p:grpSpPr>
          <p:sp>
            <p:nvSpPr>
              <p:cNvPr id="12339" name="Line 85">
                <a:extLst>
                  <a:ext uri="{FF2B5EF4-FFF2-40B4-BE49-F238E27FC236}">
                    <a16:creationId xmlns:a16="http://schemas.microsoft.com/office/drawing/2014/main" id="{60072E33-918A-43C4-AC3B-B53E1EB7C9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27" y="1713"/>
                <a:ext cx="79" cy="8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40" name="Line 86">
                <a:extLst>
                  <a:ext uri="{FF2B5EF4-FFF2-40B4-BE49-F238E27FC236}">
                    <a16:creationId xmlns:a16="http://schemas.microsoft.com/office/drawing/2014/main" id="{29F8B206-4F9D-47A5-9466-D71811BB8F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1" y="1715"/>
                <a:ext cx="80" cy="8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332" name="AutoShape 87">
              <a:extLst>
                <a:ext uri="{FF2B5EF4-FFF2-40B4-BE49-F238E27FC236}">
                  <a16:creationId xmlns:a16="http://schemas.microsoft.com/office/drawing/2014/main" id="{A4DA87FF-488E-4DDB-9D06-3B3EB7CEF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" y="1600"/>
              <a:ext cx="312" cy="295"/>
            </a:xfrm>
            <a:prstGeom prst="flowChartDelay">
              <a:avLst/>
            </a:prstGeom>
            <a:solidFill>
              <a:schemeClr val="bg1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66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9900FF"/>
                </a:solidFill>
              </a:endParaRPr>
            </a:p>
          </p:txBody>
        </p:sp>
        <p:grpSp>
          <p:nvGrpSpPr>
            <p:cNvPr id="12333" name="Group 88">
              <a:extLst>
                <a:ext uri="{FF2B5EF4-FFF2-40B4-BE49-F238E27FC236}">
                  <a16:creationId xmlns:a16="http://schemas.microsoft.com/office/drawing/2014/main" id="{80BD6C64-61CB-4C9E-BDA5-9F3639AB9C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43" y="1684"/>
              <a:ext cx="107" cy="104"/>
              <a:chOff x="927" y="1713"/>
              <a:chExt cx="84" cy="82"/>
            </a:xfrm>
          </p:grpSpPr>
          <p:sp>
            <p:nvSpPr>
              <p:cNvPr id="12337" name="Line 89">
                <a:extLst>
                  <a:ext uri="{FF2B5EF4-FFF2-40B4-BE49-F238E27FC236}">
                    <a16:creationId xmlns:a16="http://schemas.microsoft.com/office/drawing/2014/main" id="{56853C5B-DB6D-45C1-B244-F62C5972DF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27" y="1713"/>
                <a:ext cx="79" cy="8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38" name="Line 90">
                <a:extLst>
                  <a:ext uri="{FF2B5EF4-FFF2-40B4-BE49-F238E27FC236}">
                    <a16:creationId xmlns:a16="http://schemas.microsoft.com/office/drawing/2014/main" id="{6625F07F-930C-4D4F-8AF8-9AD3252A93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1" y="1715"/>
                <a:ext cx="80" cy="8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334" name="Group 91">
              <a:extLst>
                <a:ext uri="{FF2B5EF4-FFF2-40B4-BE49-F238E27FC236}">
                  <a16:creationId xmlns:a16="http://schemas.microsoft.com/office/drawing/2014/main" id="{103334D9-8455-4F7E-8A44-24F7639BEE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47" y="1684"/>
              <a:ext cx="107" cy="104"/>
              <a:chOff x="927" y="1713"/>
              <a:chExt cx="84" cy="82"/>
            </a:xfrm>
          </p:grpSpPr>
          <p:sp>
            <p:nvSpPr>
              <p:cNvPr id="12335" name="Line 92">
                <a:extLst>
                  <a:ext uri="{FF2B5EF4-FFF2-40B4-BE49-F238E27FC236}">
                    <a16:creationId xmlns:a16="http://schemas.microsoft.com/office/drawing/2014/main" id="{0B1963DA-B5A0-4C99-B0BC-A934B9E485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27" y="1713"/>
                <a:ext cx="79" cy="8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36" name="Line 93">
                <a:extLst>
                  <a:ext uri="{FF2B5EF4-FFF2-40B4-BE49-F238E27FC236}">
                    <a16:creationId xmlns:a16="http://schemas.microsoft.com/office/drawing/2014/main" id="{5C7099CD-7F12-43D1-9F58-31029F448D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1" y="1715"/>
                <a:ext cx="80" cy="8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313886" name="Group 94">
            <a:extLst>
              <a:ext uri="{FF2B5EF4-FFF2-40B4-BE49-F238E27FC236}">
                <a16:creationId xmlns:a16="http://schemas.microsoft.com/office/drawing/2014/main" id="{4500BA3D-9401-45FD-866E-12BE2A9BCADD}"/>
              </a:ext>
            </a:extLst>
          </p:cNvPr>
          <p:cNvGrpSpPr>
            <a:grpSpLocks/>
          </p:cNvGrpSpPr>
          <p:nvPr/>
        </p:nvGrpSpPr>
        <p:grpSpPr bwMode="auto">
          <a:xfrm>
            <a:off x="2576513" y="2687638"/>
            <a:ext cx="2043112" cy="552450"/>
            <a:chOff x="1429" y="1557"/>
            <a:chExt cx="1287" cy="348"/>
          </a:xfrm>
        </p:grpSpPr>
        <p:sp>
          <p:nvSpPr>
            <p:cNvPr id="12320" name="Line 95">
              <a:extLst>
                <a:ext uri="{FF2B5EF4-FFF2-40B4-BE49-F238E27FC236}">
                  <a16:creationId xmlns:a16="http://schemas.microsoft.com/office/drawing/2014/main" id="{9E0B22C0-72C1-4E43-938C-076300493A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29" y="1726"/>
              <a:ext cx="12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321" name="Group 96">
              <a:extLst>
                <a:ext uri="{FF2B5EF4-FFF2-40B4-BE49-F238E27FC236}">
                  <a16:creationId xmlns:a16="http://schemas.microsoft.com/office/drawing/2014/main" id="{754CE6AB-BE6D-4165-8929-6B90E506FC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73" y="1557"/>
              <a:ext cx="404" cy="348"/>
              <a:chOff x="711" y="1321"/>
              <a:chExt cx="526" cy="816"/>
            </a:xfrm>
          </p:grpSpPr>
          <p:sp>
            <p:nvSpPr>
              <p:cNvPr id="12326" name="Line 97">
                <a:extLst>
                  <a:ext uri="{FF2B5EF4-FFF2-40B4-BE49-F238E27FC236}">
                    <a16:creationId xmlns:a16="http://schemas.microsoft.com/office/drawing/2014/main" id="{45ABEB27-D1F0-4059-8FB9-DC624B3E58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37" y="1321"/>
                <a:ext cx="0" cy="816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66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27" name="Line 98">
                <a:extLst>
                  <a:ext uri="{FF2B5EF4-FFF2-40B4-BE49-F238E27FC236}">
                    <a16:creationId xmlns:a16="http://schemas.microsoft.com/office/drawing/2014/main" id="{6D89A4BB-EC9D-4905-8A25-7A91B5E2FD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70" y="1321"/>
                <a:ext cx="0" cy="816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66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28" name="Line 99">
                <a:extLst>
                  <a:ext uri="{FF2B5EF4-FFF2-40B4-BE49-F238E27FC236}">
                    <a16:creationId xmlns:a16="http://schemas.microsoft.com/office/drawing/2014/main" id="{7352BC05-2328-424E-A990-5A7E37CCE6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1" y="1321"/>
                <a:ext cx="0" cy="816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66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2322" name="AutoShape 100">
              <a:extLst>
                <a:ext uri="{FF2B5EF4-FFF2-40B4-BE49-F238E27FC236}">
                  <a16:creationId xmlns:a16="http://schemas.microsoft.com/office/drawing/2014/main" id="{0C6D9E2D-8E69-437B-9E11-CBD5B0323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7" y="1586"/>
              <a:ext cx="312" cy="295"/>
            </a:xfrm>
            <a:prstGeom prst="flowChartDelay">
              <a:avLst/>
            </a:prstGeom>
            <a:solidFill>
              <a:schemeClr val="bg1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66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9900FF"/>
                </a:solidFill>
              </a:endParaRPr>
            </a:p>
          </p:txBody>
        </p:sp>
        <p:grpSp>
          <p:nvGrpSpPr>
            <p:cNvPr id="12323" name="Group 101">
              <a:extLst>
                <a:ext uri="{FF2B5EF4-FFF2-40B4-BE49-F238E27FC236}">
                  <a16:creationId xmlns:a16="http://schemas.microsoft.com/office/drawing/2014/main" id="{E09CFE2F-54CF-4F82-9E56-5CE6DF54B0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0" y="1630"/>
              <a:ext cx="204" cy="198"/>
              <a:chOff x="927" y="1713"/>
              <a:chExt cx="84" cy="82"/>
            </a:xfrm>
          </p:grpSpPr>
          <p:sp>
            <p:nvSpPr>
              <p:cNvPr id="12324" name="Line 102">
                <a:extLst>
                  <a:ext uri="{FF2B5EF4-FFF2-40B4-BE49-F238E27FC236}">
                    <a16:creationId xmlns:a16="http://schemas.microsoft.com/office/drawing/2014/main" id="{059E1BB8-53B3-48B4-AF47-7FE86DCE4A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27" y="1713"/>
                <a:ext cx="79" cy="8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25" name="Line 103">
                <a:extLst>
                  <a:ext uri="{FF2B5EF4-FFF2-40B4-BE49-F238E27FC236}">
                    <a16:creationId xmlns:a16="http://schemas.microsoft.com/office/drawing/2014/main" id="{9672BC77-9954-4852-9105-A10FC4B978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1" y="1715"/>
                <a:ext cx="80" cy="8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313896" name="Rectangle 104">
            <a:extLst>
              <a:ext uri="{FF2B5EF4-FFF2-40B4-BE49-F238E27FC236}">
                <a16:creationId xmlns:a16="http://schemas.microsoft.com/office/drawing/2014/main" id="{750B4571-FB74-4CF8-9124-FAA85356A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6238" y="2614613"/>
            <a:ext cx="319087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Aft>
                <a:spcPct val="0"/>
              </a:spcAft>
              <a:buFontTx/>
              <a:buNone/>
            </a:pPr>
            <a:r>
              <a:rPr lang="en-US" altLang="zh-CN" sz="4400"/>
              <a:t>=</a:t>
            </a:r>
          </a:p>
        </p:txBody>
      </p:sp>
      <p:sp>
        <p:nvSpPr>
          <p:cNvPr id="1313897" name="Rectangle 105">
            <a:extLst>
              <a:ext uri="{FF2B5EF4-FFF2-40B4-BE49-F238E27FC236}">
                <a16:creationId xmlns:a16="http://schemas.microsoft.com/office/drawing/2014/main" id="{BFD6FF85-E600-4524-A8F9-F9E2C14A7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3606800"/>
            <a:ext cx="18002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或门：</a:t>
            </a:r>
            <a:endParaRPr kumimoji="1" lang="zh-CN" altLang="en-US"/>
          </a:p>
        </p:txBody>
      </p:sp>
      <p:sp>
        <p:nvSpPr>
          <p:cNvPr id="1313898" name="Rectangle 106">
            <a:extLst>
              <a:ext uri="{FF2B5EF4-FFF2-40B4-BE49-F238E27FC236}">
                <a16:creationId xmlns:a16="http://schemas.microsoft.com/office/drawing/2014/main" id="{12973CF9-E084-4D4D-9C62-700262073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4652963"/>
            <a:ext cx="44640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/>
              <a:t>互补输入缓冲器：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13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13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3852" grpId="0"/>
      <p:bldP spid="1313853" grpId="0"/>
      <p:bldP spid="1313896" grpId="0"/>
      <p:bldP spid="1313897" grpId="0"/>
      <p:bldP spid="131389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>
            <a:extLst>
              <a:ext uri="{FF2B5EF4-FFF2-40B4-BE49-F238E27FC236}">
                <a16:creationId xmlns:a16="http://schemas.microsoft.com/office/drawing/2014/main" id="{8E553FB4-615E-4DD1-9BA3-27A615ABE93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85FBD8E6-5312-4543-ACD7-F617CB07B231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4339" name="Rectangle 5">
            <a:extLst>
              <a:ext uri="{FF2B5EF4-FFF2-40B4-BE49-F238E27FC236}">
                <a16:creationId xmlns:a16="http://schemas.microsoft.com/office/drawing/2014/main" id="{D1A63D38-A8B2-486A-82E4-C2370F9FD2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PLD(1)</a:t>
            </a:r>
          </a:p>
        </p:txBody>
      </p:sp>
      <p:sp>
        <p:nvSpPr>
          <p:cNvPr id="14340" name="Rectangle 6">
            <a:extLst>
              <a:ext uri="{FF2B5EF4-FFF2-40B4-BE49-F238E27FC236}">
                <a16:creationId xmlns:a16="http://schemas.microsoft.com/office/drawing/2014/main" id="{8BF83F6F-1F55-4237-B3A4-9CC1DB4027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0245FA6D-CC57-402F-A81E-9B8471B35D8B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6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4341" name="Rectangle 2">
            <a:extLst>
              <a:ext uri="{FF2B5EF4-FFF2-40B4-BE49-F238E27FC236}">
                <a16:creationId xmlns:a16="http://schemas.microsoft.com/office/drawing/2014/main" id="{FFAA99C7-CFE2-4C08-888A-C84866A7C793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457200" y="152400"/>
            <a:ext cx="8229600" cy="890588"/>
          </a:xfrm>
        </p:spPr>
        <p:txBody>
          <a:bodyPr/>
          <a:lstStyle/>
          <a:p>
            <a:r>
              <a:rPr lang="zh-CN" altLang="en-US" sz="3600"/>
              <a:t>低密度</a:t>
            </a:r>
            <a:r>
              <a:rPr lang="en-US" altLang="zh-CN" sz="3600"/>
              <a:t>PLD</a:t>
            </a:r>
            <a:r>
              <a:rPr lang="zh-CN" altLang="en-US" sz="3600"/>
              <a:t>的与、或阵列结构</a:t>
            </a:r>
          </a:p>
        </p:txBody>
      </p:sp>
      <p:graphicFrame>
        <p:nvGraphicFramePr>
          <p:cNvPr id="1315871" name="Group 31">
            <a:extLst>
              <a:ext uri="{FF2B5EF4-FFF2-40B4-BE49-F238E27FC236}">
                <a16:creationId xmlns:a16="http://schemas.microsoft.com/office/drawing/2014/main" id="{136D1DA0-01A2-4B15-B98C-ED89AD6BF68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8313" y="2744788"/>
          <a:ext cx="8229600" cy="3697287"/>
        </p:xfrm>
        <a:graphic>
          <a:graphicData uri="http://schemas.openxmlformats.org/drawingml/2006/table">
            <a:tbl>
              <a:tblPr/>
              <a:tblGrid>
                <a:gridCol w="2698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9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0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PROM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PLA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PAL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和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GAL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8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5859" name="Rectangle 19">
            <a:extLst>
              <a:ext uri="{FF2B5EF4-FFF2-40B4-BE49-F238E27FC236}">
                <a16:creationId xmlns:a16="http://schemas.microsoft.com/office/drawing/2014/main" id="{A0C1182F-B3E9-4E2A-B31D-F17534DA7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981075"/>
            <a:ext cx="8229600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10000"/>
              </a:spcAft>
            </a:pPr>
            <a:r>
              <a:rPr lang="en-US" altLang="zh-CN" sz="2400">
                <a:latin typeface="Arial Narrow" panose="020B0606020202030204" pitchFamily="34" charset="0"/>
              </a:rPr>
              <a:t>PROM: Programmable Read Only Memory, </a:t>
            </a:r>
            <a:r>
              <a:rPr lang="zh-CN" altLang="en-US" sz="2400">
                <a:latin typeface="Arial Narrow" panose="020B0606020202030204" pitchFamily="34" charset="0"/>
              </a:rPr>
              <a:t>可编程只读存储器</a:t>
            </a:r>
          </a:p>
          <a:p>
            <a:pPr>
              <a:spcAft>
                <a:spcPct val="10000"/>
              </a:spcAft>
            </a:pPr>
            <a:r>
              <a:rPr lang="en-US" altLang="zh-CN" sz="2400">
                <a:latin typeface="Arial Narrow" panose="020B0606020202030204" pitchFamily="34" charset="0"/>
              </a:rPr>
              <a:t>PLA: </a:t>
            </a:r>
            <a:r>
              <a:rPr lang="en-US" altLang="en-US" sz="2400">
                <a:latin typeface="Arial Narrow" panose="020B0606020202030204" pitchFamily="34" charset="0"/>
              </a:rPr>
              <a:t>Programmable Logic Array</a:t>
            </a:r>
            <a:r>
              <a:rPr lang="en-US" altLang="zh-CN" sz="2400">
                <a:latin typeface="Arial Narrow" panose="020B0606020202030204" pitchFamily="34" charset="0"/>
              </a:rPr>
              <a:t>, </a:t>
            </a:r>
            <a:r>
              <a:rPr lang="zh-CN" altLang="en-US" sz="2400">
                <a:latin typeface="Arial Narrow" panose="020B0606020202030204" pitchFamily="34" charset="0"/>
              </a:rPr>
              <a:t>可编程逻辑阵列</a:t>
            </a:r>
          </a:p>
          <a:p>
            <a:pPr>
              <a:spcAft>
                <a:spcPct val="10000"/>
              </a:spcAft>
            </a:pPr>
            <a:r>
              <a:rPr lang="en-US" altLang="zh-CN" sz="2400">
                <a:latin typeface="Arial Narrow" panose="020B0606020202030204" pitchFamily="34" charset="0"/>
              </a:rPr>
              <a:t>PAL: Programmable Array Logic, </a:t>
            </a:r>
            <a:r>
              <a:rPr lang="zh-CN" altLang="en-US" sz="2400">
                <a:latin typeface="Arial Narrow" panose="020B0606020202030204" pitchFamily="34" charset="0"/>
              </a:rPr>
              <a:t>可编程阵列逻辑</a:t>
            </a:r>
          </a:p>
          <a:p>
            <a:pPr>
              <a:spcAft>
                <a:spcPct val="10000"/>
              </a:spcAft>
            </a:pPr>
            <a:r>
              <a:rPr lang="en-US" altLang="zh-CN" sz="2400">
                <a:latin typeface="Arial Narrow" panose="020B0606020202030204" pitchFamily="34" charset="0"/>
              </a:rPr>
              <a:t>GAL: Gate Array Logic, </a:t>
            </a:r>
            <a:r>
              <a:rPr lang="zh-CN" altLang="en-US" sz="2400">
                <a:latin typeface="Arial Narrow" panose="020B0606020202030204" pitchFamily="34" charset="0"/>
              </a:rPr>
              <a:t>门阵列逻辑</a:t>
            </a:r>
            <a:endParaRPr lang="en-US" altLang="zh-CN" sz="2400">
              <a:latin typeface="Arial Narrow" panose="020B0606020202030204" pitchFamily="34" charset="0"/>
            </a:endParaRPr>
          </a:p>
        </p:txBody>
      </p:sp>
      <p:graphicFrame>
        <p:nvGraphicFramePr>
          <p:cNvPr id="14355" name="Object 20">
            <a:extLst>
              <a:ext uri="{FF2B5EF4-FFF2-40B4-BE49-F238E27FC236}">
                <a16:creationId xmlns:a16="http://schemas.microsoft.com/office/drawing/2014/main" id="{744904FB-8690-48AB-8834-6017E1F324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3168650"/>
          <a:ext cx="2884488" cy="321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8" name="图片" r:id="rId4" imgW="1430176" imgH="1924652" progId="Word.Picture.8">
                  <p:embed/>
                </p:oleObj>
              </mc:Choice>
              <mc:Fallback>
                <p:oleObj name="图片" r:id="rId4" imgW="1430176" imgH="1924652" progId="Word.Picture.8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168650"/>
                        <a:ext cx="2884488" cy="321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5861" name="Object 21">
            <a:extLst>
              <a:ext uri="{FF2B5EF4-FFF2-40B4-BE49-F238E27FC236}">
                <a16:creationId xmlns:a16="http://schemas.microsoft.com/office/drawing/2014/main" id="{F80BB1E9-4DAC-48CB-A4BF-E7CABB2E6D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2138" y="3168650"/>
          <a:ext cx="2884487" cy="321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9" name="图片" r:id="rId6" imgW="1430176" imgH="1924652" progId="Word.Picture.8">
                  <p:embed/>
                </p:oleObj>
              </mc:Choice>
              <mc:Fallback>
                <p:oleObj name="图片" r:id="rId6" imgW="1430176" imgH="1924652" progId="Word.Picture.8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3168650"/>
                        <a:ext cx="2884487" cy="321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5862" name="Object 22">
            <a:extLst>
              <a:ext uri="{FF2B5EF4-FFF2-40B4-BE49-F238E27FC236}">
                <a16:creationId xmlns:a16="http://schemas.microsoft.com/office/drawing/2014/main" id="{9DCE17F9-85A9-4458-81FF-82DF45856B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76938" y="3168650"/>
          <a:ext cx="2884487" cy="321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0" name="图片" r:id="rId8" imgW="1430176" imgH="1924652" progId="Word.Picture.8">
                  <p:embed/>
                </p:oleObj>
              </mc:Choice>
              <mc:Fallback>
                <p:oleObj name="图片" r:id="rId8" imgW="1430176" imgH="1924652" progId="Word.Picture.8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6938" y="3168650"/>
                        <a:ext cx="2884487" cy="321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585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>
            <a:extLst>
              <a:ext uri="{FF2B5EF4-FFF2-40B4-BE49-F238E27FC236}">
                <a16:creationId xmlns:a16="http://schemas.microsoft.com/office/drawing/2014/main" id="{210F9576-871B-4365-B284-C8C812FA73D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5229A185-41AE-4BE5-A57B-925AB1D2F72B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6387" name="Rectangle 5">
            <a:extLst>
              <a:ext uri="{FF2B5EF4-FFF2-40B4-BE49-F238E27FC236}">
                <a16:creationId xmlns:a16="http://schemas.microsoft.com/office/drawing/2014/main" id="{49997FA2-6AD6-4AB5-BBF6-DFC86A5F5D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PLD(1)</a:t>
            </a:r>
          </a:p>
        </p:txBody>
      </p:sp>
      <p:sp>
        <p:nvSpPr>
          <p:cNvPr id="16388" name="Rectangle 6">
            <a:extLst>
              <a:ext uri="{FF2B5EF4-FFF2-40B4-BE49-F238E27FC236}">
                <a16:creationId xmlns:a16="http://schemas.microsoft.com/office/drawing/2014/main" id="{E1D59E4E-E218-4D13-9961-2799CB8EC1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59EFC0DA-1255-4290-8AFC-D6DAC5488191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pic>
        <p:nvPicPr>
          <p:cNvPr id="16389" name="Picture 2">
            <a:extLst>
              <a:ext uri="{FF2B5EF4-FFF2-40B4-BE49-F238E27FC236}">
                <a16:creationId xmlns:a16="http://schemas.microsoft.com/office/drawing/2014/main" id="{311DA82D-7387-41C8-B7A9-52F20A9A9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8" y="1952625"/>
            <a:ext cx="3959225" cy="375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Rectangle 3">
            <a:extLst>
              <a:ext uri="{FF2B5EF4-FFF2-40B4-BE49-F238E27FC236}">
                <a16:creationId xmlns:a16="http://schemas.microsoft.com/office/drawing/2014/main" id="{6ED2A466-D4DF-42BA-91DC-378EDF62AEE0}"/>
              </a:ext>
            </a:extLst>
          </p:cNvPr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  <a:r>
              <a:rPr lang="zh-CN" altLang="en-US">
                <a:latin typeface="宋体" panose="02010600030101010101" pitchFamily="2" charset="-122"/>
              </a:rPr>
              <a:t>─</a:t>
            </a:r>
            <a:r>
              <a:rPr lang="en-US" altLang="zh-CN"/>
              <a:t>PROM</a:t>
            </a:r>
            <a:r>
              <a:rPr lang="zh-CN" altLang="en-US"/>
              <a:t>实现组合逻辑</a:t>
            </a:r>
          </a:p>
        </p:txBody>
      </p:sp>
      <p:grpSp>
        <p:nvGrpSpPr>
          <p:cNvPr id="1321988" name="Group 4">
            <a:extLst>
              <a:ext uri="{FF2B5EF4-FFF2-40B4-BE49-F238E27FC236}">
                <a16:creationId xmlns:a16="http://schemas.microsoft.com/office/drawing/2014/main" id="{0EFE516C-32EE-4B0F-B20E-A6129322BDD6}"/>
              </a:ext>
            </a:extLst>
          </p:cNvPr>
          <p:cNvGrpSpPr>
            <a:grpSpLocks/>
          </p:cNvGrpSpPr>
          <p:nvPr/>
        </p:nvGrpSpPr>
        <p:grpSpPr bwMode="auto">
          <a:xfrm>
            <a:off x="1046163" y="1376363"/>
            <a:ext cx="2447925" cy="427037"/>
            <a:chOff x="340" y="3612"/>
            <a:chExt cx="1542" cy="269"/>
          </a:xfrm>
        </p:grpSpPr>
        <p:sp>
          <p:nvSpPr>
            <p:cNvPr id="16405" name="Text Box 5">
              <a:extLst>
                <a:ext uri="{FF2B5EF4-FFF2-40B4-BE49-F238E27FC236}">
                  <a16:creationId xmlns:a16="http://schemas.microsoft.com/office/drawing/2014/main" id="{00278DB4-8B23-4035-8368-A48606621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3612"/>
              <a:ext cx="154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/>
                <a:t>F1 = A·B +A</a:t>
              </a:r>
              <a:r>
                <a:rPr kumimoji="1" lang="en-US" altLang="zh-CN">
                  <a:latin typeface="Arial" panose="020B0604020202020204" pitchFamily="34" charset="0"/>
                </a:rPr>
                <a:t>·</a:t>
              </a:r>
              <a:r>
                <a:rPr kumimoji="1" lang="en-US" altLang="zh-CN"/>
                <a:t>B</a:t>
              </a:r>
            </a:p>
          </p:txBody>
        </p:sp>
        <p:sp>
          <p:nvSpPr>
            <p:cNvPr id="16406" name="Line 6">
              <a:extLst>
                <a:ext uri="{FF2B5EF4-FFF2-40B4-BE49-F238E27FC236}">
                  <a16:creationId xmlns:a16="http://schemas.microsoft.com/office/drawing/2014/main" id="{37EB9E54-9D6E-4563-8E16-ADEA1D4AC1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3634"/>
              <a:ext cx="137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07" name="Line 7">
              <a:extLst>
                <a:ext uri="{FF2B5EF4-FFF2-40B4-BE49-F238E27FC236}">
                  <a16:creationId xmlns:a16="http://schemas.microsoft.com/office/drawing/2014/main" id="{B6FD154A-8FFE-405A-A547-99030380DF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9" y="3634"/>
              <a:ext cx="137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21992" name="Text Box 8">
            <a:extLst>
              <a:ext uri="{FF2B5EF4-FFF2-40B4-BE49-F238E27FC236}">
                <a16:creationId xmlns:a16="http://schemas.microsoft.com/office/drawing/2014/main" id="{55D72C96-600F-430B-8819-1C1BAD7D03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8275" y="1376363"/>
            <a:ext cx="147478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/>
              <a:t>F3 = A·B</a:t>
            </a:r>
          </a:p>
        </p:txBody>
      </p:sp>
      <p:grpSp>
        <p:nvGrpSpPr>
          <p:cNvPr id="1321993" name="Group 9">
            <a:extLst>
              <a:ext uri="{FF2B5EF4-FFF2-40B4-BE49-F238E27FC236}">
                <a16:creationId xmlns:a16="http://schemas.microsoft.com/office/drawing/2014/main" id="{7DDFB777-F68F-4F60-BA05-2D6B5F861627}"/>
              </a:ext>
            </a:extLst>
          </p:cNvPr>
          <p:cNvGrpSpPr>
            <a:grpSpLocks/>
          </p:cNvGrpSpPr>
          <p:nvPr/>
        </p:nvGrpSpPr>
        <p:grpSpPr bwMode="auto">
          <a:xfrm>
            <a:off x="3746500" y="1376363"/>
            <a:ext cx="2447925" cy="427037"/>
            <a:chOff x="2245" y="3612"/>
            <a:chExt cx="1542" cy="269"/>
          </a:xfrm>
        </p:grpSpPr>
        <p:sp>
          <p:nvSpPr>
            <p:cNvPr id="16402" name="Text Box 10">
              <a:extLst>
                <a:ext uri="{FF2B5EF4-FFF2-40B4-BE49-F238E27FC236}">
                  <a16:creationId xmlns:a16="http://schemas.microsoft.com/office/drawing/2014/main" id="{2B535A83-578E-468B-83E7-A782AD6769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5" y="3612"/>
              <a:ext cx="154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/>
                <a:t>F2 = A·B +A</a:t>
              </a:r>
              <a:r>
                <a:rPr kumimoji="1" lang="en-US" altLang="zh-CN">
                  <a:latin typeface="Arial" panose="020B0604020202020204" pitchFamily="34" charset="0"/>
                </a:rPr>
                <a:t>·</a:t>
              </a:r>
              <a:r>
                <a:rPr kumimoji="1" lang="en-US" altLang="zh-CN"/>
                <a:t>B</a:t>
              </a:r>
            </a:p>
          </p:txBody>
        </p:sp>
        <p:sp>
          <p:nvSpPr>
            <p:cNvPr id="16403" name="Line 11">
              <a:extLst>
                <a:ext uri="{FF2B5EF4-FFF2-40B4-BE49-F238E27FC236}">
                  <a16:creationId xmlns:a16="http://schemas.microsoft.com/office/drawing/2014/main" id="{8628D292-9206-4098-A8F3-527D5581DC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4" y="3634"/>
              <a:ext cx="137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04" name="Line 12">
              <a:extLst>
                <a:ext uri="{FF2B5EF4-FFF2-40B4-BE49-F238E27FC236}">
                  <a16:creationId xmlns:a16="http://schemas.microsoft.com/office/drawing/2014/main" id="{AAC40113-843F-4DE2-9E87-EDE9E22B38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7" y="3634"/>
              <a:ext cx="137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6394" name="Rectangle 13">
            <a:extLst>
              <a:ext uri="{FF2B5EF4-FFF2-40B4-BE49-F238E27FC236}">
                <a16:creationId xmlns:a16="http://schemas.microsoft.com/office/drawing/2014/main" id="{313CF54D-4D21-48A0-81C9-347495DD7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7563" y="5768975"/>
            <a:ext cx="1103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zh-CN" altLang="en-US" sz="2400">
                <a:latin typeface="Arial" panose="020B0604020202020204" pitchFamily="34" charset="0"/>
              </a:rPr>
              <a:t>逻辑图</a:t>
            </a:r>
          </a:p>
        </p:txBody>
      </p:sp>
      <p:sp>
        <p:nvSpPr>
          <p:cNvPr id="16395" name="Text Box 14">
            <a:extLst>
              <a:ext uri="{FF2B5EF4-FFF2-40B4-BE49-F238E27FC236}">
                <a16:creationId xmlns:a16="http://schemas.microsoft.com/office/drawing/2014/main" id="{156BDFA3-BAF9-44E8-9408-4AAFF7CC2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5084763"/>
            <a:ext cx="1103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与阵列</a:t>
            </a:r>
          </a:p>
        </p:txBody>
      </p:sp>
      <p:sp>
        <p:nvSpPr>
          <p:cNvPr id="16396" name="Text Box 15">
            <a:extLst>
              <a:ext uri="{FF2B5EF4-FFF2-40B4-BE49-F238E27FC236}">
                <a16:creationId xmlns:a16="http://schemas.microsoft.com/office/drawing/2014/main" id="{3A6ABA64-F1A4-4BD0-A9A0-77D6272D0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300" y="2312988"/>
            <a:ext cx="1103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或阵列</a:t>
            </a:r>
          </a:p>
        </p:txBody>
      </p:sp>
      <p:grpSp>
        <p:nvGrpSpPr>
          <p:cNvPr id="1322000" name="Group 16">
            <a:extLst>
              <a:ext uri="{FF2B5EF4-FFF2-40B4-BE49-F238E27FC236}">
                <a16:creationId xmlns:a16="http://schemas.microsoft.com/office/drawing/2014/main" id="{7EA9F508-F0C4-4375-9E73-61810A713C1C}"/>
              </a:ext>
            </a:extLst>
          </p:cNvPr>
          <p:cNvGrpSpPr>
            <a:grpSpLocks/>
          </p:cNvGrpSpPr>
          <p:nvPr/>
        </p:nvGrpSpPr>
        <p:grpSpPr bwMode="auto">
          <a:xfrm>
            <a:off x="5435600" y="2312988"/>
            <a:ext cx="2916238" cy="3913187"/>
            <a:chOff x="3424" y="1457"/>
            <a:chExt cx="1837" cy="2465"/>
          </a:xfrm>
        </p:grpSpPr>
        <p:sp>
          <p:nvSpPr>
            <p:cNvPr id="16398" name="Rectangle 17">
              <a:extLst>
                <a:ext uri="{FF2B5EF4-FFF2-40B4-BE49-F238E27FC236}">
                  <a16:creationId xmlns:a16="http://schemas.microsoft.com/office/drawing/2014/main" id="{107B149F-2976-450C-B88F-5860239D7D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0" y="3634"/>
              <a:ext cx="10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2400">
                  <a:latin typeface="Arial" panose="020B0604020202020204" pitchFamily="34" charset="0"/>
                </a:rPr>
                <a:t>简化逻辑图</a:t>
              </a:r>
            </a:p>
          </p:txBody>
        </p:sp>
        <p:pic>
          <p:nvPicPr>
            <p:cNvPr id="16399" name="Picture 18">
              <a:extLst>
                <a:ext uri="{FF2B5EF4-FFF2-40B4-BE49-F238E27FC236}">
                  <a16:creationId xmlns:a16="http://schemas.microsoft.com/office/drawing/2014/main" id="{6231A132-56FE-423A-A6B7-E6E5B49BCE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4" y="1891"/>
              <a:ext cx="1837" cy="1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00" name="Text Box 19">
              <a:extLst>
                <a:ext uri="{FF2B5EF4-FFF2-40B4-BE49-F238E27FC236}">
                  <a16:creationId xmlns:a16="http://schemas.microsoft.com/office/drawing/2014/main" id="{D4F43D27-B751-4A4C-BC53-F55BB42C80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3" y="1457"/>
              <a:ext cx="6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zh-CN" altLang="en-US" sz="2400">
                  <a:latin typeface="Arial" panose="020B0604020202020204" pitchFamily="34" charset="0"/>
                </a:rPr>
                <a:t>与阵列</a:t>
              </a:r>
            </a:p>
          </p:txBody>
        </p:sp>
        <p:sp>
          <p:nvSpPr>
            <p:cNvPr id="16401" name="Text Box 20">
              <a:extLst>
                <a:ext uri="{FF2B5EF4-FFF2-40B4-BE49-F238E27FC236}">
                  <a16:creationId xmlns:a16="http://schemas.microsoft.com/office/drawing/2014/main" id="{3BED3B9F-BC01-4E4A-89A0-EA8890994F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3" y="1457"/>
              <a:ext cx="6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zh-CN" altLang="en-US" sz="2400">
                  <a:latin typeface="Arial" panose="020B0604020202020204" pitchFamily="34" charset="0"/>
                </a:rPr>
                <a:t>或阵列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2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99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>
            <a:extLst>
              <a:ext uri="{FF2B5EF4-FFF2-40B4-BE49-F238E27FC236}">
                <a16:creationId xmlns:a16="http://schemas.microsoft.com/office/drawing/2014/main" id="{AFEEB47E-992A-47FC-A6BB-EA2DD25C07F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B49AB077-20F2-4AFD-B7D5-17FF295FB0D5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7411" name="Rectangle 5">
            <a:extLst>
              <a:ext uri="{FF2B5EF4-FFF2-40B4-BE49-F238E27FC236}">
                <a16:creationId xmlns:a16="http://schemas.microsoft.com/office/drawing/2014/main" id="{5CCC000F-6F21-4C6E-ABD1-F7A173364B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PLD(1)</a:t>
            </a:r>
          </a:p>
        </p:txBody>
      </p:sp>
      <p:sp>
        <p:nvSpPr>
          <p:cNvPr id="17412" name="Rectangle 6">
            <a:extLst>
              <a:ext uri="{FF2B5EF4-FFF2-40B4-BE49-F238E27FC236}">
                <a16:creationId xmlns:a16="http://schemas.microsoft.com/office/drawing/2014/main" id="{60DD6749-CAD0-49BB-A184-237788E0DC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17C0E3E2-9CE9-4768-A7A2-11DCE6E327DD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7413" name="Rectangle 2">
            <a:extLst>
              <a:ext uri="{FF2B5EF4-FFF2-40B4-BE49-F238E27FC236}">
                <a16:creationId xmlns:a16="http://schemas.microsoft.com/office/drawing/2014/main" id="{A96AF0A5-C58F-41CA-9008-157CF1B754F1}"/>
              </a:ext>
            </a:extLst>
          </p:cNvPr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  <a:r>
              <a:rPr lang="zh-CN" altLang="en-US">
                <a:latin typeface="宋体" panose="02010600030101010101" pitchFamily="2" charset="-122"/>
              </a:rPr>
              <a:t>─</a:t>
            </a:r>
            <a:r>
              <a:rPr lang="en-US" altLang="zh-CN"/>
              <a:t>PLA</a:t>
            </a:r>
            <a:r>
              <a:rPr lang="zh-CN" altLang="en-US"/>
              <a:t>实现一位全加器</a:t>
            </a:r>
          </a:p>
        </p:txBody>
      </p:sp>
      <p:graphicFrame>
        <p:nvGraphicFramePr>
          <p:cNvPr id="1323011" name="Object 3">
            <a:extLst>
              <a:ext uri="{FF2B5EF4-FFF2-40B4-BE49-F238E27FC236}">
                <a16:creationId xmlns:a16="http://schemas.microsoft.com/office/drawing/2014/main" id="{F960C089-47ED-4524-9A2E-D5DB80702823}"/>
              </a:ext>
            </a:extLst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1222375" y="4895850"/>
          <a:ext cx="264318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0" name="公式" r:id="rId3" imgW="1167893" imgH="215806" progId="Equation.3">
                  <p:embed/>
                </p:oleObj>
              </mc:Choice>
              <mc:Fallback>
                <p:oleObj name="公式" r:id="rId3" imgW="1167893" imgH="21580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375" y="4895850"/>
                        <a:ext cx="2643188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Text Box 4">
            <a:extLst>
              <a:ext uri="{FF2B5EF4-FFF2-40B4-BE49-F238E27FC236}">
                <a16:creationId xmlns:a16="http://schemas.microsoft.com/office/drawing/2014/main" id="{271E892B-EBB6-4ECD-B292-7F29144E9B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6688" y="1366838"/>
            <a:ext cx="1103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与阵列</a:t>
            </a:r>
          </a:p>
        </p:txBody>
      </p:sp>
      <p:sp>
        <p:nvSpPr>
          <p:cNvPr id="17416" name="Text Box 5">
            <a:extLst>
              <a:ext uri="{FF2B5EF4-FFF2-40B4-BE49-F238E27FC236}">
                <a16:creationId xmlns:a16="http://schemas.microsoft.com/office/drawing/2014/main" id="{631947D3-8E8E-4BD7-BD39-3DEEE65D9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3600" y="1387475"/>
            <a:ext cx="1103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或阵列</a:t>
            </a:r>
          </a:p>
        </p:txBody>
      </p:sp>
      <p:graphicFrame>
        <p:nvGraphicFramePr>
          <p:cNvPr id="1323014" name="Group 6">
            <a:extLst>
              <a:ext uri="{FF2B5EF4-FFF2-40B4-BE49-F238E27FC236}">
                <a16:creationId xmlns:a16="http://schemas.microsoft.com/office/drawing/2014/main" id="{94F2C030-3532-411D-9483-08649378EB25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4643438" y="2019300"/>
          <a:ext cx="3565525" cy="2520950"/>
        </p:xfrm>
        <a:graphic>
          <a:graphicData uri="http://schemas.openxmlformats.org/drawingml/2006/table">
            <a:tbl>
              <a:tblPr/>
              <a:tblGrid>
                <a:gridCol w="26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505" name="Rectangle 128">
            <a:extLst>
              <a:ext uri="{FF2B5EF4-FFF2-40B4-BE49-F238E27FC236}">
                <a16:creationId xmlns:a16="http://schemas.microsoft.com/office/drawing/2014/main" id="{823DFC5E-2A15-4876-93A6-AB2D0B565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6950" y="4637088"/>
            <a:ext cx="2206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Aft>
                <a:spcPct val="0"/>
              </a:spcAft>
              <a:buFontTx/>
              <a:buNone/>
            </a:pPr>
            <a:r>
              <a:rPr lang="en-US" altLang="zh-CN" sz="2400"/>
              <a:t>A</a:t>
            </a:r>
            <a:endParaRPr lang="en-US" altLang="zh-CN" sz="2400" baseline="-15000"/>
          </a:p>
        </p:txBody>
      </p:sp>
      <p:sp>
        <p:nvSpPr>
          <p:cNvPr id="17506" name="Rectangle 129">
            <a:extLst>
              <a:ext uri="{FF2B5EF4-FFF2-40B4-BE49-F238E27FC236}">
                <a16:creationId xmlns:a16="http://schemas.microsoft.com/office/drawing/2014/main" id="{4CE9B05C-DEBE-4F8C-BC68-CFBD4B4FB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2550" y="4637088"/>
            <a:ext cx="2206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Aft>
                <a:spcPct val="0"/>
              </a:spcAft>
              <a:buFontTx/>
              <a:buNone/>
            </a:pPr>
            <a:r>
              <a:rPr lang="en-US" altLang="zh-CN" sz="2400"/>
              <a:t>A</a:t>
            </a:r>
            <a:endParaRPr lang="en-US" altLang="zh-CN" sz="2400" baseline="-15000"/>
          </a:p>
        </p:txBody>
      </p:sp>
      <p:sp>
        <p:nvSpPr>
          <p:cNvPr id="17507" name="Line 130">
            <a:extLst>
              <a:ext uri="{FF2B5EF4-FFF2-40B4-BE49-F238E27FC236}">
                <a16:creationId xmlns:a16="http://schemas.microsoft.com/office/drawing/2014/main" id="{7561C543-4106-4E3E-BFF4-7802ECD314F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62550" y="4652963"/>
            <a:ext cx="2159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08" name="Rectangle 131">
            <a:extLst>
              <a:ext uri="{FF2B5EF4-FFF2-40B4-BE49-F238E27FC236}">
                <a16:creationId xmlns:a16="http://schemas.microsoft.com/office/drawing/2014/main" id="{4FB2FC95-1CA4-490D-BE7F-C5EF4A644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7675" y="4652963"/>
            <a:ext cx="20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Aft>
                <a:spcPct val="0"/>
              </a:spcAft>
              <a:buFontTx/>
              <a:buNone/>
            </a:pPr>
            <a:r>
              <a:rPr lang="en-US" altLang="zh-CN" sz="2400"/>
              <a:t>B</a:t>
            </a:r>
            <a:endParaRPr lang="en-US" altLang="zh-CN" sz="2400" baseline="-15000"/>
          </a:p>
        </p:txBody>
      </p:sp>
      <p:sp>
        <p:nvSpPr>
          <p:cNvPr id="17509" name="Rectangle 132">
            <a:extLst>
              <a:ext uri="{FF2B5EF4-FFF2-40B4-BE49-F238E27FC236}">
                <a16:creationId xmlns:a16="http://schemas.microsoft.com/office/drawing/2014/main" id="{17FC9FA0-AF76-4927-A7FA-18646FF88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3750" y="4652963"/>
            <a:ext cx="20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Aft>
                <a:spcPct val="0"/>
              </a:spcAft>
              <a:buFontTx/>
              <a:buNone/>
            </a:pPr>
            <a:r>
              <a:rPr lang="en-US" altLang="zh-CN" sz="2400"/>
              <a:t>B</a:t>
            </a:r>
            <a:endParaRPr lang="en-US" altLang="zh-CN" sz="2400" baseline="-15000"/>
          </a:p>
        </p:txBody>
      </p:sp>
      <p:sp>
        <p:nvSpPr>
          <p:cNvPr id="17510" name="Line 133">
            <a:extLst>
              <a:ext uri="{FF2B5EF4-FFF2-40B4-BE49-F238E27FC236}">
                <a16:creationId xmlns:a16="http://schemas.microsoft.com/office/drawing/2014/main" id="{EF6C84B1-510F-48A2-82C2-F789DA2C1C0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4668838"/>
            <a:ext cx="2159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11" name="Rectangle 134">
            <a:extLst>
              <a:ext uri="{FF2B5EF4-FFF2-40B4-BE49-F238E27FC236}">
                <a16:creationId xmlns:a16="http://schemas.microsoft.com/office/drawing/2014/main" id="{4640A09B-FFEE-4A8E-841A-D5646F308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5225" y="4652963"/>
            <a:ext cx="2873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Aft>
                <a:spcPct val="0"/>
              </a:spcAft>
              <a:buFontTx/>
              <a:buNone/>
            </a:pPr>
            <a:r>
              <a:rPr lang="en-US" altLang="zh-CN" sz="2400"/>
              <a:t>C</a:t>
            </a:r>
            <a:r>
              <a:rPr lang="en-US" altLang="zh-CN" baseline="-15000"/>
              <a:t>i</a:t>
            </a:r>
          </a:p>
        </p:txBody>
      </p:sp>
      <p:sp>
        <p:nvSpPr>
          <p:cNvPr id="17512" name="Rectangle 135">
            <a:extLst>
              <a:ext uri="{FF2B5EF4-FFF2-40B4-BE49-F238E27FC236}">
                <a16:creationId xmlns:a16="http://schemas.microsoft.com/office/drawing/2014/main" id="{76BB0379-6A8F-4E7C-9AF1-B2540C2CE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8450" y="4652963"/>
            <a:ext cx="2873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Aft>
                <a:spcPct val="0"/>
              </a:spcAft>
              <a:buFontTx/>
              <a:buNone/>
            </a:pPr>
            <a:r>
              <a:rPr lang="en-US" altLang="zh-CN" sz="2400"/>
              <a:t>C</a:t>
            </a:r>
            <a:r>
              <a:rPr lang="en-US" altLang="zh-CN" baseline="-15000"/>
              <a:t>i</a:t>
            </a:r>
          </a:p>
        </p:txBody>
      </p:sp>
      <p:sp>
        <p:nvSpPr>
          <p:cNvPr id="17513" name="Line 136">
            <a:extLst>
              <a:ext uri="{FF2B5EF4-FFF2-40B4-BE49-F238E27FC236}">
                <a16:creationId xmlns:a16="http://schemas.microsoft.com/office/drawing/2014/main" id="{2790C0A0-5835-4092-BDC8-2038FB23DDE0}"/>
              </a:ext>
            </a:extLst>
          </p:cNvPr>
          <p:cNvSpPr>
            <a:spLocks noChangeShapeType="1"/>
          </p:cNvSpPr>
          <p:nvPr/>
        </p:nvSpPr>
        <p:spPr bwMode="auto">
          <a:xfrm>
            <a:off x="6654800" y="4668838"/>
            <a:ext cx="2159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14" name="Line 137">
            <a:extLst>
              <a:ext uri="{FF2B5EF4-FFF2-40B4-BE49-F238E27FC236}">
                <a16:creationId xmlns:a16="http://schemas.microsoft.com/office/drawing/2014/main" id="{EE36F825-54B4-43C9-A3EE-CC2EB898ED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05650" y="1952625"/>
            <a:ext cx="0" cy="255587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7515" name="Object 138">
            <a:extLst>
              <a:ext uri="{FF2B5EF4-FFF2-40B4-BE49-F238E27FC236}">
                <a16:creationId xmlns:a16="http://schemas.microsoft.com/office/drawing/2014/main" id="{16FE6693-07B3-4544-9705-D1E7DA0EAA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4050" y="5664200"/>
          <a:ext cx="21590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1" name="公式" r:id="rId5" imgW="1015559" imgH="215806" progId="Equation.3">
                  <p:embed/>
                </p:oleObj>
              </mc:Choice>
              <mc:Fallback>
                <p:oleObj name="公式" r:id="rId5" imgW="1015559" imgH="215806" progId="Equation.3">
                  <p:embed/>
                  <p:pic>
                    <p:nvPicPr>
                      <p:cNvPr id="0" name="Object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" y="5664200"/>
                        <a:ext cx="21590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6" name="Object 139">
            <a:extLst>
              <a:ext uri="{FF2B5EF4-FFF2-40B4-BE49-F238E27FC236}">
                <a16:creationId xmlns:a16="http://schemas.microsoft.com/office/drawing/2014/main" id="{A5527E0F-ABCE-4A73-BDF0-139D661743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4298950"/>
          <a:ext cx="3240087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2" name="公式" r:id="rId7" imgW="1346200" imgH="228600" progId="Equation.3">
                  <p:embed/>
                </p:oleObj>
              </mc:Choice>
              <mc:Fallback>
                <p:oleObj name="公式" r:id="rId7" imgW="1346200" imgH="228600" progId="Equation.3">
                  <p:embed/>
                  <p:pic>
                    <p:nvPicPr>
                      <p:cNvPr id="0" name="Object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298950"/>
                        <a:ext cx="3240087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17" name="Rectangle 141">
            <a:extLst>
              <a:ext uri="{FF2B5EF4-FFF2-40B4-BE49-F238E27FC236}">
                <a16:creationId xmlns:a16="http://schemas.microsoft.com/office/drawing/2014/main" id="{F18ABF0F-E986-4BFF-94CA-965EA2DAB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513" y="2166938"/>
            <a:ext cx="1193800" cy="1549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7518" name="Line 142">
            <a:extLst>
              <a:ext uri="{FF2B5EF4-FFF2-40B4-BE49-F238E27FC236}">
                <a16:creationId xmlns:a16="http://schemas.microsoft.com/office/drawing/2014/main" id="{EAB7115A-17BA-4FF6-AAAD-FC72001DE15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30313" y="2516188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19" name="Line 143">
            <a:extLst>
              <a:ext uri="{FF2B5EF4-FFF2-40B4-BE49-F238E27FC236}">
                <a16:creationId xmlns:a16="http://schemas.microsoft.com/office/drawing/2014/main" id="{30BDB12D-B05D-4452-849A-55C1A12E177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30313" y="294005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20" name="Line 144">
            <a:extLst>
              <a:ext uri="{FF2B5EF4-FFF2-40B4-BE49-F238E27FC236}">
                <a16:creationId xmlns:a16="http://schemas.microsoft.com/office/drawing/2014/main" id="{4A095E07-82EB-44D2-94C7-21D12A9A444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0838" y="2516188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21" name="Line 145">
            <a:extLst>
              <a:ext uri="{FF2B5EF4-FFF2-40B4-BE49-F238E27FC236}">
                <a16:creationId xmlns:a16="http://schemas.microsoft.com/office/drawing/2014/main" id="{1E9891F7-6A6F-4FBF-80BC-6DF7F5D6A3D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0838" y="339725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22" name="Text Box 146">
            <a:extLst>
              <a:ext uri="{FF2B5EF4-FFF2-40B4-BE49-F238E27FC236}">
                <a16:creationId xmlns:a16="http://schemas.microsoft.com/office/drawing/2014/main" id="{5438BB8B-E7CD-4283-BE70-2F001FB44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0" y="2252663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A</a:t>
            </a:r>
          </a:p>
        </p:txBody>
      </p:sp>
      <p:sp>
        <p:nvSpPr>
          <p:cNvPr id="17523" name="Text Box 147">
            <a:extLst>
              <a:ext uri="{FF2B5EF4-FFF2-40B4-BE49-F238E27FC236}">
                <a16:creationId xmlns:a16="http://schemas.microsoft.com/office/drawing/2014/main" id="{69C10DB8-B3E0-4371-8DEB-D30E4D129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8625" y="268605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B</a:t>
            </a:r>
          </a:p>
        </p:txBody>
      </p:sp>
      <p:sp>
        <p:nvSpPr>
          <p:cNvPr id="17524" name="Text Box 148">
            <a:extLst>
              <a:ext uri="{FF2B5EF4-FFF2-40B4-BE49-F238E27FC236}">
                <a16:creationId xmlns:a16="http://schemas.microsoft.com/office/drawing/2014/main" id="{406DE3C1-5FBE-47EB-B8E2-78376258E5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231140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S</a:t>
            </a:r>
          </a:p>
        </p:txBody>
      </p:sp>
      <p:sp>
        <p:nvSpPr>
          <p:cNvPr id="17525" name="Text Box 149">
            <a:extLst>
              <a:ext uri="{FF2B5EF4-FFF2-40B4-BE49-F238E27FC236}">
                <a16:creationId xmlns:a16="http://schemas.microsoft.com/office/drawing/2014/main" id="{B9B74E2D-D815-4F45-9181-B846782B5F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0" y="3175000"/>
            <a:ext cx="55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Co</a:t>
            </a:r>
          </a:p>
        </p:txBody>
      </p:sp>
      <p:sp>
        <p:nvSpPr>
          <p:cNvPr id="17526" name="Text Box 150">
            <a:extLst>
              <a:ext uri="{FF2B5EF4-FFF2-40B4-BE49-F238E27FC236}">
                <a16:creationId xmlns:a16="http://schemas.microsoft.com/office/drawing/2014/main" id="{BE80397B-3241-4837-8FC8-9284F3B40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1688" y="2203450"/>
            <a:ext cx="357187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/>
              <a:t>Σ</a:t>
            </a:r>
          </a:p>
        </p:txBody>
      </p:sp>
      <p:sp>
        <p:nvSpPr>
          <p:cNvPr id="17527" name="Line 151">
            <a:extLst>
              <a:ext uri="{FF2B5EF4-FFF2-40B4-BE49-F238E27FC236}">
                <a16:creationId xmlns:a16="http://schemas.microsoft.com/office/drawing/2014/main" id="{CE19A364-3E2A-48F9-BADE-CC81ABE1374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3411538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28" name="Text Box 152">
            <a:extLst>
              <a:ext uri="{FF2B5EF4-FFF2-40B4-BE49-F238E27FC236}">
                <a16:creationId xmlns:a16="http://schemas.microsoft.com/office/drawing/2014/main" id="{361F3A9A-0FAD-4186-B8AA-AA79080998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7513" y="3175000"/>
            <a:ext cx="474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C</a:t>
            </a:r>
            <a:r>
              <a:rPr kumimoji="1" lang="en-US" altLang="zh-CN" sz="2000">
                <a:ea typeface="楷体_GB2312" pitchFamily="49" charset="-122"/>
              </a:rPr>
              <a:t>i</a:t>
            </a:r>
          </a:p>
        </p:txBody>
      </p:sp>
      <p:graphicFrame>
        <p:nvGraphicFramePr>
          <p:cNvPr id="1323162" name="Object 154">
            <a:extLst>
              <a:ext uri="{FF2B5EF4-FFF2-40B4-BE49-F238E27FC236}">
                <a16:creationId xmlns:a16="http://schemas.microsoft.com/office/drawing/2014/main" id="{8F99A8AC-A02D-41F9-9592-1286EDA54D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81313" y="5626100"/>
          <a:ext cx="4570412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3" name="公式" r:id="rId9" imgW="2057400" imgH="241300" progId="Equation.3">
                  <p:embed/>
                </p:oleObj>
              </mc:Choice>
              <mc:Fallback>
                <p:oleObj name="公式" r:id="rId9" imgW="2057400" imgH="241300" progId="Equation.3">
                  <p:embed/>
                  <p:pic>
                    <p:nvPicPr>
                      <p:cNvPr id="0" name="Object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1313" y="5626100"/>
                        <a:ext cx="4570412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23163" name="Group 155">
            <a:extLst>
              <a:ext uri="{FF2B5EF4-FFF2-40B4-BE49-F238E27FC236}">
                <a16:creationId xmlns:a16="http://schemas.microsoft.com/office/drawing/2014/main" id="{1736A0E5-E3BE-4358-A345-24EE63AD32F9}"/>
              </a:ext>
            </a:extLst>
          </p:cNvPr>
          <p:cNvGrpSpPr>
            <a:grpSpLocks/>
          </p:cNvGrpSpPr>
          <p:nvPr/>
        </p:nvGrpSpPr>
        <p:grpSpPr bwMode="auto">
          <a:xfrm>
            <a:off x="4837113" y="2130425"/>
            <a:ext cx="2778125" cy="2906713"/>
            <a:chOff x="3047" y="1342"/>
            <a:chExt cx="1750" cy="1831"/>
          </a:xfrm>
        </p:grpSpPr>
        <p:sp>
          <p:nvSpPr>
            <p:cNvPr id="17560" name="Rectangle 156">
              <a:extLst>
                <a:ext uri="{FF2B5EF4-FFF2-40B4-BE49-F238E27FC236}">
                  <a16:creationId xmlns:a16="http://schemas.microsoft.com/office/drawing/2014/main" id="{96825B4D-5757-4245-9598-92BBD7F8D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5" y="2943"/>
              <a:ext cx="10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r>
                <a:rPr lang="en-US" altLang="zh-CN" sz="2400"/>
                <a:t>S</a:t>
              </a:r>
              <a:endParaRPr lang="en-US" altLang="zh-CN" sz="2400" baseline="-15000"/>
            </a:p>
          </p:txBody>
        </p:sp>
        <p:grpSp>
          <p:nvGrpSpPr>
            <p:cNvPr id="17561" name="Group 157">
              <a:extLst>
                <a:ext uri="{FF2B5EF4-FFF2-40B4-BE49-F238E27FC236}">
                  <a16:creationId xmlns:a16="http://schemas.microsoft.com/office/drawing/2014/main" id="{164E9F21-7BCA-4088-8561-974FB93DC2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47" y="1342"/>
              <a:ext cx="1750" cy="732"/>
              <a:chOff x="3047" y="1342"/>
              <a:chExt cx="1750" cy="732"/>
            </a:xfrm>
          </p:grpSpPr>
          <p:grpSp>
            <p:nvGrpSpPr>
              <p:cNvPr id="17562" name="Group 158">
                <a:extLst>
                  <a:ext uri="{FF2B5EF4-FFF2-40B4-BE49-F238E27FC236}">
                    <a16:creationId xmlns:a16="http://schemas.microsoft.com/office/drawing/2014/main" id="{9C53686C-C548-4763-BF1B-1E9B1E35C3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74" y="1342"/>
                <a:ext cx="91" cy="91"/>
                <a:chOff x="2358" y="3475"/>
                <a:chExt cx="182" cy="182"/>
              </a:xfrm>
            </p:grpSpPr>
            <p:sp>
              <p:nvSpPr>
                <p:cNvPr id="17608" name="Line 159">
                  <a:extLst>
                    <a:ext uri="{FF2B5EF4-FFF2-40B4-BE49-F238E27FC236}">
                      <a16:creationId xmlns:a16="http://schemas.microsoft.com/office/drawing/2014/main" id="{F9B971C0-0DA9-4CCE-BFC4-E9420FDFEA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358" y="3475"/>
                  <a:ext cx="182" cy="18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609" name="Line 160">
                  <a:extLst>
                    <a:ext uri="{FF2B5EF4-FFF2-40B4-BE49-F238E27FC236}">
                      <a16:creationId xmlns:a16="http://schemas.microsoft.com/office/drawing/2014/main" id="{E274B7FB-19A7-4184-8DB7-6A247C913B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2358" y="3475"/>
                  <a:ext cx="182" cy="18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563" name="Group 161">
                <a:extLst>
                  <a:ext uri="{FF2B5EF4-FFF2-40B4-BE49-F238E27FC236}">
                    <a16:creationId xmlns:a16="http://schemas.microsoft.com/office/drawing/2014/main" id="{E11CE128-3F56-424F-8386-41986C288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28" y="1342"/>
                <a:ext cx="91" cy="91"/>
                <a:chOff x="2358" y="3475"/>
                <a:chExt cx="182" cy="182"/>
              </a:xfrm>
            </p:grpSpPr>
            <p:sp>
              <p:nvSpPr>
                <p:cNvPr id="17606" name="Line 162">
                  <a:extLst>
                    <a:ext uri="{FF2B5EF4-FFF2-40B4-BE49-F238E27FC236}">
                      <a16:creationId xmlns:a16="http://schemas.microsoft.com/office/drawing/2014/main" id="{79E9DB51-5EDB-4EDC-B686-6D4F2F6975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358" y="3475"/>
                  <a:ext cx="182" cy="18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607" name="Line 163">
                  <a:extLst>
                    <a:ext uri="{FF2B5EF4-FFF2-40B4-BE49-F238E27FC236}">
                      <a16:creationId xmlns:a16="http://schemas.microsoft.com/office/drawing/2014/main" id="{0A42833C-428B-4A8C-BA97-D0F550BC56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2358" y="3475"/>
                  <a:ext cx="182" cy="18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564" name="Group 164">
                <a:extLst>
                  <a:ext uri="{FF2B5EF4-FFF2-40B4-BE49-F238E27FC236}">
                    <a16:creationId xmlns:a16="http://schemas.microsoft.com/office/drawing/2014/main" id="{726AD6B3-E154-40F0-AC4E-3E52FCE6B5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55" y="1342"/>
                <a:ext cx="91" cy="91"/>
                <a:chOff x="2358" y="3475"/>
                <a:chExt cx="182" cy="182"/>
              </a:xfrm>
            </p:grpSpPr>
            <p:sp>
              <p:nvSpPr>
                <p:cNvPr id="17604" name="Line 165">
                  <a:extLst>
                    <a:ext uri="{FF2B5EF4-FFF2-40B4-BE49-F238E27FC236}">
                      <a16:creationId xmlns:a16="http://schemas.microsoft.com/office/drawing/2014/main" id="{BDD251E8-E466-44DC-BEBF-6B734D5682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358" y="3475"/>
                  <a:ext cx="182" cy="18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605" name="Line 166">
                  <a:extLst>
                    <a:ext uri="{FF2B5EF4-FFF2-40B4-BE49-F238E27FC236}">
                      <a16:creationId xmlns:a16="http://schemas.microsoft.com/office/drawing/2014/main" id="{6D9C1299-9639-4E21-A1ED-43161F70D6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2358" y="3475"/>
                  <a:ext cx="182" cy="18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565" name="Group 167">
                <a:extLst>
                  <a:ext uri="{FF2B5EF4-FFF2-40B4-BE49-F238E27FC236}">
                    <a16:creationId xmlns:a16="http://schemas.microsoft.com/office/drawing/2014/main" id="{8DF644FB-D209-4248-8861-DBFC2DEDF7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74" y="1546"/>
                <a:ext cx="91" cy="91"/>
                <a:chOff x="2358" y="3475"/>
                <a:chExt cx="182" cy="182"/>
              </a:xfrm>
            </p:grpSpPr>
            <p:sp>
              <p:nvSpPr>
                <p:cNvPr id="17602" name="Line 168">
                  <a:extLst>
                    <a:ext uri="{FF2B5EF4-FFF2-40B4-BE49-F238E27FC236}">
                      <a16:creationId xmlns:a16="http://schemas.microsoft.com/office/drawing/2014/main" id="{2CB7E247-C092-4EEA-B4B7-D57CCA4834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358" y="3475"/>
                  <a:ext cx="182" cy="18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603" name="Line 169">
                  <a:extLst>
                    <a:ext uri="{FF2B5EF4-FFF2-40B4-BE49-F238E27FC236}">
                      <a16:creationId xmlns:a16="http://schemas.microsoft.com/office/drawing/2014/main" id="{B9B37D22-DDA1-4971-8A09-2308EA3C89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2358" y="3475"/>
                  <a:ext cx="182" cy="18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566" name="Group 170">
                <a:extLst>
                  <a:ext uri="{FF2B5EF4-FFF2-40B4-BE49-F238E27FC236}">
                    <a16:creationId xmlns:a16="http://schemas.microsoft.com/office/drawing/2014/main" id="{CDA3A373-9CD2-4E73-9422-C3460D3670E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1" y="1546"/>
                <a:ext cx="91" cy="91"/>
                <a:chOff x="2358" y="3475"/>
                <a:chExt cx="182" cy="182"/>
              </a:xfrm>
            </p:grpSpPr>
            <p:sp>
              <p:nvSpPr>
                <p:cNvPr id="17600" name="Line 171">
                  <a:extLst>
                    <a:ext uri="{FF2B5EF4-FFF2-40B4-BE49-F238E27FC236}">
                      <a16:creationId xmlns:a16="http://schemas.microsoft.com/office/drawing/2014/main" id="{B83B5BFF-EB68-4510-956F-5986DE7660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358" y="3475"/>
                  <a:ext cx="182" cy="18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601" name="Line 172">
                  <a:extLst>
                    <a:ext uri="{FF2B5EF4-FFF2-40B4-BE49-F238E27FC236}">
                      <a16:creationId xmlns:a16="http://schemas.microsoft.com/office/drawing/2014/main" id="{A839D959-8872-4980-B2E9-4FA85DD210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2358" y="3475"/>
                  <a:ext cx="182" cy="18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567" name="Group 173">
                <a:extLst>
                  <a:ext uri="{FF2B5EF4-FFF2-40B4-BE49-F238E27FC236}">
                    <a16:creationId xmlns:a16="http://schemas.microsoft.com/office/drawing/2014/main" id="{0B10CD8B-57E6-4EF9-BA8A-53CB0315D81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04" y="1546"/>
                <a:ext cx="91" cy="91"/>
                <a:chOff x="2358" y="3475"/>
                <a:chExt cx="182" cy="182"/>
              </a:xfrm>
            </p:grpSpPr>
            <p:sp>
              <p:nvSpPr>
                <p:cNvPr id="17598" name="Line 174">
                  <a:extLst>
                    <a:ext uri="{FF2B5EF4-FFF2-40B4-BE49-F238E27FC236}">
                      <a16:creationId xmlns:a16="http://schemas.microsoft.com/office/drawing/2014/main" id="{74B97EFC-44E2-46E3-B197-4062B2A896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358" y="3475"/>
                  <a:ext cx="182" cy="18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599" name="Line 175">
                  <a:extLst>
                    <a:ext uri="{FF2B5EF4-FFF2-40B4-BE49-F238E27FC236}">
                      <a16:creationId xmlns:a16="http://schemas.microsoft.com/office/drawing/2014/main" id="{BDD80CFD-1865-434E-B5E4-B940957C40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2358" y="3475"/>
                  <a:ext cx="182" cy="18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568" name="Group 176">
                <a:extLst>
                  <a:ext uri="{FF2B5EF4-FFF2-40B4-BE49-F238E27FC236}">
                    <a16:creationId xmlns:a16="http://schemas.microsoft.com/office/drawing/2014/main" id="{8918B3B3-1C15-4E7F-B95D-A2B8BDB69EB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47" y="1773"/>
                <a:ext cx="91" cy="91"/>
                <a:chOff x="2358" y="3475"/>
                <a:chExt cx="182" cy="182"/>
              </a:xfrm>
            </p:grpSpPr>
            <p:sp>
              <p:nvSpPr>
                <p:cNvPr id="17596" name="Line 177">
                  <a:extLst>
                    <a:ext uri="{FF2B5EF4-FFF2-40B4-BE49-F238E27FC236}">
                      <a16:creationId xmlns:a16="http://schemas.microsoft.com/office/drawing/2014/main" id="{9B82A525-994F-4364-AEDE-F39EBDF5D2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358" y="3475"/>
                  <a:ext cx="182" cy="18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597" name="Line 178">
                  <a:extLst>
                    <a:ext uri="{FF2B5EF4-FFF2-40B4-BE49-F238E27FC236}">
                      <a16:creationId xmlns:a16="http://schemas.microsoft.com/office/drawing/2014/main" id="{7549F3AE-A490-4514-9E7C-66FC38A4E0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2358" y="3475"/>
                  <a:ext cx="182" cy="18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569" name="Group 179">
                <a:extLst>
                  <a:ext uri="{FF2B5EF4-FFF2-40B4-BE49-F238E27FC236}">
                    <a16:creationId xmlns:a16="http://schemas.microsoft.com/office/drawing/2014/main" id="{DA310F07-52CC-46BB-A18A-FCBB51F2E6D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28" y="1773"/>
                <a:ext cx="91" cy="91"/>
                <a:chOff x="2358" y="3475"/>
                <a:chExt cx="182" cy="182"/>
              </a:xfrm>
            </p:grpSpPr>
            <p:sp>
              <p:nvSpPr>
                <p:cNvPr id="17594" name="Line 180">
                  <a:extLst>
                    <a:ext uri="{FF2B5EF4-FFF2-40B4-BE49-F238E27FC236}">
                      <a16:creationId xmlns:a16="http://schemas.microsoft.com/office/drawing/2014/main" id="{EE9D0443-1DB8-4CF7-A5D5-470F8932F4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358" y="3475"/>
                  <a:ext cx="182" cy="18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595" name="Line 181">
                  <a:extLst>
                    <a:ext uri="{FF2B5EF4-FFF2-40B4-BE49-F238E27FC236}">
                      <a16:creationId xmlns:a16="http://schemas.microsoft.com/office/drawing/2014/main" id="{C1E189C4-3014-43AD-8CD8-7837CF1617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2358" y="3475"/>
                  <a:ext cx="182" cy="18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570" name="Group 182">
                <a:extLst>
                  <a:ext uri="{FF2B5EF4-FFF2-40B4-BE49-F238E27FC236}">
                    <a16:creationId xmlns:a16="http://schemas.microsoft.com/office/drawing/2014/main" id="{A8FEDD35-F91F-4B8E-96FE-BFF247B54A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04" y="1773"/>
                <a:ext cx="91" cy="91"/>
                <a:chOff x="2358" y="3475"/>
                <a:chExt cx="182" cy="182"/>
              </a:xfrm>
            </p:grpSpPr>
            <p:sp>
              <p:nvSpPr>
                <p:cNvPr id="17592" name="Line 183">
                  <a:extLst>
                    <a:ext uri="{FF2B5EF4-FFF2-40B4-BE49-F238E27FC236}">
                      <a16:creationId xmlns:a16="http://schemas.microsoft.com/office/drawing/2014/main" id="{22D06F4E-C61F-43F6-9FFE-44FF652A4C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358" y="3475"/>
                  <a:ext cx="182" cy="18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593" name="Line 184">
                  <a:extLst>
                    <a:ext uri="{FF2B5EF4-FFF2-40B4-BE49-F238E27FC236}">
                      <a16:creationId xmlns:a16="http://schemas.microsoft.com/office/drawing/2014/main" id="{ADF0BA26-F236-4057-AC3F-580FBB4DAC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2358" y="3475"/>
                  <a:ext cx="182" cy="18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571" name="Group 185">
                <a:extLst>
                  <a:ext uri="{FF2B5EF4-FFF2-40B4-BE49-F238E27FC236}">
                    <a16:creationId xmlns:a16="http://schemas.microsoft.com/office/drawing/2014/main" id="{411F920E-A51F-437D-9FCE-F21FCF8F7E5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47" y="1977"/>
                <a:ext cx="91" cy="91"/>
                <a:chOff x="2358" y="3475"/>
                <a:chExt cx="182" cy="182"/>
              </a:xfrm>
            </p:grpSpPr>
            <p:sp>
              <p:nvSpPr>
                <p:cNvPr id="17590" name="Line 186">
                  <a:extLst>
                    <a:ext uri="{FF2B5EF4-FFF2-40B4-BE49-F238E27FC236}">
                      <a16:creationId xmlns:a16="http://schemas.microsoft.com/office/drawing/2014/main" id="{BAF0BE9F-43D7-4B0B-8C06-A287582F09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358" y="3475"/>
                  <a:ext cx="182" cy="18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591" name="Line 187">
                  <a:extLst>
                    <a:ext uri="{FF2B5EF4-FFF2-40B4-BE49-F238E27FC236}">
                      <a16:creationId xmlns:a16="http://schemas.microsoft.com/office/drawing/2014/main" id="{8DC3A1B3-AEBD-4EDE-90C3-04D31669A84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2358" y="3475"/>
                  <a:ext cx="182" cy="18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572" name="Group 188">
                <a:extLst>
                  <a:ext uri="{FF2B5EF4-FFF2-40B4-BE49-F238E27FC236}">
                    <a16:creationId xmlns:a16="http://schemas.microsoft.com/office/drawing/2014/main" id="{28A4CD0B-D88E-4EE9-BF22-7CBD9E11A4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1" y="1977"/>
                <a:ext cx="91" cy="91"/>
                <a:chOff x="2358" y="3475"/>
                <a:chExt cx="182" cy="182"/>
              </a:xfrm>
            </p:grpSpPr>
            <p:sp>
              <p:nvSpPr>
                <p:cNvPr id="17588" name="Line 189">
                  <a:extLst>
                    <a:ext uri="{FF2B5EF4-FFF2-40B4-BE49-F238E27FC236}">
                      <a16:creationId xmlns:a16="http://schemas.microsoft.com/office/drawing/2014/main" id="{37FE602C-0870-4015-AF52-4FF1E7C190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358" y="3475"/>
                  <a:ext cx="182" cy="18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589" name="Line 190">
                  <a:extLst>
                    <a:ext uri="{FF2B5EF4-FFF2-40B4-BE49-F238E27FC236}">
                      <a16:creationId xmlns:a16="http://schemas.microsoft.com/office/drawing/2014/main" id="{C03BECE3-9980-485D-9845-284F6E1346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2358" y="3475"/>
                  <a:ext cx="182" cy="18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573" name="Group 191">
                <a:extLst>
                  <a:ext uri="{FF2B5EF4-FFF2-40B4-BE49-F238E27FC236}">
                    <a16:creationId xmlns:a16="http://schemas.microsoft.com/office/drawing/2014/main" id="{2CE44AF6-CB5D-443F-B613-33AA2BC3DE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55" y="1977"/>
                <a:ext cx="91" cy="91"/>
                <a:chOff x="2358" y="3475"/>
                <a:chExt cx="182" cy="182"/>
              </a:xfrm>
            </p:grpSpPr>
            <p:sp>
              <p:nvSpPr>
                <p:cNvPr id="17586" name="Line 192">
                  <a:extLst>
                    <a:ext uri="{FF2B5EF4-FFF2-40B4-BE49-F238E27FC236}">
                      <a16:creationId xmlns:a16="http://schemas.microsoft.com/office/drawing/2014/main" id="{3A7CFBE3-A731-4EA0-92C8-642A2C14BD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358" y="3475"/>
                  <a:ext cx="182" cy="18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587" name="Line 193">
                  <a:extLst>
                    <a:ext uri="{FF2B5EF4-FFF2-40B4-BE49-F238E27FC236}">
                      <a16:creationId xmlns:a16="http://schemas.microsoft.com/office/drawing/2014/main" id="{6149C189-1D71-43B8-A45F-DA71809ED8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2358" y="3475"/>
                  <a:ext cx="182" cy="18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574" name="Group 194">
                <a:extLst>
                  <a:ext uri="{FF2B5EF4-FFF2-40B4-BE49-F238E27FC236}">
                    <a16:creationId xmlns:a16="http://schemas.microsoft.com/office/drawing/2014/main" id="{298E43B8-42EE-4871-842A-2C8B78F31A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06" y="1344"/>
                <a:ext cx="91" cy="91"/>
                <a:chOff x="2358" y="3475"/>
                <a:chExt cx="182" cy="182"/>
              </a:xfrm>
            </p:grpSpPr>
            <p:sp>
              <p:nvSpPr>
                <p:cNvPr id="17584" name="Line 195">
                  <a:extLst>
                    <a:ext uri="{FF2B5EF4-FFF2-40B4-BE49-F238E27FC236}">
                      <a16:creationId xmlns:a16="http://schemas.microsoft.com/office/drawing/2014/main" id="{15A1F934-B718-47B3-9E2E-1D02237A1E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358" y="3475"/>
                  <a:ext cx="182" cy="18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585" name="Line 196">
                  <a:extLst>
                    <a:ext uri="{FF2B5EF4-FFF2-40B4-BE49-F238E27FC236}">
                      <a16:creationId xmlns:a16="http://schemas.microsoft.com/office/drawing/2014/main" id="{CCB5C9E8-1B70-4B4E-931B-0E56B7BD70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2358" y="3475"/>
                  <a:ext cx="182" cy="18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575" name="Group 197">
                <a:extLst>
                  <a:ext uri="{FF2B5EF4-FFF2-40B4-BE49-F238E27FC236}">
                    <a16:creationId xmlns:a16="http://schemas.microsoft.com/office/drawing/2014/main" id="{F15FED3A-BFD9-4262-8517-D1D7F2BDB5C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06" y="1553"/>
                <a:ext cx="91" cy="91"/>
                <a:chOff x="2358" y="3475"/>
                <a:chExt cx="182" cy="182"/>
              </a:xfrm>
            </p:grpSpPr>
            <p:sp>
              <p:nvSpPr>
                <p:cNvPr id="17582" name="Line 198">
                  <a:extLst>
                    <a:ext uri="{FF2B5EF4-FFF2-40B4-BE49-F238E27FC236}">
                      <a16:creationId xmlns:a16="http://schemas.microsoft.com/office/drawing/2014/main" id="{9F81F0FA-3695-4C69-96A9-47A927549C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358" y="3475"/>
                  <a:ext cx="182" cy="18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583" name="Line 199">
                  <a:extLst>
                    <a:ext uri="{FF2B5EF4-FFF2-40B4-BE49-F238E27FC236}">
                      <a16:creationId xmlns:a16="http://schemas.microsoft.com/office/drawing/2014/main" id="{294F1534-E35E-4E04-AAA3-25417BCAFF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2358" y="3475"/>
                  <a:ext cx="182" cy="18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576" name="Group 200">
                <a:extLst>
                  <a:ext uri="{FF2B5EF4-FFF2-40B4-BE49-F238E27FC236}">
                    <a16:creationId xmlns:a16="http://schemas.microsoft.com/office/drawing/2014/main" id="{3C189ECA-2200-4B9B-9337-D7EBE062234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06" y="1768"/>
                <a:ext cx="91" cy="91"/>
                <a:chOff x="2358" y="3475"/>
                <a:chExt cx="182" cy="182"/>
              </a:xfrm>
            </p:grpSpPr>
            <p:sp>
              <p:nvSpPr>
                <p:cNvPr id="17580" name="Line 201">
                  <a:extLst>
                    <a:ext uri="{FF2B5EF4-FFF2-40B4-BE49-F238E27FC236}">
                      <a16:creationId xmlns:a16="http://schemas.microsoft.com/office/drawing/2014/main" id="{5527475C-4CB3-4ABC-A0DB-DB61DD7A92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358" y="3475"/>
                  <a:ext cx="182" cy="18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581" name="Line 202">
                  <a:extLst>
                    <a:ext uri="{FF2B5EF4-FFF2-40B4-BE49-F238E27FC236}">
                      <a16:creationId xmlns:a16="http://schemas.microsoft.com/office/drawing/2014/main" id="{8BF62FCE-534A-4945-893B-289805D9BE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2358" y="3475"/>
                  <a:ext cx="182" cy="18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577" name="Group 203">
                <a:extLst>
                  <a:ext uri="{FF2B5EF4-FFF2-40B4-BE49-F238E27FC236}">
                    <a16:creationId xmlns:a16="http://schemas.microsoft.com/office/drawing/2014/main" id="{F103A81D-F78B-4534-8607-6BABDDA92C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06" y="1983"/>
                <a:ext cx="91" cy="91"/>
                <a:chOff x="2358" y="3475"/>
                <a:chExt cx="182" cy="182"/>
              </a:xfrm>
            </p:grpSpPr>
            <p:sp>
              <p:nvSpPr>
                <p:cNvPr id="17578" name="Line 204">
                  <a:extLst>
                    <a:ext uri="{FF2B5EF4-FFF2-40B4-BE49-F238E27FC236}">
                      <a16:creationId xmlns:a16="http://schemas.microsoft.com/office/drawing/2014/main" id="{5B21871F-C0B4-4C69-9C70-DE4A5A6403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358" y="3475"/>
                  <a:ext cx="182" cy="18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579" name="Line 205">
                  <a:extLst>
                    <a:ext uri="{FF2B5EF4-FFF2-40B4-BE49-F238E27FC236}">
                      <a16:creationId xmlns:a16="http://schemas.microsoft.com/office/drawing/2014/main" id="{2F2B707C-D18B-478B-83FD-D53AB29B1F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2358" y="3475"/>
                  <a:ext cx="182" cy="18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1323214" name="Group 206">
            <a:extLst>
              <a:ext uri="{FF2B5EF4-FFF2-40B4-BE49-F238E27FC236}">
                <a16:creationId xmlns:a16="http://schemas.microsoft.com/office/drawing/2014/main" id="{5C1DC7E8-C0E7-412F-85D1-28B773BC3509}"/>
              </a:ext>
            </a:extLst>
          </p:cNvPr>
          <p:cNvGrpSpPr>
            <a:grpSpLocks/>
          </p:cNvGrpSpPr>
          <p:nvPr/>
        </p:nvGrpSpPr>
        <p:grpSpPr bwMode="auto">
          <a:xfrm>
            <a:off x="4837113" y="3498850"/>
            <a:ext cx="3365500" cy="1538288"/>
            <a:chOff x="3047" y="2204"/>
            <a:chExt cx="2120" cy="969"/>
          </a:xfrm>
        </p:grpSpPr>
        <p:sp>
          <p:nvSpPr>
            <p:cNvPr id="17532" name="Rectangle 207">
              <a:extLst>
                <a:ext uri="{FF2B5EF4-FFF2-40B4-BE49-F238E27FC236}">
                  <a16:creationId xmlns:a16="http://schemas.microsoft.com/office/drawing/2014/main" id="{05A16851-7133-4908-B469-AFE72B9F5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2" y="2943"/>
              <a:ext cx="21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r>
                <a:rPr lang="en-US" altLang="zh-CN" sz="2400"/>
                <a:t>C</a:t>
              </a:r>
              <a:r>
                <a:rPr lang="en-US" altLang="zh-CN" baseline="-15000"/>
                <a:t>o</a:t>
              </a:r>
            </a:p>
          </p:txBody>
        </p:sp>
        <p:grpSp>
          <p:nvGrpSpPr>
            <p:cNvPr id="17533" name="Group 208">
              <a:extLst>
                <a:ext uri="{FF2B5EF4-FFF2-40B4-BE49-F238E27FC236}">
                  <a16:creationId xmlns:a16="http://schemas.microsoft.com/office/drawing/2014/main" id="{4F2DE104-B09C-41B3-9705-BF3140A784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47" y="2204"/>
              <a:ext cx="91" cy="91"/>
              <a:chOff x="2358" y="3475"/>
              <a:chExt cx="182" cy="182"/>
            </a:xfrm>
          </p:grpSpPr>
          <p:sp>
            <p:nvSpPr>
              <p:cNvPr id="17558" name="Line 209">
                <a:extLst>
                  <a:ext uri="{FF2B5EF4-FFF2-40B4-BE49-F238E27FC236}">
                    <a16:creationId xmlns:a16="http://schemas.microsoft.com/office/drawing/2014/main" id="{99486AAA-EE74-435A-9BA5-E478C60150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58" y="3475"/>
                <a:ext cx="182" cy="1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59" name="Line 210">
                <a:extLst>
                  <a:ext uri="{FF2B5EF4-FFF2-40B4-BE49-F238E27FC236}">
                    <a16:creationId xmlns:a16="http://schemas.microsoft.com/office/drawing/2014/main" id="{B04303F1-14CF-4B1C-854C-E47F82B82E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358" y="3475"/>
                <a:ext cx="182" cy="1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534" name="Group 211">
              <a:extLst>
                <a:ext uri="{FF2B5EF4-FFF2-40B4-BE49-F238E27FC236}">
                  <a16:creationId xmlns:a16="http://schemas.microsoft.com/office/drawing/2014/main" id="{44675A7A-6560-4DB1-8A72-D9BA5D862D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1" y="2204"/>
              <a:ext cx="91" cy="91"/>
              <a:chOff x="2358" y="3475"/>
              <a:chExt cx="182" cy="182"/>
            </a:xfrm>
          </p:grpSpPr>
          <p:sp>
            <p:nvSpPr>
              <p:cNvPr id="17556" name="Line 212">
                <a:extLst>
                  <a:ext uri="{FF2B5EF4-FFF2-40B4-BE49-F238E27FC236}">
                    <a16:creationId xmlns:a16="http://schemas.microsoft.com/office/drawing/2014/main" id="{B4E9D2DA-2067-4DBC-A510-70A2FA7406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58" y="3475"/>
                <a:ext cx="182" cy="1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57" name="Line 213">
                <a:extLst>
                  <a:ext uri="{FF2B5EF4-FFF2-40B4-BE49-F238E27FC236}">
                    <a16:creationId xmlns:a16="http://schemas.microsoft.com/office/drawing/2014/main" id="{89F43D17-942A-4364-A407-8C5464FE7A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358" y="3475"/>
                <a:ext cx="182" cy="1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535" name="Group 214">
              <a:extLst>
                <a:ext uri="{FF2B5EF4-FFF2-40B4-BE49-F238E27FC236}">
                  <a16:creationId xmlns:a16="http://schemas.microsoft.com/office/drawing/2014/main" id="{490B9D16-72C7-4DD5-BDAE-C33919C2A6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47" y="2409"/>
              <a:ext cx="91" cy="91"/>
              <a:chOff x="2358" y="3475"/>
              <a:chExt cx="182" cy="182"/>
            </a:xfrm>
          </p:grpSpPr>
          <p:sp>
            <p:nvSpPr>
              <p:cNvPr id="17554" name="Line 215">
                <a:extLst>
                  <a:ext uri="{FF2B5EF4-FFF2-40B4-BE49-F238E27FC236}">
                    <a16:creationId xmlns:a16="http://schemas.microsoft.com/office/drawing/2014/main" id="{544C9B09-A469-4688-9CE8-4BCE6A0B81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58" y="3475"/>
                <a:ext cx="182" cy="1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55" name="Line 216">
                <a:extLst>
                  <a:ext uri="{FF2B5EF4-FFF2-40B4-BE49-F238E27FC236}">
                    <a16:creationId xmlns:a16="http://schemas.microsoft.com/office/drawing/2014/main" id="{7A49CDC7-1E63-48A4-9EC5-CEB119FBD2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358" y="3475"/>
                <a:ext cx="182" cy="1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536" name="Group 217">
              <a:extLst>
                <a:ext uri="{FF2B5EF4-FFF2-40B4-BE49-F238E27FC236}">
                  <a16:creationId xmlns:a16="http://schemas.microsoft.com/office/drawing/2014/main" id="{5E1F3809-8A0E-4B33-A2DC-20A5C87FAD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4" y="2409"/>
              <a:ext cx="91" cy="91"/>
              <a:chOff x="2358" y="3475"/>
              <a:chExt cx="182" cy="182"/>
            </a:xfrm>
          </p:grpSpPr>
          <p:sp>
            <p:nvSpPr>
              <p:cNvPr id="17552" name="Line 218">
                <a:extLst>
                  <a:ext uri="{FF2B5EF4-FFF2-40B4-BE49-F238E27FC236}">
                    <a16:creationId xmlns:a16="http://schemas.microsoft.com/office/drawing/2014/main" id="{976FE0FA-4012-4E54-B58F-B56D6D27BA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58" y="3475"/>
                <a:ext cx="182" cy="1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53" name="Line 219">
                <a:extLst>
                  <a:ext uri="{FF2B5EF4-FFF2-40B4-BE49-F238E27FC236}">
                    <a16:creationId xmlns:a16="http://schemas.microsoft.com/office/drawing/2014/main" id="{73B1D1A3-C108-497C-81E0-43DC924E16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358" y="3475"/>
                <a:ext cx="182" cy="1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537" name="Group 220">
              <a:extLst>
                <a:ext uri="{FF2B5EF4-FFF2-40B4-BE49-F238E27FC236}">
                  <a16:creationId xmlns:a16="http://schemas.microsoft.com/office/drawing/2014/main" id="{9F1E7238-0A44-4E6D-92FA-2A45608F41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1" y="2636"/>
              <a:ext cx="91" cy="91"/>
              <a:chOff x="2358" y="3475"/>
              <a:chExt cx="182" cy="182"/>
            </a:xfrm>
          </p:grpSpPr>
          <p:sp>
            <p:nvSpPr>
              <p:cNvPr id="17550" name="Line 221">
                <a:extLst>
                  <a:ext uri="{FF2B5EF4-FFF2-40B4-BE49-F238E27FC236}">
                    <a16:creationId xmlns:a16="http://schemas.microsoft.com/office/drawing/2014/main" id="{CAAF04F5-0F1E-43AF-972B-AAF74BED89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58" y="3475"/>
                <a:ext cx="182" cy="1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51" name="Line 222">
                <a:extLst>
                  <a:ext uri="{FF2B5EF4-FFF2-40B4-BE49-F238E27FC236}">
                    <a16:creationId xmlns:a16="http://schemas.microsoft.com/office/drawing/2014/main" id="{0CD1BF4A-3A57-4C3E-9F67-096BE951A7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358" y="3475"/>
                <a:ext cx="182" cy="1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538" name="Group 223">
              <a:extLst>
                <a:ext uri="{FF2B5EF4-FFF2-40B4-BE49-F238E27FC236}">
                  <a16:creationId xmlns:a16="http://schemas.microsoft.com/office/drawing/2014/main" id="{004300A4-03CA-4BEB-8F74-1785ABBAB0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5" y="2636"/>
              <a:ext cx="91" cy="91"/>
              <a:chOff x="2358" y="3475"/>
              <a:chExt cx="182" cy="182"/>
            </a:xfrm>
          </p:grpSpPr>
          <p:sp>
            <p:nvSpPr>
              <p:cNvPr id="17548" name="Line 224">
                <a:extLst>
                  <a:ext uri="{FF2B5EF4-FFF2-40B4-BE49-F238E27FC236}">
                    <a16:creationId xmlns:a16="http://schemas.microsoft.com/office/drawing/2014/main" id="{C6E5E332-9A79-4021-BA41-23974822F7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58" y="3475"/>
                <a:ext cx="182" cy="1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49" name="Line 225">
                <a:extLst>
                  <a:ext uri="{FF2B5EF4-FFF2-40B4-BE49-F238E27FC236}">
                    <a16:creationId xmlns:a16="http://schemas.microsoft.com/office/drawing/2014/main" id="{6A7D2629-E319-463E-B1F1-6ED130A314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358" y="3475"/>
                <a:ext cx="182" cy="1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539" name="Group 226">
              <a:extLst>
                <a:ext uri="{FF2B5EF4-FFF2-40B4-BE49-F238E27FC236}">
                  <a16:creationId xmlns:a16="http://schemas.microsoft.com/office/drawing/2014/main" id="{16EE7CA6-F423-4E30-A78D-6022B86A5F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73" y="2420"/>
              <a:ext cx="91" cy="91"/>
              <a:chOff x="2358" y="3475"/>
              <a:chExt cx="182" cy="182"/>
            </a:xfrm>
          </p:grpSpPr>
          <p:sp>
            <p:nvSpPr>
              <p:cNvPr id="17546" name="Line 227">
                <a:extLst>
                  <a:ext uri="{FF2B5EF4-FFF2-40B4-BE49-F238E27FC236}">
                    <a16:creationId xmlns:a16="http://schemas.microsoft.com/office/drawing/2014/main" id="{E3E37BB2-6990-4848-A2C6-D1F797B50D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58" y="3475"/>
                <a:ext cx="182" cy="1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47" name="Line 228">
                <a:extLst>
                  <a:ext uri="{FF2B5EF4-FFF2-40B4-BE49-F238E27FC236}">
                    <a16:creationId xmlns:a16="http://schemas.microsoft.com/office/drawing/2014/main" id="{7F409F8D-C798-45DD-8098-83D4407758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358" y="3475"/>
                <a:ext cx="182" cy="1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540" name="Group 229">
              <a:extLst>
                <a:ext uri="{FF2B5EF4-FFF2-40B4-BE49-F238E27FC236}">
                  <a16:creationId xmlns:a16="http://schemas.microsoft.com/office/drawing/2014/main" id="{72A283D3-8F9E-49C6-897F-D3193F32A1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74" y="2635"/>
              <a:ext cx="91" cy="91"/>
              <a:chOff x="2358" y="3475"/>
              <a:chExt cx="182" cy="182"/>
            </a:xfrm>
          </p:grpSpPr>
          <p:sp>
            <p:nvSpPr>
              <p:cNvPr id="17544" name="Line 230">
                <a:extLst>
                  <a:ext uri="{FF2B5EF4-FFF2-40B4-BE49-F238E27FC236}">
                    <a16:creationId xmlns:a16="http://schemas.microsoft.com/office/drawing/2014/main" id="{37E1209E-D5FF-494C-BB1C-DC8BEDE4D3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58" y="3475"/>
                <a:ext cx="182" cy="1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45" name="Line 231">
                <a:extLst>
                  <a:ext uri="{FF2B5EF4-FFF2-40B4-BE49-F238E27FC236}">
                    <a16:creationId xmlns:a16="http://schemas.microsoft.com/office/drawing/2014/main" id="{8293B6D4-9257-4CA6-AD8E-EB4842A796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358" y="3475"/>
                <a:ext cx="182" cy="1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541" name="Group 232">
              <a:extLst>
                <a:ext uri="{FF2B5EF4-FFF2-40B4-BE49-F238E27FC236}">
                  <a16:creationId xmlns:a16="http://schemas.microsoft.com/office/drawing/2014/main" id="{E408AE02-4015-42B0-A60D-3E4B99B5AE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73" y="2205"/>
              <a:ext cx="91" cy="91"/>
              <a:chOff x="2358" y="3475"/>
              <a:chExt cx="182" cy="182"/>
            </a:xfrm>
          </p:grpSpPr>
          <p:sp>
            <p:nvSpPr>
              <p:cNvPr id="17542" name="Line 233">
                <a:extLst>
                  <a:ext uri="{FF2B5EF4-FFF2-40B4-BE49-F238E27FC236}">
                    <a16:creationId xmlns:a16="http://schemas.microsoft.com/office/drawing/2014/main" id="{2157E498-2A78-4AC5-AF44-531321BB09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58" y="3475"/>
                <a:ext cx="182" cy="1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43" name="Line 234">
                <a:extLst>
                  <a:ext uri="{FF2B5EF4-FFF2-40B4-BE49-F238E27FC236}">
                    <a16:creationId xmlns:a16="http://schemas.microsoft.com/office/drawing/2014/main" id="{D4EEEF94-C987-45D5-9BFC-16767606E9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358" y="3475"/>
                <a:ext cx="182" cy="1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>
            <a:extLst>
              <a:ext uri="{FF2B5EF4-FFF2-40B4-BE49-F238E27FC236}">
                <a16:creationId xmlns:a16="http://schemas.microsoft.com/office/drawing/2014/main" id="{F36C7A7E-AC4B-4A62-B22E-9607B4EA465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E919B693-EC5D-417A-A1FC-FDBB811B15CB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8435" name="Rectangle 5">
            <a:extLst>
              <a:ext uri="{FF2B5EF4-FFF2-40B4-BE49-F238E27FC236}">
                <a16:creationId xmlns:a16="http://schemas.microsoft.com/office/drawing/2014/main" id="{B00AA64A-C0B1-44C0-9286-BDCCF6B9AC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PLD(1)</a:t>
            </a:r>
          </a:p>
        </p:txBody>
      </p:sp>
      <p:sp>
        <p:nvSpPr>
          <p:cNvPr id="18436" name="Rectangle 6">
            <a:extLst>
              <a:ext uri="{FF2B5EF4-FFF2-40B4-BE49-F238E27FC236}">
                <a16:creationId xmlns:a16="http://schemas.microsoft.com/office/drawing/2014/main" id="{A70189C8-6C35-4E7C-8FDF-F7B75E8089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5668A021-672C-4873-B9A9-676C04F0E61F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9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8437" name="Rectangle 2">
            <a:extLst>
              <a:ext uri="{FF2B5EF4-FFF2-40B4-BE49-F238E27FC236}">
                <a16:creationId xmlns:a16="http://schemas.microsoft.com/office/drawing/2014/main" id="{EBD9177C-F7C9-4DEF-862E-9D9DC325CA16}"/>
              </a:ext>
            </a:extLst>
          </p:cNvPr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  <a:r>
              <a:rPr lang="zh-CN" altLang="en-US">
                <a:latin typeface="宋体" panose="02010600030101010101" pitchFamily="2" charset="-122"/>
              </a:rPr>
              <a:t>─</a:t>
            </a:r>
            <a:r>
              <a:rPr lang="en-US" altLang="zh-CN"/>
              <a:t>PAL</a:t>
            </a:r>
            <a:r>
              <a:rPr lang="zh-CN" altLang="en-US"/>
              <a:t>实现组合逻辑</a:t>
            </a:r>
          </a:p>
        </p:txBody>
      </p:sp>
      <p:graphicFrame>
        <p:nvGraphicFramePr>
          <p:cNvPr id="18438" name="Object 3">
            <a:extLst>
              <a:ext uri="{FF2B5EF4-FFF2-40B4-BE49-F238E27FC236}">
                <a16:creationId xmlns:a16="http://schemas.microsoft.com/office/drawing/2014/main" id="{A0672474-E652-4E5A-B21F-1D8659BE7F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35438" y="1166813"/>
          <a:ext cx="4792662" cy="5214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name="图片" r:id="rId3" imgW="2401824" imgH="2779776" progId="Word.Picture.8">
                  <p:embed/>
                </p:oleObj>
              </mc:Choice>
              <mc:Fallback>
                <p:oleObj name="图片" r:id="rId3" imgW="2401824" imgH="2779776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1224" r="-543"/>
                      <a:stretch>
                        <a:fillRect/>
                      </a:stretch>
                    </p:blipFill>
                    <p:spPr bwMode="auto">
                      <a:xfrm>
                        <a:off x="4135438" y="1166813"/>
                        <a:ext cx="4792662" cy="5214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>
                                <a:alpha val="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4036" name="Object 4">
            <a:extLst>
              <a:ext uri="{FF2B5EF4-FFF2-40B4-BE49-F238E27FC236}">
                <a16:creationId xmlns:a16="http://schemas.microsoft.com/office/drawing/2014/main" id="{3A427F6C-272C-4D64-BD44-100F180094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1700213"/>
          <a:ext cx="3065462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name="公式" r:id="rId5" imgW="1129810" imgH="253890" progId="Equation.3">
                  <p:embed/>
                </p:oleObj>
              </mc:Choice>
              <mc:Fallback>
                <p:oleObj name="公式" r:id="rId5" imgW="1129810" imgH="25389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700213"/>
                        <a:ext cx="3065462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4037" name="Object 5">
            <a:extLst>
              <a:ext uri="{FF2B5EF4-FFF2-40B4-BE49-F238E27FC236}">
                <a16:creationId xmlns:a16="http://schemas.microsoft.com/office/drawing/2014/main" id="{12106E43-2A05-4BF0-B7DC-C98ABFD647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3486150"/>
          <a:ext cx="26193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" name="公式" r:id="rId7" imgW="1117600" imgH="241300" progId="Equation.3">
                  <p:embed/>
                </p:oleObj>
              </mc:Choice>
              <mc:Fallback>
                <p:oleObj name="公式" r:id="rId7" imgW="11176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486150"/>
                        <a:ext cx="2619375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4038" name="Object 6">
            <a:extLst>
              <a:ext uri="{FF2B5EF4-FFF2-40B4-BE49-F238E27FC236}">
                <a16:creationId xmlns:a16="http://schemas.microsoft.com/office/drawing/2014/main" id="{2D8A2B22-6DF5-44BA-AE65-2DDB4E55F8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4318000"/>
          <a:ext cx="331152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7" name="公式" r:id="rId9" imgW="1409088" imgH="253890" progId="Equation.3">
                  <p:embed/>
                </p:oleObj>
              </mc:Choice>
              <mc:Fallback>
                <p:oleObj name="公式" r:id="rId9" imgW="1409088" imgH="25389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318000"/>
                        <a:ext cx="3311525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4039" name="Object 7">
            <a:extLst>
              <a:ext uri="{FF2B5EF4-FFF2-40B4-BE49-F238E27FC236}">
                <a16:creationId xmlns:a16="http://schemas.microsoft.com/office/drawing/2014/main" id="{45EEA776-BBF0-4DE1-8501-A1A5CE5517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2595563"/>
          <a:ext cx="3421062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8" name="公式" r:id="rId11" imgW="1574800" imgH="241300" progId="Equation.3">
                  <p:embed/>
                </p:oleObj>
              </mc:Choice>
              <mc:Fallback>
                <p:oleObj name="公式" r:id="rId11" imgW="1574800" imgH="241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595563"/>
                        <a:ext cx="3421062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4040" name="Object 8">
            <a:extLst>
              <a:ext uri="{FF2B5EF4-FFF2-40B4-BE49-F238E27FC236}">
                <a16:creationId xmlns:a16="http://schemas.microsoft.com/office/drawing/2014/main" id="{9F263F36-26AE-4346-996B-D1974B97EE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1800" y="5000625"/>
          <a:ext cx="356393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9" name="公式" r:id="rId13" imgW="1828800" imgH="215900" progId="Equation.3">
                  <p:embed/>
                </p:oleObj>
              </mc:Choice>
              <mc:Fallback>
                <p:oleObj name="公式" r:id="rId13" imgW="1828800" imgH="215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5000625"/>
                        <a:ext cx="3563938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32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32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32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2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2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32682</TotalTime>
  <Pages>0</Pages>
  <Words>842</Words>
  <Characters>0</Characters>
  <Application>Microsoft Office PowerPoint</Application>
  <DocSecurity>0</DocSecurity>
  <PresentationFormat>全屏显示(4:3)</PresentationFormat>
  <Lines>0</Lines>
  <Paragraphs>146</Paragraphs>
  <Slides>10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Times New Roman</vt:lpstr>
      <vt:lpstr>Arial Narrow</vt:lpstr>
      <vt:lpstr>楷体_GB2312</vt:lpstr>
      <vt:lpstr>黑体</vt:lpstr>
      <vt:lpstr>默认设计模板</vt:lpstr>
      <vt:lpstr>Microsoft Word 图片</vt:lpstr>
      <vt:lpstr>Microsoft 公式 3.0</vt:lpstr>
      <vt:lpstr>模拟与数字电路 Analog and Digital Circuits</vt:lpstr>
      <vt:lpstr>内容提纲</vt:lpstr>
      <vt:lpstr>可编程逻辑器件</vt:lpstr>
      <vt:lpstr>PLD基本结构</vt:lpstr>
      <vt:lpstr>PLD中逻辑符号表示</vt:lpstr>
      <vt:lpstr>低密度PLD的与、或阵列结构</vt:lpstr>
      <vt:lpstr>示例─PROM实现组合逻辑</vt:lpstr>
      <vt:lpstr>示例─PLA实现一位全加器</vt:lpstr>
      <vt:lpstr>示例─PAL实现组合逻辑</vt:lpstr>
      <vt:lpstr>The End</vt:lpstr>
    </vt:vector>
  </TitlesOfParts>
  <Manager/>
  <Company>ustc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第1章_计算机基础知识_概述</dc:title>
  <dc:subject/>
  <dc:creator>张俊霞</dc:creator>
  <cp:keywords/>
  <dc:description/>
  <cp:lastModifiedBy>ZJX</cp:lastModifiedBy>
  <cp:revision>307</cp:revision>
  <cp:lastPrinted>1900-01-04T05:08:28Z</cp:lastPrinted>
  <dcterms:created xsi:type="dcterms:W3CDTF">2004-01-05T23:56:53Z</dcterms:created>
  <dcterms:modified xsi:type="dcterms:W3CDTF">2022-09-08T02:24:05Z</dcterms:modified>
  <cp:category>16位微机原理与接口</cp:category>
</cp:coreProperties>
</file>