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610" r:id="rId3"/>
    <p:sldId id="694" r:id="rId4"/>
    <p:sldId id="695" r:id="rId5"/>
    <p:sldId id="696" r:id="rId6"/>
    <p:sldId id="697" r:id="rId7"/>
    <p:sldId id="698" r:id="rId8"/>
    <p:sldId id="699" r:id="rId9"/>
    <p:sldId id="700" r:id="rId10"/>
    <p:sldId id="674" r:id="rId11"/>
    <p:sldId id="728" r:id="rId12"/>
    <p:sldId id="675" r:id="rId13"/>
    <p:sldId id="727" r:id="rId14"/>
    <p:sldId id="676" r:id="rId15"/>
    <p:sldId id="724" r:id="rId16"/>
    <p:sldId id="730" r:id="rId17"/>
    <p:sldId id="677" r:id="rId18"/>
    <p:sldId id="678" r:id="rId19"/>
    <p:sldId id="679" r:id="rId20"/>
    <p:sldId id="680" r:id="rId21"/>
    <p:sldId id="681" r:id="rId22"/>
    <p:sldId id="763" r:id="rId23"/>
    <p:sldId id="760" r:id="rId24"/>
    <p:sldId id="761" r:id="rId25"/>
    <p:sldId id="762" r:id="rId26"/>
    <p:sldId id="477" r:id="rId27"/>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000"/>
    <a:srgbClr val="9900FF"/>
    <a:srgbClr val="CC3300"/>
    <a:srgbClr val="FFFF00"/>
    <a:srgbClr val="996633"/>
    <a:srgbClr val="FF9933"/>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5256" autoAdjust="0"/>
  </p:normalViewPr>
  <p:slideViewPr>
    <p:cSldViewPr>
      <p:cViewPr varScale="1">
        <p:scale>
          <a:sx n="79" d="100"/>
          <a:sy n="79" d="100"/>
        </p:scale>
        <p:origin x="1656" y="5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702"/>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3B0AFAA-33D1-4A5B-9922-2A6B9901316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FE7F1F1B-A652-4D57-A01C-31B40447E46D}"/>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ACA49073-4492-4314-A3AA-B41280B920B0}"/>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D0AAF3CD-5615-4376-B11B-83673DE52598}"/>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B9E112C7-544A-490C-80C4-CE02AD540A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FD45B00-2E15-465C-80A4-74525870D1B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61737033-AEB5-4A63-83DA-965D7D396F71}"/>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4100" name="Rectangle 4">
            <a:extLst>
              <a:ext uri="{FF2B5EF4-FFF2-40B4-BE49-F238E27FC236}">
                <a16:creationId xmlns:a16="http://schemas.microsoft.com/office/drawing/2014/main" id="{2D83CA88-FD71-4F88-8A3A-F604E6221521}"/>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8C79D471-FAA3-479D-9557-2A779AB83B08}"/>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1106D2B9-4F46-4B03-85C0-61CD95FFC682}"/>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DD3A5E17-F0F4-4268-BD63-36DAF4439149}"/>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EE4918B0-C164-464E-98A7-35919081764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AD60ED6-A1B0-421B-8004-790FF0F0F8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A49CC6-F4FC-4D12-A0F6-681919E9A579}" type="slidenum">
              <a:rPr lang="en-US" altLang="zh-CN" sz="1300" smtClean="0"/>
              <a:pPr>
                <a:spcBef>
                  <a:spcPct val="0"/>
                </a:spcBef>
              </a:pPr>
              <a:t>1</a:t>
            </a:fld>
            <a:endParaRPr lang="en-US" altLang="zh-CN" sz="1300"/>
          </a:p>
        </p:txBody>
      </p:sp>
      <p:sp>
        <p:nvSpPr>
          <p:cNvPr id="7171" name="Rectangle 2">
            <a:extLst>
              <a:ext uri="{FF2B5EF4-FFF2-40B4-BE49-F238E27FC236}">
                <a16:creationId xmlns:a16="http://schemas.microsoft.com/office/drawing/2014/main" id="{6B827851-0612-400F-99F5-393C35E854E4}"/>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ECAD994A-7342-4DFA-8502-65C89308B8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35FF062-2643-412C-9E83-2BD8FC62EB9E}"/>
              </a:ext>
            </a:extLst>
          </p:cNvPr>
          <p:cNvSpPr>
            <a:spLocks noGrp="1" noRot="1" noChangeAspect="1" noChangeArrowheads="1" noTextEdit="1"/>
          </p:cNvSpPr>
          <p:nvPr>
            <p:ph type="sldImg"/>
          </p:nvPr>
        </p:nvSpPr>
        <p:spPr>
          <a:xfrm>
            <a:off x="992188" y="768350"/>
            <a:ext cx="5114925" cy="3836988"/>
          </a:xfrm>
          <a:ln/>
        </p:spPr>
      </p:sp>
      <p:sp>
        <p:nvSpPr>
          <p:cNvPr id="34819" name="Rectangle 3">
            <a:extLst>
              <a:ext uri="{FF2B5EF4-FFF2-40B4-BE49-F238E27FC236}">
                <a16:creationId xmlns:a16="http://schemas.microsoft.com/office/drawing/2014/main" id="{B1ED4C6B-4306-4F8B-9EED-8019AB8208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672C6FC-6FB2-4D18-8603-2453762D846F}"/>
              </a:ext>
            </a:extLst>
          </p:cNvPr>
          <p:cNvSpPr>
            <a:spLocks noGrp="1" noRot="1" noChangeAspect="1" noChangeArrowheads="1" noTextEdit="1"/>
          </p:cNvSpPr>
          <p:nvPr>
            <p:ph type="sldImg"/>
          </p:nvPr>
        </p:nvSpPr>
        <p:spPr>
          <a:xfrm>
            <a:off x="992188" y="768350"/>
            <a:ext cx="5114925" cy="3836988"/>
          </a:xfrm>
          <a:ln/>
        </p:spPr>
      </p:sp>
      <p:sp>
        <p:nvSpPr>
          <p:cNvPr id="30723" name="Rectangle 3">
            <a:extLst>
              <a:ext uri="{FF2B5EF4-FFF2-40B4-BE49-F238E27FC236}">
                <a16:creationId xmlns:a16="http://schemas.microsoft.com/office/drawing/2014/main" id="{69DCFAAD-F03B-4E84-A257-3C82BD5B89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35FF062-2643-412C-9E83-2BD8FC62EB9E}"/>
              </a:ext>
            </a:extLst>
          </p:cNvPr>
          <p:cNvSpPr>
            <a:spLocks noGrp="1" noRot="1" noChangeAspect="1" noChangeArrowheads="1" noTextEdit="1"/>
          </p:cNvSpPr>
          <p:nvPr>
            <p:ph type="sldImg"/>
          </p:nvPr>
        </p:nvSpPr>
        <p:spPr>
          <a:xfrm>
            <a:off x="992188" y="768350"/>
            <a:ext cx="5114925" cy="3836988"/>
          </a:xfrm>
          <a:ln/>
        </p:spPr>
      </p:sp>
      <p:sp>
        <p:nvSpPr>
          <p:cNvPr id="34819" name="Rectangle 3">
            <a:extLst>
              <a:ext uri="{FF2B5EF4-FFF2-40B4-BE49-F238E27FC236}">
                <a16:creationId xmlns:a16="http://schemas.microsoft.com/office/drawing/2014/main" id="{B1ED4C6B-4306-4F8B-9EED-8019AB8208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67514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E4918B0-C164-464E-98A7-359190817646}" type="slidenum">
              <a:rPr lang="en-US" altLang="zh-CN" smtClean="0"/>
              <a:pPr>
                <a:defRPr/>
              </a:pPr>
              <a:t>23</a:t>
            </a:fld>
            <a:endParaRPr lang="en-US" altLang="zh-CN"/>
          </a:p>
        </p:txBody>
      </p:sp>
    </p:spTree>
    <p:extLst>
      <p:ext uri="{BB962C8B-B14F-4D97-AF65-F5344CB8AC3E}">
        <p14:creationId xmlns:p14="http://schemas.microsoft.com/office/powerpoint/2010/main" val="2310765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E4918B0-C164-464E-98A7-359190817646}" type="slidenum">
              <a:rPr lang="en-US" altLang="zh-CN" smtClean="0"/>
              <a:pPr>
                <a:defRPr/>
              </a:pPr>
              <a:t>25</a:t>
            </a:fld>
            <a:endParaRPr lang="en-US" altLang="zh-CN"/>
          </a:p>
        </p:txBody>
      </p:sp>
    </p:spTree>
    <p:extLst>
      <p:ext uri="{BB962C8B-B14F-4D97-AF65-F5344CB8AC3E}">
        <p14:creationId xmlns:p14="http://schemas.microsoft.com/office/powerpoint/2010/main" val="164247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9B8901B-9FCA-46FC-B9E1-331259492E52}"/>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2819742-9CB3-4098-8407-CDB2650C6F12}" type="slidenum">
              <a:rPr lang="en-US" altLang="zh-CN" sz="1300"/>
              <a:pPr algn="r" eaLnBrk="1" hangingPunct="1">
                <a:spcBef>
                  <a:spcPct val="0"/>
                </a:spcBef>
              </a:pPr>
              <a:t>2</a:t>
            </a:fld>
            <a:endParaRPr lang="en-US" altLang="zh-CN" sz="1300"/>
          </a:p>
        </p:txBody>
      </p:sp>
      <p:sp>
        <p:nvSpPr>
          <p:cNvPr id="9219" name="Rectangle 2">
            <a:extLst>
              <a:ext uri="{FF2B5EF4-FFF2-40B4-BE49-F238E27FC236}">
                <a16:creationId xmlns:a16="http://schemas.microsoft.com/office/drawing/2014/main" id="{784B928C-0CDA-47CB-992D-FED2B8C32EEC}"/>
              </a:ext>
            </a:extLst>
          </p:cNvPr>
          <p:cNvSpPr>
            <a:spLocks noGrp="1" noRot="1" noChangeAspect="1" noChangeArrowheads="1" noTextEdit="1"/>
          </p:cNvSpPr>
          <p:nvPr>
            <p:ph type="sldImg"/>
          </p:nvPr>
        </p:nvSpPr>
        <p:spPr>
          <a:xfrm>
            <a:off x="992188" y="768350"/>
            <a:ext cx="5114925" cy="3836988"/>
          </a:xfrm>
          <a:ln/>
        </p:spPr>
      </p:sp>
      <p:sp>
        <p:nvSpPr>
          <p:cNvPr id="9220" name="Rectangle 3">
            <a:extLst>
              <a:ext uri="{FF2B5EF4-FFF2-40B4-BE49-F238E27FC236}">
                <a16:creationId xmlns:a16="http://schemas.microsoft.com/office/drawing/2014/main" id="{4C7E21C5-0F4E-402D-809A-51431809BD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2AC7D49-AC23-4540-B65A-ED5A255B6AA3}"/>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DBE741C5-1A07-40CC-BCE3-CF52BDA236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t>always</a:t>
            </a:r>
            <a:r>
              <a:rPr lang="zh-CN" altLang="en-US" b="1"/>
              <a:t>：</a:t>
            </a:r>
          </a:p>
          <a:p>
            <a:pPr eaLnBrk="1" hangingPunct="1"/>
            <a:r>
              <a:rPr lang="en-US" altLang="zh-CN" b="1"/>
              <a:t>Runs when simulation starts</a:t>
            </a:r>
          </a:p>
          <a:p>
            <a:pPr eaLnBrk="1" hangingPunct="1"/>
            <a:r>
              <a:rPr lang="en-US" altLang="zh-CN" b="1"/>
              <a:t>Restarts when control reaches the end</a:t>
            </a:r>
          </a:p>
          <a:p>
            <a:pPr eaLnBrk="1" hangingPunct="1"/>
            <a:r>
              <a:rPr lang="en-US" altLang="zh-CN" b="1"/>
              <a:t>Good for modeling/specifying hardware</a:t>
            </a:r>
          </a:p>
          <a:p>
            <a:pPr eaLnBrk="1" hangingPunct="1"/>
            <a:endParaRPr lang="zh-CN" altLang="en-US" b="1"/>
          </a:p>
          <a:p>
            <a:pPr eaLnBrk="1" hangingPunct="1"/>
            <a:r>
              <a:rPr lang="en-US" altLang="zh-CN" b="1"/>
              <a:t>initial</a:t>
            </a:r>
            <a:r>
              <a:rPr lang="zh-CN" altLang="en-US" b="1"/>
              <a:t>：</a:t>
            </a:r>
          </a:p>
          <a:p>
            <a:pPr eaLnBrk="1" hangingPunct="1"/>
            <a:r>
              <a:rPr lang="en-US" altLang="zh-CN" b="1"/>
              <a:t>Runs when simulation starts</a:t>
            </a:r>
          </a:p>
          <a:p>
            <a:pPr eaLnBrk="1" hangingPunct="1"/>
            <a:r>
              <a:rPr lang="en-US" altLang="zh-CN" b="1"/>
              <a:t>Terminates when control reaches the end</a:t>
            </a:r>
          </a:p>
          <a:p>
            <a:pPr eaLnBrk="1" hangingPunct="1"/>
            <a:r>
              <a:rPr lang="en-US" altLang="zh-CN" b="1"/>
              <a:t>Good for providing stimulus</a:t>
            </a:r>
            <a:endParaRPr lang="zh-CN" alt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8203D4B-50FA-48B4-8088-95A363557684}"/>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C8F39041-7B5E-4825-877D-F0C7395034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8A08994-5970-4D5A-B4FB-19A534C290A8}"/>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5DB7C110-3610-4130-AE61-DE2D2141E4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6E2D27D-E94C-40BF-9EEF-69DFBB572399}"/>
              </a:ext>
            </a:extLst>
          </p:cNvPr>
          <p:cNvSpPr>
            <a:spLocks noGrp="1" noRot="1" noChangeAspec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856A7541-5D69-41D9-885B-63644844C5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F70B7D8-4D30-4908-9769-F72F679EDA35}"/>
              </a:ext>
            </a:extLst>
          </p:cNvPr>
          <p:cNvSpPr>
            <a:spLocks noGrp="1" noRot="1" noChangeAspec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83502191-98D5-4CDB-BB94-866702B00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2608A568-4E5F-476D-9F60-066B55CBCA09}"/>
              </a:ext>
            </a:extLst>
          </p:cNvPr>
          <p:cNvSpPr>
            <a:spLocks noGrp="1" noRot="1" noChangeAspect="1" noChangeArrowheads="1" noTextEdit="1"/>
          </p:cNvSpPr>
          <p:nvPr>
            <p:ph type="sldImg"/>
          </p:nvPr>
        </p:nvSpPr>
        <p:spPr>
          <a:xfrm>
            <a:off x="992188" y="768350"/>
            <a:ext cx="5114925" cy="3836988"/>
          </a:xfrm>
          <a:ln/>
        </p:spPr>
      </p:sp>
      <p:sp>
        <p:nvSpPr>
          <p:cNvPr id="24579" name="备注占位符 2">
            <a:extLst>
              <a:ext uri="{FF2B5EF4-FFF2-40B4-BE49-F238E27FC236}">
                <a16:creationId xmlns:a16="http://schemas.microsoft.com/office/drawing/2014/main" id="{963C6A67-CA64-44DD-B98F-89F392810B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有限状态机的三种写法及优缺点</a:t>
            </a:r>
            <a:endParaRPr lang="en-US" altLang="zh-CN" b="1"/>
          </a:p>
          <a:p>
            <a:r>
              <a:rPr lang="zh-CN" altLang="en-US"/>
              <a:t>（</a:t>
            </a:r>
            <a:r>
              <a:rPr lang="en-US" altLang="zh-CN"/>
              <a:t>https://blog.csdn.net/steven_yan_2014/article/details/44238943?locationNum=1&amp;fps=1</a:t>
            </a:r>
            <a:r>
              <a:rPr lang="zh-CN" altLang="en-US"/>
              <a:t>）</a:t>
            </a:r>
            <a:endParaRPr lang="en-US" altLang="zh-CN"/>
          </a:p>
          <a:p>
            <a:r>
              <a:rPr lang="zh-CN" altLang="en-US"/>
              <a:t>      状态机描述时关键是要描述清楚前面提到的几个状态机的要素，即如何进行状态转移；每个状态的输出是什么；状态转移是否和输入条件相关等。具体描述时方法各种各样，有的设计者习惯将整个状态机写到</a:t>
            </a:r>
            <a:r>
              <a:rPr lang="en-US" altLang="zh-CN"/>
              <a:t>1 </a:t>
            </a:r>
            <a:r>
              <a:rPr lang="zh-CN" altLang="en-US"/>
              <a:t>个</a:t>
            </a:r>
            <a:r>
              <a:rPr lang="en-US" altLang="zh-CN"/>
              <a:t>always </a:t>
            </a:r>
            <a:r>
              <a:rPr lang="zh-CN" altLang="en-US"/>
              <a:t>模块里面，在该模块中即描述状态转移，又描述状态的输入和输出，这种写法一般被称为一段式</a:t>
            </a:r>
            <a:r>
              <a:rPr lang="en-US" altLang="zh-CN"/>
              <a:t>FSM </a:t>
            </a:r>
            <a:r>
              <a:rPr lang="zh-CN" altLang="en-US"/>
              <a:t>描述方法；还有一种写法是将用</a:t>
            </a:r>
            <a:r>
              <a:rPr lang="en-US" altLang="zh-CN"/>
              <a:t>2 </a:t>
            </a:r>
            <a:r>
              <a:rPr lang="zh-CN" altLang="en-US"/>
              <a:t>个</a:t>
            </a:r>
            <a:r>
              <a:rPr lang="en-US" altLang="zh-CN"/>
              <a:t>always </a:t>
            </a:r>
            <a:r>
              <a:rPr lang="zh-CN" altLang="en-US"/>
              <a:t>模块，其中</a:t>
            </a:r>
            <a:r>
              <a:rPr lang="zh-CN" altLang="en-US" b="1"/>
              <a:t>一个</a:t>
            </a:r>
            <a:r>
              <a:rPr lang="en-US" altLang="zh-CN" b="1"/>
              <a:t>always </a:t>
            </a:r>
            <a:r>
              <a:rPr lang="zh-CN" altLang="en-US" b="1"/>
              <a:t>模块采用同步时序描述状态转移</a:t>
            </a:r>
            <a:r>
              <a:rPr lang="zh-CN" altLang="en-US"/>
              <a:t>；另</a:t>
            </a:r>
            <a:r>
              <a:rPr lang="zh-CN" altLang="en-US" b="1"/>
              <a:t>一个模块采用组合逻辑判断状态转移条件，描述状态转移规律</a:t>
            </a:r>
            <a:r>
              <a:rPr lang="zh-CN" altLang="en-US"/>
              <a:t>，这种写法被称为两段式</a:t>
            </a:r>
            <a:r>
              <a:rPr lang="en-US" altLang="zh-CN"/>
              <a:t>FSM </a:t>
            </a:r>
            <a:r>
              <a:rPr lang="zh-CN" altLang="en-US"/>
              <a:t>描述方法；还有一种写法是在两段式描述方法基础上发展出来的，这种写法使用</a:t>
            </a:r>
            <a:r>
              <a:rPr lang="en-US" altLang="zh-CN" b="1"/>
              <a:t>3 </a:t>
            </a:r>
            <a:r>
              <a:rPr lang="zh-CN" altLang="en-US" b="1"/>
              <a:t>个</a:t>
            </a:r>
            <a:r>
              <a:rPr lang="en-US" altLang="zh-CN" b="1"/>
              <a:t>always </a:t>
            </a:r>
            <a:r>
              <a:rPr lang="zh-CN" altLang="en-US" b="1"/>
              <a:t>模块，一个</a:t>
            </a:r>
            <a:r>
              <a:rPr lang="en-US" altLang="zh-CN" b="1"/>
              <a:t>always</a:t>
            </a:r>
            <a:r>
              <a:rPr lang="zh-CN" altLang="en-US" b="1"/>
              <a:t>模块采用同步时序描述状态转移；第二个采用组合逻辑判断状态转移条件，描述状态转移规律；第三个</a:t>
            </a:r>
            <a:r>
              <a:rPr lang="en-US" altLang="zh-CN" b="1"/>
              <a:t>always </a:t>
            </a:r>
            <a:r>
              <a:rPr lang="zh-CN" altLang="en-US" b="1"/>
              <a:t>模块使用同步时序电路描述每个状态的输出</a:t>
            </a:r>
            <a:r>
              <a:rPr lang="zh-CN" altLang="en-US"/>
              <a:t>，这种写法本书称为三段式写法。</a:t>
            </a:r>
          </a:p>
          <a:p>
            <a:r>
              <a:rPr lang="zh-CN" altLang="en-US"/>
              <a:t>　　一般而言，推荐的 </a:t>
            </a:r>
            <a:r>
              <a:rPr lang="en-US" altLang="zh-CN"/>
              <a:t>FSM </a:t>
            </a:r>
            <a:r>
              <a:rPr lang="zh-CN" altLang="en-US"/>
              <a:t>描述方法是后两种，即两段式和三段式</a:t>
            </a:r>
            <a:r>
              <a:rPr lang="en-US" altLang="zh-CN"/>
              <a:t>FSM </a:t>
            </a:r>
            <a:r>
              <a:rPr lang="zh-CN" altLang="en-US"/>
              <a:t>描述方法。其原因为：</a:t>
            </a:r>
            <a:r>
              <a:rPr lang="en-US" altLang="zh-CN"/>
              <a:t>FSM </a:t>
            </a:r>
            <a:r>
              <a:rPr lang="zh-CN" altLang="en-US"/>
              <a:t>和其他设计一样，最好使用同步时序方式设计，以提高设计的稳定性，消除毛刺。状态机实现后，一般来说，</a:t>
            </a:r>
            <a:r>
              <a:rPr lang="zh-CN" altLang="en-US" b="1"/>
              <a:t>状态转移部分是同步时序电路，而状态的转移条件的判断是组合逻辑</a:t>
            </a:r>
            <a:r>
              <a:rPr lang="zh-CN" altLang="en-US"/>
              <a:t>。两段式之所以比一段式编码合理，就在于</a:t>
            </a:r>
            <a:r>
              <a:rPr lang="zh-CN" altLang="en-US" b="1"/>
              <a:t>两段式编码将同步时序和组合逻辑分别放到不同的</a:t>
            </a:r>
            <a:r>
              <a:rPr lang="en-US" altLang="zh-CN" b="1"/>
              <a:t>always </a:t>
            </a:r>
            <a:r>
              <a:rPr lang="zh-CN" altLang="en-US" b="1"/>
              <a:t>程序块中实现</a:t>
            </a:r>
            <a:r>
              <a:rPr lang="zh-CN" altLang="en-US"/>
              <a:t>。这样做的好处不仅仅是便于阅读、理解、维护，更重要的是</a:t>
            </a:r>
            <a:r>
              <a:rPr lang="zh-CN" altLang="en-US" u="sng"/>
              <a:t>利于综合器优化代码，利于用户添加合适的时序约束条件，利于布局布线器实现设计</a:t>
            </a:r>
            <a:r>
              <a:rPr lang="zh-CN" altLang="en-US"/>
              <a:t>。而 一段式</a:t>
            </a:r>
            <a:r>
              <a:rPr lang="en-US" altLang="zh-CN"/>
              <a:t>FSM </a:t>
            </a:r>
            <a:r>
              <a:rPr lang="zh-CN" altLang="en-US"/>
              <a:t>描述不利于时序约束、功能更改、调试等，而且不能很好的表示米勒</a:t>
            </a:r>
            <a:r>
              <a:rPr lang="en-US" altLang="zh-CN"/>
              <a:t>FSM </a:t>
            </a:r>
            <a:r>
              <a:rPr lang="zh-CN" altLang="en-US"/>
              <a:t>的输出，容易写出</a:t>
            </a:r>
            <a:r>
              <a:rPr lang="en-US" altLang="zh-CN"/>
              <a:t>Latches</a:t>
            </a:r>
            <a:r>
              <a:rPr lang="zh-CN" altLang="en-US"/>
              <a:t>，导致逻辑功能错误。</a:t>
            </a:r>
          </a:p>
          <a:p>
            <a:r>
              <a:rPr lang="zh-CN" altLang="en-US"/>
              <a:t>　　在一般两段式描述中，为了便于描述当前状态的输出，很多设计者习惯将当前状态的输出用组合逻辑实现。 但是这种组合逻辑仍然有产生毛刺的可能性，而且不利于约束，不利于综合器和布局布线器实现高性能的设计。因此如果设计运行额外的一个时钟节拍的插入 （</a:t>
            </a:r>
            <a:r>
              <a:rPr lang="en-US" altLang="zh-CN"/>
              <a:t>latency</a:t>
            </a:r>
            <a:r>
              <a:rPr lang="zh-CN" altLang="en-US"/>
              <a:t>），则要求尽量对状态机的输出用寄存器寄存一拍。但是很多实际情况不允许插入一个寄存节拍，此时则可以通过三段式描述方法进行解决。三段式与两段式相比，关键在于根据状态转移规律，在上一状态根据输入条件判断出当前状态的输出，从而在不插入额外时钟节拍的前提下，实现了寄存器输出。</a:t>
            </a:r>
          </a:p>
          <a:p>
            <a:r>
              <a:rPr lang="zh-CN" altLang="en-US"/>
              <a:t>      为了便于理解，我们通过一个实例讨论这三种不同的写法。</a:t>
            </a:r>
          </a:p>
          <a:p>
            <a:r>
              <a:rPr lang="zh-CN" altLang="en-US"/>
              <a:t> </a:t>
            </a:r>
            <a:r>
              <a:rPr lang="en-US" altLang="zh-CN"/>
              <a:t>//</a:t>
            </a:r>
            <a:r>
              <a:rPr lang="zh-CN" altLang="en-US"/>
              <a:t>一段式状态机描述方法（应该避免的写法）</a:t>
            </a:r>
            <a:br>
              <a:rPr lang="zh-CN" altLang="en-US"/>
            </a:br>
            <a:r>
              <a:rPr lang="en-US" altLang="zh-CN"/>
              <a:t>//</a:t>
            </a:r>
            <a:r>
              <a:rPr lang="zh-CN" altLang="en-US"/>
              <a:t>该例的一段式描述代码如下：</a:t>
            </a:r>
            <a:br>
              <a:rPr lang="zh-CN" altLang="en-US"/>
            </a:br>
            <a:r>
              <a:rPr lang="en-US" altLang="zh-CN"/>
              <a:t>//1-paragraph method to describe FSM</a:t>
            </a:r>
            <a:br>
              <a:rPr lang="en-US" altLang="zh-CN"/>
            </a:br>
            <a:r>
              <a:rPr lang="en-US" altLang="zh-CN"/>
              <a:t>//Describe state transition, state output, input condition in 1 always block</a:t>
            </a:r>
            <a:br>
              <a:rPr lang="en-US" altLang="zh-CN"/>
            </a:br>
            <a:br>
              <a:rPr lang="en-US" altLang="zh-CN"/>
            </a:br>
            <a:r>
              <a:rPr lang="en-US" altLang="zh-CN"/>
              <a:t>module state1 ( nrst,clk,i1,i2,o1,o2,err);</a:t>
            </a:r>
            <a:br>
              <a:rPr lang="en-US" altLang="zh-CN"/>
            </a:br>
            <a:r>
              <a:rPr lang="en-US" altLang="zh-CN"/>
              <a:t>input nrst,clk;</a:t>
            </a:r>
            <a:br>
              <a:rPr lang="en-US" altLang="zh-CN"/>
            </a:br>
            <a:r>
              <a:rPr lang="en-US" altLang="zh-CN"/>
              <a:t>input i1,i2;</a:t>
            </a:r>
            <a:br>
              <a:rPr lang="en-US" altLang="zh-CN"/>
            </a:br>
            <a:r>
              <a:rPr lang="en-US" altLang="zh-CN"/>
              <a:t>output o1,o2,err;</a:t>
            </a:r>
            <a:br>
              <a:rPr lang="en-US" altLang="zh-CN"/>
            </a:br>
            <a:r>
              <a:rPr lang="en-US" altLang="zh-CN"/>
              <a:t>reg o1,o2,err;</a:t>
            </a:r>
            <a:br>
              <a:rPr lang="en-US" altLang="zh-CN"/>
            </a:br>
            <a:r>
              <a:rPr lang="en-US" altLang="zh-CN"/>
              <a:t>reg [2:0] NS; //NextState</a:t>
            </a:r>
            <a:br>
              <a:rPr lang="en-US" altLang="zh-CN"/>
            </a:br>
            <a:br>
              <a:rPr lang="en-US" altLang="zh-CN"/>
            </a:br>
            <a:r>
              <a:rPr lang="en-US" altLang="zh-CN"/>
              <a:t>parameter [2:0] //one hot with zero idle</a:t>
            </a:r>
            <a:br>
              <a:rPr lang="en-US" altLang="zh-CN"/>
            </a:br>
            <a:r>
              <a:rPr lang="en-US" altLang="zh-CN"/>
              <a:t>IDLE = 3'b000,</a:t>
            </a:r>
            <a:br>
              <a:rPr lang="en-US" altLang="zh-CN"/>
            </a:br>
            <a:r>
              <a:rPr lang="en-US" altLang="zh-CN"/>
              <a:t>S1 = 3’b001,</a:t>
            </a:r>
            <a:br>
              <a:rPr lang="en-US" altLang="zh-CN"/>
            </a:br>
            <a:r>
              <a:rPr lang="en-US" altLang="zh-CN"/>
              <a:t>S2 = 3’b010,</a:t>
            </a:r>
            <a:br>
              <a:rPr lang="en-US" altLang="zh-CN"/>
            </a:br>
            <a:r>
              <a:rPr lang="en-US" altLang="zh-CN"/>
              <a:t>ERROR = 3’b100;</a:t>
            </a:r>
            <a:br>
              <a:rPr lang="en-US" altLang="zh-CN"/>
            </a:br>
            <a:br>
              <a:rPr lang="en-US" altLang="zh-CN"/>
            </a:br>
            <a:r>
              <a:rPr lang="en-US" altLang="zh-CN"/>
              <a:t>//1 always block to describe state transition, state output, input condition</a:t>
            </a:r>
            <a:br>
              <a:rPr lang="en-US" altLang="zh-CN"/>
            </a:br>
            <a:br>
              <a:rPr lang="en-US" altLang="zh-CN"/>
            </a:br>
            <a:r>
              <a:rPr lang="en-US" altLang="zh-CN"/>
              <a:t>always @ (posedge clk or negedge nrst)</a:t>
            </a:r>
            <a:br>
              <a:rPr lang="en-US" altLang="zh-CN"/>
            </a:br>
            <a:r>
              <a:rPr lang="en-US" altLang="zh-CN"/>
              <a:t>if (!nrst)</a:t>
            </a:r>
            <a:br>
              <a:rPr lang="en-US" altLang="zh-CN"/>
            </a:br>
            <a:r>
              <a:rPr lang="en-US" altLang="zh-CN"/>
              <a:t>begin</a:t>
            </a:r>
            <a:br>
              <a:rPr lang="en-US" altLang="zh-CN"/>
            </a:br>
            <a:r>
              <a:rPr lang="en-US" altLang="zh-CN"/>
              <a:t>NS &lt;= IDLE;</a:t>
            </a:r>
            <a:br>
              <a:rPr lang="en-US" altLang="zh-CN"/>
            </a:br>
            <a:r>
              <a:rPr lang="en-US" altLang="zh-CN"/>
              <a:t>{o1,o2,err} &lt;= 3'b000;</a:t>
            </a:r>
            <a:br>
              <a:rPr lang="en-US" altLang="zh-CN"/>
            </a:br>
            <a:r>
              <a:rPr lang="en-US" altLang="zh-CN"/>
              <a:t>end</a:t>
            </a:r>
            <a:br>
              <a:rPr lang="en-US" altLang="zh-CN"/>
            </a:br>
            <a:r>
              <a:rPr lang="en-US" altLang="zh-CN"/>
              <a:t>else</a:t>
            </a:r>
            <a:br>
              <a:rPr lang="en-US" altLang="zh-CN"/>
            </a:br>
            <a:r>
              <a:rPr lang="en-US" altLang="zh-CN"/>
              <a:t>begin</a:t>
            </a:r>
            <a:br>
              <a:rPr lang="en-US" altLang="zh-CN"/>
            </a:br>
            <a:r>
              <a:rPr lang="en-US" altLang="zh-CN"/>
              <a:t>NS &lt;= 3'bx;</a:t>
            </a:r>
            <a:br>
              <a:rPr lang="en-US" altLang="zh-CN"/>
            </a:br>
            <a:r>
              <a:rPr lang="en-US" altLang="zh-CN"/>
              <a:t>{o1,o2,err} &lt;= 3'b000;</a:t>
            </a:r>
            <a:br>
              <a:rPr lang="en-US" altLang="zh-CN"/>
            </a:br>
            <a:r>
              <a:rPr lang="en-US" altLang="zh-CN"/>
              <a:t>case (NS)</a:t>
            </a:r>
            <a:br>
              <a:rPr lang="en-US" altLang="zh-CN"/>
            </a:br>
            <a:r>
              <a:rPr lang="en-US" altLang="zh-CN"/>
              <a:t>IDLE: begin</a:t>
            </a:r>
            <a:br>
              <a:rPr lang="en-US" altLang="zh-CN"/>
            </a:br>
            <a:r>
              <a:rPr lang="en-US" altLang="zh-CN"/>
              <a:t>if (~i1) begin{o1,o2,err}&lt;=3'b000;NS &lt;= IDLE; end</a:t>
            </a:r>
            <a:br>
              <a:rPr lang="en-US" altLang="zh-CN"/>
            </a:br>
            <a:r>
              <a:rPr lang="en-US" altLang="zh-CN"/>
              <a:t>if (i1 &amp;&amp; i2) begin{o1,o2,err}&lt;=3'b100;NS &lt;= S1; end</a:t>
            </a:r>
            <a:br>
              <a:rPr lang="en-US" altLang="zh-CN"/>
            </a:br>
            <a:r>
              <a:rPr lang="en-US" altLang="zh-CN"/>
              <a:t>if (i1 &amp;&amp; ~i2) begin{o1,o2,err}&lt;=3'b111;NS &lt;= ERROR;end</a:t>
            </a:r>
            <a:br>
              <a:rPr lang="en-US" altLang="zh-CN"/>
            </a:br>
            <a:r>
              <a:rPr lang="en-US" altLang="zh-CN"/>
              <a:t>end</a:t>
            </a:r>
            <a:br>
              <a:rPr lang="en-US" altLang="zh-CN"/>
            </a:br>
            <a:r>
              <a:rPr lang="en-US" altLang="zh-CN"/>
              <a:t>S1: begin</a:t>
            </a:r>
            <a:br>
              <a:rPr lang="en-US" altLang="zh-CN"/>
            </a:br>
            <a:r>
              <a:rPr lang="en-US" altLang="zh-CN"/>
              <a:t>if (~i2) begin{o1,o2,err}&lt;=3'b100;NS &lt;= S1; end</a:t>
            </a:r>
            <a:br>
              <a:rPr lang="en-US" altLang="zh-CN"/>
            </a:br>
            <a:r>
              <a:rPr lang="en-US" altLang="zh-CN"/>
              <a:t>if (i2 &amp;&amp; i1) begin{o1,o2,err}&lt;=3'b010;NS &lt;= S2; end</a:t>
            </a:r>
            <a:br>
              <a:rPr lang="en-US" altLang="zh-CN"/>
            </a:br>
            <a:r>
              <a:rPr lang="en-US" altLang="zh-CN"/>
              <a:t>if (i2 &amp;&amp; (~i1)) begin{o1,o2,err}&lt;=3'b111;NS &lt;= ERROR;end</a:t>
            </a:r>
            <a:br>
              <a:rPr lang="en-US" altLang="zh-CN"/>
            </a:br>
            <a:r>
              <a:rPr lang="en-US" altLang="zh-CN"/>
              <a:t>end</a:t>
            </a:r>
            <a:br>
              <a:rPr lang="en-US" altLang="zh-CN"/>
            </a:br>
            <a:r>
              <a:rPr lang="en-US" altLang="zh-CN"/>
              <a:t>S2: begin</a:t>
            </a:r>
            <a:br>
              <a:rPr lang="en-US" altLang="zh-CN"/>
            </a:br>
            <a:r>
              <a:rPr lang="en-US" altLang="zh-CN"/>
              <a:t>if (i2) begin{o1,o2,err}&lt;=3'b010;NS &lt;= S2; end</a:t>
            </a:r>
            <a:br>
              <a:rPr lang="en-US" altLang="zh-CN"/>
            </a:br>
            <a:r>
              <a:rPr lang="en-US" altLang="zh-CN"/>
              <a:t>if (~i2 &amp;&amp; i1) begin{o1,o2,err}&lt;=3'b000;NS &lt;= IDLE; end</a:t>
            </a:r>
            <a:br>
              <a:rPr lang="en-US" altLang="zh-CN"/>
            </a:br>
            <a:r>
              <a:rPr lang="en-US" altLang="zh-CN"/>
              <a:t>if (~i2 &amp;&amp; (~i1)) begin{o1,o2,err}&lt;=3'b111;NS &lt;= ERROR;end</a:t>
            </a:r>
            <a:br>
              <a:rPr lang="en-US" altLang="zh-CN"/>
            </a:br>
            <a:r>
              <a:rPr lang="en-US" altLang="zh-CN"/>
              <a:t>end</a:t>
            </a:r>
            <a:br>
              <a:rPr lang="en-US" altLang="zh-CN"/>
            </a:br>
            <a:r>
              <a:rPr lang="en-US" altLang="zh-CN"/>
              <a:t>ERROR: begin</a:t>
            </a:r>
            <a:br>
              <a:rPr lang="en-US" altLang="zh-CN"/>
            </a:br>
            <a:r>
              <a:rPr lang="en-US" altLang="zh-CN"/>
              <a:t>if (i1) begin{o1,o2,err}&lt;=3'b111;NS &lt;= ERROR;end</a:t>
            </a:r>
            <a:br>
              <a:rPr lang="en-US" altLang="zh-CN"/>
            </a:br>
            <a:r>
              <a:rPr lang="en-US" altLang="zh-CN"/>
              <a:t>if (~i1) begin{o1,o2,err}&lt;=3'b000;NS &lt;= IDLE; end</a:t>
            </a:r>
            <a:br>
              <a:rPr lang="en-US" altLang="zh-CN"/>
            </a:br>
            <a:r>
              <a:rPr lang="en-US" altLang="zh-CN"/>
              <a:t>end</a:t>
            </a:r>
            <a:br>
              <a:rPr lang="en-US" altLang="zh-CN"/>
            </a:br>
            <a:r>
              <a:rPr lang="en-US" altLang="zh-CN"/>
              <a:t>default: begin{o1,o2,err}&lt;=3'b000;NS &lt;= IDLE; end</a:t>
            </a:r>
            <a:br>
              <a:rPr lang="en-US" altLang="zh-CN"/>
            </a:br>
            <a:br>
              <a:rPr lang="en-US" altLang="zh-CN"/>
            </a:br>
            <a:r>
              <a:rPr lang="en-US" altLang="zh-CN"/>
              <a:t>endcase</a:t>
            </a:r>
            <a:br>
              <a:rPr lang="en-US" altLang="zh-CN"/>
            </a:br>
            <a:r>
              <a:rPr lang="en-US" altLang="zh-CN"/>
              <a:t>end</a:t>
            </a:r>
            <a:br>
              <a:rPr lang="en-US" altLang="zh-CN"/>
            </a:br>
            <a:r>
              <a:rPr lang="en-US" altLang="zh-CN"/>
              <a:t>endmodule</a:t>
            </a:r>
            <a:br>
              <a:rPr lang="en-US" altLang="zh-CN"/>
            </a:br>
            <a:br>
              <a:rPr lang="en-US" altLang="zh-CN"/>
            </a:br>
            <a:r>
              <a:rPr lang="en-US" altLang="zh-CN"/>
              <a:t>//</a:t>
            </a:r>
            <a:r>
              <a:rPr lang="zh-CN" altLang="en-US"/>
              <a:t>两段式状态机描述方法（推荐写法）</a:t>
            </a:r>
            <a:br>
              <a:rPr lang="zh-CN" altLang="en-US"/>
            </a:br>
            <a:r>
              <a:rPr lang="en-US" altLang="zh-CN"/>
              <a:t>//</a:t>
            </a:r>
            <a:r>
              <a:rPr lang="zh-CN" altLang="en-US"/>
              <a:t>为了使 </a:t>
            </a:r>
            <a:r>
              <a:rPr lang="en-US" altLang="zh-CN"/>
              <a:t>FSM </a:t>
            </a:r>
            <a:r>
              <a:rPr lang="zh-CN" altLang="en-US"/>
              <a:t>描述清晰简介，易于维护，易于附加时序约束，使综合器和布局布线器更</a:t>
            </a:r>
            <a:br>
              <a:rPr lang="zh-CN" altLang="en-US"/>
            </a:br>
            <a:r>
              <a:rPr lang="en-US" altLang="zh-CN"/>
              <a:t>//</a:t>
            </a:r>
            <a:r>
              <a:rPr lang="zh-CN" altLang="en-US"/>
              <a:t>好的优化设计，推荐使用两段式</a:t>
            </a:r>
            <a:r>
              <a:rPr lang="en-US" altLang="zh-CN"/>
              <a:t>FSM </a:t>
            </a:r>
            <a:r>
              <a:rPr lang="zh-CN" altLang="en-US"/>
              <a:t>描述方法。</a:t>
            </a:r>
            <a:br>
              <a:rPr lang="zh-CN" altLang="en-US"/>
            </a:br>
            <a:r>
              <a:rPr lang="en-US" altLang="zh-CN"/>
              <a:t>//</a:t>
            </a:r>
            <a:r>
              <a:rPr lang="zh-CN" altLang="en-US"/>
              <a:t>本例的两段式描述代码如下：</a:t>
            </a:r>
            <a:br>
              <a:rPr lang="zh-CN" altLang="en-US"/>
            </a:br>
            <a:r>
              <a:rPr lang="en-US" altLang="zh-CN"/>
              <a:t>//2-paragraph method to describe FSM</a:t>
            </a:r>
            <a:br>
              <a:rPr lang="en-US" altLang="zh-CN"/>
            </a:br>
            <a:r>
              <a:rPr lang="en-US" altLang="zh-CN"/>
              <a:t>//Describe sequential state transition in 1 sequential always block</a:t>
            </a:r>
            <a:br>
              <a:rPr lang="en-US" altLang="zh-CN"/>
            </a:br>
            <a:r>
              <a:rPr lang="en-US" altLang="zh-CN"/>
              <a:t>//State transition conditions in the other combinational always block</a:t>
            </a:r>
            <a:br>
              <a:rPr lang="en-US" altLang="zh-CN"/>
            </a:br>
            <a:r>
              <a:rPr lang="en-US" altLang="zh-CN"/>
              <a:t>//Package state output by task. Then register the output</a:t>
            </a:r>
            <a:br>
              <a:rPr lang="en-US" altLang="zh-CN"/>
            </a:br>
            <a:br>
              <a:rPr lang="en-US" altLang="zh-CN"/>
            </a:br>
            <a:r>
              <a:rPr lang="en-US" altLang="zh-CN"/>
              <a:t>module state2 ( nrst,clk,i1,i2,o1,o2,err);</a:t>
            </a:r>
            <a:br>
              <a:rPr lang="en-US" altLang="zh-CN"/>
            </a:br>
            <a:r>
              <a:rPr lang="en-US" altLang="zh-CN"/>
              <a:t>input nrst,clk;</a:t>
            </a:r>
            <a:br>
              <a:rPr lang="en-US" altLang="zh-CN"/>
            </a:br>
            <a:r>
              <a:rPr lang="en-US" altLang="zh-CN"/>
              <a:t>input i1,i2;</a:t>
            </a:r>
            <a:br>
              <a:rPr lang="en-US" altLang="zh-CN"/>
            </a:br>
            <a:r>
              <a:rPr lang="en-US" altLang="zh-CN"/>
              <a:t>output o1,o2,err;</a:t>
            </a:r>
            <a:br>
              <a:rPr lang="en-US" altLang="zh-CN"/>
            </a:br>
            <a:r>
              <a:rPr lang="en-US" altLang="zh-CN"/>
              <a:t>reg o1,o2,err;</a:t>
            </a:r>
            <a:br>
              <a:rPr lang="en-US" altLang="zh-CN"/>
            </a:br>
            <a:r>
              <a:rPr lang="en-US" altLang="zh-CN"/>
              <a:t>reg [2:0] NS,CS;</a:t>
            </a:r>
            <a:br>
              <a:rPr lang="en-US" altLang="zh-CN"/>
            </a:br>
            <a:br>
              <a:rPr lang="en-US" altLang="zh-CN"/>
            </a:br>
            <a:r>
              <a:rPr lang="en-US" altLang="zh-CN"/>
              <a:t>parameter [2:0] //one hot with zero idle</a:t>
            </a:r>
            <a:br>
              <a:rPr lang="en-US" altLang="zh-CN"/>
            </a:br>
            <a:r>
              <a:rPr lang="en-US" altLang="zh-CN"/>
              <a:t>IDLE = 3'b000,</a:t>
            </a:r>
            <a:br>
              <a:rPr lang="en-US" altLang="zh-CN"/>
            </a:br>
            <a:r>
              <a:rPr lang="en-US" altLang="zh-CN"/>
              <a:t>S1 = 3’b001,</a:t>
            </a:r>
            <a:br>
              <a:rPr lang="en-US" altLang="zh-CN"/>
            </a:br>
            <a:r>
              <a:rPr lang="en-US" altLang="zh-CN"/>
              <a:t>S2 = 3’b010,</a:t>
            </a:r>
            <a:br>
              <a:rPr lang="en-US" altLang="zh-CN"/>
            </a:br>
            <a:r>
              <a:rPr lang="en-US" altLang="zh-CN"/>
              <a:t>ERROR = 3’b100;</a:t>
            </a:r>
            <a:br>
              <a:rPr lang="en-US" altLang="zh-CN"/>
            </a:br>
            <a:br>
              <a:rPr lang="en-US" altLang="zh-CN"/>
            </a:br>
            <a:r>
              <a:rPr lang="en-US" altLang="zh-CN"/>
              <a:t>always @ (posedge clk or negedge nrst)//sequential state transition</a:t>
            </a:r>
            <a:br>
              <a:rPr lang="en-US" altLang="zh-CN"/>
            </a:br>
            <a:r>
              <a:rPr lang="en-US" altLang="zh-CN"/>
              <a:t>if (!nrst)</a:t>
            </a:r>
            <a:br>
              <a:rPr lang="en-US" altLang="zh-CN"/>
            </a:br>
            <a:r>
              <a:rPr lang="en-US" altLang="zh-CN"/>
              <a:t>CS &lt;= IDLE;</a:t>
            </a:r>
            <a:br>
              <a:rPr lang="en-US" altLang="zh-CN"/>
            </a:br>
            <a:r>
              <a:rPr lang="en-US" altLang="zh-CN"/>
              <a:t>else</a:t>
            </a:r>
            <a:br>
              <a:rPr lang="en-US" altLang="zh-CN"/>
            </a:br>
            <a:r>
              <a:rPr lang="en-US" altLang="zh-CN"/>
              <a:t>CS &lt;=NS;</a:t>
            </a:r>
            <a:br>
              <a:rPr lang="en-US" altLang="zh-CN"/>
            </a:br>
            <a:br>
              <a:rPr lang="en-US" altLang="zh-CN"/>
            </a:br>
            <a:r>
              <a:rPr lang="en-US" altLang="zh-CN"/>
              <a:t>always @ (CS or i1 or i2) //combinational condition judgment</a:t>
            </a:r>
            <a:br>
              <a:rPr lang="en-US" altLang="zh-CN"/>
            </a:br>
            <a:r>
              <a:rPr lang="en-US" altLang="zh-CN"/>
              <a:t>begin</a:t>
            </a:r>
            <a:br>
              <a:rPr lang="en-US" altLang="zh-CN"/>
            </a:br>
            <a:r>
              <a:rPr lang="en-US" altLang="zh-CN"/>
              <a:t>NS = 3'bx;</a:t>
            </a:r>
            <a:br>
              <a:rPr lang="en-US" altLang="zh-CN"/>
            </a:br>
            <a:r>
              <a:rPr lang="en-US" altLang="zh-CN"/>
              <a:t>ERROR_out;</a:t>
            </a:r>
            <a:br>
              <a:rPr lang="en-US" altLang="zh-CN"/>
            </a:br>
            <a:r>
              <a:rPr lang="en-US" altLang="zh-CN"/>
              <a:t>case (CS)</a:t>
            </a:r>
            <a:br>
              <a:rPr lang="en-US" altLang="zh-CN"/>
            </a:br>
            <a:r>
              <a:rPr lang="en-US" altLang="zh-CN"/>
              <a:t>IDLE: begin</a:t>
            </a:r>
            <a:br>
              <a:rPr lang="en-US" altLang="zh-CN"/>
            </a:br>
            <a:r>
              <a:rPr lang="en-US" altLang="zh-CN"/>
              <a:t>IDLE_out;</a:t>
            </a:r>
            <a:br>
              <a:rPr lang="en-US" altLang="zh-CN"/>
            </a:br>
            <a:r>
              <a:rPr lang="en-US" altLang="zh-CN"/>
              <a:t>if (~i1) NS = IDLE;</a:t>
            </a:r>
            <a:br>
              <a:rPr lang="en-US" altLang="zh-CN"/>
            </a:br>
            <a:r>
              <a:rPr lang="en-US" altLang="zh-CN"/>
              <a:t>if (i1 &amp;&amp; i2) NS = S1;</a:t>
            </a:r>
            <a:br>
              <a:rPr lang="en-US" altLang="zh-CN"/>
            </a:br>
            <a:r>
              <a:rPr lang="en-US" altLang="zh-CN"/>
              <a:t>if (i1 &amp;&amp; ~i2) NS = ERROR;</a:t>
            </a:r>
            <a:br>
              <a:rPr lang="en-US" altLang="zh-CN"/>
            </a:br>
            <a:r>
              <a:rPr lang="en-US" altLang="zh-CN"/>
              <a:t>end</a:t>
            </a:r>
            <a:br>
              <a:rPr lang="en-US" altLang="zh-CN"/>
            </a:br>
            <a:r>
              <a:rPr lang="en-US" altLang="zh-CN"/>
              <a:t>S1: begin</a:t>
            </a:r>
            <a:br>
              <a:rPr lang="en-US" altLang="zh-CN"/>
            </a:br>
            <a:r>
              <a:rPr lang="en-US" altLang="zh-CN"/>
              <a:t>S1_out;</a:t>
            </a:r>
            <a:br>
              <a:rPr lang="en-US" altLang="zh-CN"/>
            </a:br>
            <a:r>
              <a:rPr lang="en-US" altLang="zh-CN"/>
              <a:t>if (~i2) NS = S1;</a:t>
            </a:r>
            <a:br>
              <a:rPr lang="en-US" altLang="zh-CN"/>
            </a:br>
            <a:r>
              <a:rPr lang="en-US" altLang="zh-CN"/>
              <a:t>if (i2 &amp;&amp; i1) NS = S2;</a:t>
            </a:r>
            <a:br>
              <a:rPr lang="en-US" altLang="zh-CN"/>
            </a:br>
            <a:r>
              <a:rPr lang="en-US" altLang="zh-CN"/>
              <a:t>if (i2 &amp;&amp; (~i1)) NS = ERROR;</a:t>
            </a:r>
            <a:br>
              <a:rPr lang="en-US" altLang="zh-CN"/>
            </a:br>
            <a:r>
              <a:rPr lang="en-US" altLang="zh-CN"/>
              <a:t>end</a:t>
            </a:r>
            <a:br>
              <a:rPr lang="en-US" altLang="zh-CN"/>
            </a:br>
            <a:r>
              <a:rPr lang="en-US" altLang="zh-CN"/>
              <a:t>S2: begin</a:t>
            </a:r>
            <a:br>
              <a:rPr lang="en-US" altLang="zh-CN"/>
            </a:br>
            <a:r>
              <a:rPr lang="en-US" altLang="zh-CN"/>
              <a:t>S2_out;</a:t>
            </a:r>
            <a:br>
              <a:rPr lang="en-US" altLang="zh-CN"/>
            </a:br>
            <a:r>
              <a:rPr lang="en-US" altLang="zh-CN"/>
              <a:t>if (i2) NS = S2;</a:t>
            </a:r>
            <a:br>
              <a:rPr lang="en-US" altLang="zh-CN"/>
            </a:br>
            <a:r>
              <a:rPr lang="en-US" altLang="zh-CN"/>
              <a:t>if (~i2 &amp;&amp; i1) NS = IDLE;</a:t>
            </a:r>
            <a:br>
              <a:rPr lang="en-US" altLang="zh-CN"/>
            </a:br>
            <a:r>
              <a:rPr lang="en-US" altLang="zh-CN"/>
              <a:t>if (~i2 &amp;&amp; (~i1)) NS = ERROR;</a:t>
            </a:r>
            <a:br>
              <a:rPr lang="en-US" altLang="zh-CN"/>
            </a:br>
            <a:r>
              <a:rPr lang="en-US" altLang="zh-CN"/>
              <a:t>end</a:t>
            </a:r>
            <a:br>
              <a:rPr lang="en-US" altLang="zh-CN"/>
            </a:br>
            <a:r>
              <a:rPr lang="en-US" altLang="zh-CN"/>
              <a:t>ERROR: begin</a:t>
            </a:r>
            <a:br>
              <a:rPr lang="en-US" altLang="zh-CN"/>
            </a:br>
            <a:r>
              <a:rPr lang="en-US" altLang="zh-CN"/>
              <a:t>ERROR_out;</a:t>
            </a:r>
            <a:br>
              <a:rPr lang="en-US" altLang="zh-CN"/>
            </a:br>
            <a:r>
              <a:rPr lang="en-US" altLang="zh-CN"/>
              <a:t>if (i1) NS = ERROR;</a:t>
            </a:r>
            <a:br>
              <a:rPr lang="en-US" altLang="zh-CN"/>
            </a:br>
            <a:r>
              <a:rPr lang="en-US" altLang="zh-CN"/>
              <a:t>if (~i1) NS = IDLE;</a:t>
            </a:r>
            <a:br>
              <a:rPr lang="en-US" altLang="zh-CN"/>
            </a:br>
            <a:r>
              <a:rPr lang="en-US" altLang="zh-CN"/>
              <a:t>end</a:t>
            </a:r>
            <a:br>
              <a:rPr lang="en-US" altLang="zh-CN"/>
            </a:br>
            <a:r>
              <a:rPr lang="en-US" altLang="zh-CN"/>
              <a:t>default: begin</a:t>
            </a:r>
            <a:br>
              <a:rPr lang="en-US" altLang="zh-CN"/>
            </a:br>
            <a:r>
              <a:rPr lang="en-US" altLang="zh-CN"/>
              <a:t>IDLE_out;</a:t>
            </a:r>
            <a:br>
              <a:rPr lang="en-US" altLang="zh-CN"/>
            </a:br>
            <a:r>
              <a:rPr lang="en-US" altLang="zh-CN"/>
              <a:t>NS = IDLE;</a:t>
            </a:r>
            <a:br>
              <a:rPr lang="en-US" altLang="zh-CN"/>
            </a:br>
            <a:r>
              <a:rPr lang="en-US" altLang="zh-CN"/>
              <a:t>end</a:t>
            </a:r>
            <a:br>
              <a:rPr lang="en-US" altLang="zh-CN"/>
            </a:br>
            <a:r>
              <a:rPr lang="en-US" altLang="zh-CN"/>
              <a:t>endcase</a:t>
            </a:r>
            <a:br>
              <a:rPr lang="en-US" altLang="zh-CN"/>
            </a:br>
            <a:r>
              <a:rPr lang="en-US" altLang="zh-CN"/>
              <a:t>end</a:t>
            </a:r>
            <a:br>
              <a:rPr lang="en-US" altLang="zh-CN"/>
            </a:br>
            <a:br>
              <a:rPr lang="en-US" altLang="zh-CN"/>
            </a:br>
            <a:r>
              <a:rPr lang="en-US" altLang="zh-CN"/>
              <a:t>task IDLE_out;</a:t>
            </a:r>
            <a:br>
              <a:rPr lang="en-US" altLang="zh-CN"/>
            </a:br>
            <a:r>
              <a:rPr lang="en-US" altLang="zh-CN"/>
              <a:t>{o1,o2,err} = 3'b000; //output task</a:t>
            </a:r>
            <a:br>
              <a:rPr lang="en-US" altLang="zh-CN"/>
            </a:br>
            <a:r>
              <a:rPr lang="en-US" altLang="zh-CN"/>
              <a:t>endtask</a:t>
            </a:r>
            <a:br>
              <a:rPr lang="en-US" altLang="zh-CN"/>
            </a:br>
            <a:r>
              <a:rPr lang="en-US" altLang="zh-CN"/>
              <a:t>task S1_out;</a:t>
            </a:r>
            <a:br>
              <a:rPr lang="en-US" altLang="zh-CN"/>
            </a:br>
            <a:r>
              <a:rPr lang="en-US" altLang="zh-CN"/>
              <a:t>{o1,o2,err} = 3'b100;</a:t>
            </a:r>
            <a:br>
              <a:rPr lang="en-US" altLang="zh-CN"/>
            </a:br>
            <a:r>
              <a:rPr lang="en-US" altLang="zh-CN"/>
              <a:t>endtask</a:t>
            </a:r>
            <a:br>
              <a:rPr lang="en-US" altLang="zh-CN"/>
            </a:br>
            <a:r>
              <a:rPr lang="en-US" altLang="zh-CN"/>
              <a:t>task S2_out;</a:t>
            </a:r>
            <a:br>
              <a:rPr lang="en-US" altLang="zh-CN"/>
            </a:br>
            <a:r>
              <a:rPr lang="en-US" altLang="zh-CN"/>
              <a:t>{o1,o2,err} = 3'b010;</a:t>
            </a:r>
            <a:br>
              <a:rPr lang="en-US" altLang="zh-CN"/>
            </a:br>
            <a:r>
              <a:rPr lang="en-US" altLang="zh-CN"/>
              <a:t>endtask</a:t>
            </a:r>
            <a:br>
              <a:rPr lang="en-US" altLang="zh-CN"/>
            </a:br>
            <a:r>
              <a:rPr lang="en-US" altLang="zh-CN"/>
              <a:t>task ERROR_out;</a:t>
            </a:r>
            <a:br>
              <a:rPr lang="en-US" altLang="zh-CN"/>
            </a:br>
            <a:r>
              <a:rPr lang="en-US" altLang="zh-CN"/>
              <a:t>{o1,o2,err} = 3'b111;</a:t>
            </a:r>
            <a:br>
              <a:rPr lang="en-US" altLang="zh-CN"/>
            </a:br>
            <a:r>
              <a:rPr lang="en-US" altLang="zh-CN"/>
              <a:t>endtask</a:t>
            </a:r>
            <a:br>
              <a:rPr lang="en-US" altLang="zh-CN"/>
            </a:br>
            <a:r>
              <a:rPr lang="en-US" altLang="zh-CN"/>
              <a:t>endmodule</a:t>
            </a:r>
            <a:br>
              <a:rPr lang="en-US" altLang="zh-CN"/>
            </a:br>
            <a:br>
              <a:rPr lang="en-US" altLang="zh-CN"/>
            </a:br>
            <a:r>
              <a:rPr lang="en-US" altLang="zh-CN"/>
              <a:t>//</a:t>
            </a:r>
            <a:r>
              <a:rPr lang="zh-CN" altLang="en-US"/>
              <a:t>本例的三段式描述代码如下：</a:t>
            </a:r>
            <a:br>
              <a:rPr lang="zh-CN" altLang="en-US"/>
            </a:br>
            <a:r>
              <a:rPr lang="en-US" altLang="zh-CN"/>
              <a:t>//3-paragraph method to describe FSM</a:t>
            </a:r>
            <a:br>
              <a:rPr lang="en-US" altLang="zh-CN"/>
            </a:br>
            <a:r>
              <a:rPr lang="en-US" altLang="zh-CN"/>
              <a:t>//Describe sequential state transition in the 1st sequential always block</a:t>
            </a:r>
            <a:br>
              <a:rPr lang="en-US" altLang="zh-CN"/>
            </a:br>
            <a:r>
              <a:rPr lang="en-US" altLang="zh-CN"/>
              <a:t>//State transition conditions in the 2nd combinational always block</a:t>
            </a:r>
            <a:br>
              <a:rPr lang="en-US" altLang="zh-CN"/>
            </a:br>
            <a:r>
              <a:rPr lang="en-US" altLang="zh-CN"/>
              <a:t>//Describe the FSM out in the 3rd sequential always block</a:t>
            </a:r>
            <a:br>
              <a:rPr lang="en-US" altLang="zh-CN"/>
            </a:br>
            <a:br>
              <a:rPr lang="en-US" altLang="zh-CN"/>
            </a:br>
            <a:r>
              <a:rPr lang="en-US" altLang="zh-CN"/>
              <a:t>module state3 ( nrst,clk,i1,i2,o1,o2,err);</a:t>
            </a:r>
            <a:br>
              <a:rPr lang="en-US" altLang="zh-CN"/>
            </a:br>
            <a:r>
              <a:rPr lang="en-US" altLang="zh-CN"/>
              <a:t>input nrst,clk;</a:t>
            </a:r>
            <a:br>
              <a:rPr lang="en-US" altLang="zh-CN"/>
            </a:br>
            <a:r>
              <a:rPr lang="en-US" altLang="zh-CN"/>
              <a:t>input i1,i2;</a:t>
            </a:r>
            <a:br>
              <a:rPr lang="en-US" altLang="zh-CN"/>
            </a:br>
            <a:r>
              <a:rPr lang="en-US" altLang="zh-CN"/>
              <a:t>output o1,o2,err;</a:t>
            </a:r>
            <a:br>
              <a:rPr lang="en-US" altLang="zh-CN"/>
            </a:br>
            <a:r>
              <a:rPr lang="en-US" altLang="zh-CN"/>
              <a:t>reg o1,o2,err;</a:t>
            </a:r>
            <a:br>
              <a:rPr lang="en-US" altLang="zh-CN"/>
            </a:br>
            <a:r>
              <a:rPr lang="en-US" altLang="zh-CN"/>
              <a:t>reg [2:0] NS,CS;</a:t>
            </a:r>
            <a:br>
              <a:rPr lang="en-US" altLang="zh-CN"/>
            </a:br>
            <a:br>
              <a:rPr lang="en-US" altLang="zh-CN"/>
            </a:br>
            <a:r>
              <a:rPr lang="en-US" altLang="zh-CN"/>
              <a:t>parameter [2:0] //one hot with zero idle</a:t>
            </a:r>
            <a:br>
              <a:rPr lang="en-US" altLang="zh-CN"/>
            </a:br>
            <a:r>
              <a:rPr lang="en-US" altLang="zh-CN"/>
              <a:t>IDLE = 3'b000,</a:t>
            </a:r>
            <a:br>
              <a:rPr lang="en-US" altLang="zh-CN"/>
            </a:br>
            <a:r>
              <a:rPr lang="en-US" altLang="zh-CN"/>
              <a:t>S1 = 3'b001,</a:t>
            </a:r>
            <a:br>
              <a:rPr lang="en-US" altLang="zh-CN"/>
            </a:br>
            <a:r>
              <a:rPr lang="en-US" altLang="zh-CN"/>
              <a:t>S2 = 3'b010,</a:t>
            </a:r>
            <a:br>
              <a:rPr lang="en-US" altLang="zh-CN"/>
            </a:br>
            <a:r>
              <a:rPr lang="en-US" altLang="zh-CN"/>
              <a:t>ERROR = 3'b100;</a:t>
            </a:r>
            <a:br>
              <a:rPr lang="en-US" altLang="zh-CN"/>
            </a:br>
            <a:br>
              <a:rPr lang="en-US" altLang="zh-CN"/>
            </a:br>
            <a:r>
              <a:rPr lang="en-US" altLang="zh-CN"/>
              <a:t>always @ (posedge clk or negedge nrst) //1st always block, sequential state transition</a:t>
            </a:r>
            <a:br>
              <a:rPr lang="en-US" altLang="zh-CN"/>
            </a:br>
            <a:r>
              <a:rPr lang="en-US" altLang="zh-CN"/>
              <a:t>if (!nrst)</a:t>
            </a:r>
            <a:br>
              <a:rPr lang="en-US" altLang="zh-CN"/>
            </a:br>
            <a:r>
              <a:rPr lang="en-US" altLang="zh-CN"/>
              <a:t>CS &lt;= IDLE;</a:t>
            </a:r>
            <a:br>
              <a:rPr lang="en-US" altLang="zh-CN"/>
            </a:br>
            <a:r>
              <a:rPr lang="en-US" altLang="zh-CN"/>
              <a:t>else</a:t>
            </a:r>
            <a:br>
              <a:rPr lang="en-US" altLang="zh-CN"/>
            </a:br>
            <a:r>
              <a:rPr lang="en-US" altLang="zh-CN"/>
              <a:t>CS &lt;=NS;</a:t>
            </a:r>
            <a:br>
              <a:rPr lang="en-US" altLang="zh-CN"/>
            </a:br>
            <a:br>
              <a:rPr lang="en-US" altLang="zh-CN"/>
            </a:br>
            <a:r>
              <a:rPr lang="en-US" altLang="zh-CN"/>
              <a:t>always @ (nrst or CS or i1 or i2) //2nd always block, combinational condition judgment</a:t>
            </a:r>
            <a:br>
              <a:rPr lang="en-US" altLang="zh-CN"/>
            </a:br>
            <a:r>
              <a:rPr lang="en-US" altLang="zh-CN"/>
              <a:t>begin</a:t>
            </a:r>
            <a:br>
              <a:rPr lang="en-US" altLang="zh-CN"/>
            </a:br>
            <a:r>
              <a:rPr lang="en-US" altLang="zh-CN"/>
              <a:t>NS = 3'bx;</a:t>
            </a:r>
            <a:br>
              <a:rPr lang="en-US" altLang="zh-CN"/>
            </a:br>
            <a:r>
              <a:rPr lang="en-US" altLang="zh-CN"/>
              <a:t>case (CS)</a:t>
            </a:r>
            <a:br>
              <a:rPr lang="en-US" altLang="zh-CN"/>
            </a:br>
            <a:r>
              <a:rPr lang="en-US" altLang="zh-CN"/>
              <a:t>IDLE: begin</a:t>
            </a:r>
            <a:br>
              <a:rPr lang="en-US" altLang="zh-CN"/>
            </a:br>
            <a:r>
              <a:rPr lang="en-US" altLang="zh-CN"/>
              <a:t>if (~i1) NS = IDLE;</a:t>
            </a:r>
            <a:br>
              <a:rPr lang="en-US" altLang="zh-CN"/>
            </a:br>
            <a:r>
              <a:rPr lang="en-US" altLang="zh-CN"/>
              <a:t>if (i1 &amp;&amp; i2) NS = S1;</a:t>
            </a:r>
            <a:br>
              <a:rPr lang="en-US" altLang="zh-CN"/>
            </a:br>
            <a:r>
              <a:rPr lang="en-US" altLang="zh-CN"/>
              <a:t>if (i1 &amp;&amp; ~i2) NS = ERROR;</a:t>
            </a:r>
            <a:br>
              <a:rPr lang="en-US" altLang="zh-CN"/>
            </a:br>
            <a:r>
              <a:rPr lang="en-US" altLang="zh-CN"/>
              <a:t>end</a:t>
            </a:r>
            <a:br>
              <a:rPr lang="en-US" altLang="zh-CN"/>
            </a:br>
            <a:r>
              <a:rPr lang="en-US" altLang="zh-CN"/>
              <a:t>S1: begin</a:t>
            </a:r>
            <a:br>
              <a:rPr lang="en-US" altLang="zh-CN"/>
            </a:br>
            <a:r>
              <a:rPr lang="en-US" altLang="zh-CN"/>
              <a:t>if (~i2) NS = S1;</a:t>
            </a:r>
            <a:br>
              <a:rPr lang="en-US" altLang="zh-CN"/>
            </a:br>
            <a:r>
              <a:rPr lang="en-US" altLang="zh-CN"/>
              <a:t>if (i2 &amp;&amp; i1) NS = S2;</a:t>
            </a:r>
            <a:br>
              <a:rPr lang="en-US" altLang="zh-CN"/>
            </a:br>
            <a:r>
              <a:rPr lang="en-US" altLang="zh-CN"/>
              <a:t>if (i2 &amp;&amp; (~i1)) NS = ERROR;</a:t>
            </a:r>
            <a:br>
              <a:rPr lang="en-US" altLang="zh-CN"/>
            </a:br>
            <a:r>
              <a:rPr lang="en-US" altLang="zh-CN"/>
              <a:t>end</a:t>
            </a:r>
            <a:br>
              <a:rPr lang="en-US" altLang="zh-CN"/>
            </a:br>
            <a:r>
              <a:rPr lang="en-US" altLang="zh-CN"/>
              <a:t>S2: begin</a:t>
            </a:r>
            <a:br>
              <a:rPr lang="en-US" altLang="zh-CN"/>
            </a:br>
            <a:r>
              <a:rPr lang="en-US" altLang="zh-CN"/>
              <a:t>if (i2) NS = S2;</a:t>
            </a:r>
            <a:br>
              <a:rPr lang="en-US" altLang="zh-CN"/>
            </a:br>
            <a:r>
              <a:rPr lang="en-US" altLang="zh-CN"/>
              <a:t>if (~i2 &amp;&amp; i1) NS = IDLE;</a:t>
            </a:r>
            <a:br>
              <a:rPr lang="en-US" altLang="zh-CN"/>
            </a:br>
            <a:r>
              <a:rPr lang="en-US" altLang="zh-CN"/>
              <a:t>if (~i2 &amp;&amp; (~i1)) NS = ERROR;</a:t>
            </a:r>
            <a:br>
              <a:rPr lang="en-US" altLang="zh-CN"/>
            </a:br>
            <a:r>
              <a:rPr lang="en-US" altLang="zh-CN"/>
              <a:t>end</a:t>
            </a:r>
            <a:br>
              <a:rPr lang="en-US" altLang="zh-CN"/>
            </a:br>
            <a:r>
              <a:rPr lang="en-US" altLang="zh-CN"/>
              <a:t>ERROR: begin</a:t>
            </a:r>
            <a:br>
              <a:rPr lang="en-US" altLang="zh-CN"/>
            </a:br>
            <a:r>
              <a:rPr lang="en-US" altLang="zh-CN"/>
              <a:t>if (i1) NS = ERROR;</a:t>
            </a:r>
            <a:br>
              <a:rPr lang="en-US" altLang="zh-CN"/>
            </a:br>
            <a:r>
              <a:rPr lang="en-US" altLang="zh-CN"/>
              <a:t>if (~i1) NS = IDLE;</a:t>
            </a:r>
            <a:br>
              <a:rPr lang="en-US" altLang="zh-CN"/>
            </a:br>
            <a:r>
              <a:rPr lang="en-US" altLang="zh-CN"/>
              <a:t>end</a:t>
            </a:r>
            <a:br>
              <a:rPr lang="en-US" altLang="zh-CN"/>
            </a:br>
            <a:r>
              <a:rPr lang="en-US" altLang="zh-CN"/>
              <a:t>default: NS = IDLE;</a:t>
            </a:r>
            <a:br>
              <a:rPr lang="en-US" altLang="zh-CN"/>
            </a:br>
            <a:r>
              <a:rPr lang="en-US" altLang="zh-CN"/>
              <a:t>endcase</a:t>
            </a:r>
            <a:br>
              <a:rPr lang="en-US" altLang="zh-CN"/>
            </a:br>
            <a:r>
              <a:rPr lang="en-US" altLang="zh-CN"/>
              <a:t>end</a:t>
            </a:r>
            <a:br>
              <a:rPr lang="en-US" altLang="zh-CN"/>
            </a:br>
            <a:br>
              <a:rPr lang="en-US" altLang="zh-CN"/>
            </a:br>
            <a:r>
              <a:rPr lang="en-US" altLang="zh-CN"/>
              <a:t>always @ (posedge clk or negedge nrst) //3rd always block, the sequential FSM output</a:t>
            </a:r>
            <a:br>
              <a:rPr lang="en-US" altLang="zh-CN"/>
            </a:br>
            <a:r>
              <a:rPr lang="en-US" altLang="zh-CN"/>
              <a:t>if (!nrst)</a:t>
            </a:r>
            <a:br>
              <a:rPr lang="en-US" altLang="zh-CN"/>
            </a:br>
            <a:r>
              <a:rPr lang="en-US" altLang="zh-CN"/>
              <a:t>{o1,o2,err} &lt;= 3'b000;</a:t>
            </a:r>
            <a:br>
              <a:rPr lang="en-US" altLang="zh-CN"/>
            </a:br>
            <a:r>
              <a:rPr lang="en-US" altLang="zh-CN"/>
              <a:t>else</a:t>
            </a:r>
            <a:br>
              <a:rPr lang="en-US" altLang="zh-CN"/>
            </a:br>
            <a:r>
              <a:rPr lang="en-US" altLang="zh-CN"/>
              <a:t>begin</a:t>
            </a:r>
            <a:br>
              <a:rPr lang="en-US" altLang="zh-CN"/>
            </a:br>
            <a:r>
              <a:rPr lang="en-US" altLang="zh-CN"/>
              <a:t>{o1,o2,err} &lt;= 3'b000;</a:t>
            </a:r>
            <a:br>
              <a:rPr lang="en-US" altLang="zh-CN"/>
            </a:br>
            <a:r>
              <a:rPr lang="en-US" altLang="zh-CN"/>
              <a:t>case (NS)</a:t>
            </a:r>
            <a:br>
              <a:rPr lang="en-US" altLang="zh-CN"/>
            </a:br>
            <a:r>
              <a:rPr lang="en-US" altLang="zh-CN"/>
              <a:t>IDLE: {o1,o2,err}&lt;=3'b000;</a:t>
            </a:r>
            <a:br>
              <a:rPr lang="en-US" altLang="zh-CN"/>
            </a:br>
            <a:r>
              <a:rPr lang="en-US" altLang="zh-CN"/>
              <a:t>S1: {o1,o2,err}&lt;=3'b100;</a:t>
            </a:r>
            <a:br>
              <a:rPr lang="en-US" altLang="zh-CN"/>
            </a:br>
            <a:r>
              <a:rPr lang="en-US" altLang="zh-CN"/>
              <a:t>S2: {o1,o2,err}&lt;=3'b010;</a:t>
            </a:r>
            <a:br>
              <a:rPr lang="en-US" altLang="zh-CN"/>
            </a:br>
            <a:r>
              <a:rPr lang="en-US" altLang="zh-CN"/>
              <a:t>ERROR: {o1,o2,err}&lt;=3'b111;</a:t>
            </a:r>
            <a:br>
              <a:rPr lang="en-US" altLang="zh-CN"/>
            </a:br>
            <a:r>
              <a:rPr lang="en-US" altLang="zh-CN"/>
              <a:t>endcase</a:t>
            </a:r>
            <a:br>
              <a:rPr lang="en-US" altLang="zh-CN"/>
            </a:br>
            <a:r>
              <a:rPr lang="en-US" altLang="zh-CN"/>
              <a:t>end</a:t>
            </a:r>
            <a:br>
              <a:rPr lang="en-US" altLang="zh-CN"/>
            </a:br>
            <a:r>
              <a:rPr lang="en-US" altLang="zh-CN"/>
              <a:t>endmodule</a:t>
            </a:r>
          </a:p>
          <a:p>
            <a:endParaRPr lang="zh-CN" altLang="en-US"/>
          </a:p>
        </p:txBody>
      </p:sp>
      <p:sp>
        <p:nvSpPr>
          <p:cNvPr id="24580" name="灯片编号占位符 3">
            <a:extLst>
              <a:ext uri="{FF2B5EF4-FFF2-40B4-BE49-F238E27FC236}">
                <a16:creationId xmlns:a16="http://schemas.microsoft.com/office/drawing/2014/main" id="{D31CE767-7BA1-44C8-AD04-EA1C67EE34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9A3B1F-9C7F-4A7E-B1F9-1E5ED0F6048B}" type="slidenum">
              <a:rPr lang="en-US" altLang="zh-CN" smtClean="0"/>
              <a:pPr/>
              <a:t>11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9FFF40A-5199-4C43-90B2-35B8118B3A8B}"/>
              </a:ext>
            </a:extLst>
          </p:cNvPr>
          <p:cNvSpPr>
            <a:spLocks noGrp="1" noRot="1" noChangeAspect="1" noChangeArrowheads="1" noTextEdit="1"/>
          </p:cNvSpPr>
          <p:nvPr>
            <p:ph type="sldImg"/>
          </p:nvPr>
        </p:nvSpPr>
        <p:spPr>
          <a:xfrm>
            <a:off x="992188" y="768350"/>
            <a:ext cx="5114925" cy="3836988"/>
          </a:xfrm>
          <a:ln/>
        </p:spPr>
      </p:sp>
      <p:sp>
        <p:nvSpPr>
          <p:cNvPr id="26627" name="Rectangle 3">
            <a:extLst>
              <a:ext uri="{FF2B5EF4-FFF2-40B4-BE49-F238E27FC236}">
                <a16:creationId xmlns:a16="http://schemas.microsoft.com/office/drawing/2014/main" id="{FD4403EC-0B2A-474C-BA6F-F0673BE14C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122EC53-E36F-458A-BA91-93427C33A9FC}"/>
              </a:ext>
            </a:extLst>
          </p:cNvPr>
          <p:cNvSpPr>
            <a:spLocks noGrp="1" noChangeArrowheads="1"/>
          </p:cNvSpPr>
          <p:nvPr>
            <p:ph type="dt" sz="half" idx="10"/>
          </p:nvPr>
        </p:nvSpPr>
        <p:spPr/>
        <p:txBody>
          <a:bodyPr/>
          <a:lstStyle>
            <a:lvl1pPr>
              <a:defRPr/>
            </a:lvl1pPr>
          </a:lstStyle>
          <a:p>
            <a:pPr>
              <a:defRPr/>
            </a:pPr>
            <a:fld id="{60CD59DD-DAC9-4A6C-A05D-7DEA1B76F363}" type="datetime1">
              <a:rPr lang="zh-CN" altLang="en-US"/>
              <a:pPr>
                <a:defRPr/>
              </a:pPr>
              <a:t>2022/10/20</a:t>
            </a:fld>
            <a:endParaRPr lang="en-US" altLang="zh-CN" dirty="0"/>
          </a:p>
        </p:txBody>
      </p:sp>
      <p:sp>
        <p:nvSpPr>
          <p:cNvPr id="5" name="Rectangle 5">
            <a:extLst>
              <a:ext uri="{FF2B5EF4-FFF2-40B4-BE49-F238E27FC236}">
                <a16:creationId xmlns:a16="http://schemas.microsoft.com/office/drawing/2014/main" id="{2DC7E3E3-C08F-4259-8D12-49DD26D8F62C}"/>
              </a:ext>
            </a:extLst>
          </p:cNvPr>
          <p:cNvSpPr>
            <a:spLocks noGrp="1" noChangeArrowheads="1"/>
          </p:cNvSpPr>
          <p:nvPr>
            <p:ph type="ftr" sz="quarter" idx="11"/>
          </p:nvPr>
        </p:nvSpPr>
        <p:spPr/>
        <p:txBody>
          <a:bodyPr/>
          <a:lstStyle>
            <a:lvl1pPr>
              <a:defRPr kumimoji="1"/>
            </a:lvl1pPr>
          </a:lstStyle>
          <a:p>
            <a:pPr>
              <a:defRPr/>
            </a:pPr>
            <a:r>
              <a:rPr lang="zh-CN" altLang="en-US"/>
              <a:t>模拟与数字电路 </a:t>
            </a:r>
            <a:r>
              <a:rPr lang="en-US" altLang="zh-CN"/>
              <a:t>— </a:t>
            </a:r>
            <a:r>
              <a:rPr lang="en-US" altLang="zh-CN" err="1"/>
              <a:t>Verilog</a:t>
            </a:r>
            <a:r>
              <a:rPr lang="en-US" altLang="zh-CN"/>
              <a:t> HDL(2)</a:t>
            </a:r>
          </a:p>
          <a:p>
            <a:pPr>
              <a:defRPr/>
            </a:pPr>
            <a:endParaRPr lang="en-US" altLang="zh-CN"/>
          </a:p>
        </p:txBody>
      </p:sp>
      <p:sp>
        <p:nvSpPr>
          <p:cNvPr id="6" name="Rectangle 6">
            <a:extLst>
              <a:ext uri="{FF2B5EF4-FFF2-40B4-BE49-F238E27FC236}">
                <a16:creationId xmlns:a16="http://schemas.microsoft.com/office/drawing/2014/main" id="{7E1590A4-23E4-4492-8C31-EE38B5885129}"/>
              </a:ext>
            </a:extLst>
          </p:cNvPr>
          <p:cNvSpPr>
            <a:spLocks noGrp="1" noChangeArrowheads="1"/>
          </p:cNvSpPr>
          <p:nvPr>
            <p:ph type="sldNum" sz="quarter" idx="12"/>
          </p:nvPr>
        </p:nvSpPr>
        <p:spPr/>
        <p:txBody>
          <a:bodyPr/>
          <a:lstStyle>
            <a:lvl1pPr>
              <a:defRPr/>
            </a:lvl1pPr>
          </a:lstStyle>
          <a:p>
            <a:pPr>
              <a:defRPr/>
            </a:pPr>
            <a:fld id="{B67E5A76-EE3D-4DC4-A2F2-8A3C54B63475}" type="slidenum">
              <a:rPr lang="en-US" altLang="zh-CN"/>
              <a:pPr>
                <a:defRPr/>
              </a:pPr>
              <a:t>‹#›</a:t>
            </a:fld>
            <a:endParaRPr lang="en-US" altLang="zh-CN"/>
          </a:p>
        </p:txBody>
      </p:sp>
    </p:spTree>
    <p:extLst>
      <p:ext uri="{BB962C8B-B14F-4D97-AF65-F5344CB8AC3E}">
        <p14:creationId xmlns:p14="http://schemas.microsoft.com/office/powerpoint/2010/main" val="136423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360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0950B25-43E9-48BF-AB2A-C35806C7CC49}"/>
              </a:ext>
            </a:extLst>
          </p:cNvPr>
          <p:cNvSpPr>
            <a:spLocks noGrp="1" noChangeArrowheads="1"/>
          </p:cNvSpPr>
          <p:nvPr>
            <p:ph type="dt" sz="half" idx="10"/>
          </p:nvPr>
        </p:nvSpPr>
        <p:spPr>
          <a:ln/>
        </p:spPr>
        <p:txBody>
          <a:bodyPr/>
          <a:lstStyle>
            <a:lvl1pPr>
              <a:defRPr/>
            </a:lvl1pPr>
          </a:lstStyle>
          <a:p>
            <a:pPr>
              <a:defRPr/>
            </a:pPr>
            <a:fld id="{05C84787-4C8B-4DFE-9587-C86018B70104}" type="datetime1">
              <a:rPr lang="zh-CN" altLang="en-US"/>
              <a:pPr>
                <a:defRPr/>
              </a:pPr>
              <a:t>2022/10/20</a:t>
            </a:fld>
            <a:endParaRPr lang="en-US" altLang="zh-CN"/>
          </a:p>
        </p:txBody>
      </p:sp>
      <p:sp>
        <p:nvSpPr>
          <p:cNvPr id="6" name="Rectangle 5">
            <a:extLst>
              <a:ext uri="{FF2B5EF4-FFF2-40B4-BE49-F238E27FC236}">
                <a16:creationId xmlns:a16="http://schemas.microsoft.com/office/drawing/2014/main" id="{BC10743F-1576-4627-8A48-09D60D6D96B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en-US" altLang="zh-CN" err="1"/>
              <a:t>Verilog</a:t>
            </a:r>
            <a:r>
              <a:rPr kumimoji="1" lang="en-US" altLang="zh-CN"/>
              <a:t> HDL(2)</a:t>
            </a:r>
          </a:p>
        </p:txBody>
      </p:sp>
      <p:sp>
        <p:nvSpPr>
          <p:cNvPr id="7" name="Rectangle 6">
            <a:extLst>
              <a:ext uri="{FF2B5EF4-FFF2-40B4-BE49-F238E27FC236}">
                <a16:creationId xmlns:a16="http://schemas.microsoft.com/office/drawing/2014/main" id="{A6218C04-F1C7-4F66-A6C1-36162F413827}"/>
              </a:ext>
            </a:extLst>
          </p:cNvPr>
          <p:cNvSpPr>
            <a:spLocks noGrp="1" noChangeArrowheads="1"/>
          </p:cNvSpPr>
          <p:nvPr>
            <p:ph type="sldNum" sz="quarter" idx="12"/>
          </p:nvPr>
        </p:nvSpPr>
        <p:spPr>
          <a:ln/>
        </p:spPr>
        <p:txBody>
          <a:bodyPr/>
          <a:lstStyle>
            <a:lvl1pPr>
              <a:defRPr/>
            </a:lvl1pPr>
          </a:lstStyle>
          <a:p>
            <a:pPr>
              <a:defRPr/>
            </a:pPr>
            <a:fld id="{21551A90-BE9B-4D1C-A704-5D150C8BCF64}" type="slidenum">
              <a:rPr lang="en-US" altLang="zh-CN"/>
              <a:pPr>
                <a:defRPr/>
              </a:pPr>
              <a:t>‹#›</a:t>
            </a:fld>
            <a:endParaRPr lang="en-US" altLang="zh-CN"/>
          </a:p>
        </p:txBody>
      </p:sp>
    </p:spTree>
    <p:extLst>
      <p:ext uri="{BB962C8B-B14F-4D97-AF65-F5344CB8AC3E}">
        <p14:creationId xmlns:p14="http://schemas.microsoft.com/office/powerpoint/2010/main" val="2350831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C86CF15-BF89-4E07-95E7-DA98B7F55761}"/>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45176B2-EA42-465F-8D65-1B77F9D199C8}"/>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67AB3E56-65A4-4775-9463-E367D44312A1}"/>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59B26E38-02B8-44BF-87A0-E1F7B67F943E}" type="datetime1">
              <a:rPr lang="zh-CN" altLang="en-US"/>
              <a:pPr>
                <a:defRPr/>
              </a:pPr>
              <a:t>2022/10/20</a:t>
            </a:fld>
            <a:endParaRPr lang="en-US" altLang="zh-CN"/>
          </a:p>
        </p:txBody>
      </p:sp>
      <p:sp>
        <p:nvSpPr>
          <p:cNvPr id="1029" name="Rectangle 5">
            <a:extLst>
              <a:ext uri="{FF2B5EF4-FFF2-40B4-BE49-F238E27FC236}">
                <a16:creationId xmlns:a16="http://schemas.microsoft.com/office/drawing/2014/main" id="{39EFEB40-1B93-418C-85EA-37C0E925B14B}"/>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itchFamily="2" charset="-122"/>
              </a:defRPr>
            </a:lvl1pPr>
          </a:lstStyle>
          <a:p>
            <a:pPr>
              <a:defRPr/>
            </a:pPr>
            <a:r>
              <a:rPr lang="zh-CN" altLang="en-US"/>
              <a:t>模拟与数字电路 </a:t>
            </a:r>
            <a:r>
              <a:rPr lang="en-US" altLang="zh-CN"/>
              <a:t>— </a:t>
            </a:r>
            <a:r>
              <a:rPr kumimoji="1" lang="en-US" altLang="zh-CN" err="1"/>
              <a:t>Verilog</a:t>
            </a:r>
            <a:r>
              <a:rPr kumimoji="1" lang="en-US" altLang="zh-CN"/>
              <a:t> HDL(2)</a:t>
            </a:r>
          </a:p>
        </p:txBody>
      </p:sp>
      <p:sp>
        <p:nvSpPr>
          <p:cNvPr id="1030" name="Rectangle 6">
            <a:extLst>
              <a:ext uri="{FF2B5EF4-FFF2-40B4-BE49-F238E27FC236}">
                <a16:creationId xmlns:a16="http://schemas.microsoft.com/office/drawing/2014/main" id="{89917516-22FE-4F26-B534-CE721F41BD3D}"/>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DC3D595F-F707-42C1-ABA3-865A53A853DB}" type="slidenum">
              <a:rPr lang="en-US" altLang="zh-CN"/>
              <a:pPr>
                <a:defRPr/>
              </a:pPr>
              <a:t>‹#›</a:t>
            </a:fld>
            <a:endParaRPr lang="en-US" altLang="zh-CN"/>
          </a:p>
        </p:txBody>
      </p:sp>
      <p:sp>
        <p:nvSpPr>
          <p:cNvPr id="1031" name="Line 7">
            <a:extLst>
              <a:ext uri="{FF2B5EF4-FFF2-40B4-BE49-F238E27FC236}">
                <a16:creationId xmlns:a16="http://schemas.microsoft.com/office/drawing/2014/main" id="{C01AE521-EFCB-4440-897B-CCF238707FBB}"/>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5" r:id="rId3"/>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23C25F3-3B48-450C-BC80-7E83B23A4786}"/>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6147" name="Text Box 4">
            <a:extLst>
              <a:ext uri="{FF2B5EF4-FFF2-40B4-BE49-F238E27FC236}">
                <a16:creationId xmlns:a16="http://schemas.microsoft.com/office/drawing/2014/main" id="{CD1A7D0A-8B6B-4E94-BF4B-01C0A5EFF4A1}"/>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t>14_</a:t>
            </a:r>
            <a:r>
              <a:rPr kumimoji="1" lang="en-US" altLang="zh-CN" sz="3200"/>
              <a:t>Verilog HDL</a:t>
            </a:r>
            <a:r>
              <a:rPr kumimoji="1" lang="zh-CN" altLang="en-US" sz="3200"/>
              <a:t>(</a:t>
            </a:r>
            <a:r>
              <a:rPr kumimoji="1" lang="en-US" altLang="zh-CN" sz="3200"/>
              <a:t>2)</a:t>
            </a:r>
          </a:p>
        </p:txBody>
      </p:sp>
      <p:sp>
        <p:nvSpPr>
          <p:cNvPr id="6148" name="Rectangle 4">
            <a:extLst>
              <a:ext uri="{FF2B5EF4-FFF2-40B4-BE49-F238E27FC236}">
                <a16:creationId xmlns:a16="http://schemas.microsoft.com/office/drawing/2014/main" id="{7C56BDCE-82DD-4325-99A8-ACBE2A03D68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ADD9177-0102-4847-998C-570BA10D4F03}" type="datetime1">
              <a:rPr lang="zh-CN" altLang="en-US" sz="1800" b="0" smtClean="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6149" name="Rectangle 5">
            <a:extLst>
              <a:ext uri="{FF2B5EF4-FFF2-40B4-BE49-F238E27FC236}">
                <a16:creationId xmlns:a16="http://schemas.microsoft.com/office/drawing/2014/main" id="{A5598B20-C2ED-42CF-9C06-C43D072F4B9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kumimoji="0" lang="zh-CN" altLang="en-US" sz="1800" b="0">
                <a:solidFill>
                  <a:srgbClr val="B2B2B2"/>
                </a:solidFill>
                <a:cs typeface="Times New Roman" panose="02020603050405020304" pitchFamily="18" charset="0"/>
              </a:rPr>
              <a:t>模拟与数字电路 </a:t>
            </a:r>
            <a:r>
              <a:rPr kumimoji="0" lang="en-US" altLang="zh-CN" sz="1800" b="0">
                <a:solidFill>
                  <a:srgbClr val="B2B2B2"/>
                </a:solidFill>
                <a:cs typeface="Times New Roman" panose="02020603050405020304" pitchFamily="18" charset="0"/>
              </a:rPr>
              <a:t>— </a:t>
            </a:r>
            <a:r>
              <a:rPr lang="en-US" altLang="zh-CN" sz="1800" b="0">
                <a:solidFill>
                  <a:srgbClr val="B2B2B2"/>
                </a:solidFill>
                <a:cs typeface="Times New Roman" panose="02020603050405020304" pitchFamily="18" charset="0"/>
              </a:rPr>
              <a:t>Verilog HDL(2)</a:t>
            </a:r>
          </a:p>
        </p:txBody>
      </p:sp>
      <p:sp>
        <p:nvSpPr>
          <p:cNvPr id="6150" name="Rectangle 6">
            <a:extLst>
              <a:ext uri="{FF2B5EF4-FFF2-40B4-BE49-F238E27FC236}">
                <a16:creationId xmlns:a16="http://schemas.microsoft.com/office/drawing/2014/main" id="{74EA228C-A64E-4740-9B29-2277AA0F0ED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B482E12-10BB-41B3-BF06-F2306282E391}" type="slidenum">
              <a:rPr lang="en-US" altLang="zh-CN" sz="1800" b="0" smtClean="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04" name="Rectangle 4">
            <a:extLst>
              <a:ext uri="{FF2B5EF4-FFF2-40B4-BE49-F238E27FC236}">
                <a16:creationId xmlns:a16="http://schemas.microsoft.com/office/drawing/2014/main" id="{FEDB27D7-E4E0-45FF-ABE4-F4B45CC74483}"/>
              </a:ext>
            </a:extLst>
          </p:cNvPr>
          <p:cNvSpPr>
            <a:spLocks noGrp="1" noChangeArrowheads="1"/>
          </p:cNvSpPr>
          <p:nvPr>
            <p:ph type="body" idx="1"/>
          </p:nvPr>
        </p:nvSpPr>
        <p:spPr>
          <a:xfrm>
            <a:off x="468313" y="1304925"/>
            <a:ext cx="8135937" cy="2185988"/>
          </a:xfrm>
        </p:spPr>
        <p:txBody>
          <a:bodyPr/>
          <a:lstStyle/>
          <a:p>
            <a:pPr>
              <a:spcAft>
                <a:spcPts val="1200"/>
              </a:spcAft>
            </a:pPr>
            <a:r>
              <a:rPr lang="zh-CN" altLang="en-US" dirty="0"/>
              <a:t>状态数有限的时序电路又称为有限状态机</a:t>
            </a:r>
            <a:r>
              <a:rPr lang="en-US" altLang="zh-CN" dirty="0"/>
              <a:t>(FSM, Finite State Machine)</a:t>
            </a:r>
            <a:endParaRPr lang="zh-CN" altLang="en-US" dirty="0"/>
          </a:p>
          <a:p>
            <a:pPr>
              <a:spcAft>
                <a:spcPts val="1200"/>
              </a:spcAft>
            </a:pPr>
            <a:r>
              <a:rPr lang="zh-CN" altLang="en-US" dirty="0"/>
              <a:t>最多需要描述三个对象：现态</a:t>
            </a:r>
            <a:r>
              <a:rPr lang="en-US" altLang="zh-CN" dirty="0"/>
              <a:t>(Current State, CS)</a:t>
            </a:r>
            <a:r>
              <a:rPr lang="zh-CN" altLang="en-US" dirty="0"/>
              <a:t>、 次态</a:t>
            </a:r>
            <a:r>
              <a:rPr lang="en-US" altLang="zh-CN" dirty="0"/>
              <a:t>(Next State, NS)</a:t>
            </a:r>
            <a:r>
              <a:rPr lang="zh-CN" altLang="en-US" dirty="0"/>
              <a:t>和输出</a:t>
            </a:r>
            <a:r>
              <a:rPr lang="en-US" altLang="zh-CN" dirty="0"/>
              <a:t>(OUT)</a:t>
            </a:r>
          </a:p>
        </p:txBody>
      </p:sp>
      <p:sp>
        <p:nvSpPr>
          <p:cNvPr id="22531" name="Rectangle 3">
            <a:extLst>
              <a:ext uri="{FF2B5EF4-FFF2-40B4-BE49-F238E27FC236}">
                <a16:creationId xmlns:a16="http://schemas.microsoft.com/office/drawing/2014/main" id="{DD489CC3-8D53-4BFD-BCB9-6E239C778E66}"/>
              </a:ext>
            </a:extLst>
          </p:cNvPr>
          <p:cNvSpPr>
            <a:spLocks noGrp="1" noChangeArrowheads="1"/>
          </p:cNvSpPr>
          <p:nvPr>
            <p:ph type="title" idx="4294967295"/>
          </p:nvPr>
        </p:nvSpPr>
        <p:spPr/>
        <p:txBody>
          <a:bodyPr/>
          <a:lstStyle/>
          <a:p>
            <a:r>
              <a:rPr lang="en-US" altLang="zh-CN"/>
              <a:t>Verilog</a:t>
            </a:r>
            <a:r>
              <a:rPr lang="zh-CN" altLang="en-US"/>
              <a:t>描述</a:t>
            </a:r>
            <a:r>
              <a:rPr lang="en-US" altLang="zh-CN"/>
              <a:t>FSM</a:t>
            </a:r>
          </a:p>
        </p:txBody>
      </p:sp>
      <p:grpSp>
        <p:nvGrpSpPr>
          <p:cNvPr id="22535" name="组合 1">
            <a:extLst>
              <a:ext uri="{FF2B5EF4-FFF2-40B4-BE49-F238E27FC236}">
                <a16:creationId xmlns:a16="http://schemas.microsoft.com/office/drawing/2014/main" id="{4B1FFDA4-823C-4E93-BED3-ACC5FDDF6F55}"/>
              </a:ext>
            </a:extLst>
          </p:cNvPr>
          <p:cNvGrpSpPr>
            <a:grpSpLocks/>
          </p:cNvGrpSpPr>
          <p:nvPr/>
        </p:nvGrpSpPr>
        <p:grpSpPr bwMode="auto">
          <a:xfrm>
            <a:off x="1150938" y="3716338"/>
            <a:ext cx="6426200" cy="2160587"/>
            <a:chOff x="1386586" y="2698749"/>
            <a:chExt cx="6997002" cy="2435680"/>
          </a:xfrm>
        </p:grpSpPr>
        <p:sp>
          <p:nvSpPr>
            <p:cNvPr id="22536" name="Text Box 27">
              <a:extLst>
                <a:ext uri="{FF2B5EF4-FFF2-40B4-BE49-F238E27FC236}">
                  <a16:creationId xmlns:a16="http://schemas.microsoft.com/office/drawing/2014/main" id="{1934BD31-75A7-4EA1-9B23-447BA9244D9C}"/>
                </a:ext>
              </a:extLst>
            </p:cNvPr>
            <p:cNvSpPr txBox="1">
              <a:spLocks noChangeArrowheads="1"/>
            </p:cNvSpPr>
            <p:nvPr/>
          </p:nvSpPr>
          <p:spPr bwMode="auto">
            <a:xfrm>
              <a:off x="3108323" y="2698749"/>
              <a:ext cx="984247" cy="1790701"/>
            </a:xfrm>
            <a:prstGeom prst="rect">
              <a:avLst/>
            </a:prstGeom>
            <a:solidFill>
              <a:schemeClr val="bg1"/>
            </a:solidFill>
            <a:ln w="28575">
              <a:solidFill>
                <a:schemeClr val="tx1"/>
              </a:solidFill>
              <a:miter lim="800000"/>
              <a:headEnd/>
              <a:tailEnd/>
            </a:ln>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组合</a:t>
              </a:r>
              <a:endParaRPr lang="en-US" altLang="zh-CN" sz="2000">
                <a:latin typeface="Arial" panose="020B0604020202020204" pitchFamily="34" charset="0"/>
              </a:endParaRPr>
            </a:p>
            <a:p>
              <a:pPr algn="ctr" eaLnBrk="1" hangingPunct="1">
                <a:spcAft>
                  <a:spcPct val="0"/>
                </a:spcAft>
                <a:buFontTx/>
                <a:buNone/>
              </a:pPr>
              <a:r>
                <a:rPr lang="zh-CN" altLang="en-US" sz="2000">
                  <a:latin typeface="Arial" panose="020B0604020202020204" pitchFamily="34" charset="0"/>
                </a:rPr>
                <a:t>电路</a:t>
              </a:r>
            </a:p>
          </p:txBody>
        </p:sp>
        <p:sp>
          <p:nvSpPr>
            <p:cNvPr id="22537" name="Rectangle 2">
              <a:extLst>
                <a:ext uri="{FF2B5EF4-FFF2-40B4-BE49-F238E27FC236}">
                  <a16:creationId xmlns:a16="http://schemas.microsoft.com/office/drawing/2014/main" id="{0ED14797-19F9-47E2-8632-4C6D578522BC}"/>
                </a:ext>
              </a:extLst>
            </p:cNvPr>
            <p:cNvSpPr>
              <a:spLocks noChangeArrowheads="1"/>
            </p:cNvSpPr>
            <p:nvPr/>
          </p:nvSpPr>
          <p:spPr bwMode="auto">
            <a:xfrm>
              <a:off x="7375525" y="4113213"/>
              <a:ext cx="1008063" cy="79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solidFill>
                    <a:srgbClr val="0000FF"/>
                  </a:solidFill>
                </a:rPr>
                <a:t>现态</a:t>
              </a:r>
            </a:p>
            <a:p>
              <a:pPr algn="ctr" eaLnBrk="1" hangingPunct="1">
                <a:spcAft>
                  <a:spcPct val="0"/>
                </a:spcAft>
                <a:buFontTx/>
                <a:buNone/>
              </a:pPr>
              <a:r>
                <a:rPr lang="en-US" altLang="zh-CN" sz="2000">
                  <a:solidFill>
                    <a:srgbClr val="0000FF"/>
                  </a:solidFill>
                </a:rPr>
                <a:t>(CS)</a:t>
              </a:r>
            </a:p>
          </p:txBody>
        </p:sp>
        <p:sp>
          <p:nvSpPr>
            <p:cNvPr id="22538" name="Text Box 5">
              <a:extLst>
                <a:ext uri="{FF2B5EF4-FFF2-40B4-BE49-F238E27FC236}">
                  <a16:creationId xmlns:a16="http://schemas.microsoft.com/office/drawing/2014/main" id="{0C208056-4C2B-4C02-9BD8-4AE523D26C22}"/>
                </a:ext>
              </a:extLst>
            </p:cNvPr>
            <p:cNvSpPr txBox="1">
              <a:spLocks noChangeArrowheads="1"/>
            </p:cNvSpPr>
            <p:nvPr/>
          </p:nvSpPr>
          <p:spPr bwMode="auto">
            <a:xfrm>
              <a:off x="5341246" y="3684588"/>
              <a:ext cx="1585016" cy="8048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Aft>
                  <a:spcPct val="0"/>
                </a:spcAft>
                <a:buFontTx/>
                <a:buNone/>
              </a:pPr>
              <a:r>
                <a:rPr lang="zh-CN" altLang="en-US" sz="2000">
                  <a:latin typeface="Arial" panose="020B0604020202020204" pitchFamily="34" charset="0"/>
                </a:rPr>
                <a:t>记忆电路</a:t>
              </a:r>
            </a:p>
          </p:txBody>
        </p:sp>
        <p:grpSp>
          <p:nvGrpSpPr>
            <p:cNvPr id="22539" name="组合 30">
              <a:extLst>
                <a:ext uri="{FF2B5EF4-FFF2-40B4-BE49-F238E27FC236}">
                  <a16:creationId xmlns:a16="http://schemas.microsoft.com/office/drawing/2014/main" id="{0ADBB93F-1E30-4793-82F4-C4F0D5897FFC}"/>
                </a:ext>
              </a:extLst>
            </p:cNvPr>
            <p:cNvGrpSpPr>
              <a:grpSpLocks/>
            </p:cNvGrpSpPr>
            <p:nvPr/>
          </p:nvGrpSpPr>
          <p:grpSpPr bwMode="auto">
            <a:xfrm>
              <a:off x="2292421" y="3106742"/>
              <a:ext cx="823352" cy="997557"/>
              <a:chOff x="2115469" y="3106720"/>
              <a:chExt cx="1309302" cy="997571"/>
            </a:xfrm>
          </p:grpSpPr>
          <p:sp>
            <p:nvSpPr>
              <p:cNvPr id="22550" name="Line 6">
                <a:extLst>
                  <a:ext uri="{FF2B5EF4-FFF2-40B4-BE49-F238E27FC236}">
                    <a16:creationId xmlns:a16="http://schemas.microsoft.com/office/drawing/2014/main" id="{61768148-3213-4D8A-A438-F88353D58703}"/>
                  </a:ext>
                </a:extLst>
              </p:cNvPr>
              <p:cNvSpPr>
                <a:spLocks noChangeShapeType="1"/>
              </p:cNvSpPr>
              <p:nvPr/>
            </p:nvSpPr>
            <p:spPr bwMode="auto">
              <a:xfrm>
                <a:off x="2115469" y="3106720"/>
                <a:ext cx="1298188"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600"/>
              </a:p>
            </p:txBody>
          </p:sp>
          <p:sp>
            <p:nvSpPr>
              <p:cNvPr id="22551" name="Line 7">
                <a:extLst>
                  <a:ext uri="{FF2B5EF4-FFF2-40B4-BE49-F238E27FC236}">
                    <a16:creationId xmlns:a16="http://schemas.microsoft.com/office/drawing/2014/main" id="{5B032BCA-CC3C-4153-B1B9-47031E11CCFD}"/>
                  </a:ext>
                </a:extLst>
              </p:cNvPr>
              <p:cNvSpPr>
                <a:spLocks noChangeShapeType="1"/>
              </p:cNvSpPr>
              <p:nvPr/>
            </p:nvSpPr>
            <p:spPr bwMode="auto">
              <a:xfrm>
                <a:off x="2240164" y="4104291"/>
                <a:ext cx="1184607" cy="0"/>
              </a:xfrm>
              <a:prstGeom prst="line">
                <a:avLst/>
              </a:prstGeom>
              <a:noFill/>
              <a:ln w="28575">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sz="1600"/>
              </a:p>
            </p:txBody>
          </p:sp>
        </p:grpSp>
        <p:sp>
          <p:nvSpPr>
            <p:cNvPr id="22540" name="Line 12">
              <a:extLst>
                <a:ext uri="{FF2B5EF4-FFF2-40B4-BE49-F238E27FC236}">
                  <a16:creationId xmlns:a16="http://schemas.microsoft.com/office/drawing/2014/main" id="{49BBD1D7-B246-4112-97EC-081F8173EEDA}"/>
                </a:ext>
              </a:extLst>
            </p:cNvPr>
            <p:cNvSpPr>
              <a:spLocks noChangeShapeType="1"/>
            </p:cNvSpPr>
            <p:nvPr/>
          </p:nvSpPr>
          <p:spPr bwMode="auto">
            <a:xfrm>
              <a:off x="4091882" y="4111625"/>
              <a:ext cx="12493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600"/>
            </a:p>
          </p:txBody>
        </p:sp>
        <p:sp>
          <p:nvSpPr>
            <p:cNvPr id="22541" name="Line 13">
              <a:extLst>
                <a:ext uri="{FF2B5EF4-FFF2-40B4-BE49-F238E27FC236}">
                  <a16:creationId xmlns:a16="http://schemas.microsoft.com/office/drawing/2014/main" id="{C3F037C5-A51A-43FA-8D54-355FED1A484A}"/>
                </a:ext>
              </a:extLst>
            </p:cNvPr>
            <p:cNvSpPr>
              <a:spLocks noChangeShapeType="1"/>
            </p:cNvSpPr>
            <p:nvPr/>
          </p:nvSpPr>
          <p:spPr bwMode="auto">
            <a:xfrm>
              <a:off x="6926263" y="4116388"/>
              <a:ext cx="404812"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sz="1600"/>
            </a:p>
          </p:txBody>
        </p:sp>
        <p:sp>
          <p:nvSpPr>
            <p:cNvPr id="22542" name="Line 14">
              <a:extLst>
                <a:ext uri="{FF2B5EF4-FFF2-40B4-BE49-F238E27FC236}">
                  <a16:creationId xmlns:a16="http://schemas.microsoft.com/office/drawing/2014/main" id="{13C1EE8B-6CEB-44D9-B253-4E8F2A392F95}"/>
                </a:ext>
              </a:extLst>
            </p:cNvPr>
            <p:cNvSpPr>
              <a:spLocks noChangeShapeType="1"/>
            </p:cNvSpPr>
            <p:nvPr/>
          </p:nvSpPr>
          <p:spPr bwMode="auto">
            <a:xfrm>
              <a:off x="7331075" y="4111625"/>
              <a:ext cx="0" cy="1022804"/>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sz="1600"/>
            </a:p>
          </p:txBody>
        </p:sp>
        <p:sp>
          <p:nvSpPr>
            <p:cNvPr id="22543" name="Line 16">
              <a:extLst>
                <a:ext uri="{FF2B5EF4-FFF2-40B4-BE49-F238E27FC236}">
                  <a16:creationId xmlns:a16="http://schemas.microsoft.com/office/drawing/2014/main" id="{D2945ECD-654B-4905-8BC3-21D1718A6063}"/>
                </a:ext>
              </a:extLst>
            </p:cNvPr>
            <p:cNvSpPr>
              <a:spLocks noChangeShapeType="1"/>
            </p:cNvSpPr>
            <p:nvPr/>
          </p:nvSpPr>
          <p:spPr bwMode="auto">
            <a:xfrm>
              <a:off x="4091883" y="3094038"/>
              <a:ext cx="857664"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600"/>
            </a:p>
          </p:txBody>
        </p:sp>
        <p:grpSp>
          <p:nvGrpSpPr>
            <p:cNvPr id="22544" name="组合 31">
              <a:extLst>
                <a:ext uri="{FF2B5EF4-FFF2-40B4-BE49-F238E27FC236}">
                  <a16:creationId xmlns:a16="http://schemas.microsoft.com/office/drawing/2014/main" id="{DBA8A415-7587-4B31-9FBD-F57819273629}"/>
                </a:ext>
              </a:extLst>
            </p:cNvPr>
            <p:cNvGrpSpPr>
              <a:grpSpLocks/>
            </p:cNvGrpSpPr>
            <p:nvPr/>
          </p:nvGrpSpPr>
          <p:grpSpPr bwMode="auto">
            <a:xfrm>
              <a:off x="2370835" y="4087019"/>
              <a:ext cx="4960240" cy="1047410"/>
              <a:chOff x="2004329" y="4087019"/>
              <a:chExt cx="5466446" cy="1047410"/>
            </a:xfrm>
          </p:grpSpPr>
          <p:sp>
            <p:nvSpPr>
              <p:cNvPr id="22548" name="Line 15">
                <a:extLst>
                  <a:ext uri="{FF2B5EF4-FFF2-40B4-BE49-F238E27FC236}">
                    <a16:creationId xmlns:a16="http://schemas.microsoft.com/office/drawing/2014/main" id="{48E1013C-6FC1-487A-A2B4-5CA64A925F8E}"/>
                  </a:ext>
                </a:extLst>
              </p:cNvPr>
              <p:cNvSpPr>
                <a:spLocks noChangeShapeType="1"/>
              </p:cNvSpPr>
              <p:nvPr/>
            </p:nvSpPr>
            <p:spPr bwMode="auto">
              <a:xfrm>
                <a:off x="2004329" y="5134429"/>
                <a:ext cx="5466446"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sz="1600"/>
              </a:p>
            </p:txBody>
          </p:sp>
          <p:sp>
            <p:nvSpPr>
              <p:cNvPr id="22549" name="Line 17">
                <a:extLst>
                  <a:ext uri="{FF2B5EF4-FFF2-40B4-BE49-F238E27FC236}">
                    <a16:creationId xmlns:a16="http://schemas.microsoft.com/office/drawing/2014/main" id="{5DFB577A-0B30-4484-8FE1-1747B99E3018}"/>
                  </a:ext>
                </a:extLst>
              </p:cNvPr>
              <p:cNvSpPr>
                <a:spLocks noChangeShapeType="1"/>
              </p:cNvSpPr>
              <p:nvPr/>
            </p:nvSpPr>
            <p:spPr bwMode="auto">
              <a:xfrm>
                <a:off x="2004329" y="4087019"/>
                <a:ext cx="0" cy="10474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22545" name="Rectangle 18">
              <a:extLst>
                <a:ext uri="{FF2B5EF4-FFF2-40B4-BE49-F238E27FC236}">
                  <a16:creationId xmlns:a16="http://schemas.microsoft.com/office/drawing/2014/main" id="{CBCE8620-F92C-474A-A9BF-9199831DA013}"/>
                </a:ext>
              </a:extLst>
            </p:cNvPr>
            <p:cNvSpPr>
              <a:spLocks noChangeArrowheads="1"/>
            </p:cNvSpPr>
            <p:nvPr/>
          </p:nvSpPr>
          <p:spPr bwMode="auto">
            <a:xfrm>
              <a:off x="4988754" y="2718166"/>
              <a:ext cx="1147763" cy="79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solidFill>
                    <a:srgbClr val="0000FF"/>
                  </a:solidFill>
                </a:rPr>
                <a:t>输出</a:t>
              </a:r>
            </a:p>
            <a:p>
              <a:pPr algn="ctr" eaLnBrk="1" hangingPunct="1">
                <a:spcAft>
                  <a:spcPct val="0"/>
                </a:spcAft>
                <a:buFontTx/>
                <a:buNone/>
              </a:pPr>
              <a:r>
                <a:rPr lang="en-US" altLang="zh-CN" sz="2000">
                  <a:solidFill>
                    <a:srgbClr val="0000FF"/>
                  </a:solidFill>
                </a:rPr>
                <a:t>(OUT)</a:t>
              </a:r>
            </a:p>
          </p:txBody>
        </p:sp>
        <p:sp>
          <p:nvSpPr>
            <p:cNvPr id="22546" name="Rectangle 19">
              <a:extLst>
                <a:ext uri="{FF2B5EF4-FFF2-40B4-BE49-F238E27FC236}">
                  <a16:creationId xmlns:a16="http://schemas.microsoft.com/office/drawing/2014/main" id="{8E2C3699-84AA-4007-908C-CB1031EA3332}"/>
                </a:ext>
              </a:extLst>
            </p:cNvPr>
            <p:cNvSpPr>
              <a:spLocks noChangeArrowheads="1"/>
            </p:cNvSpPr>
            <p:nvPr/>
          </p:nvSpPr>
          <p:spPr bwMode="auto">
            <a:xfrm>
              <a:off x="4295473" y="4158989"/>
              <a:ext cx="984559" cy="79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000">
                  <a:solidFill>
                    <a:srgbClr val="0000FF"/>
                  </a:solidFill>
                </a:rPr>
                <a:t>次态</a:t>
              </a:r>
            </a:p>
            <a:p>
              <a:pPr eaLnBrk="1" hangingPunct="1">
                <a:spcAft>
                  <a:spcPct val="0"/>
                </a:spcAft>
                <a:buFontTx/>
                <a:buNone/>
              </a:pPr>
              <a:r>
                <a:rPr lang="en-US" altLang="zh-CN" sz="2000">
                  <a:solidFill>
                    <a:srgbClr val="0000FF"/>
                  </a:solidFill>
                </a:rPr>
                <a:t>(NS)</a:t>
              </a:r>
            </a:p>
          </p:txBody>
        </p:sp>
        <p:sp>
          <p:nvSpPr>
            <p:cNvPr id="22547" name="Rectangle 20">
              <a:extLst>
                <a:ext uri="{FF2B5EF4-FFF2-40B4-BE49-F238E27FC236}">
                  <a16:creationId xmlns:a16="http://schemas.microsoft.com/office/drawing/2014/main" id="{37595F82-029B-405B-9C46-B98AC1A4E7F1}"/>
                </a:ext>
              </a:extLst>
            </p:cNvPr>
            <p:cNvSpPr>
              <a:spLocks noChangeArrowheads="1"/>
            </p:cNvSpPr>
            <p:nvPr/>
          </p:nvSpPr>
          <p:spPr bwMode="auto">
            <a:xfrm>
              <a:off x="1386586" y="2718166"/>
              <a:ext cx="984250" cy="79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t>输入</a:t>
              </a:r>
              <a:endParaRPr lang="en-US" altLang="zh-CN" sz="2000"/>
            </a:p>
            <a:p>
              <a:pPr algn="ctr" eaLnBrk="1" hangingPunct="1">
                <a:spcAft>
                  <a:spcPct val="0"/>
                </a:spcAft>
                <a:buFontTx/>
                <a:buNone/>
              </a:pPr>
              <a:r>
                <a:rPr lang="en-US" altLang="zh-CN" sz="2000"/>
                <a:t>(IN)</a:t>
              </a:r>
            </a:p>
          </p:txBody>
        </p:sp>
      </p:grpSp>
      <p:sp>
        <p:nvSpPr>
          <p:cNvPr id="24" name="Rectangle 4">
            <a:extLst>
              <a:ext uri="{FF2B5EF4-FFF2-40B4-BE49-F238E27FC236}">
                <a16:creationId xmlns:a16="http://schemas.microsoft.com/office/drawing/2014/main" id="{FA61DB56-4221-4179-AEA8-79B7ADE3247C}"/>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5" name="Rectangle 5">
            <a:extLst>
              <a:ext uri="{FF2B5EF4-FFF2-40B4-BE49-F238E27FC236}">
                <a16:creationId xmlns:a16="http://schemas.microsoft.com/office/drawing/2014/main" id="{1FC32408-7A77-4F6A-AFE4-B53DA2A82F88}"/>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26" name="Rectangle 6">
            <a:extLst>
              <a:ext uri="{FF2B5EF4-FFF2-40B4-BE49-F238E27FC236}">
                <a16:creationId xmlns:a16="http://schemas.microsoft.com/office/drawing/2014/main" id="{A7832280-7A77-480E-A08A-83DF771C6323}"/>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10</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896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89604">
                                            <p:txEl>
                                              <p:pRg st="1" end="1"/>
                                            </p:txEl>
                                          </p:spTgt>
                                        </p:tgtEl>
                                        <p:attrNameLst>
                                          <p:attrName>style.visibility</p:attrName>
                                        </p:attrNameLst>
                                      </p:cBhvr>
                                      <p:to>
                                        <p:strVal val="visible"/>
                                      </p:to>
                                    </p:set>
                                    <p:animEffect transition="in" filter="blinds(horizontal)">
                                      <p:cBhvr>
                                        <p:cTn id="11" dur="500"/>
                                        <p:tgtEl>
                                          <p:spTgt spid="1689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0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a:extLst>
              <a:ext uri="{FF2B5EF4-FFF2-40B4-BE49-F238E27FC236}">
                <a16:creationId xmlns:a16="http://schemas.microsoft.com/office/drawing/2014/main" id="{973B711A-7739-4F0E-8F5D-E769E9DED05A}"/>
              </a:ext>
            </a:extLst>
          </p:cNvPr>
          <p:cNvCxnSpPr>
            <a:cxnSpLocks/>
          </p:cNvCxnSpPr>
          <p:nvPr/>
        </p:nvCxnSpPr>
        <p:spPr>
          <a:xfrm>
            <a:off x="4427538" y="3441700"/>
            <a:ext cx="421798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矩形 96">
            <a:extLst>
              <a:ext uri="{FF2B5EF4-FFF2-40B4-BE49-F238E27FC236}">
                <a16:creationId xmlns:a16="http://schemas.microsoft.com/office/drawing/2014/main" id="{093CDB64-4B25-4809-964F-E3A3B6CC970A}"/>
              </a:ext>
            </a:extLst>
          </p:cNvPr>
          <p:cNvSpPr>
            <a:spLocks noChangeArrowheads="1"/>
          </p:cNvSpPr>
          <p:nvPr/>
        </p:nvSpPr>
        <p:spPr bwMode="auto">
          <a:xfrm>
            <a:off x="2506663" y="1782763"/>
            <a:ext cx="1314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solidFill>
                  <a:srgbClr val="000000"/>
                </a:solidFill>
                <a:latin typeface="宋体" panose="02010600030101010101" pitchFamily="2" charset="-122"/>
                <a:cs typeface="Times New Roman" panose="02020603050405020304" pitchFamily="18" charset="0"/>
              </a:rPr>
              <a:t>两段式</a:t>
            </a:r>
            <a:endParaRPr lang="zh-CN" altLang="en-US" sz="1100">
              <a:latin typeface="Arial" panose="020B0604020202020204" pitchFamily="34" charset="0"/>
            </a:endParaRPr>
          </a:p>
        </p:txBody>
      </p:sp>
      <p:sp>
        <p:nvSpPr>
          <p:cNvPr id="85" name="矩形 97">
            <a:extLst>
              <a:ext uri="{FF2B5EF4-FFF2-40B4-BE49-F238E27FC236}">
                <a16:creationId xmlns:a16="http://schemas.microsoft.com/office/drawing/2014/main" id="{140BC589-5A25-405A-BBEC-E529E82A3DF5}"/>
              </a:ext>
            </a:extLst>
          </p:cNvPr>
          <p:cNvSpPr>
            <a:spLocks noChangeArrowheads="1"/>
          </p:cNvSpPr>
          <p:nvPr/>
        </p:nvSpPr>
        <p:spPr bwMode="auto">
          <a:xfrm>
            <a:off x="2506663" y="2427288"/>
            <a:ext cx="1350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solidFill>
                  <a:srgbClr val="000000"/>
                </a:solidFill>
                <a:latin typeface="宋体" panose="02010600030101010101" pitchFamily="2" charset="-122"/>
                <a:cs typeface="Times New Roman" panose="02020603050405020304" pitchFamily="18" charset="0"/>
              </a:rPr>
              <a:t>三段式</a:t>
            </a:r>
            <a:endParaRPr lang="zh-CN" altLang="en-US" sz="1100">
              <a:latin typeface="Arial" panose="020B0604020202020204" pitchFamily="34" charset="0"/>
            </a:endParaRPr>
          </a:p>
        </p:txBody>
      </p:sp>
      <p:sp>
        <p:nvSpPr>
          <p:cNvPr id="23557" name="矩形 98">
            <a:extLst>
              <a:ext uri="{FF2B5EF4-FFF2-40B4-BE49-F238E27FC236}">
                <a16:creationId xmlns:a16="http://schemas.microsoft.com/office/drawing/2014/main" id="{0D61034B-C58A-4E51-B2B2-FA46A6A8B4D1}"/>
              </a:ext>
            </a:extLst>
          </p:cNvPr>
          <p:cNvSpPr>
            <a:spLocks noChangeArrowheads="1"/>
          </p:cNvSpPr>
          <p:nvPr/>
        </p:nvSpPr>
        <p:spPr bwMode="auto">
          <a:xfrm>
            <a:off x="827088" y="2098675"/>
            <a:ext cx="1525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solidFill>
                  <a:srgbClr val="000000"/>
                </a:solidFill>
                <a:latin typeface="宋体" panose="02010600030101010101" pitchFamily="2" charset="-122"/>
                <a:cs typeface="Times New Roman" panose="02020603050405020304" pitchFamily="18" charset="0"/>
              </a:rPr>
              <a:t>一段式</a:t>
            </a:r>
            <a:endParaRPr lang="zh-CN" altLang="en-US" sz="1100">
              <a:latin typeface="Arial" panose="020B0604020202020204" pitchFamily="34" charset="0"/>
            </a:endParaRPr>
          </a:p>
        </p:txBody>
      </p:sp>
      <p:cxnSp>
        <p:nvCxnSpPr>
          <p:cNvPr id="87" name="直接连接符 86">
            <a:extLst>
              <a:ext uri="{FF2B5EF4-FFF2-40B4-BE49-F238E27FC236}">
                <a16:creationId xmlns:a16="http://schemas.microsoft.com/office/drawing/2014/main" id="{8F256B62-105F-4EB7-A95E-28CAC81D93AE}"/>
              </a:ext>
            </a:extLst>
          </p:cNvPr>
          <p:cNvCxnSpPr/>
          <p:nvPr/>
        </p:nvCxnSpPr>
        <p:spPr>
          <a:xfrm rot="5400000" flipH="1" flipV="1">
            <a:off x="1739107" y="2402681"/>
            <a:ext cx="1022350" cy="158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81A389EB-8552-4F03-A7E2-70D431B136FF}"/>
              </a:ext>
            </a:extLst>
          </p:cNvPr>
          <p:cNvCxnSpPr/>
          <p:nvPr/>
        </p:nvCxnSpPr>
        <p:spPr>
          <a:xfrm rot="10800000">
            <a:off x="2251075" y="2366963"/>
            <a:ext cx="1606550" cy="158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C1AE0BD1-4387-429C-B5CE-2353B3FA7113}"/>
              </a:ext>
            </a:extLst>
          </p:cNvPr>
          <p:cNvCxnSpPr>
            <a:cxnSpLocks/>
          </p:cNvCxnSpPr>
          <p:nvPr/>
        </p:nvCxnSpPr>
        <p:spPr>
          <a:xfrm>
            <a:off x="4424363" y="1484313"/>
            <a:ext cx="0" cy="47656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9" name="组合 178">
            <a:extLst>
              <a:ext uri="{FF2B5EF4-FFF2-40B4-BE49-F238E27FC236}">
                <a16:creationId xmlns:a16="http://schemas.microsoft.com/office/drawing/2014/main" id="{D04CFACD-F962-49D7-9A77-1B54221C74E6}"/>
              </a:ext>
            </a:extLst>
          </p:cNvPr>
          <p:cNvGrpSpPr>
            <a:grpSpLocks/>
          </p:cNvGrpSpPr>
          <p:nvPr/>
        </p:nvGrpSpPr>
        <p:grpSpPr bwMode="auto">
          <a:xfrm>
            <a:off x="5151438" y="3897313"/>
            <a:ext cx="2876550" cy="2278062"/>
            <a:chOff x="5151202" y="3897052"/>
            <a:chExt cx="2877182" cy="2278108"/>
          </a:xfrm>
        </p:grpSpPr>
        <p:sp>
          <p:nvSpPr>
            <p:cNvPr id="91" name="TextBox 3">
              <a:extLst>
                <a:ext uri="{FF2B5EF4-FFF2-40B4-BE49-F238E27FC236}">
                  <a16:creationId xmlns:a16="http://schemas.microsoft.com/office/drawing/2014/main" id="{9D720952-49AD-4257-9424-CD020466A5E4}"/>
                </a:ext>
              </a:extLst>
            </p:cNvPr>
            <p:cNvSpPr txBox="1"/>
            <p:nvPr/>
          </p:nvSpPr>
          <p:spPr>
            <a:xfrm>
              <a:off x="7034391" y="3904989"/>
              <a:ext cx="425543" cy="828692"/>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OR</a:t>
              </a:r>
              <a:endParaRPr lang="zh-CN" altLang="en-US" sz="2000" dirty="0">
                <a:latin typeface="Times New Roman" pitchFamily="18" charset="0"/>
                <a:cs typeface="Times New Roman" pitchFamily="18" charset="0"/>
              </a:endParaRPr>
            </a:p>
          </p:txBody>
        </p:sp>
        <p:sp>
          <p:nvSpPr>
            <p:cNvPr id="23608" name="TextBox 4">
              <a:extLst>
                <a:ext uri="{FF2B5EF4-FFF2-40B4-BE49-F238E27FC236}">
                  <a16:creationId xmlns:a16="http://schemas.microsoft.com/office/drawing/2014/main" id="{D12B5E5A-9066-4A45-A441-068BE6156260}"/>
                </a:ext>
              </a:extLst>
            </p:cNvPr>
            <p:cNvSpPr txBox="1">
              <a:spLocks noChangeArrowheads="1"/>
            </p:cNvSpPr>
            <p:nvPr/>
          </p:nvSpPr>
          <p:spPr bwMode="auto">
            <a:xfrm>
              <a:off x="7128284" y="4545157"/>
              <a:ext cx="381626" cy="16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cs typeface="Times New Roman" panose="02020603050405020304" pitchFamily="18" charset="0"/>
                </a:rPr>
                <a:t>&lt;</a:t>
              </a:r>
              <a:endParaRPr lang="zh-CN" altLang="en-US" sz="2000" b="0">
                <a:cs typeface="Times New Roman" panose="02020603050405020304" pitchFamily="18" charset="0"/>
              </a:endParaRPr>
            </a:p>
          </p:txBody>
        </p:sp>
        <p:sp>
          <p:nvSpPr>
            <p:cNvPr id="93" name="TextBox 5">
              <a:extLst>
                <a:ext uri="{FF2B5EF4-FFF2-40B4-BE49-F238E27FC236}">
                  <a16:creationId xmlns:a16="http://schemas.microsoft.com/office/drawing/2014/main" id="{665CB306-B839-4AE4-8337-D58F97EE622E}"/>
                </a:ext>
              </a:extLst>
            </p:cNvPr>
            <p:cNvSpPr txBox="1"/>
            <p:nvPr/>
          </p:nvSpPr>
          <p:spPr>
            <a:xfrm>
              <a:off x="7034391" y="5144852"/>
              <a:ext cx="425543" cy="830279"/>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23610" name="TextBox 6">
              <a:extLst>
                <a:ext uri="{FF2B5EF4-FFF2-40B4-BE49-F238E27FC236}">
                  <a16:creationId xmlns:a16="http://schemas.microsoft.com/office/drawing/2014/main" id="{39B09C48-E71B-4CA8-80D4-A80F43ABC871}"/>
                </a:ext>
              </a:extLst>
            </p:cNvPr>
            <p:cNvSpPr txBox="1">
              <a:spLocks noChangeArrowheads="1"/>
            </p:cNvSpPr>
            <p:nvPr/>
          </p:nvSpPr>
          <p:spPr bwMode="auto">
            <a:xfrm>
              <a:off x="7128284" y="5783520"/>
              <a:ext cx="381626" cy="16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cs typeface="Times New Roman" panose="02020603050405020304" pitchFamily="18" charset="0"/>
                </a:rPr>
                <a:t>&lt;</a:t>
              </a:r>
              <a:endParaRPr lang="zh-CN" altLang="en-US" sz="2000" b="0">
                <a:cs typeface="Times New Roman" panose="02020603050405020304" pitchFamily="18" charset="0"/>
              </a:endParaRPr>
            </a:p>
          </p:txBody>
        </p:sp>
        <p:sp>
          <p:nvSpPr>
            <p:cNvPr id="95" name="TextBox 7">
              <a:extLst>
                <a:ext uri="{FF2B5EF4-FFF2-40B4-BE49-F238E27FC236}">
                  <a16:creationId xmlns:a16="http://schemas.microsoft.com/office/drawing/2014/main" id="{FA313AA6-E201-4A9B-90F9-940A1D5783D2}"/>
                </a:ext>
              </a:extLst>
            </p:cNvPr>
            <p:cNvSpPr txBox="1"/>
            <p:nvPr/>
          </p:nvSpPr>
          <p:spPr>
            <a:xfrm>
              <a:off x="5789517" y="3904989"/>
              <a:ext cx="563686" cy="828692"/>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err="1">
                  <a:latin typeface="Times New Roman" pitchFamily="18" charset="0"/>
                  <a:cs typeface="Times New Roman" pitchFamily="18" charset="0"/>
                </a:rPr>
                <a:t>CLo</a:t>
              </a:r>
              <a:endParaRPr lang="zh-CN" altLang="en-US" sz="2000" dirty="0">
                <a:latin typeface="Times New Roman" pitchFamily="18" charset="0"/>
                <a:cs typeface="Times New Roman" pitchFamily="18" charset="0"/>
              </a:endParaRPr>
            </a:p>
          </p:txBody>
        </p:sp>
        <p:sp>
          <p:nvSpPr>
            <p:cNvPr id="96" name="TextBox 8">
              <a:extLst>
                <a:ext uri="{FF2B5EF4-FFF2-40B4-BE49-F238E27FC236}">
                  <a16:creationId xmlns:a16="http://schemas.microsoft.com/office/drawing/2014/main" id="{25C0D86D-C15E-4717-A311-D70195F21227}"/>
                </a:ext>
              </a:extLst>
            </p:cNvPr>
            <p:cNvSpPr txBox="1"/>
            <p:nvPr/>
          </p:nvSpPr>
          <p:spPr>
            <a:xfrm>
              <a:off x="5789517" y="5144852"/>
              <a:ext cx="563686" cy="830279"/>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err="1">
                  <a:latin typeface="Times New Roman" pitchFamily="18" charset="0"/>
                  <a:cs typeface="Times New Roman" pitchFamily="18" charset="0"/>
                </a:rPr>
                <a:t>CLn</a:t>
              </a:r>
              <a:endParaRPr lang="zh-CN" altLang="en-US" sz="2000" dirty="0">
                <a:latin typeface="Times New Roman" pitchFamily="18" charset="0"/>
                <a:cs typeface="Times New Roman" pitchFamily="18" charset="0"/>
              </a:endParaRPr>
            </a:p>
          </p:txBody>
        </p:sp>
        <p:cxnSp>
          <p:nvCxnSpPr>
            <p:cNvPr id="97" name="直接箭头连接符 96">
              <a:extLst>
                <a:ext uri="{FF2B5EF4-FFF2-40B4-BE49-F238E27FC236}">
                  <a16:creationId xmlns:a16="http://schemas.microsoft.com/office/drawing/2014/main" id="{86CF6DF3-1880-41F6-AC6E-21A1D74952FE}"/>
                </a:ext>
              </a:extLst>
            </p:cNvPr>
            <p:cNvCxnSpPr/>
            <p:nvPr/>
          </p:nvCxnSpPr>
          <p:spPr>
            <a:xfrm>
              <a:off x="5449718" y="4325686"/>
              <a:ext cx="335036" cy="3175"/>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98" name="直接箭头连接符 97">
              <a:extLst>
                <a:ext uri="{FF2B5EF4-FFF2-40B4-BE49-F238E27FC236}">
                  <a16:creationId xmlns:a16="http://schemas.microsoft.com/office/drawing/2014/main" id="{A10EC228-67A1-4242-AE1D-4D1BEFF9B779}"/>
                </a:ext>
              </a:extLst>
            </p:cNvPr>
            <p:cNvCxnSpPr/>
            <p:nvPr/>
          </p:nvCxnSpPr>
          <p:spPr>
            <a:xfrm>
              <a:off x="7459934" y="5575073"/>
              <a:ext cx="335036" cy="1588"/>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99" name="直接箭头连接符 98">
              <a:extLst>
                <a:ext uri="{FF2B5EF4-FFF2-40B4-BE49-F238E27FC236}">
                  <a16:creationId xmlns:a16="http://schemas.microsoft.com/office/drawing/2014/main" id="{F045F0E2-796B-4206-906E-2AEAB56EA8A6}"/>
                </a:ext>
              </a:extLst>
            </p:cNvPr>
            <p:cNvCxnSpPr/>
            <p:nvPr/>
          </p:nvCxnSpPr>
          <p:spPr>
            <a:xfrm rot="5400000">
              <a:off x="6423128" y="5251216"/>
              <a:ext cx="598500" cy="1588"/>
            </a:xfrm>
            <a:prstGeom prst="straightConnector1">
              <a:avLst/>
            </a:prstGeom>
            <a:ln w="19050">
              <a:solidFill>
                <a:schemeClr val="tx1"/>
              </a:solidFill>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E1E5C82-B0DD-41FC-AEFB-8540E712D74B}"/>
                </a:ext>
              </a:extLst>
            </p:cNvPr>
            <p:cNvCxnSpPr/>
            <p:nvPr/>
          </p:nvCxnSpPr>
          <p:spPr>
            <a:xfrm>
              <a:off x="5449718" y="4951173"/>
              <a:ext cx="1273455" cy="1587"/>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01" name="直接箭头连接符 100">
              <a:extLst>
                <a:ext uri="{FF2B5EF4-FFF2-40B4-BE49-F238E27FC236}">
                  <a16:creationId xmlns:a16="http://schemas.microsoft.com/office/drawing/2014/main" id="{C9B56AB5-F5B0-4D40-88FD-A1C14108F91A}"/>
                </a:ext>
              </a:extLst>
            </p:cNvPr>
            <p:cNvCxnSpPr>
              <a:cxnSpLocks/>
            </p:cNvCxnSpPr>
            <p:nvPr/>
          </p:nvCxnSpPr>
          <p:spPr>
            <a:xfrm>
              <a:off x="5449718" y="4316160"/>
              <a:ext cx="0" cy="63660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02" name="直接箭头连接符 101">
              <a:extLst>
                <a:ext uri="{FF2B5EF4-FFF2-40B4-BE49-F238E27FC236}">
                  <a16:creationId xmlns:a16="http://schemas.microsoft.com/office/drawing/2014/main" id="{A8E9F171-78DF-47DA-8FEB-D93A11E374DE}"/>
                </a:ext>
              </a:extLst>
            </p:cNvPr>
            <p:cNvCxnSpPr>
              <a:cxnSpLocks/>
            </p:cNvCxnSpPr>
            <p:nvPr/>
          </p:nvCxnSpPr>
          <p:spPr>
            <a:xfrm>
              <a:off x="6383373" y="5551260"/>
              <a:ext cx="65101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03" name="直接箭头连接符 102">
              <a:extLst>
                <a:ext uri="{FF2B5EF4-FFF2-40B4-BE49-F238E27FC236}">
                  <a16:creationId xmlns:a16="http://schemas.microsoft.com/office/drawing/2014/main" id="{C4B3CBC8-94DD-4880-852B-A8D9354222AC}"/>
                </a:ext>
              </a:extLst>
            </p:cNvPr>
            <p:cNvCxnSpPr>
              <a:cxnSpLocks/>
              <a:stCxn id="95" idx="3"/>
              <a:endCxn id="91" idx="1"/>
            </p:cNvCxnSpPr>
            <p:nvPr/>
          </p:nvCxnSpPr>
          <p:spPr>
            <a:xfrm>
              <a:off x="6353203" y="4319336"/>
              <a:ext cx="68118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04" name="直接箭头连接符 103">
              <a:extLst>
                <a:ext uri="{FF2B5EF4-FFF2-40B4-BE49-F238E27FC236}">
                  <a16:creationId xmlns:a16="http://schemas.microsoft.com/office/drawing/2014/main" id="{00A61372-A6DB-48FA-90E9-7BB9027905DD}"/>
                </a:ext>
              </a:extLst>
            </p:cNvPr>
            <p:cNvCxnSpPr/>
            <p:nvPr/>
          </p:nvCxnSpPr>
          <p:spPr>
            <a:xfrm>
              <a:off x="7459934" y="4325686"/>
              <a:ext cx="536693" cy="3175"/>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23621" name="TextBox 39">
              <a:extLst>
                <a:ext uri="{FF2B5EF4-FFF2-40B4-BE49-F238E27FC236}">
                  <a16:creationId xmlns:a16="http://schemas.microsoft.com/office/drawing/2014/main" id="{B8F881C5-60B4-467D-BB82-A3AD0A7C9154}"/>
                </a:ext>
              </a:extLst>
            </p:cNvPr>
            <p:cNvSpPr txBox="1">
              <a:spLocks noChangeArrowheads="1"/>
            </p:cNvSpPr>
            <p:nvPr/>
          </p:nvSpPr>
          <p:spPr bwMode="auto">
            <a:xfrm>
              <a:off x="5151202" y="4969539"/>
              <a:ext cx="328691" cy="31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in</a:t>
              </a:r>
              <a:endParaRPr lang="zh-CN" altLang="en-US" sz="2400" b="0">
                <a:cs typeface="Times New Roman" panose="02020603050405020304" pitchFamily="18" charset="0"/>
              </a:endParaRPr>
            </a:p>
          </p:txBody>
        </p:sp>
        <p:sp>
          <p:nvSpPr>
            <p:cNvPr id="23622" name="TextBox 40">
              <a:extLst>
                <a:ext uri="{FF2B5EF4-FFF2-40B4-BE49-F238E27FC236}">
                  <a16:creationId xmlns:a16="http://schemas.microsoft.com/office/drawing/2014/main" id="{7D0D502C-8E9E-4380-89F0-FE1B77D98A3A}"/>
                </a:ext>
              </a:extLst>
            </p:cNvPr>
            <p:cNvSpPr txBox="1">
              <a:spLocks noChangeArrowheads="1"/>
            </p:cNvSpPr>
            <p:nvPr/>
          </p:nvSpPr>
          <p:spPr bwMode="auto">
            <a:xfrm>
              <a:off x="7580281" y="3897052"/>
              <a:ext cx="448103" cy="31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out</a:t>
              </a:r>
              <a:endParaRPr lang="zh-CN" altLang="en-US" sz="2400" b="0">
                <a:cs typeface="Times New Roman" panose="02020603050405020304" pitchFamily="18" charset="0"/>
              </a:endParaRPr>
            </a:p>
          </p:txBody>
        </p:sp>
        <p:sp>
          <p:nvSpPr>
            <p:cNvPr id="23623" name="TextBox 41">
              <a:extLst>
                <a:ext uri="{FF2B5EF4-FFF2-40B4-BE49-F238E27FC236}">
                  <a16:creationId xmlns:a16="http://schemas.microsoft.com/office/drawing/2014/main" id="{D1B2CC4D-04B1-4039-B0F7-8E87861A7AB5}"/>
                </a:ext>
              </a:extLst>
            </p:cNvPr>
            <p:cNvSpPr txBox="1">
              <a:spLocks noChangeArrowheads="1"/>
            </p:cNvSpPr>
            <p:nvPr/>
          </p:nvSpPr>
          <p:spPr bwMode="auto">
            <a:xfrm>
              <a:off x="7631774" y="5144124"/>
              <a:ext cx="342233" cy="31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cs</a:t>
              </a:r>
              <a:endParaRPr lang="zh-CN" altLang="en-US" sz="2400" b="0">
                <a:cs typeface="Times New Roman" panose="02020603050405020304" pitchFamily="18" charset="0"/>
              </a:endParaRPr>
            </a:p>
          </p:txBody>
        </p:sp>
        <p:sp>
          <p:nvSpPr>
            <p:cNvPr id="23624" name="TextBox 43">
              <a:extLst>
                <a:ext uri="{FF2B5EF4-FFF2-40B4-BE49-F238E27FC236}">
                  <a16:creationId xmlns:a16="http://schemas.microsoft.com/office/drawing/2014/main" id="{BC1265FB-2D79-41F3-BD39-5633A04CC442}"/>
                </a:ext>
              </a:extLst>
            </p:cNvPr>
            <p:cNvSpPr txBox="1">
              <a:spLocks noChangeArrowheads="1"/>
            </p:cNvSpPr>
            <p:nvPr/>
          </p:nvSpPr>
          <p:spPr bwMode="auto">
            <a:xfrm>
              <a:off x="6480212" y="5453738"/>
              <a:ext cx="355775" cy="31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ns</a:t>
              </a:r>
              <a:endParaRPr lang="zh-CN" altLang="en-US" sz="2400" b="0">
                <a:cs typeface="Times New Roman" panose="02020603050405020304" pitchFamily="18" charset="0"/>
              </a:endParaRPr>
            </a:p>
          </p:txBody>
        </p:sp>
        <p:cxnSp>
          <p:nvCxnSpPr>
            <p:cNvPr id="110" name="直接箭头连接符 109">
              <a:extLst>
                <a:ext uri="{FF2B5EF4-FFF2-40B4-BE49-F238E27FC236}">
                  <a16:creationId xmlns:a16="http://schemas.microsoft.com/office/drawing/2014/main" id="{03B29233-923A-4C0E-A14D-28FDA3649217}"/>
                </a:ext>
              </a:extLst>
            </p:cNvPr>
            <p:cNvCxnSpPr/>
            <p:nvPr/>
          </p:nvCxnSpPr>
          <p:spPr>
            <a:xfrm>
              <a:off x="5449718" y="5776690"/>
              <a:ext cx="335036"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11" name="直接箭头连接符 110">
              <a:extLst>
                <a:ext uri="{FF2B5EF4-FFF2-40B4-BE49-F238E27FC236}">
                  <a16:creationId xmlns:a16="http://schemas.microsoft.com/office/drawing/2014/main" id="{44485AC0-FFF7-40C0-9A20-FA34E7F4E71B}"/>
                </a:ext>
              </a:extLst>
            </p:cNvPr>
            <p:cNvCxnSpPr/>
            <p:nvPr/>
          </p:nvCxnSpPr>
          <p:spPr>
            <a:xfrm rot="5400000">
              <a:off x="7501278" y="5876704"/>
              <a:ext cx="596912"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12" name="直接箭头连接符 111">
              <a:extLst>
                <a:ext uri="{FF2B5EF4-FFF2-40B4-BE49-F238E27FC236}">
                  <a16:creationId xmlns:a16="http://schemas.microsoft.com/office/drawing/2014/main" id="{613C8368-5077-41B1-A9E9-C7CBAE4F79B3}"/>
                </a:ext>
              </a:extLst>
            </p:cNvPr>
            <p:cNvCxnSpPr/>
            <p:nvPr/>
          </p:nvCxnSpPr>
          <p:spPr>
            <a:xfrm>
              <a:off x="5449718" y="6173573"/>
              <a:ext cx="2350016" cy="1587"/>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13" name="直接箭头连接符 112">
              <a:extLst>
                <a:ext uri="{FF2B5EF4-FFF2-40B4-BE49-F238E27FC236}">
                  <a16:creationId xmlns:a16="http://schemas.microsoft.com/office/drawing/2014/main" id="{6B26801B-0F4D-4B74-978F-A6D1B00C31BC}"/>
                </a:ext>
              </a:extLst>
            </p:cNvPr>
            <p:cNvCxnSpPr/>
            <p:nvPr/>
          </p:nvCxnSpPr>
          <p:spPr>
            <a:xfrm rot="5400000">
              <a:off x="5250483" y="5975925"/>
              <a:ext cx="398470"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17" name="直接箭头连接符 116">
              <a:extLst>
                <a:ext uri="{FF2B5EF4-FFF2-40B4-BE49-F238E27FC236}">
                  <a16:creationId xmlns:a16="http://schemas.microsoft.com/office/drawing/2014/main" id="{4911C9A5-CA60-4DE9-B0AE-2F1F00877F38}"/>
                </a:ext>
              </a:extLst>
            </p:cNvPr>
            <p:cNvCxnSpPr/>
            <p:nvPr/>
          </p:nvCxnSpPr>
          <p:spPr bwMode="auto">
            <a:xfrm>
              <a:off x="5222655" y="5375044"/>
              <a:ext cx="584328" cy="1588"/>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grpSp>
      <p:grpSp>
        <p:nvGrpSpPr>
          <p:cNvPr id="175" name="组合 174">
            <a:extLst>
              <a:ext uri="{FF2B5EF4-FFF2-40B4-BE49-F238E27FC236}">
                <a16:creationId xmlns:a16="http://schemas.microsoft.com/office/drawing/2014/main" id="{214E6F69-2E8F-4442-964F-1731495412F7}"/>
              </a:ext>
            </a:extLst>
          </p:cNvPr>
          <p:cNvGrpSpPr>
            <a:grpSpLocks/>
          </p:cNvGrpSpPr>
          <p:nvPr/>
        </p:nvGrpSpPr>
        <p:grpSpPr bwMode="auto">
          <a:xfrm>
            <a:off x="5122863" y="1504950"/>
            <a:ext cx="2822575" cy="1644650"/>
            <a:chOff x="5122840" y="1504184"/>
            <a:chExt cx="2822805" cy="1645506"/>
          </a:xfrm>
        </p:grpSpPr>
        <p:cxnSp>
          <p:nvCxnSpPr>
            <p:cNvPr id="119" name="直接箭头连接符 118">
              <a:extLst>
                <a:ext uri="{FF2B5EF4-FFF2-40B4-BE49-F238E27FC236}">
                  <a16:creationId xmlns:a16="http://schemas.microsoft.com/office/drawing/2014/main" id="{875E2BFC-35E1-4119-9802-FA5CBA4810D5}"/>
                </a:ext>
              </a:extLst>
            </p:cNvPr>
            <p:cNvCxnSpPr/>
            <p:nvPr/>
          </p:nvCxnSpPr>
          <p:spPr bwMode="auto">
            <a:xfrm>
              <a:off x="5186345" y="1931444"/>
              <a:ext cx="58424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122" name="TextBox 34">
              <a:extLst>
                <a:ext uri="{FF2B5EF4-FFF2-40B4-BE49-F238E27FC236}">
                  <a16:creationId xmlns:a16="http://schemas.microsoft.com/office/drawing/2014/main" id="{240E9052-F4BD-4BF3-AD64-5DF360F908C0}"/>
                </a:ext>
              </a:extLst>
            </p:cNvPr>
            <p:cNvSpPr txBox="1"/>
            <p:nvPr/>
          </p:nvSpPr>
          <p:spPr bwMode="auto">
            <a:xfrm>
              <a:off x="7005768" y="2131573"/>
              <a:ext cx="425485" cy="825930"/>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23594" name="TextBox 35">
              <a:extLst>
                <a:ext uri="{FF2B5EF4-FFF2-40B4-BE49-F238E27FC236}">
                  <a16:creationId xmlns:a16="http://schemas.microsoft.com/office/drawing/2014/main" id="{15A24D05-0986-48AD-950F-845BBE48504C}"/>
                </a:ext>
              </a:extLst>
            </p:cNvPr>
            <p:cNvSpPr txBox="1">
              <a:spLocks noChangeArrowheads="1"/>
            </p:cNvSpPr>
            <p:nvPr/>
          </p:nvSpPr>
          <p:spPr bwMode="auto">
            <a:xfrm>
              <a:off x="7106698" y="2764324"/>
              <a:ext cx="381626" cy="16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cs typeface="Times New Roman" panose="02020603050405020304" pitchFamily="18" charset="0"/>
                </a:rPr>
                <a:t>&lt;</a:t>
              </a:r>
              <a:endParaRPr lang="zh-CN" altLang="en-US" sz="2000" b="0">
                <a:cs typeface="Times New Roman" panose="02020603050405020304" pitchFamily="18" charset="0"/>
              </a:endParaRPr>
            </a:p>
          </p:txBody>
        </p:sp>
        <p:sp>
          <p:nvSpPr>
            <p:cNvPr id="124" name="TextBox 36">
              <a:extLst>
                <a:ext uri="{FF2B5EF4-FFF2-40B4-BE49-F238E27FC236}">
                  <a16:creationId xmlns:a16="http://schemas.microsoft.com/office/drawing/2014/main" id="{839A7618-08DD-4BF5-9CF8-CBB25EC45E91}"/>
                </a:ext>
              </a:extLst>
            </p:cNvPr>
            <p:cNvSpPr txBox="1"/>
            <p:nvPr/>
          </p:nvSpPr>
          <p:spPr bwMode="auto">
            <a:xfrm>
              <a:off x="5761067" y="1683665"/>
              <a:ext cx="592185" cy="1273838"/>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sz="2000" dirty="0">
                  <a:latin typeface="Times New Roman" pitchFamily="18" charset="0"/>
                  <a:cs typeface="Times New Roman" pitchFamily="18" charset="0"/>
                </a:rPr>
                <a:t>CL</a:t>
              </a:r>
            </a:p>
          </p:txBody>
        </p:sp>
        <p:cxnSp>
          <p:nvCxnSpPr>
            <p:cNvPr id="125" name="直接箭头连接符 124">
              <a:extLst>
                <a:ext uri="{FF2B5EF4-FFF2-40B4-BE49-F238E27FC236}">
                  <a16:creationId xmlns:a16="http://schemas.microsoft.com/office/drawing/2014/main" id="{4065E356-BD49-4B00-A011-062B9CF2C8CC}"/>
                </a:ext>
              </a:extLst>
            </p:cNvPr>
            <p:cNvCxnSpPr/>
            <p:nvPr/>
          </p:nvCxnSpPr>
          <p:spPr bwMode="auto">
            <a:xfrm>
              <a:off x="5421314" y="2751021"/>
              <a:ext cx="334989" cy="1588"/>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BB692DB4-E7C6-41AB-896E-CDAF274A8165}"/>
                </a:ext>
              </a:extLst>
            </p:cNvPr>
            <p:cNvCxnSpPr/>
            <p:nvPr/>
          </p:nvCxnSpPr>
          <p:spPr bwMode="auto">
            <a:xfrm>
              <a:off x="7431253" y="2554068"/>
              <a:ext cx="334989" cy="1588"/>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7615838C-4C29-46F9-8D6B-6EC25F9775E2}"/>
                </a:ext>
              </a:extLst>
            </p:cNvPr>
            <p:cNvCxnSpPr/>
            <p:nvPr/>
          </p:nvCxnSpPr>
          <p:spPr bwMode="auto">
            <a:xfrm rot="5400000">
              <a:off x="7473989" y="2851085"/>
              <a:ext cx="595622" cy="1587"/>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28" name="直接箭头连接符 127">
              <a:extLst>
                <a:ext uri="{FF2B5EF4-FFF2-40B4-BE49-F238E27FC236}">
                  <a16:creationId xmlns:a16="http://schemas.microsoft.com/office/drawing/2014/main" id="{D6282AD6-0A83-4F9A-82AA-162E5E898025}"/>
                </a:ext>
              </a:extLst>
            </p:cNvPr>
            <p:cNvCxnSpPr/>
            <p:nvPr/>
          </p:nvCxnSpPr>
          <p:spPr bwMode="auto">
            <a:xfrm>
              <a:off x="5421314" y="3148102"/>
              <a:ext cx="2349691" cy="1588"/>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29" name="直接箭头连接符 128">
              <a:extLst>
                <a:ext uri="{FF2B5EF4-FFF2-40B4-BE49-F238E27FC236}">
                  <a16:creationId xmlns:a16="http://schemas.microsoft.com/office/drawing/2014/main" id="{1855459F-965E-4486-8369-A83A949AB32C}"/>
                </a:ext>
              </a:extLst>
            </p:cNvPr>
            <p:cNvCxnSpPr/>
            <p:nvPr/>
          </p:nvCxnSpPr>
          <p:spPr bwMode="auto">
            <a:xfrm rot="5400000">
              <a:off x="5222773" y="2951150"/>
              <a:ext cx="397082"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AE46847-68D0-4BAB-A1AE-C4E3AE518347}"/>
                </a:ext>
              </a:extLst>
            </p:cNvPr>
            <p:cNvCxnSpPr>
              <a:cxnSpLocks/>
            </p:cNvCxnSpPr>
            <p:nvPr/>
          </p:nvCxnSpPr>
          <p:spPr bwMode="auto">
            <a:xfrm>
              <a:off x="6353252" y="1931444"/>
              <a:ext cx="1459032"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31" name="直接箭头连接符 130">
              <a:extLst>
                <a:ext uri="{FF2B5EF4-FFF2-40B4-BE49-F238E27FC236}">
                  <a16:creationId xmlns:a16="http://schemas.microsoft.com/office/drawing/2014/main" id="{E0111513-B3B4-465E-8D57-079BF219A598}"/>
                </a:ext>
              </a:extLst>
            </p:cNvPr>
            <p:cNvCxnSpPr>
              <a:cxnSpLocks/>
            </p:cNvCxnSpPr>
            <p:nvPr/>
          </p:nvCxnSpPr>
          <p:spPr bwMode="auto">
            <a:xfrm>
              <a:off x="6353252" y="2554068"/>
              <a:ext cx="652516"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23603" name="TextBox 58">
              <a:extLst>
                <a:ext uri="{FF2B5EF4-FFF2-40B4-BE49-F238E27FC236}">
                  <a16:creationId xmlns:a16="http://schemas.microsoft.com/office/drawing/2014/main" id="{DE721906-D98A-4268-A787-B5253B43CD39}"/>
                </a:ext>
              </a:extLst>
            </p:cNvPr>
            <p:cNvSpPr txBox="1">
              <a:spLocks noChangeArrowheads="1"/>
            </p:cNvSpPr>
            <p:nvPr/>
          </p:nvSpPr>
          <p:spPr bwMode="auto">
            <a:xfrm>
              <a:off x="5122840" y="1504184"/>
              <a:ext cx="328692" cy="31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in</a:t>
              </a:r>
              <a:endParaRPr lang="zh-CN" altLang="en-US" sz="2400" b="0">
                <a:cs typeface="Times New Roman" panose="02020603050405020304" pitchFamily="18" charset="0"/>
              </a:endParaRPr>
            </a:p>
          </p:txBody>
        </p:sp>
        <p:sp>
          <p:nvSpPr>
            <p:cNvPr id="23604" name="TextBox 60">
              <a:extLst>
                <a:ext uri="{FF2B5EF4-FFF2-40B4-BE49-F238E27FC236}">
                  <a16:creationId xmlns:a16="http://schemas.microsoft.com/office/drawing/2014/main" id="{54EF5B11-B15C-4049-829A-8B4754961153}"/>
                </a:ext>
              </a:extLst>
            </p:cNvPr>
            <p:cNvSpPr txBox="1">
              <a:spLocks noChangeArrowheads="1"/>
            </p:cNvSpPr>
            <p:nvPr/>
          </p:nvSpPr>
          <p:spPr bwMode="auto">
            <a:xfrm>
              <a:off x="7484000" y="1504184"/>
              <a:ext cx="448103" cy="31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out</a:t>
              </a:r>
              <a:endParaRPr lang="zh-CN" altLang="en-US" sz="2400" b="0">
                <a:cs typeface="Times New Roman" panose="02020603050405020304" pitchFamily="18" charset="0"/>
              </a:endParaRPr>
            </a:p>
          </p:txBody>
        </p:sp>
        <p:sp>
          <p:nvSpPr>
            <p:cNvPr id="23605" name="TextBox 61">
              <a:extLst>
                <a:ext uri="{FF2B5EF4-FFF2-40B4-BE49-F238E27FC236}">
                  <a16:creationId xmlns:a16="http://schemas.microsoft.com/office/drawing/2014/main" id="{C9476DB0-6280-4FF3-9454-319C6BF0C6C7}"/>
                </a:ext>
              </a:extLst>
            </p:cNvPr>
            <p:cNvSpPr txBox="1">
              <a:spLocks noChangeArrowheads="1"/>
            </p:cNvSpPr>
            <p:nvPr/>
          </p:nvSpPr>
          <p:spPr bwMode="auto">
            <a:xfrm>
              <a:off x="7603412" y="2100568"/>
              <a:ext cx="342233" cy="31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cs</a:t>
              </a:r>
              <a:endParaRPr lang="zh-CN" altLang="en-US" sz="2400" b="0">
                <a:cs typeface="Times New Roman" panose="02020603050405020304" pitchFamily="18" charset="0"/>
              </a:endParaRPr>
            </a:p>
          </p:txBody>
        </p:sp>
        <p:sp>
          <p:nvSpPr>
            <p:cNvPr id="23606" name="TextBox 62">
              <a:extLst>
                <a:ext uri="{FF2B5EF4-FFF2-40B4-BE49-F238E27FC236}">
                  <a16:creationId xmlns:a16="http://schemas.microsoft.com/office/drawing/2014/main" id="{CEAD56BE-26D7-486D-95DE-F80A54F94494}"/>
                </a:ext>
              </a:extLst>
            </p:cNvPr>
            <p:cNvSpPr txBox="1">
              <a:spLocks noChangeArrowheads="1"/>
            </p:cNvSpPr>
            <p:nvPr/>
          </p:nvSpPr>
          <p:spPr bwMode="auto">
            <a:xfrm>
              <a:off x="6444208" y="2100568"/>
              <a:ext cx="355775" cy="31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ns</a:t>
              </a:r>
              <a:endParaRPr lang="zh-CN" altLang="en-US" sz="2400" b="0">
                <a:cs typeface="Times New Roman" panose="02020603050405020304" pitchFamily="18" charset="0"/>
              </a:endParaRPr>
            </a:p>
          </p:txBody>
        </p:sp>
      </p:grpSp>
      <p:grpSp>
        <p:nvGrpSpPr>
          <p:cNvPr id="23563" name="组合 175">
            <a:extLst>
              <a:ext uri="{FF2B5EF4-FFF2-40B4-BE49-F238E27FC236}">
                <a16:creationId xmlns:a16="http://schemas.microsoft.com/office/drawing/2014/main" id="{E9D036B7-A733-43FE-918A-DD1124716B35}"/>
              </a:ext>
            </a:extLst>
          </p:cNvPr>
          <p:cNvGrpSpPr>
            <a:grpSpLocks/>
          </p:cNvGrpSpPr>
          <p:nvPr/>
        </p:nvGrpSpPr>
        <p:grpSpPr bwMode="auto">
          <a:xfrm>
            <a:off x="954088" y="3808413"/>
            <a:ext cx="2940050" cy="2033587"/>
            <a:chOff x="954541" y="3808618"/>
            <a:chExt cx="2939755" cy="2032650"/>
          </a:xfrm>
        </p:grpSpPr>
        <p:cxnSp>
          <p:nvCxnSpPr>
            <p:cNvPr id="148" name="直接箭头连接符 147">
              <a:extLst>
                <a:ext uri="{FF2B5EF4-FFF2-40B4-BE49-F238E27FC236}">
                  <a16:creationId xmlns:a16="http://schemas.microsoft.com/office/drawing/2014/main" id="{F3C7F435-D63B-4BFF-B44F-EAD92C6C70CF}"/>
                </a:ext>
              </a:extLst>
            </p:cNvPr>
            <p:cNvCxnSpPr>
              <a:cxnSpLocks/>
            </p:cNvCxnSpPr>
            <p:nvPr/>
          </p:nvCxnSpPr>
          <p:spPr>
            <a:xfrm>
              <a:off x="2152983" y="4260847"/>
              <a:ext cx="154765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23578" name="TextBox 85">
              <a:extLst>
                <a:ext uri="{FF2B5EF4-FFF2-40B4-BE49-F238E27FC236}">
                  <a16:creationId xmlns:a16="http://schemas.microsoft.com/office/drawing/2014/main" id="{12E27B27-965D-4D83-8652-B8DC5BF684D7}"/>
                </a:ext>
              </a:extLst>
            </p:cNvPr>
            <p:cNvSpPr txBox="1">
              <a:spLocks noChangeArrowheads="1"/>
            </p:cNvSpPr>
            <p:nvPr/>
          </p:nvSpPr>
          <p:spPr bwMode="auto">
            <a:xfrm>
              <a:off x="3446193" y="3808618"/>
              <a:ext cx="448103" cy="2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out</a:t>
              </a:r>
              <a:endParaRPr lang="zh-CN" altLang="en-US" sz="2400" b="0">
                <a:cs typeface="Times New Roman" panose="02020603050405020304" pitchFamily="18" charset="0"/>
              </a:endParaRPr>
            </a:p>
          </p:txBody>
        </p:sp>
        <p:sp>
          <p:nvSpPr>
            <p:cNvPr id="139" name="TextBox 85">
              <a:extLst>
                <a:ext uri="{FF2B5EF4-FFF2-40B4-BE49-F238E27FC236}">
                  <a16:creationId xmlns:a16="http://schemas.microsoft.com/office/drawing/2014/main" id="{8288B424-205E-4957-9358-54E13B9B3FC0}"/>
                </a:ext>
              </a:extLst>
            </p:cNvPr>
            <p:cNvSpPr txBox="1"/>
            <p:nvPr/>
          </p:nvSpPr>
          <p:spPr>
            <a:xfrm>
              <a:off x="1576779" y="3867328"/>
              <a:ext cx="576204" cy="1720057"/>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CL</a:t>
              </a:r>
              <a:endParaRPr lang="zh-CN" altLang="en-US" sz="2000" dirty="0">
                <a:latin typeface="Times New Roman" pitchFamily="18" charset="0"/>
                <a:cs typeface="Times New Roman" pitchFamily="18" charset="0"/>
              </a:endParaRPr>
            </a:p>
          </p:txBody>
        </p:sp>
        <p:sp>
          <p:nvSpPr>
            <p:cNvPr id="142" name="TextBox 67">
              <a:extLst>
                <a:ext uri="{FF2B5EF4-FFF2-40B4-BE49-F238E27FC236}">
                  <a16:creationId xmlns:a16="http://schemas.microsoft.com/office/drawing/2014/main" id="{FF9D043F-0F45-479E-BA6B-714556512AF0}"/>
                </a:ext>
              </a:extLst>
            </p:cNvPr>
            <p:cNvSpPr txBox="1"/>
            <p:nvPr/>
          </p:nvSpPr>
          <p:spPr>
            <a:xfrm>
              <a:off x="2710140" y="4816216"/>
              <a:ext cx="423819" cy="771170"/>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23581" name="TextBox 68">
              <a:extLst>
                <a:ext uri="{FF2B5EF4-FFF2-40B4-BE49-F238E27FC236}">
                  <a16:creationId xmlns:a16="http://schemas.microsoft.com/office/drawing/2014/main" id="{791C8DF6-89AD-480C-8662-90BA0897D576}"/>
                </a:ext>
              </a:extLst>
            </p:cNvPr>
            <p:cNvSpPr txBox="1">
              <a:spLocks noChangeArrowheads="1"/>
            </p:cNvSpPr>
            <p:nvPr/>
          </p:nvSpPr>
          <p:spPr bwMode="auto">
            <a:xfrm>
              <a:off x="2787574" y="5404304"/>
              <a:ext cx="381626" cy="15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cs typeface="Times New Roman" panose="02020603050405020304" pitchFamily="18" charset="0"/>
                </a:rPr>
                <a:t>&lt;</a:t>
              </a:r>
              <a:endParaRPr lang="zh-CN" altLang="en-US" sz="2000" b="0">
                <a:cs typeface="Times New Roman" panose="02020603050405020304" pitchFamily="18" charset="0"/>
              </a:endParaRPr>
            </a:p>
          </p:txBody>
        </p:sp>
        <p:cxnSp>
          <p:nvCxnSpPr>
            <p:cNvPr id="144" name="直接箭头连接符 143">
              <a:extLst>
                <a:ext uri="{FF2B5EF4-FFF2-40B4-BE49-F238E27FC236}">
                  <a16:creationId xmlns:a16="http://schemas.microsoft.com/office/drawing/2014/main" id="{3B791C60-48AB-4ED8-91E9-3932489B1334}"/>
                </a:ext>
              </a:extLst>
            </p:cNvPr>
            <p:cNvCxnSpPr>
              <a:cxnSpLocks/>
            </p:cNvCxnSpPr>
            <p:nvPr/>
          </p:nvCxnSpPr>
          <p:spPr>
            <a:xfrm flipH="1">
              <a:off x="3475238" y="5187519"/>
              <a:ext cx="0" cy="652162"/>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45" name="直接箭头连接符 144">
              <a:extLst>
                <a:ext uri="{FF2B5EF4-FFF2-40B4-BE49-F238E27FC236}">
                  <a16:creationId xmlns:a16="http://schemas.microsoft.com/office/drawing/2014/main" id="{AD44B09E-F6C3-4A49-AFA2-F2C0C7E4A075}"/>
                </a:ext>
              </a:extLst>
            </p:cNvPr>
            <p:cNvCxnSpPr/>
            <p:nvPr/>
          </p:nvCxnSpPr>
          <p:spPr>
            <a:xfrm>
              <a:off x="1237088" y="5839682"/>
              <a:ext cx="2238150" cy="1586"/>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46" name="直接箭头连接符 145">
              <a:extLst>
                <a:ext uri="{FF2B5EF4-FFF2-40B4-BE49-F238E27FC236}">
                  <a16:creationId xmlns:a16="http://schemas.microsoft.com/office/drawing/2014/main" id="{F886EA61-096E-4952-B49F-6EE0FF13D330}"/>
                </a:ext>
              </a:extLst>
            </p:cNvPr>
            <p:cNvCxnSpPr>
              <a:cxnSpLocks/>
              <a:endCxn id="142" idx="1"/>
            </p:cNvCxnSpPr>
            <p:nvPr/>
          </p:nvCxnSpPr>
          <p:spPr>
            <a:xfrm flipV="1">
              <a:off x="2152983" y="5201801"/>
              <a:ext cx="557157" cy="1586"/>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23585" name="TextBox 83">
              <a:extLst>
                <a:ext uri="{FF2B5EF4-FFF2-40B4-BE49-F238E27FC236}">
                  <a16:creationId xmlns:a16="http://schemas.microsoft.com/office/drawing/2014/main" id="{893A5CD9-1815-4B36-81E3-EE0A0EAFD949}"/>
                </a:ext>
              </a:extLst>
            </p:cNvPr>
            <p:cNvSpPr txBox="1">
              <a:spLocks noChangeArrowheads="1"/>
            </p:cNvSpPr>
            <p:nvPr/>
          </p:nvSpPr>
          <p:spPr bwMode="auto">
            <a:xfrm>
              <a:off x="954541" y="3854942"/>
              <a:ext cx="328692" cy="2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in</a:t>
              </a:r>
              <a:endParaRPr lang="zh-CN" altLang="en-US" sz="2400" b="0">
                <a:cs typeface="Times New Roman" panose="02020603050405020304" pitchFamily="18" charset="0"/>
              </a:endParaRPr>
            </a:p>
          </p:txBody>
        </p:sp>
        <p:sp>
          <p:nvSpPr>
            <p:cNvPr id="23586" name="TextBox 84">
              <a:extLst>
                <a:ext uri="{FF2B5EF4-FFF2-40B4-BE49-F238E27FC236}">
                  <a16:creationId xmlns:a16="http://schemas.microsoft.com/office/drawing/2014/main" id="{35679992-6F59-4E35-944B-1C6E54CFD87F}"/>
                </a:ext>
              </a:extLst>
            </p:cNvPr>
            <p:cNvSpPr txBox="1">
              <a:spLocks noChangeArrowheads="1"/>
            </p:cNvSpPr>
            <p:nvPr/>
          </p:nvSpPr>
          <p:spPr bwMode="auto">
            <a:xfrm>
              <a:off x="3531135" y="4898224"/>
              <a:ext cx="342233" cy="2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cs</a:t>
              </a:r>
              <a:endParaRPr lang="zh-CN" altLang="en-US" sz="2400" b="0">
                <a:cs typeface="Times New Roman" panose="02020603050405020304" pitchFamily="18" charset="0"/>
              </a:endParaRPr>
            </a:p>
          </p:txBody>
        </p:sp>
        <p:sp>
          <p:nvSpPr>
            <p:cNvPr id="23587" name="TextBox 87">
              <a:extLst>
                <a:ext uri="{FF2B5EF4-FFF2-40B4-BE49-F238E27FC236}">
                  <a16:creationId xmlns:a16="http://schemas.microsoft.com/office/drawing/2014/main" id="{7ECA43D6-F570-457E-906A-97F1CDAC479B}"/>
                </a:ext>
              </a:extLst>
            </p:cNvPr>
            <p:cNvSpPr txBox="1">
              <a:spLocks noChangeArrowheads="1"/>
            </p:cNvSpPr>
            <p:nvPr/>
          </p:nvSpPr>
          <p:spPr bwMode="auto">
            <a:xfrm>
              <a:off x="2195736" y="4742134"/>
              <a:ext cx="355774" cy="29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ns</a:t>
              </a:r>
              <a:endParaRPr lang="zh-CN" altLang="en-US" sz="2400" b="0">
                <a:cs typeface="Times New Roman" panose="02020603050405020304" pitchFamily="18" charset="0"/>
              </a:endParaRPr>
            </a:p>
          </p:txBody>
        </p:sp>
        <p:cxnSp>
          <p:nvCxnSpPr>
            <p:cNvPr id="154" name="直接箭头连接符 153">
              <a:extLst>
                <a:ext uri="{FF2B5EF4-FFF2-40B4-BE49-F238E27FC236}">
                  <a16:creationId xmlns:a16="http://schemas.microsoft.com/office/drawing/2014/main" id="{9E66016A-E12B-4D77-84C5-D9749D7DFD4E}"/>
                </a:ext>
              </a:extLst>
            </p:cNvPr>
            <p:cNvCxnSpPr>
              <a:cxnSpLocks/>
            </p:cNvCxnSpPr>
            <p:nvPr/>
          </p:nvCxnSpPr>
          <p:spPr>
            <a:xfrm flipH="1">
              <a:off x="1238674" y="5209734"/>
              <a:ext cx="0" cy="629948"/>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C20F243E-F8CA-499E-9C30-F30B7D64C079}"/>
                </a:ext>
              </a:extLst>
            </p:cNvPr>
            <p:cNvCxnSpPr/>
            <p:nvPr/>
          </p:nvCxnSpPr>
          <p:spPr>
            <a:xfrm>
              <a:off x="3133959" y="5187519"/>
              <a:ext cx="334929" cy="1587"/>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56" name="直接箭头连接符 155">
              <a:extLst>
                <a:ext uri="{FF2B5EF4-FFF2-40B4-BE49-F238E27FC236}">
                  <a16:creationId xmlns:a16="http://schemas.microsoft.com/office/drawing/2014/main" id="{1AC06701-F7E2-4E44-B133-5D400586C096}"/>
                </a:ext>
              </a:extLst>
            </p:cNvPr>
            <p:cNvCxnSpPr/>
            <p:nvPr/>
          </p:nvCxnSpPr>
          <p:spPr>
            <a:xfrm>
              <a:off x="1011685" y="4260847"/>
              <a:ext cx="557156"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57" name="直接箭头连接符 156">
              <a:extLst>
                <a:ext uri="{FF2B5EF4-FFF2-40B4-BE49-F238E27FC236}">
                  <a16:creationId xmlns:a16="http://schemas.microsoft.com/office/drawing/2014/main" id="{01E3461E-099A-441C-BDBD-CEDAE1765616}"/>
                </a:ext>
              </a:extLst>
            </p:cNvPr>
            <p:cNvCxnSpPr/>
            <p:nvPr/>
          </p:nvCxnSpPr>
          <p:spPr>
            <a:xfrm>
              <a:off x="1237088" y="5209734"/>
              <a:ext cx="334928" cy="1587"/>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grpSp>
      <p:sp>
        <p:nvSpPr>
          <p:cNvPr id="158" name="Rectangle 2">
            <a:extLst>
              <a:ext uri="{FF2B5EF4-FFF2-40B4-BE49-F238E27FC236}">
                <a16:creationId xmlns:a16="http://schemas.microsoft.com/office/drawing/2014/main" id="{77DC70EC-0C8F-4E87-AA1E-8D3464E5E419}"/>
              </a:ext>
            </a:extLst>
          </p:cNvPr>
          <p:cNvSpPr txBox="1">
            <a:spLocks noChangeArrowheads="1"/>
          </p:cNvSpPr>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pPr>
              <a:defRPr/>
            </a:pPr>
            <a:r>
              <a:rPr lang="en-US" altLang="zh-CN" kern="0" dirty="0">
                <a:cs typeface="Times New Roman" panose="02020603050405020304" pitchFamily="18" charset="0"/>
              </a:rPr>
              <a:t>FSM</a:t>
            </a:r>
            <a:r>
              <a:rPr lang="zh-CN" altLang="en-US" kern="0" dirty="0">
                <a:cs typeface="Times New Roman" panose="02020603050405020304" pitchFamily="18" charset="0"/>
              </a:rPr>
              <a:t>描述方式</a:t>
            </a:r>
          </a:p>
        </p:txBody>
      </p:sp>
      <p:sp>
        <p:nvSpPr>
          <p:cNvPr id="23565" name="Rectangle 4">
            <a:extLst>
              <a:ext uri="{FF2B5EF4-FFF2-40B4-BE49-F238E27FC236}">
                <a16:creationId xmlns:a16="http://schemas.microsoft.com/office/drawing/2014/main" id="{3ED7C20B-0216-49D5-8215-52B44888D1EE}"/>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3566" name="Rectangle 5">
            <a:extLst>
              <a:ext uri="{FF2B5EF4-FFF2-40B4-BE49-F238E27FC236}">
                <a16:creationId xmlns:a16="http://schemas.microsoft.com/office/drawing/2014/main" id="{8BE6FF18-89DB-4631-A90A-F6EC91F2B1B2}"/>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23567" name="Rectangle 6">
            <a:extLst>
              <a:ext uri="{FF2B5EF4-FFF2-40B4-BE49-F238E27FC236}">
                <a16:creationId xmlns:a16="http://schemas.microsoft.com/office/drawing/2014/main" id="{015721D7-BAB5-4471-836A-849B764DB00E}"/>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11</a:t>
            </a:fld>
            <a:endParaRPr lang="en-US" altLang="zh-CN" sz="1800" b="0">
              <a:solidFill>
                <a:srgbClr val="B2B2B2"/>
              </a:solidFill>
              <a:latin typeface="Arial" panose="020B0604020202020204" pitchFamily="34" charset="0"/>
            </a:endParaRPr>
          </a:p>
        </p:txBody>
      </p:sp>
      <p:sp>
        <p:nvSpPr>
          <p:cNvPr id="172" name="矩形: 圆角 171">
            <a:extLst>
              <a:ext uri="{FF2B5EF4-FFF2-40B4-BE49-F238E27FC236}">
                <a16:creationId xmlns:a16="http://schemas.microsoft.com/office/drawing/2014/main" id="{7CEECC5D-4E10-4EB9-8F36-E3ABAED372E5}"/>
              </a:ext>
            </a:extLst>
          </p:cNvPr>
          <p:cNvSpPr/>
          <p:nvPr/>
        </p:nvSpPr>
        <p:spPr bwMode="auto">
          <a:xfrm>
            <a:off x="1406525" y="3719513"/>
            <a:ext cx="1889125" cy="2024062"/>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71" name="组合 170">
            <a:extLst>
              <a:ext uri="{FF2B5EF4-FFF2-40B4-BE49-F238E27FC236}">
                <a16:creationId xmlns:a16="http://schemas.microsoft.com/office/drawing/2014/main" id="{111FFDA2-1AA4-407F-80C9-64AA3F8795EC}"/>
              </a:ext>
            </a:extLst>
          </p:cNvPr>
          <p:cNvGrpSpPr>
            <a:grpSpLocks/>
          </p:cNvGrpSpPr>
          <p:nvPr/>
        </p:nvGrpSpPr>
        <p:grpSpPr bwMode="auto">
          <a:xfrm>
            <a:off x="2709863" y="3867150"/>
            <a:ext cx="458787" cy="769938"/>
            <a:chOff x="2710023" y="3866839"/>
            <a:chExt cx="459177" cy="770377"/>
          </a:xfrm>
        </p:grpSpPr>
        <p:sp>
          <p:nvSpPr>
            <p:cNvPr id="140" name="TextBox 65">
              <a:extLst>
                <a:ext uri="{FF2B5EF4-FFF2-40B4-BE49-F238E27FC236}">
                  <a16:creationId xmlns:a16="http://schemas.microsoft.com/office/drawing/2014/main" id="{24441FDA-196F-4F40-841A-09F1D8500F21}"/>
                </a:ext>
              </a:extLst>
            </p:cNvPr>
            <p:cNvSpPr txBox="1"/>
            <p:nvPr/>
          </p:nvSpPr>
          <p:spPr>
            <a:xfrm>
              <a:off x="2710023" y="3866839"/>
              <a:ext cx="424222" cy="770377"/>
            </a:xfrm>
            <a:prstGeom prst="rect">
              <a:avLst/>
            </a:prstGeom>
            <a:solidFill>
              <a:schemeClr val="bg1"/>
            </a:solidFill>
            <a:ln w="28575">
              <a:solidFill>
                <a:srgbClr val="00B050"/>
              </a:solidFill>
            </a:ln>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OR</a:t>
              </a:r>
              <a:endParaRPr lang="zh-CN" altLang="en-US" sz="2000" dirty="0">
                <a:latin typeface="Times New Roman" pitchFamily="18" charset="0"/>
                <a:cs typeface="Times New Roman" pitchFamily="18" charset="0"/>
              </a:endParaRPr>
            </a:p>
          </p:txBody>
        </p:sp>
        <p:sp>
          <p:nvSpPr>
            <p:cNvPr id="23576" name="TextBox 66">
              <a:extLst>
                <a:ext uri="{FF2B5EF4-FFF2-40B4-BE49-F238E27FC236}">
                  <a16:creationId xmlns:a16="http://schemas.microsoft.com/office/drawing/2014/main" id="{EA709CD9-A178-4DFF-BE25-CBF355CF6470}"/>
                </a:ext>
              </a:extLst>
            </p:cNvPr>
            <p:cNvSpPr txBox="1">
              <a:spLocks noChangeArrowheads="1"/>
            </p:cNvSpPr>
            <p:nvPr/>
          </p:nvSpPr>
          <p:spPr bwMode="auto">
            <a:xfrm>
              <a:off x="2787574" y="4456690"/>
              <a:ext cx="381626" cy="150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cs typeface="Times New Roman" panose="02020603050405020304" pitchFamily="18" charset="0"/>
                </a:rPr>
                <a:t>&lt;</a:t>
              </a:r>
              <a:endParaRPr lang="zh-CN" altLang="en-US" sz="2000" b="0">
                <a:cs typeface="Times New Roman" panose="02020603050405020304" pitchFamily="18" charset="0"/>
              </a:endParaRPr>
            </a:p>
          </p:txBody>
        </p:sp>
      </p:grpSp>
      <p:sp>
        <p:nvSpPr>
          <p:cNvPr id="177" name="矩形: 圆角 176">
            <a:extLst>
              <a:ext uri="{FF2B5EF4-FFF2-40B4-BE49-F238E27FC236}">
                <a16:creationId xmlns:a16="http://schemas.microsoft.com/office/drawing/2014/main" id="{A1D92E7A-8AD2-49E1-A027-8F753188B601}"/>
              </a:ext>
            </a:extLst>
          </p:cNvPr>
          <p:cNvSpPr/>
          <p:nvPr/>
        </p:nvSpPr>
        <p:spPr bwMode="auto">
          <a:xfrm>
            <a:off x="5572125" y="1584325"/>
            <a:ext cx="906463" cy="1468438"/>
          </a:xfrm>
          <a:prstGeom prst="roundRect">
            <a:avLst/>
          </a:prstGeom>
          <a:noFill/>
          <a:ln w="19050">
            <a:solidFill>
              <a:srgbClr val="CC33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8" name="矩形: 圆角 177">
            <a:extLst>
              <a:ext uri="{FF2B5EF4-FFF2-40B4-BE49-F238E27FC236}">
                <a16:creationId xmlns:a16="http://schemas.microsoft.com/office/drawing/2014/main" id="{88D66D75-7D09-458C-859B-6DA56C0FA53C}"/>
              </a:ext>
            </a:extLst>
          </p:cNvPr>
          <p:cNvSpPr/>
          <p:nvPr/>
        </p:nvSpPr>
        <p:spPr bwMode="auto">
          <a:xfrm>
            <a:off x="6867525" y="2041525"/>
            <a:ext cx="728663" cy="1011238"/>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0" name="矩形: 圆角 179">
            <a:extLst>
              <a:ext uri="{FF2B5EF4-FFF2-40B4-BE49-F238E27FC236}">
                <a16:creationId xmlns:a16="http://schemas.microsoft.com/office/drawing/2014/main" id="{6418E617-D3B7-4D4C-A345-86F4CB633984}"/>
              </a:ext>
            </a:extLst>
          </p:cNvPr>
          <p:cNvSpPr/>
          <p:nvPr/>
        </p:nvSpPr>
        <p:spPr bwMode="auto">
          <a:xfrm>
            <a:off x="5584825" y="3825875"/>
            <a:ext cx="2046288" cy="1012825"/>
          </a:xfrm>
          <a:prstGeom prst="roundRect">
            <a:avLst/>
          </a:prstGeom>
          <a:noFill/>
          <a:ln w="19050">
            <a:solidFill>
              <a:srgbClr val="008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1" name="矩形: 圆角 180">
            <a:extLst>
              <a:ext uri="{FF2B5EF4-FFF2-40B4-BE49-F238E27FC236}">
                <a16:creationId xmlns:a16="http://schemas.microsoft.com/office/drawing/2014/main" id="{04824336-8EF4-4164-AD0F-60523078068C}"/>
              </a:ext>
            </a:extLst>
          </p:cNvPr>
          <p:cNvSpPr/>
          <p:nvPr/>
        </p:nvSpPr>
        <p:spPr bwMode="auto">
          <a:xfrm>
            <a:off x="6900863" y="5041900"/>
            <a:ext cx="730250" cy="1039813"/>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2" name="矩形: 圆角 181">
            <a:extLst>
              <a:ext uri="{FF2B5EF4-FFF2-40B4-BE49-F238E27FC236}">
                <a16:creationId xmlns:a16="http://schemas.microsoft.com/office/drawing/2014/main" id="{84414AB3-4591-4209-958B-B98BA3A29675}"/>
              </a:ext>
            </a:extLst>
          </p:cNvPr>
          <p:cNvSpPr/>
          <p:nvPr/>
        </p:nvSpPr>
        <p:spPr bwMode="auto">
          <a:xfrm>
            <a:off x="5584825" y="5064125"/>
            <a:ext cx="895350" cy="1017588"/>
          </a:xfrm>
          <a:prstGeom prst="roundRect">
            <a:avLst/>
          </a:prstGeom>
          <a:noFill/>
          <a:ln w="19050">
            <a:solidFill>
              <a:srgbClr val="99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8" name="组合 77">
            <a:extLst>
              <a:ext uri="{FF2B5EF4-FFF2-40B4-BE49-F238E27FC236}">
                <a16:creationId xmlns:a16="http://schemas.microsoft.com/office/drawing/2014/main" id="{60B15AE4-BDC3-4474-865E-1EF3FCC6F67E}"/>
              </a:ext>
            </a:extLst>
          </p:cNvPr>
          <p:cNvGrpSpPr/>
          <p:nvPr/>
        </p:nvGrpSpPr>
        <p:grpSpPr>
          <a:xfrm>
            <a:off x="1356835" y="3979036"/>
            <a:ext cx="1976366" cy="1620703"/>
            <a:chOff x="8042143" y="1623444"/>
            <a:chExt cx="1940818" cy="1948542"/>
          </a:xfrm>
        </p:grpSpPr>
        <p:cxnSp>
          <p:nvCxnSpPr>
            <p:cNvPr id="79" name="直接连接符 78">
              <a:extLst>
                <a:ext uri="{FF2B5EF4-FFF2-40B4-BE49-F238E27FC236}">
                  <a16:creationId xmlns:a16="http://schemas.microsoft.com/office/drawing/2014/main" id="{A6A048B9-779D-4A2D-AD4C-A4B62F6696CA}"/>
                </a:ext>
              </a:extLst>
            </p:cNvPr>
            <p:cNvCxnSpPr>
              <a:cxnSpLocks/>
            </p:cNvCxnSpPr>
            <p:nvPr/>
          </p:nvCxnSpPr>
          <p:spPr>
            <a:xfrm>
              <a:off x="8042143" y="1635343"/>
              <a:ext cx="1940818" cy="19366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16338975-A662-4CB4-9EB0-7701921FEB60}"/>
                </a:ext>
              </a:extLst>
            </p:cNvPr>
            <p:cNvCxnSpPr>
              <a:cxnSpLocks/>
            </p:cNvCxnSpPr>
            <p:nvPr/>
          </p:nvCxnSpPr>
          <p:spPr>
            <a:xfrm flipH="1">
              <a:off x="8042143" y="1623444"/>
              <a:ext cx="1940818" cy="19485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7499F1D-B051-4CC4-BF69-B95BDF4C14E8}"/>
              </a:ext>
            </a:extLst>
          </p:cNvPr>
          <p:cNvSpPr>
            <a:spLocks noGrp="1" noChangeArrowheads="1"/>
          </p:cNvSpPr>
          <p:nvPr>
            <p:ph type="title" idx="4294967295"/>
          </p:nvPr>
        </p:nvSpPr>
        <p:spPr/>
        <p:txBody>
          <a:bodyPr/>
          <a:lstStyle/>
          <a:p>
            <a:r>
              <a:rPr lang="zh-CN" altLang="en-US" dirty="0">
                <a:cs typeface="Times New Roman" panose="02020603050405020304" pitchFamily="18" charset="0"/>
              </a:rPr>
              <a:t>一段式</a:t>
            </a:r>
            <a:r>
              <a:rPr lang="en-US" altLang="zh-CN" dirty="0">
                <a:cs typeface="Times New Roman" panose="02020603050405020304" pitchFamily="18" charset="0"/>
              </a:rPr>
              <a:t>FSM</a:t>
            </a:r>
            <a:endParaRPr lang="zh-CN" altLang="en-US" dirty="0">
              <a:cs typeface="Times New Roman" panose="02020603050405020304" pitchFamily="18" charset="0"/>
            </a:endParaRPr>
          </a:p>
        </p:txBody>
      </p:sp>
      <p:sp>
        <p:nvSpPr>
          <p:cNvPr id="25603" name="Rectangle 3">
            <a:extLst>
              <a:ext uri="{FF2B5EF4-FFF2-40B4-BE49-F238E27FC236}">
                <a16:creationId xmlns:a16="http://schemas.microsoft.com/office/drawing/2014/main" id="{24330E56-9689-418F-BCFC-83B56C36BB07}"/>
              </a:ext>
            </a:extLst>
          </p:cNvPr>
          <p:cNvSpPr>
            <a:spLocks noGrp="1" noChangeArrowheads="1"/>
          </p:cNvSpPr>
          <p:nvPr>
            <p:ph type="body" idx="1"/>
          </p:nvPr>
        </p:nvSpPr>
        <p:spPr>
          <a:xfrm>
            <a:off x="457199" y="1304764"/>
            <a:ext cx="5158917" cy="594170"/>
          </a:xfrm>
        </p:spPr>
        <p:txBody>
          <a:bodyPr/>
          <a:lstStyle/>
          <a:p>
            <a:pPr>
              <a:spcAft>
                <a:spcPts val="600"/>
              </a:spcAft>
            </a:pPr>
            <a:r>
              <a:rPr lang="zh-CN" altLang="en-US" dirty="0"/>
              <a:t>一个时序过程描述</a:t>
            </a:r>
            <a:r>
              <a:rPr lang="en-US" altLang="zh-CN" dirty="0"/>
              <a:t>CS</a:t>
            </a:r>
            <a:r>
              <a:rPr lang="zh-CN" altLang="en-US" dirty="0"/>
              <a:t>和</a:t>
            </a:r>
            <a:r>
              <a:rPr lang="en-US" altLang="zh-CN" dirty="0"/>
              <a:t>OUT</a:t>
            </a:r>
            <a:endParaRPr lang="en-US" altLang="zh-CN" dirty="0">
              <a:solidFill>
                <a:srgbClr val="FF0000"/>
              </a:solidFill>
            </a:endParaRPr>
          </a:p>
        </p:txBody>
      </p:sp>
      <p:sp>
        <p:nvSpPr>
          <p:cNvPr id="81" name="Rectangle 3">
            <a:extLst>
              <a:ext uri="{FF2B5EF4-FFF2-40B4-BE49-F238E27FC236}">
                <a16:creationId xmlns:a16="http://schemas.microsoft.com/office/drawing/2014/main" id="{90A18F2C-2022-48C2-AA7D-268D00EEF959}"/>
              </a:ext>
            </a:extLst>
          </p:cNvPr>
          <p:cNvSpPr txBox="1">
            <a:spLocks noChangeArrowheads="1"/>
          </p:cNvSpPr>
          <p:nvPr/>
        </p:nvSpPr>
        <p:spPr bwMode="auto">
          <a:xfrm>
            <a:off x="835024" y="1908298"/>
            <a:ext cx="4908551" cy="44901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ts val="0"/>
              </a:spcBef>
              <a:spcAft>
                <a:spcPts val="200"/>
              </a:spcAft>
              <a:buFontTx/>
              <a:buNone/>
              <a:defRPr/>
            </a:pPr>
            <a:r>
              <a:rPr lang="en-US" altLang="zh-CN" sz="2000" b="0" kern="0" dirty="0"/>
              <a:t>always @(</a:t>
            </a:r>
            <a:r>
              <a:rPr lang="en-US" altLang="zh-CN" sz="2000" b="0" kern="0" dirty="0" err="1"/>
              <a:t>posedge</a:t>
            </a:r>
            <a:r>
              <a:rPr lang="en-US" altLang="zh-CN" sz="2000" b="0" kern="0" dirty="0"/>
              <a:t> </a:t>
            </a:r>
            <a:r>
              <a:rPr lang="en-US" altLang="zh-CN" sz="2000" b="0" kern="0" dirty="0" err="1"/>
              <a:t>clk</a:t>
            </a:r>
            <a:r>
              <a:rPr lang="en-US" altLang="zh-CN" sz="2000" b="0" kern="0" dirty="0"/>
              <a:t>, </a:t>
            </a:r>
            <a:r>
              <a:rPr lang="en-US" altLang="zh-CN" sz="2000" b="0" kern="0" dirty="0" err="1"/>
              <a:t>negedge</a:t>
            </a:r>
            <a:r>
              <a:rPr lang="en-US" altLang="zh-CN" sz="2000" b="0" kern="0" dirty="0"/>
              <a:t> </a:t>
            </a:r>
            <a:r>
              <a:rPr lang="en-US" altLang="zh-CN" sz="2000" b="0" kern="0" dirty="0" err="1"/>
              <a:t>rstn</a:t>
            </a:r>
            <a:r>
              <a:rPr lang="en-US" altLang="zh-CN" sz="2000" b="0" kern="0" dirty="0"/>
              <a:t>) begin</a:t>
            </a:r>
          </a:p>
          <a:p>
            <a:pPr>
              <a:spcBef>
                <a:spcPts val="0"/>
              </a:spcBef>
              <a:spcAft>
                <a:spcPts val="200"/>
              </a:spcAft>
              <a:buNone/>
              <a:defRPr/>
            </a:pPr>
            <a:r>
              <a:rPr lang="en-US" altLang="zh-CN" sz="2000" b="0" kern="0" dirty="0"/>
              <a:t>    if (!</a:t>
            </a:r>
            <a:r>
              <a:rPr lang="en-US" altLang="zh-CN" sz="2000" b="0" kern="0" dirty="0" err="1"/>
              <a:t>rstn</a:t>
            </a:r>
            <a:r>
              <a:rPr lang="en-US" altLang="zh-CN" sz="2000" b="0" kern="0" dirty="0"/>
              <a:t>)  begin</a:t>
            </a:r>
          </a:p>
          <a:p>
            <a:pPr>
              <a:spcBef>
                <a:spcPts val="0"/>
              </a:spcBef>
              <a:spcAft>
                <a:spcPts val="200"/>
              </a:spcAft>
              <a:buNone/>
              <a:defRPr/>
            </a:pPr>
            <a:r>
              <a:rPr lang="en-US" altLang="zh-CN" sz="2000" b="0" kern="0" dirty="0"/>
              <a:t>        cs &lt;= </a:t>
            </a:r>
            <a:r>
              <a:rPr lang="zh-CN" altLang="en-US" sz="2000" b="0" kern="0" dirty="0"/>
              <a:t>复位状态</a:t>
            </a:r>
            <a:r>
              <a:rPr lang="en-US" altLang="zh-CN" sz="2000" b="0" kern="0" dirty="0"/>
              <a:t>;</a:t>
            </a:r>
          </a:p>
          <a:p>
            <a:pPr>
              <a:spcBef>
                <a:spcPts val="0"/>
              </a:spcBef>
              <a:spcAft>
                <a:spcPts val="200"/>
              </a:spcAft>
              <a:buNone/>
              <a:defRPr/>
            </a:pPr>
            <a:r>
              <a:rPr lang="en-US" altLang="zh-CN" sz="2000" b="0" kern="0" dirty="0"/>
              <a:t>        out &lt;= </a:t>
            </a:r>
            <a:r>
              <a:rPr lang="zh-CN" altLang="en-US" sz="2000" b="0" kern="0" dirty="0"/>
              <a:t>复位值</a:t>
            </a:r>
            <a:r>
              <a:rPr lang="en-US" altLang="zh-CN" sz="2000" b="0" kern="0" dirty="0"/>
              <a:t>;</a:t>
            </a:r>
          </a:p>
          <a:p>
            <a:pPr>
              <a:spcBef>
                <a:spcPts val="0"/>
              </a:spcBef>
              <a:spcAft>
                <a:spcPts val="200"/>
              </a:spcAft>
              <a:buNone/>
              <a:defRPr/>
            </a:pPr>
            <a:r>
              <a:rPr lang="en-US" altLang="zh-CN" sz="2000" b="0" kern="0" dirty="0"/>
              <a:t>    end</a:t>
            </a:r>
          </a:p>
          <a:p>
            <a:pPr>
              <a:spcBef>
                <a:spcPts val="0"/>
              </a:spcBef>
              <a:spcAft>
                <a:spcPts val="200"/>
              </a:spcAft>
              <a:buNone/>
              <a:defRPr/>
            </a:pPr>
            <a:r>
              <a:rPr lang="en-US" altLang="zh-CN" sz="2000" b="0" kern="0" dirty="0"/>
              <a:t>    else begin</a:t>
            </a:r>
          </a:p>
          <a:p>
            <a:pPr indent="-74613">
              <a:spcBef>
                <a:spcPts val="0"/>
              </a:spcBef>
              <a:spcAft>
                <a:spcPts val="200"/>
              </a:spcAft>
              <a:buFontTx/>
              <a:buNone/>
              <a:defRPr/>
            </a:pPr>
            <a:r>
              <a:rPr lang="en-US" altLang="zh-CN" sz="2000" b="0" kern="0" dirty="0"/>
              <a:t>    case (cs)</a:t>
            </a:r>
          </a:p>
          <a:p>
            <a:pPr indent="-74613">
              <a:spcBef>
                <a:spcPts val="0"/>
              </a:spcBef>
              <a:spcAft>
                <a:spcPts val="200"/>
              </a:spcAft>
              <a:buFontTx/>
              <a:buNone/>
              <a:defRPr/>
            </a:pPr>
            <a:r>
              <a:rPr lang="en-US" altLang="zh-CN" sz="2000" b="0" kern="0" dirty="0"/>
              <a:t>        S0: begin</a:t>
            </a:r>
          </a:p>
          <a:p>
            <a:pPr indent="-74613">
              <a:spcBef>
                <a:spcPts val="0"/>
              </a:spcBef>
              <a:spcAft>
                <a:spcPts val="200"/>
              </a:spcAft>
              <a:buFontTx/>
              <a:buNone/>
              <a:defRPr/>
            </a:pPr>
            <a:r>
              <a:rPr lang="en-US" altLang="zh-CN" sz="2000" b="0" kern="0" dirty="0"/>
              <a:t>            if (in</a:t>
            </a:r>
            <a:r>
              <a:rPr lang="zh-CN" altLang="en-US" sz="2000" b="0" kern="0" dirty="0"/>
              <a:t>条件</a:t>
            </a:r>
            <a:r>
              <a:rPr lang="en-US" altLang="zh-CN" sz="2000" b="0" kern="0" dirty="0"/>
              <a:t>) begin</a:t>
            </a:r>
          </a:p>
          <a:p>
            <a:pPr indent="-74613">
              <a:spcBef>
                <a:spcPts val="0"/>
              </a:spcBef>
              <a:spcAft>
                <a:spcPts val="200"/>
              </a:spcAft>
              <a:buFontTx/>
              <a:buNone/>
              <a:defRPr/>
            </a:pPr>
            <a:r>
              <a:rPr lang="en-US" altLang="zh-CN" sz="2000" b="0" kern="0" dirty="0"/>
              <a:t>                cs &lt;= Si;</a:t>
            </a:r>
          </a:p>
          <a:p>
            <a:pPr indent="-74613">
              <a:spcBef>
                <a:spcPts val="0"/>
              </a:spcBef>
              <a:spcAft>
                <a:spcPts val="200"/>
              </a:spcAft>
              <a:buFontTx/>
              <a:buNone/>
              <a:defRPr/>
            </a:pPr>
            <a:r>
              <a:rPr lang="en-US" altLang="zh-CN" sz="2000" b="0" kern="0" dirty="0"/>
              <a:t>                out &lt;= </a:t>
            </a:r>
            <a:r>
              <a:rPr lang="zh-CN" altLang="en-US" sz="2000" b="0" kern="0" dirty="0"/>
              <a:t>表达式</a:t>
            </a:r>
            <a:endParaRPr lang="en-US" altLang="zh-CN" sz="2000" b="0" kern="0" dirty="0"/>
          </a:p>
          <a:p>
            <a:pPr indent="-74613">
              <a:spcBef>
                <a:spcPts val="0"/>
              </a:spcBef>
              <a:spcAft>
                <a:spcPts val="0"/>
              </a:spcAft>
              <a:buFontTx/>
              <a:buNone/>
              <a:defRPr/>
            </a:pPr>
            <a:r>
              <a:rPr lang="en-US" altLang="zh-CN" sz="2000" b="0" kern="0" dirty="0"/>
              <a:t>            end</a:t>
            </a:r>
          </a:p>
          <a:p>
            <a:pPr indent="-74613">
              <a:spcBef>
                <a:spcPts val="0"/>
              </a:spcBef>
              <a:spcAft>
                <a:spcPts val="200"/>
              </a:spcAft>
              <a:buFontTx/>
              <a:buNone/>
              <a:defRPr/>
            </a:pPr>
            <a:r>
              <a:rPr lang="en-US" altLang="zh-CN" sz="2000" b="0" kern="0" dirty="0"/>
              <a:t>    ……</a:t>
            </a:r>
          </a:p>
          <a:p>
            <a:pPr>
              <a:spcBef>
                <a:spcPts val="0"/>
              </a:spcBef>
              <a:spcAft>
                <a:spcPts val="200"/>
              </a:spcAft>
              <a:buFontTx/>
              <a:buNone/>
              <a:defRPr/>
            </a:pPr>
            <a:r>
              <a:rPr lang="en-US" altLang="zh-CN" sz="2000" b="0" kern="0" dirty="0"/>
              <a:t>end</a:t>
            </a:r>
          </a:p>
        </p:txBody>
      </p:sp>
      <p:grpSp>
        <p:nvGrpSpPr>
          <p:cNvPr id="25608" name="组合 52">
            <a:extLst>
              <a:ext uri="{FF2B5EF4-FFF2-40B4-BE49-F238E27FC236}">
                <a16:creationId xmlns:a16="http://schemas.microsoft.com/office/drawing/2014/main" id="{0CEBBDD9-0F5E-40C8-A1D2-15DEDF5F9478}"/>
              </a:ext>
            </a:extLst>
          </p:cNvPr>
          <p:cNvGrpSpPr>
            <a:grpSpLocks/>
          </p:cNvGrpSpPr>
          <p:nvPr/>
        </p:nvGrpSpPr>
        <p:grpSpPr bwMode="auto">
          <a:xfrm>
            <a:off x="5364163" y="2240868"/>
            <a:ext cx="3017837" cy="1762098"/>
            <a:chOff x="5217578" y="1638788"/>
            <a:chExt cx="3018050" cy="2007700"/>
          </a:xfrm>
        </p:grpSpPr>
        <p:sp>
          <p:nvSpPr>
            <p:cNvPr id="55" name="TextBox 34">
              <a:extLst>
                <a:ext uri="{FF2B5EF4-FFF2-40B4-BE49-F238E27FC236}">
                  <a16:creationId xmlns:a16="http://schemas.microsoft.com/office/drawing/2014/main" id="{412097B6-391F-4F1A-89B1-07829E8978E2}"/>
                </a:ext>
              </a:extLst>
            </p:cNvPr>
            <p:cNvSpPr txBox="1"/>
            <p:nvPr/>
          </p:nvSpPr>
          <p:spPr bwMode="auto">
            <a:xfrm>
              <a:off x="7184629" y="2730385"/>
              <a:ext cx="466758" cy="685816"/>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25632" name="TextBox 35">
              <a:extLst>
                <a:ext uri="{FF2B5EF4-FFF2-40B4-BE49-F238E27FC236}">
                  <a16:creationId xmlns:a16="http://schemas.microsoft.com/office/drawing/2014/main" id="{D553E41E-9734-4DED-B287-7AB656DE84A5}"/>
                </a:ext>
              </a:extLst>
            </p:cNvPr>
            <p:cNvSpPr txBox="1">
              <a:spLocks noChangeArrowheads="1"/>
            </p:cNvSpPr>
            <p:nvPr/>
          </p:nvSpPr>
          <p:spPr bwMode="auto">
            <a:xfrm>
              <a:off x="7243268" y="3226202"/>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dirty="0">
                  <a:cs typeface="Times New Roman" panose="02020603050405020304" pitchFamily="18" charset="0"/>
                </a:rPr>
                <a:t>&lt;</a:t>
              </a:r>
              <a:endParaRPr lang="zh-CN" altLang="en-US" sz="2000" b="0" dirty="0">
                <a:cs typeface="Times New Roman" panose="02020603050405020304" pitchFamily="18" charset="0"/>
              </a:endParaRPr>
            </a:p>
          </p:txBody>
        </p:sp>
        <p:sp>
          <p:nvSpPr>
            <p:cNvPr id="60" name="TextBox 36">
              <a:extLst>
                <a:ext uri="{FF2B5EF4-FFF2-40B4-BE49-F238E27FC236}">
                  <a16:creationId xmlns:a16="http://schemas.microsoft.com/office/drawing/2014/main" id="{3736BC48-CD22-44EE-B0DA-1973472E0BEA}"/>
                </a:ext>
              </a:extLst>
            </p:cNvPr>
            <p:cNvSpPr txBox="1"/>
            <p:nvPr/>
          </p:nvSpPr>
          <p:spPr bwMode="auto">
            <a:xfrm>
              <a:off x="5911364" y="1814284"/>
              <a:ext cx="520737" cy="1601918"/>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sz="2000" dirty="0">
                  <a:latin typeface="Times New Roman" pitchFamily="18" charset="0"/>
                  <a:cs typeface="Times New Roman" pitchFamily="18" charset="0"/>
                </a:rPr>
                <a:t>CL</a:t>
              </a:r>
              <a:endParaRPr lang="en-US" altLang="zh-CN" sz="2400" dirty="0">
                <a:latin typeface="Times New Roman" pitchFamily="18" charset="0"/>
                <a:cs typeface="Times New Roman" pitchFamily="18" charset="0"/>
              </a:endParaRPr>
            </a:p>
          </p:txBody>
        </p:sp>
        <p:cxnSp>
          <p:nvCxnSpPr>
            <p:cNvPr id="62" name="直接箭头连接符 61">
              <a:extLst>
                <a:ext uri="{FF2B5EF4-FFF2-40B4-BE49-F238E27FC236}">
                  <a16:creationId xmlns:a16="http://schemas.microsoft.com/office/drawing/2014/main" id="{BFCBD785-B7FB-42AF-AAF3-B83D5F10E879}"/>
                </a:ext>
              </a:extLst>
            </p:cNvPr>
            <p:cNvCxnSpPr>
              <a:cxnSpLocks/>
            </p:cNvCxnSpPr>
            <p:nvPr/>
          </p:nvCxnSpPr>
          <p:spPr bwMode="auto">
            <a:xfrm>
              <a:off x="5555739" y="3116997"/>
              <a:ext cx="368326" cy="1681"/>
            </a:xfrm>
            <a:prstGeom prst="straightConnector1">
              <a:avLst/>
            </a:prstGeom>
            <a:ln w="19050">
              <a:solidFill>
                <a:schemeClr val="tx1"/>
              </a:solidFill>
              <a:headEnd type="none"/>
              <a:tailEnd type="triangle" w="med" len="lg"/>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FEF5D9BD-830A-413F-9142-37D04EF4D1E9}"/>
                </a:ext>
              </a:extLst>
            </p:cNvPr>
            <p:cNvCxnSpPr/>
            <p:nvPr/>
          </p:nvCxnSpPr>
          <p:spPr bwMode="auto">
            <a:xfrm>
              <a:off x="7651387" y="3101869"/>
              <a:ext cx="369914" cy="3362"/>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E4A687E7-922C-4E12-82E5-6E7B33CF907A}"/>
                </a:ext>
              </a:extLst>
            </p:cNvPr>
            <p:cNvCxnSpPr>
              <a:cxnSpLocks/>
            </p:cNvCxnSpPr>
            <p:nvPr/>
          </p:nvCxnSpPr>
          <p:spPr bwMode="auto">
            <a:xfrm>
              <a:off x="8026063" y="3100188"/>
              <a:ext cx="0" cy="54630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72" name="直接箭头连接符 71">
              <a:extLst>
                <a:ext uri="{FF2B5EF4-FFF2-40B4-BE49-F238E27FC236}">
                  <a16:creationId xmlns:a16="http://schemas.microsoft.com/office/drawing/2014/main" id="{2E49AA2E-DA50-4306-BC95-B381EB8D2616}"/>
                </a:ext>
              </a:extLst>
            </p:cNvPr>
            <p:cNvCxnSpPr>
              <a:cxnSpLocks/>
            </p:cNvCxnSpPr>
            <p:nvPr/>
          </p:nvCxnSpPr>
          <p:spPr bwMode="auto">
            <a:xfrm>
              <a:off x="5543038" y="3646488"/>
              <a:ext cx="2478263"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B14385DE-9634-4477-8069-8078BF724FCF}"/>
                </a:ext>
              </a:extLst>
            </p:cNvPr>
            <p:cNvCxnSpPr>
              <a:cxnSpLocks/>
            </p:cNvCxnSpPr>
            <p:nvPr/>
          </p:nvCxnSpPr>
          <p:spPr bwMode="auto">
            <a:xfrm>
              <a:off x="5555739" y="3116997"/>
              <a:ext cx="0" cy="529491"/>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093B29DB-3FF4-4C13-818D-A4B654F4096C}"/>
                </a:ext>
              </a:extLst>
            </p:cNvPr>
            <p:cNvCxnSpPr>
              <a:cxnSpLocks/>
            </p:cNvCxnSpPr>
            <p:nvPr/>
          </p:nvCxnSpPr>
          <p:spPr bwMode="auto">
            <a:xfrm>
              <a:off x="6432101" y="2148787"/>
              <a:ext cx="173049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C320CF66-1765-466C-B09D-C85F932A846C}"/>
                </a:ext>
              </a:extLst>
            </p:cNvPr>
            <p:cNvCxnSpPr>
              <a:cxnSpLocks/>
            </p:cNvCxnSpPr>
            <p:nvPr/>
          </p:nvCxnSpPr>
          <p:spPr bwMode="auto">
            <a:xfrm>
              <a:off x="6432101" y="3100188"/>
              <a:ext cx="75252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25641" name="TextBox 58">
              <a:extLst>
                <a:ext uri="{FF2B5EF4-FFF2-40B4-BE49-F238E27FC236}">
                  <a16:creationId xmlns:a16="http://schemas.microsoft.com/office/drawing/2014/main" id="{0044377D-466F-4C6F-9A11-4AD09D11E3B8}"/>
                </a:ext>
              </a:extLst>
            </p:cNvPr>
            <p:cNvSpPr txBox="1">
              <a:spLocks noChangeArrowheads="1"/>
            </p:cNvSpPr>
            <p:nvPr/>
          </p:nvSpPr>
          <p:spPr bwMode="auto">
            <a:xfrm>
              <a:off x="5217578" y="1638788"/>
              <a:ext cx="362138"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in</a:t>
              </a:r>
              <a:endParaRPr lang="zh-CN" altLang="en-US" sz="2400" b="0" dirty="0">
                <a:cs typeface="Times New Roman" panose="02020603050405020304" pitchFamily="18" charset="0"/>
              </a:endParaRPr>
            </a:p>
          </p:txBody>
        </p:sp>
        <p:sp>
          <p:nvSpPr>
            <p:cNvPr id="25642" name="TextBox 60">
              <a:extLst>
                <a:ext uri="{FF2B5EF4-FFF2-40B4-BE49-F238E27FC236}">
                  <a16:creationId xmlns:a16="http://schemas.microsoft.com/office/drawing/2014/main" id="{3EC89A0F-953D-4182-BAC8-4AE7EC590325}"/>
                </a:ext>
              </a:extLst>
            </p:cNvPr>
            <p:cNvSpPr txBox="1">
              <a:spLocks noChangeArrowheads="1"/>
            </p:cNvSpPr>
            <p:nvPr/>
          </p:nvSpPr>
          <p:spPr bwMode="auto">
            <a:xfrm>
              <a:off x="7741927" y="1638788"/>
              <a:ext cx="493701"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out</a:t>
              </a:r>
              <a:endParaRPr lang="zh-CN" altLang="en-US" sz="2400" b="0" dirty="0">
                <a:cs typeface="Times New Roman" panose="02020603050405020304" pitchFamily="18" charset="0"/>
              </a:endParaRPr>
            </a:p>
          </p:txBody>
        </p:sp>
        <p:sp>
          <p:nvSpPr>
            <p:cNvPr id="25643" name="TextBox 61">
              <a:extLst>
                <a:ext uri="{FF2B5EF4-FFF2-40B4-BE49-F238E27FC236}">
                  <a16:creationId xmlns:a16="http://schemas.microsoft.com/office/drawing/2014/main" id="{DAFC5023-3AC6-4EAA-86D3-8146D7195C32}"/>
                </a:ext>
              </a:extLst>
            </p:cNvPr>
            <p:cNvSpPr txBox="1">
              <a:spLocks noChangeArrowheads="1"/>
            </p:cNvSpPr>
            <p:nvPr/>
          </p:nvSpPr>
          <p:spPr bwMode="auto">
            <a:xfrm>
              <a:off x="7747392" y="2609528"/>
              <a:ext cx="37705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cs</a:t>
              </a:r>
              <a:endParaRPr lang="zh-CN" altLang="en-US" sz="2400" b="0" dirty="0">
                <a:cs typeface="Times New Roman" panose="02020603050405020304" pitchFamily="18" charset="0"/>
              </a:endParaRPr>
            </a:p>
          </p:txBody>
        </p:sp>
        <p:sp>
          <p:nvSpPr>
            <p:cNvPr id="25644" name="TextBox 62">
              <a:extLst>
                <a:ext uri="{FF2B5EF4-FFF2-40B4-BE49-F238E27FC236}">
                  <a16:creationId xmlns:a16="http://schemas.microsoft.com/office/drawing/2014/main" id="{DF1BF002-FAC8-401C-8723-0667C616A8FE}"/>
                </a:ext>
              </a:extLst>
            </p:cNvPr>
            <p:cNvSpPr txBox="1">
              <a:spLocks noChangeArrowheads="1"/>
            </p:cNvSpPr>
            <p:nvPr/>
          </p:nvSpPr>
          <p:spPr bwMode="auto">
            <a:xfrm>
              <a:off x="6577705" y="2572204"/>
              <a:ext cx="39197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ns</a:t>
              </a:r>
              <a:endParaRPr lang="zh-CN" altLang="en-US" sz="2400" b="0" dirty="0">
                <a:cs typeface="Times New Roman" panose="02020603050405020304" pitchFamily="18" charset="0"/>
              </a:endParaRPr>
            </a:p>
          </p:txBody>
        </p:sp>
        <p:cxnSp>
          <p:nvCxnSpPr>
            <p:cNvPr id="84" name="直接箭头连接符 83">
              <a:extLst>
                <a:ext uri="{FF2B5EF4-FFF2-40B4-BE49-F238E27FC236}">
                  <a16:creationId xmlns:a16="http://schemas.microsoft.com/office/drawing/2014/main" id="{8320B8B4-EC62-4A97-A8DD-90E3D4EC7315}"/>
                </a:ext>
              </a:extLst>
            </p:cNvPr>
            <p:cNvCxnSpPr>
              <a:cxnSpLocks/>
            </p:cNvCxnSpPr>
            <p:nvPr/>
          </p:nvCxnSpPr>
          <p:spPr bwMode="auto">
            <a:xfrm>
              <a:off x="5292195" y="2147106"/>
              <a:ext cx="647746"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grpSp>
      <p:sp>
        <p:nvSpPr>
          <p:cNvPr id="87" name="矩形: 圆角 86">
            <a:extLst>
              <a:ext uri="{FF2B5EF4-FFF2-40B4-BE49-F238E27FC236}">
                <a16:creationId xmlns:a16="http://schemas.microsoft.com/office/drawing/2014/main" id="{EF30EB28-2434-4D7C-9A08-CA82E29BC5C9}"/>
              </a:ext>
            </a:extLst>
          </p:cNvPr>
          <p:cNvSpPr/>
          <p:nvPr/>
        </p:nvSpPr>
        <p:spPr bwMode="auto">
          <a:xfrm>
            <a:off x="5876925" y="2286396"/>
            <a:ext cx="2054225" cy="1627403"/>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4586" name="组合 21">
            <a:extLst>
              <a:ext uri="{FF2B5EF4-FFF2-40B4-BE49-F238E27FC236}">
                <a16:creationId xmlns:a16="http://schemas.microsoft.com/office/drawing/2014/main" id="{3D567B22-53CA-4C21-AEA6-9BDE0F6997D1}"/>
              </a:ext>
            </a:extLst>
          </p:cNvPr>
          <p:cNvGrpSpPr>
            <a:grpSpLocks/>
          </p:cNvGrpSpPr>
          <p:nvPr/>
        </p:nvGrpSpPr>
        <p:grpSpPr bwMode="auto">
          <a:xfrm>
            <a:off x="5400675" y="4653135"/>
            <a:ext cx="3017838" cy="1548636"/>
            <a:chOff x="5400463" y="4345686"/>
            <a:chExt cx="3018050" cy="1927630"/>
          </a:xfrm>
        </p:grpSpPr>
        <p:sp>
          <p:nvSpPr>
            <p:cNvPr id="91" name="TextBox 34">
              <a:extLst>
                <a:ext uri="{FF2B5EF4-FFF2-40B4-BE49-F238E27FC236}">
                  <a16:creationId xmlns:a16="http://schemas.microsoft.com/office/drawing/2014/main" id="{A875439F-62CF-428E-85F1-B3792FFDEAD1}"/>
                </a:ext>
              </a:extLst>
            </p:cNvPr>
            <p:cNvSpPr txBox="1"/>
            <p:nvPr/>
          </p:nvSpPr>
          <p:spPr bwMode="auto">
            <a:xfrm>
              <a:off x="7367514" y="5415988"/>
              <a:ext cx="466758" cy="686526"/>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25614" name="TextBox 35">
              <a:extLst>
                <a:ext uri="{FF2B5EF4-FFF2-40B4-BE49-F238E27FC236}">
                  <a16:creationId xmlns:a16="http://schemas.microsoft.com/office/drawing/2014/main" id="{01B429D5-7FB9-4385-B525-DF5814262D40}"/>
                </a:ext>
              </a:extLst>
            </p:cNvPr>
            <p:cNvSpPr txBox="1">
              <a:spLocks noChangeArrowheads="1"/>
            </p:cNvSpPr>
            <p:nvPr/>
          </p:nvSpPr>
          <p:spPr bwMode="auto">
            <a:xfrm>
              <a:off x="7430812" y="5887332"/>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dirty="0">
                  <a:cs typeface="Times New Roman" panose="02020603050405020304" pitchFamily="18" charset="0"/>
                </a:rPr>
                <a:t>&lt;</a:t>
              </a:r>
              <a:endParaRPr lang="zh-CN" altLang="en-US" sz="2000" b="0" dirty="0">
                <a:cs typeface="Times New Roman" panose="02020603050405020304" pitchFamily="18" charset="0"/>
              </a:endParaRPr>
            </a:p>
          </p:txBody>
        </p:sp>
        <p:sp>
          <p:nvSpPr>
            <p:cNvPr id="93" name="TextBox 36">
              <a:extLst>
                <a:ext uri="{FF2B5EF4-FFF2-40B4-BE49-F238E27FC236}">
                  <a16:creationId xmlns:a16="http://schemas.microsoft.com/office/drawing/2014/main" id="{55C924FC-9993-4AF0-817E-62CD328DCDB7}"/>
                </a:ext>
              </a:extLst>
            </p:cNvPr>
            <p:cNvSpPr txBox="1"/>
            <p:nvPr/>
          </p:nvSpPr>
          <p:spPr bwMode="auto">
            <a:xfrm>
              <a:off x="6094250" y="4566951"/>
              <a:ext cx="520737" cy="1535563"/>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sz="2000" dirty="0">
                  <a:latin typeface="Times New Roman" pitchFamily="18" charset="0"/>
                  <a:cs typeface="Times New Roman" pitchFamily="18" charset="0"/>
                </a:rPr>
                <a:t>CL</a:t>
              </a:r>
              <a:endParaRPr lang="en-US" altLang="zh-CN" sz="2400" dirty="0">
                <a:latin typeface="Times New Roman" pitchFamily="18" charset="0"/>
                <a:cs typeface="Times New Roman" pitchFamily="18" charset="0"/>
              </a:endParaRPr>
            </a:p>
          </p:txBody>
        </p:sp>
        <p:cxnSp>
          <p:nvCxnSpPr>
            <p:cNvPr id="94" name="直接箭头连接符 93">
              <a:extLst>
                <a:ext uri="{FF2B5EF4-FFF2-40B4-BE49-F238E27FC236}">
                  <a16:creationId xmlns:a16="http://schemas.microsoft.com/office/drawing/2014/main" id="{58541D38-8E31-448E-B757-AC2AC8179CB2}"/>
                </a:ext>
              </a:extLst>
            </p:cNvPr>
            <p:cNvCxnSpPr>
              <a:cxnSpLocks/>
            </p:cNvCxnSpPr>
            <p:nvPr/>
          </p:nvCxnSpPr>
          <p:spPr bwMode="auto">
            <a:xfrm>
              <a:off x="5738625" y="5804025"/>
              <a:ext cx="368326" cy="1658"/>
            </a:xfrm>
            <a:prstGeom prst="straightConnector1">
              <a:avLst/>
            </a:prstGeom>
            <a:ln w="19050">
              <a:solidFill>
                <a:schemeClr val="tx1"/>
              </a:solidFill>
              <a:headEnd type="none"/>
              <a:tailEnd type="triangle" w="med" len="lg"/>
            </a:ln>
          </p:spPr>
          <p:style>
            <a:lnRef idx="1">
              <a:schemeClr val="dk1"/>
            </a:lnRef>
            <a:fillRef idx="0">
              <a:schemeClr val="dk1"/>
            </a:fillRef>
            <a:effectRef idx="0">
              <a:schemeClr val="dk1"/>
            </a:effectRef>
            <a:fontRef idx="minor">
              <a:schemeClr val="tx1"/>
            </a:fontRef>
          </p:style>
        </p:cxnSp>
        <p:cxnSp>
          <p:nvCxnSpPr>
            <p:cNvPr id="95" name="直接箭头连接符 94">
              <a:extLst>
                <a:ext uri="{FF2B5EF4-FFF2-40B4-BE49-F238E27FC236}">
                  <a16:creationId xmlns:a16="http://schemas.microsoft.com/office/drawing/2014/main" id="{EE87A652-158D-4DF2-A748-43A9C030C3AD}"/>
                </a:ext>
              </a:extLst>
            </p:cNvPr>
            <p:cNvCxnSpPr/>
            <p:nvPr/>
          </p:nvCxnSpPr>
          <p:spPr bwMode="auto">
            <a:xfrm>
              <a:off x="7834272" y="5789100"/>
              <a:ext cx="369913" cy="1659"/>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96" name="直接箭头连接符 95">
              <a:extLst>
                <a:ext uri="{FF2B5EF4-FFF2-40B4-BE49-F238E27FC236}">
                  <a16:creationId xmlns:a16="http://schemas.microsoft.com/office/drawing/2014/main" id="{CE2F4B41-7BB4-4543-8CEE-B588BFD0E4C7}"/>
                </a:ext>
              </a:extLst>
            </p:cNvPr>
            <p:cNvCxnSpPr>
              <a:cxnSpLocks/>
            </p:cNvCxnSpPr>
            <p:nvPr/>
          </p:nvCxnSpPr>
          <p:spPr bwMode="auto">
            <a:xfrm>
              <a:off x="8208948" y="5787442"/>
              <a:ext cx="0" cy="48587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2506E5EE-6105-41FC-BD13-2F624ECC1D95}"/>
                </a:ext>
              </a:extLst>
            </p:cNvPr>
            <p:cNvCxnSpPr>
              <a:cxnSpLocks/>
            </p:cNvCxnSpPr>
            <p:nvPr/>
          </p:nvCxnSpPr>
          <p:spPr bwMode="auto">
            <a:xfrm>
              <a:off x="5725924" y="6273316"/>
              <a:ext cx="2478261"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98" name="直接箭头连接符 97">
              <a:extLst>
                <a:ext uri="{FF2B5EF4-FFF2-40B4-BE49-F238E27FC236}">
                  <a16:creationId xmlns:a16="http://schemas.microsoft.com/office/drawing/2014/main" id="{6BCF6F18-0262-4EA4-B1F3-3CDA1E7F2EAA}"/>
                </a:ext>
              </a:extLst>
            </p:cNvPr>
            <p:cNvCxnSpPr>
              <a:cxnSpLocks/>
            </p:cNvCxnSpPr>
            <p:nvPr/>
          </p:nvCxnSpPr>
          <p:spPr bwMode="auto">
            <a:xfrm>
              <a:off x="5738625" y="5804025"/>
              <a:ext cx="0" cy="469291"/>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99" name="直接箭头连接符 98">
              <a:extLst>
                <a:ext uri="{FF2B5EF4-FFF2-40B4-BE49-F238E27FC236}">
                  <a16:creationId xmlns:a16="http://schemas.microsoft.com/office/drawing/2014/main" id="{333477CE-3BB0-4B6E-86FD-A58DC02984ED}"/>
                </a:ext>
              </a:extLst>
            </p:cNvPr>
            <p:cNvCxnSpPr>
              <a:cxnSpLocks/>
            </p:cNvCxnSpPr>
            <p:nvPr/>
          </p:nvCxnSpPr>
          <p:spPr bwMode="auto">
            <a:xfrm>
              <a:off x="6614986" y="4906897"/>
              <a:ext cx="173049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A0BF2FB4-0B70-4B58-BBD5-1DFC08FCDA2C}"/>
                </a:ext>
              </a:extLst>
            </p:cNvPr>
            <p:cNvCxnSpPr>
              <a:cxnSpLocks/>
            </p:cNvCxnSpPr>
            <p:nvPr/>
          </p:nvCxnSpPr>
          <p:spPr bwMode="auto">
            <a:xfrm>
              <a:off x="6614986" y="5787442"/>
              <a:ext cx="75252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25623" name="TextBox 58">
              <a:extLst>
                <a:ext uri="{FF2B5EF4-FFF2-40B4-BE49-F238E27FC236}">
                  <a16:creationId xmlns:a16="http://schemas.microsoft.com/office/drawing/2014/main" id="{F9442BA4-343E-4318-8107-AB7CEAD4B181}"/>
                </a:ext>
              </a:extLst>
            </p:cNvPr>
            <p:cNvSpPr txBox="1">
              <a:spLocks noChangeArrowheads="1"/>
            </p:cNvSpPr>
            <p:nvPr/>
          </p:nvSpPr>
          <p:spPr bwMode="auto">
            <a:xfrm>
              <a:off x="5400463" y="4345686"/>
              <a:ext cx="362138"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in</a:t>
              </a:r>
              <a:endParaRPr lang="zh-CN" altLang="en-US" sz="2400" b="0">
                <a:cs typeface="Times New Roman" panose="02020603050405020304" pitchFamily="18" charset="0"/>
              </a:endParaRPr>
            </a:p>
          </p:txBody>
        </p:sp>
        <p:sp>
          <p:nvSpPr>
            <p:cNvPr id="25624" name="TextBox 60">
              <a:extLst>
                <a:ext uri="{FF2B5EF4-FFF2-40B4-BE49-F238E27FC236}">
                  <a16:creationId xmlns:a16="http://schemas.microsoft.com/office/drawing/2014/main" id="{6288AAA6-BEF1-477C-BD5C-A4CEB18DC6DB}"/>
                </a:ext>
              </a:extLst>
            </p:cNvPr>
            <p:cNvSpPr txBox="1">
              <a:spLocks noChangeArrowheads="1"/>
            </p:cNvSpPr>
            <p:nvPr/>
          </p:nvSpPr>
          <p:spPr bwMode="auto">
            <a:xfrm>
              <a:off x="7924812" y="4356971"/>
              <a:ext cx="493701"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out</a:t>
              </a:r>
              <a:endParaRPr lang="zh-CN" altLang="en-US" sz="2400" b="0">
                <a:cs typeface="Times New Roman" panose="02020603050405020304" pitchFamily="18" charset="0"/>
              </a:endParaRPr>
            </a:p>
          </p:txBody>
        </p:sp>
        <p:sp>
          <p:nvSpPr>
            <p:cNvPr id="25625" name="TextBox 61">
              <a:extLst>
                <a:ext uri="{FF2B5EF4-FFF2-40B4-BE49-F238E27FC236}">
                  <a16:creationId xmlns:a16="http://schemas.microsoft.com/office/drawing/2014/main" id="{4391FF66-881F-4320-A77B-437AE5A5E672}"/>
                </a:ext>
              </a:extLst>
            </p:cNvPr>
            <p:cNvSpPr txBox="1">
              <a:spLocks noChangeArrowheads="1"/>
            </p:cNvSpPr>
            <p:nvPr/>
          </p:nvSpPr>
          <p:spPr bwMode="auto">
            <a:xfrm>
              <a:off x="7930277" y="5255208"/>
              <a:ext cx="37705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cs</a:t>
              </a:r>
              <a:endParaRPr lang="zh-CN" altLang="en-US" sz="2400" b="0" dirty="0">
                <a:cs typeface="Times New Roman" panose="02020603050405020304" pitchFamily="18" charset="0"/>
              </a:endParaRPr>
            </a:p>
          </p:txBody>
        </p:sp>
        <p:cxnSp>
          <p:nvCxnSpPr>
            <p:cNvPr id="105" name="直接箭头连接符 104">
              <a:extLst>
                <a:ext uri="{FF2B5EF4-FFF2-40B4-BE49-F238E27FC236}">
                  <a16:creationId xmlns:a16="http://schemas.microsoft.com/office/drawing/2014/main" id="{6D4029EF-92A5-4175-B1C8-D290E3121FD1}"/>
                </a:ext>
              </a:extLst>
            </p:cNvPr>
            <p:cNvCxnSpPr>
              <a:cxnSpLocks/>
            </p:cNvCxnSpPr>
            <p:nvPr/>
          </p:nvCxnSpPr>
          <p:spPr bwMode="auto">
            <a:xfrm>
              <a:off x="5475081" y="4905240"/>
              <a:ext cx="647746"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106" name="TextBox 34">
              <a:extLst>
                <a:ext uri="{FF2B5EF4-FFF2-40B4-BE49-F238E27FC236}">
                  <a16:creationId xmlns:a16="http://schemas.microsoft.com/office/drawing/2014/main" id="{3B122A7C-D7B1-4273-A7FB-C85C438974AF}"/>
                </a:ext>
              </a:extLst>
            </p:cNvPr>
            <p:cNvSpPr txBox="1"/>
            <p:nvPr/>
          </p:nvSpPr>
          <p:spPr bwMode="auto">
            <a:xfrm>
              <a:off x="7367514" y="4566951"/>
              <a:ext cx="466758" cy="68652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OR</a:t>
              </a:r>
              <a:endParaRPr lang="zh-CN" altLang="en-US" sz="2000" dirty="0">
                <a:latin typeface="Times New Roman" pitchFamily="18" charset="0"/>
                <a:cs typeface="Times New Roman" pitchFamily="18" charset="0"/>
              </a:endParaRPr>
            </a:p>
          </p:txBody>
        </p:sp>
        <p:sp>
          <p:nvSpPr>
            <p:cNvPr id="25628" name="TextBox 35">
              <a:extLst>
                <a:ext uri="{FF2B5EF4-FFF2-40B4-BE49-F238E27FC236}">
                  <a16:creationId xmlns:a16="http://schemas.microsoft.com/office/drawing/2014/main" id="{49F8614A-3017-4CDC-94A1-67D655693D61}"/>
                </a:ext>
              </a:extLst>
            </p:cNvPr>
            <p:cNvSpPr txBox="1">
              <a:spLocks noChangeArrowheads="1"/>
            </p:cNvSpPr>
            <p:nvPr/>
          </p:nvSpPr>
          <p:spPr bwMode="auto">
            <a:xfrm>
              <a:off x="7358794" y="5017888"/>
              <a:ext cx="492478" cy="247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dirty="0">
                  <a:solidFill>
                    <a:srgbClr val="FF0000"/>
                  </a:solidFill>
                  <a:cs typeface="Times New Roman" panose="02020603050405020304" pitchFamily="18" charset="0"/>
                </a:rPr>
                <a:t>&lt;</a:t>
              </a:r>
              <a:endParaRPr lang="zh-CN" altLang="en-US" sz="2000" b="0" dirty="0">
                <a:solidFill>
                  <a:srgbClr val="FF0000"/>
                </a:solidFill>
                <a:cs typeface="Times New Roman" panose="02020603050405020304" pitchFamily="18" charset="0"/>
              </a:endParaRPr>
            </a:p>
          </p:txBody>
        </p:sp>
        <p:sp>
          <p:nvSpPr>
            <p:cNvPr id="25629" name="TextBox 58">
              <a:extLst>
                <a:ext uri="{FF2B5EF4-FFF2-40B4-BE49-F238E27FC236}">
                  <a16:creationId xmlns:a16="http://schemas.microsoft.com/office/drawing/2014/main" id="{576148AD-BB1C-4808-84C7-8A07E36AF045}"/>
                </a:ext>
              </a:extLst>
            </p:cNvPr>
            <p:cNvSpPr txBox="1">
              <a:spLocks noChangeArrowheads="1"/>
            </p:cNvSpPr>
            <p:nvPr/>
          </p:nvSpPr>
          <p:spPr bwMode="auto">
            <a:xfrm>
              <a:off x="6758816" y="5241962"/>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ns</a:t>
              </a:r>
              <a:endParaRPr lang="zh-CN" altLang="en-US" sz="2400" b="0" dirty="0">
                <a:cs typeface="Times New Roman" panose="02020603050405020304" pitchFamily="18" charset="0"/>
              </a:endParaRPr>
            </a:p>
          </p:txBody>
        </p:sp>
        <p:sp>
          <p:nvSpPr>
            <p:cNvPr id="25630" name="TextBox 58">
              <a:extLst>
                <a:ext uri="{FF2B5EF4-FFF2-40B4-BE49-F238E27FC236}">
                  <a16:creationId xmlns:a16="http://schemas.microsoft.com/office/drawing/2014/main" id="{3103BD16-9C7E-4B88-96B5-E1328096771E}"/>
                </a:ext>
              </a:extLst>
            </p:cNvPr>
            <p:cNvSpPr txBox="1">
              <a:spLocks noChangeArrowheads="1"/>
            </p:cNvSpPr>
            <p:nvPr/>
          </p:nvSpPr>
          <p:spPr bwMode="auto">
            <a:xfrm>
              <a:off x="6762900" y="4345687"/>
              <a:ext cx="492478" cy="48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no</a:t>
              </a:r>
              <a:endParaRPr lang="zh-CN" altLang="en-US" sz="2400" b="0" dirty="0">
                <a:cs typeface="Times New Roman" panose="02020603050405020304" pitchFamily="18" charset="0"/>
              </a:endParaRPr>
            </a:p>
          </p:txBody>
        </p:sp>
      </p:grpSp>
      <p:sp>
        <p:nvSpPr>
          <p:cNvPr id="21" name="箭头: 下 20">
            <a:extLst>
              <a:ext uri="{FF2B5EF4-FFF2-40B4-BE49-F238E27FC236}">
                <a16:creationId xmlns:a16="http://schemas.microsoft.com/office/drawing/2014/main" id="{2F66F319-F410-4F0A-983A-FDCF8A107676}"/>
              </a:ext>
            </a:extLst>
          </p:cNvPr>
          <p:cNvSpPr/>
          <p:nvPr/>
        </p:nvSpPr>
        <p:spPr>
          <a:xfrm>
            <a:off x="6843844" y="4247876"/>
            <a:ext cx="288925" cy="330200"/>
          </a:xfrm>
          <a:prstGeom prst="downArrow">
            <a:avLst>
              <a:gd name="adj1" fmla="val 50000"/>
              <a:gd name="adj2" fmla="val 567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6" name="组合 45">
            <a:extLst>
              <a:ext uri="{FF2B5EF4-FFF2-40B4-BE49-F238E27FC236}">
                <a16:creationId xmlns:a16="http://schemas.microsoft.com/office/drawing/2014/main" id="{EF652A49-A6AB-4527-BF19-D9356DE5CAD5}"/>
              </a:ext>
            </a:extLst>
          </p:cNvPr>
          <p:cNvGrpSpPr/>
          <p:nvPr/>
        </p:nvGrpSpPr>
        <p:grpSpPr>
          <a:xfrm>
            <a:off x="5839573" y="2290145"/>
            <a:ext cx="2096339" cy="1620703"/>
            <a:chOff x="8042143" y="1623444"/>
            <a:chExt cx="1940818" cy="1948542"/>
          </a:xfrm>
        </p:grpSpPr>
        <p:cxnSp>
          <p:nvCxnSpPr>
            <p:cNvPr id="47" name="直接连接符 46">
              <a:extLst>
                <a:ext uri="{FF2B5EF4-FFF2-40B4-BE49-F238E27FC236}">
                  <a16:creationId xmlns:a16="http://schemas.microsoft.com/office/drawing/2014/main" id="{D33C4F06-5A88-4F9C-925A-ECC793541745}"/>
                </a:ext>
              </a:extLst>
            </p:cNvPr>
            <p:cNvCxnSpPr>
              <a:cxnSpLocks/>
            </p:cNvCxnSpPr>
            <p:nvPr/>
          </p:nvCxnSpPr>
          <p:spPr>
            <a:xfrm>
              <a:off x="8042143" y="1635343"/>
              <a:ext cx="1940818" cy="19366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87AADDF1-0492-4712-BE79-7DE218BB367C}"/>
                </a:ext>
              </a:extLst>
            </p:cNvPr>
            <p:cNvCxnSpPr>
              <a:cxnSpLocks/>
            </p:cNvCxnSpPr>
            <p:nvPr/>
          </p:nvCxnSpPr>
          <p:spPr>
            <a:xfrm flipH="1">
              <a:off x="8042143" y="1623444"/>
              <a:ext cx="1940818" cy="19485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83A6C3F0-2EE2-400E-B761-70B74E30E3DE}"/>
              </a:ext>
            </a:extLst>
          </p:cNvPr>
          <p:cNvSpPr/>
          <p:nvPr/>
        </p:nvSpPr>
        <p:spPr>
          <a:xfrm>
            <a:off x="5226516" y="1310139"/>
            <a:ext cx="2709396" cy="523220"/>
          </a:xfrm>
          <a:prstGeom prst="rect">
            <a:avLst/>
          </a:prstGeom>
        </p:spPr>
        <p:txBody>
          <a:bodyPr wrap="none">
            <a:spAutoFit/>
          </a:bodyPr>
          <a:lstStyle/>
          <a:p>
            <a:r>
              <a:rPr lang="zh-CN" altLang="en-US" sz="2800" b="1" kern="0" dirty="0">
                <a:solidFill>
                  <a:srgbClr val="FF0000"/>
                </a:solidFill>
                <a:latin typeface="Times New Roman" pitchFamily="18" charset="0"/>
                <a:ea typeface="宋体"/>
              </a:rPr>
              <a:t>，强烈不推荐！</a:t>
            </a:r>
            <a:endParaRPr lang="zh-CN" altLang="en-US" dirty="0">
              <a:solidFill>
                <a:srgbClr val="FF0000"/>
              </a:solidFill>
            </a:endParaRPr>
          </a:p>
        </p:txBody>
      </p:sp>
      <p:sp>
        <p:nvSpPr>
          <p:cNvPr id="49" name="Rectangle 4">
            <a:extLst>
              <a:ext uri="{FF2B5EF4-FFF2-40B4-BE49-F238E27FC236}">
                <a16:creationId xmlns:a16="http://schemas.microsoft.com/office/drawing/2014/main" id="{F959E52E-C684-45AE-AF27-930332B676AD}"/>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50" name="Rectangle 5">
            <a:extLst>
              <a:ext uri="{FF2B5EF4-FFF2-40B4-BE49-F238E27FC236}">
                <a16:creationId xmlns:a16="http://schemas.microsoft.com/office/drawing/2014/main" id="{EE7B0CA0-1B55-449D-B308-5622618A1953}"/>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51" name="Rectangle 6">
            <a:extLst>
              <a:ext uri="{FF2B5EF4-FFF2-40B4-BE49-F238E27FC236}">
                <a16:creationId xmlns:a16="http://schemas.microsoft.com/office/drawing/2014/main" id="{1C17B59F-DD5C-43DE-8F65-EA0E08A91480}"/>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12</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7" grpId="0" animBg="1"/>
      <p:bldP spid="21"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AE48D35-126B-46F7-B2A6-79D7075CFDB7}"/>
              </a:ext>
            </a:extLst>
          </p:cNvPr>
          <p:cNvSpPr>
            <a:spLocks noGrp="1" noChangeArrowheads="1"/>
          </p:cNvSpPr>
          <p:nvPr>
            <p:ph type="title" idx="4294967295"/>
          </p:nvPr>
        </p:nvSpPr>
        <p:spPr/>
        <p:txBody>
          <a:bodyPr/>
          <a:lstStyle/>
          <a:p>
            <a:r>
              <a:rPr lang="zh-CN" altLang="en-US" dirty="0">
                <a:cs typeface="Times New Roman" panose="02020603050405020304" pitchFamily="18" charset="0"/>
              </a:rPr>
              <a:t>两段式</a:t>
            </a:r>
            <a:r>
              <a:rPr lang="en-US" altLang="zh-CN" dirty="0">
                <a:cs typeface="Times New Roman" panose="02020603050405020304" pitchFamily="18" charset="0"/>
              </a:rPr>
              <a:t>FSM</a:t>
            </a:r>
            <a:endParaRPr lang="zh-CN" altLang="en-US" dirty="0">
              <a:cs typeface="Times New Roman" panose="02020603050405020304" pitchFamily="18" charset="0"/>
            </a:endParaRPr>
          </a:p>
        </p:txBody>
      </p:sp>
      <p:sp>
        <p:nvSpPr>
          <p:cNvPr id="1690627" name="Rectangle 3">
            <a:extLst>
              <a:ext uri="{FF2B5EF4-FFF2-40B4-BE49-F238E27FC236}">
                <a16:creationId xmlns:a16="http://schemas.microsoft.com/office/drawing/2014/main" id="{E9161CC5-8A81-4D63-ACCB-FADC1EBAA078}"/>
              </a:ext>
            </a:extLst>
          </p:cNvPr>
          <p:cNvSpPr>
            <a:spLocks noGrp="1" noChangeArrowheads="1"/>
          </p:cNvSpPr>
          <p:nvPr>
            <p:ph type="body" idx="1"/>
          </p:nvPr>
        </p:nvSpPr>
        <p:spPr>
          <a:xfrm>
            <a:off x="457200" y="1376772"/>
            <a:ext cx="4167204" cy="4904080"/>
          </a:xfrm>
        </p:spPr>
        <p:txBody>
          <a:bodyPr/>
          <a:lstStyle/>
          <a:p>
            <a:pPr>
              <a:spcAft>
                <a:spcPts val="600"/>
              </a:spcAft>
            </a:pPr>
            <a:r>
              <a:rPr lang="zh-CN" altLang="en-US" dirty="0"/>
              <a:t>一个时序过程描述</a:t>
            </a:r>
            <a:r>
              <a:rPr lang="en-US" altLang="zh-CN" dirty="0"/>
              <a:t>CS</a:t>
            </a:r>
          </a:p>
          <a:p>
            <a:pPr>
              <a:spcAft>
                <a:spcPts val="600"/>
              </a:spcAft>
            </a:pPr>
            <a:r>
              <a:rPr lang="zh-CN" altLang="en-US" dirty="0"/>
              <a:t>一个组合过程描述</a:t>
            </a:r>
            <a:r>
              <a:rPr lang="en-US" altLang="zh-CN" dirty="0"/>
              <a:t>NS</a:t>
            </a:r>
            <a:r>
              <a:rPr lang="zh-CN" altLang="en-US" dirty="0"/>
              <a:t>和</a:t>
            </a:r>
            <a:r>
              <a:rPr lang="en-US" altLang="zh-CN" dirty="0"/>
              <a:t>OUT</a:t>
            </a:r>
          </a:p>
          <a:p>
            <a:pPr>
              <a:spcBef>
                <a:spcPts val="1200"/>
              </a:spcBef>
              <a:spcAft>
                <a:spcPts val="600"/>
              </a:spcAft>
            </a:pPr>
            <a:r>
              <a:rPr lang="zh-CN" altLang="en-US" dirty="0"/>
              <a:t>另一种形式：</a:t>
            </a:r>
            <a:endParaRPr lang="en-US" altLang="zh-CN" dirty="0">
              <a:solidFill>
                <a:srgbClr val="FF0000"/>
              </a:solidFill>
            </a:endParaRPr>
          </a:p>
          <a:p>
            <a:pPr lvl="1">
              <a:spcAft>
                <a:spcPts val="600"/>
              </a:spcAft>
            </a:pPr>
            <a:r>
              <a:rPr lang="zh-CN" altLang="en-US" dirty="0"/>
              <a:t>一个时序过程描述</a:t>
            </a:r>
            <a:r>
              <a:rPr lang="en-US" altLang="zh-CN" dirty="0"/>
              <a:t>CS</a:t>
            </a:r>
          </a:p>
          <a:p>
            <a:pPr lvl="1">
              <a:spcAft>
                <a:spcPts val="600"/>
              </a:spcAft>
            </a:pPr>
            <a:r>
              <a:rPr lang="zh-CN" altLang="en-US" dirty="0"/>
              <a:t>一个组合过程描述</a:t>
            </a:r>
            <a:r>
              <a:rPr lang="en-US" altLang="zh-CN" dirty="0"/>
              <a:t>OUT</a:t>
            </a:r>
          </a:p>
          <a:p>
            <a:pPr lvl="1">
              <a:spcAft>
                <a:spcPts val="600"/>
              </a:spcAft>
            </a:pPr>
            <a:endParaRPr lang="zh-CN" altLang="en-US" dirty="0"/>
          </a:p>
        </p:txBody>
      </p:sp>
      <p:grpSp>
        <p:nvGrpSpPr>
          <p:cNvPr id="30727" name="组合 105">
            <a:extLst>
              <a:ext uri="{FF2B5EF4-FFF2-40B4-BE49-F238E27FC236}">
                <a16:creationId xmlns:a16="http://schemas.microsoft.com/office/drawing/2014/main" id="{24FBBDF2-BECD-4C3E-99FD-37D5CC56792E}"/>
              </a:ext>
            </a:extLst>
          </p:cNvPr>
          <p:cNvGrpSpPr>
            <a:grpSpLocks/>
          </p:cNvGrpSpPr>
          <p:nvPr/>
        </p:nvGrpSpPr>
        <p:grpSpPr bwMode="auto">
          <a:xfrm>
            <a:off x="5213246" y="3753036"/>
            <a:ext cx="3175178" cy="2436936"/>
            <a:chOff x="4996732" y="1679735"/>
            <a:chExt cx="3175272" cy="1966753"/>
          </a:xfrm>
        </p:grpSpPr>
        <p:sp>
          <p:nvSpPr>
            <p:cNvPr id="107" name="TextBox 34">
              <a:extLst>
                <a:ext uri="{FF2B5EF4-FFF2-40B4-BE49-F238E27FC236}">
                  <a16:creationId xmlns:a16="http://schemas.microsoft.com/office/drawing/2014/main" id="{C88AF592-DE66-4809-8D94-1F763E78302B}"/>
                </a:ext>
              </a:extLst>
            </p:cNvPr>
            <p:cNvSpPr txBox="1"/>
            <p:nvPr/>
          </p:nvSpPr>
          <p:spPr bwMode="auto">
            <a:xfrm>
              <a:off x="7184550" y="2729232"/>
              <a:ext cx="466739" cy="687149"/>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33850" name="TextBox 35">
              <a:extLst>
                <a:ext uri="{FF2B5EF4-FFF2-40B4-BE49-F238E27FC236}">
                  <a16:creationId xmlns:a16="http://schemas.microsoft.com/office/drawing/2014/main" id="{334CCC30-C6A2-4D94-B948-6C6135EEF686}"/>
                </a:ext>
              </a:extLst>
            </p:cNvPr>
            <p:cNvSpPr txBox="1">
              <a:spLocks noChangeArrowheads="1"/>
            </p:cNvSpPr>
            <p:nvPr/>
          </p:nvSpPr>
          <p:spPr bwMode="auto">
            <a:xfrm>
              <a:off x="7247926" y="3258975"/>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dirty="0">
                  <a:cs typeface="Times New Roman" panose="02020603050405020304" pitchFamily="18" charset="0"/>
                </a:rPr>
                <a:t>&lt;</a:t>
              </a:r>
              <a:endParaRPr lang="zh-CN" altLang="en-US" sz="2000" b="0" dirty="0">
                <a:cs typeface="Times New Roman" panose="02020603050405020304" pitchFamily="18" charset="0"/>
              </a:endParaRPr>
            </a:p>
          </p:txBody>
        </p:sp>
        <p:sp>
          <p:nvSpPr>
            <p:cNvPr id="109" name="TextBox 36">
              <a:extLst>
                <a:ext uri="{FF2B5EF4-FFF2-40B4-BE49-F238E27FC236}">
                  <a16:creationId xmlns:a16="http://schemas.microsoft.com/office/drawing/2014/main" id="{C8C9BFD9-2762-4B52-A87B-1562ADB53779}"/>
                </a:ext>
              </a:extLst>
            </p:cNvPr>
            <p:cNvSpPr txBox="1"/>
            <p:nvPr/>
          </p:nvSpPr>
          <p:spPr bwMode="auto">
            <a:xfrm>
              <a:off x="5911337" y="2726058"/>
              <a:ext cx="520716" cy="690323"/>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dirty="0" err="1">
                  <a:latin typeface="Times New Roman" pitchFamily="18" charset="0"/>
                  <a:cs typeface="Times New Roman" pitchFamily="18" charset="0"/>
                </a:rPr>
                <a:t>CL</a:t>
              </a:r>
              <a:r>
                <a:rPr lang="en-US" altLang="zh-CN" sz="2000" dirty="0" err="1">
                  <a:latin typeface="Times New Roman" pitchFamily="18" charset="0"/>
                  <a:cs typeface="Times New Roman" pitchFamily="18" charset="0"/>
                </a:rPr>
                <a:t>n</a:t>
              </a:r>
              <a:endParaRPr lang="en-US" altLang="zh-CN" sz="2000" dirty="0">
                <a:latin typeface="Times New Roman" pitchFamily="18" charset="0"/>
                <a:cs typeface="Times New Roman" pitchFamily="18" charset="0"/>
              </a:endParaRPr>
            </a:p>
          </p:txBody>
        </p:sp>
        <p:cxnSp>
          <p:nvCxnSpPr>
            <p:cNvPr id="110" name="直接箭头连接符 109">
              <a:extLst>
                <a:ext uri="{FF2B5EF4-FFF2-40B4-BE49-F238E27FC236}">
                  <a16:creationId xmlns:a16="http://schemas.microsoft.com/office/drawing/2014/main" id="{057A230A-D4E3-4DEB-85A8-680505D6EE77}"/>
                </a:ext>
              </a:extLst>
            </p:cNvPr>
            <p:cNvCxnSpPr>
              <a:cxnSpLocks/>
            </p:cNvCxnSpPr>
            <p:nvPr/>
          </p:nvCxnSpPr>
          <p:spPr bwMode="auto">
            <a:xfrm>
              <a:off x="5555726" y="3200556"/>
              <a:ext cx="368311" cy="1586"/>
            </a:xfrm>
            <a:prstGeom prst="straightConnector1">
              <a:avLst/>
            </a:prstGeom>
            <a:ln w="19050">
              <a:solidFill>
                <a:schemeClr val="tx1"/>
              </a:solidFill>
              <a:headEnd type="oval"/>
              <a:tailEnd type="triangle" w="med" len="lg"/>
            </a:ln>
          </p:spPr>
          <p:style>
            <a:lnRef idx="1">
              <a:schemeClr val="dk1"/>
            </a:lnRef>
            <a:fillRef idx="0">
              <a:schemeClr val="dk1"/>
            </a:fillRef>
            <a:effectRef idx="0">
              <a:schemeClr val="dk1"/>
            </a:effectRef>
            <a:fontRef idx="minor">
              <a:schemeClr val="tx1"/>
            </a:fontRef>
          </p:style>
        </p:cxnSp>
        <p:cxnSp>
          <p:nvCxnSpPr>
            <p:cNvPr id="111" name="直接箭头连接符 110">
              <a:extLst>
                <a:ext uri="{FF2B5EF4-FFF2-40B4-BE49-F238E27FC236}">
                  <a16:creationId xmlns:a16="http://schemas.microsoft.com/office/drawing/2014/main" id="{F319AEBE-1D5B-4A56-8D5F-EB9CE5A22992}"/>
                </a:ext>
              </a:extLst>
            </p:cNvPr>
            <p:cNvCxnSpPr/>
            <p:nvPr/>
          </p:nvCxnSpPr>
          <p:spPr bwMode="auto">
            <a:xfrm>
              <a:off x="7651288" y="3102165"/>
              <a:ext cx="369898" cy="317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12" name="直接箭头连接符 111">
              <a:extLst>
                <a:ext uri="{FF2B5EF4-FFF2-40B4-BE49-F238E27FC236}">
                  <a16:creationId xmlns:a16="http://schemas.microsoft.com/office/drawing/2014/main" id="{1C9BA956-0631-457E-ACA9-6B494044A07D}"/>
                </a:ext>
              </a:extLst>
            </p:cNvPr>
            <p:cNvCxnSpPr>
              <a:cxnSpLocks/>
            </p:cNvCxnSpPr>
            <p:nvPr/>
          </p:nvCxnSpPr>
          <p:spPr bwMode="auto">
            <a:xfrm>
              <a:off x="8025950" y="3100578"/>
              <a:ext cx="0" cy="54591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13" name="直接箭头连接符 112">
              <a:extLst>
                <a:ext uri="{FF2B5EF4-FFF2-40B4-BE49-F238E27FC236}">
                  <a16:creationId xmlns:a16="http://schemas.microsoft.com/office/drawing/2014/main" id="{B8C898B7-442D-4EA4-9049-507B569C797E}"/>
                </a:ext>
              </a:extLst>
            </p:cNvPr>
            <p:cNvCxnSpPr>
              <a:cxnSpLocks/>
            </p:cNvCxnSpPr>
            <p:nvPr/>
          </p:nvCxnSpPr>
          <p:spPr bwMode="auto">
            <a:xfrm>
              <a:off x="5543026" y="3646488"/>
              <a:ext cx="2478161"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14" name="直接箭头连接符 113">
              <a:extLst>
                <a:ext uri="{FF2B5EF4-FFF2-40B4-BE49-F238E27FC236}">
                  <a16:creationId xmlns:a16="http://schemas.microsoft.com/office/drawing/2014/main" id="{E93D44B4-6583-4C08-8E93-F73910D6D9A7}"/>
                </a:ext>
              </a:extLst>
            </p:cNvPr>
            <p:cNvCxnSpPr>
              <a:cxnSpLocks/>
            </p:cNvCxnSpPr>
            <p:nvPr/>
          </p:nvCxnSpPr>
          <p:spPr bwMode="auto">
            <a:xfrm>
              <a:off x="5555726" y="2311864"/>
              <a:ext cx="0" cy="133462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15" name="直接箭头连接符 114">
              <a:extLst>
                <a:ext uri="{FF2B5EF4-FFF2-40B4-BE49-F238E27FC236}">
                  <a16:creationId xmlns:a16="http://schemas.microsoft.com/office/drawing/2014/main" id="{EA82E0AA-6EFB-4381-A65D-F0CFB5469519}"/>
                </a:ext>
              </a:extLst>
            </p:cNvPr>
            <p:cNvCxnSpPr>
              <a:cxnSpLocks/>
            </p:cNvCxnSpPr>
            <p:nvPr/>
          </p:nvCxnSpPr>
          <p:spPr bwMode="auto">
            <a:xfrm>
              <a:off x="6432052" y="2148408"/>
              <a:ext cx="1595485"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D399952C-A3E4-4816-ADB0-2A821B7BF3AC}"/>
                </a:ext>
              </a:extLst>
            </p:cNvPr>
            <p:cNvCxnSpPr>
              <a:cxnSpLocks/>
            </p:cNvCxnSpPr>
            <p:nvPr/>
          </p:nvCxnSpPr>
          <p:spPr bwMode="auto">
            <a:xfrm>
              <a:off x="6432052" y="3100578"/>
              <a:ext cx="75249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33859" name="TextBox 58">
              <a:extLst>
                <a:ext uri="{FF2B5EF4-FFF2-40B4-BE49-F238E27FC236}">
                  <a16:creationId xmlns:a16="http://schemas.microsoft.com/office/drawing/2014/main" id="{A18602ED-8A54-40E5-91AF-14F45ED62E28}"/>
                </a:ext>
              </a:extLst>
            </p:cNvPr>
            <p:cNvSpPr txBox="1">
              <a:spLocks noChangeArrowheads="1"/>
            </p:cNvSpPr>
            <p:nvPr/>
          </p:nvSpPr>
          <p:spPr bwMode="auto">
            <a:xfrm>
              <a:off x="4996732" y="1679735"/>
              <a:ext cx="362138"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in</a:t>
              </a:r>
              <a:endParaRPr lang="zh-CN" altLang="en-US" sz="2400" b="0">
                <a:cs typeface="Times New Roman" panose="02020603050405020304" pitchFamily="18" charset="0"/>
              </a:endParaRPr>
            </a:p>
          </p:txBody>
        </p:sp>
        <p:sp>
          <p:nvSpPr>
            <p:cNvPr id="33860" name="TextBox 60">
              <a:extLst>
                <a:ext uri="{FF2B5EF4-FFF2-40B4-BE49-F238E27FC236}">
                  <a16:creationId xmlns:a16="http://schemas.microsoft.com/office/drawing/2014/main" id="{ACFC6629-3101-4613-97B9-BF74A284258C}"/>
                </a:ext>
              </a:extLst>
            </p:cNvPr>
            <p:cNvSpPr txBox="1">
              <a:spLocks noChangeArrowheads="1"/>
            </p:cNvSpPr>
            <p:nvPr/>
          </p:nvSpPr>
          <p:spPr bwMode="auto">
            <a:xfrm>
              <a:off x="7577727" y="1779078"/>
              <a:ext cx="493701"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out</a:t>
              </a:r>
              <a:endParaRPr lang="zh-CN" altLang="en-US" sz="2400" b="0" dirty="0">
                <a:cs typeface="Times New Roman" panose="02020603050405020304" pitchFamily="18" charset="0"/>
              </a:endParaRPr>
            </a:p>
          </p:txBody>
        </p:sp>
        <p:sp>
          <p:nvSpPr>
            <p:cNvPr id="33861" name="TextBox 61">
              <a:extLst>
                <a:ext uri="{FF2B5EF4-FFF2-40B4-BE49-F238E27FC236}">
                  <a16:creationId xmlns:a16="http://schemas.microsoft.com/office/drawing/2014/main" id="{A71EB7DC-7B91-4E05-A733-3A11FD814CCC}"/>
                </a:ext>
              </a:extLst>
            </p:cNvPr>
            <p:cNvSpPr txBox="1">
              <a:spLocks noChangeArrowheads="1"/>
            </p:cNvSpPr>
            <p:nvPr/>
          </p:nvSpPr>
          <p:spPr bwMode="auto">
            <a:xfrm>
              <a:off x="7794947" y="2758511"/>
              <a:ext cx="37705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cs</a:t>
              </a:r>
              <a:endParaRPr lang="zh-CN" altLang="en-US" sz="2400" b="0" dirty="0">
                <a:cs typeface="Times New Roman" panose="02020603050405020304" pitchFamily="18" charset="0"/>
              </a:endParaRPr>
            </a:p>
          </p:txBody>
        </p:sp>
        <p:cxnSp>
          <p:nvCxnSpPr>
            <p:cNvPr id="121" name="直接箭头连接符 120">
              <a:extLst>
                <a:ext uri="{FF2B5EF4-FFF2-40B4-BE49-F238E27FC236}">
                  <a16:creationId xmlns:a16="http://schemas.microsoft.com/office/drawing/2014/main" id="{7FED7986-8D8A-4E61-A260-49BC366EFEED}"/>
                </a:ext>
              </a:extLst>
            </p:cNvPr>
            <p:cNvCxnSpPr>
              <a:cxnSpLocks/>
            </p:cNvCxnSpPr>
            <p:nvPr/>
          </p:nvCxnSpPr>
          <p:spPr bwMode="auto">
            <a:xfrm>
              <a:off x="5109006" y="2050017"/>
              <a:ext cx="83090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126" name="TextBox 36">
              <a:extLst>
                <a:ext uri="{FF2B5EF4-FFF2-40B4-BE49-F238E27FC236}">
                  <a16:creationId xmlns:a16="http://schemas.microsoft.com/office/drawing/2014/main" id="{DACCAB02-9969-418B-BC14-D7CFC18207A0}"/>
                </a:ext>
              </a:extLst>
            </p:cNvPr>
            <p:cNvSpPr txBox="1"/>
            <p:nvPr/>
          </p:nvSpPr>
          <p:spPr bwMode="auto">
            <a:xfrm>
              <a:off x="5922449" y="1813563"/>
              <a:ext cx="520716" cy="690322"/>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dirty="0" err="1">
                  <a:latin typeface="Times New Roman" pitchFamily="18" charset="0"/>
                  <a:cs typeface="Times New Roman" pitchFamily="18" charset="0"/>
                </a:rPr>
                <a:t>CL</a:t>
              </a:r>
              <a:r>
                <a:rPr lang="en-US" altLang="zh-CN" sz="2000" dirty="0" err="1">
                  <a:latin typeface="Times New Roman" pitchFamily="18" charset="0"/>
                  <a:cs typeface="Times New Roman" pitchFamily="18" charset="0"/>
                </a:rPr>
                <a:t>o</a:t>
              </a:r>
              <a:endParaRPr lang="en-US" altLang="zh-CN" sz="2000" dirty="0">
                <a:latin typeface="Times New Roman" pitchFamily="18" charset="0"/>
                <a:cs typeface="Times New Roman" pitchFamily="18" charset="0"/>
              </a:endParaRPr>
            </a:p>
          </p:txBody>
        </p:sp>
        <p:cxnSp>
          <p:nvCxnSpPr>
            <p:cNvPr id="128" name="直接箭头连接符 127">
              <a:extLst>
                <a:ext uri="{FF2B5EF4-FFF2-40B4-BE49-F238E27FC236}">
                  <a16:creationId xmlns:a16="http://schemas.microsoft.com/office/drawing/2014/main" id="{24E4AEFD-BB21-489A-8076-483603710DC3}"/>
                </a:ext>
              </a:extLst>
            </p:cNvPr>
            <p:cNvCxnSpPr>
              <a:cxnSpLocks/>
            </p:cNvCxnSpPr>
            <p:nvPr/>
          </p:nvCxnSpPr>
          <p:spPr bwMode="auto">
            <a:xfrm>
              <a:off x="5550963" y="2311864"/>
              <a:ext cx="368311" cy="1586"/>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E04E857A-CFFE-45B7-87D2-B935C6488B8A}"/>
                </a:ext>
              </a:extLst>
            </p:cNvPr>
            <p:cNvCxnSpPr>
              <a:cxnSpLocks/>
            </p:cNvCxnSpPr>
            <p:nvPr/>
          </p:nvCxnSpPr>
          <p:spPr bwMode="auto">
            <a:xfrm>
              <a:off x="5443010" y="2930775"/>
              <a:ext cx="46832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32" name="直接箭头连接符 131">
              <a:extLst>
                <a:ext uri="{FF2B5EF4-FFF2-40B4-BE49-F238E27FC236}">
                  <a16:creationId xmlns:a16="http://schemas.microsoft.com/office/drawing/2014/main" id="{18E0B713-9D44-482C-B50E-655962F0A295}"/>
                </a:ext>
              </a:extLst>
            </p:cNvPr>
            <p:cNvCxnSpPr>
              <a:cxnSpLocks/>
            </p:cNvCxnSpPr>
            <p:nvPr/>
          </p:nvCxnSpPr>
          <p:spPr bwMode="auto">
            <a:xfrm>
              <a:off x="5443010" y="2050017"/>
              <a:ext cx="0" cy="880757"/>
            </a:xfrm>
            <a:prstGeom prst="straightConnector1">
              <a:avLst/>
            </a:prstGeom>
            <a:ln w="19050">
              <a:solidFill>
                <a:schemeClr val="tx1"/>
              </a:solidFill>
              <a:headEnd type="oval"/>
              <a:tailEnd type="none" w="med" len="lg"/>
            </a:ln>
          </p:spPr>
          <p:style>
            <a:lnRef idx="1">
              <a:schemeClr val="dk1"/>
            </a:lnRef>
            <a:fillRef idx="0">
              <a:schemeClr val="dk1"/>
            </a:fillRef>
            <a:effectRef idx="0">
              <a:schemeClr val="dk1"/>
            </a:effectRef>
            <a:fontRef idx="minor">
              <a:schemeClr val="tx1"/>
            </a:fontRef>
          </p:style>
        </p:cxnSp>
        <p:sp>
          <p:nvSpPr>
            <p:cNvPr id="33867" name="TextBox 61">
              <a:extLst>
                <a:ext uri="{FF2B5EF4-FFF2-40B4-BE49-F238E27FC236}">
                  <a16:creationId xmlns:a16="http://schemas.microsoft.com/office/drawing/2014/main" id="{40DF9CB8-A423-4F03-B3F9-7DE1E9F50F21}"/>
                </a:ext>
              </a:extLst>
            </p:cNvPr>
            <p:cNvSpPr txBox="1">
              <a:spLocks noChangeArrowheads="1"/>
            </p:cNvSpPr>
            <p:nvPr/>
          </p:nvSpPr>
          <p:spPr bwMode="auto">
            <a:xfrm>
              <a:off x="6544768" y="2763275"/>
              <a:ext cx="458794" cy="46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ns</a:t>
              </a:r>
              <a:endParaRPr lang="zh-CN" altLang="en-US" sz="2400" b="0" dirty="0">
                <a:cs typeface="Times New Roman" panose="02020603050405020304" pitchFamily="18" charset="0"/>
              </a:endParaRPr>
            </a:p>
          </p:txBody>
        </p:sp>
      </p:grpSp>
      <p:sp>
        <p:nvSpPr>
          <p:cNvPr id="122" name="矩形: 圆角 121">
            <a:extLst>
              <a:ext uri="{FF2B5EF4-FFF2-40B4-BE49-F238E27FC236}">
                <a16:creationId xmlns:a16="http://schemas.microsoft.com/office/drawing/2014/main" id="{C5BC4D59-59C5-40B3-B7C6-FA3EA5C84E56}"/>
              </a:ext>
            </a:extLst>
          </p:cNvPr>
          <p:cNvSpPr/>
          <p:nvPr/>
        </p:nvSpPr>
        <p:spPr bwMode="auto">
          <a:xfrm>
            <a:off x="5983333" y="3783263"/>
            <a:ext cx="901700" cy="1082761"/>
          </a:xfrm>
          <a:prstGeom prst="roundRect">
            <a:avLst/>
          </a:prstGeom>
          <a:noFill/>
          <a:ln w="19050">
            <a:solidFill>
              <a:srgbClr val="CC33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圆角 122">
            <a:extLst>
              <a:ext uri="{FF2B5EF4-FFF2-40B4-BE49-F238E27FC236}">
                <a16:creationId xmlns:a16="http://schemas.microsoft.com/office/drawing/2014/main" id="{5EC750AC-85F5-4D5C-93BF-FDE30F951BFE}"/>
              </a:ext>
            </a:extLst>
          </p:cNvPr>
          <p:cNvSpPr/>
          <p:nvPr/>
        </p:nvSpPr>
        <p:spPr bwMode="auto">
          <a:xfrm>
            <a:off x="5924622" y="4945489"/>
            <a:ext cx="2098675" cy="1073004"/>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808" name="组合 73">
            <a:extLst>
              <a:ext uri="{FF2B5EF4-FFF2-40B4-BE49-F238E27FC236}">
                <a16:creationId xmlns:a16="http://schemas.microsoft.com/office/drawing/2014/main" id="{ECD74E5A-B06D-447A-81B2-848C9CD461C0}"/>
              </a:ext>
            </a:extLst>
          </p:cNvPr>
          <p:cNvGrpSpPr>
            <a:grpSpLocks/>
          </p:cNvGrpSpPr>
          <p:nvPr/>
        </p:nvGrpSpPr>
        <p:grpSpPr bwMode="auto">
          <a:xfrm>
            <a:off x="5394309" y="1406259"/>
            <a:ext cx="2954338" cy="1827569"/>
            <a:chOff x="5217578" y="2035002"/>
            <a:chExt cx="2954426" cy="1611486"/>
          </a:xfrm>
        </p:grpSpPr>
        <p:sp>
          <p:nvSpPr>
            <p:cNvPr id="75" name="TextBox 34">
              <a:extLst>
                <a:ext uri="{FF2B5EF4-FFF2-40B4-BE49-F238E27FC236}">
                  <a16:creationId xmlns:a16="http://schemas.microsoft.com/office/drawing/2014/main" id="{73C675E4-288E-475E-90B3-EE3C94876819}"/>
                </a:ext>
              </a:extLst>
            </p:cNvPr>
            <p:cNvSpPr txBox="1"/>
            <p:nvPr/>
          </p:nvSpPr>
          <p:spPr bwMode="auto">
            <a:xfrm>
              <a:off x="7184550" y="2729093"/>
              <a:ext cx="466739" cy="687253"/>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33812" name="TextBox 35">
              <a:extLst>
                <a:ext uri="{FF2B5EF4-FFF2-40B4-BE49-F238E27FC236}">
                  <a16:creationId xmlns:a16="http://schemas.microsoft.com/office/drawing/2014/main" id="{4FD081FF-0605-42E2-A77F-4D3EA5503B5E}"/>
                </a:ext>
              </a:extLst>
            </p:cNvPr>
            <p:cNvSpPr txBox="1">
              <a:spLocks noChangeArrowheads="1"/>
            </p:cNvSpPr>
            <p:nvPr/>
          </p:nvSpPr>
          <p:spPr bwMode="auto">
            <a:xfrm>
              <a:off x="7247926" y="3265489"/>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dirty="0">
                  <a:cs typeface="Times New Roman" panose="02020603050405020304" pitchFamily="18" charset="0"/>
                </a:rPr>
                <a:t>&lt;</a:t>
              </a:r>
              <a:endParaRPr lang="zh-CN" altLang="en-US" sz="2000" b="0" dirty="0">
                <a:cs typeface="Times New Roman" panose="02020603050405020304" pitchFamily="18" charset="0"/>
              </a:endParaRPr>
            </a:p>
          </p:txBody>
        </p:sp>
        <p:sp>
          <p:nvSpPr>
            <p:cNvPr id="77" name="TextBox 36">
              <a:extLst>
                <a:ext uri="{FF2B5EF4-FFF2-40B4-BE49-F238E27FC236}">
                  <a16:creationId xmlns:a16="http://schemas.microsoft.com/office/drawing/2014/main" id="{F4512EA9-2670-48BD-B762-E4DDD8EFC3EC}"/>
                </a:ext>
              </a:extLst>
            </p:cNvPr>
            <p:cNvSpPr txBox="1"/>
            <p:nvPr/>
          </p:nvSpPr>
          <p:spPr bwMode="auto">
            <a:xfrm>
              <a:off x="5911337" y="2202146"/>
              <a:ext cx="520716" cy="1214200"/>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sz="2000" dirty="0">
                  <a:latin typeface="Times New Roman" pitchFamily="18" charset="0"/>
                  <a:cs typeface="Times New Roman" pitchFamily="18" charset="0"/>
                </a:rPr>
                <a:t>CL</a:t>
              </a:r>
              <a:endParaRPr lang="en-US" altLang="zh-CN" sz="2400" dirty="0">
                <a:latin typeface="Times New Roman" pitchFamily="18" charset="0"/>
                <a:cs typeface="Times New Roman" pitchFamily="18" charset="0"/>
              </a:endParaRPr>
            </a:p>
          </p:txBody>
        </p:sp>
        <p:cxnSp>
          <p:nvCxnSpPr>
            <p:cNvPr id="78" name="直接箭头连接符 77">
              <a:extLst>
                <a:ext uri="{FF2B5EF4-FFF2-40B4-BE49-F238E27FC236}">
                  <a16:creationId xmlns:a16="http://schemas.microsoft.com/office/drawing/2014/main" id="{9DD86720-DFCC-4942-B128-292AA440C2EE}"/>
                </a:ext>
              </a:extLst>
            </p:cNvPr>
            <p:cNvCxnSpPr>
              <a:cxnSpLocks/>
            </p:cNvCxnSpPr>
            <p:nvPr/>
          </p:nvCxnSpPr>
          <p:spPr bwMode="auto">
            <a:xfrm>
              <a:off x="5555726" y="3200488"/>
              <a:ext cx="368311" cy="1587"/>
            </a:xfrm>
            <a:prstGeom prst="straightConnector1">
              <a:avLst/>
            </a:prstGeom>
            <a:ln w="19050">
              <a:solidFill>
                <a:schemeClr val="tx1"/>
              </a:solidFill>
              <a:headEnd type="none"/>
              <a:tailEnd type="triangle" w="med" len="lg"/>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90020CB2-1C7B-4515-BF52-291659971653}"/>
                </a:ext>
              </a:extLst>
            </p:cNvPr>
            <p:cNvCxnSpPr/>
            <p:nvPr/>
          </p:nvCxnSpPr>
          <p:spPr bwMode="auto">
            <a:xfrm>
              <a:off x="7651288" y="3102083"/>
              <a:ext cx="369898" cy="317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B92E4E46-8DF9-46DE-AA97-0642BF3F1FE4}"/>
                </a:ext>
              </a:extLst>
            </p:cNvPr>
            <p:cNvCxnSpPr>
              <a:cxnSpLocks/>
            </p:cNvCxnSpPr>
            <p:nvPr/>
          </p:nvCxnSpPr>
          <p:spPr bwMode="auto">
            <a:xfrm>
              <a:off x="8025950" y="3100495"/>
              <a:ext cx="0" cy="545993"/>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051DE329-8EDB-4236-A70C-3952E8D22604}"/>
                </a:ext>
              </a:extLst>
            </p:cNvPr>
            <p:cNvCxnSpPr>
              <a:cxnSpLocks/>
            </p:cNvCxnSpPr>
            <p:nvPr/>
          </p:nvCxnSpPr>
          <p:spPr bwMode="auto">
            <a:xfrm>
              <a:off x="5543026" y="3646488"/>
              <a:ext cx="2478161"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1B637024-E387-45F6-BF71-FFAFAE50C43C}"/>
                </a:ext>
              </a:extLst>
            </p:cNvPr>
            <p:cNvCxnSpPr>
              <a:cxnSpLocks/>
            </p:cNvCxnSpPr>
            <p:nvPr/>
          </p:nvCxnSpPr>
          <p:spPr bwMode="auto">
            <a:xfrm>
              <a:off x="5555726" y="3200488"/>
              <a:ext cx="0" cy="44600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3" name="直接箭头连接符 82">
              <a:extLst>
                <a:ext uri="{FF2B5EF4-FFF2-40B4-BE49-F238E27FC236}">
                  <a16:creationId xmlns:a16="http://schemas.microsoft.com/office/drawing/2014/main" id="{9AFE016B-9692-42ED-ADEB-254DA39217C1}"/>
                </a:ext>
              </a:extLst>
            </p:cNvPr>
            <p:cNvCxnSpPr>
              <a:cxnSpLocks/>
            </p:cNvCxnSpPr>
            <p:nvPr/>
          </p:nvCxnSpPr>
          <p:spPr bwMode="auto">
            <a:xfrm>
              <a:off x="6432052" y="2421178"/>
              <a:ext cx="1595485"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14A01114-8F27-41A4-A85F-1A9554376A00}"/>
                </a:ext>
              </a:extLst>
            </p:cNvPr>
            <p:cNvCxnSpPr>
              <a:cxnSpLocks/>
            </p:cNvCxnSpPr>
            <p:nvPr/>
          </p:nvCxnSpPr>
          <p:spPr bwMode="auto">
            <a:xfrm>
              <a:off x="6432052" y="3100495"/>
              <a:ext cx="75249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33821" name="TextBox 58">
              <a:extLst>
                <a:ext uri="{FF2B5EF4-FFF2-40B4-BE49-F238E27FC236}">
                  <a16:creationId xmlns:a16="http://schemas.microsoft.com/office/drawing/2014/main" id="{DD117A45-0479-488F-84D1-D99FC0FDAB2B}"/>
                </a:ext>
              </a:extLst>
            </p:cNvPr>
            <p:cNvSpPr txBox="1">
              <a:spLocks noChangeArrowheads="1"/>
            </p:cNvSpPr>
            <p:nvPr/>
          </p:nvSpPr>
          <p:spPr bwMode="auto">
            <a:xfrm>
              <a:off x="5217578" y="2035002"/>
              <a:ext cx="362138"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in</a:t>
              </a:r>
              <a:endParaRPr lang="zh-CN" altLang="en-US" sz="2400" b="0">
                <a:cs typeface="Times New Roman" panose="02020603050405020304" pitchFamily="18" charset="0"/>
              </a:endParaRPr>
            </a:p>
          </p:txBody>
        </p:sp>
        <p:sp>
          <p:nvSpPr>
            <p:cNvPr id="33822" name="TextBox 60">
              <a:extLst>
                <a:ext uri="{FF2B5EF4-FFF2-40B4-BE49-F238E27FC236}">
                  <a16:creationId xmlns:a16="http://schemas.microsoft.com/office/drawing/2014/main" id="{5B35BE2C-8731-4C8C-9C09-19333B83B1AE}"/>
                </a:ext>
              </a:extLst>
            </p:cNvPr>
            <p:cNvSpPr txBox="1">
              <a:spLocks noChangeArrowheads="1"/>
            </p:cNvSpPr>
            <p:nvPr/>
          </p:nvSpPr>
          <p:spPr bwMode="auto">
            <a:xfrm>
              <a:off x="7546523" y="2035192"/>
              <a:ext cx="493701"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out</a:t>
              </a:r>
              <a:endParaRPr lang="zh-CN" altLang="en-US" sz="2400" b="0" dirty="0">
                <a:cs typeface="Times New Roman" panose="02020603050405020304" pitchFamily="18" charset="0"/>
              </a:endParaRPr>
            </a:p>
          </p:txBody>
        </p:sp>
        <p:sp>
          <p:nvSpPr>
            <p:cNvPr id="33823" name="TextBox 61">
              <a:extLst>
                <a:ext uri="{FF2B5EF4-FFF2-40B4-BE49-F238E27FC236}">
                  <a16:creationId xmlns:a16="http://schemas.microsoft.com/office/drawing/2014/main" id="{A932AF66-D090-4EA3-B015-142157C9DB27}"/>
                </a:ext>
              </a:extLst>
            </p:cNvPr>
            <p:cNvSpPr txBox="1">
              <a:spLocks noChangeArrowheads="1"/>
            </p:cNvSpPr>
            <p:nvPr/>
          </p:nvSpPr>
          <p:spPr bwMode="auto">
            <a:xfrm>
              <a:off x="7794947" y="2732615"/>
              <a:ext cx="37705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cs</a:t>
              </a:r>
              <a:endParaRPr lang="zh-CN" altLang="en-US" sz="2400" b="0" dirty="0">
                <a:cs typeface="Times New Roman" panose="02020603050405020304" pitchFamily="18" charset="0"/>
              </a:endParaRPr>
            </a:p>
          </p:txBody>
        </p:sp>
        <p:sp>
          <p:nvSpPr>
            <p:cNvPr id="33824" name="TextBox 62">
              <a:extLst>
                <a:ext uri="{FF2B5EF4-FFF2-40B4-BE49-F238E27FC236}">
                  <a16:creationId xmlns:a16="http://schemas.microsoft.com/office/drawing/2014/main" id="{CCC74CA6-4503-42C7-AAB6-57AEC0F6DCF5}"/>
                </a:ext>
              </a:extLst>
            </p:cNvPr>
            <p:cNvSpPr txBox="1">
              <a:spLocks noChangeArrowheads="1"/>
            </p:cNvSpPr>
            <p:nvPr/>
          </p:nvSpPr>
          <p:spPr bwMode="auto">
            <a:xfrm>
              <a:off x="6564060" y="2732615"/>
              <a:ext cx="39197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ns</a:t>
              </a:r>
              <a:endParaRPr lang="zh-CN" altLang="en-US" sz="2400" b="0" dirty="0">
                <a:cs typeface="Times New Roman" panose="02020603050405020304" pitchFamily="18" charset="0"/>
              </a:endParaRPr>
            </a:p>
          </p:txBody>
        </p:sp>
        <p:cxnSp>
          <p:nvCxnSpPr>
            <p:cNvPr id="89" name="直接箭头连接符 88">
              <a:extLst>
                <a:ext uri="{FF2B5EF4-FFF2-40B4-BE49-F238E27FC236}">
                  <a16:creationId xmlns:a16="http://schemas.microsoft.com/office/drawing/2014/main" id="{1692444E-61F5-45AA-9AE0-E0A3D3171A48}"/>
                </a:ext>
              </a:extLst>
            </p:cNvPr>
            <p:cNvCxnSpPr>
              <a:cxnSpLocks/>
            </p:cNvCxnSpPr>
            <p:nvPr/>
          </p:nvCxnSpPr>
          <p:spPr bwMode="auto">
            <a:xfrm>
              <a:off x="5292193" y="2413243"/>
              <a:ext cx="647719"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grpSp>
      <p:sp>
        <p:nvSpPr>
          <p:cNvPr id="90" name="矩形: 圆角 89">
            <a:extLst>
              <a:ext uri="{FF2B5EF4-FFF2-40B4-BE49-F238E27FC236}">
                <a16:creationId xmlns:a16="http://schemas.microsoft.com/office/drawing/2014/main" id="{491A36BE-B502-4E9A-A030-CFF36A5EDC54}"/>
              </a:ext>
            </a:extLst>
          </p:cNvPr>
          <p:cNvSpPr/>
          <p:nvPr/>
        </p:nvSpPr>
        <p:spPr bwMode="auto">
          <a:xfrm>
            <a:off x="5900722" y="1455414"/>
            <a:ext cx="874712" cy="1663213"/>
          </a:xfrm>
          <a:prstGeom prst="roundRect">
            <a:avLst/>
          </a:prstGeom>
          <a:noFill/>
          <a:ln w="19050">
            <a:solidFill>
              <a:srgbClr val="CC33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矩形: 圆角 90">
            <a:extLst>
              <a:ext uri="{FF2B5EF4-FFF2-40B4-BE49-F238E27FC236}">
                <a16:creationId xmlns:a16="http://schemas.microsoft.com/office/drawing/2014/main" id="{633BE033-1CC2-49AB-AFC3-4CECED167097}"/>
              </a:ext>
            </a:extLst>
          </p:cNvPr>
          <p:cNvSpPr/>
          <p:nvPr/>
        </p:nvSpPr>
        <p:spPr bwMode="auto">
          <a:xfrm>
            <a:off x="7186597" y="2076420"/>
            <a:ext cx="796925" cy="1042207"/>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矩形 85">
            <a:extLst>
              <a:ext uri="{FF2B5EF4-FFF2-40B4-BE49-F238E27FC236}">
                <a16:creationId xmlns:a16="http://schemas.microsoft.com/office/drawing/2014/main" id="{4D1B1225-052C-4C33-B248-20B8E7F12241}"/>
              </a:ext>
            </a:extLst>
          </p:cNvPr>
          <p:cNvSpPr/>
          <p:nvPr/>
        </p:nvSpPr>
        <p:spPr>
          <a:xfrm>
            <a:off x="6876256" y="3669117"/>
            <a:ext cx="1112805" cy="461665"/>
          </a:xfrm>
          <a:prstGeom prst="rect">
            <a:avLst/>
          </a:prstGeom>
        </p:spPr>
        <p:txBody>
          <a:bodyPr wrap="none">
            <a:spAutoFit/>
          </a:bodyPr>
          <a:lstStyle/>
          <a:p>
            <a:r>
              <a:rPr lang="zh-CN" altLang="en-US" sz="2400" b="1" kern="0" dirty="0">
                <a:solidFill>
                  <a:srgbClr val="FF0000"/>
                </a:solidFill>
                <a:latin typeface="Times New Roman" pitchFamily="18" charset="0"/>
                <a:ea typeface="宋体"/>
              </a:rPr>
              <a:t>不推荐</a:t>
            </a:r>
            <a:endParaRPr lang="zh-CN" altLang="en-US" sz="1600" dirty="0">
              <a:solidFill>
                <a:srgbClr val="FF0000"/>
              </a:solidFill>
            </a:endParaRPr>
          </a:p>
        </p:txBody>
      </p:sp>
      <p:sp>
        <p:nvSpPr>
          <p:cNvPr id="52" name="Rectangle 4">
            <a:extLst>
              <a:ext uri="{FF2B5EF4-FFF2-40B4-BE49-F238E27FC236}">
                <a16:creationId xmlns:a16="http://schemas.microsoft.com/office/drawing/2014/main" id="{13E5829F-3FEE-43A6-9D67-222AA10D790B}"/>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53" name="Rectangle 5">
            <a:extLst>
              <a:ext uri="{FF2B5EF4-FFF2-40B4-BE49-F238E27FC236}">
                <a16:creationId xmlns:a16="http://schemas.microsoft.com/office/drawing/2014/main" id="{3A2DA9B8-91F7-4432-B42E-E7044A09721A}"/>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54" name="Rectangle 6">
            <a:extLst>
              <a:ext uri="{FF2B5EF4-FFF2-40B4-BE49-F238E27FC236}">
                <a16:creationId xmlns:a16="http://schemas.microsoft.com/office/drawing/2014/main" id="{C45CD3B6-D508-4187-B26A-019F32C74B51}"/>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13</a:t>
            </a:fld>
            <a:endParaRPr lang="en-US" altLang="zh-CN" sz="1800" b="0">
              <a:solidFill>
                <a:srgbClr val="B2B2B2"/>
              </a:solidFill>
              <a:latin typeface="Arial" panose="020B0604020202020204" pitchFamily="34" charset="0"/>
            </a:endParaRPr>
          </a:p>
        </p:txBody>
      </p:sp>
      <p:sp>
        <p:nvSpPr>
          <p:cNvPr id="55" name="矩形 54">
            <a:extLst>
              <a:ext uri="{FF2B5EF4-FFF2-40B4-BE49-F238E27FC236}">
                <a16:creationId xmlns:a16="http://schemas.microsoft.com/office/drawing/2014/main" id="{4F5CD519-8E9B-485C-BFF2-7EDC9924BADB}"/>
              </a:ext>
            </a:extLst>
          </p:cNvPr>
          <p:cNvSpPr/>
          <p:nvPr/>
        </p:nvSpPr>
        <p:spPr>
          <a:xfrm>
            <a:off x="6919720" y="1320288"/>
            <a:ext cx="803425" cy="461665"/>
          </a:xfrm>
          <a:prstGeom prst="rect">
            <a:avLst/>
          </a:prstGeom>
        </p:spPr>
        <p:txBody>
          <a:bodyPr wrap="none">
            <a:spAutoFit/>
          </a:bodyPr>
          <a:lstStyle/>
          <a:p>
            <a:r>
              <a:rPr lang="zh-CN" altLang="en-US" sz="2400" b="1" kern="0" dirty="0">
                <a:solidFill>
                  <a:srgbClr val="0000FF"/>
                </a:solidFill>
                <a:latin typeface="Times New Roman" pitchFamily="18" charset="0"/>
                <a:ea typeface="宋体"/>
              </a:rPr>
              <a:t>推荐</a:t>
            </a:r>
            <a:endParaRPr lang="zh-CN" altLang="en-US" sz="16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0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9062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9062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90627">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9062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animBg="1"/>
      <p:bldP spid="90" grpId="0" animBg="1"/>
      <p:bldP spid="91" grpId="0" animBg="1"/>
      <p:bldP spid="86"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87B5CE7-8F8B-4A64-A85F-089D407E7F66}"/>
              </a:ext>
            </a:extLst>
          </p:cNvPr>
          <p:cNvSpPr>
            <a:spLocks noGrp="1" noChangeArrowheads="1"/>
          </p:cNvSpPr>
          <p:nvPr>
            <p:ph type="title" idx="4294967295"/>
          </p:nvPr>
        </p:nvSpPr>
        <p:spPr/>
        <p:txBody>
          <a:bodyPr/>
          <a:lstStyle/>
          <a:p>
            <a:r>
              <a:rPr lang="zh-CN" altLang="en-US" dirty="0">
                <a:cs typeface="Times New Roman" panose="02020603050405020304" pitchFamily="18" charset="0"/>
              </a:rPr>
              <a:t>两段式</a:t>
            </a:r>
            <a:r>
              <a:rPr lang="en-US" altLang="zh-CN" dirty="0">
                <a:cs typeface="Times New Roman" panose="02020603050405020304" pitchFamily="18" charset="0"/>
              </a:rPr>
              <a:t>FSM</a:t>
            </a:r>
            <a:r>
              <a:rPr lang="zh-CN" altLang="en-US" dirty="0">
                <a:cs typeface="Times New Roman" panose="02020603050405020304" pitchFamily="18" charset="0"/>
              </a:rPr>
              <a:t> </a:t>
            </a:r>
            <a:r>
              <a:rPr lang="en-US" altLang="zh-CN" dirty="0">
                <a:cs typeface="Times New Roman" panose="02020603050405020304" pitchFamily="18" charset="0"/>
              </a:rPr>
              <a:t>(</a:t>
            </a:r>
            <a:r>
              <a:rPr lang="zh-CN" altLang="en-US" dirty="0">
                <a:cs typeface="Times New Roman" panose="02020603050405020304" pitchFamily="18" charset="0"/>
              </a:rPr>
              <a:t>续</a:t>
            </a:r>
            <a:r>
              <a:rPr lang="en-US" altLang="zh-CN" dirty="0">
                <a:cs typeface="Times New Roman" panose="02020603050405020304" pitchFamily="18" charset="0"/>
              </a:rPr>
              <a:t>1)</a:t>
            </a:r>
            <a:endParaRPr kumimoji="1" lang="zh-CN" altLang="en-US" dirty="0">
              <a:cs typeface="Times New Roman" panose="02020603050405020304" pitchFamily="18" charset="0"/>
            </a:endParaRPr>
          </a:p>
        </p:txBody>
      </p:sp>
      <p:sp>
        <p:nvSpPr>
          <p:cNvPr id="1692675" name="Rectangle 3">
            <a:extLst>
              <a:ext uri="{FF2B5EF4-FFF2-40B4-BE49-F238E27FC236}">
                <a16:creationId xmlns:a16="http://schemas.microsoft.com/office/drawing/2014/main" id="{54E3606B-084D-45F9-B2C8-AB1D9C76D01E}"/>
              </a:ext>
            </a:extLst>
          </p:cNvPr>
          <p:cNvSpPr>
            <a:spLocks noGrp="1" noChangeArrowheads="1"/>
          </p:cNvSpPr>
          <p:nvPr>
            <p:ph type="body" idx="1"/>
          </p:nvPr>
        </p:nvSpPr>
        <p:spPr>
          <a:xfrm>
            <a:off x="457200" y="1449388"/>
            <a:ext cx="8075613" cy="4932362"/>
          </a:xfrm>
        </p:spPr>
        <p:txBody>
          <a:bodyPr/>
          <a:lstStyle/>
          <a:p>
            <a:r>
              <a:rPr lang="zh-CN" altLang="en-US"/>
              <a:t>时序逻辑</a:t>
            </a:r>
            <a:r>
              <a:rPr lang="en-US" altLang="zh-CN"/>
              <a:t>Always</a:t>
            </a:r>
            <a:r>
              <a:rPr lang="zh-CN" altLang="en-US"/>
              <a:t>过程</a:t>
            </a:r>
          </a:p>
          <a:p>
            <a:pPr lvl="1"/>
            <a:r>
              <a:rPr lang="zh-CN" altLang="en-US"/>
              <a:t>根据所需复位方式（同步复位或异步复位），将默认状态赋给</a:t>
            </a:r>
            <a:r>
              <a:rPr lang="en-US" altLang="zh-CN"/>
              <a:t>CS</a:t>
            </a:r>
            <a:endParaRPr lang="zh-CN" altLang="en-US"/>
          </a:p>
          <a:p>
            <a:pPr lvl="1"/>
            <a:r>
              <a:rPr lang="zh-CN" altLang="en-US"/>
              <a:t>在时钟边沿将</a:t>
            </a:r>
            <a:r>
              <a:rPr lang="en-US" altLang="zh-CN"/>
              <a:t>NS</a:t>
            </a:r>
            <a:r>
              <a:rPr lang="zh-CN" altLang="en-US"/>
              <a:t>赋给</a:t>
            </a:r>
            <a:r>
              <a:rPr lang="en-US" altLang="zh-CN"/>
              <a:t>CS</a:t>
            </a:r>
          </a:p>
          <a:p>
            <a:pPr lvl="1"/>
            <a:r>
              <a:rPr lang="zh-CN" altLang="en-US"/>
              <a:t>推荐赋值采用非阻塞赋值“</a:t>
            </a:r>
            <a:r>
              <a:rPr lang="en-US" altLang="zh-CN"/>
              <a:t>&lt;=”</a:t>
            </a:r>
            <a:endParaRPr lang="zh-CN" altLang="en-US"/>
          </a:p>
          <a:p>
            <a:pPr>
              <a:spcBef>
                <a:spcPct val="30000"/>
              </a:spcBef>
              <a:spcAft>
                <a:spcPct val="0"/>
              </a:spcAft>
            </a:pPr>
            <a:r>
              <a:rPr lang="zh-CN" altLang="en-US"/>
              <a:t>组合逻辑</a:t>
            </a:r>
            <a:r>
              <a:rPr lang="en-US" altLang="zh-CN"/>
              <a:t>Always</a:t>
            </a:r>
            <a:r>
              <a:rPr lang="zh-CN" altLang="en-US"/>
              <a:t>过程</a:t>
            </a:r>
          </a:p>
          <a:p>
            <a:pPr lvl="1">
              <a:spcBef>
                <a:spcPct val="20000"/>
              </a:spcBef>
            </a:pPr>
            <a:r>
              <a:rPr lang="en-US" altLang="zh-CN"/>
              <a:t>always</a:t>
            </a:r>
            <a:r>
              <a:rPr lang="zh-CN" altLang="en-US"/>
              <a:t>敏感列表为</a:t>
            </a:r>
            <a:r>
              <a:rPr lang="en-US" altLang="zh-CN"/>
              <a:t>CS</a:t>
            </a:r>
            <a:r>
              <a:rPr lang="zh-CN" altLang="en-US"/>
              <a:t>和输入</a:t>
            </a:r>
          </a:p>
          <a:p>
            <a:pPr lvl="1"/>
            <a:r>
              <a:rPr lang="zh-CN" altLang="en-US"/>
              <a:t>由</a:t>
            </a:r>
            <a:r>
              <a:rPr lang="en-US" altLang="zh-CN"/>
              <a:t>case</a:t>
            </a:r>
            <a:r>
              <a:rPr lang="zh-CN" altLang="en-US"/>
              <a:t>或者</a:t>
            </a:r>
            <a:r>
              <a:rPr lang="en-US" altLang="zh-CN"/>
              <a:t>if...else</a:t>
            </a:r>
            <a:r>
              <a:rPr lang="zh-CN" altLang="en-US"/>
              <a:t>判断确定不同条件下的</a:t>
            </a:r>
            <a:r>
              <a:rPr lang="en-US" altLang="zh-CN"/>
              <a:t>NS</a:t>
            </a:r>
            <a:r>
              <a:rPr lang="zh-CN" altLang="en-US"/>
              <a:t>和</a:t>
            </a:r>
            <a:r>
              <a:rPr lang="en-US" altLang="zh-CN"/>
              <a:t>OUT</a:t>
            </a:r>
          </a:p>
          <a:p>
            <a:pPr lvl="1"/>
            <a:r>
              <a:rPr lang="zh-CN" altLang="en-US"/>
              <a:t>推荐赋值采用阻塞赋值“</a:t>
            </a:r>
            <a:r>
              <a:rPr lang="en-US" altLang="zh-CN"/>
              <a:t>=”</a:t>
            </a:r>
            <a:endParaRPr lang="zh-CN" altLang="en-US"/>
          </a:p>
        </p:txBody>
      </p:sp>
      <p:sp>
        <p:nvSpPr>
          <p:cNvPr id="7" name="Rectangle 4">
            <a:extLst>
              <a:ext uri="{FF2B5EF4-FFF2-40B4-BE49-F238E27FC236}">
                <a16:creationId xmlns:a16="http://schemas.microsoft.com/office/drawing/2014/main" id="{17746425-C660-46FC-B660-FB069FB8FDF0}"/>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8" name="Rectangle 5">
            <a:extLst>
              <a:ext uri="{FF2B5EF4-FFF2-40B4-BE49-F238E27FC236}">
                <a16:creationId xmlns:a16="http://schemas.microsoft.com/office/drawing/2014/main" id="{EB852190-E9FE-4062-AF06-13189F1894C0}"/>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9" name="Rectangle 6">
            <a:extLst>
              <a:ext uri="{FF2B5EF4-FFF2-40B4-BE49-F238E27FC236}">
                <a16:creationId xmlns:a16="http://schemas.microsoft.com/office/drawing/2014/main" id="{CC5286F4-5436-4310-97F4-1EA22076E4FD}"/>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14</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2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26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926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92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26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2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0D4D4E4-2B4E-4F93-80B1-C425DC4CBACE}"/>
              </a:ext>
            </a:extLst>
          </p:cNvPr>
          <p:cNvSpPr>
            <a:spLocks noGrp="1" noChangeArrowheads="1"/>
          </p:cNvSpPr>
          <p:nvPr>
            <p:ph type="title" idx="4294967295"/>
          </p:nvPr>
        </p:nvSpPr>
        <p:spPr/>
        <p:txBody>
          <a:bodyPr/>
          <a:lstStyle/>
          <a:p>
            <a:r>
              <a:rPr lang="zh-CN" altLang="en-US" dirty="0">
                <a:cs typeface="Times New Roman" panose="02020603050405020304" pitchFamily="18" charset="0"/>
              </a:rPr>
              <a:t>两段式</a:t>
            </a:r>
            <a:r>
              <a:rPr lang="en-US" altLang="zh-CN" dirty="0">
                <a:cs typeface="Times New Roman" panose="02020603050405020304" pitchFamily="18" charset="0"/>
              </a:rPr>
              <a:t>FSM (</a:t>
            </a:r>
            <a:r>
              <a:rPr lang="zh-CN" altLang="en-US" dirty="0">
                <a:cs typeface="Times New Roman" panose="02020603050405020304" pitchFamily="18" charset="0"/>
              </a:rPr>
              <a:t>续</a:t>
            </a:r>
            <a:r>
              <a:rPr lang="en-US" altLang="zh-CN" dirty="0">
                <a:cs typeface="Times New Roman" panose="02020603050405020304" pitchFamily="18" charset="0"/>
              </a:rPr>
              <a:t>2)</a:t>
            </a:r>
            <a:endParaRPr lang="zh-CN" altLang="en-US" dirty="0">
              <a:cs typeface="Times New Roman" panose="02020603050405020304" pitchFamily="18" charset="0"/>
            </a:endParaRPr>
          </a:p>
        </p:txBody>
      </p:sp>
      <p:sp>
        <p:nvSpPr>
          <p:cNvPr id="201" name="Rectangle 3">
            <a:extLst>
              <a:ext uri="{FF2B5EF4-FFF2-40B4-BE49-F238E27FC236}">
                <a16:creationId xmlns:a16="http://schemas.microsoft.com/office/drawing/2014/main" id="{B447B3DF-6E42-4C5D-ADB7-F1FB72BAE4F3}"/>
              </a:ext>
            </a:extLst>
          </p:cNvPr>
          <p:cNvSpPr txBox="1">
            <a:spLocks noChangeArrowheads="1"/>
          </p:cNvSpPr>
          <p:nvPr/>
        </p:nvSpPr>
        <p:spPr bwMode="auto">
          <a:xfrm>
            <a:off x="4025580" y="4077072"/>
            <a:ext cx="4614872" cy="22258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ts val="0"/>
              </a:spcBef>
              <a:spcAft>
                <a:spcPts val="600"/>
              </a:spcAft>
              <a:buFontTx/>
              <a:buNone/>
              <a:defRPr/>
            </a:pPr>
            <a:r>
              <a:rPr lang="en-US" altLang="zh-CN" sz="2000" b="0" kern="0" dirty="0"/>
              <a:t>//</a:t>
            </a:r>
            <a:r>
              <a:rPr lang="zh-CN" altLang="en-US" sz="2000" b="0" kern="0" dirty="0"/>
              <a:t>时序描述</a:t>
            </a:r>
            <a:r>
              <a:rPr lang="en-US" altLang="zh-CN" sz="2000" b="0" kern="0" dirty="0"/>
              <a:t>CS</a:t>
            </a:r>
          </a:p>
          <a:p>
            <a:pPr>
              <a:spcBef>
                <a:spcPts val="0"/>
              </a:spcBef>
              <a:spcAft>
                <a:spcPts val="600"/>
              </a:spcAft>
              <a:buFontTx/>
              <a:buNone/>
              <a:defRPr/>
            </a:pPr>
            <a:r>
              <a:rPr lang="en-US" altLang="zh-CN" sz="2000" b="0" kern="0" dirty="0"/>
              <a:t>always @(</a:t>
            </a:r>
            <a:r>
              <a:rPr lang="en-US" altLang="zh-CN" sz="2000" b="0" kern="0" dirty="0" err="1"/>
              <a:t>posedge</a:t>
            </a:r>
            <a:r>
              <a:rPr lang="en-US" altLang="zh-CN" sz="2000" b="0" kern="0" dirty="0"/>
              <a:t> </a:t>
            </a:r>
            <a:r>
              <a:rPr lang="en-US" altLang="zh-CN" sz="2000" b="0" kern="0" dirty="0" err="1"/>
              <a:t>clk</a:t>
            </a:r>
            <a:r>
              <a:rPr lang="en-US" altLang="zh-CN" sz="2000" b="0" kern="0" dirty="0"/>
              <a:t>, </a:t>
            </a:r>
            <a:r>
              <a:rPr lang="en-US" altLang="zh-CN" sz="2000" b="0" kern="0" dirty="0" err="1"/>
              <a:t>negedge</a:t>
            </a:r>
            <a:r>
              <a:rPr lang="en-US" altLang="zh-CN" sz="2000" b="0" kern="0" dirty="0"/>
              <a:t> </a:t>
            </a:r>
            <a:r>
              <a:rPr lang="en-US" altLang="zh-CN" sz="2000" b="0" kern="0" dirty="0" err="1"/>
              <a:t>rstn</a:t>
            </a:r>
            <a:r>
              <a:rPr lang="en-US" altLang="zh-CN" sz="2000" b="0" kern="0" dirty="0"/>
              <a:t>) begin</a:t>
            </a:r>
          </a:p>
          <a:p>
            <a:pPr indent="-74613">
              <a:spcBef>
                <a:spcPts val="0"/>
              </a:spcBef>
              <a:spcAft>
                <a:spcPts val="600"/>
              </a:spcAft>
              <a:buFontTx/>
              <a:buNone/>
              <a:defRPr/>
            </a:pPr>
            <a:r>
              <a:rPr lang="en-US" altLang="zh-CN" sz="2000" b="0" kern="0" dirty="0"/>
              <a:t>if (!</a:t>
            </a:r>
            <a:r>
              <a:rPr lang="en-US" altLang="zh-CN" sz="2000" b="0" kern="0" dirty="0" err="1"/>
              <a:t>rstn</a:t>
            </a:r>
            <a:r>
              <a:rPr lang="en-US" altLang="zh-CN" sz="2000" b="0" kern="0" dirty="0"/>
              <a:t>)  cs &lt;= </a:t>
            </a:r>
            <a:r>
              <a:rPr lang="zh-CN" altLang="en-US" sz="2000" b="0" kern="0" dirty="0"/>
              <a:t>复位状态</a:t>
            </a:r>
            <a:r>
              <a:rPr lang="en-US" altLang="zh-CN" sz="2000" b="0" kern="0" dirty="0"/>
              <a:t>;</a:t>
            </a:r>
          </a:p>
          <a:p>
            <a:pPr indent="-74613">
              <a:spcBef>
                <a:spcPts val="0"/>
              </a:spcBef>
              <a:spcAft>
                <a:spcPts val="600"/>
              </a:spcAft>
              <a:buFontTx/>
              <a:buNone/>
              <a:defRPr/>
            </a:pPr>
            <a:r>
              <a:rPr lang="en-US" altLang="zh-CN" sz="2000" b="0" kern="0" dirty="0"/>
              <a:t>else cs &lt;= ns;</a:t>
            </a:r>
          </a:p>
          <a:p>
            <a:pPr>
              <a:spcBef>
                <a:spcPts val="0"/>
              </a:spcBef>
              <a:spcAft>
                <a:spcPts val="600"/>
              </a:spcAft>
              <a:buFontTx/>
              <a:buNone/>
              <a:defRPr/>
            </a:pPr>
            <a:r>
              <a:rPr lang="en-US" altLang="zh-CN" sz="2000" b="0" kern="0" dirty="0"/>
              <a:t>end</a:t>
            </a:r>
          </a:p>
        </p:txBody>
      </p:sp>
      <p:sp>
        <p:nvSpPr>
          <p:cNvPr id="202" name="Rectangle 3">
            <a:extLst>
              <a:ext uri="{FF2B5EF4-FFF2-40B4-BE49-F238E27FC236}">
                <a16:creationId xmlns:a16="http://schemas.microsoft.com/office/drawing/2014/main" id="{573EB904-CB71-47DB-BD01-49927F3CB737}"/>
              </a:ext>
            </a:extLst>
          </p:cNvPr>
          <p:cNvSpPr txBox="1">
            <a:spLocks noChangeArrowheads="1"/>
          </p:cNvSpPr>
          <p:nvPr/>
        </p:nvSpPr>
        <p:spPr bwMode="auto">
          <a:xfrm>
            <a:off x="647564" y="1473324"/>
            <a:ext cx="3224060" cy="48296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ts val="0"/>
              </a:spcBef>
              <a:spcAft>
                <a:spcPts val="600"/>
              </a:spcAft>
              <a:buNone/>
              <a:defRPr/>
            </a:pPr>
            <a:r>
              <a:rPr lang="en-US" altLang="zh-CN" sz="2000" b="0" kern="0" dirty="0"/>
              <a:t>//</a:t>
            </a:r>
            <a:r>
              <a:rPr lang="zh-CN" altLang="en-US" sz="2000" b="0" kern="0" dirty="0"/>
              <a:t>组合描述</a:t>
            </a:r>
            <a:r>
              <a:rPr lang="en-US" altLang="zh-CN" sz="2000" b="0" kern="0" dirty="0"/>
              <a:t>OUT</a:t>
            </a:r>
            <a:r>
              <a:rPr lang="zh-CN" altLang="en-US" sz="2000" b="0" kern="0" dirty="0"/>
              <a:t>和</a:t>
            </a:r>
            <a:r>
              <a:rPr lang="en-US" altLang="zh-CN" sz="2000" b="0" kern="0" dirty="0"/>
              <a:t>NS</a:t>
            </a:r>
          </a:p>
          <a:p>
            <a:pPr>
              <a:spcBef>
                <a:spcPts val="0"/>
              </a:spcBef>
              <a:spcAft>
                <a:spcPts val="600"/>
              </a:spcAft>
              <a:buNone/>
              <a:defRPr/>
            </a:pPr>
            <a:r>
              <a:rPr lang="en-US" altLang="zh-CN" sz="2000" b="0" kern="0" dirty="0"/>
              <a:t>always  @*  begin</a:t>
            </a:r>
          </a:p>
          <a:p>
            <a:pPr>
              <a:spcBef>
                <a:spcPts val="0"/>
              </a:spcBef>
              <a:spcAft>
                <a:spcPts val="600"/>
              </a:spcAft>
              <a:buFontTx/>
              <a:buNone/>
              <a:defRPr/>
            </a:pPr>
            <a:r>
              <a:rPr lang="en-US" altLang="zh-CN" sz="2000" b="0" kern="0" dirty="0"/>
              <a:t>    out = </a:t>
            </a:r>
            <a:r>
              <a:rPr lang="zh-CN" altLang="en-US" sz="2000" b="0" kern="0" dirty="0"/>
              <a:t>默认值</a:t>
            </a:r>
            <a:r>
              <a:rPr lang="en-US" altLang="zh-CN" sz="2000" b="0" kern="0" dirty="0"/>
              <a:t>;</a:t>
            </a:r>
          </a:p>
          <a:p>
            <a:pPr indent="-74613">
              <a:spcBef>
                <a:spcPts val="0"/>
              </a:spcBef>
              <a:spcAft>
                <a:spcPts val="600"/>
              </a:spcAft>
              <a:buFontTx/>
              <a:buNone/>
              <a:defRPr/>
            </a:pPr>
            <a:r>
              <a:rPr lang="en-US" altLang="zh-CN" sz="2000" b="0" kern="0" dirty="0"/>
              <a:t>ns  =  cs;</a:t>
            </a:r>
          </a:p>
          <a:p>
            <a:pPr indent="-74613">
              <a:spcBef>
                <a:spcPts val="0"/>
              </a:spcBef>
              <a:spcAft>
                <a:spcPts val="600"/>
              </a:spcAft>
              <a:buFontTx/>
              <a:buNone/>
              <a:defRPr/>
            </a:pPr>
            <a:r>
              <a:rPr lang="en-US" altLang="zh-CN" sz="2000" b="0" kern="0" dirty="0"/>
              <a:t>case  (cs)</a:t>
            </a:r>
          </a:p>
          <a:p>
            <a:pPr indent="-74613">
              <a:spcBef>
                <a:spcPts val="0"/>
              </a:spcBef>
              <a:spcAft>
                <a:spcPts val="600"/>
              </a:spcAft>
              <a:buFontTx/>
              <a:buNone/>
              <a:defRPr/>
            </a:pPr>
            <a:r>
              <a:rPr lang="en-US" altLang="zh-CN" sz="2000" b="0" kern="0" dirty="0"/>
              <a:t>    S0: begin</a:t>
            </a:r>
          </a:p>
          <a:p>
            <a:pPr indent="-74613">
              <a:spcBef>
                <a:spcPts val="0"/>
              </a:spcBef>
              <a:spcAft>
                <a:spcPts val="600"/>
              </a:spcAft>
              <a:buFontTx/>
              <a:buNone/>
              <a:defRPr/>
            </a:pPr>
            <a:r>
              <a:rPr lang="en-US" altLang="zh-CN" sz="2000" b="0" kern="0" dirty="0"/>
              <a:t>        if (in</a:t>
            </a:r>
            <a:r>
              <a:rPr lang="zh-CN" altLang="en-US" sz="2000" b="0" kern="0" dirty="0"/>
              <a:t>条件</a:t>
            </a:r>
            <a:r>
              <a:rPr lang="en-US" altLang="zh-CN" sz="2000" b="0" kern="0" dirty="0"/>
              <a:t>) begin</a:t>
            </a:r>
          </a:p>
          <a:p>
            <a:pPr indent="-74613">
              <a:spcBef>
                <a:spcPts val="0"/>
              </a:spcBef>
              <a:spcAft>
                <a:spcPts val="600"/>
              </a:spcAft>
              <a:buFontTx/>
              <a:buNone/>
              <a:defRPr/>
            </a:pPr>
            <a:r>
              <a:rPr lang="en-US" altLang="zh-CN" sz="2000" b="0" kern="0" dirty="0"/>
              <a:t>            out = </a:t>
            </a:r>
            <a:r>
              <a:rPr lang="zh-CN" altLang="en-US" sz="2000" b="0" kern="0" dirty="0"/>
              <a:t>表达式</a:t>
            </a:r>
            <a:r>
              <a:rPr lang="en-US" altLang="zh-CN" sz="2000" b="0" kern="0" dirty="0"/>
              <a:t>;</a:t>
            </a:r>
          </a:p>
          <a:p>
            <a:pPr indent="-74613">
              <a:spcBef>
                <a:spcPts val="0"/>
              </a:spcBef>
              <a:spcAft>
                <a:spcPts val="600"/>
              </a:spcAft>
              <a:buFontTx/>
              <a:buNone/>
              <a:defRPr/>
            </a:pPr>
            <a:r>
              <a:rPr lang="en-US" altLang="zh-CN" sz="2000" b="0" kern="0" dirty="0"/>
              <a:t>            ns = Si;</a:t>
            </a:r>
          </a:p>
          <a:p>
            <a:pPr indent="-74613">
              <a:spcBef>
                <a:spcPts val="0"/>
              </a:spcBef>
              <a:spcAft>
                <a:spcPts val="600"/>
              </a:spcAft>
              <a:buFontTx/>
              <a:buNone/>
              <a:defRPr/>
            </a:pPr>
            <a:r>
              <a:rPr lang="en-US" altLang="zh-CN" sz="2000" b="0" kern="0" dirty="0"/>
              <a:t>        end </a:t>
            </a:r>
          </a:p>
          <a:p>
            <a:pPr indent="-74613">
              <a:spcBef>
                <a:spcPts val="0"/>
              </a:spcBef>
              <a:spcAft>
                <a:spcPts val="600"/>
              </a:spcAft>
              <a:buFontTx/>
              <a:buNone/>
              <a:defRPr/>
            </a:pPr>
            <a:r>
              <a:rPr lang="en-US" altLang="zh-CN" sz="2000" b="0" kern="0" dirty="0"/>
              <a:t>        ……</a:t>
            </a:r>
          </a:p>
          <a:p>
            <a:pPr>
              <a:spcBef>
                <a:spcPts val="0"/>
              </a:spcBef>
              <a:spcAft>
                <a:spcPts val="600"/>
              </a:spcAft>
              <a:buFontTx/>
              <a:buNone/>
              <a:defRPr/>
            </a:pPr>
            <a:r>
              <a:rPr lang="en-US" altLang="zh-CN" sz="2000" b="0" kern="0" dirty="0"/>
              <a:t>end</a:t>
            </a:r>
          </a:p>
        </p:txBody>
      </p:sp>
      <p:grpSp>
        <p:nvGrpSpPr>
          <p:cNvPr id="49" name="组合 2">
            <a:extLst>
              <a:ext uri="{FF2B5EF4-FFF2-40B4-BE49-F238E27FC236}">
                <a16:creationId xmlns:a16="http://schemas.microsoft.com/office/drawing/2014/main" id="{B6DDB45C-E91D-4783-B1E8-8F9AC77FEDD8}"/>
              </a:ext>
            </a:extLst>
          </p:cNvPr>
          <p:cNvGrpSpPr>
            <a:grpSpLocks/>
          </p:cNvGrpSpPr>
          <p:nvPr/>
        </p:nvGrpSpPr>
        <p:grpSpPr bwMode="auto">
          <a:xfrm>
            <a:off x="4932040" y="1601431"/>
            <a:ext cx="2954338" cy="1827569"/>
            <a:chOff x="5565775" y="4512773"/>
            <a:chExt cx="2954338" cy="1611802"/>
          </a:xfrm>
        </p:grpSpPr>
        <p:grpSp>
          <p:nvGrpSpPr>
            <p:cNvPr id="50" name="组合 73">
              <a:extLst>
                <a:ext uri="{FF2B5EF4-FFF2-40B4-BE49-F238E27FC236}">
                  <a16:creationId xmlns:a16="http://schemas.microsoft.com/office/drawing/2014/main" id="{5E3B14E2-C6F3-4B85-8641-189884D5A2B9}"/>
                </a:ext>
              </a:extLst>
            </p:cNvPr>
            <p:cNvGrpSpPr>
              <a:grpSpLocks/>
            </p:cNvGrpSpPr>
            <p:nvPr/>
          </p:nvGrpSpPr>
          <p:grpSpPr bwMode="auto">
            <a:xfrm>
              <a:off x="5565775" y="4512773"/>
              <a:ext cx="2954338" cy="1611802"/>
              <a:chOff x="5217578" y="2035002"/>
              <a:chExt cx="2954426" cy="1611486"/>
            </a:xfrm>
          </p:grpSpPr>
          <p:sp>
            <p:nvSpPr>
              <p:cNvPr id="53" name="TextBox 34">
                <a:extLst>
                  <a:ext uri="{FF2B5EF4-FFF2-40B4-BE49-F238E27FC236}">
                    <a16:creationId xmlns:a16="http://schemas.microsoft.com/office/drawing/2014/main" id="{048DDD26-23C5-4B65-9463-85F75E65BD6E}"/>
                  </a:ext>
                </a:extLst>
              </p:cNvPr>
              <p:cNvSpPr txBox="1"/>
              <p:nvPr/>
            </p:nvSpPr>
            <p:spPr bwMode="auto">
              <a:xfrm>
                <a:off x="7184550" y="2729093"/>
                <a:ext cx="466739" cy="687253"/>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54" name="TextBox 35">
                <a:extLst>
                  <a:ext uri="{FF2B5EF4-FFF2-40B4-BE49-F238E27FC236}">
                    <a16:creationId xmlns:a16="http://schemas.microsoft.com/office/drawing/2014/main" id="{0AC2224D-7C7E-4B3C-A918-6FB8E76DB013}"/>
                  </a:ext>
                </a:extLst>
              </p:cNvPr>
              <p:cNvSpPr txBox="1">
                <a:spLocks noChangeArrowheads="1"/>
              </p:cNvSpPr>
              <p:nvPr/>
            </p:nvSpPr>
            <p:spPr bwMode="auto">
              <a:xfrm>
                <a:off x="7247926" y="3265489"/>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dirty="0">
                    <a:cs typeface="Times New Roman" panose="02020603050405020304" pitchFamily="18" charset="0"/>
                  </a:rPr>
                  <a:t>&lt;</a:t>
                </a:r>
                <a:endParaRPr lang="zh-CN" altLang="en-US" sz="2000" b="0" dirty="0">
                  <a:cs typeface="Times New Roman" panose="02020603050405020304" pitchFamily="18" charset="0"/>
                </a:endParaRPr>
              </a:p>
            </p:txBody>
          </p:sp>
          <p:sp>
            <p:nvSpPr>
              <p:cNvPr id="55" name="TextBox 36">
                <a:extLst>
                  <a:ext uri="{FF2B5EF4-FFF2-40B4-BE49-F238E27FC236}">
                    <a16:creationId xmlns:a16="http://schemas.microsoft.com/office/drawing/2014/main" id="{C2BADC02-AB3B-4F1A-98A4-19097F545C98}"/>
                  </a:ext>
                </a:extLst>
              </p:cNvPr>
              <p:cNvSpPr txBox="1"/>
              <p:nvPr/>
            </p:nvSpPr>
            <p:spPr bwMode="auto">
              <a:xfrm>
                <a:off x="5911337" y="2202146"/>
                <a:ext cx="520716" cy="1214200"/>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sz="2000" dirty="0">
                    <a:latin typeface="Times New Roman" pitchFamily="18" charset="0"/>
                    <a:cs typeface="Times New Roman" pitchFamily="18" charset="0"/>
                  </a:rPr>
                  <a:t>CL</a:t>
                </a:r>
                <a:endParaRPr lang="en-US" altLang="zh-CN" sz="2400" dirty="0">
                  <a:latin typeface="Times New Roman" pitchFamily="18" charset="0"/>
                  <a:cs typeface="Times New Roman" pitchFamily="18" charset="0"/>
                </a:endParaRPr>
              </a:p>
            </p:txBody>
          </p:sp>
          <p:cxnSp>
            <p:nvCxnSpPr>
              <p:cNvPr id="56" name="直接箭头连接符 55">
                <a:extLst>
                  <a:ext uri="{FF2B5EF4-FFF2-40B4-BE49-F238E27FC236}">
                    <a16:creationId xmlns:a16="http://schemas.microsoft.com/office/drawing/2014/main" id="{4EB5E779-0CDF-462F-BC18-EB8DC380D7CB}"/>
                  </a:ext>
                </a:extLst>
              </p:cNvPr>
              <p:cNvCxnSpPr>
                <a:cxnSpLocks/>
              </p:cNvCxnSpPr>
              <p:nvPr/>
            </p:nvCxnSpPr>
            <p:spPr bwMode="auto">
              <a:xfrm>
                <a:off x="5555726" y="3200488"/>
                <a:ext cx="368311" cy="1587"/>
              </a:xfrm>
              <a:prstGeom prst="straightConnector1">
                <a:avLst/>
              </a:prstGeom>
              <a:ln w="19050">
                <a:solidFill>
                  <a:schemeClr val="tx1"/>
                </a:solidFill>
                <a:headEnd type="none"/>
                <a:tailEnd type="triangle" w="med" len="lg"/>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B9EB0150-DE58-4EF1-9D15-AC9E2D1006EB}"/>
                  </a:ext>
                </a:extLst>
              </p:cNvPr>
              <p:cNvCxnSpPr/>
              <p:nvPr/>
            </p:nvCxnSpPr>
            <p:spPr bwMode="auto">
              <a:xfrm>
                <a:off x="7651288" y="3102083"/>
                <a:ext cx="369898" cy="317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59898899-E555-42B2-93E8-C78CC6B06A7C}"/>
                  </a:ext>
                </a:extLst>
              </p:cNvPr>
              <p:cNvCxnSpPr>
                <a:cxnSpLocks/>
              </p:cNvCxnSpPr>
              <p:nvPr/>
            </p:nvCxnSpPr>
            <p:spPr bwMode="auto">
              <a:xfrm>
                <a:off x="8025950" y="3100495"/>
                <a:ext cx="0" cy="545993"/>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8AB82FD5-8E92-4A86-BD99-36022C0C6E50}"/>
                  </a:ext>
                </a:extLst>
              </p:cNvPr>
              <p:cNvCxnSpPr>
                <a:cxnSpLocks/>
              </p:cNvCxnSpPr>
              <p:nvPr/>
            </p:nvCxnSpPr>
            <p:spPr bwMode="auto">
              <a:xfrm>
                <a:off x="5543026" y="3646488"/>
                <a:ext cx="2478161"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71471A3F-3B02-4B9D-AEC0-A3BA896FB31D}"/>
                  </a:ext>
                </a:extLst>
              </p:cNvPr>
              <p:cNvCxnSpPr>
                <a:cxnSpLocks/>
              </p:cNvCxnSpPr>
              <p:nvPr/>
            </p:nvCxnSpPr>
            <p:spPr bwMode="auto">
              <a:xfrm>
                <a:off x="5555726" y="3200488"/>
                <a:ext cx="0" cy="44600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66E6BFDC-E578-4C20-94AB-9057DFF4AEC5}"/>
                  </a:ext>
                </a:extLst>
              </p:cNvPr>
              <p:cNvCxnSpPr>
                <a:cxnSpLocks/>
              </p:cNvCxnSpPr>
              <p:nvPr/>
            </p:nvCxnSpPr>
            <p:spPr bwMode="auto">
              <a:xfrm>
                <a:off x="6432052" y="2421178"/>
                <a:ext cx="1595485"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7734A104-CC60-4C5D-A44C-461CC65117E5}"/>
                  </a:ext>
                </a:extLst>
              </p:cNvPr>
              <p:cNvCxnSpPr>
                <a:cxnSpLocks/>
              </p:cNvCxnSpPr>
              <p:nvPr/>
            </p:nvCxnSpPr>
            <p:spPr bwMode="auto">
              <a:xfrm>
                <a:off x="6432052" y="3100495"/>
                <a:ext cx="75249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63" name="TextBox 58">
                <a:extLst>
                  <a:ext uri="{FF2B5EF4-FFF2-40B4-BE49-F238E27FC236}">
                    <a16:creationId xmlns:a16="http://schemas.microsoft.com/office/drawing/2014/main" id="{E296006D-4E59-4800-81BF-BEF5B9C2B354}"/>
                  </a:ext>
                </a:extLst>
              </p:cNvPr>
              <p:cNvSpPr txBox="1">
                <a:spLocks noChangeArrowheads="1"/>
              </p:cNvSpPr>
              <p:nvPr/>
            </p:nvSpPr>
            <p:spPr bwMode="auto">
              <a:xfrm>
                <a:off x="5217578" y="2035002"/>
                <a:ext cx="362138"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in</a:t>
                </a:r>
                <a:endParaRPr lang="zh-CN" altLang="en-US" sz="2400" b="0">
                  <a:cs typeface="Times New Roman" panose="02020603050405020304" pitchFamily="18" charset="0"/>
                </a:endParaRPr>
              </a:p>
            </p:txBody>
          </p:sp>
          <p:sp>
            <p:nvSpPr>
              <p:cNvPr id="64" name="TextBox 60">
                <a:extLst>
                  <a:ext uri="{FF2B5EF4-FFF2-40B4-BE49-F238E27FC236}">
                    <a16:creationId xmlns:a16="http://schemas.microsoft.com/office/drawing/2014/main" id="{A70F714B-9B8B-47AF-A16F-A6372E4A90E3}"/>
                  </a:ext>
                </a:extLst>
              </p:cNvPr>
              <p:cNvSpPr txBox="1">
                <a:spLocks noChangeArrowheads="1"/>
              </p:cNvSpPr>
              <p:nvPr/>
            </p:nvSpPr>
            <p:spPr bwMode="auto">
              <a:xfrm>
                <a:off x="7546523" y="2035192"/>
                <a:ext cx="493701"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out</a:t>
                </a:r>
                <a:endParaRPr lang="zh-CN" altLang="en-US" sz="2400" b="0" dirty="0">
                  <a:cs typeface="Times New Roman" panose="02020603050405020304" pitchFamily="18" charset="0"/>
                </a:endParaRPr>
              </a:p>
            </p:txBody>
          </p:sp>
          <p:sp>
            <p:nvSpPr>
              <p:cNvPr id="65" name="TextBox 61">
                <a:extLst>
                  <a:ext uri="{FF2B5EF4-FFF2-40B4-BE49-F238E27FC236}">
                    <a16:creationId xmlns:a16="http://schemas.microsoft.com/office/drawing/2014/main" id="{C264574C-75FF-4635-A2D3-EA8B7D06D47D}"/>
                  </a:ext>
                </a:extLst>
              </p:cNvPr>
              <p:cNvSpPr txBox="1">
                <a:spLocks noChangeArrowheads="1"/>
              </p:cNvSpPr>
              <p:nvPr/>
            </p:nvSpPr>
            <p:spPr bwMode="auto">
              <a:xfrm>
                <a:off x="7794947" y="2732615"/>
                <a:ext cx="37705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cs</a:t>
                </a:r>
                <a:endParaRPr lang="zh-CN" altLang="en-US" sz="2400" b="0" dirty="0">
                  <a:cs typeface="Times New Roman" panose="02020603050405020304" pitchFamily="18" charset="0"/>
                </a:endParaRPr>
              </a:p>
            </p:txBody>
          </p:sp>
          <p:sp>
            <p:nvSpPr>
              <p:cNvPr id="66" name="TextBox 62">
                <a:extLst>
                  <a:ext uri="{FF2B5EF4-FFF2-40B4-BE49-F238E27FC236}">
                    <a16:creationId xmlns:a16="http://schemas.microsoft.com/office/drawing/2014/main" id="{A33C8FC4-E639-4D0E-A8F9-CA837CF823EE}"/>
                  </a:ext>
                </a:extLst>
              </p:cNvPr>
              <p:cNvSpPr txBox="1">
                <a:spLocks noChangeArrowheads="1"/>
              </p:cNvSpPr>
              <p:nvPr/>
            </p:nvSpPr>
            <p:spPr bwMode="auto">
              <a:xfrm>
                <a:off x="6564060" y="2732615"/>
                <a:ext cx="39197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ns</a:t>
                </a:r>
                <a:endParaRPr lang="zh-CN" altLang="en-US" sz="2400" b="0" dirty="0">
                  <a:cs typeface="Times New Roman" panose="02020603050405020304" pitchFamily="18" charset="0"/>
                </a:endParaRPr>
              </a:p>
            </p:txBody>
          </p:sp>
          <p:cxnSp>
            <p:nvCxnSpPr>
              <p:cNvPr id="67" name="直接箭头连接符 66">
                <a:extLst>
                  <a:ext uri="{FF2B5EF4-FFF2-40B4-BE49-F238E27FC236}">
                    <a16:creationId xmlns:a16="http://schemas.microsoft.com/office/drawing/2014/main" id="{F1A98E18-08F2-4913-BA2F-00CB75305340}"/>
                  </a:ext>
                </a:extLst>
              </p:cNvPr>
              <p:cNvCxnSpPr>
                <a:cxnSpLocks/>
              </p:cNvCxnSpPr>
              <p:nvPr/>
            </p:nvCxnSpPr>
            <p:spPr bwMode="auto">
              <a:xfrm>
                <a:off x="5292193" y="2413243"/>
                <a:ext cx="647719"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grpSp>
        <p:sp>
          <p:nvSpPr>
            <p:cNvPr id="51" name="矩形: 圆角 50">
              <a:extLst>
                <a:ext uri="{FF2B5EF4-FFF2-40B4-BE49-F238E27FC236}">
                  <a16:creationId xmlns:a16="http://schemas.microsoft.com/office/drawing/2014/main" id="{5A470285-FCAB-4BCA-A760-FB5C6243FA30}"/>
                </a:ext>
              </a:extLst>
            </p:cNvPr>
            <p:cNvSpPr/>
            <p:nvPr/>
          </p:nvSpPr>
          <p:spPr bwMode="auto">
            <a:xfrm>
              <a:off x="6072188" y="4556125"/>
              <a:ext cx="874712" cy="1466850"/>
            </a:xfrm>
            <a:prstGeom prst="roundRect">
              <a:avLst/>
            </a:prstGeom>
            <a:noFill/>
            <a:ln w="19050">
              <a:solidFill>
                <a:srgbClr val="CC33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圆角 51">
              <a:extLst>
                <a:ext uri="{FF2B5EF4-FFF2-40B4-BE49-F238E27FC236}">
                  <a16:creationId xmlns:a16="http://schemas.microsoft.com/office/drawing/2014/main" id="{4BF9C748-18F3-46E7-A605-47C7B517B523}"/>
                </a:ext>
              </a:extLst>
            </p:cNvPr>
            <p:cNvSpPr/>
            <p:nvPr/>
          </p:nvSpPr>
          <p:spPr bwMode="auto">
            <a:xfrm>
              <a:off x="7358063" y="5103813"/>
              <a:ext cx="796925" cy="919162"/>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7" name="Rectangle 4">
            <a:extLst>
              <a:ext uri="{FF2B5EF4-FFF2-40B4-BE49-F238E27FC236}">
                <a16:creationId xmlns:a16="http://schemas.microsoft.com/office/drawing/2014/main" id="{6B15D1AE-21C6-4176-864F-B57FF9F9A127}"/>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8" name="Rectangle 5">
            <a:extLst>
              <a:ext uri="{FF2B5EF4-FFF2-40B4-BE49-F238E27FC236}">
                <a16:creationId xmlns:a16="http://schemas.microsoft.com/office/drawing/2014/main" id="{970739DB-7639-471C-A60F-727D01300BFD}"/>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29" name="Rectangle 6">
            <a:extLst>
              <a:ext uri="{FF2B5EF4-FFF2-40B4-BE49-F238E27FC236}">
                <a16:creationId xmlns:a16="http://schemas.microsoft.com/office/drawing/2014/main" id="{0726EB13-DAD1-4401-BD19-D4B7FD22F169}"/>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15</a:t>
            </a:fld>
            <a:endParaRPr lang="en-US" altLang="zh-CN" sz="1800" b="0">
              <a:solidFill>
                <a:srgbClr val="B2B2B2"/>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AE48D35-126B-46F7-B2A6-79D7075CFDB7}"/>
              </a:ext>
            </a:extLst>
          </p:cNvPr>
          <p:cNvSpPr>
            <a:spLocks noGrp="1" noChangeArrowheads="1"/>
          </p:cNvSpPr>
          <p:nvPr>
            <p:ph type="title" idx="4294967295"/>
          </p:nvPr>
        </p:nvSpPr>
        <p:spPr/>
        <p:txBody>
          <a:bodyPr/>
          <a:lstStyle/>
          <a:p>
            <a:r>
              <a:rPr lang="zh-CN" altLang="en-US" dirty="0">
                <a:cs typeface="Times New Roman" panose="02020603050405020304" pitchFamily="18" charset="0"/>
              </a:rPr>
              <a:t>三段式</a:t>
            </a:r>
            <a:r>
              <a:rPr lang="en-US" altLang="zh-CN" dirty="0">
                <a:cs typeface="Times New Roman" panose="02020603050405020304" pitchFamily="18" charset="0"/>
              </a:rPr>
              <a:t>FSM</a:t>
            </a:r>
            <a:endParaRPr lang="zh-CN" altLang="en-US" dirty="0">
              <a:cs typeface="Times New Roman" panose="02020603050405020304" pitchFamily="18" charset="0"/>
            </a:endParaRPr>
          </a:p>
        </p:txBody>
      </p:sp>
      <p:sp>
        <p:nvSpPr>
          <p:cNvPr id="33796" name="Rectangle 4">
            <a:extLst>
              <a:ext uri="{FF2B5EF4-FFF2-40B4-BE49-F238E27FC236}">
                <a16:creationId xmlns:a16="http://schemas.microsoft.com/office/drawing/2014/main" id="{38F3005A-9ADD-4C06-918B-8605A4691877}"/>
              </a:ext>
            </a:extLst>
          </p:cNvPr>
          <p:cNvSpPr>
            <a:spLocks noGrp="1" noChangeArrowheads="1"/>
          </p:cNvSpPr>
          <p:nvPr>
            <p:ph type="dt" sz="quarter" idx="4294967295"/>
          </p:nvPr>
        </p:nvSpPr>
        <p:spPr>
          <a:xfrm>
            <a:off x="395288" y="6453188"/>
            <a:ext cx="1720850" cy="404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C81D1A1C-3328-41C3-B21D-E261C97A7A57}" type="datetime1">
              <a:rPr kumimoji="0" lang="zh-CN" altLang="en-US" sz="1800" b="0" i="0" u="none" strike="noStrike" kern="1200" cap="none" spc="0" normalizeH="0" baseline="0" noProof="0" smtClean="0">
                <a:ln>
                  <a:noFill/>
                </a:ln>
                <a:solidFill>
                  <a:srgbClr val="B2B2B2"/>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2022/10/20</a:t>
            </a:fld>
            <a:endParaRPr kumimoji="0" lang="en-US" altLang="zh-CN" sz="1800" b="0" i="0" u="none" strike="noStrike" kern="1200" cap="none" spc="0" normalizeH="0" baseline="0" noProof="0">
              <a:ln>
                <a:noFill/>
              </a:ln>
              <a:solidFill>
                <a:srgbClr val="B2B2B2"/>
              </a:solidFill>
              <a:effectLst/>
              <a:uLnTx/>
              <a:uFillTx/>
              <a:latin typeface="Arial" panose="020B0604020202020204" pitchFamily="34" charset="0"/>
              <a:ea typeface="宋体" panose="02010600030101010101" pitchFamily="2" charset="-122"/>
              <a:cs typeface="+mn-cs"/>
            </a:endParaRPr>
          </a:p>
        </p:txBody>
      </p:sp>
      <p:sp>
        <p:nvSpPr>
          <p:cNvPr id="33797" name="Rectangle 5">
            <a:extLst>
              <a:ext uri="{FF2B5EF4-FFF2-40B4-BE49-F238E27FC236}">
                <a16:creationId xmlns:a16="http://schemas.microsoft.com/office/drawing/2014/main" id="{7947BB86-D351-4FFA-A62F-26E6679667A8}"/>
              </a:ext>
            </a:extLst>
          </p:cNvPr>
          <p:cNvSpPr>
            <a:spLocks noGrp="1" noChangeArrowheads="1"/>
          </p:cNvSpPr>
          <p:nvPr>
            <p:ph type="ftr" sz="quarter" idx="4294967295"/>
          </p:nvPr>
        </p:nvSpPr>
        <p:spPr>
          <a:xfrm>
            <a:off x="2195513" y="6453188"/>
            <a:ext cx="5148262" cy="404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B2B2B2"/>
                </a:solidFill>
                <a:effectLst/>
                <a:uLnTx/>
                <a:uFillTx/>
                <a:latin typeface="Times New Roman" panose="02020603050405020304" pitchFamily="18" charset="0"/>
                <a:ea typeface="宋体" panose="02010600030101010101" pitchFamily="2" charset="-122"/>
                <a:cs typeface="Times New Roman" panose="02020603050405020304" pitchFamily="18" charset="0"/>
              </a:rPr>
              <a:t>模拟与数字电路 </a:t>
            </a:r>
            <a:r>
              <a:rPr kumimoji="0" lang="en-US" altLang="zh-CN" sz="1800" b="0" i="0" u="none" strike="noStrike" kern="1200" cap="none" spc="0" normalizeH="0" baseline="0" noProof="0" dirty="0">
                <a:ln>
                  <a:noFill/>
                </a:ln>
                <a:solidFill>
                  <a:srgbClr val="B2B2B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0" i="0" u="none" strike="noStrike" kern="1200" cap="none" spc="0" normalizeH="0" baseline="0" noProof="0" dirty="0">
                <a:ln>
                  <a:noFill/>
                </a:ln>
                <a:solidFill>
                  <a:srgbClr val="B2B2B2"/>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 HDL(2)</a:t>
            </a:r>
          </a:p>
        </p:txBody>
      </p:sp>
      <p:sp>
        <p:nvSpPr>
          <p:cNvPr id="33798" name="Rectangle 6">
            <a:extLst>
              <a:ext uri="{FF2B5EF4-FFF2-40B4-BE49-F238E27FC236}">
                <a16:creationId xmlns:a16="http://schemas.microsoft.com/office/drawing/2014/main" id="{365B61EC-59B5-4655-9B44-9B4E3E020224}"/>
              </a:ext>
            </a:extLst>
          </p:cNvPr>
          <p:cNvSpPr>
            <a:spLocks noGrp="1" noChangeArrowheads="1"/>
          </p:cNvSpPr>
          <p:nvPr>
            <p:ph type="sldNum" sz="quarter" idx="4294967295"/>
          </p:nvPr>
        </p:nvSpPr>
        <p:spPr>
          <a:xfrm>
            <a:off x="7502525" y="6453188"/>
            <a:ext cx="1219200" cy="404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EE402633-1B03-4767-BA97-10370E9EB742}" type="slidenum">
              <a:rPr kumimoji="0" lang="en-US" altLang="zh-CN" sz="1800" b="0" i="0" u="none" strike="noStrike" kern="1200" cap="none" spc="0" normalizeH="0" baseline="0" noProof="0" smtClean="0">
                <a:ln>
                  <a:noFill/>
                </a:ln>
                <a:solidFill>
                  <a:srgbClr val="B2B2B2"/>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US" altLang="zh-CN" sz="1800" b="0" i="0" u="none" strike="noStrike" kern="1200" cap="none" spc="0" normalizeH="0" baseline="0" noProof="0">
              <a:ln>
                <a:noFill/>
              </a:ln>
              <a:solidFill>
                <a:srgbClr val="B2B2B2"/>
              </a:solidFill>
              <a:effectLst/>
              <a:uLnTx/>
              <a:uFillTx/>
              <a:latin typeface="Arial" panose="020B0604020202020204" pitchFamily="34" charset="0"/>
              <a:ea typeface="宋体" panose="02010600030101010101" pitchFamily="2" charset="-122"/>
              <a:cs typeface="+mn-cs"/>
            </a:endParaRPr>
          </a:p>
        </p:txBody>
      </p:sp>
      <p:grpSp>
        <p:nvGrpSpPr>
          <p:cNvPr id="33826" name="组合 169">
            <a:extLst>
              <a:ext uri="{FF2B5EF4-FFF2-40B4-BE49-F238E27FC236}">
                <a16:creationId xmlns:a16="http://schemas.microsoft.com/office/drawing/2014/main" id="{2655C9C5-B5F2-46B3-9A53-6BEE967E63BA}"/>
              </a:ext>
            </a:extLst>
          </p:cNvPr>
          <p:cNvGrpSpPr>
            <a:grpSpLocks/>
          </p:cNvGrpSpPr>
          <p:nvPr/>
        </p:nvGrpSpPr>
        <p:grpSpPr bwMode="auto">
          <a:xfrm>
            <a:off x="5465417" y="1304764"/>
            <a:ext cx="2906713" cy="2065337"/>
            <a:chOff x="5217578" y="1581868"/>
            <a:chExt cx="2906871" cy="2064620"/>
          </a:xfrm>
        </p:grpSpPr>
        <p:sp>
          <p:nvSpPr>
            <p:cNvPr id="174" name="TextBox 34">
              <a:extLst>
                <a:ext uri="{FF2B5EF4-FFF2-40B4-BE49-F238E27FC236}">
                  <a16:creationId xmlns:a16="http://schemas.microsoft.com/office/drawing/2014/main" id="{2A4DBDFC-7B89-40A9-AED1-DEC077C957D7}"/>
                </a:ext>
              </a:extLst>
            </p:cNvPr>
            <p:cNvSpPr txBox="1"/>
            <p:nvPr/>
          </p:nvSpPr>
          <p:spPr bwMode="auto">
            <a:xfrm>
              <a:off x="7184598" y="2729232"/>
              <a:ext cx="466750" cy="687149"/>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SR</a:t>
              </a:r>
              <a:endParaRPr kumimoji="0" lang="zh-CN" altLang="en-US" sz="2000" b="0"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sp>
          <p:nvSpPr>
            <p:cNvPr id="33831" name="TextBox 35">
              <a:extLst>
                <a:ext uri="{FF2B5EF4-FFF2-40B4-BE49-F238E27FC236}">
                  <a16:creationId xmlns:a16="http://schemas.microsoft.com/office/drawing/2014/main" id="{1249FA00-EF25-4F9E-8D8D-42C8098E755A}"/>
                </a:ext>
              </a:extLst>
            </p:cNvPr>
            <p:cNvSpPr txBox="1">
              <a:spLocks noChangeArrowheads="1"/>
            </p:cNvSpPr>
            <p:nvPr/>
          </p:nvSpPr>
          <p:spPr bwMode="auto">
            <a:xfrm>
              <a:off x="7247926" y="3236812"/>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 name="TextBox 36">
              <a:extLst>
                <a:ext uri="{FF2B5EF4-FFF2-40B4-BE49-F238E27FC236}">
                  <a16:creationId xmlns:a16="http://schemas.microsoft.com/office/drawing/2014/main" id="{C2A52B31-908B-4CF7-9F8D-5C0012A710C1}"/>
                </a:ext>
              </a:extLst>
            </p:cNvPr>
            <p:cNvSpPr txBox="1"/>
            <p:nvPr/>
          </p:nvSpPr>
          <p:spPr bwMode="auto">
            <a:xfrm>
              <a:off x="5911354" y="2726058"/>
              <a:ext cx="520728" cy="690323"/>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pitchFamily="18" charset="0"/>
                  <a:ea typeface="宋体"/>
                  <a:cs typeface="Times New Roman" pitchFamily="18" charset="0"/>
                </a:rPr>
                <a:t>CL</a:t>
              </a:r>
              <a:r>
                <a:rPr kumimoji="0" lang="en-US" altLang="zh-CN" sz="2000" b="0" i="0" u="none" strike="noStrike" kern="1200" cap="none" spc="0" normalizeH="0" baseline="0" noProof="0" dirty="0" err="1">
                  <a:ln>
                    <a:noFill/>
                  </a:ln>
                  <a:solidFill>
                    <a:srgbClr val="000000"/>
                  </a:solidFill>
                  <a:effectLst/>
                  <a:uLnTx/>
                  <a:uFillTx/>
                  <a:latin typeface="Times New Roman" pitchFamily="18" charset="0"/>
                  <a:ea typeface="宋体"/>
                  <a:cs typeface="Times New Roman" pitchFamily="18" charset="0"/>
                </a:rPr>
                <a:t>n</a:t>
              </a:r>
              <a:endPar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cxnSp>
          <p:nvCxnSpPr>
            <p:cNvPr id="177" name="直接箭头连接符 176">
              <a:extLst>
                <a:ext uri="{FF2B5EF4-FFF2-40B4-BE49-F238E27FC236}">
                  <a16:creationId xmlns:a16="http://schemas.microsoft.com/office/drawing/2014/main" id="{D43E1431-A054-46A5-B0F5-119F705D3416}"/>
                </a:ext>
              </a:extLst>
            </p:cNvPr>
            <p:cNvCxnSpPr>
              <a:cxnSpLocks/>
            </p:cNvCxnSpPr>
            <p:nvPr/>
          </p:nvCxnSpPr>
          <p:spPr bwMode="auto">
            <a:xfrm>
              <a:off x="5555734" y="3200556"/>
              <a:ext cx="368320" cy="1586"/>
            </a:xfrm>
            <a:prstGeom prst="straightConnector1">
              <a:avLst/>
            </a:prstGeom>
            <a:ln w="19050">
              <a:solidFill>
                <a:schemeClr val="tx1"/>
              </a:solidFill>
              <a:headEnd type="oval"/>
              <a:tailEnd type="triangle" w="med" len="lg"/>
            </a:ln>
          </p:spPr>
          <p:style>
            <a:lnRef idx="1">
              <a:schemeClr val="dk1"/>
            </a:lnRef>
            <a:fillRef idx="0">
              <a:schemeClr val="dk1"/>
            </a:fillRef>
            <a:effectRef idx="0">
              <a:schemeClr val="dk1"/>
            </a:effectRef>
            <a:fontRef idx="minor">
              <a:schemeClr val="tx1"/>
            </a:fontRef>
          </p:style>
        </p:cxnSp>
        <p:cxnSp>
          <p:nvCxnSpPr>
            <p:cNvPr id="178" name="直接箭头连接符 177">
              <a:extLst>
                <a:ext uri="{FF2B5EF4-FFF2-40B4-BE49-F238E27FC236}">
                  <a16:creationId xmlns:a16="http://schemas.microsoft.com/office/drawing/2014/main" id="{030F714F-135D-440E-B770-6E40D601F1F7}"/>
                </a:ext>
              </a:extLst>
            </p:cNvPr>
            <p:cNvCxnSpPr/>
            <p:nvPr/>
          </p:nvCxnSpPr>
          <p:spPr bwMode="auto">
            <a:xfrm>
              <a:off x="7651348" y="3102165"/>
              <a:ext cx="369907" cy="317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79" name="直接箭头连接符 178">
              <a:extLst>
                <a:ext uri="{FF2B5EF4-FFF2-40B4-BE49-F238E27FC236}">
                  <a16:creationId xmlns:a16="http://schemas.microsoft.com/office/drawing/2014/main" id="{73277FA4-3225-473B-9DA5-247834CBC283}"/>
                </a:ext>
              </a:extLst>
            </p:cNvPr>
            <p:cNvCxnSpPr>
              <a:cxnSpLocks/>
            </p:cNvCxnSpPr>
            <p:nvPr/>
          </p:nvCxnSpPr>
          <p:spPr bwMode="auto">
            <a:xfrm>
              <a:off x="8026019" y="3100578"/>
              <a:ext cx="0" cy="54591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80" name="直接箭头连接符 179">
              <a:extLst>
                <a:ext uri="{FF2B5EF4-FFF2-40B4-BE49-F238E27FC236}">
                  <a16:creationId xmlns:a16="http://schemas.microsoft.com/office/drawing/2014/main" id="{829B1306-6D3C-4207-B29F-EB9C56873C13}"/>
                </a:ext>
              </a:extLst>
            </p:cNvPr>
            <p:cNvCxnSpPr>
              <a:cxnSpLocks/>
            </p:cNvCxnSpPr>
            <p:nvPr/>
          </p:nvCxnSpPr>
          <p:spPr bwMode="auto">
            <a:xfrm>
              <a:off x="5543034" y="3646488"/>
              <a:ext cx="2478222"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81" name="直接箭头连接符 180">
              <a:extLst>
                <a:ext uri="{FF2B5EF4-FFF2-40B4-BE49-F238E27FC236}">
                  <a16:creationId xmlns:a16="http://schemas.microsoft.com/office/drawing/2014/main" id="{8286BF1C-2CA4-4759-BA3E-1FB55786E078}"/>
                </a:ext>
              </a:extLst>
            </p:cNvPr>
            <p:cNvCxnSpPr>
              <a:cxnSpLocks/>
            </p:cNvCxnSpPr>
            <p:nvPr/>
          </p:nvCxnSpPr>
          <p:spPr bwMode="auto">
            <a:xfrm>
              <a:off x="5555734" y="2311864"/>
              <a:ext cx="0" cy="133462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82" name="直接箭头连接符 181">
              <a:extLst>
                <a:ext uri="{FF2B5EF4-FFF2-40B4-BE49-F238E27FC236}">
                  <a16:creationId xmlns:a16="http://schemas.microsoft.com/office/drawing/2014/main" id="{57674C34-5E09-44F9-AB16-8DB5CABC17B3}"/>
                </a:ext>
              </a:extLst>
            </p:cNvPr>
            <p:cNvCxnSpPr>
              <a:cxnSpLocks/>
            </p:cNvCxnSpPr>
            <p:nvPr/>
          </p:nvCxnSpPr>
          <p:spPr bwMode="auto">
            <a:xfrm>
              <a:off x="6432082" y="2148408"/>
              <a:ext cx="1595524"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83" name="直接箭头连接符 182">
              <a:extLst>
                <a:ext uri="{FF2B5EF4-FFF2-40B4-BE49-F238E27FC236}">
                  <a16:creationId xmlns:a16="http://schemas.microsoft.com/office/drawing/2014/main" id="{3F99B6E1-7BE5-4A9B-A0BF-3E9B705FD600}"/>
                </a:ext>
              </a:extLst>
            </p:cNvPr>
            <p:cNvCxnSpPr>
              <a:cxnSpLocks/>
            </p:cNvCxnSpPr>
            <p:nvPr/>
          </p:nvCxnSpPr>
          <p:spPr bwMode="auto">
            <a:xfrm>
              <a:off x="6432082" y="3100578"/>
              <a:ext cx="752516"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33840" name="TextBox 58">
              <a:extLst>
                <a:ext uri="{FF2B5EF4-FFF2-40B4-BE49-F238E27FC236}">
                  <a16:creationId xmlns:a16="http://schemas.microsoft.com/office/drawing/2014/main" id="{A0D20A91-17C0-4096-8C9C-0BB8592F398A}"/>
                </a:ext>
              </a:extLst>
            </p:cNvPr>
            <p:cNvSpPr txBox="1">
              <a:spLocks noChangeArrowheads="1"/>
            </p:cNvSpPr>
            <p:nvPr/>
          </p:nvSpPr>
          <p:spPr bwMode="auto">
            <a:xfrm>
              <a:off x="5217578" y="1581868"/>
              <a:ext cx="362138"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41" name="TextBox 60">
              <a:extLst>
                <a:ext uri="{FF2B5EF4-FFF2-40B4-BE49-F238E27FC236}">
                  <a16:creationId xmlns:a16="http://schemas.microsoft.com/office/drawing/2014/main" id="{5AEF62A6-58E4-4086-B3DF-254D3A40C8EB}"/>
                </a:ext>
              </a:extLst>
            </p:cNvPr>
            <p:cNvSpPr txBox="1">
              <a:spLocks noChangeArrowheads="1"/>
            </p:cNvSpPr>
            <p:nvPr/>
          </p:nvSpPr>
          <p:spPr bwMode="auto">
            <a:xfrm>
              <a:off x="7577727" y="1689880"/>
              <a:ext cx="493701"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out</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42" name="TextBox 61">
              <a:extLst>
                <a:ext uri="{FF2B5EF4-FFF2-40B4-BE49-F238E27FC236}">
                  <a16:creationId xmlns:a16="http://schemas.microsoft.com/office/drawing/2014/main" id="{7E4F099F-6C44-4E4D-9844-D654D3FB2219}"/>
                </a:ext>
              </a:extLst>
            </p:cNvPr>
            <p:cNvSpPr txBox="1">
              <a:spLocks noChangeArrowheads="1"/>
            </p:cNvSpPr>
            <p:nvPr/>
          </p:nvSpPr>
          <p:spPr bwMode="auto">
            <a:xfrm>
              <a:off x="7747392" y="2660620"/>
              <a:ext cx="37705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cs</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43" name="TextBox 62">
              <a:extLst>
                <a:ext uri="{FF2B5EF4-FFF2-40B4-BE49-F238E27FC236}">
                  <a16:creationId xmlns:a16="http://schemas.microsoft.com/office/drawing/2014/main" id="{D43062AE-5A3A-4BEF-AE4A-E382224B27E7}"/>
                </a:ext>
              </a:extLst>
            </p:cNvPr>
            <p:cNvSpPr txBox="1">
              <a:spLocks noChangeArrowheads="1"/>
            </p:cNvSpPr>
            <p:nvPr/>
          </p:nvSpPr>
          <p:spPr bwMode="auto">
            <a:xfrm>
              <a:off x="6591895" y="2660620"/>
              <a:ext cx="39197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ns</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88" name="直接箭头连接符 187">
              <a:extLst>
                <a:ext uri="{FF2B5EF4-FFF2-40B4-BE49-F238E27FC236}">
                  <a16:creationId xmlns:a16="http://schemas.microsoft.com/office/drawing/2014/main" id="{43FA5CFE-8A51-43BA-9393-97C08AD03B8A}"/>
                </a:ext>
              </a:extLst>
            </p:cNvPr>
            <p:cNvCxnSpPr>
              <a:cxnSpLocks/>
            </p:cNvCxnSpPr>
            <p:nvPr/>
          </p:nvCxnSpPr>
          <p:spPr bwMode="auto">
            <a:xfrm>
              <a:off x="5292195" y="2050017"/>
              <a:ext cx="647735"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189" name="TextBox 36">
              <a:extLst>
                <a:ext uri="{FF2B5EF4-FFF2-40B4-BE49-F238E27FC236}">
                  <a16:creationId xmlns:a16="http://schemas.microsoft.com/office/drawing/2014/main" id="{E3EFB48C-667A-4A58-AA00-02337A1AE3EB}"/>
                </a:ext>
              </a:extLst>
            </p:cNvPr>
            <p:cNvSpPr txBox="1"/>
            <p:nvPr/>
          </p:nvSpPr>
          <p:spPr bwMode="auto">
            <a:xfrm>
              <a:off x="5922466" y="1813563"/>
              <a:ext cx="520728" cy="690322"/>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pitchFamily="18" charset="0"/>
                  <a:ea typeface="宋体"/>
                  <a:cs typeface="Times New Roman" pitchFamily="18" charset="0"/>
                </a:rPr>
                <a:t>CL</a:t>
              </a:r>
              <a:r>
                <a:rPr kumimoji="0" lang="en-US" altLang="zh-CN" sz="2000" b="0" i="0" u="none" strike="noStrike" kern="1200" cap="none" spc="0" normalizeH="0" baseline="0" noProof="0" dirty="0" err="1">
                  <a:ln>
                    <a:noFill/>
                  </a:ln>
                  <a:solidFill>
                    <a:srgbClr val="000000"/>
                  </a:solidFill>
                  <a:effectLst/>
                  <a:uLnTx/>
                  <a:uFillTx/>
                  <a:latin typeface="Times New Roman" pitchFamily="18" charset="0"/>
                  <a:ea typeface="宋体"/>
                  <a:cs typeface="Times New Roman" pitchFamily="18" charset="0"/>
                </a:rPr>
                <a:t>o</a:t>
              </a:r>
              <a:endPar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cxnSp>
          <p:nvCxnSpPr>
            <p:cNvPr id="190" name="直接箭头连接符 189">
              <a:extLst>
                <a:ext uri="{FF2B5EF4-FFF2-40B4-BE49-F238E27FC236}">
                  <a16:creationId xmlns:a16="http://schemas.microsoft.com/office/drawing/2014/main" id="{0800B93D-7298-40D3-84DF-196EF4375DB7}"/>
                </a:ext>
              </a:extLst>
            </p:cNvPr>
            <p:cNvCxnSpPr>
              <a:cxnSpLocks/>
            </p:cNvCxnSpPr>
            <p:nvPr/>
          </p:nvCxnSpPr>
          <p:spPr bwMode="auto">
            <a:xfrm>
              <a:off x="5550971" y="2311864"/>
              <a:ext cx="368320" cy="1586"/>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91" name="直接箭头连接符 190">
              <a:extLst>
                <a:ext uri="{FF2B5EF4-FFF2-40B4-BE49-F238E27FC236}">
                  <a16:creationId xmlns:a16="http://schemas.microsoft.com/office/drawing/2014/main" id="{B022E847-BECB-4EA6-9716-E204A686FFB2}"/>
                </a:ext>
              </a:extLst>
            </p:cNvPr>
            <p:cNvCxnSpPr>
              <a:cxnSpLocks/>
            </p:cNvCxnSpPr>
            <p:nvPr/>
          </p:nvCxnSpPr>
          <p:spPr bwMode="auto">
            <a:xfrm>
              <a:off x="5443015" y="2930775"/>
              <a:ext cx="46833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92" name="直接箭头连接符 191">
              <a:extLst>
                <a:ext uri="{FF2B5EF4-FFF2-40B4-BE49-F238E27FC236}">
                  <a16:creationId xmlns:a16="http://schemas.microsoft.com/office/drawing/2014/main" id="{8ECFC251-FA99-4C4D-94D8-CC57CA18CE27}"/>
                </a:ext>
              </a:extLst>
            </p:cNvPr>
            <p:cNvCxnSpPr>
              <a:cxnSpLocks/>
            </p:cNvCxnSpPr>
            <p:nvPr/>
          </p:nvCxnSpPr>
          <p:spPr bwMode="auto">
            <a:xfrm>
              <a:off x="5443015" y="2050017"/>
              <a:ext cx="0" cy="880757"/>
            </a:xfrm>
            <a:prstGeom prst="straightConnector1">
              <a:avLst/>
            </a:prstGeom>
            <a:ln w="19050">
              <a:solidFill>
                <a:schemeClr val="tx1"/>
              </a:solidFill>
              <a:headEnd type="oval"/>
              <a:tailEnd type="none" w="med" len="lg"/>
            </a:ln>
          </p:spPr>
          <p:style>
            <a:lnRef idx="1">
              <a:schemeClr val="dk1"/>
            </a:lnRef>
            <a:fillRef idx="0">
              <a:schemeClr val="dk1"/>
            </a:fillRef>
            <a:effectRef idx="0">
              <a:schemeClr val="dk1"/>
            </a:effectRef>
            <a:fontRef idx="minor">
              <a:schemeClr val="tx1"/>
            </a:fontRef>
          </p:style>
        </p:cxnSp>
      </p:grpSp>
      <p:sp>
        <p:nvSpPr>
          <p:cNvPr id="171" name="矩形: 圆角 170">
            <a:extLst>
              <a:ext uri="{FF2B5EF4-FFF2-40B4-BE49-F238E27FC236}">
                <a16:creationId xmlns:a16="http://schemas.microsoft.com/office/drawing/2014/main" id="{76BAE944-0585-40F6-8AF0-3C241585BFAC}"/>
              </a:ext>
            </a:extLst>
          </p:cNvPr>
          <p:cNvSpPr/>
          <p:nvPr/>
        </p:nvSpPr>
        <p:spPr bwMode="auto">
          <a:xfrm>
            <a:off x="5971830" y="1388901"/>
            <a:ext cx="906462" cy="906463"/>
          </a:xfrm>
          <a:prstGeom prst="roundRect">
            <a:avLst/>
          </a:prstGeom>
          <a:noFill/>
          <a:ln w="19050">
            <a:solidFill>
              <a:srgbClr val="CC33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172" name="矩形: 圆角 171">
            <a:extLst>
              <a:ext uri="{FF2B5EF4-FFF2-40B4-BE49-F238E27FC236}">
                <a16:creationId xmlns:a16="http://schemas.microsoft.com/office/drawing/2014/main" id="{A2322AE5-2ED7-4D48-A200-80642506E0E0}"/>
              </a:ext>
            </a:extLst>
          </p:cNvPr>
          <p:cNvSpPr/>
          <p:nvPr/>
        </p:nvSpPr>
        <p:spPr bwMode="auto">
          <a:xfrm>
            <a:off x="7238655" y="2376326"/>
            <a:ext cx="781050" cy="892175"/>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173" name="矩形: 圆角 172">
            <a:extLst>
              <a:ext uri="{FF2B5EF4-FFF2-40B4-BE49-F238E27FC236}">
                <a16:creationId xmlns:a16="http://schemas.microsoft.com/office/drawing/2014/main" id="{A270086D-2C55-483F-A520-FF2A466C6C4F}"/>
              </a:ext>
            </a:extLst>
          </p:cNvPr>
          <p:cNvSpPr/>
          <p:nvPr/>
        </p:nvSpPr>
        <p:spPr bwMode="auto">
          <a:xfrm>
            <a:off x="5971830" y="2376326"/>
            <a:ext cx="885825" cy="892175"/>
          </a:xfrm>
          <a:prstGeom prst="roundRect">
            <a:avLst/>
          </a:prstGeom>
          <a:noFill/>
          <a:ln w="19050">
            <a:solidFill>
              <a:srgbClr val="99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grpSp>
        <p:nvGrpSpPr>
          <p:cNvPr id="33804" name="组合 2">
            <a:extLst>
              <a:ext uri="{FF2B5EF4-FFF2-40B4-BE49-F238E27FC236}">
                <a16:creationId xmlns:a16="http://schemas.microsoft.com/office/drawing/2014/main" id="{EF26D55D-C89E-4290-B196-BB57792352E6}"/>
              </a:ext>
            </a:extLst>
          </p:cNvPr>
          <p:cNvGrpSpPr>
            <a:grpSpLocks/>
          </p:cNvGrpSpPr>
          <p:nvPr/>
        </p:nvGrpSpPr>
        <p:grpSpPr bwMode="auto">
          <a:xfrm>
            <a:off x="809851" y="1492635"/>
            <a:ext cx="2954338" cy="1684337"/>
            <a:chOff x="5565775" y="4440238"/>
            <a:chExt cx="2954338" cy="1684337"/>
          </a:xfrm>
        </p:grpSpPr>
        <p:grpSp>
          <p:nvGrpSpPr>
            <p:cNvPr id="33808" name="组合 73">
              <a:extLst>
                <a:ext uri="{FF2B5EF4-FFF2-40B4-BE49-F238E27FC236}">
                  <a16:creationId xmlns:a16="http://schemas.microsoft.com/office/drawing/2014/main" id="{ECD74E5A-B06D-447A-81B2-848C9CD461C0}"/>
                </a:ext>
              </a:extLst>
            </p:cNvPr>
            <p:cNvGrpSpPr>
              <a:grpSpLocks/>
            </p:cNvGrpSpPr>
            <p:nvPr/>
          </p:nvGrpSpPr>
          <p:grpSpPr bwMode="auto">
            <a:xfrm>
              <a:off x="5565775" y="4440238"/>
              <a:ext cx="2954338" cy="1684337"/>
              <a:chOff x="5217578" y="1962481"/>
              <a:chExt cx="2954426" cy="1684007"/>
            </a:xfrm>
          </p:grpSpPr>
          <p:sp>
            <p:nvSpPr>
              <p:cNvPr id="75" name="TextBox 34">
                <a:extLst>
                  <a:ext uri="{FF2B5EF4-FFF2-40B4-BE49-F238E27FC236}">
                    <a16:creationId xmlns:a16="http://schemas.microsoft.com/office/drawing/2014/main" id="{73C675E4-288E-475E-90B3-EE3C94876819}"/>
                  </a:ext>
                </a:extLst>
              </p:cNvPr>
              <p:cNvSpPr txBox="1"/>
              <p:nvPr/>
            </p:nvSpPr>
            <p:spPr bwMode="auto">
              <a:xfrm>
                <a:off x="7184550" y="2729093"/>
                <a:ext cx="466739" cy="687253"/>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SR</a:t>
                </a:r>
                <a:endParaRPr kumimoji="0" lang="zh-CN" altLang="en-US" sz="2000" b="0"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sp>
            <p:nvSpPr>
              <p:cNvPr id="33812" name="TextBox 35">
                <a:extLst>
                  <a:ext uri="{FF2B5EF4-FFF2-40B4-BE49-F238E27FC236}">
                    <a16:creationId xmlns:a16="http://schemas.microsoft.com/office/drawing/2014/main" id="{4FD081FF-0605-42E2-A77F-4D3EA5503B5E}"/>
                  </a:ext>
                </a:extLst>
              </p:cNvPr>
              <p:cNvSpPr txBox="1">
                <a:spLocks noChangeArrowheads="1"/>
              </p:cNvSpPr>
              <p:nvPr/>
            </p:nvSpPr>
            <p:spPr bwMode="auto">
              <a:xfrm>
                <a:off x="7247926" y="3236812"/>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7" name="TextBox 36">
                <a:extLst>
                  <a:ext uri="{FF2B5EF4-FFF2-40B4-BE49-F238E27FC236}">
                    <a16:creationId xmlns:a16="http://schemas.microsoft.com/office/drawing/2014/main" id="{F4512EA9-2670-48BD-B762-E4DDD8EFC3EC}"/>
                  </a:ext>
                </a:extLst>
              </p:cNvPr>
              <p:cNvSpPr txBox="1"/>
              <p:nvPr/>
            </p:nvSpPr>
            <p:spPr bwMode="auto">
              <a:xfrm>
                <a:off x="5911337" y="2202146"/>
                <a:ext cx="520716" cy="1214200"/>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CL</a:t>
                </a:r>
                <a:endParaRPr kumimoji="0" lang="en-US" altLang="zh-CN" sz="2400" b="0"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cxnSp>
            <p:nvCxnSpPr>
              <p:cNvPr id="78" name="直接箭头连接符 77">
                <a:extLst>
                  <a:ext uri="{FF2B5EF4-FFF2-40B4-BE49-F238E27FC236}">
                    <a16:creationId xmlns:a16="http://schemas.microsoft.com/office/drawing/2014/main" id="{9DD86720-DFCC-4942-B128-292AA440C2EE}"/>
                  </a:ext>
                </a:extLst>
              </p:cNvPr>
              <p:cNvCxnSpPr>
                <a:cxnSpLocks/>
              </p:cNvCxnSpPr>
              <p:nvPr/>
            </p:nvCxnSpPr>
            <p:spPr bwMode="auto">
              <a:xfrm>
                <a:off x="5555726" y="3200488"/>
                <a:ext cx="368311" cy="1587"/>
              </a:xfrm>
              <a:prstGeom prst="straightConnector1">
                <a:avLst/>
              </a:prstGeom>
              <a:ln w="19050">
                <a:solidFill>
                  <a:schemeClr val="tx1"/>
                </a:solidFill>
                <a:headEnd type="none"/>
                <a:tailEnd type="triangle" w="med" len="lg"/>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90020CB2-1C7B-4515-BF52-291659971653}"/>
                  </a:ext>
                </a:extLst>
              </p:cNvPr>
              <p:cNvCxnSpPr/>
              <p:nvPr/>
            </p:nvCxnSpPr>
            <p:spPr bwMode="auto">
              <a:xfrm>
                <a:off x="7651288" y="3102083"/>
                <a:ext cx="369898" cy="317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B92E4E46-8DF9-46DE-AA97-0642BF3F1FE4}"/>
                  </a:ext>
                </a:extLst>
              </p:cNvPr>
              <p:cNvCxnSpPr>
                <a:cxnSpLocks/>
              </p:cNvCxnSpPr>
              <p:nvPr/>
            </p:nvCxnSpPr>
            <p:spPr bwMode="auto">
              <a:xfrm>
                <a:off x="8025950" y="3100495"/>
                <a:ext cx="0" cy="545993"/>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051DE329-8EDB-4236-A70C-3952E8D22604}"/>
                  </a:ext>
                </a:extLst>
              </p:cNvPr>
              <p:cNvCxnSpPr>
                <a:cxnSpLocks/>
              </p:cNvCxnSpPr>
              <p:nvPr/>
            </p:nvCxnSpPr>
            <p:spPr bwMode="auto">
              <a:xfrm>
                <a:off x="5543026" y="3646488"/>
                <a:ext cx="2478161"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1B637024-E387-45F6-BF71-FFAFAE50C43C}"/>
                  </a:ext>
                </a:extLst>
              </p:cNvPr>
              <p:cNvCxnSpPr>
                <a:cxnSpLocks/>
              </p:cNvCxnSpPr>
              <p:nvPr/>
            </p:nvCxnSpPr>
            <p:spPr bwMode="auto">
              <a:xfrm>
                <a:off x="5555726" y="3200488"/>
                <a:ext cx="0" cy="44600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3" name="直接箭头连接符 82">
                <a:extLst>
                  <a:ext uri="{FF2B5EF4-FFF2-40B4-BE49-F238E27FC236}">
                    <a16:creationId xmlns:a16="http://schemas.microsoft.com/office/drawing/2014/main" id="{9AFE016B-9692-42ED-ADEB-254DA39217C1}"/>
                  </a:ext>
                </a:extLst>
              </p:cNvPr>
              <p:cNvCxnSpPr>
                <a:cxnSpLocks/>
              </p:cNvCxnSpPr>
              <p:nvPr/>
            </p:nvCxnSpPr>
            <p:spPr bwMode="auto">
              <a:xfrm>
                <a:off x="6432052" y="2421178"/>
                <a:ext cx="1595485"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14A01114-8F27-41A4-A85F-1A9554376A00}"/>
                  </a:ext>
                </a:extLst>
              </p:cNvPr>
              <p:cNvCxnSpPr>
                <a:cxnSpLocks/>
              </p:cNvCxnSpPr>
              <p:nvPr/>
            </p:nvCxnSpPr>
            <p:spPr bwMode="auto">
              <a:xfrm>
                <a:off x="6432052" y="3100495"/>
                <a:ext cx="75249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33821" name="TextBox 58">
                <a:extLst>
                  <a:ext uri="{FF2B5EF4-FFF2-40B4-BE49-F238E27FC236}">
                    <a16:creationId xmlns:a16="http://schemas.microsoft.com/office/drawing/2014/main" id="{DD117A45-0479-488F-84D1-D99FC0FDAB2B}"/>
                  </a:ext>
                </a:extLst>
              </p:cNvPr>
              <p:cNvSpPr txBox="1">
                <a:spLocks noChangeArrowheads="1"/>
              </p:cNvSpPr>
              <p:nvPr/>
            </p:nvSpPr>
            <p:spPr bwMode="auto">
              <a:xfrm>
                <a:off x="5217578" y="1962481"/>
                <a:ext cx="362138"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22" name="TextBox 60">
                <a:extLst>
                  <a:ext uri="{FF2B5EF4-FFF2-40B4-BE49-F238E27FC236}">
                    <a16:creationId xmlns:a16="http://schemas.microsoft.com/office/drawing/2014/main" id="{5B35BE2C-8731-4C8C-9C09-19333B83B1AE}"/>
                  </a:ext>
                </a:extLst>
              </p:cNvPr>
              <p:cNvSpPr txBox="1">
                <a:spLocks noChangeArrowheads="1"/>
              </p:cNvSpPr>
              <p:nvPr/>
            </p:nvSpPr>
            <p:spPr bwMode="auto">
              <a:xfrm>
                <a:off x="7546523" y="1962671"/>
                <a:ext cx="493701"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out</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23" name="TextBox 61">
                <a:extLst>
                  <a:ext uri="{FF2B5EF4-FFF2-40B4-BE49-F238E27FC236}">
                    <a16:creationId xmlns:a16="http://schemas.microsoft.com/office/drawing/2014/main" id="{A932AF66-D090-4EA3-B015-142157C9DB27}"/>
                  </a:ext>
                </a:extLst>
              </p:cNvPr>
              <p:cNvSpPr txBox="1">
                <a:spLocks noChangeArrowheads="1"/>
              </p:cNvSpPr>
              <p:nvPr/>
            </p:nvSpPr>
            <p:spPr bwMode="auto">
              <a:xfrm>
                <a:off x="7794947" y="2660620"/>
                <a:ext cx="37705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cs</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24" name="TextBox 62">
                <a:extLst>
                  <a:ext uri="{FF2B5EF4-FFF2-40B4-BE49-F238E27FC236}">
                    <a16:creationId xmlns:a16="http://schemas.microsoft.com/office/drawing/2014/main" id="{CCC74CA6-4503-42C7-AAB6-57AEC0F6DCF5}"/>
                  </a:ext>
                </a:extLst>
              </p:cNvPr>
              <p:cNvSpPr txBox="1">
                <a:spLocks noChangeArrowheads="1"/>
              </p:cNvSpPr>
              <p:nvPr/>
            </p:nvSpPr>
            <p:spPr bwMode="auto">
              <a:xfrm>
                <a:off x="6564060" y="2660620"/>
                <a:ext cx="39197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ns</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9" name="直接箭头连接符 88">
                <a:extLst>
                  <a:ext uri="{FF2B5EF4-FFF2-40B4-BE49-F238E27FC236}">
                    <a16:creationId xmlns:a16="http://schemas.microsoft.com/office/drawing/2014/main" id="{1692444E-61F5-45AA-9AE0-E0A3D3171A48}"/>
                  </a:ext>
                </a:extLst>
              </p:cNvPr>
              <p:cNvCxnSpPr>
                <a:cxnSpLocks/>
              </p:cNvCxnSpPr>
              <p:nvPr/>
            </p:nvCxnSpPr>
            <p:spPr bwMode="auto">
              <a:xfrm>
                <a:off x="5292193" y="2413243"/>
                <a:ext cx="647719"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grpSp>
        <p:sp>
          <p:nvSpPr>
            <p:cNvPr id="90" name="矩形: 圆角 89">
              <a:extLst>
                <a:ext uri="{FF2B5EF4-FFF2-40B4-BE49-F238E27FC236}">
                  <a16:creationId xmlns:a16="http://schemas.microsoft.com/office/drawing/2014/main" id="{491A36BE-B502-4E9A-A030-CFF36A5EDC54}"/>
                </a:ext>
              </a:extLst>
            </p:cNvPr>
            <p:cNvSpPr/>
            <p:nvPr/>
          </p:nvSpPr>
          <p:spPr bwMode="auto">
            <a:xfrm>
              <a:off x="6072188" y="4556125"/>
              <a:ext cx="874712" cy="1466850"/>
            </a:xfrm>
            <a:prstGeom prst="roundRect">
              <a:avLst/>
            </a:prstGeom>
            <a:noFill/>
            <a:ln w="19050">
              <a:solidFill>
                <a:srgbClr val="CC33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
          <p:nvSpPr>
            <p:cNvPr id="91" name="矩形: 圆角 90">
              <a:extLst>
                <a:ext uri="{FF2B5EF4-FFF2-40B4-BE49-F238E27FC236}">
                  <a16:creationId xmlns:a16="http://schemas.microsoft.com/office/drawing/2014/main" id="{633BE033-1CC2-49AB-AFC3-4CECED167097}"/>
                </a:ext>
              </a:extLst>
            </p:cNvPr>
            <p:cNvSpPr/>
            <p:nvPr/>
          </p:nvSpPr>
          <p:spPr bwMode="auto">
            <a:xfrm>
              <a:off x="7358063" y="5103813"/>
              <a:ext cx="796925" cy="919162"/>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grpSp>
      <p:grpSp>
        <p:nvGrpSpPr>
          <p:cNvPr id="4" name="组合 3">
            <a:extLst>
              <a:ext uri="{FF2B5EF4-FFF2-40B4-BE49-F238E27FC236}">
                <a16:creationId xmlns:a16="http://schemas.microsoft.com/office/drawing/2014/main" id="{D6EFD56F-AFB5-453C-95E3-083A0B997807}"/>
              </a:ext>
            </a:extLst>
          </p:cNvPr>
          <p:cNvGrpSpPr>
            <a:grpSpLocks/>
          </p:cNvGrpSpPr>
          <p:nvPr/>
        </p:nvGrpSpPr>
        <p:grpSpPr bwMode="auto">
          <a:xfrm>
            <a:off x="4219474" y="2020893"/>
            <a:ext cx="892586" cy="746323"/>
            <a:chOff x="6293801" y="3481802"/>
            <a:chExt cx="892586" cy="746323"/>
          </a:xfrm>
        </p:grpSpPr>
        <p:sp>
          <p:nvSpPr>
            <p:cNvPr id="33806" name="矩形 193">
              <a:extLst>
                <a:ext uri="{FF2B5EF4-FFF2-40B4-BE49-F238E27FC236}">
                  <a16:creationId xmlns:a16="http://schemas.microsoft.com/office/drawing/2014/main" id="{BF509D61-EDFA-40EC-BDFB-84B5EEEA2BF3}"/>
                </a:ext>
              </a:extLst>
            </p:cNvPr>
            <p:cNvSpPr>
              <a:spLocks noChangeArrowheads="1"/>
            </p:cNvSpPr>
            <p:nvPr/>
          </p:nvSpPr>
          <p:spPr bwMode="auto">
            <a:xfrm>
              <a:off x="6293801" y="3481802"/>
              <a:ext cx="874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1" indent="0" algn="ctr" defTabSz="914400" rtl="0" eaLnBrk="0" fontAlgn="base" latinLnBrk="0" hangingPunct="0">
                <a:lnSpc>
                  <a:spcPct val="100000"/>
                </a:lnSpc>
                <a:spcBef>
                  <a:spcPct val="0"/>
                </a:spcBef>
                <a:spcAft>
                  <a:spcPts val="60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等价</a:t>
              </a:r>
              <a:endParaRPr kumimoji="0" lang="en-US" altLang="zh-CN" sz="2000" b="1"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endParaRPr>
            </a:p>
          </p:txBody>
        </p:sp>
        <p:sp>
          <p:nvSpPr>
            <p:cNvPr id="2" name="箭头: 上下 1">
              <a:extLst>
                <a:ext uri="{FF2B5EF4-FFF2-40B4-BE49-F238E27FC236}">
                  <a16:creationId xmlns:a16="http://schemas.microsoft.com/office/drawing/2014/main" id="{927BCF65-5BFE-41A4-A502-2491959C2484}"/>
                </a:ext>
              </a:extLst>
            </p:cNvPr>
            <p:cNvSpPr/>
            <p:nvPr/>
          </p:nvSpPr>
          <p:spPr>
            <a:xfrm rot="16200000">
              <a:off x="6571831" y="3613569"/>
              <a:ext cx="338750" cy="890362"/>
            </a:xfrm>
            <a:prstGeom prst="upDownArrow">
              <a:avLst>
                <a:gd name="adj1" fmla="val 45881"/>
                <a:gd name="adj2" fmla="val 4794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grpSp>
      <p:grpSp>
        <p:nvGrpSpPr>
          <p:cNvPr id="76" name="组合 47">
            <a:extLst>
              <a:ext uri="{FF2B5EF4-FFF2-40B4-BE49-F238E27FC236}">
                <a16:creationId xmlns:a16="http://schemas.microsoft.com/office/drawing/2014/main" id="{F221E4CB-164B-4597-AA8E-0B0F3CB5D9C8}"/>
              </a:ext>
            </a:extLst>
          </p:cNvPr>
          <p:cNvGrpSpPr>
            <a:grpSpLocks/>
          </p:cNvGrpSpPr>
          <p:nvPr/>
        </p:nvGrpSpPr>
        <p:grpSpPr bwMode="auto">
          <a:xfrm>
            <a:off x="5465417" y="3933056"/>
            <a:ext cx="2989263" cy="2065338"/>
            <a:chOff x="5217578" y="1581868"/>
            <a:chExt cx="2988332" cy="2064620"/>
          </a:xfrm>
        </p:grpSpPr>
        <p:cxnSp>
          <p:nvCxnSpPr>
            <p:cNvPr id="85" name="直接箭头连接符 84">
              <a:extLst>
                <a:ext uri="{FF2B5EF4-FFF2-40B4-BE49-F238E27FC236}">
                  <a16:creationId xmlns:a16="http://schemas.microsoft.com/office/drawing/2014/main" id="{C7A3AEC7-DD6F-4C18-A028-39C81765389A}"/>
                </a:ext>
              </a:extLst>
            </p:cNvPr>
            <p:cNvCxnSpPr>
              <a:cxnSpLocks/>
            </p:cNvCxnSpPr>
            <p:nvPr/>
          </p:nvCxnSpPr>
          <p:spPr bwMode="auto">
            <a:xfrm>
              <a:off x="5555611" y="3240229"/>
              <a:ext cx="368185" cy="1586"/>
            </a:xfrm>
            <a:prstGeom prst="straightConnector1">
              <a:avLst/>
            </a:prstGeom>
            <a:ln w="19050">
              <a:solidFill>
                <a:schemeClr val="tx1"/>
              </a:solidFill>
              <a:headEnd type="none"/>
              <a:tailEnd type="triangle" w="med" len="lg"/>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30E661F0-DD6D-40D9-B2EC-85B0F5045370}"/>
                </a:ext>
              </a:extLst>
            </p:cNvPr>
            <p:cNvCxnSpPr/>
            <p:nvPr/>
          </p:nvCxnSpPr>
          <p:spPr bwMode="auto">
            <a:xfrm>
              <a:off x="7652045" y="3102164"/>
              <a:ext cx="369773" cy="3174"/>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673F0AE4-AF85-42B6-B3B5-82AF9F707C80}"/>
                </a:ext>
              </a:extLst>
            </p:cNvPr>
            <p:cNvCxnSpPr>
              <a:cxnSpLocks/>
            </p:cNvCxnSpPr>
            <p:nvPr/>
          </p:nvCxnSpPr>
          <p:spPr bwMode="auto">
            <a:xfrm>
              <a:off x="8026578" y="3100578"/>
              <a:ext cx="0" cy="54591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88" name="直接箭头连接符 87">
              <a:extLst>
                <a:ext uri="{FF2B5EF4-FFF2-40B4-BE49-F238E27FC236}">
                  <a16:creationId xmlns:a16="http://schemas.microsoft.com/office/drawing/2014/main" id="{09504056-7582-44AB-89BF-2C7A1F10A6C8}"/>
                </a:ext>
              </a:extLst>
            </p:cNvPr>
            <p:cNvCxnSpPr>
              <a:cxnSpLocks/>
            </p:cNvCxnSpPr>
            <p:nvPr/>
          </p:nvCxnSpPr>
          <p:spPr bwMode="auto">
            <a:xfrm>
              <a:off x="5544501" y="3646488"/>
              <a:ext cx="2477316"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92" name="直接箭头连接符 91">
              <a:extLst>
                <a:ext uri="{FF2B5EF4-FFF2-40B4-BE49-F238E27FC236}">
                  <a16:creationId xmlns:a16="http://schemas.microsoft.com/office/drawing/2014/main" id="{35305A15-B844-455C-A52C-39AAFE91AEDE}"/>
                </a:ext>
              </a:extLst>
            </p:cNvPr>
            <p:cNvCxnSpPr>
              <a:cxnSpLocks/>
            </p:cNvCxnSpPr>
            <p:nvPr/>
          </p:nvCxnSpPr>
          <p:spPr bwMode="auto">
            <a:xfrm>
              <a:off x="5555611" y="3240229"/>
              <a:ext cx="0" cy="406259"/>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93" name="直接箭头连接符 92">
              <a:extLst>
                <a:ext uri="{FF2B5EF4-FFF2-40B4-BE49-F238E27FC236}">
                  <a16:creationId xmlns:a16="http://schemas.microsoft.com/office/drawing/2014/main" id="{F15C1F79-7885-4769-AA10-120DD1130A1A}"/>
                </a:ext>
              </a:extLst>
            </p:cNvPr>
            <p:cNvCxnSpPr>
              <a:cxnSpLocks/>
            </p:cNvCxnSpPr>
            <p:nvPr/>
          </p:nvCxnSpPr>
          <p:spPr bwMode="auto">
            <a:xfrm>
              <a:off x="6431638" y="2040497"/>
              <a:ext cx="159652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33CBE157-2D90-4892-A7EB-EC8019DCF196}"/>
                </a:ext>
              </a:extLst>
            </p:cNvPr>
            <p:cNvCxnSpPr>
              <a:cxnSpLocks/>
            </p:cNvCxnSpPr>
            <p:nvPr/>
          </p:nvCxnSpPr>
          <p:spPr bwMode="auto">
            <a:xfrm>
              <a:off x="6431638" y="3100578"/>
              <a:ext cx="753827"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95" name="TextBox 58">
              <a:extLst>
                <a:ext uri="{FF2B5EF4-FFF2-40B4-BE49-F238E27FC236}">
                  <a16:creationId xmlns:a16="http://schemas.microsoft.com/office/drawing/2014/main" id="{45A3BADB-F0BF-49A0-8234-B66BA5CFD3E4}"/>
                </a:ext>
              </a:extLst>
            </p:cNvPr>
            <p:cNvSpPr txBox="1">
              <a:spLocks noChangeArrowheads="1"/>
            </p:cNvSpPr>
            <p:nvPr/>
          </p:nvSpPr>
          <p:spPr bwMode="auto">
            <a:xfrm>
              <a:off x="5217578" y="2503658"/>
              <a:ext cx="362138"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in</a:t>
              </a:r>
              <a:endParaRPr lang="zh-CN" altLang="en-US" sz="2400" b="0">
                <a:cs typeface="Times New Roman" panose="02020603050405020304" pitchFamily="18" charset="0"/>
              </a:endParaRPr>
            </a:p>
          </p:txBody>
        </p:sp>
        <p:sp>
          <p:nvSpPr>
            <p:cNvPr id="96" name="TextBox 60">
              <a:extLst>
                <a:ext uri="{FF2B5EF4-FFF2-40B4-BE49-F238E27FC236}">
                  <a16:creationId xmlns:a16="http://schemas.microsoft.com/office/drawing/2014/main" id="{E81A922C-3092-4264-ACB8-0C3361EE2B81}"/>
                </a:ext>
              </a:extLst>
            </p:cNvPr>
            <p:cNvSpPr txBox="1">
              <a:spLocks noChangeArrowheads="1"/>
            </p:cNvSpPr>
            <p:nvPr/>
          </p:nvSpPr>
          <p:spPr bwMode="auto">
            <a:xfrm>
              <a:off x="7712209" y="1581868"/>
              <a:ext cx="493701"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out</a:t>
              </a:r>
              <a:endParaRPr lang="zh-CN" altLang="en-US" sz="2400" b="0">
                <a:cs typeface="Times New Roman" panose="02020603050405020304" pitchFamily="18" charset="0"/>
              </a:endParaRPr>
            </a:p>
          </p:txBody>
        </p:sp>
        <p:sp>
          <p:nvSpPr>
            <p:cNvPr id="97" name="TextBox 61">
              <a:extLst>
                <a:ext uri="{FF2B5EF4-FFF2-40B4-BE49-F238E27FC236}">
                  <a16:creationId xmlns:a16="http://schemas.microsoft.com/office/drawing/2014/main" id="{A9A36936-6DA9-4C44-8B3D-0A1A47DE0243}"/>
                </a:ext>
              </a:extLst>
            </p:cNvPr>
            <p:cNvSpPr txBox="1">
              <a:spLocks noChangeArrowheads="1"/>
            </p:cNvSpPr>
            <p:nvPr/>
          </p:nvSpPr>
          <p:spPr bwMode="auto">
            <a:xfrm>
              <a:off x="7747392" y="2660620"/>
              <a:ext cx="37705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cs</a:t>
              </a:r>
              <a:endParaRPr lang="zh-CN" altLang="en-US" sz="2400" b="0" dirty="0">
                <a:cs typeface="Times New Roman" panose="02020603050405020304" pitchFamily="18" charset="0"/>
              </a:endParaRPr>
            </a:p>
          </p:txBody>
        </p:sp>
        <p:sp>
          <p:nvSpPr>
            <p:cNvPr id="98" name="TextBox 62">
              <a:extLst>
                <a:ext uri="{FF2B5EF4-FFF2-40B4-BE49-F238E27FC236}">
                  <a16:creationId xmlns:a16="http://schemas.microsoft.com/office/drawing/2014/main" id="{223076BB-87B4-4A6D-B4EC-BA4E0C34F2CC}"/>
                </a:ext>
              </a:extLst>
            </p:cNvPr>
            <p:cNvSpPr txBox="1">
              <a:spLocks noChangeArrowheads="1"/>
            </p:cNvSpPr>
            <p:nvPr/>
          </p:nvSpPr>
          <p:spPr bwMode="auto">
            <a:xfrm>
              <a:off x="6591895" y="2660620"/>
              <a:ext cx="391977" cy="37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ns</a:t>
              </a:r>
              <a:endParaRPr lang="zh-CN" altLang="en-US" sz="2400" b="0">
                <a:cs typeface="Times New Roman" panose="02020603050405020304" pitchFamily="18" charset="0"/>
              </a:endParaRPr>
            </a:p>
          </p:txBody>
        </p:sp>
        <p:cxnSp>
          <p:nvCxnSpPr>
            <p:cNvPr id="99" name="直接箭头连接符 98">
              <a:extLst>
                <a:ext uri="{FF2B5EF4-FFF2-40B4-BE49-F238E27FC236}">
                  <a16:creationId xmlns:a16="http://schemas.microsoft.com/office/drawing/2014/main" id="{87564CC6-246F-4680-AF5F-BA09F0978E17}"/>
                </a:ext>
              </a:extLst>
            </p:cNvPr>
            <p:cNvCxnSpPr>
              <a:cxnSpLocks/>
            </p:cNvCxnSpPr>
            <p:nvPr/>
          </p:nvCxnSpPr>
          <p:spPr bwMode="auto">
            <a:xfrm>
              <a:off x="5292168" y="2949817"/>
              <a:ext cx="647498"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100" name="TextBox 36">
              <a:extLst>
                <a:ext uri="{FF2B5EF4-FFF2-40B4-BE49-F238E27FC236}">
                  <a16:creationId xmlns:a16="http://schemas.microsoft.com/office/drawing/2014/main" id="{5240978F-0A3E-4EDC-8AD6-9CDF0E4C1335}"/>
                </a:ext>
              </a:extLst>
            </p:cNvPr>
            <p:cNvSpPr txBox="1"/>
            <p:nvPr/>
          </p:nvSpPr>
          <p:spPr bwMode="auto">
            <a:xfrm>
              <a:off x="5920622" y="1705650"/>
              <a:ext cx="520538" cy="639541"/>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dirty="0" err="1">
                  <a:latin typeface="Times New Roman" pitchFamily="18" charset="0"/>
                  <a:cs typeface="Times New Roman" pitchFamily="18" charset="0"/>
                </a:rPr>
                <a:t>CL</a:t>
              </a:r>
              <a:r>
                <a:rPr lang="en-US" altLang="zh-CN" sz="2000" dirty="0" err="1">
                  <a:latin typeface="Times New Roman" pitchFamily="18" charset="0"/>
                  <a:cs typeface="Times New Roman" pitchFamily="18" charset="0"/>
                </a:rPr>
                <a:t>o</a:t>
              </a:r>
              <a:endParaRPr lang="en-US" altLang="zh-CN" sz="2000" dirty="0">
                <a:latin typeface="Times New Roman" pitchFamily="18" charset="0"/>
                <a:cs typeface="Times New Roman" pitchFamily="18" charset="0"/>
              </a:endParaRPr>
            </a:p>
          </p:txBody>
        </p:sp>
        <p:cxnSp>
          <p:nvCxnSpPr>
            <p:cNvPr id="101" name="直接箭头连接符 100">
              <a:extLst>
                <a:ext uri="{FF2B5EF4-FFF2-40B4-BE49-F238E27FC236}">
                  <a16:creationId xmlns:a16="http://schemas.microsoft.com/office/drawing/2014/main" id="{C5B25314-66F3-4921-81A7-604F5FE25155}"/>
                </a:ext>
              </a:extLst>
            </p:cNvPr>
            <p:cNvCxnSpPr>
              <a:cxnSpLocks/>
            </p:cNvCxnSpPr>
            <p:nvPr/>
          </p:nvCxnSpPr>
          <p:spPr bwMode="auto">
            <a:xfrm>
              <a:off x="5614329" y="2051605"/>
              <a:ext cx="304705" cy="0"/>
            </a:xfrm>
            <a:prstGeom prst="straightConnector1">
              <a:avLst/>
            </a:prstGeom>
            <a:ln w="19050">
              <a:solidFill>
                <a:srgbClr val="FF0000"/>
              </a:solidFill>
              <a:tailEnd type="triangle" w="med" len="lg"/>
            </a:ln>
          </p:spPr>
          <p:style>
            <a:lnRef idx="1">
              <a:schemeClr val="dk1"/>
            </a:lnRef>
            <a:fillRef idx="0">
              <a:schemeClr val="dk1"/>
            </a:fillRef>
            <a:effectRef idx="0">
              <a:schemeClr val="dk1"/>
            </a:effectRef>
            <a:fontRef idx="minor">
              <a:schemeClr val="tx1"/>
            </a:fontRef>
          </p:style>
        </p:cxnSp>
        <p:cxnSp>
          <p:nvCxnSpPr>
            <p:cNvPr id="102" name="直接箭头连接符 101">
              <a:extLst>
                <a:ext uri="{FF2B5EF4-FFF2-40B4-BE49-F238E27FC236}">
                  <a16:creationId xmlns:a16="http://schemas.microsoft.com/office/drawing/2014/main" id="{A7B86673-FE68-48F6-840A-B5FF53BF7BAC}"/>
                </a:ext>
              </a:extLst>
            </p:cNvPr>
            <p:cNvCxnSpPr>
              <a:cxnSpLocks/>
            </p:cNvCxnSpPr>
            <p:nvPr/>
          </p:nvCxnSpPr>
          <p:spPr bwMode="auto">
            <a:xfrm flipV="1">
              <a:off x="6631600" y="2545146"/>
              <a:ext cx="0" cy="555432"/>
            </a:xfrm>
            <a:prstGeom prst="straightConnector1">
              <a:avLst/>
            </a:prstGeom>
            <a:ln w="19050">
              <a:solidFill>
                <a:srgbClr val="FF0000"/>
              </a:solidFill>
              <a:headEnd type="oval"/>
              <a:tailEnd type="none" w="med" len="lg"/>
            </a:ln>
          </p:spPr>
          <p:style>
            <a:lnRef idx="1">
              <a:schemeClr val="dk1"/>
            </a:lnRef>
            <a:fillRef idx="0">
              <a:schemeClr val="dk1"/>
            </a:fillRef>
            <a:effectRef idx="0">
              <a:schemeClr val="dk1"/>
            </a:effectRef>
            <a:fontRef idx="minor">
              <a:schemeClr val="tx1"/>
            </a:fontRef>
          </p:style>
        </p:cxnSp>
        <p:cxnSp>
          <p:nvCxnSpPr>
            <p:cNvPr id="103" name="直接箭头连接符 102">
              <a:extLst>
                <a:ext uri="{FF2B5EF4-FFF2-40B4-BE49-F238E27FC236}">
                  <a16:creationId xmlns:a16="http://schemas.microsoft.com/office/drawing/2014/main" id="{592A6063-2345-4CCF-818C-A746BCED3919}"/>
                </a:ext>
              </a:extLst>
            </p:cNvPr>
            <p:cNvCxnSpPr>
              <a:cxnSpLocks/>
            </p:cNvCxnSpPr>
            <p:nvPr/>
          </p:nvCxnSpPr>
          <p:spPr bwMode="auto">
            <a:xfrm>
              <a:off x="5614329" y="2545146"/>
              <a:ext cx="1015684" cy="0"/>
            </a:xfrm>
            <a:prstGeom prst="straightConnector1">
              <a:avLst/>
            </a:prstGeom>
            <a:ln w="19050">
              <a:solidFill>
                <a:srgbClr val="FF0000"/>
              </a:solidFill>
              <a:tailEnd type="none" w="med" len="lg"/>
            </a:ln>
          </p:spPr>
          <p:style>
            <a:lnRef idx="1">
              <a:schemeClr val="dk1"/>
            </a:lnRef>
            <a:fillRef idx="0">
              <a:schemeClr val="dk1"/>
            </a:fillRef>
            <a:effectRef idx="0">
              <a:schemeClr val="dk1"/>
            </a:effectRef>
            <a:fontRef idx="minor">
              <a:schemeClr val="tx1"/>
            </a:fontRef>
          </p:style>
        </p:cxnSp>
        <p:cxnSp>
          <p:nvCxnSpPr>
            <p:cNvPr id="104" name="直接箭头连接符 103">
              <a:extLst>
                <a:ext uri="{FF2B5EF4-FFF2-40B4-BE49-F238E27FC236}">
                  <a16:creationId xmlns:a16="http://schemas.microsoft.com/office/drawing/2014/main" id="{ABEA5A54-E73D-4CD7-BDC8-0830D2E4DE5F}"/>
                </a:ext>
              </a:extLst>
            </p:cNvPr>
            <p:cNvCxnSpPr>
              <a:cxnSpLocks/>
            </p:cNvCxnSpPr>
            <p:nvPr/>
          </p:nvCxnSpPr>
          <p:spPr bwMode="auto">
            <a:xfrm>
              <a:off x="5614329" y="2051605"/>
              <a:ext cx="0" cy="493541"/>
            </a:xfrm>
            <a:prstGeom prst="straightConnector1">
              <a:avLst/>
            </a:prstGeom>
            <a:ln w="19050">
              <a:solidFill>
                <a:srgbClr val="FF0000"/>
              </a:solidFill>
              <a:tailEnd type="none" w="med" len="lg"/>
            </a:ln>
          </p:spPr>
          <p:style>
            <a:lnRef idx="1">
              <a:schemeClr val="dk1"/>
            </a:lnRef>
            <a:fillRef idx="0">
              <a:schemeClr val="dk1"/>
            </a:fillRef>
            <a:effectRef idx="0">
              <a:schemeClr val="dk1"/>
            </a:effectRef>
            <a:fontRef idx="minor">
              <a:schemeClr val="tx1"/>
            </a:fontRef>
          </p:style>
        </p:cxnSp>
        <p:sp>
          <p:nvSpPr>
            <p:cNvPr id="105" name="TextBox 34">
              <a:extLst>
                <a:ext uri="{FF2B5EF4-FFF2-40B4-BE49-F238E27FC236}">
                  <a16:creationId xmlns:a16="http://schemas.microsoft.com/office/drawing/2014/main" id="{58D61725-5556-4248-ACAB-75980A398AD0}"/>
                </a:ext>
              </a:extLst>
            </p:cNvPr>
            <p:cNvSpPr txBox="1"/>
            <p:nvPr/>
          </p:nvSpPr>
          <p:spPr bwMode="auto">
            <a:xfrm>
              <a:off x="7198161" y="1705650"/>
              <a:ext cx="466580" cy="634779"/>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OR</a:t>
              </a:r>
              <a:endParaRPr lang="zh-CN" altLang="en-US" sz="2000" dirty="0">
                <a:latin typeface="Times New Roman" pitchFamily="18" charset="0"/>
                <a:cs typeface="Times New Roman" pitchFamily="18" charset="0"/>
              </a:endParaRPr>
            </a:p>
          </p:txBody>
        </p:sp>
        <p:sp>
          <p:nvSpPr>
            <p:cNvPr id="106" name="TextBox 35">
              <a:extLst>
                <a:ext uri="{FF2B5EF4-FFF2-40B4-BE49-F238E27FC236}">
                  <a16:creationId xmlns:a16="http://schemas.microsoft.com/office/drawing/2014/main" id="{ABC7355C-6756-4977-9000-DF000DCEA923}"/>
                </a:ext>
              </a:extLst>
            </p:cNvPr>
            <p:cNvSpPr txBox="1">
              <a:spLocks noChangeArrowheads="1"/>
            </p:cNvSpPr>
            <p:nvPr/>
          </p:nvSpPr>
          <p:spPr bwMode="auto">
            <a:xfrm>
              <a:off x="7260699" y="2148575"/>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cs typeface="Times New Roman" panose="02020603050405020304" pitchFamily="18" charset="0"/>
                </a:rPr>
                <a:t>&lt;</a:t>
              </a:r>
              <a:endParaRPr lang="zh-CN" altLang="en-US" sz="2000" b="0">
                <a:cs typeface="Times New Roman" panose="02020603050405020304" pitchFamily="18" charset="0"/>
              </a:endParaRPr>
            </a:p>
          </p:txBody>
        </p:sp>
        <p:sp>
          <p:nvSpPr>
            <p:cNvPr id="108" name="TextBox 36">
              <a:extLst>
                <a:ext uri="{FF2B5EF4-FFF2-40B4-BE49-F238E27FC236}">
                  <a16:creationId xmlns:a16="http://schemas.microsoft.com/office/drawing/2014/main" id="{966EBE8A-589C-4AE5-8BE8-9A97565303E9}"/>
                </a:ext>
              </a:extLst>
            </p:cNvPr>
            <p:cNvSpPr txBox="1"/>
            <p:nvPr/>
          </p:nvSpPr>
          <p:spPr bwMode="auto">
            <a:xfrm>
              <a:off x="5903164" y="2773667"/>
              <a:ext cx="520538" cy="637953"/>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dirty="0" err="1">
                  <a:latin typeface="Times New Roman" pitchFamily="18" charset="0"/>
                  <a:cs typeface="Times New Roman" pitchFamily="18" charset="0"/>
                </a:rPr>
                <a:t>CLn</a:t>
              </a:r>
              <a:endParaRPr lang="en-US" altLang="zh-CN" sz="2000" dirty="0">
                <a:latin typeface="Times New Roman" pitchFamily="18" charset="0"/>
                <a:cs typeface="Times New Roman" pitchFamily="18" charset="0"/>
              </a:endParaRPr>
            </a:p>
          </p:txBody>
        </p:sp>
        <p:sp>
          <p:nvSpPr>
            <p:cNvPr id="117" name="TextBox 34">
              <a:extLst>
                <a:ext uri="{FF2B5EF4-FFF2-40B4-BE49-F238E27FC236}">
                  <a16:creationId xmlns:a16="http://schemas.microsoft.com/office/drawing/2014/main" id="{937CEA26-0490-43FC-A198-69166348BB21}"/>
                </a:ext>
              </a:extLst>
            </p:cNvPr>
            <p:cNvSpPr txBox="1"/>
            <p:nvPr/>
          </p:nvSpPr>
          <p:spPr bwMode="auto">
            <a:xfrm>
              <a:off x="7180704" y="2773667"/>
              <a:ext cx="466580" cy="63477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118" name="TextBox 35">
              <a:extLst>
                <a:ext uri="{FF2B5EF4-FFF2-40B4-BE49-F238E27FC236}">
                  <a16:creationId xmlns:a16="http://schemas.microsoft.com/office/drawing/2014/main" id="{A183EDCE-734B-4316-B300-2D96FA284E74}"/>
                </a:ext>
              </a:extLst>
            </p:cNvPr>
            <p:cNvSpPr txBox="1">
              <a:spLocks noChangeArrowheads="1"/>
            </p:cNvSpPr>
            <p:nvPr/>
          </p:nvSpPr>
          <p:spPr bwMode="auto">
            <a:xfrm>
              <a:off x="7243164" y="3216454"/>
              <a:ext cx="420460" cy="19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cs typeface="Times New Roman" panose="02020603050405020304" pitchFamily="18" charset="0"/>
                </a:rPr>
                <a:t>&lt;</a:t>
              </a:r>
              <a:endParaRPr lang="zh-CN" altLang="en-US" sz="2000" b="0">
                <a:cs typeface="Times New Roman" panose="02020603050405020304" pitchFamily="18" charset="0"/>
              </a:endParaRPr>
            </a:p>
          </p:txBody>
        </p:sp>
      </p:grpSp>
      <p:sp>
        <p:nvSpPr>
          <p:cNvPr id="119" name="矩形: 圆角 118">
            <a:extLst>
              <a:ext uri="{FF2B5EF4-FFF2-40B4-BE49-F238E27FC236}">
                <a16:creationId xmlns:a16="http://schemas.microsoft.com/office/drawing/2014/main" id="{D10B1EBC-32B0-4C98-B4EA-6DDB82432F7B}"/>
              </a:ext>
            </a:extLst>
          </p:cNvPr>
          <p:cNvSpPr/>
          <p:nvPr/>
        </p:nvSpPr>
        <p:spPr bwMode="auto">
          <a:xfrm>
            <a:off x="5979767" y="3967981"/>
            <a:ext cx="2039938" cy="838200"/>
          </a:xfrm>
          <a:prstGeom prst="roundRect">
            <a:avLst/>
          </a:prstGeom>
          <a:noFill/>
          <a:ln w="19050">
            <a:solidFill>
              <a:srgbClr val="008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20" name="矩形: 圆角 119">
            <a:extLst>
              <a:ext uri="{FF2B5EF4-FFF2-40B4-BE49-F238E27FC236}">
                <a16:creationId xmlns:a16="http://schemas.microsoft.com/office/drawing/2014/main" id="{27441705-17DD-4437-A100-7BB25C38969D}"/>
              </a:ext>
            </a:extLst>
          </p:cNvPr>
          <p:cNvSpPr/>
          <p:nvPr/>
        </p:nvSpPr>
        <p:spPr bwMode="auto">
          <a:xfrm>
            <a:off x="7240242" y="5034781"/>
            <a:ext cx="779463" cy="846138"/>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圆角 123">
            <a:extLst>
              <a:ext uri="{FF2B5EF4-FFF2-40B4-BE49-F238E27FC236}">
                <a16:creationId xmlns:a16="http://schemas.microsoft.com/office/drawing/2014/main" id="{F4CF94FD-65B9-414E-8B01-242DFF7ADC22}"/>
              </a:ext>
            </a:extLst>
          </p:cNvPr>
          <p:cNvSpPr/>
          <p:nvPr/>
        </p:nvSpPr>
        <p:spPr bwMode="auto">
          <a:xfrm>
            <a:off x="5979767" y="5034781"/>
            <a:ext cx="803275" cy="846138"/>
          </a:xfrm>
          <a:prstGeom prst="roundRect">
            <a:avLst/>
          </a:prstGeom>
          <a:noFill/>
          <a:ln w="19050">
            <a:solidFill>
              <a:srgbClr val="99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4">
            <a:extLst>
              <a:ext uri="{FF2B5EF4-FFF2-40B4-BE49-F238E27FC236}">
                <a16:creationId xmlns:a16="http://schemas.microsoft.com/office/drawing/2014/main" id="{072821D5-2ACE-4507-B34A-346FDAB2F9CE}"/>
              </a:ext>
            </a:extLst>
          </p:cNvPr>
          <p:cNvGrpSpPr/>
          <p:nvPr/>
        </p:nvGrpSpPr>
        <p:grpSpPr>
          <a:xfrm>
            <a:off x="799927" y="4040164"/>
            <a:ext cx="3017838" cy="1929074"/>
            <a:chOff x="5436096" y="1620547"/>
            <a:chExt cx="3017838" cy="1929074"/>
          </a:xfrm>
        </p:grpSpPr>
        <p:sp>
          <p:nvSpPr>
            <p:cNvPr id="149" name="TextBox 34">
              <a:extLst>
                <a:ext uri="{FF2B5EF4-FFF2-40B4-BE49-F238E27FC236}">
                  <a16:creationId xmlns:a16="http://schemas.microsoft.com/office/drawing/2014/main" id="{FB1A8832-F18E-4AF2-9B6E-845C871B5558}"/>
                </a:ext>
              </a:extLst>
            </p:cNvPr>
            <p:cNvSpPr txBox="1"/>
            <p:nvPr/>
          </p:nvSpPr>
          <p:spPr bwMode="auto">
            <a:xfrm>
              <a:off x="7403009" y="2685296"/>
              <a:ext cx="466725" cy="684836"/>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SR</a:t>
              </a:r>
              <a:endParaRPr lang="zh-CN" altLang="en-US" sz="2000" dirty="0">
                <a:latin typeface="Times New Roman" pitchFamily="18" charset="0"/>
                <a:cs typeface="Times New Roman" pitchFamily="18" charset="0"/>
              </a:endParaRPr>
            </a:p>
          </p:txBody>
        </p:sp>
        <p:sp>
          <p:nvSpPr>
            <p:cNvPr id="150" name="TextBox 35">
              <a:extLst>
                <a:ext uri="{FF2B5EF4-FFF2-40B4-BE49-F238E27FC236}">
                  <a16:creationId xmlns:a16="http://schemas.microsoft.com/office/drawing/2014/main" id="{096CA283-9261-4CB3-8328-EADFF450E5F4}"/>
                </a:ext>
              </a:extLst>
            </p:cNvPr>
            <p:cNvSpPr txBox="1">
              <a:spLocks noChangeArrowheads="1"/>
            </p:cNvSpPr>
            <p:nvPr/>
          </p:nvSpPr>
          <p:spPr bwMode="auto">
            <a:xfrm>
              <a:off x="7466302" y="3178238"/>
              <a:ext cx="420430" cy="201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dirty="0">
                  <a:cs typeface="Times New Roman" panose="02020603050405020304" pitchFamily="18" charset="0"/>
                </a:rPr>
                <a:t>&lt;</a:t>
              </a:r>
              <a:endParaRPr lang="zh-CN" altLang="en-US" sz="2000" b="0" dirty="0">
                <a:cs typeface="Times New Roman" panose="02020603050405020304" pitchFamily="18" charset="0"/>
              </a:endParaRPr>
            </a:p>
          </p:txBody>
        </p:sp>
        <p:sp>
          <p:nvSpPr>
            <p:cNvPr id="151" name="TextBox 36">
              <a:extLst>
                <a:ext uri="{FF2B5EF4-FFF2-40B4-BE49-F238E27FC236}">
                  <a16:creationId xmlns:a16="http://schemas.microsoft.com/office/drawing/2014/main" id="{28362A09-0046-490C-9815-96B42294F452}"/>
                </a:ext>
              </a:extLst>
            </p:cNvPr>
            <p:cNvSpPr txBox="1"/>
            <p:nvPr/>
          </p:nvSpPr>
          <p:spPr bwMode="auto">
            <a:xfrm>
              <a:off x="6129834" y="1756471"/>
              <a:ext cx="520700" cy="1613661"/>
            </a:xfrm>
            <a:prstGeom prst="rect">
              <a:avLst/>
            </a:prstGeom>
            <a:ln w="28575"/>
          </p:spPr>
          <p:style>
            <a:lnRef idx="2">
              <a:schemeClr val="dk1"/>
            </a:lnRef>
            <a:fillRef idx="1">
              <a:schemeClr val="lt1"/>
            </a:fillRef>
            <a:effectRef idx="0">
              <a:schemeClr val="dk1"/>
            </a:effectRef>
            <a:fontRef idx="minor">
              <a:schemeClr val="dk1"/>
            </a:fontRef>
          </p:style>
          <p:txBody>
            <a:bodyPr wrap="none" lIns="0" tIns="0" rIns="0" bIns="0" anchor="ctr" anchorCtr="1"/>
            <a:lstStyle/>
            <a:p>
              <a:pPr algn="ctr" eaLnBrk="1" hangingPunct="1">
                <a:defRPr/>
              </a:pPr>
              <a:r>
                <a:rPr lang="en-US" altLang="zh-CN" sz="2000" dirty="0">
                  <a:latin typeface="Times New Roman" pitchFamily="18" charset="0"/>
                  <a:cs typeface="Times New Roman" pitchFamily="18" charset="0"/>
                </a:rPr>
                <a:t>CL</a:t>
              </a:r>
              <a:endParaRPr lang="en-US" altLang="zh-CN" sz="2400" dirty="0">
                <a:latin typeface="Times New Roman" pitchFamily="18" charset="0"/>
                <a:cs typeface="Times New Roman" pitchFamily="18" charset="0"/>
              </a:endParaRPr>
            </a:p>
          </p:txBody>
        </p:sp>
        <p:cxnSp>
          <p:nvCxnSpPr>
            <p:cNvPr id="152" name="直接箭头连接符 151">
              <a:extLst>
                <a:ext uri="{FF2B5EF4-FFF2-40B4-BE49-F238E27FC236}">
                  <a16:creationId xmlns:a16="http://schemas.microsoft.com/office/drawing/2014/main" id="{5DD6EAC8-E47B-4439-A0E2-DCC5B65F80AC}"/>
                </a:ext>
              </a:extLst>
            </p:cNvPr>
            <p:cNvCxnSpPr>
              <a:cxnSpLocks/>
            </p:cNvCxnSpPr>
            <p:nvPr/>
          </p:nvCxnSpPr>
          <p:spPr bwMode="auto">
            <a:xfrm>
              <a:off x="5774234" y="3056462"/>
              <a:ext cx="368300" cy="1742"/>
            </a:xfrm>
            <a:prstGeom prst="straightConnector1">
              <a:avLst/>
            </a:prstGeom>
            <a:ln w="19050">
              <a:solidFill>
                <a:schemeClr val="tx1"/>
              </a:solidFill>
              <a:headEnd type="none"/>
              <a:tailEnd type="triangle" w="med" len="lg"/>
            </a:ln>
          </p:spPr>
          <p:style>
            <a:lnRef idx="1">
              <a:schemeClr val="dk1"/>
            </a:lnRef>
            <a:fillRef idx="0">
              <a:schemeClr val="dk1"/>
            </a:fillRef>
            <a:effectRef idx="0">
              <a:schemeClr val="dk1"/>
            </a:effectRef>
            <a:fontRef idx="minor">
              <a:schemeClr val="tx1"/>
            </a:fontRef>
          </p:style>
        </p:cxnSp>
        <p:cxnSp>
          <p:nvCxnSpPr>
            <p:cNvPr id="153" name="直接箭头连接符 152">
              <a:extLst>
                <a:ext uri="{FF2B5EF4-FFF2-40B4-BE49-F238E27FC236}">
                  <a16:creationId xmlns:a16="http://schemas.microsoft.com/office/drawing/2014/main" id="{AF8DE2D7-7BF4-4CBC-BCAA-C14840E52B57}"/>
                </a:ext>
              </a:extLst>
            </p:cNvPr>
            <p:cNvCxnSpPr/>
            <p:nvPr/>
          </p:nvCxnSpPr>
          <p:spPr bwMode="auto">
            <a:xfrm>
              <a:off x="7869734" y="3040778"/>
              <a:ext cx="369887" cy="1743"/>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54" name="直接箭头连接符 153">
              <a:extLst>
                <a:ext uri="{FF2B5EF4-FFF2-40B4-BE49-F238E27FC236}">
                  <a16:creationId xmlns:a16="http://schemas.microsoft.com/office/drawing/2014/main" id="{D6D5125B-2CC6-4FAF-B57C-23CBE8DE0B72}"/>
                </a:ext>
              </a:extLst>
            </p:cNvPr>
            <p:cNvCxnSpPr>
              <a:cxnSpLocks/>
            </p:cNvCxnSpPr>
            <p:nvPr/>
          </p:nvCxnSpPr>
          <p:spPr bwMode="auto">
            <a:xfrm>
              <a:off x="8244384" y="3039036"/>
              <a:ext cx="0" cy="510585"/>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8F0B8315-E50B-46CE-ACB6-FA58CB2E000D}"/>
                </a:ext>
              </a:extLst>
            </p:cNvPr>
            <p:cNvCxnSpPr>
              <a:cxnSpLocks/>
            </p:cNvCxnSpPr>
            <p:nvPr/>
          </p:nvCxnSpPr>
          <p:spPr bwMode="auto">
            <a:xfrm>
              <a:off x="5761534" y="3549621"/>
              <a:ext cx="2478087" cy="0"/>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56" name="直接箭头连接符 155">
              <a:extLst>
                <a:ext uri="{FF2B5EF4-FFF2-40B4-BE49-F238E27FC236}">
                  <a16:creationId xmlns:a16="http://schemas.microsoft.com/office/drawing/2014/main" id="{0A78C124-4975-4862-8328-28E238C54DC1}"/>
                </a:ext>
              </a:extLst>
            </p:cNvPr>
            <p:cNvCxnSpPr>
              <a:cxnSpLocks/>
            </p:cNvCxnSpPr>
            <p:nvPr/>
          </p:nvCxnSpPr>
          <p:spPr bwMode="auto">
            <a:xfrm>
              <a:off x="5774234" y="3056462"/>
              <a:ext cx="0" cy="493159"/>
            </a:xfrm>
            <a:prstGeom prst="straightConnector1">
              <a:avLst/>
            </a:prstGeom>
            <a:ln w="19050">
              <a:solidFill>
                <a:schemeClr val="tx1"/>
              </a:solidFill>
              <a:tailEnd type="none" w="med" len="lg"/>
            </a:ln>
          </p:spPr>
          <p:style>
            <a:lnRef idx="1">
              <a:schemeClr val="dk1"/>
            </a:lnRef>
            <a:fillRef idx="0">
              <a:schemeClr val="dk1"/>
            </a:fillRef>
            <a:effectRef idx="0">
              <a:schemeClr val="dk1"/>
            </a:effectRef>
            <a:fontRef idx="minor">
              <a:schemeClr val="tx1"/>
            </a:fontRef>
          </p:style>
        </p:cxnSp>
        <p:cxnSp>
          <p:nvCxnSpPr>
            <p:cNvPr id="157" name="直接箭头连接符 156">
              <a:extLst>
                <a:ext uri="{FF2B5EF4-FFF2-40B4-BE49-F238E27FC236}">
                  <a16:creationId xmlns:a16="http://schemas.microsoft.com/office/drawing/2014/main" id="{46179BA7-356B-4AB2-B4F1-40F9AFC8E603}"/>
                </a:ext>
              </a:extLst>
            </p:cNvPr>
            <p:cNvCxnSpPr>
              <a:cxnSpLocks/>
            </p:cNvCxnSpPr>
            <p:nvPr/>
          </p:nvCxnSpPr>
          <p:spPr bwMode="auto">
            <a:xfrm>
              <a:off x="6650534" y="2113706"/>
              <a:ext cx="1730375"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cxnSp>
          <p:nvCxnSpPr>
            <p:cNvPr id="158" name="直接箭头连接符 157">
              <a:extLst>
                <a:ext uri="{FF2B5EF4-FFF2-40B4-BE49-F238E27FC236}">
                  <a16:creationId xmlns:a16="http://schemas.microsoft.com/office/drawing/2014/main" id="{6064D3F3-4864-4BC1-B97F-81511B77E61F}"/>
                </a:ext>
              </a:extLst>
            </p:cNvPr>
            <p:cNvCxnSpPr>
              <a:cxnSpLocks/>
            </p:cNvCxnSpPr>
            <p:nvPr/>
          </p:nvCxnSpPr>
          <p:spPr bwMode="auto">
            <a:xfrm>
              <a:off x="6650534" y="3039036"/>
              <a:ext cx="752475"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159" name="TextBox 58">
              <a:extLst>
                <a:ext uri="{FF2B5EF4-FFF2-40B4-BE49-F238E27FC236}">
                  <a16:creationId xmlns:a16="http://schemas.microsoft.com/office/drawing/2014/main" id="{C705CF7D-FD93-4B45-81B0-D77BB1A9D7A7}"/>
                </a:ext>
              </a:extLst>
            </p:cNvPr>
            <p:cNvSpPr txBox="1">
              <a:spLocks noChangeArrowheads="1"/>
            </p:cNvSpPr>
            <p:nvPr/>
          </p:nvSpPr>
          <p:spPr bwMode="auto">
            <a:xfrm>
              <a:off x="5436096" y="1620547"/>
              <a:ext cx="362113" cy="3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in</a:t>
              </a:r>
              <a:endParaRPr lang="zh-CN" altLang="en-US" sz="2400" b="0" dirty="0">
                <a:cs typeface="Times New Roman" panose="02020603050405020304" pitchFamily="18" charset="0"/>
              </a:endParaRPr>
            </a:p>
          </p:txBody>
        </p:sp>
        <p:sp>
          <p:nvSpPr>
            <p:cNvPr id="160" name="TextBox 60">
              <a:extLst>
                <a:ext uri="{FF2B5EF4-FFF2-40B4-BE49-F238E27FC236}">
                  <a16:creationId xmlns:a16="http://schemas.microsoft.com/office/drawing/2014/main" id="{8DB5F7FB-401B-40CA-A224-89550E9D305F}"/>
                </a:ext>
              </a:extLst>
            </p:cNvPr>
            <p:cNvSpPr txBox="1">
              <a:spLocks noChangeArrowheads="1"/>
            </p:cNvSpPr>
            <p:nvPr/>
          </p:nvSpPr>
          <p:spPr bwMode="auto">
            <a:xfrm>
              <a:off x="7960268" y="1632405"/>
              <a:ext cx="493666" cy="3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out</a:t>
              </a:r>
              <a:endParaRPr lang="zh-CN" altLang="en-US" sz="2400" b="0">
                <a:cs typeface="Times New Roman" panose="02020603050405020304" pitchFamily="18" charset="0"/>
              </a:endParaRPr>
            </a:p>
          </p:txBody>
        </p:sp>
        <p:sp>
          <p:nvSpPr>
            <p:cNvPr id="161" name="TextBox 61">
              <a:extLst>
                <a:ext uri="{FF2B5EF4-FFF2-40B4-BE49-F238E27FC236}">
                  <a16:creationId xmlns:a16="http://schemas.microsoft.com/office/drawing/2014/main" id="{9796ABAA-A051-4258-81A3-83678153E9A0}"/>
                </a:ext>
              </a:extLst>
            </p:cNvPr>
            <p:cNvSpPr txBox="1">
              <a:spLocks noChangeArrowheads="1"/>
            </p:cNvSpPr>
            <p:nvPr/>
          </p:nvSpPr>
          <p:spPr bwMode="auto">
            <a:xfrm>
              <a:off x="7965732" y="2576327"/>
              <a:ext cx="377031" cy="3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cs typeface="Times New Roman" panose="02020603050405020304" pitchFamily="18" charset="0"/>
                </a:rPr>
                <a:t>cs</a:t>
              </a:r>
              <a:endParaRPr lang="zh-CN" altLang="en-US" sz="2400" b="0">
                <a:cs typeface="Times New Roman" panose="02020603050405020304" pitchFamily="18" charset="0"/>
              </a:endParaRPr>
            </a:p>
          </p:txBody>
        </p:sp>
        <p:cxnSp>
          <p:nvCxnSpPr>
            <p:cNvPr id="162" name="直接箭头连接符 161">
              <a:extLst>
                <a:ext uri="{FF2B5EF4-FFF2-40B4-BE49-F238E27FC236}">
                  <a16:creationId xmlns:a16="http://schemas.microsoft.com/office/drawing/2014/main" id="{B88C7C6B-CBAE-45C0-B106-3E3B8EA16CDB}"/>
                </a:ext>
              </a:extLst>
            </p:cNvPr>
            <p:cNvCxnSpPr>
              <a:cxnSpLocks/>
            </p:cNvCxnSpPr>
            <p:nvPr/>
          </p:nvCxnSpPr>
          <p:spPr bwMode="auto">
            <a:xfrm>
              <a:off x="5510709" y="2111965"/>
              <a:ext cx="647700" cy="0"/>
            </a:xfrm>
            <a:prstGeom prst="straightConnector1">
              <a:avLst/>
            </a:prstGeom>
            <a:ln w="19050">
              <a:solidFill>
                <a:schemeClr val="tx1"/>
              </a:solidFill>
              <a:tailEnd type="triangle" w="med" len="lg"/>
            </a:ln>
          </p:spPr>
          <p:style>
            <a:lnRef idx="1">
              <a:schemeClr val="dk1"/>
            </a:lnRef>
            <a:fillRef idx="0">
              <a:schemeClr val="dk1"/>
            </a:fillRef>
            <a:effectRef idx="0">
              <a:schemeClr val="dk1"/>
            </a:effectRef>
            <a:fontRef idx="minor">
              <a:schemeClr val="tx1"/>
            </a:fontRef>
          </p:style>
        </p:cxnSp>
        <p:sp>
          <p:nvSpPr>
            <p:cNvPr id="165" name="TextBox 58">
              <a:extLst>
                <a:ext uri="{FF2B5EF4-FFF2-40B4-BE49-F238E27FC236}">
                  <a16:creationId xmlns:a16="http://schemas.microsoft.com/office/drawing/2014/main" id="{37F2330E-7D22-4A38-9600-C0734D1D5235}"/>
                </a:ext>
              </a:extLst>
            </p:cNvPr>
            <p:cNvSpPr txBox="1">
              <a:spLocks noChangeArrowheads="1"/>
            </p:cNvSpPr>
            <p:nvPr/>
          </p:nvSpPr>
          <p:spPr bwMode="auto">
            <a:xfrm>
              <a:off x="6794354" y="2465812"/>
              <a:ext cx="458748" cy="48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ns</a:t>
              </a:r>
              <a:endParaRPr lang="zh-CN" altLang="en-US" sz="2400" b="0" dirty="0">
                <a:cs typeface="Times New Roman" panose="02020603050405020304" pitchFamily="18" charset="0"/>
              </a:endParaRPr>
            </a:p>
          </p:txBody>
        </p:sp>
        <p:sp>
          <p:nvSpPr>
            <p:cNvPr id="168" name="矩形: 圆角 167">
              <a:extLst>
                <a:ext uri="{FF2B5EF4-FFF2-40B4-BE49-F238E27FC236}">
                  <a16:creationId xmlns:a16="http://schemas.microsoft.com/office/drawing/2014/main" id="{CDBA338F-0A78-45BD-8AF0-C4FE04E9FEA1}"/>
                </a:ext>
              </a:extLst>
            </p:cNvPr>
            <p:cNvSpPr/>
            <p:nvPr/>
          </p:nvSpPr>
          <p:spPr bwMode="auto">
            <a:xfrm>
              <a:off x="7228881" y="2603489"/>
              <a:ext cx="781050" cy="860826"/>
            </a:xfrm>
            <a:prstGeom prst="roundRect">
              <a:avLst/>
            </a:prstGeom>
            <a:noFill/>
            <a:ln w="19050">
              <a:solidFill>
                <a:srgbClr val="00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169" name="矩形: 圆角 168">
              <a:extLst>
                <a:ext uri="{FF2B5EF4-FFF2-40B4-BE49-F238E27FC236}">
                  <a16:creationId xmlns:a16="http://schemas.microsoft.com/office/drawing/2014/main" id="{1B23B120-BF1B-4078-8265-1E1CA4F30142}"/>
                </a:ext>
              </a:extLst>
            </p:cNvPr>
            <p:cNvSpPr/>
            <p:nvPr/>
          </p:nvSpPr>
          <p:spPr bwMode="auto">
            <a:xfrm>
              <a:off x="5962056" y="1630364"/>
              <a:ext cx="885825" cy="1833952"/>
            </a:xfrm>
            <a:prstGeom prst="roundRect">
              <a:avLst/>
            </a:prstGeom>
            <a:noFill/>
            <a:ln w="19050">
              <a:solidFill>
                <a:srgbClr val="99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grpSp>
      <p:grpSp>
        <p:nvGrpSpPr>
          <p:cNvPr id="7" name="组合 6">
            <a:extLst>
              <a:ext uri="{FF2B5EF4-FFF2-40B4-BE49-F238E27FC236}">
                <a16:creationId xmlns:a16="http://schemas.microsoft.com/office/drawing/2014/main" id="{5D83E2A4-B54F-45C7-8E5A-2E6F7E550366}"/>
              </a:ext>
            </a:extLst>
          </p:cNvPr>
          <p:cNvGrpSpPr/>
          <p:nvPr/>
        </p:nvGrpSpPr>
        <p:grpSpPr>
          <a:xfrm>
            <a:off x="2589579" y="4073683"/>
            <a:ext cx="800480" cy="866668"/>
            <a:chOff x="2589579" y="4110190"/>
            <a:chExt cx="800480" cy="866668"/>
          </a:xfrm>
        </p:grpSpPr>
        <p:sp>
          <p:nvSpPr>
            <p:cNvPr id="167" name="矩形: 圆角 166">
              <a:extLst>
                <a:ext uri="{FF2B5EF4-FFF2-40B4-BE49-F238E27FC236}">
                  <a16:creationId xmlns:a16="http://schemas.microsoft.com/office/drawing/2014/main" id="{0719CE04-540A-48A4-886D-DDAC59B05B8F}"/>
                </a:ext>
              </a:extLst>
            </p:cNvPr>
            <p:cNvSpPr/>
            <p:nvPr/>
          </p:nvSpPr>
          <p:spPr bwMode="auto">
            <a:xfrm>
              <a:off x="2589579" y="4110190"/>
              <a:ext cx="800480" cy="866668"/>
            </a:xfrm>
            <a:prstGeom prst="roundRect">
              <a:avLst/>
            </a:prstGeom>
            <a:noFill/>
            <a:ln w="19050">
              <a:solidFill>
                <a:srgbClr val="CC33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grpSp>
          <p:nvGrpSpPr>
            <p:cNvPr id="3" name="组合 2">
              <a:extLst>
                <a:ext uri="{FF2B5EF4-FFF2-40B4-BE49-F238E27FC236}">
                  <a16:creationId xmlns:a16="http://schemas.microsoft.com/office/drawing/2014/main" id="{17DE2F84-28B7-431C-9BAE-3B71C6F5464D}"/>
                </a:ext>
              </a:extLst>
            </p:cNvPr>
            <p:cNvGrpSpPr/>
            <p:nvPr/>
          </p:nvGrpSpPr>
          <p:grpSpPr>
            <a:xfrm>
              <a:off x="2758122" y="4212596"/>
              <a:ext cx="492443" cy="728479"/>
              <a:chOff x="7394291" y="1756472"/>
              <a:chExt cx="492443" cy="728479"/>
            </a:xfrm>
          </p:grpSpPr>
          <p:sp>
            <p:nvSpPr>
              <p:cNvPr id="163" name="TextBox 34">
                <a:extLst>
                  <a:ext uri="{FF2B5EF4-FFF2-40B4-BE49-F238E27FC236}">
                    <a16:creationId xmlns:a16="http://schemas.microsoft.com/office/drawing/2014/main" id="{D6892632-1941-412B-9184-61FCE337D64B}"/>
                  </a:ext>
                </a:extLst>
              </p:cNvPr>
              <p:cNvSpPr txBox="1"/>
              <p:nvPr/>
            </p:nvSpPr>
            <p:spPr bwMode="auto">
              <a:xfrm>
                <a:off x="7403009" y="1756472"/>
                <a:ext cx="466725" cy="676010"/>
              </a:xfrm>
              <a:prstGeom prst="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wrap="none" lIns="0" tIns="0" rIns="0" bIns="0" anchor="ctr" anchorCtr="1"/>
              <a:lstStyle/>
              <a:p>
                <a:pPr eaLnBrk="1" hangingPunct="1">
                  <a:defRPr/>
                </a:pPr>
                <a:r>
                  <a:rPr lang="en-US" altLang="zh-CN" sz="2000" dirty="0">
                    <a:latin typeface="Times New Roman" pitchFamily="18" charset="0"/>
                    <a:cs typeface="Times New Roman" pitchFamily="18" charset="0"/>
                  </a:rPr>
                  <a:t>OR</a:t>
                </a:r>
                <a:endParaRPr lang="zh-CN" altLang="en-US" sz="2000" dirty="0">
                  <a:latin typeface="Times New Roman" pitchFamily="18" charset="0"/>
                  <a:cs typeface="Times New Roman" pitchFamily="18" charset="0"/>
                </a:endParaRPr>
              </a:p>
            </p:txBody>
          </p:sp>
          <p:sp>
            <p:nvSpPr>
              <p:cNvPr id="164" name="TextBox 35">
                <a:extLst>
                  <a:ext uri="{FF2B5EF4-FFF2-40B4-BE49-F238E27FC236}">
                    <a16:creationId xmlns:a16="http://schemas.microsoft.com/office/drawing/2014/main" id="{3A5612F7-6BB6-4D43-A775-88C76E9FACBF}"/>
                  </a:ext>
                </a:extLst>
              </p:cNvPr>
              <p:cNvSpPr txBox="1">
                <a:spLocks noChangeArrowheads="1"/>
              </p:cNvSpPr>
              <p:nvPr/>
            </p:nvSpPr>
            <p:spPr bwMode="auto">
              <a:xfrm>
                <a:off x="7394291" y="2248348"/>
                <a:ext cx="492443" cy="23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dirty="0">
                    <a:cs typeface="Times New Roman" panose="02020603050405020304" pitchFamily="18" charset="0"/>
                  </a:rPr>
                  <a:t>&lt;</a:t>
                </a:r>
                <a:endParaRPr lang="zh-CN" altLang="en-US" sz="2000" b="0" dirty="0">
                  <a:cs typeface="Times New Roman" panose="02020603050405020304" pitchFamily="18" charset="0"/>
                </a:endParaRPr>
              </a:p>
            </p:txBody>
          </p:sp>
        </p:grpSp>
      </p:grpSp>
      <p:sp>
        <p:nvSpPr>
          <p:cNvPr id="107" name="TextBox 61">
            <a:extLst>
              <a:ext uri="{FF2B5EF4-FFF2-40B4-BE49-F238E27FC236}">
                <a16:creationId xmlns:a16="http://schemas.microsoft.com/office/drawing/2014/main" id="{99C447A6-D764-4A73-9880-328BE8DE213B}"/>
              </a:ext>
            </a:extLst>
          </p:cNvPr>
          <p:cNvSpPr txBox="1">
            <a:spLocks noChangeArrowheads="1"/>
          </p:cNvSpPr>
          <p:nvPr/>
        </p:nvSpPr>
        <p:spPr bwMode="auto">
          <a:xfrm>
            <a:off x="2156293" y="3361989"/>
            <a:ext cx="526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(a)</a:t>
            </a:r>
            <a:endParaRPr lang="zh-CN" altLang="en-US" sz="2400" b="0" dirty="0">
              <a:cs typeface="Times New Roman" panose="02020603050405020304" pitchFamily="18" charset="0"/>
            </a:endParaRPr>
          </a:p>
        </p:txBody>
      </p:sp>
      <p:sp>
        <p:nvSpPr>
          <p:cNvPr id="109" name="TextBox 61">
            <a:extLst>
              <a:ext uri="{FF2B5EF4-FFF2-40B4-BE49-F238E27FC236}">
                <a16:creationId xmlns:a16="http://schemas.microsoft.com/office/drawing/2014/main" id="{75DAAA51-C955-41DB-ADFE-D318507E7824}"/>
              </a:ext>
            </a:extLst>
          </p:cNvPr>
          <p:cNvSpPr txBox="1">
            <a:spLocks noChangeArrowheads="1"/>
          </p:cNvSpPr>
          <p:nvPr/>
        </p:nvSpPr>
        <p:spPr bwMode="auto">
          <a:xfrm>
            <a:off x="6773196" y="3363379"/>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(b)</a:t>
            </a:r>
            <a:endParaRPr lang="zh-CN" altLang="en-US" sz="2400" b="0" dirty="0">
              <a:cs typeface="Times New Roman" panose="02020603050405020304" pitchFamily="18" charset="0"/>
            </a:endParaRPr>
          </a:p>
        </p:txBody>
      </p:sp>
      <p:sp>
        <p:nvSpPr>
          <p:cNvPr id="110" name="TextBox 61">
            <a:extLst>
              <a:ext uri="{FF2B5EF4-FFF2-40B4-BE49-F238E27FC236}">
                <a16:creationId xmlns:a16="http://schemas.microsoft.com/office/drawing/2014/main" id="{85891C2D-669B-4A78-BB80-B08351078A64}"/>
              </a:ext>
            </a:extLst>
          </p:cNvPr>
          <p:cNvSpPr txBox="1">
            <a:spLocks noChangeArrowheads="1"/>
          </p:cNvSpPr>
          <p:nvPr/>
        </p:nvSpPr>
        <p:spPr bwMode="auto">
          <a:xfrm>
            <a:off x="2190751" y="5989778"/>
            <a:ext cx="526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(c)</a:t>
            </a:r>
            <a:endParaRPr lang="zh-CN" altLang="en-US" sz="2400" b="0" dirty="0">
              <a:cs typeface="Times New Roman" panose="02020603050405020304" pitchFamily="18" charset="0"/>
            </a:endParaRPr>
          </a:p>
        </p:txBody>
      </p:sp>
      <p:sp>
        <p:nvSpPr>
          <p:cNvPr id="111" name="TextBox 61">
            <a:extLst>
              <a:ext uri="{FF2B5EF4-FFF2-40B4-BE49-F238E27FC236}">
                <a16:creationId xmlns:a16="http://schemas.microsoft.com/office/drawing/2014/main" id="{A91E514E-9A9C-496E-96CC-079D4CF30F43}"/>
              </a:ext>
            </a:extLst>
          </p:cNvPr>
          <p:cNvSpPr txBox="1">
            <a:spLocks noChangeArrowheads="1"/>
          </p:cNvSpPr>
          <p:nvPr/>
        </p:nvSpPr>
        <p:spPr bwMode="auto">
          <a:xfrm>
            <a:off x="6807654" y="5991168"/>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dirty="0">
                <a:cs typeface="Times New Roman" panose="02020603050405020304" pitchFamily="18" charset="0"/>
              </a:rPr>
              <a:t>(d)</a:t>
            </a:r>
            <a:endParaRPr lang="zh-CN" altLang="en-US" sz="2400" b="0" dirty="0">
              <a:cs typeface="Times New Roman" panose="02020603050405020304" pitchFamily="18" charset="0"/>
            </a:endParaRPr>
          </a:p>
        </p:txBody>
      </p:sp>
    </p:spTree>
    <p:extLst>
      <p:ext uri="{BB962C8B-B14F-4D97-AF65-F5344CB8AC3E}">
        <p14:creationId xmlns:p14="http://schemas.microsoft.com/office/powerpoint/2010/main" val="354932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19" grpId="0" animBg="1"/>
      <p:bldP spid="120" grpId="0" animBg="1"/>
      <p:bldP spid="124" grpId="0" animBg="1"/>
      <p:bldP spid="109" grpId="0"/>
      <p:bldP spid="110" grpId="0"/>
      <p:bldP spid="1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689826E-E0D3-4C18-B7CC-72880A053611}"/>
              </a:ext>
            </a:extLst>
          </p:cNvPr>
          <p:cNvSpPr>
            <a:spLocks noGrp="1" noChangeArrowheads="1"/>
          </p:cNvSpPr>
          <p:nvPr>
            <p:ph type="title" idx="4294967295"/>
          </p:nvPr>
        </p:nvSpPr>
        <p:spPr/>
        <p:txBody>
          <a:bodyPr/>
          <a:lstStyle/>
          <a:p>
            <a:r>
              <a:rPr lang="zh-CN" altLang="en-US"/>
              <a:t>示例</a:t>
            </a:r>
            <a:r>
              <a:rPr lang="en-US" altLang="zh-CN"/>
              <a:t>—</a:t>
            </a:r>
            <a:r>
              <a:rPr lang="zh-CN" altLang="en-US"/>
              <a:t>两段式米里型</a:t>
            </a:r>
            <a:r>
              <a:rPr lang="en-US" altLang="zh-CN"/>
              <a:t>FSM</a:t>
            </a:r>
            <a:endParaRPr lang="zh-CN" altLang="en-US"/>
          </a:p>
        </p:txBody>
      </p:sp>
      <p:sp>
        <p:nvSpPr>
          <p:cNvPr id="1693699" name="Rectangle 3">
            <a:extLst>
              <a:ext uri="{FF2B5EF4-FFF2-40B4-BE49-F238E27FC236}">
                <a16:creationId xmlns:a16="http://schemas.microsoft.com/office/drawing/2014/main" id="{888DBB13-0B06-4848-9B6F-CEE96FC899A5}"/>
              </a:ext>
            </a:extLst>
          </p:cNvPr>
          <p:cNvSpPr>
            <a:spLocks noGrp="1" noChangeArrowheads="1"/>
          </p:cNvSpPr>
          <p:nvPr>
            <p:ph type="body" idx="1"/>
          </p:nvPr>
        </p:nvSpPr>
        <p:spPr>
          <a:xfrm>
            <a:off x="457200" y="1340768"/>
            <a:ext cx="5492169" cy="1871662"/>
          </a:xfrm>
        </p:spPr>
        <p:txBody>
          <a:bodyPr/>
          <a:lstStyle/>
          <a:p>
            <a:r>
              <a:rPr lang="zh-CN" altLang="en-US" dirty="0"/>
              <a:t>将输入序列中每次出现的第一个</a:t>
            </a:r>
            <a:r>
              <a:rPr lang="en-US" altLang="zh-CN" dirty="0"/>
              <a:t>1</a:t>
            </a:r>
            <a:r>
              <a:rPr lang="zh-CN" altLang="en-US" dirty="0"/>
              <a:t>替换为</a:t>
            </a:r>
            <a:r>
              <a:rPr lang="en-US" altLang="zh-CN" dirty="0"/>
              <a:t>0</a:t>
            </a:r>
            <a:r>
              <a:rPr lang="zh-CN" altLang="en-US" dirty="0"/>
              <a:t>，其他不变输出</a:t>
            </a:r>
          </a:p>
          <a:p>
            <a:pPr lvl="1"/>
            <a:r>
              <a:rPr lang="zh-CN" altLang="en-US" dirty="0"/>
              <a:t>一个时序过程描述</a:t>
            </a:r>
            <a:r>
              <a:rPr lang="en-US" altLang="zh-CN" dirty="0"/>
              <a:t>CS</a:t>
            </a:r>
          </a:p>
          <a:p>
            <a:pPr lvl="1"/>
            <a:r>
              <a:rPr lang="zh-CN" altLang="en-US" dirty="0"/>
              <a:t>一个组合过程描述</a:t>
            </a:r>
            <a:r>
              <a:rPr lang="en-US" altLang="zh-CN" dirty="0"/>
              <a:t>NS</a:t>
            </a:r>
            <a:r>
              <a:rPr lang="zh-CN" altLang="en-US" dirty="0"/>
              <a:t>和</a:t>
            </a:r>
            <a:r>
              <a:rPr lang="en-US" altLang="zh-CN" dirty="0"/>
              <a:t>OUT</a:t>
            </a:r>
            <a:endParaRPr lang="zh-CN" altLang="en-US" dirty="0"/>
          </a:p>
        </p:txBody>
      </p:sp>
      <p:grpSp>
        <p:nvGrpSpPr>
          <p:cNvPr id="2" name="Group 4">
            <a:extLst>
              <a:ext uri="{FF2B5EF4-FFF2-40B4-BE49-F238E27FC236}">
                <a16:creationId xmlns:a16="http://schemas.microsoft.com/office/drawing/2014/main" id="{396332F0-25D4-420D-88FB-443689F3E43B}"/>
              </a:ext>
            </a:extLst>
          </p:cNvPr>
          <p:cNvGrpSpPr>
            <a:grpSpLocks/>
          </p:cNvGrpSpPr>
          <p:nvPr/>
        </p:nvGrpSpPr>
        <p:grpSpPr bwMode="auto">
          <a:xfrm>
            <a:off x="6119813" y="2492375"/>
            <a:ext cx="1946275" cy="2138363"/>
            <a:chOff x="3855" y="1570"/>
            <a:chExt cx="1226" cy="1347"/>
          </a:xfrm>
        </p:grpSpPr>
        <p:sp>
          <p:nvSpPr>
            <p:cNvPr id="43024" name="Rectangle 5">
              <a:extLst>
                <a:ext uri="{FF2B5EF4-FFF2-40B4-BE49-F238E27FC236}">
                  <a16:creationId xmlns:a16="http://schemas.microsoft.com/office/drawing/2014/main" id="{CD1B3431-3AD8-47B6-A432-49EEB64E96A1}"/>
                </a:ext>
              </a:extLst>
            </p:cNvPr>
            <p:cNvSpPr>
              <a:spLocks noChangeArrowheads="1"/>
            </p:cNvSpPr>
            <p:nvPr/>
          </p:nvSpPr>
          <p:spPr bwMode="auto">
            <a:xfrm>
              <a:off x="4504" y="2098"/>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1/0</a:t>
              </a:r>
            </a:p>
          </p:txBody>
        </p:sp>
        <p:sp>
          <p:nvSpPr>
            <p:cNvPr id="43025" name="Rectangle 6">
              <a:extLst>
                <a:ext uri="{FF2B5EF4-FFF2-40B4-BE49-F238E27FC236}">
                  <a16:creationId xmlns:a16="http://schemas.microsoft.com/office/drawing/2014/main" id="{4782B697-822B-4255-B155-1BDEAB3FC779}"/>
                </a:ext>
              </a:extLst>
            </p:cNvPr>
            <p:cNvSpPr>
              <a:spLocks noChangeArrowheads="1"/>
            </p:cNvSpPr>
            <p:nvPr/>
          </p:nvSpPr>
          <p:spPr bwMode="auto">
            <a:xfrm>
              <a:off x="3855" y="2182"/>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0/0</a:t>
              </a:r>
            </a:p>
          </p:txBody>
        </p:sp>
        <p:sp>
          <p:nvSpPr>
            <p:cNvPr id="43026" name="Rectangle 7">
              <a:extLst>
                <a:ext uri="{FF2B5EF4-FFF2-40B4-BE49-F238E27FC236}">
                  <a16:creationId xmlns:a16="http://schemas.microsoft.com/office/drawing/2014/main" id="{1A09B3F5-4C6F-4572-8F84-57473C80F8F5}"/>
                </a:ext>
              </a:extLst>
            </p:cNvPr>
            <p:cNvSpPr>
              <a:spLocks noChangeArrowheads="1"/>
            </p:cNvSpPr>
            <p:nvPr/>
          </p:nvSpPr>
          <p:spPr bwMode="auto">
            <a:xfrm>
              <a:off x="4853" y="1706"/>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0/0</a:t>
              </a:r>
            </a:p>
          </p:txBody>
        </p:sp>
        <p:sp>
          <p:nvSpPr>
            <p:cNvPr id="43027" name="Rectangle 8">
              <a:extLst>
                <a:ext uri="{FF2B5EF4-FFF2-40B4-BE49-F238E27FC236}">
                  <a16:creationId xmlns:a16="http://schemas.microsoft.com/office/drawing/2014/main" id="{7C8289EE-6E58-454B-87C3-6DBB949D418B}"/>
                </a:ext>
              </a:extLst>
            </p:cNvPr>
            <p:cNvSpPr>
              <a:spLocks noChangeArrowheads="1"/>
            </p:cNvSpPr>
            <p:nvPr/>
          </p:nvSpPr>
          <p:spPr bwMode="auto">
            <a:xfrm>
              <a:off x="4853" y="2568"/>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1/1</a:t>
              </a:r>
            </a:p>
          </p:txBody>
        </p:sp>
        <p:sp>
          <p:nvSpPr>
            <p:cNvPr id="43028" name="Oval 9">
              <a:extLst>
                <a:ext uri="{FF2B5EF4-FFF2-40B4-BE49-F238E27FC236}">
                  <a16:creationId xmlns:a16="http://schemas.microsoft.com/office/drawing/2014/main" id="{54A616AE-8DB6-4D92-B966-6ECEE36ACCC1}"/>
                </a:ext>
              </a:extLst>
            </p:cNvPr>
            <p:cNvSpPr>
              <a:spLocks noChangeArrowheads="1"/>
            </p:cNvSpPr>
            <p:nvPr/>
          </p:nvSpPr>
          <p:spPr bwMode="auto">
            <a:xfrm>
              <a:off x="4059" y="1570"/>
              <a:ext cx="737" cy="489"/>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ZERO</a:t>
              </a:r>
            </a:p>
          </p:txBody>
        </p:sp>
        <p:sp>
          <p:nvSpPr>
            <p:cNvPr id="43029" name="Oval 10">
              <a:extLst>
                <a:ext uri="{FF2B5EF4-FFF2-40B4-BE49-F238E27FC236}">
                  <a16:creationId xmlns:a16="http://schemas.microsoft.com/office/drawing/2014/main" id="{0C245F9C-8355-4D96-BA47-A7EFF72025FA}"/>
                </a:ext>
              </a:extLst>
            </p:cNvPr>
            <p:cNvSpPr>
              <a:spLocks noChangeArrowheads="1"/>
            </p:cNvSpPr>
            <p:nvPr/>
          </p:nvSpPr>
          <p:spPr bwMode="auto">
            <a:xfrm>
              <a:off x="4059" y="2427"/>
              <a:ext cx="737" cy="49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ONE</a:t>
              </a:r>
            </a:p>
          </p:txBody>
        </p:sp>
        <p:cxnSp>
          <p:nvCxnSpPr>
            <p:cNvPr id="43030" name="AutoShape 11">
              <a:extLst>
                <a:ext uri="{FF2B5EF4-FFF2-40B4-BE49-F238E27FC236}">
                  <a16:creationId xmlns:a16="http://schemas.microsoft.com/office/drawing/2014/main" id="{975B1996-49F9-4B1A-9822-CFCE33DBC8D8}"/>
                </a:ext>
              </a:extLst>
            </p:cNvPr>
            <p:cNvCxnSpPr>
              <a:cxnSpLocks noChangeShapeType="1"/>
              <a:stCxn id="43028" idx="4"/>
              <a:endCxn id="43029" idx="0"/>
            </p:cNvCxnSpPr>
            <p:nvPr/>
          </p:nvCxnSpPr>
          <p:spPr bwMode="auto">
            <a:xfrm>
              <a:off x="4428" y="2071"/>
              <a:ext cx="0" cy="344"/>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1" name="AutoShape 12">
              <a:extLst>
                <a:ext uri="{FF2B5EF4-FFF2-40B4-BE49-F238E27FC236}">
                  <a16:creationId xmlns:a16="http://schemas.microsoft.com/office/drawing/2014/main" id="{997CEA57-9582-433F-9B06-09A483E09985}"/>
                </a:ext>
              </a:extLst>
            </p:cNvPr>
            <p:cNvCxnSpPr>
              <a:cxnSpLocks noChangeShapeType="1"/>
              <a:stCxn id="43029" idx="2"/>
              <a:endCxn id="43028" idx="2"/>
            </p:cNvCxnSpPr>
            <p:nvPr/>
          </p:nvCxnSpPr>
          <p:spPr bwMode="auto">
            <a:xfrm rot="10800000" flipH="1">
              <a:off x="4047" y="1815"/>
              <a:ext cx="1" cy="857"/>
            </a:xfrm>
            <a:prstGeom prst="curvedConnector3">
              <a:avLst>
                <a:gd name="adj1" fmla="val -2760000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2" name="AutoShape 13">
              <a:extLst>
                <a:ext uri="{FF2B5EF4-FFF2-40B4-BE49-F238E27FC236}">
                  <a16:creationId xmlns:a16="http://schemas.microsoft.com/office/drawing/2014/main" id="{CE50E5AA-F2A5-4E36-B5F2-0000F13E11C2}"/>
                </a:ext>
              </a:extLst>
            </p:cNvPr>
            <p:cNvCxnSpPr>
              <a:cxnSpLocks noChangeShapeType="1"/>
              <a:stCxn id="43028" idx="5"/>
              <a:endCxn id="43028" idx="7"/>
            </p:cNvCxnSpPr>
            <p:nvPr/>
          </p:nvCxnSpPr>
          <p:spPr bwMode="auto">
            <a:xfrm rot="5400000" flipH="1" flipV="1">
              <a:off x="4504" y="1814"/>
              <a:ext cx="369" cy="1"/>
            </a:xfrm>
            <a:prstGeom prst="curvedConnector5">
              <a:avLst>
                <a:gd name="adj1" fmla="val -25204"/>
                <a:gd name="adj2" fmla="val 49300014"/>
                <a:gd name="adj3" fmla="val 14173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3" name="AutoShape 14">
              <a:extLst>
                <a:ext uri="{FF2B5EF4-FFF2-40B4-BE49-F238E27FC236}">
                  <a16:creationId xmlns:a16="http://schemas.microsoft.com/office/drawing/2014/main" id="{1BFD72A1-29D6-4590-B0F0-E4F0FE4EE34B}"/>
                </a:ext>
              </a:extLst>
            </p:cNvPr>
            <p:cNvCxnSpPr>
              <a:cxnSpLocks noChangeShapeType="1"/>
            </p:cNvCxnSpPr>
            <p:nvPr/>
          </p:nvCxnSpPr>
          <p:spPr bwMode="auto">
            <a:xfrm rot="5400000" flipH="1" flipV="1">
              <a:off x="4487" y="2684"/>
              <a:ext cx="369" cy="1"/>
            </a:xfrm>
            <a:prstGeom prst="curvedConnector5">
              <a:avLst>
                <a:gd name="adj1" fmla="val -36046"/>
                <a:gd name="adj2" fmla="val 47000014"/>
                <a:gd name="adj3" fmla="val 143898"/>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1693711" name="Rectangle 15">
            <a:extLst>
              <a:ext uri="{FF2B5EF4-FFF2-40B4-BE49-F238E27FC236}">
                <a16:creationId xmlns:a16="http://schemas.microsoft.com/office/drawing/2014/main" id="{6A8C1B23-53AB-4519-BF72-9AEE2F09E224}"/>
              </a:ext>
            </a:extLst>
          </p:cNvPr>
          <p:cNvSpPr>
            <a:spLocks noChangeArrowheads="1"/>
          </p:cNvSpPr>
          <p:nvPr/>
        </p:nvSpPr>
        <p:spPr bwMode="auto">
          <a:xfrm>
            <a:off x="846138" y="3212976"/>
            <a:ext cx="5273675" cy="319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792" tIns="26621" rIns="18792" bIns="26621"/>
          <a:lstStyle>
            <a:lvl1pPr defTabSz="901700">
              <a:spcAft>
                <a:spcPct val="20000"/>
              </a:spcAft>
              <a:buChar char="•"/>
              <a:tabLst>
                <a:tab pos="450850" algn="l"/>
                <a:tab pos="901700" algn="l"/>
                <a:tab pos="1350963" algn="l"/>
                <a:tab pos="2641600"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 pos="2641600"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400" b="0" dirty="0">
                <a:solidFill>
                  <a:srgbClr val="000000"/>
                </a:solidFill>
              </a:rPr>
              <a:t>module reduce (</a:t>
            </a:r>
            <a:br>
              <a:rPr lang="en-US" altLang="zh-CN" sz="2400" b="0" dirty="0">
                <a:solidFill>
                  <a:srgbClr val="000000"/>
                </a:solidFill>
              </a:rPr>
            </a:br>
            <a:r>
              <a:rPr lang="en-US" altLang="zh-CN" sz="2400" b="0" dirty="0">
                <a:solidFill>
                  <a:srgbClr val="000000"/>
                </a:solidFill>
              </a:rPr>
              <a:t>    input  </a:t>
            </a:r>
            <a:r>
              <a:rPr lang="en-US" altLang="zh-CN" sz="2400" b="0" dirty="0" err="1">
                <a:solidFill>
                  <a:srgbClr val="000000"/>
                </a:solidFill>
              </a:rPr>
              <a:t>clk</a:t>
            </a:r>
            <a:r>
              <a:rPr lang="en-US" altLang="zh-CN" sz="2400" b="0" dirty="0">
                <a:solidFill>
                  <a:srgbClr val="000000"/>
                </a:solidFill>
              </a:rPr>
              <a:t>, </a:t>
            </a:r>
            <a:r>
              <a:rPr lang="en-US" altLang="zh-CN" sz="2400" b="0" dirty="0" err="1">
                <a:solidFill>
                  <a:srgbClr val="000000"/>
                </a:solidFill>
              </a:rPr>
              <a:t>rstn</a:t>
            </a:r>
            <a:r>
              <a:rPr lang="en-US" altLang="zh-CN" sz="2400" b="0" dirty="0">
                <a:solidFill>
                  <a:srgbClr val="000000"/>
                </a:solidFill>
              </a:rPr>
              <a:t>, </a:t>
            </a:r>
          </a:p>
          <a:p>
            <a:pPr>
              <a:spcAft>
                <a:spcPct val="0"/>
              </a:spcAft>
              <a:buFontTx/>
              <a:buNone/>
            </a:pPr>
            <a:r>
              <a:rPr lang="en-US" altLang="zh-CN" sz="2400" b="0" dirty="0">
                <a:solidFill>
                  <a:srgbClr val="000000"/>
                </a:solidFill>
              </a:rPr>
              <a:t>    input in,</a:t>
            </a:r>
          </a:p>
          <a:p>
            <a:pPr>
              <a:spcAft>
                <a:spcPct val="0"/>
              </a:spcAft>
              <a:buFontTx/>
              <a:buNone/>
            </a:pPr>
            <a:r>
              <a:rPr lang="en-US" altLang="zh-CN" sz="2400" b="0" dirty="0">
                <a:solidFill>
                  <a:srgbClr val="000000"/>
                </a:solidFill>
              </a:rPr>
              <a:t>    output  out</a:t>
            </a:r>
            <a:br>
              <a:rPr lang="en-US" altLang="zh-CN" sz="2400" b="0" dirty="0">
                <a:solidFill>
                  <a:srgbClr val="000000"/>
                </a:solidFill>
              </a:rPr>
            </a:br>
            <a:r>
              <a:rPr lang="en-US" altLang="zh-CN" sz="2400" b="0" dirty="0">
                <a:solidFill>
                  <a:srgbClr val="000000"/>
                </a:solidFill>
              </a:rPr>
              <a:t>)</a:t>
            </a:r>
            <a:endParaRPr lang="en-US" altLang="zh-CN" sz="1200" b="0" dirty="0">
              <a:solidFill>
                <a:srgbClr val="000000"/>
              </a:solidFill>
            </a:endParaRPr>
          </a:p>
          <a:p>
            <a:pPr>
              <a:spcAft>
                <a:spcPct val="0"/>
              </a:spcAft>
              <a:buFontTx/>
              <a:buNone/>
            </a:pPr>
            <a:r>
              <a:rPr lang="en-US" altLang="zh-CN" sz="2400" b="0" dirty="0">
                <a:solidFill>
                  <a:srgbClr val="000000"/>
                </a:solidFill>
              </a:rPr>
              <a:t>    reg   out;</a:t>
            </a:r>
          </a:p>
          <a:p>
            <a:pPr>
              <a:spcAft>
                <a:spcPct val="0"/>
              </a:spcAft>
              <a:buFontTx/>
              <a:buNone/>
            </a:pPr>
            <a:r>
              <a:rPr lang="en-US" altLang="zh-CN" sz="2400" b="0" dirty="0">
                <a:solidFill>
                  <a:srgbClr val="000000"/>
                </a:solidFill>
              </a:rPr>
              <a:t>    reg   state,</a:t>
            </a:r>
            <a:r>
              <a:rPr lang="zh-CN" altLang="en-US" sz="2400" b="0" dirty="0">
                <a:solidFill>
                  <a:srgbClr val="000000"/>
                </a:solidFill>
              </a:rPr>
              <a:t> </a:t>
            </a:r>
            <a:r>
              <a:rPr lang="en-US" altLang="zh-CN" sz="2400" b="0" dirty="0" err="1">
                <a:solidFill>
                  <a:srgbClr val="000000"/>
                </a:solidFill>
              </a:rPr>
              <a:t>next_state</a:t>
            </a:r>
            <a:r>
              <a:rPr lang="en-US" altLang="zh-CN" sz="2400" b="0" dirty="0">
                <a:solidFill>
                  <a:srgbClr val="000000"/>
                </a:solidFill>
              </a:rPr>
              <a:t>;</a:t>
            </a:r>
          </a:p>
          <a:p>
            <a:pPr>
              <a:spcAft>
                <a:spcPct val="0"/>
              </a:spcAft>
              <a:buFontTx/>
              <a:buNone/>
            </a:pPr>
            <a:endParaRPr lang="en-US" altLang="zh-CN" sz="800" b="0" dirty="0">
              <a:solidFill>
                <a:srgbClr val="000000"/>
              </a:solidFill>
            </a:endParaRPr>
          </a:p>
          <a:p>
            <a:pPr>
              <a:spcAft>
                <a:spcPct val="0"/>
              </a:spcAft>
              <a:buFontTx/>
              <a:buNone/>
            </a:pPr>
            <a:r>
              <a:rPr lang="en-US" altLang="zh-CN" sz="2400" b="0" dirty="0">
                <a:solidFill>
                  <a:srgbClr val="000000"/>
                </a:solidFill>
              </a:rPr>
              <a:t>    parameter  ZERO = 0, ONE = 1;</a:t>
            </a:r>
            <a:endParaRPr lang="en-US" altLang="zh-CN" sz="1000" b="0" dirty="0">
              <a:solidFill>
                <a:srgbClr val="000000"/>
              </a:solidFill>
            </a:endParaRPr>
          </a:p>
          <a:p>
            <a:pPr>
              <a:spcAft>
                <a:spcPct val="0"/>
              </a:spcAft>
              <a:buFontTx/>
              <a:buNone/>
            </a:pPr>
            <a:endParaRPr lang="en-US" altLang="zh-CN" sz="2400" b="0" dirty="0">
              <a:solidFill>
                <a:srgbClr val="000000"/>
              </a:solidFill>
            </a:endParaRPr>
          </a:p>
        </p:txBody>
      </p:sp>
      <p:grpSp>
        <p:nvGrpSpPr>
          <p:cNvPr id="3" name="Group 16">
            <a:extLst>
              <a:ext uri="{FF2B5EF4-FFF2-40B4-BE49-F238E27FC236}">
                <a16:creationId xmlns:a16="http://schemas.microsoft.com/office/drawing/2014/main" id="{BDFDE6C5-1CA8-40B4-ADDA-51FD4A7D4406}"/>
              </a:ext>
            </a:extLst>
          </p:cNvPr>
          <p:cNvGrpSpPr>
            <a:grpSpLocks/>
          </p:cNvGrpSpPr>
          <p:nvPr/>
        </p:nvGrpSpPr>
        <p:grpSpPr bwMode="auto">
          <a:xfrm>
            <a:off x="6721480" y="1716085"/>
            <a:ext cx="627063" cy="776289"/>
            <a:chOff x="4234" y="1003"/>
            <a:chExt cx="395" cy="567"/>
          </a:xfrm>
        </p:grpSpPr>
        <p:cxnSp>
          <p:nvCxnSpPr>
            <p:cNvPr id="43022" name="AutoShape 17">
              <a:extLst>
                <a:ext uri="{FF2B5EF4-FFF2-40B4-BE49-F238E27FC236}">
                  <a16:creationId xmlns:a16="http://schemas.microsoft.com/office/drawing/2014/main" id="{626E0DA5-AA6E-4843-B664-5BD1E36F36EB}"/>
                </a:ext>
              </a:extLst>
            </p:cNvPr>
            <p:cNvCxnSpPr>
              <a:cxnSpLocks noChangeShapeType="1"/>
              <a:stCxn id="43023" idx="2"/>
              <a:endCxn id="43028" idx="0"/>
            </p:cNvCxnSpPr>
            <p:nvPr/>
          </p:nvCxnSpPr>
          <p:spPr bwMode="auto">
            <a:xfrm flipH="1">
              <a:off x="4427" y="1239"/>
              <a:ext cx="4" cy="33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43023" name="Rectangle 18">
              <a:extLst>
                <a:ext uri="{FF2B5EF4-FFF2-40B4-BE49-F238E27FC236}">
                  <a16:creationId xmlns:a16="http://schemas.microsoft.com/office/drawing/2014/main" id="{50EB6898-6B23-47BC-A940-5E6D3D2D7F41}"/>
                </a:ext>
              </a:extLst>
            </p:cNvPr>
            <p:cNvSpPr>
              <a:spLocks noChangeArrowheads="1"/>
            </p:cNvSpPr>
            <p:nvPr/>
          </p:nvSpPr>
          <p:spPr bwMode="auto">
            <a:xfrm>
              <a:off x="4234" y="1003"/>
              <a:ext cx="39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gn="ctr">
                <a:lnSpc>
                  <a:spcPts val="2075"/>
                </a:lnSpc>
                <a:spcAft>
                  <a:spcPct val="0"/>
                </a:spcAft>
                <a:buFontTx/>
                <a:buNone/>
              </a:pPr>
              <a:r>
                <a:rPr lang="en-US" altLang="zh-CN" sz="2000" dirty="0">
                  <a:solidFill>
                    <a:srgbClr val="000000"/>
                  </a:solidFill>
                </a:rPr>
                <a:t>! </a:t>
              </a:r>
              <a:r>
                <a:rPr lang="en-US" altLang="zh-CN" sz="2000" dirty="0" err="1">
                  <a:solidFill>
                    <a:srgbClr val="000000"/>
                  </a:solidFill>
                </a:rPr>
                <a:t>rstn</a:t>
              </a:r>
              <a:endParaRPr lang="en-US" altLang="zh-CN" sz="2000" dirty="0">
                <a:solidFill>
                  <a:srgbClr val="000000"/>
                </a:solidFill>
              </a:endParaRPr>
            </a:p>
          </p:txBody>
        </p:sp>
      </p:grpSp>
      <p:grpSp>
        <p:nvGrpSpPr>
          <p:cNvPr id="4" name="Group 19">
            <a:extLst>
              <a:ext uri="{FF2B5EF4-FFF2-40B4-BE49-F238E27FC236}">
                <a16:creationId xmlns:a16="http://schemas.microsoft.com/office/drawing/2014/main" id="{F6B5F2FC-C39A-439F-BC20-11E4C20BBBDE}"/>
              </a:ext>
            </a:extLst>
          </p:cNvPr>
          <p:cNvGrpSpPr>
            <a:grpSpLocks/>
          </p:cNvGrpSpPr>
          <p:nvPr/>
        </p:nvGrpSpPr>
        <p:grpSpPr bwMode="auto">
          <a:xfrm>
            <a:off x="6443663" y="5062538"/>
            <a:ext cx="1930400" cy="814387"/>
            <a:chOff x="4059" y="3189"/>
            <a:chExt cx="1216" cy="513"/>
          </a:xfrm>
        </p:grpSpPr>
        <p:sp>
          <p:nvSpPr>
            <p:cNvPr id="43019" name="Oval 20">
              <a:extLst>
                <a:ext uri="{FF2B5EF4-FFF2-40B4-BE49-F238E27FC236}">
                  <a16:creationId xmlns:a16="http://schemas.microsoft.com/office/drawing/2014/main" id="{546B03F5-35E8-4141-83EA-F00467808EE3}"/>
                </a:ext>
              </a:extLst>
            </p:cNvPr>
            <p:cNvSpPr>
              <a:spLocks noChangeArrowheads="1"/>
            </p:cNvSpPr>
            <p:nvPr/>
          </p:nvSpPr>
          <p:spPr bwMode="auto">
            <a:xfrm>
              <a:off x="4059" y="3212"/>
              <a:ext cx="737" cy="49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2000"/>
                <a:t>state</a:t>
              </a:r>
            </a:p>
          </p:txBody>
        </p:sp>
        <p:sp>
          <p:nvSpPr>
            <p:cNvPr id="43020" name="Rectangle 21">
              <a:extLst>
                <a:ext uri="{FF2B5EF4-FFF2-40B4-BE49-F238E27FC236}">
                  <a16:creationId xmlns:a16="http://schemas.microsoft.com/office/drawing/2014/main" id="{0B333DF2-08E7-43F1-8A79-8F3CF3E92659}"/>
                </a:ext>
              </a:extLst>
            </p:cNvPr>
            <p:cNvSpPr>
              <a:spLocks noChangeArrowheads="1"/>
            </p:cNvSpPr>
            <p:nvPr/>
          </p:nvSpPr>
          <p:spPr bwMode="auto">
            <a:xfrm>
              <a:off x="4852" y="3189"/>
              <a:ext cx="42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in/out</a:t>
              </a:r>
            </a:p>
          </p:txBody>
        </p:sp>
        <p:sp>
          <p:nvSpPr>
            <p:cNvPr id="43021" name="Line 22">
              <a:extLst>
                <a:ext uri="{FF2B5EF4-FFF2-40B4-BE49-F238E27FC236}">
                  <a16:creationId xmlns:a16="http://schemas.microsoft.com/office/drawing/2014/main" id="{40A4518D-14A9-4008-A952-92F287D84201}"/>
                </a:ext>
              </a:extLst>
            </p:cNvPr>
            <p:cNvSpPr>
              <a:spLocks noChangeShapeType="1"/>
            </p:cNvSpPr>
            <p:nvPr/>
          </p:nvSpPr>
          <p:spPr bwMode="auto">
            <a:xfrm>
              <a:off x="4797" y="3463"/>
              <a:ext cx="448"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26" name="Rectangle 4">
            <a:extLst>
              <a:ext uri="{FF2B5EF4-FFF2-40B4-BE49-F238E27FC236}">
                <a16:creationId xmlns:a16="http://schemas.microsoft.com/office/drawing/2014/main" id="{E64DABCD-6065-4365-9F65-5EF8DD379F60}"/>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7" name="Rectangle 5">
            <a:extLst>
              <a:ext uri="{FF2B5EF4-FFF2-40B4-BE49-F238E27FC236}">
                <a16:creationId xmlns:a16="http://schemas.microsoft.com/office/drawing/2014/main" id="{844BFEB3-40FB-4FA7-BF57-F64A489851ED}"/>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28" name="Rectangle 6">
            <a:extLst>
              <a:ext uri="{FF2B5EF4-FFF2-40B4-BE49-F238E27FC236}">
                <a16:creationId xmlns:a16="http://schemas.microsoft.com/office/drawing/2014/main" id="{641C0599-D007-4379-A371-AEE0E95FDA6F}"/>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17</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9369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369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3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37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F1432A8-27AD-4AC7-AED6-4065D458CCAB}"/>
              </a:ext>
            </a:extLst>
          </p:cNvPr>
          <p:cNvSpPr>
            <a:spLocks noGrp="1" noChangeArrowheads="1"/>
          </p:cNvSpPr>
          <p:nvPr>
            <p:ph type="title" idx="4294967295"/>
          </p:nvPr>
        </p:nvSpPr>
        <p:spPr/>
        <p:txBody>
          <a:bodyPr/>
          <a:lstStyle/>
          <a:p>
            <a:r>
              <a:rPr lang="zh-CN" altLang="en-US"/>
              <a:t>示例</a:t>
            </a:r>
            <a:r>
              <a:rPr lang="en-US" altLang="zh-CN"/>
              <a:t>—</a:t>
            </a:r>
            <a:r>
              <a:rPr lang="zh-CN" altLang="en-US"/>
              <a:t>两段式米里型</a:t>
            </a:r>
            <a:r>
              <a:rPr lang="en-US" altLang="zh-CN"/>
              <a:t>FSM (</a:t>
            </a:r>
            <a:r>
              <a:rPr lang="zh-CN" altLang="en-US"/>
              <a:t>续</a:t>
            </a:r>
            <a:r>
              <a:rPr lang="en-US" altLang="zh-CN"/>
              <a:t>1)</a:t>
            </a:r>
            <a:endParaRPr lang="zh-CN" altLang="en-US"/>
          </a:p>
        </p:txBody>
      </p:sp>
      <p:sp>
        <p:nvSpPr>
          <p:cNvPr id="44035" name="Rectangle 3">
            <a:extLst>
              <a:ext uri="{FF2B5EF4-FFF2-40B4-BE49-F238E27FC236}">
                <a16:creationId xmlns:a16="http://schemas.microsoft.com/office/drawing/2014/main" id="{F1711A1C-5F89-4486-A87E-45952F0A3702}"/>
              </a:ext>
            </a:extLst>
          </p:cNvPr>
          <p:cNvSpPr>
            <a:spLocks noChangeArrowheads="1"/>
          </p:cNvSpPr>
          <p:nvPr/>
        </p:nvSpPr>
        <p:spPr bwMode="auto">
          <a:xfrm>
            <a:off x="846138" y="1484313"/>
            <a:ext cx="54546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792" tIns="26621" rIns="18792" bIns="26621"/>
          <a:lstStyle>
            <a:lvl1pPr defTabSz="901700">
              <a:spcAft>
                <a:spcPct val="20000"/>
              </a:spcAft>
              <a:buChar char="•"/>
              <a:tabLst>
                <a:tab pos="450850" algn="l"/>
                <a:tab pos="901700" algn="l"/>
                <a:tab pos="1350963" algn="l"/>
                <a:tab pos="2641600"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 pos="2641600"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400" b="0" dirty="0">
                <a:solidFill>
                  <a:srgbClr val="000000"/>
                </a:solidFill>
              </a:rPr>
              <a:t>// </a:t>
            </a:r>
            <a:r>
              <a:rPr lang="zh-CN" altLang="en-US" sz="2400" b="0" dirty="0">
                <a:solidFill>
                  <a:srgbClr val="000000"/>
                </a:solidFill>
              </a:rPr>
              <a:t>时序描述状态</a:t>
            </a:r>
            <a:endParaRPr lang="en-US" altLang="zh-CN" sz="2400" b="0" dirty="0">
              <a:solidFill>
                <a:srgbClr val="000000"/>
              </a:solidFill>
            </a:endParaRPr>
          </a:p>
          <a:p>
            <a:pPr>
              <a:buFontTx/>
              <a:buNone/>
            </a:pPr>
            <a:r>
              <a:rPr lang="en-US" altLang="zh-CN" sz="2400" b="0" dirty="0">
                <a:solidFill>
                  <a:srgbClr val="000000"/>
                </a:solidFill>
              </a:rPr>
              <a:t>   always  @(</a:t>
            </a:r>
            <a:r>
              <a:rPr lang="en-US" altLang="zh-CN" sz="2400" b="0" dirty="0" err="1">
                <a:solidFill>
                  <a:srgbClr val="000000"/>
                </a:solidFill>
              </a:rPr>
              <a:t>posedge</a:t>
            </a:r>
            <a:r>
              <a:rPr lang="en-US" altLang="zh-CN" sz="2400" b="0" dirty="0">
                <a:solidFill>
                  <a:srgbClr val="000000"/>
                </a:solidFill>
              </a:rPr>
              <a:t> </a:t>
            </a:r>
            <a:r>
              <a:rPr lang="en-US" altLang="zh-CN" sz="2400" b="0" dirty="0" err="1">
                <a:solidFill>
                  <a:srgbClr val="000000"/>
                </a:solidFill>
              </a:rPr>
              <a:t>clk</a:t>
            </a:r>
            <a:r>
              <a:rPr lang="en-US" altLang="zh-CN" sz="2400" b="0" dirty="0">
                <a:solidFill>
                  <a:srgbClr val="000000"/>
                </a:solidFill>
              </a:rPr>
              <a:t>, </a:t>
            </a:r>
            <a:r>
              <a:rPr lang="en-US" altLang="zh-CN" sz="2400" b="0" dirty="0" err="1">
                <a:solidFill>
                  <a:srgbClr val="000000"/>
                </a:solidFill>
              </a:rPr>
              <a:t>negedge</a:t>
            </a:r>
            <a:r>
              <a:rPr lang="en-US" altLang="zh-CN" sz="2400" b="0" dirty="0">
                <a:solidFill>
                  <a:srgbClr val="000000"/>
                </a:solidFill>
              </a:rPr>
              <a:t> </a:t>
            </a:r>
            <a:r>
              <a:rPr lang="en-US" altLang="zh-CN" sz="2400" b="0" dirty="0" err="1">
                <a:solidFill>
                  <a:srgbClr val="000000"/>
                </a:solidFill>
              </a:rPr>
              <a:t>rstn</a:t>
            </a:r>
            <a:r>
              <a:rPr lang="en-US" altLang="zh-CN" sz="2400" b="0" dirty="0">
                <a:solidFill>
                  <a:srgbClr val="000000"/>
                </a:solidFill>
              </a:rPr>
              <a:t>)</a:t>
            </a:r>
          </a:p>
          <a:p>
            <a:pPr>
              <a:spcAft>
                <a:spcPct val="0"/>
              </a:spcAft>
              <a:buFontTx/>
              <a:buNone/>
            </a:pPr>
            <a:r>
              <a:rPr lang="en-US" altLang="zh-CN" sz="2400" b="0" dirty="0">
                <a:solidFill>
                  <a:srgbClr val="000000"/>
                </a:solidFill>
              </a:rPr>
              <a:t>       if (!</a:t>
            </a:r>
            <a:r>
              <a:rPr lang="en-US" altLang="zh-CN" sz="2400" b="0" dirty="0" err="1">
                <a:solidFill>
                  <a:srgbClr val="000000"/>
                </a:solidFill>
              </a:rPr>
              <a:t>rstn</a:t>
            </a:r>
            <a:r>
              <a:rPr lang="en-US" altLang="zh-CN" sz="2400" b="0" dirty="0">
                <a:solidFill>
                  <a:srgbClr val="000000"/>
                </a:solidFill>
              </a:rPr>
              <a:t>)   state &lt;= ZERO;  //</a:t>
            </a:r>
            <a:r>
              <a:rPr lang="zh-CN" altLang="en-US" sz="2400" b="0" dirty="0">
                <a:solidFill>
                  <a:srgbClr val="000000"/>
                </a:solidFill>
              </a:rPr>
              <a:t>异步复位</a:t>
            </a:r>
          </a:p>
          <a:p>
            <a:pPr>
              <a:spcAft>
                <a:spcPct val="0"/>
              </a:spcAft>
              <a:buFontTx/>
              <a:buNone/>
            </a:pPr>
            <a:r>
              <a:rPr lang="en-US" altLang="zh-CN" sz="2400" b="0" dirty="0">
                <a:solidFill>
                  <a:srgbClr val="000000"/>
                </a:solidFill>
              </a:rPr>
              <a:t>       else   state &lt;= </a:t>
            </a:r>
            <a:r>
              <a:rPr lang="en-US" altLang="zh-CN" sz="2400" b="0" dirty="0" err="1">
                <a:solidFill>
                  <a:srgbClr val="000000"/>
                </a:solidFill>
              </a:rPr>
              <a:t>next_state</a:t>
            </a:r>
            <a:r>
              <a:rPr lang="en-US" altLang="zh-CN" sz="2400" b="0" dirty="0">
                <a:solidFill>
                  <a:srgbClr val="000000"/>
                </a:solidFill>
              </a:rPr>
              <a:t>;</a:t>
            </a:r>
          </a:p>
          <a:p>
            <a:pPr>
              <a:spcAft>
                <a:spcPct val="0"/>
              </a:spcAft>
              <a:buFontTx/>
              <a:buNone/>
            </a:pPr>
            <a:endParaRPr lang="en-US" altLang="zh-CN" sz="2200" b="0" dirty="0">
              <a:solidFill>
                <a:srgbClr val="000000"/>
              </a:solidFill>
            </a:endParaRPr>
          </a:p>
          <a:p>
            <a:pPr>
              <a:spcAft>
                <a:spcPct val="0"/>
              </a:spcAft>
              <a:buFontTx/>
              <a:buNone/>
            </a:pPr>
            <a:r>
              <a:rPr lang="en-US" altLang="zh-CN" sz="2200" b="0" dirty="0">
                <a:solidFill>
                  <a:srgbClr val="000000"/>
                </a:solidFill>
              </a:rPr>
              <a:t>// </a:t>
            </a:r>
            <a:r>
              <a:rPr lang="zh-CN" altLang="en-US" sz="2200" b="0" dirty="0">
                <a:solidFill>
                  <a:srgbClr val="000000"/>
                </a:solidFill>
              </a:rPr>
              <a:t>组合描述下一状态和输出</a:t>
            </a:r>
            <a:endParaRPr lang="en-US" altLang="zh-CN" sz="2200" b="0" dirty="0">
              <a:solidFill>
                <a:srgbClr val="000000"/>
              </a:solidFill>
            </a:endParaRPr>
          </a:p>
          <a:p>
            <a:pPr>
              <a:spcAft>
                <a:spcPct val="0"/>
              </a:spcAft>
              <a:buFontTx/>
              <a:buNone/>
            </a:pPr>
            <a:r>
              <a:rPr lang="en-US" altLang="zh-CN" sz="2200" b="0" dirty="0">
                <a:solidFill>
                  <a:srgbClr val="000000"/>
                </a:solidFill>
              </a:rPr>
              <a:t>   </a:t>
            </a:r>
            <a:r>
              <a:rPr lang="en-US" altLang="zh-CN" sz="2400" b="0" dirty="0">
                <a:solidFill>
                  <a:srgbClr val="000000"/>
                </a:solidFill>
              </a:rPr>
              <a:t>always</a:t>
            </a:r>
            <a:r>
              <a:rPr lang="en-US" altLang="zh-CN" sz="2200" b="0" dirty="0">
                <a:solidFill>
                  <a:srgbClr val="000000"/>
                </a:solidFill>
              </a:rPr>
              <a:t>  @(*)</a:t>
            </a:r>
            <a:br>
              <a:rPr lang="en-US" altLang="zh-CN" sz="2200" b="0" dirty="0">
                <a:solidFill>
                  <a:srgbClr val="000000"/>
                </a:solidFill>
              </a:rPr>
            </a:br>
            <a:r>
              <a:rPr lang="en-US" altLang="zh-CN" sz="2200" b="0" dirty="0">
                <a:solidFill>
                  <a:srgbClr val="000000"/>
                </a:solidFill>
              </a:rPr>
              <a:t>       case (state)</a:t>
            </a:r>
            <a:br>
              <a:rPr lang="en-US" altLang="zh-CN" sz="2200" b="0" dirty="0">
                <a:solidFill>
                  <a:srgbClr val="000000"/>
                </a:solidFill>
              </a:rPr>
            </a:br>
            <a:r>
              <a:rPr lang="en-US" altLang="zh-CN" sz="2200" b="0" dirty="0">
                <a:solidFill>
                  <a:srgbClr val="000000"/>
                </a:solidFill>
              </a:rPr>
              <a:t>           ZERO: begin</a:t>
            </a:r>
            <a:br>
              <a:rPr lang="en-US" altLang="zh-CN" sz="2200" b="0" dirty="0">
                <a:solidFill>
                  <a:srgbClr val="000000"/>
                </a:solidFill>
              </a:rPr>
            </a:br>
            <a:r>
              <a:rPr lang="en-US" altLang="zh-CN" sz="2200" b="0" dirty="0">
                <a:solidFill>
                  <a:srgbClr val="000000"/>
                </a:solidFill>
              </a:rPr>
              <a:t>              out = 0; </a:t>
            </a:r>
            <a:br>
              <a:rPr lang="en-US" altLang="zh-CN" sz="2200" b="0" dirty="0">
                <a:solidFill>
                  <a:srgbClr val="000000"/>
                </a:solidFill>
              </a:rPr>
            </a:br>
            <a:r>
              <a:rPr lang="en-US" altLang="zh-CN" sz="2200" b="0" dirty="0">
                <a:solidFill>
                  <a:srgbClr val="000000"/>
                </a:solidFill>
              </a:rPr>
              <a:t>              if  (in)   </a:t>
            </a:r>
            <a:r>
              <a:rPr lang="en-US" altLang="zh-CN" sz="2200" b="0" dirty="0" err="1">
                <a:solidFill>
                  <a:srgbClr val="000000"/>
                </a:solidFill>
              </a:rPr>
              <a:t>next_state</a:t>
            </a:r>
            <a:r>
              <a:rPr lang="en-US" altLang="zh-CN" sz="2200" b="0" dirty="0">
                <a:solidFill>
                  <a:srgbClr val="000000"/>
                </a:solidFill>
              </a:rPr>
              <a:t> = ONE;</a:t>
            </a:r>
            <a:br>
              <a:rPr lang="en-US" altLang="zh-CN" sz="2200" b="0" dirty="0">
                <a:solidFill>
                  <a:srgbClr val="000000"/>
                </a:solidFill>
              </a:rPr>
            </a:br>
            <a:r>
              <a:rPr lang="en-US" altLang="zh-CN" sz="2200" b="0" dirty="0">
                <a:solidFill>
                  <a:srgbClr val="000000"/>
                </a:solidFill>
              </a:rPr>
              <a:t>              else    </a:t>
            </a:r>
            <a:r>
              <a:rPr lang="en-US" altLang="zh-CN" sz="2200" b="0" dirty="0" err="1">
                <a:solidFill>
                  <a:srgbClr val="000000"/>
                </a:solidFill>
              </a:rPr>
              <a:t>next_state</a:t>
            </a:r>
            <a:r>
              <a:rPr lang="en-US" altLang="zh-CN" sz="2200" b="0" dirty="0">
                <a:solidFill>
                  <a:srgbClr val="000000"/>
                </a:solidFill>
              </a:rPr>
              <a:t> = ZERO;</a:t>
            </a:r>
          </a:p>
          <a:p>
            <a:pPr>
              <a:spcAft>
                <a:spcPct val="0"/>
              </a:spcAft>
              <a:buFontTx/>
              <a:buNone/>
            </a:pPr>
            <a:r>
              <a:rPr lang="en-US" altLang="zh-CN" sz="2200" b="0" dirty="0">
                <a:solidFill>
                  <a:srgbClr val="000000"/>
                </a:solidFill>
              </a:rPr>
              <a:t>           end</a:t>
            </a:r>
          </a:p>
        </p:txBody>
      </p:sp>
      <p:sp>
        <p:nvSpPr>
          <p:cNvPr id="22" name="Rectangle 4">
            <a:extLst>
              <a:ext uri="{FF2B5EF4-FFF2-40B4-BE49-F238E27FC236}">
                <a16:creationId xmlns:a16="http://schemas.microsoft.com/office/drawing/2014/main" id="{F1D3499E-F193-42F0-9740-7420404E2D50}"/>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3" name="Rectangle 5">
            <a:extLst>
              <a:ext uri="{FF2B5EF4-FFF2-40B4-BE49-F238E27FC236}">
                <a16:creationId xmlns:a16="http://schemas.microsoft.com/office/drawing/2014/main" id="{9A61FC91-077E-4952-8D76-9079FFBDF1F2}"/>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24" name="Rectangle 6">
            <a:extLst>
              <a:ext uri="{FF2B5EF4-FFF2-40B4-BE49-F238E27FC236}">
                <a16:creationId xmlns:a16="http://schemas.microsoft.com/office/drawing/2014/main" id="{65B94557-EBB9-4E28-8F0D-7B6F81B031A3}"/>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18</a:t>
            </a:fld>
            <a:endParaRPr lang="en-US" altLang="zh-CN" sz="1800" b="0">
              <a:solidFill>
                <a:srgbClr val="B2B2B2"/>
              </a:solidFill>
              <a:latin typeface="Arial" panose="020B0604020202020204" pitchFamily="34" charset="0"/>
            </a:endParaRPr>
          </a:p>
        </p:txBody>
      </p:sp>
      <p:grpSp>
        <p:nvGrpSpPr>
          <p:cNvPr id="25" name="Group 4">
            <a:extLst>
              <a:ext uri="{FF2B5EF4-FFF2-40B4-BE49-F238E27FC236}">
                <a16:creationId xmlns:a16="http://schemas.microsoft.com/office/drawing/2014/main" id="{092C8F43-0F26-4904-BD83-2869D753B4E6}"/>
              </a:ext>
            </a:extLst>
          </p:cNvPr>
          <p:cNvGrpSpPr>
            <a:grpSpLocks/>
          </p:cNvGrpSpPr>
          <p:nvPr/>
        </p:nvGrpSpPr>
        <p:grpSpPr bwMode="auto">
          <a:xfrm>
            <a:off x="6119813" y="2492375"/>
            <a:ext cx="1946275" cy="2138363"/>
            <a:chOff x="3855" y="1570"/>
            <a:chExt cx="1226" cy="1347"/>
          </a:xfrm>
        </p:grpSpPr>
        <p:sp>
          <p:nvSpPr>
            <p:cNvPr id="26" name="Rectangle 5">
              <a:extLst>
                <a:ext uri="{FF2B5EF4-FFF2-40B4-BE49-F238E27FC236}">
                  <a16:creationId xmlns:a16="http://schemas.microsoft.com/office/drawing/2014/main" id="{8F7BCCF9-CF76-4652-A56C-95CAD40A6C82}"/>
                </a:ext>
              </a:extLst>
            </p:cNvPr>
            <p:cNvSpPr>
              <a:spLocks noChangeArrowheads="1"/>
            </p:cNvSpPr>
            <p:nvPr/>
          </p:nvSpPr>
          <p:spPr bwMode="auto">
            <a:xfrm>
              <a:off x="4504" y="2098"/>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1/0</a:t>
              </a:r>
            </a:p>
          </p:txBody>
        </p:sp>
        <p:sp>
          <p:nvSpPr>
            <p:cNvPr id="27" name="Rectangle 6">
              <a:extLst>
                <a:ext uri="{FF2B5EF4-FFF2-40B4-BE49-F238E27FC236}">
                  <a16:creationId xmlns:a16="http://schemas.microsoft.com/office/drawing/2014/main" id="{E91197AF-28E0-4063-94B9-4B97A9353F8A}"/>
                </a:ext>
              </a:extLst>
            </p:cNvPr>
            <p:cNvSpPr>
              <a:spLocks noChangeArrowheads="1"/>
            </p:cNvSpPr>
            <p:nvPr/>
          </p:nvSpPr>
          <p:spPr bwMode="auto">
            <a:xfrm>
              <a:off x="3855" y="2182"/>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0/0</a:t>
              </a:r>
            </a:p>
          </p:txBody>
        </p:sp>
        <p:sp>
          <p:nvSpPr>
            <p:cNvPr id="28" name="Rectangle 7">
              <a:extLst>
                <a:ext uri="{FF2B5EF4-FFF2-40B4-BE49-F238E27FC236}">
                  <a16:creationId xmlns:a16="http://schemas.microsoft.com/office/drawing/2014/main" id="{53694E49-2A03-4951-9B19-1C894D05F2EA}"/>
                </a:ext>
              </a:extLst>
            </p:cNvPr>
            <p:cNvSpPr>
              <a:spLocks noChangeArrowheads="1"/>
            </p:cNvSpPr>
            <p:nvPr/>
          </p:nvSpPr>
          <p:spPr bwMode="auto">
            <a:xfrm>
              <a:off x="4853" y="1706"/>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0/0</a:t>
              </a:r>
            </a:p>
          </p:txBody>
        </p:sp>
        <p:sp>
          <p:nvSpPr>
            <p:cNvPr id="29" name="Rectangle 8">
              <a:extLst>
                <a:ext uri="{FF2B5EF4-FFF2-40B4-BE49-F238E27FC236}">
                  <a16:creationId xmlns:a16="http://schemas.microsoft.com/office/drawing/2014/main" id="{B6261770-BD39-4351-A4FB-659338FC8156}"/>
                </a:ext>
              </a:extLst>
            </p:cNvPr>
            <p:cNvSpPr>
              <a:spLocks noChangeArrowheads="1"/>
            </p:cNvSpPr>
            <p:nvPr/>
          </p:nvSpPr>
          <p:spPr bwMode="auto">
            <a:xfrm>
              <a:off x="4853" y="2568"/>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1/1</a:t>
              </a:r>
            </a:p>
          </p:txBody>
        </p:sp>
        <p:sp>
          <p:nvSpPr>
            <p:cNvPr id="30" name="Oval 9">
              <a:extLst>
                <a:ext uri="{FF2B5EF4-FFF2-40B4-BE49-F238E27FC236}">
                  <a16:creationId xmlns:a16="http://schemas.microsoft.com/office/drawing/2014/main" id="{1260DAAC-C42A-4F7F-BC0C-1BE2863ED352}"/>
                </a:ext>
              </a:extLst>
            </p:cNvPr>
            <p:cNvSpPr>
              <a:spLocks noChangeArrowheads="1"/>
            </p:cNvSpPr>
            <p:nvPr/>
          </p:nvSpPr>
          <p:spPr bwMode="auto">
            <a:xfrm>
              <a:off x="4059" y="1570"/>
              <a:ext cx="737" cy="489"/>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ZERO</a:t>
              </a:r>
            </a:p>
          </p:txBody>
        </p:sp>
        <p:sp>
          <p:nvSpPr>
            <p:cNvPr id="31" name="Oval 10">
              <a:extLst>
                <a:ext uri="{FF2B5EF4-FFF2-40B4-BE49-F238E27FC236}">
                  <a16:creationId xmlns:a16="http://schemas.microsoft.com/office/drawing/2014/main" id="{54C846DE-0570-4E00-A9C8-94683D8DEA78}"/>
                </a:ext>
              </a:extLst>
            </p:cNvPr>
            <p:cNvSpPr>
              <a:spLocks noChangeArrowheads="1"/>
            </p:cNvSpPr>
            <p:nvPr/>
          </p:nvSpPr>
          <p:spPr bwMode="auto">
            <a:xfrm>
              <a:off x="4059" y="2427"/>
              <a:ext cx="737" cy="49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ONE</a:t>
              </a:r>
            </a:p>
          </p:txBody>
        </p:sp>
        <p:cxnSp>
          <p:nvCxnSpPr>
            <p:cNvPr id="32" name="AutoShape 11">
              <a:extLst>
                <a:ext uri="{FF2B5EF4-FFF2-40B4-BE49-F238E27FC236}">
                  <a16:creationId xmlns:a16="http://schemas.microsoft.com/office/drawing/2014/main" id="{21DABF93-9093-4E38-B1E2-6F8C2296B0ED}"/>
                </a:ext>
              </a:extLst>
            </p:cNvPr>
            <p:cNvCxnSpPr>
              <a:cxnSpLocks noChangeShapeType="1"/>
              <a:stCxn id="30" idx="4"/>
              <a:endCxn id="31" idx="0"/>
            </p:cNvCxnSpPr>
            <p:nvPr/>
          </p:nvCxnSpPr>
          <p:spPr bwMode="auto">
            <a:xfrm>
              <a:off x="4428" y="2071"/>
              <a:ext cx="0" cy="344"/>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3" name="AutoShape 12">
              <a:extLst>
                <a:ext uri="{FF2B5EF4-FFF2-40B4-BE49-F238E27FC236}">
                  <a16:creationId xmlns:a16="http://schemas.microsoft.com/office/drawing/2014/main" id="{435394AD-D365-41DD-B1D6-E49DDE5CCD33}"/>
                </a:ext>
              </a:extLst>
            </p:cNvPr>
            <p:cNvCxnSpPr>
              <a:cxnSpLocks noChangeShapeType="1"/>
              <a:stCxn id="31" idx="2"/>
              <a:endCxn id="30" idx="2"/>
            </p:cNvCxnSpPr>
            <p:nvPr/>
          </p:nvCxnSpPr>
          <p:spPr bwMode="auto">
            <a:xfrm rot="10800000" flipH="1">
              <a:off x="4047" y="1815"/>
              <a:ext cx="1" cy="857"/>
            </a:xfrm>
            <a:prstGeom prst="curvedConnector3">
              <a:avLst>
                <a:gd name="adj1" fmla="val -2760000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4" name="AutoShape 13">
              <a:extLst>
                <a:ext uri="{FF2B5EF4-FFF2-40B4-BE49-F238E27FC236}">
                  <a16:creationId xmlns:a16="http://schemas.microsoft.com/office/drawing/2014/main" id="{E360CB4C-E197-46B3-8499-EF15A9F012C0}"/>
                </a:ext>
              </a:extLst>
            </p:cNvPr>
            <p:cNvCxnSpPr>
              <a:cxnSpLocks noChangeShapeType="1"/>
              <a:stCxn id="30" idx="5"/>
              <a:endCxn id="30" idx="7"/>
            </p:cNvCxnSpPr>
            <p:nvPr/>
          </p:nvCxnSpPr>
          <p:spPr bwMode="auto">
            <a:xfrm rot="5400000" flipH="1" flipV="1">
              <a:off x="4504" y="1814"/>
              <a:ext cx="369" cy="1"/>
            </a:xfrm>
            <a:prstGeom prst="curvedConnector5">
              <a:avLst>
                <a:gd name="adj1" fmla="val -25204"/>
                <a:gd name="adj2" fmla="val 49300014"/>
                <a:gd name="adj3" fmla="val 14173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5" name="AutoShape 14">
              <a:extLst>
                <a:ext uri="{FF2B5EF4-FFF2-40B4-BE49-F238E27FC236}">
                  <a16:creationId xmlns:a16="http://schemas.microsoft.com/office/drawing/2014/main" id="{9DC18A53-D0DE-4D58-BE2C-F7733E372989}"/>
                </a:ext>
              </a:extLst>
            </p:cNvPr>
            <p:cNvCxnSpPr>
              <a:cxnSpLocks noChangeShapeType="1"/>
            </p:cNvCxnSpPr>
            <p:nvPr/>
          </p:nvCxnSpPr>
          <p:spPr bwMode="auto">
            <a:xfrm rot="5400000" flipH="1" flipV="1">
              <a:off x="4487" y="2684"/>
              <a:ext cx="369" cy="1"/>
            </a:xfrm>
            <a:prstGeom prst="curvedConnector5">
              <a:avLst>
                <a:gd name="adj1" fmla="val -36046"/>
                <a:gd name="adj2" fmla="val 47000014"/>
                <a:gd name="adj3" fmla="val 143898"/>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36" name="Group 16">
            <a:extLst>
              <a:ext uri="{FF2B5EF4-FFF2-40B4-BE49-F238E27FC236}">
                <a16:creationId xmlns:a16="http://schemas.microsoft.com/office/drawing/2014/main" id="{C4CA53E6-D100-44A8-B08A-E7C27E9E582C}"/>
              </a:ext>
            </a:extLst>
          </p:cNvPr>
          <p:cNvGrpSpPr>
            <a:grpSpLocks/>
          </p:cNvGrpSpPr>
          <p:nvPr/>
        </p:nvGrpSpPr>
        <p:grpSpPr bwMode="auto">
          <a:xfrm>
            <a:off x="6721480" y="1716085"/>
            <a:ext cx="627063" cy="776289"/>
            <a:chOff x="4234" y="1003"/>
            <a:chExt cx="395" cy="567"/>
          </a:xfrm>
        </p:grpSpPr>
        <p:cxnSp>
          <p:nvCxnSpPr>
            <p:cNvPr id="37" name="AutoShape 17">
              <a:extLst>
                <a:ext uri="{FF2B5EF4-FFF2-40B4-BE49-F238E27FC236}">
                  <a16:creationId xmlns:a16="http://schemas.microsoft.com/office/drawing/2014/main" id="{528816E3-2F3A-4CE2-A871-6ACB0C5AE3E3}"/>
                </a:ext>
              </a:extLst>
            </p:cNvPr>
            <p:cNvCxnSpPr>
              <a:cxnSpLocks noChangeShapeType="1"/>
              <a:stCxn id="38" idx="2"/>
              <a:endCxn id="30" idx="0"/>
            </p:cNvCxnSpPr>
            <p:nvPr/>
          </p:nvCxnSpPr>
          <p:spPr bwMode="auto">
            <a:xfrm flipH="1">
              <a:off x="4427" y="1239"/>
              <a:ext cx="4" cy="33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38" name="Rectangle 18">
              <a:extLst>
                <a:ext uri="{FF2B5EF4-FFF2-40B4-BE49-F238E27FC236}">
                  <a16:creationId xmlns:a16="http://schemas.microsoft.com/office/drawing/2014/main" id="{9F19A764-8235-4EFD-A92E-67F901B3028A}"/>
                </a:ext>
              </a:extLst>
            </p:cNvPr>
            <p:cNvSpPr>
              <a:spLocks noChangeArrowheads="1"/>
            </p:cNvSpPr>
            <p:nvPr/>
          </p:nvSpPr>
          <p:spPr bwMode="auto">
            <a:xfrm>
              <a:off x="4234" y="1003"/>
              <a:ext cx="39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gn="ctr">
                <a:lnSpc>
                  <a:spcPts val="2075"/>
                </a:lnSpc>
                <a:spcAft>
                  <a:spcPct val="0"/>
                </a:spcAft>
                <a:buFontTx/>
                <a:buNone/>
              </a:pPr>
              <a:r>
                <a:rPr lang="en-US" altLang="zh-CN" sz="2000" dirty="0">
                  <a:solidFill>
                    <a:srgbClr val="000000"/>
                  </a:solidFill>
                </a:rPr>
                <a:t>! </a:t>
              </a:r>
              <a:r>
                <a:rPr lang="en-US" altLang="zh-CN" sz="2000" dirty="0" err="1">
                  <a:solidFill>
                    <a:srgbClr val="000000"/>
                  </a:solidFill>
                </a:rPr>
                <a:t>rstn</a:t>
              </a:r>
              <a:endParaRPr lang="en-US" altLang="zh-CN" sz="2000" dirty="0">
                <a:solidFill>
                  <a:srgbClr val="000000"/>
                </a:solidFill>
              </a:endParaRPr>
            </a:p>
          </p:txBody>
        </p:sp>
      </p:grpSp>
      <p:grpSp>
        <p:nvGrpSpPr>
          <p:cNvPr id="39" name="Group 19">
            <a:extLst>
              <a:ext uri="{FF2B5EF4-FFF2-40B4-BE49-F238E27FC236}">
                <a16:creationId xmlns:a16="http://schemas.microsoft.com/office/drawing/2014/main" id="{96F6187B-E8A6-444B-B8F4-54E89B2CFB5B}"/>
              </a:ext>
            </a:extLst>
          </p:cNvPr>
          <p:cNvGrpSpPr>
            <a:grpSpLocks/>
          </p:cNvGrpSpPr>
          <p:nvPr/>
        </p:nvGrpSpPr>
        <p:grpSpPr bwMode="auto">
          <a:xfrm>
            <a:off x="6443663" y="5062538"/>
            <a:ext cx="1930400" cy="814387"/>
            <a:chOff x="4059" y="3189"/>
            <a:chExt cx="1216" cy="513"/>
          </a:xfrm>
        </p:grpSpPr>
        <p:sp>
          <p:nvSpPr>
            <p:cNvPr id="40" name="Oval 20">
              <a:extLst>
                <a:ext uri="{FF2B5EF4-FFF2-40B4-BE49-F238E27FC236}">
                  <a16:creationId xmlns:a16="http://schemas.microsoft.com/office/drawing/2014/main" id="{F230C8C8-3A2A-48EF-AF21-2B47B67A2A5D}"/>
                </a:ext>
              </a:extLst>
            </p:cNvPr>
            <p:cNvSpPr>
              <a:spLocks noChangeArrowheads="1"/>
            </p:cNvSpPr>
            <p:nvPr/>
          </p:nvSpPr>
          <p:spPr bwMode="auto">
            <a:xfrm>
              <a:off x="4059" y="3212"/>
              <a:ext cx="737" cy="49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2000"/>
                <a:t>state</a:t>
              </a:r>
            </a:p>
          </p:txBody>
        </p:sp>
        <p:sp>
          <p:nvSpPr>
            <p:cNvPr id="41" name="Rectangle 21">
              <a:extLst>
                <a:ext uri="{FF2B5EF4-FFF2-40B4-BE49-F238E27FC236}">
                  <a16:creationId xmlns:a16="http://schemas.microsoft.com/office/drawing/2014/main" id="{5B25188B-2F82-4520-A189-6AB88E200616}"/>
                </a:ext>
              </a:extLst>
            </p:cNvPr>
            <p:cNvSpPr>
              <a:spLocks noChangeArrowheads="1"/>
            </p:cNvSpPr>
            <p:nvPr/>
          </p:nvSpPr>
          <p:spPr bwMode="auto">
            <a:xfrm>
              <a:off x="4852" y="3189"/>
              <a:ext cx="42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in/out</a:t>
              </a:r>
            </a:p>
          </p:txBody>
        </p:sp>
        <p:sp>
          <p:nvSpPr>
            <p:cNvPr id="42" name="Line 22">
              <a:extLst>
                <a:ext uri="{FF2B5EF4-FFF2-40B4-BE49-F238E27FC236}">
                  <a16:creationId xmlns:a16="http://schemas.microsoft.com/office/drawing/2014/main" id="{E044C52A-E798-4255-915A-9B367E7D4ED4}"/>
                </a:ext>
              </a:extLst>
            </p:cNvPr>
            <p:cNvSpPr>
              <a:spLocks noChangeShapeType="1"/>
            </p:cNvSpPr>
            <p:nvPr/>
          </p:nvSpPr>
          <p:spPr bwMode="auto">
            <a:xfrm>
              <a:off x="4797" y="3463"/>
              <a:ext cx="448"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874AD54-18BC-471A-AD99-6B0220ED4E0E}"/>
              </a:ext>
            </a:extLst>
          </p:cNvPr>
          <p:cNvSpPr>
            <a:spLocks noGrp="1" noChangeArrowheads="1"/>
          </p:cNvSpPr>
          <p:nvPr>
            <p:ph type="title" idx="4294967295"/>
          </p:nvPr>
        </p:nvSpPr>
        <p:spPr/>
        <p:txBody>
          <a:bodyPr/>
          <a:lstStyle/>
          <a:p>
            <a:r>
              <a:rPr lang="zh-CN" altLang="en-US"/>
              <a:t>示例</a:t>
            </a:r>
            <a:r>
              <a:rPr lang="en-US" altLang="zh-CN"/>
              <a:t>—</a:t>
            </a:r>
            <a:r>
              <a:rPr lang="zh-CN" altLang="en-US"/>
              <a:t>两段式米里型</a:t>
            </a:r>
            <a:r>
              <a:rPr lang="en-US" altLang="zh-CN"/>
              <a:t>FSM (</a:t>
            </a:r>
            <a:r>
              <a:rPr lang="zh-CN" altLang="en-US"/>
              <a:t>续</a:t>
            </a:r>
            <a:r>
              <a:rPr lang="en-US" altLang="zh-CN"/>
              <a:t>2)</a:t>
            </a:r>
            <a:endParaRPr lang="zh-CN" altLang="en-US"/>
          </a:p>
        </p:txBody>
      </p:sp>
      <p:sp>
        <p:nvSpPr>
          <p:cNvPr id="45059" name="Rectangle 3">
            <a:extLst>
              <a:ext uri="{FF2B5EF4-FFF2-40B4-BE49-F238E27FC236}">
                <a16:creationId xmlns:a16="http://schemas.microsoft.com/office/drawing/2014/main" id="{A45C1B07-8A44-41C6-99DC-ABB4CDD0079D}"/>
              </a:ext>
            </a:extLst>
          </p:cNvPr>
          <p:cNvSpPr>
            <a:spLocks noChangeArrowheads="1"/>
          </p:cNvSpPr>
          <p:nvPr/>
        </p:nvSpPr>
        <p:spPr bwMode="auto">
          <a:xfrm>
            <a:off x="846138" y="1484313"/>
            <a:ext cx="5273675"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792" tIns="26621" rIns="18792" bIns="26621"/>
          <a:lstStyle>
            <a:lvl1pPr defTabSz="901700">
              <a:spcAft>
                <a:spcPct val="20000"/>
              </a:spcAft>
              <a:buChar char="•"/>
              <a:tabLst>
                <a:tab pos="450850" algn="l"/>
                <a:tab pos="901700" algn="l"/>
                <a:tab pos="1350963" algn="l"/>
                <a:tab pos="2641600"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 pos="2641600"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200" b="0" dirty="0">
                <a:solidFill>
                  <a:srgbClr val="000000"/>
                </a:solidFill>
              </a:rPr>
              <a:t>           ONE: begin</a:t>
            </a:r>
            <a:br>
              <a:rPr lang="en-US" altLang="zh-CN" sz="2200" b="0" dirty="0">
                <a:solidFill>
                  <a:srgbClr val="000000"/>
                </a:solidFill>
              </a:rPr>
            </a:br>
            <a:r>
              <a:rPr lang="en-US" altLang="zh-CN" sz="2200" b="0" dirty="0">
                <a:solidFill>
                  <a:srgbClr val="000000"/>
                </a:solidFill>
              </a:rPr>
              <a:t>               if  (in)  begin</a:t>
            </a:r>
            <a:br>
              <a:rPr lang="en-US" altLang="zh-CN" sz="2200" b="0" dirty="0">
                <a:solidFill>
                  <a:srgbClr val="000000"/>
                </a:solidFill>
              </a:rPr>
            </a:br>
            <a:r>
              <a:rPr lang="en-US" altLang="zh-CN" sz="2200" b="0" dirty="0">
                <a:solidFill>
                  <a:srgbClr val="000000"/>
                </a:solidFill>
              </a:rPr>
              <a:t> 		      out = 1;</a:t>
            </a:r>
            <a:br>
              <a:rPr lang="en-US" altLang="zh-CN" sz="2200" b="0" dirty="0">
                <a:solidFill>
                  <a:srgbClr val="000000"/>
                </a:solidFill>
              </a:rPr>
            </a:br>
            <a:r>
              <a:rPr lang="en-US" altLang="zh-CN" sz="2200" b="0" dirty="0">
                <a:solidFill>
                  <a:srgbClr val="000000"/>
                </a:solidFill>
              </a:rPr>
              <a:t>                   </a:t>
            </a:r>
            <a:r>
              <a:rPr lang="en-US" altLang="zh-CN" sz="2200" b="0" dirty="0" err="1">
                <a:solidFill>
                  <a:srgbClr val="000000"/>
                </a:solidFill>
              </a:rPr>
              <a:t>next_state</a:t>
            </a:r>
            <a:r>
              <a:rPr lang="en-US" altLang="zh-CN" sz="2200" b="0" dirty="0">
                <a:solidFill>
                  <a:srgbClr val="000000"/>
                </a:solidFill>
              </a:rPr>
              <a:t> = ONE; </a:t>
            </a:r>
          </a:p>
          <a:p>
            <a:pPr>
              <a:spcAft>
                <a:spcPct val="0"/>
              </a:spcAft>
              <a:buFontTx/>
              <a:buNone/>
            </a:pPr>
            <a:r>
              <a:rPr lang="en-US" altLang="zh-CN" sz="2200" b="0" dirty="0">
                <a:solidFill>
                  <a:srgbClr val="000000"/>
                </a:solidFill>
              </a:rPr>
              <a:t>	        end</a:t>
            </a:r>
            <a:br>
              <a:rPr lang="en-US" altLang="zh-CN" sz="2200" b="0" dirty="0">
                <a:solidFill>
                  <a:srgbClr val="000000"/>
                </a:solidFill>
              </a:rPr>
            </a:br>
            <a:r>
              <a:rPr lang="en-US" altLang="zh-CN" sz="2200" b="0" dirty="0">
                <a:solidFill>
                  <a:srgbClr val="000000"/>
                </a:solidFill>
              </a:rPr>
              <a:t>              else  begin</a:t>
            </a:r>
          </a:p>
          <a:p>
            <a:pPr>
              <a:spcAft>
                <a:spcPct val="0"/>
              </a:spcAft>
              <a:buFontTx/>
              <a:buNone/>
            </a:pPr>
            <a:r>
              <a:rPr lang="en-US" altLang="zh-CN" sz="2200" b="0" dirty="0">
                <a:solidFill>
                  <a:srgbClr val="000000"/>
                </a:solidFill>
              </a:rPr>
              <a:t> 		      out  = 0; </a:t>
            </a:r>
          </a:p>
          <a:p>
            <a:pPr>
              <a:spcAft>
                <a:spcPct val="0"/>
              </a:spcAft>
              <a:buFontTx/>
              <a:buNone/>
            </a:pPr>
            <a:r>
              <a:rPr lang="en-US" altLang="zh-CN" sz="2200" b="0" dirty="0">
                <a:solidFill>
                  <a:srgbClr val="000000"/>
                </a:solidFill>
              </a:rPr>
              <a:t>                   </a:t>
            </a:r>
            <a:r>
              <a:rPr lang="en-US" altLang="zh-CN" sz="2200" b="0" dirty="0" err="1">
                <a:solidFill>
                  <a:srgbClr val="000000"/>
                </a:solidFill>
              </a:rPr>
              <a:t>next_state</a:t>
            </a:r>
            <a:r>
              <a:rPr lang="en-US" altLang="zh-CN" sz="2200" b="0" dirty="0">
                <a:solidFill>
                  <a:srgbClr val="000000"/>
                </a:solidFill>
              </a:rPr>
              <a:t> = ZERO;</a:t>
            </a:r>
            <a:br>
              <a:rPr lang="en-US" altLang="zh-CN" sz="2200" b="0" dirty="0">
                <a:solidFill>
                  <a:srgbClr val="000000"/>
                </a:solidFill>
              </a:rPr>
            </a:br>
            <a:r>
              <a:rPr lang="en-US" altLang="zh-CN" sz="2200" b="0" dirty="0">
                <a:solidFill>
                  <a:srgbClr val="000000"/>
                </a:solidFill>
              </a:rPr>
              <a:t>              end</a:t>
            </a:r>
          </a:p>
          <a:p>
            <a:pPr>
              <a:spcAft>
                <a:spcPct val="0"/>
              </a:spcAft>
              <a:buFontTx/>
              <a:buNone/>
            </a:pPr>
            <a:r>
              <a:rPr lang="en-US" altLang="zh-CN" sz="2200" b="0" dirty="0">
                <a:solidFill>
                  <a:srgbClr val="000000"/>
                </a:solidFill>
              </a:rPr>
              <a:t>          end</a:t>
            </a:r>
            <a:br>
              <a:rPr lang="en-US" altLang="zh-CN" sz="2200" b="0" dirty="0">
                <a:solidFill>
                  <a:srgbClr val="000000"/>
                </a:solidFill>
              </a:rPr>
            </a:br>
            <a:r>
              <a:rPr lang="en-US" altLang="zh-CN" sz="2200" b="0" dirty="0">
                <a:solidFill>
                  <a:srgbClr val="000000"/>
                </a:solidFill>
              </a:rPr>
              <a:t>     </a:t>
            </a:r>
            <a:r>
              <a:rPr lang="en-US" altLang="zh-CN" sz="2200" b="0" dirty="0" err="1">
                <a:solidFill>
                  <a:srgbClr val="000000"/>
                </a:solidFill>
              </a:rPr>
              <a:t>endcase</a:t>
            </a:r>
            <a:endParaRPr lang="en-US" altLang="zh-CN" sz="2200" b="0" dirty="0">
              <a:solidFill>
                <a:srgbClr val="000000"/>
              </a:solidFill>
            </a:endParaRPr>
          </a:p>
          <a:p>
            <a:pPr>
              <a:spcAft>
                <a:spcPct val="0"/>
              </a:spcAft>
              <a:buFontTx/>
              <a:buNone/>
            </a:pPr>
            <a:endParaRPr lang="en-US" altLang="zh-CN" sz="2200" b="0" dirty="0">
              <a:solidFill>
                <a:srgbClr val="000000"/>
              </a:solidFill>
            </a:endParaRPr>
          </a:p>
          <a:p>
            <a:pPr>
              <a:spcAft>
                <a:spcPct val="0"/>
              </a:spcAft>
              <a:buFontTx/>
              <a:buNone/>
            </a:pPr>
            <a:r>
              <a:rPr lang="en-US" altLang="zh-CN" sz="2200" b="0" dirty="0" err="1">
                <a:solidFill>
                  <a:srgbClr val="000000"/>
                </a:solidFill>
              </a:rPr>
              <a:t>endmodule</a:t>
            </a:r>
            <a:endParaRPr lang="en-US" altLang="zh-CN" sz="2200" b="0" dirty="0">
              <a:solidFill>
                <a:srgbClr val="000000"/>
              </a:solidFill>
            </a:endParaRPr>
          </a:p>
        </p:txBody>
      </p:sp>
      <p:sp>
        <p:nvSpPr>
          <p:cNvPr id="22" name="Rectangle 4">
            <a:extLst>
              <a:ext uri="{FF2B5EF4-FFF2-40B4-BE49-F238E27FC236}">
                <a16:creationId xmlns:a16="http://schemas.microsoft.com/office/drawing/2014/main" id="{9E044706-CB66-435E-8D0B-B435B0373924}"/>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3" name="Rectangle 5">
            <a:extLst>
              <a:ext uri="{FF2B5EF4-FFF2-40B4-BE49-F238E27FC236}">
                <a16:creationId xmlns:a16="http://schemas.microsoft.com/office/drawing/2014/main" id="{73D3831F-BC4D-4127-ABEF-63331974918F}"/>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24" name="Rectangle 6">
            <a:extLst>
              <a:ext uri="{FF2B5EF4-FFF2-40B4-BE49-F238E27FC236}">
                <a16:creationId xmlns:a16="http://schemas.microsoft.com/office/drawing/2014/main" id="{0AC5EA52-C9EC-4E1F-B37C-F7C87C0DF974}"/>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19</a:t>
            </a:fld>
            <a:endParaRPr lang="en-US" altLang="zh-CN" sz="1800" b="0">
              <a:solidFill>
                <a:srgbClr val="B2B2B2"/>
              </a:solidFill>
              <a:latin typeface="Arial" panose="020B0604020202020204" pitchFamily="34" charset="0"/>
            </a:endParaRPr>
          </a:p>
        </p:txBody>
      </p:sp>
      <p:grpSp>
        <p:nvGrpSpPr>
          <p:cNvPr id="40" name="Group 4">
            <a:extLst>
              <a:ext uri="{FF2B5EF4-FFF2-40B4-BE49-F238E27FC236}">
                <a16:creationId xmlns:a16="http://schemas.microsoft.com/office/drawing/2014/main" id="{F59A5E17-C80E-46FB-9E82-4B11419F68F6}"/>
              </a:ext>
            </a:extLst>
          </p:cNvPr>
          <p:cNvGrpSpPr>
            <a:grpSpLocks/>
          </p:cNvGrpSpPr>
          <p:nvPr/>
        </p:nvGrpSpPr>
        <p:grpSpPr bwMode="auto">
          <a:xfrm>
            <a:off x="6119813" y="2492375"/>
            <a:ext cx="1946275" cy="2138363"/>
            <a:chOff x="3855" y="1570"/>
            <a:chExt cx="1226" cy="1347"/>
          </a:xfrm>
        </p:grpSpPr>
        <p:sp>
          <p:nvSpPr>
            <p:cNvPr id="41" name="Rectangle 5">
              <a:extLst>
                <a:ext uri="{FF2B5EF4-FFF2-40B4-BE49-F238E27FC236}">
                  <a16:creationId xmlns:a16="http://schemas.microsoft.com/office/drawing/2014/main" id="{245090CD-420C-43AA-B0E6-12358ADD7775}"/>
                </a:ext>
              </a:extLst>
            </p:cNvPr>
            <p:cNvSpPr>
              <a:spLocks noChangeArrowheads="1"/>
            </p:cNvSpPr>
            <p:nvPr/>
          </p:nvSpPr>
          <p:spPr bwMode="auto">
            <a:xfrm>
              <a:off x="4504" y="2098"/>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1/0</a:t>
              </a:r>
            </a:p>
          </p:txBody>
        </p:sp>
        <p:sp>
          <p:nvSpPr>
            <p:cNvPr id="42" name="Rectangle 6">
              <a:extLst>
                <a:ext uri="{FF2B5EF4-FFF2-40B4-BE49-F238E27FC236}">
                  <a16:creationId xmlns:a16="http://schemas.microsoft.com/office/drawing/2014/main" id="{37056BE3-4C5E-489B-88C6-FC227CD1B54E}"/>
                </a:ext>
              </a:extLst>
            </p:cNvPr>
            <p:cNvSpPr>
              <a:spLocks noChangeArrowheads="1"/>
            </p:cNvSpPr>
            <p:nvPr/>
          </p:nvSpPr>
          <p:spPr bwMode="auto">
            <a:xfrm>
              <a:off x="3855" y="2182"/>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0/0</a:t>
              </a:r>
            </a:p>
          </p:txBody>
        </p:sp>
        <p:sp>
          <p:nvSpPr>
            <p:cNvPr id="43" name="Rectangle 7">
              <a:extLst>
                <a:ext uri="{FF2B5EF4-FFF2-40B4-BE49-F238E27FC236}">
                  <a16:creationId xmlns:a16="http://schemas.microsoft.com/office/drawing/2014/main" id="{2C2BA9FA-9077-45F1-9D23-289DE1C1B89D}"/>
                </a:ext>
              </a:extLst>
            </p:cNvPr>
            <p:cNvSpPr>
              <a:spLocks noChangeArrowheads="1"/>
            </p:cNvSpPr>
            <p:nvPr/>
          </p:nvSpPr>
          <p:spPr bwMode="auto">
            <a:xfrm>
              <a:off x="4853" y="1706"/>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0/0</a:t>
              </a:r>
            </a:p>
          </p:txBody>
        </p:sp>
        <p:sp>
          <p:nvSpPr>
            <p:cNvPr id="44" name="Rectangle 8">
              <a:extLst>
                <a:ext uri="{FF2B5EF4-FFF2-40B4-BE49-F238E27FC236}">
                  <a16:creationId xmlns:a16="http://schemas.microsoft.com/office/drawing/2014/main" id="{86138495-0241-46D4-8847-11B657149060}"/>
                </a:ext>
              </a:extLst>
            </p:cNvPr>
            <p:cNvSpPr>
              <a:spLocks noChangeArrowheads="1"/>
            </p:cNvSpPr>
            <p:nvPr/>
          </p:nvSpPr>
          <p:spPr bwMode="auto">
            <a:xfrm>
              <a:off x="4853" y="2568"/>
              <a:ext cx="2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1/1</a:t>
              </a:r>
            </a:p>
          </p:txBody>
        </p:sp>
        <p:sp>
          <p:nvSpPr>
            <p:cNvPr id="45" name="Oval 9">
              <a:extLst>
                <a:ext uri="{FF2B5EF4-FFF2-40B4-BE49-F238E27FC236}">
                  <a16:creationId xmlns:a16="http://schemas.microsoft.com/office/drawing/2014/main" id="{BE6B4107-4966-434B-A63E-FB0E9BD53F61}"/>
                </a:ext>
              </a:extLst>
            </p:cNvPr>
            <p:cNvSpPr>
              <a:spLocks noChangeArrowheads="1"/>
            </p:cNvSpPr>
            <p:nvPr/>
          </p:nvSpPr>
          <p:spPr bwMode="auto">
            <a:xfrm>
              <a:off x="4059" y="1570"/>
              <a:ext cx="737" cy="489"/>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ZERO</a:t>
              </a:r>
            </a:p>
          </p:txBody>
        </p:sp>
        <p:sp>
          <p:nvSpPr>
            <p:cNvPr id="46" name="Oval 10">
              <a:extLst>
                <a:ext uri="{FF2B5EF4-FFF2-40B4-BE49-F238E27FC236}">
                  <a16:creationId xmlns:a16="http://schemas.microsoft.com/office/drawing/2014/main" id="{CB5FB30C-4432-43D2-9CBD-1B7BF628CADE}"/>
                </a:ext>
              </a:extLst>
            </p:cNvPr>
            <p:cNvSpPr>
              <a:spLocks noChangeArrowheads="1"/>
            </p:cNvSpPr>
            <p:nvPr/>
          </p:nvSpPr>
          <p:spPr bwMode="auto">
            <a:xfrm>
              <a:off x="4059" y="2427"/>
              <a:ext cx="737" cy="49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ONE</a:t>
              </a:r>
            </a:p>
          </p:txBody>
        </p:sp>
        <p:cxnSp>
          <p:nvCxnSpPr>
            <p:cNvPr id="47" name="AutoShape 11">
              <a:extLst>
                <a:ext uri="{FF2B5EF4-FFF2-40B4-BE49-F238E27FC236}">
                  <a16:creationId xmlns:a16="http://schemas.microsoft.com/office/drawing/2014/main" id="{57C2EA98-4382-43AF-A128-7623EBDE651C}"/>
                </a:ext>
              </a:extLst>
            </p:cNvPr>
            <p:cNvCxnSpPr>
              <a:cxnSpLocks noChangeShapeType="1"/>
              <a:stCxn id="45" idx="4"/>
              <a:endCxn id="46" idx="0"/>
            </p:cNvCxnSpPr>
            <p:nvPr/>
          </p:nvCxnSpPr>
          <p:spPr bwMode="auto">
            <a:xfrm>
              <a:off x="4428" y="2071"/>
              <a:ext cx="0" cy="344"/>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8" name="AutoShape 12">
              <a:extLst>
                <a:ext uri="{FF2B5EF4-FFF2-40B4-BE49-F238E27FC236}">
                  <a16:creationId xmlns:a16="http://schemas.microsoft.com/office/drawing/2014/main" id="{4B3BF5F8-D4C2-4CD2-94C1-2FD1D74F84E7}"/>
                </a:ext>
              </a:extLst>
            </p:cNvPr>
            <p:cNvCxnSpPr>
              <a:cxnSpLocks noChangeShapeType="1"/>
              <a:stCxn id="46" idx="2"/>
              <a:endCxn id="45" idx="2"/>
            </p:cNvCxnSpPr>
            <p:nvPr/>
          </p:nvCxnSpPr>
          <p:spPr bwMode="auto">
            <a:xfrm rot="10800000" flipH="1">
              <a:off x="4047" y="1815"/>
              <a:ext cx="1" cy="857"/>
            </a:xfrm>
            <a:prstGeom prst="curvedConnector3">
              <a:avLst>
                <a:gd name="adj1" fmla="val -2760000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9" name="AutoShape 13">
              <a:extLst>
                <a:ext uri="{FF2B5EF4-FFF2-40B4-BE49-F238E27FC236}">
                  <a16:creationId xmlns:a16="http://schemas.microsoft.com/office/drawing/2014/main" id="{4C752369-44B1-4B5C-8B95-96061AB2A517}"/>
                </a:ext>
              </a:extLst>
            </p:cNvPr>
            <p:cNvCxnSpPr>
              <a:cxnSpLocks noChangeShapeType="1"/>
              <a:stCxn id="45" idx="5"/>
              <a:endCxn id="45" idx="7"/>
            </p:cNvCxnSpPr>
            <p:nvPr/>
          </p:nvCxnSpPr>
          <p:spPr bwMode="auto">
            <a:xfrm rot="5400000" flipH="1" flipV="1">
              <a:off x="4504" y="1814"/>
              <a:ext cx="369" cy="1"/>
            </a:xfrm>
            <a:prstGeom prst="curvedConnector5">
              <a:avLst>
                <a:gd name="adj1" fmla="val -25204"/>
                <a:gd name="adj2" fmla="val 49300014"/>
                <a:gd name="adj3" fmla="val 14173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0" name="AutoShape 14">
              <a:extLst>
                <a:ext uri="{FF2B5EF4-FFF2-40B4-BE49-F238E27FC236}">
                  <a16:creationId xmlns:a16="http://schemas.microsoft.com/office/drawing/2014/main" id="{917852E6-CE9A-4763-A38F-FC18B6CC44CA}"/>
                </a:ext>
              </a:extLst>
            </p:cNvPr>
            <p:cNvCxnSpPr>
              <a:cxnSpLocks noChangeShapeType="1"/>
            </p:cNvCxnSpPr>
            <p:nvPr/>
          </p:nvCxnSpPr>
          <p:spPr bwMode="auto">
            <a:xfrm rot="5400000" flipH="1" flipV="1">
              <a:off x="4487" y="2684"/>
              <a:ext cx="369" cy="1"/>
            </a:xfrm>
            <a:prstGeom prst="curvedConnector5">
              <a:avLst>
                <a:gd name="adj1" fmla="val -36046"/>
                <a:gd name="adj2" fmla="val 47000014"/>
                <a:gd name="adj3" fmla="val 143898"/>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51" name="Group 16">
            <a:extLst>
              <a:ext uri="{FF2B5EF4-FFF2-40B4-BE49-F238E27FC236}">
                <a16:creationId xmlns:a16="http://schemas.microsoft.com/office/drawing/2014/main" id="{9A804AF8-1D7B-4DF0-A400-4C2C51E03BC4}"/>
              </a:ext>
            </a:extLst>
          </p:cNvPr>
          <p:cNvGrpSpPr>
            <a:grpSpLocks/>
          </p:cNvGrpSpPr>
          <p:nvPr/>
        </p:nvGrpSpPr>
        <p:grpSpPr bwMode="auto">
          <a:xfrm>
            <a:off x="6721480" y="1716085"/>
            <a:ext cx="627063" cy="776289"/>
            <a:chOff x="4234" y="1003"/>
            <a:chExt cx="395" cy="567"/>
          </a:xfrm>
        </p:grpSpPr>
        <p:cxnSp>
          <p:nvCxnSpPr>
            <p:cNvPr id="52" name="AutoShape 17">
              <a:extLst>
                <a:ext uri="{FF2B5EF4-FFF2-40B4-BE49-F238E27FC236}">
                  <a16:creationId xmlns:a16="http://schemas.microsoft.com/office/drawing/2014/main" id="{57483474-A1C9-4EB1-9DD7-F4753832C4AA}"/>
                </a:ext>
              </a:extLst>
            </p:cNvPr>
            <p:cNvCxnSpPr>
              <a:cxnSpLocks noChangeShapeType="1"/>
              <a:stCxn id="53" idx="2"/>
              <a:endCxn id="45" idx="0"/>
            </p:cNvCxnSpPr>
            <p:nvPr/>
          </p:nvCxnSpPr>
          <p:spPr bwMode="auto">
            <a:xfrm flipH="1">
              <a:off x="4427" y="1239"/>
              <a:ext cx="4" cy="33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53" name="Rectangle 18">
              <a:extLst>
                <a:ext uri="{FF2B5EF4-FFF2-40B4-BE49-F238E27FC236}">
                  <a16:creationId xmlns:a16="http://schemas.microsoft.com/office/drawing/2014/main" id="{E204A7F2-A36C-402A-A8F6-5C39440687CC}"/>
                </a:ext>
              </a:extLst>
            </p:cNvPr>
            <p:cNvSpPr>
              <a:spLocks noChangeArrowheads="1"/>
            </p:cNvSpPr>
            <p:nvPr/>
          </p:nvSpPr>
          <p:spPr bwMode="auto">
            <a:xfrm>
              <a:off x="4234" y="1003"/>
              <a:ext cx="39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gn="ctr">
                <a:lnSpc>
                  <a:spcPts val="2075"/>
                </a:lnSpc>
                <a:spcAft>
                  <a:spcPct val="0"/>
                </a:spcAft>
                <a:buFontTx/>
                <a:buNone/>
              </a:pPr>
              <a:r>
                <a:rPr lang="en-US" altLang="zh-CN" sz="2000" dirty="0">
                  <a:solidFill>
                    <a:srgbClr val="000000"/>
                  </a:solidFill>
                </a:rPr>
                <a:t>! </a:t>
              </a:r>
              <a:r>
                <a:rPr lang="en-US" altLang="zh-CN" sz="2000" dirty="0" err="1">
                  <a:solidFill>
                    <a:srgbClr val="000000"/>
                  </a:solidFill>
                </a:rPr>
                <a:t>rstn</a:t>
              </a:r>
              <a:endParaRPr lang="en-US" altLang="zh-CN" sz="2000" dirty="0">
                <a:solidFill>
                  <a:srgbClr val="000000"/>
                </a:solidFill>
              </a:endParaRPr>
            </a:p>
          </p:txBody>
        </p:sp>
      </p:grpSp>
      <p:grpSp>
        <p:nvGrpSpPr>
          <p:cNvPr id="54" name="Group 19">
            <a:extLst>
              <a:ext uri="{FF2B5EF4-FFF2-40B4-BE49-F238E27FC236}">
                <a16:creationId xmlns:a16="http://schemas.microsoft.com/office/drawing/2014/main" id="{A5AC89F3-D044-4C92-98B2-9DCE8A2BF703}"/>
              </a:ext>
            </a:extLst>
          </p:cNvPr>
          <p:cNvGrpSpPr>
            <a:grpSpLocks/>
          </p:cNvGrpSpPr>
          <p:nvPr/>
        </p:nvGrpSpPr>
        <p:grpSpPr bwMode="auto">
          <a:xfrm>
            <a:off x="6443663" y="5062538"/>
            <a:ext cx="1930400" cy="814387"/>
            <a:chOff x="4059" y="3189"/>
            <a:chExt cx="1216" cy="513"/>
          </a:xfrm>
        </p:grpSpPr>
        <p:sp>
          <p:nvSpPr>
            <p:cNvPr id="55" name="Oval 20">
              <a:extLst>
                <a:ext uri="{FF2B5EF4-FFF2-40B4-BE49-F238E27FC236}">
                  <a16:creationId xmlns:a16="http://schemas.microsoft.com/office/drawing/2014/main" id="{A3F18005-86D1-4674-A9EF-481268F36596}"/>
                </a:ext>
              </a:extLst>
            </p:cNvPr>
            <p:cNvSpPr>
              <a:spLocks noChangeArrowheads="1"/>
            </p:cNvSpPr>
            <p:nvPr/>
          </p:nvSpPr>
          <p:spPr bwMode="auto">
            <a:xfrm>
              <a:off x="4059" y="3212"/>
              <a:ext cx="737" cy="49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2000"/>
                <a:t>state</a:t>
              </a:r>
            </a:p>
          </p:txBody>
        </p:sp>
        <p:sp>
          <p:nvSpPr>
            <p:cNvPr id="56" name="Rectangle 21">
              <a:extLst>
                <a:ext uri="{FF2B5EF4-FFF2-40B4-BE49-F238E27FC236}">
                  <a16:creationId xmlns:a16="http://schemas.microsoft.com/office/drawing/2014/main" id="{3508A261-DF79-43A5-8D51-E3D209C50438}"/>
                </a:ext>
              </a:extLst>
            </p:cNvPr>
            <p:cNvSpPr>
              <a:spLocks noChangeArrowheads="1"/>
            </p:cNvSpPr>
            <p:nvPr/>
          </p:nvSpPr>
          <p:spPr bwMode="auto">
            <a:xfrm>
              <a:off x="4852" y="3189"/>
              <a:ext cx="42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in/out</a:t>
              </a:r>
            </a:p>
          </p:txBody>
        </p:sp>
        <p:sp>
          <p:nvSpPr>
            <p:cNvPr id="57" name="Line 22">
              <a:extLst>
                <a:ext uri="{FF2B5EF4-FFF2-40B4-BE49-F238E27FC236}">
                  <a16:creationId xmlns:a16="http://schemas.microsoft.com/office/drawing/2014/main" id="{5074FDE8-4683-4277-A504-5B12C178B87F}"/>
                </a:ext>
              </a:extLst>
            </p:cNvPr>
            <p:cNvSpPr>
              <a:spLocks noChangeShapeType="1"/>
            </p:cNvSpPr>
            <p:nvPr/>
          </p:nvSpPr>
          <p:spPr bwMode="auto">
            <a:xfrm>
              <a:off x="4797" y="3463"/>
              <a:ext cx="448"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E88713B-AABC-42A0-A01B-23824B2849DA}"/>
              </a:ext>
            </a:extLst>
          </p:cNvPr>
          <p:cNvSpPr>
            <a:spLocks noGrp="1" noChangeArrowheads="1"/>
          </p:cNvSpPr>
          <p:nvPr>
            <p:ph type="title" idx="4294967295"/>
          </p:nvPr>
        </p:nvSpPr>
        <p:spPr/>
        <p:txBody>
          <a:bodyPr/>
          <a:lstStyle/>
          <a:p>
            <a:pPr eaLnBrk="1" hangingPunct="1"/>
            <a:r>
              <a:rPr lang="zh-CN" altLang="en-US"/>
              <a:t>内容提纲</a:t>
            </a:r>
          </a:p>
        </p:txBody>
      </p:sp>
      <p:sp>
        <p:nvSpPr>
          <p:cNvPr id="8195" name="Rectangle 3">
            <a:extLst>
              <a:ext uri="{FF2B5EF4-FFF2-40B4-BE49-F238E27FC236}">
                <a16:creationId xmlns:a16="http://schemas.microsoft.com/office/drawing/2014/main" id="{D510894A-1A32-44D1-BB28-F56C38414FEE}"/>
              </a:ext>
            </a:extLst>
          </p:cNvPr>
          <p:cNvSpPr>
            <a:spLocks noGrp="1" noChangeArrowheads="1"/>
          </p:cNvSpPr>
          <p:nvPr>
            <p:ph idx="1"/>
          </p:nvPr>
        </p:nvSpPr>
        <p:spPr/>
        <p:txBody>
          <a:bodyPr/>
          <a:lstStyle/>
          <a:p>
            <a:pPr>
              <a:spcBef>
                <a:spcPct val="30000"/>
              </a:spcBef>
            </a:pPr>
            <a:r>
              <a:rPr lang="en-US" altLang="zh-CN" dirty="0"/>
              <a:t>Verilog</a:t>
            </a:r>
            <a:r>
              <a:rPr lang="zh-CN" altLang="en-US" dirty="0"/>
              <a:t>描述锁存器和触发器</a:t>
            </a:r>
            <a:endParaRPr lang="en-US" altLang="zh-CN" dirty="0"/>
          </a:p>
          <a:p>
            <a:pPr>
              <a:spcBef>
                <a:spcPct val="30000"/>
              </a:spcBef>
            </a:pPr>
            <a:r>
              <a:rPr lang="en-US" altLang="zh-CN" dirty="0"/>
              <a:t>Verilog</a:t>
            </a:r>
            <a:r>
              <a:rPr lang="zh-CN" altLang="en-US" dirty="0"/>
              <a:t>描述有限状态机</a:t>
            </a:r>
            <a:r>
              <a:rPr lang="en-US" altLang="zh-CN" dirty="0"/>
              <a:t>(FSM)</a:t>
            </a:r>
            <a:endParaRPr lang="zh-CN" altLang="en-US" dirty="0"/>
          </a:p>
        </p:txBody>
      </p:sp>
      <p:sp>
        <p:nvSpPr>
          <p:cNvPr id="13" name="Rectangle 4">
            <a:extLst>
              <a:ext uri="{FF2B5EF4-FFF2-40B4-BE49-F238E27FC236}">
                <a16:creationId xmlns:a16="http://schemas.microsoft.com/office/drawing/2014/main" id="{720CAD8A-640D-4A84-8A9E-68B2EBE18763}"/>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14" name="Rectangle 5">
            <a:extLst>
              <a:ext uri="{FF2B5EF4-FFF2-40B4-BE49-F238E27FC236}">
                <a16:creationId xmlns:a16="http://schemas.microsoft.com/office/drawing/2014/main" id="{56604D91-06BC-4A45-98B6-83B2669A6766}"/>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15" name="Rectangle 6">
            <a:extLst>
              <a:ext uri="{FF2B5EF4-FFF2-40B4-BE49-F238E27FC236}">
                <a16:creationId xmlns:a16="http://schemas.microsoft.com/office/drawing/2014/main" id="{71C17AFB-81C2-4FFD-8C3F-EE240C3090E7}"/>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2</a:t>
            </a:fld>
            <a:endParaRPr lang="en-US" altLang="zh-CN" sz="1800" b="0">
              <a:solidFill>
                <a:srgbClr val="B2B2B2"/>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4E452B0-FA3B-4723-B299-9DDC6CEB35AE}"/>
              </a:ext>
            </a:extLst>
          </p:cNvPr>
          <p:cNvSpPr>
            <a:spLocks noGrp="1" noChangeArrowheads="1"/>
          </p:cNvSpPr>
          <p:nvPr>
            <p:ph type="title" idx="4294967295"/>
          </p:nvPr>
        </p:nvSpPr>
        <p:spPr/>
        <p:txBody>
          <a:bodyPr/>
          <a:lstStyle/>
          <a:p>
            <a:r>
              <a:rPr lang="zh-CN" altLang="en-US" dirty="0"/>
              <a:t>示例</a:t>
            </a:r>
            <a:r>
              <a:rPr lang="en-US" altLang="zh-CN" dirty="0"/>
              <a:t>—</a:t>
            </a:r>
            <a:r>
              <a:rPr lang="zh-CN" altLang="en-US" dirty="0"/>
              <a:t>三段式摩尔型</a:t>
            </a:r>
            <a:r>
              <a:rPr lang="en-US" altLang="zh-CN" dirty="0"/>
              <a:t>FSM</a:t>
            </a:r>
            <a:endParaRPr lang="zh-CN" altLang="en-US" dirty="0"/>
          </a:p>
        </p:txBody>
      </p:sp>
      <p:grpSp>
        <p:nvGrpSpPr>
          <p:cNvPr id="2" name="Group 3">
            <a:extLst>
              <a:ext uri="{FF2B5EF4-FFF2-40B4-BE49-F238E27FC236}">
                <a16:creationId xmlns:a16="http://schemas.microsoft.com/office/drawing/2014/main" id="{7CB2D5C2-ADC0-48CA-BF3B-6C0F88FCCF86}"/>
              </a:ext>
            </a:extLst>
          </p:cNvPr>
          <p:cNvGrpSpPr>
            <a:grpSpLocks/>
          </p:cNvGrpSpPr>
          <p:nvPr/>
        </p:nvGrpSpPr>
        <p:grpSpPr bwMode="auto">
          <a:xfrm>
            <a:off x="6372225" y="1917601"/>
            <a:ext cx="1820863" cy="3240087"/>
            <a:chOff x="4020" y="1253"/>
            <a:chExt cx="1147" cy="2041"/>
          </a:xfrm>
        </p:grpSpPr>
        <p:sp>
          <p:nvSpPr>
            <p:cNvPr id="46096" name="Rectangle 4">
              <a:extLst>
                <a:ext uri="{FF2B5EF4-FFF2-40B4-BE49-F238E27FC236}">
                  <a16:creationId xmlns:a16="http://schemas.microsoft.com/office/drawing/2014/main" id="{12D9B064-DA12-4821-9CD2-1A27B7293921}"/>
                </a:ext>
              </a:extLst>
            </p:cNvPr>
            <p:cNvSpPr>
              <a:spLocks noChangeArrowheads="1"/>
            </p:cNvSpPr>
            <p:nvPr/>
          </p:nvSpPr>
          <p:spPr bwMode="auto">
            <a:xfrm>
              <a:off x="4663" y="1742"/>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46097" name="Rectangle 5">
              <a:extLst>
                <a:ext uri="{FF2B5EF4-FFF2-40B4-BE49-F238E27FC236}">
                  <a16:creationId xmlns:a16="http://schemas.microsoft.com/office/drawing/2014/main" id="{D43C91B3-F983-4CA0-97FB-34A75B726251}"/>
                </a:ext>
              </a:extLst>
            </p:cNvPr>
            <p:cNvSpPr>
              <a:spLocks noChangeArrowheads="1"/>
            </p:cNvSpPr>
            <p:nvPr/>
          </p:nvSpPr>
          <p:spPr bwMode="auto">
            <a:xfrm>
              <a:off x="4020" y="2685"/>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46098" name="Rectangle 6">
              <a:extLst>
                <a:ext uri="{FF2B5EF4-FFF2-40B4-BE49-F238E27FC236}">
                  <a16:creationId xmlns:a16="http://schemas.microsoft.com/office/drawing/2014/main" id="{8898F3B8-4EDF-4113-8C71-83A9E924F860}"/>
                </a:ext>
              </a:extLst>
            </p:cNvPr>
            <p:cNvSpPr>
              <a:spLocks noChangeArrowheads="1"/>
            </p:cNvSpPr>
            <p:nvPr/>
          </p:nvSpPr>
          <p:spPr bwMode="auto">
            <a:xfrm>
              <a:off x="4111" y="1803"/>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46099" name="Rectangle 7">
              <a:extLst>
                <a:ext uri="{FF2B5EF4-FFF2-40B4-BE49-F238E27FC236}">
                  <a16:creationId xmlns:a16="http://schemas.microsoft.com/office/drawing/2014/main" id="{52B202B4-B810-417C-8B59-A032679D81FB}"/>
                </a:ext>
              </a:extLst>
            </p:cNvPr>
            <p:cNvSpPr>
              <a:spLocks noChangeArrowheads="1"/>
            </p:cNvSpPr>
            <p:nvPr/>
          </p:nvSpPr>
          <p:spPr bwMode="auto">
            <a:xfrm>
              <a:off x="5063" y="1361"/>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46100" name="Rectangle 8">
              <a:extLst>
                <a:ext uri="{FF2B5EF4-FFF2-40B4-BE49-F238E27FC236}">
                  <a16:creationId xmlns:a16="http://schemas.microsoft.com/office/drawing/2014/main" id="{EB8CD209-81AA-47C9-9480-DE075E813AA6}"/>
                </a:ext>
              </a:extLst>
            </p:cNvPr>
            <p:cNvSpPr>
              <a:spLocks noChangeArrowheads="1"/>
            </p:cNvSpPr>
            <p:nvPr/>
          </p:nvSpPr>
          <p:spPr bwMode="auto">
            <a:xfrm>
              <a:off x="5063" y="2979"/>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46101" name="Rectangle 9">
              <a:extLst>
                <a:ext uri="{FF2B5EF4-FFF2-40B4-BE49-F238E27FC236}">
                  <a16:creationId xmlns:a16="http://schemas.microsoft.com/office/drawing/2014/main" id="{4A57999E-DBC9-4877-8C73-6EAFBF8B6DDF}"/>
                </a:ext>
              </a:extLst>
            </p:cNvPr>
            <p:cNvSpPr>
              <a:spLocks noChangeArrowheads="1"/>
            </p:cNvSpPr>
            <p:nvPr/>
          </p:nvSpPr>
          <p:spPr bwMode="auto">
            <a:xfrm>
              <a:off x="4663" y="2523"/>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46102" name="Oval 10">
              <a:extLst>
                <a:ext uri="{FF2B5EF4-FFF2-40B4-BE49-F238E27FC236}">
                  <a16:creationId xmlns:a16="http://schemas.microsoft.com/office/drawing/2014/main" id="{798029A5-CF08-4CBC-9960-CE8B555C52C4}"/>
                </a:ext>
              </a:extLst>
            </p:cNvPr>
            <p:cNvSpPr>
              <a:spLocks noChangeArrowheads="1"/>
            </p:cNvSpPr>
            <p:nvPr/>
          </p:nvSpPr>
          <p:spPr bwMode="auto">
            <a:xfrm>
              <a:off x="4218" y="1253"/>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ZERO</a:t>
              </a:r>
              <a:r>
                <a:rPr lang="en-US" altLang="zh-CN" sz="2000" dirty="0"/>
                <a:t>/0</a:t>
              </a:r>
            </a:p>
          </p:txBody>
        </p:sp>
        <p:sp>
          <p:nvSpPr>
            <p:cNvPr id="46103" name="Oval 11">
              <a:extLst>
                <a:ext uri="{FF2B5EF4-FFF2-40B4-BE49-F238E27FC236}">
                  <a16:creationId xmlns:a16="http://schemas.microsoft.com/office/drawing/2014/main" id="{06579875-C548-4D52-A2F8-1D6251AF5E96}"/>
                </a:ext>
              </a:extLst>
            </p:cNvPr>
            <p:cNvSpPr>
              <a:spLocks noChangeArrowheads="1"/>
            </p:cNvSpPr>
            <p:nvPr/>
          </p:nvSpPr>
          <p:spPr bwMode="auto">
            <a:xfrm>
              <a:off x="4218" y="2047"/>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ONE</a:t>
              </a:r>
              <a:r>
                <a:rPr lang="en-US" altLang="zh-CN" sz="2000" dirty="0"/>
                <a:t>/0</a:t>
              </a:r>
            </a:p>
          </p:txBody>
        </p:sp>
        <p:sp>
          <p:nvSpPr>
            <p:cNvPr id="46104" name="Oval 12">
              <a:extLst>
                <a:ext uri="{FF2B5EF4-FFF2-40B4-BE49-F238E27FC236}">
                  <a16:creationId xmlns:a16="http://schemas.microsoft.com/office/drawing/2014/main" id="{746C7A50-2916-4B2C-980B-B1F9E75CDF3C}"/>
                </a:ext>
              </a:extLst>
            </p:cNvPr>
            <p:cNvSpPr>
              <a:spLocks noChangeArrowheads="1"/>
            </p:cNvSpPr>
            <p:nvPr/>
          </p:nvSpPr>
          <p:spPr bwMode="auto">
            <a:xfrm>
              <a:off x="4218" y="2841"/>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TWO</a:t>
              </a:r>
              <a:r>
                <a:rPr lang="en-US" altLang="zh-CN" sz="2000" dirty="0"/>
                <a:t>/1</a:t>
              </a:r>
            </a:p>
          </p:txBody>
        </p:sp>
        <p:cxnSp>
          <p:nvCxnSpPr>
            <p:cNvPr id="46105" name="AutoShape 13">
              <a:extLst>
                <a:ext uri="{FF2B5EF4-FFF2-40B4-BE49-F238E27FC236}">
                  <a16:creationId xmlns:a16="http://schemas.microsoft.com/office/drawing/2014/main" id="{E5634762-5825-44D6-B405-B6694F97EF95}"/>
                </a:ext>
              </a:extLst>
            </p:cNvPr>
            <p:cNvCxnSpPr>
              <a:cxnSpLocks noChangeShapeType="1"/>
              <a:stCxn id="46102" idx="4"/>
              <a:endCxn id="46103" idx="0"/>
            </p:cNvCxnSpPr>
            <p:nvPr/>
          </p:nvCxnSpPr>
          <p:spPr bwMode="auto">
            <a:xfrm>
              <a:off x="4587" y="1717"/>
              <a:ext cx="0" cy="31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6106" name="AutoShape 14">
              <a:extLst>
                <a:ext uri="{FF2B5EF4-FFF2-40B4-BE49-F238E27FC236}">
                  <a16:creationId xmlns:a16="http://schemas.microsoft.com/office/drawing/2014/main" id="{3D24AFBD-86A5-4D5F-BE47-406917197FB6}"/>
                </a:ext>
              </a:extLst>
            </p:cNvPr>
            <p:cNvCxnSpPr>
              <a:cxnSpLocks noChangeShapeType="1"/>
              <a:stCxn id="46103" idx="4"/>
              <a:endCxn id="46104" idx="0"/>
            </p:cNvCxnSpPr>
            <p:nvPr/>
          </p:nvCxnSpPr>
          <p:spPr bwMode="auto">
            <a:xfrm>
              <a:off x="4587" y="2511"/>
              <a:ext cx="0" cy="31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6107" name="AutoShape 15">
              <a:extLst>
                <a:ext uri="{FF2B5EF4-FFF2-40B4-BE49-F238E27FC236}">
                  <a16:creationId xmlns:a16="http://schemas.microsoft.com/office/drawing/2014/main" id="{4803481B-7B2C-493E-9226-87AE1F4A752A}"/>
                </a:ext>
              </a:extLst>
            </p:cNvPr>
            <p:cNvCxnSpPr>
              <a:cxnSpLocks noChangeShapeType="1"/>
              <a:stCxn id="46103" idx="2"/>
              <a:endCxn id="46102" idx="2"/>
            </p:cNvCxnSpPr>
            <p:nvPr/>
          </p:nvCxnSpPr>
          <p:spPr bwMode="auto">
            <a:xfrm rot="10800000" flipH="1">
              <a:off x="4206" y="1480"/>
              <a:ext cx="1" cy="794"/>
            </a:xfrm>
            <a:prstGeom prst="curvedConnector3">
              <a:avLst>
                <a:gd name="adj1" fmla="val -1960000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6108" name="AutoShape 16">
              <a:extLst>
                <a:ext uri="{FF2B5EF4-FFF2-40B4-BE49-F238E27FC236}">
                  <a16:creationId xmlns:a16="http://schemas.microsoft.com/office/drawing/2014/main" id="{95EE6C4A-2315-4DB6-9D48-50A364154F5E}"/>
                </a:ext>
              </a:extLst>
            </p:cNvPr>
            <p:cNvCxnSpPr>
              <a:cxnSpLocks noChangeShapeType="1"/>
              <a:stCxn id="46104" idx="2"/>
              <a:endCxn id="46102" idx="2"/>
            </p:cNvCxnSpPr>
            <p:nvPr/>
          </p:nvCxnSpPr>
          <p:spPr bwMode="auto">
            <a:xfrm rot="10800000" flipH="1">
              <a:off x="4206" y="1480"/>
              <a:ext cx="1" cy="1588"/>
            </a:xfrm>
            <a:prstGeom prst="curvedConnector3">
              <a:avLst>
                <a:gd name="adj1" fmla="val -36400014"/>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6109" name="AutoShape 17">
              <a:extLst>
                <a:ext uri="{FF2B5EF4-FFF2-40B4-BE49-F238E27FC236}">
                  <a16:creationId xmlns:a16="http://schemas.microsoft.com/office/drawing/2014/main" id="{7BAA9DEB-2EBD-4A0C-82B1-13EEEBF81CAA}"/>
                </a:ext>
              </a:extLst>
            </p:cNvPr>
            <p:cNvCxnSpPr>
              <a:cxnSpLocks noChangeShapeType="1"/>
              <a:stCxn id="46102" idx="5"/>
              <a:endCxn id="46102" idx="7"/>
            </p:cNvCxnSpPr>
            <p:nvPr/>
          </p:nvCxnSpPr>
          <p:spPr bwMode="auto">
            <a:xfrm rot="5400000" flipH="1" flipV="1">
              <a:off x="4677" y="1479"/>
              <a:ext cx="341" cy="1"/>
            </a:xfrm>
            <a:prstGeom prst="curvedConnector5">
              <a:avLst>
                <a:gd name="adj1" fmla="val -25745"/>
                <a:gd name="adj2" fmla="val 41300014"/>
                <a:gd name="adj3" fmla="val 14606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6110" name="AutoShape 18">
              <a:extLst>
                <a:ext uri="{FF2B5EF4-FFF2-40B4-BE49-F238E27FC236}">
                  <a16:creationId xmlns:a16="http://schemas.microsoft.com/office/drawing/2014/main" id="{DF7758EF-1999-4DFC-8CFD-599ABD10331D}"/>
                </a:ext>
              </a:extLst>
            </p:cNvPr>
            <p:cNvCxnSpPr>
              <a:cxnSpLocks noChangeShapeType="1"/>
              <a:stCxn id="46104" idx="5"/>
              <a:endCxn id="46104" idx="7"/>
            </p:cNvCxnSpPr>
            <p:nvPr/>
          </p:nvCxnSpPr>
          <p:spPr bwMode="auto">
            <a:xfrm rot="5400000" flipH="1" flipV="1">
              <a:off x="4677" y="3067"/>
              <a:ext cx="341" cy="1"/>
            </a:xfrm>
            <a:prstGeom prst="curvedConnector5">
              <a:avLst>
                <a:gd name="adj1" fmla="val -36046"/>
                <a:gd name="adj2" fmla="val 42100014"/>
                <a:gd name="adj3" fmla="val 143898"/>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1696787" name="Rectangle 19">
            <a:extLst>
              <a:ext uri="{FF2B5EF4-FFF2-40B4-BE49-F238E27FC236}">
                <a16:creationId xmlns:a16="http://schemas.microsoft.com/office/drawing/2014/main" id="{DC44E0C5-1D72-4B75-9CC9-77C164F0C19F}"/>
              </a:ext>
            </a:extLst>
          </p:cNvPr>
          <p:cNvSpPr>
            <a:spLocks noChangeArrowheads="1"/>
          </p:cNvSpPr>
          <p:nvPr/>
        </p:nvSpPr>
        <p:spPr bwMode="auto">
          <a:xfrm>
            <a:off x="846138" y="3752280"/>
            <a:ext cx="5273675" cy="270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792" tIns="26621" rIns="18792" bIns="26621"/>
          <a:lstStyle>
            <a:lvl1pPr defTabSz="901700">
              <a:spcAft>
                <a:spcPct val="20000"/>
              </a:spcAft>
              <a:buChar char="•"/>
              <a:tabLst>
                <a:tab pos="450850" algn="l"/>
                <a:tab pos="901700" algn="l"/>
                <a:tab pos="1350963" algn="l"/>
                <a:tab pos="2641600"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 pos="2641600"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9pPr>
          </a:lstStyle>
          <a:p>
            <a:pPr>
              <a:spcAft>
                <a:spcPct val="0"/>
              </a:spcAft>
              <a:buNone/>
            </a:pPr>
            <a:r>
              <a:rPr lang="en-US" altLang="zh-CN" sz="2400" b="0" dirty="0">
                <a:solidFill>
                  <a:srgbClr val="000000"/>
                </a:solidFill>
              </a:rPr>
              <a:t>reg out;</a:t>
            </a:r>
            <a:br>
              <a:rPr lang="en-US" altLang="zh-CN" sz="2400" b="0" dirty="0">
                <a:solidFill>
                  <a:srgbClr val="000000"/>
                </a:solidFill>
              </a:rPr>
            </a:br>
            <a:r>
              <a:rPr lang="en-US" altLang="zh-CN" sz="2400" b="0" dirty="0">
                <a:solidFill>
                  <a:srgbClr val="000000"/>
                </a:solidFill>
              </a:rPr>
              <a:t>reg [2:0]   cs, ns; </a:t>
            </a:r>
          </a:p>
          <a:p>
            <a:pPr>
              <a:spcAft>
                <a:spcPct val="0"/>
              </a:spcAft>
              <a:buNone/>
            </a:pPr>
            <a:endParaRPr lang="en-US" altLang="zh-CN" sz="1600" b="0" dirty="0">
              <a:solidFill>
                <a:srgbClr val="000000"/>
              </a:solidFill>
            </a:endParaRPr>
          </a:p>
          <a:p>
            <a:pPr>
              <a:spcAft>
                <a:spcPct val="0"/>
              </a:spcAft>
              <a:buFontTx/>
              <a:buNone/>
            </a:pPr>
            <a:r>
              <a:rPr lang="en-US" altLang="zh-CN" sz="2400" b="0" dirty="0">
                <a:solidFill>
                  <a:srgbClr val="000000"/>
                </a:solidFill>
              </a:rPr>
              <a:t>// </a:t>
            </a:r>
            <a:r>
              <a:rPr lang="zh-CN" altLang="en-US" sz="2400" b="0" dirty="0">
                <a:solidFill>
                  <a:srgbClr val="000000"/>
                </a:solidFill>
              </a:rPr>
              <a:t>定义状态编码：独热码</a:t>
            </a:r>
            <a:endParaRPr lang="en-US" altLang="zh-CN" sz="2400" b="0" dirty="0">
              <a:solidFill>
                <a:srgbClr val="000000"/>
              </a:solidFill>
            </a:endParaRPr>
          </a:p>
          <a:p>
            <a:pPr>
              <a:spcAft>
                <a:spcPct val="0"/>
              </a:spcAft>
              <a:buFontTx/>
              <a:buNone/>
            </a:pPr>
            <a:r>
              <a:rPr lang="en-US" altLang="zh-CN" sz="2400" b="0" dirty="0" err="1">
                <a:solidFill>
                  <a:srgbClr val="000000"/>
                </a:solidFill>
              </a:rPr>
              <a:t>localparam</a:t>
            </a:r>
            <a:r>
              <a:rPr lang="en-US" altLang="zh-CN" sz="2400" b="0" dirty="0">
                <a:solidFill>
                  <a:srgbClr val="000000"/>
                </a:solidFill>
              </a:rPr>
              <a:t>  ZERO = 3’b001, </a:t>
            </a:r>
          </a:p>
          <a:p>
            <a:pPr>
              <a:spcAft>
                <a:spcPct val="0"/>
              </a:spcAft>
              <a:buFontTx/>
              <a:buNone/>
            </a:pPr>
            <a:r>
              <a:rPr lang="en-US" altLang="zh-CN" sz="2400" b="0" dirty="0">
                <a:solidFill>
                  <a:srgbClr val="000000"/>
                </a:solidFill>
              </a:rPr>
              <a:t>                     ONE = 3’b010, </a:t>
            </a:r>
          </a:p>
          <a:p>
            <a:pPr>
              <a:spcAft>
                <a:spcPct val="0"/>
              </a:spcAft>
              <a:buFontTx/>
              <a:buNone/>
            </a:pPr>
            <a:r>
              <a:rPr lang="en-US" altLang="zh-CN" sz="2400" b="0" dirty="0">
                <a:solidFill>
                  <a:srgbClr val="000000"/>
                </a:solidFill>
              </a:rPr>
              <a:t>                     TWO = 3’b100;</a:t>
            </a:r>
          </a:p>
          <a:p>
            <a:pPr>
              <a:spcAft>
                <a:spcPct val="0"/>
              </a:spcAft>
              <a:buFontTx/>
              <a:buNone/>
            </a:pPr>
            <a:endParaRPr lang="en-US" altLang="zh-CN" sz="1400" b="0" dirty="0">
              <a:solidFill>
                <a:srgbClr val="000000"/>
              </a:solidFill>
            </a:endParaRPr>
          </a:p>
        </p:txBody>
      </p:sp>
      <p:sp>
        <p:nvSpPr>
          <p:cNvPr id="46085" name="Rectangle 20">
            <a:extLst>
              <a:ext uri="{FF2B5EF4-FFF2-40B4-BE49-F238E27FC236}">
                <a16:creationId xmlns:a16="http://schemas.microsoft.com/office/drawing/2014/main" id="{849328EB-9548-431C-BA9F-F8A90FF40EEF}"/>
              </a:ext>
            </a:extLst>
          </p:cNvPr>
          <p:cNvSpPr>
            <a:spLocks noGrp="1" noChangeArrowheads="1"/>
          </p:cNvSpPr>
          <p:nvPr>
            <p:ph type="body" idx="1"/>
          </p:nvPr>
        </p:nvSpPr>
        <p:spPr>
          <a:xfrm>
            <a:off x="457201" y="1340768"/>
            <a:ext cx="5272088" cy="2160587"/>
          </a:xfrm>
          <a:noFill/>
        </p:spPr>
        <p:txBody>
          <a:bodyPr/>
          <a:lstStyle/>
          <a:p>
            <a:r>
              <a:rPr lang="zh-CN" altLang="en-US" dirty="0"/>
              <a:t>将输入序列中每次出现的第一个</a:t>
            </a:r>
            <a:r>
              <a:rPr lang="en-US" altLang="zh-CN" dirty="0"/>
              <a:t>1</a:t>
            </a:r>
            <a:r>
              <a:rPr lang="zh-CN" altLang="en-US" dirty="0"/>
              <a:t>替换为</a:t>
            </a:r>
            <a:r>
              <a:rPr lang="en-US" altLang="zh-CN" dirty="0"/>
              <a:t>0</a:t>
            </a:r>
            <a:r>
              <a:rPr lang="zh-CN" altLang="en-US" dirty="0"/>
              <a:t>，其他不变输出</a:t>
            </a:r>
          </a:p>
          <a:p>
            <a:pPr lvl="1"/>
            <a:r>
              <a:rPr lang="zh-CN" altLang="en-US" dirty="0"/>
              <a:t>一个时序过程描述</a:t>
            </a:r>
            <a:r>
              <a:rPr lang="en-US" altLang="zh-CN" dirty="0"/>
              <a:t>CS</a:t>
            </a:r>
          </a:p>
          <a:p>
            <a:pPr lvl="1"/>
            <a:r>
              <a:rPr lang="zh-CN" altLang="en-US" dirty="0"/>
              <a:t>一个组合过程描述</a:t>
            </a:r>
            <a:r>
              <a:rPr lang="en-US" altLang="zh-CN" dirty="0"/>
              <a:t>NS</a:t>
            </a:r>
          </a:p>
          <a:p>
            <a:pPr lvl="1"/>
            <a:r>
              <a:rPr lang="zh-CN" altLang="en-US" dirty="0"/>
              <a:t>一个时序过程描述</a:t>
            </a:r>
            <a:r>
              <a:rPr lang="en-US" altLang="zh-CN" dirty="0"/>
              <a:t>OUT</a:t>
            </a:r>
            <a:endParaRPr lang="zh-CN" altLang="en-US" dirty="0"/>
          </a:p>
        </p:txBody>
      </p:sp>
      <p:grpSp>
        <p:nvGrpSpPr>
          <p:cNvPr id="46086" name="Group 21">
            <a:extLst>
              <a:ext uri="{FF2B5EF4-FFF2-40B4-BE49-F238E27FC236}">
                <a16:creationId xmlns:a16="http://schemas.microsoft.com/office/drawing/2014/main" id="{A41CB727-C2F7-4E3D-804A-349521AE3210}"/>
              </a:ext>
            </a:extLst>
          </p:cNvPr>
          <p:cNvGrpSpPr>
            <a:grpSpLocks/>
          </p:cNvGrpSpPr>
          <p:nvPr/>
        </p:nvGrpSpPr>
        <p:grpSpPr bwMode="auto">
          <a:xfrm>
            <a:off x="6669088" y="5481538"/>
            <a:ext cx="1781175" cy="720725"/>
            <a:chOff x="4201" y="3498"/>
            <a:chExt cx="1122" cy="454"/>
          </a:xfrm>
        </p:grpSpPr>
        <p:sp>
          <p:nvSpPr>
            <p:cNvPr id="46093" name="Rectangle 22">
              <a:extLst>
                <a:ext uri="{FF2B5EF4-FFF2-40B4-BE49-F238E27FC236}">
                  <a16:creationId xmlns:a16="http://schemas.microsoft.com/office/drawing/2014/main" id="{BDA00DD8-E584-4EB5-B4C3-8340B7E8A904}"/>
                </a:ext>
              </a:extLst>
            </p:cNvPr>
            <p:cNvSpPr>
              <a:spLocks noChangeArrowheads="1"/>
            </p:cNvSpPr>
            <p:nvPr/>
          </p:nvSpPr>
          <p:spPr bwMode="auto">
            <a:xfrm>
              <a:off x="5050" y="3498"/>
              <a:ext cx="15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in</a:t>
              </a:r>
            </a:p>
          </p:txBody>
        </p:sp>
        <p:sp>
          <p:nvSpPr>
            <p:cNvPr id="46094" name="Line 23">
              <a:extLst>
                <a:ext uri="{FF2B5EF4-FFF2-40B4-BE49-F238E27FC236}">
                  <a16:creationId xmlns:a16="http://schemas.microsoft.com/office/drawing/2014/main" id="{661BCB8A-3EB7-4F4B-A011-CA7666266936}"/>
                </a:ext>
              </a:extLst>
            </p:cNvPr>
            <p:cNvSpPr>
              <a:spLocks noChangeShapeType="1"/>
            </p:cNvSpPr>
            <p:nvPr/>
          </p:nvSpPr>
          <p:spPr bwMode="auto">
            <a:xfrm>
              <a:off x="4949" y="3725"/>
              <a:ext cx="374"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6095" name="Oval 24">
              <a:extLst>
                <a:ext uri="{FF2B5EF4-FFF2-40B4-BE49-F238E27FC236}">
                  <a16:creationId xmlns:a16="http://schemas.microsoft.com/office/drawing/2014/main" id="{C33135A6-924D-450A-B04B-8BC62A41A36C}"/>
                </a:ext>
              </a:extLst>
            </p:cNvPr>
            <p:cNvSpPr>
              <a:spLocks noChangeArrowheads="1"/>
            </p:cNvSpPr>
            <p:nvPr/>
          </p:nvSpPr>
          <p:spPr bwMode="auto">
            <a:xfrm>
              <a:off x="4201" y="3499"/>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2000" dirty="0"/>
                <a:t>cs/out</a:t>
              </a:r>
            </a:p>
          </p:txBody>
        </p:sp>
      </p:grpSp>
      <p:grpSp>
        <p:nvGrpSpPr>
          <p:cNvPr id="4" name="Group 25">
            <a:extLst>
              <a:ext uri="{FF2B5EF4-FFF2-40B4-BE49-F238E27FC236}">
                <a16:creationId xmlns:a16="http://schemas.microsoft.com/office/drawing/2014/main" id="{A72EAA50-EAB7-4DE8-8A8E-C11A444B4F8F}"/>
              </a:ext>
            </a:extLst>
          </p:cNvPr>
          <p:cNvGrpSpPr>
            <a:grpSpLocks/>
          </p:cNvGrpSpPr>
          <p:nvPr/>
        </p:nvGrpSpPr>
        <p:grpSpPr bwMode="auto">
          <a:xfrm>
            <a:off x="6578600" y="1412776"/>
            <a:ext cx="693738" cy="504825"/>
            <a:chOff x="4144" y="932"/>
            <a:chExt cx="437" cy="318"/>
          </a:xfrm>
        </p:grpSpPr>
        <p:cxnSp>
          <p:nvCxnSpPr>
            <p:cNvPr id="46091" name="AutoShape 26">
              <a:extLst>
                <a:ext uri="{FF2B5EF4-FFF2-40B4-BE49-F238E27FC236}">
                  <a16:creationId xmlns:a16="http://schemas.microsoft.com/office/drawing/2014/main" id="{0420F171-5181-4043-90B1-DA57F2FAB3CF}"/>
                </a:ext>
              </a:extLst>
            </p:cNvPr>
            <p:cNvCxnSpPr>
              <a:cxnSpLocks noChangeShapeType="1"/>
              <a:endCxn id="46102" idx="0"/>
            </p:cNvCxnSpPr>
            <p:nvPr/>
          </p:nvCxnSpPr>
          <p:spPr bwMode="auto">
            <a:xfrm>
              <a:off x="4580" y="932"/>
              <a:ext cx="1" cy="318"/>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46092" name="Rectangle 27">
              <a:extLst>
                <a:ext uri="{FF2B5EF4-FFF2-40B4-BE49-F238E27FC236}">
                  <a16:creationId xmlns:a16="http://schemas.microsoft.com/office/drawing/2014/main" id="{30253F57-F867-4D88-86DC-612384E06C04}"/>
                </a:ext>
              </a:extLst>
            </p:cNvPr>
            <p:cNvSpPr>
              <a:spLocks noChangeArrowheads="1"/>
            </p:cNvSpPr>
            <p:nvPr/>
          </p:nvSpPr>
          <p:spPr bwMode="auto">
            <a:xfrm>
              <a:off x="4144" y="935"/>
              <a:ext cx="39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dirty="0">
                  <a:solidFill>
                    <a:srgbClr val="000000"/>
                  </a:solidFill>
                </a:rPr>
                <a:t>! </a:t>
              </a:r>
              <a:r>
                <a:rPr lang="en-US" altLang="zh-CN" sz="2000" dirty="0" err="1">
                  <a:solidFill>
                    <a:srgbClr val="000000"/>
                  </a:solidFill>
                </a:rPr>
                <a:t>rstn</a:t>
              </a:r>
              <a:endParaRPr lang="en-US" altLang="zh-CN" sz="2000" dirty="0">
                <a:solidFill>
                  <a:srgbClr val="000000"/>
                </a:solidFill>
              </a:endParaRPr>
            </a:p>
          </p:txBody>
        </p:sp>
      </p:grpSp>
      <p:sp>
        <p:nvSpPr>
          <p:cNvPr id="31" name="Rectangle 4">
            <a:extLst>
              <a:ext uri="{FF2B5EF4-FFF2-40B4-BE49-F238E27FC236}">
                <a16:creationId xmlns:a16="http://schemas.microsoft.com/office/drawing/2014/main" id="{B690000F-A66C-4CD6-BFBF-603DE5A8A2F6}"/>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32" name="Rectangle 5">
            <a:extLst>
              <a:ext uri="{FF2B5EF4-FFF2-40B4-BE49-F238E27FC236}">
                <a16:creationId xmlns:a16="http://schemas.microsoft.com/office/drawing/2014/main" id="{DBF45F0E-F5A7-41A3-AAD7-5363333FE2A9}"/>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33" name="Rectangle 6">
            <a:extLst>
              <a:ext uri="{FF2B5EF4-FFF2-40B4-BE49-F238E27FC236}">
                <a16:creationId xmlns:a16="http://schemas.microsoft.com/office/drawing/2014/main" id="{2016771A-5965-4992-B8E9-4165184A168F}"/>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20</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96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678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00518B6-E6F4-45D9-B194-C72E7020773E}"/>
              </a:ext>
            </a:extLst>
          </p:cNvPr>
          <p:cNvSpPr>
            <a:spLocks noGrp="1" noChangeArrowheads="1"/>
          </p:cNvSpPr>
          <p:nvPr>
            <p:ph type="title" idx="4294967295"/>
          </p:nvPr>
        </p:nvSpPr>
        <p:spPr/>
        <p:txBody>
          <a:bodyPr/>
          <a:lstStyle/>
          <a:p>
            <a:r>
              <a:rPr lang="zh-CN" altLang="en-US" dirty="0"/>
              <a:t>示例</a:t>
            </a:r>
            <a:r>
              <a:rPr lang="en-US" altLang="zh-CN" dirty="0"/>
              <a:t>—</a:t>
            </a:r>
            <a:r>
              <a:rPr lang="zh-CN" altLang="en-US" dirty="0"/>
              <a:t>三段式摩尔型</a:t>
            </a:r>
            <a:r>
              <a:rPr lang="en-US" altLang="zh-CN" dirty="0"/>
              <a:t>FSM (</a:t>
            </a:r>
            <a:r>
              <a:rPr lang="zh-CN" altLang="en-US" dirty="0"/>
              <a:t>续</a:t>
            </a:r>
            <a:r>
              <a:rPr lang="en-US" altLang="zh-CN" dirty="0"/>
              <a:t>1)</a:t>
            </a:r>
            <a:endParaRPr lang="zh-CN" altLang="en-US" dirty="0"/>
          </a:p>
        </p:txBody>
      </p:sp>
      <p:sp>
        <p:nvSpPr>
          <p:cNvPr id="47107" name="Rectangle 3">
            <a:extLst>
              <a:ext uri="{FF2B5EF4-FFF2-40B4-BE49-F238E27FC236}">
                <a16:creationId xmlns:a16="http://schemas.microsoft.com/office/drawing/2014/main" id="{508659CD-B876-4932-B36B-D0458D0AA998}"/>
              </a:ext>
            </a:extLst>
          </p:cNvPr>
          <p:cNvSpPr>
            <a:spLocks noChangeArrowheads="1"/>
          </p:cNvSpPr>
          <p:nvPr/>
        </p:nvSpPr>
        <p:spPr bwMode="auto">
          <a:xfrm>
            <a:off x="846138" y="1341648"/>
            <a:ext cx="5508624" cy="511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792" tIns="26621" rIns="18792" bIns="26621"/>
          <a:lstStyle>
            <a:lvl1pPr defTabSz="901700">
              <a:spcAft>
                <a:spcPct val="20000"/>
              </a:spcAft>
              <a:buChar char="•"/>
              <a:tabLst>
                <a:tab pos="450850" algn="l"/>
                <a:tab pos="901700" algn="l"/>
                <a:tab pos="1350963" algn="l"/>
                <a:tab pos="2641600"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 pos="2641600"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9pPr>
          </a:lstStyle>
          <a:p>
            <a:pPr>
              <a:lnSpc>
                <a:spcPts val="2600"/>
              </a:lnSpc>
              <a:spcAft>
                <a:spcPts val="0"/>
              </a:spcAft>
              <a:buFontTx/>
              <a:buNone/>
            </a:pPr>
            <a:r>
              <a:rPr lang="en-US" altLang="zh-CN" sz="2400" b="0" dirty="0">
                <a:solidFill>
                  <a:srgbClr val="000000"/>
                </a:solidFill>
              </a:rPr>
              <a:t>// </a:t>
            </a:r>
            <a:r>
              <a:rPr lang="zh-CN" altLang="en-US" sz="2400" b="0" dirty="0">
                <a:solidFill>
                  <a:srgbClr val="000000"/>
                </a:solidFill>
              </a:rPr>
              <a:t>时序描述</a:t>
            </a:r>
            <a:r>
              <a:rPr lang="en-US" altLang="zh-CN" sz="2400" b="0" dirty="0">
                <a:solidFill>
                  <a:srgbClr val="000000"/>
                </a:solidFill>
              </a:rPr>
              <a:t>CS</a:t>
            </a:r>
          </a:p>
          <a:p>
            <a:pPr>
              <a:lnSpc>
                <a:spcPts val="2600"/>
              </a:lnSpc>
              <a:spcAft>
                <a:spcPts val="0"/>
              </a:spcAft>
              <a:buFontTx/>
              <a:buNone/>
            </a:pPr>
            <a:r>
              <a:rPr lang="en-US" altLang="zh-CN" sz="2400" b="0" dirty="0">
                <a:solidFill>
                  <a:srgbClr val="000000"/>
                </a:solidFill>
              </a:rPr>
              <a:t>always  @(</a:t>
            </a:r>
            <a:r>
              <a:rPr lang="en-US" altLang="zh-CN" sz="2400" b="0" dirty="0" err="1">
                <a:solidFill>
                  <a:srgbClr val="000000"/>
                </a:solidFill>
              </a:rPr>
              <a:t>posedge</a:t>
            </a:r>
            <a:r>
              <a:rPr lang="en-US" altLang="zh-CN" sz="2400" b="0" dirty="0">
                <a:solidFill>
                  <a:srgbClr val="000000"/>
                </a:solidFill>
              </a:rPr>
              <a:t> </a:t>
            </a:r>
            <a:r>
              <a:rPr lang="en-US" altLang="zh-CN" sz="2400" b="0" dirty="0" err="1">
                <a:solidFill>
                  <a:srgbClr val="000000"/>
                </a:solidFill>
              </a:rPr>
              <a:t>clk</a:t>
            </a:r>
            <a:r>
              <a:rPr lang="en-US" altLang="zh-CN" sz="2400" b="0" dirty="0">
                <a:solidFill>
                  <a:srgbClr val="000000"/>
                </a:solidFill>
              </a:rPr>
              <a:t>, </a:t>
            </a:r>
            <a:r>
              <a:rPr lang="en-US" altLang="zh-CN" sz="2400" b="0" dirty="0" err="1">
                <a:solidFill>
                  <a:srgbClr val="000000"/>
                </a:solidFill>
              </a:rPr>
              <a:t>negedge</a:t>
            </a:r>
            <a:r>
              <a:rPr lang="en-US" altLang="zh-CN" sz="2400" b="0" dirty="0">
                <a:solidFill>
                  <a:srgbClr val="000000"/>
                </a:solidFill>
              </a:rPr>
              <a:t> </a:t>
            </a:r>
            <a:r>
              <a:rPr lang="en-US" altLang="zh-CN" sz="2400" b="0" dirty="0" err="1">
                <a:solidFill>
                  <a:srgbClr val="000000"/>
                </a:solidFill>
              </a:rPr>
              <a:t>rstn</a:t>
            </a:r>
            <a:r>
              <a:rPr lang="en-US" altLang="zh-CN" sz="2400" b="0" dirty="0">
                <a:solidFill>
                  <a:srgbClr val="000000"/>
                </a:solidFill>
              </a:rPr>
              <a:t>)</a:t>
            </a:r>
          </a:p>
          <a:p>
            <a:pPr>
              <a:lnSpc>
                <a:spcPts val="2600"/>
              </a:lnSpc>
              <a:spcAft>
                <a:spcPts val="0"/>
              </a:spcAft>
              <a:buFontTx/>
              <a:buNone/>
            </a:pPr>
            <a:r>
              <a:rPr lang="en-US" altLang="zh-CN" sz="2400" b="0" dirty="0">
                <a:solidFill>
                  <a:srgbClr val="000000"/>
                </a:solidFill>
              </a:rPr>
              <a:t>    if (!</a:t>
            </a:r>
            <a:r>
              <a:rPr lang="en-US" altLang="zh-CN" sz="2400" b="0" dirty="0" err="1">
                <a:solidFill>
                  <a:srgbClr val="000000"/>
                </a:solidFill>
              </a:rPr>
              <a:t>rstn</a:t>
            </a:r>
            <a:r>
              <a:rPr lang="en-US" altLang="zh-CN" sz="2400" b="0" dirty="0">
                <a:solidFill>
                  <a:srgbClr val="000000"/>
                </a:solidFill>
              </a:rPr>
              <a:t>)   cs &lt;= ZERO;  //</a:t>
            </a:r>
            <a:r>
              <a:rPr lang="zh-CN" altLang="en-US" sz="2400" b="0" dirty="0">
                <a:solidFill>
                  <a:srgbClr val="000000"/>
                </a:solidFill>
              </a:rPr>
              <a:t>异步复位</a:t>
            </a:r>
          </a:p>
          <a:p>
            <a:pPr>
              <a:lnSpc>
                <a:spcPts val="2600"/>
              </a:lnSpc>
              <a:spcAft>
                <a:spcPts val="0"/>
              </a:spcAft>
              <a:buFontTx/>
              <a:buNone/>
            </a:pPr>
            <a:r>
              <a:rPr lang="en-US" altLang="zh-CN" sz="2400" b="0" dirty="0">
                <a:solidFill>
                  <a:srgbClr val="000000"/>
                </a:solidFill>
              </a:rPr>
              <a:t>    else   cs &lt;= ns;</a:t>
            </a:r>
          </a:p>
          <a:p>
            <a:pPr>
              <a:lnSpc>
                <a:spcPts val="2600"/>
              </a:lnSpc>
              <a:spcAft>
                <a:spcPts val="0"/>
              </a:spcAft>
              <a:buFontTx/>
              <a:buNone/>
            </a:pPr>
            <a:endParaRPr lang="en-US" altLang="zh-CN" sz="1050" b="0" dirty="0">
              <a:solidFill>
                <a:srgbClr val="000000"/>
              </a:solidFill>
            </a:endParaRPr>
          </a:p>
          <a:p>
            <a:pPr>
              <a:lnSpc>
                <a:spcPts val="2600"/>
              </a:lnSpc>
              <a:spcAft>
                <a:spcPts val="0"/>
              </a:spcAft>
              <a:buFontTx/>
              <a:buNone/>
            </a:pPr>
            <a:r>
              <a:rPr lang="en-US" altLang="zh-CN" sz="2400" b="0" dirty="0">
                <a:solidFill>
                  <a:srgbClr val="000000"/>
                </a:solidFill>
              </a:rPr>
              <a:t>// </a:t>
            </a:r>
            <a:r>
              <a:rPr lang="zh-CN" altLang="en-US" sz="2400" b="0" dirty="0">
                <a:solidFill>
                  <a:srgbClr val="000000"/>
                </a:solidFill>
              </a:rPr>
              <a:t>组合描述</a:t>
            </a:r>
            <a:r>
              <a:rPr lang="en-US" altLang="zh-CN" sz="2400" b="0" dirty="0">
                <a:solidFill>
                  <a:srgbClr val="000000"/>
                </a:solidFill>
              </a:rPr>
              <a:t>NS</a:t>
            </a:r>
          </a:p>
          <a:p>
            <a:pPr>
              <a:lnSpc>
                <a:spcPts val="2600"/>
              </a:lnSpc>
              <a:spcAft>
                <a:spcPts val="0"/>
              </a:spcAft>
              <a:buFontTx/>
              <a:buNone/>
            </a:pPr>
            <a:r>
              <a:rPr lang="en-US" altLang="zh-CN" sz="2400" b="0" dirty="0">
                <a:solidFill>
                  <a:srgbClr val="000000"/>
                </a:solidFill>
              </a:rPr>
              <a:t>always  @(*) begin</a:t>
            </a:r>
          </a:p>
          <a:p>
            <a:pPr>
              <a:lnSpc>
                <a:spcPts val="2600"/>
              </a:lnSpc>
              <a:spcAft>
                <a:spcPts val="0"/>
              </a:spcAft>
              <a:buFontTx/>
              <a:buNone/>
            </a:pPr>
            <a:r>
              <a:rPr lang="en-US" altLang="zh-CN" sz="2400" b="0" dirty="0">
                <a:solidFill>
                  <a:srgbClr val="000000"/>
                </a:solidFill>
              </a:rPr>
              <a:t>    ns = cs</a:t>
            </a:r>
            <a:br>
              <a:rPr lang="en-US" altLang="zh-CN" sz="2400" b="0" dirty="0">
                <a:solidFill>
                  <a:srgbClr val="000000"/>
                </a:solidFill>
              </a:rPr>
            </a:br>
            <a:r>
              <a:rPr lang="en-US" altLang="zh-CN" sz="2400" b="0" dirty="0">
                <a:solidFill>
                  <a:srgbClr val="000000"/>
                </a:solidFill>
              </a:rPr>
              <a:t>    case (cs)</a:t>
            </a:r>
            <a:br>
              <a:rPr lang="en-US" altLang="zh-CN" sz="2400" b="0" dirty="0">
                <a:solidFill>
                  <a:srgbClr val="000000"/>
                </a:solidFill>
              </a:rPr>
            </a:br>
            <a:r>
              <a:rPr lang="en-US" altLang="zh-CN" sz="2400" b="0" dirty="0">
                <a:solidFill>
                  <a:srgbClr val="000000"/>
                </a:solidFill>
              </a:rPr>
              <a:t>        ZERO: if (in)  ns = ONE;</a:t>
            </a:r>
          </a:p>
          <a:p>
            <a:pPr>
              <a:lnSpc>
                <a:spcPts val="2600"/>
              </a:lnSpc>
              <a:spcAft>
                <a:spcPts val="0"/>
              </a:spcAft>
              <a:buFontTx/>
              <a:buNone/>
            </a:pPr>
            <a:r>
              <a:rPr lang="en-US" altLang="zh-CN" sz="2400" b="0" dirty="0">
                <a:solidFill>
                  <a:srgbClr val="000000"/>
                </a:solidFill>
              </a:rPr>
              <a:t>        ONE: if (in) ns =  TWO;</a:t>
            </a:r>
          </a:p>
          <a:p>
            <a:pPr>
              <a:lnSpc>
                <a:spcPts val="2600"/>
              </a:lnSpc>
              <a:spcAft>
                <a:spcPts val="0"/>
              </a:spcAft>
              <a:buFontTx/>
              <a:buNone/>
            </a:pPr>
            <a:r>
              <a:rPr lang="en-US" altLang="zh-CN" sz="2400" b="0" dirty="0">
                <a:solidFill>
                  <a:srgbClr val="000000"/>
                </a:solidFill>
              </a:rPr>
              <a:t>                  else ns = ZERO;</a:t>
            </a:r>
          </a:p>
          <a:p>
            <a:pPr>
              <a:lnSpc>
                <a:spcPts val="2600"/>
              </a:lnSpc>
              <a:spcAft>
                <a:spcPts val="0"/>
              </a:spcAft>
              <a:buFontTx/>
              <a:buNone/>
            </a:pPr>
            <a:r>
              <a:rPr lang="en-US" altLang="zh-CN" sz="2400" b="0" dirty="0">
                <a:solidFill>
                  <a:srgbClr val="000000"/>
                </a:solidFill>
              </a:rPr>
              <a:t>        TWO: if (!in) ns = ZERO;</a:t>
            </a:r>
          </a:p>
          <a:p>
            <a:pPr>
              <a:lnSpc>
                <a:spcPts val="2600"/>
              </a:lnSpc>
              <a:spcAft>
                <a:spcPts val="0"/>
              </a:spcAft>
              <a:buFontTx/>
              <a:buNone/>
            </a:pPr>
            <a:r>
              <a:rPr lang="en-US" altLang="zh-CN" sz="2400" b="0" dirty="0">
                <a:solidFill>
                  <a:srgbClr val="000000"/>
                </a:solidFill>
              </a:rPr>
              <a:t>    </a:t>
            </a:r>
            <a:r>
              <a:rPr lang="en-US" altLang="zh-CN" sz="2400" b="0" dirty="0" err="1">
                <a:solidFill>
                  <a:srgbClr val="000000"/>
                </a:solidFill>
              </a:rPr>
              <a:t>endcase</a:t>
            </a:r>
            <a:endParaRPr lang="en-US" altLang="zh-CN" sz="2400" b="0" dirty="0">
              <a:solidFill>
                <a:srgbClr val="000000"/>
              </a:solidFill>
            </a:endParaRPr>
          </a:p>
          <a:p>
            <a:pPr>
              <a:lnSpc>
                <a:spcPts val="2600"/>
              </a:lnSpc>
              <a:spcAft>
                <a:spcPts val="0"/>
              </a:spcAft>
              <a:buFontTx/>
              <a:buNone/>
            </a:pPr>
            <a:r>
              <a:rPr lang="en-US" altLang="zh-CN" sz="2400" b="0" dirty="0">
                <a:solidFill>
                  <a:srgbClr val="000000"/>
                </a:solidFill>
              </a:rPr>
              <a:t>end</a:t>
            </a:r>
          </a:p>
        </p:txBody>
      </p:sp>
      <p:sp>
        <p:nvSpPr>
          <p:cNvPr id="28" name="Rectangle 4">
            <a:extLst>
              <a:ext uri="{FF2B5EF4-FFF2-40B4-BE49-F238E27FC236}">
                <a16:creationId xmlns:a16="http://schemas.microsoft.com/office/drawing/2014/main" id="{833EB896-A64C-47BA-B74B-4F9AE7EBF136}"/>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9" name="Rectangle 5">
            <a:extLst>
              <a:ext uri="{FF2B5EF4-FFF2-40B4-BE49-F238E27FC236}">
                <a16:creationId xmlns:a16="http://schemas.microsoft.com/office/drawing/2014/main" id="{67847A3D-C5E2-43F3-8A5C-1BCFB683BFD4}"/>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30" name="Rectangle 6">
            <a:extLst>
              <a:ext uri="{FF2B5EF4-FFF2-40B4-BE49-F238E27FC236}">
                <a16:creationId xmlns:a16="http://schemas.microsoft.com/office/drawing/2014/main" id="{906E9C7C-0075-46E4-A5D1-09E1AAD538C7}"/>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21</a:t>
            </a:fld>
            <a:endParaRPr lang="en-US" altLang="zh-CN" sz="1800" b="0">
              <a:solidFill>
                <a:srgbClr val="B2B2B2"/>
              </a:solidFill>
              <a:latin typeface="Arial" panose="020B0604020202020204" pitchFamily="34" charset="0"/>
            </a:endParaRPr>
          </a:p>
        </p:txBody>
      </p:sp>
      <p:grpSp>
        <p:nvGrpSpPr>
          <p:cNvPr id="54" name="Group 3">
            <a:extLst>
              <a:ext uri="{FF2B5EF4-FFF2-40B4-BE49-F238E27FC236}">
                <a16:creationId xmlns:a16="http://schemas.microsoft.com/office/drawing/2014/main" id="{57548103-6953-4B98-A73A-268EC0E941EA}"/>
              </a:ext>
            </a:extLst>
          </p:cNvPr>
          <p:cNvGrpSpPr>
            <a:grpSpLocks/>
          </p:cNvGrpSpPr>
          <p:nvPr/>
        </p:nvGrpSpPr>
        <p:grpSpPr bwMode="auto">
          <a:xfrm>
            <a:off x="6372225" y="1917601"/>
            <a:ext cx="1820863" cy="3240087"/>
            <a:chOff x="4020" y="1253"/>
            <a:chExt cx="1147" cy="2041"/>
          </a:xfrm>
        </p:grpSpPr>
        <p:sp>
          <p:nvSpPr>
            <p:cNvPr id="55" name="Rectangle 4">
              <a:extLst>
                <a:ext uri="{FF2B5EF4-FFF2-40B4-BE49-F238E27FC236}">
                  <a16:creationId xmlns:a16="http://schemas.microsoft.com/office/drawing/2014/main" id="{7F1A3B93-5F04-4005-A5A3-59DAE0253FD7}"/>
                </a:ext>
              </a:extLst>
            </p:cNvPr>
            <p:cNvSpPr>
              <a:spLocks noChangeArrowheads="1"/>
            </p:cNvSpPr>
            <p:nvPr/>
          </p:nvSpPr>
          <p:spPr bwMode="auto">
            <a:xfrm>
              <a:off x="4663" y="1742"/>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56" name="Rectangle 5">
              <a:extLst>
                <a:ext uri="{FF2B5EF4-FFF2-40B4-BE49-F238E27FC236}">
                  <a16:creationId xmlns:a16="http://schemas.microsoft.com/office/drawing/2014/main" id="{AD362E55-7713-4216-9FEC-EEE65581E8CC}"/>
                </a:ext>
              </a:extLst>
            </p:cNvPr>
            <p:cNvSpPr>
              <a:spLocks noChangeArrowheads="1"/>
            </p:cNvSpPr>
            <p:nvPr/>
          </p:nvSpPr>
          <p:spPr bwMode="auto">
            <a:xfrm>
              <a:off x="4020" y="2685"/>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57" name="Rectangle 6">
              <a:extLst>
                <a:ext uri="{FF2B5EF4-FFF2-40B4-BE49-F238E27FC236}">
                  <a16:creationId xmlns:a16="http://schemas.microsoft.com/office/drawing/2014/main" id="{34CA694C-C42B-4A1D-B4F0-CBF573246019}"/>
                </a:ext>
              </a:extLst>
            </p:cNvPr>
            <p:cNvSpPr>
              <a:spLocks noChangeArrowheads="1"/>
            </p:cNvSpPr>
            <p:nvPr/>
          </p:nvSpPr>
          <p:spPr bwMode="auto">
            <a:xfrm>
              <a:off x="4111" y="1803"/>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58" name="Rectangle 7">
              <a:extLst>
                <a:ext uri="{FF2B5EF4-FFF2-40B4-BE49-F238E27FC236}">
                  <a16:creationId xmlns:a16="http://schemas.microsoft.com/office/drawing/2014/main" id="{2E420185-B2AC-48DE-B3B6-A4C70E90C3E1}"/>
                </a:ext>
              </a:extLst>
            </p:cNvPr>
            <p:cNvSpPr>
              <a:spLocks noChangeArrowheads="1"/>
            </p:cNvSpPr>
            <p:nvPr/>
          </p:nvSpPr>
          <p:spPr bwMode="auto">
            <a:xfrm>
              <a:off x="5063" y="1361"/>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59" name="Rectangle 8">
              <a:extLst>
                <a:ext uri="{FF2B5EF4-FFF2-40B4-BE49-F238E27FC236}">
                  <a16:creationId xmlns:a16="http://schemas.microsoft.com/office/drawing/2014/main" id="{648A1A6C-71E8-429F-8BCD-320280351B5E}"/>
                </a:ext>
              </a:extLst>
            </p:cNvPr>
            <p:cNvSpPr>
              <a:spLocks noChangeArrowheads="1"/>
            </p:cNvSpPr>
            <p:nvPr/>
          </p:nvSpPr>
          <p:spPr bwMode="auto">
            <a:xfrm>
              <a:off x="5063" y="2979"/>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60" name="Rectangle 9">
              <a:extLst>
                <a:ext uri="{FF2B5EF4-FFF2-40B4-BE49-F238E27FC236}">
                  <a16:creationId xmlns:a16="http://schemas.microsoft.com/office/drawing/2014/main" id="{3CD748A2-5A01-496D-BA6A-713F252E7BC4}"/>
                </a:ext>
              </a:extLst>
            </p:cNvPr>
            <p:cNvSpPr>
              <a:spLocks noChangeArrowheads="1"/>
            </p:cNvSpPr>
            <p:nvPr/>
          </p:nvSpPr>
          <p:spPr bwMode="auto">
            <a:xfrm>
              <a:off x="4663" y="2523"/>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61" name="Oval 10">
              <a:extLst>
                <a:ext uri="{FF2B5EF4-FFF2-40B4-BE49-F238E27FC236}">
                  <a16:creationId xmlns:a16="http://schemas.microsoft.com/office/drawing/2014/main" id="{217A938C-EEF8-48FE-9411-6612D4A2CE62}"/>
                </a:ext>
              </a:extLst>
            </p:cNvPr>
            <p:cNvSpPr>
              <a:spLocks noChangeArrowheads="1"/>
            </p:cNvSpPr>
            <p:nvPr/>
          </p:nvSpPr>
          <p:spPr bwMode="auto">
            <a:xfrm>
              <a:off x="4218" y="1253"/>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ZERO</a:t>
              </a:r>
              <a:r>
                <a:rPr lang="en-US" altLang="zh-CN" sz="2000" dirty="0"/>
                <a:t>/0</a:t>
              </a:r>
            </a:p>
          </p:txBody>
        </p:sp>
        <p:sp>
          <p:nvSpPr>
            <p:cNvPr id="62" name="Oval 11">
              <a:extLst>
                <a:ext uri="{FF2B5EF4-FFF2-40B4-BE49-F238E27FC236}">
                  <a16:creationId xmlns:a16="http://schemas.microsoft.com/office/drawing/2014/main" id="{53F536B7-3C08-42A3-A099-626B63F78EA3}"/>
                </a:ext>
              </a:extLst>
            </p:cNvPr>
            <p:cNvSpPr>
              <a:spLocks noChangeArrowheads="1"/>
            </p:cNvSpPr>
            <p:nvPr/>
          </p:nvSpPr>
          <p:spPr bwMode="auto">
            <a:xfrm>
              <a:off x="4218" y="2047"/>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ONE</a:t>
              </a:r>
              <a:r>
                <a:rPr lang="en-US" altLang="zh-CN" sz="2000" dirty="0"/>
                <a:t>/0</a:t>
              </a:r>
            </a:p>
          </p:txBody>
        </p:sp>
        <p:sp>
          <p:nvSpPr>
            <p:cNvPr id="63" name="Oval 12">
              <a:extLst>
                <a:ext uri="{FF2B5EF4-FFF2-40B4-BE49-F238E27FC236}">
                  <a16:creationId xmlns:a16="http://schemas.microsoft.com/office/drawing/2014/main" id="{965D001F-968F-46D5-94EE-661AF7112FAE}"/>
                </a:ext>
              </a:extLst>
            </p:cNvPr>
            <p:cNvSpPr>
              <a:spLocks noChangeArrowheads="1"/>
            </p:cNvSpPr>
            <p:nvPr/>
          </p:nvSpPr>
          <p:spPr bwMode="auto">
            <a:xfrm>
              <a:off x="4218" y="2841"/>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TWO</a:t>
              </a:r>
              <a:r>
                <a:rPr lang="en-US" altLang="zh-CN" sz="2000" dirty="0"/>
                <a:t>/1</a:t>
              </a:r>
            </a:p>
          </p:txBody>
        </p:sp>
        <p:cxnSp>
          <p:nvCxnSpPr>
            <p:cNvPr id="64" name="AutoShape 13">
              <a:extLst>
                <a:ext uri="{FF2B5EF4-FFF2-40B4-BE49-F238E27FC236}">
                  <a16:creationId xmlns:a16="http://schemas.microsoft.com/office/drawing/2014/main" id="{6EBF1583-982E-49A9-B5EC-A9E95D7498EA}"/>
                </a:ext>
              </a:extLst>
            </p:cNvPr>
            <p:cNvCxnSpPr>
              <a:cxnSpLocks noChangeShapeType="1"/>
              <a:stCxn id="61" idx="4"/>
              <a:endCxn id="62" idx="0"/>
            </p:cNvCxnSpPr>
            <p:nvPr/>
          </p:nvCxnSpPr>
          <p:spPr bwMode="auto">
            <a:xfrm>
              <a:off x="4587" y="1717"/>
              <a:ext cx="0" cy="31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 name="AutoShape 14">
              <a:extLst>
                <a:ext uri="{FF2B5EF4-FFF2-40B4-BE49-F238E27FC236}">
                  <a16:creationId xmlns:a16="http://schemas.microsoft.com/office/drawing/2014/main" id="{8849D9C1-CD7E-45A4-8C5F-17790367045D}"/>
                </a:ext>
              </a:extLst>
            </p:cNvPr>
            <p:cNvCxnSpPr>
              <a:cxnSpLocks noChangeShapeType="1"/>
              <a:stCxn id="62" idx="4"/>
              <a:endCxn id="63" idx="0"/>
            </p:cNvCxnSpPr>
            <p:nvPr/>
          </p:nvCxnSpPr>
          <p:spPr bwMode="auto">
            <a:xfrm>
              <a:off x="4587" y="2511"/>
              <a:ext cx="0" cy="31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 name="AutoShape 15">
              <a:extLst>
                <a:ext uri="{FF2B5EF4-FFF2-40B4-BE49-F238E27FC236}">
                  <a16:creationId xmlns:a16="http://schemas.microsoft.com/office/drawing/2014/main" id="{523DBC4A-F70D-4484-8692-D734042CFBC7}"/>
                </a:ext>
              </a:extLst>
            </p:cNvPr>
            <p:cNvCxnSpPr>
              <a:cxnSpLocks noChangeShapeType="1"/>
              <a:stCxn id="62" idx="2"/>
              <a:endCxn id="61" idx="2"/>
            </p:cNvCxnSpPr>
            <p:nvPr/>
          </p:nvCxnSpPr>
          <p:spPr bwMode="auto">
            <a:xfrm rot="10800000" flipH="1">
              <a:off x="4206" y="1480"/>
              <a:ext cx="1" cy="794"/>
            </a:xfrm>
            <a:prstGeom prst="curvedConnector3">
              <a:avLst>
                <a:gd name="adj1" fmla="val -1960000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7" name="AutoShape 16">
              <a:extLst>
                <a:ext uri="{FF2B5EF4-FFF2-40B4-BE49-F238E27FC236}">
                  <a16:creationId xmlns:a16="http://schemas.microsoft.com/office/drawing/2014/main" id="{2230865F-2036-4FF9-9DC7-62F42FAEA454}"/>
                </a:ext>
              </a:extLst>
            </p:cNvPr>
            <p:cNvCxnSpPr>
              <a:cxnSpLocks noChangeShapeType="1"/>
              <a:stCxn id="63" idx="2"/>
              <a:endCxn id="61" idx="2"/>
            </p:cNvCxnSpPr>
            <p:nvPr/>
          </p:nvCxnSpPr>
          <p:spPr bwMode="auto">
            <a:xfrm rot="10800000" flipH="1">
              <a:off x="4206" y="1480"/>
              <a:ext cx="1" cy="1588"/>
            </a:xfrm>
            <a:prstGeom prst="curvedConnector3">
              <a:avLst>
                <a:gd name="adj1" fmla="val -36400014"/>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8" name="AutoShape 17">
              <a:extLst>
                <a:ext uri="{FF2B5EF4-FFF2-40B4-BE49-F238E27FC236}">
                  <a16:creationId xmlns:a16="http://schemas.microsoft.com/office/drawing/2014/main" id="{28B091CE-E2EA-4FEB-9A61-E231EBF11064}"/>
                </a:ext>
              </a:extLst>
            </p:cNvPr>
            <p:cNvCxnSpPr>
              <a:cxnSpLocks noChangeShapeType="1"/>
              <a:stCxn id="61" idx="5"/>
              <a:endCxn id="61" idx="7"/>
            </p:cNvCxnSpPr>
            <p:nvPr/>
          </p:nvCxnSpPr>
          <p:spPr bwMode="auto">
            <a:xfrm rot="5400000" flipH="1" flipV="1">
              <a:off x="4677" y="1479"/>
              <a:ext cx="341" cy="1"/>
            </a:xfrm>
            <a:prstGeom prst="curvedConnector5">
              <a:avLst>
                <a:gd name="adj1" fmla="val -25745"/>
                <a:gd name="adj2" fmla="val 41300014"/>
                <a:gd name="adj3" fmla="val 14606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9" name="AutoShape 18">
              <a:extLst>
                <a:ext uri="{FF2B5EF4-FFF2-40B4-BE49-F238E27FC236}">
                  <a16:creationId xmlns:a16="http://schemas.microsoft.com/office/drawing/2014/main" id="{D9037FF8-AC59-49A1-A7E4-60BAE26818C1}"/>
                </a:ext>
              </a:extLst>
            </p:cNvPr>
            <p:cNvCxnSpPr>
              <a:cxnSpLocks noChangeShapeType="1"/>
              <a:stCxn id="63" idx="5"/>
              <a:endCxn id="63" idx="7"/>
            </p:cNvCxnSpPr>
            <p:nvPr/>
          </p:nvCxnSpPr>
          <p:spPr bwMode="auto">
            <a:xfrm rot="5400000" flipH="1" flipV="1">
              <a:off x="4677" y="3067"/>
              <a:ext cx="341" cy="1"/>
            </a:xfrm>
            <a:prstGeom prst="curvedConnector5">
              <a:avLst>
                <a:gd name="adj1" fmla="val -36046"/>
                <a:gd name="adj2" fmla="val 42100014"/>
                <a:gd name="adj3" fmla="val 143898"/>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70" name="Group 21">
            <a:extLst>
              <a:ext uri="{FF2B5EF4-FFF2-40B4-BE49-F238E27FC236}">
                <a16:creationId xmlns:a16="http://schemas.microsoft.com/office/drawing/2014/main" id="{D3AC1CE5-B923-4D44-8D43-5862749618C1}"/>
              </a:ext>
            </a:extLst>
          </p:cNvPr>
          <p:cNvGrpSpPr>
            <a:grpSpLocks/>
          </p:cNvGrpSpPr>
          <p:nvPr/>
        </p:nvGrpSpPr>
        <p:grpSpPr bwMode="auto">
          <a:xfrm>
            <a:off x="6669088" y="5481538"/>
            <a:ext cx="1781175" cy="720725"/>
            <a:chOff x="4201" y="3498"/>
            <a:chExt cx="1122" cy="454"/>
          </a:xfrm>
        </p:grpSpPr>
        <p:sp>
          <p:nvSpPr>
            <p:cNvPr id="71" name="Rectangle 22">
              <a:extLst>
                <a:ext uri="{FF2B5EF4-FFF2-40B4-BE49-F238E27FC236}">
                  <a16:creationId xmlns:a16="http://schemas.microsoft.com/office/drawing/2014/main" id="{CACAABF6-3AC3-4160-85A1-B448FE1E21A9}"/>
                </a:ext>
              </a:extLst>
            </p:cNvPr>
            <p:cNvSpPr>
              <a:spLocks noChangeArrowheads="1"/>
            </p:cNvSpPr>
            <p:nvPr/>
          </p:nvSpPr>
          <p:spPr bwMode="auto">
            <a:xfrm>
              <a:off x="5050" y="3498"/>
              <a:ext cx="15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in</a:t>
              </a:r>
            </a:p>
          </p:txBody>
        </p:sp>
        <p:sp>
          <p:nvSpPr>
            <p:cNvPr id="72" name="Line 23">
              <a:extLst>
                <a:ext uri="{FF2B5EF4-FFF2-40B4-BE49-F238E27FC236}">
                  <a16:creationId xmlns:a16="http://schemas.microsoft.com/office/drawing/2014/main" id="{0F0D401E-7630-4B42-BA9A-FC55BF805D66}"/>
                </a:ext>
              </a:extLst>
            </p:cNvPr>
            <p:cNvSpPr>
              <a:spLocks noChangeShapeType="1"/>
            </p:cNvSpPr>
            <p:nvPr/>
          </p:nvSpPr>
          <p:spPr bwMode="auto">
            <a:xfrm>
              <a:off x="4949" y="3725"/>
              <a:ext cx="374"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3" name="Oval 24">
              <a:extLst>
                <a:ext uri="{FF2B5EF4-FFF2-40B4-BE49-F238E27FC236}">
                  <a16:creationId xmlns:a16="http://schemas.microsoft.com/office/drawing/2014/main" id="{E2AAF692-7F94-4A9D-98BB-8D0EE3294A9E}"/>
                </a:ext>
              </a:extLst>
            </p:cNvPr>
            <p:cNvSpPr>
              <a:spLocks noChangeArrowheads="1"/>
            </p:cNvSpPr>
            <p:nvPr/>
          </p:nvSpPr>
          <p:spPr bwMode="auto">
            <a:xfrm>
              <a:off x="4201" y="3499"/>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2000" dirty="0"/>
                <a:t>cs/out</a:t>
              </a:r>
            </a:p>
          </p:txBody>
        </p:sp>
      </p:grpSp>
      <p:grpSp>
        <p:nvGrpSpPr>
          <p:cNvPr id="74" name="Group 25">
            <a:extLst>
              <a:ext uri="{FF2B5EF4-FFF2-40B4-BE49-F238E27FC236}">
                <a16:creationId xmlns:a16="http://schemas.microsoft.com/office/drawing/2014/main" id="{B3F3E386-DCBF-4B0D-8244-4BE7DBAE679B}"/>
              </a:ext>
            </a:extLst>
          </p:cNvPr>
          <p:cNvGrpSpPr>
            <a:grpSpLocks/>
          </p:cNvGrpSpPr>
          <p:nvPr/>
        </p:nvGrpSpPr>
        <p:grpSpPr bwMode="auto">
          <a:xfrm>
            <a:off x="6578600" y="1412776"/>
            <a:ext cx="693738" cy="419100"/>
            <a:chOff x="4144" y="932"/>
            <a:chExt cx="437" cy="264"/>
          </a:xfrm>
        </p:grpSpPr>
        <p:cxnSp>
          <p:nvCxnSpPr>
            <p:cNvPr id="75" name="AutoShape 26">
              <a:extLst>
                <a:ext uri="{FF2B5EF4-FFF2-40B4-BE49-F238E27FC236}">
                  <a16:creationId xmlns:a16="http://schemas.microsoft.com/office/drawing/2014/main" id="{C4899B25-D08E-45C9-9F1E-AE8CAA386011}"/>
                </a:ext>
              </a:extLst>
            </p:cNvPr>
            <p:cNvCxnSpPr>
              <a:cxnSpLocks noChangeShapeType="1"/>
              <a:endCxn id="61" idx="0"/>
            </p:cNvCxnSpPr>
            <p:nvPr/>
          </p:nvCxnSpPr>
          <p:spPr bwMode="auto">
            <a:xfrm>
              <a:off x="4580" y="932"/>
              <a:ext cx="1" cy="264"/>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76" name="Rectangle 27">
              <a:extLst>
                <a:ext uri="{FF2B5EF4-FFF2-40B4-BE49-F238E27FC236}">
                  <a16:creationId xmlns:a16="http://schemas.microsoft.com/office/drawing/2014/main" id="{77D364B7-64D9-498B-9213-B4E443392FB2}"/>
                </a:ext>
              </a:extLst>
            </p:cNvPr>
            <p:cNvSpPr>
              <a:spLocks noChangeArrowheads="1"/>
            </p:cNvSpPr>
            <p:nvPr/>
          </p:nvSpPr>
          <p:spPr bwMode="auto">
            <a:xfrm>
              <a:off x="4144" y="935"/>
              <a:ext cx="39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dirty="0">
                  <a:solidFill>
                    <a:srgbClr val="000000"/>
                  </a:solidFill>
                </a:rPr>
                <a:t>! </a:t>
              </a:r>
              <a:r>
                <a:rPr lang="en-US" altLang="zh-CN" sz="2000" dirty="0" err="1">
                  <a:solidFill>
                    <a:srgbClr val="000000"/>
                  </a:solidFill>
                </a:rPr>
                <a:t>rstn</a:t>
              </a:r>
              <a:endParaRPr lang="en-US" altLang="zh-CN" sz="2000" dirty="0">
                <a:solidFill>
                  <a:srgbClr val="000000"/>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00518B6-E6F4-45D9-B194-C72E7020773E}"/>
              </a:ext>
            </a:extLst>
          </p:cNvPr>
          <p:cNvSpPr>
            <a:spLocks noGrp="1" noChangeArrowheads="1"/>
          </p:cNvSpPr>
          <p:nvPr>
            <p:ph type="title" idx="4294967295"/>
          </p:nvPr>
        </p:nvSpPr>
        <p:spPr/>
        <p:txBody>
          <a:bodyPr/>
          <a:lstStyle/>
          <a:p>
            <a:r>
              <a:rPr lang="zh-CN" altLang="en-US" dirty="0"/>
              <a:t>示例</a:t>
            </a:r>
            <a:r>
              <a:rPr lang="en-US" altLang="zh-CN" dirty="0"/>
              <a:t>—</a:t>
            </a:r>
            <a:r>
              <a:rPr lang="zh-CN" altLang="en-US" dirty="0"/>
              <a:t>三段式摩尔型</a:t>
            </a:r>
            <a:r>
              <a:rPr lang="en-US" altLang="zh-CN" dirty="0"/>
              <a:t>FSM (</a:t>
            </a:r>
            <a:r>
              <a:rPr lang="zh-CN" altLang="en-US" dirty="0"/>
              <a:t>续</a:t>
            </a:r>
            <a:r>
              <a:rPr lang="en-US" altLang="zh-CN" dirty="0"/>
              <a:t>2)</a:t>
            </a:r>
            <a:endParaRPr lang="zh-CN" altLang="en-US" dirty="0"/>
          </a:p>
        </p:txBody>
      </p:sp>
      <p:sp>
        <p:nvSpPr>
          <p:cNvPr id="47107" name="Rectangle 3">
            <a:extLst>
              <a:ext uri="{FF2B5EF4-FFF2-40B4-BE49-F238E27FC236}">
                <a16:creationId xmlns:a16="http://schemas.microsoft.com/office/drawing/2014/main" id="{508659CD-B876-4932-B36B-D0458D0AA998}"/>
              </a:ext>
            </a:extLst>
          </p:cNvPr>
          <p:cNvSpPr>
            <a:spLocks noChangeArrowheads="1"/>
          </p:cNvSpPr>
          <p:nvPr/>
        </p:nvSpPr>
        <p:spPr bwMode="auto">
          <a:xfrm>
            <a:off x="846138" y="1233488"/>
            <a:ext cx="5508624"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792" tIns="26621" rIns="18792" bIns="26621"/>
          <a:lstStyle>
            <a:lvl1pPr defTabSz="901700">
              <a:spcAft>
                <a:spcPct val="20000"/>
              </a:spcAft>
              <a:buChar char="•"/>
              <a:tabLst>
                <a:tab pos="450850" algn="l"/>
                <a:tab pos="901700" algn="l"/>
                <a:tab pos="1350963" algn="l"/>
                <a:tab pos="2641600"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 pos="2641600"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 pos="2641600" algn="l"/>
              </a:tabLst>
              <a:defRPr sz="2000">
                <a:solidFill>
                  <a:schemeClr val="tx1"/>
                </a:solidFill>
                <a:latin typeface="Times New Roman" panose="02020603050405020304" pitchFamily="18" charset="0"/>
                <a:ea typeface="宋体" panose="02010600030101010101" pitchFamily="2" charset="-122"/>
              </a:defRPr>
            </a:lvl9pPr>
          </a:lstStyle>
          <a:p>
            <a:pPr>
              <a:spcAft>
                <a:spcPts val="300"/>
              </a:spcAft>
              <a:buNone/>
            </a:pPr>
            <a:r>
              <a:rPr lang="en-US" altLang="zh-CN" sz="2400" b="0" dirty="0">
                <a:solidFill>
                  <a:srgbClr val="000000"/>
                </a:solidFill>
              </a:rPr>
              <a:t>// </a:t>
            </a:r>
            <a:r>
              <a:rPr lang="zh-CN" altLang="en-US" sz="2400" b="0" dirty="0">
                <a:solidFill>
                  <a:srgbClr val="000000"/>
                </a:solidFill>
              </a:rPr>
              <a:t>时序描述</a:t>
            </a:r>
            <a:r>
              <a:rPr lang="en-US" altLang="zh-CN" sz="2400" b="0" dirty="0">
                <a:solidFill>
                  <a:srgbClr val="000000"/>
                </a:solidFill>
              </a:rPr>
              <a:t>OUT</a:t>
            </a:r>
          </a:p>
          <a:p>
            <a:pPr>
              <a:spcAft>
                <a:spcPts val="300"/>
              </a:spcAft>
              <a:buFontTx/>
              <a:buNone/>
            </a:pPr>
            <a:r>
              <a:rPr lang="en-US" altLang="zh-CN" sz="2400" b="0" dirty="0">
                <a:solidFill>
                  <a:srgbClr val="000000"/>
                </a:solidFill>
              </a:rPr>
              <a:t>always @(</a:t>
            </a:r>
            <a:r>
              <a:rPr lang="en-US" altLang="zh-CN" sz="2400" b="0" dirty="0" err="1">
                <a:solidFill>
                  <a:srgbClr val="000000"/>
                </a:solidFill>
              </a:rPr>
              <a:t>posedge</a:t>
            </a:r>
            <a:r>
              <a:rPr lang="en-US" altLang="zh-CN" sz="2400" b="0" dirty="0">
                <a:solidFill>
                  <a:srgbClr val="000000"/>
                </a:solidFill>
              </a:rPr>
              <a:t> </a:t>
            </a:r>
            <a:r>
              <a:rPr lang="en-US" altLang="zh-CN" sz="2400" b="0" dirty="0" err="1">
                <a:solidFill>
                  <a:srgbClr val="000000"/>
                </a:solidFill>
              </a:rPr>
              <a:t>clk</a:t>
            </a:r>
            <a:r>
              <a:rPr lang="en-US" altLang="zh-CN" sz="2400" b="0" dirty="0">
                <a:solidFill>
                  <a:srgbClr val="000000"/>
                </a:solidFill>
              </a:rPr>
              <a:t> or </a:t>
            </a:r>
            <a:r>
              <a:rPr lang="en-US" altLang="zh-CN" sz="2400" b="0" dirty="0" err="1">
                <a:solidFill>
                  <a:srgbClr val="000000"/>
                </a:solidFill>
              </a:rPr>
              <a:t>negedge</a:t>
            </a:r>
            <a:r>
              <a:rPr lang="en-US" altLang="zh-CN" sz="2400" b="0" dirty="0">
                <a:solidFill>
                  <a:srgbClr val="000000"/>
                </a:solidFill>
              </a:rPr>
              <a:t> </a:t>
            </a:r>
            <a:r>
              <a:rPr lang="en-US" altLang="zh-CN" sz="2400" b="0" dirty="0" err="1">
                <a:solidFill>
                  <a:srgbClr val="000000"/>
                </a:solidFill>
              </a:rPr>
              <a:t>rstn</a:t>
            </a:r>
            <a:r>
              <a:rPr lang="en-US" altLang="zh-CN" sz="2400" b="0" dirty="0">
                <a:solidFill>
                  <a:srgbClr val="000000"/>
                </a:solidFill>
              </a:rPr>
              <a:t>)</a:t>
            </a:r>
            <a:br>
              <a:rPr lang="en-US" altLang="zh-CN" sz="2400" b="0" dirty="0">
                <a:solidFill>
                  <a:srgbClr val="000000"/>
                </a:solidFill>
              </a:rPr>
            </a:br>
            <a:r>
              <a:rPr lang="en-US" altLang="zh-CN" sz="2400" b="0" dirty="0">
                <a:solidFill>
                  <a:srgbClr val="000000"/>
                </a:solidFill>
              </a:rPr>
              <a:t>    if (!</a:t>
            </a:r>
            <a:r>
              <a:rPr lang="en-US" altLang="zh-CN" sz="2400" b="0" dirty="0" err="1">
                <a:solidFill>
                  <a:srgbClr val="000000"/>
                </a:solidFill>
              </a:rPr>
              <a:t>rstn</a:t>
            </a:r>
            <a:r>
              <a:rPr lang="en-US" altLang="zh-CN" sz="2400" b="0" dirty="0">
                <a:solidFill>
                  <a:srgbClr val="000000"/>
                </a:solidFill>
              </a:rPr>
              <a:t>)  out &lt;= 1’b0;    //</a:t>
            </a:r>
            <a:r>
              <a:rPr lang="zh-CN" altLang="en-US" sz="2400" b="0" dirty="0">
                <a:solidFill>
                  <a:srgbClr val="000000"/>
                </a:solidFill>
              </a:rPr>
              <a:t>异步复位</a:t>
            </a:r>
            <a:endParaRPr lang="en-US" altLang="zh-CN" sz="2400" b="0" dirty="0">
              <a:solidFill>
                <a:srgbClr val="000000"/>
              </a:solidFill>
            </a:endParaRPr>
          </a:p>
          <a:p>
            <a:pPr>
              <a:spcAft>
                <a:spcPts val="300"/>
              </a:spcAft>
              <a:buFontTx/>
              <a:buNone/>
            </a:pPr>
            <a:r>
              <a:rPr lang="en-US" altLang="zh-CN" sz="2400" b="0" dirty="0">
                <a:solidFill>
                  <a:srgbClr val="000000"/>
                </a:solidFill>
              </a:rPr>
              <a:t>    else begin</a:t>
            </a:r>
          </a:p>
          <a:p>
            <a:pPr>
              <a:spcAft>
                <a:spcPts val="300"/>
              </a:spcAft>
              <a:buFontTx/>
              <a:buNone/>
            </a:pPr>
            <a:r>
              <a:rPr lang="en-US" altLang="zh-CN" sz="2400" b="0" dirty="0">
                <a:solidFill>
                  <a:srgbClr val="000000"/>
                </a:solidFill>
              </a:rPr>
              <a:t>        case (</a:t>
            </a:r>
            <a:r>
              <a:rPr lang="en-US" altLang="zh-CN" sz="2400" dirty="0">
                <a:solidFill>
                  <a:srgbClr val="FF0000"/>
                </a:solidFill>
              </a:rPr>
              <a:t>ns</a:t>
            </a:r>
            <a:r>
              <a:rPr lang="en-US" altLang="zh-CN" sz="2400" b="0" dirty="0">
                <a:solidFill>
                  <a:srgbClr val="000000"/>
                </a:solidFill>
              </a:rPr>
              <a:t>)</a:t>
            </a:r>
          </a:p>
          <a:p>
            <a:pPr>
              <a:spcAft>
                <a:spcPts val="300"/>
              </a:spcAft>
              <a:buFontTx/>
              <a:buNone/>
            </a:pPr>
            <a:r>
              <a:rPr lang="en-US" altLang="zh-CN" sz="2400" b="0" dirty="0">
                <a:solidFill>
                  <a:srgbClr val="000000"/>
                </a:solidFill>
              </a:rPr>
              <a:t>            ZERO: out &lt;= 1’b0;</a:t>
            </a:r>
          </a:p>
          <a:p>
            <a:pPr>
              <a:spcAft>
                <a:spcPts val="300"/>
              </a:spcAft>
              <a:buFontTx/>
              <a:buNone/>
            </a:pPr>
            <a:r>
              <a:rPr lang="en-US" altLang="zh-CN" sz="2400" b="0" dirty="0">
                <a:solidFill>
                  <a:srgbClr val="000000"/>
                </a:solidFill>
              </a:rPr>
              <a:t>            ONE: out &lt;=  1’b0;</a:t>
            </a:r>
          </a:p>
          <a:p>
            <a:pPr>
              <a:spcAft>
                <a:spcPts val="300"/>
              </a:spcAft>
              <a:buFontTx/>
              <a:buNone/>
            </a:pPr>
            <a:r>
              <a:rPr lang="en-US" altLang="zh-CN" sz="2400" b="0" dirty="0">
                <a:solidFill>
                  <a:srgbClr val="000000"/>
                </a:solidFill>
              </a:rPr>
              <a:t>            TWO: out &lt;= 1’b1;</a:t>
            </a:r>
          </a:p>
          <a:p>
            <a:pPr>
              <a:spcAft>
                <a:spcPts val="300"/>
              </a:spcAft>
              <a:buFontTx/>
              <a:buNone/>
            </a:pPr>
            <a:r>
              <a:rPr lang="en-US" altLang="zh-CN" sz="2400" b="0" dirty="0">
                <a:solidFill>
                  <a:srgbClr val="000000"/>
                </a:solidFill>
              </a:rPr>
              <a:t>        </a:t>
            </a:r>
            <a:r>
              <a:rPr lang="en-US" altLang="zh-CN" sz="2400" b="0" dirty="0" err="1">
                <a:solidFill>
                  <a:srgbClr val="000000"/>
                </a:solidFill>
              </a:rPr>
              <a:t>endcase</a:t>
            </a:r>
            <a:endParaRPr lang="en-US" altLang="zh-CN" sz="2400" b="0" dirty="0">
              <a:solidFill>
                <a:srgbClr val="000000"/>
              </a:solidFill>
            </a:endParaRPr>
          </a:p>
          <a:p>
            <a:pPr>
              <a:spcAft>
                <a:spcPts val="300"/>
              </a:spcAft>
              <a:buFontTx/>
              <a:buNone/>
            </a:pPr>
            <a:r>
              <a:rPr lang="en-US" altLang="zh-CN" sz="2400" b="0" dirty="0">
                <a:solidFill>
                  <a:srgbClr val="000000"/>
                </a:solidFill>
              </a:rPr>
              <a:t>    end</a:t>
            </a:r>
          </a:p>
          <a:p>
            <a:pPr>
              <a:spcAft>
                <a:spcPts val="300"/>
              </a:spcAft>
              <a:buFontTx/>
              <a:buNone/>
            </a:pPr>
            <a:endParaRPr lang="en-US" altLang="zh-CN" sz="1200" b="0" dirty="0">
              <a:solidFill>
                <a:srgbClr val="000000"/>
              </a:solidFill>
            </a:endParaRPr>
          </a:p>
          <a:p>
            <a:pPr>
              <a:spcAft>
                <a:spcPts val="300"/>
              </a:spcAft>
              <a:buFontTx/>
              <a:buNone/>
            </a:pPr>
            <a:r>
              <a:rPr lang="en-US" altLang="zh-CN" sz="2400" b="0" dirty="0">
                <a:solidFill>
                  <a:srgbClr val="000000"/>
                </a:solidFill>
              </a:rPr>
              <a:t>// </a:t>
            </a:r>
            <a:r>
              <a:rPr lang="zh-CN" altLang="en-US" sz="2400" b="0" dirty="0">
                <a:solidFill>
                  <a:srgbClr val="000000"/>
                </a:solidFill>
              </a:rPr>
              <a:t>若用组合描述</a:t>
            </a:r>
            <a:r>
              <a:rPr lang="en-US" altLang="zh-CN" sz="2400" b="0" dirty="0">
                <a:solidFill>
                  <a:srgbClr val="000000"/>
                </a:solidFill>
              </a:rPr>
              <a:t>OUT</a:t>
            </a:r>
          </a:p>
          <a:p>
            <a:pPr>
              <a:spcAft>
                <a:spcPts val="300"/>
              </a:spcAft>
              <a:buFontTx/>
              <a:buNone/>
            </a:pPr>
            <a:r>
              <a:rPr lang="en-US" altLang="zh-CN" sz="2400" b="0" dirty="0">
                <a:solidFill>
                  <a:srgbClr val="000000"/>
                </a:solidFill>
              </a:rPr>
              <a:t>// assign out = (cs == TWO);</a:t>
            </a:r>
          </a:p>
          <a:p>
            <a:pPr>
              <a:spcAft>
                <a:spcPts val="300"/>
              </a:spcAft>
              <a:buFontTx/>
              <a:buNone/>
            </a:pPr>
            <a:endParaRPr lang="en-US" altLang="zh-CN" sz="2400" b="0" dirty="0">
              <a:solidFill>
                <a:srgbClr val="000000"/>
              </a:solidFill>
            </a:endParaRPr>
          </a:p>
        </p:txBody>
      </p:sp>
      <p:sp>
        <p:nvSpPr>
          <p:cNvPr id="28" name="Rectangle 4">
            <a:extLst>
              <a:ext uri="{FF2B5EF4-FFF2-40B4-BE49-F238E27FC236}">
                <a16:creationId xmlns:a16="http://schemas.microsoft.com/office/drawing/2014/main" id="{833EB896-A64C-47BA-B74B-4F9AE7EBF136}"/>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9" name="Rectangle 5">
            <a:extLst>
              <a:ext uri="{FF2B5EF4-FFF2-40B4-BE49-F238E27FC236}">
                <a16:creationId xmlns:a16="http://schemas.microsoft.com/office/drawing/2014/main" id="{67847A3D-C5E2-43F3-8A5C-1BCFB683BFD4}"/>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30" name="Rectangle 6">
            <a:extLst>
              <a:ext uri="{FF2B5EF4-FFF2-40B4-BE49-F238E27FC236}">
                <a16:creationId xmlns:a16="http://schemas.microsoft.com/office/drawing/2014/main" id="{906E9C7C-0075-46E4-A5D1-09E1AAD538C7}"/>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22</a:t>
            </a:fld>
            <a:endParaRPr lang="en-US" altLang="zh-CN" sz="1800" b="0">
              <a:solidFill>
                <a:srgbClr val="B2B2B2"/>
              </a:solidFill>
              <a:latin typeface="Arial" panose="020B0604020202020204" pitchFamily="34" charset="0"/>
            </a:endParaRPr>
          </a:p>
        </p:txBody>
      </p:sp>
      <p:grpSp>
        <p:nvGrpSpPr>
          <p:cNvPr id="54" name="Group 3">
            <a:extLst>
              <a:ext uri="{FF2B5EF4-FFF2-40B4-BE49-F238E27FC236}">
                <a16:creationId xmlns:a16="http://schemas.microsoft.com/office/drawing/2014/main" id="{67452C1C-CAD0-4A1C-B9B2-789AD1BB60F3}"/>
              </a:ext>
            </a:extLst>
          </p:cNvPr>
          <p:cNvGrpSpPr>
            <a:grpSpLocks/>
          </p:cNvGrpSpPr>
          <p:nvPr/>
        </p:nvGrpSpPr>
        <p:grpSpPr bwMode="auto">
          <a:xfrm>
            <a:off x="6372225" y="1917601"/>
            <a:ext cx="1820863" cy="3240087"/>
            <a:chOff x="4020" y="1253"/>
            <a:chExt cx="1147" cy="2041"/>
          </a:xfrm>
        </p:grpSpPr>
        <p:sp>
          <p:nvSpPr>
            <p:cNvPr id="55" name="Rectangle 4">
              <a:extLst>
                <a:ext uri="{FF2B5EF4-FFF2-40B4-BE49-F238E27FC236}">
                  <a16:creationId xmlns:a16="http://schemas.microsoft.com/office/drawing/2014/main" id="{9C0D7B98-B655-44AB-9B8A-8FF813730B9E}"/>
                </a:ext>
              </a:extLst>
            </p:cNvPr>
            <p:cNvSpPr>
              <a:spLocks noChangeArrowheads="1"/>
            </p:cNvSpPr>
            <p:nvPr/>
          </p:nvSpPr>
          <p:spPr bwMode="auto">
            <a:xfrm>
              <a:off x="4663" y="1742"/>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56" name="Rectangle 5">
              <a:extLst>
                <a:ext uri="{FF2B5EF4-FFF2-40B4-BE49-F238E27FC236}">
                  <a16:creationId xmlns:a16="http://schemas.microsoft.com/office/drawing/2014/main" id="{DD1B1B33-2106-4E67-954F-B4FF270B1916}"/>
                </a:ext>
              </a:extLst>
            </p:cNvPr>
            <p:cNvSpPr>
              <a:spLocks noChangeArrowheads="1"/>
            </p:cNvSpPr>
            <p:nvPr/>
          </p:nvSpPr>
          <p:spPr bwMode="auto">
            <a:xfrm>
              <a:off x="4020" y="2685"/>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57" name="Rectangle 6">
              <a:extLst>
                <a:ext uri="{FF2B5EF4-FFF2-40B4-BE49-F238E27FC236}">
                  <a16:creationId xmlns:a16="http://schemas.microsoft.com/office/drawing/2014/main" id="{09B96BA3-FD05-4A67-9B4D-9F63F1F59152}"/>
                </a:ext>
              </a:extLst>
            </p:cNvPr>
            <p:cNvSpPr>
              <a:spLocks noChangeArrowheads="1"/>
            </p:cNvSpPr>
            <p:nvPr/>
          </p:nvSpPr>
          <p:spPr bwMode="auto">
            <a:xfrm>
              <a:off x="4111" y="1803"/>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58" name="Rectangle 7">
              <a:extLst>
                <a:ext uri="{FF2B5EF4-FFF2-40B4-BE49-F238E27FC236}">
                  <a16:creationId xmlns:a16="http://schemas.microsoft.com/office/drawing/2014/main" id="{0F0FDBC2-768C-467E-A885-40FA559B4421}"/>
                </a:ext>
              </a:extLst>
            </p:cNvPr>
            <p:cNvSpPr>
              <a:spLocks noChangeArrowheads="1"/>
            </p:cNvSpPr>
            <p:nvPr/>
          </p:nvSpPr>
          <p:spPr bwMode="auto">
            <a:xfrm>
              <a:off x="5063" y="1361"/>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0</a:t>
              </a:r>
            </a:p>
          </p:txBody>
        </p:sp>
        <p:sp>
          <p:nvSpPr>
            <p:cNvPr id="59" name="Rectangle 8">
              <a:extLst>
                <a:ext uri="{FF2B5EF4-FFF2-40B4-BE49-F238E27FC236}">
                  <a16:creationId xmlns:a16="http://schemas.microsoft.com/office/drawing/2014/main" id="{49E296B0-935E-4203-A5B4-C02075E4E624}"/>
                </a:ext>
              </a:extLst>
            </p:cNvPr>
            <p:cNvSpPr>
              <a:spLocks noChangeArrowheads="1"/>
            </p:cNvSpPr>
            <p:nvPr/>
          </p:nvSpPr>
          <p:spPr bwMode="auto">
            <a:xfrm>
              <a:off x="5063" y="2979"/>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60" name="Rectangle 9">
              <a:extLst>
                <a:ext uri="{FF2B5EF4-FFF2-40B4-BE49-F238E27FC236}">
                  <a16:creationId xmlns:a16="http://schemas.microsoft.com/office/drawing/2014/main" id="{D92E2572-AA0A-4ADA-BF36-B135FA287CE2}"/>
                </a:ext>
              </a:extLst>
            </p:cNvPr>
            <p:cNvSpPr>
              <a:spLocks noChangeArrowheads="1"/>
            </p:cNvSpPr>
            <p:nvPr/>
          </p:nvSpPr>
          <p:spPr bwMode="auto">
            <a:xfrm>
              <a:off x="4663" y="2523"/>
              <a:ext cx="1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1</a:t>
              </a:r>
            </a:p>
          </p:txBody>
        </p:sp>
        <p:sp>
          <p:nvSpPr>
            <p:cNvPr id="61" name="Oval 10">
              <a:extLst>
                <a:ext uri="{FF2B5EF4-FFF2-40B4-BE49-F238E27FC236}">
                  <a16:creationId xmlns:a16="http://schemas.microsoft.com/office/drawing/2014/main" id="{36BE12C9-65B0-4638-978E-587A7BF26935}"/>
                </a:ext>
              </a:extLst>
            </p:cNvPr>
            <p:cNvSpPr>
              <a:spLocks noChangeArrowheads="1"/>
            </p:cNvSpPr>
            <p:nvPr/>
          </p:nvSpPr>
          <p:spPr bwMode="auto">
            <a:xfrm>
              <a:off x="4218" y="1253"/>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ZERO</a:t>
              </a:r>
              <a:r>
                <a:rPr lang="en-US" altLang="zh-CN" sz="2000" dirty="0"/>
                <a:t>/0</a:t>
              </a:r>
            </a:p>
          </p:txBody>
        </p:sp>
        <p:sp>
          <p:nvSpPr>
            <p:cNvPr id="62" name="Oval 11">
              <a:extLst>
                <a:ext uri="{FF2B5EF4-FFF2-40B4-BE49-F238E27FC236}">
                  <a16:creationId xmlns:a16="http://schemas.microsoft.com/office/drawing/2014/main" id="{A7042DBB-5594-4D19-A8AE-48FAC6E91BB7}"/>
                </a:ext>
              </a:extLst>
            </p:cNvPr>
            <p:cNvSpPr>
              <a:spLocks noChangeArrowheads="1"/>
            </p:cNvSpPr>
            <p:nvPr/>
          </p:nvSpPr>
          <p:spPr bwMode="auto">
            <a:xfrm>
              <a:off x="4218" y="2047"/>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ONE</a:t>
              </a:r>
              <a:r>
                <a:rPr lang="en-US" altLang="zh-CN" sz="2000" dirty="0"/>
                <a:t>/0</a:t>
              </a:r>
            </a:p>
          </p:txBody>
        </p:sp>
        <p:sp>
          <p:nvSpPr>
            <p:cNvPr id="63" name="Oval 12">
              <a:extLst>
                <a:ext uri="{FF2B5EF4-FFF2-40B4-BE49-F238E27FC236}">
                  <a16:creationId xmlns:a16="http://schemas.microsoft.com/office/drawing/2014/main" id="{A253D109-287E-4924-B990-DBE622797C44}"/>
                </a:ext>
              </a:extLst>
            </p:cNvPr>
            <p:cNvSpPr>
              <a:spLocks noChangeArrowheads="1"/>
            </p:cNvSpPr>
            <p:nvPr/>
          </p:nvSpPr>
          <p:spPr bwMode="auto">
            <a:xfrm>
              <a:off x="4218" y="2841"/>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1800" dirty="0"/>
                <a:t>TWO</a:t>
              </a:r>
              <a:r>
                <a:rPr lang="en-US" altLang="zh-CN" sz="2000" dirty="0"/>
                <a:t>/1</a:t>
              </a:r>
            </a:p>
          </p:txBody>
        </p:sp>
        <p:cxnSp>
          <p:nvCxnSpPr>
            <p:cNvPr id="64" name="AutoShape 13">
              <a:extLst>
                <a:ext uri="{FF2B5EF4-FFF2-40B4-BE49-F238E27FC236}">
                  <a16:creationId xmlns:a16="http://schemas.microsoft.com/office/drawing/2014/main" id="{51082E27-DE58-4DA8-89CC-C0644F62D7C2}"/>
                </a:ext>
              </a:extLst>
            </p:cNvPr>
            <p:cNvCxnSpPr>
              <a:cxnSpLocks noChangeShapeType="1"/>
              <a:stCxn id="61" idx="4"/>
              <a:endCxn id="62" idx="0"/>
            </p:cNvCxnSpPr>
            <p:nvPr/>
          </p:nvCxnSpPr>
          <p:spPr bwMode="auto">
            <a:xfrm>
              <a:off x="4587" y="1717"/>
              <a:ext cx="0" cy="31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 name="AutoShape 14">
              <a:extLst>
                <a:ext uri="{FF2B5EF4-FFF2-40B4-BE49-F238E27FC236}">
                  <a16:creationId xmlns:a16="http://schemas.microsoft.com/office/drawing/2014/main" id="{200A4C41-2020-4124-B384-648D4B28CB29}"/>
                </a:ext>
              </a:extLst>
            </p:cNvPr>
            <p:cNvCxnSpPr>
              <a:cxnSpLocks noChangeShapeType="1"/>
              <a:stCxn id="62" idx="4"/>
              <a:endCxn id="63" idx="0"/>
            </p:cNvCxnSpPr>
            <p:nvPr/>
          </p:nvCxnSpPr>
          <p:spPr bwMode="auto">
            <a:xfrm>
              <a:off x="4587" y="2511"/>
              <a:ext cx="0" cy="31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 name="AutoShape 15">
              <a:extLst>
                <a:ext uri="{FF2B5EF4-FFF2-40B4-BE49-F238E27FC236}">
                  <a16:creationId xmlns:a16="http://schemas.microsoft.com/office/drawing/2014/main" id="{C7A65E35-7C67-4B0A-87CD-B7C930502B3D}"/>
                </a:ext>
              </a:extLst>
            </p:cNvPr>
            <p:cNvCxnSpPr>
              <a:cxnSpLocks noChangeShapeType="1"/>
              <a:stCxn id="62" idx="2"/>
              <a:endCxn id="61" idx="2"/>
            </p:cNvCxnSpPr>
            <p:nvPr/>
          </p:nvCxnSpPr>
          <p:spPr bwMode="auto">
            <a:xfrm rot="10800000" flipH="1">
              <a:off x="4206" y="1480"/>
              <a:ext cx="1" cy="794"/>
            </a:xfrm>
            <a:prstGeom prst="curvedConnector3">
              <a:avLst>
                <a:gd name="adj1" fmla="val -1960000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7" name="AutoShape 16">
              <a:extLst>
                <a:ext uri="{FF2B5EF4-FFF2-40B4-BE49-F238E27FC236}">
                  <a16:creationId xmlns:a16="http://schemas.microsoft.com/office/drawing/2014/main" id="{FE658B73-7F9B-4699-A639-3DE67083F48D}"/>
                </a:ext>
              </a:extLst>
            </p:cNvPr>
            <p:cNvCxnSpPr>
              <a:cxnSpLocks noChangeShapeType="1"/>
              <a:stCxn id="63" idx="2"/>
              <a:endCxn id="61" idx="2"/>
            </p:cNvCxnSpPr>
            <p:nvPr/>
          </p:nvCxnSpPr>
          <p:spPr bwMode="auto">
            <a:xfrm rot="10800000" flipH="1">
              <a:off x="4206" y="1480"/>
              <a:ext cx="1" cy="1588"/>
            </a:xfrm>
            <a:prstGeom prst="curvedConnector3">
              <a:avLst>
                <a:gd name="adj1" fmla="val -36400014"/>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8" name="AutoShape 17">
              <a:extLst>
                <a:ext uri="{FF2B5EF4-FFF2-40B4-BE49-F238E27FC236}">
                  <a16:creationId xmlns:a16="http://schemas.microsoft.com/office/drawing/2014/main" id="{EE384DAB-FA76-4370-8A79-A6A0BF35A8C9}"/>
                </a:ext>
              </a:extLst>
            </p:cNvPr>
            <p:cNvCxnSpPr>
              <a:cxnSpLocks noChangeShapeType="1"/>
              <a:stCxn id="61" idx="5"/>
              <a:endCxn id="61" idx="7"/>
            </p:cNvCxnSpPr>
            <p:nvPr/>
          </p:nvCxnSpPr>
          <p:spPr bwMode="auto">
            <a:xfrm rot="5400000" flipH="1" flipV="1">
              <a:off x="4677" y="1479"/>
              <a:ext cx="341" cy="1"/>
            </a:xfrm>
            <a:prstGeom prst="curvedConnector5">
              <a:avLst>
                <a:gd name="adj1" fmla="val -25745"/>
                <a:gd name="adj2" fmla="val 41300014"/>
                <a:gd name="adj3" fmla="val 146069"/>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9" name="AutoShape 18">
              <a:extLst>
                <a:ext uri="{FF2B5EF4-FFF2-40B4-BE49-F238E27FC236}">
                  <a16:creationId xmlns:a16="http://schemas.microsoft.com/office/drawing/2014/main" id="{1BCCBDFD-AA0A-4635-9254-72AD06E5720B}"/>
                </a:ext>
              </a:extLst>
            </p:cNvPr>
            <p:cNvCxnSpPr>
              <a:cxnSpLocks noChangeShapeType="1"/>
              <a:stCxn id="63" idx="5"/>
              <a:endCxn id="63" idx="7"/>
            </p:cNvCxnSpPr>
            <p:nvPr/>
          </p:nvCxnSpPr>
          <p:spPr bwMode="auto">
            <a:xfrm rot="5400000" flipH="1" flipV="1">
              <a:off x="4677" y="3067"/>
              <a:ext cx="341" cy="1"/>
            </a:xfrm>
            <a:prstGeom prst="curvedConnector5">
              <a:avLst>
                <a:gd name="adj1" fmla="val -36046"/>
                <a:gd name="adj2" fmla="val 42100014"/>
                <a:gd name="adj3" fmla="val 143898"/>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70" name="Group 21">
            <a:extLst>
              <a:ext uri="{FF2B5EF4-FFF2-40B4-BE49-F238E27FC236}">
                <a16:creationId xmlns:a16="http://schemas.microsoft.com/office/drawing/2014/main" id="{ABA3639F-F47A-4D3E-9242-6224BE5A7639}"/>
              </a:ext>
            </a:extLst>
          </p:cNvPr>
          <p:cNvGrpSpPr>
            <a:grpSpLocks/>
          </p:cNvGrpSpPr>
          <p:nvPr/>
        </p:nvGrpSpPr>
        <p:grpSpPr bwMode="auto">
          <a:xfrm>
            <a:off x="6669088" y="5481538"/>
            <a:ext cx="1781175" cy="720725"/>
            <a:chOff x="4201" y="3498"/>
            <a:chExt cx="1122" cy="454"/>
          </a:xfrm>
        </p:grpSpPr>
        <p:sp>
          <p:nvSpPr>
            <p:cNvPr id="71" name="Rectangle 22">
              <a:extLst>
                <a:ext uri="{FF2B5EF4-FFF2-40B4-BE49-F238E27FC236}">
                  <a16:creationId xmlns:a16="http://schemas.microsoft.com/office/drawing/2014/main" id="{92192665-0477-416E-9DAA-F3E9DB4EA79D}"/>
                </a:ext>
              </a:extLst>
            </p:cNvPr>
            <p:cNvSpPr>
              <a:spLocks noChangeArrowheads="1"/>
            </p:cNvSpPr>
            <p:nvPr/>
          </p:nvSpPr>
          <p:spPr bwMode="auto">
            <a:xfrm>
              <a:off x="5050" y="3498"/>
              <a:ext cx="15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a:solidFill>
                    <a:srgbClr val="000000"/>
                  </a:solidFill>
                </a:rPr>
                <a:t>in</a:t>
              </a:r>
            </a:p>
          </p:txBody>
        </p:sp>
        <p:sp>
          <p:nvSpPr>
            <p:cNvPr id="72" name="Line 23">
              <a:extLst>
                <a:ext uri="{FF2B5EF4-FFF2-40B4-BE49-F238E27FC236}">
                  <a16:creationId xmlns:a16="http://schemas.microsoft.com/office/drawing/2014/main" id="{1FB1B87B-461D-46F1-B953-C6800B304D61}"/>
                </a:ext>
              </a:extLst>
            </p:cNvPr>
            <p:cNvSpPr>
              <a:spLocks noChangeShapeType="1"/>
            </p:cNvSpPr>
            <p:nvPr/>
          </p:nvSpPr>
          <p:spPr bwMode="auto">
            <a:xfrm>
              <a:off x="4949" y="3725"/>
              <a:ext cx="374"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3" name="Oval 24">
              <a:extLst>
                <a:ext uri="{FF2B5EF4-FFF2-40B4-BE49-F238E27FC236}">
                  <a16:creationId xmlns:a16="http://schemas.microsoft.com/office/drawing/2014/main" id="{CA0498BF-B656-42F5-A526-038E941C201B}"/>
                </a:ext>
              </a:extLst>
            </p:cNvPr>
            <p:cNvSpPr>
              <a:spLocks noChangeArrowheads="1"/>
            </p:cNvSpPr>
            <p:nvPr/>
          </p:nvSpPr>
          <p:spPr bwMode="auto">
            <a:xfrm>
              <a:off x="4201" y="3499"/>
              <a:ext cx="737" cy="45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99" tIns="45098" rIns="90199" bIns="45098" anchor="ctr"/>
            <a:lstStyle>
              <a:lvl1pPr defTabSz="9017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Aft>
                  <a:spcPct val="0"/>
                </a:spcAft>
                <a:buFontTx/>
                <a:buNone/>
              </a:pPr>
              <a:r>
                <a:rPr lang="en-US" altLang="zh-CN" sz="2000" dirty="0"/>
                <a:t>cs/out</a:t>
              </a:r>
            </a:p>
          </p:txBody>
        </p:sp>
      </p:grpSp>
      <p:grpSp>
        <p:nvGrpSpPr>
          <p:cNvPr id="74" name="Group 25">
            <a:extLst>
              <a:ext uri="{FF2B5EF4-FFF2-40B4-BE49-F238E27FC236}">
                <a16:creationId xmlns:a16="http://schemas.microsoft.com/office/drawing/2014/main" id="{50B98C03-F860-4BC6-B8E1-3F25DAAA5075}"/>
              </a:ext>
            </a:extLst>
          </p:cNvPr>
          <p:cNvGrpSpPr>
            <a:grpSpLocks/>
          </p:cNvGrpSpPr>
          <p:nvPr/>
        </p:nvGrpSpPr>
        <p:grpSpPr bwMode="auto">
          <a:xfrm>
            <a:off x="6578600" y="1412776"/>
            <a:ext cx="693738" cy="419100"/>
            <a:chOff x="4144" y="932"/>
            <a:chExt cx="437" cy="264"/>
          </a:xfrm>
        </p:grpSpPr>
        <p:cxnSp>
          <p:nvCxnSpPr>
            <p:cNvPr id="75" name="AutoShape 26">
              <a:extLst>
                <a:ext uri="{FF2B5EF4-FFF2-40B4-BE49-F238E27FC236}">
                  <a16:creationId xmlns:a16="http://schemas.microsoft.com/office/drawing/2014/main" id="{68C058B6-2F9F-4792-9001-AAF274BA337E}"/>
                </a:ext>
              </a:extLst>
            </p:cNvPr>
            <p:cNvCxnSpPr>
              <a:cxnSpLocks noChangeShapeType="1"/>
              <a:endCxn id="61" idx="0"/>
            </p:cNvCxnSpPr>
            <p:nvPr/>
          </p:nvCxnSpPr>
          <p:spPr bwMode="auto">
            <a:xfrm>
              <a:off x="4580" y="932"/>
              <a:ext cx="1" cy="264"/>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76" name="Rectangle 27">
              <a:extLst>
                <a:ext uri="{FF2B5EF4-FFF2-40B4-BE49-F238E27FC236}">
                  <a16:creationId xmlns:a16="http://schemas.microsoft.com/office/drawing/2014/main" id="{3B655C3D-7B9C-4383-9A85-D3C2547723C6}"/>
                </a:ext>
              </a:extLst>
            </p:cNvPr>
            <p:cNvSpPr>
              <a:spLocks noChangeArrowheads="1"/>
            </p:cNvSpPr>
            <p:nvPr/>
          </p:nvSpPr>
          <p:spPr bwMode="auto">
            <a:xfrm>
              <a:off x="4144" y="935"/>
              <a:ext cx="39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2" tIns="26621" rIns="18792" bIns="26621">
              <a:spAutoFit/>
            </a:bodyPr>
            <a:lstStyle>
              <a:lvl1pPr defTabSz="901700">
                <a:spcAft>
                  <a:spcPct val="20000"/>
                </a:spcAft>
                <a:buChar char="•"/>
                <a:tabLst>
                  <a:tab pos="450850" algn="l"/>
                  <a:tab pos="901700" algn="l"/>
                  <a:tab pos="1350963" algn="l"/>
                </a:tabLst>
                <a:defRPr sz="2800" b="1">
                  <a:solidFill>
                    <a:schemeClr val="tx1"/>
                  </a:solidFill>
                  <a:latin typeface="Times New Roman" panose="02020603050405020304" pitchFamily="18" charset="0"/>
                  <a:ea typeface="宋体" panose="02010600030101010101" pitchFamily="2" charset="-122"/>
                </a:defRPr>
              </a:lvl1pPr>
              <a:lvl2pPr marL="742950" indent="-285750" defTabSz="901700">
                <a:spcAft>
                  <a:spcPct val="20000"/>
                </a:spcAft>
                <a:buChar char="–"/>
                <a:tabLst>
                  <a:tab pos="450850" algn="l"/>
                  <a:tab pos="901700" algn="l"/>
                  <a:tab pos="1350963"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3pPr>
              <a:lvl4pPr marL="16002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4pPr>
              <a:lvl5pPr marL="2057400" indent="-228600" defTabSz="901700">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5pPr>
              <a:lvl6pPr marL="25146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6pPr>
              <a:lvl7pPr marL="29718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7pPr>
              <a:lvl8pPr marL="34290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8pPr>
              <a:lvl9pPr marL="3886200" indent="-228600" defTabSz="901700" eaLnBrk="0" fontAlgn="base" hangingPunct="0">
                <a:spcBef>
                  <a:spcPct val="0"/>
                </a:spcBef>
                <a:spcAft>
                  <a:spcPct val="20000"/>
                </a:spcAft>
                <a:buChar char="»"/>
                <a:tabLst>
                  <a:tab pos="450850" algn="l"/>
                  <a:tab pos="901700" algn="l"/>
                  <a:tab pos="1350963" algn="l"/>
                </a:tabLst>
                <a:defRPr sz="2000">
                  <a:solidFill>
                    <a:schemeClr val="tx1"/>
                  </a:solidFill>
                  <a:latin typeface="Times New Roman" panose="02020603050405020304" pitchFamily="18" charset="0"/>
                  <a:ea typeface="宋体" panose="02010600030101010101" pitchFamily="2" charset="-122"/>
                </a:defRPr>
              </a:lvl9pPr>
            </a:lstStyle>
            <a:p>
              <a:pPr>
                <a:lnSpc>
                  <a:spcPts val="2075"/>
                </a:lnSpc>
                <a:spcAft>
                  <a:spcPct val="0"/>
                </a:spcAft>
                <a:buFontTx/>
                <a:buNone/>
              </a:pPr>
              <a:r>
                <a:rPr lang="en-US" altLang="zh-CN" sz="2000" dirty="0">
                  <a:solidFill>
                    <a:srgbClr val="000000"/>
                  </a:solidFill>
                </a:rPr>
                <a:t>! </a:t>
              </a:r>
              <a:r>
                <a:rPr lang="en-US" altLang="zh-CN" sz="2000" dirty="0" err="1">
                  <a:solidFill>
                    <a:srgbClr val="000000"/>
                  </a:solidFill>
                </a:rPr>
                <a:t>rstn</a:t>
              </a:r>
              <a:endParaRPr lang="en-US" altLang="zh-CN" sz="2000" dirty="0">
                <a:solidFill>
                  <a:srgbClr val="000000"/>
                </a:solidFill>
              </a:endParaRPr>
            </a:p>
          </p:txBody>
        </p:sp>
      </p:grpSp>
    </p:spTree>
    <p:extLst>
      <p:ext uri="{BB962C8B-B14F-4D97-AF65-F5344CB8AC3E}">
        <p14:creationId xmlns:p14="http://schemas.microsoft.com/office/powerpoint/2010/main" val="72007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EE1B3D-AC75-4827-82AB-4A8539D4D70A}"/>
              </a:ext>
            </a:extLst>
          </p:cNvPr>
          <p:cNvSpPr>
            <a:spLocks noGrp="1"/>
          </p:cNvSpPr>
          <p:nvPr>
            <p:ph idx="1"/>
          </p:nvPr>
        </p:nvSpPr>
        <p:spPr>
          <a:xfrm>
            <a:off x="457199" y="1412776"/>
            <a:ext cx="8264525" cy="4968974"/>
          </a:xfrm>
        </p:spPr>
        <p:txBody>
          <a:bodyPr/>
          <a:lstStyle/>
          <a:p>
            <a:pPr marL="354013" indent="-354013">
              <a:spcBef>
                <a:spcPts val="0"/>
              </a:spcBef>
              <a:spcAft>
                <a:spcPts val="600"/>
              </a:spcAft>
              <a:defRPr/>
            </a:pPr>
            <a:r>
              <a:rPr lang="zh-CN" altLang="en-US" dirty="0"/>
              <a:t>建议使用简单规范的描述方式</a:t>
            </a:r>
            <a:endParaRPr lang="en-US" altLang="zh-CN" dirty="0"/>
          </a:p>
          <a:p>
            <a:pPr marL="354013" indent="-354013">
              <a:spcBef>
                <a:spcPts val="600"/>
              </a:spcBef>
              <a:spcAft>
                <a:spcPts val="600"/>
              </a:spcAft>
              <a:defRPr/>
            </a:pPr>
            <a:r>
              <a:rPr lang="zh-CN" altLang="en-US" dirty="0"/>
              <a:t>组合电路</a:t>
            </a:r>
            <a:endParaRPr lang="en-US" altLang="zh-CN" dirty="0"/>
          </a:p>
          <a:p>
            <a:pPr marL="754063" lvl="1" indent="-354013">
              <a:spcBef>
                <a:spcPts val="0"/>
              </a:spcBef>
              <a:spcAft>
                <a:spcPts val="600"/>
              </a:spcAft>
              <a:defRPr/>
            </a:pPr>
            <a:r>
              <a:rPr lang="zh-CN" altLang="en-US" dirty="0"/>
              <a:t>使用</a:t>
            </a:r>
            <a:r>
              <a:rPr lang="en-US" altLang="zh-CN" dirty="0"/>
              <a:t>assign </a:t>
            </a:r>
            <a:r>
              <a:rPr lang="zh-CN" altLang="en-US" dirty="0"/>
              <a:t>或者 </a:t>
            </a:r>
            <a:r>
              <a:rPr lang="en-US" altLang="zh-CN" dirty="0"/>
              <a:t>always @* </a:t>
            </a:r>
            <a:r>
              <a:rPr lang="zh-CN" altLang="en-US" dirty="0"/>
              <a:t>描述</a:t>
            </a:r>
            <a:r>
              <a:rPr lang="en-US" altLang="zh-CN" dirty="0"/>
              <a:t>, “ = ” </a:t>
            </a:r>
            <a:r>
              <a:rPr lang="zh-CN" altLang="en-US" dirty="0"/>
              <a:t>赋值</a:t>
            </a:r>
          </a:p>
          <a:p>
            <a:pPr marL="754063" lvl="1" indent="-354013">
              <a:spcBef>
                <a:spcPts val="0"/>
              </a:spcBef>
              <a:spcAft>
                <a:spcPts val="600"/>
              </a:spcAft>
              <a:defRPr/>
            </a:pPr>
            <a:r>
              <a:rPr lang="en-US" altLang="zh-CN" dirty="0"/>
              <a:t>always</a:t>
            </a:r>
            <a:r>
              <a:rPr lang="zh-CN" altLang="en-US" dirty="0"/>
              <a:t>描述时避免不完全赋值（否则出现锁存器</a:t>
            </a:r>
            <a:r>
              <a:rPr lang="en-US" altLang="zh-CN" dirty="0"/>
              <a:t>)</a:t>
            </a:r>
            <a:r>
              <a:rPr lang="zh-CN" altLang="en-US" dirty="0"/>
              <a:t>！</a:t>
            </a:r>
          </a:p>
          <a:p>
            <a:pPr marL="754063" lvl="1" indent="-354013">
              <a:spcBef>
                <a:spcPts val="0"/>
              </a:spcBef>
              <a:spcAft>
                <a:spcPts val="600"/>
              </a:spcAft>
              <a:defRPr/>
            </a:pPr>
            <a:r>
              <a:rPr lang="zh-CN" altLang="en-US" dirty="0"/>
              <a:t>避免出现组合环路！例如，</a:t>
            </a:r>
            <a:r>
              <a:rPr lang="en-US" altLang="zh-CN" dirty="0"/>
              <a:t>y = y + x</a:t>
            </a:r>
          </a:p>
          <a:p>
            <a:pPr lvl="1">
              <a:spcBef>
                <a:spcPts val="0"/>
              </a:spcBef>
              <a:spcAft>
                <a:spcPts val="600"/>
              </a:spcAft>
              <a:defRPr/>
            </a:pPr>
            <a:r>
              <a:rPr lang="zh-CN" altLang="en-US" dirty="0"/>
              <a:t>无需</a:t>
            </a:r>
            <a:r>
              <a:rPr lang="zh-CN" altLang="zh-CN" dirty="0"/>
              <a:t>复位</a:t>
            </a:r>
            <a:r>
              <a:rPr lang="zh-CN" altLang="en-US" dirty="0"/>
              <a:t>，即组合函数的自变量中无复位信号</a:t>
            </a:r>
            <a:endParaRPr lang="en-US" altLang="zh-CN" dirty="0"/>
          </a:p>
          <a:p>
            <a:pPr marL="354013" indent="-354013">
              <a:spcBef>
                <a:spcPts val="600"/>
              </a:spcBef>
              <a:spcAft>
                <a:spcPts val="600"/>
              </a:spcAft>
              <a:defRPr/>
            </a:pPr>
            <a:r>
              <a:rPr lang="zh-CN" altLang="en-US" dirty="0"/>
              <a:t>时序电路</a:t>
            </a:r>
            <a:endParaRPr lang="en-US" altLang="zh-CN" dirty="0"/>
          </a:p>
          <a:p>
            <a:pPr lvl="1">
              <a:spcBef>
                <a:spcPts val="0"/>
              </a:spcBef>
              <a:spcAft>
                <a:spcPts val="600"/>
              </a:spcAft>
              <a:buFont typeface="Calibri" panose="020F0502020204030204" pitchFamily="34" charset="0"/>
              <a:buChar char="‒"/>
              <a:defRPr/>
            </a:pPr>
            <a:r>
              <a:rPr lang="zh-CN" altLang="en-US" dirty="0"/>
              <a:t>使用</a:t>
            </a:r>
            <a:r>
              <a:rPr lang="en-US" altLang="zh-CN" dirty="0"/>
              <a:t>always @(</a:t>
            </a:r>
            <a:r>
              <a:rPr lang="en-US" altLang="zh-CN" dirty="0" err="1"/>
              <a:t>posedge</a:t>
            </a:r>
            <a:r>
              <a:rPr lang="en-US" altLang="zh-CN" dirty="0"/>
              <a:t> </a:t>
            </a:r>
            <a:r>
              <a:rPr lang="en-US" altLang="zh-CN" dirty="0" err="1"/>
              <a:t>clk</a:t>
            </a:r>
            <a:r>
              <a:rPr lang="en-US" altLang="zh-CN" dirty="0"/>
              <a:t>, </a:t>
            </a:r>
            <a:r>
              <a:rPr lang="en-US" altLang="zh-CN" dirty="0" err="1"/>
              <a:t>negedge</a:t>
            </a:r>
            <a:r>
              <a:rPr lang="en-US" altLang="zh-CN" dirty="0"/>
              <a:t> </a:t>
            </a:r>
            <a:r>
              <a:rPr lang="en-US" altLang="zh-CN" dirty="0" err="1"/>
              <a:t>rstn</a:t>
            </a:r>
            <a:r>
              <a:rPr lang="en-US" altLang="zh-CN" dirty="0"/>
              <a:t>])</a:t>
            </a:r>
            <a:r>
              <a:rPr lang="zh-CN" altLang="en-US" dirty="0"/>
              <a:t>描述</a:t>
            </a:r>
            <a:r>
              <a:rPr lang="en-US" altLang="zh-CN" dirty="0"/>
              <a:t>, “&lt;=” </a:t>
            </a:r>
            <a:r>
              <a:rPr lang="zh-CN" altLang="en-US" dirty="0"/>
              <a:t>赋值</a:t>
            </a:r>
          </a:p>
          <a:p>
            <a:pPr lvl="1">
              <a:spcBef>
                <a:spcPts val="0"/>
              </a:spcBef>
              <a:spcAft>
                <a:spcPts val="600"/>
              </a:spcAft>
              <a:buFont typeface="Calibri" panose="020F0502020204030204" pitchFamily="34" charset="0"/>
              <a:buChar char="‒"/>
              <a:defRPr/>
            </a:pPr>
            <a:r>
              <a:rPr lang="zh-CN" altLang="en-US" dirty="0"/>
              <a:t>边沿敏感变量表中避免出现除时钟和复位外的其他信号</a:t>
            </a:r>
          </a:p>
          <a:p>
            <a:pPr lvl="1">
              <a:spcBef>
                <a:spcPts val="0"/>
              </a:spcBef>
              <a:spcAft>
                <a:spcPts val="600"/>
              </a:spcAft>
              <a:buFont typeface="Calibri" panose="020F0502020204030204" pitchFamily="34" charset="0"/>
              <a:buChar char="‒"/>
              <a:defRPr/>
            </a:pPr>
            <a:r>
              <a:rPr lang="en-US" altLang="zh-CN" dirty="0"/>
              <a:t>always</a:t>
            </a:r>
            <a:r>
              <a:rPr lang="zh-CN" altLang="en-US" dirty="0"/>
              <a:t>块首句处理复位，时钟信号避免出现在语句块内</a:t>
            </a:r>
            <a:endParaRPr lang="en-US" altLang="zh-CN" dirty="0"/>
          </a:p>
        </p:txBody>
      </p:sp>
      <p:sp>
        <p:nvSpPr>
          <p:cNvPr id="3" name="Rectangle 2">
            <a:extLst>
              <a:ext uri="{FF2B5EF4-FFF2-40B4-BE49-F238E27FC236}">
                <a16:creationId xmlns:a16="http://schemas.microsoft.com/office/drawing/2014/main" id="{D9BEAD2D-549C-48DC-B7F7-880AC34502CD}"/>
              </a:ext>
            </a:extLst>
          </p:cNvPr>
          <p:cNvSpPr txBox="1">
            <a:spLocks noChangeArrowheads="1"/>
          </p:cNvSpPr>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r>
              <a:rPr lang="en-US" altLang="zh-CN" dirty="0">
                <a:cs typeface="Times New Roman" panose="02020603050405020304" pitchFamily="18" charset="0"/>
              </a:rPr>
              <a:t>Verilog</a:t>
            </a:r>
            <a:r>
              <a:rPr lang="zh-CN" altLang="en-US" dirty="0">
                <a:cs typeface="Times New Roman" panose="02020603050405020304" pitchFamily="18" charset="0"/>
              </a:rPr>
              <a:t>描述注意事项</a:t>
            </a:r>
            <a:endParaRPr lang="zh-CN" altLang="en-US" kern="0" dirty="0">
              <a:cs typeface="Times New Roman" panose="02020603050405020304" pitchFamily="18" charset="0"/>
            </a:endParaRPr>
          </a:p>
        </p:txBody>
      </p:sp>
      <p:sp>
        <p:nvSpPr>
          <p:cNvPr id="4" name="Rectangle 4">
            <a:extLst>
              <a:ext uri="{FF2B5EF4-FFF2-40B4-BE49-F238E27FC236}">
                <a16:creationId xmlns:a16="http://schemas.microsoft.com/office/drawing/2014/main" id="{ED406A46-5C29-43B3-A090-711001304984}"/>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5" name="Rectangle 5">
            <a:extLst>
              <a:ext uri="{FF2B5EF4-FFF2-40B4-BE49-F238E27FC236}">
                <a16:creationId xmlns:a16="http://schemas.microsoft.com/office/drawing/2014/main" id="{63991134-4A0F-46BA-84EB-8B4448882474}"/>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6" name="Rectangle 6">
            <a:extLst>
              <a:ext uri="{FF2B5EF4-FFF2-40B4-BE49-F238E27FC236}">
                <a16:creationId xmlns:a16="http://schemas.microsoft.com/office/drawing/2014/main" id="{AA225D93-C969-4614-915A-D01FAA2B2DE4}"/>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23</a:t>
            </a:fld>
            <a:endParaRPr lang="en-US" altLang="zh-CN" sz="1800" b="0">
              <a:solidFill>
                <a:srgbClr val="B2B2B2"/>
              </a:solidFill>
              <a:latin typeface="Arial" panose="020B0604020202020204" pitchFamily="34" charset="0"/>
            </a:endParaRPr>
          </a:p>
        </p:txBody>
      </p:sp>
    </p:spTree>
    <p:extLst>
      <p:ext uri="{BB962C8B-B14F-4D97-AF65-F5344CB8AC3E}">
        <p14:creationId xmlns:p14="http://schemas.microsoft.com/office/powerpoint/2010/main" val="1330208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EE1B3D-AC75-4827-82AB-4A8539D4D70A}"/>
              </a:ext>
            </a:extLst>
          </p:cNvPr>
          <p:cNvSpPr>
            <a:spLocks noGrp="1"/>
          </p:cNvSpPr>
          <p:nvPr>
            <p:ph idx="1"/>
          </p:nvPr>
        </p:nvSpPr>
        <p:spPr/>
        <p:txBody>
          <a:bodyPr/>
          <a:lstStyle/>
          <a:p>
            <a:pPr>
              <a:spcBef>
                <a:spcPts val="0"/>
              </a:spcBef>
              <a:spcAft>
                <a:spcPts val="1200"/>
              </a:spcAft>
            </a:pPr>
            <a:r>
              <a:rPr lang="zh-CN" altLang="zh-CN" dirty="0"/>
              <a:t>使用</a:t>
            </a:r>
            <a:r>
              <a:rPr lang="en-US" altLang="zh-CN" dirty="0"/>
              <a:t>always</a:t>
            </a:r>
            <a:r>
              <a:rPr lang="zh-CN" altLang="zh-CN" dirty="0"/>
              <a:t>语句描述的变量，</a:t>
            </a:r>
            <a:r>
              <a:rPr lang="zh-CN" altLang="en-US" dirty="0"/>
              <a:t>务必</a:t>
            </a:r>
            <a:r>
              <a:rPr lang="zh-CN" altLang="zh-CN" dirty="0"/>
              <a:t>声明为</a:t>
            </a:r>
            <a:r>
              <a:rPr lang="en-US" altLang="zh-CN" dirty="0"/>
              <a:t>reg</a:t>
            </a:r>
            <a:r>
              <a:rPr lang="zh-CN" altLang="zh-CN" dirty="0"/>
              <a:t>类型（声明为</a:t>
            </a:r>
            <a:r>
              <a:rPr lang="en-US" altLang="zh-CN" dirty="0"/>
              <a:t>reg</a:t>
            </a:r>
            <a:r>
              <a:rPr lang="zh-CN" altLang="zh-CN" dirty="0"/>
              <a:t>类型的变量，综合后不一定生成寄存器）！</a:t>
            </a:r>
          </a:p>
          <a:p>
            <a:pPr>
              <a:spcBef>
                <a:spcPts val="0"/>
              </a:spcBef>
              <a:spcAft>
                <a:spcPts val="1200"/>
              </a:spcAft>
            </a:pPr>
            <a:r>
              <a:rPr lang="zh-CN" altLang="zh-CN" dirty="0"/>
              <a:t>使用</a:t>
            </a:r>
            <a:r>
              <a:rPr lang="en-US" altLang="zh-CN" dirty="0"/>
              <a:t>assign</a:t>
            </a:r>
            <a:r>
              <a:rPr lang="zh-CN" altLang="zh-CN" dirty="0"/>
              <a:t>语句描述的变量，应声明为</a:t>
            </a:r>
            <a:r>
              <a:rPr lang="en-US" altLang="zh-CN" dirty="0"/>
              <a:t>wire</a:t>
            </a:r>
            <a:r>
              <a:rPr lang="zh-CN" altLang="zh-CN" dirty="0"/>
              <a:t>类型</a:t>
            </a:r>
          </a:p>
          <a:p>
            <a:pPr>
              <a:spcBef>
                <a:spcPts val="0"/>
              </a:spcBef>
              <a:spcAft>
                <a:spcPts val="1200"/>
              </a:spcAft>
            </a:pPr>
            <a:r>
              <a:rPr lang="zh-CN" altLang="zh-CN" dirty="0"/>
              <a:t>未定义直接使用的变量默认为</a:t>
            </a:r>
            <a:r>
              <a:rPr lang="en-US" altLang="zh-CN" dirty="0"/>
              <a:t>net</a:t>
            </a:r>
            <a:r>
              <a:rPr lang="zh-CN" altLang="zh-CN" dirty="0"/>
              <a:t>类型的标量，向量变量必须先定义后使用</a:t>
            </a:r>
          </a:p>
        </p:txBody>
      </p:sp>
      <p:sp>
        <p:nvSpPr>
          <p:cNvPr id="3" name="Rectangle 2">
            <a:extLst>
              <a:ext uri="{FF2B5EF4-FFF2-40B4-BE49-F238E27FC236}">
                <a16:creationId xmlns:a16="http://schemas.microsoft.com/office/drawing/2014/main" id="{D9BEAD2D-549C-48DC-B7F7-880AC34502CD}"/>
              </a:ext>
            </a:extLst>
          </p:cNvPr>
          <p:cNvSpPr txBox="1">
            <a:spLocks noChangeArrowheads="1"/>
          </p:cNvSpPr>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r>
              <a:rPr lang="zh-CN" altLang="zh-CN" dirty="0"/>
              <a:t>变量类型问题</a:t>
            </a:r>
            <a:endParaRPr lang="zh-CN" altLang="en-US" kern="0" dirty="0">
              <a:cs typeface="Times New Roman" panose="02020603050405020304" pitchFamily="18" charset="0"/>
            </a:endParaRPr>
          </a:p>
        </p:txBody>
      </p:sp>
      <p:sp>
        <p:nvSpPr>
          <p:cNvPr id="4" name="Rectangle 4">
            <a:extLst>
              <a:ext uri="{FF2B5EF4-FFF2-40B4-BE49-F238E27FC236}">
                <a16:creationId xmlns:a16="http://schemas.microsoft.com/office/drawing/2014/main" id="{ED406A46-5C29-43B3-A090-711001304984}"/>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5" name="Rectangle 5">
            <a:extLst>
              <a:ext uri="{FF2B5EF4-FFF2-40B4-BE49-F238E27FC236}">
                <a16:creationId xmlns:a16="http://schemas.microsoft.com/office/drawing/2014/main" id="{63991134-4A0F-46BA-84EB-8B4448882474}"/>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6" name="Rectangle 6">
            <a:extLst>
              <a:ext uri="{FF2B5EF4-FFF2-40B4-BE49-F238E27FC236}">
                <a16:creationId xmlns:a16="http://schemas.microsoft.com/office/drawing/2014/main" id="{AA225D93-C969-4614-915A-D01FAA2B2DE4}"/>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24</a:t>
            </a:fld>
            <a:endParaRPr lang="en-US" altLang="zh-CN" sz="1800" b="0">
              <a:solidFill>
                <a:srgbClr val="B2B2B2"/>
              </a:solidFill>
              <a:latin typeface="Arial" panose="020B0604020202020204" pitchFamily="34" charset="0"/>
            </a:endParaRPr>
          </a:p>
        </p:txBody>
      </p:sp>
    </p:spTree>
    <p:extLst>
      <p:ext uri="{BB962C8B-B14F-4D97-AF65-F5344CB8AC3E}">
        <p14:creationId xmlns:p14="http://schemas.microsoft.com/office/powerpoint/2010/main" val="3375120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EE1B3D-AC75-4827-82AB-4A8539D4D70A}"/>
              </a:ext>
            </a:extLst>
          </p:cNvPr>
          <p:cNvSpPr>
            <a:spLocks noGrp="1"/>
          </p:cNvSpPr>
          <p:nvPr>
            <p:ph idx="1"/>
          </p:nvPr>
        </p:nvSpPr>
        <p:spPr/>
        <p:txBody>
          <a:bodyPr/>
          <a:lstStyle/>
          <a:p>
            <a:pPr>
              <a:spcBef>
                <a:spcPts val="1200"/>
              </a:spcBef>
              <a:defRPr/>
            </a:pPr>
            <a:r>
              <a:rPr lang="zh-CN" altLang="zh-CN" dirty="0"/>
              <a:t>多驱动问题</a:t>
            </a:r>
            <a:endParaRPr lang="zh-CN" altLang="zh-CN" sz="2000" dirty="0"/>
          </a:p>
          <a:p>
            <a:pPr lvl="1">
              <a:defRPr/>
            </a:pPr>
            <a:r>
              <a:rPr lang="zh-CN" altLang="zh-CN" dirty="0"/>
              <a:t>模块中所有的</a:t>
            </a:r>
            <a:r>
              <a:rPr lang="en-US" altLang="zh-CN" dirty="0"/>
              <a:t>assign</a:t>
            </a:r>
            <a:r>
              <a:rPr lang="zh-CN" altLang="zh-CN" dirty="0"/>
              <a:t>和</a:t>
            </a:r>
            <a:r>
              <a:rPr lang="en-US" altLang="zh-CN" dirty="0"/>
              <a:t>always</a:t>
            </a:r>
            <a:r>
              <a:rPr lang="zh-CN" altLang="zh-CN" dirty="0"/>
              <a:t>块都是并行执行的，不要在多个并行执行体中对同一变量赋值</a:t>
            </a:r>
            <a:endParaRPr lang="zh-CN" altLang="zh-CN" sz="1800" dirty="0"/>
          </a:p>
          <a:p>
            <a:pPr>
              <a:spcBef>
                <a:spcPts val="1200"/>
              </a:spcBef>
              <a:defRPr/>
            </a:pPr>
            <a:r>
              <a:rPr lang="zh-CN" altLang="zh-CN" dirty="0"/>
              <a:t>多重时钟问题</a:t>
            </a:r>
            <a:endParaRPr lang="zh-CN" altLang="zh-CN" sz="2000" dirty="0"/>
          </a:p>
          <a:p>
            <a:pPr lvl="1">
              <a:defRPr/>
            </a:pPr>
            <a:r>
              <a:rPr lang="zh-CN" altLang="zh-CN" dirty="0"/>
              <a:t>不能采用行为描述方式来综合实现多个时钟或多个边沿驱动的触发器</a:t>
            </a:r>
            <a:r>
              <a:rPr lang="zh-CN" altLang="en-US" dirty="0"/>
              <a:t>，例如</a:t>
            </a:r>
            <a:endParaRPr lang="zh-CN" altLang="zh-CN" sz="1800" dirty="0"/>
          </a:p>
          <a:p>
            <a:pPr marL="457200" lvl="1" indent="0">
              <a:buFontTx/>
              <a:buNone/>
              <a:defRPr/>
            </a:pPr>
            <a:r>
              <a:rPr lang="en-US" altLang="zh-CN" dirty="0"/>
              <a:t>	always @(</a:t>
            </a:r>
            <a:r>
              <a:rPr lang="en-US" altLang="zh-CN" dirty="0" err="1"/>
              <a:t>posedge</a:t>
            </a:r>
            <a:r>
              <a:rPr lang="en-US" altLang="zh-CN" dirty="0"/>
              <a:t> </a:t>
            </a:r>
            <a:r>
              <a:rPr lang="en-US" altLang="zh-CN" dirty="0" err="1"/>
              <a:t>clka</a:t>
            </a:r>
            <a:r>
              <a:rPr lang="en-US" altLang="zh-CN" dirty="0"/>
              <a:t>, </a:t>
            </a:r>
            <a:r>
              <a:rPr lang="en-US" altLang="zh-CN" dirty="0" err="1"/>
              <a:t>posedge</a:t>
            </a:r>
            <a:r>
              <a:rPr lang="en-US" altLang="zh-CN" dirty="0"/>
              <a:t> </a:t>
            </a:r>
            <a:r>
              <a:rPr lang="en-US" altLang="zh-CN" dirty="0" err="1"/>
              <a:t>clkb</a:t>
            </a:r>
            <a:r>
              <a:rPr lang="en-US" altLang="zh-CN" dirty="0"/>
              <a:t>)</a:t>
            </a:r>
            <a:endParaRPr lang="zh-CN" altLang="zh-CN" sz="1600" dirty="0"/>
          </a:p>
          <a:p>
            <a:pPr marL="457200" lvl="1" indent="0">
              <a:buFontTx/>
              <a:buNone/>
              <a:defRPr/>
            </a:pPr>
            <a:r>
              <a:rPr lang="en-US" altLang="zh-CN" dirty="0"/>
              <a:t>	always @(</a:t>
            </a:r>
            <a:r>
              <a:rPr lang="en-US" altLang="zh-CN" dirty="0" err="1"/>
              <a:t>posedge</a:t>
            </a:r>
            <a:r>
              <a:rPr lang="en-US" altLang="zh-CN" dirty="0"/>
              <a:t> </a:t>
            </a:r>
            <a:r>
              <a:rPr lang="en-US" altLang="zh-CN" dirty="0" err="1"/>
              <a:t>clk</a:t>
            </a:r>
            <a:r>
              <a:rPr lang="en-US" altLang="zh-CN" dirty="0"/>
              <a:t>, </a:t>
            </a:r>
            <a:r>
              <a:rPr lang="en-US" altLang="zh-CN" dirty="0" err="1"/>
              <a:t>negedge</a:t>
            </a:r>
            <a:r>
              <a:rPr lang="en-US" altLang="zh-CN" dirty="0"/>
              <a:t> </a:t>
            </a:r>
            <a:r>
              <a:rPr lang="en-US" altLang="zh-CN" dirty="0" err="1"/>
              <a:t>clk</a:t>
            </a:r>
            <a:r>
              <a:rPr lang="en-US" altLang="zh-CN" dirty="0"/>
              <a:t>)</a:t>
            </a:r>
            <a:endParaRPr lang="zh-CN" altLang="zh-CN" sz="1600" dirty="0"/>
          </a:p>
        </p:txBody>
      </p:sp>
      <p:sp>
        <p:nvSpPr>
          <p:cNvPr id="3" name="Rectangle 2">
            <a:extLst>
              <a:ext uri="{FF2B5EF4-FFF2-40B4-BE49-F238E27FC236}">
                <a16:creationId xmlns:a16="http://schemas.microsoft.com/office/drawing/2014/main" id="{D9BEAD2D-549C-48DC-B7F7-880AC34502CD}"/>
              </a:ext>
            </a:extLst>
          </p:cNvPr>
          <p:cNvSpPr txBox="1">
            <a:spLocks noChangeArrowheads="1"/>
          </p:cNvSpPr>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r>
              <a:rPr lang="zh-CN" altLang="zh-CN" dirty="0"/>
              <a:t>多驱动</a:t>
            </a:r>
            <a:r>
              <a:rPr lang="zh-CN" altLang="en-US" dirty="0"/>
              <a:t>与</a:t>
            </a:r>
            <a:r>
              <a:rPr lang="zh-CN" altLang="zh-CN" dirty="0"/>
              <a:t>多重时钟问题</a:t>
            </a:r>
            <a:endParaRPr lang="zh-CN" altLang="en-US" kern="0" dirty="0">
              <a:cs typeface="Times New Roman" panose="02020603050405020304" pitchFamily="18" charset="0"/>
            </a:endParaRPr>
          </a:p>
        </p:txBody>
      </p:sp>
      <p:sp>
        <p:nvSpPr>
          <p:cNvPr id="4" name="Rectangle 4">
            <a:extLst>
              <a:ext uri="{FF2B5EF4-FFF2-40B4-BE49-F238E27FC236}">
                <a16:creationId xmlns:a16="http://schemas.microsoft.com/office/drawing/2014/main" id="{ED406A46-5C29-43B3-A090-711001304984}"/>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5" name="Rectangle 5">
            <a:extLst>
              <a:ext uri="{FF2B5EF4-FFF2-40B4-BE49-F238E27FC236}">
                <a16:creationId xmlns:a16="http://schemas.microsoft.com/office/drawing/2014/main" id="{63991134-4A0F-46BA-84EB-8B4448882474}"/>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6" name="Rectangle 6">
            <a:extLst>
              <a:ext uri="{FF2B5EF4-FFF2-40B4-BE49-F238E27FC236}">
                <a16:creationId xmlns:a16="http://schemas.microsoft.com/office/drawing/2014/main" id="{AA225D93-C969-4614-915A-D01FAA2B2DE4}"/>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25</a:t>
            </a:fld>
            <a:endParaRPr lang="en-US" altLang="zh-CN" sz="1800" b="0">
              <a:solidFill>
                <a:srgbClr val="B2B2B2"/>
              </a:solidFill>
              <a:latin typeface="Arial" panose="020B0604020202020204" pitchFamily="34" charset="0"/>
            </a:endParaRPr>
          </a:p>
        </p:txBody>
      </p:sp>
    </p:spTree>
    <p:extLst>
      <p:ext uri="{BB962C8B-B14F-4D97-AF65-F5344CB8AC3E}">
        <p14:creationId xmlns:p14="http://schemas.microsoft.com/office/powerpoint/2010/main" val="4286960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a:extLst>
              <a:ext uri="{FF2B5EF4-FFF2-40B4-BE49-F238E27FC236}">
                <a16:creationId xmlns:a16="http://schemas.microsoft.com/office/drawing/2014/main" id="{4DCFE3C9-946D-43F1-8D0D-CAF1984B5F2E}"/>
              </a:ext>
            </a:extLst>
          </p:cNvPr>
          <p:cNvSpPr>
            <a:spLocks noGrp="1" noChangeArrowheads="1"/>
          </p:cNvSpPr>
          <p:nvPr>
            <p:ph type="title" idx="4294967295"/>
          </p:nvPr>
        </p:nvSpPr>
        <p:spPr>
          <a:xfrm>
            <a:off x="457200" y="2744788"/>
            <a:ext cx="8229600" cy="1143000"/>
          </a:xfrm>
        </p:spPr>
        <p:txBody>
          <a:bodyPr/>
          <a:lstStyle/>
          <a:p>
            <a:r>
              <a:rPr lang="en-US" altLang="zh-CN"/>
              <a:t>The End</a:t>
            </a:r>
          </a:p>
        </p:txBody>
      </p:sp>
      <p:sp>
        <p:nvSpPr>
          <p:cNvPr id="6" name="Rectangle 4">
            <a:extLst>
              <a:ext uri="{FF2B5EF4-FFF2-40B4-BE49-F238E27FC236}">
                <a16:creationId xmlns:a16="http://schemas.microsoft.com/office/drawing/2014/main" id="{EDC27FA1-9634-438C-90A9-2D104C682672}"/>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7" name="Rectangle 5">
            <a:extLst>
              <a:ext uri="{FF2B5EF4-FFF2-40B4-BE49-F238E27FC236}">
                <a16:creationId xmlns:a16="http://schemas.microsoft.com/office/drawing/2014/main" id="{4E29A1BE-E395-4503-9EF9-48B767CC3EBB}"/>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8" name="Rectangle 6">
            <a:extLst>
              <a:ext uri="{FF2B5EF4-FFF2-40B4-BE49-F238E27FC236}">
                <a16:creationId xmlns:a16="http://schemas.microsoft.com/office/drawing/2014/main" id="{2C38102B-9059-4CD8-B40F-260718665E65}"/>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26</a:t>
            </a:fld>
            <a:endParaRPr lang="en-US" altLang="zh-CN" sz="1800" b="0">
              <a:solidFill>
                <a:srgbClr val="B2B2B2"/>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6E8A1F5-9A46-45D6-BC40-CB6CD361CB5C}"/>
              </a:ext>
            </a:extLst>
          </p:cNvPr>
          <p:cNvSpPr>
            <a:spLocks noGrp="1" noChangeArrowheads="1"/>
          </p:cNvSpPr>
          <p:nvPr>
            <p:ph type="title" idx="4294967295"/>
          </p:nvPr>
        </p:nvSpPr>
        <p:spPr/>
        <p:txBody>
          <a:bodyPr/>
          <a:lstStyle/>
          <a:p>
            <a:r>
              <a:rPr lang="en-US" altLang="zh-CN"/>
              <a:t>Verilog</a:t>
            </a:r>
            <a:r>
              <a:rPr lang="zh-CN" altLang="en-US"/>
              <a:t>过程赋值语句</a:t>
            </a:r>
          </a:p>
        </p:txBody>
      </p:sp>
      <p:sp>
        <p:nvSpPr>
          <p:cNvPr id="10243" name="Rectangle 3">
            <a:extLst>
              <a:ext uri="{FF2B5EF4-FFF2-40B4-BE49-F238E27FC236}">
                <a16:creationId xmlns:a16="http://schemas.microsoft.com/office/drawing/2014/main" id="{820D4AC7-6E55-46CA-9F06-F9DFD6CF7E2A}"/>
              </a:ext>
            </a:extLst>
          </p:cNvPr>
          <p:cNvSpPr>
            <a:spLocks noGrp="1" noChangeArrowheads="1"/>
          </p:cNvSpPr>
          <p:nvPr>
            <p:ph type="body" idx="1"/>
          </p:nvPr>
        </p:nvSpPr>
        <p:spPr>
          <a:xfrm>
            <a:off x="457200" y="1449388"/>
            <a:ext cx="7931150" cy="4932362"/>
          </a:xfrm>
        </p:spPr>
        <p:txBody>
          <a:bodyPr/>
          <a:lstStyle/>
          <a:p>
            <a:pPr>
              <a:spcAft>
                <a:spcPts val="600"/>
              </a:spcAft>
            </a:pPr>
            <a:r>
              <a:rPr lang="zh-CN" altLang="en-US" dirty="0"/>
              <a:t>用在</a:t>
            </a:r>
            <a:r>
              <a:rPr lang="en-US" altLang="zh-CN" dirty="0"/>
              <a:t>always</a:t>
            </a:r>
            <a:r>
              <a:rPr lang="zh-CN" altLang="en-US" dirty="0"/>
              <a:t>和</a:t>
            </a:r>
            <a:r>
              <a:rPr lang="en-US" altLang="zh-CN" dirty="0"/>
              <a:t>initial</a:t>
            </a:r>
            <a:r>
              <a:rPr lang="zh-CN" altLang="en-US" dirty="0"/>
              <a:t>块中，对</a:t>
            </a:r>
            <a:r>
              <a:rPr lang="en-US" altLang="zh-CN" dirty="0"/>
              <a:t>reg</a:t>
            </a:r>
            <a:r>
              <a:rPr lang="zh-CN" altLang="en-US" dirty="0"/>
              <a:t>类型变量赋值</a:t>
            </a:r>
            <a:endParaRPr lang="en-US" altLang="zh-CN" dirty="0"/>
          </a:p>
          <a:p>
            <a:pPr lvl="1">
              <a:spcAft>
                <a:spcPts val="600"/>
              </a:spcAft>
            </a:pPr>
            <a:r>
              <a:rPr lang="zh-CN" altLang="en-US" dirty="0"/>
              <a:t>建议</a:t>
            </a:r>
            <a:r>
              <a:rPr lang="en-US" altLang="zh-CN" dirty="0"/>
              <a:t>initial</a:t>
            </a:r>
            <a:r>
              <a:rPr lang="zh-CN" altLang="en-US" dirty="0"/>
              <a:t>仅用于仿真，而不用于可综合的设计</a:t>
            </a:r>
            <a:r>
              <a:rPr lang="en-US" altLang="zh-CN" dirty="0"/>
              <a:t> </a:t>
            </a:r>
            <a:endParaRPr lang="zh-CN" altLang="en-US" dirty="0"/>
          </a:p>
          <a:p>
            <a:pPr>
              <a:spcBef>
                <a:spcPts val="600"/>
              </a:spcBef>
              <a:spcAft>
                <a:spcPts val="600"/>
              </a:spcAft>
            </a:pPr>
            <a:r>
              <a:rPr lang="zh-CN" altLang="en-US" dirty="0"/>
              <a:t>两种赋值方式</a:t>
            </a:r>
          </a:p>
          <a:p>
            <a:pPr lvl="1">
              <a:spcAft>
                <a:spcPts val="600"/>
              </a:spcAft>
            </a:pPr>
            <a:r>
              <a:rPr lang="zh-CN" altLang="en-US" sz="2800" dirty="0"/>
              <a:t>阻塞 </a:t>
            </a:r>
            <a:r>
              <a:rPr lang="en-US" altLang="zh-CN" sz="2800" dirty="0"/>
              <a:t>(blocking) </a:t>
            </a:r>
            <a:r>
              <a:rPr lang="zh-CN" altLang="en-US" sz="2800" dirty="0"/>
              <a:t>赋值语句 </a:t>
            </a:r>
            <a:r>
              <a:rPr lang="en-US" altLang="zh-CN" sz="2800" dirty="0"/>
              <a:t>( = )</a:t>
            </a:r>
            <a:endParaRPr lang="zh-CN" altLang="en-US" sz="2800" dirty="0"/>
          </a:p>
          <a:p>
            <a:pPr lvl="2">
              <a:spcAft>
                <a:spcPts val="600"/>
              </a:spcAft>
            </a:pPr>
            <a:r>
              <a:rPr lang="zh-CN" altLang="en-US" sz="2400" dirty="0"/>
              <a:t>块内的赋值语句顺序执行，完成一条赋值语句后才能做下一句的操作</a:t>
            </a:r>
            <a:endParaRPr lang="en-US" altLang="zh-CN" sz="2400" dirty="0"/>
          </a:p>
          <a:p>
            <a:pPr lvl="2">
              <a:spcAft>
                <a:spcPts val="600"/>
              </a:spcAft>
            </a:pPr>
            <a:r>
              <a:rPr lang="zh-CN" altLang="en-US" sz="2400" dirty="0">
                <a:solidFill>
                  <a:srgbClr val="0000FF"/>
                </a:solidFill>
              </a:rPr>
              <a:t>推荐描述组合电路</a:t>
            </a:r>
          </a:p>
          <a:p>
            <a:pPr lvl="1">
              <a:spcAft>
                <a:spcPts val="600"/>
              </a:spcAft>
            </a:pPr>
            <a:r>
              <a:rPr lang="zh-CN" altLang="en-US" sz="2800" dirty="0"/>
              <a:t>非阻塞 </a:t>
            </a:r>
            <a:r>
              <a:rPr lang="en-US" altLang="zh-CN" sz="2800" dirty="0"/>
              <a:t>(non-blocking) </a:t>
            </a:r>
            <a:r>
              <a:rPr lang="zh-CN" altLang="en-US" sz="2800" dirty="0"/>
              <a:t>赋值语句 </a:t>
            </a:r>
            <a:r>
              <a:rPr lang="en-US" altLang="zh-CN" sz="2800" dirty="0"/>
              <a:t>( &lt;= )</a:t>
            </a:r>
            <a:endParaRPr lang="zh-CN" altLang="en-US" sz="2800" dirty="0"/>
          </a:p>
          <a:p>
            <a:pPr lvl="2">
              <a:spcAft>
                <a:spcPts val="600"/>
              </a:spcAft>
            </a:pPr>
            <a:r>
              <a:rPr lang="zh-CN" altLang="en-US" sz="2400" dirty="0"/>
              <a:t>块内的赋值语句并发执行，即同时赋值</a:t>
            </a:r>
            <a:endParaRPr lang="en-US" altLang="zh-CN" sz="2400" dirty="0"/>
          </a:p>
          <a:p>
            <a:pPr lvl="2">
              <a:spcAft>
                <a:spcPts val="600"/>
              </a:spcAft>
            </a:pPr>
            <a:r>
              <a:rPr lang="zh-CN" altLang="en-US" sz="2400" dirty="0">
                <a:solidFill>
                  <a:srgbClr val="0000FF"/>
                </a:solidFill>
              </a:rPr>
              <a:t>推荐描述时序电路</a:t>
            </a:r>
          </a:p>
          <a:p>
            <a:pPr lvl="1">
              <a:spcAft>
                <a:spcPts val="600"/>
              </a:spcAft>
            </a:pPr>
            <a:endParaRPr lang="zh-CN" altLang="en-US" dirty="0"/>
          </a:p>
        </p:txBody>
      </p:sp>
      <p:sp>
        <p:nvSpPr>
          <p:cNvPr id="4" name="Rectangle 4">
            <a:extLst>
              <a:ext uri="{FF2B5EF4-FFF2-40B4-BE49-F238E27FC236}">
                <a16:creationId xmlns:a16="http://schemas.microsoft.com/office/drawing/2014/main" id="{7E2BC04C-68CD-4511-9388-DDB38DA28DAC}"/>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5" name="Rectangle 5">
            <a:extLst>
              <a:ext uri="{FF2B5EF4-FFF2-40B4-BE49-F238E27FC236}">
                <a16:creationId xmlns:a16="http://schemas.microsoft.com/office/drawing/2014/main" id="{B40CB277-42E1-4077-A338-38341CADA53C}"/>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6" name="Rectangle 6">
            <a:extLst>
              <a:ext uri="{FF2B5EF4-FFF2-40B4-BE49-F238E27FC236}">
                <a16:creationId xmlns:a16="http://schemas.microsoft.com/office/drawing/2014/main" id="{4BC9622C-8B38-4BFB-AFC2-9C324B775320}"/>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3</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B15CF74-45D7-48F2-AFC5-06B066CAB728}"/>
              </a:ext>
            </a:extLst>
          </p:cNvPr>
          <p:cNvSpPr>
            <a:spLocks noGrp="1" noChangeArrowheads="1"/>
          </p:cNvSpPr>
          <p:nvPr>
            <p:ph type="title" idx="4294967295"/>
          </p:nvPr>
        </p:nvSpPr>
        <p:spPr/>
        <p:txBody>
          <a:bodyPr/>
          <a:lstStyle/>
          <a:p>
            <a:r>
              <a:rPr lang="en-US" altLang="zh-CN"/>
              <a:t>Verilog</a:t>
            </a:r>
            <a:r>
              <a:rPr lang="zh-CN" altLang="en-US"/>
              <a:t>描述</a:t>
            </a:r>
            <a:r>
              <a:rPr lang="en-US" altLang="zh-CN"/>
              <a:t>D</a:t>
            </a:r>
            <a:r>
              <a:rPr lang="zh-CN" altLang="en-US"/>
              <a:t>锁存器和触发器</a:t>
            </a:r>
          </a:p>
        </p:txBody>
      </p:sp>
      <p:sp>
        <p:nvSpPr>
          <p:cNvPr id="12291" name="Rectangle 3">
            <a:extLst>
              <a:ext uri="{FF2B5EF4-FFF2-40B4-BE49-F238E27FC236}">
                <a16:creationId xmlns:a16="http://schemas.microsoft.com/office/drawing/2014/main" id="{2EAB5E5C-0591-4C44-9BC9-5622217861A3}"/>
              </a:ext>
            </a:extLst>
          </p:cNvPr>
          <p:cNvSpPr>
            <a:spLocks noGrp="1" noChangeArrowheads="1"/>
          </p:cNvSpPr>
          <p:nvPr>
            <p:ph type="body" idx="1"/>
          </p:nvPr>
        </p:nvSpPr>
        <p:spPr>
          <a:xfrm>
            <a:off x="4797425" y="1412875"/>
            <a:ext cx="3987800" cy="4525963"/>
          </a:xfrm>
        </p:spPr>
        <p:txBody>
          <a:bodyPr/>
          <a:lstStyle/>
          <a:p>
            <a:pPr>
              <a:spcBef>
                <a:spcPts val="0"/>
              </a:spcBef>
              <a:spcAft>
                <a:spcPts val="600"/>
              </a:spcAft>
              <a:buFontTx/>
              <a:buNone/>
            </a:pPr>
            <a:r>
              <a:rPr lang="en-US" altLang="zh-CN" sz="2400" b="0" dirty="0"/>
              <a:t>module  </a:t>
            </a:r>
            <a:r>
              <a:rPr lang="en-US" altLang="zh-CN" sz="2400" b="0" dirty="0" err="1"/>
              <a:t>d_flipflop</a:t>
            </a:r>
            <a:r>
              <a:rPr lang="en-US" altLang="zh-CN" sz="2400" b="0" dirty="0"/>
              <a:t> (</a:t>
            </a:r>
          </a:p>
          <a:p>
            <a:pPr lvl="1">
              <a:spcBef>
                <a:spcPts val="0"/>
              </a:spcBef>
              <a:spcAft>
                <a:spcPts val="600"/>
              </a:spcAft>
              <a:buFontTx/>
              <a:buNone/>
            </a:pPr>
            <a:r>
              <a:rPr lang="en-US" altLang="zh-CN" dirty="0"/>
              <a:t>input c, d,</a:t>
            </a:r>
          </a:p>
          <a:p>
            <a:pPr lvl="1">
              <a:spcBef>
                <a:spcPts val="0"/>
              </a:spcBef>
              <a:spcAft>
                <a:spcPts val="600"/>
              </a:spcAft>
              <a:buFontTx/>
              <a:buNone/>
            </a:pPr>
            <a:r>
              <a:rPr lang="en-US" altLang="zh-CN" dirty="0"/>
              <a:t>output q, </a:t>
            </a:r>
            <a:r>
              <a:rPr lang="en-US" altLang="zh-CN" dirty="0" err="1"/>
              <a:t>qn</a:t>
            </a:r>
            <a:endParaRPr lang="en-US" altLang="zh-CN" dirty="0"/>
          </a:p>
          <a:p>
            <a:pPr lvl="1">
              <a:spcBef>
                <a:spcPts val="0"/>
              </a:spcBef>
              <a:spcAft>
                <a:spcPts val="600"/>
              </a:spcAft>
              <a:buFontTx/>
              <a:buNone/>
            </a:pPr>
            <a:r>
              <a:rPr lang="en-US" altLang="zh-CN" dirty="0"/>
              <a:t>);</a:t>
            </a:r>
          </a:p>
          <a:p>
            <a:pPr lvl="1">
              <a:spcBef>
                <a:spcPts val="0"/>
              </a:spcBef>
              <a:spcAft>
                <a:spcPts val="600"/>
              </a:spcAft>
              <a:buFontTx/>
              <a:buNone/>
            </a:pPr>
            <a:r>
              <a:rPr lang="en-US" altLang="zh-CN" dirty="0"/>
              <a:t>reg q;</a:t>
            </a:r>
          </a:p>
          <a:p>
            <a:pPr lvl="1">
              <a:spcBef>
                <a:spcPts val="0"/>
              </a:spcBef>
              <a:spcAft>
                <a:spcPts val="600"/>
              </a:spcAft>
              <a:buFontTx/>
              <a:buNone/>
            </a:pPr>
            <a:r>
              <a:rPr lang="en-US" altLang="zh-CN" dirty="0"/>
              <a:t>assign </a:t>
            </a:r>
            <a:r>
              <a:rPr lang="en-US" altLang="zh-CN" dirty="0" err="1"/>
              <a:t>qn</a:t>
            </a:r>
            <a:r>
              <a:rPr lang="en-US" altLang="zh-CN" dirty="0"/>
              <a:t> = ~q;</a:t>
            </a:r>
          </a:p>
          <a:p>
            <a:pPr lvl="1">
              <a:spcBef>
                <a:spcPts val="0"/>
              </a:spcBef>
              <a:spcAft>
                <a:spcPts val="600"/>
              </a:spcAft>
              <a:buFontTx/>
              <a:buNone/>
            </a:pPr>
            <a:r>
              <a:rPr lang="en-US" altLang="zh-CN" dirty="0"/>
              <a:t>always @(</a:t>
            </a:r>
            <a:r>
              <a:rPr lang="en-US" altLang="zh-CN" dirty="0" err="1">
                <a:solidFill>
                  <a:srgbClr val="0000FF"/>
                </a:solidFill>
              </a:rPr>
              <a:t>posedge</a:t>
            </a:r>
            <a:r>
              <a:rPr lang="en-US" altLang="zh-CN" dirty="0">
                <a:solidFill>
                  <a:srgbClr val="0000FF"/>
                </a:solidFill>
              </a:rPr>
              <a:t> c</a:t>
            </a:r>
            <a:r>
              <a:rPr lang="en-US" altLang="zh-CN" dirty="0"/>
              <a:t>)</a:t>
            </a:r>
          </a:p>
          <a:p>
            <a:pPr lvl="1">
              <a:spcBef>
                <a:spcPts val="0"/>
              </a:spcBef>
              <a:spcAft>
                <a:spcPts val="600"/>
              </a:spcAft>
              <a:buFontTx/>
              <a:buNone/>
            </a:pPr>
            <a:r>
              <a:rPr lang="en-US" altLang="zh-CN" dirty="0"/>
              <a:t>	q &lt;= d;</a:t>
            </a:r>
          </a:p>
          <a:p>
            <a:pPr>
              <a:spcBef>
                <a:spcPts val="0"/>
              </a:spcBef>
              <a:spcAft>
                <a:spcPts val="600"/>
              </a:spcAft>
              <a:buFontTx/>
              <a:buNone/>
            </a:pPr>
            <a:r>
              <a:rPr lang="en-US" altLang="zh-CN" sz="2400" b="0" dirty="0" err="1"/>
              <a:t>endmodule</a:t>
            </a:r>
            <a:endParaRPr lang="en-US" altLang="zh-CN" sz="2400" b="0" dirty="0"/>
          </a:p>
        </p:txBody>
      </p:sp>
      <p:sp>
        <p:nvSpPr>
          <p:cNvPr id="12292" name="Rectangle 4">
            <a:extLst>
              <a:ext uri="{FF2B5EF4-FFF2-40B4-BE49-F238E27FC236}">
                <a16:creationId xmlns:a16="http://schemas.microsoft.com/office/drawing/2014/main" id="{2C55D9D1-4B75-4A4C-BC74-9CA4F792D55D}"/>
              </a:ext>
            </a:extLst>
          </p:cNvPr>
          <p:cNvSpPr>
            <a:spLocks noChangeArrowheads="1"/>
          </p:cNvSpPr>
          <p:nvPr/>
        </p:nvSpPr>
        <p:spPr bwMode="auto">
          <a:xfrm>
            <a:off x="457200" y="1439863"/>
            <a:ext cx="37909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Bef>
                <a:spcPts val="0"/>
              </a:spcBef>
              <a:spcAft>
                <a:spcPts val="600"/>
              </a:spcAft>
              <a:buFontTx/>
              <a:buNone/>
            </a:pPr>
            <a:r>
              <a:rPr lang="en-US" altLang="zh-CN" sz="2400" b="0" dirty="0"/>
              <a:t>module  </a:t>
            </a:r>
            <a:r>
              <a:rPr lang="en-US" altLang="zh-CN" sz="2400" b="0" dirty="0" err="1"/>
              <a:t>d_latch</a:t>
            </a:r>
            <a:r>
              <a:rPr lang="en-US" altLang="zh-CN" sz="2400" b="0" dirty="0"/>
              <a:t> (</a:t>
            </a:r>
          </a:p>
          <a:p>
            <a:pPr lvl="1">
              <a:spcBef>
                <a:spcPts val="0"/>
              </a:spcBef>
              <a:spcAft>
                <a:spcPts val="600"/>
              </a:spcAft>
              <a:buFontTx/>
              <a:buNone/>
            </a:pPr>
            <a:r>
              <a:rPr lang="en-US" altLang="zh-CN" dirty="0"/>
              <a:t>input c, d,</a:t>
            </a:r>
          </a:p>
          <a:p>
            <a:pPr lvl="1">
              <a:spcBef>
                <a:spcPts val="0"/>
              </a:spcBef>
              <a:spcAft>
                <a:spcPts val="600"/>
              </a:spcAft>
              <a:buFontTx/>
              <a:buNone/>
            </a:pPr>
            <a:r>
              <a:rPr lang="en-US" altLang="zh-CN" dirty="0"/>
              <a:t>output q, </a:t>
            </a:r>
            <a:r>
              <a:rPr lang="en-US" altLang="zh-CN" dirty="0" err="1"/>
              <a:t>qn</a:t>
            </a:r>
            <a:endParaRPr lang="en-US" altLang="zh-CN" dirty="0"/>
          </a:p>
          <a:p>
            <a:pPr lvl="1">
              <a:spcBef>
                <a:spcPts val="0"/>
              </a:spcBef>
              <a:spcAft>
                <a:spcPts val="600"/>
              </a:spcAft>
              <a:buFontTx/>
              <a:buNone/>
            </a:pPr>
            <a:r>
              <a:rPr lang="en-US" altLang="zh-CN" dirty="0"/>
              <a:t>);</a:t>
            </a:r>
          </a:p>
          <a:p>
            <a:pPr lvl="1">
              <a:spcBef>
                <a:spcPts val="0"/>
              </a:spcBef>
              <a:spcAft>
                <a:spcPts val="600"/>
              </a:spcAft>
              <a:buFontTx/>
              <a:buNone/>
            </a:pPr>
            <a:r>
              <a:rPr lang="en-US" altLang="zh-CN" dirty="0"/>
              <a:t>reg q;</a:t>
            </a:r>
          </a:p>
          <a:p>
            <a:pPr lvl="1">
              <a:spcBef>
                <a:spcPts val="0"/>
              </a:spcBef>
              <a:spcAft>
                <a:spcPts val="600"/>
              </a:spcAft>
              <a:buFontTx/>
              <a:buNone/>
            </a:pPr>
            <a:r>
              <a:rPr lang="en-US" altLang="zh-CN" dirty="0"/>
              <a:t>assign </a:t>
            </a:r>
            <a:r>
              <a:rPr lang="en-US" altLang="zh-CN" dirty="0" err="1"/>
              <a:t>qn</a:t>
            </a:r>
            <a:r>
              <a:rPr lang="en-US" altLang="zh-CN" dirty="0"/>
              <a:t> = ~q;</a:t>
            </a:r>
          </a:p>
          <a:p>
            <a:pPr lvl="1">
              <a:spcBef>
                <a:spcPts val="0"/>
              </a:spcBef>
              <a:spcAft>
                <a:spcPts val="600"/>
              </a:spcAft>
              <a:buFontTx/>
              <a:buNone/>
            </a:pPr>
            <a:r>
              <a:rPr lang="en-US" altLang="zh-CN" dirty="0"/>
              <a:t>always @(</a:t>
            </a:r>
            <a:r>
              <a:rPr lang="en-US" altLang="zh-CN" dirty="0">
                <a:solidFill>
                  <a:srgbClr val="0000FF"/>
                </a:solidFill>
              </a:rPr>
              <a:t>*)</a:t>
            </a:r>
            <a:endParaRPr lang="en-US" altLang="zh-CN" dirty="0"/>
          </a:p>
          <a:p>
            <a:pPr lvl="1">
              <a:spcBef>
                <a:spcPts val="0"/>
              </a:spcBef>
              <a:spcAft>
                <a:spcPts val="600"/>
              </a:spcAft>
              <a:buFontTx/>
              <a:buNone/>
            </a:pPr>
            <a:r>
              <a:rPr lang="en-US" altLang="zh-CN" dirty="0"/>
              <a:t>	if (c) q &lt;= d;</a:t>
            </a:r>
          </a:p>
          <a:p>
            <a:pPr>
              <a:spcBef>
                <a:spcPts val="0"/>
              </a:spcBef>
              <a:spcAft>
                <a:spcPts val="600"/>
              </a:spcAft>
              <a:buFontTx/>
              <a:buNone/>
            </a:pPr>
            <a:r>
              <a:rPr lang="en-US" altLang="zh-CN" sz="2400" b="0" dirty="0" err="1"/>
              <a:t>endmodule</a:t>
            </a:r>
            <a:endParaRPr lang="en-US" altLang="zh-CN" sz="2400" b="0" dirty="0"/>
          </a:p>
          <a:p>
            <a:pPr>
              <a:spcBef>
                <a:spcPts val="0"/>
              </a:spcBef>
              <a:spcAft>
                <a:spcPts val="600"/>
              </a:spcAft>
              <a:buFontTx/>
              <a:buNone/>
            </a:pPr>
            <a:endParaRPr lang="zh-CN" altLang="en-US" sz="2400" b="0" dirty="0"/>
          </a:p>
        </p:txBody>
      </p:sp>
      <p:grpSp>
        <p:nvGrpSpPr>
          <p:cNvPr id="12293" name="组合 1">
            <a:extLst>
              <a:ext uri="{FF2B5EF4-FFF2-40B4-BE49-F238E27FC236}">
                <a16:creationId xmlns:a16="http://schemas.microsoft.com/office/drawing/2014/main" id="{19DCC993-5C3A-4A8C-9FCE-94CFA6500393}"/>
              </a:ext>
            </a:extLst>
          </p:cNvPr>
          <p:cNvGrpSpPr>
            <a:grpSpLocks/>
          </p:cNvGrpSpPr>
          <p:nvPr/>
        </p:nvGrpSpPr>
        <p:grpSpPr bwMode="auto">
          <a:xfrm>
            <a:off x="2846388" y="5121275"/>
            <a:ext cx="1438275" cy="1152525"/>
            <a:chOff x="2701925" y="5121275"/>
            <a:chExt cx="1438275" cy="1152525"/>
          </a:xfrm>
        </p:grpSpPr>
        <p:sp>
          <p:nvSpPr>
            <p:cNvPr id="12310" name="Line 5">
              <a:extLst>
                <a:ext uri="{FF2B5EF4-FFF2-40B4-BE49-F238E27FC236}">
                  <a16:creationId xmlns:a16="http://schemas.microsoft.com/office/drawing/2014/main" id="{C564BF01-C112-475B-A4D2-DF0DEEDC6977}"/>
                </a:ext>
              </a:extLst>
            </p:cNvPr>
            <p:cNvSpPr>
              <a:spLocks noChangeShapeType="1"/>
            </p:cNvSpPr>
            <p:nvPr/>
          </p:nvSpPr>
          <p:spPr bwMode="auto">
            <a:xfrm>
              <a:off x="3827463" y="5913438"/>
              <a:ext cx="3127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Rectangle 6">
              <a:extLst>
                <a:ext uri="{FF2B5EF4-FFF2-40B4-BE49-F238E27FC236}">
                  <a16:creationId xmlns:a16="http://schemas.microsoft.com/office/drawing/2014/main" id="{5CA3A8C8-A15F-402B-894F-9A5CEE68A1FC}"/>
                </a:ext>
              </a:extLst>
            </p:cNvPr>
            <p:cNvSpPr>
              <a:spLocks noChangeArrowheads="1"/>
            </p:cNvSpPr>
            <p:nvPr/>
          </p:nvSpPr>
          <p:spPr bwMode="auto">
            <a:xfrm>
              <a:off x="2989263" y="5121275"/>
              <a:ext cx="838200" cy="11525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12312" name="Text Box 7">
              <a:extLst>
                <a:ext uri="{FF2B5EF4-FFF2-40B4-BE49-F238E27FC236}">
                  <a16:creationId xmlns:a16="http://schemas.microsoft.com/office/drawing/2014/main" id="{4A67E5D9-CE57-4C12-BA0E-D2115B17F1A3}"/>
                </a:ext>
              </a:extLst>
            </p:cNvPr>
            <p:cNvSpPr txBox="1">
              <a:spLocks noChangeArrowheads="1"/>
            </p:cNvSpPr>
            <p:nvPr/>
          </p:nvSpPr>
          <p:spPr bwMode="auto">
            <a:xfrm>
              <a:off x="2952750" y="528955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D</a:t>
              </a:r>
            </a:p>
          </p:txBody>
        </p:sp>
        <p:sp>
          <p:nvSpPr>
            <p:cNvPr id="12313" name="Text Box 8">
              <a:extLst>
                <a:ext uri="{FF2B5EF4-FFF2-40B4-BE49-F238E27FC236}">
                  <a16:creationId xmlns:a16="http://schemas.microsoft.com/office/drawing/2014/main" id="{88C728A1-E43F-42DE-8BEF-D8548214D1B3}"/>
                </a:ext>
              </a:extLst>
            </p:cNvPr>
            <p:cNvSpPr txBox="1">
              <a:spLocks noChangeArrowheads="1"/>
            </p:cNvSpPr>
            <p:nvPr/>
          </p:nvSpPr>
          <p:spPr bwMode="auto">
            <a:xfrm>
              <a:off x="3471863" y="5289550"/>
              <a:ext cx="363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Q</a:t>
              </a:r>
            </a:p>
          </p:txBody>
        </p:sp>
        <p:sp>
          <p:nvSpPr>
            <p:cNvPr id="12314" name="Text Box 9">
              <a:extLst>
                <a:ext uri="{FF2B5EF4-FFF2-40B4-BE49-F238E27FC236}">
                  <a16:creationId xmlns:a16="http://schemas.microsoft.com/office/drawing/2014/main" id="{ECF49A2E-4DDA-4642-9ED3-6E1863E1016D}"/>
                </a:ext>
              </a:extLst>
            </p:cNvPr>
            <p:cNvSpPr txBox="1">
              <a:spLocks noChangeArrowheads="1"/>
            </p:cNvSpPr>
            <p:nvPr/>
          </p:nvSpPr>
          <p:spPr bwMode="auto">
            <a:xfrm>
              <a:off x="3457575" y="5697538"/>
              <a:ext cx="363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Q</a:t>
              </a:r>
            </a:p>
          </p:txBody>
        </p:sp>
        <p:sp>
          <p:nvSpPr>
            <p:cNvPr id="12315" name="Oval 11">
              <a:extLst>
                <a:ext uri="{FF2B5EF4-FFF2-40B4-BE49-F238E27FC236}">
                  <a16:creationId xmlns:a16="http://schemas.microsoft.com/office/drawing/2014/main" id="{BCB1F2DC-6AC9-4BD0-A204-2B3B9205DC14}"/>
                </a:ext>
              </a:extLst>
            </p:cNvPr>
            <p:cNvSpPr>
              <a:spLocks noChangeArrowheads="1"/>
            </p:cNvSpPr>
            <p:nvPr/>
          </p:nvSpPr>
          <p:spPr bwMode="auto">
            <a:xfrm>
              <a:off x="3830638" y="5854700"/>
              <a:ext cx="130175" cy="1301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12316" name="Line 12">
              <a:extLst>
                <a:ext uri="{FF2B5EF4-FFF2-40B4-BE49-F238E27FC236}">
                  <a16:creationId xmlns:a16="http://schemas.microsoft.com/office/drawing/2014/main" id="{3581A53F-CC91-405B-A16C-D9A1DA39C763}"/>
                </a:ext>
              </a:extLst>
            </p:cNvPr>
            <p:cNvSpPr>
              <a:spLocks noChangeShapeType="1"/>
            </p:cNvSpPr>
            <p:nvPr/>
          </p:nvSpPr>
          <p:spPr bwMode="auto">
            <a:xfrm>
              <a:off x="2701925" y="5481638"/>
              <a:ext cx="276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13">
              <a:extLst>
                <a:ext uri="{FF2B5EF4-FFF2-40B4-BE49-F238E27FC236}">
                  <a16:creationId xmlns:a16="http://schemas.microsoft.com/office/drawing/2014/main" id="{70536637-4EED-45A5-A46F-7BA273942651}"/>
                </a:ext>
              </a:extLst>
            </p:cNvPr>
            <p:cNvSpPr>
              <a:spLocks noChangeShapeType="1"/>
            </p:cNvSpPr>
            <p:nvPr/>
          </p:nvSpPr>
          <p:spPr bwMode="auto">
            <a:xfrm>
              <a:off x="2701925" y="5910263"/>
              <a:ext cx="276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14">
              <a:extLst>
                <a:ext uri="{FF2B5EF4-FFF2-40B4-BE49-F238E27FC236}">
                  <a16:creationId xmlns:a16="http://schemas.microsoft.com/office/drawing/2014/main" id="{A6057C0F-ACF7-484E-B1F4-CC623113AE13}"/>
                </a:ext>
              </a:extLst>
            </p:cNvPr>
            <p:cNvSpPr>
              <a:spLocks noChangeShapeType="1"/>
            </p:cNvSpPr>
            <p:nvPr/>
          </p:nvSpPr>
          <p:spPr bwMode="auto">
            <a:xfrm>
              <a:off x="3827463" y="5481638"/>
              <a:ext cx="3127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Text Box 15">
              <a:extLst>
                <a:ext uri="{FF2B5EF4-FFF2-40B4-BE49-F238E27FC236}">
                  <a16:creationId xmlns:a16="http://schemas.microsoft.com/office/drawing/2014/main" id="{23E704D8-4776-4B30-8C4B-708D1444EC09}"/>
                </a:ext>
              </a:extLst>
            </p:cNvPr>
            <p:cNvSpPr txBox="1">
              <a:spLocks noChangeArrowheads="1"/>
            </p:cNvSpPr>
            <p:nvPr/>
          </p:nvSpPr>
          <p:spPr bwMode="auto">
            <a:xfrm>
              <a:off x="2967038" y="5721350"/>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C</a:t>
              </a:r>
            </a:p>
          </p:txBody>
        </p:sp>
      </p:grpSp>
      <p:grpSp>
        <p:nvGrpSpPr>
          <p:cNvPr id="12294" name="组合 2">
            <a:extLst>
              <a:ext uri="{FF2B5EF4-FFF2-40B4-BE49-F238E27FC236}">
                <a16:creationId xmlns:a16="http://schemas.microsoft.com/office/drawing/2014/main" id="{CB092FFF-2DC7-49FB-87DB-9CD23CEDAAEE}"/>
              </a:ext>
            </a:extLst>
          </p:cNvPr>
          <p:cNvGrpSpPr>
            <a:grpSpLocks/>
          </p:cNvGrpSpPr>
          <p:nvPr/>
        </p:nvGrpSpPr>
        <p:grpSpPr bwMode="auto">
          <a:xfrm>
            <a:off x="6767513" y="5121275"/>
            <a:ext cx="1438275" cy="1152525"/>
            <a:chOff x="6767513" y="5121275"/>
            <a:chExt cx="1438275" cy="1152525"/>
          </a:xfrm>
        </p:grpSpPr>
        <p:sp>
          <p:nvSpPr>
            <p:cNvPr id="12299" name="Rectangle 16">
              <a:extLst>
                <a:ext uri="{FF2B5EF4-FFF2-40B4-BE49-F238E27FC236}">
                  <a16:creationId xmlns:a16="http://schemas.microsoft.com/office/drawing/2014/main" id="{1C3D6FE5-42BB-4B6B-9FE6-1D5FB47C24EE}"/>
                </a:ext>
              </a:extLst>
            </p:cNvPr>
            <p:cNvSpPr>
              <a:spLocks noChangeArrowheads="1"/>
            </p:cNvSpPr>
            <p:nvPr/>
          </p:nvSpPr>
          <p:spPr bwMode="auto">
            <a:xfrm>
              <a:off x="7054850" y="5121275"/>
              <a:ext cx="838200" cy="11525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12300" name="Line 17">
              <a:extLst>
                <a:ext uri="{FF2B5EF4-FFF2-40B4-BE49-F238E27FC236}">
                  <a16:creationId xmlns:a16="http://schemas.microsoft.com/office/drawing/2014/main" id="{8FF80C27-08A6-47BF-A4AC-02D3D6471CF1}"/>
                </a:ext>
              </a:extLst>
            </p:cNvPr>
            <p:cNvSpPr>
              <a:spLocks noChangeShapeType="1"/>
            </p:cNvSpPr>
            <p:nvPr/>
          </p:nvSpPr>
          <p:spPr bwMode="auto">
            <a:xfrm>
              <a:off x="6767513" y="5481638"/>
              <a:ext cx="276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18">
              <a:extLst>
                <a:ext uri="{FF2B5EF4-FFF2-40B4-BE49-F238E27FC236}">
                  <a16:creationId xmlns:a16="http://schemas.microsoft.com/office/drawing/2014/main" id="{7E837440-933E-44EA-BCEA-F6EBBFB9646E}"/>
                </a:ext>
              </a:extLst>
            </p:cNvPr>
            <p:cNvSpPr>
              <a:spLocks noChangeShapeType="1"/>
            </p:cNvSpPr>
            <p:nvPr/>
          </p:nvSpPr>
          <p:spPr bwMode="auto">
            <a:xfrm>
              <a:off x="6767513" y="5910263"/>
              <a:ext cx="276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Text Box 19">
              <a:extLst>
                <a:ext uri="{FF2B5EF4-FFF2-40B4-BE49-F238E27FC236}">
                  <a16:creationId xmlns:a16="http://schemas.microsoft.com/office/drawing/2014/main" id="{6200FD7A-7AD9-4E80-BFCB-0D4B7DD95C7B}"/>
                </a:ext>
              </a:extLst>
            </p:cNvPr>
            <p:cNvSpPr txBox="1">
              <a:spLocks noChangeArrowheads="1"/>
            </p:cNvSpPr>
            <p:nvPr/>
          </p:nvSpPr>
          <p:spPr bwMode="auto">
            <a:xfrm>
              <a:off x="7018338" y="5289550"/>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D</a:t>
              </a:r>
            </a:p>
          </p:txBody>
        </p:sp>
        <p:sp>
          <p:nvSpPr>
            <p:cNvPr id="12303" name="Text Box 20">
              <a:extLst>
                <a:ext uri="{FF2B5EF4-FFF2-40B4-BE49-F238E27FC236}">
                  <a16:creationId xmlns:a16="http://schemas.microsoft.com/office/drawing/2014/main" id="{F783B474-0AA2-473E-94B2-C370D6AE7A5F}"/>
                </a:ext>
              </a:extLst>
            </p:cNvPr>
            <p:cNvSpPr txBox="1">
              <a:spLocks noChangeArrowheads="1"/>
            </p:cNvSpPr>
            <p:nvPr/>
          </p:nvSpPr>
          <p:spPr bwMode="auto">
            <a:xfrm>
              <a:off x="7537450" y="5289550"/>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Q</a:t>
              </a:r>
            </a:p>
          </p:txBody>
        </p:sp>
        <p:sp>
          <p:nvSpPr>
            <p:cNvPr id="12304" name="AutoShape 21">
              <a:extLst>
                <a:ext uri="{FF2B5EF4-FFF2-40B4-BE49-F238E27FC236}">
                  <a16:creationId xmlns:a16="http://schemas.microsoft.com/office/drawing/2014/main" id="{DFF13158-EFED-48A0-B6B3-FC8FF210B33B}"/>
                </a:ext>
              </a:extLst>
            </p:cNvPr>
            <p:cNvSpPr>
              <a:spLocks noChangeArrowheads="1"/>
            </p:cNvSpPr>
            <p:nvPr/>
          </p:nvSpPr>
          <p:spPr bwMode="auto">
            <a:xfrm rot="5400000">
              <a:off x="7038976" y="5826125"/>
              <a:ext cx="215900" cy="174625"/>
            </a:xfrm>
            <a:prstGeom prst="flowChartExtra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12305" name="Text Box 22">
              <a:extLst>
                <a:ext uri="{FF2B5EF4-FFF2-40B4-BE49-F238E27FC236}">
                  <a16:creationId xmlns:a16="http://schemas.microsoft.com/office/drawing/2014/main" id="{7FE4C15D-D544-45C5-8533-D893D80EBCB1}"/>
                </a:ext>
              </a:extLst>
            </p:cNvPr>
            <p:cNvSpPr txBox="1">
              <a:spLocks noChangeArrowheads="1"/>
            </p:cNvSpPr>
            <p:nvPr/>
          </p:nvSpPr>
          <p:spPr bwMode="auto">
            <a:xfrm>
              <a:off x="7523163" y="5697538"/>
              <a:ext cx="363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Q</a:t>
              </a:r>
            </a:p>
          </p:txBody>
        </p:sp>
        <p:sp>
          <p:nvSpPr>
            <p:cNvPr id="12306" name="Line 23">
              <a:extLst>
                <a:ext uri="{FF2B5EF4-FFF2-40B4-BE49-F238E27FC236}">
                  <a16:creationId xmlns:a16="http://schemas.microsoft.com/office/drawing/2014/main" id="{732D77D5-81D0-4731-9460-A1D554425BA9}"/>
                </a:ext>
              </a:extLst>
            </p:cNvPr>
            <p:cNvSpPr>
              <a:spLocks noChangeShapeType="1"/>
            </p:cNvSpPr>
            <p:nvPr/>
          </p:nvSpPr>
          <p:spPr bwMode="auto">
            <a:xfrm>
              <a:off x="7893050" y="5481638"/>
              <a:ext cx="3127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Line 24">
              <a:extLst>
                <a:ext uri="{FF2B5EF4-FFF2-40B4-BE49-F238E27FC236}">
                  <a16:creationId xmlns:a16="http://schemas.microsoft.com/office/drawing/2014/main" id="{8769C9A9-018D-4646-9154-7CDE2C3724FF}"/>
                </a:ext>
              </a:extLst>
            </p:cNvPr>
            <p:cNvSpPr>
              <a:spLocks noChangeShapeType="1"/>
            </p:cNvSpPr>
            <p:nvPr/>
          </p:nvSpPr>
          <p:spPr bwMode="auto">
            <a:xfrm>
              <a:off x="7893050" y="5913438"/>
              <a:ext cx="3127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 name="Oval 26">
              <a:extLst>
                <a:ext uri="{FF2B5EF4-FFF2-40B4-BE49-F238E27FC236}">
                  <a16:creationId xmlns:a16="http://schemas.microsoft.com/office/drawing/2014/main" id="{540CC61D-5DA2-4992-97D1-F90341B9430B}"/>
                </a:ext>
              </a:extLst>
            </p:cNvPr>
            <p:cNvSpPr>
              <a:spLocks noChangeArrowheads="1"/>
            </p:cNvSpPr>
            <p:nvPr/>
          </p:nvSpPr>
          <p:spPr bwMode="auto">
            <a:xfrm>
              <a:off x="7896225" y="5854700"/>
              <a:ext cx="130175" cy="1301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12309" name="Text Box 27">
              <a:extLst>
                <a:ext uri="{FF2B5EF4-FFF2-40B4-BE49-F238E27FC236}">
                  <a16:creationId xmlns:a16="http://schemas.microsoft.com/office/drawing/2014/main" id="{511282A3-E10C-49C5-AD76-31C324426D28}"/>
                </a:ext>
              </a:extLst>
            </p:cNvPr>
            <p:cNvSpPr txBox="1">
              <a:spLocks noChangeArrowheads="1"/>
            </p:cNvSpPr>
            <p:nvPr/>
          </p:nvSpPr>
          <p:spPr bwMode="auto">
            <a:xfrm>
              <a:off x="7197725" y="5697538"/>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C</a:t>
              </a:r>
            </a:p>
          </p:txBody>
        </p:sp>
      </p:grpSp>
      <p:sp>
        <p:nvSpPr>
          <p:cNvPr id="12295" name="Line 28">
            <a:extLst>
              <a:ext uri="{FF2B5EF4-FFF2-40B4-BE49-F238E27FC236}">
                <a16:creationId xmlns:a16="http://schemas.microsoft.com/office/drawing/2014/main" id="{193E07BA-FFFB-4292-BA68-A8E0BEC37752}"/>
              </a:ext>
            </a:extLst>
          </p:cNvPr>
          <p:cNvSpPr>
            <a:spLocks noChangeShapeType="1"/>
          </p:cNvSpPr>
          <p:nvPr/>
        </p:nvSpPr>
        <p:spPr bwMode="auto">
          <a:xfrm>
            <a:off x="4564063" y="1511300"/>
            <a:ext cx="0" cy="4787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4">
            <a:extLst>
              <a:ext uri="{FF2B5EF4-FFF2-40B4-BE49-F238E27FC236}">
                <a16:creationId xmlns:a16="http://schemas.microsoft.com/office/drawing/2014/main" id="{DCEA624C-E4F3-48E1-877E-B30278A57D83}"/>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36" name="Rectangle 5">
            <a:extLst>
              <a:ext uri="{FF2B5EF4-FFF2-40B4-BE49-F238E27FC236}">
                <a16:creationId xmlns:a16="http://schemas.microsoft.com/office/drawing/2014/main" id="{86CDDFF7-8F15-4A95-A3C6-57421FAEB187}"/>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37" name="Rectangle 6">
            <a:extLst>
              <a:ext uri="{FF2B5EF4-FFF2-40B4-BE49-F238E27FC236}">
                <a16:creationId xmlns:a16="http://schemas.microsoft.com/office/drawing/2014/main" id="{4BCFF37F-F00A-4721-A264-E7F8BE1F2B50}"/>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4</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p:bldP spid="122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FD6BEDE-2419-4BC5-A688-513A338B26A0}"/>
              </a:ext>
            </a:extLst>
          </p:cNvPr>
          <p:cNvSpPr>
            <a:spLocks noGrp="1" noChangeArrowheads="1"/>
          </p:cNvSpPr>
          <p:nvPr>
            <p:ph type="title" idx="4294967295"/>
          </p:nvPr>
        </p:nvSpPr>
        <p:spPr>
          <a:xfrm>
            <a:off x="457200" y="198438"/>
            <a:ext cx="8229600" cy="1143000"/>
          </a:xfrm>
        </p:spPr>
        <p:txBody>
          <a:bodyPr/>
          <a:lstStyle/>
          <a:p>
            <a:pPr>
              <a:lnSpc>
                <a:spcPct val="90000"/>
              </a:lnSpc>
            </a:pPr>
            <a:r>
              <a:rPr lang="zh-CN" altLang="en-US"/>
              <a:t>异步或同步复位</a:t>
            </a:r>
            <a:r>
              <a:rPr lang="en-US" altLang="zh-CN"/>
              <a:t>D</a:t>
            </a:r>
            <a:r>
              <a:rPr lang="zh-CN" altLang="en-US"/>
              <a:t>触发器</a:t>
            </a:r>
            <a:endParaRPr lang="en-US" altLang="zh-CN"/>
          </a:p>
        </p:txBody>
      </p:sp>
      <p:sp>
        <p:nvSpPr>
          <p:cNvPr id="14339" name="Rectangle 3">
            <a:extLst>
              <a:ext uri="{FF2B5EF4-FFF2-40B4-BE49-F238E27FC236}">
                <a16:creationId xmlns:a16="http://schemas.microsoft.com/office/drawing/2014/main" id="{44F74877-4277-4B86-A895-E05AD8BF437A}"/>
              </a:ext>
            </a:extLst>
          </p:cNvPr>
          <p:cNvSpPr>
            <a:spLocks noGrp="1" noChangeArrowheads="1"/>
          </p:cNvSpPr>
          <p:nvPr>
            <p:ph type="body" idx="1"/>
          </p:nvPr>
        </p:nvSpPr>
        <p:spPr>
          <a:xfrm>
            <a:off x="5543550" y="1412875"/>
            <a:ext cx="3168650" cy="4805363"/>
          </a:xfrm>
        </p:spPr>
        <p:txBody>
          <a:bodyPr/>
          <a:lstStyle/>
          <a:p>
            <a:pPr>
              <a:spcAft>
                <a:spcPts val="600"/>
              </a:spcAft>
              <a:buFontTx/>
              <a:buNone/>
            </a:pPr>
            <a:r>
              <a:rPr lang="en-US" altLang="zh-CN" sz="2400" b="0" dirty="0"/>
              <a:t>module  </a:t>
            </a:r>
            <a:r>
              <a:rPr lang="en-US" altLang="zh-CN" sz="2400" b="0" dirty="0" err="1"/>
              <a:t>dff_syn</a:t>
            </a:r>
            <a:r>
              <a:rPr lang="en-US" altLang="zh-CN" sz="2400" b="0" dirty="0"/>
              <a:t> (</a:t>
            </a:r>
          </a:p>
          <a:p>
            <a:pPr>
              <a:spcAft>
                <a:spcPts val="600"/>
              </a:spcAft>
              <a:buFontTx/>
              <a:buNone/>
            </a:pPr>
            <a:r>
              <a:rPr lang="en-US" altLang="zh-CN" sz="2400" b="0" dirty="0"/>
              <a:t>    input </a:t>
            </a:r>
            <a:r>
              <a:rPr lang="en-US" altLang="zh-CN" sz="2400" b="0" dirty="0" err="1"/>
              <a:t>clk</a:t>
            </a:r>
            <a:r>
              <a:rPr lang="en-US" altLang="zh-CN" sz="2400" b="0" dirty="0"/>
              <a:t>, </a:t>
            </a:r>
          </a:p>
          <a:p>
            <a:pPr>
              <a:spcAft>
                <a:spcPts val="600"/>
              </a:spcAft>
              <a:buFontTx/>
              <a:buNone/>
            </a:pPr>
            <a:r>
              <a:rPr lang="en-US" altLang="zh-CN" sz="2400" b="0" dirty="0"/>
              <a:t>    input </a:t>
            </a:r>
            <a:r>
              <a:rPr lang="en-US" altLang="zh-CN" sz="2400" b="0" dirty="0" err="1"/>
              <a:t>rstn</a:t>
            </a:r>
            <a:r>
              <a:rPr lang="en-US" altLang="zh-CN" sz="2400" b="0" dirty="0"/>
              <a:t>, </a:t>
            </a:r>
          </a:p>
          <a:p>
            <a:pPr>
              <a:spcAft>
                <a:spcPts val="600"/>
              </a:spcAft>
              <a:buFontTx/>
              <a:buNone/>
            </a:pPr>
            <a:r>
              <a:rPr lang="en-US" altLang="zh-CN" sz="2400" b="0" dirty="0"/>
              <a:t>    input d,</a:t>
            </a:r>
          </a:p>
          <a:p>
            <a:pPr>
              <a:spcAft>
                <a:spcPts val="600"/>
              </a:spcAft>
              <a:buFontTx/>
              <a:buNone/>
            </a:pPr>
            <a:r>
              <a:rPr lang="en-US" altLang="zh-CN" sz="2400" b="0" dirty="0"/>
              <a:t>    output reg q</a:t>
            </a:r>
          </a:p>
          <a:p>
            <a:pPr>
              <a:spcAft>
                <a:spcPts val="600"/>
              </a:spcAft>
              <a:buFontTx/>
              <a:buNone/>
            </a:pPr>
            <a:r>
              <a:rPr lang="en-US" altLang="zh-CN" sz="2400" b="0" dirty="0"/>
              <a:t>);</a:t>
            </a:r>
          </a:p>
          <a:p>
            <a:pPr>
              <a:spcAft>
                <a:spcPts val="600"/>
              </a:spcAft>
              <a:buFontTx/>
              <a:buNone/>
            </a:pPr>
            <a:r>
              <a:rPr lang="en-US" altLang="zh-CN" sz="2400" b="0" dirty="0"/>
              <a:t>always @(</a:t>
            </a:r>
            <a:r>
              <a:rPr lang="en-US" altLang="zh-CN" sz="2400" b="0" dirty="0" err="1"/>
              <a:t>posedge</a:t>
            </a:r>
            <a:r>
              <a:rPr lang="en-US" altLang="zh-CN" sz="2400" b="0" dirty="0"/>
              <a:t> </a:t>
            </a:r>
            <a:r>
              <a:rPr lang="en-US" altLang="zh-CN" sz="2400" b="0" dirty="0" err="1"/>
              <a:t>clk</a:t>
            </a:r>
            <a:r>
              <a:rPr lang="en-US" altLang="zh-CN" sz="2400" b="0" dirty="0"/>
              <a:t>)</a:t>
            </a:r>
          </a:p>
          <a:p>
            <a:pPr>
              <a:spcAft>
                <a:spcPts val="600"/>
              </a:spcAft>
              <a:buFontTx/>
              <a:buNone/>
            </a:pPr>
            <a:r>
              <a:rPr lang="en-US" altLang="zh-CN" sz="2400" b="0" dirty="0"/>
              <a:t>	if (!</a:t>
            </a:r>
            <a:r>
              <a:rPr lang="en-US" altLang="zh-CN" sz="2400" b="0" dirty="0" err="1"/>
              <a:t>rstn</a:t>
            </a:r>
            <a:r>
              <a:rPr lang="en-US" altLang="zh-CN" sz="2400" b="0" dirty="0"/>
              <a:t>) q &lt;= 0;</a:t>
            </a:r>
          </a:p>
          <a:p>
            <a:pPr>
              <a:spcAft>
                <a:spcPts val="600"/>
              </a:spcAft>
              <a:buFontTx/>
              <a:buNone/>
            </a:pPr>
            <a:r>
              <a:rPr lang="en-US" altLang="zh-CN" sz="2400" b="0" dirty="0"/>
              <a:t>	else q &lt;= d;</a:t>
            </a:r>
          </a:p>
          <a:p>
            <a:pPr>
              <a:spcAft>
                <a:spcPts val="600"/>
              </a:spcAft>
              <a:buFontTx/>
              <a:buNone/>
            </a:pPr>
            <a:r>
              <a:rPr lang="en-US" altLang="zh-CN" sz="2400" b="0" dirty="0" err="1"/>
              <a:t>endmodule</a:t>
            </a:r>
            <a:endParaRPr lang="en-US" altLang="zh-CN" sz="2400" b="0" dirty="0"/>
          </a:p>
        </p:txBody>
      </p:sp>
      <p:sp>
        <p:nvSpPr>
          <p:cNvPr id="14340" name="Rectangle 4">
            <a:extLst>
              <a:ext uri="{FF2B5EF4-FFF2-40B4-BE49-F238E27FC236}">
                <a16:creationId xmlns:a16="http://schemas.microsoft.com/office/drawing/2014/main" id="{3767467B-44C7-4128-AA33-DD324E374A5B}"/>
              </a:ext>
            </a:extLst>
          </p:cNvPr>
          <p:cNvSpPr>
            <a:spLocks noChangeArrowheads="1"/>
          </p:cNvSpPr>
          <p:nvPr/>
        </p:nvSpPr>
        <p:spPr bwMode="auto">
          <a:xfrm>
            <a:off x="457200" y="1412875"/>
            <a:ext cx="4052888"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ts val="600"/>
              </a:spcAft>
              <a:buFontTx/>
              <a:buNone/>
            </a:pPr>
            <a:r>
              <a:rPr lang="en-US" altLang="zh-CN" sz="2400" b="0" dirty="0"/>
              <a:t>module  </a:t>
            </a:r>
            <a:r>
              <a:rPr lang="en-US" altLang="zh-CN" sz="2400" b="0" dirty="0" err="1"/>
              <a:t>dff_asyn</a:t>
            </a:r>
            <a:r>
              <a:rPr lang="en-US" altLang="zh-CN" sz="2400" b="0" dirty="0"/>
              <a:t> (</a:t>
            </a:r>
          </a:p>
          <a:p>
            <a:pPr>
              <a:spcAft>
                <a:spcPts val="600"/>
              </a:spcAft>
              <a:buFontTx/>
              <a:buNone/>
            </a:pPr>
            <a:r>
              <a:rPr lang="en-US" altLang="zh-CN" sz="2400" b="0" dirty="0"/>
              <a:t>    input </a:t>
            </a:r>
            <a:r>
              <a:rPr lang="en-US" altLang="zh-CN" sz="2400" b="0" dirty="0" err="1"/>
              <a:t>clk</a:t>
            </a:r>
            <a:r>
              <a:rPr lang="en-US" altLang="zh-CN" sz="2400" b="0" dirty="0"/>
              <a:t>, </a:t>
            </a:r>
          </a:p>
          <a:p>
            <a:pPr>
              <a:spcAft>
                <a:spcPts val="600"/>
              </a:spcAft>
              <a:buFontTx/>
              <a:buNone/>
            </a:pPr>
            <a:r>
              <a:rPr lang="en-US" altLang="zh-CN" sz="2400" b="0" dirty="0"/>
              <a:t>    input </a:t>
            </a:r>
            <a:r>
              <a:rPr lang="en-US" altLang="zh-CN" sz="2400" b="0" dirty="0" err="1"/>
              <a:t>rstn</a:t>
            </a:r>
            <a:r>
              <a:rPr lang="en-US" altLang="zh-CN" sz="2400" b="0" dirty="0"/>
              <a:t>, </a:t>
            </a:r>
          </a:p>
          <a:p>
            <a:pPr>
              <a:spcAft>
                <a:spcPts val="600"/>
              </a:spcAft>
              <a:buFontTx/>
              <a:buNone/>
            </a:pPr>
            <a:r>
              <a:rPr lang="en-US" altLang="zh-CN" sz="2400" b="0" dirty="0"/>
              <a:t>    input d,</a:t>
            </a:r>
          </a:p>
          <a:p>
            <a:pPr>
              <a:spcAft>
                <a:spcPts val="600"/>
              </a:spcAft>
              <a:buFontTx/>
              <a:buNone/>
            </a:pPr>
            <a:r>
              <a:rPr lang="en-US" altLang="zh-CN" sz="2400" b="0" dirty="0"/>
              <a:t>    output reg q</a:t>
            </a:r>
          </a:p>
          <a:p>
            <a:pPr>
              <a:spcAft>
                <a:spcPts val="600"/>
              </a:spcAft>
              <a:buFontTx/>
              <a:buNone/>
            </a:pPr>
            <a:r>
              <a:rPr lang="en-US" altLang="zh-CN" sz="2400" b="0" dirty="0"/>
              <a:t>);</a:t>
            </a:r>
          </a:p>
          <a:p>
            <a:pPr>
              <a:spcAft>
                <a:spcPts val="600"/>
              </a:spcAft>
              <a:buFontTx/>
              <a:buNone/>
            </a:pPr>
            <a:r>
              <a:rPr lang="en-US" altLang="zh-CN" sz="2400" b="0" dirty="0"/>
              <a:t>always @(</a:t>
            </a:r>
            <a:r>
              <a:rPr lang="en-US" altLang="zh-CN" sz="2400" b="0" dirty="0" err="1"/>
              <a:t>posedge</a:t>
            </a:r>
            <a:r>
              <a:rPr lang="en-US" altLang="zh-CN" sz="2400" b="0" dirty="0"/>
              <a:t> </a:t>
            </a:r>
            <a:r>
              <a:rPr lang="en-US" altLang="zh-CN" sz="2400" b="0" dirty="0" err="1"/>
              <a:t>clk</a:t>
            </a:r>
            <a:r>
              <a:rPr lang="en-US" altLang="zh-CN" sz="2400" dirty="0">
                <a:solidFill>
                  <a:srgbClr val="0000FF"/>
                </a:solidFill>
              </a:rPr>
              <a:t>,</a:t>
            </a:r>
            <a:r>
              <a:rPr lang="en-US" altLang="zh-CN" sz="2400" dirty="0">
                <a:solidFill>
                  <a:srgbClr val="0070C0"/>
                </a:solidFill>
              </a:rPr>
              <a:t>  </a:t>
            </a:r>
            <a:r>
              <a:rPr lang="en-US" altLang="zh-CN" sz="2400" b="0" dirty="0" err="1">
                <a:solidFill>
                  <a:srgbClr val="0000FF"/>
                </a:solidFill>
              </a:rPr>
              <a:t>negedge</a:t>
            </a:r>
            <a:r>
              <a:rPr lang="en-US" altLang="zh-CN" sz="2400" b="0" dirty="0">
                <a:solidFill>
                  <a:srgbClr val="0000FF"/>
                </a:solidFill>
              </a:rPr>
              <a:t> </a:t>
            </a:r>
            <a:r>
              <a:rPr lang="en-US" altLang="zh-CN" sz="2400" b="0" dirty="0" err="1">
                <a:solidFill>
                  <a:srgbClr val="0000FF"/>
                </a:solidFill>
              </a:rPr>
              <a:t>rstn</a:t>
            </a:r>
            <a:r>
              <a:rPr lang="en-US" altLang="zh-CN" sz="2400" b="0" dirty="0"/>
              <a:t>)</a:t>
            </a:r>
          </a:p>
          <a:p>
            <a:pPr>
              <a:spcAft>
                <a:spcPts val="600"/>
              </a:spcAft>
              <a:buFontTx/>
              <a:buNone/>
            </a:pPr>
            <a:r>
              <a:rPr lang="en-US" altLang="zh-CN" sz="2400" b="0" dirty="0"/>
              <a:t>	if (!</a:t>
            </a:r>
            <a:r>
              <a:rPr lang="en-US" altLang="zh-CN" sz="2400" b="0" dirty="0" err="1"/>
              <a:t>rstn</a:t>
            </a:r>
            <a:r>
              <a:rPr lang="en-US" altLang="zh-CN" sz="2400" b="0" dirty="0"/>
              <a:t>) q &lt;= 0;</a:t>
            </a:r>
          </a:p>
          <a:p>
            <a:pPr>
              <a:spcAft>
                <a:spcPts val="600"/>
              </a:spcAft>
              <a:buFontTx/>
              <a:buNone/>
            </a:pPr>
            <a:r>
              <a:rPr lang="en-US" altLang="zh-CN" sz="2400" b="0" dirty="0"/>
              <a:t>	else q &lt;= d;</a:t>
            </a:r>
          </a:p>
          <a:p>
            <a:pPr>
              <a:spcAft>
                <a:spcPts val="600"/>
              </a:spcAft>
              <a:buFontTx/>
              <a:buNone/>
            </a:pPr>
            <a:r>
              <a:rPr lang="en-US" altLang="zh-CN" sz="2400" b="0" dirty="0" err="1"/>
              <a:t>endmodule</a:t>
            </a:r>
            <a:endParaRPr lang="en-US" altLang="zh-CN" sz="2400" b="0" dirty="0"/>
          </a:p>
        </p:txBody>
      </p:sp>
      <p:sp>
        <p:nvSpPr>
          <p:cNvPr id="14341" name="Line 5">
            <a:extLst>
              <a:ext uri="{FF2B5EF4-FFF2-40B4-BE49-F238E27FC236}">
                <a16:creationId xmlns:a16="http://schemas.microsoft.com/office/drawing/2014/main" id="{22BE1520-CBED-4FCD-AFA4-3783BA176211}"/>
              </a:ext>
            </a:extLst>
          </p:cNvPr>
          <p:cNvSpPr>
            <a:spLocks noChangeShapeType="1"/>
          </p:cNvSpPr>
          <p:nvPr/>
        </p:nvSpPr>
        <p:spPr bwMode="auto">
          <a:xfrm>
            <a:off x="4389438" y="1628775"/>
            <a:ext cx="0" cy="2952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42" name="组合 1">
            <a:extLst>
              <a:ext uri="{FF2B5EF4-FFF2-40B4-BE49-F238E27FC236}">
                <a16:creationId xmlns:a16="http://schemas.microsoft.com/office/drawing/2014/main" id="{632699F7-E91C-42D0-9B35-86BAA1D1C897}"/>
              </a:ext>
            </a:extLst>
          </p:cNvPr>
          <p:cNvGrpSpPr>
            <a:grpSpLocks/>
          </p:cNvGrpSpPr>
          <p:nvPr/>
        </p:nvGrpSpPr>
        <p:grpSpPr bwMode="auto">
          <a:xfrm>
            <a:off x="3635375" y="4689474"/>
            <a:ext cx="1511300" cy="1511833"/>
            <a:chOff x="3782442" y="4689475"/>
            <a:chExt cx="1510283" cy="1511334"/>
          </a:xfrm>
        </p:grpSpPr>
        <p:sp>
          <p:nvSpPr>
            <p:cNvPr id="14346" name="Rectangle 6">
              <a:extLst>
                <a:ext uri="{FF2B5EF4-FFF2-40B4-BE49-F238E27FC236}">
                  <a16:creationId xmlns:a16="http://schemas.microsoft.com/office/drawing/2014/main" id="{1689D24C-F7B2-4015-90DC-953A87E1A7BD}"/>
                </a:ext>
              </a:extLst>
            </p:cNvPr>
            <p:cNvSpPr>
              <a:spLocks noChangeArrowheads="1"/>
            </p:cNvSpPr>
            <p:nvPr/>
          </p:nvSpPr>
          <p:spPr bwMode="auto">
            <a:xfrm>
              <a:off x="4141788" y="4689475"/>
              <a:ext cx="838200" cy="11525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347" name="Line 7">
              <a:extLst>
                <a:ext uri="{FF2B5EF4-FFF2-40B4-BE49-F238E27FC236}">
                  <a16:creationId xmlns:a16="http://schemas.microsoft.com/office/drawing/2014/main" id="{661F5191-DEE9-4422-8E60-3137C58DC709}"/>
                </a:ext>
              </a:extLst>
            </p:cNvPr>
            <p:cNvSpPr>
              <a:spLocks noChangeShapeType="1"/>
            </p:cNvSpPr>
            <p:nvPr/>
          </p:nvSpPr>
          <p:spPr bwMode="auto">
            <a:xfrm>
              <a:off x="3854450" y="5049838"/>
              <a:ext cx="276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Line 8">
              <a:extLst>
                <a:ext uri="{FF2B5EF4-FFF2-40B4-BE49-F238E27FC236}">
                  <a16:creationId xmlns:a16="http://schemas.microsoft.com/office/drawing/2014/main" id="{CD84B788-97B3-4618-9FC5-C2A2FFB1CA54}"/>
                </a:ext>
              </a:extLst>
            </p:cNvPr>
            <p:cNvSpPr>
              <a:spLocks noChangeShapeType="1"/>
            </p:cNvSpPr>
            <p:nvPr/>
          </p:nvSpPr>
          <p:spPr bwMode="auto">
            <a:xfrm>
              <a:off x="3782442" y="5478463"/>
              <a:ext cx="3482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 Box 9">
              <a:extLst>
                <a:ext uri="{FF2B5EF4-FFF2-40B4-BE49-F238E27FC236}">
                  <a16:creationId xmlns:a16="http://schemas.microsoft.com/office/drawing/2014/main" id="{77BCD022-ABCE-474A-8C60-99815F1DB17A}"/>
                </a:ext>
              </a:extLst>
            </p:cNvPr>
            <p:cNvSpPr txBox="1">
              <a:spLocks noChangeArrowheads="1"/>
            </p:cNvSpPr>
            <p:nvPr/>
          </p:nvSpPr>
          <p:spPr bwMode="auto">
            <a:xfrm>
              <a:off x="4105275" y="485775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D</a:t>
              </a:r>
            </a:p>
          </p:txBody>
        </p:sp>
        <p:sp>
          <p:nvSpPr>
            <p:cNvPr id="14350" name="Text Box 10">
              <a:extLst>
                <a:ext uri="{FF2B5EF4-FFF2-40B4-BE49-F238E27FC236}">
                  <a16:creationId xmlns:a16="http://schemas.microsoft.com/office/drawing/2014/main" id="{F7C5C31E-83BC-429F-83D3-A8497A668E5B}"/>
                </a:ext>
              </a:extLst>
            </p:cNvPr>
            <p:cNvSpPr txBox="1">
              <a:spLocks noChangeArrowheads="1"/>
            </p:cNvSpPr>
            <p:nvPr/>
          </p:nvSpPr>
          <p:spPr bwMode="auto">
            <a:xfrm>
              <a:off x="4624388" y="5048250"/>
              <a:ext cx="363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Q</a:t>
              </a:r>
            </a:p>
          </p:txBody>
        </p:sp>
        <p:sp>
          <p:nvSpPr>
            <p:cNvPr id="14351" name="AutoShape 11">
              <a:extLst>
                <a:ext uri="{FF2B5EF4-FFF2-40B4-BE49-F238E27FC236}">
                  <a16:creationId xmlns:a16="http://schemas.microsoft.com/office/drawing/2014/main" id="{160342E6-CD10-4279-8C4E-3FB929A9E58D}"/>
                </a:ext>
              </a:extLst>
            </p:cNvPr>
            <p:cNvSpPr>
              <a:spLocks noChangeArrowheads="1"/>
            </p:cNvSpPr>
            <p:nvPr/>
          </p:nvSpPr>
          <p:spPr bwMode="auto">
            <a:xfrm rot="5400000">
              <a:off x="4125913" y="5394325"/>
              <a:ext cx="215900" cy="174625"/>
            </a:xfrm>
            <a:prstGeom prst="flowChartExtra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352" name="Line 12">
              <a:extLst>
                <a:ext uri="{FF2B5EF4-FFF2-40B4-BE49-F238E27FC236}">
                  <a16:creationId xmlns:a16="http://schemas.microsoft.com/office/drawing/2014/main" id="{6EC3AA95-5D67-41D5-B7AF-0EEC69143DDF}"/>
                </a:ext>
              </a:extLst>
            </p:cNvPr>
            <p:cNvSpPr>
              <a:spLocks noChangeShapeType="1"/>
            </p:cNvSpPr>
            <p:nvPr/>
          </p:nvSpPr>
          <p:spPr bwMode="auto">
            <a:xfrm>
              <a:off x="4979988" y="5240338"/>
              <a:ext cx="3127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15">
              <a:extLst>
                <a:ext uri="{FF2B5EF4-FFF2-40B4-BE49-F238E27FC236}">
                  <a16:creationId xmlns:a16="http://schemas.microsoft.com/office/drawing/2014/main" id="{903BADBC-B2CC-4448-A64C-2E5377AA2FAA}"/>
                </a:ext>
              </a:extLst>
            </p:cNvPr>
            <p:cNvSpPr>
              <a:spLocks noChangeShapeType="1"/>
            </p:cNvSpPr>
            <p:nvPr/>
          </p:nvSpPr>
          <p:spPr bwMode="auto">
            <a:xfrm>
              <a:off x="4535488" y="5876959"/>
              <a:ext cx="0" cy="323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Text Box 16">
              <a:extLst>
                <a:ext uri="{FF2B5EF4-FFF2-40B4-BE49-F238E27FC236}">
                  <a16:creationId xmlns:a16="http://schemas.microsoft.com/office/drawing/2014/main" id="{3FC1910C-A300-43CF-A3CC-F49A6F53310C}"/>
                </a:ext>
              </a:extLst>
            </p:cNvPr>
            <p:cNvSpPr txBox="1">
              <a:spLocks noChangeArrowheads="1"/>
            </p:cNvSpPr>
            <p:nvPr/>
          </p:nvSpPr>
          <p:spPr bwMode="auto">
            <a:xfrm>
              <a:off x="4230339" y="5409120"/>
              <a:ext cx="645896" cy="46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b="0" dirty="0" err="1">
                  <a:ea typeface="楷体_GB2312"/>
                  <a:cs typeface="楷体_GB2312"/>
                </a:rPr>
                <a:t>rstn</a:t>
              </a:r>
              <a:endParaRPr kumimoji="1" lang="en-US" altLang="zh-CN" sz="2400" b="0" dirty="0">
                <a:ea typeface="楷体_GB2312"/>
                <a:cs typeface="楷体_GB2312"/>
              </a:endParaRPr>
            </a:p>
          </p:txBody>
        </p:sp>
        <p:sp>
          <p:nvSpPr>
            <p:cNvPr id="20" name="Oval 14">
              <a:extLst>
                <a:ext uri="{FF2B5EF4-FFF2-40B4-BE49-F238E27FC236}">
                  <a16:creationId xmlns:a16="http://schemas.microsoft.com/office/drawing/2014/main" id="{E9A87CC5-F7E2-4038-ABAE-9934E800F734}"/>
                </a:ext>
              </a:extLst>
            </p:cNvPr>
            <p:cNvSpPr>
              <a:spLocks noChangeArrowheads="1"/>
            </p:cNvSpPr>
            <p:nvPr/>
          </p:nvSpPr>
          <p:spPr bwMode="auto">
            <a:xfrm>
              <a:off x="4477787" y="5848326"/>
              <a:ext cx="130175" cy="1301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24" name="Rectangle 4">
            <a:extLst>
              <a:ext uri="{FF2B5EF4-FFF2-40B4-BE49-F238E27FC236}">
                <a16:creationId xmlns:a16="http://schemas.microsoft.com/office/drawing/2014/main" id="{4690DFA0-A728-4A6D-A9DA-916CC8F08C2A}"/>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5" name="Rectangle 5">
            <a:extLst>
              <a:ext uri="{FF2B5EF4-FFF2-40B4-BE49-F238E27FC236}">
                <a16:creationId xmlns:a16="http://schemas.microsoft.com/office/drawing/2014/main" id="{E70F8DA7-A17E-4FC7-B7D9-C37D548BCA89}"/>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26" name="Rectangle 6">
            <a:extLst>
              <a:ext uri="{FF2B5EF4-FFF2-40B4-BE49-F238E27FC236}">
                <a16:creationId xmlns:a16="http://schemas.microsoft.com/office/drawing/2014/main" id="{D57E7621-B60B-4DD2-B28E-AF1FB88A4DB8}"/>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5</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B40842F-1B8C-4507-ABCB-3463135A2E1B}"/>
              </a:ext>
            </a:extLst>
          </p:cNvPr>
          <p:cNvSpPr>
            <a:spLocks noGrp="1" noChangeArrowheads="1"/>
          </p:cNvSpPr>
          <p:nvPr>
            <p:ph type="title" idx="4294967295"/>
          </p:nvPr>
        </p:nvSpPr>
        <p:spPr/>
        <p:txBody>
          <a:bodyPr/>
          <a:lstStyle/>
          <a:p>
            <a:r>
              <a:rPr lang="zh-CN" altLang="en-US"/>
              <a:t>示例</a:t>
            </a:r>
            <a:r>
              <a:rPr lang="en-US" altLang="zh-CN"/>
              <a:t>—</a:t>
            </a:r>
            <a:r>
              <a:rPr lang="zh-CN" altLang="en-US"/>
              <a:t>阻塞赋值语句</a:t>
            </a:r>
            <a:endParaRPr lang="en-US" altLang="zh-CN"/>
          </a:p>
        </p:txBody>
      </p:sp>
      <p:sp>
        <p:nvSpPr>
          <p:cNvPr id="16387" name="Rectangle 3">
            <a:extLst>
              <a:ext uri="{FF2B5EF4-FFF2-40B4-BE49-F238E27FC236}">
                <a16:creationId xmlns:a16="http://schemas.microsoft.com/office/drawing/2014/main" id="{5CA0F08C-81EC-4CBF-A5BE-7BE9ED3758F7}"/>
              </a:ext>
            </a:extLst>
          </p:cNvPr>
          <p:cNvSpPr>
            <a:spLocks noChangeArrowheads="1"/>
          </p:cNvSpPr>
          <p:nvPr/>
        </p:nvSpPr>
        <p:spPr bwMode="auto">
          <a:xfrm>
            <a:off x="846138" y="1700213"/>
            <a:ext cx="30416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buFontTx/>
              <a:buNone/>
            </a:pPr>
            <a:r>
              <a:rPr lang="zh-CN" altLang="zh-CN" sz="2400" b="0">
                <a:cs typeface="Times New Roman" panose="02020603050405020304" pitchFamily="18" charset="0"/>
              </a:rPr>
              <a:t>always @(posedge clk)  </a:t>
            </a:r>
          </a:p>
          <a:p>
            <a:pPr eaLnBrk="1" hangingPunct="1">
              <a:spcAft>
                <a:spcPts val="600"/>
              </a:spcAft>
              <a:buFontTx/>
              <a:buNone/>
            </a:pPr>
            <a:r>
              <a:rPr lang="zh-CN" altLang="zh-CN" sz="2400" b="0">
                <a:cs typeface="Times New Roman" panose="02020603050405020304" pitchFamily="18" charset="0"/>
              </a:rPr>
              <a:t>begin  </a:t>
            </a:r>
          </a:p>
          <a:p>
            <a:pPr eaLnBrk="1" hangingPunct="1">
              <a:spcAft>
                <a:spcPts val="600"/>
              </a:spcAft>
              <a:buFontTx/>
              <a:buNone/>
            </a:pPr>
            <a:r>
              <a:rPr lang="zh-CN" altLang="en-US" sz="2400" b="0">
                <a:cs typeface="Times New Roman" panose="02020603050405020304" pitchFamily="18" charset="0"/>
              </a:rPr>
              <a:t>    </a:t>
            </a:r>
            <a:r>
              <a:rPr lang="en-US" altLang="zh-CN" sz="2400" b="0">
                <a:cs typeface="Times New Roman" panose="02020603050405020304" pitchFamily="18" charset="0"/>
              </a:rPr>
              <a:t>b</a:t>
            </a:r>
            <a:r>
              <a:rPr lang="zh-CN" altLang="zh-CN" sz="2400" b="0">
                <a:cs typeface="Times New Roman" panose="02020603050405020304" pitchFamily="18" charset="0"/>
              </a:rPr>
              <a:t> =  </a:t>
            </a:r>
            <a:r>
              <a:rPr lang="zh-CN" altLang="en-US" sz="2400" b="0">
                <a:cs typeface="Times New Roman" panose="02020603050405020304" pitchFamily="18" charset="0"/>
              </a:rPr>
              <a:t>a</a:t>
            </a:r>
            <a:r>
              <a:rPr lang="zh-CN" altLang="zh-CN" sz="2400" b="0">
                <a:cs typeface="Times New Roman" panose="02020603050405020304" pitchFamily="18" charset="0"/>
              </a:rPr>
              <a:t>; </a:t>
            </a:r>
          </a:p>
          <a:p>
            <a:pPr eaLnBrk="1" hangingPunct="1">
              <a:spcAft>
                <a:spcPts val="600"/>
              </a:spcAft>
              <a:buFontTx/>
              <a:buNone/>
            </a:pPr>
            <a:r>
              <a:rPr lang="zh-CN" altLang="en-US" sz="2400" b="0">
                <a:cs typeface="Times New Roman" panose="02020603050405020304" pitchFamily="18" charset="0"/>
              </a:rPr>
              <a:t>    </a:t>
            </a:r>
            <a:r>
              <a:rPr lang="en-US" altLang="zh-CN" sz="2400" b="0">
                <a:cs typeface="Times New Roman" panose="02020603050405020304" pitchFamily="18" charset="0"/>
              </a:rPr>
              <a:t>c</a:t>
            </a:r>
            <a:r>
              <a:rPr lang="zh-CN" altLang="zh-CN" sz="2400" b="0">
                <a:cs typeface="Times New Roman" panose="02020603050405020304" pitchFamily="18" charset="0"/>
              </a:rPr>
              <a:t> = </a:t>
            </a:r>
            <a:r>
              <a:rPr lang="zh-CN" altLang="en-US" sz="2400" b="0">
                <a:cs typeface="Times New Roman" panose="02020603050405020304" pitchFamily="18" charset="0"/>
              </a:rPr>
              <a:t>b</a:t>
            </a:r>
            <a:r>
              <a:rPr lang="zh-CN" altLang="zh-CN" sz="2400" b="0">
                <a:cs typeface="Times New Roman" panose="02020603050405020304" pitchFamily="18" charset="0"/>
              </a:rPr>
              <a:t>;</a:t>
            </a:r>
          </a:p>
          <a:p>
            <a:pPr eaLnBrk="1" hangingPunct="1">
              <a:spcAft>
                <a:spcPts val="600"/>
              </a:spcAft>
              <a:buFontTx/>
              <a:buNone/>
            </a:pPr>
            <a:r>
              <a:rPr lang="zh-CN" altLang="zh-CN" sz="2400" b="0">
                <a:cs typeface="Times New Roman" panose="02020603050405020304" pitchFamily="18" charset="0"/>
              </a:rPr>
              <a:t>end</a:t>
            </a:r>
            <a:endParaRPr lang="zh-CN" altLang="en-US" sz="2400" b="0">
              <a:cs typeface="Times New Roman" panose="02020603050405020304" pitchFamily="18" charset="0"/>
            </a:endParaRPr>
          </a:p>
        </p:txBody>
      </p:sp>
      <p:sp>
        <p:nvSpPr>
          <p:cNvPr id="16388" name="Rectangle 4">
            <a:extLst>
              <a:ext uri="{FF2B5EF4-FFF2-40B4-BE49-F238E27FC236}">
                <a16:creationId xmlns:a16="http://schemas.microsoft.com/office/drawing/2014/main" id="{BE1D4A9A-8332-462F-AA00-95F1D0394D6F}"/>
              </a:ext>
            </a:extLst>
          </p:cNvPr>
          <p:cNvSpPr>
            <a:spLocks noChangeArrowheads="1"/>
          </p:cNvSpPr>
          <p:nvPr/>
        </p:nvSpPr>
        <p:spPr bwMode="auto">
          <a:xfrm>
            <a:off x="5219700" y="1700213"/>
            <a:ext cx="30416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buFontTx/>
              <a:buNone/>
            </a:pPr>
            <a:r>
              <a:rPr lang="zh-CN" altLang="zh-CN" sz="2400" b="0">
                <a:cs typeface="Times New Roman" panose="02020603050405020304" pitchFamily="18" charset="0"/>
              </a:rPr>
              <a:t>always @(posedge clk)  </a:t>
            </a:r>
          </a:p>
          <a:p>
            <a:pPr eaLnBrk="1" hangingPunct="1">
              <a:spcAft>
                <a:spcPts val="600"/>
              </a:spcAft>
              <a:buFontTx/>
              <a:buNone/>
            </a:pPr>
            <a:r>
              <a:rPr lang="zh-CN" altLang="zh-CN" sz="2400" b="0">
                <a:cs typeface="Times New Roman" panose="02020603050405020304" pitchFamily="18" charset="0"/>
              </a:rPr>
              <a:t>begin  </a:t>
            </a:r>
          </a:p>
          <a:p>
            <a:pPr eaLnBrk="1" hangingPunct="1">
              <a:spcAft>
                <a:spcPts val="600"/>
              </a:spcAft>
              <a:buFontTx/>
              <a:buNone/>
            </a:pPr>
            <a:r>
              <a:rPr lang="zh-CN" altLang="en-US" sz="2400" b="0">
                <a:cs typeface="Times New Roman" panose="02020603050405020304" pitchFamily="18" charset="0"/>
              </a:rPr>
              <a:t>    </a:t>
            </a:r>
            <a:r>
              <a:rPr lang="en-US" altLang="zh-CN" sz="2400" b="0">
                <a:cs typeface="Times New Roman" panose="02020603050405020304" pitchFamily="18" charset="0"/>
              </a:rPr>
              <a:t>c</a:t>
            </a:r>
            <a:r>
              <a:rPr lang="zh-CN" altLang="zh-CN" sz="2400" b="0">
                <a:cs typeface="Times New Roman" panose="02020603050405020304" pitchFamily="18" charset="0"/>
              </a:rPr>
              <a:t> =  </a:t>
            </a:r>
            <a:r>
              <a:rPr lang="zh-CN" altLang="en-US" sz="2400" b="0">
                <a:cs typeface="Times New Roman" panose="02020603050405020304" pitchFamily="18" charset="0"/>
              </a:rPr>
              <a:t>b</a:t>
            </a:r>
            <a:r>
              <a:rPr lang="zh-CN" altLang="zh-CN" sz="2400" b="0">
                <a:cs typeface="Times New Roman" panose="02020603050405020304" pitchFamily="18" charset="0"/>
              </a:rPr>
              <a:t>; </a:t>
            </a:r>
          </a:p>
          <a:p>
            <a:pPr eaLnBrk="1" hangingPunct="1">
              <a:spcAft>
                <a:spcPts val="600"/>
              </a:spcAft>
              <a:buFontTx/>
              <a:buNone/>
            </a:pPr>
            <a:r>
              <a:rPr lang="zh-CN" altLang="en-US" sz="2400" b="0">
                <a:cs typeface="Times New Roman" panose="02020603050405020304" pitchFamily="18" charset="0"/>
              </a:rPr>
              <a:t>    </a:t>
            </a:r>
            <a:r>
              <a:rPr lang="en-US" altLang="zh-CN" sz="2400" b="0">
                <a:cs typeface="Times New Roman" panose="02020603050405020304" pitchFamily="18" charset="0"/>
              </a:rPr>
              <a:t>b</a:t>
            </a:r>
            <a:r>
              <a:rPr lang="zh-CN" altLang="zh-CN" sz="2400" b="0">
                <a:cs typeface="Times New Roman" panose="02020603050405020304" pitchFamily="18" charset="0"/>
              </a:rPr>
              <a:t> = </a:t>
            </a:r>
            <a:r>
              <a:rPr lang="zh-CN" altLang="en-US" sz="2400" b="0">
                <a:cs typeface="Times New Roman" panose="02020603050405020304" pitchFamily="18" charset="0"/>
              </a:rPr>
              <a:t>a</a:t>
            </a:r>
            <a:r>
              <a:rPr lang="zh-CN" altLang="zh-CN" sz="2400" b="0">
                <a:cs typeface="Times New Roman" panose="02020603050405020304" pitchFamily="18" charset="0"/>
              </a:rPr>
              <a:t>;</a:t>
            </a:r>
          </a:p>
          <a:p>
            <a:pPr eaLnBrk="1" hangingPunct="1">
              <a:spcAft>
                <a:spcPts val="600"/>
              </a:spcAft>
              <a:buFontTx/>
              <a:buNone/>
            </a:pPr>
            <a:r>
              <a:rPr lang="zh-CN" altLang="zh-CN" sz="2400" b="0">
                <a:cs typeface="Times New Roman" panose="02020603050405020304" pitchFamily="18" charset="0"/>
              </a:rPr>
              <a:t>end</a:t>
            </a:r>
            <a:endParaRPr lang="zh-CN" altLang="en-US" sz="2400" b="0">
              <a:cs typeface="Times New Roman" panose="02020603050405020304" pitchFamily="18" charset="0"/>
            </a:endParaRPr>
          </a:p>
        </p:txBody>
      </p:sp>
      <p:grpSp>
        <p:nvGrpSpPr>
          <p:cNvPr id="2" name="Group 5">
            <a:extLst>
              <a:ext uri="{FF2B5EF4-FFF2-40B4-BE49-F238E27FC236}">
                <a16:creationId xmlns:a16="http://schemas.microsoft.com/office/drawing/2014/main" id="{3459942C-A752-4203-8619-93DE7767CFA3}"/>
              </a:ext>
            </a:extLst>
          </p:cNvPr>
          <p:cNvGrpSpPr>
            <a:grpSpLocks/>
          </p:cNvGrpSpPr>
          <p:nvPr/>
        </p:nvGrpSpPr>
        <p:grpSpPr bwMode="auto">
          <a:xfrm>
            <a:off x="4895850" y="4527550"/>
            <a:ext cx="3624263" cy="1230313"/>
            <a:chOff x="3084" y="2852"/>
            <a:chExt cx="2283" cy="775"/>
          </a:xfrm>
        </p:grpSpPr>
        <p:sp>
          <p:nvSpPr>
            <p:cNvPr id="16409" name="Line 6">
              <a:extLst>
                <a:ext uri="{FF2B5EF4-FFF2-40B4-BE49-F238E27FC236}">
                  <a16:creationId xmlns:a16="http://schemas.microsoft.com/office/drawing/2014/main" id="{AEB4E0F4-41BB-453D-96A6-6872EA53AAEF}"/>
                </a:ext>
              </a:extLst>
            </p:cNvPr>
            <p:cNvSpPr>
              <a:spLocks noChangeShapeType="1"/>
            </p:cNvSpPr>
            <p:nvPr/>
          </p:nvSpPr>
          <p:spPr bwMode="auto">
            <a:xfrm>
              <a:off x="4082" y="3325"/>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10" name="Text Box 7">
              <a:extLst>
                <a:ext uri="{FF2B5EF4-FFF2-40B4-BE49-F238E27FC236}">
                  <a16:creationId xmlns:a16="http://schemas.microsoft.com/office/drawing/2014/main" id="{6C5556F5-572F-40DB-A318-11AD8D2124AD}"/>
                </a:ext>
              </a:extLst>
            </p:cNvPr>
            <p:cNvSpPr txBox="1">
              <a:spLocks noChangeArrowheads="1"/>
            </p:cNvSpPr>
            <p:nvPr/>
          </p:nvSpPr>
          <p:spPr bwMode="auto">
            <a:xfrm>
              <a:off x="3084" y="2852"/>
              <a:ext cx="3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000"/>
                <a:t>clk</a:t>
              </a:r>
            </a:p>
          </p:txBody>
        </p:sp>
        <p:sp>
          <p:nvSpPr>
            <p:cNvPr id="16411" name="Text Box 8">
              <a:extLst>
                <a:ext uri="{FF2B5EF4-FFF2-40B4-BE49-F238E27FC236}">
                  <a16:creationId xmlns:a16="http://schemas.microsoft.com/office/drawing/2014/main" id="{EB38D5D2-4109-45ED-9C89-F175DC2AF639}"/>
                </a:ext>
              </a:extLst>
            </p:cNvPr>
            <p:cNvSpPr txBox="1">
              <a:spLocks noChangeArrowheads="1"/>
            </p:cNvSpPr>
            <p:nvPr/>
          </p:nvSpPr>
          <p:spPr bwMode="auto">
            <a:xfrm>
              <a:off x="5140" y="333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c</a:t>
              </a:r>
            </a:p>
          </p:txBody>
        </p:sp>
        <p:sp>
          <p:nvSpPr>
            <p:cNvPr id="16412" name="Rectangle 9">
              <a:extLst>
                <a:ext uri="{FF2B5EF4-FFF2-40B4-BE49-F238E27FC236}">
                  <a16:creationId xmlns:a16="http://schemas.microsoft.com/office/drawing/2014/main" id="{F6083BF3-77DB-4BB2-9773-85064A67A218}"/>
                </a:ext>
              </a:extLst>
            </p:cNvPr>
            <p:cNvSpPr>
              <a:spLocks noChangeArrowheads="1"/>
            </p:cNvSpPr>
            <p:nvPr/>
          </p:nvSpPr>
          <p:spPr bwMode="auto">
            <a:xfrm>
              <a:off x="3583" y="2989"/>
              <a:ext cx="499"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13" name="Line 10">
              <a:extLst>
                <a:ext uri="{FF2B5EF4-FFF2-40B4-BE49-F238E27FC236}">
                  <a16:creationId xmlns:a16="http://schemas.microsoft.com/office/drawing/2014/main" id="{F5A9F517-CF74-47C3-89EB-B5D2504F3E45}"/>
                </a:ext>
              </a:extLst>
            </p:cNvPr>
            <p:cNvSpPr>
              <a:spLocks noChangeShapeType="1"/>
            </p:cNvSpPr>
            <p:nvPr/>
          </p:nvSpPr>
          <p:spPr bwMode="auto">
            <a:xfrm>
              <a:off x="3151" y="3325"/>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14" name="Line 11">
              <a:extLst>
                <a:ext uri="{FF2B5EF4-FFF2-40B4-BE49-F238E27FC236}">
                  <a16:creationId xmlns:a16="http://schemas.microsoft.com/office/drawing/2014/main" id="{81BE8F80-A0CD-4F85-8102-DB0EAFCA4ED9}"/>
                </a:ext>
              </a:extLst>
            </p:cNvPr>
            <p:cNvSpPr>
              <a:spLocks noChangeShapeType="1"/>
            </p:cNvSpPr>
            <p:nvPr/>
          </p:nvSpPr>
          <p:spPr bwMode="auto">
            <a:xfrm>
              <a:off x="4322" y="3133"/>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15" name="Line 12">
              <a:extLst>
                <a:ext uri="{FF2B5EF4-FFF2-40B4-BE49-F238E27FC236}">
                  <a16:creationId xmlns:a16="http://schemas.microsoft.com/office/drawing/2014/main" id="{99EFABB6-1BB2-48ED-914A-9E515DD91BB3}"/>
                </a:ext>
              </a:extLst>
            </p:cNvPr>
            <p:cNvSpPr>
              <a:spLocks noChangeShapeType="1"/>
            </p:cNvSpPr>
            <p:nvPr/>
          </p:nvSpPr>
          <p:spPr bwMode="auto">
            <a:xfrm>
              <a:off x="3151" y="3133"/>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16" name="Text Box 13">
              <a:extLst>
                <a:ext uri="{FF2B5EF4-FFF2-40B4-BE49-F238E27FC236}">
                  <a16:creationId xmlns:a16="http://schemas.microsoft.com/office/drawing/2014/main" id="{17036D44-6B24-4328-9ACA-8DCC18472A5C}"/>
                </a:ext>
              </a:extLst>
            </p:cNvPr>
            <p:cNvSpPr txBox="1">
              <a:spLocks noChangeArrowheads="1"/>
            </p:cNvSpPr>
            <p:nvPr/>
          </p:nvSpPr>
          <p:spPr bwMode="auto">
            <a:xfrm>
              <a:off x="3583" y="3203"/>
              <a:ext cx="2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D   </a:t>
              </a:r>
            </a:p>
          </p:txBody>
        </p:sp>
        <p:sp>
          <p:nvSpPr>
            <p:cNvPr id="16417" name="Text Box 14">
              <a:extLst>
                <a:ext uri="{FF2B5EF4-FFF2-40B4-BE49-F238E27FC236}">
                  <a16:creationId xmlns:a16="http://schemas.microsoft.com/office/drawing/2014/main" id="{1405801E-54A8-4803-AF17-DED9B067CE6A}"/>
                </a:ext>
              </a:extLst>
            </p:cNvPr>
            <p:cNvSpPr txBox="1">
              <a:spLocks noChangeArrowheads="1"/>
            </p:cNvSpPr>
            <p:nvPr/>
          </p:nvSpPr>
          <p:spPr bwMode="auto">
            <a:xfrm>
              <a:off x="3855" y="3203"/>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Q</a:t>
              </a:r>
            </a:p>
          </p:txBody>
        </p:sp>
        <p:sp>
          <p:nvSpPr>
            <p:cNvPr id="16418" name="Line 15">
              <a:extLst>
                <a:ext uri="{FF2B5EF4-FFF2-40B4-BE49-F238E27FC236}">
                  <a16:creationId xmlns:a16="http://schemas.microsoft.com/office/drawing/2014/main" id="{A3CB5E06-D460-4E7B-A824-87CBF1C8DFCE}"/>
                </a:ext>
              </a:extLst>
            </p:cNvPr>
            <p:cNvSpPr>
              <a:spLocks noChangeShapeType="1"/>
            </p:cNvSpPr>
            <p:nvPr/>
          </p:nvSpPr>
          <p:spPr bwMode="auto">
            <a:xfrm>
              <a:off x="3583" y="3085"/>
              <a:ext cx="144"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19" name="Line 16">
              <a:extLst>
                <a:ext uri="{FF2B5EF4-FFF2-40B4-BE49-F238E27FC236}">
                  <a16:creationId xmlns:a16="http://schemas.microsoft.com/office/drawing/2014/main" id="{057CCCF3-4E9A-4F88-A00B-0E3B174499C3}"/>
                </a:ext>
              </a:extLst>
            </p:cNvPr>
            <p:cNvSpPr>
              <a:spLocks noChangeShapeType="1"/>
            </p:cNvSpPr>
            <p:nvPr/>
          </p:nvSpPr>
          <p:spPr bwMode="auto">
            <a:xfrm flipH="1">
              <a:off x="3583" y="3133"/>
              <a:ext cx="144"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20" name="Line 17">
              <a:extLst>
                <a:ext uri="{FF2B5EF4-FFF2-40B4-BE49-F238E27FC236}">
                  <a16:creationId xmlns:a16="http://schemas.microsoft.com/office/drawing/2014/main" id="{4E9C8EF4-2861-43D8-921D-519A9B6BAC80}"/>
                </a:ext>
              </a:extLst>
            </p:cNvPr>
            <p:cNvSpPr>
              <a:spLocks noChangeShapeType="1"/>
            </p:cNvSpPr>
            <p:nvPr/>
          </p:nvSpPr>
          <p:spPr bwMode="auto">
            <a:xfrm>
              <a:off x="4974" y="3339"/>
              <a:ext cx="3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21" name="Line 18">
              <a:extLst>
                <a:ext uri="{FF2B5EF4-FFF2-40B4-BE49-F238E27FC236}">
                  <a16:creationId xmlns:a16="http://schemas.microsoft.com/office/drawing/2014/main" id="{D553DD7B-2CCE-4332-B027-BC1E9AE11981}"/>
                </a:ext>
              </a:extLst>
            </p:cNvPr>
            <p:cNvSpPr>
              <a:spLocks noChangeShapeType="1"/>
            </p:cNvSpPr>
            <p:nvPr/>
          </p:nvSpPr>
          <p:spPr bwMode="auto">
            <a:xfrm>
              <a:off x="3439" y="2863"/>
              <a:ext cx="8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22" name="Line 19">
              <a:extLst>
                <a:ext uri="{FF2B5EF4-FFF2-40B4-BE49-F238E27FC236}">
                  <a16:creationId xmlns:a16="http://schemas.microsoft.com/office/drawing/2014/main" id="{EFF115A8-7392-4D9C-9D25-8D38FEF12F1D}"/>
                </a:ext>
              </a:extLst>
            </p:cNvPr>
            <p:cNvSpPr>
              <a:spLocks noChangeShapeType="1"/>
            </p:cNvSpPr>
            <p:nvPr/>
          </p:nvSpPr>
          <p:spPr bwMode="auto">
            <a:xfrm>
              <a:off x="4320" y="2863"/>
              <a:ext cx="0" cy="2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23" name="Line 20">
              <a:extLst>
                <a:ext uri="{FF2B5EF4-FFF2-40B4-BE49-F238E27FC236}">
                  <a16:creationId xmlns:a16="http://schemas.microsoft.com/office/drawing/2014/main" id="{A1F3576D-D2A8-4406-8C14-38E15431572A}"/>
                </a:ext>
              </a:extLst>
            </p:cNvPr>
            <p:cNvSpPr>
              <a:spLocks noChangeShapeType="1"/>
            </p:cNvSpPr>
            <p:nvPr/>
          </p:nvSpPr>
          <p:spPr bwMode="auto">
            <a:xfrm>
              <a:off x="3439" y="2863"/>
              <a:ext cx="0" cy="27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24" name="Text Box 21">
              <a:extLst>
                <a:ext uri="{FF2B5EF4-FFF2-40B4-BE49-F238E27FC236}">
                  <a16:creationId xmlns:a16="http://schemas.microsoft.com/office/drawing/2014/main" id="{BABE2BB6-C934-4E5E-BD01-515969DBB8AB}"/>
                </a:ext>
              </a:extLst>
            </p:cNvPr>
            <p:cNvSpPr txBox="1">
              <a:spLocks noChangeArrowheads="1"/>
            </p:cNvSpPr>
            <p:nvPr/>
          </p:nvSpPr>
          <p:spPr bwMode="auto">
            <a:xfrm>
              <a:off x="3151" y="331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a</a:t>
              </a:r>
            </a:p>
          </p:txBody>
        </p:sp>
        <p:sp>
          <p:nvSpPr>
            <p:cNvPr id="16425" name="Text Box 22">
              <a:extLst>
                <a:ext uri="{FF2B5EF4-FFF2-40B4-BE49-F238E27FC236}">
                  <a16:creationId xmlns:a16="http://schemas.microsoft.com/office/drawing/2014/main" id="{5BEE0038-295F-4D2A-A3FD-7D8EC9EC6A34}"/>
                </a:ext>
              </a:extLst>
            </p:cNvPr>
            <p:cNvSpPr txBox="1">
              <a:spLocks noChangeArrowheads="1"/>
            </p:cNvSpPr>
            <p:nvPr/>
          </p:nvSpPr>
          <p:spPr bwMode="auto">
            <a:xfrm>
              <a:off x="4175" y="333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b</a:t>
              </a:r>
            </a:p>
          </p:txBody>
        </p:sp>
        <p:sp>
          <p:nvSpPr>
            <p:cNvPr id="16426" name="Rectangle 23">
              <a:extLst>
                <a:ext uri="{FF2B5EF4-FFF2-40B4-BE49-F238E27FC236}">
                  <a16:creationId xmlns:a16="http://schemas.microsoft.com/office/drawing/2014/main" id="{30F9CC44-1D92-4624-A80B-96E1315F7AD8}"/>
                </a:ext>
              </a:extLst>
            </p:cNvPr>
            <p:cNvSpPr>
              <a:spLocks noChangeArrowheads="1"/>
            </p:cNvSpPr>
            <p:nvPr/>
          </p:nvSpPr>
          <p:spPr bwMode="auto">
            <a:xfrm>
              <a:off x="4470" y="2995"/>
              <a:ext cx="499"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27" name="Text Box 24">
              <a:extLst>
                <a:ext uri="{FF2B5EF4-FFF2-40B4-BE49-F238E27FC236}">
                  <a16:creationId xmlns:a16="http://schemas.microsoft.com/office/drawing/2014/main" id="{A749E1CE-4E15-4274-95BB-C0F3309F831C}"/>
                </a:ext>
              </a:extLst>
            </p:cNvPr>
            <p:cNvSpPr txBox="1">
              <a:spLocks noChangeArrowheads="1"/>
            </p:cNvSpPr>
            <p:nvPr/>
          </p:nvSpPr>
          <p:spPr bwMode="auto">
            <a:xfrm>
              <a:off x="4470" y="3209"/>
              <a:ext cx="2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D     </a:t>
              </a:r>
            </a:p>
          </p:txBody>
        </p:sp>
        <p:sp>
          <p:nvSpPr>
            <p:cNvPr id="16428" name="Text Box 25">
              <a:extLst>
                <a:ext uri="{FF2B5EF4-FFF2-40B4-BE49-F238E27FC236}">
                  <a16:creationId xmlns:a16="http://schemas.microsoft.com/office/drawing/2014/main" id="{EFCE6EEA-43C2-4C0C-9591-3430ADF91ACD}"/>
                </a:ext>
              </a:extLst>
            </p:cNvPr>
            <p:cNvSpPr txBox="1">
              <a:spLocks noChangeArrowheads="1"/>
            </p:cNvSpPr>
            <p:nvPr/>
          </p:nvSpPr>
          <p:spPr bwMode="auto">
            <a:xfrm>
              <a:off x="4742" y="3209"/>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Q</a:t>
              </a:r>
            </a:p>
          </p:txBody>
        </p:sp>
        <p:sp>
          <p:nvSpPr>
            <p:cNvPr id="16429" name="Line 26">
              <a:extLst>
                <a:ext uri="{FF2B5EF4-FFF2-40B4-BE49-F238E27FC236}">
                  <a16:creationId xmlns:a16="http://schemas.microsoft.com/office/drawing/2014/main" id="{6CFB0BDA-D0FB-415E-946D-769C33C6F70D}"/>
                </a:ext>
              </a:extLst>
            </p:cNvPr>
            <p:cNvSpPr>
              <a:spLocks noChangeShapeType="1"/>
            </p:cNvSpPr>
            <p:nvPr/>
          </p:nvSpPr>
          <p:spPr bwMode="auto">
            <a:xfrm>
              <a:off x="4470" y="3091"/>
              <a:ext cx="144"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30" name="Line 27">
              <a:extLst>
                <a:ext uri="{FF2B5EF4-FFF2-40B4-BE49-F238E27FC236}">
                  <a16:creationId xmlns:a16="http://schemas.microsoft.com/office/drawing/2014/main" id="{14870919-3C22-42E6-A951-8D6095987947}"/>
                </a:ext>
              </a:extLst>
            </p:cNvPr>
            <p:cNvSpPr>
              <a:spLocks noChangeShapeType="1"/>
            </p:cNvSpPr>
            <p:nvPr/>
          </p:nvSpPr>
          <p:spPr bwMode="auto">
            <a:xfrm flipH="1">
              <a:off x="4470" y="3139"/>
              <a:ext cx="144"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3" name="Group 28">
            <a:extLst>
              <a:ext uri="{FF2B5EF4-FFF2-40B4-BE49-F238E27FC236}">
                <a16:creationId xmlns:a16="http://schemas.microsoft.com/office/drawing/2014/main" id="{A90277E4-ACAA-4785-863C-5C4A2EB9F690}"/>
              </a:ext>
            </a:extLst>
          </p:cNvPr>
          <p:cNvGrpSpPr>
            <a:grpSpLocks/>
          </p:cNvGrpSpPr>
          <p:nvPr/>
        </p:nvGrpSpPr>
        <p:grpSpPr bwMode="auto">
          <a:xfrm>
            <a:off x="827088" y="4532313"/>
            <a:ext cx="2754312" cy="1154112"/>
            <a:chOff x="3209" y="2946"/>
            <a:chExt cx="1735" cy="727"/>
          </a:xfrm>
        </p:grpSpPr>
        <p:sp>
          <p:nvSpPr>
            <p:cNvPr id="16395" name="Line 29">
              <a:extLst>
                <a:ext uri="{FF2B5EF4-FFF2-40B4-BE49-F238E27FC236}">
                  <a16:creationId xmlns:a16="http://schemas.microsoft.com/office/drawing/2014/main" id="{3C15CA4F-F2C4-468A-A1F3-F9462892E0C1}"/>
                </a:ext>
              </a:extLst>
            </p:cNvPr>
            <p:cNvSpPr>
              <a:spLocks noChangeShapeType="1"/>
            </p:cNvSpPr>
            <p:nvPr/>
          </p:nvSpPr>
          <p:spPr bwMode="auto">
            <a:xfrm>
              <a:off x="4420" y="3219"/>
              <a:ext cx="0" cy="202"/>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396" name="Line 30">
              <a:extLst>
                <a:ext uri="{FF2B5EF4-FFF2-40B4-BE49-F238E27FC236}">
                  <a16:creationId xmlns:a16="http://schemas.microsoft.com/office/drawing/2014/main" id="{DA8431C2-F1B9-4417-9C25-E139C68F9449}"/>
                </a:ext>
              </a:extLst>
            </p:cNvPr>
            <p:cNvSpPr>
              <a:spLocks noChangeShapeType="1"/>
            </p:cNvSpPr>
            <p:nvPr/>
          </p:nvSpPr>
          <p:spPr bwMode="auto">
            <a:xfrm>
              <a:off x="4420" y="3211"/>
              <a:ext cx="2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397" name="Line 31">
              <a:extLst>
                <a:ext uri="{FF2B5EF4-FFF2-40B4-BE49-F238E27FC236}">
                  <a16:creationId xmlns:a16="http://schemas.microsoft.com/office/drawing/2014/main" id="{2E2D4863-2549-4ABB-B8E0-AEC37A52505B}"/>
                </a:ext>
              </a:extLst>
            </p:cNvPr>
            <p:cNvSpPr>
              <a:spLocks noChangeShapeType="1"/>
            </p:cNvSpPr>
            <p:nvPr/>
          </p:nvSpPr>
          <p:spPr bwMode="auto">
            <a:xfrm>
              <a:off x="4207" y="3419"/>
              <a:ext cx="4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398" name="Text Box 32">
              <a:extLst>
                <a:ext uri="{FF2B5EF4-FFF2-40B4-BE49-F238E27FC236}">
                  <a16:creationId xmlns:a16="http://schemas.microsoft.com/office/drawing/2014/main" id="{78D7F6CB-DE62-45E1-BA69-52F394C00401}"/>
                </a:ext>
              </a:extLst>
            </p:cNvPr>
            <p:cNvSpPr txBox="1">
              <a:spLocks noChangeArrowheads="1"/>
            </p:cNvSpPr>
            <p:nvPr/>
          </p:nvSpPr>
          <p:spPr bwMode="auto">
            <a:xfrm>
              <a:off x="3209" y="2946"/>
              <a:ext cx="3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000"/>
                <a:t>clk</a:t>
              </a:r>
            </a:p>
          </p:txBody>
        </p:sp>
        <p:sp>
          <p:nvSpPr>
            <p:cNvPr id="16399" name="Rectangle 33">
              <a:extLst>
                <a:ext uri="{FF2B5EF4-FFF2-40B4-BE49-F238E27FC236}">
                  <a16:creationId xmlns:a16="http://schemas.microsoft.com/office/drawing/2014/main" id="{7C0B6627-2771-4F7B-B40D-909D351325E1}"/>
                </a:ext>
              </a:extLst>
            </p:cNvPr>
            <p:cNvSpPr>
              <a:spLocks noChangeArrowheads="1"/>
            </p:cNvSpPr>
            <p:nvPr/>
          </p:nvSpPr>
          <p:spPr bwMode="auto">
            <a:xfrm>
              <a:off x="3708" y="3083"/>
              <a:ext cx="499"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00" name="Line 34">
              <a:extLst>
                <a:ext uri="{FF2B5EF4-FFF2-40B4-BE49-F238E27FC236}">
                  <a16:creationId xmlns:a16="http://schemas.microsoft.com/office/drawing/2014/main" id="{DCC8E2F6-395B-4C65-9C52-110B3A8BB895}"/>
                </a:ext>
              </a:extLst>
            </p:cNvPr>
            <p:cNvSpPr>
              <a:spLocks noChangeShapeType="1"/>
            </p:cNvSpPr>
            <p:nvPr/>
          </p:nvSpPr>
          <p:spPr bwMode="auto">
            <a:xfrm>
              <a:off x="3276" y="3419"/>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01" name="Line 35">
              <a:extLst>
                <a:ext uri="{FF2B5EF4-FFF2-40B4-BE49-F238E27FC236}">
                  <a16:creationId xmlns:a16="http://schemas.microsoft.com/office/drawing/2014/main" id="{6F03B8C9-111B-401E-B931-A1127D7F9832}"/>
                </a:ext>
              </a:extLst>
            </p:cNvPr>
            <p:cNvSpPr>
              <a:spLocks noChangeShapeType="1"/>
            </p:cNvSpPr>
            <p:nvPr/>
          </p:nvSpPr>
          <p:spPr bwMode="auto">
            <a:xfrm>
              <a:off x="3276" y="3227"/>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02" name="Text Box 36">
              <a:extLst>
                <a:ext uri="{FF2B5EF4-FFF2-40B4-BE49-F238E27FC236}">
                  <a16:creationId xmlns:a16="http://schemas.microsoft.com/office/drawing/2014/main" id="{6C193138-5D5E-40C2-9243-A958E8BC50F9}"/>
                </a:ext>
              </a:extLst>
            </p:cNvPr>
            <p:cNvSpPr txBox="1">
              <a:spLocks noChangeArrowheads="1"/>
            </p:cNvSpPr>
            <p:nvPr/>
          </p:nvSpPr>
          <p:spPr bwMode="auto">
            <a:xfrm>
              <a:off x="3708" y="3288"/>
              <a:ext cx="2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D   </a:t>
              </a:r>
            </a:p>
          </p:txBody>
        </p:sp>
        <p:sp>
          <p:nvSpPr>
            <p:cNvPr id="16403" name="Text Box 37">
              <a:extLst>
                <a:ext uri="{FF2B5EF4-FFF2-40B4-BE49-F238E27FC236}">
                  <a16:creationId xmlns:a16="http://schemas.microsoft.com/office/drawing/2014/main" id="{00821F99-662E-44CB-A9C9-826F5F60AB54}"/>
                </a:ext>
              </a:extLst>
            </p:cNvPr>
            <p:cNvSpPr txBox="1">
              <a:spLocks noChangeArrowheads="1"/>
            </p:cNvSpPr>
            <p:nvPr/>
          </p:nvSpPr>
          <p:spPr bwMode="auto">
            <a:xfrm>
              <a:off x="3980" y="3288"/>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Q</a:t>
              </a:r>
            </a:p>
          </p:txBody>
        </p:sp>
        <p:sp>
          <p:nvSpPr>
            <p:cNvPr id="16404" name="Line 38">
              <a:extLst>
                <a:ext uri="{FF2B5EF4-FFF2-40B4-BE49-F238E27FC236}">
                  <a16:creationId xmlns:a16="http://schemas.microsoft.com/office/drawing/2014/main" id="{0B424669-12AC-4CB5-BA41-F0FEB8BEEFB5}"/>
                </a:ext>
              </a:extLst>
            </p:cNvPr>
            <p:cNvSpPr>
              <a:spLocks noChangeShapeType="1"/>
            </p:cNvSpPr>
            <p:nvPr/>
          </p:nvSpPr>
          <p:spPr bwMode="auto">
            <a:xfrm>
              <a:off x="3708" y="3179"/>
              <a:ext cx="144"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05" name="Line 39">
              <a:extLst>
                <a:ext uri="{FF2B5EF4-FFF2-40B4-BE49-F238E27FC236}">
                  <a16:creationId xmlns:a16="http://schemas.microsoft.com/office/drawing/2014/main" id="{D2557BD5-5EDD-4F8F-8866-91EADA72B395}"/>
                </a:ext>
              </a:extLst>
            </p:cNvPr>
            <p:cNvSpPr>
              <a:spLocks noChangeShapeType="1"/>
            </p:cNvSpPr>
            <p:nvPr/>
          </p:nvSpPr>
          <p:spPr bwMode="auto">
            <a:xfrm flipH="1">
              <a:off x="3708" y="3227"/>
              <a:ext cx="144"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6406" name="Text Box 40">
              <a:extLst>
                <a:ext uri="{FF2B5EF4-FFF2-40B4-BE49-F238E27FC236}">
                  <a16:creationId xmlns:a16="http://schemas.microsoft.com/office/drawing/2014/main" id="{DE006818-7B9F-4FE1-9AC9-BF5D7C34E6E1}"/>
                </a:ext>
              </a:extLst>
            </p:cNvPr>
            <p:cNvSpPr txBox="1">
              <a:spLocks noChangeArrowheads="1"/>
            </p:cNvSpPr>
            <p:nvPr/>
          </p:nvSpPr>
          <p:spPr bwMode="auto">
            <a:xfrm>
              <a:off x="3276" y="338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a</a:t>
              </a:r>
            </a:p>
          </p:txBody>
        </p:sp>
        <p:sp>
          <p:nvSpPr>
            <p:cNvPr id="16407" name="Text Box 41">
              <a:extLst>
                <a:ext uri="{FF2B5EF4-FFF2-40B4-BE49-F238E27FC236}">
                  <a16:creationId xmlns:a16="http://schemas.microsoft.com/office/drawing/2014/main" id="{FFA3B0F3-BE79-406C-8E70-C9970DFE918B}"/>
                </a:ext>
              </a:extLst>
            </p:cNvPr>
            <p:cNvSpPr txBox="1">
              <a:spLocks noChangeArrowheads="1"/>
            </p:cNvSpPr>
            <p:nvPr/>
          </p:nvSpPr>
          <p:spPr bwMode="auto">
            <a:xfrm>
              <a:off x="4752" y="326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c</a:t>
              </a:r>
            </a:p>
          </p:txBody>
        </p:sp>
        <p:sp>
          <p:nvSpPr>
            <p:cNvPr id="16408" name="Text Box 42">
              <a:extLst>
                <a:ext uri="{FF2B5EF4-FFF2-40B4-BE49-F238E27FC236}">
                  <a16:creationId xmlns:a16="http://schemas.microsoft.com/office/drawing/2014/main" id="{0D48979D-5A94-478E-8254-9242DBC1116E}"/>
                </a:ext>
              </a:extLst>
            </p:cNvPr>
            <p:cNvSpPr txBox="1">
              <a:spLocks noChangeArrowheads="1"/>
            </p:cNvSpPr>
            <p:nvPr/>
          </p:nvSpPr>
          <p:spPr bwMode="auto">
            <a:xfrm>
              <a:off x="4752" y="30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b</a:t>
              </a:r>
            </a:p>
          </p:txBody>
        </p:sp>
      </p:grpSp>
      <p:sp>
        <p:nvSpPr>
          <p:cNvPr id="16391" name="Line 43">
            <a:extLst>
              <a:ext uri="{FF2B5EF4-FFF2-40B4-BE49-F238E27FC236}">
                <a16:creationId xmlns:a16="http://schemas.microsoft.com/office/drawing/2014/main" id="{628F0DEF-FD71-4CAB-82B5-2B1D56FF015C}"/>
              </a:ext>
            </a:extLst>
          </p:cNvPr>
          <p:cNvSpPr>
            <a:spLocks noChangeShapeType="1"/>
          </p:cNvSpPr>
          <p:nvPr/>
        </p:nvSpPr>
        <p:spPr bwMode="auto">
          <a:xfrm>
            <a:off x="4319588" y="1736725"/>
            <a:ext cx="0" cy="3924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Rectangle 4">
            <a:extLst>
              <a:ext uri="{FF2B5EF4-FFF2-40B4-BE49-F238E27FC236}">
                <a16:creationId xmlns:a16="http://schemas.microsoft.com/office/drawing/2014/main" id="{F00FE81B-2FFB-4723-99B2-E343ED3AEAA5}"/>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51" name="Rectangle 5">
            <a:extLst>
              <a:ext uri="{FF2B5EF4-FFF2-40B4-BE49-F238E27FC236}">
                <a16:creationId xmlns:a16="http://schemas.microsoft.com/office/drawing/2014/main" id="{FA1786CB-7157-433C-94F1-161EFEA0B075}"/>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52" name="Rectangle 6">
            <a:extLst>
              <a:ext uri="{FF2B5EF4-FFF2-40B4-BE49-F238E27FC236}">
                <a16:creationId xmlns:a16="http://schemas.microsoft.com/office/drawing/2014/main" id="{2D93ED9F-0C7A-4F31-8A08-76A886CD2776}"/>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6</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D7FE985-990A-4C89-9BC3-AAC2ED598DAE}"/>
              </a:ext>
            </a:extLst>
          </p:cNvPr>
          <p:cNvSpPr>
            <a:spLocks noGrp="1" noChangeArrowheads="1"/>
          </p:cNvSpPr>
          <p:nvPr>
            <p:ph type="title" idx="4294967295"/>
          </p:nvPr>
        </p:nvSpPr>
        <p:spPr/>
        <p:txBody>
          <a:bodyPr/>
          <a:lstStyle/>
          <a:p>
            <a:r>
              <a:rPr lang="zh-CN" altLang="en-US"/>
              <a:t>示例</a:t>
            </a:r>
            <a:r>
              <a:rPr lang="en-US" altLang="zh-CN"/>
              <a:t>—</a:t>
            </a:r>
            <a:r>
              <a:rPr lang="zh-CN" altLang="en-US"/>
              <a:t>非阻塞赋值语句</a:t>
            </a:r>
            <a:endParaRPr lang="en-US" altLang="zh-CN"/>
          </a:p>
        </p:txBody>
      </p:sp>
      <p:sp>
        <p:nvSpPr>
          <p:cNvPr id="17411" name="Rectangle 3">
            <a:extLst>
              <a:ext uri="{FF2B5EF4-FFF2-40B4-BE49-F238E27FC236}">
                <a16:creationId xmlns:a16="http://schemas.microsoft.com/office/drawing/2014/main" id="{A5053C8C-DD01-4CBA-AA02-DF13C4B5B258}"/>
              </a:ext>
            </a:extLst>
          </p:cNvPr>
          <p:cNvSpPr>
            <a:spLocks noChangeArrowheads="1"/>
          </p:cNvSpPr>
          <p:nvPr/>
        </p:nvSpPr>
        <p:spPr bwMode="auto">
          <a:xfrm>
            <a:off x="846138" y="1700213"/>
            <a:ext cx="30416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buFontTx/>
              <a:buNone/>
            </a:pPr>
            <a:r>
              <a:rPr lang="zh-CN" altLang="zh-CN" sz="2400" b="0">
                <a:cs typeface="Times New Roman" panose="02020603050405020304" pitchFamily="18" charset="0"/>
              </a:rPr>
              <a:t>always @(posedge clk)  </a:t>
            </a:r>
          </a:p>
          <a:p>
            <a:pPr eaLnBrk="1" hangingPunct="1">
              <a:spcAft>
                <a:spcPts val="600"/>
              </a:spcAft>
              <a:buFontTx/>
              <a:buNone/>
            </a:pPr>
            <a:r>
              <a:rPr lang="zh-CN" altLang="zh-CN" sz="2400" b="0">
                <a:cs typeface="Times New Roman" panose="02020603050405020304" pitchFamily="18" charset="0"/>
              </a:rPr>
              <a:t>begin  </a:t>
            </a:r>
          </a:p>
          <a:p>
            <a:pPr eaLnBrk="1" hangingPunct="1">
              <a:spcAft>
                <a:spcPts val="600"/>
              </a:spcAft>
              <a:buFontTx/>
              <a:buNone/>
            </a:pPr>
            <a:r>
              <a:rPr lang="zh-CN" altLang="en-US" sz="2400" b="0">
                <a:cs typeface="Times New Roman" panose="02020603050405020304" pitchFamily="18" charset="0"/>
              </a:rPr>
              <a:t>    </a:t>
            </a:r>
            <a:r>
              <a:rPr lang="zh-CN" altLang="zh-CN" sz="2400" b="0">
                <a:cs typeface="Times New Roman" panose="02020603050405020304" pitchFamily="18" charset="0"/>
              </a:rPr>
              <a:t>b &lt;=  a; </a:t>
            </a:r>
          </a:p>
          <a:p>
            <a:pPr eaLnBrk="1" hangingPunct="1">
              <a:spcAft>
                <a:spcPts val="600"/>
              </a:spcAft>
              <a:buFontTx/>
              <a:buNone/>
            </a:pPr>
            <a:r>
              <a:rPr lang="zh-CN" altLang="en-US" sz="2400" b="0">
                <a:cs typeface="Times New Roman" panose="02020603050405020304" pitchFamily="18" charset="0"/>
              </a:rPr>
              <a:t>    </a:t>
            </a:r>
            <a:r>
              <a:rPr lang="zh-CN" altLang="zh-CN" sz="2400" b="0">
                <a:cs typeface="Times New Roman" panose="02020603050405020304" pitchFamily="18" charset="0"/>
              </a:rPr>
              <a:t>c &lt;= b;</a:t>
            </a:r>
          </a:p>
          <a:p>
            <a:pPr eaLnBrk="1" hangingPunct="1">
              <a:spcAft>
                <a:spcPts val="600"/>
              </a:spcAft>
              <a:buFontTx/>
              <a:buNone/>
            </a:pPr>
            <a:r>
              <a:rPr lang="zh-CN" altLang="zh-CN" sz="2400" b="0">
                <a:cs typeface="Times New Roman" panose="02020603050405020304" pitchFamily="18" charset="0"/>
              </a:rPr>
              <a:t>end</a:t>
            </a:r>
            <a:endParaRPr lang="zh-CN" altLang="en-US" sz="2400" b="0">
              <a:cs typeface="Times New Roman" panose="02020603050405020304" pitchFamily="18" charset="0"/>
            </a:endParaRPr>
          </a:p>
        </p:txBody>
      </p:sp>
      <p:sp>
        <p:nvSpPr>
          <p:cNvPr id="17412" name="Rectangle 4">
            <a:extLst>
              <a:ext uri="{FF2B5EF4-FFF2-40B4-BE49-F238E27FC236}">
                <a16:creationId xmlns:a16="http://schemas.microsoft.com/office/drawing/2014/main" id="{226B2C9A-F91D-4EF0-BFFE-8957A8A5945E}"/>
              </a:ext>
            </a:extLst>
          </p:cNvPr>
          <p:cNvSpPr>
            <a:spLocks noChangeArrowheads="1"/>
          </p:cNvSpPr>
          <p:nvPr/>
        </p:nvSpPr>
        <p:spPr bwMode="auto">
          <a:xfrm>
            <a:off x="5219700" y="1700213"/>
            <a:ext cx="30416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buFontTx/>
              <a:buNone/>
            </a:pPr>
            <a:r>
              <a:rPr lang="zh-CN" altLang="zh-CN" sz="2400" b="0">
                <a:cs typeface="Times New Roman" panose="02020603050405020304" pitchFamily="18" charset="0"/>
              </a:rPr>
              <a:t>always @(posedge clk)  </a:t>
            </a:r>
          </a:p>
          <a:p>
            <a:pPr eaLnBrk="1" hangingPunct="1">
              <a:spcAft>
                <a:spcPts val="600"/>
              </a:spcAft>
              <a:buFontTx/>
              <a:buNone/>
            </a:pPr>
            <a:r>
              <a:rPr lang="zh-CN" altLang="zh-CN" sz="2400" b="0">
                <a:cs typeface="Times New Roman" panose="02020603050405020304" pitchFamily="18" charset="0"/>
              </a:rPr>
              <a:t>begin  </a:t>
            </a:r>
          </a:p>
          <a:p>
            <a:pPr eaLnBrk="1" hangingPunct="1">
              <a:spcAft>
                <a:spcPts val="600"/>
              </a:spcAft>
              <a:buFontTx/>
              <a:buNone/>
            </a:pPr>
            <a:r>
              <a:rPr lang="zh-CN" altLang="en-US" sz="2400" b="0">
                <a:cs typeface="Times New Roman" panose="02020603050405020304" pitchFamily="18" charset="0"/>
              </a:rPr>
              <a:t>    </a:t>
            </a:r>
            <a:r>
              <a:rPr lang="en-US" altLang="zh-CN" sz="2400" b="0">
                <a:cs typeface="Times New Roman" panose="02020603050405020304" pitchFamily="18" charset="0"/>
              </a:rPr>
              <a:t>c</a:t>
            </a:r>
            <a:r>
              <a:rPr lang="zh-CN" altLang="zh-CN" sz="2400" b="0">
                <a:cs typeface="Times New Roman" panose="02020603050405020304" pitchFamily="18" charset="0"/>
              </a:rPr>
              <a:t> </a:t>
            </a:r>
            <a:r>
              <a:rPr lang="en-US" altLang="zh-CN" sz="2400" b="0">
                <a:cs typeface="Times New Roman" panose="02020603050405020304" pitchFamily="18" charset="0"/>
              </a:rPr>
              <a:t>&lt;</a:t>
            </a:r>
            <a:r>
              <a:rPr lang="zh-CN" altLang="zh-CN" sz="2400" b="0">
                <a:cs typeface="Times New Roman" panose="02020603050405020304" pitchFamily="18" charset="0"/>
              </a:rPr>
              <a:t>=  </a:t>
            </a:r>
            <a:r>
              <a:rPr lang="zh-CN" altLang="en-US" sz="2400" b="0">
                <a:cs typeface="Times New Roman" panose="02020603050405020304" pitchFamily="18" charset="0"/>
              </a:rPr>
              <a:t>b</a:t>
            </a:r>
            <a:r>
              <a:rPr lang="zh-CN" altLang="zh-CN" sz="2400" b="0">
                <a:cs typeface="Times New Roman" panose="02020603050405020304" pitchFamily="18" charset="0"/>
              </a:rPr>
              <a:t>; </a:t>
            </a:r>
          </a:p>
          <a:p>
            <a:pPr eaLnBrk="1" hangingPunct="1">
              <a:spcAft>
                <a:spcPts val="600"/>
              </a:spcAft>
              <a:buFontTx/>
              <a:buNone/>
            </a:pPr>
            <a:r>
              <a:rPr lang="zh-CN" altLang="en-US" sz="2400" b="0">
                <a:cs typeface="Times New Roman" panose="02020603050405020304" pitchFamily="18" charset="0"/>
              </a:rPr>
              <a:t>    </a:t>
            </a:r>
            <a:r>
              <a:rPr lang="en-US" altLang="zh-CN" sz="2400" b="0">
                <a:cs typeface="Times New Roman" panose="02020603050405020304" pitchFamily="18" charset="0"/>
              </a:rPr>
              <a:t>b</a:t>
            </a:r>
            <a:r>
              <a:rPr lang="zh-CN" altLang="zh-CN" sz="2400" b="0">
                <a:cs typeface="Times New Roman" panose="02020603050405020304" pitchFamily="18" charset="0"/>
              </a:rPr>
              <a:t> </a:t>
            </a:r>
            <a:r>
              <a:rPr lang="en-US" altLang="zh-CN" sz="2400" b="0">
                <a:cs typeface="Times New Roman" panose="02020603050405020304" pitchFamily="18" charset="0"/>
              </a:rPr>
              <a:t>&lt;</a:t>
            </a:r>
            <a:r>
              <a:rPr lang="zh-CN" altLang="zh-CN" sz="2400" b="0">
                <a:cs typeface="Times New Roman" panose="02020603050405020304" pitchFamily="18" charset="0"/>
              </a:rPr>
              <a:t>= </a:t>
            </a:r>
            <a:r>
              <a:rPr lang="en-US" altLang="zh-CN" sz="2400" b="0">
                <a:cs typeface="Times New Roman" panose="02020603050405020304" pitchFamily="18" charset="0"/>
              </a:rPr>
              <a:t>a</a:t>
            </a:r>
            <a:r>
              <a:rPr lang="zh-CN" altLang="zh-CN" sz="2400" b="0">
                <a:cs typeface="Times New Roman" panose="02020603050405020304" pitchFamily="18" charset="0"/>
              </a:rPr>
              <a:t>;</a:t>
            </a:r>
          </a:p>
          <a:p>
            <a:pPr eaLnBrk="1" hangingPunct="1">
              <a:spcAft>
                <a:spcPts val="600"/>
              </a:spcAft>
              <a:buFontTx/>
              <a:buNone/>
            </a:pPr>
            <a:r>
              <a:rPr lang="zh-CN" altLang="zh-CN" sz="2400" b="0">
                <a:cs typeface="Times New Roman" panose="02020603050405020304" pitchFamily="18" charset="0"/>
              </a:rPr>
              <a:t>end</a:t>
            </a:r>
            <a:endParaRPr lang="zh-CN" altLang="en-US" sz="2400" b="0">
              <a:cs typeface="Times New Roman" panose="02020603050405020304" pitchFamily="18" charset="0"/>
            </a:endParaRPr>
          </a:p>
        </p:txBody>
      </p:sp>
      <p:sp>
        <p:nvSpPr>
          <p:cNvPr id="17413" name="Line 5">
            <a:extLst>
              <a:ext uri="{FF2B5EF4-FFF2-40B4-BE49-F238E27FC236}">
                <a16:creationId xmlns:a16="http://schemas.microsoft.com/office/drawing/2014/main" id="{B9EE9F97-0B01-49DE-B194-DA5294F20902}"/>
              </a:ext>
            </a:extLst>
          </p:cNvPr>
          <p:cNvSpPr>
            <a:spLocks noChangeShapeType="1"/>
          </p:cNvSpPr>
          <p:nvPr/>
        </p:nvSpPr>
        <p:spPr bwMode="auto">
          <a:xfrm>
            <a:off x="4679950" y="1736725"/>
            <a:ext cx="0" cy="3924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6">
            <a:extLst>
              <a:ext uri="{FF2B5EF4-FFF2-40B4-BE49-F238E27FC236}">
                <a16:creationId xmlns:a16="http://schemas.microsoft.com/office/drawing/2014/main" id="{DFE06CC7-FBAA-4BE8-A498-F956F5EBB6E0}"/>
              </a:ext>
            </a:extLst>
          </p:cNvPr>
          <p:cNvGrpSpPr>
            <a:grpSpLocks/>
          </p:cNvGrpSpPr>
          <p:nvPr/>
        </p:nvGrpSpPr>
        <p:grpSpPr bwMode="auto">
          <a:xfrm>
            <a:off x="4895850" y="4527550"/>
            <a:ext cx="3624263" cy="1230313"/>
            <a:chOff x="3084" y="2852"/>
            <a:chExt cx="2283" cy="775"/>
          </a:xfrm>
        </p:grpSpPr>
        <p:sp>
          <p:nvSpPr>
            <p:cNvPr id="17441" name="Line 7">
              <a:extLst>
                <a:ext uri="{FF2B5EF4-FFF2-40B4-BE49-F238E27FC236}">
                  <a16:creationId xmlns:a16="http://schemas.microsoft.com/office/drawing/2014/main" id="{521333A9-F56F-43DD-989D-8F2782BB1F28}"/>
                </a:ext>
              </a:extLst>
            </p:cNvPr>
            <p:cNvSpPr>
              <a:spLocks noChangeShapeType="1"/>
            </p:cNvSpPr>
            <p:nvPr/>
          </p:nvSpPr>
          <p:spPr bwMode="auto">
            <a:xfrm>
              <a:off x="4082" y="3325"/>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42" name="Text Box 8">
              <a:extLst>
                <a:ext uri="{FF2B5EF4-FFF2-40B4-BE49-F238E27FC236}">
                  <a16:creationId xmlns:a16="http://schemas.microsoft.com/office/drawing/2014/main" id="{177377A1-EBF9-4BB1-9933-F47B2BCD2436}"/>
                </a:ext>
              </a:extLst>
            </p:cNvPr>
            <p:cNvSpPr txBox="1">
              <a:spLocks noChangeArrowheads="1"/>
            </p:cNvSpPr>
            <p:nvPr/>
          </p:nvSpPr>
          <p:spPr bwMode="auto">
            <a:xfrm>
              <a:off x="3084" y="2852"/>
              <a:ext cx="3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000"/>
                <a:t>clk</a:t>
              </a:r>
            </a:p>
          </p:txBody>
        </p:sp>
        <p:sp>
          <p:nvSpPr>
            <p:cNvPr id="17443" name="Text Box 9">
              <a:extLst>
                <a:ext uri="{FF2B5EF4-FFF2-40B4-BE49-F238E27FC236}">
                  <a16:creationId xmlns:a16="http://schemas.microsoft.com/office/drawing/2014/main" id="{CC632993-9A98-4472-AE82-E1548667B692}"/>
                </a:ext>
              </a:extLst>
            </p:cNvPr>
            <p:cNvSpPr txBox="1">
              <a:spLocks noChangeArrowheads="1"/>
            </p:cNvSpPr>
            <p:nvPr/>
          </p:nvSpPr>
          <p:spPr bwMode="auto">
            <a:xfrm>
              <a:off x="5140" y="333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c</a:t>
              </a:r>
            </a:p>
          </p:txBody>
        </p:sp>
        <p:sp>
          <p:nvSpPr>
            <p:cNvPr id="17444" name="Rectangle 10">
              <a:extLst>
                <a:ext uri="{FF2B5EF4-FFF2-40B4-BE49-F238E27FC236}">
                  <a16:creationId xmlns:a16="http://schemas.microsoft.com/office/drawing/2014/main" id="{568277BD-4810-4FE7-8D19-03AB404237C4}"/>
                </a:ext>
              </a:extLst>
            </p:cNvPr>
            <p:cNvSpPr>
              <a:spLocks noChangeArrowheads="1"/>
            </p:cNvSpPr>
            <p:nvPr/>
          </p:nvSpPr>
          <p:spPr bwMode="auto">
            <a:xfrm>
              <a:off x="3583" y="2989"/>
              <a:ext cx="499"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445" name="Line 11">
              <a:extLst>
                <a:ext uri="{FF2B5EF4-FFF2-40B4-BE49-F238E27FC236}">
                  <a16:creationId xmlns:a16="http://schemas.microsoft.com/office/drawing/2014/main" id="{ED2D9E4C-9E09-4ADE-A73B-0F46F2327597}"/>
                </a:ext>
              </a:extLst>
            </p:cNvPr>
            <p:cNvSpPr>
              <a:spLocks noChangeShapeType="1"/>
            </p:cNvSpPr>
            <p:nvPr/>
          </p:nvSpPr>
          <p:spPr bwMode="auto">
            <a:xfrm>
              <a:off x="3151" y="3325"/>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46" name="Line 12">
              <a:extLst>
                <a:ext uri="{FF2B5EF4-FFF2-40B4-BE49-F238E27FC236}">
                  <a16:creationId xmlns:a16="http://schemas.microsoft.com/office/drawing/2014/main" id="{C76C6752-A39F-4FE2-A1E4-A972E038A196}"/>
                </a:ext>
              </a:extLst>
            </p:cNvPr>
            <p:cNvSpPr>
              <a:spLocks noChangeShapeType="1"/>
            </p:cNvSpPr>
            <p:nvPr/>
          </p:nvSpPr>
          <p:spPr bwMode="auto">
            <a:xfrm>
              <a:off x="4322" y="3133"/>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47" name="Line 13">
              <a:extLst>
                <a:ext uri="{FF2B5EF4-FFF2-40B4-BE49-F238E27FC236}">
                  <a16:creationId xmlns:a16="http://schemas.microsoft.com/office/drawing/2014/main" id="{5A41886E-61DD-4684-BBD9-742EB09A8160}"/>
                </a:ext>
              </a:extLst>
            </p:cNvPr>
            <p:cNvSpPr>
              <a:spLocks noChangeShapeType="1"/>
            </p:cNvSpPr>
            <p:nvPr/>
          </p:nvSpPr>
          <p:spPr bwMode="auto">
            <a:xfrm>
              <a:off x="3151" y="3133"/>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48" name="Text Box 14">
              <a:extLst>
                <a:ext uri="{FF2B5EF4-FFF2-40B4-BE49-F238E27FC236}">
                  <a16:creationId xmlns:a16="http://schemas.microsoft.com/office/drawing/2014/main" id="{90607268-876C-40FD-AADF-B2BD7F8A6131}"/>
                </a:ext>
              </a:extLst>
            </p:cNvPr>
            <p:cNvSpPr txBox="1">
              <a:spLocks noChangeArrowheads="1"/>
            </p:cNvSpPr>
            <p:nvPr/>
          </p:nvSpPr>
          <p:spPr bwMode="auto">
            <a:xfrm>
              <a:off x="3583" y="3203"/>
              <a:ext cx="2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D   </a:t>
              </a:r>
            </a:p>
          </p:txBody>
        </p:sp>
        <p:sp>
          <p:nvSpPr>
            <p:cNvPr id="17449" name="Text Box 15">
              <a:extLst>
                <a:ext uri="{FF2B5EF4-FFF2-40B4-BE49-F238E27FC236}">
                  <a16:creationId xmlns:a16="http://schemas.microsoft.com/office/drawing/2014/main" id="{A42D2CFD-0AA4-43FB-B9EB-BCF06D994AA6}"/>
                </a:ext>
              </a:extLst>
            </p:cNvPr>
            <p:cNvSpPr txBox="1">
              <a:spLocks noChangeArrowheads="1"/>
            </p:cNvSpPr>
            <p:nvPr/>
          </p:nvSpPr>
          <p:spPr bwMode="auto">
            <a:xfrm>
              <a:off x="3855" y="3203"/>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Q</a:t>
              </a:r>
            </a:p>
          </p:txBody>
        </p:sp>
        <p:sp>
          <p:nvSpPr>
            <p:cNvPr id="17450" name="Line 16">
              <a:extLst>
                <a:ext uri="{FF2B5EF4-FFF2-40B4-BE49-F238E27FC236}">
                  <a16:creationId xmlns:a16="http://schemas.microsoft.com/office/drawing/2014/main" id="{CF1484FD-B840-4470-AA76-6AA19049D53D}"/>
                </a:ext>
              </a:extLst>
            </p:cNvPr>
            <p:cNvSpPr>
              <a:spLocks noChangeShapeType="1"/>
            </p:cNvSpPr>
            <p:nvPr/>
          </p:nvSpPr>
          <p:spPr bwMode="auto">
            <a:xfrm>
              <a:off x="3583" y="3085"/>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51" name="Line 17">
              <a:extLst>
                <a:ext uri="{FF2B5EF4-FFF2-40B4-BE49-F238E27FC236}">
                  <a16:creationId xmlns:a16="http://schemas.microsoft.com/office/drawing/2014/main" id="{A55F4916-1F66-4DC0-923F-CC67C3BCDBC3}"/>
                </a:ext>
              </a:extLst>
            </p:cNvPr>
            <p:cNvSpPr>
              <a:spLocks noChangeShapeType="1"/>
            </p:cNvSpPr>
            <p:nvPr/>
          </p:nvSpPr>
          <p:spPr bwMode="auto">
            <a:xfrm flipH="1">
              <a:off x="3583" y="3133"/>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52" name="Line 18">
              <a:extLst>
                <a:ext uri="{FF2B5EF4-FFF2-40B4-BE49-F238E27FC236}">
                  <a16:creationId xmlns:a16="http://schemas.microsoft.com/office/drawing/2014/main" id="{DC8FE2BB-B868-41F9-984E-5BDE86464657}"/>
                </a:ext>
              </a:extLst>
            </p:cNvPr>
            <p:cNvSpPr>
              <a:spLocks noChangeShapeType="1"/>
            </p:cNvSpPr>
            <p:nvPr/>
          </p:nvSpPr>
          <p:spPr bwMode="auto">
            <a:xfrm>
              <a:off x="4974" y="3339"/>
              <a:ext cx="3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53" name="Line 19">
              <a:extLst>
                <a:ext uri="{FF2B5EF4-FFF2-40B4-BE49-F238E27FC236}">
                  <a16:creationId xmlns:a16="http://schemas.microsoft.com/office/drawing/2014/main" id="{9E80E31B-7F11-4122-93BF-480C49309625}"/>
                </a:ext>
              </a:extLst>
            </p:cNvPr>
            <p:cNvSpPr>
              <a:spLocks noChangeShapeType="1"/>
            </p:cNvSpPr>
            <p:nvPr/>
          </p:nvSpPr>
          <p:spPr bwMode="auto">
            <a:xfrm>
              <a:off x="3439" y="2863"/>
              <a:ext cx="8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54" name="Line 20">
              <a:extLst>
                <a:ext uri="{FF2B5EF4-FFF2-40B4-BE49-F238E27FC236}">
                  <a16:creationId xmlns:a16="http://schemas.microsoft.com/office/drawing/2014/main" id="{8788D25A-8129-4942-8C1E-9D0EDB581736}"/>
                </a:ext>
              </a:extLst>
            </p:cNvPr>
            <p:cNvSpPr>
              <a:spLocks noChangeShapeType="1"/>
            </p:cNvSpPr>
            <p:nvPr/>
          </p:nvSpPr>
          <p:spPr bwMode="auto">
            <a:xfrm>
              <a:off x="4322" y="2863"/>
              <a:ext cx="0" cy="2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55" name="Line 21">
              <a:extLst>
                <a:ext uri="{FF2B5EF4-FFF2-40B4-BE49-F238E27FC236}">
                  <a16:creationId xmlns:a16="http://schemas.microsoft.com/office/drawing/2014/main" id="{AF6CE95A-F7B9-40E9-9F35-E2FFA69BEE7D}"/>
                </a:ext>
              </a:extLst>
            </p:cNvPr>
            <p:cNvSpPr>
              <a:spLocks noChangeShapeType="1"/>
            </p:cNvSpPr>
            <p:nvPr/>
          </p:nvSpPr>
          <p:spPr bwMode="auto">
            <a:xfrm>
              <a:off x="3439" y="2863"/>
              <a:ext cx="0" cy="27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56" name="Text Box 22">
              <a:extLst>
                <a:ext uri="{FF2B5EF4-FFF2-40B4-BE49-F238E27FC236}">
                  <a16:creationId xmlns:a16="http://schemas.microsoft.com/office/drawing/2014/main" id="{DDEC6D04-9B92-4829-9E6C-88E7338FC14A}"/>
                </a:ext>
              </a:extLst>
            </p:cNvPr>
            <p:cNvSpPr txBox="1">
              <a:spLocks noChangeArrowheads="1"/>
            </p:cNvSpPr>
            <p:nvPr/>
          </p:nvSpPr>
          <p:spPr bwMode="auto">
            <a:xfrm>
              <a:off x="3151" y="33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a</a:t>
              </a:r>
            </a:p>
          </p:txBody>
        </p:sp>
        <p:sp>
          <p:nvSpPr>
            <p:cNvPr id="17457" name="Text Box 23">
              <a:extLst>
                <a:ext uri="{FF2B5EF4-FFF2-40B4-BE49-F238E27FC236}">
                  <a16:creationId xmlns:a16="http://schemas.microsoft.com/office/drawing/2014/main" id="{DDBC73A3-426F-49C9-8175-5A5D1090CCF8}"/>
                </a:ext>
              </a:extLst>
            </p:cNvPr>
            <p:cNvSpPr txBox="1">
              <a:spLocks noChangeArrowheads="1"/>
            </p:cNvSpPr>
            <p:nvPr/>
          </p:nvSpPr>
          <p:spPr bwMode="auto">
            <a:xfrm>
              <a:off x="4175" y="332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b</a:t>
              </a:r>
            </a:p>
          </p:txBody>
        </p:sp>
        <p:sp>
          <p:nvSpPr>
            <p:cNvPr id="17458" name="Rectangle 24">
              <a:extLst>
                <a:ext uri="{FF2B5EF4-FFF2-40B4-BE49-F238E27FC236}">
                  <a16:creationId xmlns:a16="http://schemas.microsoft.com/office/drawing/2014/main" id="{C3BB163F-03BA-4D69-8DA9-CA42B4C3968B}"/>
                </a:ext>
              </a:extLst>
            </p:cNvPr>
            <p:cNvSpPr>
              <a:spLocks noChangeArrowheads="1"/>
            </p:cNvSpPr>
            <p:nvPr/>
          </p:nvSpPr>
          <p:spPr bwMode="auto">
            <a:xfrm>
              <a:off x="4470" y="2995"/>
              <a:ext cx="499"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459" name="Text Box 25">
              <a:extLst>
                <a:ext uri="{FF2B5EF4-FFF2-40B4-BE49-F238E27FC236}">
                  <a16:creationId xmlns:a16="http://schemas.microsoft.com/office/drawing/2014/main" id="{67217065-1AA2-4308-8A7E-76354764F20C}"/>
                </a:ext>
              </a:extLst>
            </p:cNvPr>
            <p:cNvSpPr txBox="1">
              <a:spLocks noChangeArrowheads="1"/>
            </p:cNvSpPr>
            <p:nvPr/>
          </p:nvSpPr>
          <p:spPr bwMode="auto">
            <a:xfrm>
              <a:off x="4470" y="3209"/>
              <a:ext cx="2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D     </a:t>
              </a:r>
            </a:p>
          </p:txBody>
        </p:sp>
        <p:sp>
          <p:nvSpPr>
            <p:cNvPr id="17460" name="Text Box 26">
              <a:extLst>
                <a:ext uri="{FF2B5EF4-FFF2-40B4-BE49-F238E27FC236}">
                  <a16:creationId xmlns:a16="http://schemas.microsoft.com/office/drawing/2014/main" id="{A17112D6-C46A-4942-B28C-68105EC073CB}"/>
                </a:ext>
              </a:extLst>
            </p:cNvPr>
            <p:cNvSpPr txBox="1">
              <a:spLocks noChangeArrowheads="1"/>
            </p:cNvSpPr>
            <p:nvPr/>
          </p:nvSpPr>
          <p:spPr bwMode="auto">
            <a:xfrm>
              <a:off x="4742" y="3209"/>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Q</a:t>
              </a:r>
            </a:p>
          </p:txBody>
        </p:sp>
        <p:sp>
          <p:nvSpPr>
            <p:cNvPr id="17461" name="Line 27">
              <a:extLst>
                <a:ext uri="{FF2B5EF4-FFF2-40B4-BE49-F238E27FC236}">
                  <a16:creationId xmlns:a16="http://schemas.microsoft.com/office/drawing/2014/main" id="{4A3957C8-DFAF-468D-8D81-79E21D88B80B}"/>
                </a:ext>
              </a:extLst>
            </p:cNvPr>
            <p:cNvSpPr>
              <a:spLocks noChangeShapeType="1"/>
            </p:cNvSpPr>
            <p:nvPr/>
          </p:nvSpPr>
          <p:spPr bwMode="auto">
            <a:xfrm>
              <a:off x="4470" y="3091"/>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62" name="Line 28">
              <a:extLst>
                <a:ext uri="{FF2B5EF4-FFF2-40B4-BE49-F238E27FC236}">
                  <a16:creationId xmlns:a16="http://schemas.microsoft.com/office/drawing/2014/main" id="{E4D9F524-0857-455B-B67E-0955EA768194}"/>
                </a:ext>
              </a:extLst>
            </p:cNvPr>
            <p:cNvSpPr>
              <a:spLocks noChangeShapeType="1"/>
            </p:cNvSpPr>
            <p:nvPr/>
          </p:nvSpPr>
          <p:spPr bwMode="auto">
            <a:xfrm flipH="1">
              <a:off x="4470" y="3139"/>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3" name="Group 29">
            <a:extLst>
              <a:ext uri="{FF2B5EF4-FFF2-40B4-BE49-F238E27FC236}">
                <a16:creationId xmlns:a16="http://schemas.microsoft.com/office/drawing/2014/main" id="{10A1A453-2D0E-418B-8D17-E834ACA6CF9C}"/>
              </a:ext>
            </a:extLst>
          </p:cNvPr>
          <p:cNvGrpSpPr>
            <a:grpSpLocks/>
          </p:cNvGrpSpPr>
          <p:nvPr/>
        </p:nvGrpSpPr>
        <p:grpSpPr bwMode="auto">
          <a:xfrm>
            <a:off x="755650" y="4521200"/>
            <a:ext cx="3624263" cy="1230313"/>
            <a:chOff x="3084" y="2852"/>
            <a:chExt cx="2283" cy="775"/>
          </a:xfrm>
        </p:grpSpPr>
        <p:sp>
          <p:nvSpPr>
            <p:cNvPr id="17419" name="Line 30">
              <a:extLst>
                <a:ext uri="{FF2B5EF4-FFF2-40B4-BE49-F238E27FC236}">
                  <a16:creationId xmlns:a16="http://schemas.microsoft.com/office/drawing/2014/main" id="{F5F3A3EF-0F6E-43E0-89E1-21FBECF5CD9D}"/>
                </a:ext>
              </a:extLst>
            </p:cNvPr>
            <p:cNvSpPr>
              <a:spLocks noChangeShapeType="1"/>
            </p:cNvSpPr>
            <p:nvPr/>
          </p:nvSpPr>
          <p:spPr bwMode="auto">
            <a:xfrm>
              <a:off x="4082" y="3325"/>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20" name="Text Box 31">
              <a:extLst>
                <a:ext uri="{FF2B5EF4-FFF2-40B4-BE49-F238E27FC236}">
                  <a16:creationId xmlns:a16="http://schemas.microsoft.com/office/drawing/2014/main" id="{2035CAFC-A961-48B6-B1F7-70C098E01973}"/>
                </a:ext>
              </a:extLst>
            </p:cNvPr>
            <p:cNvSpPr txBox="1">
              <a:spLocks noChangeArrowheads="1"/>
            </p:cNvSpPr>
            <p:nvPr/>
          </p:nvSpPr>
          <p:spPr bwMode="auto">
            <a:xfrm>
              <a:off x="3084" y="2852"/>
              <a:ext cx="3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000"/>
                <a:t>clk</a:t>
              </a:r>
            </a:p>
          </p:txBody>
        </p:sp>
        <p:sp>
          <p:nvSpPr>
            <p:cNvPr id="17421" name="Text Box 32">
              <a:extLst>
                <a:ext uri="{FF2B5EF4-FFF2-40B4-BE49-F238E27FC236}">
                  <a16:creationId xmlns:a16="http://schemas.microsoft.com/office/drawing/2014/main" id="{1B908603-E77F-4537-B21F-843451FB8927}"/>
                </a:ext>
              </a:extLst>
            </p:cNvPr>
            <p:cNvSpPr txBox="1">
              <a:spLocks noChangeArrowheads="1"/>
            </p:cNvSpPr>
            <p:nvPr/>
          </p:nvSpPr>
          <p:spPr bwMode="auto">
            <a:xfrm>
              <a:off x="5140" y="333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c</a:t>
              </a:r>
            </a:p>
          </p:txBody>
        </p:sp>
        <p:sp>
          <p:nvSpPr>
            <p:cNvPr id="17422" name="Rectangle 33">
              <a:extLst>
                <a:ext uri="{FF2B5EF4-FFF2-40B4-BE49-F238E27FC236}">
                  <a16:creationId xmlns:a16="http://schemas.microsoft.com/office/drawing/2014/main" id="{82E95B82-56B5-4143-97A7-053D19ED9398}"/>
                </a:ext>
              </a:extLst>
            </p:cNvPr>
            <p:cNvSpPr>
              <a:spLocks noChangeArrowheads="1"/>
            </p:cNvSpPr>
            <p:nvPr/>
          </p:nvSpPr>
          <p:spPr bwMode="auto">
            <a:xfrm>
              <a:off x="3583" y="2989"/>
              <a:ext cx="499"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423" name="Line 34">
              <a:extLst>
                <a:ext uri="{FF2B5EF4-FFF2-40B4-BE49-F238E27FC236}">
                  <a16:creationId xmlns:a16="http://schemas.microsoft.com/office/drawing/2014/main" id="{BF3DB2E4-05BB-4289-980E-3DD5A345887F}"/>
                </a:ext>
              </a:extLst>
            </p:cNvPr>
            <p:cNvSpPr>
              <a:spLocks noChangeShapeType="1"/>
            </p:cNvSpPr>
            <p:nvPr/>
          </p:nvSpPr>
          <p:spPr bwMode="auto">
            <a:xfrm>
              <a:off x="3151" y="3325"/>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24" name="Line 35">
              <a:extLst>
                <a:ext uri="{FF2B5EF4-FFF2-40B4-BE49-F238E27FC236}">
                  <a16:creationId xmlns:a16="http://schemas.microsoft.com/office/drawing/2014/main" id="{20D2DA84-82B1-4336-A2DF-D3844E5859FE}"/>
                </a:ext>
              </a:extLst>
            </p:cNvPr>
            <p:cNvSpPr>
              <a:spLocks noChangeShapeType="1"/>
            </p:cNvSpPr>
            <p:nvPr/>
          </p:nvSpPr>
          <p:spPr bwMode="auto">
            <a:xfrm>
              <a:off x="4322" y="3133"/>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25" name="Line 36">
              <a:extLst>
                <a:ext uri="{FF2B5EF4-FFF2-40B4-BE49-F238E27FC236}">
                  <a16:creationId xmlns:a16="http://schemas.microsoft.com/office/drawing/2014/main" id="{3557D419-118D-4829-8312-60AEF8506BAB}"/>
                </a:ext>
              </a:extLst>
            </p:cNvPr>
            <p:cNvSpPr>
              <a:spLocks noChangeShapeType="1"/>
            </p:cNvSpPr>
            <p:nvPr/>
          </p:nvSpPr>
          <p:spPr bwMode="auto">
            <a:xfrm>
              <a:off x="3151" y="3133"/>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26" name="Text Box 37">
              <a:extLst>
                <a:ext uri="{FF2B5EF4-FFF2-40B4-BE49-F238E27FC236}">
                  <a16:creationId xmlns:a16="http://schemas.microsoft.com/office/drawing/2014/main" id="{F56C7CFE-5AC4-4591-99B6-DFFF9F5A1F0D}"/>
                </a:ext>
              </a:extLst>
            </p:cNvPr>
            <p:cNvSpPr txBox="1">
              <a:spLocks noChangeArrowheads="1"/>
            </p:cNvSpPr>
            <p:nvPr/>
          </p:nvSpPr>
          <p:spPr bwMode="auto">
            <a:xfrm>
              <a:off x="3583" y="3207"/>
              <a:ext cx="2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D   </a:t>
              </a:r>
            </a:p>
          </p:txBody>
        </p:sp>
        <p:sp>
          <p:nvSpPr>
            <p:cNvPr id="17427" name="Text Box 38">
              <a:extLst>
                <a:ext uri="{FF2B5EF4-FFF2-40B4-BE49-F238E27FC236}">
                  <a16:creationId xmlns:a16="http://schemas.microsoft.com/office/drawing/2014/main" id="{F31A2B11-FFCB-474B-BDAF-5E5B3BD9BECA}"/>
                </a:ext>
              </a:extLst>
            </p:cNvPr>
            <p:cNvSpPr txBox="1">
              <a:spLocks noChangeArrowheads="1"/>
            </p:cNvSpPr>
            <p:nvPr/>
          </p:nvSpPr>
          <p:spPr bwMode="auto">
            <a:xfrm>
              <a:off x="3855" y="3207"/>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Q</a:t>
              </a:r>
            </a:p>
          </p:txBody>
        </p:sp>
        <p:sp>
          <p:nvSpPr>
            <p:cNvPr id="17428" name="Line 39">
              <a:extLst>
                <a:ext uri="{FF2B5EF4-FFF2-40B4-BE49-F238E27FC236}">
                  <a16:creationId xmlns:a16="http://schemas.microsoft.com/office/drawing/2014/main" id="{2777997E-8B2F-4627-A389-6A44A1724837}"/>
                </a:ext>
              </a:extLst>
            </p:cNvPr>
            <p:cNvSpPr>
              <a:spLocks noChangeShapeType="1"/>
            </p:cNvSpPr>
            <p:nvPr/>
          </p:nvSpPr>
          <p:spPr bwMode="auto">
            <a:xfrm>
              <a:off x="3583" y="3085"/>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29" name="Line 40">
              <a:extLst>
                <a:ext uri="{FF2B5EF4-FFF2-40B4-BE49-F238E27FC236}">
                  <a16:creationId xmlns:a16="http://schemas.microsoft.com/office/drawing/2014/main" id="{DB6C990C-ED9B-4887-A1A8-A072BD4D59A5}"/>
                </a:ext>
              </a:extLst>
            </p:cNvPr>
            <p:cNvSpPr>
              <a:spLocks noChangeShapeType="1"/>
            </p:cNvSpPr>
            <p:nvPr/>
          </p:nvSpPr>
          <p:spPr bwMode="auto">
            <a:xfrm flipH="1">
              <a:off x="3583" y="3133"/>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30" name="Line 41">
              <a:extLst>
                <a:ext uri="{FF2B5EF4-FFF2-40B4-BE49-F238E27FC236}">
                  <a16:creationId xmlns:a16="http://schemas.microsoft.com/office/drawing/2014/main" id="{4D47814E-46A5-4E6C-9047-1662004C5A2B}"/>
                </a:ext>
              </a:extLst>
            </p:cNvPr>
            <p:cNvSpPr>
              <a:spLocks noChangeShapeType="1"/>
            </p:cNvSpPr>
            <p:nvPr/>
          </p:nvSpPr>
          <p:spPr bwMode="auto">
            <a:xfrm>
              <a:off x="4974" y="3339"/>
              <a:ext cx="3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31" name="Line 42">
              <a:extLst>
                <a:ext uri="{FF2B5EF4-FFF2-40B4-BE49-F238E27FC236}">
                  <a16:creationId xmlns:a16="http://schemas.microsoft.com/office/drawing/2014/main" id="{C47C9504-FAF3-4C2A-8789-3CAB4E11527A}"/>
                </a:ext>
              </a:extLst>
            </p:cNvPr>
            <p:cNvSpPr>
              <a:spLocks noChangeShapeType="1"/>
            </p:cNvSpPr>
            <p:nvPr/>
          </p:nvSpPr>
          <p:spPr bwMode="auto">
            <a:xfrm>
              <a:off x="3439" y="2867"/>
              <a:ext cx="8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32" name="Line 43">
              <a:extLst>
                <a:ext uri="{FF2B5EF4-FFF2-40B4-BE49-F238E27FC236}">
                  <a16:creationId xmlns:a16="http://schemas.microsoft.com/office/drawing/2014/main" id="{A56CD820-1DC3-443F-A524-3EA71B8148DE}"/>
                </a:ext>
              </a:extLst>
            </p:cNvPr>
            <p:cNvSpPr>
              <a:spLocks noChangeShapeType="1"/>
            </p:cNvSpPr>
            <p:nvPr/>
          </p:nvSpPr>
          <p:spPr bwMode="auto">
            <a:xfrm>
              <a:off x="4322" y="2867"/>
              <a:ext cx="0" cy="2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33" name="Line 44">
              <a:extLst>
                <a:ext uri="{FF2B5EF4-FFF2-40B4-BE49-F238E27FC236}">
                  <a16:creationId xmlns:a16="http://schemas.microsoft.com/office/drawing/2014/main" id="{777C474B-BC82-4468-988A-51912F414366}"/>
                </a:ext>
              </a:extLst>
            </p:cNvPr>
            <p:cNvSpPr>
              <a:spLocks noChangeShapeType="1"/>
            </p:cNvSpPr>
            <p:nvPr/>
          </p:nvSpPr>
          <p:spPr bwMode="auto">
            <a:xfrm>
              <a:off x="3439" y="2867"/>
              <a:ext cx="0" cy="266"/>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34" name="Text Box 45">
              <a:extLst>
                <a:ext uri="{FF2B5EF4-FFF2-40B4-BE49-F238E27FC236}">
                  <a16:creationId xmlns:a16="http://schemas.microsoft.com/office/drawing/2014/main" id="{835F3A86-E235-49ED-BAE2-327A7649E474}"/>
                </a:ext>
              </a:extLst>
            </p:cNvPr>
            <p:cNvSpPr txBox="1">
              <a:spLocks noChangeArrowheads="1"/>
            </p:cNvSpPr>
            <p:nvPr/>
          </p:nvSpPr>
          <p:spPr bwMode="auto">
            <a:xfrm>
              <a:off x="3151" y="332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a</a:t>
              </a:r>
            </a:p>
          </p:txBody>
        </p:sp>
        <p:sp>
          <p:nvSpPr>
            <p:cNvPr id="17435" name="Text Box 46">
              <a:extLst>
                <a:ext uri="{FF2B5EF4-FFF2-40B4-BE49-F238E27FC236}">
                  <a16:creationId xmlns:a16="http://schemas.microsoft.com/office/drawing/2014/main" id="{363C9DF1-4CB3-4A5B-84B3-B926FF6C978E}"/>
                </a:ext>
              </a:extLst>
            </p:cNvPr>
            <p:cNvSpPr txBox="1">
              <a:spLocks noChangeArrowheads="1"/>
            </p:cNvSpPr>
            <p:nvPr/>
          </p:nvSpPr>
          <p:spPr bwMode="auto">
            <a:xfrm>
              <a:off x="4175" y="33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2400"/>
                <a:t>b</a:t>
              </a:r>
            </a:p>
          </p:txBody>
        </p:sp>
        <p:sp>
          <p:nvSpPr>
            <p:cNvPr id="17436" name="Rectangle 47">
              <a:extLst>
                <a:ext uri="{FF2B5EF4-FFF2-40B4-BE49-F238E27FC236}">
                  <a16:creationId xmlns:a16="http://schemas.microsoft.com/office/drawing/2014/main" id="{EE517A95-DE1F-4603-BA74-5EA110015E49}"/>
                </a:ext>
              </a:extLst>
            </p:cNvPr>
            <p:cNvSpPr>
              <a:spLocks noChangeArrowheads="1"/>
            </p:cNvSpPr>
            <p:nvPr/>
          </p:nvSpPr>
          <p:spPr bwMode="auto">
            <a:xfrm>
              <a:off x="4470" y="2995"/>
              <a:ext cx="499"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437" name="Text Box 48">
              <a:extLst>
                <a:ext uri="{FF2B5EF4-FFF2-40B4-BE49-F238E27FC236}">
                  <a16:creationId xmlns:a16="http://schemas.microsoft.com/office/drawing/2014/main" id="{83F9571B-2D43-4E3B-9F7D-A245FC1D4840}"/>
                </a:ext>
              </a:extLst>
            </p:cNvPr>
            <p:cNvSpPr txBox="1">
              <a:spLocks noChangeArrowheads="1"/>
            </p:cNvSpPr>
            <p:nvPr/>
          </p:nvSpPr>
          <p:spPr bwMode="auto">
            <a:xfrm>
              <a:off x="4470" y="3213"/>
              <a:ext cx="2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D     </a:t>
              </a:r>
            </a:p>
          </p:txBody>
        </p:sp>
        <p:sp>
          <p:nvSpPr>
            <p:cNvPr id="17438" name="Text Box 49">
              <a:extLst>
                <a:ext uri="{FF2B5EF4-FFF2-40B4-BE49-F238E27FC236}">
                  <a16:creationId xmlns:a16="http://schemas.microsoft.com/office/drawing/2014/main" id="{B985264B-4124-456A-90E3-1BBE6E4D71B9}"/>
                </a:ext>
              </a:extLst>
            </p:cNvPr>
            <p:cNvSpPr txBox="1">
              <a:spLocks noChangeArrowheads="1"/>
            </p:cNvSpPr>
            <p:nvPr/>
          </p:nvSpPr>
          <p:spPr bwMode="auto">
            <a:xfrm>
              <a:off x="4742" y="3213"/>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Clr>
                  <a:schemeClr val="tx2"/>
                </a:buClr>
                <a:buFontTx/>
                <a:buNone/>
              </a:pPr>
              <a:r>
                <a:rPr kumimoji="1" lang="en-US" altLang="zh-CN" sz="1800"/>
                <a:t>Q</a:t>
              </a:r>
            </a:p>
          </p:txBody>
        </p:sp>
        <p:sp>
          <p:nvSpPr>
            <p:cNvPr id="17439" name="Line 50">
              <a:extLst>
                <a:ext uri="{FF2B5EF4-FFF2-40B4-BE49-F238E27FC236}">
                  <a16:creationId xmlns:a16="http://schemas.microsoft.com/office/drawing/2014/main" id="{69688161-B15C-41A4-9FE3-470E9E557126}"/>
                </a:ext>
              </a:extLst>
            </p:cNvPr>
            <p:cNvSpPr>
              <a:spLocks noChangeShapeType="1"/>
            </p:cNvSpPr>
            <p:nvPr/>
          </p:nvSpPr>
          <p:spPr bwMode="auto">
            <a:xfrm>
              <a:off x="4470" y="3091"/>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7440" name="Line 51">
              <a:extLst>
                <a:ext uri="{FF2B5EF4-FFF2-40B4-BE49-F238E27FC236}">
                  <a16:creationId xmlns:a16="http://schemas.microsoft.com/office/drawing/2014/main" id="{5A04520C-A9BC-4F2C-823A-3D75064636A3}"/>
                </a:ext>
              </a:extLst>
            </p:cNvPr>
            <p:cNvSpPr>
              <a:spLocks noChangeShapeType="1"/>
            </p:cNvSpPr>
            <p:nvPr/>
          </p:nvSpPr>
          <p:spPr bwMode="auto">
            <a:xfrm flipH="1">
              <a:off x="4470" y="3139"/>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58" name="Rectangle 4">
            <a:extLst>
              <a:ext uri="{FF2B5EF4-FFF2-40B4-BE49-F238E27FC236}">
                <a16:creationId xmlns:a16="http://schemas.microsoft.com/office/drawing/2014/main" id="{EA6D5731-2CC9-44A4-B61C-8EB0A2AD195C}"/>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59" name="Rectangle 5">
            <a:extLst>
              <a:ext uri="{FF2B5EF4-FFF2-40B4-BE49-F238E27FC236}">
                <a16:creationId xmlns:a16="http://schemas.microsoft.com/office/drawing/2014/main" id="{B7F58A9D-80B3-452B-BE56-A3685C4172CE}"/>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60" name="Rectangle 6">
            <a:extLst>
              <a:ext uri="{FF2B5EF4-FFF2-40B4-BE49-F238E27FC236}">
                <a16:creationId xmlns:a16="http://schemas.microsoft.com/office/drawing/2014/main" id="{BB970036-30FF-4F0B-A385-E7C6EF6173BF}"/>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7</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6C8E018-5DF2-4A7C-8303-12F4951F8121}"/>
              </a:ext>
            </a:extLst>
          </p:cNvPr>
          <p:cNvSpPr>
            <a:spLocks noGrp="1" noChangeArrowheads="1"/>
          </p:cNvSpPr>
          <p:nvPr>
            <p:ph type="title" idx="4294967295"/>
          </p:nvPr>
        </p:nvSpPr>
        <p:spPr/>
        <p:txBody>
          <a:bodyPr/>
          <a:lstStyle/>
          <a:p>
            <a:r>
              <a:rPr lang="zh-CN" altLang="en-US"/>
              <a:t>示例</a:t>
            </a:r>
            <a:r>
              <a:rPr lang="en-US" altLang="zh-CN"/>
              <a:t>—</a:t>
            </a:r>
            <a:r>
              <a:rPr lang="zh-CN" altLang="en-US"/>
              <a:t>两种赋值语句比较</a:t>
            </a:r>
            <a:endParaRPr lang="en-US" altLang="zh-CN"/>
          </a:p>
        </p:txBody>
      </p:sp>
      <p:sp>
        <p:nvSpPr>
          <p:cNvPr id="18435" name="Rectangle 3">
            <a:extLst>
              <a:ext uri="{FF2B5EF4-FFF2-40B4-BE49-F238E27FC236}">
                <a16:creationId xmlns:a16="http://schemas.microsoft.com/office/drawing/2014/main" id="{A9E51FBB-A39C-4A77-87C3-9F7239A27BD1}"/>
              </a:ext>
            </a:extLst>
          </p:cNvPr>
          <p:cNvSpPr>
            <a:spLocks noGrp="1" noChangeArrowheads="1"/>
          </p:cNvSpPr>
          <p:nvPr>
            <p:ph type="body" idx="1"/>
          </p:nvPr>
        </p:nvSpPr>
        <p:spPr>
          <a:xfrm>
            <a:off x="601663" y="1449388"/>
            <a:ext cx="3921125" cy="4932362"/>
          </a:xfrm>
        </p:spPr>
        <p:txBody>
          <a:bodyPr/>
          <a:lstStyle/>
          <a:p>
            <a:pPr>
              <a:spcAft>
                <a:spcPts val="600"/>
              </a:spcAft>
              <a:buFontTx/>
              <a:buNone/>
            </a:pPr>
            <a:r>
              <a:rPr lang="en-US" altLang="zh-CN" sz="2400" b="0" dirty="0"/>
              <a:t>module </a:t>
            </a:r>
            <a:r>
              <a:rPr lang="en-US" altLang="zh-CN" sz="2400" b="0" dirty="0" err="1"/>
              <a:t>basgn</a:t>
            </a:r>
            <a:r>
              <a:rPr lang="en-US" altLang="zh-CN" sz="2400" b="0" dirty="0"/>
              <a:t> (</a:t>
            </a:r>
          </a:p>
          <a:p>
            <a:pPr>
              <a:spcAft>
                <a:spcPts val="600"/>
              </a:spcAft>
              <a:buFontTx/>
              <a:buNone/>
            </a:pPr>
            <a:r>
              <a:rPr lang="en-US" altLang="zh-CN" sz="2400" b="0" dirty="0"/>
              <a:t>input Clock, x1, x2, x3, </a:t>
            </a:r>
          </a:p>
          <a:p>
            <a:pPr>
              <a:spcAft>
                <a:spcPts val="600"/>
              </a:spcAft>
              <a:buFontTx/>
              <a:buNone/>
            </a:pPr>
            <a:r>
              <a:rPr lang="en-US" altLang="zh-CN" sz="2400" b="0" dirty="0"/>
              <a:t>output f, g</a:t>
            </a:r>
          </a:p>
          <a:p>
            <a:pPr>
              <a:spcAft>
                <a:spcPts val="600"/>
              </a:spcAft>
              <a:buFontTx/>
              <a:buNone/>
            </a:pPr>
            <a:r>
              <a:rPr lang="en-US" altLang="zh-CN" sz="2400" b="0" dirty="0"/>
              <a:t>);</a:t>
            </a:r>
          </a:p>
          <a:p>
            <a:pPr>
              <a:spcAft>
                <a:spcPts val="600"/>
              </a:spcAft>
              <a:buFontTx/>
              <a:buNone/>
            </a:pPr>
            <a:r>
              <a:rPr lang="en-US" altLang="zh-CN" sz="2400" b="0" dirty="0"/>
              <a:t>reg f, g;</a:t>
            </a:r>
          </a:p>
          <a:p>
            <a:pPr>
              <a:spcAft>
                <a:spcPts val="600"/>
              </a:spcAft>
              <a:buFontTx/>
              <a:buNone/>
            </a:pPr>
            <a:r>
              <a:rPr lang="en-US" altLang="zh-CN" sz="2400" b="0" dirty="0"/>
              <a:t>always @(</a:t>
            </a:r>
            <a:r>
              <a:rPr lang="en-US" altLang="zh-CN" sz="2400" b="0" dirty="0" err="1"/>
              <a:t>posedge</a:t>
            </a:r>
            <a:r>
              <a:rPr lang="en-US" altLang="zh-CN" sz="2400" b="0" dirty="0"/>
              <a:t> Clock)</a:t>
            </a:r>
          </a:p>
          <a:p>
            <a:pPr>
              <a:spcAft>
                <a:spcPts val="600"/>
              </a:spcAft>
              <a:buFontTx/>
              <a:buNone/>
            </a:pPr>
            <a:r>
              <a:rPr lang="en-US" altLang="zh-CN" sz="2400" b="0" dirty="0"/>
              <a:t>begin</a:t>
            </a:r>
          </a:p>
          <a:p>
            <a:pPr>
              <a:spcAft>
                <a:spcPts val="600"/>
              </a:spcAft>
              <a:buFontTx/>
              <a:buNone/>
            </a:pPr>
            <a:r>
              <a:rPr lang="en-US" altLang="zh-CN" sz="2400" b="0" dirty="0"/>
              <a:t>	 f = x1 &amp; x2;</a:t>
            </a:r>
          </a:p>
          <a:p>
            <a:pPr>
              <a:spcAft>
                <a:spcPts val="600"/>
              </a:spcAft>
              <a:buFontTx/>
              <a:buNone/>
            </a:pPr>
            <a:r>
              <a:rPr lang="en-US" altLang="zh-CN" sz="2400" b="0" dirty="0"/>
              <a:t>	 g = f | x3;</a:t>
            </a:r>
          </a:p>
          <a:p>
            <a:pPr>
              <a:spcAft>
                <a:spcPts val="600"/>
              </a:spcAft>
              <a:buFontTx/>
              <a:buNone/>
            </a:pPr>
            <a:r>
              <a:rPr lang="en-US" altLang="zh-CN" sz="2400" b="0" dirty="0"/>
              <a:t>end</a:t>
            </a:r>
          </a:p>
          <a:p>
            <a:pPr>
              <a:spcAft>
                <a:spcPts val="600"/>
              </a:spcAft>
              <a:buFontTx/>
              <a:buNone/>
            </a:pPr>
            <a:r>
              <a:rPr lang="en-US" altLang="zh-CN" sz="2400" b="0" dirty="0" err="1"/>
              <a:t>endmodule</a:t>
            </a:r>
            <a:endParaRPr lang="en-US" altLang="zh-CN" sz="2400" b="0" dirty="0"/>
          </a:p>
        </p:txBody>
      </p:sp>
      <p:graphicFrame>
        <p:nvGraphicFramePr>
          <p:cNvPr id="1598468" name="Object 2">
            <a:extLst>
              <a:ext uri="{FF2B5EF4-FFF2-40B4-BE49-F238E27FC236}">
                <a16:creationId xmlns:a16="http://schemas.microsoft.com/office/drawing/2014/main" id="{F87A127B-81C7-4583-9BB3-563E760DAF7F}"/>
              </a:ext>
            </a:extLst>
          </p:cNvPr>
          <p:cNvGraphicFramePr>
            <a:graphicFrameLocks noChangeAspect="1"/>
          </p:cNvGraphicFramePr>
          <p:nvPr/>
        </p:nvGraphicFramePr>
        <p:xfrm>
          <a:off x="4043363" y="2097088"/>
          <a:ext cx="4560887" cy="3159125"/>
        </p:xfrm>
        <a:graphic>
          <a:graphicData uri="http://schemas.openxmlformats.org/presentationml/2006/ole">
            <mc:AlternateContent xmlns:mc="http://schemas.openxmlformats.org/markup-compatibility/2006">
              <mc:Choice xmlns:v="urn:schemas-microsoft-com:vml" Requires="v">
                <p:oleObj spid="_x0000_s18475" name="位图图像" r:id="rId4" imgW="3780952" imgH="2619048" progId="Paint.Picture">
                  <p:embed/>
                </p:oleObj>
              </mc:Choice>
              <mc:Fallback>
                <p:oleObj name="位图图像" r:id="rId4" imgW="3780952" imgH="261904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363" y="2097088"/>
                        <a:ext cx="4560887"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4">
            <a:extLst>
              <a:ext uri="{FF2B5EF4-FFF2-40B4-BE49-F238E27FC236}">
                <a16:creationId xmlns:a16="http://schemas.microsoft.com/office/drawing/2014/main" id="{ED151CEE-DE65-439E-BF68-D31EF8E96389}"/>
              </a:ext>
            </a:extLst>
          </p:cNvPr>
          <p:cNvSpPr txBox="1">
            <a:spLocks noChangeArrowheads="1"/>
          </p:cNvSpPr>
          <p:nvPr/>
        </p:nvSpPr>
        <p:spPr bwMode="auto">
          <a:xfrm>
            <a:off x="395288" y="6453188"/>
            <a:ext cx="17208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6A99A3-CADC-4769-9892-1B38B244FADE}" type="datetime1">
              <a:rPr lang="zh-CN" altLang="en-US" sz="1800" b="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12" name="Rectangle 5">
            <a:extLst>
              <a:ext uri="{FF2B5EF4-FFF2-40B4-BE49-F238E27FC236}">
                <a16:creationId xmlns:a16="http://schemas.microsoft.com/office/drawing/2014/main" id="{FD9A8432-6DBE-43D6-B127-E10A3A74DF6B}"/>
              </a:ext>
            </a:extLst>
          </p:cNvPr>
          <p:cNvSpPr txBox="1">
            <a:spLocks noChangeArrowheads="1"/>
          </p:cNvSpPr>
          <p:nvPr/>
        </p:nvSpPr>
        <p:spPr bwMode="auto">
          <a:xfrm>
            <a:off x="2195513" y="6453188"/>
            <a:ext cx="51482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13" name="Rectangle 6">
            <a:extLst>
              <a:ext uri="{FF2B5EF4-FFF2-40B4-BE49-F238E27FC236}">
                <a16:creationId xmlns:a16="http://schemas.microsoft.com/office/drawing/2014/main" id="{F2F9E3BF-38E9-4CEE-99F9-3988E4D65450}"/>
              </a:ext>
            </a:extLst>
          </p:cNvPr>
          <p:cNvSpPr txBox="1">
            <a:spLocks noChangeArrowheads="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a:spcAft>
                <a:spcPct val="0"/>
              </a:spcAft>
              <a:buFontTx/>
              <a:buNone/>
            </a:pPr>
            <a:fld id="{AF55E989-B963-4BE5-B183-BFC18B6E1B46}" type="slidenum">
              <a:rPr lang="en-US" altLang="zh-CN" sz="1800" b="0">
                <a:solidFill>
                  <a:srgbClr val="B2B2B2"/>
                </a:solidFill>
                <a:latin typeface="Arial" panose="020B0604020202020204" pitchFamily="34" charset="0"/>
              </a:rPr>
              <a:pPr algn="r">
                <a:spcAft>
                  <a:spcPct val="0"/>
                </a:spcAft>
                <a:buFontTx/>
                <a:buNone/>
              </a:pPr>
              <a:t>8</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8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AAEF5E1-526C-4E8F-9531-489B83C95703}"/>
              </a:ext>
            </a:extLst>
          </p:cNvPr>
          <p:cNvSpPr>
            <a:spLocks noGrp="1" noChangeArrowheads="1"/>
          </p:cNvSpPr>
          <p:nvPr>
            <p:ph type="title"/>
          </p:nvPr>
        </p:nvSpPr>
        <p:spPr>
          <a:xfrm>
            <a:off x="457200" y="152400"/>
            <a:ext cx="8229600" cy="1143000"/>
          </a:xfrm>
        </p:spPr>
        <p:txBody>
          <a:bodyPr/>
          <a:lstStyle/>
          <a:p>
            <a:r>
              <a:rPr lang="zh-CN" altLang="en-US"/>
              <a:t>示例</a:t>
            </a:r>
            <a:r>
              <a:rPr lang="en-US" altLang="zh-CN"/>
              <a:t>—</a:t>
            </a:r>
            <a:r>
              <a:rPr lang="zh-CN" altLang="en-US"/>
              <a:t>两种赋值语句比较</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a:t>
            </a:r>
          </a:p>
        </p:txBody>
      </p:sp>
      <p:graphicFrame>
        <p:nvGraphicFramePr>
          <p:cNvPr id="1600516" name="Object 2">
            <a:extLst>
              <a:ext uri="{FF2B5EF4-FFF2-40B4-BE49-F238E27FC236}">
                <a16:creationId xmlns:a16="http://schemas.microsoft.com/office/drawing/2014/main" id="{CA55BFAC-2D21-463A-A294-198681F15C43}"/>
              </a:ext>
            </a:extLst>
          </p:cNvPr>
          <p:cNvGraphicFramePr>
            <a:graphicFrameLocks noGrp="1" noChangeAspect="1"/>
          </p:cNvGraphicFramePr>
          <p:nvPr>
            <p:ph sz="half" idx="2"/>
          </p:nvPr>
        </p:nvGraphicFramePr>
        <p:xfrm>
          <a:off x="4133850" y="1989138"/>
          <a:ext cx="4470400" cy="3336925"/>
        </p:xfrm>
        <a:graphic>
          <a:graphicData uri="http://schemas.openxmlformats.org/presentationml/2006/ole">
            <mc:AlternateContent xmlns:mc="http://schemas.openxmlformats.org/markup-compatibility/2006">
              <mc:Choice xmlns:v="urn:schemas-microsoft-com:vml" Requires="v">
                <p:oleObj spid="_x0000_s20523" name="位图图像" r:id="rId4" imgW="3780952" imgH="2591162" progId="Paint.Picture">
                  <p:embed/>
                </p:oleObj>
              </mc:Choice>
              <mc:Fallback>
                <p:oleObj name="位图图像" r:id="rId4" imgW="3780952" imgH="2591162"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989138"/>
                        <a:ext cx="44704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4" name="Rectangle 4">
            <a:extLst>
              <a:ext uri="{FF2B5EF4-FFF2-40B4-BE49-F238E27FC236}">
                <a16:creationId xmlns:a16="http://schemas.microsoft.com/office/drawing/2014/main" id="{815878A2-3DB3-4934-A284-C9815877E81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9ED943B-4F94-4D21-9D36-597888A56E03}" type="datetime1">
              <a:rPr lang="zh-CN" altLang="en-US" sz="1800" b="0" smtClean="0">
                <a:solidFill>
                  <a:srgbClr val="B2B2B2"/>
                </a:solidFill>
                <a:latin typeface="Arial" panose="020B0604020202020204" pitchFamily="34" charset="0"/>
              </a:rPr>
              <a:pPr>
                <a:spcAft>
                  <a:spcPct val="0"/>
                </a:spcAft>
                <a:buFontTx/>
                <a:buNone/>
              </a:pPr>
              <a:t>2022/10/20</a:t>
            </a:fld>
            <a:endParaRPr lang="en-US" altLang="zh-CN" sz="1800" b="0">
              <a:solidFill>
                <a:srgbClr val="B2B2B2"/>
              </a:solidFill>
              <a:latin typeface="Arial" panose="020B0604020202020204" pitchFamily="34" charset="0"/>
            </a:endParaRPr>
          </a:p>
        </p:txBody>
      </p:sp>
      <p:sp>
        <p:nvSpPr>
          <p:cNvPr id="20485" name="Rectangle 5">
            <a:extLst>
              <a:ext uri="{FF2B5EF4-FFF2-40B4-BE49-F238E27FC236}">
                <a16:creationId xmlns:a16="http://schemas.microsoft.com/office/drawing/2014/main" id="{18C6BDB6-E94F-4944-BE48-D23610A617B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cs typeface="Times New Roman" panose="02020603050405020304" pitchFamily="18" charset="0"/>
              </a:rPr>
              <a:t>模拟与数字电路 </a:t>
            </a:r>
            <a:r>
              <a:rPr lang="en-US" altLang="zh-CN" sz="1800" b="0">
                <a:solidFill>
                  <a:srgbClr val="B2B2B2"/>
                </a:solidFill>
                <a:cs typeface="Times New Roman" panose="02020603050405020304" pitchFamily="18" charset="0"/>
              </a:rPr>
              <a:t>— </a:t>
            </a:r>
            <a:r>
              <a:rPr kumimoji="1" lang="en-US" altLang="zh-CN" sz="1800" b="0">
                <a:solidFill>
                  <a:srgbClr val="B2B2B2"/>
                </a:solidFill>
                <a:cs typeface="Times New Roman" panose="02020603050405020304" pitchFamily="18" charset="0"/>
              </a:rPr>
              <a:t>Verilog HDL(2)</a:t>
            </a:r>
          </a:p>
        </p:txBody>
      </p:sp>
      <p:sp>
        <p:nvSpPr>
          <p:cNvPr id="20486" name="Rectangle 6">
            <a:extLst>
              <a:ext uri="{FF2B5EF4-FFF2-40B4-BE49-F238E27FC236}">
                <a16:creationId xmlns:a16="http://schemas.microsoft.com/office/drawing/2014/main" id="{801DCE33-B52F-41C6-9752-AFB1B75B9B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091A712-A46A-48E7-A71A-F7599A0691A3}"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20487" name="Rectangle 3">
            <a:extLst>
              <a:ext uri="{FF2B5EF4-FFF2-40B4-BE49-F238E27FC236}">
                <a16:creationId xmlns:a16="http://schemas.microsoft.com/office/drawing/2014/main" id="{9C6A8A6E-5027-4814-806D-F6D8A93287AC}"/>
              </a:ext>
            </a:extLst>
          </p:cNvPr>
          <p:cNvSpPr>
            <a:spLocks noGrp="1" noChangeArrowheads="1"/>
          </p:cNvSpPr>
          <p:nvPr>
            <p:ph type="body" idx="1"/>
          </p:nvPr>
        </p:nvSpPr>
        <p:spPr>
          <a:xfrm>
            <a:off x="601663" y="1449388"/>
            <a:ext cx="3921125" cy="4932362"/>
          </a:xfrm>
        </p:spPr>
        <p:txBody>
          <a:bodyPr/>
          <a:lstStyle/>
          <a:p>
            <a:pPr>
              <a:spcAft>
                <a:spcPts val="600"/>
              </a:spcAft>
              <a:buFontTx/>
              <a:buNone/>
            </a:pPr>
            <a:r>
              <a:rPr lang="en-US" altLang="zh-CN" sz="2400" b="0"/>
              <a:t>module basgn (</a:t>
            </a:r>
          </a:p>
          <a:p>
            <a:pPr>
              <a:spcAft>
                <a:spcPts val="600"/>
              </a:spcAft>
              <a:buFontTx/>
              <a:buNone/>
            </a:pPr>
            <a:r>
              <a:rPr lang="en-US" altLang="zh-CN" sz="2400" b="0"/>
              <a:t>input Clock, x1, x2, x3, </a:t>
            </a:r>
          </a:p>
          <a:p>
            <a:pPr>
              <a:spcAft>
                <a:spcPts val="600"/>
              </a:spcAft>
              <a:buFontTx/>
              <a:buNone/>
            </a:pPr>
            <a:r>
              <a:rPr lang="en-US" altLang="zh-CN" sz="2400" b="0"/>
              <a:t>output f, g</a:t>
            </a:r>
          </a:p>
          <a:p>
            <a:pPr>
              <a:spcAft>
                <a:spcPts val="600"/>
              </a:spcAft>
              <a:buFontTx/>
              <a:buNone/>
            </a:pPr>
            <a:r>
              <a:rPr lang="en-US" altLang="zh-CN" sz="2400" b="0"/>
              <a:t>);</a:t>
            </a:r>
          </a:p>
          <a:p>
            <a:pPr>
              <a:spcAft>
                <a:spcPts val="600"/>
              </a:spcAft>
              <a:buFontTx/>
              <a:buNone/>
            </a:pPr>
            <a:r>
              <a:rPr lang="en-US" altLang="zh-CN" sz="2400" b="0"/>
              <a:t>reg f, g;</a:t>
            </a:r>
          </a:p>
          <a:p>
            <a:pPr>
              <a:spcAft>
                <a:spcPts val="600"/>
              </a:spcAft>
              <a:buFontTx/>
              <a:buNone/>
            </a:pPr>
            <a:r>
              <a:rPr lang="en-US" altLang="zh-CN" sz="2400" b="0"/>
              <a:t>always @(posedge Clock)</a:t>
            </a:r>
          </a:p>
          <a:p>
            <a:pPr>
              <a:spcAft>
                <a:spcPts val="600"/>
              </a:spcAft>
              <a:buFontTx/>
              <a:buNone/>
            </a:pPr>
            <a:r>
              <a:rPr lang="en-US" altLang="zh-CN" sz="2400" b="0"/>
              <a:t>begin</a:t>
            </a:r>
          </a:p>
          <a:p>
            <a:pPr>
              <a:spcAft>
                <a:spcPts val="600"/>
              </a:spcAft>
              <a:buFontTx/>
              <a:buNone/>
            </a:pPr>
            <a:r>
              <a:rPr lang="en-US" altLang="zh-CN" sz="2400" b="0"/>
              <a:t>	 f &lt;= x1 &amp; x2;</a:t>
            </a:r>
          </a:p>
          <a:p>
            <a:pPr>
              <a:spcAft>
                <a:spcPts val="600"/>
              </a:spcAft>
              <a:buFontTx/>
              <a:buNone/>
            </a:pPr>
            <a:r>
              <a:rPr lang="en-US" altLang="zh-CN" sz="2400" b="0"/>
              <a:t>	 g &lt;= f | x3;</a:t>
            </a:r>
          </a:p>
          <a:p>
            <a:pPr>
              <a:spcAft>
                <a:spcPts val="600"/>
              </a:spcAft>
              <a:buFontTx/>
              <a:buNone/>
            </a:pPr>
            <a:r>
              <a:rPr lang="en-US" altLang="zh-CN" sz="2400" b="0"/>
              <a:t>end</a:t>
            </a:r>
          </a:p>
          <a:p>
            <a:pPr>
              <a:spcAft>
                <a:spcPts val="600"/>
              </a:spcAft>
              <a:buFontTx/>
              <a:buNone/>
            </a:pPr>
            <a:r>
              <a:rPr lang="en-US" altLang="zh-CN" sz="2400" b="0"/>
              <a:t>endmodule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43121</TotalTime>
  <Pages>0</Pages>
  <Words>4495</Words>
  <Characters>0</Characters>
  <Application>Microsoft Office PowerPoint</Application>
  <DocSecurity>0</DocSecurity>
  <PresentationFormat>全屏显示(4:3)</PresentationFormat>
  <Lines>0</Lines>
  <Paragraphs>568</Paragraphs>
  <Slides>26</Slides>
  <Notes>14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3" baseType="lpstr">
      <vt:lpstr>宋体</vt:lpstr>
      <vt:lpstr>Arial</vt:lpstr>
      <vt:lpstr>Calibri</vt:lpstr>
      <vt:lpstr>Times New Roman</vt:lpstr>
      <vt:lpstr>楷体_GB2312</vt:lpstr>
      <vt:lpstr>默认设计模板</vt:lpstr>
      <vt:lpstr>位图图像</vt:lpstr>
      <vt:lpstr>模拟与数字电路 Analog and Digital Circuits</vt:lpstr>
      <vt:lpstr>内容提纲</vt:lpstr>
      <vt:lpstr>Verilog过程赋值语句</vt:lpstr>
      <vt:lpstr>Verilog描述D锁存器和触发器</vt:lpstr>
      <vt:lpstr>异步或同步复位D触发器</vt:lpstr>
      <vt:lpstr>示例—阻塞赋值语句</vt:lpstr>
      <vt:lpstr>示例—非阻塞赋值语句</vt:lpstr>
      <vt:lpstr>示例—两种赋值语句比较</vt:lpstr>
      <vt:lpstr>示例—两种赋值语句比较(续)</vt:lpstr>
      <vt:lpstr>Verilog描述FSM</vt:lpstr>
      <vt:lpstr>PowerPoint 演示文稿</vt:lpstr>
      <vt:lpstr>一段式FSM</vt:lpstr>
      <vt:lpstr>两段式FSM</vt:lpstr>
      <vt:lpstr>两段式FSM (续1)</vt:lpstr>
      <vt:lpstr>两段式FSM (续2)</vt:lpstr>
      <vt:lpstr>三段式FSM</vt:lpstr>
      <vt:lpstr>示例—两段式米里型FSM</vt:lpstr>
      <vt:lpstr>示例—两段式米里型FSM (续1)</vt:lpstr>
      <vt:lpstr>示例—两段式米里型FSM (续2)</vt:lpstr>
      <vt:lpstr>示例—三段式摩尔型FSM</vt:lpstr>
      <vt:lpstr>示例—三段式摩尔型FSM (续1)</vt:lpstr>
      <vt:lpstr>示例—三段式摩尔型FSM (续2)</vt:lpstr>
      <vt:lpstr>PowerPoint 演示文稿</vt:lpstr>
      <vt:lpstr>PowerPoint 演示文稿</vt:lpstr>
      <vt:lpstr>PowerPoint 演示文稿</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578</cp:revision>
  <cp:lastPrinted>1900-01-04T05:08:28Z</cp:lastPrinted>
  <dcterms:created xsi:type="dcterms:W3CDTF">2004-01-05T23:56:53Z</dcterms:created>
  <dcterms:modified xsi:type="dcterms:W3CDTF">2022-10-20T13:34:32Z</dcterms:modified>
  <cp:category>16位微机原理与接口</cp:category>
</cp:coreProperties>
</file>