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610" r:id="rId3"/>
    <p:sldId id="666" r:id="rId4"/>
    <p:sldId id="667" r:id="rId5"/>
    <p:sldId id="668" r:id="rId6"/>
    <p:sldId id="669" r:id="rId7"/>
    <p:sldId id="670" r:id="rId8"/>
    <p:sldId id="671" r:id="rId9"/>
    <p:sldId id="672" r:id="rId10"/>
    <p:sldId id="673" r:id="rId11"/>
    <p:sldId id="674" r:id="rId12"/>
    <p:sldId id="675" r:id="rId13"/>
    <p:sldId id="477" r:id="rId14"/>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996633"/>
    <a:srgbClr val="0000FF"/>
    <a:srgbClr val="9900FF"/>
    <a:srgbClr val="CC3300"/>
    <a:srgbClr val="FF9933"/>
    <a:srgbClr val="CC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93520" autoAdjust="0"/>
  </p:normalViewPr>
  <p:slideViewPr>
    <p:cSldViewPr>
      <p:cViewPr varScale="1">
        <p:scale>
          <a:sx n="71" d="100"/>
          <a:sy n="71" d="100"/>
        </p:scale>
        <p:origin x="940"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47D690B-E262-4741-A042-868AAC326AAC}"/>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19" name="Rectangle 3">
            <a:extLst>
              <a:ext uri="{FF2B5EF4-FFF2-40B4-BE49-F238E27FC236}">
                <a16:creationId xmlns:a16="http://schemas.microsoft.com/office/drawing/2014/main" id="{F976D37C-9951-4186-B0C6-FDFD3BF134EE}"/>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60420" name="Rectangle 4">
            <a:extLst>
              <a:ext uri="{FF2B5EF4-FFF2-40B4-BE49-F238E27FC236}">
                <a16:creationId xmlns:a16="http://schemas.microsoft.com/office/drawing/2014/main" id="{5350364B-DF63-4747-8AC9-2943CA53C152}"/>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21" name="Rectangle 5">
            <a:extLst>
              <a:ext uri="{FF2B5EF4-FFF2-40B4-BE49-F238E27FC236}">
                <a16:creationId xmlns:a16="http://schemas.microsoft.com/office/drawing/2014/main" id="{E5AEA648-6030-424D-A00F-4244878ACC4D}"/>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smtClean="0"/>
            </a:lvl1pPr>
          </a:lstStyle>
          <a:p>
            <a:pPr>
              <a:defRPr/>
            </a:pPr>
            <a:fld id="{D8885AF2-1F4D-478D-B3FA-1031A3DC649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CCE11BE0-A8E9-4E7F-B9C1-43FC23CBA711}"/>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67" name="Rectangle 3">
            <a:extLst>
              <a:ext uri="{FF2B5EF4-FFF2-40B4-BE49-F238E27FC236}">
                <a16:creationId xmlns:a16="http://schemas.microsoft.com/office/drawing/2014/main" id="{78D8AF49-272A-4F88-813F-F1F61D3B6902}"/>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2052" name="Rectangle 4">
            <a:extLst>
              <a:ext uri="{FF2B5EF4-FFF2-40B4-BE49-F238E27FC236}">
                <a16:creationId xmlns:a16="http://schemas.microsoft.com/office/drawing/2014/main" id="{53233949-E232-44F0-83AE-BFA14306E137}"/>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074BF16C-D7E1-4CD1-A83F-DCD5E6A63576}"/>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F6C3BB75-76CC-4019-B802-9C275BAEA0F5}"/>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71" name="Rectangle 7">
            <a:extLst>
              <a:ext uri="{FF2B5EF4-FFF2-40B4-BE49-F238E27FC236}">
                <a16:creationId xmlns:a16="http://schemas.microsoft.com/office/drawing/2014/main" id="{C7C264E1-8961-48E3-893D-486D605E8A51}"/>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smtClean="0"/>
            </a:lvl1pPr>
          </a:lstStyle>
          <a:p>
            <a:pPr>
              <a:defRPr/>
            </a:pPr>
            <a:fld id="{35BE521B-CDAA-40C2-B39D-437D1BD74C7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AE4B06D7-89CD-4D26-9226-E33D986119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03980AE-35F9-4CA5-8AEF-BBB06B2D92B6}" type="slidenum">
              <a:rPr lang="en-US" altLang="zh-CN" sz="1300"/>
              <a:pPr>
                <a:spcBef>
                  <a:spcPct val="0"/>
                </a:spcBef>
              </a:pPr>
              <a:t>1</a:t>
            </a:fld>
            <a:endParaRPr lang="en-US" altLang="zh-CN" sz="1300"/>
          </a:p>
        </p:txBody>
      </p:sp>
      <p:sp>
        <p:nvSpPr>
          <p:cNvPr id="5123" name="Rectangle 2">
            <a:extLst>
              <a:ext uri="{FF2B5EF4-FFF2-40B4-BE49-F238E27FC236}">
                <a16:creationId xmlns:a16="http://schemas.microsoft.com/office/drawing/2014/main" id="{C8448FFC-F8CB-4CB0-AA24-898BCEE27115}"/>
              </a:ext>
            </a:extLst>
          </p:cNvPr>
          <p:cNvSpPr>
            <a:spLocks noGrp="1" noRot="1" noChangeAspect="1" noChangeArrowheads="1" noTextEdit="1"/>
          </p:cNvSpPr>
          <p:nvPr>
            <p:ph type="sldImg"/>
          </p:nvPr>
        </p:nvSpPr>
        <p:spPr>
          <a:xfrm>
            <a:off x="992188" y="768350"/>
            <a:ext cx="5114925" cy="3836988"/>
          </a:xfrm>
          <a:ln/>
        </p:spPr>
      </p:sp>
      <p:sp>
        <p:nvSpPr>
          <p:cNvPr id="5124" name="Rectangle 3">
            <a:extLst>
              <a:ext uri="{FF2B5EF4-FFF2-40B4-BE49-F238E27FC236}">
                <a16:creationId xmlns:a16="http://schemas.microsoft.com/office/drawing/2014/main" id="{9065E414-C015-4910-B298-3CEBA2F47C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444FE9D-D968-4FB5-919C-351F05A19766}"/>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5E714764-1103-4FE9-8307-0EE4D029D028}" type="slidenum">
              <a:rPr lang="en-US" altLang="zh-CN" sz="1300"/>
              <a:pPr algn="r" eaLnBrk="1" hangingPunct="1">
                <a:spcBef>
                  <a:spcPct val="0"/>
                </a:spcBef>
              </a:pPr>
              <a:t>2</a:t>
            </a:fld>
            <a:endParaRPr lang="en-US" altLang="zh-CN" sz="1300"/>
          </a:p>
        </p:txBody>
      </p:sp>
      <p:sp>
        <p:nvSpPr>
          <p:cNvPr id="7171" name="Rectangle 2">
            <a:extLst>
              <a:ext uri="{FF2B5EF4-FFF2-40B4-BE49-F238E27FC236}">
                <a16:creationId xmlns:a16="http://schemas.microsoft.com/office/drawing/2014/main" id="{BEF015DA-64DE-4738-B28E-4CA701E6833C}"/>
              </a:ext>
            </a:extLst>
          </p:cNvPr>
          <p:cNvSpPr>
            <a:spLocks noGrp="1" noRot="1" noChangeAspec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0BA01905-1EEE-483D-A0D7-D35A4E320B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9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894ACAD-41D2-4B1B-B553-071BD9628540}"/>
              </a:ext>
            </a:extLst>
          </p:cNvPr>
          <p:cNvSpPr>
            <a:spLocks noGrp="1" noRot="1" noChangeAspect="1" noChangeArrowheads="1" noTextEdit="1"/>
          </p:cNvSpPr>
          <p:nvPr>
            <p:ph type="sldImg"/>
          </p:nvPr>
        </p:nvSpPr>
        <p:spPr>
          <a:xfrm>
            <a:off x="992188" y="768350"/>
            <a:ext cx="5114925" cy="3836988"/>
          </a:xfrm>
          <a:ln/>
        </p:spPr>
      </p:sp>
      <p:sp>
        <p:nvSpPr>
          <p:cNvPr id="9219" name="Rectangle 3">
            <a:extLst>
              <a:ext uri="{FF2B5EF4-FFF2-40B4-BE49-F238E27FC236}">
                <a16:creationId xmlns:a16="http://schemas.microsoft.com/office/drawing/2014/main" id="{9C65AB7B-A6BC-4FB5-8CD8-746000ED84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FFFF00"/>
                </a:solidFill>
              </a:rPr>
              <a:t>20</a:t>
            </a:r>
            <a:r>
              <a:rPr lang="zh-CN" altLang="en-US">
                <a:solidFill>
                  <a:srgbClr val="FFFF00"/>
                </a:solidFill>
              </a:rPr>
              <a:t>世纪</a:t>
            </a:r>
            <a:r>
              <a:rPr lang="en-US" altLang="zh-CN">
                <a:solidFill>
                  <a:srgbClr val="FFFF00"/>
                </a:solidFill>
              </a:rPr>
              <a:t>80</a:t>
            </a:r>
            <a:r>
              <a:rPr lang="zh-CN" altLang="en-US">
                <a:solidFill>
                  <a:srgbClr val="FFFF00"/>
                </a:solidFill>
              </a:rPr>
              <a:t>年代初，</a:t>
            </a:r>
            <a:r>
              <a:rPr lang="en-US" altLang="zh-CN">
                <a:solidFill>
                  <a:srgbClr val="FFFF00"/>
                </a:solidFill>
              </a:rPr>
              <a:t>Lattice</a:t>
            </a:r>
            <a:r>
              <a:rPr lang="zh-CN" altLang="en-US">
                <a:solidFill>
                  <a:srgbClr val="FFFF00"/>
                </a:solidFill>
              </a:rPr>
              <a:t>公司和</a:t>
            </a:r>
            <a:r>
              <a:rPr lang="en-US" altLang="zh-CN">
                <a:solidFill>
                  <a:srgbClr val="FFFF00"/>
                </a:solidFill>
              </a:rPr>
              <a:t>Altera</a:t>
            </a:r>
            <a:r>
              <a:rPr lang="zh-CN" altLang="en-US">
                <a:solidFill>
                  <a:srgbClr val="FFFF00"/>
                </a:solidFill>
              </a:rPr>
              <a:t>公司先后推出了通用阵列逻辑（</a:t>
            </a:r>
            <a:r>
              <a:rPr lang="en-US" altLang="zh-CN">
                <a:solidFill>
                  <a:srgbClr val="FFFF00"/>
                </a:solidFill>
              </a:rPr>
              <a:t>GAL</a:t>
            </a:r>
            <a:r>
              <a:rPr lang="zh-CN" altLang="en-US">
                <a:solidFill>
                  <a:srgbClr val="FFFF00"/>
                </a:solidFill>
              </a:rPr>
              <a:t>，</a:t>
            </a:r>
            <a:r>
              <a:rPr lang="en-US" altLang="zh-CN">
                <a:solidFill>
                  <a:srgbClr val="FFFF00"/>
                </a:solidFill>
              </a:rPr>
              <a:t>Generic Array Logic</a:t>
            </a:r>
            <a:r>
              <a:rPr lang="zh-CN" altLang="en-US">
                <a:solidFill>
                  <a:srgbClr val="FFFF00"/>
                </a:solidFill>
              </a:rPr>
              <a:t>）。</a:t>
            </a:r>
          </a:p>
          <a:p>
            <a:pPr eaLnBrk="1" hangingPunct="1"/>
            <a:r>
              <a:rPr lang="zh-CN" altLang="en-US">
                <a:solidFill>
                  <a:srgbClr val="FFFF00"/>
                </a:solidFill>
              </a:rPr>
              <a:t>    </a:t>
            </a:r>
            <a:r>
              <a:rPr lang="en-US" altLang="zh-CN">
                <a:solidFill>
                  <a:srgbClr val="66FF33"/>
                </a:solidFill>
              </a:rPr>
              <a:t>GAL</a:t>
            </a:r>
            <a:r>
              <a:rPr lang="zh-CN" altLang="en-US">
                <a:solidFill>
                  <a:srgbClr val="66FF33"/>
                </a:solidFill>
              </a:rPr>
              <a:t>由</a:t>
            </a:r>
            <a:r>
              <a:rPr lang="zh-CN" altLang="en-US">
                <a:solidFill>
                  <a:srgbClr val="FF0066"/>
                </a:solidFill>
              </a:rPr>
              <a:t>可编程</a:t>
            </a:r>
            <a:r>
              <a:rPr lang="zh-CN" altLang="en-US">
                <a:solidFill>
                  <a:srgbClr val="66FF33"/>
                </a:solidFill>
              </a:rPr>
              <a:t>的与阵列和</a:t>
            </a:r>
            <a:r>
              <a:rPr lang="zh-CN" altLang="en-US">
                <a:solidFill>
                  <a:srgbClr val="FF0066"/>
                </a:solidFill>
              </a:rPr>
              <a:t>固定</a:t>
            </a:r>
            <a:r>
              <a:rPr lang="zh-CN" altLang="en-US">
                <a:solidFill>
                  <a:srgbClr val="66FF33"/>
                </a:solidFill>
              </a:rPr>
              <a:t>的或阵列构成，采用</a:t>
            </a:r>
            <a:r>
              <a:rPr lang="en-US" altLang="zh-CN">
                <a:solidFill>
                  <a:srgbClr val="66FF33"/>
                </a:solidFill>
              </a:rPr>
              <a:t>UVCMOS</a:t>
            </a:r>
            <a:r>
              <a:rPr lang="zh-CN" altLang="en-US">
                <a:solidFill>
                  <a:srgbClr val="66FF33"/>
                </a:solidFill>
              </a:rPr>
              <a:t>或</a:t>
            </a:r>
            <a:r>
              <a:rPr lang="en-US" altLang="zh-CN">
                <a:solidFill>
                  <a:srgbClr val="66FF33"/>
                </a:solidFill>
              </a:rPr>
              <a:t>E2CMOS</a:t>
            </a:r>
            <a:r>
              <a:rPr lang="zh-CN" altLang="en-US">
                <a:solidFill>
                  <a:srgbClr val="66FF33"/>
                </a:solidFill>
              </a:rPr>
              <a:t>工艺，可重复编程。</a:t>
            </a:r>
          </a:p>
          <a:p>
            <a:pPr eaLnBrk="1" hangingPunct="1"/>
            <a:r>
              <a:rPr lang="zh-CN" altLang="en-US">
                <a:solidFill>
                  <a:srgbClr val="FFFF00"/>
                </a:solidFill>
              </a:rPr>
              <a:t>    </a:t>
            </a:r>
            <a:r>
              <a:rPr lang="en-US" altLang="zh-CN">
                <a:solidFill>
                  <a:srgbClr val="FF99FF"/>
                </a:solidFill>
              </a:rPr>
              <a:t>GAL</a:t>
            </a:r>
            <a:r>
              <a:rPr lang="zh-CN" altLang="en-US">
                <a:solidFill>
                  <a:srgbClr val="FF99FF"/>
                </a:solidFill>
              </a:rPr>
              <a:t>器件与</a:t>
            </a:r>
            <a:r>
              <a:rPr lang="en-US" altLang="zh-CN">
                <a:solidFill>
                  <a:srgbClr val="FF99FF"/>
                </a:solidFill>
              </a:rPr>
              <a:t>PAL</a:t>
            </a:r>
            <a:r>
              <a:rPr lang="zh-CN" altLang="en-US">
                <a:solidFill>
                  <a:srgbClr val="FF99FF"/>
                </a:solidFill>
              </a:rPr>
              <a:t>器件相比，增加了一个可编程的逻辑宏单元（</a:t>
            </a:r>
            <a:r>
              <a:rPr lang="en-US" altLang="zh-CN">
                <a:solidFill>
                  <a:srgbClr val="FF99FF"/>
                </a:solidFill>
              </a:rPr>
              <a:t>OLMC</a:t>
            </a:r>
            <a:r>
              <a:rPr lang="zh-CN" altLang="en-US">
                <a:solidFill>
                  <a:srgbClr val="FF99FF"/>
                </a:solidFill>
              </a:rPr>
              <a:t>），可实现多种形式的输出和反馈。因此，</a:t>
            </a:r>
            <a:r>
              <a:rPr lang="en-US" altLang="zh-CN">
                <a:solidFill>
                  <a:srgbClr val="FF99FF"/>
                </a:solidFill>
              </a:rPr>
              <a:t>GAL</a:t>
            </a:r>
            <a:r>
              <a:rPr lang="zh-CN" altLang="en-US">
                <a:solidFill>
                  <a:srgbClr val="FF99FF"/>
                </a:solidFill>
              </a:rPr>
              <a:t>具有很强的灵活性，在</a:t>
            </a:r>
            <a:r>
              <a:rPr lang="en-US" altLang="zh-CN">
                <a:solidFill>
                  <a:srgbClr val="FF99FF"/>
                </a:solidFill>
              </a:rPr>
              <a:t>20</a:t>
            </a:r>
            <a:r>
              <a:rPr lang="zh-CN" altLang="en-US">
                <a:solidFill>
                  <a:srgbClr val="FF99FF"/>
                </a:solidFill>
              </a:rPr>
              <a:t>世纪</a:t>
            </a:r>
            <a:r>
              <a:rPr lang="en-US" altLang="zh-CN">
                <a:solidFill>
                  <a:srgbClr val="FF99FF"/>
                </a:solidFill>
              </a:rPr>
              <a:t>80</a:t>
            </a:r>
            <a:r>
              <a:rPr lang="zh-CN" altLang="en-US">
                <a:solidFill>
                  <a:srgbClr val="FF99FF"/>
                </a:solidFill>
              </a:rPr>
              <a:t>年代得到了广泛的应用。</a:t>
            </a:r>
          </a:p>
          <a:p>
            <a:pPr eaLnBrk="1" hangingPunct="1"/>
            <a:endParaRPr lang="en-US" altLang="zh-CN">
              <a:solidFill>
                <a:srgbClr val="FFFF00"/>
              </a:solidFill>
            </a:endParaRPr>
          </a:p>
          <a:p>
            <a:pPr eaLnBrk="1" hangingPunct="1"/>
            <a:r>
              <a:rPr lang="en-US" altLang="zh-CN">
                <a:solidFill>
                  <a:srgbClr val="FFFF00"/>
                </a:solidFill>
              </a:rPr>
              <a:t>20</a:t>
            </a:r>
            <a:r>
              <a:rPr lang="zh-CN" altLang="en-US">
                <a:solidFill>
                  <a:srgbClr val="FFFF00"/>
                </a:solidFill>
              </a:rPr>
              <a:t>世纪</a:t>
            </a:r>
            <a:r>
              <a:rPr lang="en-US" altLang="zh-CN">
                <a:solidFill>
                  <a:srgbClr val="FFFF00"/>
                </a:solidFill>
              </a:rPr>
              <a:t>80</a:t>
            </a:r>
            <a:r>
              <a:rPr lang="zh-CN" altLang="en-US">
                <a:solidFill>
                  <a:srgbClr val="FFFF00"/>
                </a:solidFill>
              </a:rPr>
              <a:t>年代中期，</a:t>
            </a:r>
            <a:r>
              <a:rPr lang="en-US" altLang="zh-CN">
                <a:solidFill>
                  <a:srgbClr val="FFFF00"/>
                </a:solidFill>
              </a:rPr>
              <a:t>Altera</a:t>
            </a:r>
            <a:r>
              <a:rPr lang="zh-CN" altLang="en-US">
                <a:solidFill>
                  <a:srgbClr val="FFFF00"/>
                </a:solidFill>
              </a:rPr>
              <a:t>公司推出了一种新型的可擦除、可编程逻辑器件（</a:t>
            </a:r>
            <a:r>
              <a:rPr lang="en-US" altLang="zh-CN">
                <a:solidFill>
                  <a:srgbClr val="FFFF00"/>
                </a:solidFill>
              </a:rPr>
              <a:t>EPLD</a:t>
            </a:r>
            <a:r>
              <a:rPr lang="zh-CN" altLang="en-US">
                <a:solidFill>
                  <a:srgbClr val="FFFF00"/>
                </a:solidFill>
              </a:rPr>
              <a:t>，</a:t>
            </a:r>
            <a:r>
              <a:rPr lang="en-US" altLang="zh-CN">
                <a:solidFill>
                  <a:srgbClr val="FFFF00"/>
                </a:solidFill>
              </a:rPr>
              <a:t>Erasable Programmable Logic Device</a:t>
            </a:r>
            <a:r>
              <a:rPr lang="zh-CN" altLang="en-US">
                <a:solidFill>
                  <a:srgbClr val="FFFF00"/>
                </a:solidFill>
              </a:rPr>
              <a:t>）。</a:t>
            </a:r>
          </a:p>
          <a:p>
            <a:pPr eaLnBrk="1" hangingPunct="1"/>
            <a:r>
              <a:rPr lang="zh-CN" altLang="en-US">
                <a:solidFill>
                  <a:srgbClr val="FFFF00"/>
                </a:solidFill>
              </a:rPr>
              <a:t>    </a:t>
            </a:r>
            <a:r>
              <a:rPr lang="zh-CN" altLang="en-US">
                <a:solidFill>
                  <a:srgbClr val="FF99FF"/>
                </a:solidFill>
              </a:rPr>
              <a:t>它是一种基于</a:t>
            </a:r>
            <a:r>
              <a:rPr lang="en-US" altLang="zh-CN">
                <a:solidFill>
                  <a:srgbClr val="FF99FF"/>
                </a:solidFill>
              </a:rPr>
              <a:t>CMOS</a:t>
            </a:r>
            <a:r>
              <a:rPr lang="zh-CN" altLang="en-US">
                <a:solidFill>
                  <a:srgbClr val="FF99FF"/>
                </a:solidFill>
              </a:rPr>
              <a:t>和</a:t>
            </a:r>
            <a:r>
              <a:rPr lang="en-US" altLang="zh-CN">
                <a:solidFill>
                  <a:srgbClr val="FF99FF"/>
                </a:solidFill>
              </a:rPr>
              <a:t>UVEPROM</a:t>
            </a:r>
            <a:r>
              <a:rPr lang="zh-CN" altLang="en-US">
                <a:solidFill>
                  <a:srgbClr val="FF99FF"/>
                </a:solidFill>
              </a:rPr>
              <a:t>技术的</a:t>
            </a:r>
            <a:r>
              <a:rPr lang="en-US" altLang="zh-CN">
                <a:solidFill>
                  <a:srgbClr val="FF99FF"/>
                </a:solidFill>
              </a:rPr>
              <a:t>PLD</a:t>
            </a:r>
            <a:r>
              <a:rPr lang="zh-CN" altLang="en-US">
                <a:solidFill>
                  <a:srgbClr val="FF99FF"/>
                </a:solidFill>
              </a:rPr>
              <a:t>，集成度远远高于</a:t>
            </a:r>
            <a:r>
              <a:rPr lang="en-US" altLang="zh-CN">
                <a:solidFill>
                  <a:srgbClr val="FF99FF"/>
                </a:solidFill>
              </a:rPr>
              <a:t>PAL</a:t>
            </a:r>
            <a:r>
              <a:rPr lang="zh-CN" altLang="en-US">
                <a:solidFill>
                  <a:srgbClr val="FF99FF"/>
                </a:solidFill>
              </a:rPr>
              <a:t>和</a:t>
            </a:r>
            <a:r>
              <a:rPr lang="en-US" altLang="zh-CN">
                <a:solidFill>
                  <a:srgbClr val="FF99FF"/>
                </a:solidFill>
              </a:rPr>
              <a:t>GAL</a:t>
            </a:r>
            <a:r>
              <a:rPr lang="zh-CN" altLang="en-US">
                <a:solidFill>
                  <a:srgbClr val="FF99FF"/>
                </a:solidFill>
              </a:rPr>
              <a:t>。由于</a:t>
            </a:r>
            <a:r>
              <a:rPr lang="en-US" altLang="zh-CN">
                <a:solidFill>
                  <a:srgbClr val="FF99FF"/>
                </a:solidFill>
              </a:rPr>
              <a:t>EPLD</a:t>
            </a:r>
            <a:r>
              <a:rPr lang="zh-CN" altLang="en-US">
                <a:solidFill>
                  <a:srgbClr val="FF99FF"/>
                </a:solidFill>
              </a:rPr>
              <a:t>增加了大量的输出宏单元，提供了更大的与阵列，使设计的灵活性比</a:t>
            </a:r>
            <a:r>
              <a:rPr lang="en-US" altLang="zh-CN">
                <a:solidFill>
                  <a:srgbClr val="FF99FF"/>
                </a:solidFill>
              </a:rPr>
              <a:t>GAL</a:t>
            </a:r>
            <a:r>
              <a:rPr lang="zh-CN" altLang="en-US">
                <a:solidFill>
                  <a:srgbClr val="FF99FF"/>
                </a:solidFill>
              </a:rPr>
              <a:t>有了较大的改善，但内部的互连能力比较弱。</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32E2F02-4FCD-4F01-BEDA-11ABF611DE18}"/>
              </a:ext>
            </a:extLst>
          </p:cNvPr>
          <p:cNvSpPr>
            <a:spLocks noGrp="1" noRot="1" noChangeAspect="1" noChangeArrowheads="1" noTextEdit="1"/>
          </p:cNvSpPr>
          <p:nvPr>
            <p:ph type="sldImg"/>
          </p:nvPr>
        </p:nvSpPr>
        <p:spPr>
          <a:xfrm>
            <a:off x="992188" y="768350"/>
            <a:ext cx="5114925" cy="3836988"/>
          </a:xfrm>
          <a:ln/>
        </p:spPr>
      </p:sp>
      <p:sp>
        <p:nvSpPr>
          <p:cNvPr id="11267" name="Rectangle 3">
            <a:extLst>
              <a:ext uri="{FF2B5EF4-FFF2-40B4-BE49-F238E27FC236}">
                <a16:creationId xmlns:a16="http://schemas.microsoft.com/office/drawing/2014/main" id="{10048DFB-0C94-4B5A-A8C1-0EA44C5C16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800">
                <a:solidFill>
                  <a:schemeClr val="hlink"/>
                </a:solidFill>
                <a:latin typeface="Times New Roman" panose="02020603050405020304" pitchFamily="18" charset="0"/>
              </a:rPr>
              <a:t>OLMC </a:t>
            </a:r>
            <a:r>
              <a:rPr lang="zh-CN" altLang="en-US" sz="800">
                <a:solidFill>
                  <a:schemeClr val="hlink"/>
                </a:solidFill>
                <a:latin typeface="Times New Roman" panose="02020603050405020304" pitchFamily="18" charset="0"/>
              </a:rPr>
              <a:t>（</a:t>
            </a:r>
            <a:r>
              <a:rPr lang="en-US" altLang="zh-CN" sz="800">
                <a:solidFill>
                  <a:schemeClr val="hlink"/>
                </a:solidFill>
                <a:latin typeface="Times New Roman" panose="02020603050405020304" pitchFamily="18" charset="0"/>
              </a:rPr>
              <a:t>Output Logic Macro Cell</a:t>
            </a:r>
            <a:r>
              <a:rPr lang="zh-CN" altLang="en-US" sz="800">
                <a:solidFill>
                  <a:schemeClr val="hlink"/>
                </a:solidFill>
                <a:latin typeface="Times New Roman" panose="02020603050405020304" pitchFamily="18" charset="0"/>
              </a:rPr>
              <a:t>）</a:t>
            </a:r>
            <a:r>
              <a:rPr lang="zh-CN" altLang="en-US">
                <a:latin typeface="Times New Roman" panose="02020603050405020304" pitchFamily="18" charset="0"/>
              </a:rPr>
              <a:t>组成：</a:t>
            </a:r>
          </a:p>
          <a:p>
            <a:pPr lvl="1" eaLnBrk="1" hangingPunct="1"/>
            <a:r>
              <a:rPr lang="zh-CN" altLang="en-US">
                <a:latin typeface="Times New Roman" panose="02020603050405020304" pitchFamily="18" charset="0"/>
              </a:rPr>
              <a:t>或门：与其他</a:t>
            </a:r>
            <a:r>
              <a:rPr lang="en-US" altLang="zh-CN">
                <a:latin typeface="Times New Roman" panose="02020603050405020304" pitchFamily="18" charset="0"/>
              </a:rPr>
              <a:t>OLMC</a:t>
            </a:r>
            <a:r>
              <a:rPr lang="zh-CN" altLang="en-US">
                <a:latin typeface="Times New Roman" panose="02020603050405020304" pitchFamily="18" charset="0"/>
              </a:rPr>
              <a:t>中的或门构成或门阵列</a:t>
            </a:r>
          </a:p>
          <a:p>
            <a:pPr lvl="1" eaLnBrk="1" hangingPunct="1"/>
            <a:r>
              <a:rPr lang="zh-CN" altLang="en-US">
                <a:latin typeface="Times New Roman" panose="02020603050405020304" pitchFamily="18" charset="0"/>
              </a:rPr>
              <a:t>异或门：控制输出信号的极性</a:t>
            </a:r>
          </a:p>
          <a:p>
            <a:pPr lvl="1" eaLnBrk="1" hangingPunct="1"/>
            <a:r>
              <a:rPr lang="en-US" altLang="zh-CN">
                <a:latin typeface="Times New Roman" panose="02020603050405020304" pitchFamily="18" charset="0"/>
              </a:rPr>
              <a:t>D</a:t>
            </a:r>
            <a:r>
              <a:rPr lang="zh-CN" altLang="en-US">
                <a:latin typeface="Times New Roman" panose="02020603050405020304" pitchFamily="18" charset="0"/>
              </a:rPr>
              <a:t>触发器：适合设计时序电路</a:t>
            </a:r>
          </a:p>
          <a:p>
            <a:pPr lvl="1" eaLnBrk="1" hangingPunct="1"/>
            <a:r>
              <a:rPr lang="en-US" altLang="zh-CN">
                <a:latin typeface="Times New Roman" panose="02020603050405020304" pitchFamily="18" charset="0"/>
              </a:rPr>
              <a:t>4</a:t>
            </a:r>
            <a:r>
              <a:rPr lang="zh-CN" altLang="en-US">
                <a:latin typeface="Times New Roman" panose="02020603050405020304" pitchFamily="18" charset="0"/>
              </a:rPr>
              <a:t>个多路选择器</a:t>
            </a:r>
          </a:p>
          <a:p>
            <a:pPr lvl="1" eaLnBrk="1" hangingPunct="1"/>
            <a:r>
              <a:rPr kumimoji="1" lang="en-US" altLang="zh-CN" b="1">
                <a:solidFill>
                  <a:srgbClr val="000066"/>
                </a:solidFill>
              </a:rPr>
              <a:t>OMUX</a:t>
            </a:r>
            <a:r>
              <a:rPr kumimoji="1" lang="zh-CN" altLang="en-US" b="1">
                <a:solidFill>
                  <a:srgbClr val="000066"/>
                </a:solidFill>
              </a:rPr>
              <a:t>：根据</a:t>
            </a:r>
            <a:r>
              <a:rPr kumimoji="1" lang="en-US" altLang="zh-CN" b="1">
                <a:solidFill>
                  <a:srgbClr val="000066"/>
                </a:solidFill>
              </a:rPr>
              <a:t>AC0</a:t>
            </a:r>
            <a:r>
              <a:rPr kumimoji="1" lang="zh-CN" altLang="en-US" b="1">
                <a:solidFill>
                  <a:srgbClr val="000066"/>
                </a:solidFill>
              </a:rPr>
              <a:t>和</a:t>
            </a:r>
            <a:r>
              <a:rPr kumimoji="1" lang="en-US" altLang="zh-CN" b="1">
                <a:solidFill>
                  <a:srgbClr val="000066"/>
                </a:solidFill>
              </a:rPr>
              <a:t>AC1(n)</a:t>
            </a:r>
            <a:r>
              <a:rPr kumimoji="1" lang="zh-CN" altLang="en-US" b="1">
                <a:solidFill>
                  <a:srgbClr val="000066"/>
                </a:solidFill>
              </a:rPr>
              <a:t>决定</a:t>
            </a:r>
            <a:r>
              <a:rPr kumimoji="1" lang="en-US" altLang="zh-CN" b="1">
                <a:solidFill>
                  <a:srgbClr val="000066"/>
                </a:solidFill>
              </a:rPr>
              <a:t>OLMC</a:t>
            </a:r>
            <a:r>
              <a:rPr kumimoji="1" lang="zh-CN" altLang="en-US" b="1">
                <a:solidFill>
                  <a:srgbClr val="000066"/>
                </a:solidFill>
              </a:rPr>
              <a:t>是组合输出还是寄存器输出模式</a:t>
            </a:r>
          </a:p>
          <a:p>
            <a:pPr lvl="1" eaLnBrk="1" hangingPunct="1"/>
            <a:r>
              <a:rPr kumimoji="1" lang="en-US" altLang="zh-CN" b="1"/>
              <a:t>AC0</a:t>
            </a:r>
            <a:r>
              <a:rPr kumimoji="1" lang="zh-CN" altLang="en-US" b="1"/>
              <a:t>、</a:t>
            </a:r>
            <a:r>
              <a:rPr kumimoji="1" lang="en-US" altLang="zh-CN" b="1"/>
              <a:t>AC1(n)</a:t>
            </a:r>
            <a:r>
              <a:rPr kumimoji="1" lang="zh-CN" altLang="en-US" b="1"/>
              <a:t>及</a:t>
            </a:r>
            <a:r>
              <a:rPr kumimoji="1" lang="en-US" altLang="zh-CN" b="1"/>
              <a:t>XOR(n)</a:t>
            </a:r>
            <a:r>
              <a:rPr kumimoji="1" lang="zh-CN" altLang="en-US" b="1"/>
              <a:t>均为</a:t>
            </a:r>
            <a:r>
              <a:rPr kumimoji="1" lang="en-US" altLang="zh-CN" b="1"/>
              <a:t>GAL</a:t>
            </a:r>
            <a:r>
              <a:rPr kumimoji="1" lang="zh-CN" altLang="en-US" b="1"/>
              <a:t>器件片内控制字中的结构控制位。结构控制字共有</a:t>
            </a:r>
            <a:r>
              <a:rPr kumimoji="1" lang="en-US" altLang="zh-CN" b="1"/>
              <a:t>82</a:t>
            </a:r>
            <a:r>
              <a:rPr kumimoji="1" lang="zh-CN" altLang="en-US" b="1"/>
              <a:t>位，不同的控制内容，可使</a:t>
            </a:r>
            <a:r>
              <a:rPr kumimoji="1" lang="en-US" altLang="zh-CN" b="1"/>
              <a:t>OLMC</a:t>
            </a:r>
            <a:r>
              <a:rPr kumimoji="1" lang="zh-CN" altLang="en-US" b="1"/>
              <a:t>被配置成不同的功能组态。</a:t>
            </a:r>
          </a:p>
          <a:p>
            <a:pPr lvl="1" eaLnBrk="1" hangingPunct="1"/>
            <a:r>
              <a:rPr kumimoji="1" lang="zh-CN" altLang="en-US" b="1"/>
              <a:t>控制字的内容是在编程时由编程器根据用户定义 的管脚及实现的函数自动写入的。</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7908E3E-061A-48D3-BAFD-A55D1C45D1D2}"/>
              </a:ext>
            </a:extLst>
          </p:cNvPr>
          <p:cNvSpPr>
            <a:spLocks noGrp="1" noRot="1" noChangeAspect="1" noChangeArrowheads="1" noTextEdit="1"/>
          </p:cNvSpPr>
          <p:nvPr>
            <p:ph type="sldImg"/>
          </p:nvPr>
        </p:nvSpPr>
        <p:spPr>
          <a:xfrm>
            <a:off x="992188" y="768350"/>
            <a:ext cx="5114925" cy="3836988"/>
          </a:xfrm>
          <a:ln/>
        </p:spPr>
      </p:sp>
      <p:sp>
        <p:nvSpPr>
          <p:cNvPr id="13315" name="Rectangle 3">
            <a:extLst>
              <a:ext uri="{FF2B5EF4-FFF2-40B4-BE49-F238E27FC236}">
                <a16:creationId xmlns:a16="http://schemas.microsoft.com/office/drawing/2014/main" id="{9EF811BA-1ABC-4E45-A647-9CE2E1BE8E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pPr>
            <a:r>
              <a:rPr lang="en-US" altLang="zh-CN">
                <a:latin typeface="Times New Roman" panose="02020603050405020304" pitchFamily="18" charset="0"/>
              </a:rPr>
              <a:t>FPGA</a:t>
            </a:r>
            <a:r>
              <a:rPr lang="zh-CN" altLang="en-US">
                <a:latin typeface="Times New Roman" panose="02020603050405020304" pitchFamily="18" charset="0"/>
              </a:rPr>
              <a:t>采用</a:t>
            </a:r>
            <a:r>
              <a:rPr lang="en-US" altLang="zh-CN">
                <a:latin typeface="Times New Roman" panose="02020603050405020304" pitchFamily="18" charset="0"/>
              </a:rPr>
              <a:t>SRAM</a:t>
            </a:r>
            <a:r>
              <a:rPr lang="zh-CN" altLang="en-US">
                <a:latin typeface="Times New Roman" panose="02020603050405020304" pitchFamily="18" charset="0"/>
              </a:rPr>
              <a:t>进行功能配置，可重复编程，但系统掉电后，</a:t>
            </a:r>
            <a:r>
              <a:rPr lang="en-US" altLang="zh-CN">
                <a:latin typeface="Times New Roman" panose="02020603050405020304" pitchFamily="18" charset="0"/>
              </a:rPr>
              <a:t>SRAM</a:t>
            </a:r>
            <a:r>
              <a:rPr lang="zh-CN" altLang="en-US">
                <a:latin typeface="Times New Roman" panose="02020603050405020304" pitchFamily="18" charset="0"/>
              </a:rPr>
              <a:t>中的数据丢失。因此，需在</a:t>
            </a:r>
            <a:r>
              <a:rPr lang="en-US" altLang="zh-CN">
                <a:latin typeface="Times New Roman" panose="02020603050405020304" pitchFamily="18" charset="0"/>
              </a:rPr>
              <a:t>FPGA</a:t>
            </a:r>
            <a:r>
              <a:rPr lang="zh-CN" altLang="en-US">
                <a:latin typeface="Times New Roman" panose="02020603050405020304" pitchFamily="18" charset="0"/>
              </a:rPr>
              <a:t>外加</a:t>
            </a:r>
            <a:r>
              <a:rPr lang="en-US" altLang="zh-CN">
                <a:latin typeface="Times New Roman" panose="02020603050405020304" pitchFamily="18" charset="0"/>
              </a:rPr>
              <a:t>E</a:t>
            </a:r>
            <a:r>
              <a:rPr lang="en-US" altLang="zh-CN" baseline="30000">
                <a:latin typeface="Times New Roman" panose="02020603050405020304" pitchFamily="18" charset="0"/>
              </a:rPr>
              <a:t>2</a:t>
            </a:r>
            <a:r>
              <a:rPr lang="en-US" altLang="zh-CN">
                <a:latin typeface="Times New Roman" panose="02020603050405020304" pitchFamily="18" charset="0"/>
              </a:rPr>
              <a:t>PROM</a:t>
            </a:r>
            <a:r>
              <a:rPr lang="zh-CN" altLang="en-US">
                <a:latin typeface="Times New Roman" panose="02020603050405020304" pitchFamily="18" charset="0"/>
              </a:rPr>
              <a:t>，将配置数据写入其中，系统每次上电自动将数据引入</a:t>
            </a:r>
            <a:r>
              <a:rPr lang="en-US" altLang="zh-CN">
                <a:latin typeface="Times New Roman" panose="02020603050405020304" pitchFamily="18" charset="0"/>
              </a:rPr>
              <a:t>SRAM</a:t>
            </a:r>
            <a:r>
              <a:rPr lang="zh-CN" altLang="en-US">
                <a:latin typeface="Times New Roman" panose="02020603050405020304" pitchFamily="18" charset="0"/>
              </a:rPr>
              <a:t>中。</a:t>
            </a:r>
          </a:p>
          <a:p>
            <a:pPr algn="just" eaLnBrk="1" hangingPunct="1">
              <a:lnSpc>
                <a:spcPct val="90000"/>
              </a:lnSpc>
            </a:pPr>
            <a:r>
              <a:rPr lang="en-US" altLang="zh-CN">
                <a:latin typeface="Times New Roman" panose="02020603050405020304" pitchFamily="18" charset="0"/>
              </a:rPr>
              <a:t>CPLD</a:t>
            </a:r>
            <a:r>
              <a:rPr lang="zh-CN" altLang="en-US">
                <a:latin typeface="Times New Roman" panose="02020603050405020304" pitchFamily="18" charset="0"/>
              </a:rPr>
              <a:t>器件一般采用</a:t>
            </a:r>
            <a:r>
              <a:rPr lang="en-US" altLang="zh-CN">
                <a:latin typeface="Times New Roman" panose="02020603050405020304" pitchFamily="18" charset="0"/>
              </a:rPr>
              <a:t>E</a:t>
            </a:r>
            <a:r>
              <a:rPr lang="en-US" altLang="zh-CN" baseline="30000">
                <a:latin typeface="Times New Roman" panose="02020603050405020304" pitchFamily="18" charset="0"/>
              </a:rPr>
              <a:t>2</a:t>
            </a:r>
            <a:r>
              <a:rPr lang="en-US" altLang="zh-CN">
                <a:latin typeface="Times New Roman" panose="02020603050405020304" pitchFamily="18" charset="0"/>
              </a:rPr>
              <a:t>PROM</a:t>
            </a:r>
            <a:r>
              <a:rPr lang="zh-CN" altLang="en-US">
                <a:latin typeface="Times New Roman" panose="02020603050405020304" pitchFamily="18" charset="0"/>
              </a:rPr>
              <a:t>存储技术，可重复编程，并且系统掉电后，</a:t>
            </a:r>
            <a:r>
              <a:rPr lang="en-US" altLang="zh-CN">
                <a:latin typeface="Times New Roman" panose="02020603050405020304" pitchFamily="18" charset="0"/>
              </a:rPr>
              <a:t>E</a:t>
            </a:r>
            <a:r>
              <a:rPr lang="en-US" altLang="zh-CN" baseline="30000">
                <a:latin typeface="Times New Roman" panose="02020603050405020304" pitchFamily="18" charset="0"/>
              </a:rPr>
              <a:t>2</a:t>
            </a:r>
            <a:r>
              <a:rPr lang="en-US" altLang="zh-CN">
                <a:latin typeface="Times New Roman" panose="02020603050405020304" pitchFamily="18" charset="0"/>
              </a:rPr>
              <a:t>PROM</a:t>
            </a:r>
            <a:r>
              <a:rPr lang="zh-CN" altLang="en-US">
                <a:latin typeface="Times New Roman" panose="02020603050405020304" pitchFamily="18" charset="0"/>
              </a:rPr>
              <a:t>中的数据不会丢失，适于数据的保密。</a:t>
            </a:r>
          </a:p>
          <a:p>
            <a:pPr algn="just" eaLnBrk="1" hangingPunct="1">
              <a:lnSpc>
                <a:spcPct val="90000"/>
              </a:lnSpc>
            </a:pPr>
            <a:endParaRPr lang="zh-CN" altLang="en-US">
              <a:latin typeface="Times New Roman" panose="02020603050405020304" pitchFamily="18" charset="0"/>
            </a:endParaRPr>
          </a:p>
          <a:p>
            <a:pPr eaLnBrk="1" hangingPunct="1">
              <a:lnSpc>
                <a:spcPct val="90000"/>
              </a:lnSpc>
            </a:pPr>
            <a:r>
              <a:rPr lang="en-US" altLang="zh-CN">
                <a:latin typeface="Times New Roman" panose="02020603050405020304" pitchFamily="18" charset="0"/>
              </a:rPr>
              <a:t>FPGA</a:t>
            </a:r>
            <a:r>
              <a:rPr lang="zh-CN" altLang="en-US">
                <a:latin typeface="Times New Roman" panose="02020603050405020304" pitchFamily="18" charset="0"/>
              </a:rPr>
              <a:t>器件含有丰富的触发器资源，易于实现时序逻辑，如果要求实现较复杂的组合电路则需要几个</a:t>
            </a:r>
            <a:r>
              <a:rPr lang="en-US" altLang="zh-CN">
                <a:latin typeface="Times New Roman" panose="02020603050405020304" pitchFamily="18" charset="0"/>
              </a:rPr>
              <a:t>CLB</a:t>
            </a:r>
            <a:r>
              <a:rPr lang="zh-CN" altLang="en-US">
                <a:latin typeface="Times New Roman" panose="02020603050405020304" pitchFamily="18" charset="0"/>
              </a:rPr>
              <a:t>结合起来实现。</a:t>
            </a:r>
          </a:p>
          <a:p>
            <a:pPr eaLnBrk="1" hangingPunct="1">
              <a:lnSpc>
                <a:spcPct val="90000"/>
              </a:lnSpc>
            </a:pPr>
            <a:r>
              <a:rPr lang="en-US" altLang="zh-CN">
                <a:latin typeface="Times New Roman" panose="02020603050405020304" pitchFamily="18" charset="0"/>
              </a:rPr>
              <a:t>CPLD</a:t>
            </a:r>
            <a:r>
              <a:rPr lang="zh-CN" altLang="en-US">
                <a:latin typeface="Times New Roman" panose="02020603050405020304" pitchFamily="18" charset="0"/>
              </a:rPr>
              <a:t>基于与或阵列结构，适于实现大规模的组合功能，但触发器资源相对较少。</a:t>
            </a:r>
          </a:p>
          <a:p>
            <a:pPr eaLnBrk="1" hangingPunct="1">
              <a:lnSpc>
                <a:spcPct val="90000"/>
              </a:lnSpc>
            </a:pPr>
            <a:endParaRPr lang="zh-CN" altLang="en-US">
              <a:latin typeface="Times New Roman" panose="02020603050405020304" pitchFamily="18" charset="0"/>
            </a:endParaRPr>
          </a:p>
          <a:p>
            <a:pPr algn="just" eaLnBrk="1" hangingPunct="1">
              <a:lnSpc>
                <a:spcPct val="90000"/>
              </a:lnSpc>
            </a:pPr>
            <a:r>
              <a:rPr lang="en-US" altLang="zh-CN">
                <a:latin typeface="Times New Roman" panose="02020603050405020304" pitchFamily="18" charset="0"/>
              </a:rPr>
              <a:t>FPGA</a:t>
            </a:r>
            <a:r>
              <a:rPr lang="zh-CN" altLang="en-US">
                <a:latin typeface="Times New Roman" panose="02020603050405020304" pitchFamily="18" charset="0"/>
              </a:rPr>
              <a:t>为细粒度结构，</a:t>
            </a:r>
            <a:r>
              <a:rPr lang="en-US" altLang="zh-CN">
                <a:latin typeface="Times New Roman" panose="02020603050405020304" pitchFamily="18" charset="0"/>
              </a:rPr>
              <a:t>CPLD</a:t>
            </a:r>
            <a:r>
              <a:rPr lang="zh-CN" altLang="en-US">
                <a:latin typeface="Times New Roman" panose="02020603050405020304" pitchFamily="18" charset="0"/>
              </a:rPr>
              <a:t>为粗粒度结构。</a:t>
            </a:r>
            <a:r>
              <a:rPr lang="en-US" altLang="zh-CN">
                <a:latin typeface="Times New Roman" panose="02020603050405020304" pitchFamily="18" charset="0"/>
              </a:rPr>
              <a:t>FPGA</a:t>
            </a:r>
            <a:r>
              <a:rPr lang="zh-CN" altLang="en-US">
                <a:latin typeface="Times New Roman" panose="02020603050405020304" pitchFamily="18" charset="0"/>
              </a:rPr>
              <a:t>内部有丰富连线资源，</a:t>
            </a:r>
            <a:r>
              <a:rPr lang="en-US" altLang="zh-CN">
                <a:latin typeface="Times New Roman" panose="02020603050405020304" pitchFamily="18" charset="0"/>
              </a:rPr>
              <a:t>CLB</a:t>
            </a:r>
            <a:r>
              <a:rPr lang="zh-CN" altLang="en-US">
                <a:latin typeface="Times New Roman" panose="02020603050405020304" pitchFamily="18" charset="0"/>
              </a:rPr>
              <a:t>分块较小，芯片的利用率较高。</a:t>
            </a:r>
          </a:p>
          <a:p>
            <a:pPr algn="just" eaLnBrk="1" hangingPunct="1">
              <a:lnSpc>
                <a:spcPct val="90000"/>
              </a:lnSpc>
            </a:pPr>
            <a:r>
              <a:rPr lang="en-US" altLang="zh-CN">
                <a:latin typeface="Times New Roman" panose="02020603050405020304" pitchFamily="18" charset="0"/>
              </a:rPr>
              <a:t>CPLD</a:t>
            </a:r>
            <a:r>
              <a:rPr lang="zh-CN" altLang="en-US">
                <a:latin typeface="Times New Roman" panose="02020603050405020304" pitchFamily="18" charset="0"/>
              </a:rPr>
              <a:t>的宏单元的与或阵列较大，通常不能完全被应用，且宏单元之间主要通过高速数据通道连接，其容量有限，限制了器件的灵活布线，因此</a:t>
            </a:r>
            <a:r>
              <a:rPr lang="en-US" altLang="zh-CN">
                <a:latin typeface="Times New Roman" panose="02020603050405020304" pitchFamily="18" charset="0"/>
              </a:rPr>
              <a:t>CPLD</a:t>
            </a:r>
            <a:r>
              <a:rPr lang="zh-CN" altLang="en-US">
                <a:latin typeface="Times New Roman" panose="02020603050405020304" pitchFamily="18" charset="0"/>
              </a:rPr>
              <a:t>利用率较</a:t>
            </a:r>
            <a:r>
              <a:rPr lang="en-US" altLang="zh-CN">
                <a:latin typeface="Times New Roman" panose="02020603050405020304" pitchFamily="18" charset="0"/>
              </a:rPr>
              <a:t>FPGA</a:t>
            </a:r>
            <a:r>
              <a:rPr lang="zh-CN" altLang="en-US">
                <a:latin typeface="Times New Roman" panose="02020603050405020304" pitchFamily="18" charset="0"/>
              </a:rPr>
              <a:t>器件低。</a:t>
            </a:r>
          </a:p>
          <a:p>
            <a:pPr algn="just" eaLnBrk="1" hangingPunct="1">
              <a:lnSpc>
                <a:spcPct val="90000"/>
              </a:lnSpc>
            </a:pPr>
            <a:endParaRPr lang="zh-CN" altLang="en-US">
              <a:latin typeface="Times New Roman" panose="02020603050405020304" pitchFamily="18" charset="0"/>
            </a:endParaRPr>
          </a:p>
          <a:p>
            <a:pPr algn="just" eaLnBrk="1" hangingPunct="1">
              <a:lnSpc>
                <a:spcPct val="90000"/>
              </a:lnSpc>
            </a:pPr>
            <a:r>
              <a:rPr lang="en-US" altLang="zh-CN">
                <a:latin typeface="Times New Roman" panose="02020603050405020304" pitchFamily="18" charset="0"/>
              </a:rPr>
              <a:t>FPGA</a:t>
            </a:r>
            <a:r>
              <a:rPr lang="zh-CN" altLang="en-US">
                <a:latin typeface="Times New Roman" panose="02020603050405020304" pitchFamily="18" charset="0"/>
              </a:rPr>
              <a:t>为非连续式布线，</a:t>
            </a:r>
            <a:r>
              <a:rPr lang="en-US" altLang="zh-CN">
                <a:latin typeface="Times New Roman" panose="02020603050405020304" pitchFamily="18" charset="0"/>
              </a:rPr>
              <a:t>CPLD</a:t>
            </a:r>
            <a:r>
              <a:rPr lang="zh-CN" altLang="en-US">
                <a:latin typeface="Times New Roman" panose="02020603050405020304" pitchFamily="18" charset="0"/>
              </a:rPr>
              <a:t>为连续式布线。</a:t>
            </a:r>
            <a:r>
              <a:rPr lang="en-US" altLang="zh-CN">
                <a:latin typeface="Times New Roman" panose="02020603050405020304" pitchFamily="18" charset="0"/>
              </a:rPr>
              <a:t>FPGA</a:t>
            </a:r>
            <a:r>
              <a:rPr lang="zh-CN" altLang="en-US">
                <a:latin typeface="Times New Roman" panose="02020603050405020304" pitchFamily="18" charset="0"/>
              </a:rPr>
              <a:t>器件在每次编程时实现的逻辑功能一样，但走的路线不同，因此延时不易控制，要求开发软件允许工程师对关键的路线给予限制。</a:t>
            </a:r>
          </a:p>
          <a:p>
            <a:pPr algn="just" eaLnBrk="1" hangingPunct="1">
              <a:lnSpc>
                <a:spcPct val="90000"/>
              </a:lnSpc>
            </a:pPr>
            <a:r>
              <a:rPr lang="en-US" altLang="zh-CN">
                <a:latin typeface="Times New Roman" panose="02020603050405020304" pitchFamily="18" charset="0"/>
              </a:rPr>
              <a:t>CPLD</a:t>
            </a:r>
            <a:r>
              <a:rPr lang="zh-CN" altLang="en-US">
                <a:latin typeface="Times New Roman" panose="02020603050405020304" pitchFamily="18" charset="0"/>
              </a:rPr>
              <a:t>每次布线路径一样，</a:t>
            </a:r>
            <a:r>
              <a:rPr lang="en-US" altLang="zh-CN">
                <a:latin typeface="Times New Roman" panose="02020603050405020304" pitchFamily="18" charset="0"/>
              </a:rPr>
              <a:t>CPLD</a:t>
            </a:r>
            <a:r>
              <a:rPr lang="zh-CN" altLang="en-US">
                <a:latin typeface="Times New Roman" panose="02020603050405020304" pitchFamily="18" charset="0"/>
              </a:rPr>
              <a:t>的连续式互连结构利用具有同样长度的一些金属线实现逻辑单元之间的互连。连续式互连结构消除了分段式互连结构在定时上的差异，并在逻辑单元之间提供快速且具有固定延时的通路。</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ED261B2-CC28-42E4-9CA4-5A91EA21E2EB}"/>
              </a:ext>
            </a:extLst>
          </p:cNvPr>
          <p:cNvSpPr>
            <a:spLocks noGrp="1" noRot="1" noChangeAspect="1" noChangeArrowheads="1" noTextEdit="1"/>
          </p:cNvSpPr>
          <p:nvPr>
            <p:ph type="sldImg"/>
          </p:nvPr>
        </p:nvSpPr>
        <p:spPr>
          <a:xfrm>
            <a:off x="992188" y="768350"/>
            <a:ext cx="5114925" cy="3836988"/>
          </a:xfrm>
          <a:ln/>
        </p:spPr>
      </p:sp>
      <p:sp>
        <p:nvSpPr>
          <p:cNvPr id="15363" name="Rectangle 3">
            <a:extLst>
              <a:ext uri="{FF2B5EF4-FFF2-40B4-BE49-F238E27FC236}">
                <a16:creationId xmlns:a16="http://schemas.microsoft.com/office/drawing/2014/main" id="{547BE3E5-439D-4ED0-A4A3-8F5042879E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FFFF00"/>
                </a:solidFill>
              </a:rPr>
              <a:t>20</a:t>
            </a:r>
            <a:r>
              <a:rPr lang="zh-CN" altLang="en-US">
                <a:solidFill>
                  <a:srgbClr val="FFFF00"/>
                </a:solidFill>
              </a:rPr>
              <a:t>世纪</a:t>
            </a:r>
            <a:r>
              <a:rPr lang="en-US" altLang="zh-CN">
                <a:solidFill>
                  <a:srgbClr val="FFFF00"/>
                </a:solidFill>
              </a:rPr>
              <a:t>80</a:t>
            </a:r>
            <a:r>
              <a:rPr lang="zh-CN" altLang="en-US">
                <a:solidFill>
                  <a:srgbClr val="FFFF00"/>
                </a:solidFill>
              </a:rPr>
              <a:t>年代末，</a:t>
            </a:r>
            <a:r>
              <a:rPr lang="en-US" altLang="zh-CN">
                <a:solidFill>
                  <a:srgbClr val="FFFF00"/>
                </a:solidFill>
              </a:rPr>
              <a:t>Altera</a:t>
            </a:r>
            <a:r>
              <a:rPr lang="zh-CN" altLang="en-US">
                <a:solidFill>
                  <a:srgbClr val="FFFF00"/>
                </a:solidFill>
              </a:rPr>
              <a:t>公司推出了复杂可编程逻辑器件（</a:t>
            </a:r>
            <a:r>
              <a:rPr lang="en-US" altLang="zh-CN">
                <a:solidFill>
                  <a:srgbClr val="FFFF00"/>
                </a:solidFill>
              </a:rPr>
              <a:t>CPLD</a:t>
            </a:r>
            <a:r>
              <a:rPr lang="zh-CN" altLang="en-US">
                <a:solidFill>
                  <a:srgbClr val="FFFF00"/>
                </a:solidFill>
              </a:rPr>
              <a:t>）。</a:t>
            </a:r>
          </a:p>
          <a:p>
            <a:pPr eaLnBrk="1" hangingPunct="1"/>
            <a:r>
              <a:rPr lang="zh-CN" altLang="en-US">
                <a:solidFill>
                  <a:srgbClr val="FFFF00"/>
                </a:solidFill>
              </a:rPr>
              <a:t>    </a:t>
            </a:r>
            <a:r>
              <a:rPr lang="zh-CN" altLang="en-US">
                <a:solidFill>
                  <a:srgbClr val="00FF00"/>
                </a:solidFill>
              </a:rPr>
              <a:t>它是在</a:t>
            </a:r>
            <a:r>
              <a:rPr lang="en-US" altLang="zh-CN">
                <a:solidFill>
                  <a:srgbClr val="00FF00"/>
                </a:solidFill>
              </a:rPr>
              <a:t>EPLD</a:t>
            </a:r>
            <a:r>
              <a:rPr lang="zh-CN" altLang="en-US">
                <a:solidFill>
                  <a:srgbClr val="00FF00"/>
                </a:solidFill>
              </a:rPr>
              <a:t>的基础上改进而发展起来的，采用</a:t>
            </a:r>
            <a:r>
              <a:rPr lang="en-US" altLang="zh-CN">
                <a:solidFill>
                  <a:srgbClr val="00FF00"/>
                </a:solidFill>
              </a:rPr>
              <a:t>E2CMOS</a:t>
            </a:r>
            <a:r>
              <a:rPr lang="zh-CN" altLang="en-US">
                <a:solidFill>
                  <a:srgbClr val="00FF00"/>
                </a:solidFill>
              </a:rPr>
              <a:t>工艺制作。</a:t>
            </a:r>
          </a:p>
          <a:p>
            <a:pPr eaLnBrk="1" hangingPunct="1"/>
            <a:r>
              <a:rPr lang="zh-CN" altLang="en-US">
                <a:solidFill>
                  <a:srgbClr val="FFFF00"/>
                </a:solidFill>
              </a:rPr>
              <a:t>    </a:t>
            </a:r>
            <a:r>
              <a:rPr lang="zh-CN" altLang="en-US">
                <a:solidFill>
                  <a:srgbClr val="FF99FF"/>
                </a:solidFill>
              </a:rPr>
              <a:t>与</a:t>
            </a:r>
            <a:r>
              <a:rPr lang="en-US" altLang="zh-CN">
                <a:solidFill>
                  <a:srgbClr val="FF99FF"/>
                </a:solidFill>
              </a:rPr>
              <a:t>EPLD</a:t>
            </a:r>
            <a:r>
              <a:rPr lang="zh-CN" altLang="en-US">
                <a:solidFill>
                  <a:srgbClr val="FF99FF"/>
                </a:solidFill>
              </a:rPr>
              <a:t>相比，</a:t>
            </a:r>
            <a:r>
              <a:rPr lang="en-US" altLang="zh-CN">
                <a:solidFill>
                  <a:srgbClr val="FF99FF"/>
                </a:solidFill>
              </a:rPr>
              <a:t>CPLD</a:t>
            </a:r>
            <a:r>
              <a:rPr lang="zh-CN" altLang="en-US">
                <a:solidFill>
                  <a:srgbClr val="FF99FF"/>
                </a:solidFill>
              </a:rPr>
              <a:t>增加了内部连线，对逻辑宏单元和</a:t>
            </a:r>
            <a:r>
              <a:rPr lang="en-US" altLang="zh-CN">
                <a:solidFill>
                  <a:srgbClr val="FF99FF"/>
                </a:solidFill>
              </a:rPr>
              <a:t>I/O</a:t>
            </a:r>
            <a:r>
              <a:rPr lang="zh-CN" altLang="en-US">
                <a:solidFill>
                  <a:srgbClr val="FF99FF"/>
                </a:solidFill>
              </a:rPr>
              <a:t>单元做了重大改进，使其性能更好，使用更方便，设计更灵活，发展也非常迅速。</a:t>
            </a:r>
          </a:p>
          <a:p>
            <a:pPr eaLnBrk="1" hangingPunct="1"/>
            <a:endParaRPr lang="en-US" altLang="zh-CN" sz="900">
              <a:latin typeface="Times New Roman" panose="02020603050405020304" pitchFamily="18" charset="0"/>
            </a:endParaRPr>
          </a:p>
          <a:p>
            <a:pPr eaLnBrk="1" hangingPunct="1"/>
            <a:r>
              <a:rPr lang="zh-CN" altLang="en-US" sz="900">
                <a:latin typeface="Times New Roman" panose="02020603050405020304" pitchFamily="18" charset="0"/>
              </a:rPr>
              <a:t>示意图为</a:t>
            </a:r>
            <a:r>
              <a:rPr lang="en-US" altLang="zh-CN" sz="900">
                <a:latin typeface="Times New Roman" panose="02020603050405020304" pitchFamily="18" charset="0"/>
              </a:rPr>
              <a:t>Altera</a:t>
            </a:r>
            <a:r>
              <a:rPr lang="zh-CN" altLang="en-US" sz="900">
                <a:latin typeface="Times New Roman" panose="02020603050405020304" pitchFamily="18" charset="0"/>
              </a:rPr>
              <a:t>的</a:t>
            </a:r>
            <a:r>
              <a:rPr lang="en-US" altLang="zh-CN" sz="900">
                <a:latin typeface="Times New Roman" panose="02020603050405020304" pitchFamily="18" charset="0"/>
              </a:rPr>
              <a:t>MAX7000S</a:t>
            </a:r>
            <a:r>
              <a:rPr lang="zh-CN" altLang="en-US" sz="900">
                <a:latin typeface="Times New Roman" panose="02020603050405020304" pitchFamily="18" charset="0"/>
              </a:rPr>
              <a:t>系列</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51B2370-3C99-4660-B3A2-D8087D9C40C1}"/>
              </a:ext>
            </a:extLst>
          </p:cNvPr>
          <p:cNvSpPr>
            <a:spLocks noGrp="1" noRot="1" noChangeAspect="1" noChangeArrowheads="1" noTextEdit="1"/>
          </p:cNvSpPr>
          <p:nvPr>
            <p:ph type="sldImg"/>
          </p:nvPr>
        </p:nvSpPr>
        <p:spPr>
          <a:xfrm>
            <a:off x="992188" y="768350"/>
            <a:ext cx="5114925" cy="3836988"/>
          </a:xfrm>
          <a:ln/>
        </p:spPr>
      </p:sp>
      <p:sp>
        <p:nvSpPr>
          <p:cNvPr id="20483" name="Rectangle 3">
            <a:extLst>
              <a:ext uri="{FF2B5EF4-FFF2-40B4-BE49-F238E27FC236}">
                <a16:creationId xmlns:a16="http://schemas.microsoft.com/office/drawing/2014/main" id="{F4DB11F9-1F82-43FB-8EB3-91380AEA7A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FFFF00"/>
                </a:solidFill>
              </a:rPr>
              <a:t>20</a:t>
            </a:r>
            <a:r>
              <a:rPr lang="zh-CN" altLang="en-US">
                <a:solidFill>
                  <a:srgbClr val="FFFF00"/>
                </a:solidFill>
              </a:rPr>
              <a:t>世纪</a:t>
            </a:r>
            <a:r>
              <a:rPr lang="en-US" altLang="zh-CN">
                <a:solidFill>
                  <a:srgbClr val="FFFF00"/>
                </a:solidFill>
              </a:rPr>
              <a:t>80</a:t>
            </a:r>
            <a:r>
              <a:rPr lang="zh-CN" altLang="en-US">
                <a:solidFill>
                  <a:srgbClr val="FFFF00"/>
                </a:solidFill>
              </a:rPr>
              <a:t>年代中期，</a:t>
            </a:r>
            <a:r>
              <a:rPr lang="en-US" altLang="zh-CN">
                <a:solidFill>
                  <a:srgbClr val="FFFF00"/>
                </a:solidFill>
              </a:rPr>
              <a:t>Xilinx</a:t>
            </a:r>
            <a:r>
              <a:rPr lang="zh-CN" altLang="en-US">
                <a:solidFill>
                  <a:srgbClr val="FFFF00"/>
                </a:solidFill>
              </a:rPr>
              <a:t>公司提出了现场可编程的概念，并于</a:t>
            </a:r>
            <a:r>
              <a:rPr lang="en-US" altLang="zh-CN">
                <a:solidFill>
                  <a:srgbClr val="FFFF00"/>
                </a:solidFill>
              </a:rPr>
              <a:t>1985</a:t>
            </a:r>
            <a:r>
              <a:rPr lang="zh-CN" altLang="en-US">
                <a:solidFill>
                  <a:srgbClr val="FFFF00"/>
                </a:solidFill>
              </a:rPr>
              <a:t>年率先推出现场可编程门阵列器件（</a:t>
            </a:r>
            <a:r>
              <a:rPr lang="en-US" altLang="zh-CN">
                <a:solidFill>
                  <a:srgbClr val="FFFF00"/>
                </a:solidFill>
              </a:rPr>
              <a:t>FPGA</a:t>
            </a:r>
            <a:r>
              <a:rPr lang="zh-CN" altLang="en-US">
                <a:solidFill>
                  <a:srgbClr val="FFFF00"/>
                </a:solidFill>
              </a:rPr>
              <a:t>）。</a:t>
            </a:r>
          </a:p>
          <a:p>
            <a:pPr eaLnBrk="1" hangingPunct="1"/>
            <a:r>
              <a:rPr lang="zh-CN" altLang="en-US">
                <a:solidFill>
                  <a:srgbClr val="FFFF00"/>
                </a:solidFill>
              </a:rPr>
              <a:t>      </a:t>
            </a:r>
            <a:r>
              <a:rPr lang="en-US" altLang="zh-CN"/>
              <a:t>FPGA</a:t>
            </a:r>
            <a:r>
              <a:rPr lang="zh-CN" altLang="en-US"/>
              <a:t>是一种新型的高密度</a:t>
            </a:r>
            <a:r>
              <a:rPr lang="en-US" altLang="zh-CN"/>
              <a:t>PLD</a:t>
            </a:r>
            <a:r>
              <a:rPr lang="zh-CN" altLang="en-US"/>
              <a:t>，采用</a:t>
            </a:r>
            <a:r>
              <a:rPr lang="en-US" altLang="zh-CN"/>
              <a:t>CMOS</a:t>
            </a:r>
            <a:r>
              <a:rPr lang="zh-CN" altLang="en-US"/>
              <a:t>和</a:t>
            </a:r>
            <a:r>
              <a:rPr lang="en-US" altLang="zh-CN"/>
              <a:t>SRAM</a:t>
            </a:r>
            <a:r>
              <a:rPr lang="zh-CN" altLang="en-US"/>
              <a:t>技术工艺制造，由可配置逻辑块</a:t>
            </a:r>
            <a:r>
              <a:rPr lang="en-US" altLang="zh-CN"/>
              <a:t>CLB</a:t>
            </a:r>
            <a:r>
              <a:rPr lang="zh-CN" altLang="en-US"/>
              <a:t>、可编程输入</a:t>
            </a:r>
            <a:r>
              <a:rPr lang="en-US" altLang="zh-CN"/>
              <a:t>/</a:t>
            </a:r>
            <a:r>
              <a:rPr lang="zh-CN" altLang="en-US"/>
              <a:t>输出模块</a:t>
            </a:r>
            <a:r>
              <a:rPr lang="en-US" altLang="zh-CN"/>
              <a:t>IOB</a:t>
            </a:r>
            <a:r>
              <a:rPr lang="zh-CN" altLang="en-US"/>
              <a:t>和可编程互连资源</a:t>
            </a:r>
            <a:r>
              <a:rPr lang="en-US" altLang="zh-CN"/>
              <a:t>PI</a:t>
            </a:r>
            <a:r>
              <a:rPr lang="zh-CN" altLang="en-US"/>
              <a:t>三部分组成。通过</a:t>
            </a:r>
            <a:r>
              <a:rPr lang="en-US" altLang="zh-CN"/>
              <a:t>PI</a:t>
            </a:r>
            <a:r>
              <a:rPr lang="zh-CN" altLang="en-US"/>
              <a:t>对</a:t>
            </a:r>
            <a:r>
              <a:rPr lang="en-US" altLang="zh-CN"/>
              <a:t>CLB</a:t>
            </a:r>
            <a:r>
              <a:rPr lang="zh-CN" altLang="en-US"/>
              <a:t>和</a:t>
            </a:r>
            <a:r>
              <a:rPr lang="en-US" altLang="zh-CN"/>
              <a:t>IOB</a:t>
            </a:r>
            <a:r>
              <a:rPr lang="zh-CN" altLang="en-US"/>
              <a:t>的连接来实现逻辑功能。</a:t>
            </a:r>
          </a:p>
          <a:p>
            <a:pPr eaLnBrk="1" hangingPunct="1"/>
            <a:r>
              <a:rPr lang="zh-CN" altLang="en-US">
                <a:solidFill>
                  <a:srgbClr val="FFFF00"/>
                </a:solidFill>
              </a:rPr>
              <a:t>      </a:t>
            </a:r>
            <a:r>
              <a:rPr lang="en-US" altLang="zh-CN">
                <a:solidFill>
                  <a:srgbClr val="CCECFF"/>
                </a:solidFill>
              </a:rPr>
              <a:t>FPGA</a:t>
            </a:r>
            <a:r>
              <a:rPr lang="zh-CN" altLang="en-US">
                <a:solidFill>
                  <a:srgbClr val="CCECFF"/>
                </a:solidFill>
              </a:rPr>
              <a:t>具有密度高、编程速度快、设计灵活和可重新配置等优点。</a:t>
            </a:r>
          </a:p>
          <a:p>
            <a:pPr eaLnBrk="1" hangingPunct="1"/>
            <a:endParaRPr lang="en-US" altLang="zh-CN" sz="900">
              <a:solidFill>
                <a:schemeClr val="hlink"/>
              </a:solidFill>
              <a:latin typeface="Times New Roman" panose="02020603050405020304" pitchFamily="18" charset="0"/>
            </a:endParaRPr>
          </a:p>
          <a:p>
            <a:pPr eaLnBrk="1" hangingPunct="1"/>
            <a:r>
              <a:rPr lang="zh-CN" altLang="en-US" sz="900">
                <a:solidFill>
                  <a:schemeClr val="hlink"/>
                </a:solidFill>
                <a:latin typeface="Times New Roman" panose="02020603050405020304" pitchFamily="18" charset="0"/>
              </a:rPr>
              <a:t>示意图为</a:t>
            </a:r>
            <a:r>
              <a:rPr lang="en-US" altLang="zh-CN" sz="900">
                <a:solidFill>
                  <a:schemeClr val="hlink"/>
                </a:solidFill>
                <a:latin typeface="Times New Roman" panose="02020603050405020304" pitchFamily="18" charset="0"/>
              </a:rPr>
              <a:t>XC4000</a:t>
            </a:r>
            <a:r>
              <a:rPr lang="zh-CN" altLang="en-US" sz="900">
                <a:solidFill>
                  <a:schemeClr val="hlink"/>
                </a:solidFill>
                <a:latin typeface="Times New Roman" panose="02020603050405020304" pitchFamily="18" charset="0"/>
              </a:rPr>
              <a:t>系列</a:t>
            </a:r>
          </a:p>
          <a:p>
            <a:pPr eaLnBrk="1" hangingPunct="1"/>
            <a:r>
              <a:rPr lang="zh-CN" altLang="en-US">
                <a:latin typeface="Times New Roman" panose="02020603050405020304" pitchFamily="18" charset="0"/>
              </a:rPr>
              <a:t>可编程逻辑块（</a:t>
            </a:r>
            <a:r>
              <a:rPr lang="en-US" altLang="zh-CN">
                <a:latin typeface="Times New Roman" panose="02020603050405020304" pitchFamily="18" charset="0"/>
              </a:rPr>
              <a:t>CLB</a:t>
            </a:r>
            <a:r>
              <a:rPr lang="zh-CN" altLang="en-US">
                <a:latin typeface="Times New Roman" panose="02020603050405020304" pitchFamily="18" charset="0"/>
              </a:rPr>
              <a:t>，</a:t>
            </a:r>
            <a:r>
              <a:rPr lang="en-US" altLang="zh-CN">
                <a:latin typeface="Times New Roman" panose="02020603050405020304" pitchFamily="18" charset="0"/>
              </a:rPr>
              <a:t>configurable  logic block</a:t>
            </a:r>
            <a:r>
              <a:rPr lang="zh-CN" altLang="en-US">
                <a:latin typeface="Times New Roman" panose="02020603050405020304" pitchFamily="18" charset="0"/>
              </a:rPr>
              <a:t>）：</a:t>
            </a:r>
            <a:r>
              <a:rPr lang="en-US" altLang="zh-CN">
                <a:latin typeface="Times New Roman" panose="02020603050405020304" pitchFamily="18" charset="0"/>
              </a:rPr>
              <a:t>FPGA</a:t>
            </a:r>
            <a:r>
              <a:rPr lang="zh-CN" altLang="en-US">
                <a:latin typeface="Times New Roman" panose="02020603050405020304" pitchFamily="18" charset="0"/>
              </a:rPr>
              <a:t>的基本结构单元。</a:t>
            </a:r>
          </a:p>
          <a:p>
            <a:pPr eaLnBrk="1" hangingPunct="1"/>
            <a:r>
              <a:rPr lang="zh-CN" altLang="en-US">
                <a:latin typeface="Times New Roman" panose="02020603050405020304" pitchFamily="18" charset="0"/>
              </a:rPr>
              <a:t>可编程输入输出模块（</a:t>
            </a:r>
            <a:r>
              <a:rPr lang="en-US" altLang="zh-CN">
                <a:latin typeface="Times New Roman" panose="02020603050405020304" pitchFamily="18" charset="0"/>
              </a:rPr>
              <a:t>IOB,I/O block</a:t>
            </a:r>
            <a:r>
              <a:rPr lang="zh-CN" altLang="en-US">
                <a:latin typeface="Times New Roman" panose="02020603050405020304" pitchFamily="18" charset="0"/>
              </a:rPr>
              <a:t>）：提供器件引脚和内部逻辑阵列之间的连接。</a:t>
            </a:r>
          </a:p>
          <a:p>
            <a:pPr eaLnBrk="1" hangingPunct="1"/>
            <a:r>
              <a:rPr lang="zh-CN" altLang="en-US">
                <a:latin typeface="Times New Roman" panose="02020603050405020304" pitchFamily="18" charset="0"/>
              </a:rPr>
              <a:t>可编程内部连线（</a:t>
            </a:r>
            <a:r>
              <a:rPr lang="en-US" altLang="zh-CN">
                <a:latin typeface="Times New Roman" panose="02020603050405020304" pitchFamily="18" charset="0"/>
              </a:rPr>
              <a:t>PI</a:t>
            </a:r>
            <a:r>
              <a:rPr lang="zh-CN" altLang="en-US">
                <a:latin typeface="Times New Roman" panose="02020603050405020304" pitchFamily="18" charset="0"/>
              </a:rPr>
              <a:t>，</a:t>
            </a:r>
            <a:r>
              <a:rPr lang="en-US" altLang="zh-CN">
                <a:latin typeface="Times New Roman" panose="02020603050405020304" pitchFamily="18" charset="0"/>
              </a:rPr>
              <a:t>Programmable Interconnect </a:t>
            </a:r>
            <a:r>
              <a:rPr lang="zh-CN" altLang="en-US">
                <a:latin typeface="Times New Roman" panose="02020603050405020304" pitchFamily="18" charset="0"/>
              </a:rPr>
              <a:t>）：将各个</a:t>
            </a:r>
            <a:r>
              <a:rPr lang="en-US" altLang="zh-CN">
                <a:latin typeface="Times New Roman" panose="02020603050405020304" pitchFamily="18" charset="0"/>
              </a:rPr>
              <a:t>CLB</a:t>
            </a:r>
            <a:r>
              <a:rPr lang="zh-CN" altLang="en-US">
                <a:latin typeface="Times New Roman" panose="02020603050405020304" pitchFamily="18" charset="0"/>
              </a:rPr>
              <a:t>之间和</a:t>
            </a:r>
            <a:r>
              <a:rPr lang="en-US" altLang="zh-CN">
                <a:latin typeface="Times New Roman" panose="02020603050405020304" pitchFamily="18" charset="0"/>
              </a:rPr>
              <a:t>CLB</a:t>
            </a:r>
            <a:r>
              <a:rPr lang="zh-CN" altLang="en-US">
                <a:latin typeface="Times New Roman" panose="02020603050405020304" pitchFamily="18" charset="0"/>
              </a:rPr>
              <a:t>与</a:t>
            </a:r>
            <a:r>
              <a:rPr lang="en-US" altLang="zh-CN">
                <a:latin typeface="Times New Roman" panose="02020603050405020304" pitchFamily="18" charset="0"/>
              </a:rPr>
              <a:t>IOB</a:t>
            </a:r>
            <a:r>
              <a:rPr lang="zh-CN" altLang="en-US">
                <a:latin typeface="Times New Roman" panose="02020603050405020304" pitchFamily="18" charset="0"/>
              </a:rPr>
              <a:t>之间互相连接起来，构成各种复杂功能。</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4635C8B-EDD4-45A8-AFA3-E0950EBFB14B}"/>
              </a:ext>
            </a:extLst>
          </p:cNvPr>
          <p:cNvSpPr>
            <a:spLocks noGrp="1" noRot="1" noChangeAspect="1" noChangeArrowheads="1" noTextEdit="1"/>
          </p:cNvSpPr>
          <p:nvPr>
            <p:ph type="sldImg"/>
          </p:nvPr>
        </p:nvSpPr>
        <p:spPr>
          <a:xfrm>
            <a:off x="992188" y="768350"/>
            <a:ext cx="5114925" cy="3836988"/>
          </a:xfrm>
          <a:ln/>
        </p:spPr>
      </p:sp>
      <p:sp>
        <p:nvSpPr>
          <p:cNvPr id="22531" name="Rectangle 3">
            <a:extLst>
              <a:ext uri="{FF2B5EF4-FFF2-40B4-BE49-F238E27FC236}">
                <a16:creationId xmlns:a16="http://schemas.microsoft.com/office/drawing/2014/main" id="{1A92D164-F6A0-4E25-B074-49BA0FB9FF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逻辑函数发生器是基于查找表结构的。</a:t>
            </a:r>
            <a:r>
              <a:rPr lang="zh-CN" altLang="en-US">
                <a:solidFill>
                  <a:srgbClr val="FF3300"/>
                </a:solidFill>
              </a:rPr>
              <a:t>    </a:t>
            </a:r>
          </a:p>
          <a:p>
            <a:pPr eaLnBrk="1" hangingPunct="1"/>
            <a:r>
              <a:rPr lang="zh-CN" altLang="en-US"/>
              <a:t>    查找表是将一个逻辑函数表存放在静态存储器</a:t>
            </a:r>
            <a:r>
              <a:rPr lang="en-US" altLang="zh-CN"/>
              <a:t>(SRAM)</a:t>
            </a:r>
            <a:r>
              <a:rPr lang="zh-CN" altLang="en-US"/>
              <a:t>中，通过查找该表中的函数值来实现逻辑运算。</a:t>
            </a:r>
          </a:p>
          <a:p>
            <a:pPr eaLnBrk="1" hangingPunct="1"/>
            <a:r>
              <a:rPr lang="zh-CN" altLang="en-US">
                <a:solidFill>
                  <a:srgbClr val="FF3300"/>
                </a:solidFill>
              </a:rPr>
              <a:t>    </a:t>
            </a:r>
            <a:r>
              <a:rPr lang="zh-CN" altLang="en-US"/>
              <a:t>逻辑运算是通过地址线（输入变量的取值）查找相应存储单元的信息内容（即函数值）来实现的。</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0E1C17C-730B-4EDE-8684-8D977819D620}"/>
              </a:ext>
            </a:extLst>
          </p:cNvPr>
          <p:cNvSpPr>
            <a:spLocks noGrp="1" noRot="1" noChangeAspect="1" noChangeArrowheads="1" noTextEdit="1"/>
          </p:cNvSpPr>
          <p:nvPr>
            <p:ph type="sldImg"/>
          </p:nvPr>
        </p:nvSpPr>
        <p:spPr>
          <a:xfrm>
            <a:off x="992188" y="768350"/>
            <a:ext cx="5114925" cy="3836988"/>
          </a:xfrm>
          <a:ln/>
        </p:spPr>
      </p:sp>
      <p:sp>
        <p:nvSpPr>
          <p:cNvPr id="24579" name="Rectangle 3">
            <a:extLst>
              <a:ext uri="{FF2B5EF4-FFF2-40B4-BE49-F238E27FC236}">
                <a16:creationId xmlns:a16="http://schemas.microsoft.com/office/drawing/2014/main" id="{3196FABD-8306-4CBC-B69E-6C665953ED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8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83950FE-BCDB-4558-9D57-04F7411B4F5C}"/>
              </a:ext>
            </a:extLst>
          </p:cNvPr>
          <p:cNvSpPr>
            <a:spLocks noGrp="1" noChangeArrowheads="1"/>
          </p:cNvSpPr>
          <p:nvPr>
            <p:ph type="dt" sz="half" idx="10"/>
          </p:nvPr>
        </p:nvSpPr>
        <p:spPr>
          <a:ln/>
        </p:spPr>
        <p:txBody>
          <a:bodyPr/>
          <a:lstStyle>
            <a:lvl1pPr>
              <a:defRPr/>
            </a:lvl1pPr>
          </a:lstStyle>
          <a:p>
            <a:pPr>
              <a:defRPr/>
            </a:pPr>
            <a:fld id="{B16ADB78-5592-4DBD-93DF-BD5C9A69FCD5}" type="datetime1">
              <a:rPr lang="zh-CN" altLang="en-US"/>
              <a:pPr>
                <a:defRPr/>
              </a:pPr>
              <a:t>2022/11/11</a:t>
            </a:fld>
            <a:endParaRPr lang="en-US" altLang="zh-CN"/>
          </a:p>
        </p:txBody>
      </p:sp>
      <p:sp>
        <p:nvSpPr>
          <p:cNvPr id="5" name="Rectangle 5">
            <a:extLst>
              <a:ext uri="{FF2B5EF4-FFF2-40B4-BE49-F238E27FC236}">
                <a16:creationId xmlns:a16="http://schemas.microsoft.com/office/drawing/2014/main" id="{37FF988D-7E8B-4056-94B1-1F8B615E07B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6" name="Rectangle 6">
            <a:extLst>
              <a:ext uri="{FF2B5EF4-FFF2-40B4-BE49-F238E27FC236}">
                <a16:creationId xmlns:a16="http://schemas.microsoft.com/office/drawing/2014/main" id="{D18C7026-6C87-4CF3-9FD5-D2E2B16466EF}"/>
              </a:ext>
            </a:extLst>
          </p:cNvPr>
          <p:cNvSpPr>
            <a:spLocks noGrp="1" noChangeArrowheads="1"/>
          </p:cNvSpPr>
          <p:nvPr>
            <p:ph type="sldNum" sz="quarter" idx="12"/>
          </p:nvPr>
        </p:nvSpPr>
        <p:spPr>
          <a:ln/>
        </p:spPr>
        <p:txBody>
          <a:bodyPr/>
          <a:lstStyle>
            <a:lvl1pPr>
              <a:defRPr/>
            </a:lvl1pPr>
          </a:lstStyle>
          <a:p>
            <a:pPr>
              <a:defRPr/>
            </a:pPr>
            <a:fld id="{DA0D340E-6598-4B51-9F7E-50B5A3498514}" type="slidenum">
              <a:rPr lang="en-US" altLang="zh-CN"/>
              <a:pPr>
                <a:defRPr/>
              </a:pPr>
              <a:t>‹#›</a:t>
            </a:fld>
            <a:endParaRPr lang="en-US" altLang="zh-CN"/>
          </a:p>
        </p:txBody>
      </p:sp>
    </p:spTree>
    <p:extLst>
      <p:ext uri="{BB962C8B-B14F-4D97-AF65-F5344CB8AC3E}">
        <p14:creationId xmlns:p14="http://schemas.microsoft.com/office/powerpoint/2010/main" val="143115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9EB4DF0-A4A0-46F9-A042-B25E249800A1}"/>
              </a:ext>
            </a:extLst>
          </p:cNvPr>
          <p:cNvSpPr>
            <a:spLocks noGrp="1" noChangeArrowheads="1"/>
          </p:cNvSpPr>
          <p:nvPr>
            <p:ph type="dt" sz="half" idx="10"/>
          </p:nvPr>
        </p:nvSpPr>
        <p:spPr>
          <a:ln/>
        </p:spPr>
        <p:txBody>
          <a:bodyPr/>
          <a:lstStyle>
            <a:lvl1pPr>
              <a:defRPr/>
            </a:lvl1pPr>
          </a:lstStyle>
          <a:p>
            <a:pPr>
              <a:defRPr/>
            </a:pPr>
            <a:fld id="{96195549-EAB6-451D-826C-AE8C113139E1}" type="datetime1">
              <a:rPr lang="zh-CN" altLang="en-US"/>
              <a:pPr>
                <a:defRPr/>
              </a:pPr>
              <a:t>2022/11/11</a:t>
            </a:fld>
            <a:endParaRPr lang="en-US" altLang="zh-CN"/>
          </a:p>
        </p:txBody>
      </p:sp>
      <p:sp>
        <p:nvSpPr>
          <p:cNvPr id="5" name="Rectangle 5">
            <a:extLst>
              <a:ext uri="{FF2B5EF4-FFF2-40B4-BE49-F238E27FC236}">
                <a16:creationId xmlns:a16="http://schemas.microsoft.com/office/drawing/2014/main" id="{B8B4E733-AB7B-4410-A6F7-F67D046C4C00}"/>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6" name="Rectangle 6">
            <a:extLst>
              <a:ext uri="{FF2B5EF4-FFF2-40B4-BE49-F238E27FC236}">
                <a16:creationId xmlns:a16="http://schemas.microsoft.com/office/drawing/2014/main" id="{722C97B7-AB18-45E0-8B8F-313414712073}"/>
              </a:ext>
            </a:extLst>
          </p:cNvPr>
          <p:cNvSpPr>
            <a:spLocks noGrp="1" noChangeArrowheads="1"/>
          </p:cNvSpPr>
          <p:nvPr>
            <p:ph type="sldNum" sz="quarter" idx="12"/>
          </p:nvPr>
        </p:nvSpPr>
        <p:spPr>
          <a:ln/>
        </p:spPr>
        <p:txBody>
          <a:bodyPr/>
          <a:lstStyle>
            <a:lvl1pPr>
              <a:defRPr/>
            </a:lvl1pPr>
          </a:lstStyle>
          <a:p>
            <a:pPr>
              <a:defRPr/>
            </a:pPr>
            <a:fld id="{F8C7E78B-FF55-49BC-B7E5-A3BA694DB95A}" type="slidenum">
              <a:rPr lang="en-US" altLang="zh-CN"/>
              <a:pPr>
                <a:defRPr/>
              </a:pPr>
              <a:t>‹#›</a:t>
            </a:fld>
            <a:endParaRPr lang="en-US" altLang="zh-CN"/>
          </a:p>
        </p:txBody>
      </p:sp>
    </p:spTree>
    <p:extLst>
      <p:ext uri="{BB962C8B-B14F-4D97-AF65-F5344CB8AC3E}">
        <p14:creationId xmlns:p14="http://schemas.microsoft.com/office/powerpoint/2010/main" val="2921849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76C5F90-E51E-4EAC-9120-BEBF7CCC056F}"/>
              </a:ext>
            </a:extLst>
          </p:cNvPr>
          <p:cNvSpPr>
            <a:spLocks noGrp="1" noChangeArrowheads="1"/>
          </p:cNvSpPr>
          <p:nvPr>
            <p:ph type="dt" sz="half" idx="10"/>
          </p:nvPr>
        </p:nvSpPr>
        <p:spPr>
          <a:ln/>
        </p:spPr>
        <p:txBody>
          <a:bodyPr/>
          <a:lstStyle>
            <a:lvl1pPr>
              <a:defRPr/>
            </a:lvl1pPr>
          </a:lstStyle>
          <a:p>
            <a:pPr>
              <a:defRPr/>
            </a:pPr>
            <a:fld id="{B57654EB-AFDB-4056-B59E-E6DBA72BAA13}" type="datetime1">
              <a:rPr lang="zh-CN" altLang="en-US"/>
              <a:pPr>
                <a:defRPr/>
              </a:pPr>
              <a:t>2022/11/11</a:t>
            </a:fld>
            <a:endParaRPr lang="en-US" altLang="zh-CN"/>
          </a:p>
        </p:txBody>
      </p:sp>
      <p:sp>
        <p:nvSpPr>
          <p:cNvPr id="5" name="Rectangle 5">
            <a:extLst>
              <a:ext uri="{FF2B5EF4-FFF2-40B4-BE49-F238E27FC236}">
                <a16:creationId xmlns:a16="http://schemas.microsoft.com/office/drawing/2014/main" id="{B11B17F6-5EA0-4C51-B47D-2D2251DF847A}"/>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6" name="Rectangle 6">
            <a:extLst>
              <a:ext uri="{FF2B5EF4-FFF2-40B4-BE49-F238E27FC236}">
                <a16:creationId xmlns:a16="http://schemas.microsoft.com/office/drawing/2014/main" id="{FF702685-02FB-410F-A338-11DB9CBBC914}"/>
              </a:ext>
            </a:extLst>
          </p:cNvPr>
          <p:cNvSpPr>
            <a:spLocks noGrp="1" noChangeArrowheads="1"/>
          </p:cNvSpPr>
          <p:nvPr>
            <p:ph type="sldNum" sz="quarter" idx="12"/>
          </p:nvPr>
        </p:nvSpPr>
        <p:spPr>
          <a:ln/>
        </p:spPr>
        <p:txBody>
          <a:bodyPr/>
          <a:lstStyle>
            <a:lvl1pPr>
              <a:defRPr/>
            </a:lvl1pPr>
          </a:lstStyle>
          <a:p>
            <a:pPr>
              <a:defRPr/>
            </a:pPr>
            <a:fld id="{3590F673-7A45-42BD-9BCC-FFDDF72F0B81}" type="slidenum">
              <a:rPr lang="en-US" altLang="zh-CN"/>
              <a:pPr>
                <a:defRPr/>
              </a:pPr>
              <a:t>‹#›</a:t>
            </a:fld>
            <a:endParaRPr lang="en-US" altLang="zh-CN"/>
          </a:p>
        </p:txBody>
      </p:sp>
    </p:spTree>
    <p:extLst>
      <p:ext uri="{BB962C8B-B14F-4D97-AF65-F5344CB8AC3E}">
        <p14:creationId xmlns:p14="http://schemas.microsoft.com/office/powerpoint/2010/main" val="3805041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14DBEA16-658B-4C05-96E5-2E78E6F38AC5}"/>
              </a:ext>
            </a:extLst>
          </p:cNvPr>
          <p:cNvSpPr>
            <a:spLocks noGrp="1" noChangeArrowheads="1"/>
          </p:cNvSpPr>
          <p:nvPr>
            <p:ph type="dt" sz="half" idx="10"/>
          </p:nvPr>
        </p:nvSpPr>
        <p:spPr>
          <a:ln/>
        </p:spPr>
        <p:txBody>
          <a:bodyPr/>
          <a:lstStyle>
            <a:lvl1pPr>
              <a:defRPr/>
            </a:lvl1pPr>
          </a:lstStyle>
          <a:p>
            <a:pPr>
              <a:defRPr/>
            </a:pPr>
            <a:fld id="{0EE420CA-D376-4F58-A7AE-4BFB23152D95}" type="datetime1">
              <a:rPr lang="zh-CN" altLang="en-US"/>
              <a:pPr>
                <a:defRPr/>
              </a:pPr>
              <a:t>2022/11/11</a:t>
            </a:fld>
            <a:endParaRPr lang="en-US" altLang="zh-CN"/>
          </a:p>
        </p:txBody>
      </p:sp>
      <p:sp>
        <p:nvSpPr>
          <p:cNvPr id="5" name="Rectangle 5">
            <a:extLst>
              <a:ext uri="{FF2B5EF4-FFF2-40B4-BE49-F238E27FC236}">
                <a16:creationId xmlns:a16="http://schemas.microsoft.com/office/drawing/2014/main" id="{7E9046EF-5863-47B4-9AF8-27774229DB55}"/>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6" name="Rectangle 6">
            <a:extLst>
              <a:ext uri="{FF2B5EF4-FFF2-40B4-BE49-F238E27FC236}">
                <a16:creationId xmlns:a16="http://schemas.microsoft.com/office/drawing/2014/main" id="{13BC565D-6700-4A8C-B0DE-D2C09738D1D5}"/>
              </a:ext>
            </a:extLst>
          </p:cNvPr>
          <p:cNvSpPr>
            <a:spLocks noGrp="1" noChangeArrowheads="1"/>
          </p:cNvSpPr>
          <p:nvPr>
            <p:ph type="sldNum" sz="quarter" idx="12"/>
          </p:nvPr>
        </p:nvSpPr>
        <p:spPr>
          <a:ln/>
        </p:spPr>
        <p:txBody>
          <a:bodyPr/>
          <a:lstStyle>
            <a:lvl1pPr>
              <a:defRPr/>
            </a:lvl1pPr>
          </a:lstStyle>
          <a:p>
            <a:pPr>
              <a:defRPr/>
            </a:pPr>
            <a:fld id="{622F92E8-F3D4-4C3A-95A8-FC365B3C0ABA}" type="slidenum">
              <a:rPr lang="en-US" altLang="zh-CN"/>
              <a:pPr>
                <a:defRPr/>
              </a:pPr>
              <a:t>‹#›</a:t>
            </a:fld>
            <a:endParaRPr lang="en-US" altLang="zh-CN"/>
          </a:p>
        </p:txBody>
      </p:sp>
    </p:spTree>
    <p:extLst>
      <p:ext uri="{BB962C8B-B14F-4D97-AF65-F5344CB8AC3E}">
        <p14:creationId xmlns:p14="http://schemas.microsoft.com/office/powerpoint/2010/main" val="2234040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E72B844-B70D-4D38-AA3C-9F7A8F9BD09D}"/>
              </a:ext>
            </a:extLst>
          </p:cNvPr>
          <p:cNvSpPr>
            <a:spLocks noGrp="1" noChangeArrowheads="1"/>
          </p:cNvSpPr>
          <p:nvPr>
            <p:ph type="dt" sz="half" idx="10"/>
          </p:nvPr>
        </p:nvSpPr>
        <p:spPr>
          <a:ln/>
        </p:spPr>
        <p:txBody>
          <a:bodyPr/>
          <a:lstStyle>
            <a:lvl1pPr>
              <a:defRPr/>
            </a:lvl1pPr>
          </a:lstStyle>
          <a:p>
            <a:pPr>
              <a:defRPr/>
            </a:pPr>
            <a:fld id="{2AFA4695-D33C-452D-804C-6B503254AB0A}" type="datetime1">
              <a:rPr lang="zh-CN" altLang="en-US"/>
              <a:pPr>
                <a:defRPr/>
              </a:pPr>
              <a:t>2022/11/11</a:t>
            </a:fld>
            <a:endParaRPr lang="en-US" altLang="zh-CN"/>
          </a:p>
        </p:txBody>
      </p:sp>
      <p:sp>
        <p:nvSpPr>
          <p:cNvPr id="6" name="Rectangle 5">
            <a:extLst>
              <a:ext uri="{FF2B5EF4-FFF2-40B4-BE49-F238E27FC236}">
                <a16:creationId xmlns:a16="http://schemas.microsoft.com/office/drawing/2014/main" id="{EEBFD584-BF2D-4F22-99BF-F81C876DB3BE}"/>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7" name="Rectangle 6">
            <a:extLst>
              <a:ext uri="{FF2B5EF4-FFF2-40B4-BE49-F238E27FC236}">
                <a16:creationId xmlns:a16="http://schemas.microsoft.com/office/drawing/2014/main" id="{6FDBA549-0310-4D39-859A-EF29A3913F50}"/>
              </a:ext>
            </a:extLst>
          </p:cNvPr>
          <p:cNvSpPr>
            <a:spLocks noGrp="1" noChangeArrowheads="1"/>
          </p:cNvSpPr>
          <p:nvPr>
            <p:ph type="sldNum" sz="quarter" idx="12"/>
          </p:nvPr>
        </p:nvSpPr>
        <p:spPr>
          <a:ln/>
        </p:spPr>
        <p:txBody>
          <a:bodyPr/>
          <a:lstStyle>
            <a:lvl1pPr>
              <a:defRPr/>
            </a:lvl1pPr>
          </a:lstStyle>
          <a:p>
            <a:pPr>
              <a:defRPr/>
            </a:pPr>
            <a:fld id="{3DF98DFB-6F03-4207-BCDF-25776B55A67D}" type="slidenum">
              <a:rPr lang="en-US" altLang="zh-CN"/>
              <a:pPr>
                <a:defRPr/>
              </a:pPr>
              <a:t>‹#›</a:t>
            </a:fld>
            <a:endParaRPr lang="en-US" altLang="zh-CN"/>
          </a:p>
        </p:txBody>
      </p:sp>
    </p:spTree>
    <p:extLst>
      <p:ext uri="{BB962C8B-B14F-4D97-AF65-F5344CB8AC3E}">
        <p14:creationId xmlns:p14="http://schemas.microsoft.com/office/powerpoint/2010/main" val="3112096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B7E8842C-C71E-4B22-92CE-A5F6904F1C0B}"/>
              </a:ext>
            </a:extLst>
          </p:cNvPr>
          <p:cNvSpPr>
            <a:spLocks noGrp="1" noChangeArrowheads="1"/>
          </p:cNvSpPr>
          <p:nvPr>
            <p:ph type="dt" sz="half" idx="10"/>
          </p:nvPr>
        </p:nvSpPr>
        <p:spPr>
          <a:ln/>
        </p:spPr>
        <p:txBody>
          <a:bodyPr/>
          <a:lstStyle>
            <a:lvl1pPr>
              <a:defRPr/>
            </a:lvl1pPr>
          </a:lstStyle>
          <a:p>
            <a:pPr>
              <a:defRPr/>
            </a:pPr>
            <a:fld id="{6986FD9A-8EAB-4055-8977-0F636A10C6DB}" type="datetime1">
              <a:rPr lang="zh-CN" altLang="en-US"/>
              <a:pPr>
                <a:defRPr/>
              </a:pPr>
              <a:t>2022/11/11</a:t>
            </a:fld>
            <a:endParaRPr lang="en-US" altLang="zh-CN"/>
          </a:p>
        </p:txBody>
      </p:sp>
      <p:sp>
        <p:nvSpPr>
          <p:cNvPr id="5" name="Rectangle 5">
            <a:extLst>
              <a:ext uri="{FF2B5EF4-FFF2-40B4-BE49-F238E27FC236}">
                <a16:creationId xmlns:a16="http://schemas.microsoft.com/office/drawing/2014/main" id="{053032B6-4178-4F8C-9224-71A562B99626}"/>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6" name="Rectangle 6">
            <a:extLst>
              <a:ext uri="{FF2B5EF4-FFF2-40B4-BE49-F238E27FC236}">
                <a16:creationId xmlns:a16="http://schemas.microsoft.com/office/drawing/2014/main" id="{433CE2DD-A075-45A7-8509-D434127DC6EF}"/>
              </a:ext>
            </a:extLst>
          </p:cNvPr>
          <p:cNvSpPr>
            <a:spLocks noGrp="1" noChangeArrowheads="1"/>
          </p:cNvSpPr>
          <p:nvPr>
            <p:ph type="sldNum" sz="quarter" idx="12"/>
          </p:nvPr>
        </p:nvSpPr>
        <p:spPr>
          <a:ln/>
        </p:spPr>
        <p:txBody>
          <a:bodyPr/>
          <a:lstStyle>
            <a:lvl1pPr>
              <a:defRPr/>
            </a:lvl1pPr>
          </a:lstStyle>
          <a:p>
            <a:pPr>
              <a:defRPr/>
            </a:pPr>
            <a:fld id="{C3F67B8E-4B14-4A22-9862-2D56D95FD7CC}" type="slidenum">
              <a:rPr lang="en-US" altLang="zh-CN"/>
              <a:pPr>
                <a:defRPr/>
              </a:pPr>
              <a:t>‹#›</a:t>
            </a:fld>
            <a:endParaRPr lang="en-US" altLang="zh-CN"/>
          </a:p>
        </p:txBody>
      </p:sp>
    </p:spTree>
    <p:extLst>
      <p:ext uri="{BB962C8B-B14F-4D97-AF65-F5344CB8AC3E}">
        <p14:creationId xmlns:p14="http://schemas.microsoft.com/office/powerpoint/2010/main" val="331178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A5C4887-BC29-481E-A396-57E62E1C939C}"/>
              </a:ext>
            </a:extLst>
          </p:cNvPr>
          <p:cNvSpPr>
            <a:spLocks noGrp="1" noChangeArrowheads="1"/>
          </p:cNvSpPr>
          <p:nvPr>
            <p:ph type="dt" sz="half" idx="10"/>
          </p:nvPr>
        </p:nvSpPr>
        <p:spPr>
          <a:ln/>
        </p:spPr>
        <p:txBody>
          <a:bodyPr/>
          <a:lstStyle>
            <a:lvl1pPr>
              <a:defRPr/>
            </a:lvl1pPr>
          </a:lstStyle>
          <a:p>
            <a:pPr>
              <a:defRPr/>
            </a:pPr>
            <a:fld id="{342E9783-0B42-4C86-86C2-0D4BC3678F50}" type="datetime1">
              <a:rPr lang="zh-CN" altLang="en-US"/>
              <a:pPr>
                <a:defRPr/>
              </a:pPr>
              <a:t>2022/11/11</a:t>
            </a:fld>
            <a:endParaRPr lang="en-US" altLang="zh-CN"/>
          </a:p>
        </p:txBody>
      </p:sp>
      <p:sp>
        <p:nvSpPr>
          <p:cNvPr id="5" name="Rectangle 5">
            <a:extLst>
              <a:ext uri="{FF2B5EF4-FFF2-40B4-BE49-F238E27FC236}">
                <a16:creationId xmlns:a16="http://schemas.microsoft.com/office/drawing/2014/main" id="{570F354F-E71A-4D24-9BE3-524F6EE0E605}"/>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6" name="Rectangle 6">
            <a:extLst>
              <a:ext uri="{FF2B5EF4-FFF2-40B4-BE49-F238E27FC236}">
                <a16:creationId xmlns:a16="http://schemas.microsoft.com/office/drawing/2014/main" id="{C2F17C10-96DA-4E03-979E-7B49F7052E99}"/>
              </a:ext>
            </a:extLst>
          </p:cNvPr>
          <p:cNvSpPr>
            <a:spLocks noGrp="1" noChangeArrowheads="1"/>
          </p:cNvSpPr>
          <p:nvPr>
            <p:ph type="sldNum" sz="quarter" idx="12"/>
          </p:nvPr>
        </p:nvSpPr>
        <p:spPr>
          <a:ln/>
        </p:spPr>
        <p:txBody>
          <a:bodyPr/>
          <a:lstStyle>
            <a:lvl1pPr>
              <a:defRPr/>
            </a:lvl1pPr>
          </a:lstStyle>
          <a:p>
            <a:pPr>
              <a:defRPr/>
            </a:pPr>
            <a:fld id="{45D457AE-12CD-4476-A50C-9F832DB79CF2}" type="slidenum">
              <a:rPr lang="en-US" altLang="zh-CN"/>
              <a:pPr>
                <a:defRPr/>
              </a:pPr>
              <a:t>‹#›</a:t>
            </a:fld>
            <a:endParaRPr lang="en-US" altLang="zh-CN"/>
          </a:p>
        </p:txBody>
      </p:sp>
    </p:spTree>
    <p:extLst>
      <p:ext uri="{BB962C8B-B14F-4D97-AF65-F5344CB8AC3E}">
        <p14:creationId xmlns:p14="http://schemas.microsoft.com/office/powerpoint/2010/main" val="172061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D055DA76-D1DD-4D64-AA80-5668D8A2D599}"/>
              </a:ext>
            </a:extLst>
          </p:cNvPr>
          <p:cNvSpPr>
            <a:spLocks noGrp="1" noChangeArrowheads="1"/>
          </p:cNvSpPr>
          <p:nvPr>
            <p:ph type="dt" sz="half" idx="10"/>
          </p:nvPr>
        </p:nvSpPr>
        <p:spPr>
          <a:ln/>
        </p:spPr>
        <p:txBody>
          <a:bodyPr/>
          <a:lstStyle>
            <a:lvl1pPr>
              <a:defRPr/>
            </a:lvl1pPr>
          </a:lstStyle>
          <a:p>
            <a:pPr>
              <a:defRPr/>
            </a:pPr>
            <a:fld id="{637CE9DD-E3B8-48EA-AA3B-704A9A30A004}" type="datetime1">
              <a:rPr lang="zh-CN" altLang="en-US"/>
              <a:pPr>
                <a:defRPr/>
              </a:pPr>
              <a:t>2022/11/11</a:t>
            </a:fld>
            <a:endParaRPr lang="en-US" altLang="zh-CN"/>
          </a:p>
        </p:txBody>
      </p:sp>
      <p:sp>
        <p:nvSpPr>
          <p:cNvPr id="5" name="Rectangle 5">
            <a:extLst>
              <a:ext uri="{FF2B5EF4-FFF2-40B4-BE49-F238E27FC236}">
                <a16:creationId xmlns:a16="http://schemas.microsoft.com/office/drawing/2014/main" id="{52E2C21A-D126-413F-92C1-2EF1DAAE7571}"/>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6" name="Rectangle 6">
            <a:extLst>
              <a:ext uri="{FF2B5EF4-FFF2-40B4-BE49-F238E27FC236}">
                <a16:creationId xmlns:a16="http://schemas.microsoft.com/office/drawing/2014/main" id="{FEB90AA6-8A42-4524-BFAF-C641B2974028}"/>
              </a:ext>
            </a:extLst>
          </p:cNvPr>
          <p:cNvSpPr>
            <a:spLocks noGrp="1" noChangeArrowheads="1"/>
          </p:cNvSpPr>
          <p:nvPr>
            <p:ph type="sldNum" sz="quarter" idx="12"/>
          </p:nvPr>
        </p:nvSpPr>
        <p:spPr>
          <a:ln/>
        </p:spPr>
        <p:txBody>
          <a:bodyPr/>
          <a:lstStyle>
            <a:lvl1pPr>
              <a:defRPr/>
            </a:lvl1pPr>
          </a:lstStyle>
          <a:p>
            <a:pPr>
              <a:defRPr/>
            </a:pPr>
            <a:fld id="{038C2090-5E88-4367-9878-BA0AAEE284BA}" type="slidenum">
              <a:rPr lang="en-US" altLang="zh-CN"/>
              <a:pPr>
                <a:defRPr/>
              </a:pPr>
              <a:t>‹#›</a:t>
            </a:fld>
            <a:endParaRPr lang="en-US" altLang="zh-CN"/>
          </a:p>
        </p:txBody>
      </p:sp>
    </p:spTree>
    <p:extLst>
      <p:ext uri="{BB962C8B-B14F-4D97-AF65-F5344CB8AC3E}">
        <p14:creationId xmlns:p14="http://schemas.microsoft.com/office/powerpoint/2010/main" val="63365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8E839A4-6F33-4981-A2A2-AC81CBB04CB1}"/>
              </a:ext>
            </a:extLst>
          </p:cNvPr>
          <p:cNvSpPr>
            <a:spLocks noGrp="1" noChangeArrowheads="1"/>
          </p:cNvSpPr>
          <p:nvPr>
            <p:ph type="dt" sz="half" idx="10"/>
          </p:nvPr>
        </p:nvSpPr>
        <p:spPr>
          <a:ln/>
        </p:spPr>
        <p:txBody>
          <a:bodyPr/>
          <a:lstStyle>
            <a:lvl1pPr>
              <a:defRPr/>
            </a:lvl1pPr>
          </a:lstStyle>
          <a:p>
            <a:pPr>
              <a:defRPr/>
            </a:pPr>
            <a:fld id="{C3D06531-9886-4FD0-A388-7CAD1DEAD12E}" type="datetime1">
              <a:rPr lang="zh-CN" altLang="en-US"/>
              <a:pPr>
                <a:defRPr/>
              </a:pPr>
              <a:t>2022/11/11</a:t>
            </a:fld>
            <a:endParaRPr lang="en-US" altLang="zh-CN"/>
          </a:p>
        </p:txBody>
      </p:sp>
      <p:sp>
        <p:nvSpPr>
          <p:cNvPr id="6" name="Rectangle 5">
            <a:extLst>
              <a:ext uri="{FF2B5EF4-FFF2-40B4-BE49-F238E27FC236}">
                <a16:creationId xmlns:a16="http://schemas.microsoft.com/office/drawing/2014/main" id="{23B8AB6C-A819-476B-A542-E61C2048285F}"/>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7" name="Rectangle 6">
            <a:extLst>
              <a:ext uri="{FF2B5EF4-FFF2-40B4-BE49-F238E27FC236}">
                <a16:creationId xmlns:a16="http://schemas.microsoft.com/office/drawing/2014/main" id="{771E5563-4082-4685-9B14-187201B20763}"/>
              </a:ext>
            </a:extLst>
          </p:cNvPr>
          <p:cNvSpPr>
            <a:spLocks noGrp="1" noChangeArrowheads="1"/>
          </p:cNvSpPr>
          <p:nvPr>
            <p:ph type="sldNum" sz="quarter" idx="12"/>
          </p:nvPr>
        </p:nvSpPr>
        <p:spPr>
          <a:ln/>
        </p:spPr>
        <p:txBody>
          <a:bodyPr/>
          <a:lstStyle>
            <a:lvl1pPr>
              <a:defRPr/>
            </a:lvl1pPr>
          </a:lstStyle>
          <a:p>
            <a:pPr>
              <a:defRPr/>
            </a:pPr>
            <a:fld id="{11863971-8B7C-4625-898F-EFC301C4358F}" type="slidenum">
              <a:rPr lang="en-US" altLang="zh-CN"/>
              <a:pPr>
                <a:defRPr/>
              </a:pPr>
              <a:t>‹#›</a:t>
            </a:fld>
            <a:endParaRPr lang="en-US" altLang="zh-CN"/>
          </a:p>
        </p:txBody>
      </p:sp>
    </p:spTree>
    <p:extLst>
      <p:ext uri="{BB962C8B-B14F-4D97-AF65-F5344CB8AC3E}">
        <p14:creationId xmlns:p14="http://schemas.microsoft.com/office/powerpoint/2010/main" val="35616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8CEF690F-FDE3-48B8-AE0C-4980296992C0}"/>
              </a:ext>
            </a:extLst>
          </p:cNvPr>
          <p:cNvSpPr>
            <a:spLocks noGrp="1" noChangeArrowheads="1"/>
          </p:cNvSpPr>
          <p:nvPr>
            <p:ph type="dt" sz="half" idx="10"/>
          </p:nvPr>
        </p:nvSpPr>
        <p:spPr>
          <a:ln/>
        </p:spPr>
        <p:txBody>
          <a:bodyPr/>
          <a:lstStyle>
            <a:lvl1pPr>
              <a:defRPr/>
            </a:lvl1pPr>
          </a:lstStyle>
          <a:p>
            <a:pPr>
              <a:defRPr/>
            </a:pPr>
            <a:fld id="{229988BB-9885-4E65-8933-E467981FD1EC}" type="datetime1">
              <a:rPr lang="zh-CN" altLang="en-US"/>
              <a:pPr>
                <a:defRPr/>
              </a:pPr>
              <a:t>2022/11/11</a:t>
            </a:fld>
            <a:endParaRPr lang="en-US" altLang="zh-CN"/>
          </a:p>
        </p:txBody>
      </p:sp>
      <p:sp>
        <p:nvSpPr>
          <p:cNvPr id="8" name="Rectangle 5">
            <a:extLst>
              <a:ext uri="{FF2B5EF4-FFF2-40B4-BE49-F238E27FC236}">
                <a16:creationId xmlns:a16="http://schemas.microsoft.com/office/drawing/2014/main" id="{475C6A3B-2771-4FDA-96DE-B71A1D964F24}"/>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9" name="Rectangle 6">
            <a:extLst>
              <a:ext uri="{FF2B5EF4-FFF2-40B4-BE49-F238E27FC236}">
                <a16:creationId xmlns:a16="http://schemas.microsoft.com/office/drawing/2014/main" id="{5B7CD4FE-5C06-4955-8CCA-01ED17768DD2}"/>
              </a:ext>
            </a:extLst>
          </p:cNvPr>
          <p:cNvSpPr>
            <a:spLocks noGrp="1" noChangeArrowheads="1"/>
          </p:cNvSpPr>
          <p:nvPr>
            <p:ph type="sldNum" sz="quarter" idx="12"/>
          </p:nvPr>
        </p:nvSpPr>
        <p:spPr>
          <a:ln/>
        </p:spPr>
        <p:txBody>
          <a:bodyPr/>
          <a:lstStyle>
            <a:lvl1pPr>
              <a:defRPr/>
            </a:lvl1pPr>
          </a:lstStyle>
          <a:p>
            <a:pPr>
              <a:defRPr/>
            </a:pPr>
            <a:fld id="{16837BD9-ACD3-4E8F-8876-49C83E7A9898}" type="slidenum">
              <a:rPr lang="en-US" altLang="zh-CN"/>
              <a:pPr>
                <a:defRPr/>
              </a:pPr>
              <a:t>‹#›</a:t>
            </a:fld>
            <a:endParaRPr lang="en-US" altLang="zh-CN"/>
          </a:p>
        </p:txBody>
      </p:sp>
    </p:spTree>
    <p:extLst>
      <p:ext uri="{BB962C8B-B14F-4D97-AF65-F5344CB8AC3E}">
        <p14:creationId xmlns:p14="http://schemas.microsoft.com/office/powerpoint/2010/main" val="371235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5CEBB33-F1E3-44E7-B921-1C0BB1A1072E}"/>
              </a:ext>
            </a:extLst>
          </p:cNvPr>
          <p:cNvSpPr>
            <a:spLocks noGrp="1" noChangeArrowheads="1"/>
          </p:cNvSpPr>
          <p:nvPr>
            <p:ph type="dt" sz="half" idx="10"/>
          </p:nvPr>
        </p:nvSpPr>
        <p:spPr>
          <a:ln/>
        </p:spPr>
        <p:txBody>
          <a:bodyPr/>
          <a:lstStyle>
            <a:lvl1pPr>
              <a:defRPr/>
            </a:lvl1pPr>
          </a:lstStyle>
          <a:p>
            <a:pPr>
              <a:defRPr/>
            </a:pPr>
            <a:fld id="{6273EC54-9E36-4200-B589-5725CB142C2E}" type="datetime1">
              <a:rPr lang="zh-CN" altLang="en-US"/>
              <a:pPr>
                <a:defRPr/>
              </a:pPr>
              <a:t>2022/11/11</a:t>
            </a:fld>
            <a:endParaRPr lang="en-US" altLang="zh-CN"/>
          </a:p>
        </p:txBody>
      </p:sp>
      <p:sp>
        <p:nvSpPr>
          <p:cNvPr id="4" name="Rectangle 5">
            <a:extLst>
              <a:ext uri="{FF2B5EF4-FFF2-40B4-BE49-F238E27FC236}">
                <a16:creationId xmlns:a16="http://schemas.microsoft.com/office/drawing/2014/main" id="{023730A4-FBA3-4F20-9927-ECA538BE9091}"/>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5" name="Rectangle 6">
            <a:extLst>
              <a:ext uri="{FF2B5EF4-FFF2-40B4-BE49-F238E27FC236}">
                <a16:creationId xmlns:a16="http://schemas.microsoft.com/office/drawing/2014/main" id="{8458DBAC-AEE4-46A4-B8F2-67B2308CDFB4}"/>
              </a:ext>
            </a:extLst>
          </p:cNvPr>
          <p:cNvSpPr>
            <a:spLocks noGrp="1" noChangeArrowheads="1"/>
          </p:cNvSpPr>
          <p:nvPr>
            <p:ph type="sldNum" sz="quarter" idx="12"/>
          </p:nvPr>
        </p:nvSpPr>
        <p:spPr>
          <a:ln/>
        </p:spPr>
        <p:txBody>
          <a:bodyPr/>
          <a:lstStyle>
            <a:lvl1pPr>
              <a:defRPr/>
            </a:lvl1pPr>
          </a:lstStyle>
          <a:p>
            <a:pPr>
              <a:defRPr/>
            </a:pPr>
            <a:fld id="{4928C753-3C66-4B33-AEC0-715B1E4022AF}" type="slidenum">
              <a:rPr lang="en-US" altLang="zh-CN"/>
              <a:pPr>
                <a:defRPr/>
              </a:pPr>
              <a:t>‹#›</a:t>
            </a:fld>
            <a:endParaRPr lang="en-US" altLang="zh-CN"/>
          </a:p>
        </p:txBody>
      </p:sp>
    </p:spTree>
    <p:extLst>
      <p:ext uri="{BB962C8B-B14F-4D97-AF65-F5344CB8AC3E}">
        <p14:creationId xmlns:p14="http://schemas.microsoft.com/office/powerpoint/2010/main" val="335761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5B803C9-5EE2-4AF2-AACC-F0AFB3188921}"/>
              </a:ext>
            </a:extLst>
          </p:cNvPr>
          <p:cNvSpPr>
            <a:spLocks noGrp="1" noChangeArrowheads="1"/>
          </p:cNvSpPr>
          <p:nvPr>
            <p:ph type="dt" sz="half" idx="10"/>
          </p:nvPr>
        </p:nvSpPr>
        <p:spPr>
          <a:ln/>
        </p:spPr>
        <p:txBody>
          <a:bodyPr/>
          <a:lstStyle>
            <a:lvl1pPr>
              <a:defRPr/>
            </a:lvl1pPr>
          </a:lstStyle>
          <a:p>
            <a:pPr>
              <a:defRPr/>
            </a:pPr>
            <a:fld id="{D8A705D2-2089-4377-AF45-4B6EE3966E69}" type="datetime1">
              <a:rPr lang="zh-CN" altLang="en-US"/>
              <a:pPr>
                <a:defRPr/>
              </a:pPr>
              <a:t>2022/11/11</a:t>
            </a:fld>
            <a:endParaRPr lang="en-US" altLang="zh-CN"/>
          </a:p>
        </p:txBody>
      </p:sp>
      <p:sp>
        <p:nvSpPr>
          <p:cNvPr id="3" name="Rectangle 5">
            <a:extLst>
              <a:ext uri="{FF2B5EF4-FFF2-40B4-BE49-F238E27FC236}">
                <a16:creationId xmlns:a16="http://schemas.microsoft.com/office/drawing/2014/main" id="{509543D8-1970-4BCC-AECE-C2CF52FECC53}"/>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4" name="Rectangle 6">
            <a:extLst>
              <a:ext uri="{FF2B5EF4-FFF2-40B4-BE49-F238E27FC236}">
                <a16:creationId xmlns:a16="http://schemas.microsoft.com/office/drawing/2014/main" id="{997AB9EA-19C6-41E3-8EEC-7636A241A361}"/>
              </a:ext>
            </a:extLst>
          </p:cNvPr>
          <p:cNvSpPr>
            <a:spLocks noGrp="1" noChangeArrowheads="1"/>
          </p:cNvSpPr>
          <p:nvPr>
            <p:ph type="sldNum" sz="quarter" idx="12"/>
          </p:nvPr>
        </p:nvSpPr>
        <p:spPr>
          <a:ln/>
        </p:spPr>
        <p:txBody>
          <a:bodyPr/>
          <a:lstStyle>
            <a:lvl1pPr>
              <a:defRPr/>
            </a:lvl1pPr>
          </a:lstStyle>
          <a:p>
            <a:pPr>
              <a:defRPr/>
            </a:pPr>
            <a:fld id="{CF886346-68C8-444A-AA72-EFAE0F77C5DD}" type="slidenum">
              <a:rPr lang="en-US" altLang="zh-CN"/>
              <a:pPr>
                <a:defRPr/>
              </a:pPr>
              <a:t>‹#›</a:t>
            </a:fld>
            <a:endParaRPr lang="en-US" altLang="zh-CN"/>
          </a:p>
        </p:txBody>
      </p:sp>
    </p:spTree>
    <p:extLst>
      <p:ext uri="{BB962C8B-B14F-4D97-AF65-F5344CB8AC3E}">
        <p14:creationId xmlns:p14="http://schemas.microsoft.com/office/powerpoint/2010/main" val="17942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B261348-3DD8-4992-9A3F-8186E760A7C9}"/>
              </a:ext>
            </a:extLst>
          </p:cNvPr>
          <p:cNvSpPr>
            <a:spLocks noGrp="1" noChangeArrowheads="1"/>
          </p:cNvSpPr>
          <p:nvPr>
            <p:ph type="dt" sz="half" idx="10"/>
          </p:nvPr>
        </p:nvSpPr>
        <p:spPr>
          <a:ln/>
        </p:spPr>
        <p:txBody>
          <a:bodyPr/>
          <a:lstStyle>
            <a:lvl1pPr>
              <a:defRPr/>
            </a:lvl1pPr>
          </a:lstStyle>
          <a:p>
            <a:pPr>
              <a:defRPr/>
            </a:pPr>
            <a:fld id="{DA09D451-A6DF-44BD-8BA6-8BB7EA064084}" type="datetime1">
              <a:rPr lang="zh-CN" altLang="en-US"/>
              <a:pPr>
                <a:defRPr/>
              </a:pPr>
              <a:t>2022/11/11</a:t>
            </a:fld>
            <a:endParaRPr lang="en-US" altLang="zh-CN"/>
          </a:p>
        </p:txBody>
      </p:sp>
      <p:sp>
        <p:nvSpPr>
          <p:cNvPr id="6" name="Rectangle 5">
            <a:extLst>
              <a:ext uri="{FF2B5EF4-FFF2-40B4-BE49-F238E27FC236}">
                <a16:creationId xmlns:a16="http://schemas.microsoft.com/office/drawing/2014/main" id="{5EB549BC-F769-4625-B4F2-B30427996909}"/>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7" name="Rectangle 6">
            <a:extLst>
              <a:ext uri="{FF2B5EF4-FFF2-40B4-BE49-F238E27FC236}">
                <a16:creationId xmlns:a16="http://schemas.microsoft.com/office/drawing/2014/main" id="{567F5103-28D0-4906-B250-56E157D058F7}"/>
              </a:ext>
            </a:extLst>
          </p:cNvPr>
          <p:cNvSpPr>
            <a:spLocks noGrp="1" noChangeArrowheads="1"/>
          </p:cNvSpPr>
          <p:nvPr>
            <p:ph type="sldNum" sz="quarter" idx="12"/>
          </p:nvPr>
        </p:nvSpPr>
        <p:spPr>
          <a:ln/>
        </p:spPr>
        <p:txBody>
          <a:bodyPr/>
          <a:lstStyle>
            <a:lvl1pPr>
              <a:defRPr/>
            </a:lvl1pPr>
          </a:lstStyle>
          <a:p>
            <a:pPr>
              <a:defRPr/>
            </a:pPr>
            <a:fld id="{37B067F7-3B20-4B90-867A-3D8F077F9766}" type="slidenum">
              <a:rPr lang="en-US" altLang="zh-CN"/>
              <a:pPr>
                <a:defRPr/>
              </a:pPr>
              <a:t>‹#›</a:t>
            </a:fld>
            <a:endParaRPr lang="en-US" altLang="zh-CN"/>
          </a:p>
        </p:txBody>
      </p:sp>
    </p:spTree>
    <p:extLst>
      <p:ext uri="{BB962C8B-B14F-4D97-AF65-F5344CB8AC3E}">
        <p14:creationId xmlns:p14="http://schemas.microsoft.com/office/powerpoint/2010/main" val="1176573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2361C3D-C9EF-4440-A28C-34364E82986E}"/>
              </a:ext>
            </a:extLst>
          </p:cNvPr>
          <p:cNvSpPr>
            <a:spLocks noGrp="1" noChangeArrowheads="1"/>
          </p:cNvSpPr>
          <p:nvPr>
            <p:ph type="dt" sz="half" idx="10"/>
          </p:nvPr>
        </p:nvSpPr>
        <p:spPr>
          <a:ln/>
        </p:spPr>
        <p:txBody>
          <a:bodyPr/>
          <a:lstStyle>
            <a:lvl1pPr>
              <a:defRPr/>
            </a:lvl1pPr>
          </a:lstStyle>
          <a:p>
            <a:pPr>
              <a:defRPr/>
            </a:pPr>
            <a:fld id="{C90FBBF2-724A-4D09-BADB-02B44AFDD8E9}" type="datetime1">
              <a:rPr lang="zh-CN" altLang="en-US"/>
              <a:pPr>
                <a:defRPr/>
              </a:pPr>
              <a:t>2022/11/11</a:t>
            </a:fld>
            <a:endParaRPr lang="en-US" altLang="zh-CN"/>
          </a:p>
        </p:txBody>
      </p:sp>
      <p:sp>
        <p:nvSpPr>
          <p:cNvPr id="6" name="Rectangle 5">
            <a:extLst>
              <a:ext uri="{FF2B5EF4-FFF2-40B4-BE49-F238E27FC236}">
                <a16:creationId xmlns:a16="http://schemas.microsoft.com/office/drawing/2014/main" id="{436E5354-50DA-4F72-A0B4-0A196728308B}"/>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7" name="Rectangle 6">
            <a:extLst>
              <a:ext uri="{FF2B5EF4-FFF2-40B4-BE49-F238E27FC236}">
                <a16:creationId xmlns:a16="http://schemas.microsoft.com/office/drawing/2014/main" id="{D31B6720-A920-4C83-B2D8-876B774B058E}"/>
              </a:ext>
            </a:extLst>
          </p:cNvPr>
          <p:cNvSpPr>
            <a:spLocks noGrp="1" noChangeArrowheads="1"/>
          </p:cNvSpPr>
          <p:nvPr>
            <p:ph type="sldNum" sz="quarter" idx="12"/>
          </p:nvPr>
        </p:nvSpPr>
        <p:spPr>
          <a:ln/>
        </p:spPr>
        <p:txBody>
          <a:bodyPr/>
          <a:lstStyle>
            <a:lvl1pPr>
              <a:defRPr/>
            </a:lvl1pPr>
          </a:lstStyle>
          <a:p>
            <a:pPr>
              <a:defRPr/>
            </a:pPr>
            <a:fld id="{8C41F0AB-B935-49CB-AA02-B0DAF0A4D300}" type="slidenum">
              <a:rPr lang="en-US" altLang="zh-CN"/>
              <a:pPr>
                <a:defRPr/>
              </a:pPr>
              <a:t>‹#›</a:t>
            </a:fld>
            <a:endParaRPr lang="en-US" altLang="zh-CN"/>
          </a:p>
        </p:txBody>
      </p:sp>
    </p:spTree>
    <p:extLst>
      <p:ext uri="{BB962C8B-B14F-4D97-AF65-F5344CB8AC3E}">
        <p14:creationId xmlns:p14="http://schemas.microsoft.com/office/powerpoint/2010/main" val="8338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75A6DE8-D348-46B4-BE31-5F171AF9A1EF}"/>
              </a:ext>
            </a:extLst>
          </p:cNvPr>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5E02C5C2-E3F4-4382-BFCA-8D960C33C5D1}"/>
              </a:ext>
            </a:extLst>
          </p:cNvPr>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DB47086D-6EC1-4A79-843D-4169F4F0676A}"/>
              </a:ext>
            </a:extLst>
          </p:cNvPr>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latin typeface="Arial" charset="0"/>
              </a:defRPr>
            </a:lvl1pPr>
          </a:lstStyle>
          <a:p>
            <a:pPr>
              <a:defRPr/>
            </a:pPr>
            <a:fld id="{1590A6B7-C419-4879-B6D6-4B54A71D6E93}" type="datetime1">
              <a:rPr lang="zh-CN" altLang="en-US"/>
              <a:pPr>
                <a:defRPr/>
              </a:pPr>
              <a:t>2022/11/11</a:t>
            </a:fld>
            <a:endParaRPr lang="en-US" altLang="zh-CN"/>
          </a:p>
        </p:txBody>
      </p:sp>
      <p:sp>
        <p:nvSpPr>
          <p:cNvPr id="1029" name="Rectangle 5">
            <a:extLst>
              <a:ext uri="{FF2B5EF4-FFF2-40B4-BE49-F238E27FC236}">
                <a16:creationId xmlns:a16="http://schemas.microsoft.com/office/drawing/2014/main" id="{589F7D63-719D-4792-874F-9E2D6DEA1CED}"/>
              </a:ext>
            </a:extLst>
          </p:cNvPr>
          <p:cNvSpPr>
            <a:spLocks noGrp="1" noChangeArrowheads="1"/>
          </p:cNvSpPr>
          <p:nvPr>
            <p:ph type="ftr" sz="quarter" idx="3"/>
          </p:nvPr>
        </p:nvSpPr>
        <p:spPr bwMode="auto">
          <a:xfrm>
            <a:off x="2195513" y="6453188"/>
            <a:ext cx="5148262"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宋体" pitchFamily="2" charset="-122"/>
              </a:defRPr>
            </a:lvl1pPr>
          </a:lstStyle>
          <a:p>
            <a:pPr>
              <a:defRPr/>
            </a:pPr>
            <a:r>
              <a:rPr lang="zh-CN" altLang="en-US"/>
              <a:t>模拟与数字电路 </a:t>
            </a:r>
            <a:r>
              <a:rPr lang="en-US" altLang="zh-CN"/>
              <a:t>— </a:t>
            </a:r>
            <a:r>
              <a:rPr kumimoji="1" lang="zh-CN" altLang="zh-CN"/>
              <a:t>时序逻辑电路</a:t>
            </a:r>
            <a:r>
              <a:rPr kumimoji="1" lang="zh-CN" altLang="en-US"/>
              <a:t>(</a:t>
            </a:r>
            <a:r>
              <a:rPr kumimoji="1" lang="en-US" altLang="zh-CN"/>
              <a:t>5)</a:t>
            </a:r>
          </a:p>
        </p:txBody>
      </p:sp>
      <p:sp>
        <p:nvSpPr>
          <p:cNvPr id="1030" name="Rectangle 6">
            <a:extLst>
              <a:ext uri="{FF2B5EF4-FFF2-40B4-BE49-F238E27FC236}">
                <a16:creationId xmlns:a16="http://schemas.microsoft.com/office/drawing/2014/main" id="{47CC178B-DB17-4BEC-B951-D997A4DB084D}"/>
              </a:ext>
            </a:extLst>
          </p:cNvPr>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mtClean="0">
                <a:solidFill>
                  <a:srgbClr val="B2B2B2"/>
                </a:solidFill>
              </a:defRPr>
            </a:lvl1pPr>
          </a:lstStyle>
          <a:p>
            <a:pPr>
              <a:defRPr/>
            </a:pPr>
            <a:fld id="{E1725F4D-58FD-43BE-805A-3164C19BB7DA}" type="slidenum">
              <a:rPr lang="en-US" altLang="zh-CN"/>
              <a:pPr>
                <a:defRPr/>
              </a:pPr>
              <a:t>‹#›</a:t>
            </a:fld>
            <a:endParaRPr lang="en-US" altLang="zh-CN"/>
          </a:p>
        </p:txBody>
      </p:sp>
      <p:sp>
        <p:nvSpPr>
          <p:cNvPr id="1031" name="Line 7">
            <a:extLst>
              <a:ext uri="{FF2B5EF4-FFF2-40B4-BE49-F238E27FC236}">
                <a16:creationId xmlns:a16="http://schemas.microsoft.com/office/drawing/2014/main" id="{F9FD98A9-BF01-4ABE-B304-8D50022B3633}"/>
              </a:ext>
            </a:extLst>
          </p:cNvPr>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000" b="1">
          <a:solidFill>
            <a:schemeClr val="tx2"/>
          </a:solidFill>
          <a:latin typeface="Times New Roman" pitchFamily="18" charset="0"/>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0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0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0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Times New Roman" pitchFamily="18" charset="0"/>
          <a:ea typeface="+mn-ea"/>
          <a:cs typeface="+mn-cs"/>
        </a:defRPr>
      </a:lvl1pPr>
      <a:lvl2pPr marL="742950" indent="-285750" algn="l" rtl="0" eaLnBrk="0" fontAlgn="base" hangingPunct="0">
        <a:spcBef>
          <a:spcPct val="0"/>
        </a:spcBef>
        <a:spcAft>
          <a:spcPct val="20000"/>
        </a:spcAft>
        <a:buChar char="–"/>
        <a:defRPr sz="2400">
          <a:solidFill>
            <a:schemeClr val="tx1"/>
          </a:solidFill>
          <a:latin typeface="Times New Roman" pitchFamily="18" charset="0"/>
          <a:ea typeface="+mn-ea"/>
        </a:defRPr>
      </a:lvl2pPr>
      <a:lvl3pPr marL="1143000" indent="-228600" algn="l" rtl="0" eaLnBrk="0" fontAlgn="base" hangingPunct="0">
        <a:spcBef>
          <a:spcPct val="0"/>
        </a:spcBef>
        <a:spcAft>
          <a:spcPct val="20000"/>
        </a:spcAft>
        <a:buChar char="•"/>
        <a:defRPr sz="2000">
          <a:solidFill>
            <a:schemeClr val="tx1"/>
          </a:solidFill>
          <a:latin typeface="Times New Roman" pitchFamily="18" charset="0"/>
          <a:ea typeface="+mn-ea"/>
        </a:defRPr>
      </a:lvl3pPr>
      <a:lvl4pPr marL="1600200" indent="-228600" algn="l" rtl="0" eaLnBrk="0" fontAlgn="base" hangingPunct="0">
        <a:spcBef>
          <a:spcPct val="0"/>
        </a:spcBef>
        <a:spcAft>
          <a:spcPct val="20000"/>
        </a:spcAft>
        <a:buChar char="–"/>
        <a:defRPr sz="2000">
          <a:solidFill>
            <a:schemeClr val="tx1"/>
          </a:solidFill>
          <a:latin typeface="Times New Roman" pitchFamily="18" charset="0"/>
          <a:ea typeface="+mn-ea"/>
        </a:defRPr>
      </a:lvl4pPr>
      <a:lvl5pPr marL="2057400" indent="-228600" algn="l" rtl="0" eaLnBrk="0" fontAlgn="base" hangingPunct="0">
        <a:spcBef>
          <a:spcPct val="0"/>
        </a:spcBef>
        <a:spcAft>
          <a:spcPct val="20000"/>
        </a:spcAft>
        <a:buChar char="»"/>
        <a:defRPr sz="2000">
          <a:solidFill>
            <a:schemeClr val="tx1"/>
          </a:solidFill>
          <a:latin typeface="Times New Roman" pitchFamily="18" charset="0"/>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1F6C9DE-4239-461D-A9DA-14ADB0B52C09}"/>
              </a:ext>
            </a:extLst>
          </p:cNvPr>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400" b="0"/>
              <a:t>Analog and Digital Circuits</a:t>
            </a:r>
            <a:endParaRPr lang="zh-CN" altLang="en-US" sz="2400" b="0"/>
          </a:p>
        </p:txBody>
      </p:sp>
      <p:sp>
        <p:nvSpPr>
          <p:cNvPr id="4099" name="Text Box 4">
            <a:extLst>
              <a:ext uri="{FF2B5EF4-FFF2-40B4-BE49-F238E27FC236}">
                <a16:creationId xmlns:a16="http://schemas.microsoft.com/office/drawing/2014/main" id="{48C8D3B8-B098-4C71-ABCA-C71918D2B64A}"/>
              </a:ext>
            </a:extLst>
          </p:cNvPr>
          <p:cNvSpPr txBox="1">
            <a:spLocks noChangeArrowheads="1"/>
          </p:cNvSpPr>
          <p:nvPr/>
        </p:nvSpPr>
        <p:spPr bwMode="auto">
          <a:xfrm>
            <a:off x="863600" y="3933825"/>
            <a:ext cx="741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3200">
                <a:latin typeface="宋体" panose="02010600030101010101" pitchFamily="2" charset="-122"/>
              </a:rPr>
              <a:t>20_</a:t>
            </a:r>
            <a:r>
              <a:rPr kumimoji="1" lang="en-US" altLang="zh-CN" sz="3200">
                <a:latin typeface="宋体" panose="02010600030101010101" pitchFamily="2" charset="-122"/>
              </a:rPr>
              <a:t>PLD</a:t>
            </a:r>
            <a:r>
              <a:rPr kumimoji="1" lang="zh-CN" altLang="zh-CN" sz="3200">
                <a:latin typeface="宋体" panose="02010600030101010101" pitchFamily="2" charset="-122"/>
              </a:rPr>
              <a:t>(</a:t>
            </a:r>
            <a:r>
              <a:rPr kumimoji="1" lang="en-US" altLang="zh-CN" sz="3200">
                <a:latin typeface="宋体" panose="02010600030101010101" pitchFamily="2" charset="-122"/>
              </a:rPr>
              <a:t>2</a:t>
            </a:r>
            <a:r>
              <a:rPr kumimoji="1" lang="zh-CN" altLang="zh-CN" sz="3200">
                <a:latin typeface="宋体" panose="02010600030101010101" pitchFamily="2" charset="-122"/>
              </a:rPr>
              <a:t>)</a:t>
            </a:r>
            <a:endParaRPr kumimoji="1" lang="en-US" altLang="zh-CN" sz="3200">
              <a:latin typeface="宋体" panose="02010600030101010101" pitchFamily="2" charset="-122"/>
            </a:endParaRPr>
          </a:p>
        </p:txBody>
      </p:sp>
      <p:sp>
        <p:nvSpPr>
          <p:cNvPr id="4100" name="Rectangle 4">
            <a:extLst>
              <a:ext uri="{FF2B5EF4-FFF2-40B4-BE49-F238E27FC236}">
                <a16:creationId xmlns:a16="http://schemas.microsoft.com/office/drawing/2014/main" id="{1CF1D696-EF03-4286-9679-DCB7662CBBD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8571306-BB8E-4452-8CA4-B95FEFCF4CAD}" type="datetime1">
              <a:rPr lang="zh-CN" altLang="en-US" sz="1800" b="0" smtClean="0">
                <a:solidFill>
                  <a:srgbClr val="B2B2B2"/>
                </a:solidFill>
                <a:latin typeface="Arial" panose="020B0604020202020204" pitchFamily="34" charset="0"/>
              </a:rPr>
              <a:pPr>
                <a:spcAft>
                  <a:spcPct val="0"/>
                </a:spcAft>
                <a:buFontTx/>
                <a:buNone/>
              </a:pPr>
              <a:t>2022/11/11</a:t>
            </a:fld>
            <a:endParaRPr lang="en-US" altLang="zh-CN" sz="1800" b="0">
              <a:solidFill>
                <a:srgbClr val="B2B2B2"/>
              </a:solidFill>
              <a:latin typeface="Arial" panose="020B0604020202020204" pitchFamily="34" charset="0"/>
            </a:endParaRPr>
          </a:p>
        </p:txBody>
      </p:sp>
      <p:sp>
        <p:nvSpPr>
          <p:cNvPr id="4101" name="Rectangle 5">
            <a:extLst>
              <a:ext uri="{FF2B5EF4-FFF2-40B4-BE49-F238E27FC236}">
                <a16:creationId xmlns:a16="http://schemas.microsoft.com/office/drawing/2014/main" id="{03D49D55-9F62-40E2-8D70-7160B492324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4102" name="Rectangle 6">
            <a:extLst>
              <a:ext uri="{FF2B5EF4-FFF2-40B4-BE49-F238E27FC236}">
                <a16:creationId xmlns:a16="http://schemas.microsoft.com/office/drawing/2014/main" id="{CBAE88EA-E533-4B61-9497-ACD72E60C29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3CABAEA-13C6-446F-88D0-3A0E39866B24}" type="slidenum">
              <a:rPr lang="en-US" altLang="zh-CN" sz="1800" b="0">
                <a:solidFill>
                  <a:srgbClr val="B2B2B2"/>
                </a:solidFill>
                <a:latin typeface="Arial" panose="020B0604020202020204" pitchFamily="34" charset="0"/>
              </a:rPr>
              <a:pPr>
                <a:spcAft>
                  <a:spcPct val="0"/>
                </a:spcAft>
                <a:buFontTx/>
                <a:buNone/>
              </a:pPr>
              <a:t>1</a:t>
            </a:fld>
            <a:endParaRPr lang="en-US" altLang="zh-CN" sz="1800" b="0">
              <a:solidFill>
                <a:srgbClr val="B2B2B2"/>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id="{17ACFEAB-8681-4F04-817F-FCCDBD3EF07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5AE9BA2-E28C-4194-AEA0-1A28578E10C5}" type="datetime1">
              <a:rPr lang="zh-CN" altLang="en-US" sz="1800" b="0" smtClean="0">
                <a:solidFill>
                  <a:srgbClr val="B2B2B2"/>
                </a:solidFill>
                <a:latin typeface="Arial" panose="020B0604020202020204" pitchFamily="34" charset="0"/>
              </a:rPr>
              <a:pPr>
                <a:spcAft>
                  <a:spcPct val="0"/>
                </a:spcAft>
                <a:buFontTx/>
                <a:buNone/>
              </a:pPr>
              <a:t>2022/11/11</a:t>
            </a:fld>
            <a:endParaRPr lang="en-US" altLang="zh-CN" sz="1800" b="0">
              <a:solidFill>
                <a:srgbClr val="B2B2B2"/>
              </a:solidFill>
              <a:latin typeface="Arial" panose="020B0604020202020204" pitchFamily="34" charset="0"/>
            </a:endParaRPr>
          </a:p>
        </p:txBody>
      </p:sp>
      <p:sp>
        <p:nvSpPr>
          <p:cNvPr id="19459" name="Rectangle 5">
            <a:extLst>
              <a:ext uri="{FF2B5EF4-FFF2-40B4-BE49-F238E27FC236}">
                <a16:creationId xmlns:a16="http://schemas.microsoft.com/office/drawing/2014/main" id="{C0DEA0B5-A5C5-4A00-85E4-506C9531BCC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9460" name="Rectangle 6">
            <a:extLst>
              <a:ext uri="{FF2B5EF4-FFF2-40B4-BE49-F238E27FC236}">
                <a16:creationId xmlns:a16="http://schemas.microsoft.com/office/drawing/2014/main" id="{834854C8-1063-400A-9BC1-7DE41021C48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5F70BF6-2A59-42AD-BC74-A56AD432FC86}" type="slidenum">
              <a:rPr lang="en-US" altLang="zh-CN" sz="1800" b="0">
                <a:solidFill>
                  <a:srgbClr val="B2B2B2"/>
                </a:solidFill>
                <a:latin typeface="Arial" panose="020B0604020202020204" pitchFamily="34" charset="0"/>
              </a:rPr>
              <a:pPr>
                <a:spcAft>
                  <a:spcPct val="0"/>
                </a:spcAft>
                <a:buFontTx/>
                <a:buNone/>
              </a:pPr>
              <a:t>10</a:t>
            </a:fld>
            <a:endParaRPr lang="en-US" altLang="zh-CN" sz="1800" b="0">
              <a:solidFill>
                <a:srgbClr val="B2B2B2"/>
              </a:solidFill>
              <a:latin typeface="Arial" panose="020B0604020202020204" pitchFamily="34" charset="0"/>
            </a:endParaRPr>
          </a:p>
        </p:txBody>
      </p:sp>
      <p:pic>
        <p:nvPicPr>
          <p:cNvPr id="19461" name="Picture 2">
            <a:extLst>
              <a:ext uri="{FF2B5EF4-FFF2-40B4-BE49-F238E27FC236}">
                <a16:creationId xmlns:a16="http://schemas.microsoft.com/office/drawing/2014/main" id="{AF4E8EDE-F730-40DE-8281-6484491F8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268413"/>
            <a:ext cx="5413375"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3">
            <a:extLst>
              <a:ext uri="{FF2B5EF4-FFF2-40B4-BE49-F238E27FC236}">
                <a16:creationId xmlns:a16="http://schemas.microsoft.com/office/drawing/2014/main" id="{1F63CA5E-F03E-45DC-BADF-FF6207C37D4D}"/>
              </a:ext>
            </a:extLst>
          </p:cNvPr>
          <p:cNvSpPr>
            <a:spLocks noGrp="1" noChangeArrowheads="1"/>
          </p:cNvSpPr>
          <p:nvPr>
            <p:ph type="title"/>
          </p:nvPr>
        </p:nvSpPr>
        <p:spPr/>
        <p:txBody>
          <a:bodyPr/>
          <a:lstStyle/>
          <a:p>
            <a:r>
              <a:rPr lang="en-US" altLang="zh-CN"/>
              <a:t>FPGA</a:t>
            </a:r>
            <a:r>
              <a:rPr lang="zh-CN" altLang="en-US"/>
              <a:t>结构</a:t>
            </a:r>
          </a:p>
        </p:txBody>
      </p:sp>
      <p:sp>
        <p:nvSpPr>
          <p:cNvPr id="19463" name="Rectangle 4">
            <a:extLst>
              <a:ext uri="{FF2B5EF4-FFF2-40B4-BE49-F238E27FC236}">
                <a16:creationId xmlns:a16="http://schemas.microsoft.com/office/drawing/2014/main" id="{7677017A-017E-4E5F-8D49-0D468F8B0BA3}"/>
              </a:ext>
            </a:extLst>
          </p:cNvPr>
          <p:cNvSpPr>
            <a:spLocks noGrp="1" noChangeArrowheads="1"/>
          </p:cNvSpPr>
          <p:nvPr>
            <p:ph type="body" idx="1"/>
          </p:nvPr>
        </p:nvSpPr>
        <p:spPr>
          <a:xfrm>
            <a:off x="457200" y="1449388"/>
            <a:ext cx="2566988" cy="4932362"/>
          </a:xfrm>
        </p:spPr>
        <p:txBody>
          <a:bodyPr/>
          <a:lstStyle/>
          <a:p>
            <a:r>
              <a:rPr lang="zh-CN" altLang="en-US"/>
              <a:t>可配置逻辑块</a:t>
            </a:r>
            <a:r>
              <a:rPr lang="en-US" altLang="zh-CN"/>
              <a:t>CLB</a:t>
            </a:r>
          </a:p>
          <a:p>
            <a:r>
              <a:rPr lang="zh-CN" altLang="en-US"/>
              <a:t>可编程开关矩阵</a:t>
            </a:r>
            <a:r>
              <a:rPr lang="en-US" altLang="zh-CN"/>
              <a:t>PSM</a:t>
            </a:r>
          </a:p>
          <a:p>
            <a:r>
              <a:rPr lang="zh-CN" altLang="en-US"/>
              <a:t>可编程互连</a:t>
            </a:r>
            <a:r>
              <a:rPr lang="en-US" altLang="zh-CN"/>
              <a:t>PI</a:t>
            </a:r>
          </a:p>
          <a:p>
            <a:r>
              <a:rPr lang="zh-CN" altLang="en-US"/>
              <a:t>可编程输入</a:t>
            </a:r>
            <a:r>
              <a:rPr lang="en-US" altLang="zh-CN"/>
              <a:t>/</a:t>
            </a:r>
            <a:r>
              <a:rPr lang="zh-CN" altLang="en-US"/>
              <a:t>输出块</a:t>
            </a:r>
            <a:r>
              <a:rPr lang="en-US" altLang="zh-CN"/>
              <a:t>I/OB</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FC210D07-425E-4147-B116-CC49DF4D356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7A49F1F-351B-4EAC-87F1-D2A40F558A27}" type="datetime1">
              <a:rPr lang="zh-CN" altLang="en-US" sz="1800" b="0" smtClean="0">
                <a:solidFill>
                  <a:srgbClr val="B2B2B2"/>
                </a:solidFill>
                <a:latin typeface="Arial" panose="020B0604020202020204" pitchFamily="34" charset="0"/>
              </a:rPr>
              <a:pPr>
                <a:spcAft>
                  <a:spcPct val="0"/>
                </a:spcAft>
                <a:buFontTx/>
                <a:buNone/>
              </a:pPr>
              <a:t>2022/11/11</a:t>
            </a:fld>
            <a:endParaRPr lang="en-US" altLang="zh-CN" sz="1800" b="0">
              <a:solidFill>
                <a:srgbClr val="B2B2B2"/>
              </a:solidFill>
              <a:latin typeface="Arial" panose="020B0604020202020204" pitchFamily="34" charset="0"/>
            </a:endParaRPr>
          </a:p>
        </p:txBody>
      </p:sp>
      <p:sp>
        <p:nvSpPr>
          <p:cNvPr id="21507" name="Rectangle 5">
            <a:extLst>
              <a:ext uri="{FF2B5EF4-FFF2-40B4-BE49-F238E27FC236}">
                <a16:creationId xmlns:a16="http://schemas.microsoft.com/office/drawing/2014/main" id="{FC086C16-7590-4D73-B437-5C30EEE438C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21508" name="Rectangle 6">
            <a:extLst>
              <a:ext uri="{FF2B5EF4-FFF2-40B4-BE49-F238E27FC236}">
                <a16:creationId xmlns:a16="http://schemas.microsoft.com/office/drawing/2014/main" id="{0FEF6623-4D2D-4AFC-95AA-FE1D4F70D22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64A48F2-A740-4A87-B64F-4C0F70CF5EB7}" type="slidenum">
              <a:rPr lang="en-US" altLang="zh-CN" sz="1800" b="0">
                <a:solidFill>
                  <a:srgbClr val="B2B2B2"/>
                </a:solidFill>
                <a:latin typeface="Arial" panose="020B0604020202020204" pitchFamily="34" charset="0"/>
              </a:rPr>
              <a:pPr>
                <a:spcAft>
                  <a:spcPct val="0"/>
                </a:spcAft>
                <a:buFontTx/>
                <a:buNone/>
              </a:pPr>
              <a:t>11</a:t>
            </a:fld>
            <a:endParaRPr lang="en-US" altLang="zh-CN" sz="1800" b="0">
              <a:solidFill>
                <a:srgbClr val="B2B2B2"/>
              </a:solidFill>
              <a:latin typeface="Arial" panose="020B0604020202020204" pitchFamily="34" charset="0"/>
            </a:endParaRPr>
          </a:p>
        </p:txBody>
      </p:sp>
      <p:pic>
        <p:nvPicPr>
          <p:cNvPr id="21509" name="Picture 2" descr="8-7-3">
            <a:extLst>
              <a:ext uri="{FF2B5EF4-FFF2-40B4-BE49-F238E27FC236}">
                <a16:creationId xmlns:a16="http://schemas.microsoft.com/office/drawing/2014/main" id="{3D22BCE0-3D0A-4B03-960D-7E9D8E099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1449388"/>
            <a:ext cx="4752975"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Rectangle 3">
            <a:extLst>
              <a:ext uri="{FF2B5EF4-FFF2-40B4-BE49-F238E27FC236}">
                <a16:creationId xmlns:a16="http://schemas.microsoft.com/office/drawing/2014/main" id="{39006FBA-7410-48CE-AF2A-DF4D3766973A}"/>
              </a:ext>
            </a:extLst>
          </p:cNvPr>
          <p:cNvSpPr>
            <a:spLocks noGrp="1" noChangeArrowheads="1"/>
          </p:cNvSpPr>
          <p:nvPr>
            <p:ph type="title"/>
          </p:nvPr>
        </p:nvSpPr>
        <p:spPr/>
        <p:txBody>
          <a:bodyPr/>
          <a:lstStyle/>
          <a:p>
            <a:r>
              <a:rPr lang="en-US" altLang="zh-CN"/>
              <a:t>CLB</a:t>
            </a:r>
            <a:r>
              <a:rPr lang="zh-CN" altLang="en-US"/>
              <a:t>和</a:t>
            </a:r>
            <a:r>
              <a:rPr lang="en-US" altLang="zh-CN"/>
              <a:t>I/OB</a:t>
            </a:r>
          </a:p>
        </p:txBody>
      </p:sp>
      <p:sp>
        <p:nvSpPr>
          <p:cNvPr id="21511" name="Rectangle 4">
            <a:extLst>
              <a:ext uri="{FF2B5EF4-FFF2-40B4-BE49-F238E27FC236}">
                <a16:creationId xmlns:a16="http://schemas.microsoft.com/office/drawing/2014/main" id="{BC332321-B7BF-49C9-910E-C58CA36E066F}"/>
              </a:ext>
            </a:extLst>
          </p:cNvPr>
          <p:cNvSpPr>
            <a:spLocks noGrp="1" noChangeArrowheads="1"/>
          </p:cNvSpPr>
          <p:nvPr>
            <p:ph type="body" idx="1"/>
          </p:nvPr>
        </p:nvSpPr>
        <p:spPr>
          <a:xfrm>
            <a:off x="457200" y="1449388"/>
            <a:ext cx="3862388" cy="4932362"/>
          </a:xfrm>
        </p:spPr>
        <p:txBody>
          <a:bodyPr/>
          <a:lstStyle/>
          <a:p>
            <a:r>
              <a:rPr lang="en-US" altLang="zh-CN"/>
              <a:t>CLB</a:t>
            </a:r>
            <a:r>
              <a:rPr lang="zh-CN" altLang="en-US"/>
              <a:t>通过查找表实现逻辑函数</a:t>
            </a:r>
          </a:p>
        </p:txBody>
      </p:sp>
      <p:pic>
        <p:nvPicPr>
          <p:cNvPr id="21512" name="Picture 5">
            <a:extLst>
              <a:ext uri="{FF2B5EF4-FFF2-40B4-BE49-F238E27FC236}">
                <a16:creationId xmlns:a16="http://schemas.microsoft.com/office/drawing/2014/main" id="{7F95D7BA-01E6-4BD6-A49E-8A93BF67C2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213100"/>
            <a:ext cx="4427537"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Text Box 6">
            <a:extLst>
              <a:ext uri="{FF2B5EF4-FFF2-40B4-BE49-F238E27FC236}">
                <a16:creationId xmlns:a16="http://schemas.microsoft.com/office/drawing/2014/main" id="{3FFCD2CA-E2AE-424F-951C-4A129D078BE9}"/>
              </a:ext>
            </a:extLst>
          </p:cNvPr>
          <p:cNvSpPr txBox="1">
            <a:spLocks noChangeArrowheads="1"/>
          </p:cNvSpPr>
          <p:nvPr/>
        </p:nvSpPr>
        <p:spPr bwMode="auto">
          <a:xfrm>
            <a:off x="1814513" y="5681663"/>
            <a:ext cx="1630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a:latin typeface="Arial" panose="020B0604020202020204" pitchFamily="34" charset="0"/>
              </a:rPr>
              <a:t>CLB</a:t>
            </a:r>
            <a:r>
              <a:rPr lang="zh-CN" altLang="en-US">
                <a:latin typeface="Arial" panose="020B0604020202020204" pitchFamily="34" charset="0"/>
              </a:rPr>
              <a:t>框图</a:t>
            </a:r>
          </a:p>
        </p:txBody>
      </p:sp>
      <p:sp>
        <p:nvSpPr>
          <p:cNvPr id="21514" name="Text Box 7">
            <a:extLst>
              <a:ext uri="{FF2B5EF4-FFF2-40B4-BE49-F238E27FC236}">
                <a16:creationId xmlns:a16="http://schemas.microsoft.com/office/drawing/2014/main" id="{650D8A96-39A5-4685-8CC1-51D88B9FBC62}"/>
              </a:ext>
            </a:extLst>
          </p:cNvPr>
          <p:cNvSpPr txBox="1">
            <a:spLocks noChangeArrowheads="1"/>
          </p:cNvSpPr>
          <p:nvPr/>
        </p:nvSpPr>
        <p:spPr bwMode="auto">
          <a:xfrm>
            <a:off x="5795963" y="5718175"/>
            <a:ext cx="1628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a:latin typeface="Arial" panose="020B0604020202020204" pitchFamily="34" charset="0"/>
              </a:rPr>
              <a:t>I/OB</a:t>
            </a:r>
            <a:r>
              <a:rPr lang="zh-CN" altLang="en-US">
                <a:latin typeface="Arial" panose="020B0604020202020204" pitchFamily="34" charset="0"/>
              </a:rPr>
              <a:t>框图</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66B3D8FA-5874-4DF8-A501-EDC4F2F5B43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D5F84E5-ED21-440D-80FB-6ACA9D43A717}" type="datetime1">
              <a:rPr lang="zh-CN" altLang="en-US" sz="1800" b="0" smtClean="0">
                <a:solidFill>
                  <a:srgbClr val="B2B2B2"/>
                </a:solidFill>
                <a:latin typeface="Arial" panose="020B0604020202020204" pitchFamily="34" charset="0"/>
              </a:rPr>
              <a:pPr>
                <a:spcAft>
                  <a:spcPct val="0"/>
                </a:spcAft>
                <a:buFontTx/>
                <a:buNone/>
              </a:pPr>
              <a:t>2022/11/11</a:t>
            </a:fld>
            <a:endParaRPr lang="en-US" altLang="zh-CN" sz="1800" b="0">
              <a:solidFill>
                <a:srgbClr val="B2B2B2"/>
              </a:solidFill>
              <a:latin typeface="Arial" panose="020B0604020202020204" pitchFamily="34" charset="0"/>
            </a:endParaRPr>
          </a:p>
        </p:txBody>
      </p:sp>
      <p:sp>
        <p:nvSpPr>
          <p:cNvPr id="23555" name="Rectangle 5">
            <a:extLst>
              <a:ext uri="{FF2B5EF4-FFF2-40B4-BE49-F238E27FC236}">
                <a16:creationId xmlns:a16="http://schemas.microsoft.com/office/drawing/2014/main" id="{18FB315E-37B4-44C4-96EF-6F489F33CBF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23556" name="Rectangle 6">
            <a:extLst>
              <a:ext uri="{FF2B5EF4-FFF2-40B4-BE49-F238E27FC236}">
                <a16:creationId xmlns:a16="http://schemas.microsoft.com/office/drawing/2014/main" id="{283B33DD-B969-4C13-B94E-ACD90CBD8BE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7AFFD3F-69A4-448A-8954-2BF43C0242BD}" type="slidenum">
              <a:rPr lang="en-US" altLang="zh-CN" sz="1800" b="0">
                <a:solidFill>
                  <a:srgbClr val="B2B2B2"/>
                </a:solidFill>
                <a:latin typeface="Arial" panose="020B0604020202020204" pitchFamily="34" charset="0"/>
              </a:rPr>
              <a:pPr>
                <a:spcAft>
                  <a:spcPct val="0"/>
                </a:spcAft>
                <a:buFontTx/>
                <a:buNone/>
              </a:pPr>
              <a:t>12</a:t>
            </a:fld>
            <a:endParaRPr lang="en-US" altLang="zh-CN" sz="1800" b="0">
              <a:solidFill>
                <a:srgbClr val="B2B2B2"/>
              </a:solidFill>
              <a:latin typeface="Arial" panose="020B0604020202020204" pitchFamily="34" charset="0"/>
            </a:endParaRPr>
          </a:p>
        </p:txBody>
      </p:sp>
      <p:sp>
        <p:nvSpPr>
          <p:cNvPr id="23557" name="Rectangle 2">
            <a:extLst>
              <a:ext uri="{FF2B5EF4-FFF2-40B4-BE49-F238E27FC236}">
                <a16:creationId xmlns:a16="http://schemas.microsoft.com/office/drawing/2014/main" id="{AC7DC9C1-58E4-428E-8EC6-63DE0502461F}"/>
              </a:ext>
            </a:extLst>
          </p:cNvPr>
          <p:cNvSpPr>
            <a:spLocks noGrp="1" noChangeArrowheads="1"/>
          </p:cNvSpPr>
          <p:nvPr>
            <p:ph type="title"/>
          </p:nvPr>
        </p:nvSpPr>
        <p:spPr/>
        <p:txBody>
          <a:bodyPr/>
          <a:lstStyle/>
          <a:p>
            <a:r>
              <a:rPr lang="zh-CN" altLang="en-US"/>
              <a:t>示例－</a:t>
            </a:r>
            <a:r>
              <a:rPr lang="en-US" altLang="zh-CN"/>
              <a:t>LUT</a:t>
            </a:r>
            <a:r>
              <a:rPr lang="zh-CN" altLang="en-US"/>
              <a:t>实现组合逻辑</a:t>
            </a:r>
          </a:p>
        </p:txBody>
      </p:sp>
      <p:pic>
        <p:nvPicPr>
          <p:cNvPr id="23558" name="Picture 3">
            <a:extLst>
              <a:ext uri="{FF2B5EF4-FFF2-40B4-BE49-F238E27FC236}">
                <a16:creationId xmlns:a16="http://schemas.microsoft.com/office/drawing/2014/main" id="{1F45227A-AE09-4480-B767-840710743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1420813"/>
            <a:ext cx="7954962" cy="499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C7AE3D04-FF1D-4DA5-A89B-36C9A5A46C4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229DBD4-A152-454F-82D0-C43333D768E1}" type="datetime1">
              <a:rPr lang="zh-CN" altLang="en-US" sz="1800" b="0" smtClean="0">
                <a:solidFill>
                  <a:srgbClr val="B2B2B2"/>
                </a:solidFill>
                <a:latin typeface="Arial" panose="020B0604020202020204" pitchFamily="34" charset="0"/>
              </a:rPr>
              <a:pPr>
                <a:spcAft>
                  <a:spcPct val="0"/>
                </a:spcAft>
                <a:buFontTx/>
                <a:buNone/>
              </a:pPr>
              <a:t>2022/11/11</a:t>
            </a:fld>
            <a:endParaRPr lang="en-US" altLang="zh-CN" sz="1800" b="0">
              <a:solidFill>
                <a:srgbClr val="B2B2B2"/>
              </a:solidFill>
              <a:latin typeface="Arial" panose="020B0604020202020204" pitchFamily="34" charset="0"/>
            </a:endParaRPr>
          </a:p>
        </p:txBody>
      </p:sp>
      <p:sp>
        <p:nvSpPr>
          <p:cNvPr id="25603" name="Rectangle 5">
            <a:extLst>
              <a:ext uri="{FF2B5EF4-FFF2-40B4-BE49-F238E27FC236}">
                <a16:creationId xmlns:a16="http://schemas.microsoft.com/office/drawing/2014/main" id="{B3FDA14A-C36F-42F5-B75A-A5D74092BAC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25604" name="Rectangle 6">
            <a:extLst>
              <a:ext uri="{FF2B5EF4-FFF2-40B4-BE49-F238E27FC236}">
                <a16:creationId xmlns:a16="http://schemas.microsoft.com/office/drawing/2014/main" id="{5FD85BF8-C23E-4C82-AF69-7BB7DB0C057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8F047E2-602B-4176-8475-8170F75C104E}" type="slidenum">
              <a:rPr lang="en-US" altLang="zh-CN" sz="1800" b="0">
                <a:solidFill>
                  <a:srgbClr val="B2B2B2"/>
                </a:solidFill>
                <a:latin typeface="Arial" panose="020B0604020202020204" pitchFamily="34" charset="0"/>
              </a:rPr>
              <a:pPr>
                <a:spcAft>
                  <a:spcPct val="0"/>
                </a:spcAft>
                <a:buFontTx/>
                <a:buNone/>
              </a:pPr>
              <a:t>13</a:t>
            </a:fld>
            <a:endParaRPr lang="en-US" altLang="zh-CN" sz="1800" b="0">
              <a:solidFill>
                <a:srgbClr val="B2B2B2"/>
              </a:solidFill>
              <a:latin typeface="Arial" panose="020B0604020202020204" pitchFamily="34" charset="0"/>
            </a:endParaRPr>
          </a:p>
        </p:txBody>
      </p:sp>
      <p:sp>
        <p:nvSpPr>
          <p:cNvPr id="25605" name="Rectangle 2">
            <a:extLst>
              <a:ext uri="{FF2B5EF4-FFF2-40B4-BE49-F238E27FC236}">
                <a16:creationId xmlns:a16="http://schemas.microsoft.com/office/drawing/2014/main" id="{BDF51007-DE5D-461D-888F-75DC13F4D269}"/>
              </a:ext>
            </a:extLst>
          </p:cNvPr>
          <p:cNvSpPr>
            <a:spLocks noGrp="1"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58206DED-E5C1-46CB-AF98-CED6E30DCCC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744FFC1-3581-43A4-A6A2-97E156CE8256}" type="datetime1">
              <a:rPr lang="zh-CN" altLang="en-US" sz="1800" b="0" smtClean="0">
                <a:solidFill>
                  <a:srgbClr val="B2B2B2"/>
                </a:solidFill>
                <a:latin typeface="Arial" panose="020B0604020202020204" pitchFamily="34" charset="0"/>
              </a:rPr>
              <a:pPr>
                <a:spcAft>
                  <a:spcPct val="0"/>
                </a:spcAft>
                <a:buFontTx/>
                <a:buNone/>
              </a:pPr>
              <a:t>2022/11/11</a:t>
            </a:fld>
            <a:endParaRPr lang="en-US" altLang="zh-CN" sz="1800" b="0">
              <a:solidFill>
                <a:srgbClr val="B2B2B2"/>
              </a:solidFill>
              <a:latin typeface="Arial" panose="020B0604020202020204" pitchFamily="34" charset="0"/>
            </a:endParaRPr>
          </a:p>
        </p:txBody>
      </p:sp>
      <p:sp>
        <p:nvSpPr>
          <p:cNvPr id="6147" name="Rectangle 5">
            <a:extLst>
              <a:ext uri="{FF2B5EF4-FFF2-40B4-BE49-F238E27FC236}">
                <a16:creationId xmlns:a16="http://schemas.microsoft.com/office/drawing/2014/main" id="{77D4A7CF-2436-4330-8536-2DA64077ACF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6148" name="Rectangle 6">
            <a:extLst>
              <a:ext uri="{FF2B5EF4-FFF2-40B4-BE49-F238E27FC236}">
                <a16:creationId xmlns:a16="http://schemas.microsoft.com/office/drawing/2014/main" id="{F26194CE-E622-41FE-A177-8295F8D0AC1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320BBCB-5194-4108-A16A-D1A55750F2AC}" type="slidenum">
              <a:rPr lang="en-US" altLang="zh-CN" sz="1800" b="0">
                <a:solidFill>
                  <a:srgbClr val="B2B2B2"/>
                </a:solidFill>
                <a:latin typeface="Arial" panose="020B0604020202020204" pitchFamily="34" charset="0"/>
              </a:rPr>
              <a:pPr>
                <a:spcAft>
                  <a:spcPct val="0"/>
                </a:spcAft>
                <a:buFontTx/>
                <a:buNone/>
              </a:pPr>
              <a:t>2</a:t>
            </a:fld>
            <a:endParaRPr lang="en-US" altLang="zh-CN" sz="1800" b="0">
              <a:solidFill>
                <a:srgbClr val="B2B2B2"/>
              </a:solidFill>
              <a:latin typeface="Arial" panose="020B0604020202020204" pitchFamily="34" charset="0"/>
            </a:endParaRPr>
          </a:p>
        </p:txBody>
      </p:sp>
      <p:sp>
        <p:nvSpPr>
          <p:cNvPr id="6149" name="Rectangle 2">
            <a:extLst>
              <a:ext uri="{FF2B5EF4-FFF2-40B4-BE49-F238E27FC236}">
                <a16:creationId xmlns:a16="http://schemas.microsoft.com/office/drawing/2014/main" id="{1293AE8B-B16A-4D91-B0DC-EDDCE0836025}"/>
              </a:ext>
            </a:extLst>
          </p:cNvPr>
          <p:cNvSpPr>
            <a:spLocks noGrp="1" noChangeArrowheads="1"/>
          </p:cNvSpPr>
          <p:nvPr>
            <p:ph type="title" idx="4294967295"/>
          </p:nvPr>
        </p:nvSpPr>
        <p:spPr>
          <a:xfrm>
            <a:off x="457200" y="341313"/>
            <a:ext cx="8229600" cy="1143000"/>
          </a:xfrm>
        </p:spPr>
        <p:txBody>
          <a:bodyPr/>
          <a:lstStyle/>
          <a:p>
            <a:pPr eaLnBrk="1" hangingPunct="1"/>
            <a:r>
              <a:rPr lang="zh-CN" altLang="en-US"/>
              <a:t>主要内容</a:t>
            </a:r>
          </a:p>
        </p:txBody>
      </p:sp>
      <p:sp>
        <p:nvSpPr>
          <p:cNvPr id="6150" name="Rectangle 3">
            <a:extLst>
              <a:ext uri="{FF2B5EF4-FFF2-40B4-BE49-F238E27FC236}">
                <a16:creationId xmlns:a16="http://schemas.microsoft.com/office/drawing/2014/main" id="{1634BF3E-2BE2-4C0D-9DAC-EF79EF9E42FC}"/>
              </a:ext>
            </a:extLst>
          </p:cNvPr>
          <p:cNvSpPr>
            <a:spLocks noGrp="1" noChangeArrowheads="1"/>
          </p:cNvSpPr>
          <p:nvPr>
            <p:ph type="body" idx="4294967295"/>
          </p:nvPr>
        </p:nvSpPr>
        <p:spPr>
          <a:xfrm>
            <a:off x="468313" y="1627188"/>
            <a:ext cx="8135937" cy="4789487"/>
          </a:xfrm>
        </p:spPr>
        <p:txBody>
          <a:bodyPr/>
          <a:lstStyle/>
          <a:p>
            <a:pPr eaLnBrk="1" hangingPunct="1"/>
            <a:r>
              <a:rPr kumimoji="1" lang="en-US" altLang="zh-CN"/>
              <a:t>GAL</a:t>
            </a:r>
          </a:p>
          <a:p>
            <a:pPr eaLnBrk="1" hangingPunct="1"/>
            <a:r>
              <a:rPr kumimoji="1" lang="en-US" altLang="zh-CN"/>
              <a:t>CPLD</a:t>
            </a:r>
          </a:p>
          <a:p>
            <a:pPr eaLnBrk="1" hangingPunct="1"/>
            <a:r>
              <a:rPr kumimoji="1" lang="en-US" altLang="zh-CN"/>
              <a:t>FPGA</a:t>
            </a:r>
            <a:endParaRPr lang="en-US" altLang="zh-CN"/>
          </a:p>
          <a:p>
            <a:pPr eaLnBrk="1" hangingPunct="1"/>
            <a:endParaRPr lang="zh-CN" altLang="en-US"/>
          </a:p>
          <a:p>
            <a:pPr eaLnBrk="1" hangingPunct="1"/>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E5302AF3-B7DE-4784-8A20-05857B44A6A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7388F65-6130-404A-BC97-C80832D241A1}" type="datetime1">
              <a:rPr lang="zh-CN" altLang="en-US" sz="1800" b="0" smtClean="0">
                <a:solidFill>
                  <a:srgbClr val="B2B2B2"/>
                </a:solidFill>
                <a:latin typeface="Arial" panose="020B0604020202020204" pitchFamily="34" charset="0"/>
              </a:rPr>
              <a:pPr>
                <a:spcAft>
                  <a:spcPct val="0"/>
                </a:spcAft>
                <a:buFontTx/>
                <a:buNone/>
              </a:pPr>
              <a:t>2022/11/11</a:t>
            </a:fld>
            <a:endParaRPr lang="en-US" altLang="zh-CN" sz="1800" b="0">
              <a:solidFill>
                <a:srgbClr val="B2B2B2"/>
              </a:solidFill>
              <a:latin typeface="Arial" panose="020B0604020202020204" pitchFamily="34" charset="0"/>
            </a:endParaRPr>
          </a:p>
        </p:txBody>
      </p:sp>
      <p:sp>
        <p:nvSpPr>
          <p:cNvPr id="8195" name="Rectangle 5">
            <a:extLst>
              <a:ext uri="{FF2B5EF4-FFF2-40B4-BE49-F238E27FC236}">
                <a16:creationId xmlns:a16="http://schemas.microsoft.com/office/drawing/2014/main" id="{0D5ECF70-C86B-459E-90B1-AAAEA8C289B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8196" name="Rectangle 6">
            <a:extLst>
              <a:ext uri="{FF2B5EF4-FFF2-40B4-BE49-F238E27FC236}">
                <a16:creationId xmlns:a16="http://schemas.microsoft.com/office/drawing/2014/main" id="{6D202EF7-D100-4EB3-821B-18267A73563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1F3432D-3C21-414C-BDC9-52EDF0742D1F}" type="slidenum">
              <a:rPr lang="en-US" altLang="zh-CN" sz="1800" b="0">
                <a:solidFill>
                  <a:srgbClr val="B2B2B2"/>
                </a:solidFill>
                <a:latin typeface="Arial" panose="020B0604020202020204" pitchFamily="34" charset="0"/>
              </a:rPr>
              <a:pPr>
                <a:spcAft>
                  <a:spcPct val="0"/>
                </a:spcAft>
                <a:buFontTx/>
                <a:buNone/>
              </a:pPr>
              <a:t>3</a:t>
            </a:fld>
            <a:endParaRPr lang="en-US" altLang="zh-CN" sz="1800" b="0">
              <a:solidFill>
                <a:srgbClr val="B2B2B2"/>
              </a:solidFill>
              <a:latin typeface="Arial" panose="020B0604020202020204" pitchFamily="34" charset="0"/>
            </a:endParaRPr>
          </a:p>
        </p:txBody>
      </p:sp>
      <p:sp>
        <p:nvSpPr>
          <p:cNvPr id="8197" name="Rectangle 2">
            <a:extLst>
              <a:ext uri="{FF2B5EF4-FFF2-40B4-BE49-F238E27FC236}">
                <a16:creationId xmlns:a16="http://schemas.microsoft.com/office/drawing/2014/main" id="{A526BD1D-56BA-4DD6-B4FC-A11C7D9C1F7C}"/>
              </a:ext>
            </a:extLst>
          </p:cNvPr>
          <p:cNvSpPr>
            <a:spLocks noGrp="1" noChangeArrowheads="1"/>
          </p:cNvSpPr>
          <p:nvPr>
            <p:ph type="title"/>
          </p:nvPr>
        </p:nvSpPr>
        <p:spPr>
          <a:xfrm>
            <a:off x="457200" y="152400"/>
            <a:ext cx="3251200" cy="1143000"/>
          </a:xfrm>
        </p:spPr>
        <p:txBody>
          <a:bodyPr/>
          <a:lstStyle/>
          <a:p>
            <a:r>
              <a:rPr lang="en-US" altLang="zh-CN"/>
              <a:t>GAL</a:t>
            </a:r>
            <a:r>
              <a:rPr lang="zh-CN" altLang="en-US"/>
              <a:t>结构</a:t>
            </a:r>
          </a:p>
        </p:txBody>
      </p:sp>
      <p:sp>
        <p:nvSpPr>
          <p:cNvPr id="1928195" name="Rectangle 3">
            <a:extLst>
              <a:ext uri="{FF2B5EF4-FFF2-40B4-BE49-F238E27FC236}">
                <a16:creationId xmlns:a16="http://schemas.microsoft.com/office/drawing/2014/main" id="{C823911F-8FB4-4745-884F-6EB621C5A6FF}"/>
              </a:ext>
            </a:extLst>
          </p:cNvPr>
          <p:cNvSpPr>
            <a:spLocks noGrp="1" noChangeArrowheads="1"/>
          </p:cNvSpPr>
          <p:nvPr>
            <p:ph type="body" idx="1"/>
          </p:nvPr>
        </p:nvSpPr>
        <p:spPr>
          <a:xfrm>
            <a:off x="457200" y="1573213"/>
            <a:ext cx="2854325" cy="4808537"/>
          </a:xfrm>
        </p:spPr>
        <p:txBody>
          <a:bodyPr/>
          <a:lstStyle/>
          <a:p>
            <a:pPr>
              <a:lnSpc>
                <a:spcPct val="90000"/>
              </a:lnSpc>
            </a:pPr>
            <a:r>
              <a:rPr lang="en-US" altLang="zh-CN"/>
              <a:t>Generic Array Logic</a:t>
            </a:r>
            <a:r>
              <a:rPr lang="zh-CN" altLang="en-US"/>
              <a:t>，通用阵列逻辑</a:t>
            </a:r>
          </a:p>
          <a:p>
            <a:pPr>
              <a:lnSpc>
                <a:spcPct val="90000"/>
              </a:lnSpc>
            </a:pPr>
            <a:r>
              <a:rPr lang="zh-CN" altLang="en-US"/>
              <a:t>相较</a:t>
            </a:r>
            <a:r>
              <a:rPr lang="en-US" altLang="zh-CN"/>
              <a:t>PAL</a:t>
            </a:r>
            <a:r>
              <a:rPr lang="zh-CN" altLang="en-US"/>
              <a:t>器件，用可编程的输出逻辑宏单元（</a:t>
            </a:r>
            <a:r>
              <a:rPr lang="en-US" altLang="zh-CN"/>
              <a:t>OLMC</a:t>
            </a:r>
            <a:r>
              <a:rPr lang="zh-CN" altLang="en-US"/>
              <a:t>）代替固定的或阵列</a:t>
            </a:r>
          </a:p>
          <a:p>
            <a:pPr>
              <a:lnSpc>
                <a:spcPct val="90000"/>
              </a:lnSpc>
            </a:pPr>
            <a:r>
              <a:rPr lang="zh-CN" altLang="en-US"/>
              <a:t>可实现多种形式的输出</a:t>
            </a:r>
          </a:p>
        </p:txBody>
      </p:sp>
      <p:pic>
        <p:nvPicPr>
          <p:cNvPr id="8199" name="Picture 4">
            <a:extLst>
              <a:ext uri="{FF2B5EF4-FFF2-40B4-BE49-F238E27FC236}">
                <a16:creationId xmlns:a16="http://schemas.microsoft.com/office/drawing/2014/main" id="{41193F12-A019-4122-A6C3-BB94DC6F6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152400"/>
            <a:ext cx="4897438"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81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2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819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E189F824-FBFE-4D9D-ACB9-EC8314AAD35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43EF0B6-8F3D-4707-9436-77C7AE76D9BD}" type="datetime1">
              <a:rPr lang="zh-CN" altLang="en-US" sz="1800" b="0" smtClean="0">
                <a:solidFill>
                  <a:srgbClr val="B2B2B2"/>
                </a:solidFill>
                <a:latin typeface="Arial" panose="020B0604020202020204" pitchFamily="34" charset="0"/>
              </a:rPr>
              <a:pPr>
                <a:spcAft>
                  <a:spcPct val="0"/>
                </a:spcAft>
                <a:buFontTx/>
                <a:buNone/>
              </a:pPr>
              <a:t>2022/11/11</a:t>
            </a:fld>
            <a:endParaRPr lang="en-US" altLang="zh-CN" sz="1800" b="0">
              <a:solidFill>
                <a:srgbClr val="B2B2B2"/>
              </a:solidFill>
              <a:latin typeface="Arial" panose="020B0604020202020204" pitchFamily="34" charset="0"/>
            </a:endParaRPr>
          </a:p>
        </p:txBody>
      </p:sp>
      <p:sp>
        <p:nvSpPr>
          <p:cNvPr id="10243" name="Rectangle 5">
            <a:extLst>
              <a:ext uri="{FF2B5EF4-FFF2-40B4-BE49-F238E27FC236}">
                <a16:creationId xmlns:a16="http://schemas.microsoft.com/office/drawing/2014/main" id="{6AB61BC8-5709-4319-8C63-01237FD5815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0244" name="Rectangle 6">
            <a:extLst>
              <a:ext uri="{FF2B5EF4-FFF2-40B4-BE49-F238E27FC236}">
                <a16:creationId xmlns:a16="http://schemas.microsoft.com/office/drawing/2014/main" id="{F56864AD-F04D-496E-B23B-B4BF14029A8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9759693-0E5C-44A1-A13E-A323E410AC51}" type="slidenum">
              <a:rPr lang="en-US" altLang="zh-CN" sz="1800" b="0">
                <a:solidFill>
                  <a:srgbClr val="B2B2B2"/>
                </a:solidFill>
                <a:latin typeface="Arial" panose="020B0604020202020204" pitchFamily="34" charset="0"/>
              </a:rPr>
              <a:pPr>
                <a:spcAft>
                  <a:spcPct val="0"/>
                </a:spcAft>
                <a:buFontTx/>
                <a:buNone/>
              </a:pPr>
              <a:t>4</a:t>
            </a:fld>
            <a:endParaRPr lang="en-US" altLang="zh-CN" sz="1800" b="0">
              <a:solidFill>
                <a:srgbClr val="B2B2B2"/>
              </a:solidFill>
              <a:latin typeface="Arial" panose="020B0604020202020204" pitchFamily="34" charset="0"/>
            </a:endParaRPr>
          </a:p>
        </p:txBody>
      </p:sp>
      <p:pic>
        <p:nvPicPr>
          <p:cNvPr id="10245" name="Picture 2" descr="olmc1">
            <a:extLst>
              <a:ext uri="{FF2B5EF4-FFF2-40B4-BE49-F238E27FC236}">
                <a16:creationId xmlns:a16="http://schemas.microsoft.com/office/drawing/2014/main" id="{A421BE10-5402-42F4-A54C-319CD25DB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263" y="1196975"/>
            <a:ext cx="7416800" cy="524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3">
            <a:extLst>
              <a:ext uri="{FF2B5EF4-FFF2-40B4-BE49-F238E27FC236}">
                <a16:creationId xmlns:a16="http://schemas.microsoft.com/office/drawing/2014/main" id="{64DA75CE-0B97-414B-90F0-08C9C247FB7D}"/>
              </a:ext>
            </a:extLst>
          </p:cNvPr>
          <p:cNvSpPr>
            <a:spLocks noGrp="1" noChangeArrowheads="1"/>
          </p:cNvSpPr>
          <p:nvPr>
            <p:ph type="title"/>
          </p:nvPr>
        </p:nvSpPr>
        <p:spPr/>
        <p:txBody>
          <a:bodyPr/>
          <a:lstStyle/>
          <a:p>
            <a:r>
              <a:rPr lang="zh-CN" altLang="en-US"/>
              <a:t>输出逻辑宏单元（</a:t>
            </a:r>
            <a:r>
              <a:rPr lang="en-US" altLang="zh-CN"/>
              <a:t>OLMC</a:t>
            </a:r>
            <a:r>
              <a:rPr lang="zh-CN" altLang="en-US"/>
              <a:t>）</a:t>
            </a:r>
          </a:p>
        </p:txBody>
      </p:sp>
      <p:sp>
        <p:nvSpPr>
          <p:cNvPr id="1930244" name="Rectangle 4">
            <a:extLst>
              <a:ext uri="{FF2B5EF4-FFF2-40B4-BE49-F238E27FC236}">
                <a16:creationId xmlns:a16="http://schemas.microsoft.com/office/drawing/2014/main" id="{0B0AA45F-22EF-46FB-BE63-0F8E684816A5}"/>
              </a:ext>
            </a:extLst>
          </p:cNvPr>
          <p:cNvSpPr>
            <a:spLocks noGrp="1" noChangeArrowheads="1"/>
          </p:cNvSpPr>
          <p:nvPr>
            <p:ph type="body" idx="1"/>
          </p:nvPr>
        </p:nvSpPr>
        <p:spPr>
          <a:xfrm>
            <a:off x="457200" y="1449388"/>
            <a:ext cx="2459038" cy="4932362"/>
          </a:xfrm>
        </p:spPr>
        <p:txBody>
          <a:bodyPr/>
          <a:lstStyle/>
          <a:p>
            <a:r>
              <a:rPr lang="zh-CN" altLang="en-US"/>
              <a:t>或门</a:t>
            </a:r>
          </a:p>
          <a:p>
            <a:r>
              <a:rPr lang="zh-CN" altLang="en-US"/>
              <a:t>异或门</a:t>
            </a:r>
            <a:endParaRPr lang="en-US" altLang="zh-CN"/>
          </a:p>
          <a:p>
            <a:r>
              <a:rPr lang="zh-CN" altLang="en-US"/>
              <a:t>多路选择器</a:t>
            </a:r>
            <a:endParaRPr lang="en-US" altLang="zh-CN"/>
          </a:p>
          <a:p>
            <a:endParaRPr lang="en-US" altLang="zh-CN"/>
          </a:p>
          <a:p>
            <a:endParaRPr lang="en-US" altLang="zh-CN"/>
          </a:p>
          <a:p>
            <a:endParaRPr lang="en-US" altLang="zh-CN"/>
          </a:p>
          <a:p>
            <a:endParaRPr lang="en-US" altLang="zh-CN"/>
          </a:p>
          <a:p>
            <a:endParaRPr lang="zh-CN" altLang="en-US"/>
          </a:p>
          <a:p>
            <a:r>
              <a:rPr lang="en-US" altLang="zh-CN"/>
              <a:t>D</a:t>
            </a:r>
            <a:r>
              <a:rPr lang="zh-CN" altLang="en-US"/>
              <a:t>触发器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02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3024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3024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302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024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CEE7152B-514F-4132-A499-DF628574968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8D2F583-73FA-4D8B-98B2-619D5370777F}" type="datetime1">
              <a:rPr lang="zh-CN" altLang="en-US" sz="1800" b="0" smtClean="0">
                <a:solidFill>
                  <a:srgbClr val="B2B2B2"/>
                </a:solidFill>
                <a:latin typeface="Arial" panose="020B0604020202020204" pitchFamily="34" charset="0"/>
              </a:rPr>
              <a:pPr>
                <a:spcAft>
                  <a:spcPct val="0"/>
                </a:spcAft>
                <a:buFontTx/>
                <a:buNone/>
              </a:pPr>
              <a:t>2022/11/11</a:t>
            </a:fld>
            <a:endParaRPr lang="en-US" altLang="zh-CN" sz="1800" b="0">
              <a:solidFill>
                <a:srgbClr val="B2B2B2"/>
              </a:solidFill>
              <a:latin typeface="Arial" panose="020B0604020202020204" pitchFamily="34" charset="0"/>
            </a:endParaRPr>
          </a:p>
        </p:txBody>
      </p:sp>
      <p:sp>
        <p:nvSpPr>
          <p:cNvPr id="12291" name="Rectangle 5">
            <a:extLst>
              <a:ext uri="{FF2B5EF4-FFF2-40B4-BE49-F238E27FC236}">
                <a16:creationId xmlns:a16="http://schemas.microsoft.com/office/drawing/2014/main" id="{DACB6958-2A2B-4B13-B7DC-FB49A4277A2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2292" name="Rectangle 6">
            <a:extLst>
              <a:ext uri="{FF2B5EF4-FFF2-40B4-BE49-F238E27FC236}">
                <a16:creationId xmlns:a16="http://schemas.microsoft.com/office/drawing/2014/main" id="{B6E87340-8A6F-4F6B-A536-84B3256F515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9355358-2A42-43D5-B4F2-4C053CD636AE}" type="slidenum">
              <a:rPr lang="en-US" altLang="zh-CN" sz="1800" b="0">
                <a:solidFill>
                  <a:srgbClr val="B2B2B2"/>
                </a:solidFill>
                <a:latin typeface="Arial" panose="020B0604020202020204" pitchFamily="34" charset="0"/>
              </a:rPr>
              <a:pPr>
                <a:spcAft>
                  <a:spcPct val="0"/>
                </a:spcAft>
                <a:buFontTx/>
                <a:buNone/>
              </a:pPr>
              <a:t>5</a:t>
            </a:fld>
            <a:endParaRPr lang="en-US" altLang="zh-CN" sz="1800" b="0">
              <a:solidFill>
                <a:srgbClr val="B2B2B2"/>
              </a:solidFill>
              <a:latin typeface="Arial" panose="020B0604020202020204" pitchFamily="34" charset="0"/>
            </a:endParaRPr>
          </a:p>
        </p:txBody>
      </p:sp>
      <p:sp>
        <p:nvSpPr>
          <p:cNvPr id="12293" name="Rectangle 2">
            <a:extLst>
              <a:ext uri="{FF2B5EF4-FFF2-40B4-BE49-F238E27FC236}">
                <a16:creationId xmlns:a16="http://schemas.microsoft.com/office/drawing/2014/main" id="{2DE2ED5E-13A3-4275-A776-1C28D1535A1B}"/>
              </a:ext>
            </a:extLst>
          </p:cNvPr>
          <p:cNvSpPr>
            <a:spLocks noGrp="1" noChangeArrowheads="1"/>
          </p:cNvSpPr>
          <p:nvPr>
            <p:ph type="title"/>
          </p:nvPr>
        </p:nvSpPr>
        <p:spPr/>
        <p:txBody>
          <a:bodyPr/>
          <a:lstStyle/>
          <a:p>
            <a:r>
              <a:rPr lang="zh-CN" altLang="en-US"/>
              <a:t>高密度</a:t>
            </a:r>
            <a:r>
              <a:rPr lang="en-US" altLang="zh-CN"/>
              <a:t>PLD</a:t>
            </a:r>
            <a:endParaRPr lang="zh-CN" altLang="en-US"/>
          </a:p>
        </p:txBody>
      </p:sp>
      <p:sp>
        <p:nvSpPr>
          <p:cNvPr id="1932291" name="Rectangle 3">
            <a:extLst>
              <a:ext uri="{FF2B5EF4-FFF2-40B4-BE49-F238E27FC236}">
                <a16:creationId xmlns:a16="http://schemas.microsoft.com/office/drawing/2014/main" id="{34DFEE49-964C-4808-8937-7FC86DC683F7}"/>
              </a:ext>
            </a:extLst>
          </p:cNvPr>
          <p:cNvSpPr>
            <a:spLocks noGrp="1" noChangeArrowheads="1"/>
          </p:cNvSpPr>
          <p:nvPr>
            <p:ph type="body" idx="1"/>
          </p:nvPr>
        </p:nvSpPr>
        <p:spPr>
          <a:xfrm>
            <a:off x="457200" y="1592263"/>
            <a:ext cx="8229600" cy="4789487"/>
          </a:xfrm>
        </p:spPr>
        <p:txBody>
          <a:bodyPr/>
          <a:lstStyle/>
          <a:p>
            <a:r>
              <a:rPr lang="en-US" altLang="zh-CN"/>
              <a:t>Complex Programmable Logic Device</a:t>
            </a:r>
            <a:r>
              <a:rPr lang="zh-CN" altLang="en-US"/>
              <a:t>，</a:t>
            </a:r>
            <a:r>
              <a:rPr lang="en-US" altLang="zh-CN"/>
              <a:t>CPLD</a:t>
            </a:r>
            <a:r>
              <a:rPr lang="zh-CN" altLang="en-US"/>
              <a:t>，复杂可编程逻辑器件</a:t>
            </a:r>
          </a:p>
          <a:p>
            <a:pPr lvl="1"/>
            <a:r>
              <a:rPr lang="zh-CN" altLang="en-US"/>
              <a:t>基于</a:t>
            </a:r>
            <a:r>
              <a:rPr lang="zh-CN" altLang="zh-CN"/>
              <a:t>与或阵列</a:t>
            </a:r>
            <a:r>
              <a:rPr lang="zh-CN" altLang="en-US"/>
              <a:t>和宏单元</a:t>
            </a:r>
            <a:r>
              <a:rPr lang="zh-CN" altLang="zh-CN"/>
              <a:t>结构</a:t>
            </a:r>
            <a:r>
              <a:rPr lang="zh-CN" altLang="en-US"/>
              <a:t>，采用</a:t>
            </a:r>
            <a:r>
              <a:rPr lang="en-US" altLang="zh-CN"/>
              <a:t>E</a:t>
            </a:r>
            <a:r>
              <a:rPr lang="en-US" altLang="zh-CN" baseline="30000"/>
              <a:t>2</a:t>
            </a:r>
            <a:r>
              <a:rPr lang="en-US" altLang="zh-CN"/>
              <a:t>PROM</a:t>
            </a:r>
            <a:r>
              <a:rPr lang="zh-CN" altLang="en-US"/>
              <a:t>存储技术，具有非易失性、互连通路延时可预测等优点，适于实现大规模组合逻辑</a:t>
            </a:r>
            <a:endParaRPr lang="en-US" altLang="zh-CN"/>
          </a:p>
          <a:p>
            <a:r>
              <a:rPr lang="en-US" altLang="zh-CN"/>
              <a:t>Field Programmable Gate Array</a:t>
            </a:r>
            <a:r>
              <a:rPr lang="zh-CN" altLang="en-US"/>
              <a:t>，</a:t>
            </a:r>
            <a:r>
              <a:rPr lang="en-US" altLang="zh-CN"/>
              <a:t>FPGA</a:t>
            </a:r>
            <a:r>
              <a:rPr lang="zh-CN" altLang="en-US"/>
              <a:t>，现场可编程门阵列器件</a:t>
            </a:r>
          </a:p>
          <a:p>
            <a:pPr lvl="1"/>
            <a:r>
              <a:rPr lang="zh-CN" altLang="en-US"/>
              <a:t>多采用查找表（</a:t>
            </a:r>
            <a:r>
              <a:rPr lang="en-US" altLang="zh-CN"/>
              <a:t>Look Up Table</a:t>
            </a:r>
            <a:r>
              <a:rPr lang="zh-CN" altLang="en-US"/>
              <a:t>， </a:t>
            </a:r>
            <a:r>
              <a:rPr lang="en-US" altLang="zh-CN"/>
              <a:t>LUT</a:t>
            </a:r>
            <a:r>
              <a:rPr lang="zh-CN" altLang="en-US"/>
              <a:t>）技术，</a:t>
            </a:r>
            <a:r>
              <a:rPr lang="en-US" altLang="zh-CN"/>
              <a:t>SRAM</a:t>
            </a:r>
            <a:r>
              <a:rPr lang="zh-CN" altLang="en-US"/>
              <a:t>存储技术，具有集成度高、触发器资源丰富等优点，易于实现时序逻辑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2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3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2291"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55E1D2C9-A3D4-4D84-BD39-E7183C0B800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C014881-91A2-4408-B6B5-21D0E5990680}" type="datetime1">
              <a:rPr lang="zh-CN" altLang="en-US" sz="1800" b="0" smtClean="0">
                <a:solidFill>
                  <a:srgbClr val="B2B2B2"/>
                </a:solidFill>
                <a:latin typeface="Arial" panose="020B0604020202020204" pitchFamily="34" charset="0"/>
              </a:rPr>
              <a:pPr>
                <a:spcAft>
                  <a:spcPct val="0"/>
                </a:spcAft>
                <a:buFontTx/>
                <a:buNone/>
              </a:pPr>
              <a:t>2022/11/11</a:t>
            </a:fld>
            <a:endParaRPr lang="en-US" altLang="zh-CN" sz="1800" b="0">
              <a:solidFill>
                <a:srgbClr val="B2B2B2"/>
              </a:solidFill>
              <a:latin typeface="Arial" panose="020B0604020202020204" pitchFamily="34" charset="0"/>
            </a:endParaRPr>
          </a:p>
        </p:txBody>
      </p:sp>
      <p:sp>
        <p:nvSpPr>
          <p:cNvPr id="14339" name="Rectangle 5">
            <a:extLst>
              <a:ext uri="{FF2B5EF4-FFF2-40B4-BE49-F238E27FC236}">
                <a16:creationId xmlns:a16="http://schemas.microsoft.com/office/drawing/2014/main" id="{1DC5D98E-DEE8-450B-86C2-69D3CD352CD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4340" name="Rectangle 6">
            <a:extLst>
              <a:ext uri="{FF2B5EF4-FFF2-40B4-BE49-F238E27FC236}">
                <a16:creationId xmlns:a16="http://schemas.microsoft.com/office/drawing/2014/main" id="{47D142A5-35A1-40C3-BF4D-31CD0BBCAAE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F4C1DBD-630C-4BED-8498-DBF7D338B449}" type="slidenum">
              <a:rPr lang="en-US" altLang="zh-CN" sz="1800" b="0">
                <a:solidFill>
                  <a:srgbClr val="B2B2B2"/>
                </a:solidFill>
                <a:latin typeface="Arial" panose="020B0604020202020204" pitchFamily="34" charset="0"/>
              </a:rPr>
              <a:pPr>
                <a:spcAft>
                  <a:spcPct val="0"/>
                </a:spcAft>
                <a:buFontTx/>
                <a:buNone/>
              </a:pPr>
              <a:t>6</a:t>
            </a:fld>
            <a:endParaRPr lang="en-US" altLang="zh-CN" sz="1800" b="0">
              <a:solidFill>
                <a:srgbClr val="B2B2B2"/>
              </a:solidFill>
              <a:latin typeface="Arial" panose="020B0604020202020204" pitchFamily="34" charset="0"/>
            </a:endParaRPr>
          </a:p>
        </p:txBody>
      </p:sp>
      <p:pic>
        <p:nvPicPr>
          <p:cNvPr id="14341" name="Picture 2" descr="基于乘积项的PLD内部结构">
            <a:extLst>
              <a:ext uri="{FF2B5EF4-FFF2-40B4-BE49-F238E27FC236}">
                <a16:creationId xmlns:a16="http://schemas.microsoft.com/office/drawing/2014/main" id="{17DC5E73-3FA0-407E-B42C-1CF800FE3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196975"/>
            <a:ext cx="8640763"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3">
            <a:extLst>
              <a:ext uri="{FF2B5EF4-FFF2-40B4-BE49-F238E27FC236}">
                <a16:creationId xmlns:a16="http://schemas.microsoft.com/office/drawing/2014/main" id="{CA8ABCBA-EE37-459B-A6B1-50AAD2D40F18}"/>
              </a:ext>
            </a:extLst>
          </p:cNvPr>
          <p:cNvSpPr>
            <a:spLocks noGrp="1" noChangeArrowheads="1"/>
          </p:cNvSpPr>
          <p:nvPr>
            <p:ph type="title"/>
          </p:nvPr>
        </p:nvSpPr>
        <p:spPr/>
        <p:txBody>
          <a:bodyPr/>
          <a:lstStyle/>
          <a:p>
            <a:r>
              <a:rPr lang="en-US" altLang="zh-CN"/>
              <a:t>CPLD</a:t>
            </a:r>
            <a:r>
              <a:rPr lang="zh-CN" altLang="en-US"/>
              <a:t>结构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5A68BD31-A172-4E21-B636-F02C3DF0B8E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0773185-CD7F-4CF6-BABF-6B73BD02A01B}" type="datetime1">
              <a:rPr lang="zh-CN" altLang="en-US" sz="1800" b="0" smtClean="0">
                <a:solidFill>
                  <a:srgbClr val="B2B2B2"/>
                </a:solidFill>
                <a:latin typeface="Arial" panose="020B0604020202020204" pitchFamily="34" charset="0"/>
              </a:rPr>
              <a:pPr>
                <a:spcAft>
                  <a:spcPct val="0"/>
                </a:spcAft>
                <a:buFontTx/>
                <a:buNone/>
              </a:pPr>
              <a:t>2022/11/11</a:t>
            </a:fld>
            <a:endParaRPr lang="en-US" altLang="zh-CN" sz="1800" b="0">
              <a:solidFill>
                <a:srgbClr val="B2B2B2"/>
              </a:solidFill>
              <a:latin typeface="Arial" panose="020B0604020202020204" pitchFamily="34" charset="0"/>
            </a:endParaRPr>
          </a:p>
        </p:txBody>
      </p:sp>
      <p:sp>
        <p:nvSpPr>
          <p:cNvPr id="16387" name="Rectangle 5">
            <a:extLst>
              <a:ext uri="{FF2B5EF4-FFF2-40B4-BE49-F238E27FC236}">
                <a16:creationId xmlns:a16="http://schemas.microsoft.com/office/drawing/2014/main" id="{92E2DCAB-5183-4FC9-8726-59306C3E5B0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6388" name="Rectangle 6">
            <a:extLst>
              <a:ext uri="{FF2B5EF4-FFF2-40B4-BE49-F238E27FC236}">
                <a16:creationId xmlns:a16="http://schemas.microsoft.com/office/drawing/2014/main" id="{4B0843CB-52DB-4CF7-B731-0F07E111954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65F15C2-4EF0-4DDD-881F-B9E77824F0F2}" type="slidenum">
              <a:rPr lang="en-US" altLang="zh-CN" sz="1800" b="0">
                <a:solidFill>
                  <a:srgbClr val="B2B2B2"/>
                </a:solidFill>
                <a:latin typeface="Arial" panose="020B0604020202020204" pitchFamily="34" charset="0"/>
              </a:rPr>
              <a:pPr>
                <a:spcAft>
                  <a:spcPct val="0"/>
                </a:spcAft>
                <a:buFontTx/>
                <a:buNone/>
              </a:pPr>
              <a:t>7</a:t>
            </a:fld>
            <a:endParaRPr lang="en-US" altLang="zh-CN" sz="1800" b="0">
              <a:solidFill>
                <a:srgbClr val="B2B2B2"/>
              </a:solidFill>
              <a:latin typeface="Arial" panose="020B0604020202020204" pitchFamily="34" charset="0"/>
            </a:endParaRPr>
          </a:p>
        </p:txBody>
      </p:sp>
      <p:sp>
        <p:nvSpPr>
          <p:cNvPr id="16389" name="Rectangle 2">
            <a:extLst>
              <a:ext uri="{FF2B5EF4-FFF2-40B4-BE49-F238E27FC236}">
                <a16:creationId xmlns:a16="http://schemas.microsoft.com/office/drawing/2014/main" id="{D8034767-5758-4E68-B680-190B81EC0CC2}"/>
              </a:ext>
            </a:extLst>
          </p:cNvPr>
          <p:cNvSpPr>
            <a:spLocks noGrp="1" noChangeArrowheads="1"/>
          </p:cNvSpPr>
          <p:nvPr>
            <p:ph type="title"/>
          </p:nvPr>
        </p:nvSpPr>
        <p:spPr/>
        <p:txBody>
          <a:bodyPr/>
          <a:lstStyle/>
          <a:p>
            <a:r>
              <a:rPr lang="zh-CN" altLang="en-US"/>
              <a:t>逻辑阵列块</a:t>
            </a:r>
            <a:r>
              <a:rPr lang="en-US" altLang="zh-CN"/>
              <a:t>LAB</a:t>
            </a:r>
            <a:endParaRPr lang="zh-CN" altLang="en-US"/>
          </a:p>
        </p:txBody>
      </p:sp>
      <p:pic>
        <p:nvPicPr>
          <p:cNvPr id="16390" name="Picture 3" descr="PLD宏单元的结构">
            <a:extLst>
              <a:ext uri="{FF2B5EF4-FFF2-40B4-BE49-F238E27FC236}">
                <a16:creationId xmlns:a16="http://schemas.microsoft.com/office/drawing/2014/main" id="{84A6B46A-2FE1-4793-AD6B-2569A3EAE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13" y="1484313"/>
            <a:ext cx="8686800"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3C5444F3-7286-4067-9CC3-4F655132E82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E2FBD59-D83C-43EF-A543-BEB2CCAAC2E0}" type="datetime1">
              <a:rPr lang="zh-CN" altLang="en-US" sz="1800" b="0" smtClean="0">
                <a:solidFill>
                  <a:srgbClr val="B2B2B2"/>
                </a:solidFill>
                <a:latin typeface="Arial" panose="020B0604020202020204" pitchFamily="34" charset="0"/>
              </a:rPr>
              <a:pPr>
                <a:spcAft>
                  <a:spcPct val="0"/>
                </a:spcAft>
                <a:buFontTx/>
                <a:buNone/>
              </a:pPr>
              <a:t>2022/11/11</a:t>
            </a:fld>
            <a:endParaRPr lang="en-US" altLang="zh-CN" sz="1800" b="0">
              <a:solidFill>
                <a:srgbClr val="B2B2B2"/>
              </a:solidFill>
              <a:latin typeface="Arial" panose="020B0604020202020204" pitchFamily="34" charset="0"/>
            </a:endParaRPr>
          </a:p>
        </p:txBody>
      </p:sp>
      <p:sp>
        <p:nvSpPr>
          <p:cNvPr id="17411" name="Rectangle 5">
            <a:extLst>
              <a:ext uri="{FF2B5EF4-FFF2-40B4-BE49-F238E27FC236}">
                <a16:creationId xmlns:a16="http://schemas.microsoft.com/office/drawing/2014/main" id="{19F212BD-481E-4E56-9F7C-B52DF844CF9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7412" name="Rectangle 6">
            <a:extLst>
              <a:ext uri="{FF2B5EF4-FFF2-40B4-BE49-F238E27FC236}">
                <a16:creationId xmlns:a16="http://schemas.microsoft.com/office/drawing/2014/main" id="{EE1F0AC1-0348-418F-8AAB-F450F047304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8F88984-199E-4654-8C64-077BD391968A}" type="slidenum">
              <a:rPr lang="en-US" altLang="zh-CN" sz="1800" b="0">
                <a:solidFill>
                  <a:srgbClr val="B2B2B2"/>
                </a:solidFill>
                <a:latin typeface="Arial" panose="020B0604020202020204" pitchFamily="34" charset="0"/>
              </a:rPr>
              <a:pPr>
                <a:spcAft>
                  <a:spcPct val="0"/>
                </a:spcAft>
                <a:buFontTx/>
                <a:buNone/>
              </a:pPr>
              <a:t>8</a:t>
            </a:fld>
            <a:endParaRPr lang="en-US" altLang="zh-CN" sz="1800" b="0">
              <a:solidFill>
                <a:srgbClr val="B2B2B2"/>
              </a:solidFill>
              <a:latin typeface="Arial" panose="020B0604020202020204" pitchFamily="34" charset="0"/>
            </a:endParaRPr>
          </a:p>
        </p:txBody>
      </p:sp>
      <p:sp>
        <p:nvSpPr>
          <p:cNvPr id="17413" name="Rectangle 2">
            <a:extLst>
              <a:ext uri="{FF2B5EF4-FFF2-40B4-BE49-F238E27FC236}">
                <a16:creationId xmlns:a16="http://schemas.microsoft.com/office/drawing/2014/main" id="{7957F835-E52D-4016-8525-186A901ECDE4}"/>
              </a:ext>
            </a:extLst>
          </p:cNvPr>
          <p:cNvSpPr>
            <a:spLocks noGrp="1" noChangeArrowheads="1"/>
          </p:cNvSpPr>
          <p:nvPr>
            <p:ph type="title"/>
          </p:nvPr>
        </p:nvSpPr>
        <p:spPr/>
        <p:txBody>
          <a:bodyPr/>
          <a:lstStyle/>
          <a:p>
            <a:r>
              <a:rPr lang="zh-CN" altLang="en-US"/>
              <a:t>可编程连线阵列</a:t>
            </a:r>
            <a:r>
              <a:rPr lang="en-US" altLang="zh-CN"/>
              <a:t>PIA</a:t>
            </a:r>
            <a:endParaRPr lang="zh-CN" altLang="en-US"/>
          </a:p>
        </p:txBody>
      </p:sp>
      <p:sp>
        <p:nvSpPr>
          <p:cNvPr id="17414" name="Rectangle 3">
            <a:extLst>
              <a:ext uri="{FF2B5EF4-FFF2-40B4-BE49-F238E27FC236}">
                <a16:creationId xmlns:a16="http://schemas.microsoft.com/office/drawing/2014/main" id="{F60966BB-1901-4929-8156-D58DCDA6B452}"/>
              </a:ext>
            </a:extLst>
          </p:cNvPr>
          <p:cNvSpPr>
            <a:spLocks noGrp="1" noChangeArrowheads="1"/>
          </p:cNvSpPr>
          <p:nvPr>
            <p:ph type="body" idx="1"/>
          </p:nvPr>
        </p:nvSpPr>
        <p:spPr/>
        <p:txBody>
          <a:bodyPr/>
          <a:lstStyle/>
          <a:p>
            <a:r>
              <a:rPr lang="zh-CN" altLang="en-US"/>
              <a:t>在各个逻辑宏单元之间以及逻辑宏单元与</a:t>
            </a:r>
            <a:r>
              <a:rPr lang="en-US" altLang="zh-CN"/>
              <a:t>I/O</a:t>
            </a:r>
            <a:r>
              <a:rPr lang="zh-CN" altLang="en-US"/>
              <a:t>单元之间提供信号连接的网络</a:t>
            </a:r>
          </a:p>
          <a:p>
            <a:r>
              <a:rPr lang="en-US" altLang="zh-CN"/>
              <a:t>CPLD</a:t>
            </a:r>
            <a:r>
              <a:rPr lang="zh-CN" altLang="en-US"/>
              <a:t>中一般采用固定长度的线段来进行连接，因此信号传输的延时是固定的，使得时间性能容易预测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F17E369A-2ABB-4DF9-80FA-5E7FB99A89E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9235B82-5250-4EE5-A2C2-13236067DA5B}" type="datetime1">
              <a:rPr lang="zh-CN" altLang="en-US" sz="1800" b="0" smtClean="0">
                <a:solidFill>
                  <a:srgbClr val="B2B2B2"/>
                </a:solidFill>
                <a:latin typeface="Arial" panose="020B0604020202020204" pitchFamily="34" charset="0"/>
              </a:rPr>
              <a:pPr>
                <a:spcAft>
                  <a:spcPct val="0"/>
                </a:spcAft>
                <a:buFontTx/>
                <a:buNone/>
              </a:pPr>
              <a:t>2022/11/11</a:t>
            </a:fld>
            <a:endParaRPr lang="en-US" altLang="zh-CN" sz="1800" b="0">
              <a:solidFill>
                <a:srgbClr val="B2B2B2"/>
              </a:solidFill>
              <a:latin typeface="Arial" panose="020B0604020202020204" pitchFamily="34" charset="0"/>
            </a:endParaRPr>
          </a:p>
        </p:txBody>
      </p:sp>
      <p:sp>
        <p:nvSpPr>
          <p:cNvPr id="18435" name="Rectangle 5">
            <a:extLst>
              <a:ext uri="{FF2B5EF4-FFF2-40B4-BE49-F238E27FC236}">
                <a16:creationId xmlns:a16="http://schemas.microsoft.com/office/drawing/2014/main" id="{98E004FF-6D89-4BAE-B829-564963A14D5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8436" name="Rectangle 6">
            <a:extLst>
              <a:ext uri="{FF2B5EF4-FFF2-40B4-BE49-F238E27FC236}">
                <a16:creationId xmlns:a16="http://schemas.microsoft.com/office/drawing/2014/main" id="{1B4014CA-364D-4E79-B496-F079DF54841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3AB0F98-BFBF-48A5-AE53-0D031962FD95}" type="slidenum">
              <a:rPr lang="en-US" altLang="zh-CN" sz="1800" b="0">
                <a:solidFill>
                  <a:srgbClr val="B2B2B2"/>
                </a:solidFill>
                <a:latin typeface="Arial" panose="020B0604020202020204" pitchFamily="34" charset="0"/>
              </a:rPr>
              <a:pPr>
                <a:spcAft>
                  <a:spcPct val="0"/>
                </a:spcAft>
                <a:buFontTx/>
                <a:buNone/>
              </a:pPr>
              <a:t>9</a:t>
            </a:fld>
            <a:endParaRPr lang="en-US" altLang="zh-CN" sz="1800" b="0">
              <a:solidFill>
                <a:srgbClr val="B2B2B2"/>
              </a:solidFill>
              <a:latin typeface="Arial" panose="020B0604020202020204" pitchFamily="34" charset="0"/>
            </a:endParaRPr>
          </a:p>
        </p:txBody>
      </p:sp>
      <p:sp>
        <p:nvSpPr>
          <p:cNvPr id="18437" name="Rectangle 2">
            <a:extLst>
              <a:ext uri="{FF2B5EF4-FFF2-40B4-BE49-F238E27FC236}">
                <a16:creationId xmlns:a16="http://schemas.microsoft.com/office/drawing/2014/main" id="{978B4775-BF70-4B33-BD34-903756ECF6B7}"/>
              </a:ext>
            </a:extLst>
          </p:cNvPr>
          <p:cNvSpPr>
            <a:spLocks noGrp="1" noChangeArrowheads="1"/>
          </p:cNvSpPr>
          <p:nvPr>
            <p:ph type="title"/>
          </p:nvPr>
        </p:nvSpPr>
        <p:spPr/>
        <p:txBody>
          <a:bodyPr/>
          <a:lstStyle/>
          <a:p>
            <a:r>
              <a:rPr lang="zh-CN" altLang="en-US"/>
              <a:t>可编程的</a:t>
            </a:r>
            <a:r>
              <a:rPr lang="en-US" altLang="zh-CN"/>
              <a:t>I/O</a:t>
            </a:r>
            <a:r>
              <a:rPr lang="zh-CN" altLang="en-US"/>
              <a:t>单元</a:t>
            </a:r>
          </a:p>
        </p:txBody>
      </p:sp>
      <p:sp>
        <p:nvSpPr>
          <p:cNvPr id="18438" name="Rectangle 3">
            <a:extLst>
              <a:ext uri="{FF2B5EF4-FFF2-40B4-BE49-F238E27FC236}">
                <a16:creationId xmlns:a16="http://schemas.microsoft.com/office/drawing/2014/main" id="{C46933A0-5405-4AE4-A9DB-4AC996979EF6}"/>
              </a:ext>
            </a:extLst>
          </p:cNvPr>
          <p:cNvSpPr>
            <a:spLocks noGrp="1" noChangeArrowheads="1"/>
          </p:cNvSpPr>
          <p:nvPr>
            <p:ph type="body" idx="1"/>
          </p:nvPr>
        </p:nvSpPr>
        <p:spPr/>
        <p:txBody>
          <a:bodyPr/>
          <a:lstStyle/>
          <a:p>
            <a:r>
              <a:rPr lang="zh-CN" altLang="en-US"/>
              <a:t>可配置为输入、输出、双向、集电极开路和三态等形式</a:t>
            </a:r>
          </a:p>
          <a:p>
            <a:r>
              <a:rPr lang="zh-CN" altLang="en-US"/>
              <a:t>能提供适当的驱动电流</a:t>
            </a:r>
          </a:p>
          <a:p>
            <a:r>
              <a:rPr lang="zh-CN" altLang="en-US"/>
              <a:t>能兼容</a:t>
            </a:r>
            <a:r>
              <a:rPr lang="en-US" altLang="zh-CN"/>
              <a:t>TTL</a:t>
            </a:r>
            <a:r>
              <a:rPr lang="zh-CN" altLang="en-US"/>
              <a:t>和</a:t>
            </a:r>
            <a:r>
              <a:rPr lang="en-US" altLang="zh-CN"/>
              <a:t>CMOS</a:t>
            </a:r>
            <a:r>
              <a:rPr lang="zh-CN" altLang="en-US"/>
              <a:t>多种接口和电压标准</a:t>
            </a:r>
          </a:p>
          <a:p>
            <a:r>
              <a:rPr lang="zh-CN" altLang="en-US"/>
              <a:t>支持多种接口电压（降低功耗）</a:t>
            </a:r>
          </a:p>
          <a:p>
            <a:pPr lvl="1"/>
            <a:r>
              <a:rPr lang="en-US" altLang="zh-CN"/>
              <a:t>1.2um</a:t>
            </a:r>
            <a:r>
              <a:rPr lang="zh-CN" altLang="en-US"/>
              <a:t>～</a:t>
            </a:r>
            <a:r>
              <a:rPr lang="en-US" altLang="zh-CN"/>
              <a:t>0.5um,                          5V</a:t>
            </a:r>
          </a:p>
          <a:p>
            <a:pPr lvl="1"/>
            <a:r>
              <a:rPr lang="en-US" altLang="zh-CN"/>
              <a:t>0.35um,                                    3.3V</a:t>
            </a:r>
          </a:p>
          <a:p>
            <a:pPr lvl="1"/>
            <a:r>
              <a:rPr lang="en-US" altLang="zh-CN"/>
              <a:t>0.25um,         internal    2.5V,        I/O         3.3V</a:t>
            </a:r>
          </a:p>
          <a:p>
            <a:pPr lvl="1"/>
            <a:r>
              <a:rPr lang="en-US" altLang="zh-CN"/>
              <a:t>0.18um,         internal    1.8V,        I/O    2.5V and 3.3V</a:t>
            </a:r>
            <a:endParaRPr lang="zh-CN" altLang="en-US"/>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38409</TotalTime>
  <Pages>0</Pages>
  <Words>1372</Words>
  <Characters>0</Characters>
  <Application>Microsoft Office PowerPoint</Application>
  <DocSecurity>0</DocSecurity>
  <PresentationFormat>全屏显示(4:3)</PresentationFormat>
  <Lines>0</Lines>
  <Paragraphs>132</Paragraphs>
  <Slides>13</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宋体</vt:lpstr>
      <vt:lpstr>Arial</vt:lpstr>
      <vt:lpstr>Times New Roman</vt:lpstr>
      <vt:lpstr>默认设计模板</vt:lpstr>
      <vt:lpstr>模拟与数字电路 Analog and Digital Circuits</vt:lpstr>
      <vt:lpstr>主要内容</vt:lpstr>
      <vt:lpstr>GAL结构</vt:lpstr>
      <vt:lpstr>输出逻辑宏单元（OLMC）</vt:lpstr>
      <vt:lpstr>高密度PLD</vt:lpstr>
      <vt:lpstr>CPLD结构</vt:lpstr>
      <vt:lpstr>逻辑阵列块LAB</vt:lpstr>
      <vt:lpstr>可编程连线阵列PIA</vt:lpstr>
      <vt:lpstr>可编程的I/O单元</vt:lpstr>
      <vt:lpstr>FPGA结构</vt:lpstr>
      <vt:lpstr>CLB和I/OB</vt:lpstr>
      <vt:lpstr>示例－LUT实现组合逻辑</vt:lpstr>
      <vt:lpstr>The End</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ZJX</cp:lastModifiedBy>
  <cp:revision>374</cp:revision>
  <cp:lastPrinted>1900-01-04T05:08:28Z</cp:lastPrinted>
  <dcterms:created xsi:type="dcterms:W3CDTF">2004-01-05T23:56:53Z</dcterms:created>
  <dcterms:modified xsi:type="dcterms:W3CDTF">2022-11-11T08:23:15Z</dcterms:modified>
  <cp:category>16位微机原理与接口</cp:category>
</cp:coreProperties>
</file>