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handoutMasterIdLst>
    <p:handoutMasterId r:id="rId25"/>
  </p:handoutMasterIdLst>
  <p:sldIdLst>
    <p:sldId id="256" r:id="rId2"/>
    <p:sldId id="337" r:id="rId3"/>
    <p:sldId id="479" r:id="rId4"/>
    <p:sldId id="480" r:id="rId5"/>
    <p:sldId id="500" r:id="rId6"/>
    <p:sldId id="501" r:id="rId7"/>
    <p:sldId id="506" r:id="rId8"/>
    <p:sldId id="507" r:id="rId9"/>
    <p:sldId id="508" r:id="rId10"/>
    <p:sldId id="484" r:id="rId11"/>
    <p:sldId id="485" r:id="rId12"/>
    <p:sldId id="486" r:id="rId13"/>
    <p:sldId id="487" r:id="rId14"/>
    <p:sldId id="488" r:id="rId15"/>
    <p:sldId id="489" r:id="rId16"/>
    <p:sldId id="490" r:id="rId17"/>
    <p:sldId id="491" r:id="rId18"/>
    <p:sldId id="492" r:id="rId19"/>
    <p:sldId id="504" r:id="rId20"/>
    <p:sldId id="494" r:id="rId21"/>
    <p:sldId id="495" r:id="rId22"/>
    <p:sldId id="477" r:id="rId23"/>
  </p:sldIdLst>
  <p:sldSz cx="9144000" cy="6858000" type="screen4x3"/>
  <p:notesSz cx="7099300" cy="10234613"/>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srgbClr val="00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00"/>
    <a:srgbClr val="FFFF99"/>
    <a:srgbClr val="B7FFE7"/>
    <a:srgbClr val="CCFFFF"/>
    <a:srgbClr val="66FFFF"/>
    <a:srgbClr val="FFCCCC"/>
    <a:srgbClr val="0000FF"/>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93" autoAdjust="0"/>
    <p:restoredTop sz="93508" autoAdjust="0"/>
  </p:normalViewPr>
  <p:slideViewPr>
    <p:cSldViewPr>
      <p:cViewPr varScale="1">
        <p:scale>
          <a:sx n="71" d="100"/>
          <a:sy n="71" d="100"/>
        </p:scale>
        <p:origin x="1136" y="4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0" d="100"/>
          <a:sy n="60" d="100"/>
        </p:scale>
        <p:origin x="-2268" y="-90"/>
      </p:cViewPr>
      <p:guideLst>
        <p:guide orient="horz" pos="3223"/>
        <p:guide pos="2236"/>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142728F3-779D-4396-B475-0F57A2660702}"/>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eaLnBrk="1" hangingPunct="1">
              <a:defRPr sz="1300">
                <a:latin typeface="Arial" pitchFamily="34" charset="0"/>
              </a:defRPr>
            </a:lvl1pPr>
          </a:lstStyle>
          <a:p>
            <a:pPr>
              <a:defRPr/>
            </a:pPr>
            <a:endParaRPr lang="en-US" altLang="zh-CN"/>
          </a:p>
        </p:txBody>
      </p:sp>
      <p:sp>
        <p:nvSpPr>
          <p:cNvPr id="60419" name="Rectangle 3">
            <a:extLst>
              <a:ext uri="{FF2B5EF4-FFF2-40B4-BE49-F238E27FC236}">
                <a16:creationId xmlns:a16="http://schemas.microsoft.com/office/drawing/2014/main" id="{73FDBAA3-99B5-4544-99F4-3CFBAE8D3F98}"/>
              </a:ext>
            </a:extLst>
          </p:cNvPr>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sz="1300">
                <a:latin typeface="Arial" pitchFamily="34" charset="0"/>
              </a:defRPr>
            </a:lvl1pPr>
          </a:lstStyle>
          <a:p>
            <a:pPr>
              <a:defRPr/>
            </a:pPr>
            <a:endParaRPr lang="en-US" altLang="zh-CN"/>
          </a:p>
        </p:txBody>
      </p:sp>
      <p:sp>
        <p:nvSpPr>
          <p:cNvPr id="60420" name="Rectangle 4">
            <a:extLst>
              <a:ext uri="{FF2B5EF4-FFF2-40B4-BE49-F238E27FC236}">
                <a16:creationId xmlns:a16="http://schemas.microsoft.com/office/drawing/2014/main" id="{75635D96-37F0-4ADF-9CF9-A5F3A92D4745}"/>
              </a:ext>
            </a:extLst>
          </p:cNvPr>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eaLnBrk="1" hangingPunct="1">
              <a:defRPr sz="1300">
                <a:latin typeface="Arial" pitchFamily="34" charset="0"/>
              </a:defRPr>
            </a:lvl1pPr>
          </a:lstStyle>
          <a:p>
            <a:pPr>
              <a:defRPr/>
            </a:pPr>
            <a:endParaRPr lang="en-US" altLang="zh-CN"/>
          </a:p>
        </p:txBody>
      </p:sp>
      <p:sp>
        <p:nvSpPr>
          <p:cNvPr id="60421" name="Rectangle 5">
            <a:extLst>
              <a:ext uri="{FF2B5EF4-FFF2-40B4-BE49-F238E27FC236}">
                <a16:creationId xmlns:a16="http://schemas.microsoft.com/office/drawing/2014/main" id="{3299CC59-8CDA-4DA4-AC4D-ECB648BEA3F5}"/>
              </a:ext>
            </a:extLst>
          </p:cNvPr>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sz="1300"/>
            </a:lvl1pPr>
          </a:lstStyle>
          <a:p>
            <a:pPr>
              <a:defRPr/>
            </a:pPr>
            <a:fld id="{7A0A1D4E-083E-4B2E-AC6E-22888ABF8E6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AD4536B8-15EB-46AE-B2D4-CC40D0938970}"/>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eaLnBrk="1" hangingPunct="1">
              <a:defRPr sz="1300">
                <a:latin typeface="Arial" pitchFamily="34" charset="0"/>
              </a:defRPr>
            </a:lvl1pPr>
          </a:lstStyle>
          <a:p>
            <a:pPr>
              <a:defRPr/>
            </a:pPr>
            <a:endParaRPr lang="en-US" altLang="zh-CN"/>
          </a:p>
        </p:txBody>
      </p:sp>
      <p:sp>
        <p:nvSpPr>
          <p:cNvPr id="62467" name="Rectangle 3">
            <a:extLst>
              <a:ext uri="{FF2B5EF4-FFF2-40B4-BE49-F238E27FC236}">
                <a16:creationId xmlns:a16="http://schemas.microsoft.com/office/drawing/2014/main" id="{6C5F9DFE-04AB-424A-8C9C-DBEA21B6993A}"/>
              </a:ext>
            </a:extLst>
          </p:cNvPr>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sz="1300">
                <a:latin typeface="Arial" pitchFamily="34" charset="0"/>
              </a:defRPr>
            </a:lvl1pPr>
          </a:lstStyle>
          <a:p>
            <a:pPr>
              <a:defRPr/>
            </a:pPr>
            <a:endParaRPr lang="en-US" altLang="zh-CN"/>
          </a:p>
        </p:txBody>
      </p:sp>
      <p:sp>
        <p:nvSpPr>
          <p:cNvPr id="2052" name="Rectangle 4">
            <a:extLst>
              <a:ext uri="{FF2B5EF4-FFF2-40B4-BE49-F238E27FC236}">
                <a16:creationId xmlns:a16="http://schemas.microsoft.com/office/drawing/2014/main" id="{2133199F-88CD-4D17-B606-9FDF34780A27}"/>
              </a:ext>
            </a:extLst>
          </p:cNvPr>
          <p:cNvSpPr>
            <a:spLocks noRo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9" name="Rectangle 5">
            <a:extLst>
              <a:ext uri="{FF2B5EF4-FFF2-40B4-BE49-F238E27FC236}">
                <a16:creationId xmlns:a16="http://schemas.microsoft.com/office/drawing/2014/main" id="{BBDFBC0E-A81A-47DF-B2D9-EE9E58B544DB}"/>
              </a:ext>
            </a:extLst>
          </p:cNvPr>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2470" name="Rectangle 6">
            <a:extLst>
              <a:ext uri="{FF2B5EF4-FFF2-40B4-BE49-F238E27FC236}">
                <a16:creationId xmlns:a16="http://schemas.microsoft.com/office/drawing/2014/main" id="{EEDB38A7-E696-4EEB-B5CE-A18F319CE6C2}"/>
              </a:ext>
            </a:extLst>
          </p:cNvPr>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eaLnBrk="1" hangingPunct="1">
              <a:defRPr sz="1300">
                <a:latin typeface="Arial" pitchFamily="34" charset="0"/>
              </a:defRPr>
            </a:lvl1pPr>
          </a:lstStyle>
          <a:p>
            <a:pPr>
              <a:defRPr/>
            </a:pPr>
            <a:endParaRPr lang="en-US" altLang="zh-CN"/>
          </a:p>
        </p:txBody>
      </p:sp>
      <p:sp>
        <p:nvSpPr>
          <p:cNvPr id="62471" name="Rectangle 7">
            <a:extLst>
              <a:ext uri="{FF2B5EF4-FFF2-40B4-BE49-F238E27FC236}">
                <a16:creationId xmlns:a16="http://schemas.microsoft.com/office/drawing/2014/main" id="{EFC0A239-596C-400E-8057-E990F9AB87F4}"/>
              </a:ext>
            </a:extLst>
          </p:cNvPr>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sz="1300"/>
            </a:lvl1pPr>
          </a:lstStyle>
          <a:p>
            <a:pPr>
              <a:defRPr/>
            </a:pPr>
            <a:fld id="{78B49125-3CEE-46C0-8EDA-625D8B4B494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D9213AA9-96DB-4DE6-B9D9-BFFF64BB227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4EB3391-6D5C-4409-BFB3-D1D2338185F9}" type="slidenum">
              <a:rPr lang="en-US" altLang="zh-CN" sz="1300" smtClean="0"/>
              <a:pPr>
                <a:spcBef>
                  <a:spcPct val="0"/>
                </a:spcBef>
              </a:pPr>
              <a:t>1</a:t>
            </a:fld>
            <a:endParaRPr lang="en-US" altLang="zh-CN" sz="1300"/>
          </a:p>
        </p:txBody>
      </p:sp>
      <p:sp>
        <p:nvSpPr>
          <p:cNvPr id="5123" name="Rectangle 2">
            <a:extLst>
              <a:ext uri="{FF2B5EF4-FFF2-40B4-BE49-F238E27FC236}">
                <a16:creationId xmlns:a16="http://schemas.microsoft.com/office/drawing/2014/main" id="{E651A791-071C-45A1-A2CB-E69AAE485320}"/>
              </a:ext>
            </a:extLst>
          </p:cNvPr>
          <p:cNvSpPr>
            <a:spLocks noRot="1" noChangeArrowheads="1" noTextEdit="1"/>
          </p:cNvSpPr>
          <p:nvPr>
            <p:ph type="sldImg"/>
          </p:nvPr>
        </p:nvSpPr>
        <p:spPr>
          <a:xfrm>
            <a:off x="992188" y="768350"/>
            <a:ext cx="5114925" cy="3836988"/>
          </a:xfrm>
          <a:ln/>
        </p:spPr>
      </p:sp>
      <p:sp>
        <p:nvSpPr>
          <p:cNvPr id="5124" name="Rectangle 3">
            <a:extLst>
              <a:ext uri="{FF2B5EF4-FFF2-40B4-BE49-F238E27FC236}">
                <a16:creationId xmlns:a16="http://schemas.microsoft.com/office/drawing/2014/main" id="{1D4F60C3-D02D-4991-B184-DC280D675A9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9B8AB84D-D09A-4A4E-A49A-729BD14EE04A}"/>
              </a:ext>
            </a:extLst>
          </p:cNvPr>
          <p:cNvSpPr>
            <a:spLocks noRot="1" noChangeArrowheads="1" noTextEdit="1"/>
          </p:cNvSpPr>
          <p:nvPr>
            <p:ph type="sldImg"/>
          </p:nvPr>
        </p:nvSpPr>
        <p:spPr>
          <a:xfrm>
            <a:off x="992188" y="768350"/>
            <a:ext cx="5114925" cy="3836988"/>
          </a:xfrm>
          <a:ln/>
        </p:spPr>
      </p:sp>
      <p:sp>
        <p:nvSpPr>
          <p:cNvPr id="23555" name="Rectangle 3">
            <a:extLst>
              <a:ext uri="{FF2B5EF4-FFF2-40B4-BE49-F238E27FC236}">
                <a16:creationId xmlns:a16="http://schemas.microsoft.com/office/drawing/2014/main" id="{2238403D-5E9A-443B-8F15-A8D95F7706F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900">
                <a:latin typeface="Times New Roman" panose="02020603050405020304" pitchFamily="18" charset="0"/>
              </a:rPr>
              <a:t>共发射极接法的输入特性曲线其中</a:t>
            </a:r>
            <a:r>
              <a:rPr lang="en-US" altLang="zh-CN" sz="900" i="1">
                <a:latin typeface="Times New Roman" panose="02020603050405020304" pitchFamily="18" charset="0"/>
              </a:rPr>
              <a:t>v</a:t>
            </a:r>
            <a:r>
              <a:rPr lang="en-US" altLang="zh-CN" sz="900" baseline="-25000">
                <a:latin typeface="Times New Roman" panose="02020603050405020304" pitchFamily="18" charset="0"/>
              </a:rPr>
              <a:t>CE</a:t>
            </a:r>
            <a:r>
              <a:rPr lang="en-US" altLang="zh-CN" sz="900">
                <a:latin typeface="Times New Roman" panose="02020603050405020304" pitchFamily="18" charset="0"/>
              </a:rPr>
              <a:t>=0V</a:t>
            </a:r>
            <a:r>
              <a:rPr lang="zh-CN" altLang="en-US" sz="900">
                <a:latin typeface="Times New Roman" panose="02020603050405020304" pitchFamily="18" charset="0"/>
              </a:rPr>
              <a:t>的那一条相当于发射结的正向特性曲线，当</a:t>
            </a:r>
            <a:r>
              <a:rPr lang="en-US" altLang="zh-CN" sz="900" i="1">
                <a:latin typeface="Times New Roman" panose="02020603050405020304" pitchFamily="18" charset="0"/>
              </a:rPr>
              <a:t>v</a:t>
            </a:r>
            <a:r>
              <a:rPr lang="en-US" altLang="zh-CN" sz="900" baseline="-25000">
                <a:latin typeface="Times New Roman" panose="02020603050405020304" pitchFamily="18" charset="0"/>
              </a:rPr>
              <a:t>CE</a:t>
            </a:r>
            <a:r>
              <a:rPr lang="en-US" altLang="zh-CN" sz="900">
                <a:latin typeface="Times New Roman" panose="02020603050405020304" pitchFamily="18" charset="0"/>
              </a:rPr>
              <a:t>≥1V</a:t>
            </a:r>
            <a:r>
              <a:rPr lang="zh-CN" altLang="en-US" sz="900">
                <a:latin typeface="Times New Roman" panose="02020603050405020304" pitchFamily="18" charset="0"/>
              </a:rPr>
              <a:t>时， </a:t>
            </a:r>
            <a:r>
              <a:rPr lang="en-US" altLang="zh-CN" sz="900" i="1">
                <a:latin typeface="Times New Roman" panose="02020603050405020304" pitchFamily="18" charset="0"/>
              </a:rPr>
              <a:t>v</a:t>
            </a:r>
            <a:r>
              <a:rPr lang="en-US" altLang="zh-CN" sz="900" baseline="-25000">
                <a:latin typeface="Times New Roman" panose="02020603050405020304" pitchFamily="18" charset="0"/>
              </a:rPr>
              <a:t>CB</a:t>
            </a:r>
            <a:r>
              <a:rPr lang="en-US" altLang="zh-CN" sz="900">
                <a:latin typeface="Times New Roman" panose="02020603050405020304" pitchFamily="18" charset="0"/>
              </a:rPr>
              <a:t>= </a:t>
            </a:r>
            <a:r>
              <a:rPr lang="en-US" altLang="zh-CN" sz="900" i="1">
                <a:latin typeface="Times New Roman" panose="02020603050405020304" pitchFamily="18" charset="0"/>
              </a:rPr>
              <a:t>v</a:t>
            </a:r>
            <a:r>
              <a:rPr lang="en-US" altLang="zh-CN" sz="900" baseline="-25000">
                <a:latin typeface="Times New Roman" panose="02020603050405020304" pitchFamily="18" charset="0"/>
              </a:rPr>
              <a:t>CE</a:t>
            </a:r>
            <a:r>
              <a:rPr lang="en-US" altLang="zh-CN" sz="900">
                <a:latin typeface="Times New Roman" panose="02020603050405020304" pitchFamily="18" charset="0"/>
              </a:rPr>
              <a:t> </a:t>
            </a:r>
            <a:r>
              <a:rPr lang="en-US" altLang="zh-CN" sz="900">
                <a:latin typeface="宋体" panose="02010600030101010101" pitchFamily="2" charset="-122"/>
              </a:rPr>
              <a:t>- </a:t>
            </a:r>
            <a:r>
              <a:rPr lang="en-US" altLang="zh-CN" sz="900" i="1">
                <a:latin typeface="Times New Roman" panose="02020603050405020304" pitchFamily="18" charset="0"/>
              </a:rPr>
              <a:t>v</a:t>
            </a:r>
            <a:r>
              <a:rPr lang="en-US" altLang="zh-CN" sz="900" baseline="-25000">
                <a:latin typeface="Times New Roman" panose="02020603050405020304" pitchFamily="18" charset="0"/>
              </a:rPr>
              <a:t>BE</a:t>
            </a:r>
            <a:r>
              <a:rPr lang="en-US" altLang="zh-CN" sz="900">
                <a:latin typeface="Times New Roman" panose="02020603050405020304" pitchFamily="18" charset="0"/>
              </a:rPr>
              <a:t>&gt;0</a:t>
            </a:r>
            <a:r>
              <a:rPr lang="zh-CN" altLang="en-US" sz="900">
                <a:latin typeface="Times New Roman" panose="02020603050405020304" pitchFamily="18" charset="0"/>
              </a:rPr>
              <a:t>，集电结已进入反偏状态，开始收集电子，且基区复合减少， </a:t>
            </a:r>
            <a:r>
              <a:rPr lang="en-US" altLang="zh-CN" sz="900" i="1">
                <a:latin typeface="Times New Roman" panose="02020603050405020304" pitchFamily="18" charset="0"/>
              </a:rPr>
              <a:t>I</a:t>
            </a:r>
            <a:r>
              <a:rPr lang="en-US" altLang="zh-CN" sz="900" baseline="-25000">
                <a:latin typeface="Times New Roman" panose="02020603050405020304" pitchFamily="18" charset="0"/>
              </a:rPr>
              <a:t>C </a:t>
            </a:r>
            <a:r>
              <a:rPr lang="en-US" altLang="zh-CN" sz="900">
                <a:latin typeface="Times New Roman" panose="02020603050405020304" pitchFamily="18" charset="0"/>
              </a:rPr>
              <a:t>/ </a:t>
            </a:r>
            <a:r>
              <a:rPr lang="en-US" altLang="zh-CN" sz="900" i="1">
                <a:latin typeface="Times New Roman" panose="02020603050405020304" pitchFamily="18" charset="0"/>
              </a:rPr>
              <a:t>I</a:t>
            </a:r>
            <a:r>
              <a:rPr lang="en-US" altLang="zh-CN" sz="900" baseline="-25000">
                <a:latin typeface="Times New Roman" panose="02020603050405020304" pitchFamily="18" charset="0"/>
              </a:rPr>
              <a:t>B</a:t>
            </a:r>
            <a:r>
              <a:rPr lang="en-US" altLang="zh-CN" sz="900">
                <a:latin typeface="Times New Roman" panose="02020603050405020304" pitchFamily="18" charset="0"/>
              </a:rPr>
              <a:t> </a:t>
            </a:r>
            <a:r>
              <a:rPr lang="zh-CN" altLang="en-US" sz="900">
                <a:latin typeface="Times New Roman" panose="02020603050405020304" pitchFamily="18" charset="0"/>
              </a:rPr>
              <a:t>增大，特性曲线将向右稍微移动一些。但</a:t>
            </a:r>
            <a:r>
              <a:rPr lang="en-US" altLang="zh-CN" sz="900" i="1">
                <a:latin typeface="Times New Roman" panose="02020603050405020304" pitchFamily="18" charset="0"/>
              </a:rPr>
              <a:t>v</a:t>
            </a:r>
            <a:r>
              <a:rPr lang="en-US" altLang="zh-CN" sz="900" baseline="-25000">
                <a:latin typeface="Times New Roman" panose="02020603050405020304" pitchFamily="18" charset="0"/>
              </a:rPr>
              <a:t>CE</a:t>
            </a:r>
            <a:r>
              <a:rPr lang="zh-CN" altLang="en-US" sz="900">
                <a:latin typeface="Times New Roman" panose="02020603050405020304" pitchFamily="18" charset="0"/>
              </a:rPr>
              <a:t>再增加时，曲线右移很不明显。</a:t>
            </a:r>
          </a:p>
          <a:p>
            <a:pPr eaLnBrk="1" hangingPunct="1"/>
            <a:r>
              <a:rPr kumimoji="1" lang="zh-CN" altLang="en-US">
                <a:sym typeface="Symbol" panose="05050102010706020507" pitchFamily="18" charset="2"/>
              </a:rPr>
              <a:t>当</a:t>
            </a:r>
            <a:r>
              <a:rPr kumimoji="1" lang="en-US" altLang="zh-CN">
                <a:sym typeface="Symbol" panose="05050102010706020507" pitchFamily="18" charset="2"/>
              </a:rPr>
              <a:t>uBE</a:t>
            </a:r>
            <a:r>
              <a:rPr kumimoji="1" lang="zh-CN" altLang="en-US">
                <a:sym typeface="Symbol" panose="05050102010706020507" pitchFamily="18" charset="2"/>
              </a:rPr>
              <a:t>不变，</a:t>
            </a:r>
            <a:r>
              <a:rPr kumimoji="1" lang="en-US" altLang="zh-CN">
                <a:sym typeface="Symbol" panose="05050102010706020507" pitchFamily="18" charset="2"/>
              </a:rPr>
              <a:t>uCE</a:t>
            </a:r>
            <a:r>
              <a:rPr kumimoji="1" lang="zh-CN" altLang="en-US">
                <a:sym typeface="Symbol" panose="05050102010706020507" pitchFamily="18" charset="2"/>
              </a:rPr>
              <a:t>从零增大时，</a:t>
            </a:r>
            <a:r>
              <a:rPr kumimoji="1" lang="en-US" altLang="zh-CN">
                <a:sym typeface="Symbol" panose="05050102010706020507" pitchFamily="18" charset="2"/>
              </a:rPr>
              <a:t>iB</a:t>
            </a:r>
            <a:r>
              <a:rPr kumimoji="1" lang="zh-CN" altLang="en-US">
                <a:sym typeface="Symbol" panose="05050102010706020507" pitchFamily="18" charset="2"/>
              </a:rPr>
              <a:t>将减小</a:t>
            </a:r>
          </a:p>
          <a:p>
            <a:pPr eaLnBrk="1" hangingPunct="1"/>
            <a:r>
              <a:rPr kumimoji="1" lang="zh-CN" altLang="en-US">
                <a:sym typeface="Symbol" panose="05050102010706020507" pitchFamily="18" charset="2"/>
              </a:rPr>
              <a:t>当</a:t>
            </a:r>
            <a:r>
              <a:rPr kumimoji="1" lang="en-US" altLang="zh-CN">
                <a:sym typeface="Symbol" panose="05050102010706020507" pitchFamily="18" charset="2"/>
              </a:rPr>
              <a:t>uCE≥1V</a:t>
            </a:r>
            <a:r>
              <a:rPr kumimoji="1" lang="zh-CN" altLang="en-US">
                <a:sym typeface="Symbol" panose="05050102010706020507" pitchFamily="18" charset="2"/>
              </a:rPr>
              <a:t>，输入特性曲线几乎重合在一起，即</a:t>
            </a:r>
            <a:r>
              <a:rPr kumimoji="1" lang="en-US" altLang="zh-CN">
                <a:sym typeface="Symbol" panose="05050102010706020507" pitchFamily="18" charset="2"/>
              </a:rPr>
              <a:t>uCE</a:t>
            </a:r>
            <a:r>
              <a:rPr kumimoji="1" lang="zh-CN" altLang="en-US">
                <a:sym typeface="Symbol" panose="05050102010706020507" pitchFamily="18" charset="2"/>
              </a:rPr>
              <a:t>对输入特性几乎无影响</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22CBC1BE-D84F-4046-B458-3E5A65AC2735}"/>
              </a:ext>
            </a:extLst>
          </p:cNvPr>
          <p:cNvSpPr>
            <a:spLocks noRot="1" noChangeArrowheads="1" noTextEdit="1"/>
          </p:cNvSpPr>
          <p:nvPr>
            <p:ph type="sldImg"/>
          </p:nvPr>
        </p:nvSpPr>
        <p:spPr>
          <a:xfrm>
            <a:off x="992188" y="768350"/>
            <a:ext cx="5114925" cy="3836988"/>
          </a:xfrm>
          <a:ln/>
        </p:spPr>
      </p:sp>
      <p:sp>
        <p:nvSpPr>
          <p:cNvPr id="25603" name="Rectangle 3">
            <a:extLst>
              <a:ext uri="{FF2B5EF4-FFF2-40B4-BE49-F238E27FC236}">
                <a16:creationId xmlns:a16="http://schemas.microsoft.com/office/drawing/2014/main" id="{1FBE629B-4DDB-4907-B848-52E6D2B8E5A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a:t>在</a:t>
            </a:r>
            <a:r>
              <a:rPr kumimoji="1" lang="en-US" altLang="zh-CN"/>
              <a:t>vCE&lt;1V,</a:t>
            </a:r>
            <a:r>
              <a:rPr kumimoji="1" lang="zh-CN" altLang="en-US"/>
              <a:t>上升很陡，由于反向电压</a:t>
            </a:r>
            <a:r>
              <a:rPr kumimoji="1" lang="en-US" altLang="zh-CN"/>
              <a:t>vCE</a:t>
            </a:r>
            <a:r>
              <a:rPr kumimoji="1" lang="zh-CN" altLang="en-US"/>
              <a:t>将电子拉入</a:t>
            </a:r>
            <a:r>
              <a:rPr kumimoji="1" lang="en-US" altLang="zh-CN"/>
              <a:t>iC</a:t>
            </a:r>
            <a:r>
              <a:rPr kumimoji="1" lang="zh-CN" altLang="en-US"/>
              <a:t>的能力在增强</a:t>
            </a:r>
            <a:r>
              <a:rPr kumimoji="1" lang="en-US" altLang="zh-CN"/>
              <a:t>;</a:t>
            </a:r>
          </a:p>
          <a:p>
            <a:pPr eaLnBrk="1" hangingPunct="1"/>
            <a:r>
              <a:rPr kumimoji="1" lang="zh-CN" altLang="en-US"/>
              <a:t>在</a:t>
            </a:r>
            <a:r>
              <a:rPr kumimoji="1" lang="en-US" altLang="zh-CN"/>
              <a:t>vCE&gt;1V</a:t>
            </a:r>
            <a:r>
              <a:rPr kumimoji="1" lang="zh-CN" altLang="en-US"/>
              <a:t>后，平坦上升，是由于集电极电场已经足够强，将发射极的大部分电子拉出</a:t>
            </a:r>
            <a:r>
              <a:rPr kumimoji="1" lang="en-US" altLang="zh-CN"/>
              <a:t>;</a:t>
            </a:r>
          </a:p>
          <a:p>
            <a:pPr eaLnBrk="1" hangingPunct="1"/>
            <a:r>
              <a:rPr kumimoji="1" lang="zh-CN" altLang="en-US"/>
              <a:t>上升倾斜的原因是由于随</a:t>
            </a:r>
            <a:r>
              <a:rPr kumimoji="1" lang="en-US" altLang="zh-CN"/>
              <a:t>vCE </a:t>
            </a:r>
            <a:r>
              <a:rPr kumimoji="1" lang="zh-CN" altLang="en-US"/>
              <a:t>变大，集电极的厚度加宽，致使基区的有效宽度减少，这样基区内电子复合机会减少，即电流放大倍数</a:t>
            </a:r>
            <a:r>
              <a:rPr kumimoji="1" lang="en-US" altLang="zh-CN"/>
              <a:t>β</a:t>
            </a:r>
            <a:r>
              <a:rPr kumimoji="1" lang="zh-CN" altLang="en-US"/>
              <a:t>也相对变大，因此</a:t>
            </a:r>
            <a:r>
              <a:rPr kumimoji="1" lang="en-US" altLang="zh-CN"/>
              <a:t>iC</a:t>
            </a:r>
            <a:r>
              <a:rPr kumimoji="1" lang="zh-CN" altLang="en-US"/>
              <a:t>在</a:t>
            </a:r>
            <a:r>
              <a:rPr kumimoji="1" lang="en-US" altLang="zh-CN"/>
              <a:t>vCE</a:t>
            </a:r>
            <a:r>
              <a:rPr kumimoji="1" lang="zh-CN" altLang="en-US"/>
              <a:t>增大时仍有上升</a:t>
            </a:r>
            <a:r>
              <a:rPr kumimoji="1" lang="en-US" altLang="zh-CN"/>
              <a:t>– </a:t>
            </a:r>
            <a:r>
              <a:rPr kumimoji="1" lang="zh-CN" altLang="en-US"/>
              <a:t>基区宽度调制效应</a:t>
            </a:r>
          </a:p>
          <a:p>
            <a:pPr eaLnBrk="1" hangingPunct="1"/>
            <a:endParaRPr kumimoji="1" lang="zh-CN" altLang="en-US"/>
          </a:p>
          <a:p>
            <a:pPr eaLnBrk="1" hangingPunct="1"/>
            <a:r>
              <a:rPr kumimoji="1" lang="zh-CN" altLang="en-US"/>
              <a:t>饱和区：</a:t>
            </a:r>
            <a:r>
              <a:rPr kumimoji="1" lang="en-US" altLang="zh-CN"/>
              <a:t>UBE</a:t>
            </a:r>
            <a:r>
              <a:rPr kumimoji="1" lang="en-US" altLang="zh-CN">
                <a:latin typeface="Times New Roman" panose="02020603050405020304" pitchFamily="18" charset="0"/>
              </a:rPr>
              <a:t>&gt;</a:t>
            </a:r>
            <a:r>
              <a:rPr kumimoji="1" lang="en-US" altLang="zh-CN"/>
              <a:t>Uon</a:t>
            </a:r>
            <a:r>
              <a:rPr kumimoji="1" lang="zh-CN" altLang="en-US"/>
              <a:t>，</a:t>
            </a:r>
            <a:r>
              <a:rPr kumimoji="1" lang="en-US" altLang="zh-CN"/>
              <a:t>UCE&lt;UBE</a:t>
            </a:r>
            <a:r>
              <a:rPr kumimoji="1" lang="zh-CN" altLang="en-US"/>
              <a:t>，  </a:t>
            </a:r>
            <a:r>
              <a:rPr kumimoji="1" lang="en-US" altLang="zh-CN">
                <a:sym typeface="Symbol" panose="05050102010706020507" pitchFamily="18" charset="2"/>
              </a:rPr>
              <a:t>IC</a:t>
            </a:r>
            <a:r>
              <a:rPr kumimoji="1" lang="zh-CN" altLang="en-US"/>
              <a:t>达饱和， </a:t>
            </a:r>
            <a:r>
              <a:rPr kumimoji="1" lang="en-US" altLang="zh-CN">
                <a:sym typeface="Symbol" panose="05050102010706020507" pitchFamily="18" charset="2"/>
              </a:rPr>
              <a:t>IC</a:t>
            </a:r>
            <a:r>
              <a:rPr kumimoji="1" lang="zh-CN" altLang="en-US"/>
              <a:t>与</a:t>
            </a:r>
            <a:r>
              <a:rPr kumimoji="1" lang="en-US" altLang="zh-CN">
                <a:sym typeface="Symbol" panose="05050102010706020507" pitchFamily="18" charset="2"/>
              </a:rPr>
              <a:t>IB</a:t>
            </a:r>
            <a:r>
              <a:rPr kumimoji="1" lang="zh-CN" altLang="en-US"/>
              <a:t>不是</a:t>
            </a:r>
            <a:r>
              <a:rPr kumimoji="1" lang="zh-CN" altLang="en-US">
                <a:sym typeface="Symbol" panose="05050102010706020507" pitchFamily="18" charset="2"/>
              </a:rPr>
              <a:t>倍</a:t>
            </a:r>
            <a:r>
              <a:rPr kumimoji="1" lang="zh-CN" altLang="en-US"/>
              <a:t>的关系， </a:t>
            </a:r>
            <a:r>
              <a:rPr kumimoji="1" lang="zh-CN" altLang="en-US">
                <a:sym typeface="Symbol" panose="05050102010706020507" pitchFamily="18" charset="2"/>
              </a:rPr>
              <a:t></a:t>
            </a:r>
            <a:r>
              <a:rPr kumimoji="1" lang="en-US" altLang="zh-CN">
                <a:sym typeface="Symbol" panose="05050102010706020507" pitchFamily="18" charset="2"/>
              </a:rPr>
              <a:t>IB&gt;IC</a:t>
            </a:r>
            <a:r>
              <a:rPr kumimoji="1" lang="en-US" altLang="zh-CN"/>
              <a:t> </a:t>
            </a:r>
            <a:r>
              <a:rPr kumimoji="1" lang="zh-CN" altLang="en-US"/>
              <a:t>。</a:t>
            </a:r>
            <a:r>
              <a:rPr kumimoji="1" lang="en-US" altLang="zh-CN"/>
              <a:t>BE</a:t>
            </a:r>
            <a:r>
              <a:rPr kumimoji="1" lang="zh-CN" altLang="en-US"/>
              <a:t>结正偏，</a:t>
            </a:r>
            <a:r>
              <a:rPr kumimoji="1" lang="en-US" altLang="zh-CN"/>
              <a:t>BC</a:t>
            </a:r>
            <a:r>
              <a:rPr kumimoji="1" lang="zh-CN" altLang="en-US"/>
              <a:t>结正偏 ，即</a:t>
            </a:r>
            <a:r>
              <a:rPr kumimoji="1" lang="en-US" altLang="zh-CN"/>
              <a:t>UCE</a:t>
            </a:r>
            <a:r>
              <a:rPr kumimoji="1" lang="en-US" altLang="zh-CN">
                <a:sym typeface="Symbol" panose="05050102010706020507" pitchFamily="18" charset="2"/>
              </a:rPr>
              <a:t>UBE</a:t>
            </a:r>
            <a:r>
              <a:rPr kumimoji="1" lang="en-US" altLang="zh-CN"/>
              <a:t> </a:t>
            </a:r>
            <a:r>
              <a:rPr kumimoji="1" lang="zh-CN" altLang="en-US">
                <a:sym typeface="Symbol" panose="05050102010706020507" pitchFamily="18" charset="2"/>
              </a:rPr>
              <a:t>（</a:t>
            </a:r>
            <a:r>
              <a:rPr kumimoji="1" lang="en-US" altLang="zh-CN">
                <a:sym typeface="Symbol" panose="05050102010706020507" pitchFamily="18" charset="2"/>
              </a:rPr>
              <a:t>UCE0.3V</a:t>
            </a:r>
            <a:r>
              <a:rPr kumimoji="1" lang="en-US" altLang="zh-CN"/>
              <a:t> </a:t>
            </a:r>
            <a:r>
              <a:rPr kumimoji="1" lang="zh-CN" altLang="en-US"/>
              <a:t>，</a:t>
            </a:r>
            <a:r>
              <a:rPr kumimoji="1" lang="en-US" altLang="zh-CN">
                <a:sym typeface="Symbol" panose="05050102010706020507" pitchFamily="18" charset="2"/>
              </a:rPr>
              <a:t>UBE0.7V</a:t>
            </a:r>
            <a:r>
              <a:rPr kumimoji="1" lang="zh-CN" altLang="en-US">
                <a:sym typeface="Symbol" panose="05050102010706020507" pitchFamily="18" charset="2"/>
              </a:rPr>
              <a:t>）。</a:t>
            </a:r>
            <a:endParaRPr kumimoji="1" lang="zh-CN" altLang="en-US"/>
          </a:p>
          <a:p>
            <a:pPr eaLnBrk="1" hangingPunct="1"/>
            <a:r>
              <a:rPr kumimoji="1" lang="zh-CN" altLang="en-US"/>
              <a:t>截止区：  </a:t>
            </a:r>
            <a:r>
              <a:rPr kumimoji="1" lang="en-US" altLang="zh-CN"/>
              <a:t>UBE</a:t>
            </a:r>
            <a:r>
              <a:rPr kumimoji="1" lang="zh-CN" altLang="en-US">
                <a:latin typeface="Times New Roman" panose="02020603050405020304" pitchFamily="18" charset="0"/>
              </a:rPr>
              <a:t>≤</a:t>
            </a:r>
            <a:r>
              <a:rPr kumimoji="1" lang="en-US" altLang="zh-CN"/>
              <a:t> Uon</a:t>
            </a:r>
            <a:r>
              <a:rPr kumimoji="1" lang="zh-CN" altLang="en-US"/>
              <a:t>，</a:t>
            </a:r>
            <a:r>
              <a:rPr kumimoji="1" lang="en-US" altLang="zh-CN"/>
              <a:t>UCE&gt;UBE</a:t>
            </a:r>
            <a:r>
              <a:rPr kumimoji="1" lang="zh-CN" altLang="en-US"/>
              <a:t>， </a:t>
            </a:r>
            <a:r>
              <a:rPr kumimoji="1" lang="en-US" altLang="zh-CN"/>
              <a:t>IB=0 </a:t>
            </a:r>
            <a:r>
              <a:rPr kumimoji="1" lang="zh-CN" altLang="en-US"/>
              <a:t>， </a:t>
            </a:r>
            <a:r>
              <a:rPr kumimoji="1" lang="en-US" altLang="zh-CN"/>
              <a:t>IC=ICEO </a:t>
            </a:r>
            <a:r>
              <a:rPr kumimoji="1" lang="en-US" altLang="zh-CN">
                <a:sym typeface="Symbol" panose="05050102010706020507" pitchFamily="18" charset="2"/>
              </a:rPr>
              <a:t>0</a:t>
            </a:r>
            <a:r>
              <a:rPr kumimoji="1" lang="zh-CN" altLang="en-US">
                <a:sym typeface="Symbol" panose="05050102010706020507" pitchFamily="18" charset="2"/>
              </a:rPr>
              <a:t>，（ </a:t>
            </a:r>
            <a:r>
              <a:rPr kumimoji="1" lang="en-US" altLang="zh-CN"/>
              <a:t>ICEO</a:t>
            </a:r>
            <a:r>
              <a:rPr kumimoji="1" lang="zh-CN" altLang="en-US">
                <a:sym typeface="Symbol" panose="05050102010706020507" pitchFamily="18" charset="2"/>
              </a:rPr>
              <a:t>穿透电流，很小， </a:t>
            </a:r>
            <a:r>
              <a:rPr kumimoji="1" lang="en-US" altLang="zh-CN">
                <a:sym typeface="Symbol" panose="05050102010706020507" pitchFamily="18" charset="2"/>
              </a:rPr>
              <a:t>A </a:t>
            </a:r>
            <a:r>
              <a:rPr kumimoji="1" lang="zh-CN" altLang="en-US">
                <a:sym typeface="Symbol" panose="05050102010706020507" pitchFamily="18" charset="2"/>
              </a:rPr>
              <a:t>级）。</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5A2BE2A7-390E-4DD6-872C-DAA0D5819CA0}"/>
              </a:ext>
            </a:extLst>
          </p:cNvPr>
          <p:cNvSpPr>
            <a:spLocks noRot="1" noChangeArrowheads="1" noTextEdit="1"/>
          </p:cNvSpPr>
          <p:nvPr>
            <p:ph type="sldImg"/>
          </p:nvPr>
        </p:nvSpPr>
        <p:spPr>
          <a:xfrm>
            <a:off x="992188" y="768350"/>
            <a:ext cx="5114925" cy="3836988"/>
          </a:xfrm>
          <a:ln/>
        </p:spPr>
      </p:sp>
      <p:sp>
        <p:nvSpPr>
          <p:cNvPr id="28675" name="Rectangle 3">
            <a:extLst>
              <a:ext uri="{FF2B5EF4-FFF2-40B4-BE49-F238E27FC236}">
                <a16:creationId xmlns:a16="http://schemas.microsoft.com/office/drawing/2014/main" id="{CFEAA4CB-1B94-4DD4-8CC2-A1A2BF9D028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en-US" altLang="zh-CN" i="1">
                <a:solidFill>
                  <a:srgbClr val="000000"/>
                </a:solidFill>
              </a:rPr>
              <a:t>I</a:t>
            </a:r>
            <a:r>
              <a:rPr kumimoji="1" lang="en-US" altLang="zh-CN">
                <a:solidFill>
                  <a:srgbClr val="000000"/>
                </a:solidFill>
              </a:rPr>
              <a:t>CBO</a:t>
            </a:r>
            <a:r>
              <a:rPr kumimoji="1" lang="zh-CN" altLang="en-US">
                <a:solidFill>
                  <a:srgbClr val="000000"/>
                </a:solidFill>
              </a:rPr>
              <a:t>：</a:t>
            </a:r>
            <a:r>
              <a:rPr kumimoji="1" lang="zh-CN" altLang="en-US">
                <a:solidFill>
                  <a:schemeClr val="bg1"/>
                </a:solidFill>
              </a:rPr>
              <a:t>集电极—基极间反向饱和电流，</a:t>
            </a:r>
            <a:r>
              <a:rPr kumimoji="1" lang="zh-CN" altLang="en-US">
                <a:solidFill>
                  <a:srgbClr val="000000"/>
                </a:solidFill>
              </a:rPr>
              <a:t>为发射极开路时，集电结反向饱和电流。</a:t>
            </a:r>
          </a:p>
          <a:p>
            <a:pPr eaLnBrk="1" hangingPunct="1"/>
            <a:r>
              <a:rPr kumimoji="1" lang="en-US" altLang="zh-CN" i="1"/>
              <a:t>I</a:t>
            </a:r>
            <a:r>
              <a:rPr kumimoji="1" lang="en-US" altLang="zh-CN"/>
              <a:t>CBO</a:t>
            </a:r>
            <a:r>
              <a:rPr kumimoji="1" lang="zh-CN" altLang="en-US"/>
              <a:t>的下标</a:t>
            </a:r>
            <a:r>
              <a:rPr kumimoji="1" lang="en-US" altLang="zh-CN"/>
              <a:t>CB</a:t>
            </a:r>
            <a:r>
              <a:rPr kumimoji="1" lang="zh-CN" altLang="en-US"/>
              <a:t>代表集电极和基极，</a:t>
            </a:r>
            <a:r>
              <a:rPr kumimoji="1" lang="en-US" altLang="zh-CN"/>
              <a:t>O</a:t>
            </a:r>
            <a:r>
              <a:rPr kumimoji="1" lang="zh-CN" altLang="en-US"/>
              <a:t>是</a:t>
            </a:r>
            <a:r>
              <a:rPr kumimoji="1" lang="en-US" altLang="zh-CN"/>
              <a:t>Open</a:t>
            </a:r>
            <a:r>
              <a:rPr kumimoji="1" lang="zh-CN" altLang="en-US"/>
              <a:t>的字头，代表第三个电极</a:t>
            </a:r>
            <a:r>
              <a:rPr kumimoji="1" lang="en-US" altLang="zh-CN"/>
              <a:t>E</a:t>
            </a:r>
            <a:r>
              <a:rPr kumimoji="1" lang="zh-CN" altLang="en-US"/>
              <a:t>开路。它相当于集电结的反向饱和电流。</a:t>
            </a:r>
            <a:endParaRPr kumimoji="1" lang="en-US" altLang="zh-CN" i="1">
              <a:solidFill>
                <a:srgbClr val="000000"/>
              </a:solidFill>
            </a:endParaRPr>
          </a:p>
          <a:p>
            <a:pPr eaLnBrk="1" hangingPunct="1"/>
            <a:r>
              <a:rPr kumimoji="1" lang="en-US" altLang="zh-CN" i="1">
                <a:solidFill>
                  <a:srgbClr val="000000"/>
                </a:solidFill>
              </a:rPr>
              <a:t>I</a:t>
            </a:r>
            <a:r>
              <a:rPr kumimoji="1" lang="en-US" altLang="zh-CN">
                <a:solidFill>
                  <a:srgbClr val="000000"/>
                </a:solidFill>
              </a:rPr>
              <a:t>CEO</a:t>
            </a:r>
            <a:r>
              <a:rPr kumimoji="1" lang="zh-CN" altLang="en-US">
                <a:solidFill>
                  <a:srgbClr val="000000"/>
                </a:solidFill>
              </a:rPr>
              <a:t>：</a:t>
            </a:r>
            <a:r>
              <a:rPr kumimoji="1" lang="zh-CN" altLang="en-US">
                <a:solidFill>
                  <a:schemeClr val="bg1"/>
                </a:solidFill>
              </a:rPr>
              <a:t>集电极—发射极间反向饱和电流，又称为</a:t>
            </a:r>
            <a:r>
              <a:rPr kumimoji="1" lang="zh-CN" altLang="en-US"/>
              <a:t>集</a:t>
            </a:r>
            <a:r>
              <a:rPr kumimoji="1" lang="en-US" altLang="zh-CN"/>
              <a:t>-</a:t>
            </a:r>
            <a:r>
              <a:rPr kumimoji="1" lang="zh-CN" altLang="en-US"/>
              <a:t>射间穿透电流</a:t>
            </a:r>
            <a:r>
              <a:rPr kumimoji="1" lang="zh-CN" altLang="en-US">
                <a:solidFill>
                  <a:schemeClr val="bg1"/>
                </a:solidFill>
              </a:rPr>
              <a:t>，</a:t>
            </a:r>
            <a:r>
              <a:rPr kumimoji="1" lang="zh-CN" altLang="en-US"/>
              <a:t>相当基极开路时，集电极和发射极间的反向饱和电流，即输出特性曲线</a:t>
            </a:r>
            <a:r>
              <a:rPr kumimoji="1" lang="en-US" altLang="zh-CN" i="1"/>
              <a:t>I</a:t>
            </a:r>
            <a:r>
              <a:rPr kumimoji="1" lang="en-US" altLang="zh-CN"/>
              <a:t>B=0</a:t>
            </a:r>
            <a:r>
              <a:rPr kumimoji="1" lang="zh-CN" altLang="en-US"/>
              <a:t>那条曲线所对应的</a:t>
            </a:r>
            <a:r>
              <a:rPr kumimoji="1" lang="en-US" altLang="zh-CN" i="1"/>
              <a:t>Y</a:t>
            </a:r>
            <a:r>
              <a:rPr kumimoji="1" lang="zh-CN" altLang="en-US"/>
              <a:t>坐标的数值。</a:t>
            </a:r>
            <a:endParaRPr kumimoji="1" lang="en-US" altLang="zh-CN">
              <a:solidFill>
                <a:srgbClr val="000000"/>
              </a:solidFill>
            </a:endParaRPr>
          </a:p>
          <a:p>
            <a:pPr eaLnBrk="1" hangingPunct="1"/>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A98222A-3DA3-4D4B-AE33-6AD7E2784DF8}"/>
              </a:ext>
            </a:extLst>
          </p:cNvPr>
          <p:cNvSpPr>
            <a:spLocks noRot="1" noChangeArrowheads="1" noTextEdit="1"/>
          </p:cNvSpPr>
          <p:nvPr>
            <p:ph type="sldImg"/>
          </p:nvPr>
        </p:nvSpPr>
        <p:spPr>
          <a:xfrm>
            <a:off x="992188" y="768350"/>
            <a:ext cx="5114925" cy="3836988"/>
          </a:xfrm>
          <a:ln/>
        </p:spPr>
      </p:sp>
      <p:sp>
        <p:nvSpPr>
          <p:cNvPr id="30723" name="Rectangle 3">
            <a:extLst>
              <a:ext uri="{FF2B5EF4-FFF2-40B4-BE49-F238E27FC236}">
                <a16:creationId xmlns:a16="http://schemas.microsoft.com/office/drawing/2014/main" id="{94DAF751-A540-4FF7-8758-C4A71A103E0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a:t>反向击穿电压表示三极管电极间承受反向电压的能力</a:t>
            </a:r>
          </a:p>
          <a:p>
            <a:pPr eaLnBrk="1" hangingPunct="1"/>
            <a:r>
              <a:rPr kumimoji="1" lang="zh-CN" altLang="en-US"/>
              <a:t>下标</a:t>
            </a:r>
            <a:r>
              <a:rPr kumimoji="1" lang="en-US" altLang="zh-CN"/>
              <a:t>BR</a:t>
            </a:r>
            <a:r>
              <a:rPr kumimoji="1" lang="zh-CN" altLang="en-US"/>
              <a:t>代表击穿之意，是</a:t>
            </a:r>
            <a:r>
              <a:rPr kumimoji="1" lang="en-US" altLang="zh-CN"/>
              <a:t>Breakdown</a:t>
            </a:r>
            <a:r>
              <a:rPr kumimoji="1" lang="zh-CN" altLang="en-US"/>
              <a:t>的字头，</a:t>
            </a:r>
            <a:r>
              <a:rPr kumimoji="1" lang="en-US" altLang="zh-CN"/>
              <a:t>C</a:t>
            </a:r>
            <a:r>
              <a:rPr kumimoji="1" lang="zh-CN" altLang="en-US"/>
              <a:t>、</a:t>
            </a:r>
            <a:r>
              <a:rPr kumimoji="1" lang="en-US" altLang="zh-CN"/>
              <a:t>B</a:t>
            </a:r>
            <a:r>
              <a:rPr kumimoji="1" lang="zh-CN" altLang="en-US"/>
              <a:t>代表集电极和基极，</a:t>
            </a:r>
            <a:r>
              <a:rPr kumimoji="1" lang="en-US" altLang="zh-CN"/>
              <a:t>O</a:t>
            </a:r>
            <a:r>
              <a:rPr kumimoji="1" lang="zh-CN" altLang="en-US"/>
              <a:t>代表第三个电极</a:t>
            </a:r>
            <a:r>
              <a:rPr kumimoji="1" lang="en-US" altLang="zh-CN"/>
              <a:t>E</a:t>
            </a:r>
            <a:r>
              <a:rPr kumimoji="1" lang="zh-CN" altLang="en-US"/>
              <a:t>开路。</a:t>
            </a:r>
          </a:p>
          <a:p>
            <a:pPr eaLnBrk="1" hangingPunct="1">
              <a:spcBef>
                <a:spcPct val="0"/>
              </a:spcBef>
            </a:pPr>
            <a:r>
              <a:rPr kumimoji="1" lang="zh-CN" altLang="en-US"/>
              <a:t>集电极电流</a:t>
            </a:r>
            <a:r>
              <a:rPr kumimoji="1" lang="en-US" altLang="zh-CN" i="1"/>
              <a:t>IC</a:t>
            </a:r>
            <a:r>
              <a:rPr kumimoji="1" lang="zh-CN" altLang="en-US"/>
              <a:t>上升会导致三极管的</a:t>
            </a:r>
            <a:r>
              <a:rPr kumimoji="1" lang="zh-CN" altLang="en-US">
                <a:sym typeface="Symbol" panose="05050102010706020507" pitchFamily="18" charset="2"/>
              </a:rPr>
              <a:t>值的下降，当值下降到正常值的三分之二时的集电极电流即为</a:t>
            </a:r>
            <a:r>
              <a:rPr kumimoji="1" lang="en-US" altLang="zh-CN" i="1">
                <a:sym typeface="Symbol" panose="05050102010706020507" pitchFamily="18" charset="2"/>
              </a:rPr>
              <a:t>ICM</a:t>
            </a:r>
            <a:r>
              <a:rPr kumimoji="1" lang="zh-CN" altLang="en-US">
                <a:sym typeface="Symbol" panose="05050102010706020507" pitchFamily="18" charset="2"/>
              </a:rPr>
              <a:t>。</a:t>
            </a:r>
          </a:p>
          <a:p>
            <a:pPr eaLnBrk="1" hangingPunct="1">
              <a:spcBef>
                <a:spcPct val="0"/>
              </a:spcBef>
            </a:pPr>
            <a:endParaRPr kumimoji="1" lang="zh-CN" altLang="en-US">
              <a:sym typeface="Symbol" panose="05050102010706020507" pitchFamily="18" charset="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C1836CF2-D6AB-4F8D-BE90-62433B0410CD}"/>
              </a:ext>
            </a:extLst>
          </p:cNvPr>
          <p:cNvSpPr>
            <a:spLocks noRot="1" noChangeArrowheads="1" noTextEdit="1"/>
          </p:cNvSpPr>
          <p:nvPr>
            <p:ph type="sldImg"/>
          </p:nvPr>
        </p:nvSpPr>
        <p:spPr>
          <a:xfrm>
            <a:off x="992188" y="768350"/>
            <a:ext cx="5114925" cy="3836988"/>
          </a:xfrm>
          <a:ln/>
        </p:spPr>
      </p:sp>
      <p:sp>
        <p:nvSpPr>
          <p:cNvPr id="32771" name="Rectangle 3">
            <a:extLst>
              <a:ext uri="{FF2B5EF4-FFF2-40B4-BE49-F238E27FC236}">
                <a16:creationId xmlns:a16="http://schemas.microsoft.com/office/drawing/2014/main" id="{7FEAD78C-907D-4229-B51A-AC301CDCD1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solidFill>
                  <a:srgbClr val="3333FF"/>
                </a:solidFill>
                <a:latin typeface="华文楷体" panose="02010600040101010101" pitchFamily="2" charset="-122"/>
                <a:ea typeface="华文楷体" panose="02010600040101010101" pitchFamily="2" charset="-122"/>
              </a:rPr>
              <a:t>分类：</a:t>
            </a:r>
          </a:p>
          <a:p>
            <a:pPr eaLnBrk="1" hangingPunct="1"/>
            <a:r>
              <a:rPr lang="zh-CN" altLang="en-US">
                <a:solidFill>
                  <a:srgbClr val="3333FF"/>
                </a:solidFill>
                <a:latin typeface="华文楷体" panose="02010600040101010101" pitchFamily="2" charset="-122"/>
                <a:ea typeface="华文楷体" panose="02010600040101010101" pitchFamily="2" charset="-122"/>
              </a:rPr>
              <a:t>①按结构分为结型</a:t>
            </a:r>
            <a:r>
              <a:rPr lang="en-US" altLang="zh-CN">
                <a:latin typeface="Times New Roman" panose="02020603050405020304" pitchFamily="18" charset="0"/>
              </a:rPr>
              <a:t>(Junction FET</a:t>
            </a:r>
            <a:r>
              <a:rPr lang="zh-CN" altLang="en-US">
                <a:latin typeface="Times New Roman" panose="02020603050405020304" pitchFamily="18" charset="0"/>
              </a:rPr>
              <a:t>，</a:t>
            </a:r>
            <a:r>
              <a:rPr lang="en-US" altLang="zh-CN">
                <a:latin typeface="Times New Roman" panose="02020603050405020304" pitchFamily="18" charset="0"/>
              </a:rPr>
              <a:t>JFET)</a:t>
            </a:r>
            <a:r>
              <a:rPr lang="zh-CN" altLang="en-US">
                <a:solidFill>
                  <a:srgbClr val="3333FF"/>
                </a:solidFill>
                <a:latin typeface="华文楷体" panose="02010600040101010101" pitchFamily="2" charset="-122"/>
                <a:ea typeface="华文楷体" panose="02010600040101010101" pitchFamily="2" charset="-122"/>
              </a:rPr>
              <a:t>和绝缘栅型</a:t>
            </a:r>
            <a:r>
              <a:rPr lang="en-US" altLang="zh-CN">
                <a:latin typeface="Times New Roman" panose="02020603050405020304" pitchFamily="18" charset="0"/>
              </a:rPr>
              <a:t>(Insulated Gate FET</a:t>
            </a:r>
            <a:r>
              <a:rPr lang="zh-CN" altLang="en-US">
                <a:latin typeface="Times New Roman" panose="02020603050405020304" pitchFamily="18" charset="0"/>
              </a:rPr>
              <a:t>，</a:t>
            </a:r>
            <a:r>
              <a:rPr lang="en-US" altLang="zh-CN">
                <a:latin typeface="Times New Roman" panose="02020603050405020304" pitchFamily="18" charset="0"/>
              </a:rPr>
              <a:t>IGFET)</a:t>
            </a:r>
            <a:r>
              <a:rPr lang="zh-CN" altLang="en-US">
                <a:solidFill>
                  <a:srgbClr val="3333FF"/>
                </a:solidFill>
                <a:latin typeface="华文楷体" panose="02010600040101010101" pitchFamily="2" charset="-122"/>
                <a:ea typeface="华文楷体" panose="02010600040101010101" pitchFamily="2" charset="-122"/>
              </a:rPr>
              <a:t> 。</a:t>
            </a:r>
            <a:r>
              <a:rPr lang="en-US" altLang="zh-CN">
                <a:solidFill>
                  <a:srgbClr val="3333FF"/>
                </a:solidFill>
                <a:latin typeface="华文楷体" panose="02010600040101010101" pitchFamily="2" charset="-122"/>
                <a:ea typeface="华文楷体" panose="02010600040101010101" pitchFamily="2" charset="-122"/>
              </a:rPr>
              <a:t>JFET</a:t>
            </a:r>
            <a:r>
              <a:rPr lang="zh-CN" altLang="en-US">
                <a:solidFill>
                  <a:srgbClr val="3333FF"/>
                </a:solidFill>
                <a:latin typeface="华文楷体" panose="02010600040101010101" pitchFamily="2" charset="-122"/>
                <a:ea typeface="华文楷体" panose="02010600040101010101" pitchFamily="2" charset="-122"/>
              </a:rPr>
              <a:t>是利用</a:t>
            </a:r>
            <a:r>
              <a:rPr lang="en-US" altLang="zh-CN">
                <a:solidFill>
                  <a:srgbClr val="3333FF"/>
                </a:solidFill>
                <a:latin typeface="华文楷体" panose="02010600040101010101" pitchFamily="2" charset="-122"/>
                <a:ea typeface="华文楷体" panose="02010600040101010101" pitchFamily="2" charset="-122"/>
              </a:rPr>
              <a:t>PN</a:t>
            </a:r>
            <a:r>
              <a:rPr lang="zh-CN" altLang="en-US">
                <a:solidFill>
                  <a:srgbClr val="3333FF"/>
                </a:solidFill>
                <a:latin typeface="华文楷体" panose="02010600040101010101" pitchFamily="2" charset="-122"/>
                <a:ea typeface="华文楷体" panose="02010600040101010101" pitchFamily="2" charset="-122"/>
              </a:rPr>
              <a:t>结反向电压对耗尽层厚度的控制，来改变导电沟道的宽窄，从而控制漏极电流的大小；</a:t>
            </a:r>
            <a:r>
              <a:rPr lang="en-US" altLang="zh-CN">
                <a:solidFill>
                  <a:srgbClr val="3333FF"/>
                </a:solidFill>
                <a:latin typeface="华文楷体" panose="02010600040101010101" pitchFamily="2" charset="-122"/>
                <a:ea typeface="华文楷体" panose="02010600040101010101" pitchFamily="2" charset="-122"/>
              </a:rPr>
              <a:t>MOSFET</a:t>
            </a:r>
            <a:r>
              <a:rPr lang="zh-CN" altLang="en-US">
                <a:solidFill>
                  <a:srgbClr val="3333FF"/>
                </a:solidFill>
                <a:latin typeface="华文楷体" panose="02010600040101010101" pitchFamily="2" charset="-122"/>
                <a:ea typeface="华文楷体" panose="02010600040101010101" pitchFamily="2" charset="-122"/>
              </a:rPr>
              <a:t>则是利用栅源电压的大小，来改变半导体表面感生电荷的多少，从而控制漏极电流的大小。</a:t>
            </a:r>
          </a:p>
          <a:p>
            <a:pPr algn="just" eaLnBrk="1" hangingPunct="1"/>
            <a:r>
              <a:rPr lang="zh-CN" altLang="en-US">
                <a:solidFill>
                  <a:srgbClr val="3333FF"/>
                </a:solidFill>
                <a:latin typeface="华文楷体" panose="02010600040101010101" pitchFamily="2" charset="-122"/>
                <a:ea typeface="华文楷体" panose="02010600040101010101" pitchFamily="2" charset="-122"/>
              </a:rPr>
              <a:t>②按导电沟道分有</a:t>
            </a:r>
            <a:r>
              <a:rPr lang="en-US" altLang="zh-CN">
                <a:solidFill>
                  <a:srgbClr val="3333FF"/>
                </a:solidFill>
                <a:latin typeface="华文楷体" panose="02010600040101010101" pitchFamily="2" charset="-122"/>
                <a:ea typeface="华文楷体" panose="02010600040101010101" pitchFamily="2" charset="-122"/>
              </a:rPr>
              <a:t>N</a:t>
            </a:r>
            <a:r>
              <a:rPr lang="zh-CN" altLang="en-US">
                <a:solidFill>
                  <a:srgbClr val="3333FF"/>
                </a:solidFill>
                <a:latin typeface="华文楷体" panose="02010600040101010101" pitchFamily="2" charset="-122"/>
                <a:ea typeface="华文楷体" panose="02010600040101010101" pitchFamily="2" charset="-122"/>
              </a:rPr>
              <a:t>沟道和</a:t>
            </a:r>
            <a:r>
              <a:rPr lang="en-US" altLang="zh-CN">
                <a:solidFill>
                  <a:srgbClr val="3333FF"/>
                </a:solidFill>
                <a:latin typeface="华文楷体" panose="02010600040101010101" pitchFamily="2" charset="-122"/>
                <a:ea typeface="华文楷体" panose="02010600040101010101" pitchFamily="2" charset="-122"/>
              </a:rPr>
              <a:t>P</a:t>
            </a:r>
            <a:r>
              <a:rPr lang="zh-CN" altLang="en-US">
                <a:solidFill>
                  <a:srgbClr val="3333FF"/>
                </a:solidFill>
                <a:latin typeface="华文楷体" panose="02010600040101010101" pitchFamily="2" charset="-122"/>
                <a:ea typeface="华文楷体" panose="02010600040101010101" pitchFamily="2" charset="-122"/>
              </a:rPr>
              <a:t>沟道，</a:t>
            </a:r>
            <a:r>
              <a:rPr lang="en-US" altLang="zh-CN">
                <a:solidFill>
                  <a:srgbClr val="3333FF"/>
                </a:solidFill>
                <a:latin typeface="华文楷体" panose="02010600040101010101" pitchFamily="2" charset="-122"/>
                <a:ea typeface="华文楷体" panose="02010600040101010101" pitchFamily="2" charset="-122"/>
              </a:rPr>
              <a:t>N</a:t>
            </a:r>
            <a:r>
              <a:rPr lang="zh-CN" altLang="en-US">
                <a:solidFill>
                  <a:srgbClr val="3333FF"/>
                </a:solidFill>
                <a:latin typeface="华文楷体" panose="02010600040101010101" pitchFamily="2" charset="-122"/>
                <a:ea typeface="华文楷体" panose="02010600040101010101" pitchFamily="2" charset="-122"/>
              </a:rPr>
              <a:t>沟道主要靠电子导电，</a:t>
            </a:r>
            <a:r>
              <a:rPr lang="en-US" altLang="zh-CN">
                <a:solidFill>
                  <a:srgbClr val="3333FF"/>
                </a:solidFill>
                <a:latin typeface="华文楷体" panose="02010600040101010101" pitchFamily="2" charset="-122"/>
                <a:ea typeface="华文楷体" panose="02010600040101010101" pitchFamily="2" charset="-122"/>
              </a:rPr>
              <a:t>P</a:t>
            </a:r>
            <a:r>
              <a:rPr lang="zh-CN" altLang="en-US">
                <a:solidFill>
                  <a:srgbClr val="3333FF"/>
                </a:solidFill>
                <a:latin typeface="华文楷体" panose="02010600040101010101" pitchFamily="2" charset="-122"/>
                <a:ea typeface="华文楷体" panose="02010600040101010101" pitchFamily="2" charset="-122"/>
              </a:rPr>
              <a:t>沟道主要靠空穴导电。</a:t>
            </a:r>
          </a:p>
          <a:p>
            <a:pPr algn="just" eaLnBrk="1" hangingPunct="1"/>
            <a:r>
              <a:rPr lang="zh-CN" altLang="en-US">
                <a:solidFill>
                  <a:srgbClr val="3333FF"/>
                </a:solidFill>
                <a:latin typeface="华文楷体" panose="02010600040101010101" pitchFamily="2" charset="-122"/>
                <a:ea typeface="华文楷体" panose="02010600040101010101" pitchFamily="2" charset="-122"/>
              </a:rPr>
              <a:t>③按工作方式分有增强型和耗尽型。增强型管内无原始导电沟道，耗尽型管内有原始导电沟道。</a:t>
            </a:r>
          </a:p>
          <a:p>
            <a:pPr algn="just" eaLnBrk="1" hangingPunct="1"/>
            <a:endParaRPr lang="zh-CN" altLang="en-US" b="1">
              <a:solidFill>
                <a:srgbClr val="3333FF"/>
              </a:solidFill>
              <a:latin typeface="华文新魏" panose="02010800040101010101" pitchFamily="2" charset="-122"/>
              <a:ea typeface="华文新魏" panose="02010800040101010101" pitchFamily="2" charset="-122"/>
            </a:endParaRPr>
          </a:p>
          <a:p>
            <a:pPr eaLnBrk="1" hangingPunct="1"/>
            <a:endParaRPr lang="zh-CN" altLang="en-US" b="1">
              <a:solidFill>
                <a:srgbClr val="3333FF"/>
              </a:solidFill>
              <a:latin typeface="华文新魏" panose="02010800040101010101" pitchFamily="2" charset="-122"/>
              <a:ea typeface="华文新魏" panose="0201080004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425EEE9B-F3BA-44CD-9478-3CC5658B5491}"/>
              </a:ext>
            </a:extLst>
          </p:cNvPr>
          <p:cNvSpPr>
            <a:spLocks noRot="1" noChangeArrowheads="1" noTextEdit="1"/>
          </p:cNvSpPr>
          <p:nvPr>
            <p:ph type="sldImg"/>
          </p:nvPr>
        </p:nvSpPr>
        <p:spPr>
          <a:xfrm>
            <a:off x="992188" y="768350"/>
            <a:ext cx="5114925" cy="3836988"/>
          </a:xfrm>
          <a:ln/>
        </p:spPr>
      </p:sp>
      <p:sp>
        <p:nvSpPr>
          <p:cNvPr id="34819" name="Rectangle 3">
            <a:extLst>
              <a:ext uri="{FF2B5EF4-FFF2-40B4-BE49-F238E27FC236}">
                <a16:creationId xmlns:a16="http://schemas.microsoft.com/office/drawing/2014/main" id="{38532D6D-5E44-4659-A563-6EE0ED1930A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t>S (Source)</a:t>
            </a:r>
            <a:r>
              <a:rPr lang="zh-CN" altLang="en-US"/>
              <a:t>：源极</a:t>
            </a:r>
          </a:p>
          <a:p>
            <a:pPr eaLnBrk="1" hangingPunct="1"/>
            <a:r>
              <a:rPr lang="en-US" altLang="zh-CN"/>
              <a:t>G (Gate)</a:t>
            </a:r>
            <a:r>
              <a:rPr lang="zh-CN" altLang="en-US"/>
              <a:t>：栅极</a:t>
            </a:r>
          </a:p>
          <a:p>
            <a:pPr eaLnBrk="1" hangingPunct="1"/>
            <a:r>
              <a:rPr lang="en-US" altLang="zh-CN"/>
              <a:t>D (Drain)</a:t>
            </a:r>
            <a:r>
              <a:rPr lang="zh-CN" altLang="en-US"/>
              <a:t>：漏极</a:t>
            </a:r>
          </a:p>
          <a:p>
            <a:pPr eaLnBrk="1" hangingPunct="1"/>
            <a:r>
              <a:rPr lang="en-US" altLang="zh-CN"/>
              <a:t>B (Substrate):</a:t>
            </a:r>
            <a:r>
              <a:rPr lang="zh-CN" altLang="en-US"/>
              <a:t>衬底</a:t>
            </a:r>
          </a:p>
          <a:p>
            <a:pPr eaLnBrk="1" hangingPunct="1"/>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5CF5948A-0EDE-4825-AE03-6500B1E39F96}"/>
              </a:ext>
            </a:extLst>
          </p:cNvPr>
          <p:cNvSpPr>
            <a:spLocks noRot="1" noChangeArrowheads="1" noTextEdit="1"/>
          </p:cNvSpPr>
          <p:nvPr>
            <p:ph type="sldImg"/>
          </p:nvPr>
        </p:nvSpPr>
        <p:spPr>
          <a:xfrm>
            <a:off x="992188" y="768350"/>
            <a:ext cx="5114925" cy="3836988"/>
          </a:xfrm>
          <a:ln/>
        </p:spPr>
      </p:sp>
      <p:sp>
        <p:nvSpPr>
          <p:cNvPr id="36867" name="Rectangle 3">
            <a:extLst>
              <a:ext uri="{FF2B5EF4-FFF2-40B4-BE49-F238E27FC236}">
                <a16:creationId xmlns:a16="http://schemas.microsoft.com/office/drawing/2014/main" id="{5C5E2D80-0779-4738-AF5D-44408BA8699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25000"/>
              </a:lnSpc>
              <a:spcBef>
                <a:spcPct val="0"/>
              </a:spcBef>
            </a:pPr>
            <a:r>
              <a:rPr kumimoji="1" lang="zh-CN" altLang="en-US">
                <a:solidFill>
                  <a:srgbClr val="F52950"/>
                </a:solidFill>
              </a:rPr>
              <a:t>当</a:t>
            </a:r>
            <a:r>
              <a:rPr kumimoji="1" lang="en-US" altLang="zh-CN" i="1">
                <a:solidFill>
                  <a:srgbClr val="F52950"/>
                </a:solidFill>
              </a:rPr>
              <a:t>V</a:t>
            </a:r>
            <a:r>
              <a:rPr kumimoji="1" lang="en-US" altLang="zh-CN">
                <a:solidFill>
                  <a:srgbClr val="F52950"/>
                </a:solidFill>
              </a:rPr>
              <a:t>GS=0V</a:t>
            </a:r>
            <a:r>
              <a:rPr kumimoji="1" lang="zh-CN" altLang="en-US">
                <a:solidFill>
                  <a:srgbClr val="F52950"/>
                </a:solidFill>
              </a:rPr>
              <a:t>时</a:t>
            </a:r>
            <a:r>
              <a:rPr kumimoji="1" lang="zh-CN" altLang="en-US">
                <a:solidFill>
                  <a:schemeClr val="bg2"/>
                </a:solidFill>
              </a:rPr>
              <a:t>，因为漏源之间被两个背靠背的 </a:t>
            </a:r>
            <a:r>
              <a:rPr kumimoji="1" lang="en-US" altLang="zh-CN">
                <a:solidFill>
                  <a:schemeClr val="bg2"/>
                </a:solidFill>
              </a:rPr>
              <a:t>PN</a:t>
            </a:r>
            <a:r>
              <a:rPr kumimoji="1" lang="zh-CN" altLang="en-US">
                <a:solidFill>
                  <a:schemeClr val="bg2"/>
                </a:solidFill>
              </a:rPr>
              <a:t>结隔离，因此，即使在</a:t>
            </a:r>
            <a:r>
              <a:rPr kumimoji="1" lang="en-US" altLang="zh-CN">
                <a:solidFill>
                  <a:schemeClr val="bg2"/>
                </a:solidFill>
              </a:rPr>
              <a:t>D</a:t>
            </a:r>
            <a:r>
              <a:rPr kumimoji="1" lang="zh-CN" altLang="en-US">
                <a:solidFill>
                  <a:schemeClr val="bg2"/>
                </a:solidFill>
              </a:rPr>
              <a:t>、</a:t>
            </a:r>
            <a:r>
              <a:rPr kumimoji="1" lang="en-US" altLang="zh-CN">
                <a:solidFill>
                  <a:schemeClr val="bg2"/>
                </a:solidFill>
              </a:rPr>
              <a:t>S</a:t>
            </a:r>
            <a:r>
              <a:rPr kumimoji="1" lang="zh-CN" altLang="en-US">
                <a:solidFill>
                  <a:schemeClr val="bg2"/>
                </a:solidFill>
              </a:rPr>
              <a:t>之间加上电压</a:t>
            </a:r>
            <a:r>
              <a:rPr kumimoji="1" lang="en-US" altLang="zh-CN">
                <a:solidFill>
                  <a:schemeClr val="bg2"/>
                </a:solidFill>
              </a:rPr>
              <a:t>, </a:t>
            </a:r>
            <a:r>
              <a:rPr kumimoji="1" lang="zh-CN" altLang="en-US">
                <a:solidFill>
                  <a:srgbClr val="0000FF"/>
                </a:solidFill>
              </a:rPr>
              <a:t>在</a:t>
            </a:r>
            <a:r>
              <a:rPr kumimoji="1" lang="en-US" altLang="zh-CN">
                <a:solidFill>
                  <a:srgbClr val="0000FF"/>
                </a:solidFill>
              </a:rPr>
              <a:t>D</a:t>
            </a:r>
            <a:r>
              <a:rPr kumimoji="1" lang="zh-CN" altLang="en-US">
                <a:solidFill>
                  <a:srgbClr val="0000FF"/>
                </a:solidFill>
              </a:rPr>
              <a:t>、</a:t>
            </a:r>
            <a:r>
              <a:rPr kumimoji="1" lang="en-US" altLang="zh-CN">
                <a:solidFill>
                  <a:srgbClr val="0000FF"/>
                </a:solidFill>
              </a:rPr>
              <a:t>S</a:t>
            </a:r>
            <a:r>
              <a:rPr kumimoji="1" lang="zh-CN" altLang="en-US">
                <a:solidFill>
                  <a:srgbClr val="0000FF"/>
                </a:solidFill>
              </a:rPr>
              <a:t>间也不可能形成电流。</a:t>
            </a:r>
          </a:p>
          <a:p>
            <a:pPr eaLnBrk="1" hangingPunct="1">
              <a:lnSpc>
                <a:spcPct val="125000"/>
              </a:lnSpc>
              <a:spcBef>
                <a:spcPct val="0"/>
              </a:spcBef>
            </a:pPr>
            <a:endParaRPr kumimoji="1" lang="zh-CN" altLang="en-US">
              <a:solidFill>
                <a:srgbClr val="0000FF"/>
              </a:solidFill>
            </a:endParaRPr>
          </a:p>
          <a:p>
            <a:pPr eaLnBrk="1" hangingPunct="1">
              <a:lnSpc>
                <a:spcPct val="125000"/>
              </a:lnSpc>
              <a:spcBef>
                <a:spcPct val="0"/>
              </a:spcBef>
            </a:pPr>
            <a:r>
              <a:rPr kumimoji="1" lang="zh-CN" altLang="en-US">
                <a:solidFill>
                  <a:srgbClr val="FF0000"/>
                </a:solidFill>
              </a:rPr>
              <a:t>当 </a:t>
            </a:r>
            <a:r>
              <a:rPr kumimoji="1" lang="en-US" altLang="zh-CN">
                <a:solidFill>
                  <a:srgbClr val="FF0000"/>
                </a:solidFill>
              </a:rPr>
              <a:t>0</a:t>
            </a:r>
            <a:r>
              <a:rPr kumimoji="1" lang="zh-CN" altLang="en-US">
                <a:solidFill>
                  <a:srgbClr val="FF0000"/>
                </a:solidFill>
              </a:rPr>
              <a:t>＜</a:t>
            </a:r>
            <a:r>
              <a:rPr kumimoji="1" lang="en-US" altLang="zh-CN" i="1">
                <a:solidFill>
                  <a:srgbClr val="FF0000"/>
                </a:solidFill>
              </a:rPr>
              <a:t>V</a:t>
            </a:r>
            <a:r>
              <a:rPr kumimoji="1" lang="en-US" altLang="zh-CN">
                <a:solidFill>
                  <a:srgbClr val="FF0000"/>
                </a:solidFill>
              </a:rPr>
              <a:t>GS</a:t>
            </a:r>
            <a:r>
              <a:rPr kumimoji="1" lang="zh-CN" altLang="en-US">
                <a:solidFill>
                  <a:srgbClr val="FF0000"/>
                </a:solidFill>
              </a:rPr>
              <a:t>＜</a:t>
            </a:r>
            <a:r>
              <a:rPr kumimoji="1" lang="en-US" altLang="zh-CN" i="1">
                <a:solidFill>
                  <a:srgbClr val="FF0000"/>
                </a:solidFill>
              </a:rPr>
              <a:t>V</a:t>
            </a:r>
            <a:r>
              <a:rPr kumimoji="1" lang="en-US" altLang="zh-CN">
                <a:solidFill>
                  <a:srgbClr val="FF0000"/>
                </a:solidFill>
              </a:rPr>
              <a:t>T (</a:t>
            </a:r>
            <a:r>
              <a:rPr kumimoji="1" lang="zh-CN" altLang="en-US">
                <a:solidFill>
                  <a:srgbClr val="FF0000"/>
                </a:solidFill>
              </a:rPr>
              <a:t>开启电压</a:t>
            </a:r>
            <a:r>
              <a:rPr kumimoji="1" lang="en-US" altLang="zh-CN">
                <a:solidFill>
                  <a:srgbClr val="FF0000"/>
                </a:solidFill>
              </a:rPr>
              <a:t>)</a:t>
            </a:r>
            <a:r>
              <a:rPr kumimoji="1" lang="zh-CN" altLang="en-US">
                <a:solidFill>
                  <a:srgbClr val="FF0000"/>
                </a:solidFill>
              </a:rPr>
              <a:t>时</a:t>
            </a:r>
            <a:r>
              <a:rPr kumimoji="1" lang="zh-CN" altLang="en-US">
                <a:solidFill>
                  <a:schemeClr val="bg2"/>
                </a:solidFill>
              </a:rPr>
              <a:t>，通过栅极和衬底间的电容作用，将栅极下方</a:t>
            </a:r>
            <a:r>
              <a:rPr kumimoji="1" lang="en-US" altLang="zh-CN">
                <a:solidFill>
                  <a:schemeClr val="bg2"/>
                </a:solidFill>
              </a:rPr>
              <a:t>P</a:t>
            </a:r>
            <a:r>
              <a:rPr kumimoji="1" lang="zh-CN" altLang="en-US">
                <a:solidFill>
                  <a:schemeClr val="bg2"/>
                </a:solidFill>
              </a:rPr>
              <a:t>型衬底表层的空穴向下排斥，同时，使两个</a:t>
            </a:r>
            <a:r>
              <a:rPr kumimoji="1" lang="en-US" altLang="zh-CN">
                <a:solidFill>
                  <a:schemeClr val="bg2"/>
                </a:solidFill>
              </a:rPr>
              <a:t>N</a:t>
            </a:r>
            <a:r>
              <a:rPr kumimoji="1" lang="zh-CN" altLang="en-US">
                <a:solidFill>
                  <a:schemeClr val="bg2"/>
                </a:solidFill>
              </a:rPr>
              <a:t>区和衬底中的自由电子吸向衬底表层，并与空穴复合而消失，结果在衬底表面形成一薄层负离子的耗尽层。漏源间仍无载流子的通道。</a:t>
            </a:r>
            <a:r>
              <a:rPr kumimoji="1" lang="zh-CN" altLang="en-US">
                <a:solidFill>
                  <a:srgbClr val="0000FF"/>
                </a:solidFill>
              </a:rPr>
              <a:t>管子仍不能导通，处于截止状态。</a:t>
            </a:r>
          </a:p>
          <a:p>
            <a:pPr eaLnBrk="1" hangingPunct="1">
              <a:lnSpc>
                <a:spcPct val="125000"/>
              </a:lnSpc>
              <a:spcBef>
                <a:spcPct val="0"/>
              </a:spcBef>
            </a:pPr>
            <a:endParaRPr kumimoji="1" lang="zh-CN" altLang="en-US">
              <a:solidFill>
                <a:srgbClr val="FF0000"/>
              </a:solidFill>
            </a:endParaRPr>
          </a:p>
          <a:p>
            <a:pPr eaLnBrk="1" hangingPunct="1">
              <a:lnSpc>
                <a:spcPct val="125000"/>
              </a:lnSpc>
              <a:spcBef>
                <a:spcPct val="0"/>
              </a:spcBef>
            </a:pPr>
            <a:r>
              <a:rPr kumimoji="1" lang="zh-CN" altLang="en-US">
                <a:solidFill>
                  <a:srgbClr val="FF0000"/>
                </a:solidFill>
              </a:rPr>
              <a:t>当</a:t>
            </a:r>
            <a:r>
              <a:rPr kumimoji="1" lang="en-US" altLang="zh-CN" i="1">
                <a:solidFill>
                  <a:srgbClr val="FF0000"/>
                </a:solidFill>
              </a:rPr>
              <a:t>V</a:t>
            </a:r>
            <a:r>
              <a:rPr kumimoji="1" lang="en-US" altLang="zh-CN">
                <a:solidFill>
                  <a:srgbClr val="FF0000"/>
                </a:solidFill>
              </a:rPr>
              <a:t>GS</a:t>
            </a:r>
            <a:r>
              <a:rPr kumimoji="1" lang="zh-CN" altLang="en-US">
                <a:solidFill>
                  <a:srgbClr val="FF0000"/>
                </a:solidFill>
              </a:rPr>
              <a:t>＞</a:t>
            </a:r>
            <a:r>
              <a:rPr kumimoji="1" lang="en-US" altLang="zh-CN" i="1">
                <a:solidFill>
                  <a:srgbClr val="FF0000"/>
                </a:solidFill>
              </a:rPr>
              <a:t>V</a:t>
            </a:r>
            <a:r>
              <a:rPr kumimoji="1" lang="en-US" altLang="zh-CN">
                <a:solidFill>
                  <a:srgbClr val="FF0000"/>
                </a:solidFill>
              </a:rPr>
              <a:t>T</a:t>
            </a:r>
            <a:r>
              <a:rPr kumimoji="1" lang="zh-CN" altLang="en-US">
                <a:solidFill>
                  <a:srgbClr val="FF0000"/>
                </a:solidFill>
              </a:rPr>
              <a:t>时，</a:t>
            </a:r>
            <a:r>
              <a:rPr kumimoji="1" lang="zh-CN" altLang="en-US">
                <a:solidFill>
                  <a:srgbClr val="00060C"/>
                </a:solidFill>
              </a:rPr>
              <a:t>衬底中的电子进一步被吸至栅极下方的</a:t>
            </a:r>
            <a:r>
              <a:rPr kumimoji="1" lang="en-US" altLang="zh-CN">
                <a:solidFill>
                  <a:srgbClr val="00060C"/>
                </a:solidFill>
              </a:rPr>
              <a:t>P</a:t>
            </a:r>
            <a:r>
              <a:rPr kumimoji="1" lang="zh-CN" altLang="en-US">
                <a:solidFill>
                  <a:srgbClr val="00060C"/>
                </a:solidFill>
              </a:rPr>
              <a:t>型衬底表层，使衬底表层中的自由电子数量大于空穴数量，该薄层转换为</a:t>
            </a:r>
            <a:r>
              <a:rPr kumimoji="1" lang="en-US" altLang="zh-CN">
                <a:solidFill>
                  <a:srgbClr val="00060C"/>
                </a:solidFill>
              </a:rPr>
              <a:t>N</a:t>
            </a:r>
            <a:r>
              <a:rPr kumimoji="1" lang="zh-CN" altLang="en-US">
                <a:solidFill>
                  <a:srgbClr val="00060C"/>
                </a:solidFill>
              </a:rPr>
              <a:t>型半导体，称此为</a:t>
            </a:r>
            <a:r>
              <a:rPr kumimoji="1" lang="zh-CN" altLang="en-US">
                <a:solidFill>
                  <a:srgbClr val="FF0000"/>
                </a:solidFill>
              </a:rPr>
              <a:t>反型层</a:t>
            </a:r>
            <a:r>
              <a:rPr kumimoji="1" lang="zh-CN" altLang="en-US">
                <a:solidFill>
                  <a:srgbClr val="00060C"/>
                </a:solidFill>
              </a:rPr>
              <a:t>。形成</a:t>
            </a:r>
            <a:r>
              <a:rPr kumimoji="1" lang="en-US" altLang="zh-CN">
                <a:solidFill>
                  <a:srgbClr val="00060C"/>
                </a:solidFill>
              </a:rPr>
              <a:t>N</a:t>
            </a:r>
            <a:r>
              <a:rPr kumimoji="1" lang="zh-CN" altLang="en-US">
                <a:solidFill>
                  <a:srgbClr val="00060C"/>
                </a:solidFill>
              </a:rPr>
              <a:t>源区到</a:t>
            </a:r>
            <a:r>
              <a:rPr kumimoji="1" lang="en-US" altLang="zh-CN">
                <a:solidFill>
                  <a:srgbClr val="00060C"/>
                </a:solidFill>
              </a:rPr>
              <a:t>N</a:t>
            </a:r>
            <a:r>
              <a:rPr kumimoji="1" lang="zh-CN" altLang="en-US">
                <a:solidFill>
                  <a:srgbClr val="00060C"/>
                </a:solidFill>
              </a:rPr>
              <a:t>漏区的</a:t>
            </a:r>
            <a:r>
              <a:rPr kumimoji="1" lang="en-US" altLang="zh-CN">
                <a:solidFill>
                  <a:srgbClr val="00060C"/>
                </a:solidFill>
              </a:rPr>
              <a:t>N</a:t>
            </a:r>
            <a:r>
              <a:rPr kumimoji="1" lang="zh-CN" altLang="en-US">
                <a:solidFill>
                  <a:srgbClr val="00060C"/>
                </a:solidFill>
              </a:rPr>
              <a:t>型沟道。把</a:t>
            </a:r>
            <a:r>
              <a:rPr kumimoji="1" lang="zh-CN" altLang="en-US">
                <a:solidFill>
                  <a:srgbClr val="FF3300"/>
                </a:solidFill>
              </a:rPr>
              <a:t>开始形成反型层的</a:t>
            </a:r>
            <a:r>
              <a:rPr kumimoji="1" lang="en-US" altLang="zh-CN" i="1">
                <a:solidFill>
                  <a:srgbClr val="FF3300"/>
                </a:solidFill>
              </a:rPr>
              <a:t>V</a:t>
            </a:r>
            <a:r>
              <a:rPr kumimoji="1" lang="en-US" altLang="zh-CN">
                <a:solidFill>
                  <a:srgbClr val="FF3300"/>
                </a:solidFill>
              </a:rPr>
              <a:t>GS</a:t>
            </a:r>
            <a:r>
              <a:rPr kumimoji="1" lang="zh-CN" altLang="en-US">
                <a:solidFill>
                  <a:srgbClr val="FF3300"/>
                </a:solidFill>
              </a:rPr>
              <a:t>值</a:t>
            </a:r>
            <a:r>
              <a:rPr kumimoji="1" lang="zh-CN" altLang="en-US">
                <a:solidFill>
                  <a:srgbClr val="00060C"/>
                </a:solidFill>
              </a:rPr>
              <a:t>称为该管的</a:t>
            </a:r>
            <a:r>
              <a:rPr kumimoji="1" lang="zh-CN" altLang="en-US">
                <a:solidFill>
                  <a:srgbClr val="FF3300"/>
                </a:solidFill>
              </a:rPr>
              <a:t>开启电压</a:t>
            </a:r>
            <a:r>
              <a:rPr kumimoji="1" lang="en-US" altLang="zh-CN" i="1">
                <a:solidFill>
                  <a:srgbClr val="FF0000"/>
                </a:solidFill>
              </a:rPr>
              <a:t>V</a:t>
            </a:r>
            <a:r>
              <a:rPr kumimoji="1" lang="en-US" altLang="zh-CN">
                <a:solidFill>
                  <a:srgbClr val="FF0000"/>
                </a:solidFill>
              </a:rPr>
              <a:t>T</a:t>
            </a:r>
            <a:r>
              <a:rPr kumimoji="1" lang="zh-CN" altLang="en-US">
                <a:solidFill>
                  <a:srgbClr val="00060C"/>
                </a:solidFill>
              </a:rPr>
              <a:t>。这时，若在漏源间加电压 </a:t>
            </a:r>
            <a:r>
              <a:rPr kumimoji="1" lang="en-US" altLang="zh-CN" i="1">
                <a:solidFill>
                  <a:srgbClr val="00060C"/>
                </a:solidFill>
              </a:rPr>
              <a:t>VDS</a:t>
            </a:r>
            <a:r>
              <a:rPr kumimoji="1" lang="zh-CN" altLang="en-US">
                <a:solidFill>
                  <a:srgbClr val="00060C"/>
                </a:solidFill>
              </a:rPr>
              <a:t>，就能产生漏极电流</a:t>
            </a:r>
            <a:r>
              <a:rPr kumimoji="1" lang="zh-CN" altLang="en-US"/>
              <a:t> </a:t>
            </a:r>
            <a:r>
              <a:rPr kumimoji="1" lang="en-US" altLang="zh-CN" i="1">
                <a:solidFill>
                  <a:srgbClr val="00060C"/>
                </a:solidFill>
              </a:rPr>
              <a:t>I D</a:t>
            </a:r>
            <a:r>
              <a:rPr kumimoji="1" lang="zh-CN" altLang="en-US" i="1">
                <a:solidFill>
                  <a:srgbClr val="00060C"/>
                </a:solidFill>
              </a:rPr>
              <a:t>，</a:t>
            </a:r>
            <a:r>
              <a:rPr kumimoji="1" lang="zh-CN" altLang="en-US">
                <a:solidFill>
                  <a:srgbClr val="00060C"/>
                </a:solidFill>
              </a:rPr>
              <a:t>即管子开启。</a:t>
            </a:r>
            <a:r>
              <a:rPr kumimoji="1" lang="zh-CN" altLang="en-US" i="1">
                <a:solidFill>
                  <a:srgbClr val="00060C"/>
                </a:solidFill>
              </a:rPr>
              <a:t> </a:t>
            </a:r>
            <a:r>
              <a:rPr kumimoji="1" lang="en-US" altLang="zh-CN" i="1">
                <a:solidFill>
                  <a:srgbClr val="00060C"/>
                </a:solidFill>
              </a:rPr>
              <a:t>V</a:t>
            </a:r>
            <a:r>
              <a:rPr kumimoji="1" lang="en-US" altLang="zh-CN">
                <a:solidFill>
                  <a:srgbClr val="00060C"/>
                </a:solidFill>
              </a:rPr>
              <a:t>GS</a:t>
            </a:r>
            <a:r>
              <a:rPr kumimoji="1" lang="zh-CN" altLang="en-US">
                <a:solidFill>
                  <a:srgbClr val="00060C"/>
                </a:solidFill>
              </a:rPr>
              <a:t>值越大，沟道内自由电子越多，沟道电阻越小，在同样 </a:t>
            </a:r>
            <a:r>
              <a:rPr kumimoji="1" lang="en-US" altLang="zh-CN" i="1">
                <a:solidFill>
                  <a:srgbClr val="00060C"/>
                </a:solidFill>
              </a:rPr>
              <a:t>VDS </a:t>
            </a:r>
            <a:r>
              <a:rPr kumimoji="1" lang="zh-CN" altLang="en-US">
                <a:solidFill>
                  <a:srgbClr val="00060C"/>
                </a:solidFill>
              </a:rPr>
              <a:t>电压作用下， </a:t>
            </a:r>
            <a:r>
              <a:rPr kumimoji="1" lang="en-US" altLang="zh-CN" i="1">
                <a:solidFill>
                  <a:srgbClr val="00060C"/>
                </a:solidFill>
              </a:rPr>
              <a:t>I D  </a:t>
            </a:r>
            <a:r>
              <a:rPr kumimoji="1" lang="zh-CN" altLang="en-US">
                <a:solidFill>
                  <a:srgbClr val="00060C"/>
                </a:solidFill>
              </a:rPr>
              <a:t>越大。这样，</a:t>
            </a:r>
            <a:r>
              <a:rPr kumimoji="1" lang="zh-CN" altLang="en-US">
                <a:solidFill>
                  <a:srgbClr val="FF3300"/>
                </a:solidFill>
              </a:rPr>
              <a:t>就实现了输入电压 </a:t>
            </a:r>
            <a:r>
              <a:rPr kumimoji="1" lang="en-US" altLang="zh-CN" i="1">
                <a:solidFill>
                  <a:srgbClr val="FF3300"/>
                </a:solidFill>
              </a:rPr>
              <a:t>V</a:t>
            </a:r>
            <a:r>
              <a:rPr kumimoji="1" lang="en-US" altLang="zh-CN">
                <a:solidFill>
                  <a:srgbClr val="FF3300"/>
                </a:solidFill>
              </a:rPr>
              <a:t>GS </a:t>
            </a:r>
            <a:r>
              <a:rPr kumimoji="1" lang="zh-CN" altLang="en-US">
                <a:solidFill>
                  <a:srgbClr val="FF3300"/>
                </a:solidFill>
              </a:rPr>
              <a:t>对输出电流 </a:t>
            </a:r>
            <a:r>
              <a:rPr kumimoji="1" lang="en-US" altLang="zh-CN" i="1">
                <a:solidFill>
                  <a:srgbClr val="FF3300"/>
                </a:solidFill>
              </a:rPr>
              <a:t>I D </a:t>
            </a:r>
            <a:r>
              <a:rPr kumimoji="1" lang="zh-CN" altLang="en-US">
                <a:solidFill>
                  <a:srgbClr val="FF3300"/>
                </a:solidFill>
              </a:rPr>
              <a:t>的控制</a:t>
            </a:r>
            <a:r>
              <a:rPr kumimoji="1" lang="zh-CN" altLang="en-US"/>
              <a: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E1C1BABF-02F7-422E-AE20-A8766FF6D075}"/>
              </a:ext>
            </a:extLst>
          </p:cNvPr>
          <p:cNvSpPr>
            <a:spLocks noRot="1" noChangeArrowheads="1" noTextEdit="1"/>
          </p:cNvSpPr>
          <p:nvPr>
            <p:ph type="sldImg"/>
          </p:nvPr>
        </p:nvSpPr>
        <p:spPr>
          <a:xfrm>
            <a:off x="992188" y="768350"/>
            <a:ext cx="5114925" cy="3836988"/>
          </a:xfrm>
          <a:ln/>
        </p:spPr>
      </p:sp>
      <p:sp>
        <p:nvSpPr>
          <p:cNvPr id="38915" name="Rectangle 3">
            <a:extLst>
              <a:ext uri="{FF2B5EF4-FFF2-40B4-BE49-F238E27FC236}">
                <a16:creationId xmlns:a16="http://schemas.microsoft.com/office/drawing/2014/main" id="{E6798B48-C211-4D99-AC81-37D305BD58D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20000"/>
              </a:lnSpc>
            </a:pPr>
            <a:r>
              <a:rPr lang="zh-CN" altLang="en-US" sz="900">
                <a:solidFill>
                  <a:srgbClr val="F52950"/>
                </a:solidFill>
              </a:rPr>
              <a:t>当</a:t>
            </a:r>
            <a:r>
              <a:rPr lang="en-US" altLang="zh-CN" sz="900" i="1">
                <a:solidFill>
                  <a:srgbClr val="F52950"/>
                </a:solidFill>
                <a:latin typeface="Times New Roman" panose="02020603050405020304" pitchFamily="18" charset="0"/>
              </a:rPr>
              <a:t>V</a:t>
            </a:r>
            <a:r>
              <a:rPr lang="en-US" altLang="zh-CN" sz="900" baseline="-25000">
                <a:solidFill>
                  <a:srgbClr val="F52950"/>
                </a:solidFill>
                <a:latin typeface="Times New Roman" panose="02020603050405020304" pitchFamily="18" charset="0"/>
              </a:rPr>
              <a:t>GS</a:t>
            </a:r>
            <a:r>
              <a:rPr lang="zh-CN" altLang="en-US" sz="800">
                <a:solidFill>
                  <a:srgbClr val="F52950"/>
                </a:solidFill>
                <a:latin typeface="Times New Roman" panose="02020603050405020304" pitchFamily="18" charset="0"/>
              </a:rPr>
              <a:t>＞</a:t>
            </a:r>
            <a:r>
              <a:rPr lang="en-US" altLang="zh-CN" sz="900" i="1">
                <a:solidFill>
                  <a:srgbClr val="F52950"/>
                </a:solidFill>
                <a:latin typeface="Times New Roman" panose="02020603050405020304" pitchFamily="18" charset="0"/>
              </a:rPr>
              <a:t>V</a:t>
            </a:r>
            <a:r>
              <a:rPr lang="en-US" altLang="zh-CN" sz="900" baseline="-25000">
                <a:solidFill>
                  <a:srgbClr val="F52950"/>
                </a:solidFill>
                <a:latin typeface="Times New Roman" panose="02020603050405020304" pitchFamily="18" charset="0"/>
              </a:rPr>
              <a:t>T</a:t>
            </a:r>
            <a:r>
              <a:rPr lang="zh-CN" altLang="en-US" sz="900">
                <a:solidFill>
                  <a:srgbClr val="FF3300"/>
                </a:solidFill>
              </a:rPr>
              <a:t>且固定为某值的情况下，</a:t>
            </a:r>
            <a:r>
              <a:rPr lang="zh-CN" altLang="en-US" sz="900">
                <a:solidFill>
                  <a:srgbClr val="0224EE"/>
                </a:solidFill>
              </a:rPr>
              <a:t>若给漏源间加正电压</a:t>
            </a:r>
            <a:r>
              <a:rPr lang="en-US" altLang="zh-CN" sz="900" i="1">
                <a:solidFill>
                  <a:srgbClr val="0224EE"/>
                </a:solidFill>
                <a:latin typeface="Times New Roman" panose="02020603050405020304" pitchFamily="18" charset="0"/>
              </a:rPr>
              <a:t>V</a:t>
            </a:r>
            <a:r>
              <a:rPr lang="en-US" altLang="zh-CN" sz="900" baseline="-25000">
                <a:solidFill>
                  <a:srgbClr val="0224EE"/>
                </a:solidFill>
                <a:latin typeface="Times New Roman" panose="02020603050405020304" pitchFamily="18" charset="0"/>
              </a:rPr>
              <a:t>DS</a:t>
            </a:r>
            <a:r>
              <a:rPr lang="zh-CN" altLang="en-US" sz="900">
                <a:solidFill>
                  <a:srgbClr val="0224EE"/>
                </a:solidFill>
              </a:rPr>
              <a:t>则源区的自由电子将沿着沟道漂移到漏区，形成漏极电流</a:t>
            </a:r>
            <a:r>
              <a:rPr lang="en-US" altLang="zh-CN" sz="900" i="1">
                <a:solidFill>
                  <a:srgbClr val="0224EE"/>
                </a:solidFill>
                <a:latin typeface="Times New Roman" panose="02020603050405020304" pitchFamily="18" charset="0"/>
              </a:rPr>
              <a:t>I</a:t>
            </a:r>
            <a:r>
              <a:rPr lang="en-US" altLang="zh-CN" sz="900" baseline="-25000">
                <a:solidFill>
                  <a:srgbClr val="0224EE"/>
                </a:solidFill>
                <a:latin typeface="Times New Roman" panose="02020603050405020304" pitchFamily="18" charset="0"/>
              </a:rPr>
              <a:t>D</a:t>
            </a:r>
            <a:r>
              <a:rPr lang="zh-CN" altLang="en-US" sz="900">
                <a:solidFill>
                  <a:srgbClr val="0224EE"/>
                </a:solidFill>
              </a:rPr>
              <a:t>，</a:t>
            </a:r>
            <a:r>
              <a:rPr lang="zh-CN" altLang="en-US" sz="900">
                <a:solidFill>
                  <a:srgbClr val="A50021"/>
                </a:solidFill>
              </a:rPr>
              <a:t>当</a:t>
            </a:r>
            <a:r>
              <a:rPr lang="en-US" altLang="zh-CN" sz="900" i="1">
                <a:solidFill>
                  <a:srgbClr val="A50021"/>
                </a:solidFill>
                <a:latin typeface="Times New Roman" panose="02020603050405020304" pitchFamily="18" charset="0"/>
              </a:rPr>
              <a:t>I</a:t>
            </a:r>
            <a:r>
              <a:rPr lang="en-US" altLang="zh-CN" sz="900" baseline="-25000">
                <a:solidFill>
                  <a:srgbClr val="A50021"/>
                </a:solidFill>
                <a:latin typeface="Times New Roman" panose="02020603050405020304" pitchFamily="18" charset="0"/>
              </a:rPr>
              <a:t>D</a:t>
            </a:r>
            <a:r>
              <a:rPr lang="zh-CN" altLang="en-US" sz="900">
                <a:solidFill>
                  <a:srgbClr val="A50021"/>
                </a:solidFill>
              </a:rPr>
              <a:t>从</a:t>
            </a:r>
            <a:r>
              <a:rPr lang="en-US" altLang="zh-CN" sz="900">
                <a:solidFill>
                  <a:srgbClr val="A50021"/>
                </a:solidFill>
                <a:latin typeface="Times New Roman" panose="02020603050405020304" pitchFamily="18" charset="0"/>
              </a:rPr>
              <a:t>D</a:t>
            </a:r>
            <a:r>
              <a:rPr lang="en-US" altLang="zh-CN" sz="900">
                <a:solidFill>
                  <a:srgbClr val="A50021"/>
                </a:solidFill>
              </a:rPr>
              <a:t> </a:t>
            </a:r>
            <a:r>
              <a:rPr lang="en-US" altLang="zh-CN" sz="900">
                <a:solidFill>
                  <a:srgbClr val="A50021"/>
                </a:solidFill>
                <a:sym typeface="Symbol" panose="05050102010706020507" pitchFamily="18" charset="2"/>
              </a:rPr>
              <a:t></a:t>
            </a:r>
            <a:r>
              <a:rPr lang="en-US" altLang="zh-CN" sz="900">
                <a:solidFill>
                  <a:srgbClr val="A50021"/>
                </a:solidFill>
                <a:latin typeface="Times New Roman" panose="02020603050405020304" pitchFamily="18" charset="0"/>
                <a:sym typeface="Symbol" panose="05050102010706020507" pitchFamily="18" charset="2"/>
              </a:rPr>
              <a:t> </a:t>
            </a:r>
            <a:r>
              <a:rPr lang="en-US" altLang="zh-CN" sz="900">
                <a:solidFill>
                  <a:srgbClr val="A50021"/>
                </a:solidFill>
                <a:latin typeface="Times New Roman" panose="02020603050405020304" pitchFamily="18" charset="0"/>
              </a:rPr>
              <a:t>S</a:t>
            </a:r>
            <a:r>
              <a:rPr lang="zh-CN" altLang="en-US" sz="900">
                <a:solidFill>
                  <a:srgbClr val="A50021"/>
                </a:solidFill>
              </a:rPr>
              <a:t>流过沟道时，沿途会产生压降，进而导致沿着沟道长度上栅极与沟道间的电压分布不均匀</a:t>
            </a:r>
            <a:r>
              <a:rPr lang="zh-CN" altLang="en-US" sz="900">
                <a:solidFill>
                  <a:srgbClr val="990000"/>
                </a:solidFill>
              </a:rPr>
              <a:t>。</a:t>
            </a:r>
            <a:r>
              <a:rPr lang="zh-CN" altLang="en-US" sz="900">
                <a:solidFill>
                  <a:srgbClr val="008000"/>
                </a:solidFill>
              </a:rPr>
              <a:t>源极端电压最大，为</a:t>
            </a:r>
            <a:r>
              <a:rPr lang="en-US" altLang="zh-CN" sz="900" i="1">
                <a:solidFill>
                  <a:srgbClr val="008000"/>
                </a:solidFill>
                <a:latin typeface="Times New Roman" panose="02020603050405020304" pitchFamily="18" charset="0"/>
              </a:rPr>
              <a:t>V</a:t>
            </a:r>
            <a:r>
              <a:rPr lang="en-US" altLang="zh-CN" sz="400">
                <a:solidFill>
                  <a:srgbClr val="008000"/>
                </a:solidFill>
                <a:latin typeface="Times New Roman" panose="02020603050405020304" pitchFamily="18" charset="0"/>
              </a:rPr>
              <a:t>GS</a:t>
            </a:r>
            <a:r>
              <a:rPr lang="en-US" altLang="zh-CN" sz="900">
                <a:solidFill>
                  <a:srgbClr val="008000"/>
                </a:solidFill>
                <a:latin typeface="Times New Roman" panose="02020603050405020304" pitchFamily="18" charset="0"/>
              </a:rPr>
              <a:t> </a:t>
            </a:r>
            <a:r>
              <a:rPr lang="zh-CN" altLang="en-US" sz="900">
                <a:solidFill>
                  <a:srgbClr val="008000"/>
                </a:solidFill>
              </a:rPr>
              <a:t>，由此感生的沟道最深；离开源极端，越向漏极端靠近，则栅</a:t>
            </a:r>
            <a:r>
              <a:rPr lang="en-US" altLang="zh-CN" sz="900">
                <a:solidFill>
                  <a:srgbClr val="008000"/>
                </a:solidFill>
              </a:rPr>
              <a:t>—</a:t>
            </a:r>
            <a:r>
              <a:rPr lang="zh-CN" altLang="en-US" sz="900">
                <a:solidFill>
                  <a:srgbClr val="008000"/>
                </a:solidFill>
              </a:rPr>
              <a:t>沟间的电压线性下降，由它们感生的沟道越来越浅；直到漏极端，栅漏</a:t>
            </a:r>
            <a:r>
              <a:rPr kumimoji="1" lang="zh-CN" altLang="en-US">
                <a:solidFill>
                  <a:srgbClr val="008000"/>
                </a:solidFill>
              </a:rPr>
              <a:t>间电压最小，其值为：</a:t>
            </a:r>
            <a:r>
              <a:rPr kumimoji="1" lang="en-US" altLang="en-US" i="1">
                <a:solidFill>
                  <a:srgbClr val="008000"/>
                </a:solidFill>
              </a:rPr>
              <a:t> </a:t>
            </a:r>
            <a:r>
              <a:rPr kumimoji="1" lang="en-US" altLang="zh-CN" i="1">
                <a:solidFill>
                  <a:srgbClr val="008000"/>
                </a:solidFill>
              </a:rPr>
              <a:t>V</a:t>
            </a:r>
            <a:r>
              <a:rPr kumimoji="1" lang="en-US" altLang="zh-CN">
                <a:solidFill>
                  <a:srgbClr val="008000"/>
                </a:solidFill>
              </a:rPr>
              <a:t>GD=</a:t>
            </a:r>
            <a:r>
              <a:rPr kumimoji="1" lang="en-US" altLang="zh-CN" i="1">
                <a:solidFill>
                  <a:srgbClr val="008000"/>
                </a:solidFill>
              </a:rPr>
              <a:t>V</a:t>
            </a:r>
            <a:r>
              <a:rPr kumimoji="1" lang="en-US" altLang="zh-CN">
                <a:solidFill>
                  <a:srgbClr val="008000"/>
                </a:solidFill>
              </a:rPr>
              <a:t>GS-</a:t>
            </a:r>
            <a:r>
              <a:rPr kumimoji="1" lang="en-US" altLang="zh-CN" i="1">
                <a:solidFill>
                  <a:srgbClr val="008000"/>
                </a:solidFill>
              </a:rPr>
              <a:t>V</a:t>
            </a:r>
            <a:r>
              <a:rPr kumimoji="1" lang="en-US" altLang="zh-CN">
                <a:solidFill>
                  <a:srgbClr val="008000"/>
                </a:solidFill>
              </a:rPr>
              <a:t>DS</a:t>
            </a:r>
            <a:r>
              <a:rPr kumimoji="1" lang="en-US" altLang="zh-CN" i="1">
                <a:solidFill>
                  <a:srgbClr val="008000"/>
                </a:solidFill>
              </a:rPr>
              <a:t> </a:t>
            </a:r>
            <a:r>
              <a:rPr kumimoji="1" lang="en-US" altLang="zh-CN">
                <a:solidFill>
                  <a:srgbClr val="008000"/>
                </a:solidFill>
              </a:rPr>
              <a:t>, </a:t>
            </a:r>
            <a:r>
              <a:rPr kumimoji="1" lang="zh-CN" altLang="en-US">
                <a:solidFill>
                  <a:srgbClr val="008000"/>
                </a:solidFill>
              </a:rPr>
              <a:t>由此 感生的沟道也最浅。</a:t>
            </a:r>
            <a:r>
              <a:rPr kumimoji="1" lang="zh-CN" altLang="en-US">
                <a:solidFill>
                  <a:srgbClr val="FF33CC"/>
                </a:solidFill>
              </a:rPr>
              <a:t>可见，在</a:t>
            </a:r>
            <a:r>
              <a:rPr kumimoji="1" lang="en-US" altLang="zh-CN" i="1">
                <a:solidFill>
                  <a:srgbClr val="FF33CC"/>
                </a:solidFill>
              </a:rPr>
              <a:t>V</a:t>
            </a:r>
            <a:r>
              <a:rPr kumimoji="1" lang="en-US" altLang="zh-CN">
                <a:solidFill>
                  <a:srgbClr val="FF33CC"/>
                </a:solidFill>
              </a:rPr>
              <a:t>DS</a:t>
            </a:r>
            <a:r>
              <a:rPr kumimoji="1" lang="zh-CN" altLang="en-US">
                <a:solidFill>
                  <a:srgbClr val="FF33CC"/>
                </a:solidFill>
              </a:rPr>
              <a:t>作用下导电沟道的深度是不均匀的，沟道呈锥形分布。</a:t>
            </a:r>
            <a:r>
              <a:rPr kumimoji="1" lang="zh-CN" altLang="en-US">
                <a:solidFill>
                  <a:srgbClr val="6600CC"/>
                </a:solidFill>
              </a:rPr>
              <a:t>若</a:t>
            </a:r>
            <a:r>
              <a:rPr kumimoji="1" lang="en-US" altLang="zh-CN" i="1">
                <a:solidFill>
                  <a:srgbClr val="6600CC"/>
                </a:solidFill>
              </a:rPr>
              <a:t>V</a:t>
            </a:r>
            <a:r>
              <a:rPr kumimoji="1" lang="en-US" altLang="zh-CN">
                <a:solidFill>
                  <a:srgbClr val="6600CC"/>
                </a:solidFill>
              </a:rPr>
              <a:t>DS</a:t>
            </a:r>
            <a:r>
              <a:rPr kumimoji="1" lang="zh-CN" altLang="en-US">
                <a:solidFill>
                  <a:srgbClr val="6600CC"/>
                </a:solidFill>
              </a:rPr>
              <a:t>进一步增大，直至</a:t>
            </a:r>
            <a:r>
              <a:rPr kumimoji="1" lang="en-US" altLang="zh-CN" i="1">
                <a:solidFill>
                  <a:srgbClr val="6600CC"/>
                </a:solidFill>
              </a:rPr>
              <a:t>V</a:t>
            </a:r>
            <a:r>
              <a:rPr kumimoji="1" lang="en-US" altLang="zh-CN">
                <a:solidFill>
                  <a:srgbClr val="6600CC"/>
                </a:solidFill>
              </a:rPr>
              <a:t>GD</a:t>
            </a:r>
            <a:r>
              <a:rPr kumimoji="1" lang="en-US" altLang="zh-CN" i="1">
                <a:solidFill>
                  <a:srgbClr val="6600CC"/>
                </a:solidFill>
              </a:rPr>
              <a:t>=V</a:t>
            </a:r>
            <a:r>
              <a:rPr kumimoji="1" lang="en-US" altLang="zh-CN">
                <a:solidFill>
                  <a:srgbClr val="6600CC"/>
                </a:solidFill>
              </a:rPr>
              <a:t>T</a:t>
            </a:r>
            <a:r>
              <a:rPr kumimoji="1" lang="zh-CN" altLang="en-US" i="1">
                <a:solidFill>
                  <a:srgbClr val="6600CC"/>
                </a:solidFill>
              </a:rPr>
              <a:t>，</a:t>
            </a:r>
            <a:r>
              <a:rPr kumimoji="1" lang="zh-CN" altLang="en-US">
                <a:solidFill>
                  <a:srgbClr val="6600CC"/>
                </a:solidFill>
              </a:rPr>
              <a:t>即</a:t>
            </a:r>
            <a:r>
              <a:rPr kumimoji="1" lang="en-US" altLang="zh-CN" i="1">
                <a:solidFill>
                  <a:srgbClr val="6600CC"/>
                </a:solidFill>
              </a:rPr>
              <a:t>V</a:t>
            </a:r>
            <a:r>
              <a:rPr kumimoji="1" lang="en-US" altLang="zh-CN">
                <a:solidFill>
                  <a:srgbClr val="6600CC"/>
                </a:solidFill>
              </a:rPr>
              <a:t>GS-</a:t>
            </a:r>
            <a:r>
              <a:rPr kumimoji="1" lang="en-US" altLang="zh-CN" i="1">
                <a:solidFill>
                  <a:srgbClr val="6600CC"/>
                </a:solidFill>
              </a:rPr>
              <a:t>V</a:t>
            </a:r>
            <a:r>
              <a:rPr kumimoji="1" lang="en-US" altLang="zh-CN">
                <a:solidFill>
                  <a:srgbClr val="6600CC"/>
                </a:solidFill>
              </a:rPr>
              <a:t>DS=</a:t>
            </a:r>
            <a:r>
              <a:rPr kumimoji="1" lang="en-US" altLang="zh-CN" i="1">
                <a:solidFill>
                  <a:srgbClr val="6600CC"/>
                </a:solidFill>
              </a:rPr>
              <a:t>V</a:t>
            </a:r>
            <a:r>
              <a:rPr kumimoji="1" lang="en-US" altLang="zh-CN">
                <a:solidFill>
                  <a:srgbClr val="6600CC"/>
                </a:solidFill>
              </a:rPr>
              <a:t>T</a:t>
            </a:r>
            <a:r>
              <a:rPr kumimoji="1" lang="zh-CN" altLang="zh-CN">
                <a:solidFill>
                  <a:srgbClr val="6600CC"/>
                </a:solidFill>
              </a:rPr>
              <a:t>或</a:t>
            </a:r>
            <a:r>
              <a:rPr kumimoji="1" lang="en-US" altLang="zh-CN" i="1">
                <a:solidFill>
                  <a:srgbClr val="6600CC"/>
                </a:solidFill>
              </a:rPr>
              <a:t>V</a:t>
            </a:r>
            <a:r>
              <a:rPr kumimoji="1" lang="en-US" altLang="zh-CN">
                <a:solidFill>
                  <a:srgbClr val="6600CC"/>
                </a:solidFill>
              </a:rPr>
              <a:t>DS=</a:t>
            </a:r>
            <a:r>
              <a:rPr kumimoji="1" lang="en-US" altLang="zh-CN" i="1">
                <a:solidFill>
                  <a:srgbClr val="6600CC"/>
                </a:solidFill>
              </a:rPr>
              <a:t>V</a:t>
            </a:r>
            <a:r>
              <a:rPr kumimoji="1" lang="en-US" altLang="zh-CN">
                <a:solidFill>
                  <a:srgbClr val="6600CC"/>
                </a:solidFill>
              </a:rPr>
              <a:t>GS-</a:t>
            </a:r>
            <a:r>
              <a:rPr kumimoji="1" lang="en-US" altLang="zh-CN" i="1">
                <a:solidFill>
                  <a:srgbClr val="6600CC"/>
                </a:solidFill>
              </a:rPr>
              <a:t>V</a:t>
            </a:r>
            <a:r>
              <a:rPr kumimoji="1" lang="en-US" altLang="zh-CN">
                <a:solidFill>
                  <a:srgbClr val="6600CC"/>
                </a:solidFill>
              </a:rPr>
              <a:t>T </a:t>
            </a:r>
            <a:r>
              <a:rPr kumimoji="1" lang="zh-CN" altLang="en-US">
                <a:solidFill>
                  <a:srgbClr val="6600CC"/>
                </a:solidFill>
              </a:rPr>
              <a:t>时，则漏端沟道消失，出现预夹断点。</a:t>
            </a:r>
            <a:endParaRPr lang="zh-CN" altLang="en-US">
              <a:solidFill>
                <a:srgbClr val="008000"/>
              </a:solidFill>
            </a:endParaRPr>
          </a:p>
          <a:p>
            <a:pPr eaLnBrk="1" hangingPunct="1"/>
            <a:endParaRPr kumimoji="1" lang="zh-CN" altLang="en-US">
              <a:solidFill>
                <a:srgbClr val="FF33CC"/>
              </a:solidFill>
            </a:endParaRPr>
          </a:p>
          <a:p>
            <a:pPr eaLnBrk="1" hangingPunct="1"/>
            <a:r>
              <a:rPr kumimoji="1" lang="zh-CN" altLang="en-US">
                <a:solidFill>
                  <a:srgbClr val="FF33CC"/>
                </a:solidFill>
              </a:rPr>
              <a:t>当</a:t>
            </a:r>
            <a:r>
              <a:rPr kumimoji="1" lang="en-US" altLang="zh-CN" i="1">
                <a:solidFill>
                  <a:srgbClr val="FF33CC"/>
                </a:solidFill>
              </a:rPr>
              <a:t>V</a:t>
            </a:r>
            <a:r>
              <a:rPr kumimoji="1" lang="en-US" altLang="zh-CN">
                <a:solidFill>
                  <a:srgbClr val="FF33CC"/>
                </a:solidFill>
              </a:rPr>
              <a:t>DS</a:t>
            </a:r>
            <a:r>
              <a:rPr kumimoji="1" lang="zh-CN" altLang="en-US">
                <a:solidFill>
                  <a:srgbClr val="FF33CC"/>
                </a:solidFill>
              </a:rPr>
              <a:t>增加到使</a:t>
            </a:r>
            <a:r>
              <a:rPr kumimoji="1" lang="en-US" altLang="zh-CN" i="1">
                <a:solidFill>
                  <a:srgbClr val="F52950"/>
                </a:solidFill>
              </a:rPr>
              <a:t>V</a:t>
            </a:r>
            <a:r>
              <a:rPr kumimoji="1" lang="en-US" altLang="zh-CN">
                <a:solidFill>
                  <a:srgbClr val="F52950"/>
                </a:solidFill>
              </a:rPr>
              <a:t>GD=</a:t>
            </a:r>
            <a:r>
              <a:rPr kumimoji="1" lang="en-US" altLang="zh-CN" i="1">
                <a:solidFill>
                  <a:srgbClr val="F52950"/>
                </a:solidFill>
              </a:rPr>
              <a:t>V</a:t>
            </a:r>
            <a:r>
              <a:rPr kumimoji="1" lang="en-US" altLang="zh-CN">
                <a:solidFill>
                  <a:srgbClr val="F52950"/>
                </a:solidFill>
              </a:rPr>
              <a:t>T</a:t>
            </a:r>
            <a:r>
              <a:rPr kumimoji="1" lang="zh-CN" altLang="en-US">
                <a:solidFill>
                  <a:srgbClr val="FF33CC"/>
                </a:solidFill>
              </a:rPr>
              <a:t>时，漏极处沟道将缩减到刚刚开启的情况，称为预夹断。源区的自由电子在</a:t>
            </a:r>
            <a:r>
              <a:rPr kumimoji="1" lang="en-US" altLang="zh-CN" i="1">
                <a:solidFill>
                  <a:srgbClr val="FF33CC"/>
                </a:solidFill>
              </a:rPr>
              <a:t>V</a:t>
            </a:r>
            <a:r>
              <a:rPr kumimoji="1" lang="en-US" altLang="zh-CN">
                <a:solidFill>
                  <a:srgbClr val="FF33CC"/>
                </a:solidFill>
              </a:rPr>
              <a:t>DS</a:t>
            </a:r>
            <a:r>
              <a:rPr kumimoji="1" lang="zh-CN" altLang="en-US">
                <a:solidFill>
                  <a:srgbClr val="FF33CC"/>
                </a:solidFill>
              </a:rPr>
              <a:t>电场力的作用下，仍能沿着沟道向漏端漂移，一旦到达预夹断区的边界处，就能被预夹断区内的电场力扫至漏区，形成漏极电流。</a:t>
            </a:r>
          </a:p>
          <a:p>
            <a:pPr eaLnBrk="1" hangingPunct="1"/>
            <a:endParaRPr kumimoji="1" lang="zh-CN" altLang="en-US">
              <a:solidFill>
                <a:srgbClr val="FF33CC"/>
              </a:solidFill>
            </a:endParaRPr>
          </a:p>
          <a:p>
            <a:pPr eaLnBrk="1" hangingPunct="1"/>
            <a:r>
              <a:rPr kumimoji="1" lang="zh-CN" altLang="en-US">
                <a:solidFill>
                  <a:srgbClr val="0000FF"/>
                </a:solidFill>
              </a:rPr>
              <a:t>当</a:t>
            </a:r>
            <a:r>
              <a:rPr kumimoji="1" lang="en-US" altLang="zh-CN" i="1">
                <a:solidFill>
                  <a:srgbClr val="0000FF"/>
                </a:solidFill>
              </a:rPr>
              <a:t>V</a:t>
            </a:r>
            <a:r>
              <a:rPr kumimoji="1" lang="en-US" altLang="zh-CN">
                <a:solidFill>
                  <a:srgbClr val="0000FF"/>
                </a:solidFill>
              </a:rPr>
              <a:t>DS</a:t>
            </a:r>
            <a:r>
              <a:rPr kumimoji="1" lang="zh-CN" altLang="en-US">
                <a:solidFill>
                  <a:srgbClr val="0000FF"/>
                </a:solidFill>
              </a:rPr>
              <a:t>增加到使</a:t>
            </a:r>
            <a:r>
              <a:rPr kumimoji="1" lang="en-US" altLang="zh-CN" i="1">
                <a:solidFill>
                  <a:srgbClr val="F52950"/>
                </a:solidFill>
              </a:rPr>
              <a:t>V</a:t>
            </a:r>
            <a:r>
              <a:rPr kumimoji="1" lang="en-US" altLang="zh-CN">
                <a:solidFill>
                  <a:srgbClr val="F52950"/>
                </a:solidFill>
              </a:rPr>
              <a:t>GD</a:t>
            </a:r>
            <a:r>
              <a:rPr kumimoji="1" lang="en-US" altLang="zh-CN">
                <a:solidFill>
                  <a:srgbClr val="F52950"/>
                </a:solidFill>
                <a:sym typeface="Symbol" panose="05050102010706020507" pitchFamily="18" charset="2"/>
              </a:rPr>
              <a:t></a:t>
            </a:r>
            <a:r>
              <a:rPr kumimoji="1" lang="en-US" altLang="zh-CN" i="1">
                <a:solidFill>
                  <a:srgbClr val="F52950"/>
                </a:solidFill>
              </a:rPr>
              <a:t>V</a:t>
            </a:r>
            <a:r>
              <a:rPr kumimoji="1" lang="en-US" altLang="zh-CN">
                <a:solidFill>
                  <a:srgbClr val="F52950"/>
                </a:solidFill>
              </a:rPr>
              <a:t>T</a:t>
            </a:r>
            <a:r>
              <a:rPr kumimoji="1" lang="zh-CN" altLang="en-US">
                <a:solidFill>
                  <a:srgbClr val="0000FF"/>
                </a:solidFill>
              </a:rPr>
              <a:t>时，预夹断点向源极端延伸成小的夹断区。由于预夹断区呈现高阻，而未夹断沟道部分为低阻，因此， </a:t>
            </a:r>
            <a:r>
              <a:rPr kumimoji="1" lang="en-US" altLang="zh-CN" i="1">
                <a:solidFill>
                  <a:srgbClr val="0000FF"/>
                </a:solidFill>
              </a:rPr>
              <a:t>V</a:t>
            </a:r>
            <a:r>
              <a:rPr kumimoji="1" lang="en-US" altLang="zh-CN">
                <a:solidFill>
                  <a:srgbClr val="0000FF"/>
                </a:solidFill>
              </a:rPr>
              <a:t>DS</a:t>
            </a:r>
            <a:r>
              <a:rPr kumimoji="1" lang="zh-CN" altLang="en-US">
                <a:solidFill>
                  <a:srgbClr val="0000FF"/>
                </a:solidFill>
              </a:rPr>
              <a:t>增加的部分基本上降落在该夹断区内，而沟道中的电场力基本不变，漂移电流基本不变，所以，从漏端沟道出现预夹断点开始， </a:t>
            </a:r>
            <a:r>
              <a:rPr kumimoji="1" lang="en-US" altLang="zh-CN" i="1">
                <a:solidFill>
                  <a:srgbClr val="0000FF"/>
                </a:solidFill>
              </a:rPr>
              <a:t>I</a:t>
            </a:r>
            <a:r>
              <a:rPr kumimoji="1" lang="en-US" altLang="zh-CN">
                <a:solidFill>
                  <a:srgbClr val="0000FF"/>
                </a:solidFill>
              </a:rPr>
              <a:t>D</a:t>
            </a:r>
            <a:r>
              <a:rPr kumimoji="1" lang="zh-CN" altLang="en-US">
                <a:solidFill>
                  <a:srgbClr val="0000FF"/>
                </a:solidFill>
              </a:rPr>
              <a:t>基本不随</a:t>
            </a:r>
            <a:r>
              <a:rPr kumimoji="1" lang="en-US" altLang="zh-CN" i="1">
                <a:solidFill>
                  <a:srgbClr val="0000FF"/>
                </a:solidFill>
              </a:rPr>
              <a:t>V</a:t>
            </a:r>
            <a:r>
              <a:rPr kumimoji="1" lang="en-US" altLang="zh-CN">
                <a:solidFill>
                  <a:srgbClr val="0000FF"/>
                </a:solidFill>
              </a:rPr>
              <a:t>DS</a:t>
            </a:r>
            <a:r>
              <a:rPr kumimoji="1" lang="zh-CN" altLang="en-US">
                <a:solidFill>
                  <a:srgbClr val="0000FF"/>
                </a:solidFill>
              </a:rPr>
              <a:t>增加而变化。</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4B07E0E5-C480-43BB-9945-58FB890E18F7}"/>
              </a:ext>
            </a:extLst>
          </p:cNvPr>
          <p:cNvSpPr>
            <a:spLocks noRot="1" noChangeArrowheads="1" noTextEdit="1"/>
          </p:cNvSpPr>
          <p:nvPr>
            <p:ph type="sldImg"/>
          </p:nvPr>
        </p:nvSpPr>
        <p:spPr>
          <a:xfrm>
            <a:off x="992188" y="768350"/>
            <a:ext cx="5114925" cy="3836988"/>
          </a:xfrm>
          <a:ln/>
        </p:spPr>
      </p:sp>
      <p:sp>
        <p:nvSpPr>
          <p:cNvPr id="41987" name="Rectangle 3">
            <a:extLst>
              <a:ext uri="{FF2B5EF4-FFF2-40B4-BE49-F238E27FC236}">
                <a16:creationId xmlns:a16="http://schemas.microsoft.com/office/drawing/2014/main" id="{0B52887C-EE81-418A-90AB-FFCA1E16CAD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a:solidFill>
                  <a:srgbClr val="00060C"/>
                </a:solidFill>
              </a:rPr>
              <a:t>因此，使用时</a:t>
            </a:r>
            <a:r>
              <a:rPr kumimoji="1" lang="zh-CN" altLang="en-US">
                <a:solidFill>
                  <a:srgbClr val="FF3300"/>
                </a:solidFill>
              </a:rPr>
              <a:t>无须加开启电压（</a:t>
            </a:r>
            <a:r>
              <a:rPr kumimoji="1" lang="en-US" altLang="zh-CN" i="1">
                <a:solidFill>
                  <a:srgbClr val="FF3300"/>
                </a:solidFill>
              </a:rPr>
              <a:t>V</a:t>
            </a:r>
            <a:r>
              <a:rPr kumimoji="1" lang="en-US" altLang="zh-CN">
                <a:solidFill>
                  <a:srgbClr val="FF3300"/>
                </a:solidFill>
              </a:rPr>
              <a:t>GS=0</a:t>
            </a:r>
            <a:r>
              <a:rPr kumimoji="1" lang="zh-CN" altLang="en-US">
                <a:solidFill>
                  <a:srgbClr val="FF3300"/>
                </a:solidFill>
              </a:rPr>
              <a:t>），只要加漏源电压，就会有漏极电流。</a:t>
            </a:r>
            <a:r>
              <a:rPr kumimoji="1" lang="zh-CN" altLang="en-US">
                <a:solidFill>
                  <a:srgbClr val="3333FF"/>
                </a:solidFill>
              </a:rPr>
              <a:t>当</a:t>
            </a:r>
            <a:r>
              <a:rPr kumimoji="1" lang="en-US" altLang="zh-CN" i="1">
                <a:solidFill>
                  <a:srgbClr val="3333FF"/>
                </a:solidFill>
              </a:rPr>
              <a:t>V</a:t>
            </a:r>
            <a:r>
              <a:rPr kumimoji="1" lang="en-US" altLang="zh-CN">
                <a:solidFill>
                  <a:srgbClr val="3333FF"/>
                </a:solidFill>
              </a:rPr>
              <a:t>GS</a:t>
            </a:r>
            <a:r>
              <a:rPr kumimoji="1" lang="zh-CN" altLang="en-US">
                <a:solidFill>
                  <a:srgbClr val="3333FF"/>
                </a:solidFill>
              </a:rPr>
              <a:t>＞</a:t>
            </a:r>
            <a:r>
              <a:rPr kumimoji="1" lang="en-US" altLang="zh-CN">
                <a:solidFill>
                  <a:srgbClr val="3333FF"/>
                </a:solidFill>
              </a:rPr>
              <a:t>0 </a:t>
            </a:r>
            <a:r>
              <a:rPr kumimoji="1" lang="zh-CN" altLang="en-US">
                <a:solidFill>
                  <a:srgbClr val="3333FF"/>
                </a:solidFill>
              </a:rPr>
              <a:t>时，将使</a:t>
            </a:r>
            <a:r>
              <a:rPr kumimoji="1" lang="en-US" altLang="zh-CN" i="1">
                <a:solidFill>
                  <a:srgbClr val="3333FF"/>
                </a:solidFill>
              </a:rPr>
              <a:t>I</a:t>
            </a:r>
            <a:r>
              <a:rPr kumimoji="1" lang="en-US" altLang="zh-CN">
                <a:solidFill>
                  <a:srgbClr val="3333FF"/>
                </a:solidFill>
              </a:rPr>
              <a:t>D</a:t>
            </a:r>
            <a:r>
              <a:rPr kumimoji="1" lang="zh-CN" altLang="en-US">
                <a:solidFill>
                  <a:srgbClr val="3333FF"/>
                </a:solidFill>
              </a:rPr>
              <a:t>进一步增加。</a:t>
            </a:r>
            <a:r>
              <a:rPr kumimoji="1" lang="en-US" altLang="zh-CN" i="1">
                <a:solidFill>
                  <a:srgbClr val="990000"/>
                </a:solidFill>
              </a:rPr>
              <a:t>V</a:t>
            </a:r>
            <a:r>
              <a:rPr kumimoji="1" lang="en-US" altLang="zh-CN">
                <a:solidFill>
                  <a:srgbClr val="990000"/>
                </a:solidFill>
              </a:rPr>
              <a:t>GS</a:t>
            </a:r>
            <a:r>
              <a:rPr kumimoji="1" lang="zh-CN" altLang="en-US">
                <a:solidFill>
                  <a:srgbClr val="990000"/>
                </a:solidFill>
              </a:rPr>
              <a:t>＜</a:t>
            </a:r>
            <a:r>
              <a:rPr kumimoji="1" lang="en-US" altLang="zh-CN">
                <a:solidFill>
                  <a:srgbClr val="990000"/>
                </a:solidFill>
              </a:rPr>
              <a:t>0</a:t>
            </a:r>
            <a:r>
              <a:rPr kumimoji="1" lang="zh-CN" altLang="en-US">
                <a:solidFill>
                  <a:srgbClr val="990000"/>
                </a:solidFill>
              </a:rPr>
              <a:t>时，随着</a:t>
            </a:r>
            <a:r>
              <a:rPr kumimoji="1" lang="en-US" altLang="zh-CN" i="1">
                <a:solidFill>
                  <a:srgbClr val="990000"/>
                </a:solidFill>
              </a:rPr>
              <a:t>V</a:t>
            </a:r>
            <a:r>
              <a:rPr kumimoji="1" lang="en-US" altLang="zh-CN">
                <a:solidFill>
                  <a:srgbClr val="990000"/>
                </a:solidFill>
              </a:rPr>
              <a:t>GS</a:t>
            </a:r>
            <a:r>
              <a:rPr kumimoji="1" lang="zh-CN" altLang="en-US">
                <a:solidFill>
                  <a:srgbClr val="990000"/>
                </a:solidFill>
              </a:rPr>
              <a:t>的减小</a:t>
            </a:r>
            <a:r>
              <a:rPr kumimoji="1" lang="en-US" altLang="zh-CN" i="1">
                <a:solidFill>
                  <a:srgbClr val="990000"/>
                </a:solidFill>
              </a:rPr>
              <a:t>I</a:t>
            </a:r>
            <a:r>
              <a:rPr kumimoji="1" lang="en-US" altLang="zh-CN">
                <a:solidFill>
                  <a:srgbClr val="990000"/>
                </a:solidFill>
              </a:rPr>
              <a:t>D </a:t>
            </a:r>
            <a:r>
              <a:rPr kumimoji="1" lang="zh-CN" altLang="en-US">
                <a:solidFill>
                  <a:srgbClr val="990000"/>
                </a:solidFill>
              </a:rPr>
              <a:t>逐渐减小，直至 </a:t>
            </a:r>
            <a:r>
              <a:rPr kumimoji="1" lang="en-US" altLang="zh-CN" i="1">
                <a:solidFill>
                  <a:srgbClr val="990000"/>
                </a:solidFill>
              </a:rPr>
              <a:t>I</a:t>
            </a:r>
            <a:r>
              <a:rPr kumimoji="1" lang="en-US" altLang="zh-CN">
                <a:solidFill>
                  <a:srgbClr val="990000"/>
                </a:solidFill>
              </a:rPr>
              <a:t>D=0</a:t>
            </a:r>
            <a:r>
              <a:rPr kumimoji="1" lang="zh-CN" altLang="en-US">
                <a:solidFill>
                  <a:srgbClr val="990000"/>
                </a:solidFill>
              </a:rPr>
              <a:t>。对应</a:t>
            </a:r>
            <a:r>
              <a:rPr kumimoji="1" lang="en-US" altLang="zh-CN" i="1">
                <a:solidFill>
                  <a:srgbClr val="990000"/>
                </a:solidFill>
              </a:rPr>
              <a:t>I</a:t>
            </a:r>
            <a:r>
              <a:rPr kumimoji="1" lang="en-US" altLang="zh-CN">
                <a:solidFill>
                  <a:srgbClr val="990000"/>
                </a:solidFill>
              </a:rPr>
              <a:t>D=0 </a:t>
            </a:r>
            <a:r>
              <a:rPr kumimoji="1" lang="zh-CN" altLang="en-US">
                <a:solidFill>
                  <a:srgbClr val="990000"/>
                </a:solidFill>
              </a:rPr>
              <a:t>的 </a:t>
            </a:r>
            <a:r>
              <a:rPr kumimoji="1" lang="en-US" altLang="zh-CN" i="1">
                <a:solidFill>
                  <a:srgbClr val="990000"/>
                </a:solidFill>
              </a:rPr>
              <a:t>V</a:t>
            </a:r>
            <a:r>
              <a:rPr kumimoji="1" lang="en-US" altLang="zh-CN">
                <a:solidFill>
                  <a:srgbClr val="990000"/>
                </a:solidFill>
              </a:rPr>
              <a:t>GS </a:t>
            </a:r>
            <a:r>
              <a:rPr kumimoji="1" lang="zh-CN" altLang="en-US">
                <a:solidFill>
                  <a:srgbClr val="990000"/>
                </a:solidFill>
              </a:rPr>
              <a:t>值为夹断电压 </a:t>
            </a:r>
            <a:r>
              <a:rPr kumimoji="1" lang="en-US" altLang="zh-CN" i="1">
                <a:solidFill>
                  <a:srgbClr val="990000"/>
                </a:solidFill>
              </a:rPr>
              <a:t>V</a:t>
            </a:r>
            <a:r>
              <a:rPr kumimoji="1" lang="en-US" altLang="zh-CN">
                <a:solidFill>
                  <a:srgbClr val="990000"/>
                </a:solidFill>
              </a:rPr>
              <a:t>P </a:t>
            </a:r>
            <a:r>
              <a:rPr kumimoji="1" lang="zh-CN" altLang="en-US">
                <a:solidFill>
                  <a:srgbClr val="990000"/>
                </a:solidFill>
              </a:rPr>
              <a:t>。</a:t>
            </a:r>
          </a:p>
          <a:p>
            <a:pPr eaLnBrk="1" hangingPunct="1"/>
            <a:endParaRPr kumimoji="1" lang="zh-CN" altLang="en-US" b="1"/>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a:extLst>
              <a:ext uri="{FF2B5EF4-FFF2-40B4-BE49-F238E27FC236}">
                <a16:creationId xmlns:a16="http://schemas.microsoft.com/office/drawing/2014/main" id="{613A5522-C921-4311-ABB5-719A2C65943A}"/>
              </a:ext>
            </a:extLst>
          </p:cNvPr>
          <p:cNvSpPr>
            <a:spLocks noGrp="1" noRot="1" noChangeAspect="1" noChangeArrowheads="1" noTextEdit="1"/>
          </p:cNvSpPr>
          <p:nvPr>
            <p:ph type="sldImg"/>
          </p:nvPr>
        </p:nvSpPr>
        <p:spPr>
          <a:xfrm>
            <a:off x="992188" y="768350"/>
            <a:ext cx="5114925" cy="3836988"/>
          </a:xfrm>
          <a:ln/>
        </p:spPr>
      </p:sp>
      <p:sp>
        <p:nvSpPr>
          <p:cNvPr id="44035" name="备注占位符 2">
            <a:extLst>
              <a:ext uri="{FF2B5EF4-FFF2-40B4-BE49-F238E27FC236}">
                <a16:creationId xmlns:a16="http://schemas.microsoft.com/office/drawing/2014/main" id="{F08FC81D-78F9-4794-A725-82EB75EA6C1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45000"/>
              </a:lnSpc>
              <a:buFontTx/>
              <a:buAutoNum type="arabicPeriod"/>
            </a:pPr>
            <a:r>
              <a:rPr kumimoji="1" lang="en-US" altLang="zh-CN">
                <a:solidFill>
                  <a:srgbClr val="000000"/>
                </a:solidFill>
                <a:latin typeface="Times New Roman" panose="02020603050405020304" pitchFamily="18" charset="0"/>
                <a:ea typeface="楷体_GB2312"/>
                <a:cs typeface="楷体_GB2312"/>
              </a:rPr>
              <a:t> FET</a:t>
            </a:r>
            <a:r>
              <a:rPr kumimoji="1" lang="zh-CN" altLang="en-US">
                <a:solidFill>
                  <a:srgbClr val="000000"/>
                </a:solidFill>
                <a:latin typeface="Times New Roman" panose="02020603050405020304" pitchFamily="18" charset="0"/>
                <a:ea typeface="楷体_GB2312"/>
                <a:cs typeface="楷体_GB2312"/>
              </a:rPr>
              <a:t>和</a:t>
            </a:r>
            <a:r>
              <a:rPr kumimoji="1" lang="en-US" altLang="zh-CN">
                <a:solidFill>
                  <a:srgbClr val="000000"/>
                </a:solidFill>
                <a:latin typeface="Times New Roman" panose="02020603050405020304" pitchFamily="18" charset="0"/>
                <a:ea typeface="楷体_GB2312"/>
                <a:cs typeface="楷体_GB2312"/>
              </a:rPr>
              <a:t>BJT</a:t>
            </a:r>
            <a:r>
              <a:rPr kumimoji="1" lang="zh-CN" altLang="en-US">
                <a:solidFill>
                  <a:srgbClr val="000000"/>
                </a:solidFill>
                <a:latin typeface="Times New Roman" panose="02020603050405020304" pitchFamily="18" charset="0"/>
                <a:ea typeface="楷体_GB2312"/>
                <a:cs typeface="楷体_GB2312"/>
              </a:rPr>
              <a:t>内部都含有两个</a:t>
            </a:r>
            <a:r>
              <a:rPr kumimoji="1" lang="en-US" altLang="zh-CN">
                <a:solidFill>
                  <a:srgbClr val="000000"/>
                </a:solidFill>
                <a:latin typeface="Times New Roman" panose="02020603050405020304" pitchFamily="18" charset="0"/>
                <a:ea typeface="楷体_GB2312"/>
                <a:cs typeface="楷体_GB2312"/>
              </a:rPr>
              <a:t>PN</a:t>
            </a:r>
            <a:r>
              <a:rPr kumimoji="1" lang="zh-CN" altLang="en-US">
                <a:solidFill>
                  <a:srgbClr val="000000"/>
                </a:solidFill>
                <a:latin typeface="Times New Roman" panose="02020603050405020304" pitchFamily="18" charset="0"/>
                <a:ea typeface="楷体_GB2312"/>
                <a:cs typeface="楷体_GB2312"/>
              </a:rPr>
              <a:t>结，外部都有</a:t>
            </a:r>
            <a:r>
              <a:rPr kumimoji="1" lang="en-US" altLang="zh-CN">
                <a:solidFill>
                  <a:srgbClr val="000000"/>
                </a:solidFill>
                <a:latin typeface="Times New Roman" panose="02020603050405020304" pitchFamily="18" charset="0"/>
                <a:ea typeface="楷体_GB2312"/>
                <a:cs typeface="楷体_GB2312"/>
              </a:rPr>
              <a:t>3</a:t>
            </a:r>
            <a:r>
              <a:rPr kumimoji="1" lang="zh-CN" altLang="en-US">
                <a:solidFill>
                  <a:srgbClr val="000000"/>
                </a:solidFill>
                <a:latin typeface="Times New Roman" panose="02020603050405020304" pitchFamily="18" charset="0"/>
                <a:ea typeface="楷体_GB2312"/>
                <a:cs typeface="楷体_GB2312"/>
              </a:rPr>
              <a:t>个电极。它们有如下的对应关系：</a:t>
            </a:r>
          </a:p>
          <a:p>
            <a:pPr>
              <a:lnSpc>
                <a:spcPct val="125000"/>
              </a:lnSpc>
              <a:spcBef>
                <a:spcPct val="10000"/>
              </a:spcBef>
            </a:pPr>
            <a:r>
              <a:rPr kumimoji="1" lang="zh-CN" altLang="en-US">
                <a:solidFill>
                  <a:srgbClr val="000000"/>
                </a:solidFill>
                <a:latin typeface="Times New Roman" panose="02020603050405020304" pitchFamily="18" charset="0"/>
                <a:ea typeface="楷体_GB2312"/>
                <a:cs typeface="楷体_GB2312"/>
              </a:rPr>
              <a:t>      </a:t>
            </a:r>
            <a:r>
              <a:rPr kumimoji="1" lang="en-US" altLang="zh-CN">
                <a:solidFill>
                  <a:srgbClr val="000000"/>
                </a:solidFill>
                <a:latin typeface="Times New Roman" panose="02020603050405020304" pitchFamily="18" charset="0"/>
                <a:ea typeface="楷体_GB2312"/>
                <a:cs typeface="楷体_GB2312"/>
              </a:rPr>
              <a:t>FET             BJT</a:t>
            </a:r>
          </a:p>
          <a:p>
            <a:pPr>
              <a:lnSpc>
                <a:spcPct val="125000"/>
              </a:lnSpc>
              <a:spcBef>
                <a:spcPct val="0"/>
              </a:spcBef>
            </a:pPr>
            <a:r>
              <a:rPr kumimoji="1" lang="en-US" altLang="zh-CN">
                <a:solidFill>
                  <a:srgbClr val="000000"/>
                </a:solidFill>
                <a:latin typeface="Times New Roman" panose="02020603050405020304" pitchFamily="18" charset="0"/>
                <a:ea typeface="楷体_GB2312"/>
                <a:cs typeface="楷体_GB2312"/>
              </a:rPr>
              <a:t>    </a:t>
            </a:r>
            <a:r>
              <a:rPr kumimoji="1" lang="zh-CN" altLang="en-US">
                <a:solidFill>
                  <a:srgbClr val="000000"/>
                </a:solidFill>
                <a:latin typeface="Times New Roman" panose="02020603050405020304" pitchFamily="18" charset="0"/>
                <a:ea typeface="楷体_GB2312"/>
                <a:cs typeface="楷体_GB2312"/>
              </a:rPr>
              <a:t>栅极</a:t>
            </a:r>
            <a:r>
              <a:rPr kumimoji="1" lang="en-US" altLang="zh-CN">
                <a:solidFill>
                  <a:srgbClr val="000000"/>
                </a:solidFill>
                <a:latin typeface="Times New Roman" panose="02020603050405020304" pitchFamily="18" charset="0"/>
                <a:ea typeface="楷体_GB2312"/>
                <a:cs typeface="楷体_GB2312"/>
              </a:rPr>
              <a:t>g    </a:t>
            </a:r>
            <a:r>
              <a:rPr kumimoji="1" lang="en-US" altLang="zh-CN">
                <a:solidFill>
                  <a:srgbClr val="000000"/>
                </a:solidFill>
                <a:latin typeface="Times New Roman" panose="02020603050405020304" pitchFamily="18" charset="0"/>
                <a:ea typeface="楷体_GB2312"/>
                <a:cs typeface="楷体_GB2312"/>
                <a:sym typeface="Symbol" panose="05050102010706020507" pitchFamily="18" charset="2"/>
              </a:rPr>
              <a:t>   </a:t>
            </a:r>
            <a:r>
              <a:rPr kumimoji="1" lang="zh-CN" altLang="en-US">
                <a:solidFill>
                  <a:srgbClr val="000000"/>
                </a:solidFill>
                <a:latin typeface="Times New Roman" panose="02020603050405020304" pitchFamily="18" charset="0"/>
                <a:ea typeface="楷体_GB2312"/>
                <a:cs typeface="楷体_GB2312"/>
              </a:rPr>
              <a:t>基极</a:t>
            </a:r>
            <a:r>
              <a:rPr kumimoji="1" lang="en-US" altLang="zh-CN">
                <a:solidFill>
                  <a:srgbClr val="000000"/>
                </a:solidFill>
                <a:latin typeface="Times New Roman" panose="02020603050405020304" pitchFamily="18" charset="0"/>
                <a:ea typeface="楷体_GB2312"/>
                <a:cs typeface="楷体_GB2312"/>
              </a:rPr>
              <a:t>b</a:t>
            </a:r>
          </a:p>
          <a:p>
            <a:pPr>
              <a:lnSpc>
                <a:spcPct val="125000"/>
              </a:lnSpc>
              <a:spcBef>
                <a:spcPct val="0"/>
              </a:spcBef>
            </a:pPr>
            <a:r>
              <a:rPr kumimoji="1" lang="en-US" altLang="zh-CN">
                <a:solidFill>
                  <a:srgbClr val="000000"/>
                </a:solidFill>
                <a:latin typeface="Times New Roman" panose="02020603050405020304" pitchFamily="18" charset="0"/>
                <a:ea typeface="楷体_GB2312"/>
                <a:cs typeface="楷体_GB2312"/>
              </a:rPr>
              <a:t>    </a:t>
            </a:r>
            <a:r>
              <a:rPr kumimoji="1" lang="zh-CN" altLang="en-US">
                <a:solidFill>
                  <a:srgbClr val="000000"/>
                </a:solidFill>
                <a:latin typeface="Times New Roman" panose="02020603050405020304" pitchFamily="18" charset="0"/>
                <a:ea typeface="楷体_GB2312"/>
                <a:cs typeface="楷体_GB2312"/>
              </a:rPr>
              <a:t>源极</a:t>
            </a:r>
            <a:r>
              <a:rPr kumimoji="1" lang="en-US" altLang="zh-CN">
                <a:solidFill>
                  <a:srgbClr val="000000"/>
                </a:solidFill>
                <a:latin typeface="Times New Roman" panose="02020603050405020304" pitchFamily="18" charset="0"/>
                <a:ea typeface="楷体_GB2312"/>
                <a:cs typeface="楷体_GB2312"/>
              </a:rPr>
              <a:t>s    </a:t>
            </a:r>
            <a:r>
              <a:rPr kumimoji="1" lang="en-US" altLang="zh-CN">
                <a:solidFill>
                  <a:srgbClr val="000000"/>
                </a:solidFill>
                <a:latin typeface="Times New Roman" panose="02020603050405020304" pitchFamily="18" charset="0"/>
                <a:ea typeface="楷体_GB2312"/>
                <a:cs typeface="楷体_GB2312"/>
                <a:sym typeface="Symbol" panose="05050102010706020507" pitchFamily="18" charset="2"/>
              </a:rPr>
              <a:t>    </a:t>
            </a:r>
            <a:r>
              <a:rPr kumimoji="1" lang="zh-CN" altLang="en-US">
                <a:solidFill>
                  <a:srgbClr val="000000"/>
                </a:solidFill>
                <a:latin typeface="Times New Roman" panose="02020603050405020304" pitchFamily="18" charset="0"/>
                <a:ea typeface="楷体_GB2312"/>
                <a:cs typeface="楷体_GB2312"/>
              </a:rPr>
              <a:t>发射极</a:t>
            </a:r>
            <a:r>
              <a:rPr kumimoji="1" lang="en-US" altLang="zh-CN">
                <a:solidFill>
                  <a:srgbClr val="000000"/>
                </a:solidFill>
                <a:latin typeface="Times New Roman" panose="02020603050405020304" pitchFamily="18" charset="0"/>
                <a:ea typeface="楷体_GB2312"/>
                <a:cs typeface="楷体_GB2312"/>
              </a:rPr>
              <a:t>e</a:t>
            </a:r>
          </a:p>
          <a:p>
            <a:pPr>
              <a:lnSpc>
                <a:spcPct val="125000"/>
              </a:lnSpc>
              <a:spcBef>
                <a:spcPct val="0"/>
              </a:spcBef>
            </a:pPr>
            <a:r>
              <a:rPr kumimoji="1" lang="en-US" altLang="zh-CN">
                <a:solidFill>
                  <a:srgbClr val="000000"/>
                </a:solidFill>
                <a:latin typeface="Times New Roman" panose="02020603050405020304" pitchFamily="18" charset="0"/>
                <a:ea typeface="楷体_GB2312"/>
                <a:cs typeface="楷体_GB2312"/>
              </a:rPr>
              <a:t>    </a:t>
            </a:r>
            <a:r>
              <a:rPr kumimoji="1" lang="zh-CN" altLang="en-US">
                <a:solidFill>
                  <a:srgbClr val="000000"/>
                </a:solidFill>
                <a:latin typeface="Times New Roman" panose="02020603050405020304" pitchFamily="18" charset="0"/>
                <a:ea typeface="楷体_GB2312"/>
                <a:cs typeface="楷体_GB2312"/>
              </a:rPr>
              <a:t>漏极</a:t>
            </a:r>
            <a:r>
              <a:rPr kumimoji="1" lang="en-US" altLang="zh-CN">
                <a:solidFill>
                  <a:srgbClr val="000000"/>
                </a:solidFill>
                <a:latin typeface="Times New Roman" panose="02020603050405020304" pitchFamily="18" charset="0"/>
                <a:ea typeface="楷体_GB2312"/>
                <a:cs typeface="楷体_GB2312"/>
              </a:rPr>
              <a:t>d    </a:t>
            </a:r>
            <a:r>
              <a:rPr kumimoji="1" lang="en-US" altLang="zh-CN">
                <a:solidFill>
                  <a:srgbClr val="000000"/>
                </a:solidFill>
                <a:latin typeface="Times New Roman" panose="02020603050405020304" pitchFamily="18" charset="0"/>
                <a:ea typeface="楷体_GB2312"/>
                <a:cs typeface="楷体_GB2312"/>
                <a:sym typeface="Symbol" panose="05050102010706020507" pitchFamily="18" charset="2"/>
              </a:rPr>
              <a:t>   </a:t>
            </a:r>
            <a:r>
              <a:rPr kumimoji="1" lang="zh-CN" altLang="en-US">
                <a:solidFill>
                  <a:srgbClr val="000000"/>
                </a:solidFill>
                <a:latin typeface="Times New Roman" panose="02020603050405020304" pitchFamily="18" charset="0"/>
                <a:ea typeface="楷体_GB2312"/>
                <a:cs typeface="楷体_GB2312"/>
              </a:rPr>
              <a:t>集电极</a:t>
            </a:r>
            <a:r>
              <a:rPr kumimoji="1" lang="en-US" altLang="zh-CN">
                <a:solidFill>
                  <a:srgbClr val="000000"/>
                </a:solidFill>
                <a:latin typeface="Times New Roman" panose="02020603050405020304" pitchFamily="18" charset="0"/>
                <a:ea typeface="楷体_GB2312"/>
                <a:cs typeface="楷体_GB2312"/>
              </a:rPr>
              <a:t>c</a:t>
            </a:r>
          </a:p>
          <a:p>
            <a:pPr>
              <a:lnSpc>
                <a:spcPct val="125000"/>
              </a:lnSpc>
              <a:spcBef>
                <a:spcPct val="0"/>
              </a:spcBef>
            </a:pPr>
            <a:endParaRPr kumimoji="1" lang="en-US" altLang="zh-CN">
              <a:solidFill>
                <a:srgbClr val="000000"/>
              </a:solidFill>
              <a:latin typeface="Times New Roman" panose="02020603050405020304" pitchFamily="18" charset="0"/>
              <a:ea typeface="楷体_GB2312"/>
              <a:cs typeface="楷体_GB2312"/>
            </a:endParaRPr>
          </a:p>
          <a:p>
            <a:pPr>
              <a:lnSpc>
                <a:spcPct val="150000"/>
              </a:lnSpc>
              <a:buFontTx/>
              <a:buAutoNum type="arabicPeriod" startAt="2"/>
            </a:pPr>
            <a:r>
              <a:rPr kumimoji="1" lang="zh-CN" altLang="en-US">
                <a:solidFill>
                  <a:srgbClr val="000000"/>
                </a:solidFill>
                <a:latin typeface="Times New Roman" panose="02020603050405020304" pitchFamily="18" charset="0"/>
                <a:ea typeface="楷体_GB2312"/>
                <a:cs typeface="楷体_GB2312"/>
              </a:rPr>
              <a:t> 虽然这两类器件的工作原理不相同，但它们都可以利用两个电极之间的电压控制流过第三个电极的电流来实现输入对输出的控制。</a:t>
            </a:r>
          </a:p>
          <a:p>
            <a:pPr>
              <a:lnSpc>
                <a:spcPct val="150000"/>
              </a:lnSpc>
            </a:pPr>
            <a:r>
              <a:rPr kumimoji="1" lang="en-US" altLang="zh-CN">
                <a:solidFill>
                  <a:srgbClr val="000000"/>
                </a:solidFill>
                <a:latin typeface="Times New Roman" panose="02020603050405020304" pitchFamily="18" charset="0"/>
                <a:ea typeface="楷体_GB2312"/>
                <a:cs typeface="楷体_GB2312"/>
              </a:rPr>
              <a:t>    MOS</a:t>
            </a:r>
            <a:r>
              <a:rPr kumimoji="1" lang="zh-CN" altLang="en-US">
                <a:solidFill>
                  <a:srgbClr val="000000"/>
                </a:solidFill>
                <a:latin typeface="Times New Roman" panose="02020603050405020304" pitchFamily="18" charset="0"/>
                <a:ea typeface="楷体_GB2312"/>
                <a:cs typeface="楷体_GB2312"/>
              </a:rPr>
              <a:t>管：栅</a:t>
            </a:r>
            <a:r>
              <a:rPr kumimoji="1" lang="en-US" altLang="zh-CN">
                <a:solidFill>
                  <a:srgbClr val="000000"/>
                </a:solidFill>
                <a:latin typeface="Times New Roman" panose="02020603050405020304" pitchFamily="18" charset="0"/>
                <a:ea typeface="楷体_GB2312"/>
                <a:cs typeface="楷体_GB2312"/>
              </a:rPr>
              <a:t>-</a:t>
            </a:r>
            <a:r>
              <a:rPr kumimoji="1" lang="zh-CN" altLang="en-US">
                <a:solidFill>
                  <a:srgbClr val="000000"/>
                </a:solidFill>
                <a:latin typeface="Times New Roman" panose="02020603050405020304" pitchFamily="18" charset="0"/>
                <a:ea typeface="楷体_GB2312"/>
                <a:cs typeface="楷体_GB2312"/>
              </a:rPr>
              <a:t>源电压</a:t>
            </a:r>
            <a:r>
              <a:rPr kumimoji="1" lang="en-US" altLang="zh-CN" i="1">
                <a:solidFill>
                  <a:srgbClr val="000000"/>
                </a:solidFill>
                <a:latin typeface="Book Antiqua" panose="02040602050305030304" pitchFamily="18" charset="0"/>
                <a:ea typeface="楷体_GB2312"/>
                <a:cs typeface="楷体_GB2312"/>
              </a:rPr>
              <a:t>v</a:t>
            </a:r>
            <a:r>
              <a:rPr kumimoji="1" lang="en-US" altLang="zh-CN" baseline="-25000">
                <a:solidFill>
                  <a:srgbClr val="000000"/>
                </a:solidFill>
                <a:latin typeface="Times New Roman" panose="02020603050405020304" pitchFamily="18" charset="0"/>
                <a:ea typeface="楷体_GB2312"/>
                <a:cs typeface="楷体_GB2312"/>
              </a:rPr>
              <a:t>GS</a:t>
            </a:r>
            <a:r>
              <a:rPr kumimoji="1" lang="zh-CN" altLang="en-US">
                <a:solidFill>
                  <a:srgbClr val="000000"/>
                </a:solidFill>
                <a:latin typeface="Times New Roman" panose="02020603050405020304" pitchFamily="18" charset="0"/>
                <a:ea typeface="楷体_GB2312"/>
                <a:cs typeface="楷体_GB2312"/>
              </a:rPr>
              <a:t>控制漏极</a:t>
            </a:r>
            <a:r>
              <a:rPr kumimoji="1" lang="en-US" altLang="zh-CN" i="1">
                <a:solidFill>
                  <a:srgbClr val="000000"/>
                </a:solidFill>
                <a:latin typeface="Times New Roman" panose="02020603050405020304" pitchFamily="18" charset="0"/>
                <a:ea typeface="楷体_GB2312"/>
                <a:cs typeface="楷体_GB2312"/>
              </a:rPr>
              <a:t>i</a:t>
            </a:r>
            <a:r>
              <a:rPr kumimoji="1" lang="en-US" altLang="zh-CN" baseline="-25000">
                <a:solidFill>
                  <a:srgbClr val="000000"/>
                </a:solidFill>
                <a:latin typeface="Times New Roman" panose="02020603050405020304" pitchFamily="18" charset="0"/>
                <a:ea typeface="楷体_GB2312"/>
                <a:cs typeface="楷体_GB2312"/>
              </a:rPr>
              <a:t>D</a:t>
            </a:r>
          </a:p>
          <a:p>
            <a:pPr>
              <a:lnSpc>
                <a:spcPct val="150000"/>
              </a:lnSpc>
            </a:pPr>
            <a:r>
              <a:rPr kumimoji="1" lang="en-US" altLang="zh-CN">
                <a:solidFill>
                  <a:srgbClr val="000000"/>
                </a:solidFill>
                <a:latin typeface="Times New Roman" panose="02020603050405020304" pitchFamily="18" charset="0"/>
                <a:ea typeface="楷体_GB2312"/>
                <a:cs typeface="楷体_GB2312"/>
              </a:rPr>
              <a:t>    BJT</a:t>
            </a:r>
            <a:r>
              <a:rPr kumimoji="1" lang="zh-CN" altLang="en-US">
                <a:solidFill>
                  <a:srgbClr val="000000"/>
                </a:solidFill>
                <a:latin typeface="Times New Roman" panose="02020603050405020304" pitchFamily="18" charset="0"/>
                <a:ea typeface="楷体_GB2312"/>
                <a:cs typeface="楷体_GB2312"/>
              </a:rPr>
              <a:t>：基</a:t>
            </a:r>
            <a:r>
              <a:rPr kumimoji="1" lang="en-US" altLang="zh-CN">
                <a:solidFill>
                  <a:srgbClr val="000000"/>
                </a:solidFill>
                <a:latin typeface="Times New Roman" panose="02020603050405020304" pitchFamily="18" charset="0"/>
                <a:ea typeface="楷体_GB2312"/>
                <a:cs typeface="楷体_GB2312"/>
              </a:rPr>
              <a:t>-</a:t>
            </a:r>
            <a:r>
              <a:rPr kumimoji="1" lang="zh-CN" altLang="en-US">
                <a:solidFill>
                  <a:srgbClr val="000000"/>
                </a:solidFill>
                <a:latin typeface="Times New Roman" panose="02020603050405020304" pitchFamily="18" charset="0"/>
                <a:ea typeface="楷体_GB2312"/>
                <a:cs typeface="楷体_GB2312"/>
              </a:rPr>
              <a:t>射极间电压</a:t>
            </a:r>
            <a:r>
              <a:rPr kumimoji="1" lang="en-US" altLang="zh-CN" i="1">
                <a:solidFill>
                  <a:srgbClr val="000000"/>
                </a:solidFill>
                <a:latin typeface="Book Antiqua" panose="02040602050305030304" pitchFamily="18" charset="0"/>
                <a:ea typeface="楷体_GB2312"/>
                <a:cs typeface="楷体_GB2312"/>
              </a:rPr>
              <a:t>v</a:t>
            </a:r>
            <a:r>
              <a:rPr kumimoji="1" lang="en-US" altLang="zh-CN" baseline="-25000">
                <a:solidFill>
                  <a:srgbClr val="000000"/>
                </a:solidFill>
                <a:latin typeface="Times New Roman" panose="02020603050405020304" pitchFamily="18" charset="0"/>
                <a:ea typeface="楷体_GB2312"/>
                <a:cs typeface="楷体_GB2312"/>
              </a:rPr>
              <a:t>BE</a:t>
            </a:r>
            <a:r>
              <a:rPr kumimoji="1" lang="zh-CN" altLang="en-US">
                <a:solidFill>
                  <a:srgbClr val="000000"/>
                </a:solidFill>
                <a:latin typeface="Times New Roman" panose="02020603050405020304" pitchFamily="18" charset="0"/>
                <a:ea typeface="楷体_GB2312"/>
                <a:cs typeface="楷体_GB2312"/>
              </a:rPr>
              <a:t>控制集电极电流</a:t>
            </a:r>
            <a:r>
              <a:rPr kumimoji="1" lang="en-US" altLang="zh-CN" i="1">
                <a:solidFill>
                  <a:srgbClr val="000000"/>
                </a:solidFill>
                <a:latin typeface="Times New Roman" panose="02020603050405020304" pitchFamily="18" charset="0"/>
                <a:ea typeface="楷体_GB2312"/>
                <a:cs typeface="楷体_GB2312"/>
              </a:rPr>
              <a:t>i</a:t>
            </a:r>
            <a:r>
              <a:rPr kumimoji="1" lang="en-US" altLang="zh-CN" baseline="-25000">
                <a:solidFill>
                  <a:srgbClr val="000000"/>
                </a:solidFill>
                <a:latin typeface="Times New Roman" panose="02020603050405020304" pitchFamily="18" charset="0"/>
                <a:ea typeface="楷体_GB2312"/>
                <a:cs typeface="楷体_GB2312"/>
              </a:rPr>
              <a:t>C</a:t>
            </a:r>
            <a:endParaRPr kumimoji="1" lang="en-US" altLang="zh-CN">
              <a:solidFill>
                <a:srgbClr val="000000"/>
              </a:solidFill>
              <a:latin typeface="Times New Roman" panose="02020603050405020304" pitchFamily="18" charset="0"/>
              <a:ea typeface="楷体_GB2312"/>
              <a:cs typeface="楷体_GB2312"/>
            </a:endParaRPr>
          </a:p>
          <a:p>
            <a:pPr>
              <a:lnSpc>
                <a:spcPct val="150000"/>
              </a:lnSpc>
            </a:pPr>
            <a:r>
              <a:rPr kumimoji="1" lang="zh-CN" altLang="en-US">
                <a:solidFill>
                  <a:srgbClr val="000000"/>
                </a:solidFill>
                <a:latin typeface="Times New Roman" panose="02020603050405020304" pitchFamily="18" charset="0"/>
                <a:ea typeface="楷体_GB2312"/>
                <a:cs typeface="楷体_GB2312"/>
              </a:rPr>
              <a:t>    因</a:t>
            </a:r>
            <a:r>
              <a:rPr kumimoji="1" lang="en-US" altLang="zh-CN">
                <a:solidFill>
                  <a:srgbClr val="000000"/>
                </a:solidFill>
                <a:latin typeface="Times New Roman" panose="02020603050405020304" pitchFamily="18" charset="0"/>
                <a:ea typeface="楷体_GB2312"/>
                <a:cs typeface="楷体_GB2312"/>
              </a:rPr>
              <a:t>MOS</a:t>
            </a:r>
            <a:r>
              <a:rPr kumimoji="1" lang="zh-CN" altLang="en-US">
                <a:solidFill>
                  <a:srgbClr val="000000"/>
                </a:solidFill>
                <a:latin typeface="Times New Roman" panose="02020603050405020304" pitchFamily="18" charset="0"/>
                <a:ea typeface="楷体_GB2312"/>
                <a:cs typeface="楷体_GB2312"/>
              </a:rPr>
              <a:t>管的栅极电流</a:t>
            </a:r>
            <a:r>
              <a:rPr kumimoji="1" lang="en-US" altLang="zh-CN" i="1">
                <a:solidFill>
                  <a:srgbClr val="000000"/>
                </a:solidFill>
                <a:latin typeface="Times New Roman" panose="02020603050405020304" pitchFamily="18" charset="0"/>
                <a:ea typeface="楷体_GB2312"/>
                <a:cs typeface="楷体_GB2312"/>
              </a:rPr>
              <a:t>i</a:t>
            </a:r>
            <a:r>
              <a:rPr kumimoji="1" lang="en-US" altLang="zh-CN" baseline="-25000">
                <a:solidFill>
                  <a:srgbClr val="000000"/>
                </a:solidFill>
                <a:latin typeface="Times New Roman" panose="02020603050405020304" pitchFamily="18" charset="0"/>
                <a:ea typeface="楷体_GB2312"/>
                <a:cs typeface="楷体_GB2312"/>
              </a:rPr>
              <a:t>G</a:t>
            </a:r>
            <a:r>
              <a:rPr kumimoji="1" lang="en-US" altLang="zh-CN">
                <a:solidFill>
                  <a:srgbClr val="000000"/>
                </a:solidFill>
                <a:latin typeface="Times New Roman" panose="02020603050405020304" pitchFamily="18" charset="0"/>
                <a:ea typeface="楷体_GB2312"/>
                <a:cs typeface="楷体_GB2312"/>
              </a:rPr>
              <a:t>=0</a:t>
            </a:r>
            <a:r>
              <a:rPr kumimoji="1" lang="zh-CN" altLang="en-US">
                <a:solidFill>
                  <a:srgbClr val="000000"/>
                </a:solidFill>
                <a:latin typeface="Times New Roman" panose="02020603050405020304" pitchFamily="18" charset="0"/>
                <a:ea typeface="楷体_GB2312"/>
                <a:cs typeface="楷体_GB2312"/>
              </a:rPr>
              <a:t>，而</a:t>
            </a:r>
            <a:r>
              <a:rPr kumimoji="1" lang="en-US" altLang="zh-CN">
                <a:solidFill>
                  <a:srgbClr val="000000"/>
                </a:solidFill>
                <a:latin typeface="Times New Roman" panose="02020603050405020304" pitchFamily="18" charset="0"/>
                <a:ea typeface="楷体_GB2312"/>
                <a:cs typeface="楷体_GB2312"/>
              </a:rPr>
              <a:t>BJT</a:t>
            </a:r>
            <a:r>
              <a:rPr kumimoji="1" lang="zh-CN" altLang="en-US">
                <a:solidFill>
                  <a:srgbClr val="000000"/>
                </a:solidFill>
                <a:latin typeface="Times New Roman" panose="02020603050405020304" pitchFamily="18" charset="0"/>
                <a:ea typeface="楷体_GB2312"/>
                <a:cs typeface="楷体_GB2312"/>
              </a:rPr>
              <a:t>管的基极电流</a:t>
            </a:r>
            <a:r>
              <a:rPr kumimoji="1" lang="en-US" altLang="zh-CN" i="1">
                <a:solidFill>
                  <a:srgbClr val="000000"/>
                </a:solidFill>
                <a:latin typeface="Times New Roman" panose="02020603050405020304" pitchFamily="18" charset="0"/>
                <a:ea typeface="楷体_GB2312"/>
                <a:cs typeface="楷体_GB2312"/>
              </a:rPr>
              <a:t>i</a:t>
            </a:r>
            <a:r>
              <a:rPr kumimoji="1" lang="en-US" altLang="zh-CN" baseline="-25000">
                <a:solidFill>
                  <a:srgbClr val="000000"/>
                </a:solidFill>
                <a:latin typeface="Times New Roman" panose="02020603050405020304" pitchFamily="18" charset="0"/>
                <a:ea typeface="楷体_GB2312"/>
                <a:cs typeface="楷体_GB2312"/>
              </a:rPr>
              <a:t>B</a:t>
            </a:r>
            <a:r>
              <a:rPr kumimoji="1" lang="en-US" altLang="zh-CN">
                <a:solidFill>
                  <a:srgbClr val="000000"/>
                </a:solidFill>
                <a:latin typeface="Times New Roman" panose="02020603050405020304" pitchFamily="18" charset="0"/>
                <a:ea typeface="楷体_GB2312"/>
                <a:cs typeface="楷体_GB2312"/>
                <a:sym typeface="Symbol" panose="05050102010706020507" pitchFamily="18" charset="2"/>
              </a:rPr>
              <a:t></a:t>
            </a:r>
            <a:r>
              <a:rPr kumimoji="1" lang="en-US" altLang="zh-CN">
                <a:solidFill>
                  <a:srgbClr val="000000"/>
                </a:solidFill>
                <a:latin typeface="Times New Roman" panose="02020603050405020304" pitchFamily="18" charset="0"/>
                <a:ea typeface="楷体_GB2312"/>
                <a:cs typeface="楷体_GB2312"/>
              </a:rPr>
              <a:t>0</a:t>
            </a:r>
            <a:r>
              <a:rPr kumimoji="1" lang="zh-CN" altLang="en-US">
                <a:solidFill>
                  <a:srgbClr val="000000"/>
                </a:solidFill>
                <a:latin typeface="Times New Roman" panose="02020603050405020304" pitchFamily="18" charset="0"/>
                <a:ea typeface="楷体_GB2312"/>
                <a:cs typeface="楷体_GB2312"/>
              </a:rPr>
              <a:t>，且电压</a:t>
            </a:r>
            <a:r>
              <a:rPr kumimoji="1" lang="en-US" altLang="zh-CN" i="1">
                <a:solidFill>
                  <a:srgbClr val="000000"/>
                </a:solidFill>
                <a:latin typeface="Book Antiqua" panose="02040602050305030304" pitchFamily="18" charset="0"/>
                <a:ea typeface="楷体_GB2312"/>
                <a:cs typeface="楷体_GB2312"/>
              </a:rPr>
              <a:t>v</a:t>
            </a:r>
            <a:r>
              <a:rPr kumimoji="1" lang="en-US" altLang="zh-CN" baseline="-25000">
                <a:solidFill>
                  <a:srgbClr val="000000"/>
                </a:solidFill>
                <a:latin typeface="Times New Roman" panose="02020603050405020304" pitchFamily="18" charset="0"/>
                <a:ea typeface="楷体_GB2312"/>
                <a:cs typeface="楷体_GB2312"/>
              </a:rPr>
              <a:t>BE</a:t>
            </a:r>
            <a:r>
              <a:rPr kumimoji="1" lang="zh-CN" altLang="en-US">
                <a:solidFill>
                  <a:srgbClr val="000000"/>
                </a:solidFill>
                <a:latin typeface="Times New Roman" panose="02020603050405020304" pitchFamily="18" charset="0"/>
                <a:ea typeface="楷体_GB2312"/>
                <a:cs typeface="楷体_GB2312"/>
              </a:rPr>
              <a:t>首先影响</a:t>
            </a:r>
            <a:r>
              <a:rPr kumimoji="1" lang="en-US" altLang="zh-CN" i="1">
                <a:solidFill>
                  <a:srgbClr val="000000"/>
                </a:solidFill>
                <a:latin typeface="Times New Roman" panose="02020603050405020304" pitchFamily="18" charset="0"/>
                <a:ea typeface="楷体_GB2312"/>
                <a:cs typeface="楷体_GB2312"/>
              </a:rPr>
              <a:t>i</a:t>
            </a:r>
            <a:r>
              <a:rPr kumimoji="1" lang="en-US" altLang="zh-CN" baseline="-25000">
                <a:solidFill>
                  <a:srgbClr val="000000"/>
                </a:solidFill>
                <a:latin typeface="Times New Roman" panose="02020603050405020304" pitchFamily="18" charset="0"/>
                <a:ea typeface="楷体_GB2312"/>
                <a:cs typeface="楷体_GB2312"/>
              </a:rPr>
              <a:t>B</a:t>
            </a:r>
            <a:r>
              <a:rPr kumimoji="1" lang="zh-CN" altLang="en-US">
                <a:solidFill>
                  <a:srgbClr val="000000"/>
                </a:solidFill>
                <a:latin typeface="Times New Roman" panose="02020603050405020304" pitchFamily="18" charset="0"/>
                <a:ea typeface="楷体_GB2312"/>
                <a:cs typeface="楷体_GB2312"/>
              </a:rPr>
              <a:t>（或</a:t>
            </a:r>
            <a:r>
              <a:rPr kumimoji="1" lang="en-US" altLang="zh-CN" i="1">
                <a:solidFill>
                  <a:srgbClr val="000000"/>
                </a:solidFill>
                <a:latin typeface="Times New Roman" panose="02020603050405020304" pitchFamily="18" charset="0"/>
                <a:ea typeface="楷体_GB2312"/>
                <a:cs typeface="楷体_GB2312"/>
              </a:rPr>
              <a:t>i</a:t>
            </a:r>
            <a:r>
              <a:rPr kumimoji="1" lang="en-US" altLang="zh-CN" baseline="-25000">
                <a:solidFill>
                  <a:srgbClr val="000000"/>
                </a:solidFill>
                <a:latin typeface="Times New Roman" panose="02020603050405020304" pitchFamily="18" charset="0"/>
                <a:ea typeface="楷体_GB2312"/>
                <a:cs typeface="楷体_GB2312"/>
              </a:rPr>
              <a:t>E</a:t>
            </a:r>
            <a:r>
              <a:rPr kumimoji="1" lang="zh-CN" altLang="en-US">
                <a:solidFill>
                  <a:srgbClr val="000000"/>
                </a:solidFill>
                <a:latin typeface="Times New Roman" panose="02020603050405020304" pitchFamily="18" charset="0"/>
                <a:ea typeface="楷体_GB2312"/>
                <a:cs typeface="楷体_GB2312"/>
              </a:rPr>
              <a:t>），然后通过</a:t>
            </a:r>
            <a:r>
              <a:rPr kumimoji="1" lang="en-US" altLang="zh-CN" i="1">
                <a:solidFill>
                  <a:srgbClr val="000000"/>
                </a:solidFill>
                <a:latin typeface="Times New Roman" panose="02020603050405020304" pitchFamily="18" charset="0"/>
                <a:ea typeface="楷体_GB2312"/>
                <a:cs typeface="楷体_GB2312"/>
              </a:rPr>
              <a:t>i</a:t>
            </a:r>
            <a:r>
              <a:rPr kumimoji="1" lang="en-US" altLang="zh-CN" baseline="-25000">
                <a:solidFill>
                  <a:srgbClr val="000000"/>
                </a:solidFill>
                <a:latin typeface="Times New Roman" panose="02020603050405020304" pitchFamily="18" charset="0"/>
                <a:ea typeface="楷体_GB2312"/>
                <a:cs typeface="楷体_GB2312"/>
              </a:rPr>
              <a:t>B</a:t>
            </a:r>
            <a:r>
              <a:rPr kumimoji="1" lang="zh-CN" altLang="en-US">
                <a:solidFill>
                  <a:srgbClr val="000000"/>
                </a:solidFill>
                <a:latin typeface="Times New Roman" panose="02020603050405020304" pitchFamily="18" charset="0"/>
                <a:ea typeface="楷体_GB2312"/>
                <a:cs typeface="楷体_GB2312"/>
              </a:rPr>
              <a:t>（或</a:t>
            </a:r>
            <a:r>
              <a:rPr kumimoji="1" lang="en-US" altLang="zh-CN" i="1">
                <a:solidFill>
                  <a:srgbClr val="000000"/>
                </a:solidFill>
                <a:latin typeface="Times New Roman" panose="02020603050405020304" pitchFamily="18" charset="0"/>
                <a:ea typeface="楷体_GB2312"/>
                <a:cs typeface="楷体_GB2312"/>
              </a:rPr>
              <a:t>i</a:t>
            </a:r>
            <a:r>
              <a:rPr kumimoji="1" lang="en-US" altLang="zh-CN" baseline="-25000">
                <a:solidFill>
                  <a:srgbClr val="000000"/>
                </a:solidFill>
                <a:latin typeface="Times New Roman" panose="02020603050405020304" pitchFamily="18" charset="0"/>
                <a:ea typeface="楷体_GB2312"/>
                <a:cs typeface="楷体_GB2312"/>
              </a:rPr>
              <a:t>E</a:t>
            </a:r>
            <a:r>
              <a:rPr kumimoji="1" lang="zh-CN" altLang="en-US">
                <a:solidFill>
                  <a:srgbClr val="000000"/>
                </a:solidFill>
                <a:latin typeface="Times New Roman" panose="02020603050405020304" pitchFamily="18" charset="0"/>
                <a:ea typeface="楷体_GB2312"/>
                <a:cs typeface="楷体_GB2312"/>
              </a:rPr>
              <a:t>）实现对</a:t>
            </a:r>
            <a:r>
              <a:rPr kumimoji="1" lang="en-US" altLang="zh-CN" i="1">
                <a:solidFill>
                  <a:srgbClr val="000000"/>
                </a:solidFill>
                <a:latin typeface="Times New Roman" panose="02020603050405020304" pitchFamily="18" charset="0"/>
                <a:ea typeface="楷体_GB2312"/>
                <a:cs typeface="楷体_GB2312"/>
              </a:rPr>
              <a:t>i</a:t>
            </a:r>
            <a:r>
              <a:rPr kumimoji="1" lang="en-US" altLang="zh-CN" baseline="-25000">
                <a:solidFill>
                  <a:srgbClr val="000000"/>
                </a:solidFill>
                <a:latin typeface="Times New Roman" panose="02020603050405020304" pitchFamily="18" charset="0"/>
                <a:ea typeface="楷体_GB2312"/>
                <a:cs typeface="楷体_GB2312"/>
              </a:rPr>
              <a:t>E</a:t>
            </a:r>
            <a:r>
              <a:rPr kumimoji="1" lang="zh-CN" altLang="en-US">
                <a:solidFill>
                  <a:srgbClr val="000000"/>
                </a:solidFill>
                <a:latin typeface="Times New Roman" panose="02020603050405020304" pitchFamily="18" charset="0"/>
                <a:ea typeface="楷体_GB2312"/>
                <a:cs typeface="楷体_GB2312"/>
              </a:rPr>
              <a:t>的控制，故常将</a:t>
            </a:r>
            <a:r>
              <a:rPr kumimoji="1" lang="en-US" altLang="zh-CN">
                <a:solidFill>
                  <a:srgbClr val="000000"/>
                </a:solidFill>
                <a:latin typeface="Times New Roman" panose="02020603050405020304" pitchFamily="18" charset="0"/>
                <a:ea typeface="楷体_GB2312"/>
                <a:cs typeface="楷体_GB2312"/>
              </a:rPr>
              <a:t>BJT</a:t>
            </a:r>
            <a:r>
              <a:rPr kumimoji="1" lang="zh-CN" altLang="en-US">
                <a:solidFill>
                  <a:srgbClr val="000000"/>
                </a:solidFill>
                <a:latin typeface="Times New Roman" panose="02020603050405020304" pitchFamily="18" charset="0"/>
                <a:ea typeface="楷体_GB2312"/>
                <a:cs typeface="楷体_GB2312"/>
              </a:rPr>
              <a:t>称为电流控制器件，</a:t>
            </a:r>
            <a:r>
              <a:rPr kumimoji="1" lang="en-US" altLang="zh-CN">
                <a:solidFill>
                  <a:srgbClr val="000000"/>
                </a:solidFill>
                <a:latin typeface="Times New Roman" panose="02020603050405020304" pitchFamily="18" charset="0"/>
                <a:ea typeface="楷体_GB2312"/>
                <a:cs typeface="楷体_GB2312"/>
              </a:rPr>
              <a:t>MOS</a:t>
            </a:r>
            <a:r>
              <a:rPr kumimoji="1" lang="zh-CN" altLang="en-US">
                <a:solidFill>
                  <a:srgbClr val="000000"/>
                </a:solidFill>
                <a:latin typeface="Times New Roman" panose="02020603050405020304" pitchFamily="18" charset="0"/>
                <a:ea typeface="楷体_GB2312"/>
                <a:cs typeface="楷体_GB2312"/>
              </a:rPr>
              <a:t>管称为电压控制器件，以示两者之差别。</a:t>
            </a:r>
            <a:r>
              <a:rPr kumimoji="1" lang="en-US" altLang="zh-CN">
                <a:solidFill>
                  <a:srgbClr val="000000"/>
                </a:solidFill>
                <a:latin typeface="Times New Roman" panose="02020603050405020304" pitchFamily="18" charset="0"/>
                <a:ea typeface="楷体_GB2312"/>
                <a:cs typeface="楷体_GB2312"/>
              </a:rPr>
              <a:t> </a:t>
            </a:r>
          </a:p>
          <a:p>
            <a:pPr>
              <a:lnSpc>
                <a:spcPct val="150000"/>
              </a:lnSpc>
            </a:pPr>
            <a:r>
              <a:rPr kumimoji="1" lang="en-US" altLang="zh-CN">
                <a:solidFill>
                  <a:srgbClr val="000000"/>
                </a:solidFill>
                <a:latin typeface="Times New Roman" panose="02020603050405020304" pitchFamily="18" charset="0"/>
                <a:ea typeface="楷体_GB2312"/>
                <a:cs typeface="楷体_GB2312"/>
              </a:rPr>
              <a:t>    </a:t>
            </a:r>
            <a:r>
              <a:rPr kumimoji="1" lang="zh-CN" altLang="en-US">
                <a:solidFill>
                  <a:srgbClr val="000000"/>
                </a:solidFill>
                <a:latin typeface="Times New Roman" panose="02020603050405020304" pitchFamily="18" charset="0"/>
                <a:ea typeface="楷体_GB2312"/>
                <a:cs typeface="楷体_GB2312"/>
              </a:rPr>
              <a:t>在放大区域内，</a:t>
            </a:r>
            <a:r>
              <a:rPr kumimoji="1" lang="en-US" altLang="zh-CN">
                <a:solidFill>
                  <a:srgbClr val="000000"/>
                </a:solidFill>
                <a:latin typeface="Times New Roman" panose="02020603050405020304" pitchFamily="18" charset="0"/>
                <a:ea typeface="楷体_GB2312"/>
                <a:cs typeface="楷体_GB2312"/>
              </a:rPr>
              <a:t>MOS</a:t>
            </a:r>
            <a:r>
              <a:rPr kumimoji="1" lang="zh-CN" altLang="en-US">
                <a:solidFill>
                  <a:srgbClr val="000000"/>
                </a:solidFill>
                <a:latin typeface="Times New Roman" panose="02020603050405020304" pitchFamily="18" charset="0"/>
                <a:ea typeface="楷体_GB2312"/>
                <a:cs typeface="楷体_GB2312"/>
              </a:rPr>
              <a:t>管的</a:t>
            </a:r>
            <a:r>
              <a:rPr kumimoji="1" lang="en-US" altLang="zh-CN" i="1">
                <a:solidFill>
                  <a:srgbClr val="000000"/>
                </a:solidFill>
                <a:latin typeface="Times New Roman" panose="02020603050405020304" pitchFamily="18" charset="0"/>
                <a:ea typeface="楷体_GB2312"/>
                <a:cs typeface="楷体_GB2312"/>
              </a:rPr>
              <a:t>i</a:t>
            </a:r>
            <a:r>
              <a:rPr kumimoji="1" lang="en-US" altLang="zh-CN" baseline="-25000">
                <a:solidFill>
                  <a:srgbClr val="000000"/>
                </a:solidFill>
                <a:latin typeface="Times New Roman" panose="02020603050405020304" pitchFamily="18" charset="0"/>
                <a:ea typeface="楷体_GB2312"/>
                <a:cs typeface="楷体_GB2312"/>
              </a:rPr>
              <a:t>D</a:t>
            </a:r>
            <a:r>
              <a:rPr kumimoji="1" lang="zh-CN" altLang="en-US">
                <a:solidFill>
                  <a:srgbClr val="000000"/>
                </a:solidFill>
                <a:latin typeface="Times New Roman" panose="02020603050405020304" pitchFamily="18" charset="0"/>
                <a:ea typeface="楷体_GB2312"/>
                <a:cs typeface="楷体_GB2312"/>
              </a:rPr>
              <a:t>与</a:t>
            </a:r>
            <a:r>
              <a:rPr kumimoji="1" lang="en-US" altLang="zh-CN" i="1">
                <a:solidFill>
                  <a:srgbClr val="000000"/>
                </a:solidFill>
                <a:latin typeface="Book Antiqua" panose="02040602050305030304" pitchFamily="18" charset="0"/>
                <a:ea typeface="楷体_GB2312"/>
                <a:cs typeface="楷体_GB2312"/>
              </a:rPr>
              <a:t>v</a:t>
            </a:r>
            <a:r>
              <a:rPr kumimoji="1" lang="en-US" altLang="zh-CN" baseline="-25000">
                <a:solidFill>
                  <a:srgbClr val="000000"/>
                </a:solidFill>
                <a:latin typeface="Times New Roman" panose="02020603050405020304" pitchFamily="18" charset="0"/>
                <a:ea typeface="楷体_GB2312"/>
                <a:cs typeface="楷体_GB2312"/>
              </a:rPr>
              <a:t>GS</a:t>
            </a:r>
            <a:r>
              <a:rPr kumimoji="1" lang="zh-CN" altLang="en-US">
                <a:solidFill>
                  <a:srgbClr val="000000"/>
                </a:solidFill>
                <a:latin typeface="Times New Roman" panose="02020603050405020304" pitchFamily="18" charset="0"/>
                <a:ea typeface="楷体_GB2312"/>
                <a:cs typeface="楷体_GB2312"/>
              </a:rPr>
              <a:t>之间是平方律关系，而</a:t>
            </a:r>
            <a:r>
              <a:rPr kumimoji="1" lang="en-US" altLang="zh-CN">
                <a:solidFill>
                  <a:srgbClr val="000000"/>
                </a:solidFill>
                <a:latin typeface="Times New Roman" panose="02020603050405020304" pitchFamily="18" charset="0"/>
                <a:ea typeface="楷体_GB2312"/>
                <a:cs typeface="楷体_GB2312"/>
              </a:rPr>
              <a:t>BJT</a:t>
            </a:r>
            <a:r>
              <a:rPr kumimoji="1" lang="zh-CN" altLang="en-US">
                <a:solidFill>
                  <a:srgbClr val="000000"/>
                </a:solidFill>
                <a:latin typeface="Times New Roman" panose="02020603050405020304" pitchFamily="18" charset="0"/>
                <a:ea typeface="楷体_GB2312"/>
                <a:cs typeface="楷体_GB2312"/>
              </a:rPr>
              <a:t>的</a:t>
            </a:r>
            <a:r>
              <a:rPr kumimoji="1" lang="en-US" altLang="zh-CN" i="1">
                <a:solidFill>
                  <a:srgbClr val="000000"/>
                </a:solidFill>
                <a:latin typeface="Times New Roman" panose="02020603050405020304" pitchFamily="18" charset="0"/>
                <a:ea typeface="楷体_GB2312"/>
                <a:cs typeface="楷体_GB2312"/>
              </a:rPr>
              <a:t>i</a:t>
            </a:r>
            <a:r>
              <a:rPr kumimoji="1" lang="en-US" altLang="zh-CN" baseline="-25000">
                <a:solidFill>
                  <a:srgbClr val="000000"/>
                </a:solidFill>
                <a:latin typeface="Times New Roman" panose="02020603050405020304" pitchFamily="18" charset="0"/>
                <a:ea typeface="楷体_GB2312"/>
                <a:cs typeface="楷体_GB2312"/>
              </a:rPr>
              <a:t>C</a:t>
            </a:r>
            <a:r>
              <a:rPr kumimoji="1" lang="zh-CN" altLang="en-US">
                <a:solidFill>
                  <a:srgbClr val="000000"/>
                </a:solidFill>
                <a:latin typeface="Times New Roman" panose="02020603050405020304" pitchFamily="18" charset="0"/>
                <a:ea typeface="楷体_GB2312"/>
                <a:cs typeface="楷体_GB2312"/>
              </a:rPr>
              <a:t>与</a:t>
            </a:r>
            <a:r>
              <a:rPr kumimoji="1" lang="en-US" altLang="zh-CN" i="1">
                <a:solidFill>
                  <a:srgbClr val="000000"/>
                </a:solidFill>
                <a:latin typeface="Book Antiqua" panose="02040602050305030304" pitchFamily="18" charset="0"/>
                <a:ea typeface="楷体_GB2312"/>
                <a:cs typeface="楷体_GB2312"/>
              </a:rPr>
              <a:t>v</a:t>
            </a:r>
            <a:r>
              <a:rPr kumimoji="1" lang="en-US" altLang="zh-CN" baseline="-25000">
                <a:solidFill>
                  <a:srgbClr val="000000"/>
                </a:solidFill>
                <a:latin typeface="Times New Roman" panose="02020603050405020304" pitchFamily="18" charset="0"/>
                <a:ea typeface="楷体_GB2312"/>
                <a:cs typeface="楷体_GB2312"/>
              </a:rPr>
              <a:t>BE</a:t>
            </a:r>
            <a:r>
              <a:rPr kumimoji="1" lang="zh-CN" altLang="en-US">
                <a:solidFill>
                  <a:srgbClr val="000000"/>
                </a:solidFill>
                <a:latin typeface="Times New Roman" panose="02020603050405020304" pitchFamily="18" charset="0"/>
                <a:ea typeface="楷体_GB2312"/>
                <a:cs typeface="楷体_GB2312"/>
              </a:rPr>
              <a:t>之间是指数关系。显然，指数关系更加敏感，所以通常</a:t>
            </a:r>
            <a:r>
              <a:rPr kumimoji="1" lang="en-US" altLang="zh-CN">
                <a:solidFill>
                  <a:srgbClr val="000000"/>
                </a:solidFill>
                <a:latin typeface="Times New Roman" panose="02020603050405020304" pitchFamily="18" charset="0"/>
                <a:ea typeface="楷体_GB2312"/>
                <a:cs typeface="楷体_GB2312"/>
              </a:rPr>
              <a:t>BJT</a:t>
            </a:r>
            <a:r>
              <a:rPr kumimoji="1" lang="zh-CN" altLang="en-US">
                <a:solidFill>
                  <a:srgbClr val="000000"/>
                </a:solidFill>
                <a:latin typeface="Times New Roman" panose="02020603050405020304" pitchFamily="18" charset="0"/>
                <a:ea typeface="楷体_GB2312"/>
                <a:cs typeface="楷体_GB2312"/>
              </a:rPr>
              <a:t>管的跨导要大于</a:t>
            </a:r>
            <a:r>
              <a:rPr kumimoji="1" lang="en-US" altLang="zh-CN">
                <a:solidFill>
                  <a:srgbClr val="000000"/>
                </a:solidFill>
                <a:latin typeface="Times New Roman" panose="02020603050405020304" pitchFamily="18" charset="0"/>
                <a:ea typeface="楷体_GB2312"/>
                <a:cs typeface="楷体_GB2312"/>
              </a:rPr>
              <a:t>MOS</a:t>
            </a:r>
            <a:r>
              <a:rPr kumimoji="1" lang="zh-CN" altLang="en-US">
                <a:solidFill>
                  <a:srgbClr val="000000"/>
                </a:solidFill>
                <a:latin typeface="Times New Roman" panose="02020603050405020304" pitchFamily="18" charset="0"/>
                <a:ea typeface="楷体_GB2312"/>
                <a:cs typeface="楷体_GB2312"/>
              </a:rPr>
              <a:t>管的跨导。</a:t>
            </a:r>
          </a:p>
          <a:p>
            <a:pPr>
              <a:lnSpc>
                <a:spcPct val="150000"/>
              </a:lnSpc>
            </a:pPr>
            <a:endParaRPr kumimoji="1" lang="zh-CN" altLang="en-US" b="1">
              <a:solidFill>
                <a:srgbClr val="000000"/>
              </a:solidFill>
              <a:latin typeface="Times New Roman" panose="02020603050405020304" pitchFamily="18" charset="0"/>
              <a:ea typeface="楷体_GB2312"/>
              <a:cs typeface="楷体_GB2312"/>
            </a:endParaRPr>
          </a:p>
          <a:p>
            <a:endParaRPr lang="zh-CN" altLang="en-US"/>
          </a:p>
        </p:txBody>
      </p:sp>
      <p:sp>
        <p:nvSpPr>
          <p:cNvPr id="44036" name="灯片编号占位符 3">
            <a:extLst>
              <a:ext uri="{FF2B5EF4-FFF2-40B4-BE49-F238E27FC236}">
                <a16:creationId xmlns:a16="http://schemas.microsoft.com/office/drawing/2014/main" id="{AD095B94-4C5D-4A79-B723-EF0372359AC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宋体" panose="02010600030101010101" pitchFamily="2" charset="-122"/>
              </a:defRPr>
            </a:lvl1pPr>
            <a:lvl2pPr marL="742950" indent="-285750" defTabSz="990600">
              <a:defRPr>
                <a:solidFill>
                  <a:schemeClr val="tx1"/>
                </a:solidFill>
                <a:latin typeface="Arial" panose="020B0604020202020204" pitchFamily="34" charset="0"/>
                <a:ea typeface="宋体" panose="02010600030101010101" pitchFamily="2" charset="-122"/>
              </a:defRPr>
            </a:lvl2pPr>
            <a:lvl3pPr marL="1143000" indent="-228600" defTabSz="990600">
              <a:defRPr>
                <a:solidFill>
                  <a:schemeClr val="tx1"/>
                </a:solidFill>
                <a:latin typeface="Arial" panose="020B0604020202020204" pitchFamily="34" charset="0"/>
                <a:ea typeface="宋体" panose="02010600030101010101" pitchFamily="2" charset="-122"/>
              </a:defRPr>
            </a:lvl3pPr>
            <a:lvl4pPr marL="1600200" indent="-228600" defTabSz="990600">
              <a:defRPr>
                <a:solidFill>
                  <a:schemeClr val="tx1"/>
                </a:solidFill>
                <a:latin typeface="Arial" panose="020B0604020202020204" pitchFamily="34" charset="0"/>
                <a:ea typeface="宋体" panose="02010600030101010101" pitchFamily="2" charset="-122"/>
              </a:defRPr>
            </a:lvl4pPr>
            <a:lvl5pPr marL="2057400" indent="-228600" defTabSz="990600">
              <a:defRPr>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59E016D-E15E-48BB-B89E-6CE3DDE63583}" type="slidenum">
              <a:rPr lang="en-US" altLang="zh-CN" smtClean="0"/>
              <a:pPr/>
              <a:t>21</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AE6D86A5-07FE-4003-84C9-061C98F9366B}"/>
              </a:ext>
            </a:extLst>
          </p:cNvPr>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22781C5D-1CD3-44D0-9905-03AE634DE5C2}" type="slidenum">
              <a:rPr lang="en-US" altLang="zh-CN" sz="1300"/>
              <a:pPr algn="r" eaLnBrk="1" hangingPunct="1">
                <a:spcBef>
                  <a:spcPct val="0"/>
                </a:spcBef>
              </a:pPr>
              <a:t>2</a:t>
            </a:fld>
            <a:endParaRPr lang="en-US" altLang="zh-CN" sz="1300"/>
          </a:p>
        </p:txBody>
      </p:sp>
      <p:sp>
        <p:nvSpPr>
          <p:cNvPr id="7171" name="Rectangle 2">
            <a:extLst>
              <a:ext uri="{FF2B5EF4-FFF2-40B4-BE49-F238E27FC236}">
                <a16:creationId xmlns:a16="http://schemas.microsoft.com/office/drawing/2014/main" id="{F79AED7A-6956-45C2-B57E-30A2E2AEC7B6}"/>
              </a:ext>
            </a:extLst>
          </p:cNvPr>
          <p:cNvSpPr>
            <a:spLocks noRot="1" noChangeArrowheads="1" noTextEdit="1"/>
          </p:cNvSpPr>
          <p:nvPr>
            <p:ph type="sldImg"/>
          </p:nvPr>
        </p:nvSpPr>
        <p:spPr>
          <a:xfrm>
            <a:off x="992188" y="768350"/>
            <a:ext cx="5114925" cy="3836988"/>
          </a:xfrm>
          <a:ln/>
        </p:spPr>
      </p:sp>
      <p:sp>
        <p:nvSpPr>
          <p:cNvPr id="7172" name="Rectangle 3">
            <a:extLst>
              <a:ext uri="{FF2B5EF4-FFF2-40B4-BE49-F238E27FC236}">
                <a16:creationId xmlns:a16="http://schemas.microsoft.com/office/drawing/2014/main" id="{7DE4E85E-BEE7-4D49-86A8-EB0FD99572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8592DA50-FDF3-4E32-B36D-0475B4A5A702}"/>
              </a:ext>
            </a:extLst>
          </p:cNvPr>
          <p:cNvSpPr>
            <a:spLocks noRot="1" noChangeArrowheads="1" noTextEdit="1"/>
          </p:cNvSpPr>
          <p:nvPr>
            <p:ph type="sldImg"/>
          </p:nvPr>
        </p:nvSpPr>
        <p:spPr>
          <a:xfrm>
            <a:off x="992188" y="768350"/>
            <a:ext cx="5114925" cy="3836988"/>
          </a:xfrm>
          <a:ln/>
        </p:spPr>
      </p:sp>
      <p:sp>
        <p:nvSpPr>
          <p:cNvPr id="9219" name="Rectangle 3">
            <a:extLst>
              <a:ext uri="{FF2B5EF4-FFF2-40B4-BE49-F238E27FC236}">
                <a16:creationId xmlns:a16="http://schemas.microsoft.com/office/drawing/2014/main" id="{E713D96C-E4B9-4E8D-AEAB-FCDD48C115D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t>The transistor is considered by many to be one of the greatest inventions of the twentieth century. It is the fundamental building block of modern electronic devices, and is ubiquitous in modern electronic systems. Today, some transistors are packaged individually, but many more are found embedded in integrated circuits. Although several companies each produce over a billion individually packaged (known as </a:t>
            </a:r>
            <a:r>
              <a:rPr lang="en-US" altLang="zh-CN" i="1"/>
              <a:t>discrete</a:t>
            </a:r>
            <a:r>
              <a:rPr lang="en-US" altLang="zh-CN"/>
              <a:t>) transistors every year,[10] the vast majority of transistors now produced are in integrated circuits (often shortened to </a:t>
            </a:r>
            <a:r>
              <a:rPr lang="en-US" altLang="zh-CN" i="1"/>
              <a:t>IC</a:t>
            </a:r>
            <a:r>
              <a:rPr lang="en-US" altLang="zh-CN"/>
              <a:t>, </a:t>
            </a:r>
            <a:r>
              <a:rPr lang="en-US" altLang="zh-CN" i="1"/>
              <a:t>microchips</a:t>
            </a:r>
            <a:r>
              <a:rPr lang="en-US" altLang="zh-CN"/>
              <a:t> or simply </a:t>
            </a:r>
            <a:r>
              <a:rPr lang="en-US" altLang="zh-CN" i="1"/>
              <a:t>chips</a:t>
            </a:r>
            <a:r>
              <a:rPr lang="en-US" altLang="zh-CN"/>
              <a:t>), along with diodes, resistors, capacitors and other electronic components, to produce complete electronic circuits. A logic gate consists of up to about twenty transistors whereas an advanced microprocessor, as of 2011, can use as many as 3 billion transistors (MOSFETs).</a:t>
            </a:r>
          </a:p>
          <a:p>
            <a:pPr eaLnBrk="1" hangingPunct="1"/>
            <a:endParaRPr lang="zh-CN" altLang="en-US"/>
          </a:p>
          <a:p>
            <a:pPr eaLnBrk="1" hangingPunct="1"/>
            <a:r>
              <a:rPr lang="en-US" altLang="zh-CN"/>
              <a:t>The essential usefulness of a transistor comes from its ability to use a small signal applied between one pair of its terminals to control a much larger signal at another pair of terminals. A transistor can control its output in proportion to the input signal; that is, it can act as an amplifier. Alternatively, the transistor can be used to turn current on or off in a circuit as an electrically controlled switch.</a:t>
            </a:r>
          </a:p>
          <a:p>
            <a:pPr eaLnBrk="1" hangingPunct="1"/>
            <a:endParaRPr lang="en-US" altLang="zh-CN"/>
          </a:p>
          <a:p>
            <a:pPr eaLnBrk="1" hangingPunct="1"/>
            <a:r>
              <a:rPr lang="en-US" altLang="zh-CN"/>
              <a:t>Transistors are categorized by:</a:t>
            </a:r>
          </a:p>
          <a:p>
            <a:pPr lvl="1" eaLnBrk="1" hangingPunct="1">
              <a:buFontTx/>
              <a:buChar char="•"/>
            </a:pPr>
            <a:r>
              <a:rPr lang="en-US" altLang="zh-CN"/>
              <a:t>Semiconductor material: germanium, silicon, gallium arsenide, silicon carbide, etc. </a:t>
            </a:r>
          </a:p>
          <a:p>
            <a:pPr lvl="1" eaLnBrk="1" hangingPunct="1">
              <a:buFontTx/>
              <a:buChar char="•"/>
            </a:pPr>
            <a:r>
              <a:rPr lang="en-US" altLang="zh-CN"/>
              <a:t>Structure: BJT, JFET, IGFET (MOSFET), IGBT, "other types" </a:t>
            </a:r>
          </a:p>
          <a:p>
            <a:pPr lvl="1" eaLnBrk="1" hangingPunct="1">
              <a:buFontTx/>
              <a:buChar char="•"/>
            </a:pPr>
            <a:r>
              <a:rPr lang="en-US" altLang="zh-CN"/>
              <a:t>Polarity: NPN, PNP (BJTs); N-channel, P-channel (FETs) </a:t>
            </a:r>
          </a:p>
          <a:p>
            <a:pPr lvl="1" eaLnBrk="1" hangingPunct="1">
              <a:buFontTx/>
              <a:buChar char="•"/>
            </a:pPr>
            <a:r>
              <a:rPr lang="en-US" altLang="zh-CN"/>
              <a:t>Maximum power rating: low, medium, high </a:t>
            </a:r>
          </a:p>
          <a:p>
            <a:pPr lvl="1" eaLnBrk="1" hangingPunct="1">
              <a:buFontTx/>
              <a:buChar char="•"/>
            </a:pPr>
            <a:r>
              <a:rPr lang="en-US" altLang="zh-CN"/>
              <a:t>Maximum operating frequency: low, medium, high, radio frequency (RF), microwave (The maximum effective frequency of a transistor is denoted by the term fT, an abbreviation for "frequency of transition". The frequency of transition is the frequency at which the transistor yields unity gain). </a:t>
            </a:r>
          </a:p>
          <a:p>
            <a:pPr lvl="1" eaLnBrk="1" hangingPunct="1">
              <a:buFontTx/>
              <a:buChar char="•"/>
            </a:pPr>
            <a:r>
              <a:rPr lang="en-US" altLang="zh-CN"/>
              <a:t>Application: switch, general purpose, audio, high voltage, super-beta, matched pair </a:t>
            </a:r>
          </a:p>
          <a:p>
            <a:pPr lvl="1" eaLnBrk="1" hangingPunct="1">
              <a:buFontTx/>
              <a:buChar char="•"/>
            </a:pPr>
            <a:r>
              <a:rPr lang="en-US" altLang="zh-CN"/>
              <a:t>Physical packaging: through hole metal, through hole plastic, surface mount, ball grid array, power modules </a:t>
            </a:r>
          </a:p>
          <a:p>
            <a:pPr lvl="1" eaLnBrk="1" hangingPunct="1">
              <a:buFontTx/>
              <a:buChar char="•"/>
            </a:pPr>
            <a:r>
              <a:rPr lang="en-US" altLang="zh-CN"/>
              <a:t>Amplification factor hfe (transistor beta)[14] </a:t>
            </a:r>
          </a:p>
          <a:p>
            <a:pPr eaLnBrk="1" hangingPunct="1"/>
            <a:r>
              <a:rPr lang="en-US" altLang="zh-CN"/>
              <a:t>Thus, a particular transistor may be described as silicon, surface mount, BJT, NPN, low power, high frequency switch.</a:t>
            </a:r>
          </a:p>
          <a:p>
            <a:pPr eaLnBrk="1" hangingPunct="1"/>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9B30A9CE-49F7-4DC1-BCC0-F146668B4793}"/>
              </a:ext>
            </a:extLst>
          </p:cNvPr>
          <p:cNvSpPr>
            <a:spLocks noRot="1" noChangeArrowheads="1" noTextEdit="1"/>
          </p:cNvSpPr>
          <p:nvPr>
            <p:ph type="sldImg"/>
          </p:nvPr>
        </p:nvSpPr>
        <p:spPr>
          <a:xfrm>
            <a:off x="992188" y="768350"/>
            <a:ext cx="5114925" cy="3836988"/>
          </a:xfrm>
          <a:ln/>
        </p:spPr>
      </p:sp>
      <p:sp>
        <p:nvSpPr>
          <p:cNvPr id="11267" name="Rectangle 3">
            <a:extLst>
              <a:ext uri="{FF2B5EF4-FFF2-40B4-BE49-F238E27FC236}">
                <a16:creationId xmlns:a16="http://schemas.microsoft.com/office/drawing/2014/main" id="{5E823AAC-02A7-4151-B688-64012193AA9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存在形式：分立器件，集成电路中</a:t>
            </a:r>
          </a:p>
          <a:p>
            <a:pPr eaLnBrk="1" hangingPunct="1"/>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A560670F-ADA1-49AC-B46E-0FD1D55440C9}"/>
              </a:ext>
            </a:extLst>
          </p:cNvPr>
          <p:cNvSpPr>
            <a:spLocks noRot="1" noChangeArrowheads="1" noTextEdit="1"/>
          </p:cNvSpPr>
          <p:nvPr>
            <p:ph type="sldImg"/>
          </p:nvPr>
        </p:nvSpPr>
        <p:spPr>
          <a:xfrm>
            <a:off x="992188" y="768350"/>
            <a:ext cx="5114925" cy="3836988"/>
          </a:xfrm>
          <a:ln/>
        </p:spPr>
      </p:sp>
      <p:sp>
        <p:nvSpPr>
          <p:cNvPr id="13315" name="Rectangle 3">
            <a:extLst>
              <a:ext uri="{FF2B5EF4-FFF2-40B4-BE49-F238E27FC236}">
                <a16:creationId xmlns:a16="http://schemas.microsoft.com/office/drawing/2014/main" id="{67060DDC-AB42-4C59-AAC4-020A78965D2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a:solidFill>
                  <a:srgbClr val="000000"/>
                </a:solidFill>
              </a:rPr>
              <a:t>具有电流放大作用的三极管，其内部结构的特点是：</a:t>
            </a:r>
          </a:p>
          <a:p>
            <a:pPr eaLnBrk="1" hangingPunct="1"/>
            <a:r>
              <a:rPr kumimoji="1" lang="zh-CN" altLang="en-US">
                <a:solidFill>
                  <a:srgbClr val="000000"/>
                </a:solidFill>
              </a:rPr>
              <a:t>    ① 发射区的掺杂溶度远高于基区和集电区的掺杂溶度；</a:t>
            </a:r>
          </a:p>
          <a:p>
            <a:pPr eaLnBrk="1" hangingPunct="1"/>
            <a:r>
              <a:rPr kumimoji="1" lang="zh-CN" altLang="en-US">
                <a:solidFill>
                  <a:srgbClr val="000000"/>
                </a:solidFill>
              </a:rPr>
              <a:t>    ③ 基区掺杂浓度最低且很薄；</a:t>
            </a:r>
          </a:p>
          <a:p>
            <a:pPr eaLnBrk="1" hangingPunct="1"/>
            <a:r>
              <a:rPr kumimoji="1" lang="zh-CN" altLang="en-US">
                <a:solidFill>
                  <a:srgbClr val="000000"/>
                </a:solidFill>
              </a:rPr>
              <a:t>    ② 集电结的面积比发射结的面积大。</a:t>
            </a:r>
          </a:p>
          <a:p>
            <a:pPr eaLnBrk="1" hangingPunct="1"/>
            <a:r>
              <a:rPr kumimoji="1" lang="zh-CN" altLang="en-US">
                <a:solidFill>
                  <a:srgbClr val="000000"/>
                </a:solidFill>
              </a:rPr>
              <a:t>这种结构上的特点是三极管具有放大作用的基础与内部条件。</a:t>
            </a:r>
          </a:p>
          <a:p>
            <a:pPr eaLnBrk="1" hangingPunct="1"/>
            <a:r>
              <a:rPr kumimoji="1" lang="zh-CN" altLang="en-US">
                <a:solidFill>
                  <a:srgbClr val="000000"/>
                </a:solidFill>
              </a:rPr>
              <a:t>三极管工作时发射结加正向电压，集电结加反向电压称为具有放大用的外部条件。 </a:t>
            </a:r>
          </a:p>
          <a:p>
            <a:pPr eaLnBrk="1" hangingPunct="1"/>
            <a:r>
              <a:rPr kumimoji="1" lang="zh-CN" altLang="en-US">
                <a:solidFill>
                  <a:srgbClr val="000000"/>
                </a:solidFill>
              </a:rPr>
              <a:t>因此，在应用时，集电极（</a:t>
            </a:r>
            <a:r>
              <a:rPr kumimoji="1" lang="en-US" altLang="zh-CN">
                <a:solidFill>
                  <a:srgbClr val="000000"/>
                </a:solidFill>
              </a:rPr>
              <a:t>c</a:t>
            </a:r>
            <a:r>
              <a:rPr kumimoji="1" lang="zh-CN" altLang="en-US">
                <a:solidFill>
                  <a:srgbClr val="000000"/>
                </a:solidFill>
              </a:rPr>
              <a:t>）和发射极（</a:t>
            </a:r>
            <a:r>
              <a:rPr kumimoji="1" lang="en-US" altLang="zh-CN">
                <a:solidFill>
                  <a:srgbClr val="000000"/>
                </a:solidFill>
              </a:rPr>
              <a:t>e</a:t>
            </a:r>
            <a:r>
              <a:rPr kumimoji="1" lang="zh-CN" altLang="en-US">
                <a:solidFill>
                  <a:srgbClr val="000000"/>
                </a:solidFill>
              </a:rPr>
              <a:t>）是不能随意互换的。</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1C52D8A7-0E0D-4740-A974-8DFC308CFA36}"/>
              </a:ext>
            </a:extLst>
          </p:cNvPr>
          <p:cNvSpPr>
            <a:spLocks noRot="1" noChangeArrowheads="1" noTextEdit="1"/>
          </p:cNvSpPr>
          <p:nvPr>
            <p:ph type="sldImg"/>
          </p:nvPr>
        </p:nvSpPr>
        <p:spPr>
          <a:xfrm>
            <a:off x="992188" y="768350"/>
            <a:ext cx="5114925" cy="3836988"/>
          </a:xfrm>
          <a:ln/>
        </p:spPr>
      </p:sp>
      <p:sp>
        <p:nvSpPr>
          <p:cNvPr id="15363" name="Rectangle 3">
            <a:extLst>
              <a:ext uri="{FF2B5EF4-FFF2-40B4-BE49-F238E27FC236}">
                <a16:creationId xmlns:a16="http://schemas.microsoft.com/office/drawing/2014/main" id="{D1A402DE-5E70-4CB8-A160-65188DDD050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a:t>发射区多子电子向基区扩散形成电流</a:t>
            </a:r>
            <a:r>
              <a:rPr kumimoji="1" lang="en-US" altLang="zh-CN"/>
              <a:t>IEN</a:t>
            </a:r>
            <a:r>
              <a:rPr kumimoji="1" lang="zh-CN" altLang="en-US"/>
              <a:t>，在基区被复合的电子形成电流</a:t>
            </a:r>
            <a:r>
              <a:rPr kumimoji="1" lang="en-US" altLang="zh-CN"/>
              <a:t>IBN</a:t>
            </a:r>
            <a:r>
              <a:rPr kumimoji="1" lang="zh-CN" altLang="en-US"/>
              <a:t>，余下电子向集电区漂移形成电流</a:t>
            </a:r>
            <a:r>
              <a:rPr kumimoji="1" lang="en-US" altLang="zh-CN"/>
              <a:t>ICN</a:t>
            </a:r>
            <a:r>
              <a:rPr kumimoji="1" lang="zh-CN" altLang="en-US"/>
              <a:t>。</a:t>
            </a:r>
          </a:p>
          <a:p>
            <a:pPr eaLnBrk="1" hangingPunct="1"/>
            <a:r>
              <a:rPr kumimoji="1" lang="zh-CN" altLang="en-US">
                <a:latin typeface="Times New Roman" panose="02020603050405020304" pitchFamily="18" charset="0"/>
              </a:rPr>
              <a:t>基区多子空穴向发射区扩散形成电流</a:t>
            </a:r>
            <a:r>
              <a:rPr kumimoji="1" lang="en-US" altLang="zh-CN">
                <a:latin typeface="Times New Roman" panose="02020603050405020304" pitchFamily="18" charset="0"/>
              </a:rPr>
              <a:t>I</a:t>
            </a:r>
            <a:r>
              <a:rPr kumimoji="1" lang="en-US" altLang="zh-CN" sz="900">
                <a:latin typeface="Times New Roman" panose="02020603050405020304" pitchFamily="18" charset="0"/>
              </a:rPr>
              <a:t>EP</a:t>
            </a:r>
            <a:r>
              <a:rPr kumimoji="1" lang="zh-CN" altLang="en-US" sz="900">
                <a:latin typeface="Times New Roman" panose="02020603050405020304" pitchFamily="18" charset="0"/>
              </a:rPr>
              <a:t>。</a:t>
            </a:r>
            <a:r>
              <a:rPr kumimoji="1" lang="zh-CN" altLang="en-US">
                <a:latin typeface="Times New Roman" panose="02020603050405020304" pitchFamily="18" charset="0"/>
              </a:rPr>
              <a:t>集电结区两侧少子形成漂移电流</a:t>
            </a:r>
            <a:r>
              <a:rPr kumimoji="1" lang="en-US" altLang="zh-CN">
                <a:latin typeface="Times New Roman" panose="02020603050405020304" pitchFamily="18" charset="0"/>
              </a:rPr>
              <a:t>I</a:t>
            </a:r>
            <a:r>
              <a:rPr kumimoji="1" lang="en-US" altLang="zh-CN" sz="900">
                <a:latin typeface="Times New Roman" panose="02020603050405020304" pitchFamily="18" charset="0"/>
              </a:rPr>
              <a:t>CBO</a:t>
            </a:r>
            <a:r>
              <a:rPr kumimoji="1" lang="zh-CN" altLang="en-US" sz="900">
                <a:latin typeface="Times New Roman" panose="02020603050405020304" pitchFamily="18" charset="0"/>
              </a:rPr>
              <a:t>。</a:t>
            </a:r>
          </a:p>
          <a:p>
            <a:pPr eaLnBrk="1" hangingPunct="1"/>
            <a:endParaRPr kumimoji="1" lang="en-US" altLang="zh-CN" sz="900">
              <a:latin typeface="Times New Roman" panose="02020603050405020304" pitchFamily="18" charset="0"/>
            </a:endParaRPr>
          </a:p>
          <a:p>
            <a:pPr eaLnBrk="1" hangingPunct="1"/>
            <a:r>
              <a:rPr kumimoji="1" lang="el-GR" altLang="zh-CN"/>
              <a:t>α</a:t>
            </a:r>
            <a:r>
              <a:rPr kumimoji="1" lang="zh-CN" altLang="en-US"/>
              <a:t>为电流放大系数。它仅与管子的结构尺寸和掺杂浓度有关，与外加电压无关。一般</a:t>
            </a:r>
            <a:r>
              <a:rPr kumimoji="1" lang="el-GR" altLang="zh-CN"/>
              <a:t>α</a:t>
            </a:r>
            <a:r>
              <a:rPr kumimoji="1" lang="zh-CN" altLang="en-US"/>
              <a:t> </a:t>
            </a:r>
            <a:r>
              <a:rPr kumimoji="1" lang="en-US" altLang="zh-CN"/>
              <a:t>= 0.9</a:t>
            </a:r>
            <a:r>
              <a:rPr kumimoji="1" lang="zh-CN" altLang="en-US"/>
              <a:t>～</a:t>
            </a:r>
            <a:r>
              <a:rPr kumimoji="1" lang="en-US" altLang="zh-CN"/>
              <a:t>0.99</a:t>
            </a:r>
            <a:r>
              <a:rPr kumimoji="1" lang="zh-CN" altLang="en-US"/>
              <a:t>。</a:t>
            </a:r>
          </a:p>
          <a:p>
            <a:pPr eaLnBrk="1" hangingPunct="1"/>
            <a:r>
              <a:rPr kumimoji="1" lang="el-GR" altLang="zh-CN"/>
              <a:t>β</a:t>
            </a:r>
            <a:r>
              <a:rPr kumimoji="1" lang="zh-CN" altLang="en-US"/>
              <a:t>是另一个电流放大系数。同样，它仅与管子的结构尺寸和掺杂浓度有关，与外加电压无关。一般</a:t>
            </a:r>
            <a:r>
              <a:rPr kumimoji="1" lang="el-GR" altLang="zh-CN"/>
              <a:t>β</a:t>
            </a:r>
            <a:r>
              <a:rPr kumimoji="1" lang="zh-CN" altLang="en-US"/>
              <a:t> </a:t>
            </a:r>
            <a:r>
              <a:rPr kumimoji="1" lang="en-US" altLang="zh-CN"/>
              <a:t>&gt;&gt;1</a:t>
            </a:r>
            <a:r>
              <a:rPr kumimoji="1" lang="zh-CN" altLang="en-US"/>
              <a:t>。</a:t>
            </a:r>
            <a:endParaRPr kumimoji="1" lang="en-US" altLang="zh-CN"/>
          </a:p>
          <a:p>
            <a:pPr eaLnBrk="1" hangingPunct="1"/>
            <a:endParaRPr kumimoji="1" lang="en-US" altLang="zh-CN" sz="900">
              <a:latin typeface="Times New Roman" panose="02020603050405020304" pitchFamily="18" charset="0"/>
            </a:endParaRPr>
          </a:p>
          <a:p>
            <a:r>
              <a:rPr lang="zh-CN" altLang="en-US" sz="900"/>
              <a:t>基尔霍夫电流定律</a:t>
            </a:r>
            <a:r>
              <a:rPr lang="en-US" altLang="zh-CN" sz="900"/>
              <a:t>KCL</a:t>
            </a:r>
            <a:r>
              <a:rPr lang="zh-CN" altLang="en-US" sz="900"/>
              <a:t>：任意时刻流入某节点的电流总和等于流出该节点的电流总和。或者任意时刻流入某节点的各电流代数和等于零。</a:t>
            </a:r>
            <a:r>
              <a:rPr lang="zh-CN" altLang="en-US" sz="900">
                <a:sym typeface="Symbol" panose="05050102010706020507" pitchFamily="18" charset="2"/>
              </a:rPr>
              <a:t></a:t>
            </a:r>
            <a:r>
              <a:rPr lang="en-US" altLang="zh-CN" sz="900">
                <a:sym typeface="Symbol" panose="05050102010706020507" pitchFamily="18" charset="2"/>
              </a:rPr>
              <a:t>i=0</a:t>
            </a:r>
            <a:endParaRPr lang="en-US" altLang="zh-CN" sz="900"/>
          </a:p>
          <a:p>
            <a:r>
              <a:rPr lang="zh-CN" altLang="en-US" sz="900"/>
              <a:t>基尔霍夫电压定律</a:t>
            </a:r>
            <a:r>
              <a:rPr lang="en-US" altLang="zh-CN" sz="900"/>
              <a:t>KVL</a:t>
            </a:r>
            <a:r>
              <a:rPr lang="zh-CN" altLang="en-US" sz="900"/>
              <a:t>：任意时刻沿任一回路的所有支路电压的代数和为零。</a:t>
            </a:r>
            <a:r>
              <a:rPr lang="zh-CN" altLang="en-US" sz="900">
                <a:sym typeface="Symbol" panose="05050102010706020507" pitchFamily="18" charset="2"/>
              </a:rPr>
              <a:t></a:t>
            </a:r>
            <a:r>
              <a:rPr lang="en-US" altLang="zh-CN" sz="900">
                <a:sym typeface="Symbol" panose="05050102010706020507" pitchFamily="18" charset="2"/>
              </a:rPr>
              <a:t>u=0</a:t>
            </a:r>
            <a:endParaRPr lang="zh-CN" altLang="en-US" sz="900"/>
          </a:p>
          <a:p>
            <a:pPr eaLnBrk="1" hangingPunct="1"/>
            <a:endParaRPr kumimoji="1" lang="en-US" altLang="zh-CN" sz="900">
              <a:latin typeface="Times New Roman" panose="02020603050405020304" pitchFamily="18" charset="0"/>
            </a:endParaRPr>
          </a:p>
          <a:p>
            <a:pPr eaLnBrk="1" hangingPunct="1"/>
            <a:endParaRPr kumimoji="1" lang="zh-CN" altLang="en-US" sz="900">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E6609334-A90B-4454-AD18-2D14CCC9A8ED}"/>
              </a:ext>
            </a:extLst>
          </p:cNvPr>
          <p:cNvSpPr>
            <a:spLocks noRot="1" noChangeArrowheads="1" noTextEdit="1"/>
          </p:cNvSpPr>
          <p:nvPr>
            <p:ph type="sldImg"/>
          </p:nvPr>
        </p:nvSpPr>
        <p:spPr>
          <a:xfrm>
            <a:off x="992188" y="768350"/>
            <a:ext cx="5114925" cy="3836988"/>
          </a:xfrm>
          <a:ln/>
        </p:spPr>
      </p:sp>
      <p:sp>
        <p:nvSpPr>
          <p:cNvPr id="17411" name="Rectangle 3">
            <a:extLst>
              <a:ext uri="{FF2B5EF4-FFF2-40B4-BE49-F238E27FC236}">
                <a16:creationId xmlns:a16="http://schemas.microsoft.com/office/drawing/2014/main" id="{226885FD-CDA6-4031-B9B3-549E7B4AC87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20000"/>
              </a:lnSpc>
            </a:pPr>
            <a:r>
              <a:rPr lang="zh-CN" altLang="en-US" sz="1000">
                <a:solidFill>
                  <a:srgbClr val="000000"/>
                </a:solidFill>
                <a:latin typeface="幼圆" panose="02010509060101010101" pitchFamily="49" charset="-122"/>
                <a:ea typeface="幼圆" panose="02010509060101010101" pitchFamily="49" charset="-122"/>
              </a:rPr>
              <a:t>发射区向基区</a:t>
            </a:r>
            <a:r>
              <a:rPr lang="zh-CN" altLang="en-US" sz="1000">
                <a:solidFill>
                  <a:srgbClr val="FF0000"/>
                </a:solidFill>
                <a:latin typeface="幼圆" panose="02010509060101010101" pitchFamily="49" charset="-122"/>
                <a:ea typeface="幼圆" panose="02010509060101010101" pitchFamily="49" charset="-122"/>
              </a:rPr>
              <a:t>注入</a:t>
            </a:r>
            <a:r>
              <a:rPr lang="zh-CN" altLang="en-US" sz="1000">
                <a:solidFill>
                  <a:srgbClr val="000000"/>
                </a:solidFill>
                <a:latin typeface="幼圆" panose="02010509060101010101" pitchFamily="49" charset="-122"/>
                <a:ea typeface="幼圆" panose="02010509060101010101" pitchFamily="49" charset="-122"/>
              </a:rPr>
              <a:t>载流子；</a:t>
            </a:r>
          </a:p>
          <a:p>
            <a:pPr eaLnBrk="1" hangingPunct="1">
              <a:lnSpc>
                <a:spcPct val="120000"/>
              </a:lnSpc>
            </a:pPr>
            <a:r>
              <a:rPr lang="zh-CN" altLang="en-US" sz="1000">
                <a:solidFill>
                  <a:srgbClr val="000000"/>
                </a:solidFill>
                <a:latin typeface="幼圆" panose="02010509060101010101" pitchFamily="49" charset="-122"/>
                <a:ea typeface="幼圆" panose="02010509060101010101" pitchFamily="49" charset="-122"/>
              </a:rPr>
              <a:t>基区</a:t>
            </a:r>
            <a:r>
              <a:rPr lang="zh-CN" altLang="en-US" sz="1000">
                <a:solidFill>
                  <a:srgbClr val="FF0000"/>
                </a:solidFill>
                <a:latin typeface="幼圆" panose="02010509060101010101" pitchFamily="49" charset="-122"/>
                <a:ea typeface="幼圆" panose="02010509060101010101" pitchFamily="49" charset="-122"/>
              </a:rPr>
              <a:t>传输和控制</a:t>
            </a:r>
            <a:r>
              <a:rPr lang="zh-CN" altLang="en-US" sz="1000">
                <a:solidFill>
                  <a:srgbClr val="000000"/>
                </a:solidFill>
                <a:latin typeface="幼圆" panose="02010509060101010101" pitchFamily="49" charset="-122"/>
                <a:ea typeface="幼圆" panose="02010509060101010101" pitchFamily="49" charset="-122"/>
              </a:rPr>
              <a:t>载流子；</a:t>
            </a:r>
          </a:p>
          <a:p>
            <a:pPr eaLnBrk="1" hangingPunct="1">
              <a:lnSpc>
                <a:spcPct val="120000"/>
              </a:lnSpc>
            </a:pPr>
            <a:r>
              <a:rPr lang="zh-CN" altLang="en-US" sz="1000">
                <a:solidFill>
                  <a:srgbClr val="000000"/>
                </a:solidFill>
                <a:latin typeface="幼圆" panose="02010509060101010101" pitchFamily="49" charset="-122"/>
                <a:ea typeface="幼圆" panose="02010509060101010101" pitchFamily="49" charset="-122"/>
              </a:rPr>
              <a:t>集电区</a:t>
            </a:r>
            <a:r>
              <a:rPr lang="zh-CN" altLang="en-US" sz="1000">
                <a:solidFill>
                  <a:srgbClr val="FF0000"/>
                </a:solidFill>
                <a:latin typeface="幼圆" panose="02010509060101010101" pitchFamily="49" charset="-122"/>
                <a:ea typeface="幼圆" panose="02010509060101010101" pitchFamily="49" charset="-122"/>
              </a:rPr>
              <a:t>收集</a:t>
            </a:r>
            <a:r>
              <a:rPr lang="zh-CN" altLang="en-US" sz="1000">
                <a:solidFill>
                  <a:srgbClr val="000000"/>
                </a:solidFill>
                <a:latin typeface="幼圆" panose="02010509060101010101" pitchFamily="49" charset="-122"/>
                <a:ea typeface="幼圆" panose="02010509060101010101" pitchFamily="49" charset="-122"/>
              </a:rPr>
              <a:t>载流子．</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7F297E95-FB2C-45CE-86F4-BB016C3AAA65}"/>
              </a:ext>
            </a:extLst>
          </p:cNvPr>
          <p:cNvSpPr>
            <a:spLocks noRot="1" noChangeArrowheads="1" noTextEdit="1"/>
          </p:cNvSpPr>
          <p:nvPr>
            <p:ph type="sldImg"/>
          </p:nvPr>
        </p:nvSpPr>
        <p:spPr>
          <a:xfrm>
            <a:off x="992188" y="768350"/>
            <a:ext cx="5114925" cy="3836988"/>
          </a:xfrm>
          <a:ln/>
        </p:spPr>
      </p:sp>
      <p:sp>
        <p:nvSpPr>
          <p:cNvPr id="19459" name="Rectangle 3">
            <a:extLst>
              <a:ext uri="{FF2B5EF4-FFF2-40B4-BE49-F238E27FC236}">
                <a16:creationId xmlns:a16="http://schemas.microsoft.com/office/drawing/2014/main" id="{3608AB9D-FF5C-4A79-9EEE-316F146BA4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en-US" altLang="zh-CN" i="1">
                <a:solidFill>
                  <a:srgbClr val="000000"/>
                </a:solidFill>
              </a:rPr>
              <a:t>I</a:t>
            </a:r>
            <a:r>
              <a:rPr kumimoji="1" lang="en-US" altLang="zh-CN">
                <a:solidFill>
                  <a:srgbClr val="000000"/>
                </a:solidFill>
              </a:rPr>
              <a:t>CBO</a:t>
            </a:r>
            <a:r>
              <a:rPr kumimoji="1" lang="zh-CN" altLang="en-US">
                <a:solidFill>
                  <a:srgbClr val="000000"/>
                </a:solidFill>
              </a:rPr>
              <a:t>：</a:t>
            </a:r>
            <a:r>
              <a:rPr kumimoji="1" lang="zh-CN" altLang="en-US">
                <a:solidFill>
                  <a:schemeClr val="bg1"/>
                </a:solidFill>
              </a:rPr>
              <a:t>集电极—基极间反向饱和电流，</a:t>
            </a:r>
            <a:r>
              <a:rPr kumimoji="1" lang="zh-CN" altLang="en-US">
                <a:solidFill>
                  <a:srgbClr val="000000"/>
                </a:solidFill>
              </a:rPr>
              <a:t>为发射极开路时，集电结反向饱和电流。</a:t>
            </a:r>
          </a:p>
          <a:p>
            <a:pPr eaLnBrk="1" hangingPunct="1"/>
            <a:r>
              <a:rPr kumimoji="1" lang="en-US" altLang="zh-CN" i="1">
                <a:solidFill>
                  <a:srgbClr val="000000"/>
                </a:solidFill>
              </a:rPr>
              <a:t>I</a:t>
            </a:r>
            <a:r>
              <a:rPr kumimoji="1" lang="en-US" altLang="zh-CN">
                <a:solidFill>
                  <a:srgbClr val="000000"/>
                </a:solidFill>
              </a:rPr>
              <a:t>CEO</a:t>
            </a:r>
            <a:r>
              <a:rPr kumimoji="1" lang="zh-CN" altLang="en-US">
                <a:solidFill>
                  <a:srgbClr val="000000"/>
                </a:solidFill>
              </a:rPr>
              <a:t>：</a:t>
            </a:r>
            <a:r>
              <a:rPr kumimoji="1" lang="zh-CN" altLang="en-US">
                <a:solidFill>
                  <a:schemeClr val="bg1"/>
                </a:solidFill>
              </a:rPr>
              <a:t>集电极—发射极间反向饱和电流，又称为</a:t>
            </a:r>
            <a:r>
              <a:rPr kumimoji="1" lang="zh-CN" altLang="en-US"/>
              <a:t>集</a:t>
            </a:r>
            <a:r>
              <a:rPr kumimoji="1" lang="en-US" altLang="zh-CN"/>
              <a:t>-</a:t>
            </a:r>
            <a:r>
              <a:rPr kumimoji="1" lang="zh-CN" altLang="en-US"/>
              <a:t>射间穿透电流</a:t>
            </a:r>
            <a:r>
              <a:rPr kumimoji="1" lang="zh-CN" altLang="en-US">
                <a:solidFill>
                  <a:schemeClr val="bg1"/>
                </a:solidFill>
              </a:rPr>
              <a:t>，是</a:t>
            </a:r>
            <a:r>
              <a:rPr kumimoji="1" lang="zh-CN" altLang="en-US">
                <a:solidFill>
                  <a:srgbClr val="000000"/>
                </a:solidFill>
              </a:rPr>
              <a:t>基极开路时集电结反向饱和电流。</a:t>
            </a:r>
          </a:p>
          <a:p>
            <a:pPr eaLnBrk="1" hangingPunct="1"/>
            <a:r>
              <a:rPr kumimoji="1" lang="en-US" altLang="zh-CN"/>
              <a:t> </a:t>
            </a:r>
            <a:r>
              <a:rPr kumimoji="1" lang="el-GR" altLang="zh-CN">
                <a:latin typeface="Times New Roman" panose="02020603050405020304" pitchFamily="18" charset="0"/>
              </a:rPr>
              <a:t>α</a:t>
            </a:r>
            <a:r>
              <a:rPr kumimoji="1" lang="en-US" altLang="zh-CN"/>
              <a:t> </a:t>
            </a:r>
            <a:r>
              <a:rPr kumimoji="1" lang="zh-CN" altLang="en-US"/>
              <a:t>， </a:t>
            </a:r>
            <a:r>
              <a:rPr kumimoji="1" lang="el-GR" altLang="zh-CN">
                <a:latin typeface="Times New Roman" panose="02020603050405020304" pitchFamily="18" charset="0"/>
              </a:rPr>
              <a:t>β</a:t>
            </a:r>
            <a:r>
              <a:rPr kumimoji="1" lang="zh-CN" altLang="en-US"/>
              <a:t>为电流放大系数，只与管子结构尺寸和掺杂浓度有关，与外加电压无关。</a:t>
            </a:r>
          </a:p>
          <a:p>
            <a:pPr eaLnBrk="1" hangingPunct="1"/>
            <a:r>
              <a:rPr kumimoji="1" lang="zh-CN" altLang="en-US"/>
              <a:t>一般情况 </a:t>
            </a:r>
            <a:r>
              <a:rPr kumimoji="1" lang="el-GR" altLang="zh-CN">
                <a:latin typeface="Times New Roman" panose="02020603050405020304" pitchFamily="18" charset="0"/>
              </a:rPr>
              <a:t>α</a:t>
            </a:r>
            <a:r>
              <a:rPr kumimoji="1" lang="en-US" altLang="zh-CN"/>
              <a:t> =0.9</a:t>
            </a:r>
            <a:r>
              <a:rPr kumimoji="1" lang="zh-CN" altLang="en-US"/>
              <a:t>～</a:t>
            </a:r>
            <a:r>
              <a:rPr kumimoji="1" lang="en-US" altLang="zh-CN"/>
              <a:t>0.995</a:t>
            </a:r>
            <a:r>
              <a:rPr kumimoji="1" lang="zh-CN" altLang="en-US"/>
              <a:t>， </a:t>
            </a:r>
            <a:r>
              <a:rPr kumimoji="1" lang="el-GR" altLang="zh-CN">
                <a:latin typeface="Times New Roman" panose="02020603050405020304" pitchFamily="18" charset="0"/>
              </a:rPr>
              <a:t>β</a:t>
            </a:r>
            <a:r>
              <a:rPr kumimoji="1" lang="en-US" altLang="zh-CN"/>
              <a:t> =20</a:t>
            </a:r>
            <a:r>
              <a:rPr kumimoji="1" lang="zh-CN" altLang="en-US"/>
              <a:t>～</a:t>
            </a:r>
            <a:r>
              <a:rPr kumimoji="1" lang="en-US" altLang="zh-CN"/>
              <a:t>200</a:t>
            </a:r>
            <a:r>
              <a:rPr kumimoji="1" lang="zh-CN" altLang="en-US"/>
              <a:t>。</a:t>
            </a:r>
          </a:p>
          <a:p>
            <a:pPr eaLnBrk="1" hangingPunct="1"/>
            <a:r>
              <a:rPr kumimoji="1" lang="en-US" altLang="zh-CN">
                <a:solidFill>
                  <a:srgbClr val="000000"/>
                </a:solidFill>
              </a:rPr>
              <a:t>α</a:t>
            </a:r>
            <a:r>
              <a:rPr kumimoji="1" lang="zh-CN" altLang="en-US">
                <a:solidFill>
                  <a:srgbClr val="000000"/>
                </a:solidFill>
              </a:rPr>
              <a:t>称共基极电流放大系数</a:t>
            </a:r>
            <a:r>
              <a:rPr kumimoji="1" lang="en-US" altLang="zh-CN">
                <a:solidFill>
                  <a:srgbClr val="000000"/>
                </a:solidFill>
              </a:rPr>
              <a:t>, α</a:t>
            </a:r>
            <a:r>
              <a:rPr kumimoji="1" lang="zh-CN" altLang="en-US">
                <a:solidFill>
                  <a:srgbClr val="000000"/>
                </a:solidFill>
              </a:rPr>
              <a:t>是小于</a:t>
            </a:r>
            <a:r>
              <a:rPr kumimoji="1" lang="en-US" altLang="zh-CN">
                <a:solidFill>
                  <a:srgbClr val="000000"/>
                </a:solidFill>
              </a:rPr>
              <a:t>1</a:t>
            </a:r>
            <a:r>
              <a:rPr kumimoji="1" lang="zh-CN" altLang="en-US">
                <a:solidFill>
                  <a:srgbClr val="000000"/>
                </a:solidFill>
              </a:rPr>
              <a:t>且接近于</a:t>
            </a:r>
            <a:r>
              <a:rPr kumimoji="1" lang="en-US" altLang="zh-CN">
                <a:solidFill>
                  <a:srgbClr val="000000"/>
                </a:solidFill>
              </a:rPr>
              <a:t>1</a:t>
            </a:r>
            <a:r>
              <a:rPr kumimoji="1" lang="zh-CN" altLang="en-US">
                <a:solidFill>
                  <a:srgbClr val="000000"/>
                </a:solidFill>
              </a:rPr>
              <a:t>的值。</a:t>
            </a:r>
            <a:endParaRPr kumimoji="1" lang="en-US" altLang="zh-CN">
              <a:solidFill>
                <a:schemeClr val="bg1"/>
              </a:solidFill>
            </a:endParaRPr>
          </a:p>
          <a:p>
            <a:pPr eaLnBrk="1" hangingPunct="1"/>
            <a:r>
              <a:rPr kumimoji="1" lang="en-US" altLang="zh-CN">
                <a:solidFill>
                  <a:srgbClr val="000000"/>
                </a:solidFill>
              </a:rPr>
              <a:t>β</a:t>
            </a:r>
            <a:r>
              <a:rPr kumimoji="1" lang="zh-CN" altLang="en-US">
                <a:solidFill>
                  <a:srgbClr val="000000"/>
                </a:solidFill>
              </a:rPr>
              <a:t>称为共发射极电流放大系数。</a:t>
            </a:r>
            <a:endParaRPr kumimoji="1" lang="en-US" altLang="zh-CN" i="1">
              <a:solidFill>
                <a:schemeClr val="bg1"/>
              </a:solidFill>
            </a:endParaRPr>
          </a:p>
          <a:p>
            <a:pPr eaLnBrk="1" hangingPunct="1"/>
            <a:endParaRPr kumimoji="1" lang="zh-CN" altLang="en-US">
              <a:solidFill>
                <a:schemeClr val="bg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7DC89C2-E738-4A23-BAD3-5DAF0EDDA116}"/>
              </a:ext>
            </a:extLst>
          </p:cNvPr>
          <p:cNvSpPr>
            <a:spLocks noRot="1" noChangeArrowheads="1" noTextEdit="1"/>
          </p:cNvSpPr>
          <p:nvPr>
            <p:ph type="sldImg"/>
          </p:nvPr>
        </p:nvSpPr>
        <p:spPr>
          <a:xfrm>
            <a:off x="992188" y="768350"/>
            <a:ext cx="5114925" cy="3836988"/>
          </a:xfrm>
          <a:ln/>
        </p:spPr>
      </p:sp>
      <p:sp>
        <p:nvSpPr>
          <p:cNvPr id="21507" name="Rectangle 3">
            <a:extLst>
              <a:ext uri="{FF2B5EF4-FFF2-40B4-BE49-F238E27FC236}">
                <a16:creationId xmlns:a16="http://schemas.microsoft.com/office/drawing/2014/main" id="{022488B4-8DC8-409C-A6F2-FFA9E88C1F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kumimoji="1" lang="zh-CN" altLang="en-US"/>
              <a:t>根据信号输入和输出回路的公共电极</a:t>
            </a:r>
            <a:endParaRPr kumimoji="1"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6A57F343-457F-47CE-9872-70499D25A6CB}"/>
              </a:ext>
            </a:extLst>
          </p:cNvPr>
          <p:cNvSpPr>
            <a:spLocks noGrp="1" noChangeArrowheads="1"/>
          </p:cNvSpPr>
          <p:nvPr>
            <p:ph type="dt" sz="half" idx="10"/>
          </p:nvPr>
        </p:nvSpPr>
        <p:spPr>
          <a:ln/>
        </p:spPr>
        <p:txBody>
          <a:bodyPr/>
          <a:lstStyle>
            <a:lvl1pPr>
              <a:defRPr/>
            </a:lvl1pPr>
          </a:lstStyle>
          <a:p>
            <a:pPr>
              <a:defRPr/>
            </a:pPr>
            <a:fld id="{442EA733-1F21-48F3-8A48-451EEC3BAC63}" type="datetime1">
              <a:rPr lang="zh-CN" altLang="en-US"/>
              <a:pPr>
                <a:defRPr/>
              </a:pPr>
              <a:t>2022/11/11</a:t>
            </a:fld>
            <a:endParaRPr lang="en-US" altLang="zh-CN"/>
          </a:p>
        </p:txBody>
      </p:sp>
      <p:sp>
        <p:nvSpPr>
          <p:cNvPr id="5" name="Rectangle 5">
            <a:extLst>
              <a:ext uri="{FF2B5EF4-FFF2-40B4-BE49-F238E27FC236}">
                <a16:creationId xmlns:a16="http://schemas.microsoft.com/office/drawing/2014/main" id="{F035817A-4FBE-4C57-A1B1-A081E428F5EE}"/>
              </a:ext>
            </a:extLst>
          </p:cNvPr>
          <p:cNvSpPr>
            <a:spLocks noGrp="1" noChangeArrowheads="1"/>
          </p:cNvSpPr>
          <p:nvPr>
            <p:ph type="ftr" sz="quarter" idx="11"/>
          </p:nvPr>
        </p:nvSpPr>
        <p:spPr>
          <a:ln/>
        </p:spPr>
        <p:txBody>
          <a:bodyPr/>
          <a:lstStyle>
            <a:lvl1pPr>
              <a:defRPr/>
            </a:lvl1pPr>
          </a:lstStyle>
          <a:p>
            <a:pPr>
              <a:defRPr/>
            </a:pPr>
            <a:r>
              <a:rPr lang="zh-CN" altLang="en-US"/>
              <a:t>模拟与数字电路</a:t>
            </a:r>
            <a:r>
              <a:rPr lang="zh-CN" altLang="en-US">
                <a:latin typeface="Times New Roman" pitchFamily="18" charset="0"/>
              </a:rPr>
              <a:t> </a:t>
            </a:r>
            <a:r>
              <a:rPr lang="en-US" altLang="zh-CN">
                <a:latin typeface="Times New Roman" pitchFamily="18" charset="0"/>
              </a:rPr>
              <a:t>— </a:t>
            </a:r>
            <a:r>
              <a:rPr lang="zh-CN" altLang="en-US"/>
              <a:t>三</a:t>
            </a:r>
            <a:r>
              <a:rPr lang="zh-CN" altLang="zh-CN"/>
              <a:t>极管</a:t>
            </a:r>
            <a:endParaRPr lang="en-US" altLang="zh-CN"/>
          </a:p>
        </p:txBody>
      </p:sp>
      <p:sp>
        <p:nvSpPr>
          <p:cNvPr id="6" name="Rectangle 6">
            <a:extLst>
              <a:ext uri="{FF2B5EF4-FFF2-40B4-BE49-F238E27FC236}">
                <a16:creationId xmlns:a16="http://schemas.microsoft.com/office/drawing/2014/main" id="{19C79AE5-6B8D-4D40-8BF9-3C566C413EA0}"/>
              </a:ext>
            </a:extLst>
          </p:cNvPr>
          <p:cNvSpPr>
            <a:spLocks noGrp="1" noChangeArrowheads="1"/>
          </p:cNvSpPr>
          <p:nvPr>
            <p:ph type="sldNum" sz="quarter" idx="12"/>
          </p:nvPr>
        </p:nvSpPr>
        <p:spPr>
          <a:ln/>
        </p:spPr>
        <p:txBody>
          <a:bodyPr/>
          <a:lstStyle>
            <a:lvl1pPr>
              <a:defRPr/>
            </a:lvl1pPr>
          </a:lstStyle>
          <a:p>
            <a:pPr>
              <a:defRPr/>
            </a:pPr>
            <a:fld id="{33F092B9-980F-4A6C-91BB-E8E9882A82CA}" type="slidenum">
              <a:rPr lang="en-US" altLang="zh-CN"/>
              <a:pPr>
                <a:defRPr/>
              </a:pPr>
              <a:t>‹#›</a:t>
            </a:fld>
            <a:endParaRPr lang="en-US" altLang="zh-CN"/>
          </a:p>
        </p:txBody>
      </p:sp>
    </p:spTree>
    <p:extLst>
      <p:ext uri="{BB962C8B-B14F-4D97-AF65-F5344CB8AC3E}">
        <p14:creationId xmlns:p14="http://schemas.microsoft.com/office/powerpoint/2010/main" val="1796557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5E1BCB32-0483-455F-9858-DEFD27C97598}"/>
              </a:ext>
            </a:extLst>
          </p:cNvPr>
          <p:cNvSpPr>
            <a:spLocks noGrp="1" noChangeArrowheads="1"/>
          </p:cNvSpPr>
          <p:nvPr>
            <p:ph type="dt" sz="half" idx="10"/>
          </p:nvPr>
        </p:nvSpPr>
        <p:spPr>
          <a:ln/>
        </p:spPr>
        <p:txBody>
          <a:bodyPr/>
          <a:lstStyle>
            <a:lvl1pPr>
              <a:defRPr/>
            </a:lvl1pPr>
          </a:lstStyle>
          <a:p>
            <a:pPr>
              <a:defRPr/>
            </a:pPr>
            <a:fld id="{23B9EC05-CE54-42CD-86D4-58BCBEA8B458}" type="datetime1">
              <a:rPr lang="zh-CN" altLang="en-US"/>
              <a:pPr>
                <a:defRPr/>
              </a:pPr>
              <a:t>2022/11/11</a:t>
            </a:fld>
            <a:endParaRPr lang="en-US" altLang="zh-CN"/>
          </a:p>
        </p:txBody>
      </p:sp>
      <p:sp>
        <p:nvSpPr>
          <p:cNvPr id="5" name="Rectangle 5">
            <a:extLst>
              <a:ext uri="{FF2B5EF4-FFF2-40B4-BE49-F238E27FC236}">
                <a16:creationId xmlns:a16="http://schemas.microsoft.com/office/drawing/2014/main" id="{0AE613E0-781B-4E0A-8EAA-98D8DA36022D}"/>
              </a:ext>
            </a:extLst>
          </p:cNvPr>
          <p:cNvSpPr>
            <a:spLocks noGrp="1" noChangeArrowheads="1"/>
          </p:cNvSpPr>
          <p:nvPr>
            <p:ph type="ftr" sz="quarter" idx="11"/>
          </p:nvPr>
        </p:nvSpPr>
        <p:spPr>
          <a:ln/>
        </p:spPr>
        <p:txBody>
          <a:bodyPr/>
          <a:lstStyle>
            <a:lvl1pPr>
              <a:defRPr/>
            </a:lvl1pPr>
          </a:lstStyle>
          <a:p>
            <a:pPr>
              <a:defRPr/>
            </a:pPr>
            <a:r>
              <a:rPr lang="zh-CN" altLang="en-US"/>
              <a:t>模拟与数字电路</a:t>
            </a:r>
            <a:r>
              <a:rPr lang="zh-CN" altLang="en-US">
                <a:latin typeface="Times New Roman" pitchFamily="18" charset="0"/>
              </a:rPr>
              <a:t> </a:t>
            </a:r>
            <a:r>
              <a:rPr lang="en-US" altLang="zh-CN">
                <a:latin typeface="Times New Roman" pitchFamily="18" charset="0"/>
              </a:rPr>
              <a:t>— </a:t>
            </a:r>
            <a:r>
              <a:rPr lang="zh-CN" altLang="en-US"/>
              <a:t>三</a:t>
            </a:r>
            <a:r>
              <a:rPr lang="zh-CN" altLang="zh-CN"/>
              <a:t>极管</a:t>
            </a:r>
            <a:endParaRPr lang="en-US" altLang="zh-CN"/>
          </a:p>
        </p:txBody>
      </p:sp>
      <p:sp>
        <p:nvSpPr>
          <p:cNvPr id="6" name="Rectangle 6">
            <a:extLst>
              <a:ext uri="{FF2B5EF4-FFF2-40B4-BE49-F238E27FC236}">
                <a16:creationId xmlns:a16="http://schemas.microsoft.com/office/drawing/2014/main" id="{F74B9445-3BBD-478F-9B88-F7DBE93E8FFA}"/>
              </a:ext>
            </a:extLst>
          </p:cNvPr>
          <p:cNvSpPr>
            <a:spLocks noGrp="1" noChangeArrowheads="1"/>
          </p:cNvSpPr>
          <p:nvPr>
            <p:ph type="sldNum" sz="quarter" idx="12"/>
          </p:nvPr>
        </p:nvSpPr>
        <p:spPr>
          <a:ln/>
        </p:spPr>
        <p:txBody>
          <a:bodyPr/>
          <a:lstStyle>
            <a:lvl1pPr>
              <a:defRPr/>
            </a:lvl1pPr>
          </a:lstStyle>
          <a:p>
            <a:pPr>
              <a:defRPr/>
            </a:pPr>
            <a:fld id="{DAD760E8-7150-4078-97A5-EC0A70BCF267}" type="slidenum">
              <a:rPr lang="en-US" altLang="zh-CN"/>
              <a:pPr>
                <a:defRPr/>
              </a:pPr>
              <a:t>‹#›</a:t>
            </a:fld>
            <a:endParaRPr lang="en-US" altLang="zh-CN"/>
          </a:p>
        </p:txBody>
      </p:sp>
    </p:spTree>
    <p:extLst>
      <p:ext uri="{BB962C8B-B14F-4D97-AF65-F5344CB8AC3E}">
        <p14:creationId xmlns:p14="http://schemas.microsoft.com/office/powerpoint/2010/main" val="318541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6107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6107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178244E8-6240-44BB-98CC-4093595A9B54}"/>
              </a:ext>
            </a:extLst>
          </p:cNvPr>
          <p:cNvSpPr>
            <a:spLocks noGrp="1" noChangeArrowheads="1"/>
          </p:cNvSpPr>
          <p:nvPr>
            <p:ph type="dt" sz="half" idx="10"/>
          </p:nvPr>
        </p:nvSpPr>
        <p:spPr>
          <a:ln/>
        </p:spPr>
        <p:txBody>
          <a:bodyPr/>
          <a:lstStyle>
            <a:lvl1pPr>
              <a:defRPr/>
            </a:lvl1pPr>
          </a:lstStyle>
          <a:p>
            <a:pPr>
              <a:defRPr/>
            </a:pPr>
            <a:fld id="{4C38888A-A0CA-4C1B-9132-BE69EED381D6}" type="datetime1">
              <a:rPr lang="zh-CN" altLang="en-US"/>
              <a:pPr>
                <a:defRPr/>
              </a:pPr>
              <a:t>2022/11/11</a:t>
            </a:fld>
            <a:endParaRPr lang="en-US" altLang="zh-CN"/>
          </a:p>
        </p:txBody>
      </p:sp>
      <p:sp>
        <p:nvSpPr>
          <p:cNvPr id="5" name="Rectangle 5">
            <a:extLst>
              <a:ext uri="{FF2B5EF4-FFF2-40B4-BE49-F238E27FC236}">
                <a16:creationId xmlns:a16="http://schemas.microsoft.com/office/drawing/2014/main" id="{D162E62F-6AA7-4B4D-9C5C-DE777CD7EC4A}"/>
              </a:ext>
            </a:extLst>
          </p:cNvPr>
          <p:cNvSpPr>
            <a:spLocks noGrp="1" noChangeArrowheads="1"/>
          </p:cNvSpPr>
          <p:nvPr>
            <p:ph type="ftr" sz="quarter" idx="11"/>
          </p:nvPr>
        </p:nvSpPr>
        <p:spPr>
          <a:ln/>
        </p:spPr>
        <p:txBody>
          <a:bodyPr/>
          <a:lstStyle>
            <a:lvl1pPr>
              <a:defRPr/>
            </a:lvl1pPr>
          </a:lstStyle>
          <a:p>
            <a:pPr>
              <a:defRPr/>
            </a:pPr>
            <a:r>
              <a:rPr lang="zh-CN" altLang="en-US"/>
              <a:t>模拟与数字电路</a:t>
            </a:r>
            <a:r>
              <a:rPr lang="zh-CN" altLang="en-US">
                <a:latin typeface="Times New Roman" pitchFamily="18" charset="0"/>
              </a:rPr>
              <a:t> </a:t>
            </a:r>
            <a:r>
              <a:rPr lang="en-US" altLang="zh-CN">
                <a:latin typeface="Times New Roman" pitchFamily="18" charset="0"/>
              </a:rPr>
              <a:t>— </a:t>
            </a:r>
            <a:r>
              <a:rPr lang="zh-CN" altLang="en-US"/>
              <a:t>三</a:t>
            </a:r>
            <a:r>
              <a:rPr lang="zh-CN" altLang="zh-CN"/>
              <a:t>极管</a:t>
            </a:r>
            <a:endParaRPr lang="en-US" altLang="zh-CN"/>
          </a:p>
        </p:txBody>
      </p:sp>
      <p:sp>
        <p:nvSpPr>
          <p:cNvPr id="6" name="Rectangle 6">
            <a:extLst>
              <a:ext uri="{FF2B5EF4-FFF2-40B4-BE49-F238E27FC236}">
                <a16:creationId xmlns:a16="http://schemas.microsoft.com/office/drawing/2014/main" id="{212C8BB1-A9F3-45D5-91A6-82092BC5F948}"/>
              </a:ext>
            </a:extLst>
          </p:cNvPr>
          <p:cNvSpPr>
            <a:spLocks noGrp="1" noChangeArrowheads="1"/>
          </p:cNvSpPr>
          <p:nvPr>
            <p:ph type="sldNum" sz="quarter" idx="12"/>
          </p:nvPr>
        </p:nvSpPr>
        <p:spPr>
          <a:ln/>
        </p:spPr>
        <p:txBody>
          <a:bodyPr/>
          <a:lstStyle>
            <a:lvl1pPr>
              <a:defRPr/>
            </a:lvl1pPr>
          </a:lstStyle>
          <a:p>
            <a:pPr>
              <a:defRPr/>
            </a:pPr>
            <a:fld id="{E6A91989-2A4A-4445-B89C-1B317DEE8F74}" type="slidenum">
              <a:rPr lang="en-US" altLang="zh-CN"/>
              <a:pPr>
                <a:defRPr/>
              </a:pPr>
              <a:t>‹#›</a:t>
            </a:fld>
            <a:endParaRPr lang="en-US" altLang="zh-CN"/>
          </a:p>
        </p:txBody>
      </p:sp>
    </p:spTree>
    <p:extLst>
      <p:ext uri="{BB962C8B-B14F-4D97-AF65-F5344CB8AC3E}">
        <p14:creationId xmlns:p14="http://schemas.microsoft.com/office/powerpoint/2010/main" val="12356872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图表占位符 2"/>
          <p:cNvSpPr>
            <a:spLocks noGrp="1"/>
          </p:cNvSpPr>
          <p:nvPr>
            <p:ph type="chart" idx="1"/>
          </p:nvPr>
        </p:nvSpPr>
        <p:spPr>
          <a:xfrm>
            <a:off x="457200" y="1600200"/>
            <a:ext cx="8229600" cy="4781550"/>
          </a:xfrm>
        </p:spPr>
        <p:txBody>
          <a:bodyPr/>
          <a:lstStyle/>
          <a:p>
            <a:pPr lvl="0"/>
            <a:endParaRPr lang="zh-CN" altLang="en-US" noProof="0"/>
          </a:p>
        </p:txBody>
      </p:sp>
      <p:sp>
        <p:nvSpPr>
          <p:cNvPr id="4" name="Rectangle 4">
            <a:extLst>
              <a:ext uri="{FF2B5EF4-FFF2-40B4-BE49-F238E27FC236}">
                <a16:creationId xmlns:a16="http://schemas.microsoft.com/office/drawing/2014/main" id="{F2545C39-D18E-430B-897D-7A39A91CFEC8}"/>
              </a:ext>
            </a:extLst>
          </p:cNvPr>
          <p:cNvSpPr>
            <a:spLocks noGrp="1" noChangeArrowheads="1"/>
          </p:cNvSpPr>
          <p:nvPr>
            <p:ph type="dt" sz="half" idx="10"/>
          </p:nvPr>
        </p:nvSpPr>
        <p:spPr>
          <a:ln/>
        </p:spPr>
        <p:txBody>
          <a:bodyPr/>
          <a:lstStyle>
            <a:lvl1pPr>
              <a:defRPr/>
            </a:lvl1pPr>
          </a:lstStyle>
          <a:p>
            <a:pPr>
              <a:defRPr/>
            </a:pPr>
            <a:fld id="{A907EF2D-68E5-418C-AB7D-EE10117836F8}" type="datetime1">
              <a:rPr lang="zh-CN" altLang="en-US"/>
              <a:pPr>
                <a:defRPr/>
              </a:pPr>
              <a:t>2022/11/11</a:t>
            </a:fld>
            <a:endParaRPr lang="en-US" altLang="zh-CN"/>
          </a:p>
        </p:txBody>
      </p:sp>
      <p:sp>
        <p:nvSpPr>
          <p:cNvPr id="5" name="Rectangle 5">
            <a:extLst>
              <a:ext uri="{FF2B5EF4-FFF2-40B4-BE49-F238E27FC236}">
                <a16:creationId xmlns:a16="http://schemas.microsoft.com/office/drawing/2014/main" id="{8DE240C4-D937-4C97-8125-7546CA8AE4B2}"/>
              </a:ext>
            </a:extLst>
          </p:cNvPr>
          <p:cNvSpPr>
            <a:spLocks noGrp="1" noChangeArrowheads="1"/>
          </p:cNvSpPr>
          <p:nvPr>
            <p:ph type="ftr" sz="quarter" idx="11"/>
          </p:nvPr>
        </p:nvSpPr>
        <p:spPr>
          <a:ln/>
        </p:spPr>
        <p:txBody>
          <a:bodyPr/>
          <a:lstStyle>
            <a:lvl1pPr>
              <a:defRPr/>
            </a:lvl1pPr>
          </a:lstStyle>
          <a:p>
            <a:pPr>
              <a:defRPr/>
            </a:pPr>
            <a:r>
              <a:rPr lang="zh-CN" altLang="en-US"/>
              <a:t>模拟与数字电路</a:t>
            </a:r>
            <a:r>
              <a:rPr lang="zh-CN" altLang="en-US">
                <a:latin typeface="Times New Roman" pitchFamily="18" charset="0"/>
              </a:rPr>
              <a:t> </a:t>
            </a:r>
            <a:r>
              <a:rPr lang="en-US" altLang="zh-CN">
                <a:latin typeface="Times New Roman" pitchFamily="18" charset="0"/>
              </a:rPr>
              <a:t>— </a:t>
            </a:r>
            <a:r>
              <a:rPr lang="zh-CN" altLang="en-US"/>
              <a:t>三</a:t>
            </a:r>
            <a:r>
              <a:rPr lang="zh-CN" altLang="zh-CN"/>
              <a:t>极管</a:t>
            </a:r>
            <a:endParaRPr lang="en-US" altLang="zh-CN"/>
          </a:p>
        </p:txBody>
      </p:sp>
      <p:sp>
        <p:nvSpPr>
          <p:cNvPr id="6" name="Rectangle 6">
            <a:extLst>
              <a:ext uri="{FF2B5EF4-FFF2-40B4-BE49-F238E27FC236}">
                <a16:creationId xmlns:a16="http://schemas.microsoft.com/office/drawing/2014/main" id="{B93C73C6-144F-417E-979E-90C81C99121B}"/>
              </a:ext>
            </a:extLst>
          </p:cNvPr>
          <p:cNvSpPr>
            <a:spLocks noGrp="1" noChangeArrowheads="1"/>
          </p:cNvSpPr>
          <p:nvPr>
            <p:ph type="sldNum" sz="quarter" idx="12"/>
          </p:nvPr>
        </p:nvSpPr>
        <p:spPr>
          <a:ln/>
        </p:spPr>
        <p:txBody>
          <a:bodyPr/>
          <a:lstStyle>
            <a:lvl1pPr>
              <a:defRPr/>
            </a:lvl1pPr>
          </a:lstStyle>
          <a:p>
            <a:pPr>
              <a:defRPr/>
            </a:pPr>
            <a:fld id="{8D6F5AE3-2258-4DD6-8F59-BE52C3795C43}" type="slidenum">
              <a:rPr lang="en-US" altLang="zh-CN"/>
              <a:pPr>
                <a:defRPr/>
              </a:pPr>
              <a:t>‹#›</a:t>
            </a:fld>
            <a:endParaRPr lang="en-US" altLang="zh-CN"/>
          </a:p>
        </p:txBody>
      </p:sp>
    </p:spTree>
    <p:extLst>
      <p:ext uri="{BB962C8B-B14F-4D97-AF65-F5344CB8AC3E}">
        <p14:creationId xmlns:p14="http://schemas.microsoft.com/office/powerpoint/2010/main" val="32137412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781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781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F8BE5FF7-9F0A-4103-B1AE-5538A88D3BA5}"/>
              </a:ext>
            </a:extLst>
          </p:cNvPr>
          <p:cNvSpPr>
            <a:spLocks noGrp="1" noChangeArrowheads="1"/>
          </p:cNvSpPr>
          <p:nvPr>
            <p:ph type="dt" sz="half" idx="10"/>
          </p:nvPr>
        </p:nvSpPr>
        <p:spPr>
          <a:ln/>
        </p:spPr>
        <p:txBody>
          <a:bodyPr/>
          <a:lstStyle>
            <a:lvl1pPr>
              <a:defRPr/>
            </a:lvl1pPr>
          </a:lstStyle>
          <a:p>
            <a:pPr>
              <a:defRPr/>
            </a:pPr>
            <a:fld id="{F47A33C1-8221-4EAB-ADC7-4AEABD83EB99}" type="datetime1">
              <a:rPr lang="zh-CN" altLang="en-US"/>
              <a:pPr>
                <a:defRPr/>
              </a:pPr>
              <a:t>2022/11/11</a:t>
            </a:fld>
            <a:endParaRPr lang="en-US" altLang="zh-CN"/>
          </a:p>
        </p:txBody>
      </p:sp>
      <p:sp>
        <p:nvSpPr>
          <p:cNvPr id="6" name="Rectangle 5">
            <a:extLst>
              <a:ext uri="{FF2B5EF4-FFF2-40B4-BE49-F238E27FC236}">
                <a16:creationId xmlns:a16="http://schemas.microsoft.com/office/drawing/2014/main" id="{0199B4CB-3355-4909-87D7-1B62BDBBBE22}"/>
              </a:ext>
            </a:extLst>
          </p:cNvPr>
          <p:cNvSpPr>
            <a:spLocks noGrp="1" noChangeArrowheads="1"/>
          </p:cNvSpPr>
          <p:nvPr>
            <p:ph type="ftr" sz="quarter" idx="11"/>
          </p:nvPr>
        </p:nvSpPr>
        <p:spPr>
          <a:ln/>
        </p:spPr>
        <p:txBody>
          <a:bodyPr/>
          <a:lstStyle>
            <a:lvl1pPr>
              <a:defRPr/>
            </a:lvl1pPr>
          </a:lstStyle>
          <a:p>
            <a:pPr>
              <a:defRPr/>
            </a:pPr>
            <a:r>
              <a:rPr lang="zh-CN" altLang="en-US"/>
              <a:t>模拟与数字电路</a:t>
            </a:r>
            <a:r>
              <a:rPr lang="zh-CN" altLang="en-US">
                <a:latin typeface="Times New Roman" pitchFamily="18" charset="0"/>
              </a:rPr>
              <a:t> </a:t>
            </a:r>
            <a:r>
              <a:rPr lang="en-US" altLang="zh-CN">
                <a:latin typeface="Times New Roman" pitchFamily="18" charset="0"/>
              </a:rPr>
              <a:t>— </a:t>
            </a:r>
            <a:r>
              <a:rPr lang="zh-CN" altLang="en-US"/>
              <a:t>三</a:t>
            </a:r>
            <a:r>
              <a:rPr lang="zh-CN" altLang="zh-CN"/>
              <a:t>极管</a:t>
            </a:r>
            <a:endParaRPr lang="en-US" altLang="zh-CN"/>
          </a:p>
        </p:txBody>
      </p:sp>
      <p:sp>
        <p:nvSpPr>
          <p:cNvPr id="7" name="Rectangle 6">
            <a:extLst>
              <a:ext uri="{FF2B5EF4-FFF2-40B4-BE49-F238E27FC236}">
                <a16:creationId xmlns:a16="http://schemas.microsoft.com/office/drawing/2014/main" id="{BECBE319-6757-408B-8F16-1673E245B3D1}"/>
              </a:ext>
            </a:extLst>
          </p:cNvPr>
          <p:cNvSpPr>
            <a:spLocks noGrp="1" noChangeArrowheads="1"/>
          </p:cNvSpPr>
          <p:nvPr>
            <p:ph type="sldNum" sz="quarter" idx="12"/>
          </p:nvPr>
        </p:nvSpPr>
        <p:spPr>
          <a:ln/>
        </p:spPr>
        <p:txBody>
          <a:bodyPr/>
          <a:lstStyle>
            <a:lvl1pPr>
              <a:defRPr/>
            </a:lvl1pPr>
          </a:lstStyle>
          <a:p>
            <a:pPr>
              <a:defRPr/>
            </a:pPr>
            <a:fld id="{B4FC57FF-3DCE-4F83-984D-A4B5FEE92DCB}" type="slidenum">
              <a:rPr lang="en-US" altLang="zh-CN"/>
              <a:pPr>
                <a:defRPr/>
              </a:pPr>
              <a:t>‹#›</a:t>
            </a:fld>
            <a:endParaRPr lang="en-US" altLang="zh-CN"/>
          </a:p>
        </p:txBody>
      </p:sp>
    </p:spTree>
    <p:extLst>
      <p:ext uri="{BB962C8B-B14F-4D97-AF65-F5344CB8AC3E}">
        <p14:creationId xmlns:p14="http://schemas.microsoft.com/office/powerpoint/2010/main" val="17187132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229600" cy="4781550"/>
          </a:xfrm>
        </p:spPr>
        <p:txBody>
          <a:bodyPr/>
          <a:lstStyle/>
          <a:p>
            <a:pPr lvl="0"/>
            <a:endParaRPr lang="zh-CN" altLang="en-US" noProof="0"/>
          </a:p>
        </p:txBody>
      </p:sp>
      <p:sp>
        <p:nvSpPr>
          <p:cNvPr id="4" name="Rectangle 4">
            <a:extLst>
              <a:ext uri="{FF2B5EF4-FFF2-40B4-BE49-F238E27FC236}">
                <a16:creationId xmlns:a16="http://schemas.microsoft.com/office/drawing/2014/main" id="{ACDF81F9-098A-49F2-81DF-D9DB1C14EF6F}"/>
              </a:ext>
            </a:extLst>
          </p:cNvPr>
          <p:cNvSpPr>
            <a:spLocks noGrp="1" noChangeArrowheads="1"/>
          </p:cNvSpPr>
          <p:nvPr>
            <p:ph type="dt" sz="half" idx="10"/>
          </p:nvPr>
        </p:nvSpPr>
        <p:spPr>
          <a:ln/>
        </p:spPr>
        <p:txBody>
          <a:bodyPr/>
          <a:lstStyle>
            <a:lvl1pPr>
              <a:defRPr/>
            </a:lvl1pPr>
          </a:lstStyle>
          <a:p>
            <a:pPr>
              <a:defRPr/>
            </a:pPr>
            <a:fld id="{8A8BF95F-F94F-481D-8C59-728B710AA7D2}" type="datetime1">
              <a:rPr lang="zh-CN" altLang="en-US"/>
              <a:pPr>
                <a:defRPr/>
              </a:pPr>
              <a:t>2022/11/11</a:t>
            </a:fld>
            <a:endParaRPr lang="en-US" altLang="zh-CN"/>
          </a:p>
        </p:txBody>
      </p:sp>
      <p:sp>
        <p:nvSpPr>
          <p:cNvPr id="5" name="Rectangle 5">
            <a:extLst>
              <a:ext uri="{FF2B5EF4-FFF2-40B4-BE49-F238E27FC236}">
                <a16:creationId xmlns:a16="http://schemas.microsoft.com/office/drawing/2014/main" id="{3A9FB08E-7B5B-4ADB-B607-D477A1CED276}"/>
              </a:ext>
            </a:extLst>
          </p:cNvPr>
          <p:cNvSpPr>
            <a:spLocks noGrp="1" noChangeArrowheads="1"/>
          </p:cNvSpPr>
          <p:nvPr>
            <p:ph type="ftr" sz="quarter" idx="11"/>
          </p:nvPr>
        </p:nvSpPr>
        <p:spPr>
          <a:ln/>
        </p:spPr>
        <p:txBody>
          <a:bodyPr/>
          <a:lstStyle>
            <a:lvl1pPr>
              <a:defRPr/>
            </a:lvl1pPr>
          </a:lstStyle>
          <a:p>
            <a:pPr>
              <a:defRPr/>
            </a:pPr>
            <a:r>
              <a:rPr lang="zh-CN" altLang="en-US"/>
              <a:t>模拟与数字电路</a:t>
            </a:r>
            <a:r>
              <a:rPr lang="zh-CN" altLang="en-US">
                <a:latin typeface="Times New Roman" pitchFamily="18" charset="0"/>
              </a:rPr>
              <a:t> </a:t>
            </a:r>
            <a:r>
              <a:rPr lang="en-US" altLang="zh-CN">
                <a:latin typeface="Times New Roman" pitchFamily="18" charset="0"/>
              </a:rPr>
              <a:t>— </a:t>
            </a:r>
            <a:r>
              <a:rPr lang="zh-CN" altLang="en-US"/>
              <a:t>三</a:t>
            </a:r>
            <a:r>
              <a:rPr lang="zh-CN" altLang="zh-CN"/>
              <a:t>极管</a:t>
            </a:r>
            <a:endParaRPr lang="en-US" altLang="zh-CN"/>
          </a:p>
        </p:txBody>
      </p:sp>
      <p:sp>
        <p:nvSpPr>
          <p:cNvPr id="6" name="Rectangle 6">
            <a:extLst>
              <a:ext uri="{FF2B5EF4-FFF2-40B4-BE49-F238E27FC236}">
                <a16:creationId xmlns:a16="http://schemas.microsoft.com/office/drawing/2014/main" id="{F7441D68-1D22-40FC-9AC4-0CB10A2D6136}"/>
              </a:ext>
            </a:extLst>
          </p:cNvPr>
          <p:cNvSpPr>
            <a:spLocks noGrp="1" noChangeArrowheads="1"/>
          </p:cNvSpPr>
          <p:nvPr>
            <p:ph type="sldNum" sz="quarter" idx="12"/>
          </p:nvPr>
        </p:nvSpPr>
        <p:spPr>
          <a:ln/>
        </p:spPr>
        <p:txBody>
          <a:bodyPr/>
          <a:lstStyle>
            <a:lvl1pPr>
              <a:defRPr/>
            </a:lvl1pPr>
          </a:lstStyle>
          <a:p>
            <a:pPr>
              <a:defRPr/>
            </a:pPr>
            <a:fld id="{FEABCA29-4B10-42AD-8636-42A141762906}" type="slidenum">
              <a:rPr lang="en-US" altLang="zh-CN"/>
              <a:pPr>
                <a:defRPr/>
              </a:pPr>
              <a:t>‹#›</a:t>
            </a:fld>
            <a:endParaRPr lang="en-US" altLang="zh-CN"/>
          </a:p>
        </p:txBody>
      </p:sp>
    </p:spTree>
    <p:extLst>
      <p:ext uri="{BB962C8B-B14F-4D97-AF65-F5344CB8AC3E}">
        <p14:creationId xmlns:p14="http://schemas.microsoft.com/office/powerpoint/2010/main" val="182604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4BF413EB-DE5C-4274-847D-DDE4A1CE6582}"/>
              </a:ext>
            </a:extLst>
          </p:cNvPr>
          <p:cNvSpPr>
            <a:spLocks noGrp="1" noChangeArrowheads="1"/>
          </p:cNvSpPr>
          <p:nvPr>
            <p:ph type="dt" sz="half" idx="10"/>
          </p:nvPr>
        </p:nvSpPr>
        <p:spPr>
          <a:ln/>
        </p:spPr>
        <p:txBody>
          <a:bodyPr/>
          <a:lstStyle>
            <a:lvl1pPr>
              <a:defRPr/>
            </a:lvl1pPr>
          </a:lstStyle>
          <a:p>
            <a:pPr>
              <a:defRPr/>
            </a:pPr>
            <a:fld id="{4437723D-1948-4065-A7F6-BA403691E988}" type="datetime1">
              <a:rPr lang="zh-CN" altLang="en-US"/>
              <a:pPr>
                <a:defRPr/>
              </a:pPr>
              <a:t>2022/11/11</a:t>
            </a:fld>
            <a:endParaRPr lang="en-US" altLang="zh-CN"/>
          </a:p>
        </p:txBody>
      </p:sp>
      <p:sp>
        <p:nvSpPr>
          <p:cNvPr id="5" name="Rectangle 5">
            <a:extLst>
              <a:ext uri="{FF2B5EF4-FFF2-40B4-BE49-F238E27FC236}">
                <a16:creationId xmlns:a16="http://schemas.microsoft.com/office/drawing/2014/main" id="{BFE38391-8F62-4AA9-AB2D-5A76A8CC4B91}"/>
              </a:ext>
            </a:extLst>
          </p:cNvPr>
          <p:cNvSpPr>
            <a:spLocks noGrp="1" noChangeArrowheads="1"/>
          </p:cNvSpPr>
          <p:nvPr>
            <p:ph type="ftr" sz="quarter" idx="11"/>
          </p:nvPr>
        </p:nvSpPr>
        <p:spPr>
          <a:ln/>
        </p:spPr>
        <p:txBody>
          <a:bodyPr/>
          <a:lstStyle>
            <a:lvl1pPr>
              <a:defRPr/>
            </a:lvl1pPr>
          </a:lstStyle>
          <a:p>
            <a:pPr>
              <a:defRPr/>
            </a:pPr>
            <a:r>
              <a:rPr lang="zh-CN" altLang="en-US"/>
              <a:t>模拟与数字电路</a:t>
            </a:r>
            <a:r>
              <a:rPr lang="zh-CN" altLang="en-US">
                <a:latin typeface="Times New Roman" pitchFamily="18" charset="0"/>
              </a:rPr>
              <a:t> </a:t>
            </a:r>
            <a:r>
              <a:rPr lang="en-US" altLang="zh-CN">
                <a:latin typeface="Times New Roman" pitchFamily="18" charset="0"/>
              </a:rPr>
              <a:t>— </a:t>
            </a:r>
            <a:r>
              <a:rPr lang="zh-CN" altLang="en-US"/>
              <a:t>三</a:t>
            </a:r>
            <a:r>
              <a:rPr lang="zh-CN" altLang="zh-CN"/>
              <a:t>极管</a:t>
            </a:r>
            <a:endParaRPr lang="en-US" altLang="zh-CN"/>
          </a:p>
        </p:txBody>
      </p:sp>
      <p:sp>
        <p:nvSpPr>
          <p:cNvPr id="6" name="Rectangle 6">
            <a:extLst>
              <a:ext uri="{FF2B5EF4-FFF2-40B4-BE49-F238E27FC236}">
                <a16:creationId xmlns:a16="http://schemas.microsoft.com/office/drawing/2014/main" id="{90E1047D-A8B7-40E0-AF53-4632D9926840}"/>
              </a:ext>
            </a:extLst>
          </p:cNvPr>
          <p:cNvSpPr>
            <a:spLocks noGrp="1" noChangeArrowheads="1"/>
          </p:cNvSpPr>
          <p:nvPr>
            <p:ph type="sldNum" sz="quarter" idx="12"/>
          </p:nvPr>
        </p:nvSpPr>
        <p:spPr>
          <a:ln/>
        </p:spPr>
        <p:txBody>
          <a:bodyPr/>
          <a:lstStyle>
            <a:lvl1pPr>
              <a:defRPr/>
            </a:lvl1pPr>
          </a:lstStyle>
          <a:p>
            <a:pPr>
              <a:defRPr/>
            </a:pPr>
            <a:fld id="{52840DA5-DEAF-46C9-AB9D-5D7B55E67E50}" type="slidenum">
              <a:rPr lang="en-US" altLang="zh-CN"/>
              <a:pPr>
                <a:defRPr/>
              </a:pPr>
              <a:t>‹#›</a:t>
            </a:fld>
            <a:endParaRPr lang="en-US" altLang="zh-CN"/>
          </a:p>
        </p:txBody>
      </p:sp>
    </p:spTree>
    <p:extLst>
      <p:ext uri="{BB962C8B-B14F-4D97-AF65-F5344CB8AC3E}">
        <p14:creationId xmlns:p14="http://schemas.microsoft.com/office/powerpoint/2010/main" val="2857143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5B53E26A-CC1C-4950-9CB2-462F1E506C5F}"/>
              </a:ext>
            </a:extLst>
          </p:cNvPr>
          <p:cNvSpPr>
            <a:spLocks noGrp="1" noChangeArrowheads="1"/>
          </p:cNvSpPr>
          <p:nvPr>
            <p:ph type="dt" sz="half" idx="10"/>
          </p:nvPr>
        </p:nvSpPr>
        <p:spPr>
          <a:ln/>
        </p:spPr>
        <p:txBody>
          <a:bodyPr/>
          <a:lstStyle>
            <a:lvl1pPr>
              <a:defRPr/>
            </a:lvl1pPr>
          </a:lstStyle>
          <a:p>
            <a:pPr>
              <a:defRPr/>
            </a:pPr>
            <a:fld id="{21C83873-E73E-4B53-A93F-0053F0D118DB}" type="datetime1">
              <a:rPr lang="zh-CN" altLang="en-US"/>
              <a:pPr>
                <a:defRPr/>
              </a:pPr>
              <a:t>2022/11/11</a:t>
            </a:fld>
            <a:endParaRPr lang="en-US" altLang="zh-CN"/>
          </a:p>
        </p:txBody>
      </p:sp>
      <p:sp>
        <p:nvSpPr>
          <p:cNvPr id="5" name="Rectangle 5">
            <a:extLst>
              <a:ext uri="{FF2B5EF4-FFF2-40B4-BE49-F238E27FC236}">
                <a16:creationId xmlns:a16="http://schemas.microsoft.com/office/drawing/2014/main" id="{F2CAAB68-676B-42BD-A221-2FACB6630210}"/>
              </a:ext>
            </a:extLst>
          </p:cNvPr>
          <p:cNvSpPr>
            <a:spLocks noGrp="1" noChangeArrowheads="1"/>
          </p:cNvSpPr>
          <p:nvPr>
            <p:ph type="ftr" sz="quarter" idx="11"/>
          </p:nvPr>
        </p:nvSpPr>
        <p:spPr>
          <a:ln/>
        </p:spPr>
        <p:txBody>
          <a:bodyPr/>
          <a:lstStyle>
            <a:lvl1pPr>
              <a:defRPr/>
            </a:lvl1pPr>
          </a:lstStyle>
          <a:p>
            <a:pPr>
              <a:defRPr/>
            </a:pPr>
            <a:r>
              <a:rPr lang="zh-CN" altLang="en-US"/>
              <a:t>模拟与数字电路</a:t>
            </a:r>
            <a:r>
              <a:rPr lang="zh-CN" altLang="en-US">
                <a:latin typeface="Times New Roman" pitchFamily="18" charset="0"/>
              </a:rPr>
              <a:t> </a:t>
            </a:r>
            <a:r>
              <a:rPr lang="en-US" altLang="zh-CN">
                <a:latin typeface="Times New Roman" pitchFamily="18" charset="0"/>
              </a:rPr>
              <a:t>— </a:t>
            </a:r>
            <a:r>
              <a:rPr lang="zh-CN" altLang="en-US"/>
              <a:t>三</a:t>
            </a:r>
            <a:r>
              <a:rPr lang="zh-CN" altLang="zh-CN"/>
              <a:t>极管</a:t>
            </a:r>
            <a:endParaRPr lang="en-US" altLang="zh-CN"/>
          </a:p>
        </p:txBody>
      </p:sp>
      <p:sp>
        <p:nvSpPr>
          <p:cNvPr id="6" name="Rectangle 6">
            <a:extLst>
              <a:ext uri="{FF2B5EF4-FFF2-40B4-BE49-F238E27FC236}">
                <a16:creationId xmlns:a16="http://schemas.microsoft.com/office/drawing/2014/main" id="{7915716C-5221-488A-A839-B2317529A42D}"/>
              </a:ext>
            </a:extLst>
          </p:cNvPr>
          <p:cNvSpPr>
            <a:spLocks noGrp="1" noChangeArrowheads="1"/>
          </p:cNvSpPr>
          <p:nvPr>
            <p:ph type="sldNum" sz="quarter" idx="12"/>
          </p:nvPr>
        </p:nvSpPr>
        <p:spPr>
          <a:ln/>
        </p:spPr>
        <p:txBody>
          <a:bodyPr/>
          <a:lstStyle>
            <a:lvl1pPr>
              <a:defRPr/>
            </a:lvl1pPr>
          </a:lstStyle>
          <a:p>
            <a:pPr>
              <a:defRPr/>
            </a:pPr>
            <a:fld id="{30C3A389-1071-4E78-A8B6-A725E5EB3249}" type="slidenum">
              <a:rPr lang="en-US" altLang="zh-CN"/>
              <a:pPr>
                <a:defRPr/>
              </a:pPr>
              <a:t>‹#›</a:t>
            </a:fld>
            <a:endParaRPr lang="en-US" altLang="zh-CN"/>
          </a:p>
        </p:txBody>
      </p:sp>
    </p:spTree>
    <p:extLst>
      <p:ext uri="{BB962C8B-B14F-4D97-AF65-F5344CB8AC3E}">
        <p14:creationId xmlns:p14="http://schemas.microsoft.com/office/powerpoint/2010/main" val="527711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622318E3-607F-4694-BA83-2F15780A8AE7}"/>
              </a:ext>
            </a:extLst>
          </p:cNvPr>
          <p:cNvSpPr>
            <a:spLocks noGrp="1" noChangeArrowheads="1"/>
          </p:cNvSpPr>
          <p:nvPr>
            <p:ph type="dt" sz="half" idx="10"/>
          </p:nvPr>
        </p:nvSpPr>
        <p:spPr>
          <a:ln/>
        </p:spPr>
        <p:txBody>
          <a:bodyPr/>
          <a:lstStyle>
            <a:lvl1pPr>
              <a:defRPr/>
            </a:lvl1pPr>
          </a:lstStyle>
          <a:p>
            <a:pPr>
              <a:defRPr/>
            </a:pPr>
            <a:fld id="{123CF918-5AD9-42AD-B822-C9A9388F156C}" type="datetime1">
              <a:rPr lang="zh-CN" altLang="en-US"/>
              <a:pPr>
                <a:defRPr/>
              </a:pPr>
              <a:t>2022/11/11</a:t>
            </a:fld>
            <a:endParaRPr lang="en-US" altLang="zh-CN"/>
          </a:p>
        </p:txBody>
      </p:sp>
      <p:sp>
        <p:nvSpPr>
          <p:cNvPr id="6" name="Rectangle 5">
            <a:extLst>
              <a:ext uri="{FF2B5EF4-FFF2-40B4-BE49-F238E27FC236}">
                <a16:creationId xmlns:a16="http://schemas.microsoft.com/office/drawing/2014/main" id="{2EE636C8-B564-465C-8B85-A905B8821C6F}"/>
              </a:ext>
            </a:extLst>
          </p:cNvPr>
          <p:cNvSpPr>
            <a:spLocks noGrp="1" noChangeArrowheads="1"/>
          </p:cNvSpPr>
          <p:nvPr>
            <p:ph type="ftr" sz="quarter" idx="11"/>
          </p:nvPr>
        </p:nvSpPr>
        <p:spPr>
          <a:ln/>
        </p:spPr>
        <p:txBody>
          <a:bodyPr/>
          <a:lstStyle>
            <a:lvl1pPr>
              <a:defRPr/>
            </a:lvl1pPr>
          </a:lstStyle>
          <a:p>
            <a:pPr>
              <a:defRPr/>
            </a:pPr>
            <a:r>
              <a:rPr lang="zh-CN" altLang="en-US"/>
              <a:t>模拟与数字电路</a:t>
            </a:r>
            <a:r>
              <a:rPr lang="zh-CN" altLang="en-US">
                <a:latin typeface="Times New Roman" pitchFamily="18" charset="0"/>
              </a:rPr>
              <a:t> </a:t>
            </a:r>
            <a:r>
              <a:rPr lang="en-US" altLang="zh-CN">
                <a:latin typeface="Times New Roman" pitchFamily="18" charset="0"/>
              </a:rPr>
              <a:t>— </a:t>
            </a:r>
            <a:r>
              <a:rPr lang="zh-CN" altLang="en-US"/>
              <a:t>三</a:t>
            </a:r>
            <a:r>
              <a:rPr lang="zh-CN" altLang="zh-CN"/>
              <a:t>极管</a:t>
            </a:r>
            <a:endParaRPr lang="en-US" altLang="zh-CN"/>
          </a:p>
        </p:txBody>
      </p:sp>
      <p:sp>
        <p:nvSpPr>
          <p:cNvPr id="7" name="Rectangle 6">
            <a:extLst>
              <a:ext uri="{FF2B5EF4-FFF2-40B4-BE49-F238E27FC236}">
                <a16:creationId xmlns:a16="http://schemas.microsoft.com/office/drawing/2014/main" id="{03A4922E-EAB2-48A3-9B6C-681D2DEBBF14}"/>
              </a:ext>
            </a:extLst>
          </p:cNvPr>
          <p:cNvSpPr>
            <a:spLocks noGrp="1" noChangeArrowheads="1"/>
          </p:cNvSpPr>
          <p:nvPr>
            <p:ph type="sldNum" sz="quarter" idx="12"/>
          </p:nvPr>
        </p:nvSpPr>
        <p:spPr>
          <a:ln/>
        </p:spPr>
        <p:txBody>
          <a:bodyPr/>
          <a:lstStyle>
            <a:lvl1pPr>
              <a:defRPr/>
            </a:lvl1pPr>
          </a:lstStyle>
          <a:p>
            <a:pPr>
              <a:defRPr/>
            </a:pPr>
            <a:fld id="{8AAAD36E-6416-4AC2-A35E-C6DFBEB0AF37}" type="slidenum">
              <a:rPr lang="en-US" altLang="zh-CN"/>
              <a:pPr>
                <a:defRPr/>
              </a:pPr>
              <a:t>‹#›</a:t>
            </a:fld>
            <a:endParaRPr lang="en-US" altLang="zh-CN"/>
          </a:p>
        </p:txBody>
      </p:sp>
    </p:spTree>
    <p:extLst>
      <p:ext uri="{BB962C8B-B14F-4D97-AF65-F5344CB8AC3E}">
        <p14:creationId xmlns:p14="http://schemas.microsoft.com/office/powerpoint/2010/main" val="3091068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0BD77DF4-4FF8-4B1F-ABBC-1AC35ED4773B}"/>
              </a:ext>
            </a:extLst>
          </p:cNvPr>
          <p:cNvSpPr>
            <a:spLocks noGrp="1" noChangeArrowheads="1"/>
          </p:cNvSpPr>
          <p:nvPr>
            <p:ph type="dt" sz="half" idx="10"/>
          </p:nvPr>
        </p:nvSpPr>
        <p:spPr>
          <a:ln/>
        </p:spPr>
        <p:txBody>
          <a:bodyPr/>
          <a:lstStyle>
            <a:lvl1pPr>
              <a:defRPr/>
            </a:lvl1pPr>
          </a:lstStyle>
          <a:p>
            <a:pPr>
              <a:defRPr/>
            </a:pPr>
            <a:fld id="{BE4CC515-6DE3-4EFE-8984-BB8D2893F788}" type="datetime1">
              <a:rPr lang="zh-CN" altLang="en-US"/>
              <a:pPr>
                <a:defRPr/>
              </a:pPr>
              <a:t>2022/11/11</a:t>
            </a:fld>
            <a:endParaRPr lang="en-US" altLang="zh-CN"/>
          </a:p>
        </p:txBody>
      </p:sp>
      <p:sp>
        <p:nvSpPr>
          <p:cNvPr id="8" name="Rectangle 5">
            <a:extLst>
              <a:ext uri="{FF2B5EF4-FFF2-40B4-BE49-F238E27FC236}">
                <a16:creationId xmlns:a16="http://schemas.microsoft.com/office/drawing/2014/main" id="{1B340B8D-5746-47FB-9CDF-97B8CB0EA643}"/>
              </a:ext>
            </a:extLst>
          </p:cNvPr>
          <p:cNvSpPr>
            <a:spLocks noGrp="1" noChangeArrowheads="1"/>
          </p:cNvSpPr>
          <p:nvPr>
            <p:ph type="ftr" sz="quarter" idx="11"/>
          </p:nvPr>
        </p:nvSpPr>
        <p:spPr>
          <a:ln/>
        </p:spPr>
        <p:txBody>
          <a:bodyPr/>
          <a:lstStyle>
            <a:lvl1pPr>
              <a:defRPr/>
            </a:lvl1pPr>
          </a:lstStyle>
          <a:p>
            <a:pPr>
              <a:defRPr/>
            </a:pPr>
            <a:r>
              <a:rPr lang="zh-CN" altLang="en-US"/>
              <a:t>模拟与数字电路</a:t>
            </a:r>
            <a:r>
              <a:rPr lang="zh-CN" altLang="en-US">
                <a:latin typeface="Times New Roman" pitchFamily="18" charset="0"/>
              </a:rPr>
              <a:t> </a:t>
            </a:r>
            <a:r>
              <a:rPr lang="en-US" altLang="zh-CN">
                <a:latin typeface="Times New Roman" pitchFamily="18" charset="0"/>
              </a:rPr>
              <a:t>— </a:t>
            </a:r>
            <a:r>
              <a:rPr lang="zh-CN" altLang="en-US"/>
              <a:t>三</a:t>
            </a:r>
            <a:r>
              <a:rPr lang="zh-CN" altLang="zh-CN"/>
              <a:t>极管</a:t>
            </a:r>
            <a:endParaRPr lang="en-US" altLang="zh-CN"/>
          </a:p>
        </p:txBody>
      </p:sp>
      <p:sp>
        <p:nvSpPr>
          <p:cNvPr id="9" name="Rectangle 6">
            <a:extLst>
              <a:ext uri="{FF2B5EF4-FFF2-40B4-BE49-F238E27FC236}">
                <a16:creationId xmlns:a16="http://schemas.microsoft.com/office/drawing/2014/main" id="{6E0CB6A2-8D0C-4636-95B2-0C6B5EA5670D}"/>
              </a:ext>
            </a:extLst>
          </p:cNvPr>
          <p:cNvSpPr>
            <a:spLocks noGrp="1" noChangeArrowheads="1"/>
          </p:cNvSpPr>
          <p:nvPr>
            <p:ph type="sldNum" sz="quarter" idx="12"/>
          </p:nvPr>
        </p:nvSpPr>
        <p:spPr>
          <a:ln/>
        </p:spPr>
        <p:txBody>
          <a:bodyPr/>
          <a:lstStyle>
            <a:lvl1pPr>
              <a:defRPr/>
            </a:lvl1pPr>
          </a:lstStyle>
          <a:p>
            <a:pPr>
              <a:defRPr/>
            </a:pPr>
            <a:fld id="{D060E9CF-3BEB-4396-A66C-D05DC11D4D25}" type="slidenum">
              <a:rPr lang="en-US" altLang="zh-CN"/>
              <a:pPr>
                <a:defRPr/>
              </a:pPr>
              <a:t>‹#›</a:t>
            </a:fld>
            <a:endParaRPr lang="en-US" altLang="zh-CN"/>
          </a:p>
        </p:txBody>
      </p:sp>
    </p:spTree>
    <p:extLst>
      <p:ext uri="{BB962C8B-B14F-4D97-AF65-F5344CB8AC3E}">
        <p14:creationId xmlns:p14="http://schemas.microsoft.com/office/powerpoint/2010/main" val="2897529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7D37C141-994A-465F-8088-DA83922AE984}"/>
              </a:ext>
            </a:extLst>
          </p:cNvPr>
          <p:cNvSpPr>
            <a:spLocks noGrp="1" noChangeArrowheads="1"/>
          </p:cNvSpPr>
          <p:nvPr>
            <p:ph type="dt" sz="half" idx="10"/>
          </p:nvPr>
        </p:nvSpPr>
        <p:spPr>
          <a:ln/>
        </p:spPr>
        <p:txBody>
          <a:bodyPr/>
          <a:lstStyle>
            <a:lvl1pPr>
              <a:defRPr/>
            </a:lvl1pPr>
          </a:lstStyle>
          <a:p>
            <a:pPr>
              <a:defRPr/>
            </a:pPr>
            <a:fld id="{400FFF3F-F332-45B8-A6CC-175F944EC6B2}" type="datetime1">
              <a:rPr lang="zh-CN" altLang="en-US"/>
              <a:pPr>
                <a:defRPr/>
              </a:pPr>
              <a:t>2022/11/11</a:t>
            </a:fld>
            <a:endParaRPr lang="en-US" altLang="zh-CN"/>
          </a:p>
        </p:txBody>
      </p:sp>
      <p:sp>
        <p:nvSpPr>
          <p:cNvPr id="4" name="Rectangle 5">
            <a:extLst>
              <a:ext uri="{FF2B5EF4-FFF2-40B4-BE49-F238E27FC236}">
                <a16:creationId xmlns:a16="http://schemas.microsoft.com/office/drawing/2014/main" id="{E8AEE414-008C-4B66-895B-8F8E5CABB092}"/>
              </a:ext>
            </a:extLst>
          </p:cNvPr>
          <p:cNvSpPr>
            <a:spLocks noGrp="1" noChangeArrowheads="1"/>
          </p:cNvSpPr>
          <p:nvPr>
            <p:ph type="ftr" sz="quarter" idx="11"/>
          </p:nvPr>
        </p:nvSpPr>
        <p:spPr>
          <a:ln/>
        </p:spPr>
        <p:txBody>
          <a:bodyPr/>
          <a:lstStyle>
            <a:lvl1pPr>
              <a:defRPr/>
            </a:lvl1pPr>
          </a:lstStyle>
          <a:p>
            <a:pPr>
              <a:defRPr/>
            </a:pPr>
            <a:r>
              <a:rPr lang="zh-CN" altLang="en-US"/>
              <a:t>模拟与数字电路</a:t>
            </a:r>
            <a:r>
              <a:rPr lang="zh-CN" altLang="en-US">
                <a:latin typeface="Times New Roman" pitchFamily="18" charset="0"/>
              </a:rPr>
              <a:t> </a:t>
            </a:r>
            <a:r>
              <a:rPr lang="en-US" altLang="zh-CN">
                <a:latin typeface="Times New Roman" pitchFamily="18" charset="0"/>
              </a:rPr>
              <a:t>— </a:t>
            </a:r>
            <a:r>
              <a:rPr lang="zh-CN" altLang="en-US"/>
              <a:t>三</a:t>
            </a:r>
            <a:r>
              <a:rPr lang="zh-CN" altLang="zh-CN"/>
              <a:t>极管</a:t>
            </a:r>
            <a:endParaRPr lang="en-US" altLang="zh-CN"/>
          </a:p>
        </p:txBody>
      </p:sp>
      <p:sp>
        <p:nvSpPr>
          <p:cNvPr id="5" name="Rectangle 6">
            <a:extLst>
              <a:ext uri="{FF2B5EF4-FFF2-40B4-BE49-F238E27FC236}">
                <a16:creationId xmlns:a16="http://schemas.microsoft.com/office/drawing/2014/main" id="{E5D0269A-AE77-4BF4-9553-3907B822B012}"/>
              </a:ext>
            </a:extLst>
          </p:cNvPr>
          <p:cNvSpPr>
            <a:spLocks noGrp="1" noChangeArrowheads="1"/>
          </p:cNvSpPr>
          <p:nvPr>
            <p:ph type="sldNum" sz="quarter" idx="12"/>
          </p:nvPr>
        </p:nvSpPr>
        <p:spPr>
          <a:ln/>
        </p:spPr>
        <p:txBody>
          <a:bodyPr/>
          <a:lstStyle>
            <a:lvl1pPr>
              <a:defRPr/>
            </a:lvl1pPr>
          </a:lstStyle>
          <a:p>
            <a:pPr>
              <a:defRPr/>
            </a:pPr>
            <a:fld id="{AFC04EAF-493D-44BC-9411-E4F4CECD746D}" type="slidenum">
              <a:rPr lang="en-US" altLang="zh-CN"/>
              <a:pPr>
                <a:defRPr/>
              </a:pPr>
              <a:t>‹#›</a:t>
            </a:fld>
            <a:endParaRPr lang="en-US" altLang="zh-CN"/>
          </a:p>
        </p:txBody>
      </p:sp>
    </p:spTree>
    <p:extLst>
      <p:ext uri="{BB962C8B-B14F-4D97-AF65-F5344CB8AC3E}">
        <p14:creationId xmlns:p14="http://schemas.microsoft.com/office/powerpoint/2010/main" val="862684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2DD043CD-A492-4409-8160-39A37FFC895A}"/>
              </a:ext>
            </a:extLst>
          </p:cNvPr>
          <p:cNvSpPr>
            <a:spLocks noGrp="1" noChangeArrowheads="1"/>
          </p:cNvSpPr>
          <p:nvPr>
            <p:ph type="dt" sz="half" idx="10"/>
          </p:nvPr>
        </p:nvSpPr>
        <p:spPr>
          <a:ln/>
        </p:spPr>
        <p:txBody>
          <a:bodyPr/>
          <a:lstStyle>
            <a:lvl1pPr>
              <a:defRPr/>
            </a:lvl1pPr>
          </a:lstStyle>
          <a:p>
            <a:pPr>
              <a:defRPr/>
            </a:pPr>
            <a:fld id="{4C6242CE-37E1-4994-A117-1DC62D0B0563}" type="datetime1">
              <a:rPr lang="zh-CN" altLang="en-US"/>
              <a:pPr>
                <a:defRPr/>
              </a:pPr>
              <a:t>2022/11/11</a:t>
            </a:fld>
            <a:endParaRPr lang="en-US" altLang="zh-CN"/>
          </a:p>
        </p:txBody>
      </p:sp>
      <p:sp>
        <p:nvSpPr>
          <p:cNvPr id="3" name="Rectangle 5">
            <a:extLst>
              <a:ext uri="{FF2B5EF4-FFF2-40B4-BE49-F238E27FC236}">
                <a16:creationId xmlns:a16="http://schemas.microsoft.com/office/drawing/2014/main" id="{99F0BD05-ED08-4B65-9FF5-715AEECD2DD4}"/>
              </a:ext>
            </a:extLst>
          </p:cNvPr>
          <p:cNvSpPr>
            <a:spLocks noGrp="1" noChangeArrowheads="1"/>
          </p:cNvSpPr>
          <p:nvPr>
            <p:ph type="ftr" sz="quarter" idx="11"/>
          </p:nvPr>
        </p:nvSpPr>
        <p:spPr>
          <a:ln/>
        </p:spPr>
        <p:txBody>
          <a:bodyPr/>
          <a:lstStyle>
            <a:lvl1pPr>
              <a:defRPr/>
            </a:lvl1pPr>
          </a:lstStyle>
          <a:p>
            <a:pPr>
              <a:defRPr/>
            </a:pPr>
            <a:r>
              <a:rPr lang="zh-CN" altLang="en-US"/>
              <a:t>模拟与数字电路</a:t>
            </a:r>
            <a:r>
              <a:rPr lang="zh-CN" altLang="en-US">
                <a:latin typeface="Times New Roman" pitchFamily="18" charset="0"/>
              </a:rPr>
              <a:t> </a:t>
            </a:r>
            <a:r>
              <a:rPr lang="en-US" altLang="zh-CN">
                <a:latin typeface="Times New Roman" pitchFamily="18" charset="0"/>
              </a:rPr>
              <a:t>— </a:t>
            </a:r>
            <a:r>
              <a:rPr lang="zh-CN" altLang="en-US"/>
              <a:t>三</a:t>
            </a:r>
            <a:r>
              <a:rPr lang="zh-CN" altLang="zh-CN"/>
              <a:t>极管</a:t>
            </a:r>
            <a:endParaRPr lang="en-US" altLang="zh-CN"/>
          </a:p>
        </p:txBody>
      </p:sp>
      <p:sp>
        <p:nvSpPr>
          <p:cNvPr id="4" name="Rectangle 6">
            <a:extLst>
              <a:ext uri="{FF2B5EF4-FFF2-40B4-BE49-F238E27FC236}">
                <a16:creationId xmlns:a16="http://schemas.microsoft.com/office/drawing/2014/main" id="{DCF97986-A085-4430-B253-C1136A94A8A5}"/>
              </a:ext>
            </a:extLst>
          </p:cNvPr>
          <p:cNvSpPr>
            <a:spLocks noGrp="1" noChangeArrowheads="1"/>
          </p:cNvSpPr>
          <p:nvPr>
            <p:ph type="sldNum" sz="quarter" idx="12"/>
          </p:nvPr>
        </p:nvSpPr>
        <p:spPr>
          <a:ln/>
        </p:spPr>
        <p:txBody>
          <a:bodyPr/>
          <a:lstStyle>
            <a:lvl1pPr>
              <a:defRPr/>
            </a:lvl1pPr>
          </a:lstStyle>
          <a:p>
            <a:pPr>
              <a:defRPr/>
            </a:pPr>
            <a:fld id="{56BCAA8B-C091-4BEF-B7F3-0CE26531C0A8}" type="slidenum">
              <a:rPr lang="en-US" altLang="zh-CN"/>
              <a:pPr>
                <a:defRPr/>
              </a:pPr>
              <a:t>‹#›</a:t>
            </a:fld>
            <a:endParaRPr lang="en-US" altLang="zh-CN"/>
          </a:p>
        </p:txBody>
      </p:sp>
    </p:spTree>
    <p:extLst>
      <p:ext uri="{BB962C8B-B14F-4D97-AF65-F5344CB8AC3E}">
        <p14:creationId xmlns:p14="http://schemas.microsoft.com/office/powerpoint/2010/main" val="3026030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AED17B3F-E045-492F-86AF-33AABDB9A635}"/>
              </a:ext>
            </a:extLst>
          </p:cNvPr>
          <p:cNvSpPr>
            <a:spLocks noGrp="1" noChangeArrowheads="1"/>
          </p:cNvSpPr>
          <p:nvPr>
            <p:ph type="dt" sz="half" idx="10"/>
          </p:nvPr>
        </p:nvSpPr>
        <p:spPr>
          <a:ln/>
        </p:spPr>
        <p:txBody>
          <a:bodyPr/>
          <a:lstStyle>
            <a:lvl1pPr>
              <a:defRPr/>
            </a:lvl1pPr>
          </a:lstStyle>
          <a:p>
            <a:pPr>
              <a:defRPr/>
            </a:pPr>
            <a:fld id="{FA8C3245-3FE4-433A-9AC3-689C5B70DF87}" type="datetime1">
              <a:rPr lang="zh-CN" altLang="en-US"/>
              <a:pPr>
                <a:defRPr/>
              </a:pPr>
              <a:t>2022/11/11</a:t>
            </a:fld>
            <a:endParaRPr lang="en-US" altLang="zh-CN"/>
          </a:p>
        </p:txBody>
      </p:sp>
      <p:sp>
        <p:nvSpPr>
          <p:cNvPr id="6" name="Rectangle 5">
            <a:extLst>
              <a:ext uri="{FF2B5EF4-FFF2-40B4-BE49-F238E27FC236}">
                <a16:creationId xmlns:a16="http://schemas.microsoft.com/office/drawing/2014/main" id="{F225DD21-86D7-48B9-8325-D7714F83556E}"/>
              </a:ext>
            </a:extLst>
          </p:cNvPr>
          <p:cNvSpPr>
            <a:spLocks noGrp="1" noChangeArrowheads="1"/>
          </p:cNvSpPr>
          <p:nvPr>
            <p:ph type="ftr" sz="quarter" idx="11"/>
          </p:nvPr>
        </p:nvSpPr>
        <p:spPr>
          <a:ln/>
        </p:spPr>
        <p:txBody>
          <a:bodyPr/>
          <a:lstStyle>
            <a:lvl1pPr>
              <a:defRPr/>
            </a:lvl1pPr>
          </a:lstStyle>
          <a:p>
            <a:pPr>
              <a:defRPr/>
            </a:pPr>
            <a:r>
              <a:rPr lang="zh-CN" altLang="en-US"/>
              <a:t>模拟与数字电路</a:t>
            </a:r>
            <a:r>
              <a:rPr lang="zh-CN" altLang="en-US">
                <a:latin typeface="Times New Roman" pitchFamily="18" charset="0"/>
              </a:rPr>
              <a:t> </a:t>
            </a:r>
            <a:r>
              <a:rPr lang="en-US" altLang="zh-CN">
                <a:latin typeface="Times New Roman" pitchFamily="18" charset="0"/>
              </a:rPr>
              <a:t>— </a:t>
            </a:r>
            <a:r>
              <a:rPr lang="zh-CN" altLang="en-US"/>
              <a:t>三</a:t>
            </a:r>
            <a:r>
              <a:rPr lang="zh-CN" altLang="zh-CN"/>
              <a:t>极管</a:t>
            </a:r>
            <a:endParaRPr lang="en-US" altLang="zh-CN"/>
          </a:p>
        </p:txBody>
      </p:sp>
      <p:sp>
        <p:nvSpPr>
          <p:cNvPr id="7" name="Rectangle 6">
            <a:extLst>
              <a:ext uri="{FF2B5EF4-FFF2-40B4-BE49-F238E27FC236}">
                <a16:creationId xmlns:a16="http://schemas.microsoft.com/office/drawing/2014/main" id="{657BB612-5A66-4C3A-B4AB-85C877460CA7}"/>
              </a:ext>
            </a:extLst>
          </p:cNvPr>
          <p:cNvSpPr>
            <a:spLocks noGrp="1" noChangeArrowheads="1"/>
          </p:cNvSpPr>
          <p:nvPr>
            <p:ph type="sldNum" sz="quarter" idx="12"/>
          </p:nvPr>
        </p:nvSpPr>
        <p:spPr>
          <a:ln/>
        </p:spPr>
        <p:txBody>
          <a:bodyPr/>
          <a:lstStyle>
            <a:lvl1pPr>
              <a:defRPr/>
            </a:lvl1pPr>
          </a:lstStyle>
          <a:p>
            <a:pPr>
              <a:defRPr/>
            </a:pPr>
            <a:fld id="{42099636-4136-432F-AB7D-4848EAE7F69D}" type="slidenum">
              <a:rPr lang="en-US" altLang="zh-CN"/>
              <a:pPr>
                <a:defRPr/>
              </a:pPr>
              <a:t>‹#›</a:t>
            </a:fld>
            <a:endParaRPr lang="en-US" altLang="zh-CN"/>
          </a:p>
        </p:txBody>
      </p:sp>
    </p:spTree>
    <p:extLst>
      <p:ext uri="{BB962C8B-B14F-4D97-AF65-F5344CB8AC3E}">
        <p14:creationId xmlns:p14="http://schemas.microsoft.com/office/powerpoint/2010/main" val="2133994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85E4FE13-C23A-46F9-9740-1C600BFD8637}"/>
              </a:ext>
            </a:extLst>
          </p:cNvPr>
          <p:cNvSpPr>
            <a:spLocks noGrp="1" noChangeArrowheads="1"/>
          </p:cNvSpPr>
          <p:nvPr>
            <p:ph type="dt" sz="half" idx="10"/>
          </p:nvPr>
        </p:nvSpPr>
        <p:spPr>
          <a:ln/>
        </p:spPr>
        <p:txBody>
          <a:bodyPr/>
          <a:lstStyle>
            <a:lvl1pPr>
              <a:defRPr/>
            </a:lvl1pPr>
          </a:lstStyle>
          <a:p>
            <a:pPr>
              <a:defRPr/>
            </a:pPr>
            <a:fld id="{9DB01466-ECB3-42FE-A843-66A9BD7D9D1C}" type="datetime1">
              <a:rPr lang="zh-CN" altLang="en-US"/>
              <a:pPr>
                <a:defRPr/>
              </a:pPr>
              <a:t>2022/11/11</a:t>
            </a:fld>
            <a:endParaRPr lang="en-US" altLang="zh-CN"/>
          </a:p>
        </p:txBody>
      </p:sp>
      <p:sp>
        <p:nvSpPr>
          <p:cNvPr id="6" name="Rectangle 5">
            <a:extLst>
              <a:ext uri="{FF2B5EF4-FFF2-40B4-BE49-F238E27FC236}">
                <a16:creationId xmlns:a16="http://schemas.microsoft.com/office/drawing/2014/main" id="{1A98D7D0-9537-4925-B4CD-AB3792D80E39}"/>
              </a:ext>
            </a:extLst>
          </p:cNvPr>
          <p:cNvSpPr>
            <a:spLocks noGrp="1" noChangeArrowheads="1"/>
          </p:cNvSpPr>
          <p:nvPr>
            <p:ph type="ftr" sz="quarter" idx="11"/>
          </p:nvPr>
        </p:nvSpPr>
        <p:spPr>
          <a:ln/>
        </p:spPr>
        <p:txBody>
          <a:bodyPr/>
          <a:lstStyle>
            <a:lvl1pPr>
              <a:defRPr/>
            </a:lvl1pPr>
          </a:lstStyle>
          <a:p>
            <a:pPr>
              <a:defRPr/>
            </a:pPr>
            <a:r>
              <a:rPr lang="zh-CN" altLang="en-US"/>
              <a:t>模拟与数字电路</a:t>
            </a:r>
            <a:r>
              <a:rPr lang="zh-CN" altLang="en-US">
                <a:latin typeface="Times New Roman" pitchFamily="18" charset="0"/>
              </a:rPr>
              <a:t> </a:t>
            </a:r>
            <a:r>
              <a:rPr lang="en-US" altLang="zh-CN">
                <a:latin typeface="Times New Roman" pitchFamily="18" charset="0"/>
              </a:rPr>
              <a:t>— </a:t>
            </a:r>
            <a:r>
              <a:rPr lang="zh-CN" altLang="en-US"/>
              <a:t>三</a:t>
            </a:r>
            <a:r>
              <a:rPr lang="zh-CN" altLang="zh-CN"/>
              <a:t>极管</a:t>
            </a:r>
            <a:endParaRPr lang="en-US" altLang="zh-CN"/>
          </a:p>
        </p:txBody>
      </p:sp>
      <p:sp>
        <p:nvSpPr>
          <p:cNvPr id="7" name="Rectangle 6">
            <a:extLst>
              <a:ext uri="{FF2B5EF4-FFF2-40B4-BE49-F238E27FC236}">
                <a16:creationId xmlns:a16="http://schemas.microsoft.com/office/drawing/2014/main" id="{8AAD9E5B-5344-4399-BD26-5A265C64AE05}"/>
              </a:ext>
            </a:extLst>
          </p:cNvPr>
          <p:cNvSpPr>
            <a:spLocks noGrp="1" noChangeArrowheads="1"/>
          </p:cNvSpPr>
          <p:nvPr>
            <p:ph type="sldNum" sz="quarter" idx="12"/>
          </p:nvPr>
        </p:nvSpPr>
        <p:spPr>
          <a:ln/>
        </p:spPr>
        <p:txBody>
          <a:bodyPr/>
          <a:lstStyle>
            <a:lvl1pPr>
              <a:defRPr/>
            </a:lvl1pPr>
          </a:lstStyle>
          <a:p>
            <a:pPr>
              <a:defRPr/>
            </a:pPr>
            <a:fld id="{85B8ED02-F132-4F64-A59C-AD0A287849DC}" type="slidenum">
              <a:rPr lang="en-US" altLang="zh-CN"/>
              <a:pPr>
                <a:defRPr/>
              </a:pPr>
              <a:t>‹#›</a:t>
            </a:fld>
            <a:endParaRPr lang="en-US" altLang="zh-CN"/>
          </a:p>
        </p:txBody>
      </p:sp>
    </p:spTree>
    <p:extLst>
      <p:ext uri="{BB962C8B-B14F-4D97-AF65-F5344CB8AC3E}">
        <p14:creationId xmlns:p14="http://schemas.microsoft.com/office/powerpoint/2010/main" val="1514208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391DDF5-3627-45BD-A8B8-D837403ED11D}"/>
              </a:ext>
            </a:extLst>
          </p:cNvPr>
          <p:cNvSpPr>
            <a:spLocks noChangeArrowheads="1"/>
          </p:cNvSpPr>
          <p:nvPr>
            <p:ph type="title"/>
          </p:nvPr>
        </p:nvSpPr>
        <p:spPr bwMode="auto">
          <a:xfrm>
            <a:off x="457200" y="1524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2CB89E2E-CBD7-4A71-8D11-6375990FE028}"/>
              </a:ext>
            </a:extLst>
          </p:cNvPr>
          <p:cNvSpPr>
            <a:spLocks noChangeArrowheads="1"/>
          </p:cNvSpPr>
          <p:nvPr>
            <p:ph type="body" idx="1"/>
          </p:nvPr>
        </p:nvSpPr>
        <p:spPr bwMode="auto">
          <a:xfrm>
            <a:off x="457200" y="1449388"/>
            <a:ext cx="8229600" cy="493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E9290913-4064-47E2-B08A-55AF643CD090}"/>
              </a:ext>
            </a:extLst>
          </p:cNvPr>
          <p:cNvSpPr>
            <a:spLocks noGrp="1" noChangeArrowheads="1"/>
          </p:cNvSpPr>
          <p:nvPr>
            <p:ph type="dt" sz="half" idx="2"/>
          </p:nvPr>
        </p:nvSpPr>
        <p:spPr bwMode="auto">
          <a:xfrm>
            <a:off x="395288" y="6453188"/>
            <a:ext cx="1720850" cy="4048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defRPr>
                <a:solidFill>
                  <a:srgbClr val="B2B2B2"/>
                </a:solidFill>
                <a:latin typeface="Arial" charset="0"/>
              </a:defRPr>
            </a:lvl1pPr>
          </a:lstStyle>
          <a:p>
            <a:pPr>
              <a:defRPr/>
            </a:pPr>
            <a:fld id="{038A5FEA-8A84-4462-AF3A-BD063180A91B}" type="datetime1">
              <a:rPr lang="zh-CN" altLang="en-US"/>
              <a:pPr>
                <a:defRPr/>
              </a:pPr>
              <a:t>2022/11/11</a:t>
            </a:fld>
            <a:endParaRPr lang="en-US" altLang="zh-CN"/>
          </a:p>
        </p:txBody>
      </p:sp>
      <p:sp>
        <p:nvSpPr>
          <p:cNvPr id="1029" name="Rectangle 5">
            <a:extLst>
              <a:ext uri="{FF2B5EF4-FFF2-40B4-BE49-F238E27FC236}">
                <a16:creationId xmlns:a16="http://schemas.microsoft.com/office/drawing/2014/main" id="{FE87C96C-6F0D-4B8F-97AB-003D8B0CBD2C}"/>
              </a:ext>
            </a:extLst>
          </p:cNvPr>
          <p:cNvSpPr>
            <a:spLocks noGrp="1" noChangeArrowheads="1"/>
          </p:cNvSpPr>
          <p:nvPr>
            <p:ph type="ftr" sz="quarter" idx="3"/>
          </p:nvPr>
        </p:nvSpPr>
        <p:spPr bwMode="auto">
          <a:xfrm>
            <a:off x="2281238" y="6453188"/>
            <a:ext cx="4903787" cy="4048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1" hangingPunct="1">
              <a:defRPr>
                <a:solidFill>
                  <a:srgbClr val="B2B2B2"/>
                </a:solidFill>
                <a:latin typeface="Arial" charset="0"/>
              </a:defRPr>
            </a:lvl1pPr>
          </a:lstStyle>
          <a:p>
            <a:pPr>
              <a:defRPr/>
            </a:pPr>
            <a:r>
              <a:rPr lang="zh-CN" altLang="en-US"/>
              <a:t>模拟与数字电路</a:t>
            </a:r>
            <a:r>
              <a:rPr lang="zh-CN" altLang="en-US">
                <a:latin typeface="Times New Roman" pitchFamily="18" charset="0"/>
              </a:rPr>
              <a:t> </a:t>
            </a:r>
            <a:r>
              <a:rPr lang="en-US" altLang="zh-CN">
                <a:latin typeface="Times New Roman" pitchFamily="18" charset="0"/>
              </a:rPr>
              <a:t>— </a:t>
            </a:r>
            <a:r>
              <a:rPr lang="zh-CN" altLang="en-US"/>
              <a:t>三</a:t>
            </a:r>
            <a:r>
              <a:rPr lang="zh-CN" altLang="zh-CN"/>
              <a:t>极管</a:t>
            </a:r>
            <a:endParaRPr lang="en-US" altLang="zh-CN"/>
          </a:p>
        </p:txBody>
      </p:sp>
      <p:sp>
        <p:nvSpPr>
          <p:cNvPr id="1030" name="Rectangle 6">
            <a:extLst>
              <a:ext uri="{FF2B5EF4-FFF2-40B4-BE49-F238E27FC236}">
                <a16:creationId xmlns:a16="http://schemas.microsoft.com/office/drawing/2014/main" id="{4B955CC9-054F-47FD-BD8A-915B1BF18BD2}"/>
              </a:ext>
            </a:extLst>
          </p:cNvPr>
          <p:cNvSpPr>
            <a:spLocks noGrp="1" noChangeArrowheads="1"/>
          </p:cNvSpPr>
          <p:nvPr>
            <p:ph type="sldNum" sz="quarter" idx="4"/>
          </p:nvPr>
        </p:nvSpPr>
        <p:spPr bwMode="auto">
          <a:xfrm>
            <a:off x="7502525" y="6453188"/>
            <a:ext cx="1219200" cy="4048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defRPr>
                <a:solidFill>
                  <a:srgbClr val="B2B2B2"/>
                </a:solidFill>
              </a:defRPr>
            </a:lvl1pPr>
          </a:lstStyle>
          <a:p>
            <a:pPr>
              <a:defRPr/>
            </a:pPr>
            <a:fld id="{61AF410F-1FEA-442C-89C0-8BCEB1C6367D}" type="slidenum">
              <a:rPr lang="en-US" altLang="zh-CN"/>
              <a:pPr>
                <a:defRPr/>
              </a:pPr>
              <a:t>‹#›</a:t>
            </a:fld>
            <a:endParaRPr lang="en-US" altLang="zh-CN"/>
          </a:p>
        </p:txBody>
      </p:sp>
      <p:sp>
        <p:nvSpPr>
          <p:cNvPr id="1031" name="Line 7">
            <a:extLst>
              <a:ext uri="{FF2B5EF4-FFF2-40B4-BE49-F238E27FC236}">
                <a16:creationId xmlns:a16="http://schemas.microsoft.com/office/drawing/2014/main" id="{5F1EE8FA-0BE6-49E9-8A80-AC5BA50BAC4D}"/>
              </a:ext>
            </a:extLst>
          </p:cNvPr>
          <p:cNvSpPr>
            <a:spLocks noChangeShapeType="1"/>
          </p:cNvSpPr>
          <p:nvPr/>
        </p:nvSpPr>
        <p:spPr bwMode="auto">
          <a:xfrm>
            <a:off x="395288" y="6453188"/>
            <a:ext cx="8353425" cy="0"/>
          </a:xfrm>
          <a:prstGeom prst="line">
            <a:avLst/>
          </a:prstGeom>
          <a:noFill/>
          <a:ln w="9525">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p:txStyles>
    <p:title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Arial" pitchFamily="34" charset="0"/>
          <a:ea typeface="宋体" pitchFamily="2" charset="-122"/>
        </a:defRPr>
      </a:lvl2pPr>
      <a:lvl3pPr algn="ctr" rtl="0" eaLnBrk="0" fontAlgn="base" hangingPunct="0">
        <a:spcBef>
          <a:spcPct val="0"/>
        </a:spcBef>
        <a:spcAft>
          <a:spcPct val="0"/>
        </a:spcAft>
        <a:defRPr sz="4400" b="1">
          <a:solidFill>
            <a:schemeClr val="tx2"/>
          </a:solidFill>
          <a:latin typeface="Arial" pitchFamily="34" charset="0"/>
          <a:ea typeface="宋体" pitchFamily="2" charset="-122"/>
        </a:defRPr>
      </a:lvl3pPr>
      <a:lvl4pPr algn="ctr" rtl="0" eaLnBrk="0" fontAlgn="base" hangingPunct="0">
        <a:spcBef>
          <a:spcPct val="0"/>
        </a:spcBef>
        <a:spcAft>
          <a:spcPct val="0"/>
        </a:spcAft>
        <a:defRPr sz="4400" b="1">
          <a:solidFill>
            <a:schemeClr val="tx2"/>
          </a:solidFill>
          <a:latin typeface="Arial" pitchFamily="34" charset="0"/>
          <a:ea typeface="宋体" pitchFamily="2" charset="-122"/>
        </a:defRPr>
      </a:lvl4pPr>
      <a:lvl5pPr algn="ctr" rtl="0" eaLnBrk="0" fontAlgn="base" hangingPunct="0">
        <a:spcBef>
          <a:spcPct val="0"/>
        </a:spcBef>
        <a:spcAft>
          <a:spcPct val="0"/>
        </a:spcAft>
        <a:defRPr sz="4400" b="1">
          <a:solidFill>
            <a:schemeClr val="tx2"/>
          </a:solidFill>
          <a:latin typeface="Arial" pitchFamily="34" charset="0"/>
          <a:ea typeface="宋体" pitchFamily="2" charset="-122"/>
        </a:defRPr>
      </a:lvl5pPr>
      <a:lvl6pPr marL="457200" algn="ctr" rtl="0" fontAlgn="base">
        <a:spcBef>
          <a:spcPct val="0"/>
        </a:spcBef>
        <a:spcAft>
          <a:spcPct val="0"/>
        </a:spcAft>
        <a:defRPr sz="4400" b="1">
          <a:solidFill>
            <a:schemeClr val="tx2"/>
          </a:solidFill>
          <a:latin typeface="Arial" pitchFamily="34" charset="0"/>
          <a:ea typeface="宋体" pitchFamily="2" charset="-122"/>
        </a:defRPr>
      </a:lvl6pPr>
      <a:lvl7pPr marL="914400" algn="ctr" rtl="0" fontAlgn="base">
        <a:spcBef>
          <a:spcPct val="0"/>
        </a:spcBef>
        <a:spcAft>
          <a:spcPct val="0"/>
        </a:spcAft>
        <a:defRPr sz="4400" b="1">
          <a:solidFill>
            <a:schemeClr val="tx2"/>
          </a:solidFill>
          <a:latin typeface="Arial" pitchFamily="34" charset="0"/>
          <a:ea typeface="宋体" pitchFamily="2" charset="-122"/>
        </a:defRPr>
      </a:lvl7pPr>
      <a:lvl8pPr marL="1371600" algn="ctr" rtl="0" fontAlgn="base">
        <a:spcBef>
          <a:spcPct val="0"/>
        </a:spcBef>
        <a:spcAft>
          <a:spcPct val="0"/>
        </a:spcAft>
        <a:defRPr sz="4400" b="1">
          <a:solidFill>
            <a:schemeClr val="tx2"/>
          </a:solidFill>
          <a:latin typeface="Arial" pitchFamily="34" charset="0"/>
          <a:ea typeface="宋体" pitchFamily="2" charset="-122"/>
        </a:defRPr>
      </a:lvl8pPr>
      <a:lvl9pPr marL="1828800" algn="ctr" rtl="0" fontAlgn="base">
        <a:spcBef>
          <a:spcPct val="0"/>
        </a:spcBef>
        <a:spcAft>
          <a:spcPct val="0"/>
        </a:spcAft>
        <a:defRPr sz="4400" b="1">
          <a:solidFill>
            <a:schemeClr val="tx2"/>
          </a:solidFill>
          <a:latin typeface="Arial" pitchFamily="34" charset="0"/>
          <a:ea typeface="宋体" pitchFamily="2" charset="-122"/>
        </a:defRPr>
      </a:lvl9pPr>
    </p:titleStyle>
    <p:bodyStyle>
      <a:lvl1pPr marL="342900" indent="-342900" algn="l" rtl="0" eaLnBrk="0" fontAlgn="base" hangingPunct="0">
        <a:spcBef>
          <a:spcPct val="0"/>
        </a:spcBef>
        <a:spcAft>
          <a:spcPct val="20000"/>
        </a:spcAft>
        <a:buChar char="•"/>
        <a:defRPr sz="3200" b="1">
          <a:solidFill>
            <a:schemeClr val="tx1"/>
          </a:solidFill>
          <a:latin typeface="+mn-lt"/>
          <a:ea typeface="+mn-ea"/>
          <a:cs typeface="+mn-cs"/>
        </a:defRPr>
      </a:lvl1pPr>
      <a:lvl2pPr marL="742950" indent="-285750" algn="l" rtl="0" eaLnBrk="0" fontAlgn="base" hangingPunct="0">
        <a:spcBef>
          <a:spcPct val="0"/>
        </a:spcBef>
        <a:spcAft>
          <a:spcPct val="20000"/>
        </a:spcAft>
        <a:buChar char="–"/>
        <a:defRPr sz="2800">
          <a:solidFill>
            <a:schemeClr val="tx1"/>
          </a:solidFill>
          <a:latin typeface="+mn-lt"/>
          <a:ea typeface="+mn-ea"/>
        </a:defRPr>
      </a:lvl2pPr>
      <a:lvl3pPr marL="1143000" indent="-228600" algn="l" rtl="0" eaLnBrk="0" fontAlgn="base" hangingPunct="0">
        <a:spcBef>
          <a:spcPct val="0"/>
        </a:spcBef>
        <a:spcAft>
          <a:spcPct val="20000"/>
        </a:spcAft>
        <a:buChar char="•"/>
        <a:defRPr sz="2400">
          <a:solidFill>
            <a:schemeClr val="tx1"/>
          </a:solidFill>
          <a:latin typeface="+mn-lt"/>
          <a:ea typeface="+mn-ea"/>
        </a:defRPr>
      </a:lvl3pPr>
      <a:lvl4pPr marL="1600200" indent="-228600" algn="l" rtl="0" eaLnBrk="0" fontAlgn="base" hangingPunct="0">
        <a:spcBef>
          <a:spcPct val="0"/>
        </a:spcBef>
        <a:spcAft>
          <a:spcPct val="20000"/>
        </a:spcAft>
        <a:buChar char="–"/>
        <a:defRPr sz="2000">
          <a:solidFill>
            <a:schemeClr val="tx1"/>
          </a:solidFill>
          <a:latin typeface="+mn-lt"/>
          <a:ea typeface="+mn-ea"/>
        </a:defRPr>
      </a:lvl4pPr>
      <a:lvl5pPr marL="2057400" indent="-228600" algn="l" rtl="0" eaLnBrk="0" fontAlgn="base" hangingPunct="0">
        <a:spcBef>
          <a:spcPct val="0"/>
        </a:spcBef>
        <a:spcAft>
          <a:spcPct val="2000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image" Target="../media/image23.wmf"/><Relationship Id="rId5" Type="http://schemas.openxmlformats.org/officeDocument/2006/relationships/oleObject" Target="../embeddings/oleObject11.bin"/><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hyperlink" Target="http://upload.wikimedia.org/wikipedia/commons/f/f8/Transistor-photo.JPG"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7.xml"/><Relationship Id="rId7" Type="http://schemas.openxmlformats.org/officeDocument/2006/relationships/image" Target="../media/image5.wmf"/><Relationship Id="rId12"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7.wmf"/><Relationship Id="rId5" Type="http://schemas.openxmlformats.org/officeDocument/2006/relationships/image" Target="../media/image4.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6.wmf"/></Relationships>
</file>

<file path=ppt/slides/_rels/slide8.xml.rels><?xml version="1.0" encoding="UTF-8" standalone="yes"?>
<Relationships xmlns="http://schemas.openxmlformats.org/package/2006/relationships"><Relationship Id="rId8" Type="http://schemas.openxmlformats.org/officeDocument/2006/relationships/image" Target="../media/image10.wmf"/><Relationship Id="rId13" Type="http://schemas.openxmlformats.org/officeDocument/2006/relationships/oleObject" Target="../embeddings/oleObject9.bin"/><Relationship Id="rId3" Type="http://schemas.openxmlformats.org/officeDocument/2006/relationships/notesSlide" Target="../notesSlides/notesSlide8.xml"/><Relationship Id="rId7" Type="http://schemas.openxmlformats.org/officeDocument/2006/relationships/oleObject" Target="../embeddings/oleObject6.bin"/><Relationship Id="rId12" Type="http://schemas.openxmlformats.org/officeDocument/2006/relationships/image" Target="../media/image12.wmf"/><Relationship Id="rId2" Type="http://schemas.openxmlformats.org/officeDocument/2006/relationships/slideLayout" Target="../slideLayouts/slideLayout2.xml"/><Relationship Id="rId16" Type="http://schemas.openxmlformats.org/officeDocument/2006/relationships/image" Target="../media/image14.wmf"/><Relationship Id="rId1" Type="http://schemas.openxmlformats.org/officeDocument/2006/relationships/vmlDrawing" Target="../drawings/vmlDrawing2.vml"/><Relationship Id="rId6" Type="http://schemas.openxmlformats.org/officeDocument/2006/relationships/image" Target="../media/image9.wmf"/><Relationship Id="rId11" Type="http://schemas.openxmlformats.org/officeDocument/2006/relationships/oleObject" Target="../embeddings/oleObject8.bin"/><Relationship Id="rId5" Type="http://schemas.openxmlformats.org/officeDocument/2006/relationships/oleObject" Target="../embeddings/oleObject5.bin"/><Relationship Id="rId15" Type="http://schemas.openxmlformats.org/officeDocument/2006/relationships/oleObject" Target="../embeddings/oleObject10.bin"/><Relationship Id="rId10" Type="http://schemas.openxmlformats.org/officeDocument/2006/relationships/image" Target="../media/image11.wmf"/><Relationship Id="rId4" Type="http://schemas.openxmlformats.org/officeDocument/2006/relationships/image" Target="../media/image15.png"/><Relationship Id="rId9" Type="http://schemas.openxmlformats.org/officeDocument/2006/relationships/oleObject" Target="../embeddings/oleObject7.bin"/><Relationship Id="rId14" Type="http://schemas.openxmlformats.org/officeDocument/2006/relationships/image" Target="../media/image13.wmf"/></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800FABE-6CB0-444A-AE69-291C39813ED8}"/>
              </a:ext>
            </a:extLst>
          </p:cNvPr>
          <p:cNvSpPr>
            <a:spLocks noChangeArrowheads="1"/>
          </p:cNvSpPr>
          <p:nvPr>
            <p:ph type="ctrTitle"/>
          </p:nvPr>
        </p:nvSpPr>
        <p:spPr>
          <a:xfrm>
            <a:off x="900113" y="1628775"/>
            <a:ext cx="7335837" cy="1728788"/>
          </a:xfrm>
        </p:spPr>
        <p:txBody>
          <a:bodyPr/>
          <a:lstStyle/>
          <a:p>
            <a:pPr eaLnBrk="1" hangingPunct="1">
              <a:lnSpc>
                <a:spcPct val="120000"/>
              </a:lnSpc>
            </a:pPr>
            <a:r>
              <a:rPr lang="zh-CN" altLang="en-US"/>
              <a:t>模拟与数字电路</a:t>
            </a:r>
            <a:br>
              <a:rPr lang="zh-CN" altLang="en-US"/>
            </a:br>
            <a:r>
              <a:rPr lang="en-US" altLang="zh-CN" sz="2800" b="0"/>
              <a:t>Analog and Digital Circuits</a:t>
            </a:r>
            <a:endParaRPr lang="zh-CN" altLang="en-US" sz="2800" b="0"/>
          </a:p>
        </p:txBody>
      </p:sp>
      <p:sp>
        <p:nvSpPr>
          <p:cNvPr id="4099" name="Text Box 4">
            <a:extLst>
              <a:ext uri="{FF2B5EF4-FFF2-40B4-BE49-F238E27FC236}">
                <a16:creationId xmlns:a16="http://schemas.microsoft.com/office/drawing/2014/main" id="{8744222E-C850-42BF-BE10-4EFB36A6FF99}"/>
              </a:ext>
            </a:extLst>
          </p:cNvPr>
          <p:cNvSpPr txBox="1">
            <a:spLocks noChangeArrowheads="1"/>
          </p:cNvSpPr>
          <p:nvPr/>
        </p:nvSpPr>
        <p:spPr bwMode="auto">
          <a:xfrm>
            <a:off x="2484438" y="3933825"/>
            <a:ext cx="42116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en-US" altLang="zh-CN"/>
              <a:t>22_</a:t>
            </a:r>
            <a:r>
              <a:rPr lang="zh-CN" altLang="en-US"/>
              <a:t>三</a:t>
            </a:r>
            <a:r>
              <a:rPr lang="zh-CN" altLang="zh-CN"/>
              <a:t>极管</a:t>
            </a:r>
            <a:endParaRPr lang="en-US" altLang="zh-CN"/>
          </a:p>
        </p:txBody>
      </p:sp>
      <p:sp>
        <p:nvSpPr>
          <p:cNvPr id="4100" name="Rectangle 4">
            <a:extLst>
              <a:ext uri="{FF2B5EF4-FFF2-40B4-BE49-F238E27FC236}">
                <a16:creationId xmlns:a16="http://schemas.microsoft.com/office/drawing/2014/main" id="{ABC9E7C6-FE3B-47B9-98C2-B21EB290626C}"/>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C53FCD93-58F0-47E4-ACC5-649BD228AEB1}" type="datetime1">
              <a:rPr lang="zh-CN" altLang="en-US" sz="1800" b="0" smtClean="0">
                <a:solidFill>
                  <a:srgbClr val="B2B2B2"/>
                </a:solidFill>
              </a:rPr>
              <a:pPr>
                <a:spcAft>
                  <a:spcPct val="0"/>
                </a:spcAft>
                <a:buFontTx/>
                <a:buNone/>
              </a:pPr>
              <a:t>2022/11/11</a:t>
            </a:fld>
            <a:endParaRPr lang="en-US" altLang="zh-CN" sz="1800" b="0">
              <a:solidFill>
                <a:srgbClr val="B2B2B2"/>
              </a:solidFill>
            </a:endParaRPr>
          </a:p>
        </p:txBody>
      </p:sp>
      <p:sp>
        <p:nvSpPr>
          <p:cNvPr id="4101" name="Rectangle 5">
            <a:extLst>
              <a:ext uri="{FF2B5EF4-FFF2-40B4-BE49-F238E27FC236}">
                <a16:creationId xmlns:a16="http://schemas.microsoft.com/office/drawing/2014/main" id="{AFD42FE7-9F3B-478F-AF48-222ABC8E5578}"/>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a:t>
            </a:r>
            <a:r>
              <a:rPr lang="zh-CN" altLang="en-US" sz="1800" b="0">
                <a:solidFill>
                  <a:srgbClr val="B2B2B2"/>
                </a:solidFill>
                <a:latin typeface="Times New Roman" panose="02020603050405020304" pitchFamily="18" charset="0"/>
              </a:rPr>
              <a:t> </a:t>
            </a:r>
            <a:r>
              <a:rPr lang="en-US" altLang="zh-CN" sz="1800" b="0">
                <a:solidFill>
                  <a:srgbClr val="B2B2B2"/>
                </a:solidFill>
                <a:latin typeface="Times New Roman" panose="02020603050405020304" pitchFamily="18" charset="0"/>
              </a:rPr>
              <a:t>— </a:t>
            </a:r>
            <a:r>
              <a:rPr lang="zh-CN" altLang="en-US" sz="1800" b="0">
                <a:solidFill>
                  <a:srgbClr val="B2B2B2"/>
                </a:solidFill>
              </a:rPr>
              <a:t>三</a:t>
            </a:r>
            <a:r>
              <a:rPr lang="zh-CN" altLang="zh-CN" sz="1800" b="0">
                <a:solidFill>
                  <a:srgbClr val="B2B2B2"/>
                </a:solidFill>
              </a:rPr>
              <a:t>极管</a:t>
            </a:r>
            <a:endParaRPr lang="en-US" altLang="zh-CN" sz="1800" b="0">
              <a:solidFill>
                <a:srgbClr val="B2B2B2"/>
              </a:solidFill>
            </a:endParaRPr>
          </a:p>
        </p:txBody>
      </p:sp>
      <p:sp>
        <p:nvSpPr>
          <p:cNvPr id="4102" name="Rectangle 6">
            <a:extLst>
              <a:ext uri="{FF2B5EF4-FFF2-40B4-BE49-F238E27FC236}">
                <a16:creationId xmlns:a16="http://schemas.microsoft.com/office/drawing/2014/main" id="{DA99B6EE-6C83-4A7C-8E59-F3E6F152905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D91EC386-2913-4D2D-8CB6-ED51D025E2A1}" type="slidenum">
              <a:rPr lang="en-US" altLang="zh-CN" sz="1800" b="0" smtClean="0">
                <a:solidFill>
                  <a:srgbClr val="B2B2B2"/>
                </a:solidFill>
              </a:rPr>
              <a:pPr>
                <a:spcAft>
                  <a:spcPct val="0"/>
                </a:spcAft>
                <a:buFontTx/>
                <a:buNone/>
              </a:pPr>
              <a:t>1</a:t>
            </a:fld>
            <a:endParaRPr lang="en-US" altLang="zh-CN" sz="1800" b="0">
              <a:solidFill>
                <a:srgbClr val="B2B2B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a:extLst>
              <a:ext uri="{FF2B5EF4-FFF2-40B4-BE49-F238E27FC236}">
                <a16:creationId xmlns:a16="http://schemas.microsoft.com/office/drawing/2014/main" id="{461D4A2A-7FEF-4CDF-85AE-BDB00CDA4F9A}"/>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F8359918-1884-44B3-A67F-98C3DDE9848D}" type="datetime1">
              <a:rPr lang="zh-CN" altLang="en-US" sz="1800" b="0" smtClean="0">
                <a:solidFill>
                  <a:srgbClr val="B2B2B2"/>
                </a:solidFill>
              </a:rPr>
              <a:pPr>
                <a:spcAft>
                  <a:spcPct val="0"/>
                </a:spcAft>
                <a:buFontTx/>
                <a:buNone/>
              </a:pPr>
              <a:t>2022/11/11</a:t>
            </a:fld>
            <a:endParaRPr lang="en-US" altLang="zh-CN" sz="1800" b="0">
              <a:solidFill>
                <a:srgbClr val="B2B2B2"/>
              </a:solidFill>
            </a:endParaRPr>
          </a:p>
        </p:txBody>
      </p:sp>
      <p:sp>
        <p:nvSpPr>
          <p:cNvPr id="22531" name="Rectangle 5">
            <a:extLst>
              <a:ext uri="{FF2B5EF4-FFF2-40B4-BE49-F238E27FC236}">
                <a16:creationId xmlns:a16="http://schemas.microsoft.com/office/drawing/2014/main" id="{1CC5211C-B498-4578-A535-A48E53C2C9BD}"/>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a:t>
            </a:r>
            <a:r>
              <a:rPr lang="zh-CN" altLang="en-US" sz="1800" b="0">
                <a:solidFill>
                  <a:srgbClr val="B2B2B2"/>
                </a:solidFill>
                <a:latin typeface="Times New Roman" panose="02020603050405020304" pitchFamily="18" charset="0"/>
              </a:rPr>
              <a:t> </a:t>
            </a:r>
            <a:r>
              <a:rPr lang="en-US" altLang="zh-CN" sz="1800" b="0">
                <a:solidFill>
                  <a:srgbClr val="B2B2B2"/>
                </a:solidFill>
                <a:latin typeface="Times New Roman" panose="02020603050405020304" pitchFamily="18" charset="0"/>
              </a:rPr>
              <a:t>— </a:t>
            </a:r>
            <a:r>
              <a:rPr lang="zh-CN" altLang="en-US" sz="1800" b="0">
                <a:solidFill>
                  <a:srgbClr val="B2B2B2"/>
                </a:solidFill>
              </a:rPr>
              <a:t>三</a:t>
            </a:r>
            <a:r>
              <a:rPr lang="zh-CN" altLang="zh-CN" sz="1800" b="0">
                <a:solidFill>
                  <a:srgbClr val="B2B2B2"/>
                </a:solidFill>
              </a:rPr>
              <a:t>极管</a:t>
            </a:r>
            <a:endParaRPr lang="en-US" altLang="zh-CN" sz="1800" b="0">
              <a:solidFill>
                <a:srgbClr val="B2B2B2"/>
              </a:solidFill>
            </a:endParaRPr>
          </a:p>
        </p:txBody>
      </p:sp>
      <p:sp>
        <p:nvSpPr>
          <p:cNvPr id="22532" name="Rectangle 6">
            <a:extLst>
              <a:ext uri="{FF2B5EF4-FFF2-40B4-BE49-F238E27FC236}">
                <a16:creationId xmlns:a16="http://schemas.microsoft.com/office/drawing/2014/main" id="{B485A836-62EA-425B-8955-1B11B5E3C60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819C96C7-80B4-4B76-B677-BA0DCE61217F}" type="slidenum">
              <a:rPr lang="en-US" altLang="zh-CN" sz="1800" b="0" smtClean="0">
                <a:solidFill>
                  <a:srgbClr val="B2B2B2"/>
                </a:solidFill>
              </a:rPr>
              <a:pPr>
                <a:spcAft>
                  <a:spcPct val="0"/>
                </a:spcAft>
                <a:buFontTx/>
                <a:buNone/>
              </a:pPr>
              <a:t>10</a:t>
            </a:fld>
            <a:endParaRPr lang="en-US" altLang="zh-CN" sz="1800" b="0">
              <a:solidFill>
                <a:srgbClr val="B2B2B2"/>
              </a:solidFill>
            </a:endParaRPr>
          </a:p>
        </p:txBody>
      </p:sp>
      <p:sp>
        <p:nvSpPr>
          <p:cNvPr id="22533" name="Rectangle 2">
            <a:extLst>
              <a:ext uri="{FF2B5EF4-FFF2-40B4-BE49-F238E27FC236}">
                <a16:creationId xmlns:a16="http://schemas.microsoft.com/office/drawing/2014/main" id="{8B656000-645B-43CA-9D2E-00EE43274C7D}"/>
              </a:ext>
            </a:extLst>
          </p:cNvPr>
          <p:cNvSpPr>
            <a:spLocks noChangeArrowheads="1"/>
          </p:cNvSpPr>
          <p:nvPr>
            <p:ph type="title"/>
          </p:nvPr>
        </p:nvSpPr>
        <p:spPr/>
        <p:txBody>
          <a:bodyPr/>
          <a:lstStyle/>
          <a:p>
            <a:r>
              <a:rPr kumimoji="1" lang="en-US" altLang="zh-CN">
                <a:solidFill>
                  <a:srgbClr val="000000"/>
                </a:solidFill>
                <a:latin typeface="Times New Roman" panose="02020603050405020304" pitchFamily="18" charset="0"/>
              </a:rPr>
              <a:t>BJT</a:t>
            </a:r>
            <a:r>
              <a:rPr lang="zh-CN" altLang="en-US"/>
              <a:t>共射特性曲线─输入特性</a:t>
            </a:r>
            <a:endParaRPr lang="en-US" altLang="zh-CN"/>
          </a:p>
        </p:txBody>
      </p:sp>
      <p:sp>
        <p:nvSpPr>
          <p:cNvPr id="604163" name="Rectangle 3">
            <a:extLst>
              <a:ext uri="{FF2B5EF4-FFF2-40B4-BE49-F238E27FC236}">
                <a16:creationId xmlns:a16="http://schemas.microsoft.com/office/drawing/2014/main" id="{7B78CB30-CB85-49D8-A779-A6524C2B911C}"/>
              </a:ext>
            </a:extLst>
          </p:cNvPr>
          <p:cNvSpPr>
            <a:spLocks noChangeArrowheads="1"/>
          </p:cNvSpPr>
          <p:nvPr>
            <p:ph type="body" idx="1"/>
          </p:nvPr>
        </p:nvSpPr>
        <p:spPr>
          <a:xfrm>
            <a:off x="457200" y="1989138"/>
            <a:ext cx="3862388" cy="4392612"/>
          </a:xfrm>
        </p:spPr>
        <p:txBody>
          <a:bodyPr/>
          <a:lstStyle/>
          <a:p>
            <a:pPr>
              <a:lnSpc>
                <a:spcPct val="120000"/>
              </a:lnSpc>
            </a:pPr>
            <a:r>
              <a:rPr lang="zh-CN" altLang="en-US" sz="2400">
                <a:latin typeface="Times New Roman" panose="02020603050405020304" pitchFamily="18" charset="0"/>
              </a:rPr>
              <a:t>类似于</a:t>
            </a:r>
            <a:r>
              <a:rPr lang="en-US" altLang="zh-CN" sz="2400">
                <a:latin typeface="Times New Roman" panose="02020603050405020304" pitchFamily="18" charset="0"/>
              </a:rPr>
              <a:t>PN</a:t>
            </a:r>
            <a:r>
              <a:rPr lang="zh-CN" altLang="en-US" sz="2400">
                <a:latin typeface="Times New Roman" panose="02020603050405020304" pitchFamily="18" charset="0"/>
              </a:rPr>
              <a:t>结的正向特性</a:t>
            </a:r>
          </a:p>
          <a:p>
            <a:pPr>
              <a:lnSpc>
                <a:spcPct val="120000"/>
              </a:lnSpc>
            </a:pPr>
            <a:r>
              <a:rPr lang="en-US" altLang="zh-CN" sz="2800" i="1">
                <a:latin typeface="Times New Roman" panose="02020603050405020304" pitchFamily="18" charset="0"/>
              </a:rPr>
              <a:t>v</a:t>
            </a:r>
            <a:r>
              <a:rPr lang="en-US" altLang="zh-CN" sz="2400" baseline="-25000">
                <a:latin typeface="Times New Roman" panose="02020603050405020304" pitchFamily="18" charset="0"/>
              </a:rPr>
              <a:t>CE</a:t>
            </a:r>
            <a:r>
              <a:rPr lang="zh-CN" altLang="en-US" sz="2400">
                <a:latin typeface="Times New Roman" panose="02020603050405020304" pitchFamily="18" charset="0"/>
              </a:rPr>
              <a:t>增大，特性曲线右移</a:t>
            </a:r>
          </a:p>
          <a:p>
            <a:pPr lvl="1">
              <a:lnSpc>
                <a:spcPct val="120000"/>
              </a:lnSpc>
            </a:pPr>
            <a:r>
              <a:rPr lang="zh-CN" altLang="en-US" sz="2000">
                <a:latin typeface="Times New Roman" panose="02020603050405020304" pitchFamily="18" charset="0"/>
              </a:rPr>
              <a:t>保持</a:t>
            </a:r>
            <a:r>
              <a:rPr lang="en-US" altLang="zh-CN" sz="2000" i="1">
                <a:latin typeface="Times New Roman" panose="02020603050405020304" pitchFamily="18" charset="0"/>
              </a:rPr>
              <a:t>v</a:t>
            </a:r>
            <a:r>
              <a:rPr lang="en-US" altLang="zh-CN" sz="2000" baseline="-25000">
                <a:latin typeface="Times New Roman" panose="02020603050405020304" pitchFamily="18" charset="0"/>
              </a:rPr>
              <a:t>BE</a:t>
            </a:r>
            <a:r>
              <a:rPr lang="zh-CN" altLang="en-US" sz="2000">
                <a:latin typeface="Times New Roman" panose="02020603050405020304" pitchFamily="18" charset="0"/>
              </a:rPr>
              <a:t>不变，</a:t>
            </a:r>
            <a:r>
              <a:rPr lang="zh-CN" altLang="en-US" sz="2000" i="1">
                <a:latin typeface="Times New Roman" panose="02020603050405020304" pitchFamily="18" charset="0"/>
              </a:rPr>
              <a:t> </a:t>
            </a:r>
            <a:r>
              <a:rPr lang="en-US" altLang="zh-CN" sz="2000" i="1">
                <a:latin typeface="Times New Roman" panose="02020603050405020304" pitchFamily="18" charset="0"/>
              </a:rPr>
              <a:t>v</a:t>
            </a:r>
            <a:r>
              <a:rPr lang="en-US" altLang="zh-CN" sz="2000" baseline="-25000">
                <a:latin typeface="Times New Roman" panose="02020603050405020304" pitchFamily="18" charset="0"/>
              </a:rPr>
              <a:t>CE</a:t>
            </a:r>
            <a:r>
              <a:rPr lang="zh-CN" altLang="en-US" sz="2000">
                <a:latin typeface="Times New Roman" panose="02020603050405020304" pitchFamily="18" charset="0"/>
              </a:rPr>
              <a:t>从零逐渐增大，集电结从正偏进入反偏，集电极收集电子，基区复合减少，</a:t>
            </a:r>
            <a:r>
              <a:rPr lang="en-US" altLang="zh-CN" sz="2000" i="1">
                <a:latin typeface="Times New Roman" panose="02020603050405020304" pitchFamily="18" charset="0"/>
              </a:rPr>
              <a:t>i</a:t>
            </a:r>
            <a:r>
              <a:rPr lang="en-US" altLang="zh-CN" sz="2000" baseline="-25000">
                <a:latin typeface="Times New Roman" panose="02020603050405020304" pitchFamily="18" charset="0"/>
              </a:rPr>
              <a:t>B</a:t>
            </a:r>
            <a:r>
              <a:rPr lang="zh-CN" altLang="en-US" sz="2000">
                <a:latin typeface="Times New Roman" panose="02020603050405020304" pitchFamily="18" charset="0"/>
              </a:rPr>
              <a:t>减小 </a:t>
            </a:r>
          </a:p>
          <a:p>
            <a:pPr>
              <a:lnSpc>
                <a:spcPct val="120000"/>
              </a:lnSpc>
            </a:pPr>
            <a:r>
              <a:rPr lang="zh-CN" altLang="en-US" sz="2400">
                <a:latin typeface="Times New Roman" panose="02020603050405020304" pitchFamily="18" charset="0"/>
              </a:rPr>
              <a:t>当</a:t>
            </a:r>
            <a:r>
              <a:rPr lang="en-US" altLang="zh-CN" sz="2800" i="1">
                <a:latin typeface="Times New Roman" panose="02020603050405020304" pitchFamily="18" charset="0"/>
              </a:rPr>
              <a:t>v</a:t>
            </a:r>
            <a:r>
              <a:rPr lang="en-US" altLang="zh-CN" sz="2400" baseline="-25000">
                <a:latin typeface="Times New Roman" panose="02020603050405020304" pitchFamily="18" charset="0"/>
              </a:rPr>
              <a:t>CE</a:t>
            </a:r>
            <a:r>
              <a:rPr lang="en-US" altLang="zh-CN" sz="2400">
                <a:latin typeface="Times New Roman" panose="02020603050405020304" pitchFamily="18" charset="0"/>
              </a:rPr>
              <a:t>≥1V</a:t>
            </a:r>
            <a:r>
              <a:rPr lang="zh-CN" altLang="en-US" sz="2400">
                <a:latin typeface="Times New Roman" panose="02020603050405020304" pitchFamily="18" charset="0"/>
              </a:rPr>
              <a:t>时，特性曲线几乎重合在一起，即</a:t>
            </a:r>
            <a:r>
              <a:rPr lang="en-US" altLang="zh-CN" sz="2800" i="1">
                <a:latin typeface="Times New Roman" panose="02020603050405020304" pitchFamily="18" charset="0"/>
              </a:rPr>
              <a:t>v</a:t>
            </a:r>
            <a:r>
              <a:rPr lang="en-US" altLang="zh-CN" sz="2400" baseline="-25000">
                <a:latin typeface="Times New Roman" panose="02020603050405020304" pitchFamily="18" charset="0"/>
              </a:rPr>
              <a:t>CE</a:t>
            </a:r>
            <a:r>
              <a:rPr lang="zh-CN" altLang="en-US" sz="2400">
                <a:latin typeface="Times New Roman" panose="02020603050405020304" pitchFamily="18" charset="0"/>
              </a:rPr>
              <a:t>对输入特性几乎无影响</a:t>
            </a:r>
          </a:p>
        </p:txBody>
      </p:sp>
      <p:sp>
        <p:nvSpPr>
          <p:cNvPr id="22535" name="Rectangle 26">
            <a:extLst>
              <a:ext uri="{FF2B5EF4-FFF2-40B4-BE49-F238E27FC236}">
                <a16:creationId xmlns:a16="http://schemas.microsoft.com/office/drawing/2014/main" id="{CE582C25-54BD-4263-8248-7B5B0DD8B345}"/>
              </a:ext>
            </a:extLst>
          </p:cNvPr>
          <p:cNvSpPr>
            <a:spLocks noChangeArrowheads="1"/>
          </p:cNvSpPr>
          <p:nvPr/>
        </p:nvSpPr>
        <p:spPr bwMode="auto">
          <a:xfrm>
            <a:off x="900113" y="1233488"/>
            <a:ext cx="32766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Aft>
                <a:spcPct val="0"/>
              </a:spcAft>
              <a:buFontTx/>
              <a:buNone/>
            </a:pPr>
            <a:r>
              <a:rPr kumimoji="1" lang="en-US" altLang="zh-CN" sz="2800" i="1">
                <a:latin typeface="Times New Roman" panose="02020603050405020304" pitchFamily="18" charset="0"/>
                <a:ea typeface="黑体" panose="02010609060101010101" pitchFamily="49" charset="-122"/>
              </a:rPr>
              <a:t>i</a:t>
            </a:r>
            <a:r>
              <a:rPr kumimoji="1" lang="en-US" altLang="zh-CN" sz="2800" baseline="-25000">
                <a:latin typeface="Times New Roman" panose="02020603050405020304" pitchFamily="18" charset="0"/>
                <a:ea typeface="黑体" panose="02010609060101010101" pitchFamily="49" charset="-122"/>
              </a:rPr>
              <a:t>B </a:t>
            </a:r>
            <a:r>
              <a:rPr kumimoji="1" lang="en-US" altLang="zh-CN" sz="2800">
                <a:latin typeface="Times New Roman" panose="02020603050405020304" pitchFamily="18" charset="0"/>
                <a:ea typeface="黑体" panose="02010609060101010101" pitchFamily="49" charset="-122"/>
              </a:rPr>
              <a:t>= </a:t>
            </a:r>
            <a:r>
              <a:rPr kumimoji="1" lang="en-US" altLang="zh-CN" sz="2800" i="1">
                <a:latin typeface="Times New Roman" panose="02020603050405020304" pitchFamily="18" charset="0"/>
                <a:ea typeface="黑体" panose="02010609060101010101" pitchFamily="49" charset="-122"/>
              </a:rPr>
              <a:t>f </a:t>
            </a:r>
            <a:r>
              <a:rPr kumimoji="1" lang="en-US" altLang="zh-CN" sz="2800">
                <a:latin typeface="Times New Roman" panose="02020603050405020304" pitchFamily="18" charset="0"/>
                <a:ea typeface="黑体" panose="02010609060101010101" pitchFamily="49" charset="-122"/>
              </a:rPr>
              <a:t>(</a:t>
            </a:r>
            <a:r>
              <a:rPr kumimoji="1" lang="en-US" altLang="zh-CN" i="1">
                <a:latin typeface="Times New Roman" panose="02020603050405020304" pitchFamily="18" charset="0"/>
                <a:ea typeface="黑体" panose="02010609060101010101" pitchFamily="49" charset="-122"/>
              </a:rPr>
              <a:t>v</a:t>
            </a:r>
            <a:r>
              <a:rPr kumimoji="1" lang="en-US" altLang="zh-CN" sz="2800" baseline="-25000">
                <a:latin typeface="Times New Roman" panose="02020603050405020304" pitchFamily="18" charset="0"/>
                <a:ea typeface="黑体" panose="02010609060101010101" pitchFamily="49" charset="-122"/>
              </a:rPr>
              <a:t>BE</a:t>
            </a:r>
            <a:r>
              <a:rPr kumimoji="1" lang="en-US" altLang="zh-CN" sz="2800">
                <a:latin typeface="Times New Roman" panose="02020603050405020304" pitchFamily="18" charset="0"/>
                <a:ea typeface="黑体" panose="02010609060101010101" pitchFamily="49" charset="-122"/>
              </a:rPr>
              <a:t>)</a:t>
            </a:r>
            <a:r>
              <a:rPr kumimoji="1" lang="en-US" altLang="zh-CN" sz="2800">
                <a:latin typeface="Times New Roman" panose="02020603050405020304" pitchFamily="18" charset="0"/>
                <a:ea typeface="黑体" panose="02010609060101010101" pitchFamily="49" charset="-122"/>
                <a:sym typeface="Symbol" panose="05050102010706020507" pitchFamily="18" charset="2"/>
              </a:rPr>
              <a:t></a:t>
            </a:r>
            <a:r>
              <a:rPr kumimoji="1" lang="en-US" altLang="zh-CN" sz="2800" i="1">
                <a:latin typeface="Times New Roman" panose="02020603050405020304" pitchFamily="18" charset="0"/>
                <a:ea typeface="黑体" panose="02010609060101010101" pitchFamily="49" charset="-122"/>
              </a:rPr>
              <a:t>v</a:t>
            </a:r>
            <a:r>
              <a:rPr kumimoji="1" lang="en-US" altLang="zh-CN" sz="2000" baseline="-30000">
                <a:latin typeface="Times New Roman" panose="02020603050405020304" pitchFamily="18" charset="0"/>
                <a:ea typeface="黑体" panose="02010609060101010101" pitchFamily="49" charset="-122"/>
              </a:rPr>
              <a:t>CE</a:t>
            </a:r>
            <a:r>
              <a:rPr kumimoji="1" lang="en-US" altLang="zh-CN" sz="2800" baseline="-10000">
                <a:latin typeface="Times New Roman" panose="02020603050405020304" pitchFamily="18" charset="0"/>
                <a:ea typeface="黑体" panose="02010609060101010101" pitchFamily="49" charset="-122"/>
              </a:rPr>
              <a:t>=</a:t>
            </a:r>
            <a:r>
              <a:rPr kumimoji="1" lang="zh-CN" altLang="en-US" sz="2800" baseline="-10000">
                <a:latin typeface="Times New Roman" panose="02020603050405020304" pitchFamily="18" charset="0"/>
              </a:rPr>
              <a:t>常数</a:t>
            </a:r>
          </a:p>
        </p:txBody>
      </p:sp>
      <p:grpSp>
        <p:nvGrpSpPr>
          <p:cNvPr id="22536" name="Group 29">
            <a:extLst>
              <a:ext uri="{FF2B5EF4-FFF2-40B4-BE49-F238E27FC236}">
                <a16:creationId xmlns:a16="http://schemas.microsoft.com/office/drawing/2014/main" id="{64CEA143-F7A7-4BF2-80A1-D4ACB875A465}"/>
              </a:ext>
            </a:extLst>
          </p:cNvPr>
          <p:cNvGrpSpPr>
            <a:grpSpLocks/>
          </p:cNvGrpSpPr>
          <p:nvPr/>
        </p:nvGrpSpPr>
        <p:grpSpPr bwMode="auto">
          <a:xfrm>
            <a:off x="5219700" y="1233488"/>
            <a:ext cx="2708275" cy="1943100"/>
            <a:chOff x="3175" y="2546"/>
            <a:chExt cx="1706" cy="1224"/>
          </a:xfrm>
        </p:grpSpPr>
        <p:sp>
          <p:nvSpPr>
            <p:cNvPr id="22538" name="Line 30">
              <a:extLst>
                <a:ext uri="{FF2B5EF4-FFF2-40B4-BE49-F238E27FC236}">
                  <a16:creationId xmlns:a16="http://schemas.microsoft.com/office/drawing/2014/main" id="{0D3C4C9A-42A9-4957-9413-DC079F870CBD}"/>
                </a:ext>
              </a:extLst>
            </p:cNvPr>
            <p:cNvSpPr>
              <a:spLocks noChangeShapeType="1"/>
            </p:cNvSpPr>
            <p:nvPr/>
          </p:nvSpPr>
          <p:spPr bwMode="auto">
            <a:xfrm>
              <a:off x="3915" y="2980"/>
              <a:ext cx="0" cy="35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39" name="Line 31">
              <a:extLst>
                <a:ext uri="{FF2B5EF4-FFF2-40B4-BE49-F238E27FC236}">
                  <a16:creationId xmlns:a16="http://schemas.microsoft.com/office/drawing/2014/main" id="{9D9963FC-1290-4132-B033-DC690CBF844E}"/>
                </a:ext>
              </a:extLst>
            </p:cNvPr>
            <p:cNvSpPr>
              <a:spLocks noChangeShapeType="1"/>
            </p:cNvSpPr>
            <p:nvPr/>
          </p:nvSpPr>
          <p:spPr bwMode="auto">
            <a:xfrm flipH="1">
              <a:off x="3470" y="3159"/>
              <a:ext cx="44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0" name="Line 32">
              <a:extLst>
                <a:ext uri="{FF2B5EF4-FFF2-40B4-BE49-F238E27FC236}">
                  <a16:creationId xmlns:a16="http://schemas.microsoft.com/office/drawing/2014/main" id="{EC1EFED7-2A9E-461C-AD23-E5E108EB10EC}"/>
                </a:ext>
              </a:extLst>
            </p:cNvPr>
            <p:cNvSpPr>
              <a:spLocks noChangeShapeType="1"/>
            </p:cNvSpPr>
            <p:nvPr/>
          </p:nvSpPr>
          <p:spPr bwMode="auto">
            <a:xfrm flipV="1">
              <a:off x="3912" y="2977"/>
              <a:ext cx="193" cy="12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1" name="Line 33">
              <a:extLst>
                <a:ext uri="{FF2B5EF4-FFF2-40B4-BE49-F238E27FC236}">
                  <a16:creationId xmlns:a16="http://schemas.microsoft.com/office/drawing/2014/main" id="{53BE8768-5DE1-4F22-AD47-C7A9D09CB3B4}"/>
                </a:ext>
              </a:extLst>
            </p:cNvPr>
            <p:cNvSpPr>
              <a:spLocks noChangeShapeType="1"/>
            </p:cNvSpPr>
            <p:nvPr/>
          </p:nvSpPr>
          <p:spPr bwMode="auto">
            <a:xfrm>
              <a:off x="3915" y="3220"/>
              <a:ext cx="212" cy="133"/>
            </a:xfrm>
            <a:prstGeom prst="line">
              <a:avLst/>
            </a:prstGeom>
            <a:noFill/>
            <a:ln w="3810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2542" name="Line 34">
              <a:extLst>
                <a:ext uri="{FF2B5EF4-FFF2-40B4-BE49-F238E27FC236}">
                  <a16:creationId xmlns:a16="http://schemas.microsoft.com/office/drawing/2014/main" id="{FDFD0C2B-F086-4BB8-929E-F8C379C39EAF}"/>
                </a:ext>
              </a:extLst>
            </p:cNvPr>
            <p:cNvSpPr>
              <a:spLocks noChangeShapeType="1"/>
            </p:cNvSpPr>
            <p:nvPr/>
          </p:nvSpPr>
          <p:spPr bwMode="auto">
            <a:xfrm flipV="1">
              <a:off x="4099" y="2682"/>
              <a:ext cx="0" cy="30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3" name="Line 35">
              <a:extLst>
                <a:ext uri="{FF2B5EF4-FFF2-40B4-BE49-F238E27FC236}">
                  <a16:creationId xmlns:a16="http://schemas.microsoft.com/office/drawing/2014/main" id="{2D192693-45D9-471A-91EC-0FBC084FA4D4}"/>
                </a:ext>
              </a:extLst>
            </p:cNvPr>
            <p:cNvSpPr>
              <a:spLocks noChangeShapeType="1"/>
            </p:cNvSpPr>
            <p:nvPr/>
          </p:nvSpPr>
          <p:spPr bwMode="auto">
            <a:xfrm>
              <a:off x="4105" y="3335"/>
              <a:ext cx="0" cy="322"/>
            </a:xfrm>
            <a:prstGeom prst="line">
              <a:avLst/>
            </a:prstGeom>
            <a:noFill/>
            <a:ln w="38100">
              <a:solidFill>
                <a:schemeClr val="tx1"/>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22544" name="Line 36">
              <a:extLst>
                <a:ext uri="{FF2B5EF4-FFF2-40B4-BE49-F238E27FC236}">
                  <a16:creationId xmlns:a16="http://schemas.microsoft.com/office/drawing/2014/main" id="{2ABA5E7C-2981-4B27-AC02-73F72E9D26D6}"/>
                </a:ext>
              </a:extLst>
            </p:cNvPr>
            <p:cNvSpPr>
              <a:spLocks noChangeShapeType="1"/>
            </p:cNvSpPr>
            <p:nvPr/>
          </p:nvSpPr>
          <p:spPr bwMode="auto">
            <a:xfrm flipH="1">
              <a:off x="3469" y="3657"/>
              <a:ext cx="10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5" name="Line 37">
              <a:extLst>
                <a:ext uri="{FF2B5EF4-FFF2-40B4-BE49-F238E27FC236}">
                  <a16:creationId xmlns:a16="http://schemas.microsoft.com/office/drawing/2014/main" id="{6041D135-FD82-442B-9546-35B20776EB8F}"/>
                </a:ext>
              </a:extLst>
            </p:cNvPr>
            <p:cNvSpPr>
              <a:spLocks noChangeShapeType="1"/>
            </p:cNvSpPr>
            <p:nvPr/>
          </p:nvSpPr>
          <p:spPr bwMode="auto">
            <a:xfrm flipH="1">
              <a:off x="4103" y="2682"/>
              <a:ext cx="43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6" name="Text Box 38">
              <a:extLst>
                <a:ext uri="{FF2B5EF4-FFF2-40B4-BE49-F238E27FC236}">
                  <a16:creationId xmlns:a16="http://schemas.microsoft.com/office/drawing/2014/main" id="{657D5826-79C6-412B-9D51-B361C4720BD0}"/>
                </a:ext>
              </a:extLst>
            </p:cNvPr>
            <p:cNvSpPr txBox="1">
              <a:spLocks noChangeArrowheads="1"/>
            </p:cNvSpPr>
            <p:nvPr/>
          </p:nvSpPr>
          <p:spPr bwMode="auto">
            <a:xfrm>
              <a:off x="3560" y="2772"/>
              <a:ext cx="25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400" b="0" i="1">
                  <a:latin typeface="Times New Roman" panose="02020603050405020304" pitchFamily="18" charset="0"/>
                </a:rPr>
                <a:t>i</a:t>
              </a:r>
              <a:r>
                <a:rPr lang="en-US" altLang="zh-CN" sz="2400" b="0" baseline="-10000">
                  <a:latin typeface="Times New Roman" panose="02020603050405020304" pitchFamily="18" charset="0"/>
                </a:rPr>
                <a:t>B</a:t>
              </a:r>
            </a:p>
          </p:txBody>
        </p:sp>
        <p:sp>
          <p:nvSpPr>
            <p:cNvPr id="22547" name="Line 39">
              <a:extLst>
                <a:ext uri="{FF2B5EF4-FFF2-40B4-BE49-F238E27FC236}">
                  <a16:creationId xmlns:a16="http://schemas.microsoft.com/office/drawing/2014/main" id="{A1F13DEB-94D1-4638-B875-35AA2FC8944E}"/>
                </a:ext>
              </a:extLst>
            </p:cNvPr>
            <p:cNvSpPr>
              <a:spLocks noChangeShapeType="1"/>
            </p:cNvSpPr>
            <p:nvPr/>
          </p:nvSpPr>
          <p:spPr bwMode="auto">
            <a:xfrm flipH="1" flipV="1">
              <a:off x="3470" y="3067"/>
              <a:ext cx="340" cy="0"/>
            </a:xfrm>
            <a:prstGeom prst="line">
              <a:avLst/>
            </a:prstGeom>
            <a:noFill/>
            <a:ln w="28575">
              <a:solidFill>
                <a:schemeClr val="tx1"/>
              </a:solidFill>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22548" name="Text Box 40">
              <a:extLst>
                <a:ext uri="{FF2B5EF4-FFF2-40B4-BE49-F238E27FC236}">
                  <a16:creationId xmlns:a16="http://schemas.microsoft.com/office/drawing/2014/main" id="{065A7D8B-CAAE-493C-B2DD-06B7A51F745A}"/>
                </a:ext>
              </a:extLst>
            </p:cNvPr>
            <p:cNvSpPr txBox="1">
              <a:spLocks noChangeArrowheads="1"/>
            </p:cNvSpPr>
            <p:nvPr/>
          </p:nvSpPr>
          <p:spPr bwMode="auto">
            <a:xfrm>
              <a:off x="4248" y="2772"/>
              <a:ext cx="25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400" b="0" i="1">
                  <a:latin typeface="Times New Roman" panose="02020603050405020304" pitchFamily="18" charset="0"/>
                </a:rPr>
                <a:t>i</a:t>
              </a:r>
              <a:r>
                <a:rPr lang="en-US" altLang="zh-CN" sz="2400" b="0" baseline="-10000">
                  <a:latin typeface="Times New Roman" panose="02020603050405020304" pitchFamily="18" charset="0"/>
                </a:rPr>
                <a:t>C</a:t>
              </a:r>
            </a:p>
          </p:txBody>
        </p:sp>
        <p:sp>
          <p:nvSpPr>
            <p:cNvPr id="22549" name="Line 41">
              <a:extLst>
                <a:ext uri="{FF2B5EF4-FFF2-40B4-BE49-F238E27FC236}">
                  <a16:creationId xmlns:a16="http://schemas.microsoft.com/office/drawing/2014/main" id="{2A8D38C1-2C8D-4BC1-953A-5A1E1705957F}"/>
                </a:ext>
              </a:extLst>
            </p:cNvPr>
            <p:cNvSpPr>
              <a:spLocks noChangeShapeType="1"/>
            </p:cNvSpPr>
            <p:nvPr/>
          </p:nvSpPr>
          <p:spPr bwMode="auto">
            <a:xfrm flipH="1" flipV="1">
              <a:off x="4173" y="2772"/>
              <a:ext cx="340"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2550" name="Text Box 42">
              <a:extLst>
                <a:ext uri="{FF2B5EF4-FFF2-40B4-BE49-F238E27FC236}">
                  <a16:creationId xmlns:a16="http://schemas.microsoft.com/office/drawing/2014/main" id="{2207B0D4-8EE9-443A-852B-D925AF07C398}"/>
                </a:ext>
              </a:extLst>
            </p:cNvPr>
            <p:cNvSpPr txBox="1">
              <a:spLocks noChangeArrowheads="1"/>
            </p:cNvSpPr>
            <p:nvPr/>
          </p:nvSpPr>
          <p:spPr bwMode="auto">
            <a:xfrm>
              <a:off x="3198" y="3045"/>
              <a:ext cx="2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000" b="0"/>
                <a:t>+</a:t>
              </a:r>
            </a:p>
          </p:txBody>
        </p:sp>
        <p:sp>
          <p:nvSpPr>
            <p:cNvPr id="22551" name="Text Box 43">
              <a:extLst>
                <a:ext uri="{FF2B5EF4-FFF2-40B4-BE49-F238E27FC236}">
                  <a16:creationId xmlns:a16="http://schemas.microsoft.com/office/drawing/2014/main" id="{31EE9CEC-3360-4546-9AB8-04552299D5DE}"/>
                </a:ext>
              </a:extLst>
            </p:cNvPr>
            <p:cNvSpPr txBox="1">
              <a:spLocks noChangeArrowheads="1"/>
            </p:cNvSpPr>
            <p:nvPr/>
          </p:nvSpPr>
          <p:spPr bwMode="auto">
            <a:xfrm>
              <a:off x="3198" y="3520"/>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000" b="0">
                  <a:cs typeface="Arial" panose="020B0604020202020204" pitchFamily="34" charset="0"/>
                </a:rPr>
                <a:t>–</a:t>
              </a:r>
            </a:p>
          </p:txBody>
        </p:sp>
        <p:sp>
          <p:nvSpPr>
            <p:cNvPr id="22552" name="Text Box 44">
              <a:extLst>
                <a:ext uri="{FF2B5EF4-FFF2-40B4-BE49-F238E27FC236}">
                  <a16:creationId xmlns:a16="http://schemas.microsoft.com/office/drawing/2014/main" id="{2456ACCA-2919-4A24-A95A-20B2774521C1}"/>
                </a:ext>
              </a:extLst>
            </p:cNvPr>
            <p:cNvSpPr txBox="1">
              <a:spLocks noChangeArrowheads="1"/>
            </p:cNvSpPr>
            <p:nvPr/>
          </p:nvSpPr>
          <p:spPr bwMode="auto">
            <a:xfrm>
              <a:off x="3175" y="3201"/>
              <a:ext cx="3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800" b="0" i="1">
                  <a:latin typeface="Times New Roman" panose="02020603050405020304" pitchFamily="18" charset="0"/>
                </a:rPr>
                <a:t>v</a:t>
              </a:r>
              <a:r>
                <a:rPr lang="en-US" altLang="zh-CN" sz="2400" b="0" baseline="-20000">
                  <a:latin typeface="Times New Roman" panose="02020603050405020304" pitchFamily="18" charset="0"/>
                </a:rPr>
                <a:t>BE</a:t>
              </a:r>
            </a:p>
          </p:txBody>
        </p:sp>
        <p:sp>
          <p:nvSpPr>
            <p:cNvPr id="22553" name="Text Box 45">
              <a:extLst>
                <a:ext uri="{FF2B5EF4-FFF2-40B4-BE49-F238E27FC236}">
                  <a16:creationId xmlns:a16="http://schemas.microsoft.com/office/drawing/2014/main" id="{68A28522-4489-4DF2-A6BC-347740DD31F4}"/>
                </a:ext>
              </a:extLst>
            </p:cNvPr>
            <p:cNvSpPr txBox="1">
              <a:spLocks noChangeArrowheads="1"/>
            </p:cNvSpPr>
            <p:nvPr/>
          </p:nvSpPr>
          <p:spPr bwMode="auto">
            <a:xfrm>
              <a:off x="4503" y="2967"/>
              <a:ext cx="3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800" b="0" i="1">
                  <a:latin typeface="Times New Roman" panose="02020603050405020304" pitchFamily="18" charset="0"/>
                </a:rPr>
                <a:t>v</a:t>
              </a:r>
              <a:r>
                <a:rPr lang="en-US" altLang="zh-CN" sz="2400" b="0" baseline="-20000">
                  <a:latin typeface="Times New Roman" panose="02020603050405020304" pitchFamily="18" charset="0"/>
                </a:rPr>
                <a:t>CE</a:t>
              </a:r>
            </a:p>
          </p:txBody>
        </p:sp>
        <p:sp>
          <p:nvSpPr>
            <p:cNvPr id="22554" name="Text Box 46">
              <a:extLst>
                <a:ext uri="{FF2B5EF4-FFF2-40B4-BE49-F238E27FC236}">
                  <a16:creationId xmlns:a16="http://schemas.microsoft.com/office/drawing/2014/main" id="{91C7226D-C934-400A-82EC-5D8A01266996}"/>
                </a:ext>
              </a:extLst>
            </p:cNvPr>
            <p:cNvSpPr txBox="1">
              <a:spLocks noChangeArrowheads="1"/>
            </p:cNvSpPr>
            <p:nvPr/>
          </p:nvSpPr>
          <p:spPr bwMode="auto">
            <a:xfrm>
              <a:off x="4581" y="2546"/>
              <a:ext cx="2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000" b="0"/>
                <a:t>+</a:t>
              </a:r>
            </a:p>
          </p:txBody>
        </p:sp>
        <p:sp>
          <p:nvSpPr>
            <p:cNvPr id="22555" name="Text Box 47">
              <a:extLst>
                <a:ext uri="{FF2B5EF4-FFF2-40B4-BE49-F238E27FC236}">
                  <a16:creationId xmlns:a16="http://schemas.microsoft.com/office/drawing/2014/main" id="{1B9A11BF-C4D2-4F9B-BFBD-8AB31A97ACFF}"/>
                </a:ext>
              </a:extLst>
            </p:cNvPr>
            <p:cNvSpPr txBox="1">
              <a:spLocks noChangeArrowheads="1"/>
            </p:cNvSpPr>
            <p:nvPr/>
          </p:nvSpPr>
          <p:spPr bwMode="auto">
            <a:xfrm>
              <a:off x="4603" y="3498"/>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000" b="0">
                  <a:cs typeface="Arial" panose="020B0604020202020204" pitchFamily="34" charset="0"/>
                </a:rPr>
                <a:t>–</a:t>
              </a:r>
            </a:p>
          </p:txBody>
        </p:sp>
      </p:grpSp>
      <p:pic>
        <p:nvPicPr>
          <p:cNvPr id="22537" name="Picture 50">
            <a:extLst>
              <a:ext uri="{FF2B5EF4-FFF2-40B4-BE49-F238E27FC236}">
                <a16:creationId xmlns:a16="http://schemas.microsoft.com/office/drawing/2014/main" id="{6964F13B-9CD1-4F11-B366-0438DD50AD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5850" y="3465513"/>
            <a:ext cx="3543300"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04163">
                                            <p:txEl>
                                              <p:pRg st="0" end="0"/>
                                            </p:txEl>
                                          </p:spTgt>
                                        </p:tgtEl>
                                        <p:attrNameLst>
                                          <p:attrName>style.visibility</p:attrName>
                                        </p:attrNameLst>
                                      </p:cBhvr>
                                      <p:to>
                                        <p:strVal val="visible"/>
                                      </p:to>
                                    </p:set>
                                    <p:animEffect transition="in" filter="blinds(horizontal)">
                                      <p:cBhvr>
                                        <p:cTn id="7" dur="500"/>
                                        <p:tgtEl>
                                          <p:spTgt spid="6041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04163">
                                            <p:txEl>
                                              <p:pRg st="1" end="1"/>
                                            </p:txEl>
                                          </p:spTgt>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04163">
                                            <p:txEl>
                                              <p:pRg st="2" end="2"/>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041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6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a:extLst>
              <a:ext uri="{FF2B5EF4-FFF2-40B4-BE49-F238E27FC236}">
                <a16:creationId xmlns:a16="http://schemas.microsoft.com/office/drawing/2014/main" id="{24FCF283-109D-49EC-B6AF-B056360CD31F}"/>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DAC0FA75-CBB5-4492-8C4C-5988A3542F59}" type="datetime1">
              <a:rPr lang="zh-CN" altLang="en-US" sz="1800" b="0" smtClean="0">
                <a:solidFill>
                  <a:srgbClr val="B2B2B2"/>
                </a:solidFill>
              </a:rPr>
              <a:pPr>
                <a:spcAft>
                  <a:spcPct val="0"/>
                </a:spcAft>
                <a:buFontTx/>
                <a:buNone/>
              </a:pPr>
              <a:t>2022/11/11</a:t>
            </a:fld>
            <a:endParaRPr lang="en-US" altLang="zh-CN" sz="1800" b="0">
              <a:solidFill>
                <a:srgbClr val="B2B2B2"/>
              </a:solidFill>
            </a:endParaRPr>
          </a:p>
        </p:txBody>
      </p:sp>
      <p:sp>
        <p:nvSpPr>
          <p:cNvPr id="24579" name="Rectangle 5">
            <a:extLst>
              <a:ext uri="{FF2B5EF4-FFF2-40B4-BE49-F238E27FC236}">
                <a16:creationId xmlns:a16="http://schemas.microsoft.com/office/drawing/2014/main" id="{A8BA5C68-80B7-4E5C-BD7F-AC7306531448}"/>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a:t>
            </a:r>
            <a:r>
              <a:rPr lang="zh-CN" altLang="en-US" sz="1800" b="0">
                <a:solidFill>
                  <a:srgbClr val="B2B2B2"/>
                </a:solidFill>
                <a:latin typeface="Times New Roman" panose="02020603050405020304" pitchFamily="18" charset="0"/>
              </a:rPr>
              <a:t> </a:t>
            </a:r>
            <a:r>
              <a:rPr lang="en-US" altLang="zh-CN" sz="1800" b="0">
                <a:solidFill>
                  <a:srgbClr val="B2B2B2"/>
                </a:solidFill>
                <a:latin typeface="Times New Roman" panose="02020603050405020304" pitchFamily="18" charset="0"/>
              </a:rPr>
              <a:t>— </a:t>
            </a:r>
            <a:r>
              <a:rPr lang="zh-CN" altLang="en-US" sz="1800" b="0">
                <a:solidFill>
                  <a:srgbClr val="B2B2B2"/>
                </a:solidFill>
              </a:rPr>
              <a:t>三</a:t>
            </a:r>
            <a:r>
              <a:rPr lang="zh-CN" altLang="zh-CN" sz="1800" b="0">
                <a:solidFill>
                  <a:srgbClr val="B2B2B2"/>
                </a:solidFill>
              </a:rPr>
              <a:t>极管</a:t>
            </a:r>
            <a:endParaRPr lang="en-US" altLang="zh-CN" sz="1800" b="0">
              <a:solidFill>
                <a:srgbClr val="B2B2B2"/>
              </a:solidFill>
            </a:endParaRPr>
          </a:p>
        </p:txBody>
      </p:sp>
      <p:sp>
        <p:nvSpPr>
          <p:cNvPr id="24580" name="Rectangle 6">
            <a:extLst>
              <a:ext uri="{FF2B5EF4-FFF2-40B4-BE49-F238E27FC236}">
                <a16:creationId xmlns:a16="http://schemas.microsoft.com/office/drawing/2014/main" id="{2E9B4708-2C7E-4DA4-86F9-16A74000ACC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9C34A557-4763-4996-8C57-972D818D7CAB}" type="slidenum">
              <a:rPr lang="en-US" altLang="zh-CN" sz="1800" b="0" smtClean="0">
                <a:solidFill>
                  <a:srgbClr val="B2B2B2"/>
                </a:solidFill>
              </a:rPr>
              <a:pPr>
                <a:spcAft>
                  <a:spcPct val="0"/>
                </a:spcAft>
                <a:buFontTx/>
                <a:buNone/>
              </a:pPr>
              <a:t>11</a:t>
            </a:fld>
            <a:endParaRPr lang="en-US" altLang="zh-CN" sz="1800" b="0">
              <a:solidFill>
                <a:srgbClr val="B2B2B2"/>
              </a:solidFill>
            </a:endParaRPr>
          </a:p>
        </p:txBody>
      </p:sp>
      <p:sp>
        <p:nvSpPr>
          <p:cNvPr id="24581" name="Line 35">
            <a:extLst>
              <a:ext uri="{FF2B5EF4-FFF2-40B4-BE49-F238E27FC236}">
                <a16:creationId xmlns:a16="http://schemas.microsoft.com/office/drawing/2014/main" id="{32681153-389F-4E80-99CB-FF0523562445}"/>
              </a:ext>
            </a:extLst>
          </p:cNvPr>
          <p:cNvSpPr>
            <a:spLocks noChangeShapeType="1"/>
          </p:cNvSpPr>
          <p:nvPr/>
        </p:nvSpPr>
        <p:spPr bwMode="auto">
          <a:xfrm flipV="1">
            <a:off x="5429250" y="5864225"/>
            <a:ext cx="2898775" cy="0"/>
          </a:xfrm>
          <a:prstGeom prst="line">
            <a:avLst/>
          </a:prstGeom>
          <a:noFill/>
          <a:ln w="28575">
            <a:solidFill>
              <a:schemeClr val="tx1"/>
            </a:solidFill>
            <a:round/>
            <a:headEnd type="none" w="sm" len="sm"/>
            <a:tailEnd type="triangl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606247" name="Text Box 39">
            <a:extLst>
              <a:ext uri="{FF2B5EF4-FFF2-40B4-BE49-F238E27FC236}">
                <a16:creationId xmlns:a16="http://schemas.microsoft.com/office/drawing/2014/main" id="{F062578E-F09D-4BE4-9675-4D55D4F90DF3}"/>
              </a:ext>
            </a:extLst>
          </p:cNvPr>
          <p:cNvSpPr txBox="1">
            <a:spLocks noChangeArrowheads="1"/>
          </p:cNvSpPr>
          <p:nvPr/>
        </p:nvSpPr>
        <p:spPr bwMode="auto">
          <a:xfrm>
            <a:off x="7643813" y="5229225"/>
            <a:ext cx="671512"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nSpc>
                <a:spcPct val="120000"/>
              </a:lnSpc>
              <a:spcAft>
                <a:spcPct val="0"/>
              </a:spcAft>
              <a:buFontTx/>
              <a:buNone/>
            </a:pPr>
            <a:r>
              <a:rPr kumimoji="1" lang="en-US" altLang="zh-CN" sz="2400" i="1">
                <a:latin typeface="Times New Roman" panose="02020603050405020304" pitchFamily="18" charset="0"/>
                <a:ea typeface="长城楷体" pitchFamily="49" charset="-122"/>
              </a:rPr>
              <a:t>i</a:t>
            </a:r>
            <a:r>
              <a:rPr kumimoji="1" lang="en-US" altLang="zh-CN" sz="2400" baseline="-25000">
                <a:latin typeface="Times New Roman" panose="02020603050405020304" pitchFamily="18" charset="0"/>
                <a:ea typeface="长城楷体" pitchFamily="49" charset="-122"/>
              </a:rPr>
              <a:t>B </a:t>
            </a:r>
            <a:r>
              <a:rPr kumimoji="1" lang="en-US" altLang="zh-CN" sz="2400">
                <a:latin typeface="Times New Roman" panose="02020603050405020304" pitchFamily="18" charset="0"/>
                <a:ea typeface="长城楷体" pitchFamily="49" charset="-122"/>
              </a:rPr>
              <a:t>= 0</a:t>
            </a:r>
          </a:p>
        </p:txBody>
      </p:sp>
      <p:sp>
        <p:nvSpPr>
          <p:cNvPr id="24583" name="Rectangle 2">
            <a:extLst>
              <a:ext uri="{FF2B5EF4-FFF2-40B4-BE49-F238E27FC236}">
                <a16:creationId xmlns:a16="http://schemas.microsoft.com/office/drawing/2014/main" id="{1BD9F08A-667E-45AC-B614-17B9BF85604A}"/>
              </a:ext>
            </a:extLst>
          </p:cNvPr>
          <p:cNvSpPr>
            <a:spLocks noChangeArrowheads="1"/>
          </p:cNvSpPr>
          <p:nvPr>
            <p:ph type="title"/>
          </p:nvPr>
        </p:nvSpPr>
        <p:spPr/>
        <p:txBody>
          <a:bodyPr/>
          <a:lstStyle/>
          <a:p>
            <a:r>
              <a:rPr kumimoji="1" lang="en-US" altLang="zh-CN">
                <a:solidFill>
                  <a:srgbClr val="000000"/>
                </a:solidFill>
                <a:latin typeface="Times New Roman" panose="02020603050405020304" pitchFamily="18" charset="0"/>
              </a:rPr>
              <a:t>BJT</a:t>
            </a:r>
            <a:r>
              <a:rPr lang="zh-CN" altLang="en-US"/>
              <a:t>共射特性曲线─输出特性</a:t>
            </a:r>
          </a:p>
        </p:txBody>
      </p:sp>
      <p:sp>
        <p:nvSpPr>
          <p:cNvPr id="606211" name="Rectangle 3">
            <a:extLst>
              <a:ext uri="{FF2B5EF4-FFF2-40B4-BE49-F238E27FC236}">
                <a16:creationId xmlns:a16="http://schemas.microsoft.com/office/drawing/2014/main" id="{B2691F00-FD3D-4D3F-9BC2-4DA0EEF2D5B3}"/>
              </a:ext>
            </a:extLst>
          </p:cNvPr>
          <p:cNvSpPr>
            <a:spLocks noChangeArrowheads="1"/>
          </p:cNvSpPr>
          <p:nvPr>
            <p:ph type="body" idx="1"/>
          </p:nvPr>
        </p:nvSpPr>
        <p:spPr>
          <a:xfrm>
            <a:off x="395288" y="1592263"/>
            <a:ext cx="4764087" cy="4949825"/>
          </a:xfrm>
        </p:spPr>
        <p:txBody>
          <a:bodyPr/>
          <a:lstStyle/>
          <a:p>
            <a:pPr>
              <a:lnSpc>
                <a:spcPct val="80000"/>
              </a:lnSpc>
            </a:pPr>
            <a:r>
              <a:rPr lang="zh-CN" altLang="en-US" sz="2800">
                <a:latin typeface="Times New Roman" panose="02020603050405020304" pitchFamily="18" charset="0"/>
              </a:rPr>
              <a:t>截止区</a:t>
            </a:r>
          </a:p>
          <a:p>
            <a:pPr lvl="1">
              <a:lnSpc>
                <a:spcPct val="80000"/>
              </a:lnSpc>
            </a:pPr>
            <a:r>
              <a:rPr lang="en-US" altLang="zh-CN" i="1">
                <a:latin typeface="Times New Roman" panose="02020603050405020304" pitchFamily="18" charset="0"/>
              </a:rPr>
              <a:t>v</a:t>
            </a:r>
            <a:r>
              <a:rPr lang="en-US" altLang="zh-CN" sz="2400" baseline="-20000">
                <a:latin typeface="Times New Roman" panose="02020603050405020304" pitchFamily="18" charset="0"/>
              </a:rPr>
              <a:t>BE </a:t>
            </a:r>
            <a:r>
              <a:rPr kumimoji="1" lang="zh-CN" altLang="en-US" sz="2400">
                <a:latin typeface="Times New Roman" panose="02020603050405020304" pitchFamily="18" charset="0"/>
              </a:rPr>
              <a:t>≤</a:t>
            </a:r>
            <a:r>
              <a:rPr lang="en-US" altLang="zh-CN" sz="2400">
                <a:latin typeface="Times New Roman" panose="02020603050405020304" pitchFamily="18" charset="0"/>
              </a:rPr>
              <a:t> </a:t>
            </a:r>
            <a:r>
              <a:rPr lang="en-US" altLang="zh-CN" sz="2400" i="1">
                <a:latin typeface="Times New Roman" panose="02020603050405020304" pitchFamily="18" charset="0"/>
              </a:rPr>
              <a:t>V</a:t>
            </a:r>
            <a:r>
              <a:rPr lang="en-US" altLang="zh-CN" sz="2400" baseline="-20000">
                <a:latin typeface="Times New Roman" panose="02020603050405020304" pitchFamily="18" charset="0"/>
              </a:rPr>
              <a:t>th </a:t>
            </a:r>
            <a:r>
              <a:rPr lang="zh-CN" altLang="en-US" sz="2400">
                <a:latin typeface="Times New Roman" panose="02020603050405020304" pitchFamily="18" charset="0"/>
              </a:rPr>
              <a:t>且 </a:t>
            </a:r>
            <a:r>
              <a:rPr lang="en-US" altLang="zh-CN" sz="2400" i="1">
                <a:latin typeface="Times New Roman" panose="02020603050405020304" pitchFamily="18" charset="0"/>
              </a:rPr>
              <a:t>v</a:t>
            </a:r>
            <a:r>
              <a:rPr lang="en-US" altLang="zh-CN" sz="2400" baseline="-20000">
                <a:latin typeface="Times New Roman" panose="02020603050405020304" pitchFamily="18" charset="0"/>
              </a:rPr>
              <a:t>CE </a:t>
            </a:r>
            <a:r>
              <a:rPr lang="en-US" altLang="zh-CN" sz="2400">
                <a:latin typeface="Times New Roman" panose="02020603050405020304" pitchFamily="18" charset="0"/>
              </a:rPr>
              <a:t>&gt; </a:t>
            </a:r>
            <a:r>
              <a:rPr lang="en-US" altLang="zh-CN" sz="2400" i="1">
                <a:latin typeface="Times New Roman" panose="02020603050405020304" pitchFamily="18" charset="0"/>
              </a:rPr>
              <a:t>v</a:t>
            </a:r>
            <a:r>
              <a:rPr lang="en-US" altLang="zh-CN" sz="2400" baseline="-20000">
                <a:latin typeface="Times New Roman" panose="02020603050405020304" pitchFamily="18" charset="0"/>
              </a:rPr>
              <a:t>BE </a:t>
            </a:r>
            <a:endParaRPr lang="en-US" altLang="zh-CN" sz="2400">
              <a:latin typeface="Times New Roman" panose="02020603050405020304" pitchFamily="18" charset="0"/>
            </a:endParaRPr>
          </a:p>
          <a:p>
            <a:pPr lvl="1">
              <a:lnSpc>
                <a:spcPct val="80000"/>
              </a:lnSpc>
            </a:pPr>
            <a:r>
              <a:rPr kumimoji="1" lang="zh-CN" altLang="en-US" sz="2400">
                <a:latin typeface="Times New Roman" panose="02020603050405020304" pitchFamily="18" charset="0"/>
              </a:rPr>
              <a:t>发射结和集电结均为反偏</a:t>
            </a:r>
            <a:endParaRPr kumimoji="1" lang="en-US" altLang="zh-CN" sz="2400">
              <a:latin typeface="Times New Roman" panose="02020603050405020304" pitchFamily="18" charset="0"/>
            </a:endParaRPr>
          </a:p>
          <a:p>
            <a:pPr lvl="1">
              <a:lnSpc>
                <a:spcPct val="80000"/>
              </a:lnSpc>
            </a:pPr>
            <a:r>
              <a:rPr lang="en-US" altLang="zh-CN" sz="2400" b="1" i="1">
                <a:latin typeface="Times New Roman" panose="02020603050405020304" pitchFamily="18" charset="0"/>
              </a:rPr>
              <a:t>i</a:t>
            </a:r>
            <a:r>
              <a:rPr kumimoji="1" lang="en-US" altLang="zh-CN" sz="2000" b="1" baseline="-10000">
                <a:latin typeface="Times New Roman" panose="02020603050405020304" pitchFamily="18" charset="0"/>
              </a:rPr>
              <a:t>B </a:t>
            </a:r>
            <a:r>
              <a:rPr kumimoji="1" lang="en-US" altLang="zh-CN" sz="2400" b="1">
                <a:latin typeface="Times New Roman" panose="02020603050405020304" pitchFamily="18" charset="0"/>
              </a:rPr>
              <a:t>≈ 0</a:t>
            </a:r>
            <a:r>
              <a:rPr kumimoji="1" lang="zh-CN" altLang="en-US" sz="2400" b="1">
                <a:latin typeface="Times New Roman" panose="02020603050405020304" pitchFamily="18" charset="0"/>
              </a:rPr>
              <a:t>， </a:t>
            </a:r>
            <a:r>
              <a:rPr lang="en-US" altLang="zh-CN" sz="2400" b="1" i="1">
                <a:latin typeface="Times New Roman" panose="02020603050405020304" pitchFamily="18" charset="0"/>
              </a:rPr>
              <a:t>i</a:t>
            </a:r>
            <a:r>
              <a:rPr kumimoji="1" lang="en-US" altLang="zh-CN" sz="2000" b="1" baseline="-10000">
                <a:latin typeface="Times New Roman" panose="02020603050405020304" pitchFamily="18" charset="0"/>
              </a:rPr>
              <a:t>C </a:t>
            </a:r>
            <a:r>
              <a:rPr kumimoji="1" lang="en-US" altLang="zh-CN" sz="2400" b="1">
                <a:latin typeface="Times New Roman" panose="02020603050405020304" pitchFamily="18" charset="0"/>
              </a:rPr>
              <a:t>≈ 0</a:t>
            </a:r>
            <a:endParaRPr lang="zh-CN" altLang="en-US" sz="2400">
              <a:latin typeface="Times New Roman" panose="02020603050405020304" pitchFamily="18" charset="0"/>
            </a:endParaRPr>
          </a:p>
          <a:p>
            <a:pPr>
              <a:lnSpc>
                <a:spcPct val="80000"/>
              </a:lnSpc>
            </a:pPr>
            <a:r>
              <a:rPr kumimoji="1" lang="zh-CN" altLang="en-US" sz="2800">
                <a:latin typeface="Times New Roman" panose="02020603050405020304" pitchFamily="18" charset="0"/>
              </a:rPr>
              <a:t>饱和区</a:t>
            </a:r>
          </a:p>
          <a:p>
            <a:pPr lvl="1">
              <a:lnSpc>
                <a:spcPct val="80000"/>
              </a:lnSpc>
            </a:pPr>
            <a:r>
              <a:rPr lang="en-US" altLang="zh-CN" sz="2400" i="1">
                <a:latin typeface="Times New Roman" panose="02020603050405020304" pitchFamily="18" charset="0"/>
              </a:rPr>
              <a:t>v</a:t>
            </a:r>
            <a:r>
              <a:rPr lang="en-US" altLang="zh-CN" sz="2400" baseline="-20000">
                <a:latin typeface="Times New Roman" panose="02020603050405020304" pitchFamily="18" charset="0"/>
              </a:rPr>
              <a:t>BE </a:t>
            </a:r>
            <a:r>
              <a:rPr kumimoji="1" lang="en-US" altLang="zh-CN" sz="2400">
                <a:latin typeface="Times New Roman" panose="02020603050405020304" pitchFamily="18" charset="0"/>
              </a:rPr>
              <a:t>&gt;</a:t>
            </a:r>
            <a:r>
              <a:rPr lang="en-US" altLang="zh-CN" sz="2400">
                <a:latin typeface="Times New Roman" panose="02020603050405020304" pitchFamily="18" charset="0"/>
              </a:rPr>
              <a:t> </a:t>
            </a:r>
            <a:r>
              <a:rPr lang="en-US" altLang="zh-CN" sz="2400" i="1">
                <a:latin typeface="Times New Roman" panose="02020603050405020304" pitchFamily="18" charset="0"/>
              </a:rPr>
              <a:t>V</a:t>
            </a:r>
            <a:r>
              <a:rPr lang="en-US" altLang="zh-CN" sz="2400" baseline="-20000">
                <a:latin typeface="Times New Roman" panose="02020603050405020304" pitchFamily="18" charset="0"/>
              </a:rPr>
              <a:t>th </a:t>
            </a:r>
            <a:r>
              <a:rPr lang="zh-CN" altLang="en-US" sz="2400">
                <a:latin typeface="Times New Roman" panose="02020603050405020304" pitchFamily="18" charset="0"/>
              </a:rPr>
              <a:t>且 </a:t>
            </a:r>
            <a:r>
              <a:rPr lang="en-US" altLang="zh-CN" sz="2400" i="1">
                <a:latin typeface="Times New Roman" panose="02020603050405020304" pitchFamily="18" charset="0"/>
              </a:rPr>
              <a:t>v</a:t>
            </a:r>
            <a:r>
              <a:rPr lang="en-US" altLang="zh-CN" sz="2400" baseline="-20000">
                <a:latin typeface="Times New Roman" panose="02020603050405020304" pitchFamily="18" charset="0"/>
              </a:rPr>
              <a:t>CE </a:t>
            </a:r>
            <a:r>
              <a:rPr lang="en-US" altLang="zh-CN" sz="2400">
                <a:latin typeface="微软雅黑" panose="020B0503020204020204" pitchFamily="34" charset="-122"/>
                <a:ea typeface="微软雅黑" panose="020B0503020204020204" pitchFamily="34" charset="-122"/>
              </a:rPr>
              <a:t>≤</a:t>
            </a:r>
            <a:r>
              <a:rPr lang="en-US" altLang="zh-CN" sz="2400">
                <a:latin typeface="Times New Roman" panose="02020603050405020304" pitchFamily="18" charset="0"/>
              </a:rPr>
              <a:t> </a:t>
            </a:r>
            <a:r>
              <a:rPr lang="en-US" altLang="zh-CN" sz="2400" i="1">
                <a:latin typeface="Times New Roman" panose="02020603050405020304" pitchFamily="18" charset="0"/>
              </a:rPr>
              <a:t>v</a:t>
            </a:r>
            <a:r>
              <a:rPr lang="en-US" altLang="zh-CN" sz="2400" baseline="-20000">
                <a:latin typeface="Times New Roman" panose="02020603050405020304" pitchFamily="18" charset="0"/>
              </a:rPr>
              <a:t>BE</a:t>
            </a:r>
            <a:endParaRPr kumimoji="1" lang="en-US" altLang="zh-CN" sz="2400">
              <a:latin typeface="Times New Roman" panose="02020603050405020304" pitchFamily="18" charset="0"/>
            </a:endParaRPr>
          </a:p>
          <a:p>
            <a:pPr lvl="1">
              <a:lnSpc>
                <a:spcPct val="80000"/>
              </a:lnSpc>
            </a:pPr>
            <a:r>
              <a:rPr kumimoji="1" lang="zh-CN" altLang="en-US" sz="2400">
                <a:latin typeface="Times New Roman" panose="02020603050405020304" pitchFamily="18" charset="0"/>
              </a:rPr>
              <a:t>发射结和集电结均为正偏</a:t>
            </a:r>
          </a:p>
          <a:p>
            <a:pPr lvl="1">
              <a:lnSpc>
                <a:spcPct val="80000"/>
              </a:lnSpc>
            </a:pPr>
            <a:r>
              <a:rPr lang="en-US" altLang="zh-CN" sz="2400" b="1" i="1">
                <a:latin typeface="Times New Roman" panose="02020603050405020304" pitchFamily="18" charset="0"/>
              </a:rPr>
              <a:t>i</a:t>
            </a:r>
            <a:r>
              <a:rPr kumimoji="1" lang="en-US" altLang="zh-CN" sz="2000" b="1" baseline="-10000">
                <a:latin typeface="Times New Roman" panose="02020603050405020304" pitchFamily="18" charset="0"/>
              </a:rPr>
              <a:t>C</a:t>
            </a:r>
            <a:r>
              <a:rPr kumimoji="1" lang="en-US" altLang="zh-CN" sz="2400" i="1">
                <a:latin typeface="Times New Roman" panose="02020603050405020304" pitchFamily="18" charset="0"/>
              </a:rPr>
              <a:t> </a:t>
            </a:r>
            <a:r>
              <a:rPr kumimoji="1" lang="zh-CN" altLang="en-US" sz="2400">
                <a:latin typeface="Times New Roman" panose="02020603050405020304" pitchFamily="18" charset="0"/>
              </a:rPr>
              <a:t>随</a:t>
            </a:r>
            <a:r>
              <a:rPr kumimoji="1" lang="en-US" altLang="zh-CN" sz="2400" b="1" i="1">
                <a:latin typeface="Times New Roman" panose="02020603050405020304" pitchFamily="18" charset="0"/>
                <a:ea typeface="黑体" panose="02010609060101010101" pitchFamily="49" charset="-122"/>
              </a:rPr>
              <a:t>v</a:t>
            </a:r>
            <a:r>
              <a:rPr kumimoji="1" lang="en-US" altLang="zh-CN" sz="2000" b="1" baseline="-25000">
                <a:latin typeface="Times New Roman" panose="02020603050405020304" pitchFamily="18" charset="0"/>
                <a:ea typeface="黑体" panose="02010609060101010101" pitchFamily="49" charset="-122"/>
              </a:rPr>
              <a:t>CE</a:t>
            </a:r>
            <a:r>
              <a:rPr kumimoji="1" lang="zh-CN" altLang="en-US" sz="2400">
                <a:latin typeface="Times New Roman" panose="02020603050405020304" pitchFamily="18" charset="0"/>
              </a:rPr>
              <a:t>增大而增大，</a:t>
            </a:r>
            <a:r>
              <a:rPr lang="en-US" altLang="zh-CN" sz="2400" b="1" i="1">
                <a:latin typeface="Times New Roman" panose="02020603050405020304" pitchFamily="18" charset="0"/>
              </a:rPr>
              <a:t>i</a:t>
            </a:r>
            <a:r>
              <a:rPr kumimoji="1" lang="en-US" altLang="zh-CN" sz="2000" b="1" baseline="-10000">
                <a:latin typeface="Times New Roman" panose="02020603050405020304" pitchFamily="18" charset="0"/>
              </a:rPr>
              <a:t>C</a:t>
            </a:r>
            <a:r>
              <a:rPr kumimoji="1" lang="en-US" altLang="zh-CN" sz="2400" i="1">
                <a:latin typeface="Times New Roman" panose="02020603050405020304" pitchFamily="18" charset="0"/>
              </a:rPr>
              <a:t> </a:t>
            </a:r>
            <a:r>
              <a:rPr kumimoji="1" lang="en-US" altLang="zh-CN" sz="2400" b="1">
                <a:latin typeface="Times New Roman" panose="02020603050405020304" pitchFamily="18" charset="0"/>
              </a:rPr>
              <a:t>＜ β</a:t>
            </a:r>
            <a:r>
              <a:rPr lang="en-US" altLang="zh-CN" sz="2400" b="1" i="1">
                <a:latin typeface="Times New Roman" panose="02020603050405020304" pitchFamily="18" charset="0"/>
              </a:rPr>
              <a:t>i</a:t>
            </a:r>
            <a:r>
              <a:rPr kumimoji="1" lang="en-US" altLang="zh-CN" sz="2000" b="1" baseline="-10000">
                <a:latin typeface="Times New Roman" panose="02020603050405020304" pitchFamily="18" charset="0"/>
              </a:rPr>
              <a:t>B</a:t>
            </a:r>
            <a:endParaRPr kumimoji="1" lang="en-US" altLang="zh-CN" sz="1800" b="1" baseline="-25000">
              <a:latin typeface="Times New Roman" panose="02020603050405020304" pitchFamily="18" charset="0"/>
            </a:endParaRPr>
          </a:p>
          <a:p>
            <a:pPr>
              <a:lnSpc>
                <a:spcPct val="80000"/>
              </a:lnSpc>
            </a:pPr>
            <a:r>
              <a:rPr lang="zh-CN" altLang="en-US" sz="2800">
                <a:latin typeface="Times New Roman" panose="02020603050405020304" pitchFamily="18" charset="0"/>
              </a:rPr>
              <a:t>放大区</a:t>
            </a:r>
          </a:p>
          <a:p>
            <a:pPr lvl="1">
              <a:lnSpc>
                <a:spcPct val="80000"/>
              </a:lnSpc>
            </a:pPr>
            <a:r>
              <a:rPr lang="en-US" altLang="zh-CN" sz="2400" i="1">
                <a:latin typeface="Times New Roman" panose="02020603050405020304" pitchFamily="18" charset="0"/>
              </a:rPr>
              <a:t>v</a:t>
            </a:r>
            <a:r>
              <a:rPr lang="en-US" altLang="zh-CN" sz="2400" baseline="-20000">
                <a:latin typeface="Times New Roman" panose="02020603050405020304" pitchFamily="18" charset="0"/>
              </a:rPr>
              <a:t>BE </a:t>
            </a:r>
            <a:r>
              <a:rPr kumimoji="1" lang="en-US" altLang="zh-CN" sz="2400">
                <a:latin typeface="Times New Roman" panose="02020603050405020304" pitchFamily="18" charset="0"/>
              </a:rPr>
              <a:t>&gt;</a:t>
            </a:r>
            <a:r>
              <a:rPr lang="en-US" altLang="zh-CN" sz="2400">
                <a:latin typeface="Times New Roman" panose="02020603050405020304" pitchFamily="18" charset="0"/>
              </a:rPr>
              <a:t> </a:t>
            </a:r>
            <a:r>
              <a:rPr lang="en-US" altLang="zh-CN" sz="2400" i="1">
                <a:latin typeface="Times New Roman" panose="02020603050405020304" pitchFamily="18" charset="0"/>
              </a:rPr>
              <a:t>V</a:t>
            </a:r>
            <a:r>
              <a:rPr lang="en-US" altLang="zh-CN" sz="2400" baseline="-20000">
                <a:latin typeface="Times New Roman" panose="02020603050405020304" pitchFamily="18" charset="0"/>
              </a:rPr>
              <a:t>th </a:t>
            </a:r>
            <a:r>
              <a:rPr lang="zh-CN" altLang="en-US" sz="2400">
                <a:latin typeface="Times New Roman" panose="02020603050405020304" pitchFamily="18" charset="0"/>
              </a:rPr>
              <a:t>且 </a:t>
            </a:r>
            <a:r>
              <a:rPr lang="en-US" altLang="zh-CN" sz="2400" i="1">
                <a:latin typeface="Times New Roman" panose="02020603050405020304" pitchFamily="18" charset="0"/>
              </a:rPr>
              <a:t>v</a:t>
            </a:r>
            <a:r>
              <a:rPr lang="en-US" altLang="zh-CN" sz="2400" baseline="-20000">
                <a:latin typeface="Times New Roman" panose="02020603050405020304" pitchFamily="18" charset="0"/>
              </a:rPr>
              <a:t>CE  </a:t>
            </a:r>
            <a:r>
              <a:rPr lang="en-US" altLang="zh-CN" sz="2400">
                <a:latin typeface="Times New Roman" panose="02020603050405020304" pitchFamily="18" charset="0"/>
              </a:rPr>
              <a:t>&gt; </a:t>
            </a:r>
            <a:r>
              <a:rPr lang="en-US" altLang="zh-CN" sz="2400" i="1">
                <a:latin typeface="Times New Roman" panose="02020603050405020304" pitchFamily="18" charset="0"/>
              </a:rPr>
              <a:t>v</a:t>
            </a:r>
            <a:r>
              <a:rPr lang="en-US" altLang="zh-CN" sz="2400" baseline="-20000">
                <a:latin typeface="Times New Roman" panose="02020603050405020304" pitchFamily="18" charset="0"/>
              </a:rPr>
              <a:t>BE</a:t>
            </a:r>
            <a:endParaRPr lang="en-US" altLang="zh-CN" sz="2400">
              <a:latin typeface="Times New Roman" panose="02020603050405020304" pitchFamily="18" charset="0"/>
            </a:endParaRPr>
          </a:p>
          <a:p>
            <a:pPr lvl="1">
              <a:lnSpc>
                <a:spcPct val="80000"/>
              </a:lnSpc>
            </a:pPr>
            <a:r>
              <a:rPr lang="zh-CN" altLang="en-US" sz="2400">
                <a:latin typeface="Times New Roman" panose="02020603050405020304" pitchFamily="18" charset="0"/>
              </a:rPr>
              <a:t>发射结正偏，集电结反偏</a:t>
            </a:r>
          </a:p>
          <a:p>
            <a:pPr lvl="1">
              <a:lnSpc>
                <a:spcPct val="80000"/>
              </a:lnSpc>
            </a:pPr>
            <a:r>
              <a:rPr lang="en-US" altLang="zh-CN" sz="2400" b="1" i="1">
                <a:latin typeface="Times New Roman" panose="02020603050405020304" pitchFamily="18" charset="0"/>
              </a:rPr>
              <a:t>i</a:t>
            </a:r>
            <a:r>
              <a:rPr kumimoji="1" lang="en-US" altLang="zh-CN" sz="2000" b="1" baseline="-10000">
                <a:latin typeface="Times New Roman" panose="02020603050405020304" pitchFamily="18" charset="0"/>
              </a:rPr>
              <a:t>C</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与</a:t>
            </a:r>
            <a:r>
              <a:rPr kumimoji="1" lang="en-US" altLang="zh-CN" sz="2400" b="1" i="1">
                <a:latin typeface="Times New Roman" panose="02020603050405020304" pitchFamily="18" charset="0"/>
                <a:ea typeface="黑体" panose="02010609060101010101" pitchFamily="49" charset="-122"/>
              </a:rPr>
              <a:t>v</a:t>
            </a:r>
            <a:r>
              <a:rPr kumimoji="1" lang="en-US" altLang="zh-CN" sz="2000" b="1" baseline="-25000">
                <a:latin typeface="Times New Roman" panose="02020603050405020304" pitchFamily="18" charset="0"/>
                <a:ea typeface="黑体" panose="02010609060101010101" pitchFamily="49" charset="-122"/>
              </a:rPr>
              <a:t>CE</a:t>
            </a:r>
            <a:r>
              <a:rPr kumimoji="1" lang="zh-CN" altLang="en-US" sz="2400" b="1">
                <a:latin typeface="Times New Roman" panose="02020603050405020304" pitchFamily="18" charset="0"/>
              </a:rPr>
              <a:t> 几乎无关，</a:t>
            </a:r>
            <a:r>
              <a:rPr lang="en-US" altLang="zh-CN" sz="2400" b="1" i="1">
                <a:latin typeface="Times New Roman" panose="02020603050405020304" pitchFamily="18" charset="0"/>
              </a:rPr>
              <a:t>i</a:t>
            </a:r>
            <a:r>
              <a:rPr kumimoji="1" lang="en-US" altLang="zh-CN" sz="2000" b="1" baseline="-10000">
                <a:latin typeface="Times New Roman" panose="02020603050405020304" pitchFamily="18" charset="0"/>
              </a:rPr>
              <a:t>C</a:t>
            </a:r>
            <a:r>
              <a:rPr kumimoji="1" lang="en-US" altLang="zh-CN" sz="2400" i="1">
                <a:latin typeface="Times New Roman" panose="02020603050405020304" pitchFamily="18" charset="0"/>
              </a:rPr>
              <a:t> </a:t>
            </a:r>
            <a:r>
              <a:rPr kumimoji="1" lang="en-US" altLang="zh-CN" sz="2400" b="1">
                <a:latin typeface="Times New Roman" panose="02020603050405020304" pitchFamily="18" charset="0"/>
              </a:rPr>
              <a:t>= β</a:t>
            </a:r>
            <a:r>
              <a:rPr lang="en-US" altLang="zh-CN" sz="2400" b="1" i="1">
                <a:latin typeface="Times New Roman" panose="02020603050405020304" pitchFamily="18" charset="0"/>
              </a:rPr>
              <a:t>i</a:t>
            </a:r>
            <a:r>
              <a:rPr kumimoji="1" lang="en-US" altLang="zh-CN" sz="2000" b="1" baseline="-10000">
                <a:latin typeface="Times New Roman" panose="02020603050405020304" pitchFamily="18" charset="0"/>
              </a:rPr>
              <a:t>B</a:t>
            </a:r>
            <a:endParaRPr kumimoji="1" lang="en-US" altLang="zh-CN" sz="1800" b="1">
              <a:latin typeface="Times New Roman" panose="02020603050405020304" pitchFamily="18" charset="0"/>
            </a:endParaRPr>
          </a:p>
        </p:txBody>
      </p:sp>
      <p:sp>
        <p:nvSpPr>
          <p:cNvPr id="24585" name="Text Box 4">
            <a:extLst>
              <a:ext uri="{FF2B5EF4-FFF2-40B4-BE49-F238E27FC236}">
                <a16:creationId xmlns:a16="http://schemas.microsoft.com/office/drawing/2014/main" id="{EEF1470A-4410-49CE-9715-A14E90A68920}"/>
              </a:ext>
            </a:extLst>
          </p:cNvPr>
          <p:cNvSpPr txBox="1">
            <a:spLocks noChangeArrowheads="1"/>
          </p:cNvSpPr>
          <p:nvPr/>
        </p:nvSpPr>
        <p:spPr bwMode="auto">
          <a:xfrm>
            <a:off x="2649538" y="1127125"/>
            <a:ext cx="316865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Aft>
                <a:spcPct val="0"/>
              </a:spcAft>
              <a:buFontTx/>
              <a:buNone/>
            </a:pPr>
            <a:r>
              <a:rPr kumimoji="1" lang="en-US" altLang="zh-CN" sz="2800" i="1">
                <a:latin typeface="Times New Roman" panose="02020603050405020304" pitchFamily="18" charset="0"/>
                <a:ea typeface="黑体" panose="02010609060101010101" pitchFamily="49" charset="-122"/>
              </a:rPr>
              <a:t>i</a:t>
            </a:r>
            <a:r>
              <a:rPr kumimoji="1" lang="en-US" altLang="zh-CN" sz="2800" baseline="-25000">
                <a:latin typeface="Times New Roman" panose="02020603050405020304" pitchFamily="18" charset="0"/>
                <a:ea typeface="黑体" panose="02010609060101010101" pitchFamily="49" charset="-122"/>
              </a:rPr>
              <a:t>C </a:t>
            </a:r>
            <a:r>
              <a:rPr kumimoji="1" lang="en-US" altLang="zh-CN" sz="2800">
                <a:latin typeface="Times New Roman" panose="02020603050405020304" pitchFamily="18" charset="0"/>
                <a:ea typeface="黑体" panose="02010609060101010101" pitchFamily="49" charset="-122"/>
              </a:rPr>
              <a:t>= </a:t>
            </a:r>
            <a:r>
              <a:rPr kumimoji="1" lang="en-US" altLang="zh-CN" sz="2800" i="1">
                <a:latin typeface="Times New Roman" panose="02020603050405020304" pitchFamily="18" charset="0"/>
                <a:ea typeface="黑体" panose="02010609060101010101" pitchFamily="49" charset="-122"/>
              </a:rPr>
              <a:t>f </a:t>
            </a:r>
            <a:r>
              <a:rPr kumimoji="1" lang="en-US" altLang="zh-CN" sz="2800">
                <a:latin typeface="Times New Roman" panose="02020603050405020304" pitchFamily="18" charset="0"/>
                <a:ea typeface="黑体" panose="02010609060101010101" pitchFamily="49" charset="-122"/>
              </a:rPr>
              <a:t>(</a:t>
            </a:r>
            <a:r>
              <a:rPr kumimoji="1" lang="en-US" altLang="zh-CN" i="1">
                <a:latin typeface="Times New Roman" panose="02020603050405020304" pitchFamily="18" charset="0"/>
                <a:ea typeface="黑体" panose="02010609060101010101" pitchFamily="49" charset="-122"/>
              </a:rPr>
              <a:t>v</a:t>
            </a:r>
            <a:r>
              <a:rPr kumimoji="1" lang="en-US" altLang="zh-CN" sz="2800" baseline="-25000">
                <a:latin typeface="Times New Roman" panose="02020603050405020304" pitchFamily="18" charset="0"/>
                <a:ea typeface="黑体" panose="02010609060101010101" pitchFamily="49" charset="-122"/>
              </a:rPr>
              <a:t>CE</a:t>
            </a:r>
            <a:r>
              <a:rPr kumimoji="1" lang="en-US" altLang="zh-CN" sz="2800">
                <a:latin typeface="Times New Roman" panose="02020603050405020304" pitchFamily="18" charset="0"/>
                <a:ea typeface="黑体" panose="02010609060101010101" pitchFamily="49" charset="-122"/>
              </a:rPr>
              <a:t>)</a:t>
            </a:r>
            <a:r>
              <a:rPr kumimoji="1" lang="en-US" altLang="zh-CN" sz="2800">
                <a:latin typeface="Times New Roman" panose="02020603050405020304" pitchFamily="18" charset="0"/>
                <a:ea typeface="黑体" panose="02010609060101010101" pitchFamily="49" charset="-122"/>
                <a:sym typeface="Symbol" panose="05050102010706020507" pitchFamily="18" charset="2"/>
              </a:rPr>
              <a:t></a:t>
            </a:r>
            <a:r>
              <a:rPr kumimoji="1" lang="en-US" altLang="zh-CN" i="1" baseline="-10000">
                <a:latin typeface="Times New Roman" panose="02020603050405020304" pitchFamily="18" charset="0"/>
                <a:ea typeface="黑体" panose="02010609060101010101" pitchFamily="49" charset="-122"/>
              </a:rPr>
              <a:t>i</a:t>
            </a:r>
            <a:r>
              <a:rPr kumimoji="1" lang="en-US" altLang="zh-CN" sz="2800" baseline="-30000">
                <a:latin typeface="Times New Roman" panose="02020603050405020304" pitchFamily="18" charset="0"/>
                <a:ea typeface="黑体" panose="02010609060101010101" pitchFamily="49" charset="-122"/>
              </a:rPr>
              <a:t>B</a:t>
            </a:r>
            <a:r>
              <a:rPr kumimoji="1" lang="en-US" altLang="zh-CN" sz="2800" baseline="-10000">
                <a:latin typeface="Times New Roman" panose="02020603050405020304" pitchFamily="18" charset="0"/>
                <a:ea typeface="黑体" panose="02010609060101010101" pitchFamily="49" charset="-122"/>
              </a:rPr>
              <a:t>=</a:t>
            </a:r>
            <a:r>
              <a:rPr kumimoji="1" lang="zh-CN" altLang="en-US" sz="2800" baseline="-10000">
                <a:latin typeface="Times New Roman" panose="02020603050405020304" pitchFamily="18" charset="0"/>
              </a:rPr>
              <a:t>常数</a:t>
            </a:r>
            <a:endParaRPr kumimoji="1" lang="zh-CN" altLang="en-US" sz="2800">
              <a:latin typeface="Times New Roman" panose="02020603050405020304" pitchFamily="18" charset="0"/>
            </a:endParaRPr>
          </a:p>
        </p:txBody>
      </p:sp>
      <p:grpSp>
        <p:nvGrpSpPr>
          <p:cNvPr id="2" name="Group 105">
            <a:extLst>
              <a:ext uri="{FF2B5EF4-FFF2-40B4-BE49-F238E27FC236}">
                <a16:creationId xmlns:a16="http://schemas.microsoft.com/office/drawing/2014/main" id="{2D9E3609-4F1A-42FF-BBBC-47DEEC708561}"/>
              </a:ext>
            </a:extLst>
          </p:cNvPr>
          <p:cNvGrpSpPr>
            <a:grpSpLocks/>
          </p:cNvGrpSpPr>
          <p:nvPr/>
        </p:nvGrpSpPr>
        <p:grpSpPr bwMode="auto">
          <a:xfrm>
            <a:off x="5667375" y="5754688"/>
            <a:ext cx="2552700" cy="627062"/>
            <a:chOff x="3428" y="3625"/>
            <a:chExt cx="1608" cy="395"/>
          </a:xfrm>
        </p:grpSpPr>
        <p:grpSp>
          <p:nvGrpSpPr>
            <p:cNvPr id="24639" name="Group 40">
              <a:extLst>
                <a:ext uri="{FF2B5EF4-FFF2-40B4-BE49-F238E27FC236}">
                  <a16:creationId xmlns:a16="http://schemas.microsoft.com/office/drawing/2014/main" id="{CD5504E1-E049-4A48-8C76-C736B0EC5099}"/>
                </a:ext>
              </a:extLst>
            </p:cNvPr>
            <p:cNvGrpSpPr>
              <a:grpSpLocks/>
            </p:cNvGrpSpPr>
            <p:nvPr/>
          </p:nvGrpSpPr>
          <p:grpSpPr bwMode="auto">
            <a:xfrm>
              <a:off x="3428" y="3625"/>
              <a:ext cx="1608" cy="65"/>
              <a:chOff x="2993" y="3543"/>
              <a:chExt cx="1929" cy="69"/>
            </a:xfrm>
          </p:grpSpPr>
          <p:sp>
            <p:nvSpPr>
              <p:cNvPr id="24641" name="Line 41">
                <a:extLst>
                  <a:ext uri="{FF2B5EF4-FFF2-40B4-BE49-F238E27FC236}">
                    <a16:creationId xmlns:a16="http://schemas.microsoft.com/office/drawing/2014/main" id="{9B392FE8-ED89-4774-8E72-43315FDBE9A1}"/>
                  </a:ext>
                </a:extLst>
              </p:cNvPr>
              <p:cNvSpPr>
                <a:spLocks noChangeShapeType="1"/>
              </p:cNvSpPr>
              <p:nvPr/>
            </p:nvSpPr>
            <p:spPr bwMode="auto">
              <a:xfrm flipV="1">
                <a:off x="2993" y="3543"/>
                <a:ext cx="114" cy="66"/>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42" name="Line 42">
                <a:extLst>
                  <a:ext uri="{FF2B5EF4-FFF2-40B4-BE49-F238E27FC236}">
                    <a16:creationId xmlns:a16="http://schemas.microsoft.com/office/drawing/2014/main" id="{71F2A1C0-B30F-4C59-B61C-417191E4D59E}"/>
                  </a:ext>
                </a:extLst>
              </p:cNvPr>
              <p:cNvSpPr>
                <a:spLocks noChangeShapeType="1"/>
              </p:cNvSpPr>
              <p:nvPr/>
            </p:nvSpPr>
            <p:spPr bwMode="auto">
              <a:xfrm flipV="1">
                <a:off x="3084" y="3543"/>
                <a:ext cx="114" cy="66"/>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43" name="Line 43">
                <a:extLst>
                  <a:ext uri="{FF2B5EF4-FFF2-40B4-BE49-F238E27FC236}">
                    <a16:creationId xmlns:a16="http://schemas.microsoft.com/office/drawing/2014/main" id="{CAF68F82-3EF4-4C65-9498-A381B2CB96D6}"/>
                  </a:ext>
                </a:extLst>
              </p:cNvPr>
              <p:cNvSpPr>
                <a:spLocks noChangeShapeType="1"/>
              </p:cNvSpPr>
              <p:nvPr/>
            </p:nvSpPr>
            <p:spPr bwMode="auto">
              <a:xfrm flipV="1">
                <a:off x="3175" y="3543"/>
                <a:ext cx="114" cy="66"/>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44" name="Line 44">
                <a:extLst>
                  <a:ext uri="{FF2B5EF4-FFF2-40B4-BE49-F238E27FC236}">
                    <a16:creationId xmlns:a16="http://schemas.microsoft.com/office/drawing/2014/main" id="{9D42725B-0F93-460A-911B-BE8B5B06C0F2}"/>
                  </a:ext>
                </a:extLst>
              </p:cNvPr>
              <p:cNvSpPr>
                <a:spLocks noChangeShapeType="1"/>
              </p:cNvSpPr>
              <p:nvPr/>
            </p:nvSpPr>
            <p:spPr bwMode="auto">
              <a:xfrm flipV="1">
                <a:off x="3266" y="3543"/>
                <a:ext cx="114" cy="66"/>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45" name="Line 45">
                <a:extLst>
                  <a:ext uri="{FF2B5EF4-FFF2-40B4-BE49-F238E27FC236}">
                    <a16:creationId xmlns:a16="http://schemas.microsoft.com/office/drawing/2014/main" id="{237ADEEB-55E5-4B22-A35D-730E636EFEE2}"/>
                  </a:ext>
                </a:extLst>
              </p:cNvPr>
              <p:cNvSpPr>
                <a:spLocks noChangeShapeType="1"/>
              </p:cNvSpPr>
              <p:nvPr/>
            </p:nvSpPr>
            <p:spPr bwMode="auto">
              <a:xfrm flipV="1">
                <a:off x="3356" y="3546"/>
                <a:ext cx="114" cy="66"/>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46" name="Line 46">
                <a:extLst>
                  <a:ext uri="{FF2B5EF4-FFF2-40B4-BE49-F238E27FC236}">
                    <a16:creationId xmlns:a16="http://schemas.microsoft.com/office/drawing/2014/main" id="{BD5E3CC6-8D8D-4312-B67F-5088FEB90CA3}"/>
                  </a:ext>
                </a:extLst>
              </p:cNvPr>
              <p:cNvSpPr>
                <a:spLocks noChangeShapeType="1"/>
              </p:cNvSpPr>
              <p:nvPr/>
            </p:nvSpPr>
            <p:spPr bwMode="auto">
              <a:xfrm flipV="1">
                <a:off x="3447" y="3546"/>
                <a:ext cx="114" cy="66"/>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47" name="Line 47">
                <a:extLst>
                  <a:ext uri="{FF2B5EF4-FFF2-40B4-BE49-F238E27FC236}">
                    <a16:creationId xmlns:a16="http://schemas.microsoft.com/office/drawing/2014/main" id="{3D0E5B70-372C-47F8-9A2C-C9E6F9A5EF0A}"/>
                  </a:ext>
                </a:extLst>
              </p:cNvPr>
              <p:cNvSpPr>
                <a:spLocks noChangeShapeType="1"/>
              </p:cNvSpPr>
              <p:nvPr/>
            </p:nvSpPr>
            <p:spPr bwMode="auto">
              <a:xfrm flipV="1">
                <a:off x="3538" y="3546"/>
                <a:ext cx="114" cy="66"/>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48" name="Line 48">
                <a:extLst>
                  <a:ext uri="{FF2B5EF4-FFF2-40B4-BE49-F238E27FC236}">
                    <a16:creationId xmlns:a16="http://schemas.microsoft.com/office/drawing/2014/main" id="{C1D247DC-B017-4483-8BCC-17708EA510E5}"/>
                  </a:ext>
                </a:extLst>
              </p:cNvPr>
              <p:cNvSpPr>
                <a:spLocks noChangeShapeType="1"/>
              </p:cNvSpPr>
              <p:nvPr/>
            </p:nvSpPr>
            <p:spPr bwMode="auto">
              <a:xfrm flipV="1">
                <a:off x="3629" y="3546"/>
                <a:ext cx="114" cy="66"/>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49" name="Line 49">
                <a:extLst>
                  <a:ext uri="{FF2B5EF4-FFF2-40B4-BE49-F238E27FC236}">
                    <a16:creationId xmlns:a16="http://schemas.microsoft.com/office/drawing/2014/main" id="{BC223788-3585-412E-A11E-0ABEA54B9D78}"/>
                  </a:ext>
                </a:extLst>
              </p:cNvPr>
              <p:cNvSpPr>
                <a:spLocks noChangeShapeType="1"/>
              </p:cNvSpPr>
              <p:nvPr/>
            </p:nvSpPr>
            <p:spPr bwMode="auto">
              <a:xfrm flipV="1">
                <a:off x="3719" y="3543"/>
                <a:ext cx="114" cy="66"/>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50" name="Line 50">
                <a:extLst>
                  <a:ext uri="{FF2B5EF4-FFF2-40B4-BE49-F238E27FC236}">
                    <a16:creationId xmlns:a16="http://schemas.microsoft.com/office/drawing/2014/main" id="{37D55B67-20AB-46B2-8396-EB4BB1DA447E}"/>
                  </a:ext>
                </a:extLst>
              </p:cNvPr>
              <p:cNvSpPr>
                <a:spLocks noChangeShapeType="1"/>
              </p:cNvSpPr>
              <p:nvPr/>
            </p:nvSpPr>
            <p:spPr bwMode="auto">
              <a:xfrm flipV="1">
                <a:off x="3810" y="3543"/>
                <a:ext cx="114" cy="66"/>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51" name="Line 51">
                <a:extLst>
                  <a:ext uri="{FF2B5EF4-FFF2-40B4-BE49-F238E27FC236}">
                    <a16:creationId xmlns:a16="http://schemas.microsoft.com/office/drawing/2014/main" id="{52B8524E-B756-4D89-A547-3BCE445D3332}"/>
                  </a:ext>
                </a:extLst>
              </p:cNvPr>
              <p:cNvSpPr>
                <a:spLocks noChangeShapeType="1"/>
              </p:cNvSpPr>
              <p:nvPr/>
            </p:nvSpPr>
            <p:spPr bwMode="auto">
              <a:xfrm flipV="1">
                <a:off x="3901" y="3543"/>
                <a:ext cx="114" cy="66"/>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52" name="Line 52">
                <a:extLst>
                  <a:ext uri="{FF2B5EF4-FFF2-40B4-BE49-F238E27FC236}">
                    <a16:creationId xmlns:a16="http://schemas.microsoft.com/office/drawing/2014/main" id="{5AF1AA36-83CB-419C-A9F6-A9E052A655EE}"/>
                  </a:ext>
                </a:extLst>
              </p:cNvPr>
              <p:cNvSpPr>
                <a:spLocks noChangeShapeType="1"/>
              </p:cNvSpPr>
              <p:nvPr/>
            </p:nvSpPr>
            <p:spPr bwMode="auto">
              <a:xfrm flipV="1">
                <a:off x="3992" y="3543"/>
                <a:ext cx="114" cy="66"/>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53" name="Line 53">
                <a:extLst>
                  <a:ext uri="{FF2B5EF4-FFF2-40B4-BE49-F238E27FC236}">
                    <a16:creationId xmlns:a16="http://schemas.microsoft.com/office/drawing/2014/main" id="{28CC10FB-CF95-41CE-ABEC-F81EF9A87E90}"/>
                  </a:ext>
                </a:extLst>
              </p:cNvPr>
              <p:cNvSpPr>
                <a:spLocks noChangeShapeType="1"/>
              </p:cNvSpPr>
              <p:nvPr/>
            </p:nvSpPr>
            <p:spPr bwMode="auto">
              <a:xfrm flipV="1">
                <a:off x="4082" y="3546"/>
                <a:ext cx="114" cy="66"/>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54" name="Line 54">
                <a:extLst>
                  <a:ext uri="{FF2B5EF4-FFF2-40B4-BE49-F238E27FC236}">
                    <a16:creationId xmlns:a16="http://schemas.microsoft.com/office/drawing/2014/main" id="{C63A4925-2C09-406F-B988-76BEEBEE33CA}"/>
                  </a:ext>
                </a:extLst>
              </p:cNvPr>
              <p:cNvSpPr>
                <a:spLocks noChangeShapeType="1"/>
              </p:cNvSpPr>
              <p:nvPr/>
            </p:nvSpPr>
            <p:spPr bwMode="auto">
              <a:xfrm flipV="1">
                <a:off x="4173" y="3546"/>
                <a:ext cx="114" cy="66"/>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55" name="Line 55">
                <a:extLst>
                  <a:ext uri="{FF2B5EF4-FFF2-40B4-BE49-F238E27FC236}">
                    <a16:creationId xmlns:a16="http://schemas.microsoft.com/office/drawing/2014/main" id="{D16BD1CC-357F-4EFA-B271-702637F5821E}"/>
                  </a:ext>
                </a:extLst>
              </p:cNvPr>
              <p:cNvSpPr>
                <a:spLocks noChangeShapeType="1"/>
              </p:cNvSpPr>
              <p:nvPr/>
            </p:nvSpPr>
            <p:spPr bwMode="auto">
              <a:xfrm flipV="1">
                <a:off x="4264" y="3546"/>
                <a:ext cx="114" cy="66"/>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56" name="Line 56">
                <a:extLst>
                  <a:ext uri="{FF2B5EF4-FFF2-40B4-BE49-F238E27FC236}">
                    <a16:creationId xmlns:a16="http://schemas.microsoft.com/office/drawing/2014/main" id="{C7D88F18-FC58-46C2-B973-90AFB89E708B}"/>
                  </a:ext>
                </a:extLst>
              </p:cNvPr>
              <p:cNvSpPr>
                <a:spLocks noChangeShapeType="1"/>
              </p:cNvSpPr>
              <p:nvPr/>
            </p:nvSpPr>
            <p:spPr bwMode="auto">
              <a:xfrm flipV="1">
                <a:off x="4355" y="3546"/>
                <a:ext cx="114" cy="66"/>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57" name="Line 57">
                <a:extLst>
                  <a:ext uri="{FF2B5EF4-FFF2-40B4-BE49-F238E27FC236}">
                    <a16:creationId xmlns:a16="http://schemas.microsoft.com/office/drawing/2014/main" id="{A1F19B96-1572-4659-B583-9809EA447FFE}"/>
                  </a:ext>
                </a:extLst>
              </p:cNvPr>
              <p:cNvSpPr>
                <a:spLocks noChangeShapeType="1"/>
              </p:cNvSpPr>
              <p:nvPr/>
            </p:nvSpPr>
            <p:spPr bwMode="auto">
              <a:xfrm flipV="1">
                <a:off x="4445" y="3543"/>
                <a:ext cx="114" cy="66"/>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58" name="Line 58">
                <a:extLst>
                  <a:ext uri="{FF2B5EF4-FFF2-40B4-BE49-F238E27FC236}">
                    <a16:creationId xmlns:a16="http://schemas.microsoft.com/office/drawing/2014/main" id="{A451161A-B8B4-4E06-B890-952AB488C943}"/>
                  </a:ext>
                </a:extLst>
              </p:cNvPr>
              <p:cNvSpPr>
                <a:spLocks noChangeShapeType="1"/>
              </p:cNvSpPr>
              <p:nvPr/>
            </p:nvSpPr>
            <p:spPr bwMode="auto">
              <a:xfrm flipV="1">
                <a:off x="4536" y="3543"/>
                <a:ext cx="114" cy="66"/>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59" name="Line 59">
                <a:extLst>
                  <a:ext uri="{FF2B5EF4-FFF2-40B4-BE49-F238E27FC236}">
                    <a16:creationId xmlns:a16="http://schemas.microsoft.com/office/drawing/2014/main" id="{C8613636-EBCB-4CE7-BAA0-5E06C261B90C}"/>
                  </a:ext>
                </a:extLst>
              </p:cNvPr>
              <p:cNvSpPr>
                <a:spLocks noChangeShapeType="1"/>
              </p:cNvSpPr>
              <p:nvPr/>
            </p:nvSpPr>
            <p:spPr bwMode="auto">
              <a:xfrm flipV="1">
                <a:off x="4626" y="3546"/>
                <a:ext cx="114" cy="66"/>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60" name="Line 60">
                <a:extLst>
                  <a:ext uri="{FF2B5EF4-FFF2-40B4-BE49-F238E27FC236}">
                    <a16:creationId xmlns:a16="http://schemas.microsoft.com/office/drawing/2014/main" id="{666DA943-AB98-4E9D-90E9-5FAEDB622955}"/>
                  </a:ext>
                </a:extLst>
              </p:cNvPr>
              <p:cNvSpPr>
                <a:spLocks noChangeShapeType="1"/>
              </p:cNvSpPr>
              <p:nvPr/>
            </p:nvSpPr>
            <p:spPr bwMode="auto">
              <a:xfrm flipV="1">
                <a:off x="4717" y="3546"/>
                <a:ext cx="114" cy="66"/>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61" name="Line 61">
                <a:extLst>
                  <a:ext uri="{FF2B5EF4-FFF2-40B4-BE49-F238E27FC236}">
                    <a16:creationId xmlns:a16="http://schemas.microsoft.com/office/drawing/2014/main" id="{7147EF46-95D2-4921-9239-6AB8B8A68162}"/>
                  </a:ext>
                </a:extLst>
              </p:cNvPr>
              <p:cNvSpPr>
                <a:spLocks noChangeShapeType="1"/>
              </p:cNvSpPr>
              <p:nvPr/>
            </p:nvSpPr>
            <p:spPr bwMode="auto">
              <a:xfrm flipV="1">
                <a:off x="4808" y="3546"/>
                <a:ext cx="114" cy="66"/>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4640" name="Rectangle 28">
              <a:extLst>
                <a:ext uri="{FF2B5EF4-FFF2-40B4-BE49-F238E27FC236}">
                  <a16:creationId xmlns:a16="http://schemas.microsoft.com/office/drawing/2014/main" id="{5CAED638-6201-441F-B587-9B69C4070425}"/>
                </a:ext>
              </a:extLst>
            </p:cNvPr>
            <p:cNvSpPr>
              <a:spLocks noChangeArrowheads="1"/>
            </p:cNvSpPr>
            <p:nvPr/>
          </p:nvSpPr>
          <p:spPr bwMode="auto">
            <a:xfrm>
              <a:off x="3931" y="3732"/>
              <a:ext cx="6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400">
                  <a:solidFill>
                    <a:srgbClr val="FF3300"/>
                  </a:solidFill>
                </a:rPr>
                <a:t>截止区</a:t>
              </a:r>
            </a:p>
          </p:txBody>
        </p:sp>
      </p:grpSp>
      <p:sp>
        <p:nvSpPr>
          <p:cNvPr id="606218" name="Rectangle 10">
            <a:extLst>
              <a:ext uri="{FF2B5EF4-FFF2-40B4-BE49-F238E27FC236}">
                <a16:creationId xmlns:a16="http://schemas.microsoft.com/office/drawing/2014/main" id="{D66C4767-E35C-4F3B-B808-93BC3B940ABE}"/>
              </a:ext>
            </a:extLst>
          </p:cNvPr>
          <p:cNvSpPr>
            <a:spLocks noChangeArrowheads="1"/>
          </p:cNvSpPr>
          <p:nvPr/>
        </p:nvSpPr>
        <p:spPr bwMode="auto">
          <a:xfrm>
            <a:off x="6465888" y="4627563"/>
            <a:ext cx="1103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400"/>
              <a:t>放大区</a:t>
            </a:r>
          </a:p>
        </p:txBody>
      </p:sp>
      <p:sp>
        <p:nvSpPr>
          <p:cNvPr id="606219" name="Rectangle 11">
            <a:extLst>
              <a:ext uri="{FF2B5EF4-FFF2-40B4-BE49-F238E27FC236}">
                <a16:creationId xmlns:a16="http://schemas.microsoft.com/office/drawing/2014/main" id="{95C0464F-55FD-47C3-A4F3-6F17D24BF347}"/>
              </a:ext>
            </a:extLst>
          </p:cNvPr>
          <p:cNvSpPr>
            <a:spLocks noChangeArrowheads="1"/>
          </p:cNvSpPr>
          <p:nvPr/>
        </p:nvSpPr>
        <p:spPr bwMode="auto">
          <a:xfrm>
            <a:off x="5481638" y="3213100"/>
            <a:ext cx="1260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400">
                <a:solidFill>
                  <a:srgbClr val="0000FF"/>
                </a:solidFill>
              </a:rPr>
              <a:t>饱和区</a:t>
            </a:r>
          </a:p>
        </p:txBody>
      </p:sp>
      <p:sp>
        <p:nvSpPr>
          <p:cNvPr id="24589" name="Text Box 30">
            <a:extLst>
              <a:ext uri="{FF2B5EF4-FFF2-40B4-BE49-F238E27FC236}">
                <a16:creationId xmlns:a16="http://schemas.microsoft.com/office/drawing/2014/main" id="{17DA2B69-045C-4F36-81BB-A14D3D3B15D0}"/>
              </a:ext>
            </a:extLst>
          </p:cNvPr>
          <p:cNvSpPr txBox="1">
            <a:spLocks noChangeArrowheads="1"/>
          </p:cNvSpPr>
          <p:nvPr/>
        </p:nvSpPr>
        <p:spPr bwMode="auto">
          <a:xfrm>
            <a:off x="7996238" y="5795963"/>
            <a:ext cx="4159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med" len="lg"/>
              </a14:hiddenLine>
            </a:ext>
          </a:extLst>
        </p:spPr>
        <p:txBody>
          <a:bodyPr wrap="none" lIns="0" tIns="0" rIns="0" bIns="0"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spcAft>
                <a:spcPct val="0"/>
              </a:spcAft>
              <a:buFontTx/>
              <a:buNone/>
            </a:pPr>
            <a:r>
              <a:rPr kumimoji="1" lang="en-US" altLang="zh-CN" sz="2800" i="1">
                <a:latin typeface="Times New Roman" panose="02020603050405020304" pitchFamily="18" charset="0"/>
                <a:ea typeface="长城楷体" pitchFamily="49" charset="-122"/>
              </a:rPr>
              <a:t>v</a:t>
            </a:r>
            <a:r>
              <a:rPr kumimoji="1" lang="en-US" altLang="zh-CN" sz="2400" baseline="-25000">
                <a:latin typeface="Times New Roman" panose="02020603050405020304" pitchFamily="18" charset="0"/>
                <a:ea typeface="长城楷体" pitchFamily="49" charset="-122"/>
              </a:rPr>
              <a:t>CE</a:t>
            </a:r>
            <a:endParaRPr kumimoji="1" lang="zh-CN" altLang="en-US" sz="2400">
              <a:latin typeface="Times New Roman" panose="02020603050405020304" pitchFamily="18" charset="0"/>
              <a:ea typeface="长城楷体" pitchFamily="49" charset="-122"/>
            </a:endParaRPr>
          </a:p>
        </p:txBody>
      </p:sp>
      <p:sp>
        <p:nvSpPr>
          <p:cNvPr id="24590" name="Text Box 31">
            <a:extLst>
              <a:ext uri="{FF2B5EF4-FFF2-40B4-BE49-F238E27FC236}">
                <a16:creationId xmlns:a16="http://schemas.microsoft.com/office/drawing/2014/main" id="{681D01E6-167D-4E95-94D4-CA0231B0F77F}"/>
              </a:ext>
            </a:extLst>
          </p:cNvPr>
          <p:cNvSpPr txBox="1">
            <a:spLocks noChangeArrowheads="1"/>
          </p:cNvSpPr>
          <p:nvPr/>
        </p:nvSpPr>
        <p:spPr bwMode="auto">
          <a:xfrm>
            <a:off x="5013325" y="3398838"/>
            <a:ext cx="2301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med" len="lg"/>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2400" i="1">
                <a:latin typeface="Times New Roman" panose="02020603050405020304" pitchFamily="18" charset="0"/>
                <a:ea typeface="长城楷体" pitchFamily="49" charset="-122"/>
              </a:rPr>
              <a:t>i</a:t>
            </a:r>
            <a:r>
              <a:rPr kumimoji="1" lang="en-US" altLang="zh-CN" sz="2400" baseline="-25000">
                <a:latin typeface="Times New Roman" panose="02020603050405020304" pitchFamily="18" charset="0"/>
                <a:ea typeface="长城楷体" pitchFamily="49" charset="-122"/>
              </a:rPr>
              <a:t>C</a:t>
            </a:r>
            <a:endParaRPr kumimoji="1" lang="zh-CN" altLang="en-US" sz="2400">
              <a:latin typeface="Times New Roman" panose="02020603050405020304" pitchFamily="18" charset="0"/>
              <a:ea typeface="长城楷体" pitchFamily="49" charset="-122"/>
            </a:endParaRPr>
          </a:p>
        </p:txBody>
      </p:sp>
      <p:sp>
        <p:nvSpPr>
          <p:cNvPr id="24591" name="Line 34">
            <a:extLst>
              <a:ext uri="{FF2B5EF4-FFF2-40B4-BE49-F238E27FC236}">
                <a16:creationId xmlns:a16="http://schemas.microsoft.com/office/drawing/2014/main" id="{FC4433C2-F68C-4611-B874-6E7C3D0E2F15}"/>
              </a:ext>
            </a:extLst>
          </p:cNvPr>
          <p:cNvSpPr>
            <a:spLocks noChangeShapeType="1"/>
          </p:cNvSpPr>
          <p:nvPr/>
        </p:nvSpPr>
        <p:spPr bwMode="auto">
          <a:xfrm flipV="1">
            <a:off x="5445125" y="3508375"/>
            <a:ext cx="0" cy="2355850"/>
          </a:xfrm>
          <a:prstGeom prst="line">
            <a:avLst/>
          </a:prstGeom>
          <a:noFill/>
          <a:ln w="28575">
            <a:solidFill>
              <a:schemeClr val="tx1"/>
            </a:solidFill>
            <a:round/>
            <a:headEnd type="none" w="sm" len="sm"/>
            <a:tailEnd type="triangl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4592" name="Text Box 36">
            <a:extLst>
              <a:ext uri="{FF2B5EF4-FFF2-40B4-BE49-F238E27FC236}">
                <a16:creationId xmlns:a16="http://schemas.microsoft.com/office/drawing/2014/main" id="{B911A62C-BE21-456F-BD52-63CC2DB9A2BC}"/>
              </a:ext>
            </a:extLst>
          </p:cNvPr>
          <p:cNvSpPr txBox="1">
            <a:spLocks noChangeArrowheads="1"/>
          </p:cNvSpPr>
          <p:nvPr/>
        </p:nvSpPr>
        <p:spPr bwMode="auto">
          <a:xfrm>
            <a:off x="5100638" y="5786438"/>
            <a:ext cx="2206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med" len="lg"/>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2400" i="1">
                <a:latin typeface="Times New Roman" panose="02020603050405020304" pitchFamily="18" charset="0"/>
                <a:ea typeface="长城楷体" pitchFamily="49" charset="-122"/>
              </a:rPr>
              <a:t>O</a:t>
            </a:r>
          </a:p>
        </p:txBody>
      </p:sp>
      <p:sp>
        <p:nvSpPr>
          <p:cNvPr id="606245" name="Freeform 37">
            <a:extLst>
              <a:ext uri="{FF2B5EF4-FFF2-40B4-BE49-F238E27FC236}">
                <a16:creationId xmlns:a16="http://schemas.microsoft.com/office/drawing/2014/main" id="{F08B3EFC-FF5D-408F-9509-FD9CF1CCE7CE}"/>
              </a:ext>
            </a:extLst>
          </p:cNvPr>
          <p:cNvSpPr>
            <a:spLocks/>
          </p:cNvSpPr>
          <p:nvPr/>
        </p:nvSpPr>
        <p:spPr bwMode="auto">
          <a:xfrm>
            <a:off x="5451475" y="5722938"/>
            <a:ext cx="2805113" cy="144462"/>
          </a:xfrm>
          <a:custGeom>
            <a:avLst/>
            <a:gdLst>
              <a:gd name="T0" fmla="*/ 0 w 2191"/>
              <a:gd name="T1" fmla="*/ 2147483646 h 96"/>
              <a:gd name="T2" fmla="*/ 2147483646 w 2191"/>
              <a:gd name="T3" fmla="*/ 2147483646 h 96"/>
              <a:gd name="T4" fmla="*/ 2147483646 w 2191"/>
              <a:gd name="T5" fmla="*/ 2147483646 h 96"/>
              <a:gd name="T6" fmla="*/ 2147483646 w 2191"/>
              <a:gd name="T7" fmla="*/ 0 h 96"/>
              <a:gd name="T8" fmla="*/ 0 60000 65536"/>
              <a:gd name="T9" fmla="*/ 0 60000 65536"/>
              <a:gd name="T10" fmla="*/ 0 60000 65536"/>
              <a:gd name="T11" fmla="*/ 0 60000 65536"/>
              <a:gd name="T12" fmla="*/ 0 w 2191"/>
              <a:gd name="T13" fmla="*/ 0 h 96"/>
              <a:gd name="T14" fmla="*/ 2191 w 2191"/>
              <a:gd name="T15" fmla="*/ 96 h 96"/>
            </a:gdLst>
            <a:ahLst/>
            <a:cxnLst>
              <a:cxn ang="T8">
                <a:pos x="T0" y="T1"/>
              </a:cxn>
              <a:cxn ang="T9">
                <a:pos x="T2" y="T3"/>
              </a:cxn>
              <a:cxn ang="T10">
                <a:pos x="T4" y="T5"/>
              </a:cxn>
              <a:cxn ang="T11">
                <a:pos x="T6" y="T7"/>
              </a:cxn>
            </a:cxnLst>
            <a:rect l="T12" t="T13" r="T14" b="T15"/>
            <a:pathLst>
              <a:path w="2191" h="96">
                <a:moveTo>
                  <a:pt x="0" y="96"/>
                </a:moveTo>
                <a:cubicBezTo>
                  <a:pt x="32" y="85"/>
                  <a:pt x="83" y="42"/>
                  <a:pt x="194" y="27"/>
                </a:cubicBezTo>
                <a:cubicBezTo>
                  <a:pt x="305" y="12"/>
                  <a:pt x="331" y="12"/>
                  <a:pt x="664" y="8"/>
                </a:cubicBezTo>
                <a:cubicBezTo>
                  <a:pt x="997" y="4"/>
                  <a:pt x="1873" y="2"/>
                  <a:pt x="2191" y="0"/>
                </a:cubicBezTo>
              </a:path>
            </a:pathLst>
          </a:custGeom>
          <a:noFill/>
          <a:ln w="28575">
            <a:solidFill>
              <a:schemeClr val="tx1"/>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grpSp>
        <p:nvGrpSpPr>
          <p:cNvPr id="4" name="Group 102">
            <a:extLst>
              <a:ext uri="{FF2B5EF4-FFF2-40B4-BE49-F238E27FC236}">
                <a16:creationId xmlns:a16="http://schemas.microsoft.com/office/drawing/2014/main" id="{361E4EB0-4871-4A54-8CDF-BC423B622AA3}"/>
              </a:ext>
            </a:extLst>
          </p:cNvPr>
          <p:cNvGrpSpPr>
            <a:grpSpLocks/>
          </p:cNvGrpSpPr>
          <p:nvPr/>
        </p:nvGrpSpPr>
        <p:grpSpPr bwMode="auto">
          <a:xfrm>
            <a:off x="5470525" y="4652963"/>
            <a:ext cx="2789238" cy="1195387"/>
            <a:chOff x="3304" y="2931"/>
            <a:chExt cx="1757" cy="753"/>
          </a:xfrm>
        </p:grpSpPr>
        <p:sp>
          <p:nvSpPr>
            <p:cNvPr id="24637" name="Freeform 38">
              <a:extLst>
                <a:ext uri="{FF2B5EF4-FFF2-40B4-BE49-F238E27FC236}">
                  <a16:creationId xmlns:a16="http://schemas.microsoft.com/office/drawing/2014/main" id="{3602F17F-1A0F-41E1-8AE2-B710A66B730B}"/>
                </a:ext>
              </a:extLst>
            </p:cNvPr>
            <p:cNvSpPr>
              <a:spLocks/>
            </p:cNvSpPr>
            <p:nvPr/>
          </p:nvSpPr>
          <p:spPr bwMode="auto">
            <a:xfrm>
              <a:off x="3304" y="3252"/>
              <a:ext cx="1757" cy="432"/>
            </a:xfrm>
            <a:custGeom>
              <a:avLst/>
              <a:gdLst>
                <a:gd name="T0" fmla="*/ 0 w 2124"/>
                <a:gd name="T1" fmla="*/ 173 h 478"/>
                <a:gd name="T2" fmla="*/ 23 w 2124"/>
                <a:gd name="T3" fmla="*/ 52 h 478"/>
                <a:gd name="T4" fmla="*/ 93 w 2124"/>
                <a:gd name="T5" fmla="*/ 13 h 478"/>
                <a:gd name="T6" fmla="*/ 242 w 2124"/>
                <a:gd name="T7" fmla="*/ 5 h 478"/>
                <a:gd name="T8" fmla="*/ 318 w 2124"/>
                <a:gd name="T9" fmla="*/ 2 h 478"/>
                <a:gd name="T10" fmla="*/ 0 60000 65536"/>
                <a:gd name="T11" fmla="*/ 0 60000 65536"/>
                <a:gd name="T12" fmla="*/ 0 60000 65536"/>
                <a:gd name="T13" fmla="*/ 0 60000 65536"/>
                <a:gd name="T14" fmla="*/ 0 60000 65536"/>
                <a:gd name="T15" fmla="*/ 0 w 2124"/>
                <a:gd name="T16" fmla="*/ 0 h 478"/>
                <a:gd name="T17" fmla="*/ 2124 w 2124"/>
                <a:gd name="T18" fmla="*/ 478 h 478"/>
              </a:gdLst>
              <a:ahLst/>
              <a:cxnLst>
                <a:cxn ang="T10">
                  <a:pos x="T0" y="T1"/>
                </a:cxn>
                <a:cxn ang="T11">
                  <a:pos x="T2" y="T3"/>
                </a:cxn>
                <a:cxn ang="T12">
                  <a:pos x="T4" y="T5"/>
                </a:cxn>
                <a:cxn ang="T13">
                  <a:pos x="T6" y="T7"/>
                </a:cxn>
                <a:cxn ang="T14">
                  <a:pos x="T8" y="T9"/>
                </a:cxn>
              </a:cxnLst>
              <a:rect l="T15" t="T16" r="T17" b="T18"/>
              <a:pathLst>
                <a:path w="2124" h="478">
                  <a:moveTo>
                    <a:pt x="0" y="478"/>
                  </a:moveTo>
                  <a:cubicBezTo>
                    <a:pt x="25" y="422"/>
                    <a:pt x="49" y="215"/>
                    <a:pt x="152" y="141"/>
                  </a:cubicBezTo>
                  <a:cubicBezTo>
                    <a:pt x="255" y="67"/>
                    <a:pt x="372" y="59"/>
                    <a:pt x="615" y="37"/>
                  </a:cubicBezTo>
                  <a:cubicBezTo>
                    <a:pt x="858" y="15"/>
                    <a:pt x="1362" y="12"/>
                    <a:pt x="1613" y="6"/>
                  </a:cubicBezTo>
                  <a:cubicBezTo>
                    <a:pt x="1864" y="0"/>
                    <a:pt x="2018" y="3"/>
                    <a:pt x="2124" y="2"/>
                  </a:cubicBezTo>
                </a:path>
              </a:pathLst>
            </a:custGeom>
            <a:noFill/>
            <a:ln w="28575">
              <a:solidFill>
                <a:schemeClr val="tx1"/>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24638" name="Text Box 63">
              <a:extLst>
                <a:ext uri="{FF2B5EF4-FFF2-40B4-BE49-F238E27FC236}">
                  <a16:creationId xmlns:a16="http://schemas.microsoft.com/office/drawing/2014/main" id="{762371E1-EE6A-49D0-B900-7D1EA41A7A27}"/>
                </a:ext>
              </a:extLst>
            </p:cNvPr>
            <p:cNvSpPr txBox="1">
              <a:spLocks noChangeArrowheads="1"/>
            </p:cNvSpPr>
            <p:nvPr/>
          </p:nvSpPr>
          <p:spPr bwMode="auto">
            <a:xfrm>
              <a:off x="4782" y="2931"/>
              <a:ext cx="234"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nSpc>
                  <a:spcPct val="120000"/>
                </a:lnSpc>
                <a:spcAft>
                  <a:spcPct val="0"/>
                </a:spcAft>
                <a:buFontTx/>
                <a:buNone/>
              </a:pPr>
              <a:r>
                <a:rPr kumimoji="1" lang="en-US" altLang="zh-CN" sz="2400" i="1">
                  <a:latin typeface="Times New Roman" panose="02020603050405020304" pitchFamily="18" charset="0"/>
                  <a:ea typeface="长城楷体" pitchFamily="49" charset="-122"/>
                </a:rPr>
                <a:t>i</a:t>
              </a:r>
              <a:r>
                <a:rPr kumimoji="1" lang="en-US" altLang="zh-CN" sz="2400" baseline="-25000">
                  <a:latin typeface="Times New Roman" panose="02020603050405020304" pitchFamily="18" charset="0"/>
                  <a:ea typeface="长城楷体" pitchFamily="49" charset="-122"/>
                </a:rPr>
                <a:t>B1 </a:t>
              </a:r>
              <a:endParaRPr kumimoji="1" lang="en-US" altLang="zh-CN" sz="2400">
                <a:latin typeface="Times New Roman" panose="02020603050405020304" pitchFamily="18" charset="0"/>
                <a:ea typeface="长城楷体" pitchFamily="49" charset="-122"/>
              </a:endParaRPr>
            </a:p>
          </p:txBody>
        </p:sp>
      </p:grpSp>
      <p:grpSp>
        <p:nvGrpSpPr>
          <p:cNvPr id="5" name="Group 103">
            <a:extLst>
              <a:ext uri="{FF2B5EF4-FFF2-40B4-BE49-F238E27FC236}">
                <a16:creationId xmlns:a16="http://schemas.microsoft.com/office/drawing/2014/main" id="{F2CC7242-0999-4C21-A1C1-ACC269AA682A}"/>
              </a:ext>
            </a:extLst>
          </p:cNvPr>
          <p:cNvGrpSpPr>
            <a:grpSpLocks/>
          </p:cNvGrpSpPr>
          <p:nvPr/>
        </p:nvGrpSpPr>
        <p:grpSpPr bwMode="auto">
          <a:xfrm>
            <a:off x="5472113" y="4033838"/>
            <a:ext cx="2798762" cy="1808162"/>
            <a:chOff x="3305" y="2541"/>
            <a:chExt cx="1763" cy="1139"/>
          </a:xfrm>
        </p:grpSpPr>
        <p:sp>
          <p:nvSpPr>
            <p:cNvPr id="24635" name="Freeform 32">
              <a:extLst>
                <a:ext uri="{FF2B5EF4-FFF2-40B4-BE49-F238E27FC236}">
                  <a16:creationId xmlns:a16="http://schemas.microsoft.com/office/drawing/2014/main" id="{67B7F279-E6EB-4929-BB68-B3ABBFFAC433}"/>
                </a:ext>
              </a:extLst>
            </p:cNvPr>
            <p:cNvSpPr>
              <a:spLocks/>
            </p:cNvSpPr>
            <p:nvPr/>
          </p:nvSpPr>
          <p:spPr bwMode="auto">
            <a:xfrm>
              <a:off x="3305" y="2886"/>
              <a:ext cx="1763" cy="794"/>
            </a:xfrm>
            <a:custGeom>
              <a:avLst/>
              <a:gdLst>
                <a:gd name="T0" fmla="*/ 0 w 2132"/>
                <a:gd name="T1" fmla="*/ 193 h 929"/>
                <a:gd name="T2" fmla="*/ 18 w 2132"/>
                <a:gd name="T3" fmla="*/ 66 h 929"/>
                <a:gd name="T4" fmla="*/ 69 w 2132"/>
                <a:gd name="T5" fmla="*/ 17 h 929"/>
                <a:gd name="T6" fmla="*/ 189 w 2132"/>
                <a:gd name="T7" fmla="*/ 3 h 929"/>
                <a:gd name="T8" fmla="*/ 318 w 2132"/>
                <a:gd name="T9" fmla="*/ 3 h 929"/>
                <a:gd name="T10" fmla="*/ 0 60000 65536"/>
                <a:gd name="T11" fmla="*/ 0 60000 65536"/>
                <a:gd name="T12" fmla="*/ 0 60000 65536"/>
                <a:gd name="T13" fmla="*/ 0 60000 65536"/>
                <a:gd name="T14" fmla="*/ 0 60000 65536"/>
                <a:gd name="T15" fmla="*/ 0 w 2132"/>
                <a:gd name="T16" fmla="*/ 0 h 929"/>
                <a:gd name="T17" fmla="*/ 2132 w 2132"/>
                <a:gd name="T18" fmla="*/ 929 h 929"/>
              </a:gdLst>
              <a:ahLst/>
              <a:cxnLst>
                <a:cxn ang="T10">
                  <a:pos x="T0" y="T1"/>
                </a:cxn>
                <a:cxn ang="T11">
                  <a:pos x="T2" y="T3"/>
                </a:cxn>
                <a:cxn ang="T12">
                  <a:pos x="T4" y="T5"/>
                </a:cxn>
                <a:cxn ang="T13">
                  <a:pos x="T6" y="T7"/>
                </a:cxn>
                <a:cxn ang="T14">
                  <a:pos x="T8" y="T9"/>
                </a:cxn>
              </a:cxnLst>
              <a:rect l="T15" t="T16" r="T17" b="T18"/>
              <a:pathLst>
                <a:path w="2132" h="929">
                  <a:moveTo>
                    <a:pt x="0" y="929"/>
                  </a:moveTo>
                  <a:cubicBezTo>
                    <a:pt x="21" y="827"/>
                    <a:pt x="49" y="459"/>
                    <a:pt x="125" y="318"/>
                  </a:cubicBezTo>
                  <a:cubicBezTo>
                    <a:pt x="201" y="177"/>
                    <a:pt x="266" y="134"/>
                    <a:pt x="456" y="83"/>
                  </a:cubicBezTo>
                  <a:cubicBezTo>
                    <a:pt x="646" y="32"/>
                    <a:pt x="989" y="26"/>
                    <a:pt x="1268" y="13"/>
                  </a:cubicBezTo>
                  <a:cubicBezTo>
                    <a:pt x="1547" y="0"/>
                    <a:pt x="1988" y="6"/>
                    <a:pt x="2132" y="4"/>
                  </a:cubicBezTo>
                </a:path>
              </a:pathLst>
            </a:custGeom>
            <a:noFill/>
            <a:ln w="28575">
              <a:solidFill>
                <a:schemeClr val="tx1"/>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p>
              <a:endParaRPr lang="zh-CN" altLang="en-US"/>
            </a:p>
          </p:txBody>
        </p:sp>
        <p:sp>
          <p:nvSpPr>
            <p:cNvPr id="24636" name="Text Box 64">
              <a:extLst>
                <a:ext uri="{FF2B5EF4-FFF2-40B4-BE49-F238E27FC236}">
                  <a16:creationId xmlns:a16="http://schemas.microsoft.com/office/drawing/2014/main" id="{F9FBD1BA-0722-4956-B405-DCDD15712153}"/>
                </a:ext>
              </a:extLst>
            </p:cNvPr>
            <p:cNvSpPr txBox="1">
              <a:spLocks noChangeArrowheads="1"/>
            </p:cNvSpPr>
            <p:nvPr/>
          </p:nvSpPr>
          <p:spPr bwMode="auto">
            <a:xfrm>
              <a:off x="4782" y="2541"/>
              <a:ext cx="202"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nSpc>
                  <a:spcPct val="120000"/>
                </a:lnSpc>
                <a:spcAft>
                  <a:spcPct val="0"/>
                </a:spcAft>
                <a:buFontTx/>
                <a:buNone/>
              </a:pPr>
              <a:r>
                <a:rPr kumimoji="1" lang="en-US" altLang="zh-CN" sz="2400" i="1">
                  <a:latin typeface="Times New Roman" panose="02020603050405020304" pitchFamily="18" charset="0"/>
                  <a:ea typeface="长城楷体" pitchFamily="49" charset="-122"/>
                </a:rPr>
                <a:t>i</a:t>
              </a:r>
              <a:r>
                <a:rPr kumimoji="1" lang="en-US" altLang="zh-CN" sz="2400" baseline="-25000">
                  <a:latin typeface="Times New Roman" panose="02020603050405020304" pitchFamily="18" charset="0"/>
                  <a:ea typeface="长城楷体" pitchFamily="49" charset="-122"/>
                </a:rPr>
                <a:t>B2</a:t>
              </a:r>
              <a:endParaRPr kumimoji="1" lang="en-US" altLang="zh-CN" sz="2400">
                <a:latin typeface="Times New Roman" panose="02020603050405020304" pitchFamily="18" charset="0"/>
                <a:ea typeface="长城楷体" pitchFamily="49" charset="-122"/>
              </a:endParaRPr>
            </a:p>
          </p:txBody>
        </p:sp>
      </p:grpSp>
      <p:grpSp>
        <p:nvGrpSpPr>
          <p:cNvPr id="6" name="Group 104">
            <a:extLst>
              <a:ext uri="{FF2B5EF4-FFF2-40B4-BE49-F238E27FC236}">
                <a16:creationId xmlns:a16="http://schemas.microsoft.com/office/drawing/2014/main" id="{77194A5E-0BE7-415C-B207-FF2971539AA1}"/>
              </a:ext>
            </a:extLst>
          </p:cNvPr>
          <p:cNvGrpSpPr>
            <a:grpSpLocks/>
          </p:cNvGrpSpPr>
          <p:nvPr/>
        </p:nvGrpSpPr>
        <p:grpSpPr bwMode="auto">
          <a:xfrm>
            <a:off x="5441950" y="3411538"/>
            <a:ext cx="2778125" cy="2430462"/>
            <a:chOff x="3286" y="2149"/>
            <a:chExt cx="1750" cy="1531"/>
          </a:xfrm>
        </p:grpSpPr>
        <p:sp>
          <p:nvSpPr>
            <p:cNvPr id="24633" name="Freeform 33">
              <a:extLst>
                <a:ext uri="{FF2B5EF4-FFF2-40B4-BE49-F238E27FC236}">
                  <a16:creationId xmlns:a16="http://schemas.microsoft.com/office/drawing/2014/main" id="{143B3218-CF17-422D-9E21-E3FF2A7FBB7F}"/>
                </a:ext>
              </a:extLst>
            </p:cNvPr>
            <p:cNvSpPr>
              <a:spLocks/>
            </p:cNvSpPr>
            <p:nvPr/>
          </p:nvSpPr>
          <p:spPr bwMode="auto">
            <a:xfrm>
              <a:off x="3286" y="2464"/>
              <a:ext cx="1750" cy="1216"/>
            </a:xfrm>
            <a:custGeom>
              <a:avLst/>
              <a:gdLst>
                <a:gd name="T0" fmla="*/ 0 w 2116"/>
                <a:gd name="T1" fmla="*/ 494 h 1344"/>
                <a:gd name="T2" fmla="*/ 26 w 2116"/>
                <a:gd name="T3" fmla="*/ 195 h 1344"/>
                <a:gd name="T4" fmla="*/ 53 w 2116"/>
                <a:gd name="T5" fmla="*/ 58 h 1344"/>
                <a:gd name="T6" fmla="*/ 120 w 2116"/>
                <a:gd name="T7" fmla="*/ 13 h 1344"/>
                <a:gd name="T8" fmla="*/ 317 w 2116"/>
                <a:gd name="T9" fmla="*/ 0 h 1344"/>
                <a:gd name="T10" fmla="*/ 0 60000 65536"/>
                <a:gd name="T11" fmla="*/ 0 60000 65536"/>
                <a:gd name="T12" fmla="*/ 0 60000 65536"/>
                <a:gd name="T13" fmla="*/ 0 60000 65536"/>
                <a:gd name="T14" fmla="*/ 0 60000 65536"/>
                <a:gd name="T15" fmla="*/ 0 w 2116"/>
                <a:gd name="T16" fmla="*/ 0 h 1344"/>
                <a:gd name="T17" fmla="*/ 2116 w 2116"/>
                <a:gd name="T18" fmla="*/ 1344 h 1344"/>
              </a:gdLst>
              <a:ahLst/>
              <a:cxnLst>
                <a:cxn ang="T10">
                  <a:pos x="T0" y="T1"/>
                </a:cxn>
                <a:cxn ang="T11">
                  <a:pos x="T2" y="T3"/>
                </a:cxn>
                <a:cxn ang="T12">
                  <a:pos x="T4" y="T5"/>
                </a:cxn>
                <a:cxn ang="T13">
                  <a:pos x="T6" y="T7"/>
                </a:cxn>
                <a:cxn ang="T14">
                  <a:pos x="T8" y="T9"/>
                </a:cxn>
              </a:cxnLst>
              <a:rect l="T15" t="T16" r="T17" b="T18"/>
              <a:pathLst>
                <a:path w="2116" h="1344">
                  <a:moveTo>
                    <a:pt x="0" y="1344"/>
                  </a:moveTo>
                  <a:cubicBezTo>
                    <a:pt x="30" y="1209"/>
                    <a:pt x="120" y="730"/>
                    <a:pt x="179" y="532"/>
                  </a:cubicBezTo>
                  <a:cubicBezTo>
                    <a:pt x="238" y="334"/>
                    <a:pt x="250" y="240"/>
                    <a:pt x="353" y="157"/>
                  </a:cubicBezTo>
                  <a:cubicBezTo>
                    <a:pt x="456" y="74"/>
                    <a:pt x="506" y="60"/>
                    <a:pt x="800" y="34"/>
                  </a:cubicBezTo>
                  <a:cubicBezTo>
                    <a:pt x="1094" y="8"/>
                    <a:pt x="1897" y="6"/>
                    <a:pt x="2116" y="0"/>
                  </a:cubicBezTo>
                </a:path>
              </a:pathLst>
            </a:custGeom>
            <a:noFill/>
            <a:ln w="28575">
              <a:solidFill>
                <a:schemeClr val="tx1"/>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p>
              <a:endParaRPr lang="zh-CN" altLang="en-US"/>
            </a:p>
          </p:txBody>
        </p:sp>
        <p:sp>
          <p:nvSpPr>
            <p:cNvPr id="24634" name="Text Box 65">
              <a:extLst>
                <a:ext uri="{FF2B5EF4-FFF2-40B4-BE49-F238E27FC236}">
                  <a16:creationId xmlns:a16="http://schemas.microsoft.com/office/drawing/2014/main" id="{D86225F9-0914-43C4-AB2D-A91E629BB0BB}"/>
                </a:ext>
              </a:extLst>
            </p:cNvPr>
            <p:cNvSpPr txBox="1">
              <a:spLocks noChangeArrowheads="1"/>
            </p:cNvSpPr>
            <p:nvPr/>
          </p:nvSpPr>
          <p:spPr bwMode="auto">
            <a:xfrm>
              <a:off x="4782" y="2149"/>
              <a:ext cx="202"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nSpc>
                  <a:spcPct val="120000"/>
                </a:lnSpc>
                <a:spcAft>
                  <a:spcPct val="0"/>
                </a:spcAft>
                <a:buFontTx/>
                <a:buNone/>
              </a:pPr>
              <a:r>
                <a:rPr kumimoji="1" lang="en-US" altLang="zh-CN" sz="2400" i="1">
                  <a:latin typeface="Times New Roman" panose="02020603050405020304" pitchFamily="18" charset="0"/>
                  <a:ea typeface="长城楷体" pitchFamily="49" charset="-122"/>
                </a:rPr>
                <a:t>i</a:t>
              </a:r>
              <a:r>
                <a:rPr kumimoji="1" lang="en-US" altLang="zh-CN" sz="2400" baseline="-25000">
                  <a:latin typeface="Times New Roman" panose="02020603050405020304" pitchFamily="18" charset="0"/>
                  <a:ea typeface="长城楷体" pitchFamily="49" charset="-122"/>
                </a:rPr>
                <a:t>B3</a:t>
              </a:r>
              <a:endParaRPr kumimoji="1" lang="en-US" altLang="zh-CN" sz="2400">
                <a:latin typeface="Times New Roman" panose="02020603050405020304" pitchFamily="18" charset="0"/>
                <a:ea typeface="长城楷体" pitchFamily="49" charset="-122"/>
              </a:endParaRPr>
            </a:p>
          </p:txBody>
        </p:sp>
      </p:grpSp>
      <p:grpSp>
        <p:nvGrpSpPr>
          <p:cNvPr id="7" name="Group 81">
            <a:extLst>
              <a:ext uri="{FF2B5EF4-FFF2-40B4-BE49-F238E27FC236}">
                <a16:creationId xmlns:a16="http://schemas.microsoft.com/office/drawing/2014/main" id="{225930CA-DA80-4ED7-A9BB-45F73F016134}"/>
              </a:ext>
            </a:extLst>
          </p:cNvPr>
          <p:cNvGrpSpPr>
            <a:grpSpLocks/>
          </p:cNvGrpSpPr>
          <p:nvPr/>
        </p:nvGrpSpPr>
        <p:grpSpPr bwMode="auto">
          <a:xfrm>
            <a:off x="5429250" y="3735388"/>
            <a:ext cx="592138" cy="2128837"/>
            <a:chOff x="3278" y="1161"/>
            <a:chExt cx="556" cy="1483"/>
          </a:xfrm>
        </p:grpSpPr>
        <p:sp>
          <p:nvSpPr>
            <p:cNvPr id="24617" name="Freeform 62">
              <a:extLst>
                <a:ext uri="{FF2B5EF4-FFF2-40B4-BE49-F238E27FC236}">
                  <a16:creationId xmlns:a16="http://schemas.microsoft.com/office/drawing/2014/main" id="{F85356E0-C7C0-4127-A55D-A27BF4FB6ABD}"/>
                </a:ext>
              </a:extLst>
            </p:cNvPr>
            <p:cNvSpPr>
              <a:spLocks/>
            </p:cNvSpPr>
            <p:nvPr/>
          </p:nvSpPr>
          <p:spPr bwMode="auto">
            <a:xfrm>
              <a:off x="3278" y="1161"/>
              <a:ext cx="556" cy="1483"/>
            </a:xfrm>
            <a:custGeom>
              <a:avLst/>
              <a:gdLst>
                <a:gd name="T0" fmla="*/ 0 w 588"/>
                <a:gd name="T1" fmla="*/ 1210 h 1517"/>
                <a:gd name="T2" fmla="*/ 81 w 588"/>
                <a:gd name="T3" fmla="*/ 1175 h 1517"/>
                <a:gd name="T4" fmla="*/ 166 w 588"/>
                <a:gd name="T5" fmla="*/ 1058 h 1517"/>
                <a:gd name="T6" fmla="*/ 237 w 588"/>
                <a:gd name="T7" fmla="*/ 745 h 1517"/>
                <a:gd name="T8" fmla="*/ 296 w 588"/>
                <a:gd name="T9" fmla="*/ 334 h 1517"/>
                <a:gd name="T10" fmla="*/ 336 w 588"/>
                <a:gd name="T11" fmla="*/ 0 h 1517"/>
                <a:gd name="T12" fmla="*/ 0 60000 65536"/>
                <a:gd name="T13" fmla="*/ 0 60000 65536"/>
                <a:gd name="T14" fmla="*/ 0 60000 65536"/>
                <a:gd name="T15" fmla="*/ 0 60000 65536"/>
                <a:gd name="T16" fmla="*/ 0 60000 65536"/>
                <a:gd name="T17" fmla="*/ 0 60000 65536"/>
                <a:gd name="T18" fmla="*/ 0 w 588"/>
                <a:gd name="T19" fmla="*/ 0 h 1517"/>
                <a:gd name="T20" fmla="*/ 588 w 588"/>
                <a:gd name="T21" fmla="*/ 1517 h 1517"/>
              </a:gdLst>
              <a:ahLst/>
              <a:cxnLst>
                <a:cxn ang="T12">
                  <a:pos x="T0" y="T1"/>
                </a:cxn>
                <a:cxn ang="T13">
                  <a:pos x="T2" y="T3"/>
                </a:cxn>
                <a:cxn ang="T14">
                  <a:pos x="T4" y="T5"/>
                </a:cxn>
                <a:cxn ang="T15">
                  <a:pos x="T6" y="T7"/>
                </a:cxn>
                <a:cxn ang="T16">
                  <a:pos x="T8" y="T9"/>
                </a:cxn>
                <a:cxn ang="T17">
                  <a:pos x="T10" y="T11"/>
                </a:cxn>
              </a:cxnLst>
              <a:rect l="T18" t="T19" r="T20" b="T21"/>
              <a:pathLst>
                <a:path w="588" h="1517">
                  <a:moveTo>
                    <a:pt x="0" y="1517"/>
                  </a:moveTo>
                  <a:cubicBezTo>
                    <a:pt x="24" y="1510"/>
                    <a:pt x="95" y="1507"/>
                    <a:pt x="143" y="1475"/>
                  </a:cubicBezTo>
                  <a:cubicBezTo>
                    <a:pt x="191" y="1443"/>
                    <a:pt x="246" y="1417"/>
                    <a:pt x="291" y="1327"/>
                  </a:cubicBezTo>
                  <a:cubicBezTo>
                    <a:pt x="336" y="1237"/>
                    <a:pt x="376" y="1085"/>
                    <a:pt x="414" y="934"/>
                  </a:cubicBezTo>
                  <a:cubicBezTo>
                    <a:pt x="452" y="783"/>
                    <a:pt x="489" y="575"/>
                    <a:pt x="518" y="419"/>
                  </a:cubicBezTo>
                  <a:cubicBezTo>
                    <a:pt x="547" y="263"/>
                    <a:pt x="574" y="87"/>
                    <a:pt x="588" y="0"/>
                  </a:cubicBezTo>
                </a:path>
              </a:pathLst>
            </a:custGeom>
            <a:noFill/>
            <a:ln w="28575">
              <a:solidFill>
                <a:srgbClr val="0000FF"/>
              </a:solidFill>
              <a:prstDash val="dash"/>
              <a:round/>
              <a:headEnd type="none" w="sm" len="sm"/>
              <a:tailEnd type="none" w="med" len="lg"/>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p>
              <a:endParaRPr lang="zh-CN" altLang="en-US"/>
            </a:p>
          </p:txBody>
        </p:sp>
        <p:grpSp>
          <p:nvGrpSpPr>
            <p:cNvPr id="24618" name="Group 66">
              <a:extLst>
                <a:ext uri="{FF2B5EF4-FFF2-40B4-BE49-F238E27FC236}">
                  <a16:creationId xmlns:a16="http://schemas.microsoft.com/office/drawing/2014/main" id="{8392FE78-D08F-4797-8B6F-1535E8FCFA68}"/>
                </a:ext>
              </a:extLst>
            </p:cNvPr>
            <p:cNvGrpSpPr>
              <a:grpSpLocks/>
            </p:cNvGrpSpPr>
            <p:nvPr/>
          </p:nvGrpSpPr>
          <p:grpSpPr bwMode="auto">
            <a:xfrm>
              <a:off x="3290" y="1161"/>
              <a:ext cx="476" cy="1407"/>
              <a:chOff x="3334" y="1117"/>
              <a:chExt cx="465" cy="1429"/>
            </a:xfrm>
          </p:grpSpPr>
          <p:sp>
            <p:nvSpPr>
              <p:cNvPr id="24619" name="Line 67">
                <a:extLst>
                  <a:ext uri="{FF2B5EF4-FFF2-40B4-BE49-F238E27FC236}">
                    <a16:creationId xmlns:a16="http://schemas.microsoft.com/office/drawing/2014/main" id="{A0F00D48-9389-4981-AE33-80B84AFEF1FD}"/>
                  </a:ext>
                </a:extLst>
              </p:cNvPr>
              <p:cNvSpPr>
                <a:spLocks noChangeShapeType="1"/>
              </p:cNvSpPr>
              <p:nvPr/>
            </p:nvSpPr>
            <p:spPr bwMode="auto">
              <a:xfrm>
                <a:off x="3606" y="1117"/>
                <a:ext cx="181" cy="181"/>
              </a:xfrm>
              <a:prstGeom prst="line">
                <a:avLst/>
              </a:prstGeom>
              <a:noFill/>
              <a:ln w="19050">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20" name="Line 68">
                <a:extLst>
                  <a:ext uri="{FF2B5EF4-FFF2-40B4-BE49-F238E27FC236}">
                    <a16:creationId xmlns:a16="http://schemas.microsoft.com/office/drawing/2014/main" id="{B5352AFC-8F0F-41BF-B330-D12489A8B448}"/>
                  </a:ext>
                </a:extLst>
              </p:cNvPr>
              <p:cNvSpPr>
                <a:spLocks noChangeShapeType="1"/>
              </p:cNvSpPr>
              <p:nvPr/>
            </p:nvSpPr>
            <p:spPr bwMode="auto">
              <a:xfrm>
                <a:off x="3470" y="1117"/>
                <a:ext cx="301" cy="301"/>
              </a:xfrm>
              <a:prstGeom prst="line">
                <a:avLst/>
              </a:prstGeom>
              <a:noFill/>
              <a:ln w="19050">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21" name="Line 69">
                <a:extLst>
                  <a:ext uri="{FF2B5EF4-FFF2-40B4-BE49-F238E27FC236}">
                    <a16:creationId xmlns:a16="http://schemas.microsoft.com/office/drawing/2014/main" id="{4E7EADF5-F8C3-4E6D-B996-CB4B18D2E612}"/>
                  </a:ext>
                </a:extLst>
              </p:cNvPr>
              <p:cNvSpPr>
                <a:spLocks noChangeShapeType="1"/>
              </p:cNvSpPr>
              <p:nvPr/>
            </p:nvSpPr>
            <p:spPr bwMode="auto">
              <a:xfrm>
                <a:off x="3334" y="1117"/>
                <a:ext cx="433" cy="433"/>
              </a:xfrm>
              <a:prstGeom prst="line">
                <a:avLst/>
              </a:prstGeom>
              <a:noFill/>
              <a:ln w="19050">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22" name="Line 70">
                <a:extLst>
                  <a:ext uri="{FF2B5EF4-FFF2-40B4-BE49-F238E27FC236}">
                    <a16:creationId xmlns:a16="http://schemas.microsoft.com/office/drawing/2014/main" id="{F4815350-783C-4BA6-A780-5D465ED4FF8C}"/>
                  </a:ext>
                </a:extLst>
              </p:cNvPr>
              <p:cNvSpPr>
                <a:spLocks noChangeShapeType="1"/>
              </p:cNvSpPr>
              <p:nvPr/>
            </p:nvSpPr>
            <p:spPr bwMode="auto">
              <a:xfrm>
                <a:off x="3334" y="1253"/>
                <a:ext cx="424" cy="424"/>
              </a:xfrm>
              <a:prstGeom prst="line">
                <a:avLst/>
              </a:prstGeom>
              <a:noFill/>
              <a:ln w="19050">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23" name="Line 71">
                <a:extLst>
                  <a:ext uri="{FF2B5EF4-FFF2-40B4-BE49-F238E27FC236}">
                    <a16:creationId xmlns:a16="http://schemas.microsoft.com/office/drawing/2014/main" id="{7B32B053-62A1-4CC6-8422-F2908F7C5E6C}"/>
                  </a:ext>
                </a:extLst>
              </p:cNvPr>
              <p:cNvSpPr>
                <a:spLocks noChangeShapeType="1"/>
              </p:cNvSpPr>
              <p:nvPr/>
            </p:nvSpPr>
            <p:spPr bwMode="auto">
              <a:xfrm>
                <a:off x="3334" y="1389"/>
                <a:ext cx="408" cy="408"/>
              </a:xfrm>
              <a:prstGeom prst="line">
                <a:avLst/>
              </a:prstGeom>
              <a:noFill/>
              <a:ln w="19050">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24" name="Line 72">
                <a:extLst>
                  <a:ext uri="{FF2B5EF4-FFF2-40B4-BE49-F238E27FC236}">
                    <a16:creationId xmlns:a16="http://schemas.microsoft.com/office/drawing/2014/main" id="{A9985FED-1BAF-4FE1-BFC4-7D7FB2735663}"/>
                  </a:ext>
                </a:extLst>
              </p:cNvPr>
              <p:cNvSpPr>
                <a:spLocks noChangeShapeType="1"/>
              </p:cNvSpPr>
              <p:nvPr/>
            </p:nvSpPr>
            <p:spPr bwMode="auto">
              <a:xfrm>
                <a:off x="3334" y="1525"/>
                <a:ext cx="388" cy="388"/>
              </a:xfrm>
              <a:prstGeom prst="line">
                <a:avLst/>
              </a:prstGeom>
              <a:noFill/>
              <a:ln w="19050">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25" name="Line 73">
                <a:extLst>
                  <a:ext uri="{FF2B5EF4-FFF2-40B4-BE49-F238E27FC236}">
                    <a16:creationId xmlns:a16="http://schemas.microsoft.com/office/drawing/2014/main" id="{18F6DD20-4751-46AC-82FC-E2ED0D65A83D}"/>
                  </a:ext>
                </a:extLst>
              </p:cNvPr>
              <p:cNvSpPr>
                <a:spLocks noChangeShapeType="1"/>
              </p:cNvSpPr>
              <p:nvPr/>
            </p:nvSpPr>
            <p:spPr bwMode="auto">
              <a:xfrm>
                <a:off x="3334" y="1661"/>
                <a:ext cx="364" cy="364"/>
              </a:xfrm>
              <a:prstGeom prst="line">
                <a:avLst/>
              </a:prstGeom>
              <a:noFill/>
              <a:ln w="19050">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26" name="Line 74">
                <a:extLst>
                  <a:ext uri="{FF2B5EF4-FFF2-40B4-BE49-F238E27FC236}">
                    <a16:creationId xmlns:a16="http://schemas.microsoft.com/office/drawing/2014/main" id="{61B5D8BA-7B04-4F45-B1B6-060EEA47639C}"/>
                  </a:ext>
                </a:extLst>
              </p:cNvPr>
              <p:cNvSpPr>
                <a:spLocks noChangeShapeType="1"/>
              </p:cNvSpPr>
              <p:nvPr/>
            </p:nvSpPr>
            <p:spPr bwMode="auto">
              <a:xfrm>
                <a:off x="3334" y="1797"/>
                <a:ext cx="348" cy="348"/>
              </a:xfrm>
              <a:prstGeom prst="line">
                <a:avLst/>
              </a:prstGeom>
              <a:noFill/>
              <a:ln w="19050">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27" name="Line 75">
                <a:extLst>
                  <a:ext uri="{FF2B5EF4-FFF2-40B4-BE49-F238E27FC236}">
                    <a16:creationId xmlns:a16="http://schemas.microsoft.com/office/drawing/2014/main" id="{C61FBD4A-C7C4-4492-8BA5-7A64C7BEB30A}"/>
                  </a:ext>
                </a:extLst>
              </p:cNvPr>
              <p:cNvSpPr>
                <a:spLocks noChangeShapeType="1"/>
              </p:cNvSpPr>
              <p:nvPr/>
            </p:nvSpPr>
            <p:spPr bwMode="auto">
              <a:xfrm>
                <a:off x="3334" y="1933"/>
                <a:ext cx="316" cy="316"/>
              </a:xfrm>
              <a:prstGeom prst="line">
                <a:avLst/>
              </a:prstGeom>
              <a:noFill/>
              <a:ln w="19050">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28" name="Line 76">
                <a:extLst>
                  <a:ext uri="{FF2B5EF4-FFF2-40B4-BE49-F238E27FC236}">
                    <a16:creationId xmlns:a16="http://schemas.microsoft.com/office/drawing/2014/main" id="{9130588D-24FE-4F1A-9963-124DEA540EFA}"/>
                  </a:ext>
                </a:extLst>
              </p:cNvPr>
              <p:cNvSpPr>
                <a:spLocks noChangeShapeType="1"/>
              </p:cNvSpPr>
              <p:nvPr/>
            </p:nvSpPr>
            <p:spPr bwMode="auto">
              <a:xfrm>
                <a:off x="3334" y="2069"/>
                <a:ext cx="284" cy="284"/>
              </a:xfrm>
              <a:prstGeom prst="line">
                <a:avLst/>
              </a:prstGeom>
              <a:noFill/>
              <a:ln w="19050">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29" name="Line 77">
                <a:extLst>
                  <a:ext uri="{FF2B5EF4-FFF2-40B4-BE49-F238E27FC236}">
                    <a16:creationId xmlns:a16="http://schemas.microsoft.com/office/drawing/2014/main" id="{85AFC7D3-B591-41D0-900A-38199680E767}"/>
                  </a:ext>
                </a:extLst>
              </p:cNvPr>
              <p:cNvSpPr>
                <a:spLocks noChangeShapeType="1"/>
              </p:cNvSpPr>
              <p:nvPr/>
            </p:nvSpPr>
            <p:spPr bwMode="auto">
              <a:xfrm>
                <a:off x="3334" y="2205"/>
                <a:ext cx="242" cy="242"/>
              </a:xfrm>
              <a:prstGeom prst="line">
                <a:avLst/>
              </a:prstGeom>
              <a:noFill/>
              <a:ln w="19050">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30" name="Line 78">
                <a:extLst>
                  <a:ext uri="{FF2B5EF4-FFF2-40B4-BE49-F238E27FC236}">
                    <a16:creationId xmlns:a16="http://schemas.microsoft.com/office/drawing/2014/main" id="{22025855-7BE8-4C94-9AF3-7454C2F04638}"/>
                  </a:ext>
                </a:extLst>
              </p:cNvPr>
              <p:cNvSpPr>
                <a:spLocks noChangeShapeType="1"/>
              </p:cNvSpPr>
              <p:nvPr/>
            </p:nvSpPr>
            <p:spPr bwMode="auto">
              <a:xfrm>
                <a:off x="3334" y="2341"/>
                <a:ext cx="181" cy="181"/>
              </a:xfrm>
              <a:prstGeom prst="line">
                <a:avLst/>
              </a:prstGeom>
              <a:noFill/>
              <a:ln w="19050">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31" name="Line 79">
                <a:extLst>
                  <a:ext uri="{FF2B5EF4-FFF2-40B4-BE49-F238E27FC236}">
                    <a16:creationId xmlns:a16="http://schemas.microsoft.com/office/drawing/2014/main" id="{C7CBE79A-A085-4444-A15F-30A483D21BAF}"/>
                  </a:ext>
                </a:extLst>
              </p:cNvPr>
              <p:cNvSpPr>
                <a:spLocks noChangeShapeType="1"/>
              </p:cNvSpPr>
              <p:nvPr/>
            </p:nvSpPr>
            <p:spPr bwMode="auto">
              <a:xfrm>
                <a:off x="3722" y="1117"/>
                <a:ext cx="77" cy="77"/>
              </a:xfrm>
              <a:prstGeom prst="line">
                <a:avLst/>
              </a:prstGeom>
              <a:noFill/>
              <a:ln w="19050">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32" name="Line 80">
                <a:extLst>
                  <a:ext uri="{FF2B5EF4-FFF2-40B4-BE49-F238E27FC236}">
                    <a16:creationId xmlns:a16="http://schemas.microsoft.com/office/drawing/2014/main" id="{614B1F5F-C924-41C5-8047-2C8E7A86A4D4}"/>
                  </a:ext>
                </a:extLst>
              </p:cNvPr>
              <p:cNvSpPr>
                <a:spLocks noChangeShapeType="1"/>
              </p:cNvSpPr>
              <p:nvPr/>
            </p:nvSpPr>
            <p:spPr bwMode="auto">
              <a:xfrm>
                <a:off x="3338" y="2469"/>
                <a:ext cx="77" cy="77"/>
              </a:xfrm>
              <a:prstGeom prst="line">
                <a:avLst/>
              </a:prstGeom>
              <a:noFill/>
              <a:ln w="19050">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24598" name="Group 106">
            <a:extLst>
              <a:ext uri="{FF2B5EF4-FFF2-40B4-BE49-F238E27FC236}">
                <a16:creationId xmlns:a16="http://schemas.microsoft.com/office/drawing/2014/main" id="{36556A07-8C85-4AB3-8506-3B1345D3280E}"/>
              </a:ext>
            </a:extLst>
          </p:cNvPr>
          <p:cNvGrpSpPr>
            <a:grpSpLocks/>
          </p:cNvGrpSpPr>
          <p:nvPr/>
        </p:nvGrpSpPr>
        <p:grpSpPr bwMode="auto">
          <a:xfrm>
            <a:off x="5400675" y="1233488"/>
            <a:ext cx="2708275" cy="1943100"/>
            <a:chOff x="3175" y="2546"/>
            <a:chExt cx="1706" cy="1224"/>
          </a:xfrm>
        </p:grpSpPr>
        <p:sp>
          <p:nvSpPr>
            <p:cNvPr id="24599" name="Line 107">
              <a:extLst>
                <a:ext uri="{FF2B5EF4-FFF2-40B4-BE49-F238E27FC236}">
                  <a16:creationId xmlns:a16="http://schemas.microsoft.com/office/drawing/2014/main" id="{DA4817C0-40E4-4815-A762-DA1E01C29CC9}"/>
                </a:ext>
              </a:extLst>
            </p:cNvPr>
            <p:cNvSpPr>
              <a:spLocks noChangeShapeType="1"/>
            </p:cNvSpPr>
            <p:nvPr/>
          </p:nvSpPr>
          <p:spPr bwMode="auto">
            <a:xfrm>
              <a:off x="3915" y="2980"/>
              <a:ext cx="0" cy="35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00" name="Line 108">
              <a:extLst>
                <a:ext uri="{FF2B5EF4-FFF2-40B4-BE49-F238E27FC236}">
                  <a16:creationId xmlns:a16="http://schemas.microsoft.com/office/drawing/2014/main" id="{26A7466D-CE6C-4AAB-B48A-3A987E21E917}"/>
                </a:ext>
              </a:extLst>
            </p:cNvPr>
            <p:cNvSpPr>
              <a:spLocks noChangeShapeType="1"/>
            </p:cNvSpPr>
            <p:nvPr/>
          </p:nvSpPr>
          <p:spPr bwMode="auto">
            <a:xfrm flipH="1">
              <a:off x="3470" y="3159"/>
              <a:ext cx="44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01" name="Line 109">
              <a:extLst>
                <a:ext uri="{FF2B5EF4-FFF2-40B4-BE49-F238E27FC236}">
                  <a16:creationId xmlns:a16="http://schemas.microsoft.com/office/drawing/2014/main" id="{7E0E7790-5A7D-4697-9B7E-F4F98DAA7F81}"/>
                </a:ext>
              </a:extLst>
            </p:cNvPr>
            <p:cNvSpPr>
              <a:spLocks noChangeShapeType="1"/>
            </p:cNvSpPr>
            <p:nvPr/>
          </p:nvSpPr>
          <p:spPr bwMode="auto">
            <a:xfrm flipV="1">
              <a:off x="3912" y="2977"/>
              <a:ext cx="193" cy="12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02" name="Line 110">
              <a:extLst>
                <a:ext uri="{FF2B5EF4-FFF2-40B4-BE49-F238E27FC236}">
                  <a16:creationId xmlns:a16="http://schemas.microsoft.com/office/drawing/2014/main" id="{1621432A-33A4-4327-9F88-60D8578A6B03}"/>
                </a:ext>
              </a:extLst>
            </p:cNvPr>
            <p:cNvSpPr>
              <a:spLocks noChangeShapeType="1"/>
            </p:cNvSpPr>
            <p:nvPr/>
          </p:nvSpPr>
          <p:spPr bwMode="auto">
            <a:xfrm>
              <a:off x="3915" y="3220"/>
              <a:ext cx="212" cy="133"/>
            </a:xfrm>
            <a:prstGeom prst="line">
              <a:avLst/>
            </a:prstGeom>
            <a:noFill/>
            <a:ln w="3810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4603" name="Line 111">
              <a:extLst>
                <a:ext uri="{FF2B5EF4-FFF2-40B4-BE49-F238E27FC236}">
                  <a16:creationId xmlns:a16="http://schemas.microsoft.com/office/drawing/2014/main" id="{368EFCA6-B9C8-41EA-B503-BE9B179D34B8}"/>
                </a:ext>
              </a:extLst>
            </p:cNvPr>
            <p:cNvSpPr>
              <a:spLocks noChangeShapeType="1"/>
            </p:cNvSpPr>
            <p:nvPr/>
          </p:nvSpPr>
          <p:spPr bwMode="auto">
            <a:xfrm flipV="1">
              <a:off x="4099" y="2682"/>
              <a:ext cx="0" cy="30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04" name="Line 112">
              <a:extLst>
                <a:ext uri="{FF2B5EF4-FFF2-40B4-BE49-F238E27FC236}">
                  <a16:creationId xmlns:a16="http://schemas.microsoft.com/office/drawing/2014/main" id="{92D7642D-5864-4C8B-9EC1-D993539060A3}"/>
                </a:ext>
              </a:extLst>
            </p:cNvPr>
            <p:cNvSpPr>
              <a:spLocks noChangeShapeType="1"/>
            </p:cNvSpPr>
            <p:nvPr/>
          </p:nvSpPr>
          <p:spPr bwMode="auto">
            <a:xfrm>
              <a:off x="4105" y="3335"/>
              <a:ext cx="0" cy="322"/>
            </a:xfrm>
            <a:prstGeom prst="line">
              <a:avLst/>
            </a:prstGeom>
            <a:noFill/>
            <a:ln w="38100">
              <a:solidFill>
                <a:schemeClr val="tx1"/>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24605" name="Line 113">
              <a:extLst>
                <a:ext uri="{FF2B5EF4-FFF2-40B4-BE49-F238E27FC236}">
                  <a16:creationId xmlns:a16="http://schemas.microsoft.com/office/drawing/2014/main" id="{EB33B992-A034-43F6-BF45-37EE1D5D5D59}"/>
                </a:ext>
              </a:extLst>
            </p:cNvPr>
            <p:cNvSpPr>
              <a:spLocks noChangeShapeType="1"/>
            </p:cNvSpPr>
            <p:nvPr/>
          </p:nvSpPr>
          <p:spPr bwMode="auto">
            <a:xfrm flipH="1">
              <a:off x="3469" y="3657"/>
              <a:ext cx="10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06" name="Line 114">
              <a:extLst>
                <a:ext uri="{FF2B5EF4-FFF2-40B4-BE49-F238E27FC236}">
                  <a16:creationId xmlns:a16="http://schemas.microsoft.com/office/drawing/2014/main" id="{F11BB4C6-4376-4D35-B8BC-44A3C41DDDD3}"/>
                </a:ext>
              </a:extLst>
            </p:cNvPr>
            <p:cNvSpPr>
              <a:spLocks noChangeShapeType="1"/>
            </p:cNvSpPr>
            <p:nvPr/>
          </p:nvSpPr>
          <p:spPr bwMode="auto">
            <a:xfrm flipH="1">
              <a:off x="4103" y="2682"/>
              <a:ext cx="43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07" name="Text Box 115">
              <a:extLst>
                <a:ext uri="{FF2B5EF4-FFF2-40B4-BE49-F238E27FC236}">
                  <a16:creationId xmlns:a16="http://schemas.microsoft.com/office/drawing/2014/main" id="{BBC56EFE-5647-4FB3-9496-13C4A8AF07F5}"/>
                </a:ext>
              </a:extLst>
            </p:cNvPr>
            <p:cNvSpPr txBox="1">
              <a:spLocks noChangeArrowheads="1"/>
            </p:cNvSpPr>
            <p:nvPr/>
          </p:nvSpPr>
          <p:spPr bwMode="auto">
            <a:xfrm>
              <a:off x="3560" y="2772"/>
              <a:ext cx="25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400" b="0" i="1">
                  <a:latin typeface="Times New Roman" panose="02020603050405020304" pitchFamily="18" charset="0"/>
                </a:rPr>
                <a:t>i</a:t>
              </a:r>
              <a:r>
                <a:rPr lang="en-US" altLang="zh-CN" sz="2400" b="0" baseline="-10000">
                  <a:latin typeface="Times New Roman" panose="02020603050405020304" pitchFamily="18" charset="0"/>
                </a:rPr>
                <a:t>B</a:t>
              </a:r>
            </a:p>
          </p:txBody>
        </p:sp>
        <p:sp>
          <p:nvSpPr>
            <p:cNvPr id="24608" name="Line 116">
              <a:extLst>
                <a:ext uri="{FF2B5EF4-FFF2-40B4-BE49-F238E27FC236}">
                  <a16:creationId xmlns:a16="http://schemas.microsoft.com/office/drawing/2014/main" id="{9AEC31FD-C94A-464E-B069-AC654ABE0C4B}"/>
                </a:ext>
              </a:extLst>
            </p:cNvPr>
            <p:cNvSpPr>
              <a:spLocks noChangeShapeType="1"/>
            </p:cNvSpPr>
            <p:nvPr/>
          </p:nvSpPr>
          <p:spPr bwMode="auto">
            <a:xfrm flipH="1" flipV="1">
              <a:off x="3470" y="3067"/>
              <a:ext cx="340" cy="0"/>
            </a:xfrm>
            <a:prstGeom prst="line">
              <a:avLst/>
            </a:prstGeom>
            <a:noFill/>
            <a:ln w="28575">
              <a:solidFill>
                <a:schemeClr val="tx1"/>
              </a:solidFill>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24609" name="Text Box 117">
              <a:extLst>
                <a:ext uri="{FF2B5EF4-FFF2-40B4-BE49-F238E27FC236}">
                  <a16:creationId xmlns:a16="http://schemas.microsoft.com/office/drawing/2014/main" id="{0CE427CB-6C7D-4C5F-BEC6-ED1FBE841E2F}"/>
                </a:ext>
              </a:extLst>
            </p:cNvPr>
            <p:cNvSpPr txBox="1">
              <a:spLocks noChangeArrowheads="1"/>
            </p:cNvSpPr>
            <p:nvPr/>
          </p:nvSpPr>
          <p:spPr bwMode="auto">
            <a:xfrm>
              <a:off x="4248" y="2772"/>
              <a:ext cx="25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400" b="0" i="1">
                  <a:latin typeface="Times New Roman" panose="02020603050405020304" pitchFamily="18" charset="0"/>
                </a:rPr>
                <a:t>i</a:t>
              </a:r>
              <a:r>
                <a:rPr lang="en-US" altLang="zh-CN" sz="2400" b="0" baseline="-10000">
                  <a:latin typeface="Times New Roman" panose="02020603050405020304" pitchFamily="18" charset="0"/>
                </a:rPr>
                <a:t>C</a:t>
              </a:r>
            </a:p>
          </p:txBody>
        </p:sp>
        <p:sp>
          <p:nvSpPr>
            <p:cNvPr id="24610" name="Line 118">
              <a:extLst>
                <a:ext uri="{FF2B5EF4-FFF2-40B4-BE49-F238E27FC236}">
                  <a16:creationId xmlns:a16="http://schemas.microsoft.com/office/drawing/2014/main" id="{B4040C22-E149-491F-96AF-F191212AB60D}"/>
                </a:ext>
              </a:extLst>
            </p:cNvPr>
            <p:cNvSpPr>
              <a:spLocks noChangeShapeType="1"/>
            </p:cNvSpPr>
            <p:nvPr/>
          </p:nvSpPr>
          <p:spPr bwMode="auto">
            <a:xfrm flipH="1" flipV="1">
              <a:off x="4173" y="2772"/>
              <a:ext cx="340"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4611" name="Text Box 119">
              <a:extLst>
                <a:ext uri="{FF2B5EF4-FFF2-40B4-BE49-F238E27FC236}">
                  <a16:creationId xmlns:a16="http://schemas.microsoft.com/office/drawing/2014/main" id="{B5092344-8BC9-4F86-97E2-D9C651020F2A}"/>
                </a:ext>
              </a:extLst>
            </p:cNvPr>
            <p:cNvSpPr txBox="1">
              <a:spLocks noChangeArrowheads="1"/>
            </p:cNvSpPr>
            <p:nvPr/>
          </p:nvSpPr>
          <p:spPr bwMode="auto">
            <a:xfrm>
              <a:off x="3198" y="3045"/>
              <a:ext cx="2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000" b="0"/>
                <a:t>+</a:t>
              </a:r>
            </a:p>
          </p:txBody>
        </p:sp>
        <p:sp>
          <p:nvSpPr>
            <p:cNvPr id="24612" name="Text Box 120">
              <a:extLst>
                <a:ext uri="{FF2B5EF4-FFF2-40B4-BE49-F238E27FC236}">
                  <a16:creationId xmlns:a16="http://schemas.microsoft.com/office/drawing/2014/main" id="{EAC3AD7D-5F1F-4D5A-9721-4DB940B15F88}"/>
                </a:ext>
              </a:extLst>
            </p:cNvPr>
            <p:cNvSpPr txBox="1">
              <a:spLocks noChangeArrowheads="1"/>
            </p:cNvSpPr>
            <p:nvPr/>
          </p:nvSpPr>
          <p:spPr bwMode="auto">
            <a:xfrm>
              <a:off x="3198" y="3520"/>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000" b="0">
                  <a:cs typeface="Arial" panose="020B0604020202020204" pitchFamily="34" charset="0"/>
                </a:rPr>
                <a:t>–</a:t>
              </a:r>
            </a:p>
          </p:txBody>
        </p:sp>
        <p:sp>
          <p:nvSpPr>
            <p:cNvPr id="24613" name="Text Box 121">
              <a:extLst>
                <a:ext uri="{FF2B5EF4-FFF2-40B4-BE49-F238E27FC236}">
                  <a16:creationId xmlns:a16="http://schemas.microsoft.com/office/drawing/2014/main" id="{A303B2A1-49B6-4C3F-81C5-285AB8D45AF7}"/>
                </a:ext>
              </a:extLst>
            </p:cNvPr>
            <p:cNvSpPr txBox="1">
              <a:spLocks noChangeArrowheads="1"/>
            </p:cNvSpPr>
            <p:nvPr/>
          </p:nvSpPr>
          <p:spPr bwMode="auto">
            <a:xfrm>
              <a:off x="3175" y="3201"/>
              <a:ext cx="3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800" b="0" i="1">
                  <a:latin typeface="Times New Roman" panose="02020603050405020304" pitchFamily="18" charset="0"/>
                </a:rPr>
                <a:t>v</a:t>
              </a:r>
              <a:r>
                <a:rPr lang="en-US" altLang="zh-CN" sz="2400" b="0" baseline="-20000">
                  <a:latin typeface="Times New Roman" panose="02020603050405020304" pitchFamily="18" charset="0"/>
                </a:rPr>
                <a:t>BE</a:t>
              </a:r>
            </a:p>
          </p:txBody>
        </p:sp>
        <p:sp>
          <p:nvSpPr>
            <p:cNvPr id="24614" name="Text Box 122">
              <a:extLst>
                <a:ext uri="{FF2B5EF4-FFF2-40B4-BE49-F238E27FC236}">
                  <a16:creationId xmlns:a16="http://schemas.microsoft.com/office/drawing/2014/main" id="{88063990-FF65-4500-B29F-67C1D5101943}"/>
                </a:ext>
              </a:extLst>
            </p:cNvPr>
            <p:cNvSpPr txBox="1">
              <a:spLocks noChangeArrowheads="1"/>
            </p:cNvSpPr>
            <p:nvPr/>
          </p:nvSpPr>
          <p:spPr bwMode="auto">
            <a:xfrm>
              <a:off x="4503" y="2967"/>
              <a:ext cx="3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800" b="0" i="1">
                  <a:latin typeface="Times New Roman" panose="02020603050405020304" pitchFamily="18" charset="0"/>
                </a:rPr>
                <a:t>v</a:t>
              </a:r>
              <a:r>
                <a:rPr lang="en-US" altLang="zh-CN" sz="2400" b="0" baseline="-20000">
                  <a:latin typeface="Times New Roman" panose="02020603050405020304" pitchFamily="18" charset="0"/>
                </a:rPr>
                <a:t>CE</a:t>
              </a:r>
            </a:p>
          </p:txBody>
        </p:sp>
        <p:sp>
          <p:nvSpPr>
            <p:cNvPr id="24615" name="Text Box 123">
              <a:extLst>
                <a:ext uri="{FF2B5EF4-FFF2-40B4-BE49-F238E27FC236}">
                  <a16:creationId xmlns:a16="http://schemas.microsoft.com/office/drawing/2014/main" id="{A3B98A43-ACF0-4333-80FA-9D7DEEB1B56C}"/>
                </a:ext>
              </a:extLst>
            </p:cNvPr>
            <p:cNvSpPr txBox="1">
              <a:spLocks noChangeArrowheads="1"/>
            </p:cNvSpPr>
            <p:nvPr/>
          </p:nvSpPr>
          <p:spPr bwMode="auto">
            <a:xfrm>
              <a:off x="4581" y="2546"/>
              <a:ext cx="2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000" b="0"/>
                <a:t>+</a:t>
              </a:r>
            </a:p>
          </p:txBody>
        </p:sp>
        <p:sp>
          <p:nvSpPr>
            <p:cNvPr id="24616" name="Text Box 124">
              <a:extLst>
                <a:ext uri="{FF2B5EF4-FFF2-40B4-BE49-F238E27FC236}">
                  <a16:creationId xmlns:a16="http://schemas.microsoft.com/office/drawing/2014/main" id="{80C1A7DB-ECDE-4ABC-825C-10D3DD0B701D}"/>
                </a:ext>
              </a:extLst>
            </p:cNvPr>
            <p:cNvSpPr txBox="1">
              <a:spLocks noChangeArrowheads="1"/>
            </p:cNvSpPr>
            <p:nvPr/>
          </p:nvSpPr>
          <p:spPr bwMode="auto">
            <a:xfrm>
              <a:off x="4603" y="3498"/>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000" b="0">
                  <a:cs typeface="Arial" panose="020B0604020202020204" pitchFamily="34" charset="0"/>
                </a:rPr>
                <a: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624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624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06211">
                                            <p:txEl>
                                              <p:pRg st="0" end="0"/>
                                            </p:txEl>
                                          </p:spTgt>
                                        </p:tgtEl>
                                        <p:attrNameLst>
                                          <p:attrName>style.visibility</p:attrName>
                                        </p:attrNameLst>
                                      </p:cBhvr>
                                      <p:to>
                                        <p:strVal val="visible"/>
                                      </p:to>
                                    </p:set>
                                    <p:animEffect transition="in" filter="blinds(horizontal)">
                                      <p:cBhvr>
                                        <p:cTn id="27" dur="500"/>
                                        <p:tgtEl>
                                          <p:spTgt spid="606211">
                                            <p:txEl>
                                              <p:pRg st="0" end="0"/>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606211">
                                            <p:txEl>
                                              <p:pRg st="1" end="1"/>
                                            </p:txEl>
                                          </p:spTgt>
                                        </p:tgtEl>
                                        <p:attrNameLst>
                                          <p:attrName>style.visibility</p:attrName>
                                        </p:attrNameLst>
                                      </p:cBhvr>
                                      <p:to>
                                        <p:strVal val="visible"/>
                                      </p:to>
                                    </p:set>
                                    <p:animEffect transition="in" filter="blinds(horizontal)">
                                      <p:cBhvr>
                                        <p:cTn id="30" dur="500"/>
                                        <p:tgtEl>
                                          <p:spTgt spid="606211">
                                            <p:txEl>
                                              <p:pRg st="1" end="1"/>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606211">
                                            <p:txEl>
                                              <p:pRg st="2" end="2"/>
                                            </p:txEl>
                                          </p:spTgt>
                                        </p:tgtEl>
                                        <p:attrNameLst>
                                          <p:attrName>style.visibility</p:attrName>
                                        </p:attrNameLst>
                                      </p:cBhvr>
                                      <p:to>
                                        <p:strVal val="visible"/>
                                      </p:to>
                                    </p:set>
                                    <p:animEffect transition="in" filter="blinds(horizontal)">
                                      <p:cBhvr>
                                        <p:cTn id="33" dur="500"/>
                                        <p:tgtEl>
                                          <p:spTgt spid="606211">
                                            <p:txEl>
                                              <p:pRg st="2" end="2"/>
                                            </p:txEl>
                                          </p:spTgt>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606211">
                                            <p:txEl>
                                              <p:pRg st="3" end="3"/>
                                            </p:txEl>
                                          </p:spTgt>
                                        </p:tgtEl>
                                        <p:attrNameLst>
                                          <p:attrName>style.visibility</p:attrName>
                                        </p:attrNameLst>
                                      </p:cBhvr>
                                      <p:to>
                                        <p:strVal val="visible"/>
                                      </p:to>
                                    </p:set>
                                    <p:animEffect transition="in" filter="blinds(horizontal)">
                                      <p:cBhvr>
                                        <p:cTn id="36" dur="500"/>
                                        <p:tgtEl>
                                          <p:spTgt spid="606211">
                                            <p:txEl>
                                              <p:pRg st="3" end="3"/>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06219"/>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06211">
                                            <p:txEl>
                                              <p:pRg st="4" end="4"/>
                                            </p:txEl>
                                          </p:spTgt>
                                        </p:tgtEl>
                                        <p:attrNameLst>
                                          <p:attrName>style.visibility</p:attrName>
                                        </p:attrNameLst>
                                      </p:cBhvr>
                                      <p:to>
                                        <p:strVal val="visible"/>
                                      </p:to>
                                    </p:set>
                                    <p:animEffect transition="in" filter="blinds(horizontal)">
                                      <p:cBhvr>
                                        <p:cTn id="47" dur="500"/>
                                        <p:tgtEl>
                                          <p:spTgt spid="606211">
                                            <p:txEl>
                                              <p:pRg st="4" end="4"/>
                                            </p:txEl>
                                          </p:spTgt>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606211">
                                            <p:txEl>
                                              <p:pRg st="5" end="5"/>
                                            </p:txEl>
                                          </p:spTgt>
                                        </p:tgtEl>
                                        <p:attrNameLst>
                                          <p:attrName>style.visibility</p:attrName>
                                        </p:attrNameLst>
                                      </p:cBhvr>
                                      <p:to>
                                        <p:strVal val="visible"/>
                                      </p:to>
                                    </p:set>
                                    <p:animEffect transition="in" filter="blinds(horizontal)">
                                      <p:cBhvr>
                                        <p:cTn id="50" dur="500"/>
                                        <p:tgtEl>
                                          <p:spTgt spid="606211">
                                            <p:txEl>
                                              <p:pRg st="5" end="5"/>
                                            </p:txEl>
                                          </p:spTgt>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606211">
                                            <p:txEl>
                                              <p:pRg st="6" end="6"/>
                                            </p:txEl>
                                          </p:spTgt>
                                        </p:tgtEl>
                                        <p:attrNameLst>
                                          <p:attrName>style.visibility</p:attrName>
                                        </p:attrNameLst>
                                      </p:cBhvr>
                                      <p:to>
                                        <p:strVal val="visible"/>
                                      </p:to>
                                    </p:set>
                                    <p:animEffect transition="in" filter="blinds(horizontal)">
                                      <p:cBhvr>
                                        <p:cTn id="53" dur="500"/>
                                        <p:tgtEl>
                                          <p:spTgt spid="606211">
                                            <p:txEl>
                                              <p:pRg st="6" end="6"/>
                                            </p:txEl>
                                          </p:spTgt>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606211">
                                            <p:txEl>
                                              <p:pRg st="7" end="7"/>
                                            </p:txEl>
                                          </p:spTgt>
                                        </p:tgtEl>
                                        <p:attrNameLst>
                                          <p:attrName>style.visibility</p:attrName>
                                        </p:attrNameLst>
                                      </p:cBhvr>
                                      <p:to>
                                        <p:strVal val="visible"/>
                                      </p:to>
                                    </p:set>
                                    <p:animEffect transition="in" filter="blinds(horizontal)">
                                      <p:cBhvr>
                                        <p:cTn id="56" dur="500"/>
                                        <p:tgtEl>
                                          <p:spTgt spid="606211">
                                            <p:txEl>
                                              <p:pRg st="7" end="7"/>
                                            </p:txEl>
                                          </p:spTgt>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606218"/>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606211">
                                            <p:txEl>
                                              <p:pRg st="8" end="8"/>
                                            </p:txEl>
                                          </p:spTgt>
                                        </p:tgtEl>
                                        <p:attrNameLst>
                                          <p:attrName>style.visibility</p:attrName>
                                        </p:attrNameLst>
                                      </p:cBhvr>
                                      <p:to>
                                        <p:strVal val="visible"/>
                                      </p:to>
                                    </p:set>
                                    <p:animEffect transition="in" filter="blinds(horizontal)">
                                      <p:cBhvr>
                                        <p:cTn id="65" dur="500"/>
                                        <p:tgtEl>
                                          <p:spTgt spid="606211">
                                            <p:txEl>
                                              <p:pRg st="8" end="8"/>
                                            </p:txEl>
                                          </p:spTgt>
                                        </p:tgtEl>
                                      </p:cBhvr>
                                    </p:animEffect>
                                  </p:childTnLst>
                                </p:cTn>
                              </p:par>
                              <p:par>
                                <p:cTn id="66" presetID="3" presetClass="entr" presetSubtype="10" fill="hold" grpId="0" nodeType="withEffect">
                                  <p:stCondLst>
                                    <p:cond delay="0"/>
                                  </p:stCondLst>
                                  <p:childTnLst>
                                    <p:set>
                                      <p:cBhvr>
                                        <p:cTn id="67" dur="1" fill="hold">
                                          <p:stCondLst>
                                            <p:cond delay="0"/>
                                          </p:stCondLst>
                                        </p:cTn>
                                        <p:tgtEl>
                                          <p:spTgt spid="606211">
                                            <p:txEl>
                                              <p:pRg st="9" end="9"/>
                                            </p:txEl>
                                          </p:spTgt>
                                        </p:tgtEl>
                                        <p:attrNameLst>
                                          <p:attrName>style.visibility</p:attrName>
                                        </p:attrNameLst>
                                      </p:cBhvr>
                                      <p:to>
                                        <p:strVal val="visible"/>
                                      </p:to>
                                    </p:set>
                                    <p:animEffect transition="in" filter="blinds(horizontal)">
                                      <p:cBhvr>
                                        <p:cTn id="68" dur="500"/>
                                        <p:tgtEl>
                                          <p:spTgt spid="606211">
                                            <p:txEl>
                                              <p:pRg st="9" end="9"/>
                                            </p:txEl>
                                          </p:spTgt>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606211">
                                            <p:txEl>
                                              <p:pRg st="10" end="10"/>
                                            </p:txEl>
                                          </p:spTgt>
                                        </p:tgtEl>
                                        <p:attrNameLst>
                                          <p:attrName>style.visibility</p:attrName>
                                        </p:attrNameLst>
                                      </p:cBhvr>
                                      <p:to>
                                        <p:strVal val="visible"/>
                                      </p:to>
                                    </p:set>
                                    <p:animEffect transition="in" filter="blinds(horizontal)">
                                      <p:cBhvr>
                                        <p:cTn id="71" dur="500"/>
                                        <p:tgtEl>
                                          <p:spTgt spid="606211">
                                            <p:txEl>
                                              <p:pRg st="10" end="10"/>
                                            </p:txEl>
                                          </p:spTgt>
                                        </p:tgtEl>
                                      </p:cBhvr>
                                    </p:animEffect>
                                  </p:childTnLst>
                                </p:cTn>
                              </p:par>
                              <p:par>
                                <p:cTn id="72" presetID="3" presetClass="entr" presetSubtype="10" fill="hold" grpId="0" nodeType="withEffect">
                                  <p:stCondLst>
                                    <p:cond delay="0"/>
                                  </p:stCondLst>
                                  <p:childTnLst>
                                    <p:set>
                                      <p:cBhvr>
                                        <p:cTn id="73" dur="1" fill="hold">
                                          <p:stCondLst>
                                            <p:cond delay="0"/>
                                          </p:stCondLst>
                                        </p:cTn>
                                        <p:tgtEl>
                                          <p:spTgt spid="606211">
                                            <p:txEl>
                                              <p:pRg st="11" end="11"/>
                                            </p:txEl>
                                          </p:spTgt>
                                        </p:tgtEl>
                                        <p:attrNameLst>
                                          <p:attrName>style.visibility</p:attrName>
                                        </p:attrNameLst>
                                      </p:cBhvr>
                                      <p:to>
                                        <p:strVal val="visible"/>
                                      </p:to>
                                    </p:set>
                                    <p:animEffect transition="in" filter="blinds(horizontal)">
                                      <p:cBhvr>
                                        <p:cTn id="74" dur="500"/>
                                        <p:tgtEl>
                                          <p:spTgt spid="60621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6247" grpId="0"/>
      <p:bldP spid="606211" grpId="0" build="p"/>
      <p:bldP spid="606218" grpId="0"/>
      <p:bldP spid="6062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a:extLst>
              <a:ext uri="{FF2B5EF4-FFF2-40B4-BE49-F238E27FC236}">
                <a16:creationId xmlns:a16="http://schemas.microsoft.com/office/drawing/2014/main" id="{536B3EFB-FEE9-47F2-AE56-2DE567D59145}"/>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01C5786D-2742-4F46-B7C5-D02397C10103}" type="datetime1">
              <a:rPr lang="zh-CN" altLang="en-US" sz="1800" b="0" smtClean="0">
                <a:solidFill>
                  <a:srgbClr val="B2B2B2"/>
                </a:solidFill>
              </a:rPr>
              <a:pPr>
                <a:spcAft>
                  <a:spcPct val="0"/>
                </a:spcAft>
                <a:buFontTx/>
                <a:buNone/>
              </a:pPr>
              <a:t>2022/11/11</a:t>
            </a:fld>
            <a:endParaRPr lang="en-US" altLang="zh-CN" sz="1800" b="0">
              <a:solidFill>
                <a:srgbClr val="B2B2B2"/>
              </a:solidFill>
            </a:endParaRPr>
          </a:p>
        </p:txBody>
      </p:sp>
      <p:sp>
        <p:nvSpPr>
          <p:cNvPr id="26627" name="Rectangle 5">
            <a:extLst>
              <a:ext uri="{FF2B5EF4-FFF2-40B4-BE49-F238E27FC236}">
                <a16:creationId xmlns:a16="http://schemas.microsoft.com/office/drawing/2014/main" id="{7E6597F9-D506-40C1-9B7F-6F1F9E0BB971}"/>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a:t>
            </a:r>
            <a:r>
              <a:rPr lang="zh-CN" altLang="en-US" sz="1800" b="0">
                <a:solidFill>
                  <a:srgbClr val="B2B2B2"/>
                </a:solidFill>
                <a:latin typeface="Times New Roman" panose="02020603050405020304" pitchFamily="18" charset="0"/>
              </a:rPr>
              <a:t> </a:t>
            </a:r>
            <a:r>
              <a:rPr lang="en-US" altLang="zh-CN" sz="1800" b="0">
                <a:solidFill>
                  <a:srgbClr val="B2B2B2"/>
                </a:solidFill>
                <a:latin typeface="Times New Roman" panose="02020603050405020304" pitchFamily="18" charset="0"/>
              </a:rPr>
              <a:t>— </a:t>
            </a:r>
            <a:r>
              <a:rPr lang="zh-CN" altLang="en-US" sz="1800" b="0">
                <a:solidFill>
                  <a:srgbClr val="B2B2B2"/>
                </a:solidFill>
              </a:rPr>
              <a:t>三</a:t>
            </a:r>
            <a:r>
              <a:rPr lang="zh-CN" altLang="zh-CN" sz="1800" b="0">
                <a:solidFill>
                  <a:srgbClr val="B2B2B2"/>
                </a:solidFill>
              </a:rPr>
              <a:t>极管</a:t>
            </a:r>
            <a:endParaRPr lang="en-US" altLang="zh-CN" sz="1800" b="0">
              <a:solidFill>
                <a:srgbClr val="B2B2B2"/>
              </a:solidFill>
            </a:endParaRPr>
          </a:p>
        </p:txBody>
      </p:sp>
      <p:sp>
        <p:nvSpPr>
          <p:cNvPr id="26628" name="Rectangle 6">
            <a:extLst>
              <a:ext uri="{FF2B5EF4-FFF2-40B4-BE49-F238E27FC236}">
                <a16:creationId xmlns:a16="http://schemas.microsoft.com/office/drawing/2014/main" id="{14FCAEBF-7104-4E13-BC14-F0BA60D4091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489F097F-275A-4ECE-9392-1612328A8616}" type="slidenum">
              <a:rPr lang="en-US" altLang="zh-CN" sz="1800" b="0" smtClean="0">
                <a:solidFill>
                  <a:srgbClr val="B2B2B2"/>
                </a:solidFill>
              </a:rPr>
              <a:pPr>
                <a:spcAft>
                  <a:spcPct val="0"/>
                </a:spcAft>
                <a:buFontTx/>
                <a:buNone/>
              </a:pPr>
              <a:t>12</a:t>
            </a:fld>
            <a:endParaRPr lang="en-US" altLang="zh-CN" sz="1800" b="0">
              <a:solidFill>
                <a:srgbClr val="B2B2B2"/>
              </a:solidFill>
            </a:endParaRPr>
          </a:p>
        </p:txBody>
      </p:sp>
      <p:sp>
        <p:nvSpPr>
          <p:cNvPr id="26629" name="Rectangle 2">
            <a:extLst>
              <a:ext uri="{FF2B5EF4-FFF2-40B4-BE49-F238E27FC236}">
                <a16:creationId xmlns:a16="http://schemas.microsoft.com/office/drawing/2014/main" id="{D24F75DC-B9CC-4068-9513-ADE020B4E5E1}"/>
              </a:ext>
            </a:extLst>
          </p:cNvPr>
          <p:cNvSpPr>
            <a:spLocks noChangeArrowheads="1"/>
          </p:cNvSpPr>
          <p:nvPr>
            <p:ph type="title"/>
          </p:nvPr>
        </p:nvSpPr>
        <p:spPr/>
        <p:txBody>
          <a:bodyPr/>
          <a:lstStyle/>
          <a:p>
            <a:r>
              <a:rPr lang="zh-CN" altLang="en-US"/>
              <a:t>示例</a:t>
            </a:r>
            <a:r>
              <a:rPr lang="en-US" altLang="zh-CN"/>
              <a:t>—</a:t>
            </a:r>
            <a:r>
              <a:rPr lang="zh-CN" altLang="en-US"/>
              <a:t>判断</a:t>
            </a:r>
            <a:r>
              <a:rPr kumimoji="1" lang="en-US" altLang="zh-CN">
                <a:solidFill>
                  <a:srgbClr val="000000"/>
                </a:solidFill>
                <a:latin typeface="Times New Roman" panose="02020603050405020304" pitchFamily="18" charset="0"/>
              </a:rPr>
              <a:t>BJT</a:t>
            </a:r>
            <a:r>
              <a:rPr lang="zh-CN" altLang="en-US"/>
              <a:t>工作区域</a:t>
            </a:r>
            <a:endParaRPr lang="en-US" altLang="zh-CN"/>
          </a:p>
        </p:txBody>
      </p:sp>
      <p:sp>
        <p:nvSpPr>
          <p:cNvPr id="26630" name="Rectangle 3">
            <a:extLst>
              <a:ext uri="{FF2B5EF4-FFF2-40B4-BE49-F238E27FC236}">
                <a16:creationId xmlns:a16="http://schemas.microsoft.com/office/drawing/2014/main" id="{36B24510-A398-4FAB-81F3-CEBDA28EF993}"/>
              </a:ext>
            </a:extLst>
          </p:cNvPr>
          <p:cNvSpPr>
            <a:spLocks noChangeArrowheads="1"/>
          </p:cNvSpPr>
          <p:nvPr>
            <p:ph type="body" idx="1"/>
          </p:nvPr>
        </p:nvSpPr>
        <p:spPr/>
        <p:txBody>
          <a:bodyPr/>
          <a:lstStyle/>
          <a:p>
            <a:r>
              <a:rPr kumimoji="1" lang="zh-CN" altLang="en-US" b="0">
                <a:solidFill>
                  <a:srgbClr val="000000"/>
                </a:solidFill>
              </a:rPr>
              <a:t>根据测得的</a:t>
            </a:r>
            <a:r>
              <a:rPr kumimoji="1" lang="en-US" altLang="zh-CN" b="0">
                <a:solidFill>
                  <a:srgbClr val="000000"/>
                </a:solidFill>
              </a:rPr>
              <a:t>BJT</a:t>
            </a:r>
            <a:r>
              <a:rPr kumimoji="1" lang="zh-CN" altLang="en-US" b="0">
                <a:solidFill>
                  <a:srgbClr val="000000"/>
                </a:solidFill>
              </a:rPr>
              <a:t>三个电极对地电位，判断其工作区域</a:t>
            </a:r>
          </a:p>
        </p:txBody>
      </p:sp>
      <p:pic>
        <p:nvPicPr>
          <p:cNvPr id="26631" name="Picture 4">
            <a:extLst>
              <a:ext uri="{FF2B5EF4-FFF2-40B4-BE49-F238E27FC236}">
                <a16:creationId xmlns:a16="http://schemas.microsoft.com/office/drawing/2014/main" id="{EF0F9F2C-3C9A-47DF-80BF-2F9F437B1F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0988" y="2670175"/>
            <a:ext cx="1230312" cy="140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2" name="Picture 5">
            <a:extLst>
              <a:ext uri="{FF2B5EF4-FFF2-40B4-BE49-F238E27FC236}">
                <a16:creationId xmlns:a16="http://schemas.microsoft.com/office/drawing/2014/main" id="{BB2EAC44-F196-4FDD-BD76-27BA863890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1425" y="2763838"/>
            <a:ext cx="1438275" cy="134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3" name="Picture 6">
            <a:extLst>
              <a:ext uri="{FF2B5EF4-FFF2-40B4-BE49-F238E27FC236}">
                <a16:creationId xmlns:a16="http://schemas.microsoft.com/office/drawing/2014/main" id="{86020178-8B93-4490-93B2-49B6547732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888" y="2835275"/>
            <a:ext cx="1230312" cy="134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8263" name="Text Box 7">
            <a:extLst>
              <a:ext uri="{FF2B5EF4-FFF2-40B4-BE49-F238E27FC236}">
                <a16:creationId xmlns:a16="http://schemas.microsoft.com/office/drawing/2014/main" id="{84BD856C-E721-4FF1-B689-164D843E1CD6}"/>
              </a:ext>
            </a:extLst>
          </p:cNvPr>
          <p:cNvSpPr txBox="1">
            <a:spLocks noChangeArrowheads="1"/>
          </p:cNvSpPr>
          <p:nvPr/>
        </p:nvSpPr>
        <p:spPr bwMode="auto">
          <a:xfrm>
            <a:off x="1511300" y="4437063"/>
            <a:ext cx="1708150" cy="129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400" b="0"/>
              <a:t>发射结正偏</a:t>
            </a:r>
          </a:p>
          <a:p>
            <a:pPr eaLnBrk="1" hangingPunct="1">
              <a:spcAft>
                <a:spcPct val="0"/>
              </a:spcAft>
              <a:buFontTx/>
              <a:buNone/>
            </a:pPr>
            <a:r>
              <a:rPr lang="zh-CN" altLang="en-US" sz="2400" b="0"/>
              <a:t>集电结反偏</a:t>
            </a:r>
          </a:p>
          <a:p>
            <a:pPr eaLnBrk="1" hangingPunct="1">
              <a:spcBef>
                <a:spcPct val="30000"/>
              </a:spcBef>
              <a:spcAft>
                <a:spcPct val="0"/>
              </a:spcAft>
              <a:buFontTx/>
              <a:buNone/>
            </a:pPr>
            <a:r>
              <a:rPr lang="en-US" altLang="zh-CN" sz="2400" b="0">
                <a:sym typeface="Wingdings" panose="05000000000000000000" pitchFamily="2" charset="2"/>
              </a:rPr>
              <a:t> </a:t>
            </a:r>
            <a:r>
              <a:rPr lang="zh-CN" altLang="en-US" sz="2400" b="0"/>
              <a:t>放大</a:t>
            </a:r>
          </a:p>
        </p:txBody>
      </p:sp>
      <p:sp>
        <p:nvSpPr>
          <p:cNvPr id="608264" name="Text Box 8">
            <a:extLst>
              <a:ext uri="{FF2B5EF4-FFF2-40B4-BE49-F238E27FC236}">
                <a16:creationId xmlns:a16="http://schemas.microsoft.com/office/drawing/2014/main" id="{E577DD19-17A0-4240-9819-7A96ACD6C5C8}"/>
              </a:ext>
            </a:extLst>
          </p:cNvPr>
          <p:cNvSpPr txBox="1">
            <a:spLocks noChangeArrowheads="1"/>
          </p:cNvSpPr>
          <p:nvPr/>
        </p:nvSpPr>
        <p:spPr bwMode="auto">
          <a:xfrm>
            <a:off x="3779838" y="4437063"/>
            <a:ext cx="1708150" cy="129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400" b="0"/>
              <a:t>发射结正偏</a:t>
            </a:r>
          </a:p>
          <a:p>
            <a:pPr eaLnBrk="1" hangingPunct="1">
              <a:spcAft>
                <a:spcPct val="0"/>
              </a:spcAft>
              <a:buFontTx/>
              <a:buNone/>
            </a:pPr>
            <a:r>
              <a:rPr lang="zh-CN" altLang="en-US" sz="2400" b="0"/>
              <a:t>集电结正偏</a:t>
            </a:r>
          </a:p>
          <a:p>
            <a:pPr eaLnBrk="1" hangingPunct="1">
              <a:spcBef>
                <a:spcPct val="30000"/>
              </a:spcBef>
              <a:spcAft>
                <a:spcPct val="0"/>
              </a:spcAft>
              <a:buFontTx/>
              <a:buNone/>
            </a:pPr>
            <a:r>
              <a:rPr lang="en-US" altLang="zh-CN" sz="2400" b="0">
                <a:sym typeface="Wingdings" panose="05000000000000000000" pitchFamily="2" charset="2"/>
              </a:rPr>
              <a:t> </a:t>
            </a:r>
            <a:r>
              <a:rPr lang="zh-CN" altLang="en-US" sz="2400" b="0"/>
              <a:t>饱和</a:t>
            </a:r>
          </a:p>
        </p:txBody>
      </p:sp>
      <p:sp>
        <p:nvSpPr>
          <p:cNvPr id="608265" name="Text Box 9">
            <a:extLst>
              <a:ext uri="{FF2B5EF4-FFF2-40B4-BE49-F238E27FC236}">
                <a16:creationId xmlns:a16="http://schemas.microsoft.com/office/drawing/2014/main" id="{95250CED-EC3F-4FD3-AA92-62DB25BCFAD1}"/>
              </a:ext>
            </a:extLst>
          </p:cNvPr>
          <p:cNvSpPr txBox="1">
            <a:spLocks noChangeArrowheads="1"/>
          </p:cNvSpPr>
          <p:nvPr/>
        </p:nvSpPr>
        <p:spPr bwMode="auto">
          <a:xfrm>
            <a:off x="5995988" y="4437063"/>
            <a:ext cx="1708150" cy="129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400" b="0"/>
              <a:t>发射结反偏</a:t>
            </a:r>
          </a:p>
          <a:p>
            <a:pPr eaLnBrk="1" hangingPunct="1">
              <a:spcAft>
                <a:spcPct val="0"/>
              </a:spcAft>
              <a:buFontTx/>
              <a:buNone/>
            </a:pPr>
            <a:r>
              <a:rPr lang="zh-CN" altLang="en-US" sz="2400" b="0"/>
              <a:t>集电结反偏</a:t>
            </a:r>
          </a:p>
          <a:p>
            <a:pPr eaLnBrk="1" hangingPunct="1">
              <a:spcBef>
                <a:spcPct val="30000"/>
              </a:spcBef>
              <a:spcAft>
                <a:spcPct val="0"/>
              </a:spcAft>
              <a:buFontTx/>
              <a:buNone/>
            </a:pPr>
            <a:r>
              <a:rPr lang="en-US" altLang="zh-CN" sz="2400" b="0">
                <a:sym typeface="Wingdings" panose="05000000000000000000" pitchFamily="2" charset="2"/>
              </a:rPr>
              <a:t> </a:t>
            </a:r>
            <a:r>
              <a:rPr lang="zh-CN" altLang="en-US" sz="2400" b="0"/>
              <a:t>截止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826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826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082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8263" grpId="0"/>
      <p:bldP spid="608264" grpId="0"/>
      <p:bldP spid="60826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a:extLst>
              <a:ext uri="{FF2B5EF4-FFF2-40B4-BE49-F238E27FC236}">
                <a16:creationId xmlns:a16="http://schemas.microsoft.com/office/drawing/2014/main" id="{34DB8A76-074C-40FC-9FAE-DD0FFAB8493B}"/>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28D69342-0B15-4839-9A5A-710C1CABC251}" type="datetime1">
              <a:rPr lang="zh-CN" altLang="en-US" sz="1800" b="0" smtClean="0">
                <a:solidFill>
                  <a:srgbClr val="B2B2B2"/>
                </a:solidFill>
              </a:rPr>
              <a:pPr>
                <a:spcAft>
                  <a:spcPct val="0"/>
                </a:spcAft>
                <a:buFontTx/>
                <a:buNone/>
              </a:pPr>
              <a:t>2022/11/11</a:t>
            </a:fld>
            <a:endParaRPr lang="en-US" altLang="zh-CN" sz="1800" b="0">
              <a:solidFill>
                <a:srgbClr val="B2B2B2"/>
              </a:solidFill>
            </a:endParaRPr>
          </a:p>
        </p:txBody>
      </p:sp>
      <p:sp>
        <p:nvSpPr>
          <p:cNvPr id="27651" name="Rectangle 5">
            <a:extLst>
              <a:ext uri="{FF2B5EF4-FFF2-40B4-BE49-F238E27FC236}">
                <a16:creationId xmlns:a16="http://schemas.microsoft.com/office/drawing/2014/main" id="{F5893888-50FD-49D6-84EB-048A842F2992}"/>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a:t>
            </a:r>
            <a:r>
              <a:rPr lang="zh-CN" altLang="en-US" sz="1800" b="0">
                <a:solidFill>
                  <a:srgbClr val="B2B2B2"/>
                </a:solidFill>
                <a:latin typeface="Times New Roman" panose="02020603050405020304" pitchFamily="18" charset="0"/>
              </a:rPr>
              <a:t> </a:t>
            </a:r>
            <a:r>
              <a:rPr lang="en-US" altLang="zh-CN" sz="1800" b="0">
                <a:solidFill>
                  <a:srgbClr val="B2B2B2"/>
                </a:solidFill>
                <a:latin typeface="Times New Roman" panose="02020603050405020304" pitchFamily="18" charset="0"/>
              </a:rPr>
              <a:t>— </a:t>
            </a:r>
            <a:r>
              <a:rPr lang="zh-CN" altLang="en-US" sz="1800" b="0">
                <a:solidFill>
                  <a:srgbClr val="B2B2B2"/>
                </a:solidFill>
              </a:rPr>
              <a:t>三</a:t>
            </a:r>
            <a:r>
              <a:rPr lang="zh-CN" altLang="zh-CN" sz="1800" b="0">
                <a:solidFill>
                  <a:srgbClr val="B2B2B2"/>
                </a:solidFill>
              </a:rPr>
              <a:t>极管</a:t>
            </a:r>
            <a:endParaRPr lang="en-US" altLang="zh-CN" sz="1800" b="0">
              <a:solidFill>
                <a:srgbClr val="B2B2B2"/>
              </a:solidFill>
            </a:endParaRPr>
          </a:p>
        </p:txBody>
      </p:sp>
      <p:sp>
        <p:nvSpPr>
          <p:cNvPr id="27652" name="Rectangle 6">
            <a:extLst>
              <a:ext uri="{FF2B5EF4-FFF2-40B4-BE49-F238E27FC236}">
                <a16:creationId xmlns:a16="http://schemas.microsoft.com/office/drawing/2014/main" id="{521B1739-61BC-4252-AC59-510BA735F1A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D0648A85-03A1-426B-AACF-B192DDC5B217}" type="slidenum">
              <a:rPr lang="en-US" altLang="zh-CN" sz="1800" b="0" smtClean="0">
                <a:solidFill>
                  <a:srgbClr val="B2B2B2"/>
                </a:solidFill>
              </a:rPr>
              <a:pPr>
                <a:spcAft>
                  <a:spcPct val="0"/>
                </a:spcAft>
                <a:buFontTx/>
                <a:buNone/>
              </a:pPr>
              <a:t>13</a:t>
            </a:fld>
            <a:endParaRPr lang="en-US" altLang="zh-CN" sz="1800" b="0">
              <a:solidFill>
                <a:srgbClr val="B2B2B2"/>
              </a:solidFill>
            </a:endParaRPr>
          </a:p>
        </p:txBody>
      </p:sp>
      <p:pic>
        <p:nvPicPr>
          <p:cNvPr id="27653" name="Picture 12">
            <a:extLst>
              <a:ext uri="{FF2B5EF4-FFF2-40B4-BE49-F238E27FC236}">
                <a16:creationId xmlns:a16="http://schemas.microsoft.com/office/drawing/2014/main" id="{0ED90B3A-170D-44BC-9088-92C57384AF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5725" y="1665288"/>
            <a:ext cx="4889500" cy="344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4" name="Rectangle 2">
            <a:extLst>
              <a:ext uri="{FF2B5EF4-FFF2-40B4-BE49-F238E27FC236}">
                <a16:creationId xmlns:a16="http://schemas.microsoft.com/office/drawing/2014/main" id="{D01BE3BA-D397-4620-A7CE-14C0A9C23BBB}"/>
              </a:ext>
            </a:extLst>
          </p:cNvPr>
          <p:cNvSpPr>
            <a:spLocks noChangeArrowheads="1"/>
          </p:cNvSpPr>
          <p:nvPr>
            <p:ph type="title"/>
          </p:nvPr>
        </p:nvSpPr>
        <p:spPr>
          <a:xfrm>
            <a:off x="457200" y="152400"/>
            <a:ext cx="8229600" cy="1143000"/>
          </a:xfrm>
        </p:spPr>
        <p:txBody>
          <a:bodyPr/>
          <a:lstStyle/>
          <a:p>
            <a:r>
              <a:rPr kumimoji="1" lang="en-US" altLang="zh-CN">
                <a:solidFill>
                  <a:srgbClr val="000000"/>
                </a:solidFill>
                <a:latin typeface="Times New Roman" panose="02020603050405020304" pitchFamily="18" charset="0"/>
              </a:rPr>
              <a:t>BJT</a:t>
            </a:r>
            <a:r>
              <a:rPr lang="zh-CN" altLang="en-US"/>
              <a:t>主要</a:t>
            </a:r>
            <a:r>
              <a:rPr lang="zh-CN" altLang="en-US">
                <a:latin typeface="宋体" panose="02010600030101010101" pitchFamily="2" charset="-122"/>
              </a:rPr>
              <a:t>性能</a:t>
            </a:r>
            <a:r>
              <a:rPr lang="zh-CN" altLang="en-US"/>
              <a:t>参数</a:t>
            </a:r>
          </a:p>
        </p:txBody>
      </p:sp>
      <p:sp>
        <p:nvSpPr>
          <p:cNvPr id="609283" name="Rectangle 3">
            <a:extLst>
              <a:ext uri="{FF2B5EF4-FFF2-40B4-BE49-F238E27FC236}">
                <a16:creationId xmlns:a16="http://schemas.microsoft.com/office/drawing/2014/main" id="{961B1784-F2CC-4A0E-8A2D-2DA73DBF62D8}"/>
              </a:ext>
            </a:extLst>
          </p:cNvPr>
          <p:cNvSpPr>
            <a:spLocks noChangeArrowheads="1"/>
          </p:cNvSpPr>
          <p:nvPr>
            <p:ph type="body" sz="half" idx="1"/>
          </p:nvPr>
        </p:nvSpPr>
        <p:spPr>
          <a:xfrm>
            <a:off x="457200" y="1700213"/>
            <a:ext cx="3575050" cy="4681537"/>
          </a:xfrm>
        </p:spPr>
        <p:txBody>
          <a:bodyPr/>
          <a:lstStyle/>
          <a:p>
            <a:r>
              <a:rPr lang="zh-CN" altLang="en-US" sz="2800">
                <a:latin typeface="Times New Roman" panose="02020603050405020304" pitchFamily="18" charset="0"/>
              </a:rPr>
              <a:t>直流电流放大系数</a:t>
            </a:r>
          </a:p>
          <a:p>
            <a:endParaRPr lang="zh-CN" altLang="en-US" sz="2800">
              <a:latin typeface="Times New Roman" panose="02020603050405020304" pitchFamily="18" charset="0"/>
            </a:endParaRPr>
          </a:p>
          <a:p>
            <a:endParaRPr lang="zh-CN" altLang="en-US" sz="2800">
              <a:latin typeface="Times New Roman" panose="02020603050405020304" pitchFamily="18" charset="0"/>
            </a:endParaRPr>
          </a:p>
          <a:p>
            <a:r>
              <a:rPr lang="zh-CN" altLang="en-US" sz="2800">
                <a:latin typeface="Times New Roman" panose="02020603050405020304" pitchFamily="18" charset="0"/>
              </a:rPr>
              <a:t>交流电流放大倍数</a:t>
            </a:r>
          </a:p>
          <a:p>
            <a:pPr>
              <a:lnSpc>
                <a:spcPct val="130000"/>
              </a:lnSpc>
              <a:buFontTx/>
              <a:buNone/>
            </a:pPr>
            <a:r>
              <a:rPr kumimoji="1" lang="zh-CN" altLang="en-US" sz="2800" i="1">
                <a:solidFill>
                  <a:srgbClr val="000000"/>
                </a:solidFill>
                <a:latin typeface="Times New Roman" panose="02020603050405020304" pitchFamily="18" charset="0"/>
                <a:sym typeface="Symbol" panose="05050102010706020507" pitchFamily="18" charset="2"/>
              </a:rPr>
              <a:t>     </a:t>
            </a:r>
            <a:r>
              <a:rPr kumimoji="1" lang="en-US" altLang="zh-CN" sz="2800">
                <a:solidFill>
                  <a:srgbClr val="000000"/>
                </a:solidFill>
                <a:latin typeface="Times New Roman" panose="02020603050405020304" pitchFamily="18" charset="0"/>
              </a:rPr>
              <a:t>= </a:t>
            </a:r>
            <a:r>
              <a:rPr kumimoji="1" lang="en-US" altLang="zh-CN" sz="2800">
                <a:solidFill>
                  <a:srgbClr val="000000"/>
                </a:solidFill>
                <a:latin typeface="Times New Roman" panose="02020603050405020304" pitchFamily="18" charset="0"/>
                <a:sym typeface="Symbol" panose="05050102010706020507" pitchFamily="18" charset="2"/>
              </a:rPr>
              <a:t></a:t>
            </a:r>
            <a:r>
              <a:rPr kumimoji="1" lang="en-US" altLang="zh-CN" sz="2800" i="1">
                <a:solidFill>
                  <a:srgbClr val="000000"/>
                </a:solidFill>
                <a:latin typeface="Times New Roman" panose="02020603050405020304" pitchFamily="18" charset="0"/>
              </a:rPr>
              <a:t>I</a:t>
            </a:r>
            <a:r>
              <a:rPr kumimoji="1" lang="en-US" altLang="zh-CN" sz="2800" baseline="-25000">
                <a:solidFill>
                  <a:srgbClr val="000000"/>
                </a:solidFill>
                <a:latin typeface="Times New Roman" panose="02020603050405020304" pitchFamily="18" charset="0"/>
              </a:rPr>
              <a:t>C </a:t>
            </a:r>
            <a:r>
              <a:rPr kumimoji="1" lang="en-US" altLang="zh-CN" sz="2800">
                <a:solidFill>
                  <a:srgbClr val="000000"/>
                </a:solidFill>
                <a:latin typeface="Times New Roman" panose="02020603050405020304" pitchFamily="18" charset="0"/>
              </a:rPr>
              <a:t>/ </a:t>
            </a:r>
            <a:r>
              <a:rPr kumimoji="1" lang="en-US" altLang="zh-CN" sz="2800">
                <a:solidFill>
                  <a:srgbClr val="000000"/>
                </a:solidFill>
                <a:latin typeface="Times New Roman" panose="02020603050405020304" pitchFamily="18" charset="0"/>
                <a:sym typeface="Symbol" panose="05050102010706020507" pitchFamily="18" charset="2"/>
              </a:rPr>
              <a:t></a:t>
            </a:r>
            <a:r>
              <a:rPr kumimoji="1" lang="en-US" altLang="zh-CN" sz="2800" i="1">
                <a:solidFill>
                  <a:srgbClr val="000000"/>
                </a:solidFill>
                <a:latin typeface="Times New Roman" panose="02020603050405020304" pitchFamily="18" charset="0"/>
              </a:rPr>
              <a:t>I</a:t>
            </a:r>
            <a:r>
              <a:rPr kumimoji="1" lang="en-US" altLang="zh-CN" sz="2800" baseline="-25000">
                <a:solidFill>
                  <a:srgbClr val="000000"/>
                </a:solidFill>
                <a:latin typeface="Times New Roman" panose="02020603050405020304" pitchFamily="18" charset="0"/>
              </a:rPr>
              <a:t>B</a:t>
            </a:r>
          </a:p>
          <a:p>
            <a:pPr>
              <a:lnSpc>
                <a:spcPct val="120000"/>
              </a:lnSpc>
              <a:buFontTx/>
              <a:buNone/>
            </a:pPr>
            <a:r>
              <a:rPr kumimoji="1" lang="zh-CN" altLang="en-US" sz="2400">
                <a:latin typeface="Times New Roman" panose="02020603050405020304" pitchFamily="18" charset="0"/>
              </a:rPr>
              <a:t>    </a:t>
            </a:r>
            <a:endParaRPr kumimoji="1" lang="en-US" altLang="zh-CN" sz="2800" baseline="-25000">
              <a:solidFill>
                <a:srgbClr val="000000"/>
              </a:solidFill>
              <a:latin typeface="Times New Roman" panose="02020603050405020304" pitchFamily="18" charset="0"/>
            </a:endParaRPr>
          </a:p>
          <a:p>
            <a:endParaRPr kumimoji="1" lang="zh-CN" altLang="en-US" sz="3600" baseline="-25000">
              <a:solidFill>
                <a:srgbClr val="000000"/>
              </a:solidFill>
              <a:latin typeface="Times New Roman" panose="02020603050405020304" pitchFamily="18" charset="0"/>
            </a:endParaRPr>
          </a:p>
        </p:txBody>
      </p:sp>
      <p:grpSp>
        <p:nvGrpSpPr>
          <p:cNvPr id="2" name="Group 5">
            <a:extLst>
              <a:ext uri="{FF2B5EF4-FFF2-40B4-BE49-F238E27FC236}">
                <a16:creationId xmlns:a16="http://schemas.microsoft.com/office/drawing/2014/main" id="{BD98FDC2-21CC-433D-9F3A-2EB0A321A6C9}"/>
              </a:ext>
            </a:extLst>
          </p:cNvPr>
          <p:cNvGrpSpPr>
            <a:grpSpLocks/>
          </p:cNvGrpSpPr>
          <p:nvPr/>
        </p:nvGrpSpPr>
        <p:grpSpPr bwMode="auto">
          <a:xfrm>
            <a:off x="827088" y="5516563"/>
            <a:ext cx="5689600" cy="649287"/>
            <a:chOff x="431" y="3475"/>
            <a:chExt cx="3584" cy="409"/>
          </a:xfrm>
        </p:grpSpPr>
        <p:sp>
          <p:nvSpPr>
            <p:cNvPr id="27660" name="Rectangle 6">
              <a:extLst>
                <a:ext uri="{FF2B5EF4-FFF2-40B4-BE49-F238E27FC236}">
                  <a16:creationId xmlns:a16="http://schemas.microsoft.com/office/drawing/2014/main" id="{D5B6DFEE-CEF8-4059-A652-FFC762270D81}"/>
                </a:ext>
              </a:extLst>
            </p:cNvPr>
            <p:cNvSpPr>
              <a:spLocks noChangeArrowheads="1"/>
            </p:cNvSpPr>
            <p:nvPr/>
          </p:nvSpPr>
          <p:spPr bwMode="auto">
            <a:xfrm>
              <a:off x="431" y="3475"/>
              <a:ext cx="3584" cy="409"/>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aphicFrame>
          <p:nvGraphicFramePr>
            <p:cNvPr id="27661" name="Object 7">
              <a:extLst>
                <a:ext uri="{FF2B5EF4-FFF2-40B4-BE49-F238E27FC236}">
                  <a16:creationId xmlns:a16="http://schemas.microsoft.com/office/drawing/2014/main" id="{CDE75609-5FDB-44B9-88CF-100C0003E1F9}"/>
                </a:ext>
              </a:extLst>
            </p:cNvPr>
            <p:cNvGraphicFramePr>
              <a:graphicFrameLocks noChangeAspect="1"/>
            </p:cNvGraphicFramePr>
            <p:nvPr/>
          </p:nvGraphicFramePr>
          <p:xfrm>
            <a:off x="3016" y="3498"/>
            <a:ext cx="827" cy="362"/>
          </p:xfrm>
          <a:graphic>
            <a:graphicData uri="http://schemas.openxmlformats.org/presentationml/2006/ole">
              <mc:AlternateContent xmlns:mc="http://schemas.openxmlformats.org/markup-compatibility/2006">
                <mc:Choice xmlns:v="urn:schemas-microsoft-com:vml" Requires="v">
                  <p:oleObj spid="_x0000_s27663" name="Equation" r:id="rId5" imgW="431613" imgH="228501" progId="Equation.3">
                    <p:embed/>
                  </p:oleObj>
                </mc:Choice>
                <mc:Fallback>
                  <p:oleObj name="Equation" r:id="rId5" imgW="431613" imgH="228501"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16" y="3498"/>
                          <a:ext cx="827" cy="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62" name="Rectangle 8">
              <a:extLst>
                <a:ext uri="{FF2B5EF4-FFF2-40B4-BE49-F238E27FC236}">
                  <a16:creationId xmlns:a16="http://schemas.microsoft.com/office/drawing/2014/main" id="{7F3B6CFC-0CED-44B2-9DD1-81189C6E2C67}"/>
                </a:ext>
              </a:extLst>
            </p:cNvPr>
            <p:cNvSpPr>
              <a:spLocks noChangeArrowheads="1"/>
            </p:cNvSpPr>
            <p:nvPr/>
          </p:nvSpPr>
          <p:spPr bwMode="auto">
            <a:xfrm>
              <a:off x="521" y="3512"/>
              <a:ext cx="24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800"/>
                <a:t>在放大区相当大范围内</a:t>
              </a:r>
              <a:r>
                <a:rPr kumimoji="1" lang="en-US" altLang="zh-CN" sz="2800"/>
                <a:t>:</a:t>
              </a:r>
            </a:p>
          </p:txBody>
        </p:sp>
      </p:grpSp>
      <p:grpSp>
        <p:nvGrpSpPr>
          <p:cNvPr id="27657" name="Group 9">
            <a:extLst>
              <a:ext uri="{FF2B5EF4-FFF2-40B4-BE49-F238E27FC236}">
                <a16:creationId xmlns:a16="http://schemas.microsoft.com/office/drawing/2014/main" id="{52700E24-DD03-4536-9965-32CC5ABE20BA}"/>
              </a:ext>
            </a:extLst>
          </p:cNvPr>
          <p:cNvGrpSpPr>
            <a:grpSpLocks/>
          </p:cNvGrpSpPr>
          <p:nvPr/>
        </p:nvGrpSpPr>
        <p:grpSpPr bwMode="auto">
          <a:xfrm>
            <a:off x="863600" y="2405063"/>
            <a:ext cx="1736725" cy="519112"/>
            <a:chOff x="544" y="1525"/>
            <a:chExt cx="1094" cy="327"/>
          </a:xfrm>
        </p:grpSpPr>
        <p:sp>
          <p:nvSpPr>
            <p:cNvPr id="27658" name="Rectangle 10">
              <a:extLst>
                <a:ext uri="{FF2B5EF4-FFF2-40B4-BE49-F238E27FC236}">
                  <a16:creationId xmlns:a16="http://schemas.microsoft.com/office/drawing/2014/main" id="{43381267-6B4B-4D32-B913-CE57491478AD}"/>
                </a:ext>
              </a:extLst>
            </p:cNvPr>
            <p:cNvSpPr>
              <a:spLocks noChangeArrowheads="1"/>
            </p:cNvSpPr>
            <p:nvPr/>
          </p:nvSpPr>
          <p:spPr bwMode="auto">
            <a:xfrm>
              <a:off x="544" y="1525"/>
              <a:ext cx="109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800" i="1">
                  <a:solidFill>
                    <a:srgbClr val="000000"/>
                  </a:solidFill>
                  <a:latin typeface="Times New Roman" panose="02020603050405020304" pitchFamily="18" charset="0"/>
                  <a:sym typeface="Symbol" panose="05050102010706020507" pitchFamily="18" charset="2"/>
                </a:rPr>
                <a:t>  </a:t>
              </a:r>
              <a:r>
                <a:rPr kumimoji="1" lang="en-US" altLang="zh-CN" sz="2800">
                  <a:solidFill>
                    <a:srgbClr val="000000"/>
                  </a:solidFill>
                  <a:latin typeface="Times New Roman" panose="02020603050405020304" pitchFamily="18" charset="0"/>
                </a:rPr>
                <a:t>= </a:t>
              </a:r>
              <a:r>
                <a:rPr kumimoji="1" lang="en-US" altLang="zh-CN" sz="2800" i="1">
                  <a:solidFill>
                    <a:srgbClr val="000000"/>
                  </a:solidFill>
                  <a:latin typeface="Times New Roman" panose="02020603050405020304" pitchFamily="18" charset="0"/>
                </a:rPr>
                <a:t>I</a:t>
              </a:r>
              <a:r>
                <a:rPr kumimoji="1" lang="en-US" altLang="zh-CN" sz="2800" baseline="-25000">
                  <a:solidFill>
                    <a:srgbClr val="000000"/>
                  </a:solidFill>
                  <a:latin typeface="Times New Roman" panose="02020603050405020304" pitchFamily="18" charset="0"/>
                </a:rPr>
                <a:t>C</a:t>
              </a:r>
              <a:r>
                <a:rPr kumimoji="1" lang="en-US" altLang="zh-CN" sz="2800">
                  <a:solidFill>
                    <a:srgbClr val="000000"/>
                  </a:solidFill>
                  <a:latin typeface="Times New Roman" panose="02020603050405020304" pitchFamily="18" charset="0"/>
                </a:rPr>
                <a:t> / </a:t>
              </a:r>
              <a:r>
                <a:rPr kumimoji="1" lang="en-US" altLang="zh-CN" sz="2800" i="1">
                  <a:solidFill>
                    <a:srgbClr val="000000"/>
                  </a:solidFill>
                  <a:latin typeface="Times New Roman" panose="02020603050405020304" pitchFamily="18" charset="0"/>
                </a:rPr>
                <a:t>I</a:t>
              </a:r>
              <a:r>
                <a:rPr kumimoji="1" lang="en-US" altLang="zh-CN" sz="2800" baseline="-25000">
                  <a:solidFill>
                    <a:srgbClr val="000000"/>
                  </a:solidFill>
                  <a:latin typeface="Times New Roman" panose="02020603050405020304" pitchFamily="18" charset="0"/>
                </a:rPr>
                <a:t>B</a:t>
              </a:r>
              <a:endParaRPr kumimoji="1" lang="zh-CN" altLang="en-US" sz="2800" baseline="-25000">
                <a:solidFill>
                  <a:srgbClr val="000000"/>
                </a:solidFill>
                <a:latin typeface="Times New Roman" panose="02020603050405020304" pitchFamily="18" charset="0"/>
              </a:endParaRPr>
            </a:p>
          </p:txBody>
        </p:sp>
        <p:sp>
          <p:nvSpPr>
            <p:cNvPr id="27659" name="Line 11">
              <a:extLst>
                <a:ext uri="{FF2B5EF4-FFF2-40B4-BE49-F238E27FC236}">
                  <a16:creationId xmlns:a16="http://schemas.microsoft.com/office/drawing/2014/main" id="{53D22BC7-A647-4D9A-AC66-7EF8C165B3A9}"/>
                </a:ext>
              </a:extLst>
            </p:cNvPr>
            <p:cNvSpPr>
              <a:spLocks noChangeShapeType="1"/>
            </p:cNvSpPr>
            <p:nvPr/>
          </p:nvSpPr>
          <p:spPr bwMode="auto">
            <a:xfrm>
              <a:off x="635" y="1570"/>
              <a:ext cx="15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928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9283">
                                            <p:txEl>
                                              <p:pRg st="4" end="4"/>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a:extLst>
              <a:ext uri="{FF2B5EF4-FFF2-40B4-BE49-F238E27FC236}">
                <a16:creationId xmlns:a16="http://schemas.microsoft.com/office/drawing/2014/main" id="{82CBE630-5ECF-4615-A066-188B4ECBD9B2}"/>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E7ED3E22-D835-462F-A529-DAF57A44097E}" type="datetime1">
              <a:rPr lang="zh-CN" altLang="en-US" sz="1800" b="0" smtClean="0">
                <a:solidFill>
                  <a:srgbClr val="B2B2B2"/>
                </a:solidFill>
              </a:rPr>
              <a:pPr>
                <a:spcAft>
                  <a:spcPct val="0"/>
                </a:spcAft>
                <a:buFontTx/>
                <a:buNone/>
              </a:pPr>
              <a:t>2022/11/11</a:t>
            </a:fld>
            <a:endParaRPr lang="en-US" altLang="zh-CN" sz="1800" b="0">
              <a:solidFill>
                <a:srgbClr val="B2B2B2"/>
              </a:solidFill>
            </a:endParaRPr>
          </a:p>
        </p:txBody>
      </p:sp>
      <p:sp>
        <p:nvSpPr>
          <p:cNvPr id="29699" name="Rectangle 5">
            <a:extLst>
              <a:ext uri="{FF2B5EF4-FFF2-40B4-BE49-F238E27FC236}">
                <a16:creationId xmlns:a16="http://schemas.microsoft.com/office/drawing/2014/main" id="{64F2831F-1425-48B4-AE28-2DBF69C64BB5}"/>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a:t>
            </a:r>
            <a:r>
              <a:rPr lang="zh-CN" altLang="en-US" sz="1800" b="0">
                <a:solidFill>
                  <a:srgbClr val="B2B2B2"/>
                </a:solidFill>
                <a:latin typeface="Times New Roman" panose="02020603050405020304" pitchFamily="18" charset="0"/>
              </a:rPr>
              <a:t> </a:t>
            </a:r>
            <a:r>
              <a:rPr lang="en-US" altLang="zh-CN" sz="1800" b="0">
                <a:solidFill>
                  <a:srgbClr val="B2B2B2"/>
                </a:solidFill>
                <a:latin typeface="Times New Roman" panose="02020603050405020304" pitchFamily="18" charset="0"/>
              </a:rPr>
              <a:t>— </a:t>
            </a:r>
            <a:r>
              <a:rPr lang="zh-CN" altLang="en-US" sz="1800" b="0">
                <a:solidFill>
                  <a:srgbClr val="B2B2B2"/>
                </a:solidFill>
              </a:rPr>
              <a:t>三</a:t>
            </a:r>
            <a:r>
              <a:rPr lang="zh-CN" altLang="zh-CN" sz="1800" b="0">
                <a:solidFill>
                  <a:srgbClr val="B2B2B2"/>
                </a:solidFill>
              </a:rPr>
              <a:t>极管</a:t>
            </a:r>
            <a:endParaRPr lang="en-US" altLang="zh-CN" sz="1800" b="0">
              <a:solidFill>
                <a:srgbClr val="B2B2B2"/>
              </a:solidFill>
            </a:endParaRPr>
          </a:p>
        </p:txBody>
      </p:sp>
      <p:sp>
        <p:nvSpPr>
          <p:cNvPr id="29700" name="Rectangle 6">
            <a:extLst>
              <a:ext uri="{FF2B5EF4-FFF2-40B4-BE49-F238E27FC236}">
                <a16:creationId xmlns:a16="http://schemas.microsoft.com/office/drawing/2014/main" id="{0A8267F7-113D-440D-BDC2-7D80FE3C663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ACA0BA22-7810-44ED-89E4-3256A69124D3}" type="slidenum">
              <a:rPr lang="en-US" altLang="zh-CN" sz="1800" b="0" smtClean="0">
                <a:solidFill>
                  <a:srgbClr val="B2B2B2"/>
                </a:solidFill>
              </a:rPr>
              <a:pPr>
                <a:spcAft>
                  <a:spcPct val="0"/>
                </a:spcAft>
                <a:buFontTx/>
                <a:buNone/>
              </a:pPr>
              <a:t>14</a:t>
            </a:fld>
            <a:endParaRPr lang="en-US" altLang="zh-CN" sz="1800" b="0">
              <a:solidFill>
                <a:srgbClr val="B2B2B2"/>
              </a:solidFill>
            </a:endParaRPr>
          </a:p>
        </p:txBody>
      </p:sp>
      <p:pic>
        <p:nvPicPr>
          <p:cNvPr id="29701" name="Picture 7">
            <a:extLst>
              <a:ext uri="{FF2B5EF4-FFF2-40B4-BE49-F238E27FC236}">
                <a16:creationId xmlns:a16="http://schemas.microsoft.com/office/drawing/2014/main" id="{11FFA46E-8F61-47C2-9576-181A9F93C3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1888" y="1716088"/>
            <a:ext cx="5148262" cy="372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2" name="Rectangle 3">
            <a:extLst>
              <a:ext uri="{FF2B5EF4-FFF2-40B4-BE49-F238E27FC236}">
                <a16:creationId xmlns:a16="http://schemas.microsoft.com/office/drawing/2014/main" id="{C8B1E97E-0B56-41F4-9E7A-6FE2D3CE5911}"/>
              </a:ext>
            </a:extLst>
          </p:cNvPr>
          <p:cNvSpPr>
            <a:spLocks noChangeArrowheads="1"/>
          </p:cNvSpPr>
          <p:nvPr>
            <p:ph type="title"/>
          </p:nvPr>
        </p:nvSpPr>
        <p:spPr/>
        <p:txBody>
          <a:bodyPr/>
          <a:lstStyle/>
          <a:p>
            <a:r>
              <a:rPr kumimoji="1" lang="en-US" altLang="zh-CN">
                <a:solidFill>
                  <a:srgbClr val="000000"/>
                </a:solidFill>
                <a:latin typeface="Times New Roman" panose="02020603050405020304" pitchFamily="18" charset="0"/>
              </a:rPr>
              <a:t>BJT</a:t>
            </a:r>
            <a:r>
              <a:rPr lang="zh-CN" altLang="en-US">
                <a:latin typeface="宋体" panose="02010600030101010101" pitchFamily="2" charset="-122"/>
              </a:rPr>
              <a:t>主要性能参数</a:t>
            </a:r>
            <a:r>
              <a:rPr lang="en-US" altLang="zh-CN">
                <a:latin typeface="宋体" panose="02010600030101010101" pitchFamily="2" charset="-122"/>
              </a:rPr>
              <a:t>(</a:t>
            </a:r>
            <a:r>
              <a:rPr lang="zh-CN" altLang="en-US">
                <a:latin typeface="宋体" panose="02010600030101010101" pitchFamily="2" charset="-122"/>
              </a:rPr>
              <a:t>续</a:t>
            </a:r>
            <a:r>
              <a:rPr lang="en-US" altLang="zh-CN">
                <a:latin typeface="宋体" panose="02010600030101010101" pitchFamily="2" charset="-122"/>
              </a:rPr>
              <a:t>)</a:t>
            </a:r>
          </a:p>
        </p:txBody>
      </p:sp>
      <p:sp>
        <p:nvSpPr>
          <p:cNvPr id="29703" name="Rectangle 4">
            <a:extLst>
              <a:ext uri="{FF2B5EF4-FFF2-40B4-BE49-F238E27FC236}">
                <a16:creationId xmlns:a16="http://schemas.microsoft.com/office/drawing/2014/main" id="{DECAE84D-4AF5-4236-BE3A-1467C2AA213D}"/>
              </a:ext>
            </a:extLst>
          </p:cNvPr>
          <p:cNvSpPr>
            <a:spLocks noChangeArrowheads="1"/>
          </p:cNvSpPr>
          <p:nvPr>
            <p:ph type="body" idx="1"/>
          </p:nvPr>
        </p:nvSpPr>
        <p:spPr>
          <a:xfrm>
            <a:off x="457200" y="1520825"/>
            <a:ext cx="3286125" cy="4860925"/>
          </a:xfrm>
        </p:spPr>
        <p:txBody>
          <a:bodyPr/>
          <a:lstStyle/>
          <a:p>
            <a:r>
              <a:rPr kumimoji="1" lang="zh-CN" altLang="en-US" sz="2800">
                <a:latin typeface="Times New Roman" panose="02020603050405020304" pitchFamily="18" charset="0"/>
              </a:rPr>
              <a:t>集电极最大允许电流</a:t>
            </a:r>
            <a:r>
              <a:rPr kumimoji="1" lang="en-US" altLang="zh-CN" sz="2800" i="1">
                <a:latin typeface="Times New Roman" panose="02020603050405020304" pitchFamily="18" charset="0"/>
              </a:rPr>
              <a:t>I</a:t>
            </a:r>
            <a:r>
              <a:rPr kumimoji="1" lang="en-US" altLang="zh-CN" sz="1400">
                <a:latin typeface="Times New Roman" panose="02020603050405020304" pitchFamily="18" charset="0"/>
              </a:rPr>
              <a:t>CM</a:t>
            </a:r>
          </a:p>
          <a:p>
            <a:r>
              <a:rPr kumimoji="1" lang="zh-CN" altLang="en-US" sz="2800">
                <a:latin typeface="Times New Roman" panose="02020603050405020304" pitchFamily="18" charset="0"/>
              </a:rPr>
              <a:t>集电极最大允许功耗</a:t>
            </a:r>
            <a:r>
              <a:rPr kumimoji="1" lang="en-US" altLang="zh-CN" sz="2800" i="1">
                <a:latin typeface="Times New Roman" panose="02020603050405020304" pitchFamily="18" charset="0"/>
              </a:rPr>
              <a:t>P</a:t>
            </a:r>
            <a:r>
              <a:rPr kumimoji="1" lang="en-US" altLang="zh-CN" sz="1600">
                <a:latin typeface="Times New Roman" panose="02020603050405020304" pitchFamily="18" charset="0"/>
              </a:rPr>
              <a:t>CM</a:t>
            </a:r>
          </a:p>
          <a:p>
            <a:pPr>
              <a:buFontTx/>
              <a:buNone/>
            </a:pPr>
            <a:r>
              <a:rPr kumimoji="1" lang="en-US" altLang="zh-CN" sz="2800" i="1">
                <a:latin typeface="Times New Roman" panose="02020603050405020304" pitchFamily="18" charset="0"/>
              </a:rPr>
              <a:t>      P</a:t>
            </a:r>
            <a:r>
              <a:rPr kumimoji="1" lang="en-US" altLang="zh-CN" sz="1600">
                <a:latin typeface="Times New Roman" panose="02020603050405020304" pitchFamily="18" charset="0"/>
              </a:rPr>
              <a:t>CM </a:t>
            </a:r>
            <a:r>
              <a:rPr kumimoji="1" lang="en-US" altLang="zh-CN" sz="2000">
                <a:latin typeface="Times New Roman" panose="02020603050405020304" pitchFamily="18" charset="0"/>
              </a:rPr>
              <a:t>= </a:t>
            </a:r>
            <a:r>
              <a:rPr kumimoji="1" lang="en-US" altLang="zh-CN" sz="2800" i="1">
                <a:latin typeface="Times New Roman" panose="02020603050405020304" pitchFamily="18" charset="0"/>
              </a:rPr>
              <a:t>V</a:t>
            </a:r>
            <a:r>
              <a:rPr kumimoji="1" lang="en-US" altLang="zh-CN" sz="1600">
                <a:latin typeface="Times New Roman" panose="02020603050405020304" pitchFamily="18" charset="0"/>
              </a:rPr>
              <a:t>CE</a:t>
            </a:r>
            <a:r>
              <a:rPr kumimoji="1" lang="en-US" altLang="zh-CN" sz="2800">
                <a:latin typeface="Times New Roman" panose="02020603050405020304" pitchFamily="18" charset="0"/>
              </a:rPr>
              <a:t>*</a:t>
            </a:r>
            <a:r>
              <a:rPr kumimoji="1" lang="en-US" altLang="zh-CN" sz="2800" i="1">
                <a:latin typeface="Times New Roman" panose="02020603050405020304" pitchFamily="18" charset="0"/>
              </a:rPr>
              <a:t>I</a:t>
            </a:r>
            <a:r>
              <a:rPr kumimoji="1" lang="en-US" altLang="zh-CN" sz="1600">
                <a:latin typeface="Times New Roman" panose="02020603050405020304" pitchFamily="18" charset="0"/>
              </a:rPr>
              <a:t>C</a:t>
            </a:r>
            <a:endParaRPr kumimoji="1" lang="zh-CN" altLang="en-US" sz="1800">
              <a:latin typeface="Times New Roman" panose="02020603050405020304" pitchFamily="18" charset="0"/>
            </a:endParaRPr>
          </a:p>
          <a:p>
            <a:r>
              <a:rPr kumimoji="1" lang="zh-CN" altLang="en-US" sz="2800">
                <a:latin typeface="Times New Roman" panose="02020603050405020304" pitchFamily="18" charset="0"/>
              </a:rPr>
              <a:t>反向击穿电压</a:t>
            </a:r>
          </a:p>
          <a:p>
            <a:pPr lvl="1"/>
            <a:r>
              <a:rPr kumimoji="1" lang="en-US" altLang="zh-CN" i="1">
                <a:latin typeface="Times New Roman" panose="02020603050405020304" pitchFamily="18" charset="0"/>
              </a:rPr>
              <a:t>V</a:t>
            </a:r>
            <a:r>
              <a:rPr kumimoji="1" lang="en-US" altLang="zh-CN" sz="2400" baseline="-5000">
                <a:latin typeface="Times New Roman" panose="02020603050405020304" pitchFamily="18" charset="0"/>
              </a:rPr>
              <a:t>(BR) CEO</a:t>
            </a:r>
            <a:r>
              <a:rPr kumimoji="1" lang="zh-CN" altLang="en-US" sz="1600">
                <a:latin typeface="Times New Roman" panose="02020603050405020304" pitchFamily="18" charset="0"/>
              </a:rPr>
              <a:t>：</a:t>
            </a:r>
            <a:r>
              <a:rPr kumimoji="1" lang="zh-CN" altLang="en-US" sz="2400">
                <a:latin typeface="Times New Roman" panose="02020603050405020304" pitchFamily="18" charset="0"/>
              </a:rPr>
              <a:t>基极开路时，集电极和发射极间的击穿电压</a:t>
            </a:r>
          </a:p>
        </p:txBody>
      </p:sp>
      <p:pic>
        <p:nvPicPr>
          <p:cNvPr id="29704" name="Picture 8">
            <a:extLst>
              <a:ext uri="{FF2B5EF4-FFF2-40B4-BE49-F238E27FC236}">
                <a16:creationId xmlns:a16="http://schemas.microsoft.com/office/drawing/2014/main" id="{AA199EA6-1022-4130-A4D5-EE8571D6E6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5805488"/>
            <a:ext cx="417195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a:extLst>
              <a:ext uri="{FF2B5EF4-FFF2-40B4-BE49-F238E27FC236}">
                <a16:creationId xmlns:a16="http://schemas.microsoft.com/office/drawing/2014/main" id="{FD6BB5F1-5D2A-4BBB-8286-6461E1CC8EF7}"/>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3F476441-B6DF-42CA-945E-E754600320E9}" type="datetime1">
              <a:rPr lang="zh-CN" altLang="en-US" sz="1800" b="0" smtClean="0">
                <a:solidFill>
                  <a:srgbClr val="B2B2B2"/>
                </a:solidFill>
              </a:rPr>
              <a:pPr>
                <a:spcAft>
                  <a:spcPct val="0"/>
                </a:spcAft>
                <a:buFontTx/>
                <a:buNone/>
              </a:pPr>
              <a:t>2022/11/11</a:t>
            </a:fld>
            <a:endParaRPr lang="en-US" altLang="zh-CN" sz="1800" b="0">
              <a:solidFill>
                <a:srgbClr val="B2B2B2"/>
              </a:solidFill>
            </a:endParaRPr>
          </a:p>
        </p:txBody>
      </p:sp>
      <p:sp>
        <p:nvSpPr>
          <p:cNvPr id="31747" name="Rectangle 5">
            <a:extLst>
              <a:ext uri="{FF2B5EF4-FFF2-40B4-BE49-F238E27FC236}">
                <a16:creationId xmlns:a16="http://schemas.microsoft.com/office/drawing/2014/main" id="{860E4968-B704-439A-BD83-3138169D23F6}"/>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a:t>
            </a:r>
            <a:r>
              <a:rPr lang="zh-CN" altLang="en-US" sz="1800" b="0">
                <a:solidFill>
                  <a:srgbClr val="B2B2B2"/>
                </a:solidFill>
                <a:latin typeface="Times New Roman" panose="02020603050405020304" pitchFamily="18" charset="0"/>
              </a:rPr>
              <a:t> </a:t>
            </a:r>
            <a:r>
              <a:rPr lang="en-US" altLang="zh-CN" sz="1800" b="0">
                <a:solidFill>
                  <a:srgbClr val="B2B2B2"/>
                </a:solidFill>
                <a:latin typeface="Times New Roman" panose="02020603050405020304" pitchFamily="18" charset="0"/>
              </a:rPr>
              <a:t>— </a:t>
            </a:r>
            <a:r>
              <a:rPr lang="zh-CN" altLang="en-US" sz="1800" b="0">
                <a:solidFill>
                  <a:srgbClr val="B2B2B2"/>
                </a:solidFill>
              </a:rPr>
              <a:t>三</a:t>
            </a:r>
            <a:r>
              <a:rPr lang="zh-CN" altLang="zh-CN" sz="1800" b="0">
                <a:solidFill>
                  <a:srgbClr val="B2B2B2"/>
                </a:solidFill>
              </a:rPr>
              <a:t>极管</a:t>
            </a:r>
            <a:endParaRPr lang="en-US" altLang="zh-CN" sz="1800" b="0">
              <a:solidFill>
                <a:srgbClr val="B2B2B2"/>
              </a:solidFill>
            </a:endParaRPr>
          </a:p>
        </p:txBody>
      </p:sp>
      <p:sp>
        <p:nvSpPr>
          <p:cNvPr id="31748" name="Rectangle 6">
            <a:extLst>
              <a:ext uri="{FF2B5EF4-FFF2-40B4-BE49-F238E27FC236}">
                <a16:creationId xmlns:a16="http://schemas.microsoft.com/office/drawing/2014/main" id="{106122CB-07E6-4FC7-AA3C-252D964D46B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F1DA69D5-24BB-4404-9E39-734F33D547D7}" type="slidenum">
              <a:rPr lang="en-US" altLang="zh-CN" sz="1800" b="0" smtClean="0">
                <a:solidFill>
                  <a:srgbClr val="B2B2B2"/>
                </a:solidFill>
              </a:rPr>
              <a:pPr>
                <a:spcAft>
                  <a:spcPct val="0"/>
                </a:spcAft>
                <a:buFontTx/>
                <a:buNone/>
              </a:pPr>
              <a:t>15</a:t>
            </a:fld>
            <a:endParaRPr lang="en-US" altLang="zh-CN" sz="1800" b="0">
              <a:solidFill>
                <a:srgbClr val="B2B2B2"/>
              </a:solidFill>
            </a:endParaRPr>
          </a:p>
        </p:txBody>
      </p:sp>
      <p:sp>
        <p:nvSpPr>
          <p:cNvPr id="31749" name="Rectangle 2">
            <a:extLst>
              <a:ext uri="{FF2B5EF4-FFF2-40B4-BE49-F238E27FC236}">
                <a16:creationId xmlns:a16="http://schemas.microsoft.com/office/drawing/2014/main" id="{35F936FD-13D7-4872-AEF9-EFAF41125DAA}"/>
              </a:ext>
            </a:extLst>
          </p:cNvPr>
          <p:cNvSpPr>
            <a:spLocks noChangeArrowheads="1"/>
          </p:cNvSpPr>
          <p:nvPr>
            <p:ph type="title"/>
          </p:nvPr>
        </p:nvSpPr>
        <p:spPr/>
        <p:txBody>
          <a:bodyPr/>
          <a:lstStyle/>
          <a:p>
            <a:r>
              <a:rPr lang="zh-CN" altLang="en-US"/>
              <a:t>场效应</a:t>
            </a:r>
            <a:r>
              <a:rPr lang="zh-CN" altLang="en-US">
                <a:latin typeface="Times New Roman" panose="02020603050405020304" pitchFamily="18" charset="0"/>
              </a:rPr>
              <a:t>三极</a:t>
            </a:r>
            <a:r>
              <a:rPr lang="zh-CN" altLang="en-US"/>
              <a:t>管</a:t>
            </a:r>
          </a:p>
        </p:txBody>
      </p:sp>
      <p:sp>
        <p:nvSpPr>
          <p:cNvPr id="613379" name="Rectangle 3">
            <a:extLst>
              <a:ext uri="{FF2B5EF4-FFF2-40B4-BE49-F238E27FC236}">
                <a16:creationId xmlns:a16="http://schemas.microsoft.com/office/drawing/2014/main" id="{21B52A70-D73B-4234-867F-5D7C6FF19FE8}"/>
              </a:ext>
            </a:extLst>
          </p:cNvPr>
          <p:cNvSpPr>
            <a:spLocks noChangeArrowheads="1"/>
          </p:cNvSpPr>
          <p:nvPr>
            <p:ph type="body" idx="1"/>
          </p:nvPr>
        </p:nvSpPr>
        <p:spPr>
          <a:xfrm>
            <a:off x="457200" y="1268413"/>
            <a:ext cx="8147050" cy="5113337"/>
          </a:xfrm>
        </p:spPr>
        <p:txBody>
          <a:bodyPr/>
          <a:lstStyle/>
          <a:p>
            <a:pPr eaLnBrk="1" hangingPunct="1">
              <a:spcBef>
                <a:spcPct val="10000"/>
              </a:spcBef>
            </a:pPr>
            <a:r>
              <a:rPr lang="en-US" altLang="zh-CN" sz="2800">
                <a:latin typeface="Times New Roman" panose="02020603050405020304" pitchFamily="18" charset="0"/>
              </a:rPr>
              <a:t>Field Effect Transistor</a:t>
            </a:r>
            <a:r>
              <a:rPr lang="zh-CN" altLang="en-US" sz="2800">
                <a:latin typeface="Times New Roman" panose="02020603050405020304" pitchFamily="18" charset="0"/>
              </a:rPr>
              <a:t>，</a:t>
            </a:r>
            <a:r>
              <a:rPr lang="en-US" altLang="zh-CN" sz="2800">
                <a:latin typeface="Times New Roman" panose="02020603050405020304" pitchFamily="18" charset="0"/>
              </a:rPr>
              <a:t>FET</a:t>
            </a:r>
            <a:r>
              <a:rPr lang="zh-CN" altLang="en-US" sz="2800">
                <a:latin typeface="Times New Roman" panose="02020603050405020304" pitchFamily="18" charset="0"/>
              </a:rPr>
              <a:t>，简称场效应管</a:t>
            </a:r>
          </a:p>
          <a:p>
            <a:pPr eaLnBrk="1" hangingPunct="1">
              <a:spcBef>
                <a:spcPct val="10000"/>
              </a:spcBef>
            </a:pPr>
            <a:r>
              <a:rPr lang="zh-CN" altLang="en-US" sz="2800">
                <a:latin typeface="Times New Roman" panose="02020603050405020304" pitchFamily="18" charset="0"/>
              </a:rPr>
              <a:t>利用输入电压产生的电场效应，控制输出电流，是一种电压控制电流型器件</a:t>
            </a:r>
          </a:p>
          <a:p>
            <a:pPr>
              <a:spcBef>
                <a:spcPct val="10000"/>
              </a:spcBef>
            </a:pPr>
            <a:r>
              <a:rPr lang="zh-CN" altLang="en-US" sz="2800">
                <a:latin typeface="Times New Roman" panose="02020603050405020304" pitchFamily="18" charset="0"/>
              </a:rPr>
              <a:t>由于起导电作用的是一种极性的多数载流子，又称单极</a:t>
            </a:r>
            <a:r>
              <a:rPr lang="zh-CN" altLang="en-US" sz="2800"/>
              <a:t>型</a:t>
            </a:r>
            <a:r>
              <a:rPr lang="zh-CN" altLang="en-US" sz="2800">
                <a:latin typeface="Times New Roman" panose="02020603050405020304" pitchFamily="18" charset="0"/>
              </a:rPr>
              <a:t>晶体管</a:t>
            </a:r>
          </a:p>
          <a:p>
            <a:pPr>
              <a:spcBef>
                <a:spcPct val="10000"/>
              </a:spcBef>
            </a:pPr>
            <a:r>
              <a:rPr lang="zh-CN" altLang="en-US" sz="2800">
                <a:latin typeface="Times New Roman" panose="02020603050405020304" pitchFamily="18" charset="0"/>
              </a:rPr>
              <a:t>具有输入阻抗高、功耗低、噪声低、热稳定好、工艺简单、易于大规模集成等特点</a:t>
            </a:r>
          </a:p>
          <a:p>
            <a:pPr>
              <a:spcBef>
                <a:spcPct val="10000"/>
              </a:spcBef>
            </a:pPr>
            <a:r>
              <a:rPr lang="zh-CN" altLang="en-US" sz="2800">
                <a:latin typeface="Times New Roman" panose="02020603050405020304" pitchFamily="18" charset="0"/>
              </a:rPr>
              <a:t>按结构分类：</a:t>
            </a:r>
            <a:r>
              <a:rPr lang="en-US" altLang="zh-CN" sz="2800">
                <a:latin typeface="Times New Roman" panose="02020603050405020304" pitchFamily="18" charset="0"/>
              </a:rPr>
              <a:t>MOS</a:t>
            </a:r>
            <a:r>
              <a:rPr lang="zh-CN" altLang="en-US" sz="2800">
                <a:latin typeface="Times New Roman" panose="02020603050405020304" pitchFamily="18" charset="0"/>
              </a:rPr>
              <a:t>型</a:t>
            </a:r>
            <a:r>
              <a:rPr lang="en-US" altLang="zh-CN" sz="2800">
                <a:latin typeface="Times New Roman" panose="02020603050405020304" pitchFamily="18" charset="0"/>
              </a:rPr>
              <a:t>(MOSFET)</a:t>
            </a:r>
            <a:r>
              <a:rPr lang="zh-CN" altLang="en-US" sz="2800">
                <a:latin typeface="Times New Roman" panose="02020603050405020304" pitchFamily="18" charset="0"/>
              </a:rPr>
              <a:t>和结型</a:t>
            </a:r>
            <a:r>
              <a:rPr lang="en-US" altLang="zh-CN" sz="2800">
                <a:latin typeface="Times New Roman" panose="02020603050405020304" pitchFamily="18" charset="0"/>
              </a:rPr>
              <a:t>(JFET)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337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3379">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337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337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a:extLst>
              <a:ext uri="{FF2B5EF4-FFF2-40B4-BE49-F238E27FC236}">
                <a16:creationId xmlns:a16="http://schemas.microsoft.com/office/drawing/2014/main" id="{7299C869-C116-436D-B790-50893787D4F7}"/>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A472B4A5-D355-48CD-AFB4-FFAB18D7C48C}" type="datetime1">
              <a:rPr lang="zh-CN" altLang="en-US" sz="1800" b="0" smtClean="0">
                <a:solidFill>
                  <a:srgbClr val="B2B2B2"/>
                </a:solidFill>
              </a:rPr>
              <a:pPr>
                <a:spcAft>
                  <a:spcPct val="0"/>
                </a:spcAft>
                <a:buFontTx/>
                <a:buNone/>
              </a:pPr>
              <a:t>2022/11/11</a:t>
            </a:fld>
            <a:endParaRPr lang="en-US" altLang="zh-CN" sz="1800" b="0">
              <a:solidFill>
                <a:srgbClr val="B2B2B2"/>
              </a:solidFill>
            </a:endParaRPr>
          </a:p>
        </p:txBody>
      </p:sp>
      <p:sp>
        <p:nvSpPr>
          <p:cNvPr id="33795" name="Rectangle 5">
            <a:extLst>
              <a:ext uri="{FF2B5EF4-FFF2-40B4-BE49-F238E27FC236}">
                <a16:creationId xmlns:a16="http://schemas.microsoft.com/office/drawing/2014/main" id="{EDF1C778-FE72-4247-AA43-084CDC2E31BE}"/>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a:t>
            </a:r>
            <a:r>
              <a:rPr lang="zh-CN" altLang="en-US" sz="1800" b="0">
                <a:solidFill>
                  <a:srgbClr val="B2B2B2"/>
                </a:solidFill>
                <a:latin typeface="Times New Roman" panose="02020603050405020304" pitchFamily="18" charset="0"/>
              </a:rPr>
              <a:t> </a:t>
            </a:r>
            <a:r>
              <a:rPr lang="en-US" altLang="zh-CN" sz="1800" b="0">
                <a:solidFill>
                  <a:srgbClr val="B2B2B2"/>
                </a:solidFill>
                <a:latin typeface="Times New Roman" panose="02020603050405020304" pitchFamily="18" charset="0"/>
              </a:rPr>
              <a:t>— </a:t>
            </a:r>
            <a:r>
              <a:rPr lang="zh-CN" altLang="en-US" sz="1800" b="0">
                <a:solidFill>
                  <a:srgbClr val="B2B2B2"/>
                </a:solidFill>
              </a:rPr>
              <a:t>三</a:t>
            </a:r>
            <a:r>
              <a:rPr lang="zh-CN" altLang="zh-CN" sz="1800" b="0">
                <a:solidFill>
                  <a:srgbClr val="B2B2B2"/>
                </a:solidFill>
              </a:rPr>
              <a:t>极管</a:t>
            </a:r>
            <a:endParaRPr lang="en-US" altLang="zh-CN" sz="1800" b="0">
              <a:solidFill>
                <a:srgbClr val="B2B2B2"/>
              </a:solidFill>
            </a:endParaRPr>
          </a:p>
        </p:txBody>
      </p:sp>
      <p:sp>
        <p:nvSpPr>
          <p:cNvPr id="33796" name="Rectangle 6">
            <a:extLst>
              <a:ext uri="{FF2B5EF4-FFF2-40B4-BE49-F238E27FC236}">
                <a16:creationId xmlns:a16="http://schemas.microsoft.com/office/drawing/2014/main" id="{8BB21438-BBE3-43C1-B6D9-58C142E9DF9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1E189D7A-CC9E-4959-B195-D3D69A2641A2}" type="slidenum">
              <a:rPr lang="en-US" altLang="zh-CN" sz="1800" b="0" smtClean="0">
                <a:solidFill>
                  <a:srgbClr val="B2B2B2"/>
                </a:solidFill>
              </a:rPr>
              <a:pPr>
                <a:spcAft>
                  <a:spcPct val="0"/>
                </a:spcAft>
                <a:buFontTx/>
                <a:buNone/>
              </a:pPr>
              <a:t>16</a:t>
            </a:fld>
            <a:endParaRPr lang="en-US" altLang="zh-CN" sz="1800" b="0">
              <a:solidFill>
                <a:srgbClr val="B2B2B2"/>
              </a:solidFill>
            </a:endParaRPr>
          </a:p>
        </p:txBody>
      </p:sp>
      <p:sp>
        <p:nvSpPr>
          <p:cNvPr id="615430" name="Rectangle 6">
            <a:extLst>
              <a:ext uri="{FF2B5EF4-FFF2-40B4-BE49-F238E27FC236}">
                <a16:creationId xmlns:a16="http://schemas.microsoft.com/office/drawing/2014/main" id="{02B1D4DC-2CBB-4279-A771-9795FC93E35C}"/>
              </a:ext>
            </a:extLst>
          </p:cNvPr>
          <p:cNvSpPr>
            <a:spLocks noChangeArrowheads="1"/>
          </p:cNvSpPr>
          <p:nvPr/>
        </p:nvSpPr>
        <p:spPr bwMode="auto">
          <a:xfrm>
            <a:off x="446088" y="1808163"/>
            <a:ext cx="383857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r>
              <a:rPr lang="zh-CN" altLang="en-US" sz="2800"/>
              <a:t>按导电沟道类型分为</a:t>
            </a:r>
          </a:p>
        </p:txBody>
      </p:sp>
      <p:pic>
        <p:nvPicPr>
          <p:cNvPr id="33798" name="Picture 7">
            <a:extLst>
              <a:ext uri="{FF2B5EF4-FFF2-40B4-BE49-F238E27FC236}">
                <a16:creationId xmlns:a16="http://schemas.microsoft.com/office/drawing/2014/main" id="{ACF594C4-D549-4363-8126-8C84485B4D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4050" y="2384425"/>
            <a:ext cx="4102100" cy="311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9" name="Rectangle 8">
            <a:extLst>
              <a:ext uri="{FF2B5EF4-FFF2-40B4-BE49-F238E27FC236}">
                <a16:creationId xmlns:a16="http://schemas.microsoft.com/office/drawing/2014/main" id="{2525AF61-D82C-4A4E-9D0C-E59192D38321}"/>
              </a:ext>
            </a:extLst>
          </p:cNvPr>
          <p:cNvSpPr>
            <a:spLocks noChangeArrowheads="1"/>
          </p:cNvSpPr>
          <p:nvPr>
            <p:ph type="title"/>
          </p:nvPr>
        </p:nvSpPr>
        <p:spPr/>
        <p:txBody>
          <a:bodyPr/>
          <a:lstStyle/>
          <a:p>
            <a:r>
              <a:rPr lang="en-US" altLang="zh-CN"/>
              <a:t>MOSFET</a:t>
            </a:r>
            <a:r>
              <a:rPr lang="zh-CN" altLang="en-US"/>
              <a:t>结构和符号</a:t>
            </a:r>
          </a:p>
        </p:txBody>
      </p:sp>
      <p:sp>
        <p:nvSpPr>
          <p:cNvPr id="615433" name="Rectangle 9">
            <a:extLst>
              <a:ext uri="{FF2B5EF4-FFF2-40B4-BE49-F238E27FC236}">
                <a16:creationId xmlns:a16="http://schemas.microsoft.com/office/drawing/2014/main" id="{7BD11240-C54B-442E-89B3-7777C6D842B4}"/>
              </a:ext>
            </a:extLst>
          </p:cNvPr>
          <p:cNvSpPr>
            <a:spLocks noChangeArrowheads="1"/>
          </p:cNvSpPr>
          <p:nvPr>
            <p:ph type="body" idx="1"/>
          </p:nvPr>
        </p:nvSpPr>
        <p:spPr>
          <a:xfrm>
            <a:off x="457200" y="1268413"/>
            <a:ext cx="8229600" cy="612775"/>
          </a:xfrm>
        </p:spPr>
        <p:txBody>
          <a:bodyPr/>
          <a:lstStyle/>
          <a:p>
            <a:pPr>
              <a:spcAft>
                <a:spcPct val="10000"/>
              </a:spcAft>
            </a:pPr>
            <a:r>
              <a:rPr lang="zh-CN" altLang="en-US" sz="2800">
                <a:latin typeface="Times New Roman" panose="02020603050405020304" pitchFamily="18" charset="0"/>
              </a:rPr>
              <a:t>又称</a:t>
            </a:r>
            <a:r>
              <a:rPr lang="en-US" altLang="zh-CN" sz="2800">
                <a:latin typeface="Times New Roman" panose="02020603050405020304" pitchFamily="18" charset="0"/>
              </a:rPr>
              <a:t>MOS</a:t>
            </a:r>
            <a:r>
              <a:rPr lang="zh-CN" altLang="en-US" sz="2800">
                <a:latin typeface="Times New Roman" panose="02020603050405020304" pitchFamily="18" charset="0"/>
              </a:rPr>
              <a:t>管</a:t>
            </a:r>
            <a:r>
              <a:rPr lang="en-US" altLang="zh-CN" sz="2800">
                <a:latin typeface="Times New Roman" panose="02020603050405020304" pitchFamily="18" charset="0"/>
              </a:rPr>
              <a:t>(Metal-Oxside-Semiconductor FET)</a:t>
            </a:r>
            <a:endParaRPr lang="zh-CN" altLang="en-US" sz="2800">
              <a:latin typeface="Times New Roman" panose="02020603050405020304" pitchFamily="18" charset="0"/>
            </a:endParaRPr>
          </a:p>
        </p:txBody>
      </p:sp>
      <p:sp>
        <p:nvSpPr>
          <p:cNvPr id="33801" name="Text Box 10">
            <a:extLst>
              <a:ext uri="{FF2B5EF4-FFF2-40B4-BE49-F238E27FC236}">
                <a16:creationId xmlns:a16="http://schemas.microsoft.com/office/drawing/2014/main" id="{C92240C0-D85A-4EB8-8850-6DA8871BC310}"/>
              </a:ext>
            </a:extLst>
          </p:cNvPr>
          <p:cNvSpPr txBox="1">
            <a:spLocks noChangeArrowheads="1"/>
          </p:cNvSpPr>
          <p:nvPr/>
        </p:nvSpPr>
        <p:spPr bwMode="auto">
          <a:xfrm>
            <a:off x="4464050" y="5788025"/>
            <a:ext cx="4068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b="0">
                <a:latin typeface="Times New Roman" panose="02020603050405020304" pitchFamily="18" charset="0"/>
              </a:rPr>
              <a:t>增强型</a:t>
            </a:r>
            <a:r>
              <a:rPr kumimoji="1" lang="en-US" altLang="zh-CN" sz="2400" b="0">
                <a:latin typeface="Times New Roman" panose="02020603050405020304" pitchFamily="18" charset="0"/>
              </a:rPr>
              <a:t>N</a:t>
            </a:r>
            <a:r>
              <a:rPr lang="en-US" altLang="zh-CN" sz="2400" b="0">
                <a:latin typeface="Times New Roman" panose="02020603050405020304" pitchFamily="18" charset="0"/>
              </a:rPr>
              <a:t>MOS</a:t>
            </a:r>
            <a:r>
              <a:rPr lang="zh-CN" altLang="en-US" sz="2400" b="0">
                <a:latin typeface="Times New Roman" panose="02020603050405020304" pitchFamily="18" charset="0"/>
              </a:rPr>
              <a:t>管剖面图</a:t>
            </a:r>
            <a:endParaRPr lang="en-US" altLang="zh-CN" sz="2400" b="0">
              <a:latin typeface="Times New Roman" panose="02020603050405020304" pitchFamily="18" charset="0"/>
            </a:endParaRPr>
          </a:p>
        </p:txBody>
      </p:sp>
      <p:sp>
        <p:nvSpPr>
          <p:cNvPr id="615435" name="Rectangle 11">
            <a:extLst>
              <a:ext uri="{FF2B5EF4-FFF2-40B4-BE49-F238E27FC236}">
                <a16:creationId xmlns:a16="http://schemas.microsoft.com/office/drawing/2014/main" id="{33E0A9E2-7EFC-4E3C-9489-4D8089173097}"/>
              </a:ext>
            </a:extLst>
          </p:cNvPr>
          <p:cNvSpPr>
            <a:spLocks noChangeArrowheads="1"/>
          </p:cNvSpPr>
          <p:nvPr/>
        </p:nvSpPr>
        <p:spPr bwMode="auto">
          <a:xfrm>
            <a:off x="446088" y="3933825"/>
            <a:ext cx="383857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lvl="1">
              <a:buFontTx/>
              <a:buNone/>
            </a:pPr>
            <a:r>
              <a:rPr lang="en-US" altLang="zh-CN" sz="2400"/>
              <a:t>N</a:t>
            </a:r>
            <a:r>
              <a:rPr lang="zh-CN" altLang="en-US" sz="2400"/>
              <a:t>沟道</a:t>
            </a:r>
            <a:r>
              <a:rPr lang="en-US" altLang="zh-CN" sz="2400"/>
              <a:t>: </a:t>
            </a:r>
            <a:r>
              <a:rPr kumimoji="1" lang="zh-CN" altLang="en-US" sz="2400"/>
              <a:t>增强型、</a:t>
            </a:r>
            <a:r>
              <a:rPr kumimoji="1" lang="zh-CN" altLang="en-US" sz="2400">
                <a:sym typeface="Symbol" panose="05050102010706020507" pitchFamily="18" charset="2"/>
              </a:rPr>
              <a:t>耗尽型</a:t>
            </a:r>
            <a:endParaRPr lang="zh-CN" altLang="en-US" sz="2400"/>
          </a:p>
        </p:txBody>
      </p:sp>
      <p:grpSp>
        <p:nvGrpSpPr>
          <p:cNvPr id="2" name="Group 85">
            <a:extLst>
              <a:ext uri="{FF2B5EF4-FFF2-40B4-BE49-F238E27FC236}">
                <a16:creationId xmlns:a16="http://schemas.microsoft.com/office/drawing/2014/main" id="{FD769CF1-0907-4E8F-B803-C20A20A0E0B0}"/>
              </a:ext>
            </a:extLst>
          </p:cNvPr>
          <p:cNvGrpSpPr>
            <a:grpSpLocks/>
          </p:cNvGrpSpPr>
          <p:nvPr/>
        </p:nvGrpSpPr>
        <p:grpSpPr bwMode="auto">
          <a:xfrm>
            <a:off x="1073150" y="2312988"/>
            <a:ext cx="1211263" cy="1552575"/>
            <a:chOff x="676" y="1457"/>
            <a:chExt cx="763" cy="978"/>
          </a:xfrm>
        </p:grpSpPr>
        <p:sp>
          <p:nvSpPr>
            <p:cNvPr id="33862" name="Line 12">
              <a:extLst>
                <a:ext uri="{FF2B5EF4-FFF2-40B4-BE49-F238E27FC236}">
                  <a16:creationId xmlns:a16="http://schemas.microsoft.com/office/drawing/2014/main" id="{E309A2E0-1C43-49A4-AA0B-BBA376B2FE67}"/>
                </a:ext>
              </a:extLst>
            </p:cNvPr>
            <p:cNvSpPr>
              <a:spLocks noChangeShapeType="1"/>
            </p:cNvSpPr>
            <p:nvPr/>
          </p:nvSpPr>
          <p:spPr bwMode="auto">
            <a:xfrm>
              <a:off x="1035" y="1774"/>
              <a:ext cx="0" cy="9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63" name="Line 13">
              <a:extLst>
                <a:ext uri="{FF2B5EF4-FFF2-40B4-BE49-F238E27FC236}">
                  <a16:creationId xmlns:a16="http://schemas.microsoft.com/office/drawing/2014/main" id="{14F3DE70-A39F-41B4-B8AE-1EF9F88871A6}"/>
                </a:ext>
              </a:extLst>
            </p:cNvPr>
            <p:cNvSpPr>
              <a:spLocks noChangeShapeType="1"/>
            </p:cNvSpPr>
            <p:nvPr/>
          </p:nvSpPr>
          <p:spPr bwMode="auto">
            <a:xfrm>
              <a:off x="1035" y="1910"/>
              <a:ext cx="0" cy="9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64" name="Line 14">
              <a:extLst>
                <a:ext uri="{FF2B5EF4-FFF2-40B4-BE49-F238E27FC236}">
                  <a16:creationId xmlns:a16="http://schemas.microsoft.com/office/drawing/2014/main" id="{122F1D67-760C-4D20-AD31-DA166459BA7C}"/>
                </a:ext>
              </a:extLst>
            </p:cNvPr>
            <p:cNvSpPr>
              <a:spLocks noChangeShapeType="1"/>
            </p:cNvSpPr>
            <p:nvPr/>
          </p:nvSpPr>
          <p:spPr bwMode="auto">
            <a:xfrm>
              <a:off x="1035" y="2046"/>
              <a:ext cx="0" cy="9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65" name="Line 15">
              <a:extLst>
                <a:ext uri="{FF2B5EF4-FFF2-40B4-BE49-F238E27FC236}">
                  <a16:creationId xmlns:a16="http://schemas.microsoft.com/office/drawing/2014/main" id="{156C3176-F496-4A28-B4E7-6FA492EDEDC8}"/>
                </a:ext>
              </a:extLst>
            </p:cNvPr>
            <p:cNvSpPr>
              <a:spLocks noChangeShapeType="1"/>
            </p:cNvSpPr>
            <p:nvPr/>
          </p:nvSpPr>
          <p:spPr bwMode="auto">
            <a:xfrm>
              <a:off x="1035" y="1956"/>
              <a:ext cx="136"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66" name="Line 16">
              <a:extLst>
                <a:ext uri="{FF2B5EF4-FFF2-40B4-BE49-F238E27FC236}">
                  <a16:creationId xmlns:a16="http://schemas.microsoft.com/office/drawing/2014/main" id="{3C059DA7-DA13-4343-83CD-5FFFA4D45816}"/>
                </a:ext>
              </a:extLst>
            </p:cNvPr>
            <p:cNvSpPr>
              <a:spLocks noChangeShapeType="1"/>
            </p:cNvSpPr>
            <p:nvPr/>
          </p:nvSpPr>
          <p:spPr bwMode="auto">
            <a:xfrm>
              <a:off x="944" y="1820"/>
              <a:ext cx="0" cy="27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67" name="Line 17">
              <a:extLst>
                <a:ext uri="{FF2B5EF4-FFF2-40B4-BE49-F238E27FC236}">
                  <a16:creationId xmlns:a16="http://schemas.microsoft.com/office/drawing/2014/main" id="{CB6C1524-E3D6-465A-99D1-DB3518EFB421}"/>
                </a:ext>
              </a:extLst>
            </p:cNvPr>
            <p:cNvSpPr>
              <a:spLocks noChangeShapeType="1"/>
            </p:cNvSpPr>
            <p:nvPr/>
          </p:nvSpPr>
          <p:spPr bwMode="auto">
            <a:xfrm>
              <a:off x="1035" y="1820"/>
              <a:ext cx="136"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68" name="Line 18">
              <a:extLst>
                <a:ext uri="{FF2B5EF4-FFF2-40B4-BE49-F238E27FC236}">
                  <a16:creationId xmlns:a16="http://schemas.microsoft.com/office/drawing/2014/main" id="{8A065F6C-994D-40CC-A0C8-EDEFED232FBC}"/>
                </a:ext>
              </a:extLst>
            </p:cNvPr>
            <p:cNvSpPr>
              <a:spLocks noChangeShapeType="1"/>
            </p:cNvSpPr>
            <p:nvPr/>
          </p:nvSpPr>
          <p:spPr bwMode="auto">
            <a:xfrm>
              <a:off x="1035" y="2092"/>
              <a:ext cx="136"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69" name="Line 19">
              <a:extLst>
                <a:ext uri="{FF2B5EF4-FFF2-40B4-BE49-F238E27FC236}">
                  <a16:creationId xmlns:a16="http://schemas.microsoft.com/office/drawing/2014/main" id="{26082281-0EE4-4856-9203-2F23DD44934B}"/>
                </a:ext>
              </a:extLst>
            </p:cNvPr>
            <p:cNvSpPr>
              <a:spLocks noChangeShapeType="1"/>
            </p:cNvSpPr>
            <p:nvPr/>
          </p:nvSpPr>
          <p:spPr bwMode="auto">
            <a:xfrm>
              <a:off x="1035" y="1956"/>
              <a:ext cx="230" cy="0"/>
            </a:xfrm>
            <a:prstGeom prst="line">
              <a:avLst/>
            </a:prstGeom>
            <a:noFill/>
            <a:ln w="28575">
              <a:solidFill>
                <a:srgbClr val="000000"/>
              </a:solidFill>
              <a:round/>
              <a:headEnd type="triangle" w="med" len="lg"/>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70" name="Line 20">
              <a:extLst>
                <a:ext uri="{FF2B5EF4-FFF2-40B4-BE49-F238E27FC236}">
                  <a16:creationId xmlns:a16="http://schemas.microsoft.com/office/drawing/2014/main" id="{DC3436B3-CC29-44AD-90C5-019A58CF3955}"/>
                </a:ext>
              </a:extLst>
            </p:cNvPr>
            <p:cNvSpPr>
              <a:spLocks noChangeShapeType="1"/>
            </p:cNvSpPr>
            <p:nvPr/>
          </p:nvSpPr>
          <p:spPr bwMode="auto">
            <a:xfrm>
              <a:off x="766" y="2092"/>
              <a:ext cx="181"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71" name="Line 21">
              <a:extLst>
                <a:ext uri="{FF2B5EF4-FFF2-40B4-BE49-F238E27FC236}">
                  <a16:creationId xmlns:a16="http://schemas.microsoft.com/office/drawing/2014/main" id="{16FE338E-9752-4B98-A081-CD0B80FFE56D}"/>
                </a:ext>
              </a:extLst>
            </p:cNvPr>
            <p:cNvSpPr>
              <a:spLocks noChangeShapeType="1"/>
            </p:cNvSpPr>
            <p:nvPr/>
          </p:nvSpPr>
          <p:spPr bwMode="auto">
            <a:xfrm>
              <a:off x="1171" y="2092"/>
              <a:ext cx="0" cy="20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72" name="Line 22">
              <a:extLst>
                <a:ext uri="{FF2B5EF4-FFF2-40B4-BE49-F238E27FC236}">
                  <a16:creationId xmlns:a16="http://schemas.microsoft.com/office/drawing/2014/main" id="{5601BE70-DF92-4035-B195-2B4BCC1E0011}"/>
                </a:ext>
              </a:extLst>
            </p:cNvPr>
            <p:cNvSpPr>
              <a:spLocks noChangeShapeType="1"/>
            </p:cNvSpPr>
            <p:nvPr/>
          </p:nvSpPr>
          <p:spPr bwMode="auto">
            <a:xfrm>
              <a:off x="1174" y="1616"/>
              <a:ext cx="0" cy="20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73" name="Oval 23">
              <a:extLst>
                <a:ext uri="{FF2B5EF4-FFF2-40B4-BE49-F238E27FC236}">
                  <a16:creationId xmlns:a16="http://schemas.microsoft.com/office/drawing/2014/main" id="{77BBCCC6-E921-4A4F-B504-A68668723551}"/>
                </a:ext>
              </a:extLst>
            </p:cNvPr>
            <p:cNvSpPr>
              <a:spLocks noChangeArrowheads="1"/>
            </p:cNvSpPr>
            <p:nvPr/>
          </p:nvSpPr>
          <p:spPr bwMode="auto">
            <a:xfrm>
              <a:off x="676" y="2046"/>
              <a:ext cx="80" cy="8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33874" name="Rectangle 24">
              <a:extLst>
                <a:ext uri="{FF2B5EF4-FFF2-40B4-BE49-F238E27FC236}">
                  <a16:creationId xmlns:a16="http://schemas.microsoft.com/office/drawing/2014/main" id="{882CF8F8-2C08-42E5-9F3C-ACD6FF17F631}"/>
                </a:ext>
              </a:extLst>
            </p:cNvPr>
            <p:cNvSpPr>
              <a:spLocks noChangeArrowheads="1"/>
            </p:cNvSpPr>
            <p:nvPr/>
          </p:nvSpPr>
          <p:spPr bwMode="auto">
            <a:xfrm flipH="1">
              <a:off x="677" y="1774"/>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ea typeface="楷体_GB2312"/>
                  <a:cs typeface="楷体_GB2312"/>
                </a:rPr>
                <a:t>g</a:t>
              </a:r>
            </a:p>
          </p:txBody>
        </p:sp>
        <p:sp>
          <p:nvSpPr>
            <p:cNvPr id="33875" name="Oval 25">
              <a:extLst>
                <a:ext uri="{FF2B5EF4-FFF2-40B4-BE49-F238E27FC236}">
                  <a16:creationId xmlns:a16="http://schemas.microsoft.com/office/drawing/2014/main" id="{2A26A88F-06ED-4DB4-BECE-DF5CF146012B}"/>
                </a:ext>
              </a:extLst>
            </p:cNvPr>
            <p:cNvSpPr>
              <a:spLocks noChangeArrowheads="1"/>
            </p:cNvSpPr>
            <p:nvPr/>
          </p:nvSpPr>
          <p:spPr bwMode="auto">
            <a:xfrm>
              <a:off x="1129" y="2296"/>
              <a:ext cx="80" cy="8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33876" name="Rectangle 26">
              <a:extLst>
                <a:ext uri="{FF2B5EF4-FFF2-40B4-BE49-F238E27FC236}">
                  <a16:creationId xmlns:a16="http://schemas.microsoft.com/office/drawing/2014/main" id="{5F1B5641-F734-4FE5-AB68-88800999DE8B}"/>
                </a:ext>
              </a:extLst>
            </p:cNvPr>
            <p:cNvSpPr>
              <a:spLocks noChangeArrowheads="1"/>
            </p:cNvSpPr>
            <p:nvPr/>
          </p:nvSpPr>
          <p:spPr bwMode="auto">
            <a:xfrm flipH="1">
              <a:off x="1272" y="2205"/>
              <a:ext cx="7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ea typeface="楷体_GB2312"/>
                  <a:cs typeface="楷体_GB2312"/>
                </a:rPr>
                <a:t>s</a:t>
              </a:r>
            </a:p>
          </p:txBody>
        </p:sp>
        <p:sp>
          <p:nvSpPr>
            <p:cNvPr id="33877" name="Oval 27">
              <a:extLst>
                <a:ext uri="{FF2B5EF4-FFF2-40B4-BE49-F238E27FC236}">
                  <a16:creationId xmlns:a16="http://schemas.microsoft.com/office/drawing/2014/main" id="{211590F5-42AA-4153-B786-759123CE907D}"/>
                </a:ext>
              </a:extLst>
            </p:cNvPr>
            <p:cNvSpPr>
              <a:spLocks noChangeArrowheads="1"/>
            </p:cNvSpPr>
            <p:nvPr/>
          </p:nvSpPr>
          <p:spPr bwMode="auto">
            <a:xfrm>
              <a:off x="1129" y="1548"/>
              <a:ext cx="80" cy="8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33878" name="Rectangle 28">
              <a:extLst>
                <a:ext uri="{FF2B5EF4-FFF2-40B4-BE49-F238E27FC236}">
                  <a16:creationId xmlns:a16="http://schemas.microsoft.com/office/drawing/2014/main" id="{F5B01518-3BB1-4957-81B8-EF66C2CA2A7B}"/>
                </a:ext>
              </a:extLst>
            </p:cNvPr>
            <p:cNvSpPr>
              <a:spLocks noChangeArrowheads="1"/>
            </p:cNvSpPr>
            <p:nvPr/>
          </p:nvSpPr>
          <p:spPr bwMode="auto">
            <a:xfrm flipH="1">
              <a:off x="1273" y="1457"/>
              <a:ext cx="10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ea typeface="楷体_GB2312"/>
                  <a:cs typeface="楷体_GB2312"/>
                </a:rPr>
                <a:t>d</a:t>
              </a:r>
            </a:p>
          </p:txBody>
        </p:sp>
        <p:sp>
          <p:nvSpPr>
            <p:cNvPr id="33879" name="Rectangle 29">
              <a:extLst>
                <a:ext uri="{FF2B5EF4-FFF2-40B4-BE49-F238E27FC236}">
                  <a16:creationId xmlns:a16="http://schemas.microsoft.com/office/drawing/2014/main" id="{A33FA0F4-C9E3-43A3-BDD9-74C854C623DB}"/>
                </a:ext>
              </a:extLst>
            </p:cNvPr>
            <p:cNvSpPr>
              <a:spLocks noChangeArrowheads="1"/>
            </p:cNvSpPr>
            <p:nvPr/>
          </p:nvSpPr>
          <p:spPr bwMode="auto">
            <a:xfrm flipH="1">
              <a:off x="1311" y="1839"/>
              <a:ext cx="12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ea typeface="楷体_GB2312"/>
                  <a:cs typeface="楷体_GB2312"/>
                </a:rPr>
                <a:t>B</a:t>
              </a:r>
            </a:p>
          </p:txBody>
        </p:sp>
      </p:grpSp>
      <p:grpSp>
        <p:nvGrpSpPr>
          <p:cNvPr id="3" name="Group 86">
            <a:extLst>
              <a:ext uri="{FF2B5EF4-FFF2-40B4-BE49-F238E27FC236}">
                <a16:creationId xmlns:a16="http://schemas.microsoft.com/office/drawing/2014/main" id="{2342F582-F490-4DE1-9614-49408366BB2C}"/>
              </a:ext>
            </a:extLst>
          </p:cNvPr>
          <p:cNvGrpSpPr>
            <a:grpSpLocks/>
          </p:cNvGrpSpPr>
          <p:nvPr/>
        </p:nvGrpSpPr>
        <p:grpSpPr bwMode="auto">
          <a:xfrm>
            <a:off x="2806700" y="2312988"/>
            <a:ext cx="1211263" cy="1552575"/>
            <a:chOff x="1768" y="1457"/>
            <a:chExt cx="763" cy="978"/>
          </a:xfrm>
        </p:grpSpPr>
        <p:sp>
          <p:nvSpPr>
            <p:cNvPr id="33844" name="Line 30">
              <a:extLst>
                <a:ext uri="{FF2B5EF4-FFF2-40B4-BE49-F238E27FC236}">
                  <a16:creationId xmlns:a16="http://schemas.microsoft.com/office/drawing/2014/main" id="{584AF0CC-8337-4EC5-B0B1-BD35CDEFE0BA}"/>
                </a:ext>
              </a:extLst>
            </p:cNvPr>
            <p:cNvSpPr>
              <a:spLocks noChangeShapeType="1"/>
            </p:cNvSpPr>
            <p:nvPr/>
          </p:nvSpPr>
          <p:spPr bwMode="auto">
            <a:xfrm>
              <a:off x="2127" y="1774"/>
              <a:ext cx="0" cy="9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45" name="Line 31">
              <a:extLst>
                <a:ext uri="{FF2B5EF4-FFF2-40B4-BE49-F238E27FC236}">
                  <a16:creationId xmlns:a16="http://schemas.microsoft.com/office/drawing/2014/main" id="{A7ABD47F-A2C6-47A6-A820-DE791DEE3ADF}"/>
                </a:ext>
              </a:extLst>
            </p:cNvPr>
            <p:cNvSpPr>
              <a:spLocks noChangeShapeType="1"/>
            </p:cNvSpPr>
            <p:nvPr/>
          </p:nvSpPr>
          <p:spPr bwMode="auto">
            <a:xfrm>
              <a:off x="2127" y="1820"/>
              <a:ext cx="0" cy="27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46" name="Line 32">
              <a:extLst>
                <a:ext uri="{FF2B5EF4-FFF2-40B4-BE49-F238E27FC236}">
                  <a16:creationId xmlns:a16="http://schemas.microsoft.com/office/drawing/2014/main" id="{C79B3323-BE80-4315-8E0B-AB5C1CC36E6C}"/>
                </a:ext>
              </a:extLst>
            </p:cNvPr>
            <p:cNvSpPr>
              <a:spLocks noChangeShapeType="1"/>
            </p:cNvSpPr>
            <p:nvPr/>
          </p:nvSpPr>
          <p:spPr bwMode="auto">
            <a:xfrm>
              <a:off x="2127" y="2046"/>
              <a:ext cx="0" cy="9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47" name="Line 33">
              <a:extLst>
                <a:ext uri="{FF2B5EF4-FFF2-40B4-BE49-F238E27FC236}">
                  <a16:creationId xmlns:a16="http://schemas.microsoft.com/office/drawing/2014/main" id="{607CEDA2-5DDF-4C1D-BE01-5D02317B51E7}"/>
                </a:ext>
              </a:extLst>
            </p:cNvPr>
            <p:cNvSpPr>
              <a:spLocks noChangeShapeType="1"/>
            </p:cNvSpPr>
            <p:nvPr/>
          </p:nvSpPr>
          <p:spPr bwMode="auto">
            <a:xfrm>
              <a:off x="2127" y="1956"/>
              <a:ext cx="136"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48" name="Line 34">
              <a:extLst>
                <a:ext uri="{FF2B5EF4-FFF2-40B4-BE49-F238E27FC236}">
                  <a16:creationId xmlns:a16="http://schemas.microsoft.com/office/drawing/2014/main" id="{448521B6-EFF5-40D1-9941-B6F7EAE29561}"/>
                </a:ext>
              </a:extLst>
            </p:cNvPr>
            <p:cNvSpPr>
              <a:spLocks noChangeShapeType="1"/>
            </p:cNvSpPr>
            <p:nvPr/>
          </p:nvSpPr>
          <p:spPr bwMode="auto">
            <a:xfrm>
              <a:off x="2036" y="1820"/>
              <a:ext cx="0" cy="27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49" name="Line 35">
              <a:extLst>
                <a:ext uri="{FF2B5EF4-FFF2-40B4-BE49-F238E27FC236}">
                  <a16:creationId xmlns:a16="http://schemas.microsoft.com/office/drawing/2014/main" id="{99A265DC-0917-46EA-915D-B05069533F8A}"/>
                </a:ext>
              </a:extLst>
            </p:cNvPr>
            <p:cNvSpPr>
              <a:spLocks noChangeShapeType="1"/>
            </p:cNvSpPr>
            <p:nvPr/>
          </p:nvSpPr>
          <p:spPr bwMode="auto">
            <a:xfrm>
              <a:off x="2127" y="1820"/>
              <a:ext cx="136"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50" name="Line 36">
              <a:extLst>
                <a:ext uri="{FF2B5EF4-FFF2-40B4-BE49-F238E27FC236}">
                  <a16:creationId xmlns:a16="http://schemas.microsoft.com/office/drawing/2014/main" id="{073044F0-E82B-4123-B20A-4FBCCB2012C2}"/>
                </a:ext>
              </a:extLst>
            </p:cNvPr>
            <p:cNvSpPr>
              <a:spLocks noChangeShapeType="1"/>
            </p:cNvSpPr>
            <p:nvPr/>
          </p:nvSpPr>
          <p:spPr bwMode="auto">
            <a:xfrm>
              <a:off x="2127" y="2092"/>
              <a:ext cx="136"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51" name="Line 37">
              <a:extLst>
                <a:ext uri="{FF2B5EF4-FFF2-40B4-BE49-F238E27FC236}">
                  <a16:creationId xmlns:a16="http://schemas.microsoft.com/office/drawing/2014/main" id="{614E500B-5AEE-4E0B-A06E-BD2CFBBD3E1B}"/>
                </a:ext>
              </a:extLst>
            </p:cNvPr>
            <p:cNvSpPr>
              <a:spLocks noChangeShapeType="1"/>
            </p:cNvSpPr>
            <p:nvPr/>
          </p:nvSpPr>
          <p:spPr bwMode="auto">
            <a:xfrm>
              <a:off x="2127" y="1956"/>
              <a:ext cx="230" cy="0"/>
            </a:xfrm>
            <a:prstGeom prst="line">
              <a:avLst/>
            </a:prstGeom>
            <a:noFill/>
            <a:ln w="28575">
              <a:solidFill>
                <a:srgbClr val="000000"/>
              </a:solidFill>
              <a:round/>
              <a:headEnd type="triangle" w="med" len="lg"/>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52" name="Line 38">
              <a:extLst>
                <a:ext uri="{FF2B5EF4-FFF2-40B4-BE49-F238E27FC236}">
                  <a16:creationId xmlns:a16="http://schemas.microsoft.com/office/drawing/2014/main" id="{4E59739C-D43A-49FB-9AE1-F68AC8EE04C5}"/>
                </a:ext>
              </a:extLst>
            </p:cNvPr>
            <p:cNvSpPr>
              <a:spLocks noChangeShapeType="1"/>
            </p:cNvSpPr>
            <p:nvPr/>
          </p:nvSpPr>
          <p:spPr bwMode="auto">
            <a:xfrm>
              <a:off x="1858" y="2092"/>
              <a:ext cx="181"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53" name="Line 39">
              <a:extLst>
                <a:ext uri="{FF2B5EF4-FFF2-40B4-BE49-F238E27FC236}">
                  <a16:creationId xmlns:a16="http://schemas.microsoft.com/office/drawing/2014/main" id="{71DD9289-C523-4D71-B454-AD96EF1A41CD}"/>
                </a:ext>
              </a:extLst>
            </p:cNvPr>
            <p:cNvSpPr>
              <a:spLocks noChangeShapeType="1"/>
            </p:cNvSpPr>
            <p:nvPr/>
          </p:nvSpPr>
          <p:spPr bwMode="auto">
            <a:xfrm>
              <a:off x="2263" y="2092"/>
              <a:ext cx="0" cy="20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54" name="Line 40">
              <a:extLst>
                <a:ext uri="{FF2B5EF4-FFF2-40B4-BE49-F238E27FC236}">
                  <a16:creationId xmlns:a16="http://schemas.microsoft.com/office/drawing/2014/main" id="{1DD3968B-452E-42FC-9FCD-19FF35C96BB0}"/>
                </a:ext>
              </a:extLst>
            </p:cNvPr>
            <p:cNvSpPr>
              <a:spLocks noChangeShapeType="1"/>
            </p:cNvSpPr>
            <p:nvPr/>
          </p:nvSpPr>
          <p:spPr bwMode="auto">
            <a:xfrm>
              <a:off x="2266" y="1616"/>
              <a:ext cx="0" cy="20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55" name="Oval 41">
              <a:extLst>
                <a:ext uri="{FF2B5EF4-FFF2-40B4-BE49-F238E27FC236}">
                  <a16:creationId xmlns:a16="http://schemas.microsoft.com/office/drawing/2014/main" id="{00FBF4B7-EF45-402D-8F10-3400FA966AAE}"/>
                </a:ext>
              </a:extLst>
            </p:cNvPr>
            <p:cNvSpPr>
              <a:spLocks noChangeArrowheads="1"/>
            </p:cNvSpPr>
            <p:nvPr/>
          </p:nvSpPr>
          <p:spPr bwMode="auto">
            <a:xfrm>
              <a:off x="1768" y="2046"/>
              <a:ext cx="80" cy="8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33856" name="Rectangle 42">
              <a:extLst>
                <a:ext uri="{FF2B5EF4-FFF2-40B4-BE49-F238E27FC236}">
                  <a16:creationId xmlns:a16="http://schemas.microsoft.com/office/drawing/2014/main" id="{AC1F740E-1E48-49D2-BA1E-2E7CC49BEE62}"/>
                </a:ext>
              </a:extLst>
            </p:cNvPr>
            <p:cNvSpPr>
              <a:spLocks noChangeArrowheads="1"/>
            </p:cNvSpPr>
            <p:nvPr/>
          </p:nvSpPr>
          <p:spPr bwMode="auto">
            <a:xfrm flipH="1">
              <a:off x="1769" y="1774"/>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ea typeface="楷体_GB2312"/>
                  <a:cs typeface="楷体_GB2312"/>
                </a:rPr>
                <a:t>g</a:t>
              </a:r>
            </a:p>
          </p:txBody>
        </p:sp>
        <p:sp>
          <p:nvSpPr>
            <p:cNvPr id="33857" name="Oval 43">
              <a:extLst>
                <a:ext uri="{FF2B5EF4-FFF2-40B4-BE49-F238E27FC236}">
                  <a16:creationId xmlns:a16="http://schemas.microsoft.com/office/drawing/2014/main" id="{78E31B46-25BA-46CF-9F2A-414BD736C8D3}"/>
                </a:ext>
              </a:extLst>
            </p:cNvPr>
            <p:cNvSpPr>
              <a:spLocks noChangeArrowheads="1"/>
            </p:cNvSpPr>
            <p:nvPr/>
          </p:nvSpPr>
          <p:spPr bwMode="auto">
            <a:xfrm>
              <a:off x="2221" y="2296"/>
              <a:ext cx="80" cy="8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33858" name="Rectangle 44">
              <a:extLst>
                <a:ext uri="{FF2B5EF4-FFF2-40B4-BE49-F238E27FC236}">
                  <a16:creationId xmlns:a16="http://schemas.microsoft.com/office/drawing/2014/main" id="{0CD4C819-30AA-4A45-AC92-86E53E647F39}"/>
                </a:ext>
              </a:extLst>
            </p:cNvPr>
            <p:cNvSpPr>
              <a:spLocks noChangeArrowheads="1"/>
            </p:cNvSpPr>
            <p:nvPr/>
          </p:nvSpPr>
          <p:spPr bwMode="auto">
            <a:xfrm flipH="1">
              <a:off x="2364" y="2205"/>
              <a:ext cx="7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ea typeface="楷体_GB2312"/>
                  <a:cs typeface="楷体_GB2312"/>
                </a:rPr>
                <a:t>s</a:t>
              </a:r>
            </a:p>
          </p:txBody>
        </p:sp>
        <p:sp>
          <p:nvSpPr>
            <p:cNvPr id="33859" name="Oval 45">
              <a:extLst>
                <a:ext uri="{FF2B5EF4-FFF2-40B4-BE49-F238E27FC236}">
                  <a16:creationId xmlns:a16="http://schemas.microsoft.com/office/drawing/2014/main" id="{A4D7ECF4-347C-4C57-BA7D-C77019110F1D}"/>
                </a:ext>
              </a:extLst>
            </p:cNvPr>
            <p:cNvSpPr>
              <a:spLocks noChangeArrowheads="1"/>
            </p:cNvSpPr>
            <p:nvPr/>
          </p:nvSpPr>
          <p:spPr bwMode="auto">
            <a:xfrm>
              <a:off x="2221" y="1548"/>
              <a:ext cx="80" cy="8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33860" name="Rectangle 46">
              <a:extLst>
                <a:ext uri="{FF2B5EF4-FFF2-40B4-BE49-F238E27FC236}">
                  <a16:creationId xmlns:a16="http://schemas.microsoft.com/office/drawing/2014/main" id="{9EAB6653-9B0F-4663-956D-15B4E89CD109}"/>
                </a:ext>
              </a:extLst>
            </p:cNvPr>
            <p:cNvSpPr>
              <a:spLocks noChangeArrowheads="1"/>
            </p:cNvSpPr>
            <p:nvPr/>
          </p:nvSpPr>
          <p:spPr bwMode="auto">
            <a:xfrm flipH="1">
              <a:off x="2365" y="1457"/>
              <a:ext cx="10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ea typeface="楷体_GB2312"/>
                  <a:cs typeface="楷体_GB2312"/>
                </a:rPr>
                <a:t>d</a:t>
              </a:r>
            </a:p>
          </p:txBody>
        </p:sp>
        <p:sp>
          <p:nvSpPr>
            <p:cNvPr id="33861" name="Rectangle 47">
              <a:extLst>
                <a:ext uri="{FF2B5EF4-FFF2-40B4-BE49-F238E27FC236}">
                  <a16:creationId xmlns:a16="http://schemas.microsoft.com/office/drawing/2014/main" id="{E7710C52-A622-4690-9599-FEC7814CD201}"/>
                </a:ext>
              </a:extLst>
            </p:cNvPr>
            <p:cNvSpPr>
              <a:spLocks noChangeArrowheads="1"/>
            </p:cNvSpPr>
            <p:nvPr/>
          </p:nvSpPr>
          <p:spPr bwMode="auto">
            <a:xfrm flipH="1">
              <a:off x="2403" y="1839"/>
              <a:ext cx="12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ea typeface="楷体_GB2312"/>
                  <a:cs typeface="楷体_GB2312"/>
                </a:rPr>
                <a:t>B</a:t>
              </a:r>
            </a:p>
          </p:txBody>
        </p:sp>
      </p:grpSp>
      <p:grpSp>
        <p:nvGrpSpPr>
          <p:cNvPr id="4" name="Group 87">
            <a:extLst>
              <a:ext uri="{FF2B5EF4-FFF2-40B4-BE49-F238E27FC236}">
                <a16:creationId xmlns:a16="http://schemas.microsoft.com/office/drawing/2014/main" id="{033640B8-2DA9-419C-B84A-601010310D30}"/>
              </a:ext>
            </a:extLst>
          </p:cNvPr>
          <p:cNvGrpSpPr>
            <a:grpSpLocks/>
          </p:cNvGrpSpPr>
          <p:nvPr/>
        </p:nvGrpSpPr>
        <p:grpSpPr bwMode="auto">
          <a:xfrm>
            <a:off x="1044575" y="4329113"/>
            <a:ext cx="1211263" cy="1552575"/>
            <a:chOff x="658" y="2727"/>
            <a:chExt cx="763" cy="978"/>
          </a:xfrm>
        </p:grpSpPr>
        <p:sp>
          <p:nvSpPr>
            <p:cNvPr id="33826" name="Line 48">
              <a:extLst>
                <a:ext uri="{FF2B5EF4-FFF2-40B4-BE49-F238E27FC236}">
                  <a16:creationId xmlns:a16="http://schemas.microsoft.com/office/drawing/2014/main" id="{E5FE3F5F-8C55-49DA-969D-476B5FAEABC6}"/>
                </a:ext>
              </a:extLst>
            </p:cNvPr>
            <p:cNvSpPr>
              <a:spLocks noChangeShapeType="1"/>
            </p:cNvSpPr>
            <p:nvPr/>
          </p:nvSpPr>
          <p:spPr bwMode="auto">
            <a:xfrm>
              <a:off x="1017" y="3044"/>
              <a:ext cx="0" cy="9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27" name="Line 49">
              <a:extLst>
                <a:ext uri="{FF2B5EF4-FFF2-40B4-BE49-F238E27FC236}">
                  <a16:creationId xmlns:a16="http://schemas.microsoft.com/office/drawing/2014/main" id="{71789CE8-40CE-4E50-83C3-1E95BD1F3104}"/>
                </a:ext>
              </a:extLst>
            </p:cNvPr>
            <p:cNvSpPr>
              <a:spLocks noChangeShapeType="1"/>
            </p:cNvSpPr>
            <p:nvPr/>
          </p:nvSpPr>
          <p:spPr bwMode="auto">
            <a:xfrm>
              <a:off x="1017" y="3180"/>
              <a:ext cx="0" cy="9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28" name="Line 50">
              <a:extLst>
                <a:ext uri="{FF2B5EF4-FFF2-40B4-BE49-F238E27FC236}">
                  <a16:creationId xmlns:a16="http://schemas.microsoft.com/office/drawing/2014/main" id="{28F5BA0C-210F-4DFB-8737-1A4ABC115119}"/>
                </a:ext>
              </a:extLst>
            </p:cNvPr>
            <p:cNvSpPr>
              <a:spLocks noChangeShapeType="1"/>
            </p:cNvSpPr>
            <p:nvPr/>
          </p:nvSpPr>
          <p:spPr bwMode="auto">
            <a:xfrm>
              <a:off x="1017" y="3316"/>
              <a:ext cx="0" cy="9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29" name="Line 51">
              <a:extLst>
                <a:ext uri="{FF2B5EF4-FFF2-40B4-BE49-F238E27FC236}">
                  <a16:creationId xmlns:a16="http://schemas.microsoft.com/office/drawing/2014/main" id="{C565113F-B2E8-4584-83EA-276EEDBD44FE}"/>
                </a:ext>
              </a:extLst>
            </p:cNvPr>
            <p:cNvSpPr>
              <a:spLocks noChangeShapeType="1"/>
            </p:cNvSpPr>
            <p:nvPr/>
          </p:nvSpPr>
          <p:spPr bwMode="auto">
            <a:xfrm>
              <a:off x="1017" y="3226"/>
              <a:ext cx="136"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30" name="Line 52">
              <a:extLst>
                <a:ext uri="{FF2B5EF4-FFF2-40B4-BE49-F238E27FC236}">
                  <a16:creationId xmlns:a16="http://schemas.microsoft.com/office/drawing/2014/main" id="{BB64C961-AE1D-49BB-AB72-2677A917BB59}"/>
                </a:ext>
              </a:extLst>
            </p:cNvPr>
            <p:cNvSpPr>
              <a:spLocks noChangeShapeType="1"/>
            </p:cNvSpPr>
            <p:nvPr/>
          </p:nvSpPr>
          <p:spPr bwMode="auto">
            <a:xfrm>
              <a:off x="926" y="3090"/>
              <a:ext cx="0" cy="27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31" name="Line 53">
              <a:extLst>
                <a:ext uri="{FF2B5EF4-FFF2-40B4-BE49-F238E27FC236}">
                  <a16:creationId xmlns:a16="http://schemas.microsoft.com/office/drawing/2014/main" id="{39356829-B3E5-4462-A39F-6036E43EC179}"/>
                </a:ext>
              </a:extLst>
            </p:cNvPr>
            <p:cNvSpPr>
              <a:spLocks noChangeShapeType="1"/>
            </p:cNvSpPr>
            <p:nvPr/>
          </p:nvSpPr>
          <p:spPr bwMode="auto">
            <a:xfrm>
              <a:off x="1017" y="3090"/>
              <a:ext cx="136"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32" name="Line 54">
              <a:extLst>
                <a:ext uri="{FF2B5EF4-FFF2-40B4-BE49-F238E27FC236}">
                  <a16:creationId xmlns:a16="http://schemas.microsoft.com/office/drawing/2014/main" id="{4082C2CE-7C48-408C-B265-7C301C566DC0}"/>
                </a:ext>
              </a:extLst>
            </p:cNvPr>
            <p:cNvSpPr>
              <a:spLocks noChangeShapeType="1"/>
            </p:cNvSpPr>
            <p:nvPr/>
          </p:nvSpPr>
          <p:spPr bwMode="auto">
            <a:xfrm>
              <a:off x="1017" y="3362"/>
              <a:ext cx="136"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33" name="Line 55">
              <a:extLst>
                <a:ext uri="{FF2B5EF4-FFF2-40B4-BE49-F238E27FC236}">
                  <a16:creationId xmlns:a16="http://schemas.microsoft.com/office/drawing/2014/main" id="{5A2E24F2-1346-4D88-88D7-830D7D59B32D}"/>
                </a:ext>
              </a:extLst>
            </p:cNvPr>
            <p:cNvSpPr>
              <a:spLocks noChangeShapeType="1"/>
            </p:cNvSpPr>
            <p:nvPr/>
          </p:nvSpPr>
          <p:spPr bwMode="auto">
            <a:xfrm>
              <a:off x="1017" y="3226"/>
              <a:ext cx="230" cy="0"/>
            </a:xfrm>
            <a:prstGeom prst="line">
              <a:avLst/>
            </a:prstGeom>
            <a:noFill/>
            <a:ln w="28575">
              <a:solidFill>
                <a:srgbClr val="000000"/>
              </a:solidFill>
              <a:round/>
              <a:headEnd type="none" w="med" len="lg"/>
              <a:tailEnd type="triangle" w="med" len="lg"/>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34" name="Line 56">
              <a:extLst>
                <a:ext uri="{FF2B5EF4-FFF2-40B4-BE49-F238E27FC236}">
                  <a16:creationId xmlns:a16="http://schemas.microsoft.com/office/drawing/2014/main" id="{71AB8B54-7FB0-4C64-87BC-DBBEB4189413}"/>
                </a:ext>
              </a:extLst>
            </p:cNvPr>
            <p:cNvSpPr>
              <a:spLocks noChangeShapeType="1"/>
            </p:cNvSpPr>
            <p:nvPr/>
          </p:nvSpPr>
          <p:spPr bwMode="auto">
            <a:xfrm>
              <a:off x="748" y="3362"/>
              <a:ext cx="181"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35" name="Line 57">
              <a:extLst>
                <a:ext uri="{FF2B5EF4-FFF2-40B4-BE49-F238E27FC236}">
                  <a16:creationId xmlns:a16="http://schemas.microsoft.com/office/drawing/2014/main" id="{8C5CE1FF-7E76-4E30-B913-8C04E7000613}"/>
                </a:ext>
              </a:extLst>
            </p:cNvPr>
            <p:cNvSpPr>
              <a:spLocks noChangeShapeType="1"/>
            </p:cNvSpPr>
            <p:nvPr/>
          </p:nvSpPr>
          <p:spPr bwMode="auto">
            <a:xfrm>
              <a:off x="1153" y="3362"/>
              <a:ext cx="0" cy="20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36" name="Line 58">
              <a:extLst>
                <a:ext uri="{FF2B5EF4-FFF2-40B4-BE49-F238E27FC236}">
                  <a16:creationId xmlns:a16="http://schemas.microsoft.com/office/drawing/2014/main" id="{9949E5CD-0B45-46E2-9330-F6CB4033DBC2}"/>
                </a:ext>
              </a:extLst>
            </p:cNvPr>
            <p:cNvSpPr>
              <a:spLocks noChangeShapeType="1"/>
            </p:cNvSpPr>
            <p:nvPr/>
          </p:nvSpPr>
          <p:spPr bwMode="auto">
            <a:xfrm>
              <a:off x="1156" y="2886"/>
              <a:ext cx="0" cy="20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37" name="Oval 59">
              <a:extLst>
                <a:ext uri="{FF2B5EF4-FFF2-40B4-BE49-F238E27FC236}">
                  <a16:creationId xmlns:a16="http://schemas.microsoft.com/office/drawing/2014/main" id="{C9DB7FA3-0B83-4C59-B292-707358F82771}"/>
                </a:ext>
              </a:extLst>
            </p:cNvPr>
            <p:cNvSpPr>
              <a:spLocks noChangeArrowheads="1"/>
            </p:cNvSpPr>
            <p:nvPr/>
          </p:nvSpPr>
          <p:spPr bwMode="auto">
            <a:xfrm>
              <a:off x="658" y="3316"/>
              <a:ext cx="80" cy="8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33838" name="Rectangle 60">
              <a:extLst>
                <a:ext uri="{FF2B5EF4-FFF2-40B4-BE49-F238E27FC236}">
                  <a16:creationId xmlns:a16="http://schemas.microsoft.com/office/drawing/2014/main" id="{A68FA080-7E59-449B-A0B0-4B4E21F5C546}"/>
                </a:ext>
              </a:extLst>
            </p:cNvPr>
            <p:cNvSpPr>
              <a:spLocks noChangeArrowheads="1"/>
            </p:cNvSpPr>
            <p:nvPr/>
          </p:nvSpPr>
          <p:spPr bwMode="auto">
            <a:xfrm flipH="1">
              <a:off x="659" y="3044"/>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ea typeface="楷体_GB2312"/>
                  <a:cs typeface="楷体_GB2312"/>
                </a:rPr>
                <a:t>g</a:t>
              </a:r>
            </a:p>
          </p:txBody>
        </p:sp>
        <p:sp>
          <p:nvSpPr>
            <p:cNvPr id="33839" name="Oval 61">
              <a:extLst>
                <a:ext uri="{FF2B5EF4-FFF2-40B4-BE49-F238E27FC236}">
                  <a16:creationId xmlns:a16="http://schemas.microsoft.com/office/drawing/2014/main" id="{A2737CB6-445A-4711-933E-09C6FFFFE0C3}"/>
                </a:ext>
              </a:extLst>
            </p:cNvPr>
            <p:cNvSpPr>
              <a:spLocks noChangeArrowheads="1"/>
            </p:cNvSpPr>
            <p:nvPr/>
          </p:nvSpPr>
          <p:spPr bwMode="auto">
            <a:xfrm>
              <a:off x="1111" y="3566"/>
              <a:ext cx="80" cy="8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33840" name="Rectangle 62">
              <a:extLst>
                <a:ext uri="{FF2B5EF4-FFF2-40B4-BE49-F238E27FC236}">
                  <a16:creationId xmlns:a16="http://schemas.microsoft.com/office/drawing/2014/main" id="{2775D045-D75D-4925-B8F1-9AEF36CAE191}"/>
                </a:ext>
              </a:extLst>
            </p:cNvPr>
            <p:cNvSpPr>
              <a:spLocks noChangeArrowheads="1"/>
            </p:cNvSpPr>
            <p:nvPr/>
          </p:nvSpPr>
          <p:spPr bwMode="auto">
            <a:xfrm flipH="1">
              <a:off x="1254" y="3475"/>
              <a:ext cx="7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ea typeface="楷体_GB2312"/>
                  <a:cs typeface="楷体_GB2312"/>
                </a:rPr>
                <a:t>s</a:t>
              </a:r>
            </a:p>
          </p:txBody>
        </p:sp>
        <p:sp>
          <p:nvSpPr>
            <p:cNvPr id="33841" name="Oval 63">
              <a:extLst>
                <a:ext uri="{FF2B5EF4-FFF2-40B4-BE49-F238E27FC236}">
                  <a16:creationId xmlns:a16="http://schemas.microsoft.com/office/drawing/2014/main" id="{F9AD51E0-32C2-4BC7-9618-50FDB00FEE72}"/>
                </a:ext>
              </a:extLst>
            </p:cNvPr>
            <p:cNvSpPr>
              <a:spLocks noChangeArrowheads="1"/>
            </p:cNvSpPr>
            <p:nvPr/>
          </p:nvSpPr>
          <p:spPr bwMode="auto">
            <a:xfrm>
              <a:off x="1111" y="2818"/>
              <a:ext cx="80" cy="8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33842" name="Rectangle 64">
              <a:extLst>
                <a:ext uri="{FF2B5EF4-FFF2-40B4-BE49-F238E27FC236}">
                  <a16:creationId xmlns:a16="http://schemas.microsoft.com/office/drawing/2014/main" id="{85672A38-9D06-4AA1-BF3C-DDFA8F5DD0EE}"/>
                </a:ext>
              </a:extLst>
            </p:cNvPr>
            <p:cNvSpPr>
              <a:spLocks noChangeArrowheads="1"/>
            </p:cNvSpPr>
            <p:nvPr/>
          </p:nvSpPr>
          <p:spPr bwMode="auto">
            <a:xfrm flipH="1">
              <a:off x="1255" y="2727"/>
              <a:ext cx="10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ea typeface="楷体_GB2312"/>
                  <a:cs typeface="楷体_GB2312"/>
                </a:rPr>
                <a:t>d</a:t>
              </a:r>
            </a:p>
          </p:txBody>
        </p:sp>
        <p:sp>
          <p:nvSpPr>
            <p:cNvPr id="33843" name="Rectangle 65">
              <a:extLst>
                <a:ext uri="{FF2B5EF4-FFF2-40B4-BE49-F238E27FC236}">
                  <a16:creationId xmlns:a16="http://schemas.microsoft.com/office/drawing/2014/main" id="{0560F02D-8440-4A28-9927-FD775F07FE04}"/>
                </a:ext>
              </a:extLst>
            </p:cNvPr>
            <p:cNvSpPr>
              <a:spLocks noChangeArrowheads="1"/>
            </p:cNvSpPr>
            <p:nvPr/>
          </p:nvSpPr>
          <p:spPr bwMode="auto">
            <a:xfrm flipH="1">
              <a:off x="1293" y="3109"/>
              <a:ext cx="12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ea typeface="楷体_GB2312"/>
                  <a:cs typeface="楷体_GB2312"/>
                </a:rPr>
                <a:t>B</a:t>
              </a:r>
            </a:p>
          </p:txBody>
        </p:sp>
      </p:grpSp>
      <p:grpSp>
        <p:nvGrpSpPr>
          <p:cNvPr id="5" name="Group 88">
            <a:extLst>
              <a:ext uri="{FF2B5EF4-FFF2-40B4-BE49-F238E27FC236}">
                <a16:creationId xmlns:a16="http://schemas.microsoft.com/office/drawing/2014/main" id="{3BD29CE6-9820-4C94-90DD-248DF18E2B12}"/>
              </a:ext>
            </a:extLst>
          </p:cNvPr>
          <p:cNvGrpSpPr>
            <a:grpSpLocks/>
          </p:cNvGrpSpPr>
          <p:nvPr/>
        </p:nvGrpSpPr>
        <p:grpSpPr bwMode="auto">
          <a:xfrm>
            <a:off x="2778125" y="4329113"/>
            <a:ext cx="1211263" cy="1552575"/>
            <a:chOff x="1750" y="2727"/>
            <a:chExt cx="763" cy="978"/>
          </a:xfrm>
        </p:grpSpPr>
        <p:sp>
          <p:nvSpPr>
            <p:cNvPr id="33808" name="Line 66">
              <a:extLst>
                <a:ext uri="{FF2B5EF4-FFF2-40B4-BE49-F238E27FC236}">
                  <a16:creationId xmlns:a16="http://schemas.microsoft.com/office/drawing/2014/main" id="{E2C3D406-53D1-4B74-A846-10EB011170F5}"/>
                </a:ext>
              </a:extLst>
            </p:cNvPr>
            <p:cNvSpPr>
              <a:spLocks noChangeShapeType="1"/>
            </p:cNvSpPr>
            <p:nvPr/>
          </p:nvSpPr>
          <p:spPr bwMode="auto">
            <a:xfrm>
              <a:off x="2109" y="3044"/>
              <a:ext cx="0" cy="9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09" name="Line 67">
              <a:extLst>
                <a:ext uri="{FF2B5EF4-FFF2-40B4-BE49-F238E27FC236}">
                  <a16:creationId xmlns:a16="http://schemas.microsoft.com/office/drawing/2014/main" id="{4CB5540C-AB35-47AE-894C-7AF1A9F9CA0B}"/>
                </a:ext>
              </a:extLst>
            </p:cNvPr>
            <p:cNvSpPr>
              <a:spLocks noChangeShapeType="1"/>
            </p:cNvSpPr>
            <p:nvPr/>
          </p:nvSpPr>
          <p:spPr bwMode="auto">
            <a:xfrm>
              <a:off x="2109" y="3090"/>
              <a:ext cx="0" cy="27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10" name="Line 68">
              <a:extLst>
                <a:ext uri="{FF2B5EF4-FFF2-40B4-BE49-F238E27FC236}">
                  <a16:creationId xmlns:a16="http://schemas.microsoft.com/office/drawing/2014/main" id="{C8CDEFC6-AA47-4722-A57D-AE140EA9D3C4}"/>
                </a:ext>
              </a:extLst>
            </p:cNvPr>
            <p:cNvSpPr>
              <a:spLocks noChangeShapeType="1"/>
            </p:cNvSpPr>
            <p:nvPr/>
          </p:nvSpPr>
          <p:spPr bwMode="auto">
            <a:xfrm>
              <a:off x="2109" y="3316"/>
              <a:ext cx="0" cy="9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11" name="Line 69">
              <a:extLst>
                <a:ext uri="{FF2B5EF4-FFF2-40B4-BE49-F238E27FC236}">
                  <a16:creationId xmlns:a16="http://schemas.microsoft.com/office/drawing/2014/main" id="{41CA61AD-63D2-4926-A838-DFA2CB9712E5}"/>
                </a:ext>
              </a:extLst>
            </p:cNvPr>
            <p:cNvSpPr>
              <a:spLocks noChangeShapeType="1"/>
            </p:cNvSpPr>
            <p:nvPr/>
          </p:nvSpPr>
          <p:spPr bwMode="auto">
            <a:xfrm>
              <a:off x="2109" y="3226"/>
              <a:ext cx="136"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12" name="Line 70">
              <a:extLst>
                <a:ext uri="{FF2B5EF4-FFF2-40B4-BE49-F238E27FC236}">
                  <a16:creationId xmlns:a16="http://schemas.microsoft.com/office/drawing/2014/main" id="{61C2623C-FD40-4727-926B-650DB2EE4566}"/>
                </a:ext>
              </a:extLst>
            </p:cNvPr>
            <p:cNvSpPr>
              <a:spLocks noChangeShapeType="1"/>
            </p:cNvSpPr>
            <p:nvPr/>
          </p:nvSpPr>
          <p:spPr bwMode="auto">
            <a:xfrm>
              <a:off x="2018" y="3090"/>
              <a:ext cx="0" cy="27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13" name="Line 71">
              <a:extLst>
                <a:ext uri="{FF2B5EF4-FFF2-40B4-BE49-F238E27FC236}">
                  <a16:creationId xmlns:a16="http://schemas.microsoft.com/office/drawing/2014/main" id="{0C55E940-DA1D-4478-8AB8-09E1C7A6BEF7}"/>
                </a:ext>
              </a:extLst>
            </p:cNvPr>
            <p:cNvSpPr>
              <a:spLocks noChangeShapeType="1"/>
            </p:cNvSpPr>
            <p:nvPr/>
          </p:nvSpPr>
          <p:spPr bwMode="auto">
            <a:xfrm>
              <a:off x="2109" y="3090"/>
              <a:ext cx="136"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14" name="Line 72">
              <a:extLst>
                <a:ext uri="{FF2B5EF4-FFF2-40B4-BE49-F238E27FC236}">
                  <a16:creationId xmlns:a16="http://schemas.microsoft.com/office/drawing/2014/main" id="{18B63682-8ABB-48B1-93F1-71A5DF87EFFF}"/>
                </a:ext>
              </a:extLst>
            </p:cNvPr>
            <p:cNvSpPr>
              <a:spLocks noChangeShapeType="1"/>
            </p:cNvSpPr>
            <p:nvPr/>
          </p:nvSpPr>
          <p:spPr bwMode="auto">
            <a:xfrm>
              <a:off x="2109" y="3362"/>
              <a:ext cx="136"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15" name="Line 73">
              <a:extLst>
                <a:ext uri="{FF2B5EF4-FFF2-40B4-BE49-F238E27FC236}">
                  <a16:creationId xmlns:a16="http://schemas.microsoft.com/office/drawing/2014/main" id="{477F8A66-A7CD-4270-91A8-97429F676F94}"/>
                </a:ext>
              </a:extLst>
            </p:cNvPr>
            <p:cNvSpPr>
              <a:spLocks noChangeShapeType="1"/>
            </p:cNvSpPr>
            <p:nvPr/>
          </p:nvSpPr>
          <p:spPr bwMode="auto">
            <a:xfrm>
              <a:off x="2109" y="3226"/>
              <a:ext cx="230" cy="0"/>
            </a:xfrm>
            <a:prstGeom prst="line">
              <a:avLst/>
            </a:prstGeom>
            <a:noFill/>
            <a:ln w="28575">
              <a:solidFill>
                <a:srgbClr val="000000"/>
              </a:solidFill>
              <a:round/>
              <a:headEnd type="none" w="med" len="lg"/>
              <a:tailEnd type="triangle" w="med" len="lg"/>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16" name="Line 74">
              <a:extLst>
                <a:ext uri="{FF2B5EF4-FFF2-40B4-BE49-F238E27FC236}">
                  <a16:creationId xmlns:a16="http://schemas.microsoft.com/office/drawing/2014/main" id="{F72E92A9-518E-4F8D-8736-22249F03D3A7}"/>
                </a:ext>
              </a:extLst>
            </p:cNvPr>
            <p:cNvSpPr>
              <a:spLocks noChangeShapeType="1"/>
            </p:cNvSpPr>
            <p:nvPr/>
          </p:nvSpPr>
          <p:spPr bwMode="auto">
            <a:xfrm>
              <a:off x="1840" y="3362"/>
              <a:ext cx="181"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17" name="Line 75">
              <a:extLst>
                <a:ext uri="{FF2B5EF4-FFF2-40B4-BE49-F238E27FC236}">
                  <a16:creationId xmlns:a16="http://schemas.microsoft.com/office/drawing/2014/main" id="{65F29B58-8516-4537-8C11-B42A7F645AA6}"/>
                </a:ext>
              </a:extLst>
            </p:cNvPr>
            <p:cNvSpPr>
              <a:spLocks noChangeShapeType="1"/>
            </p:cNvSpPr>
            <p:nvPr/>
          </p:nvSpPr>
          <p:spPr bwMode="auto">
            <a:xfrm>
              <a:off x="2245" y="3362"/>
              <a:ext cx="0" cy="20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18" name="Line 76">
              <a:extLst>
                <a:ext uri="{FF2B5EF4-FFF2-40B4-BE49-F238E27FC236}">
                  <a16:creationId xmlns:a16="http://schemas.microsoft.com/office/drawing/2014/main" id="{062E3A17-06BA-4DC5-AC75-011944783286}"/>
                </a:ext>
              </a:extLst>
            </p:cNvPr>
            <p:cNvSpPr>
              <a:spLocks noChangeShapeType="1"/>
            </p:cNvSpPr>
            <p:nvPr/>
          </p:nvSpPr>
          <p:spPr bwMode="auto">
            <a:xfrm>
              <a:off x="2248" y="2886"/>
              <a:ext cx="0" cy="20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19" name="Oval 77">
              <a:extLst>
                <a:ext uri="{FF2B5EF4-FFF2-40B4-BE49-F238E27FC236}">
                  <a16:creationId xmlns:a16="http://schemas.microsoft.com/office/drawing/2014/main" id="{C9D6ACF2-74D6-4981-A8BF-6625B5DBFF7C}"/>
                </a:ext>
              </a:extLst>
            </p:cNvPr>
            <p:cNvSpPr>
              <a:spLocks noChangeArrowheads="1"/>
            </p:cNvSpPr>
            <p:nvPr/>
          </p:nvSpPr>
          <p:spPr bwMode="auto">
            <a:xfrm>
              <a:off x="1750" y="3316"/>
              <a:ext cx="80" cy="8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33820" name="Rectangle 78">
              <a:extLst>
                <a:ext uri="{FF2B5EF4-FFF2-40B4-BE49-F238E27FC236}">
                  <a16:creationId xmlns:a16="http://schemas.microsoft.com/office/drawing/2014/main" id="{BFC8E905-AEF6-405D-A765-74D26F0ABE8A}"/>
                </a:ext>
              </a:extLst>
            </p:cNvPr>
            <p:cNvSpPr>
              <a:spLocks noChangeArrowheads="1"/>
            </p:cNvSpPr>
            <p:nvPr/>
          </p:nvSpPr>
          <p:spPr bwMode="auto">
            <a:xfrm flipH="1">
              <a:off x="1751" y="3044"/>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ea typeface="楷体_GB2312"/>
                  <a:cs typeface="楷体_GB2312"/>
                </a:rPr>
                <a:t>g</a:t>
              </a:r>
            </a:p>
          </p:txBody>
        </p:sp>
        <p:sp>
          <p:nvSpPr>
            <p:cNvPr id="33821" name="Oval 79">
              <a:extLst>
                <a:ext uri="{FF2B5EF4-FFF2-40B4-BE49-F238E27FC236}">
                  <a16:creationId xmlns:a16="http://schemas.microsoft.com/office/drawing/2014/main" id="{B7E92BDA-7C46-4242-BCF5-6A708886C09C}"/>
                </a:ext>
              </a:extLst>
            </p:cNvPr>
            <p:cNvSpPr>
              <a:spLocks noChangeArrowheads="1"/>
            </p:cNvSpPr>
            <p:nvPr/>
          </p:nvSpPr>
          <p:spPr bwMode="auto">
            <a:xfrm>
              <a:off x="2203" y="3566"/>
              <a:ext cx="80" cy="8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33822" name="Rectangle 80">
              <a:extLst>
                <a:ext uri="{FF2B5EF4-FFF2-40B4-BE49-F238E27FC236}">
                  <a16:creationId xmlns:a16="http://schemas.microsoft.com/office/drawing/2014/main" id="{433CC0BB-4D60-47D3-9075-13FEB064C9DB}"/>
                </a:ext>
              </a:extLst>
            </p:cNvPr>
            <p:cNvSpPr>
              <a:spLocks noChangeArrowheads="1"/>
            </p:cNvSpPr>
            <p:nvPr/>
          </p:nvSpPr>
          <p:spPr bwMode="auto">
            <a:xfrm flipH="1">
              <a:off x="2346" y="3475"/>
              <a:ext cx="7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ea typeface="楷体_GB2312"/>
                  <a:cs typeface="楷体_GB2312"/>
                </a:rPr>
                <a:t>s</a:t>
              </a:r>
            </a:p>
          </p:txBody>
        </p:sp>
        <p:sp>
          <p:nvSpPr>
            <p:cNvPr id="33823" name="Oval 81">
              <a:extLst>
                <a:ext uri="{FF2B5EF4-FFF2-40B4-BE49-F238E27FC236}">
                  <a16:creationId xmlns:a16="http://schemas.microsoft.com/office/drawing/2014/main" id="{F43B4A55-8BE3-46FE-8142-FA6D56F43582}"/>
                </a:ext>
              </a:extLst>
            </p:cNvPr>
            <p:cNvSpPr>
              <a:spLocks noChangeArrowheads="1"/>
            </p:cNvSpPr>
            <p:nvPr/>
          </p:nvSpPr>
          <p:spPr bwMode="auto">
            <a:xfrm>
              <a:off x="2203" y="2818"/>
              <a:ext cx="80" cy="8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33824" name="Rectangle 82">
              <a:extLst>
                <a:ext uri="{FF2B5EF4-FFF2-40B4-BE49-F238E27FC236}">
                  <a16:creationId xmlns:a16="http://schemas.microsoft.com/office/drawing/2014/main" id="{0A9BA68A-04D6-41ED-9C2D-7DA4772CB7EA}"/>
                </a:ext>
              </a:extLst>
            </p:cNvPr>
            <p:cNvSpPr>
              <a:spLocks noChangeArrowheads="1"/>
            </p:cNvSpPr>
            <p:nvPr/>
          </p:nvSpPr>
          <p:spPr bwMode="auto">
            <a:xfrm flipH="1">
              <a:off x="2023" y="2727"/>
              <a:ext cx="10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ea typeface="楷体_GB2312"/>
                  <a:cs typeface="楷体_GB2312"/>
                </a:rPr>
                <a:t>d</a:t>
              </a:r>
            </a:p>
          </p:txBody>
        </p:sp>
        <p:sp>
          <p:nvSpPr>
            <p:cNvPr id="33825" name="Rectangle 83">
              <a:extLst>
                <a:ext uri="{FF2B5EF4-FFF2-40B4-BE49-F238E27FC236}">
                  <a16:creationId xmlns:a16="http://schemas.microsoft.com/office/drawing/2014/main" id="{5EFC9CA3-8C57-4371-A948-069D5E8EB8F5}"/>
                </a:ext>
              </a:extLst>
            </p:cNvPr>
            <p:cNvSpPr>
              <a:spLocks noChangeArrowheads="1"/>
            </p:cNvSpPr>
            <p:nvPr/>
          </p:nvSpPr>
          <p:spPr bwMode="auto">
            <a:xfrm flipH="1">
              <a:off x="2385" y="3109"/>
              <a:ext cx="12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ea typeface="楷体_GB2312"/>
                  <a:cs typeface="楷体_GB2312"/>
                </a:rPr>
                <a:t>B</a:t>
              </a:r>
            </a:p>
          </p:txBody>
        </p:sp>
      </p:grpSp>
      <p:sp>
        <p:nvSpPr>
          <p:cNvPr id="615508" name="Rectangle 84">
            <a:extLst>
              <a:ext uri="{FF2B5EF4-FFF2-40B4-BE49-F238E27FC236}">
                <a16:creationId xmlns:a16="http://schemas.microsoft.com/office/drawing/2014/main" id="{E33089C5-D0D3-4427-8FA8-E7DBCCD8CA47}"/>
              </a:ext>
            </a:extLst>
          </p:cNvPr>
          <p:cNvSpPr>
            <a:spLocks noChangeArrowheads="1"/>
          </p:cNvSpPr>
          <p:nvPr/>
        </p:nvSpPr>
        <p:spPr bwMode="auto">
          <a:xfrm>
            <a:off x="431800" y="5911850"/>
            <a:ext cx="383857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lvl="1">
              <a:buFontTx/>
              <a:buNone/>
            </a:pPr>
            <a:r>
              <a:rPr lang="en-US" altLang="zh-CN" sz="2400"/>
              <a:t>P</a:t>
            </a:r>
            <a:r>
              <a:rPr lang="zh-CN" altLang="en-US" sz="2400"/>
              <a:t>沟道</a:t>
            </a:r>
            <a:r>
              <a:rPr lang="en-US" altLang="zh-CN" sz="2400"/>
              <a:t>: </a:t>
            </a:r>
            <a:r>
              <a:rPr kumimoji="1" lang="zh-CN" altLang="en-US" sz="2400"/>
              <a:t>增强型、</a:t>
            </a:r>
            <a:r>
              <a:rPr kumimoji="1" lang="zh-CN" altLang="en-US" sz="2400">
                <a:sym typeface="Symbol" panose="05050102010706020507" pitchFamily="18" charset="2"/>
              </a:rPr>
              <a:t>耗尽型</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43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543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543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1550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430" grpId="0"/>
      <p:bldP spid="615433" grpId="0" build="p"/>
      <p:bldP spid="615435" grpId="0"/>
      <p:bldP spid="61550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a:extLst>
              <a:ext uri="{FF2B5EF4-FFF2-40B4-BE49-F238E27FC236}">
                <a16:creationId xmlns:a16="http://schemas.microsoft.com/office/drawing/2014/main" id="{18A47D15-D0AA-4352-8D6B-6F1923577348}"/>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E66CC29E-B9A5-4355-B351-EAFAC32271B3}" type="datetime1">
              <a:rPr lang="zh-CN" altLang="en-US" sz="1800" b="0" smtClean="0">
                <a:solidFill>
                  <a:srgbClr val="B2B2B2"/>
                </a:solidFill>
              </a:rPr>
              <a:pPr>
                <a:spcAft>
                  <a:spcPct val="0"/>
                </a:spcAft>
                <a:buFontTx/>
                <a:buNone/>
              </a:pPr>
              <a:t>2022/11/11</a:t>
            </a:fld>
            <a:endParaRPr lang="en-US" altLang="zh-CN" sz="1800" b="0">
              <a:solidFill>
                <a:srgbClr val="B2B2B2"/>
              </a:solidFill>
            </a:endParaRPr>
          </a:p>
        </p:txBody>
      </p:sp>
      <p:sp>
        <p:nvSpPr>
          <p:cNvPr id="35843" name="Rectangle 5">
            <a:extLst>
              <a:ext uri="{FF2B5EF4-FFF2-40B4-BE49-F238E27FC236}">
                <a16:creationId xmlns:a16="http://schemas.microsoft.com/office/drawing/2014/main" id="{4110454F-FFFA-4EE1-94A0-42F59A0EBEF7}"/>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a:t>
            </a:r>
            <a:r>
              <a:rPr lang="zh-CN" altLang="en-US" sz="1800" b="0">
                <a:solidFill>
                  <a:srgbClr val="B2B2B2"/>
                </a:solidFill>
                <a:latin typeface="Times New Roman" panose="02020603050405020304" pitchFamily="18" charset="0"/>
              </a:rPr>
              <a:t> </a:t>
            </a:r>
            <a:r>
              <a:rPr lang="en-US" altLang="zh-CN" sz="1800" b="0">
                <a:solidFill>
                  <a:srgbClr val="B2B2B2"/>
                </a:solidFill>
                <a:latin typeface="Times New Roman" panose="02020603050405020304" pitchFamily="18" charset="0"/>
              </a:rPr>
              <a:t>— </a:t>
            </a:r>
            <a:r>
              <a:rPr lang="zh-CN" altLang="en-US" sz="1800" b="0">
                <a:solidFill>
                  <a:srgbClr val="B2B2B2"/>
                </a:solidFill>
              </a:rPr>
              <a:t>三</a:t>
            </a:r>
            <a:r>
              <a:rPr lang="zh-CN" altLang="zh-CN" sz="1800" b="0">
                <a:solidFill>
                  <a:srgbClr val="B2B2B2"/>
                </a:solidFill>
              </a:rPr>
              <a:t>极管</a:t>
            </a:r>
            <a:endParaRPr lang="en-US" altLang="zh-CN" sz="1800" b="0">
              <a:solidFill>
                <a:srgbClr val="B2B2B2"/>
              </a:solidFill>
            </a:endParaRPr>
          </a:p>
        </p:txBody>
      </p:sp>
      <p:sp>
        <p:nvSpPr>
          <p:cNvPr id="35844" name="Rectangle 6">
            <a:extLst>
              <a:ext uri="{FF2B5EF4-FFF2-40B4-BE49-F238E27FC236}">
                <a16:creationId xmlns:a16="http://schemas.microsoft.com/office/drawing/2014/main" id="{E94CB052-EA89-49CF-A6CE-98112E5CAFD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1A5EC025-3043-4500-AAA7-C8616A6CB7CE}" type="slidenum">
              <a:rPr lang="en-US" altLang="zh-CN" sz="1800" b="0" smtClean="0">
                <a:solidFill>
                  <a:srgbClr val="B2B2B2"/>
                </a:solidFill>
              </a:rPr>
              <a:pPr>
                <a:spcAft>
                  <a:spcPct val="0"/>
                </a:spcAft>
                <a:buFontTx/>
                <a:buNone/>
              </a:pPr>
              <a:t>17</a:t>
            </a:fld>
            <a:endParaRPr lang="en-US" altLang="zh-CN" sz="1800" b="0">
              <a:solidFill>
                <a:srgbClr val="B2B2B2"/>
              </a:solidFill>
            </a:endParaRPr>
          </a:p>
        </p:txBody>
      </p:sp>
      <p:sp>
        <p:nvSpPr>
          <p:cNvPr id="35845" name="Rectangle 2">
            <a:extLst>
              <a:ext uri="{FF2B5EF4-FFF2-40B4-BE49-F238E27FC236}">
                <a16:creationId xmlns:a16="http://schemas.microsoft.com/office/drawing/2014/main" id="{445DB692-23D6-45F3-B3BB-322EBDB889DB}"/>
              </a:ext>
            </a:extLst>
          </p:cNvPr>
          <p:cNvSpPr>
            <a:spLocks noChangeArrowheads="1"/>
          </p:cNvSpPr>
          <p:nvPr>
            <p:ph type="title"/>
          </p:nvPr>
        </p:nvSpPr>
        <p:spPr/>
        <p:txBody>
          <a:bodyPr/>
          <a:lstStyle/>
          <a:p>
            <a:r>
              <a:rPr lang="zh-CN" altLang="en-US"/>
              <a:t>增强型</a:t>
            </a:r>
            <a:r>
              <a:rPr lang="en-US" altLang="zh-CN"/>
              <a:t>NMOS</a:t>
            </a:r>
            <a:r>
              <a:rPr lang="zh-CN" altLang="en-US"/>
              <a:t>管工作原理</a:t>
            </a:r>
          </a:p>
        </p:txBody>
      </p:sp>
      <p:sp>
        <p:nvSpPr>
          <p:cNvPr id="617475" name="Rectangle 3">
            <a:extLst>
              <a:ext uri="{FF2B5EF4-FFF2-40B4-BE49-F238E27FC236}">
                <a16:creationId xmlns:a16="http://schemas.microsoft.com/office/drawing/2014/main" id="{1AF740E5-5BDA-41CF-9651-84A9665F7709}"/>
              </a:ext>
            </a:extLst>
          </p:cNvPr>
          <p:cNvSpPr>
            <a:spLocks noChangeArrowheads="1"/>
          </p:cNvSpPr>
          <p:nvPr>
            <p:ph type="body" idx="1"/>
          </p:nvPr>
        </p:nvSpPr>
        <p:spPr>
          <a:xfrm>
            <a:off x="457200" y="1412875"/>
            <a:ext cx="4114800" cy="4968875"/>
          </a:xfrm>
        </p:spPr>
        <p:txBody>
          <a:bodyPr/>
          <a:lstStyle/>
          <a:p>
            <a:pPr>
              <a:spcAft>
                <a:spcPct val="10000"/>
              </a:spcAft>
            </a:pPr>
            <a:r>
              <a:rPr lang="zh-CN" altLang="en-US" sz="2800"/>
              <a:t> </a:t>
            </a:r>
            <a:r>
              <a:rPr lang="en-US" altLang="zh-CN" sz="2800"/>
              <a:t>V</a:t>
            </a:r>
            <a:r>
              <a:rPr lang="en-US" altLang="zh-CN" sz="1800"/>
              <a:t>GS </a:t>
            </a:r>
            <a:r>
              <a:rPr lang="en-US" altLang="zh-CN" sz="2800"/>
              <a:t>&lt; V</a:t>
            </a:r>
            <a:r>
              <a:rPr lang="en-US" altLang="zh-CN" sz="1800"/>
              <a:t>TN</a:t>
            </a:r>
            <a:r>
              <a:rPr lang="en-US" altLang="zh-CN" sz="2800"/>
              <a:t> (</a:t>
            </a:r>
            <a:r>
              <a:rPr lang="zh-CN" altLang="en-US" sz="2800"/>
              <a:t>开启电压</a:t>
            </a:r>
            <a:r>
              <a:rPr lang="en-US" altLang="zh-CN" sz="2800"/>
              <a:t>)</a:t>
            </a:r>
          </a:p>
          <a:p>
            <a:pPr lvl="1">
              <a:spcAft>
                <a:spcPct val="10000"/>
              </a:spcAft>
            </a:pPr>
            <a:r>
              <a:rPr lang="en-US" altLang="zh-CN" sz="2400"/>
              <a:t>d</a:t>
            </a:r>
            <a:r>
              <a:rPr lang="zh-CN" altLang="en-US" sz="2400"/>
              <a:t>、</a:t>
            </a:r>
            <a:r>
              <a:rPr lang="en-US" altLang="zh-CN" sz="2400"/>
              <a:t>s</a:t>
            </a:r>
            <a:r>
              <a:rPr lang="zh-CN" altLang="en-US" sz="2400"/>
              <a:t>间没有形成导电沟道，即使施加电压，也无电流产生</a:t>
            </a:r>
          </a:p>
          <a:p>
            <a:pPr lvl="1">
              <a:spcAft>
                <a:spcPct val="10000"/>
              </a:spcAft>
            </a:pPr>
            <a:r>
              <a:rPr lang="zh-CN" altLang="en-US" sz="2400"/>
              <a:t>称为夹断区或截止区</a:t>
            </a:r>
          </a:p>
          <a:p>
            <a:pPr>
              <a:spcAft>
                <a:spcPct val="10000"/>
              </a:spcAft>
            </a:pPr>
            <a:r>
              <a:rPr lang="en-US" altLang="zh-CN" sz="2800"/>
              <a:t>V</a:t>
            </a:r>
            <a:r>
              <a:rPr lang="en-US" altLang="zh-CN" sz="1800"/>
              <a:t>GS </a:t>
            </a:r>
            <a:r>
              <a:rPr lang="en-US" altLang="zh-CN" sz="2800"/>
              <a:t>&gt; V</a:t>
            </a:r>
            <a:r>
              <a:rPr lang="en-US" altLang="zh-CN" sz="1800"/>
              <a:t>TN</a:t>
            </a:r>
          </a:p>
          <a:p>
            <a:pPr lvl="1">
              <a:spcAft>
                <a:spcPct val="10000"/>
              </a:spcAft>
            </a:pPr>
            <a:r>
              <a:rPr lang="en-US" altLang="zh-CN" sz="2400"/>
              <a:t>d</a:t>
            </a:r>
            <a:r>
              <a:rPr lang="zh-CN" altLang="en-US" sz="2400"/>
              <a:t>、</a:t>
            </a:r>
            <a:r>
              <a:rPr lang="en-US" altLang="zh-CN" sz="2400"/>
              <a:t>s</a:t>
            </a:r>
            <a:r>
              <a:rPr lang="zh-CN" altLang="en-US" sz="2400"/>
              <a:t>间形成导电沟道，施加电压后，将有电流产生</a:t>
            </a:r>
          </a:p>
          <a:p>
            <a:pPr lvl="1">
              <a:spcAft>
                <a:spcPct val="10000"/>
              </a:spcAft>
            </a:pPr>
            <a:r>
              <a:rPr lang="en-US" altLang="zh-CN" sz="2400"/>
              <a:t>V</a:t>
            </a:r>
            <a:r>
              <a:rPr lang="en-US" altLang="zh-CN" sz="1800"/>
              <a:t>GS</a:t>
            </a:r>
            <a:r>
              <a:rPr lang="zh-CN" altLang="en-US" sz="2400"/>
              <a:t>增大，导电沟道增厚，电阻率减小</a:t>
            </a:r>
          </a:p>
          <a:p>
            <a:pPr lvl="1">
              <a:spcAft>
                <a:spcPct val="10000"/>
              </a:spcAft>
            </a:pPr>
            <a:r>
              <a:rPr lang="zh-CN" altLang="en-US" sz="2400"/>
              <a:t>称为可变电阻区</a:t>
            </a:r>
          </a:p>
        </p:txBody>
      </p:sp>
      <p:pic>
        <p:nvPicPr>
          <p:cNvPr id="35847" name="Picture 6">
            <a:extLst>
              <a:ext uri="{FF2B5EF4-FFF2-40B4-BE49-F238E27FC236}">
                <a16:creationId xmlns:a16="http://schemas.microsoft.com/office/drawing/2014/main" id="{A0ED5C8F-A279-437B-8FC2-1AF81DA0A9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463" y="1376363"/>
            <a:ext cx="3779837" cy="238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7479" name="Picture 7">
            <a:extLst>
              <a:ext uri="{FF2B5EF4-FFF2-40B4-BE49-F238E27FC236}">
                <a16:creationId xmlns:a16="http://schemas.microsoft.com/office/drawing/2014/main" id="{548A477A-48D7-4708-884A-C874019E42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463" y="3979863"/>
            <a:ext cx="3778250" cy="236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7475">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1747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7475">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17475">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17475">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174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747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a:extLst>
              <a:ext uri="{FF2B5EF4-FFF2-40B4-BE49-F238E27FC236}">
                <a16:creationId xmlns:a16="http://schemas.microsoft.com/office/drawing/2014/main" id="{FE4B0ABA-2AC3-4D46-8410-87A258C132A6}"/>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46398F2C-92FB-4691-B063-B552524AA3E2}" type="datetime1">
              <a:rPr lang="zh-CN" altLang="en-US" sz="1800" b="0" smtClean="0">
                <a:solidFill>
                  <a:srgbClr val="B2B2B2"/>
                </a:solidFill>
              </a:rPr>
              <a:pPr>
                <a:spcAft>
                  <a:spcPct val="0"/>
                </a:spcAft>
                <a:buFontTx/>
                <a:buNone/>
              </a:pPr>
              <a:t>2022/11/11</a:t>
            </a:fld>
            <a:endParaRPr lang="en-US" altLang="zh-CN" sz="1800" b="0">
              <a:solidFill>
                <a:srgbClr val="B2B2B2"/>
              </a:solidFill>
            </a:endParaRPr>
          </a:p>
        </p:txBody>
      </p:sp>
      <p:sp>
        <p:nvSpPr>
          <p:cNvPr id="37891" name="Rectangle 5">
            <a:extLst>
              <a:ext uri="{FF2B5EF4-FFF2-40B4-BE49-F238E27FC236}">
                <a16:creationId xmlns:a16="http://schemas.microsoft.com/office/drawing/2014/main" id="{B6ED72CF-0E2B-497D-8B93-985B87A0C7C7}"/>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a:t>
            </a:r>
            <a:r>
              <a:rPr lang="zh-CN" altLang="en-US" sz="1800" b="0">
                <a:solidFill>
                  <a:srgbClr val="B2B2B2"/>
                </a:solidFill>
                <a:latin typeface="Times New Roman" panose="02020603050405020304" pitchFamily="18" charset="0"/>
              </a:rPr>
              <a:t> </a:t>
            </a:r>
            <a:r>
              <a:rPr lang="en-US" altLang="zh-CN" sz="1800" b="0">
                <a:solidFill>
                  <a:srgbClr val="B2B2B2"/>
                </a:solidFill>
                <a:latin typeface="Times New Roman" panose="02020603050405020304" pitchFamily="18" charset="0"/>
              </a:rPr>
              <a:t>— </a:t>
            </a:r>
            <a:r>
              <a:rPr lang="zh-CN" altLang="en-US" sz="1800" b="0">
                <a:solidFill>
                  <a:srgbClr val="B2B2B2"/>
                </a:solidFill>
              </a:rPr>
              <a:t>三</a:t>
            </a:r>
            <a:r>
              <a:rPr lang="zh-CN" altLang="zh-CN" sz="1800" b="0">
                <a:solidFill>
                  <a:srgbClr val="B2B2B2"/>
                </a:solidFill>
              </a:rPr>
              <a:t>极管</a:t>
            </a:r>
            <a:endParaRPr lang="en-US" altLang="zh-CN" sz="1800" b="0">
              <a:solidFill>
                <a:srgbClr val="B2B2B2"/>
              </a:solidFill>
            </a:endParaRPr>
          </a:p>
        </p:txBody>
      </p:sp>
      <p:sp>
        <p:nvSpPr>
          <p:cNvPr id="37892" name="Rectangle 6">
            <a:extLst>
              <a:ext uri="{FF2B5EF4-FFF2-40B4-BE49-F238E27FC236}">
                <a16:creationId xmlns:a16="http://schemas.microsoft.com/office/drawing/2014/main" id="{817BDAF8-9552-4E14-A5B4-C542AEA8B5E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B60A6570-1E55-4768-A44F-FE1486A7BF2D}" type="slidenum">
              <a:rPr lang="en-US" altLang="zh-CN" sz="1800" b="0" smtClean="0">
                <a:solidFill>
                  <a:srgbClr val="B2B2B2"/>
                </a:solidFill>
              </a:rPr>
              <a:pPr>
                <a:spcAft>
                  <a:spcPct val="0"/>
                </a:spcAft>
                <a:buFontTx/>
                <a:buNone/>
              </a:pPr>
              <a:t>18</a:t>
            </a:fld>
            <a:endParaRPr lang="en-US" altLang="zh-CN" sz="1800" b="0">
              <a:solidFill>
                <a:srgbClr val="B2B2B2"/>
              </a:solidFill>
            </a:endParaRPr>
          </a:p>
        </p:txBody>
      </p:sp>
      <p:sp>
        <p:nvSpPr>
          <p:cNvPr id="619522" name="Rectangle 2">
            <a:extLst>
              <a:ext uri="{FF2B5EF4-FFF2-40B4-BE49-F238E27FC236}">
                <a16:creationId xmlns:a16="http://schemas.microsoft.com/office/drawing/2014/main" id="{5E489615-707A-48D4-BB0F-062C12482592}"/>
              </a:ext>
            </a:extLst>
          </p:cNvPr>
          <p:cNvSpPr>
            <a:spLocks noChangeArrowheads="1"/>
          </p:cNvSpPr>
          <p:nvPr>
            <p:ph type="body" idx="1"/>
          </p:nvPr>
        </p:nvSpPr>
        <p:spPr>
          <a:xfrm>
            <a:off x="457200" y="1376363"/>
            <a:ext cx="3935413" cy="5005387"/>
          </a:xfrm>
        </p:spPr>
        <p:txBody>
          <a:bodyPr/>
          <a:lstStyle/>
          <a:p>
            <a:r>
              <a:rPr lang="zh-CN" altLang="en-US" sz="2800"/>
              <a:t>在导电沟道形成后，保持</a:t>
            </a:r>
            <a:r>
              <a:rPr lang="en-US" altLang="zh-CN" sz="2800"/>
              <a:t>V</a:t>
            </a:r>
            <a:r>
              <a:rPr lang="en-US" altLang="zh-CN" sz="1800"/>
              <a:t>GS</a:t>
            </a:r>
            <a:r>
              <a:rPr lang="en-US" altLang="zh-CN" sz="2800"/>
              <a:t> </a:t>
            </a:r>
            <a:r>
              <a:rPr lang="zh-CN" altLang="en-US" sz="2800"/>
              <a:t>不变</a:t>
            </a:r>
          </a:p>
          <a:p>
            <a:r>
              <a:rPr lang="zh-CN" altLang="en-US" sz="2800"/>
              <a:t>增加</a:t>
            </a:r>
            <a:r>
              <a:rPr lang="en-US" altLang="zh-CN" sz="2800"/>
              <a:t>V</a:t>
            </a:r>
            <a:r>
              <a:rPr lang="en-US" altLang="zh-CN" sz="1800"/>
              <a:t>DS</a:t>
            </a:r>
            <a:r>
              <a:rPr lang="zh-CN" altLang="en-US" sz="1800"/>
              <a:t>， </a:t>
            </a:r>
            <a:r>
              <a:rPr lang="en-US" altLang="zh-CN" sz="2800"/>
              <a:t>I</a:t>
            </a:r>
            <a:r>
              <a:rPr lang="en-US" altLang="zh-CN" sz="1800"/>
              <a:t>D</a:t>
            </a:r>
            <a:r>
              <a:rPr lang="zh-CN" altLang="en-US" sz="2800"/>
              <a:t>随之增加</a:t>
            </a:r>
          </a:p>
          <a:p>
            <a:pPr lvl="1"/>
            <a:r>
              <a:rPr lang="zh-CN" altLang="en-US" sz="2400"/>
              <a:t>在</a:t>
            </a:r>
            <a:r>
              <a:rPr lang="en-US" altLang="zh-CN" sz="2400"/>
              <a:t>V</a:t>
            </a:r>
            <a:r>
              <a:rPr lang="en-US" altLang="zh-CN" sz="1800"/>
              <a:t>DS</a:t>
            </a:r>
            <a:r>
              <a:rPr lang="zh-CN" altLang="en-US" sz="2400"/>
              <a:t>作用下，导电沟道呈锥形分布</a:t>
            </a:r>
            <a:endParaRPr lang="zh-CN" altLang="en-US" sz="1200"/>
          </a:p>
          <a:p>
            <a:pPr lvl="1"/>
            <a:r>
              <a:rPr lang="zh-CN" altLang="en-US" sz="2400"/>
              <a:t>当</a:t>
            </a:r>
            <a:r>
              <a:rPr lang="en-US" altLang="zh-CN" sz="2400"/>
              <a:t>V</a:t>
            </a:r>
            <a:r>
              <a:rPr lang="en-US" altLang="zh-CN" sz="1800"/>
              <a:t>GD </a:t>
            </a:r>
            <a:r>
              <a:rPr lang="en-US" altLang="zh-CN" sz="2400"/>
              <a:t>= V</a:t>
            </a:r>
            <a:r>
              <a:rPr lang="en-US" altLang="zh-CN" sz="1600"/>
              <a:t>TN</a:t>
            </a:r>
            <a:r>
              <a:rPr lang="zh-CN" altLang="en-US" sz="2400"/>
              <a:t>时，沟道出现预夹断</a:t>
            </a:r>
            <a:endParaRPr lang="en-US" altLang="zh-CN" sz="1800"/>
          </a:p>
          <a:p>
            <a:r>
              <a:rPr lang="zh-CN" altLang="en-US" sz="2800"/>
              <a:t>继续</a:t>
            </a:r>
            <a:r>
              <a:rPr lang="en-US" altLang="zh-CN" sz="2800"/>
              <a:t>增加</a:t>
            </a:r>
            <a:r>
              <a:rPr lang="zh-CN" altLang="en-US" sz="2800"/>
              <a:t> </a:t>
            </a:r>
            <a:r>
              <a:rPr lang="en-US" altLang="zh-CN" sz="2800"/>
              <a:t>V</a:t>
            </a:r>
            <a:r>
              <a:rPr lang="en-US" altLang="zh-CN" sz="1800"/>
              <a:t>DS</a:t>
            </a:r>
            <a:r>
              <a:rPr lang="zh-CN" altLang="en-US" sz="2800"/>
              <a:t>，</a:t>
            </a:r>
            <a:r>
              <a:rPr lang="en-US" altLang="zh-CN" sz="2800"/>
              <a:t>V</a:t>
            </a:r>
            <a:r>
              <a:rPr lang="en-US" altLang="zh-CN" sz="2000"/>
              <a:t>GD </a:t>
            </a:r>
            <a:r>
              <a:rPr lang="en-US" altLang="zh-CN" sz="2800"/>
              <a:t>&lt; V</a:t>
            </a:r>
            <a:r>
              <a:rPr lang="en-US" altLang="zh-CN" sz="1800"/>
              <a:t>TN</a:t>
            </a:r>
            <a:r>
              <a:rPr lang="zh-CN" altLang="en-US" sz="2800"/>
              <a:t>，夹断区延长但</a:t>
            </a:r>
            <a:r>
              <a:rPr lang="en-US" altLang="zh-CN" sz="2800"/>
              <a:t>I</a:t>
            </a:r>
            <a:r>
              <a:rPr lang="en-US" altLang="zh-CN" sz="2000"/>
              <a:t>D</a:t>
            </a:r>
            <a:r>
              <a:rPr lang="zh-CN" altLang="en-US" sz="2800"/>
              <a:t>不随之增加</a:t>
            </a:r>
          </a:p>
          <a:p>
            <a:pPr lvl="1"/>
            <a:r>
              <a:rPr lang="zh-CN" altLang="en-US" sz="2400"/>
              <a:t>称为恒流区或饱和区</a:t>
            </a:r>
          </a:p>
        </p:txBody>
      </p:sp>
      <p:sp>
        <p:nvSpPr>
          <p:cNvPr id="37894" name="Rectangle 5">
            <a:extLst>
              <a:ext uri="{FF2B5EF4-FFF2-40B4-BE49-F238E27FC236}">
                <a16:creationId xmlns:a16="http://schemas.microsoft.com/office/drawing/2014/main" id="{6874AD1C-F4A0-40A1-903F-BD6FD85BB58C}"/>
              </a:ext>
            </a:extLst>
          </p:cNvPr>
          <p:cNvSpPr>
            <a:spLocks noChangeArrowheads="1"/>
          </p:cNvSpPr>
          <p:nvPr>
            <p:ph type="title"/>
          </p:nvPr>
        </p:nvSpPr>
        <p:spPr>
          <a:noFill/>
        </p:spPr>
        <p:txBody>
          <a:bodyPr/>
          <a:lstStyle/>
          <a:p>
            <a:r>
              <a:rPr lang="zh-CN" altLang="en-US"/>
              <a:t>增强型</a:t>
            </a:r>
            <a:r>
              <a:rPr lang="en-US" altLang="zh-CN"/>
              <a:t>NMOS</a:t>
            </a:r>
            <a:r>
              <a:rPr lang="zh-CN" altLang="en-US"/>
              <a:t>管工作原理</a:t>
            </a:r>
            <a:r>
              <a:rPr lang="en-US" altLang="zh-CN"/>
              <a:t>(</a:t>
            </a:r>
            <a:r>
              <a:rPr lang="zh-CN" altLang="en-US"/>
              <a:t>续</a:t>
            </a:r>
            <a:r>
              <a:rPr lang="en-US" altLang="zh-CN"/>
              <a:t>)</a:t>
            </a:r>
          </a:p>
        </p:txBody>
      </p:sp>
      <p:pic>
        <p:nvPicPr>
          <p:cNvPr id="619527" name="Picture 7">
            <a:extLst>
              <a:ext uri="{FF2B5EF4-FFF2-40B4-BE49-F238E27FC236}">
                <a16:creationId xmlns:a16="http://schemas.microsoft.com/office/drawing/2014/main" id="{EA1BD1C4-37EA-451F-963B-00FC648BAB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463" y="3846513"/>
            <a:ext cx="3600450" cy="2535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6" name="Picture 8">
            <a:extLst>
              <a:ext uri="{FF2B5EF4-FFF2-40B4-BE49-F238E27FC236}">
                <a16:creationId xmlns:a16="http://schemas.microsoft.com/office/drawing/2014/main" id="{E6A01930-8F34-49EE-A0D6-93EE495F08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9475" y="1185863"/>
            <a:ext cx="3698875" cy="258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9522">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1952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952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952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413A46F-30FC-4C82-AC61-483511EF0B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5338" y="2155825"/>
            <a:ext cx="2867025" cy="344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39" name="Rectangle 4">
            <a:extLst>
              <a:ext uri="{FF2B5EF4-FFF2-40B4-BE49-F238E27FC236}">
                <a16:creationId xmlns:a16="http://schemas.microsoft.com/office/drawing/2014/main" id="{60D286B0-EEA6-44F5-95E6-0A61A25FCC0C}"/>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CFFF4C33-9A6B-4A82-B3E2-0125F263FC37}" type="datetime1">
              <a:rPr lang="zh-CN" altLang="en-US" sz="1800" b="0" smtClean="0">
                <a:solidFill>
                  <a:srgbClr val="B2B2B2"/>
                </a:solidFill>
              </a:rPr>
              <a:pPr>
                <a:spcAft>
                  <a:spcPct val="0"/>
                </a:spcAft>
                <a:buFontTx/>
                <a:buNone/>
              </a:pPr>
              <a:t>2022/11/11</a:t>
            </a:fld>
            <a:endParaRPr lang="en-US" altLang="zh-CN" sz="1800" b="0">
              <a:solidFill>
                <a:srgbClr val="B2B2B2"/>
              </a:solidFill>
            </a:endParaRPr>
          </a:p>
        </p:txBody>
      </p:sp>
      <p:sp>
        <p:nvSpPr>
          <p:cNvPr id="39940" name="Rectangle 5">
            <a:extLst>
              <a:ext uri="{FF2B5EF4-FFF2-40B4-BE49-F238E27FC236}">
                <a16:creationId xmlns:a16="http://schemas.microsoft.com/office/drawing/2014/main" id="{A93317D2-60C8-4460-81E7-7F886361B4B8}"/>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a:t>
            </a:r>
            <a:r>
              <a:rPr lang="zh-CN" altLang="en-US" sz="1800" b="0">
                <a:solidFill>
                  <a:srgbClr val="B2B2B2"/>
                </a:solidFill>
                <a:latin typeface="Times New Roman" panose="02020603050405020304" pitchFamily="18" charset="0"/>
              </a:rPr>
              <a:t> </a:t>
            </a:r>
            <a:r>
              <a:rPr lang="en-US" altLang="zh-CN" sz="1800" b="0">
                <a:solidFill>
                  <a:srgbClr val="B2B2B2"/>
                </a:solidFill>
                <a:latin typeface="Times New Roman" panose="02020603050405020304" pitchFamily="18" charset="0"/>
              </a:rPr>
              <a:t>— </a:t>
            </a:r>
            <a:r>
              <a:rPr lang="zh-CN" altLang="en-US" sz="1800" b="0">
                <a:solidFill>
                  <a:srgbClr val="B2B2B2"/>
                </a:solidFill>
              </a:rPr>
              <a:t>三</a:t>
            </a:r>
            <a:r>
              <a:rPr lang="zh-CN" altLang="zh-CN" sz="1800" b="0">
                <a:solidFill>
                  <a:srgbClr val="B2B2B2"/>
                </a:solidFill>
              </a:rPr>
              <a:t>极管</a:t>
            </a:r>
            <a:endParaRPr lang="en-US" altLang="zh-CN" sz="1800" b="0">
              <a:solidFill>
                <a:srgbClr val="B2B2B2"/>
              </a:solidFill>
            </a:endParaRPr>
          </a:p>
        </p:txBody>
      </p:sp>
      <p:sp>
        <p:nvSpPr>
          <p:cNvPr id="39941" name="Rectangle 6">
            <a:extLst>
              <a:ext uri="{FF2B5EF4-FFF2-40B4-BE49-F238E27FC236}">
                <a16:creationId xmlns:a16="http://schemas.microsoft.com/office/drawing/2014/main" id="{90E7F495-BD79-4769-B3D2-7B03E1DAFB1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38A99A2B-9A98-4EB9-853E-34E5B9F56A31}" type="slidenum">
              <a:rPr lang="en-US" altLang="zh-CN" sz="1800" b="0" smtClean="0">
                <a:solidFill>
                  <a:srgbClr val="B2B2B2"/>
                </a:solidFill>
              </a:rPr>
              <a:pPr>
                <a:spcAft>
                  <a:spcPct val="0"/>
                </a:spcAft>
                <a:buFontTx/>
                <a:buNone/>
              </a:pPr>
              <a:t>19</a:t>
            </a:fld>
            <a:endParaRPr lang="en-US" altLang="zh-CN" sz="1800" b="0">
              <a:solidFill>
                <a:srgbClr val="B2B2B2"/>
              </a:solidFill>
            </a:endParaRPr>
          </a:p>
        </p:txBody>
      </p:sp>
      <p:sp>
        <p:nvSpPr>
          <p:cNvPr id="39942" name="Rectangle 2">
            <a:extLst>
              <a:ext uri="{FF2B5EF4-FFF2-40B4-BE49-F238E27FC236}">
                <a16:creationId xmlns:a16="http://schemas.microsoft.com/office/drawing/2014/main" id="{FF698BDA-151A-4CAD-A84B-D415B2830112}"/>
              </a:ext>
            </a:extLst>
          </p:cNvPr>
          <p:cNvSpPr>
            <a:spLocks noChangeArrowheads="1"/>
          </p:cNvSpPr>
          <p:nvPr>
            <p:ph type="title"/>
          </p:nvPr>
        </p:nvSpPr>
        <p:spPr/>
        <p:txBody>
          <a:bodyPr/>
          <a:lstStyle/>
          <a:p>
            <a:r>
              <a:rPr lang="zh-CN" altLang="en-US"/>
              <a:t>增强型</a:t>
            </a:r>
            <a:r>
              <a:rPr lang="en-US" altLang="zh-CN"/>
              <a:t>NMOS</a:t>
            </a:r>
            <a:r>
              <a:rPr lang="zh-CN" altLang="en-US"/>
              <a:t>管特性曲线</a:t>
            </a:r>
          </a:p>
        </p:txBody>
      </p:sp>
      <p:grpSp>
        <p:nvGrpSpPr>
          <p:cNvPr id="39943" name="Group 45">
            <a:extLst>
              <a:ext uri="{FF2B5EF4-FFF2-40B4-BE49-F238E27FC236}">
                <a16:creationId xmlns:a16="http://schemas.microsoft.com/office/drawing/2014/main" id="{DB1924BE-8B7E-46C7-8BDC-DD1C8134D5E6}"/>
              </a:ext>
            </a:extLst>
          </p:cNvPr>
          <p:cNvGrpSpPr>
            <a:grpSpLocks/>
          </p:cNvGrpSpPr>
          <p:nvPr/>
        </p:nvGrpSpPr>
        <p:grpSpPr bwMode="auto">
          <a:xfrm>
            <a:off x="250825" y="2852738"/>
            <a:ext cx="1963738" cy="2328862"/>
            <a:chOff x="133" y="1879"/>
            <a:chExt cx="1237" cy="1467"/>
          </a:xfrm>
        </p:grpSpPr>
        <p:sp>
          <p:nvSpPr>
            <p:cNvPr id="39953" name="Text Box 31">
              <a:extLst>
                <a:ext uri="{FF2B5EF4-FFF2-40B4-BE49-F238E27FC236}">
                  <a16:creationId xmlns:a16="http://schemas.microsoft.com/office/drawing/2014/main" id="{E3A785B3-F8CF-4A01-91CD-4C12B407D487}"/>
                </a:ext>
              </a:extLst>
            </p:cNvPr>
            <p:cNvSpPr txBox="1">
              <a:spLocks noChangeArrowheads="1"/>
            </p:cNvSpPr>
            <p:nvPr/>
          </p:nvSpPr>
          <p:spPr bwMode="auto">
            <a:xfrm>
              <a:off x="262" y="2837"/>
              <a:ext cx="35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800" b="0" i="1">
                  <a:latin typeface="Times New Roman" panose="02020603050405020304" pitchFamily="18" charset="0"/>
                </a:rPr>
                <a:t>v</a:t>
              </a:r>
              <a:r>
                <a:rPr lang="en-US" altLang="zh-CN" sz="2800" b="0" baseline="-10000">
                  <a:latin typeface="Times New Roman" panose="02020603050405020304" pitchFamily="18" charset="0"/>
                </a:rPr>
                <a:t>gs</a:t>
              </a:r>
            </a:p>
          </p:txBody>
        </p:sp>
        <p:sp>
          <p:nvSpPr>
            <p:cNvPr id="39954" name="Line 11">
              <a:extLst>
                <a:ext uri="{FF2B5EF4-FFF2-40B4-BE49-F238E27FC236}">
                  <a16:creationId xmlns:a16="http://schemas.microsoft.com/office/drawing/2014/main" id="{64ACD437-9A59-4BEE-AEBF-EB4564E906C9}"/>
                </a:ext>
              </a:extLst>
            </p:cNvPr>
            <p:cNvSpPr>
              <a:spLocks noChangeShapeType="1"/>
            </p:cNvSpPr>
            <p:nvPr/>
          </p:nvSpPr>
          <p:spPr bwMode="auto">
            <a:xfrm>
              <a:off x="743" y="2580"/>
              <a:ext cx="0" cy="8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9955" name="Line 12">
              <a:extLst>
                <a:ext uri="{FF2B5EF4-FFF2-40B4-BE49-F238E27FC236}">
                  <a16:creationId xmlns:a16="http://schemas.microsoft.com/office/drawing/2014/main" id="{E316CE60-07D6-47B4-B386-81F9130EB50F}"/>
                </a:ext>
              </a:extLst>
            </p:cNvPr>
            <p:cNvSpPr>
              <a:spLocks noChangeShapeType="1"/>
            </p:cNvSpPr>
            <p:nvPr/>
          </p:nvSpPr>
          <p:spPr bwMode="auto">
            <a:xfrm>
              <a:off x="743" y="2699"/>
              <a:ext cx="0" cy="8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9956" name="Line 13">
              <a:extLst>
                <a:ext uri="{FF2B5EF4-FFF2-40B4-BE49-F238E27FC236}">
                  <a16:creationId xmlns:a16="http://schemas.microsoft.com/office/drawing/2014/main" id="{AA264D6E-0466-4833-ACDA-9BC0E742D88A}"/>
                </a:ext>
              </a:extLst>
            </p:cNvPr>
            <p:cNvSpPr>
              <a:spLocks noChangeShapeType="1"/>
            </p:cNvSpPr>
            <p:nvPr/>
          </p:nvSpPr>
          <p:spPr bwMode="auto">
            <a:xfrm>
              <a:off x="743" y="2818"/>
              <a:ext cx="0" cy="8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9957" name="Line 14">
              <a:extLst>
                <a:ext uri="{FF2B5EF4-FFF2-40B4-BE49-F238E27FC236}">
                  <a16:creationId xmlns:a16="http://schemas.microsoft.com/office/drawing/2014/main" id="{C82616F1-6871-4EA7-9230-787B3799CF48}"/>
                </a:ext>
              </a:extLst>
            </p:cNvPr>
            <p:cNvSpPr>
              <a:spLocks noChangeShapeType="1"/>
            </p:cNvSpPr>
            <p:nvPr/>
          </p:nvSpPr>
          <p:spPr bwMode="auto">
            <a:xfrm>
              <a:off x="743" y="2740"/>
              <a:ext cx="11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9958" name="Line 15">
              <a:extLst>
                <a:ext uri="{FF2B5EF4-FFF2-40B4-BE49-F238E27FC236}">
                  <a16:creationId xmlns:a16="http://schemas.microsoft.com/office/drawing/2014/main" id="{9A46C1D6-3AD4-4D9B-B328-9B758525FE3C}"/>
                </a:ext>
              </a:extLst>
            </p:cNvPr>
            <p:cNvSpPr>
              <a:spLocks noChangeShapeType="1"/>
            </p:cNvSpPr>
            <p:nvPr/>
          </p:nvSpPr>
          <p:spPr bwMode="auto">
            <a:xfrm>
              <a:off x="664" y="2620"/>
              <a:ext cx="0" cy="239"/>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9959" name="Line 16">
              <a:extLst>
                <a:ext uri="{FF2B5EF4-FFF2-40B4-BE49-F238E27FC236}">
                  <a16:creationId xmlns:a16="http://schemas.microsoft.com/office/drawing/2014/main" id="{A8976C84-C70E-4540-AF2F-674983825C6E}"/>
                </a:ext>
              </a:extLst>
            </p:cNvPr>
            <p:cNvSpPr>
              <a:spLocks noChangeShapeType="1"/>
            </p:cNvSpPr>
            <p:nvPr/>
          </p:nvSpPr>
          <p:spPr bwMode="auto">
            <a:xfrm>
              <a:off x="743" y="2620"/>
              <a:ext cx="18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9960" name="Line 17">
              <a:extLst>
                <a:ext uri="{FF2B5EF4-FFF2-40B4-BE49-F238E27FC236}">
                  <a16:creationId xmlns:a16="http://schemas.microsoft.com/office/drawing/2014/main" id="{1788D89B-68C8-42BB-8230-F058A5167B09}"/>
                </a:ext>
              </a:extLst>
            </p:cNvPr>
            <p:cNvSpPr>
              <a:spLocks noChangeShapeType="1"/>
            </p:cNvSpPr>
            <p:nvPr/>
          </p:nvSpPr>
          <p:spPr bwMode="auto">
            <a:xfrm>
              <a:off x="743" y="2859"/>
              <a:ext cx="184" cy="0"/>
            </a:xfrm>
            <a:prstGeom prst="line">
              <a:avLst/>
            </a:prstGeom>
            <a:noFill/>
            <a:ln w="28575">
              <a:solidFill>
                <a:srgbClr val="000000"/>
              </a:solidFill>
              <a:round/>
              <a:headEnd/>
              <a:tailEnd type="oval"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9961" name="Line 18">
              <a:extLst>
                <a:ext uri="{FF2B5EF4-FFF2-40B4-BE49-F238E27FC236}">
                  <a16:creationId xmlns:a16="http://schemas.microsoft.com/office/drawing/2014/main" id="{615B762F-DA63-4134-810E-26A42CA60EE5}"/>
                </a:ext>
              </a:extLst>
            </p:cNvPr>
            <p:cNvSpPr>
              <a:spLocks noChangeShapeType="1"/>
            </p:cNvSpPr>
            <p:nvPr/>
          </p:nvSpPr>
          <p:spPr bwMode="auto">
            <a:xfrm>
              <a:off x="743" y="2740"/>
              <a:ext cx="184" cy="0"/>
            </a:xfrm>
            <a:prstGeom prst="line">
              <a:avLst/>
            </a:prstGeom>
            <a:noFill/>
            <a:ln w="28575">
              <a:solidFill>
                <a:srgbClr val="000000"/>
              </a:solidFill>
              <a:round/>
              <a:headEnd type="triangle" w="med" len="lg"/>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9962" name="Line 19">
              <a:extLst>
                <a:ext uri="{FF2B5EF4-FFF2-40B4-BE49-F238E27FC236}">
                  <a16:creationId xmlns:a16="http://schemas.microsoft.com/office/drawing/2014/main" id="{30C3995A-4342-4724-ACD9-7B76909B5DF3}"/>
                </a:ext>
              </a:extLst>
            </p:cNvPr>
            <p:cNvSpPr>
              <a:spLocks noChangeShapeType="1"/>
            </p:cNvSpPr>
            <p:nvPr/>
          </p:nvSpPr>
          <p:spPr bwMode="auto">
            <a:xfrm>
              <a:off x="363" y="2859"/>
              <a:ext cx="30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9963" name="Line 20">
              <a:extLst>
                <a:ext uri="{FF2B5EF4-FFF2-40B4-BE49-F238E27FC236}">
                  <a16:creationId xmlns:a16="http://schemas.microsoft.com/office/drawing/2014/main" id="{C83A5287-59A9-40B0-8436-DB6D194CD221}"/>
                </a:ext>
              </a:extLst>
            </p:cNvPr>
            <p:cNvSpPr>
              <a:spLocks noChangeShapeType="1"/>
            </p:cNvSpPr>
            <p:nvPr/>
          </p:nvSpPr>
          <p:spPr bwMode="auto">
            <a:xfrm>
              <a:off x="927" y="2302"/>
              <a:ext cx="0" cy="31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9964" name="Rectangle 21">
              <a:extLst>
                <a:ext uri="{FF2B5EF4-FFF2-40B4-BE49-F238E27FC236}">
                  <a16:creationId xmlns:a16="http://schemas.microsoft.com/office/drawing/2014/main" id="{8D66E387-18EE-4CAB-B654-326C0DABF3D9}"/>
                </a:ext>
              </a:extLst>
            </p:cNvPr>
            <p:cNvSpPr>
              <a:spLocks noChangeArrowheads="1"/>
            </p:cNvSpPr>
            <p:nvPr/>
          </p:nvSpPr>
          <p:spPr bwMode="auto">
            <a:xfrm flipH="1">
              <a:off x="434" y="2580"/>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a:latin typeface="Times New Roman" panose="02020603050405020304" pitchFamily="18" charset="0"/>
                  <a:ea typeface="楷体_GB2312"/>
                  <a:cs typeface="楷体_GB2312"/>
                </a:rPr>
                <a:t>g</a:t>
              </a:r>
            </a:p>
          </p:txBody>
        </p:sp>
        <p:sp>
          <p:nvSpPr>
            <p:cNvPr id="39965" name="Rectangle 22">
              <a:extLst>
                <a:ext uri="{FF2B5EF4-FFF2-40B4-BE49-F238E27FC236}">
                  <a16:creationId xmlns:a16="http://schemas.microsoft.com/office/drawing/2014/main" id="{B83F255D-9E93-48DD-861B-FB082BD6371E}"/>
                </a:ext>
              </a:extLst>
            </p:cNvPr>
            <p:cNvSpPr>
              <a:spLocks noChangeArrowheads="1"/>
            </p:cNvSpPr>
            <p:nvPr/>
          </p:nvSpPr>
          <p:spPr bwMode="auto">
            <a:xfrm flipH="1">
              <a:off x="771" y="2898"/>
              <a:ext cx="7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a:latin typeface="Times New Roman" panose="02020603050405020304" pitchFamily="18" charset="0"/>
                  <a:ea typeface="楷体_GB2312"/>
                  <a:cs typeface="楷体_GB2312"/>
                </a:rPr>
                <a:t>s</a:t>
              </a:r>
            </a:p>
          </p:txBody>
        </p:sp>
        <p:sp>
          <p:nvSpPr>
            <p:cNvPr id="39966" name="Rectangle 23">
              <a:extLst>
                <a:ext uri="{FF2B5EF4-FFF2-40B4-BE49-F238E27FC236}">
                  <a16:creationId xmlns:a16="http://schemas.microsoft.com/office/drawing/2014/main" id="{2379FCEC-AB89-49DD-9ACA-2AB14A7559B4}"/>
                </a:ext>
              </a:extLst>
            </p:cNvPr>
            <p:cNvSpPr>
              <a:spLocks noChangeArrowheads="1"/>
            </p:cNvSpPr>
            <p:nvPr/>
          </p:nvSpPr>
          <p:spPr bwMode="auto">
            <a:xfrm flipH="1">
              <a:off x="777" y="2302"/>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a:latin typeface="Times New Roman" panose="02020603050405020304" pitchFamily="18" charset="0"/>
                  <a:ea typeface="楷体_GB2312"/>
                  <a:cs typeface="楷体_GB2312"/>
                </a:rPr>
                <a:t>d</a:t>
              </a:r>
            </a:p>
          </p:txBody>
        </p:sp>
        <p:sp>
          <p:nvSpPr>
            <p:cNvPr id="39967" name="Line 24">
              <a:extLst>
                <a:ext uri="{FF2B5EF4-FFF2-40B4-BE49-F238E27FC236}">
                  <a16:creationId xmlns:a16="http://schemas.microsoft.com/office/drawing/2014/main" id="{C324B744-E333-45FD-B3D7-ED89461C26C7}"/>
                </a:ext>
              </a:extLst>
            </p:cNvPr>
            <p:cNvSpPr>
              <a:spLocks noChangeShapeType="1"/>
            </p:cNvSpPr>
            <p:nvPr/>
          </p:nvSpPr>
          <p:spPr bwMode="auto">
            <a:xfrm>
              <a:off x="927" y="2740"/>
              <a:ext cx="0" cy="476"/>
            </a:xfrm>
            <a:prstGeom prst="line">
              <a:avLst/>
            </a:prstGeom>
            <a:noFill/>
            <a:ln w="28575">
              <a:solidFill>
                <a:schemeClr val="tx1"/>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39968" name="Line 25">
              <a:extLst>
                <a:ext uri="{FF2B5EF4-FFF2-40B4-BE49-F238E27FC236}">
                  <a16:creationId xmlns:a16="http://schemas.microsoft.com/office/drawing/2014/main" id="{950C09FA-60EA-4351-85D6-BCE85B56A01C}"/>
                </a:ext>
              </a:extLst>
            </p:cNvPr>
            <p:cNvSpPr>
              <a:spLocks noChangeShapeType="1"/>
            </p:cNvSpPr>
            <p:nvPr/>
          </p:nvSpPr>
          <p:spPr bwMode="auto">
            <a:xfrm flipH="1">
              <a:off x="376" y="3216"/>
              <a:ext cx="92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9" name="Line 26">
              <a:extLst>
                <a:ext uri="{FF2B5EF4-FFF2-40B4-BE49-F238E27FC236}">
                  <a16:creationId xmlns:a16="http://schemas.microsoft.com/office/drawing/2014/main" id="{91D35E3F-3202-4646-A211-FA51D3EA22AA}"/>
                </a:ext>
              </a:extLst>
            </p:cNvPr>
            <p:cNvSpPr>
              <a:spLocks noChangeShapeType="1"/>
            </p:cNvSpPr>
            <p:nvPr/>
          </p:nvSpPr>
          <p:spPr bwMode="auto">
            <a:xfrm flipH="1">
              <a:off x="925" y="2302"/>
              <a:ext cx="3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70" name="Text Box 27">
              <a:extLst>
                <a:ext uri="{FF2B5EF4-FFF2-40B4-BE49-F238E27FC236}">
                  <a16:creationId xmlns:a16="http://schemas.microsoft.com/office/drawing/2014/main" id="{C8F649DD-D20E-41E1-8F6B-FA5D25974CC2}"/>
                </a:ext>
              </a:extLst>
            </p:cNvPr>
            <p:cNvSpPr txBox="1">
              <a:spLocks noChangeArrowheads="1"/>
            </p:cNvSpPr>
            <p:nvPr/>
          </p:nvSpPr>
          <p:spPr bwMode="auto">
            <a:xfrm>
              <a:off x="1050" y="1879"/>
              <a:ext cx="25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800" b="0" i="1">
                  <a:latin typeface="Times New Roman" panose="02020603050405020304" pitchFamily="18" charset="0"/>
                </a:rPr>
                <a:t>i</a:t>
              </a:r>
              <a:r>
                <a:rPr lang="en-US" altLang="zh-CN" sz="2800" b="0" baseline="-10000">
                  <a:latin typeface="Times New Roman" panose="02020603050405020304" pitchFamily="18" charset="0"/>
                </a:rPr>
                <a:t>d</a:t>
              </a:r>
            </a:p>
          </p:txBody>
        </p:sp>
        <p:sp>
          <p:nvSpPr>
            <p:cNvPr id="39971" name="Line 28">
              <a:extLst>
                <a:ext uri="{FF2B5EF4-FFF2-40B4-BE49-F238E27FC236}">
                  <a16:creationId xmlns:a16="http://schemas.microsoft.com/office/drawing/2014/main" id="{78CCB7FA-9933-40B9-90E6-F57B546DA48D}"/>
                </a:ext>
              </a:extLst>
            </p:cNvPr>
            <p:cNvSpPr>
              <a:spLocks noChangeShapeType="1"/>
            </p:cNvSpPr>
            <p:nvPr/>
          </p:nvSpPr>
          <p:spPr bwMode="auto">
            <a:xfrm flipH="1" flipV="1">
              <a:off x="985" y="2205"/>
              <a:ext cx="295"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9972" name="Text Box 29">
              <a:extLst>
                <a:ext uri="{FF2B5EF4-FFF2-40B4-BE49-F238E27FC236}">
                  <a16:creationId xmlns:a16="http://schemas.microsoft.com/office/drawing/2014/main" id="{C8EA9FBA-9A31-4EB9-B26E-21CB9BFB4031}"/>
                </a:ext>
              </a:extLst>
            </p:cNvPr>
            <p:cNvSpPr txBox="1">
              <a:spLocks noChangeArrowheads="1"/>
            </p:cNvSpPr>
            <p:nvPr/>
          </p:nvSpPr>
          <p:spPr bwMode="auto">
            <a:xfrm>
              <a:off x="133" y="2759"/>
              <a:ext cx="2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000" b="0"/>
                <a:t>+</a:t>
              </a:r>
            </a:p>
          </p:txBody>
        </p:sp>
        <p:sp>
          <p:nvSpPr>
            <p:cNvPr id="39973" name="Text Box 30">
              <a:extLst>
                <a:ext uri="{FF2B5EF4-FFF2-40B4-BE49-F238E27FC236}">
                  <a16:creationId xmlns:a16="http://schemas.microsoft.com/office/drawing/2014/main" id="{729FABB5-7A9E-45DA-B79F-F21DF54FACE3}"/>
                </a:ext>
              </a:extLst>
            </p:cNvPr>
            <p:cNvSpPr txBox="1">
              <a:spLocks noChangeArrowheads="1"/>
            </p:cNvSpPr>
            <p:nvPr/>
          </p:nvSpPr>
          <p:spPr bwMode="auto">
            <a:xfrm>
              <a:off x="133" y="3095"/>
              <a:ext cx="205"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000" b="0">
                  <a:cs typeface="Arial" panose="020B0604020202020204" pitchFamily="34" charset="0"/>
                </a:rPr>
                <a:t>–</a:t>
              </a:r>
            </a:p>
          </p:txBody>
        </p:sp>
        <p:sp>
          <p:nvSpPr>
            <p:cNvPr id="39974" name="Text Box 32">
              <a:extLst>
                <a:ext uri="{FF2B5EF4-FFF2-40B4-BE49-F238E27FC236}">
                  <a16:creationId xmlns:a16="http://schemas.microsoft.com/office/drawing/2014/main" id="{E6B7B45A-8B54-40EB-8D1B-1AC894D297EC}"/>
                </a:ext>
              </a:extLst>
            </p:cNvPr>
            <p:cNvSpPr txBox="1">
              <a:spLocks noChangeArrowheads="1"/>
            </p:cNvSpPr>
            <p:nvPr/>
          </p:nvSpPr>
          <p:spPr bwMode="auto">
            <a:xfrm>
              <a:off x="1020" y="2582"/>
              <a:ext cx="35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800" b="0" i="1">
                  <a:latin typeface="Times New Roman" panose="02020603050405020304" pitchFamily="18" charset="0"/>
                </a:rPr>
                <a:t>v</a:t>
              </a:r>
              <a:r>
                <a:rPr lang="en-US" altLang="zh-CN" sz="2800" b="0" baseline="-15000">
                  <a:latin typeface="Times New Roman" panose="02020603050405020304" pitchFamily="18" charset="0"/>
                </a:rPr>
                <a:t>ds</a:t>
              </a:r>
            </a:p>
          </p:txBody>
        </p:sp>
        <p:sp>
          <p:nvSpPr>
            <p:cNvPr id="39975" name="Text Box 33">
              <a:extLst>
                <a:ext uri="{FF2B5EF4-FFF2-40B4-BE49-F238E27FC236}">
                  <a16:creationId xmlns:a16="http://schemas.microsoft.com/office/drawing/2014/main" id="{4B0EFAA2-FFD7-4790-A538-885A03E7BB3F}"/>
                </a:ext>
              </a:extLst>
            </p:cNvPr>
            <p:cNvSpPr txBox="1">
              <a:spLocks noChangeArrowheads="1"/>
            </p:cNvSpPr>
            <p:nvPr/>
          </p:nvSpPr>
          <p:spPr bwMode="auto">
            <a:xfrm>
              <a:off x="1134" y="2296"/>
              <a:ext cx="2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000" b="0"/>
                <a:t>+</a:t>
              </a:r>
            </a:p>
          </p:txBody>
        </p:sp>
        <p:sp>
          <p:nvSpPr>
            <p:cNvPr id="39976" name="Text Box 34">
              <a:extLst>
                <a:ext uri="{FF2B5EF4-FFF2-40B4-BE49-F238E27FC236}">
                  <a16:creationId xmlns:a16="http://schemas.microsoft.com/office/drawing/2014/main" id="{260E4982-B74D-4A35-A897-07BADDAF2D5C}"/>
                </a:ext>
              </a:extLst>
            </p:cNvPr>
            <p:cNvSpPr txBox="1">
              <a:spLocks noChangeArrowheads="1"/>
            </p:cNvSpPr>
            <p:nvPr/>
          </p:nvSpPr>
          <p:spPr bwMode="auto">
            <a:xfrm>
              <a:off x="1111" y="2975"/>
              <a:ext cx="205"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000" b="0">
                  <a:cs typeface="Arial" panose="020B0604020202020204" pitchFamily="34" charset="0"/>
                </a:rPr>
                <a:t>–</a:t>
              </a:r>
            </a:p>
          </p:txBody>
        </p:sp>
      </p:grpSp>
      <p:grpSp>
        <p:nvGrpSpPr>
          <p:cNvPr id="39945" name="Group 43">
            <a:extLst>
              <a:ext uri="{FF2B5EF4-FFF2-40B4-BE49-F238E27FC236}">
                <a16:creationId xmlns:a16="http://schemas.microsoft.com/office/drawing/2014/main" id="{67E15DFD-3B56-4672-80EA-76EDAAE31024}"/>
              </a:ext>
            </a:extLst>
          </p:cNvPr>
          <p:cNvGrpSpPr>
            <a:grpSpLocks/>
          </p:cNvGrpSpPr>
          <p:nvPr/>
        </p:nvGrpSpPr>
        <p:grpSpPr bwMode="auto">
          <a:xfrm>
            <a:off x="2087563" y="1233488"/>
            <a:ext cx="3168650" cy="733425"/>
            <a:chOff x="544" y="777"/>
            <a:chExt cx="1996" cy="462"/>
          </a:xfrm>
        </p:grpSpPr>
        <p:sp>
          <p:nvSpPr>
            <p:cNvPr id="39951" name="Text Box 9">
              <a:extLst>
                <a:ext uri="{FF2B5EF4-FFF2-40B4-BE49-F238E27FC236}">
                  <a16:creationId xmlns:a16="http://schemas.microsoft.com/office/drawing/2014/main" id="{AED5C7E4-E2A4-4F99-A5BD-5E49BA4A7E9C}"/>
                </a:ext>
              </a:extLst>
            </p:cNvPr>
            <p:cNvSpPr txBox="1">
              <a:spLocks noChangeArrowheads="1"/>
            </p:cNvSpPr>
            <p:nvPr/>
          </p:nvSpPr>
          <p:spPr bwMode="auto">
            <a:xfrm>
              <a:off x="544" y="777"/>
              <a:ext cx="1996" cy="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Aft>
                  <a:spcPct val="0"/>
                </a:spcAft>
                <a:buFontTx/>
                <a:buNone/>
              </a:pPr>
              <a:r>
                <a:rPr kumimoji="1" lang="en-US" altLang="zh-CN" sz="2800" i="1">
                  <a:latin typeface="Times New Roman" panose="02020603050405020304" pitchFamily="18" charset="0"/>
                  <a:ea typeface="黑体" panose="02010609060101010101" pitchFamily="49" charset="-122"/>
                </a:rPr>
                <a:t>i</a:t>
              </a:r>
              <a:r>
                <a:rPr kumimoji="1" lang="en-US" altLang="zh-CN" sz="2800" baseline="-25000">
                  <a:latin typeface="Times New Roman" panose="02020603050405020304" pitchFamily="18" charset="0"/>
                  <a:ea typeface="黑体" panose="02010609060101010101" pitchFamily="49" charset="-122"/>
                </a:rPr>
                <a:t>d </a:t>
              </a:r>
              <a:r>
                <a:rPr kumimoji="1" lang="en-US" altLang="zh-CN" sz="2800">
                  <a:latin typeface="Times New Roman" panose="02020603050405020304" pitchFamily="18" charset="0"/>
                  <a:ea typeface="黑体" panose="02010609060101010101" pitchFamily="49" charset="-122"/>
                </a:rPr>
                <a:t>= </a:t>
              </a:r>
              <a:r>
                <a:rPr kumimoji="1" lang="en-US" altLang="zh-CN" sz="2800" i="1">
                  <a:latin typeface="Times New Roman" panose="02020603050405020304" pitchFamily="18" charset="0"/>
                  <a:ea typeface="黑体" panose="02010609060101010101" pitchFamily="49" charset="-122"/>
                </a:rPr>
                <a:t>f </a:t>
              </a:r>
              <a:r>
                <a:rPr kumimoji="1" lang="en-US" altLang="zh-CN" sz="2800">
                  <a:latin typeface="Times New Roman" panose="02020603050405020304" pitchFamily="18" charset="0"/>
                  <a:ea typeface="黑体" panose="02010609060101010101" pitchFamily="49" charset="-122"/>
                </a:rPr>
                <a:t>(</a:t>
              </a:r>
              <a:r>
                <a:rPr kumimoji="1" lang="en-US" altLang="zh-CN" sz="2800" i="1">
                  <a:latin typeface="Times New Roman" panose="02020603050405020304" pitchFamily="18" charset="0"/>
                  <a:ea typeface="黑体" panose="02010609060101010101" pitchFamily="49" charset="-122"/>
                </a:rPr>
                <a:t>v</a:t>
              </a:r>
              <a:r>
                <a:rPr kumimoji="1" lang="en-US" altLang="zh-CN" sz="2800" baseline="-25000">
                  <a:latin typeface="Times New Roman" panose="02020603050405020304" pitchFamily="18" charset="0"/>
                  <a:ea typeface="黑体" panose="02010609060101010101" pitchFamily="49" charset="-122"/>
                </a:rPr>
                <a:t>gs</a:t>
              </a:r>
              <a:r>
                <a:rPr kumimoji="1" lang="en-US" altLang="zh-CN" sz="2800">
                  <a:latin typeface="Times New Roman" panose="02020603050405020304" pitchFamily="18" charset="0"/>
                  <a:ea typeface="黑体" panose="02010609060101010101" pitchFamily="49" charset="-122"/>
                </a:rPr>
                <a:t>)</a:t>
              </a:r>
              <a:r>
                <a:rPr kumimoji="1" lang="en-US" altLang="zh-CN" sz="2800">
                  <a:latin typeface="Times New Roman" panose="02020603050405020304" pitchFamily="18" charset="0"/>
                  <a:ea typeface="黑体" panose="02010609060101010101" pitchFamily="49" charset="-122"/>
                  <a:sym typeface="Symbol" panose="05050102010706020507" pitchFamily="18" charset="2"/>
                </a:rPr>
                <a:t></a:t>
              </a:r>
              <a:endParaRPr kumimoji="1" lang="zh-CN" altLang="en-US" sz="2800">
                <a:latin typeface="Times New Roman" panose="02020603050405020304" pitchFamily="18" charset="0"/>
              </a:endParaRPr>
            </a:p>
          </p:txBody>
        </p:sp>
        <p:sp>
          <p:nvSpPr>
            <p:cNvPr id="39952" name="Rectangle 40">
              <a:extLst>
                <a:ext uri="{FF2B5EF4-FFF2-40B4-BE49-F238E27FC236}">
                  <a16:creationId xmlns:a16="http://schemas.microsoft.com/office/drawing/2014/main" id="{88791963-26A7-4474-B90B-4988DCAC29B6}"/>
                </a:ext>
              </a:extLst>
            </p:cNvPr>
            <p:cNvSpPr>
              <a:spLocks noChangeArrowheads="1"/>
            </p:cNvSpPr>
            <p:nvPr/>
          </p:nvSpPr>
          <p:spPr bwMode="auto">
            <a:xfrm>
              <a:off x="1587" y="957"/>
              <a:ext cx="769"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i="1" baseline="-10000">
                  <a:latin typeface="Times New Roman" panose="02020603050405020304" pitchFamily="18" charset="0"/>
                  <a:ea typeface="黑体" panose="02010609060101010101" pitchFamily="49" charset="-122"/>
                </a:rPr>
                <a:t>v</a:t>
              </a:r>
              <a:r>
                <a:rPr kumimoji="1" lang="en-US" altLang="zh-CN" sz="2800" baseline="-30000">
                  <a:latin typeface="Times New Roman" panose="02020603050405020304" pitchFamily="18" charset="0"/>
                  <a:ea typeface="黑体" panose="02010609060101010101" pitchFamily="49" charset="-122"/>
                </a:rPr>
                <a:t>ds</a:t>
              </a:r>
              <a:r>
                <a:rPr kumimoji="1" lang="en-US" altLang="zh-CN" baseline="-10000">
                  <a:latin typeface="Times New Roman" panose="02020603050405020304" pitchFamily="18" charset="0"/>
                  <a:ea typeface="黑体" panose="02010609060101010101" pitchFamily="49" charset="-122"/>
                </a:rPr>
                <a:t>=</a:t>
              </a:r>
              <a:r>
                <a:rPr kumimoji="1" lang="zh-CN" altLang="en-US" baseline="-10000">
                  <a:latin typeface="Times New Roman" panose="02020603050405020304" pitchFamily="18" charset="0"/>
                </a:rPr>
                <a:t>常数</a:t>
              </a:r>
            </a:p>
          </p:txBody>
        </p:sp>
      </p:grpSp>
      <p:grpSp>
        <p:nvGrpSpPr>
          <p:cNvPr id="3" name="Group 44">
            <a:extLst>
              <a:ext uri="{FF2B5EF4-FFF2-40B4-BE49-F238E27FC236}">
                <a16:creationId xmlns:a16="http://schemas.microsoft.com/office/drawing/2014/main" id="{E2530519-4D6F-4ECB-858C-E66B71B0BBA8}"/>
              </a:ext>
            </a:extLst>
          </p:cNvPr>
          <p:cNvGrpSpPr>
            <a:grpSpLocks/>
          </p:cNvGrpSpPr>
          <p:nvPr/>
        </p:nvGrpSpPr>
        <p:grpSpPr bwMode="auto">
          <a:xfrm>
            <a:off x="5543550" y="1233488"/>
            <a:ext cx="3168650" cy="736600"/>
            <a:chOff x="3016" y="777"/>
            <a:chExt cx="1996" cy="464"/>
          </a:xfrm>
        </p:grpSpPr>
        <p:sp>
          <p:nvSpPr>
            <p:cNvPr id="39949" name="Text Box 10">
              <a:extLst>
                <a:ext uri="{FF2B5EF4-FFF2-40B4-BE49-F238E27FC236}">
                  <a16:creationId xmlns:a16="http://schemas.microsoft.com/office/drawing/2014/main" id="{A61CADE8-0267-4FEB-9E9E-AEA79627B51B}"/>
                </a:ext>
              </a:extLst>
            </p:cNvPr>
            <p:cNvSpPr txBox="1">
              <a:spLocks noChangeArrowheads="1"/>
            </p:cNvSpPr>
            <p:nvPr/>
          </p:nvSpPr>
          <p:spPr bwMode="auto">
            <a:xfrm>
              <a:off x="3016" y="777"/>
              <a:ext cx="1996" cy="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Aft>
                  <a:spcPct val="0"/>
                </a:spcAft>
                <a:buFontTx/>
                <a:buNone/>
              </a:pPr>
              <a:r>
                <a:rPr kumimoji="1" lang="en-US" altLang="zh-CN" sz="2800" i="1">
                  <a:latin typeface="Times New Roman" panose="02020603050405020304" pitchFamily="18" charset="0"/>
                  <a:ea typeface="黑体" panose="02010609060101010101" pitchFamily="49" charset="-122"/>
                </a:rPr>
                <a:t>i</a:t>
              </a:r>
              <a:r>
                <a:rPr kumimoji="1" lang="en-US" altLang="zh-CN" sz="2800" baseline="-25000">
                  <a:latin typeface="Times New Roman" panose="02020603050405020304" pitchFamily="18" charset="0"/>
                  <a:ea typeface="黑体" panose="02010609060101010101" pitchFamily="49" charset="-122"/>
                </a:rPr>
                <a:t>d </a:t>
              </a:r>
              <a:r>
                <a:rPr kumimoji="1" lang="en-US" altLang="zh-CN" sz="2800">
                  <a:latin typeface="Times New Roman" panose="02020603050405020304" pitchFamily="18" charset="0"/>
                  <a:ea typeface="黑体" panose="02010609060101010101" pitchFamily="49" charset="-122"/>
                </a:rPr>
                <a:t>= </a:t>
              </a:r>
              <a:r>
                <a:rPr kumimoji="1" lang="en-US" altLang="zh-CN" sz="2800" i="1">
                  <a:latin typeface="Times New Roman" panose="02020603050405020304" pitchFamily="18" charset="0"/>
                  <a:ea typeface="黑体" panose="02010609060101010101" pitchFamily="49" charset="-122"/>
                </a:rPr>
                <a:t>f </a:t>
              </a:r>
              <a:r>
                <a:rPr kumimoji="1" lang="en-US" altLang="zh-CN" sz="2800">
                  <a:latin typeface="Times New Roman" panose="02020603050405020304" pitchFamily="18" charset="0"/>
                  <a:ea typeface="黑体" panose="02010609060101010101" pitchFamily="49" charset="-122"/>
                </a:rPr>
                <a:t>(</a:t>
              </a:r>
              <a:r>
                <a:rPr kumimoji="1" lang="en-US" altLang="zh-CN" sz="2800" i="1">
                  <a:latin typeface="Times New Roman" panose="02020603050405020304" pitchFamily="18" charset="0"/>
                  <a:ea typeface="黑体" panose="02010609060101010101" pitchFamily="49" charset="-122"/>
                </a:rPr>
                <a:t>v</a:t>
              </a:r>
              <a:r>
                <a:rPr kumimoji="1" lang="en-US" altLang="zh-CN" sz="2800" baseline="-25000">
                  <a:latin typeface="Times New Roman" panose="02020603050405020304" pitchFamily="18" charset="0"/>
                  <a:ea typeface="黑体" panose="02010609060101010101" pitchFamily="49" charset="-122"/>
                </a:rPr>
                <a:t>ds</a:t>
              </a:r>
              <a:r>
                <a:rPr kumimoji="1" lang="en-US" altLang="zh-CN" sz="2800">
                  <a:latin typeface="Times New Roman" panose="02020603050405020304" pitchFamily="18" charset="0"/>
                  <a:ea typeface="黑体" panose="02010609060101010101" pitchFamily="49" charset="-122"/>
                </a:rPr>
                <a:t>)</a:t>
              </a:r>
              <a:r>
                <a:rPr kumimoji="1" lang="en-US" altLang="zh-CN" sz="2800">
                  <a:latin typeface="Times New Roman" panose="02020603050405020304" pitchFamily="18" charset="0"/>
                  <a:ea typeface="黑体" panose="02010609060101010101" pitchFamily="49" charset="-122"/>
                  <a:sym typeface="Symbol" panose="05050102010706020507" pitchFamily="18" charset="2"/>
                </a:rPr>
                <a:t></a:t>
              </a:r>
              <a:endParaRPr kumimoji="1" lang="zh-CN" altLang="en-US" sz="2800">
                <a:latin typeface="Times New Roman" panose="02020603050405020304" pitchFamily="18" charset="0"/>
              </a:endParaRPr>
            </a:p>
          </p:txBody>
        </p:sp>
        <p:sp>
          <p:nvSpPr>
            <p:cNvPr id="39950" name="Rectangle 42">
              <a:extLst>
                <a:ext uri="{FF2B5EF4-FFF2-40B4-BE49-F238E27FC236}">
                  <a16:creationId xmlns:a16="http://schemas.microsoft.com/office/drawing/2014/main" id="{C2249900-51EB-4C9C-B5AE-05FCF3446A1F}"/>
                </a:ext>
              </a:extLst>
            </p:cNvPr>
            <p:cNvSpPr>
              <a:spLocks noChangeArrowheads="1"/>
            </p:cNvSpPr>
            <p:nvPr/>
          </p:nvSpPr>
          <p:spPr bwMode="auto">
            <a:xfrm>
              <a:off x="4059" y="981"/>
              <a:ext cx="760"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i="1" baseline="-10000">
                  <a:latin typeface="Times New Roman" panose="02020603050405020304" pitchFamily="18" charset="0"/>
                  <a:ea typeface="黑体" panose="02010609060101010101" pitchFamily="49" charset="-122"/>
                </a:rPr>
                <a:t>v</a:t>
              </a:r>
              <a:r>
                <a:rPr kumimoji="1" lang="en-US" altLang="zh-CN" sz="2800" baseline="-30000">
                  <a:latin typeface="Times New Roman" panose="02020603050405020304" pitchFamily="18" charset="0"/>
                  <a:ea typeface="黑体" panose="02010609060101010101" pitchFamily="49" charset="-122"/>
                </a:rPr>
                <a:t>gs</a:t>
              </a:r>
              <a:r>
                <a:rPr kumimoji="1" lang="en-US" altLang="zh-CN" baseline="-10000">
                  <a:latin typeface="Times New Roman" panose="02020603050405020304" pitchFamily="18" charset="0"/>
                  <a:ea typeface="黑体" panose="02010609060101010101" pitchFamily="49" charset="-122"/>
                </a:rPr>
                <a:t>=</a:t>
              </a:r>
              <a:r>
                <a:rPr kumimoji="1" lang="zh-CN" altLang="en-US" baseline="-10000">
                  <a:latin typeface="Times New Roman" panose="02020603050405020304" pitchFamily="18" charset="0"/>
                </a:rPr>
                <a:t>常数</a:t>
              </a:r>
            </a:p>
          </p:txBody>
        </p:sp>
      </p:grpSp>
      <p:sp>
        <p:nvSpPr>
          <p:cNvPr id="39947" name="Rectangle 46">
            <a:extLst>
              <a:ext uri="{FF2B5EF4-FFF2-40B4-BE49-F238E27FC236}">
                <a16:creationId xmlns:a16="http://schemas.microsoft.com/office/drawing/2014/main" id="{8C1CD85A-6CA2-44F3-A16F-7BA6C3272A73}"/>
              </a:ext>
            </a:extLst>
          </p:cNvPr>
          <p:cNvSpPr>
            <a:spLocks noChangeArrowheads="1"/>
          </p:cNvSpPr>
          <p:nvPr/>
        </p:nvSpPr>
        <p:spPr bwMode="auto">
          <a:xfrm>
            <a:off x="2484438" y="5842000"/>
            <a:ext cx="2022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400"/>
              <a:t>转移</a:t>
            </a:r>
            <a:r>
              <a:rPr lang="zh-CN" altLang="en-US" sz="2400">
                <a:solidFill>
                  <a:schemeClr val="tx2"/>
                </a:solidFill>
              </a:rPr>
              <a:t>特性曲线</a:t>
            </a:r>
          </a:p>
        </p:txBody>
      </p:sp>
      <p:sp>
        <p:nvSpPr>
          <p:cNvPr id="4" name="Rectangle 47">
            <a:extLst>
              <a:ext uri="{FF2B5EF4-FFF2-40B4-BE49-F238E27FC236}">
                <a16:creationId xmlns:a16="http://schemas.microsoft.com/office/drawing/2014/main" id="{34605AAE-7782-4E2C-A12E-4171EA264B85}"/>
              </a:ext>
            </a:extLst>
          </p:cNvPr>
          <p:cNvSpPr>
            <a:spLocks noChangeArrowheads="1"/>
          </p:cNvSpPr>
          <p:nvPr/>
        </p:nvSpPr>
        <p:spPr bwMode="auto">
          <a:xfrm>
            <a:off x="5867400" y="5842000"/>
            <a:ext cx="2022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400"/>
              <a:t>输出</a:t>
            </a:r>
            <a:r>
              <a:rPr lang="zh-CN" altLang="en-US" sz="2400">
                <a:solidFill>
                  <a:schemeClr val="tx2"/>
                </a:solidFill>
              </a:rPr>
              <a:t>特性曲线</a:t>
            </a:r>
          </a:p>
        </p:txBody>
      </p:sp>
      <p:pic>
        <p:nvPicPr>
          <p:cNvPr id="39948" name="图片 2">
            <a:extLst>
              <a:ext uri="{FF2B5EF4-FFF2-40B4-BE49-F238E27FC236}">
                <a16:creationId xmlns:a16="http://schemas.microsoft.com/office/drawing/2014/main" id="{3D73DF63-814E-4854-8CD4-8F68EF0096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363" y="2149475"/>
            <a:ext cx="3771900" cy="361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94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9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a:extLst>
              <a:ext uri="{FF2B5EF4-FFF2-40B4-BE49-F238E27FC236}">
                <a16:creationId xmlns:a16="http://schemas.microsoft.com/office/drawing/2014/main" id="{C0F6B64D-7EE6-47A8-B3B1-E3F7D077BD39}"/>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DF91C68E-A2E1-484E-A313-A07842BFDE6F}" type="datetime1">
              <a:rPr lang="zh-CN" altLang="en-US" sz="1800" b="0" smtClean="0">
                <a:solidFill>
                  <a:srgbClr val="B2B2B2"/>
                </a:solidFill>
              </a:rPr>
              <a:pPr>
                <a:spcAft>
                  <a:spcPct val="0"/>
                </a:spcAft>
                <a:buFontTx/>
                <a:buNone/>
              </a:pPr>
              <a:t>2022/11/11</a:t>
            </a:fld>
            <a:endParaRPr lang="en-US" altLang="zh-CN" sz="1800" b="0">
              <a:solidFill>
                <a:srgbClr val="B2B2B2"/>
              </a:solidFill>
            </a:endParaRPr>
          </a:p>
        </p:txBody>
      </p:sp>
      <p:sp>
        <p:nvSpPr>
          <p:cNvPr id="6147" name="Rectangle 5">
            <a:extLst>
              <a:ext uri="{FF2B5EF4-FFF2-40B4-BE49-F238E27FC236}">
                <a16:creationId xmlns:a16="http://schemas.microsoft.com/office/drawing/2014/main" id="{C7AC1548-9E62-498A-8EF0-2866F7CF1A9B}"/>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a:t>
            </a:r>
            <a:r>
              <a:rPr lang="zh-CN" altLang="en-US" sz="1800" b="0">
                <a:solidFill>
                  <a:srgbClr val="B2B2B2"/>
                </a:solidFill>
                <a:latin typeface="Times New Roman" panose="02020603050405020304" pitchFamily="18" charset="0"/>
              </a:rPr>
              <a:t> </a:t>
            </a:r>
            <a:r>
              <a:rPr lang="en-US" altLang="zh-CN" sz="1800" b="0">
                <a:solidFill>
                  <a:srgbClr val="B2B2B2"/>
                </a:solidFill>
                <a:latin typeface="Times New Roman" panose="02020603050405020304" pitchFamily="18" charset="0"/>
              </a:rPr>
              <a:t>— </a:t>
            </a:r>
            <a:r>
              <a:rPr lang="zh-CN" altLang="en-US" sz="1800" b="0">
                <a:solidFill>
                  <a:srgbClr val="B2B2B2"/>
                </a:solidFill>
              </a:rPr>
              <a:t>三</a:t>
            </a:r>
            <a:r>
              <a:rPr lang="zh-CN" altLang="zh-CN" sz="1800" b="0">
                <a:solidFill>
                  <a:srgbClr val="B2B2B2"/>
                </a:solidFill>
              </a:rPr>
              <a:t>极管</a:t>
            </a:r>
            <a:endParaRPr lang="en-US" altLang="zh-CN" sz="1800" b="0">
              <a:solidFill>
                <a:srgbClr val="B2B2B2"/>
              </a:solidFill>
            </a:endParaRPr>
          </a:p>
        </p:txBody>
      </p:sp>
      <p:sp>
        <p:nvSpPr>
          <p:cNvPr id="6148" name="Rectangle 6">
            <a:extLst>
              <a:ext uri="{FF2B5EF4-FFF2-40B4-BE49-F238E27FC236}">
                <a16:creationId xmlns:a16="http://schemas.microsoft.com/office/drawing/2014/main" id="{D8879088-C4E7-4C1F-86BE-AC13464ADC9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DC52EFC6-D085-40DC-B757-5F1605461F95}" type="slidenum">
              <a:rPr lang="en-US" altLang="zh-CN" sz="1800" b="0" smtClean="0">
                <a:solidFill>
                  <a:srgbClr val="B2B2B2"/>
                </a:solidFill>
              </a:rPr>
              <a:pPr>
                <a:spcAft>
                  <a:spcPct val="0"/>
                </a:spcAft>
                <a:buFontTx/>
                <a:buNone/>
              </a:pPr>
              <a:t>2</a:t>
            </a:fld>
            <a:endParaRPr lang="en-US" altLang="zh-CN" sz="1800" b="0">
              <a:solidFill>
                <a:srgbClr val="B2B2B2"/>
              </a:solidFill>
            </a:endParaRPr>
          </a:p>
        </p:txBody>
      </p:sp>
      <p:sp>
        <p:nvSpPr>
          <p:cNvPr id="6149" name="Rectangle 2">
            <a:extLst>
              <a:ext uri="{FF2B5EF4-FFF2-40B4-BE49-F238E27FC236}">
                <a16:creationId xmlns:a16="http://schemas.microsoft.com/office/drawing/2014/main" id="{73E08740-D7F5-4245-AD5A-2F42B9C4A053}"/>
              </a:ext>
            </a:extLst>
          </p:cNvPr>
          <p:cNvSpPr>
            <a:spLocks noChangeArrowheads="1"/>
          </p:cNvSpPr>
          <p:nvPr>
            <p:ph type="title" idx="4294967295"/>
          </p:nvPr>
        </p:nvSpPr>
        <p:spPr>
          <a:xfrm>
            <a:off x="457200" y="341313"/>
            <a:ext cx="8229600" cy="1143000"/>
          </a:xfrm>
        </p:spPr>
        <p:txBody>
          <a:bodyPr/>
          <a:lstStyle/>
          <a:p>
            <a:pPr eaLnBrk="1" hangingPunct="1"/>
            <a:r>
              <a:rPr lang="zh-CN" altLang="en-US"/>
              <a:t>内容提纲</a:t>
            </a:r>
          </a:p>
        </p:txBody>
      </p:sp>
      <p:sp>
        <p:nvSpPr>
          <p:cNvPr id="6150" name="Rectangle 11">
            <a:extLst>
              <a:ext uri="{FF2B5EF4-FFF2-40B4-BE49-F238E27FC236}">
                <a16:creationId xmlns:a16="http://schemas.microsoft.com/office/drawing/2014/main" id="{EFE058F4-FEC1-4C1D-9B4E-F52D226DEA13}"/>
              </a:ext>
            </a:extLst>
          </p:cNvPr>
          <p:cNvSpPr>
            <a:spLocks noChangeArrowheads="1"/>
          </p:cNvSpPr>
          <p:nvPr/>
        </p:nvSpPr>
        <p:spPr bwMode="auto">
          <a:xfrm>
            <a:off x="457200" y="1665288"/>
            <a:ext cx="8229600" cy="471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a:solidFill>
                  <a:srgbClr val="080808"/>
                </a:solidFill>
              </a:rPr>
              <a:t>三极管的</a:t>
            </a:r>
            <a:r>
              <a:rPr lang="zh-CN" altLang="en-US"/>
              <a:t>结构类型</a:t>
            </a:r>
            <a:endParaRPr lang="zh-CN" altLang="en-US">
              <a:solidFill>
                <a:srgbClr val="080808"/>
              </a:solidFill>
            </a:endParaRPr>
          </a:p>
          <a:p>
            <a:pPr eaLnBrk="1" hangingPunct="1">
              <a:lnSpc>
                <a:spcPct val="120000"/>
              </a:lnSpc>
            </a:pPr>
            <a:r>
              <a:rPr lang="zh-CN" altLang="en-US">
                <a:solidFill>
                  <a:srgbClr val="080808"/>
                </a:solidFill>
              </a:rPr>
              <a:t>三极管的工作原理</a:t>
            </a:r>
          </a:p>
          <a:p>
            <a:pPr eaLnBrk="1" hangingPunct="1">
              <a:lnSpc>
                <a:spcPct val="120000"/>
              </a:lnSpc>
            </a:pPr>
            <a:r>
              <a:rPr lang="zh-CN" altLang="en-US">
                <a:solidFill>
                  <a:srgbClr val="080808"/>
                </a:solidFill>
              </a:rPr>
              <a:t>三极管的特性曲线</a:t>
            </a:r>
          </a:p>
          <a:p>
            <a:pPr eaLnBrk="1" hangingPunct="1">
              <a:lnSpc>
                <a:spcPct val="120000"/>
              </a:lnSpc>
            </a:pPr>
            <a:r>
              <a:rPr lang="zh-CN" altLang="en-US">
                <a:solidFill>
                  <a:srgbClr val="080808"/>
                </a:solidFill>
              </a:rPr>
              <a:t>三极管的主要参数</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a:extLst>
              <a:ext uri="{FF2B5EF4-FFF2-40B4-BE49-F238E27FC236}">
                <a16:creationId xmlns:a16="http://schemas.microsoft.com/office/drawing/2014/main" id="{DB9DC7BA-BE22-43BF-BB9B-26870187B8B0}"/>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C87D8F9E-6A9D-46A6-8F24-A3545039BB2C}" type="datetime1">
              <a:rPr lang="zh-CN" altLang="en-US" sz="1800" b="0" smtClean="0">
                <a:solidFill>
                  <a:srgbClr val="B2B2B2"/>
                </a:solidFill>
              </a:rPr>
              <a:pPr>
                <a:spcAft>
                  <a:spcPct val="0"/>
                </a:spcAft>
                <a:buFontTx/>
                <a:buNone/>
              </a:pPr>
              <a:t>2022/11/11</a:t>
            </a:fld>
            <a:endParaRPr lang="en-US" altLang="zh-CN" sz="1800" b="0">
              <a:solidFill>
                <a:srgbClr val="B2B2B2"/>
              </a:solidFill>
            </a:endParaRPr>
          </a:p>
        </p:txBody>
      </p:sp>
      <p:sp>
        <p:nvSpPr>
          <p:cNvPr id="40963" name="Rectangle 5">
            <a:extLst>
              <a:ext uri="{FF2B5EF4-FFF2-40B4-BE49-F238E27FC236}">
                <a16:creationId xmlns:a16="http://schemas.microsoft.com/office/drawing/2014/main" id="{5BFED9BF-9A75-4DAB-A812-6BC549383949}"/>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a:t>
            </a:r>
            <a:r>
              <a:rPr lang="zh-CN" altLang="en-US" sz="1800" b="0">
                <a:solidFill>
                  <a:srgbClr val="B2B2B2"/>
                </a:solidFill>
                <a:latin typeface="Times New Roman" panose="02020603050405020304" pitchFamily="18" charset="0"/>
              </a:rPr>
              <a:t> </a:t>
            </a:r>
            <a:r>
              <a:rPr lang="en-US" altLang="zh-CN" sz="1800" b="0">
                <a:solidFill>
                  <a:srgbClr val="B2B2B2"/>
                </a:solidFill>
                <a:latin typeface="Times New Roman" panose="02020603050405020304" pitchFamily="18" charset="0"/>
              </a:rPr>
              <a:t>— </a:t>
            </a:r>
            <a:r>
              <a:rPr lang="zh-CN" altLang="en-US" sz="1800" b="0">
                <a:solidFill>
                  <a:srgbClr val="B2B2B2"/>
                </a:solidFill>
              </a:rPr>
              <a:t>三</a:t>
            </a:r>
            <a:r>
              <a:rPr lang="zh-CN" altLang="zh-CN" sz="1800" b="0">
                <a:solidFill>
                  <a:srgbClr val="B2B2B2"/>
                </a:solidFill>
              </a:rPr>
              <a:t>极管</a:t>
            </a:r>
            <a:endParaRPr lang="en-US" altLang="zh-CN" sz="1800" b="0">
              <a:solidFill>
                <a:srgbClr val="B2B2B2"/>
              </a:solidFill>
            </a:endParaRPr>
          </a:p>
        </p:txBody>
      </p:sp>
      <p:sp>
        <p:nvSpPr>
          <p:cNvPr id="40964" name="Rectangle 6">
            <a:extLst>
              <a:ext uri="{FF2B5EF4-FFF2-40B4-BE49-F238E27FC236}">
                <a16:creationId xmlns:a16="http://schemas.microsoft.com/office/drawing/2014/main" id="{9DF08DB2-5214-44CE-B0BE-C8527F3D096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12702968-E05C-4BDE-A9C3-673F2B21C606}" type="slidenum">
              <a:rPr lang="en-US" altLang="zh-CN" sz="1800" b="0" smtClean="0">
                <a:solidFill>
                  <a:srgbClr val="B2B2B2"/>
                </a:solidFill>
              </a:rPr>
              <a:pPr>
                <a:spcAft>
                  <a:spcPct val="0"/>
                </a:spcAft>
                <a:buFontTx/>
                <a:buNone/>
              </a:pPr>
              <a:t>20</a:t>
            </a:fld>
            <a:endParaRPr lang="en-US" altLang="zh-CN" sz="1800" b="0">
              <a:solidFill>
                <a:srgbClr val="B2B2B2"/>
              </a:solidFill>
            </a:endParaRPr>
          </a:p>
        </p:txBody>
      </p:sp>
      <p:sp>
        <p:nvSpPr>
          <p:cNvPr id="40965" name="Rectangle 2">
            <a:extLst>
              <a:ext uri="{FF2B5EF4-FFF2-40B4-BE49-F238E27FC236}">
                <a16:creationId xmlns:a16="http://schemas.microsoft.com/office/drawing/2014/main" id="{9D81E9A0-F5E6-47E5-A56C-47FBCA1EDCCA}"/>
              </a:ext>
            </a:extLst>
          </p:cNvPr>
          <p:cNvSpPr>
            <a:spLocks noChangeArrowheads="1"/>
          </p:cNvSpPr>
          <p:nvPr>
            <p:ph type="title"/>
          </p:nvPr>
        </p:nvSpPr>
        <p:spPr/>
        <p:txBody>
          <a:bodyPr/>
          <a:lstStyle/>
          <a:p>
            <a:r>
              <a:rPr lang="zh-CN" altLang="en-US"/>
              <a:t>耗尽型</a:t>
            </a:r>
            <a:r>
              <a:rPr lang="en-US" altLang="zh-CN"/>
              <a:t>NMOS</a:t>
            </a:r>
            <a:r>
              <a:rPr lang="zh-CN" altLang="en-US"/>
              <a:t>管</a:t>
            </a:r>
          </a:p>
        </p:txBody>
      </p:sp>
      <p:sp>
        <p:nvSpPr>
          <p:cNvPr id="40966" name="Rectangle 3">
            <a:extLst>
              <a:ext uri="{FF2B5EF4-FFF2-40B4-BE49-F238E27FC236}">
                <a16:creationId xmlns:a16="http://schemas.microsoft.com/office/drawing/2014/main" id="{5AFFCC71-D907-4CCA-82F1-C73632AF82DE}"/>
              </a:ext>
            </a:extLst>
          </p:cNvPr>
          <p:cNvSpPr>
            <a:spLocks noChangeArrowheads="1"/>
          </p:cNvSpPr>
          <p:nvPr>
            <p:ph type="body" idx="1"/>
          </p:nvPr>
        </p:nvSpPr>
        <p:spPr>
          <a:xfrm>
            <a:off x="457200" y="1304925"/>
            <a:ext cx="8229600" cy="1439863"/>
          </a:xfrm>
        </p:spPr>
        <p:txBody>
          <a:bodyPr/>
          <a:lstStyle/>
          <a:p>
            <a:r>
              <a:rPr kumimoji="1" lang="zh-CN" altLang="en-US" sz="2800">
                <a:solidFill>
                  <a:srgbClr val="00060C"/>
                </a:solidFill>
              </a:rPr>
              <a:t>在管子制造过程中，在栅极下方的绝缘层中掺入大量的金属正离子，从而预置了导电沟道</a:t>
            </a:r>
          </a:p>
          <a:p>
            <a:pPr lvl="1"/>
            <a:endParaRPr kumimoji="1" lang="zh-CN" altLang="en-US" sz="2400">
              <a:solidFill>
                <a:srgbClr val="00060C"/>
              </a:solidFill>
            </a:endParaRPr>
          </a:p>
        </p:txBody>
      </p:sp>
      <p:sp>
        <p:nvSpPr>
          <p:cNvPr id="40967" name="Rectangle 4">
            <a:extLst>
              <a:ext uri="{FF2B5EF4-FFF2-40B4-BE49-F238E27FC236}">
                <a16:creationId xmlns:a16="http://schemas.microsoft.com/office/drawing/2014/main" id="{07167945-9EC4-4914-BB5B-2948BD0A3213}"/>
              </a:ext>
            </a:extLst>
          </p:cNvPr>
          <p:cNvSpPr>
            <a:spLocks noChangeArrowheads="1"/>
          </p:cNvSpPr>
          <p:nvPr/>
        </p:nvSpPr>
        <p:spPr bwMode="auto">
          <a:xfrm>
            <a:off x="323850" y="2457450"/>
            <a:ext cx="2916238"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lvl="1"/>
            <a:r>
              <a:rPr kumimoji="1" lang="zh-CN" altLang="en-US" sz="2400">
                <a:solidFill>
                  <a:srgbClr val="00060C"/>
                </a:solidFill>
              </a:rPr>
              <a:t>在正</a:t>
            </a:r>
            <a:r>
              <a:rPr kumimoji="1" lang="en-US" altLang="zh-CN" sz="2400">
                <a:solidFill>
                  <a:srgbClr val="00060C"/>
                </a:solidFill>
              </a:rPr>
              <a:t>/</a:t>
            </a:r>
            <a:r>
              <a:rPr kumimoji="1" lang="zh-CN" altLang="en-US" sz="2400">
                <a:solidFill>
                  <a:srgbClr val="00060C"/>
                </a:solidFill>
              </a:rPr>
              <a:t>负栅源电压下均可工作</a:t>
            </a:r>
          </a:p>
        </p:txBody>
      </p:sp>
      <p:pic>
        <p:nvPicPr>
          <p:cNvPr id="40968" name="Picture 6">
            <a:extLst>
              <a:ext uri="{FF2B5EF4-FFF2-40B4-BE49-F238E27FC236}">
                <a16:creationId xmlns:a16="http://schemas.microsoft.com/office/drawing/2014/main" id="{594F209A-A6D2-4F6F-9B9D-1E0C85423F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6150" y="2420938"/>
            <a:ext cx="5010150" cy="349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9" name="Text Box 7">
            <a:extLst>
              <a:ext uri="{FF2B5EF4-FFF2-40B4-BE49-F238E27FC236}">
                <a16:creationId xmlns:a16="http://schemas.microsoft.com/office/drawing/2014/main" id="{92BC96C1-FC4E-4ABE-8863-5050B653E99F}"/>
              </a:ext>
            </a:extLst>
          </p:cNvPr>
          <p:cNvSpPr txBox="1">
            <a:spLocks noChangeArrowheads="1"/>
          </p:cNvSpPr>
          <p:nvPr/>
        </p:nvSpPr>
        <p:spPr bwMode="auto">
          <a:xfrm>
            <a:off x="4810125" y="5949950"/>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zh-CN" altLang="en-US" sz="2400" b="0">
                <a:latin typeface="Times New Roman" panose="02020603050405020304" pitchFamily="18" charset="0"/>
              </a:rPr>
              <a:t>管芯剖面图</a:t>
            </a:r>
            <a:endParaRPr lang="en-US" altLang="zh-CN" sz="2400" b="0">
              <a:latin typeface="Times New Roman" panose="02020603050405020304" pitchFamily="18" charset="0"/>
            </a:endParaRPr>
          </a:p>
        </p:txBody>
      </p:sp>
      <p:sp>
        <p:nvSpPr>
          <p:cNvPr id="40970" name="Text Box 8">
            <a:extLst>
              <a:ext uri="{FF2B5EF4-FFF2-40B4-BE49-F238E27FC236}">
                <a16:creationId xmlns:a16="http://schemas.microsoft.com/office/drawing/2014/main" id="{0D15C903-066F-450C-800A-8711ED25E30F}"/>
              </a:ext>
            </a:extLst>
          </p:cNvPr>
          <p:cNvSpPr txBox="1">
            <a:spLocks noChangeArrowheads="1"/>
          </p:cNvSpPr>
          <p:nvPr/>
        </p:nvSpPr>
        <p:spPr bwMode="auto">
          <a:xfrm>
            <a:off x="1258888" y="5373688"/>
            <a:ext cx="1547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b="0">
                <a:latin typeface="Times New Roman" panose="02020603050405020304" pitchFamily="18" charset="0"/>
              </a:rPr>
              <a:t>电路符号</a:t>
            </a:r>
            <a:endParaRPr lang="en-US" altLang="zh-CN" sz="2400" b="0">
              <a:latin typeface="Times New Roman" panose="02020603050405020304" pitchFamily="18" charset="0"/>
            </a:endParaRPr>
          </a:p>
        </p:txBody>
      </p:sp>
      <p:sp>
        <p:nvSpPr>
          <p:cNvPr id="40971" name="Line 27">
            <a:extLst>
              <a:ext uri="{FF2B5EF4-FFF2-40B4-BE49-F238E27FC236}">
                <a16:creationId xmlns:a16="http://schemas.microsoft.com/office/drawing/2014/main" id="{F72006D5-AC84-454E-8B3D-BF3C951DC542}"/>
              </a:ext>
            </a:extLst>
          </p:cNvPr>
          <p:cNvSpPr>
            <a:spLocks noChangeShapeType="1"/>
          </p:cNvSpPr>
          <p:nvPr/>
        </p:nvSpPr>
        <p:spPr bwMode="auto">
          <a:xfrm>
            <a:off x="1903413" y="4148138"/>
            <a:ext cx="0" cy="14446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0972" name="Line 28">
            <a:extLst>
              <a:ext uri="{FF2B5EF4-FFF2-40B4-BE49-F238E27FC236}">
                <a16:creationId xmlns:a16="http://schemas.microsoft.com/office/drawing/2014/main" id="{C3D113C0-321D-4E25-8FEE-D261E00F172E}"/>
              </a:ext>
            </a:extLst>
          </p:cNvPr>
          <p:cNvSpPr>
            <a:spLocks noChangeShapeType="1"/>
          </p:cNvSpPr>
          <p:nvPr/>
        </p:nvSpPr>
        <p:spPr bwMode="auto">
          <a:xfrm>
            <a:off x="1903413" y="4221163"/>
            <a:ext cx="0" cy="43180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0973" name="Line 29">
            <a:extLst>
              <a:ext uri="{FF2B5EF4-FFF2-40B4-BE49-F238E27FC236}">
                <a16:creationId xmlns:a16="http://schemas.microsoft.com/office/drawing/2014/main" id="{678844B7-300E-4DB2-A685-251B1D4C0F75}"/>
              </a:ext>
            </a:extLst>
          </p:cNvPr>
          <p:cNvSpPr>
            <a:spLocks noChangeShapeType="1"/>
          </p:cNvSpPr>
          <p:nvPr/>
        </p:nvSpPr>
        <p:spPr bwMode="auto">
          <a:xfrm>
            <a:off x="1903413" y="4579938"/>
            <a:ext cx="0" cy="14446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0974" name="Line 30">
            <a:extLst>
              <a:ext uri="{FF2B5EF4-FFF2-40B4-BE49-F238E27FC236}">
                <a16:creationId xmlns:a16="http://schemas.microsoft.com/office/drawing/2014/main" id="{70C850A2-7BA8-4144-A849-0B96C76969C5}"/>
              </a:ext>
            </a:extLst>
          </p:cNvPr>
          <p:cNvSpPr>
            <a:spLocks noChangeShapeType="1"/>
          </p:cNvSpPr>
          <p:nvPr/>
        </p:nvSpPr>
        <p:spPr bwMode="auto">
          <a:xfrm>
            <a:off x="1903413" y="4437063"/>
            <a:ext cx="2159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0975" name="Line 31">
            <a:extLst>
              <a:ext uri="{FF2B5EF4-FFF2-40B4-BE49-F238E27FC236}">
                <a16:creationId xmlns:a16="http://schemas.microsoft.com/office/drawing/2014/main" id="{006ABB87-60DC-4CA0-9248-85AE484F15E4}"/>
              </a:ext>
            </a:extLst>
          </p:cNvPr>
          <p:cNvSpPr>
            <a:spLocks noChangeShapeType="1"/>
          </p:cNvSpPr>
          <p:nvPr/>
        </p:nvSpPr>
        <p:spPr bwMode="auto">
          <a:xfrm>
            <a:off x="1758950" y="4221163"/>
            <a:ext cx="0" cy="4318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0976" name="Line 32">
            <a:extLst>
              <a:ext uri="{FF2B5EF4-FFF2-40B4-BE49-F238E27FC236}">
                <a16:creationId xmlns:a16="http://schemas.microsoft.com/office/drawing/2014/main" id="{C81F78E7-1DB2-474F-883B-99C9B2DF15A4}"/>
              </a:ext>
            </a:extLst>
          </p:cNvPr>
          <p:cNvSpPr>
            <a:spLocks noChangeShapeType="1"/>
          </p:cNvSpPr>
          <p:nvPr/>
        </p:nvSpPr>
        <p:spPr bwMode="auto">
          <a:xfrm>
            <a:off x="1903413" y="4221163"/>
            <a:ext cx="2159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0977" name="Line 33">
            <a:extLst>
              <a:ext uri="{FF2B5EF4-FFF2-40B4-BE49-F238E27FC236}">
                <a16:creationId xmlns:a16="http://schemas.microsoft.com/office/drawing/2014/main" id="{45D99BAE-C6F1-42C9-AAA5-389971799985}"/>
              </a:ext>
            </a:extLst>
          </p:cNvPr>
          <p:cNvSpPr>
            <a:spLocks noChangeShapeType="1"/>
          </p:cNvSpPr>
          <p:nvPr/>
        </p:nvSpPr>
        <p:spPr bwMode="auto">
          <a:xfrm>
            <a:off x="1903413" y="4652963"/>
            <a:ext cx="2159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0978" name="Line 34">
            <a:extLst>
              <a:ext uri="{FF2B5EF4-FFF2-40B4-BE49-F238E27FC236}">
                <a16:creationId xmlns:a16="http://schemas.microsoft.com/office/drawing/2014/main" id="{6CB65858-4C38-41F9-9EFF-FF9596BA1A3D}"/>
              </a:ext>
            </a:extLst>
          </p:cNvPr>
          <p:cNvSpPr>
            <a:spLocks noChangeShapeType="1"/>
          </p:cNvSpPr>
          <p:nvPr/>
        </p:nvSpPr>
        <p:spPr bwMode="auto">
          <a:xfrm>
            <a:off x="1903413" y="4437063"/>
            <a:ext cx="365125" cy="0"/>
          </a:xfrm>
          <a:prstGeom prst="line">
            <a:avLst/>
          </a:prstGeom>
          <a:noFill/>
          <a:ln w="28575">
            <a:solidFill>
              <a:srgbClr val="000000"/>
            </a:solidFill>
            <a:round/>
            <a:headEnd type="triangle" w="med" len="lg"/>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0979" name="Line 35">
            <a:extLst>
              <a:ext uri="{FF2B5EF4-FFF2-40B4-BE49-F238E27FC236}">
                <a16:creationId xmlns:a16="http://schemas.microsoft.com/office/drawing/2014/main" id="{ED2E83E2-8D2B-45AD-85FD-295AE3D3D550}"/>
              </a:ext>
            </a:extLst>
          </p:cNvPr>
          <p:cNvSpPr>
            <a:spLocks noChangeShapeType="1"/>
          </p:cNvSpPr>
          <p:nvPr/>
        </p:nvSpPr>
        <p:spPr bwMode="auto">
          <a:xfrm>
            <a:off x="1476375" y="4652963"/>
            <a:ext cx="28733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0980" name="Line 36">
            <a:extLst>
              <a:ext uri="{FF2B5EF4-FFF2-40B4-BE49-F238E27FC236}">
                <a16:creationId xmlns:a16="http://schemas.microsoft.com/office/drawing/2014/main" id="{6DB4379F-94AF-4B68-B508-1D33759DC6AF}"/>
              </a:ext>
            </a:extLst>
          </p:cNvPr>
          <p:cNvSpPr>
            <a:spLocks noChangeShapeType="1"/>
          </p:cNvSpPr>
          <p:nvPr/>
        </p:nvSpPr>
        <p:spPr bwMode="auto">
          <a:xfrm>
            <a:off x="2119313" y="4652963"/>
            <a:ext cx="0" cy="32385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0981" name="Line 37">
            <a:extLst>
              <a:ext uri="{FF2B5EF4-FFF2-40B4-BE49-F238E27FC236}">
                <a16:creationId xmlns:a16="http://schemas.microsoft.com/office/drawing/2014/main" id="{8AEB129C-E025-486B-92FA-BA585B3F78C7}"/>
              </a:ext>
            </a:extLst>
          </p:cNvPr>
          <p:cNvSpPr>
            <a:spLocks noChangeShapeType="1"/>
          </p:cNvSpPr>
          <p:nvPr/>
        </p:nvSpPr>
        <p:spPr bwMode="auto">
          <a:xfrm>
            <a:off x="2124075" y="3897313"/>
            <a:ext cx="0" cy="32385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0982" name="Oval 38">
            <a:extLst>
              <a:ext uri="{FF2B5EF4-FFF2-40B4-BE49-F238E27FC236}">
                <a16:creationId xmlns:a16="http://schemas.microsoft.com/office/drawing/2014/main" id="{3E373ED9-036F-4203-B399-71DACD4F537F}"/>
              </a:ext>
            </a:extLst>
          </p:cNvPr>
          <p:cNvSpPr>
            <a:spLocks noChangeArrowheads="1"/>
          </p:cNvSpPr>
          <p:nvPr/>
        </p:nvSpPr>
        <p:spPr bwMode="auto">
          <a:xfrm>
            <a:off x="1333500" y="4579938"/>
            <a:ext cx="127000" cy="127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0983" name="Rectangle 39">
            <a:extLst>
              <a:ext uri="{FF2B5EF4-FFF2-40B4-BE49-F238E27FC236}">
                <a16:creationId xmlns:a16="http://schemas.microsoft.com/office/drawing/2014/main" id="{8AD98A01-F4F9-4EAE-B11A-772E098E18B0}"/>
              </a:ext>
            </a:extLst>
          </p:cNvPr>
          <p:cNvSpPr>
            <a:spLocks noChangeArrowheads="1"/>
          </p:cNvSpPr>
          <p:nvPr/>
        </p:nvSpPr>
        <p:spPr bwMode="auto">
          <a:xfrm flipH="1">
            <a:off x="1335088" y="41481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ea typeface="楷体_GB2312"/>
                <a:cs typeface="楷体_GB2312"/>
              </a:rPr>
              <a:t>g</a:t>
            </a:r>
          </a:p>
        </p:txBody>
      </p:sp>
      <p:sp>
        <p:nvSpPr>
          <p:cNvPr id="40984" name="Oval 40">
            <a:extLst>
              <a:ext uri="{FF2B5EF4-FFF2-40B4-BE49-F238E27FC236}">
                <a16:creationId xmlns:a16="http://schemas.microsoft.com/office/drawing/2014/main" id="{7F0147DF-1687-4C8F-87F9-B37E3CC51658}"/>
              </a:ext>
            </a:extLst>
          </p:cNvPr>
          <p:cNvSpPr>
            <a:spLocks noChangeArrowheads="1"/>
          </p:cNvSpPr>
          <p:nvPr/>
        </p:nvSpPr>
        <p:spPr bwMode="auto">
          <a:xfrm>
            <a:off x="2052638" y="4976813"/>
            <a:ext cx="127000" cy="127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0985" name="Rectangle 41">
            <a:extLst>
              <a:ext uri="{FF2B5EF4-FFF2-40B4-BE49-F238E27FC236}">
                <a16:creationId xmlns:a16="http://schemas.microsoft.com/office/drawing/2014/main" id="{5387513F-7AA5-47C8-BEA8-5F65AEFEE1AA}"/>
              </a:ext>
            </a:extLst>
          </p:cNvPr>
          <p:cNvSpPr>
            <a:spLocks noChangeArrowheads="1"/>
          </p:cNvSpPr>
          <p:nvPr/>
        </p:nvSpPr>
        <p:spPr bwMode="auto">
          <a:xfrm flipH="1">
            <a:off x="2279650" y="4832350"/>
            <a:ext cx="1190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ea typeface="楷体_GB2312"/>
                <a:cs typeface="楷体_GB2312"/>
              </a:rPr>
              <a:t>s</a:t>
            </a:r>
          </a:p>
        </p:txBody>
      </p:sp>
      <p:sp>
        <p:nvSpPr>
          <p:cNvPr id="40986" name="Oval 42">
            <a:extLst>
              <a:ext uri="{FF2B5EF4-FFF2-40B4-BE49-F238E27FC236}">
                <a16:creationId xmlns:a16="http://schemas.microsoft.com/office/drawing/2014/main" id="{1ACBCCED-A8A3-4492-8DD5-BDD2F9BD4EDC}"/>
              </a:ext>
            </a:extLst>
          </p:cNvPr>
          <p:cNvSpPr>
            <a:spLocks noChangeArrowheads="1"/>
          </p:cNvSpPr>
          <p:nvPr/>
        </p:nvSpPr>
        <p:spPr bwMode="auto">
          <a:xfrm>
            <a:off x="2052638" y="3789363"/>
            <a:ext cx="127000" cy="127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0987" name="Rectangle 43">
            <a:extLst>
              <a:ext uri="{FF2B5EF4-FFF2-40B4-BE49-F238E27FC236}">
                <a16:creationId xmlns:a16="http://schemas.microsoft.com/office/drawing/2014/main" id="{7F80FEB6-A54B-4CB9-AF71-62681EF96DC8}"/>
              </a:ext>
            </a:extLst>
          </p:cNvPr>
          <p:cNvSpPr>
            <a:spLocks noChangeArrowheads="1"/>
          </p:cNvSpPr>
          <p:nvPr/>
        </p:nvSpPr>
        <p:spPr bwMode="auto">
          <a:xfrm flipH="1">
            <a:off x="2281238" y="3644900"/>
            <a:ext cx="1698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ea typeface="楷体_GB2312"/>
                <a:cs typeface="楷体_GB2312"/>
              </a:rPr>
              <a:t>d</a:t>
            </a:r>
          </a:p>
        </p:txBody>
      </p:sp>
      <p:sp>
        <p:nvSpPr>
          <p:cNvPr id="40988" name="Rectangle 44">
            <a:extLst>
              <a:ext uri="{FF2B5EF4-FFF2-40B4-BE49-F238E27FC236}">
                <a16:creationId xmlns:a16="http://schemas.microsoft.com/office/drawing/2014/main" id="{109978C3-D907-4C4F-8090-4CAE5201DB72}"/>
              </a:ext>
            </a:extLst>
          </p:cNvPr>
          <p:cNvSpPr>
            <a:spLocks noChangeArrowheads="1"/>
          </p:cNvSpPr>
          <p:nvPr/>
        </p:nvSpPr>
        <p:spPr bwMode="auto">
          <a:xfrm flipH="1">
            <a:off x="2341563" y="4251325"/>
            <a:ext cx="20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ea typeface="楷体_GB2312"/>
                <a:cs typeface="楷体_GB2312"/>
              </a:rPr>
              <a:t>B</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a:extLst>
              <a:ext uri="{FF2B5EF4-FFF2-40B4-BE49-F238E27FC236}">
                <a16:creationId xmlns:a16="http://schemas.microsoft.com/office/drawing/2014/main" id="{B8C73A78-8B9E-4F93-A7A4-58358C67AFB4}"/>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7AF114E4-E869-40AC-A8E6-8A72761F1383}" type="datetime1">
              <a:rPr lang="zh-CN" altLang="en-US" sz="1800" b="0" smtClean="0">
                <a:solidFill>
                  <a:srgbClr val="B2B2B2"/>
                </a:solidFill>
              </a:rPr>
              <a:pPr>
                <a:spcAft>
                  <a:spcPct val="0"/>
                </a:spcAft>
                <a:buFontTx/>
                <a:buNone/>
              </a:pPr>
              <a:t>2022/11/11</a:t>
            </a:fld>
            <a:endParaRPr lang="en-US" altLang="zh-CN" sz="1800" b="0">
              <a:solidFill>
                <a:srgbClr val="B2B2B2"/>
              </a:solidFill>
            </a:endParaRPr>
          </a:p>
        </p:txBody>
      </p:sp>
      <p:sp>
        <p:nvSpPr>
          <p:cNvPr id="43011" name="Rectangle 5">
            <a:extLst>
              <a:ext uri="{FF2B5EF4-FFF2-40B4-BE49-F238E27FC236}">
                <a16:creationId xmlns:a16="http://schemas.microsoft.com/office/drawing/2014/main" id="{C4A7DC15-8B3A-49E9-8837-E3555DE4CFA0}"/>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a:t>
            </a:r>
            <a:r>
              <a:rPr lang="zh-CN" altLang="en-US" sz="1800" b="0">
                <a:solidFill>
                  <a:srgbClr val="B2B2B2"/>
                </a:solidFill>
                <a:latin typeface="Times New Roman" panose="02020603050405020304" pitchFamily="18" charset="0"/>
              </a:rPr>
              <a:t> </a:t>
            </a:r>
            <a:r>
              <a:rPr lang="en-US" altLang="zh-CN" sz="1800" b="0">
                <a:solidFill>
                  <a:srgbClr val="B2B2B2"/>
                </a:solidFill>
                <a:latin typeface="Times New Roman" panose="02020603050405020304" pitchFamily="18" charset="0"/>
              </a:rPr>
              <a:t>— </a:t>
            </a:r>
            <a:r>
              <a:rPr lang="zh-CN" altLang="en-US" sz="1800" b="0">
                <a:solidFill>
                  <a:srgbClr val="B2B2B2"/>
                </a:solidFill>
              </a:rPr>
              <a:t>三</a:t>
            </a:r>
            <a:r>
              <a:rPr lang="zh-CN" altLang="zh-CN" sz="1800" b="0">
                <a:solidFill>
                  <a:srgbClr val="B2B2B2"/>
                </a:solidFill>
              </a:rPr>
              <a:t>极管</a:t>
            </a:r>
            <a:endParaRPr lang="en-US" altLang="zh-CN" sz="1800" b="0">
              <a:solidFill>
                <a:srgbClr val="B2B2B2"/>
              </a:solidFill>
            </a:endParaRPr>
          </a:p>
        </p:txBody>
      </p:sp>
      <p:sp>
        <p:nvSpPr>
          <p:cNvPr id="43012" name="Rectangle 6">
            <a:extLst>
              <a:ext uri="{FF2B5EF4-FFF2-40B4-BE49-F238E27FC236}">
                <a16:creationId xmlns:a16="http://schemas.microsoft.com/office/drawing/2014/main" id="{26E90F44-1BF1-4995-9FB8-2DEF99B38D1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516A1287-9523-43E5-BDDD-DB6556D0FE0A}" type="slidenum">
              <a:rPr lang="en-US" altLang="zh-CN" sz="1800" b="0" smtClean="0">
                <a:solidFill>
                  <a:srgbClr val="B2B2B2"/>
                </a:solidFill>
              </a:rPr>
              <a:pPr>
                <a:spcAft>
                  <a:spcPct val="0"/>
                </a:spcAft>
                <a:buFontTx/>
                <a:buNone/>
              </a:pPr>
              <a:t>21</a:t>
            </a:fld>
            <a:endParaRPr lang="en-US" altLang="zh-CN" sz="1800" b="0">
              <a:solidFill>
                <a:srgbClr val="B2B2B2"/>
              </a:solidFill>
            </a:endParaRPr>
          </a:p>
        </p:txBody>
      </p:sp>
      <p:sp>
        <p:nvSpPr>
          <p:cNvPr id="43013" name="Rectangle 2">
            <a:extLst>
              <a:ext uri="{FF2B5EF4-FFF2-40B4-BE49-F238E27FC236}">
                <a16:creationId xmlns:a16="http://schemas.microsoft.com/office/drawing/2014/main" id="{0E753AB4-445A-4FE6-B78F-58BCDBE996FC}"/>
              </a:ext>
            </a:extLst>
          </p:cNvPr>
          <p:cNvSpPr>
            <a:spLocks noChangeArrowheads="1"/>
          </p:cNvSpPr>
          <p:nvPr>
            <p:ph type="title"/>
          </p:nvPr>
        </p:nvSpPr>
        <p:spPr/>
        <p:txBody>
          <a:bodyPr/>
          <a:lstStyle/>
          <a:p>
            <a:r>
              <a:rPr lang="en-US" altLang="zh-CN" sz="4000"/>
              <a:t>BJT</a:t>
            </a:r>
            <a:r>
              <a:rPr lang="zh-CN" altLang="en-US" sz="4000"/>
              <a:t>与场效应管比较</a:t>
            </a:r>
          </a:p>
        </p:txBody>
      </p:sp>
      <p:sp>
        <p:nvSpPr>
          <p:cNvPr id="43014" name="Rectangle 3">
            <a:extLst>
              <a:ext uri="{FF2B5EF4-FFF2-40B4-BE49-F238E27FC236}">
                <a16:creationId xmlns:a16="http://schemas.microsoft.com/office/drawing/2014/main" id="{31C9F790-9471-47BE-B6D3-770D84D8F32A}"/>
              </a:ext>
            </a:extLst>
          </p:cNvPr>
          <p:cNvSpPr>
            <a:spLocks noChangeArrowheads="1"/>
          </p:cNvSpPr>
          <p:nvPr/>
        </p:nvSpPr>
        <p:spPr bwMode="auto">
          <a:xfrm>
            <a:off x="747713" y="1223963"/>
            <a:ext cx="23399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3015" name="Rectangle 4">
            <a:extLst>
              <a:ext uri="{FF2B5EF4-FFF2-40B4-BE49-F238E27FC236}">
                <a16:creationId xmlns:a16="http://schemas.microsoft.com/office/drawing/2014/main" id="{016B091C-E53F-4B7A-BC0C-F3E0FC1B9547}"/>
              </a:ext>
            </a:extLst>
          </p:cNvPr>
          <p:cNvSpPr>
            <a:spLocks noChangeArrowheads="1"/>
          </p:cNvSpPr>
          <p:nvPr/>
        </p:nvSpPr>
        <p:spPr bwMode="auto">
          <a:xfrm>
            <a:off x="747713" y="1223963"/>
            <a:ext cx="2805112"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aphicFrame>
        <p:nvGraphicFramePr>
          <p:cNvPr id="625669" name="Group 5">
            <a:extLst>
              <a:ext uri="{FF2B5EF4-FFF2-40B4-BE49-F238E27FC236}">
                <a16:creationId xmlns:a16="http://schemas.microsoft.com/office/drawing/2014/main" id="{0FE140D6-E444-42F8-951F-A9B27E418B65}"/>
              </a:ext>
            </a:extLst>
          </p:cNvPr>
          <p:cNvGraphicFramePr>
            <a:graphicFrameLocks noGrp="1"/>
          </p:cNvGraphicFramePr>
          <p:nvPr/>
        </p:nvGraphicFramePr>
        <p:xfrm>
          <a:off x="719138" y="1520825"/>
          <a:ext cx="7921625" cy="4676775"/>
        </p:xfrm>
        <a:graphic>
          <a:graphicData uri="http://schemas.openxmlformats.org/drawingml/2006/table">
            <a:tbl>
              <a:tblPr/>
              <a:tblGrid>
                <a:gridCol w="1298575">
                  <a:extLst>
                    <a:ext uri="{9D8B030D-6E8A-4147-A177-3AD203B41FA5}">
                      <a16:colId xmlns:a16="http://schemas.microsoft.com/office/drawing/2014/main" val="20000"/>
                    </a:ext>
                  </a:extLst>
                </a:gridCol>
                <a:gridCol w="3014662">
                  <a:extLst>
                    <a:ext uri="{9D8B030D-6E8A-4147-A177-3AD203B41FA5}">
                      <a16:colId xmlns:a16="http://schemas.microsoft.com/office/drawing/2014/main" val="20001"/>
                    </a:ext>
                  </a:extLst>
                </a:gridCol>
                <a:gridCol w="3608388">
                  <a:extLst>
                    <a:ext uri="{9D8B030D-6E8A-4147-A177-3AD203B41FA5}">
                      <a16:colId xmlns:a16="http://schemas.microsoft.com/office/drawing/2014/main" val="20002"/>
                    </a:ext>
                  </a:extLst>
                </a:gridCol>
              </a:tblGrid>
              <a:tr h="576263">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pitchFamily="2" charset="-122"/>
                      </a:endParaRPr>
                    </a:p>
                  </a:txBody>
                  <a:tcPr marL="0" marR="0" marT="0" marB="0" anchor="ctr" anchorCtr="1"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rPr>
                        <a:t>BJT</a:t>
                      </a:r>
                      <a:r>
                        <a:rPr kumimoji="0" lang="zh-CN" altLang="en-US" sz="2000" b="1" i="0" u="none" strike="noStrike" cap="none" normalizeH="0" baseline="0">
                          <a:ln>
                            <a:noFill/>
                          </a:ln>
                          <a:solidFill>
                            <a:schemeClr val="tx1"/>
                          </a:solidFill>
                          <a:effectLst/>
                          <a:latin typeface="Arial" charset="0"/>
                          <a:ea typeface="宋体" pitchFamily="2" charset="-122"/>
                          <a:cs typeface="Times New Roman" pitchFamily="18" charset="0"/>
                        </a:rPr>
                        <a:t>（双极型）</a:t>
                      </a:r>
                      <a:endParaRPr kumimoji="0" lang="zh-CN" altLang="en-US" sz="2000" b="1" i="0" u="none" strike="noStrike" cap="none" normalizeH="0" baseline="0">
                        <a:ln>
                          <a:noFill/>
                        </a:ln>
                        <a:solidFill>
                          <a:schemeClr val="tx1"/>
                        </a:solidFill>
                        <a:effectLst/>
                        <a:latin typeface="Arial" charset="0"/>
                        <a:ea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zh-CN" altLang="en-US" sz="2000" b="1" i="0" u="none" strike="noStrike" cap="none" normalizeH="0" baseline="0">
                          <a:ln>
                            <a:noFill/>
                          </a:ln>
                          <a:solidFill>
                            <a:schemeClr val="tx1"/>
                          </a:solidFill>
                          <a:effectLst/>
                          <a:latin typeface="Arial" charset="0"/>
                          <a:ea typeface="宋体" pitchFamily="2" charset="-122"/>
                          <a:cs typeface="Times New Roman" pitchFamily="18" charset="0"/>
                        </a:rPr>
                        <a:t>场效应管（单极型）</a:t>
                      </a:r>
                      <a:endParaRPr kumimoji="0" lang="zh-CN" altLang="en-US" sz="2000" b="1" i="0" u="none" strike="noStrike" cap="none" normalizeH="0" baseline="0">
                        <a:ln>
                          <a:noFill/>
                        </a:ln>
                        <a:solidFill>
                          <a:schemeClr val="tx1"/>
                        </a:solidFill>
                        <a:effectLst/>
                        <a:latin typeface="Arial" charset="0"/>
                        <a:ea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1325">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zh-CN" altLang="en-US" sz="1800" b="1" i="0" u="none" strike="noStrike" cap="none" normalizeH="0" baseline="0">
                          <a:ln>
                            <a:noFill/>
                          </a:ln>
                          <a:solidFill>
                            <a:schemeClr val="tx1"/>
                          </a:solidFill>
                          <a:effectLst/>
                          <a:latin typeface="Arial" charset="0"/>
                          <a:ea typeface="宋体" pitchFamily="2" charset="-122"/>
                          <a:cs typeface="Times New Roman" pitchFamily="18" charset="0"/>
                        </a:rPr>
                        <a:t>导电特点</a:t>
                      </a:r>
                      <a:endParaRPr kumimoji="0" lang="zh-CN" altLang="en-US" sz="1800" b="1" i="0" u="none" strike="noStrike" cap="none" normalizeH="0" baseline="0">
                        <a:ln>
                          <a:noFill/>
                        </a:ln>
                        <a:solidFill>
                          <a:schemeClr val="tx1"/>
                        </a:solidFill>
                        <a:effectLst/>
                        <a:latin typeface="Arial" charset="0"/>
                        <a:ea typeface="宋体" pitchFamily="2" charset="-122"/>
                      </a:endParaRPr>
                    </a:p>
                  </a:txBody>
                  <a:tcPr marL="0" marR="0" marT="0" marB="0" anchor="ctr" anchorCtr="1" horzOverflow="overflow">
                    <a:lnL cap="flat">
                      <a:noFill/>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zh-CN" altLang="en-US" sz="1800" b="0" i="0" u="none" strike="noStrike" cap="none" normalizeH="0" baseline="0">
                          <a:ln>
                            <a:noFill/>
                          </a:ln>
                          <a:solidFill>
                            <a:schemeClr val="tx1"/>
                          </a:solidFill>
                          <a:effectLst/>
                          <a:latin typeface="Arial" charset="0"/>
                          <a:ea typeface="宋体" pitchFamily="2" charset="-122"/>
                          <a:cs typeface="Times New Roman" pitchFamily="18" charset="0"/>
                        </a:rPr>
                        <a:t>多子和少子都参与导电</a:t>
                      </a:r>
                      <a:endParaRPr kumimoji="0" lang="zh-CN" altLang="en-US" sz="1800" b="0" i="0" u="none" strike="noStrike" cap="none" normalizeH="0" baseline="0">
                        <a:ln>
                          <a:noFill/>
                        </a:ln>
                        <a:solidFill>
                          <a:schemeClr val="tx1"/>
                        </a:solidFill>
                        <a:effectLst/>
                        <a:latin typeface="Arial" charset="0"/>
                        <a:ea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zh-CN" altLang="en-US" sz="1800" b="0" i="0" u="none" strike="noStrike" cap="none" normalizeH="0" baseline="0">
                          <a:ln>
                            <a:noFill/>
                          </a:ln>
                          <a:solidFill>
                            <a:schemeClr val="tx1"/>
                          </a:solidFill>
                          <a:effectLst/>
                          <a:latin typeface="Arial" charset="0"/>
                          <a:ea typeface="宋体" pitchFamily="2" charset="-122"/>
                          <a:cs typeface="Times New Roman" pitchFamily="18" charset="0"/>
                        </a:rPr>
                        <a:t>只有一种多子导电</a:t>
                      </a:r>
                      <a:endParaRPr kumimoji="0" lang="zh-CN" altLang="en-US" sz="1800" b="0" i="0" u="none" strike="noStrike" cap="none" normalizeH="0" baseline="0">
                        <a:ln>
                          <a:noFill/>
                        </a:ln>
                        <a:solidFill>
                          <a:schemeClr val="tx1"/>
                        </a:solidFill>
                        <a:effectLst/>
                        <a:latin typeface="Arial" charset="0"/>
                        <a:ea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1325">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zh-CN" altLang="en-US" sz="1800" b="1" i="0" u="none" strike="noStrike" cap="none" normalizeH="0" baseline="0">
                          <a:ln>
                            <a:noFill/>
                          </a:ln>
                          <a:solidFill>
                            <a:schemeClr val="tx1"/>
                          </a:solidFill>
                          <a:effectLst/>
                          <a:latin typeface="Arial" charset="0"/>
                          <a:ea typeface="宋体" pitchFamily="2" charset="-122"/>
                          <a:cs typeface="Times New Roman" pitchFamily="18" charset="0"/>
                        </a:rPr>
                        <a:t>控制方式</a:t>
                      </a:r>
                      <a:endParaRPr kumimoji="0" lang="zh-CN" altLang="en-US" sz="1800" b="1" i="0" u="none" strike="noStrike" cap="none" normalizeH="0" baseline="0">
                        <a:ln>
                          <a:noFill/>
                        </a:ln>
                        <a:solidFill>
                          <a:schemeClr val="tx1"/>
                        </a:solidFill>
                        <a:effectLst/>
                        <a:latin typeface="Arial" charset="0"/>
                        <a:ea typeface="宋体" pitchFamily="2" charset="-122"/>
                      </a:endParaRPr>
                    </a:p>
                  </a:txBody>
                  <a:tcPr marL="0" marR="0" marT="0" marB="0" anchor="ctr" anchorCtr="1" horzOverflow="overflow">
                    <a:lnL cap="flat">
                      <a:noFill/>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zh-CN" altLang="en-US" sz="1800" b="0" i="0" u="none" strike="noStrike" cap="none" normalizeH="0" baseline="0">
                          <a:ln>
                            <a:noFill/>
                          </a:ln>
                          <a:solidFill>
                            <a:schemeClr val="tx1"/>
                          </a:solidFill>
                          <a:effectLst/>
                          <a:latin typeface="Arial" charset="0"/>
                          <a:ea typeface="宋体" pitchFamily="2" charset="-122"/>
                          <a:cs typeface="Times New Roman" pitchFamily="18" charset="0"/>
                        </a:rPr>
                        <a:t>电压</a:t>
                      </a:r>
                      <a:r>
                        <a:rPr kumimoji="0" lang="en-US" altLang="zh-CN" sz="1800" b="0" i="0" u="none" strike="noStrike" cap="none" normalizeH="0" baseline="0">
                          <a:ln>
                            <a:noFill/>
                          </a:ln>
                          <a:solidFill>
                            <a:schemeClr val="tx1"/>
                          </a:solidFill>
                          <a:effectLst/>
                          <a:latin typeface="Arial" charset="0"/>
                          <a:ea typeface="宋体" pitchFamily="2" charset="-122"/>
                          <a:cs typeface="Times New Roman" pitchFamily="18" charset="0"/>
                        </a:rPr>
                        <a:t>/</a:t>
                      </a:r>
                      <a:r>
                        <a:rPr kumimoji="0" lang="zh-CN" altLang="en-US" sz="1800" b="0" i="0" u="none" strike="noStrike" cap="none" normalizeH="0" baseline="0">
                          <a:ln>
                            <a:noFill/>
                          </a:ln>
                          <a:solidFill>
                            <a:schemeClr val="tx1"/>
                          </a:solidFill>
                          <a:effectLst/>
                          <a:latin typeface="Arial" charset="0"/>
                          <a:ea typeface="宋体" pitchFamily="2" charset="-122"/>
                          <a:cs typeface="Times New Roman" pitchFamily="18" charset="0"/>
                        </a:rPr>
                        <a:t>电流控制电流</a:t>
                      </a: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zh-CN" altLang="en-US" sz="1800" b="0" i="0" u="none" strike="noStrike" cap="none" normalizeH="0" baseline="0">
                          <a:ln>
                            <a:noFill/>
                          </a:ln>
                          <a:solidFill>
                            <a:schemeClr val="tx1"/>
                          </a:solidFill>
                          <a:effectLst/>
                          <a:latin typeface="Arial" charset="0"/>
                          <a:ea typeface="宋体" pitchFamily="2" charset="-122"/>
                          <a:cs typeface="Times New Roman" pitchFamily="18" charset="0"/>
                        </a:rPr>
                        <a:t>电压控制电流</a:t>
                      </a:r>
                      <a:endParaRPr kumimoji="0" lang="zh-CN" altLang="en-US" sz="1800" b="0" i="0" u="none" strike="noStrike" cap="none" normalizeH="0" baseline="0">
                        <a:ln>
                          <a:noFill/>
                        </a:ln>
                        <a:solidFill>
                          <a:schemeClr val="tx1"/>
                        </a:solidFill>
                        <a:effectLst/>
                        <a:latin typeface="Arial" charset="0"/>
                        <a:ea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2913">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zh-CN" altLang="en-US" sz="1800" b="1" i="0" u="none" strike="noStrike" cap="none" normalizeH="0" baseline="0">
                          <a:ln>
                            <a:noFill/>
                          </a:ln>
                          <a:solidFill>
                            <a:schemeClr val="tx1"/>
                          </a:solidFill>
                          <a:effectLst/>
                          <a:latin typeface="Arial" charset="0"/>
                          <a:ea typeface="宋体" pitchFamily="2" charset="-122"/>
                          <a:cs typeface="Times New Roman" pitchFamily="18" charset="0"/>
                        </a:rPr>
                        <a:t>类    型</a:t>
                      </a:r>
                      <a:endParaRPr kumimoji="0" lang="zh-CN" altLang="en-US" sz="1800" b="1" i="0" u="none" strike="noStrike" cap="none" normalizeH="0" baseline="0">
                        <a:ln>
                          <a:noFill/>
                        </a:ln>
                        <a:solidFill>
                          <a:schemeClr val="tx1"/>
                        </a:solidFill>
                        <a:effectLst/>
                        <a:latin typeface="Arial" charset="0"/>
                        <a:ea typeface="宋体" pitchFamily="2" charset="-122"/>
                      </a:endParaRPr>
                    </a:p>
                  </a:txBody>
                  <a:tcPr marL="0" marR="0" marT="0" marB="0" anchor="ctr" anchorCtr="1" horzOverflow="overflow">
                    <a:lnL cap="flat">
                      <a:noFill/>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1800" b="0" i="0" u="none" strike="noStrike" cap="none" normalizeH="0" baseline="0">
                          <a:ln>
                            <a:noFill/>
                          </a:ln>
                          <a:solidFill>
                            <a:schemeClr val="tx1"/>
                          </a:solidFill>
                          <a:effectLst/>
                          <a:latin typeface="Arial" charset="0"/>
                          <a:ea typeface="宋体" pitchFamily="2" charset="-122"/>
                          <a:cs typeface="Times New Roman" pitchFamily="18" charset="0"/>
                        </a:rPr>
                        <a:t>PNP</a:t>
                      </a:r>
                      <a:r>
                        <a:rPr kumimoji="0" lang="zh-CN" altLang="en-US" sz="1800" b="0" i="0" u="none" strike="noStrike" cap="none" normalizeH="0" baseline="0">
                          <a:ln>
                            <a:noFill/>
                          </a:ln>
                          <a:solidFill>
                            <a:schemeClr val="tx1"/>
                          </a:solidFill>
                          <a:effectLst/>
                          <a:latin typeface="Arial" charset="0"/>
                          <a:ea typeface="宋体" pitchFamily="2" charset="-122"/>
                          <a:cs typeface="Times New Roman" pitchFamily="18" charset="0"/>
                        </a:rPr>
                        <a:t>、</a:t>
                      </a:r>
                      <a:r>
                        <a:rPr kumimoji="0" lang="en-US" altLang="zh-CN" sz="1800" b="0" i="0" u="none" strike="noStrike" cap="none" normalizeH="0" baseline="0">
                          <a:ln>
                            <a:noFill/>
                          </a:ln>
                          <a:solidFill>
                            <a:schemeClr val="tx1"/>
                          </a:solidFill>
                          <a:effectLst/>
                          <a:latin typeface="Arial" charset="0"/>
                          <a:ea typeface="宋体" pitchFamily="2" charset="-122"/>
                          <a:cs typeface="Times New Roman" pitchFamily="18" charset="0"/>
                        </a:rPr>
                        <a:t>NPN</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1800" b="0" i="0" u="none" strike="noStrike" cap="none" normalizeH="0" baseline="0">
                          <a:ln>
                            <a:noFill/>
                          </a:ln>
                          <a:solidFill>
                            <a:schemeClr val="tx1"/>
                          </a:solidFill>
                          <a:effectLst/>
                          <a:latin typeface="Arial" charset="0"/>
                          <a:ea typeface="宋体" pitchFamily="2" charset="-122"/>
                          <a:cs typeface="Times New Roman" pitchFamily="18" charset="0"/>
                        </a:rPr>
                        <a:t>N</a:t>
                      </a:r>
                      <a:r>
                        <a:rPr kumimoji="0" lang="zh-CN" altLang="en-US" sz="1800" b="0" i="0" u="none" strike="noStrike" cap="none" normalizeH="0" baseline="0">
                          <a:ln>
                            <a:noFill/>
                          </a:ln>
                          <a:solidFill>
                            <a:schemeClr val="tx1"/>
                          </a:solidFill>
                          <a:effectLst/>
                          <a:latin typeface="Arial" charset="0"/>
                          <a:ea typeface="宋体" pitchFamily="2" charset="-122"/>
                          <a:cs typeface="Times New Roman" pitchFamily="18" charset="0"/>
                        </a:rPr>
                        <a:t>沟道、</a:t>
                      </a:r>
                      <a:r>
                        <a:rPr kumimoji="0" lang="en-US" altLang="zh-CN" sz="1800" b="0" i="0" u="none" strike="noStrike" cap="none" normalizeH="0" baseline="0">
                          <a:ln>
                            <a:noFill/>
                          </a:ln>
                          <a:solidFill>
                            <a:schemeClr val="tx1"/>
                          </a:solidFill>
                          <a:effectLst/>
                          <a:latin typeface="Arial" charset="0"/>
                          <a:ea typeface="宋体" pitchFamily="2" charset="-122"/>
                          <a:cs typeface="Times New Roman" pitchFamily="18" charset="0"/>
                        </a:rPr>
                        <a:t>P</a:t>
                      </a:r>
                      <a:r>
                        <a:rPr kumimoji="0" lang="zh-CN" altLang="en-US" sz="1800" b="0" i="0" u="none" strike="noStrike" cap="none" normalizeH="0" baseline="0">
                          <a:ln>
                            <a:noFill/>
                          </a:ln>
                          <a:solidFill>
                            <a:schemeClr val="tx1"/>
                          </a:solidFill>
                          <a:effectLst/>
                          <a:latin typeface="Arial" charset="0"/>
                          <a:ea typeface="宋体" pitchFamily="2" charset="-122"/>
                          <a:cs typeface="Times New Roman" pitchFamily="18" charset="0"/>
                        </a:rPr>
                        <a:t>沟道、增强型、耗尽型</a:t>
                      </a:r>
                      <a:endParaRPr kumimoji="0" lang="zh-CN" altLang="en-US" sz="1800" b="0" i="0" u="none" strike="noStrike" cap="none" normalizeH="0" baseline="0">
                        <a:ln>
                          <a:noFill/>
                        </a:ln>
                        <a:solidFill>
                          <a:schemeClr val="tx1"/>
                        </a:solidFill>
                        <a:effectLst/>
                        <a:latin typeface="Arial" charset="0"/>
                        <a:ea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13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pitchFamily="2" charset="-122"/>
                      </a:endParaRPr>
                    </a:p>
                  </a:txBody>
                  <a:tcPr marL="0" marR="0" marT="0" marB="0" anchor="ctr" anchorCtr="1" horzOverflow="overflow">
                    <a:lnL cap="flat">
                      <a:noFill/>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1800" b="0" i="0" u="none" strike="noStrike" cap="none" normalizeH="0" baseline="0">
                          <a:ln>
                            <a:noFill/>
                          </a:ln>
                          <a:solidFill>
                            <a:schemeClr val="tx1"/>
                          </a:solidFill>
                          <a:effectLst/>
                          <a:latin typeface="Arial" charset="0"/>
                          <a:ea typeface="宋体" pitchFamily="2" charset="-122"/>
                          <a:cs typeface="Times New Roman" pitchFamily="18" charset="0"/>
                        </a:rPr>
                        <a:t>C</a:t>
                      </a:r>
                      <a:r>
                        <a:rPr kumimoji="0" lang="zh-CN" altLang="en-US" sz="1800" b="0" i="0" u="none" strike="noStrike" cap="none" normalizeH="0" baseline="0">
                          <a:ln>
                            <a:noFill/>
                          </a:ln>
                          <a:solidFill>
                            <a:schemeClr val="tx1"/>
                          </a:solidFill>
                          <a:effectLst/>
                          <a:latin typeface="Arial" charset="0"/>
                          <a:ea typeface="宋体" pitchFamily="2" charset="-122"/>
                          <a:cs typeface="Times New Roman" pitchFamily="18" charset="0"/>
                        </a:rPr>
                        <a:t>、</a:t>
                      </a:r>
                      <a:r>
                        <a:rPr kumimoji="0" lang="en-US" altLang="zh-CN" sz="1800" b="0" i="0" u="none" strike="noStrike" cap="none" normalizeH="0" baseline="0">
                          <a:ln>
                            <a:noFill/>
                          </a:ln>
                          <a:solidFill>
                            <a:schemeClr val="tx1"/>
                          </a:solidFill>
                          <a:effectLst/>
                          <a:latin typeface="Arial" charset="0"/>
                          <a:ea typeface="宋体" pitchFamily="2" charset="-122"/>
                          <a:cs typeface="Times New Roman" pitchFamily="18" charset="0"/>
                        </a:rPr>
                        <a:t>E</a:t>
                      </a:r>
                      <a:r>
                        <a:rPr kumimoji="0" lang="zh-CN" altLang="en-US" sz="1800" b="0" i="0" u="none" strike="noStrike" cap="none" normalizeH="0" baseline="0">
                          <a:ln>
                            <a:noFill/>
                          </a:ln>
                          <a:solidFill>
                            <a:schemeClr val="tx1"/>
                          </a:solidFill>
                          <a:effectLst/>
                          <a:latin typeface="Arial" charset="0"/>
                          <a:ea typeface="宋体" pitchFamily="2" charset="-122"/>
                          <a:cs typeface="Times New Roman" pitchFamily="18" charset="0"/>
                        </a:rPr>
                        <a:t>一般不可倒置使用</a:t>
                      </a:r>
                      <a:endParaRPr kumimoji="0" lang="zh-CN" altLang="en-US" sz="1800" b="0" i="0" u="none" strike="noStrike" cap="none" normalizeH="0" baseline="0">
                        <a:ln>
                          <a:noFill/>
                        </a:ln>
                        <a:solidFill>
                          <a:schemeClr val="tx1"/>
                        </a:solidFill>
                        <a:effectLst/>
                        <a:latin typeface="Arial" charset="0"/>
                        <a:ea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1800" b="0" i="0" u="none" strike="noStrike" cap="none" normalizeH="0" baseline="0">
                          <a:ln>
                            <a:noFill/>
                          </a:ln>
                          <a:solidFill>
                            <a:schemeClr val="tx1"/>
                          </a:solidFill>
                          <a:effectLst/>
                          <a:latin typeface="Arial" charset="0"/>
                          <a:ea typeface="宋体" pitchFamily="2" charset="-122"/>
                          <a:cs typeface="Times New Roman" pitchFamily="18" charset="0"/>
                        </a:rPr>
                        <a:t>D</a:t>
                      </a:r>
                      <a:r>
                        <a:rPr kumimoji="0" lang="zh-CN" altLang="en-US" sz="1800" b="0" i="0" u="none" strike="noStrike" cap="none" normalizeH="0" baseline="0">
                          <a:ln>
                            <a:noFill/>
                          </a:ln>
                          <a:solidFill>
                            <a:schemeClr val="tx1"/>
                          </a:solidFill>
                          <a:effectLst/>
                          <a:latin typeface="Arial" charset="0"/>
                          <a:ea typeface="宋体" pitchFamily="2" charset="-122"/>
                          <a:cs typeface="Times New Roman" pitchFamily="18" charset="0"/>
                        </a:rPr>
                        <a:t>、</a:t>
                      </a:r>
                      <a:r>
                        <a:rPr kumimoji="0" lang="en-US" altLang="zh-CN" sz="1800" b="0" i="0" u="none" strike="noStrike" cap="none" normalizeH="0" baseline="0">
                          <a:ln>
                            <a:noFill/>
                          </a:ln>
                          <a:solidFill>
                            <a:schemeClr val="tx1"/>
                          </a:solidFill>
                          <a:effectLst/>
                          <a:latin typeface="Arial" charset="0"/>
                          <a:ea typeface="宋体" pitchFamily="2" charset="-122"/>
                          <a:cs typeface="Times New Roman" pitchFamily="18" charset="0"/>
                        </a:rPr>
                        <a:t>S</a:t>
                      </a:r>
                      <a:r>
                        <a:rPr kumimoji="0" lang="zh-CN" altLang="en-US" sz="1800" b="0" i="0" u="none" strike="noStrike" cap="none" normalizeH="0" baseline="0">
                          <a:ln>
                            <a:noFill/>
                          </a:ln>
                          <a:solidFill>
                            <a:schemeClr val="tx1"/>
                          </a:solidFill>
                          <a:effectLst/>
                          <a:latin typeface="Arial" charset="0"/>
                          <a:ea typeface="宋体" pitchFamily="2" charset="-122"/>
                          <a:cs typeface="Times New Roman" pitchFamily="18" charset="0"/>
                        </a:rPr>
                        <a:t>一般可倒置使用</a:t>
                      </a:r>
                      <a:endParaRPr kumimoji="0" lang="zh-CN" altLang="en-US" sz="1800" b="0" i="0" u="none" strike="noStrike" cap="none" normalizeH="0" baseline="0">
                        <a:ln>
                          <a:noFill/>
                        </a:ln>
                        <a:solidFill>
                          <a:schemeClr val="tx1"/>
                        </a:solidFill>
                        <a:effectLst/>
                        <a:latin typeface="Arial" charset="0"/>
                        <a:ea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41325">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zh-CN" altLang="en-US" sz="1800" b="1" i="0" u="none" strike="noStrike" cap="none" normalizeH="0" baseline="0">
                          <a:ln>
                            <a:noFill/>
                          </a:ln>
                          <a:solidFill>
                            <a:schemeClr val="tx1"/>
                          </a:solidFill>
                          <a:effectLst/>
                          <a:latin typeface="Arial" charset="0"/>
                          <a:ea typeface="宋体" pitchFamily="2" charset="-122"/>
                          <a:cs typeface="Times New Roman" pitchFamily="18" charset="0"/>
                        </a:rPr>
                        <a:t>输入电阻</a:t>
                      </a:r>
                      <a:endParaRPr kumimoji="0" lang="zh-CN" altLang="en-US" sz="1800" b="1" i="0" u="none" strike="noStrike" cap="none" normalizeH="0" baseline="0">
                        <a:ln>
                          <a:noFill/>
                        </a:ln>
                        <a:solidFill>
                          <a:schemeClr val="tx1"/>
                        </a:solidFill>
                        <a:effectLst/>
                        <a:latin typeface="Arial" charset="0"/>
                        <a:ea typeface="宋体" pitchFamily="2" charset="-122"/>
                      </a:endParaRPr>
                    </a:p>
                  </a:txBody>
                  <a:tcPr marL="0" marR="0" marT="0" marB="0" anchor="ctr" anchorCtr="1" horzOverflow="overflow">
                    <a:lnL cap="flat">
                      <a:noFill/>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zh-CN" altLang="en-US" sz="1800" b="0" i="0" u="none" strike="noStrike" cap="none" normalizeH="0" baseline="0">
                          <a:ln>
                            <a:noFill/>
                          </a:ln>
                          <a:solidFill>
                            <a:schemeClr val="tx1"/>
                          </a:solidFill>
                          <a:effectLst/>
                          <a:latin typeface="Arial" charset="0"/>
                          <a:ea typeface="宋体" pitchFamily="2" charset="-122"/>
                          <a:cs typeface="Times New Roman" pitchFamily="18" charset="0"/>
                        </a:rPr>
                        <a:t>小</a:t>
                      </a:r>
                      <a:endParaRPr kumimoji="0" lang="zh-CN" altLang="en-US" sz="1800" b="0" i="0" u="none" strike="noStrike" cap="none" normalizeH="0" baseline="0">
                        <a:ln>
                          <a:noFill/>
                        </a:ln>
                        <a:solidFill>
                          <a:schemeClr val="tx1"/>
                        </a:solidFill>
                        <a:effectLst/>
                        <a:latin typeface="Arial" charset="0"/>
                        <a:ea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zh-CN" altLang="en-US" sz="1800" b="0" i="0" u="none" strike="noStrike" cap="none" normalizeH="0" baseline="0">
                          <a:ln>
                            <a:noFill/>
                          </a:ln>
                          <a:solidFill>
                            <a:schemeClr val="tx1"/>
                          </a:solidFill>
                          <a:effectLst/>
                          <a:latin typeface="Arial" charset="0"/>
                          <a:ea typeface="宋体" pitchFamily="2" charset="-122"/>
                          <a:cs typeface="Times New Roman" pitchFamily="18" charset="0"/>
                        </a:rPr>
                        <a:t>很大</a:t>
                      </a:r>
                      <a:endParaRPr kumimoji="0" lang="zh-CN" altLang="en-US" sz="1800" b="0" i="0" u="none" strike="noStrike" cap="none" normalizeH="0" baseline="0">
                        <a:ln>
                          <a:noFill/>
                        </a:ln>
                        <a:solidFill>
                          <a:schemeClr val="tx1"/>
                        </a:solidFill>
                        <a:effectLst/>
                        <a:latin typeface="Arial" charset="0"/>
                        <a:ea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42913">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zh-CN" altLang="en-US" sz="1800" b="1" i="0" u="none" strike="noStrike" cap="none" normalizeH="0" baseline="0">
                          <a:ln>
                            <a:noFill/>
                          </a:ln>
                          <a:solidFill>
                            <a:schemeClr val="tx1"/>
                          </a:solidFill>
                          <a:effectLst/>
                          <a:latin typeface="Arial" charset="0"/>
                          <a:ea typeface="宋体" pitchFamily="2" charset="-122"/>
                          <a:cs typeface="Times New Roman" pitchFamily="18" charset="0"/>
                        </a:rPr>
                        <a:t>噪    声</a:t>
                      </a:r>
                      <a:endParaRPr kumimoji="0" lang="zh-CN" altLang="en-US" sz="1800" b="1" i="0" u="none" strike="noStrike" cap="none" normalizeH="0" baseline="0">
                        <a:ln>
                          <a:noFill/>
                        </a:ln>
                        <a:solidFill>
                          <a:schemeClr val="tx1"/>
                        </a:solidFill>
                        <a:effectLst/>
                        <a:latin typeface="Arial" charset="0"/>
                        <a:ea typeface="宋体" pitchFamily="2" charset="-122"/>
                      </a:endParaRPr>
                    </a:p>
                  </a:txBody>
                  <a:tcPr marL="0" marR="0" marT="0" marB="0" anchor="ctr" anchorCtr="1" horzOverflow="overflow">
                    <a:lnL cap="flat">
                      <a:noFill/>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zh-CN" altLang="en-US" sz="1800" b="0" i="0" u="none" strike="noStrike" cap="none" normalizeH="0" baseline="0">
                          <a:ln>
                            <a:noFill/>
                          </a:ln>
                          <a:solidFill>
                            <a:schemeClr val="tx1"/>
                          </a:solidFill>
                          <a:effectLst/>
                          <a:latin typeface="Arial" charset="0"/>
                          <a:ea typeface="宋体" pitchFamily="2" charset="-122"/>
                          <a:cs typeface="Times New Roman" pitchFamily="18" charset="0"/>
                        </a:rPr>
                        <a:t>较大</a:t>
                      </a:r>
                      <a:endParaRPr kumimoji="0" lang="zh-CN" altLang="en-US" sz="1800" b="0" i="0" u="none" strike="noStrike" cap="none" normalizeH="0" baseline="0">
                        <a:ln>
                          <a:noFill/>
                        </a:ln>
                        <a:solidFill>
                          <a:schemeClr val="tx1"/>
                        </a:solidFill>
                        <a:effectLst/>
                        <a:latin typeface="Arial" charset="0"/>
                        <a:ea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zh-CN" altLang="en-US" sz="1800" b="0" i="0" u="none" strike="noStrike" cap="none" normalizeH="0" baseline="0">
                          <a:ln>
                            <a:noFill/>
                          </a:ln>
                          <a:solidFill>
                            <a:schemeClr val="tx1"/>
                          </a:solidFill>
                          <a:effectLst/>
                          <a:latin typeface="Arial" charset="0"/>
                          <a:ea typeface="宋体" pitchFamily="2" charset="-122"/>
                          <a:cs typeface="Times New Roman" pitchFamily="18" charset="0"/>
                        </a:rPr>
                        <a:t>较小</a:t>
                      </a:r>
                      <a:endParaRPr kumimoji="0" lang="zh-CN" altLang="en-US" sz="1800" b="0" i="0" u="none" strike="noStrike" cap="none" normalizeH="0" baseline="0">
                        <a:ln>
                          <a:noFill/>
                        </a:ln>
                        <a:solidFill>
                          <a:schemeClr val="tx1"/>
                        </a:solidFill>
                        <a:effectLst/>
                        <a:latin typeface="Arial" charset="0"/>
                        <a:ea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41325">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zh-CN" altLang="en-US" sz="1800" b="1" i="0" u="none" strike="noStrike" cap="none" normalizeH="0" baseline="0">
                          <a:ln>
                            <a:noFill/>
                          </a:ln>
                          <a:solidFill>
                            <a:schemeClr val="tx1"/>
                          </a:solidFill>
                          <a:effectLst/>
                          <a:latin typeface="Arial" charset="0"/>
                          <a:ea typeface="宋体" pitchFamily="2" charset="-122"/>
                          <a:cs typeface="Times New Roman" pitchFamily="18" charset="0"/>
                        </a:rPr>
                        <a:t>热稳定性</a:t>
                      </a:r>
                      <a:endParaRPr kumimoji="0" lang="zh-CN" altLang="en-US" sz="1800" b="1" i="0" u="none" strike="noStrike" cap="none" normalizeH="0" baseline="0">
                        <a:ln>
                          <a:noFill/>
                        </a:ln>
                        <a:solidFill>
                          <a:schemeClr val="tx1"/>
                        </a:solidFill>
                        <a:effectLst/>
                        <a:latin typeface="Arial" charset="0"/>
                        <a:ea typeface="宋体" pitchFamily="2" charset="-122"/>
                      </a:endParaRPr>
                    </a:p>
                  </a:txBody>
                  <a:tcPr marL="0" marR="0" marT="0" marB="0" anchor="ctr" anchorCtr="1" horzOverflow="overflow">
                    <a:lnL cap="flat">
                      <a:noFill/>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zh-CN" altLang="en-US" sz="1800" b="0" i="0" u="none" strike="noStrike" cap="none" normalizeH="0" baseline="0">
                          <a:ln>
                            <a:noFill/>
                          </a:ln>
                          <a:solidFill>
                            <a:schemeClr val="tx1"/>
                          </a:solidFill>
                          <a:effectLst/>
                          <a:latin typeface="Arial" charset="0"/>
                          <a:ea typeface="宋体" pitchFamily="2" charset="-122"/>
                          <a:cs typeface="Times New Roman" pitchFamily="18" charset="0"/>
                        </a:rPr>
                        <a:t>差</a:t>
                      </a:r>
                      <a:endParaRPr kumimoji="0" lang="zh-CN" altLang="en-US" sz="1800" b="0" i="0" u="none" strike="noStrike" cap="none" normalizeH="0" baseline="0">
                        <a:ln>
                          <a:noFill/>
                        </a:ln>
                        <a:solidFill>
                          <a:schemeClr val="tx1"/>
                        </a:solidFill>
                        <a:effectLst/>
                        <a:latin typeface="Arial" charset="0"/>
                        <a:ea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zh-CN" altLang="en-US" sz="1800" b="0" i="0" u="none" strike="noStrike" cap="none" normalizeH="0" baseline="0">
                          <a:ln>
                            <a:noFill/>
                          </a:ln>
                          <a:solidFill>
                            <a:schemeClr val="tx1"/>
                          </a:solidFill>
                          <a:effectLst/>
                          <a:latin typeface="Arial" charset="0"/>
                          <a:ea typeface="宋体" pitchFamily="2" charset="-122"/>
                          <a:cs typeface="Times New Roman" pitchFamily="18" charset="0"/>
                        </a:rPr>
                        <a:t>好</a:t>
                      </a:r>
                      <a:endParaRPr kumimoji="0" lang="zh-CN" altLang="en-US" sz="1800" b="0" i="0" u="none" strike="noStrike" cap="none" normalizeH="0" baseline="0">
                        <a:ln>
                          <a:noFill/>
                        </a:ln>
                        <a:solidFill>
                          <a:schemeClr val="tx1"/>
                        </a:solidFill>
                        <a:effectLst/>
                        <a:latin typeface="Arial" charset="0"/>
                        <a:ea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42913">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zh-CN" altLang="en-US" sz="1800" b="1" i="0" u="none" strike="noStrike" cap="none" normalizeH="0" baseline="0">
                          <a:ln>
                            <a:noFill/>
                          </a:ln>
                          <a:solidFill>
                            <a:schemeClr val="tx1"/>
                          </a:solidFill>
                          <a:effectLst/>
                          <a:latin typeface="Arial" charset="0"/>
                          <a:ea typeface="宋体" pitchFamily="2" charset="-122"/>
                          <a:cs typeface="Times New Roman" pitchFamily="18" charset="0"/>
                        </a:rPr>
                        <a:t>抗辐射性</a:t>
                      </a:r>
                      <a:endParaRPr kumimoji="0" lang="zh-CN" altLang="en-US" sz="1800" b="1" i="0" u="none" strike="noStrike" cap="none" normalizeH="0" baseline="0">
                        <a:ln>
                          <a:noFill/>
                        </a:ln>
                        <a:solidFill>
                          <a:schemeClr val="tx1"/>
                        </a:solidFill>
                        <a:effectLst/>
                        <a:latin typeface="Arial" charset="0"/>
                        <a:ea typeface="宋体" pitchFamily="2" charset="-122"/>
                      </a:endParaRPr>
                    </a:p>
                  </a:txBody>
                  <a:tcPr marL="0" marR="0" marT="0" marB="0" anchor="ctr" anchorCtr="1" horzOverflow="overflow">
                    <a:lnL cap="flat">
                      <a:noFill/>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zh-CN" altLang="en-US" sz="1800" b="0" i="0" u="none" strike="noStrike" cap="none" normalizeH="0" baseline="0">
                          <a:ln>
                            <a:noFill/>
                          </a:ln>
                          <a:solidFill>
                            <a:schemeClr val="tx1"/>
                          </a:solidFill>
                          <a:effectLst/>
                          <a:latin typeface="Arial" charset="0"/>
                          <a:ea typeface="宋体" pitchFamily="2" charset="-122"/>
                          <a:cs typeface="Times New Roman" pitchFamily="18" charset="0"/>
                        </a:rPr>
                        <a:t>差</a:t>
                      </a:r>
                      <a:endParaRPr kumimoji="0" lang="zh-CN" altLang="en-US" sz="1800" b="0" i="0" u="none" strike="noStrike" cap="none" normalizeH="0" baseline="0">
                        <a:ln>
                          <a:noFill/>
                        </a:ln>
                        <a:solidFill>
                          <a:schemeClr val="tx1"/>
                        </a:solidFill>
                        <a:effectLst/>
                        <a:latin typeface="Arial" charset="0"/>
                        <a:ea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zh-CN" altLang="en-US" sz="1800" b="0" i="0" u="none" strike="noStrike" cap="none" normalizeH="0" baseline="0">
                          <a:ln>
                            <a:noFill/>
                          </a:ln>
                          <a:solidFill>
                            <a:schemeClr val="tx1"/>
                          </a:solidFill>
                          <a:effectLst/>
                          <a:latin typeface="Arial" charset="0"/>
                          <a:ea typeface="宋体" pitchFamily="2" charset="-122"/>
                          <a:cs typeface="Times New Roman" pitchFamily="18" charset="0"/>
                        </a:rPr>
                        <a:t>强</a:t>
                      </a:r>
                      <a:endParaRPr kumimoji="0" lang="zh-CN" altLang="en-US" sz="1800" b="0" i="0" u="none" strike="noStrike" cap="none" normalizeH="0" baseline="0">
                        <a:ln>
                          <a:noFill/>
                        </a:ln>
                        <a:solidFill>
                          <a:schemeClr val="tx1"/>
                        </a:solidFill>
                        <a:effectLst/>
                        <a:latin typeface="Arial" charset="0"/>
                        <a:ea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565150">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zh-CN" altLang="en-US" sz="1800" b="1" i="0" u="none" strike="noStrike" cap="none" normalizeH="0" baseline="0">
                          <a:ln>
                            <a:noFill/>
                          </a:ln>
                          <a:solidFill>
                            <a:schemeClr val="tx1"/>
                          </a:solidFill>
                          <a:effectLst/>
                          <a:latin typeface="Arial" charset="0"/>
                          <a:ea typeface="宋体" pitchFamily="2" charset="-122"/>
                          <a:cs typeface="Times New Roman" pitchFamily="18" charset="0"/>
                        </a:rPr>
                        <a:t>制造工艺</a:t>
                      </a:r>
                      <a:endParaRPr kumimoji="0" lang="zh-CN" altLang="en-US" sz="1800" b="1" i="0" u="none" strike="noStrike" cap="none" normalizeH="0" baseline="0">
                        <a:ln>
                          <a:noFill/>
                        </a:ln>
                        <a:solidFill>
                          <a:schemeClr val="tx1"/>
                        </a:solidFill>
                        <a:effectLst/>
                        <a:latin typeface="Arial" charset="0"/>
                        <a:ea typeface="宋体" pitchFamily="2" charset="-122"/>
                      </a:endParaRPr>
                    </a:p>
                  </a:txBody>
                  <a:tcPr marL="0" marR="0" marT="0" marB="0" anchor="ctr" anchorCtr="1" horzOverflow="overflow">
                    <a:lnL cap="flat">
                      <a:noFill/>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zh-CN" altLang="en-US" sz="1800" b="0" i="0" u="none" strike="noStrike" cap="none" normalizeH="0" baseline="0">
                          <a:ln>
                            <a:noFill/>
                          </a:ln>
                          <a:solidFill>
                            <a:schemeClr val="tx1"/>
                          </a:solidFill>
                          <a:effectLst/>
                          <a:latin typeface="Arial" charset="0"/>
                          <a:ea typeface="宋体" pitchFamily="2" charset="-122"/>
                          <a:cs typeface="Times New Roman" pitchFamily="18" charset="0"/>
                        </a:rPr>
                        <a:t>较复杂，不易大规模集成</a:t>
                      </a:r>
                      <a:endParaRPr kumimoji="0" lang="zh-CN" altLang="en-US" sz="1800" b="0" i="0" u="none" strike="noStrike" cap="none" normalizeH="0" baseline="0">
                        <a:ln>
                          <a:noFill/>
                        </a:ln>
                        <a:solidFill>
                          <a:schemeClr val="tx1"/>
                        </a:solidFill>
                        <a:effectLst/>
                        <a:latin typeface="Arial" charset="0"/>
                        <a:ea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zh-CN" altLang="en-US" sz="1800" b="0" i="0" u="none" strike="noStrike" cap="none" normalizeH="0" baseline="0">
                          <a:ln>
                            <a:noFill/>
                          </a:ln>
                          <a:solidFill>
                            <a:schemeClr val="tx1"/>
                          </a:solidFill>
                          <a:effectLst/>
                          <a:latin typeface="Arial" charset="0"/>
                          <a:ea typeface="宋体" pitchFamily="2" charset="-122"/>
                          <a:cs typeface="Times New Roman" pitchFamily="18" charset="0"/>
                        </a:rPr>
                        <a:t>简单，易于大规模集成</a:t>
                      </a:r>
                      <a:endParaRPr kumimoji="0" lang="zh-CN" altLang="en-US" sz="1800" b="0" i="0" u="none" strike="noStrike" cap="none" normalizeH="0" baseline="0">
                        <a:ln>
                          <a:noFill/>
                        </a:ln>
                        <a:solidFill>
                          <a:schemeClr val="tx1"/>
                        </a:solidFill>
                        <a:effectLst/>
                        <a:latin typeface="Arial" charset="0"/>
                        <a:ea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43060" name="Line 67">
            <a:extLst>
              <a:ext uri="{FF2B5EF4-FFF2-40B4-BE49-F238E27FC236}">
                <a16:creationId xmlns:a16="http://schemas.microsoft.com/office/drawing/2014/main" id="{14D53DFE-7141-4D1D-82E7-BE9D23349F14}"/>
              </a:ext>
            </a:extLst>
          </p:cNvPr>
          <p:cNvSpPr>
            <a:spLocks noChangeShapeType="1"/>
          </p:cNvSpPr>
          <p:nvPr/>
        </p:nvSpPr>
        <p:spPr bwMode="auto">
          <a:xfrm>
            <a:off x="719138" y="2097088"/>
            <a:ext cx="79216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a:extLst>
              <a:ext uri="{FF2B5EF4-FFF2-40B4-BE49-F238E27FC236}">
                <a16:creationId xmlns:a16="http://schemas.microsoft.com/office/drawing/2014/main" id="{300FC204-1774-4066-A632-620803EB935A}"/>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1E2A82C8-9980-4224-A676-87746FDAEE66}" type="datetime1">
              <a:rPr lang="zh-CN" altLang="en-US" sz="1800" b="0" smtClean="0">
                <a:solidFill>
                  <a:srgbClr val="B2B2B2"/>
                </a:solidFill>
              </a:rPr>
              <a:pPr>
                <a:spcAft>
                  <a:spcPct val="0"/>
                </a:spcAft>
                <a:buFontTx/>
                <a:buNone/>
              </a:pPr>
              <a:t>2022/11/11</a:t>
            </a:fld>
            <a:endParaRPr lang="en-US" altLang="zh-CN" sz="1800" b="0">
              <a:solidFill>
                <a:srgbClr val="B2B2B2"/>
              </a:solidFill>
            </a:endParaRPr>
          </a:p>
        </p:txBody>
      </p:sp>
      <p:sp>
        <p:nvSpPr>
          <p:cNvPr id="45059" name="Rectangle 5">
            <a:extLst>
              <a:ext uri="{FF2B5EF4-FFF2-40B4-BE49-F238E27FC236}">
                <a16:creationId xmlns:a16="http://schemas.microsoft.com/office/drawing/2014/main" id="{69DC000C-F8FB-45B0-A158-394E3F302713}"/>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a:t>
            </a:r>
            <a:r>
              <a:rPr lang="zh-CN" altLang="en-US" sz="1800" b="0">
                <a:solidFill>
                  <a:srgbClr val="B2B2B2"/>
                </a:solidFill>
                <a:latin typeface="Times New Roman" panose="02020603050405020304" pitchFamily="18" charset="0"/>
              </a:rPr>
              <a:t> </a:t>
            </a:r>
            <a:r>
              <a:rPr lang="en-US" altLang="zh-CN" sz="1800" b="0">
                <a:solidFill>
                  <a:srgbClr val="B2B2B2"/>
                </a:solidFill>
                <a:latin typeface="Times New Roman" panose="02020603050405020304" pitchFamily="18" charset="0"/>
              </a:rPr>
              <a:t>— </a:t>
            </a:r>
            <a:r>
              <a:rPr lang="zh-CN" altLang="en-US" sz="1800" b="0">
                <a:solidFill>
                  <a:srgbClr val="B2B2B2"/>
                </a:solidFill>
              </a:rPr>
              <a:t>三</a:t>
            </a:r>
            <a:r>
              <a:rPr lang="zh-CN" altLang="zh-CN" sz="1800" b="0">
                <a:solidFill>
                  <a:srgbClr val="B2B2B2"/>
                </a:solidFill>
              </a:rPr>
              <a:t>极管</a:t>
            </a:r>
            <a:endParaRPr lang="en-US" altLang="zh-CN" sz="1800" b="0">
              <a:solidFill>
                <a:srgbClr val="B2B2B2"/>
              </a:solidFill>
            </a:endParaRPr>
          </a:p>
        </p:txBody>
      </p:sp>
      <p:sp>
        <p:nvSpPr>
          <p:cNvPr id="45060" name="Rectangle 6">
            <a:extLst>
              <a:ext uri="{FF2B5EF4-FFF2-40B4-BE49-F238E27FC236}">
                <a16:creationId xmlns:a16="http://schemas.microsoft.com/office/drawing/2014/main" id="{1320C01D-B86C-455F-9434-CFF9097D067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D8DDBF5F-B4BD-460F-B979-E3BED3872514}" type="slidenum">
              <a:rPr lang="en-US" altLang="zh-CN" sz="1800" b="0" smtClean="0">
                <a:solidFill>
                  <a:srgbClr val="B2B2B2"/>
                </a:solidFill>
              </a:rPr>
              <a:pPr>
                <a:spcAft>
                  <a:spcPct val="0"/>
                </a:spcAft>
                <a:buFontTx/>
                <a:buNone/>
              </a:pPr>
              <a:t>22</a:t>
            </a:fld>
            <a:endParaRPr lang="en-US" altLang="zh-CN" sz="1800" b="0">
              <a:solidFill>
                <a:srgbClr val="B2B2B2"/>
              </a:solidFill>
            </a:endParaRPr>
          </a:p>
        </p:txBody>
      </p:sp>
      <p:sp>
        <p:nvSpPr>
          <p:cNvPr id="45061" name="Rectangle 2">
            <a:extLst>
              <a:ext uri="{FF2B5EF4-FFF2-40B4-BE49-F238E27FC236}">
                <a16:creationId xmlns:a16="http://schemas.microsoft.com/office/drawing/2014/main" id="{DC70499A-3455-4EFE-8FEB-3504CE8C4933}"/>
              </a:ext>
            </a:extLst>
          </p:cNvPr>
          <p:cNvSpPr>
            <a:spLocks noChangeArrowheads="1"/>
          </p:cNvSpPr>
          <p:nvPr>
            <p:ph type="title"/>
          </p:nvPr>
        </p:nvSpPr>
        <p:spPr>
          <a:xfrm>
            <a:off x="457200" y="2744788"/>
            <a:ext cx="8229600" cy="1143000"/>
          </a:xfrm>
        </p:spPr>
        <p:txBody>
          <a:bodyPr/>
          <a:lstStyle/>
          <a:p>
            <a:r>
              <a:rPr lang="en-US" altLang="zh-CN"/>
              <a:t>The End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a:extLst>
              <a:ext uri="{FF2B5EF4-FFF2-40B4-BE49-F238E27FC236}">
                <a16:creationId xmlns:a16="http://schemas.microsoft.com/office/drawing/2014/main" id="{EE51EBF6-CE0D-454B-96E6-877D55AD73F2}"/>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E408E2B2-3B16-4446-BA0B-AE74C0ABDB8C}" type="datetime1">
              <a:rPr lang="zh-CN" altLang="en-US" sz="1800" b="0" smtClean="0">
                <a:solidFill>
                  <a:srgbClr val="B2B2B2"/>
                </a:solidFill>
              </a:rPr>
              <a:pPr>
                <a:spcAft>
                  <a:spcPct val="0"/>
                </a:spcAft>
                <a:buFontTx/>
                <a:buNone/>
              </a:pPr>
              <a:t>2022/11/11</a:t>
            </a:fld>
            <a:endParaRPr lang="en-US" altLang="zh-CN" sz="1800" b="0">
              <a:solidFill>
                <a:srgbClr val="B2B2B2"/>
              </a:solidFill>
            </a:endParaRPr>
          </a:p>
        </p:txBody>
      </p:sp>
      <p:sp>
        <p:nvSpPr>
          <p:cNvPr id="8195" name="Rectangle 5">
            <a:extLst>
              <a:ext uri="{FF2B5EF4-FFF2-40B4-BE49-F238E27FC236}">
                <a16:creationId xmlns:a16="http://schemas.microsoft.com/office/drawing/2014/main" id="{6B93DE47-5242-471F-A61C-961E8AC5743B}"/>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a:t>
            </a:r>
            <a:r>
              <a:rPr lang="zh-CN" altLang="en-US" sz="1800" b="0">
                <a:solidFill>
                  <a:srgbClr val="B2B2B2"/>
                </a:solidFill>
                <a:latin typeface="Times New Roman" panose="02020603050405020304" pitchFamily="18" charset="0"/>
              </a:rPr>
              <a:t> </a:t>
            </a:r>
            <a:r>
              <a:rPr lang="en-US" altLang="zh-CN" sz="1800" b="0">
                <a:solidFill>
                  <a:srgbClr val="B2B2B2"/>
                </a:solidFill>
                <a:latin typeface="Times New Roman" panose="02020603050405020304" pitchFamily="18" charset="0"/>
              </a:rPr>
              <a:t>— </a:t>
            </a:r>
            <a:r>
              <a:rPr lang="zh-CN" altLang="en-US" sz="1800" b="0">
                <a:solidFill>
                  <a:srgbClr val="B2B2B2"/>
                </a:solidFill>
              </a:rPr>
              <a:t>三</a:t>
            </a:r>
            <a:r>
              <a:rPr lang="zh-CN" altLang="zh-CN" sz="1800" b="0">
                <a:solidFill>
                  <a:srgbClr val="B2B2B2"/>
                </a:solidFill>
              </a:rPr>
              <a:t>极管</a:t>
            </a:r>
            <a:endParaRPr lang="en-US" altLang="zh-CN" sz="1800" b="0">
              <a:solidFill>
                <a:srgbClr val="B2B2B2"/>
              </a:solidFill>
            </a:endParaRPr>
          </a:p>
        </p:txBody>
      </p:sp>
      <p:sp>
        <p:nvSpPr>
          <p:cNvPr id="8196" name="Rectangle 6">
            <a:extLst>
              <a:ext uri="{FF2B5EF4-FFF2-40B4-BE49-F238E27FC236}">
                <a16:creationId xmlns:a16="http://schemas.microsoft.com/office/drawing/2014/main" id="{2A32DACE-D7F0-4E83-8766-D0269D2B339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5CD27EFB-04FD-4B81-9BCB-B752255C0EE1}" type="slidenum">
              <a:rPr lang="en-US" altLang="zh-CN" sz="1800" b="0" smtClean="0">
                <a:solidFill>
                  <a:srgbClr val="B2B2B2"/>
                </a:solidFill>
              </a:rPr>
              <a:pPr>
                <a:spcAft>
                  <a:spcPct val="0"/>
                </a:spcAft>
                <a:buFontTx/>
                <a:buNone/>
              </a:pPr>
              <a:t>3</a:t>
            </a:fld>
            <a:endParaRPr lang="en-US" altLang="zh-CN" sz="1800" b="0">
              <a:solidFill>
                <a:srgbClr val="B2B2B2"/>
              </a:solidFill>
            </a:endParaRPr>
          </a:p>
        </p:txBody>
      </p:sp>
      <p:sp>
        <p:nvSpPr>
          <p:cNvPr id="8197" name="Rectangle 2">
            <a:extLst>
              <a:ext uri="{FF2B5EF4-FFF2-40B4-BE49-F238E27FC236}">
                <a16:creationId xmlns:a16="http://schemas.microsoft.com/office/drawing/2014/main" id="{0577CD51-8D69-4D4D-81A8-17A19A71FA59}"/>
              </a:ext>
            </a:extLst>
          </p:cNvPr>
          <p:cNvSpPr>
            <a:spLocks noChangeArrowheads="1"/>
          </p:cNvSpPr>
          <p:nvPr>
            <p:ph type="title"/>
          </p:nvPr>
        </p:nvSpPr>
        <p:spPr/>
        <p:txBody>
          <a:bodyPr/>
          <a:lstStyle/>
          <a:p>
            <a:r>
              <a:rPr lang="zh-CN" altLang="en-US"/>
              <a:t>三极管分类</a:t>
            </a:r>
          </a:p>
        </p:txBody>
      </p:sp>
      <p:sp>
        <p:nvSpPr>
          <p:cNvPr id="594947" name="Rectangle 3">
            <a:extLst>
              <a:ext uri="{FF2B5EF4-FFF2-40B4-BE49-F238E27FC236}">
                <a16:creationId xmlns:a16="http://schemas.microsoft.com/office/drawing/2014/main" id="{0403765F-67E5-4DEA-AD19-0BC18060A06A}"/>
              </a:ext>
            </a:extLst>
          </p:cNvPr>
          <p:cNvSpPr>
            <a:spLocks noChangeArrowheads="1"/>
          </p:cNvSpPr>
          <p:nvPr>
            <p:ph type="body" idx="1"/>
          </p:nvPr>
        </p:nvSpPr>
        <p:spPr>
          <a:xfrm>
            <a:off x="457200" y="1376363"/>
            <a:ext cx="8291513" cy="2089150"/>
          </a:xfrm>
        </p:spPr>
        <p:txBody>
          <a:bodyPr/>
          <a:lstStyle/>
          <a:p>
            <a:pPr>
              <a:lnSpc>
                <a:spcPct val="110000"/>
              </a:lnSpc>
            </a:pPr>
            <a:r>
              <a:rPr lang="zh-CN" altLang="en-US">
                <a:latin typeface="宋体" panose="02010600030101010101" pitchFamily="2" charset="-122"/>
              </a:rPr>
              <a:t>按结构分类：</a:t>
            </a:r>
            <a:endParaRPr lang="en-US" altLang="zh-CN">
              <a:latin typeface="宋体" panose="02010600030101010101" pitchFamily="2" charset="-122"/>
            </a:endParaRPr>
          </a:p>
        </p:txBody>
      </p:sp>
      <p:sp>
        <p:nvSpPr>
          <p:cNvPr id="8199" name="Rectangle 4">
            <a:extLst>
              <a:ext uri="{FF2B5EF4-FFF2-40B4-BE49-F238E27FC236}">
                <a16:creationId xmlns:a16="http://schemas.microsoft.com/office/drawing/2014/main" id="{51B8F0CE-8500-4A75-88D3-292AA3431513}"/>
              </a:ext>
            </a:extLst>
          </p:cNvPr>
          <p:cNvSpPr>
            <a:spLocks noChangeArrowheads="1"/>
          </p:cNvSpPr>
          <p:nvPr/>
        </p:nvSpPr>
        <p:spPr bwMode="auto">
          <a:xfrm>
            <a:off x="792163" y="2422525"/>
            <a:ext cx="270033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 typeface="Times New Roman" panose="02020603050405020304" pitchFamily="18" charset="0"/>
              <a:buNone/>
            </a:pPr>
            <a:r>
              <a:rPr lang="zh-CN" altLang="en-US" sz="2800">
                <a:latin typeface="Times New Roman" panose="02020603050405020304" pitchFamily="18" charset="0"/>
              </a:rPr>
              <a:t>双极结型</a:t>
            </a:r>
            <a:r>
              <a:rPr lang="zh-CN" altLang="zh-CN" sz="2800">
                <a:latin typeface="Times New Roman" panose="02020603050405020304" pitchFamily="18" charset="0"/>
              </a:rPr>
              <a:t>三极</a:t>
            </a:r>
            <a:r>
              <a:rPr lang="zh-CN" altLang="en-US" sz="2800">
                <a:latin typeface="Times New Roman" panose="02020603050405020304" pitchFamily="18" charset="0"/>
              </a:rPr>
              <a:t>管</a:t>
            </a:r>
            <a:endParaRPr lang="en-US" altLang="zh-CN" sz="2800">
              <a:latin typeface="Times New Roman" panose="02020603050405020304" pitchFamily="18" charset="0"/>
            </a:endParaRPr>
          </a:p>
        </p:txBody>
      </p:sp>
      <p:sp>
        <p:nvSpPr>
          <p:cNvPr id="8200" name="AutoShape 21">
            <a:extLst>
              <a:ext uri="{FF2B5EF4-FFF2-40B4-BE49-F238E27FC236}">
                <a16:creationId xmlns:a16="http://schemas.microsoft.com/office/drawing/2014/main" id="{AC238A13-D811-4107-B7DA-4E06100DA304}"/>
              </a:ext>
            </a:extLst>
          </p:cNvPr>
          <p:cNvSpPr>
            <a:spLocks/>
          </p:cNvSpPr>
          <p:nvPr/>
        </p:nvSpPr>
        <p:spPr bwMode="auto">
          <a:xfrm>
            <a:off x="3600450" y="2262188"/>
            <a:ext cx="215900" cy="901700"/>
          </a:xfrm>
          <a:prstGeom prst="leftBrace">
            <a:avLst>
              <a:gd name="adj1" fmla="val 34804"/>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8201" name="Rectangle 22">
            <a:extLst>
              <a:ext uri="{FF2B5EF4-FFF2-40B4-BE49-F238E27FC236}">
                <a16:creationId xmlns:a16="http://schemas.microsoft.com/office/drawing/2014/main" id="{764E1A2D-BD60-4758-8718-DADE05653AE5}"/>
              </a:ext>
            </a:extLst>
          </p:cNvPr>
          <p:cNvSpPr>
            <a:spLocks noChangeArrowheads="1"/>
          </p:cNvSpPr>
          <p:nvPr/>
        </p:nvSpPr>
        <p:spPr bwMode="auto">
          <a:xfrm>
            <a:off x="3816350" y="2139950"/>
            <a:ext cx="10080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800">
                <a:latin typeface="Times New Roman" panose="02020603050405020304" pitchFamily="18" charset="0"/>
              </a:rPr>
              <a:t>NPN</a:t>
            </a:r>
            <a:endParaRPr kumimoji="1" lang="zh-CN" altLang="en-US" sz="2800">
              <a:latin typeface="Times New Roman" panose="02020603050405020304" pitchFamily="18" charset="0"/>
            </a:endParaRPr>
          </a:p>
        </p:txBody>
      </p:sp>
      <p:sp>
        <p:nvSpPr>
          <p:cNvPr id="8202" name="Rectangle 23">
            <a:extLst>
              <a:ext uri="{FF2B5EF4-FFF2-40B4-BE49-F238E27FC236}">
                <a16:creationId xmlns:a16="http://schemas.microsoft.com/office/drawing/2014/main" id="{B4E4A7CF-6660-447F-A231-3B90CD931B08}"/>
              </a:ext>
            </a:extLst>
          </p:cNvPr>
          <p:cNvSpPr>
            <a:spLocks noChangeArrowheads="1"/>
          </p:cNvSpPr>
          <p:nvPr/>
        </p:nvSpPr>
        <p:spPr bwMode="auto">
          <a:xfrm>
            <a:off x="3816350" y="2730500"/>
            <a:ext cx="9350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800">
                <a:latin typeface="Times New Roman" panose="02020603050405020304" pitchFamily="18" charset="0"/>
              </a:rPr>
              <a:t>PNP</a:t>
            </a:r>
          </a:p>
        </p:txBody>
      </p:sp>
      <p:sp>
        <p:nvSpPr>
          <p:cNvPr id="8203" name="Rectangle 5">
            <a:extLst>
              <a:ext uri="{FF2B5EF4-FFF2-40B4-BE49-F238E27FC236}">
                <a16:creationId xmlns:a16="http://schemas.microsoft.com/office/drawing/2014/main" id="{ECFC5F0E-5A67-490A-BAED-8E6625036D15}"/>
              </a:ext>
            </a:extLst>
          </p:cNvPr>
          <p:cNvSpPr>
            <a:spLocks noChangeArrowheads="1"/>
          </p:cNvSpPr>
          <p:nvPr/>
        </p:nvSpPr>
        <p:spPr bwMode="auto">
          <a:xfrm>
            <a:off x="5148263" y="3386138"/>
            <a:ext cx="11890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800">
                <a:latin typeface="Times New Roman" panose="02020603050405020304" pitchFamily="18" charset="0"/>
              </a:rPr>
              <a:t>N</a:t>
            </a:r>
            <a:r>
              <a:rPr kumimoji="1" lang="zh-CN" altLang="en-US" sz="2800">
                <a:latin typeface="Times New Roman" panose="02020603050405020304" pitchFamily="18" charset="0"/>
              </a:rPr>
              <a:t>沟道</a:t>
            </a:r>
          </a:p>
        </p:txBody>
      </p:sp>
      <p:sp>
        <p:nvSpPr>
          <p:cNvPr id="8204" name="Rectangle 6">
            <a:extLst>
              <a:ext uri="{FF2B5EF4-FFF2-40B4-BE49-F238E27FC236}">
                <a16:creationId xmlns:a16="http://schemas.microsoft.com/office/drawing/2014/main" id="{FC17C782-C64C-4F23-9FFF-48F8D505D23B}"/>
              </a:ext>
            </a:extLst>
          </p:cNvPr>
          <p:cNvSpPr>
            <a:spLocks noChangeArrowheads="1"/>
          </p:cNvSpPr>
          <p:nvPr/>
        </p:nvSpPr>
        <p:spPr bwMode="auto">
          <a:xfrm>
            <a:off x="5148263" y="4408488"/>
            <a:ext cx="11890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800">
                <a:latin typeface="Times New Roman" panose="02020603050405020304" pitchFamily="18" charset="0"/>
              </a:rPr>
              <a:t>P</a:t>
            </a:r>
            <a:r>
              <a:rPr kumimoji="1" lang="zh-CN" altLang="en-US" sz="2800">
                <a:latin typeface="Times New Roman" panose="02020603050405020304" pitchFamily="18" charset="0"/>
              </a:rPr>
              <a:t>沟道</a:t>
            </a:r>
          </a:p>
        </p:txBody>
      </p:sp>
      <p:sp>
        <p:nvSpPr>
          <p:cNvPr id="8205" name="Rectangle 7">
            <a:extLst>
              <a:ext uri="{FF2B5EF4-FFF2-40B4-BE49-F238E27FC236}">
                <a16:creationId xmlns:a16="http://schemas.microsoft.com/office/drawing/2014/main" id="{0DD8CA61-0BCB-4A90-8EAD-CB6789D35F81}"/>
              </a:ext>
            </a:extLst>
          </p:cNvPr>
          <p:cNvSpPr>
            <a:spLocks noChangeArrowheads="1"/>
          </p:cNvSpPr>
          <p:nvPr/>
        </p:nvSpPr>
        <p:spPr bwMode="auto">
          <a:xfrm>
            <a:off x="3421063" y="5302250"/>
            <a:ext cx="1006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800">
                <a:latin typeface="Times New Roman" panose="02020603050405020304" pitchFamily="18" charset="0"/>
              </a:rPr>
              <a:t>结型</a:t>
            </a:r>
          </a:p>
        </p:txBody>
      </p:sp>
      <p:sp>
        <p:nvSpPr>
          <p:cNvPr id="8206" name="Rectangle 8">
            <a:extLst>
              <a:ext uri="{FF2B5EF4-FFF2-40B4-BE49-F238E27FC236}">
                <a16:creationId xmlns:a16="http://schemas.microsoft.com/office/drawing/2014/main" id="{16A15ABE-6203-4186-B40F-60B4D0E80708}"/>
              </a:ext>
            </a:extLst>
          </p:cNvPr>
          <p:cNvSpPr>
            <a:spLocks noChangeArrowheads="1"/>
          </p:cNvSpPr>
          <p:nvPr/>
        </p:nvSpPr>
        <p:spPr bwMode="auto">
          <a:xfrm>
            <a:off x="3432175" y="3927475"/>
            <a:ext cx="13493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800">
                <a:latin typeface="Times New Roman" panose="02020603050405020304" pitchFamily="18" charset="0"/>
              </a:rPr>
              <a:t>MOS</a:t>
            </a:r>
            <a:r>
              <a:rPr lang="zh-CN" altLang="en-US" sz="2800">
                <a:latin typeface="Times New Roman" panose="02020603050405020304" pitchFamily="18" charset="0"/>
              </a:rPr>
              <a:t>型</a:t>
            </a:r>
          </a:p>
        </p:txBody>
      </p:sp>
      <p:sp>
        <p:nvSpPr>
          <p:cNvPr id="8207" name="Rectangle 9">
            <a:extLst>
              <a:ext uri="{FF2B5EF4-FFF2-40B4-BE49-F238E27FC236}">
                <a16:creationId xmlns:a16="http://schemas.microsoft.com/office/drawing/2014/main" id="{C05F7A17-1B7D-4395-8239-74BB9AA5DC36}"/>
              </a:ext>
            </a:extLst>
          </p:cNvPr>
          <p:cNvSpPr>
            <a:spLocks noChangeArrowheads="1"/>
          </p:cNvSpPr>
          <p:nvPr/>
        </p:nvSpPr>
        <p:spPr bwMode="auto">
          <a:xfrm>
            <a:off x="792163" y="4589463"/>
            <a:ext cx="2317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800">
                <a:latin typeface="Times New Roman" panose="02020603050405020304" pitchFamily="18" charset="0"/>
              </a:rPr>
              <a:t>场效应</a:t>
            </a:r>
            <a:r>
              <a:rPr lang="zh-CN" altLang="zh-CN" sz="2800">
                <a:latin typeface="Times New Roman" panose="02020603050405020304" pitchFamily="18" charset="0"/>
              </a:rPr>
              <a:t>三极</a:t>
            </a:r>
            <a:r>
              <a:rPr lang="zh-CN" altLang="en-US" sz="2800">
                <a:latin typeface="Times New Roman" panose="02020603050405020304" pitchFamily="18" charset="0"/>
              </a:rPr>
              <a:t>管</a:t>
            </a:r>
          </a:p>
        </p:txBody>
      </p:sp>
      <p:sp>
        <p:nvSpPr>
          <p:cNvPr id="8208" name="AutoShape 10">
            <a:extLst>
              <a:ext uri="{FF2B5EF4-FFF2-40B4-BE49-F238E27FC236}">
                <a16:creationId xmlns:a16="http://schemas.microsoft.com/office/drawing/2014/main" id="{EC8C2D39-6DE3-404C-976B-8DDC0119BF9D}"/>
              </a:ext>
            </a:extLst>
          </p:cNvPr>
          <p:cNvSpPr>
            <a:spLocks/>
          </p:cNvSpPr>
          <p:nvPr/>
        </p:nvSpPr>
        <p:spPr bwMode="auto">
          <a:xfrm>
            <a:off x="3167063" y="4032250"/>
            <a:ext cx="252412" cy="1778000"/>
          </a:xfrm>
          <a:prstGeom prst="leftBrace">
            <a:avLst>
              <a:gd name="adj1" fmla="val 58700"/>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8209" name="AutoShape 11">
            <a:extLst>
              <a:ext uri="{FF2B5EF4-FFF2-40B4-BE49-F238E27FC236}">
                <a16:creationId xmlns:a16="http://schemas.microsoft.com/office/drawing/2014/main" id="{F9AA2E88-2153-416C-94C4-7BEE0FBCD280}"/>
              </a:ext>
            </a:extLst>
          </p:cNvPr>
          <p:cNvSpPr>
            <a:spLocks/>
          </p:cNvSpPr>
          <p:nvPr/>
        </p:nvSpPr>
        <p:spPr bwMode="auto">
          <a:xfrm>
            <a:off x="4895850" y="3543300"/>
            <a:ext cx="217488" cy="1393825"/>
          </a:xfrm>
          <a:prstGeom prst="leftBrace">
            <a:avLst>
              <a:gd name="adj1" fmla="val 53406"/>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8210" name="AutoShape 15">
            <a:extLst>
              <a:ext uri="{FF2B5EF4-FFF2-40B4-BE49-F238E27FC236}">
                <a16:creationId xmlns:a16="http://schemas.microsoft.com/office/drawing/2014/main" id="{A9F31E15-F092-48FC-9543-A46483E5CA24}"/>
              </a:ext>
            </a:extLst>
          </p:cNvPr>
          <p:cNvSpPr>
            <a:spLocks/>
          </p:cNvSpPr>
          <p:nvPr/>
        </p:nvSpPr>
        <p:spPr bwMode="auto">
          <a:xfrm>
            <a:off x="6443663" y="3284538"/>
            <a:ext cx="252412" cy="774700"/>
          </a:xfrm>
          <a:prstGeom prst="leftBrace">
            <a:avLst>
              <a:gd name="adj1" fmla="val 25577"/>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8211" name="Rectangle 16">
            <a:extLst>
              <a:ext uri="{FF2B5EF4-FFF2-40B4-BE49-F238E27FC236}">
                <a16:creationId xmlns:a16="http://schemas.microsoft.com/office/drawing/2014/main" id="{5B12C36F-FE3D-46D4-B041-0B1086C0B24E}"/>
              </a:ext>
            </a:extLst>
          </p:cNvPr>
          <p:cNvSpPr>
            <a:spLocks noChangeArrowheads="1"/>
          </p:cNvSpPr>
          <p:nvPr/>
        </p:nvSpPr>
        <p:spPr bwMode="auto">
          <a:xfrm>
            <a:off x="6767513" y="3068638"/>
            <a:ext cx="13335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800">
                <a:latin typeface="Times New Roman" panose="02020603050405020304" pitchFamily="18" charset="0"/>
              </a:rPr>
              <a:t>增强型</a:t>
            </a:r>
          </a:p>
        </p:txBody>
      </p:sp>
      <p:sp>
        <p:nvSpPr>
          <p:cNvPr id="8212" name="Rectangle 17">
            <a:extLst>
              <a:ext uri="{FF2B5EF4-FFF2-40B4-BE49-F238E27FC236}">
                <a16:creationId xmlns:a16="http://schemas.microsoft.com/office/drawing/2014/main" id="{284F5B5D-14E2-417A-9D4D-2DAD66AA981D}"/>
              </a:ext>
            </a:extLst>
          </p:cNvPr>
          <p:cNvSpPr>
            <a:spLocks noChangeArrowheads="1"/>
          </p:cNvSpPr>
          <p:nvPr/>
        </p:nvSpPr>
        <p:spPr bwMode="auto">
          <a:xfrm>
            <a:off x="6804025" y="3595688"/>
            <a:ext cx="13684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800">
                <a:latin typeface="Times New Roman" panose="02020603050405020304" pitchFamily="18" charset="0"/>
              </a:rPr>
              <a:t>耗尽型</a:t>
            </a:r>
          </a:p>
        </p:txBody>
      </p:sp>
      <p:sp>
        <p:nvSpPr>
          <p:cNvPr id="8213" name="AutoShape 18">
            <a:extLst>
              <a:ext uri="{FF2B5EF4-FFF2-40B4-BE49-F238E27FC236}">
                <a16:creationId xmlns:a16="http://schemas.microsoft.com/office/drawing/2014/main" id="{25347A08-09F4-45E1-BDA3-1734F9A244F0}"/>
              </a:ext>
            </a:extLst>
          </p:cNvPr>
          <p:cNvSpPr>
            <a:spLocks/>
          </p:cNvSpPr>
          <p:nvPr/>
        </p:nvSpPr>
        <p:spPr bwMode="auto">
          <a:xfrm>
            <a:off x="6443663" y="4371975"/>
            <a:ext cx="252412" cy="776288"/>
          </a:xfrm>
          <a:prstGeom prst="leftBrace">
            <a:avLst>
              <a:gd name="adj1" fmla="val 25629"/>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8214" name="Rectangle 19">
            <a:extLst>
              <a:ext uri="{FF2B5EF4-FFF2-40B4-BE49-F238E27FC236}">
                <a16:creationId xmlns:a16="http://schemas.microsoft.com/office/drawing/2014/main" id="{93001837-6237-4AB4-ADEE-EDF23DE54A48}"/>
              </a:ext>
            </a:extLst>
          </p:cNvPr>
          <p:cNvSpPr>
            <a:spLocks noChangeArrowheads="1"/>
          </p:cNvSpPr>
          <p:nvPr/>
        </p:nvSpPr>
        <p:spPr bwMode="auto">
          <a:xfrm>
            <a:off x="6767513" y="4197350"/>
            <a:ext cx="13335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800">
                <a:latin typeface="Times New Roman" panose="02020603050405020304" pitchFamily="18" charset="0"/>
              </a:rPr>
              <a:t>增强型</a:t>
            </a:r>
          </a:p>
        </p:txBody>
      </p:sp>
      <p:sp>
        <p:nvSpPr>
          <p:cNvPr id="8215" name="Rectangle 20">
            <a:extLst>
              <a:ext uri="{FF2B5EF4-FFF2-40B4-BE49-F238E27FC236}">
                <a16:creationId xmlns:a16="http://schemas.microsoft.com/office/drawing/2014/main" id="{4E213118-8844-4BEB-9657-73DF2EF9CDDF}"/>
              </a:ext>
            </a:extLst>
          </p:cNvPr>
          <p:cNvSpPr>
            <a:spLocks noChangeArrowheads="1"/>
          </p:cNvSpPr>
          <p:nvPr/>
        </p:nvSpPr>
        <p:spPr bwMode="auto">
          <a:xfrm>
            <a:off x="6804025" y="4662488"/>
            <a:ext cx="13684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800">
                <a:latin typeface="Times New Roman" panose="02020603050405020304" pitchFamily="18" charset="0"/>
              </a:rPr>
              <a:t>耗尽型</a:t>
            </a:r>
          </a:p>
        </p:txBody>
      </p:sp>
      <p:sp>
        <p:nvSpPr>
          <p:cNvPr id="8216" name="AutoShape 24">
            <a:extLst>
              <a:ext uri="{FF2B5EF4-FFF2-40B4-BE49-F238E27FC236}">
                <a16:creationId xmlns:a16="http://schemas.microsoft.com/office/drawing/2014/main" id="{CAB098D5-FEB5-4D05-A520-832488A0FEAC}"/>
              </a:ext>
            </a:extLst>
          </p:cNvPr>
          <p:cNvSpPr>
            <a:spLocks/>
          </p:cNvSpPr>
          <p:nvPr/>
        </p:nvSpPr>
        <p:spPr bwMode="auto">
          <a:xfrm>
            <a:off x="4392613" y="5291138"/>
            <a:ext cx="252412" cy="774700"/>
          </a:xfrm>
          <a:prstGeom prst="leftBrace">
            <a:avLst>
              <a:gd name="adj1" fmla="val 25577"/>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8217" name="Rectangle 25">
            <a:extLst>
              <a:ext uri="{FF2B5EF4-FFF2-40B4-BE49-F238E27FC236}">
                <a16:creationId xmlns:a16="http://schemas.microsoft.com/office/drawing/2014/main" id="{16E675D8-E600-4F95-B23E-6C7CB840999A}"/>
              </a:ext>
            </a:extLst>
          </p:cNvPr>
          <p:cNvSpPr>
            <a:spLocks noChangeArrowheads="1"/>
          </p:cNvSpPr>
          <p:nvPr/>
        </p:nvSpPr>
        <p:spPr bwMode="auto">
          <a:xfrm>
            <a:off x="4714875" y="5124450"/>
            <a:ext cx="12969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800">
                <a:latin typeface="Times New Roman" panose="02020603050405020304" pitchFamily="18" charset="0"/>
              </a:rPr>
              <a:t>N</a:t>
            </a:r>
            <a:r>
              <a:rPr kumimoji="1" lang="zh-CN" altLang="en-US" sz="2800">
                <a:latin typeface="Times New Roman" panose="02020603050405020304" pitchFamily="18" charset="0"/>
              </a:rPr>
              <a:t>沟道</a:t>
            </a:r>
          </a:p>
        </p:txBody>
      </p:sp>
      <p:sp>
        <p:nvSpPr>
          <p:cNvPr id="8218" name="Rectangle 26">
            <a:extLst>
              <a:ext uri="{FF2B5EF4-FFF2-40B4-BE49-F238E27FC236}">
                <a16:creationId xmlns:a16="http://schemas.microsoft.com/office/drawing/2014/main" id="{7D549E98-FA54-4A58-A4A4-51E8544A4223}"/>
              </a:ext>
            </a:extLst>
          </p:cNvPr>
          <p:cNvSpPr>
            <a:spLocks noChangeArrowheads="1"/>
          </p:cNvSpPr>
          <p:nvPr/>
        </p:nvSpPr>
        <p:spPr bwMode="auto">
          <a:xfrm>
            <a:off x="4751388" y="5608638"/>
            <a:ext cx="12604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800">
                <a:latin typeface="Times New Roman" panose="02020603050405020304" pitchFamily="18" charset="0"/>
              </a:rPr>
              <a:t>P</a:t>
            </a:r>
            <a:r>
              <a:rPr kumimoji="1" lang="zh-CN" altLang="en-US" sz="2800">
                <a:latin typeface="Times New Roman" panose="02020603050405020304" pitchFamily="18" charset="0"/>
              </a:rPr>
              <a:t>沟道</a:t>
            </a:r>
            <a:endParaRPr kumimoji="1" lang="en-US" altLang="zh-CN" sz="28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494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94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a:extLst>
              <a:ext uri="{FF2B5EF4-FFF2-40B4-BE49-F238E27FC236}">
                <a16:creationId xmlns:a16="http://schemas.microsoft.com/office/drawing/2014/main" id="{F1650BA8-6545-4664-8597-E0580CEC2A11}"/>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36AF95DB-06F4-4E26-A9EA-EE61448C0F88}" type="datetime1">
              <a:rPr lang="zh-CN" altLang="en-US" sz="1800" b="0" smtClean="0">
                <a:solidFill>
                  <a:srgbClr val="B2B2B2"/>
                </a:solidFill>
              </a:rPr>
              <a:pPr>
                <a:spcAft>
                  <a:spcPct val="0"/>
                </a:spcAft>
                <a:buFontTx/>
                <a:buNone/>
              </a:pPr>
              <a:t>2022/11/11</a:t>
            </a:fld>
            <a:endParaRPr lang="en-US" altLang="zh-CN" sz="1800" b="0">
              <a:solidFill>
                <a:srgbClr val="B2B2B2"/>
              </a:solidFill>
            </a:endParaRPr>
          </a:p>
        </p:txBody>
      </p:sp>
      <p:sp>
        <p:nvSpPr>
          <p:cNvPr id="10243" name="Rectangle 5">
            <a:extLst>
              <a:ext uri="{FF2B5EF4-FFF2-40B4-BE49-F238E27FC236}">
                <a16:creationId xmlns:a16="http://schemas.microsoft.com/office/drawing/2014/main" id="{4692E59B-2481-4F01-9ACE-D420E7CF22A1}"/>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a:t>
            </a:r>
            <a:r>
              <a:rPr lang="zh-CN" altLang="en-US" sz="1800" b="0">
                <a:solidFill>
                  <a:srgbClr val="B2B2B2"/>
                </a:solidFill>
                <a:latin typeface="Times New Roman" panose="02020603050405020304" pitchFamily="18" charset="0"/>
              </a:rPr>
              <a:t> </a:t>
            </a:r>
            <a:r>
              <a:rPr lang="en-US" altLang="zh-CN" sz="1800" b="0">
                <a:solidFill>
                  <a:srgbClr val="B2B2B2"/>
                </a:solidFill>
                <a:latin typeface="Times New Roman" panose="02020603050405020304" pitchFamily="18" charset="0"/>
              </a:rPr>
              <a:t>— </a:t>
            </a:r>
            <a:r>
              <a:rPr lang="zh-CN" altLang="en-US" sz="1800" b="0">
                <a:solidFill>
                  <a:srgbClr val="B2B2B2"/>
                </a:solidFill>
              </a:rPr>
              <a:t>三</a:t>
            </a:r>
            <a:r>
              <a:rPr lang="zh-CN" altLang="zh-CN" sz="1800" b="0">
                <a:solidFill>
                  <a:srgbClr val="B2B2B2"/>
                </a:solidFill>
              </a:rPr>
              <a:t>极管</a:t>
            </a:r>
            <a:endParaRPr lang="en-US" altLang="zh-CN" sz="1800" b="0">
              <a:solidFill>
                <a:srgbClr val="B2B2B2"/>
              </a:solidFill>
            </a:endParaRPr>
          </a:p>
        </p:txBody>
      </p:sp>
      <p:sp>
        <p:nvSpPr>
          <p:cNvPr id="10244" name="Rectangle 6">
            <a:extLst>
              <a:ext uri="{FF2B5EF4-FFF2-40B4-BE49-F238E27FC236}">
                <a16:creationId xmlns:a16="http://schemas.microsoft.com/office/drawing/2014/main" id="{24D59D02-E753-4132-B69D-F0685258605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FA3BA2A3-8D50-47D7-A37F-B771CE979598}" type="slidenum">
              <a:rPr lang="en-US" altLang="zh-CN" sz="1800" b="0" smtClean="0">
                <a:solidFill>
                  <a:srgbClr val="B2B2B2"/>
                </a:solidFill>
              </a:rPr>
              <a:pPr>
                <a:spcAft>
                  <a:spcPct val="0"/>
                </a:spcAft>
                <a:buFontTx/>
                <a:buNone/>
              </a:pPr>
              <a:t>4</a:t>
            </a:fld>
            <a:endParaRPr lang="en-US" altLang="zh-CN" sz="1800" b="0">
              <a:solidFill>
                <a:srgbClr val="B2B2B2"/>
              </a:solidFill>
            </a:endParaRPr>
          </a:p>
        </p:txBody>
      </p:sp>
      <p:sp>
        <p:nvSpPr>
          <p:cNvPr id="10245" name="Rectangle 2">
            <a:extLst>
              <a:ext uri="{FF2B5EF4-FFF2-40B4-BE49-F238E27FC236}">
                <a16:creationId xmlns:a16="http://schemas.microsoft.com/office/drawing/2014/main" id="{2EC5AF70-12B2-40FC-AB63-4BE3BF8FAB5F}"/>
              </a:ext>
            </a:extLst>
          </p:cNvPr>
          <p:cNvSpPr>
            <a:spLocks noChangeArrowheads="1"/>
          </p:cNvSpPr>
          <p:nvPr>
            <p:ph type="title"/>
          </p:nvPr>
        </p:nvSpPr>
        <p:spPr/>
        <p:txBody>
          <a:bodyPr/>
          <a:lstStyle/>
          <a:p>
            <a:r>
              <a:rPr lang="zh-CN" altLang="en-US"/>
              <a:t>示例─三极管外形</a:t>
            </a:r>
          </a:p>
        </p:txBody>
      </p:sp>
      <p:pic>
        <p:nvPicPr>
          <p:cNvPr id="10246" name="Picture 3" descr="Transistorer_%28croped%29">
            <a:extLst>
              <a:ext uri="{FF2B5EF4-FFF2-40B4-BE49-F238E27FC236}">
                <a16:creationId xmlns:a16="http://schemas.microsoft.com/office/drawing/2014/main" id="{7DF4FDBD-CACD-4580-9AEA-3604992230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675" y="1487488"/>
            <a:ext cx="337185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7" name="Picture 5" descr="File:Transistor-photo.JPG">
            <a:hlinkClick r:id="rId4"/>
            <a:extLst>
              <a:ext uri="{FF2B5EF4-FFF2-40B4-BE49-F238E27FC236}">
                <a16:creationId xmlns:a16="http://schemas.microsoft.com/office/drawing/2014/main" id="{5ABA59C0-1019-462B-856A-8F1CEAA30F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89388" y="1484313"/>
            <a:ext cx="4838700"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8" name="Picture 6">
            <a:extLst>
              <a:ext uri="{FF2B5EF4-FFF2-40B4-BE49-F238E27FC236}">
                <a16:creationId xmlns:a16="http://schemas.microsoft.com/office/drawing/2014/main" id="{A966A1D1-6B0E-47DC-B1A8-710C8DA610F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6988" y="4243388"/>
            <a:ext cx="2335212" cy="186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a:extLst>
              <a:ext uri="{FF2B5EF4-FFF2-40B4-BE49-F238E27FC236}">
                <a16:creationId xmlns:a16="http://schemas.microsoft.com/office/drawing/2014/main" id="{4A3F528D-6612-4D49-96C2-B517F569F333}"/>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34A9CAD9-E954-4615-9ADE-E60990FFD6D8}" type="datetime1">
              <a:rPr lang="zh-CN" altLang="en-US" sz="1800" b="0" smtClean="0">
                <a:solidFill>
                  <a:srgbClr val="B2B2B2"/>
                </a:solidFill>
              </a:rPr>
              <a:pPr>
                <a:spcAft>
                  <a:spcPct val="0"/>
                </a:spcAft>
                <a:buFontTx/>
                <a:buNone/>
              </a:pPr>
              <a:t>2022/11/11</a:t>
            </a:fld>
            <a:endParaRPr lang="en-US" altLang="zh-CN" sz="1800" b="0">
              <a:solidFill>
                <a:srgbClr val="B2B2B2"/>
              </a:solidFill>
            </a:endParaRPr>
          </a:p>
        </p:txBody>
      </p:sp>
      <p:sp>
        <p:nvSpPr>
          <p:cNvPr id="12291" name="Rectangle 5">
            <a:extLst>
              <a:ext uri="{FF2B5EF4-FFF2-40B4-BE49-F238E27FC236}">
                <a16:creationId xmlns:a16="http://schemas.microsoft.com/office/drawing/2014/main" id="{E0F8F6BF-8A7A-4044-8695-579C21A77082}"/>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a:t>
            </a:r>
            <a:r>
              <a:rPr lang="zh-CN" altLang="en-US" sz="1800" b="0">
                <a:solidFill>
                  <a:srgbClr val="B2B2B2"/>
                </a:solidFill>
                <a:latin typeface="Times New Roman" panose="02020603050405020304" pitchFamily="18" charset="0"/>
              </a:rPr>
              <a:t> </a:t>
            </a:r>
            <a:r>
              <a:rPr lang="en-US" altLang="zh-CN" sz="1800" b="0">
                <a:solidFill>
                  <a:srgbClr val="B2B2B2"/>
                </a:solidFill>
                <a:latin typeface="Times New Roman" panose="02020603050405020304" pitchFamily="18" charset="0"/>
              </a:rPr>
              <a:t>— </a:t>
            </a:r>
            <a:r>
              <a:rPr lang="zh-CN" altLang="en-US" sz="1800" b="0">
                <a:solidFill>
                  <a:srgbClr val="B2B2B2"/>
                </a:solidFill>
              </a:rPr>
              <a:t>三</a:t>
            </a:r>
            <a:r>
              <a:rPr lang="zh-CN" altLang="zh-CN" sz="1800" b="0">
                <a:solidFill>
                  <a:srgbClr val="B2B2B2"/>
                </a:solidFill>
              </a:rPr>
              <a:t>极管</a:t>
            </a:r>
            <a:endParaRPr lang="en-US" altLang="zh-CN" sz="1800" b="0">
              <a:solidFill>
                <a:srgbClr val="B2B2B2"/>
              </a:solidFill>
            </a:endParaRPr>
          </a:p>
        </p:txBody>
      </p:sp>
      <p:sp>
        <p:nvSpPr>
          <p:cNvPr id="12292" name="Rectangle 6">
            <a:extLst>
              <a:ext uri="{FF2B5EF4-FFF2-40B4-BE49-F238E27FC236}">
                <a16:creationId xmlns:a16="http://schemas.microsoft.com/office/drawing/2014/main" id="{3747BF7E-7B7B-4B41-8740-DA6BAE9E777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4C4186DA-8EE4-4593-A996-9112FFC94100}" type="slidenum">
              <a:rPr lang="en-US" altLang="zh-CN" sz="1800" b="0" smtClean="0">
                <a:solidFill>
                  <a:srgbClr val="B2B2B2"/>
                </a:solidFill>
              </a:rPr>
              <a:pPr>
                <a:spcAft>
                  <a:spcPct val="0"/>
                </a:spcAft>
                <a:buFontTx/>
                <a:buNone/>
              </a:pPr>
              <a:t>5</a:t>
            </a:fld>
            <a:endParaRPr lang="en-US" altLang="zh-CN" sz="1800" b="0">
              <a:solidFill>
                <a:srgbClr val="B2B2B2"/>
              </a:solidFill>
            </a:endParaRPr>
          </a:p>
        </p:txBody>
      </p:sp>
      <p:sp>
        <p:nvSpPr>
          <p:cNvPr id="12293" name="Rectangle 2">
            <a:extLst>
              <a:ext uri="{FF2B5EF4-FFF2-40B4-BE49-F238E27FC236}">
                <a16:creationId xmlns:a16="http://schemas.microsoft.com/office/drawing/2014/main" id="{A62F23DA-F4F2-46BB-B100-B251C31A8C72}"/>
              </a:ext>
            </a:extLst>
          </p:cNvPr>
          <p:cNvSpPr>
            <a:spLocks noChangeArrowheads="1"/>
          </p:cNvSpPr>
          <p:nvPr>
            <p:ph type="title"/>
          </p:nvPr>
        </p:nvSpPr>
        <p:spPr/>
        <p:txBody>
          <a:bodyPr/>
          <a:lstStyle/>
          <a:p>
            <a:r>
              <a:rPr lang="zh-CN" altLang="en-US">
                <a:solidFill>
                  <a:schemeClr val="tx1"/>
                </a:solidFill>
              </a:rPr>
              <a:t>双极结型</a:t>
            </a:r>
            <a:r>
              <a:rPr lang="zh-CN" altLang="en-US"/>
              <a:t>三极管</a:t>
            </a:r>
          </a:p>
        </p:txBody>
      </p:sp>
      <p:sp>
        <p:nvSpPr>
          <p:cNvPr id="12294" name="Text Box 4">
            <a:extLst>
              <a:ext uri="{FF2B5EF4-FFF2-40B4-BE49-F238E27FC236}">
                <a16:creationId xmlns:a16="http://schemas.microsoft.com/office/drawing/2014/main" id="{5009D9CA-57F5-4B59-95ED-E129DA41E524}"/>
              </a:ext>
            </a:extLst>
          </p:cNvPr>
          <p:cNvSpPr txBox="1">
            <a:spLocks noChangeArrowheads="1"/>
          </p:cNvSpPr>
          <p:nvPr/>
        </p:nvSpPr>
        <p:spPr bwMode="auto">
          <a:xfrm>
            <a:off x="5494338" y="5888038"/>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b="0">
                <a:latin typeface="Times New Roman" panose="02020603050405020304" pitchFamily="18" charset="0"/>
              </a:rPr>
              <a:t>NPN</a:t>
            </a:r>
            <a:r>
              <a:rPr lang="zh-CN" altLang="en-US" sz="2400" b="0">
                <a:latin typeface="Times New Roman" panose="02020603050405020304" pitchFamily="18" charset="0"/>
              </a:rPr>
              <a:t>截面图</a:t>
            </a:r>
            <a:endParaRPr lang="en-US" altLang="zh-CN" sz="2400" b="0">
              <a:latin typeface="Times New Roman" panose="02020603050405020304" pitchFamily="18" charset="0"/>
            </a:endParaRPr>
          </a:p>
        </p:txBody>
      </p:sp>
      <p:sp>
        <p:nvSpPr>
          <p:cNvPr id="12295" name="Rectangle 5">
            <a:extLst>
              <a:ext uri="{FF2B5EF4-FFF2-40B4-BE49-F238E27FC236}">
                <a16:creationId xmlns:a16="http://schemas.microsoft.com/office/drawing/2014/main" id="{F7C3B498-985A-4C0B-88E2-D684A8F41135}"/>
              </a:ext>
            </a:extLst>
          </p:cNvPr>
          <p:cNvSpPr>
            <a:spLocks noChangeArrowheads="1"/>
          </p:cNvSpPr>
          <p:nvPr/>
        </p:nvSpPr>
        <p:spPr bwMode="auto">
          <a:xfrm>
            <a:off x="4724400" y="2927350"/>
            <a:ext cx="3062288" cy="1655763"/>
          </a:xfrm>
          <a:prstGeom prst="rect">
            <a:avLst/>
          </a:prstGeom>
          <a:solidFill>
            <a:srgbClr val="FFCCFF">
              <a:alpha val="58038"/>
            </a:srgbClr>
          </a:solidFill>
          <a:ln w="28575">
            <a:solidFill>
              <a:schemeClr val="tx1"/>
            </a:solidFill>
            <a:miter lim="800000"/>
            <a:headEnd/>
            <a:tailE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638982" name="Rectangle 6">
            <a:extLst>
              <a:ext uri="{FF2B5EF4-FFF2-40B4-BE49-F238E27FC236}">
                <a16:creationId xmlns:a16="http://schemas.microsoft.com/office/drawing/2014/main" id="{E6C408D0-96D7-4B48-A826-B045454200C0}"/>
              </a:ext>
            </a:extLst>
          </p:cNvPr>
          <p:cNvSpPr>
            <a:spLocks noChangeArrowheads="1"/>
          </p:cNvSpPr>
          <p:nvPr/>
        </p:nvSpPr>
        <p:spPr bwMode="auto">
          <a:xfrm>
            <a:off x="5445125" y="2927350"/>
            <a:ext cx="1662113" cy="1008063"/>
          </a:xfrm>
          <a:prstGeom prst="rect">
            <a:avLst/>
          </a:prstGeom>
          <a:solidFill>
            <a:srgbClr val="FFFF99"/>
          </a:solidFill>
          <a:ln w="28575">
            <a:solidFill>
              <a:schemeClr val="tx1"/>
            </a:solidFill>
            <a:miter lim="800000"/>
            <a:headEnd/>
            <a:tailE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638983" name="Rectangle 7">
            <a:extLst>
              <a:ext uri="{FF2B5EF4-FFF2-40B4-BE49-F238E27FC236}">
                <a16:creationId xmlns:a16="http://schemas.microsoft.com/office/drawing/2014/main" id="{63B0C548-A211-43F0-B0B4-C9AD8CBF92F8}"/>
              </a:ext>
            </a:extLst>
          </p:cNvPr>
          <p:cNvSpPr>
            <a:spLocks noChangeArrowheads="1"/>
          </p:cNvSpPr>
          <p:nvPr/>
        </p:nvSpPr>
        <p:spPr bwMode="auto">
          <a:xfrm>
            <a:off x="5913438" y="2927350"/>
            <a:ext cx="720725" cy="576263"/>
          </a:xfrm>
          <a:prstGeom prst="rect">
            <a:avLst/>
          </a:prstGeom>
          <a:solidFill>
            <a:srgbClr val="FF99FF"/>
          </a:solidFill>
          <a:ln w="28575">
            <a:solidFill>
              <a:schemeClr val="tx1"/>
            </a:solidFill>
            <a:miter lim="800000"/>
            <a:headEnd/>
            <a:tailE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endParaRPr kumimoji="1" lang="zh-CN" altLang="en-US">
              <a:latin typeface="Times New Roman" panose="02020603050405020304" pitchFamily="18" charset="0"/>
              <a:ea typeface="楷体_GB2312"/>
              <a:cs typeface="楷体_GB2312"/>
            </a:endParaRPr>
          </a:p>
        </p:txBody>
      </p:sp>
      <p:sp>
        <p:nvSpPr>
          <p:cNvPr id="638985" name="Text Box 9">
            <a:extLst>
              <a:ext uri="{FF2B5EF4-FFF2-40B4-BE49-F238E27FC236}">
                <a16:creationId xmlns:a16="http://schemas.microsoft.com/office/drawing/2014/main" id="{AFD1629C-E998-4BC7-8D5C-09EF9B8A40AD}"/>
              </a:ext>
            </a:extLst>
          </p:cNvPr>
          <p:cNvSpPr txBox="1">
            <a:spLocks noChangeArrowheads="1"/>
          </p:cNvSpPr>
          <p:nvPr/>
        </p:nvSpPr>
        <p:spPr bwMode="auto">
          <a:xfrm>
            <a:off x="4921250" y="4079875"/>
            <a:ext cx="9191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zh-CN" sz="2400"/>
              <a:t>集电区</a:t>
            </a:r>
            <a:endParaRPr kumimoji="1" lang="en-US" altLang="zh-CN" sz="2400"/>
          </a:p>
        </p:txBody>
      </p:sp>
      <p:sp>
        <p:nvSpPr>
          <p:cNvPr id="638986" name="Text Box 10">
            <a:extLst>
              <a:ext uri="{FF2B5EF4-FFF2-40B4-BE49-F238E27FC236}">
                <a16:creationId xmlns:a16="http://schemas.microsoft.com/office/drawing/2014/main" id="{A1CC4758-4DF7-4449-9562-7D4AEB629E04}"/>
              </a:ext>
            </a:extLst>
          </p:cNvPr>
          <p:cNvSpPr txBox="1">
            <a:spLocks noChangeArrowheads="1"/>
          </p:cNvSpPr>
          <p:nvPr/>
        </p:nvSpPr>
        <p:spPr bwMode="auto">
          <a:xfrm>
            <a:off x="5516563" y="3098800"/>
            <a:ext cx="30480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FontTx/>
              <a:buNone/>
            </a:pPr>
            <a:r>
              <a:rPr kumimoji="1" lang="zh-CN" altLang="en-US" sz="2400"/>
              <a:t>基</a:t>
            </a:r>
          </a:p>
          <a:p>
            <a:pPr eaLnBrk="1" hangingPunct="1">
              <a:lnSpc>
                <a:spcPct val="90000"/>
              </a:lnSpc>
              <a:spcAft>
                <a:spcPct val="0"/>
              </a:spcAft>
              <a:buFontTx/>
              <a:buNone/>
            </a:pPr>
            <a:r>
              <a:rPr kumimoji="1" lang="zh-CN" altLang="zh-CN" sz="2400"/>
              <a:t>区</a:t>
            </a:r>
            <a:endParaRPr kumimoji="1" lang="en-US" altLang="zh-CN" sz="2400"/>
          </a:p>
        </p:txBody>
      </p:sp>
      <p:sp>
        <p:nvSpPr>
          <p:cNvPr id="12300" name="Text Box 11">
            <a:extLst>
              <a:ext uri="{FF2B5EF4-FFF2-40B4-BE49-F238E27FC236}">
                <a16:creationId xmlns:a16="http://schemas.microsoft.com/office/drawing/2014/main" id="{74B54364-DA65-4883-81D1-8A41A570B03D}"/>
              </a:ext>
            </a:extLst>
          </p:cNvPr>
          <p:cNvSpPr txBox="1">
            <a:spLocks noChangeArrowheads="1"/>
          </p:cNvSpPr>
          <p:nvPr/>
        </p:nvSpPr>
        <p:spPr bwMode="auto">
          <a:xfrm>
            <a:off x="6165850" y="4114800"/>
            <a:ext cx="2206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rPr>
              <a:t>N</a:t>
            </a:r>
          </a:p>
        </p:txBody>
      </p:sp>
      <p:sp>
        <p:nvSpPr>
          <p:cNvPr id="638988" name="Text Box 12">
            <a:extLst>
              <a:ext uri="{FF2B5EF4-FFF2-40B4-BE49-F238E27FC236}">
                <a16:creationId xmlns:a16="http://schemas.microsoft.com/office/drawing/2014/main" id="{2FA5BFFB-742D-47CB-BFE3-D901C83365E4}"/>
              </a:ext>
            </a:extLst>
          </p:cNvPr>
          <p:cNvSpPr txBox="1">
            <a:spLocks noChangeArrowheads="1"/>
          </p:cNvSpPr>
          <p:nvPr/>
        </p:nvSpPr>
        <p:spPr bwMode="auto">
          <a:xfrm>
            <a:off x="6161088" y="3030538"/>
            <a:ext cx="2206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rPr>
              <a:t>N</a:t>
            </a:r>
          </a:p>
        </p:txBody>
      </p:sp>
      <p:sp>
        <p:nvSpPr>
          <p:cNvPr id="638989" name="Text Box 13">
            <a:extLst>
              <a:ext uri="{FF2B5EF4-FFF2-40B4-BE49-F238E27FC236}">
                <a16:creationId xmlns:a16="http://schemas.microsoft.com/office/drawing/2014/main" id="{D8206BBE-1DDA-421D-A8EF-AEA748C354C1}"/>
              </a:ext>
            </a:extLst>
          </p:cNvPr>
          <p:cNvSpPr txBox="1">
            <a:spLocks noChangeArrowheads="1"/>
          </p:cNvSpPr>
          <p:nvPr/>
        </p:nvSpPr>
        <p:spPr bwMode="auto">
          <a:xfrm>
            <a:off x="6178550" y="3541713"/>
            <a:ext cx="1857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rPr>
              <a:t>P</a:t>
            </a:r>
          </a:p>
        </p:txBody>
      </p:sp>
      <p:sp>
        <p:nvSpPr>
          <p:cNvPr id="639001" name="Rectangle 25">
            <a:extLst>
              <a:ext uri="{FF2B5EF4-FFF2-40B4-BE49-F238E27FC236}">
                <a16:creationId xmlns:a16="http://schemas.microsoft.com/office/drawing/2014/main" id="{F421B668-6CA2-4EAB-8A14-99FB872A8A23}"/>
              </a:ext>
            </a:extLst>
          </p:cNvPr>
          <p:cNvSpPr>
            <a:spLocks noChangeArrowheads="1"/>
          </p:cNvSpPr>
          <p:nvPr/>
        </p:nvSpPr>
        <p:spPr bwMode="auto">
          <a:xfrm>
            <a:off x="684213" y="1438275"/>
            <a:ext cx="3716337" cy="219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r>
              <a:rPr lang="zh-CN" altLang="en-US" sz="2800"/>
              <a:t>内部结构特点</a:t>
            </a:r>
          </a:p>
          <a:p>
            <a:pPr lvl="1"/>
            <a:r>
              <a:rPr lang="zh-CN" altLang="en-US" sz="2400"/>
              <a:t>发射区掺杂浓度最高</a:t>
            </a:r>
          </a:p>
          <a:p>
            <a:pPr lvl="1"/>
            <a:r>
              <a:rPr lang="zh-CN" altLang="en-US" sz="2400"/>
              <a:t>基区很薄且掺杂浓度最低</a:t>
            </a:r>
          </a:p>
          <a:p>
            <a:pPr lvl="1"/>
            <a:r>
              <a:rPr lang="zh-CN" altLang="en-US" sz="2400"/>
              <a:t>集电区面积很大</a:t>
            </a:r>
          </a:p>
        </p:txBody>
      </p:sp>
      <p:sp>
        <p:nvSpPr>
          <p:cNvPr id="639044" name="Rectangle 68">
            <a:extLst>
              <a:ext uri="{FF2B5EF4-FFF2-40B4-BE49-F238E27FC236}">
                <a16:creationId xmlns:a16="http://schemas.microsoft.com/office/drawing/2014/main" id="{8C09553F-8DDB-43D2-A9FA-3576425D336D}"/>
              </a:ext>
            </a:extLst>
          </p:cNvPr>
          <p:cNvSpPr>
            <a:spLocks noChangeArrowheads="1"/>
          </p:cNvSpPr>
          <p:nvPr/>
        </p:nvSpPr>
        <p:spPr bwMode="auto">
          <a:xfrm>
            <a:off x="1584325" y="5872163"/>
            <a:ext cx="1979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b="0">
                <a:latin typeface="楷体_GB2312"/>
              </a:rPr>
              <a:t>电路符号</a:t>
            </a:r>
          </a:p>
        </p:txBody>
      </p:sp>
      <p:grpSp>
        <p:nvGrpSpPr>
          <p:cNvPr id="2" name="Group 103">
            <a:extLst>
              <a:ext uri="{FF2B5EF4-FFF2-40B4-BE49-F238E27FC236}">
                <a16:creationId xmlns:a16="http://schemas.microsoft.com/office/drawing/2014/main" id="{5D975765-8358-439C-86A6-118902ECE847}"/>
              </a:ext>
            </a:extLst>
          </p:cNvPr>
          <p:cNvGrpSpPr>
            <a:grpSpLocks/>
          </p:cNvGrpSpPr>
          <p:nvPr/>
        </p:nvGrpSpPr>
        <p:grpSpPr bwMode="auto">
          <a:xfrm>
            <a:off x="915988" y="3719513"/>
            <a:ext cx="1387475" cy="2143125"/>
            <a:chOff x="577" y="2343"/>
            <a:chExt cx="874" cy="1350"/>
          </a:xfrm>
        </p:grpSpPr>
        <p:grpSp>
          <p:nvGrpSpPr>
            <p:cNvPr id="12360" name="Group 36">
              <a:extLst>
                <a:ext uri="{FF2B5EF4-FFF2-40B4-BE49-F238E27FC236}">
                  <a16:creationId xmlns:a16="http://schemas.microsoft.com/office/drawing/2014/main" id="{158D0796-4A8E-44F9-8FC3-FA4417EA3A75}"/>
                </a:ext>
              </a:extLst>
            </p:cNvPr>
            <p:cNvGrpSpPr>
              <a:grpSpLocks/>
            </p:cNvGrpSpPr>
            <p:nvPr/>
          </p:nvGrpSpPr>
          <p:grpSpPr bwMode="auto">
            <a:xfrm>
              <a:off x="577" y="2343"/>
              <a:ext cx="874" cy="1160"/>
              <a:chOff x="499" y="2863"/>
              <a:chExt cx="874" cy="1160"/>
            </a:xfrm>
          </p:grpSpPr>
          <p:grpSp>
            <p:nvGrpSpPr>
              <p:cNvPr id="12362" name="Group 37">
                <a:extLst>
                  <a:ext uri="{FF2B5EF4-FFF2-40B4-BE49-F238E27FC236}">
                    <a16:creationId xmlns:a16="http://schemas.microsoft.com/office/drawing/2014/main" id="{07577F4C-67F2-4917-85E4-60C46BFD5020}"/>
                  </a:ext>
                </a:extLst>
              </p:cNvPr>
              <p:cNvGrpSpPr>
                <a:grpSpLocks/>
              </p:cNvGrpSpPr>
              <p:nvPr/>
            </p:nvGrpSpPr>
            <p:grpSpPr bwMode="auto">
              <a:xfrm>
                <a:off x="635" y="2863"/>
                <a:ext cx="738" cy="1116"/>
                <a:chOff x="932" y="2319"/>
                <a:chExt cx="841" cy="1271"/>
              </a:xfrm>
            </p:grpSpPr>
            <p:sp>
              <p:nvSpPr>
                <p:cNvPr id="12364" name="Line 38">
                  <a:extLst>
                    <a:ext uri="{FF2B5EF4-FFF2-40B4-BE49-F238E27FC236}">
                      <a16:creationId xmlns:a16="http://schemas.microsoft.com/office/drawing/2014/main" id="{59CB5C5E-F40E-499D-9F84-B61EB580BA8D}"/>
                    </a:ext>
                  </a:extLst>
                </p:cNvPr>
                <p:cNvSpPr>
                  <a:spLocks noChangeShapeType="1"/>
                </p:cNvSpPr>
                <p:nvPr/>
              </p:nvSpPr>
              <p:spPr bwMode="auto">
                <a:xfrm>
                  <a:off x="1334" y="2772"/>
                  <a:ext cx="0" cy="40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65" name="Line 39">
                  <a:extLst>
                    <a:ext uri="{FF2B5EF4-FFF2-40B4-BE49-F238E27FC236}">
                      <a16:creationId xmlns:a16="http://schemas.microsoft.com/office/drawing/2014/main" id="{8850DAEE-306D-4ABB-B8F8-E08064CC1443}"/>
                    </a:ext>
                  </a:extLst>
                </p:cNvPr>
                <p:cNvSpPr>
                  <a:spLocks noChangeShapeType="1"/>
                </p:cNvSpPr>
                <p:nvPr/>
              </p:nvSpPr>
              <p:spPr bwMode="auto">
                <a:xfrm flipH="1">
                  <a:off x="1022" y="2976"/>
                  <a:ext cx="31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66" name="Line 40">
                  <a:extLst>
                    <a:ext uri="{FF2B5EF4-FFF2-40B4-BE49-F238E27FC236}">
                      <a16:creationId xmlns:a16="http://schemas.microsoft.com/office/drawing/2014/main" id="{C31A1C52-81FD-4439-8566-1B6ABD6531D3}"/>
                    </a:ext>
                  </a:extLst>
                </p:cNvPr>
                <p:cNvSpPr>
                  <a:spLocks noChangeShapeType="1"/>
                </p:cNvSpPr>
                <p:nvPr/>
              </p:nvSpPr>
              <p:spPr bwMode="auto">
                <a:xfrm flipV="1">
                  <a:off x="1331" y="2769"/>
                  <a:ext cx="220" cy="13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67" name="Line 41">
                  <a:extLst>
                    <a:ext uri="{FF2B5EF4-FFF2-40B4-BE49-F238E27FC236}">
                      <a16:creationId xmlns:a16="http://schemas.microsoft.com/office/drawing/2014/main" id="{B685AA5B-1D24-49A4-8E20-B2296BA7EB89}"/>
                    </a:ext>
                  </a:extLst>
                </p:cNvPr>
                <p:cNvSpPr>
                  <a:spLocks noChangeShapeType="1"/>
                </p:cNvSpPr>
                <p:nvPr/>
              </p:nvSpPr>
              <p:spPr bwMode="auto">
                <a:xfrm>
                  <a:off x="1334" y="3046"/>
                  <a:ext cx="210" cy="131"/>
                </a:xfrm>
                <a:prstGeom prst="line">
                  <a:avLst/>
                </a:prstGeom>
                <a:noFill/>
                <a:ln w="3810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2368" name="Line 42">
                  <a:extLst>
                    <a:ext uri="{FF2B5EF4-FFF2-40B4-BE49-F238E27FC236}">
                      <a16:creationId xmlns:a16="http://schemas.microsoft.com/office/drawing/2014/main" id="{6E2DCAB5-BC97-4E77-97D4-6B384B971770}"/>
                    </a:ext>
                  </a:extLst>
                </p:cNvPr>
                <p:cNvSpPr>
                  <a:spLocks noChangeShapeType="1"/>
                </p:cNvSpPr>
                <p:nvPr/>
              </p:nvSpPr>
              <p:spPr bwMode="auto">
                <a:xfrm flipV="1">
                  <a:off x="1544" y="2510"/>
                  <a:ext cx="0" cy="26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69" name="Line 43">
                  <a:extLst>
                    <a:ext uri="{FF2B5EF4-FFF2-40B4-BE49-F238E27FC236}">
                      <a16:creationId xmlns:a16="http://schemas.microsoft.com/office/drawing/2014/main" id="{08E091D2-333E-46E1-939D-487B6EE7C45C}"/>
                    </a:ext>
                  </a:extLst>
                </p:cNvPr>
                <p:cNvSpPr>
                  <a:spLocks noChangeShapeType="1"/>
                </p:cNvSpPr>
                <p:nvPr/>
              </p:nvSpPr>
              <p:spPr bwMode="auto">
                <a:xfrm>
                  <a:off x="1544" y="3177"/>
                  <a:ext cx="0" cy="25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70" name="Oval 44">
                  <a:extLst>
                    <a:ext uri="{FF2B5EF4-FFF2-40B4-BE49-F238E27FC236}">
                      <a16:creationId xmlns:a16="http://schemas.microsoft.com/office/drawing/2014/main" id="{7790430A-A751-4690-95C5-B65F7DD35407}"/>
                    </a:ext>
                  </a:extLst>
                </p:cNvPr>
                <p:cNvSpPr>
                  <a:spLocks noChangeArrowheads="1"/>
                </p:cNvSpPr>
                <p:nvPr/>
              </p:nvSpPr>
              <p:spPr bwMode="auto">
                <a:xfrm>
                  <a:off x="937" y="2925"/>
                  <a:ext cx="91" cy="91"/>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2371" name="Oval 45">
                  <a:extLst>
                    <a:ext uri="{FF2B5EF4-FFF2-40B4-BE49-F238E27FC236}">
                      <a16:creationId xmlns:a16="http://schemas.microsoft.com/office/drawing/2014/main" id="{95E1FBD9-ABEC-45D2-BFE2-39BEE629774C}"/>
                    </a:ext>
                  </a:extLst>
                </p:cNvPr>
                <p:cNvSpPr>
                  <a:spLocks noChangeArrowheads="1"/>
                </p:cNvSpPr>
                <p:nvPr/>
              </p:nvSpPr>
              <p:spPr bwMode="auto">
                <a:xfrm>
                  <a:off x="1495" y="2415"/>
                  <a:ext cx="91" cy="91"/>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2372" name="Oval 46">
                  <a:extLst>
                    <a:ext uri="{FF2B5EF4-FFF2-40B4-BE49-F238E27FC236}">
                      <a16:creationId xmlns:a16="http://schemas.microsoft.com/office/drawing/2014/main" id="{B07E5DF8-BCD9-465F-B1EA-0416B163D45F}"/>
                    </a:ext>
                  </a:extLst>
                </p:cNvPr>
                <p:cNvSpPr>
                  <a:spLocks noChangeArrowheads="1"/>
                </p:cNvSpPr>
                <p:nvPr/>
              </p:nvSpPr>
              <p:spPr bwMode="auto">
                <a:xfrm>
                  <a:off x="1495" y="3420"/>
                  <a:ext cx="91" cy="91"/>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nvGrpSpPr>
                <p:cNvPr id="12373" name="Group 47">
                  <a:extLst>
                    <a:ext uri="{FF2B5EF4-FFF2-40B4-BE49-F238E27FC236}">
                      <a16:creationId xmlns:a16="http://schemas.microsoft.com/office/drawing/2014/main" id="{463176A9-028D-4848-996C-05C174261EFF}"/>
                    </a:ext>
                  </a:extLst>
                </p:cNvPr>
                <p:cNvGrpSpPr>
                  <a:grpSpLocks/>
                </p:cNvGrpSpPr>
                <p:nvPr/>
              </p:nvGrpSpPr>
              <p:grpSpPr bwMode="auto">
                <a:xfrm>
                  <a:off x="932" y="2319"/>
                  <a:ext cx="841" cy="1271"/>
                  <a:chOff x="4520" y="351"/>
                  <a:chExt cx="841" cy="1271"/>
                </a:xfrm>
              </p:grpSpPr>
              <p:sp>
                <p:nvSpPr>
                  <p:cNvPr id="12374" name="Rectangle 48">
                    <a:extLst>
                      <a:ext uri="{FF2B5EF4-FFF2-40B4-BE49-F238E27FC236}">
                        <a16:creationId xmlns:a16="http://schemas.microsoft.com/office/drawing/2014/main" id="{FA7C67F5-032E-41E8-82DF-D1211B2A48C4}"/>
                      </a:ext>
                    </a:extLst>
                  </p:cNvPr>
                  <p:cNvSpPr>
                    <a:spLocks noChangeArrowheads="1"/>
                  </p:cNvSpPr>
                  <p:nvPr/>
                </p:nvSpPr>
                <p:spPr bwMode="auto">
                  <a:xfrm flipH="1">
                    <a:off x="5258" y="351"/>
                    <a:ext cx="97"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ea typeface="楷体_GB2312"/>
                        <a:cs typeface="楷体_GB2312"/>
                      </a:rPr>
                      <a:t>c</a:t>
                    </a:r>
                  </a:p>
                </p:txBody>
              </p:sp>
              <p:sp>
                <p:nvSpPr>
                  <p:cNvPr id="12375" name="Rectangle 49">
                    <a:extLst>
                      <a:ext uri="{FF2B5EF4-FFF2-40B4-BE49-F238E27FC236}">
                        <a16:creationId xmlns:a16="http://schemas.microsoft.com/office/drawing/2014/main" id="{63FC1ACF-4714-4090-A756-F37F75EECDF0}"/>
                      </a:ext>
                    </a:extLst>
                  </p:cNvPr>
                  <p:cNvSpPr>
                    <a:spLocks noChangeArrowheads="1"/>
                  </p:cNvSpPr>
                  <p:nvPr/>
                </p:nvSpPr>
                <p:spPr bwMode="auto">
                  <a:xfrm flipH="1">
                    <a:off x="4520" y="684"/>
                    <a:ext cx="12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ea typeface="楷体_GB2312"/>
                        <a:cs typeface="楷体_GB2312"/>
                      </a:rPr>
                      <a:t>b</a:t>
                    </a:r>
                  </a:p>
                </p:txBody>
              </p:sp>
              <p:sp>
                <p:nvSpPr>
                  <p:cNvPr id="12376" name="Rectangle 50">
                    <a:extLst>
                      <a:ext uri="{FF2B5EF4-FFF2-40B4-BE49-F238E27FC236}">
                        <a16:creationId xmlns:a16="http://schemas.microsoft.com/office/drawing/2014/main" id="{2A6B247C-3D9E-41CC-9C4D-6D871F92891F}"/>
                      </a:ext>
                    </a:extLst>
                  </p:cNvPr>
                  <p:cNvSpPr>
                    <a:spLocks noChangeArrowheads="1"/>
                  </p:cNvSpPr>
                  <p:nvPr/>
                </p:nvSpPr>
                <p:spPr bwMode="auto">
                  <a:xfrm flipH="1">
                    <a:off x="5264" y="1360"/>
                    <a:ext cx="97"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ea typeface="楷体_GB2312"/>
                        <a:cs typeface="楷体_GB2312"/>
                      </a:rPr>
                      <a:t>e</a:t>
                    </a:r>
                  </a:p>
                </p:txBody>
              </p:sp>
            </p:grpSp>
          </p:grpSp>
          <p:sp>
            <p:nvSpPr>
              <p:cNvPr id="12363" name="Rectangle 51">
                <a:extLst>
                  <a:ext uri="{FF2B5EF4-FFF2-40B4-BE49-F238E27FC236}">
                    <a16:creationId xmlns:a16="http://schemas.microsoft.com/office/drawing/2014/main" id="{3553117B-E12F-4C54-8D6D-C2B6C826C2BC}"/>
                  </a:ext>
                </a:extLst>
              </p:cNvPr>
              <p:cNvSpPr>
                <a:spLocks noChangeArrowheads="1"/>
              </p:cNvSpPr>
              <p:nvPr/>
            </p:nvSpPr>
            <p:spPr bwMode="auto">
              <a:xfrm>
                <a:off x="499" y="3735"/>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kumimoji="1" lang="zh-CN" altLang="en-US" sz="2400" b="0">
                  <a:latin typeface="Times New Roman" panose="02020603050405020304" pitchFamily="18" charset="0"/>
                </a:endParaRPr>
              </a:p>
            </p:txBody>
          </p:sp>
        </p:grpSp>
        <p:sp>
          <p:nvSpPr>
            <p:cNvPr id="12361" name="Rectangle 69">
              <a:extLst>
                <a:ext uri="{FF2B5EF4-FFF2-40B4-BE49-F238E27FC236}">
                  <a16:creationId xmlns:a16="http://schemas.microsoft.com/office/drawing/2014/main" id="{FCA4682C-1900-474E-8F0F-83AA29B4A00D}"/>
                </a:ext>
              </a:extLst>
            </p:cNvPr>
            <p:cNvSpPr>
              <a:spLocks noChangeArrowheads="1"/>
            </p:cNvSpPr>
            <p:nvPr/>
          </p:nvSpPr>
          <p:spPr bwMode="auto">
            <a:xfrm>
              <a:off x="860" y="3405"/>
              <a:ext cx="51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400">
                  <a:latin typeface="Times New Roman" panose="02020603050405020304" pitchFamily="18" charset="0"/>
                </a:rPr>
                <a:t>NPN</a:t>
              </a:r>
              <a:endParaRPr lang="zh-CN" altLang="en-US" sz="2400">
                <a:latin typeface="Times New Roman" panose="02020603050405020304" pitchFamily="18" charset="0"/>
              </a:endParaRPr>
            </a:p>
          </p:txBody>
        </p:sp>
      </p:grpSp>
      <p:grpSp>
        <p:nvGrpSpPr>
          <p:cNvPr id="6" name="Group 104">
            <a:extLst>
              <a:ext uri="{FF2B5EF4-FFF2-40B4-BE49-F238E27FC236}">
                <a16:creationId xmlns:a16="http://schemas.microsoft.com/office/drawing/2014/main" id="{C7EAEF2A-8E99-46F0-8B34-8D1EAAC999E0}"/>
              </a:ext>
            </a:extLst>
          </p:cNvPr>
          <p:cNvGrpSpPr>
            <a:grpSpLocks/>
          </p:cNvGrpSpPr>
          <p:nvPr/>
        </p:nvGrpSpPr>
        <p:grpSpPr bwMode="auto">
          <a:xfrm>
            <a:off x="2608263" y="3719513"/>
            <a:ext cx="1279525" cy="2143125"/>
            <a:chOff x="1643" y="2343"/>
            <a:chExt cx="806" cy="1350"/>
          </a:xfrm>
        </p:grpSpPr>
        <p:grpSp>
          <p:nvGrpSpPr>
            <p:cNvPr id="12343" name="Group 52">
              <a:extLst>
                <a:ext uri="{FF2B5EF4-FFF2-40B4-BE49-F238E27FC236}">
                  <a16:creationId xmlns:a16="http://schemas.microsoft.com/office/drawing/2014/main" id="{2AE1D7EF-55C9-4B73-B703-BB1888B0107F}"/>
                </a:ext>
              </a:extLst>
            </p:cNvPr>
            <p:cNvGrpSpPr>
              <a:grpSpLocks/>
            </p:cNvGrpSpPr>
            <p:nvPr/>
          </p:nvGrpSpPr>
          <p:grpSpPr bwMode="auto">
            <a:xfrm>
              <a:off x="1643" y="2343"/>
              <a:ext cx="806" cy="1142"/>
              <a:chOff x="1552" y="2881"/>
              <a:chExt cx="806" cy="1142"/>
            </a:xfrm>
          </p:grpSpPr>
          <p:grpSp>
            <p:nvGrpSpPr>
              <p:cNvPr id="12345" name="Group 53">
                <a:extLst>
                  <a:ext uri="{FF2B5EF4-FFF2-40B4-BE49-F238E27FC236}">
                    <a16:creationId xmlns:a16="http://schemas.microsoft.com/office/drawing/2014/main" id="{3B13D200-FABD-41C1-AE1A-B792CB28D130}"/>
                  </a:ext>
                </a:extLst>
              </p:cNvPr>
              <p:cNvGrpSpPr>
                <a:grpSpLocks/>
              </p:cNvGrpSpPr>
              <p:nvPr/>
            </p:nvGrpSpPr>
            <p:grpSpPr bwMode="auto">
              <a:xfrm>
                <a:off x="1620" y="2881"/>
                <a:ext cx="738" cy="1116"/>
                <a:chOff x="1620" y="2881"/>
                <a:chExt cx="738" cy="1116"/>
              </a:xfrm>
            </p:grpSpPr>
            <p:sp>
              <p:nvSpPr>
                <p:cNvPr id="12347" name="Line 54">
                  <a:extLst>
                    <a:ext uri="{FF2B5EF4-FFF2-40B4-BE49-F238E27FC236}">
                      <a16:creationId xmlns:a16="http://schemas.microsoft.com/office/drawing/2014/main" id="{02F148EA-FD84-40AE-AFA6-34C6436C5364}"/>
                    </a:ext>
                  </a:extLst>
                </p:cNvPr>
                <p:cNvSpPr>
                  <a:spLocks noChangeShapeType="1"/>
                </p:cNvSpPr>
                <p:nvPr/>
              </p:nvSpPr>
              <p:spPr bwMode="auto">
                <a:xfrm>
                  <a:off x="1973" y="3279"/>
                  <a:ext cx="0" cy="35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48" name="Line 55">
                  <a:extLst>
                    <a:ext uri="{FF2B5EF4-FFF2-40B4-BE49-F238E27FC236}">
                      <a16:creationId xmlns:a16="http://schemas.microsoft.com/office/drawing/2014/main" id="{C9716341-562A-4925-8103-4806BCF9BE77}"/>
                    </a:ext>
                  </a:extLst>
                </p:cNvPr>
                <p:cNvSpPr>
                  <a:spLocks noChangeShapeType="1"/>
                </p:cNvSpPr>
                <p:nvPr/>
              </p:nvSpPr>
              <p:spPr bwMode="auto">
                <a:xfrm flipH="1">
                  <a:off x="1699" y="3458"/>
                  <a:ext cx="27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49" name="Line 56">
                  <a:extLst>
                    <a:ext uri="{FF2B5EF4-FFF2-40B4-BE49-F238E27FC236}">
                      <a16:creationId xmlns:a16="http://schemas.microsoft.com/office/drawing/2014/main" id="{4827A77B-32A5-4882-9B08-1D345E4B36B3}"/>
                    </a:ext>
                  </a:extLst>
                </p:cNvPr>
                <p:cNvSpPr>
                  <a:spLocks noChangeShapeType="1"/>
                </p:cNvSpPr>
                <p:nvPr/>
              </p:nvSpPr>
              <p:spPr bwMode="auto">
                <a:xfrm flipV="1">
                  <a:off x="1970" y="3276"/>
                  <a:ext cx="193" cy="12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50" name="Line 57">
                  <a:extLst>
                    <a:ext uri="{FF2B5EF4-FFF2-40B4-BE49-F238E27FC236}">
                      <a16:creationId xmlns:a16="http://schemas.microsoft.com/office/drawing/2014/main" id="{255E995E-FC1D-4E11-8B0D-6DB26D3016B5}"/>
                    </a:ext>
                  </a:extLst>
                </p:cNvPr>
                <p:cNvSpPr>
                  <a:spLocks noChangeShapeType="1"/>
                </p:cNvSpPr>
                <p:nvPr/>
              </p:nvSpPr>
              <p:spPr bwMode="auto">
                <a:xfrm>
                  <a:off x="1973" y="3519"/>
                  <a:ext cx="184" cy="115"/>
                </a:xfrm>
                <a:prstGeom prst="line">
                  <a:avLst/>
                </a:prstGeom>
                <a:noFill/>
                <a:ln w="38100">
                  <a:solidFill>
                    <a:schemeClr val="tx1"/>
                  </a:solidFill>
                  <a:round/>
                  <a:headEnd type="triangle" w="med" len="lg"/>
                  <a:tailEnd/>
                </a:ln>
                <a:extLst>
                  <a:ext uri="{909E8E84-426E-40DD-AFC4-6F175D3DCCD1}">
                    <a14:hiddenFill xmlns:a14="http://schemas.microsoft.com/office/drawing/2010/main">
                      <a:noFill/>
                    </a14:hiddenFill>
                  </a:ext>
                </a:extLst>
              </p:spPr>
              <p:txBody>
                <a:bodyPr/>
                <a:lstStyle/>
                <a:p>
                  <a:endParaRPr lang="zh-CN" altLang="en-US"/>
                </a:p>
              </p:txBody>
            </p:sp>
            <p:sp>
              <p:nvSpPr>
                <p:cNvPr id="12351" name="Line 58">
                  <a:extLst>
                    <a:ext uri="{FF2B5EF4-FFF2-40B4-BE49-F238E27FC236}">
                      <a16:creationId xmlns:a16="http://schemas.microsoft.com/office/drawing/2014/main" id="{9D2085B4-712E-42AB-86AB-DDE37AB2C72F}"/>
                    </a:ext>
                  </a:extLst>
                </p:cNvPr>
                <p:cNvSpPr>
                  <a:spLocks noChangeShapeType="1"/>
                </p:cNvSpPr>
                <p:nvPr/>
              </p:nvSpPr>
              <p:spPr bwMode="auto">
                <a:xfrm flipV="1">
                  <a:off x="2157" y="3049"/>
                  <a:ext cx="0" cy="23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52" name="Line 59">
                  <a:extLst>
                    <a:ext uri="{FF2B5EF4-FFF2-40B4-BE49-F238E27FC236}">
                      <a16:creationId xmlns:a16="http://schemas.microsoft.com/office/drawing/2014/main" id="{43CFC1A7-99CA-460B-98A7-B78C106C15F8}"/>
                    </a:ext>
                  </a:extLst>
                </p:cNvPr>
                <p:cNvSpPr>
                  <a:spLocks noChangeShapeType="1"/>
                </p:cNvSpPr>
                <p:nvPr/>
              </p:nvSpPr>
              <p:spPr bwMode="auto">
                <a:xfrm>
                  <a:off x="2157" y="3634"/>
                  <a:ext cx="0" cy="22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53" name="Oval 60">
                  <a:extLst>
                    <a:ext uri="{FF2B5EF4-FFF2-40B4-BE49-F238E27FC236}">
                      <a16:creationId xmlns:a16="http://schemas.microsoft.com/office/drawing/2014/main" id="{18B285C5-19DD-4AE0-83E9-E0062296C547}"/>
                    </a:ext>
                  </a:extLst>
                </p:cNvPr>
                <p:cNvSpPr>
                  <a:spLocks noChangeArrowheads="1"/>
                </p:cNvSpPr>
                <p:nvPr/>
              </p:nvSpPr>
              <p:spPr bwMode="auto">
                <a:xfrm>
                  <a:off x="1624" y="3413"/>
                  <a:ext cx="80" cy="8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2354" name="Oval 61">
                  <a:extLst>
                    <a:ext uri="{FF2B5EF4-FFF2-40B4-BE49-F238E27FC236}">
                      <a16:creationId xmlns:a16="http://schemas.microsoft.com/office/drawing/2014/main" id="{A892CBAD-9392-4364-B71E-A1728CB04C45}"/>
                    </a:ext>
                  </a:extLst>
                </p:cNvPr>
                <p:cNvSpPr>
                  <a:spLocks noChangeArrowheads="1"/>
                </p:cNvSpPr>
                <p:nvPr/>
              </p:nvSpPr>
              <p:spPr bwMode="auto">
                <a:xfrm>
                  <a:off x="2114" y="2965"/>
                  <a:ext cx="80" cy="8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2355" name="Oval 62">
                  <a:extLst>
                    <a:ext uri="{FF2B5EF4-FFF2-40B4-BE49-F238E27FC236}">
                      <a16:creationId xmlns:a16="http://schemas.microsoft.com/office/drawing/2014/main" id="{B128BBB4-0626-4348-8644-BBA832F1E679}"/>
                    </a:ext>
                  </a:extLst>
                </p:cNvPr>
                <p:cNvSpPr>
                  <a:spLocks noChangeArrowheads="1"/>
                </p:cNvSpPr>
                <p:nvPr/>
              </p:nvSpPr>
              <p:spPr bwMode="auto">
                <a:xfrm>
                  <a:off x="2114" y="3848"/>
                  <a:ext cx="80" cy="8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nvGrpSpPr>
                <p:cNvPr id="12356" name="Group 63">
                  <a:extLst>
                    <a:ext uri="{FF2B5EF4-FFF2-40B4-BE49-F238E27FC236}">
                      <a16:creationId xmlns:a16="http://schemas.microsoft.com/office/drawing/2014/main" id="{2BA2D999-D8F0-4B1E-80C2-663E9396D13F}"/>
                    </a:ext>
                  </a:extLst>
                </p:cNvPr>
                <p:cNvGrpSpPr>
                  <a:grpSpLocks/>
                </p:cNvGrpSpPr>
                <p:nvPr/>
              </p:nvGrpSpPr>
              <p:grpSpPr bwMode="auto">
                <a:xfrm>
                  <a:off x="1620" y="2881"/>
                  <a:ext cx="738" cy="1116"/>
                  <a:chOff x="4520" y="351"/>
                  <a:chExt cx="841" cy="1271"/>
                </a:xfrm>
              </p:grpSpPr>
              <p:sp>
                <p:nvSpPr>
                  <p:cNvPr id="12357" name="Rectangle 64">
                    <a:extLst>
                      <a:ext uri="{FF2B5EF4-FFF2-40B4-BE49-F238E27FC236}">
                        <a16:creationId xmlns:a16="http://schemas.microsoft.com/office/drawing/2014/main" id="{F87BD039-3116-4700-940E-A33FDA78DD24}"/>
                      </a:ext>
                    </a:extLst>
                  </p:cNvPr>
                  <p:cNvSpPr>
                    <a:spLocks noChangeArrowheads="1"/>
                  </p:cNvSpPr>
                  <p:nvPr/>
                </p:nvSpPr>
                <p:spPr bwMode="auto">
                  <a:xfrm flipH="1">
                    <a:off x="5258" y="351"/>
                    <a:ext cx="97"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ea typeface="楷体_GB2312"/>
                        <a:cs typeface="楷体_GB2312"/>
                      </a:rPr>
                      <a:t>c</a:t>
                    </a:r>
                  </a:p>
                </p:txBody>
              </p:sp>
              <p:sp>
                <p:nvSpPr>
                  <p:cNvPr id="12358" name="Rectangle 65">
                    <a:extLst>
                      <a:ext uri="{FF2B5EF4-FFF2-40B4-BE49-F238E27FC236}">
                        <a16:creationId xmlns:a16="http://schemas.microsoft.com/office/drawing/2014/main" id="{267C774C-3E65-4CF8-8F4A-BFAB935F9289}"/>
                      </a:ext>
                    </a:extLst>
                  </p:cNvPr>
                  <p:cNvSpPr>
                    <a:spLocks noChangeArrowheads="1"/>
                  </p:cNvSpPr>
                  <p:nvPr/>
                </p:nvSpPr>
                <p:spPr bwMode="auto">
                  <a:xfrm flipH="1">
                    <a:off x="4520" y="684"/>
                    <a:ext cx="12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ea typeface="楷体_GB2312"/>
                        <a:cs typeface="楷体_GB2312"/>
                      </a:rPr>
                      <a:t>b</a:t>
                    </a:r>
                  </a:p>
                </p:txBody>
              </p:sp>
              <p:sp>
                <p:nvSpPr>
                  <p:cNvPr id="12359" name="Rectangle 66">
                    <a:extLst>
                      <a:ext uri="{FF2B5EF4-FFF2-40B4-BE49-F238E27FC236}">
                        <a16:creationId xmlns:a16="http://schemas.microsoft.com/office/drawing/2014/main" id="{69B7F2B9-FBFD-463E-B8A1-4C876BB0AAFE}"/>
                      </a:ext>
                    </a:extLst>
                  </p:cNvPr>
                  <p:cNvSpPr>
                    <a:spLocks noChangeArrowheads="1"/>
                  </p:cNvSpPr>
                  <p:nvPr/>
                </p:nvSpPr>
                <p:spPr bwMode="auto">
                  <a:xfrm flipH="1">
                    <a:off x="5264" y="1360"/>
                    <a:ext cx="97"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ea typeface="楷体_GB2312"/>
                        <a:cs typeface="楷体_GB2312"/>
                      </a:rPr>
                      <a:t>e</a:t>
                    </a:r>
                  </a:p>
                </p:txBody>
              </p:sp>
            </p:grpSp>
          </p:grpSp>
          <p:sp>
            <p:nvSpPr>
              <p:cNvPr id="12346" name="Rectangle 67">
                <a:extLst>
                  <a:ext uri="{FF2B5EF4-FFF2-40B4-BE49-F238E27FC236}">
                    <a16:creationId xmlns:a16="http://schemas.microsoft.com/office/drawing/2014/main" id="{AC2A646A-7112-4BED-A3D8-1BC4C22E0FE5}"/>
                  </a:ext>
                </a:extLst>
              </p:cNvPr>
              <p:cNvSpPr>
                <a:spLocks noChangeArrowheads="1"/>
              </p:cNvSpPr>
              <p:nvPr/>
            </p:nvSpPr>
            <p:spPr bwMode="auto">
              <a:xfrm>
                <a:off x="1552" y="3735"/>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kumimoji="1" lang="zh-CN" altLang="en-US" sz="2400" b="0">
                  <a:latin typeface="Times New Roman" panose="02020603050405020304" pitchFamily="18" charset="0"/>
                </a:endParaRPr>
              </a:p>
            </p:txBody>
          </p:sp>
        </p:grpSp>
        <p:sp>
          <p:nvSpPr>
            <p:cNvPr id="12344" name="Rectangle 70">
              <a:extLst>
                <a:ext uri="{FF2B5EF4-FFF2-40B4-BE49-F238E27FC236}">
                  <a16:creationId xmlns:a16="http://schemas.microsoft.com/office/drawing/2014/main" id="{D650A59C-FAC2-4D84-9186-1554343E9141}"/>
                </a:ext>
              </a:extLst>
            </p:cNvPr>
            <p:cNvSpPr>
              <a:spLocks noChangeArrowheads="1"/>
            </p:cNvSpPr>
            <p:nvPr/>
          </p:nvSpPr>
          <p:spPr bwMode="auto">
            <a:xfrm>
              <a:off x="1880" y="3405"/>
              <a:ext cx="48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400">
                  <a:latin typeface="Times New Roman" panose="02020603050405020304" pitchFamily="18" charset="0"/>
                </a:rPr>
                <a:t>PNP</a:t>
              </a:r>
              <a:endParaRPr lang="zh-CN" altLang="en-US" sz="2400">
                <a:latin typeface="Times New Roman" panose="02020603050405020304" pitchFamily="18" charset="0"/>
              </a:endParaRPr>
            </a:p>
          </p:txBody>
        </p:sp>
      </p:grpSp>
      <p:grpSp>
        <p:nvGrpSpPr>
          <p:cNvPr id="10" name="Group 110">
            <a:extLst>
              <a:ext uri="{FF2B5EF4-FFF2-40B4-BE49-F238E27FC236}">
                <a16:creationId xmlns:a16="http://schemas.microsoft.com/office/drawing/2014/main" id="{9E0BACCC-5314-44D5-8A18-20599E5132E2}"/>
              </a:ext>
            </a:extLst>
          </p:cNvPr>
          <p:cNvGrpSpPr>
            <a:grpSpLocks/>
          </p:cNvGrpSpPr>
          <p:nvPr/>
        </p:nvGrpSpPr>
        <p:grpSpPr bwMode="auto">
          <a:xfrm>
            <a:off x="4867275" y="1963738"/>
            <a:ext cx="1289050" cy="1133475"/>
            <a:chOff x="3066" y="1026"/>
            <a:chExt cx="812" cy="714"/>
          </a:xfrm>
        </p:grpSpPr>
        <p:sp>
          <p:nvSpPr>
            <p:cNvPr id="12341" name="Text Box 8">
              <a:extLst>
                <a:ext uri="{FF2B5EF4-FFF2-40B4-BE49-F238E27FC236}">
                  <a16:creationId xmlns:a16="http://schemas.microsoft.com/office/drawing/2014/main" id="{E798D6AC-7F18-443F-89E7-8901BB83D583}"/>
                </a:ext>
              </a:extLst>
            </p:cNvPr>
            <p:cNvSpPr txBox="1">
              <a:spLocks noChangeArrowheads="1"/>
            </p:cNvSpPr>
            <p:nvPr/>
          </p:nvSpPr>
          <p:spPr bwMode="auto">
            <a:xfrm>
              <a:off x="3066" y="1026"/>
              <a:ext cx="62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t>发射区</a:t>
              </a:r>
              <a:endParaRPr lang="en-US" altLang="zh-CN" sz="2400" b="0"/>
            </a:p>
          </p:txBody>
        </p:sp>
        <p:sp>
          <p:nvSpPr>
            <p:cNvPr id="12342" name="Line 73">
              <a:extLst>
                <a:ext uri="{FF2B5EF4-FFF2-40B4-BE49-F238E27FC236}">
                  <a16:creationId xmlns:a16="http://schemas.microsoft.com/office/drawing/2014/main" id="{09B725A4-39DE-4CC8-A011-8B160C2AF8B9}"/>
                </a:ext>
              </a:extLst>
            </p:cNvPr>
            <p:cNvSpPr>
              <a:spLocks noChangeShapeType="1"/>
            </p:cNvSpPr>
            <p:nvPr/>
          </p:nvSpPr>
          <p:spPr bwMode="auto">
            <a:xfrm>
              <a:off x="3395" y="1321"/>
              <a:ext cx="483" cy="419"/>
            </a:xfrm>
            <a:prstGeom prst="line">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sp>
        <p:nvSpPr>
          <p:cNvPr id="639054" name="Text Box 78">
            <a:extLst>
              <a:ext uri="{FF2B5EF4-FFF2-40B4-BE49-F238E27FC236}">
                <a16:creationId xmlns:a16="http://schemas.microsoft.com/office/drawing/2014/main" id="{A337B711-6ADD-4180-89DA-C28093B3B2A4}"/>
              </a:ext>
            </a:extLst>
          </p:cNvPr>
          <p:cNvSpPr txBox="1">
            <a:spLocks noChangeArrowheads="1"/>
          </p:cNvSpPr>
          <p:nvPr/>
        </p:nvSpPr>
        <p:spPr bwMode="auto">
          <a:xfrm>
            <a:off x="4568825" y="5059363"/>
            <a:ext cx="3968750" cy="88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10000"/>
              </a:spcAft>
              <a:buFontTx/>
              <a:buNone/>
            </a:pPr>
            <a:r>
              <a:rPr kumimoji="1" lang="en-US" altLang="zh-CN" sz="2200" b="0">
                <a:latin typeface="Times New Roman" panose="02020603050405020304" pitchFamily="18" charset="0"/>
              </a:rPr>
              <a:t>e: </a:t>
            </a:r>
            <a:r>
              <a:rPr kumimoji="1" lang="zh-CN" altLang="en-US" sz="2200" b="0">
                <a:latin typeface="Times New Roman" panose="02020603050405020304" pitchFamily="18" charset="0"/>
              </a:rPr>
              <a:t>发射极 </a:t>
            </a:r>
            <a:r>
              <a:rPr kumimoji="1" lang="en-US" altLang="zh-CN" sz="2200" b="0">
                <a:latin typeface="Times New Roman" panose="02020603050405020304" pitchFamily="18" charset="0"/>
              </a:rPr>
              <a:t>(emitter) </a:t>
            </a:r>
            <a:r>
              <a:rPr lang="en-US" altLang="zh-CN" sz="2200" b="0">
                <a:latin typeface="Times New Roman" panose="02020603050405020304" pitchFamily="18" charset="0"/>
              </a:rPr>
              <a:t>b: </a:t>
            </a:r>
            <a:r>
              <a:rPr lang="zh-CN" altLang="en-US" sz="2200" b="0">
                <a:latin typeface="Times New Roman" panose="02020603050405020304" pitchFamily="18" charset="0"/>
              </a:rPr>
              <a:t>基极 </a:t>
            </a:r>
            <a:r>
              <a:rPr lang="en-US" altLang="zh-CN" sz="2200" b="0">
                <a:latin typeface="Times New Roman" panose="02020603050405020304" pitchFamily="18" charset="0"/>
              </a:rPr>
              <a:t>(base)</a:t>
            </a:r>
          </a:p>
          <a:p>
            <a:pPr eaLnBrk="1" hangingPunct="1">
              <a:spcAft>
                <a:spcPct val="10000"/>
              </a:spcAft>
              <a:buFontTx/>
              <a:buNone/>
            </a:pPr>
            <a:r>
              <a:rPr lang="en-US" altLang="zh-CN" sz="2200" b="0">
                <a:latin typeface="Times New Roman" panose="02020603050405020304" pitchFamily="18" charset="0"/>
              </a:rPr>
              <a:t>c: </a:t>
            </a:r>
            <a:r>
              <a:rPr lang="zh-CN" altLang="en-US" sz="2200" b="0">
                <a:latin typeface="Times New Roman" panose="02020603050405020304" pitchFamily="18" charset="0"/>
              </a:rPr>
              <a:t>集电极 </a:t>
            </a:r>
            <a:r>
              <a:rPr lang="en-US" altLang="zh-CN" sz="2200" b="0">
                <a:latin typeface="Times New Roman" panose="02020603050405020304" pitchFamily="18" charset="0"/>
              </a:rPr>
              <a:t>(collector)</a:t>
            </a:r>
          </a:p>
        </p:txBody>
      </p:sp>
      <p:grpSp>
        <p:nvGrpSpPr>
          <p:cNvPr id="11" name="Group 94">
            <a:extLst>
              <a:ext uri="{FF2B5EF4-FFF2-40B4-BE49-F238E27FC236}">
                <a16:creationId xmlns:a16="http://schemas.microsoft.com/office/drawing/2014/main" id="{42725704-A696-4299-9619-968BD8574D07}"/>
              </a:ext>
            </a:extLst>
          </p:cNvPr>
          <p:cNvGrpSpPr>
            <a:grpSpLocks/>
          </p:cNvGrpSpPr>
          <p:nvPr/>
        </p:nvGrpSpPr>
        <p:grpSpPr bwMode="auto">
          <a:xfrm>
            <a:off x="6165850" y="1849438"/>
            <a:ext cx="215900" cy="1085850"/>
            <a:chOff x="3884" y="890"/>
            <a:chExt cx="136" cy="684"/>
          </a:xfrm>
        </p:grpSpPr>
        <p:sp>
          <p:nvSpPr>
            <p:cNvPr id="12337" name="Text Box 14">
              <a:extLst>
                <a:ext uri="{FF2B5EF4-FFF2-40B4-BE49-F238E27FC236}">
                  <a16:creationId xmlns:a16="http://schemas.microsoft.com/office/drawing/2014/main" id="{91E7F147-ACA2-47B2-BE67-D054C045F01D}"/>
                </a:ext>
              </a:extLst>
            </p:cNvPr>
            <p:cNvSpPr txBox="1">
              <a:spLocks noChangeArrowheads="1"/>
            </p:cNvSpPr>
            <p:nvPr/>
          </p:nvSpPr>
          <p:spPr bwMode="auto">
            <a:xfrm>
              <a:off x="3904" y="890"/>
              <a:ext cx="9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800">
                  <a:latin typeface="Times New Roman" panose="02020603050405020304" pitchFamily="18" charset="0"/>
                </a:rPr>
                <a:t>e</a:t>
              </a:r>
            </a:p>
          </p:txBody>
        </p:sp>
        <p:sp>
          <p:nvSpPr>
            <p:cNvPr id="12338" name="Line 19">
              <a:extLst>
                <a:ext uri="{FF2B5EF4-FFF2-40B4-BE49-F238E27FC236}">
                  <a16:creationId xmlns:a16="http://schemas.microsoft.com/office/drawing/2014/main" id="{C10B1AE7-7B2F-4C11-B2C1-5859AC9C3644}"/>
                </a:ext>
              </a:extLst>
            </p:cNvPr>
            <p:cNvSpPr>
              <a:spLocks noChangeShapeType="1"/>
            </p:cNvSpPr>
            <p:nvPr/>
          </p:nvSpPr>
          <p:spPr bwMode="auto">
            <a:xfrm flipV="1">
              <a:off x="3951" y="1274"/>
              <a:ext cx="0" cy="3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39" name="Oval 22">
              <a:extLst>
                <a:ext uri="{FF2B5EF4-FFF2-40B4-BE49-F238E27FC236}">
                  <a16:creationId xmlns:a16="http://schemas.microsoft.com/office/drawing/2014/main" id="{C72F9CAF-DEB6-4E1A-9CD5-2469C2DD7B89}"/>
                </a:ext>
              </a:extLst>
            </p:cNvPr>
            <p:cNvSpPr>
              <a:spLocks noChangeArrowheads="1"/>
            </p:cNvSpPr>
            <p:nvPr/>
          </p:nvSpPr>
          <p:spPr bwMode="auto">
            <a:xfrm>
              <a:off x="3906" y="1183"/>
              <a:ext cx="91" cy="91"/>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2340" name="Rectangle 80">
              <a:extLst>
                <a:ext uri="{FF2B5EF4-FFF2-40B4-BE49-F238E27FC236}">
                  <a16:creationId xmlns:a16="http://schemas.microsoft.com/office/drawing/2014/main" id="{CD6B02AD-6F78-450C-AA75-6E15EC3D8982}"/>
                </a:ext>
              </a:extLst>
            </p:cNvPr>
            <p:cNvSpPr>
              <a:spLocks noChangeArrowheads="1"/>
            </p:cNvSpPr>
            <p:nvPr/>
          </p:nvSpPr>
          <p:spPr bwMode="auto">
            <a:xfrm>
              <a:off x="3884" y="1480"/>
              <a:ext cx="136" cy="90"/>
            </a:xfrm>
            <a:prstGeom prst="rect">
              <a:avLst/>
            </a:prstGeom>
            <a:solidFill>
              <a:schemeClr val="tx1"/>
            </a:solidFill>
            <a:ln w="9525">
              <a:solidFill>
                <a:schemeClr val="tx1"/>
              </a:solidFill>
              <a:miter lim="800000"/>
              <a:headEnd/>
              <a:tailE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grpSp>
        <p:nvGrpSpPr>
          <p:cNvPr id="12" name="Group 93">
            <a:extLst>
              <a:ext uri="{FF2B5EF4-FFF2-40B4-BE49-F238E27FC236}">
                <a16:creationId xmlns:a16="http://schemas.microsoft.com/office/drawing/2014/main" id="{839326F0-AD8E-4E8A-B681-6F4797CB3733}"/>
              </a:ext>
            </a:extLst>
          </p:cNvPr>
          <p:cNvGrpSpPr>
            <a:grpSpLocks/>
          </p:cNvGrpSpPr>
          <p:nvPr/>
        </p:nvGrpSpPr>
        <p:grpSpPr bwMode="auto">
          <a:xfrm>
            <a:off x="6769100" y="1849438"/>
            <a:ext cx="215900" cy="1085850"/>
            <a:chOff x="3507" y="890"/>
            <a:chExt cx="136" cy="684"/>
          </a:xfrm>
        </p:grpSpPr>
        <p:sp>
          <p:nvSpPr>
            <p:cNvPr id="12333" name="Text Box 15">
              <a:extLst>
                <a:ext uri="{FF2B5EF4-FFF2-40B4-BE49-F238E27FC236}">
                  <a16:creationId xmlns:a16="http://schemas.microsoft.com/office/drawing/2014/main" id="{FF54B560-81D6-4D7D-A3B2-2EC5D1037C2E}"/>
                </a:ext>
              </a:extLst>
            </p:cNvPr>
            <p:cNvSpPr txBox="1">
              <a:spLocks noChangeArrowheads="1"/>
            </p:cNvSpPr>
            <p:nvPr/>
          </p:nvSpPr>
          <p:spPr bwMode="auto">
            <a:xfrm>
              <a:off x="3508" y="890"/>
              <a:ext cx="1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800">
                  <a:latin typeface="Times New Roman" panose="02020603050405020304" pitchFamily="18" charset="0"/>
                </a:rPr>
                <a:t>b</a:t>
              </a:r>
            </a:p>
          </p:txBody>
        </p:sp>
        <p:sp>
          <p:nvSpPr>
            <p:cNvPr id="12334" name="Line 20">
              <a:extLst>
                <a:ext uri="{FF2B5EF4-FFF2-40B4-BE49-F238E27FC236}">
                  <a16:creationId xmlns:a16="http://schemas.microsoft.com/office/drawing/2014/main" id="{40DD12B0-4595-48BF-9EF3-9B4FA6CB5BF5}"/>
                </a:ext>
              </a:extLst>
            </p:cNvPr>
            <p:cNvSpPr>
              <a:spLocks noChangeShapeType="1"/>
            </p:cNvSpPr>
            <p:nvPr/>
          </p:nvSpPr>
          <p:spPr bwMode="auto">
            <a:xfrm flipV="1">
              <a:off x="3575" y="1274"/>
              <a:ext cx="0" cy="3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35" name="Oval 23">
              <a:extLst>
                <a:ext uri="{FF2B5EF4-FFF2-40B4-BE49-F238E27FC236}">
                  <a16:creationId xmlns:a16="http://schemas.microsoft.com/office/drawing/2014/main" id="{3AF81D5C-DE29-41BC-818D-F5C18E263AA2}"/>
                </a:ext>
              </a:extLst>
            </p:cNvPr>
            <p:cNvSpPr>
              <a:spLocks noChangeArrowheads="1"/>
            </p:cNvSpPr>
            <p:nvPr/>
          </p:nvSpPr>
          <p:spPr bwMode="auto">
            <a:xfrm>
              <a:off x="3530" y="1183"/>
              <a:ext cx="91" cy="91"/>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2336" name="Rectangle 81">
              <a:extLst>
                <a:ext uri="{FF2B5EF4-FFF2-40B4-BE49-F238E27FC236}">
                  <a16:creationId xmlns:a16="http://schemas.microsoft.com/office/drawing/2014/main" id="{B36FD373-40B7-45D3-9848-FEEFC7840294}"/>
                </a:ext>
              </a:extLst>
            </p:cNvPr>
            <p:cNvSpPr>
              <a:spLocks noChangeArrowheads="1"/>
            </p:cNvSpPr>
            <p:nvPr/>
          </p:nvSpPr>
          <p:spPr bwMode="auto">
            <a:xfrm>
              <a:off x="3507" y="1480"/>
              <a:ext cx="136" cy="90"/>
            </a:xfrm>
            <a:prstGeom prst="rect">
              <a:avLst/>
            </a:prstGeom>
            <a:solidFill>
              <a:schemeClr val="tx1"/>
            </a:solidFill>
            <a:ln w="9525">
              <a:solidFill>
                <a:schemeClr val="tx1"/>
              </a:solidFill>
              <a:miter lim="800000"/>
              <a:headEnd/>
              <a:tailE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grpSp>
        <p:nvGrpSpPr>
          <p:cNvPr id="13" name="Group 100">
            <a:extLst>
              <a:ext uri="{FF2B5EF4-FFF2-40B4-BE49-F238E27FC236}">
                <a16:creationId xmlns:a16="http://schemas.microsoft.com/office/drawing/2014/main" id="{AE082767-CC9B-404F-A5AA-D301CB29044D}"/>
              </a:ext>
            </a:extLst>
          </p:cNvPr>
          <p:cNvGrpSpPr>
            <a:grpSpLocks/>
          </p:cNvGrpSpPr>
          <p:nvPr/>
        </p:nvGrpSpPr>
        <p:grpSpPr bwMode="auto">
          <a:xfrm>
            <a:off x="5421313" y="2930525"/>
            <a:ext cx="3071812" cy="2019300"/>
            <a:chOff x="3415" y="1564"/>
            <a:chExt cx="1935" cy="1272"/>
          </a:xfrm>
        </p:grpSpPr>
        <p:grpSp>
          <p:nvGrpSpPr>
            <p:cNvPr id="12326" name="Group 96">
              <a:extLst>
                <a:ext uri="{FF2B5EF4-FFF2-40B4-BE49-F238E27FC236}">
                  <a16:creationId xmlns:a16="http://schemas.microsoft.com/office/drawing/2014/main" id="{8E68A07C-FCAC-41E1-B516-28E4C52217AD}"/>
                </a:ext>
              </a:extLst>
            </p:cNvPr>
            <p:cNvGrpSpPr>
              <a:grpSpLocks/>
            </p:cNvGrpSpPr>
            <p:nvPr/>
          </p:nvGrpSpPr>
          <p:grpSpPr bwMode="auto">
            <a:xfrm>
              <a:off x="4471" y="2205"/>
              <a:ext cx="879" cy="631"/>
              <a:chOff x="4471" y="2205"/>
              <a:chExt cx="879" cy="631"/>
            </a:xfrm>
          </p:grpSpPr>
          <p:sp>
            <p:nvSpPr>
              <p:cNvPr id="12331" name="Text Box 34">
                <a:extLst>
                  <a:ext uri="{FF2B5EF4-FFF2-40B4-BE49-F238E27FC236}">
                    <a16:creationId xmlns:a16="http://schemas.microsoft.com/office/drawing/2014/main" id="{84F9F54D-55E1-48D2-9790-02D54F8CAB7F}"/>
                  </a:ext>
                </a:extLst>
              </p:cNvPr>
              <p:cNvSpPr txBox="1">
                <a:spLocks noChangeArrowheads="1"/>
              </p:cNvSpPr>
              <p:nvPr/>
            </p:nvSpPr>
            <p:spPr bwMode="auto">
              <a:xfrm>
                <a:off x="5041" y="2226"/>
                <a:ext cx="309" cy="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Aft>
                    <a:spcPct val="0"/>
                  </a:spcAft>
                  <a:buFontTx/>
                  <a:buNone/>
                </a:pPr>
                <a:r>
                  <a:rPr lang="zh-CN" altLang="en-US" sz="2400"/>
                  <a:t>集</a:t>
                </a:r>
              </a:p>
              <a:p>
                <a:pPr eaLnBrk="1" hangingPunct="1">
                  <a:lnSpc>
                    <a:spcPct val="80000"/>
                  </a:lnSpc>
                  <a:spcAft>
                    <a:spcPct val="0"/>
                  </a:spcAft>
                  <a:buFontTx/>
                  <a:buNone/>
                </a:pPr>
                <a:r>
                  <a:rPr lang="zh-CN" altLang="en-US" sz="2400"/>
                  <a:t>电</a:t>
                </a:r>
              </a:p>
              <a:p>
                <a:pPr eaLnBrk="1" hangingPunct="1">
                  <a:lnSpc>
                    <a:spcPct val="80000"/>
                  </a:lnSpc>
                  <a:spcAft>
                    <a:spcPct val="0"/>
                  </a:spcAft>
                  <a:buFontTx/>
                  <a:buNone/>
                </a:pPr>
                <a:r>
                  <a:rPr lang="zh-CN" altLang="en-US" sz="2400"/>
                  <a:t>结</a:t>
                </a:r>
              </a:p>
            </p:txBody>
          </p:sp>
          <p:sp>
            <p:nvSpPr>
              <p:cNvPr id="12332" name="Line 35">
                <a:extLst>
                  <a:ext uri="{FF2B5EF4-FFF2-40B4-BE49-F238E27FC236}">
                    <a16:creationId xmlns:a16="http://schemas.microsoft.com/office/drawing/2014/main" id="{F0CBF334-5479-4BE1-816D-A46088FA5EA3}"/>
                  </a:ext>
                </a:extLst>
              </p:cNvPr>
              <p:cNvSpPr>
                <a:spLocks noChangeShapeType="1"/>
              </p:cNvSpPr>
              <p:nvPr/>
            </p:nvSpPr>
            <p:spPr bwMode="auto">
              <a:xfrm flipH="1" flipV="1">
                <a:off x="4471" y="2205"/>
                <a:ext cx="577" cy="296"/>
              </a:xfrm>
              <a:prstGeom prst="line">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grpSp>
          <p:nvGrpSpPr>
            <p:cNvPr id="12327" name="Group 92">
              <a:extLst>
                <a:ext uri="{FF2B5EF4-FFF2-40B4-BE49-F238E27FC236}">
                  <a16:creationId xmlns:a16="http://schemas.microsoft.com/office/drawing/2014/main" id="{39E6EF1A-36DD-42D3-8A9A-D2A305A09391}"/>
                </a:ext>
              </a:extLst>
            </p:cNvPr>
            <p:cNvGrpSpPr>
              <a:grpSpLocks/>
            </p:cNvGrpSpPr>
            <p:nvPr/>
          </p:nvGrpSpPr>
          <p:grpSpPr bwMode="auto">
            <a:xfrm>
              <a:off x="3415" y="1564"/>
              <a:ext cx="1053" cy="641"/>
              <a:chOff x="3349" y="1564"/>
              <a:chExt cx="1053" cy="641"/>
            </a:xfrm>
          </p:grpSpPr>
          <p:sp>
            <p:nvSpPr>
              <p:cNvPr id="12328" name="Line 84">
                <a:extLst>
                  <a:ext uri="{FF2B5EF4-FFF2-40B4-BE49-F238E27FC236}">
                    <a16:creationId xmlns:a16="http://schemas.microsoft.com/office/drawing/2014/main" id="{98D999E2-FB17-4DAF-981A-847B1C5405BF}"/>
                  </a:ext>
                </a:extLst>
              </p:cNvPr>
              <p:cNvSpPr>
                <a:spLocks noChangeShapeType="1"/>
              </p:cNvSpPr>
              <p:nvPr/>
            </p:nvSpPr>
            <p:spPr bwMode="auto">
              <a:xfrm>
                <a:off x="3357" y="1572"/>
                <a:ext cx="0" cy="633"/>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9" name="Line 85">
                <a:extLst>
                  <a:ext uri="{FF2B5EF4-FFF2-40B4-BE49-F238E27FC236}">
                    <a16:creationId xmlns:a16="http://schemas.microsoft.com/office/drawing/2014/main" id="{22C75D4F-F182-48BC-8891-7F18CDE97C8E}"/>
                  </a:ext>
                </a:extLst>
              </p:cNvPr>
              <p:cNvSpPr>
                <a:spLocks noChangeShapeType="1"/>
              </p:cNvSpPr>
              <p:nvPr/>
            </p:nvSpPr>
            <p:spPr bwMode="auto">
              <a:xfrm>
                <a:off x="4402" y="1564"/>
                <a:ext cx="0" cy="633"/>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30" name="Line 87">
                <a:extLst>
                  <a:ext uri="{FF2B5EF4-FFF2-40B4-BE49-F238E27FC236}">
                    <a16:creationId xmlns:a16="http://schemas.microsoft.com/office/drawing/2014/main" id="{B8497B25-D1A3-4E9C-BE0E-CB72454BA776}"/>
                  </a:ext>
                </a:extLst>
              </p:cNvPr>
              <p:cNvSpPr>
                <a:spLocks noChangeShapeType="1"/>
              </p:cNvSpPr>
              <p:nvPr/>
            </p:nvSpPr>
            <p:spPr bwMode="auto">
              <a:xfrm>
                <a:off x="3349" y="2197"/>
                <a:ext cx="1053"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6" name="Group 102">
            <a:extLst>
              <a:ext uri="{FF2B5EF4-FFF2-40B4-BE49-F238E27FC236}">
                <a16:creationId xmlns:a16="http://schemas.microsoft.com/office/drawing/2014/main" id="{F229E7D9-D244-4657-A494-7E7CB39AD150}"/>
              </a:ext>
            </a:extLst>
          </p:cNvPr>
          <p:cNvGrpSpPr>
            <a:grpSpLocks/>
          </p:cNvGrpSpPr>
          <p:nvPr/>
        </p:nvGrpSpPr>
        <p:grpSpPr bwMode="auto">
          <a:xfrm>
            <a:off x="5916613" y="2719388"/>
            <a:ext cx="2586037" cy="968375"/>
            <a:chOff x="3719" y="1430"/>
            <a:chExt cx="1629" cy="610"/>
          </a:xfrm>
        </p:grpSpPr>
        <p:grpSp>
          <p:nvGrpSpPr>
            <p:cNvPr id="12319" name="Group 97">
              <a:extLst>
                <a:ext uri="{FF2B5EF4-FFF2-40B4-BE49-F238E27FC236}">
                  <a16:creationId xmlns:a16="http://schemas.microsoft.com/office/drawing/2014/main" id="{9309CD16-CFDD-4DC9-9E36-099495AB6DEE}"/>
                </a:ext>
              </a:extLst>
            </p:cNvPr>
            <p:cNvGrpSpPr>
              <a:grpSpLocks/>
            </p:cNvGrpSpPr>
            <p:nvPr/>
          </p:nvGrpSpPr>
          <p:grpSpPr bwMode="auto">
            <a:xfrm>
              <a:off x="4193" y="1430"/>
              <a:ext cx="1155" cy="610"/>
              <a:chOff x="4193" y="1430"/>
              <a:chExt cx="1155" cy="610"/>
            </a:xfrm>
          </p:grpSpPr>
          <p:sp>
            <p:nvSpPr>
              <p:cNvPr id="12324" name="Text Box 31">
                <a:extLst>
                  <a:ext uri="{FF2B5EF4-FFF2-40B4-BE49-F238E27FC236}">
                    <a16:creationId xmlns:a16="http://schemas.microsoft.com/office/drawing/2014/main" id="{2FF8B5EB-3908-4D59-A71D-546CE9647910}"/>
                  </a:ext>
                </a:extLst>
              </p:cNvPr>
              <p:cNvSpPr txBox="1">
                <a:spLocks noChangeArrowheads="1"/>
              </p:cNvSpPr>
              <p:nvPr/>
            </p:nvSpPr>
            <p:spPr bwMode="auto">
              <a:xfrm>
                <a:off x="5040" y="1430"/>
                <a:ext cx="308" cy="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Aft>
                    <a:spcPct val="0"/>
                  </a:spcAft>
                  <a:buFontTx/>
                  <a:buNone/>
                </a:pPr>
                <a:r>
                  <a:rPr lang="zh-CN" altLang="en-US" sz="2400"/>
                  <a:t>发</a:t>
                </a:r>
              </a:p>
              <a:p>
                <a:pPr eaLnBrk="1" hangingPunct="1">
                  <a:lnSpc>
                    <a:spcPct val="80000"/>
                  </a:lnSpc>
                  <a:spcAft>
                    <a:spcPct val="0"/>
                  </a:spcAft>
                  <a:buFontTx/>
                  <a:buNone/>
                </a:pPr>
                <a:r>
                  <a:rPr lang="zh-CN" altLang="en-US" sz="2400"/>
                  <a:t>射</a:t>
                </a:r>
              </a:p>
              <a:p>
                <a:pPr eaLnBrk="1" hangingPunct="1">
                  <a:lnSpc>
                    <a:spcPct val="80000"/>
                  </a:lnSpc>
                  <a:spcAft>
                    <a:spcPct val="0"/>
                  </a:spcAft>
                  <a:buFontTx/>
                  <a:buNone/>
                </a:pPr>
                <a:r>
                  <a:rPr lang="zh-CN" altLang="en-US" sz="2400"/>
                  <a:t>结</a:t>
                </a:r>
              </a:p>
            </p:txBody>
          </p:sp>
          <p:sp>
            <p:nvSpPr>
              <p:cNvPr id="12325" name="Line 32">
                <a:extLst>
                  <a:ext uri="{FF2B5EF4-FFF2-40B4-BE49-F238E27FC236}">
                    <a16:creationId xmlns:a16="http://schemas.microsoft.com/office/drawing/2014/main" id="{9D2464CE-A5E6-42FC-8BA3-5255115B245C}"/>
                  </a:ext>
                </a:extLst>
              </p:cNvPr>
              <p:cNvSpPr>
                <a:spLocks noChangeShapeType="1"/>
              </p:cNvSpPr>
              <p:nvPr/>
            </p:nvSpPr>
            <p:spPr bwMode="auto">
              <a:xfrm flipH="1" flipV="1">
                <a:off x="4193" y="1743"/>
                <a:ext cx="792" cy="2"/>
              </a:xfrm>
              <a:prstGeom prst="line">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grpSp>
          <p:nvGrpSpPr>
            <p:cNvPr id="12320" name="Group 91">
              <a:extLst>
                <a:ext uri="{FF2B5EF4-FFF2-40B4-BE49-F238E27FC236}">
                  <a16:creationId xmlns:a16="http://schemas.microsoft.com/office/drawing/2014/main" id="{D5B3FC49-D8F8-4F90-98B1-0C22EA18D168}"/>
                </a:ext>
              </a:extLst>
            </p:cNvPr>
            <p:cNvGrpSpPr>
              <a:grpSpLocks/>
            </p:cNvGrpSpPr>
            <p:nvPr/>
          </p:nvGrpSpPr>
          <p:grpSpPr bwMode="auto">
            <a:xfrm>
              <a:off x="3719" y="1569"/>
              <a:ext cx="460" cy="357"/>
              <a:chOff x="4567" y="494"/>
              <a:chExt cx="1053" cy="641"/>
            </a:xfrm>
          </p:grpSpPr>
          <p:sp>
            <p:nvSpPr>
              <p:cNvPr id="12321" name="Line 88">
                <a:extLst>
                  <a:ext uri="{FF2B5EF4-FFF2-40B4-BE49-F238E27FC236}">
                    <a16:creationId xmlns:a16="http://schemas.microsoft.com/office/drawing/2014/main" id="{B6F3F84A-BF6B-42FA-8719-0C1341FEAC2E}"/>
                  </a:ext>
                </a:extLst>
              </p:cNvPr>
              <p:cNvSpPr>
                <a:spLocks noChangeShapeType="1"/>
              </p:cNvSpPr>
              <p:nvPr/>
            </p:nvSpPr>
            <p:spPr bwMode="auto">
              <a:xfrm>
                <a:off x="4575" y="502"/>
                <a:ext cx="0" cy="633"/>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2" name="Line 89">
                <a:extLst>
                  <a:ext uri="{FF2B5EF4-FFF2-40B4-BE49-F238E27FC236}">
                    <a16:creationId xmlns:a16="http://schemas.microsoft.com/office/drawing/2014/main" id="{542D6364-210A-4B08-BE9C-713EB48621E1}"/>
                  </a:ext>
                </a:extLst>
              </p:cNvPr>
              <p:cNvSpPr>
                <a:spLocks noChangeShapeType="1"/>
              </p:cNvSpPr>
              <p:nvPr/>
            </p:nvSpPr>
            <p:spPr bwMode="auto">
              <a:xfrm>
                <a:off x="5620" y="494"/>
                <a:ext cx="0" cy="633"/>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3" name="Line 90">
                <a:extLst>
                  <a:ext uri="{FF2B5EF4-FFF2-40B4-BE49-F238E27FC236}">
                    <a16:creationId xmlns:a16="http://schemas.microsoft.com/office/drawing/2014/main" id="{CC920691-2ACD-4C20-A348-897D334B4DE3}"/>
                  </a:ext>
                </a:extLst>
              </p:cNvPr>
              <p:cNvSpPr>
                <a:spLocks noChangeShapeType="1"/>
              </p:cNvSpPr>
              <p:nvPr/>
            </p:nvSpPr>
            <p:spPr bwMode="auto">
              <a:xfrm>
                <a:off x="4567" y="1127"/>
                <a:ext cx="1053"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9" name="Group 105">
            <a:extLst>
              <a:ext uri="{FF2B5EF4-FFF2-40B4-BE49-F238E27FC236}">
                <a16:creationId xmlns:a16="http://schemas.microsoft.com/office/drawing/2014/main" id="{045D9278-BA70-4F3C-BE7D-2BD892B790FB}"/>
              </a:ext>
            </a:extLst>
          </p:cNvPr>
          <p:cNvGrpSpPr>
            <a:grpSpLocks/>
          </p:cNvGrpSpPr>
          <p:nvPr/>
        </p:nvGrpSpPr>
        <p:grpSpPr bwMode="auto">
          <a:xfrm>
            <a:off x="7343775" y="1855788"/>
            <a:ext cx="215900" cy="1085850"/>
            <a:chOff x="3507" y="890"/>
            <a:chExt cx="136" cy="684"/>
          </a:xfrm>
        </p:grpSpPr>
        <p:sp>
          <p:nvSpPr>
            <p:cNvPr id="12315" name="Text Box 106">
              <a:extLst>
                <a:ext uri="{FF2B5EF4-FFF2-40B4-BE49-F238E27FC236}">
                  <a16:creationId xmlns:a16="http://schemas.microsoft.com/office/drawing/2014/main" id="{DEB9A0A2-DCC2-4F4F-89BF-1B476B48A68C}"/>
                </a:ext>
              </a:extLst>
            </p:cNvPr>
            <p:cNvSpPr txBox="1">
              <a:spLocks noChangeArrowheads="1"/>
            </p:cNvSpPr>
            <p:nvPr/>
          </p:nvSpPr>
          <p:spPr bwMode="auto">
            <a:xfrm>
              <a:off x="3508" y="890"/>
              <a:ext cx="9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800">
                  <a:latin typeface="Times New Roman" panose="02020603050405020304" pitchFamily="18" charset="0"/>
                </a:rPr>
                <a:t>c</a:t>
              </a:r>
            </a:p>
          </p:txBody>
        </p:sp>
        <p:sp>
          <p:nvSpPr>
            <p:cNvPr id="12316" name="Line 107">
              <a:extLst>
                <a:ext uri="{FF2B5EF4-FFF2-40B4-BE49-F238E27FC236}">
                  <a16:creationId xmlns:a16="http://schemas.microsoft.com/office/drawing/2014/main" id="{E16B5641-8704-4243-A37F-E1D3B89D6228}"/>
                </a:ext>
              </a:extLst>
            </p:cNvPr>
            <p:cNvSpPr>
              <a:spLocks noChangeShapeType="1"/>
            </p:cNvSpPr>
            <p:nvPr/>
          </p:nvSpPr>
          <p:spPr bwMode="auto">
            <a:xfrm flipV="1">
              <a:off x="3575" y="1274"/>
              <a:ext cx="0" cy="3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7" name="Oval 108">
              <a:extLst>
                <a:ext uri="{FF2B5EF4-FFF2-40B4-BE49-F238E27FC236}">
                  <a16:creationId xmlns:a16="http://schemas.microsoft.com/office/drawing/2014/main" id="{98897B9F-2EBC-434A-9267-A4349F05EE68}"/>
                </a:ext>
              </a:extLst>
            </p:cNvPr>
            <p:cNvSpPr>
              <a:spLocks noChangeArrowheads="1"/>
            </p:cNvSpPr>
            <p:nvPr/>
          </p:nvSpPr>
          <p:spPr bwMode="auto">
            <a:xfrm>
              <a:off x="3530" y="1183"/>
              <a:ext cx="91" cy="91"/>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2318" name="Rectangle 109">
              <a:extLst>
                <a:ext uri="{FF2B5EF4-FFF2-40B4-BE49-F238E27FC236}">
                  <a16:creationId xmlns:a16="http://schemas.microsoft.com/office/drawing/2014/main" id="{2F12AB05-9BDA-4BE9-ABE6-F05C810B7F1D}"/>
                </a:ext>
              </a:extLst>
            </p:cNvPr>
            <p:cNvSpPr>
              <a:spLocks noChangeArrowheads="1"/>
            </p:cNvSpPr>
            <p:nvPr/>
          </p:nvSpPr>
          <p:spPr bwMode="auto">
            <a:xfrm>
              <a:off x="3507" y="1480"/>
              <a:ext cx="136" cy="90"/>
            </a:xfrm>
            <a:prstGeom prst="rect">
              <a:avLst/>
            </a:prstGeom>
            <a:solidFill>
              <a:schemeClr val="tx1"/>
            </a:solidFill>
            <a:ln w="9525">
              <a:solidFill>
                <a:schemeClr val="tx1"/>
              </a:solidFill>
              <a:miter lim="800000"/>
              <a:headEnd/>
              <a:tailE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sp>
        <p:nvSpPr>
          <p:cNvPr id="12314" name="Rectangle 111">
            <a:extLst>
              <a:ext uri="{FF2B5EF4-FFF2-40B4-BE49-F238E27FC236}">
                <a16:creationId xmlns:a16="http://schemas.microsoft.com/office/drawing/2014/main" id="{FA1D2073-5697-439D-B688-6A6FA07A0EEE}"/>
              </a:ext>
            </a:extLst>
          </p:cNvPr>
          <p:cNvSpPr>
            <a:spLocks noChangeArrowheads="1"/>
          </p:cNvSpPr>
          <p:nvPr/>
        </p:nvSpPr>
        <p:spPr bwMode="auto">
          <a:xfrm>
            <a:off x="3995738" y="1341438"/>
            <a:ext cx="4689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solidFill>
                  <a:srgbClr val="000000"/>
                </a:solidFill>
                <a:latin typeface="Times New Roman" panose="02020603050405020304" pitchFamily="18" charset="0"/>
              </a:rPr>
              <a:t>Bipolar Junction Transistor</a:t>
            </a:r>
            <a:r>
              <a:rPr kumimoji="1" lang="zh-CN" altLang="en-US" sz="2400">
                <a:solidFill>
                  <a:srgbClr val="000000"/>
                </a:solidFill>
                <a:latin typeface="Times New Roman" panose="02020603050405020304" pitchFamily="18" charset="0"/>
              </a:rPr>
              <a:t>，</a:t>
            </a:r>
            <a:r>
              <a:rPr kumimoji="1" lang="en-US" altLang="zh-CN" sz="2400">
                <a:solidFill>
                  <a:srgbClr val="000000"/>
                </a:solidFill>
                <a:latin typeface="Times New Roman" panose="02020603050405020304" pitchFamily="18" charset="0"/>
              </a:rPr>
              <a:t>BJT</a:t>
            </a:r>
            <a:endParaRPr kumimoji="1" lang="zh-CN" altLang="en-US" sz="2400">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898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38989"/>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3898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3898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39054"/>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638986"/>
                                        </p:tgtEl>
                                        <p:attrNameLst>
                                          <p:attrName>style.visibility</p:attrName>
                                        </p:attrNameLst>
                                      </p:cBhvr>
                                      <p:to>
                                        <p:strVal val="visible"/>
                                      </p:to>
                                    </p:set>
                                    <p:animEffect transition="in" filter="blinds(horizontal)">
                                      <p:cBhvr>
                                        <p:cTn id="33" dur="500"/>
                                        <p:tgtEl>
                                          <p:spTgt spid="63898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638985"/>
                                        </p:tgtEl>
                                        <p:attrNameLst>
                                          <p:attrName>style.visibility</p:attrName>
                                        </p:attrNameLst>
                                      </p:cBhvr>
                                      <p:to>
                                        <p:strVal val="visible"/>
                                      </p:to>
                                    </p:set>
                                    <p:animEffect transition="in" filter="blinds(horizontal)">
                                      <p:cBhvr>
                                        <p:cTn id="38" dur="500"/>
                                        <p:tgtEl>
                                          <p:spTgt spid="63898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blinds(horizontal)">
                                      <p:cBhvr>
                                        <p:cTn id="43" dur="500"/>
                                        <p:tgtEl>
                                          <p:spTgt spid="16"/>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nodeType="click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blinds(horizontal)">
                                      <p:cBhvr>
                                        <p:cTn id="48" dur="500"/>
                                        <p:tgtEl>
                                          <p:spTgt spid="13"/>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639001">
                                            <p:txEl>
                                              <p:pRg st="0" end="0"/>
                                            </p:txEl>
                                          </p:spTgt>
                                        </p:tgtEl>
                                        <p:attrNameLst>
                                          <p:attrName>style.visibility</p:attrName>
                                        </p:attrNameLst>
                                      </p:cBhvr>
                                      <p:to>
                                        <p:strVal val="visible"/>
                                      </p:to>
                                    </p:set>
                                    <p:animEffect transition="in" filter="blinds(horizontal)">
                                      <p:cBhvr>
                                        <p:cTn id="53" dur="500"/>
                                        <p:tgtEl>
                                          <p:spTgt spid="639001">
                                            <p:txEl>
                                              <p:pRg st="0" end="0"/>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639001">
                                            <p:txEl>
                                              <p:pRg st="1" end="1"/>
                                            </p:txEl>
                                          </p:spTgt>
                                        </p:tgtEl>
                                        <p:attrNameLst>
                                          <p:attrName>style.visibility</p:attrName>
                                        </p:attrNameLst>
                                      </p:cBhvr>
                                      <p:to>
                                        <p:strVal val="visible"/>
                                      </p:to>
                                    </p:set>
                                    <p:animEffect transition="in" filter="blinds(horizontal)">
                                      <p:cBhvr>
                                        <p:cTn id="58" dur="500"/>
                                        <p:tgtEl>
                                          <p:spTgt spid="639001">
                                            <p:txEl>
                                              <p:pRg st="1" end="1"/>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639001">
                                            <p:txEl>
                                              <p:pRg st="2" end="2"/>
                                            </p:txEl>
                                          </p:spTgt>
                                        </p:tgtEl>
                                        <p:attrNameLst>
                                          <p:attrName>style.visibility</p:attrName>
                                        </p:attrNameLst>
                                      </p:cBhvr>
                                      <p:to>
                                        <p:strVal val="visible"/>
                                      </p:to>
                                    </p:set>
                                    <p:animEffect transition="in" filter="blinds(horizontal)">
                                      <p:cBhvr>
                                        <p:cTn id="63" dur="500"/>
                                        <p:tgtEl>
                                          <p:spTgt spid="639001">
                                            <p:txEl>
                                              <p:pRg st="2" end="2"/>
                                            </p:txEl>
                                          </p:spTgt>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639001">
                                            <p:txEl>
                                              <p:pRg st="3" end="3"/>
                                            </p:txEl>
                                          </p:spTgt>
                                        </p:tgtEl>
                                        <p:attrNameLst>
                                          <p:attrName>style.visibility</p:attrName>
                                        </p:attrNameLst>
                                      </p:cBhvr>
                                      <p:to>
                                        <p:strVal val="visible"/>
                                      </p:to>
                                    </p:set>
                                    <p:animEffect transition="in" filter="blinds(horizontal)">
                                      <p:cBhvr>
                                        <p:cTn id="68" dur="500"/>
                                        <p:tgtEl>
                                          <p:spTgt spid="639001">
                                            <p:txEl>
                                              <p:pRg st="3" end="3"/>
                                            </p:txEl>
                                          </p:spTgt>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639044"/>
                                        </p:tgtEl>
                                        <p:attrNameLst>
                                          <p:attrName>style.visibility</p:attrName>
                                        </p:attrNameLst>
                                      </p:cBhvr>
                                      <p:to>
                                        <p:strVal val="visible"/>
                                      </p:to>
                                    </p:set>
                                    <p:animEffect transition="in" filter="blinds(horizontal)">
                                      <p:cBhvr>
                                        <p:cTn id="73" dur="500"/>
                                        <p:tgtEl>
                                          <p:spTgt spid="639044"/>
                                        </p:tgtEl>
                                      </p:cBhvr>
                                    </p:animEffect>
                                  </p:childTnLst>
                                </p:cTn>
                              </p:par>
                              <p:par>
                                <p:cTn id="74" presetID="3" presetClass="entr" presetSubtype="10" fill="hold" nodeType="withEffect">
                                  <p:stCondLst>
                                    <p:cond delay="0"/>
                                  </p:stCondLst>
                                  <p:childTnLst>
                                    <p:set>
                                      <p:cBhvr>
                                        <p:cTn id="75" dur="1" fill="hold">
                                          <p:stCondLst>
                                            <p:cond delay="0"/>
                                          </p:stCondLst>
                                        </p:cTn>
                                        <p:tgtEl>
                                          <p:spTgt spid="2"/>
                                        </p:tgtEl>
                                        <p:attrNameLst>
                                          <p:attrName>style.visibility</p:attrName>
                                        </p:attrNameLst>
                                      </p:cBhvr>
                                      <p:to>
                                        <p:strVal val="visible"/>
                                      </p:to>
                                    </p:set>
                                    <p:animEffect transition="in" filter="blinds(horizontal)">
                                      <p:cBhvr>
                                        <p:cTn id="76" dur="500"/>
                                        <p:tgtEl>
                                          <p:spTgt spid="2"/>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nodeType="clickEffect">
                                  <p:stCondLst>
                                    <p:cond delay="0"/>
                                  </p:stCondLst>
                                  <p:childTnLst>
                                    <p:set>
                                      <p:cBhvr>
                                        <p:cTn id="80" dur="1" fill="hold">
                                          <p:stCondLst>
                                            <p:cond delay="0"/>
                                          </p:stCondLst>
                                        </p:cTn>
                                        <p:tgtEl>
                                          <p:spTgt spid="6"/>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8982" grpId="0" animBg="1"/>
      <p:bldP spid="638983" grpId="0" animBg="1"/>
      <p:bldP spid="638985" grpId="0"/>
      <p:bldP spid="638986" grpId="0"/>
      <p:bldP spid="638988" grpId="0"/>
      <p:bldP spid="638989" grpId="0"/>
      <p:bldP spid="639001" grpId="0" build="p" bldLvl="2"/>
      <p:bldP spid="639044" grpId="0"/>
      <p:bldP spid="63905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a:extLst>
              <a:ext uri="{FF2B5EF4-FFF2-40B4-BE49-F238E27FC236}">
                <a16:creationId xmlns:a16="http://schemas.microsoft.com/office/drawing/2014/main" id="{B58AFB48-2C78-4F88-BBE4-A01341EA8C1A}"/>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6D4739F7-A4F0-46A3-B759-56B8C1BA683C}" type="datetime1">
              <a:rPr lang="zh-CN" altLang="en-US" sz="1800" b="0" smtClean="0">
                <a:solidFill>
                  <a:srgbClr val="B2B2B2"/>
                </a:solidFill>
              </a:rPr>
              <a:pPr>
                <a:spcAft>
                  <a:spcPct val="0"/>
                </a:spcAft>
                <a:buFontTx/>
                <a:buNone/>
              </a:pPr>
              <a:t>2022/11/11</a:t>
            </a:fld>
            <a:endParaRPr lang="en-US" altLang="zh-CN" sz="1800" b="0">
              <a:solidFill>
                <a:srgbClr val="B2B2B2"/>
              </a:solidFill>
            </a:endParaRPr>
          </a:p>
        </p:txBody>
      </p:sp>
      <p:sp>
        <p:nvSpPr>
          <p:cNvPr id="14339" name="Rectangle 5">
            <a:extLst>
              <a:ext uri="{FF2B5EF4-FFF2-40B4-BE49-F238E27FC236}">
                <a16:creationId xmlns:a16="http://schemas.microsoft.com/office/drawing/2014/main" id="{1C72218F-811D-4A53-9F0C-4CA50C1C8F0C}"/>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a:t>
            </a:r>
            <a:r>
              <a:rPr lang="zh-CN" altLang="en-US" sz="1800" b="0">
                <a:solidFill>
                  <a:srgbClr val="B2B2B2"/>
                </a:solidFill>
                <a:latin typeface="Times New Roman" panose="02020603050405020304" pitchFamily="18" charset="0"/>
              </a:rPr>
              <a:t> </a:t>
            </a:r>
            <a:r>
              <a:rPr lang="en-US" altLang="zh-CN" sz="1800" b="0">
                <a:solidFill>
                  <a:srgbClr val="B2B2B2"/>
                </a:solidFill>
                <a:latin typeface="Times New Roman" panose="02020603050405020304" pitchFamily="18" charset="0"/>
              </a:rPr>
              <a:t>— </a:t>
            </a:r>
            <a:r>
              <a:rPr lang="zh-CN" altLang="en-US" sz="1800" b="0">
                <a:solidFill>
                  <a:srgbClr val="B2B2B2"/>
                </a:solidFill>
              </a:rPr>
              <a:t>三</a:t>
            </a:r>
            <a:r>
              <a:rPr lang="zh-CN" altLang="zh-CN" sz="1800" b="0">
                <a:solidFill>
                  <a:srgbClr val="B2B2B2"/>
                </a:solidFill>
              </a:rPr>
              <a:t>极管</a:t>
            </a:r>
            <a:endParaRPr lang="en-US" altLang="zh-CN" sz="1800" b="0">
              <a:solidFill>
                <a:srgbClr val="B2B2B2"/>
              </a:solidFill>
            </a:endParaRPr>
          </a:p>
        </p:txBody>
      </p:sp>
      <p:sp>
        <p:nvSpPr>
          <p:cNvPr id="14340" name="Rectangle 6">
            <a:extLst>
              <a:ext uri="{FF2B5EF4-FFF2-40B4-BE49-F238E27FC236}">
                <a16:creationId xmlns:a16="http://schemas.microsoft.com/office/drawing/2014/main" id="{76590BA3-EE63-4FB0-8E66-FC514A352DE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2E4465F8-9305-436D-B924-A7B273D2F6E5}" type="slidenum">
              <a:rPr lang="en-US" altLang="zh-CN" sz="1800" b="0" smtClean="0">
                <a:solidFill>
                  <a:srgbClr val="B2B2B2"/>
                </a:solidFill>
              </a:rPr>
              <a:pPr>
                <a:spcAft>
                  <a:spcPct val="0"/>
                </a:spcAft>
                <a:buFontTx/>
                <a:buNone/>
              </a:pPr>
              <a:t>6</a:t>
            </a:fld>
            <a:endParaRPr lang="en-US" altLang="zh-CN" sz="1800" b="0">
              <a:solidFill>
                <a:srgbClr val="B2B2B2"/>
              </a:solidFill>
            </a:endParaRPr>
          </a:p>
        </p:txBody>
      </p:sp>
      <p:sp>
        <p:nvSpPr>
          <p:cNvPr id="14341" name="Line 64">
            <a:extLst>
              <a:ext uri="{FF2B5EF4-FFF2-40B4-BE49-F238E27FC236}">
                <a16:creationId xmlns:a16="http://schemas.microsoft.com/office/drawing/2014/main" id="{DFA4E319-CE83-4B50-B2DB-B22B3BC7E7A8}"/>
              </a:ext>
            </a:extLst>
          </p:cNvPr>
          <p:cNvSpPr>
            <a:spLocks noChangeShapeType="1"/>
          </p:cNvSpPr>
          <p:nvPr/>
        </p:nvSpPr>
        <p:spPr bwMode="auto">
          <a:xfrm>
            <a:off x="6551613" y="3521075"/>
            <a:ext cx="0" cy="6127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42" name="Rectangle 37">
            <a:extLst>
              <a:ext uri="{FF2B5EF4-FFF2-40B4-BE49-F238E27FC236}">
                <a16:creationId xmlns:a16="http://schemas.microsoft.com/office/drawing/2014/main" id="{38DD8F19-673E-479F-A7A7-E7FB900E0843}"/>
              </a:ext>
            </a:extLst>
          </p:cNvPr>
          <p:cNvSpPr>
            <a:spLocks noChangeArrowheads="1"/>
          </p:cNvSpPr>
          <p:nvPr/>
        </p:nvSpPr>
        <p:spPr bwMode="auto">
          <a:xfrm>
            <a:off x="7381875" y="3213100"/>
            <a:ext cx="647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c</a:t>
            </a:r>
            <a:endParaRPr kumimoji="1" lang="en-US" altLang="zh-CN" sz="2000">
              <a:latin typeface="Times New Roman" panose="02020603050405020304" pitchFamily="18" charset="0"/>
            </a:endParaRPr>
          </a:p>
        </p:txBody>
      </p:sp>
      <p:sp>
        <p:nvSpPr>
          <p:cNvPr id="14343" name="Rectangle 2">
            <a:extLst>
              <a:ext uri="{FF2B5EF4-FFF2-40B4-BE49-F238E27FC236}">
                <a16:creationId xmlns:a16="http://schemas.microsoft.com/office/drawing/2014/main" id="{E1FC8F85-0D40-467F-BB0E-5C537033C0AD}"/>
              </a:ext>
            </a:extLst>
          </p:cNvPr>
          <p:cNvSpPr>
            <a:spLocks noChangeArrowheads="1"/>
          </p:cNvSpPr>
          <p:nvPr>
            <p:ph type="title"/>
          </p:nvPr>
        </p:nvSpPr>
        <p:spPr/>
        <p:txBody>
          <a:bodyPr/>
          <a:lstStyle/>
          <a:p>
            <a:r>
              <a:rPr kumimoji="1" lang="en-US" altLang="zh-CN">
                <a:solidFill>
                  <a:srgbClr val="000000"/>
                </a:solidFill>
                <a:latin typeface="Times New Roman" panose="02020603050405020304" pitchFamily="18" charset="0"/>
              </a:rPr>
              <a:t>BJT</a:t>
            </a:r>
            <a:r>
              <a:rPr lang="zh-CN" altLang="en-US"/>
              <a:t>放大原理</a:t>
            </a:r>
          </a:p>
        </p:txBody>
      </p:sp>
      <p:sp>
        <p:nvSpPr>
          <p:cNvPr id="14344" name="Rectangle 3">
            <a:extLst>
              <a:ext uri="{FF2B5EF4-FFF2-40B4-BE49-F238E27FC236}">
                <a16:creationId xmlns:a16="http://schemas.microsoft.com/office/drawing/2014/main" id="{B4EA5840-591B-40C7-B6CC-A2D9BBA60E23}"/>
              </a:ext>
            </a:extLst>
          </p:cNvPr>
          <p:cNvSpPr>
            <a:spLocks noChangeArrowheads="1"/>
          </p:cNvSpPr>
          <p:nvPr>
            <p:ph type="body" idx="1"/>
          </p:nvPr>
        </p:nvSpPr>
        <p:spPr>
          <a:xfrm>
            <a:off x="457200" y="1449388"/>
            <a:ext cx="8255000" cy="1547812"/>
          </a:xfrm>
        </p:spPr>
        <p:txBody>
          <a:bodyPr/>
          <a:lstStyle/>
          <a:p>
            <a:r>
              <a:rPr lang="zh-CN" altLang="en-US"/>
              <a:t>放大的本质</a:t>
            </a:r>
          </a:p>
          <a:p>
            <a:pPr lvl="1"/>
            <a:r>
              <a:rPr lang="zh-CN" altLang="en-US"/>
              <a:t>利用小的基极电流，控制大的发射极和集电极电流</a:t>
            </a:r>
          </a:p>
        </p:txBody>
      </p:sp>
      <p:sp>
        <p:nvSpPr>
          <p:cNvPr id="642052" name="Rectangle 4">
            <a:extLst>
              <a:ext uri="{FF2B5EF4-FFF2-40B4-BE49-F238E27FC236}">
                <a16:creationId xmlns:a16="http://schemas.microsoft.com/office/drawing/2014/main" id="{F466FE7D-4B19-4F77-9589-C60AC62F0C38}"/>
              </a:ext>
            </a:extLst>
          </p:cNvPr>
          <p:cNvSpPr>
            <a:spLocks noChangeArrowheads="1"/>
          </p:cNvSpPr>
          <p:nvPr/>
        </p:nvSpPr>
        <p:spPr bwMode="auto">
          <a:xfrm>
            <a:off x="446088" y="4437063"/>
            <a:ext cx="7078662"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r>
              <a:rPr lang="zh-CN" altLang="en-US"/>
              <a:t>放大的条件</a:t>
            </a:r>
          </a:p>
          <a:p>
            <a:pPr lvl="1"/>
            <a:r>
              <a:rPr lang="zh-CN" altLang="en-US"/>
              <a:t>内部条件：内部独特的结构</a:t>
            </a:r>
            <a:endParaRPr lang="en-US" altLang="zh-CN"/>
          </a:p>
          <a:p>
            <a:pPr lvl="1"/>
            <a:r>
              <a:rPr lang="zh-CN" altLang="en-US"/>
              <a:t>外部条件：发射结正偏，集电结反偏</a:t>
            </a:r>
          </a:p>
        </p:txBody>
      </p:sp>
      <p:sp>
        <p:nvSpPr>
          <p:cNvPr id="14346" name="Rectangle 25">
            <a:extLst>
              <a:ext uri="{FF2B5EF4-FFF2-40B4-BE49-F238E27FC236}">
                <a16:creationId xmlns:a16="http://schemas.microsoft.com/office/drawing/2014/main" id="{B24C1948-CA23-4CBD-906F-5D3B3EEF0E73}"/>
              </a:ext>
            </a:extLst>
          </p:cNvPr>
          <p:cNvSpPr>
            <a:spLocks noChangeArrowheads="1"/>
          </p:cNvSpPr>
          <p:nvPr/>
        </p:nvSpPr>
        <p:spPr bwMode="auto">
          <a:xfrm>
            <a:off x="6578600" y="3646488"/>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rPr>
              <a:t>b</a:t>
            </a:r>
            <a:endParaRPr kumimoji="1" lang="en-US" altLang="zh-CN" sz="2000">
              <a:latin typeface="Times New Roman" panose="02020603050405020304" pitchFamily="18" charset="0"/>
            </a:endParaRPr>
          </a:p>
        </p:txBody>
      </p:sp>
      <p:sp>
        <p:nvSpPr>
          <p:cNvPr id="14347" name="Rectangle 26">
            <a:extLst>
              <a:ext uri="{FF2B5EF4-FFF2-40B4-BE49-F238E27FC236}">
                <a16:creationId xmlns:a16="http://schemas.microsoft.com/office/drawing/2014/main" id="{E381E5C0-E465-4A25-8689-C5B4EBF64804}"/>
              </a:ext>
            </a:extLst>
          </p:cNvPr>
          <p:cNvSpPr>
            <a:spLocks noChangeArrowheads="1"/>
          </p:cNvSpPr>
          <p:nvPr/>
        </p:nvSpPr>
        <p:spPr bwMode="auto">
          <a:xfrm>
            <a:off x="5041900" y="3187700"/>
            <a:ext cx="719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e</a:t>
            </a:r>
            <a:endParaRPr kumimoji="1" lang="en-US" altLang="zh-CN" sz="2000">
              <a:latin typeface="Times New Roman" panose="02020603050405020304" pitchFamily="18" charset="0"/>
            </a:endParaRPr>
          </a:p>
        </p:txBody>
      </p:sp>
      <p:sp>
        <p:nvSpPr>
          <p:cNvPr id="14348" name="Line 28">
            <a:extLst>
              <a:ext uri="{FF2B5EF4-FFF2-40B4-BE49-F238E27FC236}">
                <a16:creationId xmlns:a16="http://schemas.microsoft.com/office/drawing/2014/main" id="{5833D149-A617-4A67-A2DF-D7A1F6A2CC55}"/>
              </a:ext>
            </a:extLst>
          </p:cNvPr>
          <p:cNvSpPr>
            <a:spLocks noChangeShapeType="1"/>
          </p:cNvSpPr>
          <p:nvPr/>
        </p:nvSpPr>
        <p:spPr bwMode="auto">
          <a:xfrm rot="-5400000">
            <a:off x="7687469" y="2890044"/>
            <a:ext cx="0" cy="6842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49" name="Line 31">
            <a:extLst>
              <a:ext uri="{FF2B5EF4-FFF2-40B4-BE49-F238E27FC236}">
                <a16:creationId xmlns:a16="http://schemas.microsoft.com/office/drawing/2014/main" id="{CCFBA615-F9EA-4BA6-941E-4F5B4DCACDFE}"/>
              </a:ext>
            </a:extLst>
          </p:cNvPr>
          <p:cNvSpPr>
            <a:spLocks noChangeShapeType="1"/>
          </p:cNvSpPr>
          <p:nvPr/>
        </p:nvSpPr>
        <p:spPr bwMode="auto">
          <a:xfrm rot="-5400000">
            <a:off x="5382419" y="2870994"/>
            <a:ext cx="0" cy="6842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4350" name="Group 40">
            <a:extLst>
              <a:ext uri="{FF2B5EF4-FFF2-40B4-BE49-F238E27FC236}">
                <a16:creationId xmlns:a16="http://schemas.microsoft.com/office/drawing/2014/main" id="{53A63A44-B837-4384-9BCB-761F3DBA05A4}"/>
              </a:ext>
            </a:extLst>
          </p:cNvPr>
          <p:cNvGrpSpPr>
            <a:grpSpLocks/>
          </p:cNvGrpSpPr>
          <p:nvPr/>
        </p:nvGrpSpPr>
        <p:grpSpPr bwMode="auto">
          <a:xfrm>
            <a:off x="5724525" y="2873375"/>
            <a:ext cx="1620838" cy="652463"/>
            <a:chOff x="2892" y="1853"/>
            <a:chExt cx="1723" cy="453"/>
          </a:xfrm>
        </p:grpSpPr>
        <p:sp>
          <p:nvSpPr>
            <p:cNvPr id="14388" name="Rectangle 29">
              <a:extLst>
                <a:ext uri="{FF2B5EF4-FFF2-40B4-BE49-F238E27FC236}">
                  <a16:creationId xmlns:a16="http://schemas.microsoft.com/office/drawing/2014/main" id="{47DC535B-45F5-4EA3-96A3-9E04475195E1}"/>
                </a:ext>
              </a:extLst>
            </p:cNvPr>
            <p:cNvSpPr>
              <a:spLocks noChangeArrowheads="1"/>
            </p:cNvSpPr>
            <p:nvPr/>
          </p:nvSpPr>
          <p:spPr bwMode="auto">
            <a:xfrm>
              <a:off x="2892" y="1853"/>
              <a:ext cx="635" cy="45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nchorCtr="1"/>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ea typeface="楷体_GB2312"/>
                  <a:cs typeface="楷体_GB2312"/>
                </a:rPr>
                <a:t>N</a:t>
              </a:r>
            </a:p>
          </p:txBody>
        </p:sp>
        <p:sp>
          <p:nvSpPr>
            <p:cNvPr id="14389" name="Rectangle 35">
              <a:extLst>
                <a:ext uri="{FF2B5EF4-FFF2-40B4-BE49-F238E27FC236}">
                  <a16:creationId xmlns:a16="http://schemas.microsoft.com/office/drawing/2014/main" id="{2981A3EA-BDBE-47A8-8C25-72D39928F734}"/>
                </a:ext>
              </a:extLst>
            </p:cNvPr>
            <p:cNvSpPr>
              <a:spLocks noChangeArrowheads="1"/>
            </p:cNvSpPr>
            <p:nvPr/>
          </p:nvSpPr>
          <p:spPr bwMode="auto">
            <a:xfrm>
              <a:off x="3980" y="1853"/>
              <a:ext cx="635" cy="45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nchorCtr="1"/>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ea typeface="楷体_GB2312"/>
                  <a:cs typeface="楷体_GB2312"/>
                </a:rPr>
                <a:t>N</a:t>
              </a:r>
            </a:p>
          </p:txBody>
        </p:sp>
        <p:sp>
          <p:nvSpPr>
            <p:cNvPr id="14390" name="Rectangle 36">
              <a:extLst>
                <a:ext uri="{FF2B5EF4-FFF2-40B4-BE49-F238E27FC236}">
                  <a16:creationId xmlns:a16="http://schemas.microsoft.com/office/drawing/2014/main" id="{896BB32D-DABE-41E5-827A-9C8E73F9ABC7}"/>
                </a:ext>
              </a:extLst>
            </p:cNvPr>
            <p:cNvSpPr>
              <a:spLocks noChangeArrowheads="1"/>
            </p:cNvSpPr>
            <p:nvPr/>
          </p:nvSpPr>
          <p:spPr bwMode="auto">
            <a:xfrm>
              <a:off x="3527" y="1853"/>
              <a:ext cx="453" cy="45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nchorCtr="1"/>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ea typeface="楷体_GB2312"/>
                  <a:cs typeface="楷体_GB2312"/>
                </a:rPr>
                <a:t>P</a:t>
              </a:r>
            </a:p>
          </p:txBody>
        </p:sp>
      </p:grpSp>
      <p:grpSp>
        <p:nvGrpSpPr>
          <p:cNvPr id="14351" name="Group 75">
            <a:extLst>
              <a:ext uri="{FF2B5EF4-FFF2-40B4-BE49-F238E27FC236}">
                <a16:creationId xmlns:a16="http://schemas.microsoft.com/office/drawing/2014/main" id="{2D3F2540-D920-4D7A-B5BA-6167DAE99494}"/>
              </a:ext>
            </a:extLst>
          </p:cNvPr>
          <p:cNvGrpSpPr>
            <a:grpSpLocks/>
          </p:cNvGrpSpPr>
          <p:nvPr/>
        </p:nvGrpSpPr>
        <p:grpSpPr bwMode="auto">
          <a:xfrm>
            <a:off x="4410075" y="3213100"/>
            <a:ext cx="2141538" cy="1728788"/>
            <a:chOff x="2778" y="1739"/>
            <a:chExt cx="1349" cy="1089"/>
          </a:xfrm>
        </p:grpSpPr>
        <p:sp>
          <p:nvSpPr>
            <p:cNvPr id="14376" name="Line 42">
              <a:extLst>
                <a:ext uri="{FF2B5EF4-FFF2-40B4-BE49-F238E27FC236}">
                  <a16:creationId xmlns:a16="http://schemas.microsoft.com/office/drawing/2014/main" id="{20ED83E4-A7D8-41A5-A5A0-238ED850CBB9}"/>
                </a:ext>
              </a:extLst>
            </p:cNvPr>
            <p:cNvSpPr>
              <a:spLocks noChangeShapeType="1"/>
            </p:cNvSpPr>
            <p:nvPr/>
          </p:nvSpPr>
          <p:spPr bwMode="auto">
            <a:xfrm>
              <a:off x="4127" y="1943"/>
              <a:ext cx="0" cy="739"/>
            </a:xfrm>
            <a:prstGeom prst="line">
              <a:avLst/>
            </a:prstGeom>
            <a:noFill/>
            <a:ln w="38100">
              <a:solidFill>
                <a:schemeClr val="tx1"/>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grpSp>
          <p:nvGrpSpPr>
            <p:cNvPr id="14377" name="Group 74">
              <a:extLst>
                <a:ext uri="{FF2B5EF4-FFF2-40B4-BE49-F238E27FC236}">
                  <a16:creationId xmlns:a16="http://schemas.microsoft.com/office/drawing/2014/main" id="{CF6C5B9E-20EA-4E3E-AC61-4996FC8AC9CA}"/>
                </a:ext>
              </a:extLst>
            </p:cNvPr>
            <p:cNvGrpSpPr>
              <a:grpSpLocks/>
            </p:cNvGrpSpPr>
            <p:nvPr/>
          </p:nvGrpSpPr>
          <p:grpSpPr bwMode="auto">
            <a:xfrm>
              <a:off x="2778" y="1739"/>
              <a:ext cx="1349" cy="1089"/>
              <a:chOff x="2778" y="1739"/>
              <a:chExt cx="1349" cy="1089"/>
            </a:xfrm>
          </p:grpSpPr>
          <p:sp>
            <p:nvSpPr>
              <p:cNvPr id="14378" name="Line 50">
                <a:extLst>
                  <a:ext uri="{FF2B5EF4-FFF2-40B4-BE49-F238E27FC236}">
                    <a16:creationId xmlns:a16="http://schemas.microsoft.com/office/drawing/2014/main" id="{B2560935-096A-43A1-BB04-AB6683E636EA}"/>
                  </a:ext>
                </a:extLst>
              </p:cNvPr>
              <p:cNvSpPr>
                <a:spLocks noChangeShapeType="1"/>
              </p:cNvSpPr>
              <p:nvPr/>
            </p:nvSpPr>
            <p:spPr bwMode="auto">
              <a:xfrm rot="-5400000">
                <a:off x="3377" y="2480"/>
                <a:ext cx="0" cy="40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79" name="Line 51">
                <a:extLst>
                  <a:ext uri="{FF2B5EF4-FFF2-40B4-BE49-F238E27FC236}">
                    <a16:creationId xmlns:a16="http://schemas.microsoft.com/office/drawing/2014/main" id="{2C20FDA4-486E-4B13-B701-C08FCB5AB91F}"/>
                  </a:ext>
                </a:extLst>
              </p:cNvPr>
              <p:cNvSpPr>
                <a:spLocks noChangeShapeType="1"/>
              </p:cNvSpPr>
              <p:nvPr/>
            </p:nvSpPr>
            <p:spPr bwMode="auto">
              <a:xfrm rot="-5400000">
                <a:off x="3901" y="2455"/>
                <a:ext cx="0" cy="45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80" name="Line 52">
                <a:extLst>
                  <a:ext uri="{FF2B5EF4-FFF2-40B4-BE49-F238E27FC236}">
                    <a16:creationId xmlns:a16="http://schemas.microsoft.com/office/drawing/2014/main" id="{E7C7FAD7-19B0-4082-8C39-098AA1C8AB56}"/>
                  </a:ext>
                </a:extLst>
              </p:cNvPr>
              <p:cNvSpPr>
                <a:spLocks noChangeShapeType="1"/>
              </p:cNvSpPr>
              <p:nvPr/>
            </p:nvSpPr>
            <p:spPr bwMode="auto">
              <a:xfrm>
                <a:off x="3176" y="1739"/>
                <a:ext cx="0" cy="94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4381" name="Group 70">
                <a:extLst>
                  <a:ext uri="{FF2B5EF4-FFF2-40B4-BE49-F238E27FC236}">
                    <a16:creationId xmlns:a16="http://schemas.microsoft.com/office/drawing/2014/main" id="{963C3EA6-653F-45F1-A6A0-683B60C4C487}"/>
                  </a:ext>
                </a:extLst>
              </p:cNvPr>
              <p:cNvGrpSpPr>
                <a:grpSpLocks/>
              </p:cNvGrpSpPr>
              <p:nvPr/>
            </p:nvGrpSpPr>
            <p:grpSpPr bwMode="auto">
              <a:xfrm>
                <a:off x="2778" y="2076"/>
                <a:ext cx="456" cy="321"/>
                <a:chOff x="2778" y="2076"/>
                <a:chExt cx="456" cy="321"/>
              </a:xfrm>
            </p:grpSpPr>
            <p:sp>
              <p:nvSpPr>
                <p:cNvPr id="14386" name="Rectangle 53">
                  <a:extLst>
                    <a:ext uri="{FF2B5EF4-FFF2-40B4-BE49-F238E27FC236}">
                      <a16:creationId xmlns:a16="http://schemas.microsoft.com/office/drawing/2014/main" id="{1AD306FC-117E-4C33-9C14-462DD7C8F1AD}"/>
                    </a:ext>
                  </a:extLst>
                </p:cNvPr>
                <p:cNvSpPr>
                  <a:spLocks noChangeArrowheads="1"/>
                </p:cNvSpPr>
                <p:nvPr/>
              </p:nvSpPr>
              <p:spPr bwMode="auto">
                <a:xfrm>
                  <a:off x="3107" y="2076"/>
                  <a:ext cx="127" cy="321"/>
                </a:xfrm>
                <a:prstGeom prst="rect">
                  <a:avLst/>
                </a:prstGeom>
                <a:solidFill>
                  <a:schemeClr val="bg1"/>
                </a:solidFill>
                <a:ln w="38100">
                  <a:solidFill>
                    <a:schemeClr val="tx1"/>
                  </a:solidFill>
                  <a:miter lim="800000"/>
                  <a:headEnd/>
                  <a:tailE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4387" name="Text Box 54">
                  <a:extLst>
                    <a:ext uri="{FF2B5EF4-FFF2-40B4-BE49-F238E27FC236}">
                      <a16:creationId xmlns:a16="http://schemas.microsoft.com/office/drawing/2014/main" id="{579FC0FC-F6E0-4D71-B9CB-CAAC44E8EE1B}"/>
                    </a:ext>
                  </a:extLst>
                </p:cNvPr>
                <p:cNvSpPr txBox="1">
                  <a:spLocks noChangeArrowheads="1"/>
                </p:cNvSpPr>
                <p:nvPr/>
              </p:nvSpPr>
              <p:spPr bwMode="auto">
                <a:xfrm>
                  <a:off x="2778" y="2099"/>
                  <a:ext cx="3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400" b="0">
                      <a:latin typeface="Times New Roman" panose="02020603050405020304" pitchFamily="18" charset="0"/>
                    </a:rPr>
                    <a:t>R</a:t>
                  </a:r>
                  <a:r>
                    <a:rPr lang="en-US" altLang="zh-CN" sz="2400" b="0" baseline="-10000">
                      <a:latin typeface="Times New Roman" panose="02020603050405020304" pitchFamily="18" charset="0"/>
                    </a:rPr>
                    <a:t>B</a:t>
                  </a:r>
                </a:p>
              </p:txBody>
            </p:sp>
          </p:grpSp>
          <p:grpSp>
            <p:nvGrpSpPr>
              <p:cNvPr id="14382" name="Group 69">
                <a:extLst>
                  <a:ext uri="{FF2B5EF4-FFF2-40B4-BE49-F238E27FC236}">
                    <a16:creationId xmlns:a16="http://schemas.microsoft.com/office/drawing/2014/main" id="{D301D751-0050-43F8-9BD3-3E14027C1B43}"/>
                  </a:ext>
                </a:extLst>
              </p:cNvPr>
              <p:cNvGrpSpPr>
                <a:grpSpLocks/>
              </p:cNvGrpSpPr>
              <p:nvPr/>
            </p:nvGrpSpPr>
            <p:grpSpPr bwMode="auto">
              <a:xfrm>
                <a:off x="3340" y="2228"/>
                <a:ext cx="403" cy="600"/>
                <a:chOff x="3340" y="2228"/>
                <a:chExt cx="403" cy="600"/>
              </a:xfrm>
            </p:grpSpPr>
            <p:sp>
              <p:nvSpPr>
                <p:cNvPr id="14383" name="Line 46">
                  <a:extLst>
                    <a:ext uri="{FF2B5EF4-FFF2-40B4-BE49-F238E27FC236}">
                      <a16:creationId xmlns:a16="http://schemas.microsoft.com/office/drawing/2014/main" id="{9B20336F-9537-49D2-B97F-C0EEBD422CC6}"/>
                    </a:ext>
                  </a:extLst>
                </p:cNvPr>
                <p:cNvSpPr>
                  <a:spLocks noChangeShapeType="1"/>
                </p:cNvSpPr>
                <p:nvPr/>
              </p:nvSpPr>
              <p:spPr bwMode="auto">
                <a:xfrm>
                  <a:off x="3590" y="2607"/>
                  <a:ext cx="0" cy="162"/>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84" name="Line 47">
                  <a:extLst>
                    <a:ext uri="{FF2B5EF4-FFF2-40B4-BE49-F238E27FC236}">
                      <a16:creationId xmlns:a16="http://schemas.microsoft.com/office/drawing/2014/main" id="{40303F5E-7CE1-451A-9767-72ACE22EE26A}"/>
                    </a:ext>
                  </a:extLst>
                </p:cNvPr>
                <p:cNvSpPr>
                  <a:spLocks noChangeShapeType="1"/>
                </p:cNvSpPr>
                <p:nvPr/>
              </p:nvSpPr>
              <p:spPr bwMode="auto">
                <a:xfrm>
                  <a:off x="3674" y="2539"/>
                  <a:ext cx="0" cy="289"/>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85" name="Text Box 56">
                  <a:extLst>
                    <a:ext uri="{FF2B5EF4-FFF2-40B4-BE49-F238E27FC236}">
                      <a16:creationId xmlns:a16="http://schemas.microsoft.com/office/drawing/2014/main" id="{406A54CD-C392-49FE-9629-DD3D9271F91B}"/>
                    </a:ext>
                  </a:extLst>
                </p:cNvPr>
                <p:cNvSpPr txBox="1">
                  <a:spLocks noChangeArrowheads="1"/>
                </p:cNvSpPr>
                <p:nvPr/>
              </p:nvSpPr>
              <p:spPr bwMode="auto">
                <a:xfrm>
                  <a:off x="3340" y="2228"/>
                  <a:ext cx="40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400" b="0" i="1">
                      <a:latin typeface="Times New Roman" panose="02020603050405020304" pitchFamily="18" charset="0"/>
                    </a:rPr>
                    <a:t>V</a:t>
                  </a:r>
                  <a:r>
                    <a:rPr lang="en-US" altLang="zh-CN" sz="2400" b="0" baseline="-10000">
                      <a:latin typeface="Times New Roman" panose="02020603050405020304" pitchFamily="18" charset="0"/>
                    </a:rPr>
                    <a:t>BB</a:t>
                  </a:r>
                </a:p>
              </p:txBody>
            </p:sp>
          </p:grpSp>
        </p:grpSp>
      </p:grpSp>
      <p:grpSp>
        <p:nvGrpSpPr>
          <p:cNvPr id="14352" name="Group 67">
            <a:extLst>
              <a:ext uri="{FF2B5EF4-FFF2-40B4-BE49-F238E27FC236}">
                <a16:creationId xmlns:a16="http://schemas.microsoft.com/office/drawing/2014/main" id="{8D2C73B0-F0BE-4701-A6E7-A1995A0DD7F2}"/>
              </a:ext>
            </a:extLst>
          </p:cNvPr>
          <p:cNvGrpSpPr>
            <a:grpSpLocks/>
          </p:cNvGrpSpPr>
          <p:nvPr/>
        </p:nvGrpSpPr>
        <p:grpSpPr bwMode="auto">
          <a:xfrm>
            <a:off x="5880100" y="3702050"/>
            <a:ext cx="457200" cy="539750"/>
            <a:chOff x="3704" y="2079"/>
            <a:chExt cx="288" cy="340"/>
          </a:xfrm>
        </p:grpSpPr>
        <p:sp>
          <p:nvSpPr>
            <p:cNvPr id="14374" name="Text Box 59">
              <a:extLst>
                <a:ext uri="{FF2B5EF4-FFF2-40B4-BE49-F238E27FC236}">
                  <a16:creationId xmlns:a16="http://schemas.microsoft.com/office/drawing/2014/main" id="{D82E34BE-8F95-4813-80A8-E12EADC1A06A}"/>
                </a:ext>
              </a:extLst>
            </p:cNvPr>
            <p:cNvSpPr txBox="1">
              <a:spLocks noChangeArrowheads="1"/>
            </p:cNvSpPr>
            <p:nvPr/>
          </p:nvSpPr>
          <p:spPr bwMode="auto">
            <a:xfrm>
              <a:off x="3704" y="2125"/>
              <a:ext cx="2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400" b="0" i="1">
                  <a:latin typeface="Times New Roman" panose="02020603050405020304" pitchFamily="18" charset="0"/>
                </a:rPr>
                <a:t>I</a:t>
              </a:r>
              <a:r>
                <a:rPr lang="en-US" altLang="zh-CN" sz="2400" b="0" baseline="-10000">
                  <a:latin typeface="Times New Roman" panose="02020603050405020304" pitchFamily="18" charset="0"/>
                </a:rPr>
                <a:t>B</a:t>
              </a:r>
            </a:p>
          </p:txBody>
        </p:sp>
        <p:sp>
          <p:nvSpPr>
            <p:cNvPr id="14375" name="Line 58">
              <a:extLst>
                <a:ext uri="{FF2B5EF4-FFF2-40B4-BE49-F238E27FC236}">
                  <a16:creationId xmlns:a16="http://schemas.microsoft.com/office/drawing/2014/main" id="{1751974E-5418-4D84-8915-79C12642AA81}"/>
                </a:ext>
              </a:extLst>
            </p:cNvPr>
            <p:cNvSpPr>
              <a:spLocks noChangeShapeType="1"/>
            </p:cNvSpPr>
            <p:nvPr/>
          </p:nvSpPr>
          <p:spPr bwMode="auto">
            <a:xfrm flipV="1">
              <a:off x="3992" y="2079"/>
              <a:ext cx="0" cy="34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grpSp>
        <p:nvGrpSpPr>
          <p:cNvPr id="14353" name="Group 65">
            <a:extLst>
              <a:ext uri="{FF2B5EF4-FFF2-40B4-BE49-F238E27FC236}">
                <a16:creationId xmlns:a16="http://schemas.microsoft.com/office/drawing/2014/main" id="{77262340-EC32-4FDC-A9F8-FD33C4682C84}"/>
              </a:ext>
            </a:extLst>
          </p:cNvPr>
          <p:cNvGrpSpPr>
            <a:grpSpLocks/>
          </p:cNvGrpSpPr>
          <p:nvPr/>
        </p:nvGrpSpPr>
        <p:grpSpPr bwMode="auto">
          <a:xfrm>
            <a:off x="5005388" y="2600325"/>
            <a:ext cx="552450" cy="468313"/>
            <a:chOff x="3153" y="1353"/>
            <a:chExt cx="348" cy="295"/>
          </a:xfrm>
        </p:grpSpPr>
        <p:sp>
          <p:nvSpPr>
            <p:cNvPr id="14372" name="Text Box 61">
              <a:extLst>
                <a:ext uri="{FF2B5EF4-FFF2-40B4-BE49-F238E27FC236}">
                  <a16:creationId xmlns:a16="http://schemas.microsoft.com/office/drawing/2014/main" id="{0E22D400-E72A-4E3F-BC17-729E299A182F}"/>
                </a:ext>
              </a:extLst>
            </p:cNvPr>
            <p:cNvSpPr txBox="1">
              <a:spLocks noChangeArrowheads="1"/>
            </p:cNvSpPr>
            <p:nvPr/>
          </p:nvSpPr>
          <p:spPr bwMode="auto">
            <a:xfrm>
              <a:off x="3243" y="1353"/>
              <a:ext cx="25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400" b="0" i="1">
                  <a:latin typeface="Times New Roman" panose="02020603050405020304" pitchFamily="18" charset="0"/>
                </a:rPr>
                <a:t>I</a:t>
              </a:r>
              <a:r>
                <a:rPr lang="en-US" altLang="zh-CN" sz="2400" b="0" baseline="-10000">
                  <a:latin typeface="Times New Roman" panose="02020603050405020304" pitchFamily="18" charset="0"/>
                </a:rPr>
                <a:t>E</a:t>
              </a:r>
            </a:p>
          </p:txBody>
        </p:sp>
        <p:sp>
          <p:nvSpPr>
            <p:cNvPr id="14373" name="Line 60">
              <a:extLst>
                <a:ext uri="{FF2B5EF4-FFF2-40B4-BE49-F238E27FC236}">
                  <a16:creationId xmlns:a16="http://schemas.microsoft.com/office/drawing/2014/main" id="{271FE618-6E46-4EC7-9D82-1B3F7E1EDFA0}"/>
                </a:ext>
              </a:extLst>
            </p:cNvPr>
            <p:cNvSpPr>
              <a:spLocks noChangeShapeType="1"/>
            </p:cNvSpPr>
            <p:nvPr/>
          </p:nvSpPr>
          <p:spPr bwMode="auto">
            <a:xfrm flipH="1" flipV="1">
              <a:off x="3153" y="1648"/>
              <a:ext cx="340"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grpSp>
        <p:nvGrpSpPr>
          <p:cNvPr id="14354" name="Group 66">
            <a:extLst>
              <a:ext uri="{FF2B5EF4-FFF2-40B4-BE49-F238E27FC236}">
                <a16:creationId xmlns:a16="http://schemas.microsoft.com/office/drawing/2014/main" id="{D51A4C28-D5FA-4912-A28F-18553F15A6DD}"/>
              </a:ext>
            </a:extLst>
          </p:cNvPr>
          <p:cNvGrpSpPr>
            <a:grpSpLocks/>
          </p:cNvGrpSpPr>
          <p:nvPr/>
        </p:nvGrpSpPr>
        <p:grpSpPr bwMode="auto">
          <a:xfrm>
            <a:off x="7429500" y="2636838"/>
            <a:ext cx="563563" cy="468312"/>
            <a:chOff x="4680" y="1376"/>
            <a:chExt cx="355" cy="295"/>
          </a:xfrm>
        </p:grpSpPr>
        <p:sp>
          <p:nvSpPr>
            <p:cNvPr id="14370" name="Text Box 62">
              <a:extLst>
                <a:ext uri="{FF2B5EF4-FFF2-40B4-BE49-F238E27FC236}">
                  <a16:creationId xmlns:a16="http://schemas.microsoft.com/office/drawing/2014/main" id="{23E989FA-4AE6-408A-A851-543047E683B5}"/>
                </a:ext>
              </a:extLst>
            </p:cNvPr>
            <p:cNvSpPr txBox="1">
              <a:spLocks noChangeArrowheads="1"/>
            </p:cNvSpPr>
            <p:nvPr/>
          </p:nvSpPr>
          <p:spPr bwMode="auto">
            <a:xfrm>
              <a:off x="4770" y="1376"/>
              <a:ext cx="2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400" b="0" i="1">
                  <a:latin typeface="Times New Roman" panose="02020603050405020304" pitchFamily="18" charset="0"/>
                </a:rPr>
                <a:t>I</a:t>
              </a:r>
              <a:r>
                <a:rPr lang="en-US" altLang="zh-CN" sz="2400" b="0" baseline="-10000">
                  <a:latin typeface="Times New Roman" panose="02020603050405020304" pitchFamily="18" charset="0"/>
                </a:rPr>
                <a:t>C</a:t>
              </a:r>
            </a:p>
          </p:txBody>
        </p:sp>
        <p:sp>
          <p:nvSpPr>
            <p:cNvPr id="14371" name="Line 63">
              <a:extLst>
                <a:ext uri="{FF2B5EF4-FFF2-40B4-BE49-F238E27FC236}">
                  <a16:creationId xmlns:a16="http://schemas.microsoft.com/office/drawing/2014/main" id="{FD723071-14FC-4728-8612-776A75146E35}"/>
                </a:ext>
              </a:extLst>
            </p:cNvPr>
            <p:cNvSpPr>
              <a:spLocks noChangeShapeType="1"/>
            </p:cNvSpPr>
            <p:nvPr/>
          </p:nvSpPr>
          <p:spPr bwMode="auto">
            <a:xfrm flipH="1" flipV="1">
              <a:off x="4680" y="1671"/>
              <a:ext cx="340"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grpSp>
        <p:nvGrpSpPr>
          <p:cNvPr id="14355" name="Group 73">
            <a:extLst>
              <a:ext uri="{FF2B5EF4-FFF2-40B4-BE49-F238E27FC236}">
                <a16:creationId xmlns:a16="http://schemas.microsoft.com/office/drawing/2014/main" id="{9DD10137-3F57-4559-B2F1-641987077444}"/>
              </a:ext>
            </a:extLst>
          </p:cNvPr>
          <p:cNvGrpSpPr>
            <a:grpSpLocks/>
          </p:cNvGrpSpPr>
          <p:nvPr/>
        </p:nvGrpSpPr>
        <p:grpSpPr bwMode="auto">
          <a:xfrm>
            <a:off x="6588125" y="3228975"/>
            <a:ext cx="2071688" cy="1703388"/>
            <a:chOff x="4150" y="1749"/>
            <a:chExt cx="1305" cy="1073"/>
          </a:xfrm>
        </p:grpSpPr>
        <p:sp>
          <p:nvSpPr>
            <p:cNvPr id="14358" name="Line 30">
              <a:extLst>
                <a:ext uri="{FF2B5EF4-FFF2-40B4-BE49-F238E27FC236}">
                  <a16:creationId xmlns:a16="http://schemas.microsoft.com/office/drawing/2014/main" id="{6F3980AA-5B39-48A3-BE8C-8908F452FAE9}"/>
                </a:ext>
              </a:extLst>
            </p:cNvPr>
            <p:cNvSpPr>
              <a:spLocks noChangeShapeType="1"/>
            </p:cNvSpPr>
            <p:nvPr/>
          </p:nvSpPr>
          <p:spPr bwMode="auto">
            <a:xfrm>
              <a:off x="5058" y="1749"/>
              <a:ext cx="0" cy="94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9" name="Line 45">
              <a:extLst>
                <a:ext uri="{FF2B5EF4-FFF2-40B4-BE49-F238E27FC236}">
                  <a16:creationId xmlns:a16="http://schemas.microsoft.com/office/drawing/2014/main" id="{980AA7EB-CF28-4662-8CC2-47222E44F5A2}"/>
                </a:ext>
              </a:extLst>
            </p:cNvPr>
            <p:cNvSpPr>
              <a:spLocks noChangeShapeType="1"/>
            </p:cNvSpPr>
            <p:nvPr/>
          </p:nvSpPr>
          <p:spPr bwMode="auto">
            <a:xfrm rot="-5400000">
              <a:off x="4880" y="2503"/>
              <a:ext cx="0" cy="35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4360" name="Group 72">
              <a:extLst>
                <a:ext uri="{FF2B5EF4-FFF2-40B4-BE49-F238E27FC236}">
                  <a16:creationId xmlns:a16="http://schemas.microsoft.com/office/drawing/2014/main" id="{E5859F34-2349-40A8-9B89-6051A2F4A8DC}"/>
                </a:ext>
              </a:extLst>
            </p:cNvPr>
            <p:cNvGrpSpPr>
              <a:grpSpLocks/>
            </p:cNvGrpSpPr>
            <p:nvPr/>
          </p:nvGrpSpPr>
          <p:grpSpPr bwMode="auto">
            <a:xfrm>
              <a:off x="4999" y="2098"/>
              <a:ext cx="456" cy="321"/>
              <a:chOff x="4999" y="2098"/>
              <a:chExt cx="456" cy="321"/>
            </a:xfrm>
          </p:grpSpPr>
          <p:sp>
            <p:nvSpPr>
              <p:cNvPr id="14368" name="Rectangle 41">
                <a:extLst>
                  <a:ext uri="{FF2B5EF4-FFF2-40B4-BE49-F238E27FC236}">
                    <a16:creationId xmlns:a16="http://schemas.microsoft.com/office/drawing/2014/main" id="{1A9C04E1-C7CA-4EBA-B1EF-C34772FE0128}"/>
                  </a:ext>
                </a:extLst>
              </p:cNvPr>
              <p:cNvSpPr>
                <a:spLocks noChangeArrowheads="1"/>
              </p:cNvSpPr>
              <p:nvPr/>
            </p:nvSpPr>
            <p:spPr bwMode="auto">
              <a:xfrm>
                <a:off x="4999" y="2098"/>
                <a:ext cx="127" cy="321"/>
              </a:xfrm>
              <a:prstGeom prst="rect">
                <a:avLst/>
              </a:prstGeom>
              <a:solidFill>
                <a:schemeClr val="bg1"/>
              </a:solidFill>
              <a:ln w="38100">
                <a:solidFill>
                  <a:schemeClr val="tx1"/>
                </a:solidFill>
                <a:miter lim="800000"/>
                <a:headEnd/>
                <a:tailE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4369" name="Text Box 55">
                <a:extLst>
                  <a:ext uri="{FF2B5EF4-FFF2-40B4-BE49-F238E27FC236}">
                    <a16:creationId xmlns:a16="http://schemas.microsoft.com/office/drawing/2014/main" id="{6E38FFA9-4B7F-437D-98D7-752A922F5E22}"/>
                  </a:ext>
                </a:extLst>
              </p:cNvPr>
              <p:cNvSpPr txBox="1">
                <a:spLocks noChangeArrowheads="1"/>
              </p:cNvSpPr>
              <p:nvPr/>
            </p:nvSpPr>
            <p:spPr bwMode="auto">
              <a:xfrm>
                <a:off x="5126" y="2099"/>
                <a:ext cx="3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400" b="0">
                    <a:latin typeface="Times New Roman" panose="02020603050405020304" pitchFamily="18" charset="0"/>
                  </a:rPr>
                  <a:t>R</a:t>
                </a:r>
                <a:r>
                  <a:rPr lang="en-US" altLang="zh-CN" sz="2400" b="0" baseline="-10000">
                    <a:latin typeface="Times New Roman" panose="02020603050405020304" pitchFamily="18" charset="0"/>
                  </a:rPr>
                  <a:t>C</a:t>
                </a:r>
              </a:p>
            </p:txBody>
          </p:sp>
        </p:grpSp>
        <p:grpSp>
          <p:nvGrpSpPr>
            <p:cNvPr id="14361" name="Group 71">
              <a:extLst>
                <a:ext uri="{FF2B5EF4-FFF2-40B4-BE49-F238E27FC236}">
                  <a16:creationId xmlns:a16="http://schemas.microsoft.com/office/drawing/2014/main" id="{DBD0A5A8-2821-43DF-A72D-AB755EADE44A}"/>
                </a:ext>
              </a:extLst>
            </p:cNvPr>
            <p:cNvGrpSpPr>
              <a:grpSpLocks/>
            </p:cNvGrpSpPr>
            <p:nvPr/>
          </p:nvGrpSpPr>
          <p:grpSpPr bwMode="auto">
            <a:xfrm>
              <a:off x="4422" y="2228"/>
              <a:ext cx="403" cy="594"/>
              <a:chOff x="4422" y="2228"/>
              <a:chExt cx="403" cy="594"/>
            </a:xfrm>
          </p:grpSpPr>
          <p:sp>
            <p:nvSpPr>
              <p:cNvPr id="14363" name="Line 43">
                <a:extLst>
                  <a:ext uri="{FF2B5EF4-FFF2-40B4-BE49-F238E27FC236}">
                    <a16:creationId xmlns:a16="http://schemas.microsoft.com/office/drawing/2014/main" id="{0722ED5F-5497-41BC-A4D4-F53CEEAD0322}"/>
                  </a:ext>
                </a:extLst>
              </p:cNvPr>
              <p:cNvSpPr>
                <a:spLocks noChangeShapeType="1"/>
              </p:cNvSpPr>
              <p:nvPr/>
            </p:nvSpPr>
            <p:spPr bwMode="auto">
              <a:xfrm>
                <a:off x="4601" y="2601"/>
                <a:ext cx="0" cy="162"/>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4" name="Line 44">
                <a:extLst>
                  <a:ext uri="{FF2B5EF4-FFF2-40B4-BE49-F238E27FC236}">
                    <a16:creationId xmlns:a16="http://schemas.microsoft.com/office/drawing/2014/main" id="{A052F4E2-70CA-4C21-A43B-D56721BDA5E3}"/>
                  </a:ext>
                </a:extLst>
              </p:cNvPr>
              <p:cNvSpPr>
                <a:spLocks noChangeShapeType="1"/>
              </p:cNvSpPr>
              <p:nvPr/>
            </p:nvSpPr>
            <p:spPr bwMode="auto">
              <a:xfrm>
                <a:off x="4685" y="2533"/>
                <a:ext cx="0" cy="289"/>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5" name="Line 48">
                <a:extLst>
                  <a:ext uri="{FF2B5EF4-FFF2-40B4-BE49-F238E27FC236}">
                    <a16:creationId xmlns:a16="http://schemas.microsoft.com/office/drawing/2014/main" id="{710E0CAE-BE1A-49DD-AAF5-8CEB1B11E4C8}"/>
                  </a:ext>
                </a:extLst>
              </p:cNvPr>
              <p:cNvSpPr>
                <a:spLocks noChangeShapeType="1"/>
              </p:cNvSpPr>
              <p:nvPr/>
            </p:nvSpPr>
            <p:spPr bwMode="auto">
              <a:xfrm>
                <a:off x="4423" y="2601"/>
                <a:ext cx="0" cy="162"/>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6" name="Line 49">
                <a:extLst>
                  <a:ext uri="{FF2B5EF4-FFF2-40B4-BE49-F238E27FC236}">
                    <a16:creationId xmlns:a16="http://schemas.microsoft.com/office/drawing/2014/main" id="{A8B4C855-9CD6-4D72-AAEF-6A564DEE17FE}"/>
                  </a:ext>
                </a:extLst>
              </p:cNvPr>
              <p:cNvSpPr>
                <a:spLocks noChangeShapeType="1"/>
              </p:cNvSpPr>
              <p:nvPr/>
            </p:nvSpPr>
            <p:spPr bwMode="auto">
              <a:xfrm>
                <a:off x="4507" y="2533"/>
                <a:ext cx="0" cy="289"/>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7" name="Text Box 57">
                <a:extLst>
                  <a:ext uri="{FF2B5EF4-FFF2-40B4-BE49-F238E27FC236}">
                    <a16:creationId xmlns:a16="http://schemas.microsoft.com/office/drawing/2014/main" id="{A81079DF-07D2-4355-A659-6FC7D157A3E3}"/>
                  </a:ext>
                </a:extLst>
              </p:cNvPr>
              <p:cNvSpPr txBox="1">
                <a:spLocks noChangeArrowheads="1"/>
              </p:cNvSpPr>
              <p:nvPr/>
            </p:nvSpPr>
            <p:spPr bwMode="auto">
              <a:xfrm>
                <a:off x="4422" y="2228"/>
                <a:ext cx="40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400" b="0" i="1">
                    <a:latin typeface="Times New Roman" panose="02020603050405020304" pitchFamily="18" charset="0"/>
                  </a:rPr>
                  <a:t>V</a:t>
                </a:r>
                <a:r>
                  <a:rPr lang="en-US" altLang="zh-CN" sz="2400" b="0" baseline="-10000">
                    <a:latin typeface="Times New Roman" panose="02020603050405020304" pitchFamily="18" charset="0"/>
                  </a:rPr>
                  <a:t>CC</a:t>
                </a:r>
              </a:p>
            </p:txBody>
          </p:sp>
        </p:grpSp>
        <p:sp>
          <p:nvSpPr>
            <p:cNvPr id="14362" name="Line 68">
              <a:extLst>
                <a:ext uri="{FF2B5EF4-FFF2-40B4-BE49-F238E27FC236}">
                  <a16:creationId xmlns:a16="http://schemas.microsoft.com/office/drawing/2014/main" id="{3FA24614-73B4-48E7-B39B-E7E69164FEC6}"/>
                </a:ext>
              </a:extLst>
            </p:cNvPr>
            <p:cNvSpPr>
              <a:spLocks noChangeShapeType="1"/>
            </p:cNvSpPr>
            <p:nvPr/>
          </p:nvSpPr>
          <p:spPr bwMode="auto">
            <a:xfrm rot="-5400000">
              <a:off x="4286" y="2546"/>
              <a:ext cx="0" cy="27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42125" name="Rectangle 77">
            <a:extLst>
              <a:ext uri="{FF2B5EF4-FFF2-40B4-BE49-F238E27FC236}">
                <a16:creationId xmlns:a16="http://schemas.microsoft.com/office/drawing/2014/main" id="{AB4A09C8-9FFC-486F-AE02-124EE03CD4B0}"/>
              </a:ext>
            </a:extLst>
          </p:cNvPr>
          <p:cNvSpPr>
            <a:spLocks noChangeArrowheads="1"/>
          </p:cNvSpPr>
          <p:nvPr/>
        </p:nvSpPr>
        <p:spPr bwMode="auto">
          <a:xfrm>
            <a:off x="1331913" y="3151188"/>
            <a:ext cx="2941637"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800" i="1">
                <a:latin typeface="Times New Roman" panose="02020603050405020304" pitchFamily="18" charset="0"/>
              </a:rPr>
              <a:t>I</a:t>
            </a:r>
            <a:r>
              <a:rPr kumimoji="1" lang="en-US" altLang="zh-CN" sz="2800" baseline="-20000">
                <a:latin typeface="Times New Roman" panose="02020603050405020304" pitchFamily="18" charset="0"/>
              </a:rPr>
              <a:t>C</a:t>
            </a:r>
            <a:r>
              <a:rPr kumimoji="1" lang="en-US" altLang="zh-CN" sz="2800" baseline="-25000">
                <a:latin typeface="Times New Roman" panose="02020603050405020304" pitchFamily="18" charset="0"/>
              </a:rPr>
              <a:t> </a:t>
            </a:r>
            <a:r>
              <a:rPr kumimoji="1" lang="en-US" altLang="zh-CN" sz="2800">
                <a:latin typeface="Times New Roman" panose="02020603050405020304" pitchFamily="18" charset="0"/>
              </a:rPr>
              <a:t>=</a:t>
            </a:r>
            <a:r>
              <a:rPr kumimoji="1" lang="el-GR" altLang="zh-CN" sz="2800">
                <a:latin typeface="Times New Roman" panose="02020603050405020304" pitchFamily="18" charset="0"/>
              </a:rPr>
              <a:t>β</a:t>
            </a:r>
            <a:r>
              <a:rPr kumimoji="1" lang="en-US" altLang="zh-CN" sz="2800" i="1">
                <a:latin typeface="Times New Roman" panose="02020603050405020304" pitchFamily="18" charset="0"/>
              </a:rPr>
              <a:t>I</a:t>
            </a:r>
            <a:r>
              <a:rPr kumimoji="1" lang="en-US" altLang="zh-CN" sz="2800" baseline="-20000">
                <a:latin typeface="Times New Roman" panose="02020603050405020304" pitchFamily="18" charset="0"/>
              </a:rPr>
              <a:t>B</a:t>
            </a:r>
            <a:r>
              <a:rPr kumimoji="1" lang="en-US" altLang="zh-CN" sz="2800">
                <a:latin typeface="Times New Roman" panose="02020603050405020304" pitchFamily="18" charset="0"/>
              </a:rPr>
              <a:t> </a:t>
            </a:r>
            <a:r>
              <a:rPr kumimoji="1" lang="zh-CN" altLang="en-US" sz="2800">
                <a:latin typeface="Times New Roman" panose="02020603050405020304" pitchFamily="18" charset="0"/>
              </a:rPr>
              <a:t>，</a:t>
            </a:r>
            <a:r>
              <a:rPr kumimoji="1" lang="en-US" altLang="zh-CN" sz="2800">
                <a:latin typeface="Times New Roman" panose="02020603050405020304" pitchFamily="18" charset="0"/>
              </a:rPr>
              <a:t>(</a:t>
            </a:r>
            <a:r>
              <a:rPr kumimoji="1" lang="el-GR" altLang="zh-CN" sz="2800">
                <a:latin typeface="Times New Roman" panose="02020603050405020304" pitchFamily="18" charset="0"/>
              </a:rPr>
              <a:t>β</a:t>
            </a:r>
            <a:r>
              <a:rPr kumimoji="1" lang="en-US" altLang="zh-CN" sz="2800">
                <a:latin typeface="Times New Roman" panose="02020603050405020304" pitchFamily="18" charset="0"/>
              </a:rPr>
              <a:t>&gt;&gt; 1)</a:t>
            </a:r>
          </a:p>
        </p:txBody>
      </p:sp>
      <p:sp>
        <p:nvSpPr>
          <p:cNvPr id="642126" name="Rectangle 78">
            <a:extLst>
              <a:ext uri="{FF2B5EF4-FFF2-40B4-BE49-F238E27FC236}">
                <a16:creationId xmlns:a16="http://schemas.microsoft.com/office/drawing/2014/main" id="{DD74A350-5826-4DDF-B708-661079B33214}"/>
              </a:ext>
            </a:extLst>
          </p:cNvPr>
          <p:cNvSpPr>
            <a:spLocks noChangeArrowheads="1"/>
          </p:cNvSpPr>
          <p:nvPr/>
        </p:nvSpPr>
        <p:spPr bwMode="auto">
          <a:xfrm>
            <a:off x="1331913" y="3794125"/>
            <a:ext cx="2376487"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800" i="1">
                <a:latin typeface="Times New Roman" panose="02020603050405020304" pitchFamily="18" charset="0"/>
              </a:rPr>
              <a:t>I</a:t>
            </a:r>
            <a:r>
              <a:rPr kumimoji="1" lang="en-US" altLang="zh-CN" sz="2800" baseline="-20000">
                <a:latin typeface="Times New Roman" panose="02020603050405020304" pitchFamily="18" charset="0"/>
              </a:rPr>
              <a:t>E</a:t>
            </a:r>
            <a:r>
              <a:rPr kumimoji="1" lang="en-US" altLang="zh-CN" sz="2800" baseline="-25000">
                <a:latin typeface="Times New Roman" panose="02020603050405020304" pitchFamily="18" charset="0"/>
              </a:rPr>
              <a:t> </a:t>
            </a:r>
            <a:r>
              <a:rPr kumimoji="1" lang="en-US" altLang="zh-CN" sz="2800">
                <a:latin typeface="Times New Roman" panose="02020603050405020304" pitchFamily="18" charset="0"/>
              </a:rPr>
              <a:t>= (1+</a:t>
            </a:r>
            <a:r>
              <a:rPr kumimoji="1" lang="el-GR" altLang="zh-CN" sz="2800">
                <a:latin typeface="Times New Roman" panose="02020603050405020304" pitchFamily="18" charset="0"/>
              </a:rPr>
              <a:t>β</a:t>
            </a:r>
            <a:r>
              <a:rPr kumimoji="1" lang="en-US" altLang="zh-CN" sz="2800">
                <a:latin typeface="Times New Roman" panose="02020603050405020304" pitchFamily="18" charset="0"/>
              </a:rPr>
              <a:t>)</a:t>
            </a:r>
            <a:r>
              <a:rPr kumimoji="1" lang="zh-CN" altLang="en-US" sz="2800">
                <a:latin typeface="Times New Roman" panose="02020603050405020304" pitchFamily="18" charset="0"/>
              </a:rPr>
              <a:t> </a:t>
            </a:r>
            <a:r>
              <a:rPr kumimoji="1" lang="en-US" altLang="zh-CN" sz="2800" i="1">
                <a:latin typeface="Times New Roman" panose="02020603050405020304" pitchFamily="18" charset="0"/>
              </a:rPr>
              <a:t>I</a:t>
            </a:r>
            <a:r>
              <a:rPr kumimoji="1" lang="en-US" altLang="zh-CN" sz="2800" baseline="-20000">
                <a:latin typeface="Times New Roman" panose="02020603050405020304" pitchFamily="18" charset="0"/>
              </a:rPr>
              <a:t>B</a:t>
            </a:r>
            <a:endParaRPr kumimoji="1" lang="zh-CN" altLang="en-US" sz="2800" baseline="-200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212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4212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42052">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42052">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4205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2052" grpId="0" build="p"/>
      <p:bldP spid="642125" grpId="0"/>
      <p:bldP spid="6421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a:extLst>
              <a:ext uri="{FF2B5EF4-FFF2-40B4-BE49-F238E27FC236}">
                <a16:creationId xmlns:a16="http://schemas.microsoft.com/office/drawing/2014/main" id="{ED51114C-4A9A-411F-A6B4-E53F62CED612}"/>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FAD6FD15-FC40-487C-B56B-87843E91F44F}" type="datetime1">
              <a:rPr lang="zh-CN" altLang="en-US" sz="1800" b="0" smtClean="0">
                <a:solidFill>
                  <a:srgbClr val="B2B2B2"/>
                </a:solidFill>
              </a:rPr>
              <a:pPr>
                <a:spcAft>
                  <a:spcPct val="0"/>
                </a:spcAft>
                <a:buFontTx/>
                <a:buNone/>
              </a:pPr>
              <a:t>2022/11/11</a:t>
            </a:fld>
            <a:endParaRPr lang="en-US" altLang="zh-CN" sz="1800" b="0">
              <a:solidFill>
                <a:srgbClr val="B2B2B2"/>
              </a:solidFill>
            </a:endParaRPr>
          </a:p>
        </p:txBody>
      </p:sp>
      <p:sp>
        <p:nvSpPr>
          <p:cNvPr id="16387" name="Rectangle 5">
            <a:extLst>
              <a:ext uri="{FF2B5EF4-FFF2-40B4-BE49-F238E27FC236}">
                <a16:creationId xmlns:a16="http://schemas.microsoft.com/office/drawing/2014/main" id="{E9724A0F-F572-4D6D-BE7E-C58464D1CEEC}"/>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a:t>
            </a:r>
            <a:r>
              <a:rPr lang="zh-CN" altLang="en-US" sz="1800" b="0">
                <a:solidFill>
                  <a:srgbClr val="B2B2B2"/>
                </a:solidFill>
                <a:latin typeface="Times New Roman" panose="02020603050405020304" pitchFamily="18" charset="0"/>
              </a:rPr>
              <a:t> </a:t>
            </a:r>
            <a:r>
              <a:rPr lang="en-US" altLang="zh-CN" sz="1800" b="0">
                <a:solidFill>
                  <a:srgbClr val="B2B2B2"/>
                </a:solidFill>
                <a:latin typeface="Times New Roman" panose="02020603050405020304" pitchFamily="18" charset="0"/>
              </a:rPr>
              <a:t>— </a:t>
            </a:r>
            <a:r>
              <a:rPr lang="zh-CN" altLang="en-US" sz="1800" b="0">
                <a:solidFill>
                  <a:srgbClr val="B2B2B2"/>
                </a:solidFill>
              </a:rPr>
              <a:t>三</a:t>
            </a:r>
            <a:r>
              <a:rPr lang="zh-CN" altLang="zh-CN" sz="1800" b="0">
                <a:solidFill>
                  <a:srgbClr val="B2B2B2"/>
                </a:solidFill>
              </a:rPr>
              <a:t>极管</a:t>
            </a:r>
            <a:endParaRPr lang="en-US" altLang="zh-CN" sz="1800" b="0">
              <a:solidFill>
                <a:srgbClr val="B2B2B2"/>
              </a:solidFill>
            </a:endParaRPr>
          </a:p>
        </p:txBody>
      </p:sp>
      <p:sp>
        <p:nvSpPr>
          <p:cNvPr id="16388" name="Rectangle 6">
            <a:extLst>
              <a:ext uri="{FF2B5EF4-FFF2-40B4-BE49-F238E27FC236}">
                <a16:creationId xmlns:a16="http://schemas.microsoft.com/office/drawing/2014/main" id="{4C1F8B9C-A680-4BEC-9EBA-219301CDC59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5B1B4045-73F1-410B-B2DB-EFB84A6B1049}" type="slidenum">
              <a:rPr lang="en-US" altLang="zh-CN" sz="1800" b="0" smtClean="0">
                <a:solidFill>
                  <a:srgbClr val="B2B2B2"/>
                </a:solidFill>
              </a:rPr>
              <a:pPr>
                <a:spcAft>
                  <a:spcPct val="0"/>
                </a:spcAft>
                <a:buFontTx/>
                <a:buNone/>
              </a:pPr>
              <a:t>7</a:t>
            </a:fld>
            <a:endParaRPr lang="en-US" altLang="zh-CN" sz="1800" b="0">
              <a:solidFill>
                <a:srgbClr val="B2B2B2"/>
              </a:solidFill>
            </a:endParaRPr>
          </a:p>
        </p:txBody>
      </p:sp>
      <p:sp>
        <p:nvSpPr>
          <p:cNvPr id="16389" name="Rectangle 2">
            <a:extLst>
              <a:ext uri="{FF2B5EF4-FFF2-40B4-BE49-F238E27FC236}">
                <a16:creationId xmlns:a16="http://schemas.microsoft.com/office/drawing/2014/main" id="{536DD402-12E3-46E5-828A-0093431DE2EB}"/>
              </a:ext>
            </a:extLst>
          </p:cNvPr>
          <p:cNvSpPr>
            <a:spLocks noChangeArrowheads="1"/>
          </p:cNvSpPr>
          <p:nvPr>
            <p:ph type="title"/>
          </p:nvPr>
        </p:nvSpPr>
        <p:spPr/>
        <p:txBody>
          <a:bodyPr/>
          <a:lstStyle/>
          <a:p>
            <a:r>
              <a:rPr kumimoji="1" lang="en-US" altLang="zh-CN">
                <a:solidFill>
                  <a:srgbClr val="000000"/>
                </a:solidFill>
                <a:latin typeface="Times New Roman" panose="02020603050405020304" pitchFamily="18" charset="0"/>
              </a:rPr>
              <a:t>BJT</a:t>
            </a:r>
            <a:r>
              <a:rPr lang="zh-CN" altLang="en-US"/>
              <a:t>电流分配关系</a:t>
            </a:r>
            <a:endParaRPr lang="en-US" altLang="zh-CN"/>
          </a:p>
        </p:txBody>
      </p:sp>
      <p:sp>
        <p:nvSpPr>
          <p:cNvPr id="663555" name="Rectangle 3">
            <a:extLst>
              <a:ext uri="{FF2B5EF4-FFF2-40B4-BE49-F238E27FC236}">
                <a16:creationId xmlns:a16="http://schemas.microsoft.com/office/drawing/2014/main" id="{5E0AA702-7DA8-406C-A6EE-9C8EE79AF76F}"/>
              </a:ext>
            </a:extLst>
          </p:cNvPr>
          <p:cNvSpPr>
            <a:spLocks noChangeArrowheads="1"/>
          </p:cNvSpPr>
          <p:nvPr>
            <p:ph type="body" idx="1"/>
          </p:nvPr>
        </p:nvSpPr>
        <p:spPr>
          <a:xfrm>
            <a:off x="457200" y="1268413"/>
            <a:ext cx="8147050" cy="5113337"/>
          </a:xfrm>
        </p:spPr>
        <p:txBody>
          <a:bodyPr/>
          <a:lstStyle/>
          <a:p>
            <a:r>
              <a:rPr kumimoji="1" lang="zh-CN" altLang="en-US" sz="2800">
                <a:latin typeface="Times New Roman" panose="02020603050405020304" pitchFamily="18" charset="0"/>
              </a:rPr>
              <a:t>发射区多子电子向基区扩散形成电流</a:t>
            </a:r>
            <a:r>
              <a:rPr kumimoji="1" lang="en-US" altLang="zh-CN" sz="2800">
                <a:latin typeface="Times New Roman" panose="02020603050405020304" pitchFamily="18" charset="0"/>
              </a:rPr>
              <a:t>I</a:t>
            </a:r>
            <a:r>
              <a:rPr kumimoji="1" lang="en-US" altLang="zh-CN" sz="2000">
                <a:latin typeface="Times New Roman" panose="02020603050405020304" pitchFamily="18" charset="0"/>
              </a:rPr>
              <a:t>EN</a:t>
            </a:r>
          </a:p>
          <a:p>
            <a:pPr lvl="1"/>
            <a:r>
              <a:rPr kumimoji="1" lang="zh-CN" altLang="en-US" sz="2400">
                <a:latin typeface="Times New Roman" panose="02020603050405020304" pitchFamily="18" charset="0"/>
              </a:rPr>
              <a:t>在基区被复合的电子形成电流</a:t>
            </a:r>
            <a:r>
              <a:rPr kumimoji="1" lang="en-US" altLang="zh-CN" sz="2400">
                <a:latin typeface="Times New Roman" panose="02020603050405020304" pitchFamily="18" charset="0"/>
              </a:rPr>
              <a:t>I</a:t>
            </a:r>
            <a:r>
              <a:rPr kumimoji="1" lang="en-US" altLang="zh-CN" sz="1800">
                <a:latin typeface="Times New Roman" panose="02020603050405020304" pitchFamily="18" charset="0"/>
              </a:rPr>
              <a:t>BN</a:t>
            </a:r>
          </a:p>
          <a:p>
            <a:pPr lvl="1"/>
            <a:r>
              <a:rPr kumimoji="1" lang="zh-CN" altLang="en-US" sz="2400">
                <a:latin typeface="Times New Roman" panose="02020603050405020304" pitchFamily="18" charset="0"/>
              </a:rPr>
              <a:t>余下电子向集电区漂移形成电流</a:t>
            </a:r>
            <a:r>
              <a:rPr kumimoji="1" lang="en-US" altLang="zh-CN" sz="2400">
                <a:latin typeface="Times New Roman" panose="02020603050405020304" pitchFamily="18" charset="0"/>
              </a:rPr>
              <a:t>I</a:t>
            </a:r>
            <a:r>
              <a:rPr kumimoji="1" lang="en-US" altLang="zh-CN" sz="1800">
                <a:latin typeface="Times New Roman" panose="02020603050405020304" pitchFamily="18" charset="0"/>
              </a:rPr>
              <a:t>CN</a:t>
            </a:r>
            <a:endParaRPr kumimoji="1" lang="zh-CN" altLang="en-US" sz="1800">
              <a:latin typeface="Times New Roman" panose="02020603050405020304" pitchFamily="18" charset="0"/>
            </a:endParaRPr>
          </a:p>
          <a:p>
            <a:r>
              <a:rPr kumimoji="1" lang="zh-CN" altLang="en-US" sz="2800">
                <a:latin typeface="Times New Roman" panose="02020603050405020304" pitchFamily="18" charset="0"/>
              </a:rPr>
              <a:t>基区多子空穴向发射区扩散形成电流</a:t>
            </a:r>
            <a:r>
              <a:rPr kumimoji="1" lang="en-US" altLang="zh-CN" sz="2800">
                <a:latin typeface="Times New Roman" panose="02020603050405020304" pitchFamily="18" charset="0"/>
              </a:rPr>
              <a:t>I</a:t>
            </a:r>
            <a:r>
              <a:rPr kumimoji="1" lang="en-US" altLang="zh-CN" sz="2000">
                <a:latin typeface="Times New Roman" panose="02020603050405020304" pitchFamily="18" charset="0"/>
              </a:rPr>
              <a:t>EP</a:t>
            </a:r>
          </a:p>
          <a:p>
            <a:r>
              <a:rPr kumimoji="1" lang="zh-CN" altLang="en-US" sz="2800">
                <a:latin typeface="Times New Roman" panose="02020603050405020304" pitchFamily="18" charset="0"/>
              </a:rPr>
              <a:t>集电结两侧少子形成漂移电流</a:t>
            </a:r>
            <a:r>
              <a:rPr kumimoji="1" lang="en-US" altLang="zh-CN" sz="2800">
                <a:latin typeface="Times New Roman" panose="02020603050405020304" pitchFamily="18" charset="0"/>
              </a:rPr>
              <a:t>I</a:t>
            </a:r>
            <a:r>
              <a:rPr kumimoji="1" lang="en-US" altLang="zh-CN" sz="2000">
                <a:latin typeface="Times New Roman" panose="02020603050405020304" pitchFamily="18" charset="0"/>
              </a:rPr>
              <a:t>CBO</a:t>
            </a:r>
            <a:endParaRPr kumimoji="1" lang="zh-CN" altLang="en-US" sz="2000">
              <a:latin typeface="Times New Roman" panose="02020603050405020304" pitchFamily="18" charset="0"/>
            </a:endParaRPr>
          </a:p>
        </p:txBody>
      </p:sp>
      <p:graphicFrame>
        <p:nvGraphicFramePr>
          <p:cNvPr id="663557" name="Object 5">
            <a:extLst>
              <a:ext uri="{FF2B5EF4-FFF2-40B4-BE49-F238E27FC236}">
                <a16:creationId xmlns:a16="http://schemas.microsoft.com/office/drawing/2014/main" id="{D4E2E817-5ECB-4B9B-BD39-220B395BC3EC}"/>
              </a:ext>
            </a:extLst>
          </p:cNvPr>
          <p:cNvGraphicFramePr>
            <a:graphicFrameLocks noChangeAspect="1"/>
          </p:cNvGraphicFramePr>
          <p:nvPr/>
        </p:nvGraphicFramePr>
        <p:xfrm>
          <a:off x="868363" y="3833813"/>
          <a:ext cx="1758950" cy="458787"/>
        </p:xfrm>
        <a:graphic>
          <a:graphicData uri="http://schemas.openxmlformats.org/presentationml/2006/ole">
            <mc:AlternateContent xmlns:mc="http://schemas.openxmlformats.org/markup-compatibility/2006">
              <mc:Choice xmlns:v="urn:schemas-microsoft-com:vml" Requires="v">
                <p:oleObj spid="_x0000_s16396" name="公式" r:id="rId4" imgW="939800" imgH="228600" progId="Equation.3">
                  <p:embed/>
                </p:oleObj>
              </mc:Choice>
              <mc:Fallback>
                <p:oleObj name="公式" r:id="rId4" imgW="939800" imgH="228600" progId="Equation.3">
                  <p:embed/>
                  <p:pic>
                    <p:nvPicPr>
                      <p:cNvPr id="0" name="Object 5"/>
                      <p:cNvPicPr>
                        <a:picLocks noChangeAspect="1" noChangeArrowheads="1"/>
                      </p:cNvPicPr>
                      <p:nvPr/>
                    </p:nvPicPr>
                    <p:blipFill>
                      <a:blip r:embed="rId5">
                        <a:lum contrast="12000"/>
                        <a:grayscl/>
                        <a:biLevel thresh="50000"/>
                        <a:extLst>
                          <a:ext uri="{28A0092B-C50C-407E-A947-70E740481C1C}">
                            <a14:useLocalDpi xmlns:a14="http://schemas.microsoft.com/office/drawing/2010/main" val="0"/>
                          </a:ext>
                        </a:extLst>
                      </a:blip>
                      <a:srcRect/>
                      <a:stretch>
                        <a:fillRect/>
                      </a:stretch>
                    </p:blipFill>
                    <p:spPr bwMode="auto">
                      <a:xfrm>
                        <a:off x="868363" y="3833813"/>
                        <a:ext cx="175895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3558" name="Object 6">
            <a:extLst>
              <a:ext uri="{FF2B5EF4-FFF2-40B4-BE49-F238E27FC236}">
                <a16:creationId xmlns:a16="http://schemas.microsoft.com/office/drawing/2014/main" id="{8F50CE10-AFD7-4E10-980B-8D5EBF52167D}"/>
              </a:ext>
            </a:extLst>
          </p:cNvPr>
          <p:cNvGraphicFramePr>
            <a:graphicFrameLocks noChangeAspect="1"/>
          </p:cNvGraphicFramePr>
          <p:nvPr/>
        </p:nvGraphicFramePr>
        <p:xfrm>
          <a:off x="863600" y="5094288"/>
          <a:ext cx="1733550" cy="458787"/>
        </p:xfrm>
        <a:graphic>
          <a:graphicData uri="http://schemas.openxmlformats.org/presentationml/2006/ole">
            <mc:AlternateContent xmlns:mc="http://schemas.openxmlformats.org/markup-compatibility/2006">
              <mc:Choice xmlns:v="urn:schemas-microsoft-com:vml" Requires="v">
                <p:oleObj spid="_x0000_s16397" name="公式" r:id="rId6" imgW="927100" imgH="228600" progId="Equation.3">
                  <p:embed/>
                </p:oleObj>
              </mc:Choice>
              <mc:Fallback>
                <p:oleObj name="公式" r:id="rId6" imgW="927100" imgH="228600" progId="Equation.3">
                  <p:embed/>
                  <p:pic>
                    <p:nvPicPr>
                      <p:cNvPr id="0" name="Object 6"/>
                      <p:cNvPicPr>
                        <a:picLocks noChangeAspect="1" noChangeArrowheads="1"/>
                      </p:cNvPicPr>
                      <p:nvPr/>
                    </p:nvPicPr>
                    <p:blipFill>
                      <a:blip r:embed="rId7">
                        <a:lum contrast="12000"/>
                        <a:grayscl/>
                        <a:biLevel thresh="50000"/>
                        <a:extLst>
                          <a:ext uri="{28A0092B-C50C-407E-A947-70E740481C1C}">
                            <a14:useLocalDpi xmlns:a14="http://schemas.microsoft.com/office/drawing/2010/main" val="0"/>
                          </a:ext>
                        </a:extLst>
                      </a:blip>
                      <a:srcRect/>
                      <a:stretch>
                        <a:fillRect/>
                      </a:stretch>
                    </p:blipFill>
                    <p:spPr bwMode="auto">
                      <a:xfrm>
                        <a:off x="863600" y="5094288"/>
                        <a:ext cx="173355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3559" name="Object 7">
            <a:extLst>
              <a:ext uri="{FF2B5EF4-FFF2-40B4-BE49-F238E27FC236}">
                <a16:creationId xmlns:a16="http://schemas.microsoft.com/office/drawing/2014/main" id="{E106A870-1061-4113-8EAD-5E8CEFE7D4B4}"/>
              </a:ext>
            </a:extLst>
          </p:cNvPr>
          <p:cNvGraphicFramePr>
            <a:graphicFrameLocks noChangeAspect="1"/>
          </p:cNvGraphicFramePr>
          <p:nvPr/>
        </p:nvGraphicFramePr>
        <p:xfrm>
          <a:off x="863600" y="4483100"/>
          <a:ext cx="1590675" cy="458788"/>
        </p:xfrm>
        <a:graphic>
          <a:graphicData uri="http://schemas.openxmlformats.org/presentationml/2006/ole">
            <mc:AlternateContent xmlns:mc="http://schemas.openxmlformats.org/markup-compatibility/2006">
              <mc:Choice xmlns:v="urn:schemas-microsoft-com:vml" Requires="v">
                <p:oleObj spid="_x0000_s16398" name="公式" r:id="rId8" imgW="850900" imgH="228600" progId="Equation.3">
                  <p:embed/>
                </p:oleObj>
              </mc:Choice>
              <mc:Fallback>
                <p:oleObj name="公式" r:id="rId8" imgW="850900" imgH="228600" progId="Equation.3">
                  <p:embed/>
                  <p:pic>
                    <p:nvPicPr>
                      <p:cNvPr id="0" name="Object 7"/>
                      <p:cNvPicPr>
                        <a:picLocks noChangeAspect="1" noChangeArrowheads="1"/>
                      </p:cNvPicPr>
                      <p:nvPr/>
                    </p:nvPicPr>
                    <p:blipFill>
                      <a:blip r:embed="rId9">
                        <a:lum contrast="12000"/>
                        <a:grayscl/>
                        <a:biLevel thresh="50000"/>
                        <a:extLst>
                          <a:ext uri="{28A0092B-C50C-407E-A947-70E740481C1C}">
                            <a14:useLocalDpi xmlns:a14="http://schemas.microsoft.com/office/drawing/2010/main" val="0"/>
                          </a:ext>
                        </a:extLst>
                      </a:blip>
                      <a:srcRect/>
                      <a:stretch>
                        <a:fillRect/>
                      </a:stretch>
                    </p:blipFill>
                    <p:spPr bwMode="auto">
                      <a:xfrm>
                        <a:off x="863600" y="4483100"/>
                        <a:ext cx="1590675" cy="458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3560" name="Object 8">
            <a:extLst>
              <a:ext uri="{FF2B5EF4-FFF2-40B4-BE49-F238E27FC236}">
                <a16:creationId xmlns:a16="http://schemas.microsoft.com/office/drawing/2014/main" id="{4B3D88CC-A786-4A72-A5A7-AB0302774844}"/>
              </a:ext>
            </a:extLst>
          </p:cNvPr>
          <p:cNvGraphicFramePr>
            <a:graphicFrameLocks noChangeAspect="1"/>
          </p:cNvGraphicFramePr>
          <p:nvPr/>
        </p:nvGraphicFramePr>
        <p:xfrm>
          <a:off x="863600" y="5734050"/>
          <a:ext cx="1376363" cy="458788"/>
        </p:xfrm>
        <a:graphic>
          <a:graphicData uri="http://schemas.openxmlformats.org/presentationml/2006/ole">
            <mc:AlternateContent xmlns:mc="http://schemas.openxmlformats.org/markup-compatibility/2006">
              <mc:Choice xmlns:v="urn:schemas-microsoft-com:vml" Requires="v">
                <p:oleObj spid="_x0000_s16399" name="公式" r:id="rId10" imgW="736600" imgH="228600" progId="Equation.3">
                  <p:embed/>
                </p:oleObj>
              </mc:Choice>
              <mc:Fallback>
                <p:oleObj name="公式" r:id="rId10" imgW="736600" imgH="228600" progId="Equation.3">
                  <p:embed/>
                  <p:pic>
                    <p:nvPicPr>
                      <p:cNvPr id="0" name="Object 8"/>
                      <p:cNvPicPr>
                        <a:picLocks noChangeAspect="1" noChangeArrowheads="1"/>
                      </p:cNvPicPr>
                      <p:nvPr/>
                    </p:nvPicPr>
                    <p:blipFill>
                      <a:blip r:embed="rId11">
                        <a:lum contrast="12000"/>
                        <a:grayscl/>
                        <a:biLevel thresh="50000"/>
                        <a:extLst>
                          <a:ext uri="{28A0092B-C50C-407E-A947-70E740481C1C}">
                            <a14:useLocalDpi xmlns:a14="http://schemas.microsoft.com/office/drawing/2010/main" val="0"/>
                          </a:ext>
                        </a:extLst>
                      </a:blip>
                      <a:srcRect/>
                      <a:stretch>
                        <a:fillRect/>
                      </a:stretch>
                    </p:blipFill>
                    <p:spPr bwMode="auto">
                      <a:xfrm>
                        <a:off x="863600" y="5734050"/>
                        <a:ext cx="1376363" cy="458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6395" name="Picture 9">
            <a:extLst>
              <a:ext uri="{FF2B5EF4-FFF2-40B4-BE49-F238E27FC236}">
                <a16:creationId xmlns:a16="http://schemas.microsoft.com/office/drawing/2014/main" id="{EF394DA0-B46D-45C5-B757-54DC6B93155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95625" y="3789363"/>
            <a:ext cx="5441950"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35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635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6355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6355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6355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6355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66355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66355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6635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355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a:extLst>
              <a:ext uri="{FF2B5EF4-FFF2-40B4-BE49-F238E27FC236}">
                <a16:creationId xmlns:a16="http://schemas.microsoft.com/office/drawing/2014/main" id="{1DBF0E18-0802-4F2A-BDCD-F998E352A4B6}"/>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F5285B87-0AF1-4CBD-B039-D1EA17AA13F3}" type="datetime1">
              <a:rPr lang="zh-CN" altLang="en-US" sz="1800" b="0" smtClean="0">
                <a:solidFill>
                  <a:srgbClr val="B2B2B2"/>
                </a:solidFill>
              </a:rPr>
              <a:pPr>
                <a:spcAft>
                  <a:spcPct val="0"/>
                </a:spcAft>
                <a:buFontTx/>
                <a:buNone/>
              </a:pPr>
              <a:t>2022/11/11</a:t>
            </a:fld>
            <a:endParaRPr lang="en-US" altLang="zh-CN" sz="1800" b="0">
              <a:solidFill>
                <a:srgbClr val="B2B2B2"/>
              </a:solidFill>
            </a:endParaRPr>
          </a:p>
        </p:txBody>
      </p:sp>
      <p:sp>
        <p:nvSpPr>
          <p:cNvPr id="18435" name="Rectangle 5">
            <a:extLst>
              <a:ext uri="{FF2B5EF4-FFF2-40B4-BE49-F238E27FC236}">
                <a16:creationId xmlns:a16="http://schemas.microsoft.com/office/drawing/2014/main" id="{0A6DEA5E-942A-49D7-8DFF-7AB772C3675F}"/>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a:t>
            </a:r>
            <a:r>
              <a:rPr lang="zh-CN" altLang="en-US" sz="1800" b="0">
                <a:solidFill>
                  <a:srgbClr val="B2B2B2"/>
                </a:solidFill>
                <a:latin typeface="Times New Roman" panose="02020603050405020304" pitchFamily="18" charset="0"/>
              </a:rPr>
              <a:t> </a:t>
            </a:r>
            <a:r>
              <a:rPr lang="en-US" altLang="zh-CN" sz="1800" b="0">
                <a:solidFill>
                  <a:srgbClr val="B2B2B2"/>
                </a:solidFill>
                <a:latin typeface="Times New Roman" panose="02020603050405020304" pitchFamily="18" charset="0"/>
              </a:rPr>
              <a:t>— </a:t>
            </a:r>
            <a:r>
              <a:rPr lang="zh-CN" altLang="en-US" sz="1800" b="0">
                <a:solidFill>
                  <a:srgbClr val="B2B2B2"/>
                </a:solidFill>
              </a:rPr>
              <a:t>三</a:t>
            </a:r>
            <a:r>
              <a:rPr lang="zh-CN" altLang="zh-CN" sz="1800" b="0">
                <a:solidFill>
                  <a:srgbClr val="B2B2B2"/>
                </a:solidFill>
              </a:rPr>
              <a:t>极管</a:t>
            </a:r>
            <a:endParaRPr lang="en-US" altLang="zh-CN" sz="1800" b="0">
              <a:solidFill>
                <a:srgbClr val="B2B2B2"/>
              </a:solidFill>
            </a:endParaRPr>
          </a:p>
        </p:txBody>
      </p:sp>
      <p:sp>
        <p:nvSpPr>
          <p:cNvPr id="18436" name="Rectangle 6">
            <a:extLst>
              <a:ext uri="{FF2B5EF4-FFF2-40B4-BE49-F238E27FC236}">
                <a16:creationId xmlns:a16="http://schemas.microsoft.com/office/drawing/2014/main" id="{8C6B249F-2C5D-4130-8D34-BBB34BA8C45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D027F30F-5441-4D3E-8E8C-6EFD2EB67EC2}" type="slidenum">
              <a:rPr lang="en-US" altLang="zh-CN" sz="1800" b="0" smtClean="0">
                <a:solidFill>
                  <a:srgbClr val="B2B2B2"/>
                </a:solidFill>
              </a:rPr>
              <a:pPr>
                <a:spcAft>
                  <a:spcPct val="0"/>
                </a:spcAft>
                <a:buFontTx/>
                <a:buNone/>
              </a:pPr>
              <a:t>8</a:t>
            </a:fld>
            <a:endParaRPr lang="en-US" altLang="zh-CN" sz="1800" b="0">
              <a:solidFill>
                <a:srgbClr val="B2B2B2"/>
              </a:solidFill>
            </a:endParaRPr>
          </a:p>
        </p:txBody>
      </p:sp>
      <p:pic>
        <p:nvPicPr>
          <p:cNvPr id="18437" name="Picture 2">
            <a:extLst>
              <a:ext uri="{FF2B5EF4-FFF2-40B4-BE49-F238E27FC236}">
                <a16:creationId xmlns:a16="http://schemas.microsoft.com/office/drawing/2014/main" id="{76CD5226-F280-4037-B550-A29EF6EC41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2198688"/>
            <a:ext cx="5456237" cy="245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03" name="Rectangle 3">
            <a:extLst>
              <a:ext uri="{FF2B5EF4-FFF2-40B4-BE49-F238E27FC236}">
                <a16:creationId xmlns:a16="http://schemas.microsoft.com/office/drawing/2014/main" id="{C9DCB778-C75F-4FAC-A6FF-B02C94C5A239}"/>
              </a:ext>
            </a:extLst>
          </p:cNvPr>
          <p:cNvSpPr>
            <a:spLocks noChangeArrowheads="1"/>
          </p:cNvSpPr>
          <p:nvPr>
            <p:ph type="body" idx="1"/>
          </p:nvPr>
        </p:nvSpPr>
        <p:spPr>
          <a:xfrm>
            <a:off x="566738" y="4292600"/>
            <a:ext cx="7929562" cy="719138"/>
          </a:xfrm>
        </p:spPr>
        <p:txBody>
          <a:bodyPr/>
          <a:lstStyle/>
          <a:p>
            <a:pPr eaLnBrk="1" hangingPunct="1">
              <a:lnSpc>
                <a:spcPct val="110000"/>
              </a:lnSpc>
              <a:spcAft>
                <a:spcPct val="0"/>
              </a:spcAft>
              <a:buFontTx/>
              <a:buNone/>
            </a:pPr>
            <a:r>
              <a:rPr kumimoji="1" lang="zh-CN" altLang="en-US" sz="2400">
                <a:latin typeface="Times New Roman" panose="02020603050405020304" pitchFamily="18" charset="0"/>
              </a:rPr>
              <a:t>一般</a:t>
            </a:r>
            <a:r>
              <a:rPr kumimoji="1" lang="zh-CN" altLang="en-US" sz="2000">
                <a:latin typeface="Times New Roman" panose="02020603050405020304" pitchFamily="18" charset="0"/>
              </a:rPr>
              <a:t> </a:t>
            </a:r>
            <a:r>
              <a:rPr kumimoji="1" lang="en-US" altLang="zh-CN" sz="2400" i="1">
                <a:latin typeface="Times New Roman" panose="02020603050405020304" pitchFamily="18" charset="0"/>
              </a:rPr>
              <a:t>I</a:t>
            </a:r>
            <a:r>
              <a:rPr kumimoji="1" lang="en-US" altLang="zh-CN" sz="2400" baseline="-25000">
                <a:latin typeface="Times New Roman" panose="02020603050405020304" pitchFamily="18" charset="0"/>
              </a:rPr>
              <a:t>CBO</a:t>
            </a:r>
            <a:r>
              <a:rPr kumimoji="1" lang="zh-CN" altLang="en-US" sz="2400">
                <a:latin typeface="Times New Roman" panose="02020603050405020304" pitchFamily="18" charset="0"/>
              </a:rPr>
              <a:t> </a:t>
            </a:r>
            <a:r>
              <a:rPr kumimoji="1" lang="en-US" altLang="zh-CN" sz="2400">
                <a:latin typeface="Times New Roman" panose="02020603050405020304" pitchFamily="18" charset="0"/>
              </a:rPr>
              <a:t>, </a:t>
            </a:r>
            <a:r>
              <a:rPr kumimoji="1" lang="en-US" altLang="zh-CN" sz="2400" i="1">
                <a:latin typeface="Times New Roman" panose="02020603050405020304" pitchFamily="18" charset="0"/>
              </a:rPr>
              <a:t>I</a:t>
            </a:r>
            <a:r>
              <a:rPr kumimoji="1" lang="en-US" altLang="zh-CN" sz="2400" baseline="-25000">
                <a:latin typeface="Times New Roman" panose="02020603050405020304" pitchFamily="18" charset="0"/>
              </a:rPr>
              <a:t>CEO</a:t>
            </a:r>
            <a:r>
              <a:rPr kumimoji="1" lang="zh-CN" altLang="en-US" sz="2400">
                <a:latin typeface="Times New Roman" panose="02020603050405020304" pitchFamily="18" charset="0"/>
              </a:rPr>
              <a:t>很小，所以有</a:t>
            </a:r>
          </a:p>
        </p:txBody>
      </p:sp>
      <p:sp>
        <p:nvSpPr>
          <p:cNvPr id="18439" name="Rectangle 4">
            <a:extLst>
              <a:ext uri="{FF2B5EF4-FFF2-40B4-BE49-F238E27FC236}">
                <a16:creationId xmlns:a16="http://schemas.microsoft.com/office/drawing/2014/main" id="{378CCA8F-2759-4F3F-A0EA-A0CD938FA3F2}"/>
              </a:ext>
            </a:extLst>
          </p:cNvPr>
          <p:cNvSpPr>
            <a:spLocks noChangeArrowheads="1"/>
          </p:cNvSpPr>
          <p:nvPr>
            <p:ph type="title"/>
          </p:nvPr>
        </p:nvSpPr>
        <p:spPr/>
        <p:txBody>
          <a:bodyPr/>
          <a:lstStyle/>
          <a:p>
            <a:r>
              <a:rPr kumimoji="1" lang="en-US" altLang="zh-CN">
                <a:solidFill>
                  <a:srgbClr val="000000"/>
                </a:solidFill>
                <a:latin typeface="Times New Roman" panose="02020603050405020304" pitchFamily="18" charset="0"/>
              </a:rPr>
              <a:t>BJT</a:t>
            </a:r>
            <a:r>
              <a:rPr lang="zh-CN" altLang="en-US">
                <a:latin typeface="Times New Roman" panose="02020603050405020304" pitchFamily="18" charset="0"/>
              </a:rPr>
              <a:t>电流分配关系 </a:t>
            </a:r>
            <a:r>
              <a:rPr lang="en-US" altLang="zh-CN">
                <a:latin typeface="Times New Roman" panose="02020603050405020304" pitchFamily="18" charset="0"/>
              </a:rPr>
              <a:t>(</a:t>
            </a:r>
            <a:r>
              <a:rPr lang="zh-CN" altLang="en-US">
                <a:latin typeface="Times New Roman" panose="02020603050405020304" pitchFamily="18" charset="0"/>
              </a:rPr>
              <a:t>续</a:t>
            </a:r>
            <a:r>
              <a:rPr lang="en-US" altLang="zh-CN">
                <a:latin typeface="Times New Roman" panose="02020603050405020304" pitchFamily="18" charset="0"/>
              </a:rPr>
              <a:t>)</a:t>
            </a:r>
          </a:p>
        </p:txBody>
      </p:sp>
      <p:graphicFrame>
        <p:nvGraphicFramePr>
          <p:cNvPr id="665605" name="Object 5">
            <a:extLst>
              <a:ext uri="{FF2B5EF4-FFF2-40B4-BE49-F238E27FC236}">
                <a16:creationId xmlns:a16="http://schemas.microsoft.com/office/drawing/2014/main" id="{FEA5899B-A21A-41FD-83A2-ECD5F1BD4AB0}"/>
              </a:ext>
            </a:extLst>
          </p:cNvPr>
          <p:cNvGraphicFramePr>
            <a:graphicFrameLocks noChangeAspect="1"/>
          </p:cNvGraphicFramePr>
          <p:nvPr/>
        </p:nvGraphicFramePr>
        <p:xfrm>
          <a:off x="1003300" y="2565400"/>
          <a:ext cx="2176463" cy="503238"/>
        </p:xfrm>
        <a:graphic>
          <a:graphicData uri="http://schemas.openxmlformats.org/presentationml/2006/ole">
            <mc:AlternateContent xmlns:mc="http://schemas.openxmlformats.org/markup-compatibility/2006">
              <mc:Choice xmlns:v="urn:schemas-microsoft-com:vml" Requires="v">
                <p:oleObj spid="_x0000_s18448" name="公式" r:id="rId5" imgW="977900" imgH="228600" progId="Equation.3">
                  <p:embed/>
                </p:oleObj>
              </mc:Choice>
              <mc:Fallback>
                <p:oleObj name="公式" r:id="rId5" imgW="977900" imgH="228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3300" y="2565400"/>
                        <a:ext cx="2176463" cy="503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606" name="Object 6">
            <a:extLst>
              <a:ext uri="{FF2B5EF4-FFF2-40B4-BE49-F238E27FC236}">
                <a16:creationId xmlns:a16="http://schemas.microsoft.com/office/drawing/2014/main" id="{094A2B22-EB27-430F-B527-E7DABB72AE59}"/>
              </a:ext>
            </a:extLst>
          </p:cNvPr>
          <p:cNvGraphicFramePr>
            <a:graphicFrameLocks noChangeAspect="1"/>
          </p:cNvGraphicFramePr>
          <p:nvPr/>
        </p:nvGraphicFramePr>
        <p:xfrm>
          <a:off x="1003300" y="3178175"/>
          <a:ext cx="2146300" cy="503238"/>
        </p:xfrm>
        <a:graphic>
          <a:graphicData uri="http://schemas.openxmlformats.org/presentationml/2006/ole">
            <mc:AlternateContent xmlns:mc="http://schemas.openxmlformats.org/markup-compatibility/2006">
              <mc:Choice xmlns:v="urn:schemas-microsoft-com:vml" Requires="v">
                <p:oleObj spid="_x0000_s18449" name="公式" r:id="rId7" imgW="965200" imgH="228600" progId="Equation.3">
                  <p:embed/>
                </p:oleObj>
              </mc:Choice>
              <mc:Fallback>
                <p:oleObj name="公式" r:id="rId7" imgW="965200" imgH="2286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3300" y="3178175"/>
                        <a:ext cx="2146300" cy="503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607" name="Object 7">
            <a:extLst>
              <a:ext uri="{FF2B5EF4-FFF2-40B4-BE49-F238E27FC236}">
                <a16:creationId xmlns:a16="http://schemas.microsoft.com/office/drawing/2014/main" id="{9FC29C91-1391-4D67-AC6E-A8A2134D41DB}"/>
              </a:ext>
            </a:extLst>
          </p:cNvPr>
          <p:cNvGraphicFramePr>
            <a:graphicFrameLocks noChangeAspect="1"/>
          </p:cNvGraphicFramePr>
          <p:nvPr/>
        </p:nvGraphicFramePr>
        <p:xfrm>
          <a:off x="1003300" y="3752850"/>
          <a:ext cx="2487613" cy="503238"/>
        </p:xfrm>
        <a:graphic>
          <a:graphicData uri="http://schemas.openxmlformats.org/presentationml/2006/ole">
            <mc:AlternateContent xmlns:mc="http://schemas.openxmlformats.org/markup-compatibility/2006">
              <mc:Choice xmlns:v="urn:schemas-microsoft-com:vml" Requires="v">
                <p:oleObj spid="_x0000_s18450" name="公式" r:id="rId9" imgW="1117600" imgH="228600" progId="Equation.3">
                  <p:embed/>
                </p:oleObj>
              </mc:Choice>
              <mc:Fallback>
                <p:oleObj name="公式" r:id="rId9" imgW="1117600" imgH="2286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03300" y="3752850"/>
                        <a:ext cx="2487613" cy="503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3" name="Object 8">
            <a:extLst>
              <a:ext uri="{FF2B5EF4-FFF2-40B4-BE49-F238E27FC236}">
                <a16:creationId xmlns:a16="http://schemas.microsoft.com/office/drawing/2014/main" id="{BAC9CB2F-2A58-41C5-B137-DEC3AF8E5A50}"/>
              </a:ext>
            </a:extLst>
          </p:cNvPr>
          <p:cNvGraphicFramePr>
            <a:graphicFrameLocks noChangeAspect="1"/>
          </p:cNvGraphicFramePr>
          <p:nvPr/>
        </p:nvGraphicFramePr>
        <p:xfrm>
          <a:off x="603250" y="1338263"/>
          <a:ext cx="7245350" cy="952500"/>
        </p:xfrm>
        <a:graphic>
          <a:graphicData uri="http://schemas.openxmlformats.org/presentationml/2006/ole">
            <mc:AlternateContent xmlns:mc="http://schemas.openxmlformats.org/markup-compatibility/2006">
              <mc:Choice xmlns:v="urn:schemas-microsoft-com:vml" Requires="v">
                <p:oleObj spid="_x0000_s18451" name="公式" r:id="rId11" imgW="3200400" imgH="431800" progId="Equation.3">
                  <p:embed/>
                </p:oleObj>
              </mc:Choice>
              <mc:Fallback>
                <p:oleObj name="公式" r:id="rId11" imgW="3200400" imgH="43180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3250" y="1338263"/>
                        <a:ext cx="7245350" cy="952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44" name="Text Box 9">
            <a:extLst>
              <a:ext uri="{FF2B5EF4-FFF2-40B4-BE49-F238E27FC236}">
                <a16:creationId xmlns:a16="http://schemas.microsoft.com/office/drawing/2014/main" id="{141A07E5-CDA8-4AB1-8FC0-9AEE2B2C741B}"/>
              </a:ext>
            </a:extLst>
          </p:cNvPr>
          <p:cNvSpPr txBox="1">
            <a:spLocks noChangeArrowheads="1"/>
          </p:cNvSpPr>
          <p:nvPr/>
        </p:nvSpPr>
        <p:spPr bwMode="auto">
          <a:xfrm>
            <a:off x="576263" y="2024063"/>
            <a:ext cx="10429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400"/>
              <a:t>得：</a:t>
            </a:r>
          </a:p>
        </p:txBody>
      </p:sp>
      <p:graphicFrame>
        <p:nvGraphicFramePr>
          <p:cNvPr id="665610" name="Object 10">
            <a:extLst>
              <a:ext uri="{FF2B5EF4-FFF2-40B4-BE49-F238E27FC236}">
                <a16:creationId xmlns:a16="http://schemas.microsoft.com/office/drawing/2014/main" id="{05F27817-8E95-431A-9830-45D50961315B}"/>
              </a:ext>
            </a:extLst>
          </p:cNvPr>
          <p:cNvGraphicFramePr>
            <a:graphicFrameLocks noChangeAspect="1"/>
          </p:cNvGraphicFramePr>
          <p:nvPr/>
        </p:nvGraphicFramePr>
        <p:xfrm>
          <a:off x="969963" y="4905375"/>
          <a:ext cx="2693987" cy="525463"/>
        </p:xfrm>
        <a:graphic>
          <a:graphicData uri="http://schemas.openxmlformats.org/presentationml/2006/ole">
            <mc:AlternateContent xmlns:mc="http://schemas.openxmlformats.org/markup-compatibility/2006">
              <mc:Choice xmlns:v="urn:schemas-microsoft-com:vml" Requires="v">
                <p:oleObj spid="_x0000_s18452" name="公式" r:id="rId13" imgW="977900" imgH="228600" progId="Equation.3">
                  <p:embed/>
                </p:oleObj>
              </mc:Choice>
              <mc:Fallback>
                <p:oleObj name="公式" r:id="rId13" imgW="977900" imgH="228600" progId="Equation.3">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69963" y="4905375"/>
                        <a:ext cx="2693987" cy="525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611" name="Object 11">
            <a:extLst>
              <a:ext uri="{FF2B5EF4-FFF2-40B4-BE49-F238E27FC236}">
                <a16:creationId xmlns:a16="http://schemas.microsoft.com/office/drawing/2014/main" id="{9BDCA354-782A-45C6-B5D2-29717B3ACA4F}"/>
              </a:ext>
            </a:extLst>
          </p:cNvPr>
          <p:cNvGraphicFramePr>
            <a:graphicFrameLocks noChangeAspect="1"/>
          </p:cNvGraphicFramePr>
          <p:nvPr/>
        </p:nvGraphicFramePr>
        <p:xfrm>
          <a:off x="3725863" y="4919663"/>
          <a:ext cx="2698750" cy="495300"/>
        </p:xfrm>
        <a:graphic>
          <a:graphicData uri="http://schemas.openxmlformats.org/presentationml/2006/ole">
            <mc:AlternateContent xmlns:mc="http://schemas.openxmlformats.org/markup-compatibility/2006">
              <mc:Choice xmlns:v="urn:schemas-microsoft-com:vml" Requires="v">
                <p:oleObj spid="_x0000_s18453" name="公式" r:id="rId15" imgW="977476" imgH="215806" progId="Equation.3">
                  <p:embed/>
                </p:oleObj>
              </mc:Choice>
              <mc:Fallback>
                <p:oleObj name="公式" r:id="rId15" imgW="977476" imgH="215806" progId="Equation.3">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725863" y="4919663"/>
                        <a:ext cx="269875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5613" name="Rectangle 13">
            <a:extLst>
              <a:ext uri="{FF2B5EF4-FFF2-40B4-BE49-F238E27FC236}">
                <a16:creationId xmlns:a16="http://schemas.microsoft.com/office/drawing/2014/main" id="{136DDAA5-91B6-461A-9330-2787A47FAA4E}"/>
              </a:ext>
            </a:extLst>
          </p:cNvPr>
          <p:cNvSpPr>
            <a:spLocks noChangeArrowheads="1"/>
          </p:cNvSpPr>
          <p:nvPr/>
        </p:nvSpPr>
        <p:spPr bwMode="auto">
          <a:xfrm>
            <a:off x="612775" y="5481638"/>
            <a:ext cx="81724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l-GR" altLang="zh-CN" sz="2400">
                <a:latin typeface="宋体" panose="02010600030101010101" pitchFamily="2" charset="-122"/>
                <a:cs typeface="Arial" panose="020B0604020202020204" pitchFamily="34" charset="0"/>
              </a:rPr>
              <a:t>α</a:t>
            </a:r>
            <a:r>
              <a:rPr kumimoji="1" lang="zh-CN" altLang="en-US" sz="2400">
                <a:latin typeface="宋体" panose="02010600030101010101" pitchFamily="2" charset="-122"/>
                <a:cs typeface="Arial" panose="020B0604020202020204" pitchFamily="34" charset="0"/>
              </a:rPr>
              <a:t>、</a:t>
            </a:r>
            <a:r>
              <a:rPr kumimoji="1" lang="el-GR" altLang="zh-CN" sz="2400">
                <a:latin typeface="宋体" panose="02010600030101010101" pitchFamily="2" charset="-122"/>
                <a:cs typeface="Arial" panose="020B0604020202020204" pitchFamily="34" charset="0"/>
              </a:rPr>
              <a:t>β</a:t>
            </a:r>
            <a:r>
              <a:rPr kumimoji="1" lang="zh-CN" altLang="en-US" sz="2400">
                <a:latin typeface="宋体" panose="02010600030101010101" pitchFamily="2" charset="-122"/>
              </a:rPr>
              <a:t>：电流放大系数，与管子结构尺寸和掺杂浓度有关，</a:t>
            </a:r>
          </a:p>
          <a:p>
            <a:pPr eaLnBrk="1" hangingPunct="1">
              <a:spcAft>
                <a:spcPct val="0"/>
              </a:spcAft>
              <a:buFontTx/>
              <a:buNone/>
            </a:pPr>
            <a:r>
              <a:rPr kumimoji="1" lang="zh-CN" altLang="en-US" sz="2400">
                <a:latin typeface="宋体" panose="02010600030101010101" pitchFamily="2" charset="-122"/>
              </a:rPr>
              <a:t>        </a:t>
            </a:r>
            <a:r>
              <a:rPr kumimoji="1" lang="el-GR" altLang="zh-CN" sz="2400">
                <a:latin typeface="宋体" panose="02010600030101010101" pitchFamily="2" charset="-122"/>
                <a:cs typeface="Arial" panose="020B0604020202020204" pitchFamily="34" charset="0"/>
              </a:rPr>
              <a:t>α</a:t>
            </a:r>
            <a:r>
              <a:rPr kumimoji="1" lang="en-US" altLang="zh-CN" sz="2400">
                <a:latin typeface="宋体" panose="02010600030101010101" pitchFamily="2" charset="-122"/>
                <a:cs typeface="Arial" panose="020B0604020202020204" pitchFamily="34" charset="0"/>
              </a:rPr>
              <a:t>&lt;1 (</a:t>
            </a:r>
            <a:r>
              <a:rPr kumimoji="1" lang="zh-CN" altLang="en-US" sz="2400">
                <a:latin typeface="宋体" panose="02010600030101010101" pitchFamily="2" charset="-122"/>
                <a:cs typeface="Arial" panose="020B0604020202020204" pitchFamily="34" charset="0"/>
              </a:rPr>
              <a:t>接近</a:t>
            </a:r>
            <a:r>
              <a:rPr kumimoji="1" lang="en-US" altLang="zh-CN" sz="2400">
                <a:latin typeface="宋体" panose="02010600030101010101" pitchFamily="2" charset="-122"/>
                <a:cs typeface="Arial" panose="020B0604020202020204" pitchFamily="34" charset="0"/>
              </a:rPr>
              <a:t>1,</a:t>
            </a:r>
            <a:r>
              <a:rPr kumimoji="1" lang="zh-CN" altLang="en-US" sz="2400">
                <a:latin typeface="宋体" panose="02010600030101010101" pitchFamily="2" charset="-122"/>
                <a:cs typeface="Arial" panose="020B0604020202020204" pitchFamily="34" charset="0"/>
              </a:rPr>
              <a:t>一般在</a:t>
            </a:r>
            <a:r>
              <a:rPr kumimoji="1" lang="en-US" altLang="zh-CN" sz="2400">
                <a:latin typeface="宋体" panose="02010600030101010101" pitchFamily="2" charset="-122"/>
                <a:cs typeface="Arial" panose="020B0604020202020204" pitchFamily="34" charset="0"/>
              </a:rPr>
              <a:t>0.98</a:t>
            </a:r>
            <a:r>
              <a:rPr kumimoji="1" lang="zh-CN" altLang="en-US" sz="2400">
                <a:latin typeface="宋体" panose="02010600030101010101" pitchFamily="2" charset="-122"/>
                <a:cs typeface="Arial" panose="020B0604020202020204" pitchFamily="34" charset="0"/>
              </a:rPr>
              <a:t>以上</a:t>
            </a:r>
            <a:r>
              <a:rPr kumimoji="1" lang="en-US" altLang="zh-CN" sz="2400">
                <a:latin typeface="宋体" panose="02010600030101010101" pitchFamily="2" charset="-122"/>
                <a:cs typeface="Arial" panose="020B0604020202020204" pitchFamily="34" charset="0"/>
              </a:rPr>
              <a:t>)</a:t>
            </a:r>
            <a:r>
              <a:rPr kumimoji="1" lang="zh-CN" altLang="en-US" sz="2400">
                <a:latin typeface="宋体" panose="02010600030101010101" pitchFamily="2" charset="-122"/>
                <a:cs typeface="Arial" panose="020B0604020202020204" pitchFamily="34" charset="0"/>
              </a:rPr>
              <a:t>，</a:t>
            </a:r>
            <a:r>
              <a:rPr kumimoji="1" lang="el-GR" altLang="zh-CN" sz="2400">
                <a:latin typeface="宋体" panose="02010600030101010101" pitchFamily="2" charset="-122"/>
                <a:cs typeface="Arial" panose="020B0604020202020204" pitchFamily="34" charset="0"/>
              </a:rPr>
              <a:t>β</a:t>
            </a:r>
            <a:r>
              <a:rPr kumimoji="1" lang="en-US" altLang="zh-CN" sz="2400">
                <a:latin typeface="宋体" panose="02010600030101010101" pitchFamily="2" charset="-122"/>
                <a:cs typeface="Arial" panose="020B0604020202020204" pitchFamily="34" charset="0"/>
              </a:rPr>
              <a:t>&gt;&gt;1</a:t>
            </a:r>
            <a:endParaRPr kumimoji="1" lang="el-GR" altLang="zh-CN" sz="2400">
              <a:latin typeface="宋体" panose="02010600030101010101" pitchFamily="2"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65605"/>
                                        </p:tgtEl>
                                        <p:attrNameLst>
                                          <p:attrName>style.visibility</p:attrName>
                                        </p:attrNameLst>
                                      </p:cBhvr>
                                      <p:to>
                                        <p:strVal val="visible"/>
                                      </p:to>
                                    </p:set>
                                    <p:animEffect transition="in" filter="blinds(horizontal)">
                                      <p:cBhvr>
                                        <p:cTn id="7" dur="500"/>
                                        <p:tgtEl>
                                          <p:spTgt spid="6656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665606"/>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665607"/>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665603">
                                            <p:txEl>
                                              <p:pRg st="0" end="0"/>
                                            </p:txEl>
                                          </p:spTgt>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665610"/>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665611"/>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665613"/>
                                        </p:tgtEl>
                                        <p:attrNameLst>
                                          <p:attrName>style.visibility</p:attrName>
                                        </p:attrNameLst>
                                      </p:cBhvr>
                                      <p:to>
                                        <p:strVal val="visible"/>
                                      </p:to>
                                    </p:set>
                                    <p:animEffect transition="in" filter="blinds(horizontal)">
                                      <p:cBhvr>
                                        <p:cTn id="30" dur="500"/>
                                        <p:tgtEl>
                                          <p:spTgt spid="6656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03" grpId="0" build="p"/>
      <p:bldP spid="6656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a:extLst>
              <a:ext uri="{FF2B5EF4-FFF2-40B4-BE49-F238E27FC236}">
                <a16:creationId xmlns:a16="http://schemas.microsoft.com/office/drawing/2014/main" id="{738384CF-3FC2-4102-96D9-6BD2715F7EBF}"/>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B6D98727-E8EF-4925-9308-D70C4E7BB1B2}" type="datetime1">
              <a:rPr lang="zh-CN" altLang="en-US" sz="1800" b="0" smtClean="0">
                <a:solidFill>
                  <a:srgbClr val="B2B2B2"/>
                </a:solidFill>
              </a:rPr>
              <a:pPr>
                <a:spcAft>
                  <a:spcPct val="0"/>
                </a:spcAft>
                <a:buFontTx/>
                <a:buNone/>
              </a:pPr>
              <a:t>2022/11/11</a:t>
            </a:fld>
            <a:endParaRPr lang="en-US" altLang="zh-CN" sz="1800" b="0">
              <a:solidFill>
                <a:srgbClr val="B2B2B2"/>
              </a:solidFill>
            </a:endParaRPr>
          </a:p>
        </p:txBody>
      </p:sp>
      <p:sp>
        <p:nvSpPr>
          <p:cNvPr id="20483" name="Rectangle 5">
            <a:extLst>
              <a:ext uri="{FF2B5EF4-FFF2-40B4-BE49-F238E27FC236}">
                <a16:creationId xmlns:a16="http://schemas.microsoft.com/office/drawing/2014/main" id="{4138485F-B040-4DCE-AE23-7FAC58C475FD}"/>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a:t>
            </a:r>
            <a:r>
              <a:rPr lang="zh-CN" altLang="en-US" sz="1800" b="0">
                <a:solidFill>
                  <a:srgbClr val="B2B2B2"/>
                </a:solidFill>
                <a:latin typeface="Times New Roman" panose="02020603050405020304" pitchFamily="18" charset="0"/>
              </a:rPr>
              <a:t> </a:t>
            </a:r>
            <a:r>
              <a:rPr lang="en-US" altLang="zh-CN" sz="1800" b="0">
                <a:solidFill>
                  <a:srgbClr val="B2B2B2"/>
                </a:solidFill>
                <a:latin typeface="Times New Roman" panose="02020603050405020304" pitchFamily="18" charset="0"/>
              </a:rPr>
              <a:t>— </a:t>
            </a:r>
            <a:r>
              <a:rPr lang="zh-CN" altLang="en-US" sz="1800" b="0">
                <a:solidFill>
                  <a:srgbClr val="B2B2B2"/>
                </a:solidFill>
              </a:rPr>
              <a:t>三</a:t>
            </a:r>
            <a:r>
              <a:rPr lang="zh-CN" altLang="zh-CN" sz="1800" b="0">
                <a:solidFill>
                  <a:srgbClr val="B2B2B2"/>
                </a:solidFill>
              </a:rPr>
              <a:t>极管</a:t>
            </a:r>
            <a:endParaRPr lang="en-US" altLang="zh-CN" sz="1800" b="0">
              <a:solidFill>
                <a:srgbClr val="B2B2B2"/>
              </a:solidFill>
            </a:endParaRPr>
          </a:p>
        </p:txBody>
      </p:sp>
      <p:sp>
        <p:nvSpPr>
          <p:cNvPr id="20484" name="Rectangle 6">
            <a:extLst>
              <a:ext uri="{FF2B5EF4-FFF2-40B4-BE49-F238E27FC236}">
                <a16:creationId xmlns:a16="http://schemas.microsoft.com/office/drawing/2014/main" id="{5F4EDC3E-30C1-4EEB-A35D-7D6C4FED284B}"/>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61D03751-1F21-4005-BFB0-0FCFC8698162}" type="slidenum">
              <a:rPr lang="en-US" altLang="zh-CN" sz="1800" b="0" smtClean="0">
                <a:solidFill>
                  <a:srgbClr val="B2B2B2"/>
                </a:solidFill>
              </a:rPr>
              <a:pPr>
                <a:spcAft>
                  <a:spcPct val="0"/>
                </a:spcAft>
                <a:buFontTx/>
                <a:buNone/>
              </a:pPr>
              <a:t>9</a:t>
            </a:fld>
            <a:endParaRPr lang="en-US" altLang="zh-CN" sz="1800" b="0">
              <a:solidFill>
                <a:srgbClr val="B2B2B2"/>
              </a:solidFill>
            </a:endParaRPr>
          </a:p>
        </p:txBody>
      </p:sp>
      <p:sp>
        <p:nvSpPr>
          <p:cNvPr id="20485" name="Rectangle 2">
            <a:extLst>
              <a:ext uri="{FF2B5EF4-FFF2-40B4-BE49-F238E27FC236}">
                <a16:creationId xmlns:a16="http://schemas.microsoft.com/office/drawing/2014/main" id="{E2207675-FA89-4E59-8288-D9F833F31D93}"/>
              </a:ext>
            </a:extLst>
          </p:cNvPr>
          <p:cNvSpPr>
            <a:spLocks noChangeArrowheads="1"/>
          </p:cNvSpPr>
          <p:nvPr>
            <p:ph type="title"/>
          </p:nvPr>
        </p:nvSpPr>
        <p:spPr/>
        <p:txBody>
          <a:bodyPr/>
          <a:lstStyle/>
          <a:p>
            <a:r>
              <a:rPr lang="en-US" altLang="zh-CN"/>
              <a:t>BJT</a:t>
            </a:r>
            <a:r>
              <a:rPr lang="zh-CN" altLang="en-US"/>
              <a:t>连接方式</a:t>
            </a:r>
          </a:p>
        </p:txBody>
      </p:sp>
      <p:sp>
        <p:nvSpPr>
          <p:cNvPr id="667651" name="Rectangle 3">
            <a:extLst>
              <a:ext uri="{FF2B5EF4-FFF2-40B4-BE49-F238E27FC236}">
                <a16:creationId xmlns:a16="http://schemas.microsoft.com/office/drawing/2014/main" id="{ADC8099F-8658-4068-8EED-A598A2E915A5}"/>
              </a:ext>
            </a:extLst>
          </p:cNvPr>
          <p:cNvSpPr>
            <a:spLocks noChangeArrowheads="1"/>
          </p:cNvSpPr>
          <p:nvPr>
            <p:ph type="body" idx="1"/>
          </p:nvPr>
        </p:nvSpPr>
        <p:spPr/>
        <p:txBody>
          <a:bodyPr/>
          <a:lstStyle/>
          <a:p>
            <a:pPr>
              <a:lnSpc>
                <a:spcPct val="90000"/>
              </a:lnSpc>
            </a:pPr>
            <a:r>
              <a:rPr lang="zh-CN" altLang="en-US" sz="2800"/>
              <a:t>有三种连接方式，又称为三种组态</a:t>
            </a:r>
            <a:endParaRPr lang="en-US" altLang="zh-CN" sz="2800"/>
          </a:p>
          <a:p>
            <a:pPr>
              <a:lnSpc>
                <a:spcPct val="90000"/>
              </a:lnSpc>
            </a:pPr>
            <a:endParaRPr lang="zh-CN" altLang="en-US" sz="2800"/>
          </a:p>
          <a:p>
            <a:pPr>
              <a:lnSpc>
                <a:spcPct val="90000"/>
              </a:lnSpc>
            </a:pPr>
            <a:endParaRPr lang="zh-CN" altLang="en-US" sz="2800"/>
          </a:p>
          <a:p>
            <a:pPr>
              <a:lnSpc>
                <a:spcPct val="90000"/>
              </a:lnSpc>
            </a:pPr>
            <a:endParaRPr lang="en-US" altLang="zh-CN" sz="2800"/>
          </a:p>
          <a:p>
            <a:pPr>
              <a:lnSpc>
                <a:spcPct val="90000"/>
              </a:lnSpc>
            </a:pPr>
            <a:endParaRPr lang="en-US" altLang="zh-CN" sz="2800"/>
          </a:p>
          <a:p>
            <a:pPr>
              <a:lnSpc>
                <a:spcPct val="90000"/>
              </a:lnSpc>
            </a:pPr>
            <a:endParaRPr lang="en-US" altLang="zh-CN" sz="2800"/>
          </a:p>
          <a:p>
            <a:pPr>
              <a:lnSpc>
                <a:spcPct val="90000"/>
              </a:lnSpc>
            </a:pPr>
            <a:endParaRPr lang="en-US" altLang="zh-CN" sz="2800"/>
          </a:p>
          <a:p>
            <a:pPr>
              <a:lnSpc>
                <a:spcPct val="90000"/>
              </a:lnSpc>
            </a:pPr>
            <a:endParaRPr lang="en-US" altLang="zh-CN" sz="2800"/>
          </a:p>
          <a:p>
            <a:pPr>
              <a:lnSpc>
                <a:spcPct val="90000"/>
              </a:lnSpc>
            </a:pPr>
            <a:r>
              <a:rPr lang="zh-CN" altLang="en-US" sz="2800"/>
              <a:t>无论何种方式，要使</a:t>
            </a:r>
            <a:r>
              <a:rPr lang="en-US" altLang="zh-CN" sz="2800"/>
              <a:t>BJT</a:t>
            </a:r>
            <a:r>
              <a:rPr lang="zh-CN" altLang="en-US" sz="2800"/>
              <a:t>有放大作用，都必须保证：发射结正偏，集电结反偏</a:t>
            </a:r>
            <a:endParaRPr lang="en-US" altLang="zh-CN" sz="2800"/>
          </a:p>
        </p:txBody>
      </p:sp>
      <p:pic>
        <p:nvPicPr>
          <p:cNvPr id="20487" name="Picture 4">
            <a:extLst>
              <a:ext uri="{FF2B5EF4-FFF2-40B4-BE49-F238E27FC236}">
                <a16:creationId xmlns:a16="http://schemas.microsoft.com/office/drawing/2014/main" id="{1D1BA05C-E22D-4FAC-BD0D-471CF010F7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2643188"/>
            <a:ext cx="2486025" cy="168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8" name="Picture 5">
            <a:extLst>
              <a:ext uri="{FF2B5EF4-FFF2-40B4-BE49-F238E27FC236}">
                <a16:creationId xmlns:a16="http://schemas.microsoft.com/office/drawing/2014/main" id="{97071735-8D35-479B-870D-63ED847153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2111375"/>
            <a:ext cx="2314575" cy="218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9" name="Picture 6">
            <a:extLst>
              <a:ext uri="{FF2B5EF4-FFF2-40B4-BE49-F238E27FC236}">
                <a16:creationId xmlns:a16="http://schemas.microsoft.com/office/drawing/2014/main" id="{737C39E1-37A3-4A3F-B443-9FD5EFF981E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5713" y="2168525"/>
            <a:ext cx="2143125"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90" name="Rectangle 8">
            <a:extLst>
              <a:ext uri="{FF2B5EF4-FFF2-40B4-BE49-F238E27FC236}">
                <a16:creationId xmlns:a16="http://schemas.microsoft.com/office/drawing/2014/main" id="{8709CEF5-E0A9-4CDC-A644-286B7BB488E7}"/>
              </a:ext>
            </a:extLst>
          </p:cNvPr>
          <p:cNvSpPr>
            <a:spLocks noChangeArrowheads="1"/>
          </p:cNvSpPr>
          <p:nvPr/>
        </p:nvSpPr>
        <p:spPr bwMode="auto">
          <a:xfrm>
            <a:off x="1439863" y="4519613"/>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400" b="0"/>
              <a:t>共基极</a:t>
            </a:r>
          </a:p>
        </p:txBody>
      </p:sp>
      <p:sp>
        <p:nvSpPr>
          <p:cNvPr id="20491" name="Rectangle 9">
            <a:extLst>
              <a:ext uri="{FF2B5EF4-FFF2-40B4-BE49-F238E27FC236}">
                <a16:creationId xmlns:a16="http://schemas.microsoft.com/office/drawing/2014/main" id="{2AFCD917-4517-41BA-B17C-36114BCACAC6}"/>
              </a:ext>
            </a:extLst>
          </p:cNvPr>
          <p:cNvSpPr>
            <a:spLocks noChangeArrowheads="1"/>
          </p:cNvSpPr>
          <p:nvPr/>
        </p:nvSpPr>
        <p:spPr bwMode="auto">
          <a:xfrm>
            <a:off x="4248150" y="4519613"/>
            <a:ext cx="140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400" b="0"/>
              <a:t>共发射极</a:t>
            </a:r>
          </a:p>
        </p:txBody>
      </p:sp>
      <p:sp>
        <p:nvSpPr>
          <p:cNvPr id="20492" name="Rectangle 10">
            <a:extLst>
              <a:ext uri="{FF2B5EF4-FFF2-40B4-BE49-F238E27FC236}">
                <a16:creationId xmlns:a16="http://schemas.microsoft.com/office/drawing/2014/main" id="{6864CCA8-EB17-4915-B027-9E1B61AB9969}"/>
              </a:ext>
            </a:extLst>
          </p:cNvPr>
          <p:cNvSpPr>
            <a:spLocks noChangeArrowheads="1"/>
          </p:cNvSpPr>
          <p:nvPr/>
        </p:nvSpPr>
        <p:spPr bwMode="auto">
          <a:xfrm>
            <a:off x="6804025" y="4519613"/>
            <a:ext cx="140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400" b="0"/>
              <a:t>共集电极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765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19889</TotalTime>
  <Pages>0</Pages>
  <Words>3625</Words>
  <Characters>0</Characters>
  <Application>Microsoft Office PowerPoint</Application>
  <DocSecurity>0</DocSecurity>
  <PresentationFormat>全屏显示(4:3)</PresentationFormat>
  <Lines>0</Lines>
  <Paragraphs>428</Paragraphs>
  <Slides>22</Slides>
  <Notes>19</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22</vt:i4>
      </vt:variant>
    </vt:vector>
  </HeadingPairs>
  <TitlesOfParts>
    <vt:vector size="37" baseType="lpstr">
      <vt:lpstr>Arial</vt:lpstr>
      <vt:lpstr>宋体</vt:lpstr>
      <vt:lpstr>Times New Roman</vt:lpstr>
      <vt:lpstr>楷体_GB2312</vt:lpstr>
      <vt:lpstr>黑体</vt:lpstr>
      <vt:lpstr>Symbol</vt:lpstr>
      <vt:lpstr>长城楷体</vt:lpstr>
      <vt:lpstr>微软雅黑</vt:lpstr>
      <vt:lpstr>Wingdings</vt:lpstr>
      <vt:lpstr>幼圆</vt:lpstr>
      <vt:lpstr>华文楷体</vt:lpstr>
      <vt:lpstr>华文新魏</vt:lpstr>
      <vt:lpstr>Book Antiqua</vt:lpstr>
      <vt:lpstr>默认设计模板</vt:lpstr>
      <vt:lpstr>Microsoft 公式 3.0</vt:lpstr>
      <vt:lpstr>模拟与数字电路 Analog and Digital Circuits</vt:lpstr>
      <vt:lpstr>内容提纲</vt:lpstr>
      <vt:lpstr>三极管分类</vt:lpstr>
      <vt:lpstr>示例─三极管外形</vt:lpstr>
      <vt:lpstr>双极结型三极管</vt:lpstr>
      <vt:lpstr>BJT放大原理</vt:lpstr>
      <vt:lpstr>BJT电流分配关系</vt:lpstr>
      <vt:lpstr>BJT电流分配关系 (续)</vt:lpstr>
      <vt:lpstr>BJT连接方式</vt:lpstr>
      <vt:lpstr>BJT共射特性曲线─输入特性</vt:lpstr>
      <vt:lpstr>BJT共射特性曲线─输出特性</vt:lpstr>
      <vt:lpstr>示例—判断BJT工作区域</vt:lpstr>
      <vt:lpstr>BJT主要性能参数</vt:lpstr>
      <vt:lpstr>BJT主要性能参数(续)</vt:lpstr>
      <vt:lpstr>场效应三极管</vt:lpstr>
      <vt:lpstr>MOSFET结构和符号</vt:lpstr>
      <vt:lpstr>增强型NMOS管工作原理</vt:lpstr>
      <vt:lpstr>增强型NMOS管工作原理(续)</vt:lpstr>
      <vt:lpstr>增强型NMOS管特性曲线</vt:lpstr>
      <vt:lpstr>耗尽型NMOS管</vt:lpstr>
      <vt:lpstr>BJT与场效应管比较</vt:lpstr>
      <vt:lpstr>The End</vt:lpstr>
    </vt:vector>
  </TitlesOfParts>
  <Company>ustc</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第1章_计算机基础知识_概述</dc:title>
  <dc:creator>张俊霞</dc:creator>
  <cp:lastModifiedBy>ZJX</cp:lastModifiedBy>
  <cp:revision>201</cp:revision>
  <cp:lastPrinted>1900-01-04T05:08:28Z</cp:lastPrinted>
  <dcterms:created xsi:type="dcterms:W3CDTF">2004-01-05T23:56:53Z</dcterms:created>
  <dcterms:modified xsi:type="dcterms:W3CDTF">2022-11-11T08:33:39Z</dcterms:modified>
  <cp:category>16位微机原理与接口</cp:category>
</cp:coreProperties>
</file>