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9"/>
  </p:notesMasterIdLst>
  <p:handoutMasterIdLst>
    <p:handoutMasterId r:id="rId30"/>
  </p:handoutMasterIdLst>
  <p:sldIdLst>
    <p:sldId id="256" r:id="rId2"/>
    <p:sldId id="506" r:id="rId3"/>
    <p:sldId id="507" r:id="rId4"/>
    <p:sldId id="509" r:id="rId5"/>
    <p:sldId id="508" r:id="rId6"/>
    <p:sldId id="540" r:id="rId7"/>
    <p:sldId id="538" r:id="rId8"/>
    <p:sldId id="536" r:id="rId9"/>
    <p:sldId id="535" r:id="rId10"/>
    <p:sldId id="512" r:id="rId11"/>
    <p:sldId id="513" r:id="rId12"/>
    <p:sldId id="514" r:id="rId13"/>
    <p:sldId id="515" r:id="rId14"/>
    <p:sldId id="516" r:id="rId15"/>
    <p:sldId id="517" r:id="rId16"/>
    <p:sldId id="539" r:id="rId17"/>
    <p:sldId id="543" r:id="rId18"/>
    <p:sldId id="544" r:id="rId19"/>
    <p:sldId id="519" r:id="rId20"/>
    <p:sldId id="546" r:id="rId21"/>
    <p:sldId id="520" r:id="rId22"/>
    <p:sldId id="545" r:id="rId23"/>
    <p:sldId id="542" r:id="rId24"/>
    <p:sldId id="521" r:id="rId25"/>
    <p:sldId id="547" r:id="rId26"/>
    <p:sldId id="541" r:id="rId27"/>
    <p:sldId id="477" r:id="rId28"/>
  </p:sldIdLst>
  <p:sldSz cx="9144000" cy="6858000" type="screen4x3"/>
  <p:notesSz cx="7099300" cy="10234613"/>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srgbClr val="00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00"/>
    <a:srgbClr val="FFFF99"/>
    <a:srgbClr val="B7FFE7"/>
    <a:srgbClr val="CCFFFF"/>
    <a:srgbClr val="66FFFF"/>
    <a:srgbClr val="FFCCCC"/>
    <a:srgbClr val="0000FF"/>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805" autoAdjust="0"/>
    <p:restoredTop sz="93963" autoAdjust="0"/>
  </p:normalViewPr>
  <p:slideViewPr>
    <p:cSldViewPr>
      <p:cViewPr varScale="1">
        <p:scale>
          <a:sx n="83" d="100"/>
          <a:sy n="83" d="100"/>
        </p:scale>
        <p:origin x="499" y="48"/>
      </p:cViewPr>
      <p:guideLst>
        <p:guide orient="horz" pos="2160"/>
        <p:guide pos="2880"/>
      </p:guideLst>
    </p:cSldViewPr>
  </p:slideViewPr>
  <p:notesTextViewPr>
    <p:cViewPr>
      <p:scale>
        <a:sx n="3" d="2"/>
        <a:sy n="3" d="2"/>
      </p:scale>
      <p:origin x="0" y="0"/>
    </p:cViewPr>
  </p:notesTextViewPr>
  <p:sorterViewPr>
    <p:cViewPr>
      <p:scale>
        <a:sx n="100" d="100"/>
        <a:sy n="100" d="100"/>
      </p:scale>
      <p:origin x="0" y="-6768"/>
    </p:cViewPr>
  </p:sorterViewPr>
  <p:notesViewPr>
    <p:cSldViewPr>
      <p:cViewPr varScale="1">
        <p:scale>
          <a:sx n="60" d="100"/>
          <a:sy n="60" d="100"/>
        </p:scale>
        <p:origin x="-2268" y="-90"/>
      </p:cViewPr>
      <p:guideLst>
        <p:guide orient="horz" pos="3223"/>
        <p:guide pos="2236"/>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5" Type="http://schemas.openxmlformats.org/officeDocument/2006/relationships/image" Target="../media/image7.wmf"/><Relationship Id="rId4"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 Id="rId4"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1D17CC65-B4B6-47CB-A51D-FC21D7D35699}"/>
              </a:ext>
            </a:extLst>
          </p:cNvPr>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eaLnBrk="1" hangingPunct="1">
              <a:defRPr sz="1300">
                <a:latin typeface="Arial" pitchFamily="34" charset="0"/>
              </a:defRPr>
            </a:lvl1pPr>
          </a:lstStyle>
          <a:p>
            <a:pPr>
              <a:defRPr/>
            </a:pPr>
            <a:endParaRPr lang="en-US" altLang="zh-CN"/>
          </a:p>
        </p:txBody>
      </p:sp>
      <p:sp>
        <p:nvSpPr>
          <p:cNvPr id="60419" name="Rectangle 3">
            <a:extLst>
              <a:ext uri="{FF2B5EF4-FFF2-40B4-BE49-F238E27FC236}">
                <a16:creationId xmlns:a16="http://schemas.microsoft.com/office/drawing/2014/main" id="{A52F7DA0-6595-49A5-88F8-B25D3AF5D20D}"/>
              </a:ext>
            </a:extLst>
          </p:cNvPr>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eaLnBrk="1" hangingPunct="1">
              <a:defRPr sz="1300">
                <a:latin typeface="Arial" pitchFamily="34" charset="0"/>
              </a:defRPr>
            </a:lvl1pPr>
          </a:lstStyle>
          <a:p>
            <a:pPr>
              <a:defRPr/>
            </a:pPr>
            <a:endParaRPr lang="en-US" altLang="zh-CN"/>
          </a:p>
        </p:txBody>
      </p:sp>
      <p:sp>
        <p:nvSpPr>
          <p:cNvPr id="60420" name="Rectangle 4">
            <a:extLst>
              <a:ext uri="{FF2B5EF4-FFF2-40B4-BE49-F238E27FC236}">
                <a16:creationId xmlns:a16="http://schemas.microsoft.com/office/drawing/2014/main" id="{D6000135-6E65-447B-8583-2048697A609B}"/>
              </a:ext>
            </a:extLst>
          </p:cNvPr>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eaLnBrk="1" hangingPunct="1">
              <a:defRPr sz="1300">
                <a:latin typeface="Arial" pitchFamily="34" charset="0"/>
              </a:defRPr>
            </a:lvl1pPr>
          </a:lstStyle>
          <a:p>
            <a:pPr>
              <a:defRPr/>
            </a:pPr>
            <a:endParaRPr lang="en-US" altLang="zh-CN"/>
          </a:p>
        </p:txBody>
      </p:sp>
      <p:sp>
        <p:nvSpPr>
          <p:cNvPr id="60421" name="Rectangle 5">
            <a:extLst>
              <a:ext uri="{FF2B5EF4-FFF2-40B4-BE49-F238E27FC236}">
                <a16:creationId xmlns:a16="http://schemas.microsoft.com/office/drawing/2014/main" id="{BF877AB7-C17D-43E9-8394-D5DE8D4F361B}"/>
              </a:ext>
            </a:extLst>
          </p:cNvPr>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eaLnBrk="1" hangingPunct="1">
              <a:defRPr sz="1300"/>
            </a:lvl1pPr>
          </a:lstStyle>
          <a:p>
            <a:pPr>
              <a:defRPr/>
            </a:pPr>
            <a:fld id="{46B7D1C1-C91C-44A7-90CA-E1413F4AA13E}"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D9E0C9DA-9D4F-4307-B807-7765A200BEC8}"/>
              </a:ext>
            </a:extLst>
          </p:cNvPr>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eaLnBrk="1" hangingPunct="1">
              <a:defRPr sz="1300">
                <a:latin typeface="Arial" pitchFamily="34" charset="0"/>
              </a:defRPr>
            </a:lvl1pPr>
          </a:lstStyle>
          <a:p>
            <a:pPr>
              <a:defRPr/>
            </a:pPr>
            <a:endParaRPr lang="en-US" altLang="zh-CN"/>
          </a:p>
        </p:txBody>
      </p:sp>
      <p:sp>
        <p:nvSpPr>
          <p:cNvPr id="62467" name="Rectangle 3">
            <a:extLst>
              <a:ext uri="{FF2B5EF4-FFF2-40B4-BE49-F238E27FC236}">
                <a16:creationId xmlns:a16="http://schemas.microsoft.com/office/drawing/2014/main" id="{AF223A4E-5687-4892-81BE-C4A5DE2A0951}"/>
              </a:ext>
            </a:extLst>
          </p:cNvPr>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eaLnBrk="1" hangingPunct="1">
              <a:defRPr sz="1300">
                <a:latin typeface="Arial" pitchFamily="34" charset="0"/>
              </a:defRPr>
            </a:lvl1pPr>
          </a:lstStyle>
          <a:p>
            <a:pPr>
              <a:defRPr/>
            </a:pPr>
            <a:endParaRPr lang="en-US" altLang="zh-CN"/>
          </a:p>
        </p:txBody>
      </p:sp>
      <p:sp>
        <p:nvSpPr>
          <p:cNvPr id="2052" name="Rectangle 4">
            <a:extLst>
              <a:ext uri="{FF2B5EF4-FFF2-40B4-BE49-F238E27FC236}">
                <a16:creationId xmlns:a16="http://schemas.microsoft.com/office/drawing/2014/main" id="{EB0652B8-CBB1-4976-8831-0214E5F13B92}"/>
              </a:ext>
            </a:extLst>
          </p:cNvPr>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9" name="Rectangle 5">
            <a:extLst>
              <a:ext uri="{FF2B5EF4-FFF2-40B4-BE49-F238E27FC236}">
                <a16:creationId xmlns:a16="http://schemas.microsoft.com/office/drawing/2014/main" id="{7F5EDCCA-2615-46D4-B878-7C7195817ABE}"/>
              </a:ext>
            </a:extLst>
          </p:cNvPr>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2470" name="Rectangle 6">
            <a:extLst>
              <a:ext uri="{FF2B5EF4-FFF2-40B4-BE49-F238E27FC236}">
                <a16:creationId xmlns:a16="http://schemas.microsoft.com/office/drawing/2014/main" id="{1EA57777-49DB-44EF-AB85-EEC7E952392D}"/>
              </a:ext>
            </a:extLst>
          </p:cNvPr>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eaLnBrk="1" hangingPunct="1">
              <a:defRPr sz="1300">
                <a:latin typeface="Arial" pitchFamily="34" charset="0"/>
              </a:defRPr>
            </a:lvl1pPr>
          </a:lstStyle>
          <a:p>
            <a:pPr>
              <a:defRPr/>
            </a:pPr>
            <a:endParaRPr lang="en-US" altLang="zh-CN"/>
          </a:p>
        </p:txBody>
      </p:sp>
      <p:sp>
        <p:nvSpPr>
          <p:cNvPr id="62471" name="Rectangle 7">
            <a:extLst>
              <a:ext uri="{FF2B5EF4-FFF2-40B4-BE49-F238E27FC236}">
                <a16:creationId xmlns:a16="http://schemas.microsoft.com/office/drawing/2014/main" id="{75579503-97CB-4299-9DEA-2CBF505C7E50}"/>
              </a:ext>
            </a:extLst>
          </p:cNvPr>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eaLnBrk="1" hangingPunct="1">
              <a:defRPr sz="1300"/>
            </a:lvl1pPr>
          </a:lstStyle>
          <a:p>
            <a:pPr>
              <a:defRPr/>
            </a:pPr>
            <a:fld id="{DC93293F-15A4-4D07-828A-AF7E7D38E478}"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0BD20235-FE51-46BE-88B9-138E9D5BA11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1E0ABEE-CA34-4DC3-A3E2-435C5B4E54D6}" type="slidenum">
              <a:rPr lang="en-US" altLang="zh-CN" sz="1300" smtClean="0"/>
              <a:pPr>
                <a:spcBef>
                  <a:spcPct val="0"/>
                </a:spcBef>
              </a:pPr>
              <a:t>1</a:t>
            </a:fld>
            <a:endParaRPr lang="en-US" altLang="zh-CN" sz="1300"/>
          </a:p>
        </p:txBody>
      </p:sp>
      <p:sp>
        <p:nvSpPr>
          <p:cNvPr id="5123" name="Rectangle 2">
            <a:extLst>
              <a:ext uri="{FF2B5EF4-FFF2-40B4-BE49-F238E27FC236}">
                <a16:creationId xmlns:a16="http://schemas.microsoft.com/office/drawing/2014/main" id="{1BE79220-EC51-4936-B9E6-F509745DFF29}"/>
              </a:ext>
            </a:extLst>
          </p:cNvPr>
          <p:cNvSpPr>
            <a:spLocks noGrp="1" noRot="1" noChangeAspect="1" noChangeArrowheads="1" noTextEdit="1"/>
          </p:cNvSpPr>
          <p:nvPr>
            <p:ph type="sldImg"/>
          </p:nvPr>
        </p:nvSpPr>
        <p:spPr>
          <a:xfrm>
            <a:off x="992188" y="768350"/>
            <a:ext cx="5114925" cy="3836988"/>
          </a:xfrm>
          <a:ln/>
        </p:spPr>
      </p:sp>
      <p:sp>
        <p:nvSpPr>
          <p:cNvPr id="5124" name="Rectangle 3">
            <a:extLst>
              <a:ext uri="{FF2B5EF4-FFF2-40B4-BE49-F238E27FC236}">
                <a16:creationId xmlns:a16="http://schemas.microsoft.com/office/drawing/2014/main" id="{4B2C0DC5-BC5A-4E5D-B971-7EC82B5163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9705D04D-D147-4CFB-919B-136F130711E6}"/>
              </a:ext>
            </a:extLst>
          </p:cNvPr>
          <p:cNvSpPr>
            <a:spLocks noGrp="1" noRot="1" noChangeAspect="1" noChangeArrowheads="1" noTextEdit="1"/>
          </p:cNvSpPr>
          <p:nvPr>
            <p:ph type="sldImg"/>
          </p:nvPr>
        </p:nvSpPr>
        <p:spPr>
          <a:xfrm>
            <a:off x="992188" y="768350"/>
            <a:ext cx="5114925" cy="3836988"/>
          </a:xfrm>
          <a:ln/>
        </p:spPr>
      </p:sp>
      <p:sp>
        <p:nvSpPr>
          <p:cNvPr id="25603" name="Rectangle 3">
            <a:extLst>
              <a:ext uri="{FF2B5EF4-FFF2-40B4-BE49-F238E27FC236}">
                <a16:creationId xmlns:a16="http://schemas.microsoft.com/office/drawing/2014/main" id="{7C6C7D8F-5EAD-4EFE-96FD-0BD8C3442D7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zh-CN" altLang="en-US">
                <a:solidFill>
                  <a:srgbClr val="0066FF"/>
                </a:solidFill>
              </a:rPr>
              <a:t>实际上在做一般原理性分析时，产品运算放大器都可以视为理想的。只要实际的运用条件不使运算放大器的某个技术指标明显下降即可。</a:t>
            </a:r>
            <a:endParaRPr lang="zh-CN" altLang="en-US"/>
          </a:p>
          <a:p>
            <a:pPr eaLnBrk="1" hangingPunct="1">
              <a:lnSpc>
                <a:spcPct val="90000"/>
              </a:lnSpc>
            </a:pPr>
            <a:r>
              <a:rPr lang="zh-CN" altLang="en-US"/>
              <a:t>理想运算放大器具有“虚短”和“虚断”的特性，这两个特性对分析线性运用的运放电路十分有用。</a:t>
            </a:r>
            <a:r>
              <a:rPr lang="zh-CN" altLang="en-US">
                <a:solidFill>
                  <a:srgbClr val="FA210A"/>
                </a:solidFill>
              </a:rPr>
              <a:t>为了保证线性运用，运算放大器必须在闭环下工作</a:t>
            </a:r>
            <a:r>
              <a:rPr lang="zh-CN" altLang="en-US"/>
              <a:t>。</a:t>
            </a:r>
          </a:p>
          <a:p>
            <a:pPr eaLnBrk="1" hangingPunct="1">
              <a:lnSpc>
                <a:spcPct val="90000"/>
              </a:lnSpc>
            </a:pPr>
            <a:r>
              <a:rPr kumimoji="1" lang="zh-CN" altLang="en-US">
                <a:solidFill>
                  <a:schemeClr val="tx2"/>
                </a:solidFill>
                <a:sym typeface="Symbol" panose="05050102010706020507" pitchFamily="18" charset="2"/>
              </a:rPr>
              <a:t>理想运放具有“虚短”和“虚断”特性</a:t>
            </a:r>
          </a:p>
          <a:p>
            <a:pPr lvl="1" eaLnBrk="1" hangingPunct="1">
              <a:lnSpc>
                <a:spcPct val="90000"/>
              </a:lnSpc>
            </a:pPr>
            <a:r>
              <a:rPr kumimoji="1" lang="zh-CN" altLang="en-US">
                <a:solidFill>
                  <a:schemeClr val="tx2"/>
                </a:solidFill>
                <a:sym typeface="Symbol" panose="05050102010706020507" pitchFamily="18" charset="2"/>
              </a:rPr>
              <a:t>对分析线性运用的运放电路十分有用</a:t>
            </a:r>
            <a:endParaRPr lang="zh-CN" altLang="en-US"/>
          </a:p>
          <a:p>
            <a:pPr eaLnBrk="1" hangingPunct="1">
              <a:lnSpc>
                <a:spcPct val="90000"/>
              </a:lnSpc>
            </a:pPr>
            <a:r>
              <a:rPr kumimoji="1" lang="zh-CN" altLang="zh-CN"/>
              <a:t>因为</a:t>
            </a:r>
            <a:r>
              <a:rPr kumimoji="1" lang="en-US" altLang="zh-CN"/>
              <a:t>ro </a:t>
            </a:r>
            <a:r>
              <a:rPr kumimoji="1" lang="en-US" altLang="zh-CN">
                <a:sym typeface="Symbol" panose="05050102010706020507" pitchFamily="18" charset="2"/>
              </a:rPr>
              <a:t>= </a:t>
            </a:r>
            <a:r>
              <a:rPr kumimoji="1" lang="en-US" altLang="zh-CN"/>
              <a:t>0</a:t>
            </a:r>
            <a:r>
              <a:rPr kumimoji="1" lang="zh-CN" altLang="en-US"/>
              <a:t>，所以放大倍数与负载无关，放大倍数可以独立计算。</a:t>
            </a:r>
          </a:p>
          <a:p>
            <a:pPr eaLnBrk="1" hangingPunct="1">
              <a:lnSpc>
                <a:spcPct val="90000"/>
              </a:lnSpc>
            </a:pPr>
            <a:endParaRPr kumimoji="1" lang="zh-CN" altLang="en-US" b="1"/>
          </a:p>
          <a:p>
            <a:pPr eaLnBrk="1" hangingPunct="1">
              <a:lnSpc>
                <a:spcPct val="90000"/>
              </a:lnSpc>
            </a:pPr>
            <a:r>
              <a:rPr lang="zh-CN" altLang="en-US"/>
              <a:t>由于运放的电压放大倍数很大，一般通用型运算放大器的开环电压放大倍数都在</a:t>
            </a:r>
            <a:r>
              <a:rPr lang="en-US" altLang="zh-CN"/>
              <a:t>80dB</a:t>
            </a:r>
            <a:r>
              <a:rPr lang="zh-CN" altLang="en-US"/>
              <a:t>以上。而运放的输出电压是有限的，一般在</a:t>
            </a:r>
            <a:r>
              <a:rPr lang="en-US" altLang="zh-CN"/>
              <a:t>10 V</a:t>
            </a:r>
            <a:r>
              <a:rPr lang="zh-CN" altLang="en-US"/>
              <a:t>～</a:t>
            </a:r>
            <a:r>
              <a:rPr lang="en-US" altLang="zh-CN"/>
              <a:t>14 V</a:t>
            </a:r>
            <a:r>
              <a:rPr lang="zh-CN" altLang="en-US"/>
              <a:t>。因此，运放的差模输入电压不足</a:t>
            </a:r>
            <a:r>
              <a:rPr lang="en-US" altLang="zh-CN"/>
              <a:t>1 mV</a:t>
            </a:r>
            <a:r>
              <a:rPr lang="zh-CN" altLang="en-US"/>
              <a:t>，两输入端近似等电位，相当于“短路”。 开环电压放大倍数越大，两输入端的电位越接近相等。</a:t>
            </a:r>
          </a:p>
          <a:p>
            <a:pPr eaLnBrk="1" hangingPunct="1">
              <a:lnSpc>
                <a:spcPct val="90000"/>
              </a:lnSpc>
            </a:pPr>
            <a:r>
              <a:rPr lang="zh-CN" altLang="en-US"/>
              <a:t>    </a:t>
            </a:r>
            <a:r>
              <a:rPr lang="zh-CN" altLang="en-US">
                <a:solidFill>
                  <a:srgbClr val="FA210A"/>
                </a:solidFill>
              </a:rPr>
              <a:t>虚短</a:t>
            </a:r>
            <a:r>
              <a:rPr lang="zh-CN" altLang="en-US" u="sng"/>
              <a:t>是指在分析运算放大器处于线性状态时，可把两输入端视为等电位，这一特性称为虚假短路，简称虚短。显然不能将两输入端真正短路。</a:t>
            </a:r>
          </a:p>
          <a:p>
            <a:pPr eaLnBrk="1" hangingPunct="1">
              <a:lnSpc>
                <a:spcPct val="90000"/>
              </a:lnSpc>
            </a:pPr>
            <a:endParaRPr lang="zh-CN" altLang="en-US" u="sng"/>
          </a:p>
          <a:p>
            <a:pPr algn="just">
              <a:lnSpc>
                <a:spcPct val="170000"/>
              </a:lnSpc>
              <a:spcBef>
                <a:spcPct val="0"/>
              </a:spcBef>
            </a:pPr>
            <a:r>
              <a:rPr lang="zh-CN" altLang="en-US"/>
              <a:t>由于运放的差模输入电阻很大，一般通用型运算放大器的输入电阻都在</a:t>
            </a:r>
            <a:r>
              <a:rPr lang="en-US" altLang="zh-CN"/>
              <a:t>1 M</a:t>
            </a:r>
            <a:r>
              <a:rPr lang="en-US" altLang="zh-CN">
                <a:sym typeface="Symbol" panose="05050102010706020507" pitchFamily="18" charset="2"/>
              </a:rPr>
              <a:t></a:t>
            </a:r>
            <a:r>
              <a:rPr lang="zh-CN" altLang="en-US"/>
              <a:t>以上。因此，流入运放输入端的电流往往不足</a:t>
            </a:r>
            <a:r>
              <a:rPr lang="en-US" altLang="zh-CN"/>
              <a:t>1 </a:t>
            </a:r>
            <a:r>
              <a:rPr lang="en-US" altLang="zh-CN">
                <a:sym typeface="Symbol" panose="05050102010706020507" pitchFamily="18" charset="2"/>
              </a:rPr>
              <a:t></a:t>
            </a:r>
            <a:r>
              <a:rPr lang="en-US" altLang="zh-CN"/>
              <a:t>A</a:t>
            </a:r>
            <a:r>
              <a:rPr lang="zh-CN" altLang="en-US"/>
              <a:t>，远小于输入端外电路的电流。故通常可把运放的两输入端视为开路，且输入电阻越大，两输入端越接近开路。 </a:t>
            </a:r>
          </a:p>
          <a:p>
            <a:pPr algn="just">
              <a:lnSpc>
                <a:spcPct val="170000"/>
              </a:lnSpc>
              <a:spcBef>
                <a:spcPct val="0"/>
              </a:spcBef>
            </a:pPr>
            <a:r>
              <a:rPr lang="zh-CN" altLang="en-US"/>
              <a:t>“</a:t>
            </a:r>
            <a:r>
              <a:rPr lang="zh-CN" altLang="en-US">
                <a:solidFill>
                  <a:srgbClr val="FA210A"/>
                </a:solidFill>
              </a:rPr>
              <a:t>虚断</a:t>
            </a:r>
            <a:r>
              <a:rPr lang="zh-CN" altLang="en-US"/>
              <a:t>”</a:t>
            </a:r>
            <a:r>
              <a:rPr lang="zh-CN" altLang="en-US" u="sng"/>
              <a:t>是指在分析运放时，可以把两输入端视为等效开路，这一特性称为虚假开路，简称虚断。显然不能将两输入端真正断路。</a:t>
            </a:r>
            <a:r>
              <a:rPr lang="zh-CN" altLang="en-US"/>
              <a:t> </a:t>
            </a:r>
          </a:p>
          <a:p>
            <a:pPr eaLnBrk="1" hangingPunct="1">
              <a:lnSpc>
                <a:spcPct val="90000"/>
              </a:lnSpc>
            </a:pPr>
            <a:endParaRPr lang="zh-CN" altLang="en-US" u="sng"/>
          </a:p>
          <a:p>
            <a:pPr eaLnBrk="1" hangingPunct="1">
              <a:lnSpc>
                <a:spcPct val="90000"/>
              </a:lnSpc>
            </a:pPr>
            <a:endParaRPr kumimoji="1" lang="zh-CN" altLang="en-US" b="1"/>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1A957AF2-2062-4D98-92B7-BB373DD73743}"/>
              </a:ext>
            </a:extLst>
          </p:cNvPr>
          <p:cNvSpPr>
            <a:spLocks noGrp="1" noRot="1" noChangeAspect="1" noChangeArrowheads="1" noTextEdit="1"/>
          </p:cNvSpPr>
          <p:nvPr>
            <p:ph type="sldImg"/>
          </p:nvPr>
        </p:nvSpPr>
        <p:spPr>
          <a:xfrm>
            <a:off x="992188" y="768350"/>
            <a:ext cx="5114925" cy="3836988"/>
          </a:xfrm>
          <a:ln/>
        </p:spPr>
      </p:sp>
      <p:sp>
        <p:nvSpPr>
          <p:cNvPr id="27651" name="Rectangle 3">
            <a:extLst>
              <a:ext uri="{FF2B5EF4-FFF2-40B4-BE49-F238E27FC236}">
                <a16:creationId xmlns:a16="http://schemas.microsoft.com/office/drawing/2014/main" id="{BB83DB5B-2235-462C-939F-81308934A1A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判断运放是否工作在线性区，可观察电路是否引入了负反馈。当运放处于开环工作状态或引入了正反馈时，工作在饱和区。</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a:extLst>
              <a:ext uri="{FF2B5EF4-FFF2-40B4-BE49-F238E27FC236}">
                <a16:creationId xmlns:a16="http://schemas.microsoft.com/office/drawing/2014/main" id="{766FE6EF-B7C3-4B18-8670-CE06344956B2}"/>
              </a:ext>
            </a:extLst>
          </p:cNvPr>
          <p:cNvSpPr>
            <a:spLocks noGrp="1" noRot="1" noChangeAspect="1" noChangeArrowheads="1" noTextEdit="1"/>
          </p:cNvSpPr>
          <p:nvPr>
            <p:ph type="sldImg"/>
          </p:nvPr>
        </p:nvSpPr>
        <p:spPr>
          <a:xfrm>
            <a:off x="992188" y="768350"/>
            <a:ext cx="5114925" cy="3836988"/>
          </a:xfrm>
          <a:ln/>
        </p:spPr>
      </p:sp>
      <p:sp>
        <p:nvSpPr>
          <p:cNvPr id="29699" name="备注占位符 2">
            <a:extLst>
              <a:ext uri="{FF2B5EF4-FFF2-40B4-BE49-F238E27FC236}">
                <a16:creationId xmlns:a16="http://schemas.microsoft.com/office/drawing/2014/main" id="{6AFF6160-872C-4F16-86F7-2EC88AC4C90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参考</a:t>
            </a:r>
            <a:r>
              <a:rPr lang="en-US" altLang="zh-CN"/>
              <a:t>P348-361</a:t>
            </a:r>
            <a:r>
              <a:rPr lang="zh-CN" altLang="en-US"/>
              <a:t>：第</a:t>
            </a:r>
            <a:r>
              <a:rPr lang="en-US" altLang="zh-CN"/>
              <a:t>8</a:t>
            </a:r>
            <a:r>
              <a:rPr lang="zh-CN" altLang="en-US"/>
              <a:t>章</a:t>
            </a:r>
            <a:r>
              <a:rPr lang="en-US" altLang="zh-CN"/>
              <a:t>8.1-2</a:t>
            </a:r>
            <a:r>
              <a:rPr lang="zh-CN" altLang="en-US"/>
              <a:t>节</a:t>
            </a:r>
            <a:endParaRPr lang="en-US" altLang="zh-CN"/>
          </a:p>
          <a:p>
            <a:endParaRPr lang="zh-CN" altLang="en-US"/>
          </a:p>
        </p:txBody>
      </p:sp>
      <p:sp>
        <p:nvSpPr>
          <p:cNvPr id="29700" name="灯片编号占位符 3">
            <a:extLst>
              <a:ext uri="{FF2B5EF4-FFF2-40B4-BE49-F238E27FC236}">
                <a16:creationId xmlns:a16="http://schemas.microsoft.com/office/drawing/2014/main" id="{EA35D302-085C-4C2B-B075-C20098F9EFB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ea typeface="宋体" panose="02010600030101010101" pitchFamily="2" charset="-122"/>
              </a:defRPr>
            </a:lvl1pPr>
            <a:lvl2pPr marL="742950" indent="-285750" defTabSz="990600">
              <a:defRPr>
                <a:solidFill>
                  <a:schemeClr val="tx1"/>
                </a:solidFill>
                <a:latin typeface="Arial" panose="020B0604020202020204" pitchFamily="34" charset="0"/>
                <a:ea typeface="宋体" panose="02010600030101010101" pitchFamily="2" charset="-122"/>
              </a:defRPr>
            </a:lvl2pPr>
            <a:lvl3pPr marL="1143000" indent="-228600" defTabSz="990600">
              <a:defRPr>
                <a:solidFill>
                  <a:schemeClr val="tx1"/>
                </a:solidFill>
                <a:latin typeface="Arial" panose="020B0604020202020204" pitchFamily="34" charset="0"/>
                <a:ea typeface="宋体" panose="02010600030101010101" pitchFamily="2" charset="-122"/>
              </a:defRPr>
            </a:lvl3pPr>
            <a:lvl4pPr marL="1600200" indent="-228600" defTabSz="990600">
              <a:defRPr>
                <a:solidFill>
                  <a:schemeClr val="tx1"/>
                </a:solidFill>
                <a:latin typeface="Arial" panose="020B0604020202020204" pitchFamily="34" charset="0"/>
                <a:ea typeface="宋体" panose="02010600030101010101" pitchFamily="2" charset="-122"/>
              </a:defRPr>
            </a:lvl4pPr>
            <a:lvl5pPr marL="2057400" indent="-228600" defTabSz="990600">
              <a:defRPr>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AE1FFB7-E375-45C4-BEE0-D00366B33DD6}" type="slidenum">
              <a:rPr lang="en-US" altLang="zh-CN" smtClean="0"/>
              <a:pPr/>
              <a:t>14</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73DC3D51-F4AE-4C23-9FAF-A5CFBDA0D692}"/>
              </a:ext>
            </a:extLst>
          </p:cNvPr>
          <p:cNvSpPr>
            <a:spLocks noGrp="1" noRot="1" noChangeAspect="1" noChangeArrowheads="1" noTextEdit="1"/>
          </p:cNvSpPr>
          <p:nvPr>
            <p:ph type="sldImg"/>
          </p:nvPr>
        </p:nvSpPr>
        <p:spPr>
          <a:xfrm>
            <a:off x="992188" y="768350"/>
            <a:ext cx="5114925" cy="3836988"/>
          </a:xfrm>
          <a:ln/>
        </p:spPr>
      </p:sp>
      <p:sp>
        <p:nvSpPr>
          <p:cNvPr id="31747" name="Rectangle 3">
            <a:extLst>
              <a:ext uri="{FF2B5EF4-FFF2-40B4-BE49-F238E27FC236}">
                <a16:creationId xmlns:a16="http://schemas.microsoft.com/office/drawing/2014/main" id="{D67B47EC-9D8C-4804-A2DF-45C6A97CFC4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lnSpc>
                <a:spcPct val="110000"/>
              </a:lnSpc>
              <a:spcBef>
                <a:spcPct val="0"/>
              </a:spcBef>
            </a:pPr>
            <a:r>
              <a:rPr kumimoji="1" lang="zh-CN" altLang="en-US" sz="1000">
                <a:latin typeface="Times New Roman" panose="02020603050405020304" pitchFamily="18" charset="0"/>
              </a:rPr>
              <a:t> 直流反馈：</a:t>
            </a:r>
            <a:r>
              <a:rPr kumimoji="1" lang="en-US" altLang="zh-CN" sz="1000" i="1">
                <a:latin typeface="Times New Roman" panose="02020603050405020304" pitchFamily="18" charset="0"/>
              </a:rPr>
              <a:t>x</a:t>
            </a:r>
            <a:r>
              <a:rPr kumimoji="1" lang="en-US" altLang="zh-CN" sz="1000" i="1" baseline="-25000">
                <a:latin typeface="Times New Roman" panose="02020603050405020304" pitchFamily="18" charset="0"/>
              </a:rPr>
              <a:t>f</a:t>
            </a:r>
            <a:r>
              <a:rPr kumimoji="1" lang="en-US" altLang="zh-CN" sz="1000">
                <a:latin typeface="Times New Roman" panose="02020603050405020304" pitchFamily="18" charset="0"/>
              </a:rPr>
              <a:t> </a:t>
            </a:r>
            <a:r>
              <a:rPr kumimoji="1" lang="zh-CN" altLang="en-US" sz="1000">
                <a:latin typeface="Times New Roman" panose="02020603050405020304" pitchFamily="18" charset="0"/>
              </a:rPr>
              <a:t>是静态直流分量</a:t>
            </a:r>
          </a:p>
          <a:p>
            <a:pPr eaLnBrk="1" hangingPunct="1">
              <a:lnSpc>
                <a:spcPct val="130000"/>
              </a:lnSpc>
              <a:spcBef>
                <a:spcPct val="0"/>
              </a:spcBef>
            </a:pPr>
            <a:r>
              <a:rPr kumimoji="1" lang="zh-CN" altLang="en-US" sz="1000">
                <a:latin typeface="Times New Roman" panose="02020603050405020304" pitchFamily="18" charset="0"/>
              </a:rPr>
              <a:t>  交流反馈：</a:t>
            </a:r>
            <a:r>
              <a:rPr kumimoji="1" lang="en-US" altLang="zh-CN" sz="1000" i="1">
                <a:latin typeface="Times New Roman" panose="02020603050405020304" pitchFamily="18" charset="0"/>
              </a:rPr>
              <a:t>x</a:t>
            </a:r>
            <a:r>
              <a:rPr kumimoji="1" lang="en-US" altLang="zh-CN" sz="1000" i="1" baseline="-25000">
                <a:latin typeface="Times New Roman" panose="02020603050405020304" pitchFamily="18" charset="0"/>
              </a:rPr>
              <a:t>f</a:t>
            </a:r>
            <a:r>
              <a:rPr kumimoji="1" lang="en-US" altLang="zh-CN" sz="1000">
                <a:latin typeface="Times New Roman" panose="02020603050405020304" pitchFamily="18" charset="0"/>
              </a:rPr>
              <a:t> </a:t>
            </a:r>
            <a:r>
              <a:rPr kumimoji="1" lang="zh-CN" altLang="en-US" sz="1000">
                <a:latin typeface="Times New Roman" panose="02020603050405020304" pitchFamily="18" charset="0"/>
              </a:rPr>
              <a:t>是动态交流分量</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2B60565D-18F4-42FA-A524-5238BFEFFAF5}"/>
              </a:ext>
            </a:extLst>
          </p:cNvPr>
          <p:cNvSpPr>
            <a:spLocks noGrp="1" noRot="1" noChangeAspect="1" noChangeArrowheads="1" noTextEdit="1"/>
          </p:cNvSpPr>
          <p:nvPr>
            <p:ph type="sldImg"/>
          </p:nvPr>
        </p:nvSpPr>
        <p:spPr>
          <a:xfrm>
            <a:off x="992188" y="768350"/>
            <a:ext cx="5114925" cy="3836988"/>
          </a:xfrm>
          <a:ln/>
        </p:spPr>
      </p:sp>
      <p:sp>
        <p:nvSpPr>
          <p:cNvPr id="33795" name="Rectangle 3">
            <a:extLst>
              <a:ext uri="{FF2B5EF4-FFF2-40B4-BE49-F238E27FC236}">
                <a16:creationId xmlns:a16="http://schemas.microsoft.com/office/drawing/2014/main" id="{8CD09CA1-7E4D-425F-8807-07BA4CB2674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zh-CN" altLang="en-US">
                <a:solidFill>
                  <a:srgbClr val="FF0000"/>
                </a:solidFill>
              </a:rPr>
              <a:t>以上输入信号和反馈信号的瞬时极性都是指对地而言，这样才有可比性。</a:t>
            </a:r>
          </a:p>
          <a:p>
            <a:pPr eaLnBrk="1" hangingPunct="1"/>
            <a:r>
              <a:rPr kumimoji="1" lang="zh-CN" altLang="en-US">
                <a:solidFill>
                  <a:srgbClr val="FFFF00"/>
                </a:solidFill>
              </a:rPr>
              <a:t>瞬时极性法</a:t>
            </a:r>
          </a:p>
          <a:p>
            <a:pPr eaLnBrk="1" hangingPunct="1"/>
            <a:r>
              <a:rPr kumimoji="1" lang="zh-CN" altLang="en-US">
                <a:solidFill>
                  <a:srgbClr val="000099"/>
                </a:solidFill>
              </a:rPr>
              <a:t>反馈信号只有交流成分时为交流反馈，反馈信号只有直流成分时为直流反馈，既有交流成分又有直流成分时为交直流反馈。</a:t>
            </a:r>
          </a:p>
          <a:p>
            <a:pPr eaLnBrk="1" hangingPunct="1"/>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3B5DB843-161C-495E-9B06-D0DBF8AABC37}"/>
              </a:ext>
            </a:extLst>
          </p:cNvPr>
          <p:cNvSpPr>
            <a:spLocks noGrp="1" noRot="1" noChangeAspect="1" noChangeArrowheads="1" noTextEdit="1"/>
          </p:cNvSpPr>
          <p:nvPr>
            <p:ph type="sldImg"/>
          </p:nvPr>
        </p:nvSpPr>
        <p:spPr>
          <a:xfrm>
            <a:off x="992188" y="768350"/>
            <a:ext cx="5114925" cy="3836988"/>
          </a:xfrm>
          <a:ln/>
        </p:spPr>
      </p:sp>
      <p:sp>
        <p:nvSpPr>
          <p:cNvPr id="37891" name="Rectangle 3">
            <a:extLst>
              <a:ext uri="{FF2B5EF4-FFF2-40B4-BE49-F238E27FC236}">
                <a16:creationId xmlns:a16="http://schemas.microsoft.com/office/drawing/2014/main" id="{C530DC21-9A94-49B9-A28C-0174460CBCD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zh-CN" altLang="en-US">
                <a:solidFill>
                  <a:schemeClr val="accent2"/>
                </a:solidFill>
              </a:rPr>
              <a:t>反馈电路直接从输出端引出的，是电压反馈；反馈电路从负载电阻靠近“地”端引出的，是电流反馈。</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9DB2A20C-9ED4-4EB0-B7EF-37398B7F75E3}"/>
              </a:ext>
            </a:extLst>
          </p:cNvPr>
          <p:cNvSpPr>
            <a:spLocks noGrp="1" noRot="1" noChangeAspect="1" noChangeArrowheads="1" noTextEdit="1"/>
          </p:cNvSpPr>
          <p:nvPr>
            <p:ph type="sldImg"/>
          </p:nvPr>
        </p:nvSpPr>
        <p:spPr>
          <a:xfrm>
            <a:off x="992188" y="768350"/>
            <a:ext cx="5114925" cy="3836988"/>
          </a:xfrm>
          <a:ln/>
        </p:spPr>
      </p:sp>
      <p:sp>
        <p:nvSpPr>
          <p:cNvPr id="40963" name="Rectangle 3">
            <a:extLst>
              <a:ext uri="{FF2B5EF4-FFF2-40B4-BE49-F238E27FC236}">
                <a16:creationId xmlns:a16="http://schemas.microsoft.com/office/drawing/2014/main" id="{07CC10AD-B69A-4100-91CE-E27F5923190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zh-CN" altLang="en-US">
                <a:solidFill>
                  <a:schemeClr val="accent2"/>
                </a:solidFill>
              </a:rPr>
              <a:t>输入信号和反馈信号分别加在两个输入端，是串联反馈；输入信号和反馈信号分别加在同一输入端的是并联反馈。</a:t>
            </a:r>
            <a:endParaRPr kumimoji="1" lang="zh-CN" altLang="en-US"/>
          </a:p>
          <a:p>
            <a:pPr eaLnBrk="1" hangingPunct="1"/>
            <a:r>
              <a:rPr kumimoji="1" lang="zh-CN" altLang="en-US"/>
              <a:t>对于三极管来说，反馈信号与输入信号同时加在三极管的基极或发射极，为</a:t>
            </a:r>
            <a:r>
              <a:rPr kumimoji="1" lang="zh-CN" altLang="en-US">
                <a:solidFill>
                  <a:srgbClr val="FF0000"/>
                </a:solidFill>
              </a:rPr>
              <a:t>并联反馈</a:t>
            </a:r>
            <a:r>
              <a:rPr kumimoji="1" lang="zh-CN" altLang="en-US"/>
              <a:t>；一个加在基极一个加在发射极则为</a:t>
            </a:r>
            <a:r>
              <a:rPr kumimoji="1" lang="zh-CN" altLang="en-US">
                <a:solidFill>
                  <a:srgbClr val="FF0000"/>
                </a:solidFill>
              </a:rPr>
              <a:t>串联反馈</a:t>
            </a:r>
          </a:p>
          <a:p>
            <a:pPr eaLnBrk="1" hangingPunct="1"/>
            <a:r>
              <a:rPr kumimoji="1" lang="zh-CN" altLang="en-US"/>
              <a:t>对于运算放大器来说，反馈信号与输入信号同时加在同相输入端或反相输入端，则为并联反馈；一个加在同相输入端一个加在反相输入端则为串联反馈</a:t>
            </a:r>
            <a:r>
              <a:rPr kumimoji="1" lang="zh-CN" altLang="en-US">
                <a:solidFill>
                  <a:schemeClr val="bg2"/>
                </a:solidFill>
              </a:rPr>
              <a: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a:extLst>
              <a:ext uri="{FF2B5EF4-FFF2-40B4-BE49-F238E27FC236}">
                <a16:creationId xmlns:a16="http://schemas.microsoft.com/office/drawing/2014/main" id="{4AF481F9-FDF4-49E2-AF29-5A109F2ED06A}"/>
              </a:ext>
            </a:extLst>
          </p:cNvPr>
          <p:cNvSpPr>
            <a:spLocks noGrp="1" noRot="1" noChangeAspect="1" noChangeArrowheads="1" noTextEdit="1"/>
          </p:cNvSpPr>
          <p:nvPr>
            <p:ph type="sldImg"/>
          </p:nvPr>
        </p:nvSpPr>
        <p:spPr>
          <a:xfrm>
            <a:off x="992188" y="768350"/>
            <a:ext cx="5114925" cy="3836988"/>
          </a:xfrm>
          <a:ln/>
        </p:spPr>
      </p:sp>
      <p:sp>
        <p:nvSpPr>
          <p:cNvPr id="45059" name="备注占位符 2">
            <a:extLst>
              <a:ext uri="{FF2B5EF4-FFF2-40B4-BE49-F238E27FC236}">
                <a16:creationId xmlns:a16="http://schemas.microsoft.com/office/drawing/2014/main" id="{8A095970-E1B0-40C3-BF52-A083A7E238C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本级反馈和级间反馈</a:t>
            </a:r>
          </a:p>
        </p:txBody>
      </p:sp>
      <p:sp>
        <p:nvSpPr>
          <p:cNvPr id="45060" name="灯片编号占位符 3">
            <a:extLst>
              <a:ext uri="{FF2B5EF4-FFF2-40B4-BE49-F238E27FC236}">
                <a16:creationId xmlns:a16="http://schemas.microsoft.com/office/drawing/2014/main" id="{F479AF13-1070-401D-96C0-0550A36279C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ea typeface="宋体" panose="02010600030101010101" pitchFamily="2" charset="-122"/>
              </a:defRPr>
            </a:lvl1pPr>
            <a:lvl2pPr marL="742950" indent="-285750" defTabSz="990600">
              <a:defRPr>
                <a:solidFill>
                  <a:schemeClr val="tx1"/>
                </a:solidFill>
                <a:latin typeface="Arial" panose="020B0604020202020204" pitchFamily="34" charset="0"/>
                <a:ea typeface="宋体" panose="02010600030101010101" pitchFamily="2" charset="-122"/>
              </a:defRPr>
            </a:lvl2pPr>
            <a:lvl3pPr marL="1143000" indent="-228600" defTabSz="990600">
              <a:defRPr>
                <a:solidFill>
                  <a:schemeClr val="tx1"/>
                </a:solidFill>
                <a:latin typeface="Arial" panose="020B0604020202020204" pitchFamily="34" charset="0"/>
                <a:ea typeface="宋体" panose="02010600030101010101" pitchFamily="2" charset="-122"/>
              </a:defRPr>
            </a:lvl3pPr>
            <a:lvl4pPr marL="1600200" indent="-228600" defTabSz="990600">
              <a:defRPr>
                <a:solidFill>
                  <a:schemeClr val="tx1"/>
                </a:solidFill>
                <a:latin typeface="Arial" panose="020B0604020202020204" pitchFamily="34" charset="0"/>
                <a:ea typeface="宋体" panose="02010600030101010101" pitchFamily="2" charset="-122"/>
              </a:defRPr>
            </a:lvl4pPr>
            <a:lvl5pPr marL="2057400" indent="-228600" defTabSz="990600">
              <a:defRPr>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2391797-D0CC-4362-BE5B-7E3948657800}" type="slidenum">
              <a:rPr lang="en-US" altLang="zh-CN" smtClean="0"/>
              <a:pPr/>
              <a:t>24</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213C55D4-8684-4D83-B05E-98213C9469C1}"/>
              </a:ext>
            </a:extLst>
          </p:cNvPr>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20ACCDF1-B41E-4A26-966E-29AF05AE302B}" type="slidenum">
              <a:rPr lang="en-US" altLang="zh-CN" sz="1300"/>
              <a:pPr algn="r" eaLnBrk="1" hangingPunct="1">
                <a:spcBef>
                  <a:spcPct val="0"/>
                </a:spcBef>
              </a:pPr>
              <a:t>2</a:t>
            </a:fld>
            <a:endParaRPr lang="en-US" altLang="zh-CN" sz="1300"/>
          </a:p>
        </p:txBody>
      </p:sp>
      <p:sp>
        <p:nvSpPr>
          <p:cNvPr id="7171" name="Rectangle 2">
            <a:extLst>
              <a:ext uri="{FF2B5EF4-FFF2-40B4-BE49-F238E27FC236}">
                <a16:creationId xmlns:a16="http://schemas.microsoft.com/office/drawing/2014/main" id="{8D22429F-833D-45F3-B57E-A76762A43B14}"/>
              </a:ext>
            </a:extLst>
          </p:cNvPr>
          <p:cNvSpPr>
            <a:spLocks noGrp="1" noRot="1" noChangeAspect="1" noChangeArrowheads="1" noTextEdit="1"/>
          </p:cNvSpPr>
          <p:nvPr>
            <p:ph type="sldImg"/>
          </p:nvPr>
        </p:nvSpPr>
        <p:spPr>
          <a:xfrm>
            <a:off x="992188" y="768350"/>
            <a:ext cx="5114925" cy="3836988"/>
          </a:xfrm>
          <a:ln/>
        </p:spPr>
      </p:sp>
      <p:sp>
        <p:nvSpPr>
          <p:cNvPr id="7172" name="Rectangle 3">
            <a:extLst>
              <a:ext uri="{FF2B5EF4-FFF2-40B4-BE49-F238E27FC236}">
                <a16:creationId xmlns:a16="http://schemas.microsoft.com/office/drawing/2014/main" id="{B89EEB44-7058-4800-81C8-BE03D369AF4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zh-CN">
              <a:solidFill>
                <a:srgbClr val="FF505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95B6635E-3D93-4C02-B508-9EA124BED37B}"/>
              </a:ext>
            </a:extLst>
          </p:cNvPr>
          <p:cNvSpPr>
            <a:spLocks noGrp="1" noRot="1" noChangeAspect="1" noChangeArrowheads="1" noTextEdit="1"/>
          </p:cNvSpPr>
          <p:nvPr>
            <p:ph type="sldImg"/>
          </p:nvPr>
        </p:nvSpPr>
        <p:spPr>
          <a:xfrm>
            <a:off x="992188" y="768350"/>
            <a:ext cx="5114925" cy="3836988"/>
          </a:xfrm>
          <a:ln/>
        </p:spPr>
      </p:sp>
      <p:sp>
        <p:nvSpPr>
          <p:cNvPr id="9219" name="Rectangle 3">
            <a:extLst>
              <a:ext uri="{FF2B5EF4-FFF2-40B4-BE49-F238E27FC236}">
                <a16:creationId xmlns:a16="http://schemas.microsoft.com/office/drawing/2014/main" id="{5449CDDF-AE4C-47AB-A116-E591B2B81EF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zh-CN" altLang="en-US">
                <a:solidFill>
                  <a:srgbClr val="000000"/>
                </a:solidFill>
              </a:rPr>
              <a:t>     前面介绍的电路都是由三极管、场效应管、电阻、电容等元器件根据不同的连接方式组成的，这种电路称为分立电路。随着电子技术的发展，目前的半导体器件制造工艺可实现将分立元件组成的完整电路制作在同一块硅片上而组成集成电路。</a:t>
            </a:r>
            <a:r>
              <a:rPr kumimoji="1" lang="zh-CN" altLang="en-US"/>
              <a:t>与分立电路相比，具有体积小、质量轻、功耗低、工作可靠、安装方便、价格便宜等特点。 </a:t>
            </a:r>
            <a:r>
              <a:rPr kumimoji="1" lang="zh-CN" altLang="en-US">
                <a:solidFill>
                  <a:srgbClr val="000000"/>
                </a:solidFill>
              </a:rPr>
              <a:t>集成电路的出现，使电子技术发生了一次革命性的飞跃。集成电路常誉为继电子管和晶体管之后的第三代电子器件。</a:t>
            </a:r>
          </a:p>
          <a:p>
            <a:pPr eaLnBrk="1" hangingPunct="1"/>
            <a:r>
              <a:rPr kumimoji="1" lang="zh-CN" altLang="en-US">
                <a:solidFill>
                  <a:srgbClr val="000000"/>
                </a:solidFill>
              </a:rPr>
              <a:t>    模拟集成电路按其功能可划分为集成运算放大器、集成功率放大器、集成高频放大器、集成中频放大器、集成比较器、集成乘法器、集成稳压器、集成数</a:t>
            </a:r>
            <a:r>
              <a:rPr kumimoji="1" lang="en-US" altLang="zh-CN">
                <a:solidFill>
                  <a:srgbClr val="000000"/>
                </a:solidFill>
              </a:rPr>
              <a:t>/</a:t>
            </a:r>
            <a:r>
              <a:rPr kumimoji="1" lang="zh-CN" altLang="en-US">
                <a:solidFill>
                  <a:srgbClr val="000000"/>
                </a:solidFill>
              </a:rPr>
              <a:t>模和模</a:t>
            </a:r>
            <a:r>
              <a:rPr kumimoji="1" lang="en-US" altLang="zh-CN">
                <a:solidFill>
                  <a:srgbClr val="000000"/>
                </a:solidFill>
              </a:rPr>
              <a:t>/</a:t>
            </a:r>
            <a:r>
              <a:rPr kumimoji="1" lang="zh-CN" altLang="en-US">
                <a:solidFill>
                  <a:srgbClr val="000000"/>
                </a:solidFill>
              </a:rPr>
              <a:t>数转换器、集成锁相环等若干类型。</a:t>
            </a:r>
          </a:p>
          <a:p>
            <a:pPr eaLnBrk="1" hangingPunct="1"/>
            <a:endParaRPr kumimoji="1" lang="zh-CN" altLang="en-US">
              <a:solidFill>
                <a:srgbClr val="000000"/>
              </a:solidFill>
            </a:endParaRPr>
          </a:p>
          <a:p>
            <a:pPr eaLnBrk="1" hangingPunct="1"/>
            <a:endParaRPr kumimoji="1" lang="zh-CN" altLang="en-US">
              <a:solidFill>
                <a:srgbClr val="000000"/>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B36FAD3B-6CEA-43C5-9C3B-060575A82454}"/>
              </a:ext>
            </a:extLst>
          </p:cNvPr>
          <p:cNvSpPr>
            <a:spLocks noGrp="1" noRot="1" noChangeAspect="1" noChangeArrowheads="1" noTextEdit="1"/>
          </p:cNvSpPr>
          <p:nvPr>
            <p:ph type="sldImg"/>
          </p:nvPr>
        </p:nvSpPr>
        <p:spPr>
          <a:xfrm>
            <a:off x="992188" y="768350"/>
            <a:ext cx="5114925" cy="3836988"/>
          </a:xfrm>
          <a:ln/>
        </p:spPr>
      </p:sp>
      <p:sp>
        <p:nvSpPr>
          <p:cNvPr id="11267" name="Rectangle 3">
            <a:extLst>
              <a:ext uri="{FF2B5EF4-FFF2-40B4-BE49-F238E27FC236}">
                <a16:creationId xmlns:a16="http://schemas.microsoft.com/office/drawing/2014/main" id="{61C9920D-944B-4981-A378-EB520D84B3A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参考</a:t>
            </a:r>
            <a:r>
              <a:rPr lang="en-US" altLang="zh-CN"/>
              <a:t>P18-22</a:t>
            </a:r>
            <a:r>
              <a:rPr lang="zh-CN" altLang="en-US"/>
              <a:t>：第</a:t>
            </a:r>
            <a:r>
              <a:rPr lang="en-US" altLang="zh-CN"/>
              <a:t>2</a:t>
            </a:r>
            <a:r>
              <a:rPr lang="zh-CN" altLang="en-US"/>
              <a:t>章</a:t>
            </a:r>
            <a:r>
              <a:rPr lang="en-US" altLang="zh-CN"/>
              <a:t>2.1-2</a:t>
            </a:r>
            <a:r>
              <a:rPr lang="zh-CN" altLang="en-US"/>
              <a:t>节</a:t>
            </a:r>
            <a:endParaRPr lang="en-US" altLang="zh-CN"/>
          </a:p>
          <a:p>
            <a:pPr eaLnBrk="1" hangingPunct="1"/>
            <a:endParaRPr kumimoji="1" lang="en-US" altLang="zh-CN"/>
          </a:p>
          <a:p>
            <a:pPr eaLnBrk="1" hangingPunct="1"/>
            <a:r>
              <a:rPr kumimoji="1" lang="zh-CN" altLang="en-US"/>
              <a:t>自从</a:t>
            </a:r>
            <a:r>
              <a:rPr kumimoji="1" lang="en-US" altLang="zh-CN"/>
              <a:t>1964</a:t>
            </a:r>
            <a:r>
              <a:rPr kumimoji="1" lang="zh-CN" altLang="en-US"/>
              <a:t>年美国仙童公司研制出第一个单片集成运算放大器</a:t>
            </a:r>
            <a:r>
              <a:rPr kumimoji="1" lang="en-US" altLang="zh-CN"/>
              <a:t>μA702</a:t>
            </a:r>
            <a:r>
              <a:rPr kumimoji="1" lang="zh-CN" altLang="en-US"/>
              <a:t>以来，集成运算放大器得到了广泛的应用，目前它已成为线性集成电路中品种和数量最多的一类。 </a:t>
            </a:r>
          </a:p>
          <a:p>
            <a:pPr eaLnBrk="1" hangingPunct="1"/>
            <a:r>
              <a:rPr kumimoji="1" lang="zh-CN" altLang="en-US">
                <a:solidFill>
                  <a:srgbClr val="000000"/>
                </a:solidFill>
              </a:rPr>
              <a:t>由于发展初期主要用在模拟计算机中进行数学运算，所以称为运算放大器。现代集成运放的应用，早已超出了“运算”的范围，在信号处理、信号测量及自动控制等方面，都得到了广泛应用。</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F31DD8B7-BBFD-4CE5-8F4F-1AF36B973CBE}"/>
              </a:ext>
            </a:extLst>
          </p:cNvPr>
          <p:cNvSpPr>
            <a:spLocks noGrp="1" noRot="1" noChangeAspect="1" noChangeArrowheads="1" noTextEdit="1"/>
          </p:cNvSpPr>
          <p:nvPr>
            <p:ph type="sldImg"/>
          </p:nvPr>
        </p:nvSpPr>
        <p:spPr>
          <a:xfrm>
            <a:off x="992188" y="768350"/>
            <a:ext cx="5114925" cy="3836988"/>
          </a:xfrm>
          <a:ln/>
        </p:spPr>
      </p:sp>
      <p:sp>
        <p:nvSpPr>
          <p:cNvPr id="13315" name="Rectangle 3">
            <a:extLst>
              <a:ext uri="{FF2B5EF4-FFF2-40B4-BE49-F238E27FC236}">
                <a16:creationId xmlns:a16="http://schemas.microsoft.com/office/drawing/2014/main" id="{775790E7-96BA-4526-B3A3-13B90586F22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zh-CN" altLang="en-US">
                <a:solidFill>
                  <a:srgbClr val="000000"/>
                </a:solidFill>
              </a:rPr>
              <a:t>集成运放内部电路由输入级、中间级、输出级和偏置电路四部分组成。</a:t>
            </a:r>
          </a:p>
          <a:p>
            <a:pPr eaLnBrk="1" hangingPunct="1"/>
            <a:r>
              <a:rPr kumimoji="1" lang="zh-CN" altLang="en-US">
                <a:solidFill>
                  <a:srgbClr val="FF33CC"/>
                </a:solidFill>
              </a:rPr>
              <a:t>输入级</a:t>
            </a:r>
            <a:r>
              <a:rPr kumimoji="1" lang="zh-CN" altLang="en-US"/>
              <a:t>：使用高性能的差分放大电路，它必须对共模信号有很强的抑制力，而且采用双端输入双端输出的形式。</a:t>
            </a:r>
          </a:p>
          <a:p>
            <a:pPr eaLnBrk="1" hangingPunct="1"/>
            <a:r>
              <a:rPr kumimoji="1" lang="zh-CN" altLang="en-US"/>
              <a:t>中间级</a:t>
            </a:r>
            <a:r>
              <a:rPr kumimoji="1" lang="zh-CN" altLang="en-US">
                <a:solidFill>
                  <a:srgbClr val="FF33CC"/>
                </a:solidFill>
              </a:rPr>
              <a:t>：</a:t>
            </a:r>
            <a:r>
              <a:rPr kumimoji="1" lang="zh-CN" altLang="en-US"/>
              <a:t>提供高的电压增益，以保证运放的运算精度。中间级的电路形式多为差分电路和带有源负载的高增益放大器。</a:t>
            </a:r>
          </a:p>
          <a:p>
            <a:pPr eaLnBrk="1" hangingPunct="1"/>
            <a:r>
              <a:rPr kumimoji="1" lang="zh-CN" altLang="en-US">
                <a:solidFill>
                  <a:srgbClr val="FF33CC"/>
                </a:solidFill>
              </a:rPr>
              <a:t>输出级：</a:t>
            </a:r>
            <a:r>
              <a:rPr kumimoji="1" lang="zh-CN" altLang="en-US"/>
              <a:t>由</a:t>
            </a:r>
            <a:r>
              <a:rPr kumimoji="1" lang="en-US" altLang="zh-CN">
                <a:solidFill>
                  <a:srgbClr val="FF3300"/>
                </a:solidFill>
              </a:rPr>
              <a:t>PNP</a:t>
            </a:r>
            <a:r>
              <a:rPr kumimoji="1" lang="zh-CN" altLang="en-US"/>
              <a:t>和</a:t>
            </a:r>
            <a:r>
              <a:rPr kumimoji="1" lang="en-US" altLang="zh-CN">
                <a:solidFill>
                  <a:srgbClr val="FF3300"/>
                </a:solidFill>
              </a:rPr>
              <a:t>NPN</a:t>
            </a:r>
            <a:r>
              <a:rPr kumimoji="1" lang="zh-CN" altLang="en-US"/>
              <a:t>两种极性的三极管或复合管组成，以获得正负两个极性的输出电压或电流。具体电路参阅功率放大器。</a:t>
            </a:r>
          </a:p>
          <a:p>
            <a:pPr eaLnBrk="1" hangingPunct="1"/>
            <a:r>
              <a:rPr kumimoji="1" lang="zh-CN" altLang="en-US">
                <a:solidFill>
                  <a:srgbClr val="FF33CC"/>
                </a:solidFill>
              </a:rPr>
              <a:t>偏置电路：</a:t>
            </a:r>
            <a:r>
              <a:rPr kumimoji="1" lang="zh-CN" altLang="en-US"/>
              <a:t>提供稳定的几乎不随温度而变化的偏置电流，以稳定工作点。</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a:extLst>
              <a:ext uri="{FF2B5EF4-FFF2-40B4-BE49-F238E27FC236}">
                <a16:creationId xmlns:a16="http://schemas.microsoft.com/office/drawing/2014/main" id="{7F561DAF-647D-4AF9-A96A-C61B2E925DD1}"/>
              </a:ext>
            </a:extLst>
          </p:cNvPr>
          <p:cNvSpPr>
            <a:spLocks noGrp="1" noRot="1" noChangeAspect="1" noChangeArrowheads="1" noTextEdit="1"/>
          </p:cNvSpPr>
          <p:nvPr>
            <p:ph type="sldImg"/>
          </p:nvPr>
        </p:nvSpPr>
        <p:spPr>
          <a:xfrm>
            <a:off x="992188" y="768350"/>
            <a:ext cx="5114925" cy="3836988"/>
          </a:xfrm>
          <a:ln/>
        </p:spPr>
      </p:sp>
      <p:sp>
        <p:nvSpPr>
          <p:cNvPr id="16387" name="备注占位符 2">
            <a:extLst>
              <a:ext uri="{FF2B5EF4-FFF2-40B4-BE49-F238E27FC236}">
                <a16:creationId xmlns:a16="http://schemas.microsoft.com/office/drawing/2014/main" id="{B412DAA5-8C2F-4442-A115-C44AF83005B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共模信号相当于两个输入端信号中相同的部分，差模信号相当于两个输入端信号中不同的部分。</a:t>
            </a:r>
            <a:endParaRPr lang="en-US" altLang="zh-CN"/>
          </a:p>
          <a:p>
            <a:r>
              <a:rPr lang="zh-CN" altLang="en-US"/>
              <a:t>两输入端中的共模信号大小相等，相位相同；差模信号大小相等，相位相反。</a:t>
            </a:r>
          </a:p>
          <a:p>
            <a:endParaRPr lang="zh-CN" altLang="en-US"/>
          </a:p>
        </p:txBody>
      </p:sp>
      <p:sp>
        <p:nvSpPr>
          <p:cNvPr id="16388" name="灯片编号占位符 3">
            <a:extLst>
              <a:ext uri="{FF2B5EF4-FFF2-40B4-BE49-F238E27FC236}">
                <a16:creationId xmlns:a16="http://schemas.microsoft.com/office/drawing/2014/main" id="{74BE66B5-6BC9-46A3-A076-4F5A40F4B58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ea typeface="宋体" panose="02010600030101010101" pitchFamily="2" charset="-122"/>
              </a:defRPr>
            </a:lvl1pPr>
            <a:lvl2pPr marL="742950" indent="-285750" defTabSz="990600">
              <a:defRPr>
                <a:solidFill>
                  <a:schemeClr val="tx1"/>
                </a:solidFill>
                <a:latin typeface="Arial" panose="020B0604020202020204" pitchFamily="34" charset="0"/>
                <a:ea typeface="宋体" panose="02010600030101010101" pitchFamily="2" charset="-122"/>
              </a:defRPr>
            </a:lvl2pPr>
            <a:lvl3pPr marL="1143000" indent="-228600" defTabSz="990600">
              <a:defRPr>
                <a:solidFill>
                  <a:schemeClr val="tx1"/>
                </a:solidFill>
                <a:latin typeface="Arial" panose="020B0604020202020204" pitchFamily="34" charset="0"/>
                <a:ea typeface="宋体" panose="02010600030101010101" pitchFamily="2" charset="-122"/>
              </a:defRPr>
            </a:lvl3pPr>
            <a:lvl4pPr marL="1600200" indent="-228600" defTabSz="990600">
              <a:defRPr>
                <a:solidFill>
                  <a:schemeClr val="tx1"/>
                </a:solidFill>
                <a:latin typeface="Arial" panose="020B0604020202020204" pitchFamily="34" charset="0"/>
                <a:ea typeface="宋体" panose="02010600030101010101" pitchFamily="2" charset="-122"/>
              </a:defRPr>
            </a:lvl4pPr>
            <a:lvl5pPr marL="2057400" indent="-228600" defTabSz="990600">
              <a:defRPr>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4333AA4-3332-4670-AA42-F74E5B8664DC}" type="slidenum">
              <a:rPr lang="en-US" altLang="zh-CN" smtClean="0"/>
              <a:pPr/>
              <a:t>7</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161EE73F-1061-45FB-9FCA-F097B4DF7B4F}"/>
              </a:ext>
            </a:extLst>
          </p:cNvPr>
          <p:cNvSpPr>
            <a:spLocks noGrp="1" noRot="1" noChangeAspect="1" noChangeArrowheads="1" noTextEdit="1"/>
          </p:cNvSpPr>
          <p:nvPr>
            <p:ph type="sldImg"/>
          </p:nvPr>
        </p:nvSpPr>
        <p:spPr>
          <a:xfrm>
            <a:off x="992188" y="768350"/>
            <a:ext cx="5114925" cy="3836988"/>
          </a:xfrm>
          <a:ln/>
        </p:spPr>
      </p:sp>
      <p:sp>
        <p:nvSpPr>
          <p:cNvPr id="18435" name="Rectangle 3">
            <a:extLst>
              <a:ext uri="{FF2B5EF4-FFF2-40B4-BE49-F238E27FC236}">
                <a16:creationId xmlns:a16="http://schemas.microsoft.com/office/drawing/2014/main" id="{61D941AF-AFF2-479E-A5F6-72D81980E95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zh-CN" altLang="en-US">
                <a:solidFill>
                  <a:srgbClr val="000000"/>
                </a:solidFill>
              </a:rPr>
              <a:t>为了分析简便，通常把实际的集成运放理想化。</a:t>
            </a:r>
          </a:p>
          <a:p>
            <a:pPr eaLnBrk="1" hangingPunct="1"/>
            <a:r>
              <a:rPr kumimoji="1" lang="zh-CN" altLang="en-US">
                <a:solidFill>
                  <a:srgbClr val="000000"/>
                </a:solidFill>
              </a:rPr>
              <a:t>满足理想化条件的集成运放应具有无限大的差模输入电阻、趋于零的输出电阻、无限大的差模电压增益和共模抑制比、无限大的频带宽度以及趋于零的失调和漂移。</a:t>
            </a:r>
          </a:p>
          <a:p>
            <a:pPr eaLnBrk="1" hangingPunct="1"/>
            <a:r>
              <a:rPr kumimoji="1" lang="zh-CN" altLang="en-US">
                <a:solidFill>
                  <a:srgbClr val="000000"/>
                </a:solidFill>
              </a:rPr>
              <a:t>    虽然实际集成运放不可能具有上述理想特性，但是在低频工作时，它的特性是接近理想的。</a:t>
            </a:r>
          </a:p>
          <a:p>
            <a:pPr eaLnBrk="1" hangingPunct="1"/>
            <a:endParaRPr kumimoji="1" lang="zh-CN" altLang="en-US">
              <a:solidFill>
                <a:srgbClr val="000000"/>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531F0347-3448-4AD1-8245-8B78516CBD1D}"/>
              </a:ext>
            </a:extLst>
          </p:cNvPr>
          <p:cNvSpPr>
            <a:spLocks noGrp="1" noRot="1" noChangeAspect="1" noChangeArrowheads="1" noTextEdit="1"/>
          </p:cNvSpPr>
          <p:nvPr>
            <p:ph type="sldImg"/>
          </p:nvPr>
        </p:nvSpPr>
        <p:spPr>
          <a:xfrm>
            <a:off x="992188" y="768350"/>
            <a:ext cx="5114925" cy="3836988"/>
          </a:xfrm>
          <a:ln/>
        </p:spPr>
      </p:sp>
      <p:sp>
        <p:nvSpPr>
          <p:cNvPr id="20483" name="Rectangle 3">
            <a:extLst>
              <a:ext uri="{FF2B5EF4-FFF2-40B4-BE49-F238E27FC236}">
                <a16:creationId xmlns:a16="http://schemas.microsoft.com/office/drawing/2014/main" id="{EBB8E99D-989F-4E1C-B462-EFDE37F7CB8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zh-CN" altLang="en-US">
                <a:solidFill>
                  <a:srgbClr val="000000"/>
                </a:solidFill>
              </a:rPr>
              <a:t>集成运放的种类很多，根据它们的性能、特点和用途，可大致分为通用型和专用型两大类。</a:t>
            </a:r>
          </a:p>
          <a:p>
            <a:pPr eaLnBrk="1" hangingPunct="1"/>
            <a:r>
              <a:rPr kumimoji="1" lang="zh-CN" altLang="en-US">
                <a:solidFill>
                  <a:srgbClr val="000000"/>
                </a:solidFill>
              </a:rPr>
              <a:t>    通用型的指标比较均衡全面，目前已臻理想。</a:t>
            </a:r>
          </a:p>
          <a:p>
            <a:pPr eaLnBrk="1" hangingPunct="1"/>
            <a:r>
              <a:rPr kumimoji="1" lang="zh-CN" altLang="en-US">
                <a:solidFill>
                  <a:srgbClr val="000000"/>
                </a:solidFill>
              </a:rPr>
              <a:t>    专用型是为适应某些特殊要求而设计的，它的指标一般有一项十分突出，如低功耗型、低漂移型、高精度型等，目前仍在发展之中。</a:t>
            </a:r>
          </a:p>
          <a:p>
            <a:pPr eaLnBrk="1" hangingPunct="1"/>
            <a:r>
              <a:rPr kumimoji="1" lang="zh-CN" altLang="en-US">
                <a:solidFill>
                  <a:srgbClr val="000000"/>
                </a:solidFill>
              </a:rPr>
              <a:t>集成运放的技术参数是衡量运算放大器性能的指标，也是电路设计者选用集成运放的依据。</a:t>
            </a:r>
            <a:endParaRPr kumimoji="1" lang="en-US" altLang="zh-CN" i="1"/>
          </a:p>
          <a:p>
            <a:pPr eaLnBrk="1" hangingPunct="1"/>
            <a:r>
              <a:rPr lang="zh-CN" altLang="en-US"/>
              <a:t>共模抑制比</a:t>
            </a:r>
            <a:r>
              <a:rPr lang="en-US" altLang="zh-CN"/>
              <a:t>(Common  Mode  Rejection  Ratio) </a:t>
            </a:r>
            <a:r>
              <a:rPr lang="en-US" altLang="zh-CN" i="1"/>
              <a:t>K</a:t>
            </a:r>
            <a:r>
              <a:rPr lang="en-US" altLang="zh-CN" i="1" baseline="-15000"/>
              <a:t>CMRR</a:t>
            </a:r>
            <a:endParaRPr kumimoji="1" lang="zh-CN" altLang="en-US" b="1"/>
          </a:p>
          <a:p>
            <a:pPr eaLnBrk="1" hangingPunct="1"/>
            <a:r>
              <a:rPr kumimoji="1" lang="zh-CN" altLang="en-US">
                <a:solidFill>
                  <a:srgbClr val="000000"/>
                </a:solidFill>
              </a:rPr>
              <a:t>输入失调电压：使输出电压为零的外加差模输入电压值，用</a:t>
            </a:r>
            <a:r>
              <a:rPr kumimoji="1" lang="en-US" altLang="zh-CN">
                <a:solidFill>
                  <a:srgbClr val="000000"/>
                </a:solidFill>
              </a:rPr>
              <a:t>Uio</a:t>
            </a:r>
            <a:r>
              <a:rPr kumimoji="1" lang="zh-CN" altLang="en-US">
                <a:solidFill>
                  <a:srgbClr val="000000"/>
                </a:solidFill>
              </a:rPr>
              <a:t>表示。</a:t>
            </a:r>
            <a:endParaRPr kumimoji="1" lang="en-US" altLang="zh-CN">
              <a:solidFill>
                <a:srgbClr val="FF0066"/>
              </a:solidFill>
            </a:endParaRPr>
          </a:p>
          <a:p>
            <a:pPr eaLnBrk="1" hangingPunct="1"/>
            <a:r>
              <a:rPr kumimoji="1" lang="en-US" altLang="en-US">
                <a:solidFill>
                  <a:srgbClr val="FF0066"/>
                </a:solidFill>
              </a:rPr>
              <a:t>最大差模输入电压UidM</a:t>
            </a:r>
            <a:r>
              <a:rPr kumimoji="1" lang="zh-CN" altLang="en-US">
                <a:solidFill>
                  <a:srgbClr val="FF0066"/>
                </a:solidFill>
              </a:rPr>
              <a:t>：</a:t>
            </a:r>
            <a:r>
              <a:rPr kumimoji="1" lang="zh-CN" altLang="en-US">
                <a:solidFill>
                  <a:srgbClr val="000000"/>
                </a:solidFill>
              </a:rPr>
              <a:t>集成运放的反相和同相输入端所能承受的最大电压值。</a:t>
            </a:r>
            <a:r>
              <a:rPr kumimoji="1" lang="zh-CN" altLang="en-US"/>
              <a:t> </a:t>
            </a:r>
            <a:endParaRPr kumimoji="1" lang="zh-CN" altLang="en-US">
              <a:solidFill>
                <a:srgbClr val="FF0066"/>
              </a:solidFill>
            </a:endParaRPr>
          </a:p>
          <a:p>
            <a:pPr eaLnBrk="1" hangingPunct="1"/>
            <a:r>
              <a:rPr kumimoji="1" lang="en-US" altLang="en-US">
                <a:solidFill>
                  <a:srgbClr val="FF0066"/>
                </a:solidFill>
              </a:rPr>
              <a:t>最大共模输入电压UiCM</a:t>
            </a:r>
            <a:r>
              <a:rPr kumimoji="1" lang="zh-CN" altLang="en-US">
                <a:solidFill>
                  <a:srgbClr val="FF0066"/>
                </a:solidFill>
              </a:rPr>
              <a:t>：</a:t>
            </a:r>
            <a:r>
              <a:rPr kumimoji="1" lang="zh-CN" altLang="en-US">
                <a:solidFill>
                  <a:srgbClr val="000000"/>
                </a:solidFill>
              </a:rPr>
              <a:t>共模抑制比由正常值下降</a:t>
            </a:r>
            <a:r>
              <a:rPr kumimoji="1" lang="en-US" altLang="zh-CN">
                <a:solidFill>
                  <a:srgbClr val="000000"/>
                </a:solidFill>
              </a:rPr>
              <a:t>6dB</a:t>
            </a:r>
            <a:r>
              <a:rPr kumimoji="1" lang="zh-CN" altLang="en-US">
                <a:solidFill>
                  <a:srgbClr val="000000"/>
                </a:solidFill>
              </a:rPr>
              <a:t>时，所加的共模输入电压值。</a:t>
            </a:r>
          </a:p>
          <a:p>
            <a:pPr eaLnBrk="1" hangingPunct="1"/>
            <a:r>
              <a:rPr kumimoji="1" lang="zh-CN" altLang="en-US">
                <a:solidFill>
                  <a:srgbClr val="000000"/>
                </a:solidFill>
              </a:rPr>
              <a:t>集成运放在大幅度阶跃信号作用下，输出电压随时间的最大变化率称为转换速率，用</a:t>
            </a:r>
            <a:r>
              <a:rPr kumimoji="1" lang="en-US" altLang="zh-CN">
                <a:solidFill>
                  <a:srgbClr val="000000"/>
                </a:solidFill>
              </a:rPr>
              <a:t>SR</a:t>
            </a:r>
            <a:r>
              <a:rPr kumimoji="1" lang="zh-CN" altLang="en-US">
                <a:solidFill>
                  <a:srgbClr val="000000"/>
                </a:solidFill>
              </a:rPr>
              <a:t>表示。</a:t>
            </a:r>
          </a:p>
          <a:p>
            <a:pPr eaLnBrk="1" hangingPunct="1"/>
            <a:r>
              <a:rPr kumimoji="1" lang="en-US" altLang="en-US">
                <a:solidFill>
                  <a:srgbClr val="FF0066"/>
                </a:solidFill>
              </a:rPr>
              <a:t>开环带宽BW</a:t>
            </a:r>
            <a:r>
              <a:rPr kumimoji="1" lang="zh-CN" altLang="en-US">
                <a:solidFill>
                  <a:srgbClr val="FF0066"/>
                </a:solidFill>
              </a:rPr>
              <a:t>：</a:t>
            </a:r>
            <a:r>
              <a:rPr kumimoji="1" lang="zh-CN" altLang="en-US">
                <a:solidFill>
                  <a:srgbClr val="000000"/>
                </a:solidFill>
              </a:rPr>
              <a:t>开环差模电压增益下降</a:t>
            </a:r>
            <a:r>
              <a:rPr kumimoji="1" lang="en-US" altLang="zh-CN">
                <a:solidFill>
                  <a:srgbClr val="000000"/>
                </a:solidFill>
              </a:rPr>
              <a:t>3dB</a:t>
            </a:r>
            <a:r>
              <a:rPr kumimoji="1" lang="zh-CN" altLang="en-US">
                <a:solidFill>
                  <a:srgbClr val="000000"/>
                </a:solidFill>
              </a:rPr>
              <a:t>时，所对应的频率。</a:t>
            </a:r>
            <a:r>
              <a:rPr kumimoji="1" lang="zh-CN" altLang="en-US"/>
              <a:t> </a:t>
            </a:r>
          </a:p>
          <a:p>
            <a:pPr eaLnBrk="1" hangingPunct="1"/>
            <a:r>
              <a:rPr kumimoji="1" lang="en-US" altLang="en-US">
                <a:solidFill>
                  <a:srgbClr val="FF0066"/>
                </a:solidFill>
              </a:rPr>
              <a:t>单位增益带宽BWG</a:t>
            </a:r>
            <a:r>
              <a:rPr kumimoji="1" lang="zh-CN" altLang="en-US">
                <a:solidFill>
                  <a:srgbClr val="FF0066"/>
                </a:solidFill>
              </a:rPr>
              <a:t>：</a:t>
            </a:r>
            <a:r>
              <a:rPr kumimoji="1" lang="zh-CN" altLang="en-US">
                <a:solidFill>
                  <a:srgbClr val="000000"/>
                </a:solidFill>
              </a:rPr>
              <a:t>运算放大器开环差模电压增益下降到</a:t>
            </a:r>
            <a:r>
              <a:rPr kumimoji="1" lang="en-US" altLang="zh-CN">
                <a:solidFill>
                  <a:srgbClr val="000000"/>
                </a:solidFill>
              </a:rPr>
              <a:t>0dB</a:t>
            </a:r>
            <a:r>
              <a:rPr kumimoji="1" lang="zh-CN" altLang="en-US">
                <a:solidFill>
                  <a:srgbClr val="000000"/>
                </a:solidFill>
              </a:rPr>
              <a:t>时，所对应的频率。</a:t>
            </a:r>
          </a:p>
          <a:p>
            <a:pPr eaLnBrk="1" hangingPunct="1"/>
            <a:r>
              <a:rPr kumimoji="1" lang="zh-CN" altLang="en-US">
                <a:solidFill>
                  <a:srgbClr val="000000"/>
                </a:solidFill>
              </a:rPr>
              <a:t>除以上参数外，还有差模电压增益</a:t>
            </a:r>
            <a:r>
              <a:rPr kumimoji="1" lang="en-US" altLang="zh-CN">
                <a:solidFill>
                  <a:srgbClr val="000000"/>
                </a:solidFill>
              </a:rPr>
              <a:t>Ad</a:t>
            </a:r>
            <a:r>
              <a:rPr kumimoji="1" lang="zh-CN" altLang="en-US">
                <a:solidFill>
                  <a:srgbClr val="000000"/>
                </a:solidFill>
              </a:rPr>
              <a:t>、共模电压增益</a:t>
            </a:r>
            <a:r>
              <a:rPr kumimoji="1" lang="en-US" altLang="zh-CN">
                <a:solidFill>
                  <a:srgbClr val="000000"/>
                </a:solidFill>
              </a:rPr>
              <a:t>AC</a:t>
            </a:r>
            <a:r>
              <a:rPr kumimoji="1" lang="zh-CN" altLang="en-US">
                <a:solidFill>
                  <a:srgbClr val="000000"/>
                </a:solidFill>
              </a:rPr>
              <a:t>、共模抑制比</a:t>
            </a:r>
            <a:r>
              <a:rPr kumimoji="1" lang="en-US" altLang="zh-CN">
                <a:solidFill>
                  <a:srgbClr val="000000"/>
                </a:solidFill>
              </a:rPr>
              <a:t>KCMR</a:t>
            </a:r>
            <a:r>
              <a:rPr kumimoji="1" lang="zh-CN" altLang="en-US">
                <a:solidFill>
                  <a:srgbClr val="000000"/>
                </a:solidFill>
              </a:rPr>
              <a:t>、输入电阻、输出电阻等。</a:t>
            </a:r>
          </a:p>
          <a:p>
            <a:pPr eaLnBrk="1" hangingPunct="1"/>
            <a:r>
              <a:rPr kumimoji="1" lang="zh-CN" altLang="en-US">
                <a:solidFill>
                  <a:srgbClr val="000000"/>
                </a:solidFill>
              </a:rPr>
              <a:t> </a:t>
            </a:r>
          </a:p>
          <a:p>
            <a:pPr eaLnBrk="1" hangingPunct="1"/>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FDA8ADDD-9AE8-4A70-A25A-467DA6BA7C46}"/>
              </a:ext>
            </a:extLst>
          </p:cNvPr>
          <p:cNvSpPr>
            <a:spLocks noGrp="1" noRot="1" noChangeAspect="1" noChangeArrowheads="1" noTextEdit="1"/>
          </p:cNvSpPr>
          <p:nvPr>
            <p:ph type="sldImg"/>
          </p:nvPr>
        </p:nvSpPr>
        <p:spPr>
          <a:xfrm>
            <a:off x="992188" y="768350"/>
            <a:ext cx="5114925" cy="3836988"/>
          </a:xfrm>
          <a:ln/>
        </p:spPr>
      </p:sp>
      <p:sp>
        <p:nvSpPr>
          <p:cNvPr id="22531" name="Rectangle 3">
            <a:extLst>
              <a:ext uri="{FF2B5EF4-FFF2-40B4-BE49-F238E27FC236}">
                <a16:creationId xmlns:a16="http://schemas.microsoft.com/office/drawing/2014/main" id="{0BD87731-AD30-4DEC-851F-70666C92051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线性区很窄，所以要使运放工作在线性区，必须引入电压负反馈。</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3931CAEC-11E7-447D-A6C6-1E84D359DB15}"/>
              </a:ext>
            </a:extLst>
          </p:cNvPr>
          <p:cNvSpPr>
            <a:spLocks noGrp="1" noChangeArrowheads="1"/>
          </p:cNvSpPr>
          <p:nvPr>
            <p:ph type="dt" sz="half" idx="10"/>
          </p:nvPr>
        </p:nvSpPr>
        <p:spPr>
          <a:ln/>
        </p:spPr>
        <p:txBody>
          <a:bodyPr/>
          <a:lstStyle>
            <a:lvl1pPr>
              <a:defRPr/>
            </a:lvl1pPr>
          </a:lstStyle>
          <a:p>
            <a:pPr>
              <a:defRPr/>
            </a:pPr>
            <a:fld id="{41C9ACC7-3D5D-41D1-83B8-81997B202978}" type="datetime1">
              <a:rPr lang="zh-CN" altLang="en-US"/>
              <a:pPr>
                <a:defRPr/>
              </a:pPr>
              <a:t>2022/12/5</a:t>
            </a:fld>
            <a:endParaRPr lang="en-US" altLang="zh-CN"/>
          </a:p>
        </p:txBody>
      </p:sp>
      <p:sp>
        <p:nvSpPr>
          <p:cNvPr id="5" name="Rectangle 5">
            <a:extLst>
              <a:ext uri="{FF2B5EF4-FFF2-40B4-BE49-F238E27FC236}">
                <a16:creationId xmlns:a16="http://schemas.microsoft.com/office/drawing/2014/main" id="{F19434DF-702C-4138-901B-0D08CEA79333}"/>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集成运算放大器 </a:t>
            </a:r>
            <a:r>
              <a:rPr lang="en-US" altLang="zh-CN"/>
              <a:t>(1)</a:t>
            </a:r>
          </a:p>
        </p:txBody>
      </p:sp>
      <p:sp>
        <p:nvSpPr>
          <p:cNvPr id="6" name="Rectangle 6">
            <a:extLst>
              <a:ext uri="{FF2B5EF4-FFF2-40B4-BE49-F238E27FC236}">
                <a16:creationId xmlns:a16="http://schemas.microsoft.com/office/drawing/2014/main" id="{865B8E93-6AA8-4FAE-9420-55683A9767AA}"/>
              </a:ext>
            </a:extLst>
          </p:cNvPr>
          <p:cNvSpPr>
            <a:spLocks noGrp="1" noChangeArrowheads="1"/>
          </p:cNvSpPr>
          <p:nvPr>
            <p:ph type="sldNum" sz="quarter" idx="12"/>
          </p:nvPr>
        </p:nvSpPr>
        <p:spPr>
          <a:ln/>
        </p:spPr>
        <p:txBody>
          <a:bodyPr/>
          <a:lstStyle>
            <a:lvl1pPr>
              <a:defRPr/>
            </a:lvl1pPr>
          </a:lstStyle>
          <a:p>
            <a:pPr>
              <a:defRPr/>
            </a:pPr>
            <a:fld id="{7A5CF50E-CD23-4489-AEFE-1CF642AF9E80}" type="slidenum">
              <a:rPr lang="en-US" altLang="zh-CN"/>
              <a:pPr>
                <a:defRPr/>
              </a:pPr>
              <a:t>‹#›</a:t>
            </a:fld>
            <a:endParaRPr lang="en-US" altLang="zh-CN"/>
          </a:p>
        </p:txBody>
      </p:sp>
    </p:spTree>
    <p:extLst>
      <p:ext uri="{BB962C8B-B14F-4D97-AF65-F5344CB8AC3E}">
        <p14:creationId xmlns:p14="http://schemas.microsoft.com/office/powerpoint/2010/main" val="440074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D2941FC1-4AAC-48C5-A9AF-8EC47DACE114}"/>
              </a:ext>
            </a:extLst>
          </p:cNvPr>
          <p:cNvSpPr>
            <a:spLocks noGrp="1" noChangeArrowheads="1"/>
          </p:cNvSpPr>
          <p:nvPr>
            <p:ph type="dt" sz="half" idx="10"/>
          </p:nvPr>
        </p:nvSpPr>
        <p:spPr>
          <a:ln/>
        </p:spPr>
        <p:txBody>
          <a:bodyPr/>
          <a:lstStyle>
            <a:lvl1pPr>
              <a:defRPr/>
            </a:lvl1pPr>
          </a:lstStyle>
          <a:p>
            <a:pPr>
              <a:defRPr/>
            </a:pPr>
            <a:fld id="{FD0D6F1B-3720-45FA-8BCD-0666D9BCC10C}" type="datetime1">
              <a:rPr lang="zh-CN" altLang="en-US"/>
              <a:pPr>
                <a:defRPr/>
              </a:pPr>
              <a:t>2022/12/5</a:t>
            </a:fld>
            <a:endParaRPr lang="en-US" altLang="zh-CN"/>
          </a:p>
        </p:txBody>
      </p:sp>
      <p:sp>
        <p:nvSpPr>
          <p:cNvPr id="5" name="Rectangle 5">
            <a:extLst>
              <a:ext uri="{FF2B5EF4-FFF2-40B4-BE49-F238E27FC236}">
                <a16:creationId xmlns:a16="http://schemas.microsoft.com/office/drawing/2014/main" id="{1EC0AF72-BF1E-4FE3-A008-88F07A75B300}"/>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集成运算放大器 </a:t>
            </a:r>
            <a:r>
              <a:rPr lang="en-US" altLang="zh-CN"/>
              <a:t>(1)</a:t>
            </a:r>
          </a:p>
        </p:txBody>
      </p:sp>
      <p:sp>
        <p:nvSpPr>
          <p:cNvPr id="6" name="Rectangle 6">
            <a:extLst>
              <a:ext uri="{FF2B5EF4-FFF2-40B4-BE49-F238E27FC236}">
                <a16:creationId xmlns:a16="http://schemas.microsoft.com/office/drawing/2014/main" id="{4942DD65-47B0-488D-8448-ED1E212CF228}"/>
              </a:ext>
            </a:extLst>
          </p:cNvPr>
          <p:cNvSpPr>
            <a:spLocks noGrp="1" noChangeArrowheads="1"/>
          </p:cNvSpPr>
          <p:nvPr>
            <p:ph type="sldNum" sz="quarter" idx="12"/>
          </p:nvPr>
        </p:nvSpPr>
        <p:spPr>
          <a:ln/>
        </p:spPr>
        <p:txBody>
          <a:bodyPr/>
          <a:lstStyle>
            <a:lvl1pPr>
              <a:defRPr/>
            </a:lvl1pPr>
          </a:lstStyle>
          <a:p>
            <a:pPr>
              <a:defRPr/>
            </a:pPr>
            <a:fld id="{B0DFA13A-1D0C-4CF6-B966-68D6B41221FD}" type="slidenum">
              <a:rPr lang="en-US" altLang="zh-CN"/>
              <a:pPr>
                <a:defRPr/>
              </a:pPr>
              <a:t>‹#›</a:t>
            </a:fld>
            <a:endParaRPr lang="en-US" altLang="zh-CN"/>
          </a:p>
        </p:txBody>
      </p:sp>
    </p:spTree>
    <p:extLst>
      <p:ext uri="{BB962C8B-B14F-4D97-AF65-F5344CB8AC3E}">
        <p14:creationId xmlns:p14="http://schemas.microsoft.com/office/powerpoint/2010/main" val="1502774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6107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6107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1C4BED1C-AEA2-4BB7-844E-4B4A1BBB1284}"/>
              </a:ext>
            </a:extLst>
          </p:cNvPr>
          <p:cNvSpPr>
            <a:spLocks noGrp="1" noChangeArrowheads="1"/>
          </p:cNvSpPr>
          <p:nvPr>
            <p:ph type="dt" sz="half" idx="10"/>
          </p:nvPr>
        </p:nvSpPr>
        <p:spPr>
          <a:ln/>
        </p:spPr>
        <p:txBody>
          <a:bodyPr/>
          <a:lstStyle>
            <a:lvl1pPr>
              <a:defRPr/>
            </a:lvl1pPr>
          </a:lstStyle>
          <a:p>
            <a:pPr>
              <a:defRPr/>
            </a:pPr>
            <a:fld id="{4E0D1F82-294C-4F14-97E8-02FAB4FE4DAE}" type="datetime1">
              <a:rPr lang="zh-CN" altLang="en-US"/>
              <a:pPr>
                <a:defRPr/>
              </a:pPr>
              <a:t>2022/12/5</a:t>
            </a:fld>
            <a:endParaRPr lang="en-US" altLang="zh-CN"/>
          </a:p>
        </p:txBody>
      </p:sp>
      <p:sp>
        <p:nvSpPr>
          <p:cNvPr id="5" name="Rectangle 5">
            <a:extLst>
              <a:ext uri="{FF2B5EF4-FFF2-40B4-BE49-F238E27FC236}">
                <a16:creationId xmlns:a16="http://schemas.microsoft.com/office/drawing/2014/main" id="{6C7C019F-57AA-4BF5-A18F-03D4E542B8ED}"/>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集成运算放大器 </a:t>
            </a:r>
            <a:r>
              <a:rPr lang="en-US" altLang="zh-CN"/>
              <a:t>(1)</a:t>
            </a:r>
          </a:p>
        </p:txBody>
      </p:sp>
      <p:sp>
        <p:nvSpPr>
          <p:cNvPr id="6" name="Rectangle 6">
            <a:extLst>
              <a:ext uri="{FF2B5EF4-FFF2-40B4-BE49-F238E27FC236}">
                <a16:creationId xmlns:a16="http://schemas.microsoft.com/office/drawing/2014/main" id="{E5E978F8-E88E-42B6-9ADB-84F717E26BEA}"/>
              </a:ext>
            </a:extLst>
          </p:cNvPr>
          <p:cNvSpPr>
            <a:spLocks noGrp="1" noChangeArrowheads="1"/>
          </p:cNvSpPr>
          <p:nvPr>
            <p:ph type="sldNum" sz="quarter" idx="12"/>
          </p:nvPr>
        </p:nvSpPr>
        <p:spPr>
          <a:ln/>
        </p:spPr>
        <p:txBody>
          <a:bodyPr/>
          <a:lstStyle>
            <a:lvl1pPr>
              <a:defRPr/>
            </a:lvl1pPr>
          </a:lstStyle>
          <a:p>
            <a:pPr>
              <a:defRPr/>
            </a:pPr>
            <a:fld id="{66BD4F90-CAE7-4F88-B298-E62E86A0AE65}" type="slidenum">
              <a:rPr lang="en-US" altLang="zh-CN"/>
              <a:pPr>
                <a:defRPr/>
              </a:pPr>
              <a:t>‹#›</a:t>
            </a:fld>
            <a:endParaRPr lang="en-US" altLang="zh-CN"/>
          </a:p>
        </p:txBody>
      </p:sp>
    </p:spTree>
    <p:extLst>
      <p:ext uri="{BB962C8B-B14F-4D97-AF65-F5344CB8AC3E}">
        <p14:creationId xmlns:p14="http://schemas.microsoft.com/office/powerpoint/2010/main" val="18925775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图表占位符 2"/>
          <p:cNvSpPr>
            <a:spLocks noGrp="1"/>
          </p:cNvSpPr>
          <p:nvPr>
            <p:ph type="chart" idx="1"/>
          </p:nvPr>
        </p:nvSpPr>
        <p:spPr>
          <a:xfrm>
            <a:off x="457200" y="1600200"/>
            <a:ext cx="8229600" cy="4781550"/>
          </a:xfrm>
        </p:spPr>
        <p:txBody>
          <a:bodyPr/>
          <a:lstStyle/>
          <a:p>
            <a:pPr lvl="0"/>
            <a:endParaRPr lang="zh-CN" altLang="en-US" noProof="0"/>
          </a:p>
        </p:txBody>
      </p:sp>
      <p:sp>
        <p:nvSpPr>
          <p:cNvPr id="4" name="Rectangle 4">
            <a:extLst>
              <a:ext uri="{FF2B5EF4-FFF2-40B4-BE49-F238E27FC236}">
                <a16:creationId xmlns:a16="http://schemas.microsoft.com/office/drawing/2014/main" id="{3564A6C6-AC19-4089-9EB7-8C125886F94E}"/>
              </a:ext>
            </a:extLst>
          </p:cNvPr>
          <p:cNvSpPr>
            <a:spLocks noGrp="1" noChangeArrowheads="1"/>
          </p:cNvSpPr>
          <p:nvPr>
            <p:ph type="dt" sz="half" idx="10"/>
          </p:nvPr>
        </p:nvSpPr>
        <p:spPr>
          <a:ln/>
        </p:spPr>
        <p:txBody>
          <a:bodyPr/>
          <a:lstStyle>
            <a:lvl1pPr>
              <a:defRPr/>
            </a:lvl1pPr>
          </a:lstStyle>
          <a:p>
            <a:pPr>
              <a:defRPr/>
            </a:pPr>
            <a:fld id="{AC30AEBD-F687-4DCD-BED6-CC977DB6590C}" type="datetime1">
              <a:rPr lang="zh-CN" altLang="en-US"/>
              <a:pPr>
                <a:defRPr/>
              </a:pPr>
              <a:t>2022/12/5</a:t>
            </a:fld>
            <a:endParaRPr lang="en-US" altLang="zh-CN"/>
          </a:p>
        </p:txBody>
      </p:sp>
      <p:sp>
        <p:nvSpPr>
          <p:cNvPr id="5" name="Rectangle 5">
            <a:extLst>
              <a:ext uri="{FF2B5EF4-FFF2-40B4-BE49-F238E27FC236}">
                <a16:creationId xmlns:a16="http://schemas.microsoft.com/office/drawing/2014/main" id="{35BBE7FB-5578-4E76-A362-E95FA452A8E9}"/>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集成运算放大器 </a:t>
            </a:r>
            <a:r>
              <a:rPr lang="en-US" altLang="zh-CN"/>
              <a:t>(1)</a:t>
            </a:r>
          </a:p>
        </p:txBody>
      </p:sp>
      <p:sp>
        <p:nvSpPr>
          <p:cNvPr id="6" name="Rectangle 6">
            <a:extLst>
              <a:ext uri="{FF2B5EF4-FFF2-40B4-BE49-F238E27FC236}">
                <a16:creationId xmlns:a16="http://schemas.microsoft.com/office/drawing/2014/main" id="{F34D53B1-AF7D-4554-A0B6-AB62E5E36927}"/>
              </a:ext>
            </a:extLst>
          </p:cNvPr>
          <p:cNvSpPr>
            <a:spLocks noGrp="1" noChangeArrowheads="1"/>
          </p:cNvSpPr>
          <p:nvPr>
            <p:ph type="sldNum" sz="quarter" idx="12"/>
          </p:nvPr>
        </p:nvSpPr>
        <p:spPr>
          <a:ln/>
        </p:spPr>
        <p:txBody>
          <a:bodyPr/>
          <a:lstStyle>
            <a:lvl1pPr>
              <a:defRPr/>
            </a:lvl1pPr>
          </a:lstStyle>
          <a:p>
            <a:pPr>
              <a:defRPr/>
            </a:pPr>
            <a:fld id="{B36D3ED0-194B-4442-B551-97F8C486DC90}" type="slidenum">
              <a:rPr lang="en-US" altLang="zh-CN"/>
              <a:pPr>
                <a:defRPr/>
              </a:pPr>
              <a:t>‹#›</a:t>
            </a:fld>
            <a:endParaRPr lang="en-US" altLang="zh-CN"/>
          </a:p>
        </p:txBody>
      </p:sp>
    </p:spTree>
    <p:extLst>
      <p:ext uri="{BB962C8B-B14F-4D97-AF65-F5344CB8AC3E}">
        <p14:creationId xmlns:p14="http://schemas.microsoft.com/office/powerpoint/2010/main" val="13844106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7815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7815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65B31AB1-4BA5-4756-B6BA-20E26DB59D5D}"/>
              </a:ext>
            </a:extLst>
          </p:cNvPr>
          <p:cNvSpPr>
            <a:spLocks noGrp="1" noChangeArrowheads="1"/>
          </p:cNvSpPr>
          <p:nvPr>
            <p:ph type="dt" sz="half" idx="10"/>
          </p:nvPr>
        </p:nvSpPr>
        <p:spPr>
          <a:ln/>
        </p:spPr>
        <p:txBody>
          <a:bodyPr/>
          <a:lstStyle>
            <a:lvl1pPr>
              <a:defRPr/>
            </a:lvl1pPr>
          </a:lstStyle>
          <a:p>
            <a:pPr>
              <a:defRPr/>
            </a:pPr>
            <a:fld id="{5625D34A-7C7C-4563-9445-E7FE3FA128AC}" type="datetime1">
              <a:rPr lang="zh-CN" altLang="en-US"/>
              <a:pPr>
                <a:defRPr/>
              </a:pPr>
              <a:t>2022/12/5</a:t>
            </a:fld>
            <a:endParaRPr lang="en-US" altLang="zh-CN"/>
          </a:p>
        </p:txBody>
      </p:sp>
      <p:sp>
        <p:nvSpPr>
          <p:cNvPr id="6" name="Rectangle 5">
            <a:extLst>
              <a:ext uri="{FF2B5EF4-FFF2-40B4-BE49-F238E27FC236}">
                <a16:creationId xmlns:a16="http://schemas.microsoft.com/office/drawing/2014/main" id="{1DD460EA-38DD-4FD1-A5E7-BD4A24CD904E}"/>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集成运算放大器 </a:t>
            </a:r>
            <a:r>
              <a:rPr lang="en-US" altLang="zh-CN"/>
              <a:t>(1)</a:t>
            </a:r>
          </a:p>
        </p:txBody>
      </p:sp>
      <p:sp>
        <p:nvSpPr>
          <p:cNvPr id="7" name="Rectangle 6">
            <a:extLst>
              <a:ext uri="{FF2B5EF4-FFF2-40B4-BE49-F238E27FC236}">
                <a16:creationId xmlns:a16="http://schemas.microsoft.com/office/drawing/2014/main" id="{E096269E-7872-4152-8911-C01390F235FE}"/>
              </a:ext>
            </a:extLst>
          </p:cNvPr>
          <p:cNvSpPr>
            <a:spLocks noGrp="1" noChangeArrowheads="1"/>
          </p:cNvSpPr>
          <p:nvPr>
            <p:ph type="sldNum" sz="quarter" idx="12"/>
          </p:nvPr>
        </p:nvSpPr>
        <p:spPr>
          <a:ln/>
        </p:spPr>
        <p:txBody>
          <a:bodyPr/>
          <a:lstStyle>
            <a:lvl1pPr>
              <a:defRPr/>
            </a:lvl1pPr>
          </a:lstStyle>
          <a:p>
            <a:pPr>
              <a:defRPr/>
            </a:pPr>
            <a:fld id="{81602BDB-36FA-4C99-8BC8-69ECE0E76140}" type="slidenum">
              <a:rPr lang="en-US" altLang="zh-CN"/>
              <a:pPr>
                <a:defRPr/>
              </a:pPr>
              <a:t>‹#›</a:t>
            </a:fld>
            <a:endParaRPr lang="en-US" altLang="zh-CN"/>
          </a:p>
        </p:txBody>
      </p:sp>
    </p:spTree>
    <p:extLst>
      <p:ext uri="{BB962C8B-B14F-4D97-AF65-F5344CB8AC3E}">
        <p14:creationId xmlns:p14="http://schemas.microsoft.com/office/powerpoint/2010/main" val="2848016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表格占位符 2"/>
          <p:cNvSpPr>
            <a:spLocks noGrp="1"/>
          </p:cNvSpPr>
          <p:nvPr>
            <p:ph type="tbl" idx="1"/>
          </p:nvPr>
        </p:nvSpPr>
        <p:spPr>
          <a:xfrm>
            <a:off x="457200" y="1600200"/>
            <a:ext cx="8229600" cy="4781550"/>
          </a:xfrm>
        </p:spPr>
        <p:txBody>
          <a:bodyPr/>
          <a:lstStyle/>
          <a:p>
            <a:pPr lvl="0"/>
            <a:endParaRPr lang="zh-CN" altLang="en-US" noProof="0"/>
          </a:p>
        </p:txBody>
      </p:sp>
      <p:sp>
        <p:nvSpPr>
          <p:cNvPr id="4" name="Rectangle 4">
            <a:extLst>
              <a:ext uri="{FF2B5EF4-FFF2-40B4-BE49-F238E27FC236}">
                <a16:creationId xmlns:a16="http://schemas.microsoft.com/office/drawing/2014/main" id="{866E39EA-7AE4-439B-87A8-B6A8426A097F}"/>
              </a:ext>
            </a:extLst>
          </p:cNvPr>
          <p:cNvSpPr>
            <a:spLocks noGrp="1" noChangeArrowheads="1"/>
          </p:cNvSpPr>
          <p:nvPr>
            <p:ph type="dt" sz="half" idx="10"/>
          </p:nvPr>
        </p:nvSpPr>
        <p:spPr>
          <a:ln/>
        </p:spPr>
        <p:txBody>
          <a:bodyPr/>
          <a:lstStyle>
            <a:lvl1pPr>
              <a:defRPr/>
            </a:lvl1pPr>
          </a:lstStyle>
          <a:p>
            <a:pPr>
              <a:defRPr/>
            </a:pPr>
            <a:fld id="{5920F26E-03E7-42AC-9740-CA8E661CF08C}" type="datetime1">
              <a:rPr lang="zh-CN" altLang="en-US"/>
              <a:pPr>
                <a:defRPr/>
              </a:pPr>
              <a:t>2022/12/5</a:t>
            </a:fld>
            <a:endParaRPr lang="en-US" altLang="zh-CN"/>
          </a:p>
        </p:txBody>
      </p:sp>
      <p:sp>
        <p:nvSpPr>
          <p:cNvPr id="5" name="Rectangle 5">
            <a:extLst>
              <a:ext uri="{FF2B5EF4-FFF2-40B4-BE49-F238E27FC236}">
                <a16:creationId xmlns:a16="http://schemas.microsoft.com/office/drawing/2014/main" id="{4817BB51-1F95-4EFC-AD45-EC1E55ABC02F}"/>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集成运算放大器 </a:t>
            </a:r>
            <a:r>
              <a:rPr lang="en-US" altLang="zh-CN"/>
              <a:t>(1)</a:t>
            </a:r>
          </a:p>
        </p:txBody>
      </p:sp>
      <p:sp>
        <p:nvSpPr>
          <p:cNvPr id="6" name="Rectangle 6">
            <a:extLst>
              <a:ext uri="{FF2B5EF4-FFF2-40B4-BE49-F238E27FC236}">
                <a16:creationId xmlns:a16="http://schemas.microsoft.com/office/drawing/2014/main" id="{98A05DB3-77B3-4B1F-A667-E63E9CC1BADC}"/>
              </a:ext>
            </a:extLst>
          </p:cNvPr>
          <p:cNvSpPr>
            <a:spLocks noGrp="1" noChangeArrowheads="1"/>
          </p:cNvSpPr>
          <p:nvPr>
            <p:ph type="sldNum" sz="quarter" idx="12"/>
          </p:nvPr>
        </p:nvSpPr>
        <p:spPr>
          <a:ln/>
        </p:spPr>
        <p:txBody>
          <a:bodyPr/>
          <a:lstStyle>
            <a:lvl1pPr>
              <a:defRPr/>
            </a:lvl1pPr>
          </a:lstStyle>
          <a:p>
            <a:pPr>
              <a:defRPr/>
            </a:pPr>
            <a:fld id="{128277DB-090D-43F6-820B-06F3F2E1F5F7}" type="slidenum">
              <a:rPr lang="en-US" altLang="zh-CN"/>
              <a:pPr>
                <a:defRPr/>
              </a:pPr>
              <a:t>‹#›</a:t>
            </a:fld>
            <a:endParaRPr lang="en-US" altLang="zh-CN"/>
          </a:p>
        </p:txBody>
      </p:sp>
    </p:spTree>
    <p:extLst>
      <p:ext uri="{BB962C8B-B14F-4D97-AF65-F5344CB8AC3E}">
        <p14:creationId xmlns:p14="http://schemas.microsoft.com/office/powerpoint/2010/main" val="4003564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C468FF20-0F54-4A48-B3F3-CDDEC9A8C1E5}"/>
              </a:ext>
            </a:extLst>
          </p:cNvPr>
          <p:cNvSpPr>
            <a:spLocks noGrp="1" noChangeArrowheads="1"/>
          </p:cNvSpPr>
          <p:nvPr>
            <p:ph type="dt" sz="half" idx="10"/>
          </p:nvPr>
        </p:nvSpPr>
        <p:spPr>
          <a:ln/>
        </p:spPr>
        <p:txBody>
          <a:bodyPr/>
          <a:lstStyle>
            <a:lvl1pPr>
              <a:defRPr/>
            </a:lvl1pPr>
          </a:lstStyle>
          <a:p>
            <a:pPr>
              <a:defRPr/>
            </a:pPr>
            <a:fld id="{1B0048C5-5612-48FD-9FB5-32F4DD3FB000}" type="datetime1">
              <a:rPr lang="zh-CN" altLang="en-US"/>
              <a:pPr>
                <a:defRPr/>
              </a:pPr>
              <a:t>2022/12/5</a:t>
            </a:fld>
            <a:endParaRPr lang="en-US" altLang="zh-CN"/>
          </a:p>
        </p:txBody>
      </p:sp>
      <p:sp>
        <p:nvSpPr>
          <p:cNvPr id="5" name="Rectangle 5">
            <a:extLst>
              <a:ext uri="{FF2B5EF4-FFF2-40B4-BE49-F238E27FC236}">
                <a16:creationId xmlns:a16="http://schemas.microsoft.com/office/drawing/2014/main" id="{EE1B8C99-85A2-49FE-883B-6D7DDABEA66C}"/>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集成运算放大器 </a:t>
            </a:r>
            <a:r>
              <a:rPr lang="en-US" altLang="zh-CN"/>
              <a:t>(1)</a:t>
            </a:r>
          </a:p>
        </p:txBody>
      </p:sp>
      <p:sp>
        <p:nvSpPr>
          <p:cNvPr id="6" name="Rectangle 6">
            <a:extLst>
              <a:ext uri="{FF2B5EF4-FFF2-40B4-BE49-F238E27FC236}">
                <a16:creationId xmlns:a16="http://schemas.microsoft.com/office/drawing/2014/main" id="{FCF717AC-068F-40C3-B37F-2FA5C3DDD973}"/>
              </a:ext>
            </a:extLst>
          </p:cNvPr>
          <p:cNvSpPr>
            <a:spLocks noGrp="1" noChangeArrowheads="1"/>
          </p:cNvSpPr>
          <p:nvPr>
            <p:ph type="sldNum" sz="quarter" idx="12"/>
          </p:nvPr>
        </p:nvSpPr>
        <p:spPr>
          <a:ln/>
        </p:spPr>
        <p:txBody>
          <a:bodyPr/>
          <a:lstStyle>
            <a:lvl1pPr>
              <a:defRPr/>
            </a:lvl1pPr>
          </a:lstStyle>
          <a:p>
            <a:pPr>
              <a:defRPr/>
            </a:pPr>
            <a:fld id="{3B581CAD-C64A-424E-B95C-A66C66431158}" type="slidenum">
              <a:rPr lang="en-US" altLang="zh-CN"/>
              <a:pPr>
                <a:defRPr/>
              </a:pPr>
              <a:t>‹#›</a:t>
            </a:fld>
            <a:endParaRPr lang="en-US" altLang="zh-CN"/>
          </a:p>
        </p:txBody>
      </p:sp>
    </p:spTree>
    <p:extLst>
      <p:ext uri="{BB962C8B-B14F-4D97-AF65-F5344CB8AC3E}">
        <p14:creationId xmlns:p14="http://schemas.microsoft.com/office/powerpoint/2010/main" val="2541021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EAAE298B-CC6D-42A9-86BD-399B24D6EB22}"/>
              </a:ext>
            </a:extLst>
          </p:cNvPr>
          <p:cNvSpPr>
            <a:spLocks noGrp="1" noChangeArrowheads="1"/>
          </p:cNvSpPr>
          <p:nvPr>
            <p:ph type="dt" sz="half" idx="10"/>
          </p:nvPr>
        </p:nvSpPr>
        <p:spPr>
          <a:ln/>
        </p:spPr>
        <p:txBody>
          <a:bodyPr/>
          <a:lstStyle>
            <a:lvl1pPr>
              <a:defRPr/>
            </a:lvl1pPr>
          </a:lstStyle>
          <a:p>
            <a:pPr>
              <a:defRPr/>
            </a:pPr>
            <a:fld id="{6C785A49-F9A1-4E9B-9031-5926416AB9DE}" type="datetime1">
              <a:rPr lang="zh-CN" altLang="en-US"/>
              <a:pPr>
                <a:defRPr/>
              </a:pPr>
              <a:t>2022/12/5</a:t>
            </a:fld>
            <a:endParaRPr lang="en-US" altLang="zh-CN"/>
          </a:p>
        </p:txBody>
      </p:sp>
      <p:sp>
        <p:nvSpPr>
          <p:cNvPr id="5" name="Rectangle 5">
            <a:extLst>
              <a:ext uri="{FF2B5EF4-FFF2-40B4-BE49-F238E27FC236}">
                <a16:creationId xmlns:a16="http://schemas.microsoft.com/office/drawing/2014/main" id="{1CA490C6-9DCD-4214-A3C0-BAD6F8D38FCF}"/>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集成运算放大器 </a:t>
            </a:r>
            <a:r>
              <a:rPr lang="en-US" altLang="zh-CN"/>
              <a:t>(1)</a:t>
            </a:r>
          </a:p>
        </p:txBody>
      </p:sp>
      <p:sp>
        <p:nvSpPr>
          <p:cNvPr id="6" name="Rectangle 6">
            <a:extLst>
              <a:ext uri="{FF2B5EF4-FFF2-40B4-BE49-F238E27FC236}">
                <a16:creationId xmlns:a16="http://schemas.microsoft.com/office/drawing/2014/main" id="{B2AFDC09-520D-46D1-8C5F-A5CE6679557D}"/>
              </a:ext>
            </a:extLst>
          </p:cNvPr>
          <p:cNvSpPr>
            <a:spLocks noGrp="1" noChangeArrowheads="1"/>
          </p:cNvSpPr>
          <p:nvPr>
            <p:ph type="sldNum" sz="quarter" idx="12"/>
          </p:nvPr>
        </p:nvSpPr>
        <p:spPr>
          <a:ln/>
        </p:spPr>
        <p:txBody>
          <a:bodyPr/>
          <a:lstStyle>
            <a:lvl1pPr>
              <a:defRPr/>
            </a:lvl1pPr>
          </a:lstStyle>
          <a:p>
            <a:pPr>
              <a:defRPr/>
            </a:pPr>
            <a:fld id="{801CDB7C-72AF-4B49-A1BC-7F48E5C262F0}" type="slidenum">
              <a:rPr lang="en-US" altLang="zh-CN"/>
              <a:pPr>
                <a:defRPr/>
              </a:pPr>
              <a:t>‹#›</a:t>
            </a:fld>
            <a:endParaRPr lang="en-US" altLang="zh-CN"/>
          </a:p>
        </p:txBody>
      </p:sp>
    </p:spTree>
    <p:extLst>
      <p:ext uri="{BB962C8B-B14F-4D97-AF65-F5344CB8AC3E}">
        <p14:creationId xmlns:p14="http://schemas.microsoft.com/office/powerpoint/2010/main" val="232584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81A3E2F6-FE96-498B-9B64-C7E6E2E149BC}"/>
              </a:ext>
            </a:extLst>
          </p:cNvPr>
          <p:cNvSpPr>
            <a:spLocks noGrp="1" noChangeArrowheads="1"/>
          </p:cNvSpPr>
          <p:nvPr>
            <p:ph type="dt" sz="half" idx="10"/>
          </p:nvPr>
        </p:nvSpPr>
        <p:spPr>
          <a:ln/>
        </p:spPr>
        <p:txBody>
          <a:bodyPr/>
          <a:lstStyle>
            <a:lvl1pPr>
              <a:defRPr/>
            </a:lvl1pPr>
          </a:lstStyle>
          <a:p>
            <a:pPr>
              <a:defRPr/>
            </a:pPr>
            <a:fld id="{82DE1004-DE19-451D-8FAC-732B96D91FC6}" type="datetime1">
              <a:rPr lang="zh-CN" altLang="en-US"/>
              <a:pPr>
                <a:defRPr/>
              </a:pPr>
              <a:t>2022/12/5</a:t>
            </a:fld>
            <a:endParaRPr lang="en-US" altLang="zh-CN"/>
          </a:p>
        </p:txBody>
      </p:sp>
      <p:sp>
        <p:nvSpPr>
          <p:cNvPr id="6" name="Rectangle 5">
            <a:extLst>
              <a:ext uri="{FF2B5EF4-FFF2-40B4-BE49-F238E27FC236}">
                <a16:creationId xmlns:a16="http://schemas.microsoft.com/office/drawing/2014/main" id="{05EECBE9-FC22-4EF3-BA57-EE07D42C718A}"/>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集成运算放大器 </a:t>
            </a:r>
            <a:r>
              <a:rPr lang="en-US" altLang="zh-CN"/>
              <a:t>(1)</a:t>
            </a:r>
          </a:p>
        </p:txBody>
      </p:sp>
      <p:sp>
        <p:nvSpPr>
          <p:cNvPr id="7" name="Rectangle 6">
            <a:extLst>
              <a:ext uri="{FF2B5EF4-FFF2-40B4-BE49-F238E27FC236}">
                <a16:creationId xmlns:a16="http://schemas.microsoft.com/office/drawing/2014/main" id="{34F4E5A0-88F2-4EC5-A882-F8D88A4D8FF2}"/>
              </a:ext>
            </a:extLst>
          </p:cNvPr>
          <p:cNvSpPr>
            <a:spLocks noGrp="1" noChangeArrowheads="1"/>
          </p:cNvSpPr>
          <p:nvPr>
            <p:ph type="sldNum" sz="quarter" idx="12"/>
          </p:nvPr>
        </p:nvSpPr>
        <p:spPr>
          <a:ln/>
        </p:spPr>
        <p:txBody>
          <a:bodyPr/>
          <a:lstStyle>
            <a:lvl1pPr>
              <a:defRPr/>
            </a:lvl1pPr>
          </a:lstStyle>
          <a:p>
            <a:pPr>
              <a:defRPr/>
            </a:pPr>
            <a:fld id="{20A31CE6-2DA7-4B88-8788-D90E3F7BB28D}" type="slidenum">
              <a:rPr lang="en-US" altLang="zh-CN"/>
              <a:pPr>
                <a:defRPr/>
              </a:pPr>
              <a:t>‹#›</a:t>
            </a:fld>
            <a:endParaRPr lang="en-US" altLang="zh-CN"/>
          </a:p>
        </p:txBody>
      </p:sp>
    </p:spTree>
    <p:extLst>
      <p:ext uri="{BB962C8B-B14F-4D97-AF65-F5344CB8AC3E}">
        <p14:creationId xmlns:p14="http://schemas.microsoft.com/office/powerpoint/2010/main" val="3280060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F5ECABB1-CA1D-4323-828E-7548216510C8}"/>
              </a:ext>
            </a:extLst>
          </p:cNvPr>
          <p:cNvSpPr>
            <a:spLocks noGrp="1" noChangeArrowheads="1"/>
          </p:cNvSpPr>
          <p:nvPr>
            <p:ph type="dt" sz="half" idx="10"/>
          </p:nvPr>
        </p:nvSpPr>
        <p:spPr>
          <a:ln/>
        </p:spPr>
        <p:txBody>
          <a:bodyPr/>
          <a:lstStyle>
            <a:lvl1pPr>
              <a:defRPr/>
            </a:lvl1pPr>
          </a:lstStyle>
          <a:p>
            <a:pPr>
              <a:defRPr/>
            </a:pPr>
            <a:fld id="{3AF8BD21-7F21-429A-8572-EC7082B1305D}" type="datetime1">
              <a:rPr lang="zh-CN" altLang="en-US"/>
              <a:pPr>
                <a:defRPr/>
              </a:pPr>
              <a:t>2022/12/5</a:t>
            </a:fld>
            <a:endParaRPr lang="en-US" altLang="zh-CN"/>
          </a:p>
        </p:txBody>
      </p:sp>
      <p:sp>
        <p:nvSpPr>
          <p:cNvPr id="8" name="Rectangle 5">
            <a:extLst>
              <a:ext uri="{FF2B5EF4-FFF2-40B4-BE49-F238E27FC236}">
                <a16:creationId xmlns:a16="http://schemas.microsoft.com/office/drawing/2014/main" id="{A9BE4E27-B7D5-49A5-818C-D1F78E9FF8A1}"/>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集成运算放大器 </a:t>
            </a:r>
            <a:r>
              <a:rPr lang="en-US" altLang="zh-CN"/>
              <a:t>(1)</a:t>
            </a:r>
          </a:p>
        </p:txBody>
      </p:sp>
      <p:sp>
        <p:nvSpPr>
          <p:cNvPr id="9" name="Rectangle 6">
            <a:extLst>
              <a:ext uri="{FF2B5EF4-FFF2-40B4-BE49-F238E27FC236}">
                <a16:creationId xmlns:a16="http://schemas.microsoft.com/office/drawing/2014/main" id="{EC5D6A23-9DC0-42D9-8496-D6467DD1911E}"/>
              </a:ext>
            </a:extLst>
          </p:cNvPr>
          <p:cNvSpPr>
            <a:spLocks noGrp="1" noChangeArrowheads="1"/>
          </p:cNvSpPr>
          <p:nvPr>
            <p:ph type="sldNum" sz="quarter" idx="12"/>
          </p:nvPr>
        </p:nvSpPr>
        <p:spPr>
          <a:ln/>
        </p:spPr>
        <p:txBody>
          <a:bodyPr/>
          <a:lstStyle>
            <a:lvl1pPr>
              <a:defRPr/>
            </a:lvl1pPr>
          </a:lstStyle>
          <a:p>
            <a:pPr>
              <a:defRPr/>
            </a:pPr>
            <a:fld id="{6441A939-8C50-46AD-9A4D-D7D057A9D489}" type="slidenum">
              <a:rPr lang="en-US" altLang="zh-CN"/>
              <a:pPr>
                <a:defRPr/>
              </a:pPr>
              <a:t>‹#›</a:t>
            </a:fld>
            <a:endParaRPr lang="en-US" altLang="zh-CN"/>
          </a:p>
        </p:txBody>
      </p:sp>
    </p:spTree>
    <p:extLst>
      <p:ext uri="{BB962C8B-B14F-4D97-AF65-F5344CB8AC3E}">
        <p14:creationId xmlns:p14="http://schemas.microsoft.com/office/powerpoint/2010/main" val="190390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A7B2896E-EEBD-4719-B150-A4B351B72F2C}"/>
              </a:ext>
            </a:extLst>
          </p:cNvPr>
          <p:cNvSpPr>
            <a:spLocks noGrp="1" noChangeArrowheads="1"/>
          </p:cNvSpPr>
          <p:nvPr>
            <p:ph type="dt" sz="half" idx="10"/>
          </p:nvPr>
        </p:nvSpPr>
        <p:spPr>
          <a:ln/>
        </p:spPr>
        <p:txBody>
          <a:bodyPr/>
          <a:lstStyle>
            <a:lvl1pPr>
              <a:defRPr/>
            </a:lvl1pPr>
          </a:lstStyle>
          <a:p>
            <a:pPr>
              <a:defRPr/>
            </a:pPr>
            <a:fld id="{D6319187-E8A2-4773-BE58-F7FE2FA91E4F}" type="datetime1">
              <a:rPr lang="zh-CN" altLang="en-US"/>
              <a:pPr>
                <a:defRPr/>
              </a:pPr>
              <a:t>2022/12/5</a:t>
            </a:fld>
            <a:endParaRPr lang="en-US" altLang="zh-CN"/>
          </a:p>
        </p:txBody>
      </p:sp>
      <p:sp>
        <p:nvSpPr>
          <p:cNvPr id="4" name="Rectangle 5">
            <a:extLst>
              <a:ext uri="{FF2B5EF4-FFF2-40B4-BE49-F238E27FC236}">
                <a16:creationId xmlns:a16="http://schemas.microsoft.com/office/drawing/2014/main" id="{57FC3AAA-DD07-40E4-B47C-58577AF0B5A8}"/>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集成运算放大器 </a:t>
            </a:r>
            <a:r>
              <a:rPr lang="en-US" altLang="zh-CN"/>
              <a:t>(1)</a:t>
            </a:r>
          </a:p>
        </p:txBody>
      </p:sp>
      <p:sp>
        <p:nvSpPr>
          <p:cNvPr id="5" name="Rectangle 6">
            <a:extLst>
              <a:ext uri="{FF2B5EF4-FFF2-40B4-BE49-F238E27FC236}">
                <a16:creationId xmlns:a16="http://schemas.microsoft.com/office/drawing/2014/main" id="{19847EF3-4E5E-4276-BDBE-35FB360F9483}"/>
              </a:ext>
            </a:extLst>
          </p:cNvPr>
          <p:cNvSpPr>
            <a:spLocks noGrp="1" noChangeArrowheads="1"/>
          </p:cNvSpPr>
          <p:nvPr>
            <p:ph type="sldNum" sz="quarter" idx="12"/>
          </p:nvPr>
        </p:nvSpPr>
        <p:spPr>
          <a:ln/>
        </p:spPr>
        <p:txBody>
          <a:bodyPr/>
          <a:lstStyle>
            <a:lvl1pPr>
              <a:defRPr/>
            </a:lvl1pPr>
          </a:lstStyle>
          <a:p>
            <a:pPr>
              <a:defRPr/>
            </a:pPr>
            <a:fld id="{B20DA9F6-9014-41C6-B36B-227BFB947628}" type="slidenum">
              <a:rPr lang="en-US" altLang="zh-CN"/>
              <a:pPr>
                <a:defRPr/>
              </a:pPr>
              <a:t>‹#›</a:t>
            </a:fld>
            <a:endParaRPr lang="en-US" altLang="zh-CN"/>
          </a:p>
        </p:txBody>
      </p:sp>
    </p:spTree>
    <p:extLst>
      <p:ext uri="{BB962C8B-B14F-4D97-AF65-F5344CB8AC3E}">
        <p14:creationId xmlns:p14="http://schemas.microsoft.com/office/powerpoint/2010/main" val="336354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BA991A0B-A269-410F-9078-B10761F6CB5F}"/>
              </a:ext>
            </a:extLst>
          </p:cNvPr>
          <p:cNvSpPr>
            <a:spLocks noGrp="1" noChangeArrowheads="1"/>
          </p:cNvSpPr>
          <p:nvPr>
            <p:ph type="dt" sz="half" idx="10"/>
          </p:nvPr>
        </p:nvSpPr>
        <p:spPr>
          <a:ln/>
        </p:spPr>
        <p:txBody>
          <a:bodyPr/>
          <a:lstStyle>
            <a:lvl1pPr>
              <a:defRPr/>
            </a:lvl1pPr>
          </a:lstStyle>
          <a:p>
            <a:pPr>
              <a:defRPr/>
            </a:pPr>
            <a:fld id="{2072093E-02D6-4E6A-BE6C-72BD909454BA}" type="datetime1">
              <a:rPr lang="zh-CN" altLang="en-US"/>
              <a:pPr>
                <a:defRPr/>
              </a:pPr>
              <a:t>2022/12/5</a:t>
            </a:fld>
            <a:endParaRPr lang="en-US" altLang="zh-CN"/>
          </a:p>
        </p:txBody>
      </p:sp>
      <p:sp>
        <p:nvSpPr>
          <p:cNvPr id="3" name="Rectangle 5">
            <a:extLst>
              <a:ext uri="{FF2B5EF4-FFF2-40B4-BE49-F238E27FC236}">
                <a16:creationId xmlns:a16="http://schemas.microsoft.com/office/drawing/2014/main" id="{63916310-AABB-4A55-A6BF-4A77234CAF67}"/>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集成运算放大器 </a:t>
            </a:r>
            <a:r>
              <a:rPr lang="en-US" altLang="zh-CN"/>
              <a:t>(1)</a:t>
            </a:r>
          </a:p>
        </p:txBody>
      </p:sp>
      <p:sp>
        <p:nvSpPr>
          <p:cNvPr id="4" name="Rectangle 6">
            <a:extLst>
              <a:ext uri="{FF2B5EF4-FFF2-40B4-BE49-F238E27FC236}">
                <a16:creationId xmlns:a16="http://schemas.microsoft.com/office/drawing/2014/main" id="{003668D3-B8C9-4F63-9BEC-80FDBBF57D70}"/>
              </a:ext>
            </a:extLst>
          </p:cNvPr>
          <p:cNvSpPr>
            <a:spLocks noGrp="1" noChangeArrowheads="1"/>
          </p:cNvSpPr>
          <p:nvPr>
            <p:ph type="sldNum" sz="quarter" idx="12"/>
          </p:nvPr>
        </p:nvSpPr>
        <p:spPr>
          <a:ln/>
        </p:spPr>
        <p:txBody>
          <a:bodyPr/>
          <a:lstStyle>
            <a:lvl1pPr>
              <a:defRPr/>
            </a:lvl1pPr>
          </a:lstStyle>
          <a:p>
            <a:pPr>
              <a:defRPr/>
            </a:pPr>
            <a:fld id="{6C591A2A-29C9-4255-936D-D62AF5FF3E97}" type="slidenum">
              <a:rPr lang="en-US" altLang="zh-CN"/>
              <a:pPr>
                <a:defRPr/>
              </a:pPr>
              <a:t>‹#›</a:t>
            </a:fld>
            <a:endParaRPr lang="en-US" altLang="zh-CN"/>
          </a:p>
        </p:txBody>
      </p:sp>
    </p:spTree>
    <p:extLst>
      <p:ext uri="{BB962C8B-B14F-4D97-AF65-F5344CB8AC3E}">
        <p14:creationId xmlns:p14="http://schemas.microsoft.com/office/powerpoint/2010/main" val="2071089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89645B30-1912-4985-A313-D74F7223DE60}"/>
              </a:ext>
            </a:extLst>
          </p:cNvPr>
          <p:cNvSpPr>
            <a:spLocks noGrp="1" noChangeArrowheads="1"/>
          </p:cNvSpPr>
          <p:nvPr>
            <p:ph type="dt" sz="half" idx="10"/>
          </p:nvPr>
        </p:nvSpPr>
        <p:spPr>
          <a:ln/>
        </p:spPr>
        <p:txBody>
          <a:bodyPr/>
          <a:lstStyle>
            <a:lvl1pPr>
              <a:defRPr/>
            </a:lvl1pPr>
          </a:lstStyle>
          <a:p>
            <a:pPr>
              <a:defRPr/>
            </a:pPr>
            <a:fld id="{89EAA12E-89E1-4A6B-AA61-39BB5AE4927C}" type="datetime1">
              <a:rPr lang="zh-CN" altLang="en-US"/>
              <a:pPr>
                <a:defRPr/>
              </a:pPr>
              <a:t>2022/12/5</a:t>
            </a:fld>
            <a:endParaRPr lang="en-US" altLang="zh-CN"/>
          </a:p>
        </p:txBody>
      </p:sp>
      <p:sp>
        <p:nvSpPr>
          <p:cNvPr id="6" name="Rectangle 5">
            <a:extLst>
              <a:ext uri="{FF2B5EF4-FFF2-40B4-BE49-F238E27FC236}">
                <a16:creationId xmlns:a16="http://schemas.microsoft.com/office/drawing/2014/main" id="{19FBD34D-DAF6-42CA-8D30-1204F3BFC1E4}"/>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集成运算放大器 </a:t>
            </a:r>
            <a:r>
              <a:rPr lang="en-US" altLang="zh-CN"/>
              <a:t>(1)</a:t>
            </a:r>
          </a:p>
        </p:txBody>
      </p:sp>
      <p:sp>
        <p:nvSpPr>
          <p:cNvPr id="7" name="Rectangle 6">
            <a:extLst>
              <a:ext uri="{FF2B5EF4-FFF2-40B4-BE49-F238E27FC236}">
                <a16:creationId xmlns:a16="http://schemas.microsoft.com/office/drawing/2014/main" id="{9A3D249E-2C7D-4378-B3D4-D08E0A688C69}"/>
              </a:ext>
            </a:extLst>
          </p:cNvPr>
          <p:cNvSpPr>
            <a:spLocks noGrp="1" noChangeArrowheads="1"/>
          </p:cNvSpPr>
          <p:nvPr>
            <p:ph type="sldNum" sz="quarter" idx="12"/>
          </p:nvPr>
        </p:nvSpPr>
        <p:spPr>
          <a:ln/>
        </p:spPr>
        <p:txBody>
          <a:bodyPr/>
          <a:lstStyle>
            <a:lvl1pPr>
              <a:defRPr/>
            </a:lvl1pPr>
          </a:lstStyle>
          <a:p>
            <a:pPr>
              <a:defRPr/>
            </a:pPr>
            <a:fld id="{1144BC55-EA2B-4AA4-8A1D-76C4DD20A080}" type="slidenum">
              <a:rPr lang="en-US" altLang="zh-CN"/>
              <a:pPr>
                <a:defRPr/>
              </a:pPr>
              <a:t>‹#›</a:t>
            </a:fld>
            <a:endParaRPr lang="en-US" altLang="zh-CN"/>
          </a:p>
        </p:txBody>
      </p:sp>
    </p:spTree>
    <p:extLst>
      <p:ext uri="{BB962C8B-B14F-4D97-AF65-F5344CB8AC3E}">
        <p14:creationId xmlns:p14="http://schemas.microsoft.com/office/powerpoint/2010/main" val="3287490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0B957DC4-56E7-4555-96A5-16F2EB4A6787}"/>
              </a:ext>
            </a:extLst>
          </p:cNvPr>
          <p:cNvSpPr>
            <a:spLocks noGrp="1" noChangeArrowheads="1"/>
          </p:cNvSpPr>
          <p:nvPr>
            <p:ph type="dt" sz="half" idx="10"/>
          </p:nvPr>
        </p:nvSpPr>
        <p:spPr>
          <a:ln/>
        </p:spPr>
        <p:txBody>
          <a:bodyPr/>
          <a:lstStyle>
            <a:lvl1pPr>
              <a:defRPr/>
            </a:lvl1pPr>
          </a:lstStyle>
          <a:p>
            <a:pPr>
              <a:defRPr/>
            </a:pPr>
            <a:fld id="{1A362944-4CFB-4F1A-AF91-48E808521C65}" type="datetime1">
              <a:rPr lang="zh-CN" altLang="en-US"/>
              <a:pPr>
                <a:defRPr/>
              </a:pPr>
              <a:t>2022/12/5</a:t>
            </a:fld>
            <a:endParaRPr lang="en-US" altLang="zh-CN"/>
          </a:p>
        </p:txBody>
      </p:sp>
      <p:sp>
        <p:nvSpPr>
          <p:cNvPr id="6" name="Rectangle 5">
            <a:extLst>
              <a:ext uri="{FF2B5EF4-FFF2-40B4-BE49-F238E27FC236}">
                <a16:creationId xmlns:a16="http://schemas.microsoft.com/office/drawing/2014/main" id="{A0869913-58B3-4358-B931-DE2CA6DACED5}"/>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集成运算放大器 </a:t>
            </a:r>
            <a:r>
              <a:rPr lang="en-US" altLang="zh-CN"/>
              <a:t>(1)</a:t>
            </a:r>
          </a:p>
        </p:txBody>
      </p:sp>
      <p:sp>
        <p:nvSpPr>
          <p:cNvPr id="7" name="Rectangle 6">
            <a:extLst>
              <a:ext uri="{FF2B5EF4-FFF2-40B4-BE49-F238E27FC236}">
                <a16:creationId xmlns:a16="http://schemas.microsoft.com/office/drawing/2014/main" id="{F392EF47-ED71-4A13-A263-6E6ED9605E0F}"/>
              </a:ext>
            </a:extLst>
          </p:cNvPr>
          <p:cNvSpPr>
            <a:spLocks noGrp="1" noChangeArrowheads="1"/>
          </p:cNvSpPr>
          <p:nvPr>
            <p:ph type="sldNum" sz="quarter" idx="12"/>
          </p:nvPr>
        </p:nvSpPr>
        <p:spPr>
          <a:ln/>
        </p:spPr>
        <p:txBody>
          <a:bodyPr/>
          <a:lstStyle>
            <a:lvl1pPr>
              <a:defRPr/>
            </a:lvl1pPr>
          </a:lstStyle>
          <a:p>
            <a:pPr>
              <a:defRPr/>
            </a:pPr>
            <a:fld id="{AF775C29-72C1-48EB-8F2D-CFAB2A48A2B7}" type="slidenum">
              <a:rPr lang="en-US" altLang="zh-CN"/>
              <a:pPr>
                <a:defRPr/>
              </a:pPr>
              <a:t>‹#›</a:t>
            </a:fld>
            <a:endParaRPr lang="en-US" altLang="zh-CN"/>
          </a:p>
        </p:txBody>
      </p:sp>
    </p:spTree>
    <p:extLst>
      <p:ext uri="{BB962C8B-B14F-4D97-AF65-F5344CB8AC3E}">
        <p14:creationId xmlns:p14="http://schemas.microsoft.com/office/powerpoint/2010/main" val="3117459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109AC8BB-2CF6-4DC3-91A1-A92F1856C890}"/>
              </a:ext>
            </a:extLst>
          </p:cNvPr>
          <p:cNvSpPr>
            <a:spLocks noGrp="1" noChangeArrowheads="1"/>
          </p:cNvSpPr>
          <p:nvPr>
            <p:ph type="title"/>
          </p:nvPr>
        </p:nvSpPr>
        <p:spPr bwMode="auto">
          <a:xfrm>
            <a:off x="457200" y="1524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5A7E3E9F-9093-483C-890B-6DB2DE65DF31}"/>
              </a:ext>
            </a:extLst>
          </p:cNvPr>
          <p:cNvSpPr>
            <a:spLocks noGrp="1" noChangeArrowheads="1"/>
          </p:cNvSpPr>
          <p:nvPr>
            <p:ph type="body" idx="1"/>
          </p:nvPr>
        </p:nvSpPr>
        <p:spPr bwMode="auto">
          <a:xfrm>
            <a:off x="457200" y="1449388"/>
            <a:ext cx="8229600" cy="493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24A9B8A1-BAB1-4909-BD87-713F9F757662}"/>
              </a:ext>
            </a:extLst>
          </p:cNvPr>
          <p:cNvSpPr>
            <a:spLocks noGrp="1" noChangeArrowheads="1"/>
          </p:cNvSpPr>
          <p:nvPr>
            <p:ph type="dt" sz="half" idx="2"/>
          </p:nvPr>
        </p:nvSpPr>
        <p:spPr bwMode="auto">
          <a:xfrm>
            <a:off x="395288" y="6453188"/>
            <a:ext cx="1720850" cy="4048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defRPr>
                <a:solidFill>
                  <a:srgbClr val="B2B2B2"/>
                </a:solidFill>
                <a:latin typeface="Arial" charset="0"/>
              </a:defRPr>
            </a:lvl1pPr>
          </a:lstStyle>
          <a:p>
            <a:pPr>
              <a:defRPr/>
            </a:pPr>
            <a:fld id="{7932C065-98E6-4563-A225-4083C253C1EA}" type="datetime1">
              <a:rPr lang="zh-CN" altLang="en-US"/>
              <a:pPr>
                <a:defRPr/>
              </a:pPr>
              <a:t>2022/12/5</a:t>
            </a:fld>
            <a:endParaRPr lang="en-US" altLang="zh-CN"/>
          </a:p>
        </p:txBody>
      </p:sp>
      <p:sp>
        <p:nvSpPr>
          <p:cNvPr id="1029" name="Rectangle 5">
            <a:extLst>
              <a:ext uri="{FF2B5EF4-FFF2-40B4-BE49-F238E27FC236}">
                <a16:creationId xmlns:a16="http://schemas.microsoft.com/office/drawing/2014/main" id="{F1125236-DA0C-4979-A459-E356489651BD}"/>
              </a:ext>
            </a:extLst>
          </p:cNvPr>
          <p:cNvSpPr>
            <a:spLocks noGrp="1" noChangeArrowheads="1"/>
          </p:cNvSpPr>
          <p:nvPr>
            <p:ph type="ftr" sz="quarter" idx="3"/>
          </p:nvPr>
        </p:nvSpPr>
        <p:spPr bwMode="auto">
          <a:xfrm>
            <a:off x="2281238" y="6453188"/>
            <a:ext cx="4903787" cy="4048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1" hangingPunct="1">
              <a:defRPr>
                <a:solidFill>
                  <a:srgbClr val="B2B2B2"/>
                </a:solidFill>
                <a:latin typeface="Times New Roman" pitchFamily="18" charset="0"/>
              </a:defRPr>
            </a:lvl1pPr>
          </a:lstStyle>
          <a:p>
            <a:pPr>
              <a:defRPr/>
            </a:pPr>
            <a:r>
              <a:rPr lang="zh-CN" altLang="en-US"/>
              <a:t>模拟与数字电路 </a:t>
            </a:r>
            <a:r>
              <a:rPr lang="en-US" altLang="zh-CN"/>
              <a:t>— </a:t>
            </a:r>
            <a:r>
              <a:rPr lang="zh-CN" altLang="en-US"/>
              <a:t>集成运算放大器 </a:t>
            </a:r>
            <a:r>
              <a:rPr lang="en-US" altLang="zh-CN"/>
              <a:t>(1)</a:t>
            </a:r>
          </a:p>
        </p:txBody>
      </p:sp>
      <p:sp>
        <p:nvSpPr>
          <p:cNvPr id="1030" name="Rectangle 6">
            <a:extLst>
              <a:ext uri="{FF2B5EF4-FFF2-40B4-BE49-F238E27FC236}">
                <a16:creationId xmlns:a16="http://schemas.microsoft.com/office/drawing/2014/main" id="{37385B3C-09CB-45A2-A7A9-AD2BCEF854B9}"/>
              </a:ext>
            </a:extLst>
          </p:cNvPr>
          <p:cNvSpPr>
            <a:spLocks noGrp="1" noChangeArrowheads="1"/>
          </p:cNvSpPr>
          <p:nvPr>
            <p:ph type="sldNum" sz="quarter" idx="4"/>
          </p:nvPr>
        </p:nvSpPr>
        <p:spPr bwMode="auto">
          <a:xfrm>
            <a:off x="7502525" y="6453188"/>
            <a:ext cx="1219200" cy="4048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defRPr>
                <a:solidFill>
                  <a:srgbClr val="B2B2B2"/>
                </a:solidFill>
              </a:defRPr>
            </a:lvl1pPr>
          </a:lstStyle>
          <a:p>
            <a:pPr>
              <a:defRPr/>
            </a:pPr>
            <a:fld id="{4FE41E1D-E228-4E3B-BFC7-5DCD500B23F6}" type="slidenum">
              <a:rPr lang="en-US" altLang="zh-CN"/>
              <a:pPr>
                <a:defRPr/>
              </a:pPr>
              <a:t>‹#›</a:t>
            </a:fld>
            <a:endParaRPr lang="en-US" altLang="zh-CN"/>
          </a:p>
        </p:txBody>
      </p:sp>
      <p:sp>
        <p:nvSpPr>
          <p:cNvPr id="1031" name="Line 7">
            <a:extLst>
              <a:ext uri="{FF2B5EF4-FFF2-40B4-BE49-F238E27FC236}">
                <a16:creationId xmlns:a16="http://schemas.microsoft.com/office/drawing/2014/main" id="{EA12EB28-B7B3-44D5-BF74-9554E9F5FE56}"/>
              </a:ext>
            </a:extLst>
          </p:cNvPr>
          <p:cNvSpPr>
            <a:spLocks noChangeShapeType="1"/>
          </p:cNvSpPr>
          <p:nvPr/>
        </p:nvSpPr>
        <p:spPr bwMode="auto">
          <a:xfrm>
            <a:off x="395288" y="6453188"/>
            <a:ext cx="8353425" cy="0"/>
          </a:xfrm>
          <a:prstGeom prst="line">
            <a:avLst/>
          </a:prstGeom>
          <a:noFill/>
          <a:ln w="9525">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p:txStyles>
    <p:title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Arial" pitchFamily="34" charset="0"/>
          <a:ea typeface="宋体" pitchFamily="2" charset="-122"/>
        </a:defRPr>
      </a:lvl2pPr>
      <a:lvl3pPr algn="ctr" rtl="0" eaLnBrk="0" fontAlgn="base" hangingPunct="0">
        <a:spcBef>
          <a:spcPct val="0"/>
        </a:spcBef>
        <a:spcAft>
          <a:spcPct val="0"/>
        </a:spcAft>
        <a:defRPr sz="4400" b="1">
          <a:solidFill>
            <a:schemeClr val="tx2"/>
          </a:solidFill>
          <a:latin typeface="Arial" pitchFamily="34" charset="0"/>
          <a:ea typeface="宋体" pitchFamily="2" charset="-122"/>
        </a:defRPr>
      </a:lvl3pPr>
      <a:lvl4pPr algn="ctr" rtl="0" eaLnBrk="0" fontAlgn="base" hangingPunct="0">
        <a:spcBef>
          <a:spcPct val="0"/>
        </a:spcBef>
        <a:spcAft>
          <a:spcPct val="0"/>
        </a:spcAft>
        <a:defRPr sz="4400" b="1">
          <a:solidFill>
            <a:schemeClr val="tx2"/>
          </a:solidFill>
          <a:latin typeface="Arial" pitchFamily="34" charset="0"/>
          <a:ea typeface="宋体" pitchFamily="2" charset="-122"/>
        </a:defRPr>
      </a:lvl4pPr>
      <a:lvl5pPr algn="ctr" rtl="0" eaLnBrk="0" fontAlgn="base" hangingPunct="0">
        <a:spcBef>
          <a:spcPct val="0"/>
        </a:spcBef>
        <a:spcAft>
          <a:spcPct val="0"/>
        </a:spcAft>
        <a:defRPr sz="4400" b="1">
          <a:solidFill>
            <a:schemeClr val="tx2"/>
          </a:solidFill>
          <a:latin typeface="Arial" pitchFamily="34" charset="0"/>
          <a:ea typeface="宋体" pitchFamily="2" charset="-122"/>
        </a:defRPr>
      </a:lvl5pPr>
      <a:lvl6pPr marL="457200" algn="ctr" rtl="0" fontAlgn="base">
        <a:spcBef>
          <a:spcPct val="0"/>
        </a:spcBef>
        <a:spcAft>
          <a:spcPct val="0"/>
        </a:spcAft>
        <a:defRPr sz="4400" b="1">
          <a:solidFill>
            <a:schemeClr val="tx2"/>
          </a:solidFill>
          <a:latin typeface="Arial" pitchFamily="34" charset="0"/>
          <a:ea typeface="宋体" pitchFamily="2" charset="-122"/>
        </a:defRPr>
      </a:lvl6pPr>
      <a:lvl7pPr marL="914400" algn="ctr" rtl="0" fontAlgn="base">
        <a:spcBef>
          <a:spcPct val="0"/>
        </a:spcBef>
        <a:spcAft>
          <a:spcPct val="0"/>
        </a:spcAft>
        <a:defRPr sz="4400" b="1">
          <a:solidFill>
            <a:schemeClr val="tx2"/>
          </a:solidFill>
          <a:latin typeface="Arial" pitchFamily="34" charset="0"/>
          <a:ea typeface="宋体" pitchFamily="2" charset="-122"/>
        </a:defRPr>
      </a:lvl7pPr>
      <a:lvl8pPr marL="1371600" algn="ctr" rtl="0" fontAlgn="base">
        <a:spcBef>
          <a:spcPct val="0"/>
        </a:spcBef>
        <a:spcAft>
          <a:spcPct val="0"/>
        </a:spcAft>
        <a:defRPr sz="4400" b="1">
          <a:solidFill>
            <a:schemeClr val="tx2"/>
          </a:solidFill>
          <a:latin typeface="Arial" pitchFamily="34" charset="0"/>
          <a:ea typeface="宋体" pitchFamily="2" charset="-122"/>
        </a:defRPr>
      </a:lvl8pPr>
      <a:lvl9pPr marL="1828800" algn="ctr" rtl="0" fontAlgn="base">
        <a:spcBef>
          <a:spcPct val="0"/>
        </a:spcBef>
        <a:spcAft>
          <a:spcPct val="0"/>
        </a:spcAft>
        <a:defRPr sz="4400" b="1">
          <a:solidFill>
            <a:schemeClr val="tx2"/>
          </a:solidFill>
          <a:latin typeface="Arial" pitchFamily="34" charset="0"/>
          <a:ea typeface="宋体" pitchFamily="2" charset="-122"/>
        </a:defRPr>
      </a:lvl9pPr>
    </p:titleStyle>
    <p:bodyStyle>
      <a:lvl1pPr marL="342900" indent="-342900" algn="l" rtl="0" eaLnBrk="0" fontAlgn="base" hangingPunct="0">
        <a:spcBef>
          <a:spcPct val="0"/>
        </a:spcBef>
        <a:spcAft>
          <a:spcPct val="20000"/>
        </a:spcAft>
        <a:buChar char="•"/>
        <a:defRPr sz="3200" b="1">
          <a:solidFill>
            <a:schemeClr val="tx1"/>
          </a:solidFill>
          <a:latin typeface="+mn-lt"/>
          <a:ea typeface="+mn-ea"/>
          <a:cs typeface="+mn-cs"/>
        </a:defRPr>
      </a:lvl1pPr>
      <a:lvl2pPr marL="742950" indent="-285750" algn="l" rtl="0" eaLnBrk="0" fontAlgn="base" hangingPunct="0">
        <a:spcBef>
          <a:spcPct val="0"/>
        </a:spcBef>
        <a:spcAft>
          <a:spcPct val="20000"/>
        </a:spcAft>
        <a:buChar char="–"/>
        <a:defRPr sz="2800">
          <a:solidFill>
            <a:schemeClr val="tx1"/>
          </a:solidFill>
          <a:latin typeface="+mn-lt"/>
          <a:ea typeface="+mn-ea"/>
        </a:defRPr>
      </a:lvl2pPr>
      <a:lvl3pPr marL="1143000" indent="-228600" algn="l" rtl="0" eaLnBrk="0" fontAlgn="base" hangingPunct="0">
        <a:spcBef>
          <a:spcPct val="0"/>
        </a:spcBef>
        <a:spcAft>
          <a:spcPct val="20000"/>
        </a:spcAft>
        <a:buChar char="•"/>
        <a:defRPr sz="2400">
          <a:solidFill>
            <a:schemeClr val="tx1"/>
          </a:solidFill>
          <a:latin typeface="+mn-lt"/>
          <a:ea typeface="+mn-ea"/>
        </a:defRPr>
      </a:lvl3pPr>
      <a:lvl4pPr marL="1600200" indent="-228600" algn="l" rtl="0" eaLnBrk="0" fontAlgn="base" hangingPunct="0">
        <a:spcBef>
          <a:spcPct val="0"/>
        </a:spcBef>
        <a:spcAft>
          <a:spcPct val="20000"/>
        </a:spcAft>
        <a:buChar char="–"/>
        <a:defRPr sz="2000">
          <a:solidFill>
            <a:schemeClr val="tx1"/>
          </a:solidFill>
          <a:latin typeface="+mn-lt"/>
          <a:ea typeface="+mn-ea"/>
        </a:defRPr>
      </a:lvl4pPr>
      <a:lvl5pPr marL="2057400" indent="-228600" algn="l" rtl="0" eaLnBrk="0" fontAlgn="base" hangingPunct="0">
        <a:spcBef>
          <a:spcPct val="0"/>
        </a:spcBef>
        <a:spcAft>
          <a:spcPct val="2000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6.wmf"/><Relationship Id="rId5" Type="http://schemas.openxmlformats.org/officeDocument/2006/relationships/oleObject" Target="../embeddings/oleObject14.bin"/><Relationship Id="rId10" Type="http://schemas.openxmlformats.org/officeDocument/2006/relationships/image" Target="../media/image18.wmf"/><Relationship Id="rId4" Type="http://schemas.openxmlformats.org/officeDocument/2006/relationships/image" Target="../media/image15.wmf"/><Relationship Id="rId9" Type="http://schemas.openxmlformats.org/officeDocument/2006/relationships/oleObject" Target="../embeddings/oleObject16.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0.wmf"/><Relationship Id="rId5" Type="http://schemas.openxmlformats.org/officeDocument/2006/relationships/oleObject" Target="../embeddings/oleObject18.bin"/><Relationship Id="rId4" Type="http://schemas.openxmlformats.org/officeDocument/2006/relationships/image" Target="../media/image19.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1.w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5.wmf"/></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6.wmf"/><Relationship Id="rId5" Type="http://schemas.openxmlformats.org/officeDocument/2006/relationships/oleObject" Target="../embeddings/oleObject21.bin"/><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29.png"/><Relationship Id="rId4" Type="http://schemas.openxmlformats.org/officeDocument/2006/relationships/image" Target="../media/image28.wmf"/></Relationships>
</file>

<file path=ppt/slides/_rels/slide26.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7.wmf"/><Relationship Id="rId3" Type="http://schemas.openxmlformats.org/officeDocument/2006/relationships/notesSlide" Target="../notesSlides/notesSlide6.xml"/><Relationship Id="rId7" Type="http://schemas.openxmlformats.org/officeDocument/2006/relationships/image" Target="../media/image4.wmf"/><Relationship Id="rId12"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6.wmf"/><Relationship Id="rId5" Type="http://schemas.openxmlformats.org/officeDocument/2006/relationships/image" Target="../media/image3.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5.wmf"/></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9.bin"/><Relationship Id="rId13" Type="http://schemas.openxmlformats.org/officeDocument/2006/relationships/image" Target="../media/image12.wmf"/><Relationship Id="rId3" Type="http://schemas.openxmlformats.org/officeDocument/2006/relationships/notesSlide" Target="../notesSlides/notesSlide7.xml"/><Relationship Id="rId7" Type="http://schemas.openxmlformats.org/officeDocument/2006/relationships/image" Target="../media/image9.wmf"/><Relationship Id="rId12"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8.bin"/><Relationship Id="rId11" Type="http://schemas.openxmlformats.org/officeDocument/2006/relationships/image" Target="../media/image11.wmf"/><Relationship Id="rId5" Type="http://schemas.openxmlformats.org/officeDocument/2006/relationships/image" Target="../media/image8.wmf"/><Relationship Id="rId15" Type="http://schemas.openxmlformats.org/officeDocument/2006/relationships/image" Target="../media/image13.wmf"/><Relationship Id="rId10" Type="http://schemas.openxmlformats.org/officeDocument/2006/relationships/oleObject" Target="../embeddings/oleObject10.bin"/><Relationship Id="rId4" Type="http://schemas.openxmlformats.org/officeDocument/2006/relationships/oleObject" Target="../embeddings/oleObject7.bin"/><Relationship Id="rId9" Type="http://schemas.openxmlformats.org/officeDocument/2006/relationships/image" Target="../media/image10.wmf"/><Relationship Id="rId14" Type="http://schemas.openxmlformats.org/officeDocument/2006/relationships/oleObject" Target="../embeddings/oleObject12.bin"/></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23D5EB02-534C-43D2-B1A5-00904DDD120E}"/>
              </a:ext>
            </a:extLst>
          </p:cNvPr>
          <p:cNvSpPr>
            <a:spLocks noGrp="1" noChangeArrowheads="1"/>
          </p:cNvSpPr>
          <p:nvPr>
            <p:ph type="ctrTitle"/>
          </p:nvPr>
        </p:nvSpPr>
        <p:spPr>
          <a:xfrm>
            <a:off x="900113" y="1628775"/>
            <a:ext cx="7335837" cy="1728788"/>
          </a:xfrm>
        </p:spPr>
        <p:txBody>
          <a:bodyPr/>
          <a:lstStyle/>
          <a:p>
            <a:pPr eaLnBrk="1" hangingPunct="1">
              <a:lnSpc>
                <a:spcPct val="120000"/>
              </a:lnSpc>
            </a:pPr>
            <a:r>
              <a:rPr lang="zh-CN" altLang="en-US"/>
              <a:t>模拟与数字电路</a:t>
            </a:r>
            <a:br>
              <a:rPr lang="zh-CN" altLang="en-US"/>
            </a:br>
            <a:r>
              <a:rPr lang="en-US" altLang="zh-CN" sz="2800" b="0"/>
              <a:t>Analog and Digital Circuits</a:t>
            </a:r>
            <a:endParaRPr lang="zh-CN" altLang="en-US" sz="2800" b="0"/>
          </a:p>
        </p:txBody>
      </p:sp>
      <p:sp>
        <p:nvSpPr>
          <p:cNvPr id="4099" name="Text Box 4">
            <a:extLst>
              <a:ext uri="{FF2B5EF4-FFF2-40B4-BE49-F238E27FC236}">
                <a16:creationId xmlns:a16="http://schemas.microsoft.com/office/drawing/2014/main" id="{56AC46B4-AE8A-4B74-A7B7-2FCA987B197D}"/>
              </a:ext>
            </a:extLst>
          </p:cNvPr>
          <p:cNvSpPr txBox="1">
            <a:spLocks noChangeArrowheads="1"/>
          </p:cNvSpPr>
          <p:nvPr/>
        </p:nvSpPr>
        <p:spPr bwMode="auto">
          <a:xfrm>
            <a:off x="863600" y="3933825"/>
            <a:ext cx="7416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lang="en-US" altLang="zh-CN">
                <a:latin typeface="Times New Roman" panose="02020603050405020304" pitchFamily="18" charset="0"/>
              </a:rPr>
              <a:t>25_</a:t>
            </a:r>
            <a:r>
              <a:rPr lang="zh-CN" altLang="en-US">
                <a:latin typeface="Times New Roman" panose="02020603050405020304" pitchFamily="18" charset="0"/>
              </a:rPr>
              <a:t>集成运算放大器 </a:t>
            </a:r>
            <a:r>
              <a:rPr lang="en-US" altLang="zh-CN">
                <a:latin typeface="Times New Roman" panose="02020603050405020304" pitchFamily="18" charset="0"/>
              </a:rPr>
              <a:t>(1)</a:t>
            </a:r>
          </a:p>
        </p:txBody>
      </p:sp>
      <p:sp>
        <p:nvSpPr>
          <p:cNvPr id="4100" name="Rectangle 4">
            <a:extLst>
              <a:ext uri="{FF2B5EF4-FFF2-40B4-BE49-F238E27FC236}">
                <a16:creationId xmlns:a16="http://schemas.microsoft.com/office/drawing/2014/main" id="{31954470-0F17-4530-9DEB-AB38BC749403}"/>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C4AA80D8-9798-408F-A163-FB75CEFFC984}" type="datetime1">
              <a:rPr lang="zh-CN" altLang="en-US" sz="1800" b="0" smtClean="0">
                <a:solidFill>
                  <a:srgbClr val="B2B2B2"/>
                </a:solidFill>
              </a:rPr>
              <a:pPr>
                <a:spcAft>
                  <a:spcPct val="0"/>
                </a:spcAft>
                <a:buFontTx/>
                <a:buNone/>
              </a:pPr>
              <a:t>2022/12/5</a:t>
            </a:fld>
            <a:endParaRPr lang="en-US" altLang="zh-CN" sz="1800" b="0">
              <a:solidFill>
                <a:srgbClr val="B2B2B2"/>
              </a:solidFill>
            </a:endParaRPr>
          </a:p>
        </p:txBody>
      </p:sp>
      <p:sp>
        <p:nvSpPr>
          <p:cNvPr id="4101" name="Rectangle 5">
            <a:extLst>
              <a:ext uri="{FF2B5EF4-FFF2-40B4-BE49-F238E27FC236}">
                <a16:creationId xmlns:a16="http://schemas.microsoft.com/office/drawing/2014/main" id="{4D8FDF54-B2B2-459E-891F-09DC637E2A72}"/>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latin typeface="Times New Roman" panose="02020603050405020304" pitchFamily="18" charset="0"/>
              </a:rPr>
              <a:t>模拟与数字电路 </a:t>
            </a:r>
            <a:r>
              <a:rPr lang="en-US" altLang="zh-CN" sz="1800" b="0">
                <a:solidFill>
                  <a:srgbClr val="B2B2B2"/>
                </a:solidFill>
                <a:latin typeface="Times New Roman" panose="02020603050405020304" pitchFamily="18" charset="0"/>
              </a:rPr>
              <a:t>— </a:t>
            </a:r>
            <a:r>
              <a:rPr lang="zh-CN" altLang="en-US" sz="1800" b="0">
                <a:solidFill>
                  <a:srgbClr val="B2B2B2"/>
                </a:solidFill>
                <a:latin typeface="Times New Roman" panose="02020603050405020304" pitchFamily="18" charset="0"/>
              </a:rPr>
              <a:t>集成运算放大器 </a:t>
            </a:r>
            <a:r>
              <a:rPr lang="en-US" altLang="zh-CN" sz="1800" b="0">
                <a:solidFill>
                  <a:srgbClr val="B2B2B2"/>
                </a:solidFill>
                <a:latin typeface="Times New Roman" panose="02020603050405020304" pitchFamily="18" charset="0"/>
              </a:rPr>
              <a:t>(1)</a:t>
            </a:r>
          </a:p>
        </p:txBody>
      </p:sp>
      <p:sp>
        <p:nvSpPr>
          <p:cNvPr id="4102" name="Rectangle 6">
            <a:extLst>
              <a:ext uri="{FF2B5EF4-FFF2-40B4-BE49-F238E27FC236}">
                <a16:creationId xmlns:a16="http://schemas.microsoft.com/office/drawing/2014/main" id="{B9A4C4C1-445A-4D3A-8C57-3BF9E554420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72B18DB9-C7C9-4A0D-9759-3B6E7FE5721B}" type="slidenum">
              <a:rPr lang="en-US" altLang="zh-CN" sz="1800" b="0" smtClean="0">
                <a:solidFill>
                  <a:srgbClr val="B2B2B2"/>
                </a:solidFill>
              </a:rPr>
              <a:pPr>
                <a:spcAft>
                  <a:spcPct val="0"/>
                </a:spcAft>
                <a:buFontTx/>
                <a:buNone/>
              </a:pPr>
              <a:t>1</a:t>
            </a:fld>
            <a:endParaRPr lang="en-US" altLang="zh-CN" sz="1800" b="0">
              <a:solidFill>
                <a:srgbClr val="B2B2B2"/>
              </a:solidFill>
            </a:endParaRPr>
          </a:p>
        </p:txBody>
      </p:sp>
      <p:sp>
        <p:nvSpPr>
          <p:cNvPr id="4103" name="灯片编号占位符 5">
            <a:extLst>
              <a:ext uri="{FF2B5EF4-FFF2-40B4-BE49-F238E27FC236}">
                <a16:creationId xmlns:a16="http://schemas.microsoft.com/office/drawing/2014/main" id="{64BB3D0C-D12F-4CE2-A303-8C20949EA815}"/>
              </a:ext>
            </a:extLst>
          </p:cNvPr>
          <p:cNvSpPr txBox="1">
            <a:spLocks noGrp="1"/>
          </p:cNvSpPr>
          <p:nvPr/>
        </p:nvSpPr>
        <p:spPr bwMode="auto">
          <a:xfrm>
            <a:off x="7502525" y="6453188"/>
            <a:ext cx="121920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Aft>
                <a:spcPct val="0"/>
              </a:spcAft>
              <a:buFontTx/>
              <a:buNone/>
            </a:pPr>
            <a:fld id="{7A0D1EBD-D0AA-4224-B236-EA19CEE64953}" type="slidenum">
              <a:rPr lang="en-US" altLang="zh-CN" sz="1800" b="0">
                <a:solidFill>
                  <a:srgbClr val="B2B2B2"/>
                </a:solidFill>
              </a:rPr>
              <a:pPr algn="r" eaLnBrk="1" hangingPunct="1">
                <a:spcAft>
                  <a:spcPct val="0"/>
                </a:spcAft>
                <a:buFontTx/>
                <a:buNone/>
              </a:pPr>
              <a:t>1</a:t>
            </a:fld>
            <a:endParaRPr lang="en-US" altLang="zh-CN" sz="1800" b="0">
              <a:solidFill>
                <a:srgbClr val="B2B2B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a:extLst>
              <a:ext uri="{FF2B5EF4-FFF2-40B4-BE49-F238E27FC236}">
                <a16:creationId xmlns:a16="http://schemas.microsoft.com/office/drawing/2014/main" id="{188D1E9B-E61D-44CC-A691-7303E812D2FD}"/>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BB5EBBA9-CB9D-440B-8BD1-522833EE420E}" type="datetime1">
              <a:rPr lang="zh-CN" altLang="en-US" sz="1800" b="0" smtClean="0">
                <a:solidFill>
                  <a:srgbClr val="B2B2B2"/>
                </a:solidFill>
              </a:rPr>
              <a:pPr>
                <a:spcAft>
                  <a:spcPct val="0"/>
                </a:spcAft>
                <a:buFontTx/>
                <a:buNone/>
              </a:pPr>
              <a:t>2022/12/5</a:t>
            </a:fld>
            <a:endParaRPr lang="en-US" altLang="zh-CN" sz="1800" b="0">
              <a:solidFill>
                <a:srgbClr val="B2B2B2"/>
              </a:solidFill>
            </a:endParaRPr>
          </a:p>
        </p:txBody>
      </p:sp>
      <p:sp>
        <p:nvSpPr>
          <p:cNvPr id="21507" name="Rectangle 5">
            <a:extLst>
              <a:ext uri="{FF2B5EF4-FFF2-40B4-BE49-F238E27FC236}">
                <a16:creationId xmlns:a16="http://schemas.microsoft.com/office/drawing/2014/main" id="{3F1136EB-00AD-4342-8BCF-BD6E6DE9EC9D}"/>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latin typeface="Times New Roman" panose="02020603050405020304" pitchFamily="18" charset="0"/>
              </a:rPr>
              <a:t>模拟与数字电路 </a:t>
            </a:r>
            <a:r>
              <a:rPr lang="en-US" altLang="zh-CN" sz="1800" b="0">
                <a:solidFill>
                  <a:srgbClr val="B2B2B2"/>
                </a:solidFill>
                <a:latin typeface="Times New Roman" panose="02020603050405020304" pitchFamily="18" charset="0"/>
              </a:rPr>
              <a:t>— </a:t>
            </a:r>
            <a:r>
              <a:rPr lang="zh-CN" altLang="en-US" sz="1800" b="0">
                <a:solidFill>
                  <a:srgbClr val="B2B2B2"/>
                </a:solidFill>
                <a:latin typeface="Times New Roman" panose="02020603050405020304" pitchFamily="18" charset="0"/>
              </a:rPr>
              <a:t>集成运算放大器 </a:t>
            </a:r>
            <a:r>
              <a:rPr lang="en-US" altLang="zh-CN" sz="1800" b="0">
                <a:solidFill>
                  <a:srgbClr val="B2B2B2"/>
                </a:solidFill>
                <a:latin typeface="Times New Roman" panose="02020603050405020304" pitchFamily="18" charset="0"/>
              </a:rPr>
              <a:t>(1)</a:t>
            </a:r>
          </a:p>
        </p:txBody>
      </p:sp>
      <p:sp>
        <p:nvSpPr>
          <p:cNvPr id="21508" name="Rectangle 6">
            <a:extLst>
              <a:ext uri="{FF2B5EF4-FFF2-40B4-BE49-F238E27FC236}">
                <a16:creationId xmlns:a16="http://schemas.microsoft.com/office/drawing/2014/main" id="{6F978ACF-CAD6-42F2-B18D-D58E3FAF924D}"/>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DA585A12-F282-40B0-B31A-AA991DF7F903}" type="slidenum">
              <a:rPr lang="en-US" altLang="zh-CN" sz="1800" b="0" smtClean="0">
                <a:solidFill>
                  <a:srgbClr val="B2B2B2"/>
                </a:solidFill>
              </a:rPr>
              <a:pPr>
                <a:spcAft>
                  <a:spcPct val="0"/>
                </a:spcAft>
                <a:buFontTx/>
                <a:buNone/>
              </a:pPr>
              <a:t>10</a:t>
            </a:fld>
            <a:endParaRPr lang="en-US" altLang="zh-CN" sz="1800" b="0">
              <a:solidFill>
                <a:srgbClr val="B2B2B2"/>
              </a:solidFill>
            </a:endParaRPr>
          </a:p>
        </p:txBody>
      </p:sp>
      <p:sp>
        <p:nvSpPr>
          <p:cNvPr id="747522" name="Line 2">
            <a:extLst>
              <a:ext uri="{FF2B5EF4-FFF2-40B4-BE49-F238E27FC236}">
                <a16:creationId xmlns:a16="http://schemas.microsoft.com/office/drawing/2014/main" id="{0034B111-7152-4ECD-BA30-2EDAD28478BD}"/>
              </a:ext>
            </a:extLst>
          </p:cNvPr>
          <p:cNvSpPr>
            <a:spLocks noChangeShapeType="1"/>
          </p:cNvSpPr>
          <p:nvPr/>
        </p:nvSpPr>
        <p:spPr bwMode="auto">
          <a:xfrm>
            <a:off x="6254750" y="5786438"/>
            <a:ext cx="180975" cy="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10" name="Rectangle 3">
            <a:extLst>
              <a:ext uri="{FF2B5EF4-FFF2-40B4-BE49-F238E27FC236}">
                <a16:creationId xmlns:a16="http://schemas.microsoft.com/office/drawing/2014/main" id="{9299249F-051B-487B-9A67-76A61EA526C1}"/>
              </a:ext>
            </a:extLst>
          </p:cNvPr>
          <p:cNvSpPr>
            <a:spLocks noGrp="1" noChangeArrowheads="1"/>
          </p:cNvSpPr>
          <p:nvPr>
            <p:ph type="title"/>
          </p:nvPr>
        </p:nvSpPr>
        <p:spPr/>
        <p:txBody>
          <a:bodyPr/>
          <a:lstStyle/>
          <a:p>
            <a:r>
              <a:rPr kumimoji="1" lang="zh-CN" altLang="en-US"/>
              <a:t>集成运放的电压传输特性</a:t>
            </a:r>
          </a:p>
        </p:txBody>
      </p:sp>
      <p:sp>
        <p:nvSpPr>
          <p:cNvPr id="747524" name="Rectangle 4">
            <a:extLst>
              <a:ext uri="{FF2B5EF4-FFF2-40B4-BE49-F238E27FC236}">
                <a16:creationId xmlns:a16="http://schemas.microsoft.com/office/drawing/2014/main" id="{8674B9EC-4D6A-4D8A-BD6F-914CC6006D11}"/>
              </a:ext>
            </a:extLst>
          </p:cNvPr>
          <p:cNvSpPr>
            <a:spLocks noGrp="1" noChangeArrowheads="1"/>
          </p:cNvSpPr>
          <p:nvPr>
            <p:ph type="body" idx="1"/>
          </p:nvPr>
        </p:nvSpPr>
        <p:spPr>
          <a:xfrm>
            <a:off x="457200" y="1484313"/>
            <a:ext cx="4691063" cy="2305050"/>
          </a:xfrm>
        </p:spPr>
        <p:txBody>
          <a:bodyPr/>
          <a:lstStyle/>
          <a:p>
            <a:pPr>
              <a:lnSpc>
                <a:spcPct val="120000"/>
              </a:lnSpc>
            </a:pPr>
            <a:r>
              <a:rPr kumimoji="1" lang="zh-CN" altLang="en-US" sz="2800"/>
              <a:t>线性区</a:t>
            </a:r>
            <a:r>
              <a:rPr kumimoji="1" lang="zh-CN" altLang="en-US"/>
              <a:t>：</a:t>
            </a:r>
            <a:r>
              <a:rPr kumimoji="1" lang="en-US" altLang="zh-CN" sz="2800"/>
              <a:t>|</a:t>
            </a:r>
            <a:r>
              <a:rPr kumimoji="1" lang="en-US" altLang="zh-CN" sz="2800" i="1">
                <a:latin typeface="Times New Roman" panose="02020603050405020304" pitchFamily="18" charset="0"/>
              </a:rPr>
              <a:t>v</a:t>
            </a:r>
            <a:r>
              <a:rPr kumimoji="1" lang="en-US" altLang="zh-CN" sz="2800" baseline="-25000">
                <a:latin typeface="Times New Roman" panose="02020603050405020304" pitchFamily="18" charset="0"/>
                <a:ea typeface="创艺繁标宋" pitchFamily="2" charset="-122"/>
                <a:sym typeface="Symbol" panose="05050102010706020507" pitchFamily="18" charset="2"/>
              </a:rPr>
              <a:t>i</a:t>
            </a:r>
            <a:r>
              <a:rPr kumimoji="1" lang="en-US" altLang="zh-CN" sz="2800">
                <a:latin typeface="Times New Roman" panose="02020603050405020304" pitchFamily="18" charset="0"/>
                <a:sym typeface="Symbol" panose="05050102010706020507" pitchFamily="18" charset="2"/>
              </a:rPr>
              <a:t>|&lt; </a:t>
            </a:r>
            <a:r>
              <a:rPr kumimoji="1" lang="en-US" altLang="zh-CN" sz="2800" i="1">
                <a:latin typeface="Times New Roman" panose="02020603050405020304" pitchFamily="18" charset="0"/>
                <a:sym typeface="Symbol" panose="05050102010706020507" pitchFamily="18" charset="2"/>
              </a:rPr>
              <a:t>V</a:t>
            </a:r>
            <a:r>
              <a:rPr kumimoji="1" lang="en-US" altLang="zh-CN" sz="2800" baseline="-25000">
                <a:latin typeface="Times New Roman" panose="02020603050405020304" pitchFamily="18" charset="0"/>
                <a:ea typeface="创艺繁标宋" pitchFamily="2" charset="-122"/>
                <a:sym typeface="Symbol" panose="05050102010706020507" pitchFamily="18" charset="2"/>
              </a:rPr>
              <a:t>im</a:t>
            </a:r>
            <a:r>
              <a:rPr kumimoji="1" lang="en-US" altLang="zh-CN" sz="2800">
                <a:latin typeface="Times New Roman" panose="02020603050405020304" pitchFamily="18" charset="0"/>
                <a:ea typeface="创艺繁标宋" pitchFamily="2" charset="-122"/>
                <a:sym typeface="Symbol" panose="05050102010706020507" pitchFamily="18" charset="2"/>
              </a:rPr>
              <a:t> </a:t>
            </a:r>
            <a:endParaRPr kumimoji="1" lang="zh-CN" altLang="en-US" sz="2800"/>
          </a:p>
          <a:p>
            <a:pPr lvl="1">
              <a:lnSpc>
                <a:spcPct val="120000"/>
              </a:lnSpc>
              <a:buFontTx/>
              <a:buNone/>
            </a:pPr>
            <a:r>
              <a:rPr kumimoji="1" lang="en-US" altLang="zh-CN" b="1" i="1">
                <a:latin typeface="Times New Roman" panose="02020603050405020304" pitchFamily="18" charset="0"/>
                <a:ea typeface="创艺繁标宋" pitchFamily="2" charset="-122"/>
                <a:sym typeface="Symbol" panose="05050102010706020507" pitchFamily="18" charset="2"/>
              </a:rPr>
              <a:t>    v</a:t>
            </a:r>
            <a:r>
              <a:rPr kumimoji="1" lang="en-US" altLang="zh-CN" b="1" baseline="-25000">
                <a:latin typeface="Times New Roman" panose="02020603050405020304" pitchFamily="18" charset="0"/>
                <a:ea typeface="创艺繁标宋" pitchFamily="2" charset="-122"/>
                <a:sym typeface="Symbol" panose="05050102010706020507" pitchFamily="18" charset="2"/>
              </a:rPr>
              <a:t>o</a:t>
            </a:r>
            <a:r>
              <a:rPr kumimoji="1" lang="en-US" altLang="zh-CN" b="1" i="1">
                <a:latin typeface="Times New Roman" panose="02020603050405020304" pitchFamily="18" charset="0"/>
                <a:ea typeface="创艺繁标宋" pitchFamily="2" charset="-122"/>
                <a:sym typeface="Symbol" panose="05050102010706020507" pitchFamily="18" charset="2"/>
              </a:rPr>
              <a:t> </a:t>
            </a:r>
            <a:r>
              <a:rPr kumimoji="1" lang="en-US" altLang="zh-CN" b="1">
                <a:latin typeface="Times New Roman" panose="02020603050405020304" pitchFamily="18" charset="0"/>
                <a:ea typeface="创艺繁标宋" pitchFamily="2" charset="-122"/>
                <a:sym typeface="Symbol" panose="05050102010706020507" pitchFamily="18" charset="2"/>
              </a:rPr>
              <a:t>=</a:t>
            </a:r>
            <a:r>
              <a:rPr kumimoji="1" lang="en-US" altLang="zh-CN" b="1" i="1">
                <a:latin typeface="Times New Roman" panose="02020603050405020304" pitchFamily="18" charset="0"/>
                <a:ea typeface="创艺繁标宋" pitchFamily="2" charset="-122"/>
                <a:sym typeface="Symbol" panose="05050102010706020507" pitchFamily="18" charset="2"/>
              </a:rPr>
              <a:t> A</a:t>
            </a:r>
            <a:r>
              <a:rPr kumimoji="1" lang="en-US" altLang="zh-CN" b="1" baseline="-25000">
                <a:latin typeface="Times New Roman" panose="02020603050405020304" pitchFamily="18" charset="0"/>
                <a:ea typeface="创艺繁标宋" pitchFamily="2" charset="-122"/>
                <a:sym typeface="Symbol" panose="05050102010706020507" pitchFamily="18" charset="2"/>
              </a:rPr>
              <a:t>vd</a:t>
            </a:r>
            <a:r>
              <a:rPr kumimoji="1" lang="en-US" altLang="zh-CN" b="1" i="1" baseline="-25000">
                <a:latin typeface="Times New Roman" panose="02020603050405020304" pitchFamily="18" charset="0"/>
                <a:ea typeface="创艺繁标宋" pitchFamily="2" charset="-122"/>
                <a:sym typeface="Symbol" panose="05050102010706020507" pitchFamily="18" charset="2"/>
              </a:rPr>
              <a:t> </a:t>
            </a:r>
            <a:r>
              <a:rPr kumimoji="1" lang="en-US" altLang="zh-CN" b="1" i="1">
                <a:latin typeface="Times New Roman" panose="02020603050405020304" pitchFamily="18" charset="0"/>
                <a:ea typeface="创艺繁标宋" pitchFamily="2" charset="-122"/>
                <a:sym typeface="Symbol" panose="05050102010706020507" pitchFamily="18" charset="2"/>
              </a:rPr>
              <a:t>v</a:t>
            </a:r>
            <a:r>
              <a:rPr kumimoji="1" lang="en-US" altLang="zh-CN" b="1" baseline="-25000">
                <a:latin typeface="Times New Roman" panose="02020603050405020304" pitchFamily="18" charset="0"/>
                <a:ea typeface="创艺繁标宋" pitchFamily="2" charset="-122"/>
                <a:sym typeface="Symbol" panose="05050102010706020507" pitchFamily="18" charset="2"/>
              </a:rPr>
              <a:t>i</a:t>
            </a:r>
            <a:endParaRPr kumimoji="1" lang="zh-CN" altLang="en-US"/>
          </a:p>
          <a:p>
            <a:pPr lvl="1">
              <a:lnSpc>
                <a:spcPct val="120000"/>
              </a:lnSpc>
              <a:spcBef>
                <a:spcPct val="20000"/>
              </a:spcBef>
            </a:pPr>
            <a:r>
              <a:rPr kumimoji="1" lang="zh-CN" altLang="en-US" sz="2400"/>
              <a:t>线性区很窄，即</a:t>
            </a:r>
            <a:r>
              <a:rPr kumimoji="1" lang="en-US" altLang="zh-CN" sz="2400" i="1">
                <a:latin typeface="Times New Roman" panose="02020603050405020304" pitchFamily="18" charset="0"/>
              </a:rPr>
              <a:t>V</a:t>
            </a:r>
            <a:r>
              <a:rPr kumimoji="1" lang="en-US" altLang="zh-CN" b="1" baseline="-25000">
                <a:latin typeface="Times New Roman" panose="02020603050405020304" pitchFamily="18" charset="0"/>
                <a:ea typeface="黑体" panose="02010609060101010101" pitchFamily="49" charset="-122"/>
              </a:rPr>
              <a:t>im</a:t>
            </a:r>
            <a:r>
              <a:rPr kumimoji="1" lang="zh-CN" altLang="en-US" sz="2400"/>
              <a:t>很小</a:t>
            </a:r>
          </a:p>
        </p:txBody>
      </p:sp>
      <p:sp>
        <p:nvSpPr>
          <p:cNvPr id="21512" name="Line 5">
            <a:extLst>
              <a:ext uri="{FF2B5EF4-FFF2-40B4-BE49-F238E27FC236}">
                <a16:creationId xmlns:a16="http://schemas.microsoft.com/office/drawing/2014/main" id="{DF66287A-C306-40C7-9A44-981670A8EA81}"/>
              </a:ext>
            </a:extLst>
          </p:cNvPr>
          <p:cNvSpPr>
            <a:spLocks noChangeShapeType="1"/>
          </p:cNvSpPr>
          <p:nvPr/>
        </p:nvSpPr>
        <p:spPr bwMode="auto">
          <a:xfrm rot="5400000" flipH="1" flipV="1">
            <a:off x="4926012" y="4518026"/>
            <a:ext cx="3006725" cy="0"/>
          </a:xfrm>
          <a:prstGeom prst="line">
            <a:avLst/>
          </a:prstGeom>
          <a:noFill/>
          <a:ln w="28575">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3" name="Line 6">
            <a:extLst>
              <a:ext uri="{FF2B5EF4-FFF2-40B4-BE49-F238E27FC236}">
                <a16:creationId xmlns:a16="http://schemas.microsoft.com/office/drawing/2014/main" id="{AEA8B70C-FB94-4C6E-A544-3320071B1D73}"/>
              </a:ext>
            </a:extLst>
          </p:cNvPr>
          <p:cNvSpPr>
            <a:spLocks noChangeShapeType="1"/>
          </p:cNvSpPr>
          <p:nvPr/>
        </p:nvSpPr>
        <p:spPr bwMode="auto">
          <a:xfrm>
            <a:off x="5067300" y="4699000"/>
            <a:ext cx="2752725" cy="0"/>
          </a:xfrm>
          <a:prstGeom prst="line">
            <a:avLst/>
          </a:prstGeom>
          <a:noFill/>
          <a:ln w="28575">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530" name="Line 10">
            <a:extLst>
              <a:ext uri="{FF2B5EF4-FFF2-40B4-BE49-F238E27FC236}">
                <a16:creationId xmlns:a16="http://schemas.microsoft.com/office/drawing/2014/main" id="{6991D8EE-5AB7-4479-8749-44E64484B829}"/>
              </a:ext>
            </a:extLst>
          </p:cNvPr>
          <p:cNvSpPr>
            <a:spLocks noChangeShapeType="1"/>
          </p:cNvSpPr>
          <p:nvPr/>
        </p:nvSpPr>
        <p:spPr bwMode="auto">
          <a:xfrm flipH="1">
            <a:off x="6215063" y="3575050"/>
            <a:ext cx="442912" cy="2211388"/>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531" name="Line 11">
            <a:extLst>
              <a:ext uri="{FF2B5EF4-FFF2-40B4-BE49-F238E27FC236}">
                <a16:creationId xmlns:a16="http://schemas.microsoft.com/office/drawing/2014/main" id="{74611A72-E22C-430F-BE2B-3E33936F9EF3}"/>
              </a:ext>
            </a:extLst>
          </p:cNvPr>
          <p:cNvSpPr>
            <a:spLocks noChangeShapeType="1"/>
          </p:cNvSpPr>
          <p:nvPr/>
        </p:nvSpPr>
        <p:spPr bwMode="auto">
          <a:xfrm>
            <a:off x="6657975" y="3575050"/>
            <a:ext cx="1143000"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532" name="Line 12">
            <a:extLst>
              <a:ext uri="{FF2B5EF4-FFF2-40B4-BE49-F238E27FC236}">
                <a16:creationId xmlns:a16="http://schemas.microsoft.com/office/drawing/2014/main" id="{CC5EDE3E-A476-4D5E-8889-289A6783838E}"/>
              </a:ext>
            </a:extLst>
          </p:cNvPr>
          <p:cNvSpPr>
            <a:spLocks noChangeShapeType="1"/>
          </p:cNvSpPr>
          <p:nvPr/>
        </p:nvSpPr>
        <p:spPr bwMode="auto">
          <a:xfrm>
            <a:off x="5057775" y="5784850"/>
            <a:ext cx="1143000"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 name="Group 47">
            <a:extLst>
              <a:ext uri="{FF2B5EF4-FFF2-40B4-BE49-F238E27FC236}">
                <a16:creationId xmlns:a16="http://schemas.microsoft.com/office/drawing/2014/main" id="{5068423D-8303-489D-A27E-C019FF1FF45B}"/>
              </a:ext>
            </a:extLst>
          </p:cNvPr>
          <p:cNvGrpSpPr>
            <a:grpSpLocks/>
          </p:cNvGrpSpPr>
          <p:nvPr/>
        </p:nvGrpSpPr>
        <p:grpSpPr bwMode="auto">
          <a:xfrm>
            <a:off x="5484813" y="3273425"/>
            <a:ext cx="1816100" cy="2717800"/>
            <a:chOff x="3455" y="2062"/>
            <a:chExt cx="1144" cy="1712"/>
          </a:xfrm>
        </p:grpSpPr>
        <p:grpSp>
          <p:nvGrpSpPr>
            <p:cNvPr id="21544" name="Group 7">
              <a:extLst>
                <a:ext uri="{FF2B5EF4-FFF2-40B4-BE49-F238E27FC236}">
                  <a16:creationId xmlns:a16="http://schemas.microsoft.com/office/drawing/2014/main" id="{AF439A98-AB2B-44F1-BB3A-D8F2581CCA32}"/>
                </a:ext>
              </a:extLst>
            </p:cNvPr>
            <p:cNvGrpSpPr>
              <a:grpSpLocks/>
            </p:cNvGrpSpPr>
            <p:nvPr/>
          </p:nvGrpSpPr>
          <p:grpSpPr bwMode="auto">
            <a:xfrm>
              <a:off x="3906" y="2252"/>
              <a:ext cx="288" cy="1392"/>
              <a:chOff x="1200" y="1752"/>
              <a:chExt cx="288" cy="1392"/>
            </a:xfrm>
          </p:grpSpPr>
          <p:sp>
            <p:nvSpPr>
              <p:cNvPr id="21549" name="Line 8">
                <a:extLst>
                  <a:ext uri="{FF2B5EF4-FFF2-40B4-BE49-F238E27FC236}">
                    <a16:creationId xmlns:a16="http://schemas.microsoft.com/office/drawing/2014/main" id="{1567EE39-58FB-4099-BFDD-12CD3FF42D41}"/>
                  </a:ext>
                </a:extLst>
              </p:cNvPr>
              <p:cNvSpPr>
                <a:spLocks noChangeShapeType="1"/>
              </p:cNvSpPr>
              <p:nvPr/>
            </p:nvSpPr>
            <p:spPr bwMode="auto">
              <a:xfrm>
                <a:off x="1200" y="2472"/>
                <a:ext cx="0" cy="672"/>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50" name="Line 9">
                <a:extLst>
                  <a:ext uri="{FF2B5EF4-FFF2-40B4-BE49-F238E27FC236}">
                    <a16:creationId xmlns:a16="http://schemas.microsoft.com/office/drawing/2014/main" id="{24E8F788-DEF7-497B-B25D-4BC3272430A6}"/>
                  </a:ext>
                </a:extLst>
              </p:cNvPr>
              <p:cNvSpPr>
                <a:spLocks noChangeShapeType="1"/>
              </p:cNvSpPr>
              <p:nvPr/>
            </p:nvSpPr>
            <p:spPr bwMode="auto">
              <a:xfrm>
                <a:off x="1488" y="1752"/>
                <a:ext cx="0" cy="72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47533" name="Text Box 13">
              <a:extLst>
                <a:ext uri="{FF2B5EF4-FFF2-40B4-BE49-F238E27FC236}">
                  <a16:creationId xmlns:a16="http://schemas.microsoft.com/office/drawing/2014/main" id="{726C1459-C876-47B2-9DA9-4B240AEA1450}"/>
                </a:ext>
              </a:extLst>
            </p:cNvPr>
            <p:cNvSpPr txBox="1">
              <a:spLocks noChangeArrowheads="1"/>
            </p:cNvSpPr>
            <p:nvPr/>
          </p:nvSpPr>
          <p:spPr bwMode="auto">
            <a:xfrm>
              <a:off x="3606" y="2062"/>
              <a:ext cx="415" cy="288"/>
            </a:xfrm>
            <a:prstGeom prst="rect">
              <a:avLst/>
            </a:prstGeom>
            <a:noFill/>
            <a:ln w="25400">
              <a:noFill/>
              <a:miter lim="800000"/>
              <a:headEnd/>
              <a:tailEnd type="none" w="med" len="lg"/>
            </a:ln>
            <a:effectLst/>
          </p:spPr>
          <p:txBody>
            <a:bodyPr wrap="none">
              <a:spAutoFit/>
            </a:bodyPr>
            <a:lstStyle/>
            <a:p>
              <a:pPr eaLnBrk="1" hangingPunct="1">
                <a:spcBef>
                  <a:spcPct val="50000"/>
                </a:spcBef>
                <a:defRPr/>
              </a:pPr>
              <a:r>
                <a:rPr kumimoji="1" lang="en-US" altLang="zh-CN" sz="2400" b="1" i="1">
                  <a:solidFill>
                    <a:srgbClr val="FF3300"/>
                  </a:solidFill>
                  <a:effectLst>
                    <a:outerShdw blurRad="38100" dist="38100" dir="2700000" algn="tl">
                      <a:srgbClr val="C0C0C0"/>
                    </a:outerShdw>
                  </a:effectLst>
                  <a:latin typeface="Times New Roman" pitchFamily="18" charset="0"/>
                </a:rPr>
                <a:t>V</a:t>
              </a:r>
              <a:r>
                <a:rPr kumimoji="1" lang="en-US" altLang="zh-CN" sz="2400" b="1" baseline="-25000">
                  <a:solidFill>
                    <a:srgbClr val="FF3300"/>
                  </a:solidFill>
                  <a:effectLst>
                    <a:outerShdw blurRad="38100" dist="38100" dir="2700000" algn="tl">
                      <a:srgbClr val="C0C0C0"/>
                    </a:outerShdw>
                  </a:effectLst>
                  <a:latin typeface="Times New Roman" pitchFamily="18" charset="0"/>
                </a:rPr>
                <a:t>om</a:t>
              </a:r>
              <a:endParaRPr kumimoji="1" lang="en-US" altLang="zh-CN" sz="2400" b="1">
                <a:solidFill>
                  <a:srgbClr val="FF3300"/>
                </a:solidFill>
                <a:effectLst>
                  <a:outerShdw blurRad="38100" dist="38100" dir="2700000" algn="tl">
                    <a:srgbClr val="C0C0C0"/>
                  </a:outerShdw>
                </a:effectLst>
                <a:latin typeface="Times New Roman" pitchFamily="18" charset="0"/>
              </a:endParaRPr>
            </a:p>
          </p:txBody>
        </p:sp>
        <p:sp>
          <p:nvSpPr>
            <p:cNvPr id="747534" name="Text Box 14">
              <a:extLst>
                <a:ext uri="{FF2B5EF4-FFF2-40B4-BE49-F238E27FC236}">
                  <a16:creationId xmlns:a16="http://schemas.microsoft.com/office/drawing/2014/main" id="{E4992DCB-1CF4-4E98-805A-10A753FB0D4B}"/>
                </a:ext>
              </a:extLst>
            </p:cNvPr>
            <p:cNvSpPr txBox="1">
              <a:spLocks noChangeArrowheads="1"/>
            </p:cNvSpPr>
            <p:nvPr/>
          </p:nvSpPr>
          <p:spPr bwMode="auto">
            <a:xfrm>
              <a:off x="4088" y="3486"/>
              <a:ext cx="511" cy="288"/>
            </a:xfrm>
            <a:prstGeom prst="rect">
              <a:avLst/>
            </a:prstGeom>
            <a:noFill/>
            <a:ln w="25400">
              <a:noFill/>
              <a:miter lim="800000"/>
              <a:headEnd/>
              <a:tailEnd type="none" w="med" len="lg"/>
            </a:ln>
            <a:effectLst/>
          </p:spPr>
          <p:txBody>
            <a:bodyPr wrap="none">
              <a:spAutoFit/>
            </a:bodyPr>
            <a:lstStyle/>
            <a:p>
              <a:pPr eaLnBrk="1" hangingPunct="1">
                <a:spcBef>
                  <a:spcPct val="50000"/>
                </a:spcBef>
                <a:defRPr/>
              </a:pPr>
              <a:r>
                <a:rPr kumimoji="1" lang="en-US" altLang="zh-CN" sz="2400" b="1" i="1">
                  <a:solidFill>
                    <a:srgbClr val="FF3300"/>
                  </a:solidFill>
                  <a:effectLst>
                    <a:outerShdw blurRad="38100" dist="38100" dir="2700000" algn="tl">
                      <a:srgbClr val="C0C0C0"/>
                    </a:outerShdw>
                  </a:effectLst>
                  <a:latin typeface="Times New Roman" pitchFamily="18" charset="0"/>
                </a:rPr>
                <a:t>–V</a:t>
              </a:r>
              <a:r>
                <a:rPr kumimoji="1" lang="en-US" altLang="zh-CN" sz="2400" b="1" baseline="-25000">
                  <a:solidFill>
                    <a:srgbClr val="FF3300"/>
                  </a:solidFill>
                  <a:effectLst>
                    <a:outerShdw blurRad="38100" dist="38100" dir="2700000" algn="tl">
                      <a:srgbClr val="C0C0C0"/>
                    </a:outerShdw>
                  </a:effectLst>
                  <a:latin typeface="Times New Roman" pitchFamily="18" charset="0"/>
                </a:rPr>
                <a:t>om</a:t>
              </a:r>
              <a:endParaRPr kumimoji="1" lang="en-US" altLang="zh-CN" sz="2400" b="1">
                <a:solidFill>
                  <a:srgbClr val="FF3300"/>
                </a:solidFill>
                <a:effectLst>
                  <a:outerShdw blurRad="38100" dist="38100" dir="2700000" algn="tl">
                    <a:srgbClr val="C0C0C0"/>
                  </a:outerShdw>
                </a:effectLst>
                <a:latin typeface="Times New Roman" pitchFamily="18" charset="0"/>
              </a:endParaRPr>
            </a:p>
          </p:txBody>
        </p:sp>
        <p:sp>
          <p:nvSpPr>
            <p:cNvPr id="747535" name="Text Box 15">
              <a:extLst>
                <a:ext uri="{FF2B5EF4-FFF2-40B4-BE49-F238E27FC236}">
                  <a16:creationId xmlns:a16="http://schemas.microsoft.com/office/drawing/2014/main" id="{97236D00-3DDA-4B92-9254-8C0459B9640C}"/>
                </a:ext>
              </a:extLst>
            </p:cNvPr>
            <p:cNvSpPr txBox="1">
              <a:spLocks noChangeArrowheads="1"/>
            </p:cNvSpPr>
            <p:nvPr/>
          </p:nvSpPr>
          <p:spPr bwMode="auto">
            <a:xfrm>
              <a:off x="4076" y="2938"/>
              <a:ext cx="387" cy="288"/>
            </a:xfrm>
            <a:prstGeom prst="rect">
              <a:avLst/>
            </a:prstGeom>
            <a:noFill/>
            <a:ln w="25400">
              <a:noFill/>
              <a:miter lim="800000"/>
              <a:headEnd/>
              <a:tailEnd type="none" w="med" len="lg"/>
            </a:ln>
            <a:effectLst/>
          </p:spPr>
          <p:txBody>
            <a:bodyPr wrap="none">
              <a:spAutoFit/>
            </a:bodyPr>
            <a:lstStyle/>
            <a:p>
              <a:pPr eaLnBrk="1" hangingPunct="1">
                <a:spcBef>
                  <a:spcPct val="50000"/>
                </a:spcBef>
                <a:defRPr/>
              </a:pPr>
              <a:r>
                <a:rPr kumimoji="1" lang="en-US" altLang="zh-CN" sz="2400" b="1" i="1">
                  <a:solidFill>
                    <a:srgbClr val="0000FF"/>
                  </a:solidFill>
                  <a:effectLst>
                    <a:outerShdw blurRad="38100" dist="38100" dir="2700000" algn="tl">
                      <a:srgbClr val="C0C0C0"/>
                    </a:outerShdw>
                  </a:effectLst>
                  <a:latin typeface="Times New Roman" pitchFamily="18" charset="0"/>
                </a:rPr>
                <a:t>V</a:t>
              </a:r>
              <a:r>
                <a:rPr kumimoji="1" lang="en-US" altLang="zh-CN" sz="2400" b="1" baseline="-25000">
                  <a:solidFill>
                    <a:srgbClr val="0000FF"/>
                  </a:solidFill>
                  <a:effectLst>
                    <a:outerShdw blurRad="38100" dist="38100" dir="2700000" algn="tl">
                      <a:srgbClr val="C0C0C0"/>
                    </a:outerShdw>
                  </a:effectLst>
                  <a:latin typeface="Times New Roman" pitchFamily="18" charset="0"/>
                </a:rPr>
                <a:t>im</a:t>
              </a:r>
              <a:endParaRPr kumimoji="1" lang="en-US" altLang="zh-CN" sz="2400" b="1">
                <a:solidFill>
                  <a:srgbClr val="0000FF"/>
                </a:solidFill>
                <a:effectLst>
                  <a:outerShdw blurRad="38100" dist="38100" dir="2700000" algn="tl">
                    <a:srgbClr val="C0C0C0"/>
                  </a:outerShdw>
                </a:effectLst>
                <a:latin typeface="Times New Roman" pitchFamily="18" charset="0"/>
              </a:endParaRPr>
            </a:p>
          </p:txBody>
        </p:sp>
        <p:sp>
          <p:nvSpPr>
            <p:cNvPr id="747536" name="Text Box 16">
              <a:extLst>
                <a:ext uri="{FF2B5EF4-FFF2-40B4-BE49-F238E27FC236}">
                  <a16:creationId xmlns:a16="http://schemas.microsoft.com/office/drawing/2014/main" id="{784BAFA6-2BD7-4379-A627-0596037FB477}"/>
                </a:ext>
              </a:extLst>
            </p:cNvPr>
            <p:cNvSpPr txBox="1">
              <a:spLocks noChangeArrowheads="1"/>
            </p:cNvSpPr>
            <p:nvPr/>
          </p:nvSpPr>
          <p:spPr bwMode="auto">
            <a:xfrm>
              <a:off x="3455" y="2942"/>
              <a:ext cx="483" cy="288"/>
            </a:xfrm>
            <a:prstGeom prst="rect">
              <a:avLst/>
            </a:prstGeom>
            <a:noFill/>
            <a:ln w="25400">
              <a:noFill/>
              <a:miter lim="800000"/>
              <a:headEnd/>
              <a:tailEnd type="none" w="med" len="lg"/>
            </a:ln>
            <a:effectLst/>
          </p:spPr>
          <p:txBody>
            <a:bodyPr wrap="none">
              <a:spAutoFit/>
            </a:bodyPr>
            <a:lstStyle/>
            <a:p>
              <a:pPr eaLnBrk="1" hangingPunct="1">
                <a:spcBef>
                  <a:spcPct val="50000"/>
                </a:spcBef>
                <a:defRPr/>
              </a:pPr>
              <a:r>
                <a:rPr kumimoji="1" lang="en-US" altLang="zh-CN" sz="2400" b="1" i="1">
                  <a:solidFill>
                    <a:srgbClr val="0000FF"/>
                  </a:solidFill>
                  <a:effectLst>
                    <a:outerShdw blurRad="38100" dist="38100" dir="2700000" algn="tl">
                      <a:srgbClr val="C0C0C0"/>
                    </a:outerShdw>
                  </a:effectLst>
                  <a:latin typeface="Times New Roman" pitchFamily="18" charset="0"/>
                </a:rPr>
                <a:t>–V</a:t>
              </a:r>
              <a:r>
                <a:rPr kumimoji="1" lang="en-US" altLang="zh-CN" sz="2400" b="1" baseline="-25000">
                  <a:solidFill>
                    <a:srgbClr val="0000FF"/>
                  </a:solidFill>
                  <a:effectLst>
                    <a:outerShdw blurRad="38100" dist="38100" dir="2700000" algn="tl">
                      <a:srgbClr val="C0C0C0"/>
                    </a:outerShdw>
                  </a:effectLst>
                  <a:latin typeface="Times New Roman" pitchFamily="18" charset="0"/>
                </a:rPr>
                <a:t>im</a:t>
              </a:r>
              <a:endParaRPr kumimoji="1" lang="en-US" altLang="zh-CN" sz="2400" b="1">
                <a:solidFill>
                  <a:srgbClr val="0000FF"/>
                </a:solidFill>
                <a:effectLst>
                  <a:outerShdw blurRad="38100" dist="38100" dir="2700000" algn="tl">
                    <a:srgbClr val="C0C0C0"/>
                  </a:outerShdw>
                </a:effectLst>
                <a:latin typeface="Times New Roman" pitchFamily="18" charset="0"/>
              </a:endParaRPr>
            </a:p>
          </p:txBody>
        </p:sp>
      </p:grpSp>
      <p:sp>
        <p:nvSpPr>
          <p:cNvPr id="747537" name="AutoShape 17">
            <a:extLst>
              <a:ext uri="{FF2B5EF4-FFF2-40B4-BE49-F238E27FC236}">
                <a16:creationId xmlns:a16="http://schemas.microsoft.com/office/drawing/2014/main" id="{D528AC7D-1D20-42A3-9628-B24C34B9DBC5}"/>
              </a:ext>
            </a:extLst>
          </p:cNvPr>
          <p:cNvSpPr>
            <a:spLocks noChangeArrowheads="1"/>
          </p:cNvSpPr>
          <p:nvPr/>
        </p:nvSpPr>
        <p:spPr bwMode="auto">
          <a:xfrm>
            <a:off x="7091363" y="5124450"/>
            <a:ext cx="1219200" cy="609600"/>
          </a:xfrm>
          <a:prstGeom prst="wedgeRoundRectCallout">
            <a:avLst>
              <a:gd name="adj1" fmla="val -107162"/>
              <a:gd name="adj2" fmla="val -44792"/>
              <a:gd name="adj3" fmla="val 16667"/>
            </a:avLst>
          </a:prstGeom>
          <a:noFill/>
          <a:ln w="19050">
            <a:solidFill>
              <a:schemeClr val="tx1"/>
            </a:solidFill>
            <a:miter lim="800000"/>
            <a:headEnd/>
            <a:tailEnd type="none" w="sm" len="lg"/>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zh-CN" altLang="en-US" sz="2400">
                <a:latin typeface="Times New Roman" panose="02020603050405020304" pitchFamily="18" charset="0"/>
              </a:rPr>
              <a:t>线性区</a:t>
            </a:r>
          </a:p>
        </p:txBody>
      </p:sp>
      <p:sp>
        <p:nvSpPr>
          <p:cNvPr id="747538" name="AutoShape 18">
            <a:extLst>
              <a:ext uri="{FF2B5EF4-FFF2-40B4-BE49-F238E27FC236}">
                <a16:creationId xmlns:a16="http://schemas.microsoft.com/office/drawing/2014/main" id="{9EE59DAB-771F-479A-9410-D6F914CB3D7F}"/>
              </a:ext>
            </a:extLst>
          </p:cNvPr>
          <p:cNvSpPr>
            <a:spLocks noChangeArrowheads="1"/>
          </p:cNvSpPr>
          <p:nvPr/>
        </p:nvSpPr>
        <p:spPr bwMode="auto">
          <a:xfrm>
            <a:off x="7272338" y="2816225"/>
            <a:ext cx="1655762" cy="582613"/>
          </a:xfrm>
          <a:prstGeom prst="wedgeRoundRectCallout">
            <a:avLst>
              <a:gd name="adj1" fmla="val -48755"/>
              <a:gd name="adj2" fmla="val 76977"/>
              <a:gd name="adj3" fmla="val 16667"/>
            </a:avLst>
          </a:prstGeom>
          <a:noFill/>
          <a:ln w="19050">
            <a:solidFill>
              <a:schemeClr val="tx1"/>
            </a:solidFill>
            <a:miter lim="800000"/>
            <a:headEnd/>
            <a:tailEnd type="none" w="sm" len="lg"/>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zh-CN" altLang="en-US" sz="2400">
                <a:latin typeface="Times New Roman" panose="02020603050405020304" pitchFamily="18" charset="0"/>
              </a:rPr>
              <a:t>正饱和区 </a:t>
            </a:r>
          </a:p>
        </p:txBody>
      </p:sp>
      <p:sp>
        <p:nvSpPr>
          <p:cNvPr id="747539" name="AutoShape 19">
            <a:extLst>
              <a:ext uri="{FF2B5EF4-FFF2-40B4-BE49-F238E27FC236}">
                <a16:creationId xmlns:a16="http://schemas.microsoft.com/office/drawing/2014/main" id="{AE2DA4A1-3EE5-4DA2-A9C2-9E2822BA01F3}"/>
              </a:ext>
            </a:extLst>
          </p:cNvPr>
          <p:cNvSpPr>
            <a:spLocks noChangeArrowheads="1"/>
          </p:cNvSpPr>
          <p:nvPr/>
        </p:nvSpPr>
        <p:spPr bwMode="auto">
          <a:xfrm>
            <a:off x="4319588" y="5913438"/>
            <a:ext cx="1593850" cy="504825"/>
          </a:xfrm>
          <a:prstGeom prst="wedgeRoundRectCallout">
            <a:avLst>
              <a:gd name="adj1" fmla="val 39343"/>
              <a:gd name="adj2" fmla="val -74213"/>
              <a:gd name="adj3" fmla="val 16667"/>
            </a:avLst>
          </a:prstGeom>
          <a:noFill/>
          <a:ln w="19050">
            <a:solidFill>
              <a:schemeClr val="tx1"/>
            </a:solidFill>
            <a:miter lim="800000"/>
            <a:headEnd/>
            <a:tailEnd type="none" w="sm" len="lg"/>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zh-CN" altLang="en-US" sz="2400">
                <a:latin typeface="Times New Roman" panose="02020603050405020304" pitchFamily="18" charset="0"/>
              </a:rPr>
              <a:t>负饱和区 </a:t>
            </a:r>
          </a:p>
        </p:txBody>
      </p:sp>
      <p:sp>
        <p:nvSpPr>
          <p:cNvPr id="21521" name="Text Box 20">
            <a:extLst>
              <a:ext uri="{FF2B5EF4-FFF2-40B4-BE49-F238E27FC236}">
                <a16:creationId xmlns:a16="http://schemas.microsoft.com/office/drawing/2014/main" id="{C454F609-EA91-4F62-A722-D1FC4811E4AF}"/>
              </a:ext>
            </a:extLst>
          </p:cNvPr>
          <p:cNvSpPr txBox="1">
            <a:spLocks noChangeArrowheads="1"/>
          </p:cNvSpPr>
          <p:nvPr/>
        </p:nvSpPr>
        <p:spPr bwMode="auto">
          <a:xfrm>
            <a:off x="7875588" y="4333875"/>
            <a:ext cx="51276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b="0" i="1">
                <a:latin typeface="Times New Roman" panose="02020603050405020304" pitchFamily="18" charset="0"/>
                <a:ea typeface="黑体" panose="02010609060101010101" pitchFamily="49" charset="-122"/>
              </a:rPr>
              <a:t>v</a:t>
            </a:r>
            <a:r>
              <a:rPr kumimoji="1" lang="en-US" altLang="zh-CN" b="0" baseline="-25000">
                <a:latin typeface="Times New Roman" panose="02020603050405020304" pitchFamily="18" charset="0"/>
                <a:ea typeface="黑体" panose="02010609060101010101" pitchFamily="49" charset="-122"/>
              </a:rPr>
              <a:t>i</a:t>
            </a:r>
          </a:p>
        </p:txBody>
      </p:sp>
      <p:sp>
        <p:nvSpPr>
          <p:cNvPr id="747541" name="Line 21">
            <a:extLst>
              <a:ext uri="{FF2B5EF4-FFF2-40B4-BE49-F238E27FC236}">
                <a16:creationId xmlns:a16="http://schemas.microsoft.com/office/drawing/2014/main" id="{BA4BE0D1-B8A2-4805-BBEC-97587503B1B0}"/>
              </a:ext>
            </a:extLst>
          </p:cNvPr>
          <p:cNvSpPr>
            <a:spLocks noChangeShapeType="1"/>
          </p:cNvSpPr>
          <p:nvPr/>
        </p:nvSpPr>
        <p:spPr bwMode="auto">
          <a:xfrm>
            <a:off x="6435725" y="3589338"/>
            <a:ext cx="180975" cy="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542" name="Text Box 22">
            <a:extLst>
              <a:ext uri="{FF2B5EF4-FFF2-40B4-BE49-F238E27FC236}">
                <a16:creationId xmlns:a16="http://schemas.microsoft.com/office/drawing/2014/main" id="{B7E8515F-3471-4E7E-9D39-BAB9F9B4BD6B}"/>
              </a:ext>
            </a:extLst>
          </p:cNvPr>
          <p:cNvSpPr txBox="1">
            <a:spLocks noChangeArrowheads="1"/>
          </p:cNvSpPr>
          <p:nvPr/>
        </p:nvSpPr>
        <p:spPr bwMode="auto">
          <a:xfrm>
            <a:off x="1168400" y="3449638"/>
            <a:ext cx="340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med" len="lg"/>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zh-CN" altLang="en-US" sz="2400">
                <a:latin typeface="Times New Roman" panose="02020603050405020304" pitchFamily="18" charset="0"/>
              </a:rPr>
              <a:t>例如，若</a:t>
            </a:r>
            <a:r>
              <a:rPr kumimoji="1" lang="en-US" altLang="zh-CN" sz="2400" i="1">
                <a:latin typeface="Times New Roman" panose="02020603050405020304" pitchFamily="18" charset="0"/>
              </a:rPr>
              <a:t>A</a:t>
            </a:r>
            <a:r>
              <a:rPr kumimoji="1" lang="en-US" altLang="zh-CN" sz="2400" baseline="-25000">
                <a:latin typeface="Times New Roman" panose="02020603050405020304" pitchFamily="18" charset="0"/>
              </a:rPr>
              <a:t>vd</a:t>
            </a:r>
            <a:r>
              <a:rPr kumimoji="1" lang="en-US" altLang="zh-CN" sz="2400">
                <a:latin typeface="Times New Roman" panose="02020603050405020304" pitchFamily="18" charset="0"/>
              </a:rPr>
              <a:t> =</a:t>
            </a:r>
            <a:r>
              <a:rPr kumimoji="1" lang="zh-CN" altLang="en-US" sz="2400">
                <a:latin typeface="Times New Roman" panose="02020603050405020304" pitchFamily="18" charset="0"/>
              </a:rPr>
              <a:t> </a:t>
            </a:r>
            <a:r>
              <a:rPr kumimoji="1" lang="en-US" altLang="zh-CN" sz="2400">
                <a:latin typeface="Times New Roman" panose="02020603050405020304" pitchFamily="18" charset="0"/>
              </a:rPr>
              <a:t>10</a:t>
            </a:r>
            <a:r>
              <a:rPr kumimoji="1" lang="en-US" altLang="zh-CN" sz="2400" baseline="30000">
                <a:latin typeface="Times New Roman" panose="02020603050405020304" pitchFamily="18" charset="0"/>
              </a:rPr>
              <a:t>6</a:t>
            </a:r>
          </a:p>
        </p:txBody>
      </p:sp>
      <p:sp>
        <p:nvSpPr>
          <p:cNvPr id="747543" name="Text Box 23">
            <a:extLst>
              <a:ext uri="{FF2B5EF4-FFF2-40B4-BE49-F238E27FC236}">
                <a16:creationId xmlns:a16="http://schemas.microsoft.com/office/drawing/2014/main" id="{00561884-B47C-412F-A42E-83DC5512C789}"/>
              </a:ext>
            </a:extLst>
          </p:cNvPr>
          <p:cNvSpPr txBox="1">
            <a:spLocks noChangeArrowheads="1"/>
          </p:cNvSpPr>
          <p:nvPr/>
        </p:nvSpPr>
        <p:spPr bwMode="auto">
          <a:xfrm>
            <a:off x="1249363" y="3989388"/>
            <a:ext cx="1954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med" len="lg"/>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400" i="1">
                <a:latin typeface="Times New Roman" panose="02020603050405020304" pitchFamily="18" charset="0"/>
              </a:rPr>
              <a:t>V</a:t>
            </a:r>
            <a:r>
              <a:rPr kumimoji="1" lang="en-US" altLang="zh-CN" sz="2400" baseline="-25000">
                <a:latin typeface="Times New Roman" panose="02020603050405020304" pitchFamily="18" charset="0"/>
              </a:rPr>
              <a:t>om</a:t>
            </a:r>
            <a:r>
              <a:rPr kumimoji="1" lang="en-US" altLang="zh-CN" sz="2400">
                <a:latin typeface="Times New Roman" panose="02020603050405020304" pitchFamily="18" charset="0"/>
              </a:rPr>
              <a:t> = 15 V</a:t>
            </a:r>
            <a:r>
              <a:rPr kumimoji="1" lang="zh-CN" altLang="en-US" sz="2400">
                <a:latin typeface="Times New Roman" panose="02020603050405020304" pitchFamily="18" charset="0"/>
              </a:rPr>
              <a:t>则</a:t>
            </a:r>
          </a:p>
        </p:txBody>
      </p:sp>
      <p:sp>
        <p:nvSpPr>
          <p:cNvPr id="747544" name="Text Box 24">
            <a:extLst>
              <a:ext uri="{FF2B5EF4-FFF2-40B4-BE49-F238E27FC236}">
                <a16:creationId xmlns:a16="http://schemas.microsoft.com/office/drawing/2014/main" id="{F159DDD0-CBD1-4CA9-B7F1-4BB10E367709}"/>
              </a:ext>
            </a:extLst>
          </p:cNvPr>
          <p:cNvSpPr txBox="1">
            <a:spLocks noChangeArrowheads="1"/>
          </p:cNvSpPr>
          <p:nvPr/>
        </p:nvSpPr>
        <p:spPr bwMode="auto">
          <a:xfrm>
            <a:off x="1271588" y="4519613"/>
            <a:ext cx="182245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med" len="lg"/>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Aft>
                <a:spcPct val="0"/>
              </a:spcAft>
              <a:buFontTx/>
              <a:buNone/>
            </a:pPr>
            <a:r>
              <a:rPr kumimoji="1" lang="en-US" altLang="zh-CN" sz="2400" i="1">
                <a:latin typeface="Times New Roman" panose="02020603050405020304" pitchFamily="18" charset="0"/>
              </a:rPr>
              <a:t>V</a:t>
            </a:r>
            <a:r>
              <a:rPr kumimoji="1" lang="en-US" altLang="zh-CN" sz="2400" baseline="-25000">
                <a:latin typeface="Times New Roman" panose="02020603050405020304" pitchFamily="18" charset="0"/>
              </a:rPr>
              <a:t>im </a:t>
            </a:r>
            <a:r>
              <a:rPr kumimoji="1" lang="en-US" altLang="zh-CN" sz="2400">
                <a:latin typeface="Times New Roman" panose="02020603050405020304" pitchFamily="18" charset="0"/>
              </a:rPr>
              <a:t>= 15 </a:t>
            </a:r>
            <a:r>
              <a:rPr kumimoji="1" lang="el-GR" altLang="zh-CN" sz="2400">
                <a:latin typeface="Times New Roman" panose="02020603050405020304" pitchFamily="18" charset="0"/>
                <a:cs typeface="Times New Roman" panose="02020603050405020304" pitchFamily="18" charset="0"/>
              </a:rPr>
              <a:t>μ</a:t>
            </a:r>
            <a:r>
              <a:rPr kumimoji="1" lang="en-US" altLang="zh-CN" sz="2400">
                <a:latin typeface="Times New Roman" panose="02020603050405020304" pitchFamily="18" charset="0"/>
              </a:rPr>
              <a:t>V</a:t>
            </a:r>
          </a:p>
        </p:txBody>
      </p:sp>
      <p:sp>
        <p:nvSpPr>
          <p:cNvPr id="21526" name="Text Box 25">
            <a:extLst>
              <a:ext uri="{FF2B5EF4-FFF2-40B4-BE49-F238E27FC236}">
                <a16:creationId xmlns:a16="http://schemas.microsoft.com/office/drawing/2014/main" id="{A6F2816D-D5E0-4560-9894-2B02BB2D1207}"/>
              </a:ext>
            </a:extLst>
          </p:cNvPr>
          <p:cNvSpPr txBox="1">
            <a:spLocks noChangeArrowheads="1"/>
          </p:cNvSpPr>
          <p:nvPr/>
        </p:nvSpPr>
        <p:spPr bwMode="auto">
          <a:xfrm>
            <a:off x="6040438" y="4318000"/>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000" i="1">
                <a:latin typeface="Times New Roman" panose="02020603050405020304" pitchFamily="18" charset="0"/>
                <a:ea typeface="黑体" panose="02010609060101010101" pitchFamily="49" charset="-122"/>
              </a:rPr>
              <a:t>O</a:t>
            </a:r>
            <a:endParaRPr kumimoji="1" lang="en-US" altLang="zh-CN" sz="2000" b="0" i="1">
              <a:latin typeface="Times New Roman" panose="02020603050405020304" pitchFamily="18" charset="0"/>
              <a:ea typeface="黑体" panose="02010609060101010101" pitchFamily="49" charset="-122"/>
            </a:endParaRPr>
          </a:p>
        </p:txBody>
      </p:sp>
      <p:sp>
        <p:nvSpPr>
          <p:cNvPr id="21527" name="Rectangle 38">
            <a:extLst>
              <a:ext uri="{FF2B5EF4-FFF2-40B4-BE49-F238E27FC236}">
                <a16:creationId xmlns:a16="http://schemas.microsoft.com/office/drawing/2014/main" id="{5CC55F16-D42A-40C2-B8F4-51E70886F18D}"/>
              </a:ext>
            </a:extLst>
          </p:cNvPr>
          <p:cNvSpPr>
            <a:spLocks noChangeArrowheads="1"/>
          </p:cNvSpPr>
          <p:nvPr/>
        </p:nvSpPr>
        <p:spPr bwMode="auto">
          <a:xfrm>
            <a:off x="6516688" y="2801938"/>
            <a:ext cx="611187"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nSpc>
                <a:spcPct val="80000"/>
              </a:lnSpc>
              <a:spcBef>
                <a:spcPct val="20000"/>
              </a:spcBef>
              <a:spcAft>
                <a:spcPct val="0"/>
              </a:spcAft>
              <a:buFontTx/>
              <a:buNone/>
            </a:pPr>
            <a:r>
              <a:rPr lang="en-US" altLang="zh-CN" b="0" i="1">
                <a:latin typeface="Times New Roman" panose="02020603050405020304" pitchFamily="18" charset="0"/>
              </a:rPr>
              <a:t>v</a:t>
            </a:r>
            <a:r>
              <a:rPr lang="en-US" altLang="zh-CN" b="0" baseline="-25000">
                <a:latin typeface="Times New Roman" panose="02020603050405020304" pitchFamily="18" charset="0"/>
              </a:rPr>
              <a:t>o</a:t>
            </a:r>
            <a:endParaRPr lang="zh-CN" altLang="en-US" b="0">
              <a:latin typeface="Times New Roman" panose="02020603050405020304" pitchFamily="18" charset="0"/>
            </a:endParaRPr>
          </a:p>
        </p:txBody>
      </p:sp>
      <p:sp>
        <p:nvSpPr>
          <p:cNvPr id="747559" name="Rectangle 39">
            <a:extLst>
              <a:ext uri="{FF2B5EF4-FFF2-40B4-BE49-F238E27FC236}">
                <a16:creationId xmlns:a16="http://schemas.microsoft.com/office/drawing/2014/main" id="{6C58161A-6C33-414F-9D8F-DA56889184D7}"/>
              </a:ext>
            </a:extLst>
          </p:cNvPr>
          <p:cNvSpPr>
            <a:spLocks noChangeArrowheads="1"/>
          </p:cNvSpPr>
          <p:nvPr/>
        </p:nvSpPr>
        <p:spPr bwMode="auto">
          <a:xfrm>
            <a:off x="457200" y="5038725"/>
            <a:ext cx="3683000" cy="130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r>
              <a:rPr kumimoji="1" lang="zh-CN" altLang="en-US" sz="2800"/>
              <a:t>饱和区</a:t>
            </a:r>
            <a:r>
              <a:rPr kumimoji="1" lang="zh-CN" altLang="en-US"/>
              <a:t>：</a:t>
            </a:r>
            <a:r>
              <a:rPr kumimoji="1" lang="en-US" altLang="zh-CN" sz="2800"/>
              <a:t>|</a:t>
            </a:r>
            <a:r>
              <a:rPr kumimoji="1" lang="en-US" altLang="zh-CN" sz="2800" i="1">
                <a:latin typeface="Times New Roman" panose="02020603050405020304" pitchFamily="18" charset="0"/>
                <a:ea typeface="创艺繁标宋" pitchFamily="2" charset="-122"/>
                <a:sym typeface="Symbol" panose="05050102010706020507" pitchFamily="18" charset="2"/>
              </a:rPr>
              <a:t>v</a:t>
            </a:r>
            <a:r>
              <a:rPr kumimoji="1" lang="en-US" altLang="zh-CN" sz="2800" baseline="-25000">
                <a:latin typeface="Times New Roman" panose="02020603050405020304" pitchFamily="18" charset="0"/>
                <a:ea typeface="创艺繁标宋" pitchFamily="2" charset="-122"/>
                <a:sym typeface="Symbol" panose="05050102010706020507" pitchFamily="18" charset="2"/>
              </a:rPr>
              <a:t>i</a:t>
            </a:r>
            <a:r>
              <a:rPr kumimoji="1" lang="en-US" altLang="zh-CN" sz="2800">
                <a:latin typeface="Times New Roman" panose="02020603050405020304" pitchFamily="18" charset="0"/>
                <a:sym typeface="Symbol" panose="05050102010706020507" pitchFamily="18" charset="2"/>
              </a:rPr>
              <a:t>| &gt; </a:t>
            </a:r>
            <a:r>
              <a:rPr kumimoji="1" lang="en-US" altLang="zh-CN" sz="2800" i="1">
                <a:latin typeface="Times New Roman" panose="02020603050405020304" pitchFamily="18" charset="0"/>
                <a:sym typeface="Symbol" panose="05050102010706020507" pitchFamily="18" charset="2"/>
              </a:rPr>
              <a:t>V</a:t>
            </a:r>
            <a:r>
              <a:rPr kumimoji="1" lang="en-US" altLang="zh-CN" sz="2800" baseline="-25000">
                <a:latin typeface="Times New Roman" panose="02020603050405020304" pitchFamily="18" charset="0"/>
                <a:ea typeface="创艺繁标宋" pitchFamily="2" charset="-122"/>
                <a:sym typeface="Symbol" panose="05050102010706020507" pitchFamily="18" charset="2"/>
              </a:rPr>
              <a:t>im</a:t>
            </a:r>
            <a:r>
              <a:rPr kumimoji="1" lang="en-US" altLang="zh-CN">
                <a:latin typeface="Times New Roman" panose="02020603050405020304" pitchFamily="18" charset="0"/>
                <a:ea typeface="创艺繁标宋" pitchFamily="2" charset="-122"/>
                <a:sym typeface="Symbol" panose="05050102010706020507" pitchFamily="18" charset="2"/>
              </a:rPr>
              <a:t> </a:t>
            </a:r>
            <a:endParaRPr kumimoji="1" lang="zh-CN" altLang="en-US" sz="2800"/>
          </a:p>
          <a:p>
            <a:pPr lvl="1">
              <a:buFontTx/>
              <a:buNone/>
            </a:pPr>
            <a:r>
              <a:rPr kumimoji="1" lang="en-US" altLang="zh-CN" b="1" i="1">
                <a:latin typeface="Times New Roman" panose="02020603050405020304" pitchFamily="18" charset="0"/>
                <a:ea typeface="创艺繁标宋" pitchFamily="2" charset="-122"/>
                <a:sym typeface="Symbol" panose="05050102010706020507" pitchFamily="18" charset="2"/>
              </a:rPr>
              <a:t>   v</a:t>
            </a:r>
            <a:r>
              <a:rPr kumimoji="1" lang="en-US" altLang="zh-CN" b="1" baseline="-25000">
                <a:latin typeface="Times New Roman" panose="02020603050405020304" pitchFamily="18" charset="0"/>
                <a:ea typeface="创艺繁标宋" pitchFamily="2" charset="-122"/>
                <a:sym typeface="Symbol" panose="05050102010706020507" pitchFamily="18" charset="2"/>
              </a:rPr>
              <a:t>o</a:t>
            </a:r>
            <a:r>
              <a:rPr kumimoji="1" lang="en-US" altLang="zh-CN" b="1">
                <a:latin typeface="Times New Roman" panose="02020603050405020304" pitchFamily="18" charset="0"/>
                <a:ea typeface="创艺繁标宋" pitchFamily="2" charset="-122"/>
                <a:sym typeface="Symbol" panose="05050102010706020507" pitchFamily="18" charset="2"/>
              </a:rPr>
              <a:t>= </a:t>
            </a:r>
            <a:r>
              <a:rPr kumimoji="1" lang="en-US" altLang="en-US" b="1">
                <a:sym typeface="Symbol" panose="05050102010706020507" pitchFamily="18" charset="2"/>
              </a:rPr>
              <a:t>±</a:t>
            </a:r>
            <a:r>
              <a:rPr kumimoji="1" lang="en-US" altLang="zh-CN" b="1" i="1">
                <a:latin typeface="Times New Roman" panose="02020603050405020304" pitchFamily="18" charset="0"/>
                <a:sym typeface="Symbol" panose="05050102010706020507" pitchFamily="18" charset="2"/>
              </a:rPr>
              <a:t>V</a:t>
            </a:r>
            <a:r>
              <a:rPr kumimoji="1" lang="en-US" altLang="zh-CN" b="1" baseline="-25000">
                <a:latin typeface="Times New Roman" panose="02020603050405020304" pitchFamily="18" charset="0"/>
                <a:ea typeface="创艺繁标宋" pitchFamily="2" charset="-122"/>
                <a:sym typeface="Symbol" panose="05050102010706020507" pitchFamily="18" charset="2"/>
              </a:rPr>
              <a:t>om</a:t>
            </a:r>
            <a:endParaRPr kumimoji="1" lang="zh-CN" altLang="en-US" b="1" baseline="-25000">
              <a:latin typeface="Times New Roman" panose="02020603050405020304" pitchFamily="18" charset="0"/>
              <a:ea typeface="创艺繁标宋" pitchFamily="2" charset="-122"/>
              <a:sym typeface="Symbol" panose="05050102010706020507" pitchFamily="18" charset="2"/>
            </a:endParaRPr>
          </a:p>
        </p:txBody>
      </p:sp>
      <p:sp>
        <p:nvSpPr>
          <p:cNvPr id="747560" name="Rectangle 40">
            <a:extLst>
              <a:ext uri="{FF2B5EF4-FFF2-40B4-BE49-F238E27FC236}">
                <a16:creationId xmlns:a16="http://schemas.microsoft.com/office/drawing/2014/main" id="{4E6867F2-F9BD-468E-99F6-3EEB40BC536D}"/>
              </a:ext>
            </a:extLst>
          </p:cNvPr>
          <p:cNvSpPr>
            <a:spLocks noChangeArrowheads="1"/>
          </p:cNvSpPr>
          <p:nvPr/>
        </p:nvSpPr>
        <p:spPr bwMode="auto">
          <a:xfrm>
            <a:off x="3565525" y="1557338"/>
            <a:ext cx="23082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800">
                <a:latin typeface="Times New Roman" panose="02020603050405020304" pitchFamily="18" charset="0"/>
              </a:rPr>
              <a:t>, </a:t>
            </a:r>
            <a:r>
              <a:rPr kumimoji="1" lang="en-US" altLang="zh-CN" sz="2800" i="1">
                <a:latin typeface="Times New Roman" panose="02020603050405020304" pitchFamily="18" charset="0"/>
              </a:rPr>
              <a:t>V</a:t>
            </a:r>
            <a:r>
              <a:rPr kumimoji="1" lang="en-US" altLang="zh-CN" sz="2800" baseline="-25000">
                <a:latin typeface="Times New Roman" panose="02020603050405020304" pitchFamily="18" charset="0"/>
              </a:rPr>
              <a:t>im</a:t>
            </a:r>
            <a:r>
              <a:rPr kumimoji="1" lang="en-US" altLang="zh-CN" sz="2800">
                <a:latin typeface="Times New Roman" panose="02020603050405020304" pitchFamily="18" charset="0"/>
              </a:rPr>
              <a:t>= </a:t>
            </a:r>
            <a:r>
              <a:rPr kumimoji="1" lang="en-US" altLang="zh-CN" sz="2800" i="1">
                <a:latin typeface="Times New Roman" panose="02020603050405020304" pitchFamily="18" charset="0"/>
              </a:rPr>
              <a:t>V</a:t>
            </a:r>
            <a:r>
              <a:rPr kumimoji="1" lang="en-US" altLang="zh-CN" sz="2800" baseline="-25000">
                <a:latin typeface="Times New Roman" panose="02020603050405020304" pitchFamily="18" charset="0"/>
              </a:rPr>
              <a:t>om</a:t>
            </a:r>
            <a:r>
              <a:rPr kumimoji="1" lang="en-US" altLang="zh-CN" sz="2800">
                <a:latin typeface="Times New Roman" panose="02020603050405020304" pitchFamily="18" charset="0"/>
              </a:rPr>
              <a:t>/</a:t>
            </a:r>
            <a:r>
              <a:rPr kumimoji="1" lang="en-US" altLang="zh-CN" sz="2800" i="1">
                <a:latin typeface="Times New Roman" panose="02020603050405020304" pitchFamily="18" charset="0"/>
              </a:rPr>
              <a:t>A</a:t>
            </a:r>
            <a:r>
              <a:rPr kumimoji="1" lang="en-US" altLang="zh-CN" sz="2800" baseline="-25000">
                <a:latin typeface="Times New Roman" panose="02020603050405020304" pitchFamily="18" charset="0"/>
              </a:rPr>
              <a:t>vd</a:t>
            </a:r>
            <a:endParaRPr kumimoji="1" lang="zh-CN" altLang="en-US" sz="2800" baseline="-25000">
              <a:latin typeface="Times New Roman" panose="02020603050405020304" pitchFamily="18" charset="0"/>
            </a:endParaRPr>
          </a:p>
        </p:txBody>
      </p:sp>
      <p:grpSp>
        <p:nvGrpSpPr>
          <p:cNvPr id="21530" name="Group 27">
            <a:extLst>
              <a:ext uri="{FF2B5EF4-FFF2-40B4-BE49-F238E27FC236}">
                <a16:creationId xmlns:a16="http://schemas.microsoft.com/office/drawing/2014/main" id="{182A8977-CA68-4321-AF67-539D8BB52E97}"/>
              </a:ext>
            </a:extLst>
          </p:cNvPr>
          <p:cNvGrpSpPr>
            <a:grpSpLocks/>
          </p:cNvGrpSpPr>
          <p:nvPr/>
        </p:nvGrpSpPr>
        <p:grpSpPr bwMode="auto">
          <a:xfrm>
            <a:off x="6894513" y="1592263"/>
            <a:ext cx="1492250" cy="942975"/>
            <a:chOff x="271" y="3135"/>
            <a:chExt cx="940" cy="594"/>
          </a:xfrm>
        </p:grpSpPr>
        <p:sp>
          <p:nvSpPr>
            <p:cNvPr id="21538" name="Text Box 28">
              <a:extLst>
                <a:ext uri="{FF2B5EF4-FFF2-40B4-BE49-F238E27FC236}">
                  <a16:creationId xmlns:a16="http://schemas.microsoft.com/office/drawing/2014/main" id="{316C7D88-1FD6-4DDE-820C-B53B6135AC35}"/>
                </a:ext>
              </a:extLst>
            </p:cNvPr>
            <p:cNvSpPr txBox="1">
              <a:spLocks noChangeArrowheads="1"/>
            </p:cNvSpPr>
            <p:nvPr/>
          </p:nvSpPr>
          <p:spPr bwMode="auto">
            <a:xfrm>
              <a:off x="441" y="3407"/>
              <a:ext cx="35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zh-CN" altLang="en-US" sz="2400">
                  <a:latin typeface="Times New Roman" panose="02020603050405020304" pitchFamily="18" charset="0"/>
                  <a:ea typeface="楷体_GB2312"/>
                  <a:cs typeface="楷体_GB2312"/>
                </a:rPr>
                <a:t>＋</a:t>
              </a:r>
            </a:p>
          </p:txBody>
        </p:sp>
        <p:sp>
          <p:nvSpPr>
            <p:cNvPr id="21539" name="Line 29">
              <a:extLst>
                <a:ext uri="{FF2B5EF4-FFF2-40B4-BE49-F238E27FC236}">
                  <a16:creationId xmlns:a16="http://schemas.microsoft.com/office/drawing/2014/main" id="{44F36C7E-ADA2-463D-A57B-921AF71B951B}"/>
                </a:ext>
              </a:extLst>
            </p:cNvPr>
            <p:cNvSpPr>
              <a:spLocks noChangeShapeType="1"/>
            </p:cNvSpPr>
            <p:nvPr/>
          </p:nvSpPr>
          <p:spPr bwMode="auto">
            <a:xfrm>
              <a:off x="271" y="3317"/>
              <a:ext cx="23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40" name="Line 30">
              <a:extLst>
                <a:ext uri="{FF2B5EF4-FFF2-40B4-BE49-F238E27FC236}">
                  <a16:creationId xmlns:a16="http://schemas.microsoft.com/office/drawing/2014/main" id="{D4A83463-82AF-4CD0-BB46-CCBD8683B5A1}"/>
                </a:ext>
              </a:extLst>
            </p:cNvPr>
            <p:cNvSpPr>
              <a:spLocks noChangeShapeType="1"/>
            </p:cNvSpPr>
            <p:nvPr/>
          </p:nvSpPr>
          <p:spPr bwMode="auto">
            <a:xfrm>
              <a:off x="271" y="3566"/>
              <a:ext cx="23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41" name="Text Box 31">
              <a:extLst>
                <a:ext uri="{FF2B5EF4-FFF2-40B4-BE49-F238E27FC236}">
                  <a16:creationId xmlns:a16="http://schemas.microsoft.com/office/drawing/2014/main" id="{425B51C8-0F0A-44A5-919D-F0EF2805404A}"/>
                </a:ext>
              </a:extLst>
            </p:cNvPr>
            <p:cNvSpPr txBox="1">
              <a:spLocks noChangeArrowheads="1"/>
            </p:cNvSpPr>
            <p:nvPr/>
          </p:nvSpPr>
          <p:spPr bwMode="auto">
            <a:xfrm>
              <a:off x="446" y="3165"/>
              <a:ext cx="31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zh-CN" altLang="en-US" sz="2400">
                  <a:latin typeface="Times New Roman" panose="02020603050405020304" pitchFamily="18" charset="0"/>
                  <a:ea typeface="楷体_GB2312"/>
                  <a:cs typeface="楷体_GB2312"/>
                </a:rPr>
                <a:t>－</a:t>
              </a:r>
            </a:p>
          </p:txBody>
        </p:sp>
        <p:sp>
          <p:nvSpPr>
            <p:cNvPr id="21542" name="Line 32">
              <a:extLst>
                <a:ext uri="{FF2B5EF4-FFF2-40B4-BE49-F238E27FC236}">
                  <a16:creationId xmlns:a16="http://schemas.microsoft.com/office/drawing/2014/main" id="{C75039FB-3728-4057-8F85-5B38196E4460}"/>
                </a:ext>
              </a:extLst>
            </p:cNvPr>
            <p:cNvSpPr>
              <a:spLocks noChangeShapeType="1"/>
            </p:cNvSpPr>
            <p:nvPr/>
          </p:nvSpPr>
          <p:spPr bwMode="auto">
            <a:xfrm>
              <a:off x="975" y="3436"/>
              <a:ext cx="2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43" name="AutoShape 33">
              <a:extLst>
                <a:ext uri="{FF2B5EF4-FFF2-40B4-BE49-F238E27FC236}">
                  <a16:creationId xmlns:a16="http://schemas.microsoft.com/office/drawing/2014/main" id="{3619E67F-0E12-4982-A317-624ABFA34CE2}"/>
                </a:ext>
              </a:extLst>
            </p:cNvPr>
            <p:cNvSpPr>
              <a:spLocks noChangeAspect="1" noChangeArrowheads="1"/>
            </p:cNvSpPr>
            <p:nvPr/>
          </p:nvSpPr>
          <p:spPr bwMode="auto">
            <a:xfrm rot="5400000">
              <a:off x="440" y="3194"/>
              <a:ext cx="594" cy="476"/>
            </a:xfrm>
            <a:prstGeom prst="triangle">
              <a:avLst>
                <a:gd name="adj" fmla="val 50000"/>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sp>
        <p:nvSpPr>
          <p:cNvPr id="21531" name="Text Box 34">
            <a:extLst>
              <a:ext uri="{FF2B5EF4-FFF2-40B4-BE49-F238E27FC236}">
                <a16:creationId xmlns:a16="http://schemas.microsoft.com/office/drawing/2014/main" id="{74E651EA-CCF1-4485-8807-06FB7BCC9CAE}"/>
              </a:ext>
            </a:extLst>
          </p:cNvPr>
          <p:cNvSpPr txBox="1">
            <a:spLocks noChangeArrowheads="1"/>
          </p:cNvSpPr>
          <p:nvPr/>
        </p:nvSpPr>
        <p:spPr bwMode="auto">
          <a:xfrm>
            <a:off x="6289675" y="1736725"/>
            <a:ext cx="357188"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zh-CN" altLang="en-US" b="0">
                <a:latin typeface="Times New Roman" panose="02020603050405020304" pitchFamily="18" charset="0"/>
                <a:ea typeface="楷体_GB2312"/>
                <a:cs typeface="楷体_GB2312"/>
              </a:rPr>
              <a:t> </a:t>
            </a:r>
            <a:r>
              <a:rPr kumimoji="1" lang="en-US" altLang="zh-CN" b="0" i="1">
                <a:latin typeface="Times New Roman" panose="02020603050405020304" pitchFamily="18" charset="0"/>
                <a:ea typeface="楷体_GB2312"/>
                <a:cs typeface="楷体_GB2312"/>
              </a:rPr>
              <a:t>v</a:t>
            </a:r>
            <a:r>
              <a:rPr kumimoji="1" lang="en-US" altLang="zh-CN" b="0" baseline="-25000">
                <a:latin typeface="Times New Roman" panose="02020603050405020304" pitchFamily="18" charset="0"/>
                <a:ea typeface="楷体_GB2312"/>
                <a:cs typeface="楷体_GB2312"/>
              </a:rPr>
              <a:t>i</a:t>
            </a:r>
            <a:endParaRPr kumimoji="1" lang="zh-CN" altLang="en-US" b="0">
              <a:latin typeface="Times New Roman" panose="02020603050405020304" pitchFamily="18" charset="0"/>
              <a:ea typeface="楷体_GB2312"/>
              <a:cs typeface="楷体_GB2312"/>
            </a:endParaRPr>
          </a:p>
        </p:txBody>
      </p:sp>
      <p:sp>
        <p:nvSpPr>
          <p:cNvPr id="21532" name="Text Box 36">
            <a:extLst>
              <a:ext uri="{FF2B5EF4-FFF2-40B4-BE49-F238E27FC236}">
                <a16:creationId xmlns:a16="http://schemas.microsoft.com/office/drawing/2014/main" id="{CDA50C31-40AE-4048-B67E-E4165A885F4B}"/>
              </a:ext>
            </a:extLst>
          </p:cNvPr>
          <p:cNvSpPr txBox="1">
            <a:spLocks noChangeArrowheads="1"/>
          </p:cNvSpPr>
          <p:nvPr/>
        </p:nvSpPr>
        <p:spPr bwMode="auto">
          <a:xfrm>
            <a:off x="8477250" y="1771650"/>
            <a:ext cx="415925"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zh-CN" altLang="en-US" b="0">
                <a:latin typeface="Times New Roman" panose="02020603050405020304" pitchFamily="18" charset="0"/>
                <a:ea typeface="楷体_GB2312"/>
                <a:cs typeface="楷体_GB2312"/>
              </a:rPr>
              <a:t> </a:t>
            </a:r>
            <a:r>
              <a:rPr kumimoji="1" lang="en-US" altLang="zh-CN" b="0" i="1">
                <a:latin typeface="Times New Roman" panose="02020603050405020304" pitchFamily="18" charset="0"/>
                <a:ea typeface="楷体_GB2312"/>
                <a:cs typeface="楷体_GB2312"/>
              </a:rPr>
              <a:t>v</a:t>
            </a:r>
            <a:r>
              <a:rPr kumimoji="1" lang="en-US" altLang="zh-CN" b="0" baseline="-25000">
                <a:latin typeface="Times New Roman" panose="02020603050405020304" pitchFamily="18" charset="0"/>
                <a:ea typeface="楷体_GB2312"/>
                <a:cs typeface="楷体_GB2312"/>
              </a:rPr>
              <a:t>o</a:t>
            </a:r>
            <a:endParaRPr kumimoji="1" lang="en-US" altLang="zh-CN" b="0">
              <a:latin typeface="Times New Roman" panose="02020603050405020304" pitchFamily="18" charset="0"/>
              <a:ea typeface="楷体_GB2312"/>
              <a:cs typeface="楷体_GB2312"/>
            </a:endParaRPr>
          </a:p>
        </p:txBody>
      </p:sp>
      <p:sp>
        <p:nvSpPr>
          <p:cNvPr id="21533" name="Text Box 41">
            <a:extLst>
              <a:ext uri="{FF2B5EF4-FFF2-40B4-BE49-F238E27FC236}">
                <a16:creationId xmlns:a16="http://schemas.microsoft.com/office/drawing/2014/main" id="{D98CBBCD-5E50-4699-8E17-67BEB1574097}"/>
              </a:ext>
            </a:extLst>
          </p:cNvPr>
          <p:cNvSpPr txBox="1">
            <a:spLocks noChangeArrowheads="1"/>
          </p:cNvSpPr>
          <p:nvPr/>
        </p:nvSpPr>
        <p:spPr bwMode="auto">
          <a:xfrm>
            <a:off x="6361113" y="2179638"/>
            <a:ext cx="361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400" b="0"/>
              <a:t>+</a:t>
            </a:r>
          </a:p>
        </p:txBody>
      </p:sp>
      <p:sp>
        <p:nvSpPr>
          <p:cNvPr id="21534" name="Text Box 42">
            <a:extLst>
              <a:ext uri="{FF2B5EF4-FFF2-40B4-BE49-F238E27FC236}">
                <a16:creationId xmlns:a16="http://schemas.microsoft.com/office/drawing/2014/main" id="{F10D11D6-DD89-44AA-B3A5-FD34ADB15343}"/>
              </a:ext>
            </a:extLst>
          </p:cNvPr>
          <p:cNvSpPr txBox="1">
            <a:spLocks noChangeArrowheads="1"/>
          </p:cNvSpPr>
          <p:nvPr/>
        </p:nvSpPr>
        <p:spPr bwMode="auto">
          <a:xfrm>
            <a:off x="6361113" y="1484313"/>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400" b="0">
                <a:cs typeface="Arial" panose="020B0604020202020204" pitchFamily="34" charset="0"/>
              </a:rPr>
              <a:t>–</a:t>
            </a:r>
          </a:p>
        </p:txBody>
      </p:sp>
      <p:sp>
        <p:nvSpPr>
          <p:cNvPr id="21535" name="Oval 44">
            <a:extLst>
              <a:ext uri="{FF2B5EF4-FFF2-40B4-BE49-F238E27FC236}">
                <a16:creationId xmlns:a16="http://schemas.microsoft.com/office/drawing/2014/main" id="{C58A797C-61BB-4884-9A52-438D13A72EEF}"/>
              </a:ext>
            </a:extLst>
          </p:cNvPr>
          <p:cNvSpPr>
            <a:spLocks noChangeArrowheads="1"/>
          </p:cNvSpPr>
          <p:nvPr/>
        </p:nvSpPr>
        <p:spPr bwMode="auto">
          <a:xfrm>
            <a:off x="8388350" y="2011363"/>
            <a:ext cx="107950" cy="107950"/>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21536" name="Oval 45">
            <a:extLst>
              <a:ext uri="{FF2B5EF4-FFF2-40B4-BE49-F238E27FC236}">
                <a16:creationId xmlns:a16="http://schemas.microsoft.com/office/drawing/2014/main" id="{024AC1DB-4E43-4435-B7EB-14A1803DCFAD}"/>
              </a:ext>
            </a:extLst>
          </p:cNvPr>
          <p:cNvSpPr>
            <a:spLocks noChangeArrowheads="1"/>
          </p:cNvSpPr>
          <p:nvPr/>
        </p:nvSpPr>
        <p:spPr bwMode="auto">
          <a:xfrm>
            <a:off x="6778625" y="1827213"/>
            <a:ext cx="107950" cy="107950"/>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21537" name="Oval 46">
            <a:extLst>
              <a:ext uri="{FF2B5EF4-FFF2-40B4-BE49-F238E27FC236}">
                <a16:creationId xmlns:a16="http://schemas.microsoft.com/office/drawing/2014/main" id="{B6CCE2B9-3C07-467B-ADB9-6B3908A7AADF}"/>
              </a:ext>
            </a:extLst>
          </p:cNvPr>
          <p:cNvSpPr>
            <a:spLocks noChangeArrowheads="1"/>
          </p:cNvSpPr>
          <p:nvPr/>
        </p:nvSpPr>
        <p:spPr bwMode="auto">
          <a:xfrm>
            <a:off x="6784975" y="2222500"/>
            <a:ext cx="107950" cy="107950"/>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47530"/>
                                        </p:tgtEl>
                                        <p:attrNameLst>
                                          <p:attrName>style.visibility</p:attrName>
                                        </p:attrNameLst>
                                      </p:cBhvr>
                                      <p:to>
                                        <p:strVal val="visible"/>
                                      </p:to>
                                    </p:set>
                                    <p:animEffect transition="in" filter="blinds(horizontal)">
                                      <p:cBhvr>
                                        <p:cTn id="7" dur="500"/>
                                        <p:tgtEl>
                                          <p:spTgt spid="7475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par>
                                <p:cTn id="13" presetID="1" presetClass="entr" presetSubtype="0" fill="hold" nodeType="withEffect">
                                  <p:stCondLst>
                                    <p:cond delay="0"/>
                                  </p:stCondLst>
                                  <p:childTnLst>
                                    <p:set>
                                      <p:cBhvr>
                                        <p:cTn id="14" dur="1" fill="hold">
                                          <p:stCondLst>
                                            <p:cond delay="0"/>
                                          </p:stCondLst>
                                        </p:cTn>
                                        <p:tgtEl>
                                          <p:spTgt spid="74754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47522"/>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47537"/>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747524">
                                            <p:txEl>
                                              <p:pRg st="0" end="0"/>
                                            </p:txEl>
                                          </p:spTgt>
                                        </p:tgtEl>
                                        <p:attrNameLst>
                                          <p:attrName>style.visibility</p:attrName>
                                        </p:attrNameLst>
                                      </p:cBhvr>
                                      <p:to>
                                        <p:strVal val="visible"/>
                                      </p:to>
                                    </p:set>
                                    <p:animEffect transition="in" filter="blinds(horizontal)">
                                      <p:cBhvr>
                                        <p:cTn id="25" dur="500"/>
                                        <p:tgtEl>
                                          <p:spTgt spid="747524">
                                            <p:txEl>
                                              <p:pRg st="0" end="0"/>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747524">
                                            <p:txEl>
                                              <p:pRg st="1" end="1"/>
                                            </p:txEl>
                                          </p:spTgt>
                                        </p:tgtEl>
                                        <p:attrNameLst>
                                          <p:attrName>style.visibility</p:attrName>
                                        </p:attrNameLst>
                                      </p:cBhvr>
                                      <p:to>
                                        <p:strVal val="visible"/>
                                      </p:to>
                                    </p:set>
                                    <p:animEffect transition="in" filter="blinds(horizontal)">
                                      <p:cBhvr>
                                        <p:cTn id="28" dur="500"/>
                                        <p:tgtEl>
                                          <p:spTgt spid="747524">
                                            <p:txEl>
                                              <p:pRg st="1" end="1"/>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747560"/>
                                        </p:tgtEl>
                                        <p:attrNameLst>
                                          <p:attrName>style.visibility</p:attrName>
                                        </p:attrNameLst>
                                      </p:cBhvr>
                                      <p:to>
                                        <p:strVal val="visible"/>
                                      </p:to>
                                    </p:set>
                                    <p:animEffect transition="in" filter="blinds(horizontal)">
                                      <p:cBhvr>
                                        <p:cTn id="31" dur="500"/>
                                        <p:tgtEl>
                                          <p:spTgt spid="74756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747524">
                                            <p:txEl>
                                              <p:pRg st="2" end="2"/>
                                            </p:txEl>
                                          </p:spTgt>
                                        </p:tgtEl>
                                        <p:attrNameLst>
                                          <p:attrName>style.visibility</p:attrName>
                                        </p:attrNameLst>
                                      </p:cBhvr>
                                      <p:to>
                                        <p:strVal val="visible"/>
                                      </p:to>
                                    </p:set>
                                    <p:animEffect transition="in" filter="blinds(horizontal)">
                                      <p:cBhvr>
                                        <p:cTn id="36" dur="500"/>
                                        <p:tgtEl>
                                          <p:spTgt spid="747524">
                                            <p:txEl>
                                              <p:pRg st="2" end="2"/>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4754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47543"/>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47544"/>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747559"/>
                                        </p:tgtEl>
                                        <p:attrNameLst>
                                          <p:attrName>style.visibility</p:attrName>
                                        </p:attrNameLst>
                                      </p:cBhvr>
                                      <p:to>
                                        <p:strVal val="visible"/>
                                      </p:to>
                                    </p:set>
                                    <p:animEffect transition="in" filter="blinds(horizontal)">
                                      <p:cBhvr>
                                        <p:cTn id="51" dur="500"/>
                                        <p:tgtEl>
                                          <p:spTgt spid="747559"/>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nodeType="clickEffect">
                                  <p:stCondLst>
                                    <p:cond delay="0"/>
                                  </p:stCondLst>
                                  <p:childTnLst>
                                    <p:set>
                                      <p:cBhvr>
                                        <p:cTn id="55" dur="1" fill="hold">
                                          <p:stCondLst>
                                            <p:cond delay="0"/>
                                          </p:stCondLst>
                                        </p:cTn>
                                        <p:tgtEl>
                                          <p:spTgt spid="747531"/>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747532"/>
                                        </p:tgtEl>
                                        <p:attrNameLst>
                                          <p:attrName>style.visibility</p:attrName>
                                        </p:attrNameLst>
                                      </p:cBhvr>
                                      <p:to>
                                        <p:strVal val="visible"/>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747538"/>
                                        </p:tgtEl>
                                        <p:attrNameLst>
                                          <p:attrName>style.visibility</p:attrName>
                                        </p:attrNameLst>
                                      </p:cBhvr>
                                      <p:to>
                                        <p:strVal val="visible"/>
                                      </p:to>
                                    </p:set>
                                  </p:child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7475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24" grpId="0" build="p"/>
      <p:bldP spid="747537" grpId="0" animBg="1"/>
      <p:bldP spid="747538" grpId="0" animBg="1"/>
      <p:bldP spid="747539" grpId="0" animBg="1"/>
      <p:bldP spid="747542" grpId="0"/>
      <p:bldP spid="747543" grpId="0"/>
      <p:bldP spid="747544" grpId="0"/>
      <p:bldP spid="747559" grpId="0"/>
      <p:bldP spid="74756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a:extLst>
              <a:ext uri="{FF2B5EF4-FFF2-40B4-BE49-F238E27FC236}">
                <a16:creationId xmlns:a16="http://schemas.microsoft.com/office/drawing/2014/main" id="{589F9B21-4201-4258-A4D9-840765F0D5EF}"/>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A222CD83-BCBC-438E-9B87-5BA3B1D6454C}" type="datetime1">
              <a:rPr lang="zh-CN" altLang="en-US" sz="1800" b="0" smtClean="0">
                <a:solidFill>
                  <a:srgbClr val="B2B2B2"/>
                </a:solidFill>
              </a:rPr>
              <a:pPr>
                <a:spcAft>
                  <a:spcPct val="0"/>
                </a:spcAft>
                <a:buFontTx/>
                <a:buNone/>
              </a:pPr>
              <a:t>2022/12/5</a:t>
            </a:fld>
            <a:endParaRPr lang="en-US" altLang="zh-CN" sz="1800" b="0">
              <a:solidFill>
                <a:srgbClr val="B2B2B2"/>
              </a:solidFill>
            </a:endParaRPr>
          </a:p>
        </p:txBody>
      </p:sp>
      <p:sp>
        <p:nvSpPr>
          <p:cNvPr id="23555" name="Rectangle 5">
            <a:extLst>
              <a:ext uri="{FF2B5EF4-FFF2-40B4-BE49-F238E27FC236}">
                <a16:creationId xmlns:a16="http://schemas.microsoft.com/office/drawing/2014/main" id="{E54AE590-7CE2-441C-8FDC-6704A473DD6E}"/>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latin typeface="Times New Roman" panose="02020603050405020304" pitchFamily="18" charset="0"/>
              </a:rPr>
              <a:t>模拟与数字电路 </a:t>
            </a:r>
            <a:r>
              <a:rPr lang="en-US" altLang="zh-CN" sz="1800" b="0">
                <a:solidFill>
                  <a:srgbClr val="B2B2B2"/>
                </a:solidFill>
                <a:latin typeface="Times New Roman" panose="02020603050405020304" pitchFamily="18" charset="0"/>
              </a:rPr>
              <a:t>— </a:t>
            </a:r>
            <a:r>
              <a:rPr lang="zh-CN" altLang="en-US" sz="1800" b="0">
                <a:solidFill>
                  <a:srgbClr val="B2B2B2"/>
                </a:solidFill>
                <a:latin typeface="Times New Roman" panose="02020603050405020304" pitchFamily="18" charset="0"/>
              </a:rPr>
              <a:t>集成运算放大器 </a:t>
            </a:r>
            <a:r>
              <a:rPr lang="en-US" altLang="zh-CN" sz="1800" b="0">
                <a:solidFill>
                  <a:srgbClr val="B2B2B2"/>
                </a:solidFill>
                <a:latin typeface="Times New Roman" panose="02020603050405020304" pitchFamily="18" charset="0"/>
              </a:rPr>
              <a:t>(1)</a:t>
            </a:r>
          </a:p>
        </p:txBody>
      </p:sp>
      <p:sp>
        <p:nvSpPr>
          <p:cNvPr id="23556" name="Rectangle 6">
            <a:extLst>
              <a:ext uri="{FF2B5EF4-FFF2-40B4-BE49-F238E27FC236}">
                <a16:creationId xmlns:a16="http://schemas.microsoft.com/office/drawing/2014/main" id="{0FBE42AC-6064-4924-8D24-9BBBAF9BF6B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DA3CC565-3A76-4E17-81E5-D3CA11013C8D}" type="slidenum">
              <a:rPr lang="en-US" altLang="zh-CN" sz="1800" b="0" smtClean="0">
                <a:solidFill>
                  <a:srgbClr val="B2B2B2"/>
                </a:solidFill>
              </a:rPr>
              <a:pPr>
                <a:spcAft>
                  <a:spcPct val="0"/>
                </a:spcAft>
                <a:buFontTx/>
                <a:buNone/>
              </a:pPr>
              <a:t>11</a:t>
            </a:fld>
            <a:endParaRPr lang="en-US" altLang="zh-CN" sz="1800" b="0">
              <a:solidFill>
                <a:srgbClr val="B2B2B2"/>
              </a:solidFill>
            </a:endParaRPr>
          </a:p>
        </p:txBody>
      </p:sp>
      <p:sp>
        <p:nvSpPr>
          <p:cNvPr id="23557" name="Rectangle 2">
            <a:extLst>
              <a:ext uri="{FF2B5EF4-FFF2-40B4-BE49-F238E27FC236}">
                <a16:creationId xmlns:a16="http://schemas.microsoft.com/office/drawing/2014/main" id="{E8960B61-0465-4AFF-9131-9BEDD929BCC4}"/>
              </a:ext>
            </a:extLst>
          </p:cNvPr>
          <p:cNvSpPr>
            <a:spLocks noGrp="1" noChangeArrowheads="1"/>
          </p:cNvSpPr>
          <p:nvPr>
            <p:ph type="title"/>
          </p:nvPr>
        </p:nvSpPr>
        <p:spPr/>
        <p:txBody>
          <a:bodyPr/>
          <a:lstStyle/>
          <a:p>
            <a:r>
              <a:rPr lang="zh-CN" altLang="en-US"/>
              <a:t>示例</a:t>
            </a:r>
            <a:r>
              <a:rPr lang="en-US" altLang="zh-CN"/>
              <a:t>—</a:t>
            </a:r>
            <a:r>
              <a:rPr lang="zh-CN" altLang="en-US"/>
              <a:t>判断运放工作区</a:t>
            </a:r>
          </a:p>
        </p:txBody>
      </p:sp>
      <p:sp>
        <p:nvSpPr>
          <p:cNvPr id="23558" name="Rectangle 3">
            <a:extLst>
              <a:ext uri="{FF2B5EF4-FFF2-40B4-BE49-F238E27FC236}">
                <a16:creationId xmlns:a16="http://schemas.microsoft.com/office/drawing/2014/main" id="{5ECDFB7E-A31B-49EC-8E14-59CE51BFA51A}"/>
              </a:ext>
            </a:extLst>
          </p:cNvPr>
          <p:cNvSpPr>
            <a:spLocks noGrp="1" noChangeArrowheads="1"/>
          </p:cNvSpPr>
          <p:nvPr>
            <p:ph type="body" idx="1"/>
          </p:nvPr>
        </p:nvSpPr>
        <p:spPr>
          <a:xfrm>
            <a:off x="457200" y="1304925"/>
            <a:ext cx="8229600" cy="5076825"/>
          </a:xfrm>
        </p:spPr>
        <p:txBody>
          <a:bodyPr/>
          <a:lstStyle/>
          <a:p>
            <a:r>
              <a:rPr lang="zh-CN" altLang="en-US" sz="2800">
                <a:latin typeface="Times New Roman" panose="02020603050405020304" pitchFamily="18" charset="0"/>
              </a:rPr>
              <a:t>设运算放大器供电的正、负电源电压为</a:t>
            </a:r>
            <a:r>
              <a:rPr lang="en-US" altLang="zh-CN" sz="2800">
                <a:latin typeface="Times New Roman" panose="02020603050405020304" pitchFamily="18" charset="0"/>
              </a:rPr>
              <a:t>±15V</a:t>
            </a:r>
            <a:r>
              <a:rPr lang="zh-CN" altLang="en-US" sz="2800">
                <a:latin typeface="Times New Roman" panose="02020603050405020304" pitchFamily="18" charset="0"/>
              </a:rPr>
              <a:t>，开环差模电压增益</a:t>
            </a:r>
            <a:r>
              <a:rPr lang="en-US" altLang="zh-CN" sz="2800" i="1">
                <a:latin typeface="Times New Roman" panose="02020603050405020304" pitchFamily="18" charset="0"/>
              </a:rPr>
              <a:t>A</a:t>
            </a:r>
            <a:r>
              <a:rPr lang="en-US" altLang="zh-CN" sz="2800" baseline="-15000">
                <a:latin typeface="Times New Roman" panose="02020603050405020304" pitchFamily="18" charset="0"/>
              </a:rPr>
              <a:t>vd</a:t>
            </a:r>
            <a:r>
              <a:rPr lang="en-US" altLang="zh-CN" sz="2800">
                <a:latin typeface="Times New Roman" panose="02020603050405020304" pitchFamily="18" charset="0"/>
              </a:rPr>
              <a:t>=100dB</a:t>
            </a:r>
            <a:r>
              <a:rPr lang="zh-CN" altLang="en-US" sz="2800">
                <a:latin typeface="Times New Roman" panose="02020603050405020304" pitchFamily="18" charset="0"/>
              </a:rPr>
              <a:t>，最大输出电压为</a:t>
            </a:r>
            <a:r>
              <a:rPr lang="en-US" altLang="zh-CN" sz="2800">
                <a:latin typeface="Times New Roman" panose="02020603050405020304" pitchFamily="18" charset="0"/>
              </a:rPr>
              <a:t>±13V</a:t>
            </a:r>
            <a:r>
              <a:rPr lang="zh-CN" altLang="en-US" sz="2800">
                <a:latin typeface="Times New Roman" panose="02020603050405020304" pitchFamily="18" charset="0"/>
              </a:rPr>
              <a:t>。在下列输入条件下，判断运放处于何种工作区域，并求出输出电压</a:t>
            </a:r>
          </a:p>
        </p:txBody>
      </p:sp>
      <p:graphicFrame>
        <p:nvGraphicFramePr>
          <p:cNvPr id="23559" name="Object 4">
            <a:extLst>
              <a:ext uri="{FF2B5EF4-FFF2-40B4-BE49-F238E27FC236}">
                <a16:creationId xmlns:a16="http://schemas.microsoft.com/office/drawing/2014/main" id="{74FD3D41-1568-416E-A861-5AA970B4CAE5}"/>
              </a:ext>
            </a:extLst>
          </p:cNvPr>
          <p:cNvGraphicFramePr>
            <a:graphicFrameLocks noChangeAspect="1"/>
          </p:cNvGraphicFramePr>
          <p:nvPr/>
        </p:nvGraphicFramePr>
        <p:xfrm>
          <a:off x="879475" y="3392488"/>
          <a:ext cx="4340225" cy="490537"/>
        </p:xfrm>
        <a:graphic>
          <a:graphicData uri="http://schemas.openxmlformats.org/presentationml/2006/ole">
            <mc:AlternateContent xmlns:mc="http://schemas.openxmlformats.org/markup-compatibility/2006">
              <mc:Choice xmlns:v="urn:schemas-microsoft-com:vml" Requires="v">
                <p:oleObj spid="_x0000_s23579" name="公式" r:id="rId3" imgW="1676400" imgH="203200" progId="Equation.3">
                  <p:embed/>
                </p:oleObj>
              </mc:Choice>
              <mc:Fallback>
                <p:oleObj name="公式" r:id="rId3" imgW="1676400" imgH="203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9475" y="3392488"/>
                        <a:ext cx="4340225" cy="490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9576" name="Text Box 8">
            <a:extLst>
              <a:ext uri="{FF2B5EF4-FFF2-40B4-BE49-F238E27FC236}">
                <a16:creationId xmlns:a16="http://schemas.microsoft.com/office/drawing/2014/main" id="{ACC3B75B-8EB4-48A5-82BD-234428C478A5}"/>
              </a:ext>
            </a:extLst>
          </p:cNvPr>
          <p:cNvSpPr txBox="1">
            <a:spLocks noChangeArrowheads="1"/>
          </p:cNvSpPr>
          <p:nvPr/>
        </p:nvSpPr>
        <p:spPr bwMode="auto">
          <a:xfrm>
            <a:off x="5867400" y="3357563"/>
            <a:ext cx="2736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zh-CN" altLang="en-US" sz="2400">
                <a:solidFill>
                  <a:srgbClr val="0000FF"/>
                </a:solidFill>
                <a:latin typeface="Times New Roman" panose="02020603050405020304" pitchFamily="18" charset="0"/>
              </a:rPr>
              <a:t>线性区，</a:t>
            </a:r>
            <a:r>
              <a:rPr lang="en-US" altLang="zh-CN" sz="2400" i="1">
                <a:solidFill>
                  <a:srgbClr val="0000FF"/>
                </a:solidFill>
                <a:latin typeface="Times New Roman" panose="02020603050405020304" pitchFamily="18" charset="0"/>
              </a:rPr>
              <a:t>v</a:t>
            </a:r>
            <a:r>
              <a:rPr lang="en-US" altLang="zh-CN" sz="2400" baseline="-15000">
                <a:solidFill>
                  <a:srgbClr val="0000FF"/>
                </a:solidFill>
                <a:latin typeface="Times New Roman" panose="02020603050405020304" pitchFamily="18" charset="0"/>
              </a:rPr>
              <a:t>o </a:t>
            </a:r>
            <a:r>
              <a:rPr lang="en-US" altLang="zh-CN" sz="2400">
                <a:solidFill>
                  <a:srgbClr val="0000FF"/>
                </a:solidFill>
                <a:latin typeface="Times New Roman" panose="02020603050405020304" pitchFamily="18" charset="0"/>
              </a:rPr>
              <a:t>= 2.5V</a:t>
            </a:r>
          </a:p>
        </p:txBody>
      </p:sp>
      <p:sp>
        <p:nvSpPr>
          <p:cNvPr id="749577" name="Text Box 9">
            <a:extLst>
              <a:ext uri="{FF2B5EF4-FFF2-40B4-BE49-F238E27FC236}">
                <a16:creationId xmlns:a16="http://schemas.microsoft.com/office/drawing/2014/main" id="{F80525A6-AD4E-4C9B-8252-7676EE748575}"/>
              </a:ext>
            </a:extLst>
          </p:cNvPr>
          <p:cNvSpPr txBox="1">
            <a:spLocks noChangeArrowheads="1"/>
          </p:cNvSpPr>
          <p:nvPr/>
        </p:nvSpPr>
        <p:spPr bwMode="auto">
          <a:xfrm>
            <a:off x="5873750" y="4078288"/>
            <a:ext cx="2620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zh-CN" altLang="en-US" sz="2400">
                <a:solidFill>
                  <a:srgbClr val="0000FF"/>
                </a:solidFill>
                <a:latin typeface="Times New Roman" panose="02020603050405020304" pitchFamily="18" charset="0"/>
              </a:rPr>
              <a:t>线性区，</a:t>
            </a:r>
            <a:r>
              <a:rPr lang="en-US" altLang="zh-CN" sz="2400" i="1">
                <a:solidFill>
                  <a:srgbClr val="0000FF"/>
                </a:solidFill>
                <a:latin typeface="Times New Roman" panose="02020603050405020304" pitchFamily="18" charset="0"/>
              </a:rPr>
              <a:t>v</a:t>
            </a:r>
            <a:r>
              <a:rPr lang="en-US" altLang="zh-CN" sz="2400" baseline="-15000">
                <a:solidFill>
                  <a:srgbClr val="0000FF"/>
                </a:solidFill>
                <a:latin typeface="Times New Roman" panose="02020603050405020304" pitchFamily="18" charset="0"/>
              </a:rPr>
              <a:t>o </a:t>
            </a:r>
            <a:r>
              <a:rPr lang="en-US" altLang="zh-CN" sz="2400">
                <a:solidFill>
                  <a:srgbClr val="0000FF"/>
                </a:solidFill>
                <a:latin typeface="Times New Roman" panose="02020603050405020304" pitchFamily="18" charset="0"/>
              </a:rPr>
              <a:t>= - 8V</a:t>
            </a:r>
          </a:p>
        </p:txBody>
      </p:sp>
      <p:sp>
        <p:nvSpPr>
          <p:cNvPr id="749578" name="Text Box 10">
            <a:extLst>
              <a:ext uri="{FF2B5EF4-FFF2-40B4-BE49-F238E27FC236}">
                <a16:creationId xmlns:a16="http://schemas.microsoft.com/office/drawing/2014/main" id="{1BD75DAD-8FD2-48A7-BF4D-06E18E97EAB6}"/>
              </a:ext>
            </a:extLst>
          </p:cNvPr>
          <p:cNvSpPr txBox="1">
            <a:spLocks noChangeArrowheads="1"/>
          </p:cNvSpPr>
          <p:nvPr/>
        </p:nvSpPr>
        <p:spPr bwMode="auto">
          <a:xfrm>
            <a:off x="5832475" y="4797425"/>
            <a:ext cx="297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zh-CN" altLang="en-US" sz="2400">
                <a:solidFill>
                  <a:srgbClr val="0000FF"/>
                </a:solidFill>
                <a:latin typeface="Times New Roman" panose="02020603050405020304" pitchFamily="18" charset="0"/>
              </a:rPr>
              <a:t>饱和区，</a:t>
            </a:r>
            <a:r>
              <a:rPr lang="en-US" altLang="zh-CN" sz="2400" i="1">
                <a:solidFill>
                  <a:srgbClr val="0000FF"/>
                </a:solidFill>
                <a:latin typeface="Times New Roman" panose="02020603050405020304" pitchFamily="18" charset="0"/>
              </a:rPr>
              <a:t>v</a:t>
            </a:r>
            <a:r>
              <a:rPr lang="en-US" altLang="zh-CN" sz="2400" baseline="-15000">
                <a:solidFill>
                  <a:srgbClr val="0000FF"/>
                </a:solidFill>
                <a:latin typeface="Times New Roman" panose="02020603050405020304" pitchFamily="18" charset="0"/>
              </a:rPr>
              <a:t>o </a:t>
            </a:r>
            <a:r>
              <a:rPr lang="en-US" altLang="zh-CN" sz="2400">
                <a:solidFill>
                  <a:srgbClr val="0000FF"/>
                </a:solidFill>
                <a:latin typeface="Times New Roman" panose="02020603050405020304" pitchFamily="18" charset="0"/>
              </a:rPr>
              <a:t>= - 13V</a:t>
            </a:r>
          </a:p>
        </p:txBody>
      </p:sp>
      <p:sp>
        <p:nvSpPr>
          <p:cNvPr id="749579" name="Text Box 11">
            <a:extLst>
              <a:ext uri="{FF2B5EF4-FFF2-40B4-BE49-F238E27FC236}">
                <a16:creationId xmlns:a16="http://schemas.microsoft.com/office/drawing/2014/main" id="{FB57B342-C931-4B5F-8661-53790D6E70BF}"/>
              </a:ext>
            </a:extLst>
          </p:cNvPr>
          <p:cNvSpPr txBox="1">
            <a:spLocks noChangeArrowheads="1"/>
          </p:cNvSpPr>
          <p:nvPr/>
        </p:nvSpPr>
        <p:spPr bwMode="auto">
          <a:xfrm>
            <a:off x="5832475" y="5565775"/>
            <a:ext cx="2625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zh-CN" altLang="en-US" sz="2400">
                <a:solidFill>
                  <a:srgbClr val="0000FF"/>
                </a:solidFill>
                <a:latin typeface="Times New Roman" panose="02020603050405020304" pitchFamily="18" charset="0"/>
              </a:rPr>
              <a:t>饱和区，</a:t>
            </a:r>
            <a:r>
              <a:rPr lang="en-US" altLang="zh-CN" sz="2400" i="1">
                <a:solidFill>
                  <a:srgbClr val="0000FF"/>
                </a:solidFill>
                <a:latin typeface="Times New Roman" panose="02020603050405020304" pitchFamily="18" charset="0"/>
              </a:rPr>
              <a:t>v</a:t>
            </a:r>
            <a:r>
              <a:rPr lang="en-US" altLang="zh-CN" sz="2400" baseline="-15000">
                <a:solidFill>
                  <a:srgbClr val="0000FF"/>
                </a:solidFill>
                <a:latin typeface="Times New Roman" panose="02020603050405020304" pitchFamily="18" charset="0"/>
              </a:rPr>
              <a:t>o </a:t>
            </a:r>
            <a:r>
              <a:rPr lang="en-US" altLang="zh-CN" sz="2400">
                <a:solidFill>
                  <a:srgbClr val="0000FF"/>
                </a:solidFill>
                <a:latin typeface="Times New Roman" panose="02020603050405020304" pitchFamily="18" charset="0"/>
              </a:rPr>
              <a:t>= 13V</a:t>
            </a:r>
          </a:p>
        </p:txBody>
      </p:sp>
      <p:graphicFrame>
        <p:nvGraphicFramePr>
          <p:cNvPr id="23564" name="Object 12">
            <a:extLst>
              <a:ext uri="{FF2B5EF4-FFF2-40B4-BE49-F238E27FC236}">
                <a16:creationId xmlns:a16="http://schemas.microsoft.com/office/drawing/2014/main" id="{11FEB365-EDAF-4137-B2F1-49AD5A1032D5}"/>
              </a:ext>
            </a:extLst>
          </p:cNvPr>
          <p:cNvGraphicFramePr>
            <a:graphicFrameLocks noChangeAspect="1"/>
          </p:cNvGraphicFramePr>
          <p:nvPr/>
        </p:nvGraphicFramePr>
        <p:xfrm>
          <a:off x="866775" y="4114800"/>
          <a:ext cx="4340225" cy="490538"/>
        </p:xfrm>
        <a:graphic>
          <a:graphicData uri="http://schemas.openxmlformats.org/presentationml/2006/ole">
            <mc:AlternateContent xmlns:mc="http://schemas.openxmlformats.org/markup-compatibility/2006">
              <mc:Choice xmlns:v="urn:schemas-microsoft-com:vml" Requires="v">
                <p:oleObj spid="_x0000_s23580" name="公式" r:id="rId5" imgW="1676400" imgH="203200" progId="Equation.3">
                  <p:embed/>
                </p:oleObj>
              </mc:Choice>
              <mc:Fallback>
                <p:oleObj name="公式" r:id="rId5" imgW="1676400" imgH="203200" progId="Equation.3">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6775" y="4114800"/>
                        <a:ext cx="4340225" cy="490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65" name="Object 13">
            <a:extLst>
              <a:ext uri="{FF2B5EF4-FFF2-40B4-BE49-F238E27FC236}">
                <a16:creationId xmlns:a16="http://schemas.microsoft.com/office/drawing/2014/main" id="{5247D2A1-C8D7-4EA3-A152-C2C690646AB5}"/>
              </a:ext>
            </a:extLst>
          </p:cNvPr>
          <p:cNvGraphicFramePr>
            <a:graphicFrameLocks noChangeAspect="1"/>
          </p:cNvGraphicFramePr>
          <p:nvPr/>
        </p:nvGraphicFramePr>
        <p:xfrm>
          <a:off x="844550" y="4870450"/>
          <a:ext cx="3619500" cy="490538"/>
        </p:xfrm>
        <a:graphic>
          <a:graphicData uri="http://schemas.openxmlformats.org/presentationml/2006/ole">
            <mc:AlternateContent xmlns:mc="http://schemas.openxmlformats.org/markup-compatibility/2006">
              <mc:Choice xmlns:v="urn:schemas-microsoft-com:vml" Requires="v">
                <p:oleObj spid="_x0000_s23581" name="公式" r:id="rId7" imgW="1396394" imgH="203112" progId="Equation.3">
                  <p:embed/>
                </p:oleObj>
              </mc:Choice>
              <mc:Fallback>
                <p:oleObj name="公式" r:id="rId7" imgW="1396394" imgH="203112"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44550" y="4870450"/>
                        <a:ext cx="3619500" cy="490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66" name="Object 14">
            <a:extLst>
              <a:ext uri="{FF2B5EF4-FFF2-40B4-BE49-F238E27FC236}">
                <a16:creationId xmlns:a16="http://schemas.microsoft.com/office/drawing/2014/main" id="{946A2BDC-1D1C-4032-BF50-0E78E01D7BC5}"/>
              </a:ext>
            </a:extLst>
          </p:cNvPr>
          <p:cNvGraphicFramePr>
            <a:graphicFrameLocks noChangeAspect="1"/>
          </p:cNvGraphicFramePr>
          <p:nvPr/>
        </p:nvGraphicFramePr>
        <p:xfrm>
          <a:off x="844550" y="5588000"/>
          <a:ext cx="4341813" cy="490538"/>
        </p:xfrm>
        <a:graphic>
          <a:graphicData uri="http://schemas.openxmlformats.org/presentationml/2006/ole">
            <mc:AlternateContent xmlns:mc="http://schemas.openxmlformats.org/markup-compatibility/2006">
              <mc:Choice xmlns:v="urn:schemas-microsoft-com:vml" Requires="v">
                <p:oleObj spid="_x0000_s23582" name="公式" r:id="rId9" imgW="1676400" imgH="203200" progId="Equation.3">
                  <p:embed/>
                </p:oleObj>
              </mc:Choice>
              <mc:Fallback>
                <p:oleObj name="公式" r:id="rId9" imgW="1676400" imgH="203200" progId="Equation.3">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44550" y="5588000"/>
                        <a:ext cx="4341813" cy="490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49576"/>
                                        </p:tgtEl>
                                        <p:attrNameLst>
                                          <p:attrName>style.visibility</p:attrName>
                                        </p:attrNameLst>
                                      </p:cBhvr>
                                      <p:to>
                                        <p:strVal val="visible"/>
                                      </p:to>
                                    </p:set>
                                    <p:animEffect transition="in" filter="blinds(horizontal)">
                                      <p:cBhvr>
                                        <p:cTn id="7" dur="500"/>
                                        <p:tgtEl>
                                          <p:spTgt spid="7495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49577"/>
                                        </p:tgtEl>
                                        <p:attrNameLst>
                                          <p:attrName>style.visibility</p:attrName>
                                        </p:attrNameLst>
                                      </p:cBhvr>
                                      <p:to>
                                        <p:strVal val="visible"/>
                                      </p:to>
                                    </p:set>
                                    <p:animEffect transition="in" filter="blinds(horizontal)">
                                      <p:cBhvr>
                                        <p:cTn id="12" dur="500"/>
                                        <p:tgtEl>
                                          <p:spTgt spid="74957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49578"/>
                                        </p:tgtEl>
                                        <p:attrNameLst>
                                          <p:attrName>style.visibility</p:attrName>
                                        </p:attrNameLst>
                                      </p:cBhvr>
                                      <p:to>
                                        <p:strVal val="visible"/>
                                      </p:to>
                                    </p:set>
                                    <p:animEffect transition="in" filter="blinds(horizontal)">
                                      <p:cBhvr>
                                        <p:cTn id="17" dur="500"/>
                                        <p:tgtEl>
                                          <p:spTgt spid="74957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49579"/>
                                        </p:tgtEl>
                                        <p:attrNameLst>
                                          <p:attrName>style.visibility</p:attrName>
                                        </p:attrNameLst>
                                      </p:cBhvr>
                                      <p:to>
                                        <p:strVal val="visible"/>
                                      </p:to>
                                    </p:set>
                                    <p:animEffect transition="in" filter="blinds(horizontal)">
                                      <p:cBhvr>
                                        <p:cTn id="22" dur="500"/>
                                        <p:tgtEl>
                                          <p:spTgt spid="7495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9576" grpId="0"/>
      <p:bldP spid="749577" grpId="0"/>
      <p:bldP spid="749578" grpId="0"/>
      <p:bldP spid="74957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a:extLst>
              <a:ext uri="{FF2B5EF4-FFF2-40B4-BE49-F238E27FC236}">
                <a16:creationId xmlns:a16="http://schemas.microsoft.com/office/drawing/2014/main" id="{91EBF1BB-CDC9-4CC5-A9A1-D5D007768BF6}"/>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E65A78EA-FEF9-4322-9342-824D8888844A}" type="datetime1">
              <a:rPr lang="zh-CN" altLang="en-US" sz="1800" b="0" smtClean="0">
                <a:solidFill>
                  <a:srgbClr val="B2B2B2"/>
                </a:solidFill>
              </a:rPr>
              <a:pPr>
                <a:spcAft>
                  <a:spcPct val="0"/>
                </a:spcAft>
                <a:buFontTx/>
                <a:buNone/>
              </a:pPr>
              <a:t>2022/12/5</a:t>
            </a:fld>
            <a:endParaRPr lang="en-US" altLang="zh-CN" sz="1800" b="0">
              <a:solidFill>
                <a:srgbClr val="B2B2B2"/>
              </a:solidFill>
            </a:endParaRPr>
          </a:p>
        </p:txBody>
      </p:sp>
      <p:sp>
        <p:nvSpPr>
          <p:cNvPr id="24579" name="Rectangle 5">
            <a:extLst>
              <a:ext uri="{FF2B5EF4-FFF2-40B4-BE49-F238E27FC236}">
                <a16:creationId xmlns:a16="http://schemas.microsoft.com/office/drawing/2014/main" id="{D6CBDE4C-0949-4720-8394-EE3E201091D4}"/>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latin typeface="Times New Roman" panose="02020603050405020304" pitchFamily="18" charset="0"/>
              </a:rPr>
              <a:t>模拟与数字电路 </a:t>
            </a:r>
            <a:r>
              <a:rPr lang="en-US" altLang="zh-CN" sz="1800" b="0">
                <a:solidFill>
                  <a:srgbClr val="B2B2B2"/>
                </a:solidFill>
                <a:latin typeface="Times New Roman" panose="02020603050405020304" pitchFamily="18" charset="0"/>
              </a:rPr>
              <a:t>— </a:t>
            </a:r>
            <a:r>
              <a:rPr lang="zh-CN" altLang="en-US" sz="1800" b="0">
                <a:solidFill>
                  <a:srgbClr val="B2B2B2"/>
                </a:solidFill>
                <a:latin typeface="Times New Roman" panose="02020603050405020304" pitchFamily="18" charset="0"/>
              </a:rPr>
              <a:t>集成运算放大器 </a:t>
            </a:r>
            <a:r>
              <a:rPr lang="en-US" altLang="zh-CN" sz="1800" b="0">
                <a:solidFill>
                  <a:srgbClr val="B2B2B2"/>
                </a:solidFill>
                <a:latin typeface="Times New Roman" panose="02020603050405020304" pitchFamily="18" charset="0"/>
              </a:rPr>
              <a:t>(1)</a:t>
            </a:r>
          </a:p>
        </p:txBody>
      </p:sp>
      <p:sp>
        <p:nvSpPr>
          <p:cNvPr id="24580" name="Rectangle 6">
            <a:extLst>
              <a:ext uri="{FF2B5EF4-FFF2-40B4-BE49-F238E27FC236}">
                <a16:creationId xmlns:a16="http://schemas.microsoft.com/office/drawing/2014/main" id="{74CB6F1A-3D87-470E-AA7D-0678EF55908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17A43105-538E-46B6-861F-6E76D923EABA}" type="slidenum">
              <a:rPr lang="en-US" altLang="zh-CN" sz="1800" b="0" smtClean="0">
                <a:solidFill>
                  <a:srgbClr val="B2B2B2"/>
                </a:solidFill>
              </a:rPr>
              <a:pPr>
                <a:spcAft>
                  <a:spcPct val="0"/>
                </a:spcAft>
                <a:buFontTx/>
                <a:buNone/>
              </a:pPr>
              <a:t>12</a:t>
            </a:fld>
            <a:endParaRPr lang="en-US" altLang="zh-CN" sz="1800" b="0">
              <a:solidFill>
                <a:srgbClr val="B2B2B2"/>
              </a:solidFill>
            </a:endParaRPr>
          </a:p>
        </p:txBody>
      </p:sp>
      <p:sp>
        <p:nvSpPr>
          <p:cNvPr id="24581" name="Rectangle 2">
            <a:extLst>
              <a:ext uri="{FF2B5EF4-FFF2-40B4-BE49-F238E27FC236}">
                <a16:creationId xmlns:a16="http://schemas.microsoft.com/office/drawing/2014/main" id="{EDA8A0B9-02CA-4E7A-A9F1-365C7EF72375}"/>
              </a:ext>
            </a:extLst>
          </p:cNvPr>
          <p:cNvSpPr>
            <a:spLocks noGrp="1" noChangeArrowheads="1"/>
          </p:cNvSpPr>
          <p:nvPr>
            <p:ph type="title"/>
          </p:nvPr>
        </p:nvSpPr>
        <p:spPr/>
        <p:txBody>
          <a:bodyPr/>
          <a:lstStyle/>
          <a:p>
            <a:r>
              <a:rPr lang="zh-CN" altLang="en-US"/>
              <a:t>运放电路的分析方法</a:t>
            </a:r>
            <a:endParaRPr lang="en-US" altLang="zh-CN"/>
          </a:p>
        </p:txBody>
      </p:sp>
      <p:sp>
        <p:nvSpPr>
          <p:cNvPr id="24582" name="Rectangle 3">
            <a:extLst>
              <a:ext uri="{FF2B5EF4-FFF2-40B4-BE49-F238E27FC236}">
                <a16:creationId xmlns:a16="http://schemas.microsoft.com/office/drawing/2014/main" id="{EA2CC070-F47F-467C-AA91-295E87471606}"/>
              </a:ext>
            </a:extLst>
          </p:cNvPr>
          <p:cNvSpPr>
            <a:spLocks noGrp="1" noChangeArrowheads="1"/>
          </p:cNvSpPr>
          <p:nvPr>
            <p:ph type="body" idx="1"/>
          </p:nvPr>
        </p:nvSpPr>
        <p:spPr>
          <a:xfrm>
            <a:off x="457200" y="1304925"/>
            <a:ext cx="8291513" cy="5076825"/>
          </a:xfrm>
        </p:spPr>
        <p:txBody>
          <a:bodyPr/>
          <a:lstStyle/>
          <a:p>
            <a:pPr>
              <a:lnSpc>
                <a:spcPct val="110000"/>
              </a:lnSpc>
            </a:pPr>
            <a:r>
              <a:rPr lang="zh-CN" altLang="en-US" sz="2800" dirty="0">
                <a:latin typeface="Times New Roman" panose="02020603050405020304" pitchFamily="18" charset="0"/>
              </a:rPr>
              <a:t>在一般原理性分析计算中，都可将运放视为理想的运算放大器</a:t>
            </a:r>
          </a:p>
          <a:p>
            <a:pPr lvl="1">
              <a:lnSpc>
                <a:spcPct val="110000"/>
              </a:lnSpc>
            </a:pPr>
            <a:r>
              <a:rPr kumimoji="1" lang="zh-CN" altLang="en-US" sz="2400" dirty="0">
                <a:solidFill>
                  <a:schemeClr val="tx2"/>
                </a:solidFill>
                <a:latin typeface="Times New Roman" panose="02020603050405020304" pitchFamily="18" charset="0"/>
                <a:sym typeface="Symbol" panose="05050102010706020507" pitchFamily="18" charset="2"/>
              </a:rPr>
              <a:t>开环差模</a:t>
            </a:r>
            <a:r>
              <a:rPr lang="zh-CN" altLang="en-US" sz="2400" dirty="0">
                <a:solidFill>
                  <a:schemeClr val="tx2"/>
                </a:solidFill>
                <a:latin typeface="Times New Roman" panose="02020603050405020304" pitchFamily="18" charset="0"/>
              </a:rPr>
              <a:t>电压增益 </a:t>
            </a:r>
            <a:r>
              <a:rPr lang="en-US" altLang="zh-CN" sz="2400" i="1" dirty="0" err="1">
                <a:solidFill>
                  <a:schemeClr val="tx2"/>
                </a:solidFill>
                <a:latin typeface="Times New Roman" panose="02020603050405020304" pitchFamily="18" charset="0"/>
              </a:rPr>
              <a:t>A</a:t>
            </a:r>
            <a:r>
              <a:rPr lang="en-US" altLang="zh-CN" sz="2400" baseline="-15000" dirty="0" err="1">
                <a:solidFill>
                  <a:schemeClr val="tx2"/>
                </a:solidFill>
                <a:latin typeface="Times New Roman" panose="02020603050405020304" pitchFamily="18" charset="0"/>
              </a:rPr>
              <a:t>vo</a:t>
            </a:r>
            <a:r>
              <a:rPr kumimoji="1" lang="en-US" altLang="zh-CN" sz="2400" dirty="0">
                <a:solidFill>
                  <a:schemeClr val="tx2"/>
                </a:solidFill>
                <a:latin typeface="Times New Roman" panose="02020603050405020304" pitchFamily="18" charset="0"/>
              </a:rPr>
              <a:t> </a:t>
            </a:r>
            <a:r>
              <a:rPr kumimoji="1" lang="en-US" altLang="zh-CN" sz="2400" dirty="0">
                <a:solidFill>
                  <a:schemeClr val="tx2"/>
                </a:solidFill>
                <a:latin typeface="Times New Roman" panose="02020603050405020304" pitchFamily="18" charset="0"/>
                <a:sym typeface="Symbol" panose="05050102010706020507" pitchFamily="18" charset="2"/>
              </a:rPr>
              <a:t></a:t>
            </a:r>
            <a:r>
              <a:rPr kumimoji="1" lang="en-US" altLang="zh-CN" sz="2400" dirty="0">
                <a:solidFill>
                  <a:schemeClr val="tx2"/>
                </a:solidFill>
                <a:latin typeface="Times New Roman" panose="02020603050405020304" pitchFamily="18" charset="0"/>
              </a:rPr>
              <a:t> </a:t>
            </a:r>
            <a:r>
              <a:rPr kumimoji="1" lang="en-US" altLang="zh-CN" sz="2400" dirty="0">
                <a:solidFill>
                  <a:schemeClr val="tx2"/>
                </a:solidFill>
                <a:latin typeface="Times New Roman" panose="02020603050405020304" pitchFamily="18" charset="0"/>
                <a:sym typeface="Symbol" panose="05050102010706020507" pitchFamily="18" charset="2"/>
              </a:rPr>
              <a:t></a:t>
            </a:r>
          </a:p>
          <a:p>
            <a:pPr lvl="1">
              <a:lnSpc>
                <a:spcPct val="110000"/>
              </a:lnSpc>
            </a:pPr>
            <a:endParaRPr kumimoji="1" lang="zh-CN" altLang="en-US" sz="2400" dirty="0">
              <a:solidFill>
                <a:schemeClr val="tx2"/>
              </a:solidFill>
              <a:latin typeface="Times New Roman" panose="02020603050405020304" pitchFamily="18" charset="0"/>
              <a:sym typeface="Symbol" panose="05050102010706020507" pitchFamily="18" charset="2"/>
            </a:endParaRPr>
          </a:p>
          <a:p>
            <a:pPr lvl="1">
              <a:lnSpc>
                <a:spcPct val="110000"/>
              </a:lnSpc>
            </a:pPr>
            <a:endParaRPr kumimoji="1" lang="zh-CN" altLang="en-US" sz="4000" dirty="0">
              <a:solidFill>
                <a:schemeClr val="tx2"/>
              </a:solidFill>
              <a:latin typeface="Times New Roman" panose="02020603050405020304" pitchFamily="18" charset="0"/>
              <a:sym typeface="Symbol" panose="05050102010706020507" pitchFamily="18" charset="2"/>
            </a:endParaRPr>
          </a:p>
          <a:p>
            <a:pPr lvl="1">
              <a:lnSpc>
                <a:spcPct val="110000"/>
              </a:lnSpc>
            </a:pPr>
            <a:r>
              <a:rPr kumimoji="1" lang="zh-CN" altLang="en-US" sz="2400" dirty="0">
                <a:solidFill>
                  <a:schemeClr val="tx2"/>
                </a:solidFill>
                <a:latin typeface="Times New Roman" panose="02020603050405020304" pitchFamily="18" charset="0"/>
                <a:sym typeface="Symbol" panose="05050102010706020507" pitchFamily="18" charset="2"/>
              </a:rPr>
              <a:t>差模输入电阻</a:t>
            </a:r>
            <a:r>
              <a:rPr kumimoji="1" lang="zh-CN" altLang="en-US" sz="2400" i="1" dirty="0">
                <a:solidFill>
                  <a:schemeClr val="tx2"/>
                </a:solidFill>
                <a:latin typeface="Times New Roman" panose="02020603050405020304" pitchFamily="18" charset="0"/>
                <a:sym typeface="Symbol" panose="05050102010706020507" pitchFamily="18" charset="2"/>
              </a:rPr>
              <a:t> </a:t>
            </a:r>
            <a:r>
              <a:rPr kumimoji="1" lang="en-US" altLang="zh-CN" sz="2400" i="1" dirty="0">
                <a:solidFill>
                  <a:schemeClr val="tx2"/>
                </a:solidFill>
                <a:latin typeface="Times New Roman" panose="02020603050405020304" pitchFamily="18" charset="0"/>
                <a:sym typeface="Symbol" panose="05050102010706020507" pitchFamily="18" charset="2"/>
              </a:rPr>
              <a:t>r</a:t>
            </a:r>
            <a:r>
              <a:rPr kumimoji="1" lang="en-US" altLang="zh-CN" sz="2400" baseline="-15000" dirty="0">
                <a:solidFill>
                  <a:schemeClr val="tx2"/>
                </a:solidFill>
                <a:latin typeface="Times New Roman" panose="02020603050405020304" pitchFamily="18" charset="0"/>
                <a:sym typeface="Symbol" panose="05050102010706020507" pitchFamily="18" charset="2"/>
              </a:rPr>
              <a:t>id</a:t>
            </a:r>
            <a:r>
              <a:rPr kumimoji="1" lang="en-US" altLang="zh-CN" sz="2400" i="1" dirty="0">
                <a:solidFill>
                  <a:schemeClr val="tx2"/>
                </a:solidFill>
                <a:latin typeface="Times New Roman" panose="02020603050405020304" pitchFamily="18" charset="0"/>
                <a:sym typeface="Symbol" panose="05050102010706020507" pitchFamily="18" charset="2"/>
              </a:rPr>
              <a:t> </a:t>
            </a:r>
            <a:r>
              <a:rPr kumimoji="1" lang="en-US" altLang="zh-CN" sz="2400" dirty="0">
                <a:solidFill>
                  <a:schemeClr val="tx2"/>
                </a:solidFill>
                <a:latin typeface="Times New Roman" panose="02020603050405020304" pitchFamily="18" charset="0"/>
                <a:sym typeface="Symbol" panose="05050102010706020507" pitchFamily="18" charset="2"/>
              </a:rPr>
              <a:t>  </a:t>
            </a:r>
            <a:endParaRPr kumimoji="1" lang="zh-CN" altLang="en-US" sz="2400" dirty="0">
              <a:solidFill>
                <a:schemeClr val="tx2"/>
              </a:solidFill>
              <a:latin typeface="Times New Roman" panose="02020603050405020304" pitchFamily="18" charset="0"/>
              <a:sym typeface="Symbol" panose="05050102010706020507" pitchFamily="18" charset="2"/>
            </a:endParaRPr>
          </a:p>
          <a:p>
            <a:pPr lvl="1">
              <a:lnSpc>
                <a:spcPct val="110000"/>
              </a:lnSpc>
            </a:pPr>
            <a:endParaRPr kumimoji="1" lang="zh-CN" altLang="en-US" sz="3600" dirty="0">
              <a:solidFill>
                <a:schemeClr val="tx2"/>
              </a:solidFill>
              <a:latin typeface="Times New Roman" panose="02020603050405020304" pitchFamily="18" charset="0"/>
              <a:sym typeface="Symbol" panose="05050102010706020507" pitchFamily="18" charset="2"/>
            </a:endParaRPr>
          </a:p>
        </p:txBody>
      </p:sp>
      <p:sp>
        <p:nvSpPr>
          <p:cNvPr id="750596" name="AutoShape 4">
            <a:extLst>
              <a:ext uri="{FF2B5EF4-FFF2-40B4-BE49-F238E27FC236}">
                <a16:creationId xmlns:a16="http://schemas.microsoft.com/office/drawing/2014/main" id="{F1096ADE-DCAE-4A54-B125-1701B72E6847}"/>
              </a:ext>
            </a:extLst>
          </p:cNvPr>
          <p:cNvSpPr>
            <a:spLocks noChangeArrowheads="1"/>
          </p:cNvSpPr>
          <p:nvPr/>
        </p:nvSpPr>
        <p:spPr bwMode="auto">
          <a:xfrm>
            <a:off x="4602956" y="4179094"/>
            <a:ext cx="468312" cy="323850"/>
          </a:xfrm>
          <a:prstGeom prst="rightArrow">
            <a:avLst>
              <a:gd name="adj1" fmla="val 40194"/>
              <a:gd name="adj2" fmla="val 45632"/>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2000" b="0">
              <a:latin typeface="+mn-ea"/>
              <a:ea typeface="+mn-ea"/>
            </a:endParaRPr>
          </a:p>
        </p:txBody>
      </p:sp>
      <p:sp>
        <p:nvSpPr>
          <p:cNvPr id="750597" name="Text Box 5">
            <a:extLst>
              <a:ext uri="{FF2B5EF4-FFF2-40B4-BE49-F238E27FC236}">
                <a16:creationId xmlns:a16="http://schemas.microsoft.com/office/drawing/2014/main" id="{368590E8-2F42-4395-86C2-B96FB13E4364}"/>
              </a:ext>
            </a:extLst>
          </p:cNvPr>
          <p:cNvSpPr txBox="1">
            <a:spLocks noChangeArrowheads="1"/>
          </p:cNvSpPr>
          <p:nvPr/>
        </p:nvSpPr>
        <p:spPr bwMode="auto">
          <a:xfrm>
            <a:off x="5129260" y="4112479"/>
            <a:ext cx="18716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sz="2000" i="1" dirty="0">
                <a:solidFill>
                  <a:srgbClr val="0000FF"/>
                </a:solidFill>
                <a:latin typeface="+mn-ea"/>
                <a:ea typeface="+mn-ea"/>
                <a:sym typeface="Symbol" panose="05050102010706020507" pitchFamily="18" charset="2"/>
              </a:rPr>
              <a:t> </a:t>
            </a:r>
            <a:r>
              <a:rPr kumimoji="1" lang="en-US" altLang="zh-CN" sz="2000" i="1" dirty="0" err="1">
                <a:solidFill>
                  <a:srgbClr val="0000FF"/>
                </a:solidFill>
                <a:latin typeface="+mn-ea"/>
                <a:ea typeface="+mn-ea"/>
                <a:sym typeface="Symbol" panose="05050102010706020507" pitchFamily="18" charset="2"/>
              </a:rPr>
              <a:t>i</a:t>
            </a:r>
            <a:r>
              <a:rPr kumimoji="1" lang="en-US" altLang="zh-CN" sz="2000" baseline="-25000" dirty="0" err="1">
                <a:solidFill>
                  <a:srgbClr val="0000FF"/>
                </a:solidFill>
                <a:latin typeface="+mn-ea"/>
                <a:ea typeface="+mn-ea"/>
                <a:sym typeface="Symbol" panose="05050102010706020507" pitchFamily="18" charset="2"/>
              </a:rPr>
              <a:t>p</a:t>
            </a:r>
            <a:r>
              <a:rPr kumimoji="1" lang="en-US" altLang="zh-CN" sz="2000" i="1" baseline="-25000" dirty="0">
                <a:solidFill>
                  <a:srgbClr val="0000FF"/>
                </a:solidFill>
                <a:latin typeface="+mn-ea"/>
                <a:ea typeface="+mn-ea"/>
                <a:sym typeface="Symbol" panose="05050102010706020507" pitchFamily="18" charset="2"/>
              </a:rPr>
              <a:t> </a:t>
            </a:r>
            <a:r>
              <a:rPr kumimoji="1" lang="en-US" altLang="zh-CN" sz="2000" dirty="0">
                <a:solidFill>
                  <a:srgbClr val="0000FF"/>
                </a:solidFill>
                <a:latin typeface="+mn-ea"/>
                <a:ea typeface="+mn-ea"/>
                <a:sym typeface="Symbol" panose="05050102010706020507" pitchFamily="18" charset="2"/>
              </a:rPr>
              <a:t>= </a:t>
            </a:r>
            <a:r>
              <a:rPr kumimoji="1" lang="en-US" altLang="zh-CN" sz="2000" i="1" dirty="0">
                <a:solidFill>
                  <a:srgbClr val="0000FF"/>
                </a:solidFill>
                <a:latin typeface="+mn-ea"/>
                <a:ea typeface="+mn-ea"/>
                <a:sym typeface="Symbol" panose="05050102010706020507" pitchFamily="18" charset="2"/>
              </a:rPr>
              <a:t>i</a:t>
            </a:r>
            <a:r>
              <a:rPr kumimoji="1" lang="en-US" altLang="zh-CN" sz="2000" baseline="-25000" dirty="0">
                <a:solidFill>
                  <a:srgbClr val="0000FF"/>
                </a:solidFill>
                <a:latin typeface="+mn-ea"/>
                <a:ea typeface="+mn-ea"/>
                <a:sym typeface="Symbol" panose="05050102010706020507" pitchFamily="18" charset="2"/>
              </a:rPr>
              <a:t>n </a:t>
            </a:r>
            <a:r>
              <a:rPr kumimoji="1" lang="en-US" altLang="zh-CN" sz="2000" dirty="0">
                <a:solidFill>
                  <a:srgbClr val="0000FF"/>
                </a:solidFill>
                <a:latin typeface="+mn-ea"/>
                <a:ea typeface="+mn-ea"/>
                <a:sym typeface="Symbol" panose="05050102010706020507" pitchFamily="18" charset="2"/>
              </a:rPr>
              <a:t>≈ 0 </a:t>
            </a:r>
          </a:p>
        </p:txBody>
      </p:sp>
      <p:sp>
        <p:nvSpPr>
          <p:cNvPr id="750598" name="Rectangle 6">
            <a:extLst>
              <a:ext uri="{FF2B5EF4-FFF2-40B4-BE49-F238E27FC236}">
                <a16:creationId xmlns:a16="http://schemas.microsoft.com/office/drawing/2014/main" id="{4A476350-EC1E-44C2-B125-0210E0411C73}"/>
              </a:ext>
            </a:extLst>
          </p:cNvPr>
          <p:cNvSpPr>
            <a:spLocks noChangeArrowheads="1"/>
          </p:cNvSpPr>
          <p:nvPr/>
        </p:nvSpPr>
        <p:spPr bwMode="auto">
          <a:xfrm>
            <a:off x="1228773" y="4700588"/>
            <a:ext cx="6943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zh-CN" altLang="en-US" sz="2000" dirty="0">
                <a:solidFill>
                  <a:srgbClr val="0000FF"/>
                </a:solidFill>
                <a:latin typeface="+mn-ea"/>
                <a:ea typeface="+mn-ea"/>
              </a:rPr>
              <a:t>即两输入端的电流约为零，相当于“开路”，称为“</a:t>
            </a:r>
            <a:r>
              <a:rPr lang="zh-CN" altLang="en-US" sz="2000" dirty="0">
                <a:solidFill>
                  <a:srgbClr val="FF3300"/>
                </a:solidFill>
                <a:latin typeface="+mn-ea"/>
                <a:ea typeface="+mn-ea"/>
              </a:rPr>
              <a:t>虚断</a:t>
            </a:r>
            <a:r>
              <a:rPr lang="zh-CN" altLang="en-US" sz="2000" dirty="0">
                <a:solidFill>
                  <a:srgbClr val="0000FF"/>
                </a:solidFill>
                <a:latin typeface="+mn-ea"/>
                <a:ea typeface="+mn-ea"/>
              </a:rPr>
              <a:t>”</a:t>
            </a:r>
          </a:p>
        </p:txBody>
      </p:sp>
      <p:sp>
        <p:nvSpPr>
          <p:cNvPr id="750599" name="Text Box 7">
            <a:extLst>
              <a:ext uri="{FF2B5EF4-FFF2-40B4-BE49-F238E27FC236}">
                <a16:creationId xmlns:a16="http://schemas.microsoft.com/office/drawing/2014/main" id="{FB92DE47-9B0A-4A38-95F7-9B824AD91A56}"/>
              </a:ext>
            </a:extLst>
          </p:cNvPr>
          <p:cNvSpPr txBox="1">
            <a:spLocks noChangeArrowheads="1"/>
          </p:cNvSpPr>
          <p:nvPr/>
        </p:nvSpPr>
        <p:spPr bwMode="auto">
          <a:xfrm>
            <a:off x="1228773" y="2884874"/>
            <a:ext cx="49818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sz="2000" dirty="0">
                <a:solidFill>
                  <a:srgbClr val="0000FF"/>
                </a:solidFill>
                <a:latin typeface="+mn-ea"/>
                <a:ea typeface="+mn-ea"/>
                <a:sym typeface="Symbol" panose="05050102010706020507" pitchFamily="18" charset="2"/>
              </a:rPr>
              <a:t>若运放工作在</a:t>
            </a:r>
            <a:r>
              <a:rPr kumimoji="1" lang="zh-CN" altLang="en-US" sz="2000" dirty="0">
                <a:solidFill>
                  <a:srgbClr val="FF3300"/>
                </a:solidFill>
                <a:latin typeface="+mn-ea"/>
                <a:ea typeface="+mn-ea"/>
                <a:sym typeface="Symbol" panose="05050102010706020507" pitchFamily="18" charset="2"/>
              </a:rPr>
              <a:t>线性区</a:t>
            </a:r>
            <a:r>
              <a:rPr kumimoji="1" lang="zh-CN" altLang="en-US" sz="2000" dirty="0">
                <a:solidFill>
                  <a:srgbClr val="0000FF"/>
                </a:solidFill>
                <a:latin typeface="+mn-ea"/>
                <a:ea typeface="+mn-ea"/>
                <a:sym typeface="Symbol" panose="05050102010706020507" pitchFamily="18" charset="2"/>
              </a:rPr>
              <a:t>，则</a:t>
            </a:r>
            <a:r>
              <a:rPr kumimoji="1" lang="en-US" altLang="zh-CN" sz="2000" i="1" dirty="0" err="1">
                <a:solidFill>
                  <a:srgbClr val="0000FF"/>
                </a:solidFill>
                <a:latin typeface="+mn-ea"/>
                <a:ea typeface="+mn-ea"/>
                <a:sym typeface="Symbol" panose="05050102010706020507" pitchFamily="18" charset="2"/>
              </a:rPr>
              <a:t>v</a:t>
            </a:r>
            <a:r>
              <a:rPr kumimoji="1" lang="en-US" altLang="zh-CN" sz="2000" baseline="-25000" dirty="0" err="1">
                <a:solidFill>
                  <a:srgbClr val="0000FF"/>
                </a:solidFill>
                <a:latin typeface="+mn-ea"/>
                <a:ea typeface="+mn-ea"/>
                <a:sym typeface="Symbol" panose="05050102010706020507" pitchFamily="18" charset="2"/>
              </a:rPr>
              <a:t>o</a:t>
            </a:r>
            <a:r>
              <a:rPr kumimoji="1" lang="en-US" altLang="zh-CN" sz="2000" baseline="-25000" dirty="0">
                <a:solidFill>
                  <a:srgbClr val="0000FF"/>
                </a:solidFill>
                <a:latin typeface="+mn-ea"/>
                <a:ea typeface="+mn-ea"/>
                <a:sym typeface="Symbol" panose="05050102010706020507" pitchFamily="18" charset="2"/>
              </a:rPr>
              <a:t> </a:t>
            </a:r>
            <a:r>
              <a:rPr kumimoji="1" lang="en-US" altLang="zh-CN" sz="2000" dirty="0">
                <a:solidFill>
                  <a:srgbClr val="0000FF"/>
                </a:solidFill>
                <a:latin typeface="+mn-ea"/>
                <a:ea typeface="+mn-ea"/>
                <a:sym typeface="Symbol" panose="05050102010706020507" pitchFamily="18" charset="2"/>
              </a:rPr>
              <a:t>=</a:t>
            </a:r>
            <a:r>
              <a:rPr kumimoji="1" lang="en-US" altLang="zh-CN" sz="2000" i="1" dirty="0">
                <a:solidFill>
                  <a:srgbClr val="0000FF"/>
                </a:solidFill>
                <a:latin typeface="+mn-ea"/>
                <a:ea typeface="+mn-ea"/>
                <a:sym typeface="Symbol" panose="05050102010706020507" pitchFamily="18" charset="2"/>
              </a:rPr>
              <a:t> </a:t>
            </a:r>
            <a:r>
              <a:rPr kumimoji="1" lang="en-US" altLang="zh-CN" sz="2000" i="1" dirty="0" err="1">
                <a:solidFill>
                  <a:srgbClr val="0000FF"/>
                </a:solidFill>
                <a:latin typeface="+mn-ea"/>
                <a:ea typeface="+mn-ea"/>
                <a:sym typeface="Symbol" panose="05050102010706020507" pitchFamily="18" charset="2"/>
              </a:rPr>
              <a:t>A</a:t>
            </a:r>
            <a:r>
              <a:rPr kumimoji="1" lang="en-US" altLang="zh-CN" sz="2000" baseline="-25000" dirty="0" err="1">
                <a:solidFill>
                  <a:srgbClr val="0000FF"/>
                </a:solidFill>
                <a:latin typeface="+mn-ea"/>
                <a:ea typeface="+mn-ea"/>
                <a:sym typeface="Symbol" panose="05050102010706020507" pitchFamily="18" charset="2"/>
              </a:rPr>
              <a:t>vo</a:t>
            </a:r>
            <a:r>
              <a:rPr kumimoji="1" lang="en-US" altLang="zh-CN" sz="2000" dirty="0">
                <a:solidFill>
                  <a:srgbClr val="0000FF"/>
                </a:solidFill>
                <a:latin typeface="+mn-ea"/>
                <a:ea typeface="+mn-ea"/>
                <a:sym typeface="Symbol" panose="05050102010706020507" pitchFamily="18" charset="2"/>
              </a:rPr>
              <a:t>(</a:t>
            </a:r>
            <a:r>
              <a:rPr kumimoji="1" lang="en-US" altLang="zh-CN" sz="2000" i="1" dirty="0" err="1">
                <a:solidFill>
                  <a:srgbClr val="0000FF"/>
                </a:solidFill>
                <a:latin typeface="+mn-ea"/>
                <a:ea typeface="+mn-ea"/>
                <a:sym typeface="Symbol" panose="05050102010706020507" pitchFamily="18" charset="2"/>
              </a:rPr>
              <a:t>v</a:t>
            </a:r>
            <a:r>
              <a:rPr kumimoji="1" lang="en-US" altLang="zh-CN" sz="2000" baseline="-25000" dirty="0" err="1">
                <a:solidFill>
                  <a:srgbClr val="0000FF"/>
                </a:solidFill>
                <a:latin typeface="+mn-ea"/>
                <a:ea typeface="+mn-ea"/>
                <a:sym typeface="Symbol" panose="05050102010706020507" pitchFamily="18" charset="2"/>
              </a:rPr>
              <a:t>p</a:t>
            </a:r>
            <a:r>
              <a:rPr kumimoji="1" lang="en-US" altLang="zh-CN" sz="2000" dirty="0">
                <a:solidFill>
                  <a:srgbClr val="0000FF"/>
                </a:solidFill>
                <a:latin typeface="+mn-ea"/>
                <a:ea typeface="+mn-ea"/>
                <a:sym typeface="Symbol" panose="05050102010706020507" pitchFamily="18" charset="2"/>
              </a:rPr>
              <a:t>–</a:t>
            </a:r>
            <a:r>
              <a:rPr kumimoji="1" lang="en-US" altLang="zh-CN" sz="2000" i="1" dirty="0" err="1">
                <a:solidFill>
                  <a:srgbClr val="0000FF"/>
                </a:solidFill>
                <a:latin typeface="+mn-ea"/>
                <a:ea typeface="+mn-ea"/>
                <a:sym typeface="Symbol" panose="05050102010706020507" pitchFamily="18" charset="2"/>
              </a:rPr>
              <a:t>v</a:t>
            </a:r>
            <a:r>
              <a:rPr kumimoji="1" lang="en-US" altLang="zh-CN" sz="2000" baseline="-25000" dirty="0" err="1">
                <a:solidFill>
                  <a:srgbClr val="0000FF"/>
                </a:solidFill>
                <a:latin typeface="+mn-ea"/>
                <a:ea typeface="+mn-ea"/>
                <a:sym typeface="Symbol" panose="05050102010706020507" pitchFamily="18" charset="2"/>
              </a:rPr>
              <a:t>n</a:t>
            </a:r>
            <a:r>
              <a:rPr kumimoji="1" lang="en-US" altLang="zh-CN" sz="2000" dirty="0">
                <a:solidFill>
                  <a:srgbClr val="0000FF"/>
                </a:solidFill>
                <a:latin typeface="+mn-ea"/>
                <a:ea typeface="+mn-ea"/>
                <a:sym typeface="Symbol" panose="05050102010706020507" pitchFamily="18" charset="2"/>
              </a:rPr>
              <a:t>)</a:t>
            </a:r>
            <a:endParaRPr kumimoji="1" lang="en-US" altLang="zh-CN" sz="2000" i="1" baseline="-25000" dirty="0">
              <a:solidFill>
                <a:srgbClr val="0000FF"/>
              </a:solidFill>
              <a:latin typeface="+mn-ea"/>
              <a:ea typeface="+mn-ea"/>
              <a:sym typeface="Symbol" panose="05050102010706020507" pitchFamily="18" charset="2"/>
            </a:endParaRPr>
          </a:p>
        </p:txBody>
      </p:sp>
      <p:sp>
        <p:nvSpPr>
          <p:cNvPr id="750600" name="Rectangle 8">
            <a:extLst>
              <a:ext uri="{FF2B5EF4-FFF2-40B4-BE49-F238E27FC236}">
                <a16:creationId xmlns:a16="http://schemas.microsoft.com/office/drawing/2014/main" id="{B0F6E4D4-2B65-43AB-B4D7-502614AAFA63}"/>
              </a:ext>
            </a:extLst>
          </p:cNvPr>
          <p:cNvSpPr>
            <a:spLocks noChangeArrowheads="1"/>
          </p:cNvSpPr>
          <p:nvPr/>
        </p:nvSpPr>
        <p:spPr bwMode="auto">
          <a:xfrm>
            <a:off x="1228773" y="3419386"/>
            <a:ext cx="66198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sz="2000" dirty="0">
                <a:solidFill>
                  <a:srgbClr val="0000FF"/>
                </a:solidFill>
                <a:latin typeface="+mn-ea"/>
                <a:ea typeface="+mn-ea"/>
                <a:sym typeface="Symbol" panose="05050102010706020507" pitchFamily="18" charset="2"/>
              </a:rPr>
              <a:t>即</a:t>
            </a:r>
            <a:r>
              <a:rPr lang="zh-CN" altLang="en-US" sz="2000" dirty="0">
                <a:solidFill>
                  <a:srgbClr val="0000FF"/>
                </a:solidFill>
                <a:latin typeface="+mn-ea"/>
                <a:ea typeface="+mn-ea"/>
              </a:rPr>
              <a:t>两输入端近似等电位，相当于“短路”，称为“</a:t>
            </a:r>
            <a:r>
              <a:rPr kumimoji="1" lang="zh-CN" altLang="en-US" sz="2000" dirty="0">
                <a:solidFill>
                  <a:srgbClr val="FF3300"/>
                </a:solidFill>
                <a:latin typeface="+mn-ea"/>
                <a:ea typeface="+mn-ea"/>
                <a:sym typeface="Symbol" panose="05050102010706020507" pitchFamily="18" charset="2"/>
              </a:rPr>
              <a:t>虚短</a:t>
            </a:r>
            <a:r>
              <a:rPr kumimoji="1" lang="zh-CN" altLang="en-US" sz="2000" dirty="0">
                <a:solidFill>
                  <a:srgbClr val="0000FF"/>
                </a:solidFill>
                <a:latin typeface="+mn-ea"/>
                <a:ea typeface="+mn-ea"/>
                <a:sym typeface="Symbol" panose="05050102010706020507" pitchFamily="18" charset="2"/>
              </a:rPr>
              <a:t>”</a:t>
            </a:r>
          </a:p>
        </p:txBody>
      </p:sp>
      <p:sp>
        <p:nvSpPr>
          <p:cNvPr id="750603" name="Rectangle 11">
            <a:extLst>
              <a:ext uri="{FF2B5EF4-FFF2-40B4-BE49-F238E27FC236}">
                <a16:creationId xmlns:a16="http://schemas.microsoft.com/office/drawing/2014/main" id="{25EDCB09-6797-4E5E-9F03-BB809D649976}"/>
              </a:ext>
            </a:extLst>
          </p:cNvPr>
          <p:cNvSpPr>
            <a:spLocks noChangeArrowheads="1"/>
          </p:cNvSpPr>
          <p:nvPr/>
        </p:nvSpPr>
        <p:spPr bwMode="auto">
          <a:xfrm>
            <a:off x="6930653" y="2865277"/>
            <a:ext cx="13335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000" i="1" dirty="0" err="1">
                <a:solidFill>
                  <a:srgbClr val="0000FF"/>
                </a:solidFill>
                <a:latin typeface="+mn-ea"/>
                <a:ea typeface="+mn-ea"/>
                <a:sym typeface="Symbol" panose="05050102010706020507" pitchFamily="18" charset="2"/>
              </a:rPr>
              <a:t>v</a:t>
            </a:r>
            <a:r>
              <a:rPr kumimoji="1" lang="en-US" altLang="zh-CN" sz="2000" baseline="-25000" dirty="0" err="1">
                <a:solidFill>
                  <a:srgbClr val="0000FF"/>
                </a:solidFill>
                <a:latin typeface="+mn-ea"/>
                <a:ea typeface="+mn-ea"/>
                <a:sym typeface="Symbol" panose="05050102010706020507" pitchFamily="18" charset="2"/>
              </a:rPr>
              <a:t>p</a:t>
            </a:r>
            <a:r>
              <a:rPr kumimoji="1" lang="en-US" altLang="zh-CN" sz="2000" i="1" baseline="-25000" dirty="0">
                <a:solidFill>
                  <a:srgbClr val="0000FF"/>
                </a:solidFill>
                <a:latin typeface="+mn-ea"/>
                <a:ea typeface="+mn-ea"/>
                <a:sym typeface="Symbol" panose="05050102010706020507" pitchFamily="18" charset="2"/>
              </a:rPr>
              <a:t> </a:t>
            </a:r>
            <a:r>
              <a:rPr kumimoji="1" lang="en-US" altLang="zh-CN" sz="2000" dirty="0">
                <a:solidFill>
                  <a:srgbClr val="0000FF"/>
                </a:solidFill>
                <a:latin typeface="+mn-ea"/>
                <a:ea typeface="+mn-ea"/>
                <a:sym typeface="Symbol" panose="05050102010706020507" pitchFamily="18" charset="2"/>
              </a:rPr>
              <a:t>≈ </a:t>
            </a:r>
            <a:r>
              <a:rPr kumimoji="1" lang="en-US" altLang="zh-CN" sz="2000" i="1" dirty="0" err="1">
                <a:solidFill>
                  <a:srgbClr val="0000FF"/>
                </a:solidFill>
                <a:latin typeface="+mn-ea"/>
                <a:ea typeface="+mn-ea"/>
                <a:sym typeface="Symbol" panose="05050102010706020507" pitchFamily="18" charset="2"/>
              </a:rPr>
              <a:t>v</a:t>
            </a:r>
            <a:r>
              <a:rPr kumimoji="1" lang="en-US" altLang="zh-CN" sz="2000" baseline="-25000" dirty="0" err="1">
                <a:solidFill>
                  <a:srgbClr val="0000FF"/>
                </a:solidFill>
                <a:latin typeface="+mn-ea"/>
                <a:ea typeface="+mn-ea"/>
                <a:sym typeface="Symbol" panose="05050102010706020507" pitchFamily="18" charset="2"/>
              </a:rPr>
              <a:t>n</a:t>
            </a:r>
            <a:endParaRPr kumimoji="1" lang="en-US" altLang="zh-CN" sz="2000" baseline="-25000" dirty="0">
              <a:solidFill>
                <a:srgbClr val="0000FF"/>
              </a:solidFill>
              <a:latin typeface="+mn-ea"/>
              <a:ea typeface="+mn-ea"/>
              <a:sym typeface="Symbol" panose="05050102010706020507" pitchFamily="18" charset="2"/>
            </a:endParaRPr>
          </a:p>
        </p:txBody>
      </p:sp>
      <p:sp>
        <p:nvSpPr>
          <p:cNvPr id="750604" name="AutoShape 12">
            <a:extLst>
              <a:ext uri="{FF2B5EF4-FFF2-40B4-BE49-F238E27FC236}">
                <a16:creationId xmlns:a16="http://schemas.microsoft.com/office/drawing/2014/main" id="{AE1F0F1E-2B5E-4A52-A1F0-6D3156888E61}"/>
              </a:ext>
            </a:extLst>
          </p:cNvPr>
          <p:cNvSpPr>
            <a:spLocks noChangeArrowheads="1"/>
          </p:cNvSpPr>
          <p:nvPr/>
        </p:nvSpPr>
        <p:spPr bwMode="auto">
          <a:xfrm>
            <a:off x="6336506" y="2953961"/>
            <a:ext cx="468313" cy="323850"/>
          </a:xfrm>
          <a:prstGeom prst="rightArrow">
            <a:avLst>
              <a:gd name="adj1" fmla="val 40194"/>
              <a:gd name="adj2" fmla="val 45632"/>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2000" b="0">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50599"/>
                                        </p:tgtEl>
                                        <p:attrNameLst>
                                          <p:attrName>style.visibility</p:attrName>
                                        </p:attrNameLst>
                                      </p:cBhvr>
                                      <p:to>
                                        <p:strVal val="visible"/>
                                      </p:to>
                                    </p:set>
                                    <p:animEffect transition="in" filter="blinds(horizontal)">
                                      <p:cBhvr>
                                        <p:cTn id="7" dur="500"/>
                                        <p:tgtEl>
                                          <p:spTgt spid="7505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50603"/>
                                        </p:tgtEl>
                                        <p:attrNameLst>
                                          <p:attrName>style.visibility</p:attrName>
                                        </p:attrNameLst>
                                      </p:cBhvr>
                                      <p:to>
                                        <p:strVal val="visible"/>
                                      </p:to>
                                    </p:set>
                                    <p:animEffect transition="in" filter="blinds(horizontal)">
                                      <p:cBhvr>
                                        <p:cTn id="12" dur="500"/>
                                        <p:tgtEl>
                                          <p:spTgt spid="750603"/>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50604"/>
                                        </p:tgtEl>
                                        <p:attrNameLst>
                                          <p:attrName>style.visibility</p:attrName>
                                        </p:attrNameLst>
                                      </p:cBhvr>
                                      <p:to>
                                        <p:strVal val="visible"/>
                                      </p:to>
                                    </p:set>
                                    <p:animEffect transition="in" filter="blinds(horizontal)">
                                      <p:cBhvr>
                                        <p:cTn id="15" dur="500"/>
                                        <p:tgtEl>
                                          <p:spTgt spid="75060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750600"/>
                                        </p:tgtEl>
                                        <p:attrNameLst>
                                          <p:attrName>style.visibility</p:attrName>
                                        </p:attrNameLst>
                                      </p:cBhvr>
                                      <p:to>
                                        <p:strVal val="visible"/>
                                      </p:to>
                                    </p:set>
                                    <p:animEffect transition="in" filter="blinds(horizontal)">
                                      <p:cBhvr>
                                        <p:cTn id="20" dur="500"/>
                                        <p:tgtEl>
                                          <p:spTgt spid="75060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750596"/>
                                        </p:tgtEl>
                                        <p:attrNameLst>
                                          <p:attrName>style.visibility</p:attrName>
                                        </p:attrNameLst>
                                      </p:cBhvr>
                                      <p:to>
                                        <p:strVal val="visible"/>
                                      </p:to>
                                    </p:set>
                                    <p:animEffect transition="in" filter="blinds(horizontal)">
                                      <p:cBhvr>
                                        <p:cTn id="25" dur="500"/>
                                        <p:tgtEl>
                                          <p:spTgt spid="750596"/>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750597"/>
                                        </p:tgtEl>
                                        <p:attrNameLst>
                                          <p:attrName>style.visibility</p:attrName>
                                        </p:attrNameLst>
                                      </p:cBhvr>
                                      <p:to>
                                        <p:strVal val="visible"/>
                                      </p:to>
                                    </p:set>
                                    <p:animEffect transition="in" filter="blinds(horizontal)">
                                      <p:cBhvr>
                                        <p:cTn id="28" dur="500"/>
                                        <p:tgtEl>
                                          <p:spTgt spid="750597"/>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750598"/>
                                        </p:tgtEl>
                                        <p:attrNameLst>
                                          <p:attrName>style.visibility</p:attrName>
                                        </p:attrNameLst>
                                      </p:cBhvr>
                                      <p:to>
                                        <p:strVal val="visible"/>
                                      </p:to>
                                    </p:set>
                                    <p:animEffect transition="in" filter="blinds(horizontal)">
                                      <p:cBhvr>
                                        <p:cTn id="33" dur="500"/>
                                        <p:tgtEl>
                                          <p:spTgt spid="7505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0596" grpId="0" animBg="1"/>
      <p:bldP spid="750597" grpId="0"/>
      <p:bldP spid="750598" grpId="0"/>
      <p:bldP spid="750599" grpId="0"/>
      <p:bldP spid="750600" grpId="0"/>
      <p:bldP spid="750603" grpId="0"/>
      <p:bldP spid="75060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a:extLst>
              <a:ext uri="{FF2B5EF4-FFF2-40B4-BE49-F238E27FC236}">
                <a16:creationId xmlns:a16="http://schemas.microsoft.com/office/drawing/2014/main" id="{3F68E0BF-F38E-44CB-B7BD-4FD3F0D47A80}"/>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AEB9FA89-9942-4CC6-8144-D8D05FB65334}" type="datetime1">
              <a:rPr lang="zh-CN" altLang="en-US" sz="1800" b="0" smtClean="0">
                <a:solidFill>
                  <a:srgbClr val="B2B2B2"/>
                </a:solidFill>
              </a:rPr>
              <a:pPr>
                <a:spcAft>
                  <a:spcPct val="0"/>
                </a:spcAft>
                <a:buFontTx/>
                <a:buNone/>
              </a:pPr>
              <a:t>2022/12/5</a:t>
            </a:fld>
            <a:endParaRPr lang="en-US" altLang="zh-CN" sz="1800" b="0">
              <a:solidFill>
                <a:srgbClr val="B2B2B2"/>
              </a:solidFill>
            </a:endParaRPr>
          </a:p>
        </p:txBody>
      </p:sp>
      <p:sp>
        <p:nvSpPr>
          <p:cNvPr id="26627" name="Rectangle 5">
            <a:extLst>
              <a:ext uri="{FF2B5EF4-FFF2-40B4-BE49-F238E27FC236}">
                <a16:creationId xmlns:a16="http://schemas.microsoft.com/office/drawing/2014/main" id="{C1781F31-1F18-4A94-827E-789C8F769643}"/>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latin typeface="Times New Roman" panose="02020603050405020304" pitchFamily="18" charset="0"/>
              </a:rPr>
              <a:t>模拟与数字电路 </a:t>
            </a:r>
            <a:r>
              <a:rPr lang="en-US" altLang="zh-CN" sz="1800" b="0">
                <a:solidFill>
                  <a:srgbClr val="B2B2B2"/>
                </a:solidFill>
                <a:latin typeface="Times New Roman" panose="02020603050405020304" pitchFamily="18" charset="0"/>
              </a:rPr>
              <a:t>— </a:t>
            </a:r>
            <a:r>
              <a:rPr lang="zh-CN" altLang="en-US" sz="1800" b="0">
                <a:solidFill>
                  <a:srgbClr val="B2B2B2"/>
                </a:solidFill>
                <a:latin typeface="Times New Roman" panose="02020603050405020304" pitchFamily="18" charset="0"/>
              </a:rPr>
              <a:t>集成运算放大器 </a:t>
            </a:r>
            <a:r>
              <a:rPr lang="en-US" altLang="zh-CN" sz="1800" b="0">
                <a:solidFill>
                  <a:srgbClr val="B2B2B2"/>
                </a:solidFill>
                <a:latin typeface="Times New Roman" panose="02020603050405020304" pitchFamily="18" charset="0"/>
              </a:rPr>
              <a:t>(1)</a:t>
            </a:r>
          </a:p>
        </p:txBody>
      </p:sp>
      <p:sp>
        <p:nvSpPr>
          <p:cNvPr id="26628" name="Rectangle 6">
            <a:extLst>
              <a:ext uri="{FF2B5EF4-FFF2-40B4-BE49-F238E27FC236}">
                <a16:creationId xmlns:a16="http://schemas.microsoft.com/office/drawing/2014/main" id="{306AAD79-6543-42F6-989F-232FC3C6893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5B9374CA-744E-41E4-90D1-8A87DC3CAEC0}" type="slidenum">
              <a:rPr lang="en-US" altLang="zh-CN" sz="1800" b="0" smtClean="0">
                <a:solidFill>
                  <a:srgbClr val="B2B2B2"/>
                </a:solidFill>
              </a:rPr>
              <a:pPr>
                <a:spcAft>
                  <a:spcPct val="0"/>
                </a:spcAft>
                <a:buFontTx/>
                <a:buNone/>
              </a:pPr>
              <a:t>13</a:t>
            </a:fld>
            <a:endParaRPr lang="en-US" altLang="zh-CN" sz="1800" b="0">
              <a:solidFill>
                <a:srgbClr val="B2B2B2"/>
              </a:solidFill>
            </a:endParaRPr>
          </a:p>
        </p:txBody>
      </p:sp>
      <p:sp>
        <p:nvSpPr>
          <p:cNvPr id="26629" name="Rectangle 2">
            <a:extLst>
              <a:ext uri="{FF2B5EF4-FFF2-40B4-BE49-F238E27FC236}">
                <a16:creationId xmlns:a16="http://schemas.microsoft.com/office/drawing/2014/main" id="{76EAE954-93AE-4B29-912D-2A0DF34CDEEB}"/>
              </a:ext>
            </a:extLst>
          </p:cNvPr>
          <p:cNvSpPr>
            <a:spLocks noGrp="1" noChangeArrowheads="1"/>
          </p:cNvSpPr>
          <p:nvPr>
            <p:ph type="title"/>
          </p:nvPr>
        </p:nvSpPr>
        <p:spPr/>
        <p:txBody>
          <a:bodyPr/>
          <a:lstStyle/>
          <a:p>
            <a:r>
              <a:rPr lang="zh-CN" altLang="en-US"/>
              <a:t>运放工作在线性区的条件</a:t>
            </a:r>
          </a:p>
        </p:txBody>
      </p:sp>
      <p:sp>
        <p:nvSpPr>
          <p:cNvPr id="752643" name="Rectangle 3">
            <a:extLst>
              <a:ext uri="{FF2B5EF4-FFF2-40B4-BE49-F238E27FC236}">
                <a16:creationId xmlns:a16="http://schemas.microsoft.com/office/drawing/2014/main" id="{3C5E8B69-D6FF-4D16-953F-0F6A6894BDF0}"/>
              </a:ext>
            </a:extLst>
          </p:cNvPr>
          <p:cNvSpPr>
            <a:spLocks noGrp="1" noChangeArrowheads="1"/>
          </p:cNvSpPr>
          <p:nvPr>
            <p:ph type="body" idx="1"/>
          </p:nvPr>
        </p:nvSpPr>
        <p:spPr>
          <a:xfrm>
            <a:off x="457200" y="1304925"/>
            <a:ext cx="8229600" cy="5076825"/>
          </a:xfrm>
        </p:spPr>
        <p:txBody>
          <a:bodyPr/>
          <a:lstStyle/>
          <a:p>
            <a:pPr>
              <a:lnSpc>
                <a:spcPct val="120000"/>
              </a:lnSpc>
            </a:pPr>
            <a:r>
              <a:rPr lang="zh-CN" altLang="en-US" sz="2800">
                <a:latin typeface="Times New Roman" panose="02020603050405020304" pitchFamily="18" charset="0"/>
              </a:rPr>
              <a:t>要使运放稳定工作在线性区，必须引入负反馈</a:t>
            </a:r>
          </a:p>
          <a:p>
            <a:pPr>
              <a:lnSpc>
                <a:spcPct val="120000"/>
              </a:lnSpc>
            </a:pPr>
            <a:r>
              <a:rPr lang="zh-CN" altLang="en-US" sz="2800">
                <a:latin typeface="Times New Roman" panose="02020603050405020304" pitchFamily="18" charset="0"/>
              </a:rPr>
              <a:t>在开环情况下，输入直接加到运放的输入端，由于</a:t>
            </a:r>
            <a:r>
              <a:rPr lang="en-US" altLang="zh-CN" sz="2800" i="1">
                <a:latin typeface="Times New Roman" panose="02020603050405020304" pitchFamily="18" charset="0"/>
              </a:rPr>
              <a:t>A</a:t>
            </a:r>
            <a:r>
              <a:rPr lang="en-US" altLang="zh-CN" sz="2800" baseline="-15000">
                <a:latin typeface="Times New Roman" panose="02020603050405020304" pitchFamily="18" charset="0"/>
              </a:rPr>
              <a:t>vo</a:t>
            </a:r>
            <a:r>
              <a:rPr lang="zh-CN" altLang="en-US" sz="2800">
                <a:latin typeface="Times New Roman" panose="02020603050405020304" pitchFamily="18" charset="0"/>
              </a:rPr>
              <a:t>很大，使运放工作在线性区的输入范围很小，加上干扰的影响，因此很难实现</a:t>
            </a:r>
          </a:p>
          <a:p>
            <a:pPr>
              <a:lnSpc>
                <a:spcPct val="120000"/>
              </a:lnSpc>
            </a:pPr>
            <a:r>
              <a:rPr lang="zh-CN" altLang="en-US" sz="2800">
                <a:latin typeface="Times New Roman" panose="02020603050405020304" pitchFamily="18" charset="0"/>
              </a:rPr>
              <a:t>引入负反馈后，减少净输入电压</a:t>
            </a:r>
            <a:r>
              <a:rPr kumimoji="1" lang="en-US" altLang="zh-CN" sz="2800" b="0" i="1">
                <a:latin typeface="Times New Roman" panose="02020603050405020304" pitchFamily="18" charset="0"/>
                <a:ea typeface="创艺繁标宋" pitchFamily="2" charset="-122"/>
                <a:sym typeface="Symbol" panose="05050102010706020507" pitchFamily="18" charset="2"/>
              </a:rPr>
              <a:t>v</a:t>
            </a:r>
            <a:r>
              <a:rPr kumimoji="1" lang="en-US" altLang="zh-CN" sz="2800" b="0" baseline="-25000">
                <a:latin typeface="Times New Roman" panose="02020603050405020304" pitchFamily="18" charset="0"/>
                <a:ea typeface="创艺繁标宋" pitchFamily="2" charset="-122"/>
                <a:sym typeface="Symbol" panose="05050102010706020507" pitchFamily="18" charset="2"/>
              </a:rPr>
              <a:t>p</a:t>
            </a:r>
            <a:r>
              <a:rPr kumimoji="1" lang="en-US" altLang="zh-CN" sz="2800" b="0">
                <a:latin typeface="Times New Roman" panose="02020603050405020304" pitchFamily="18" charset="0"/>
                <a:ea typeface="创艺繁标宋" pitchFamily="2" charset="-122"/>
                <a:sym typeface="Symbol" panose="05050102010706020507" pitchFamily="18" charset="2"/>
              </a:rPr>
              <a:t>– </a:t>
            </a:r>
            <a:r>
              <a:rPr kumimoji="1" lang="en-US" altLang="zh-CN" sz="2800" b="0" i="1">
                <a:latin typeface="Times New Roman" panose="02020603050405020304" pitchFamily="18" charset="0"/>
                <a:ea typeface="创艺繁标宋" pitchFamily="2" charset="-122"/>
                <a:sym typeface="Symbol" panose="05050102010706020507" pitchFamily="18" charset="2"/>
              </a:rPr>
              <a:t>v</a:t>
            </a:r>
            <a:r>
              <a:rPr kumimoji="1" lang="en-US" altLang="zh-CN" sz="2800" b="0" baseline="-25000">
                <a:latin typeface="Times New Roman" panose="02020603050405020304" pitchFamily="18" charset="0"/>
                <a:ea typeface="创艺繁标宋" pitchFamily="2" charset="-122"/>
                <a:sym typeface="Symbol" panose="05050102010706020507" pitchFamily="18" charset="2"/>
              </a:rPr>
              <a:t>n</a:t>
            </a:r>
            <a:r>
              <a:rPr kumimoji="1" lang="en-US" altLang="zh-CN" sz="2800" b="0" i="1" baseline="-25000">
                <a:latin typeface="Times New Roman" panose="02020603050405020304" pitchFamily="18" charset="0"/>
                <a:ea typeface="创艺繁标宋" pitchFamily="2" charset="-122"/>
                <a:sym typeface="Symbol" panose="05050102010706020507" pitchFamily="18" charset="2"/>
              </a:rPr>
              <a:t> </a:t>
            </a:r>
            <a:r>
              <a:rPr lang="zh-CN" altLang="en-US" sz="2800">
                <a:latin typeface="Times New Roman" panose="02020603050405020304" pitchFamily="18" charset="0"/>
              </a:rPr>
              <a:t>，使运放得以工作在线性区</a:t>
            </a:r>
            <a:endParaRPr kumimoji="1" lang="zh-CN" altLang="en-US" sz="2800">
              <a:latin typeface="Times New Roman" panose="02020603050405020304" pitchFamily="18" charset="0"/>
              <a:ea typeface="创艺繁标宋" pitchFamily="2" charset="-12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52643">
                                            <p:txEl>
                                              <p:pRg st="1" end="1"/>
                                            </p:txEl>
                                          </p:spTgt>
                                        </p:tgtEl>
                                        <p:attrNameLst>
                                          <p:attrName>style.visibility</p:attrName>
                                        </p:attrNameLst>
                                      </p:cBhvr>
                                      <p:to>
                                        <p:strVal val="visible"/>
                                      </p:to>
                                    </p:set>
                                    <p:animEffect transition="in" filter="blinds(horizontal)">
                                      <p:cBhvr>
                                        <p:cTn id="7" dur="500"/>
                                        <p:tgtEl>
                                          <p:spTgt spid="75264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52643">
                                            <p:txEl>
                                              <p:pRg st="2" end="2"/>
                                            </p:txEl>
                                          </p:spTgt>
                                        </p:tgtEl>
                                        <p:attrNameLst>
                                          <p:attrName>style.visibility</p:attrName>
                                        </p:attrNameLst>
                                      </p:cBhvr>
                                      <p:to>
                                        <p:strVal val="visible"/>
                                      </p:to>
                                    </p:set>
                                    <p:animEffect transition="in" filter="blinds(horizontal)">
                                      <p:cBhvr>
                                        <p:cTn id="12" dur="500"/>
                                        <p:tgtEl>
                                          <p:spTgt spid="7526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a:extLst>
              <a:ext uri="{FF2B5EF4-FFF2-40B4-BE49-F238E27FC236}">
                <a16:creationId xmlns:a16="http://schemas.microsoft.com/office/drawing/2014/main" id="{95874DC3-7456-4CA6-A6FD-E847FFBC66A3}"/>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3E13D0E9-4FE0-466C-BBD0-D0E3652E1C00}" type="datetime1">
              <a:rPr lang="zh-CN" altLang="en-US" sz="1800" b="0" smtClean="0">
                <a:solidFill>
                  <a:srgbClr val="B2B2B2"/>
                </a:solidFill>
              </a:rPr>
              <a:pPr>
                <a:spcAft>
                  <a:spcPct val="0"/>
                </a:spcAft>
                <a:buFontTx/>
                <a:buNone/>
              </a:pPr>
              <a:t>2022/12/6</a:t>
            </a:fld>
            <a:endParaRPr lang="en-US" altLang="zh-CN" sz="1800" b="0">
              <a:solidFill>
                <a:srgbClr val="B2B2B2"/>
              </a:solidFill>
            </a:endParaRPr>
          </a:p>
        </p:txBody>
      </p:sp>
      <p:sp>
        <p:nvSpPr>
          <p:cNvPr id="28675" name="Rectangle 5">
            <a:extLst>
              <a:ext uri="{FF2B5EF4-FFF2-40B4-BE49-F238E27FC236}">
                <a16:creationId xmlns:a16="http://schemas.microsoft.com/office/drawing/2014/main" id="{505FC560-65BA-4E2D-A10C-96F3E8B46360}"/>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latin typeface="Times New Roman" panose="02020603050405020304" pitchFamily="18" charset="0"/>
              </a:rPr>
              <a:t>模拟与数字电路 </a:t>
            </a:r>
            <a:r>
              <a:rPr lang="en-US" altLang="zh-CN" sz="1800" b="0">
                <a:solidFill>
                  <a:srgbClr val="B2B2B2"/>
                </a:solidFill>
                <a:latin typeface="Times New Roman" panose="02020603050405020304" pitchFamily="18" charset="0"/>
              </a:rPr>
              <a:t>— </a:t>
            </a:r>
            <a:r>
              <a:rPr lang="zh-CN" altLang="en-US" sz="1800" b="0">
                <a:solidFill>
                  <a:srgbClr val="B2B2B2"/>
                </a:solidFill>
                <a:latin typeface="Times New Roman" panose="02020603050405020304" pitchFamily="18" charset="0"/>
              </a:rPr>
              <a:t>集成运算放大器 </a:t>
            </a:r>
            <a:r>
              <a:rPr lang="en-US" altLang="zh-CN" sz="1800" b="0">
                <a:solidFill>
                  <a:srgbClr val="B2B2B2"/>
                </a:solidFill>
                <a:latin typeface="Times New Roman" panose="02020603050405020304" pitchFamily="18" charset="0"/>
              </a:rPr>
              <a:t>(1)</a:t>
            </a:r>
          </a:p>
        </p:txBody>
      </p:sp>
      <p:sp>
        <p:nvSpPr>
          <p:cNvPr id="28676" name="Rectangle 6">
            <a:extLst>
              <a:ext uri="{FF2B5EF4-FFF2-40B4-BE49-F238E27FC236}">
                <a16:creationId xmlns:a16="http://schemas.microsoft.com/office/drawing/2014/main" id="{3C5E622F-2C7C-43E2-8C0E-FA870B0FE7AB}"/>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741992B6-2C15-4215-BC1B-7D0F25C2EC1C}" type="slidenum">
              <a:rPr lang="en-US" altLang="zh-CN" sz="1800" b="0" smtClean="0">
                <a:solidFill>
                  <a:srgbClr val="B2B2B2"/>
                </a:solidFill>
              </a:rPr>
              <a:pPr>
                <a:spcAft>
                  <a:spcPct val="0"/>
                </a:spcAft>
                <a:buFontTx/>
                <a:buNone/>
              </a:pPr>
              <a:t>14</a:t>
            </a:fld>
            <a:endParaRPr lang="en-US" altLang="zh-CN" sz="1800" b="0">
              <a:solidFill>
                <a:srgbClr val="B2B2B2"/>
              </a:solidFill>
            </a:endParaRPr>
          </a:p>
        </p:txBody>
      </p:sp>
      <p:sp>
        <p:nvSpPr>
          <p:cNvPr id="28677" name="Rectangle 2">
            <a:extLst>
              <a:ext uri="{FF2B5EF4-FFF2-40B4-BE49-F238E27FC236}">
                <a16:creationId xmlns:a16="http://schemas.microsoft.com/office/drawing/2014/main" id="{9DAD92AD-664E-4A6C-BB05-2CD940F42572}"/>
              </a:ext>
            </a:extLst>
          </p:cNvPr>
          <p:cNvSpPr>
            <a:spLocks noGrp="1" noChangeArrowheads="1"/>
          </p:cNvSpPr>
          <p:nvPr>
            <p:ph type="title"/>
          </p:nvPr>
        </p:nvSpPr>
        <p:spPr/>
        <p:txBody>
          <a:bodyPr/>
          <a:lstStyle/>
          <a:p>
            <a:r>
              <a:rPr lang="zh-CN" altLang="en-US"/>
              <a:t>放大电路中的反馈</a:t>
            </a:r>
          </a:p>
        </p:txBody>
      </p:sp>
      <p:sp>
        <p:nvSpPr>
          <p:cNvPr id="28678" name="Rectangle 3">
            <a:extLst>
              <a:ext uri="{FF2B5EF4-FFF2-40B4-BE49-F238E27FC236}">
                <a16:creationId xmlns:a16="http://schemas.microsoft.com/office/drawing/2014/main" id="{44A25C76-33CE-47F4-A299-B8F4D05B5958}"/>
              </a:ext>
            </a:extLst>
          </p:cNvPr>
          <p:cNvSpPr>
            <a:spLocks noGrp="1" noChangeArrowheads="1"/>
          </p:cNvSpPr>
          <p:nvPr>
            <p:ph type="body" idx="1"/>
          </p:nvPr>
        </p:nvSpPr>
        <p:spPr>
          <a:xfrm>
            <a:off x="457200" y="1268413"/>
            <a:ext cx="8229600" cy="1008062"/>
          </a:xfrm>
        </p:spPr>
        <p:txBody>
          <a:bodyPr/>
          <a:lstStyle/>
          <a:p>
            <a:r>
              <a:rPr lang="zh-CN" altLang="en-US" sz="2800"/>
              <a:t>将放大电路输出信号的一部分或全部通过某种电路引回到输入回路，称为反馈</a:t>
            </a:r>
          </a:p>
        </p:txBody>
      </p:sp>
      <p:sp>
        <p:nvSpPr>
          <p:cNvPr id="754708" name="Rectangle 20">
            <a:extLst>
              <a:ext uri="{FF2B5EF4-FFF2-40B4-BE49-F238E27FC236}">
                <a16:creationId xmlns:a16="http://schemas.microsoft.com/office/drawing/2014/main" id="{496C5F98-E1F5-471C-A6FF-38F0CBCA4F02}"/>
              </a:ext>
            </a:extLst>
          </p:cNvPr>
          <p:cNvSpPr>
            <a:spLocks noChangeArrowheads="1"/>
          </p:cNvSpPr>
          <p:nvPr/>
        </p:nvSpPr>
        <p:spPr bwMode="auto">
          <a:xfrm>
            <a:off x="5018881" y="4637548"/>
            <a:ext cx="2328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zh-CN" altLang="en-US" sz="2400" dirty="0">
                <a:latin typeface="Times New Roman" panose="02020603050405020304" pitchFamily="18" charset="0"/>
              </a:rPr>
              <a:t>开环放大倍数：</a:t>
            </a:r>
          </a:p>
        </p:txBody>
      </p:sp>
      <p:grpSp>
        <p:nvGrpSpPr>
          <p:cNvPr id="2" name="Group 48">
            <a:extLst>
              <a:ext uri="{FF2B5EF4-FFF2-40B4-BE49-F238E27FC236}">
                <a16:creationId xmlns:a16="http://schemas.microsoft.com/office/drawing/2014/main" id="{065C46C2-D1BD-4CD2-908B-54E91EDAB062}"/>
              </a:ext>
            </a:extLst>
          </p:cNvPr>
          <p:cNvGrpSpPr>
            <a:grpSpLocks/>
          </p:cNvGrpSpPr>
          <p:nvPr/>
        </p:nvGrpSpPr>
        <p:grpSpPr bwMode="auto">
          <a:xfrm>
            <a:off x="7185819" y="4337510"/>
            <a:ext cx="1344612" cy="946150"/>
            <a:chOff x="4491" y="3038"/>
            <a:chExt cx="847" cy="596"/>
          </a:xfrm>
        </p:grpSpPr>
        <p:sp>
          <p:nvSpPr>
            <p:cNvPr id="28716" name="Text Box 24">
              <a:extLst>
                <a:ext uri="{FF2B5EF4-FFF2-40B4-BE49-F238E27FC236}">
                  <a16:creationId xmlns:a16="http://schemas.microsoft.com/office/drawing/2014/main" id="{4B56E36A-8518-40B2-9A9D-B909367F0B21}"/>
                </a:ext>
              </a:extLst>
            </p:cNvPr>
            <p:cNvSpPr txBox="1">
              <a:spLocks noChangeArrowheads="1"/>
            </p:cNvSpPr>
            <p:nvPr/>
          </p:nvSpPr>
          <p:spPr bwMode="auto">
            <a:xfrm>
              <a:off x="4976" y="3038"/>
              <a:ext cx="362"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GB" altLang="zh-CN" sz="2800" i="1">
                  <a:latin typeface="Times New Roman" panose="02020603050405020304" pitchFamily="18" charset="0"/>
                </a:rPr>
                <a:t>x</a:t>
              </a:r>
              <a:r>
                <a:rPr kumimoji="1" lang="en-US" altLang="zh-CN" sz="2800" baseline="-25000">
                  <a:latin typeface="Times New Roman" panose="02020603050405020304" pitchFamily="18" charset="0"/>
                </a:rPr>
                <a:t>o</a:t>
              </a:r>
            </a:p>
            <a:p>
              <a:pPr eaLnBrk="1" hangingPunct="1">
                <a:spcAft>
                  <a:spcPct val="0"/>
                </a:spcAft>
                <a:buFontTx/>
                <a:buNone/>
              </a:pPr>
              <a:r>
                <a:rPr kumimoji="1" lang="en-GB" altLang="zh-CN" sz="2800" i="1">
                  <a:latin typeface="Times New Roman" panose="02020603050405020304" pitchFamily="18" charset="0"/>
                </a:rPr>
                <a:t>x</a:t>
              </a:r>
              <a:r>
                <a:rPr kumimoji="1" lang="en-US" altLang="zh-CN" sz="2800" baseline="-25000">
                  <a:latin typeface="Times New Roman" panose="02020603050405020304" pitchFamily="18" charset="0"/>
                </a:rPr>
                <a:t>d </a:t>
              </a:r>
            </a:p>
          </p:txBody>
        </p:sp>
        <p:sp>
          <p:nvSpPr>
            <p:cNvPr id="28717" name="Text Box 22">
              <a:extLst>
                <a:ext uri="{FF2B5EF4-FFF2-40B4-BE49-F238E27FC236}">
                  <a16:creationId xmlns:a16="http://schemas.microsoft.com/office/drawing/2014/main" id="{7277DD4C-B6A0-4803-9D79-125CEF1F063C}"/>
                </a:ext>
              </a:extLst>
            </p:cNvPr>
            <p:cNvSpPr txBox="1">
              <a:spLocks noChangeArrowheads="1"/>
            </p:cNvSpPr>
            <p:nvPr/>
          </p:nvSpPr>
          <p:spPr bwMode="auto">
            <a:xfrm>
              <a:off x="4491" y="3211"/>
              <a:ext cx="54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800" i="1">
                  <a:latin typeface="Times New Roman" panose="02020603050405020304" pitchFamily="18" charset="0"/>
                </a:rPr>
                <a:t>A</a:t>
              </a:r>
              <a:r>
                <a:rPr kumimoji="1" lang="en-US" altLang="zh-CN" sz="2800" baseline="-25000">
                  <a:latin typeface="Times New Roman" panose="02020603050405020304" pitchFamily="18" charset="0"/>
                </a:rPr>
                <a:t> </a:t>
              </a:r>
              <a:r>
                <a:rPr kumimoji="1" lang="en-US" altLang="zh-CN" sz="2800">
                  <a:latin typeface="Times New Roman" panose="02020603050405020304" pitchFamily="18" charset="0"/>
                </a:rPr>
                <a:t>=</a:t>
              </a:r>
            </a:p>
          </p:txBody>
        </p:sp>
        <p:sp>
          <p:nvSpPr>
            <p:cNvPr id="28718" name="Line 23">
              <a:extLst>
                <a:ext uri="{FF2B5EF4-FFF2-40B4-BE49-F238E27FC236}">
                  <a16:creationId xmlns:a16="http://schemas.microsoft.com/office/drawing/2014/main" id="{54AFAF04-CF16-4D89-BCF0-4AACC8770ADB}"/>
                </a:ext>
              </a:extLst>
            </p:cNvPr>
            <p:cNvSpPr>
              <a:spLocks noChangeShapeType="1"/>
            </p:cNvSpPr>
            <p:nvPr/>
          </p:nvSpPr>
          <p:spPr bwMode="auto">
            <a:xfrm>
              <a:off x="4974" y="3385"/>
              <a:ext cx="31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54713" name="Rectangle 25">
            <a:extLst>
              <a:ext uri="{FF2B5EF4-FFF2-40B4-BE49-F238E27FC236}">
                <a16:creationId xmlns:a16="http://schemas.microsoft.com/office/drawing/2014/main" id="{518AAE6F-FCB2-4FA1-A511-028BF9FA67EA}"/>
              </a:ext>
            </a:extLst>
          </p:cNvPr>
          <p:cNvSpPr>
            <a:spLocks noChangeArrowheads="1"/>
          </p:cNvSpPr>
          <p:nvPr/>
        </p:nvSpPr>
        <p:spPr bwMode="auto">
          <a:xfrm>
            <a:off x="3794919" y="5356685"/>
            <a:ext cx="23288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zh-CN" altLang="en-US" sz="2400" dirty="0">
                <a:latin typeface="Times New Roman" panose="02020603050405020304" pitchFamily="18" charset="0"/>
              </a:rPr>
              <a:t>闭环放大倍数：</a:t>
            </a:r>
          </a:p>
        </p:txBody>
      </p:sp>
      <p:grpSp>
        <p:nvGrpSpPr>
          <p:cNvPr id="3" name="Group 50">
            <a:extLst>
              <a:ext uri="{FF2B5EF4-FFF2-40B4-BE49-F238E27FC236}">
                <a16:creationId xmlns:a16="http://schemas.microsoft.com/office/drawing/2014/main" id="{B4ED13B6-1B8B-4E4A-B506-6C68403580BD}"/>
              </a:ext>
            </a:extLst>
          </p:cNvPr>
          <p:cNvGrpSpPr>
            <a:grpSpLocks/>
          </p:cNvGrpSpPr>
          <p:nvPr/>
        </p:nvGrpSpPr>
        <p:grpSpPr bwMode="auto">
          <a:xfrm>
            <a:off x="5888831" y="5031248"/>
            <a:ext cx="1331913" cy="946150"/>
            <a:chOff x="3674" y="3475"/>
            <a:chExt cx="839" cy="596"/>
          </a:xfrm>
        </p:grpSpPr>
        <p:sp>
          <p:nvSpPr>
            <p:cNvPr id="28713" name="Text Box 29">
              <a:extLst>
                <a:ext uri="{FF2B5EF4-FFF2-40B4-BE49-F238E27FC236}">
                  <a16:creationId xmlns:a16="http://schemas.microsoft.com/office/drawing/2014/main" id="{93195159-F508-46B9-B67B-C2C68D585B2A}"/>
                </a:ext>
              </a:extLst>
            </p:cNvPr>
            <p:cNvSpPr txBox="1">
              <a:spLocks noChangeArrowheads="1"/>
            </p:cNvSpPr>
            <p:nvPr/>
          </p:nvSpPr>
          <p:spPr bwMode="auto">
            <a:xfrm>
              <a:off x="4151" y="3475"/>
              <a:ext cx="362"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GB" altLang="zh-CN" sz="2800" i="1">
                  <a:latin typeface="Times New Roman" panose="02020603050405020304" pitchFamily="18" charset="0"/>
                </a:rPr>
                <a:t>x</a:t>
              </a:r>
              <a:r>
                <a:rPr kumimoji="1" lang="en-US" altLang="zh-CN" sz="2800" baseline="-25000">
                  <a:latin typeface="Times New Roman" panose="02020603050405020304" pitchFamily="18" charset="0"/>
                </a:rPr>
                <a:t>o</a:t>
              </a:r>
            </a:p>
            <a:p>
              <a:pPr eaLnBrk="1" hangingPunct="1">
                <a:spcAft>
                  <a:spcPct val="0"/>
                </a:spcAft>
                <a:buFontTx/>
                <a:buNone/>
              </a:pPr>
              <a:r>
                <a:rPr kumimoji="1" lang="en-GB" altLang="zh-CN" sz="2800" i="1">
                  <a:latin typeface="Times New Roman" panose="02020603050405020304" pitchFamily="18" charset="0"/>
                </a:rPr>
                <a:t>x</a:t>
              </a:r>
              <a:r>
                <a:rPr kumimoji="1" lang="en-US" altLang="zh-CN" sz="2800" baseline="-25000">
                  <a:latin typeface="Times New Roman" panose="02020603050405020304" pitchFamily="18" charset="0"/>
                </a:rPr>
                <a:t>i </a:t>
              </a:r>
            </a:p>
          </p:txBody>
        </p:sp>
        <p:sp>
          <p:nvSpPr>
            <p:cNvPr id="28714" name="Text Box 27">
              <a:extLst>
                <a:ext uri="{FF2B5EF4-FFF2-40B4-BE49-F238E27FC236}">
                  <a16:creationId xmlns:a16="http://schemas.microsoft.com/office/drawing/2014/main" id="{E8663EDC-2D8A-4385-9529-E9D7B24B3F9B}"/>
                </a:ext>
              </a:extLst>
            </p:cNvPr>
            <p:cNvSpPr txBox="1">
              <a:spLocks noChangeArrowheads="1"/>
            </p:cNvSpPr>
            <p:nvPr/>
          </p:nvSpPr>
          <p:spPr bwMode="auto">
            <a:xfrm>
              <a:off x="3674" y="3652"/>
              <a:ext cx="54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800" i="1" dirty="0" err="1">
                  <a:latin typeface="Times New Roman" panose="02020603050405020304" pitchFamily="18" charset="0"/>
                </a:rPr>
                <a:t>A</a:t>
              </a:r>
              <a:r>
                <a:rPr kumimoji="1" lang="en-US" altLang="zh-CN" sz="2800" baseline="-25000" dirty="0" err="1">
                  <a:latin typeface="Times New Roman" panose="02020603050405020304" pitchFamily="18" charset="0"/>
                </a:rPr>
                <a:t>f</a:t>
              </a:r>
              <a:r>
                <a:rPr kumimoji="1" lang="en-US" altLang="zh-CN" sz="2800" baseline="-25000" dirty="0">
                  <a:latin typeface="Times New Roman" panose="02020603050405020304" pitchFamily="18" charset="0"/>
                </a:rPr>
                <a:t> </a:t>
              </a:r>
              <a:r>
                <a:rPr kumimoji="1" lang="en-US" altLang="zh-CN" sz="2800" dirty="0">
                  <a:latin typeface="Times New Roman" panose="02020603050405020304" pitchFamily="18" charset="0"/>
                </a:rPr>
                <a:t>=</a:t>
              </a:r>
            </a:p>
          </p:txBody>
        </p:sp>
        <p:sp>
          <p:nvSpPr>
            <p:cNvPr id="28715" name="Line 28">
              <a:extLst>
                <a:ext uri="{FF2B5EF4-FFF2-40B4-BE49-F238E27FC236}">
                  <a16:creationId xmlns:a16="http://schemas.microsoft.com/office/drawing/2014/main" id="{DAB72340-24B0-41B3-84C8-1B2CB19330C7}"/>
                </a:ext>
              </a:extLst>
            </p:cNvPr>
            <p:cNvSpPr>
              <a:spLocks noChangeShapeType="1"/>
            </p:cNvSpPr>
            <p:nvPr/>
          </p:nvSpPr>
          <p:spPr bwMode="auto">
            <a:xfrm>
              <a:off x="4157" y="3816"/>
              <a:ext cx="31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54718" name="Rectangle 30">
            <a:extLst>
              <a:ext uri="{FF2B5EF4-FFF2-40B4-BE49-F238E27FC236}">
                <a16:creationId xmlns:a16="http://schemas.microsoft.com/office/drawing/2014/main" id="{774FA8B1-CF52-4A6F-9825-F5FBC01BEFF1}"/>
              </a:ext>
            </a:extLst>
          </p:cNvPr>
          <p:cNvSpPr>
            <a:spLocks noChangeArrowheads="1"/>
          </p:cNvSpPr>
          <p:nvPr/>
        </p:nvSpPr>
        <p:spPr bwMode="auto">
          <a:xfrm>
            <a:off x="740569" y="5353510"/>
            <a:ext cx="1716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zh-CN" altLang="en-US" sz="2400">
                <a:latin typeface="Times New Roman" panose="02020603050405020304" pitchFamily="18" charset="0"/>
              </a:rPr>
              <a:t>反馈系数：</a:t>
            </a:r>
          </a:p>
        </p:txBody>
      </p:sp>
      <p:grpSp>
        <p:nvGrpSpPr>
          <p:cNvPr id="4" name="Group 49">
            <a:extLst>
              <a:ext uri="{FF2B5EF4-FFF2-40B4-BE49-F238E27FC236}">
                <a16:creationId xmlns:a16="http://schemas.microsoft.com/office/drawing/2014/main" id="{1B45CC61-C657-4F8B-9C78-A4657A5A7FD6}"/>
              </a:ext>
            </a:extLst>
          </p:cNvPr>
          <p:cNvGrpSpPr>
            <a:grpSpLocks/>
          </p:cNvGrpSpPr>
          <p:nvPr/>
        </p:nvGrpSpPr>
        <p:grpSpPr bwMode="auto">
          <a:xfrm>
            <a:off x="2180431" y="5031248"/>
            <a:ext cx="1366838" cy="946150"/>
            <a:chOff x="1338" y="3475"/>
            <a:chExt cx="861" cy="596"/>
          </a:xfrm>
        </p:grpSpPr>
        <p:sp>
          <p:nvSpPr>
            <p:cNvPr id="28710" name="Text Box 34">
              <a:extLst>
                <a:ext uri="{FF2B5EF4-FFF2-40B4-BE49-F238E27FC236}">
                  <a16:creationId xmlns:a16="http://schemas.microsoft.com/office/drawing/2014/main" id="{CD2E9F0E-4C0B-4C32-A9EF-5AA473147960}"/>
                </a:ext>
              </a:extLst>
            </p:cNvPr>
            <p:cNvSpPr txBox="1">
              <a:spLocks noChangeArrowheads="1"/>
            </p:cNvSpPr>
            <p:nvPr/>
          </p:nvSpPr>
          <p:spPr bwMode="auto">
            <a:xfrm>
              <a:off x="1837" y="3475"/>
              <a:ext cx="362"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GB" altLang="zh-CN" sz="2800" i="1">
                  <a:latin typeface="Times New Roman" panose="02020603050405020304" pitchFamily="18" charset="0"/>
                </a:rPr>
                <a:t>x</a:t>
              </a:r>
              <a:r>
                <a:rPr kumimoji="1" lang="en-US" altLang="zh-CN" sz="2800" baseline="-25000">
                  <a:latin typeface="Times New Roman" panose="02020603050405020304" pitchFamily="18" charset="0"/>
                </a:rPr>
                <a:t>f</a:t>
              </a:r>
            </a:p>
            <a:p>
              <a:pPr eaLnBrk="1" hangingPunct="1">
                <a:spcAft>
                  <a:spcPct val="0"/>
                </a:spcAft>
                <a:buFontTx/>
                <a:buNone/>
              </a:pPr>
              <a:r>
                <a:rPr kumimoji="1" lang="en-GB" altLang="zh-CN" sz="2800" i="1">
                  <a:latin typeface="Times New Roman" panose="02020603050405020304" pitchFamily="18" charset="0"/>
                </a:rPr>
                <a:t>x</a:t>
              </a:r>
              <a:r>
                <a:rPr kumimoji="1" lang="en-US" altLang="zh-CN" sz="2800" baseline="-25000">
                  <a:latin typeface="Times New Roman" panose="02020603050405020304" pitchFamily="18" charset="0"/>
                </a:rPr>
                <a:t>o </a:t>
              </a:r>
            </a:p>
          </p:txBody>
        </p:sp>
        <p:sp>
          <p:nvSpPr>
            <p:cNvPr id="28711" name="Text Box 32">
              <a:extLst>
                <a:ext uri="{FF2B5EF4-FFF2-40B4-BE49-F238E27FC236}">
                  <a16:creationId xmlns:a16="http://schemas.microsoft.com/office/drawing/2014/main" id="{51FF4A83-D89E-4AA9-978F-F92C413DB0D8}"/>
                </a:ext>
              </a:extLst>
            </p:cNvPr>
            <p:cNvSpPr txBox="1">
              <a:spLocks noChangeArrowheads="1"/>
            </p:cNvSpPr>
            <p:nvPr/>
          </p:nvSpPr>
          <p:spPr bwMode="auto">
            <a:xfrm>
              <a:off x="1338" y="3671"/>
              <a:ext cx="54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800" i="1">
                  <a:latin typeface="Times New Roman" panose="02020603050405020304" pitchFamily="18" charset="0"/>
                </a:rPr>
                <a:t>F</a:t>
              </a:r>
              <a:r>
                <a:rPr kumimoji="1" lang="en-US" altLang="zh-CN" sz="2800" baseline="-25000">
                  <a:latin typeface="Times New Roman" panose="02020603050405020304" pitchFamily="18" charset="0"/>
                </a:rPr>
                <a:t> </a:t>
              </a:r>
              <a:r>
                <a:rPr kumimoji="1" lang="en-US" altLang="zh-CN" sz="2800">
                  <a:latin typeface="Times New Roman" panose="02020603050405020304" pitchFamily="18" charset="0"/>
                </a:rPr>
                <a:t>=</a:t>
              </a:r>
            </a:p>
          </p:txBody>
        </p:sp>
        <p:sp>
          <p:nvSpPr>
            <p:cNvPr id="28712" name="Line 33">
              <a:extLst>
                <a:ext uri="{FF2B5EF4-FFF2-40B4-BE49-F238E27FC236}">
                  <a16:creationId xmlns:a16="http://schemas.microsoft.com/office/drawing/2014/main" id="{877B0ADA-34F8-4525-8EFF-AFF567E1BA3E}"/>
                </a:ext>
              </a:extLst>
            </p:cNvPr>
            <p:cNvSpPr>
              <a:spLocks noChangeShapeType="1"/>
            </p:cNvSpPr>
            <p:nvPr/>
          </p:nvSpPr>
          <p:spPr bwMode="auto">
            <a:xfrm>
              <a:off x="1821" y="3838"/>
              <a:ext cx="31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54725" name="Text Box 37">
            <a:extLst>
              <a:ext uri="{FF2B5EF4-FFF2-40B4-BE49-F238E27FC236}">
                <a16:creationId xmlns:a16="http://schemas.microsoft.com/office/drawing/2014/main" id="{820C148F-2722-43CD-9FCE-28B9D24F5945}"/>
              </a:ext>
            </a:extLst>
          </p:cNvPr>
          <p:cNvSpPr txBox="1">
            <a:spLocks noChangeArrowheads="1"/>
          </p:cNvSpPr>
          <p:nvPr/>
        </p:nvSpPr>
        <p:spPr bwMode="auto">
          <a:xfrm>
            <a:off x="848519" y="4528010"/>
            <a:ext cx="417671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10000"/>
              </a:spcBef>
              <a:spcAft>
                <a:spcPct val="0"/>
              </a:spcAft>
              <a:buFontTx/>
              <a:buNone/>
            </a:pPr>
            <a:r>
              <a:rPr kumimoji="1" lang="zh-CN" altLang="en-US" sz="2400">
                <a:latin typeface="Times New Roman" panose="02020603050405020304" pitchFamily="18" charset="0"/>
              </a:rPr>
              <a:t>净输入信号：</a:t>
            </a:r>
            <a:r>
              <a:rPr kumimoji="1" lang="zh-CN" altLang="en-US" sz="2800">
                <a:latin typeface="Times New Roman" panose="02020603050405020304" pitchFamily="18" charset="0"/>
              </a:rPr>
              <a:t> </a:t>
            </a:r>
            <a:r>
              <a:rPr kumimoji="1" lang="en-US" altLang="zh-CN" i="1">
                <a:latin typeface="Times New Roman" panose="02020603050405020304" pitchFamily="18" charset="0"/>
                <a:ea typeface="楷体_GB2312"/>
                <a:cs typeface="楷体_GB2312"/>
              </a:rPr>
              <a:t>x</a:t>
            </a:r>
            <a:r>
              <a:rPr kumimoji="1" lang="en-US" altLang="zh-CN" baseline="-25000">
                <a:latin typeface="Times New Roman" panose="02020603050405020304" pitchFamily="18" charset="0"/>
                <a:ea typeface="楷体_GB2312"/>
                <a:cs typeface="楷体_GB2312"/>
              </a:rPr>
              <a:t>d</a:t>
            </a:r>
            <a:r>
              <a:rPr kumimoji="1" lang="zh-CN" altLang="en-US" sz="2800">
                <a:latin typeface="Times New Roman" panose="02020603050405020304" pitchFamily="18" charset="0"/>
              </a:rPr>
              <a:t> </a:t>
            </a:r>
            <a:r>
              <a:rPr kumimoji="1" lang="en-US" altLang="zh-CN" sz="2800">
                <a:latin typeface="Times New Roman" panose="02020603050405020304" pitchFamily="18" charset="0"/>
              </a:rPr>
              <a:t>= </a:t>
            </a:r>
            <a:r>
              <a:rPr kumimoji="1" lang="en-US" altLang="zh-CN" i="1">
                <a:latin typeface="Times New Roman" panose="02020603050405020304" pitchFamily="18" charset="0"/>
                <a:ea typeface="楷体_GB2312"/>
                <a:cs typeface="楷体_GB2312"/>
              </a:rPr>
              <a:t>x</a:t>
            </a:r>
            <a:r>
              <a:rPr kumimoji="1" lang="en-US" altLang="zh-CN" baseline="-25000">
                <a:latin typeface="Times New Roman" panose="02020603050405020304" pitchFamily="18" charset="0"/>
                <a:ea typeface="楷体_GB2312"/>
                <a:cs typeface="楷体_GB2312"/>
              </a:rPr>
              <a:t>i </a:t>
            </a:r>
            <a:r>
              <a:rPr kumimoji="1" lang="zh-CN" altLang="en-US" sz="2800">
                <a:latin typeface="Times New Roman" panose="02020603050405020304" pitchFamily="18" charset="0"/>
                <a:cs typeface="Times New Roman" panose="02020603050405020304" pitchFamily="18" charset="0"/>
              </a:rPr>
              <a:t>−</a:t>
            </a:r>
            <a:r>
              <a:rPr kumimoji="1" lang="en-US" altLang="zh-CN" baseline="-25000">
                <a:latin typeface="Times New Roman" panose="02020603050405020304" pitchFamily="18" charset="0"/>
                <a:ea typeface="楷体_GB2312"/>
                <a:cs typeface="楷体_GB2312"/>
              </a:rPr>
              <a:t> </a:t>
            </a:r>
            <a:r>
              <a:rPr kumimoji="1" lang="en-US" altLang="zh-CN" i="1">
                <a:latin typeface="Times New Roman" panose="02020603050405020304" pitchFamily="18" charset="0"/>
                <a:ea typeface="楷体_GB2312"/>
                <a:cs typeface="楷体_GB2312"/>
              </a:rPr>
              <a:t>x</a:t>
            </a:r>
            <a:r>
              <a:rPr kumimoji="1" lang="en-US" altLang="zh-CN" baseline="-25000">
                <a:latin typeface="Times New Roman" panose="02020603050405020304" pitchFamily="18" charset="0"/>
                <a:ea typeface="楷体_GB2312"/>
                <a:cs typeface="楷体_GB2312"/>
              </a:rPr>
              <a:t>f</a:t>
            </a:r>
            <a:r>
              <a:rPr kumimoji="1" lang="zh-CN" altLang="en-US" sz="2800">
                <a:latin typeface="Times New Roman" panose="02020603050405020304" pitchFamily="18" charset="0"/>
              </a:rPr>
              <a:t> </a:t>
            </a:r>
            <a:endParaRPr kumimoji="1" lang="en-US" altLang="zh-CN" sz="2800">
              <a:latin typeface="Times New Roman" panose="02020603050405020304" pitchFamily="18" charset="0"/>
            </a:endParaRPr>
          </a:p>
        </p:txBody>
      </p:sp>
      <p:grpSp>
        <p:nvGrpSpPr>
          <p:cNvPr id="5" name="Group 51">
            <a:extLst>
              <a:ext uri="{FF2B5EF4-FFF2-40B4-BE49-F238E27FC236}">
                <a16:creationId xmlns:a16="http://schemas.microsoft.com/office/drawing/2014/main" id="{F311AE1A-A8D4-4FA8-AD21-DA1633E94B71}"/>
              </a:ext>
            </a:extLst>
          </p:cNvPr>
          <p:cNvGrpSpPr>
            <a:grpSpLocks/>
          </p:cNvGrpSpPr>
          <p:nvPr/>
        </p:nvGrpSpPr>
        <p:grpSpPr bwMode="auto">
          <a:xfrm>
            <a:off x="7149306" y="5139198"/>
            <a:ext cx="1439863" cy="822325"/>
            <a:chOff x="4468" y="3543"/>
            <a:chExt cx="907" cy="518"/>
          </a:xfrm>
        </p:grpSpPr>
        <p:sp>
          <p:nvSpPr>
            <p:cNvPr id="28707" name="Text Box 41">
              <a:extLst>
                <a:ext uri="{FF2B5EF4-FFF2-40B4-BE49-F238E27FC236}">
                  <a16:creationId xmlns:a16="http://schemas.microsoft.com/office/drawing/2014/main" id="{5393559D-7A71-4059-A853-1E601CBD1D91}"/>
                </a:ext>
              </a:extLst>
            </p:cNvPr>
            <p:cNvSpPr txBox="1">
              <a:spLocks noChangeArrowheads="1"/>
            </p:cNvSpPr>
            <p:nvPr/>
          </p:nvSpPr>
          <p:spPr bwMode="auto">
            <a:xfrm>
              <a:off x="4658" y="3543"/>
              <a:ext cx="717"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GB" altLang="zh-CN" sz="2400" i="1">
                  <a:latin typeface="Times New Roman" panose="02020603050405020304" pitchFamily="18" charset="0"/>
                </a:rPr>
                <a:t>A</a:t>
              </a:r>
              <a:endParaRPr kumimoji="1" lang="en-US" altLang="zh-CN" sz="2400" baseline="-25000">
                <a:latin typeface="Times New Roman" panose="02020603050405020304" pitchFamily="18" charset="0"/>
              </a:endParaRPr>
            </a:p>
            <a:p>
              <a:pPr algn="ctr" eaLnBrk="1" hangingPunct="1">
                <a:spcAft>
                  <a:spcPct val="0"/>
                </a:spcAft>
                <a:buFontTx/>
                <a:buNone/>
              </a:pPr>
              <a:r>
                <a:rPr kumimoji="1" lang="en-GB" altLang="zh-CN" sz="2400">
                  <a:latin typeface="Times New Roman" panose="02020603050405020304" pitchFamily="18" charset="0"/>
                </a:rPr>
                <a:t>1</a:t>
              </a:r>
              <a:r>
                <a:rPr kumimoji="1" lang="en-GB" altLang="zh-CN" sz="2400" i="1">
                  <a:latin typeface="Times New Roman" panose="02020603050405020304" pitchFamily="18" charset="0"/>
                </a:rPr>
                <a:t>+A</a:t>
              </a:r>
              <a:r>
                <a:rPr kumimoji="1" lang="en-US" altLang="zh-CN" sz="2400" i="1">
                  <a:latin typeface="Times New Roman" panose="02020603050405020304" pitchFamily="18" charset="0"/>
                  <a:cs typeface="Times New Roman" panose="02020603050405020304" pitchFamily="18" charset="0"/>
                </a:rPr>
                <a:t>·</a:t>
              </a:r>
              <a:r>
                <a:rPr kumimoji="1" lang="en-GB" altLang="zh-CN" sz="2400" i="1">
                  <a:latin typeface="Times New Roman" panose="02020603050405020304" pitchFamily="18" charset="0"/>
                </a:rPr>
                <a:t>F</a:t>
              </a:r>
              <a:r>
                <a:rPr kumimoji="1" lang="en-US" altLang="zh-CN" sz="2400" baseline="-25000">
                  <a:latin typeface="Times New Roman" panose="02020603050405020304" pitchFamily="18" charset="0"/>
                </a:rPr>
                <a:t> </a:t>
              </a:r>
            </a:p>
          </p:txBody>
        </p:sp>
        <p:sp>
          <p:nvSpPr>
            <p:cNvPr id="28708" name="Text Box 39">
              <a:extLst>
                <a:ext uri="{FF2B5EF4-FFF2-40B4-BE49-F238E27FC236}">
                  <a16:creationId xmlns:a16="http://schemas.microsoft.com/office/drawing/2014/main" id="{2454B4B3-8864-4E42-B419-5D257CB9B57D}"/>
                </a:ext>
              </a:extLst>
            </p:cNvPr>
            <p:cNvSpPr txBox="1">
              <a:spLocks noChangeArrowheads="1"/>
            </p:cNvSpPr>
            <p:nvPr/>
          </p:nvSpPr>
          <p:spPr bwMode="auto">
            <a:xfrm>
              <a:off x="4468" y="3640"/>
              <a:ext cx="2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800">
                  <a:latin typeface="Times New Roman" panose="02020603050405020304" pitchFamily="18" charset="0"/>
                </a:rPr>
                <a:t>=</a:t>
              </a:r>
            </a:p>
          </p:txBody>
        </p:sp>
        <p:sp>
          <p:nvSpPr>
            <p:cNvPr id="28709" name="Line 40">
              <a:extLst>
                <a:ext uri="{FF2B5EF4-FFF2-40B4-BE49-F238E27FC236}">
                  <a16:creationId xmlns:a16="http://schemas.microsoft.com/office/drawing/2014/main" id="{277E915F-4BDF-4876-863F-6B0A65C8A747}"/>
                </a:ext>
              </a:extLst>
            </p:cNvPr>
            <p:cNvSpPr>
              <a:spLocks noChangeShapeType="1"/>
            </p:cNvSpPr>
            <p:nvPr/>
          </p:nvSpPr>
          <p:spPr bwMode="auto">
            <a:xfrm>
              <a:off x="4740" y="3816"/>
              <a:ext cx="56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 name="Group 47">
            <a:extLst>
              <a:ext uri="{FF2B5EF4-FFF2-40B4-BE49-F238E27FC236}">
                <a16:creationId xmlns:a16="http://schemas.microsoft.com/office/drawing/2014/main" id="{86782223-2668-4292-974D-049CE17DF1DE}"/>
              </a:ext>
            </a:extLst>
          </p:cNvPr>
          <p:cNvGrpSpPr>
            <a:grpSpLocks/>
          </p:cNvGrpSpPr>
          <p:nvPr/>
        </p:nvGrpSpPr>
        <p:grpSpPr bwMode="auto">
          <a:xfrm>
            <a:off x="1476375" y="2276475"/>
            <a:ext cx="6191250" cy="2191670"/>
            <a:chOff x="781" y="1503"/>
            <a:chExt cx="3900" cy="1565"/>
          </a:xfrm>
        </p:grpSpPr>
        <p:grpSp>
          <p:nvGrpSpPr>
            <p:cNvPr id="28688" name="Group 4">
              <a:extLst>
                <a:ext uri="{FF2B5EF4-FFF2-40B4-BE49-F238E27FC236}">
                  <a16:creationId xmlns:a16="http://schemas.microsoft.com/office/drawing/2014/main" id="{51FEB983-9368-404A-BA3A-20A10D21E1E2}"/>
                </a:ext>
              </a:extLst>
            </p:cNvPr>
            <p:cNvGrpSpPr>
              <a:grpSpLocks/>
            </p:cNvGrpSpPr>
            <p:nvPr/>
          </p:nvGrpSpPr>
          <p:grpSpPr bwMode="auto">
            <a:xfrm>
              <a:off x="1992" y="1752"/>
              <a:ext cx="2689" cy="485"/>
              <a:chOff x="1863" y="1336"/>
              <a:chExt cx="2689" cy="485"/>
            </a:xfrm>
          </p:grpSpPr>
          <p:sp>
            <p:nvSpPr>
              <p:cNvPr id="28704" name="Rectangle 5">
                <a:extLst>
                  <a:ext uri="{FF2B5EF4-FFF2-40B4-BE49-F238E27FC236}">
                    <a16:creationId xmlns:a16="http://schemas.microsoft.com/office/drawing/2014/main" id="{B1785AC3-EEF7-4966-804E-DA1D9AB3AB77}"/>
                  </a:ext>
                </a:extLst>
              </p:cNvPr>
              <p:cNvSpPr>
                <a:spLocks noChangeArrowheads="1"/>
              </p:cNvSpPr>
              <p:nvPr/>
            </p:nvSpPr>
            <p:spPr bwMode="auto">
              <a:xfrm>
                <a:off x="2451" y="1336"/>
                <a:ext cx="1032" cy="48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no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ts val="2000"/>
                  </a:lnSpc>
                  <a:spcAft>
                    <a:spcPct val="0"/>
                  </a:spcAft>
                  <a:buFontTx/>
                  <a:buNone/>
                </a:pPr>
                <a:r>
                  <a:rPr kumimoji="1" lang="zh-CN" altLang="en-US" sz="2000" dirty="0">
                    <a:latin typeface="Times New Roman" panose="02020603050405020304" pitchFamily="18" charset="0"/>
                  </a:rPr>
                  <a:t>放大电路</a:t>
                </a:r>
              </a:p>
              <a:p>
                <a:pPr algn="ctr" eaLnBrk="1" hangingPunct="1">
                  <a:lnSpc>
                    <a:spcPts val="2000"/>
                  </a:lnSpc>
                  <a:spcAft>
                    <a:spcPct val="0"/>
                  </a:spcAft>
                  <a:buFontTx/>
                  <a:buNone/>
                </a:pPr>
                <a:r>
                  <a:rPr kumimoji="1" lang="en-US" altLang="zh-CN" sz="2000" i="1" dirty="0">
                    <a:latin typeface="Times New Roman" panose="02020603050405020304" pitchFamily="18" charset="0"/>
                  </a:rPr>
                  <a:t>A</a:t>
                </a:r>
                <a:endParaRPr kumimoji="1" lang="en-US" altLang="zh-CN" sz="2000" dirty="0">
                  <a:latin typeface="Times New Roman" panose="02020603050405020304" pitchFamily="18" charset="0"/>
                </a:endParaRPr>
              </a:p>
            </p:txBody>
          </p:sp>
          <p:sp>
            <p:nvSpPr>
              <p:cNvPr id="28705" name="Line 6">
                <a:extLst>
                  <a:ext uri="{FF2B5EF4-FFF2-40B4-BE49-F238E27FC236}">
                    <a16:creationId xmlns:a16="http://schemas.microsoft.com/office/drawing/2014/main" id="{D55DB805-170D-440C-A718-00679245408A}"/>
                  </a:ext>
                </a:extLst>
              </p:cNvPr>
              <p:cNvSpPr>
                <a:spLocks noChangeShapeType="1"/>
              </p:cNvSpPr>
              <p:nvPr/>
            </p:nvSpPr>
            <p:spPr bwMode="auto">
              <a:xfrm>
                <a:off x="1863" y="1577"/>
                <a:ext cx="582" cy="6"/>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sz="1600"/>
              </a:p>
            </p:txBody>
          </p:sp>
          <p:sp>
            <p:nvSpPr>
              <p:cNvPr id="28706" name="Line 7">
                <a:extLst>
                  <a:ext uri="{FF2B5EF4-FFF2-40B4-BE49-F238E27FC236}">
                    <a16:creationId xmlns:a16="http://schemas.microsoft.com/office/drawing/2014/main" id="{6650B0B5-4F40-4AC0-A8DC-2810BC314E33}"/>
                  </a:ext>
                </a:extLst>
              </p:cNvPr>
              <p:cNvSpPr>
                <a:spLocks noChangeShapeType="1"/>
              </p:cNvSpPr>
              <p:nvPr/>
            </p:nvSpPr>
            <p:spPr bwMode="auto">
              <a:xfrm>
                <a:off x="3476" y="1582"/>
                <a:ext cx="1076" cy="0"/>
              </a:xfrm>
              <a:prstGeom prst="line">
                <a:avLst/>
              </a:prstGeom>
              <a:noFill/>
              <a:ln w="3810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sz="1600"/>
              </a:p>
            </p:txBody>
          </p:sp>
        </p:grpSp>
        <p:sp>
          <p:nvSpPr>
            <p:cNvPr id="28689" name="Line 9">
              <a:extLst>
                <a:ext uri="{FF2B5EF4-FFF2-40B4-BE49-F238E27FC236}">
                  <a16:creationId xmlns:a16="http://schemas.microsoft.com/office/drawing/2014/main" id="{25E0744D-D127-48A2-91F4-9EA15DEEB254}"/>
                </a:ext>
              </a:extLst>
            </p:cNvPr>
            <p:cNvSpPr>
              <a:spLocks noChangeShapeType="1"/>
            </p:cNvSpPr>
            <p:nvPr/>
          </p:nvSpPr>
          <p:spPr bwMode="auto">
            <a:xfrm>
              <a:off x="1812" y="2775"/>
              <a:ext cx="78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sz="1600"/>
            </a:p>
          </p:txBody>
        </p:sp>
        <p:sp>
          <p:nvSpPr>
            <p:cNvPr id="28690" name="Rectangle 10">
              <a:extLst>
                <a:ext uri="{FF2B5EF4-FFF2-40B4-BE49-F238E27FC236}">
                  <a16:creationId xmlns:a16="http://schemas.microsoft.com/office/drawing/2014/main" id="{3D5542FB-C3D1-487D-9C2A-30C02F7F3501}"/>
                </a:ext>
              </a:extLst>
            </p:cNvPr>
            <p:cNvSpPr>
              <a:spLocks noChangeArrowheads="1"/>
            </p:cNvSpPr>
            <p:nvPr/>
          </p:nvSpPr>
          <p:spPr bwMode="auto">
            <a:xfrm>
              <a:off x="2586" y="2534"/>
              <a:ext cx="1032" cy="48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no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ts val="2000"/>
                </a:lnSpc>
                <a:spcAft>
                  <a:spcPct val="0"/>
                </a:spcAft>
                <a:buFontTx/>
                <a:buNone/>
              </a:pPr>
              <a:r>
                <a:rPr kumimoji="1" lang="zh-CN" altLang="en-US" sz="2000" dirty="0">
                  <a:latin typeface="Times New Roman" panose="02020603050405020304" pitchFamily="18" charset="0"/>
                </a:rPr>
                <a:t>反馈电路</a:t>
              </a:r>
            </a:p>
            <a:p>
              <a:pPr algn="ctr" eaLnBrk="1" hangingPunct="1">
                <a:lnSpc>
                  <a:spcPts val="2000"/>
                </a:lnSpc>
                <a:spcAft>
                  <a:spcPct val="0"/>
                </a:spcAft>
                <a:buFontTx/>
                <a:buNone/>
              </a:pPr>
              <a:r>
                <a:rPr kumimoji="1" lang="en-US" altLang="zh-CN" sz="2000" i="1" dirty="0">
                  <a:latin typeface="Times New Roman" panose="02020603050405020304" pitchFamily="18" charset="0"/>
                </a:rPr>
                <a:t>F</a:t>
              </a:r>
              <a:endParaRPr kumimoji="1" lang="en-US" altLang="zh-CN" sz="2000" dirty="0">
                <a:latin typeface="Times New Roman" panose="02020603050405020304" pitchFamily="18" charset="0"/>
              </a:endParaRPr>
            </a:p>
          </p:txBody>
        </p:sp>
        <p:sp>
          <p:nvSpPr>
            <p:cNvPr id="28691" name="Line 11">
              <a:extLst>
                <a:ext uri="{FF2B5EF4-FFF2-40B4-BE49-F238E27FC236}">
                  <a16:creationId xmlns:a16="http://schemas.microsoft.com/office/drawing/2014/main" id="{711C0D16-83F6-4995-9058-A24E8C97DFD2}"/>
                </a:ext>
              </a:extLst>
            </p:cNvPr>
            <p:cNvSpPr>
              <a:spLocks noChangeShapeType="1"/>
            </p:cNvSpPr>
            <p:nvPr/>
          </p:nvSpPr>
          <p:spPr bwMode="auto">
            <a:xfrm flipV="1">
              <a:off x="3636" y="2775"/>
              <a:ext cx="516" cy="0"/>
            </a:xfrm>
            <a:prstGeom prst="line">
              <a:avLst/>
            </a:prstGeom>
            <a:noFill/>
            <a:ln w="38100">
              <a:solidFill>
                <a:schemeClr val="tx1"/>
              </a:solidFill>
              <a:round/>
              <a:headEnd type="triangle" w="sm" len="lg"/>
              <a:tailEnd/>
            </a:ln>
            <a:extLst>
              <a:ext uri="{909E8E84-426E-40DD-AFC4-6F175D3DCCD1}">
                <a14:hiddenFill xmlns:a14="http://schemas.microsoft.com/office/drawing/2010/main">
                  <a:noFill/>
                </a14:hiddenFill>
              </a:ext>
            </a:extLst>
          </p:spPr>
          <p:txBody>
            <a:bodyPr wrap="square" lIns="90000" tIns="46800" rIns="90000" bIns="46800" anchor="ctr">
              <a:spAutoFit/>
            </a:bodyPr>
            <a:lstStyle/>
            <a:p>
              <a:endParaRPr lang="zh-CN" altLang="en-US" sz="1600"/>
            </a:p>
          </p:txBody>
        </p:sp>
        <p:sp>
          <p:nvSpPr>
            <p:cNvPr id="28692" name="Line 12">
              <a:extLst>
                <a:ext uri="{FF2B5EF4-FFF2-40B4-BE49-F238E27FC236}">
                  <a16:creationId xmlns:a16="http://schemas.microsoft.com/office/drawing/2014/main" id="{722960EB-3B35-4E97-8091-540540CC33E2}"/>
                </a:ext>
              </a:extLst>
            </p:cNvPr>
            <p:cNvSpPr>
              <a:spLocks noChangeShapeType="1"/>
            </p:cNvSpPr>
            <p:nvPr/>
          </p:nvSpPr>
          <p:spPr bwMode="auto">
            <a:xfrm flipV="1">
              <a:off x="4140" y="1991"/>
              <a:ext cx="0" cy="792"/>
            </a:xfrm>
            <a:prstGeom prst="line">
              <a:avLst/>
            </a:prstGeom>
            <a:noFill/>
            <a:ln w="38100">
              <a:solidFill>
                <a:schemeClr val="tx1"/>
              </a:solidFill>
              <a:round/>
              <a:headEnd/>
              <a:tailEnd type="oval"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sz="1600"/>
            </a:p>
          </p:txBody>
        </p:sp>
        <p:sp>
          <p:nvSpPr>
            <p:cNvPr id="28693" name="Line 13">
              <a:extLst>
                <a:ext uri="{FF2B5EF4-FFF2-40B4-BE49-F238E27FC236}">
                  <a16:creationId xmlns:a16="http://schemas.microsoft.com/office/drawing/2014/main" id="{3E82A55B-2B0F-4EE3-8BC6-5D8A49E7F97F}"/>
                </a:ext>
              </a:extLst>
            </p:cNvPr>
            <p:cNvSpPr>
              <a:spLocks noChangeShapeType="1"/>
            </p:cNvSpPr>
            <p:nvPr/>
          </p:nvSpPr>
          <p:spPr bwMode="auto">
            <a:xfrm>
              <a:off x="1824" y="2173"/>
              <a:ext cx="0" cy="606"/>
            </a:xfrm>
            <a:prstGeom prst="line">
              <a:avLst/>
            </a:prstGeom>
            <a:noFill/>
            <a:ln w="38100">
              <a:solidFill>
                <a:schemeClr val="tx1"/>
              </a:solidFill>
              <a:round/>
              <a:headEnd type="triangle" w="sm" len="lg"/>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sz="1600"/>
            </a:p>
          </p:txBody>
        </p:sp>
        <p:sp>
          <p:nvSpPr>
            <p:cNvPr id="28694" name="Line 15">
              <a:extLst>
                <a:ext uri="{FF2B5EF4-FFF2-40B4-BE49-F238E27FC236}">
                  <a16:creationId xmlns:a16="http://schemas.microsoft.com/office/drawing/2014/main" id="{A0B054C3-1FF1-454A-B686-548AE912DA37}"/>
                </a:ext>
              </a:extLst>
            </p:cNvPr>
            <p:cNvSpPr>
              <a:spLocks noChangeShapeType="1"/>
            </p:cNvSpPr>
            <p:nvPr/>
          </p:nvSpPr>
          <p:spPr bwMode="auto">
            <a:xfrm>
              <a:off x="839" y="2008"/>
              <a:ext cx="811" cy="0"/>
            </a:xfrm>
            <a:prstGeom prst="line">
              <a:avLst/>
            </a:prstGeom>
            <a:noFill/>
            <a:ln w="3810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28695" name="Text Box 16">
              <a:extLst>
                <a:ext uri="{FF2B5EF4-FFF2-40B4-BE49-F238E27FC236}">
                  <a16:creationId xmlns:a16="http://schemas.microsoft.com/office/drawing/2014/main" id="{CB25909C-4DA5-4566-B249-E0163A090671}"/>
                </a:ext>
              </a:extLst>
            </p:cNvPr>
            <p:cNvSpPr txBox="1">
              <a:spLocks noChangeArrowheads="1"/>
            </p:cNvSpPr>
            <p:nvPr/>
          </p:nvSpPr>
          <p:spPr bwMode="auto">
            <a:xfrm>
              <a:off x="781" y="1720"/>
              <a:ext cx="930" cy="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10000"/>
                </a:spcBef>
                <a:spcAft>
                  <a:spcPct val="0"/>
                </a:spcAft>
                <a:buFontTx/>
                <a:buNone/>
              </a:pPr>
              <a:r>
                <a:rPr kumimoji="1" lang="zh-CN" altLang="en-US" sz="2000" dirty="0">
                  <a:latin typeface="Times New Roman" panose="02020603050405020304" pitchFamily="18" charset="0"/>
                </a:rPr>
                <a:t>输入信号</a:t>
              </a:r>
            </a:p>
            <a:p>
              <a:pPr eaLnBrk="1" hangingPunct="1">
                <a:spcBef>
                  <a:spcPct val="10000"/>
                </a:spcBef>
                <a:spcAft>
                  <a:spcPct val="0"/>
                </a:spcAft>
                <a:buFontTx/>
                <a:buNone/>
              </a:pPr>
              <a:r>
                <a:rPr kumimoji="1" lang="en-US" altLang="zh-CN" sz="2400" i="1" dirty="0">
                  <a:latin typeface="Times New Roman" panose="02020603050405020304" pitchFamily="18" charset="0"/>
                </a:rPr>
                <a:t>x</a:t>
              </a:r>
              <a:r>
                <a:rPr kumimoji="1" lang="en-US" altLang="zh-CN" sz="2400" baseline="-25000" dirty="0">
                  <a:latin typeface="Times New Roman" panose="02020603050405020304" pitchFamily="18" charset="0"/>
                </a:rPr>
                <a:t>i</a:t>
              </a:r>
            </a:p>
          </p:txBody>
        </p:sp>
        <p:sp>
          <p:nvSpPr>
            <p:cNvPr id="28696" name="Text Box 17">
              <a:extLst>
                <a:ext uri="{FF2B5EF4-FFF2-40B4-BE49-F238E27FC236}">
                  <a16:creationId xmlns:a16="http://schemas.microsoft.com/office/drawing/2014/main" id="{0928EC30-E207-4D4B-A1FD-980FAF513DDC}"/>
                </a:ext>
              </a:extLst>
            </p:cNvPr>
            <p:cNvSpPr txBox="1">
              <a:spLocks noChangeArrowheads="1"/>
            </p:cNvSpPr>
            <p:nvPr/>
          </p:nvSpPr>
          <p:spPr bwMode="auto">
            <a:xfrm>
              <a:off x="1924" y="1503"/>
              <a:ext cx="723" cy="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10000"/>
                </a:spcBef>
                <a:spcAft>
                  <a:spcPct val="0"/>
                </a:spcAft>
                <a:buFontTx/>
                <a:buNone/>
              </a:pPr>
              <a:r>
                <a:rPr kumimoji="1" lang="zh-CN" altLang="en-US" sz="2000" dirty="0">
                  <a:latin typeface="Times New Roman" panose="02020603050405020304" pitchFamily="18" charset="0"/>
                </a:rPr>
                <a:t>净输入 信号</a:t>
              </a:r>
            </a:p>
            <a:p>
              <a:pPr algn="ctr" eaLnBrk="1" hangingPunct="1">
                <a:spcBef>
                  <a:spcPct val="10000"/>
                </a:spcBef>
                <a:spcAft>
                  <a:spcPct val="0"/>
                </a:spcAft>
                <a:buFontTx/>
                <a:buNone/>
              </a:pPr>
              <a:r>
                <a:rPr kumimoji="1" lang="en-US" altLang="zh-CN" sz="2400" i="1" dirty="0" err="1">
                  <a:latin typeface="Times New Roman" panose="02020603050405020304" pitchFamily="18" charset="0"/>
                  <a:ea typeface="楷体_GB2312"/>
                  <a:cs typeface="楷体_GB2312"/>
                </a:rPr>
                <a:t>x</a:t>
              </a:r>
              <a:r>
                <a:rPr kumimoji="1" lang="en-US" altLang="zh-CN" sz="2400" baseline="-25000" dirty="0" err="1">
                  <a:latin typeface="Times New Roman" panose="02020603050405020304" pitchFamily="18" charset="0"/>
                  <a:ea typeface="楷体_GB2312"/>
                  <a:cs typeface="楷体_GB2312"/>
                </a:rPr>
                <a:t>d</a:t>
              </a:r>
              <a:endParaRPr kumimoji="1" lang="en-US" altLang="zh-CN" sz="2400" baseline="-25000" dirty="0">
                <a:latin typeface="Times New Roman" panose="02020603050405020304" pitchFamily="18" charset="0"/>
                <a:ea typeface="楷体_GB2312"/>
                <a:cs typeface="楷体_GB2312"/>
              </a:endParaRPr>
            </a:p>
          </p:txBody>
        </p:sp>
        <p:sp>
          <p:nvSpPr>
            <p:cNvPr id="28697" name="Text Box 18">
              <a:extLst>
                <a:ext uri="{FF2B5EF4-FFF2-40B4-BE49-F238E27FC236}">
                  <a16:creationId xmlns:a16="http://schemas.microsoft.com/office/drawing/2014/main" id="{57BF52A1-D6C5-454C-B983-8829BC13C4A5}"/>
                </a:ext>
              </a:extLst>
            </p:cNvPr>
            <p:cNvSpPr txBox="1">
              <a:spLocks noChangeArrowheads="1"/>
            </p:cNvSpPr>
            <p:nvPr/>
          </p:nvSpPr>
          <p:spPr bwMode="auto">
            <a:xfrm>
              <a:off x="3751" y="1697"/>
              <a:ext cx="930"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10000"/>
                </a:spcBef>
                <a:spcAft>
                  <a:spcPct val="0"/>
                </a:spcAft>
                <a:buFontTx/>
                <a:buNone/>
              </a:pPr>
              <a:r>
                <a:rPr kumimoji="1" lang="zh-CN" altLang="en-US" sz="2000" dirty="0">
                  <a:latin typeface="Times New Roman" panose="02020603050405020304" pitchFamily="18" charset="0"/>
                </a:rPr>
                <a:t>输出信号</a:t>
              </a:r>
            </a:p>
            <a:p>
              <a:pPr algn="r" eaLnBrk="1" hangingPunct="1">
                <a:spcBef>
                  <a:spcPct val="10000"/>
                </a:spcBef>
                <a:spcAft>
                  <a:spcPct val="0"/>
                </a:spcAft>
                <a:buFontTx/>
                <a:buNone/>
              </a:pPr>
              <a:r>
                <a:rPr kumimoji="1" lang="en-US" altLang="zh-CN" sz="2400" i="1" dirty="0">
                  <a:latin typeface="Times New Roman" panose="02020603050405020304" pitchFamily="18" charset="0"/>
                </a:rPr>
                <a:t>x</a:t>
              </a:r>
              <a:r>
                <a:rPr kumimoji="1" lang="en-US" altLang="zh-CN" sz="2400" baseline="-25000" dirty="0">
                  <a:latin typeface="Times New Roman" panose="02020603050405020304" pitchFamily="18" charset="0"/>
                </a:rPr>
                <a:t>o</a:t>
              </a:r>
            </a:p>
          </p:txBody>
        </p:sp>
        <p:sp>
          <p:nvSpPr>
            <p:cNvPr id="28698" name="Text Box 19">
              <a:extLst>
                <a:ext uri="{FF2B5EF4-FFF2-40B4-BE49-F238E27FC236}">
                  <a16:creationId xmlns:a16="http://schemas.microsoft.com/office/drawing/2014/main" id="{59642633-0E1F-40BD-B62C-A4286505D5FB}"/>
                </a:ext>
              </a:extLst>
            </p:cNvPr>
            <p:cNvSpPr txBox="1">
              <a:spLocks noChangeArrowheads="1"/>
            </p:cNvSpPr>
            <p:nvPr/>
          </p:nvSpPr>
          <p:spPr bwMode="auto">
            <a:xfrm>
              <a:off x="1701" y="2453"/>
              <a:ext cx="930" cy="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30000"/>
                </a:spcBef>
                <a:spcAft>
                  <a:spcPct val="0"/>
                </a:spcAft>
                <a:buFontTx/>
                <a:buNone/>
              </a:pPr>
              <a:r>
                <a:rPr kumimoji="1" lang="en-US" altLang="zh-CN" sz="2400" i="1" dirty="0" err="1">
                  <a:latin typeface="Times New Roman" panose="02020603050405020304" pitchFamily="18" charset="0"/>
                </a:rPr>
                <a:t>x</a:t>
              </a:r>
              <a:r>
                <a:rPr kumimoji="1" lang="en-US" altLang="zh-CN" sz="2400" baseline="-25000" dirty="0" err="1">
                  <a:latin typeface="Times New Roman" panose="02020603050405020304" pitchFamily="18" charset="0"/>
                </a:rPr>
                <a:t>f</a:t>
              </a:r>
              <a:endParaRPr kumimoji="1" lang="en-US" altLang="zh-CN" sz="2000" dirty="0">
                <a:latin typeface="Times New Roman" panose="02020603050405020304" pitchFamily="18" charset="0"/>
              </a:endParaRPr>
            </a:p>
            <a:p>
              <a:pPr algn="ctr" eaLnBrk="1" hangingPunct="1">
                <a:spcBef>
                  <a:spcPct val="30000"/>
                </a:spcBef>
                <a:spcAft>
                  <a:spcPct val="0"/>
                </a:spcAft>
                <a:buFontTx/>
                <a:buNone/>
              </a:pPr>
              <a:r>
                <a:rPr kumimoji="1" lang="zh-CN" altLang="en-US" sz="2000" dirty="0">
                  <a:latin typeface="Times New Roman" panose="02020603050405020304" pitchFamily="18" charset="0"/>
                </a:rPr>
                <a:t>反馈信号</a:t>
              </a:r>
            </a:p>
          </p:txBody>
        </p:sp>
        <p:sp>
          <p:nvSpPr>
            <p:cNvPr id="28699" name="Text Box 35">
              <a:extLst>
                <a:ext uri="{FF2B5EF4-FFF2-40B4-BE49-F238E27FC236}">
                  <a16:creationId xmlns:a16="http://schemas.microsoft.com/office/drawing/2014/main" id="{78D7452C-B63F-41BA-9CC9-7E12494B10C9}"/>
                </a:ext>
              </a:extLst>
            </p:cNvPr>
            <p:cNvSpPr txBox="1">
              <a:spLocks noChangeArrowheads="1"/>
            </p:cNvSpPr>
            <p:nvPr/>
          </p:nvSpPr>
          <p:spPr bwMode="auto">
            <a:xfrm>
              <a:off x="1392" y="1969"/>
              <a:ext cx="22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lang="en-US" altLang="zh-CN" sz="2400" b="0"/>
                <a:t>+</a:t>
              </a:r>
            </a:p>
          </p:txBody>
        </p:sp>
        <p:sp>
          <p:nvSpPr>
            <p:cNvPr id="28700" name="Text Box 36">
              <a:extLst>
                <a:ext uri="{FF2B5EF4-FFF2-40B4-BE49-F238E27FC236}">
                  <a16:creationId xmlns:a16="http://schemas.microsoft.com/office/drawing/2014/main" id="{3463B2BD-51B0-4A3B-A2F5-085278930055}"/>
                </a:ext>
              </a:extLst>
            </p:cNvPr>
            <p:cNvSpPr txBox="1">
              <a:spLocks noChangeArrowheads="1"/>
            </p:cNvSpPr>
            <p:nvPr/>
          </p:nvSpPr>
          <p:spPr bwMode="auto">
            <a:xfrm>
              <a:off x="1592" y="2069"/>
              <a:ext cx="213"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lang="en-US" altLang="zh-CN" sz="3600" b="0"/>
                <a:t>-</a:t>
              </a:r>
            </a:p>
          </p:txBody>
        </p:sp>
        <p:grpSp>
          <p:nvGrpSpPr>
            <p:cNvPr id="28701" name="Group 46">
              <a:extLst>
                <a:ext uri="{FF2B5EF4-FFF2-40B4-BE49-F238E27FC236}">
                  <a16:creationId xmlns:a16="http://schemas.microsoft.com/office/drawing/2014/main" id="{A0364E43-AA4E-452D-9B7E-04BD6EDCAC11}"/>
                </a:ext>
              </a:extLst>
            </p:cNvPr>
            <p:cNvGrpSpPr>
              <a:grpSpLocks/>
            </p:cNvGrpSpPr>
            <p:nvPr/>
          </p:nvGrpSpPr>
          <p:grpSpPr bwMode="auto">
            <a:xfrm>
              <a:off x="1633" y="1820"/>
              <a:ext cx="363" cy="363"/>
              <a:chOff x="1633" y="1820"/>
              <a:chExt cx="363" cy="363"/>
            </a:xfrm>
          </p:grpSpPr>
          <p:sp>
            <p:nvSpPr>
              <p:cNvPr id="28702" name="Oval 43">
                <a:extLst>
                  <a:ext uri="{FF2B5EF4-FFF2-40B4-BE49-F238E27FC236}">
                    <a16:creationId xmlns:a16="http://schemas.microsoft.com/office/drawing/2014/main" id="{9519B4D9-6E0D-4EB2-9E69-ED97E526FC4C}"/>
                  </a:ext>
                </a:extLst>
              </p:cNvPr>
              <p:cNvSpPr>
                <a:spLocks noChangeArrowheads="1"/>
              </p:cNvSpPr>
              <p:nvPr/>
            </p:nvSpPr>
            <p:spPr bwMode="auto">
              <a:xfrm>
                <a:off x="1633" y="1820"/>
                <a:ext cx="363" cy="36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600" b="0"/>
              </a:p>
            </p:txBody>
          </p:sp>
          <p:sp>
            <p:nvSpPr>
              <p:cNvPr id="28703" name="Rectangle 44">
                <a:extLst>
                  <a:ext uri="{FF2B5EF4-FFF2-40B4-BE49-F238E27FC236}">
                    <a16:creationId xmlns:a16="http://schemas.microsoft.com/office/drawing/2014/main" id="{BC149581-63C6-49A1-B642-09C65838299C}"/>
                  </a:ext>
                </a:extLst>
              </p:cNvPr>
              <p:cNvSpPr>
                <a:spLocks noChangeArrowheads="1"/>
              </p:cNvSpPr>
              <p:nvPr/>
            </p:nvSpPr>
            <p:spPr bwMode="auto">
              <a:xfrm>
                <a:off x="1712" y="1883"/>
                <a:ext cx="11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zh-CN" altLang="en-US" sz="2000"/>
                  <a:t>∑</a:t>
                </a:r>
              </a:p>
            </p:txBody>
          </p:sp>
        </p:grpSp>
      </p:grpSp>
      <p:sp>
        <p:nvSpPr>
          <p:cNvPr id="47" name="Rectangle 25">
            <a:extLst>
              <a:ext uri="{FF2B5EF4-FFF2-40B4-BE49-F238E27FC236}">
                <a16:creationId xmlns:a16="http://schemas.microsoft.com/office/drawing/2014/main" id="{D6CBDD01-20A4-4D7F-9F8E-2500976AB4B5}"/>
              </a:ext>
            </a:extLst>
          </p:cNvPr>
          <p:cNvSpPr>
            <a:spLocks noChangeArrowheads="1"/>
          </p:cNvSpPr>
          <p:nvPr/>
        </p:nvSpPr>
        <p:spPr bwMode="auto">
          <a:xfrm>
            <a:off x="3730481" y="5942311"/>
            <a:ext cx="38343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zh-CN" altLang="en-US" sz="2400" dirty="0">
                <a:latin typeface="Times New Roman" panose="02020603050405020304" pitchFamily="18" charset="0"/>
              </a:rPr>
              <a:t>当 </a:t>
            </a:r>
            <a:r>
              <a:rPr kumimoji="1" lang="en-US" altLang="zh-CN" sz="2400" dirty="0">
                <a:latin typeface="Times New Roman" panose="02020603050405020304" pitchFamily="18" charset="0"/>
              </a:rPr>
              <a:t>|AF| &gt;&gt; 1 </a:t>
            </a:r>
            <a:r>
              <a:rPr kumimoji="1" lang="zh-CN" altLang="en-US" sz="2400" dirty="0">
                <a:latin typeface="Times New Roman" panose="02020603050405020304" pitchFamily="18" charset="0"/>
              </a:rPr>
              <a:t>时，</a:t>
            </a:r>
            <a:r>
              <a:rPr kumimoji="1" lang="en-US" altLang="zh-CN" sz="2400" i="1" dirty="0">
                <a:latin typeface="Times New Roman" panose="02020603050405020304" pitchFamily="18" charset="0"/>
              </a:rPr>
              <a:t> </a:t>
            </a:r>
            <a:r>
              <a:rPr kumimoji="1" lang="en-US" altLang="zh-CN" sz="2400" i="1" dirty="0" err="1">
                <a:latin typeface="Times New Roman" panose="02020603050405020304" pitchFamily="18" charset="0"/>
              </a:rPr>
              <a:t>A</a:t>
            </a:r>
            <a:r>
              <a:rPr kumimoji="1" lang="en-US" altLang="zh-CN" sz="2400" baseline="-25000" dirty="0" err="1">
                <a:latin typeface="Times New Roman" panose="02020603050405020304" pitchFamily="18" charset="0"/>
              </a:rPr>
              <a:t>f</a:t>
            </a:r>
            <a:r>
              <a:rPr kumimoji="1" lang="en-US" altLang="zh-CN" sz="2400" baseline="-25000" dirty="0">
                <a:latin typeface="Times New Roman" panose="02020603050405020304" pitchFamily="18" charset="0"/>
              </a:rPr>
              <a:t> </a:t>
            </a:r>
            <a:r>
              <a:rPr kumimoji="1" lang="zh-CN" altLang="en-US" sz="2400" dirty="0">
                <a:latin typeface="Times New Roman" panose="02020603050405020304" pitchFamily="18" charset="0"/>
              </a:rPr>
              <a:t> </a:t>
            </a:r>
            <a:r>
              <a:rPr kumimoji="1" lang="en-US" altLang="zh-CN" sz="2400" dirty="0">
                <a:latin typeface="Times New Roman" panose="02020603050405020304" pitchFamily="18" charset="0"/>
              </a:rPr>
              <a:t>= 1 / F </a:t>
            </a:r>
            <a:endParaRPr kumimoji="1" lang="zh-CN" altLang="en-US" sz="24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5472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5470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547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5471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4708" grpId="0"/>
      <p:bldP spid="754713" grpId="0"/>
      <p:bldP spid="754718" grpId="0"/>
      <p:bldP spid="754725" grpId="0"/>
      <p:bldP spid="4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a:extLst>
              <a:ext uri="{FF2B5EF4-FFF2-40B4-BE49-F238E27FC236}">
                <a16:creationId xmlns:a16="http://schemas.microsoft.com/office/drawing/2014/main" id="{F4A2D2DB-BC2D-4278-908C-EF4A627A1FF7}"/>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085D871D-2862-4A5C-95DC-2CD61CB8C032}" type="datetime1">
              <a:rPr lang="zh-CN" altLang="en-US" sz="1800" b="0" smtClean="0">
                <a:solidFill>
                  <a:srgbClr val="B2B2B2"/>
                </a:solidFill>
              </a:rPr>
              <a:pPr>
                <a:spcAft>
                  <a:spcPct val="0"/>
                </a:spcAft>
                <a:buFontTx/>
                <a:buNone/>
              </a:pPr>
              <a:t>2022/12/5</a:t>
            </a:fld>
            <a:endParaRPr lang="en-US" altLang="zh-CN" sz="1800" b="0">
              <a:solidFill>
                <a:srgbClr val="B2B2B2"/>
              </a:solidFill>
            </a:endParaRPr>
          </a:p>
        </p:txBody>
      </p:sp>
      <p:sp>
        <p:nvSpPr>
          <p:cNvPr id="30723" name="Rectangle 5">
            <a:extLst>
              <a:ext uri="{FF2B5EF4-FFF2-40B4-BE49-F238E27FC236}">
                <a16:creationId xmlns:a16="http://schemas.microsoft.com/office/drawing/2014/main" id="{44ED291C-B5BD-4BC7-A33E-903039878DEF}"/>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latin typeface="Times New Roman" panose="02020603050405020304" pitchFamily="18" charset="0"/>
              </a:rPr>
              <a:t>模拟与数字电路 </a:t>
            </a:r>
            <a:r>
              <a:rPr lang="en-US" altLang="zh-CN" sz="1800" b="0">
                <a:solidFill>
                  <a:srgbClr val="B2B2B2"/>
                </a:solidFill>
                <a:latin typeface="Times New Roman" panose="02020603050405020304" pitchFamily="18" charset="0"/>
              </a:rPr>
              <a:t>— </a:t>
            </a:r>
            <a:r>
              <a:rPr lang="zh-CN" altLang="en-US" sz="1800" b="0">
                <a:solidFill>
                  <a:srgbClr val="B2B2B2"/>
                </a:solidFill>
                <a:latin typeface="Times New Roman" panose="02020603050405020304" pitchFamily="18" charset="0"/>
              </a:rPr>
              <a:t>集成运算放大器 </a:t>
            </a:r>
            <a:r>
              <a:rPr lang="en-US" altLang="zh-CN" sz="1800" b="0">
                <a:solidFill>
                  <a:srgbClr val="B2B2B2"/>
                </a:solidFill>
                <a:latin typeface="Times New Roman" panose="02020603050405020304" pitchFamily="18" charset="0"/>
              </a:rPr>
              <a:t>(1)</a:t>
            </a:r>
          </a:p>
        </p:txBody>
      </p:sp>
      <p:sp>
        <p:nvSpPr>
          <p:cNvPr id="30724" name="Rectangle 6">
            <a:extLst>
              <a:ext uri="{FF2B5EF4-FFF2-40B4-BE49-F238E27FC236}">
                <a16:creationId xmlns:a16="http://schemas.microsoft.com/office/drawing/2014/main" id="{224186A5-C009-462E-9BAB-D4301673091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E2C74956-417F-4953-BB00-E8B5350EA3B8}" type="slidenum">
              <a:rPr lang="en-US" altLang="zh-CN" sz="1800" b="0" smtClean="0">
                <a:solidFill>
                  <a:srgbClr val="B2B2B2"/>
                </a:solidFill>
              </a:rPr>
              <a:pPr>
                <a:spcAft>
                  <a:spcPct val="0"/>
                </a:spcAft>
                <a:buFontTx/>
                <a:buNone/>
              </a:pPr>
              <a:t>15</a:t>
            </a:fld>
            <a:endParaRPr lang="en-US" altLang="zh-CN" sz="1800" b="0">
              <a:solidFill>
                <a:srgbClr val="B2B2B2"/>
              </a:solidFill>
            </a:endParaRPr>
          </a:p>
        </p:txBody>
      </p:sp>
      <p:sp>
        <p:nvSpPr>
          <p:cNvPr id="30725" name="Text Box 19">
            <a:extLst>
              <a:ext uri="{FF2B5EF4-FFF2-40B4-BE49-F238E27FC236}">
                <a16:creationId xmlns:a16="http://schemas.microsoft.com/office/drawing/2014/main" id="{1AC7D3BF-17D6-46A0-B025-5610EB3BDC62}"/>
              </a:ext>
            </a:extLst>
          </p:cNvPr>
          <p:cNvSpPr txBox="1">
            <a:spLocks noChangeArrowheads="1"/>
          </p:cNvSpPr>
          <p:nvPr/>
        </p:nvSpPr>
        <p:spPr bwMode="auto">
          <a:xfrm>
            <a:off x="5580063" y="1916113"/>
            <a:ext cx="35401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lang="en-US" altLang="zh-CN" sz="4000" b="0"/>
              <a:t>-</a:t>
            </a:r>
          </a:p>
        </p:txBody>
      </p:sp>
      <p:sp>
        <p:nvSpPr>
          <p:cNvPr id="30726" name="Rectangle 2">
            <a:extLst>
              <a:ext uri="{FF2B5EF4-FFF2-40B4-BE49-F238E27FC236}">
                <a16:creationId xmlns:a16="http://schemas.microsoft.com/office/drawing/2014/main" id="{3929D237-8CCB-4903-9E0D-06847FE4696F}"/>
              </a:ext>
            </a:extLst>
          </p:cNvPr>
          <p:cNvSpPr>
            <a:spLocks noGrp="1" noChangeArrowheads="1"/>
          </p:cNvSpPr>
          <p:nvPr>
            <p:ph type="title"/>
          </p:nvPr>
        </p:nvSpPr>
        <p:spPr>
          <a:xfrm>
            <a:off x="457200" y="152400"/>
            <a:ext cx="8218488" cy="1143000"/>
          </a:xfrm>
        </p:spPr>
        <p:txBody>
          <a:bodyPr/>
          <a:lstStyle/>
          <a:p>
            <a:r>
              <a:rPr lang="zh-CN" altLang="en-US"/>
              <a:t>反馈类型</a:t>
            </a:r>
          </a:p>
        </p:txBody>
      </p:sp>
      <p:sp>
        <p:nvSpPr>
          <p:cNvPr id="755715" name="Rectangle 3">
            <a:extLst>
              <a:ext uri="{FF2B5EF4-FFF2-40B4-BE49-F238E27FC236}">
                <a16:creationId xmlns:a16="http://schemas.microsoft.com/office/drawing/2014/main" id="{EC26DFF0-0186-4565-A084-BB3645A8EF3D}"/>
              </a:ext>
            </a:extLst>
          </p:cNvPr>
          <p:cNvSpPr>
            <a:spLocks noGrp="1" noChangeArrowheads="1"/>
          </p:cNvSpPr>
          <p:nvPr>
            <p:ph type="body" idx="1"/>
          </p:nvPr>
        </p:nvSpPr>
        <p:spPr>
          <a:xfrm>
            <a:off x="457200" y="1485900"/>
            <a:ext cx="8229600" cy="4895850"/>
          </a:xfrm>
        </p:spPr>
        <p:txBody>
          <a:bodyPr/>
          <a:lstStyle/>
          <a:p>
            <a:pPr>
              <a:lnSpc>
                <a:spcPct val="110000"/>
              </a:lnSpc>
            </a:pPr>
            <a:r>
              <a:rPr kumimoji="1" lang="zh-CN" altLang="en-US" sz="2800" dirty="0">
                <a:latin typeface="Times New Roman" panose="02020603050405020304" pitchFamily="18" charset="0"/>
              </a:rPr>
              <a:t>正反馈：</a:t>
            </a:r>
            <a:r>
              <a:rPr kumimoji="1" lang="en-US" altLang="zh-CN" sz="2800" i="1" dirty="0" err="1">
                <a:latin typeface="Times New Roman" panose="02020603050405020304" pitchFamily="18" charset="0"/>
              </a:rPr>
              <a:t>x</a:t>
            </a:r>
            <a:r>
              <a:rPr kumimoji="1" lang="en-US" altLang="zh-CN" baseline="-25000" dirty="0" err="1">
                <a:latin typeface="Times New Roman" panose="02020603050405020304" pitchFamily="18" charset="0"/>
              </a:rPr>
              <a:t>f</a:t>
            </a:r>
            <a:r>
              <a:rPr kumimoji="1" lang="en-US" altLang="zh-CN" baseline="-25000" dirty="0">
                <a:latin typeface="Times New Roman" panose="02020603050405020304" pitchFamily="18" charset="0"/>
              </a:rPr>
              <a:t> </a:t>
            </a:r>
            <a:r>
              <a:rPr kumimoji="1" lang="zh-CN" altLang="en-US" sz="2800" dirty="0">
                <a:latin typeface="Times New Roman" panose="02020603050405020304" pitchFamily="18" charset="0"/>
              </a:rPr>
              <a:t>使</a:t>
            </a:r>
            <a:r>
              <a:rPr kumimoji="1" lang="en-US" altLang="zh-CN" sz="2800" i="1" dirty="0" err="1">
                <a:latin typeface="Times New Roman" panose="02020603050405020304" pitchFamily="18" charset="0"/>
              </a:rPr>
              <a:t>x</a:t>
            </a:r>
            <a:r>
              <a:rPr kumimoji="1" lang="en-US" altLang="zh-CN" baseline="-25000" dirty="0" err="1">
                <a:latin typeface="Times New Roman" panose="02020603050405020304" pitchFamily="18" charset="0"/>
              </a:rPr>
              <a:t>d</a:t>
            </a:r>
            <a:r>
              <a:rPr kumimoji="1" lang="en-US" altLang="zh-CN" baseline="-25000" dirty="0">
                <a:latin typeface="Times New Roman" panose="02020603050405020304" pitchFamily="18" charset="0"/>
              </a:rPr>
              <a:t> </a:t>
            </a:r>
            <a:r>
              <a:rPr kumimoji="1" lang="zh-CN" altLang="en-US" sz="2800" dirty="0">
                <a:latin typeface="Times New Roman" panose="02020603050405020304" pitchFamily="18" charset="0"/>
              </a:rPr>
              <a:t>增加</a:t>
            </a:r>
          </a:p>
          <a:p>
            <a:pPr eaLnBrk="1" hangingPunct="1">
              <a:lnSpc>
                <a:spcPct val="110000"/>
              </a:lnSpc>
            </a:pPr>
            <a:r>
              <a:rPr kumimoji="1" lang="zh-CN" altLang="en-US" sz="2800" dirty="0">
                <a:latin typeface="Times New Roman" panose="02020603050405020304" pitchFamily="18" charset="0"/>
              </a:rPr>
              <a:t>负反馈：</a:t>
            </a:r>
            <a:r>
              <a:rPr kumimoji="1" lang="en-US" altLang="zh-CN" sz="2800" i="1" dirty="0" err="1">
                <a:latin typeface="Times New Roman" panose="02020603050405020304" pitchFamily="18" charset="0"/>
              </a:rPr>
              <a:t>x</a:t>
            </a:r>
            <a:r>
              <a:rPr kumimoji="1" lang="en-US" altLang="zh-CN" baseline="-25000" dirty="0" err="1">
                <a:latin typeface="Times New Roman" panose="02020603050405020304" pitchFamily="18" charset="0"/>
              </a:rPr>
              <a:t>f</a:t>
            </a:r>
            <a:r>
              <a:rPr kumimoji="1" lang="en-US" altLang="zh-CN" baseline="-25000" dirty="0">
                <a:latin typeface="Times New Roman" panose="02020603050405020304" pitchFamily="18" charset="0"/>
              </a:rPr>
              <a:t> </a:t>
            </a:r>
            <a:r>
              <a:rPr kumimoji="1" lang="zh-CN" altLang="en-US" sz="2800" dirty="0">
                <a:latin typeface="Times New Roman" panose="02020603050405020304" pitchFamily="18" charset="0"/>
              </a:rPr>
              <a:t>使</a:t>
            </a:r>
            <a:r>
              <a:rPr kumimoji="1" lang="en-US" altLang="zh-CN" sz="2800" i="1" dirty="0" err="1">
                <a:latin typeface="Times New Roman" panose="02020603050405020304" pitchFamily="18" charset="0"/>
              </a:rPr>
              <a:t>x</a:t>
            </a:r>
            <a:r>
              <a:rPr kumimoji="1" lang="en-US" altLang="zh-CN" baseline="-25000" dirty="0" err="1">
                <a:latin typeface="Times New Roman" panose="02020603050405020304" pitchFamily="18" charset="0"/>
              </a:rPr>
              <a:t>d</a:t>
            </a:r>
            <a:r>
              <a:rPr kumimoji="1" lang="en-US" altLang="zh-CN" baseline="-25000" dirty="0">
                <a:latin typeface="Times New Roman" panose="02020603050405020304" pitchFamily="18" charset="0"/>
              </a:rPr>
              <a:t> </a:t>
            </a:r>
            <a:r>
              <a:rPr kumimoji="1" lang="zh-CN" altLang="en-US" sz="2800" dirty="0">
                <a:latin typeface="Times New Roman" panose="02020603050405020304" pitchFamily="18" charset="0"/>
              </a:rPr>
              <a:t>减小</a:t>
            </a:r>
          </a:p>
          <a:p>
            <a:pPr eaLnBrk="1" hangingPunct="1">
              <a:lnSpc>
                <a:spcPct val="110000"/>
              </a:lnSpc>
            </a:pPr>
            <a:r>
              <a:rPr kumimoji="1" lang="zh-CN" altLang="en-US" sz="2800" dirty="0">
                <a:latin typeface="Times New Roman" panose="02020603050405020304" pitchFamily="18" charset="0"/>
              </a:rPr>
              <a:t>电压反馈：</a:t>
            </a:r>
            <a:r>
              <a:rPr kumimoji="1" lang="en-US" altLang="zh-CN" sz="2800" i="1" dirty="0" err="1">
                <a:latin typeface="Times New Roman" panose="02020603050405020304" pitchFamily="18" charset="0"/>
              </a:rPr>
              <a:t>x</a:t>
            </a:r>
            <a:r>
              <a:rPr kumimoji="1" lang="en-US" altLang="zh-CN" sz="2800" baseline="-25000" dirty="0" err="1">
                <a:latin typeface="Times New Roman" panose="02020603050405020304" pitchFamily="18" charset="0"/>
              </a:rPr>
              <a:t>f</a:t>
            </a:r>
            <a:r>
              <a:rPr kumimoji="1" lang="en-US" altLang="zh-CN" sz="2800" baseline="-25000" dirty="0">
                <a:latin typeface="Times New Roman" panose="02020603050405020304" pitchFamily="18" charset="0"/>
              </a:rPr>
              <a:t> </a:t>
            </a:r>
            <a:r>
              <a:rPr kumimoji="1" lang="zh-CN" altLang="en-US" sz="2800" dirty="0">
                <a:latin typeface="Times New Roman" panose="02020603050405020304" pitchFamily="18" charset="0"/>
              </a:rPr>
              <a:t>取自输出电压</a:t>
            </a:r>
          </a:p>
          <a:p>
            <a:pPr eaLnBrk="1" hangingPunct="1">
              <a:lnSpc>
                <a:spcPct val="110000"/>
              </a:lnSpc>
            </a:pPr>
            <a:r>
              <a:rPr kumimoji="1" lang="zh-CN" altLang="en-US" sz="2800" dirty="0">
                <a:latin typeface="Times New Roman" panose="02020603050405020304" pitchFamily="18" charset="0"/>
              </a:rPr>
              <a:t>电流反馈：</a:t>
            </a:r>
            <a:r>
              <a:rPr kumimoji="1" lang="en-US" altLang="zh-CN" sz="2800" i="1" dirty="0" err="1">
                <a:latin typeface="Times New Roman" panose="02020603050405020304" pitchFamily="18" charset="0"/>
              </a:rPr>
              <a:t>x</a:t>
            </a:r>
            <a:r>
              <a:rPr kumimoji="1" lang="en-US" altLang="zh-CN" sz="2800" baseline="-25000" dirty="0" err="1">
                <a:latin typeface="Times New Roman" panose="02020603050405020304" pitchFamily="18" charset="0"/>
              </a:rPr>
              <a:t>f</a:t>
            </a:r>
            <a:r>
              <a:rPr kumimoji="1" lang="en-US" altLang="zh-CN" sz="2800" baseline="-25000" dirty="0">
                <a:latin typeface="Times New Roman" panose="02020603050405020304" pitchFamily="18" charset="0"/>
              </a:rPr>
              <a:t> </a:t>
            </a:r>
            <a:r>
              <a:rPr kumimoji="1" lang="zh-CN" altLang="en-US" sz="2800" dirty="0">
                <a:latin typeface="Times New Roman" panose="02020603050405020304" pitchFamily="18" charset="0"/>
              </a:rPr>
              <a:t>取自输出电流</a:t>
            </a:r>
          </a:p>
          <a:p>
            <a:pPr eaLnBrk="1" hangingPunct="1">
              <a:lnSpc>
                <a:spcPct val="110000"/>
              </a:lnSpc>
            </a:pPr>
            <a:r>
              <a:rPr kumimoji="1" lang="zh-CN" altLang="en-US" sz="2800" dirty="0">
                <a:latin typeface="Times New Roman" panose="02020603050405020304" pitchFamily="18" charset="0"/>
              </a:rPr>
              <a:t>串联反馈：</a:t>
            </a:r>
            <a:r>
              <a:rPr kumimoji="1" lang="en-US" altLang="zh-CN" sz="2800" i="1" dirty="0" err="1">
                <a:latin typeface="Times New Roman" panose="02020603050405020304" pitchFamily="18" charset="0"/>
              </a:rPr>
              <a:t>x</a:t>
            </a:r>
            <a:r>
              <a:rPr kumimoji="1" lang="en-US" altLang="zh-CN" baseline="-25000" dirty="0" err="1">
                <a:latin typeface="Times New Roman" panose="02020603050405020304" pitchFamily="18" charset="0"/>
              </a:rPr>
              <a:t>f</a:t>
            </a:r>
            <a:r>
              <a:rPr kumimoji="1" lang="en-US" altLang="zh-CN" baseline="-25000" dirty="0">
                <a:latin typeface="Times New Roman" panose="02020603050405020304" pitchFamily="18" charset="0"/>
              </a:rPr>
              <a:t> </a:t>
            </a:r>
            <a:r>
              <a:rPr kumimoji="1" lang="zh-CN" altLang="en-US" sz="2800" dirty="0">
                <a:latin typeface="Times New Roman" panose="02020603050405020304" pitchFamily="18" charset="0"/>
              </a:rPr>
              <a:t>与</a:t>
            </a:r>
            <a:r>
              <a:rPr kumimoji="1" lang="en-US" altLang="zh-CN" sz="2800" i="1" dirty="0">
                <a:latin typeface="Times New Roman" panose="02020603050405020304" pitchFamily="18" charset="0"/>
              </a:rPr>
              <a:t>x</a:t>
            </a:r>
            <a:r>
              <a:rPr kumimoji="1" lang="en-US" altLang="zh-CN" baseline="-25000" dirty="0">
                <a:latin typeface="Times New Roman" panose="02020603050405020304" pitchFamily="18" charset="0"/>
              </a:rPr>
              <a:t>i </a:t>
            </a:r>
            <a:r>
              <a:rPr kumimoji="1" lang="zh-CN" altLang="en-US" sz="2800" dirty="0">
                <a:latin typeface="Times New Roman" panose="02020603050405020304" pitchFamily="18" charset="0"/>
              </a:rPr>
              <a:t>以串联的形式作用于净输入端</a:t>
            </a:r>
          </a:p>
          <a:p>
            <a:pPr eaLnBrk="1" hangingPunct="1">
              <a:lnSpc>
                <a:spcPct val="110000"/>
              </a:lnSpc>
            </a:pPr>
            <a:r>
              <a:rPr kumimoji="1" lang="zh-CN" altLang="en-US" sz="2800" dirty="0">
                <a:latin typeface="Times New Roman" panose="02020603050405020304" pitchFamily="18" charset="0"/>
              </a:rPr>
              <a:t>并联反馈：</a:t>
            </a:r>
            <a:r>
              <a:rPr kumimoji="1" lang="en-US" altLang="zh-CN" sz="2800" i="1" dirty="0" err="1">
                <a:latin typeface="Times New Roman" panose="02020603050405020304" pitchFamily="18" charset="0"/>
              </a:rPr>
              <a:t>x</a:t>
            </a:r>
            <a:r>
              <a:rPr kumimoji="1" lang="en-US" altLang="zh-CN" baseline="-25000" dirty="0" err="1">
                <a:latin typeface="Times New Roman" panose="02020603050405020304" pitchFamily="18" charset="0"/>
              </a:rPr>
              <a:t>f</a:t>
            </a:r>
            <a:r>
              <a:rPr kumimoji="1" lang="en-US" altLang="zh-CN" baseline="-25000" dirty="0">
                <a:latin typeface="Times New Roman" panose="02020603050405020304" pitchFamily="18" charset="0"/>
              </a:rPr>
              <a:t> </a:t>
            </a:r>
            <a:r>
              <a:rPr kumimoji="1" lang="zh-CN" altLang="en-US" sz="2800" dirty="0">
                <a:latin typeface="Times New Roman" panose="02020603050405020304" pitchFamily="18" charset="0"/>
              </a:rPr>
              <a:t>与</a:t>
            </a:r>
            <a:r>
              <a:rPr kumimoji="1" lang="en-US" altLang="zh-CN" sz="2800" i="1" dirty="0">
                <a:latin typeface="Times New Roman" panose="02020603050405020304" pitchFamily="18" charset="0"/>
              </a:rPr>
              <a:t>x</a:t>
            </a:r>
            <a:r>
              <a:rPr kumimoji="1" lang="en-US" altLang="zh-CN" baseline="-25000" dirty="0">
                <a:latin typeface="Times New Roman" panose="02020603050405020304" pitchFamily="18" charset="0"/>
              </a:rPr>
              <a:t>i </a:t>
            </a:r>
            <a:r>
              <a:rPr kumimoji="1" lang="zh-CN" altLang="en-US" sz="2800" dirty="0">
                <a:latin typeface="Times New Roman" panose="02020603050405020304" pitchFamily="18" charset="0"/>
              </a:rPr>
              <a:t>以并联的形式作用于净输入端</a:t>
            </a:r>
          </a:p>
          <a:p>
            <a:pPr eaLnBrk="1" hangingPunct="1">
              <a:lnSpc>
                <a:spcPct val="110000"/>
              </a:lnSpc>
            </a:pPr>
            <a:r>
              <a:rPr kumimoji="1" lang="zh-CN" altLang="en-US" sz="2800" dirty="0">
                <a:latin typeface="Times New Roman" panose="02020603050405020304" pitchFamily="18" charset="0"/>
              </a:rPr>
              <a:t>直流反馈：存在于直流通路中的反馈</a:t>
            </a:r>
          </a:p>
          <a:p>
            <a:pPr eaLnBrk="1" hangingPunct="1">
              <a:lnSpc>
                <a:spcPct val="110000"/>
              </a:lnSpc>
            </a:pPr>
            <a:r>
              <a:rPr kumimoji="1" lang="zh-CN" altLang="en-US" sz="2800" dirty="0">
                <a:latin typeface="Times New Roman" panose="02020603050405020304" pitchFamily="18" charset="0"/>
              </a:rPr>
              <a:t>交流反馈：存在于交流通路中的反馈</a:t>
            </a:r>
          </a:p>
        </p:txBody>
      </p:sp>
      <p:sp>
        <p:nvSpPr>
          <p:cNvPr id="30728" name="Rectangle 5">
            <a:extLst>
              <a:ext uri="{FF2B5EF4-FFF2-40B4-BE49-F238E27FC236}">
                <a16:creationId xmlns:a16="http://schemas.microsoft.com/office/drawing/2014/main" id="{04BC68A0-7CB5-4EC0-938B-84241D03F429}"/>
              </a:ext>
            </a:extLst>
          </p:cNvPr>
          <p:cNvSpPr>
            <a:spLocks noChangeArrowheads="1"/>
          </p:cNvSpPr>
          <p:nvPr/>
        </p:nvSpPr>
        <p:spPr bwMode="auto">
          <a:xfrm>
            <a:off x="6718300" y="1655763"/>
            <a:ext cx="857250" cy="55721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800" i="1">
                <a:latin typeface="Times New Roman" panose="02020603050405020304" pitchFamily="18" charset="0"/>
                <a:ea typeface="楷体_GB2312"/>
                <a:cs typeface="楷体_GB2312"/>
              </a:rPr>
              <a:t>A</a:t>
            </a:r>
            <a:endParaRPr kumimoji="1" lang="en-US" altLang="zh-CN" sz="2800">
              <a:latin typeface="Times New Roman" panose="02020603050405020304" pitchFamily="18" charset="0"/>
              <a:ea typeface="楷体_GB2312"/>
              <a:cs typeface="楷体_GB2312"/>
            </a:endParaRPr>
          </a:p>
        </p:txBody>
      </p:sp>
      <p:sp>
        <p:nvSpPr>
          <p:cNvPr id="30729" name="Line 6">
            <a:extLst>
              <a:ext uri="{FF2B5EF4-FFF2-40B4-BE49-F238E27FC236}">
                <a16:creationId xmlns:a16="http://schemas.microsoft.com/office/drawing/2014/main" id="{90D69821-BD22-4303-8722-50820AC44A30}"/>
              </a:ext>
            </a:extLst>
          </p:cNvPr>
          <p:cNvSpPr>
            <a:spLocks noChangeShapeType="1"/>
          </p:cNvSpPr>
          <p:nvPr/>
        </p:nvSpPr>
        <p:spPr bwMode="auto">
          <a:xfrm>
            <a:off x="6175375" y="1936750"/>
            <a:ext cx="536575" cy="4763"/>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30730" name="Line 7">
            <a:extLst>
              <a:ext uri="{FF2B5EF4-FFF2-40B4-BE49-F238E27FC236}">
                <a16:creationId xmlns:a16="http://schemas.microsoft.com/office/drawing/2014/main" id="{CBAF81C0-D0D4-4566-8B39-A214B18D24E3}"/>
              </a:ext>
            </a:extLst>
          </p:cNvPr>
          <p:cNvSpPr>
            <a:spLocks noChangeShapeType="1"/>
          </p:cNvSpPr>
          <p:nvPr/>
        </p:nvSpPr>
        <p:spPr bwMode="auto">
          <a:xfrm>
            <a:off x="7593013" y="1939925"/>
            <a:ext cx="1136650" cy="0"/>
          </a:xfrm>
          <a:prstGeom prst="line">
            <a:avLst/>
          </a:prstGeom>
          <a:noFill/>
          <a:ln w="3810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31" name="Line 8">
            <a:extLst>
              <a:ext uri="{FF2B5EF4-FFF2-40B4-BE49-F238E27FC236}">
                <a16:creationId xmlns:a16="http://schemas.microsoft.com/office/drawing/2014/main" id="{4B22B404-14FB-4CA2-9775-BEB182ACF548}"/>
              </a:ext>
            </a:extLst>
          </p:cNvPr>
          <p:cNvSpPr>
            <a:spLocks noChangeShapeType="1"/>
          </p:cNvSpPr>
          <p:nvPr/>
        </p:nvSpPr>
        <p:spPr bwMode="auto">
          <a:xfrm>
            <a:off x="5975350" y="2800350"/>
            <a:ext cx="7556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30732" name="Rectangle 9">
            <a:extLst>
              <a:ext uri="{FF2B5EF4-FFF2-40B4-BE49-F238E27FC236}">
                <a16:creationId xmlns:a16="http://schemas.microsoft.com/office/drawing/2014/main" id="{088F7FD9-928C-4D99-BC40-9C3CDE83492C}"/>
              </a:ext>
            </a:extLst>
          </p:cNvPr>
          <p:cNvSpPr>
            <a:spLocks noChangeArrowheads="1"/>
          </p:cNvSpPr>
          <p:nvPr/>
        </p:nvSpPr>
        <p:spPr bwMode="auto">
          <a:xfrm>
            <a:off x="6724650" y="2520950"/>
            <a:ext cx="854075" cy="557213"/>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800" i="1">
                <a:latin typeface="Times New Roman" panose="02020603050405020304" pitchFamily="18" charset="0"/>
                <a:ea typeface="楷体_GB2312"/>
                <a:cs typeface="楷体_GB2312"/>
              </a:rPr>
              <a:t>F</a:t>
            </a:r>
            <a:endParaRPr kumimoji="1" lang="en-US" altLang="zh-CN" sz="2800">
              <a:latin typeface="Times New Roman" panose="02020603050405020304" pitchFamily="18" charset="0"/>
              <a:ea typeface="楷体_GB2312"/>
              <a:cs typeface="楷体_GB2312"/>
            </a:endParaRPr>
          </a:p>
        </p:txBody>
      </p:sp>
      <p:sp>
        <p:nvSpPr>
          <p:cNvPr id="30733" name="Line 10">
            <a:extLst>
              <a:ext uri="{FF2B5EF4-FFF2-40B4-BE49-F238E27FC236}">
                <a16:creationId xmlns:a16="http://schemas.microsoft.com/office/drawing/2014/main" id="{9A22CBF2-3E94-49AB-AC88-486C0FD28B6C}"/>
              </a:ext>
            </a:extLst>
          </p:cNvPr>
          <p:cNvSpPr>
            <a:spLocks noChangeShapeType="1"/>
          </p:cNvSpPr>
          <p:nvPr/>
        </p:nvSpPr>
        <p:spPr bwMode="auto">
          <a:xfrm flipV="1">
            <a:off x="7572375" y="2800350"/>
            <a:ext cx="571500" cy="0"/>
          </a:xfrm>
          <a:prstGeom prst="line">
            <a:avLst/>
          </a:prstGeom>
          <a:noFill/>
          <a:ln w="38100">
            <a:solidFill>
              <a:schemeClr val="tx1"/>
            </a:solidFill>
            <a:round/>
            <a:headEnd type="triangle" w="sm" len="lg"/>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30734" name="Line 11">
            <a:extLst>
              <a:ext uri="{FF2B5EF4-FFF2-40B4-BE49-F238E27FC236}">
                <a16:creationId xmlns:a16="http://schemas.microsoft.com/office/drawing/2014/main" id="{9BABFA3A-D950-474F-B6B5-1030302BB407}"/>
              </a:ext>
            </a:extLst>
          </p:cNvPr>
          <p:cNvSpPr>
            <a:spLocks noChangeShapeType="1"/>
          </p:cNvSpPr>
          <p:nvPr/>
        </p:nvSpPr>
        <p:spPr bwMode="auto">
          <a:xfrm flipV="1">
            <a:off x="8131175" y="1931988"/>
            <a:ext cx="0" cy="876300"/>
          </a:xfrm>
          <a:prstGeom prst="line">
            <a:avLst/>
          </a:prstGeom>
          <a:noFill/>
          <a:ln w="38100">
            <a:solidFill>
              <a:schemeClr val="tx1"/>
            </a:solidFill>
            <a:round/>
            <a:headEnd/>
            <a:tailEnd type="oval"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30735" name="Line 12">
            <a:extLst>
              <a:ext uri="{FF2B5EF4-FFF2-40B4-BE49-F238E27FC236}">
                <a16:creationId xmlns:a16="http://schemas.microsoft.com/office/drawing/2014/main" id="{0CD06230-2556-46A8-B2BE-43FBE0D2FED5}"/>
              </a:ext>
            </a:extLst>
          </p:cNvPr>
          <p:cNvSpPr>
            <a:spLocks noChangeShapeType="1"/>
          </p:cNvSpPr>
          <p:nvPr/>
        </p:nvSpPr>
        <p:spPr bwMode="auto">
          <a:xfrm>
            <a:off x="5969000" y="2133600"/>
            <a:ext cx="0" cy="669925"/>
          </a:xfrm>
          <a:prstGeom prst="line">
            <a:avLst/>
          </a:prstGeom>
          <a:noFill/>
          <a:ln w="38100">
            <a:solidFill>
              <a:schemeClr val="tx1"/>
            </a:solidFill>
            <a:round/>
            <a:headEnd type="triangle" w="sm" len="lg"/>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30736" name="Line 14">
            <a:extLst>
              <a:ext uri="{FF2B5EF4-FFF2-40B4-BE49-F238E27FC236}">
                <a16:creationId xmlns:a16="http://schemas.microsoft.com/office/drawing/2014/main" id="{98C73A82-DE56-48FE-8B64-86AD300C7646}"/>
              </a:ext>
            </a:extLst>
          </p:cNvPr>
          <p:cNvSpPr>
            <a:spLocks noChangeShapeType="1"/>
          </p:cNvSpPr>
          <p:nvPr/>
        </p:nvSpPr>
        <p:spPr bwMode="auto">
          <a:xfrm>
            <a:off x="5148263" y="1951038"/>
            <a:ext cx="628650" cy="0"/>
          </a:xfrm>
          <a:prstGeom prst="line">
            <a:avLst/>
          </a:prstGeom>
          <a:noFill/>
          <a:ln w="3810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37" name="Rectangle 15">
            <a:extLst>
              <a:ext uri="{FF2B5EF4-FFF2-40B4-BE49-F238E27FC236}">
                <a16:creationId xmlns:a16="http://schemas.microsoft.com/office/drawing/2014/main" id="{8C200AEE-D432-4910-B864-25D6F4748050}"/>
              </a:ext>
            </a:extLst>
          </p:cNvPr>
          <p:cNvSpPr>
            <a:spLocks noChangeArrowheads="1"/>
          </p:cNvSpPr>
          <p:nvPr/>
        </p:nvSpPr>
        <p:spPr bwMode="auto">
          <a:xfrm>
            <a:off x="5040313" y="1376363"/>
            <a:ext cx="1584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800" i="1">
                <a:latin typeface="Times New Roman" panose="02020603050405020304" pitchFamily="18" charset="0"/>
                <a:ea typeface="楷体_GB2312"/>
                <a:cs typeface="楷体_GB2312"/>
              </a:rPr>
              <a:t>x</a:t>
            </a:r>
            <a:r>
              <a:rPr kumimoji="1" lang="en-US" altLang="zh-CN" baseline="-25000">
                <a:latin typeface="Times New Roman" panose="02020603050405020304" pitchFamily="18" charset="0"/>
                <a:ea typeface="楷体_GB2312"/>
                <a:cs typeface="楷体_GB2312"/>
              </a:rPr>
              <a:t>i           </a:t>
            </a:r>
            <a:r>
              <a:rPr kumimoji="1" lang="en-US" altLang="zh-CN" sz="2800">
                <a:latin typeface="Times New Roman" panose="02020603050405020304" pitchFamily="18" charset="0"/>
                <a:ea typeface="楷体_GB2312"/>
                <a:cs typeface="楷体_GB2312"/>
              </a:rPr>
              <a:t> </a:t>
            </a:r>
            <a:r>
              <a:rPr kumimoji="1" lang="en-US" altLang="zh-CN" sz="2800" i="1">
                <a:latin typeface="Times New Roman" panose="02020603050405020304" pitchFamily="18" charset="0"/>
                <a:ea typeface="楷体_GB2312"/>
                <a:cs typeface="楷体_GB2312"/>
              </a:rPr>
              <a:t>x</a:t>
            </a:r>
            <a:r>
              <a:rPr kumimoji="1" lang="en-US" altLang="zh-CN" baseline="-25000">
                <a:latin typeface="Times New Roman" panose="02020603050405020304" pitchFamily="18" charset="0"/>
                <a:ea typeface="楷体_GB2312"/>
                <a:cs typeface="楷体_GB2312"/>
              </a:rPr>
              <a:t>d</a:t>
            </a:r>
          </a:p>
        </p:txBody>
      </p:sp>
      <p:sp>
        <p:nvSpPr>
          <p:cNvPr id="30738" name="Rectangle 16">
            <a:extLst>
              <a:ext uri="{FF2B5EF4-FFF2-40B4-BE49-F238E27FC236}">
                <a16:creationId xmlns:a16="http://schemas.microsoft.com/office/drawing/2014/main" id="{FAC95207-A760-4D1D-9FF3-54D4DFD619D4}"/>
              </a:ext>
            </a:extLst>
          </p:cNvPr>
          <p:cNvSpPr>
            <a:spLocks noChangeArrowheads="1"/>
          </p:cNvSpPr>
          <p:nvPr/>
        </p:nvSpPr>
        <p:spPr bwMode="auto">
          <a:xfrm>
            <a:off x="5894388" y="2255838"/>
            <a:ext cx="517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zh-CN" altLang="en-US" baseline="-25000">
                <a:latin typeface="Times New Roman" panose="02020603050405020304" pitchFamily="18" charset="0"/>
                <a:ea typeface="楷体_GB2312"/>
                <a:cs typeface="楷体_GB2312"/>
              </a:rPr>
              <a:t> </a:t>
            </a:r>
            <a:r>
              <a:rPr kumimoji="1" lang="en-US" altLang="zh-CN" sz="2800" i="1">
                <a:latin typeface="Times New Roman" panose="02020603050405020304" pitchFamily="18" charset="0"/>
                <a:ea typeface="楷体_GB2312"/>
                <a:cs typeface="楷体_GB2312"/>
              </a:rPr>
              <a:t>x</a:t>
            </a:r>
            <a:r>
              <a:rPr kumimoji="1" lang="en-US" altLang="zh-CN" baseline="-25000">
                <a:latin typeface="Times New Roman" panose="02020603050405020304" pitchFamily="18" charset="0"/>
                <a:ea typeface="楷体_GB2312"/>
                <a:cs typeface="楷体_GB2312"/>
              </a:rPr>
              <a:t>f</a:t>
            </a:r>
          </a:p>
        </p:txBody>
      </p:sp>
      <p:sp>
        <p:nvSpPr>
          <p:cNvPr id="30739" name="Rectangle 17">
            <a:extLst>
              <a:ext uri="{FF2B5EF4-FFF2-40B4-BE49-F238E27FC236}">
                <a16:creationId xmlns:a16="http://schemas.microsoft.com/office/drawing/2014/main" id="{CAE36EC7-4091-4BF4-9758-DADDC7D3DBA4}"/>
              </a:ext>
            </a:extLst>
          </p:cNvPr>
          <p:cNvSpPr>
            <a:spLocks noChangeArrowheads="1"/>
          </p:cNvSpPr>
          <p:nvPr/>
        </p:nvSpPr>
        <p:spPr bwMode="auto">
          <a:xfrm>
            <a:off x="7993063" y="1376363"/>
            <a:ext cx="5619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zh-CN" altLang="en-US" baseline="-25000">
                <a:latin typeface="Times New Roman" panose="02020603050405020304" pitchFamily="18" charset="0"/>
                <a:ea typeface="楷体_GB2312"/>
                <a:cs typeface="楷体_GB2312"/>
              </a:rPr>
              <a:t> </a:t>
            </a:r>
            <a:r>
              <a:rPr kumimoji="1" lang="en-US" altLang="zh-CN" sz="2800" i="1">
                <a:latin typeface="Times New Roman" panose="02020603050405020304" pitchFamily="18" charset="0"/>
                <a:ea typeface="楷体_GB2312"/>
                <a:cs typeface="楷体_GB2312"/>
              </a:rPr>
              <a:t>x</a:t>
            </a:r>
            <a:r>
              <a:rPr kumimoji="1" lang="en-US" altLang="zh-CN" baseline="-25000">
                <a:latin typeface="Times New Roman" panose="02020603050405020304" pitchFamily="18" charset="0"/>
                <a:ea typeface="楷体_GB2312"/>
                <a:cs typeface="楷体_GB2312"/>
              </a:rPr>
              <a:t>o</a:t>
            </a:r>
          </a:p>
        </p:txBody>
      </p:sp>
      <p:sp>
        <p:nvSpPr>
          <p:cNvPr id="30740" name="Text Box 18">
            <a:extLst>
              <a:ext uri="{FF2B5EF4-FFF2-40B4-BE49-F238E27FC236}">
                <a16:creationId xmlns:a16="http://schemas.microsoft.com/office/drawing/2014/main" id="{3563BF7D-EFEF-48D1-9D36-788862C67F0B}"/>
              </a:ext>
            </a:extLst>
          </p:cNvPr>
          <p:cNvSpPr txBox="1">
            <a:spLocks noChangeArrowheads="1"/>
          </p:cNvSpPr>
          <p:nvPr/>
        </p:nvSpPr>
        <p:spPr bwMode="auto">
          <a:xfrm>
            <a:off x="5367338" y="1449388"/>
            <a:ext cx="3921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lang="en-US" altLang="zh-CN" sz="2800" b="0"/>
              <a:t>+</a:t>
            </a:r>
          </a:p>
        </p:txBody>
      </p:sp>
      <p:grpSp>
        <p:nvGrpSpPr>
          <p:cNvPr id="30741" name="Group 20">
            <a:extLst>
              <a:ext uri="{FF2B5EF4-FFF2-40B4-BE49-F238E27FC236}">
                <a16:creationId xmlns:a16="http://schemas.microsoft.com/office/drawing/2014/main" id="{B7081B2E-0D0A-40EE-9590-5B1B2974D8A8}"/>
              </a:ext>
            </a:extLst>
          </p:cNvPr>
          <p:cNvGrpSpPr>
            <a:grpSpLocks/>
          </p:cNvGrpSpPr>
          <p:nvPr/>
        </p:nvGrpSpPr>
        <p:grpSpPr bwMode="auto">
          <a:xfrm>
            <a:off x="5759450" y="1700213"/>
            <a:ext cx="431800" cy="431800"/>
            <a:chOff x="1633" y="1820"/>
            <a:chExt cx="363" cy="363"/>
          </a:xfrm>
        </p:grpSpPr>
        <p:sp>
          <p:nvSpPr>
            <p:cNvPr id="30742" name="Oval 21">
              <a:extLst>
                <a:ext uri="{FF2B5EF4-FFF2-40B4-BE49-F238E27FC236}">
                  <a16:creationId xmlns:a16="http://schemas.microsoft.com/office/drawing/2014/main" id="{220B66D2-808A-41AD-911D-58AE6251A483}"/>
                </a:ext>
              </a:extLst>
            </p:cNvPr>
            <p:cNvSpPr>
              <a:spLocks noChangeArrowheads="1"/>
            </p:cNvSpPr>
            <p:nvPr/>
          </p:nvSpPr>
          <p:spPr bwMode="auto">
            <a:xfrm>
              <a:off x="1633" y="1820"/>
              <a:ext cx="363" cy="36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30743" name="Rectangle 22">
              <a:extLst>
                <a:ext uri="{FF2B5EF4-FFF2-40B4-BE49-F238E27FC236}">
                  <a16:creationId xmlns:a16="http://schemas.microsoft.com/office/drawing/2014/main" id="{C3712AAF-BC85-4259-8554-A2D4E45ADAF9}"/>
                </a:ext>
              </a:extLst>
            </p:cNvPr>
            <p:cNvSpPr>
              <a:spLocks noChangeArrowheads="1"/>
            </p:cNvSpPr>
            <p:nvPr/>
          </p:nvSpPr>
          <p:spPr bwMode="auto">
            <a:xfrm>
              <a:off x="1712" y="1852"/>
              <a:ext cx="193"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zh-CN" altLang="en-US" sz="2000"/>
                <a: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55715">
                                            <p:txEl>
                                              <p:pRg st="2" end="2"/>
                                            </p:txEl>
                                          </p:spTgt>
                                        </p:tgtEl>
                                        <p:attrNameLst>
                                          <p:attrName>style.visibility</p:attrName>
                                        </p:attrNameLst>
                                      </p:cBhvr>
                                      <p:to>
                                        <p:strVal val="visible"/>
                                      </p:to>
                                    </p:set>
                                    <p:animEffect transition="in" filter="blinds(horizontal)">
                                      <p:cBhvr>
                                        <p:cTn id="7" dur="500"/>
                                        <p:tgtEl>
                                          <p:spTgt spid="755715">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55715">
                                            <p:txEl>
                                              <p:pRg st="3" end="3"/>
                                            </p:txEl>
                                          </p:spTgt>
                                        </p:tgtEl>
                                        <p:attrNameLst>
                                          <p:attrName>style.visibility</p:attrName>
                                        </p:attrNameLst>
                                      </p:cBhvr>
                                      <p:to>
                                        <p:strVal val="visible"/>
                                      </p:to>
                                    </p:set>
                                    <p:animEffect transition="in" filter="blinds(horizontal)">
                                      <p:cBhvr>
                                        <p:cTn id="10" dur="500"/>
                                        <p:tgtEl>
                                          <p:spTgt spid="755715">
                                            <p:txEl>
                                              <p:pRg st="3" end="3"/>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755715">
                                            <p:txEl>
                                              <p:pRg st="4" end="4"/>
                                            </p:txEl>
                                          </p:spTgt>
                                        </p:tgtEl>
                                        <p:attrNameLst>
                                          <p:attrName>style.visibility</p:attrName>
                                        </p:attrNameLst>
                                      </p:cBhvr>
                                      <p:to>
                                        <p:strVal val="visible"/>
                                      </p:to>
                                    </p:set>
                                    <p:animEffect transition="in" filter="blinds(horizontal)">
                                      <p:cBhvr>
                                        <p:cTn id="15" dur="500"/>
                                        <p:tgtEl>
                                          <p:spTgt spid="755715">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755715">
                                            <p:txEl>
                                              <p:pRg st="5" end="5"/>
                                            </p:txEl>
                                          </p:spTgt>
                                        </p:tgtEl>
                                        <p:attrNameLst>
                                          <p:attrName>style.visibility</p:attrName>
                                        </p:attrNameLst>
                                      </p:cBhvr>
                                      <p:to>
                                        <p:strVal val="visible"/>
                                      </p:to>
                                    </p:set>
                                    <p:animEffect transition="in" filter="blinds(horizontal)">
                                      <p:cBhvr>
                                        <p:cTn id="18" dur="500"/>
                                        <p:tgtEl>
                                          <p:spTgt spid="755715">
                                            <p:txEl>
                                              <p:pRg st="5" end="5"/>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755715">
                                            <p:txEl>
                                              <p:pRg st="6" end="6"/>
                                            </p:txEl>
                                          </p:spTgt>
                                        </p:tgtEl>
                                        <p:attrNameLst>
                                          <p:attrName>style.visibility</p:attrName>
                                        </p:attrNameLst>
                                      </p:cBhvr>
                                      <p:to>
                                        <p:strVal val="visible"/>
                                      </p:to>
                                    </p:set>
                                    <p:animEffect transition="in" filter="blinds(horizontal)">
                                      <p:cBhvr>
                                        <p:cTn id="23" dur="500"/>
                                        <p:tgtEl>
                                          <p:spTgt spid="755715">
                                            <p:txEl>
                                              <p:pRg st="6" end="6"/>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755715">
                                            <p:txEl>
                                              <p:pRg st="7" end="7"/>
                                            </p:txEl>
                                          </p:spTgt>
                                        </p:tgtEl>
                                        <p:attrNameLst>
                                          <p:attrName>style.visibility</p:attrName>
                                        </p:attrNameLst>
                                      </p:cBhvr>
                                      <p:to>
                                        <p:strVal val="visible"/>
                                      </p:to>
                                    </p:set>
                                    <p:animEffect transition="in" filter="blinds(horizontal)">
                                      <p:cBhvr>
                                        <p:cTn id="26" dur="500"/>
                                        <p:tgtEl>
                                          <p:spTgt spid="75571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a:extLst>
              <a:ext uri="{FF2B5EF4-FFF2-40B4-BE49-F238E27FC236}">
                <a16:creationId xmlns:a16="http://schemas.microsoft.com/office/drawing/2014/main" id="{20E8C20A-53AD-452B-9584-B3E87C24E8D8}"/>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08FD12ED-284C-4AEB-A899-EA01BA346B4A}" type="datetime1">
              <a:rPr lang="zh-CN" altLang="en-US" sz="1800" b="0" smtClean="0">
                <a:solidFill>
                  <a:srgbClr val="B2B2B2"/>
                </a:solidFill>
              </a:rPr>
              <a:pPr>
                <a:spcAft>
                  <a:spcPct val="0"/>
                </a:spcAft>
                <a:buFontTx/>
                <a:buNone/>
              </a:pPr>
              <a:t>2022/12/5</a:t>
            </a:fld>
            <a:endParaRPr lang="en-US" altLang="zh-CN" sz="1800" b="0">
              <a:solidFill>
                <a:srgbClr val="B2B2B2"/>
              </a:solidFill>
            </a:endParaRPr>
          </a:p>
        </p:txBody>
      </p:sp>
      <p:sp>
        <p:nvSpPr>
          <p:cNvPr id="32771" name="Rectangle 5">
            <a:extLst>
              <a:ext uri="{FF2B5EF4-FFF2-40B4-BE49-F238E27FC236}">
                <a16:creationId xmlns:a16="http://schemas.microsoft.com/office/drawing/2014/main" id="{88158284-89B3-4B1E-BE11-9E446F8BDA82}"/>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latin typeface="Times New Roman" panose="02020603050405020304" pitchFamily="18" charset="0"/>
              </a:rPr>
              <a:t>模拟与数字电路 </a:t>
            </a:r>
            <a:r>
              <a:rPr lang="en-US" altLang="zh-CN" sz="1800" b="0">
                <a:solidFill>
                  <a:srgbClr val="B2B2B2"/>
                </a:solidFill>
                <a:latin typeface="Times New Roman" panose="02020603050405020304" pitchFamily="18" charset="0"/>
              </a:rPr>
              <a:t>— </a:t>
            </a:r>
            <a:r>
              <a:rPr lang="zh-CN" altLang="en-US" sz="1800" b="0">
                <a:solidFill>
                  <a:srgbClr val="B2B2B2"/>
                </a:solidFill>
                <a:latin typeface="Times New Roman" panose="02020603050405020304" pitchFamily="18" charset="0"/>
              </a:rPr>
              <a:t>集成运算放大器 </a:t>
            </a:r>
            <a:r>
              <a:rPr lang="en-US" altLang="zh-CN" sz="1800" b="0">
                <a:solidFill>
                  <a:srgbClr val="B2B2B2"/>
                </a:solidFill>
                <a:latin typeface="Times New Roman" panose="02020603050405020304" pitchFamily="18" charset="0"/>
              </a:rPr>
              <a:t>(1)</a:t>
            </a:r>
          </a:p>
        </p:txBody>
      </p:sp>
      <p:sp>
        <p:nvSpPr>
          <p:cNvPr id="32772" name="Rectangle 6">
            <a:extLst>
              <a:ext uri="{FF2B5EF4-FFF2-40B4-BE49-F238E27FC236}">
                <a16:creationId xmlns:a16="http://schemas.microsoft.com/office/drawing/2014/main" id="{5FF23906-7EE7-4359-AB40-BC03BFBCCF7B}"/>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2815D60C-EC6E-461A-BAF0-F6401A3BF00E}" type="slidenum">
              <a:rPr lang="en-US" altLang="zh-CN" sz="1800" b="0" smtClean="0">
                <a:solidFill>
                  <a:srgbClr val="B2B2B2"/>
                </a:solidFill>
              </a:rPr>
              <a:pPr>
                <a:spcAft>
                  <a:spcPct val="0"/>
                </a:spcAft>
                <a:buFontTx/>
                <a:buNone/>
              </a:pPr>
              <a:t>16</a:t>
            </a:fld>
            <a:endParaRPr lang="en-US" altLang="zh-CN" sz="1800" b="0">
              <a:solidFill>
                <a:srgbClr val="B2B2B2"/>
              </a:solidFill>
            </a:endParaRPr>
          </a:p>
        </p:txBody>
      </p:sp>
      <p:sp>
        <p:nvSpPr>
          <p:cNvPr id="32773" name="Rectangle 2">
            <a:extLst>
              <a:ext uri="{FF2B5EF4-FFF2-40B4-BE49-F238E27FC236}">
                <a16:creationId xmlns:a16="http://schemas.microsoft.com/office/drawing/2014/main" id="{A9889595-F6B9-4F84-B2E6-FFBED9EB4C2F}"/>
              </a:ext>
            </a:extLst>
          </p:cNvPr>
          <p:cNvSpPr>
            <a:spLocks noGrp="1" noChangeArrowheads="1"/>
          </p:cNvSpPr>
          <p:nvPr>
            <p:ph type="title"/>
          </p:nvPr>
        </p:nvSpPr>
        <p:spPr/>
        <p:txBody>
          <a:bodyPr/>
          <a:lstStyle/>
          <a:p>
            <a:r>
              <a:rPr lang="zh-CN" altLang="en-US"/>
              <a:t>正</a:t>
            </a:r>
            <a:r>
              <a:rPr lang="en-US" altLang="zh-CN"/>
              <a:t>/</a:t>
            </a:r>
            <a:r>
              <a:rPr lang="zh-CN" altLang="en-US"/>
              <a:t>负反馈判断</a:t>
            </a:r>
          </a:p>
        </p:txBody>
      </p:sp>
      <p:sp>
        <p:nvSpPr>
          <p:cNvPr id="793603" name="Rectangle 3">
            <a:extLst>
              <a:ext uri="{FF2B5EF4-FFF2-40B4-BE49-F238E27FC236}">
                <a16:creationId xmlns:a16="http://schemas.microsoft.com/office/drawing/2014/main" id="{5E27D1B0-FFA2-4AA8-8F1E-E61B91B52F81}"/>
              </a:ext>
            </a:extLst>
          </p:cNvPr>
          <p:cNvSpPr>
            <a:spLocks noGrp="1" noChangeArrowheads="1"/>
          </p:cNvSpPr>
          <p:nvPr>
            <p:ph type="body" idx="1"/>
          </p:nvPr>
        </p:nvSpPr>
        <p:spPr/>
        <p:txBody>
          <a:bodyPr/>
          <a:lstStyle/>
          <a:p>
            <a:pPr>
              <a:spcBef>
                <a:spcPct val="10000"/>
              </a:spcBef>
            </a:pPr>
            <a:r>
              <a:rPr lang="zh-CN" altLang="en-US" sz="2800" dirty="0"/>
              <a:t>采用瞬时极性法判断</a:t>
            </a:r>
            <a:endParaRPr lang="en-US" altLang="zh-CN" sz="2800" dirty="0"/>
          </a:p>
          <a:p>
            <a:pPr>
              <a:spcBef>
                <a:spcPct val="10000"/>
              </a:spcBef>
            </a:pPr>
            <a:r>
              <a:rPr lang="zh-CN" altLang="en-US" sz="2800" dirty="0"/>
              <a:t>假定输入信号的对地极性，按信号传输方向依次判断相关点的瞬时极性，直至判断出反馈信号的瞬时极性</a:t>
            </a:r>
          </a:p>
          <a:p>
            <a:pPr>
              <a:spcBef>
                <a:spcPct val="10000"/>
              </a:spcBef>
            </a:pPr>
            <a:r>
              <a:rPr lang="zh-CN" altLang="en-US" sz="2800" dirty="0"/>
              <a:t>如果反馈信号的瞬时极性使净输入减小，则为负反馈，反之则为正反馈</a:t>
            </a:r>
          </a:p>
          <a:p>
            <a:pPr lvl="1">
              <a:spcBef>
                <a:spcPct val="10000"/>
              </a:spcBef>
            </a:pPr>
            <a:r>
              <a:rPr lang="zh-CN" altLang="en-US" sz="2400" dirty="0"/>
              <a:t>反馈信号和输入信号加于输入回路一点时，瞬时极性相同的为正反馈，瞬时极性相反的是负反馈</a:t>
            </a:r>
          </a:p>
          <a:p>
            <a:pPr lvl="1">
              <a:spcBef>
                <a:spcPct val="10000"/>
              </a:spcBef>
            </a:pPr>
            <a:r>
              <a:rPr lang="zh-CN" altLang="en-US" sz="2400" dirty="0"/>
              <a:t>反馈信号和输入信号加于输入回路两点时，瞬时极性相同的为负反馈，瞬时极性相反的是正反馈</a:t>
            </a:r>
          </a:p>
          <a:p>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9360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9360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9360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nodeType="clickEffect">
                                  <p:stCondLst>
                                    <p:cond delay="0"/>
                                  </p:stCondLst>
                                  <p:childTnLst>
                                    <p:set>
                                      <p:cBhvr>
                                        <p:cTn id="18" dur="1" fill="hold">
                                          <p:stCondLst>
                                            <p:cond delay="0"/>
                                          </p:stCondLst>
                                        </p:cTn>
                                        <p:tgtEl>
                                          <p:spTgt spid="793603">
                                            <p:txEl>
                                              <p:pRg st="4" end="4"/>
                                            </p:txEl>
                                          </p:spTgt>
                                        </p:tgtEl>
                                        <p:attrNameLst>
                                          <p:attrName>style.visibility</p:attrName>
                                        </p:attrNameLst>
                                      </p:cBhvr>
                                      <p:to>
                                        <p:strVal val="visible"/>
                                      </p:to>
                                    </p:set>
                                    <p:animEffect transition="in" filter="blinds(horizontal)">
                                      <p:cBhvr>
                                        <p:cTn id="19" dur="500"/>
                                        <p:tgtEl>
                                          <p:spTgt spid="7936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a:extLst>
              <a:ext uri="{FF2B5EF4-FFF2-40B4-BE49-F238E27FC236}">
                <a16:creationId xmlns:a16="http://schemas.microsoft.com/office/drawing/2014/main" id="{B7731458-EC85-4B96-AF4D-E567DB3B1D96}"/>
              </a:ext>
            </a:extLst>
          </p:cNvPr>
          <p:cNvSpPr>
            <a:spLocks noGrp="1" noChangeArrowheads="1"/>
          </p:cNvSpPr>
          <p:nvPr>
            <p:ph type="title"/>
          </p:nvPr>
        </p:nvSpPr>
        <p:spPr/>
        <p:txBody>
          <a:bodyPr/>
          <a:lstStyle/>
          <a:p>
            <a:r>
              <a:rPr lang="zh-CN" altLang="en-US"/>
              <a:t>正反馈与负反馈</a:t>
            </a:r>
          </a:p>
        </p:txBody>
      </p:sp>
      <p:sp>
        <p:nvSpPr>
          <p:cNvPr id="34819" name="日期占位符 3">
            <a:extLst>
              <a:ext uri="{FF2B5EF4-FFF2-40B4-BE49-F238E27FC236}">
                <a16:creationId xmlns:a16="http://schemas.microsoft.com/office/drawing/2014/main" id="{67589063-E006-4056-A3C6-8AB4AC7298C4}"/>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870AD229-D6DE-4EDF-84B1-38EDF1C515C5}" type="datetime1">
              <a:rPr lang="zh-CN" altLang="en-US" sz="1800" b="0" smtClean="0">
                <a:solidFill>
                  <a:srgbClr val="B2B2B2"/>
                </a:solidFill>
              </a:rPr>
              <a:pPr>
                <a:spcAft>
                  <a:spcPct val="0"/>
                </a:spcAft>
                <a:buFontTx/>
                <a:buNone/>
              </a:pPr>
              <a:t>2022/12/5</a:t>
            </a:fld>
            <a:endParaRPr lang="en-US" altLang="zh-CN" sz="1800" b="0">
              <a:solidFill>
                <a:srgbClr val="B2B2B2"/>
              </a:solidFill>
            </a:endParaRPr>
          </a:p>
        </p:txBody>
      </p:sp>
      <p:sp>
        <p:nvSpPr>
          <p:cNvPr id="34820" name="页脚占位符 4">
            <a:extLst>
              <a:ext uri="{FF2B5EF4-FFF2-40B4-BE49-F238E27FC236}">
                <a16:creationId xmlns:a16="http://schemas.microsoft.com/office/drawing/2014/main" id="{28A1A7D2-990A-4AF0-91CE-615821D105F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latin typeface="Times New Roman" panose="02020603050405020304" pitchFamily="18" charset="0"/>
              </a:rPr>
              <a:t>模拟与数字电路 </a:t>
            </a:r>
            <a:r>
              <a:rPr lang="en-US" altLang="zh-CN" sz="1800" b="0">
                <a:solidFill>
                  <a:srgbClr val="B2B2B2"/>
                </a:solidFill>
                <a:latin typeface="Times New Roman" panose="02020603050405020304" pitchFamily="18" charset="0"/>
              </a:rPr>
              <a:t>— </a:t>
            </a:r>
            <a:r>
              <a:rPr lang="zh-CN" altLang="en-US" sz="1800" b="0">
                <a:solidFill>
                  <a:srgbClr val="B2B2B2"/>
                </a:solidFill>
                <a:latin typeface="Times New Roman" panose="02020603050405020304" pitchFamily="18" charset="0"/>
              </a:rPr>
              <a:t>集成运算放大器 </a:t>
            </a:r>
            <a:r>
              <a:rPr lang="en-US" altLang="zh-CN" sz="1800" b="0">
                <a:solidFill>
                  <a:srgbClr val="B2B2B2"/>
                </a:solidFill>
                <a:latin typeface="Times New Roman" panose="02020603050405020304" pitchFamily="18" charset="0"/>
              </a:rPr>
              <a:t>(1)</a:t>
            </a:r>
          </a:p>
        </p:txBody>
      </p:sp>
      <p:sp>
        <p:nvSpPr>
          <p:cNvPr id="34821" name="灯片编号占位符 5">
            <a:extLst>
              <a:ext uri="{FF2B5EF4-FFF2-40B4-BE49-F238E27FC236}">
                <a16:creationId xmlns:a16="http://schemas.microsoft.com/office/drawing/2014/main" id="{3A86021B-0F29-434A-9368-A9BD3C80471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407D7DF9-D5A4-4CD2-AD1F-F870424B31A5}" type="slidenum">
              <a:rPr lang="en-US" altLang="zh-CN" sz="1800" b="0" smtClean="0">
                <a:solidFill>
                  <a:srgbClr val="B2B2B2"/>
                </a:solidFill>
              </a:rPr>
              <a:pPr>
                <a:spcAft>
                  <a:spcPct val="0"/>
                </a:spcAft>
                <a:buFontTx/>
                <a:buNone/>
              </a:pPr>
              <a:t>17</a:t>
            </a:fld>
            <a:endParaRPr lang="en-US" altLang="zh-CN" sz="1800" b="0">
              <a:solidFill>
                <a:srgbClr val="B2B2B2"/>
              </a:solidFill>
            </a:endParaRPr>
          </a:p>
        </p:txBody>
      </p:sp>
      <p:graphicFrame>
        <p:nvGraphicFramePr>
          <p:cNvPr id="34822" name="Object 5">
            <a:extLst>
              <a:ext uri="{FF2B5EF4-FFF2-40B4-BE49-F238E27FC236}">
                <a16:creationId xmlns:a16="http://schemas.microsoft.com/office/drawing/2014/main" id="{E2E982B2-0A13-4BBD-BC2E-F87ED2FB6AE5}"/>
              </a:ext>
            </a:extLst>
          </p:cNvPr>
          <p:cNvGraphicFramePr>
            <a:graphicFrameLocks noChangeAspect="1"/>
          </p:cNvGraphicFramePr>
          <p:nvPr/>
        </p:nvGraphicFramePr>
        <p:xfrm>
          <a:off x="301625" y="2384425"/>
          <a:ext cx="3984625" cy="2473325"/>
        </p:xfrm>
        <a:graphic>
          <a:graphicData uri="http://schemas.openxmlformats.org/presentationml/2006/ole">
            <mc:AlternateContent xmlns:mc="http://schemas.openxmlformats.org/markup-compatibility/2006">
              <mc:Choice xmlns:v="urn:schemas-microsoft-com:vml" Requires="v">
                <p:oleObj spid="_x0000_s34847" name="图片" r:id="rId3" imgW="2486025" imgH="1543050" progId="Word.Picture.8">
                  <p:embed/>
                </p:oleObj>
              </mc:Choice>
              <mc:Fallback>
                <p:oleObj name="图片" r:id="rId3" imgW="2486025" imgH="1543050"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625" y="2384425"/>
                        <a:ext cx="3984625" cy="247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Text Box 6">
            <a:extLst>
              <a:ext uri="{FF2B5EF4-FFF2-40B4-BE49-F238E27FC236}">
                <a16:creationId xmlns:a16="http://schemas.microsoft.com/office/drawing/2014/main" id="{55DFC49C-4600-4254-8690-E3E26FC48912}"/>
              </a:ext>
            </a:extLst>
          </p:cNvPr>
          <p:cNvSpPr txBox="1">
            <a:spLocks noChangeArrowheads="1"/>
          </p:cNvSpPr>
          <p:nvPr/>
        </p:nvSpPr>
        <p:spPr bwMode="auto">
          <a:xfrm>
            <a:off x="627063" y="3419475"/>
            <a:ext cx="4365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1600">
                <a:solidFill>
                  <a:srgbClr val="FF0000"/>
                </a:solidFill>
                <a:latin typeface="Times New Roman" panose="02020603050405020304" pitchFamily="18" charset="0"/>
              </a:rPr>
              <a:t>(+)</a:t>
            </a:r>
          </a:p>
        </p:txBody>
      </p:sp>
      <p:sp>
        <p:nvSpPr>
          <p:cNvPr id="10" name="Text Box 7">
            <a:extLst>
              <a:ext uri="{FF2B5EF4-FFF2-40B4-BE49-F238E27FC236}">
                <a16:creationId xmlns:a16="http://schemas.microsoft.com/office/drawing/2014/main" id="{4BE884AB-B278-4D09-B6C1-5CEF0C5325BA}"/>
              </a:ext>
            </a:extLst>
          </p:cNvPr>
          <p:cNvSpPr txBox="1">
            <a:spLocks noChangeArrowheads="1"/>
          </p:cNvSpPr>
          <p:nvPr/>
        </p:nvSpPr>
        <p:spPr bwMode="auto">
          <a:xfrm>
            <a:off x="1520825" y="3419475"/>
            <a:ext cx="4365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1600">
                <a:solidFill>
                  <a:srgbClr val="FF0000"/>
                </a:solidFill>
                <a:latin typeface="Times New Roman" panose="02020603050405020304" pitchFamily="18" charset="0"/>
              </a:rPr>
              <a:t>(+)</a:t>
            </a:r>
          </a:p>
        </p:txBody>
      </p:sp>
      <p:sp>
        <p:nvSpPr>
          <p:cNvPr id="11" name="Text Box 8">
            <a:extLst>
              <a:ext uri="{FF2B5EF4-FFF2-40B4-BE49-F238E27FC236}">
                <a16:creationId xmlns:a16="http://schemas.microsoft.com/office/drawing/2014/main" id="{DC928309-AADF-4E05-848F-FD2C06EFBF29}"/>
              </a:ext>
            </a:extLst>
          </p:cNvPr>
          <p:cNvSpPr txBox="1">
            <a:spLocks noChangeArrowheads="1"/>
          </p:cNvSpPr>
          <p:nvPr/>
        </p:nvSpPr>
        <p:spPr bwMode="auto">
          <a:xfrm>
            <a:off x="3341688" y="3648075"/>
            <a:ext cx="3889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1600">
                <a:solidFill>
                  <a:srgbClr val="FF0000"/>
                </a:solidFill>
                <a:latin typeface="Times New Roman" panose="02020603050405020304" pitchFamily="18" charset="0"/>
              </a:rPr>
              <a:t>(-)</a:t>
            </a:r>
          </a:p>
        </p:txBody>
      </p:sp>
      <p:sp>
        <p:nvSpPr>
          <p:cNvPr id="12" name="Text Box 9">
            <a:extLst>
              <a:ext uri="{FF2B5EF4-FFF2-40B4-BE49-F238E27FC236}">
                <a16:creationId xmlns:a16="http://schemas.microsoft.com/office/drawing/2014/main" id="{71EFB66C-4075-48C1-889E-32F0D4A77261}"/>
              </a:ext>
            </a:extLst>
          </p:cNvPr>
          <p:cNvSpPr txBox="1">
            <a:spLocks noChangeArrowheads="1"/>
          </p:cNvSpPr>
          <p:nvPr/>
        </p:nvSpPr>
        <p:spPr bwMode="auto">
          <a:xfrm>
            <a:off x="3341688" y="2765425"/>
            <a:ext cx="3889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1600">
                <a:solidFill>
                  <a:srgbClr val="FF0000"/>
                </a:solidFill>
                <a:latin typeface="Times New Roman" panose="02020603050405020304" pitchFamily="18" charset="0"/>
              </a:rPr>
              <a:t>(-)</a:t>
            </a:r>
          </a:p>
        </p:txBody>
      </p:sp>
      <p:sp>
        <p:nvSpPr>
          <p:cNvPr id="13" name="Text Box 10">
            <a:extLst>
              <a:ext uri="{FF2B5EF4-FFF2-40B4-BE49-F238E27FC236}">
                <a16:creationId xmlns:a16="http://schemas.microsoft.com/office/drawing/2014/main" id="{789E3041-7B71-4FA8-A460-7692BD66B9C5}"/>
              </a:ext>
            </a:extLst>
          </p:cNvPr>
          <p:cNvSpPr txBox="1">
            <a:spLocks noChangeArrowheads="1"/>
          </p:cNvSpPr>
          <p:nvPr/>
        </p:nvSpPr>
        <p:spPr bwMode="auto">
          <a:xfrm>
            <a:off x="1901825" y="3038475"/>
            <a:ext cx="3889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1600">
                <a:solidFill>
                  <a:srgbClr val="FF0000"/>
                </a:solidFill>
                <a:latin typeface="Times New Roman" panose="02020603050405020304" pitchFamily="18" charset="0"/>
              </a:rPr>
              <a:t>(-)</a:t>
            </a:r>
          </a:p>
        </p:txBody>
      </p:sp>
      <p:sp>
        <p:nvSpPr>
          <p:cNvPr id="14" name="Line 11">
            <a:extLst>
              <a:ext uri="{FF2B5EF4-FFF2-40B4-BE49-F238E27FC236}">
                <a16:creationId xmlns:a16="http://schemas.microsoft.com/office/drawing/2014/main" id="{EFA626BD-4692-40D7-A20C-E4A8EA408708}"/>
              </a:ext>
            </a:extLst>
          </p:cNvPr>
          <p:cNvSpPr>
            <a:spLocks noChangeShapeType="1"/>
          </p:cNvSpPr>
          <p:nvPr/>
        </p:nvSpPr>
        <p:spPr bwMode="auto">
          <a:xfrm>
            <a:off x="2130425" y="3451225"/>
            <a:ext cx="0" cy="457200"/>
          </a:xfrm>
          <a:prstGeom prst="line">
            <a:avLst/>
          </a:prstGeom>
          <a:noFill/>
          <a:ln w="19050">
            <a:solidFill>
              <a:srgbClr val="FF0000"/>
            </a:solidFill>
            <a:round/>
            <a:headEnd type="stealth" w="sm" len="lg"/>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7" name="AutoShape 12">
            <a:extLst>
              <a:ext uri="{FF2B5EF4-FFF2-40B4-BE49-F238E27FC236}">
                <a16:creationId xmlns:a16="http://schemas.microsoft.com/office/drawing/2014/main" id="{25A0FAFC-BDFF-4ADC-9233-51D04851EA11}"/>
              </a:ext>
            </a:extLst>
          </p:cNvPr>
          <p:cNvSpPr>
            <a:spLocks noChangeArrowheads="1"/>
          </p:cNvSpPr>
          <p:nvPr/>
        </p:nvSpPr>
        <p:spPr bwMode="auto">
          <a:xfrm>
            <a:off x="1292225" y="4941888"/>
            <a:ext cx="2438400" cy="550862"/>
          </a:xfrm>
          <a:prstGeom prst="wedgeEllipseCallout">
            <a:avLst>
              <a:gd name="adj1" fmla="val -15438"/>
              <a:gd name="adj2" fmla="val -239815"/>
            </a:avLst>
          </a:prstGeom>
          <a:solidFill>
            <a:srgbClr val="CCFFCC"/>
          </a:solidFill>
          <a:ln w="63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72000" rIns="36000" bIns="72000" anchor="ctr">
            <a:spAutoFit/>
          </a:bodyPr>
          <a:lstStyle/>
          <a:p>
            <a:pPr algn="ctr">
              <a:lnSpc>
                <a:spcPct val="80000"/>
              </a:lnSpc>
              <a:spcBef>
                <a:spcPct val="50000"/>
              </a:spcBef>
              <a:defRPr/>
            </a:pPr>
            <a:r>
              <a:rPr kumimoji="1" lang="zh-CN" altLang="en-US" sz="2000" b="1" kern="0" dirty="0">
                <a:latin typeface="Times New Roman" pitchFamily="18" charset="0"/>
                <a:ea typeface="+mn-ea"/>
              </a:rPr>
              <a:t>净输入量减小</a:t>
            </a:r>
          </a:p>
        </p:txBody>
      </p:sp>
      <p:graphicFrame>
        <p:nvGraphicFramePr>
          <p:cNvPr id="26" name="Object 15">
            <a:extLst>
              <a:ext uri="{FF2B5EF4-FFF2-40B4-BE49-F238E27FC236}">
                <a16:creationId xmlns:a16="http://schemas.microsoft.com/office/drawing/2014/main" id="{3C9233BD-FA2C-4011-B2F7-39008758FFA4}"/>
              </a:ext>
            </a:extLst>
          </p:cNvPr>
          <p:cNvGraphicFramePr>
            <a:graphicFrameLocks noChangeAspect="1"/>
          </p:cNvGraphicFramePr>
          <p:nvPr/>
        </p:nvGraphicFramePr>
        <p:xfrm>
          <a:off x="4751388" y="2771775"/>
          <a:ext cx="3922712" cy="1831975"/>
        </p:xfrm>
        <a:graphic>
          <a:graphicData uri="http://schemas.openxmlformats.org/presentationml/2006/ole">
            <mc:AlternateContent xmlns:mc="http://schemas.openxmlformats.org/markup-compatibility/2006">
              <mc:Choice xmlns:v="urn:schemas-microsoft-com:vml" Requires="v">
                <p:oleObj spid="_x0000_s34848" name="图片" r:id="rId5" imgW="2447925" imgH="1143000" progId="Word.Picture.8">
                  <p:embed/>
                </p:oleObj>
              </mc:Choice>
              <mc:Fallback>
                <p:oleObj name="图片" r:id="rId5" imgW="2447925" imgH="1143000" progId="Word.Picture.8">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51388" y="2771775"/>
                        <a:ext cx="3922712" cy="183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 name="Text Box 16">
            <a:extLst>
              <a:ext uri="{FF2B5EF4-FFF2-40B4-BE49-F238E27FC236}">
                <a16:creationId xmlns:a16="http://schemas.microsoft.com/office/drawing/2014/main" id="{0BCB982D-10C9-49B6-B425-6A754117DC16}"/>
              </a:ext>
            </a:extLst>
          </p:cNvPr>
          <p:cNvSpPr txBox="1">
            <a:spLocks noChangeArrowheads="1"/>
          </p:cNvSpPr>
          <p:nvPr/>
        </p:nvSpPr>
        <p:spPr bwMode="auto">
          <a:xfrm>
            <a:off x="5046663" y="3124200"/>
            <a:ext cx="4365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1600">
                <a:solidFill>
                  <a:srgbClr val="FF0000"/>
                </a:solidFill>
                <a:latin typeface="Times New Roman" panose="02020603050405020304" pitchFamily="18" charset="0"/>
              </a:rPr>
              <a:t>(+)</a:t>
            </a:r>
          </a:p>
        </p:txBody>
      </p:sp>
      <p:sp>
        <p:nvSpPr>
          <p:cNvPr id="21" name="Text Box 17">
            <a:extLst>
              <a:ext uri="{FF2B5EF4-FFF2-40B4-BE49-F238E27FC236}">
                <a16:creationId xmlns:a16="http://schemas.microsoft.com/office/drawing/2014/main" id="{5CCB898F-AA34-4B66-B43B-CFB1DAF3A44B}"/>
              </a:ext>
            </a:extLst>
          </p:cNvPr>
          <p:cNvSpPr txBox="1">
            <a:spLocks noChangeArrowheads="1"/>
          </p:cNvSpPr>
          <p:nvPr/>
        </p:nvSpPr>
        <p:spPr bwMode="auto">
          <a:xfrm>
            <a:off x="5940425" y="3124200"/>
            <a:ext cx="4365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1600">
                <a:solidFill>
                  <a:srgbClr val="FF0000"/>
                </a:solidFill>
                <a:latin typeface="Times New Roman" panose="02020603050405020304" pitchFamily="18" charset="0"/>
              </a:rPr>
              <a:t>(+)</a:t>
            </a:r>
          </a:p>
        </p:txBody>
      </p:sp>
      <p:sp>
        <p:nvSpPr>
          <p:cNvPr id="22" name="Text Box 18">
            <a:extLst>
              <a:ext uri="{FF2B5EF4-FFF2-40B4-BE49-F238E27FC236}">
                <a16:creationId xmlns:a16="http://schemas.microsoft.com/office/drawing/2014/main" id="{0FA7EF91-4C0C-4529-B858-62861BD890FB}"/>
              </a:ext>
            </a:extLst>
          </p:cNvPr>
          <p:cNvSpPr txBox="1">
            <a:spLocks noChangeArrowheads="1"/>
          </p:cNvSpPr>
          <p:nvPr/>
        </p:nvSpPr>
        <p:spPr bwMode="auto">
          <a:xfrm>
            <a:off x="7513638" y="3371850"/>
            <a:ext cx="3889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1600">
                <a:solidFill>
                  <a:srgbClr val="FF0000"/>
                </a:solidFill>
                <a:latin typeface="Times New Roman" panose="02020603050405020304" pitchFamily="18" charset="0"/>
              </a:rPr>
              <a:t>(-)</a:t>
            </a:r>
          </a:p>
        </p:txBody>
      </p:sp>
      <p:sp>
        <p:nvSpPr>
          <p:cNvPr id="23" name="Text Box 19">
            <a:extLst>
              <a:ext uri="{FF2B5EF4-FFF2-40B4-BE49-F238E27FC236}">
                <a16:creationId xmlns:a16="http://schemas.microsoft.com/office/drawing/2014/main" id="{691BD960-03C1-41D3-AF1E-C63305A5199E}"/>
              </a:ext>
            </a:extLst>
          </p:cNvPr>
          <p:cNvSpPr txBox="1">
            <a:spLocks noChangeArrowheads="1"/>
          </p:cNvSpPr>
          <p:nvPr/>
        </p:nvSpPr>
        <p:spPr bwMode="auto">
          <a:xfrm>
            <a:off x="5856288" y="3625850"/>
            <a:ext cx="3889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1600">
                <a:solidFill>
                  <a:srgbClr val="FF0000"/>
                </a:solidFill>
                <a:latin typeface="Times New Roman" panose="02020603050405020304" pitchFamily="18" charset="0"/>
              </a:rPr>
              <a:t>(-)</a:t>
            </a:r>
          </a:p>
        </p:txBody>
      </p:sp>
      <p:sp>
        <p:nvSpPr>
          <p:cNvPr id="24" name="Line 20">
            <a:extLst>
              <a:ext uri="{FF2B5EF4-FFF2-40B4-BE49-F238E27FC236}">
                <a16:creationId xmlns:a16="http://schemas.microsoft.com/office/drawing/2014/main" id="{E4F19EF8-91C5-41E0-A1F0-5D5AD370AD51}"/>
              </a:ext>
            </a:extLst>
          </p:cNvPr>
          <p:cNvSpPr>
            <a:spLocks noChangeShapeType="1"/>
          </p:cNvSpPr>
          <p:nvPr/>
        </p:nvSpPr>
        <p:spPr bwMode="auto">
          <a:xfrm>
            <a:off x="6397625" y="3200400"/>
            <a:ext cx="0" cy="457200"/>
          </a:xfrm>
          <a:prstGeom prst="line">
            <a:avLst/>
          </a:prstGeom>
          <a:noFill/>
          <a:ln w="19050">
            <a:solidFill>
              <a:srgbClr val="FF0000"/>
            </a:solidFill>
            <a:round/>
            <a:headEnd type="stealth" w="sm" len="lg"/>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7" name="AutoShape 21">
            <a:extLst>
              <a:ext uri="{FF2B5EF4-FFF2-40B4-BE49-F238E27FC236}">
                <a16:creationId xmlns:a16="http://schemas.microsoft.com/office/drawing/2014/main" id="{D6D117CF-68E8-4E72-B57D-468CA1612231}"/>
              </a:ext>
            </a:extLst>
          </p:cNvPr>
          <p:cNvSpPr>
            <a:spLocks noChangeArrowheads="1"/>
          </p:cNvSpPr>
          <p:nvPr/>
        </p:nvSpPr>
        <p:spPr bwMode="auto">
          <a:xfrm>
            <a:off x="5492750" y="1851025"/>
            <a:ext cx="2438400" cy="550863"/>
          </a:xfrm>
          <a:prstGeom prst="wedgeEllipseCallout">
            <a:avLst>
              <a:gd name="adj1" fmla="val -13521"/>
              <a:gd name="adj2" fmla="val 192838"/>
            </a:avLst>
          </a:prstGeom>
          <a:solidFill>
            <a:srgbClr val="CCFFCC"/>
          </a:solidFill>
          <a:ln w="63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72000" rIns="36000" bIns="72000" anchor="ctr">
            <a:spAutoFit/>
          </a:bodyPr>
          <a:lstStyle/>
          <a:p>
            <a:pPr algn="ctr">
              <a:lnSpc>
                <a:spcPct val="80000"/>
              </a:lnSpc>
              <a:spcBef>
                <a:spcPct val="50000"/>
              </a:spcBef>
              <a:defRPr/>
            </a:pPr>
            <a:r>
              <a:rPr kumimoji="1" lang="zh-CN" altLang="en-US" sz="2000" b="1" kern="0" dirty="0">
                <a:latin typeface="Times New Roman" pitchFamily="18" charset="0"/>
                <a:ea typeface="+mn-ea"/>
              </a:rPr>
              <a:t>净输入量增大</a:t>
            </a:r>
          </a:p>
        </p:txBody>
      </p:sp>
      <p:sp>
        <p:nvSpPr>
          <p:cNvPr id="28" name="Rectangle 22">
            <a:extLst>
              <a:ext uri="{FF2B5EF4-FFF2-40B4-BE49-F238E27FC236}">
                <a16:creationId xmlns:a16="http://schemas.microsoft.com/office/drawing/2014/main" id="{234DAB51-C0A4-45B8-A1D4-8C16199C4B39}"/>
              </a:ext>
            </a:extLst>
          </p:cNvPr>
          <p:cNvSpPr>
            <a:spLocks noChangeArrowheads="1"/>
          </p:cNvSpPr>
          <p:nvPr/>
        </p:nvSpPr>
        <p:spPr bwMode="auto">
          <a:xfrm>
            <a:off x="479425" y="2409825"/>
            <a:ext cx="968375" cy="396875"/>
          </a:xfrm>
          <a:prstGeom prst="rect">
            <a:avLst/>
          </a:prstGeom>
          <a:solidFill>
            <a:srgbClr val="FFCC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lr>
                <a:schemeClr val="accent2"/>
              </a:buClr>
              <a:buFont typeface="Wingdings" pitchFamily="2" charset="2"/>
              <a:buChar char="o"/>
              <a:defRPr sz="3000" b="1">
                <a:solidFill>
                  <a:schemeClr val="tx1"/>
                </a:solidFill>
                <a:latin typeface="Arial Narrow" pitchFamily="34" charset="0"/>
                <a:ea typeface="楷体_GB2312" pitchFamily="49" charset="-122"/>
              </a:defRPr>
            </a:lvl1pPr>
            <a:lvl2pPr marL="762000" indent="-285750" algn="l">
              <a:spcBef>
                <a:spcPct val="20000"/>
              </a:spcBef>
              <a:buClr>
                <a:schemeClr val="accent2"/>
              </a:buClr>
              <a:buFont typeface="Wingdings" pitchFamily="2" charset="2"/>
              <a:buChar char="n"/>
              <a:defRPr sz="3000" b="1">
                <a:solidFill>
                  <a:schemeClr val="tx1"/>
                </a:solidFill>
                <a:latin typeface="Arial Narrow" pitchFamily="34" charset="0"/>
                <a:ea typeface="楷体_GB2312" pitchFamily="49" charset="-122"/>
              </a:defRPr>
            </a:lvl2pPr>
            <a:lvl3pPr marL="1181100" indent="-228600" algn="l">
              <a:spcBef>
                <a:spcPct val="20000"/>
              </a:spcBef>
              <a:buClr>
                <a:schemeClr val="accent2"/>
              </a:buClr>
              <a:buFont typeface="Wingdings" pitchFamily="2" charset="2"/>
              <a:buChar char="o"/>
              <a:defRPr sz="2800" b="1">
                <a:solidFill>
                  <a:schemeClr val="tx1"/>
                </a:solidFill>
                <a:latin typeface="Arial Narrow" pitchFamily="34" charset="0"/>
                <a:ea typeface="楷体_GB2312" pitchFamily="49" charset="-122"/>
              </a:defRPr>
            </a:lvl3pPr>
            <a:lvl4pPr marL="1600200" indent="-228600" algn="l">
              <a:spcBef>
                <a:spcPct val="20000"/>
              </a:spcBef>
              <a:buClr>
                <a:schemeClr val="accent2"/>
              </a:buClr>
              <a:buFont typeface="Wingdings" pitchFamily="2" charset="2"/>
              <a:buChar char="n"/>
              <a:defRPr sz="2400" b="1">
                <a:solidFill>
                  <a:schemeClr val="tx1"/>
                </a:solidFill>
                <a:latin typeface="Arial Narrow" pitchFamily="34" charset="0"/>
                <a:ea typeface="楷体_GB2312" pitchFamily="49" charset="-122"/>
              </a:defRPr>
            </a:lvl4pPr>
            <a:lvl5pPr marL="2057400" indent="-228600" algn="l">
              <a:spcBef>
                <a:spcPct val="25000"/>
              </a:spcBef>
              <a:buClr>
                <a:schemeClr val="accent2"/>
              </a:buClr>
              <a:buFont typeface="Wingdings" pitchFamily="2" charset="2"/>
              <a:buChar char="§"/>
              <a:defRPr sz="2400" b="1">
                <a:solidFill>
                  <a:schemeClr val="tx1"/>
                </a:solidFill>
                <a:latin typeface="Arial Narrow" pitchFamily="34" charset="0"/>
                <a:ea typeface="楷体_GB2312" pitchFamily="49" charset="-122"/>
              </a:defRPr>
            </a:lvl5pPr>
            <a:lvl6pPr marL="25146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6pPr>
            <a:lvl7pPr marL="29718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7pPr>
            <a:lvl8pPr marL="34290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8pPr>
            <a:lvl9pPr marL="38862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9pPr>
          </a:lstStyle>
          <a:p>
            <a:pPr algn="ctr">
              <a:buClr>
                <a:srgbClr val="0000FF"/>
              </a:buClr>
              <a:buSzPct val="85000"/>
              <a:buFont typeface="Monotype Sorts" pitchFamily="2" charset="2"/>
              <a:buNone/>
              <a:defRPr/>
            </a:pPr>
            <a:r>
              <a:rPr lang="zh-CN" altLang="en-US" sz="2000" kern="0" dirty="0">
                <a:solidFill>
                  <a:srgbClr val="000000"/>
                </a:solidFill>
                <a:latin typeface="宋体" pitchFamily="2" charset="-122"/>
              </a:rPr>
              <a:t>负反馈</a:t>
            </a:r>
            <a:endParaRPr lang="zh-CN" altLang="en-US" sz="2000" kern="0" dirty="0">
              <a:solidFill>
                <a:srgbClr val="000000"/>
              </a:solidFill>
            </a:endParaRPr>
          </a:p>
        </p:txBody>
      </p:sp>
      <p:sp>
        <p:nvSpPr>
          <p:cNvPr id="29" name="Rectangle 23">
            <a:extLst>
              <a:ext uri="{FF2B5EF4-FFF2-40B4-BE49-F238E27FC236}">
                <a16:creationId xmlns:a16="http://schemas.microsoft.com/office/drawing/2014/main" id="{AD2D867A-7BC3-498F-8C2E-A68D60822F4B}"/>
              </a:ext>
            </a:extLst>
          </p:cNvPr>
          <p:cNvSpPr>
            <a:spLocks noChangeArrowheads="1"/>
          </p:cNvSpPr>
          <p:nvPr/>
        </p:nvSpPr>
        <p:spPr bwMode="auto">
          <a:xfrm>
            <a:off x="7659688" y="2673350"/>
            <a:ext cx="968375" cy="396875"/>
          </a:xfrm>
          <a:prstGeom prst="rect">
            <a:avLst/>
          </a:prstGeom>
          <a:solidFill>
            <a:srgbClr val="FFCC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lr>
                <a:schemeClr val="accent2"/>
              </a:buClr>
              <a:buFont typeface="Wingdings" pitchFamily="2" charset="2"/>
              <a:buChar char="o"/>
              <a:defRPr sz="3000" b="1">
                <a:solidFill>
                  <a:schemeClr val="tx1"/>
                </a:solidFill>
                <a:latin typeface="Arial Narrow" pitchFamily="34" charset="0"/>
                <a:ea typeface="楷体_GB2312" pitchFamily="49" charset="-122"/>
              </a:defRPr>
            </a:lvl1pPr>
            <a:lvl2pPr marL="762000" indent="-285750" algn="l">
              <a:spcBef>
                <a:spcPct val="20000"/>
              </a:spcBef>
              <a:buClr>
                <a:schemeClr val="accent2"/>
              </a:buClr>
              <a:buFont typeface="Wingdings" pitchFamily="2" charset="2"/>
              <a:buChar char="n"/>
              <a:defRPr sz="3000" b="1">
                <a:solidFill>
                  <a:schemeClr val="tx1"/>
                </a:solidFill>
                <a:latin typeface="Arial Narrow" pitchFamily="34" charset="0"/>
                <a:ea typeface="楷体_GB2312" pitchFamily="49" charset="-122"/>
              </a:defRPr>
            </a:lvl2pPr>
            <a:lvl3pPr marL="1181100" indent="-228600" algn="l">
              <a:spcBef>
                <a:spcPct val="20000"/>
              </a:spcBef>
              <a:buClr>
                <a:schemeClr val="accent2"/>
              </a:buClr>
              <a:buFont typeface="Wingdings" pitchFamily="2" charset="2"/>
              <a:buChar char="o"/>
              <a:defRPr sz="2800" b="1">
                <a:solidFill>
                  <a:schemeClr val="tx1"/>
                </a:solidFill>
                <a:latin typeface="Arial Narrow" pitchFamily="34" charset="0"/>
                <a:ea typeface="楷体_GB2312" pitchFamily="49" charset="-122"/>
              </a:defRPr>
            </a:lvl3pPr>
            <a:lvl4pPr marL="1600200" indent="-228600" algn="l">
              <a:spcBef>
                <a:spcPct val="20000"/>
              </a:spcBef>
              <a:buClr>
                <a:schemeClr val="accent2"/>
              </a:buClr>
              <a:buFont typeface="Wingdings" pitchFamily="2" charset="2"/>
              <a:buChar char="n"/>
              <a:defRPr sz="2400" b="1">
                <a:solidFill>
                  <a:schemeClr val="tx1"/>
                </a:solidFill>
                <a:latin typeface="Arial Narrow" pitchFamily="34" charset="0"/>
                <a:ea typeface="楷体_GB2312" pitchFamily="49" charset="-122"/>
              </a:defRPr>
            </a:lvl4pPr>
            <a:lvl5pPr marL="2057400" indent="-228600" algn="l">
              <a:spcBef>
                <a:spcPct val="25000"/>
              </a:spcBef>
              <a:buClr>
                <a:schemeClr val="accent2"/>
              </a:buClr>
              <a:buFont typeface="Wingdings" pitchFamily="2" charset="2"/>
              <a:buChar char="§"/>
              <a:defRPr sz="2400" b="1">
                <a:solidFill>
                  <a:schemeClr val="tx1"/>
                </a:solidFill>
                <a:latin typeface="Arial Narrow" pitchFamily="34" charset="0"/>
                <a:ea typeface="楷体_GB2312" pitchFamily="49" charset="-122"/>
              </a:defRPr>
            </a:lvl5pPr>
            <a:lvl6pPr marL="25146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6pPr>
            <a:lvl7pPr marL="29718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7pPr>
            <a:lvl8pPr marL="34290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8pPr>
            <a:lvl9pPr marL="38862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9pPr>
          </a:lstStyle>
          <a:p>
            <a:pPr algn="ctr">
              <a:buClr>
                <a:srgbClr val="0000FF"/>
              </a:buClr>
              <a:buSzPct val="85000"/>
              <a:buFont typeface="Monotype Sorts" pitchFamily="2" charset="2"/>
              <a:buNone/>
              <a:defRPr/>
            </a:pPr>
            <a:r>
              <a:rPr lang="zh-CN" altLang="en-US" sz="2000" kern="0">
                <a:solidFill>
                  <a:srgbClr val="000000"/>
                </a:solidFill>
                <a:latin typeface="宋体" pitchFamily="2" charset="-122"/>
              </a:rPr>
              <a:t>正反馈</a:t>
            </a:r>
            <a:endParaRPr lang="zh-CN" altLang="en-US" sz="2000" kern="0">
              <a:solidFill>
                <a:srgbClr val="000000"/>
              </a:solidFill>
            </a:endParaRPr>
          </a:p>
        </p:txBody>
      </p:sp>
      <p:sp>
        <p:nvSpPr>
          <p:cNvPr id="30" name="AutoShape 24">
            <a:extLst>
              <a:ext uri="{FF2B5EF4-FFF2-40B4-BE49-F238E27FC236}">
                <a16:creationId xmlns:a16="http://schemas.microsoft.com/office/drawing/2014/main" id="{FA1F1906-B9D8-4CC2-BB96-2014505F04F5}"/>
              </a:ext>
            </a:extLst>
          </p:cNvPr>
          <p:cNvSpPr>
            <a:spLocks noChangeArrowheads="1"/>
          </p:cNvSpPr>
          <p:nvPr/>
        </p:nvSpPr>
        <p:spPr bwMode="auto">
          <a:xfrm>
            <a:off x="2741613" y="1822450"/>
            <a:ext cx="2438400" cy="550863"/>
          </a:xfrm>
          <a:prstGeom prst="wedgeEllipseCallout">
            <a:avLst>
              <a:gd name="adj1" fmla="val -29942"/>
              <a:gd name="adj2" fmla="val 124459"/>
            </a:avLst>
          </a:prstGeom>
          <a:solidFill>
            <a:srgbClr val="CCFFCC"/>
          </a:solidFill>
          <a:ln w="63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72000" rIns="36000" bIns="72000" anchor="ctr">
            <a:spAutoFit/>
          </a:bodyPr>
          <a:lstStyle/>
          <a:p>
            <a:pPr algn="ctr">
              <a:lnSpc>
                <a:spcPct val="80000"/>
              </a:lnSpc>
              <a:spcBef>
                <a:spcPct val="50000"/>
              </a:spcBef>
              <a:defRPr/>
            </a:pPr>
            <a:r>
              <a:rPr kumimoji="1" lang="zh-CN" altLang="en-US" sz="2000" b="1" kern="0" dirty="0">
                <a:latin typeface="Times New Roman" pitchFamily="18" charset="0"/>
                <a:ea typeface="+mn-ea"/>
              </a:rPr>
              <a:t>反馈通路</a:t>
            </a:r>
          </a:p>
        </p:txBody>
      </p:sp>
      <p:sp>
        <p:nvSpPr>
          <p:cNvPr id="31" name="AutoShape 25">
            <a:extLst>
              <a:ext uri="{FF2B5EF4-FFF2-40B4-BE49-F238E27FC236}">
                <a16:creationId xmlns:a16="http://schemas.microsoft.com/office/drawing/2014/main" id="{CC9F81E0-2742-474C-BC0C-382631B329A0}"/>
              </a:ext>
            </a:extLst>
          </p:cNvPr>
          <p:cNvSpPr>
            <a:spLocks noChangeArrowheads="1"/>
          </p:cNvSpPr>
          <p:nvPr/>
        </p:nvSpPr>
        <p:spPr bwMode="auto">
          <a:xfrm>
            <a:off x="4873625" y="4645025"/>
            <a:ext cx="2438400" cy="550863"/>
          </a:xfrm>
          <a:prstGeom prst="wedgeEllipseCallout">
            <a:avLst>
              <a:gd name="adj1" fmla="val 21200"/>
              <a:gd name="adj2" fmla="val -135371"/>
            </a:avLst>
          </a:prstGeom>
          <a:solidFill>
            <a:srgbClr val="CCFFCC"/>
          </a:solidFill>
          <a:ln w="63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72000" rIns="36000" bIns="72000" anchor="ctr">
            <a:spAutoFit/>
          </a:bodyPr>
          <a:lstStyle/>
          <a:p>
            <a:pPr algn="ctr">
              <a:lnSpc>
                <a:spcPct val="80000"/>
              </a:lnSpc>
              <a:spcBef>
                <a:spcPct val="50000"/>
              </a:spcBef>
              <a:defRPr/>
            </a:pPr>
            <a:r>
              <a:rPr kumimoji="1" lang="zh-CN" altLang="en-US" sz="2000" b="1" kern="0" dirty="0">
                <a:latin typeface="Times New Roman" pitchFamily="18" charset="0"/>
                <a:ea typeface="+mn-ea"/>
              </a:rPr>
              <a:t>反馈通路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0"/>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2"/>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nodeType="clickEffect">
                                  <p:stCondLst>
                                    <p:cond delay="0"/>
                                  </p:stCondLst>
                                  <p:childTnLst>
                                    <p:set>
                                      <p:cBhvr>
                                        <p:cTn id="64" dur="1" fill="hold">
                                          <p:stCondLst>
                                            <p:cond delay="0"/>
                                          </p:stCondLst>
                                        </p:cTn>
                                        <p:tgtEl>
                                          <p:spTgt spid="2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7"/>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7" grpId="0" animBg="1"/>
      <p:bldP spid="20" grpId="0"/>
      <p:bldP spid="21" grpId="0"/>
      <p:bldP spid="22" grpId="0"/>
      <p:bldP spid="23" grpId="0"/>
      <p:bldP spid="27" grpId="0" animBg="1"/>
      <p:bldP spid="28" grpId="0" animBg="1"/>
      <p:bldP spid="29" grpId="0" animBg="1"/>
      <p:bldP spid="30" grpId="0" animBg="1"/>
      <p:bldP spid="3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842" name="Object 4">
            <a:extLst>
              <a:ext uri="{FF2B5EF4-FFF2-40B4-BE49-F238E27FC236}">
                <a16:creationId xmlns:a16="http://schemas.microsoft.com/office/drawing/2014/main" id="{E8E67CF3-4FD6-47BE-B6D3-EC382BCB12B2}"/>
              </a:ext>
            </a:extLst>
          </p:cNvPr>
          <p:cNvGraphicFramePr>
            <a:graphicFrameLocks noChangeAspect="1"/>
          </p:cNvGraphicFramePr>
          <p:nvPr/>
        </p:nvGraphicFramePr>
        <p:xfrm>
          <a:off x="466725" y="2193925"/>
          <a:ext cx="8218488" cy="2676525"/>
        </p:xfrm>
        <a:graphic>
          <a:graphicData uri="http://schemas.openxmlformats.org/presentationml/2006/ole">
            <mc:AlternateContent xmlns:mc="http://schemas.openxmlformats.org/markup-compatibility/2006">
              <mc:Choice xmlns:v="urn:schemas-microsoft-com:vml" Requires="v">
                <p:oleObj spid="_x0000_s35862" name="图片" r:id="rId3" imgW="4267200" imgH="1390650" progId="Word.Picture.8">
                  <p:embed/>
                </p:oleObj>
              </mc:Choice>
              <mc:Fallback>
                <p:oleObj name="图片" r:id="rId3" imgW="4267200" imgH="1390650"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725" y="2193925"/>
                        <a:ext cx="8218488"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 name="AutoShape 17">
            <a:extLst>
              <a:ext uri="{FF2B5EF4-FFF2-40B4-BE49-F238E27FC236}">
                <a16:creationId xmlns:a16="http://schemas.microsoft.com/office/drawing/2014/main" id="{6249E697-0591-4B52-BF7B-F448F604C4C0}"/>
              </a:ext>
            </a:extLst>
          </p:cNvPr>
          <p:cNvSpPr>
            <a:spLocks noChangeArrowheads="1"/>
          </p:cNvSpPr>
          <p:nvPr/>
        </p:nvSpPr>
        <p:spPr bwMode="auto">
          <a:xfrm>
            <a:off x="3160713" y="1622425"/>
            <a:ext cx="2438400" cy="550863"/>
          </a:xfrm>
          <a:prstGeom prst="wedgeEllipseCallout">
            <a:avLst>
              <a:gd name="adj1" fmla="val -33623"/>
              <a:gd name="adj2" fmla="val 222287"/>
            </a:avLst>
          </a:prstGeom>
          <a:solidFill>
            <a:srgbClr val="CCFFCC"/>
          </a:solidFill>
          <a:ln w="63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72000" rIns="36000" bIns="72000" anchor="ctr">
            <a:spAutoFit/>
          </a:bodyPr>
          <a:lstStyle/>
          <a:p>
            <a:pPr algn="ctr">
              <a:lnSpc>
                <a:spcPct val="80000"/>
              </a:lnSpc>
              <a:spcBef>
                <a:spcPct val="50000"/>
              </a:spcBef>
              <a:defRPr/>
            </a:pPr>
            <a:r>
              <a:rPr kumimoji="1" lang="zh-CN" altLang="en-US" sz="2000" b="1" kern="0" dirty="0">
                <a:latin typeface="Times New Roman" pitchFamily="18" charset="0"/>
              </a:rPr>
              <a:t>本级反馈通路</a:t>
            </a:r>
          </a:p>
        </p:txBody>
      </p:sp>
      <p:sp>
        <p:nvSpPr>
          <p:cNvPr id="25" name="AutoShape 18">
            <a:extLst>
              <a:ext uri="{FF2B5EF4-FFF2-40B4-BE49-F238E27FC236}">
                <a16:creationId xmlns:a16="http://schemas.microsoft.com/office/drawing/2014/main" id="{E374D1BE-1842-46A7-9A88-9B41CF516DE6}"/>
              </a:ext>
            </a:extLst>
          </p:cNvPr>
          <p:cNvSpPr>
            <a:spLocks noChangeArrowheads="1"/>
          </p:cNvSpPr>
          <p:nvPr/>
        </p:nvSpPr>
        <p:spPr bwMode="auto">
          <a:xfrm>
            <a:off x="3160713" y="1624013"/>
            <a:ext cx="2438400" cy="550862"/>
          </a:xfrm>
          <a:prstGeom prst="wedgeEllipseCallout">
            <a:avLst>
              <a:gd name="adj1" fmla="val 74846"/>
              <a:gd name="adj2" fmla="val 137426"/>
            </a:avLst>
          </a:prstGeom>
          <a:solidFill>
            <a:srgbClr val="CCFFCC"/>
          </a:solidFill>
          <a:ln w="63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72000" rIns="36000" bIns="72000" anchor="ctr">
            <a:spAutoFit/>
          </a:bodyPr>
          <a:lstStyle/>
          <a:p>
            <a:pPr algn="ctr">
              <a:lnSpc>
                <a:spcPct val="80000"/>
              </a:lnSpc>
              <a:spcBef>
                <a:spcPct val="50000"/>
              </a:spcBef>
              <a:defRPr/>
            </a:pPr>
            <a:r>
              <a:rPr kumimoji="1" lang="zh-CN" altLang="en-US" sz="2000" b="1" kern="0" dirty="0">
                <a:latin typeface="Times New Roman" pitchFamily="18" charset="0"/>
                <a:ea typeface="+mn-ea"/>
              </a:rPr>
              <a:t>本级反馈通路</a:t>
            </a:r>
          </a:p>
        </p:txBody>
      </p:sp>
      <p:sp>
        <p:nvSpPr>
          <p:cNvPr id="35845" name="标题 1">
            <a:extLst>
              <a:ext uri="{FF2B5EF4-FFF2-40B4-BE49-F238E27FC236}">
                <a16:creationId xmlns:a16="http://schemas.microsoft.com/office/drawing/2014/main" id="{48E50CB6-FC73-474C-AB4C-A1ABDADF696C}"/>
              </a:ext>
            </a:extLst>
          </p:cNvPr>
          <p:cNvSpPr>
            <a:spLocks noGrp="1" noChangeArrowheads="1"/>
          </p:cNvSpPr>
          <p:nvPr>
            <p:ph type="title"/>
          </p:nvPr>
        </p:nvSpPr>
        <p:spPr/>
        <p:txBody>
          <a:bodyPr/>
          <a:lstStyle/>
          <a:p>
            <a:r>
              <a:rPr lang="zh-CN" altLang="en-US"/>
              <a:t>正反馈与负反馈</a:t>
            </a:r>
          </a:p>
        </p:txBody>
      </p:sp>
      <p:sp>
        <p:nvSpPr>
          <p:cNvPr id="35846" name="日期占位符 3">
            <a:extLst>
              <a:ext uri="{FF2B5EF4-FFF2-40B4-BE49-F238E27FC236}">
                <a16:creationId xmlns:a16="http://schemas.microsoft.com/office/drawing/2014/main" id="{1998CD15-695A-445B-AEDD-CD085F929C56}"/>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5226271B-25CC-496F-961C-D31ADC4E28A6}" type="datetime1">
              <a:rPr lang="zh-CN" altLang="en-US" sz="1800" b="0" smtClean="0">
                <a:solidFill>
                  <a:srgbClr val="B2B2B2"/>
                </a:solidFill>
              </a:rPr>
              <a:pPr>
                <a:spcAft>
                  <a:spcPct val="0"/>
                </a:spcAft>
                <a:buFontTx/>
                <a:buNone/>
              </a:pPr>
              <a:t>2022/12/5</a:t>
            </a:fld>
            <a:endParaRPr lang="en-US" altLang="zh-CN" sz="1800" b="0">
              <a:solidFill>
                <a:srgbClr val="B2B2B2"/>
              </a:solidFill>
            </a:endParaRPr>
          </a:p>
        </p:txBody>
      </p:sp>
      <p:sp>
        <p:nvSpPr>
          <p:cNvPr id="35847" name="页脚占位符 4">
            <a:extLst>
              <a:ext uri="{FF2B5EF4-FFF2-40B4-BE49-F238E27FC236}">
                <a16:creationId xmlns:a16="http://schemas.microsoft.com/office/drawing/2014/main" id="{2F76D3F0-535E-462B-8088-9C5FFEDDF620}"/>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latin typeface="Times New Roman" panose="02020603050405020304" pitchFamily="18" charset="0"/>
              </a:rPr>
              <a:t>模拟与数字电路 </a:t>
            </a:r>
            <a:r>
              <a:rPr lang="en-US" altLang="zh-CN" sz="1800" b="0">
                <a:solidFill>
                  <a:srgbClr val="B2B2B2"/>
                </a:solidFill>
                <a:latin typeface="Times New Roman" panose="02020603050405020304" pitchFamily="18" charset="0"/>
              </a:rPr>
              <a:t>— </a:t>
            </a:r>
            <a:r>
              <a:rPr lang="zh-CN" altLang="en-US" sz="1800" b="0">
                <a:solidFill>
                  <a:srgbClr val="B2B2B2"/>
                </a:solidFill>
                <a:latin typeface="Times New Roman" panose="02020603050405020304" pitchFamily="18" charset="0"/>
              </a:rPr>
              <a:t>集成运算放大器 </a:t>
            </a:r>
            <a:r>
              <a:rPr lang="en-US" altLang="zh-CN" sz="1800" b="0">
                <a:solidFill>
                  <a:srgbClr val="B2B2B2"/>
                </a:solidFill>
                <a:latin typeface="Times New Roman" panose="02020603050405020304" pitchFamily="18" charset="0"/>
              </a:rPr>
              <a:t>(1)</a:t>
            </a:r>
          </a:p>
        </p:txBody>
      </p:sp>
      <p:sp>
        <p:nvSpPr>
          <p:cNvPr id="35848" name="灯片编号占位符 5">
            <a:extLst>
              <a:ext uri="{FF2B5EF4-FFF2-40B4-BE49-F238E27FC236}">
                <a16:creationId xmlns:a16="http://schemas.microsoft.com/office/drawing/2014/main" id="{B9A9AB0A-62E1-4A24-8226-FF554BC780F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DEED2610-C006-4185-83EA-B1C7AFE7EC57}" type="slidenum">
              <a:rPr lang="en-US" altLang="zh-CN" sz="1800" b="0" smtClean="0">
                <a:solidFill>
                  <a:srgbClr val="B2B2B2"/>
                </a:solidFill>
              </a:rPr>
              <a:pPr>
                <a:spcAft>
                  <a:spcPct val="0"/>
                </a:spcAft>
                <a:buFontTx/>
                <a:buNone/>
              </a:pPr>
              <a:t>18</a:t>
            </a:fld>
            <a:endParaRPr lang="en-US" altLang="zh-CN" sz="1800" b="0">
              <a:solidFill>
                <a:srgbClr val="B2B2B2"/>
              </a:solidFill>
            </a:endParaRPr>
          </a:p>
        </p:txBody>
      </p:sp>
      <p:sp>
        <p:nvSpPr>
          <p:cNvPr id="9" name="Text Box 6">
            <a:extLst>
              <a:ext uri="{FF2B5EF4-FFF2-40B4-BE49-F238E27FC236}">
                <a16:creationId xmlns:a16="http://schemas.microsoft.com/office/drawing/2014/main" id="{1FCD4D3A-1C93-4781-BC02-4DB7E4F5B8E0}"/>
              </a:ext>
            </a:extLst>
          </p:cNvPr>
          <p:cNvSpPr txBox="1">
            <a:spLocks noChangeArrowheads="1"/>
          </p:cNvSpPr>
          <p:nvPr/>
        </p:nvSpPr>
        <p:spPr bwMode="auto">
          <a:xfrm>
            <a:off x="796925" y="4025900"/>
            <a:ext cx="523875" cy="404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1600">
                <a:solidFill>
                  <a:srgbClr val="FF0000"/>
                </a:solidFill>
                <a:latin typeface="Times New Roman" panose="02020603050405020304" pitchFamily="18" charset="0"/>
              </a:rPr>
              <a:t>(+)</a:t>
            </a:r>
          </a:p>
        </p:txBody>
      </p:sp>
      <p:sp>
        <p:nvSpPr>
          <p:cNvPr id="10" name="Text Box 7">
            <a:extLst>
              <a:ext uri="{FF2B5EF4-FFF2-40B4-BE49-F238E27FC236}">
                <a16:creationId xmlns:a16="http://schemas.microsoft.com/office/drawing/2014/main" id="{31262AAB-F307-4A3A-AA6E-F2EBB562FCC9}"/>
              </a:ext>
            </a:extLst>
          </p:cNvPr>
          <p:cNvSpPr txBox="1">
            <a:spLocks noChangeArrowheads="1"/>
          </p:cNvSpPr>
          <p:nvPr/>
        </p:nvSpPr>
        <p:spPr bwMode="auto">
          <a:xfrm>
            <a:off x="1898650" y="4025900"/>
            <a:ext cx="523875" cy="404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1600">
                <a:solidFill>
                  <a:srgbClr val="FF0000"/>
                </a:solidFill>
                <a:latin typeface="Times New Roman" panose="02020603050405020304" pitchFamily="18" charset="0"/>
              </a:rPr>
              <a:t>(+)</a:t>
            </a:r>
          </a:p>
        </p:txBody>
      </p:sp>
      <p:sp>
        <p:nvSpPr>
          <p:cNvPr id="11" name="Text Box 8">
            <a:extLst>
              <a:ext uri="{FF2B5EF4-FFF2-40B4-BE49-F238E27FC236}">
                <a16:creationId xmlns:a16="http://schemas.microsoft.com/office/drawing/2014/main" id="{0CA96BDF-ED58-4F2C-8A6A-C422E5E0F86C}"/>
              </a:ext>
            </a:extLst>
          </p:cNvPr>
          <p:cNvSpPr txBox="1">
            <a:spLocks noChangeArrowheads="1"/>
          </p:cNvSpPr>
          <p:nvPr/>
        </p:nvSpPr>
        <p:spPr bwMode="auto">
          <a:xfrm>
            <a:off x="4379913" y="3603625"/>
            <a:ext cx="525462" cy="40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1600">
                <a:solidFill>
                  <a:srgbClr val="FF0000"/>
                </a:solidFill>
                <a:latin typeface="Times New Roman" panose="02020603050405020304" pitchFamily="18" charset="0"/>
              </a:rPr>
              <a:t>(+)</a:t>
            </a:r>
          </a:p>
        </p:txBody>
      </p:sp>
      <p:sp>
        <p:nvSpPr>
          <p:cNvPr id="12" name="Text Box 9">
            <a:extLst>
              <a:ext uri="{FF2B5EF4-FFF2-40B4-BE49-F238E27FC236}">
                <a16:creationId xmlns:a16="http://schemas.microsoft.com/office/drawing/2014/main" id="{37EE7D1E-D17B-4592-BF04-D6AC01E86ADE}"/>
              </a:ext>
            </a:extLst>
          </p:cNvPr>
          <p:cNvSpPr txBox="1">
            <a:spLocks noChangeArrowheads="1"/>
          </p:cNvSpPr>
          <p:nvPr/>
        </p:nvSpPr>
        <p:spPr bwMode="auto">
          <a:xfrm>
            <a:off x="5399088" y="3071813"/>
            <a:ext cx="523875" cy="404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1600">
                <a:solidFill>
                  <a:srgbClr val="FF0000"/>
                </a:solidFill>
                <a:latin typeface="Times New Roman" panose="02020603050405020304" pitchFamily="18" charset="0"/>
              </a:rPr>
              <a:t>(+)</a:t>
            </a:r>
          </a:p>
        </p:txBody>
      </p:sp>
      <p:sp>
        <p:nvSpPr>
          <p:cNvPr id="13" name="Text Box 10">
            <a:extLst>
              <a:ext uri="{FF2B5EF4-FFF2-40B4-BE49-F238E27FC236}">
                <a16:creationId xmlns:a16="http://schemas.microsoft.com/office/drawing/2014/main" id="{B57896B2-79EA-47F6-859F-65B2C1019F6C}"/>
              </a:ext>
            </a:extLst>
          </p:cNvPr>
          <p:cNvSpPr txBox="1">
            <a:spLocks noChangeArrowheads="1"/>
          </p:cNvSpPr>
          <p:nvPr/>
        </p:nvSpPr>
        <p:spPr bwMode="auto">
          <a:xfrm>
            <a:off x="7539038" y="3325813"/>
            <a:ext cx="466725" cy="404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1600">
                <a:solidFill>
                  <a:srgbClr val="FF0000"/>
                </a:solidFill>
                <a:latin typeface="Times New Roman" panose="02020603050405020304" pitchFamily="18" charset="0"/>
              </a:rPr>
              <a:t>(-)</a:t>
            </a:r>
          </a:p>
        </p:txBody>
      </p:sp>
      <p:sp>
        <p:nvSpPr>
          <p:cNvPr id="14" name="Text Box 11">
            <a:extLst>
              <a:ext uri="{FF2B5EF4-FFF2-40B4-BE49-F238E27FC236}">
                <a16:creationId xmlns:a16="http://schemas.microsoft.com/office/drawing/2014/main" id="{EB4CF79F-17E5-4AE2-AEE6-B92C6507DDFE}"/>
              </a:ext>
            </a:extLst>
          </p:cNvPr>
          <p:cNvSpPr txBox="1">
            <a:spLocks noChangeArrowheads="1"/>
          </p:cNvSpPr>
          <p:nvPr/>
        </p:nvSpPr>
        <p:spPr bwMode="auto">
          <a:xfrm>
            <a:off x="2389188" y="4281488"/>
            <a:ext cx="466725" cy="404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1600">
                <a:solidFill>
                  <a:srgbClr val="FF0000"/>
                </a:solidFill>
                <a:latin typeface="Times New Roman" panose="02020603050405020304" pitchFamily="18" charset="0"/>
              </a:rPr>
              <a:t>(-)</a:t>
            </a:r>
          </a:p>
        </p:txBody>
      </p:sp>
      <p:sp>
        <p:nvSpPr>
          <p:cNvPr id="15" name="Line 12">
            <a:extLst>
              <a:ext uri="{FF2B5EF4-FFF2-40B4-BE49-F238E27FC236}">
                <a16:creationId xmlns:a16="http://schemas.microsoft.com/office/drawing/2014/main" id="{81728F7C-BAEA-4574-99E2-E49913431992}"/>
              </a:ext>
            </a:extLst>
          </p:cNvPr>
          <p:cNvSpPr>
            <a:spLocks noChangeShapeType="1"/>
          </p:cNvSpPr>
          <p:nvPr/>
        </p:nvSpPr>
        <p:spPr bwMode="auto">
          <a:xfrm>
            <a:off x="2582863" y="3644900"/>
            <a:ext cx="0" cy="379413"/>
          </a:xfrm>
          <a:prstGeom prst="line">
            <a:avLst/>
          </a:prstGeom>
          <a:noFill/>
          <a:ln w="19050">
            <a:solidFill>
              <a:srgbClr val="FF0000"/>
            </a:solidFill>
            <a:round/>
            <a:headEnd type="stealth" w="sm" len="me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8" name="AutoShape 5">
            <a:extLst>
              <a:ext uri="{FF2B5EF4-FFF2-40B4-BE49-F238E27FC236}">
                <a16:creationId xmlns:a16="http://schemas.microsoft.com/office/drawing/2014/main" id="{A512DE5C-2C73-4ABC-8DAD-E1C757DAA090}"/>
              </a:ext>
            </a:extLst>
          </p:cNvPr>
          <p:cNvSpPr>
            <a:spLocks noChangeArrowheads="1"/>
          </p:cNvSpPr>
          <p:nvPr/>
        </p:nvSpPr>
        <p:spPr bwMode="auto">
          <a:xfrm>
            <a:off x="5399088" y="5059363"/>
            <a:ext cx="2438400" cy="550862"/>
          </a:xfrm>
          <a:prstGeom prst="wedgeEllipseCallout">
            <a:avLst>
              <a:gd name="adj1" fmla="val -29925"/>
              <a:gd name="adj2" fmla="val -100625"/>
            </a:avLst>
          </a:prstGeom>
          <a:solidFill>
            <a:srgbClr val="CCFFCC"/>
          </a:solidFill>
          <a:ln w="63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72000" rIns="36000" bIns="72000" anchor="ctr">
            <a:spAutoFit/>
          </a:bodyPr>
          <a:lstStyle/>
          <a:p>
            <a:pPr algn="ctr">
              <a:lnSpc>
                <a:spcPct val="80000"/>
              </a:lnSpc>
              <a:spcBef>
                <a:spcPct val="50000"/>
              </a:spcBef>
              <a:defRPr/>
            </a:pPr>
            <a:r>
              <a:rPr kumimoji="1" lang="zh-CN" altLang="en-US" sz="2000" b="1" kern="0" dirty="0">
                <a:latin typeface="Times New Roman" pitchFamily="18" charset="0"/>
                <a:ea typeface="+mn-ea"/>
              </a:rPr>
              <a:t>级间反馈通路</a:t>
            </a:r>
          </a:p>
        </p:txBody>
      </p:sp>
      <p:sp>
        <p:nvSpPr>
          <p:cNvPr id="19" name="AutoShape 13">
            <a:extLst>
              <a:ext uri="{FF2B5EF4-FFF2-40B4-BE49-F238E27FC236}">
                <a16:creationId xmlns:a16="http://schemas.microsoft.com/office/drawing/2014/main" id="{AB5FFD7C-FE34-46B4-BA73-02C0F905B5F1}"/>
              </a:ext>
            </a:extLst>
          </p:cNvPr>
          <p:cNvSpPr>
            <a:spLocks noChangeArrowheads="1"/>
          </p:cNvSpPr>
          <p:nvPr/>
        </p:nvSpPr>
        <p:spPr bwMode="auto">
          <a:xfrm>
            <a:off x="430213" y="2393950"/>
            <a:ext cx="2233612" cy="549275"/>
          </a:xfrm>
          <a:prstGeom prst="wedgeEllipseCallout">
            <a:avLst>
              <a:gd name="adj1" fmla="val 44075"/>
              <a:gd name="adj2" fmla="val 218139"/>
            </a:avLst>
          </a:prstGeom>
          <a:solidFill>
            <a:srgbClr val="CCFFCC"/>
          </a:solidFill>
          <a:ln w="63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72000" rIns="0" bIns="72000" anchor="ctr">
            <a:spAutoFit/>
          </a:bodyPr>
          <a:lstStyle/>
          <a:p>
            <a:pPr algn="ctr">
              <a:lnSpc>
                <a:spcPct val="80000"/>
              </a:lnSpc>
              <a:spcBef>
                <a:spcPct val="50000"/>
              </a:spcBef>
              <a:defRPr/>
            </a:pPr>
            <a:r>
              <a:rPr kumimoji="1" lang="zh-CN" altLang="en-US" sz="2000" b="1" kern="0" dirty="0">
                <a:latin typeface="Times New Roman" pitchFamily="18" charset="0"/>
                <a:ea typeface="+mn-ea"/>
              </a:rPr>
              <a:t>净输入量减小</a:t>
            </a:r>
          </a:p>
        </p:txBody>
      </p:sp>
      <p:sp>
        <p:nvSpPr>
          <p:cNvPr id="20" name="Rectangle 14">
            <a:extLst>
              <a:ext uri="{FF2B5EF4-FFF2-40B4-BE49-F238E27FC236}">
                <a16:creationId xmlns:a16="http://schemas.microsoft.com/office/drawing/2014/main" id="{618BC5B4-4DF5-4964-8151-18CE4CCA02A4}"/>
              </a:ext>
            </a:extLst>
          </p:cNvPr>
          <p:cNvSpPr>
            <a:spLocks noChangeArrowheads="1"/>
          </p:cNvSpPr>
          <p:nvPr/>
        </p:nvSpPr>
        <p:spPr bwMode="auto">
          <a:xfrm>
            <a:off x="917575" y="5076825"/>
            <a:ext cx="1854200" cy="461963"/>
          </a:xfrm>
          <a:prstGeom prst="rect">
            <a:avLst/>
          </a:prstGeom>
          <a:solidFill>
            <a:srgbClr val="FFCC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lr>
                <a:schemeClr val="accent2"/>
              </a:buClr>
              <a:buFont typeface="Wingdings" pitchFamily="2" charset="2"/>
              <a:buChar char="o"/>
              <a:defRPr sz="3000" b="1">
                <a:solidFill>
                  <a:schemeClr val="tx1"/>
                </a:solidFill>
                <a:latin typeface="Arial Narrow" pitchFamily="34" charset="0"/>
                <a:ea typeface="楷体_GB2312" pitchFamily="49" charset="-122"/>
              </a:defRPr>
            </a:lvl1pPr>
            <a:lvl2pPr marL="762000" indent="-285750" algn="l">
              <a:spcBef>
                <a:spcPct val="20000"/>
              </a:spcBef>
              <a:buClr>
                <a:schemeClr val="accent2"/>
              </a:buClr>
              <a:buFont typeface="Wingdings" pitchFamily="2" charset="2"/>
              <a:buChar char="n"/>
              <a:defRPr sz="3000" b="1">
                <a:solidFill>
                  <a:schemeClr val="tx1"/>
                </a:solidFill>
                <a:latin typeface="Arial Narrow" pitchFamily="34" charset="0"/>
                <a:ea typeface="楷体_GB2312" pitchFamily="49" charset="-122"/>
              </a:defRPr>
            </a:lvl2pPr>
            <a:lvl3pPr marL="1181100" indent="-228600" algn="l">
              <a:spcBef>
                <a:spcPct val="20000"/>
              </a:spcBef>
              <a:buClr>
                <a:schemeClr val="accent2"/>
              </a:buClr>
              <a:buFont typeface="Wingdings" pitchFamily="2" charset="2"/>
              <a:buChar char="o"/>
              <a:defRPr sz="2800" b="1">
                <a:solidFill>
                  <a:schemeClr val="tx1"/>
                </a:solidFill>
                <a:latin typeface="Arial Narrow" pitchFamily="34" charset="0"/>
                <a:ea typeface="楷体_GB2312" pitchFamily="49" charset="-122"/>
              </a:defRPr>
            </a:lvl3pPr>
            <a:lvl4pPr marL="1600200" indent="-228600" algn="l">
              <a:spcBef>
                <a:spcPct val="20000"/>
              </a:spcBef>
              <a:buClr>
                <a:schemeClr val="accent2"/>
              </a:buClr>
              <a:buFont typeface="Wingdings" pitchFamily="2" charset="2"/>
              <a:buChar char="n"/>
              <a:defRPr sz="2400" b="1">
                <a:solidFill>
                  <a:schemeClr val="tx1"/>
                </a:solidFill>
                <a:latin typeface="Arial Narrow" pitchFamily="34" charset="0"/>
                <a:ea typeface="楷体_GB2312" pitchFamily="49" charset="-122"/>
              </a:defRPr>
            </a:lvl4pPr>
            <a:lvl5pPr marL="2057400" indent="-228600" algn="l">
              <a:spcBef>
                <a:spcPct val="25000"/>
              </a:spcBef>
              <a:buClr>
                <a:schemeClr val="accent2"/>
              </a:buClr>
              <a:buFont typeface="Wingdings" pitchFamily="2" charset="2"/>
              <a:buChar char="§"/>
              <a:defRPr sz="2400" b="1">
                <a:solidFill>
                  <a:schemeClr val="tx1"/>
                </a:solidFill>
                <a:latin typeface="Arial Narrow" pitchFamily="34" charset="0"/>
                <a:ea typeface="楷体_GB2312" pitchFamily="49" charset="-122"/>
              </a:defRPr>
            </a:lvl5pPr>
            <a:lvl6pPr marL="25146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6pPr>
            <a:lvl7pPr marL="29718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7pPr>
            <a:lvl8pPr marL="34290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8pPr>
            <a:lvl9pPr marL="38862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9pPr>
          </a:lstStyle>
          <a:p>
            <a:pPr algn="ctr">
              <a:buClr>
                <a:srgbClr val="0000FF"/>
              </a:buClr>
              <a:buSzPct val="85000"/>
              <a:buFont typeface="Monotype Sorts" pitchFamily="2" charset="2"/>
              <a:buNone/>
              <a:defRPr/>
            </a:pPr>
            <a:r>
              <a:rPr lang="zh-CN" altLang="en-US" sz="2400" kern="0" dirty="0">
                <a:solidFill>
                  <a:srgbClr val="000000"/>
                </a:solidFill>
                <a:latin typeface="宋体" pitchFamily="2" charset="-122"/>
              </a:rPr>
              <a:t>级间负反馈</a:t>
            </a:r>
            <a:endParaRPr lang="zh-CN" altLang="en-US" sz="2400" kern="0"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9" grpId="0"/>
      <p:bldP spid="10" grpId="0"/>
      <p:bldP spid="11" grpId="0"/>
      <p:bldP spid="12" grpId="0"/>
      <p:bldP spid="13" grpId="0"/>
      <p:bldP spid="14" grpId="0"/>
      <p:bldP spid="18" grpId="0" animBg="1"/>
      <p:bldP spid="19" grpId="0" animBg="1"/>
      <p:bldP spid="2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a:extLst>
              <a:ext uri="{FF2B5EF4-FFF2-40B4-BE49-F238E27FC236}">
                <a16:creationId xmlns:a16="http://schemas.microsoft.com/office/drawing/2014/main" id="{B764E06C-0230-4E7F-A65A-EC64353AABBA}"/>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1B5B006F-227F-4BD0-B329-D7420A809AD2}" type="datetime1">
              <a:rPr lang="zh-CN" altLang="en-US" sz="1800" b="0" smtClean="0">
                <a:solidFill>
                  <a:srgbClr val="B2B2B2"/>
                </a:solidFill>
              </a:rPr>
              <a:pPr>
                <a:spcAft>
                  <a:spcPct val="0"/>
                </a:spcAft>
                <a:buFontTx/>
                <a:buNone/>
              </a:pPr>
              <a:t>2022/12/5</a:t>
            </a:fld>
            <a:endParaRPr lang="en-US" altLang="zh-CN" sz="1800" b="0">
              <a:solidFill>
                <a:srgbClr val="B2B2B2"/>
              </a:solidFill>
            </a:endParaRPr>
          </a:p>
        </p:txBody>
      </p:sp>
      <p:sp>
        <p:nvSpPr>
          <p:cNvPr id="36867" name="Rectangle 5">
            <a:extLst>
              <a:ext uri="{FF2B5EF4-FFF2-40B4-BE49-F238E27FC236}">
                <a16:creationId xmlns:a16="http://schemas.microsoft.com/office/drawing/2014/main" id="{17728D4E-42E4-488D-96D5-A23D52DABF52}"/>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latin typeface="Times New Roman" panose="02020603050405020304" pitchFamily="18" charset="0"/>
              </a:rPr>
              <a:t>模拟与数字电路 </a:t>
            </a:r>
            <a:r>
              <a:rPr lang="en-US" altLang="zh-CN" sz="1800" b="0">
                <a:solidFill>
                  <a:srgbClr val="B2B2B2"/>
                </a:solidFill>
                <a:latin typeface="Times New Roman" panose="02020603050405020304" pitchFamily="18" charset="0"/>
              </a:rPr>
              <a:t>— </a:t>
            </a:r>
            <a:r>
              <a:rPr lang="zh-CN" altLang="en-US" sz="1800" b="0">
                <a:solidFill>
                  <a:srgbClr val="B2B2B2"/>
                </a:solidFill>
                <a:latin typeface="Times New Roman" panose="02020603050405020304" pitchFamily="18" charset="0"/>
              </a:rPr>
              <a:t>集成运算放大器 </a:t>
            </a:r>
            <a:r>
              <a:rPr lang="en-US" altLang="zh-CN" sz="1800" b="0">
                <a:solidFill>
                  <a:srgbClr val="B2B2B2"/>
                </a:solidFill>
                <a:latin typeface="Times New Roman" panose="02020603050405020304" pitchFamily="18" charset="0"/>
              </a:rPr>
              <a:t>(1)</a:t>
            </a:r>
          </a:p>
        </p:txBody>
      </p:sp>
      <p:sp>
        <p:nvSpPr>
          <p:cNvPr id="36868" name="Rectangle 6">
            <a:extLst>
              <a:ext uri="{FF2B5EF4-FFF2-40B4-BE49-F238E27FC236}">
                <a16:creationId xmlns:a16="http://schemas.microsoft.com/office/drawing/2014/main" id="{25B57F4B-B2D7-4222-99EC-3FADD982A8DD}"/>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78CB480B-3D9B-403C-AFC2-BA3AD1E35EFE}" type="slidenum">
              <a:rPr lang="en-US" altLang="zh-CN" sz="1800" b="0" smtClean="0">
                <a:solidFill>
                  <a:srgbClr val="B2B2B2"/>
                </a:solidFill>
              </a:rPr>
              <a:pPr>
                <a:spcAft>
                  <a:spcPct val="0"/>
                </a:spcAft>
                <a:buFontTx/>
                <a:buNone/>
              </a:pPr>
              <a:t>19</a:t>
            </a:fld>
            <a:endParaRPr lang="en-US" altLang="zh-CN" sz="1800" b="0">
              <a:solidFill>
                <a:srgbClr val="B2B2B2"/>
              </a:solidFill>
            </a:endParaRPr>
          </a:p>
        </p:txBody>
      </p:sp>
      <p:sp>
        <p:nvSpPr>
          <p:cNvPr id="36869" name="Rectangle 2">
            <a:extLst>
              <a:ext uri="{FF2B5EF4-FFF2-40B4-BE49-F238E27FC236}">
                <a16:creationId xmlns:a16="http://schemas.microsoft.com/office/drawing/2014/main" id="{16E475B9-76EA-4CF4-A82E-EAFAECD2D6AD}"/>
              </a:ext>
            </a:extLst>
          </p:cNvPr>
          <p:cNvSpPr>
            <a:spLocks noGrp="1" noChangeArrowheads="1"/>
          </p:cNvSpPr>
          <p:nvPr>
            <p:ph type="title"/>
          </p:nvPr>
        </p:nvSpPr>
        <p:spPr/>
        <p:txBody>
          <a:bodyPr/>
          <a:lstStyle/>
          <a:p>
            <a:r>
              <a:rPr kumimoji="1" lang="zh-CN" altLang="en-US">
                <a:solidFill>
                  <a:schemeClr val="tx1"/>
                </a:solidFill>
              </a:rPr>
              <a:t>电压</a:t>
            </a:r>
            <a:r>
              <a:rPr kumimoji="1" lang="en-US" altLang="zh-CN">
                <a:solidFill>
                  <a:schemeClr val="tx1"/>
                </a:solidFill>
              </a:rPr>
              <a:t>/</a:t>
            </a:r>
            <a:r>
              <a:rPr kumimoji="1" lang="zh-CN" altLang="en-US">
                <a:solidFill>
                  <a:schemeClr val="tx1"/>
                </a:solidFill>
              </a:rPr>
              <a:t>电流反馈判断</a:t>
            </a:r>
          </a:p>
        </p:txBody>
      </p:sp>
      <p:sp>
        <p:nvSpPr>
          <p:cNvPr id="759811" name="Rectangle 3">
            <a:extLst>
              <a:ext uri="{FF2B5EF4-FFF2-40B4-BE49-F238E27FC236}">
                <a16:creationId xmlns:a16="http://schemas.microsoft.com/office/drawing/2014/main" id="{75FED00C-1324-4094-B8A8-36EEC9278D07}"/>
              </a:ext>
            </a:extLst>
          </p:cNvPr>
          <p:cNvSpPr>
            <a:spLocks noGrp="1" noChangeArrowheads="1"/>
          </p:cNvSpPr>
          <p:nvPr>
            <p:ph type="body" idx="1"/>
          </p:nvPr>
        </p:nvSpPr>
        <p:spPr/>
        <p:txBody>
          <a:bodyPr/>
          <a:lstStyle/>
          <a:p>
            <a:pPr>
              <a:lnSpc>
                <a:spcPct val="110000"/>
              </a:lnSpc>
            </a:pPr>
            <a:r>
              <a:rPr lang="zh-CN" altLang="en-US" sz="2800"/>
              <a:t>电压反馈：反馈信号的大小与输出电压成比例，反馈电路直接从输出端引出</a:t>
            </a:r>
          </a:p>
          <a:p>
            <a:pPr>
              <a:lnSpc>
                <a:spcPct val="110000"/>
              </a:lnSpc>
            </a:pPr>
            <a:r>
              <a:rPr lang="zh-CN" altLang="en-US" sz="2800"/>
              <a:t>电流反馈：反馈信号的大小与输出电流成比例，反馈电路从负载电阻靠“地”端引出</a:t>
            </a:r>
          </a:p>
          <a:p>
            <a:pPr>
              <a:lnSpc>
                <a:spcPct val="110000"/>
              </a:lnSpc>
            </a:pPr>
            <a:r>
              <a:rPr lang="zh-CN" altLang="en-US" sz="2800"/>
              <a:t>将输出电压“短路</a:t>
            </a:r>
            <a:r>
              <a:rPr lang="en-US" altLang="zh-CN" sz="2800"/>
              <a:t>”</a:t>
            </a:r>
            <a:r>
              <a:rPr lang="zh-CN" altLang="en-US" sz="2800"/>
              <a:t>，若反馈信号为零，则为电压反馈；若反馈信号仍然存在，则为电流反馈</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5981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598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a:extLst>
              <a:ext uri="{FF2B5EF4-FFF2-40B4-BE49-F238E27FC236}">
                <a16:creationId xmlns:a16="http://schemas.microsoft.com/office/drawing/2014/main" id="{A93E2DBB-ECFA-45E7-92FF-081410674FCB}"/>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C1E822C0-8DF7-4F47-AF3F-E6547657C051}" type="datetime1">
              <a:rPr lang="zh-CN" altLang="en-US" sz="1800" b="0" smtClean="0">
                <a:solidFill>
                  <a:srgbClr val="B2B2B2"/>
                </a:solidFill>
              </a:rPr>
              <a:pPr>
                <a:spcAft>
                  <a:spcPct val="0"/>
                </a:spcAft>
                <a:buFontTx/>
                <a:buNone/>
              </a:pPr>
              <a:t>2022/12/5</a:t>
            </a:fld>
            <a:endParaRPr lang="en-US" altLang="zh-CN" sz="1800" b="0">
              <a:solidFill>
                <a:srgbClr val="B2B2B2"/>
              </a:solidFill>
            </a:endParaRPr>
          </a:p>
        </p:txBody>
      </p:sp>
      <p:sp>
        <p:nvSpPr>
          <p:cNvPr id="6147" name="Rectangle 5">
            <a:extLst>
              <a:ext uri="{FF2B5EF4-FFF2-40B4-BE49-F238E27FC236}">
                <a16:creationId xmlns:a16="http://schemas.microsoft.com/office/drawing/2014/main" id="{CAD375A4-16BE-4EBD-8F63-7DFB2B821F2B}"/>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latin typeface="Times New Roman" panose="02020603050405020304" pitchFamily="18" charset="0"/>
              </a:rPr>
              <a:t>模拟与数字电路 </a:t>
            </a:r>
            <a:r>
              <a:rPr lang="en-US" altLang="zh-CN" sz="1800" b="0">
                <a:solidFill>
                  <a:srgbClr val="B2B2B2"/>
                </a:solidFill>
                <a:latin typeface="Times New Roman" panose="02020603050405020304" pitchFamily="18" charset="0"/>
              </a:rPr>
              <a:t>— </a:t>
            </a:r>
            <a:r>
              <a:rPr lang="zh-CN" altLang="en-US" sz="1800" b="0">
                <a:solidFill>
                  <a:srgbClr val="B2B2B2"/>
                </a:solidFill>
                <a:latin typeface="Times New Roman" panose="02020603050405020304" pitchFamily="18" charset="0"/>
              </a:rPr>
              <a:t>集成运算放大器 </a:t>
            </a:r>
            <a:r>
              <a:rPr lang="en-US" altLang="zh-CN" sz="1800" b="0">
                <a:solidFill>
                  <a:srgbClr val="B2B2B2"/>
                </a:solidFill>
                <a:latin typeface="Times New Roman" panose="02020603050405020304" pitchFamily="18" charset="0"/>
              </a:rPr>
              <a:t>(1)</a:t>
            </a:r>
          </a:p>
        </p:txBody>
      </p:sp>
      <p:sp>
        <p:nvSpPr>
          <p:cNvPr id="6148" name="Rectangle 6">
            <a:extLst>
              <a:ext uri="{FF2B5EF4-FFF2-40B4-BE49-F238E27FC236}">
                <a16:creationId xmlns:a16="http://schemas.microsoft.com/office/drawing/2014/main" id="{BC429C80-6898-42BC-A92A-6B87345354BD}"/>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108203C6-9DFB-4DE6-98F9-0033D624303B}" type="slidenum">
              <a:rPr lang="en-US" altLang="zh-CN" sz="1800" b="0" smtClean="0">
                <a:solidFill>
                  <a:srgbClr val="B2B2B2"/>
                </a:solidFill>
              </a:rPr>
              <a:pPr>
                <a:spcAft>
                  <a:spcPct val="0"/>
                </a:spcAft>
                <a:buFontTx/>
                <a:buNone/>
              </a:pPr>
              <a:t>2</a:t>
            </a:fld>
            <a:endParaRPr lang="en-US" altLang="zh-CN" sz="1800" b="0">
              <a:solidFill>
                <a:srgbClr val="B2B2B2"/>
              </a:solidFill>
            </a:endParaRPr>
          </a:p>
        </p:txBody>
      </p:sp>
      <p:sp>
        <p:nvSpPr>
          <p:cNvPr id="6149" name="灯片编号占位符 5">
            <a:extLst>
              <a:ext uri="{FF2B5EF4-FFF2-40B4-BE49-F238E27FC236}">
                <a16:creationId xmlns:a16="http://schemas.microsoft.com/office/drawing/2014/main" id="{722F2606-9FC8-4A16-A1BF-4850556525F8}"/>
              </a:ext>
            </a:extLst>
          </p:cNvPr>
          <p:cNvSpPr txBox="1">
            <a:spLocks noGrp="1"/>
          </p:cNvSpPr>
          <p:nvPr/>
        </p:nvSpPr>
        <p:spPr bwMode="auto">
          <a:xfrm>
            <a:off x="7502525" y="6453188"/>
            <a:ext cx="121920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Aft>
                <a:spcPct val="0"/>
              </a:spcAft>
              <a:buFontTx/>
              <a:buNone/>
            </a:pPr>
            <a:fld id="{82B45EA7-6C27-46C0-9412-4DAA37983668}" type="slidenum">
              <a:rPr lang="en-US" altLang="zh-CN" sz="1800" b="0">
                <a:solidFill>
                  <a:srgbClr val="B2B2B2"/>
                </a:solidFill>
              </a:rPr>
              <a:pPr algn="r" eaLnBrk="1" hangingPunct="1">
                <a:spcAft>
                  <a:spcPct val="0"/>
                </a:spcAft>
                <a:buFontTx/>
                <a:buNone/>
              </a:pPr>
              <a:t>2</a:t>
            </a:fld>
            <a:endParaRPr lang="en-US" altLang="zh-CN" sz="1800" b="0">
              <a:solidFill>
                <a:srgbClr val="B2B2B2"/>
              </a:solidFill>
            </a:endParaRPr>
          </a:p>
        </p:txBody>
      </p:sp>
      <p:sp>
        <p:nvSpPr>
          <p:cNvPr id="6150" name="Rectangle 2">
            <a:extLst>
              <a:ext uri="{FF2B5EF4-FFF2-40B4-BE49-F238E27FC236}">
                <a16:creationId xmlns:a16="http://schemas.microsoft.com/office/drawing/2014/main" id="{FEB46C01-7E14-4BDF-BD16-2E5C33F640A9}"/>
              </a:ext>
            </a:extLst>
          </p:cNvPr>
          <p:cNvSpPr>
            <a:spLocks noGrp="1" noChangeArrowheads="1"/>
          </p:cNvSpPr>
          <p:nvPr>
            <p:ph type="title" idx="4294967295"/>
          </p:nvPr>
        </p:nvSpPr>
        <p:spPr>
          <a:xfrm>
            <a:off x="457200" y="341313"/>
            <a:ext cx="8229600" cy="1143000"/>
          </a:xfrm>
        </p:spPr>
        <p:txBody>
          <a:bodyPr/>
          <a:lstStyle/>
          <a:p>
            <a:pPr eaLnBrk="1" hangingPunct="1"/>
            <a:r>
              <a:rPr lang="zh-CN" altLang="en-US"/>
              <a:t>内容提纲</a:t>
            </a:r>
          </a:p>
        </p:txBody>
      </p:sp>
      <p:sp>
        <p:nvSpPr>
          <p:cNvPr id="6151" name="Rectangle 3">
            <a:extLst>
              <a:ext uri="{FF2B5EF4-FFF2-40B4-BE49-F238E27FC236}">
                <a16:creationId xmlns:a16="http://schemas.microsoft.com/office/drawing/2014/main" id="{D0EE6153-1E67-4903-AB51-D8E35AE40479}"/>
              </a:ext>
            </a:extLst>
          </p:cNvPr>
          <p:cNvSpPr>
            <a:spLocks noGrp="1" noChangeArrowheads="1"/>
          </p:cNvSpPr>
          <p:nvPr>
            <p:ph type="body" idx="4294967295"/>
          </p:nvPr>
        </p:nvSpPr>
        <p:spPr>
          <a:xfrm>
            <a:off x="468313" y="1628775"/>
            <a:ext cx="8229600" cy="4525963"/>
          </a:xfrm>
        </p:spPr>
        <p:txBody>
          <a:bodyPr/>
          <a:lstStyle/>
          <a:p>
            <a:r>
              <a:rPr lang="zh-CN" altLang="en-US"/>
              <a:t>集成运放的主要参数</a:t>
            </a:r>
          </a:p>
          <a:p>
            <a:r>
              <a:rPr lang="zh-CN" altLang="en-US"/>
              <a:t>集成运放的电压传输特性</a:t>
            </a:r>
          </a:p>
          <a:p>
            <a:r>
              <a:rPr lang="zh-CN" altLang="en-US"/>
              <a:t>集成运放电路的分析方法</a:t>
            </a:r>
            <a:endParaRPr lang="en-US" altLang="zh-CN" sz="2800"/>
          </a:p>
          <a:p>
            <a:r>
              <a:rPr lang="zh-CN" altLang="en-US"/>
              <a:t>放大电路中反馈类型及其判断</a:t>
            </a:r>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a:extLst>
              <a:ext uri="{FF2B5EF4-FFF2-40B4-BE49-F238E27FC236}">
                <a16:creationId xmlns:a16="http://schemas.microsoft.com/office/drawing/2014/main" id="{B9D3D5B2-6AEA-4D7F-9A00-429B22D80849}"/>
              </a:ext>
            </a:extLst>
          </p:cNvPr>
          <p:cNvSpPr>
            <a:spLocks noGrp="1" noChangeArrowheads="1"/>
          </p:cNvSpPr>
          <p:nvPr>
            <p:ph type="title"/>
          </p:nvPr>
        </p:nvSpPr>
        <p:spPr/>
        <p:txBody>
          <a:bodyPr/>
          <a:lstStyle/>
          <a:p>
            <a:r>
              <a:rPr lang="zh-CN" altLang="en-US"/>
              <a:t>电压反馈与电流反馈</a:t>
            </a:r>
          </a:p>
        </p:txBody>
      </p:sp>
      <p:sp>
        <p:nvSpPr>
          <p:cNvPr id="38915" name="内容占位符 2">
            <a:extLst>
              <a:ext uri="{FF2B5EF4-FFF2-40B4-BE49-F238E27FC236}">
                <a16:creationId xmlns:a16="http://schemas.microsoft.com/office/drawing/2014/main" id="{34C2E037-F802-4904-8E18-A4DF45CB8772}"/>
              </a:ext>
            </a:extLst>
          </p:cNvPr>
          <p:cNvSpPr>
            <a:spLocks noGrp="1" noChangeArrowheads="1"/>
          </p:cNvSpPr>
          <p:nvPr>
            <p:ph idx="1"/>
          </p:nvPr>
        </p:nvSpPr>
        <p:spPr/>
        <p:txBody>
          <a:bodyPr/>
          <a:lstStyle/>
          <a:p>
            <a:r>
              <a:rPr lang="zh-CN" altLang="en-US" sz="2800">
                <a:solidFill>
                  <a:srgbClr val="000000"/>
                </a:solidFill>
              </a:rPr>
              <a:t>将</a:t>
            </a:r>
            <a:r>
              <a:rPr lang="zh-CN" altLang="en-US" sz="2800">
                <a:solidFill>
                  <a:srgbClr val="FF0000"/>
                </a:solidFill>
              </a:rPr>
              <a:t>负载</a:t>
            </a:r>
            <a:r>
              <a:rPr lang="zh-CN" altLang="en-US" sz="2800">
                <a:solidFill>
                  <a:srgbClr val="000000"/>
                </a:solidFill>
              </a:rPr>
              <a:t>短路（未接负载时输出对地短路），反馈量为零</a:t>
            </a:r>
            <a:r>
              <a:rPr lang="en-US" altLang="zh-CN" sz="2800">
                <a:solidFill>
                  <a:srgbClr val="000000"/>
                </a:solidFill>
              </a:rPr>
              <a:t>——</a:t>
            </a:r>
            <a:r>
              <a:rPr lang="zh-CN" altLang="en-US" sz="2800">
                <a:solidFill>
                  <a:srgbClr val="000000"/>
                </a:solidFill>
              </a:rPr>
              <a:t>电压反馈</a:t>
            </a:r>
            <a:endParaRPr lang="en-US" altLang="zh-CN" sz="2800">
              <a:solidFill>
                <a:srgbClr val="000000"/>
              </a:solidFill>
            </a:endParaRPr>
          </a:p>
          <a:p>
            <a:r>
              <a:rPr lang="zh-CN" altLang="en-US" sz="2800">
                <a:solidFill>
                  <a:srgbClr val="000000"/>
                </a:solidFill>
              </a:rPr>
              <a:t>将</a:t>
            </a:r>
            <a:r>
              <a:rPr lang="zh-CN" altLang="en-US" sz="2800">
                <a:solidFill>
                  <a:srgbClr val="FF0000"/>
                </a:solidFill>
              </a:rPr>
              <a:t>负载</a:t>
            </a:r>
            <a:r>
              <a:rPr lang="zh-CN" altLang="en-US" sz="2800">
                <a:solidFill>
                  <a:srgbClr val="000000"/>
                </a:solidFill>
              </a:rPr>
              <a:t>短路，反馈量仍然存在</a:t>
            </a:r>
            <a:r>
              <a:rPr lang="en-US" altLang="zh-CN" sz="2800">
                <a:solidFill>
                  <a:srgbClr val="000000"/>
                </a:solidFill>
              </a:rPr>
              <a:t>——</a:t>
            </a:r>
            <a:r>
              <a:rPr lang="zh-CN" altLang="en-US" sz="2800">
                <a:solidFill>
                  <a:srgbClr val="000000"/>
                </a:solidFill>
              </a:rPr>
              <a:t>电流反馈</a:t>
            </a:r>
            <a:endParaRPr lang="zh-CN" altLang="en-US" sz="2800"/>
          </a:p>
        </p:txBody>
      </p:sp>
      <p:sp>
        <p:nvSpPr>
          <p:cNvPr id="38916" name="日期占位符 3">
            <a:extLst>
              <a:ext uri="{FF2B5EF4-FFF2-40B4-BE49-F238E27FC236}">
                <a16:creationId xmlns:a16="http://schemas.microsoft.com/office/drawing/2014/main" id="{FB8B9D47-06D7-4202-B2CC-00D94092CC30}"/>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EE26B589-07E7-4727-9139-C819FEB43F57}" type="datetime1">
              <a:rPr lang="zh-CN" altLang="en-US" sz="1800" b="0" smtClean="0">
                <a:solidFill>
                  <a:srgbClr val="B2B2B2"/>
                </a:solidFill>
              </a:rPr>
              <a:pPr>
                <a:spcAft>
                  <a:spcPct val="0"/>
                </a:spcAft>
                <a:buFontTx/>
                <a:buNone/>
              </a:pPr>
              <a:t>2022/12/5</a:t>
            </a:fld>
            <a:endParaRPr lang="en-US" altLang="zh-CN" sz="1800" b="0">
              <a:solidFill>
                <a:srgbClr val="B2B2B2"/>
              </a:solidFill>
            </a:endParaRPr>
          </a:p>
        </p:txBody>
      </p:sp>
      <p:sp>
        <p:nvSpPr>
          <p:cNvPr id="38917" name="页脚占位符 4">
            <a:extLst>
              <a:ext uri="{FF2B5EF4-FFF2-40B4-BE49-F238E27FC236}">
                <a16:creationId xmlns:a16="http://schemas.microsoft.com/office/drawing/2014/main" id="{55782699-5BAC-4C49-AF6A-5BFF768FB3AE}"/>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latin typeface="Times New Roman" panose="02020603050405020304" pitchFamily="18" charset="0"/>
              </a:rPr>
              <a:t>模拟与数字电路 </a:t>
            </a:r>
            <a:r>
              <a:rPr lang="en-US" altLang="zh-CN" sz="1800" b="0">
                <a:solidFill>
                  <a:srgbClr val="B2B2B2"/>
                </a:solidFill>
                <a:latin typeface="Times New Roman" panose="02020603050405020304" pitchFamily="18" charset="0"/>
              </a:rPr>
              <a:t>— </a:t>
            </a:r>
            <a:r>
              <a:rPr lang="zh-CN" altLang="en-US" sz="1800" b="0">
                <a:solidFill>
                  <a:srgbClr val="B2B2B2"/>
                </a:solidFill>
                <a:latin typeface="Times New Roman" panose="02020603050405020304" pitchFamily="18" charset="0"/>
              </a:rPr>
              <a:t>集成运算放大器 </a:t>
            </a:r>
            <a:r>
              <a:rPr lang="en-US" altLang="zh-CN" sz="1800" b="0">
                <a:solidFill>
                  <a:srgbClr val="B2B2B2"/>
                </a:solidFill>
                <a:latin typeface="Times New Roman" panose="02020603050405020304" pitchFamily="18" charset="0"/>
              </a:rPr>
              <a:t>(1)</a:t>
            </a:r>
          </a:p>
        </p:txBody>
      </p:sp>
      <p:sp>
        <p:nvSpPr>
          <p:cNvPr id="38918" name="灯片编号占位符 5">
            <a:extLst>
              <a:ext uri="{FF2B5EF4-FFF2-40B4-BE49-F238E27FC236}">
                <a16:creationId xmlns:a16="http://schemas.microsoft.com/office/drawing/2014/main" id="{F2C3270D-2AD8-47B3-B035-2BE9627AE1F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642782F1-E210-4DDB-A16E-E551005EA215}" type="slidenum">
              <a:rPr lang="en-US" altLang="zh-CN" sz="1800" b="0" smtClean="0">
                <a:solidFill>
                  <a:srgbClr val="B2B2B2"/>
                </a:solidFill>
              </a:rPr>
              <a:pPr>
                <a:spcAft>
                  <a:spcPct val="0"/>
                </a:spcAft>
                <a:buFontTx/>
                <a:buNone/>
              </a:pPr>
              <a:t>20</a:t>
            </a:fld>
            <a:endParaRPr lang="en-US" altLang="zh-CN" sz="1800" b="0">
              <a:solidFill>
                <a:srgbClr val="B2B2B2"/>
              </a:solidFill>
            </a:endParaRPr>
          </a:p>
        </p:txBody>
      </p:sp>
      <p:pic>
        <p:nvPicPr>
          <p:cNvPr id="15" name="Picture 2" descr="未标题-1">
            <a:extLst>
              <a:ext uri="{FF2B5EF4-FFF2-40B4-BE49-F238E27FC236}">
                <a16:creationId xmlns:a16="http://schemas.microsoft.com/office/drawing/2014/main" id="{0EA7CA2F-4418-48B0-B9F4-711E727B60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3500" y="3249613"/>
            <a:ext cx="3714750" cy="274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3" descr="未标题-1">
            <a:extLst>
              <a:ext uri="{FF2B5EF4-FFF2-40B4-BE49-F238E27FC236}">
                <a16:creationId xmlns:a16="http://schemas.microsoft.com/office/drawing/2014/main" id="{2F6419B9-20A4-47FD-B371-CD37486585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0" y="3249613"/>
            <a:ext cx="3960813" cy="213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a:extLst>
              <a:ext uri="{FF2B5EF4-FFF2-40B4-BE49-F238E27FC236}">
                <a16:creationId xmlns:a16="http://schemas.microsoft.com/office/drawing/2014/main" id="{65B0A1D3-CE1F-4B4B-BFBC-9917321E5A9E}"/>
              </a:ext>
            </a:extLst>
          </p:cNvPr>
          <p:cNvSpPr>
            <a:spLocks noChangeArrowheads="1"/>
          </p:cNvSpPr>
          <p:nvPr/>
        </p:nvSpPr>
        <p:spPr bwMode="auto">
          <a:xfrm>
            <a:off x="1409700" y="5408613"/>
            <a:ext cx="1600200"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lr>
                <a:schemeClr val="accent2"/>
              </a:buClr>
              <a:buFont typeface="Wingdings" pitchFamily="2" charset="2"/>
              <a:buChar char="o"/>
              <a:defRPr sz="3000" b="1">
                <a:solidFill>
                  <a:schemeClr val="tx1"/>
                </a:solidFill>
                <a:latin typeface="Arial Narrow" pitchFamily="34" charset="0"/>
                <a:ea typeface="楷体_GB2312" pitchFamily="49" charset="-122"/>
              </a:defRPr>
            </a:lvl1pPr>
            <a:lvl2pPr marL="762000" indent="-285750" algn="l">
              <a:spcBef>
                <a:spcPct val="20000"/>
              </a:spcBef>
              <a:buClr>
                <a:schemeClr val="accent2"/>
              </a:buClr>
              <a:buFont typeface="Wingdings" pitchFamily="2" charset="2"/>
              <a:buChar char="n"/>
              <a:defRPr sz="3000" b="1">
                <a:solidFill>
                  <a:schemeClr val="tx1"/>
                </a:solidFill>
                <a:latin typeface="Arial Narrow" pitchFamily="34" charset="0"/>
                <a:ea typeface="楷体_GB2312" pitchFamily="49" charset="-122"/>
              </a:defRPr>
            </a:lvl2pPr>
            <a:lvl3pPr marL="1181100" indent="-228600" algn="l">
              <a:spcBef>
                <a:spcPct val="20000"/>
              </a:spcBef>
              <a:buClr>
                <a:schemeClr val="accent2"/>
              </a:buClr>
              <a:buFont typeface="Wingdings" pitchFamily="2" charset="2"/>
              <a:buChar char="o"/>
              <a:defRPr sz="2800" b="1">
                <a:solidFill>
                  <a:schemeClr val="tx1"/>
                </a:solidFill>
                <a:latin typeface="Arial Narrow" pitchFamily="34" charset="0"/>
                <a:ea typeface="楷体_GB2312" pitchFamily="49" charset="-122"/>
              </a:defRPr>
            </a:lvl3pPr>
            <a:lvl4pPr marL="1600200" indent="-228600" algn="l">
              <a:spcBef>
                <a:spcPct val="20000"/>
              </a:spcBef>
              <a:buClr>
                <a:schemeClr val="accent2"/>
              </a:buClr>
              <a:buFont typeface="Wingdings" pitchFamily="2" charset="2"/>
              <a:buChar char="n"/>
              <a:defRPr sz="2400" b="1">
                <a:solidFill>
                  <a:schemeClr val="tx1"/>
                </a:solidFill>
                <a:latin typeface="Arial Narrow" pitchFamily="34" charset="0"/>
                <a:ea typeface="楷体_GB2312" pitchFamily="49" charset="-122"/>
              </a:defRPr>
            </a:lvl4pPr>
            <a:lvl5pPr marL="2057400" indent="-228600" algn="l">
              <a:spcBef>
                <a:spcPct val="25000"/>
              </a:spcBef>
              <a:buClr>
                <a:schemeClr val="accent2"/>
              </a:buClr>
              <a:buFont typeface="Wingdings" pitchFamily="2" charset="2"/>
              <a:buChar char="§"/>
              <a:defRPr sz="2400" b="1">
                <a:solidFill>
                  <a:schemeClr val="tx1"/>
                </a:solidFill>
                <a:latin typeface="Arial Narrow" pitchFamily="34" charset="0"/>
                <a:ea typeface="楷体_GB2312" pitchFamily="49" charset="-122"/>
              </a:defRPr>
            </a:lvl5pPr>
            <a:lvl6pPr marL="25146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6pPr>
            <a:lvl7pPr marL="29718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7pPr>
            <a:lvl8pPr marL="34290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8pPr>
            <a:lvl9pPr marL="38862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9pPr>
          </a:lstStyle>
          <a:p>
            <a:pPr algn="just">
              <a:lnSpc>
                <a:spcPct val="110000"/>
              </a:lnSpc>
              <a:buClr>
                <a:srgbClr val="CC0000"/>
              </a:buClr>
              <a:buFont typeface="Wingdings" pitchFamily="2" charset="2"/>
              <a:buNone/>
              <a:defRPr/>
            </a:pPr>
            <a:r>
              <a:rPr lang="zh-CN" altLang="en-US" sz="2400" kern="0">
                <a:solidFill>
                  <a:srgbClr val="000000"/>
                </a:solidFill>
              </a:rPr>
              <a:t>电压反馈</a:t>
            </a:r>
          </a:p>
        </p:txBody>
      </p:sp>
      <p:sp>
        <p:nvSpPr>
          <p:cNvPr id="18" name="Rectangle 9">
            <a:extLst>
              <a:ext uri="{FF2B5EF4-FFF2-40B4-BE49-F238E27FC236}">
                <a16:creationId xmlns:a16="http://schemas.microsoft.com/office/drawing/2014/main" id="{9BC3EBD6-2B6A-4D34-93BA-720C6EAF02C3}"/>
              </a:ext>
            </a:extLst>
          </p:cNvPr>
          <p:cNvSpPr>
            <a:spLocks noChangeArrowheads="1"/>
          </p:cNvSpPr>
          <p:nvPr/>
        </p:nvSpPr>
        <p:spPr bwMode="auto">
          <a:xfrm>
            <a:off x="6819900" y="5408613"/>
            <a:ext cx="1676400"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lr>
                <a:schemeClr val="accent2"/>
              </a:buClr>
              <a:buFont typeface="Wingdings" pitchFamily="2" charset="2"/>
              <a:buChar char="o"/>
              <a:defRPr sz="3000" b="1">
                <a:solidFill>
                  <a:schemeClr val="tx1"/>
                </a:solidFill>
                <a:latin typeface="Arial Narrow" pitchFamily="34" charset="0"/>
                <a:ea typeface="楷体_GB2312" pitchFamily="49" charset="-122"/>
              </a:defRPr>
            </a:lvl1pPr>
            <a:lvl2pPr marL="762000" indent="-285750" algn="l">
              <a:spcBef>
                <a:spcPct val="20000"/>
              </a:spcBef>
              <a:buClr>
                <a:schemeClr val="accent2"/>
              </a:buClr>
              <a:buFont typeface="Wingdings" pitchFamily="2" charset="2"/>
              <a:buChar char="n"/>
              <a:defRPr sz="3000" b="1">
                <a:solidFill>
                  <a:schemeClr val="tx1"/>
                </a:solidFill>
                <a:latin typeface="Arial Narrow" pitchFamily="34" charset="0"/>
                <a:ea typeface="楷体_GB2312" pitchFamily="49" charset="-122"/>
              </a:defRPr>
            </a:lvl2pPr>
            <a:lvl3pPr marL="1181100" indent="-228600" algn="l">
              <a:spcBef>
                <a:spcPct val="20000"/>
              </a:spcBef>
              <a:buClr>
                <a:schemeClr val="accent2"/>
              </a:buClr>
              <a:buFont typeface="Wingdings" pitchFamily="2" charset="2"/>
              <a:buChar char="o"/>
              <a:defRPr sz="2800" b="1">
                <a:solidFill>
                  <a:schemeClr val="tx1"/>
                </a:solidFill>
                <a:latin typeface="Arial Narrow" pitchFamily="34" charset="0"/>
                <a:ea typeface="楷体_GB2312" pitchFamily="49" charset="-122"/>
              </a:defRPr>
            </a:lvl3pPr>
            <a:lvl4pPr marL="1600200" indent="-228600" algn="l">
              <a:spcBef>
                <a:spcPct val="20000"/>
              </a:spcBef>
              <a:buClr>
                <a:schemeClr val="accent2"/>
              </a:buClr>
              <a:buFont typeface="Wingdings" pitchFamily="2" charset="2"/>
              <a:buChar char="n"/>
              <a:defRPr sz="2400" b="1">
                <a:solidFill>
                  <a:schemeClr val="tx1"/>
                </a:solidFill>
                <a:latin typeface="Arial Narrow" pitchFamily="34" charset="0"/>
                <a:ea typeface="楷体_GB2312" pitchFamily="49" charset="-122"/>
              </a:defRPr>
            </a:lvl4pPr>
            <a:lvl5pPr marL="2057400" indent="-228600" algn="l">
              <a:spcBef>
                <a:spcPct val="25000"/>
              </a:spcBef>
              <a:buClr>
                <a:schemeClr val="accent2"/>
              </a:buClr>
              <a:buFont typeface="Wingdings" pitchFamily="2" charset="2"/>
              <a:buChar char="§"/>
              <a:defRPr sz="2400" b="1">
                <a:solidFill>
                  <a:schemeClr val="tx1"/>
                </a:solidFill>
                <a:latin typeface="Arial Narrow" pitchFamily="34" charset="0"/>
                <a:ea typeface="楷体_GB2312" pitchFamily="49" charset="-122"/>
              </a:defRPr>
            </a:lvl5pPr>
            <a:lvl6pPr marL="25146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6pPr>
            <a:lvl7pPr marL="29718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7pPr>
            <a:lvl8pPr marL="34290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8pPr>
            <a:lvl9pPr marL="38862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9pPr>
          </a:lstStyle>
          <a:p>
            <a:pPr algn="just">
              <a:lnSpc>
                <a:spcPct val="110000"/>
              </a:lnSpc>
              <a:buClr>
                <a:srgbClr val="CC0000"/>
              </a:buClr>
              <a:buFont typeface="Wingdings" pitchFamily="2" charset="2"/>
              <a:buNone/>
              <a:defRPr/>
            </a:pPr>
            <a:r>
              <a:rPr lang="zh-CN" altLang="en-US" sz="2400" kern="0">
                <a:solidFill>
                  <a:srgbClr val="000000"/>
                </a:solidFill>
              </a:rPr>
              <a:t>电流反馈</a:t>
            </a:r>
          </a:p>
        </p:txBody>
      </p:sp>
      <p:sp>
        <p:nvSpPr>
          <p:cNvPr id="19" name="Freeform 10">
            <a:extLst>
              <a:ext uri="{FF2B5EF4-FFF2-40B4-BE49-F238E27FC236}">
                <a16:creationId xmlns:a16="http://schemas.microsoft.com/office/drawing/2014/main" id="{1906CE87-FE96-45A0-B461-35D25578EBFD}"/>
              </a:ext>
            </a:extLst>
          </p:cNvPr>
          <p:cNvSpPr>
            <a:spLocks/>
          </p:cNvSpPr>
          <p:nvPr/>
        </p:nvSpPr>
        <p:spPr bwMode="auto">
          <a:xfrm>
            <a:off x="3644900" y="3979863"/>
            <a:ext cx="304800" cy="1141412"/>
          </a:xfrm>
          <a:custGeom>
            <a:avLst/>
            <a:gdLst>
              <a:gd name="T0" fmla="*/ 2147483646 w 210"/>
              <a:gd name="T1" fmla="*/ 0 h 688"/>
              <a:gd name="T2" fmla="*/ 2147483646 w 210"/>
              <a:gd name="T3" fmla="*/ 2147483646 h 688"/>
              <a:gd name="T4" fmla="*/ 2147483646 w 210"/>
              <a:gd name="T5" fmla="*/ 2147483646 h 688"/>
              <a:gd name="T6" fmla="*/ 2147483646 w 210"/>
              <a:gd name="T7" fmla="*/ 2147483646 h 6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0" h="688">
                <a:moveTo>
                  <a:pt x="180" y="0"/>
                </a:moveTo>
                <a:cubicBezTo>
                  <a:pt x="155" y="32"/>
                  <a:pt x="55" y="104"/>
                  <a:pt x="30" y="194"/>
                </a:cubicBezTo>
                <a:cubicBezTo>
                  <a:pt x="5" y="284"/>
                  <a:pt x="0" y="456"/>
                  <a:pt x="30" y="538"/>
                </a:cubicBezTo>
                <a:cubicBezTo>
                  <a:pt x="60" y="620"/>
                  <a:pt x="172" y="657"/>
                  <a:pt x="210" y="688"/>
                </a:cubicBezTo>
              </a:path>
            </a:pathLst>
          </a:custGeom>
          <a:noFill/>
          <a:ln w="25400"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Freeform 11">
            <a:extLst>
              <a:ext uri="{FF2B5EF4-FFF2-40B4-BE49-F238E27FC236}">
                <a16:creationId xmlns:a16="http://schemas.microsoft.com/office/drawing/2014/main" id="{ADD036B2-FC32-478C-B66D-5F863600CD08}"/>
              </a:ext>
            </a:extLst>
          </p:cNvPr>
          <p:cNvSpPr>
            <a:spLocks/>
          </p:cNvSpPr>
          <p:nvPr/>
        </p:nvSpPr>
        <p:spPr bwMode="auto">
          <a:xfrm>
            <a:off x="7923213" y="3970338"/>
            <a:ext cx="187325" cy="1006475"/>
          </a:xfrm>
          <a:custGeom>
            <a:avLst/>
            <a:gdLst>
              <a:gd name="T0" fmla="*/ 2147483646 w 118"/>
              <a:gd name="T1" fmla="*/ 0 h 617"/>
              <a:gd name="T2" fmla="*/ 2147483646 w 118"/>
              <a:gd name="T3" fmla="*/ 2147483646 h 617"/>
              <a:gd name="T4" fmla="*/ 2147483646 w 118"/>
              <a:gd name="T5" fmla="*/ 2147483646 h 617"/>
              <a:gd name="T6" fmla="*/ 2147483646 w 118"/>
              <a:gd name="T7" fmla="*/ 2147483646 h 6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8" h="617">
                <a:moveTo>
                  <a:pt x="118" y="0"/>
                </a:moveTo>
                <a:cubicBezTo>
                  <a:pt x="102" y="31"/>
                  <a:pt x="41" y="108"/>
                  <a:pt x="23" y="183"/>
                </a:cubicBezTo>
                <a:cubicBezTo>
                  <a:pt x="5" y="258"/>
                  <a:pt x="0" y="381"/>
                  <a:pt x="8" y="453"/>
                </a:cubicBezTo>
                <a:cubicBezTo>
                  <a:pt x="16" y="525"/>
                  <a:pt x="55" y="583"/>
                  <a:pt x="68" y="617"/>
                </a:cubicBezTo>
              </a:path>
            </a:pathLst>
          </a:custGeom>
          <a:noFill/>
          <a:ln w="25400"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AutoShape 12">
            <a:extLst>
              <a:ext uri="{FF2B5EF4-FFF2-40B4-BE49-F238E27FC236}">
                <a16:creationId xmlns:a16="http://schemas.microsoft.com/office/drawing/2014/main" id="{30DEE855-D811-41A2-A9BE-0B8B39518D42}"/>
              </a:ext>
            </a:extLst>
          </p:cNvPr>
          <p:cNvSpPr>
            <a:spLocks noChangeArrowheads="1"/>
          </p:cNvSpPr>
          <p:nvPr/>
        </p:nvSpPr>
        <p:spPr bwMode="auto">
          <a:xfrm>
            <a:off x="2933700" y="5292725"/>
            <a:ext cx="1600200" cy="495300"/>
          </a:xfrm>
          <a:prstGeom prst="wedgeEllipseCallout">
            <a:avLst>
              <a:gd name="adj1" fmla="val -53375"/>
              <a:gd name="adj2" fmla="val -150639"/>
            </a:avLst>
          </a:prstGeom>
          <a:solidFill>
            <a:srgbClr val="CCFFCC"/>
          </a:solidFill>
          <a:ln w="63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72000" rIns="36000" bIns="72000" anchor="ctr">
            <a:spAutoFit/>
          </a:bodyPr>
          <a:lstStyle/>
          <a:p>
            <a:pPr algn="ctr">
              <a:lnSpc>
                <a:spcPct val="80000"/>
              </a:lnSpc>
              <a:spcBef>
                <a:spcPct val="50000"/>
              </a:spcBef>
              <a:defRPr/>
            </a:pPr>
            <a:r>
              <a:rPr kumimoji="1" lang="zh-CN" altLang="en-US" sz="2000" b="1" kern="0">
                <a:solidFill>
                  <a:srgbClr val="FF0000"/>
                </a:solidFill>
                <a:latin typeface="Times New Roman" pitchFamily="18" charset="0"/>
                <a:ea typeface="楷体_GB2312" pitchFamily="49" charset="-122"/>
              </a:rPr>
              <a:t>反馈通路</a:t>
            </a:r>
          </a:p>
        </p:txBody>
      </p:sp>
      <p:sp>
        <p:nvSpPr>
          <p:cNvPr id="22" name="AutoShape 13">
            <a:extLst>
              <a:ext uri="{FF2B5EF4-FFF2-40B4-BE49-F238E27FC236}">
                <a16:creationId xmlns:a16="http://schemas.microsoft.com/office/drawing/2014/main" id="{7615BD48-1AA6-4ABA-AB7C-15A8BC5BAEEA}"/>
              </a:ext>
            </a:extLst>
          </p:cNvPr>
          <p:cNvSpPr>
            <a:spLocks noChangeArrowheads="1"/>
          </p:cNvSpPr>
          <p:nvPr/>
        </p:nvSpPr>
        <p:spPr bwMode="auto">
          <a:xfrm>
            <a:off x="4610100" y="3921125"/>
            <a:ext cx="1600200" cy="495300"/>
          </a:xfrm>
          <a:prstGeom prst="wedgeEllipseCallout">
            <a:avLst>
              <a:gd name="adj1" fmla="val 77579"/>
              <a:gd name="adj2" fmla="val 162819"/>
            </a:avLst>
          </a:prstGeom>
          <a:solidFill>
            <a:srgbClr val="CCFFCC"/>
          </a:solidFill>
          <a:ln w="63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72000" rIns="36000" bIns="72000" anchor="ctr">
            <a:spAutoFit/>
          </a:bodyPr>
          <a:lstStyle/>
          <a:p>
            <a:pPr algn="ctr">
              <a:lnSpc>
                <a:spcPct val="80000"/>
              </a:lnSpc>
              <a:spcBef>
                <a:spcPct val="50000"/>
              </a:spcBef>
              <a:defRPr/>
            </a:pPr>
            <a:r>
              <a:rPr kumimoji="1" lang="zh-CN" altLang="en-US" sz="2000" b="1" kern="0">
                <a:solidFill>
                  <a:srgbClr val="FF0000"/>
                </a:solidFill>
                <a:latin typeface="Times New Roman" pitchFamily="18" charset="0"/>
                <a:ea typeface="楷体_GB2312" pitchFamily="49" charset="-122"/>
              </a:rPr>
              <a:t>反馈通路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ox(in)">
                                      <p:cBhvr>
                                        <p:cTn id="7" dur="500"/>
                                        <p:tgtEl>
                                          <p:spTgt spid="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dissolve">
                                      <p:cBhvr>
                                        <p:cTn id="12" dur="500"/>
                                        <p:tgtEl>
                                          <p:spTgt spid="2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strips(downRight)">
                                      <p:cBhvr>
                                        <p:cTn id="17" dur="500"/>
                                        <p:tgtEl>
                                          <p:spTgt spid="1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500"/>
                                        <p:tgtEl>
                                          <p:spTgt spid="1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ox(in)">
                                      <p:cBhvr>
                                        <p:cTn id="27" dur="500"/>
                                        <p:tgtEl>
                                          <p:spTgt spid="1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dissolve">
                                      <p:cBhvr>
                                        <p:cTn id="32" dur="500"/>
                                        <p:tgtEl>
                                          <p:spTgt spid="2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strips(downRight)">
                                      <p:cBhvr>
                                        <p:cTn id="37" dur="500"/>
                                        <p:tgtEl>
                                          <p:spTgt spid="2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wipe(left)">
                                      <p:cBhvr>
                                        <p:cTn id="4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utoUpdateAnimBg="0"/>
      <p:bldP spid="18" grpId="0" autoUpdateAnimBg="0"/>
      <p:bldP spid="21" grpId="0" animBg="1" autoUpdateAnimBg="0"/>
      <p:bldP spid="22"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a:extLst>
              <a:ext uri="{FF2B5EF4-FFF2-40B4-BE49-F238E27FC236}">
                <a16:creationId xmlns:a16="http://schemas.microsoft.com/office/drawing/2014/main" id="{FC5CE4FB-C8EA-4A27-8C3B-785F3D9FD7B9}"/>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BC4D5D40-E671-4613-A0C7-3C37640A165A}" type="datetime1">
              <a:rPr lang="zh-CN" altLang="en-US" sz="1800" b="0" smtClean="0">
                <a:solidFill>
                  <a:srgbClr val="B2B2B2"/>
                </a:solidFill>
              </a:rPr>
              <a:pPr>
                <a:spcAft>
                  <a:spcPct val="0"/>
                </a:spcAft>
                <a:buFontTx/>
                <a:buNone/>
              </a:pPr>
              <a:t>2022/12/5</a:t>
            </a:fld>
            <a:endParaRPr lang="en-US" altLang="zh-CN" sz="1800" b="0">
              <a:solidFill>
                <a:srgbClr val="B2B2B2"/>
              </a:solidFill>
            </a:endParaRPr>
          </a:p>
        </p:txBody>
      </p:sp>
      <p:sp>
        <p:nvSpPr>
          <p:cNvPr id="39939" name="Rectangle 5">
            <a:extLst>
              <a:ext uri="{FF2B5EF4-FFF2-40B4-BE49-F238E27FC236}">
                <a16:creationId xmlns:a16="http://schemas.microsoft.com/office/drawing/2014/main" id="{080A7BF7-AC59-4C2A-8391-D163D9C7DDCF}"/>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latin typeface="Times New Roman" panose="02020603050405020304" pitchFamily="18" charset="0"/>
              </a:rPr>
              <a:t>模拟与数字电路 </a:t>
            </a:r>
            <a:r>
              <a:rPr lang="en-US" altLang="zh-CN" sz="1800" b="0">
                <a:solidFill>
                  <a:srgbClr val="B2B2B2"/>
                </a:solidFill>
                <a:latin typeface="Times New Roman" panose="02020603050405020304" pitchFamily="18" charset="0"/>
              </a:rPr>
              <a:t>— </a:t>
            </a:r>
            <a:r>
              <a:rPr lang="zh-CN" altLang="en-US" sz="1800" b="0">
                <a:solidFill>
                  <a:srgbClr val="B2B2B2"/>
                </a:solidFill>
                <a:latin typeface="Times New Roman" panose="02020603050405020304" pitchFamily="18" charset="0"/>
              </a:rPr>
              <a:t>集成运算放大器 </a:t>
            </a:r>
            <a:r>
              <a:rPr lang="en-US" altLang="zh-CN" sz="1800" b="0">
                <a:solidFill>
                  <a:srgbClr val="B2B2B2"/>
                </a:solidFill>
                <a:latin typeface="Times New Roman" panose="02020603050405020304" pitchFamily="18" charset="0"/>
              </a:rPr>
              <a:t>(1)</a:t>
            </a:r>
          </a:p>
        </p:txBody>
      </p:sp>
      <p:sp>
        <p:nvSpPr>
          <p:cNvPr id="39940" name="Rectangle 6">
            <a:extLst>
              <a:ext uri="{FF2B5EF4-FFF2-40B4-BE49-F238E27FC236}">
                <a16:creationId xmlns:a16="http://schemas.microsoft.com/office/drawing/2014/main" id="{A6F1366E-C79C-4555-9DC3-5865AA0DFFF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D0FB9C4E-6402-483B-A046-A1089AE956C3}" type="slidenum">
              <a:rPr lang="en-US" altLang="zh-CN" sz="1800" b="0" smtClean="0">
                <a:solidFill>
                  <a:srgbClr val="B2B2B2"/>
                </a:solidFill>
              </a:rPr>
              <a:pPr>
                <a:spcAft>
                  <a:spcPct val="0"/>
                </a:spcAft>
                <a:buFontTx/>
                <a:buNone/>
              </a:pPr>
              <a:t>21</a:t>
            </a:fld>
            <a:endParaRPr lang="en-US" altLang="zh-CN" sz="1800" b="0">
              <a:solidFill>
                <a:srgbClr val="B2B2B2"/>
              </a:solidFill>
            </a:endParaRPr>
          </a:p>
        </p:txBody>
      </p:sp>
      <p:sp>
        <p:nvSpPr>
          <p:cNvPr id="39941" name="Rectangle 2">
            <a:extLst>
              <a:ext uri="{FF2B5EF4-FFF2-40B4-BE49-F238E27FC236}">
                <a16:creationId xmlns:a16="http://schemas.microsoft.com/office/drawing/2014/main" id="{EF788F73-2983-4776-AE71-3037F3A6C7B1}"/>
              </a:ext>
            </a:extLst>
          </p:cNvPr>
          <p:cNvSpPr>
            <a:spLocks noGrp="1" noChangeArrowheads="1"/>
          </p:cNvSpPr>
          <p:nvPr>
            <p:ph type="title"/>
          </p:nvPr>
        </p:nvSpPr>
        <p:spPr/>
        <p:txBody>
          <a:bodyPr/>
          <a:lstStyle/>
          <a:p>
            <a:r>
              <a:rPr lang="zh-CN" altLang="en-US"/>
              <a:t>串联</a:t>
            </a:r>
            <a:r>
              <a:rPr lang="en-US" altLang="zh-CN"/>
              <a:t>/</a:t>
            </a:r>
            <a:r>
              <a:rPr lang="zh-CN" altLang="en-US"/>
              <a:t>并联反馈</a:t>
            </a:r>
            <a:r>
              <a:rPr kumimoji="1" lang="zh-CN" altLang="en-US">
                <a:solidFill>
                  <a:schemeClr val="tx1"/>
                </a:solidFill>
              </a:rPr>
              <a:t>判断</a:t>
            </a:r>
          </a:p>
        </p:txBody>
      </p:sp>
      <p:sp>
        <p:nvSpPr>
          <p:cNvPr id="761859" name="Rectangle 3">
            <a:extLst>
              <a:ext uri="{FF2B5EF4-FFF2-40B4-BE49-F238E27FC236}">
                <a16:creationId xmlns:a16="http://schemas.microsoft.com/office/drawing/2014/main" id="{F92A14B3-D9C1-4998-AE94-6E965B2070B3}"/>
              </a:ext>
            </a:extLst>
          </p:cNvPr>
          <p:cNvSpPr>
            <a:spLocks noGrp="1" noChangeArrowheads="1"/>
          </p:cNvSpPr>
          <p:nvPr>
            <p:ph type="body" idx="1"/>
          </p:nvPr>
        </p:nvSpPr>
        <p:spPr>
          <a:xfrm>
            <a:off x="457200" y="1304925"/>
            <a:ext cx="8229600" cy="2844800"/>
          </a:xfrm>
        </p:spPr>
        <p:txBody>
          <a:bodyPr/>
          <a:lstStyle/>
          <a:p>
            <a:r>
              <a:rPr lang="zh-CN" altLang="en-US" sz="2800"/>
              <a:t>反馈信号与输入信号加在输入回路的同一个电极上，则为并联反馈，此时反馈信号与输入信号是电流相加减的关系</a:t>
            </a:r>
          </a:p>
          <a:p>
            <a:r>
              <a:rPr lang="zh-CN" altLang="en-US" sz="2800"/>
              <a:t>反馈信号与输入信号加在输入回路的两个电极，则为串联反馈，此时反馈信号与输入信号是电压相加减的关系</a:t>
            </a:r>
          </a:p>
        </p:txBody>
      </p:sp>
      <p:sp>
        <p:nvSpPr>
          <p:cNvPr id="39943" name="Text Box 30">
            <a:extLst>
              <a:ext uri="{FF2B5EF4-FFF2-40B4-BE49-F238E27FC236}">
                <a16:creationId xmlns:a16="http://schemas.microsoft.com/office/drawing/2014/main" id="{7278789D-950B-4CC8-ACD0-3E1CBBFB518B}"/>
              </a:ext>
            </a:extLst>
          </p:cNvPr>
          <p:cNvSpPr txBox="1">
            <a:spLocks noChangeArrowheads="1"/>
          </p:cNvSpPr>
          <p:nvPr/>
        </p:nvSpPr>
        <p:spPr bwMode="auto">
          <a:xfrm>
            <a:off x="3187700" y="5214938"/>
            <a:ext cx="561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zh-CN" altLang="en-US" sz="2400">
                <a:latin typeface="Times New Roman" panose="02020603050405020304" pitchFamily="18" charset="0"/>
                <a:ea typeface="楷体_GB2312"/>
                <a:cs typeface="楷体_GB2312"/>
              </a:rPr>
              <a:t>＋</a:t>
            </a:r>
          </a:p>
        </p:txBody>
      </p:sp>
      <p:sp>
        <p:nvSpPr>
          <p:cNvPr id="39944" name="Line 31">
            <a:extLst>
              <a:ext uri="{FF2B5EF4-FFF2-40B4-BE49-F238E27FC236}">
                <a16:creationId xmlns:a16="http://schemas.microsoft.com/office/drawing/2014/main" id="{E7D39B45-BFA8-4608-B938-1F35910CE8CB}"/>
              </a:ext>
            </a:extLst>
          </p:cNvPr>
          <p:cNvSpPr>
            <a:spLocks noChangeShapeType="1"/>
          </p:cNvSpPr>
          <p:nvPr/>
        </p:nvSpPr>
        <p:spPr bwMode="auto">
          <a:xfrm>
            <a:off x="2665413" y="5072063"/>
            <a:ext cx="62865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45" name="Line 32">
            <a:extLst>
              <a:ext uri="{FF2B5EF4-FFF2-40B4-BE49-F238E27FC236}">
                <a16:creationId xmlns:a16="http://schemas.microsoft.com/office/drawing/2014/main" id="{8DE87731-70FC-4252-B7DC-9CD4C10FE40E}"/>
              </a:ext>
            </a:extLst>
          </p:cNvPr>
          <p:cNvSpPr>
            <a:spLocks noChangeShapeType="1"/>
          </p:cNvSpPr>
          <p:nvPr/>
        </p:nvSpPr>
        <p:spPr bwMode="auto">
          <a:xfrm>
            <a:off x="2665413" y="5467350"/>
            <a:ext cx="62865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46" name="Text Box 33">
            <a:extLst>
              <a:ext uri="{FF2B5EF4-FFF2-40B4-BE49-F238E27FC236}">
                <a16:creationId xmlns:a16="http://schemas.microsoft.com/office/drawing/2014/main" id="{2257EB7F-25C1-48CC-A484-2C9E1D58DEB8}"/>
              </a:ext>
            </a:extLst>
          </p:cNvPr>
          <p:cNvSpPr txBox="1">
            <a:spLocks noChangeArrowheads="1"/>
          </p:cNvSpPr>
          <p:nvPr/>
        </p:nvSpPr>
        <p:spPr bwMode="auto">
          <a:xfrm>
            <a:off x="3195638" y="4830763"/>
            <a:ext cx="498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zh-CN" altLang="en-US" sz="2400">
                <a:latin typeface="Times New Roman" panose="02020603050405020304" pitchFamily="18" charset="0"/>
                <a:ea typeface="楷体_GB2312"/>
                <a:cs typeface="楷体_GB2312"/>
              </a:rPr>
              <a:t>－</a:t>
            </a:r>
          </a:p>
        </p:txBody>
      </p:sp>
      <p:sp>
        <p:nvSpPr>
          <p:cNvPr id="39947" name="Line 34">
            <a:extLst>
              <a:ext uri="{FF2B5EF4-FFF2-40B4-BE49-F238E27FC236}">
                <a16:creationId xmlns:a16="http://schemas.microsoft.com/office/drawing/2014/main" id="{F0FBC555-D2C8-4A1B-BB48-DA80ED1FBDE6}"/>
              </a:ext>
            </a:extLst>
          </p:cNvPr>
          <p:cNvSpPr>
            <a:spLocks noChangeShapeType="1"/>
          </p:cNvSpPr>
          <p:nvPr/>
        </p:nvSpPr>
        <p:spPr bwMode="auto">
          <a:xfrm>
            <a:off x="4035425" y="5260975"/>
            <a:ext cx="37465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48" name="AutoShape 35">
            <a:extLst>
              <a:ext uri="{FF2B5EF4-FFF2-40B4-BE49-F238E27FC236}">
                <a16:creationId xmlns:a16="http://schemas.microsoft.com/office/drawing/2014/main" id="{1B48A0F1-C368-46FA-AAE7-C0731A04AEF2}"/>
              </a:ext>
            </a:extLst>
          </p:cNvPr>
          <p:cNvSpPr>
            <a:spLocks noChangeAspect="1" noChangeArrowheads="1"/>
          </p:cNvSpPr>
          <p:nvPr/>
        </p:nvSpPr>
        <p:spPr bwMode="auto">
          <a:xfrm rot="5400000">
            <a:off x="3186112" y="4876801"/>
            <a:ext cx="942975" cy="755650"/>
          </a:xfrm>
          <a:prstGeom prst="triangle">
            <a:avLst>
              <a:gd name="adj" fmla="val 50000"/>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39949" name="Text Box 43">
            <a:extLst>
              <a:ext uri="{FF2B5EF4-FFF2-40B4-BE49-F238E27FC236}">
                <a16:creationId xmlns:a16="http://schemas.microsoft.com/office/drawing/2014/main" id="{77AAD219-9E2C-4E72-BBE3-24137C9E6197}"/>
              </a:ext>
            </a:extLst>
          </p:cNvPr>
          <p:cNvSpPr txBox="1">
            <a:spLocks noChangeArrowheads="1"/>
          </p:cNvSpPr>
          <p:nvPr/>
        </p:nvSpPr>
        <p:spPr bwMode="auto">
          <a:xfrm>
            <a:off x="2162175" y="4746625"/>
            <a:ext cx="4365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800" i="1">
                <a:latin typeface="Times New Roman" panose="02020603050405020304" pitchFamily="18" charset="0"/>
                <a:ea typeface="楷体_GB2312"/>
                <a:cs typeface="楷体_GB2312"/>
              </a:rPr>
              <a:t>x</a:t>
            </a:r>
            <a:r>
              <a:rPr kumimoji="1" lang="en-US" altLang="zh-CN" baseline="-25000">
                <a:latin typeface="Times New Roman" panose="02020603050405020304" pitchFamily="18" charset="0"/>
                <a:ea typeface="楷体_GB2312"/>
                <a:cs typeface="楷体_GB2312"/>
              </a:rPr>
              <a:t>i</a:t>
            </a:r>
          </a:p>
        </p:txBody>
      </p:sp>
      <p:sp>
        <p:nvSpPr>
          <p:cNvPr id="761900" name="Line 44">
            <a:extLst>
              <a:ext uri="{FF2B5EF4-FFF2-40B4-BE49-F238E27FC236}">
                <a16:creationId xmlns:a16="http://schemas.microsoft.com/office/drawing/2014/main" id="{838B7744-53B5-4246-88DE-EB6F8C6A9C48}"/>
              </a:ext>
            </a:extLst>
          </p:cNvPr>
          <p:cNvSpPr>
            <a:spLocks noChangeShapeType="1"/>
          </p:cNvSpPr>
          <p:nvPr/>
        </p:nvSpPr>
        <p:spPr bwMode="auto">
          <a:xfrm flipV="1">
            <a:off x="2938463" y="4710113"/>
            <a:ext cx="0" cy="358775"/>
          </a:xfrm>
          <a:prstGeom prst="line">
            <a:avLst/>
          </a:prstGeom>
          <a:noFill/>
          <a:ln w="28575">
            <a:solidFill>
              <a:srgbClr val="0000FF"/>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761901" name="Text Box 45">
            <a:extLst>
              <a:ext uri="{FF2B5EF4-FFF2-40B4-BE49-F238E27FC236}">
                <a16:creationId xmlns:a16="http://schemas.microsoft.com/office/drawing/2014/main" id="{A4B07804-17B4-4B58-8870-F2A46918827A}"/>
              </a:ext>
            </a:extLst>
          </p:cNvPr>
          <p:cNvSpPr txBox="1">
            <a:spLocks noChangeArrowheads="1"/>
          </p:cNvSpPr>
          <p:nvPr/>
        </p:nvSpPr>
        <p:spPr bwMode="auto">
          <a:xfrm>
            <a:off x="2341563" y="4133850"/>
            <a:ext cx="8334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sz="2400">
                <a:solidFill>
                  <a:srgbClr val="0000FF"/>
                </a:solidFill>
                <a:latin typeface="Times New Roman" panose="02020603050405020304" pitchFamily="18" charset="0"/>
              </a:rPr>
              <a:t>并 </a:t>
            </a:r>
            <a:r>
              <a:rPr kumimoji="1" lang="en-US" altLang="zh-CN" sz="2800" i="1">
                <a:solidFill>
                  <a:srgbClr val="0000FF"/>
                </a:solidFill>
                <a:latin typeface="Times New Roman" panose="02020603050405020304" pitchFamily="18" charset="0"/>
                <a:ea typeface="楷体_GB2312"/>
                <a:cs typeface="楷体_GB2312"/>
              </a:rPr>
              <a:t>x</a:t>
            </a:r>
            <a:r>
              <a:rPr kumimoji="1" lang="en-US" altLang="zh-CN" baseline="-25000">
                <a:solidFill>
                  <a:srgbClr val="0000FF"/>
                </a:solidFill>
                <a:latin typeface="Times New Roman" panose="02020603050405020304" pitchFamily="18" charset="0"/>
                <a:ea typeface="楷体_GB2312"/>
                <a:cs typeface="楷体_GB2312"/>
              </a:rPr>
              <a:t>f</a:t>
            </a:r>
          </a:p>
        </p:txBody>
      </p:sp>
      <p:sp>
        <p:nvSpPr>
          <p:cNvPr id="761902" name="Line 46">
            <a:extLst>
              <a:ext uri="{FF2B5EF4-FFF2-40B4-BE49-F238E27FC236}">
                <a16:creationId xmlns:a16="http://schemas.microsoft.com/office/drawing/2014/main" id="{0FF17A5D-7B79-456B-95D8-221F4E2FDCF1}"/>
              </a:ext>
            </a:extLst>
          </p:cNvPr>
          <p:cNvSpPr>
            <a:spLocks noChangeShapeType="1"/>
          </p:cNvSpPr>
          <p:nvPr/>
        </p:nvSpPr>
        <p:spPr bwMode="auto">
          <a:xfrm>
            <a:off x="2936875" y="5465763"/>
            <a:ext cx="0" cy="254000"/>
          </a:xfrm>
          <a:prstGeom prst="line">
            <a:avLst/>
          </a:prstGeom>
          <a:noFill/>
          <a:ln w="28575">
            <a:solidFill>
              <a:srgbClr val="CC33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761903" name="Text Box 47">
            <a:extLst>
              <a:ext uri="{FF2B5EF4-FFF2-40B4-BE49-F238E27FC236}">
                <a16:creationId xmlns:a16="http://schemas.microsoft.com/office/drawing/2014/main" id="{D41B9560-258E-43D4-AA0F-97FFB595CD10}"/>
              </a:ext>
            </a:extLst>
          </p:cNvPr>
          <p:cNvSpPr txBox="1">
            <a:spLocks noChangeArrowheads="1"/>
          </p:cNvSpPr>
          <p:nvPr/>
        </p:nvSpPr>
        <p:spPr bwMode="auto">
          <a:xfrm>
            <a:off x="2336800" y="5646738"/>
            <a:ext cx="8334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sz="2400">
                <a:solidFill>
                  <a:srgbClr val="CC3300"/>
                </a:solidFill>
                <a:latin typeface="Times New Roman" panose="02020603050405020304" pitchFamily="18" charset="0"/>
              </a:rPr>
              <a:t>串 </a:t>
            </a:r>
            <a:r>
              <a:rPr kumimoji="1" lang="en-US" altLang="zh-CN" sz="2800" i="1">
                <a:solidFill>
                  <a:srgbClr val="CC3300"/>
                </a:solidFill>
                <a:latin typeface="Times New Roman" panose="02020603050405020304" pitchFamily="18" charset="0"/>
                <a:ea typeface="楷体_GB2312"/>
                <a:cs typeface="楷体_GB2312"/>
              </a:rPr>
              <a:t>x</a:t>
            </a:r>
            <a:r>
              <a:rPr kumimoji="1" lang="en-US" altLang="zh-CN" baseline="-25000">
                <a:solidFill>
                  <a:srgbClr val="CC3300"/>
                </a:solidFill>
                <a:latin typeface="Times New Roman" panose="02020603050405020304" pitchFamily="18" charset="0"/>
                <a:ea typeface="楷体_GB2312"/>
                <a:cs typeface="楷体_GB2312"/>
              </a:rPr>
              <a:t>f</a:t>
            </a:r>
          </a:p>
        </p:txBody>
      </p:sp>
      <p:sp>
        <p:nvSpPr>
          <p:cNvPr id="39954" name="Text Box 48">
            <a:extLst>
              <a:ext uri="{FF2B5EF4-FFF2-40B4-BE49-F238E27FC236}">
                <a16:creationId xmlns:a16="http://schemas.microsoft.com/office/drawing/2014/main" id="{573225C8-B301-4932-8425-E95AF41C068A}"/>
              </a:ext>
            </a:extLst>
          </p:cNvPr>
          <p:cNvSpPr txBox="1">
            <a:spLocks noChangeArrowheads="1"/>
          </p:cNvSpPr>
          <p:nvPr/>
        </p:nvSpPr>
        <p:spPr bwMode="auto">
          <a:xfrm>
            <a:off x="6221413" y="5214938"/>
            <a:ext cx="561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zh-CN" altLang="en-US" sz="2400">
                <a:latin typeface="Times New Roman" panose="02020603050405020304" pitchFamily="18" charset="0"/>
                <a:ea typeface="楷体_GB2312"/>
                <a:cs typeface="楷体_GB2312"/>
              </a:rPr>
              <a:t>＋</a:t>
            </a:r>
          </a:p>
        </p:txBody>
      </p:sp>
      <p:sp>
        <p:nvSpPr>
          <p:cNvPr id="39955" name="Line 49">
            <a:extLst>
              <a:ext uri="{FF2B5EF4-FFF2-40B4-BE49-F238E27FC236}">
                <a16:creationId xmlns:a16="http://schemas.microsoft.com/office/drawing/2014/main" id="{0D8E0A7D-3195-41ED-ACBA-6E2AEA2AAC44}"/>
              </a:ext>
            </a:extLst>
          </p:cNvPr>
          <p:cNvSpPr>
            <a:spLocks noChangeShapeType="1"/>
          </p:cNvSpPr>
          <p:nvPr/>
        </p:nvSpPr>
        <p:spPr bwMode="auto">
          <a:xfrm>
            <a:off x="5699125" y="5072063"/>
            <a:ext cx="62865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56" name="Line 50">
            <a:extLst>
              <a:ext uri="{FF2B5EF4-FFF2-40B4-BE49-F238E27FC236}">
                <a16:creationId xmlns:a16="http://schemas.microsoft.com/office/drawing/2014/main" id="{C8B42C69-FD0A-4A5C-892C-4365B61A779F}"/>
              </a:ext>
            </a:extLst>
          </p:cNvPr>
          <p:cNvSpPr>
            <a:spLocks noChangeShapeType="1"/>
          </p:cNvSpPr>
          <p:nvPr/>
        </p:nvSpPr>
        <p:spPr bwMode="auto">
          <a:xfrm>
            <a:off x="5699125" y="5467350"/>
            <a:ext cx="62865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57" name="Text Box 51">
            <a:extLst>
              <a:ext uri="{FF2B5EF4-FFF2-40B4-BE49-F238E27FC236}">
                <a16:creationId xmlns:a16="http://schemas.microsoft.com/office/drawing/2014/main" id="{9516A350-3FCE-4CAF-BE51-BD62A4335551}"/>
              </a:ext>
            </a:extLst>
          </p:cNvPr>
          <p:cNvSpPr txBox="1">
            <a:spLocks noChangeArrowheads="1"/>
          </p:cNvSpPr>
          <p:nvPr/>
        </p:nvSpPr>
        <p:spPr bwMode="auto">
          <a:xfrm>
            <a:off x="6229350" y="4830763"/>
            <a:ext cx="498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zh-CN" altLang="en-US" sz="2400">
                <a:latin typeface="Times New Roman" panose="02020603050405020304" pitchFamily="18" charset="0"/>
                <a:ea typeface="楷体_GB2312"/>
                <a:cs typeface="楷体_GB2312"/>
              </a:rPr>
              <a:t>－</a:t>
            </a:r>
          </a:p>
        </p:txBody>
      </p:sp>
      <p:sp>
        <p:nvSpPr>
          <p:cNvPr id="39958" name="Line 52">
            <a:extLst>
              <a:ext uri="{FF2B5EF4-FFF2-40B4-BE49-F238E27FC236}">
                <a16:creationId xmlns:a16="http://schemas.microsoft.com/office/drawing/2014/main" id="{322EBA09-6F12-4B57-BC4B-CA7FA9BA5860}"/>
              </a:ext>
            </a:extLst>
          </p:cNvPr>
          <p:cNvSpPr>
            <a:spLocks noChangeShapeType="1"/>
          </p:cNvSpPr>
          <p:nvPr/>
        </p:nvSpPr>
        <p:spPr bwMode="auto">
          <a:xfrm>
            <a:off x="7069138" y="5260975"/>
            <a:ext cx="37465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59" name="AutoShape 53">
            <a:extLst>
              <a:ext uri="{FF2B5EF4-FFF2-40B4-BE49-F238E27FC236}">
                <a16:creationId xmlns:a16="http://schemas.microsoft.com/office/drawing/2014/main" id="{2E3945BA-A616-4E05-9C2E-82D78C7BBC15}"/>
              </a:ext>
            </a:extLst>
          </p:cNvPr>
          <p:cNvSpPr>
            <a:spLocks noChangeAspect="1" noChangeArrowheads="1"/>
          </p:cNvSpPr>
          <p:nvPr/>
        </p:nvSpPr>
        <p:spPr bwMode="auto">
          <a:xfrm rot="5400000">
            <a:off x="6219825" y="4876801"/>
            <a:ext cx="942975" cy="755650"/>
          </a:xfrm>
          <a:prstGeom prst="triangle">
            <a:avLst>
              <a:gd name="adj" fmla="val 50000"/>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39960" name="Text Box 54">
            <a:extLst>
              <a:ext uri="{FF2B5EF4-FFF2-40B4-BE49-F238E27FC236}">
                <a16:creationId xmlns:a16="http://schemas.microsoft.com/office/drawing/2014/main" id="{CE89D8B1-2211-4CC2-AB9F-5E5EF042B291}"/>
              </a:ext>
            </a:extLst>
          </p:cNvPr>
          <p:cNvSpPr txBox="1">
            <a:spLocks noChangeArrowheads="1"/>
          </p:cNvSpPr>
          <p:nvPr/>
        </p:nvSpPr>
        <p:spPr bwMode="auto">
          <a:xfrm>
            <a:off x="5192713" y="5200650"/>
            <a:ext cx="4365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800" i="1">
                <a:latin typeface="Times New Roman" panose="02020603050405020304" pitchFamily="18" charset="0"/>
                <a:ea typeface="楷体_GB2312"/>
                <a:cs typeface="楷体_GB2312"/>
              </a:rPr>
              <a:t>x</a:t>
            </a:r>
            <a:r>
              <a:rPr kumimoji="1" lang="en-US" altLang="zh-CN" baseline="-25000">
                <a:latin typeface="Times New Roman" panose="02020603050405020304" pitchFamily="18" charset="0"/>
                <a:ea typeface="楷体_GB2312"/>
                <a:cs typeface="楷体_GB2312"/>
              </a:rPr>
              <a:t>i</a:t>
            </a:r>
          </a:p>
        </p:txBody>
      </p:sp>
      <p:sp>
        <p:nvSpPr>
          <p:cNvPr id="761911" name="Line 55">
            <a:extLst>
              <a:ext uri="{FF2B5EF4-FFF2-40B4-BE49-F238E27FC236}">
                <a16:creationId xmlns:a16="http://schemas.microsoft.com/office/drawing/2014/main" id="{A64621DD-774D-4D37-9F42-4C89113D46E9}"/>
              </a:ext>
            </a:extLst>
          </p:cNvPr>
          <p:cNvSpPr>
            <a:spLocks noChangeShapeType="1"/>
          </p:cNvSpPr>
          <p:nvPr/>
        </p:nvSpPr>
        <p:spPr bwMode="auto">
          <a:xfrm flipV="1">
            <a:off x="5972175" y="4710113"/>
            <a:ext cx="0" cy="358775"/>
          </a:xfrm>
          <a:prstGeom prst="line">
            <a:avLst/>
          </a:prstGeom>
          <a:noFill/>
          <a:ln w="28575">
            <a:solidFill>
              <a:srgbClr val="CC33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761912" name="Text Box 56">
            <a:extLst>
              <a:ext uri="{FF2B5EF4-FFF2-40B4-BE49-F238E27FC236}">
                <a16:creationId xmlns:a16="http://schemas.microsoft.com/office/drawing/2014/main" id="{489CEE74-D874-4650-A2CE-A5266BA42387}"/>
              </a:ext>
            </a:extLst>
          </p:cNvPr>
          <p:cNvSpPr txBox="1">
            <a:spLocks noChangeArrowheads="1"/>
          </p:cNvSpPr>
          <p:nvPr/>
        </p:nvSpPr>
        <p:spPr bwMode="auto">
          <a:xfrm>
            <a:off x="5375275" y="5646738"/>
            <a:ext cx="8334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sz="2400">
                <a:solidFill>
                  <a:srgbClr val="0000FF"/>
                </a:solidFill>
                <a:latin typeface="Times New Roman" panose="02020603050405020304" pitchFamily="18" charset="0"/>
              </a:rPr>
              <a:t>并 </a:t>
            </a:r>
            <a:r>
              <a:rPr kumimoji="1" lang="en-US" altLang="zh-CN" sz="2800" i="1">
                <a:solidFill>
                  <a:srgbClr val="0000FF"/>
                </a:solidFill>
                <a:latin typeface="Times New Roman" panose="02020603050405020304" pitchFamily="18" charset="0"/>
                <a:ea typeface="楷体_GB2312"/>
                <a:cs typeface="楷体_GB2312"/>
              </a:rPr>
              <a:t>x</a:t>
            </a:r>
            <a:r>
              <a:rPr kumimoji="1" lang="en-US" altLang="zh-CN" baseline="-25000">
                <a:solidFill>
                  <a:srgbClr val="0000FF"/>
                </a:solidFill>
                <a:latin typeface="Times New Roman" panose="02020603050405020304" pitchFamily="18" charset="0"/>
                <a:ea typeface="楷体_GB2312"/>
                <a:cs typeface="楷体_GB2312"/>
              </a:rPr>
              <a:t>f</a:t>
            </a:r>
          </a:p>
        </p:txBody>
      </p:sp>
      <p:sp>
        <p:nvSpPr>
          <p:cNvPr id="761913" name="Line 57">
            <a:extLst>
              <a:ext uri="{FF2B5EF4-FFF2-40B4-BE49-F238E27FC236}">
                <a16:creationId xmlns:a16="http://schemas.microsoft.com/office/drawing/2014/main" id="{343306A1-852D-470A-A714-F4E9C49EDE72}"/>
              </a:ext>
            </a:extLst>
          </p:cNvPr>
          <p:cNvSpPr>
            <a:spLocks noChangeShapeType="1"/>
          </p:cNvSpPr>
          <p:nvPr/>
        </p:nvSpPr>
        <p:spPr bwMode="auto">
          <a:xfrm>
            <a:off x="5970588" y="5465763"/>
            <a:ext cx="0" cy="254000"/>
          </a:xfrm>
          <a:prstGeom prst="line">
            <a:avLst/>
          </a:prstGeom>
          <a:noFill/>
          <a:ln w="28575">
            <a:solidFill>
              <a:srgbClr val="0000FF"/>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761914" name="Text Box 58">
            <a:extLst>
              <a:ext uri="{FF2B5EF4-FFF2-40B4-BE49-F238E27FC236}">
                <a16:creationId xmlns:a16="http://schemas.microsoft.com/office/drawing/2014/main" id="{2EC1FE29-FC93-475B-A05E-5B122C6CD633}"/>
              </a:ext>
            </a:extLst>
          </p:cNvPr>
          <p:cNvSpPr txBox="1">
            <a:spLocks noChangeArrowheads="1"/>
          </p:cNvSpPr>
          <p:nvPr/>
        </p:nvSpPr>
        <p:spPr bwMode="auto">
          <a:xfrm>
            <a:off x="5370513" y="4156075"/>
            <a:ext cx="8334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sz="2400">
                <a:solidFill>
                  <a:srgbClr val="CC3300"/>
                </a:solidFill>
                <a:latin typeface="Times New Roman" panose="02020603050405020304" pitchFamily="18" charset="0"/>
              </a:rPr>
              <a:t>串 </a:t>
            </a:r>
            <a:r>
              <a:rPr kumimoji="1" lang="en-US" altLang="zh-CN" sz="2800" i="1">
                <a:solidFill>
                  <a:srgbClr val="CC3300"/>
                </a:solidFill>
                <a:latin typeface="Times New Roman" panose="02020603050405020304" pitchFamily="18" charset="0"/>
                <a:ea typeface="楷体_GB2312"/>
                <a:cs typeface="楷体_GB2312"/>
              </a:rPr>
              <a:t>x</a:t>
            </a:r>
            <a:r>
              <a:rPr kumimoji="1" lang="en-US" altLang="zh-CN" baseline="-25000">
                <a:solidFill>
                  <a:srgbClr val="CC3300"/>
                </a:solidFill>
                <a:latin typeface="Times New Roman" panose="02020603050405020304" pitchFamily="18" charset="0"/>
                <a:ea typeface="楷体_GB2312"/>
                <a:cs typeface="楷体_GB2312"/>
              </a:rPr>
              <a:t>f</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761900"/>
                                        </p:tgtEl>
                                        <p:attrNameLst>
                                          <p:attrName>style.visibility</p:attrName>
                                        </p:attrNameLst>
                                      </p:cBhvr>
                                      <p:to>
                                        <p:strVal val="visible"/>
                                      </p:to>
                                    </p:set>
                                    <p:animEffect transition="in" filter="blinds(horizontal)">
                                      <p:cBhvr>
                                        <p:cTn id="7" dur="500"/>
                                        <p:tgtEl>
                                          <p:spTgt spid="76190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61901"/>
                                        </p:tgtEl>
                                        <p:attrNameLst>
                                          <p:attrName>style.visibility</p:attrName>
                                        </p:attrNameLst>
                                      </p:cBhvr>
                                      <p:to>
                                        <p:strVal val="visible"/>
                                      </p:to>
                                    </p:set>
                                    <p:animEffect transition="in" filter="blinds(horizontal)">
                                      <p:cBhvr>
                                        <p:cTn id="10" dur="500"/>
                                        <p:tgtEl>
                                          <p:spTgt spid="761901"/>
                                        </p:tgtEl>
                                      </p:cBhvr>
                                    </p:animEffect>
                                  </p:childTnLst>
                                </p:cTn>
                              </p:par>
                              <p:par>
                                <p:cTn id="11" presetID="3" presetClass="entr" presetSubtype="10" fill="hold" nodeType="withEffect">
                                  <p:stCondLst>
                                    <p:cond delay="0"/>
                                  </p:stCondLst>
                                  <p:childTnLst>
                                    <p:set>
                                      <p:cBhvr>
                                        <p:cTn id="12" dur="1" fill="hold">
                                          <p:stCondLst>
                                            <p:cond delay="0"/>
                                          </p:stCondLst>
                                        </p:cTn>
                                        <p:tgtEl>
                                          <p:spTgt spid="761913"/>
                                        </p:tgtEl>
                                        <p:attrNameLst>
                                          <p:attrName>style.visibility</p:attrName>
                                        </p:attrNameLst>
                                      </p:cBhvr>
                                      <p:to>
                                        <p:strVal val="visible"/>
                                      </p:to>
                                    </p:set>
                                    <p:animEffect transition="in" filter="blinds(horizontal)">
                                      <p:cBhvr>
                                        <p:cTn id="13" dur="500"/>
                                        <p:tgtEl>
                                          <p:spTgt spid="761913"/>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761912"/>
                                        </p:tgtEl>
                                        <p:attrNameLst>
                                          <p:attrName>style.visibility</p:attrName>
                                        </p:attrNameLst>
                                      </p:cBhvr>
                                      <p:to>
                                        <p:strVal val="visible"/>
                                      </p:to>
                                    </p:set>
                                    <p:animEffect transition="in" filter="blinds(horizontal)">
                                      <p:cBhvr>
                                        <p:cTn id="16" dur="500"/>
                                        <p:tgtEl>
                                          <p:spTgt spid="76191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761859">
                                            <p:txEl>
                                              <p:pRg st="1" end="1"/>
                                            </p:txEl>
                                          </p:spTgt>
                                        </p:tgtEl>
                                        <p:attrNameLst>
                                          <p:attrName>style.visibility</p:attrName>
                                        </p:attrNameLst>
                                      </p:cBhvr>
                                      <p:to>
                                        <p:strVal val="visible"/>
                                      </p:to>
                                    </p:set>
                                    <p:animEffect transition="in" filter="blinds(horizontal)">
                                      <p:cBhvr>
                                        <p:cTn id="21" dur="500"/>
                                        <p:tgtEl>
                                          <p:spTgt spid="761859">
                                            <p:txEl>
                                              <p:pRg st="1" end="1"/>
                                            </p:txEl>
                                          </p:spTgt>
                                        </p:tgtEl>
                                      </p:cBhvr>
                                    </p:animEffect>
                                  </p:childTnLst>
                                </p:cTn>
                              </p:par>
                              <p:par>
                                <p:cTn id="22" presetID="3" presetClass="exit" presetSubtype="10" fill="hold" nodeType="withEffect">
                                  <p:stCondLst>
                                    <p:cond delay="0"/>
                                  </p:stCondLst>
                                  <p:childTnLst>
                                    <p:animEffect transition="out" filter="blinds(horizontal)">
                                      <p:cBhvr>
                                        <p:cTn id="23" dur="500"/>
                                        <p:tgtEl>
                                          <p:spTgt spid="761900"/>
                                        </p:tgtEl>
                                      </p:cBhvr>
                                    </p:animEffect>
                                    <p:set>
                                      <p:cBhvr>
                                        <p:cTn id="24" dur="1" fill="hold">
                                          <p:stCondLst>
                                            <p:cond delay="499"/>
                                          </p:stCondLst>
                                        </p:cTn>
                                        <p:tgtEl>
                                          <p:spTgt spid="761900"/>
                                        </p:tgtEl>
                                        <p:attrNameLst>
                                          <p:attrName>style.visibility</p:attrName>
                                        </p:attrNameLst>
                                      </p:cBhvr>
                                      <p:to>
                                        <p:strVal val="hidden"/>
                                      </p:to>
                                    </p:set>
                                  </p:childTnLst>
                                </p:cTn>
                              </p:par>
                              <p:par>
                                <p:cTn id="25" presetID="3" presetClass="exit" presetSubtype="10" fill="hold" grpId="1" nodeType="withEffect">
                                  <p:stCondLst>
                                    <p:cond delay="0"/>
                                  </p:stCondLst>
                                  <p:childTnLst>
                                    <p:animEffect transition="out" filter="blinds(horizontal)">
                                      <p:cBhvr>
                                        <p:cTn id="26" dur="500"/>
                                        <p:tgtEl>
                                          <p:spTgt spid="761901"/>
                                        </p:tgtEl>
                                      </p:cBhvr>
                                    </p:animEffect>
                                    <p:set>
                                      <p:cBhvr>
                                        <p:cTn id="27" dur="1" fill="hold">
                                          <p:stCondLst>
                                            <p:cond delay="499"/>
                                          </p:stCondLst>
                                        </p:cTn>
                                        <p:tgtEl>
                                          <p:spTgt spid="761901"/>
                                        </p:tgtEl>
                                        <p:attrNameLst>
                                          <p:attrName>style.visibility</p:attrName>
                                        </p:attrNameLst>
                                      </p:cBhvr>
                                      <p:to>
                                        <p:strVal val="hidden"/>
                                      </p:to>
                                    </p:set>
                                  </p:childTnLst>
                                </p:cTn>
                              </p:par>
                              <p:par>
                                <p:cTn id="28" presetID="3" presetClass="exit" presetSubtype="10" fill="hold" nodeType="withEffect">
                                  <p:stCondLst>
                                    <p:cond delay="0"/>
                                  </p:stCondLst>
                                  <p:childTnLst>
                                    <p:animEffect transition="out" filter="blinds(horizontal)">
                                      <p:cBhvr>
                                        <p:cTn id="29" dur="500"/>
                                        <p:tgtEl>
                                          <p:spTgt spid="761913"/>
                                        </p:tgtEl>
                                      </p:cBhvr>
                                    </p:animEffect>
                                    <p:set>
                                      <p:cBhvr>
                                        <p:cTn id="30" dur="1" fill="hold">
                                          <p:stCondLst>
                                            <p:cond delay="499"/>
                                          </p:stCondLst>
                                        </p:cTn>
                                        <p:tgtEl>
                                          <p:spTgt spid="761913"/>
                                        </p:tgtEl>
                                        <p:attrNameLst>
                                          <p:attrName>style.visibility</p:attrName>
                                        </p:attrNameLst>
                                      </p:cBhvr>
                                      <p:to>
                                        <p:strVal val="hidden"/>
                                      </p:to>
                                    </p:set>
                                  </p:childTnLst>
                                </p:cTn>
                              </p:par>
                              <p:par>
                                <p:cTn id="31" presetID="3" presetClass="exit" presetSubtype="10" fill="hold" grpId="1" nodeType="withEffect">
                                  <p:stCondLst>
                                    <p:cond delay="0"/>
                                  </p:stCondLst>
                                  <p:childTnLst>
                                    <p:animEffect transition="out" filter="blinds(horizontal)">
                                      <p:cBhvr>
                                        <p:cTn id="32" dur="500"/>
                                        <p:tgtEl>
                                          <p:spTgt spid="761912"/>
                                        </p:tgtEl>
                                      </p:cBhvr>
                                    </p:animEffect>
                                    <p:set>
                                      <p:cBhvr>
                                        <p:cTn id="33" dur="1" fill="hold">
                                          <p:stCondLst>
                                            <p:cond delay="499"/>
                                          </p:stCondLst>
                                        </p:cTn>
                                        <p:tgtEl>
                                          <p:spTgt spid="761912"/>
                                        </p:tgtEl>
                                        <p:attrNameLst>
                                          <p:attrName>style.visibility</p:attrName>
                                        </p:attrNameLst>
                                      </p:cBhvr>
                                      <p:to>
                                        <p:strVal val="hidden"/>
                                      </p:to>
                                    </p:set>
                                  </p:childTnLst>
                                </p:cTn>
                              </p:par>
                              <p:par>
                                <p:cTn id="34" presetID="3" presetClass="entr" presetSubtype="10" fill="hold" grpId="0" nodeType="withEffect">
                                  <p:stCondLst>
                                    <p:cond delay="0"/>
                                  </p:stCondLst>
                                  <p:childTnLst>
                                    <p:set>
                                      <p:cBhvr>
                                        <p:cTn id="35" dur="1" fill="hold">
                                          <p:stCondLst>
                                            <p:cond delay="0"/>
                                          </p:stCondLst>
                                        </p:cTn>
                                        <p:tgtEl>
                                          <p:spTgt spid="761903"/>
                                        </p:tgtEl>
                                        <p:attrNameLst>
                                          <p:attrName>style.visibility</p:attrName>
                                        </p:attrNameLst>
                                      </p:cBhvr>
                                      <p:to>
                                        <p:strVal val="visible"/>
                                      </p:to>
                                    </p:set>
                                    <p:animEffect transition="in" filter="blinds(horizontal)">
                                      <p:cBhvr>
                                        <p:cTn id="36" dur="500"/>
                                        <p:tgtEl>
                                          <p:spTgt spid="761903"/>
                                        </p:tgtEl>
                                      </p:cBhvr>
                                    </p:animEffect>
                                  </p:childTnLst>
                                </p:cTn>
                              </p:par>
                              <p:par>
                                <p:cTn id="37" presetID="3" presetClass="entr" presetSubtype="10" fill="hold" nodeType="withEffect">
                                  <p:stCondLst>
                                    <p:cond delay="0"/>
                                  </p:stCondLst>
                                  <p:childTnLst>
                                    <p:set>
                                      <p:cBhvr>
                                        <p:cTn id="38" dur="1" fill="hold">
                                          <p:stCondLst>
                                            <p:cond delay="0"/>
                                          </p:stCondLst>
                                        </p:cTn>
                                        <p:tgtEl>
                                          <p:spTgt spid="761902"/>
                                        </p:tgtEl>
                                        <p:attrNameLst>
                                          <p:attrName>style.visibility</p:attrName>
                                        </p:attrNameLst>
                                      </p:cBhvr>
                                      <p:to>
                                        <p:strVal val="visible"/>
                                      </p:to>
                                    </p:set>
                                    <p:animEffect transition="in" filter="blinds(horizontal)">
                                      <p:cBhvr>
                                        <p:cTn id="39" dur="500"/>
                                        <p:tgtEl>
                                          <p:spTgt spid="761902"/>
                                        </p:tgtEl>
                                      </p:cBhvr>
                                    </p:animEffect>
                                  </p:childTnLst>
                                </p:cTn>
                              </p:par>
                              <p:par>
                                <p:cTn id="40" presetID="3" presetClass="entr" presetSubtype="10" fill="hold" nodeType="withEffect">
                                  <p:stCondLst>
                                    <p:cond delay="0"/>
                                  </p:stCondLst>
                                  <p:childTnLst>
                                    <p:set>
                                      <p:cBhvr>
                                        <p:cTn id="41" dur="1" fill="hold">
                                          <p:stCondLst>
                                            <p:cond delay="0"/>
                                          </p:stCondLst>
                                        </p:cTn>
                                        <p:tgtEl>
                                          <p:spTgt spid="761911"/>
                                        </p:tgtEl>
                                        <p:attrNameLst>
                                          <p:attrName>style.visibility</p:attrName>
                                        </p:attrNameLst>
                                      </p:cBhvr>
                                      <p:to>
                                        <p:strVal val="visible"/>
                                      </p:to>
                                    </p:set>
                                    <p:animEffect transition="in" filter="blinds(horizontal)">
                                      <p:cBhvr>
                                        <p:cTn id="42" dur="500"/>
                                        <p:tgtEl>
                                          <p:spTgt spid="761911"/>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761914"/>
                                        </p:tgtEl>
                                        <p:attrNameLst>
                                          <p:attrName>style.visibility</p:attrName>
                                        </p:attrNameLst>
                                      </p:cBhvr>
                                      <p:to>
                                        <p:strVal val="visible"/>
                                      </p:to>
                                    </p:set>
                                    <p:animEffect transition="in" filter="blinds(horizontal)">
                                      <p:cBhvr>
                                        <p:cTn id="45" dur="500"/>
                                        <p:tgtEl>
                                          <p:spTgt spid="7619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1901" grpId="0"/>
      <p:bldP spid="761901" grpId="1"/>
      <p:bldP spid="761903" grpId="0"/>
      <p:bldP spid="761912" grpId="0"/>
      <p:bldP spid="761912" grpId="1"/>
      <p:bldP spid="76191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a:extLst>
              <a:ext uri="{FF2B5EF4-FFF2-40B4-BE49-F238E27FC236}">
                <a16:creationId xmlns:a16="http://schemas.microsoft.com/office/drawing/2014/main" id="{5092F6C6-5A53-41B3-8118-4D1D684D1782}"/>
              </a:ext>
            </a:extLst>
          </p:cNvPr>
          <p:cNvSpPr>
            <a:spLocks noGrp="1" noChangeArrowheads="1"/>
          </p:cNvSpPr>
          <p:nvPr>
            <p:ph type="title"/>
          </p:nvPr>
        </p:nvSpPr>
        <p:spPr/>
        <p:txBody>
          <a:bodyPr/>
          <a:lstStyle/>
          <a:p>
            <a:r>
              <a:rPr lang="zh-CN" altLang="en-US"/>
              <a:t>串联反馈与并联反馈</a:t>
            </a:r>
          </a:p>
        </p:txBody>
      </p:sp>
      <p:sp>
        <p:nvSpPr>
          <p:cNvPr id="41987" name="日期占位符 3">
            <a:extLst>
              <a:ext uri="{FF2B5EF4-FFF2-40B4-BE49-F238E27FC236}">
                <a16:creationId xmlns:a16="http://schemas.microsoft.com/office/drawing/2014/main" id="{A2BC5583-875A-41C4-92BB-DA4FFC914122}"/>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03306EBA-06A8-418E-94F2-D2B688BF47DF}" type="datetime1">
              <a:rPr lang="zh-CN" altLang="en-US" sz="1800" b="0" smtClean="0">
                <a:solidFill>
                  <a:srgbClr val="B2B2B2"/>
                </a:solidFill>
              </a:rPr>
              <a:pPr>
                <a:spcAft>
                  <a:spcPct val="0"/>
                </a:spcAft>
                <a:buFontTx/>
                <a:buNone/>
              </a:pPr>
              <a:t>2022/12/5</a:t>
            </a:fld>
            <a:endParaRPr lang="en-US" altLang="zh-CN" sz="1800" b="0">
              <a:solidFill>
                <a:srgbClr val="B2B2B2"/>
              </a:solidFill>
            </a:endParaRPr>
          </a:p>
        </p:txBody>
      </p:sp>
      <p:sp>
        <p:nvSpPr>
          <p:cNvPr id="41988" name="页脚占位符 4">
            <a:extLst>
              <a:ext uri="{FF2B5EF4-FFF2-40B4-BE49-F238E27FC236}">
                <a16:creationId xmlns:a16="http://schemas.microsoft.com/office/drawing/2014/main" id="{100A1A32-89F2-4EE7-8304-855A38EB167E}"/>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latin typeface="Times New Roman" panose="02020603050405020304" pitchFamily="18" charset="0"/>
              </a:rPr>
              <a:t>模拟与数字电路 </a:t>
            </a:r>
            <a:r>
              <a:rPr lang="en-US" altLang="zh-CN" sz="1800" b="0">
                <a:solidFill>
                  <a:srgbClr val="B2B2B2"/>
                </a:solidFill>
                <a:latin typeface="Times New Roman" panose="02020603050405020304" pitchFamily="18" charset="0"/>
              </a:rPr>
              <a:t>— </a:t>
            </a:r>
            <a:r>
              <a:rPr lang="zh-CN" altLang="en-US" sz="1800" b="0">
                <a:solidFill>
                  <a:srgbClr val="B2B2B2"/>
                </a:solidFill>
                <a:latin typeface="Times New Roman" panose="02020603050405020304" pitchFamily="18" charset="0"/>
              </a:rPr>
              <a:t>集成运算放大器 </a:t>
            </a:r>
            <a:r>
              <a:rPr lang="en-US" altLang="zh-CN" sz="1800" b="0">
                <a:solidFill>
                  <a:srgbClr val="B2B2B2"/>
                </a:solidFill>
                <a:latin typeface="Times New Roman" panose="02020603050405020304" pitchFamily="18" charset="0"/>
              </a:rPr>
              <a:t>(1)</a:t>
            </a:r>
          </a:p>
        </p:txBody>
      </p:sp>
      <p:sp>
        <p:nvSpPr>
          <p:cNvPr id="41989" name="灯片编号占位符 5">
            <a:extLst>
              <a:ext uri="{FF2B5EF4-FFF2-40B4-BE49-F238E27FC236}">
                <a16:creationId xmlns:a16="http://schemas.microsoft.com/office/drawing/2014/main" id="{B2FA6924-A409-47D1-97A8-503F59BF23C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BBFD1A4A-1A05-4ED0-BBF4-F3E0342DB63B}" type="slidenum">
              <a:rPr lang="en-US" altLang="zh-CN" sz="1800" b="0" smtClean="0">
                <a:solidFill>
                  <a:srgbClr val="B2B2B2"/>
                </a:solidFill>
              </a:rPr>
              <a:pPr>
                <a:spcAft>
                  <a:spcPct val="0"/>
                </a:spcAft>
                <a:buFontTx/>
                <a:buNone/>
              </a:pPr>
              <a:t>22</a:t>
            </a:fld>
            <a:endParaRPr lang="en-US" altLang="zh-CN" sz="1800" b="0">
              <a:solidFill>
                <a:srgbClr val="B2B2B2"/>
              </a:solidFill>
            </a:endParaRPr>
          </a:p>
        </p:txBody>
      </p:sp>
      <p:pic>
        <p:nvPicPr>
          <p:cNvPr id="41990" name="Picture 2" descr="未标题-1">
            <a:extLst>
              <a:ext uri="{FF2B5EF4-FFF2-40B4-BE49-F238E27FC236}">
                <a16:creationId xmlns:a16="http://schemas.microsoft.com/office/drawing/2014/main" id="{018FEDF1-4A1F-4985-AED2-69E9AB5BA7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5038" y="1903413"/>
            <a:ext cx="6769100" cy="3941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AutoShape 5">
            <a:extLst>
              <a:ext uri="{FF2B5EF4-FFF2-40B4-BE49-F238E27FC236}">
                <a16:creationId xmlns:a16="http://schemas.microsoft.com/office/drawing/2014/main" id="{8F428253-946F-4ED0-AB66-089A3C2D64F8}"/>
              </a:ext>
            </a:extLst>
          </p:cNvPr>
          <p:cNvSpPr>
            <a:spLocks noChangeArrowheads="1"/>
          </p:cNvSpPr>
          <p:nvPr/>
        </p:nvSpPr>
        <p:spPr bwMode="auto">
          <a:xfrm>
            <a:off x="5580063" y="5626100"/>
            <a:ext cx="2286000" cy="550863"/>
          </a:xfrm>
          <a:prstGeom prst="wedgeEllipseCallout">
            <a:avLst>
              <a:gd name="adj1" fmla="val -44435"/>
              <a:gd name="adj2" fmla="val -100284"/>
            </a:avLst>
          </a:prstGeom>
          <a:solidFill>
            <a:srgbClr val="CCFFCC"/>
          </a:solidFill>
          <a:ln w="63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72000" rIns="36000" bIns="72000" anchor="ctr">
            <a:spAutoFit/>
          </a:bodyPr>
          <a:lstStyle/>
          <a:p>
            <a:pPr algn="ctr">
              <a:lnSpc>
                <a:spcPct val="80000"/>
              </a:lnSpc>
              <a:spcBef>
                <a:spcPct val="50000"/>
              </a:spcBef>
              <a:defRPr/>
            </a:pPr>
            <a:r>
              <a:rPr kumimoji="1" lang="zh-CN" altLang="en-US" sz="2000" b="1" kern="0" dirty="0">
                <a:latin typeface="Times New Roman" pitchFamily="18" charset="0"/>
                <a:ea typeface="楷体_GB2312" pitchFamily="49" charset="-122"/>
              </a:rPr>
              <a:t>级间反馈通路</a:t>
            </a:r>
          </a:p>
        </p:txBody>
      </p:sp>
      <p:grpSp>
        <p:nvGrpSpPr>
          <p:cNvPr id="41992" name="Group 15">
            <a:extLst>
              <a:ext uri="{FF2B5EF4-FFF2-40B4-BE49-F238E27FC236}">
                <a16:creationId xmlns:a16="http://schemas.microsoft.com/office/drawing/2014/main" id="{28D10502-D778-45CF-AC30-4705C24878DD}"/>
              </a:ext>
            </a:extLst>
          </p:cNvPr>
          <p:cNvGrpSpPr>
            <a:grpSpLocks/>
          </p:cNvGrpSpPr>
          <p:nvPr/>
        </p:nvGrpSpPr>
        <p:grpSpPr bwMode="auto">
          <a:xfrm>
            <a:off x="2335213" y="1447800"/>
            <a:ext cx="2438400" cy="550863"/>
            <a:chOff x="1522" y="2253"/>
            <a:chExt cx="1536" cy="347"/>
          </a:xfrm>
        </p:grpSpPr>
        <p:grpSp>
          <p:nvGrpSpPr>
            <p:cNvPr id="41993" name="Group 16">
              <a:extLst>
                <a:ext uri="{FF2B5EF4-FFF2-40B4-BE49-F238E27FC236}">
                  <a16:creationId xmlns:a16="http://schemas.microsoft.com/office/drawing/2014/main" id="{343D4BF7-E341-43B9-A1D9-77553DAC9E06}"/>
                </a:ext>
              </a:extLst>
            </p:cNvPr>
            <p:cNvGrpSpPr>
              <a:grpSpLocks/>
            </p:cNvGrpSpPr>
            <p:nvPr/>
          </p:nvGrpSpPr>
          <p:grpSpPr bwMode="auto">
            <a:xfrm>
              <a:off x="1522" y="2253"/>
              <a:ext cx="1536" cy="347"/>
              <a:chOff x="1522" y="2253"/>
              <a:chExt cx="1536" cy="347"/>
            </a:xfrm>
          </p:grpSpPr>
          <p:sp>
            <p:nvSpPr>
              <p:cNvPr id="13" name="AutoShape 17">
                <a:extLst>
                  <a:ext uri="{FF2B5EF4-FFF2-40B4-BE49-F238E27FC236}">
                    <a16:creationId xmlns:a16="http://schemas.microsoft.com/office/drawing/2014/main" id="{8DB607CF-7CE2-4647-B043-2F317ECB4A16}"/>
                  </a:ext>
                </a:extLst>
              </p:cNvPr>
              <p:cNvSpPr>
                <a:spLocks noChangeArrowheads="1"/>
              </p:cNvSpPr>
              <p:nvPr/>
            </p:nvSpPr>
            <p:spPr bwMode="auto">
              <a:xfrm>
                <a:off x="1522" y="2270"/>
                <a:ext cx="1536" cy="312"/>
              </a:xfrm>
              <a:prstGeom prst="wedgeEllipseCallout">
                <a:avLst>
                  <a:gd name="adj1" fmla="val -20516"/>
                  <a:gd name="adj2" fmla="val 149835"/>
                </a:avLst>
              </a:prstGeom>
              <a:solidFill>
                <a:srgbClr val="CCFFCC"/>
              </a:solidFill>
              <a:ln w="63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72000" rIns="36000" bIns="72000" anchor="ctr">
                <a:spAutoFit/>
              </a:bodyPr>
              <a:lstStyle/>
              <a:p>
                <a:pPr algn="ctr">
                  <a:lnSpc>
                    <a:spcPct val="80000"/>
                  </a:lnSpc>
                  <a:spcBef>
                    <a:spcPct val="50000"/>
                  </a:spcBef>
                  <a:defRPr/>
                </a:pPr>
                <a:r>
                  <a:rPr kumimoji="1" lang="zh-CN" altLang="en-US" sz="2000" b="1" kern="0">
                    <a:solidFill>
                      <a:srgbClr val="FF0000"/>
                    </a:solidFill>
                    <a:latin typeface="Times New Roman" pitchFamily="18" charset="0"/>
                    <a:ea typeface="+mn-ea"/>
                  </a:rPr>
                  <a:t>反馈通路</a:t>
                </a:r>
              </a:p>
            </p:txBody>
          </p:sp>
          <p:sp>
            <p:nvSpPr>
              <p:cNvPr id="14" name="AutoShape 18">
                <a:extLst>
                  <a:ext uri="{FF2B5EF4-FFF2-40B4-BE49-F238E27FC236}">
                    <a16:creationId xmlns:a16="http://schemas.microsoft.com/office/drawing/2014/main" id="{2BEFE70D-BF78-40D4-9EDE-3AEA008E0BCB}"/>
                  </a:ext>
                </a:extLst>
              </p:cNvPr>
              <p:cNvSpPr>
                <a:spLocks noChangeArrowheads="1"/>
              </p:cNvSpPr>
              <p:nvPr/>
            </p:nvSpPr>
            <p:spPr bwMode="auto">
              <a:xfrm>
                <a:off x="1522" y="2253"/>
                <a:ext cx="1536" cy="347"/>
              </a:xfrm>
              <a:prstGeom prst="wedgeEllipseCallout">
                <a:avLst>
                  <a:gd name="adj1" fmla="val 82880"/>
                  <a:gd name="adj2" fmla="val 126754"/>
                </a:avLst>
              </a:prstGeom>
              <a:solidFill>
                <a:srgbClr val="CCFFCC"/>
              </a:solidFill>
              <a:ln w="63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72000" rIns="36000" bIns="72000" anchor="ctr">
                <a:spAutoFit/>
              </a:bodyPr>
              <a:lstStyle/>
              <a:p>
                <a:pPr algn="ctr">
                  <a:lnSpc>
                    <a:spcPct val="80000"/>
                  </a:lnSpc>
                  <a:spcBef>
                    <a:spcPct val="50000"/>
                  </a:spcBef>
                  <a:defRPr/>
                </a:pPr>
                <a:r>
                  <a:rPr kumimoji="1" lang="zh-CN" altLang="en-US" sz="2000" b="1" kern="0" dirty="0">
                    <a:latin typeface="Times New Roman" pitchFamily="18" charset="0"/>
                    <a:ea typeface="+mn-ea"/>
                  </a:rPr>
                  <a:t>本级反馈通路</a:t>
                </a:r>
              </a:p>
            </p:txBody>
          </p:sp>
        </p:grpSp>
        <p:sp>
          <p:nvSpPr>
            <p:cNvPr id="12" name="Rectangle 19">
              <a:extLst>
                <a:ext uri="{FF2B5EF4-FFF2-40B4-BE49-F238E27FC236}">
                  <a16:creationId xmlns:a16="http://schemas.microsoft.com/office/drawing/2014/main" id="{78270CF3-11FE-4315-8024-2E65D834FCAE}"/>
                </a:ext>
              </a:extLst>
            </p:cNvPr>
            <p:cNvSpPr>
              <a:spLocks noChangeArrowheads="1"/>
            </p:cNvSpPr>
            <p:nvPr/>
          </p:nvSpPr>
          <p:spPr bwMode="auto">
            <a:xfrm>
              <a:off x="2052" y="2544"/>
              <a:ext cx="270" cy="48"/>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endParaRPr lang="zh-CN" altLang="en-US" b="1" kern="0">
                <a:solidFill>
                  <a:srgbClr val="000000"/>
                </a:solidFill>
                <a:latin typeface="Arial Narrow" pitchFamily="34" charset="0"/>
                <a:ea typeface="+mn-ea"/>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a:extLst>
              <a:ext uri="{FF2B5EF4-FFF2-40B4-BE49-F238E27FC236}">
                <a16:creationId xmlns:a16="http://schemas.microsoft.com/office/drawing/2014/main" id="{211B83A9-0935-4A9D-B822-00624D64B0F9}"/>
              </a:ext>
            </a:extLst>
          </p:cNvPr>
          <p:cNvSpPr>
            <a:spLocks noGrp="1" noChangeArrowheads="1"/>
          </p:cNvSpPr>
          <p:nvPr>
            <p:ph type="title"/>
          </p:nvPr>
        </p:nvSpPr>
        <p:spPr/>
        <p:txBody>
          <a:bodyPr/>
          <a:lstStyle/>
          <a:p>
            <a:r>
              <a:rPr lang="zh-CN" altLang="en-US"/>
              <a:t>直流反馈与交流反馈</a:t>
            </a:r>
          </a:p>
        </p:txBody>
      </p:sp>
      <p:sp>
        <p:nvSpPr>
          <p:cNvPr id="43011" name="日期占位符 3">
            <a:extLst>
              <a:ext uri="{FF2B5EF4-FFF2-40B4-BE49-F238E27FC236}">
                <a16:creationId xmlns:a16="http://schemas.microsoft.com/office/drawing/2014/main" id="{CDB32854-7AA4-42BF-A4C4-B311C6161818}"/>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F88907F0-50E5-4F37-BC92-A71C1C33A531}" type="datetime1">
              <a:rPr lang="zh-CN" altLang="en-US" sz="1800" b="0" smtClean="0">
                <a:solidFill>
                  <a:srgbClr val="B2B2B2"/>
                </a:solidFill>
              </a:rPr>
              <a:pPr>
                <a:spcAft>
                  <a:spcPct val="0"/>
                </a:spcAft>
                <a:buFontTx/>
                <a:buNone/>
              </a:pPr>
              <a:t>2022/12/5</a:t>
            </a:fld>
            <a:endParaRPr lang="en-US" altLang="zh-CN" sz="1800" b="0">
              <a:solidFill>
                <a:srgbClr val="B2B2B2"/>
              </a:solidFill>
            </a:endParaRPr>
          </a:p>
        </p:txBody>
      </p:sp>
      <p:sp>
        <p:nvSpPr>
          <p:cNvPr id="43012" name="页脚占位符 4">
            <a:extLst>
              <a:ext uri="{FF2B5EF4-FFF2-40B4-BE49-F238E27FC236}">
                <a16:creationId xmlns:a16="http://schemas.microsoft.com/office/drawing/2014/main" id="{33787756-DD74-4265-8E40-7214608386FA}"/>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latin typeface="Times New Roman" panose="02020603050405020304" pitchFamily="18" charset="0"/>
              </a:rPr>
              <a:t>模拟与数字电路 </a:t>
            </a:r>
            <a:r>
              <a:rPr lang="en-US" altLang="zh-CN" sz="1800" b="0">
                <a:solidFill>
                  <a:srgbClr val="B2B2B2"/>
                </a:solidFill>
                <a:latin typeface="Times New Roman" panose="02020603050405020304" pitchFamily="18" charset="0"/>
              </a:rPr>
              <a:t>— </a:t>
            </a:r>
            <a:r>
              <a:rPr lang="zh-CN" altLang="en-US" sz="1800" b="0">
                <a:solidFill>
                  <a:srgbClr val="B2B2B2"/>
                </a:solidFill>
                <a:latin typeface="Times New Roman" panose="02020603050405020304" pitchFamily="18" charset="0"/>
              </a:rPr>
              <a:t>集成运算放大器 </a:t>
            </a:r>
            <a:r>
              <a:rPr lang="en-US" altLang="zh-CN" sz="1800" b="0">
                <a:solidFill>
                  <a:srgbClr val="B2B2B2"/>
                </a:solidFill>
                <a:latin typeface="Times New Roman" panose="02020603050405020304" pitchFamily="18" charset="0"/>
              </a:rPr>
              <a:t>(1)</a:t>
            </a:r>
          </a:p>
        </p:txBody>
      </p:sp>
      <p:sp>
        <p:nvSpPr>
          <p:cNvPr id="43013" name="灯片编号占位符 5">
            <a:extLst>
              <a:ext uri="{FF2B5EF4-FFF2-40B4-BE49-F238E27FC236}">
                <a16:creationId xmlns:a16="http://schemas.microsoft.com/office/drawing/2014/main" id="{A68D0A13-0B43-4A82-98F3-FF5A4BAD944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33052387-03AD-452F-ACFB-F3C5AE9B6422}" type="slidenum">
              <a:rPr lang="en-US" altLang="zh-CN" sz="1800" b="0" smtClean="0">
                <a:solidFill>
                  <a:srgbClr val="B2B2B2"/>
                </a:solidFill>
              </a:rPr>
              <a:pPr>
                <a:spcAft>
                  <a:spcPct val="0"/>
                </a:spcAft>
                <a:buFontTx/>
                <a:buNone/>
              </a:pPr>
              <a:t>23</a:t>
            </a:fld>
            <a:endParaRPr lang="en-US" altLang="zh-CN" sz="1800" b="0">
              <a:solidFill>
                <a:srgbClr val="B2B2B2"/>
              </a:solidFill>
            </a:endParaRPr>
          </a:p>
        </p:txBody>
      </p:sp>
      <p:graphicFrame>
        <p:nvGraphicFramePr>
          <p:cNvPr id="43014" name="Object 6">
            <a:extLst>
              <a:ext uri="{FF2B5EF4-FFF2-40B4-BE49-F238E27FC236}">
                <a16:creationId xmlns:a16="http://schemas.microsoft.com/office/drawing/2014/main" id="{1F42ADB4-238D-43D9-81DB-7B9E06A8B5CA}"/>
              </a:ext>
            </a:extLst>
          </p:cNvPr>
          <p:cNvGraphicFramePr>
            <a:graphicFrameLocks noChangeAspect="1"/>
          </p:cNvGraphicFramePr>
          <p:nvPr/>
        </p:nvGraphicFramePr>
        <p:xfrm>
          <a:off x="2159000" y="2546350"/>
          <a:ext cx="4741863" cy="3389313"/>
        </p:xfrm>
        <a:graphic>
          <a:graphicData uri="http://schemas.openxmlformats.org/presentationml/2006/ole">
            <mc:AlternateContent xmlns:mc="http://schemas.openxmlformats.org/markup-compatibility/2006">
              <mc:Choice xmlns:v="urn:schemas-microsoft-com:vml" Requires="v">
                <p:oleObj spid="_x0000_s43021" name="Picture2" r:id="rId3" imgW="2104644" imgH="1505712" progId="Word.Picture.8">
                  <p:embed/>
                </p:oleObj>
              </mc:Choice>
              <mc:Fallback>
                <p:oleObj name="Picture2" r:id="rId3" imgW="2104644" imgH="1505712" progId="Word.Picture.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9000" y="2546350"/>
                        <a:ext cx="4741863" cy="338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AutoShape 7">
            <a:extLst>
              <a:ext uri="{FF2B5EF4-FFF2-40B4-BE49-F238E27FC236}">
                <a16:creationId xmlns:a16="http://schemas.microsoft.com/office/drawing/2014/main" id="{2816D1A3-6E82-42DE-AE2E-2F99D8D93A90}"/>
              </a:ext>
            </a:extLst>
          </p:cNvPr>
          <p:cNvSpPr>
            <a:spLocks noChangeArrowheads="1"/>
          </p:cNvSpPr>
          <p:nvPr/>
        </p:nvSpPr>
        <p:spPr bwMode="auto">
          <a:xfrm>
            <a:off x="4765675" y="1649413"/>
            <a:ext cx="2863850" cy="619125"/>
          </a:xfrm>
          <a:prstGeom prst="wedgeEllipseCallout">
            <a:avLst>
              <a:gd name="adj1" fmla="val -48338"/>
              <a:gd name="adj2" fmla="val 98870"/>
            </a:avLst>
          </a:prstGeom>
          <a:solidFill>
            <a:srgbClr val="CCFFCC"/>
          </a:solidFill>
          <a:ln w="63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72000" rIns="36000" bIns="72000" anchor="ctr">
            <a:spAutoFit/>
          </a:bodyPr>
          <a:lstStyle/>
          <a:p>
            <a:pPr algn="ctr">
              <a:lnSpc>
                <a:spcPct val="80000"/>
              </a:lnSpc>
              <a:spcBef>
                <a:spcPct val="50000"/>
              </a:spcBef>
              <a:defRPr/>
            </a:pPr>
            <a:r>
              <a:rPr kumimoji="1" lang="zh-CN" altLang="en-US" sz="2400" b="1" kern="0" dirty="0">
                <a:latin typeface="Times New Roman" pitchFamily="18" charset="0"/>
                <a:ea typeface="楷体_GB2312" pitchFamily="49" charset="-122"/>
              </a:rPr>
              <a:t>交、直流反馈</a:t>
            </a:r>
          </a:p>
        </p:txBody>
      </p:sp>
      <p:sp>
        <p:nvSpPr>
          <p:cNvPr id="11" name="AutoShape 9">
            <a:extLst>
              <a:ext uri="{FF2B5EF4-FFF2-40B4-BE49-F238E27FC236}">
                <a16:creationId xmlns:a16="http://schemas.microsoft.com/office/drawing/2014/main" id="{80DADF58-A3E2-4E4D-9722-928B17ED9ADE}"/>
              </a:ext>
            </a:extLst>
          </p:cNvPr>
          <p:cNvSpPr>
            <a:spLocks noChangeArrowheads="1"/>
          </p:cNvSpPr>
          <p:nvPr/>
        </p:nvSpPr>
        <p:spPr bwMode="auto">
          <a:xfrm>
            <a:off x="5762625" y="5489575"/>
            <a:ext cx="2438400" cy="619125"/>
          </a:xfrm>
          <a:prstGeom prst="wedgeEllipseCallout">
            <a:avLst>
              <a:gd name="adj1" fmla="val -70625"/>
              <a:gd name="adj2" fmla="val -107694"/>
            </a:avLst>
          </a:prstGeom>
          <a:solidFill>
            <a:srgbClr val="CCFFCC"/>
          </a:solidFill>
          <a:ln w="63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72000" rIns="36000" bIns="72000" anchor="ctr">
            <a:spAutoFit/>
          </a:bodyPr>
          <a:lstStyle/>
          <a:p>
            <a:pPr algn="ctr">
              <a:lnSpc>
                <a:spcPct val="80000"/>
              </a:lnSpc>
              <a:spcBef>
                <a:spcPct val="50000"/>
              </a:spcBef>
              <a:defRPr/>
            </a:pPr>
            <a:r>
              <a:rPr kumimoji="1" lang="zh-CN" altLang="en-US" sz="2400" b="1" kern="0" dirty="0">
                <a:latin typeface="Times New Roman" pitchFamily="18" charset="0"/>
                <a:ea typeface="楷体_GB2312" pitchFamily="49" charset="-122"/>
              </a:rPr>
              <a:t>交流反馈</a:t>
            </a:r>
          </a:p>
        </p:txBody>
      </p:sp>
      <p:sp>
        <p:nvSpPr>
          <p:cNvPr id="12" name="Rectangle 10">
            <a:extLst>
              <a:ext uri="{FF2B5EF4-FFF2-40B4-BE49-F238E27FC236}">
                <a16:creationId xmlns:a16="http://schemas.microsoft.com/office/drawing/2014/main" id="{1FBE011C-D6DC-4BF0-9D15-722761086A74}"/>
              </a:ext>
            </a:extLst>
          </p:cNvPr>
          <p:cNvSpPr>
            <a:spLocks noChangeArrowheads="1"/>
          </p:cNvSpPr>
          <p:nvPr/>
        </p:nvSpPr>
        <p:spPr bwMode="auto">
          <a:xfrm>
            <a:off x="2898775" y="3984625"/>
            <a:ext cx="2335213" cy="1747838"/>
          </a:xfrm>
          <a:prstGeom prst="rect">
            <a:avLst/>
          </a:prstGeom>
          <a:noFill/>
          <a:ln w="19050">
            <a:solidFill>
              <a:srgbClr val="FF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endParaRPr lang="zh-CN" altLang="en-US" b="1" kern="0">
              <a:solidFill>
                <a:srgbClr val="000000"/>
              </a:solidFill>
              <a:latin typeface="Arial Narrow" pitchFamily="34" charset="0"/>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utoUpdateAnimBg="0"/>
      <p:bldP spid="11" grpId="0" animBg="1"/>
      <p:bldP spid="1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034" name="Group 57">
            <a:extLst>
              <a:ext uri="{FF2B5EF4-FFF2-40B4-BE49-F238E27FC236}">
                <a16:creationId xmlns:a16="http://schemas.microsoft.com/office/drawing/2014/main" id="{7581EAEB-EA7E-4531-8B6B-27DF2682DB8E}"/>
              </a:ext>
            </a:extLst>
          </p:cNvPr>
          <p:cNvGrpSpPr>
            <a:grpSpLocks/>
          </p:cNvGrpSpPr>
          <p:nvPr/>
        </p:nvGrpSpPr>
        <p:grpSpPr bwMode="auto">
          <a:xfrm>
            <a:off x="8374063" y="2443163"/>
            <a:ext cx="661987" cy="1204912"/>
            <a:chOff x="2483" y="1425"/>
            <a:chExt cx="417" cy="759"/>
          </a:xfrm>
        </p:grpSpPr>
        <p:sp>
          <p:nvSpPr>
            <p:cNvPr id="44108" name="Text Box 58">
              <a:extLst>
                <a:ext uri="{FF2B5EF4-FFF2-40B4-BE49-F238E27FC236}">
                  <a16:creationId xmlns:a16="http://schemas.microsoft.com/office/drawing/2014/main" id="{256692A9-D687-4907-AFCC-4849ABB6ED7C}"/>
                </a:ext>
              </a:extLst>
            </p:cNvPr>
            <p:cNvSpPr txBox="1">
              <a:spLocks noChangeArrowheads="1"/>
            </p:cNvSpPr>
            <p:nvPr/>
          </p:nvSpPr>
          <p:spPr bwMode="auto">
            <a:xfrm>
              <a:off x="2538" y="1620"/>
              <a:ext cx="36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400" i="1">
                  <a:latin typeface="Times New Roman" panose="02020603050405020304" pitchFamily="18" charset="0"/>
                  <a:ea typeface="楷体_GB2312"/>
                  <a:cs typeface="楷体_GB2312"/>
                </a:rPr>
                <a:t>v</a:t>
              </a:r>
              <a:r>
                <a:rPr kumimoji="1" lang="en-US" altLang="zh-CN" sz="2400" baseline="-25000">
                  <a:latin typeface="Times New Roman" panose="02020603050405020304" pitchFamily="18" charset="0"/>
                  <a:ea typeface="楷体_GB2312"/>
                  <a:cs typeface="楷体_GB2312"/>
                </a:rPr>
                <a:t>o</a:t>
              </a:r>
              <a:endParaRPr kumimoji="1" lang="en-US" altLang="zh-CN" sz="2800">
                <a:latin typeface="Times New Roman" panose="02020603050405020304" pitchFamily="18" charset="0"/>
                <a:ea typeface="楷体_GB2312"/>
                <a:cs typeface="楷体_GB2312"/>
              </a:endParaRPr>
            </a:p>
          </p:txBody>
        </p:sp>
        <p:sp>
          <p:nvSpPr>
            <p:cNvPr id="44109" name="Text Box 59">
              <a:extLst>
                <a:ext uri="{FF2B5EF4-FFF2-40B4-BE49-F238E27FC236}">
                  <a16:creationId xmlns:a16="http://schemas.microsoft.com/office/drawing/2014/main" id="{C9B37508-1159-4F13-92BC-DD40F846B8D2}"/>
                </a:ext>
              </a:extLst>
            </p:cNvPr>
            <p:cNvSpPr txBox="1">
              <a:spLocks noChangeArrowheads="1"/>
            </p:cNvSpPr>
            <p:nvPr/>
          </p:nvSpPr>
          <p:spPr bwMode="auto">
            <a:xfrm>
              <a:off x="2517" y="1425"/>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000">
                  <a:latin typeface="Times New Roman" panose="02020603050405020304" pitchFamily="18" charset="0"/>
                  <a:ea typeface="楷体_GB2312"/>
                  <a:cs typeface="楷体_GB2312"/>
                </a:rPr>
                <a:t>+</a:t>
              </a:r>
            </a:p>
          </p:txBody>
        </p:sp>
        <p:sp>
          <p:nvSpPr>
            <p:cNvPr id="44110" name="Text Box 60">
              <a:extLst>
                <a:ext uri="{FF2B5EF4-FFF2-40B4-BE49-F238E27FC236}">
                  <a16:creationId xmlns:a16="http://schemas.microsoft.com/office/drawing/2014/main" id="{7D4F8EA4-F374-4508-8153-7D4F9B6751CC}"/>
                </a:ext>
              </a:extLst>
            </p:cNvPr>
            <p:cNvSpPr txBox="1">
              <a:spLocks noChangeArrowheads="1"/>
            </p:cNvSpPr>
            <p:nvPr/>
          </p:nvSpPr>
          <p:spPr bwMode="auto">
            <a:xfrm>
              <a:off x="2483" y="1932"/>
              <a:ext cx="24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zh-CN" altLang="en-US" sz="2000">
                  <a:latin typeface="Times New Roman" panose="02020603050405020304" pitchFamily="18" charset="0"/>
                  <a:ea typeface="楷体_GB2312"/>
                  <a:cs typeface="楷体_GB2312"/>
                </a:rPr>
                <a:t>－</a:t>
              </a:r>
            </a:p>
          </p:txBody>
        </p:sp>
      </p:grpSp>
      <p:sp>
        <p:nvSpPr>
          <p:cNvPr id="44035" name="Rectangle 4">
            <a:extLst>
              <a:ext uri="{FF2B5EF4-FFF2-40B4-BE49-F238E27FC236}">
                <a16:creationId xmlns:a16="http://schemas.microsoft.com/office/drawing/2014/main" id="{2412D4E7-B5EE-49B2-8580-1638A9D45600}"/>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64507B1E-1E4D-4118-BD94-27D9A4A3ABD5}" type="datetime1">
              <a:rPr lang="zh-CN" altLang="en-US" sz="1800" b="0" smtClean="0">
                <a:solidFill>
                  <a:srgbClr val="B2B2B2"/>
                </a:solidFill>
              </a:rPr>
              <a:pPr>
                <a:spcAft>
                  <a:spcPct val="0"/>
                </a:spcAft>
                <a:buFontTx/>
                <a:buNone/>
              </a:pPr>
              <a:t>2022/12/5</a:t>
            </a:fld>
            <a:endParaRPr lang="en-US" altLang="zh-CN" sz="1800" b="0">
              <a:solidFill>
                <a:srgbClr val="B2B2B2"/>
              </a:solidFill>
            </a:endParaRPr>
          </a:p>
        </p:txBody>
      </p:sp>
      <p:sp>
        <p:nvSpPr>
          <p:cNvPr id="44036" name="Rectangle 5">
            <a:extLst>
              <a:ext uri="{FF2B5EF4-FFF2-40B4-BE49-F238E27FC236}">
                <a16:creationId xmlns:a16="http://schemas.microsoft.com/office/drawing/2014/main" id="{7080B31D-96E3-4F16-8E01-65FD0C5EB486}"/>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latin typeface="Times New Roman" panose="02020603050405020304" pitchFamily="18" charset="0"/>
              </a:rPr>
              <a:t>模拟与数字电路 </a:t>
            </a:r>
            <a:r>
              <a:rPr lang="en-US" altLang="zh-CN" sz="1800" b="0">
                <a:solidFill>
                  <a:srgbClr val="B2B2B2"/>
                </a:solidFill>
                <a:latin typeface="Times New Roman" panose="02020603050405020304" pitchFamily="18" charset="0"/>
              </a:rPr>
              <a:t>— </a:t>
            </a:r>
            <a:r>
              <a:rPr lang="zh-CN" altLang="en-US" sz="1800" b="0">
                <a:solidFill>
                  <a:srgbClr val="B2B2B2"/>
                </a:solidFill>
                <a:latin typeface="Times New Roman" panose="02020603050405020304" pitchFamily="18" charset="0"/>
              </a:rPr>
              <a:t>集成运算放大器 </a:t>
            </a:r>
            <a:r>
              <a:rPr lang="en-US" altLang="zh-CN" sz="1800" b="0">
                <a:solidFill>
                  <a:srgbClr val="B2B2B2"/>
                </a:solidFill>
                <a:latin typeface="Times New Roman" panose="02020603050405020304" pitchFamily="18" charset="0"/>
              </a:rPr>
              <a:t>(1)</a:t>
            </a:r>
          </a:p>
        </p:txBody>
      </p:sp>
      <p:sp>
        <p:nvSpPr>
          <p:cNvPr id="44037" name="Rectangle 6">
            <a:extLst>
              <a:ext uri="{FF2B5EF4-FFF2-40B4-BE49-F238E27FC236}">
                <a16:creationId xmlns:a16="http://schemas.microsoft.com/office/drawing/2014/main" id="{80F03F89-4BC1-4954-B84B-DCA63044AAD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16EDC7BA-0E04-4E80-95DB-EDE6112B62A4}" type="slidenum">
              <a:rPr lang="en-US" altLang="zh-CN" sz="1800" b="0" smtClean="0">
                <a:solidFill>
                  <a:srgbClr val="B2B2B2"/>
                </a:solidFill>
              </a:rPr>
              <a:pPr>
                <a:spcAft>
                  <a:spcPct val="0"/>
                </a:spcAft>
                <a:buFontTx/>
                <a:buNone/>
              </a:pPr>
              <a:t>24</a:t>
            </a:fld>
            <a:endParaRPr lang="en-US" altLang="zh-CN" sz="1800" b="0">
              <a:solidFill>
                <a:srgbClr val="B2B2B2"/>
              </a:solidFill>
            </a:endParaRPr>
          </a:p>
        </p:txBody>
      </p:sp>
      <p:sp>
        <p:nvSpPr>
          <p:cNvPr id="44038" name="Rectangle 2">
            <a:extLst>
              <a:ext uri="{FF2B5EF4-FFF2-40B4-BE49-F238E27FC236}">
                <a16:creationId xmlns:a16="http://schemas.microsoft.com/office/drawing/2014/main" id="{67BE35D9-320A-4C3A-816A-079AB8485BC9}"/>
              </a:ext>
            </a:extLst>
          </p:cNvPr>
          <p:cNvSpPr>
            <a:spLocks noGrp="1" noChangeArrowheads="1"/>
          </p:cNvSpPr>
          <p:nvPr>
            <p:ph type="title"/>
          </p:nvPr>
        </p:nvSpPr>
        <p:spPr/>
        <p:txBody>
          <a:bodyPr/>
          <a:lstStyle/>
          <a:p>
            <a:r>
              <a:rPr lang="zh-CN" altLang="en-US">
                <a:latin typeface="Times New Roman" panose="02020603050405020304" pitchFamily="18" charset="0"/>
              </a:rPr>
              <a:t>示例</a:t>
            </a:r>
            <a:r>
              <a:rPr lang="en-US" altLang="zh-CN">
                <a:latin typeface="Times New Roman" panose="02020603050405020304" pitchFamily="18" charset="0"/>
              </a:rPr>
              <a:t>—</a:t>
            </a:r>
            <a:r>
              <a:rPr lang="zh-CN" altLang="en-US">
                <a:latin typeface="Times New Roman" panose="02020603050405020304" pitchFamily="18" charset="0"/>
              </a:rPr>
              <a:t>反馈类型</a:t>
            </a:r>
            <a:endParaRPr lang="en-US" altLang="zh-CN">
              <a:latin typeface="Times New Roman" panose="02020603050405020304" pitchFamily="18" charset="0"/>
            </a:endParaRPr>
          </a:p>
        </p:txBody>
      </p:sp>
      <p:sp>
        <p:nvSpPr>
          <p:cNvPr id="44039" name="Line 4">
            <a:extLst>
              <a:ext uri="{FF2B5EF4-FFF2-40B4-BE49-F238E27FC236}">
                <a16:creationId xmlns:a16="http://schemas.microsoft.com/office/drawing/2014/main" id="{E7B61D9A-25B8-4E41-AC00-CA298AAFC80E}"/>
              </a:ext>
            </a:extLst>
          </p:cNvPr>
          <p:cNvSpPr>
            <a:spLocks noChangeShapeType="1"/>
          </p:cNvSpPr>
          <p:nvPr/>
        </p:nvSpPr>
        <p:spPr bwMode="auto">
          <a:xfrm>
            <a:off x="1878013" y="2576513"/>
            <a:ext cx="542925"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0" name="Line 11">
            <a:extLst>
              <a:ext uri="{FF2B5EF4-FFF2-40B4-BE49-F238E27FC236}">
                <a16:creationId xmlns:a16="http://schemas.microsoft.com/office/drawing/2014/main" id="{DBA73FE0-C442-4FD7-B7AB-7DDD7DAE42DE}"/>
              </a:ext>
            </a:extLst>
          </p:cNvPr>
          <p:cNvSpPr>
            <a:spLocks noChangeShapeType="1"/>
          </p:cNvSpPr>
          <p:nvPr/>
        </p:nvSpPr>
        <p:spPr bwMode="auto">
          <a:xfrm>
            <a:off x="815975" y="2574925"/>
            <a:ext cx="110013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1" name="Line 12">
            <a:extLst>
              <a:ext uri="{FF2B5EF4-FFF2-40B4-BE49-F238E27FC236}">
                <a16:creationId xmlns:a16="http://schemas.microsoft.com/office/drawing/2014/main" id="{631A6F1E-9F1F-4794-B349-460269A0F511}"/>
              </a:ext>
            </a:extLst>
          </p:cNvPr>
          <p:cNvSpPr>
            <a:spLocks noChangeShapeType="1"/>
          </p:cNvSpPr>
          <p:nvPr/>
        </p:nvSpPr>
        <p:spPr bwMode="auto">
          <a:xfrm>
            <a:off x="809625" y="3155950"/>
            <a:ext cx="1592263"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2" name="Line 13">
            <a:extLst>
              <a:ext uri="{FF2B5EF4-FFF2-40B4-BE49-F238E27FC236}">
                <a16:creationId xmlns:a16="http://schemas.microsoft.com/office/drawing/2014/main" id="{D1B9FC16-1C83-4B87-9908-AABD92328CF1}"/>
              </a:ext>
            </a:extLst>
          </p:cNvPr>
          <p:cNvSpPr>
            <a:spLocks noChangeShapeType="1"/>
          </p:cNvSpPr>
          <p:nvPr/>
        </p:nvSpPr>
        <p:spPr bwMode="auto">
          <a:xfrm>
            <a:off x="3352800" y="2852738"/>
            <a:ext cx="723900"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3" name="Oval 14">
            <a:extLst>
              <a:ext uri="{FF2B5EF4-FFF2-40B4-BE49-F238E27FC236}">
                <a16:creationId xmlns:a16="http://schemas.microsoft.com/office/drawing/2014/main" id="{2B241F35-2073-4371-9B6F-61A3AD432FAD}"/>
              </a:ext>
            </a:extLst>
          </p:cNvPr>
          <p:cNvSpPr>
            <a:spLocks noChangeArrowheads="1"/>
          </p:cNvSpPr>
          <p:nvPr/>
        </p:nvSpPr>
        <p:spPr bwMode="auto">
          <a:xfrm>
            <a:off x="801688" y="3108325"/>
            <a:ext cx="74612" cy="74613"/>
          </a:xfrm>
          <a:prstGeom prst="ellipse">
            <a:avLst/>
          </a:prstGeom>
          <a:solidFill>
            <a:srgbClr val="FFFFFF"/>
          </a:solidFill>
          <a:ln w="38100">
            <a:solidFill>
              <a:srgbClr val="000000"/>
            </a:solidFill>
            <a:round/>
            <a:headEnd/>
            <a:tailE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44044" name="Oval 15">
            <a:extLst>
              <a:ext uri="{FF2B5EF4-FFF2-40B4-BE49-F238E27FC236}">
                <a16:creationId xmlns:a16="http://schemas.microsoft.com/office/drawing/2014/main" id="{A3A56055-D3E9-46D3-83F3-167440DFD79A}"/>
              </a:ext>
            </a:extLst>
          </p:cNvPr>
          <p:cNvSpPr>
            <a:spLocks noChangeArrowheads="1"/>
          </p:cNvSpPr>
          <p:nvPr/>
        </p:nvSpPr>
        <p:spPr bwMode="auto">
          <a:xfrm>
            <a:off x="4071938" y="2817813"/>
            <a:ext cx="74612" cy="74612"/>
          </a:xfrm>
          <a:prstGeom prst="ellipse">
            <a:avLst/>
          </a:prstGeom>
          <a:solidFill>
            <a:srgbClr val="FFFFFF"/>
          </a:solidFill>
          <a:ln w="38100">
            <a:solidFill>
              <a:srgbClr val="000000"/>
            </a:solidFill>
            <a:round/>
            <a:headEnd/>
            <a:tailE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44045" name="Text Box 16">
            <a:extLst>
              <a:ext uri="{FF2B5EF4-FFF2-40B4-BE49-F238E27FC236}">
                <a16:creationId xmlns:a16="http://schemas.microsoft.com/office/drawing/2014/main" id="{7EAEEF59-67E9-495A-8E64-B9A54982332C}"/>
              </a:ext>
            </a:extLst>
          </p:cNvPr>
          <p:cNvSpPr txBox="1">
            <a:spLocks noChangeArrowheads="1"/>
          </p:cNvSpPr>
          <p:nvPr/>
        </p:nvSpPr>
        <p:spPr bwMode="auto">
          <a:xfrm>
            <a:off x="615950" y="3054350"/>
            <a:ext cx="5429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400" i="1">
                <a:latin typeface="Times New Roman" panose="02020603050405020304" pitchFamily="18" charset="0"/>
                <a:ea typeface="楷体_GB2312"/>
                <a:cs typeface="楷体_GB2312"/>
              </a:rPr>
              <a:t>v</a:t>
            </a:r>
            <a:r>
              <a:rPr kumimoji="1" lang="en-US" altLang="zh-CN" sz="2400" baseline="-25000">
                <a:latin typeface="Times New Roman" panose="02020603050405020304" pitchFamily="18" charset="0"/>
                <a:ea typeface="楷体_GB2312"/>
                <a:cs typeface="楷体_GB2312"/>
              </a:rPr>
              <a:t>i</a:t>
            </a:r>
            <a:endParaRPr kumimoji="1" lang="en-US" altLang="zh-CN" sz="2800">
              <a:latin typeface="Times New Roman" panose="02020603050405020304" pitchFamily="18" charset="0"/>
              <a:ea typeface="楷体_GB2312"/>
              <a:cs typeface="楷体_GB2312"/>
            </a:endParaRPr>
          </a:p>
        </p:txBody>
      </p:sp>
      <p:sp>
        <p:nvSpPr>
          <p:cNvPr id="44046" name="Text Box 17">
            <a:extLst>
              <a:ext uri="{FF2B5EF4-FFF2-40B4-BE49-F238E27FC236}">
                <a16:creationId xmlns:a16="http://schemas.microsoft.com/office/drawing/2014/main" id="{ED09DFD1-7ECC-4635-912D-4330E9A70E9D}"/>
              </a:ext>
            </a:extLst>
          </p:cNvPr>
          <p:cNvSpPr txBox="1">
            <a:spLocks noChangeArrowheads="1"/>
          </p:cNvSpPr>
          <p:nvPr/>
        </p:nvSpPr>
        <p:spPr bwMode="auto">
          <a:xfrm>
            <a:off x="3810000" y="2205038"/>
            <a:ext cx="6905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400" i="1">
                <a:latin typeface="Times New Roman" panose="02020603050405020304" pitchFamily="18" charset="0"/>
                <a:ea typeface="楷体_GB2312"/>
                <a:cs typeface="楷体_GB2312"/>
              </a:rPr>
              <a:t>v</a:t>
            </a:r>
            <a:r>
              <a:rPr kumimoji="1" lang="en-US" altLang="zh-CN" sz="2400" baseline="-25000">
                <a:latin typeface="Times New Roman" panose="02020603050405020304" pitchFamily="18" charset="0"/>
                <a:ea typeface="楷体_GB2312"/>
                <a:cs typeface="楷体_GB2312"/>
              </a:rPr>
              <a:t>o</a:t>
            </a:r>
            <a:endParaRPr kumimoji="1" lang="en-US" altLang="zh-CN" sz="2800">
              <a:latin typeface="Times New Roman" panose="02020603050405020304" pitchFamily="18" charset="0"/>
              <a:ea typeface="楷体_GB2312"/>
              <a:cs typeface="楷体_GB2312"/>
            </a:endParaRPr>
          </a:p>
        </p:txBody>
      </p:sp>
      <p:sp>
        <p:nvSpPr>
          <p:cNvPr id="44047" name="Rectangle 18">
            <a:extLst>
              <a:ext uri="{FF2B5EF4-FFF2-40B4-BE49-F238E27FC236}">
                <a16:creationId xmlns:a16="http://schemas.microsoft.com/office/drawing/2014/main" id="{0FB32372-D9A4-4203-A4FA-41B698B7E6F0}"/>
              </a:ext>
            </a:extLst>
          </p:cNvPr>
          <p:cNvSpPr>
            <a:spLocks noChangeArrowheads="1"/>
          </p:cNvSpPr>
          <p:nvPr/>
        </p:nvSpPr>
        <p:spPr bwMode="auto">
          <a:xfrm>
            <a:off x="1257300" y="3081338"/>
            <a:ext cx="346075" cy="163512"/>
          </a:xfrm>
          <a:prstGeom prst="rect">
            <a:avLst/>
          </a:prstGeom>
          <a:solidFill>
            <a:schemeClr val="bg1"/>
          </a:solidFill>
          <a:ln w="38100">
            <a:solidFill>
              <a:srgbClr val="000000"/>
            </a:solidFill>
            <a:miter lim="800000"/>
            <a:headEnd/>
            <a:tailE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44048" name="Line 19">
            <a:extLst>
              <a:ext uri="{FF2B5EF4-FFF2-40B4-BE49-F238E27FC236}">
                <a16:creationId xmlns:a16="http://schemas.microsoft.com/office/drawing/2014/main" id="{365166A2-887A-46D1-986C-36409B7EC40E}"/>
              </a:ext>
            </a:extLst>
          </p:cNvPr>
          <p:cNvSpPr>
            <a:spLocks noChangeShapeType="1"/>
          </p:cNvSpPr>
          <p:nvPr/>
        </p:nvSpPr>
        <p:spPr bwMode="auto">
          <a:xfrm>
            <a:off x="682625" y="2782888"/>
            <a:ext cx="261938" cy="0"/>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9" name="Text Box 20">
            <a:extLst>
              <a:ext uri="{FF2B5EF4-FFF2-40B4-BE49-F238E27FC236}">
                <a16:creationId xmlns:a16="http://schemas.microsoft.com/office/drawing/2014/main" id="{4EC12A86-F81A-4666-A429-F05AD742AFC5}"/>
              </a:ext>
            </a:extLst>
          </p:cNvPr>
          <p:cNvSpPr txBox="1">
            <a:spLocks noChangeArrowheads="1"/>
          </p:cNvSpPr>
          <p:nvPr/>
        </p:nvSpPr>
        <p:spPr bwMode="auto">
          <a:xfrm>
            <a:off x="1203325" y="3208338"/>
            <a:ext cx="5429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000" i="1">
                <a:latin typeface="Times New Roman" panose="02020603050405020304" pitchFamily="18" charset="0"/>
                <a:ea typeface="楷体_GB2312"/>
                <a:cs typeface="楷体_GB2312"/>
              </a:rPr>
              <a:t>R</a:t>
            </a:r>
            <a:r>
              <a:rPr kumimoji="1" lang="en-US" altLang="zh-CN" sz="2000" baseline="-25000">
                <a:latin typeface="Times New Roman" panose="02020603050405020304" pitchFamily="18" charset="0"/>
                <a:ea typeface="楷体_GB2312"/>
                <a:cs typeface="楷体_GB2312"/>
              </a:rPr>
              <a:t>2</a:t>
            </a:r>
            <a:endParaRPr kumimoji="1" lang="en-US" altLang="zh-CN" sz="2000" b="0">
              <a:latin typeface="Times New Roman" panose="02020603050405020304" pitchFamily="18" charset="0"/>
              <a:ea typeface="楷体_GB2312"/>
              <a:cs typeface="楷体_GB2312"/>
            </a:endParaRPr>
          </a:p>
        </p:txBody>
      </p:sp>
      <p:sp>
        <p:nvSpPr>
          <p:cNvPr id="44050" name="Line 21">
            <a:extLst>
              <a:ext uri="{FF2B5EF4-FFF2-40B4-BE49-F238E27FC236}">
                <a16:creationId xmlns:a16="http://schemas.microsoft.com/office/drawing/2014/main" id="{778A30FC-D0CD-427C-8A8A-EED5EA6596F1}"/>
              </a:ext>
            </a:extLst>
          </p:cNvPr>
          <p:cNvSpPr>
            <a:spLocks noChangeShapeType="1"/>
          </p:cNvSpPr>
          <p:nvPr/>
        </p:nvSpPr>
        <p:spPr bwMode="auto">
          <a:xfrm>
            <a:off x="808038" y="2555875"/>
            <a:ext cx="0" cy="24765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1" name="Text Box 23">
            <a:extLst>
              <a:ext uri="{FF2B5EF4-FFF2-40B4-BE49-F238E27FC236}">
                <a16:creationId xmlns:a16="http://schemas.microsoft.com/office/drawing/2014/main" id="{CC090E41-A18C-4CB8-AA82-191DB1F65F1F}"/>
              </a:ext>
            </a:extLst>
          </p:cNvPr>
          <p:cNvSpPr txBox="1">
            <a:spLocks noChangeArrowheads="1"/>
          </p:cNvSpPr>
          <p:nvPr/>
        </p:nvSpPr>
        <p:spPr bwMode="auto">
          <a:xfrm>
            <a:off x="1212850" y="2582863"/>
            <a:ext cx="5429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000" i="1">
                <a:solidFill>
                  <a:srgbClr val="000099"/>
                </a:solidFill>
                <a:latin typeface="Times New Roman" panose="02020603050405020304" pitchFamily="18" charset="0"/>
                <a:ea typeface="楷体_GB2312"/>
                <a:cs typeface="楷体_GB2312"/>
              </a:rPr>
              <a:t>R</a:t>
            </a:r>
            <a:r>
              <a:rPr kumimoji="1" lang="en-US" altLang="zh-CN" sz="2000" baseline="-25000">
                <a:solidFill>
                  <a:srgbClr val="000099"/>
                </a:solidFill>
                <a:latin typeface="Times New Roman" panose="02020603050405020304" pitchFamily="18" charset="0"/>
                <a:ea typeface="楷体_GB2312"/>
                <a:cs typeface="楷体_GB2312"/>
              </a:rPr>
              <a:t>1</a:t>
            </a:r>
            <a:endParaRPr kumimoji="1" lang="en-US" altLang="zh-CN" sz="2000">
              <a:solidFill>
                <a:srgbClr val="000099"/>
              </a:solidFill>
              <a:latin typeface="Times New Roman" panose="02020603050405020304" pitchFamily="18" charset="0"/>
              <a:ea typeface="楷体_GB2312"/>
              <a:cs typeface="楷体_GB2312"/>
            </a:endParaRPr>
          </a:p>
        </p:txBody>
      </p:sp>
      <p:sp>
        <p:nvSpPr>
          <p:cNvPr id="44052" name="Rectangle 24">
            <a:extLst>
              <a:ext uri="{FF2B5EF4-FFF2-40B4-BE49-F238E27FC236}">
                <a16:creationId xmlns:a16="http://schemas.microsoft.com/office/drawing/2014/main" id="{B2291A45-09D9-462F-A2B0-8150124ECF3D}"/>
              </a:ext>
            </a:extLst>
          </p:cNvPr>
          <p:cNvSpPr>
            <a:spLocks noChangeArrowheads="1"/>
          </p:cNvSpPr>
          <p:nvPr/>
        </p:nvSpPr>
        <p:spPr bwMode="auto">
          <a:xfrm>
            <a:off x="1254125" y="2486025"/>
            <a:ext cx="346075" cy="163513"/>
          </a:xfrm>
          <a:prstGeom prst="rect">
            <a:avLst/>
          </a:prstGeom>
          <a:solidFill>
            <a:schemeClr val="bg1"/>
          </a:solidFill>
          <a:ln w="38100">
            <a:solidFill>
              <a:srgbClr val="000000"/>
            </a:solidFill>
            <a:miter lim="800000"/>
            <a:headEnd/>
            <a:tailE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44053" name="Line 25">
            <a:extLst>
              <a:ext uri="{FF2B5EF4-FFF2-40B4-BE49-F238E27FC236}">
                <a16:creationId xmlns:a16="http://schemas.microsoft.com/office/drawing/2014/main" id="{8B9F575C-4E77-4E35-AFCA-630C409E6430}"/>
              </a:ext>
            </a:extLst>
          </p:cNvPr>
          <p:cNvSpPr>
            <a:spLocks noChangeShapeType="1"/>
          </p:cNvSpPr>
          <p:nvPr/>
        </p:nvSpPr>
        <p:spPr bwMode="auto">
          <a:xfrm>
            <a:off x="1911350" y="1851025"/>
            <a:ext cx="0" cy="733425"/>
          </a:xfrm>
          <a:prstGeom prst="line">
            <a:avLst/>
          </a:prstGeom>
          <a:noFill/>
          <a:ln w="38100">
            <a:solidFill>
              <a:srgbClr val="0000FF"/>
            </a:solidFill>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dirty="0"/>
          </a:p>
        </p:txBody>
      </p:sp>
      <p:sp>
        <p:nvSpPr>
          <p:cNvPr id="44054" name="Line 26">
            <a:extLst>
              <a:ext uri="{FF2B5EF4-FFF2-40B4-BE49-F238E27FC236}">
                <a16:creationId xmlns:a16="http://schemas.microsoft.com/office/drawing/2014/main" id="{94B32E24-517D-40BA-86B1-46903E0542C0}"/>
              </a:ext>
            </a:extLst>
          </p:cNvPr>
          <p:cNvSpPr>
            <a:spLocks noChangeShapeType="1"/>
          </p:cNvSpPr>
          <p:nvPr/>
        </p:nvSpPr>
        <p:spPr bwMode="auto">
          <a:xfrm>
            <a:off x="3676650" y="1844675"/>
            <a:ext cx="0" cy="1008063"/>
          </a:xfrm>
          <a:prstGeom prst="line">
            <a:avLst/>
          </a:prstGeom>
          <a:noFill/>
          <a:ln w="38100">
            <a:solidFill>
              <a:srgbClr val="0000FF"/>
            </a:solidFill>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5" name="Line 27">
            <a:extLst>
              <a:ext uri="{FF2B5EF4-FFF2-40B4-BE49-F238E27FC236}">
                <a16:creationId xmlns:a16="http://schemas.microsoft.com/office/drawing/2014/main" id="{11905FE8-8BF4-43D2-BCB5-30044E64A35A}"/>
              </a:ext>
            </a:extLst>
          </p:cNvPr>
          <p:cNvSpPr>
            <a:spLocks noChangeShapeType="1"/>
          </p:cNvSpPr>
          <p:nvPr/>
        </p:nvSpPr>
        <p:spPr bwMode="auto">
          <a:xfrm>
            <a:off x="1895475" y="1851025"/>
            <a:ext cx="1781175"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6" name="Rectangle 28">
            <a:extLst>
              <a:ext uri="{FF2B5EF4-FFF2-40B4-BE49-F238E27FC236}">
                <a16:creationId xmlns:a16="http://schemas.microsoft.com/office/drawing/2014/main" id="{2598CCF4-7A23-478B-B280-62591D4F29F7}"/>
              </a:ext>
            </a:extLst>
          </p:cNvPr>
          <p:cNvSpPr>
            <a:spLocks noChangeArrowheads="1"/>
          </p:cNvSpPr>
          <p:nvPr/>
        </p:nvSpPr>
        <p:spPr bwMode="auto">
          <a:xfrm>
            <a:off x="2646363" y="1773238"/>
            <a:ext cx="346075" cy="163512"/>
          </a:xfrm>
          <a:prstGeom prst="rect">
            <a:avLst/>
          </a:prstGeom>
          <a:solidFill>
            <a:schemeClr val="bg1"/>
          </a:solidFill>
          <a:ln w="38100">
            <a:solidFill>
              <a:srgbClr val="0000FF"/>
            </a:solidFill>
            <a:miter lim="800000"/>
            <a:headEnd/>
            <a:tailE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44057" name="Text Box 29">
            <a:extLst>
              <a:ext uri="{FF2B5EF4-FFF2-40B4-BE49-F238E27FC236}">
                <a16:creationId xmlns:a16="http://schemas.microsoft.com/office/drawing/2014/main" id="{F1794CEA-21E2-465D-B4EB-668F9F1CD074}"/>
              </a:ext>
            </a:extLst>
          </p:cNvPr>
          <p:cNvSpPr txBox="1">
            <a:spLocks noChangeArrowheads="1"/>
          </p:cNvSpPr>
          <p:nvPr/>
        </p:nvSpPr>
        <p:spPr bwMode="auto">
          <a:xfrm>
            <a:off x="2593975" y="1300163"/>
            <a:ext cx="5429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000" i="1">
                <a:solidFill>
                  <a:srgbClr val="0000FF"/>
                </a:solidFill>
                <a:latin typeface="Times New Roman" panose="02020603050405020304" pitchFamily="18" charset="0"/>
                <a:ea typeface="楷体_GB2312"/>
                <a:cs typeface="楷体_GB2312"/>
              </a:rPr>
              <a:t>R</a:t>
            </a:r>
            <a:r>
              <a:rPr kumimoji="1" lang="en-US" altLang="zh-CN" sz="2000" baseline="-25000">
                <a:solidFill>
                  <a:srgbClr val="0000FF"/>
                </a:solidFill>
                <a:latin typeface="Times New Roman" panose="02020603050405020304" pitchFamily="18" charset="0"/>
                <a:ea typeface="楷体_GB2312"/>
                <a:cs typeface="楷体_GB2312"/>
              </a:rPr>
              <a:t>f</a:t>
            </a:r>
            <a:endParaRPr kumimoji="1" lang="en-US" altLang="zh-CN" sz="2000">
              <a:solidFill>
                <a:srgbClr val="0000FF"/>
              </a:solidFill>
              <a:latin typeface="Times New Roman" panose="02020603050405020304" pitchFamily="18" charset="0"/>
              <a:ea typeface="楷体_GB2312"/>
              <a:cs typeface="楷体_GB2312"/>
            </a:endParaRPr>
          </a:p>
        </p:txBody>
      </p:sp>
      <p:sp>
        <p:nvSpPr>
          <p:cNvPr id="44058" name="Line 38">
            <a:extLst>
              <a:ext uri="{FF2B5EF4-FFF2-40B4-BE49-F238E27FC236}">
                <a16:creationId xmlns:a16="http://schemas.microsoft.com/office/drawing/2014/main" id="{A999FF04-2552-4E99-9036-C2A200F66B1B}"/>
              </a:ext>
            </a:extLst>
          </p:cNvPr>
          <p:cNvSpPr>
            <a:spLocks noChangeShapeType="1"/>
          </p:cNvSpPr>
          <p:nvPr/>
        </p:nvSpPr>
        <p:spPr bwMode="auto">
          <a:xfrm>
            <a:off x="5113338" y="2989263"/>
            <a:ext cx="1474787"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9" name="Line 39">
            <a:extLst>
              <a:ext uri="{FF2B5EF4-FFF2-40B4-BE49-F238E27FC236}">
                <a16:creationId xmlns:a16="http://schemas.microsoft.com/office/drawing/2014/main" id="{4272DE92-FA81-4842-990E-F40E949531F0}"/>
              </a:ext>
            </a:extLst>
          </p:cNvPr>
          <p:cNvSpPr>
            <a:spLocks noChangeShapeType="1"/>
          </p:cNvSpPr>
          <p:nvPr/>
        </p:nvSpPr>
        <p:spPr bwMode="auto">
          <a:xfrm>
            <a:off x="7524750" y="2678113"/>
            <a:ext cx="835025"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0" name="Oval 40">
            <a:extLst>
              <a:ext uri="{FF2B5EF4-FFF2-40B4-BE49-F238E27FC236}">
                <a16:creationId xmlns:a16="http://schemas.microsoft.com/office/drawing/2014/main" id="{2381B8B5-9B93-4BF2-BC27-7BEA12B000C4}"/>
              </a:ext>
            </a:extLst>
          </p:cNvPr>
          <p:cNvSpPr>
            <a:spLocks noChangeArrowheads="1"/>
          </p:cNvSpPr>
          <p:nvPr/>
        </p:nvSpPr>
        <p:spPr bwMode="auto">
          <a:xfrm>
            <a:off x="5037138" y="2351088"/>
            <a:ext cx="74612" cy="74612"/>
          </a:xfrm>
          <a:prstGeom prst="ellipse">
            <a:avLst/>
          </a:prstGeom>
          <a:solidFill>
            <a:srgbClr val="FFFFFF"/>
          </a:solidFill>
          <a:ln w="38100">
            <a:solidFill>
              <a:srgbClr val="000000"/>
            </a:solidFill>
            <a:round/>
            <a:headEnd/>
            <a:tailE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44061" name="Oval 41">
            <a:extLst>
              <a:ext uri="{FF2B5EF4-FFF2-40B4-BE49-F238E27FC236}">
                <a16:creationId xmlns:a16="http://schemas.microsoft.com/office/drawing/2014/main" id="{01F64838-DD6D-46C3-8A24-E5120C8B0627}"/>
              </a:ext>
            </a:extLst>
          </p:cNvPr>
          <p:cNvSpPr>
            <a:spLocks noChangeArrowheads="1"/>
          </p:cNvSpPr>
          <p:nvPr/>
        </p:nvSpPr>
        <p:spPr bwMode="auto">
          <a:xfrm>
            <a:off x="8367713" y="2632075"/>
            <a:ext cx="74612" cy="74613"/>
          </a:xfrm>
          <a:prstGeom prst="ellipse">
            <a:avLst/>
          </a:prstGeom>
          <a:solidFill>
            <a:srgbClr val="FFFFFF"/>
          </a:solidFill>
          <a:ln w="38100">
            <a:solidFill>
              <a:srgbClr val="000000"/>
            </a:solidFill>
            <a:round/>
            <a:headEnd/>
            <a:tailE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44062" name="Text Box 42">
            <a:extLst>
              <a:ext uri="{FF2B5EF4-FFF2-40B4-BE49-F238E27FC236}">
                <a16:creationId xmlns:a16="http://schemas.microsoft.com/office/drawing/2014/main" id="{66A9802B-9BAD-411C-9C40-2BC6767388EF}"/>
              </a:ext>
            </a:extLst>
          </p:cNvPr>
          <p:cNvSpPr txBox="1">
            <a:spLocks noChangeArrowheads="1"/>
          </p:cNvSpPr>
          <p:nvPr/>
        </p:nvSpPr>
        <p:spPr bwMode="auto">
          <a:xfrm>
            <a:off x="4651375" y="2232025"/>
            <a:ext cx="5429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400" i="1">
                <a:latin typeface="Times New Roman" panose="02020603050405020304" pitchFamily="18" charset="0"/>
                <a:ea typeface="楷体_GB2312"/>
                <a:cs typeface="楷体_GB2312"/>
              </a:rPr>
              <a:t>v</a:t>
            </a:r>
            <a:r>
              <a:rPr kumimoji="1" lang="en-US" altLang="zh-CN" sz="2400" baseline="-25000">
                <a:latin typeface="Times New Roman" panose="02020603050405020304" pitchFamily="18" charset="0"/>
                <a:ea typeface="楷体_GB2312"/>
                <a:cs typeface="楷体_GB2312"/>
              </a:rPr>
              <a:t>i</a:t>
            </a:r>
            <a:endParaRPr kumimoji="1" lang="en-US" altLang="zh-CN" sz="2400">
              <a:latin typeface="Times New Roman" panose="02020603050405020304" pitchFamily="18" charset="0"/>
              <a:ea typeface="楷体_GB2312"/>
              <a:cs typeface="楷体_GB2312"/>
            </a:endParaRPr>
          </a:p>
        </p:txBody>
      </p:sp>
      <p:sp>
        <p:nvSpPr>
          <p:cNvPr id="44063" name="Rectangle 43">
            <a:extLst>
              <a:ext uri="{FF2B5EF4-FFF2-40B4-BE49-F238E27FC236}">
                <a16:creationId xmlns:a16="http://schemas.microsoft.com/office/drawing/2014/main" id="{9496E12F-8ED4-43E8-9F7F-9B5955F7D24D}"/>
              </a:ext>
            </a:extLst>
          </p:cNvPr>
          <p:cNvSpPr>
            <a:spLocks noChangeArrowheads="1"/>
          </p:cNvSpPr>
          <p:nvPr/>
        </p:nvSpPr>
        <p:spPr bwMode="auto">
          <a:xfrm>
            <a:off x="5561013" y="2897188"/>
            <a:ext cx="346075" cy="163512"/>
          </a:xfrm>
          <a:prstGeom prst="rect">
            <a:avLst/>
          </a:prstGeom>
          <a:solidFill>
            <a:schemeClr val="bg1"/>
          </a:solidFill>
          <a:ln w="38100">
            <a:solidFill>
              <a:srgbClr val="000000"/>
            </a:solidFill>
            <a:miter lim="800000"/>
            <a:headEnd/>
            <a:tailE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44064" name="Line 44">
            <a:extLst>
              <a:ext uri="{FF2B5EF4-FFF2-40B4-BE49-F238E27FC236}">
                <a16:creationId xmlns:a16="http://schemas.microsoft.com/office/drawing/2014/main" id="{C2D0B198-FE46-47F8-85BA-166A2C6838CC}"/>
              </a:ext>
            </a:extLst>
          </p:cNvPr>
          <p:cNvSpPr>
            <a:spLocks noChangeShapeType="1"/>
          </p:cNvSpPr>
          <p:nvPr/>
        </p:nvSpPr>
        <p:spPr bwMode="auto">
          <a:xfrm>
            <a:off x="5116513" y="2971800"/>
            <a:ext cx="0" cy="263525"/>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5" name="Text Box 46">
            <a:extLst>
              <a:ext uri="{FF2B5EF4-FFF2-40B4-BE49-F238E27FC236}">
                <a16:creationId xmlns:a16="http://schemas.microsoft.com/office/drawing/2014/main" id="{C635A9FA-05DC-4011-BDE7-8134EC0C096B}"/>
              </a:ext>
            </a:extLst>
          </p:cNvPr>
          <p:cNvSpPr txBox="1">
            <a:spLocks noChangeArrowheads="1"/>
          </p:cNvSpPr>
          <p:nvPr/>
        </p:nvSpPr>
        <p:spPr bwMode="auto">
          <a:xfrm>
            <a:off x="5507038" y="3041650"/>
            <a:ext cx="5429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000" i="1">
                <a:latin typeface="Times New Roman" panose="02020603050405020304" pitchFamily="18" charset="0"/>
                <a:ea typeface="楷体_GB2312"/>
                <a:cs typeface="楷体_GB2312"/>
              </a:rPr>
              <a:t>R</a:t>
            </a:r>
            <a:r>
              <a:rPr kumimoji="1" lang="en-US" altLang="zh-CN" sz="2000" baseline="-25000">
                <a:latin typeface="Times New Roman" panose="02020603050405020304" pitchFamily="18" charset="0"/>
                <a:ea typeface="楷体_GB2312"/>
                <a:cs typeface="楷体_GB2312"/>
              </a:rPr>
              <a:t>2</a:t>
            </a:r>
            <a:endParaRPr kumimoji="1" lang="en-US" altLang="zh-CN" sz="2000">
              <a:latin typeface="Times New Roman" panose="02020603050405020304" pitchFamily="18" charset="0"/>
              <a:ea typeface="楷体_GB2312"/>
              <a:cs typeface="楷体_GB2312"/>
            </a:endParaRPr>
          </a:p>
        </p:txBody>
      </p:sp>
      <p:sp>
        <p:nvSpPr>
          <p:cNvPr id="44066" name="Line 47">
            <a:extLst>
              <a:ext uri="{FF2B5EF4-FFF2-40B4-BE49-F238E27FC236}">
                <a16:creationId xmlns:a16="http://schemas.microsoft.com/office/drawing/2014/main" id="{BC8AC249-E1E3-4D92-AF0B-E3C12E227CD0}"/>
              </a:ext>
            </a:extLst>
          </p:cNvPr>
          <p:cNvSpPr>
            <a:spLocks noChangeShapeType="1"/>
          </p:cNvSpPr>
          <p:nvPr/>
        </p:nvSpPr>
        <p:spPr bwMode="auto">
          <a:xfrm>
            <a:off x="5097463" y="2384425"/>
            <a:ext cx="1490662"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7" name="Text Box 48">
            <a:extLst>
              <a:ext uri="{FF2B5EF4-FFF2-40B4-BE49-F238E27FC236}">
                <a16:creationId xmlns:a16="http://schemas.microsoft.com/office/drawing/2014/main" id="{99F9BEC8-FE31-47E7-B9C8-530E66AC71C4}"/>
              </a:ext>
            </a:extLst>
          </p:cNvPr>
          <p:cNvSpPr txBox="1">
            <a:spLocks noChangeArrowheads="1"/>
          </p:cNvSpPr>
          <p:nvPr/>
        </p:nvSpPr>
        <p:spPr bwMode="auto">
          <a:xfrm>
            <a:off x="5516563" y="2416175"/>
            <a:ext cx="5429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000" i="1">
                <a:latin typeface="Times New Roman" panose="02020603050405020304" pitchFamily="18" charset="0"/>
                <a:ea typeface="楷体_GB2312"/>
                <a:cs typeface="楷体_GB2312"/>
              </a:rPr>
              <a:t>R</a:t>
            </a:r>
            <a:r>
              <a:rPr kumimoji="1" lang="en-US" altLang="zh-CN" sz="2000" baseline="-25000">
                <a:latin typeface="Times New Roman" panose="02020603050405020304" pitchFamily="18" charset="0"/>
                <a:ea typeface="楷体_GB2312"/>
                <a:cs typeface="楷体_GB2312"/>
              </a:rPr>
              <a:t>1</a:t>
            </a:r>
            <a:endParaRPr kumimoji="1" lang="en-US" altLang="zh-CN" sz="2000">
              <a:solidFill>
                <a:schemeClr val="accent2"/>
              </a:solidFill>
              <a:latin typeface="Times New Roman" panose="02020603050405020304" pitchFamily="18" charset="0"/>
              <a:ea typeface="楷体_GB2312"/>
              <a:cs typeface="楷体_GB2312"/>
            </a:endParaRPr>
          </a:p>
        </p:txBody>
      </p:sp>
      <p:sp>
        <p:nvSpPr>
          <p:cNvPr id="44068" name="Rectangle 49">
            <a:extLst>
              <a:ext uri="{FF2B5EF4-FFF2-40B4-BE49-F238E27FC236}">
                <a16:creationId xmlns:a16="http://schemas.microsoft.com/office/drawing/2014/main" id="{8DD27D17-9EC0-4F43-BCFC-D2CDDCD5381F}"/>
              </a:ext>
            </a:extLst>
          </p:cNvPr>
          <p:cNvSpPr>
            <a:spLocks noChangeArrowheads="1"/>
          </p:cNvSpPr>
          <p:nvPr/>
        </p:nvSpPr>
        <p:spPr bwMode="auto">
          <a:xfrm>
            <a:off x="5557838" y="2301875"/>
            <a:ext cx="346075" cy="163513"/>
          </a:xfrm>
          <a:prstGeom prst="rect">
            <a:avLst/>
          </a:prstGeom>
          <a:solidFill>
            <a:schemeClr val="bg1"/>
          </a:solidFill>
          <a:ln w="38100">
            <a:solidFill>
              <a:srgbClr val="000000"/>
            </a:solidFill>
            <a:miter lim="800000"/>
            <a:headEnd/>
            <a:tailE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44069" name="Line 50">
            <a:extLst>
              <a:ext uri="{FF2B5EF4-FFF2-40B4-BE49-F238E27FC236}">
                <a16:creationId xmlns:a16="http://schemas.microsoft.com/office/drawing/2014/main" id="{79D56640-EF60-470F-A088-4C4E6DF1CA19}"/>
              </a:ext>
            </a:extLst>
          </p:cNvPr>
          <p:cNvSpPr>
            <a:spLocks noChangeShapeType="1"/>
          </p:cNvSpPr>
          <p:nvPr/>
        </p:nvSpPr>
        <p:spPr bwMode="auto">
          <a:xfrm>
            <a:off x="8389938" y="2709863"/>
            <a:ext cx="0" cy="1570037"/>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70" name="Line 51">
            <a:extLst>
              <a:ext uri="{FF2B5EF4-FFF2-40B4-BE49-F238E27FC236}">
                <a16:creationId xmlns:a16="http://schemas.microsoft.com/office/drawing/2014/main" id="{582C9634-F404-4811-A693-CC9B79B48909}"/>
              </a:ext>
            </a:extLst>
          </p:cNvPr>
          <p:cNvSpPr>
            <a:spLocks noChangeShapeType="1"/>
          </p:cNvSpPr>
          <p:nvPr/>
        </p:nvSpPr>
        <p:spPr bwMode="auto">
          <a:xfrm>
            <a:off x="8250238" y="4262438"/>
            <a:ext cx="266700" cy="1587"/>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71" name="Rectangle 52">
            <a:extLst>
              <a:ext uri="{FF2B5EF4-FFF2-40B4-BE49-F238E27FC236}">
                <a16:creationId xmlns:a16="http://schemas.microsoft.com/office/drawing/2014/main" id="{9C320290-49D0-4034-8EE1-502ED7B01568}"/>
              </a:ext>
            </a:extLst>
          </p:cNvPr>
          <p:cNvSpPr>
            <a:spLocks noChangeArrowheads="1"/>
          </p:cNvSpPr>
          <p:nvPr/>
        </p:nvSpPr>
        <p:spPr bwMode="auto">
          <a:xfrm>
            <a:off x="8318500" y="3717925"/>
            <a:ext cx="131763" cy="328613"/>
          </a:xfrm>
          <a:prstGeom prst="rect">
            <a:avLst/>
          </a:prstGeom>
          <a:solidFill>
            <a:schemeClr val="bg1"/>
          </a:solidFill>
          <a:ln w="38100">
            <a:solidFill>
              <a:srgbClr val="000000"/>
            </a:solidFill>
            <a:miter lim="800000"/>
            <a:headEnd/>
            <a:tailE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44072" name="Text Box 54">
            <a:extLst>
              <a:ext uri="{FF2B5EF4-FFF2-40B4-BE49-F238E27FC236}">
                <a16:creationId xmlns:a16="http://schemas.microsoft.com/office/drawing/2014/main" id="{EC7E1F7B-EDBC-448F-9088-55B509ACD3DE}"/>
              </a:ext>
            </a:extLst>
          </p:cNvPr>
          <p:cNvSpPr txBox="1">
            <a:spLocks noChangeArrowheads="1"/>
          </p:cNvSpPr>
          <p:nvPr/>
        </p:nvSpPr>
        <p:spPr bwMode="auto">
          <a:xfrm>
            <a:off x="7839075" y="2813050"/>
            <a:ext cx="5429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000" i="1">
                <a:latin typeface="Times New Roman" panose="02020603050405020304" pitchFamily="18" charset="0"/>
                <a:ea typeface="楷体_GB2312"/>
                <a:cs typeface="楷体_GB2312"/>
              </a:rPr>
              <a:t>R</a:t>
            </a:r>
            <a:r>
              <a:rPr kumimoji="1" lang="en-US" altLang="zh-CN" sz="2000" baseline="-25000">
                <a:latin typeface="Times New Roman" panose="02020603050405020304" pitchFamily="18" charset="0"/>
                <a:ea typeface="楷体_GB2312"/>
                <a:cs typeface="楷体_GB2312"/>
              </a:rPr>
              <a:t>L</a:t>
            </a:r>
            <a:endParaRPr kumimoji="1" lang="en-US" altLang="zh-CN" sz="2000">
              <a:latin typeface="Times New Roman" panose="02020603050405020304" pitchFamily="18" charset="0"/>
              <a:ea typeface="楷体_GB2312"/>
              <a:cs typeface="楷体_GB2312"/>
            </a:endParaRPr>
          </a:p>
        </p:txBody>
      </p:sp>
      <p:sp>
        <p:nvSpPr>
          <p:cNvPr id="44073" name="Text Box 55">
            <a:extLst>
              <a:ext uri="{FF2B5EF4-FFF2-40B4-BE49-F238E27FC236}">
                <a16:creationId xmlns:a16="http://schemas.microsoft.com/office/drawing/2014/main" id="{1DA81294-4C3F-43C1-94B5-29B57E10402F}"/>
              </a:ext>
            </a:extLst>
          </p:cNvPr>
          <p:cNvSpPr txBox="1">
            <a:spLocks noChangeArrowheads="1"/>
          </p:cNvSpPr>
          <p:nvPr/>
        </p:nvSpPr>
        <p:spPr bwMode="auto">
          <a:xfrm>
            <a:off x="7897813" y="3629025"/>
            <a:ext cx="4778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000" i="1">
                <a:latin typeface="Times New Roman" panose="02020603050405020304" pitchFamily="18" charset="0"/>
                <a:ea typeface="楷体_GB2312"/>
                <a:cs typeface="楷体_GB2312"/>
              </a:rPr>
              <a:t>R</a:t>
            </a:r>
            <a:endParaRPr kumimoji="1" lang="en-US" altLang="zh-CN" sz="2000">
              <a:latin typeface="Times New Roman" panose="02020603050405020304" pitchFamily="18" charset="0"/>
              <a:ea typeface="楷体_GB2312"/>
              <a:cs typeface="楷体_GB2312"/>
            </a:endParaRPr>
          </a:p>
        </p:txBody>
      </p:sp>
      <p:sp>
        <p:nvSpPr>
          <p:cNvPr id="44074" name="Rectangle 56">
            <a:extLst>
              <a:ext uri="{FF2B5EF4-FFF2-40B4-BE49-F238E27FC236}">
                <a16:creationId xmlns:a16="http://schemas.microsoft.com/office/drawing/2014/main" id="{FFD855D5-97C1-4E63-9DAC-8D4BA30B6098}"/>
              </a:ext>
            </a:extLst>
          </p:cNvPr>
          <p:cNvSpPr>
            <a:spLocks noChangeArrowheads="1"/>
          </p:cNvSpPr>
          <p:nvPr/>
        </p:nvSpPr>
        <p:spPr bwMode="auto">
          <a:xfrm>
            <a:off x="8313738" y="2909888"/>
            <a:ext cx="131762" cy="328612"/>
          </a:xfrm>
          <a:prstGeom prst="rect">
            <a:avLst/>
          </a:prstGeom>
          <a:solidFill>
            <a:schemeClr val="bg1"/>
          </a:solidFill>
          <a:ln w="38100">
            <a:solidFill>
              <a:srgbClr val="000000"/>
            </a:solidFill>
            <a:miter lim="800000"/>
            <a:headEnd/>
            <a:tailE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44075" name="Line 62">
            <a:extLst>
              <a:ext uri="{FF2B5EF4-FFF2-40B4-BE49-F238E27FC236}">
                <a16:creationId xmlns:a16="http://schemas.microsoft.com/office/drawing/2014/main" id="{A650AAAE-9CB2-4717-9167-E1F1ECA376B9}"/>
              </a:ext>
            </a:extLst>
          </p:cNvPr>
          <p:cNvSpPr>
            <a:spLocks noChangeShapeType="1"/>
          </p:cNvSpPr>
          <p:nvPr/>
        </p:nvSpPr>
        <p:spPr bwMode="auto">
          <a:xfrm>
            <a:off x="6215063" y="1736725"/>
            <a:ext cx="0" cy="647700"/>
          </a:xfrm>
          <a:prstGeom prst="line">
            <a:avLst/>
          </a:prstGeom>
          <a:noFill/>
          <a:ln w="38100">
            <a:solidFill>
              <a:srgbClr val="0000FF"/>
            </a:solidFill>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76" name="Line 63">
            <a:extLst>
              <a:ext uri="{FF2B5EF4-FFF2-40B4-BE49-F238E27FC236}">
                <a16:creationId xmlns:a16="http://schemas.microsoft.com/office/drawing/2014/main" id="{E474BC75-57BB-4127-A812-3D63247907C8}"/>
              </a:ext>
            </a:extLst>
          </p:cNvPr>
          <p:cNvSpPr>
            <a:spLocks noChangeShapeType="1"/>
          </p:cNvSpPr>
          <p:nvPr/>
        </p:nvSpPr>
        <p:spPr bwMode="auto">
          <a:xfrm>
            <a:off x="7812088" y="1736725"/>
            <a:ext cx="0" cy="1766888"/>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77" name="Line 64">
            <a:extLst>
              <a:ext uri="{FF2B5EF4-FFF2-40B4-BE49-F238E27FC236}">
                <a16:creationId xmlns:a16="http://schemas.microsoft.com/office/drawing/2014/main" id="{A92608AC-74D3-4299-8D29-80AC4E2894CD}"/>
              </a:ext>
            </a:extLst>
          </p:cNvPr>
          <p:cNvSpPr>
            <a:spLocks noChangeShapeType="1"/>
          </p:cNvSpPr>
          <p:nvPr/>
        </p:nvSpPr>
        <p:spPr bwMode="auto">
          <a:xfrm>
            <a:off x="6199188" y="1743075"/>
            <a:ext cx="1612900"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78" name="Rectangle 65">
            <a:extLst>
              <a:ext uri="{FF2B5EF4-FFF2-40B4-BE49-F238E27FC236}">
                <a16:creationId xmlns:a16="http://schemas.microsoft.com/office/drawing/2014/main" id="{783AD253-14CE-4C99-B474-A0B395D7C7EE}"/>
              </a:ext>
            </a:extLst>
          </p:cNvPr>
          <p:cNvSpPr>
            <a:spLocks noChangeArrowheads="1"/>
          </p:cNvSpPr>
          <p:nvPr/>
        </p:nvSpPr>
        <p:spPr bwMode="auto">
          <a:xfrm>
            <a:off x="6819900" y="1665288"/>
            <a:ext cx="346075" cy="163512"/>
          </a:xfrm>
          <a:prstGeom prst="rect">
            <a:avLst/>
          </a:prstGeom>
          <a:solidFill>
            <a:schemeClr val="bg1"/>
          </a:solidFill>
          <a:ln w="38100">
            <a:solidFill>
              <a:srgbClr val="0000FF"/>
            </a:solidFill>
            <a:miter lim="800000"/>
            <a:headEnd/>
            <a:tailE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44079" name="Text Box 66">
            <a:extLst>
              <a:ext uri="{FF2B5EF4-FFF2-40B4-BE49-F238E27FC236}">
                <a16:creationId xmlns:a16="http://schemas.microsoft.com/office/drawing/2014/main" id="{F5789539-23FA-49E2-9451-81F0334C1373}"/>
              </a:ext>
            </a:extLst>
          </p:cNvPr>
          <p:cNvSpPr txBox="1">
            <a:spLocks noChangeArrowheads="1"/>
          </p:cNvSpPr>
          <p:nvPr/>
        </p:nvSpPr>
        <p:spPr bwMode="auto">
          <a:xfrm>
            <a:off x="6767513" y="1200150"/>
            <a:ext cx="5429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000" i="1">
                <a:solidFill>
                  <a:srgbClr val="0000FF"/>
                </a:solidFill>
                <a:latin typeface="Times New Roman" panose="02020603050405020304" pitchFamily="18" charset="0"/>
                <a:ea typeface="楷体_GB2312"/>
                <a:cs typeface="楷体_GB2312"/>
              </a:rPr>
              <a:t>R</a:t>
            </a:r>
            <a:r>
              <a:rPr kumimoji="1" lang="en-US" altLang="zh-CN" sz="2000" baseline="-25000">
                <a:solidFill>
                  <a:srgbClr val="0000FF"/>
                </a:solidFill>
                <a:latin typeface="Times New Roman" panose="02020603050405020304" pitchFamily="18" charset="0"/>
                <a:ea typeface="楷体_GB2312"/>
                <a:cs typeface="楷体_GB2312"/>
              </a:rPr>
              <a:t>f</a:t>
            </a:r>
            <a:endParaRPr kumimoji="1" lang="en-US" altLang="zh-CN" sz="2000">
              <a:solidFill>
                <a:srgbClr val="0000FF"/>
              </a:solidFill>
              <a:latin typeface="Times New Roman" panose="02020603050405020304" pitchFamily="18" charset="0"/>
              <a:ea typeface="楷体_GB2312"/>
              <a:cs typeface="楷体_GB2312"/>
            </a:endParaRPr>
          </a:p>
        </p:txBody>
      </p:sp>
      <p:sp>
        <p:nvSpPr>
          <p:cNvPr id="44080" name="Line 67">
            <a:extLst>
              <a:ext uri="{FF2B5EF4-FFF2-40B4-BE49-F238E27FC236}">
                <a16:creationId xmlns:a16="http://schemas.microsoft.com/office/drawing/2014/main" id="{253070E3-0FB2-4961-919B-4C3E93DDF0E8}"/>
              </a:ext>
            </a:extLst>
          </p:cNvPr>
          <p:cNvSpPr>
            <a:spLocks noChangeShapeType="1"/>
          </p:cNvSpPr>
          <p:nvPr/>
        </p:nvSpPr>
        <p:spPr bwMode="auto">
          <a:xfrm>
            <a:off x="7812088" y="3498850"/>
            <a:ext cx="577850" cy="0"/>
          </a:xfrm>
          <a:prstGeom prst="line">
            <a:avLst/>
          </a:prstGeom>
          <a:noFill/>
          <a:ln w="38100">
            <a:solidFill>
              <a:srgbClr val="0000FF"/>
            </a:solidFill>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4020" name="Text Box 116">
            <a:extLst>
              <a:ext uri="{FF2B5EF4-FFF2-40B4-BE49-F238E27FC236}">
                <a16:creationId xmlns:a16="http://schemas.microsoft.com/office/drawing/2014/main" id="{C5C2DEB8-FD44-4FAB-94FA-DFB28A98E8CC}"/>
              </a:ext>
            </a:extLst>
          </p:cNvPr>
          <p:cNvSpPr txBox="1">
            <a:spLocks noChangeArrowheads="1"/>
          </p:cNvSpPr>
          <p:nvPr/>
        </p:nvSpPr>
        <p:spPr bwMode="auto">
          <a:xfrm>
            <a:off x="1697038" y="314166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med" len="lg"/>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zh-CN" altLang="en-US" sz="2400">
                <a:solidFill>
                  <a:srgbClr val="FF0066"/>
                </a:solidFill>
                <a:latin typeface="Times New Roman" panose="02020603050405020304" pitchFamily="18" charset="0"/>
                <a:sym typeface="Symbol" panose="05050102010706020507" pitchFamily="18" charset="2"/>
              </a:rPr>
              <a:t></a:t>
            </a:r>
            <a:endParaRPr kumimoji="1" lang="zh-CN" altLang="en-US" sz="2400">
              <a:solidFill>
                <a:srgbClr val="FF0066"/>
              </a:solidFill>
              <a:latin typeface="Times New Roman" panose="02020603050405020304" pitchFamily="18" charset="0"/>
            </a:endParaRPr>
          </a:p>
        </p:txBody>
      </p:sp>
      <p:sp>
        <p:nvSpPr>
          <p:cNvPr id="764022" name="Text Box 118">
            <a:extLst>
              <a:ext uri="{FF2B5EF4-FFF2-40B4-BE49-F238E27FC236}">
                <a16:creationId xmlns:a16="http://schemas.microsoft.com/office/drawing/2014/main" id="{736C6D13-99C8-4F98-914B-E5A554800370}"/>
              </a:ext>
            </a:extLst>
          </p:cNvPr>
          <p:cNvSpPr txBox="1">
            <a:spLocks noChangeArrowheads="1"/>
          </p:cNvSpPr>
          <p:nvPr/>
        </p:nvSpPr>
        <p:spPr bwMode="auto">
          <a:xfrm>
            <a:off x="3748088" y="2852738"/>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med" len="lg"/>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zh-CN" altLang="en-US" sz="2400">
                <a:solidFill>
                  <a:srgbClr val="CC3300"/>
                </a:solidFill>
                <a:latin typeface="Times New Roman" panose="02020603050405020304" pitchFamily="18" charset="0"/>
                <a:sym typeface="Symbol" panose="05050102010706020507" pitchFamily="18" charset="2"/>
              </a:rPr>
              <a:t></a:t>
            </a:r>
            <a:endParaRPr kumimoji="1" lang="zh-CN" altLang="en-US" sz="2400">
              <a:solidFill>
                <a:srgbClr val="CC3300"/>
              </a:solidFill>
              <a:latin typeface="Times New Roman" panose="02020603050405020304" pitchFamily="18" charset="0"/>
            </a:endParaRPr>
          </a:p>
        </p:txBody>
      </p:sp>
      <p:sp>
        <p:nvSpPr>
          <p:cNvPr id="764023" name="Text Box 119">
            <a:extLst>
              <a:ext uri="{FF2B5EF4-FFF2-40B4-BE49-F238E27FC236}">
                <a16:creationId xmlns:a16="http://schemas.microsoft.com/office/drawing/2014/main" id="{2CF2BB2E-53B1-46A1-B686-8775560F46C6}"/>
              </a:ext>
            </a:extLst>
          </p:cNvPr>
          <p:cNvSpPr txBox="1">
            <a:spLocks noChangeArrowheads="1"/>
          </p:cNvSpPr>
          <p:nvPr/>
        </p:nvSpPr>
        <p:spPr bwMode="auto">
          <a:xfrm>
            <a:off x="1697038" y="257651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med" len="lg"/>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zh-CN" altLang="en-US" sz="2400">
                <a:solidFill>
                  <a:srgbClr val="FF0066"/>
                </a:solidFill>
                <a:latin typeface="Times New Roman" panose="02020603050405020304" pitchFamily="18" charset="0"/>
                <a:sym typeface="Symbol" panose="05050102010706020507" pitchFamily="18" charset="2"/>
              </a:rPr>
              <a:t></a:t>
            </a:r>
            <a:endParaRPr kumimoji="1" lang="zh-CN" altLang="en-US" sz="2400">
              <a:solidFill>
                <a:srgbClr val="FF0066"/>
              </a:solidFill>
              <a:latin typeface="Times New Roman" panose="02020603050405020304" pitchFamily="18" charset="0"/>
            </a:endParaRPr>
          </a:p>
        </p:txBody>
      </p:sp>
      <p:sp>
        <p:nvSpPr>
          <p:cNvPr id="764024" name="Text Box 120">
            <a:extLst>
              <a:ext uri="{FF2B5EF4-FFF2-40B4-BE49-F238E27FC236}">
                <a16:creationId xmlns:a16="http://schemas.microsoft.com/office/drawing/2014/main" id="{C347BBD0-106B-4BAE-9C5E-3AB5508FC86F}"/>
              </a:ext>
            </a:extLst>
          </p:cNvPr>
          <p:cNvSpPr txBox="1">
            <a:spLocks noChangeArrowheads="1"/>
          </p:cNvSpPr>
          <p:nvPr/>
        </p:nvSpPr>
        <p:spPr bwMode="auto">
          <a:xfrm>
            <a:off x="5111750" y="2359025"/>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med" len="lg"/>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zh-CN" altLang="en-US" sz="2400">
                <a:solidFill>
                  <a:srgbClr val="FF0066"/>
                </a:solidFill>
                <a:latin typeface="Times New Roman" panose="02020603050405020304" pitchFamily="18" charset="0"/>
                <a:sym typeface="Symbol" panose="05050102010706020507" pitchFamily="18" charset="2"/>
              </a:rPr>
              <a:t></a:t>
            </a:r>
            <a:endParaRPr kumimoji="1" lang="zh-CN" altLang="en-US" sz="2400">
              <a:solidFill>
                <a:srgbClr val="FF0066"/>
              </a:solidFill>
              <a:latin typeface="Times New Roman" panose="02020603050405020304" pitchFamily="18" charset="0"/>
            </a:endParaRPr>
          </a:p>
        </p:txBody>
      </p:sp>
      <p:pic>
        <p:nvPicPr>
          <p:cNvPr id="764025" name="Picture 121">
            <a:extLst>
              <a:ext uri="{FF2B5EF4-FFF2-40B4-BE49-F238E27FC236}">
                <a16:creationId xmlns:a16="http://schemas.microsoft.com/office/drawing/2014/main" id="{5983B2EA-9C46-4606-93C4-3FECD543E1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01013" y="2262188"/>
            <a:ext cx="27622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4026" name="Picture 122">
            <a:extLst>
              <a:ext uri="{FF2B5EF4-FFF2-40B4-BE49-F238E27FC236}">
                <a16:creationId xmlns:a16="http://schemas.microsoft.com/office/drawing/2014/main" id="{4FEE81BB-F141-4390-81CB-970A703349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32700" y="3536950"/>
            <a:ext cx="27622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4027" name="Picture 123">
            <a:extLst>
              <a:ext uri="{FF2B5EF4-FFF2-40B4-BE49-F238E27FC236}">
                <a16:creationId xmlns:a16="http://schemas.microsoft.com/office/drawing/2014/main" id="{C6570E5D-6ECF-4530-80D3-931BE3A35F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1808163"/>
            <a:ext cx="27622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4031" name="Text Box 127">
            <a:extLst>
              <a:ext uri="{FF2B5EF4-FFF2-40B4-BE49-F238E27FC236}">
                <a16:creationId xmlns:a16="http://schemas.microsoft.com/office/drawing/2014/main" id="{BD47CB9A-17BB-45AB-87C2-976C05773CB5}"/>
              </a:ext>
            </a:extLst>
          </p:cNvPr>
          <p:cNvSpPr txBox="1">
            <a:spLocks noChangeArrowheads="1"/>
          </p:cNvSpPr>
          <p:nvPr/>
        </p:nvSpPr>
        <p:spPr bwMode="auto">
          <a:xfrm>
            <a:off x="533400" y="1484313"/>
            <a:ext cx="12842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lang="zh-CN" altLang="en-US" sz="2000"/>
              <a:t>电压串联</a:t>
            </a:r>
          </a:p>
          <a:p>
            <a:pPr algn="ctr" eaLnBrk="1" hangingPunct="1">
              <a:spcAft>
                <a:spcPct val="0"/>
              </a:spcAft>
              <a:buFontTx/>
              <a:buNone/>
            </a:pPr>
            <a:r>
              <a:rPr lang="zh-CN" altLang="en-US" sz="2000"/>
              <a:t>负反馈</a:t>
            </a:r>
          </a:p>
        </p:txBody>
      </p:sp>
      <p:sp>
        <p:nvSpPr>
          <p:cNvPr id="764032" name="Text Box 128">
            <a:extLst>
              <a:ext uri="{FF2B5EF4-FFF2-40B4-BE49-F238E27FC236}">
                <a16:creationId xmlns:a16="http://schemas.microsoft.com/office/drawing/2014/main" id="{B6477C63-B192-4556-870E-E4004E31D4D3}"/>
              </a:ext>
            </a:extLst>
          </p:cNvPr>
          <p:cNvSpPr txBox="1">
            <a:spLocks noChangeArrowheads="1"/>
          </p:cNvSpPr>
          <p:nvPr/>
        </p:nvSpPr>
        <p:spPr bwMode="auto">
          <a:xfrm>
            <a:off x="4464050" y="1412875"/>
            <a:ext cx="12969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lang="zh-CN" altLang="en-US" sz="2000"/>
              <a:t>电流并联</a:t>
            </a:r>
          </a:p>
          <a:p>
            <a:pPr algn="ctr" eaLnBrk="1" hangingPunct="1">
              <a:spcAft>
                <a:spcPct val="0"/>
              </a:spcAft>
              <a:buFontTx/>
              <a:buNone/>
            </a:pPr>
            <a:r>
              <a:rPr lang="zh-CN" altLang="en-US" sz="2000"/>
              <a:t>负反馈</a:t>
            </a:r>
          </a:p>
        </p:txBody>
      </p:sp>
      <p:grpSp>
        <p:nvGrpSpPr>
          <p:cNvPr id="44090" name="Group 142">
            <a:extLst>
              <a:ext uri="{FF2B5EF4-FFF2-40B4-BE49-F238E27FC236}">
                <a16:creationId xmlns:a16="http://schemas.microsoft.com/office/drawing/2014/main" id="{13DE98E6-5B99-4609-BA9B-AF709FC3295E}"/>
              </a:ext>
            </a:extLst>
          </p:cNvPr>
          <p:cNvGrpSpPr>
            <a:grpSpLocks/>
          </p:cNvGrpSpPr>
          <p:nvPr/>
        </p:nvGrpSpPr>
        <p:grpSpPr bwMode="auto">
          <a:xfrm>
            <a:off x="2416175" y="2289175"/>
            <a:ext cx="931863" cy="1103313"/>
            <a:chOff x="5944" y="3166"/>
            <a:chExt cx="587" cy="695"/>
          </a:xfrm>
        </p:grpSpPr>
        <p:sp>
          <p:nvSpPr>
            <p:cNvPr id="44104" name="Text Box 132">
              <a:extLst>
                <a:ext uri="{FF2B5EF4-FFF2-40B4-BE49-F238E27FC236}">
                  <a16:creationId xmlns:a16="http://schemas.microsoft.com/office/drawing/2014/main" id="{19CFB8AA-22B4-4103-8D34-476ADF0DCF64}"/>
                </a:ext>
              </a:extLst>
            </p:cNvPr>
            <p:cNvSpPr txBox="1">
              <a:spLocks noChangeArrowheads="1"/>
            </p:cNvSpPr>
            <p:nvPr/>
          </p:nvSpPr>
          <p:spPr bwMode="auto">
            <a:xfrm>
              <a:off x="6007" y="3513"/>
              <a:ext cx="11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kumimoji="1" lang="en-US" altLang="zh-CN" sz="2400" b="0"/>
                <a:t>+</a:t>
              </a:r>
              <a:endParaRPr kumimoji="1" lang="en-US" altLang="zh-CN" sz="2400" b="0">
                <a:ea typeface="楷体_GB2312"/>
                <a:cs typeface="楷体_GB2312"/>
              </a:endParaRPr>
            </a:p>
          </p:txBody>
        </p:sp>
        <p:sp>
          <p:nvSpPr>
            <p:cNvPr id="44105" name="Text Box 135">
              <a:extLst>
                <a:ext uri="{FF2B5EF4-FFF2-40B4-BE49-F238E27FC236}">
                  <a16:creationId xmlns:a16="http://schemas.microsoft.com/office/drawing/2014/main" id="{F06B7863-029E-446E-A845-48C31B3EE25B}"/>
                </a:ext>
              </a:extLst>
            </p:cNvPr>
            <p:cNvSpPr txBox="1">
              <a:spLocks noChangeArrowheads="1"/>
            </p:cNvSpPr>
            <p:nvPr/>
          </p:nvSpPr>
          <p:spPr bwMode="auto">
            <a:xfrm>
              <a:off x="6008" y="3280"/>
              <a:ext cx="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zh-CN" altLang="zh-CN" sz="1800"/>
                <a:t>–</a:t>
              </a:r>
              <a:endParaRPr kumimoji="1" lang="en-US" altLang="zh-CN" sz="1600">
                <a:ea typeface="黑体" panose="02010609060101010101" pitchFamily="49" charset="-122"/>
              </a:endParaRPr>
            </a:p>
          </p:txBody>
        </p:sp>
        <p:sp>
          <p:nvSpPr>
            <p:cNvPr id="44106" name="AutoShape 137">
              <a:extLst>
                <a:ext uri="{FF2B5EF4-FFF2-40B4-BE49-F238E27FC236}">
                  <a16:creationId xmlns:a16="http://schemas.microsoft.com/office/drawing/2014/main" id="{40593E34-6CF6-4C25-A9FB-EFCE9788C55A}"/>
                </a:ext>
              </a:extLst>
            </p:cNvPr>
            <p:cNvSpPr>
              <a:spLocks noChangeAspect="1" noChangeArrowheads="1"/>
            </p:cNvSpPr>
            <p:nvPr/>
          </p:nvSpPr>
          <p:spPr bwMode="auto">
            <a:xfrm rot="5400000">
              <a:off x="5890" y="3220"/>
              <a:ext cx="695" cy="587"/>
            </a:xfrm>
            <a:prstGeom prst="triangle">
              <a:avLst>
                <a:gd name="adj" fmla="val 50000"/>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44107" name="Text Box 141">
              <a:extLst>
                <a:ext uri="{FF2B5EF4-FFF2-40B4-BE49-F238E27FC236}">
                  <a16:creationId xmlns:a16="http://schemas.microsoft.com/office/drawing/2014/main" id="{D8B68A34-46E8-4CC4-8EA8-223CC2859A25}"/>
                </a:ext>
              </a:extLst>
            </p:cNvPr>
            <p:cNvSpPr txBox="1">
              <a:spLocks noChangeArrowheads="1"/>
            </p:cNvSpPr>
            <p:nvPr/>
          </p:nvSpPr>
          <p:spPr bwMode="auto">
            <a:xfrm>
              <a:off x="6202" y="3385"/>
              <a:ext cx="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endParaRPr kumimoji="1" lang="en-US" altLang="zh-CN" sz="2400" b="0">
                <a:latin typeface="Times New Roman" panose="02020603050405020304" pitchFamily="18" charset="0"/>
                <a:ea typeface="楷体_GB2312"/>
                <a:cs typeface="楷体_GB2312"/>
              </a:endParaRPr>
            </a:p>
          </p:txBody>
        </p:sp>
      </p:grpSp>
      <p:grpSp>
        <p:nvGrpSpPr>
          <p:cNvPr id="44091" name="Group 143">
            <a:extLst>
              <a:ext uri="{FF2B5EF4-FFF2-40B4-BE49-F238E27FC236}">
                <a16:creationId xmlns:a16="http://schemas.microsoft.com/office/drawing/2014/main" id="{7F0CE9D4-D653-4BB7-A4C8-5992A8B7445F}"/>
              </a:ext>
            </a:extLst>
          </p:cNvPr>
          <p:cNvGrpSpPr>
            <a:grpSpLocks/>
          </p:cNvGrpSpPr>
          <p:nvPr/>
        </p:nvGrpSpPr>
        <p:grpSpPr bwMode="auto">
          <a:xfrm>
            <a:off x="6588125" y="2132013"/>
            <a:ext cx="931863" cy="1103312"/>
            <a:chOff x="5944" y="3166"/>
            <a:chExt cx="587" cy="695"/>
          </a:xfrm>
        </p:grpSpPr>
        <p:sp>
          <p:nvSpPr>
            <p:cNvPr id="44100" name="Text Box 144">
              <a:extLst>
                <a:ext uri="{FF2B5EF4-FFF2-40B4-BE49-F238E27FC236}">
                  <a16:creationId xmlns:a16="http://schemas.microsoft.com/office/drawing/2014/main" id="{27D03409-7232-4C01-B942-54FFE591C8C2}"/>
                </a:ext>
              </a:extLst>
            </p:cNvPr>
            <p:cNvSpPr txBox="1">
              <a:spLocks noChangeArrowheads="1"/>
            </p:cNvSpPr>
            <p:nvPr/>
          </p:nvSpPr>
          <p:spPr bwMode="auto">
            <a:xfrm>
              <a:off x="6007" y="3513"/>
              <a:ext cx="11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kumimoji="1" lang="en-US" altLang="zh-CN" sz="2400" b="0"/>
                <a:t>+</a:t>
              </a:r>
              <a:endParaRPr kumimoji="1" lang="en-US" altLang="zh-CN" sz="2400" b="0">
                <a:ea typeface="楷体_GB2312"/>
                <a:cs typeface="楷体_GB2312"/>
              </a:endParaRPr>
            </a:p>
          </p:txBody>
        </p:sp>
        <p:sp>
          <p:nvSpPr>
            <p:cNvPr id="44101" name="Text Box 145">
              <a:extLst>
                <a:ext uri="{FF2B5EF4-FFF2-40B4-BE49-F238E27FC236}">
                  <a16:creationId xmlns:a16="http://schemas.microsoft.com/office/drawing/2014/main" id="{AA22D09B-9798-430A-8977-845C7B93A159}"/>
                </a:ext>
              </a:extLst>
            </p:cNvPr>
            <p:cNvSpPr txBox="1">
              <a:spLocks noChangeArrowheads="1"/>
            </p:cNvSpPr>
            <p:nvPr/>
          </p:nvSpPr>
          <p:spPr bwMode="auto">
            <a:xfrm>
              <a:off x="6008" y="3280"/>
              <a:ext cx="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zh-CN" altLang="zh-CN" sz="1800"/>
                <a:t>–</a:t>
              </a:r>
              <a:endParaRPr kumimoji="1" lang="en-US" altLang="zh-CN" sz="1600">
                <a:ea typeface="黑体" panose="02010609060101010101" pitchFamily="49" charset="-122"/>
              </a:endParaRPr>
            </a:p>
          </p:txBody>
        </p:sp>
        <p:sp>
          <p:nvSpPr>
            <p:cNvPr id="44102" name="AutoShape 146">
              <a:extLst>
                <a:ext uri="{FF2B5EF4-FFF2-40B4-BE49-F238E27FC236}">
                  <a16:creationId xmlns:a16="http://schemas.microsoft.com/office/drawing/2014/main" id="{3F4D7309-4AB0-49D1-B2B9-0276D01599F4}"/>
                </a:ext>
              </a:extLst>
            </p:cNvPr>
            <p:cNvSpPr>
              <a:spLocks noChangeAspect="1" noChangeArrowheads="1"/>
            </p:cNvSpPr>
            <p:nvPr/>
          </p:nvSpPr>
          <p:spPr bwMode="auto">
            <a:xfrm rot="5400000">
              <a:off x="5890" y="3220"/>
              <a:ext cx="695" cy="587"/>
            </a:xfrm>
            <a:prstGeom prst="triangle">
              <a:avLst>
                <a:gd name="adj" fmla="val 50000"/>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44103" name="Text Box 147">
              <a:extLst>
                <a:ext uri="{FF2B5EF4-FFF2-40B4-BE49-F238E27FC236}">
                  <a16:creationId xmlns:a16="http://schemas.microsoft.com/office/drawing/2014/main" id="{91B433EC-D899-43BB-8EAF-EA1FD263A2EF}"/>
                </a:ext>
              </a:extLst>
            </p:cNvPr>
            <p:cNvSpPr txBox="1">
              <a:spLocks noChangeArrowheads="1"/>
            </p:cNvSpPr>
            <p:nvPr/>
          </p:nvSpPr>
          <p:spPr bwMode="auto">
            <a:xfrm>
              <a:off x="6202" y="3385"/>
              <a:ext cx="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endParaRPr kumimoji="1" lang="en-US" altLang="zh-CN" sz="2400" b="0">
                <a:latin typeface="Times New Roman" panose="02020603050405020304" pitchFamily="18" charset="0"/>
                <a:ea typeface="楷体_GB2312"/>
                <a:cs typeface="楷体_GB2312"/>
              </a:endParaRPr>
            </a:p>
          </p:txBody>
        </p:sp>
      </p:grpSp>
      <p:graphicFrame>
        <p:nvGraphicFramePr>
          <p:cNvPr id="44092" name="Object 4">
            <a:extLst>
              <a:ext uri="{FF2B5EF4-FFF2-40B4-BE49-F238E27FC236}">
                <a16:creationId xmlns:a16="http://schemas.microsoft.com/office/drawing/2014/main" id="{E9799B23-606C-4FB8-B952-01812F65BEC0}"/>
              </a:ext>
            </a:extLst>
          </p:cNvPr>
          <p:cNvGraphicFramePr>
            <a:graphicFrameLocks noChangeAspect="1"/>
          </p:cNvGraphicFramePr>
          <p:nvPr/>
        </p:nvGraphicFramePr>
        <p:xfrm>
          <a:off x="1223963" y="3860800"/>
          <a:ext cx="6840537" cy="2325688"/>
        </p:xfrm>
        <a:graphic>
          <a:graphicData uri="http://schemas.openxmlformats.org/presentationml/2006/ole">
            <mc:AlternateContent xmlns:mc="http://schemas.openxmlformats.org/markup-compatibility/2006">
              <mc:Choice xmlns:v="urn:schemas-microsoft-com:vml" Requires="v">
                <p:oleObj spid="_x0000_s44115" name="Picture" r:id="rId5" imgW="4270750" imgH="1389097" progId="Word.Picture.8">
                  <p:embed/>
                </p:oleObj>
              </mc:Choice>
              <mc:Fallback>
                <p:oleObj name="Picture" r:id="rId5" imgW="4270750" imgH="1389097" progId="Word.Picture.8">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23963" y="3860800"/>
                        <a:ext cx="6840537" cy="2325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8" name="Text Box 7">
            <a:extLst>
              <a:ext uri="{FF2B5EF4-FFF2-40B4-BE49-F238E27FC236}">
                <a16:creationId xmlns:a16="http://schemas.microsoft.com/office/drawing/2014/main" id="{966C696D-A373-46E0-937B-090C0C6F2683}"/>
              </a:ext>
            </a:extLst>
          </p:cNvPr>
          <p:cNvSpPr txBox="1">
            <a:spLocks noChangeArrowheads="1"/>
          </p:cNvSpPr>
          <p:nvPr/>
        </p:nvSpPr>
        <p:spPr bwMode="auto">
          <a:xfrm>
            <a:off x="2398713" y="5503863"/>
            <a:ext cx="4365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1600">
                <a:solidFill>
                  <a:srgbClr val="FF0000"/>
                </a:solidFill>
                <a:latin typeface="Times New Roman" panose="02020603050405020304" pitchFamily="18" charset="0"/>
              </a:rPr>
              <a:t>(+)</a:t>
            </a:r>
          </a:p>
        </p:txBody>
      </p:sp>
      <p:sp>
        <p:nvSpPr>
          <p:cNvPr id="129" name="Text Box 8">
            <a:extLst>
              <a:ext uri="{FF2B5EF4-FFF2-40B4-BE49-F238E27FC236}">
                <a16:creationId xmlns:a16="http://schemas.microsoft.com/office/drawing/2014/main" id="{433CDE07-2804-4286-A65B-59D5DB5CE74D}"/>
              </a:ext>
            </a:extLst>
          </p:cNvPr>
          <p:cNvSpPr txBox="1">
            <a:spLocks noChangeArrowheads="1"/>
          </p:cNvSpPr>
          <p:nvPr/>
        </p:nvSpPr>
        <p:spPr bwMode="auto">
          <a:xfrm>
            <a:off x="4111625" y="5338763"/>
            <a:ext cx="4365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1600">
                <a:solidFill>
                  <a:srgbClr val="FF0000"/>
                </a:solidFill>
                <a:latin typeface="Times New Roman" panose="02020603050405020304" pitchFamily="18" charset="0"/>
              </a:rPr>
              <a:t>(+)</a:t>
            </a:r>
          </a:p>
        </p:txBody>
      </p:sp>
      <p:sp>
        <p:nvSpPr>
          <p:cNvPr id="130" name="Text Box 9">
            <a:extLst>
              <a:ext uri="{FF2B5EF4-FFF2-40B4-BE49-F238E27FC236}">
                <a16:creationId xmlns:a16="http://schemas.microsoft.com/office/drawing/2014/main" id="{76437505-F2C7-4272-8DC6-3D7C5E27E54B}"/>
              </a:ext>
            </a:extLst>
          </p:cNvPr>
          <p:cNvSpPr txBox="1">
            <a:spLocks noChangeArrowheads="1"/>
          </p:cNvSpPr>
          <p:nvPr/>
        </p:nvSpPr>
        <p:spPr bwMode="auto">
          <a:xfrm>
            <a:off x="5367338" y="4687888"/>
            <a:ext cx="4365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1600">
                <a:solidFill>
                  <a:srgbClr val="FF0000"/>
                </a:solidFill>
                <a:latin typeface="Times New Roman" panose="02020603050405020304" pitchFamily="18" charset="0"/>
              </a:rPr>
              <a:t>(+)</a:t>
            </a:r>
          </a:p>
        </p:txBody>
      </p:sp>
      <p:sp>
        <p:nvSpPr>
          <p:cNvPr id="131" name="Text Box 10">
            <a:extLst>
              <a:ext uri="{FF2B5EF4-FFF2-40B4-BE49-F238E27FC236}">
                <a16:creationId xmlns:a16="http://schemas.microsoft.com/office/drawing/2014/main" id="{38DF8443-19C2-4197-947B-52E4DD7E9DD9}"/>
              </a:ext>
            </a:extLst>
          </p:cNvPr>
          <p:cNvSpPr txBox="1">
            <a:spLocks noChangeArrowheads="1"/>
          </p:cNvSpPr>
          <p:nvPr/>
        </p:nvSpPr>
        <p:spPr bwMode="auto">
          <a:xfrm>
            <a:off x="7040563" y="4918075"/>
            <a:ext cx="3889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1600">
                <a:solidFill>
                  <a:srgbClr val="FF0000"/>
                </a:solidFill>
                <a:latin typeface="Times New Roman" panose="02020603050405020304" pitchFamily="18" charset="0"/>
              </a:rPr>
              <a:t>(-)</a:t>
            </a:r>
          </a:p>
        </p:txBody>
      </p:sp>
      <p:sp>
        <p:nvSpPr>
          <p:cNvPr id="132" name="Text Box 11">
            <a:extLst>
              <a:ext uri="{FF2B5EF4-FFF2-40B4-BE49-F238E27FC236}">
                <a16:creationId xmlns:a16="http://schemas.microsoft.com/office/drawing/2014/main" id="{03A4588D-E19D-4562-8EFB-3DB561F4FBDC}"/>
              </a:ext>
            </a:extLst>
          </p:cNvPr>
          <p:cNvSpPr txBox="1">
            <a:spLocks noChangeArrowheads="1"/>
          </p:cNvSpPr>
          <p:nvPr/>
        </p:nvSpPr>
        <p:spPr bwMode="auto">
          <a:xfrm>
            <a:off x="2433638" y="5891213"/>
            <a:ext cx="3889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1600">
                <a:solidFill>
                  <a:srgbClr val="FF0000"/>
                </a:solidFill>
                <a:latin typeface="Times New Roman" panose="02020603050405020304" pitchFamily="18" charset="0"/>
              </a:rPr>
              <a:t>(-)</a:t>
            </a:r>
          </a:p>
        </p:txBody>
      </p:sp>
      <p:sp>
        <p:nvSpPr>
          <p:cNvPr id="764033" name="Text Box 129">
            <a:extLst>
              <a:ext uri="{FF2B5EF4-FFF2-40B4-BE49-F238E27FC236}">
                <a16:creationId xmlns:a16="http://schemas.microsoft.com/office/drawing/2014/main" id="{490F41A4-D699-432F-B6B6-1939352ED392}"/>
              </a:ext>
            </a:extLst>
          </p:cNvPr>
          <p:cNvSpPr txBox="1">
            <a:spLocks noChangeArrowheads="1"/>
          </p:cNvSpPr>
          <p:nvPr/>
        </p:nvSpPr>
        <p:spPr bwMode="auto">
          <a:xfrm>
            <a:off x="863600" y="4127500"/>
            <a:ext cx="14049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lang="zh-CN" altLang="en-US" sz="2000"/>
              <a:t>电压并联</a:t>
            </a:r>
          </a:p>
          <a:p>
            <a:pPr algn="ctr" eaLnBrk="1" hangingPunct="1">
              <a:spcAft>
                <a:spcPct val="0"/>
              </a:spcAft>
              <a:buFontTx/>
              <a:buNone/>
            </a:pPr>
            <a:r>
              <a:rPr lang="zh-CN" altLang="en-US" sz="2000"/>
              <a:t>负反馈</a:t>
            </a:r>
          </a:p>
        </p:txBody>
      </p:sp>
      <p:sp>
        <p:nvSpPr>
          <p:cNvPr id="44099" name="Line 51">
            <a:extLst>
              <a:ext uri="{FF2B5EF4-FFF2-40B4-BE49-F238E27FC236}">
                <a16:creationId xmlns:a16="http://schemas.microsoft.com/office/drawing/2014/main" id="{CD9E725F-C92E-4461-B696-BEAF4C697D39}"/>
              </a:ext>
            </a:extLst>
          </p:cNvPr>
          <p:cNvSpPr>
            <a:spLocks noChangeShapeType="1"/>
          </p:cNvSpPr>
          <p:nvPr/>
        </p:nvSpPr>
        <p:spPr bwMode="auto">
          <a:xfrm>
            <a:off x="4973638" y="3251200"/>
            <a:ext cx="266700" cy="1588"/>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402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6402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6402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6403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764024"/>
                                        </p:tgtEl>
                                        <p:attrNameLst>
                                          <p:attrName>style.visibility</p:attrName>
                                        </p:attrNameLst>
                                      </p:cBhvr>
                                      <p:to>
                                        <p:strVal val="visible"/>
                                      </p:to>
                                    </p:set>
                                    <p:animEffect transition="in" filter="blinds(horizontal)">
                                      <p:cBhvr>
                                        <p:cTn id="23" dur="500"/>
                                        <p:tgtEl>
                                          <p:spTgt spid="76402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764025"/>
                                        </p:tgtEl>
                                        <p:attrNameLst>
                                          <p:attrName>style.visibility</p:attrName>
                                        </p:attrNameLst>
                                      </p:cBhvr>
                                      <p:to>
                                        <p:strVal val="visible"/>
                                      </p:to>
                                    </p:set>
                                    <p:animEffect transition="in" filter="blinds(horizontal)">
                                      <p:cBhvr>
                                        <p:cTn id="28" dur="500"/>
                                        <p:tgtEl>
                                          <p:spTgt spid="76402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764026"/>
                                        </p:tgtEl>
                                        <p:attrNameLst>
                                          <p:attrName>style.visibility</p:attrName>
                                        </p:attrNameLst>
                                      </p:cBhvr>
                                      <p:to>
                                        <p:strVal val="visible"/>
                                      </p:to>
                                    </p:set>
                                    <p:animEffect transition="in" filter="blinds(horizontal)">
                                      <p:cBhvr>
                                        <p:cTn id="33" dur="500"/>
                                        <p:tgtEl>
                                          <p:spTgt spid="764026"/>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nodeType="clickEffect">
                                  <p:stCondLst>
                                    <p:cond delay="0"/>
                                  </p:stCondLst>
                                  <p:childTnLst>
                                    <p:set>
                                      <p:cBhvr>
                                        <p:cTn id="37" dur="1" fill="hold">
                                          <p:stCondLst>
                                            <p:cond delay="0"/>
                                          </p:stCondLst>
                                        </p:cTn>
                                        <p:tgtEl>
                                          <p:spTgt spid="764027"/>
                                        </p:tgtEl>
                                        <p:attrNameLst>
                                          <p:attrName>style.visibility</p:attrName>
                                        </p:attrNameLst>
                                      </p:cBhvr>
                                      <p:to>
                                        <p:strVal val="visible"/>
                                      </p:to>
                                    </p:set>
                                    <p:animEffect transition="in" filter="blinds(horizontal)">
                                      <p:cBhvr>
                                        <p:cTn id="38" dur="500"/>
                                        <p:tgtEl>
                                          <p:spTgt spid="764027"/>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64032"/>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8"/>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29"/>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30"/>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31"/>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32"/>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640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4020" grpId="0"/>
      <p:bldP spid="764022" grpId="0"/>
      <p:bldP spid="764023" grpId="0"/>
      <p:bldP spid="764024" grpId="0"/>
      <p:bldP spid="764031" grpId="0"/>
      <p:bldP spid="764032" grpId="0"/>
      <p:bldP spid="128" grpId="0"/>
      <p:bldP spid="129" grpId="0"/>
      <p:bldP spid="130" grpId="0"/>
      <p:bldP spid="131" grpId="0"/>
      <p:bldP spid="132" grpId="0"/>
      <p:bldP spid="76403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a:extLst>
              <a:ext uri="{FF2B5EF4-FFF2-40B4-BE49-F238E27FC236}">
                <a16:creationId xmlns:a16="http://schemas.microsoft.com/office/drawing/2014/main" id="{4A4CCAD5-2953-4F26-BDB3-20591CD64AD0}"/>
              </a:ext>
            </a:extLst>
          </p:cNvPr>
          <p:cNvSpPr>
            <a:spLocks noGrp="1" noChangeArrowheads="1"/>
          </p:cNvSpPr>
          <p:nvPr>
            <p:ph type="title"/>
          </p:nvPr>
        </p:nvSpPr>
        <p:spPr/>
        <p:txBody>
          <a:bodyPr/>
          <a:lstStyle/>
          <a:p>
            <a:r>
              <a:rPr lang="zh-CN" altLang="en-US">
                <a:latin typeface="Times New Roman" panose="02020603050405020304" pitchFamily="18" charset="0"/>
              </a:rPr>
              <a:t>示例</a:t>
            </a:r>
            <a:r>
              <a:rPr lang="en-US" altLang="zh-CN">
                <a:latin typeface="Times New Roman" panose="02020603050405020304" pitchFamily="18" charset="0"/>
              </a:rPr>
              <a:t>—</a:t>
            </a:r>
            <a:r>
              <a:rPr lang="zh-CN" altLang="en-US">
                <a:latin typeface="Times New Roman" panose="02020603050405020304" pitchFamily="18" charset="0"/>
              </a:rPr>
              <a:t>反馈类型</a:t>
            </a:r>
            <a:endParaRPr lang="zh-CN" altLang="en-US"/>
          </a:p>
        </p:txBody>
      </p:sp>
      <p:sp>
        <p:nvSpPr>
          <p:cNvPr id="46083" name="日期占位符 3">
            <a:extLst>
              <a:ext uri="{FF2B5EF4-FFF2-40B4-BE49-F238E27FC236}">
                <a16:creationId xmlns:a16="http://schemas.microsoft.com/office/drawing/2014/main" id="{FCB3AB8D-4470-48F9-B2AC-A0EF52C73ED6}"/>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C926836B-7E72-45D3-BDDD-06684FB68EEF}" type="datetime1">
              <a:rPr lang="zh-CN" altLang="en-US" sz="1800" b="0" smtClean="0">
                <a:solidFill>
                  <a:srgbClr val="B2B2B2"/>
                </a:solidFill>
              </a:rPr>
              <a:pPr>
                <a:spcAft>
                  <a:spcPct val="0"/>
                </a:spcAft>
                <a:buFontTx/>
                <a:buNone/>
              </a:pPr>
              <a:t>2022/12/5</a:t>
            </a:fld>
            <a:endParaRPr lang="en-US" altLang="zh-CN" sz="1800" b="0">
              <a:solidFill>
                <a:srgbClr val="B2B2B2"/>
              </a:solidFill>
            </a:endParaRPr>
          </a:p>
        </p:txBody>
      </p:sp>
      <p:sp>
        <p:nvSpPr>
          <p:cNvPr id="46084" name="页脚占位符 4">
            <a:extLst>
              <a:ext uri="{FF2B5EF4-FFF2-40B4-BE49-F238E27FC236}">
                <a16:creationId xmlns:a16="http://schemas.microsoft.com/office/drawing/2014/main" id="{9ADF4AFC-4246-402B-83FB-1A25AAD47CF4}"/>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latin typeface="Times New Roman" panose="02020603050405020304" pitchFamily="18" charset="0"/>
              </a:rPr>
              <a:t>模拟与数字电路 </a:t>
            </a:r>
            <a:r>
              <a:rPr lang="en-US" altLang="zh-CN" sz="1800" b="0">
                <a:solidFill>
                  <a:srgbClr val="B2B2B2"/>
                </a:solidFill>
                <a:latin typeface="Times New Roman" panose="02020603050405020304" pitchFamily="18" charset="0"/>
              </a:rPr>
              <a:t>— </a:t>
            </a:r>
            <a:r>
              <a:rPr lang="zh-CN" altLang="en-US" sz="1800" b="0">
                <a:solidFill>
                  <a:srgbClr val="B2B2B2"/>
                </a:solidFill>
                <a:latin typeface="Times New Roman" panose="02020603050405020304" pitchFamily="18" charset="0"/>
              </a:rPr>
              <a:t>集成运算放大器 </a:t>
            </a:r>
            <a:r>
              <a:rPr lang="en-US" altLang="zh-CN" sz="1800" b="0">
                <a:solidFill>
                  <a:srgbClr val="B2B2B2"/>
                </a:solidFill>
                <a:latin typeface="Times New Roman" panose="02020603050405020304" pitchFamily="18" charset="0"/>
              </a:rPr>
              <a:t>(1)</a:t>
            </a:r>
          </a:p>
        </p:txBody>
      </p:sp>
      <p:sp>
        <p:nvSpPr>
          <p:cNvPr id="46085" name="灯片编号占位符 5">
            <a:extLst>
              <a:ext uri="{FF2B5EF4-FFF2-40B4-BE49-F238E27FC236}">
                <a16:creationId xmlns:a16="http://schemas.microsoft.com/office/drawing/2014/main" id="{EC4BA766-EEE9-4259-9EB7-66E6C7CE8D6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779EE140-E533-4788-9EC8-472FDA6ADEA6}" type="slidenum">
              <a:rPr lang="en-US" altLang="zh-CN" sz="1800" b="0" smtClean="0">
                <a:solidFill>
                  <a:srgbClr val="B2B2B2"/>
                </a:solidFill>
              </a:rPr>
              <a:pPr>
                <a:spcAft>
                  <a:spcPct val="0"/>
                </a:spcAft>
                <a:buFontTx/>
                <a:buNone/>
              </a:pPr>
              <a:t>25</a:t>
            </a:fld>
            <a:endParaRPr lang="en-US" altLang="zh-CN" sz="1800" b="0">
              <a:solidFill>
                <a:srgbClr val="B2B2B2"/>
              </a:solidFill>
            </a:endParaRPr>
          </a:p>
        </p:txBody>
      </p:sp>
      <p:graphicFrame>
        <p:nvGraphicFramePr>
          <p:cNvPr id="9" name="Object 2">
            <a:extLst>
              <a:ext uri="{FF2B5EF4-FFF2-40B4-BE49-F238E27FC236}">
                <a16:creationId xmlns:a16="http://schemas.microsoft.com/office/drawing/2014/main" id="{D66DD3BF-BFC2-4666-A89E-3CAC38143473}"/>
              </a:ext>
            </a:extLst>
          </p:cNvPr>
          <p:cNvGraphicFramePr>
            <a:graphicFrameLocks noChangeAspect="1"/>
          </p:cNvGraphicFramePr>
          <p:nvPr/>
        </p:nvGraphicFramePr>
        <p:xfrm>
          <a:off x="4679950" y="2636838"/>
          <a:ext cx="4106863" cy="3711575"/>
        </p:xfrm>
        <a:graphic>
          <a:graphicData uri="http://schemas.openxmlformats.org/presentationml/2006/ole">
            <mc:AlternateContent xmlns:mc="http://schemas.openxmlformats.org/markup-compatibility/2006">
              <mc:Choice xmlns:v="urn:schemas-microsoft-com:vml" Requires="v">
                <p:oleObj spid="_x0000_s46091" name="Picture" r:id="rId3" imgW="2165044" imgH="1947474" progId="Word.Picture.8">
                  <p:embed/>
                </p:oleObj>
              </mc:Choice>
              <mc:Fallback>
                <p:oleObj name="Picture" r:id="rId3" imgW="2165044" imgH="1947474" progId="Word.Picture.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9950" y="2636838"/>
                        <a:ext cx="4106863" cy="3711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46087" name="图片 7">
            <a:extLst>
              <a:ext uri="{FF2B5EF4-FFF2-40B4-BE49-F238E27FC236}">
                <a16:creationId xmlns:a16="http://schemas.microsoft.com/office/drawing/2014/main" id="{5B79449C-6513-4EE3-92E5-D04ED684F542}"/>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47675" y="1628775"/>
            <a:ext cx="4167188" cy="332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a:extLst>
              <a:ext uri="{FF2B5EF4-FFF2-40B4-BE49-F238E27FC236}">
                <a16:creationId xmlns:a16="http://schemas.microsoft.com/office/drawing/2014/main" id="{4573DDE2-E748-4271-ADF9-8F4F0F12DAFF}"/>
              </a:ext>
            </a:extLst>
          </p:cNvPr>
          <p:cNvSpPr>
            <a:spLocks noGrp="1" noChangeArrowheads="1"/>
          </p:cNvSpPr>
          <p:nvPr>
            <p:ph type="title"/>
          </p:nvPr>
        </p:nvSpPr>
        <p:spPr/>
        <p:txBody>
          <a:bodyPr/>
          <a:lstStyle/>
          <a:p>
            <a:r>
              <a:rPr lang="zh-CN" altLang="en-US">
                <a:latin typeface="Times New Roman" panose="02020603050405020304" pitchFamily="18" charset="0"/>
              </a:rPr>
              <a:t>示例</a:t>
            </a:r>
            <a:r>
              <a:rPr lang="en-US" altLang="zh-CN">
                <a:latin typeface="Times New Roman" panose="02020603050405020304" pitchFamily="18" charset="0"/>
              </a:rPr>
              <a:t>—</a:t>
            </a:r>
            <a:r>
              <a:rPr lang="zh-CN" altLang="en-US">
                <a:latin typeface="Times New Roman" panose="02020603050405020304" pitchFamily="18" charset="0"/>
              </a:rPr>
              <a:t>反馈类型</a:t>
            </a:r>
            <a:endParaRPr lang="zh-CN" altLang="en-US"/>
          </a:p>
        </p:txBody>
      </p:sp>
      <p:sp>
        <p:nvSpPr>
          <p:cNvPr id="47107" name="日期占位符 3">
            <a:extLst>
              <a:ext uri="{FF2B5EF4-FFF2-40B4-BE49-F238E27FC236}">
                <a16:creationId xmlns:a16="http://schemas.microsoft.com/office/drawing/2014/main" id="{B22A92DD-B62E-416E-A6AD-3F9FE0C78BAF}"/>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34EEE4C2-3498-4041-9830-B6C879925AC0}" type="datetime1">
              <a:rPr lang="zh-CN" altLang="en-US" sz="1800" b="0" smtClean="0">
                <a:solidFill>
                  <a:srgbClr val="B2B2B2"/>
                </a:solidFill>
              </a:rPr>
              <a:pPr>
                <a:spcAft>
                  <a:spcPct val="0"/>
                </a:spcAft>
                <a:buFontTx/>
                <a:buNone/>
              </a:pPr>
              <a:t>2022/12/5</a:t>
            </a:fld>
            <a:endParaRPr lang="en-US" altLang="zh-CN" sz="1800" b="0">
              <a:solidFill>
                <a:srgbClr val="B2B2B2"/>
              </a:solidFill>
            </a:endParaRPr>
          </a:p>
        </p:txBody>
      </p:sp>
      <p:sp>
        <p:nvSpPr>
          <p:cNvPr id="47108" name="页脚占位符 4">
            <a:extLst>
              <a:ext uri="{FF2B5EF4-FFF2-40B4-BE49-F238E27FC236}">
                <a16:creationId xmlns:a16="http://schemas.microsoft.com/office/drawing/2014/main" id="{0BBEFFF5-7D8D-483B-9EFD-56C084487C8C}"/>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latin typeface="Times New Roman" panose="02020603050405020304" pitchFamily="18" charset="0"/>
              </a:rPr>
              <a:t>模拟与数字电路 </a:t>
            </a:r>
            <a:r>
              <a:rPr lang="en-US" altLang="zh-CN" sz="1800" b="0">
                <a:solidFill>
                  <a:srgbClr val="B2B2B2"/>
                </a:solidFill>
                <a:latin typeface="Times New Roman" panose="02020603050405020304" pitchFamily="18" charset="0"/>
              </a:rPr>
              <a:t>— </a:t>
            </a:r>
            <a:r>
              <a:rPr lang="zh-CN" altLang="en-US" sz="1800" b="0">
                <a:solidFill>
                  <a:srgbClr val="B2B2B2"/>
                </a:solidFill>
                <a:latin typeface="Times New Roman" panose="02020603050405020304" pitchFamily="18" charset="0"/>
              </a:rPr>
              <a:t>集成运算放大器 </a:t>
            </a:r>
            <a:r>
              <a:rPr lang="en-US" altLang="zh-CN" sz="1800" b="0">
                <a:solidFill>
                  <a:srgbClr val="B2B2B2"/>
                </a:solidFill>
                <a:latin typeface="Times New Roman" panose="02020603050405020304" pitchFamily="18" charset="0"/>
              </a:rPr>
              <a:t>(1)</a:t>
            </a:r>
          </a:p>
        </p:txBody>
      </p:sp>
      <p:sp>
        <p:nvSpPr>
          <p:cNvPr id="47109" name="灯片编号占位符 5">
            <a:extLst>
              <a:ext uri="{FF2B5EF4-FFF2-40B4-BE49-F238E27FC236}">
                <a16:creationId xmlns:a16="http://schemas.microsoft.com/office/drawing/2014/main" id="{A14D8A82-0143-45E7-BCA8-C9C5952E304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FE1E132E-3C6D-42C1-8572-A1F50DFFBE89}" type="slidenum">
              <a:rPr lang="en-US" altLang="zh-CN" sz="1800" b="0" smtClean="0">
                <a:solidFill>
                  <a:srgbClr val="B2B2B2"/>
                </a:solidFill>
              </a:rPr>
              <a:pPr>
                <a:spcAft>
                  <a:spcPct val="0"/>
                </a:spcAft>
                <a:buFontTx/>
                <a:buNone/>
              </a:pPr>
              <a:t>26</a:t>
            </a:fld>
            <a:endParaRPr lang="en-US" altLang="zh-CN" sz="1800" b="0">
              <a:solidFill>
                <a:srgbClr val="B2B2B2"/>
              </a:solidFill>
            </a:endParaRPr>
          </a:p>
        </p:txBody>
      </p:sp>
      <p:pic>
        <p:nvPicPr>
          <p:cNvPr id="47110" name="Picture 2" descr="未标题-1">
            <a:extLst>
              <a:ext uri="{FF2B5EF4-FFF2-40B4-BE49-F238E27FC236}">
                <a16:creationId xmlns:a16="http://schemas.microsoft.com/office/drawing/2014/main" id="{EBA22BC8-39E2-481F-AF90-757C1CE248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1412875"/>
            <a:ext cx="6789737" cy="483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4">
            <a:extLst>
              <a:ext uri="{FF2B5EF4-FFF2-40B4-BE49-F238E27FC236}">
                <a16:creationId xmlns:a16="http://schemas.microsoft.com/office/drawing/2014/main" id="{3F2BB090-92CD-422A-8D57-32BCD06AB7D4}"/>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88131F78-4474-40CF-B9CA-3276DA95FE77}" type="datetime1">
              <a:rPr lang="zh-CN" altLang="en-US" sz="1800" b="0" smtClean="0">
                <a:solidFill>
                  <a:srgbClr val="B2B2B2"/>
                </a:solidFill>
              </a:rPr>
              <a:pPr>
                <a:spcAft>
                  <a:spcPct val="0"/>
                </a:spcAft>
                <a:buFontTx/>
                <a:buNone/>
              </a:pPr>
              <a:t>2022/12/5</a:t>
            </a:fld>
            <a:endParaRPr lang="en-US" altLang="zh-CN" sz="1800" b="0">
              <a:solidFill>
                <a:srgbClr val="B2B2B2"/>
              </a:solidFill>
            </a:endParaRPr>
          </a:p>
        </p:txBody>
      </p:sp>
      <p:sp>
        <p:nvSpPr>
          <p:cNvPr id="48131" name="Rectangle 5">
            <a:extLst>
              <a:ext uri="{FF2B5EF4-FFF2-40B4-BE49-F238E27FC236}">
                <a16:creationId xmlns:a16="http://schemas.microsoft.com/office/drawing/2014/main" id="{CF1D9A8D-3890-40AE-B118-3EE3F81A0FC6}"/>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latin typeface="Times New Roman" panose="02020603050405020304" pitchFamily="18" charset="0"/>
              </a:rPr>
              <a:t>模拟与数字电路 </a:t>
            </a:r>
            <a:r>
              <a:rPr lang="en-US" altLang="zh-CN" sz="1800" b="0">
                <a:solidFill>
                  <a:srgbClr val="B2B2B2"/>
                </a:solidFill>
                <a:latin typeface="Times New Roman" panose="02020603050405020304" pitchFamily="18" charset="0"/>
              </a:rPr>
              <a:t>— </a:t>
            </a:r>
            <a:r>
              <a:rPr lang="zh-CN" altLang="en-US" sz="1800" b="0">
                <a:solidFill>
                  <a:srgbClr val="B2B2B2"/>
                </a:solidFill>
                <a:latin typeface="Times New Roman" panose="02020603050405020304" pitchFamily="18" charset="0"/>
              </a:rPr>
              <a:t>集成运算放大器 </a:t>
            </a:r>
            <a:r>
              <a:rPr lang="en-US" altLang="zh-CN" sz="1800" b="0">
                <a:solidFill>
                  <a:srgbClr val="B2B2B2"/>
                </a:solidFill>
                <a:latin typeface="Times New Roman" panose="02020603050405020304" pitchFamily="18" charset="0"/>
              </a:rPr>
              <a:t>(1)</a:t>
            </a:r>
          </a:p>
        </p:txBody>
      </p:sp>
      <p:sp>
        <p:nvSpPr>
          <p:cNvPr id="48132" name="Rectangle 6">
            <a:extLst>
              <a:ext uri="{FF2B5EF4-FFF2-40B4-BE49-F238E27FC236}">
                <a16:creationId xmlns:a16="http://schemas.microsoft.com/office/drawing/2014/main" id="{C238F14F-FF9D-45E4-B7C8-989E3080071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E798E0D5-6BF1-4009-8208-5B34E9976B97}" type="slidenum">
              <a:rPr lang="en-US" altLang="zh-CN" sz="1800" b="0" smtClean="0">
                <a:solidFill>
                  <a:srgbClr val="B2B2B2"/>
                </a:solidFill>
              </a:rPr>
              <a:pPr>
                <a:spcAft>
                  <a:spcPct val="0"/>
                </a:spcAft>
                <a:buFontTx/>
                <a:buNone/>
              </a:pPr>
              <a:t>27</a:t>
            </a:fld>
            <a:endParaRPr lang="en-US" altLang="zh-CN" sz="1800" b="0">
              <a:solidFill>
                <a:srgbClr val="B2B2B2"/>
              </a:solidFill>
            </a:endParaRPr>
          </a:p>
        </p:txBody>
      </p:sp>
      <p:sp>
        <p:nvSpPr>
          <p:cNvPr id="48133" name="Rectangle 2">
            <a:extLst>
              <a:ext uri="{FF2B5EF4-FFF2-40B4-BE49-F238E27FC236}">
                <a16:creationId xmlns:a16="http://schemas.microsoft.com/office/drawing/2014/main" id="{AC7F15D3-92B0-4CE4-97A7-5DEFF9E760B8}"/>
              </a:ext>
            </a:extLst>
          </p:cNvPr>
          <p:cNvSpPr>
            <a:spLocks noGrp="1" noChangeArrowheads="1"/>
          </p:cNvSpPr>
          <p:nvPr>
            <p:ph type="title"/>
          </p:nvPr>
        </p:nvSpPr>
        <p:spPr>
          <a:xfrm>
            <a:off x="457200" y="2744788"/>
            <a:ext cx="8229600" cy="1143000"/>
          </a:xfrm>
        </p:spPr>
        <p:txBody>
          <a:bodyPr/>
          <a:lstStyle/>
          <a:p>
            <a:r>
              <a:rPr lang="en-US" altLang="zh-CN"/>
              <a:t>The End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a:extLst>
              <a:ext uri="{FF2B5EF4-FFF2-40B4-BE49-F238E27FC236}">
                <a16:creationId xmlns:a16="http://schemas.microsoft.com/office/drawing/2014/main" id="{A90DBA4C-168B-4F88-AD14-83B89B21814F}"/>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8AC1F7CB-4C43-4DF6-AB90-B5D57FDDE009}" type="datetime1">
              <a:rPr lang="zh-CN" altLang="en-US" sz="1800" b="0" smtClean="0">
                <a:solidFill>
                  <a:srgbClr val="B2B2B2"/>
                </a:solidFill>
              </a:rPr>
              <a:pPr>
                <a:spcAft>
                  <a:spcPct val="0"/>
                </a:spcAft>
                <a:buFontTx/>
                <a:buNone/>
              </a:pPr>
              <a:t>2022/12/5</a:t>
            </a:fld>
            <a:endParaRPr lang="en-US" altLang="zh-CN" sz="1800" b="0">
              <a:solidFill>
                <a:srgbClr val="B2B2B2"/>
              </a:solidFill>
            </a:endParaRPr>
          </a:p>
        </p:txBody>
      </p:sp>
      <p:sp>
        <p:nvSpPr>
          <p:cNvPr id="8195" name="Rectangle 5">
            <a:extLst>
              <a:ext uri="{FF2B5EF4-FFF2-40B4-BE49-F238E27FC236}">
                <a16:creationId xmlns:a16="http://schemas.microsoft.com/office/drawing/2014/main" id="{FFCEA9A4-8776-4D24-8DB5-59E8B9F4BB93}"/>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latin typeface="Times New Roman" panose="02020603050405020304" pitchFamily="18" charset="0"/>
              </a:rPr>
              <a:t>模拟与数字电路 </a:t>
            </a:r>
            <a:r>
              <a:rPr lang="en-US" altLang="zh-CN" sz="1800" b="0">
                <a:solidFill>
                  <a:srgbClr val="B2B2B2"/>
                </a:solidFill>
                <a:latin typeface="Times New Roman" panose="02020603050405020304" pitchFamily="18" charset="0"/>
              </a:rPr>
              <a:t>— </a:t>
            </a:r>
            <a:r>
              <a:rPr lang="zh-CN" altLang="en-US" sz="1800" b="0">
                <a:solidFill>
                  <a:srgbClr val="B2B2B2"/>
                </a:solidFill>
                <a:latin typeface="Times New Roman" panose="02020603050405020304" pitchFamily="18" charset="0"/>
              </a:rPr>
              <a:t>集成运算放大器 </a:t>
            </a:r>
            <a:r>
              <a:rPr lang="en-US" altLang="zh-CN" sz="1800" b="0">
                <a:solidFill>
                  <a:srgbClr val="B2B2B2"/>
                </a:solidFill>
                <a:latin typeface="Times New Roman" panose="02020603050405020304" pitchFamily="18" charset="0"/>
              </a:rPr>
              <a:t>(1)</a:t>
            </a:r>
          </a:p>
        </p:txBody>
      </p:sp>
      <p:sp>
        <p:nvSpPr>
          <p:cNvPr id="8196" name="Rectangle 6">
            <a:extLst>
              <a:ext uri="{FF2B5EF4-FFF2-40B4-BE49-F238E27FC236}">
                <a16:creationId xmlns:a16="http://schemas.microsoft.com/office/drawing/2014/main" id="{E6B6C8AE-F94B-4949-8055-0F5B7A9744F9}"/>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0CECE49E-D46B-4AE9-AFB5-A181B625DE8A}" type="slidenum">
              <a:rPr lang="en-US" altLang="zh-CN" sz="1800" b="0" smtClean="0">
                <a:solidFill>
                  <a:srgbClr val="B2B2B2"/>
                </a:solidFill>
              </a:rPr>
              <a:pPr>
                <a:spcAft>
                  <a:spcPct val="0"/>
                </a:spcAft>
                <a:buFontTx/>
                <a:buNone/>
              </a:pPr>
              <a:t>3</a:t>
            </a:fld>
            <a:endParaRPr lang="en-US" altLang="zh-CN" sz="1800" b="0">
              <a:solidFill>
                <a:srgbClr val="B2B2B2"/>
              </a:solidFill>
            </a:endParaRPr>
          </a:p>
        </p:txBody>
      </p:sp>
      <p:sp>
        <p:nvSpPr>
          <p:cNvPr id="8197" name="Rectangle 2">
            <a:extLst>
              <a:ext uri="{FF2B5EF4-FFF2-40B4-BE49-F238E27FC236}">
                <a16:creationId xmlns:a16="http://schemas.microsoft.com/office/drawing/2014/main" id="{BC3F2E89-6255-4AE8-B318-0D59370A38C2}"/>
              </a:ext>
            </a:extLst>
          </p:cNvPr>
          <p:cNvSpPr>
            <a:spLocks noGrp="1" noChangeArrowheads="1"/>
          </p:cNvSpPr>
          <p:nvPr>
            <p:ph type="title"/>
          </p:nvPr>
        </p:nvSpPr>
        <p:spPr/>
        <p:txBody>
          <a:bodyPr/>
          <a:lstStyle/>
          <a:p>
            <a:r>
              <a:rPr kumimoji="1" lang="zh-CN" altLang="en-US">
                <a:solidFill>
                  <a:srgbClr val="000000"/>
                </a:solidFill>
                <a:latin typeface="Times New Roman" panose="02020603050405020304" pitchFamily="18" charset="0"/>
              </a:rPr>
              <a:t>集成电路</a:t>
            </a:r>
          </a:p>
        </p:txBody>
      </p:sp>
      <p:sp>
        <p:nvSpPr>
          <p:cNvPr id="737283" name="Rectangle 3">
            <a:extLst>
              <a:ext uri="{FF2B5EF4-FFF2-40B4-BE49-F238E27FC236}">
                <a16:creationId xmlns:a16="http://schemas.microsoft.com/office/drawing/2014/main" id="{08898D81-A159-44EA-A459-A3B6456A7CD7}"/>
              </a:ext>
            </a:extLst>
          </p:cNvPr>
          <p:cNvSpPr>
            <a:spLocks noGrp="1" noChangeArrowheads="1"/>
          </p:cNvSpPr>
          <p:nvPr>
            <p:ph type="body" idx="1"/>
          </p:nvPr>
        </p:nvSpPr>
        <p:spPr/>
        <p:txBody>
          <a:bodyPr/>
          <a:lstStyle/>
          <a:p>
            <a:r>
              <a:rPr kumimoji="1" lang="zh-CN" altLang="en-US" sz="2800">
                <a:solidFill>
                  <a:srgbClr val="000000"/>
                </a:solidFill>
                <a:latin typeface="Times New Roman" panose="02020603050405020304" pitchFamily="18" charset="0"/>
              </a:rPr>
              <a:t>分立电路：由结构上各自独立的电阻、电容、晶体管等元器件，借助导线或印制电路板</a:t>
            </a:r>
            <a:r>
              <a:rPr kumimoji="1" lang="en-US" altLang="zh-CN" sz="2800">
                <a:solidFill>
                  <a:srgbClr val="000000"/>
                </a:solidFill>
                <a:latin typeface="Times New Roman" panose="02020603050405020304" pitchFamily="18" charset="0"/>
              </a:rPr>
              <a:t>(PCB)</a:t>
            </a:r>
            <a:r>
              <a:rPr kumimoji="1" lang="zh-CN" altLang="en-US" sz="2800">
                <a:solidFill>
                  <a:srgbClr val="000000"/>
                </a:solidFill>
                <a:latin typeface="Times New Roman" panose="02020603050405020304" pitchFamily="18" charset="0"/>
              </a:rPr>
              <a:t>连接而成的电路</a:t>
            </a:r>
          </a:p>
          <a:p>
            <a:r>
              <a:rPr kumimoji="1" lang="zh-CN" altLang="en-US" sz="2800">
                <a:solidFill>
                  <a:srgbClr val="000000"/>
                </a:solidFill>
                <a:latin typeface="Times New Roman" panose="02020603050405020304" pitchFamily="18" charset="0"/>
              </a:rPr>
              <a:t>集成电路：</a:t>
            </a:r>
            <a:r>
              <a:rPr kumimoji="1" lang="en-US" altLang="zh-CN" sz="2800">
                <a:solidFill>
                  <a:srgbClr val="000000"/>
                </a:solidFill>
                <a:latin typeface="Times New Roman" panose="02020603050405020304" pitchFamily="18" charset="0"/>
              </a:rPr>
              <a:t>Integrated Circuit</a:t>
            </a:r>
            <a:r>
              <a:rPr kumimoji="1" lang="zh-CN" altLang="en-US" sz="2800">
                <a:solidFill>
                  <a:srgbClr val="000000"/>
                </a:solidFill>
                <a:latin typeface="Times New Roman" panose="02020603050405020304" pitchFamily="18" charset="0"/>
              </a:rPr>
              <a:t>，简称</a:t>
            </a:r>
            <a:r>
              <a:rPr kumimoji="1" lang="en-US" altLang="zh-CN" sz="2800">
                <a:solidFill>
                  <a:srgbClr val="000000"/>
                </a:solidFill>
                <a:latin typeface="Times New Roman" panose="02020603050405020304" pitchFamily="18" charset="0"/>
              </a:rPr>
              <a:t>IC</a:t>
            </a:r>
            <a:r>
              <a:rPr kumimoji="1" lang="zh-CN" altLang="en-US" sz="2800">
                <a:solidFill>
                  <a:srgbClr val="000000"/>
                </a:solidFill>
                <a:latin typeface="Times New Roman" panose="02020603050405020304" pitchFamily="18" charset="0"/>
              </a:rPr>
              <a:t>或芯片，将构成电路所需的所有元器件以及它们之间的连接导线全部制作在一块</a:t>
            </a:r>
            <a:r>
              <a:rPr kumimoji="1" lang="zh-CN" altLang="en-US" sz="2800"/>
              <a:t>半导体基片</a:t>
            </a:r>
            <a:r>
              <a:rPr kumimoji="1" lang="zh-CN" altLang="en-US" sz="2800">
                <a:solidFill>
                  <a:srgbClr val="000000"/>
                </a:solidFill>
                <a:latin typeface="Times New Roman" panose="02020603050405020304" pitchFamily="18" charset="0"/>
              </a:rPr>
              <a:t>上，然后封装形成的电子器件</a:t>
            </a:r>
            <a:endParaRPr kumimoji="1" lang="en-US" altLang="zh-CN" sz="2800">
              <a:solidFill>
                <a:srgbClr val="000000"/>
              </a:solidFill>
              <a:latin typeface="Times New Roman" panose="02020603050405020304" pitchFamily="18" charset="0"/>
            </a:endParaRPr>
          </a:p>
          <a:p>
            <a:r>
              <a:rPr kumimoji="1" lang="zh-CN" altLang="en-US" sz="2800">
                <a:solidFill>
                  <a:srgbClr val="000000"/>
                </a:solidFill>
                <a:latin typeface="Times New Roman" panose="02020603050405020304" pitchFamily="18" charset="0"/>
              </a:rPr>
              <a:t>集成电路分类：模拟集成电路和数字集成电路</a:t>
            </a:r>
          </a:p>
          <a:p>
            <a:r>
              <a:rPr kumimoji="1" lang="zh-CN" altLang="en-US" sz="2800">
                <a:solidFill>
                  <a:srgbClr val="000000"/>
                </a:solidFill>
                <a:latin typeface="Times New Roman" panose="02020603050405020304" pitchFamily="18" charset="0"/>
              </a:rPr>
              <a:t>模拟集成电路分类：集成运算放大器、集成功率放大器、集成比较器、集成稳压器等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728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3728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372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28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a:extLst>
              <a:ext uri="{FF2B5EF4-FFF2-40B4-BE49-F238E27FC236}">
                <a16:creationId xmlns:a16="http://schemas.microsoft.com/office/drawing/2014/main" id="{C7FF34C2-573F-46B3-99CE-FD46267E9950}"/>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36FB8385-79C7-4424-9B94-E1E9F745702D}" type="datetime1">
              <a:rPr lang="zh-CN" altLang="en-US" sz="1800" b="0" smtClean="0">
                <a:solidFill>
                  <a:srgbClr val="B2B2B2"/>
                </a:solidFill>
              </a:rPr>
              <a:pPr>
                <a:spcAft>
                  <a:spcPct val="0"/>
                </a:spcAft>
                <a:buFontTx/>
                <a:buNone/>
              </a:pPr>
              <a:t>2022/12/5</a:t>
            </a:fld>
            <a:endParaRPr lang="en-US" altLang="zh-CN" sz="1800" b="0">
              <a:solidFill>
                <a:srgbClr val="B2B2B2"/>
              </a:solidFill>
            </a:endParaRPr>
          </a:p>
        </p:txBody>
      </p:sp>
      <p:sp>
        <p:nvSpPr>
          <p:cNvPr id="10243" name="Rectangle 5">
            <a:extLst>
              <a:ext uri="{FF2B5EF4-FFF2-40B4-BE49-F238E27FC236}">
                <a16:creationId xmlns:a16="http://schemas.microsoft.com/office/drawing/2014/main" id="{C6E1584B-6694-425F-B0E9-259F36E7CD01}"/>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latin typeface="Times New Roman" panose="02020603050405020304" pitchFamily="18" charset="0"/>
              </a:rPr>
              <a:t>模拟与数字电路 </a:t>
            </a:r>
            <a:r>
              <a:rPr lang="en-US" altLang="zh-CN" sz="1800" b="0">
                <a:solidFill>
                  <a:srgbClr val="B2B2B2"/>
                </a:solidFill>
                <a:latin typeface="Times New Roman" panose="02020603050405020304" pitchFamily="18" charset="0"/>
              </a:rPr>
              <a:t>— </a:t>
            </a:r>
            <a:r>
              <a:rPr lang="zh-CN" altLang="en-US" sz="1800" b="0">
                <a:solidFill>
                  <a:srgbClr val="B2B2B2"/>
                </a:solidFill>
                <a:latin typeface="Times New Roman" panose="02020603050405020304" pitchFamily="18" charset="0"/>
              </a:rPr>
              <a:t>集成运算放大器 </a:t>
            </a:r>
            <a:r>
              <a:rPr lang="en-US" altLang="zh-CN" sz="1800" b="0">
                <a:solidFill>
                  <a:srgbClr val="B2B2B2"/>
                </a:solidFill>
                <a:latin typeface="Times New Roman" panose="02020603050405020304" pitchFamily="18" charset="0"/>
              </a:rPr>
              <a:t>(1)</a:t>
            </a:r>
          </a:p>
        </p:txBody>
      </p:sp>
      <p:sp>
        <p:nvSpPr>
          <p:cNvPr id="10244" name="Rectangle 6">
            <a:extLst>
              <a:ext uri="{FF2B5EF4-FFF2-40B4-BE49-F238E27FC236}">
                <a16:creationId xmlns:a16="http://schemas.microsoft.com/office/drawing/2014/main" id="{39611A6A-A59E-4EFB-AA8E-86A92E60D43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55EB3FE3-CE99-4730-82A2-4B6DBBE4F40F}" type="slidenum">
              <a:rPr lang="en-US" altLang="zh-CN" sz="1800" b="0" smtClean="0">
                <a:solidFill>
                  <a:srgbClr val="B2B2B2"/>
                </a:solidFill>
              </a:rPr>
              <a:pPr>
                <a:spcAft>
                  <a:spcPct val="0"/>
                </a:spcAft>
                <a:buFontTx/>
                <a:buNone/>
              </a:pPr>
              <a:t>4</a:t>
            </a:fld>
            <a:endParaRPr lang="en-US" altLang="zh-CN" sz="1800" b="0">
              <a:solidFill>
                <a:srgbClr val="B2B2B2"/>
              </a:solidFill>
            </a:endParaRPr>
          </a:p>
        </p:txBody>
      </p:sp>
      <p:sp>
        <p:nvSpPr>
          <p:cNvPr id="10245" name="Rectangle 2">
            <a:extLst>
              <a:ext uri="{FF2B5EF4-FFF2-40B4-BE49-F238E27FC236}">
                <a16:creationId xmlns:a16="http://schemas.microsoft.com/office/drawing/2014/main" id="{6DB691B7-E394-4DBB-9813-69BC06EF394C}"/>
              </a:ext>
            </a:extLst>
          </p:cNvPr>
          <p:cNvSpPr>
            <a:spLocks noGrp="1" noChangeArrowheads="1"/>
          </p:cNvSpPr>
          <p:nvPr>
            <p:ph type="title"/>
          </p:nvPr>
        </p:nvSpPr>
        <p:spPr/>
        <p:txBody>
          <a:bodyPr/>
          <a:lstStyle/>
          <a:p>
            <a:r>
              <a:rPr kumimoji="1" lang="zh-CN" altLang="en-US">
                <a:solidFill>
                  <a:srgbClr val="000000"/>
                </a:solidFill>
                <a:latin typeface="Times New Roman" panose="02020603050405020304" pitchFamily="18" charset="0"/>
              </a:rPr>
              <a:t>集成运算放大器</a:t>
            </a:r>
            <a:endParaRPr kumimoji="1" lang="en-US" altLang="zh-CN">
              <a:solidFill>
                <a:srgbClr val="000000"/>
              </a:solidFill>
              <a:latin typeface="Times New Roman" panose="02020603050405020304" pitchFamily="18" charset="0"/>
            </a:endParaRPr>
          </a:p>
        </p:txBody>
      </p:sp>
      <p:sp>
        <p:nvSpPr>
          <p:cNvPr id="10246" name="Rectangle 3">
            <a:extLst>
              <a:ext uri="{FF2B5EF4-FFF2-40B4-BE49-F238E27FC236}">
                <a16:creationId xmlns:a16="http://schemas.microsoft.com/office/drawing/2014/main" id="{F49CFF7D-3832-460B-A0E3-8E25401E7A00}"/>
              </a:ext>
            </a:extLst>
          </p:cNvPr>
          <p:cNvSpPr>
            <a:spLocks noGrp="1" noChangeArrowheads="1"/>
          </p:cNvSpPr>
          <p:nvPr>
            <p:ph type="body" idx="1"/>
          </p:nvPr>
        </p:nvSpPr>
        <p:spPr>
          <a:xfrm>
            <a:off x="457200" y="1449388"/>
            <a:ext cx="8229600" cy="1511300"/>
          </a:xfrm>
        </p:spPr>
        <p:txBody>
          <a:bodyPr/>
          <a:lstStyle/>
          <a:p>
            <a:pPr>
              <a:lnSpc>
                <a:spcPct val="105000"/>
              </a:lnSpc>
            </a:pPr>
            <a:r>
              <a:rPr kumimoji="1" lang="zh-CN" altLang="en-US" sz="2800"/>
              <a:t>一种</a:t>
            </a:r>
            <a:r>
              <a:rPr kumimoji="1" lang="zh-CN" altLang="zh-CN" sz="2800"/>
              <a:t>具有很高放大倍数的多级直接耦合放大电路</a:t>
            </a:r>
            <a:r>
              <a:rPr kumimoji="1" lang="zh-CN" altLang="en-US" sz="2800"/>
              <a:t>，因最初用于信号运算而得名，简称集成运放或运放</a:t>
            </a:r>
            <a:endParaRPr kumimoji="1" lang="en-US" altLang="zh-CN" sz="2800"/>
          </a:p>
        </p:txBody>
      </p:sp>
      <p:sp>
        <p:nvSpPr>
          <p:cNvPr id="741391" name="Rectangle 15">
            <a:extLst>
              <a:ext uri="{FF2B5EF4-FFF2-40B4-BE49-F238E27FC236}">
                <a16:creationId xmlns:a16="http://schemas.microsoft.com/office/drawing/2014/main" id="{7B41FBB5-975B-44B5-A232-6DA3EF7C0D8B}"/>
              </a:ext>
            </a:extLst>
          </p:cNvPr>
          <p:cNvSpPr>
            <a:spLocks noChangeArrowheads="1"/>
          </p:cNvSpPr>
          <p:nvPr/>
        </p:nvSpPr>
        <p:spPr bwMode="auto">
          <a:xfrm>
            <a:off x="5983288" y="5626100"/>
            <a:ext cx="1403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lang="zh-CN" altLang="en-US" sz="2400" b="0"/>
              <a:t>电路符号</a:t>
            </a:r>
          </a:p>
        </p:txBody>
      </p:sp>
      <p:grpSp>
        <p:nvGrpSpPr>
          <p:cNvPr id="2" name="Group 39">
            <a:extLst>
              <a:ext uri="{FF2B5EF4-FFF2-40B4-BE49-F238E27FC236}">
                <a16:creationId xmlns:a16="http://schemas.microsoft.com/office/drawing/2014/main" id="{9A28AC5E-637F-438E-9BC2-235C06DC5EB8}"/>
              </a:ext>
            </a:extLst>
          </p:cNvPr>
          <p:cNvGrpSpPr>
            <a:grpSpLocks/>
          </p:cNvGrpSpPr>
          <p:nvPr/>
        </p:nvGrpSpPr>
        <p:grpSpPr bwMode="auto">
          <a:xfrm>
            <a:off x="5445125" y="3494088"/>
            <a:ext cx="2813050" cy="1265237"/>
            <a:chOff x="3430" y="2201"/>
            <a:chExt cx="1772" cy="797"/>
          </a:xfrm>
        </p:grpSpPr>
        <p:sp>
          <p:nvSpPr>
            <p:cNvPr id="10253" name="Text Box 12">
              <a:extLst>
                <a:ext uri="{FF2B5EF4-FFF2-40B4-BE49-F238E27FC236}">
                  <a16:creationId xmlns:a16="http://schemas.microsoft.com/office/drawing/2014/main" id="{CC58B3E5-E135-46A7-9C85-4E3D27D21A0F}"/>
                </a:ext>
              </a:extLst>
            </p:cNvPr>
            <p:cNvSpPr txBox="1">
              <a:spLocks noChangeArrowheads="1"/>
            </p:cNvSpPr>
            <p:nvPr/>
          </p:nvSpPr>
          <p:spPr bwMode="auto">
            <a:xfrm>
              <a:off x="3430" y="2274"/>
              <a:ext cx="187"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nSpc>
                  <a:spcPct val="120000"/>
                </a:lnSpc>
                <a:spcAft>
                  <a:spcPct val="0"/>
                </a:spcAft>
                <a:buFontTx/>
                <a:buNone/>
              </a:pPr>
              <a:r>
                <a:rPr kumimoji="1" lang="zh-CN" altLang="en-US" sz="2400" b="0">
                  <a:latin typeface="Times New Roman" panose="02020603050405020304" pitchFamily="18" charset="0"/>
                  <a:ea typeface="楷体_GB2312"/>
                  <a:cs typeface="楷体_GB2312"/>
                </a:rPr>
                <a:t> </a:t>
              </a:r>
              <a:r>
                <a:rPr kumimoji="1" lang="en-US" altLang="zh-CN" sz="2400" b="0">
                  <a:latin typeface="Times New Roman" panose="02020603050405020304" pitchFamily="18" charset="0"/>
                  <a:ea typeface="楷体_GB2312"/>
                  <a:cs typeface="楷体_GB2312"/>
                </a:rPr>
                <a:t>N</a:t>
              </a:r>
            </a:p>
          </p:txBody>
        </p:sp>
        <p:sp>
          <p:nvSpPr>
            <p:cNvPr id="10254" name="Text Box 13">
              <a:extLst>
                <a:ext uri="{FF2B5EF4-FFF2-40B4-BE49-F238E27FC236}">
                  <a16:creationId xmlns:a16="http://schemas.microsoft.com/office/drawing/2014/main" id="{EE5A681F-6794-4C68-8633-1AD5EABC1CED}"/>
                </a:ext>
              </a:extLst>
            </p:cNvPr>
            <p:cNvSpPr txBox="1">
              <a:spLocks noChangeArrowheads="1"/>
            </p:cNvSpPr>
            <p:nvPr/>
          </p:nvSpPr>
          <p:spPr bwMode="auto">
            <a:xfrm>
              <a:off x="3435" y="2632"/>
              <a:ext cx="155"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nSpc>
                  <a:spcPct val="120000"/>
                </a:lnSpc>
                <a:spcAft>
                  <a:spcPct val="0"/>
                </a:spcAft>
                <a:buFontTx/>
                <a:buNone/>
              </a:pPr>
              <a:r>
                <a:rPr kumimoji="1" lang="zh-CN" altLang="en-US" sz="2400" b="0">
                  <a:latin typeface="Times New Roman" panose="02020603050405020304" pitchFamily="18" charset="0"/>
                  <a:ea typeface="楷体_GB2312"/>
                  <a:cs typeface="楷体_GB2312"/>
                </a:rPr>
                <a:t> </a:t>
              </a:r>
              <a:r>
                <a:rPr kumimoji="1" lang="en-US" altLang="zh-CN" sz="2400" b="0">
                  <a:latin typeface="Times New Roman" panose="02020603050405020304" pitchFamily="18" charset="0"/>
                  <a:ea typeface="楷体_GB2312"/>
                  <a:cs typeface="楷体_GB2312"/>
                </a:rPr>
                <a:t>P</a:t>
              </a:r>
              <a:endParaRPr kumimoji="1" lang="en-US" altLang="zh-CN" sz="2400" b="0" baseline="-15000">
                <a:latin typeface="Times New Roman" panose="02020603050405020304" pitchFamily="18" charset="0"/>
                <a:ea typeface="楷体_GB2312"/>
                <a:cs typeface="楷体_GB2312"/>
              </a:endParaRPr>
            </a:p>
          </p:txBody>
        </p:sp>
        <p:sp>
          <p:nvSpPr>
            <p:cNvPr id="10255" name="Text Box 14">
              <a:extLst>
                <a:ext uri="{FF2B5EF4-FFF2-40B4-BE49-F238E27FC236}">
                  <a16:creationId xmlns:a16="http://schemas.microsoft.com/office/drawing/2014/main" id="{D2D181C9-597D-445F-9F8A-D03D982D2D4A}"/>
                </a:ext>
              </a:extLst>
            </p:cNvPr>
            <p:cNvSpPr txBox="1">
              <a:spLocks noChangeArrowheads="1"/>
            </p:cNvSpPr>
            <p:nvPr/>
          </p:nvSpPr>
          <p:spPr bwMode="auto">
            <a:xfrm>
              <a:off x="5063" y="2456"/>
              <a:ext cx="139"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nSpc>
                  <a:spcPct val="120000"/>
                </a:lnSpc>
                <a:spcAft>
                  <a:spcPct val="0"/>
                </a:spcAft>
                <a:buFontTx/>
                <a:buNone/>
              </a:pPr>
              <a:r>
                <a:rPr kumimoji="1" lang="en-US" altLang="zh-CN" sz="2400" b="0">
                  <a:latin typeface="Times New Roman" panose="02020603050405020304" pitchFamily="18" charset="0"/>
                  <a:ea typeface="楷体_GB2312"/>
                  <a:cs typeface="楷体_GB2312"/>
                </a:rPr>
                <a:t>O</a:t>
              </a:r>
            </a:p>
          </p:txBody>
        </p:sp>
        <p:sp>
          <p:nvSpPr>
            <p:cNvPr id="10256" name="Text Box 6">
              <a:extLst>
                <a:ext uri="{FF2B5EF4-FFF2-40B4-BE49-F238E27FC236}">
                  <a16:creationId xmlns:a16="http://schemas.microsoft.com/office/drawing/2014/main" id="{EE02C159-FFD7-4979-A95A-11B9826A7329}"/>
                </a:ext>
              </a:extLst>
            </p:cNvPr>
            <p:cNvSpPr txBox="1">
              <a:spLocks noChangeArrowheads="1"/>
            </p:cNvSpPr>
            <p:nvPr/>
          </p:nvSpPr>
          <p:spPr bwMode="auto">
            <a:xfrm>
              <a:off x="3951" y="2597"/>
              <a:ext cx="4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kumimoji="1" lang="zh-CN" altLang="en-US" sz="2400">
                  <a:latin typeface="Times New Roman" panose="02020603050405020304" pitchFamily="18" charset="0"/>
                  <a:ea typeface="楷体_GB2312"/>
                  <a:cs typeface="楷体_GB2312"/>
                </a:rPr>
                <a:t>＋</a:t>
              </a:r>
            </a:p>
          </p:txBody>
        </p:sp>
        <p:sp>
          <p:nvSpPr>
            <p:cNvPr id="10257" name="Line 7">
              <a:extLst>
                <a:ext uri="{FF2B5EF4-FFF2-40B4-BE49-F238E27FC236}">
                  <a16:creationId xmlns:a16="http://schemas.microsoft.com/office/drawing/2014/main" id="{D7CB944B-A992-42DB-9EDE-842B6B814385}"/>
                </a:ext>
              </a:extLst>
            </p:cNvPr>
            <p:cNvSpPr>
              <a:spLocks noChangeShapeType="1"/>
            </p:cNvSpPr>
            <p:nvPr/>
          </p:nvSpPr>
          <p:spPr bwMode="auto">
            <a:xfrm>
              <a:off x="3742" y="2445"/>
              <a:ext cx="31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58" name="Line 8">
              <a:extLst>
                <a:ext uri="{FF2B5EF4-FFF2-40B4-BE49-F238E27FC236}">
                  <a16:creationId xmlns:a16="http://schemas.microsoft.com/office/drawing/2014/main" id="{15D1D528-6527-4317-81DD-47EE4EEBAC58}"/>
                </a:ext>
              </a:extLst>
            </p:cNvPr>
            <p:cNvSpPr>
              <a:spLocks noChangeShapeType="1"/>
            </p:cNvSpPr>
            <p:nvPr/>
          </p:nvSpPr>
          <p:spPr bwMode="auto">
            <a:xfrm>
              <a:off x="3742" y="2779"/>
              <a:ext cx="31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59" name="Text Box 9">
              <a:extLst>
                <a:ext uri="{FF2B5EF4-FFF2-40B4-BE49-F238E27FC236}">
                  <a16:creationId xmlns:a16="http://schemas.microsoft.com/office/drawing/2014/main" id="{6DA290D0-6A68-42D7-8648-F92EC848352F}"/>
                </a:ext>
              </a:extLst>
            </p:cNvPr>
            <p:cNvSpPr txBox="1">
              <a:spLocks noChangeArrowheads="1"/>
            </p:cNvSpPr>
            <p:nvPr/>
          </p:nvSpPr>
          <p:spPr bwMode="auto">
            <a:xfrm>
              <a:off x="3974" y="2272"/>
              <a:ext cx="41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kumimoji="1" lang="zh-CN" altLang="en-US" sz="2400">
                  <a:latin typeface="Times New Roman" panose="02020603050405020304" pitchFamily="18" charset="0"/>
                  <a:ea typeface="楷体_GB2312"/>
                  <a:cs typeface="楷体_GB2312"/>
                </a:rPr>
                <a:t>－</a:t>
              </a:r>
            </a:p>
          </p:txBody>
        </p:sp>
        <p:sp>
          <p:nvSpPr>
            <p:cNvPr id="10260" name="Line 10">
              <a:extLst>
                <a:ext uri="{FF2B5EF4-FFF2-40B4-BE49-F238E27FC236}">
                  <a16:creationId xmlns:a16="http://schemas.microsoft.com/office/drawing/2014/main" id="{B9054B44-09B7-4CEE-BB8C-FE52E730602E}"/>
                </a:ext>
              </a:extLst>
            </p:cNvPr>
            <p:cNvSpPr>
              <a:spLocks noChangeShapeType="1"/>
            </p:cNvSpPr>
            <p:nvPr/>
          </p:nvSpPr>
          <p:spPr bwMode="auto">
            <a:xfrm>
              <a:off x="4704" y="2605"/>
              <a:ext cx="24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61" name="AutoShape 11">
              <a:extLst>
                <a:ext uri="{FF2B5EF4-FFF2-40B4-BE49-F238E27FC236}">
                  <a16:creationId xmlns:a16="http://schemas.microsoft.com/office/drawing/2014/main" id="{3E40C758-A3E8-4BE1-8121-025CAFAC3EB1}"/>
                </a:ext>
              </a:extLst>
            </p:cNvPr>
            <p:cNvSpPr>
              <a:spLocks noChangeAspect="1" noChangeArrowheads="1"/>
            </p:cNvSpPr>
            <p:nvPr/>
          </p:nvSpPr>
          <p:spPr bwMode="auto">
            <a:xfrm rot="5400000">
              <a:off x="3989" y="2284"/>
              <a:ext cx="797" cy="632"/>
            </a:xfrm>
            <a:prstGeom prst="triangle">
              <a:avLst>
                <a:gd name="adj" fmla="val 50000"/>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sp>
        <p:nvSpPr>
          <p:cNvPr id="741404" name="Rectangle 28">
            <a:extLst>
              <a:ext uri="{FF2B5EF4-FFF2-40B4-BE49-F238E27FC236}">
                <a16:creationId xmlns:a16="http://schemas.microsoft.com/office/drawing/2014/main" id="{DCA14EDE-9581-4860-8CF9-5BBD152116ED}"/>
              </a:ext>
            </a:extLst>
          </p:cNvPr>
          <p:cNvSpPr>
            <a:spLocks noChangeArrowheads="1"/>
          </p:cNvSpPr>
          <p:nvPr/>
        </p:nvSpPr>
        <p:spPr bwMode="auto">
          <a:xfrm>
            <a:off x="4716463" y="4735513"/>
            <a:ext cx="170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lang="zh-CN" altLang="en-US" sz="2400" b="0"/>
              <a:t>同相输入端</a:t>
            </a:r>
          </a:p>
        </p:txBody>
      </p:sp>
      <p:sp>
        <p:nvSpPr>
          <p:cNvPr id="741405" name="Rectangle 29">
            <a:extLst>
              <a:ext uri="{FF2B5EF4-FFF2-40B4-BE49-F238E27FC236}">
                <a16:creationId xmlns:a16="http://schemas.microsoft.com/office/drawing/2014/main" id="{8C2E4708-5CB1-4F15-90BA-AA6802DF4CD2}"/>
              </a:ext>
            </a:extLst>
          </p:cNvPr>
          <p:cNvSpPr>
            <a:spLocks noChangeArrowheads="1"/>
          </p:cNvSpPr>
          <p:nvPr/>
        </p:nvSpPr>
        <p:spPr bwMode="auto">
          <a:xfrm>
            <a:off x="4679950" y="3105150"/>
            <a:ext cx="170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lang="zh-CN" altLang="en-US" sz="2400" b="0"/>
              <a:t>反相输入端</a:t>
            </a:r>
            <a:endParaRPr lang="en-US" altLang="zh-CN" sz="2400" b="0"/>
          </a:p>
        </p:txBody>
      </p:sp>
      <p:sp>
        <p:nvSpPr>
          <p:cNvPr id="741406" name="Rectangle 30">
            <a:extLst>
              <a:ext uri="{FF2B5EF4-FFF2-40B4-BE49-F238E27FC236}">
                <a16:creationId xmlns:a16="http://schemas.microsoft.com/office/drawing/2014/main" id="{B0976669-B606-4B67-8459-533DCC7AE355}"/>
              </a:ext>
            </a:extLst>
          </p:cNvPr>
          <p:cNvSpPr>
            <a:spLocks noChangeArrowheads="1"/>
          </p:cNvSpPr>
          <p:nvPr/>
        </p:nvSpPr>
        <p:spPr bwMode="auto">
          <a:xfrm>
            <a:off x="7558088" y="3440113"/>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lang="zh-CN" altLang="en-US" sz="2400" b="0"/>
              <a:t>输出端</a:t>
            </a:r>
          </a:p>
        </p:txBody>
      </p:sp>
      <p:sp>
        <p:nvSpPr>
          <p:cNvPr id="741413" name="Rectangle 37">
            <a:extLst>
              <a:ext uri="{FF2B5EF4-FFF2-40B4-BE49-F238E27FC236}">
                <a16:creationId xmlns:a16="http://schemas.microsoft.com/office/drawing/2014/main" id="{84CEA447-B3DA-4942-AD60-9E8D27D12F39}"/>
              </a:ext>
            </a:extLst>
          </p:cNvPr>
          <p:cNvSpPr>
            <a:spLocks noChangeArrowheads="1"/>
          </p:cNvSpPr>
          <p:nvPr/>
        </p:nvSpPr>
        <p:spPr bwMode="auto">
          <a:xfrm>
            <a:off x="446088" y="2960688"/>
            <a:ext cx="3910012" cy="342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nSpc>
                <a:spcPct val="110000"/>
              </a:lnSpc>
            </a:pPr>
            <a:r>
              <a:rPr kumimoji="1" lang="zh-CN" altLang="en-US" sz="2800"/>
              <a:t>模拟集成电路中的典型组件，是发展最快、品种最多、应用最广的一种</a:t>
            </a:r>
          </a:p>
          <a:p>
            <a:pPr lvl="1">
              <a:lnSpc>
                <a:spcPct val="110000"/>
              </a:lnSpc>
            </a:pPr>
            <a:r>
              <a:rPr kumimoji="1" lang="zh-CN" altLang="en-US" sz="2400">
                <a:solidFill>
                  <a:srgbClr val="000000"/>
                </a:solidFill>
              </a:rPr>
              <a:t>信号运算、信号处理、信号发生、信号变换等</a:t>
            </a:r>
            <a:endParaRPr kumimoji="1" lang="en-US" altLang="zh-CN" sz="24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3" presetClass="entr" presetSubtype="10" fill="hold" grpId="0" nodeType="withEffect">
                                  <p:stCondLst>
                                    <p:cond delay="0"/>
                                  </p:stCondLst>
                                  <p:childTnLst>
                                    <p:set>
                                      <p:cBhvr>
                                        <p:cTn id="8" dur="1" fill="hold">
                                          <p:stCondLst>
                                            <p:cond delay="0"/>
                                          </p:stCondLst>
                                        </p:cTn>
                                        <p:tgtEl>
                                          <p:spTgt spid="741391"/>
                                        </p:tgtEl>
                                        <p:attrNameLst>
                                          <p:attrName>style.visibility</p:attrName>
                                        </p:attrNameLst>
                                      </p:cBhvr>
                                      <p:to>
                                        <p:strVal val="visible"/>
                                      </p:to>
                                    </p:set>
                                    <p:animEffect transition="in" filter="blinds(horizontal)">
                                      <p:cBhvr>
                                        <p:cTn id="9" dur="500"/>
                                        <p:tgtEl>
                                          <p:spTgt spid="741391"/>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741406"/>
                                        </p:tgtEl>
                                        <p:attrNameLst>
                                          <p:attrName>style.visibility</p:attrName>
                                        </p:attrNameLst>
                                      </p:cBhvr>
                                      <p:to>
                                        <p:strVal val="visible"/>
                                      </p:to>
                                    </p:set>
                                    <p:animEffect transition="in" filter="blinds(horizontal)">
                                      <p:cBhvr>
                                        <p:cTn id="14" dur="500"/>
                                        <p:tgtEl>
                                          <p:spTgt spid="741406"/>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4140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4140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414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1391" grpId="0"/>
      <p:bldP spid="741404" grpId="0"/>
      <p:bldP spid="741405" grpId="0"/>
      <p:bldP spid="741406" grpId="0"/>
      <p:bldP spid="7414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a:extLst>
              <a:ext uri="{FF2B5EF4-FFF2-40B4-BE49-F238E27FC236}">
                <a16:creationId xmlns:a16="http://schemas.microsoft.com/office/drawing/2014/main" id="{738E7DB8-53CA-430A-AAF9-C40BDB179CEB}"/>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66ACC7F6-DFA2-4048-9364-6B7C99B9D575}" type="datetime1">
              <a:rPr lang="zh-CN" altLang="en-US" sz="1800" b="0" smtClean="0">
                <a:solidFill>
                  <a:srgbClr val="B2B2B2"/>
                </a:solidFill>
              </a:rPr>
              <a:pPr>
                <a:spcAft>
                  <a:spcPct val="0"/>
                </a:spcAft>
                <a:buFontTx/>
                <a:buNone/>
              </a:pPr>
              <a:t>2022/12/5</a:t>
            </a:fld>
            <a:endParaRPr lang="en-US" altLang="zh-CN" sz="1800" b="0">
              <a:solidFill>
                <a:srgbClr val="B2B2B2"/>
              </a:solidFill>
            </a:endParaRPr>
          </a:p>
        </p:txBody>
      </p:sp>
      <p:sp>
        <p:nvSpPr>
          <p:cNvPr id="12291" name="Rectangle 5">
            <a:extLst>
              <a:ext uri="{FF2B5EF4-FFF2-40B4-BE49-F238E27FC236}">
                <a16:creationId xmlns:a16="http://schemas.microsoft.com/office/drawing/2014/main" id="{D7BCC4BF-565A-438E-86F7-C6CE6BE8566D}"/>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latin typeface="Times New Roman" panose="02020603050405020304" pitchFamily="18" charset="0"/>
              </a:rPr>
              <a:t>模拟与数字电路 </a:t>
            </a:r>
            <a:r>
              <a:rPr lang="en-US" altLang="zh-CN" sz="1800" b="0">
                <a:solidFill>
                  <a:srgbClr val="B2B2B2"/>
                </a:solidFill>
                <a:latin typeface="Times New Roman" panose="02020603050405020304" pitchFamily="18" charset="0"/>
              </a:rPr>
              <a:t>— </a:t>
            </a:r>
            <a:r>
              <a:rPr lang="zh-CN" altLang="en-US" sz="1800" b="0">
                <a:solidFill>
                  <a:srgbClr val="B2B2B2"/>
                </a:solidFill>
                <a:latin typeface="Times New Roman" panose="02020603050405020304" pitchFamily="18" charset="0"/>
              </a:rPr>
              <a:t>集成运算放大器 </a:t>
            </a:r>
            <a:r>
              <a:rPr lang="en-US" altLang="zh-CN" sz="1800" b="0">
                <a:solidFill>
                  <a:srgbClr val="B2B2B2"/>
                </a:solidFill>
                <a:latin typeface="Times New Roman" panose="02020603050405020304" pitchFamily="18" charset="0"/>
              </a:rPr>
              <a:t>(1)</a:t>
            </a:r>
          </a:p>
        </p:txBody>
      </p:sp>
      <p:sp>
        <p:nvSpPr>
          <p:cNvPr id="12292" name="Rectangle 6">
            <a:extLst>
              <a:ext uri="{FF2B5EF4-FFF2-40B4-BE49-F238E27FC236}">
                <a16:creationId xmlns:a16="http://schemas.microsoft.com/office/drawing/2014/main" id="{D2094CCD-93B6-4068-A657-93DEBF4A19C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B74295B5-F666-42CE-98EF-1150C24E8ED2}" type="slidenum">
              <a:rPr lang="en-US" altLang="zh-CN" sz="1800" b="0" smtClean="0">
                <a:solidFill>
                  <a:srgbClr val="B2B2B2"/>
                </a:solidFill>
              </a:rPr>
              <a:pPr>
                <a:spcAft>
                  <a:spcPct val="0"/>
                </a:spcAft>
                <a:buFontTx/>
                <a:buNone/>
              </a:pPr>
              <a:t>5</a:t>
            </a:fld>
            <a:endParaRPr lang="en-US" altLang="zh-CN" sz="1800" b="0">
              <a:solidFill>
                <a:srgbClr val="B2B2B2"/>
              </a:solidFill>
            </a:endParaRPr>
          </a:p>
        </p:txBody>
      </p:sp>
      <p:sp>
        <p:nvSpPr>
          <p:cNvPr id="12293" name="Rectangle 2">
            <a:extLst>
              <a:ext uri="{FF2B5EF4-FFF2-40B4-BE49-F238E27FC236}">
                <a16:creationId xmlns:a16="http://schemas.microsoft.com/office/drawing/2014/main" id="{9526A550-7E48-43E2-95F4-82D3F85246BC}"/>
              </a:ext>
            </a:extLst>
          </p:cNvPr>
          <p:cNvSpPr>
            <a:spLocks noGrp="1" noChangeArrowheads="1"/>
          </p:cNvSpPr>
          <p:nvPr>
            <p:ph type="title"/>
          </p:nvPr>
        </p:nvSpPr>
        <p:spPr/>
        <p:txBody>
          <a:bodyPr/>
          <a:lstStyle/>
          <a:p>
            <a:r>
              <a:rPr lang="zh-CN" altLang="en-US"/>
              <a:t>集成运放电路组成</a:t>
            </a:r>
          </a:p>
        </p:txBody>
      </p:sp>
      <p:pic>
        <p:nvPicPr>
          <p:cNvPr id="12294" name="Picture 4" descr="op">
            <a:extLst>
              <a:ext uri="{FF2B5EF4-FFF2-40B4-BE49-F238E27FC236}">
                <a16:creationId xmlns:a16="http://schemas.microsoft.com/office/drawing/2014/main" id="{DB8CC8F3-F4AA-4105-A4F0-25ECE4CC6F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238" y="1341438"/>
            <a:ext cx="8208962" cy="499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a:extLst>
              <a:ext uri="{FF2B5EF4-FFF2-40B4-BE49-F238E27FC236}">
                <a16:creationId xmlns:a16="http://schemas.microsoft.com/office/drawing/2014/main" id="{F385FE4B-E593-4DB5-B51C-42B98011242D}"/>
              </a:ext>
            </a:extLst>
          </p:cNvPr>
          <p:cNvSpPr>
            <a:spLocks noGrp="1" noChangeArrowheads="1"/>
          </p:cNvSpPr>
          <p:nvPr>
            <p:ph type="title"/>
          </p:nvPr>
        </p:nvSpPr>
        <p:spPr>
          <a:xfrm>
            <a:off x="457200" y="80963"/>
            <a:ext cx="8229600" cy="881062"/>
          </a:xfrm>
        </p:spPr>
        <p:txBody>
          <a:bodyPr/>
          <a:lstStyle/>
          <a:p>
            <a:r>
              <a:rPr lang="en-US" altLang="zh-CN" sz="4000"/>
              <a:t>LM741</a:t>
            </a:r>
            <a:r>
              <a:rPr lang="zh-CN" altLang="en-US" sz="4000"/>
              <a:t>集成运算放大器</a:t>
            </a:r>
          </a:p>
        </p:txBody>
      </p:sp>
      <p:sp>
        <p:nvSpPr>
          <p:cNvPr id="14339" name="日期占位符 3">
            <a:extLst>
              <a:ext uri="{FF2B5EF4-FFF2-40B4-BE49-F238E27FC236}">
                <a16:creationId xmlns:a16="http://schemas.microsoft.com/office/drawing/2014/main" id="{DE6F1AF0-F108-46A2-AB5F-B5EA9EF2A4A5}"/>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5057FBF0-78B3-4D8E-BFB7-BC6C33E953AD}" type="datetime1">
              <a:rPr lang="zh-CN" altLang="en-US" sz="1800" b="0" smtClean="0">
                <a:solidFill>
                  <a:srgbClr val="B2B2B2"/>
                </a:solidFill>
              </a:rPr>
              <a:pPr>
                <a:spcAft>
                  <a:spcPct val="0"/>
                </a:spcAft>
                <a:buFontTx/>
                <a:buNone/>
              </a:pPr>
              <a:t>2022/12/5</a:t>
            </a:fld>
            <a:endParaRPr lang="en-US" altLang="zh-CN" sz="1800" b="0">
              <a:solidFill>
                <a:srgbClr val="B2B2B2"/>
              </a:solidFill>
            </a:endParaRPr>
          </a:p>
        </p:txBody>
      </p:sp>
      <p:sp>
        <p:nvSpPr>
          <p:cNvPr id="14340" name="页脚占位符 4">
            <a:extLst>
              <a:ext uri="{FF2B5EF4-FFF2-40B4-BE49-F238E27FC236}">
                <a16:creationId xmlns:a16="http://schemas.microsoft.com/office/drawing/2014/main" id="{F85B77A5-0FE2-433E-BE57-6AEA2F724BB6}"/>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latin typeface="Times New Roman" panose="02020603050405020304" pitchFamily="18" charset="0"/>
              </a:rPr>
              <a:t>模拟与数字电路 </a:t>
            </a:r>
            <a:r>
              <a:rPr lang="en-US" altLang="zh-CN" sz="1800" b="0">
                <a:solidFill>
                  <a:srgbClr val="B2B2B2"/>
                </a:solidFill>
                <a:latin typeface="Times New Roman" panose="02020603050405020304" pitchFamily="18" charset="0"/>
              </a:rPr>
              <a:t>— </a:t>
            </a:r>
            <a:r>
              <a:rPr lang="zh-CN" altLang="en-US" sz="1800" b="0">
                <a:solidFill>
                  <a:srgbClr val="B2B2B2"/>
                </a:solidFill>
                <a:latin typeface="Times New Roman" panose="02020603050405020304" pitchFamily="18" charset="0"/>
              </a:rPr>
              <a:t>集成运算放大器 </a:t>
            </a:r>
            <a:r>
              <a:rPr lang="en-US" altLang="zh-CN" sz="1800" b="0">
                <a:solidFill>
                  <a:srgbClr val="B2B2B2"/>
                </a:solidFill>
                <a:latin typeface="Times New Roman" panose="02020603050405020304" pitchFamily="18" charset="0"/>
              </a:rPr>
              <a:t>(1)</a:t>
            </a:r>
          </a:p>
        </p:txBody>
      </p:sp>
      <p:sp>
        <p:nvSpPr>
          <p:cNvPr id="14341" name="灯片编号占位符 5">
            <a:extLst>
              <a:ext uri="{FF2B5EF4-FFF2-40B4-BE49-F238E27FC236}">
                <a16:creationId xmlns:a16="http://schemas.microsoft.com/office/drawing/2014/main" id="{56F68CD2-857B-4FCF-856E-982D027457A2}"/>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E98D7610-3D40-4AC7-8EF4-11F3C430FC15}" type="slidenum">
              <a:rPr lang="en-US" altLang="zh-CN" sz="1800" b="0" smtClean="0">
                <a:solidFill>
                  <a:srgbClr val="B2B2B2"/>
                </a:solidFill>
              </a:rPr>
              <a:pPr>
                <a:spcAft>
                  <a:spcPct val="0"/>
                </a:spcAft>
                <a:buFontTx/>
                <a:buNone/>
              </a:pPr>
              <a:t>6</a:t>
            </a:fld>
            <a:endParaRPr lang="en-US" altLang="zh-CN" sz="1800" b="0">
              <a:solidFill>
                <a:srgbClr val="B2B2B2"/>
              </a:solidFill>
            </a:endParaRPr>
          </a:p>
        </p:txBody>
      </p:sp>
      <p:graphicFrame>
        <p:nvGraphicFramePr>
          <p:cNvPr id="14342" name="对象 3">
            <a:extLst>
              <a:ext uri="{FF2B5EF4-FFF2-40B4-BE49-F238E27FC236}">
                <a16:creationId xmlns:a16="http://schemas.microsoft.com/office/drawing/2014/main" id="{9F80B0B2-B8A5-43B7-B5AF-ACAE14E4B70D}"/>
              </a:ext>
            </a:extLst>
          </p:cNvPr>
          <p:cNvGraphicFramePr>
            <a:graphicFrameLocks noChangeAspect="1"/>
          </p:cNvGraphicFramePr>
          <p:nvPr/>
        </p:nvGraphicFramePr>
        <p:xfrm>
          <a:off x="176213" y="1016000"/>
          <a:ext cx="8501062" cy="5445125"/>
        </p:xfrm>
        <a:graphic>
          <a:graphicData uri="http://schemas.openxmlformats.org/presentationml/2006/ole">
            <mc:AlternateContent xmlns:mc="http://schemas.openxmlformats.org/markup-compatibility/2006">
              <mc:Choice xmlns:v="urn:schemas-microsoft-com:vml" Requires="v">
                <p:oleObj spid="_x0000_s14346" name="Picture" r:id="rId3" imgW="5672019" imgH="3624128" progId="Word.Picture.8">
                  <p:embed/>
                </p:oleObj>
              </mc:Choice>
              <mc:Fallback>
                <p:oleObj name="Picture" r:id="rId3" imgW="5672019" imgH="3624128" progId="Word.Picture.8">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213" y="1016000"/>
                        <a:ext cx="8501062" cy="544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a:extLst>
              <a:ext uri="{FF2B5EF4-FFF2-40B4-BE49-F238E27FC236}">
                <a16:creationId xmlns:a16="http://schemas.microsoft.com/office/drawing/2014/main" id="{9C17C234-AF53-4AD0-9791-6D3DBED2F4BB}"/>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C3642AE4-2397-4A34-9DFA-D0101FAE78CA}" type="datetime1">
              <a:rPr lang="zh-CN" altLang="en-US" sz="1800" b="0" smtClean="0">
                <a:solidFill>
                  <a:srgbClr val="B2B2B2"/>
                </a:solidFill>
              </a:rPr>
              <a:pPr>
                <a:spcAft>
                  <a:spcPct val="0"/>
                </a:spcAft>
                <a:buFontTx/>
                <a:buNone/>
              </a:pPr>
              <a:t>2022/12/5</a:t>
            </a:fld>
            <a:endParaRPr lang="en-US" altLang="zh-CN" sz="1800" b="0">
              <a:solidFill>
                <a:srgbClr val="B2B2B2"/>
              </a:solidFill>
            </a:endParaRPr>
          </a:p>
        </p:txBody>
      </p:sp>
      <p:sp>
        <p:nvSpPr>
          <p:cNvPr id="15363" name="Rectangle 5">
            <a:extLst>
              <a:ext uri="{FF2B5EF4-FFF2-40B4-BE49-F238E27FC236}">
                <a16:creationId xmlns:a16="http://schemas.microsoft.com/office/drawing/2014/main" id="{0C4D3FF6-5030-40CD-B6F5-C5E9F9FDDF86}"/>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latin typeface="Times New Roman" panose="02020603050405020304" pitchFamily="18" charset="0"/>
              </a:rPr>
              <a:t>模拟与数字电路 </a:t>
            </a:r>
            <a:r>
              <a:rPr lang="en-US" altLang="zh-CN" sz="1800" b="0">
                <a:solidFill>
                  <a:srgbClr val="B2B2B2"/>
                </a:solidFill>
                <a:latin typeface="Times New Roman" panose="02020603050405020304" pitchFamily="18" charset="0"/>
              </a:rPr>
              <a:t>— </a:t>
            </a:r>
            <a:r>
              <a:rPr lang="zh-CN" altLang="en-US" sz="1800" b="0">
                <a:solidFill>
                  <a:srgbClr val="B2B2B2"/>
                </a:solidFill>
                <a:latin typeface="Times New Roman" panose="02020603050405020304" pitchFamily="18" charset="0"/>
              </a:rPr>
              <a:t>集成运算放大器 </a:t>
            </a:r>
            <a:r>
              <a:rPr lang="en-US" altLang="zh-CN" sz="1800" b="0">
                <a:solidFill>
                  <a:srgbClr val="B2B2B2"/>
                </a:solidFill>
                <a:latin typeface="Times New Roman" panose="02020603050405020304" pitchFamily="18" charset="0"/>
              </a:rPr>
              <a:t>(1)</a:t>
            </a:r>
          </a:p>
        </p:txBody>
      </p:sp>
      <p:sp>
        <p:nvSpPr>
          <p:cNvPr id="15364" name="Rectangle 6">
            <a:extLst>
              <a:ext uri="{FF2B5EF4-FFF2-40B4-BE49-F238E27FC236}">
                <a16:creationId xmlns:a16="http://schemas.microsoft.com/office/drawing/2014/main" id="{DED4F454-3A1C-4BA7-AFAF-B27FA6EF79E9}"/>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EEEE7794-3B3E-4459-BD83-AD2371810FA1}" type="slidenum">
              <a:rPr lang="en-US" altLang="zh-CN" sz="1800" b="0" smtClean="0">
                <a:solidFill>
                  <a:srgbClr val="B2B2B2"/>
                </a:solidFill>
              </a:rPr>
              <a:pPr>
                <a:spcAft>
                  <a:spcPct val="0"/>
                </a:spcAft>
                <a:buFontTx/>
                <a:buNone/>
              </a:pPr>
              <a:t>7</a:t>
            </a:fld>
            <a:endParaRPr lang="en-US" altLang="zh-CN" sz="1800" b="0">
              <a:solidFill>
                <a:srgbClr val="B2B2B2"/>
              </a:solidFill>
            </a:endParaRPr>
          </a:p>
        </p:txBody>
      </p:sp>
      <p:sp>
        <p:nvSpPr>
          <p:cNvPr id="15365" name="Text Box 2">
            <a:extLst>
              <a:ext uri="{FF2B5EF4-FFF2-40B4-BE49-F238E27FC236}">
                <a16:creationId xmlns:a16="http://schemas.microsoft.com/office/drawing/2014/main" id="{EA5FB36D-7662-47EE-8031-A1511732EF91}"/>
              </a:ext>
            </a:extLst>
          </p:cNvPr>
          <p:cNvSpPr txBox="1">
            <a:spLocks noChangeArrowheads="1"/>
          </p:cNvSpPr>
          <p:nvPr/>
        </p:nvSpPr>
        <p:spPr bwMode="auto">
          <a:xfrm>
            <a:off x="6380163" y="2325688"/>
            <a:ext cx="3286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nSpc>
                <a:spcPct val="120000"/>
              </a:lnSpc>
              <a:spcAft>
                <a:spcPct val="0"/>
              </a:spcAft>
              <a:buFontTx/>
              <a:buNone/>
            </a:pPr>
            <a:r>
              <a:rPr kumimoji="1" lang="en-US" altLang="zh-CN" i="1">
                <a:latin typeface="Times New Roman" panose="02020603050405020304" pitchFamily="18" charset="0"/>
                <a:ea typeface="楷体_GB2312"/>
                <a:cs typeface="楷体_GB2312"/>
              </a:rPr>
              <a:t>v</a:t>
            </a:r>
            <a:r>
              <a:rPr kumimoji="1" lang="en-US" altLang="zh-CN" baseline="-25000">
                <a:latin typeface="Times New Roman" panose="02020603050405020304" pitchFamily="18" charset="0"/>
                <a:ea typeface="楷体_GB2312"/>
                <a:cs typeface="楷体_GB2312"/>
              </a:rPr>
              <a:t>p</a:t>
            </a:r>
            <a:endParaRPr kumimoji="1" lang="en-US" altLang="zh-CN">
              <a:latin typeface="Times New Roman" panose="02020603050405020304" pitchFamily="18" charset="0"/>
              <a:ea typeface="楷体_GB2312"/>
              <a:cs typeface="楷体_GB2312"/>
            </a:endParaRPr>
          </a:p>
        </p:txBody>
      </p:sp>
      <p:sp>
        <p:nvSpPr>
          <p:cNvPr id="15366" name="Rectangle 7">
            <a:extLst>
              <a:ext uri="{FF2B5EF4-FFF2-40B4-BE49-F238E27FC236}">
                <a16:creationId xmlns:a16="http://schemas.microsoft.com/office/drawing/2014/main" id="{DE6F3461-DE6D-4181-AA41-ED3276911342}"/>
              </a:ext>
            </a:extLst>
          </p:cNvPr>
          <p:cNvSpPr>
            <a:spLocks noGrp="1" noChangeArrowheads="1"/>
          </p:cNvSpPr>
          <p:nvPr>
            <p:ph type="title"/>
          </p:nvPr>
        </p:nvSpPr>
        <p:spPr/>
        <p:txBody>
          <a:bodyPr/>
          <a:lstStyle/>
          <a:p>
            <a:r>
              <a:rPr kumimoji="1" lang="zh-CN" altLang="en-US">
                <a:solidFill>
                  <a:schemeClr val="tx1"/>
                </a:solidFill>
                <a:latin typeface="Times New Roman" panose="02020603050405020304" pitchFamily="18" charset="0"/>
              </a:rPr>
              <a:t>差模信号和共模信号</a:t>
            </a:r>
          </a:p>
        </p:txBody>
      </p:sp>
      <p:sp>
        <p:nvSpPr>
          <p:cNvPr id="791560" name="Text Box 8">
            <a:extLst>
              <a:ext uri="{FF2B5EF4-FFF2-40B4-BE49-F238E27FC236}">
                <a16:creationId xmlns:a16="http://schemas.microsoft.com/office/drawing/2014/main" id="{DBE3DAF7-0691-4E58-A1C5-D6F34156CD3D}"/>
              </a:ext>
            </a:extLst>
          </p:cNvPr>
          <p:cNvSpPr txBox="1">
            <a:spLocks noChangeArrowheads="1"/>
          </p:cNvSpPr>
          <p:nvPr/>
        </p:nvSpPr>
        <p:spPr bwMode="auto">
          <a:xfrm>
            <a:off x="452438" y="1582738"/>
            <a:ext cx="18430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sz="2600">
                <a:latin typeface="Times New Roman" panose="02020603050405020304" pitchFamily="18" charset="0"/>
              </a:rPr>
              <a:t>差模信号：</a:t>
            </a:r>
          </a:p>
        </p:txBody>
      </p:sp>
      <p:sp>
        <p:nvSpPr>
          <p:cNvPr id="791561" name="Text Box 9">
            <a:extLst>
              <a:ext uri="{FF2B5EF4-FFF2-40B4-BE49-F238E27FC236}">
                <a16:creationId xmlns:a16="http://schemas.microsoft.com/office/drawing/2014/main" id="{C4F441EA-B1AE-4635-A3F8-542D8A4497B4}"/>
              </a:ext>
            </a:extLst>
          </p:cNvPr>
          <p:cNvSpPr txBox="1">
            <a:spLocks noChangeArrowheads="1"/>
          </p:cNvSpPr>
          <p:nvPr/>
        </p:nvSpPr>
        <p:spPr bwMode="auto">
          <a:xfrm>
            <a:off x="452438" y="2309813"/>
            <a:ext cx="18430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sz="2600">
                <a:latin typeface="Times New Roman" panose="02020603050405020304" pitchFamily="18" charset="0"/>
              </a:rPr>
              <a:t>共模信号：</a:t>
            </a:r>
          </a:p>
        </p:txBody>
      </p:sp>
      <p:sp>
        <p:nvSpPr>
          <p:cNvPr id="15369" name="Text Box 10">
            <a:extLst>
              <a:ext uri="{FF2B5EF4-FFF2-40B4-BE49-F238E27FC236}">
                <a16:creationId xmlns:a16="http://schemas.microsoft.com/office/drawing/2014/main" id="{D9D6124A-8FEC-4539-B585-F38046E09028}"/>
              </a:ext>
            </a:extLst>
          </p:cNvPr>
          <p:cNvSpPr txBox="1">
            <a:spLocks noChangeArrowheads="1"/>
          </p:cNvSpPr>
          <p:nvPr/>
        </p:nvSpPr>
        <p:spPr bwMode="auto">
          <a:xfrm>
            <a:off x="5580063" y="2089150"/>
            <a:ext cx="4302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nSpc>
                <a:spcPct val="120000"/>
              </a:lnSpc>
              <a:spcAft>
                <a:spcPct val="0"/>
              </a:spcAft>
              <a:buFontTx/>
              <a:buNone/>
            </a:pPr>
            <a:r>
              <a:rPr kumimoji="1" lang="zh-CN" altLang="en-US">
                <a:latin typeface="Times New Roman" panose="02020603050405020304" pitchFamily="18" charset="0"/>
                <a:ea typeface="楷体_GB2312"/>
                <a:cs typeface="楷体_GB2312"/>
              </a:rPr>
              <a:t> </a:t>
            </a:r>
            <a:r>
              <a:rPr kumimoji="1" lang="en-US" altLang="zh-CN" i="1">
                <a:latin typeface="Times New Roman" panose="02020603050405020304" pitchFamily="18" charset="0"/>
                <a:ea typeface="楷体_GB2312"/>
                <a:cs typeface="楷体_GB2312"/>
              </a:rPr>
              <a:t>v</a:t>
            </a:r>
            <a:r>
              <a:rPr kumimoji="1" lang="en-US" altLang="zh-CN" baseline="-15000">
                <a:latin typeface="Times New Roman" panose="02020603050405020304" pitchFamily="18" charset="0"/>
                <a:ea typeface="楷体_GB2312"/>
                <a:cs typeface="楷体_GB2312"/>
              </a:rPr>
              <a:t>n</a:t>
            </a:r>
            <a:endParaRPr kumimoji="1" lang="zh-CN" altLang="en-US">
              <a:latin typeface="Times New Roman" panose="02020603050405020304" pitchFamily="18" charset="0"/>
              <a:ea typeface="楷体_GB2312"/>
              <a:cs typeface="楷体_GB2312"/>
            </a:endParaRPr>
          </a:p>
        </p:txBody>
      </p:sp>
      <p:grpSp>
        <p:nvGrpSpPr>
          <p:cNvPr id="2" name="Group 91">
            <a:extLst>
              <a:ext uri="{FF2B5EF4-FFF2-40B4-BE49-F238E27FC236}">
                <a16:creationId xmlns:a16="http://schemas.microsoft.com/office/drawing/2014/main" id="{39B4E62B-5D40-4C57-BD53-F91038804C61}"/>
              </a:ext>
            </a:extLst>
          </p:cNvPr>
          <p:cNvGrpSpPr>
            <a:grpSpLocks/>
          </p:cNvGrpSpPr>
          <p:nvPr/>
        </p:nvGrpSpPr>
        <p:grpSpPr bwMode="auto">
          <a:xfrm>
            <a:off x="5184775" y="4473575"/>
            <a:ext cx="2840038" cy="1908175"/>
            <a:chOff x="3538" y="2772"/>
            <a:chExt cx="1789" cy="1202"/>
          </a:xfrm>
        </p:grpSpPr>
        <p:sp>
          <p:nvSpPr>
            <p:cNvPr id="15422" name="Text Box 4">
              <a:extLst>
                <a:ext uri="{FF2B5EF4-FFF2-40B4-BE49-F238E27FC236}">
                  <a16:creationId xmlns:a16="http://schemas.microsoft.com/office/drawing/2014/main" id="{53C26F54-9A78-43BD-ADE0-85453968E680}"/>
                </a:ext>
              </a:extLst>
            </p:cNvPr>
            <p:cNvSpPr txBox="1">
              <a:spLocks noChangeArrowheads="1"/>
            </p:cNvSpPr>
            <p:nvPr/>
          </p:nvSpPr>
          <p:spPr bwMode="auto">
            <a:xfrm>
              <a:off x="5066" y="3539"/>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1800" b="0">
                  <a:cs typeface="Arial" panose="020B0604020202020204" pitchFamily="34" charset="0"/>
                </a:rPr>
                <a:t>–</a:t>
              </a:r>
            </a:p>
          </p:txBody>
        </p:sp>
        <p:sp>
          <p:nvSpPr>
            <p:cNvPr id="15423" name="Text Box 5">
              <a:extLst>
                <a:ext uri="{FF2B5EF4-FFF2-40B4-BE49-F238E27FC236}">
                  <a16:creationId xmlns:a16="http://schemas.microsoft.com/office/drawing/2014/main" id="{9CEB62D4-6828-4586-B0EB-F1BCB94E799C}"/>
                </a:ext>
              </a:extLst>
            </p:cNvPr>
            <p:cNvSpPr txBox="1">
              <a:spLocks noChangeArrowheads="1"/>
            </p:cNvSpPr>
            <p:nvPr/>
          </p:nvSpPr>
          <p:spPr bwMode="auto">
            <a:xfrm>
              <a:off x="3584" y="3334"/>
              <a:ext cx="189"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nSpc>
                  <a:spcPct val="120000"/>
                </a:lnSpc>
                <a:spcAft>
                  <a:spcPct val="0"/>
                </a:spcAft>
                <a:buFontTx/>
                <a:buNone/>
              </a:pPr>
              <a:r>
                <a:rPr kumimoji="1" lang="en-US" altLang="zh-CN" i="1">
                  <a:latin typeface="Times New Roman" panose="02020603050405020304" pitchFamily="18" charset="0"/>
                  <a:ea typeface="楷体_GB2312"/>
                  <a:cs typeface="楷体_GB2312"/>
                </a:rPr>
                <a:t>v</a:t>
              </a:r>
              <a:r>
                <a:rPr kumimoji="1" lang="en-US" altLang="zh-CN" baseline="-25000">
                  <a:latin typeface="Times New Roman" panose="02020603050405020304" pitchFamily="18" charset="0"/>
                  <a:ea typeface="楷体_GB2312"/>
                  <a:cs typeface="楷体_GB2312"/>
                </a:rPr>
                <a:t>c</a:t>
              </a:r>
              <a:endParaRPr kumimoji="1" lang="en-US" altLang="zh-CN">
                <a:latin typeface="Times New Roman" panose="02020603050405020304" pitchFamily="18" charset="0"/>
                <a:ea typeface="楷体_GB2312"/>
                <a:cs typeface="楷体_GB2312"/>
              </a:endParaRPr>
            </a:p>
          </p:txBody>
        </p:sp>
        <p:sp>
          <p:nvSpPr>
            <p:cNvPr id="15424" name="Text Box 11">
              <a:extLst>
                <a:ext uri="{FF2B5EF4-FFF2-40B4-BE49-F238E27FC236}">
                  <a16:creationId xmlns:a16="http://schemas.microsoft.com/office/drawing/2014/main" id="{2783B344-1E70-4A3C-A822-E168E856A9A5}"/>
                </a:ext>
              </a:extLst>
            </p:cNvPr>
            <p:cNvSpPr txBox="1">
              <a:spLocks noChangeArrowheads="1"/>
            </p:cNvSpPr>
            <p:nvPr/>
          </p:nvSpPr>
          <p:spPr bwMode="auto">
            <a:xfrm>
              <a:off x="5054" y="3248"/>
              <a:ext cx="273"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nSpc>
                  <a:spcPct val="120000"/>
                </a:lnSpc>
                <a:spcAft>
                  <a:spcPct val="0"/>
                </a:spcAft>
                <a:buFontTx/>
                <a:buNone/>
              </a:pPr>
              <a:r>
                <a:rPr kumimoji="1" lang="en-US" altLang="zh-CN" i="1">
                  <a:latin typeface="Times New Roman" panose="02020603050405020304" pitchFamily="18" charset="0"/>
                  <a:ea typeface="楷体_GB2312"/>
                  <a:cs typeface="楷体_GB2312"/>
                </a:rPr>
                <a:t>v</a:t>
              </a:r>
              <a:r>
                <a:rPr kumimoji="1" lang="en-US" altLang="zh-CN" baseline="-25000">
                  <a:latin typeface="Times New Roman" panose="02020603050405020304" pitchFamily="18" charset="0"/>
                  <a:ea typeface="楷体_GB2312"/>
                  <a:cs typeface="楷体_GB2312"/>
                </a:rPr>
                <a:t>oc</a:t>
              </a:r>
              <a:endParaRPr kumimoji="1" lang="en-US" altLang="zh-CN">
                <a:latin typeface="Times New Roman" panose="02020603050405020304" pitchFamily="18" charset="0"/>
                <a:ea typeface="楷体_GB2312"/>
                <a:cs typeface="楷体_GB2312"/>
              </a:endParaRPr>
            </a:p>
          </p:txBody>
        </p:sp>
        <p:sp>
          <p:nvSpPr>
            <p:cNvPr id="15425" name="Text Box 12">
              <a:extLst>
                <a:ext uri="{FF2B5EF4-FFF2-40B4-BE49-F238E27FC236}">
                  <a16:creationId xmlns:a16="http://schemas.microsoft.com/office/drawing/2014/main" id="{319C1D26-4D7C-4FF7-9CAB-64652C6B8268}"/>
                </a:ext>
              </a:extLst>
            </p:cNvPr>
            <p:cNvSpPr txBox="1">
              <a:spLocks noChangeArrowheads="1"/>
            </p:cNvSpPr>
            <p:nvPr/>
          </p:nvSpPr>
          <p:spPr bwMode="auto">
            <a:xfrm>
              <a:off x="4166" y="3168"/>
              <a:ext cx="4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kumimoji="1" lang="zh-CN" altLang="en-US" sz="2400">
                  <a:latin typeface="Times New Roman" panose="02020603050405020304" pitchFamily="18" charset="0"/>
                  <a:ea typeface="楷体_GB2312"/>
                  <a:cs typeface="楷体_GB2312"/>
                </a:rPr>
                <a:t>＋</a:t>
              </a:r>
            </a:p>
          </p:txBody>
        </p:sp>
        <p:sp>
          <p:nvSpPr>
            <p:cNvPr id="15426" name="Line 13">
              <a:extLst>
                <a:ext uri="{FF2B5EF4-FFF2-40B4-BE49-F238E27FC236}">
                  <a16:creationId xmlns:a16="http://schemas.microsoft.com/office/drawing/2014/main" id="{8BDAF56D-EA6A-4FC5-8F08-75DC7AE94DB2}"/>
                </a:ext>
              </a:extLst>
            </p:cNvPr>
            <p:cNvSpPr>
              <a:spLocks noChangeShapeType="1"/>
            </p:cNvSpPr>
            <p:nvPr/>
          </p:nvSpPr>
          <p:spPr bwMode="auto">
            <a:xfrm>
              <a:off x="3985" y="3021"/>
              <a:ext cx="31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27" name="Line 14">
              <a:extLst>
                <a:ext uri="{FF2B5EF4-FFF2-40B4-BE49-F238E27FC236}">
                  <a16:creationId xmlns:a16="http://schemas.microsoft.com/office/drawing/2014/main" id="{0CF4D0CB-5368-4A00-9F1B-BA9C1E1E2856}"/>
                </a:ext>
              </a:extLst>
            </p:cNvPr>
            <p:cNvSpPr>
              <a:spLocks noChangeShapeType="1"/>
            </p:cNvSpPr>
            <p:nvPr/>
          </p:nvSpPr>
          <p:spPr bwMode="auto">
            <a:xfrm>
              <a:off x="3833" y="3362"/>
              <a:ext cx="46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28" name="Text Box 15">
              <a:extLst>
                <a:ext uri="{FF2B5EF4-FFF2-40B4-BE49-F238E27FC236}">
                  <a16:creationId xmlns:a16="http://schemas.microsoft.com/office/drawing/2014/main" id="{7612023D-5663-4FB5-A8AA-4CAAB458400B}"/>
                </a:ext>
              </a:extLst>
            </p:cNvPr>
            <p:cNvSpPr txBox="1">
              <a:spLocks noChangeArrowheads="1"/>
            </p:cNvSpPr>
            <p:nvPr/>
          </p:nvSpPr>
          <p:spPr bwMode="auto">
            <a:xfrm>
              <a:off x="4189" y="2843"/>
              <a:ext cx="41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kumimoji="1" lang="zh-CN" altLang="en-US" sz="2400">
                  <a:latin typeface="Times New Roman" panose="02020603050405020304" pitchFamily="18" charset="0"/>
                  <a:ea typeface="楷体_GB2312"/>
                  <a:cs typeface="楷体_GB2312"/>
                </a:rPr>
                <a:t>－</a:t>
              </a:r>
            </a:p>
          </p:txBody>
        </p:sp>
        <p:sp>
          <p:nvSpPr>
            <p:cNvPr id="15429" name="Line 16">
              <a:extLst>
                <a:ext uri="{FF2B5EF4-FFF2-40B4-BE49-F238E27FC236}">
                  <a16:creationId xmlns:a16="http://schemas.microsoft.com/office/drawing/2014/main" id="{37CDF83B-3ACB-4E4C-8BEF-A5C7D5682B4A}"/>
                </a:ext>
              </a:extLst>
            </p:cNvPr>
            <p:cNvSpPr>
              <a:spLocks noChangeShapeType="1"/>
            </p:cNvSpPr>
            <p:nvPr/>
          </p:nvSpPr>
          <p:spPr bwMode="auto">
            <a:xfrm>
              <a:off x="4919" y="3176"/>
              <a:ext cx="24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30" name="AutoShape 17">
              <a:extLst>
                <a:ext uri="{FF2B5EF4-FFF2-40B4-BE49-F238E27FC236}">
                  <a16:creationId xmlns:a16="http://schemas.microsoft.com/office/drawing/2014/main" id="{CFBF0DEA-CC4F-4C3E-BF18-E4060DD27EA5}"/>
                </a:ext>
              </a:extLst>
            </p:cNvPr>
            <p:cNvSpPr>
              <a:spLocks noChangeAspect="1" noChangeArrowheads="1"/>
            </p:cNvSpPr>
            <p:nvPr/>
          </p:nvSpPr>
          <p:spPr bwMode="auto">
            <a:xfrm rot="5400000">
              <a:off x="4204" y="2855"/>
              <a:ext cx="797" cy="632"/>
            </a:xfrm>
            <a:prstGeom prst="triangle">
              <a:avLst>
                <a:gd name="adj" fmla="val 50000"/>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5431" name="Text Box 18">
              <a:extLst>
                <a:ext uri="{FF2B5EF4-FFF2-40B4-BE49-F238E27FC236}">
                  <a16:creationId xmlns:a16="http://schemas.microsoft.com/office/drawing/2014/main" id="{1583BC7A-5BD2-4DD9-B426-5B0A4E963D4A}"/>
                </a:ext>
              </a:extLst>
            </p:cNvPr>
            <p:cNvSpPr txBox="1">
              <a:spLocks noChangeArrowheads="1"/>
            </p:cNvSpPr>
            <p:nvPr/>
          </p:nvSpPr>
          <p:spPr bwMode="auto">
            <a:xfrm>
              <a:off x="4467" y="2991"/>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en-US" altLang="zh-CN" sz="2400" b="0"/>
            </a:p>
          </p:txBody>
        </p:sp>
        <p:sp>
          <p:nvSpPr>
            <p:cNvPr id="15432" name="Line 19">
              <a:extLst>
                <a:ext uri="{FF2B5EF4-FFF2-40B4-BE49-F238E27FC236}">
                  <a16:creationId xmlns:a16="http://schemas.microsoft.com/office/drawing/2014/main" id="{1EA5F4CF-1668-465B-8C32-8EACDE5185D4}"/>
                </a:ext>
              </a:extLst>
            </p:cNvPr>
            <p:cNvSpPr>
              <a:spLocks noChangeShapeType="1"/>
            </p:cNvSpPr>
            <p:nvPr/>
          </p:nvSpPr>
          <p:spPr bwMode="auto">
            <a:xfrm>
              <a:off x="3833" y="3815"/>
              <a:ext cx="133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33" name="Line 20">
              <a:extLst>
                <a:ext uri="{FF2B5EF4-FFF2-40B4-BE49-F238E27FC236}">
                  <a16:creationId xmlns:a16="http://schemas.microsoft.com/office/drawing/2014/main" id="{869C65A6-4467-48A0-AC07-4299DDF9F1AE}"/>
                </a:ext>
              </a:extLst>
            </p:cNvPr>
            <p:cNvSpPr>
              <a:spLocks noChangeShapeType="1"/>
            </p:cNvSpPr>
            <p:nvPr/>
          </p:nvSpPr>
          <p:spPr bwMode="auto">
            <a:xfrm>
              <a:off x="4499" y="3815"/>
              <a:ext cx="0" cy="159"/>
            </a:xfrm>
            <a:prstGeom prst="line">
              <a:avLst/>
            </a:prstGeom>
            <a:noFill/>
            <a:ln w="28575">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5434" name="Line 21">
              <a:extLst>
                <a:ext uri="{FF2B5EF4-FFF2-40B4-BE49-F238E27FC236}">
                  <a16:creationId xmlns:a16="http://schemas.microsoft.com/office/drawing/2014/main" id="{B0CD8E59-FDEA-4AE7-8612-E1EFD085F2D1}"/>
                </a:ext>
              </a:extLst>
            </p:cNvPr>
            <p:cNvSpPr>
              <a:spLocks noChangeShapeType="1"/>
            </p:cNvSpPr>
            <p:nvPr/>
          </p:nvSpPr>
          <p:spPr bwMode="auto">
            <a:xfrm>
              <a:off x="4399" y="3974"/>
              <a:ext cx="20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35" name="Oval 22">
              <a:extLst>
                <a:ext uri="{FF2B5EF4-FFF2-40B4-BE49-F238E27FC236}">
                  <a16:creationId xmlns:a16="http://schemas.microsoft.com/office/drawing/2014/main" id="{F02E6B30-02EB-4FD2-8E9F-9F9D28477131}"/>
                </a:ext>
              </a:extLst>
            </p:cNvPr>
            <p:cNvSpPr>
              <a:spLocks noChangeArrowheads="1"/>
            </p:cNvSpPr>
            <p:nvPr/>
          </p:nvSpPr>
          <p:spPr bwMode="auto">
            <a:xfrm>
              <a:off x="5127" y="3778"/>
              <a:ext cx="68" cy="68"/>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5436" name="Oval 23">
              <a:extLst>
                <a:ext uri="{FF2B5EF4-FFF2-40B4-BE49-F238E27FC236}">
                  <a16:creationId xmlns:a16="http://schemas.microsoft.com/office/drawing/2014/main" id="{8CA595B3-A77E-477A-A24B-0409909A5F88}"/>
                </a:ext>
              </a:extLst>
            </p:cNvPr>
            <p:cNvSpPr>
              <a:spLocks noChangeArrowheads="1"/>
            </p:cNvSpPr>
            <p:nvPr/>
          </p:nvSpPr>
          <p:spPr bwMode="auto">
            <a:xfrm>
              <a:off x="5126" y="3143"/>
              <a:ext cx="68" cy="68"/>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5437" name="Text Box 24">
              <a:extLst>
                <a:ext uri="{FF2B5EF4-FFF2-40B4-BE49-F238E27FC236}">
                  <a16:creationId xmlns:a16="http://schemas.microsoft.com/office/drawing/2014/main" id="{F4F52B7C-B1D6-4D4E-A661-19857888B3AF}"/>
                </a:ext>
              </a:extLst>
            </p:cNvPr>
            <p:cNvSpPr txBox="1">
              <a:spLocks noChangeArrowheads="1"/>
            </p:cNvSpPr>
            <p:nvPr/>
          </p:nvSpPr>
          <p:spPr bwMode="auto">
            <a:xfrm>
              <a:off x="5062" y="3203"/>
              <a:ext cx="2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1800" b="0"/>
                <a:t>+</a:t>
              </a:r>
            </a:p>
          </p:txBody>
        </p:sp>
        <p:sp>
          <p:nvSpPr>
            <p:cNvPr id="15438" name="Line 25">
              <a:extLst>
                <a:ext uri="{FF2B5EF4-FFF2-40B4-BE49-F238E27FC236}">
                  <a16:creationId xmlns:a16="http://schemas.microsoft.com/office/drawing/2014/main" id="{715F6DC6-0DF9-4AF7-AAD3-51F291E69C5E}"/>
                </a:ext>
              </a:extLst>
            </p:cNvPr>
            <p:cNvSpPr>
              <a:spLocks noChangeShapeType="1"/>
            </p:cNvSpPr>
            <p:nvPr/>
          </p:nvSpPr>
          <p:spPr bwMode="auto">
            <a:xfrm>
              <a:off x="3992" y="3021"/>
              <a:ext cx="0" cy="341"/>
            </a:xfrm>
            <a:prstGeom prst="line">
              <a:avLst/>
            </a:prstGeom>
            <a:noFill/>
            <a:ln w="28575">
              <a:solidFill>
                <a:schemeClr val="tx1"/>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15439" name="Oval 26">
              <a:extLst>
                <a:ext uri="{FF2B5EF4-FFF2-40B4-BE49-F238E27FC236}">
                  <a16:creationId xmlns:a16="http://schemas.microsoft.com/office/drawing/2014/main" id="{C7A632EF-AB86-4DB2-B560-4E8F8F4AF463}"/>
                </a:ext>
              </a:extLst>
            </p:cNvPr>
            <p:cNvSpPr>
              <a:spLocks noChangeArrowheads="1"/>
            </p:cNvSpPr>
            <p:nvPr/>
          </p:nvSpPr>
          <p:spPr bwMode="auto">
            <a:xfrm>
              <a:off x="3765" y="3324"/>
              <a:ext cx="68" cy="68"/>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5440" name="Oval 27">
              <a:extLst>
                <a:ext uri="{FF2B5EF4-FFF2-40B4-BE49-F238E27FC236}">
                  <a16:creationId xmlns:a16="http://schemas.microsoft.com/office/drawing/2014/main" id="{5115E2C8-F805-4B66-8823-58075331029D}"/>
                </a:ext>
              </a:extLst>
            </p:cNvPr>
            <p:cNvSpPr>
              <a:spLocks noChangeArrowheads="1"/>
            </p:cNvSpPr>
            <p:nvPr/>
          </p:nvSpPr>
          <p:spPr bwMode="auto">
            <a:xfrm>
              <a:off x="3765" y="3785"/>
              <a:ext cx="68" cy="68"/>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5441" name="Text Box 28">
              <a:extLst>
                <a:ext uri="{FF2B5EF4-FFF2-40B4-BE49-F238E27FC236}">
                  <a16:creationId xmlns:a16="http://schemas.microsoft.com/office/drawing/2014/main" id="{B918A2EC-5DC7-4915-BCC8-ADA6F02B9FA7}"/>
                </a:ext>
              </a:extLst>
            </p:cNvPr>
            <p:cNvSpPr txBox="1">
              <a:spLocks noChangeArrowheads="1"/>
            </p:cNvSpPr>
            <p:nvPr/>
          </p:nvSpPr>
          <p:spPr bwMode="auto">
            <a:xfrm>
              <a:off x="3538" y="3226"/>
              <a:ext cx="2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1800" b="0"/>
                <a:t>+</a:t>
              </a:r>
            </a:p>
          </p:txBody>
        </p:sp>
        <p:sp>
          <p:nvSpPr>
            <p:cNvPr id="15442" name="Text Box 29">
              <a:extLst>
                <a:ext uri="{FF2B5EF4-FFF2-40B4-BE49-F238E27FC236}">
                  <a16:creationId xmlns:a16="http://schemas.microsoft.com/office/drawing/2014/main" id="{38C800E3-941B-4821-B4F4-69D9A52BF474}"/>
                </a:ext>
              </a:extLst>
            </p:cNvPr>
            <p:cNvSpPr txBox="1">
              <a:spLocks noChangeArrowheads="1"/>
            </p:cNvSpPr>
            <p:nvPr/>
          </p:nvSpPr>
          <p:spPr bwMode="auto">
            <a:xfrm>
              <a:off x="3538" y="369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1800" b="0">
                  <a:cs typeface="Arial" panose="020B0604020202020204" pitchFamily="34" charset="0"/>
                </a:rPr>
                <a:t>–</a:t>
              </a:r>
            </a:p>
          </p:txBody>
        </p:sp>
      </p:grpSp>
      <p:sp>
        <p:nvSpPr>
          <p:cNvPr id="15371" name="Text Box 50">
            <a:extLst>
              <a:ext uri="{FF2B5EF4-FFF2-40B4-BE49-F238E27FC236}">
                <a16:creationId xmlns:a16="http://schemas.microsoft.com/office/drawing/2014/main" id="{D3074CD2-1C15-4A53-85CC-93CF84F67B60}"/>
              </a:ext>
            </a:extLst>
          </p:cNvPr>
          <p:cNvSpPr txBox="1">
            <a:spLocks noChangeArrowheads="1"/>
          </p:cNvSpPr>
          <p:nvPr/>
        </p:nvSpPr>
        <p:spPr bwMode="auto">
          <a:xfrm>
            <a:off x="8105775" y="2205038"/>
            <a:ext cx="3143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nSpc>
                <a:spcPct val="120000"/>
              </a:lnSpc>
              <a:spcAft>
                <a:spcPct val="0"/>
              </a:spcAft>
              <a:buFontTx/>
              <a:buNone/>
            </a:pPr>
            <a:r>
              <a:rPr kumimoji="1" lang="en-US" altLang="zh-CN" i="1">
                <a:latin typeface="Times New Roman" panose="02020603050405020304" pitchFamily="18" charset="0"/>
                <a:ea typeface="楷体_GB2312"/>
                <a:cs typeface="楷体_GB2312"/>
              </a:rPr>
              <a:t>v</a:t>
            </a:r>
            <a:r>
              <a:rPr kumimoji="1" lang="en-US" altLang="zh-CN" baseline="-25000">
                <a:latin typeface="Times New Roman" panose="02020603050405020304" pitchFamily="18" charset="0"/>
                <a:ea typeface="楷体_GB2312"/>
                <a:cs typeface="楷体_GB2312"/>
              </a:rPr>
              <a:t>o</a:t>
            </a:r>
            <a:endParaRPr kumimoji="1" lang="en-US" altLang="zh-CN">
              <a:latin typeface="Times New Roman" panose="02020603050405020304" pitchFamily="18" charset="0"/>
              <a:ea typeface="楷体_GB2312"/>
              <a:cs typeface="楷体_GB2312"/>
            </a:endParaRPr>
          </a:p>
        </p:txBody>
      </p:sp>
      <p:sp>
        <p:nvSpPr>
          <p:cNvPr id="15372" name="Text Box 51">
            <a:extLst>
              <a:ext uri="{FF2B5EF4-FFF2-40B4-BE49-F238E27FC236}">
                <a16:creationId xmlns:a16="http://schemas.microsoft.com/office/drawing/2014/main" id="{E4318329-9BAF-4D6C-A210-685A69E6EC8D}"/>
              </a:ext>
            </a:extLst>
          </p:cNvPr>
          <p:cNvSpPr txBox="1">
            <a:spLocks noChangeArrowheads="1"/>
          </p:cNvSpPr>
          <p:nvPr/>
        </p:nvSpPr>
        <p:spPr bwMode="auto">
          <a:xfrm>
            <a:off x="6667500" y="2078038"/>
            <a:ext cx="744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kumimoji="1" lang="zh-CN" altLang="en-US" sz="2400">
                <a:latin typeface="Times New Roman" panose="02020603050405020304" pitchFamily="18" charset="0"/>
                <a:ea typeface="楷体_GB2312"/>
                <a:cs typeface="楷体_GB2312"/>
              </a:rPr>
              <a:t>＋</a:t>
            </a:r>
          </a:p>
        </p:txBody>
      </p:sp>
      <p:sp>
        <p:nvSpPr>
          <p:cNvPr id="15373" name="Line 52">
            <a:extLst>
              <a:ext uri="{FF2B5EF4-FFF2-40B4-BE49-F238E27FC236}">
                <a16:creationId xmlns:a16="http://schemas.microsoft.com/office/drawing/2014/main" id="{163DECBA-12EE-47F2-A517-2B43BBF9E20F}"/>
              </a:ext>
            </a:extLst>
          </p:cNvPr>
          <p:cNvSpPr>
            <a:spLocks noChangeShapeType="1"/>
          </p:cNvSpPr>
          <p:nvPr/>
        </p:nvSpPr>
        <p:spPr bwMode="auto">
          <a:xfrm>
            <a:off x="5903913" y="1844675"/>
            <a:ext cx="9747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74" name="Line 53">
            <a:extLst>
              <a:ext uri="{FF2B5EF4-FFF2-40B4-BE49-F238E27FC236}">
                <a16:creationId xmlns:a16="http://schemas.microsoft.com/office/drawing/2014/main" id="{BB37D39C-B775-43F1-9B3D-BDFE2CC49579}"/>
              </a:ext>
            </a:extLst>
          </p:cNvPr>
          <p:cNvSpPr>
            <a:spLocks noChangeShapeType="1"/>
          </p:cNvSpPr>
          <p:nvPr/>
        </p:nvSpPr>
        <p:spPr bwMode="auto">
          <a:xfrm>
            <a:off x="6521450" y="2386013"/>
            <a:ext cx="3571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75" name="Text Box 54">
            <a:extLst>
              <a:ext uri="{FF2B5EF4-FFF2-40B4-BE49-F238E27FC236}">
                <a16:creationId xmlns:a16="http://schemas.microsoft.com/office/drawing/2014/main" id="{EB1804A9-480F-4AFC-A0F3-79DA7FF6E938}"/>
              </a:ext>
            </a:extLst>
          </p:cNvPr>
          <p:cNvSpPr txBox="1">
            <a:spLocks noChangeArrowheads="1"/>
          </p:cNvSpPr>
          <p:nvPr/>
        </p:nvSpPr>
        <p:spPr bwMode="auto">
          <a:xfrm>
            <a:off x="6704013" y="1562100"/>
            <a:ext cx="6619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kumimoji="1" lang="zh-CN" altLang="en-US" sz="2400">
                <a:latin typeface="Times New Roman" panose="02020603050405020304" pitchFamily="18" charset="0"/>
                <a:ea typeface="楷体_GB2312"/>
                <a:cs typeface="楷体_GB2312"/>
              </a:rPr>
              <a:t>－</a:t>
            </a:r>
          </a:p>
        </p:txBody>
      </p:sp>
      <p:sp>
        <p:nvSpPr>
          <p:cNvPr id="15376" name="Line 55">
            <a:extLst>
              <a:ext uri="{FF2B5EF4-FFF2-40B4-BE49-F238E27FC236}">
                <a16:creationId xmlns:a16="http://schemas.microsoft.com/office/drawing/2014/main" id="{05D8C8D1-8006-45B6-98E8-913E773186FC}"/>
              </a:ext>
            </a:extLst>
          </p:cNvPr>
          <p:cNvSpPr>
            <a:spLocks noChangeShapeType="1"/>
          </p:cNvSpPr>
          <p:nvPr/>
        </p:nvSpPr>
        <p:spPr bwMode="auto">
          <a:xfrm>
            <a:off x="7862888" y="2090738"/>
            <a:ext cx="38893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77" name="AutoShape 56">
            <a:extLst>
              <a:ext uri="{FF2B5EF4-FFF2-40B4-BE49-F238E27FC236}">
                <a16:creationId xmlns:a16="http://schemas.microsoft.com/office/drawing/2014/main" id="{FC46886F-2AF4-43F0-B3C9-B5B21A97DD16}"/>
              </a:ext>
            </a:extLst>
          </p:cNvPr>
          <p:cNvSpPr>
            <a:spLocks noChangeAspect="1" noChangeArrowheads="1"/>
          </p:cNvSpPr>
          <p:nvPr/>
        </p:nvSpPr>
        <p:spPr bwMode="auto">
          <a:xfrm rot="5400000">
            <a:off x="6728619" y="1580357"/>
            <a:ext cx="1265237" cy="1003300"/>
          </a:xfrm>
          <a:prstGeom prst="triangle">
            <a:avLst>
              <a:gd name="adj" fmla="val 50000"/>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5378" name="Oval 62">
            <a:extLst>
              <a:ext uri="{FF2B5EF4-FFF2-40B4-BE49-F238E27FC236}">
                <a16:creationId xmlns:a16="http://schemas.microsoft.com/office/drawing/2014/main" id="{5001ED02-21AD-42A8-9251-A4334B7DB54F}"/>
              </a:ext>
            </a:extLst>
          </p:cNvPr>
          <p:cNvSpPr>
            <a:spLocks noChangeArrowheads="1"/>
          </p:cNvSpPr>
          <p:nvPr/>
        </p:nvSpPr>
        <p:spPr bwMode="auto">
          <a:xfrm>
            <a:off x="8191500" y="2038350"/>
            <a:ext cx="107950" cy="107950"/>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5379" name="Oval 64">
            <a:extLst>
              <a:ext uri="{FF2B5EF4-FFF2-40B4-BE49-F238E27FC236}">
                <a16:creationId xmlns:a16="http://schemas.microsoft.com/office/drawing/2014/main" id="{E0B03F5D-71F6-4763-973C-67DCBB87FAC7}"/>
              </a:ext>
            </a:extLst>
          </p:cNvPr>
          <p:cNvSpPr>
            <a:spLocks noChangeArrowheads="1"/>
          </p:cNvSpPr>
          <p:nvPr/>
        </p:nvSpPr>
        <p:spPr bwMode="auto">
          <a:xfrm>
            <a:off x="6416675" y="2325688"/>
            <a:ext cx="107950" cy="107950"/>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5380" name="Oval 67">
            <a:extLst>
              <a:ext uri="{FF2B5EF4-FFF2-40B4-BE49-F238E27FC236}">
                <a16:creationId xmlns:a16="http://schemas.microsoft.com/office/drawing/2014/main" id="{81FC1A13-50F6-4BA9-B738-510C9BADC450}"/>
              </a:ext>
            </a:extLst>
          </p:cNvPr>
          <p:cNvSpPr>
            <a:spLocks noChangeArrowheads="1"/>
          </p:cNvSpPr>
          <p:nvPr/>
        </p:nvSpPr>
        <p:spPr bwMode="auto">
          <a:xfrm>
            <a:off x="5794375" y="1781175"/>
            <a:ext cx="107950" cy="107950"/>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nvGrpSpPr>
          <p:cNvPr id="15381" name="Group 89">
            <a:extLst>
              <a:ext uri="{FF2B5EF4-FFF2-40B4-BE49-F238E27FC236}">
                <a16:creationId xmlns:a16="http://schemas.microsoft.com/office/drawing/2014/main" id="{090F681B-D1DA-47B8-A955-0A9B9CB4CC41}"/>
              </a:ext>
            </a:extLst>
          </p:cNvPr>
          <p:cNvGrpSpPr>
            <a:grpSpLocks/>
          </p:cNvGrpSpPr>
          <p:nvPr/>
        </p:nvGrpSpPr>
        <p:grpSpPr bwMode="auto">
          <a:xfrm>
            <a:off x="5675313" y="1879600"/>
            <a:ext cx="2732087" cy="1477963"/>
            <a:chOff x="3550" y="1161"/>
            <a:chExt cx="1721" cy="931"/>
          </a:xfrm>
        </p:grpSpPr>
        <p:sp>
          <p:nvSpPr>
            <p:cNvPr id="15411" name="Text Box 3">
              <a:extLst>
                <a:ext uri="{FF2B5EF4-FFF2-40B4-BE49-F238E27FC236}">
                  <a16:creationId xmlns:a16="http://schemas.microsoft.com/office/drawing/2014/main" id="{49228469-B61E-4065-9DF8-294867A01513}"/>
                </a:ext>
              </a:extLst>
            </p:cNvPr>
            <p:cNvSpPr txBox="1">
              <a:spLocks noChangeArrowheads="1"/>
            </p:cNvSpPr>
            <p:nvPr/>
          </p:nvSpPr>
          <p:spPr bwMode="auto">
            <a:xfrm>
              <a:off x="3820" y="1371"/>
              <a:ext cx="2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1800" b="0"/>
                <a:t>+</a:t>
              </a:r>
            </a:p>
          </p:txBody>
        </p:sp>
        <p:sp>
          <p:nvSpPr>
            <p:cNvPr id="15412" name="Text Box 49">
              <a:extLst>
                <a:ext uri="{FF2B5EF4-FFF2-40B4-BE49-F238E27FC236}">
                  <a16:creationId xmlns:a16="http://schemas.microsoft.com/office/drawing/2014/main" id="{D16D63C1-467D-4DCD-82C4-98B89ACD8556}"/>
                </a:ext>
              </a:extLst>
            </p:cNvPr>
            <p:cNvSpPr txBox="1">
              <a:spLocks noChangeArrowheads="1"/>
            </p:cNvSpPr>
            <p:nvPr/>
          </p:nvSpPr>
          <p:spPr bwMode="auto">
            <a:xfrm>
              <a:off x="5075" y="165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1800" b="0">
                  <a:cs typeface="Arial" panose="020B0604020202020204" pitchFamily="34" charset="0"/>
                </a:rPr>
                <a:t>–</a:t>
              </a:r>
            </a:p>
          </p:txBody>
        </p:sp>
        <p:sp>
          <p:nvSpPr>
            <p:cNvPr id="15413" name="Line 58">
              <a:extLst>
                <a:ext uri="{FF2B5EF4-FFF2-40B4-BE49-F238E27FC236}">
                  <a16:creationId xmlns:a16="http://schemas.microsoft.com/office/drawing/2014/main" id="{CF55E815-1538-418E-B913-90AC02D21385}"/>
                </a:ext>
              </a:extLst>
            </p:cNvPr>
            <p:cNvSpPr>
              <a:spLocks noChangeShapeType="1"/>
            </p:cNvSpPr>
            <p:nvPr/>
          </p:nvSpPr>
          <p:spPr bwMode="auto">
            <a:xfrm>
              <a:off x="3696" y="1933"/>
              <a:ext cx="148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14" name="Line 59">
              <a:extLst>
                <a:ext uri="{FF2B5EF4-FFF2-40B4-BE49-F238E27FC236}">
                  <a16:creationId xmlns:a16="http://schemas.microsoft.com/office/drawing/2014/main" id="{F32C4E18-F09F-4034-8E16-EEAE28BC73F0}"/>
                </a:ext>
              </a:extLst>
            </p:cNvPr>
            <p:cNvSpPr>
              <a:spLocks noChangeShapeType="1"/>
            </p:cNvSpPr>
            <p:nvPr/>
          </p:nvSpPr>
          <p:spPr bwMode="auto">
            <a:xfrm>
              <a:off x="4508" y="1933"/>
              <a:ext cx="0" cy="159"/>
            </a:xfrm>
            <a:prstGeom prst="line">
              <a:avLst/>
            </a:prstGeom>
            <a:noFill/>
            <a:ln w="28575">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5415" name="Line 60">
              <a:extLst>
                <a:ext uri="{FF2B5EF4-FFF2-40B4-BE49-F238E27FC236}">
                  <a16:creationId xmlns:a16="http://schemas.microsoft.com/office/drawing/2014/main" id="{8B553084-7B9A-47C8-95CF-5E0B63591CFC}"/>
                </a:ext>
              </a:extLst>
            </p:cNvPr>
            <p:cNvSpPr>
              <a:spLocks noChangeShapeType="1"/>
            </p:cNvSpPr>
            <p:nvPr/>
          </p:nvSpPr>
          <p:spPr bwMode="auto">
            <a:xfrm>
              <a:off x="4408" y="2092"/>
              <a:ext cx="20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16" name="Oval 61">
              <a:extLst>
                <a:ext uri="{FF2B5EF4-FFF2-40B4-BE49-F238E27FC236}">
                  <a16:creationId xmlns:a16="http://schemas.microsoft.com/office/drawing/2014/main" id="{1E0E2137-CE20-4B5F-9A73-A652481A7D08}"/>
                </a:ext>
              </a:extLst>
            </p:cNvPr>
            <p:cNvSpPr>
              <a:spLocks noChangeArrowheads="1"/>
            </p:cNvSpPr>
            <p:nvPr/>
          </p:nvSpPr>
          <p:spPr bwMode="auto">
            <a:xfrm>
              <a:off x="5136" y="1896"/>
              <a:ext cx="68" cy="68"/>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5417" name="Text Box 63">
              <a:extLst>
                <a:ext uri="{FF2B5EF4-FFF2-40B4-BE49-F238E27FC236}">
                  <a16:creationId xmlns:a16="http://schemas.microsoft.com/office/drawing/2014/main" id="{D8E8FFA6-58F8-4F14-9C9E-28D68788F7DA}"/>
                </a:ext>
              </a:extLst>
            </p:cNvPr>
            <p:cNvSpPr txBox="1">
              <a:spLocks noChangeArrowheads="1"/>
            </p:cNvSpPr>
            <p:nvPr/>
          </p:nvSpPr>
          <p:spPr bwMode="auto">
            <a:xfrm>
              <a:off x="5071" y="1321"/>
              <a:ext cx="2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1800" b="0"/>
                <a:t>+</a:t>
              </a:r>
            </a:p>
          </p:txBody>
        </p:sp>
        <p:sp>
          <p:nvSpPr>
            <p:cNvPr id="15418" name="Oval 65">
              <a:extLst>
                <a:ext uri="{FF2B5EF4-FFF2-40B4-BE49-F238E27FC236}">
                  <a16:creationId xmlns:a16="http://schemas.microsoft.com/office/drawing/2014/main" id="{F0FFF662-B419-45DF-9407-27DB654471B9}"/>
                </a:ext>
              </a:extLst>
            </p:cNvPr>
            <p:cNvSpPr>
              <a:spLocks noChangeArrowheads="1"/>
            </p:cNvSpPr>
            <p:nvPr/>
          </p:nvSpPr>
          <p:spPr bwMode="auto">
            <a:xfrm>
              <a:off x="3621" y="1903"/>
              <a:ext cx="68" cy="68"/>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5419" name="Text Box 66">
              <a:extLst>
                <a:ext uri="{FF2B5EF4-FFF2-40B4-BE49-F238E27FC236}">
                  <a16:creationId xmlns:a16="http://schemas.microsoft.com/office/drawing/2014/main" id="{4B9B4B90-F644-43EB-9012-4BFDD46966DA}"/>
                </a:ext>
              </a:extLst>
            </p:cNvPr>
            <p:cNvSpPr txBox="1">
              <a:spLocks noChangeArrowheads="1"/>
            </p:cNvSpPr>
            <p:nvPr/>
          </p:nvSpPr>
          <p:spPr bwMode="auto">
            <a:xfrm>
              <a:off x="3550" y="1679"/>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1800" b="0">
                  <a:cs typeface="Arial" panose="020B0604020202020204" pitchFamily="34" charset="0"/>
                </a:rPr>
                <a:t>–</a:t>
              </a:r>
            </a:p>
          </p:txBody>
        </p:sp>
        <p:sp>
          <p:nvSpPr>
            <p:cNvPr id="15420" name="Text Box 68">
              <a:extLst>
                <a:ext uri="{FF2B5EF4-FFF2-40B4-BE49-F238E27FC236}">
                  <a16:creationId xmlns:a16="http://schemas.microsoft.com/office/drawing/2014/main" id="{2BA655A4-60ED-4200-9968-A3D64C6FC10B}"/>
                </a:ext>
              </a:extLst>
            </p:cNvPr>
            <p:cNvSpPr txBox="1">
              <a:spLocks noChangeArrowheads="1"/>
            </p:cNvSpPr>
            <p:nvPr/>
          </p:nvSpPr>
          <p:spPr bwMode="auto">
            <a:xfrm>
              <a:off x="3558" y="1161"/>
              <a:ext cx="2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1800" b="0"/>
                <a:t>+</a:t>
              </a:r>
            </a:p>
          </p:txBody>
        </p:sp>
        <p:sp>
          <p:nvSpPr>
            <p:cNvPr id="15421" name="Text Box 69">
              <a:extLst>
                <a:ext uri="{FF2B5EF4-FFF2-40B4-BE49-F238E27FC236}">
                  <a16:creationId xmlns:a16="http://schemas.microsoft.com/office/drawing/2014/main" id="{7E1ED4E0-E7B8-4786-B7DC-FF796A50D5F3}"/>
                </a:ext>
              </a:extLst>
            </p:cNvPr>
            <p:cNvSpPr txBox="1">
              <a:spLocks noChangeArrowheads="1"/>
            </p:cNvSpPr>
            <p:nvPr/>
          </p:nvSpPr>
          <p:spPr bwMode="auto">
            <a:xfrm>
              <a:off x="3826" y="171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1800" b="0">
                  <a:cs typeface="Arial" panose="020B0604020202020204" pitchFamily="34" charset="0"/>
                </a:rPr>
                <a:t>–</a:t>
              </a:r>
            </a:p>
          </p:txBody>
        </p:sp>
      </p:grpSp>
      <p:graphicFrame>
        <p:nvGraphicFramePr>
          <p:cNvPr id="791622" name="Object 70">
            <a:extLst>
              <a:ext uri="{FF2B5EF4-FFF2-40B4-BE49-F238E27FC236}">
                <a16:creationId xmlns:a16="http://schemas.microsoft.com/office/drawing/2014/main" id="{A1446D3D-6183-414E-939C-ED5FA3938615}"/>
              </a:ext>
            </a:extLst>
          </p:cNvPr>
          <p:cNvGraphicFramePr>
            <a:graphicFrameLocks noChangeAspect="1"/>
          </p:cNvGraphicFramePr>
          <p:nvPr/>
        </p:nvGraphicFramePr>
        <p:xfrm>
          <a:off x="2384425" y="1557338"/>
          <a:ext cx="1560513" cy="604837"/>
        </p:xfrm>
        <a:graphic>
          <a:graphicData uri="http://schemas.openxmlformats.org/presentationml/2006/ole">
            <mc:AlternateContent xmlns:mc="http://schemas.openxmlformats.org/markup-compatibility/2006">
              <mc:Choice xmlns:v="urn:schemas-microsoft-com:vml" Requires="v">
                <p:oleObj spid="_x0000_s15458" name="公式" r:id="rId4" imgW="710891" imgH="241195" progId="Equation.3">
                  <p:embed/>
                </p:oleObj>
              </mc:Choice>
              <mc:Fallback>
                <p:oleObj name="公式" r:id="rId4" imgW="710891" imgH="241195" progId="Equation.3">
                  <p:embed/>
                  <p:pic>
                    <p:nvPicPr>
                      <p:cNvPr id="0" name="Object 7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84425" y="1557338"/>
                        <a:ext cx="1560513" cy="604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1623" name="Object 71">
            <a:extLst>
              <a:ext uri="{FF2B5EF4-FFF2-40B4-BE49-F238E27FC236}">
                <a16:creationId xmlns:a16="http://schemas.microsoft.com/office/drawing/2014/main" id="{7BB56702-2506-4C55-BE52-1696F4C303D5}"/>
              </a:ext>
            </a:extLst>
          </p:cNvPr>
          <p:cNvGraphicFramePr>
            <a:graphicFrameLocks noChangeAspect="1"/>
          </p:cNvGraphicFramePr>
          <p:nvPr/>
        </p:nvGraphicFramePr>
        <p:xfrm>
          <a:off x="2236788" y="2284413"/>
          <a:ext cx="2090737" cy="604837"/>
        </p:xfrm>
        <a:graphic>
          <a:graphicData uri="http://schemas.openxmlformats.org/presentationml/2006/ole">
            <mc:AlternateContent xmlns:mc="http://schemas.openxmlformats.org/markup-compatibility/2006">
              <mc:Choice xmlns:v="urn:schemas-microsoft-com:vml" Requires="v">
                <p:oleObj spid="_x0000_s15459" name="公式" r:id="rId6" imgW="952087" imgH="241195" progId="Equation.3">
                  <p:embed/>
                </p:oleObj>
              </mc:Choice>
              <mc:Fallback>
                <p:oleObj name="公式" r:id="rId6" imgW="952087" imgH="241195" progId="Equation.3">
                  <p:embed/>
                  <p:pic>
                    <p:nvPicPr>
                      <p:cNvPr id="0" name="Object 7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36788" y="2284413"/>
                        <a:ext cx="2090737" cy="604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1624" name="Object 72">
            <a:extLst>
              <a:ext uri="{FF2B5EF4-FFF2-40B4-BE49-F238E27FC236}">
                <a16:creationId xmlns:a16="http://schemas.microsoft.com/office/drawing/2014/main" id="{B47428A1-2E66-4FDC-A637-B4F6F8EDD8CA}"/>
              </a:ext>
            </a:extLst>
          </p:cNvPr>
          <p:cNvGraphicFramePr>
            <a:graphicFrameLocks noChangeAspect="1"/>
          </p:cNvGraphicFramePr>
          <p:nvPr/>
        </p:nvGraphicFramePr>
        <p:xfrm>
          <a:off x="6975475" y="3681413"/>
          <a:ext cx="1631950" cy="573087"/>
        </p:xfrm>
        <a:graphic>
          <a:graphicData uri="http://schemas.openxmlformats.org/presentationml/2006/ole">
            <mc:AlternateContent xmlns:mc="http://schemas.openxmlformats.org/markup-compatibility/2006">
              <mc:Choice xmlns:v="urn:schemas-microsoft-com:vml" Requires="v">
                <p:oleObj spid="_x0000_s15460" name="公式" r:id="rId8" imgW="761669" imgH="228501" progId="Equation.3">
                  <p:embed/>
                </p:oleObj>
              </mc:Choice>
              <mc:Fallback>
                <p:oleObj name="公式" r:id="rId8" imgW="761669" imgH="228501" progId="Equation.3">
                  <p:embed/>
                  <p:pic>
                    <p:nvPicPr>
                      <p:cNvPr id="0" name="Object 7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75475" y="3681413"/>
                        <a:ext cx="1631950" cy="573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1625" name="Object 73">
            <a:extLst>
              <a:ext uri="{FF2B5EF4-FFF2-40B4-BE49-F238E27FC236}">
                <a16:creationId xmlns:a16="http://schemas.microsoft.com/office/drawing/2014/main" id="{C78E2755-1A1E-485D-9C0E-8B0869E6ACAD}"/>
              </a:ext>
            </a:extLst>
          </p:cNvPr>
          <p:cNvGraphicFramePr>
            <a:graphicFrameLocks noChangeAspect="1"/>
          </p:cNvGraphicFramePr>
          <p:nvPr/>
        </p:nvGraphicFramePr>
        <p:xfrm>
          <a:off x="2749550" y="3683000"/>
          <a:ext cx="1684338" cy="573088"/>
        </p:xfrm>
        <a:graphic>
          <a:graphicData uri="http://schemas.openxmlformats.org/presentationml/2006/ole">
            <mc:AlternateContent xmlns:mc="http://schemas.openxmlformats.org/markup-compatibility/2006">
              <mc:Choice xmlns:v="urn:schemas-microsoft-com:vml" Requires="v">
                <p:oleObj spid="_x0000_s15461" name="公式" r:id="rId10" imgW="787400" imgH="228600" progId="Equation.3">
                  <p:embed/>
                </p:oleObj>
              </mc:Choice>
              <mc:Fallback>
                <p:oleObj name="公式" r:id="rId10" imgW="787400" imgH="228600" progId="Equation.3">
                  <p:embed/>
                  <p:pic>
                    <p:nvPicPr>
                      <p:cNvPr id="0" name="Object 7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9550" y="3683000"/>
                        <a:ext cx="1684338" cy="57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1626" name="Object 74">
            <a:extLst>
              <a:ext uri="{FF2B5EF4-FFF2-40B4-BE49-F238E27FC236}">
                <a16:creationId xmlns:a16="http://schemas.microsoft.com/office/drawing/2014/main" id="{89C02077-D62A-4685-86DE-C3AB8BD20D06}"/>
              </a:ext>
            </a:extLst>
          </p:cNvPr>
          <p:cNvGraphicFramePr>
            <a:graphicFrameLocks noChangeAspect="1"/>
          </p:cNvGraphicFramePr>
          <p:nvPr/>
        </p:nvGraphicFramePr>
        <p:xfrm>
          <a:off x="577850" y="2927350"/>
          <a:ext cx="4305300" cy="573088"/>
        </p:xfrm>
        <a:graphic>
          <a:graphicData uri="http://schemas.openxmlformats.org/presentationml/2006/ole">
            <mc:AlternateContent xmlns:mc="http://schemas.openxmlformats.org/markup-compatibility/2006">
              <mc:Choice xmlns:v="urn:schemas-microsoft-com:vml" Requires="v">
                <p:oleObj spid="_x0000_s15462" name="公式" r:id="rId12" imgW="1714500" imgH="228600" progId="Equation.3">
                  <p:embed/>
                </p:oleObj>
              </mc:Choice>
              <mc:Fallback>
                <p:oleObj name="公式" r:id="rId12" imgW="1714500" imgH="228600" progId="Equation.3">
                  <p:embed/>
                  <p:pic>
                    <p:nvPicPr>
                      <p:cNvPr id="0" name="Object 7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77850" y="2927350"/>
                        <a:ext cx="4305300" cy="57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91627" name="Rectangle 75">
            <a:extLst>
              <a:ext uri="{FF2B5EF4-FFF2-40B4-BE49-F238E27FC236}">
                <a16:creationId xmlns:a16="http://schemas.microsoft.com/office/drawing/2014/main" id="{2B7484F5-0AE7-430E-9CDD-D15303B52CAD}"/>
              </a:ext>
            </a:extLst>
          </p:cNvPr>
          <p:cNvSpPr>
            <a:spLocks noChangeArrowheads="1"/>
          </p:cNvSpPr>
          <p:nvPr/>
        </p:nvSpPr>
        <p:spPr bwMode="auto">
          <a:xfrm>
            <a:off x="431800" y="3706813"/>
            <a:ext cx="250666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zh-CN" altLang="en-US" sz="2600"/>
              <a:t>差模电压增益：</a:t>
            </a:r>
          </a:p>
        </p:txBody>
      </p:sp>
      <p:sp>
        <p:nvSpPr>
          <p:cNvPr id="791628" name="Rectangle 76">
            <a:extLst>
              <a:ext uri="{FF2B5EF4-FFF2-40B4-BE49-F238E27FC236}">
                <a16:creationId xmlns:a16="http://schemas.microsoft.com/office/drawing/2014/main" id="{F7EEAE8E-D4E7-4E6F-A76D-485411F945F4}"/>
              </a:ext>
            </a:extLst>
          </p:cNvPr>
          <p:cNvSpPr>
            <a:spLocks noChangeArrowheads="1"/>
          </p:cNvSpPr>
          <p:nvPr/>
        </p:nvSpPr>
        <p:spPr bwMode="auto">
          <a:xfrm>
            <a:off x="4643438" y="3716338"/>
            <a:ext cx="25066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zh-CN" altLang="en-US" sz="2600"/>
              <a:t>共模电压增益：</a:t>
            </a:r>
            <a:endParaRPr lang="en-US" altLang="zh-CN" sz="2600"/>
          </a:p>
        </p:txBody>
      </p:sp>
      <p:grpSp>
        <p:nvGrpSpPr>
          <p:cNvPr id="4" name="Group 90">
            <a:extLst>
              <a:ext uri="{FF2B5EF4-FFF2-40B4-BE49-F238E27FC236}">
                <a16:creationId xmlns:a16="http://schemas.microsoft.com/office/drawing/2014/main" id="{821D07E2-98AB-417A-9540-E02F749493A2}"/>
              </a:ext>
            </a:extLst>
          </p:cNvPr>
          <p:cNvGrpSpPr>
            <a:grpSpLocks/>
          </p:cNvGrpSpPr>
          <p:nvPr/>
        </p:nvGrpSpPr>
        <p:grpSpPr bwMode="auto">
          <a:xfrm>
            <a:off x="976313" y="4473575"/>
            <a:ext cx="3011487" cy="1909763"/>
            <a:chOff x="930" y="2749"/>
            <a:chExt cx="1897" cy="1203"/>
          </a:xfrm>
        </p:grpSpPr>
        <p:sp>
          <p:nvSpPr>
            <p:cNvPr id="15390" name="Text Box 6">
              <a:extLst>
                <a:ext uri="{FF2B5EF4-FFF2-40B4-BE49-F238E27FC236}">
                  <a16:creationId xmlns:a16="http://schemas.microsoft.com/office/drawing/2014/main" id="{99EA01B7-26FA-42B8-8A0A-73211F62843C}"/>
                </a:ext>
              </a:extLst>
            </p:cNvPr>
            <p:cNvSpPr txBox="1">
              <a:spLocks noChangeArrowheads="1"/>
            </p:cNvSpPr>
            <p:nvPr/>
          </p:nvSpPr>
          <p:spPr bwMode="auto">
            <a:xfrm>
              <a:off x="930" y="2930"/>
              <a:ext cx="207"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nSpc>
                  <a:spcPct val="120000"/>
                </a:lnSpc>
                <a:spcAft>
                  <a:spcPct val="0"/>
                </a:spcAft>
                <a:buFontTx/>
                <a:buNone/>
              </a:pPr>
              <a:r>
                <a:rPr kumimoji="1" lang="en-US" altLang="zh-CN" i="1">
                  <a:latin typeface="Times New Roman" panose="02020603050405020304" pitchFamily="18" charset="0"/>
                  <a:ea typeface="楷体_GB2312"/>
                  <a:cs typeface="楷体_GB2312"/>
                </a:rPr>
                <a:t>v</a:t>
              </a:r>
              <a:r>
                <a:rPr kumimoji="1" lang="en-US" altLang="zh-CN" baseline="-25000">
                  <a:latin typeface="Times New Roman" panose="02020603050405020304" pitchFamily="18" charset="0"/>
                  <a:ea typeface="楷体_GB2312"/>
                  <a:cs typeface="楷体_GB2312"/>
                </a:rPr>
                <a:t>d</a:t>
              </a:r>
              <a:endParaRPr kumimoji="1" lang="en-US" altLang="zh-CN">
                <a:latin typeface="Times New Roman" panose="02020603050405020304" pitchFamily="18" charset="0"/>
                <a:ea typeface="楷体_GB2312"/>
                <a:cs typeface="楷体_GB2312"/>
              </a:endParaRPr>
            </a:p>
          </p:txBody>
        </p:sp>
        <p:sp>
          <p:nvSpPr>
            <p:cNvPr id="15391" name="Text Box 30">
              <a:extLst>
                <a:ext uri="{FF2B5EF4-FFF2-40B4-BE49-F238E27FC236}">
                  <a16:creationId xmlns:a16="http://schemas.microsoft.com/office/drawing/2014/main" id="{86670B07-B8F7-4244-AF27-3A348E92D4BB}"/>
                </a:ext>
              </a:extLst>
            </p:cNvPr>
            <p:cNvSpPr txBox="1">
              <a:spLocks noChangeArrowheads="1"/>
            </p:cNvSpPr>
            <p:nvPr/>
          </p:nvSpPr>
          <p:spPr bwMode="auto">
            <a:xfrm>
              <a:off x="2536" y="3225"/>
              <a:ext cx="291"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nSpc>
                  <a:spcPct val="120000"/>
                </a:lnSpc>
                <a:spcAft>
                  <a:spcPct val="0"/>
                </a:spcAft>
                <a:buFontTx/>
                <a:buNone/>
              </a:pPr>
              <a:r>
                <a:rPr kumimoji="1" lang="en-US" altLang="zh-CN" i="1">
                  <a:latin typeface="Times New Roman" panose="02020603050405020304" pitchFamily="18" charset="0"/>
                  <a:ea typeface="楷体_GB2312"/>
                  <a:cs typeface="楷体_GB2312"/>
                </a:rPr>
                <a:t>v</a:t>
              </a:r>
              <a:r>
                <a:rPr kumimoji="1" lang="en-US" altLang="zh-CN" baseline="-25000">
                  <a:latin typeface="Times New Roman" panose="02020603050405020304" pitchFamily="18" charset="0"/>
                  <a:ea typeface="楷体_GB2312"/>
                  <a:cs typeface="楷体_GB2312"/>
                </a:rPr>
                <a:t>od</a:t>
              </a:r>
              <a:endParaRPr kumimoji="1" lang="en-US" altLang="zh-CN">
                <a:latin typeface="Times New Roman" panose="02020603050405020304" pitchFamily="18" charset="0"/>
                <a:ea typeface="楷体_GB2312"/>
                <a:cs typeface="楷体_GB2312"/>
              </a:endParaRPr>
            </a:p>
          </p:txBody>
        </p:sp>
        <p:sp>
          <p:nvSpPr>
            <p:cNvPr id="15392" name="Text Box 31">
              <a:extLst>
                <a:ext uri="{FF2B5EF4-FFF2-40B4-BE49-F238E27FC236}">
                  <a16:creationId xmlns:a16="http://schemas.microsoft.com/office/drawing/2014/main" id="{2817163A-ED1D-4B50-95D6-89F95C4F11CB}"/>
                </a:ext>
              </a:extLst>
            </p:cNvPr>
            <p:cNvSpPr txBox="1">
              <a:spLocks noChangeArrowheads="1"/>
            </p:cNvSpPr>
            <p:nvPr/>
          </p:nvSpPr>
          <p:spPr bwMode="auto">
            <a:xfrm>
              <a:off x="1648" y="3145"/>
              <a:ext cx="4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kumimoji="1" lang="zh-CN" altLang="en-US" sz="2400">
                  <a:latin typeface="Times New Roman" panose="02020603050405020304" pitchFamily="18" charset="0"/>
                  <a:ea typeface="楷体_GB2312"/>
                  <a:cs typeface="楷体_GB2312"/>
                </a:rPr>
                <a:t>＋</a:t>
              </a:r>
            </a:p>
          </p:txBody>
        </p:sp>
        <p:sp>
          <p:nvSpPr>
            <p:cNvPr id="15393" name="Line 32">
              <a:extLst>
                <a:ext uri="{FF2B5EF4-FFF2-40B4-BE49-F238E27FC236}">
                  <a16:creationId xmlns:a16="http://schemas.microsoft.com/office/drawing/2014/main" id="{7F592C12-718D-4BF5-9D98-41D26A437427}"/>
                </a:ext>
              </a:extLst>
            </p:cNvPr>
            <p:cNvSpPr>
              <a:spLocks noChangeShapeType="1"/>
            </p:cNvSpPr>
            <p:nvPr/>
          </p:nvSpPr>
          <p:spPr bwMode="auto">
            <a:xfrm>
              <a:off x="1429" y="2998"/>
              <a:ext cx="35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94" name="Line 33">
              <a:extLst>
                <a:ext uri="{FF2B5EF4-FFF2-40B4-BE49-F238E27FC236}">
                  <a16:creationId xmlns:a16="http://schemas.microsoft.com/office/drawing/2014/main" id="{73582BA9-E5B9-400B-ABBF-43F27028BE15}"/>
                </a:ext>
              </a:extLst>
            </p:cNvPr>
            <p:cNvSpPr>
              <a:spLocks noChangeShapeType="1"/>
            </p:cNvSpPr>
            <p:nvPr/>
          </p:nvSpPr>
          <p:spPr bwMode="auto">
            <a:xfrm>
              <a:off x="1452" y="3339"/>
              <a:ext cx="32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95" name="Text Box 34">
              <a:extLst>
                <a:ext uri="{FF2B5EF4-FFF2-40B4-BE49-F238E27FC236}">
                  <a16:creationId xmlns:a16="http://schemas.microsoft.com/office/drawing/2014/main" id="{0E64370D-BE8E-405F-8B24-95B9D21D0889}"/>
                </a:ext>
              </a:extLst>
            </p:cNvPr>
            <p:cNvSpPr txBox="1">
              <a:spLocks noChangeArrowheads="1"/>
            </p:cNvSpPr>
            <p:nvPr/>
          </p:nvSpPr>
          <p:spPr bwMode="auto">
            <a:xfrm>
              <a:off x="1671" y="2820"/>
              <a:ext cx="41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kumimoji="1" lang="zh-CN" altLang="en-US" sz="2400">
                  <a:latin typeface="Times New Roman" panose="02020603050405020304" pitchFamily="18" charset="0"/>
                  <a:ea typeface="楷体_GB2312"/>
                  <a:cs typeface="楷体_GB2312"/>
                </a:rPr>
                <a:t>－</a:t>
              </a:r>
            </a:p>
          </p:txBody>
        </p:sp>
        <p:sp>
          <p:nvSpPr>
            <p:cNvPr id="15396" name="Line 35">
              <a:extLst>
                <a:ext uri="{FF2B5EF4-FFF2-40B4-BE49-F238E27FC236}">
                  <a16:creationId xmlns:a16="http://schemas.microsoft.com/office/drawing/2014/main" id="{A3A46059-B245-4AF4-94AA-6AD175102124}"/>
                </a:ext>
              </a:extLst>
            </p:cNvPr>
            <p:cNvSpPr>
              <a:spLocks noChangeShapeType="1"/>
            </p:cNvSpPr>
            <p:nvPr/>
          </p:nvSpPr>
          <p:spPr bwMode="auto">
            <a:xfrm>
              <a:off x="2401" y="3153"/>
              <a:ext cx="24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97" name="AutoShape 36">
              <a:extLst>
                <a:ext uri="{FF2B5EF4-FFF2-40B4-BE49-F238E27FC236}">
                  <a16:creationId xmlns:a16="http://schemas.microsoft.com/office/drawing/2014/main" id="{10231A9F-E976-4326-AE30-F4D4E87B47B3}"/>
                </a:ext>
              </a:extLst>
            </p:cNvPr>
            <p:cNvSpPr>
              <a:spLocks noChangeAspect="1" noChangeArrowheads="1"/>
            </p:cNvSpPr>
            <p:nvPr/>
          </p:nvSpPr>
          <p:spPr bwMode="auto">
            <a:xfrm rot="5400000">
              <a:off x="1686" y="2832"/>
              <a:ext cx="797" cy="632"/>
            </a:xfrm>
            <a:prstGeom prst="triangle">
              <a:avLst>
                <a:gd name="adj" fmla="val 50000"/>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5398" name="Text Box 37">
              <a:extLst>
                <a:ext uri="{FF2B5EF4-FFF2-40B4-BE49-F238E27FC236}">
                  <a16:creationId xmlns:a16="http://schemas.microsoft.com/office/drawing/2014/main" id="{76811B66-577A-4F24-BEF7-B66D984E233F}"/>
                </a:ext>
              </a:extLst>
            </p:cNvPr>
            <p:cNvSpPr txBox="1">
              <a:spLocks noChangeArrowheads="1"/>
            </p:cNvSpPr>
            <p:nvPr/>
          </p:nvSpPr>
          <p:spPr bwMode="auto">
            <a:xfrm>
              <a:off x="1949" y="2968"/>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en-US" altLang="zh-CN" sz="2400" b="0"/>
            </a:p>
          </p:txBody>
        </p:sp>
        <p:sp>
          <p:nvSpPr>
            <p:cNvPr id="15399" name="Oval 41">
              <a:extLst>
                <a:ext uri="{FF2B5EF4-FFF2-40B4-BE49-F238E27FC236}">
                  <a16:creationId xmlns:a16="http://schemas.microsoft.com/office/drawing/2014/main" id="{5546286F-CC07-45BA-BDCC-5C025C52C520}"/>
                </a:ext>
              </a:extLst>
            </p:cNvPr>
            <p:cNvSpPr>
              <a:spLocks noChangeArrowheads="1"/>
            </p:cNvSpPr>
            <p:nvPr/>
          </p:nvSpPr>
          <p:spPr bwMode="auto">
            <a:xfrm>
              <a:off x="2608" y="3120"/>
              <a:ext cx="68" cy="68"/>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5400" name="Text Box 42">
              <a:extLst>
                <a:ext uri="{FF2B5EF4-FFF2-40B4-BE49-F238E27FC236}">
                  <a16:creationId xmlns:a16="http://schemas.microsoft.com/office/drawing/2014/main" id="{2D394637-9131-4196-BC74-9494774D75CC}"/>
                </a:ext>
              </a:extLst>
            </p:cNvPr>
            <p:cNvSpPr txBox="1">
              <a:spLocks noChangeArrowheads="1"/>
            </p:cNvSpPr>
            <p:nvPr/>
          </p:nvSpPr>
          <p:spPr bwMode="auto">
            <a:xfrm>
              <a:off x="2544" y="3180"/>
              <a:ext cx="2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1800" b="0"/>
                <a:t>+</a:t>
              </a:r>
            </a:p>
          </p:txBody>
        </p:sp>
        <p:sp>
          <p:nvSpPr>
            <p:cNvPr id="15401" name="Text Box 43">
              <a:extLst>
                <a:ext uri="{FF2B5EF4-FFF2-40B4-BE49-F238E27FC236}">
                  <a16:creationId xmlns:a16="http://schemas.microsoft.com/office/drawing/2014/main" id="{F645D655-AFD2-451E-AC55-B94BF0ECA8F4}"/>
                </a:ext>
              </a:extLst>
            </p:cNvPr>
            <p:cNvSpPr txBox="1">
              <a:spLocks noChangeArrowheads="1"/>
            </p:cNvSpPr>
            <p:nvPr/>
          </p:nvSpPr>
          <p:spPr bwMode="auto">
            <a:xfrm>
              <a:off x="2548" y="3516"/>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1800" b="0">
                  <a:cs typeface="Arial" panose="020B0604020202020204" pitchFamily="34" charset="0"/>
                </a:rPr>
                <a:t>–</a:t>
              </a:r>
            </a:p>
          </p:txBody>
        </p:sp>
        <p:sp>
          <p:nvSpPr>
            <p:cNvPr id="15402" name="Oval 44">
              <a:extLst>
                <a:ext uri="{FF2B5EF4-FFF2-40B4-BE49-F238E27FC236}">
                  <a16:creationId xmlns:a16="http://schemas.microsoft.com/office/drawing/2014/main" id="{D7D0E4F6-4BBF-49F1-9F1E-B12EA738C0C6}"/>
                </a:ext>
              </a:extLst>
            </p:cNvPr>
            <p:cNvSpPr>
              <a:spLocks noChangeArrowheads="1"/>
            </p:cNvSpPr>
            <p:nvPr/>
          </p:nvSpPr>
          <p:spPr bwMode="auto">
            <a:xfrm>
              <a:off x="1384" y="3301"/>
              <a:ext cx="68" cy="68"/>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5403" name="Text Box 45">
              <a:extLst>
                <a:ext uri="{FF2B5EF4-FFF2-40B4-BE49-F238E27FC236}">
                  <a16:creationId xmlns:a16="http://schemas.microsoft.com/office/drawing/2014/main" id="{0F7AA0C6-6D94-4F0F-A926-9DBADF5DAE8A}"/>
                </a:ext>
              </a:extLst>
            </p:cNvPr>
            <p:cNvSpPr txBox="1">
              <a:spLocks noChangeArrowheads="1"/>
            </p:cNvSpPr>
            <p:nvPr/>
          </p:nvSpPr>
          <p:spPr bwMode="auto">
            <a:xfrm>
              <a:off x="1161" y="3225"/>
              <a:ext cx="2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1800" b="0"/>
                <a:t>+</a:t>
              </a:r>
            </a:p>
          </p:txBody>
        </p:sp>
        <p:sp>
          <p:nvSpPr>
            <p:cNvPr id="15404" name="Text Box 46">
              <a:extLst>
                <a:ext uri="{FF2B5EF4-FFF2-40B4-BE49-F238E27FC236}">
                  <a16:creationId xmlns:a16="http://schemas.microsoft.com/office/drawing/2014/main" id="{318B46AE-4EBD-4808-BD05-8389A5BADBB9}"/>
                </a:ext>
              </a:extLst>
            </p:cNvPr>
            <p:cNvSpPr txBox="1">
              <a:spLocks noChangeArrowheads="1"/>
            </p:cNvSpPr>
            <p:nvPr/>
          </p:nvSpPr>
          <p:spPr bwMode="auto">
            <a:xfrm>
              <a:off x="1165" y="288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1800" b="0">
                  <a:cs typeface="Arial" panose="020B0604020202020204" pitchFamily="34" charset="0"/>
                </a:rPr>
                <a:t>–</a:t>
              </a:r>
            </a:p>
          </p:txBody>
        </p:sp>
        <p:sp>
          <p:nvSpPr>
            <p:cNvPr id="15405" name="Oval 47">
              <a:extLst>
                <a:ext uri="{FF2B5EF4-FFF2-40B4-BE49-F238E27FC236}">
                  <a16:creationId xmlns:a16="http://schemas.microsoft.com/office/drawing/2014/main" id="{B9CBBC40-6C3A-4CC6-A79E-2721CD07332E}"/>
                </a:ext>
              </a:extLst>
            </p:cNvPr>
            <p:cNvSpPr>
              <a:spLocks noChangeArrowheads="1"/>
            </p:cNvSpPr>
            <p:nvPr/>
          </p:nvSpPr>
          <p:spPr bwMode="auto">
            <a:xfrm>
              <a:off x="1384" y="2968"/>
              <a:ext cx="68" cy="68"/>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5406" name="Line 81">
              <a:extLst>
                <a:ext uri="{FF2B5EF4-FFF2-40B4-BE49-F238E27FC236}">
                  <a16:creationId xmlns:a16="http://schemas.microsoft.com/office/drawing/2014/main" id="{6E948B5E-D142-4B8C-B95C-1B3D8935A6A3}"/>
                </a:ext>
              </a:extLst>
            </p:cNvPr>
            <p:cNvSpPr>
              <a:spLocks noChangeShapeType="1"/>
            </p:cNvSpPr>
            <p:nvPr/>
          </p:nvSpPr>
          <p:spPr bwMode="auto">
            <a:xfrm>
              <a:off x="1451" y="3793"/>
              <a:ext cx="120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07" name="Line 82">
              <a:extLst>
                <a:ext uri="{FF2B5EF4-FFF2-40B4-BE49-F238E27FC236}">
                  <a16:creationId xmlns:a16="http://schemas.microsoft.com/office/drawing/2014/main" id="{24D59E67-C379-479F-92CE-01616129C15F}"/>
                </a:ext>
              </a:extLst>
            </p:cNvPr>
            <p:cNvSpPr>
              <a:spLocks noChangeShapeType="1"/>
            </p:cNvSpPr>
            <p:nvPr/>
          </p:nvSpPr>
          <p:spPr bwMode="auto">
            <a:xfrm>
              <a:off x="1980" y="3793"/>
              <a:ext cx="0" cy="159"/>
            </a:xfrm>
            <a:prstGeom prst="line">
              <a:avLst/>
            </a:prstGeom>
            <a:noFill/>
            <a:ln w="28575">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5408" name="Line 83">
              <a:extLst>
                <a:ext uri="{FF2B5EF4-FFF2-40B4-BE49-F238E27FC236}">
                  <a16:creationId xmlns:a16="http://schemas.microsoft.com/office/drawing/2014/main" id="{BEEB83EA-796E-4F7D-8548-57F5FAF19822}"/>
                </a:ext>
              </a:extLst>
            </p:cNvPr>
            <p:cNvSpPr>
              <a:spLocks noChangeShapeType="1"/>
            </p:cNvSpPr>
            <p:nvPr/>
          </p:nvSpPr>
          <p:spPr bwMode="auto">
            <a:xfrm>
              <a:off x="1880" y="3952"/>
              <a:ext cx="20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09" name="Oval 84">
              <a:extLst>
                <a:ext uri="{FF2B5EF4-FFF2-40B4-BE49-F238E27FC236}">
                  <a16:creationId xmlns:a16="http://schemas.microsoft.com/office/drawing/2014/main" id="{6E45FDD7-7B87-4DC0-A932-B3D414D98EAE}"/>
                </a:ext>
              </a:extLst>
            </p:cNvPr>
            <p:cNvSpPr>
              <a:spLocks noChangeArrowheads="1"/>
            </p:cNvSpPr>
            <p:nvPr/>
          </p:nvSpPr>
          <p:spPr bwMode="auto">
            <a:xfrm>
              <a:off x="2608" y="3756"/>
              <a:ext cx="68" cy="68"/>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5410" name="Oval 85">
              <a:extLst>
                <a:ext uri="{FF2B5EF4-FFF2-40B4-BE49-F238E27FC236}">
                  <a16:creationId xmlns:a16="http://schemas.microsoft.com/office/drawing/2014/main" id="{CCAB7632-5ADC-4AB4-A69B-4282913B95AC}"/>
                </a:ext>
              </a:extLst>
            </p:cNvPr>
            <p:cNvSpPr>
              <a:spLocks noChangeArrowheads="1"/>
            </p:cNvSpPr>
            <p:nvPr/>
          </p:nvSpPr>
          <p:spPr bwMode="auto">
            <a:xfrm>
              <a:off x="1383" y="3763"/>
              <a:ext cx="68" cy="68"/>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91560"/>
                                        </p:tgtEl>
                                        <p:attrNameLst>
                                          <p:attrName>style.visibility</p:attrName>
                                        </p:attrNameLst>
                                      </p:cBhvr>
                                      <p:to>
                                        <p:strVal val="visible"/>
                                      </p:to>
                                    </p:set>
                                    <p:animEffect transition="in" filter="blinds(horizontal)">
                                      <p:cBhvr>
                                        <p:cTn id="7" dur="500"/>
                                        <p:tgtEl>
                                          <p:spTgt spid="791560"/>
                                        </p:tgtEl>
                                      </p:cBhvr>
                                    </p:animEffect>
                                  </p:childTnLst>
                                </p:cTn>
                              </p:par>
                              <p:par>
                                <p:cTn id="8" presetID="3" presetClass="entr" presetSubtype="10" fill="hold" nodeType="withEffect">
                                  <p:stCondLst>
                                    <p:cond delay="0"/>
                                  </p:stCondLst>
                                  <p:childTnLst>
                                    <p:set>
                                      <p:cBhvr>
                                        <p:cTn id="9" dur="1" fill="hold">
                                          <p:stCondLst>
                                            <p:cond delay="0"/>
                                          </p:stCondLst>
                                        </p:cTn>
                                        <p:tgtEl>
                                          <p:spTgt spid="791622"/>
                                        </p:tgtEl>
                                        <p:attrNameLst>
                                          <p:attrName>style.visibility</p:attrName>
                                        </p:attrNameLst>
                                      </p:cBhvr>
                                      <p:to>
                                        <p:strVal val="visible"/>
                                      </p:to>
                                    </p:set>
                                    <p:animEffect transition="in" filter="blinds(horizontal)">
                                      <p:cBhvr>
                                        <p:cTn id="10" dur="500"/>
                                        <p:tgtEl>
                                          <p:spTgt spid="79162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9156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91623"/>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791626"/>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791627"/>
                                        </p:tgtEl>
                                        <p:attrNameLst>
                                          <p:attrName>style.visibility</p:attrName>
                                        </p:attrNameLst>
                                      </p:cBhvr>
                                      <p:to>
                                        <p:strVal val="visible"/>
                                      </p:to>
                                    </p:set>
                                    <p:animEffect transition="in" filter="blinds(horizontal)">
                                      <p:cBhvr>
                                        <p:cTn id="25" dur="500"/>
                                        <p:tgtEl>
                                          <p:spTgt spid="791627"/>
                                        </p:tgtEl>
                                      </p:cBhvr>
                                    </p:animEffect>
                                  </p:childTnLst>
                                </p:cTn>
                              </p:par>
                              <p:par>
                                <p:cTn id="26" presetID="3" presetClass="entr" presetSubtype="10" fill="hold" nodeType="withEffect">
                                  <p:stCondLst>
                                    <p:cond delay="0"/>
                                  </p:stCondLst>
                                  <p:childTnLst>
                                    <p:set>
                                      <p:cBhvr>
                                        <p:cTn id="27" dur="1" fill="hold">
                                          <p:stCondLst>
                                            <p:cond delay="0"/>
                                          </p:stCondLst>
                                        </p:cTn>
                                        <p:tgtEl>
                                          <p:spTgt spid="791625"/>
                                        </p:tgtEl>
                                        <p:attrNameLst>
                                          <p:attrName>style.visibility</p:attrName>
                                        </p:attrNameLst>
                                      </p:cBhvr>
                                      <p:to>
                                        <p:strVal val="visible"/>
                                      </p:to>
                                    </p:set>
                                    <p:animEffect transition="in" filter="blinds(horizontal)">
                                      <p:cBhvr>
                                        <p:cTn id="28" dur="500"/>
                                        <p:tgtEl>
                                          <p:spTgt spid="791625"/>
                                        </p:tgtEl>
                                      </p:cBhvr>
                                    </p:animEffect>
                                  </p:childTnLst>
                                </p:cTn>
                              </p:par>
                              <p:par>
                                <p:cTn id="29" presetID="3" presetClass="entr" presetSubtype="10" fill="hold" nodeType="with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blinds(horizontal)">
                                      <p:cBhvr>
                                        <p:cTn id="31" dur="500"/>
                                        <p:tgtEl>
                                          <p:spTgt spid="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blinds(horizontal)">
                                      <p:cBhvr>
                                        <p:cTn id="36" dur="500"/>
                                        <p:tgtEl>
                                          <p:spTgt spid="2"/>
                                        </p:tgtEl>
                                      </p:cBhvr>
                                    </p:animEffect>
                                  </p:childTnLst>
                                </p:cTn>
                              </p:par>
                              <p:par>
                                <p:cTn id="37" presetID="3" presetClass="entr" presetSubtype="10" fill="hold" nodeType="withEffect">
                                  <p:stCondLst>
                                    <p:cond delay="0"/>
                                  </p:stCondLst>
                                  <p:childTnLst>
                                    <p:set>
                                      <p:cBhvr>
                                        <p:cTn id="38" dur="1" fill="hold">
                                          <p:stCondLst>
                                            <p:cond delay="0"/>
                                          </p:stCondLst>
                                        </p:cTn>
                                        <p:tgtEl>
                                          <p:spTgt spid="791624"/>
                                        </p:tgtEl>
                                        <p:attrNameLst>
                                          <p:attrName>style.visibility</p:attrName>
                                        </p:attrNameLst>
                                      </p:cBhvr>
                                      <p:to>
                                        <p:strVal val="visible"/>
                                      </p:to>
                                    </p:set>
                                    <p:animEffect transition="in" filter="blinds(horizontal)">
                                      <p:cBhvr>
                                        <p:cTn id="39" dur="500"/>
                                        <p:tgtEl>
                                          <p:spTgt spid="791624"/>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791628"/>
                                        </p:tgtEl>
                                        <p:attrNameLst>
                                          <p:attrName>style.visibility</p:attrName>
                                        </p:attrNameLst>
                                      </p:cBhvr>
                                      <p:to>
                                        <p:strVal val="visible"/>
                                      </p:to>
                                    </p:set>
                                    <p:animEffect transition="in" filter="blinds(horizontal)">
                                      <p:cBhvr>
                                        <p:cTn id="42" dur="500"/>
                                        <p:tgtEl>
                                          <p:spTgt spid="791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1560" grpId="0"/>
      <p:bldP spid="791561" grpId="0"/>
      <p:bldP spid="791627" grpId="0"/>
      <p:bldP spid="79162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435" name="Rectangle 3">
            <a:extLst>
              <a:ext uri="{FF2B5EF4-FFF2-40B4-BE49-F238E27FC236}">
                <a16:creationId xmlns:a16="http://schemas.microsoft.com/office/drawing/2014/main" id="{B9C6F57C-9084-4BBA-8C85-8DBACFEA4064}"/>
              </a:ext>
            </a:extLst>
          </p:cNvPr>
          <p:cNvSpPr>
            <a:spLocks noGrp="1" noChangeArrowheads="1"/>
          </p:cNvSpPr>
          <p:nvPr>
            <p:ph type="body" idx="1"/>
          </p:nvPr>
        </p:nvSpPr>
        <p:spPr>
          <a:xfrm>
            <a:off x="457200" y="1449388"/>
            <a:ext cx="4533900" cy="4932362"/>
          </a:xfrm>
        </p:spPr>
        <p:txBody>
          <a:bodyPr/>
          <a:lstStyle/>
          <a:p>
            <a:r>
              <a:rPr kumimoji="1" lang="zh-CN" altLang="en-US" sz="2800">
                <a:solidFill>
                  <a:srgbClr val="000000"/>
                </a:solidFill>
                <a:latin typeface="Times New Roman" panose="02020603050405020304" pitchFamily="18" charset="0"/>
              </a:rPr>
              <a:t>开环差模电压增益</a:t>
            </a:r>
          </a:p>
          <a:p>
            <a:pPr lvl="1"/>
            <a:endParaRPr kumimoji="1" lang="en-US" altLang="zh-CN" sz="2400" i="1">
              <a:solidFill>
                <a:srgbClr val="000000"/>
              </a:solidFill>
              <a:latin typeface="Times New Roman" panose="02020603050405020304" pitchFamily="18" charset="0"/>
            </a:endParaRPr>
          </a:p>
          <a:p>
            <a:pPr lvl="1"/>
            <a:endParaRPr kumimoji="1" lang="en-US" altLang="zh-CN" sz="3200" i="1">
              <a:solidFill>
                <a:srgbClr val="000000"/>
              </a:solidFill>
              <a:latin typeface="Times New Roman" panose="02020603050405020304" pitchFamily="18" charset="0"/>
            </a:endParaRPr>
          </a:p>
          <a:p>
            <a:r>
              <a:rPr kumimoji="1" lang="zh-CN" altLang="en-US" sz="2800">
                <a:solidFill>
                  <a:srgbClr val="000000"/>
                </a:solidFill>
                <a:latin typeface="Times New Roman" panose="02020603050405020304" pitchFamily="18" charset="0"/>
              </a:rPr>
              <a:t>差模输入电阻</a:t>
            </a:r>
          </a:p>
          <a:p>
            <a:pPr lvl="1"/>
            <a:endParaRPr kumimoji="1" lang="zh-CN" altLang="en-US" sz="2400">
              <a:solidFill>
                <a:srgbClr val="000000"/>
              </a:solidFill>
              <a:latin typeface="Times New Roman" panose="02020603050405020304" pitchFamily="18" charset="0"/>
            </a:endParaRPr>
          </a:p>
          <a:p>
            <a:r>
              <a:rPr kumimoji="1" lang="zh-CN" altLang="en-US" sz="2800">
                <a:solidFill>
                  <a:srgbClr val="000000"/>
                </a:solidFill>
                <a:latin typeface="Times New Roman" panose="02020603050405020304" pitchFamily="18" charset="0"/>
              </a:rPr>
              <a:t>输出电阻</a:t>
            </a:r>
          </a:p>
          <a:p>
            <a:pPr lvl="1"/>
            <a:endParaRPr kumimoji="1" lang="zh-CN" altLang="en-US" sz="2400">
              <a:solidFill>
                <a:srgbClr val="000000"/>
              </a:solidFill>
              <a:latin typeface="Times New Roman" panose="02020603050405020304" pitchFamily="18" charset="0"/>
            </a:endParaRPr>
          </a:p>
          <a:p>
            <a:r>
              <a:rPr kumimoji="1" lang="zh-CN" altLang="en-US" sz="2800">
                <a:solidFill>
                  <a:srgbClr val="000000"/>
                </a:solidFill>
                <a:latin typeface="Times New Roman" panose="02020603050405020304" pitchFamily="18" charset="0"/>
              </a:rPr>
              <a:t>共模抑制比</a:t>
            </a:r>
          </a:p>
          <a:p>
            <a:pPr lvl="1"/>
            <a:endParaRPr kumimoji="1" lang="zh-CN" altLang="en-US" sz="2400">
              <a:solidFill>
                <a:srgbClr val="000000"/>
              </a:solidFill>
              <a:latin typeface="Times New Roman" panose="02020603050405020304" pitchFamily="18" charset="0"/>
            </a:endParaRPr>
          </a:p>
          <a:p>
            <a:endParaRPr kumimoji="1" lang="zh-CN" altLang="en-US" sz="2800">
              <a:solidFill>
                <a:srgbClr val="000000"/>
              </a:solidFill>
              <a:latin typeface="Times New Roman" panose="02020603050405020304" pitchFamily="18" charset="0"/>
            </a:endParaRPr>
          </a:p>
        </p:txBody>
      </p:sp>
      <p:sp>
        <p:nvSpPr>
          <p:cNvPr id="17411" name="Rectangle 4">
            <a:extLst>
              <a:ext uri="{FF2B5EF4-FFF2-40B4-BE49-F238E27FC236}">
                <a16:creationId xmlns:a16="http://schemas.microsoft.com/office/drawing/2014/main" id="{23EABF55-E7B3-417B-9114-470F2E623476}"/>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F0469F05-45CE-473C-BFC1-EDD7351E92D5}" type="datetime1">
              <a:rPr lang="zh-CN" altLang="en-US" sz="1800" b="0" smtClean="0">
                <a:solidFill>
                  <a:srgbClr val="B2B2B2"/>
                </a:solidFill>
              </a:rPr>
              <a:pPr>
                <a:spcAft>
                  <a:spcPct val="0"/>
                </a:spcAft>
                <a:buFontTx/>
                <a:buNone/>
              </a:pPr>
              <a:t>2022/12/5</a:t>
            </a:fld>
            <a:endParaRPr lang="en-US" altLang="zh-CN" sz="1800" b="0">
              <a:solidFill>
                <a:srgbClr val="B2B2B2"/>
              </a:solidFill>
            </a:endParaRPr>
          </a:p>
        </p:txBody>
      </p:sp>
      <p:sp>
        <p:nvSpPr>
          <p:cNvPr id="17412" name="Rectangle 5">
            <a:extLst>
              <a:ext uri="{FF2B5EF4-FFF2-40B4-BE49-F238E27FC236}">
                <a16:creationId xmlns:a16="http://schemas.microsoft.com/office/drawing/2014/main" id="{7B91D695-079F-4BB6-80EF-24323786F7B4}"/>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latin typeface="Times New Roman" panose="02020603050405020304" pitchFamily="18" charset="0"/>
              </a:rPr>
              <a:t>模拟与数字电路 </a:t>
            </a:r>
            <a:r>
              <a:rPr lang="en-US" altLang="zh-CN" sz="1800" b="0">
                <a:solidFill>
                  <a:srgbClr val="B2B2B2"/>
                </a:solidFill>
                <a:latin typeface="Times New Roman" panose="02020603050405020304" pitchFamily="18" charset="0"/>
              </a:rPr>
              <a:t>— </a:t>
            </a:r>
            <a:r>
              <a:rPr lang="zh-CN" altLang="en-US" sz="1800" b="0">
                <a:solidFill>
                  <a:srgbClr val="B2B2B2"/>
                </a:solidFill>
                <a:latin typeface="Times New Roman" panose="02020603050405020304" pitchFamily="18" charset="0"/>
              </a:rPr>
              <a:t>集成运算放大器 </a:t>
            </a:r>
            <a:r>
              <a:rPr lang="en-US" altLang="zh-CN" sz="1800" b="0">
                <a:solidFill>
                  <a:srgbClr val="B2B2B2"/>
                </a:solidFill>
                <a:latin typeface="Times New Roman" panose="02020603050405020304" pitchFamily="18" charset="0"/>
              </a:rPr>
              <a:t>(1)</a:t>
            </a:r>
          </a:p>
        </p:txBody>
      </p:sp>
      <p:sp>
        <p:nvSpPr>
          <p:cNvPr id="17413" name="Rectangle 6">
            <a:extLst>
              <a:ext uri="{FF2B5EF4-FFF2-40B4-BE49-F238E27FC236}">
                <a16:creationId xmlns:a16="http://schemas.microsoft.com/office/drawing/2014/main" id="{75F94B3F-BBF5-4866-9501-DE487C01FF7D}"/>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229B8FF2-B8A0-48C3-BCF5-F462AEC922BB}" type="slidenum">
              <a:rPr lang="en-US" altLang="zh-CN" sz="1800" b="0" smtClean="0">
                <a:solidFill>
                  <a:srgbClr val="B2B2B2"/>
                </a:solidFill>
              </a:rPr>
              <a:pPr>
                <a:spcAft>
                  <a:spcPct val="0"/>
                </a:spcAft>
                <a:buFontTx/>
                <a:buNone/>
              </a:pPr>
              <a:t>8</a:t>
            </a:fld>
            <a:endParaRPr lang="en-US" altLang="zh-CN" sz="1800" b="0">
              <a:solidFill>
                <a:srgbClr val="B2B2B2"/>
              </a:solidFill>
            </a:endParaRPr>
          </a:p>
        </p:txBody>
      </p:sp>
      <p:sp>
        <p:nvSpPr>
          <p:cNvPr id="17414" name="Text Box 43">
            <a:extLst>
              <a:ext uri="{FF2B5EF4-FFF2-40B4-BE49-F238E27FC236}">
                <a16:creationId xmlns:a16="http://schemas.microsoft.com/office/drawing/2014/main" id="{D0A4A29F-8160-4203-ABF2-27FCD1D690B9}"/>
              </a:ext>
            </a:extLst>
          </p:cNvPr>
          <p:cNvSpPr txBox="1">
            <a:spLocks noChangeArrowheads="1"/>
          </p:cNvSpPr>
          <p:nvPr/>
        </p:nvSpPr>
        <p:spPr bwMode="auto">
          <a:xfrm>
            <a:off x="4968875" y="3446463"/>
            <a:ext cx="3286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nSpc>
                <a:spcPct val="120000"/>
              </a:lnSpc>
              <a:spcAft>
                <a:spcPct val="0"/>
              </a:spcAft>
              <a:buFontTx/>
              <a:buNone/>
            </a:pPr>
            <a:r>
              <a:rPr kumimoji="1" lang="en-US" altLang="zh-CN" i="1">
                <a:latin typeface="Times New Roman" panose="02020603050405020304" pitchFamily="18" charset="0"/>
                <a:ea typeface="楷体_GB2312"/>
                <a:cs typeface="楷体_GB2312"/>
              </a:rPr>
              <a:t>v</a:t>
            </a:r>
            <a:r>
              <a:rPr kumimoji="1" lang="en-US" altLang="zh-CN" baseline="-25000">
                <a:latin typeface="Times New Roman" panose="02020603050405020304" pitchFamily="18" charset="0"/>
                <a:ea typeface="楷体_GB2312"/>
                <a:cs typeface="楷体_GB2312"/>
              </a:rPr>
              <a:t>d</a:t>
            </a:r>
            <a:endParaRPr kumimoji="1" lang="en-US" altLang="zh-CN">
              <a:latin typeface="Times New Roman" panose="02020603050405020304" pitchFamily="18" charset="0"/>
              <a:ea typeface="楷体_GB2312"/>
              <a:cs typeface="楷体_GB2312"/>
            </a:endParaRPr>
          </a:p>
        </p:txBody>
      </p:sp>
      <p:sp>
        <p:nvSpPr>
          <p:cNvPr id="17415" name="Rectangle 2">
            <a:extLst>
              <a:ext uri="{FF2B5EF4-FFF2-40B4-BE49-F238E27FC236}">
                <a16:creationId xmlns:a16="http://schemas.microsoft.com/office/drawing/2014/main" id="{499A2CD4-6ABE-4863-8884-189FF2266C83}"/>
              </a:ext>
            </a:extLst>
          </p:cNvPr>
          <p:cNvSpPr>
            <a:spLocks noGrp="1" noChangeArrowheads="1"/>
          </p:cNvSpPr>
          <p:nvPr>
            <p:ph type="title"/>
          </p:nvPr>
        </p:nvSpPr>
        <p:spPr/>
        <p:txBody>
          <a:bodyPr/>
          <a:lstStyle/>
          <a:p>
            <a:r>
              <a:rPr kumimoji="1" lang="zh-CN" altLang="en-US">
                <a:solidFill>
                  <a:srgbClr val="000000"/>
                </a:solidFill>
              </a:rPr>
              <a:t>理想集成运放的</a:t>
            </a:r>
            <a:r>
              <a:rPr lang="zh-CN" altLang="en-US"/>
              <a:t>主要参数</a:t>
            </a:r>
          </a:p>
        </p:txBody>
      </p:sp>
      <p:sp>
        <p:nvSpPr>
          <p:cNvPr id="17416" name="Text Box 9">
            <a:extLst>
              <a:ext uri="{FF2B5EF4-FFF2-40B4-BE49-F238E27FC236}">
                <a16:creationId xmlns:a16="http://schemas.microsoft.com/office/drawing/2014/main" id="{5F314B07-C231-495F-A231-FC5A8D2B0AB3}"/>
              </a:ext>
            </a:extLst>
          </p:cNvPr>
          <p:cNvSpPr txBox="1">
            <a:spLocks noChangeArrowheads="1"/>
          </p:cNvSpPr>
          <p:nvPr/>
        </p:nvSpPr>
        <p:spPr bwMode="auto">
          <a:xfrm>
            <a:off x="4357688" y="2736850"/>
            <a:ext cx="33496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nSpc>
                <a:spcPct val="120000"/>
              </a:lnSpc>
              <a:spcAft>
                <a:spcPct val="0"/>
              </a:spcAft>
              <a:buFontTx/>
              <a:buNone/>
            </a:pPr>
            <a:r>
              <a:rPr kumimoji="1" lang="en-US" altLang="zh-CN" i="1">
                <a:latin typeface="Times New Roman" panose="02020603050405020304" pitchFamily="18" charset="0"/>
                <a:ea typeface="楷体_GB2312"/>
                <a:cs typeface="楷体_GB2312"/>
              </a:rPr>
              <a:t>v</a:t>
            </a:r>
            <a:r>
              <a:rPr kumimoji="1" lang="en-US" altLang="zh-CN" baseline="-25000">
                <a:latin typeface="Times New Roman" panose="02020603050405020304" pitchFamily="18" charset="0"/>
                <a:ea typeface="楷体_GB2312"/>
                <a:cs typeface="楷体_GB2312"/>
              </a:rPr>
              <a:t>p</a:t>
            </a:r>
            <a:endParaRPr kumimoji="1" lang="en-US" altLang="zh-CN">
              <a:latin typeface="Times New Roman" panose="02020603050405020304" pitchFamily="18" charset="0"/>
              <a:ea typeface="楷体_GB2312"/>
              <a:cs typeface="楷体_GB2312"/>
            </a:endParaRPr>
          </a:p>
        </p:txBody>
      </p:sp>
      <p:sp>
        <p:nvSpPr>
          <p:cNvPr id="17417" name="Text Box 10">
            <a:extLst>
              <a:ext uri="{FF2B5EF4-FFF2-40B4-BE49-F238E27FC236}">
                <a16:creationId xmlns:a16="http://schemas.microsoft.com/office/drawing/2014/main" id="{09B5D21A-19FC-46E9-A2FB-8D7402D3EB0E}"/>
              </a:ext>
            </a:extLst>
          </p:cNvPr>
          <p:cNvSpPr txBox="1">
            <a:spLocks noChangeArrowheads="1"/>
          </p:cNvSpPr>
          <p:nvPr/>
        </p:nvSpPr>
        <p:spPr bwMode="auto">
          <a:xfrm>
            <a:off x="8245475" y="2989263"/>
            <a:ext cx="3143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nSpc>
                <a:spcPct val="120000"/>
              </a:lnSpc>
              <a:spcAft>
                <a:spcPct val="0"/>
              </a:spcAft>
              <a:buFontTx/>
              <a:buNone/>
            </a:pPr>
            <a:r>
              <a:rPr kumimoji="1" lang="en-US" altLang="zh-CN" i="1">
                <a:latin typeface="Times New Roman" panose="02020603050405020304" pitchFamily="18" charset="0"/>
                <a:ea typeface="楷体_GB2312"/>
                <a:cs typeface="楷体_GB2312"/>
              </a:rPr>
              <a:t>v</a:t>
            </a:r>
            <a:r>
              <a:rPr kumimoji="1" lang="en-US" altLang="zh-CN" baseline="-25000">
                <a:latin typeface="Times New Roman" panose="02020603050405020304" pitchFamily="18" charset="0"/>
                <a:ea typeface="楷体_GB2312"/>
                <a:cs typeface="楷体_GB2312"/>
              </a:rPr>
              <a:t>o</a:t>
            </a:r>
            <a:endParaRPr kumimoji="1" lang="en-US" altLang="zh-CN">
              <a:latin typeface="Times New Roman" panose="02020603050405020304" pitchFamily="18" charset="0"/>
              <a:ea typeface="楷体_GB2312"/>
              <a:cs typeface="楷体_GB2312"/>
            </a:endParaRPr>
          </a:p>
        </p:txBody>
      </p:sp>
      <p:sp>
        <p:nvSpPr>
          <p:cNvPr id="17418" name="Line 13">
            <a:extLst>
              <a:ext uri="{FF2B5EF4-FFF2-40B4-BE49-F238E27FC236}">
                <a16:creationId xmlns:a16="http://schemas.microsoft.com/office/drawing/2014/main" id="{B20B0CD9-2AEB-4441-8393-2011AFF89706}"/>
              </a:ext>
            </a:extLst>
          </p:cNvPr>
          <p:cNvSpPr>
            <a:spLocks noChangeShapeType="1"/>
          </p:cNvSpPr>
          <p:nvPr/>
        </p:nvSpPr>
        <p:spPr bwMode="auto">
          <a:xfrm>
            <a:off x="4921250" y="4465638"/>
            <a:ext cx="91916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19" name="Line 15">
            <a:extLst>
              <a:ext uri="{FF2B5EF4-FFF2-40B4-BE49-F238E27FC236}">
                <a16:creationId xmlns:a16="http://schemas.microsoft.com/office/drawing/2014/main" id="{9F777E5D-492C-4BF9-8694-DDF8E47F81FA}"/>
              </a:ext>
            </a:extLst>
          </p:cNvPr>
          <p:cNvSpPr>
            <a:spLocks noChangeShapeType="1"/>
          </p:cNvSpPr>
          <p:nvPr/>
        </p:nvSpPr>
        <p:spPr bwMode="auto">
          <a:xfrm>
            <a:off x="6589713" y="3817938"/>
            <a:ext cx="19431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0" name="AutoShape 16">
            <a:extLst>
              <a:ext uri="{FF2B5EF4-FFF2-40B4-BE49-F238E27FC236}">
                <a16:creationId xmlns:a16="http://schemas.microsoft.com/office/drawing/2014/main" id="{45EEBE01-3887-480A-87ED-A9B88E4D619B}"/>
              </a:ext>
            </a:extLst>
          </p:cNvPr>
          <p:cNvSpPr>
            <a:spLocks noChangeAspect="1" noChangeArrowheads="1"/>
          </p:cNvSpPr>
          <p:nvPr/>
        </p:nvSpPr>
        <p:spPr bwMode="auto">
          <a:xfrm rot="5400000">
            <a:off x="5487194" y="2434431"/>
            <a:ext cx="2816225" cy="2773363"/>
          </a:xfrm>
          <a:prstGeom prst="triangle">
            <a:avLst>
              <a:gd name="adj" fmla="val 50000"/>
            </a:avLst>
          </a:prstGeom>
          <a:noFill/>
          <a:ln w="38100">
            <a:solidFill>
              <a:srgbClr val="00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7421" name="Oval 18">
            <a:extLst>
              <a:ext uri="{FF2B5EF4-FFF2-40B4-BE49-F238E27FC236}">
                <a16:creationId xmlns:a16="http://schemas.microsoft.com/office/drawing/2014/main" id="{E13BA9D6-8CC2-43C1-ACA3-4FA8150413A6}"/>
              </a:ext>
            </a:extLst>
          </p:cNvPr>
          <p:cNvSpPr>
            <a:spLocks noChangeArrowheads="1"/>
          </p:cNvSpPr>
          <p:nvPr/>
        </p:nvSpPr>
        <p:spPr bwMode="auto">
          <a:xfrm>
            <a:off x="8532813" y="3765550"/>
            <a:ext cx="107950" cy="107950"/>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7422" name="Text Box 19">
            <a:extLst>
              <a:ext uri="{FF2B5EF4-FFF2-40B4-BE49-F238E27FC236}">
                <a16:creationId xmlns:a16="http://schemas.microsoft.com/office/drawing/2014/main" id="{60401D43-B809-47C4-A26B-7DE488ADE0B3}"/>
              </a:ext>
            </a:extLst>
          </p:cNvPr>
          <p:cNvSpPr txBox="1">
            <a:spLocks noChangeArrowheads="1"/>
          </p:cNvSpPr>
          <p:nvPr/>
        </p:nvSpPr>
        <p:spPr bwMode="auto">
          <a:xfrm>
            <a:off x="7307263" y="3781425"/>
            <a:ext cx="361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400" b="0"/>
              <a:t>+</a:t>
            </a:r>
          </a:p>
        </p:txBody>
      </p:sp>
      <p:sp>
        <p:nvSpPr>
          <p:cNvPr id="17423" name="Text Box 20">
            <a:extLst>
              <a:ext uri="{FF2B5EF4-FFF2-40B4-BE49-F238E27FC236}">
                <a16:creationId xmlns:a16="http://schemas.microsoft.com/office/drawing/2014/main" id="{82649094-BADE-482C-B175-058587017099}"/>
              </a:ext>
            </a:extLst>
          </p:cNvPr>
          <p:cNvSpPr txBox="1">
            <a:spLocks noChangeArrowheads="1"/>
          </p:cNvSpPr>
          <p:nvPr/>
        </p:nvSpPr>
        <p:spPr bwMode="auto">
          <a:xfrm>
            <a:off x="6667500" y="3781425"/>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400" b="0">
                <a:cs typeface="Arial" panose="020B0604020202020204" pitchFamily="34" charset="0"/>
              </a:rPr>
              <a:t>–</a:t>
            </a:r>
          </a:p>
        </p:txBody>
      </p:sp>
      <p:sp>
        <p:nvSpPr>
          <p:cNvPr id="17424" name="Oval 21">
            <a:extLst>
              <a:ext uri="{FF2B5EF4-FFF2-40B4-BE49-F238E27FC236}">
                <a16:creationId xmlns:a16="http://schemas.microsoft.com/office/drawing/2014/main" id="{81C82B0A-EA4E-4D90-BD2B-51F089C3A730}"/>
              </a:ext>
            </a:extLst>
          </p:cNvPr>
          <p:cNvSpPr>
            <a:spLocks noChangeArrowheads="1"/>
          </p:cNvSpPr>
          <p:nvPr/>
        </p:nvSpPr>
        <p:spPr bwMode="auto">
          <a:xfrm>
            <a:off x="4860925" y="4405313"/>
            <a:ext cx="107950" cy="107950"/>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7425" name="AutoShape 30">
            <a:extLst>
              <a:ext uri="{FF2B5EF4-FFF2-40B4-BE49-F238E27FC236}">
                <a16:creationId xmlns:a16="http://schemas.microsoft.com/office/drawing/2014/main" id="{C0C6FFE3-525B-47C2-8B8A-95984CB7B456}"/>
              </a:ext>
            </a:extLst>
          </p:cNvPr>
          <p:cNvSpPr>
            <a:spLocks noChangeArrowheads="1"/>
          </p:cNvSpPr>
          <p:nvPr/>
        </p:nvSpPr>
        <p:spPr bwMode="auto">
          <a:xfrm rot="5400000">
            <a:off x="6985001" y="3529012"/>
            <a:ext cx="360362" cy="576263"/>
          </a:xfrm>
          <a:prstGeom prst="diamond">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7426" name="Line 31">
            <a:extLst>
              <a:ext uri="{FF2B5EF4-FFF2-40B4-BE49-F238E27FC236}">
                <a16:creationId xmlns:a16="http://schemas.microsoft.com/office/drawing/2014/main" id="{5B60E97C-D609-49BA-A085-CDAC8B2FD2DE}"/>
              </a:ext>
            </a:extLst>
          </p:cNvPr>
          <p:cNvSpPr>
            <a:spLocks noChangeShapeType="1"/>
          </p:cNvSpPr>
          <p:nvPr/>
        </p:nvSpPr>
        <p:spPr bwMode="auto">
          <a:xfrm>
            <a:off x="6602413" y="3817938"/>
            <a:ext cx="0" cy="431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7" name="Line 32">
            <a:extLst>
              <a:ext uri="{FF2B5EF4-FFF2-40B4-BE49-F238E27FC236}">
                <a16:creationId xmlns:a16="http://schemas.microsoft.com/office/drawing/2014/main" id="{A23A1C0F-4074-4D46-8107-6EA599CECDCA}"/>
              </a:ext>
            </a:extLst>
          </p:cNvPr>
          <p:cNvSpPr>
            <a:spLocks noChangeShapeType="1"/>
          </p:cNvSpPr>
          <p:nvPr/>
        </p:nvSpPr>
        <p:spPr bwMode="auto">
          <a:xfrm>
            <a:off x="6443663" y="4249738"/>
            <a:ext cx="32543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30" name="Line 35">
            <a:extLst>
              <a:ext uri="{FF2B5EF4-FFF2-40B4-BE49-F238E27FC236}">
                <a16:creationId xmlns:a16="http://schemas.microsoft.com/office/drawing/2014/main" id="{19B8711A-58D3-4D29-BFAB-CB93718F600B}"/>
              </a:ext>
            </a:extLst>
          </p:cNvPr>
          <p:cNvSpPr>
            <a:spLocks noChangeShapeType="1"/>
          </p:cNvSpPr>
          <p:nvPr/>
        </p:nvSpPr>
        <p:spPr bwMode="auto">
          <a:xfrm>
            <a:off x="5832475" y="3133725"/>
            <a:ext cx="0" cy="1320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31" name="Rectangle 36">
            <a:extLst>
              <a:ext uri="{FF2B5EF4-FFF2-40B4-BE49-F238E27FC236}">
                <a16:creationId xmlns:a16="http://schemas.microsoft.com/office/drawing/2014/main" id="{2AEA9ACD-3B49-4BE9-9ED9-F592E3AC81F7}"/>
              </a:ext>
            </a:extLst>
          </p:cNvPr>
          <p:cNvSpPr>
            <a:spLocks noChangeArrowheads="1"/>
          </p:cNvSpPr>
          <p:nvPr/>
        </p:nvSpPr>
        <p:spPr bwMode="auto">
          <a:xfrm>
            <a:off x="5738813" y="3565525"/>
            <a:ext cx="188912" cy="463550"/>
          </a:xfrm>
          <a:prstGeom prst="rect">
            <a:avLst/>
          </a:prstGeom>
          <a:solidFill>
            <a:schemeClr val="bg1"/>
          </a:solidFill>
          <a:ln w="38100">
            <a:solidFill>
              <a:schemeClr val="tx1"/>
            </a:solidFill>
            <a:miter lim="800000"/>
            <a:headEnd/>
            <a:tailE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aphicFrame>
        <p:nvGraphicFramePr>
          <p:cNvPr id="17432" name="Object 37">
            <a:extLst>
              <a:ext uri="{FF2B5EF4-FFF2-40B4-BE49-F238E27FC236}">
                <a16:creationId xmlns:a16="http://schemas.microsoft.com/office/drawing/2014/main" id="{A5A434C2-9542-4C4C-8525-687E7091ACA9}"/>
              </a:ext>
            </a:extLst>
          </p:cNvPr>
          <p:cNvGraphicFramePr>
            <a:graphicFrameLocks noChangeAspect="1"/>
          </p:cNvGraphicFramePr>
          <p:nvPr/>
        </p:nvGraphicFramePr>
        <p:xfrm>
          <a:off x="5976938" y="3549650"/>
          <a:ext cx="331787" cy="469900"/>
        </p:xfrm>
        <a:graphic>
          <a:graphicData uri="http://schemas.openxmlformats.org/presentationml/2006/ole">
            <mc:AlternateContent xmlns:mc="http://schemas.openxmlformats.org/markup-compatibility/2006">
              <mc:Choice xmlns:v="urn:schemas-microsoft-com:vml" Requires="v">
                <p:oleObj spid="_x0000_s17461" name="公式" r:id="rId4" imgW="126780" imgH="215526" progId="Equation.3">
                  <p:embed/>
                </p:oleObj>
              </mc:Choice>
              <mc:Fallback>
                <p:oleObj name="公式" r:id="rId4" imgW="126780" imgH="215526" progId="Equation.3">
                  <p:embed/>
                  <p:pic>
                    <p:nvPicPr>
                      <p:cNvPr id="0" name="Object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76938" y="3549650"/>
                        <a:ext cx="331787" cy="469900"/>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19050">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33" name="Line 38">
            <a:extLst>
              <a:ext uri="{FF2B5EF4-FFF2-40B4-BE49-F238E27FC236}">
                <a16:creationId xmlns:a16="http://schemas.microsoft.com/office/drawing/2014/main" id="{AB41B140-713B-4E24-B6A7-92BC2411E496}"/>
              </a:ext>
            </a:extLst>
          </p:cNvPr>
          <p:cNvSpPr>
            <a:spLocks noChangeShapeType="1"/>
          </p:cNvSpPr>
          <p:nvPr/>
        </p:nvSpPr>
        <p:spPr bwMode="auto">
          <a:xfrm>
            <a:off x="4921250" y="3133725"/>
            <a:ext cx="91916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34" name="Oval 39">
            <a:extLst>
              <a:ext uri="{FF2B5EF4-FFF2-40B4-BE49-F238E27FC236}">
                <a16:creationId xmlns:a16="http://schemas.microsoft.com/office/drawing/2014/main" id="{26FAE5BB-EDE3-41E9-8CAF-22A51676BA7A}"/>
              </a:ext>
            </a:extLst>
          </p:cNvPr>
          <p:cNvSpPr>
            <a:spLocks noChangeArrowheads="1"/>
          </p:cNvSpPr>
          <p:nvPr/>
        </p:nvSpPr>
        <p:spPr bwMode="auto">
          <a:xfrm>
            <a:off x="4860925" y="3073400"/>
            <a:ext cx="107950" cy="107950"/>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7435" name="Text Box 40">
            <a:extLst>
              <a:ext uri="{FF2B5EF4-FFF2-40B4-BE49-F238E27FC236}">
                <a16:creationId xmlns:a16="http://schemas.microsoft.com/office/drawing/2014/main" id="{290145B2-9951-4555-A3EC-A451778A06D5}"/>
              </a:ext>
            </a:extLst>
          </p:cNvPr>
          <p:cNvSpPr txBox="1">
            <a:spLocks noChangeArrowheads="1"/>
          </p:cNvSpPr>
          <p:nvPr/>
        </p:nvSpPr>
        <p:spPr bwMode="auto">
          <a:xfrm>
            <a:off x="4357688" y="4060825"/>
            <a:ext cx="328612"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nSpc>
                <a:spcPct val="120000"/>
              </a:lnSpc>
              <a:spcAft>
                <a:spcPct val="0"/>
              </a:spcAft>
              <a:buFontTx/>
              <a:buNone/>
            </a:pPr>
            <a:r>
              <a:rPr kumimoji="1" lang="en-US" altLang="zh-CN" i="1">
                <a:latin typeface="Times New Roman" panose="02020603050405020304" pitchFamily="18" charset="0"/>
                <a:ea typeface="楷体_GB2312"/>
                <a:cs typeface="楷体_GB2312"/>
              </a:rPr>
              <a:t>v</a:t>
            </a:r>
            <a:r>
              <a:rPr kumimoji="1" lang="en-US" altLang="zh-CN" baseline="-25000">
                <a:latin typeface="Times New Roman" panose="02020603050405020304" pitchFamily="18" charset="0"/>
                <a:ea typeface="楷体_GB2312"/>
                <a:cs typeface="楷体_GB2312"/>
              </a:rPr>
              <a:t>n</a:t>
            </a:r>
            <a:endParaRPr kumimoji="1" lang="en-US" altLang="zh-CN">
              <a:latin typeface="Times New Roman" panose="02020603050405020304" pitchFamily="18" charset="0"/>
              <a:ea typeface="楷体_GB2312"/>
              <a:cs typeface="楷体_GB2312"/>
            </a:endParaRPr>
          </a:p>
        </p:txBody>
      </p:sp>
      <p:sp>
        <p:nvSpPr>
          <p:cNvPr id="17436" name="Text Box 41">
            <a:extLst>
              <a:ext uri="{FF2B5EF4-FFF2-40B4-BE49-F238E27FC236}">
                <a16:creationId xmlns:a16="http://schemas.microsoft.com/office/drawing/2014/main" id="{50A1604A-FFA3-44F2-B68E-9513DF8D41FD}"/>
              </a:ext>
            </a:extLst>
          </p:cNvPr>
          <p:cNvSpPr txBox="1">
            <a:spLocks noChangeArrowheads="1"/>
          </p:cNvSpPr>
          <p:nvPr/>
        </p:nvSpPr>
        <p:spPr bwMode="auto">
          <a:xfrm>
            <a:off x="5037138" y="4011613"/>
            <a:ext cx="304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800" b="0"/>
              <a:t>-</a:t>
            </a:r>
          </a:p>
        </p:txBody>
      </p:sp>
      <p:sp>
        <p:nvSpPr>
          <p:cNvPr id="17437" name="Text Box 42">
            <a:extLst>
              <a:ext uri="{FF2B5EF4-FFF2-40B4-BE49-F238E27FC236}">
                <a16:creationId xmlns:a16="http://schemas.microsoft.com/office/drawing/2014/main" id="{946F1929-7445-4603-8B28-63691C3BDABD}"/>
              </a:ext>
            </a:extLst>
          </p:cNvPr>
          <p:cNvSpPr txBox="1">
            <a:spLocks noChangeArrowheads="1"/>
          </p:cNvSpPr>
          <p:nvPr/>
        </p:nvSpPr>
        <p:spPr bwMode="auto">
          <a:xfrm>
            <a:off x="5040313" y="3097213"/>
            <a:ext cx="3635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400" b="0">
                <a:cs typeface="Arial" panose="020B0604020202020204" pitchFamily="34" charset="0"/>
              </a:rPr>
              <a:t>+</a:t>
            </a:r>
          </a:p>
        </p:txBody>
      </p:sp>
      <p:graphicFrame>
        <p:nvGraphicFramePr>
          <p:cNvPr id="17438" name="Object 44">
            <a:extLst>
              <a:ext uri="{FF2B5EF4-FFF2-40B4-BE49-F238E27FC236}">
                <a16:creationId xmlns:a16="http://schemas.microsoft.com/office/drawing/2014/main" id="{5C012405-4867-4A27-A4BC-8BFE335EE8BA}"/>
              </a:ext>
            </a:extLst>
          </p:cNvPr>
          <p:cNvGraphicFramePr>
            <a:graphicFrameLocks noChangeAspect="1"/>
          </p:cNvGraphicFramePr>
          <p:nvPr/>
        </p:nvGraphicFramePr>
        <p:xfrm>
          <a:off x="6264275" y="3130550"/>
          <a:ext cx="858838" cy="550863"/>
        </p:xfrm>
        <a:graphic>
          <a:graphicData uri="http://schemas.openxmlformats.org/presentationml/2006/ole">
            <mc:AlternateContent xmlns:mc="http://schemas.openxmlformats.org/markup-compatibility/2006">
              <mc:Choice xmlns:v="urn:schemas-microsoft-com:vml" Requires="v">
                <p:oleObj spid="_x0000_s17462" name="公式" r:id="rId6" imgW="355446" imgH="228501" progId="Equation.3">
                  <p:embed/>
                </p:oleObj>
              </mc:Choice>
              <mc:Fallback>
                <p:oleObj name="公式" r:id="rId6" imgW="355446" imgH="228501" progId="Equation.3">
                  <p:embed/>
                  <p:pic>
                    <p:nvPicPr>
                      <p:cNvPr id="0" name="Object 4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64275" y="3130550"/>
                        <a:ext cx="858838" cy="550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6478" name="Object 46">
            <a:extLst>
              <a:ext uri="{FF2B5EF4-FFF2-40B4-BE49-F238E27FC236}">
                <a16:creationId xmlns:a16="http://schemas.microsoft.com/office/drawing/2014/main" id="{54EE1E3F-AA0C-4C5D-AFBC-28FD9BEFA1DE}"/>
              </a:ext>
            </a:extLst>
          </p:cNvPr>
          <p:cNvGraphicFramePr>
            <a:graphicFrameLocks noChangeAspect="1"/>
          </p:cNvGraphicFramePr>
          <p:nvPr/>
        </p:nvGraphicFramePr>
        <p:xfrm>
          <a:off x="863600" y="5337175"/>
          <a:ext cx="3921125" cy="1076325"/>
        </p:xfrm>
        <a:graphic>
          <a:graphicData uri="http://schemas.openxmlformats.org/presentationml/2006/ole">
            <mc:AlternateContent xmlns:mc="http://schemas.openxmlformats.org/markup-compatibility/2006">
              <mc:Choice xmlns:v="urn:schemas-microsoft-com:vml" Requires="v">
                <p:oleObj spid="_x0000_s17463" name="公式" r:id="rId8" imgW="1752600" imgH="482600" progId="Equation.3">
                  <p:embed/>
                </p:oleObj>
              </mc:Choice>
              <mc:Fallback>
                <p:oleObj name="公式" r:id="rId8" imgW="1752600" imgH="482600" progId="Equation.3">
                  <p:embed/>
                  <p:pic>
                    <p:nvPicPr>
                      <p:cNvPr id="0" name="Object 4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63600" y="5337175"/>
                        <a:ext cx="3921125"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6481" name="Object 49">
            <a:extLst>
              <a:ext uri="{FF2B5EF4-FFF2-40B4-BE49-F238E27FC236}">
                <a16:creationId xmlns:a16="http://schemas.microsoft.com/office/drawing/2014/main" id="{C1C24FED-CC12-4EFE-84F5-97EE235B068E}"/>
              </a:ext>
            </a:extLst>
          </p:cNvPr>
          <p:cNvGraphicFramePr>
            <a:graphicFrameLocks noChangeAspect="1"/>
          </p:cNvGraphicFramePr>
          <p:nvPr/>
        </p:nvGraphicFramePr>
        <p:xfrm>
          <a:off x="904875" y="1989138"/>
          <a:ext cx="3468688" cy="1076325"/>
        </p:xfrm>
        <a:graphic>
          <a:graphicData uri="http://schemas.openxmlformats.org/presentationml/2006/ole">
            <mc:AlternateContent xmlns:mc="http://schemas.openxmlformats.org/markup-compatibility/2006">
              <mc:Choice xmlns:v="urn:schemas-microsoft-com:vml" Requires="v">
                <p:oleObj spid="_x0000_s17464" name="公式" r:id="rId10" imgW="1548728" imgH="482391" progId="Equation.3">
                  <p:embed/>
                </p:oleObj>
              </mc:Choice>
              <mc:Fallback>
                <p:oleObj name="公式" r:id="rId10" imgW="1548728" imgH="482391" progId="Equation.3">
                  <p:embed/>
                  <p:pic>
                    <p:nvPicPr>
                      <p:cNvPr id="0" name="Object 4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04875" y="1989138"/>
                        <a:ext cx="3468688"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6482" name="Object 50">
            <a:extLst>
              <a:ext uri="{FF2B5EF4-FFF2-40B4-BE49-F238E27FC236}">
                <a16:creationId xmlns:a16="http://schemas.microsoft.com/office/drawing/2014/main" id="{FD1E1932-414A-4D58-A377-0165B31D4FF6}"/>
              </a:ext>
            </a:extLst>
          </p:cNvPr>
          <p:cNvGraphicFramePr>
            <a:graphicFrameLocks noChangeAspect="1"/>
          </p:cNvGraphicFramePr>
          <p:nvPr/>
        </p:nvGraphicFramePr>
        <p:xfrm>
          <a:off x="2416175" y="3552825"/>
          <a:ext cx="1023938" cy="479425"/>
        </p:xfrm>
        <a:graphic>
          <a:graphicData uri="http://schemas.openxmlformats.org/presentationml/2006/ole">
            <mc:AlternateContent xmlns:mc="http://schemas.openxmlformats.org/markup-compatibility/2006">
              <mc:Choice xmlns:v="urn:schemas-microsoft-com:vml" Requires="v">
                <p:oleObj spid="_x0000_s17465" name="公式" r:id="rId12" imgW="457002" imgH="215806" progId="Equation.3">
                  <p:embed/>
                </p:oleObj>
              </mc:Choice>
              <mc:Fallback>
                <p:oleObj name="公式" r:id="rId12" imgW="457002" imgH="215806" progId="Equation.3">
                  <p:embed/>
                  <p:pic>
                    <p:nvPicPr>
                      <p:cNvPr id="0" name="Object 5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416175" y="3552825"/>
                        <a:ext cx="10239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6483" name="Object 51">
            <a:extLst>
              <a:ext uri="{FF2B5EF4-FFF2-40B4-BE49-F238E27FC236}">
                <a16:creationId xmlns:a16="http://schemas.microsoft.com/office/drawing/2014/main" id="{53BF1828-F511-41F6-9887-6B91EA859D5B}"/>
              </a:ext>
            </a:extLst>
          </p:cNvPr>
          <p:cNvGraphicFramePr>
            <a:graphicFrameLocks noChangeAspect="1"/>
          </p:cNvGraphicFramePr>
          <p:nvPr/>
        </p:nvGraphicFramePr>
        <p:xfrm>
          <a:off x="2370138" y="4437063"/>
          <a:ext cx="993775" cy="509587"/>
        </p:xfrm>
        <a:graphic>
          <a:graphicData uri="http://schemas.openxmlformats.org/presentationml/2006/ole">
            <mc:AlternateContent xmlns:mc="http://schemas.openxmlformats.org/markup-compatibility/2006">
              <mc:Choice xmlns:v="urn:schemas-microsoft-com:vml" Requires="v">
                <p:oleObj spid="_x0000_s17466" name="公式" r:id="rId14" imgW="444307" imgH="228501" progId="Equation.3">
                  <p:embed/>
                </p:oleObj>
              </mc:Choice>
              <mc:Fallback>
                <p:oleObj name="公式" r:id="rId14" imgW="444307" imgH="228501" progId="Equation.3">
                  <p:embed/>
                  <p:pic>
                    <p:nvPicPr>
                      <p:cNvPr id="0" name="Object 5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370138" y="4437063"/>
                        <a:ext cx="993775" cy="50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64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8648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8643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nodeType="clickEffect">
                                  <p:stCondLst>
                                    <p:cond delay="0"/>
                                  </p:stCondLst>
                                  <p:childTnLst>
                                    <p:set>
                                      <p:cBhvr>
                                        <p:cTn id="18" dur="1" fill="hold">
                                          <p:stCondLst>
                                            <p:cond delay="0"/>
                                          </p:stCondLst>
                                        </p:cTn>
                                        <p:tgtEl>
                                          <p:spTgt spid="786482"/>
                                        </p:tgtEl>
                                        <p:attrNameLst>
                                          <p:attrName>style.visibility</p:attrName>
                                        </p:attrNameLst>
                                      </p:cBhvr>
                                      <p:to>
                                        <p:strVal val="visible"/>
                                      </p:to>
                                    </p:set>
                                    <p:animEffect transition="in" filter="blinds(horizontal)">
                                      <p:cBhvr>
                                        <p:cTn id="19" dur="500"/>
                                        <p:tgtEl>
                                          <p:spTgt spid="78648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786435">
                                            <p:txEl>
                                              <p:pRg st="5" end="5"/>
                                            </p:txEl>
                                          </p:spTgt>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786483"/>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786435">
                                            <p:txEl>
                                              <p:pRg st="7" end="7"/>
                                            </p:txEl>
                                          </p:spTgt>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786478"/>
                                        </p:tgtEl>
                                        <p:attrNameLst>
                                          <p:attrName>style.visibility</p:attrName>
                                        </p:attrNameLst>
                                      </p:cBhvr>
                                      <p:to>
                                        <p:strVal val="visible"/>
                                      </p:to>
                                    </p:set>
                                    <p:animEffect transition="in" filter="blinds(horizontal)">
                                      <p:cBhvr>
                                        <p:cTn id="36" dur="500"/>
                                        <p:tgtEl>
                                          <p:spTgt spid="7864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643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a:extLst>
              <a:ext uri="{FF2B5EF4-FFF2-40B4-BE49-F238E27FC236}">
                <a16:creationId xmlns:a16="http://schemas.microsoft.com/office/drawing/2014/main" id="{28F18F7E-783B-499F-A513-D80DA5652743}"/>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5919BC2D-2F6B-4462-AE09-B2C2EFBA8E8D}" type="datetime1">
              <a:rPr lang="zh-CN" altLang="en-US" sz="1800" b="0" smtClean="0">
                <a:solidFill>
                  <a:srgbClr val="B2B2B2"/>
                </a:solidFill>
              </a:rPr>
              <a:pPr>
                <a:spcAft>
                  <a:spcPct val="0"/>
                </a:spcAft>
                <a:buFontTx/>
                <a:buNone/>
              </a:pPr>
              <a:t>2022/12/5</a:t>
            </a:fld>
            <a:endParaRPr lang="en-US" altLang="zh-CN" sz="1800" b="0">
              <a:solidFill>
                <a:srgbClr val="B2B2B2"/>
              </a:solidFill>
            </a:endParaRPr>
          </a:p>
        </p:txBody>
      </p:sp>
      <p:sp>
        <p:nvSpPr>
          <p:cNvPr id="19459" name="Rectangle 5">
            <a:extLst>
              <a:ext uri="{FF2B5EF4-FFF2-40B4-BE49-F238E27FC236}">
                <a16:creationId xmlns:a16="http://schemas.microsoft.com/office/drawing/2014/main" id="{FFB7BCCA-A226-4C4E-9EA7-1A06CB189195}"/>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latin typeface="Times New Roman" panose="02020603050405020304" pitchFamily="18" charset="0"/>
              </a:rPr>
              <a:t>模拟与数字电路 </a:t>
            </a:r>
            <a:r>
              <a:rPr lang="en-US" altLang="zh-CN" sz="1800" b="0">
                <a:solidFill>
                  <a:srgbClr val="B2B2B2"/>
                </a:solidFill>
                <a:latin typeface="Times New Roman" panose="02020603050405020304" pitchFamily="18" charset="0"/>
              </a:rPr>
              <a:t>— </a:t>
            </a:r>
            <a:r>
              <a:rPr lang="zh-CN" altLang="en-US" sz="1800" b="0">
                <a:solidFill>
                  <a:srgbClr val="B2B2B2"/>
                </a:solidFill>
                <a:latin typeface="Times New Roman" panose="02020603050405020304" pitchFamily="18" charset="0"/>
              </a:rPr>
              <a:t>集成运算放大器 </a:t>
            </a:r>
            <a:r>
              <a:rPr lang="en-US" altLang="zh-CN" sz="1800" b="0">
                <a:solidFill>
                  <a:srgbClr val="B2B2B2"/>
                </a:solidFill>
                <a:latin typeface="Times New Roman" panose="02020603050405020304" pitchFamily="18" charset="0"/>
              </a:rPr>
              <a:t>(1)</a:t>
            </a:r>
          </a:p>
        </p:txBody>
      </p:sp>
      <p:sp>
        <p:nvSpPr>
          <p:cNvPr id="19460" name="Rectangle 6">
            <a:extLst>
              <a:ext uri="{FF2B5EF4-FFF2-40B4-BE49-F238E27FC236}">
                <a16:creationId xmlns:a16="http://schemas.microsoft.com/office/drawing/2014/main" id="{60934084-0BB3-489F-8AD8-11BE0A662DA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5E39DE85-F7E9-4C70-92CA-DA66A226F7C1}" type="slidenum">
              <a:rPr lang="en-US" altLang="zh-CN" sz="1800" b="0" smtClean="0">
                <a:solidFill>
                  <a:srgbClr val="B2B2B2"/>
                </a:solidFill>
              </a:rPr>
              <a:pPr>
                <a:spcAft>
                  <a:spcPct val="0"/>
                </a:spcAft>
                <a:buFontTx/>
                <a:buNone/>
              </a:pPr>
              <a:t>9</a:t>
            </a:fld>
            <a:endParaRPr lang="en-US" altLang="zh-CN" sz="1800" b="0">
              <a:solidFill>
                <a:srgbClr val="B2B2B2"/>
              </a:solidFill>
            </a:endParaRPr>
          </a:p>
        </p:txBody>
      </p:sp>
      <p:sp>
        <p:nvSpPr>
          <p:cNvPr id="19461" name="Rectangle 2">
            <a:extLst>
              <a:ext uri="{FF2B5EF4-FFF2-40B4-BE49-F238E27FC236}">
                <a16:creationId xmlns:a16="http://schemas.microsoft.com/office/drawing/2014/main" id="{FCCE8EF6-C7B6-43DB-B298-DC242CDE5C72}"/>
              </a:ext>
            </a:extLst>
          </p:cNvPr>
          <p:cNvSpPr>
            <a:spLocks noGrp="1" noChangeArrowheads="1"/>
          </p:cNvSpPr>
          <p:nvPr>
            <p:ph type="title"/>
          </p:nvPr>
        </p:nvSpPr>
        <p:spPr/>
        <p:txBody>
          <a:bodyPr/>
          <a:lstStyle/>
          <a:p>
            <a:r>
              <a:rPr lang="zh-CN" altLang="en-US"/>
              <a:t>示例</a:t>
            </a:r>
            <a:r>
              <a:rPr lang="en-US" altLang="zh-CN"/>
              <a:t>—</a:t>
            </a:r>
            <a:r>
              <a:rPr lang="zh-CN" altLang="en-US"/>
              <a:t>实际运放的主要参数</a:t>
            </a:r>
          </a:p>
        </p:txBody>
      </p:sp>
      <p:pic>
        <p:nvPicPr>
          <p:cNvPr id="19462" name="Picture 5">
            <a:extLst>
              <a:ext uri="{FF2B5EF4-FFF2-40B4-BE49-F238E27FC236}">
                <a16:creationId xmlns:a16="http://schemas.microsoft.com/office/drawing/2014/main" id="{2E39410C-EC28-400C-B7D4-98F95B765C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1304925"/>
            <a:ext cx="8351837" cy="502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23304</TotalTime>
  <Pages>0</Pages>
  <Words>2906</Words>
  <Characters>0</Characters>
  <Application>Microsoft Office PowerPoint</Application>
  <DocSecurity>0</DocSecurity>
  <PresentationFormat>全屏显示(4:3)</PresentationFormat>
  <Lines>0</Lines>
  <Paragraphs>418</Paragraphs>
  <Slides>27</Slides>
  <Notes>17</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4</vt:i4>
      </vt:variant>
      <vt:variant>
        <vt:lpstr>幻灯片标题</vt:lpstr>
      </vt:variant>
      <vt:variant>
        <vt:i4>27</vt:i4>
      </vt:variant>
    </vt:vector>
  </HeadingPairs>
  <TitlesOfParts>
    <vt:vector size="42" baseType="lpstr">
      <vt:lpstr>Monotype Sorts</vt:lpstr>
      <vt:lpstr>创艺繁标宋</vt:lpstr>
      <vt:lpstr>黑体</vt:lpstr>
      <vt:lpstr>楷体_GB2312</vt:lpstr>
      <vt:lpstr>宋体</vt:lpstr>
      <vt:lpstr>Arial</vt:lpstr>
      <vt:lpstr>Arial Narrow</vt:lpstr>
      <vt:lpstr>Symbol</vt:lpstr>
      <vt:lpstr>Times New Roman</vt:lpstr>
      <vt:lpstr>Wingdings</vt:lpstr>
      <vt:lpstr>默认设计模板</vt:lpstr>
      <vt:lpstr>公式</vt:lpstr>
      <vt:lpstr>Picture</vt:lpstr>
      <vt:lpstr>图片</vt:lpstr>
      <vt:lpstr>Picture2</vt:lpstr>
      <vt:lpstr>模拟与数字电路 Analog and Digital Circuits</vt:lpstr>
      <vt:lpstr>内容提纲</vt:lpstr>
      <vt:lpstr>集成电路</vt:lpstr>
      <vt:lpstr>集成运算放大器</vt:lpstr>
      <vt:lpstr>集成运放电路组成</vt:lpstr>
      <vt:lpstr>LM741集成运算放大器</vt:lpstr>
      <vt:lpstr>差模信号和共模信号</vt:lpstr>
      <vt:lpstr>理想集成运放的主要参数</vt:lpstr>
      <vt:lpstr>示例—实际运放的主要参数</vt:lpstr>
      <vt:lpstr>集成运放的电压传输特性</vt:lpstr>
      <vt:lpstr>示例—判断运放工作区</vt:lpstr>
      <vt:lpstr>运放电路的分析方法</vt:lpstr>
      <vt:lpstr>运放工作在线性区的条件</vt:lpstr>
      <vt:lpstr>放大电路中的反馈</vt:lpstr>
      <vt:lpstr>反馈类型</vt:lpstr>
      <vt:lpstr>正/负反馈判断</vt:lpstr>
      <vt:lpstr>正反馈与负反馈</vt:lpstr>
      <vt:lpstr>正反馈与负反馈</vt:lpstr>
      <vt:lpstr>电压/电流反馈判断</vt:lpstr>
      <vt:lpstr>电压反馈与电流反馈</vt:lpstr>
      <vt:lpstr>串联/并联反馈判断</vt:lpstr>
      <vt:lpstr>串联反馈与并联反馈</vt:lpstr>
      <vt:lpstr>直流反馈与交流反馈</vt:lpstr>
      <vt:lpstr>示例—反馈类型</vt:lpstr>
      <vt:lpstr>示例—反馈类型</vt:lpstr>
      <vt:lpstr>示例—反馈类型</vt:lpstr>
      <vt:lpstr>The End</vt:lpstr>
    </vt:vector>
  </TitlesOfParts>
  <Company>ustc</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第1章_计算机基础知识_概述</dc:title>
  <dc:creator>张俊霞</dc:creator>
  <cp:lastModifiedBy>ZJX</cp:lastModifiedBy>
  <cp:revision>257</cp:revision>
  <cp:lastPrinted>1900-01-04T05:08:28Z</cp:lastPrinted>
  <dcterms:created xsi:type="dcterms:W3CDTF">2004-01-05T23:56:53Z</dcterms:created>
  <dcterms:modified xsi:type="dcterms:W3CDTF">2022-12-06T01:18:04Z</dcterms:modified>
  <cp:category>16位微机原理与接口</cp:category>
</cp:coreProperties>
</file>