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506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53" r:id="rId11"/>
    <p:sldId id="529" r:id="rId12"/>
    <p:sldId id="530" r:id="rId13"/>
    <p:sldId id="531" r:id="rId14"/>
    <p:sldId id="540" r:id="rId15"/>
    <p:sldId id="541" r:id="rId16"/>
    <p:sldId id="533" r:id="rId17"/>
    <p:sldId id="542" r:id="rId18"/>
    <p:sldId id="543" r:id="rId19"/>
    <p:sldId id="546" r:id="rId20"/>
    <p:sldId id="548" r:id="rId21"/>
    <p:sldId id="551" r:id="rId22"/>
    <p:sldId id="552" r:id="rId23"/>
    <p:sldId id="477" r:id="rId2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99"/>
    <a:srgbClr val="B7FFE7"/>
    <a:srgbClr val="CCFFFF"/>
    <a:srgbClr val="66FFFF"/>
    <a:srgbClr val="FFCCCC"/>
    <a:srgbClr val="0099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6" autoAdjust="0"/>
    <p:restoredTop sz="95256" autoAdjust="0"/>
  </p:normalViewPr>
  <p:slideViewPr>
    <p:cSldViewPr snapToGrid="0">
      <p:cViewPr varScale="1">
        <p:scale>
          <a:sx n="95" d="100"/>
          <a:sy n="95" d="100"/>
        </p:scale>
        <p:origin x="117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昕琪 陈" userId="0abdd2bdda9d42c9" providerId="LiveId" clId="{91011618-8B23-4AFA-AE48-DD84D0968DDE}"/>
    <pc:docChg chg="modSld sldOrd">
      <pc:chgData name="昕琪 陈" userId="0abdd2bdda9d42c9" providerId="LiveId" clId="{91011618-8B23-4AFA-AE48-DD84D0968DDE}" dt="2024-01-08T11:00:30.487" v="1"/>
      <pc:docMkLst>
        <pc:docMk/>
      </pc:docMkLst>
      <pc:sldChg chg="ord">
        <pc:chgData name="昕琪 陈" userId="0abdd2bdda9d42c9" providerId="LiveId" clId="{91011618-8B23-4AFA-AE48-DD84D0968DDE}" dt="2024-01-08T11:00:30.487" v="1"/>
        <pc:sldMkLst>
          <pc:docMk/>
          <pc:sldMk cId="0" sldId="5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71F1918-3527-4CF4-ACAE-6F588B6B0F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121F3F2-4FFC-4FDB-97B4-C512B86ECC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401C4BD3-0D42-428C-8BFE-4F140B855B2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D1C0AFBD-FE43-4A45-A4F7-23E1D699D2E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4C79D41-6FB1-4E9D-A319-49E4B277C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D190952-E141-44D7-BB97-CD5DCCD1C7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F0262A5-2043-471F-BEC6-25EF3FC9CD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1668686-153F-417D-BAF7-47A8DC8AE9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27F7AF63-09AC-4426-A733-79AA8BB7D8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0D106ADC-B77D-46BF-80AF-F7B5407E51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D3836AB5-A9B0-4A54-B54E-9D8504DE1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05EE3B66-8030-4BA6-A9A9-F62CA14754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311371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6691FD0-AC9E-4B52-B4F0-543BDCEB50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10091C-1DB2-44D6-9356-4FBB5A108BB5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F3A31FB-99EC-44E6-BC2F-465FE4E32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FC65DC2-0A14-41BE-A62E-408DE0C48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179A760-9CCB-4951-AAF8-47547661CD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EB9EC7B-43F5-4565-81FD-E2DE617A445B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4CBE067-A2B1-4392-AA32-F1AA177FF6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47CB407-D9E5-435F-A8DB-D82859A82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集成运放的基本</a:t>
            </a:r>
            <a:r>
              <a:rPr lang="zh-CN" altLang="en-US" sz="2800"/>
              <a:t>应用</a:t>
            </a:r>
            <a:endParaRPr lang="en-US" altLang="zh-CN" sz="2800"/>
          </a:p>
          <a:p>
            <a:r>
              <a:rPr lang="zh-CN" altLang="en-US" sz="2800"/>
              <a:t>线性应用</a:t>
            </a:r>
          </a:p>
          <a:p>
            <a:pPr lvl="1"/>
            <a:r>
              <a:rPr lang="zh-CN" altLang="en-US" sz="2400"/>
              <a:t>模拟信号运算，正弦波振荡电路，有源滤波电路等</a:t>
            </a:r>
          </a:p>
          <a:p>
            <a:pPr>
              <a:spcBef>
                <a:spcPct val="10000"/>
              </a:spcBef>
            </a:pPr>
            <a:r>
              <a:rPr lang="zh-CN" altLang="en-US" sz="2800"/>
              <a:t>非线性应用</a:t>
            </a:r>
            <a:endParaRPr lang="en-US" altLang="zh-CN" sz="2800"/>
          </a:p>
          <a:p>
            <a:pPr lvl="1">
              <a:spcBef>
                <a:spcPct val="10000"/>
              </a:spcBef>
            </a:pPr>
            <a:r>
              <a:rPr lang="zh-CN" altLang="en-US" sz="2200">
                <a:solidFill>
                  <a:srgbClr val="0000FF"/>
                </a:solidFill>
              </a:rPr>
              <a:t>非正弦信号产生电路</a:t>
            </a:r>
          </a:p>
          <a:p>
            <a:pPr eaLnBrk="1" hangingPunct="1"/>
            <a:endParaRPr kumimoji="1" lang="zh-CN" altLang="zh-CN">
              <a:solidFill>
                <a:srgbClr val="FF505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F500A9-68D5-4B52-B76C-BEA16532F1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9B4F6E0-CEDF-4D74-8627-B30183F7F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集成运放是模拟集成电路的组件，只要给集成运放外加合适的反馈网络和必要的辅助电路，就可组成各式各样的电路，以实现所希望的功能，如信号运算电路、信号处理电路、信号发生电路、信号变换电路等。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在深度负反馈情况下，集成运放外加合适的反馈网络和必要的辅助电路，就可组成各种运算电路，其输出与输入间的关系，几乎与理想集成运放自身无关。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B5934C3-906B-41A6-BC04-9C596C61A5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BC06929-8DEF-4E50-B978-C7CECA212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电压跟随器常用作中间级，以“隔离”前后级之间的影响，此时称之为缓冲级。基本原理还是利用它的输入阻抗高和输出阻抗低之特点。 </a:t>
            </a:r>
          </a:p>
          <a:p>
            <a:pPr eaLnBrk="1" hangingPunct="1"/>
            <a:r>
              <a:rPr lang="zh-CN" altLang="en-US"/>
              <a:t>电压跟随器的输入阻抗高、输出阻抗低特点，可以极端一点去理解，当输入阻抗很高时，就相当于对前级电路开路；当输出阻抗很低时，对后级电路就相当于一个恒压源，即输出电压不受后级电路阻抗影响。一个对前级电路相当于开路，输出电压又不受后级阻抗影响的电路当然具备</a:t>
            </a:r>
            <a:r>
              <a:rPr lang="zh-CN" altLang="en-US">
                <a:hlinkClick r:id="rId3"/>
              </a:rPr>
              <a:t>隔离作用</a:t>
            </a:r>
            <a:r>
              <a:rPr lang="zh-CN" altLang="en-US"/>
              <a:t>，即使前、后级电路之间互不影响。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FE4316A-AEBE-4A7D-9DDC-F63589F0BC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A3F73B1-676F-4E73-BEDC-2AAD15912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取关联参考方向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01E9399-5300-405A-97FA-E36BE6E530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1B4DC92-B8D2-4088-BFDF-993D4E4CF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取关联参考方向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E42645E-3072-4A96-84A2-B847F5A7E3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CF98FD2-D520-4353-8726-FC4F0C687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广泛用于各种报警电路，以及模拟与数字的接口电路。</a:t>
            </a:r>
          </a:p>
          <a:p>
            <a:pPr eaLnBrk="1" hangingPunct="1"/>
            <a:r>
              <a:rPr kumimoji="1" lang="zh-CN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描述方法：电压传输特性 </a:t>
            </a:r>
            <a:r>
              <a:rPr kumimoji="1" lang="en-US" altLang="zh-CN" sz="10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1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 </a:t>
            </a:r>
            <a:r>
              <a:rPr kumimoji="1" lang="en-US" altLang="zh-CN" sz="1000" i="1">
                <a:solidFill>
                  <a:schemeClr val="tx2"/>
                </a:solidFill>
                <a:latin typeface="Times New Roman" panose="02020603050405020304" pitchFamily="18" charset="0"/>
              </a:rPr>
              <a:t>= f </a:t>
            </a:r>
            <a:r>
              <a:rPr kumimoji="1" lang="en-US" altLang="zh-CN" sz="1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10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1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800">
                <a:latin typeface="Times New Roman" panose="02020603050405020304" pitchFamily="18" charset="0"/>
                <a:ea typeface="华文行楷" panose="02010800040101010101" pitchFamily="2" charset="-122"/>
              </a:rPr>
              <a:t>几种常用的电压比较器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）单限比较器：只有一个阈值电压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）滞回比较器：具有滞回特性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    输入电压的变化方向不同，阈值电压也不同，但输入电压单调变化使输出电压只跃变一次。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）窗口比较器：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    有两个阈值电压，输入电压单调变化时输出电压跃变两次。</a:t>
            </a:r>
          </a:p>
          <a:p>
            <a:pPr eaLnBrk="1" hangingPunct="1"/>
            <a:endParaRPr kumimoji="1" lang="zh-CN" altLang="en-US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F592D30-7272-427B-984A-A530B61334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962F62E-0A35-49D4-B787-92DAE97E9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3300"/>
                </a:solidFill>
              </a:rPr>
              <a:t>集成电压比较器：</a:t>
            </a:r>
            <a:r>
              <a:rPr kumimoji="1" lang="en-US" altLang="zh-CN">
                <a:solidFill>
                  <a:srgbClr val="003300"/>
                </a:solidFill>
              </a:rPr>
              <a:t>LM339, AD790, LT685</a:t>
            </a:r>
            <a:endParaRPr kumimoji="1" lang="zh-CN" altLang="en-US">
              <a:solidFill>
                <a:srgbClr val="003300"/>
              </a:solidFill>
            </a:endParaRPr>
          </a:p>
          <a:p>
            <a:pPr eaLnBrk="1" hangingPunct="1"/>
            <a:r>
              <a:rPr kumimoji="1" lang="en-US" altLang="zh-CN">
                <a:solidFill>
                  <a:schemeClr val="tx2"/>
                </a:solidFill>
              </a:rPr>
              <a:t>1.  </a:t>
            </a:r>
            <a:r>
              <a:rPr kumimoji="1" lang="zh-CN" altLang="en-US">
                <a:solidFill>
                  <a:schemeClr val="tx2"/>
                </a:solidFill>
              </a:rPr>
              <a:t>电压比较器的功能：比较电压的大小。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    输入电压是模拟信号；输出电压为二值信号，只有高电平和低电平两种情况，表示比较的结果。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    使输出产生跃变的输入电压称为门限电压或阈值电压</a:t>
            </a:r>
            <a:r>
              <a:rPr kumimoji="1" lang="en-US" altLang="zh-CN">
                <a:solidFill>
                  <a:schemeClr val="tx2"/>
                </a:solidFill>
              </a:rPr>
              <a:t>VT</a:t>
            </a:r>
            <a:r>
              <a:rPr kumimoji="1" lang="zh-CN" altLang="en-US">
                <a:solidFill>
                  <a:schemeClr val="tx2"/>
                </a:solidFill>
              </a:rPr>
              <a:t>。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    广泛用于各种报警电路，以及模拟与数字的接口电路。</a:t>
            </a:r>
          </a:p>
          <a:p>
            <a:pPr eaLnBrk="1" hangingPunct="1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>
                <a:solidFill>
                  <a:schemeClr val="tx2"/>
                </a:solidFill>
              </a:rPr>
              <a:t>2.  </a:t>
            </a:r>
            <a:r>
              <a:rPr kumimoji="1" lang="zh-CN" altLang="en-US">
                <a:solidFill>
                  <a:schemeClr val="tx2"/>
                </a:solidFill>
              </a:rPr>
              <a:t>电压比较器的描述方法 </a:t>
            </a:r>
            <a:r>
              <a:rPr kumimoji="1" lang="en-US" altLang="zh-CN">
                <a:solidFill>
                  <a:schemeClr val="tx2"/>
                </a:solidFill>
              </a:rPr>
              <a:t>:</a:t>
            </a:r>
            <a:r>
              <a:rPr kumimoji="1" lang="zh-CN" altLang="en-US">
                <a:solidFill>
                  <a:schemeClr val="tx2"/>
                </a:solidFill>
              </a:rPr>
              <a:t>电压传输特性 </a:t>
            </a:r>
            <a:r>
              <a:rPr kumimoji="1" lang="en-US" altLang="zh-CN" i="1">
                <a:solidFill>
                  <a:schemeClr val="tx2"/>
                </a:solidFill>
              </a:rPr>
              <a:t>u</a:t>
            </a:r>
            <a:r>
              <a:rPr kumimoji="1" lang="en-US" altLang="zh-CN">
                <a:solidFill>
                  <a:schemeClr val="tx2"/>
                </a:solidFill>
              </a:rPr>
              <a:t>O</a:t>
            </a:r>
            <a:r>
              <a:rPr kumimoji="1" lang="zh-CN" altLang="en-US">
                <a:solidFill>
                  <a:schemeClr val="tx2"/>
                </a:solidFill>
              </a:rPr>
              <a:t>＝</a:t>
            </a:r>
            <a:r>
              <a:rPr kumimoji="1" lang="en-US" altLang="zh-CN" i="1">
                <a:solidFill>
                  <a:schemeClr val="tx2"/>
                </a:solidFill>
              </a:rPr>
              <a:t>f</a:t>
            </a:r>
            <a:r>
              <a:rPr kumimoji="1" lang="en-US" altLang="zh-CN">
                <a:solidFill>
                  <a:schemeClr val="tx2"/>
                </a:solidFill>
              </a:rPr>
              <a:t>(</a:t>
            </a:r>
            <a:r>
              <a:rPr kumimoji="1" lang="en-US" altLang="zh-CN" i="1">
                <a:solidFill>
                  <a:schemeClr val="tx2"/>
                </a:solidFill>
              </a:rPr>
              <a:t>u</a:t>
            </a:r>
            <a:r>
              <a:rPr kumimoji="1" lang="en-US" altLang="zh-CN">
                <a:solidFill>
                  <a:schemeClr val="tx2"/>
                </a:solidFill>
              </a:rPr>
              <a:t>I)</a:t>
            </a:r>
          </a:p>
          <a:p>
            <a:pPr eaLnBrk="1" hangingPunct="1"/>
            <a:r>
              <a:rPr kumimoji="1" lang="zh-CN" altLang="en-US">
                <a:solidFill>
                  <a:srgbClr val="A50021"/>
                </a:solidFill>
              </a:rPr>
              <a:t>电压传输特性的三个要素：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（</a:t>
            </a:r>
            <a:r>
              <a:rPr kumimoji="1" lang="en-US" altLang="zh-CN">
                <a:solidFill>
                  <a:schemeClr val="tx2"/>
                </a:solidFill>
              </a:rPr>
              <a:t>1</a:t>
            </a:r>
            <a:r>
              <a:rPr kumimoji="1" lang="zh-CN" altLang="en-US">
                <a:solidFill>
                  <a:schemeClr val="tx2"/>
                </a:solidFill>
              </a:rPr>
              <a:t>）输出高电平</a:t>
            </a:r>
            <a:r>
              <a:rPr kumimoji="1" lang="en-US" altLang="zh-CN" i="1">
                <a:solidFill>
                  <a:schemeClr val="tx2"/>
                </a:solidFill>
              </a:rPr>
              <a:t>U</a:t>
            </a:r>
            <a:r>
              <a:rPr kumimoji="1" lang="en-US" altLang="zh-CN">
                <a:solidFill>
                  <a:schemeClr val="tx2"/>
                </a:solidFill>
              </a:rPr>
              <a:t>OH</a:t>
            </a:r>
            <a:r>
              <a:rPr kumimoji="1" lang="zh-CN" altLang="en-US">
                <a:solidFill>
                  <a:schemeClr val="tx2"/>
                </a:solidFill>
              </a:rPr>
              <a:t>和输出低电平</a:t>
            </a:r>
            <a:r>
              <a:rPr kumimoji="1" lang="en-US" altLang="zh-CN" i="1">
                <a:solidFill>
                  <a:schemeClr val="tx2"/>
                </a:solidFill>
              </a:rPr>
              <a:t>U</a:t>
            </a:r>
            <a:r>
              <a:rPr kumimoji="1" lang="en-US" altLang="zh-CN">
                <a:solidFill>
                  <a:schemeClr val="tx2"/>
                </a:solidFill>
              </a:rPr>
              <a:t>OL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（</a:t>
            </a:r>
            <a:r>
              <a:rPr kumimoji="1" lang="en-US" altLang="zh-CN">
                <a:solidFill>
                  <a:schemeClr val="tx2"/>
                </a:solidFill>
              </a:rPr>
              <a:t>2</a:t>
            </a:r>
            <a:r>
              <a:rPr kumimoji="1" lang="zh-CN" altLang="en-US">
                <a:solidFill>
                  <a:schemeClr val="tx2"/>
                </a:solidFill>
              </a:rPr>
              <a:t>）阈值电压</a:t>
            </a:r>
            <a:r>
              <a:rPr kumimoji="1" lang="en-US" altLang="zh-CN" i="1">
                <a:solidFill>
                  <a:schemeClr val="tx2"/>
                </a:solidFill>
              </a:rPr>
              <a:t>U</a:t>
            </a:r>
            <a:r>
              <a:rPr kumimoji="1" lang="en-US" altLang="zh-CN">
                <a:solidFill>
                  <a:schemeClr val="tx2"/>
                </a:solidFill>
              </a:rPr>
              <a:t>T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（</a:t>
            </a:r>
            <a:r>
              <a:rPr kumimoji="1" lang="en-US" altLang="zh-CN">
                <a:solidFill>
                  <a:schemeClr val="tx2"/>
                </a:solidFill>
              </a:rPr>
              <a:t>3</a:t>
            </a:r>
            <a:r>
              <a:rPr kumimoji="1" lang="zh-CN" altLang="en-US">
                <a:solidFill>
                  <a:schemeClr val="tx2"/>
                </a:solidFill>
              </a:rPr>
              <a:t>）输入电压过阈值电压时输出电压跃变的方向</a:t>
            </a:r>
          </a:p>
          <a:p>
            <a:pPr eaLnBrk="1" hangingPunct="1"/>
            <a:r>
              <a:rPr lang="en-US" altLang="zh-CN" sz="800"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800">
                <a:latin typeface="华文行楷" panose="02010800040101010101" pitchFamily="2" charset="-122"/>
                <a:ea typeface="华文行楷" panose="02010800040101010101" pitchFamily="2" charset="-122"/>
              </a:rPr>
              <a:t>几种常用的电压比较器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（</a:t>
            </a:r>
            <a:r>
              <a:rPr kumimoji="1" lang="en-US" altLang="zh-CN">
                <a:solidFill>
                  <a:schemeClr val="tx2"/>
                </a:solidFill>
              </a:rPr>
              <a:t>1</a:t>
            </a:r>
            <a:r>
              <a:rPr kumimoji="1" lang="zh-CN" altLang="en-US">
                <a:solidFill>
                  <a:schemeClr val="tx2"/>
                </a:solidFill>
              </a:rPr>
              <a:t>）单限比较器：只有一个阈值电压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（</a:t>
            </a:r>
            <a:r>
              <a:rPr kumimoji="1" lang="en-US" altLang="zh-CN">
                <a:solidFill>
                  <a:schemeClr val="tx2"/>
                </a:solidFill>
              </a:rPr>
              <a:t>2</a:t>
            </a:r>
            <a:r>
              <a:rPr kumimoji="1" lang="zh-CN" altLang="en-US">
                <a:solidFill>
                  <a:schemeClr val="tx2"/>
                </a:solidFill>
              </a:rPr>
              <a:t>）滞回比较器：具有滞回特性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    输入电压的变化方向不同，阈值电压也不同，但输入电压单调变化使输出电压只跃变一次。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（</a:t>
            </a:r>
            <a:r>
              <a:rPr kumimoji="1" lang="en-US" altLang="zh-CN">
                <a:solidFill>
                  <a:schemeClr val="tx2"/>
                </a:solidFill>
              </a:rPr>
              <a:t>3</a:t>
            </a:r>
            <a:r>
              <a:rPr kumimoji="1" lang="zh-CN" altLang="en-US">
                <a:solidFill>
                  <a:schemeClr val="tx2"/>
                </a:solidFill>
              </a:rPr>
              <a:t>）窗口比较器：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    有两个阈值电压，输入电压单调变化时输出电压跃变两次。</a:t>
            </a:r>
          </a:p>
          <a:p>
            <a:pPr eaLnBrk="1" hangingPunct="1"/>
            <a:endParaRPr kumimoji="1"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751877A-240C-4405-8CF5-E33324EDC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87A2378-CB88-48C5-883E-2053E0262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如何调整三角波的幅值和频率？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“理性地调试”：哪些参数与幅值有关？哪些参数与频率有关？先调哪个参数？</a:t>
            </a:r>
            <a:endParaRPr kumimoji="1"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B6732E-F904-43FD-941B-58EE76F433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53292-BC16-4692-B188-B7476B02A8F9}" type="datetime1">
              <a:rPr lang="zh-CN" altLang="en-US"/>
              <a:pPr>
                <a:defRPr/>
              </a:pPr>
              <a:t>2024/1/7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DB3F53-BC05-4EE7-9A28-B316A859E4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57A661-A3B2-43B1-8B14-B133137695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A0CEA-C1F5-4D08-808D-C41E803A51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0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507351-D9F6-4443-BDAD-4F4C056C2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097A2-0A7C-4870-8C2A-DD7FA7A39683}" type="datetime1">
              <a:rPr lang="zh-CN" altLang="en-US"/>
              <a:pPr>
                <a:defRPr/>
              </a:pPr>
              <a:t>2024/1/7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B8CA78-B0CA-4C41-8FD9-2DD30510F1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B52648-3893-4892-8F87-BC78F46352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F54DD-010A-446A-A3BD-332044854C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84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F56CD9-9F6A-458C-A5D3-B2EB8F357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4FF38-D16B-4A87-8845-5D41CC804573}" type="datetime1">
              <a:rPr lang="zh-CN" altLang="en-US"/>
              <a:pPr>
                <a:defRPr/>
              </a:pPr>
              <a:t>2024/1/7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3FD06C-C7E5-4EBD-BB53-411CECF957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64D901-CAA1-434A-9AF0-1FA65C1832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1C7F7-2323-4C9B-A39E-15B9E55439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16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6C9C74-6D90-445B-ADAC-FBBCC53B7A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F516A-3608-4DC6-83F1-97D64ABE6D9C}" type="datetime1">
              <a:rPr lang="zh-CN" altLang="en-US"/>
              <a:pPr>
                <a:defRPr/>
              </a:pPr>
              <a:t>2024/1/7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742AD8-3C07-44A7-91E6-0AD15DC6C4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61F9A8-A5D2-46B9-BE65-68A0CB70A7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4F401-0FEB-47D4-96F5-F8239B8B0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23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6D742-9840-41DD-8095-C8AA53C77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C062C-F3DF-4367-8289-6929BDB73C85}" type="datetime1">
              <a:rPr lang="zh-CN" altLang="en-US"/>
              <a:pPr>
                <a:defRPr/>
              </a:pPr>
              <a:t>2024/1/7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D3400-7290-475C-9DFC-B88FA2E65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903DF-A0EC-4192-9D9A-787B754B29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2D3C8-E5DA-4B0B-9D37-CEC55EF0D1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60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664CC2-3D5F-4F42-9BD1-7829CED9EB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AFD0F-3DAC-4A67-912D-9075E8641406}" type="datetime1">
              <a:rPr lang="zh-CN" altLang="en-US"/>
              <a:pPr>
                <a:defRPr/>
              </a:pPr>
              <a:t>2024/1/7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7D02C2-209F-49AB-A5F9-9C4894F8E2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2DEA4C-26C3-412F-94CE-9E485D4D54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2FC49-1415-4DF3-9A36-136DD2517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59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983446-9690-4E62-8643-80379BA97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68528-7F8D-43AB-B11A-055C401F5CE6}" type="datetime1">
              <a:rPr lang="zh-CN" altLang="en-US"/>
              <a:pPr>
                <a:defRPr/>
              </a:pPr>
              <a:t>2024/1/7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25119E-BC98-4992-90F3-C5AB802C3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F1E868-8A2B-472A-B636-9BDE9CD59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E2EA9-1E3B-4093-BBA9-8359886DB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81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164958-3F12-4B39-A2D3-AFBD0E70B1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77497-A7CD-41BF-B5E0-F4EEFF1D903B}" type="datetime1">
              <a:rPr lang="zh-CN" altLang="en-US"/>
              <a:pPr>
                <a:defRPr/>
              </a:pPr>
              <a:t>2024/1/7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80B18D-388E-4AF5-BF3E-1A4CEC201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8FF14D-97FD-4439-A6D4-1B39AD3ADE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1F12C-A988-4DA4-BEC8-EC2AE6A17C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79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7AB1D-901B-44D5-A225-4B1E7A9BB4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FC1E-BBBF-4597-B36B-24FEC112E44C}" type="datetime1">
              <a:rPr lang="zh-CN" altLang="en-US"/>
              <a:pPr>
                <a:defRPr/>
              </a:pPr>
              <a:t>2024/1/7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D4A65A-5A78-4F96-A380-321638502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691D78-176D-48BC-8290-E2ED2B5EAF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CECCD-E6A2-4285-932B-1BECBC8895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00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353513-2DA1-4D24-88E8-465CA71200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6B746-6062-4B43-B81B-C6A241F13B88}" type="datetime1">
              <a:rPr lang="zh-CN" altLang="en-US"/>
              <a:pPr>
                <a:defRPr/>
              </a:pPr>
              <a:t>2024/1/7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76AAC19-AA76-458D-84EE-EB02E9EFA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1EE1EED-3276-470D-9757-F1E6570706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A012E-49B1-4DEF-89A8-1650C996B5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40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31717B-7506-4BF8-8BA8-4789CD595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F0EF3-157B-422C-A4F1-3119C2F95F26}" type="datetime1">
              <a:rPr lang="zh-CN" altLang="en-US"/>
              <a:pPr>
                <a:defRPr/>
              </a:pPr>
              <a:t>2024/1/7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45AE5A-B976-4B3F-BDC1-56966AB0E5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7E11A4-B73F-4A40-900F-038A8D643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AEADF-922E-4B22-AC7F-48D5694ADA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62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E82B5F5-0438-478E-A0BB-EEBFE84C92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C64A9-011D-4DDF-8CE1-674188720532}" type="datetime1">
              <a:rPr lang="zh-CN" altLang="en-US"/>
              <a:pPr>
                <a:defRPr/>
              </a:pPr>
              <a:t>2024/1/7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F55EAC9-DEC7-4798-9246-CA74B9CEC0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0382170-8EF4-4D9E-B78A-8A2B5F1A7E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71597-F696-4694-B353-27649E6386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65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AD0BE-9E07-4070-AE31-D77AF39A0B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A62E6-6186-4793-A5E8-3488625C0413}" type="datetime1">
              <a:rPr lang="zh-CN" altLang="en-US"/>
              <a:pPr>
                <a:defRPr/>
              </a:pPr>
              <a:t>2024/1/7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A1D48-4E6D-4156-91D1-850AC0AB34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CA1F09-42AA-4462-9368-5CA3CF44BA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2922F-D976-46E3-8A96-A9595BE02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60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B1EED-82F7-4758-B52C-164C075CF7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48DC0-5161-4677-97AB-62D0F1408D81}" type="datetime1">
              <a:rPr lang="zh-CN" altLang="en-US"/>
              <a:pPr>
                <a:defRPr/>
              </a:pPr>
              <a:t>2024/1/7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FD251-5778-4AD8-A2B6-6FD9B3D3D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51972C-0973-438E-9EE6-98724BDFD1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2635C-3B1B-43C0-BB9C-663A1DF5C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57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790E062-2B9E-4790-AB47-2DEA1C98E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4DE2705-FEB4-4F98-A82D-1A5E26CCC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1D7C4C-D1DA-4F25-9F4A-F61857BE76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fld id="{6B7498DC-E798-4282-BF84-D7BD55339D3B}" type="datetime1">
              <a:rPr lang="zh-CN" altLang="en-US"/>
              <a:pPr>
                <a:defRPr/>
              </a:pPr>
              <a:t>2024/1/7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3A4E8C9-77A4-41FE-83A2-EA33F294A0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9A18107-B68D-4BDE-AD2A-2F8F2C6A65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01C0986D-992C-4189-A767-9C6E7F868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B577351-EFEC-421B-88C8-46004CA4D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33.wmf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41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3.w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2.w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1.wmf"/><Relationship Id="rId26" Type="http://schemas.openxmlformats.org/officeDocument/2006/relationships/image" Target="../media/image65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28" Type="http://schemas.openxmlformats.org/officeDocument/2006/relationships/image" Target="../media/image66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6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75.bin"/><Relationship Id="rId3" Type="http://schemas.openxmlformats.org/officeDocument/2006/relationships/image" Target="../media/image67.wmf"/><Relationship Id="rId21" Type="http://schemas.openxmlformats.org/officeDocument/2006/relationships/image" Target="../media/image63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61.wmf"/><Relationship Id="rId25" Type="http://schemas.openxmlformats.org/officeDocument/2006/relationships/image" Target="../media/image71.w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78.bin"/><Relationship Id="rId5" Type="http://schemas.openxmlformats.org/officeDocument/2006/relationships/image" Target="../media/image68.wmf"/><Relationship Id="rId15" Type="http://schemas.openxmlformats.org/officeDocument/2006/relationships/image" Target="../media/image60.wmf"/><Relationship Id="rId23" Type="http://schemas.openxmlformats.org/officeDocument/2006/relationships/image" Target="../media/image70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3A53C1C-4679-4E86-9851-8F9F80F853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800" b="0"/>
              <a:t>Analog and Digital Circvits</a:t>
            </a:r>
            <a:endParaRPr lang="zh-CN" altLang="en-US" sz="28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895F1B52-F879-48D3-AA42-A72085B5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26_</a:t>
            </a:r>
            <a:r>
              <a:rPr lang="zh-CN" altLang="en-US">
                <a:latin typeface="Times New Roman" panose="02020603050405020304" pitchFamily="18" charset="0"/>
              </a:rPr>
              <a:t>集成运算放大器 </a:t>
            </a:r>
            <a:r>
              <a:rPr lang="en-US" altLang="zh-CN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C5BA1F6-D112-4469-9506-632BD26951F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B19A55E-3330-498B-AEF1-FB82C4EFBFF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56471D5-3D6C-4351-87C1-6B87C27BBF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E354E26-D2C7-4B44-B2A4-82FC240B0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1BE9B63-B8AB-4C24-8BB7-A7942C371904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03" name="灯片编号占位符 5">
            <a:extLst>
              <a:ext uri="{FF2B5EF4-FFF2-40B4-BE49-F238E27FC236}">
                <a16:creationId xmlns:a16="http://schemas.microsoft.com/office/drawing/2014/main" id="{B3B3754D-414E-4E5B-B2EC-B22794D7EBCB}"/>
              </a:ext>
            </a:extLst>
          </p:cNvPr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C3703EDB-EEE6-4755-A0E7-14419709DC54}" type="slidenum">
              <a:rPr lang="en-US" altLang="zh-CN" sz="1800" b="0">
                <a:solidFill>
                  <a:srgbClr val="B2B2B2"/>
                </a:solidFill>
              </a:rPr>
              <a:pPr algn="r" eaLnBrk="1" hangingPunct="1"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8E8CF-FE0E-47DF-ABCF-D787CF63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仪用放大器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4D2C2-65BC-4CBB-9E90-23FCEF03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E68528-7F8D-43AB-B11A-055C401F5CE6}" type="datetime1">
              <a:rPr lang="zh-CN" altLang="en-US" smtClean="0"/>
              <a:pPr>
                <a:defRPr/>
              </a:pPr>
              <a:t>2024/1/7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0A8B3-6E60-486D-886F-C4D3DAA9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DF347-697A-472E-90DD-18CE4467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E2EA9-1E3B-4093-BBA9-8359886DB68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图片 6" descr="屏幕剪辑">
            <a:extLst>
              <a:ext uri="{FF2B5EF4-FFF2-40B4-BE49-F238E27FC236}">
                <a16:creationId xmlns:a16="http://schemas.microsoft.com/office/drawing/2014/main" id="{95B817D1-32E1-4409-842F-C42F159FC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1" y="1412929"/>
            <a:ext cx="7374430" cy="496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8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538A0CBF-4EB8-4BC3-8DE6-3906042AB5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8E49C3-D31A-443E-860F-2063BF4D814A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39D4BD80-2123-45EC-85EC-4556214025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D2DEB3C8-728C-4CED-BE03-10E61F3D4E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153BD3E-EC6F-487C-8C10-BE1F84D6FC91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6976B0EC-4EDD-45D8-B4B3-3721C1E0A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积分运算电路</a:t>
            </a:r>
          </a:p>
        </p:txBody>
      </p:sp>
      <p:graphicFrame>
        <p:nvGraphicFramePr>
          <p:cNvPr id="773124" name="Object 4">
            <a:extLst>
              <a:ext uri="{FF2B5EF4-FFF2-40B4-BE49-F238E27FC236}">
                <a16:creationId xmlns:a16="http://schemas.microsoft.com/office/drawing/2014/main" id="{3BF6ED62-97FD-4349-8947-D8C7BAA4F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2713" y="4246563"/>
          <a:ext cx="14954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96900" imgH="228600" progId="Equation.3">
                  <p:embed/>
                </p:oleObj>
              </mc:Choice>
              <mc:Fallback>
                <p:oleObj name="公式" r:id="rId3" imgW="596900" imgH="228600" progId="Equation.3">
                  <p:embed/>
                  <p:pic>
                    <p:nvPicPr>
                      <p:cNvPr id="773124" name="Object 4">
                        <a:extLst>
                          <a:ext uri="{FF2B5EF4-FFF2-40B4-BE49-F238E27FC236}">
                            <a16:creationId xmlns:a16="http://schemas.microsoft.com/office/drawing/2014/main" id="{3BF6ED62-97FD-4349-8947-D8C7BAA4F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246563"/>
                        <a:ext cx="14954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5">
            <a:extLst>
              <a:ext uri="{FF2B5EF4-FFF2-40B4-BE49-F238E27FC236}">
                <a16:creationId xmlns:a16="http://schemas.microsoft.com/office/drawing/2014/main" id="{E23B7508-4A4F-4C9E-951A-9AED6CB82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409825"/>
            <a:ext cx="64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17416" name="Line 9">
            <a:extLst>
              <a:ext uri="{FF2B5EF4-FFF2-40B4-BE49-F238E27FC236}">
                <a16:creationId xmlns:a16="http://schemas.microsoft.com/office/drawing/2014/main" id="{4B2CEAF8-2761-4588-869F-F3D09C9AB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4313" y="2771775"/>
            <a:ext cx="16129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Line 10">
            <a:extLst>
              <a:ext uri="{FF2B5EF4-FFF2-40B4-BE49-F238E27FC236}">
                <a16:creationId xmlns:a16="http://schemas.microsoft.com/office/drawing/2014/main" id="{024F0D18-B150-458A-BB97-63F47101C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7513" y="3373438"/>
            <a:ext cx="1403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Line 11">
            <a:extLst>
              <a:ext uri="{FF2B5EF4-FFF2-40B4-BE49-F238E27FC236}">
                <a16:creationId xmlns:a16="http://schemas.microsoft.com/office/drawing/2014/main" id="{9928B407-75A8-4CF7-8D5D-31BAAA722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375" y="3067050"/>
            <a:ext cx="739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Oval 12">
            <a:extLst>
              <a:ext uri="{FF2B5EF4-FFF2-40B4-BE49-F238E27FC236}">
                <a16:creationId xmlns:a16="http://schemas.microsoft.com/office/drawing/2014/main" id="{036C7473-0E57-464D-8B2A-892DF77DA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2730500"/>
            <a:ext cx="74612" cy="746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7420" name="Oval 14">
            <a:extLst>
              <a:ext uri="{FF2B5EF4-FFF2-40B4-BE49-F238E27FC236}">
                <a16:creationId xmlns:a16="http://schemas.microsoft.com/office/drawing/2014/main" id="{B2C55DAC-C8A7-4DD1-AF75-8778458E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019425"/>
            <a:ext cx="74613" cy="746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3C81EC1F-2B8F-4469-BE82-3F87BFAF6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1279525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7422" name="Text Box 16">
            <a:extLst>
              <a:ext uri="{FF2B5EF4-FFF2-40B4-BE49-F238E27FC236}">
                <a16:creationId xmlns:a16="http://schemas.microsoft.com/office/drawing/2014/main" id="{1E54B96D-11C5-43F2-9D03-3433F6D4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430463"/>
            <a:ext cx="48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</p:txBody>
      </p:sp>
      <p:sp>
        <p:nvSpPr>
          <p:cNvPr id="17423" name="Line 17">
            <a:extLst>
              <a:ext uri="{FF2B5EF4-FFF2-40B4-BE49-F238E27FC236}">
                <a16:creationId xmlns:a16="http://schemas.microsoft.com/office/drawing/2014/main" id="{84C626FD-2B18-437E-B910-2BEA36D48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7638" y="1839913"/>
            <a:ext cx="1597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24" name="Line 18">
            <a:extLst>
              <a:ext uri="{FF2B5EF4-FFF2-40B4-BE49-F238E27FC236}">
                <a16:creationId xmlns:a16="http://schemas.microsoft.com/office/drawing/2014/main" id="{832B1D97-C5B3-4E9D-A72D-CCCF575AD3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4663" y="1833563"/>
            <a:ext cx="0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25" name="Line 19">
            <a:extLst>
              <a:ext uri="{FF2B5EF4-FFF2-40B4-BE49-F238E27FC236}">
                <a16:creationId xmlns:a16="http://schemas.microsoft.com/office/drawing/2014/main" id="{0AF00F54-7810-4D82-A548-16107A557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5575" y="1831975"/>
            <a:ext cx="0" cy="928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26" name="Text Box 20">
            <a:extLst>
              <a:ext uri="{FF2B5EF4-FFF2-40B4-BE49-F238E27FC236}">
                <a16:creationId xmlns:a16="http://schemas.microsoft.com/office/drawing/2014/main" id="{F5C8B023-B9D4-4EE1-9156-5CE315E67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2170113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5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7427" name="Rectangle 21">
            <a:extLst>
              <a:ext uri="{FF2B5EF4-FFF2-40B4-BE49-F238E27FC236}">
                <a16:creationId xmlns:a16="http://schemas.microsoft.com/office/drawing/2014/main" id="{CDF6C253-A27A-428E-9A47-970818DE0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78113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7428" name="Rectangle 23">
            <a:extLst>
              <a:ext uri="{FF2B5EF4-FFF2-40B4-BE49-F238E27FC236}">
                <a16:creationId xmlns:a16="http://schemas.microsoft.com/office/drawing/2014/main" id="{B4C17C06-D54F-4229-88E1-25D2F8DBE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8188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7429" name="Line 24">
            <a:extLst>
              <a:ext uri="{FF2B5EF4-FFF2-40B4-BE49-F238E27FC236}">
                <a16:creationId xmlns:a16="http://schemas.microsoft.com/office/drawing/2014/main" id="{836C6812-C775-47A2-AAEE-C25292862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3362325"/>
            <a:ext cx="0" cy="442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30" name="Line 25">
            <a:extLst>
              <a:ext uri="{FF2B5EF4-FFF2-40B4-BE49-F238E27FC236}">
                <a16:creationId xmlns:a16="http://schemas.microsoft.com/office/drawing/2014/main" id="{4053496B-B7BC-4247-9DE5-B834E6BFA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513" y="3795713"/>
            <a:ext cx="2905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1" name="Rectangle 26">
            <a:extLst>
              <a:ext uri="{FF2B5EF4-FFF2-40B4-BE49-F238E27FC236}">
                <a16:creationId xmlns:a16="http://schemas.microsoft.com/office/drawing/2014/main" id="{1B8CF1C2-E2F0-4202-96ED-197E2068A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0" y="1701800"/>
            <a:ext cx="1079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7432" name="Line 27">
            <a:extLst>
              <a:ext uri="{FF2B5EF4-FFF2-40B4-BE49-F238E27FC236}">
                <a16:creationId xmlns:a16="http://schemas.microsoft.com/office/drawing/2014/main" id="{F67E89DF-76D5-442F-A08D-77AECD357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4075" y="1711325"/>
            <a:ext cx="0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3" name="Line 28">
            <a:extLst>
              <a:ext uri="{FF2B5EF4-FFF2-40B4-BE49-F238E27FC236}">
                <a16:creationId xmlns:a16="http://schemas.microsoft.com/office/drawing/2014/main" id="{0F737D12-6211-4ED6-9070-275276DC4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1711325"/>
            <a:ext cx="0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3153" name="Object 33">
            <a:extLst>
              <a:ext uri="{FF2B5EF4-FFF2-40B4-BE49-F238E27FC236}">
                <a16:creationId xmlns:a16="http://schemas.microsoft.com/office/drawing/2014/main" id="{2C631BFA-0848-4C5D-B24C-2C7252B65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113213"/>
          <a:ext cx="149701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34725" imgH="393529" progId="Equation.3">
                  <p:embed/>
                </p:oleObj>
              </mc:Choice>
              <mc:Fallback>
                <p:oleObj name="公式" r:id="rId5" imgW="634725" imgH="393529" progId="Equation.3">
                  <p:embed/>
                  <p:pic>
                    <p:nvPicPr>
                      <p:cNvPr id="773153" name="Object 33">
                        <a:extLst>
                          <a:ext uri="{FF2B5EF4-FFF2-40B4-BE49-F238E27FC236}">
                            <a16:creationId xmlns:a16="http://schemas.microsoft.com/office/drawing/2014/main" id="{2C631BFA-0848-4C5D-B24C-2C7252B65E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13213"/>
                        <a:ext cx="149701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Text Box 29">
            <a:extLst>
              <a:ext uri="{FF2B5EF4-FFF2-40B4-BE49-F238E27FC236}">
                <a16:creationId xmlns:a16="http://schemas.microsoft.com/office/drawing/2014/main" id="{F848DB28-0821-495E-84EE-AD5F8A3A0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1196975"/>
            <a:ext cx="53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c</a:t>
            </a:r>
            <a:endParaRPr kumimoji="1" lang="en-US" altLang="zh-CN" sz="2400" b="0" i="1">
              <a:latin typeface="Times New Roman" panose="02020603050405020304" pitchFamily="18" charset="0"/>
            </a:endParaRPr>
          </a:p>
        </p:txBody>
      </p:sp>
      <p:sp>
        <p:nvSpPr>
          <p:cNvPr id="17436" name="Line 30">
            <a:extLst>
              <a:ext uri="{FF2B5EF4-FFF2-40B4-BE49-F238E27FC236}">
                <a16:creationId xmlns:a16="http://schemas.microsoft.com/office/drawing/2014/main" id="{9C67AD19-8E9F-496E-9858-3F188D378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263" y="1735138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7" name="Text Box 31">
            <a:extLst>
              <a:ext uri="{FF2B5EF4-FFF2-40B4-BE49-F238E27FC236}">
                <a16:creationId xmlns:a16="http://schemas.microsoft.com/office/drawing/2014/main" id="{E912A480-1AB6-4DB0-844F-6271A768A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965325"/>
            <a:ext cx="5334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38" name="Line 32">
            <a:extLst>
              <a:ext uri="{FF2B5EF4-FFF2-40B4-BE49-F238E27FC236}">
                <a16:creationId xmlns:a16="http://schemas.microsoft.com/office/drawing/2014/main" id="{38F4D4D9-D28A-4012-BBF8-AD346EE4D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2552700"/>
            <a:ext cx="414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3159" name="Object 39">
            <a:extLst>
              <a:ext uri="{FF2B5EF4-FFF2-40B4-BE49-F238E27FC236}">
                <a16:creationId xmlns:a16="http://schemas.microsoft.com/office/drawing/2014/main" id="{3A96E84E-D852-436C-88DC-B2580C866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0125" y="4722813"/>
          <a:ext cx="27590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028254" imgH="431613" progId="Equation.3">
                  <p:embed/>
                </p:oleObj>
              </mc:Choice>
              <mc:Fallback>
                <p:oleObj name="公式" r:id="rId7" imgW="1028254" imgH="431613" progId="Equation.3">
                  <p:embed/>
                  <p:pic>
                    <p:nvPicPr>
                      <p:cNvPr id="773159" name="Object 39">
                        <a:extLst>
                          <a:ext uri="{FF2B5EF4-FFF2-40B4-BE49-F238E27FC236}">
                            <a16:creationId xmlns:a16="http://schemas.microsoft.com/office/drawing/2014/main" id="{3A96E84E-D852-436C-88DC-B2580C866B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4722813"/>
                        <a:ext cx="27590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3160" name="Line 40">
            <a:extLst>
              <a:ext uri="{FF2B5EF4-FFF2-40B4-BE49-F238E27FC236}">
                <a16:creationId xmlns:a16="http://schemas.microsoft.com/office/drawing/2014/main" id="{3D78D756-82FC-47BA-B49A-EFB6C22E4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4760913"/>
            <a:ext cx="1239838" cy="7191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3161" name="Line 41">
            <a:extLst>
              <a:ext uri="{FF2B5EF4-FFF2-40B4-BE49-F238E27FC236}">
                <a16:creationId xmlns:a16="http://schemas.microsoft.com/office/drawing/2014/main" id="{D9C6CE1E-AF8D-4F85-BB70-FE995A2513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6313" y="5472113"/>
            <a:ext cx="7429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2CFCD3BB-7124-4AD4-85D3-7C5908E22A65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5251450"/>
            <a:ext cx="1817688" cy="431800"/>
            <a:chOff x="3470" y="3271"/>
            <a:chExt cx="1145" cy="327"/>
          </a:xfrm>
        </p:grpSpPr>
        <p:sp>
          <p:nvSpPr>
            <p:cNvPr id="17471" name="Line 43">
              <a:extLst>
                <a:ext uri="{FF2B5EF4-FFF2-40B4-BE49-F238E27FC236}">
                  <a16:creationId xmlns:a16="http://schemas.microsoft.com/office/drawing/2014/main" id="{C4AF40CB-C5EA-4809-AC7F-FBACABEEC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5" y="3447"/>
              <a:ext cx="7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72" name="Object 44">
              <a:extLst>
                <a:ext uri="{FF2B5EF4-FFF2-40B4-BE49-F238E27FC236}">
                  <a16:creationId xmlns:a16="http://schemas.microsoft.com/office/drawing/2014/main" id="{2823281A-A791-427F-A53E-B50229434E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3271"/>
            <a:ext cx="38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241300" imgH="228600" progId="Equation.3">
                    <p:embed/>
                  </p:oleObj>
                </mc:Choice>
                <mc:Fallback>
                  <p:oleObj name="公式" r:id="rId9" imgW="241300" imgH="228600" progId="Equation.3">
                    <p:embed/>
                    <p:pic>
                      <p:nvPicPr>
                        <p:cNvPr id="17472" name="Object 44">
                          <a:extLst>
                            <a:ext uri="{FF2B5EF4-FFF2-40B4-BE49-F238E27FC236}">
                              <a16:creationId xmlns:a16="http://schemas.microsoft.com/office/drawing/2014/main" id="{2823281A-A791-427F-A53E-B50229434E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271"/>
                          <a:ext cx="387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5">
            <a:extLst>
              <a:ext uri="{FF2B5EF4-FFF2-40B4-BE49-F238E27FC236}">
                <a16:creationId xmlns:a16="http://schemas.microsoft.com/office/drawing/2014/main" id="{2093AED1-B1CF-49E5-96C2-29DD3C125760}"/>
              </a:ext>
            </a:extLst>
          </p:cNvPr>
          <p:cNvGrpSpPr>
            <a:grpSpLocks/>
          </p:cNvGrpSpPr>
          <p:nvPr/>
        </p:nvGrpSpPr>
        <p:grpSpPr bwMode="auto">
          <a:xfrm>
            <a:off x="5797550" y="3825875"/>
            <a:ext cx="2436813" cy="1782763"/>
            <a:chOff x="3652" y="2410"/>
            <a:chExt cx="1535" cy="1123"/>
          </a:xfrm>
        </p:grpSpPr>
        <p:sp>
          <p:nvSpPr>
            <p:cNvPr id="17466" name="Line 46">
              <a:extLst>
                <a:ext uri="{FF2B5EF4-FFF2-40B4-BE49-F238E27FC236}">
                  <a16:creationId xmlns:a16="http://schemas.microsoft.com/office/drawing/2014/main" id="{75A0563F-4A3F-46AF-AD53-A808DC7BE7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5" y="2741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Line 47">
              <a:extLst>
                <a:ext uri="{FF2B5EF4-FFF2-40B4-BE49-F238E27FC236}">
                  <a16:creationId xmlns:a16="http://schemas.microsoft.com/office/drawing/2014/main" id="{6B550DE7-1529-4DD1-963C-4E05541DE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5" y="2999"/>
              <a:ext cx="1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68" name="Object 48">
              <a:extLst>
                <a:ext uri="{FF2B5EF4-FFF2-40B4-BE49-F238E27FC236}">
                  <a16:creationId xmlns:a16="http://schemas.microsoft.com/office/drawing/2014/main" id="{F190C232-9A76-4347-B3C6-34976FD67D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8" y="2410"/>
            <a:ext cx="28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65028" imgH="228501" progId="Equation.3">
                    <p:embed/>
                  </p:oleObj>
                </mc:Choice>
                <mc:Fallback>
                  <p:oleObj name="公式" r:id="rId11" imgW="165028" imgH="228501" progId="Equation.3">
                    <p:embed/>
                    <p:pic>
                      <p:nvPicPr>
                        <p:cNvPr id="17468" name="Object 48">
                          <a:extLst>
                            <a:ext uri="{FF2B5EF4-FFF2-40B4-BE49-F238E27FC236}">
                              <a16:creationId xmlns:a16="http://schemas.microsoft.com/office/drawing/2014/main" id="{F190C232-9A76-4347-B3C6-34976FD67D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" y="2410"/>
                          <a:ext cx="287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69" name="Rectangle 49">
              <a:extLst>
                <a:ext uri="{FF2B5EF4-FFF2-40B4-BE49-F238E27FC236}">
                  <a16:creationId xmlns:a16="http://schemas.microsoft.com/office/drawing/2014/main" id="{2EA49679-4CF6-41F6-AB7F-F99C5F749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908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  <a:ea typeface="楷体_GB2312"/>
                  <a:cs typeface="楷体_GB2312"/>
                </a:rPr>
                <a:t>O</a:t>
              </a:r>
            </a:p>
          </p:txBody>
        </p:sp>
        <p:sp>
          <p:nvSpPr>
            <p:cNvPr id="17470" name="Rectangle 50">
              <a:extLst>
                <a:ext uri="{FF2B5EF4-FFF2-40B4-BE49-F238E27FC236}">
                  <a16:creationId xmlns:a16="http://schemas.microsoft.com/office/drawing/2014/main" id="{D09830BB-8FBA-4311-BD0C-E57ED0FC8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" y="2727"/>
              <a:ext cx="7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endParaRPr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773171" name="AutoShape 51">
            <a:extLst>
              <a:ext uri="{FF2B5EF4-FFF2-40B4-BE49-F238E27FC236}">
                <a16:creationId xmlns:a16="http://schemas.microsoft.com/office/drawing/2014/main" id="{5CD6BCF5-47A8-4AC6-8394-2B5D6F41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1484313"/>
            <a:ext cx="1116012" cy="792162"/>
          </a:xfrm>
          <a:prstGeom prst="wedgeRoundRectCallout">
            <a:avLst>
              <a:gd name="adj1" fmla="val -47722"/>
              <a:gd name="adj2" fmla="val 7505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输入阶</a:t>
            </a:r>
          </a:p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跃电压</a:t>
            </a:r>
          </a:p>
        </p:txBody>
      </p:sp>
      <p:sp>
        <p:nvSpPr>
          <p:cNvPr id="773172" name="AutoShape 52">
            <a:extLst>
              <a:ext uri="{FF2B5EF4-FFF2-40B4-BE49-F238E27FC236}">
                <a16:creationId xmlns:a16="http://schemas.microsoft.com/office/drawing/2014/main" id="{A4436712-9C75-4A5C-AA91-9CB69D7F2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644900"/>
            <a:ext cx="1439862" cy="741363"/>
          </a:xfrm>
          <a:prstGeom prst="wedgeRoundRectCallout">
            <a:avLst>
              <a:gd name="adj1" fmla="val -41731"/>
              <a:gd name="adj2" fmla="val 13865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随时间</a:t>
            </a:r>
          </a:p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线性下降</a:t>
            </a:r>
          </a:p>
        </p:txBody>
      </p:sp>
      <p:sp>
        <p:nvSpPr>
          <p:cNvPr id="773173" name="AutoShape 53">
            <a:extLst>
              <a:ext uri="{FF2B5EF4-FFF2-40B4-BE49-F238E27FC236}">
                <a16:creationId xmlns:a16="http://schemas.microsoft.com/office/drawing/2014/main" id="{67A62067-268A-4792-A731-E6E5B8AF6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4905375"/>
            <a:ext cx="1331913" cy="415925"/>
          </a:xfrm>
          <a:prstGeom prst="wedgeRoundRectCallout">
            <a:avLst>
              <a:gd name="adj1" fmla="val -36176"/>
              <a:gd name="adj2" fmla="val 8015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输出饱和</a:t>
            </a:r>
          </a:p>
        </p:txBody>
      </p:sp>
      <p:sp>
        <p:nvSpPr>
          <p:cNvPr id="773174" name="Rectangle 54">
            <a:extLst>
              <a:ext uri="{FF2B5EF4-FFF2-40B4-BE49-F238E27FC236}">
                <a16:creationId xmlns:a16="http://schemas.microsoft.com/office/drawing/2014/main" id="{22A3F25F-54A9-4F04-9881-BC6DCB159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5842000"/>
            <a:ext cx="244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latin typeface="宋体" panose="02010600030101010101" pitchFamily="2" charset="-122"/>
              </a:rPr>
              <a:t>积分电路的阶跃响应 </a:t>
            </a:r>
          </a:p>
        </p:txBody>
      </p:sp>
      <p:grpSp>
        <p:nvGrpSpPr>
          <p:cNvPr id="4" name="Group 55">
            <a:extLst>
              <a:ext uri="{FF2B5EF4-FFF2-40B4-BE49-F238E27FC236}">
                <a16:creationId xmlns:a16="http://schemas.microsoft.com/office/drawing/2014/main" id="{B72618AF-AC08-486D-8F56-5594C60A739E}"/>
              </a:ext>
            </a:extLst>
          </p:cNvPr>
          <p:cNvGrpSpPr>
            <a:grpSpLocks/>
          </p:cNvGrpSpPr>
          <p:nvPr/>
        </p:nvGrpSpPr>
        <p:grpSpPr bwMode="auto">
          <a:xfrm>
            <a:off x="5775325" y="1665288"/>
            <a:ext cx="2446338" cy="1620837"/>
            <a:chOff x="3638" y="1049"/>
            <a:chExt cx="1541" cy="1021"/>
          </a:xfrm>
        </p:grpSpPr>
        <p:sp>
          <p:nvSpPr>
            <p:cNvPr id="17457" name="Line 56">
              <a:extLst>
                <a:ext uri="{FF2B5EF4-FFF2-40B4-BE49-F238E27FC236}">
                  <a16:creationId xmlns:a16="http://schemas.microsoft.com/office/drawing/2014/main" id="{F6859637-09A8-43FE-A558-183C5B0E1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7" y="1344"/>
              <a:ext cx="0" cy="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Line 57">
              <a:extLst>
                <a:ext uri="{FF2B5EF4-FFF2-40B4-BE49-F238E27FC236}">
                  <a16:creationId xmlns:a16="http://schemas.microsoft.com/office/drawing/2014/main" id="{FF1D136A-BFCE-4727-857E-97B4CB7BD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7" y="1981"/>
              <a:ext cx="1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59" name="Group 58">
              <a:extLst>
                <a:ext uri="{FF2B5EF4-FFF2-40B4-BE49-F238E27FC236}">
                  <a16:creationId xmlns:a16="http://schemas.microsoft.com/office/drawing/2014/main" id="{CBC7C64A-F7E5-4721-8286-EE1B83408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7" y="1571"/>
              <a:ext cx="1248" cy="410"/>
              <a:chOff x="653" y="1464"/>
              <a:chExt cx="1248" cy="576"/>
            </a:xfrm>
          </p:grpSpPr>
          <p:sp>
            <p:nvSpPr>
              <p:cNvPr id="17464" name="Line 59">
                <a:extLst>
                  <a:ext uri="{FF2B5EF4-FFF2-40B4-BE49-F238E27FC236}">
                    <a16:creationId xmlns:a16="http://schemas.microsoft.com/office/drawing/2014/main" id="{73F47F93-1688-4D72-B72B-1288D562F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3" y="1464"/>
                <a:ext cx="124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5" name="Line 60">
                <a:extLst>
                  <a:ext uri="{FF2B5EF4-FFF2-40B4-BE49-F238E27FC236}">
                    <a16:creationId xmlns:a16="http://schemas.microsoft.com/office/drawing/2014/main" id="{DE25A027-8418-46B1-9FB3-64E305450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3" y="1464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7460" name="Object 61">
              <a:extLst>
                <a:ext uri="{FF2B5EF4-FFF2-40B4-BE49-F238E27FC236}">
                  <a16:creationId xmlns:a16="http://schemas.microsoft.com/office/drawing/2014/main" id="{5FD9E249-20F1-4CE7-8A25-ED9367D552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8" y="1049"/>
            <a:ext cx="23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39579" imgH="215713" progId="Equation.3">
                    <p:embed/>
                  </p:oleObj>
                </mc:Choice>
                <mc:Fallback>
                  <p:oleObj name="公式" r:id="rId13" imgW="139579" imgH="215713" progId="Equation.3">
                    <p:embed/>
                    <p:pic>
                      <p:nvPicPr>
                        <p:cNvPr id="17460" name="Object 61">
                          <a:extLst>
                            <a:ext uri="{FF2B5EF4-FFF2-40B4-BE49-F238E27FC236}">
                              <a16:creationId xmlns:a16="http://schemas.microsoft.com/office/drawing/2014/main" id="{5FD9E249-20F1-4CE7-8A25-ED9367D552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" y="1049"/>
                          <a:ext cx="23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61" name="Rectangle 62">
              <a:extLst>
                <a:ext uri="{FF2B5EF4-FFF2-40B4-BE49-F238E27FC236}">
                  <a16:creationId xmlns:a16="http://schemas.microsoft.com/office/drawing/2014/main" id="{DBA5D8A8-D1A7-489C-B56C-5575E8500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189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  <a:ea typeface="楷体_GB2312"/>
                  <a:cs typeface="楷体_GB2312"/>
                </a:rPr>
                <a:t>O</a:t>
              </a:r>
            </a:p>
          </p:txBody>
        </p:sp>
        <p:sp>
          <p:nvSpPr>
            <p:cNvPr id="17462" name="Rectangle 63">
              <a:extLst>
                <a:ext uri="{FF2B5EF4-FFF2-40B4-BE49-F238E27FC236}">
                  <a16:creationId xmlns:a16="http://schemas.microsoft.com/office/drawing/2014/main" id="{B166BCB2-6CC4-4B3D-9730-B86AC8A8E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1693"/>
              <a:ext cx="7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endParaRPr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7463" name="Rectangle 64">
              <a:extLst>
                <a:ext uri="{FF2B5EF4-FFF2-40B4-BE49-F238E27FC236}">
                  <a16:creationId xmlns:a16="http://schemas.microsoft.com/office/drawing/2014/main" id="{8D146CB4-9BD4-4662-81F7-9E55B045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1488"/>
              <a:ext cx="1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7200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1800" baseline="-15000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endParaRPr lang="en-US" altLang="zh-CN" sz="18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17449" name="Group 65">
            <a:extLst>
              <a:ext uri="{FF2B5EF4-FFF2-40B4-BE49-F238E27FC236}">
                <a16:creationId xmlns:a16="http://schemas.microsoft.com/office/drawing/2014/main" id="{F86F72FD-1097-4D4B-AAB2-C93B2C149609}"/>
              </a:ext>
            </a:extLst>
          </p:cNvPr>
          <p:cNvGrpSpPr>
            <a:grpSpLocks/>
          </p:cNvGrpSpPr>
          <p:nvPr/>
        </p:nvGrpSpPr>
        <p:grpSpPr bwMode="auto">
          <a:xfrm>
            <a:off x="3095625" y="2517775"/>
            <a:ext cx="931863" cy="1103313"/>
            <a:chOff x="5944" y="3166"/>
            <a:chExt cx="587" cy="695"/>
          </a:xfrm>
        </p:grpSpPr>
        <p:sp>
          <p:nvSpPr>
            <p:cNvPr id="17453" name="Text Box 66">
              <a:extLst>
                <a:ext uri="{FF2B5EF4-FFF2-40B4-BE49-F238E27FC236}">
                  <a16:creationId xmlns:a16="http://schemas.microsoft.com/office/drawing/2014/main" id="{B3544031-7CA3-4F17-A21D-C3C42ABB6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17454" name="Text Box 67">
              <a:extLst>
                <a:ext uri="{FF2B5EF4-FFF2-40B4-BE49-F238E27FC236}">
                  <a16:creationId xmlns:a16="http://schemas.microsoft.com/office/drawing/2014/main" id="{C848E920-875B-48EF-A9B4-401E92743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5" y="3280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200"/>
                <a:t> </a:t>
              </a: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7455" name="AutoShape 68">
              <a:extLst>
                <a:ext uri="{FF2B5EF4-FFF2-40B4-BE49-F238E27FC236}">
                  <a16:creationId xmlns:a16="http://schemas.microsoft.com/office/drawing/2014/main" id="{7D5103C6-804D-4B69-82F1-1EFBBAE5FD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56" name="Text Box 69">
              <a:extLst>
                <a:ext uri="{FF2B5EF4-FFF2-40B4-BE49-F238E27FC236}">
                  <a16:creationId xmlns:a16="http://schemas.microsoft.com/office/drawing/2014/main" id="{293CF90F-C3B6-440B-9424-ACB5AE244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aphicFrame>
        <p:nvGraphicFramePr>
          <p:cNvPr id="773191" name="Object 71">
            <a:extLst>
              <a:ext uri="{FF2B5EF4-FFF2-40B4-BE49-F238E27FC236}">
                <a16:creationId xmlns:a16="http://schemas.microsoft.com/office/drawing/2014/main" id="{E7EC6779-A949-4F4E-819C-283977BA4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941888"/>
          <a:ext cx="11128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444307" imgH="228501" progId="Equation.3">
                  <p:embed/>
                </p:oleObj>
              </mc:Choice>
              <mc:Fallback>
                <p:oleObj name="公式" r:id="rId15" imgW="444307" imgH="228501" progId="Equation.3">
                  <p:embed/>
                  <p:pic>
                    <p:nvPicPr>
                      <p:cNvPr id="773191" name="Object 71">
                        <a:extLst>
                          <a:ext uri="{FF2B5EF4-FFF2-40B4-BE49-F238E27FC236}">
                            <a16:creationId xmlns:a16="http://schemas.microsoft.com/office/drawing/2014/main" id="{E7EC6779-A949-4F4E-819C-283977BA4C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41888"/>
                        <a:ext cx="11128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95" name="Object 75">
            <a:extLst>
              <a:ext uri="{FF2B5EF4-FFF2-40B4-BE49-F238E27FC236}">
                <a16:creationId xmlns:a16="http://schemas.microsoft.com/office/drawing/2014/main" id="{291CB8EC-30E0-447B-A7FF-5E475067C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5478463"/>
          <a:ext cx="3609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790700" imgH="431800" progId="Equation.3">
                  <p:embed/>
                </p:oleObj>
              </mc:Choice>
              <mc:Fallback>
                <p:oleObj name="公式" r:id="rId17" imgW="1790700" imgH="431800" progId="Equation.3">
                  <p:embed/>
                  <p:pic>
                    <p:nvPicPr>
                      <p:cNvPr id="773195" name="Object 75">
                        <a:extLst>
                          <a:ext uri="{FF2B5EF4-FFF2-40B4-BE49-F238E27FC236}">
                            <a16:creationId xmlns:a16="http://schemas.microsoft.com/office/drawing/2014/main" id="{291CB8EC-30E0-447B-A7FF-5E475067C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5478463"/>
                        <a:ext cx="36099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2" name="Text Box 77">
            <a:extLst>
              <a:ext uri="{FF2B5EF4-FFF2-40B4-BE49-F238E27FC236}">
                <a16:creationId xmlns:a16="http://schemas.microsoft.com/office/drawing/2014/main" id="{2BABDD4A-05E8-41A4-BE92-F2BD0A60C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8" y="3430588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5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71" grpId="0" animBg="1"/>
      <p:bldP spid="773172" grpId="0" animBg="1"/>
      <p:bldP spid="773173" grpId="0" animBg="1"/>
      <p:bldP spid="7731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82997A42-968F-4186-A4FF-532C8B2299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D7EDAB9-C410-49A0-AB0D-EF13DE7E810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E5184FEC-00AF-4714-A350-5833AC8F4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42458B46-5382-40B2-9A3E-F82DB5314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8A15E95-DDEC-4C11-A1BB-5FDCA61FA152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33CCFC8A-B92F-4118-BFF8-A22425AF4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微分运算电路</a:t>
            </a:r>
          </a:p>
        </p:txBody>
      </p:sp>
      <p:graphicFrame>
        <p:nvGraphicFramePr>
          <p:cNvPr id="775171" name="Object 3">
            <a:extLst>
              <a:ext uri="{FF2B5EF4-FFF2-40B4-BE49-F238E27FC236}">
                <a16:creationId xmlns:a16="http://schemas.microsoft.com/office/drawing/2014/main" id="{9C6FCA58-FBB5-4299-82D6-5B96C3A99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581525"/>
          <a:ext cx="9286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55446" imgH="228501" progId="Equation.3">
                  <p:embed/>
                </p:oleObj>
              </mc:Choice>
              <mc:Fallback>
                <p:oleObj name="公式" r:id="rId3" imgW="355446" imgH="228501" progId="Equation.3">
                  <p:embed/>
                  <p:pic>
                    <p:nvPicPr>
                      <p:cNvPr id="775171" name="Object 3">
                        <a:extLst>
                          <a:ext uri="{FF2B5EF4-FFF2-40B4-BE49-F238E27FC236}">
                            <a16:creationId xmlns:a16="http://schemas.microsoft.com/office/drawing/2014/main" id="{9C6FCA58-FBB5-4299-82D6-5B96C3A99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81525"/>
                        <a:ext cx="9286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2" name="Object 4">
            <a:extLst>
              <a:ext uri="{FF2B5EF4-FFF2-40B4-BE49-F238E27FC236}">
                <a16:creationId xmlns:a16="http://schemas.microsoft.com/office/drawing/2014/main" id="{003F1875-F8B1-4812-94D2-87F25203C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3900" y="4437063"/>
          <a:ext cx="17970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761669" imgH="393529" progId="Equation.3">
                  <p:embed/>
                </p:oleObj>
              </mc:Choice>
              <mc:Fallback>
                <p:oleObj name="公式" r:id="rId5" imgW="761669" imgH="393529" progId="Equation.3">
                  <p:embed/>
                  <p:pic>
                    <p:nvPicPr>
                      <p:cNvPr id="775172" name="Object 4">
                        <a:extLst>
                          <a:ext uri="{FF2B5EF4-FFF2-40B4-BE49-F238E27FC236}">
                            <a16:creationId xmlns:a16="http://schemas.microsoft.com/office/drawing/2014/main" id="{003F1875-F8B1-4812-94D2-87F25203C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437063"/>
                        <a:ext cx="17970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3" name="Object 5">
            <a:extLst>
              <a:ext uri="{FF2B5EF4-FFF2-40B4-BE49-F238E27FC236}">
                <a16:creationId xmlns:a16="http://schemas.microsoft.com/office/drawing/2014/main" id="{86EB052B-E525-43D0-9565-8924A7505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4888" y="5299075"/>
          <a:ext cx="35464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320227" imgH="393529" progId="Equation.3">
                  <p:embed/>
                </p:oleObj>
              </mc:Choice>
              <mc:Fallback>
                <p:oleObj name="公式" r:id="rId7" imgW="1320227" imgH="393529" progId="Equation.3">
                  <p:embed/>
                  <p:pic>
                    <p:nvPicPr>
                      <p:cNvPr id="775173" name="Object 5">
                        <a:extLst>
                          <a:ext uri="{FF2B5EF4-FFF2-40B4-BE49-F238E27FC236}">
                            <a16:creationId xmlns:a16="http://schemas.microsoft.com/office/drawing/2014/main" id="{86EB052B-E525-43D0-9565-8924A7505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5299075"/>
                        <a:ext cx="35464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174" name="Line 6">
            <a:extLst>
              <a:ext uri="{FF2B5EF4-FFF2-40B4-BE49-F238E27FC236}">
                <a16:creationId xmlns:a16="http://schemas.microsoft.com/office/drawing/2014/main" id="{DAF0DEF4-3B0B-4546-B0CC-F0F78866F4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5363" y="2133600"/>
            <a:ext cx="0" cy="1011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5175" name="Line 7">
            <a:extLst>
              <a:ext uri="{FF2B5EF4-FFF2-40B4-BE49-F238E27FC236}">
                <a16:creationId xmlns:a16="http://schemas.microsoft.com/office/drawing/2014/main" id="{A6975B0A-BC0B-4D83-A503-1B6BE7847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363" y="3144838"/>
            <a:ext cx="2146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67BDC67E-8B92-427D-998B-9311D24C1902}"/>
              </a:ext>
            </a:extLst>
          </p:cNvPr>
          <p:cNvGrpSpPr>
            <a:grpSpLocks/>
          </p:cNvGrpSpPr>
          <p:nvPr/>
        </p:nvGrpSpPr>
        <p:grpSpPr bwMode="auto">
          <a:xfrm>
            <a:off x="6075363" y="2493963"/>
            <a:ext cx="1773237" cy="650875"/>
            <a:chOff x="653" y="1464"/>
            <a:chExt cx="1248" cy="576"/>
          </a:xfrm>
        </p:grpSpPr>
        <p:sp>
          <p:nvSpPr>
            <p:cNvPr id="19512" name="Line 9">
              <a:extLst>
                <a:ext uri="{FF2B5EF4-FFF2-40B4-BE49-F238E27FC236}">
                  <a16:creationId xmlns:a16="http://schemas.microsoft.com/office/drawing/2014/main" id="{34C5073F-9C33-4D2D-82E6-118DDBC80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1464"/>
              <a:ext cx="124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Line 10">
              <a:extLst>
                <a:ext uri="{FF2B5EF4-FFF2-40B4-BE49-F238E27FC236}">
                  <a16:creationId xmlns:a16="http://schemas.microsoft.com/office/drawing/2014/main" id="{96CE87AF-EB53-4EAF-8FEC-E52C5B864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3" y="1464"/>
              <a:ext cx="0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75179" name="Object 11">
            <a:extLst>
              <a:ext uri="{FF2B5EF4-FFF2-40B4-BE49-F238E27FC236}">
                <a16:creationId xmlns:a16="http://schemas.microsoft.com/office/drawing/2014/main" id="{3823A909-401C-4A8B-8368-4888EDA8E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8200" y="1665288"/>
          <a:ext cx="365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9579" imgH="215713" progId="Equation.3">
                  <p:embed/>
                </p:oleObj>
              </mc:Choice>
              <mc:Fallback>
                <p:oleObj name="公式" r:id="rId9" imgW="139579" imgH="215713" progId="Equation.3">
                  <p:embed/>
                  <p:pic>
                    <p:nvPicPr>
                      <p:cNvPr id="775179" name="Object 11">
                        <a:extLst>
                          <a:ext uri="{FF2B5EF4-FFF2-40B4-BE49-F238E27FC236}">
                            <a16:creationId xmlns:a16="http://schemas.microsoft.com/office/drawing/2014/main" id="{3823A909-401C-4A8B-8368-4888EDA8E8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1665288"/>
                        <a:ext cx="3651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180" name="Line 12">
            <a:extLst>
              <a:ext uri="{FF2B5EF4-FFF2-40B4-BE49-F238E27FC236}">
                <a16:creationId xmlns:a16="http://schemas.microsoft.com/office/drawing/2014/main" id="{3C6ABB52-7497-42C0-BD51-BBAED72FA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4351338"/>
            <a:ext cx="0" cy="1257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5181" name="Line 13">
            <a:extLst>
              <a:ext uri="{FF2B5EF4-FFF2-40B4-BE49-F238E27FC236}">
                <a16:creationId xmlns:a16="http://schemas.microsoft.com/office/drawing/2014/main" id="{20CAF459-D1CF-41EB-B256-6A290526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8063" y="4760913"/>
            <a:ext cx="2146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5182" name="Object 14">
            <a:extLst>
              <a:ext uri="{FF2B5EF4-FFF2-40B4-BE49-F238E27FC236}">
                <a16:creationId xmlns:a16="http://schemas.microsoft.com/office/drawing/2014/main" id="{6A1C9690-02C1-4DE9-8633-95A0012EAC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8200" y="3825875"/>
          <a:ext cx="4556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65028" imgH="228501" progId="Equation.3">
                  <p:embed/>
                </p:oleObj>
              </mc:Choice>
              <mc:Fallback>
                <p:oleObj name="公式" r:id="rId11" imgW="165028" imgH="228501" progId="Equation.3">
                  <p:embed/>
                  <p:pic>
                    <p:nvPicPr>
                      <p:cNvPr id="775182" name="Object 14">
                        <a:extLst>
                          <a:ext uri="{FF2B5EF4-FFF2-40B4-BE49-F238E27FC236}">
                            <a16:creationId xmlns:a16="http://schemas.microsoft.com/office/drawing/2014/main" id="{6A1C9690-02C1-4DE9-8633-95A0012EAC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825875"/>
                        <a:ext cx="4556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183" name="Rectangle 15">
            <a:extLst>
              <a:ext uri="{FF2B5EF4-FFF2-40B4-BE49-F238E27FC236}">
                <a16:creationId xmlns:a16="http://schemas.microsoft.com/office/drawing/2014/main" id="{8F3E0042-9AAD-4775-B90F-DB0A0B2E3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30114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775184" name="Rectangle 16">
            <a:extLst>
              <a:ext uri="{FF2B5EF4-FFF2-40B4-BE49-F238E27FC236}">
                <a16:creationId xmlns:a16="http://schemas.microsoft.com/office/drawing/2014/main" id="{E7FC2008-261F-4892-AF2E-21553922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461645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775185" name="Rectangle 17">
            <a:extLst>
              <a:ext uri="{FF2B5EF4-FFF2-40B4-BE49-F238E27FC236}">
                <a16:creationId xmlns:a16="http://schemas.microsoft.com/office/drawing/2014/main" id="{6E49290C-C197-489E-A9D2-40A6AECC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0" y="2687638"/>
            <a:ext cx="125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endParaRPr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75186" name="Rectangle 18">
            <a:extLst>
              <a:ext uri="{FF2B5EF4-FFF2-40B4-BE49-F238E27FC236}">
                <a16:creationId xmlns:a16="http://schemas.microsoft.com/office/drawing/2014/main" id="{E842EB7A-A023-482E-B85D-EF0DD0E1D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4329113"/>
            <a:ext cx="125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endParaRPr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75187" name="AutoShape 19">
            <a:extLst>
              <a:ext uri="{FF2B5EF4-FFF2-40B4-BE49-F238E27FC236}">
                <a16:creationId xmlns:a16="http://schemas.microsoft.com/office/drawing/2014/main" id="{334129E0-AE47-4F86-AF97-1C9D5623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1484313"/>
            <a:ext cx="1116012" cy="792162"/>
          </a:xfrm>
          <a:prstGeom prst="wedgeRoundRectCallout">
            <a:avLst>
              <a:gd name="adj1" fmla="val -47722"/>
              <a:gd name="adj2" fmla="val 7505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输入阶</a:t>
            </a:r>
          </a:p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跃电压</a:t>
            </a:r>
          </a:p>
        </p:txBody>
      </p:sp>
      <p:sp>
        <p:nvSpPr>
          <p:cNvPr id="19477" name="Text Box 20">
            <a:extLst>
              <a:ext uri="{FF2B5EF4-FFF2-40B4-BE49-F238E27FC236}">
                <a16:creationId xmlns:a16="http://schemas.microsoft.com/office/drawing/2014/main" id="{B14BF94E-7428-420A-9642-F425C7265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775" y="2492375"/>
            <a:ext cx="64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19478" name="Line 24">
            <a:extLst>
              <a:ext uri="{FF2B5EF4-FFF2-40B4-BE49-F238E27FC236}">
                <a16:creationId xmlns:a16="http://schemas.microsoft.com/office/drawing/2014/main" id="{D402D966-C68A-47E8-8FC6-E5966517C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5725" y="2827338"/>
            <a:ext cx="16129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9" name="Line 25">
            <a:extLst>
              <a:ext uri="{FF2B5EF4-FFF2-40B4-BE49-F238E27FC236}">
                <a16:creationId xmlns:a16="http://schemas.microsoft.com/office/drawing/2014/main" id="{A27B8891-ED85-43B7-8F2A-9770A1330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5" y="3495675"/>
            <a:ext cx="1403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0" name="Line 26">
            <a:extLst>
              <a:ext uri="{FF2B5EF4-FFF2-40B4-BE49-F238E27FC236}">
                <a16:creationId xmlns:a16="http://schemas.microsoft.com/office/drawing/2014/main" id="{F68BD749-A841-472D-AFE4-5E951BAE1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7788" y="3136900"/>
            <a:ext cx="739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1" name="Oval 27">
            <a:extLst>
              <a:ext uri="{FF2B5EF4-FFF2-40B4-BE49-F238E27FC236}">
                <a16:creationId xmlns:a16="http://schemas.microsoft.com/office/drawing/2014/main" id="{3C52AE15-74B8-468E-B55F-85395C37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2786063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82" name="Oval 29">
            <a:extLst>
              <a:ext uri="{FF2B5EF4-FFF2-40B4-BE49-F238E27FC236}">
                <a16:creationId xmlns:a16="http://schemas.microsoft.com/office/drawing/2014/main" id="{750669D1-355F-45A5-A971-0C131638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3089275"/>
            <a:ext cx="74612" cy="746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83" name="Text Box 30">
            <a:extLst>
              <a:ext uri="{FF2B5EF4-FFF2-40B4-BE49-F238E27FC236}">
                <a16:creationId xmlns:a16="http://schemas.microsoft.com/office/drawing/2014/main" id="{C31A620A-1D18-479E-9CF9-C2F9438B2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8" y="223361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9484" name="Text Box 31">
            <a:extLst>
              <a:ext uri="{FF2B5EF4-FFF2-40B4-BE49-F238E27FC236}">
                <a16:creationId xmlns:a16="http://schemas.microsoft.com/office/drawing/2014/main" id="{3CA91F63-4EB8-4864-B99F-7483E8B01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495550"/>
            <a:ext cx="48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</p:txBody>
      </p:sp>
      <p:sp>
        <p:nvSpPr>
          <p:cNvPr id="19485" name="Line 32">
            <a:extLst>
              <a:ext uri="{FF2B5EF4-FFF2-40B4-BE49-F238E27FC236}">
                <a16:creationId xmlns:a16="http://schemas.microsoft.com/office/drawing/2014/main" id="{07306620-5AC7-4E36-8143-0641F29C0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9050" y="2073275"/>
            <a:ext cx="1617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86" name="Line 33">
            <a:extLst>
              <a:ext uri="{FF2B5EF4-FFF2-40B4-BE49-F238E27FC236}">
                <a16:creationId xmlns:a16="http://schemas.microsoft.com/office/drawing/2014/main" id="{66510D6A-2346-44E7-920F-B14937A227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6713" y="2060575"/>
            <a:ext cx="0" cy="1081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87" name="Line 34">
            <a:extLst>
              <a:ext uri="{FF2B5EF4-FFF2-40B4-BE49-F238E27FC236}">
                <a16:creationId xmlns:a16="http://schemas.microsoft.com/office/drawing/2014/main" id="{93D35013-8CFD-4B3D-A7D9-2D672BA8F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2058988"/>
            <a:ext cx="0" cy="757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88" name="Rectangle 35">
            <a:extLst>
              <a:ext uri="{FF2B5EF4-FFF2-40B4-BE49-F238E27FC236}">
                <a16:creationId xmlns:a16="http://schemas.microsoft.com/office/drawing/2014/main" id="{D9CE1F26-2571-4CDD-A201-6063D15E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3" y="1979613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89" name="Text Box 36">
            <a:extLst>
              <a:ext uri="{FF2B5EF4-FFF2-40B4-BE49-F238E27FC236}">
                <a16:creationId xmlns:a16="http://schemas.microsoft.com/office/drawing/2014/main" id="{5E1618AB-CD4F-427E-9337-0205D4CB3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3576638"/>
            <a:ext cx="614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9490" name="Rectangle 37">
            <a:extLst>
              <a:ext uri="{FF2B5EF4-FFF2-40B4-BE49-F238E27FC236}">
                <a16:creationId xmlns:a16="http://schemas.microsoft.com/office/drawing/2014/main" id="{05B9512D-AD60-4FBF-8B38-512E340E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3435350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91" name="Line 38">
            <a:extLst>
              <a:ext uri="{FF2B5EF4-FFF2-40B4-BE49-F238E27FC236}">
                <a16:creationId xmlns:a16="http://schemas.microsoft.com/office/drawing/2014/main" id="{A5BFAD51-F91F-4CF5-B18B-0457F9C7C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3476625"/>
            <a:ext cx="0" cy="414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92" name="Line 39">
            <a:extLst>
              <a:ext uri="{FF2B5EF4-FFF2-40B4-BE49-F238E27FC236}">
                <a16:creationId xmlns:a16="http://schemas.microsoft.com/office/drawing/2014/main" id="{F787AFC5-E9AF-4C5F-B3E8-00AA4FFD7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5" y="3881438"/>
            <a:ext cx="2905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93" name="Rectangle 40">
            <a:extLst>
              <a:ext uri="{FF2B5EF4-FFF2-40B4-BE49-F238E27FC236}">
                <a16:creationId xmlns:a16="http://schemas.microsoft.com/office/drawing/2014/main" id="{CBE43688-0288-47BD-9B0D-0223CAA64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3" y="2681288"/>
            <a:ext cx="1079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94" name="Line 41">
            <a:extLst>
              <a:ext uri="{FF2B5EF4-FFF2-40B4-BE49-F238E27FC236}">
                <a16:creationId xmlns:a16="http://schemas.microsoft.com/office/drawing/2014/main" id="{48562ED2-FB43-463F-A527-0BD9D3E35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2690813"/>
            <a:ext cx="0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5" name="Line 42">
            <a:extLst>
              <a:ext uri="{FF2B5EF4-FFF2-40B4-BE49-F238E27FC236}">
                <a16:creationId xmlns:a16="http://schemas.microsoft.com/office/drawing/2014/main" id="{8766A19C-BE22-4340-89A5-FFB34DC20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0900" y="2690813"/>
            <a:ext cx="0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6" name="Text Box 43">
            <a:extLst>
              <a:ext uri="{FF2B5EF4-FFF2-40B4-BE49-F238E27FC236}">
                <a16:creationId xmlns:a16="http://schemas.microsoft.com/office/drawing/2014/main" id="{2794EF08-67C7-4DD9-8584-88ED20C5B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1423988"/>
            <a:ext cx="56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75214" name="Arc 46">
            <a:extLst>
              <a:ext uri="{FF2B5EF4-FFF2-40B4-BE49-F238E27FC236}">
                <a16:creationId xmlns:a16="http://schemas.microsoft.com/office/drawing/2014/main" id="{8E18C145-BA76-430E-AEC3-5EEDF5D06EC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998369" y="4855369"/>
            <a:ext cx="720725" cy="53181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5215" name="Line 47">
            <a:extLst>
              <a:ext uri="{FF2B5EF4-FFF2-40B4-BE49-F238E27FC236}">
                <a16:creationId xmlns:a16="http://schemas.microsoft.com/office/drawing/2014/main" id="{70F6CB91-E7BD-40D5-9925-AC68ABFC8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4760913"/>
            <a:ext cx="11874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5216" name="Line 48">
            <a:extLst>
              <a:ext uri="{FF2B5EF4-FFF2-40B4-BE49-F238E27FC236}">
                <a16:creationId xmlns:a16="http://schemas.microsoft.com/office/drawing/2014/main" id="{1D1AE8E3-B65D-4FFA-9C2B-1DA389A1E5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4888" y="4760913"/>
            <a:ext cx="0" cy="720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5217" name="Rectangle 49">
            <a:extLst>
              <a:ext uri="{FF2B5EF4-FFF2-40B4-BE49-F238E27FC236}">
                <a16:creationId xmlns:a16="http://schemas.microsoft.com/office/drawing/2014/main" id="{BE3D9ACD-38D1-4BAB-8B67-224F64347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5842000"/>
            <a:ext cx="244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latin typeface="宋体" panose="02010600030101010101" pitchFamily="2" charset="-122"/>
              </a:rPr>
              <a:t>微分电路的阶跃响应 </a:t>
            </a:r>
          </a:p>
        </p:txBody>
      </p:sp>
      <p:sp>
        <p:nvSpPr>
          <p:cNvPr id="19501" name="Text Box 50">
            <a:extLst>
              <a:ext uri="{FF2B5EF4-FFF2-40B4-BE49-F238E27FC236}">
                <a16:creationId xmlns:a16="http://schemas.microsoft.com/office/drawing/2014/main" id="{681445E2-2717-45FC-8A99-9A708661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1414463"/>
            <a:ext cx="53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 b="0" i="1">
              <a:latin typeface="Times New Roman" panose="02020603050405020304" pitchFamily="18" charset="0"/>
            </a:endParaRPr>
          </a:p>
        </p:txBody>
      </p:sp>
      <p:sp>
        <p:nvSpPr>
          <p:cNvPr id="19502" name="Line 51">
            <a:extLst>
              <a:ext uri="{FF2B5EF4-FFF2-40B4-BE49-F238E27FC236}">
                <a16:creationId xmlns:a16="http://schemas.microsoft.com/office/drawing/2014/main" id="{928C799F-6741-43FD-A539-0B9EA0A20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2388" y="195262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3" name="Text Box 52">
            <a:extLst>
              <a:ext uri="{FF2B5EF4-FFF2-40B4-BE49-F238E27FC236}">
                <a16:creationId xmlns:a16="http://schemas.microsoft.com/office/drawing/2014/main" id="{B6F7DD2F-FD97-4E35-A7A7-57C3BF2E8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2143125"/>
            <a:ext cx="39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9504" name="Line 53">
            <a:extLst>
              <a:ext uri="{FF2B5EF4-FFF2-40B4-BE49-F238E27FC236}">
                <a16:creationId xmlns:a16="http://schemas.microsoft.com/office/drawing/2014/main" id="{76F3FDE7-D647-4947-87A4-31D781AEA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0813" y="2708275"/>
            <a:ext cx="414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5222" name="Object 54">
            <a:extLst>
              <a:ext uri="{FF2B5EF4-FFF2-40B4-BE49-F238E27FC236}">
                <a16:creationId xmlns:a16="http://schemas.microsoft.com/office/drawing/2014/main" id="{47289547-87D1-4B25-AAA6-521B05FB3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5265738"/>
          <a:ext cx="6143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41300" imgH="228600" progId="Equation.3">
                  <p:embed/>
                </p:oleObj>
              </mc:Choice>
              <mc:Fallback>
                <p:oleObj name="公式" r:id="rId13" imgW="241300" imgH="228600" progId="Equation.3">
                  <p:embed/>
                  <p:pic>
                    <p:nvPicPr>
                      <p:cNvPr id="775222" name="Object 54">
                        <a:extLst>
                          <a:ext uri="{FF2B5EF4-FFF2-40B4-BE49-F238E27FC236}">
                            <a16:creationId xmlns:a16="http://schemas.microsoft.com/office/drawing/2014/main" id="{47289547-87D1-4B25-AAA6-521B05FB3D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265738"/>
                        <a:ext cx="6143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223" name="Rectangle 55">
            <a:extLst>
              <a:ext uri="{FF2B5EF4-FFF2-40B4-BE49-F238E27FC236}">
                <a16:creationId xmlns:a16="http://schemas.microsoft.com/office/drawing/2014/main" id="{C5BFD16E-BEC8-4A90-BCE3-D0C5E3CB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362200"/>
            <a:ext cx="211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1800" baseline="-15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endParaRPr lang="en-US" altLang="zh-CN" sz="18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19507" name="Group 56">
            <a:extLst>
              <a:ext uri="{FF2B5EF4-FFF2-40B4-BE49-F238E27FC236}">
                <a16:creationId xmlns:a16="http://schemas.microsoft.com/office/drawing/2014/main" id="{0CAB1F0A-9350-4E42-8F08-8ECBB57C32B8}"/>
              </a:ext>
            </a:extLst>
          </p:cNvPr>
          <p:cNvGrpSpPr>
            <a:grpSpLocks/>
          </p:cNvGrpSpPr>
          <p:nvPr/>
        </p:nvGrpSpPr>
        <p:grpSpPr bwMode="auto">
          <a:xfrm>
            <a:off x="2951163" y="2578100"/>
            <a:ext cx="931862" cy="1103313"/>
            <a:chOff x="5944" y="3166"/>
            <a:chExt cx="587" cy="695"/>
          </a:xfrm>
        </p:grpSpPr>
        <p:sp>
          <p:nvSpPr>
            <p:cNvPr id="19508" name="Text Box 57">
              <a:extLst>
                <a:ext uri="{FF2B5EF4-FFF2-40B4-BE49-F238E27FC236}">
                  <a16:creationId xmlns:a16="http://schemas.microsoft.com/office/drawing/2014/main" id="{2E3DB850-A0D3-4014-98AC-44BD4FB7E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19509" name="Text Box 58">
              <a:extLst>
                <a:ext uri="{FF2B5EF4-FFF2-40B4-BE49-F238E27FC236}">
                  <a16:creationId xmlns:a16="http://schemas.microsoft.com/office/drawing/2014/main" id="{8516D24C-B84E-4E8A-9462-FAC20C72A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8" y="328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9510" name="AutoShape 59">
              <a:extLst>
                <a:ext uri="{FF2B5EF4-FFF2-40B4-BE49-F238E27FC236}">
                  <a16:creationId xmlns:a16="http://schemas.microsoft.com/office/drawing/2014/main" id="{4047B4A6-629F-4FE6-B366-C4F5739B24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9511" name="Text Box 60">
              <a:extLst>
                <a:ext uri="{FF2B5EF4-FFF2-40B4-BE49-F238E27FC236}">
                  <a16:creationId xmlns:a16="http://schemas.microsoft.com/office/drawing/2014/main" id="{E20EEA9D-3DFE-437B-B5E2-049482288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3" y="3385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A</a:t>
              </a: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83" grpId="0"/>
      <p:bldP spid="775184" grpId="0"/>
      <p:bldP spid="775185" grpId="0"/>
      <p:bldP spid="775186" grpId="0"/>
      <p:bldP spid="775187" grpId="0" animBg="1"/>
      <p:bldP spid="775217" grpId="0"/>
      <p:bldP spid="7752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32086EA3-0EC9-46B5-A327-9517FEB062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940CF18-3D09-436D-B062-18CE45B6E48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73D13FD5-F927-4CB1-BA00-90885DAAF2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1B1B7316-EC9D-46EB-ADE6-65F7ACEF06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FE2E674-E0E3-4CE9-A748-09D4C6ADE4CD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5917C6ED-4ACD-401C-A916-579F66880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集成</a:t>
            </a:r>
            <a:r>
              <a:rPr lang="zh-CN" altLang="en-US"/>
              <a:t>运放的非线性应用</a:t>
            </a:r>
          </a:p>
        </p:txBody>
      </p:sp>
      <p:sp>
        <p:nvSpPr>
          <p:cNvPr id="777219" name="Rectangle 3">
            <a:extLst>
              <a:ext uri="{FF2B5EF4-FFF2-40B4-BE49-F238E27FC236}">
                <a16:creationId xmlns:a16="http://schemas.microsoft.com/office/drawing/2014/main" id="{1845BBCC-3DEB-490A-9CE5-4A34B0D18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91513" cy="4968875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 sz="2800"/>
              <a:t>运放以开环或正反馈方式工作，进入饱和区</a:t>
            </a:r>
          </a:p>
          <a:p>
            <a:pPr lvl="1">
              <a:spcAft>
                <a:spcPct val="30000"/>
              </a:spcAft>
            </a:pPr>
            <a:r>
              <a:rPr lang="zh-CN" altLang="en-US" sz="2400"/>
              <a:t>“虚断”仍然适用</a:t>
            </a:r>
          </a:p>
          <a:p>
            <a:pPr lvl="1">
              <a:spcAft>
                <a:spcPct val="30000"/>
              </a:spcAft>
              <a:buFontTx/>
              <a:buNone/>
            </a:pPr>
            <a:r>
              <a:rPr lang="zh-CN" altLang="en-US" sz="2400"/>
              <a:t>	即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n </a:t>
            </a:r>
            <a:r>
              <a:rPr lang="en-US" altLang="zh-CN">
                <a:cs typeface="Arial" panose="020B0604020202020204" pitchFamily="34" charset="0"/>
              </a:rPr>
              <a:t>=</a:t>
            </a:r>
            <a:r>
              <a:rPr lang="en-US" altLang="zh-CN" sz="2400">
                <a:cs typeface="Arial" panose="020B0604020202020204" pitchFamily="34" charset="0"/>
              </a:rPr>
              <a:t>0</a:t>
            </a:r>
            <a:r>
              <a:rPr lang="zh-CN" altLang="en-US">
                <a:cs typeface="Arial" panose="020B0604020202020204" pitchFamily="34" charset="0"/>
              </a:rPr>
              <a:t>，</a:t>
            </a:r>
            <a:r>
              <a:rPr lang="zh-CN" altLang="en-US"/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p </a:t>
            </a:r>
            <a:r>
              <a:rPr lang="en-US" altLang="zh-CN">
                <a:cs typeface="Arial" panose="020B0604020202020204" pitchFamily="34" charset="0"/>
              </a:rPr>
              <a:t>=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400"/>
              <a:t>0</a:t>
            </a:r>
          </a:p>
          <a:p>
            <a:pPr lvl="1">
              <a:spcAft>
                <a:spcPct val="30000"/>
              </a:spcAft>
            </a:pPr>
            <a:r>
              <a:rPr lang="zh-CN" altLang="en-US" sz="2400"/>
              <a:t>“虚短”不再适用</a:t>
            </a:r>
          </a:p>
          <a:p>
            <a:pPr lvl="1">
              <a:spcAft>
                <a:spcPct val="30000"/>
              </a:spcAft>
              <a:buFontTx/>
              <a:buNone/>
            </a:pPr>
            <a:r>
              <a:rPr lang="zh-CN" altLang="en-US" sz="2400"/>
              <a:t>	即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p </a:t>
            </a:r>
            <a:r>
              <a:rPr lang="en-US" altLang="zh-CN" b="1">
                <a:cs typeface="Arial" panose="020B0604020202020204" pitchFamily="34" charset="0"/>
              </a:rPr>
              <a:t>≠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n </a:t>
            </a:r>
            <a:endParaRPr lang="en-US" altLang="en-US">
              <a:cs typeface="Arial" panose="020B0604020202020204" pitchFamily="34" charset="0"/>
            </a:endParaRPr>
          </a:p>
          <a:p>
            <a:pPr>
              <a:spcAft>
                <a:spcPct val="30000"/>
              </a:spcAft>
            </a:pPr>
            <a:r>
              <a:rPr kumimoji="1" lang="zh-CN" altLang="en-US" sz="2800"/>
              <a:t>非正弦信号产生电路</a:t>
            </a:r>
          </a:p>
          <a:p>
            <a:pPr lvl="1">
              <a:spcAft>
                <a:spcPct val="30000"/>
              </a:spcAft>
            </a:pPr>
            <a:r>
              <a:rPr kumimoji="1" lang="zh-CN" altLang="en-US" sz="2400"/>
              <a:t>电压比较器</a:t>
            </a:r>
          </a:p>
          <a:p>
            <a:pPr lvl="1">
              <a:spcAft>
                <a:spcPct val="30000"/>
              </a:spcAft>
            </a:pPr>
            <a:r>
              <a:rPr lang="zh-CN" altLang="en-US" sz="2400"/>
              <a:t>方波产生电路</a:t>
            </a:r>
          </a:p>
          <a:p>
            <a:pPr lvl="1">
              <a:spcAft>
                <a:spcPct val="30000"/>
              </a:spcAft>
            </a:pPr>
            <a:r>
              <a:rPr lang="zh-CN" altLang="en-US" sz="2400"/>
              <a:t>锯齿波产生电路</a:t>
            </a:r>
            <a:endParaRPr lang="en-US" altLang="zh-CN" sz="2400"/>
          </a:p>
        </p:txBody>
      </p:sp>
      <p:sp>
        <p:nvSpPr>
          <p:cNvPr id="21511" name="Line 5">
            <a:extLst>
              <a:ext uri="{FF2B5EF4-FFF2-40B4-BE49-F238E27FC236}">
                <a16:creationId xmlns:a16="http://schemas.microsoft.com/office/drawing/2014/main" id="{BCC37F40-B37D-4E2E-A9E4-B77D705D2A10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5438775" y="5156200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6">
            <a:extLst>
              <a:ext uri="{FF2B5EF4-FFF2-40B4-BE49-F238E27FC236}">
                <a16:creationId xmlns:a16="http://schemas.microsoft.com/office/drawing/2014/main" id="{106549F3-B7E8-4EA1-A546-14E79A04F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5272088"/>
            <a:ext cx="2752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Text Box 16">
            <a:extLst>
              <a:ext uri="{FF2B5EF4-FFF2-40B4-BE49-F238E27FC236}">
                <a16:creationId xmlns:a16="http://schemas.microsoft.com/office/drawing/2014/main" id="{A4D9EDF8-C2C3-4832-BE06-E57EDEAC6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049838"/>
            <a:ext cx="11430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0"/>
              </a:spcAft>
              <a:buFontTx/>
              <a:buNone/>
            </a:pPr>
            <a:r>
              <a:rPr kumimoji="1" lang="en-US" altLang="zh-CN" b="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b="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1" lang="en-US" altLang="zh-CN" b="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kumimoji="1" lang="en-US" altLang="zh-CN" b="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b="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21514" name="Line 4">
            <a:extLst>
              <a:ext uri="{FF2B5EF4-FFF2-40B4-BE49-F238E27FC236}">
                <a16:creationId xmlns:a16="http://schemas.microsoft.com/office/drawing/2014/main" id="{055169DE-518B-4F65-ADAF-C0CC3A9E0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0775" y="5883275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Line 9">
            <a:extLst>
              <a:ext uri="{FF2B5EF4-FFF2-40B4-BE49-F238E27FC236}">
                <a16:creationId xmlns:a16="http://schemas.microsoft.com/office/drawing/2014/main" id="{508E0A07-70B9-4CC0-AF7B-426005F3BD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1088" y="4654550"/>
            <a:ext cx="442912" cy="1228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Line 10">
            <a:extLst>
              <a:ext uri="{FF2B5EF4-FFF2-40B4-BE49-F238E27FC236}">
                <a16:creationId xmlns:a16="http://schemas.microsoft.com/office/drawing/2014/main" id="{F6CBCF3A-E2C1-4B55-95EB-D355C22AB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0" y="4654550"/>
            <a:ext cx="1143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Line 11">
            <a:extLst>
              <a:ext uri="{FF2B5EF4-FFF2-40B4-BE49-F238E27FC236}">
                <a16:creationId xmlns:a16="http://schemas.microsoft.com/office/drawing/2014/main" id="{3EA9B7C0-AB7D-4E65-9D5B-B169AA54B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5881688"/>
            <a:ext cx="1143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28" name="Text Box 12">
            <a:extLst>
              <a:ext uri="{FF2B5EF4-FFF2-40B4-BE49-F238E27FC236}">
                <a16:creationId xmlns:a16="http://schemas.microsoft.com/office/drawing/2014/main" id="{797F048C-2D3D-4DFB-ABF9-E411163E5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550" y="4486275"/>
            <a:ext cx="658813" cy="4572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om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77229" name="Text Box 13">
            <a:extLst>
              <a:ext uri="{FF2B5EF4-FFF2-40B4-BE49-F238E27FC236}">
                <a16:creationId xmlns:a16="http://schemas.microsoft.com/office/drawing/2014/main" id="{751B3264-C575-43EC-A322-D8534FEC0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725" y="5624513"/>
            <a:ext cx="811213" cy="4572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–V</a:t>
            </a:r>
            <a:r>
              <a:rPr kumimoji="1" lang="en-US" altLang="zh-CN" sz="24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om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1520" name="Line 17">
            <a:extLst>
              <a:ext uri="{FF2B5EF4-FFF2-40B4-BE49-F238E27FC236}">
                <a16:creationId xmlns:a16="http://schemas.microsoft.com/office/drawing/2014/main" id="{A6BAFD7B-CD04-4F3E-AA9B-37BD7C6C4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1750" y="4662488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Text Box 18">
            <a:extLst>
              <a:ext uri="{FF2B5EF4-FFF2-40B4-BE49-F238E27FC236}">
                <a16:creationId xmlns:a16="http://schemas.microsoft.com/office/drawing/2014/main" id="{E7DD9B1A-D6FA-4F04-BFBD-3656F3875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8" y="47974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endParaRPr kumimoji="1" lang="en-US" altLang="zh-CN" sz="2800" b="0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22" name="Rectangle 19">
            <a:extLst>
              <a:ext uri="{FF2B5EF4-FFF2-40B4-BE49-F238E27FC236}">
                <a16:creationId xmlns:a16="http://schemas.microsoft.com/office/drawing/2014/main" id="{D018FAFC-C9A9-409A-AD1D-F45DF256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4003675"/>
            <a:ext cx="6572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b="0" i="1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o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grpSp>
        <p:nvGrpSpPr>
          <p:cNvPr id="21523" name="Group 37">
            <a:extLst>
              <a:ext uri="{FF2B5EF4-FFF2-40B4-BE49-F238E27FC236}">
                <a16:creationId xmlns:a16="http://schemas.microsoft.com/office/drawing/2014/main" id="{4B9926E1-A9F3-4EA9-846F-511CD24D0A7E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2024063"/>
            <a:ext cx="3182937" cy="1817687"/>
            <a:chOff x="3432" y="1281"/>
            <a:chExt cx="2005" cy="1145"/>
          </a:xfrm>
        </p:grpSpPr>
        <p:sp>
          <p:nvSpPr>
            <p:cNvPr id="21524" name="Text Box 20">
              <a:extLst>
                <a:ext uri="{FF2B5EF4-FFF2-40B4-BE49-F238E27FC236}">
                  <a16:creationId xmlns:a16="http://schemas.microsoft.com/office/drawing/2014/main" id="{23C0D29C-5772-47DB-92CF-29A3E454B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1461"/>
              <a:ext cx="26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kumimoji="1" lang="en-US" altLang="zh-CN" b="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b="0" baseline="-15000">
                  <a:latin typeface="Times New Roman" panose="02020603050405020304" pitchFamily="18" charset="0"/>
                  <a:ea typeface="楷体_GB2312"/>
                  <a:cs typeface="楷体_GB2312"/>
                </a:rPr>
                <a:t>n</a:t>
              </a:r>
              <a:endParaRPr kumimoji="1" lang="zh-CN" altLang="en-US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1525" name="Text Box 21">
              <a:extLst>
                <a:ext uri="{FF2B5EF4-FFF2-40B4-BE49-F238E27FC236}">
                  <a16:creationId xmlns:a16="http://schemas.microsoft.com/office/drawing/2014/main" id="{64B817A7-381B-42E9-A871-978D68F90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7" y="1819"/>
              <a:ext cx="26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kumimoji="1" lang="en-US" altLang="zh-CN" b="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b="0" baseline="-15000">
                  <a:latin typeface="Times New Roman" panose="02020603050405020304" pitchFamily="18" charset="0"/>
                  <a:ea typeface="楷体_GB2312"/>
                  <a:cs typeface="楷体_GB2312"/>
                </a:rPr>
                <a:t>p</a:t>
              </a:r>
            </a:p>
          </p:txBody>
        </p:sp>
        <p:sp>
          <p:nvSpPr>
            <p:cNvPr id="21526" name="Text Box 22">
              <a:extLst>
                <a:ext uri="{FF2B5EF4-FFF2-40B4-BE49-F238E27FC236}">
                  <a16:creationId xmlns:a16="http://schemas.microsoft.com/office/drawing/2014/main" id="{2B96B7E6-AC4E-4361-9D26-3D53CB1C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1688"/>
              <a:ext cx="19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o</a:t>
              </a:r>
              <a:endParaRPr kumimoji="1" lang="en-US" altLang="zh-CN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1527" name="Text Box 23">
              <a:extLst>
                <a:ext uri="{FF2B5EF4-FFF2-40B4-BE49-F238E27FC236}">
                  <a16:creationId xmlns:a16="http://schemas.microsoft.com/office/drawing/2014/main" id="{3D102B6B-B84E-4C47-A63D-C5633E35A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1876"/>
              <a:ext cx="4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/>
                  <a:cs typeface="楷体_GB2312"/>
                </a:rPr>
                <a:t>＋</a:t>
              </a:r>
            </a:p>
          </p:txBody>
        </p:sp>
        <p:grpSp>
          <p:nvGrpSpPr>
            <p:cNvPr id="21528" name="Group 32">
              <a:extLst>
                <a:ext uri="{FF2B5EF4-FFF2-40B4-BE49-F238E27FC236}">
                  <a16:creationId xmlns:a16="http://schemas.microsoft.com/office/drawing/2014/main" id="{4899D38A-02C0-4282-B736-509AFEE3B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5" y="1724"/>
              <a:ext cx="465" cy="334"/>
              <a:chOff x="3689" y="1724"/>
              <a:chExt cx="314" cy="334"/>
            </a:xfrm>
          </p:grpSpPr>
          <p:sp>
            <p:nvSpPr>
              <p:cNvPr id="21537" name="Line 24">
                <a:extLst>
                  <a:ext uri="{FF2B5EF4-FFF2-40B4-BE49-F238E27FC236}">
                    <a16:creationId xmlns:a16="http://schemas.microsoft.com/office/drawing/2014/main" id="{F37B9988-CA4B-402C-A739-1F71EE5A1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9" y="1724"/>
                <a:ext cx="3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8" name="Line 25">
                <a:extLst>
                  <a:ext uri="{FF2B5EF4-FFF2-40B4-BE49-F238E27FC236}">
                    <a16:creationId xmlns:a16="http://schemas.microsoft.com/office/drawing/2014/main" id="{72FB8BB3-8C7B-4211-ACEA-3E15574DE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9" y="2058"/>
                <a:ext cx="3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29" name="Text Box 26">
              <a:extLst>
                <a:ext uri="{FF2B5EF4-FFF2-40B4-BE49-F238E27FC236}">
                  <a16:creationId xmlns:a16="http://schemas.microsoft.com/office/drawing/2014/main" id="{A6536167-23DD-4AC2-9AB6-9E4FBC08B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551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/>
                  <a:cs typeface="楷体_GB2312"/>
                </a:rPr>
                <a:t>－</a:t>
              </a:r>
            </a:p>
          </p:txBody>
        </p:sp>
        <p:sp>
          <p:nvSpPr>
            <p:cNvPr id="21530" name="Line 27">
              <a:extLst>
                <a:ext uri="{FF2B5EF4-FFF2-40B4-BE49-F238E27FC236}">
                  <a16:creationId xmlns:a16="http://schemas.microsoft.com/office/drawing/2014/main" id="{C622C197-6B78-4194-A23F-35CD14623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0" y="1884"/>
              <a:ext cx="2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AutoShape 28">
              <a:extLst>
                <a:ext uri="{FF2B5EF4-FFF2-40B4-BE49-F238E27FC236}">
                  <a16:creationId xmlns:a16="http://schemas.microsoft.com/office/drawing/2014/main" id="{4E96A9EC-FEB9-4B0B-9763-01F1B8EDFD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4165" y="1563"/>
              <a:ext cx="797" cy="63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1532" name="Text Box 29">
              <a:extLst>
                <a:ext uri="{FF2B5EF4-FFF2-40B4-BE49-F238E27FC236}">
                  <a16:creationId xmlns:a16="http://schemas.microsoft.com/office/drawing/2014/main" id="{F4656079-746F-4E9E-AF5A-FCAFE50C6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169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en-US" altLang="zh-CN" sz="2400" b="0"/>
            </a:p>
          </p:txBody>
        </p:sp>
        <p:sp>
          <p:nvSpPr>
            <p:cNvPr id="21533" name="Text Box 33">
              <a:extLst>
                <a:ext uri="{FF2B5EF4-FFF2-40B4-BE49-F238E27FC236}">
                  <a16:creationId xmlns:a16="http://schemas.microsoft.com/office/drawing/2014/main" id="{0D40A18A-84CE-4E4B-9380-4635EA393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" y="1281"/>
              <a:ext cx="3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1534" name="Line 34">
              <a:extLst>
                <a:ext uri="{FF2B5EF4-FFF2-40B4-BE49-F238E27FC236}">
                  <a16:creationId xmlns:a16="http://schemas.microsoft.com/office/drawing/2014/main" id="{B13806DE-3921-419C-805A-E0FF50480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1623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Text Box 35">
              <a:extLst>
                <a:ext uri="{FF2B5EF4-FFF2-40B4-BE49-F238E27FC236}">
                  <a16:creationId xmlns:a16="http://schemas.microsoft.com/office/drawing/2014/main" id="{8559BF17-6AE3-4C10-AD45-3593254F1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" y="2137"/>
              <a:ext cx="3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536" name="Line 36">
              <a:extLst>
                <a:ext uri="{FF2B5EF4-FFF2-40B4-BE49-F238E27FC236}">
                  <a16:creationId xmlns:a16="http://schemas.microsoft.com/office/drawing/2014/main" id="{7001510C-1FAC-4BC4-9303-83DDFA7D0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160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1961B851-0997-4FCE-AABE-B3E87B0A878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1339DB-34DE-482E-A1AA-E37B3BFB3E36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FB394DFF-1C4D-46A8-B2D7-3B5942676D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B6163FAE-D84A-4C67-871C-5489D88A5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2E2A6C8-F081-4D1E-AEBE-01DDF73BFED1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262" name="Text Box 62">
            <a:extLst>
              <a:ext uri="{FF2B5EF4-FFF2-40B4-BE49-F238E27FC236}">
                <a16:creationId xmlns:a16="http://schemas.microsoft.com/office/drawing/2014/main" id="{464BC0E6-D18E-4CCA-960F-C992974E8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510088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T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2534" name="Rectangle 2">
            <a:extLst>
              <a:ext uri="{FF2B5EF4-FFF2-40B4-BE49-F238E27FC236}">
                <a16:creationId xmlns:a16="http://schemas.microsoft.com/office/drawing/2014/main" id="{2E33A8F8-5FF2-4FDB-9876-48B6B3F27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电压比较器</a:t>
            </a:r>
          </a:p>
        </p:txBody>
      </p:sp>
      <p:sp>
        <p:nvSpPr>
          <p:cNvPr id="819248" name="Rectangle 48">
            <a:extLst>
              <a:ext uri="{FF2B5EF4-FFF2-40B4-BE49-F238E27FC236}">
                <a16:creationId xmlns:a16="http://schemas.microsoft.com/office/drawing/2014/main" id="{A3F97657-4360-44A4-97BA-36CF9DCC6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9388"/>
            <a:ext cx="8183563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功能：比较电压的大小</a:t>
            </a: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输入模拟信号，输出二值信号（高电平或低电平）</a:t>
            </a: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广泛用于各种报警电路，以及模拟与数字的接口电路</a:t>
            </a:r>
          </a:p>
        </p:txBody>
      </p:sp>
      <p:sp>
        <p:nvSpPr>
          <p:cNvPr id="819250" name="Rectangle 50">
            <a:extLst>
              <a:ext uri="{FF2B5EF4-FFF2-40B4-BE49-F238E27FC236}">
                <a16:creationId xmlns:a16="http://schemas.microsoft.com/office/drawing/2014/main" id="{9E4C2A5B-C864-42C2-BABA-A89DA834A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97200"/>
            <a:ext cx="48323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电压传输特性的三个要素</a:t>
            </a: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输出高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低电平：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OH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OL</a:t>
            </a: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门限电压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：输出跳变时的输入电压，也称阈值电压</a:t>
            </a:r>
            <a:endParaRPr kumimoji="1" lang="zh-CN" altLang="en-US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输出电压的跳变方向</a:t>
            </a:r>
          </a:p>
          <a:p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常用电压比较器</a:t>
            </a: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单门限比较器，迟滞比较器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52" name="Text Box 52">
            <a:extLst>
              <a:ext uri="{FF2B5EF4-FFF2-40B4-BE49-F238E27FC236}">
                <a16:creationId xmlns:a16="http://schemas.microsoft.com/office/drawing/2014/main" id="{F4C5BBB0-EE0A-440B-94B8-D83A91F80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3800475"/>
            <a:ext cx="61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OH</a:t>
            </a:r>
            <a:endParaRPr kumimoji="1" lang="en-US" altLang="zh-CN" sz="2400" baseline="-250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819253" name="Text Box 53">
            <a:extLst>
              <a:ext uri="{FF2B5EF4-FFF2-40B4-BE49-F238E27FC236}">
                <a16:creationId xmlns:a16="http://schemas.microsoft.com/office/drawing/2014/main" id="{623DCA06-E1E8-4AE8-83C4-F1CB7098E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4797425"/>
            <a:ext cx="647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OL</a:t>
            </a:r>
            <a:endParaRPr kumimoji="1" lang="en-US" altLang="zh-CN" sz="2400" baseline="-250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819254" name="Text Box 54">
            <a:extLst>
              <a:ext uri="{FF2B5EF4-FFF2-40B4-BE49-F238E27FC236}">
                <a16:creationId xmlns:a16="http://schemas.microsoft.com/office/drawing/2014/main" id="{E4968097-90F7-4C09-9E2F-B26B3D82E96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29313" y="4508500"/>
            <a:ext cx="411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O</a:t>
            </a:r>
            <a:endParaRPr kumimoji="1" lang="en-US" altLang="zh-CN" sz="2000" b="0" i="1">
              <a:latin typeface="Times New Roman" panose="02020603050405020304" pitchFamily="18" charset="0"/>
            </a:endParaRPr>
          </a:p>
        </p:txBody>
      </p:sp>
      <p:grpSp>
        <p:nvGrpSpPr>
          <p:cNvPr id="2" name="Group 83">
            <a:extLst>
              <a:ext uri="{FF2B5EF4-FFF2-40B4-BE49-F238E27FC236}">
                <a16:creationId xmlns:a16="http://schemas.microsoft.com/office/drawing/2014/main" id="{23B0DCAA-6CD3-40D1-8A1A-D2EE5E87AD78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4041775"/>
            <a:ext cx="1547812" cy="1008063"/>
            <a:chOff x="3969" y="2546"/>
            <a:chExt cx="975" cy="635"/>
          </a:xfrm>
        </p:grpSpPr>
        <p:sp>
          <p:nvSpPr>
            <p:cNvPr id="22551" name="Line 57">
              <a:extLst>
                <a:ext uri="{FF2B5EF4-FFF2-40B4-BE49-F238E27FC236}">
                  <a16:creationId xmlns:a16="http://schemas.microsoft.com/office/drawing/2014/main" id="{03401AF8-9C58-4446-B6BB-FA2C39128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6" y="2547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58">
              <a:extLst>
                <a:ext uri="{FF2B5EF4-FFF2-40B4-BE49-F238E27FC236}">
                  <a16:creationId xmlns:a16="http://schemas.microsoft.com/office/drawing/2014/main" id="{6EE04955-96DB-4081-A551-F36156CC8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546"/>
              <a:ext cx="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59">
              <a:extLst>
                <a:ext uri="{FF2B5EF4-FFF2-40B4-BE49-F238E27FC236}">
                  <a16:creationId xmlns:a16="http://schemas.microsoft.com/office/drawing/2014/main" id="{04921D98-374F-4268-9721-E0DBF4B80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1" y="3178"/>
              <a:ext cx="5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5">
            <a:extLst>
              <a:ext uri="{FF2B5EF4-FFF2-40B4-BE49-F238E27FC236}">
                <a16:creationId xmlns:a16="http://schemas.microsoft.com/office/drawing/2014/main" id="{0D310FF0-DD1C-4B70-990C-6F1141D0EF38}"/>
              </a:ext>
            </a:extLst>
          </p:cNvPr>
          <p:cNvGrpSpPr>
            <a:grpSpLocks/>
          </p:cNvGrpSpPr>
          <p:nvPr/>
        </p:nvGrpSpPr>
        <p:grpSpPr bwMode="auto">
          <a:xfrm>
            <a:off x="5737225" y="3213100"/>
            <a:ext cx="2759075" cy="2124075"/>
            <a:chOff x="3614" y="2024"/>
            <a:chExt cx="1738" cy="1338"/>
          </a:xfrm>
        </p:grpSpPr>
        <p:sp>
          <p:nvSpPr>
            <p:cNvPr id="22547" name="Text Box 51">
              <a:extLst>
                <a:ext uri="{FF2B5EF4-FFF2-40B4-BE49-F238E27FC236}">
                  <a16:creationId xmlns:a16="http://schemas.microsoft.com/office/drawing/2014/main" id="{F5E1F7C8-3D8F-400A-AE17-BB75FCD8B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2024"/>
              <a:ext cx="35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548" name="Line 55">
              <a:extLst>
                <a:ext uri="{FF2B5EF4-FFF2-40B4-BE49-F238E27FC236}">
                  <a16:creationId xmlns:a16="http://schemas.microsoft.com/office/drawing/2014/main" id="{9559AB23-4BE6-480C-BA41-18F0D3AB6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" y="2183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Line 60">
              <a:extLst>
                <a:ext uri="{FF2B5EF4-FFF2-40B4-BE49-F238E27FC236}">
                  <a16:creationId xmlns:a16="http://schemas.microsoft.com/office/drawing/2014/main" id="{3B70260C-F7AD-43CD-8A05-3DB3AC08D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4" y="2855"/>
              <a:ext cx="15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Text Box 61">
              <a:extLst>
                <a:ext uri="{FF2B5EF4-FFF2-40B4-BE49-F238E27FC236}">
                  <a16:creationId xmlns:a16="http://schemas.microsoft.com/office/drawing/2014/main" id="{5E234446-C11C-43DE-A6A2-1F90D029C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" y="2795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19264" name="Rectangle 64">
            <a:extLst>
              <a:ext uri="{FF2B5EF4-FFF2-40B4-BE49-F238E27FC236}">
                <a16:creationId xmlns:a16="http://schemas.microsoft.com/office/drawing/2014/main" id="{F2A0C035-933C-40EB-B2DA-020187620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49116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电压传输特性</a:t>
            </a:r>
          </a:p>
        </p:txBody>
      </p:sp>
      <p:grpSp>
        <p:nvGrpSpPr>
          <p:cNvPr id="4" name="Group 84">
            <a:extLst>
              <a:ext uri="{FF2B5EF4-FFF2-40B4-BE49-F238E27FC236}">
                <a16:creationId xmlns:a16="http://schemas.microsoft.com/office/drawing/2014/main" id="{99CCE7DF-FAF3-408D-BF5A-BE1D9285006B}"/>
              </a:ext>
            </a:extLst>
          </p:cNvPr>
          <p:cNvGrpSpPr>
            <a:grpSpLocks/>
          </p:cNvGrpSpPr>
          <p:nvPr/>
        </p:nvGrpSpPr>
        <p:grpSpPr bwMode="auto">
          <a:xfrm>
            <a:off x="6315075" y="4041775"/>
            <a:ext cx="1544638" cy="1008063"/>
            <a:chOff x="3971" y="2546"/>
            <a:chExt cx="973" cy="635"/>
          </a:xfrm>
        </p:grpSpPr>
        <p:sp>
          <p:nvSpPr>
            <p:cNvPr id="22544" name="Line 63">
              <a:extLst>
                <a:ext uri="{FF2B5EF4-FFF2-40B4-BE49-F238E27FC236}">
                  <a16:creationId xmlns:a16="http://schemas.microsoft.com/office/drawing/2014/main" id="{814BB74D-8554-455B-8865-7D03EEC20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3181"/>
              <a:ext cx="4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80">
              <a:extLst>
                <a:ext uri="{FF2B5EF4-FFF2-40B4-BE49-F238E27FC236}">
                  <a16:creationId xmlns:a16="http://schemas.microsoft.com/office/drawing/2014/main" id="{E72798AB-A101-4C3B-95AC-6DC337F0C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546"/>
              <a:ext cx="5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81">
              <a:extLst>
                <a:ext uri="{FF2B5EF4-FFF2-40B4-BE49-F238E27FC236}">
                  <a16:creationId xmlns:a16="http://schemas.microsoft.com/office/drawing/2014/main" id="{AEFC7479-C736-4737-855E-9439D122A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546"/>
              <a:ext cx="0" cy="6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2" grpId="0"/>
      <p:bldP spid="819248" grpId="0" build="p" bldLvl="2"/>
      <p:bldP spid="819250" grpId="0" build="p" bldLvl="2"/>
      <p:bldP spid="819252" grpId="0"/>
      <p:bldP spid="819253" grpId="0"/>
      <p:bldP spid="819254" grpId="0"/>
      <p:bldP spid="8192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43856FDD-0F1E-4189-B7A4-CB00F84CB5C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81D32FF-21AC-418D-B0C3-FB117456E242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F4698D2F-AE3F-4A46-B921-CB40A6E3B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E086EB81-3516-4624-96AC-8681554838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04EB2F8-63BC-4209-87A6-ED65EBAFEB7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EB0A64C5-CB9C-44E1-B5CC-DB42A74BB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</a:rPr>
              <a:t>单门限比较器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821251" name="Rectangle 3">
            <a:extLst>
              <a:ext uri="{FF2B5EF4-FFF2-40B4-BE49-F238E27FC236}">
                <a16:creationId xmlns:a16="http://schemas.microsoft.com/office/drawing/2014/main" id="{1F39BDB2-8D8F-4332-BE53-C66DAB532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5280025" cy="4932362"/>
          </a:xfrm>
        </p:spPr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</a:rPr>
              <a:t>具有一个门限电压</a:t>
            </a:r>
          </a:p>
          <a:p>
            <a:pPr lvl="1"/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400">
                <a:latin typeface="Times New Roman" panose="02020603050405020304" pitchFamily="18" charset="0"/>
              </a:rPr>
              <a:t>=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REF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可以通过改变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REF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，来改变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endParaRPr kumimoji="1" lang="en-US" altLang="zh-CN" sz="2400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400">
                <a:latin typeface="Times New Roman" panose="02020603050405020304" pitchFamily="18" charset="0"/>
              </a:rPr>
              <a:t>=0</a:t>
            </a:r>
            <a:r>
              <a:rPr lang="zh-CN" altLang="en-US" sz="2400">
                <a:latin typeface="Times New Roman" panose="02020603050405020304" pitchFamily="18" charset="0"/>
              </a:rPr>
              <a:t>时，称为过零比较器</a:t>
            </a:r>
            <a:endParaRPr lang="en-US" altLang="zh-CN" sz="2400">
              <a:latin typeface="Times New Roman" panose="02020603050405020304" pitchFamily="18" charset="0"/>
            </a:endParaRPr>
          </a:p>
          <a:p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输出电压的跳变方向</a:t>
            </a: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</a:rPr>
              <a:t>时，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 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OH</a:t>
            </a: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&gt;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</a:rPr>
              <a:t>时，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 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OL</a:t>
            </a: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可以通过调换运放同相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反相端，来改变跳变方向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OH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OL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与供电电源有关</a:t>
            </a:r>
          </a:p>
        </p:txBody>
      </p:sp>
      <p:sp>
        <p:nvSpPr>
          <p:cNvPr id="24583" name="Text Box 4">
            <a:extLst>
              <a:ext uri="{FF2B5EF4-FFF2-40B4-BE49-F238E27FC236}">
                <a16:creationId xmlns:a16="http://schemas.microsoft.com/office/drawing/2014/main" id="{12C44FB1-1AC7-4C9B-8AD4-169DC4151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013" y="3824288"/>
            <a:ext cx="5699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84" name="Text Box 5">
            <a:extLst>
              <a:ext uri="{FF2B5EF4-FFF2-40B4-BE49-F238E27FC236}">
                <a16:creationId xmlns:a16="http://schemas.microsoft.com/office/drawing/2014/main" id="{7118622B-36A4-4AA0-8B14-199E5D4E3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63" y="4051300"/>
            <a:ext cx="61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OH</a:t>
            </a:r>
            <a:endParaRPr kumimoji="1" lang="en-US" altLang="zh-CN" sz="2400" baseline="-250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4585" name="Text Box 6">
            <a:extLst>
              <a:ext uri="{FF2B5EF4-FFF2-40B4-BE49-F238E27FC236}">
                <a16:creationId xmlns:a16="http://schemas.microsoft.com/office/drawing/2014/main" id="{1E2ABDF1-06C8-4CAC-8130-FB5871682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5300663"/>
            <a:ext cx="6477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OL</a:t>
            </a:r>
            <a:endParaRPr kumimoji="1" lang="en-US" altLang="zh-CN" sz="2400" baseline="-250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4586" name="Text Box 7">
            <a:extLst>
              <a:ext uri="{FF2B5EF4-FFF2-40B4-BE49-F238E27FC236}">
                <a16:creationId xmlns:a16="http://schemas.microsoft.com/office/drawing/2014/main" id="{F1A8B4DA-062F-43C3-9D80-7327E857875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89675" y="5048250"/>
            <a:ext cx="41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O</a:t>
            </a:r>
            <a:endParaRPr kumimoji="1" lang="en-US" altLang="zh-CN" sz="2000" b="0" i="1">
              <a:latin typeface="Times New Roman" panose="02020603050405020304" pitchFamily="18" charset="0"/>
            </a:endParaRPr>
          </a:p>
        </p:txBody>
      </p:sp>
      <p:sp>
        <p:nvSpPr>
          <p:cNvPr id="24587" name="Line 26">
            <a:extLst>
              <a:ext uri="{FF2B5EF4-FFF2-40B4-BE49-F238E27FC236}">
                <a16:creationId xmlns:a16="http://schemas.microsoft.com/office/drawing/2014/main" id="{2A30BDFD-5ADF-4404-9162-22C0445DE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0038" y="4005263"/>
            <a:ext cx="0" cy="1871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8" name="Group 27">
            <a:extLst>
              <a:ext uri="{FF2B5EF4-FFF2-40B4-BE49-F238E27FC236}">
                <a16:creationId xmlns:a16="http://schemas.microsoft.com/office/drawing/2014/main" id="{78C31602-3296-4A4F-B8C9-6BE80C30F9D0}"/>
              </a:ext>
            </a:extLst>
          </p:cNvPr>
          <p:cNvGrpSpPr>
            <a:grpSpLocks/>
          </p:cNvGrpSpPr>
          <p:nvPr/>
        </p:nvGrpSpPr>
        <p:grpSpPr bwMode="auto">
          <a:xfrm>
            <a:off x="6264275" y="4581525"/>
            <a:ext cx="2052638" cy="1008063"/>
            <a:chOff x="764" y="2694"/>
            <a:chExt cx="1291" cy="1143"/>
          </a:xfrm>
        </p:grpSpPr>
        <p:sp>
          <p:nvSpPr>
            <p:cNvPr id="24614" name="Line 28">
              <a:extLst>
                <a:ext uri="{FF2B5EF4-FFF2-40B4-BE49-F238E27FC236}">
                  <a16:creationId xmlns:a16="http://schemas.microsoft.com/office/drawing/2014/main" id="{C7275E0F-6DDA-44A9-826A-886198080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2696"/>
              <a:ext cx="0" cy="1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Line 29">
              <a:extLst>
                <a:ext uri="{FF2B5EF4-FFF2-40B4-BE49-F238E27FC236}">
                  <a16:creationId xmlns:a16="http://schemas.microsoft.com/office/drawing/2014/main" id="{0A6FE57F-300B-4FF2-8A8D-E768FC7A5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" y="2694"/>
              <a:ext cx="6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Line 30">
              <a:extLst>
                <a:ext uri="{FF2B5EF4-FFF2-40B4-BE49-F238E27FC236}">
                  <a16:creationId xmlns:a16="http://schemas.microsoft.com/office/drawing/2014/main" id="{2D97188A-E432-436A-B1FE-5B66D886FB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2" y="3832"/>
              <a:ext cx="6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9" name="Line 31">
            <a:extLst>
              <a:ext uri="{FF2B5EF4-FFF2-40B4-BE49-F238E27FC236}">
                <a16:creationId xmlns:a16="http://schemas.microsoft.com/office/drawing/2014/main" id="{0E6A7FAC-D0BD-48F1-A357-C604B3E28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7588" y="5072063"/>
            <a:ext cx="2435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Text Box 32">
            <a:extLst>
              <a:ext uri="{FF2B5EF4-FFF2-40B4-BE49-F238E27FC236}">
                <a16:creationId xmlns:a16="http://schemas.microsoft.com/office/drawing/2014/main" id="{B6E1C83C-32E9-4F60-AC78-3815F2D18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988" y="4976813"/>
            <a:ext cx="57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I</a:t>
            </a:r>
            <a:endParaRPr kumimoji="1"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24591" name="Text Box 33">
            <a:extLst>
              <a:ext uri="{FF2B5EF4-FFF2-40B4-BE49-F238E27FC236}">
                <a16:creationId xmlns:a16="http://schemas.microsoft.com/office/drawing/2014/main" id="{DFAC8764-2139-45A3-940D-043951C7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5049838"/>
            <a:ext cx="8636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REF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4592" name="Line 34">
            <a:extLst>
              <a:ext uri="{FF2B5EF4-FFF2-40B4-BE49-F238E27FC236}">
                <a16:creationId xmlns:a16="http://schemas.microsoft.com/office/drawing/2014/main" id="{EF6620A8-6BED-443D-908C-90F86498B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0675" y="5589588"/>
            <a:ext cx="7112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Rectangle 35">
            <a:extLst>
              <a:ext uri="{FF2B5EF4-FFF2-40B4-BE49-F238E27FC236}">
                <a16:creationId xmlns:a16="http://schemas.microsoft.com/office/drawing/2014/main" id="{39951192-41A6-4E1D-B0DD-37ED337F4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88645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电压传输特性</a:t>
            </a:r>
          </a:p>
        </p:txBody>
      </p:sp>
      <p:grpSp>
        <p:nvGrpSpPr>
          <p:cNvPr id="24594" name="Group 37">
            <a:extLst>
              <a:ext uri="{FF2B5EF4-FFF2-40B4-BE49-F238E27FC236}">
                <a16:creationId xmlns:a16="http://schemas.microsoft.com/office/drawing/2014/main" id="{54D82A71-6A8A-415E-85B8-91C44FEDCE2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449388"/>
            <a:ext cx="2881313" cy="2328862"/>
            <a:chOff x="3696" y="913"/>
            <a:chExt cx="1815" cy="1467"/>
          </a:xfrm>
        </p:grpSpPr>
        <p:sp>
          <p:nvSpPr>
            <p:cNvPr id="24595" name="Text Box 8">
              <a:extLst>
                <a:ext uri="{FF2B5EF4-FFF2-40B4-BE49-F238E27FC236}">
                  <a16:creationId xmlns:a16="http://schemas.microsoft.com/office/drawing/2014/main" id="{16EE4002-A06F-4D43-9502-DDA8BE9AC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95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4596" name="Line 9">
              <a:extLst>
                <a:ext uri="{FF2B5EF4-FFF2-40B4-BE49-F238E27FC236}">
                  <a16:creationId xmlns:a16="http://schemas.microsoft.com/office/drawing/2014/main" id="{ABBD2ADC-CB80-490F-B1C8-31B23CA7F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452"/>
              <a:ext cx="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Line 10">
              <a:extLst>
                <a:ext uri="{FF2B5EF4-FFF2-40B4-BE49-F238E27FC236}">
                  <a16:creationId xmlns:a16="http://schemas.microsoft.com/office/drawing/2014/main" id="{E97E870D-8CB6-46E8-9817-9DCA0DE88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311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11">
              <a:extLst>
                <a:ext uri="{FF2B5EF4-FFF2-40B4-BE49-F238E27FC236}">
                  <a16:creationId xmlns:a16="http://schemas.microsoft.com/office/drawing/2014/main" id="{B976D605-4A08-4A40-9E38-1B00B3254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3" y="1173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Oval 12">
              <a:extLst>
                <a:ext uri="{FF2B5EF4-FFF2-40B4-BE49-F238E27FC236}">
                  <a16:creationId xmlns:a16="http://schemas.microsoft.com/office/drawing/2014/main" id="{3C537D3D-ED51-4709-8F07-1060DF7AF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145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4600" name="Oval 13">
              <a:extLst>
                <a:ext uri="{FF2B5EF4-FFF2-40B4-BE49-F238E27FC236}">
                  <a16:creationId xmlns:a16="http://schemas.microsoft.com/office/drawing/2014/main" id="{817780F7-9AF2-473B-9766-89DFD1E2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1277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4601" name="Group 14">
              <a:extLst>
                <a:ext uri="{FF2B5EF4-FFF2-40B4-BE49-F238E27FC236}">
                  <a16:creationId xmlns:a16="http://schemas.microsoft.com/office/drawing/2014/main" id="{6EE823F7-E586-4BFD-89DB-874F84C1F0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5" y="1004"/>
              <a:ext cx="587" cy="612"/>
              <a:chOff x="5944" y="3166"/>
              <a:chExt cx="587" cy="695"/>
            </a:xfrm>
          </p:grpSpPr>
          <p:sp>
            <p:nvSpPr>
              <p:cNvPr id="24610" name="Text Box 15">
                <a:extLst>
                  <a:ext uri="{FF2B5EF4-FFF2-40B4-BE49-F238E27FC236}">
                    <a16:creationId xmlns:a16="http://schemas.microsoft.com/office/drawing/2014/main" id="{10809A7C-1F1F-4151-A288-726C54C22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7" y="3499"/>
                <a:ext cx="112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+</a:t>
                </a:r>
                <a:endParaRPr kumimoji="1" lang="en-US" altLang="zh-CN" sz="2400" b="0">
                  <a:ea typeface="楷体_GB2312"/>
                  <a:cs typeface="楷体_GB2312"/>
                </a:endParaRPr>
              </a:p>
            </p:txBody>
          </p:sp>
          <p:sp>
            <p:nvSpPr>
              <p:cNvPr id="24611" name="Text Box 16">
                <a:extLst>
                  <a:ext uri="{FF2B5EF4-FFF2-40B4-BE49-F238E27FC236}">
                    <a16:creationId xmlns:a16="http://schemas.microsoft.com/office/drawing/2014/main" id="{B6F3AAB7-CA85-4548-9304-23945B0818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5" y="3269"/>
                <a:ext cx="107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1200"/>
                  <a:t> </a:t>
                </a:r>
                <a:r>
                  <a:rPr kumimoji="1" lang="zh-CN" altLang="zh-CN" sz="1800"/>
                  <a:t>–</a:t>
                </a:r>
                <a:endParaRPr kumimoji="1" lang="en-US" altLang="zh-CN" sz="1600">
                  <a:ea typeface="黑体" panose="02010609060101010101" pitchFamily="49" charset="-122"/>
                </a:endParaRPr>
              </a:p>
            </p:txBody>
          </p:sp>
          <p:sp>
            <p:nvSpPr>
              <p:cNvPr id="24612" name="AutoShape 17">
                <a:extLst>
                  <a:ext uri="{FF2B5EF4-FFF2-40B4-BE49-F238E27FC236}">
                    <a16:creationId xmlns:a16="http://schemas.microsoft.com/office/drawing/2014/main" id="{B4B73E33-2662-4175-9DD0-2982729F7D2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890" y="3220"/>
                <a:ext cx="695" cy="58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613" name="Text Box 18">
                <a:extLst>
                  <a:ext uri="{FF2B5EF4-FFF2-40B4-BE49-F238E27FC236}">
                    <a16:creationId xmlns:a16="http://schemas.microsoft.com/office/drawing/2014/main" id="{9DC617EE-F0C6-4AD8-90EB-7C085B5B5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2" y="3370"/>
                <a:ext cx="1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</p:grpSp>
        <p:sp>
          <p:nvSpPr>
            <p:cNvPr id="24602" name="Text Box 19">
              <a:extLst>
                <a:ext uri="{FF2B5EF4-FFF2-40B4-BE49-F238E27FC236}">
                  <a16:creationId xmlns:a16="http://schemas.microsoft.com/office/drawing/2014/main" id="{B9E4B3DA-6E83-4FDF-A879-BF695A2ED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" y="913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03" name="Text Box 20">
              <a:extLst>
                <a:ext uri="{FF2B5EF4-FFF2-40B4-BE49-F238E27FC236}">
                  <a16:creationId xmlns:a16="http://schemas.microsoft.com/office/drawing/2014/main" id="{DC03974D-A011-4AC5-9254-AE27C127C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1661"/>
              <a:ext cx="54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REF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604" name="Line 21">
              <a:extLst>
                <a:ext uri="{FF2B5EF4-FFF2-40B4-BE49-F238E27FC236}">
                  <a16:creationId xmlns:a16="http://schemas.microsoft.com/office/drawing/2014/main" id="{5476CEE3-713A-4ABD-A828-2C3285D8B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458"/>
              <a:ext cx="0" cy="2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5" name="Line 22">
              <a:extLst>
                <a:ext uri="{FF2B5EF4-FFF2-40B4-BE49-F238E27FC236}">
                  <a16:creationId xmlns:a16="http://schemas.microsoft.com/office/drawing/2014/main" id="{AF76ED65-9A86-4373-B50D-FD4A0D106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2047"/>
              <a:ext cx="22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Line 23">
              <a:extLst>
                <a:ext uri="{FF2B5EF4-FFF2-40B4-BE49-F238E27FC236}">
                  <a16:creationId xmlns:a16="http://schemas.microsoft.com/office/drawing/2014/main" id="{B01B1213-873B-4C81-840A-97B330117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1751"/>
              <a:ext cx="2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7" name="Line 24">
              <a:extLst>
                <a:ext uri="{FF2B5EF4-FFF2-40B4-BE49-F238E27FC236}">
                  <a16:creationId xmlns:a16="http://schemas.microsoft.com/office/drawing/2014/main" id="{489DA67C-70D4-4DDB-B263-6DD4AAF08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842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8" name="Line 25">
              <a:extLst>
                <a:ext uri="{FF2B5EF4-FFF2-40B4-BE49-F238E27FC236}">
                  <a16:creationId xmlns:a16="http://schemas.microsoft.com/office/drawing/2014/main" id="{54985F42-4EB1-434B-98D3-CC4F79326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842"/>
              <a:ext cx="0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9" name="Rectangle 36">
              <a:extLst>
                <a:ext uri="{FF2B5EF4-FFF2-40B4-BE49-F238E27FC236}">
                  <a16:creationId xmlns:a16="http://schemas.microsoft.com/office/drawing/2014/main" id="{FFAD6BDB-C35D-4A74-BC6F-A7BCB2AD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09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电路图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33">
            <a:extLst>
              <a:ext uri="{FF2B5EF4-FFF2-40B4-BE49-F238E27FC236}">
                <a16:creationId xmlns:a16="http://schemas.microsoft.com/office/drawing/2014/main" id="{A3DDFF66-224B-4A31-8F34-9428C913E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950" y="2022475"/>
            <a:ext cx="233045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61970B66-77A8-41C4-A29B-A34C0F642E0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B3CC798-E1F7-4E73-A72A-386CF888BFD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D253B481-8FD6-49EB-A29E-596C0E75E8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5605" name="Rectangle 6">
            <a:extLst>
              <a:ext uri="{FF2B5EF4-FFF2-40B4-BE49-F238E27FC236}">
                <a16:creationId xmlns:a16="http://schemas.microsoft.com/office/drawing/2014/main" id="{000F44B7-7FF9-4C6F-956A-5A76ABDEA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19F0A7A-986F-4109-BB72-95B63E9A6808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6" name="Line 150">
            <a:extLst>
              <a:ext uri="{FF2B5EF4-FFF2-40B4-BE49-F238E27FC236}">
                <a16:creationId xmlns:a16="http://schemas.microsoft.com/office/drawing/2014/main" id="{CACD49B5-D0F3-43D6-8F53-E63B3C7AB6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0125" y="3694113"/>
            <a:ext cx="0" cy="2579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C2AAEDCC-5B76-4A00-BD57-AF7F22B12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</a:rPr>
              <a:t>单门限比较器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5608" name="Line 3">
            <a:extLst>
              <a:ext uri="{FF2B5EF4-FFF2-40B4-BE49-F238E27FC236}">
                <a16:creationId xmlns:a16="http://schemas.microsoft.com/office/drawing/2014/main" id="{2E2748B2-02E0-497D-BDFF-73BBD2575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538" y="1528763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Text Box 4">
            <a:extLst>
              <a:ext uri="{FF2B5EF4-FFF2-40B4-BE49-F238E27FC236}">
                <a16:creationId xmlns:a16="http://schemas.microsoft.com/office/drawing/2014/main" id="{5B2006C5-02D9-4959-9471-57DD48A6E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443163"/>
            <a:ext cx="59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zh-CN" altLang="en-US" sz="2800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0" name="Line 5">
            <a:extLst>
              <a:ext uri="{FF2B5EF4-FFF2-40B4-BE49-F238E27FC236}">
                <a16:creationId xmlns:a16="http://schemas.microsoft.com/office/drawing/2014/main" id="{E312309B-5C76-481C-92DC-BC9DBEDDB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538" y="1528763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3">
            <a:extLst>
              <a:ext uri="{FF2B5EF4-FFF2-40B4-BE49-F238E27FC236}">
                <a16:creationId xmlns:a16="http://schemas.microsoft.com/office/drawing/2014/main" id="{FD6A9895-B402-4A42-B961-6D2BF3F1300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607300" y="3033713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Line 14">
            <a:extLst>
              <a:ext uri="{FF2B5EF4-FFF2-40B4-BE49-F238E27FC236}">
                <a16:creationId xmlns:a16="http://schemas.microsoft.com/office/drawing/2014/main" id="{A5BF1104-81D5-4C04-8595-686492D67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2600" y="3681413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03" name="Text Box 15">
            <a:extLst>
              <a:ext uri="{FF2B5EF4-FFF2-40B4-BE49-F238E27FC236}">
                <a16:creationId xmlns:a16="http://schemas.microsoft.com/office/drawing/2014/main" id="{96998215-C55E-4F27-BB19-F8DEDF612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888" y="2746375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Z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14" name="Rectangle 22">
            <a:extLst>
              <a:ext uri="{FF2B5EF4-FFF2-40B4-BE49-F238E27FC236}">
                <a16:creationId xmlns:a16="http://schemas.microsoft.com/office/drawing/2014/main" id="{1E274A1A-1538-4F4F-84D8-3E2477378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1938338"/>
            <a:ext cx="409575" cy="142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5615" name="Rectangle 23">
            <a:extLst>
              <a:ext uri="{FF2B5EF4-FFF2-40B4-BE49-F238E27FC236}">
                <a16:creationId xmlns:a16="http://schemas.microsoft.com/office/drawing/2014/main" id="{3D73BFD3-2990-41D8-BD12-DB939CF88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7559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16" name="Line 30">
            <a:extLst>
              <a:ext uri="{FF2B5EF4-FFF2-40B4-BE49-F238E27FC236}">
                <a16:creationId xmlns:a16="http://schemas.microsoft.com/office/drawing/2014/main" id="{7DAC6F99-692A-4A2E-BA56-7FC622749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705100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Line 31">
            <a:extLst>
              <a:ext uri="{FF2B5EF4-FFF2-40B4-BE49-F238E27FC236}">
                <a16:creationId xmlns:a16="http://schemas.microsoft.com/office/drawing/2014/main" id="{84C0869D-D7BE-45F5-9880-49B2F46D2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0" y="2379663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Line 32">
            <a:extLst>
              <a:ext uri="{FF2B5EF4-FFF2-40B4-BE49-F238E27FC236}">
                <a16:creationId xmlns:a16="http://schemas.microsoft.com/office/drawing/2014/main" id="{2A3E7749-67A7-4736-8480-F19AB4FC7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763" y="1377950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9" name="Oval 36">
            <a:extLst>
              <a:ext uri="{FF2B5EF4-FFF2-40B4-BE49-F238E27FC236}">
                <a16:creationId xmlns:a16="http://schemas.microsoft.com/office/drawing/2014/main" id="{24AA18A8-7B76-4C7F-9106-9175C0997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1962150"/>
            <a:ext cx="100012" cy="100013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5620" name="Text Box 37">
            <a:extLst>
              <a:ext uri="{FF2B5EF4-FFF2-40B4-BE49-F238E27FC236}">
                <a16:creationId xmlns:a16="http://schemas.microsoft.com/office/drawing/2014/main" id="{6956A095-8A13-43D0-BB49-08E2C7709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1458913"/>
            <a:ext cx="56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21" name="Oval 38">
            <a:extLst>
              <a:ext uri="{FF2B5EF4-FFF2-40B4-BE49-F238E27FC236}">
                <a16:creationId xmlns:a16="http://schemas.microsoft.com/office/drawing/2014/main" id="{C7242721-AF77-43DB-83B1-42BA02762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0" y="2325688"/>
            <a:ext cx="100013" cy="100012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5622" name="Line 39">
            <a:extLst>
              <a:ext uri="{FF2B5EF4-FFF2-40B4-BE49-F238E27FC236}">
                <a16:creationId xmlns:a16="http://schemas.microsoft.com/office/drawing/2014/main" id="{E7AEF9F7-E10D-49D1-9788-54CE54BD4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3013" y="27035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23" name="Line 97">
            <a:extLst>
              <a:ext uri="{FF2B5EF4-FFF2-40B4-BE49-F238E27FC236}">
                <a16:creationId xmlns:a16="http://schemas.microsoft.com/office/drawing/2014/main" id="{5D10118A-92B1-4FCB-9EC8-D5FFFE3E8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3216275"/>
            <a:ext cx="288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624" name="Group 98">
            <a:extLst>
              <a:ext uri="{FF2B5EF4-FFF2-40B4-BE49-F238E27FC236}">
                <a16:creationId xmlns:a16="http://schemas.microsoft.com/office/drawing/2014/main" id="{9259B262-BFE1-4E64-9505-025C5B6A6AE2}"/>
              </a:ext>
            </a:extLst>
          </p:cNvPr>
          <p:cNvGrpSpPr>
            <a:grpSpLocks/>
          </p:cNvGrpSpPr>
          <p:nvPr/>
        </p:nvGrpSpPr>
        <p:grpSpPr bwMode="auto">
          <a:xfrm>
            <a:off x="5872163" y="1736725"/>
            <a:ext cx="1076325" cy="1296988"/>
            <a:chOff x="5944" y="3166"/>
            <a:chExt cx="587" cy="695"/>
          </a:xfrm>
        </p:grpSpPr>
        <p:sp>
          <p:nvSpPr>
            <p:cNvPr id="25680" name="Text Box 99">
              <a:extLst>
                <a:ext uri="{FF2B5EF4-FFF2-40B4-BE49-F238E27FC236}">
                  <a16:creationId xmlns:a16="http://schemas.microsoft.com/office/drawing/2014/main" id="{C90DA452-C338-4609-BB51-64EFB0EBA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3" y="3528"/>
              <a:ext cx="9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25681" name="Text Box 100">
              <a:extLst>
                <a:ext uri="{FF2B5EF4-FFF2-40B4-BE49-F238E27FC236}">
                  <a16:creationId xmlns:a16="http://schemas.microsoft.com/office/drawing/2014/main" id="{E77EC226-FDB8-4B62-9234-A7FB29973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" y="3292"/>
              <a:ext cx="9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200"/>
                <a:t> </a:t>
              </a: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25682" name="AutoShape 101">
              <a:extLst>
                <a:ext uri="{FF2B5EF4-FFF2-40B4-BE49-F238E27FC236}">
                  <a16:creationId xmlns:a16="http://schemas.microsoft.com/office/drawing/2014/main" id="{AD09B467-0598-42C4-888F-2A373AF3E2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5683" name="Text Box 102">
              <a:extLst>
                <a:ext uri="{FF2B5EF4-FFF2-40B4-BE49-F238E27FC236}">
                  <a16:creationId xmlns:a16="http://schemas.microsoft.com/office/drawing/2014/main" id="{35E50E3E-80B4-4461-A516-0F68D0C52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3" y="3402"/>
              <a:ext cx="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25625" name="Rectangle 8">
            <a:extLst>
              <a:ext uri="{FF2B5EF4-FFF2-40B4-BE49-F238E27FC236}">
                <a16:creationId xmlns:a16="http://schemas.microsoft.com/office/drawing/2014/main" id="{92502920-B6B7-4295-9D39-9EFC3166805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59663" y="2312988"/>
            <a:ext cx="457200" cy="152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5626" name="Text Box 105">
            <a:extLst>
              <a:ext uri="{FF2B5EF4-FFF2-40B4-BE49-F238E27FC236}">
                <a16:creationId xmlns:a16="http://schemas.microsoft.com/office/drawing/2014/main" id="{EA9BDB50-AB63-4682-B0EB-86A656C18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75" y="1819275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3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5627" name="Group 111">
            <a:extLst>
              <a:ext uri="{FF2B5EF4-FFF2-40B4-BE49-F238E27FC236}">
                <a16:creationId xmlns:a16="http://schemas.microsoft.com/office/drawing/2014/main" id="{8B407D32-B444-4ACD-90A9-7CD90334389E}"/>
              </a:ext>
            </a:extLst>
          </p:cNvPr>
          <p:cNvGrpSpPr>
            <a:grpSpLocks/>
          </p:cNvGrpSpPr>
          <p:nvPr/>
        </p:nvGrpSpPr>
        <p:grpSpPr bwMode="auto">
          <a:xfrm>
            <a:off x="8056563" y="3141663"/>
            <a:ext cx="360362" cy="255587"/>
            <a:chOff x="1995" y="2614"/>
            <a:chExt cx="227" cy="161"/>
          </a:xfrm>
        </p:grpSpPr>
        <p:sp>
          <p:nvSpPr>
            <p:cNvPr id="25678" name="AutoShape 107">
              <a:extLst>
                <a:ext uri="{FF2B5EF4-FFF2-40B4-BE49-F238E27FC236}">
                  <a16:creationId xmlns:a16="http://schemas.microsoft.com/office/drawing/2014/main" id="{1A47E0A2-6624-4910-BF29-89C437C94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636"/>
              <a:ext cx="192" cy="13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5679" name="Freeform 108">
              <a:extLst>
                <a:ext uri="{FF2B5EF4-FFF2-40B4-BE49-F238E27FC236}">
                  <a16:creationId xmlns:a16="http://schemas.microsoft.com/office/drawing/2014/main" id="{0B073B87-F4BD-4BD4-86EB-9694D6D54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" y="2614"/>
              <a:ext cx="227" cy="68"/>
            </a:xfrm>
            <a:custGeom>
              <a:avLst/>
              <a:gdLst>
                <a:gd name="T0" fmla="*/ 0 w 227"/>
                <a:gd name="T1" fmla="*/ 0 h 68"/>
                <a:gd name="T2" fmla="*/ 227 w 227"/>
                <a:gd name="T3" fmla="*/ 0 h 68"/>
                <a:gd name="T4" fmla="*/ 227 w 227"/>
                <a:gd name="T5" fmla="*/ 68 h 68"/>
                <a:gd name="T6" fmla="*/ 0 60000 65536"/>
                <a:gd name="T7" fmla="*/ 0 60000 65536"/>
                <a:gd name="T8" fmla="*/ 0 60000 65536"/>
                <a:gd name="T9" fmla="*/ 0 w 227"/>
                <a:gd name="T10" fmla="*/ 0 h 68"/>
                <a:gd name="T11" fmla="*/ 227 w 227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68">
                  <a:moveTo>
                    <a:pt x="0" y="0"/>
                  </a:moveTo>
                  <a:lnTo>
                    <a:pt x="227" y="0"/>
                  </a:lnTo>
                  <a:lnTo>
                    <a:pt x="227" y="6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28" name="Group 112">
            <a:extLst>
              <a:ext uri="{FF2B5EF4-FFF2-40B4-BE49-F238E27FC236}">
                <a16:creationId xmlns:a16="http://schemas.microsoft.com/office/drawing/2014/main" id="{1AD918A3-EFBB-482A-B87B-65EB0E4048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093075" y="2744788"/>
            <a:ext cx="360363" cy="255587"/>
            <a:chOff x="1995" y="2614"/>
            <a:chExt cx="227" cy="161"/>
          </a:xfrm>
        </p:grpSpPr>
        <p:sp>
          <p:nvSpPr>
            <p:cNvPr id="25676" name="AutoShape 113">
              <a:extLst>
                <a:ext uri="{FF2B5EF4-FFF2-40B4-BE49-F238E27FC236}">
                  <a16:creationId xmlns:a16="http://schemas.microsoft.com/office/drawing/2014/main" id="{7A85426A-35F0-462D-9231-1ECA3249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636"/>
              <a:ext cx="192" cy="13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5677" name="Freeform 114">
              <a:extLst>
                <a:ext uri="{FF2B5EF4-FFF2-40B4-BE49-F238E27FC236}">
                  <a16:creationId xmlns:a16="http://schemas.microsoft.com/office/drawing/2014/main" id="{5157D63D-BB2D-40DA-A784-005323E57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" y="2614"/>
              <a:ext cx="227" cy="68"/>
            </a:xfrm>
            <a:custGeom>
              <a:avLst/>
              <a:gdLst>
                <a:gd name="T0" fmla="*/ 0 w 227"/>
                <a:gd name="T1" fmla="*/ 0 h 68"/>
                <a:gd name="T2" fmla="*/ 227 w 227"/>
                <a:gd name="T3" fmla="*/ 0 h 68"/>
                <a:gd name="T4" fmla="*/ 227 w 227"/>
                <a:gd name="T5" fmla="*/ 68 h 68"/>
                <a:gd name="T6" fmla="*/ 0 60000 65536"/>
                <a:gd name="T7" fmla="*/ 0 60000 65536"/>
                <a:gd name="T8" fmla="*/ 0 60000 65536"/>
                <a:gd name="T9" fmla="*/ 0 w 227"/>
                <a:gd name="T10" fmla="*/ 0 h 68"/>
                <a:gd name="T11" fmla="*/ 227 w 227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68">
                  <a:moveTo>
                    <a:pt x="0" y="0"/>
                  </a:moveTo>
                  <a:lnTo>
                    <a:pt x="227" y="0"/>
                  </a:lnTo>
                  <a:lnTo>
                    <a:pt x="227" y="6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33">
            <a:extLst>
              <a:ext uri="{FF2B5EF4-FFF2-40B4-BE49-F238E27FC236}">
                <a16:creationId xmlns:a16="http://schemas.microsoft.com/office/drawing/2014/main" id="{64776315-478F-4BE6-842E-9C3E6517EB7E}"/>
              </a:ext>
            </a:extLst>
          </p:cNvPr>
          <p:cNvGrpSpPr>
            <a:grpSpLocks/>
          </p:cNvGrpSpPr>
          <p:nvPr/>
        </p:nvGrpSpPr>
        <p:grpSpPr bwMode="auto">
          <a:xfrm>
            <a:off x="8013700" y="2381250"/>
            <a:ext cx="482600" cy="1295400"/>
            <a:chOff x="2538" y="2479"/>
            <a:chExt cx="304" cy="816"/>
          </a:xfrm>
        </p:grpSpPr>
        <p:sp>
          <p:nvSpPr>
            <p:cNvPr id="25668" name="Rectangle 131">
              <a:extLst>
                <a:ext uri="{FF2B5EF4-FFF2-40B4-BE49-F238E27FC236}">
                  <a16:creationId xmlns:a16="http://schemas.microsoft.com/office/drawing/2014/main" id="{BDFBF20B-F9AB-4CE5-92C2-78BE607DB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2664"/>
              <a:ext cx="304" cy="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5669" name="Group 132">
              <a:extLst>
                <a:ext uri="{FF2B5EF4-FFF2-40B4-BE49-F238E27FC236}">
                  <a16:creationId xmlns:a16="http://schemas.microsoft.com/office/drawing/2014/main" id="{B2BA9F21-1E89-4236-A0DC-B250873A3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2479"/>
              <a:ext cx="230" cy="816"/>
              <a:chOff x="2577" y="2479"/>
              <a:chExt cx="230" cy="816"/>
            </a:xfrm>
          </p:grpSpPr>
          <p:grpSp>
            <p:nvGrpSpPr>
              <p:cNvPr id="25670" name="Group 130">
                <a:extLst>
                  <a:ext uri="{FF2B5EF4-FFF2-40B4-BE49-F238E27FC236}">
                    <a16:creationId xmlns:a16="http://schemas.microsoft.com/office/drawing/2014/main" id="{463B5B0E-B2FB-4C9D-8581-C320F2DF9B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" y="2747"/>
                <a:ext cx="230" cy="310"/>
                <a:chOff x="2045" y="2601"/>
                <a:chExt cx="230" cy="310"/>
              </a:xfrm>
            </p:grpSpPr>
            <p:sp>
              <p:nvSpPr>
                <p:cNvPr id="25672" name="AutoShape 124">
                  <a:extLst>
                    <a:ext uri="{FF2B5EF4-FFF2-40B4-BE49-F238E27FC236}">
                      <a16:creationId xmlns:a16="http://schemas.microsoft.com/office/drawing/2014/main" id="{9B3B46DB-CFE1-4E09-B698-963317688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772"/>
                  <a:ext cx="192" cy="139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25673" name="Freeform 125">
                  <a:extLst>
                    <a:ext uri="{FF2B5EF4-FFF2-40B4-BE49-F238E27FC236}">
                      <a16:creationId xmlns:a16="http://schemas.microsoft.com/office/drawing/2014/main" id="{FD892AE7-0FF4-4753-8A82-AB7C54993D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5" y="2758"/>
                  <a:ext cx="227" cy="68"/>
                </a:xfrm>
                <a:custGeom>
                  <a:avLst/>
                  <a:gdLst>
                    <a:gd name="T0" fmla="*/ 0 w 227"/>
                    <a:gd name="T1" fmla="*/ 0 h 68"/>
                    <a:gd name="T2" fmla="*/ 227 w 227"/>
                    <a:gd name="T3" fmla="*/ 0 h 68"/>
                    <a:gd name="T4" fmla="*/ 227 w 227"/>
                    <a:gd name="T5" fmla="*/ 68 h 68"/>
                    <a:gd name="T6" fmla="*/ 0 60000 65536"/>
                    <a:gd name="T7" fmla="*/ 0 60000 65536"/>
                    <a:gd name="T8" fmla="*/ 0 60000 65536"/>
                    <a:gd name="T9" fmla="*/ 0 w 227"/>
                    <a:gd name="T10" fmla="*/ 0 h 68"/>
                    <a:gd name="T11" fmla="*/ 227 w 227"/>
                    <a:gd name="T12" fmla="*/ 68 h 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" h="68">
                      <a:moveTo>
                        <a:pt x="0" y="0"/>
                      </a:moveTo>
                      <a:lnTo>
                        <a:pt x="227" y="0"/>
                      </a:lnTo>
                      <a:lnTo>
                        <a:pt x="227" y="6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74" name="AutoShape 127">
                  <a:extLst>
                    <a:ext uri="{FF2B5EF4-FFF2-40B4-BE49-F238E27FC236}">
                      <a16:creationId xmlns:a16="http://schemas.microsoft.com/office/drawing/2014/main" id="{6A6E58C2-2B3A-4970-848D-8CF3E31ED3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065" y="2601"/>
                  <a:ext cx="192" cy="139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25675" name="Freeform 128">
                  <a:extLst>
                    <a:ext uri="{FF2B5EF4-FFF2-40B4-BE49-F238E27FC236}">
                      <a16:creationId xmlns:a16="http://schemas.microsoft.com/office/drawing/2014/main" id="{F5F1D096-1EC4-430A-8D0B-C754273F5A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2048" y="2691"/>
                  <a:ext cx="227" cy="68"/>
                </a:xfrm>
                <a:custGeom>
                  <a:avLst/>
                  <a:gdLst>
                    <a:gd name="T0" fmla="*/ 0 w 227"/>
                    <a:gd name="T1" fmla="*/ 0 h 68"/>
                    <a:gd name="T2" fmla="*/ 227 w 227"/>
                    <a:gd name="T3" fmla="*/ 0 h 68"/>
                    <a:gd name="T4" fmla="*/ 227 w 227"/>
                    <a:gd name="T5" fmla="*/ 68 h 68"/>
                    <a:gd name="T6" fmla="*/ 0 60000 65536"/>
                    <a:gd name="T7" fmla="*/ 0 60000 65536"/>
                    <a:gd name="T8" fmla="*/ 0 60000 65536"/>
                    <a:gd name="T9" fmla="*/ 0 w 227"/>
                    <a:gd name="T10" fmla="*/ 0 h 68"/>
                    <a:gd name="T11" fmla="*/ 227 w 227"/>
                    <a:gd name="T12" fmla="*/ 68 h 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" h="68">
                      <a:moveTo>
                        <a:pt x="0" y="0"/>
                      </a:moveTo>
                      <a:lnTo>
                        <a:pt x="227" y="0"/>
                      </a:lnTo>
                      <a:lnTo>
                        <a:pt x="227" y="6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71" name="Line 129">
                <a:extLst>
                  <a:ext uri="{FF2B5EF4-FFF2-40B4-BE49-F238E27FC236}">
                    <a16:creationId xmlns:a16="http://schemas.microsoft.com/office/drawing/2014/main" id="{A464726F-8AED-4CF1-BB6D-699DB562A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283" y="2887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166">
            <a:extLst>
              <a:ext uri="{FF2B5EF4-FFF2-40B4-BE49-F238E27FC236}">
                <a16:creationId xmlns:a16="http://schemas.microsoft.com/office/drawing/2014/main" id="{44FD77AB-7960-492B-8396-9F7D96BC0C99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3986213"/>
            <a:ext cx="2219325" cy="2220912"/>
            <a:chOff x="657" y="2548"/>
            <a:chExt cx="1398" cy="1399"/>
          </a:xfrm>
        </p:grpSpPr>
        <p:grpSp>
          <p:nvGrpSpPr>
            <p:cNvPr id="25662" name="Group 164">
              <a:extLst>
                <a:ext uri="{FF2B5EF4-FFF2-40B4-BE49-F238E27FC236}">
                  <a16:creationId xmlns:a16="http://schemas.microsoft.com/office/drawing/2014/main" id="{3CCB1280-82E7-43D7-A0DD-43770FEAC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" y="2694"/>
              <a:ext cx="1291" cy="1143"/>
              <a:chOff x="764" y="2694"/>
              <a:chExt cx="1291" cy="1143"/>
            </a:xfrm>
          </p:grpSpPr>
          <p:sp>
            <p:nvSpPr>
              <p:cNvPr id="25665" name="Line 144">
                <a:extLst>
                  <a:ext uri="{FF2B5EF4-FFF2-40B4-BE49-F238E27FC236}">
                    <a16:creationId xmlns:a16="http://schemas.microsoft.com/office/drawing/2014/main" id="{C8AD9973-2F2C-4D00-8992-52C7BF720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2696"/>
                <a:ext cx="0" cy="1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6" name="Line 154">
                <a:extLst>
                  <a:ext uri="{FF2B5EF4-FFF2-40B4-BE49-F238E27FC236}">
                    <a16:creationId xmlns:a16="http://schemas.microsoft.com/office/drawing/2014/main" id="{8C7EBDAD-F50A-4A48-B058-6DB47BA68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" y="2694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7" name="Line 162">
                <a:extLst>
                  <a:ext uri="{FF2B5EF4-FFF2-40B4-BE49-F238E27FC236}">
                    <a16:creationId xmlns:a16="http://schemas.microsoft.com/office/drawing/2014/main" id="{BC61F5AB-3AC8-43BD-860E-554E15420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2" y="3832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63" name="Text Box 146">
              <a:extLst>
                <a:ext uri="{FF2B5EF4-FFF2-40B4-BE49-F238E27FC236}">
                  <a16:creationId xmlns:a16="http://schemas.microsoft.com/office/drawing/2014/main" id="{CD6C01DB-566A-4BF6-9173-D62742D3A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2548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OM</a:t>
              </a:r>
              <a:endPara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5664" name="Text Box 147">
              <a:extLst>
                <a:ext uri="{FF2B5EF4-FFF2-40B4-BE49-F238E27FC236}">
                  <a16:creationId xmlns:a16="http://schemas.microsoft.com/office/drawing/2014/main" id="{BAFB7591-8FB0-4C81-AB23-0B401A02E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659"/>
              <a:ext cx="8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–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OM</a:t>
              </a:r>
              <a:endPara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780436" name="Text Box 148">
            <a:extLst>
              <a:ext uri="{FF2B5EF4-FFF2-40B4-BE49-F238E27FC236}">
                <a16:creationId xmlns:a16="http://schemas.microsoft.com/office/drawing/2014/main" id="{ECEC18AB-5D86-4BFE-BF17-DC33A8207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3446463"/>
            <a:ext cx="5699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32" name="Line 149">
            <a:extLst>
              <a:ext uri="{FF2B5EF4-FFF2-40B4-BE49-F238E27FC236}">
                <a16:creationId xmlns:a16="http://schemas.microsoft.com/office/drawing/2014/main" id="{B2B5C632-1E7D-4FFC-8A3D-E7C4EF1AE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3013" y="5121275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3" name="Text Box 151">
            <a:extLst>
              <a:ext uri="{FF2B5EF4-FFF2-40B4-BE49-F238E27FC236}">
                <a16:creationId xmlns:a16="http://schemas.microsoft.com/office/drawing/2014/main" id="{9FCCDBD4-B3EF-4F33-A34D-51C8D8181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5650" y="5008563"/>
            <a:ext cx="57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I</a:t>
            </a:r>
            <a:endParaRPr kumimoji="1"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780440" name="Text Box 152">
            <a:extLst>
              <a:ext uri="{FF2B5EF4-FFF2-40B4-BE49-F238E27FC236}">
                <a16:creationId xmlns:a16="http://schemas.microsoft.com/office/drawing/2014/main" id="{D3093FE2-109F-4792-A900-67127EC32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538" y="3486150"/>
            <a:ext cx="661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</a:t>
            </a:r>
            <a:r>
              <a:rPr kumimoji="1" lang="en-US" altLang="zh-CN" sz="2800" i="1"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25635" name="Text Box 153">
            <a:extLst>
              <a:ext uri="{FF2B5EF4-FFF2-40B4-BE49-F238E27FC236}">
                <a16:creationId xmlns:a16="http://schemas.microsoft.com/office/drawing/2014/main" id="{B590453C-0E36-45E9-A7E9-69E9F270BC0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989763" y="5097463"/>
            <a:ext cx="411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O</a:t>
            </a:r>
            <a:endParaRPr kumimoji="1" lang="en-US" altLang="zh-CN" sz="2000" b="0" i="1">
              <a:latin typeface="Times New Roman" panose="02020603050405020304" pitchFamily="18" charset="0"/>
            </a:endParaRPr>
          </a:p>
        </p:txBody>
      </p:sp>
      <p:grpSp>
        <p:nvGrpSpPr>
          <p:cNvPr id="10" name="Group 165">
            <a:extLst>
              <a:ext uri="{FF2B5EF4-FFF2-40B4-BE49-F238E27FC236}">
                <a16:creationId xmlns:a16="http://schemas.microsoft.com/office/drawing/2014/main" id="{1C8E8CA7-44AD-49E9-AF20-19DBB6DF2569}"/>
              </a:ext>
            </a:extLst>
          </p:cNvPr>
          <p:cNvGrpSpPr>
            <a:grpSpLocks/>
          </p:cNvGrpSpPr>
          <p:nvPr/>
        </p:nvGrpSpPr>
        <p:grpSpPr bwMode="auto">
          <a:xfrm>
            <a:off x="6318250" y="4344988"/>
            <a:ext cx="2070100" cy="1495425"/>
            <a:chOff x="756" y="2774"/>
            <a:chExt cx="1304" cy="942"/>
          </a:xfrm>
        </p:grpSpPr>
        <p:sp>
          <p:nvSpPr>
            <p:cNvPr id="25657" name="Text Box 140">
              <a:extLst>
                <a:ext uri="{FF2B5EF4-FFF2-40B4-BE49-F238E27FC236}">
                  <a16:creationId xmlns:a16="http://schemas.microsoft.com/office/drawing/2014/main" id="{2A6AA0F1-DEFA-4919-A489-F3C6ECD03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774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58" name="Text Box 141">
              <a:extLst>
                <a:ext uri="{FF2B5EF4-FFF2-40B4-BE49-F238E27FC236}">
                  <a16:creationId xmlns:a16="http://schemas.microsoft.com/office/drawing/2014/main" id="{6A8286B2-4E27-4335-B7F8-5A9F0F703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42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–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59" name="Line 157">
              <a:extLst>
                <a:ext uri="{FF2B5EF4-FFF2-40B4-BE49-F238E27FC236}">
                  <a16:creationId xmlns:a16="http://schemas.microsoft.com/office/drawing/2014/main" id="{4A24A46C-1770-49E6-8A75-8719AA6E0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2932"/>
              <a:ext cx="65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0" name="Line 158">
              <a:extLst>
                <a:ext uri="{FF2B5EF4-FFF2-40B4-BE49-F238E27FC236}">
                  <a16:creationId xmlns:a16="http://schemas.microsoft.com/office/drawing/2014/main" id="{D9447530-37ED-4E0C-92FD-B315AB53B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2932"/>
              <a:ext cx="0" cy="6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1" name="Line 163">
              <a:extLst>
                <a:ext uri="{FF2B5EF4-FFF2-40B4-BE49-F238E27FC236}">
                  <a16:creationId xmlns:a16="http://schemas.microsoft.com/office/drawing/2014/main" id="{CB942A21-2525-4329-BDE4-3D6DFBDFF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9" y="3600"/>
              <a:ext cx="65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93">
            <a:extLst>
              <a:ext uri="{FF2B5EF4-FFF2-40B4-BE49-F238E27FC236}">
                <a16:creationId xmlns:a16="http://schemas.microsoft.com/office/drawing/2014/main" id="{FA8DD912-56CC-4E1F-85E3-2BF32BF32762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2024063"/>
            <a:ext cx="323850" cy="684212"/>
            <a:chOff x="2971" y="1275"/>
            <a:chExt cx="204" cy="431"/>
          </a:xfrm>
        </p:grpSpPr>
        <p:grpSp>
          <p:nvGrpSpPr>
            <p:cNvPr id="25653" name="Group 189">
              <a:extLst>
                <a:ext uri="{FF2B5EF4-FFF2-40B4-BE49-F238E27FC236}">
                  <a16:creationId xmlns:a16="http://schemas.microsoft.com/office/drawing/2014/main" id="{BD81DA55-1D3A-4D8E-A324-89546681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1412"/>
              <a:ext cx="204" cy="145"/>
              <a:chOff x="2948" y="1395"/>
              <a:chExt cx="246" cy="175"/>
            </a:xfrm>
          </p:grpSpPr>
          <p:sp>
            <p:nvSpPr>
              <p:cNvPr id="25655" name="Line 169">
                <a:extLst>
                  <a:ext uri="{FF2B5EF4-FFF2-40B4-BE49-F238E27FC236}">
                    <a16:creationId xmlns:a16="http://schemas.microsoft.com/office/drawing/2014/main" id="{11FE1FA3-9125-45DF-B265-4418F53CC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1569"/>
                <a:ext cx="24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6" name="AutoShape 170">
                <a:extLst>
                  <a:ext uri="{FF2B5EF4-FFF2-40B4-BE49-F238E27FC236}">
                    <a16:creationId xmlns:a16="http://schemas.microsoft.com/office/drawing/2014/main" id="{75BDB5D5-C1D1-471E-81CA-7E43CBB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66" y="1395"/>
                <a:ext cx="210" cy="16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</p:grpSp>
        <p:sp>
          <p:nvSpPr>
            <p:cNvPr id="25654" name="Line 171">
              <a:extLst>
                <a:ext uri="{FF2B5EF4-FFF2-40B4-BE49-F238E27FC236}">
                  <a16:creationId xmlns:a16="http://schemas.microsoft.com/office/drawing/2014/main" id="{D41E4272-6EC1-452D-A344-83E741CBFD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4" y="1491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graphicFrame>
        <p:nvGraphicFramePr>
          <p:cNvPr id="25638" name="Object 186">
            <a:extLst>
              <a:ext uri="{FF2B5EF4-FFF2-40B4-BE49-F238E27FC236}">
                <a16:creationId xmlns:a16="http://schemas.microsoft.com/office/drawing/2014/main" id="{4E3D3AA1-2296-494E-92EC-D2376190C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1773238"/>
          <a:ext cx="4191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7646" imgH="241091" progId="Equation.3">
                  <p:embed/>
                </p:oleObj>
              </mc:Choice>
              <mc:Fallback>
                <p:oleObj name="公式" r:id="rId3" imgW="177646" imgH="241091" progId="Equation.3">
                  <p:embed/>
                  <p:pic>
                    <p:nvPicPr>
                      <p:cNvPr id="25638" name="Object 186">
                        <a:extLst>
                          <a:ext uri="{FF2B5EF4-FFF2-40B4-BE49-F238E27FC236}">
                            <a16:creationId xmlns:a16="http://schemas.microsoft.com/office/drawing/2014/main" id="{4E3D3AA1-2296-494E-92EC-D2376190C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773238"/>
                        <a:ext cx="4191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9" name="Object 187">
            <a:extLst>
              <a:ext uri="{FF2B5EF4-FFF2-40B4-BE49-F238E27FC236}">
                <a16:creationId xmlns:a16="http://schemas.microsoft.com/office/drawing/2014/main" id="{67A37F0C-4899-4151-A01A-04C6467A6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9625" y="1412875"/>
          <a:ext cx="3587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52268" imgH="215713" progId="Equation.3">
                  <p:embed/>
                </p:oleObj>
              </mc:Choice>
              <mc:Fallback>
                <p:oleObj name="公式" r:id="rId5" imgW="152268" imgH="215713" progId="Equation.3">
                  <p:embed/>
                  <p:pic>
                    <p:nvPicPr>
                      <p:cNvPr id="25639" name="Object 187">
                        <a:extLst>
                          <a:ext uri="{FF2B5EF4-FFF2-40B4-BE49-F238E27FC236}">
                            <a16:creationId xmlns:a16="http://schemas.microsoft.com/office/drawing/2014/main" id="{67A37F0C-4899-4151-A01A-04C6467A67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1412875"/>
                        <a:ext cx="3587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0" name="Object 188">
            <a:extLst>
              <a:ext uri="{FF2B5EF4-FFF2-40B4-BE49-F238E27FC236}">
                <a16:creationId xmlns:a16="http://schemas.microsoft.com/office/drawing/2014/main" id="{4564612A-D841-4343-8B31-5818C32CA7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37563" y="1773238"/>
          <a:ext cx="4191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77646" imgH="228402" progId="Equation.3">
                  <p:embed/>
                </p:oleObj>
              </mc:Choice>
              <mc:Fallback>
                <p:oleObj name="公式" r:id="rId7" imgW="177646" imgH="228402" progId="Equation.3">
                  <p:embed/>
                  <p:pic>
                    <p:nvPicPr>
                      <p:cNvPr id="25640" name="Object 188">
                        <a:extLst>
                          <a:ext uri="{FF2B5EF4-FFF2-40B4-BE49-F238E27FC236}">
                            <a16:creationId xmlns:a16="http://schemas.microsoft.com/office/drawing/2014/main" id="{4564612A-D841-4343-8B31-5818C32CA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563" y="1773238"/>
                        <a:ext cx="4191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94">
            <a:extLst>
              <a:ext uri="{FF2B5EF4-FFF2-40B4-BE49-F238E27FC236}">
                <a16:creationId xmlns:a16="http://schemas.microsoft.com/office/drawing/2014/main" id="{42261AB4-4313-4F85-B60E-AF072FF5A066}"/>
              </a:ext>
            </a:extLst>
          </p:cNvPr>
          <p:cNvGrpSpPr>
            <a:grpSpLocks/>
          </p:cNvGrpSpPr>
          <p:nvPr/>
        </p:nvGrpSpPr>
        <p:grpSpPr bwMode="auto">
          <a:xfrm>
            <a:off x="5256213" y="2024063"/>
            <a:ext cx="323850" cy="684212"/>
            <a:chOff x="3334" y="1275"/>
            <a:chExt cx="204" cy="431"/>
          </a:xfrm>
        </p:grpSpPr>
        <p:sp>
          <p:nvSpPr>
            <p:cNvPr id="25649" name="Line 183">
              <a:extLst>
                <a:ext uri="{FF2B5EF4-FFF2-40B4-BE49-F238E27FC236}">
                  <a16:creationId xmlns:a16="http://schemas.microsoft.com/office/drawing/2014/main" id="{30E73D5D-9EB0-427D-A283-A2D246F209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27" y="1491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50" name="Group 190">
              <a:extLst>
                <a:ext uri="{FF2B5EF4-FFF2-40B4-BE49-F238E27FC236}">
                  <a16:creationId xmlns:a16="http://schemas.microsoft.com/office/drawing/2014/main" id="{DEE509C8-A7B1-4C7D-9A54-821087BB042A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334" y="1412"/>
              <a:ext cx="204" cy="145"/>
              <a:chOff x="2948" y="1395"/>
              <a:chExt cx="246" cy="175"/>
            </a:xfrm>
          </p:grpSpPr>
          <p:sp>
            <p:nvSpPr>
              <p:cNvPr id="25651" name="Line 191">
                <a:extLst>
                  <a:ext uri="{FF2B5EF4-FFF2-40B4-BE49-F238E27FC236}">
                    <a16:creationId xmlns:a16="http://schemas.microsoft.com/office/drawing/2014/main" id="{EFB28839-E651-4E77-9C61-F4AF76BF9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1569"/>
                <a:ext cx="24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2" name="AutoShape 192">
                <a:extLst>
                  <a:ext uri="{FF2B5EF4-FFF2-40B4-BE49-F238E27FC236}">
                    <a16:creationId xmlns:a16="http://schemas.microsoft.com/office/drawing/2014/main" id="{DF0D86FB-AAD1-493F-876D-266A8DFD4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66" y="1395"/>
                <a:ext cx="210" cy="16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</p:grpSp>
      </p:grpSp>
      <p:sp>
        <p:nvSpPr>
          <p:cNvPr id="780485" name="Rectangle 197">
            <a:extLst>
              <a:ext uri="{FF2B5EF4-FFF2-40B4-BE49-F238E27FC236}">
                <a16:creationId xmlns:a16="http://schemas.microsoft.com/office/drawing/2014/main" id="{A61E19E2-D09F-4F46-AD49-385C45CFE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2351088" cy="4932362"/>
          </a:xfrm>
          <a:noFill/>
        </p:spPr>
        <p:txBody>
          <a:bodyPr/>
          <a:lstStyle/>
          <a:p>
            <a:r>
              <a:rPr lang="zh-CN" altLang="en-US" sz="2800"/>
              <a:t>输入限幅</a:t>
            </a:r>
          </a:p>
          <a:p>
            <a:pPr lvl="1"/>
            <a:r>
              <a:rPr lang="zh-CN" altLang="en-US" sz="2400"/>
              <a:t>保护运放的输入级</a:t>
            </a:r>
          </a:p>
          <a:p>
            <a:pPr lvl="1"/>
            <a:r>
              <a:rPr lang="zh-CN" altLang="en-US" sz="2400"/>
              <a:t>提高运放响应速度</a:t>
            </a:r>
          </a:p>
          <a:p>
            <a:pPr>
              <a:spcBef>
                <a:spcPct val="20000"/>
              </a:spcBef>
            </a:pPr>
            <a:r>
              <a:rPr lang="zh-CN" altLang="en-US" sz="2800"/>
              <a:t>输出限幅</a:t>
            </a:r>
          </a:p>
          <a:p>
            <a:pPr lvl="1"/>
            <a:r>
              <a:rPr lang="zh-CN" altLang="en-US" sz="2400"/>
              <a:t>适应负载对电压幅值的要求</a:t>
            </a:r>
            <a:endParaRPr lang="en-US" altLang="zh-CN" sz="2400"/>
          </a:p>
        </p:txBody>
      </p:sp>
      <p:grpSp>
        <p:nvGrpSpPr>
          <p:cNvPr id="15" name="Group 203">
            <a:extLst>
              <a:ext uri="{FF2B5EF4-FFF2-40B4-BE49-F238E27FC236}">
                <a16:creationId xmlns:a16="http://schemas.microsoft.com/office/drawing/2014/main" id="{78F056F9-69FA-494A-92C3-51346DC93CE4}"/>
              </a:ext>
            </a:extLst>
          </p:cNvPr>
          <p:cNvGrpSpPr>
            <a:grpSpLocks/>
          </p:cNvGrpSpPr>
          <p:nvPr/>
        </p:nvGrpSpPr>
        <p:grpSpPr bwMode="auto">
          <a:xfrm>
            <a:off x="2817813" y="3716338"/>
            <a:ext cx="3263900" cy="1989137"/>
            <a:chOff x="1678" y="2500"/>
            <a:chExt cx="2056" cy="1253"/>
          </a:xfrm>
        </p:grpSpPr>
        <p:pic>
          <p:nvPicPr>
            <p:cNvPr id="25646" name="Picture 200">
              <a:extLst>
                <a:ext uri="{FF2B5EF4-FFF2-40B4-BE49-F238E27FC236}">
                  <a16:creationId xmlns:a16="http://schemas.microsoft.com/office/drawing/2014/main" id="{7E6CF47C-CA64-46D0-BF20-1DF2515FA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" y="2500"/>
              <a:ext cx="1972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5647" name="Object 201">
              <a:extLst>
                <a:ext uri="{FF2B5EF4-FFF2-40B4-BE49-F238E27FC236}">
                  <a16:creationId xmlns:a16="http://schemas.microsoft.com/office/drawing/2014/main" id="{0B1D924B-1053-4798-A404-52817D1751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8" y="3089"/>
            <a:ext cx="22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52268" imgH="215713" progId="Equation.3">
                    <p:embed/>
                  </p:oleObj>
                </mc:Choice>
                <mc:Fallback>
                  <p:oleObj name="公式" r:id="rId10" imgW="152268" imgH="215713" progId="Equation.3">
                    <p:embed/>
                    <p:pic>
                      <p:nvPicPr>
                        <p:cNvPr id="25647" name="Object 201">
                          <a:extLst>
                            <a:ext uri="{FF2B5EF4-FFF2-40B4-BE49-F238E27FC236}">
                              <a16:creationId xmlns:a16="http://schemas.microsoft.com/office/drawing/2014/main" id="{0B1D924B-1053-4798-A404-52817D1751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3089"/>
                          <a:ext cx="22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8" name="Object 202">
              <a:extLst>
                <a:ext uri="{FF2B5EF4-FFF2-40B4-BE49-F238E27FC236}">
                  <a16:creationId xmlns:a16="http://schemas.microsoft.com/office/drawing/2014/main" id="{0E48D6FE-A3E8-4769-B27A-5F0EA0603B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3249"/>
            <a:ext cx="26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77646" imgH="228402" progId="Equation.3">
                    <p:embed/>
                  </p:oleObj>
                </mc:Choice>
                <mc:Fallback>
                  <p:oleObj name="公式" r:id="rId11" imgW="177646" imgH="228402" progId="Equation.3">
                    <p:embed/>
                    <p:pic>
                      <p:nvPicPr>
                        <p:cNvPr id="25648" name="Object 202">
                          <a:extLst>
                            <a:ext uri="{FF2B5EF4-FFF2-40B4-BE49-F238E27FC236}">
                              <a16:creationId xmlns:a16="http://schemas.microsoft.com/office/drawing/2014/main" id="{0E48D6FE-A3E8-4769-B27A-5F0EA0603B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249"/>
                          <a:ext cx="264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44" name="Rectangle 21">
            <a:extLst>
              <a:ext uri="{FF2B5EF4-FFF2-40B4-BE49-F238E27FC236}">
                <a16:creationId xmlns:a16="http://schemas.microsoft.com/office/drawing/2014/main" id="{5E862185-501B-4D33-8E27-23D290182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2619375"/>
            <a:ext cx="409575" cy="1492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80492" name="Text Box 204">
            <a:extLst>
              <a:ext uri="{FF2B5EF4-FFF2-40B4-BE49-F238E27FC236}">
                <a16:creationId xmlns:a16="http://schemas.microsoft.com/office/drawing/2014/main" id="{6D491752-9B84-4E06-B41D-9EF36439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5851525"/>
            <a:ext cx="291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Z </a:t>
            </a:r>
            <a:r>
              <a:rPr kumimoji="1" lang="en-US" altLang="zh-CN" sz="2400">
                <a:latin typeface="Times New Roman" panose="02020603050405020304" pitchFamily="18" charset="0"/>
              </a:rPr>
              <a:t>: </a:t>
            </a:r>
            <a:r>
              <a:rPr kumimoji="1" lang="zh-CN" altLang="en-US" sz="2400">
                <a:latin typeface="Times New Roman" panose="02020603050405020304" pitchFamily="18" charset="0"/>
              </a:rPr>
              <a:t>双向稳压二极管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780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8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303" grpId="0"/>
      <p:bldP spid="780436" grpId="0"/>
      <p:bldP spid="780440" grpId="0"/>
      <p:bldP spid="780485" grpId="0" build="p"/>
      <p:bldP spid="7804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8009DF50-390A-42F7-9FDA-91476D31A66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20CEF58-B723-4550-B7DF-A6D8BD6C026B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D894FAB4-EA4B-412A-83E5-CFB41E6267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7EB6211D-7564-4FD0-9C23-9E9F4590FB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59B6A0E-18A8-483C-8239-A559DEF90E78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80E656C2-6732-420D-9AD8-0F7277E0A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</a:rPr>
              <a:t>单门限比较器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6C76B339-C494-49EB-AC59-AFF5649EA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5280025" cy="5040312"/>
          </a:xfrm>
        </p:spPr>
        <p:txBody>
          <a:bodyPr/>
          <a:lstStyle/>
          <a:p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将正弦波变换为矩形波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7655" name="Group 59">
            <a:extLst>
              <a:ext uri="{FF2B5EF4-FFF2-40B4-BE49-F238E27FC236}">
                <a16:creationId xmlns:a16="http://schemas.microsoft.com/office/drawing/2014/main" id="{E0592520-8133-4F2A-ABDB-68AF19DD81AB}"/>
              </a:ext>
            </a:extLst>
          </p:cNvPr>
          <p:cNvGrpSpPr>
            <a:grpSpLocks/>
          </p:cNvGrpSpPr>
          <p:nvPr/>
        </p:nvGrpSpPr>
        <p:grpSpPr bwMode="auto">
          <a:xfrm>
            <a:off x="5529263" y="1304925"/>
            <a:ext cx="2881312" cy="1800225"/>
            <a:chOff x="3696" y="913"/>
            <a:chExt cx="1815" cy="1134"/>
          </a:xfrm>
        </p:grpSpPr>
        <p:sp>
          <p:nvSpPr>
            <p:cNvPr id="27663" name="Text Box 8">
              <a:extLst>
                <a:ext uri="{FF2B5EF4-FFF2-40B4-BE49-F238E27FC236}">
                  <a16:creationId xmlns:a16="http://schemas.microsoft.com/office/drawing/2014/main" id="{E828B889-4EBB-4A9F-BB77-4127073E8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95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7664" name="Line 9">
              <a:extLst>
                <a:ext uri="{FF2B5EF4-FFF2-40B4-BE49-F238E27FC236}">
                  <a16:creationId xmlns:a16="http://schemas.microsoft.com/office/drawing/2014/main" id="{8F003EDF-45E1-4B12-9A3F-813767903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452"/>
              <a:ext cx="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10">
              <a:extLst>
                <a:ext uri="{FF2B5EF4-FFF2-40B4-BE49-F238E27FC236}">
                  <a16:creationId xmlns:a16="http://schemas.microsoft.com/office/drawing/2014/main" id="{725E016B-DEFE-442B-BFC7-B927243A5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311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11">
              <a:extLst>
                <a:ext uri="{FF2B5EF4-FFF2-40B4-BE49-F238E27FC236}">
                  <a16:creationId xmlns:a16="http://schemas.microsoft.com/office/drawing/2014/main" id="{0B345BD3-5ED2-46CC-B0E6-5E5C67F92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3" y="1173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Oval 12">
              <a:extLst>
                <a:ext uri="{FF2B5EF4-FFF2-40B4-BE49-F238E27FC236}">
                  <a16:creationId xmlns:a16="http://schemas.microsoft.com/office/drawing/2014/main" id="{D05ECE0E-FAAD-4C9A-A1C0-F288DD4F2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145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7668" name="Oval 13">
              <a:extLst>
                <a:ext uri="{FF2B5EF4-FFF2-40B4-BE49-F238E27FC236}">
                  <a16:creationId xmlns:a16="http://schemas.microsoft.com/office/drawing/2014/main" id="{B24D2E39-2084-4803-93BF-770E780FB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1277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7669" name="Group 14">
              <a:extLst>
                <a:ext uri="{FF2B5EF4-FFF2-40B4-BE49-F238E27FC236}">
                  <a16:creationId xmlns:a16="http://schemas.microsoft.com/office/drawing/2014/main" id="{1F4FC5F1-3E6D-4AA7-B9D8-69A386032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5" y="1004"/>
              <a:ext cx="587" cy="612"/>
              <a:chOff x="5944" y="3166"/>
              <a:chExt cx="587" cy="695"/>
            </a:xfrm>
          </p:grpSpPr>
          <p:sp>
            <p:nvSpPr>
              <p:cNvPr id="27677" name="Text Box 15">
                <a:extLst>
                  <a:ext uri="{FF2B5EF4-FFF2-40B4-BE49-F238E27FC236}">
                    <a16:creationId xmlns:a16="http://schemas.microsoft.com/office/drawing/2014/main" id="{537ADAA0-FFA5-4E6D-9DC8-C23C93ACD3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3" y="3531"/>
                <a:ext cx="8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r>
                  <a:rPr kumimoji="1" lang="zh-CN" altLang="zh-CN" sz="1800"/>
                  <a:t>–</a:t>
                </a:r>
                <a:endParaRPr kumimoji="1" lang="en-US" altLang="zh-CN" sz="1800"/>
              </a:p>
            </p:txBody>
          </p:sp>
          <p:sp>
            <p:nvSpPr>
              <p:cNvPr id="27678" name="Text Box 16">
                <a:extLst>
                  <a:ext uri="{FF2B5EF4-FFF2-40B4-BE49-F238E27FC236}">
                    <a16:creationId xmlns:a16="http://schemas.microsoft.com/office/drawing/2014/main" id="{ED2E1B90-8BB3-47C5-BE20-2F05811EF9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9" y="3225"/>
                <a:ext cx="139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3600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1200"/>
                  <a:t> </a:t>
                </a:r>
                <a:r>
                  <a:rPr kumimoji="1" lang="en-US" altLang="zh-CN" sz="2400" b="0"/>
                  <a:t>+</a:t>
                </a:r>
              </a:p>
            </p:txBody>
          </p:sp>
          <p:sp>
            <p:nvSpPr>
              <p:cNvPr id="27679" name="AutoShape 17">
                <a:extLst>
                  <a:ext uri="{FF2B5EF4-FFF2-40B4-BE49-F238E27FC236}">
                    <a16:creationId xmlns:a16="http://schemas.microsoft.com/office/drawing/2014/main" id="{16E69BBD-70D0-4BC9-9BEC-97F2E40E2F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890" y="3220"/>
                <a:ext cx="695" cy="58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7680" name="Text Box 18">
                <a:extLst>
                  <a:ext uri="{FF2B5EF4-FFF2-40B4-BE49-F238E27FC236}">
                    <a16:creationId xmlns:a16="http://schemas.microsoft.com/office/drawing/2014/main" id="{AFA52A0A-9272-4DD0-8D93-ACEABF8DEA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2" y="3370"/>
                <a:ext cx="1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</p:grpSp>
        <p:sp>
          <p:nvSpPr>
            <p:cNvPr id="27670" name="Text Box 19">
              <a:extLst>
                <a:ext uri="{FF2B5EF4-FFF2-40B4-BE49-F238E27FC236}">
                  <a16:creationId xmlns:a16="http://schemas.microsoft.com/office/drawing/2014/main" id="{94F9F975-9265-495B-8900-5511A577B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" y="913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671" name="Text Box 20">
              <a:extLst>
                <a:ext uri="{FF2B5EF4-FFF2-40B4-BE49-F238E27FC236}">
                  <a16:creationId xmlns:a16="http://schemas.microsoft.com/office/drawing/2014/main" id="{ACC3B491-AFC6-4798-800B-7B33F3952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1661"/>
              <a:ext cx="54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REF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7672" name="Line 21">
              <a:extLst>
                <a:ext uri="{FF2B5EF4-FFF2-40B4-BE49-F238E27FC236}">
                  <a16:creationId xmlns:a16="http://schemas.microsoft.com/office/drawing/2014/main" id="{B5DDA31B-8C57-4CA4-A2D5-DC7723B11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458"/>
              <a:ext cx="0" cy="2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3" name="Line 22">
              <a:extLst>
                <a:ext uri="{FF2B5EF4-FFF2-40B4-BE49-F238E27FC236}">
                  <a16:creationId xmlns:a16="http://schemas.microsoft.com/office/drawing/2014/main" id="{BF3590AD-20CD-4FA7-991D-94E0F916C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2047"/>
              <a:ext cx="22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23">
              <a:extLst>
                <a:ext uri="{FF2B5EF4-FFF2-40B4-BE49-F238E27FC236}">
                  <a16:creationId xmlns:a16="http://schemas.microsoft.com/office/drawing/2014/main" id="{55625C1D-7FE8-4CA5-BD63-1D90FF455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1751"/>
              <a:ext cx="2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5" name="Line 24">
              <a:extLst>
                <a:ext uri="{FF2B5EF4-FFF2-40B4-BE49-F238E27FC236}">
                  <a16:creationId xmlns:a16="http://schemas.microsoft.com/office/drawing/2014/main" id="{3774CB77-7DB4-4946-8182-C86C62044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842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6" name="Line 25">
              <a:extLst>
                <a:ext uri="{FF2B5EF4-FFF2-40B4-BE49-F238E27FC236}">
                  <a16:creationId xmlns:a16="http://schemas.microsoft.com/office/drawing/2014/main" id="{A93C5B1B-AA6F-46AC-BAB4-E0D606900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842"/>
              <a:ext cx="0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7656" name="Object 17">
            <a:extLst>
              <a:ext uri="{FF2B5EF4-FFF2-40B4-BE49-F238E27FC236}">
                <a16:creationId xmlns:a16="http://schemas.microsoft.com/office/drawing/2014/main" id="{363B260D-B2A4-4A31-A4C0-2D2441B2C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1808163"/>
          <a:ext cx="3328988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2557581" imgH="2239595" progId="Word.Picture.8">
                  <p:embed/>
                </p:oleObj>
              </mc:Choice>
              <mc:Fallback>
                <p:oleObj name="图片" r:id="rId2" imgW="2557581" imgH="2239595" progId="Word.Picture.8">
                  <p:embed/>
                  <p:pic>
                    <p:nvPicPr>
                      <p:cNvPr id="27656" name="Object 17">
                        <a:extLst>
                          <a:ext uri="{FF2B5EF4-FFF2-40B4-BE49-F238E27FC236}">
                            <a16:creationId xmlns:a16="http://schemas.microsoft.com/office/drawing/2014/main" id="{363B260D-B2A4-4A31-A4C0-2D2441B2C5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808163"/>
                        <a:ext cx="3328988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44" name="Object 20">
            <a:extLst>
              <a:ext uri="{FF2B5EF4-FFF2-40B4-BE49-F238E27FC236}">
                <a16:creationId xmlns:a16="http://schemas.microsoft.com/office/drawing/2014/main" id="{B27DFBE8-955A-449D-A207-61265DB85C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5363" y="2887663"/>
          <a:ext cx="332898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4" imgW="2557581" imgH="2416085" progId="Word.Picture.8">
                  <p:embed/>
                </p:oleObj>
              </mc:Choice>
              <mc:Fallback>
                <p:oleObj name="图片" r:id="rId4" imgW="2557581" imgH="2416085" progId="Word.Picture.8">
                  <p:embed/>
                  <p:pic>
                    <p:nvPicPr>
                      <p:cNvPr id="823344" name="Object 20">
                        <a:extLst>
                          <a:ext uri="{FF2B5EF4-FFF2-40B4-BE49-F238E27FC236}">
                            <a16:creationId xmlns:a16="http://schemas.microsoft.com/office/drawing/2014/main" id="{B27DFBE8-955A-449D-A207-61265DB85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887663"/>
                        <a:ext cx="332898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51" name="Line 55">
            <a:extLst>
              <a:ext uri="{FF2B5EF4-FFF2-40B4-BE49-F238E27FC236}">
                <a16:creationId xmlns:a16="http://schemas.microsoft.com/office/drawing/2014/main" id="{C27D95F4-C60E-45F6-836C-88117B067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917825"/>
            <a:ext cx="23034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353" name="Text Box 57">
            <a:extLst>
              <a:ext uri="{FF2B5EF4-FFF2-40B4-BE49-F238E27FC236}">
                <a16:creationId xmlns:a16="http://schemas.microsoft.com/office/drawing/2014/main" id="{57945931-5D6C-4B46-81BB-146B36B7B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6070600"/>
            <a:ext cx="298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/>
              <a:t>改变</a:t>
            </a:r>
            <a:r>
              <a:rPr kumimoji="1" lang="en-US" altLang="zh-CN" sz="2000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REF</a:t>
            </a:r>
            <a:r>
              <a:rPr lang="zh-CN" altLang="en-US" sz="2000"/>
              <a:t>可调节脉冲宽度</a:t>
            </a:r>
          </a:p>
        </p:txBody>
      </p:sp>
      <p:grpSp>
        <p:nvGrpSpPr>
          <p:cNvPr id="4" name="Group 62">
            <a:extLst>
              <a:ext uri="{FF2B5EF4-FFF2-40B4-BE49-F238E27FC236}">
                <a16:creationId xmlns:a16="http://schemas.microsoft.com/office/drawing/2014/main" id="{EB0B4A14-4944-44B9-8DFF-A5A97F45FF20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3152775"/>
            <a:ext cx="3133725" cy="3336925"/>
            <a:chOff x="3266" y="1986"/>
            <a:chExt cx="1974" cy="2102"/>
          </a:xfrm>
        </p:grpSpPr>
        <p:graphicFrame>
          <p:nvGraphicFramePr>
            <p:cNvPr id="27661" name="Object 4">
              <a:extLst>
                <a:ext uri="{FF2B5EF4-FFF2-40B4-BE49-F238E27FC236}">
                  <a16:creationId xmlns:a16="http://schemas.microsoft.com/office/drawing/2014/main" id="{175AC2D2-5766-4B01-8B14-4A63A80E47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6" y="1986"/>
            <a:ext cx="1973" cy="1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009900" imgH="1647825" progId="Word.Picture.8">
                    <p:embed/>
                  </p:oleObj>
                </mc:Choice>
                <mc:Fallback>
                  <p:oleObj r:id="rId6" imgW="3009900" imgH="1647825" progId="Word.Picture.8">
                    <p:embed/>
                    <p:pic>
                      <p:nvPicPr>
                        <p:cNvPr id="27661" name="Object 4">
                          <a:extLst>
                            <a:ext uri="{FF2B5EF4-FFF2-40B4-BE49-F238E27FC236}">
                              <a16:creationId xmlns:a16="http://schemas.microsoft.com/office/drawing/2014/main" id="{175AC2D2-5766-4B01-8B14-4A63A80E47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1986"/>
                          <a:ext cx="1973" cy="1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Object 5">
              <a:extLst>
                <a:ext uri="{FF2B5EF4-FFF2-40B4-BE49-F238E27FC236}">
                  <a16:creationId xmlns:a16="http://schemas.microsoft.com/office/drawing/2014/main" id="{D0BD8A2F-E3F5-4AF8-AB4D-E03355CB89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6" y="2978"/>
            <a:ext cx="1974" cy="1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icture2" r:id="rId8" imgW="3009900" imgH="1695450" progId="Word.Picture.8">
                    <p:embed/>
                  </p:oleObj>
                </mc:Choice>
                <mc:Fallback>
                  <p:oleObj name="Picture2" r:id="rId8" imgW="3009900" imgH="1695450" progId="Word.Picture.8">
                    <p:embed/>
                    <p:pic>
                      <p:nvPicPr>
                        <p:cNvPr id="27662" name="Object 5">
                          <a:extLst>
                            <a:ext uri="{FF2B5EF4-FFF2-40B4-BE49-F238E27FC236}">
                              <a16:creationId xmlns:a16="http://schemas.microsoft.com/office/drawing/2014/main" id="{D0BD8A2F-E3F5-4AF8-AB4D-E03355CB89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2978"/>
                          <a:ext cx="1974" cy="1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05811D90-8890-43AA-80E3-0DEC9F8A5F0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213C75D-4064-4B20-B233-03169F3BA446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EE13BBC5-76EA-4E04-9063-9940EFA3FA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957745B6-5AE8-4D21-852C-E246CD7974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3C2B208-896C-483C-8263-2A5A8062CF2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28677" name="Object 26">
            <a:extLst>
              <a:ext uri="{FF2B5EF4-FFF2-40B4-BE49-F238E27FC236}">
                <a16:creationId xmlns:a16="http://schemas.microsoft.com/office/drawing/2014/main" id="{1FF0D263-9D79-4B66-B081-3CA102E96F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449388"/>
          <a:ext cx="3895725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1854665" imgH="867235" progId="Word.Picture.8">
                  <p:embed/>
                </p:oleObj>
              </mc:Choice>
              <mc:Fallback>
                <p:oleObj name="图片" r:id="rId2" imgW="1854665" imgH="867235" progId="Word.Picture.8">
                  <p:embed/>
                  <p:pic>
                    <p:nvPicPr>
                      <p:cNvPr id="28677" name="Object 26">
                        <a:extLst>
                          <a:ext uri="{FF2B5EF4-FFF2-40B4-BE49-F238E27FC236}">
                            <a16:creationId xmlns:a16="http://schemas.microsoft.com/office/drawing/2014/main" id="{1FF0D263-9D79-4B66-B081-3CA102E96F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449388"/>
                        <a:ext cx="3895725" cy="18113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2">
            <a:extLst>
              <a:ext uri="{FF2B5EF4-FFF2-40B4-BE49-F238E27FC236}">
                <a16:creationId xmlns:a16="http://schemas.microsoft.com/office/drawing/2014/main" id="{B6CB12BA-B72D-4A5B-B798-D23399EC3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迟滞比较器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24" name="Object 17">
            <a:extLst>
              <a:ext uri="{FF2B5EF4-FFF2-40B4-BE49-F238E27FC236}">
                <a16:creationId xmlns:a16="http://schemas.microsoft.com/office/drawing/2014/main" id="{5C053AB9-BCE6-433F-B28B-3114FBA77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9950" y="3429000"/>
          <a:ext cx="36068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16100" imgH="431800" progId="Equation.3">
                  <p:embed/>
                </p:oleObj>
              </mc:Choice>
              <mc:Fallback>
                <p:oleObj name="公式" r:id="rId4" imgW="1816100" imgH="431800" progId="Equation.3">
                  <p:embed/>
                  <p:pic>
                    <p:nvPicPr>
                      <p:cNvPr id="24" name="Object 17">
                        <a:extLst>
                          <a:ext uri="{FF2B5EF4-FFF2-40B4-BE49-F238E27FC236}">
                            <a16:creationId xmlns:a16="http://schemas.microsoft.com/office/drawing/2014/main" id="{5C053AB9-BCE6-433F-B28B-3114FBA773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3429000"/>
                        <a:ext cx="36068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8">
            <a:extLst>
              <a:ext uri="{FF2B5EF4-FFF2-40B4-BE49-F238E27FC236}">
                <a16:creationId xmlns:a16="http://schemas.microsoft.com/office/drawing/2014/main" id="{2DBE3272-20ED-4E17-98CA-5238E9001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408613"/>
          <a:ext cx="34925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59866" imgH="431613" progId="Equation.3">
                  <p:embed/>
                </p:oleObj>
              </mc:Choice>
              <mc:Fallback>
                <p:oleObj name="公式" r:id="rId6" imgW="1459866" imgH="431613" progId="Equation.3">
                  <p:embed/>
                  <p:pic>
                    <p:nvPicPr>
                      <p:cNvPr id="25" name="Object 18">
                        <a:extLst>
                          <a:ext uri="{FF2B5EF4-FFF2-40B4-BE49-F238E27FC236}">
                            <a16:creationId xmlns:a16="http://schemas.microsoft.com/office/drawing/2014/main" id="{2DBE3272-20ED-4E17-98CA-5238E9001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408613"/>
                        <a:ext cx="34925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7DE6E7D9-1A18-4DDF-99B3-A383BF4DB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4437063"/>
          <a:ext cx="34925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59866" imgH="431613" progId="Equation.3">
                  <p:embed/>
                </p:oleObj>
              </mc:Choice>
              <mc:Fallback>
                <p:oleObj name="公式" r:id="rId8" imgW="1459866" imgH="431613" progId="Equation.3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7DE6E7D9-1A18-4DDF-99B3-A383BF4DB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4437063"/>
                        <a:ext cx="34925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11" name="Rectangle 19">
            <a:extLst>
              <a:ext uri="{FF2B5EF4-FFF2-40B4-BE49-F238E27FC236}">
                <a16:creationId xmlns:a16="http://schemas.microsoft.com/office/drawing/2014/main" id="{92797BC9-5C89-42D6-ACA4-A31F0BCFF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898900" cy="5003800"/>
          </a:xfrm>
          <a:noFill/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由于运放引入了正反馈，其输出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sz="2800">
                <a:latin typeface="Times New Roman" panose="02020603050405020304" pitchFamily="18" charset="0"/>
              </a:rPr>
              <a:t>总是处于两种极端状态之一</a:t>
            </a:r>
          </a:p>
          <a:p>
            <a:pPr marL="522288" lvl="1" indent="-65088">
              <a:lnSpc>
                <a:spcPct val="11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 最高电压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OH 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marL="522288" lvl="1" indent="-65088">
              <a:lnSpc>
                <a:spcPct val="11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 最低电压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OL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与对应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的两个值，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有两个门限电压</a:t>
            </a:r>
          </a:p>
          <a:p>
            <a:pPr marL="522288" lvl="1" indent="-65088">
              <a:lnSpc>
                <a:spcPct val="115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上门限电压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T+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22288" lvl="1" indent="-65088">
              <a:lnSpc>
                <a:spcPct val="115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下门限电压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4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B36C5679-E139-48EC-BD38-7B0F017260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E40294E-3D27-49DE-8DE9-DEB0D6DC8270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09DFDF60-144C-4365-B947-8F6C606A2A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8EB77259-3102-4591-8927-F47A90CE41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D5DCA2-2EE4-4ABB-A070-E5234BC8584D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29701" name="Object 26">
            <a:extLst>
              <a:ext uri="{FF2B5EF4-FFF2-40B4-BE49-F238E27FC236}">
                <a16:creationId xmlns:a16="http://schemas.microsoft.com/office/drawing/2014/main" id="{2647E592-8C6B-4F16-9F28-DC93CDBD7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484313"/>
          <a:ext cx="3500438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1854665" imgH="867235" progId="Word.Picture.8">
                  <p:embed/>
                </p:oleObj>
              </mc:Choice>
              <mc:Fallback>
                <p:oleObj name="图片" r:id="rId2" imgW="1854665" imgH="867235" progId="Word.Picture.8">
                  <p:embed/>
                  <p:pic>
                    <p:nvPicPr>
                      <p:cNvPr id="29701" name="Object 26">
                        <a:extLst>
                          <a:ext uri="{FF2B5EF4-FFF2-40B4-BE49-F238E27FC236}">
                            <a16:creationId xmlns:a16="http://schemas.microsoft.com/office/drawing/2014/main" id="{2647E592-8C6B-4F16-9F28-DC93CDBD71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84313"/>
                        <a:ext cx="3500438" cy="16271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482" name="Rectangle 18">
            <a:extLst>
              <a:ext uri="{FF2B5EF4-FFF2-40B4-BE49-F238E27FC236}">
                <a16:creationId xmlns:a16="http://schemas.microsoft.com/office/drawing/2014/main" id="{FF66728B-59E4-4566-881E-72DDC82CF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321050"/>
            <a:ext cx="5446713" cy="30607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 sz="2400"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I</a:t>
            </a:r>
            <a:r>
              <a:rPr kumimoji="1" lang="zh-CN" altLang="zh-CN" sz="2400">
                <a:latin typeface="Times New Roman" panose="02020603050405020304" pitchFamily="18" charset="0"/>
              </a:rPr>
              <a:t>＜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T</a:t>
            </a:r>
            <a:r>
              <a:rPr kumimoji="1" lang="zh-CN" altLang="en-US" sz="2800" baseline="-25000">
                <a:latin typeface="Times New Roman" panose="02020603050405020304" pitchFamily="18" charset="0"/>
              </a:rPr>
              <a:t>-</a:t>
            </a:r>
            <a:r>
              <a:rPr kumimoji="1" lang="zh-CN" altLang="en-US" sz="2400">
                <a:latin typeface="Times New Roman" panose="02020603050405020304" pitchFamily="18" charset="0"/>
              </a:rPr>
              <a:t>时</a:t>
            </a:r>
            <a:r>
              <a:rPr kumimoji="1" lang="zh-CN" altLang="zh-CN" sz="2400">
                <a:latin typeface="Times New Roman" panose="02020603050405020304" pitchFamily="18" charset="0"/>
              </a:rPr>
              <a:t>，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N</a:t>
            </a:r>
            <a:r>
              <a:rPr kumimoji="1" lang="zh-CN" altLang="zh-CN" sz="2400">
                <a:latin typeface="Times New Roman" panose="02020603050405020304" pitchFamily="18" charset="0"/>
              </a:rPr>
              <a:t>＜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P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O</a:t>
            </a:r>
            <a:r>
              <a:rPr kumimoji="1" lang="zh-CN" altLang="zh-CN" sz="2400">
                <a:latin typeface="Times New Roman" panose="02020603050405020304" pitchFamily="18" charset="0"/>
              </a:rPr>
              <a:t>＝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OH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P</a:t>
            </a:r>
            <a:r>
              <a:rPr kumimoji="1" lang="zh-CN" altLang="zh-CN" sz="2400">
                <a:latin typeface="Times New Roman" panose="02020603050405020304" pitchFamily="18" charset="0"/>
              </a:rPr>
              <a:t>＝ 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T</a:t>
            </a:r>
            <a:r>
              <a:rPr kumimoji="1" lang="zh-CN" altLang="en-US" sz="2400" baseline="-25000">
                <a:latin typeface="Times New Roman" panose="02020603050405020304" pitchFamily="18" charset="0"/>
              </a:rPr>
              <a:t>+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zh-CN" altLang="zh-CN" sz="2400">
                <a:latin typeface="Times New Roman" panose="02020603050405020304" pitchFamily="18" charset="0"/>
              </a:rPr>
              <a:t>增大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I</a:t>
            </a:r>
            <a:r>
              <a:rPr kumimoji="1" lang="zh-CN" altLang="zh-CN" sz="2400">
                <a:latin typeface="Times New Roman" panose="02020603050405020304" pitchFamily="18" charset="0"/>
              </a:rPr>
              <a:t>，直至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T</a:t>
            </a:r>
            <a:r>
              <a:rPr kumimoji="1" lang="zh-CN" altLang="en-US" sz="2400" baseline="-25000">
                <a:latin typeface="Times New Roman" panose="02020603050405020304" pitchFamily="18" charset="0"/>
              </a:rPr>
              <a:t>+</a:t>
            </a:r>
            <a:r>
              <a:rPr kumimoji="1" lang="zh-CN" altLang="zh-CN" sz="2400">
                <a:latin typeface="Times New Roman" panose="02020603050405020304" pitchFamily="18" charset="0"/>
              </a:rPr>
              <a:t>，再增大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O</a:t>
            </a:r>
            <a:r>
              <a:rPr kumimoji="1" lang="zh-CN" altLang="zh-CN" sz="2400">
                <a:latin typeface="Times New Roman" panose="02020603050405020304" pitchFamily="18" charset="0"/>
              </a:rPr>
              <a:t>才从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OH</a:t>
            </a:r>
            <a:r>
              <a:rPr kumimoji="1" lang="zh-CN" altLang="en-US" sz="2400">
                <a:latin typeface="Times New Roman" panose="02020603050405020304" pitchFamily="18" charset="0"/>
              </a:rPr>
              <a:t>跳</a:t>
            </a:r>
            <a:r>
              <a:rPr kumimoji="1" lang="zh-CN" altLang="zh-CN" sz="2400">
                <a:latin typeface="Times New Roman" panose="02020603050405020304" pitchFamily="18" charset="0"/>
              </a:rPr>
              <a:t>变为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OL</a:t>
            </a:r>
            <a:endParaRPr kumimoji="1" lang="zh-CN" altLang="en-US" sz="2400" baseline="-250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I</a:t>
            </a:r>
            <a:r>
              <a:rPr kumimoji="1" lang="zh-CN" altLang="zh-CN" sz="2400">
                <a:latin typeface="Times New Roman" panose="02020603050405020304" pitchFamily="18" charset="0"/>
              </a:rPr>
              <a:t>＞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T</a:t>
            </a:r>
            <a:r>
              <a:rPr kumimoji="1" lang="zh-CN" altLang="en-US" sz="2800" baseline="-25000">
                <a:latin typeface="Times New Roman" panose="02020603050405020304" pitchFamily="18" charset="0"/>
              </a:rPr>
              <a:t>+</a:t>
            </a:r>
            <a:r>
              <a:rPr kumimoji="1" lang="zh-CN" altLang="en-US" sz="2400">
                <a:latin typeface="Times New Roman" panose="02020603050405020304" pitchFamily="18" charset="0"/>
              </a:rPr>
              <a:t>时</a:t>
            </a:r>
            <a:r>
              <a:rPr kumimoji="1" lang="zh-CN" altLang="zh-CN" sz="2400">
                <a:latin typeface="Times New Roman" panose="02020603050405020304" pitchFamily="18" charset="0"/>
              </a:rPr>
              <a:t>，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N </a:t>
            </a:r>
            <a:r>
              <a:rPr kumimoji="1" lang="zh-CN" altLang="zh-CN" sz="2400">
                <a:latin typeface="Times New Roman" panose="02020603050405020304" pitchFamily="18" charset="0"/>
              </a:rPr>
              <a:t>＞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P </a:t>
            </a:r>
            <a:r>
              <a:rPr kumimoji="1" lang="zh-CN" altLang="zh-CN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O</a:t>
            </a:r>
            <a:r>
              <a:rPr kumimoji="1" lang="zh-CN" altLang="zh-CN" sz="2400">
                <a:latin typeface="Times New Roman" panose="02020603050405020304" pitchFamily="18" charset="0"/>
              </a:rPr>
              <a:t>＝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OL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P</a:t>
            </a:r>
            <a:r>
              <a:rPr kumimoji="1" lang="zh-CN" altLang="zh-CN" sz="2400">
                <a:latin typeface="Times New Roman" panose="02020603050405020304" pitchFamily="18" charset="0"/>
              </a:rPr>
              <a:t>＝ 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T</a:t>
            </a:r>
            <a:r>
              <a:rPr kumimoji="1" lang="zh-CN" altLang="en-US" sz="3600" baseline="-25000">
                <a:latin typeface="Times New Roman" panose="02020603050405020304" pitchFamily="18" charset="0"/>
              </a:rPr>
              <a:t>- </a:t>
            </a:r>
            <a:r>
              <a:rPr kumimoji="1" lang="zh-CN" altLang="zh-CN" sz="2400">
                <a:latin typeface="Times New Roman" panose="02020603050405020304" pitchFamily="18" charset="0"/>
              </a:rPr>
              <a:t>，减小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I</a:t>
            </a:r>
            <a:r>
              <a:rPr kumimoji="1" lang="zh-CN" altLang="zh-CN" sz="2400">
                <a:latin typeface="Times New Roman" panose="02020603050405020304" pitchFamily="18" charset="0"/>
              </a:rPr>
              <a:t>，直至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T</a:t>
            </a:r>
            <a:r>
              <a:rPr kumimoji="1" lang="zh-CN" altLang="en-US" sz="3600" baseline="-25000">
                <a:latin typeface="Times New Roman" panose="02020603050405020304" pitchFamily="18" charset="0"/>
              </a:rPr>
              <a:t>-</a:t>
            </a:r>
            <a:r>
              <a:rPr kumimoji="1" lang="zh-CN" altLang="zh-CN" sz="2400">
                <a:latin typeface="Times New Roman" panose="02020603050405020304" pitchFamily="18" charset="0"/>
              </a:rPr>
              <a:t>，再减小，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O</a:t>
            </a:r>
            <a:r>
              <a:rPr kumimoji="1" lang="zh-CN" altLang="zh-CN" sz="2400">
                <a:latin typeface="Times New Roman" panose="02020603050405020304" pitchFamily="18" charset="0"/>
              </a:rPr>
              <a:t>才从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OL</a:t>
            </a:r>
            <a:r>
              <a:rPr kumimoji="1" lang="zh-CN" altLang="en-US" sz="2400">
                <a:latin typeface="Times New Roman" panose="02020603050405020304" pitchFamily="18" charset="0"/>
              </a:rPr>
              <a:t>跳</a:t>
            </a:r>
            <a:r>
              <a:rPr kumimoji="1" lang="zh-CN" altLang="zh-CN" sz="2400">
                <a:latin typeface="Times New Roman" panose="02020603050405020304" pitchFamily="18" charset="0"/>
              </a:rPr>
              <a:t>变为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OH</a:t>
            </a:r>
            <a:endParaRPr kumimoji="1" lang="zh-CN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29703" name="Rectangle 2">
            <a:extLst>
              <a:ext uri="{FF2B5EF4-FFF2-40B4-BE49-F238E27FC236}">
                <a16:creationId xmlns:a16="http://schemas.microsoft.com/office/drawing/2014/main" id="{39BF212D-CB15-4FCB-8502-8CEAD3A95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迟滞比较器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29704" name="对象 3">
            <a:extLst>
              <a:ext uri="{FF2B5EF4-FFF2-40B4-BE49-F238E27FC236}">
                <a16:creationId xmlns:a16="http://schemas.microsoft.com/office/drawing/2014/main" id="{6AEF3DE3-F33D-4502-A4F3-02BCC0E98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1160463"/>
          <a:ext cx="253365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4" imgW="1588409" imgH="1030031" progId="Word.Picture.8">
                  <p:embed/>
                </p:oleObj>
              </mc:Choice>
              <mc:Fallback>
                <p:oleObj name="图片" r:id="rId4" imgW="1588409" imgH="1030031" progId="Word.Picture.8">
                  <p:embed/>
                  <p:pic>
                    <p:nvPicPr>
                      <p:cNvPr id="29704" name="对象 3">
                        <a:extLst>
                          <a:ext uri="{FF2B5EF4-FFF2-40B4-BE49-F238E27FC236}">
                            <a16:creationId xmlns:a16="http://schemas.microsoft.com/office/drawing/2014/main" id="{6AEF3DE3-F33D-4502-A4F3-02BCC0E98E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160463"/>
                        <a:ext cx="2533650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BD31F194-FB63-42C6-9C3E-59DF290C1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4616450"/>
          <a:ext cx="253206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6" imgW="1588409" imgH="1077197" progId="Word.Picture.8">
                  <p:embed/>
                </p:oleObj>
              </mc:Choice>
              <mc:Fallback>
                <p:oleObj name="图片" r:id="rId6" imgW="1588409" imgH="1077197" progId="Word.Picture.8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BD31F194-FB63-42C6-9C3E-59DF290C1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616450"/>
                        <a:ext cx="2532062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DAC9E80F-F050-4089-AFA8-2F1412A7C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2852738"/>
          <a:ext cx="2532062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8" imgW="1588409" imgH="1039160" progId="Word.Picture.8">
                  <p:embed/>
                </p:oleObj>
              </mc:Choice>
              <mc:Fallback>
                <p:oleObj name="图片" r:id="rId8" imgW="1588409" imgH="1039160" progId="Word.Picture.8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DAC9E80F-F050-4089-AFA8-2F1412A7C3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852738"/>
                        <a:ext cx="2532062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8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3BCD24B3-2E96-42B8-A1E3-D98BD220085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B1AE92A-3FF7-49DF-941E-C518C2FCB4BD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153E20B3-6585-4697-95FA-59866AF520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0BD33E97-31BC-4515-A78B-E5A366867A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3BF3A51-40F5-411A-A1FA-EBCFFD1475DD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9" name="灯片编号占位符 5">
            <a:extLst>
              <a:ext uri="{FF2B5EF4-FFF2-40B4-BE49-F238E27FC236}">
                <a16:creationId xmlns:a16="http://schemas.microsoft.com/office/drawing/2014/main" id="{45042388-1D37-460E-8446-08814675E1B4}"/>
              </a:ext>
            </a:extLst>
          </p:cNvPr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491DB1A8-2583-449B-85DD-0B4E2A84ED0B}" type="slidenum">
              <a:rPr lang="en-US" altLang="zh-CN" sz="1800" b="0">
                <a:solidFill>
                  <a:srgbClr val="B2B2B2"/>
                </a:solidFill>
              </a:rPr>
              <a:pPr algn="r" eaLnBrk="1" hangingPunct="1"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27B45F97-3089-47F3-A36A-C7F06155CA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A9B78746-47B7-4375-B60E-1D15D94134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r>
              <a:rPr lang="zh-CN" altLang="en-US"/>
              <a:t>集成运放的线性应用</a:t>
            </a:r>
          </a:p>
          <a:p>
            <a:pPr lvl="1"/>
            <a:r>
              <a:rPr lang="zh-CN" altLang="en-US" sz="2400"/>
              <a:t>比例运算电路</a:t>
            </a:r>
          </a:p>
          <a:p>
            <a:pPr lvl="1"/>
            <a:r>
              <a:rPr lang="zh-CN" altLang="en-US" sz="2400"/>
              <a:t>加</a:t>
            </a:r>
            <a:r>
              <a:rPr lang="en-US" altLang="zh-CN" sz="2400"/>
              <a:t>/</a:t>
            </a:r>
            <a:r>
              <a:rPr lang="zh-CN" altLang="en-US" sz="2400"/>
              <a:t>减法运算电路</a:t>
            </a:r>
          </a:p>
          <a:p>
            <a:pPr lvl="1"/>
            <a:r>
              <a:rPr lang="zh-CN" altLang="en-US" sz="2400"/>
              <a:t>积</a:t>
            </a:r>
            <a:r>
              <a:rPr lang="en-US" altLang="zh-CN" sz="2400"/>
              <a:t>/</a:t>
            </a:r>
            <a:r>
              <a:rPr lang="zh-CN" altLang="en-US" sz="2400"/>
              <a:t>微分运算电路</a:t>
            </a:r>
            <a:endParaRPr lang="en-US" altLang="zh-CN" sz="2400"/>
          </a:p>
          <a:p>
            <a:r>
              <a:rPr lang="zh-CN" altLang="en-US"/>
              <a:t>集成运放的非线性应用</a:t>
            </a:r>
          </a:p>
          <a:p>
            <a:pPr lvl="1">
              <a:spcAft>
                <a:spcPct val="30000"/>
              </a:spcAft>
            </a:pPr>
            <a:r>
              <a:rPr kumimoji="1" lang="zh-CN" altLang="en-US" sz="2400"/>
              <a:t>电压比较器</a:t>
            </a:r>
          </a:p>
          <a:p>
            <a:pPr lvl="1">
              <a:spcAft>
                <a:spcPct val="30000"/>
              </a:spcAft>
            </a:pPr>
            <a:r>
              <a:rPr lang="zh-CN" altLang="en-US" sz="2400"/>
              <a:t>方波产生电路</a:t>
            </a:r>
          </a:p>
          <a:p>
            <a:pPr lvl="1">
              <a:spcAft>
                <a:spcPct val="30000"/>
              </a:spcAft>
            </a:pPr>
            <a:r>
              <a:rPr lang="zh-CN" altLang="en-US" sz="2400"/>
              <a:t>锯齿波产生电路</a:t>
            </a:r>
            <a:endParaRPr lang="en-US" altLang="zh-CN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14898704-D3DD-4F44-9AF7-53EA0AE9B25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E34EF85-CD46-4315-A889-14D5862E08A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2AA5446C-FC28-479E-81BB-501D44FA0E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40EA2C07-AFB0-456D-B454-F734407CAE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6146979-2875-4914-9ED2-43E824AEFC58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pic>
        <p:nvPicPr>
          <p:cNvPr id="832522" name="Picture 10">
            <a:extLst>
              <a:ext uri="{FF2B5EF4-FFF2-40B4-BE49-F238E27FC236}">
                <a16:creationId xmlns:a16="http://schemas.microsoft.com/office/drawing/2014/main" id="{D4EF6FA3-6F34-4A0B-A614-01260026D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206625"/>
            <a:ext cx="3538537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2">
            <a:extLst>
              <a:ext uri="{FF2B5EF4-FFF2-40B4-BE49-F238E27FC236}">
                <a16:creationId xmlns:a16="http://schemas.microsoft.com/office/drawing/2014/main" id="{FCC2419F-06AE-4C27-85E0-F92DE5B31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迟滞比较器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30727" name="Object 25">
            <a:extLst>
              <a:ext uri="{FF2B5EF4-FFF2-40B4-BE49-F238E27FC236}">
                <a16:creationId xmlns:a16="http://schemas.microsoft.com/office/drawing/2014/main" id="{5F12A36C-A812-46F0-9B20-1E0A23795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1388" y="1341438"/>
          <a:ext cx="3852862" cy="227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2370222" imgH="1401687" progId="Word.Picture.8">
                  <p:embed/>
                </p:oleObj>
              </mc:Choice>
              <mc:Fallback>
                <p:oleObj name="图片" r:id="rId3" imgW="2370222" imgH="1401687" progId="Word.Picture.8">
                  <p:embed/>
                  <p:pic>
                    <p:nvPicPr>
                      <p:cNvPr id="30727" name="Object 25">
                        <a:extLst>
                          <a:ext uri="{FF2B5EF4-FFF2-40B4-BE49-F238E27FC236}">
                            <a16:creationId xmlns:a16="http://schemas.microsoft.com/office/drawing/2014/main" id="{5F12A36C-A812-46F0-9B20-1E0A23795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1341438"/>
                        <a:ext cx="3852862" cy="22748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EF8696F-A624-4132-BDDD-F6DA66809E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3550" y="3716338"/>
          <a:ext cx="29083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1579280" imgH="1343453" progId="Word.Picture.8">
                  <p:embed/>
                </p:oleObj>
              </mc:Choice>
              <mc:Fallback>
                <p:oleObj name="图片" r:id="rId5" imgW="1579280" imgH="1343453" progId="Word.Picture.8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EF8696F-A624-4132-BDDD-F6DA66809E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3716338"/>
                        <a:ext cx="2908300" cy="247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>
            <a:extLst>
              <a:ext uri="{FF2B5EF4-FFF2-40B4-BE49-F238E27FC236}">
                <a16:creationId xmlns:a16="http://schemas.microsoft.com/office/drawing/2014/main" id="{AA47B159-AEA8-48A7-BF21-5218AD0BA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6638" y="1665288"/>
          <a:ext cx="9334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583693" imgH="215713" progId="Equation.3">
                  <p:embed/>
                </p:oleObj>
              </mc:Choice>
              <mc:Fallback>
                <p:oleObj name="公式" r:id="rId7" imgW="583693" imgH="215713" progId="Equation.3">
                  <p:embed/>
                  <p:pic>
                    <p:nvPicPr>
                      <p:cNvPr id="32" name="Object 15">
                        <a:extLst>
                          <a:ext uri="{FF2B5EF4-FFF2-40B4-BE49-F238E27FC236}">
                            <a16:creationId xmlns:a16="http://schemas.microsoft.com/office/drawing/2014/main" id="{AA47B159-AEA8-48A7-BF21-5218AD0BA9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665288"/>
                        <a:ext cx="9334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6">
            <a:extLst>
              <a:ext uri="{FF2B5EF4-FFF2-40B4-BE49-F238E27FC236}">
                <a16:creationId xmlns:a16="http://schemas.microsoft.com/office/drawing/2014/main" id="{B4B663F2-D243-467B-81EB-3F4013AE3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2650" y="1665288"/>
          <a:ext cx="10779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672808" imgH="215806" progId="Equation.3">
                  <p:embed/>
                </p:oleObj>
              </mc:Choice>
              <mc:Fallback>
                <p:oleObj name="公式" r:id="rId9" imgW="672808" imgH="215806" progId="Equation.3">
                  <p:embed/>
                  <p:pic>
                    <p:nvPicPr>
                      <p:cNvPr id="33" name="Object 16">
                        <a:extLst>
                          <a:ext uri="{FF2B5EF4-FFF2-40B4-BE49-F238E27FC236}">
                            <a16:creationId xmlns:a16="http://schemas.microsoft.com/office/drawing/2014/main" id="{B4B663F2-D243-467B-81EB-3F4013AE32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1665288"/>
                        <a:ext cx="10779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F0F49704-99CB-48A1-8D52-34626C6C4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1658938"/>
          <a:ext cx="1117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698500" imgH="228600" progId="Equation.3">
                  <p:embed/>
                </p:oleObj>
              </mc:Choice>
              <mc:Fallback>
                <p:oleObj name="公式" r:id="rId11" imgW="698500" imgH="228600" progId="Equation.3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F0F49704-99CB-48A1-8D52-34626C6C4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658938"/>
                        <a:ext cx="1117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37C97A72-8985-4382-BE02-6FD3FCA37E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5B79865-F47B-4D77-8AD6-A06EDC5142F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F0CD4A50-6B1A-472C-8C5E-4349799B7E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4CACAF8E-B5EB-484A-8B25-9A9F7BD7C2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47EAB9-278A-4682-9DA9-795442947C8B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3C89AA40-7FDD-4A6B-B6BB-16C105AF4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方波和锯齿波产生电路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endParaRPr lang="zh-CN" altLang="en-US" dirty="0"/>
          </a:p>
        </p:txBody>
      </p:sp>
      <p:graphicFrame>
        <p:nvGraphicFramePr>
          <p:cNvPr id="31750" name="对象 3">
            <a:extLst>
              <a:ext uri="{FF2B5EF4-FFF2-40B4-BE49-F238E27FC236}">
                <a16:creationId xmlns:a16="http://schemas.microsoft.com/office/drawing/2014/main" id="{DF14E349-3F39-4656-A59E-2EFA58BFC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665778"/>
              </p:ext>
            </p:extLst>
          </p:nvPr>
        </p:nvGraphicFramePr>
        <p:xfrm>
          <a:off x="506413" y="1360488"/>
          <a:ext cx="6027737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381480" imgH="1324080" progId="Word.Picture.8">
                  <p:embed/>
                </p:oleObj>
              </mc:Choice>
              <mc:Fallback>
                <p:oleObj name="Picture" r:id="rId3" imgW="3381480" imgH="1324080" progId="Word.Picture.8">
                  <p:embed/>
                  <p:pic>
                    <p:nvPicPr>
                      <p:cNvPr id="31750" name="对象 3">
                        <a:extLst>
                          <a:ext uri="{FF2B5EF4-FFF2-40B4-BE49-F238E27FC236}">
                            <a16:creationId xmlns:a16="http://schemas.microsoft.com/office/drawing/2014/main" id="{DF14E349-3F39-4656-A59E-2EFA58BFCE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1360488"/>
                        <a:ext cx="6027737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0">
            <a:extLst>
              <a:ext uri="{FF2B5EF4-FFF2-40B4-BE49-F238E27FC236}">
                <a16:creationId xmlns:a16="http://schemas.microsoft.com/office/drawing/2014/main" id="{03740CFB-A561-4039-B1D8-88F616F4C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3425" y="4124325"/>
          <a:ext cx="2898775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1917032" imgH="1499937" progId="Word.Picture.8">
                  <p:embed/>
                </p:oleObj>
              </mc:Choice>
              <mc:Fallback>
                <p:oleObj name="图片" r:id="rId5" imgW="1917032" imgH="1499937" progId="Word.Picture.8">
                  <p:embed/>
                  <p:pic>
                    <p:nvPicPr>
                      <p:cNvPr id="34" name="Object 20">
                        <a:extLst>
                          <a:ext uri="{FF2B5EF4-FFF2-40B4-BE49-F238E27FC236}">
                            <a16:creationId xmlns:a16="http://schemas.microsoft.com/office/drawing/2014/main" id="{03740CFB-A561-4039-B1D8-88F616F4C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4124325"/>
                        <a:ext cx="2898775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6466ABDE-5076-492B-8729-13A479F38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4850" y="3087688"/>
          <a:ext cx="2928938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7" imgW="1941095" imgH="994611" progId="Word.Picture.8">
                  <p:embed/>
                </p:oleObj>
              </mc:Choice>
              <mc:Fallback>
                <p:oleObj name="图片" r:id="rId7" imgW="1941095" imgH="994611" progId="Word.Picture.8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6466ABDE-5076-492B-8729-13A479F388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3087688"/>
                        <a:ext cx="2928938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8902" name="Rectangle 6">
            <a:extLst>
              <a:ext uri="{FF2B5EF4-FFF2-40B4-BE49-F238E27FC236}">
                <a16:creationId xmlns:a16="http://schemas.microsoft.com/office/drawing/2014/main" id="{3CD4BCCD-79BC-4B03-8C91-82D05121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3886200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同相输入迟滞比较器</a:t>
            </a:r>
          </a:p>
        </p:txBody>
      </p:sp>
      <p:sp>
        <p:nvSpPr>
          <p:cNvPr id="848903" name="Rectangle 7">
            <a:extLst>
              <a:ext uri="{FF2B5EF4-FFF2-40B4-BE49-F238E27FC236}">
                <a16:creationId xmlns:a16="http://schemas.microsoft.com/office/drawing/2014/main" id="{FCF07690-22D5-4E9E-856A-B66460244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7508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积分电路</a:t>
            </a:r>
          </a:p>
        </p:txBody>
      </p:sp>
      <p:graphicFrame>
        <p:nvGraphicFramePr>
          <p:cNvPr id="25" name="Object 18">
            <a:extLst>
              <a:ext uri="{FF2B5EF4-FFF2-40B4-BE49-F238E27FC236}">
                <a16:creationId xmlns:a16="http://schemas.microsoft.com/office/drawing/2014/main" id="{9A3A757C-63F7-47A2-80E3-0FE40D374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0" y="5530850"/>
          <a:ext cx="1676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850531" imgH="431613" progId="Equation.3">
                  <p:embed/>
                </p:oleObj>
              </mc:Choice>
              <mc:Fallback>
                <p:oleObj name="公式" r:id="rId9" imgW="850531" imgH="431613" progId="Equation.3">
                  <p:embed/>
                  <p:pic>
                    <p:nvPicPr>
                      <p:cNvPr id="25" name="Object 18">
                        <a:extLst>
                          <a:ext uri="{FF2B5EF4-FFF2-40B4-BE49-F238E27FC236}">
                            <a16:creationId xmlns:a16="http://schemas.microsoft.com/office/drawing/2014/main" id="{9A3A757C-63F7-47A2-80E3-0FE40D374E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530850"/>
                        <a:ext cx="1676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7">
            <a:extLst>
              <a:ext uri="{FF2B5EF4-FFF2-40B4-BE49-F238E27FC236}">
                <a16:creationId xmlns:a16="http://schemas.microsoft.com/office/drawing/2014/main" id="{EEAF8386-3C9A-4DEA-BE1B-05E9762A6557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437063"/>
            <a:ext cx="2203450" cy="1873250"/>
            <a:chOff x="403" y="2795"/>
            <a:chExt cx="1388" cy="1180"/>
          </a:xfrm>
        </p:grpSpPr>
        <p:sp>
          <p:nvSpPr>
            <p:cNvPr id="31760" name="Line 9">
              <a:extLst>
                <a:ext uri="{FF2B5EF4-FFF2-40B4-BE49-F238E27FC236}">
                  <a16:creationId xmlns:a16="http://schemas.microsoft.com/office/drawing/2014/main" id="{B8C52F72-61A5-415D-AE63-75210B5DA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3453"/>
              <a:ext cx="1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Line 10">
              <a:extLst>
                <a:ext uri="{FF2B5EF4-FFF2-40B4-BE49-F238E27FC236}">
                  <a16:creationId xmlns:a16="http://schemas.microsoft.com/office/drawing/2014/main" id="{2B8E74E7-DCCE-4058-853E-55DF39F56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1" y="2841"/>
              <a:ext cx="0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Line 11">
              <a:extLst>
                <a:ext uri="{FF2B5EF4-FFF2-40B4-BE49-F238E27FC236}">
                  <a16:creationId xmlns:a16="http://schemas.microsoft.com/office/drawing/2014/main" id="{4B1D6DD3-E519-4688-B926-F4BD692952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" y="3181"/>
              <a:ext cx="5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12">
              <a:extLst>
                <a:ext uri="{FF2B5EF4-FFF2-40B4-BE49-F238E27FC236}">
                  <a16:creationId xmlns:a16="http://schemas.microsoft.com/office/drawing/2014/main" id="{3F391C70-BC90-414A-95DD-A8FCDDC88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3181"/>
              <a:ext cx="0" cy="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13">
              <a:extLst>
                <a:ext uri="{FF2B5EF4-FFF2-40B4-BE49-F238E27FC236}">
                  <a16:creationId xmlns:a16="http://schemas.microsoft.com/office/drawing/2014/main" id="{A888EEA3-11A7-4AAF-9ECA-7A3D367C4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2" y="3724"/>
              <a:ext cx="7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14">
              <a:extLst>
                <a:ext uri="{FF2B5EF4-FFF2-40B4-BE49-F238E27FC236}">
                  <a16:creationId xmlns:a16="http://schemas.microsoft.com/office/drawing/2014/main" id="{2CAF7AAE-3983-439E-901A-AB757D9A5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0" y="3182"/>
              <a:ext cx="0" cy="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66" name="Object 9">
              <a:extLst>
                <a:ext uri="{FF2B5EF4-FFF2-40B4-BE49-F238E27FC236}">
                  <a16:creationId xmlns:a16="http://schemas.microsoft.com/office/drawing/2014/main" id="{8D286FB2-DF78-4EB8-95AC-F06DC4C033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2" y="3453"/>
            <a:ext cx="22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241091" imgH="215713" progId="Equation.3">
                    <p:embed/>
                  </p:oleObj>
                </mc:Choice>
                <mc:Fallback>
                  <p:oleObj name="公式" r:id="rId11" imgW="241091" imgH="215713" progId="Equation.3">
                    <p:embed/>
                    <p:pic>
                      <p:nvPicPr>
                        <p:cNvPr id="31766" name="Object 9">
                          <a:extLst>
                            <a:ext uri="{FF2B5EF4-FFF2-40B4-BE49-F238E27FC236}">
                              <a16:creationId xmlns:a16="http://schemas.microsoft.com/office/drawing/2014/main" id="{8D286FB2-DF78-4EB8-95AC-F06DC4C033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3453"/>
                          <a:ext cx="22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10">
              <a:extLst>
                <a:ext uri="{FF2B5EF4-FFF2-40B4-BE49-F238E27FC236}">
                  <a16:creationId xmlns:a16="http://schemas.microsoft.com/office/drawing/2014/main" id="{E9833C70-6E45-4B7D-B02A-A365BF2D9E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6" y="3453"/>
            <a:ext cx="22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241091" imgH="215713" progId="Equation.3">
                    <p:embed/>
                  </p:oleObj>
                </mc:Choice>
                <mc:Fallback>
                  <p:oleObj name="公式" r:id="rId13" imgW="241091" imgH="215713" progId="Equation.3">
                    <p:embed/>
                    <p:pic>
                      <p:nvPicPr>
                        <p:cNvPr id="31767" name="Object 10">
                          <a:extLst>
                            <a:ext uri="{FF2B5EF4-FFF2-40B4-BE49-F238E27FC236}">
                              <a16:creationId xmlns:a16="http://schemas.microsoft.com/office/drawing/2014/main" id="{E9833C70-6E45-4B7D-B02A-A365BF2D9E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3453"/>
                          <a:ext cx="22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8" name="Object 11">
              <a:extLst>
                <a:ext uri="{FF2B5EF4-FFF2-40B4-BE49-F238E27FC236}">
                  <a16:creationId xmlns:a16="http://schemas.microsoft.com/office/drawing/2014/main" id="{DDD3514A-BD9A-4254-91B6-A6FF8CF5B2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0" y="2954"/>
            <a:ext cx="168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77569" imgH="215619" progId="Equation.3">
                    <p:embed/>
                  </p:oleObj>
                </mc:Choice>
                <mc:Fallback>
                  <p:oleObj name="公式" r:id="rId15" imgW="177569" imgH="215619" progId="Equation.3">
                    <p:embed/>
                    <p:pic>
                      <p:nvPicPr>
                        <p:cNvPr id="31768" name="Object 11">
                          <a:extLst>
                            <a:ext uri="{FF2B5EF4-FFF2-40B4-BE49-F238E27FC236}">
                              <a16:creationId xmlns:a16="http://schemas.microsoft.com/office/drawing/2014/main" id="{DDD3514A-BD9A-4254-91B6-A6FF8CF5B2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2954"/>
                          <a:ext cx="168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9" name="Object 12">
              <a:extLst>
                <a:ext uri="{FF2B5EF4-FFF2-40B4-BE49-F238E27FC236}">
                  <a16:creationId xmlns:a16="http://schemas.microsoft.com/office/drawing/2014/main" id="{0E845059-B559-4E8C-B128-46D05149B7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6" y="3748"/>
            <a:ext cx="276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291847" imgH="215713" progId="Equation.3">
                    <p:embed/>
                  </p:oleObj>
                </mc:Choice>
                <mc:Fallback>
                  <p:oleObj name="公式" r:id="rId17" imgW="291847" imgH="215713" progId="Equation.3">
                    <p:embed/>
                    <p:pic>
                      <p:nvPicPr>
                        <p:cNvPr id="31769" name="Object 12">
                          <a:extLst>
                            <a:ext uri="{FF2B5EF4-FFF2-40B4-BE49-F238E27FC236}">
                              <a16:creationId xmlns:a16="http://schemas.microsoft.com/office/drawing/2014/main" id="{0E845059-B559-4E8C-B128-46D05149B7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" y="3748"/>
                          <a:ext cx="276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0" name="Object 13">
              <a:extLst>
                <a:ext uri="{FF2B5EF4-FFF2-40B4-BE49-F238E27FC236}">
                  <a16:creationId xmlns:a16="http://schemas.microsoft.com/office/drawing/2014/main" id="{2203080A-FB94-4559-93D6-48159B4FA3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3" y="3465"/>
            <a:ext cx="16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177646" imgH="228402" progId="Equation.3">
                    <p:embed/>
                  </p:oleObj>
                </mc:Choice>
                <mc:Fallback>
                  <p:oleObj name="公式" r:id="rId19" imgW="177646" imgH="228402" progId="Equation.3">
                    <p:embed/>
                    <p:pic>
                      <p:nvPicPr>
                        <p:cNvPr id="31770" name="Object 13">
                          <a:extLst>
                            <a:ext uri="{FF2B5EF4-FFF2-40B4-BE49-F238E27FC236}">
                              <a16:creationId xmlns:a16="http://schemas.microsoft.com/office/drawing/2014/main" id="{2203080A-FB94-4559-93D6-48159B4FA3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3465"/>
                          <a:ext cx="16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1" name="Object 14">
              <a:extLst>
                <a:ext uri="{FF2B5EF4-FFF2-40B4-BE49-F238E27FC236}">
                  <a16:creationId xmlns:a16="http://schemas.microsoft.com/office/drawing/2014/main" id="{C40E1F5A-6EDE-4D2B-941E-2676F2DEB6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6" y="2795"/>
            <a:ext cx="20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215806" imgH="228501" progId="Equation.3">
                    <p:embed/>
                  </p:oleObj>
                </mc:Choice>
                <mc:Fallback>
                  <p:oleObj name="公式" r:id="rId21" imgW="215806" imgH="228501" progId="Equation.3">
                    <p:embed/>
                    <p:pic>
                      <p:nvPicPr>
                        <p:cNvPr id="31771" name="Object 14">
                          <a:extLst>
                            <a:ext uri="{FF2B5EF4-FFF2-40B4-BE49-F238E27FC236}">
                              <a16:creationId xmlns:a16="http://schemas.microsoft.com/office/drawing/2014/main" id="{C40E1F5A-6EDE-4D2B-941E-2676F2DEB6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" y="2795"/>
                          <a:ext cx="20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2" name="Line 21">
              <a:extLst>
                <a:ext uri="{FF2B5EF4-FFF2-40B4-BE49-F238E27FC236}">
                  <a16:creationId xmlns:a16="http://schemas.microsoft.com/office/drawing/2014/main" id="{561E01E5-84AE-4390-8BD5-970B804EC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0" y="3181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22">
              <a:extLst>
                <a:ext uri="{FF2B5EF4-FFF2-40B4-BE49-F238E27FC236}">
                  <a16:creationId xmlns:a16="http://schemas.microsoft.com/office/drawing/2014/main" id="{C821BDCF-71FC-4CDC-9C90-B2BC012A1E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0" y="3181"/>
              <a:ext cx="9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Line 23">
              <a:extLst>
                <a:ext uri="{FF2B5EF4-FFF2-40B4-BE49-F238E27FC236}">
                  <a16:creationId xmlns:a16="http://schemas.microsoft.com/office/drawing/2014/main" id="{4BE43121-77BD-45A8-AAB7-41C0E36A6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3181"/>
              <a:ext cx="91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24">
              <a:extLst>
                <a:ext uri="{FF2B5EF4-FFF2-40B4-BE49-F238E27FC236}">
                  <a16:creationId xmlns:a16="http://schemas.microsoft.com/office/drawing/2014/main" id="{F806DEA6-1720-4E6D-9626-59333A52D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1" y="3181"/>
              <a:ext cx="9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Line 25">
              <a:extLst>
                <a:ext uri="{FF2B5EF4-FFF2-40B4-BE49-F238E27FC236}">
                  <a16:creationId xmlns:a16="http://schemas.microsoft.com/office/drawing/2014/main" id="{74ACCB60-A03B-474A-A4F4-35EB6C2EA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" y="3725"/>
              <a:ext cx="91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26">
              <a:extLst>
                <a:ext uri="{FF2B5EF4-FFF2-40B4-BE49-F238E27FC236}">
                  <a16:creationId xmlns:a16="http://schemas.microsoft.com/office/drawing/2014/main" id="{38DB6788-AE16-4B63-B36D-CD14497DE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1" y="3657"/>
              <a:ext cx="0" cy="6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Line 27">
              <a:extLst>
                <a:ext uri="{FF2B5EF4-FFF2-40B4-BE49-F238E27FC236}">
                  <a16:creationId xmlns:a16="http://schemas.microsoft.com/office/drawing/2014/main" id="{326024C7-E0D6-476D-9915-FBF8541F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0" y="3180"/>
              <a:ext cx="0" cy="9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Line 28">
              <a:extLst>
                <a:ext uri="{FF2B5EF4-FFF2-40B4-BE49-F238E27FC236}">
                  <a16:creationId xmlns:a16="http://schemas.microsoft.com/office/drawing/2014/main" id="{BE837342-3F8F-4A0B-A3CA-D036B2620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" y="3725"/>
              <a:ext cx="9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29">
              <a:extLst>
                <a:ext uri="{FF2B5EF4-FFF2-40B4-BE49-F238E27FC236}">
                  <a16:creationId xmlns:a16="http://schemas.microsoft.com/office/drawing/2014/main" id="{3E3003B1-1736-4765-A76A-D51A37738E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1" y="3725"/>
              <a:ext cx="91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04F5B2BC-9514-4CB9-A0CE-651A6944F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4638" y="2432050"/>
          <a:ext cx="15509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787400" imgH="431800" progId="Equation.3">
                  <p:embed/>
                </p:oleObj>
              </mc:Choice>
              <mc:Fallback>
                <p:oleObj name="公式" r:id="rId23" imgW="787400" imgH="431800" progId="Equation.3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04F5B2BC-9514-4CB9-A0CE-651A6944F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2432050"/>
                        <a:ext cx="155098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8929" name="Object 33">
            <a:extLst>
              <a:ext uri="{FF2B5EF4-FFF2-40B4-BE49-F238E27FC236}">
                <a16:creationId xmlns:a16="http://schemas.microsoft.com/office/drawing/2014/main" id="{B4936845-FCF3-4305-85B2-9BF3ABC60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4275" y="1498600"/>
          <a:ext cx="24114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1422400" imgH="431800" progId="Equation.3">
                  <p:embed/>
                </p:oleObj>
              </mc:Choice>
              <mc:Fallback>
                <p:oleObj name="公式" r:id="rId25" imgW="1422400" imgH="431800" progId="Equation.3">
                  <p:embed/>
                  <p:pic>
                    <p:nvPicPr>
                      <p:cNvPr id="848929" name="Object 33">
                        <a:extLst>
                          <a:ext uri="{FF2B5EF4-FFF2-40B4-BE49-F238E27FC236}">
                            <a16:creationId xmlns:a16="http://schemas.microsoft.com/office/drawing/2014/main" id="{B4936845-FCF3-4305-85B2-9BF3ABC609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1498600"/>
                        <a:ext cx="2411413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7">
            <a:extLst>
              <a:ext uri="{FF2B5EF4-FFF2-40B4-BE49-F238E27FC236}">
                <a16:creationId xmlns:a16="http://schemas.microsoft.com/office/drawing/2014/main" id="{63222FDF-255D-4C00-A7F0-79B86606B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2600" y="4527550"/>
          <a:ext cx="2362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1422400" imgH="431800" progId="Equation.3">
                  <p:embed/>
                </p:oleObj>
              </mc:Choice>
              <mc:Fallback>
                <p:oleObj name="公式" r:id="rId27" imgW="1422400" imgH="431800" progId="Equation.3">
                  <p:embed/>
                  <p:pic>
                    <p:nvPicPr>
                      <p:cNvPr id="24" name="Object 17">
                        <a:extLst>
                          <a:ext uri="{FF2B5EF4-FFF2-40B4-BE49-F238E27FC236}">
                            <a16:creationId xmlns:a16="http://schemas.microsoft.com/office/drawing/2014/main" id="{63222FDF-255D-4C00-A7F0-79B86606BA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4527550"/>
                        <a:ext cx="23622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02" grpId="0"/>
      <p:bldP spid="8489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3A07F3DE-FC99-430A-B7DA-904BCC105CC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A78317-6548-4F90-A806-5C0E1676237E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CB313B99-7AE7-4D4B-8AEE-7B6D23663F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8896F2E2-AE1E-458E-8834-3264EE8FF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9F1BE8A-019E-4827-A208-91378DC5F9EB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2AF28C46-B2B5-4C9A-9C47-5655613D5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方波和锯齿波产生电路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</p:txBody>
      </p:sp>
      <p:graphicFrame>
        <p:nvGraphicFramePr>
          <p:cNvPr id="33798" name="对象 3">
            <a:extLst>
              <a:ext uri="{FF2B5EF4-FFF2-40B4-BE49-F238E27FC236}">
                <a16:creationId xmlns:a16="http://schemas.microsoft.com/office/drawing/2014/main" id="{64E264D9-18E0-4D21-9ABC-BA31D35FC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888" y="1360488"/>
          <a:ext cx="6048375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3392905" imgH="1323474" progId="Word.Picture.8">
                  <p:embed/>
                </p:oleObj>
              </mc:Choice>
              <mc:Fallback>
                <p:oleObj name="图片" r:id="rId2" imgW="3392905" imgH="1323474" progId="Word.Picture.8">
                  <p:embed/>
                  <p:pic>
                    <p:nvPicPr>
                      <p:cNvPr id="33798" name="对象 3">
                        <a:extLst>
                          <a:ext uri="{FF2B5EF4-FFF2-40B4-BE49-F238E27FC236}">
                            <a16:creationId xmlns:a16="http://schemas.microsoft.com/office/drawing/2014/main" id="{64E264D9-18E0-4D21-9ABC-BA31D35FC2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1360488"/>
                        <a:ext cx="6048375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20">
            <a:extLst>
              <a:ext uri="{FF2B5EF4-FFF2-40B4-BE49-F238E27FC236}">
                <a16:creationId xmlns:a16="http://schemas.microsoft.com/office/drawing/2014/main" id="{FEE1B992-0FB0-4366-B078-BF3B57AA5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3425" y="4124325"/>
          <a:ext cx="2898775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4" imgW="1917032" imgH="1499937" progId="Word.Picture.8">
                  <p:embed/>
                </p:oleObj>
              </mc:Choice>
              <mc:Fallback>
                <p:oleObj name="图片" r:id="rId4" imgW="1917032" imgH="1499937" progId="Word.Picture.8">
                  <p:embed/>
                  <p:pic>
                    <p:nvPicPr>
                      <p:cNvPr id="33799" name="Object 20">
                        <a:extLst>
                          <a:ext uri="{FF2B5EF4-FFF2-40B4-BE49-F238E27FC236}">
                            <a16:creationId xmlns:a16="http://schemas.microsoft.com/office/drawing/2014/main" id="{FEE1B992-0FB0-4366-B078-BF3B57AA57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4124325"/>
                        <a:ext cx="2898775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4">
            <a:extLst>
              <a:ext uri="{FF2B5EF4-FFF2-40B4-BE49-F238E27FC236}">
                <a16:creationId xmlns:a16="http://schemas.microsoft.com/office/drawing/2014/main" id="{50F8D5A6-9589-4EB9-9146-9AD8FC31F4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4850" y="3087688"/>
          <a:ext cx="2928938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6" imgW="1941095" imgH="994611" progId="Word.Picture.8">
                  <p:embed/>
                </p:oleObj>
              </mc:Choice>
              <mc:Fallback>
                <p:oleObj name="图片" r:id="rId6" imgW="1941095" imgH="994611" progId="Word.Picture.8">
                  <p:embed/>
                  <p:pic>
                    <p:nvPicPr>
                      <p:cNvPr id="33800" name="Object 4">
                        <a:extLst>
                          <a:ext uri="{FF2B5EF4-FFF2-40B4-BE49-F238E27FC236}">
                            <a16:creationId xmlns:a16="http://schemas.microsoft.com/office/drawing/2014/main" id="{50F8D5A6-9589-4EB9-9146-9AD8FC31F4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3087688"/>
                        <a:ext cx="2928938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16">
            <a:extLst>
              <a:ext uri="{FF2B5EF4-FFF2-40B4-BE49-F238E27FC236}">
                <a16:creationId xmlns:a16="http://schemas.microsoft.com/office/drawing/2014/main" id="{C358F3DD-DFB2-442F-8C88-395B86082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3835400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同相输入迟滞比较器</a:t>
            </a:r>
          </a:p>
        </p:txBody>
      </p:sp>
      <p:sp>
        <p:nvSpPr>
          <p:cNvPr id="33802" name="Rectangle 17">
            <a:extLst>
              <a:ext uri="{FF2B5EF4-FFF2-40B4-BE49-F238E27FC236}">
                <a16:creationId xmlns:a16="http://schemas.microsoft.com/office/drawing/2014/main" id="{D49C59E7-806E-414C-BB9A-BA838D649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2428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积分电路</a:t>
            </a:r>
          </a:p>
        </p:txBody>
      </p:sp>
      <p:graphicFrame>
        <p:nvGraphicFramePr>
          <p:cNvPr id="33803" name="Object 18">
            <a:extLst>
              <a:ext uri="{FF2B5EF4-FFF2-40B4-BE49-F238E27FC236}">
                <a16:creationId xmlns:a16="http://schemas.microsoft.com/office/drawing/2014/main" id="{304D33FA-CB4D-4668-8E75-4638F924F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5156200"/>
          <a:ext cx="17891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50531" imgH="431613" progId="Equation.3">
                  <p:embed/>
                </p:oleObj>
              </mc:Choice>
              <mc:Fallback>
                <p:oleObj name="公式" r:id="rId8" imgW="850531" imgH="431613" progId="Equation.3">
                  <p:embed/>
                  <p:pic>
                    <p:nvPicPr>
                      <p:cNvPr id="33803" name="Object 18">
                        <a:extLst>
                          <a:ext uri="{FF2B5EF4-FFF2-40B4-BE49-F238E27FC236}">
                            <a16:creationId xmlns:a16="http://schemas.microsoft.com/office/drawing/2014/main" id="{304D33FA-CB4D-4668-8E75-4638F924F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5156200"/>
                        <a:ext cx="1789113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Line 23">
            <a:extLst>
              <a:ext uri="{FF2B5EF4-FFF2-40B4-BE49-F238E27FC236}">
                <a16:creationId xmlns:a16="http://schemas.microsoft.com/office/drawing/2014/main" id="{D2CD1DCF-B0B5-4E05-BE7D-0D832EC1C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600" y="5481638"/>
            <a:ext cx="2124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Line 24">
            <a:extLst>
              <a:ext uri="{FF2B5EF4-FFF2-40B4-BE49-F238E27FC236}">
                <a16:creationId xmlns:a16="http://schemas.microsoft.com/office/drawing/2014/main" id="{73068497-AC67-48D1-9014-3C523208B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5" y="4510088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Line 25">
            <a:extLst>
              <a:ext uri="{FF2B5EF4-FFF2-40B4-BE49-F238E27FC236}">
                <a16:creationId xmlns:a16="http://schemas.microsoft.com/office/drawing/2014/main" id="{F9E90803-990B-45CA-8D21-5CD40BE769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538" y="5049838"/>
            <a:ext cx="796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7" name="Line 26">
            <a:extLst>
              <a:ext uri="{FF2B5EF4-FFF2-40B4-BE49-F238E27FC236}">
                <a16:creationId xmlns:a16="http://schemas.microsoft.com/office/drawing/2014/main" id="{A62EFCFE-4C9A-44A6-9473-BBEAE790F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6538" y="5049838"/>
            <a:ext cx="0" cy="862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Line 29">
            <a:extLst>
              <a:ext uri="{FF2B5EF4-FFF2-40B4-BE49-F238E27FC236}">
                <a16:creationId xmlns:a16="http://schemas.microsoft.com/office/drawing/2014/main" id="{5A830DA6-4121-45AA-8495-510006942D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6013" y="5911850"/>
            <a:ext cx="119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9" name="Line 30">
            <a:extLst>
              <a:ext uri="{FF2B5EF4-FFF2-40B4-BE49-F238E27FC236}">
                <a16:creationId xmlns:a16="http://schemas.microsoft.com/office/drawing/2014/main" id="{CDB55B1C-E7FF-4211-99FF-435CCFE2E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3463" y="5051425"/>
            <a:ext cx="0" cy="862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10" name="Object 6">
            <a:extLst>
              <a:ext uri="{FF2B5EF4-FFF2-40B4-BE49-F238E27FC236}">
                <a16:creationId xmlns:a16="http://schemas.microsoft.com/office/drawing/2014/main" id="{E5B961F5-D7C9-4354-BF6D-25EE3C360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481638"/>
          <a:ext cx="36036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41091" imgH="215713" progId="Equation.3">
                  <p:embed/>
                </p:oleObj>
              </mc:Choice>
              <mc:Fallback>
                <p:oleObj name="公式" r:id="rId10" imgW="241091" imgH="215713" progId="Equation.3">
                  <p:embed/>
                  <p:pic>
                    <p:nvPicPr>
                      <p:cNvPr id="33810" name="Object 6">
                        <a:extLst>
                          <a:ext uri="{FF2B5EF4-FFF2-40B4-BE49-F238E27FC236}">
                            <a16:creationId xmlns:a16="http://schemas.microsoft.com/office/drawing/2014/main" id="{E5B961F5-D7C9-4354-BF6D-25EE3C360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81638"/>
                        <a:ext cx="36036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Object 7">
            <a:extLst>
              <a:ext uri="{FF2B5EF4-FFF2-40B4-BE49-F238E27FC236}">
                <a16:creationId xmlns:a16="http://schemas.microsoft.com/office/drawing/2014/main" id="{80C0F886-49A7-4934-81A5-27437750C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88" y="5481638"/>
          <a:ext cx="36036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41091" imgH="215713" progId="Equation.3">
                  <p:embed/>
                </p:oleObj>
              </mc:Choice>
              <mc:Fallback>
                <p:oleObj name="公式" r:id="rId12" imgW="241091" imgH="215713" progId="Equation.3">
                  <p:embed/>
                  <p:pic>
                    <p:nvPicPr>
                      <p:cNvPr id="33811" name="Object 7">
                        <a:extLst>
                          <a:ext uri="{FF2B5EF4-FFF2-40B4-BE49-F238E27FC236}">
                            <a16:creationId xmlns:a16="http://schemas.microsoft.com/office/drawing/2014/main" id="{80C0F886-49A7-4934-81A5-27437750CF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5481638"/>
                        <a:ext cx="36036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8">
            <a:extLst>
              <a:ext uri="{FF2B5EF4-FFF2-40B4-BE49-F238E27FC236}">
                <a16:creationId xmlns:a16="http://schemas.microsoft.com/office/drawing/2014/main" id="{3EB277FE-7053-4E4E-A889-0A6CDFDAC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4689475"/>
          <a:ext cx="2667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77569" imgH="215619" progId="Equation.3">
                  <p:embed/>
                </p:oleObj>
              </mc:Choice>
              <mc:Fallback>
                <p:oleObj name="公式" r:id="rId14" imgW="177569" imgH="215619" progId="Equation.3">
                  <p:embed/>
                  <p:pic>
                    <p:nvPicPr>
                      <p:cNvPr id="33812" name="Object 8">
                        <a:extLst>
                          <a:ext uri="{FF2B5EF4-FFF2-40B4-BE49-F238E27FC236}">
                            <a16:creationId xmlns:a16="http://schemas.microsoft.com/office/drawing/2014/main" id="{3EB277FE-7053-4E4E-A889-0A6CDFDAC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689475"/>
                        <a:ext cx="2667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9">
            <a:extLst>
              <a:ext uri="{FF2B5EF4-FFF2-40B4-BE49-F238E27FC236}">
                <a16:creationId xmlns:a16="http://schemas.microsoft.com/office/drawing/2014/main" id="{6AC68EF4-C448-435A-8927-5BE880C81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5949950"/>
          <a:ext cx="4381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91847" imgH="215713" progId="Equation.3">
                  <p:embed/>
                </p:oleObj>
              </mc:Choice>
              <mc:Fallback>
                <p:oleObj name="公式" r:id="rId16" imgW="291847" imgH="215713" progId="Equation.3">
                  <p:embed/>
                  <p:pic>
                    <p:nvPicPr>
                      <p:cNvPr id="33813" name="Object 9">
                        <a:extLst>
                          <a:ext uri="{FF2B5EF4-FFF2-40B4-BE49-F238E27FC236}">
                            <a16:creationId xmlns:a16="http://schemas.microsoft.com/office/drawing/2014/main" id="{6AC68EF4-C448-435A-8927-5BE880C81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5949950"/>
                        <a:ext cx="4381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4" name="Object 10">
            <a:extLst>
              <a:ext uri="{FF2B5EF4-FFF2-40B4-BE49-F238E27FC236}">
                <a16:creationId xmlns:a16="http://schemas.microsoft.com/office/drawing/2014/main" id="{1CD77B52-3D42-4D01-986E-9A9846601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0350" y="5500688"/>
          <a:ext cx="2667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77646" imgH="228402" progId="Equation.3">
                  <p:embed/>
                </p:oleObj>
              </mc:Choice>
              <mc:Fallback>
                <p:oleObj name="公式" r:id="rId18" imgW="177646" imgH="228402" progId="Equation.3">
                  <p:embed/>
                  <p:pic>
                    <p:nvPicPr>
                      <p:cNvPr id="33814" name="Object 10">
                        <a:extLst>
                          <a:ext uri="{FF2B5EF4-FFF2-40B4-BE49-F238E27FC236}">
                            <a16:creationId xmlns:a16="http://schemas.microsoft.com/office/drawing/2014/main" id="{1CD77B52-3D42-4D01-986E-9A98466015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5500688"/>
                        <a:ext cx="2667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11">
            <a:extLst>
              <a:ext uri="{FF2B5EF4-FFF2-40B4-BE49-F238E27FC236}">
                <a16:creationId xmlns:a16="http://schemas.microsoft.com/office/drawing/2014/main" id="{C5C91F23-AC20-4E85-B8C7-C777B3ACEC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437063"/>
          <a:ext cx="3238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15806" imgH="228501" progId="Equation.3">
                  <p:embed/>
                </p:oleObj>
              </mc:Choice>
              <mc:Fallback>
                <p:oleObj name="公式" r:id="rId20" imgW="215806" imgH="228501" progId="Equation.3">
                  <p:embed/>
                  <p:pic>
                    <p:nvPicPr>
                      <p:cNvPr id="33815" name="Object 11">
                        <a:extLst>
                          <a:ext uri="{FF2B5EF4-FFF2-40B4-BE49-F238E27FC236}">
                            <a16:creationId xmlns:a16="http://schemas.microsoft.com/office/drawing/2014/main" id="{C5C91F23-AC20-4E85-B8C7-C777B3ACEC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37063"/>
                        <a:ext cx="32385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6" name="Line 39">
            <a:extLst>
              <a:ext uri="{FF2B5EF4-FFF2-40B4-BE49-F238E27FC236}">
                <a16:creationId xmlns:a16="http://schemas.microsoft.com/office/drawing/2014/main" id="{A65E3A9D-A0D7-4252-97E2-9A15535936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3463" y="50498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7" name="Line 40">
            <a:extLst>
              <a:ext uri="{FF2B5EF4-FFF2-40B4-BE49-F238E27FC236}">
                <a16:creationId xmlns:a16="http://schemas.microsoft.com/office/drawing/2014/main" id="{2010ABF4-DE87-4276-8643-635409A3F0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3463" y="5049838"/>
            <a:ext cx="144462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8" name="Line 41">
            <a:extLst>
              <a:ext uri="{FF2B5EF4-FFF2-40B4-BE49-F238E27FC236}">
                <a16:creationId xmlns:a16="http://schemas.microsoft.com/office/drawing/2014/main" id="{AD478039-503E-4FC2-960A-E38D7F0A4C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7313" y="5049838"/>
            <a:ext cx="144462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9" name="Line 42">
            <a:extLst>
              <a:ext uri="{FF2B5EF4-FFF2-40B4-BE49-F238E27FC236}">
                <a16:creationId xmlns:a16="http://schemas.microsoft.com/office/drawing/2014/main" id="{88714125-0FD5-4945-BD15-34B55D5223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1300" y="5049838"/>
            <a:ext cx="144463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0" name="Line 43">
            <a:extLst>
              <a:ext uri="{FF2B5EF4-FFF2-40B4-BE49-F238E27FC236}">
                <a16:creationId xmlns:a16="http://schemas.microsoft.com/office/drawing/2014/main" id="{4C32D409-5489-40CD-8493-B52D0188B7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9000" y="5913438"/>
            <a:ext cx="144463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1" name="Line 44">
            <a:extLst>
              <a:ext uri="{FF2B5EF4-FFF2-40B4-BE49-F238E27FC236}">
                <a16:creationId xmlns:a16="http://schemas.microsoft.com/office/drawing/2014/main" id="{0657C33E-7DCC-4326-A71F-D0727F296D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1300" y="5805488"/>
            <a:ext cx="0" cy="10795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2" name="Line 45">
            <a:extLst>
              <a:ext uri="{FF2B5EF4-FFF2-40B4-BE49-F238E27FC236}">
                <a16:creationId xmlns:a16="http://schemas.microsoft.com/office/drawing/2014/main" id="{E54144B0-52BE-4A4D-B54B-3034A85C57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3463" y="5048250"/>
            <a:ext cx="0" cy="14446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3" name="Line 46">
            <a:extLst>
              <a:ext uri="{FF2B5EF4-FFF2-40B4-BE49-F238E27FC236}">
                <a16:creationId xmlns:a16="http://schemas.microsoft.com/office/drawing/2014/main" id="{8FA9AFDF-4E66-4D28-8B83-30EC344AD5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75" y="5913438"/>
            <a:ext cx="144463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4" name="Line 47">
            <a:extLst>
              <a:ext uri="{FF2B5EF4-FFF2-40B4-BE49-F238E27FC236}">
                <a16:creationId xmlns:a16="http://schemas.microsoft.com/office/drawing/2014/main" id="{160FCE1A-A4E3-4C86-8B69-1245872FE3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8425" y="5913438"/>
            <a:ext cx="144463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A008415C-4679-4A27-9539-0DFE8A704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4350" y="1592263"/>
          <a:ext cx="157638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799753" imgH="431613" progId="Equation.3">
                  <p:embed/>
                </p:oleObj>
              </mc:Choice>
              <mc:Fallback>
                <p:oleObj name="公式" r:id="rId22" imgW="799753" imgH="431613" progId="Equation.3">
                  <p:embed/>
                  <p:pic>
                    <p:nvPicPr>
                      <p:cNvPr id="9" name="Object 12">
                        <a:extLst>
                          <a:ext uri="{FF2B5EF4-FFF2-40B4-BE49-F238E27FC236}">
                            <a16:creationId xmlns:a16="http://schemas.microsoft.com/office/drawing/2014/main" id="{A008415C-4679-4A27-9539-0DFE8A704B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1592263"/>
                        <a:ext cx="1576388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AF307C51-B5FF-4F81-B78B-CCF37B4A2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0538" y="2420938"/>
          <a:ext cx="160178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812447" imgH="431613" progId="Equation.3">
                  <p:embed/>
                </p:oleObj>
              </mc:Choice>
              <mc:Fallback>
                <p:oleObj name="公式" r:id="rId24" imgW="812447" imgH="431613" progId="Equation.3">
                  <p:embed/>
                  <p:pic>
                    <p:nvPicPr>
                      <p:cNvPr id="10" name="Object 13">
                        <a:extLst>
                          <a:ext uri="{FF2B5EF4-FFF2-40B4-BE49-F238E27FC236}">
                            <a16:creationId xmlns:a16="http://schemas.microsoft.com/office/drawing/2014/main" id="{AF307C51-B5FF-4F81-B78B-CCF37B4A28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2420938"/>
                        <a:ext cx="160178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759896CD-4D47-4772-A8B5-59D178415D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EEC1482-7953-416A-9C25-6CCF9D60826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D848E6E0-E908-47C2-ACFE-454C4264D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6DDA6D39-BE0A-4651-9F09-35C3D720F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7FE39F3-42E1-4360-8558-2F7AD2903123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FE3B6920-379F-4673-B348-7E6DE09FD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C6646476-83BB-47E3-8F1B-C2DB8D4D47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827B48B-7129-49BE-896A-86214E7283D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D62DFAFD-4BD5-4D7A-B2FB-780F693807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7CDA361C-6531-4D83-BC20-2BD0E1632F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3050129-E449-4EC5-97D3-7AB3FDA1E017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C8DE32BD-88E0-4139-A952-40B69B547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集成</a:t>
            </a:r>
            <a:r>
              <a:rPr lang="zh-CN" altLang="en-US"/>
              <a:t>运放的线性应用</a:t>
            </a:r>
          </a:p>
        </p:txBody>
      </p:sp>
      <p:sp>
        <p:nvSpPr>
          <p:cNvPr id="764931" name="Rectangle 3">
            <a:extLst>
              <a:ext uri="{FF2B5EF4-FFF2-40B4-BE49-F238E27FC236}">
                <a16:creationId xmlns:a16="http://schemas.microsoft.com/office/drawing/2014/main" id="{75083245-1060-48D1-B4FB-BB6E7914E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151313" cy="4932362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0"/>
              </a:spcAft>
            </a:pPr>
            <a:r>
              <a:rPr lang="zh-CN" altLang="en-US" sz="2800">
                <a:latin typeface="宋体" panose="02010600030101010101" pitchFamily="2" charset="-122"/>
              </a:rPr>
              <a:t>必须给运放引入负反馈</a:t>
            </a:r>
          </a:p>
          <a:p>
            <a:pPr>
              <a:lnSpc>
                <a:spcPct val="120000"/>
              </a:lnSpc>
              <a:spcAft>
                <a:spcPct val="0"/>
              </a:spcAft>
            </a:pPr>
            <a:r>
              <a:rPr kumimoji="1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利用运放的“虚短”和“虚断”特性进行电路分析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>
                <a:latin typeface="宋体" panose="02010600030101010101" pitchFamily="2" charset="-122"/>
              </a:rPr>
              <a:t>虚短</a:t>
            </a:r>
            <a:r>
              <a:rPr kumimoji="1"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>
                <a:latin typeface="宋体" panose="02010600030101010101" pitchFamily="2" charset="-122"/>
              </a:rPr>
              <a:t>，即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	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p </a:t>
            </a:r>
            <a:r>
              <a:rPr lang="en-US" altLang="zh-CN" sz="3200">
                <a:latin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</a:rPr>
              <a:t>v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n </a:t>
            </a:r>
            <a:endParaRPr lang="zh-CN" alt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Aft>
                <a:spcPct val="0"/>
              </a:spcAft>
            </a:pPr>
            <a:r>
              <a:rPr kumimoji="1"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>
                <a:latin typeface="宋体" panose="02010600030101010101" pitchFamily="2" charset="-122"/>
              </a:rPr>
              <a:t>虚断</a:t>
            </a:r>
            <a:r>
              <a:rPr kumimoji="1"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>
                <a:latin typeface="宋体" panose="02010600030101010101" pitchFamily="2" charset="-122"/>
              </a:rPr>
              <a:t>，即</a:t>
            </a:r>
          </a:p>
          <a:p>
            <a:pPr lvl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	 </a:t>
            </a:r>
            <a:r>
              <a:rPr kumimoji="1" lang="en-US" altLang="zh-CN" b="1" i="1">
                <a:latin typeface="Times New Roman" panose="02020603050405020304" pitchFamily="18" charset="0"/>
              </a:rPr>
              <a:t>i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n </a:t>
            </a:r>
            <a:r>
              <a:rPr lang="en-US" altLang="zh-CN" sz="3200">
                <a:latin typeface="Times New Roman" panose="02020603050405020304" pitchFamily="18" charset="0"/>
                <a:cs typeface="Arial" panose="020B0604020202020204" pitchFamily="34" charset="0"/>
              </a:rPr>
              <a:t>=0</a:t>
            </a:r>
            <a:r>
              <a:rPr lang="zh-CN" altLang="en-US" sz="320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</a:rPr>
              <a:t>i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p </a:t>
            </a:r>
            <a:r>
              <a:rPr lang="en-US" altLang="zh-CN" sz="3200">
                <a:latin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199" name="Line 24">
            <a:extLst>
              <a:ext uri="{FF2B5EF4-FFF2-40B4-BE49-F238E27FC236}">
                <a16:creationId xmlns:a16="http://schemas.microsoft.com/office/drawing/2014/main" id="{0D88E407-3CCA-4C2A-A336-7123AA41E107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5461794" y="4855369"/>
            <a:ext cx="227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Line 25">
            <a:extLst>
              <a:ext uri="{FF2B5EF4-FFF2-40B4-BE49-F238E27FC236}">
                <a16:creationId xmlns:a16="http://schemas.microsoft.com/office/drawing/2014/main" id="{F74F14A0-6C00-4CAC-A186-1C6A2FB10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750" y="5056188"/>
            <a:ext cx="2752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Line 26">
            <a:extLst>
              <a:ext uri="{FF2B5EF4-FFF2-40B4-BE49-F238E27FC236}">
                <a16:creationId xmlns:a16="http://schemas.microsoft.com/office/drawing/2014/main" id="{8147A5B7-8BCC-47AD-A31A-33E2740833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6513" y="4259263"/>
            <a:ext cx="442912" cy="15684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" name="Line 27">
            <a:extLst>
              <a:ext uri="{FF2B5EF4-FFF2-40B4-BE49-F238E27FC236}">
                <a16:creationId xmlns:a16="http://schemas.microsoft.com/office/drawing/2014/main" id="{0BFC1DF9-7CC3-4409-87D6-D34B608BE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9425" y="4259263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Line 28">
            <a:extLst>
              <a:ext uri="{FF2B5EF4-FFF2-40B4-BE49-F238E27FC236}">
                <a16:creationId xmlns:a16="http://schemas.microsoft.com/office/drawing/2014/main" id="{96621AAB-194A-4DED-8EB0-A7BBB9C1E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225" y="58261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Text Box 31">
            <a:extLst>
              <a:ext uri="{FF2B5EF4-FFF2-40B4-BE49-F238E27FC236}">
                <a16:creationId xmlns:a16="http://schemas.microsoft.com/office/drawing/2014/main" id="{86463CA7-B3BE-47D8-8249-552AE7F9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0" y="4833938"/>
            <a:ext cx="11430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0"/>
              </a:spcAft>
              <a:buFontTx/>
              <a:buNone/>
            </a:pPr>
            <a:r>
              <a:rPr kumimoji="1" lang="en-US" altLang="zh-CN" b="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b="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1" lang="en-US" altLang="zh-CN" b="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kumimoji="1" lang="en-US" altLang="zh-CN" b="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b="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8205" name="Text Box 33">
            <a:extLst>
              <a:ext uri="{FF2B5EF4-FFF2-40B4-BE49-F238E27FC236}">
                <a16:creationId xmlns:a16="http://schemas.microsoft.com/office/drawing/2014/main" id="{381298B6-232F-4B86-B282-44355FDB5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3" y="45815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endParaRPr kumimoji="1" lang="en-US" altLang="zh-CN" sz="2800" b="0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06" name="Rectangle 34">
            <a:extLst>
              <a:ext uri="{FF2B5EF4-FFF2-40B4-BE49-F238E27FC236}">
                <a16:creationId xmlns:a16="http://schemas.microsoft.com/office/drawing/2014/main" id="{DEFACF89-CE1E-4E4F-8FF4-5CF11B85B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3536950"/>
            <a:ext cx="6572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b="0" i="1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o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grpSp>
        <p:nvGrpSpPr>
          <p:cNvPr id="8207" name="Group 35">
            <a:extLst>
              <a:ext uri="{FF2B5EF4-FFF2-40B4-BE49-F238E27FC236}">
                <a16:creationId xmlns:a16="http://schemas.microsoft.com/office/drawing/2014/main" id="{D5D01FC7-89FD-4183-9850-7E13D7C515D7}"/>
              </a:ext>
            </a:extLst>
          </p:cNvPr>
          <p:cNvGrpSpPr>
            <a:grpSpLocks/>
          </p:cNvGrpSpPr>
          <p:nvPr/>
        </p:nvGrpSpPr>
        <p:grpSpPr bwMode="auto">
          <a:xfrm>
            <a:off x="5133975" y="1449388"/>
            <a:ext cx="3182938" cy="1817687"/>
            <a:chOff x="3432" y="1281"/>
            <a:chExt cx="2005" cy="1145"/>
          </a:xfrm>
        </p:grpSpPr>
        <p:sp>
          <p:nvSpPr>
            <p:cNvPr id="8211" name="Text Box 36">
              <a:extLst>
                <a:ext uri="{FF2B5EF4-FFF2-40B4-BE49-F238E27FC236}">
                  <a16:creationId xmlns:a16="http://schemas.microsoft.com/office/drawing/2014/main" id="{2970E4F8-5278-44B1-B377-562DAC810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1461"/>
              <a:ext cx="26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kumimoji="1" lang="en-US" altLang="zh-CN" b="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b="0" baseline="-15000">
                  <a:latin typeface="Times New Roman" panose="02020603050405020304" pitchFamily="18" charset="0"/>
                  <a:ea typeface="楷体_GB2312"/>
                  <a:cs typeface="楷体_GB2312"/>
                </a:rPr>
                <a:t>n</a:t>
              </a:r>
              <a:endParaRPr kumimoji="1" lang="zh-CN" altLang="en-US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8212" name="Text Box 37">
              <a:extLst>
                <a:ext uri="{FF2B5EF4-FFF2-40B4-BE49-F238E27FC236}">
                  <a16:creationId xmlns:a16="http://schemas.microsoft.com/office/drawing/2014/main" id="{FAD5E832-52A4-445E-8BBD-74E15593B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7" y="1819"/>
              <a:ext cx="26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kumimoji="1" lang="en-US" altLang="zh-CN" b="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b="0" baseline="-15000">
                  <a:latin typeface="Times New Roman" panose="02020603050405020304" pitchFamily="18" charset="0"/>
                  <a:ea typeface="楷体_GB2312"/>
                  <a:cs typeface="楷体_GB2312"/>
                </a:rPr>
                <a:t>p</a:t>
              </a:r>
            </a:p>
          </p:txBody>
        </p:sp>
        <p:sp>
          <p:nvSpPr>
            <p:cNvPr id="8213" name="Text Box 38">
              <a:extLst>
                <a:ext uri="{FF2B5EF4-FFF2-40B4-BE49-F238E27FC236}">
                  <a16:creationId xmlns:a16="http://schemas.microsoft.com/office/drawing/2014/main" id="{31C6F1E3-2E22-4A4F-8CAC-E713FC965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1688"/>
              <a:ext cx="19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o</a:t>
              </a:r>
              <a:endParaRPr kumimoji="1" lang="en-US" altLang="zh-CN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8214" name="Text Box 39">
              <a:extLst>
                <a:ext uri="{FF2B5EF4-FFF2-40B4-BE49-F238E27FC236}">
                  <a16:creationId xmlns:a16="http://schemas.microsoft.com/office/drawing/2014/main" id="{D696BAD9-176A-478E-AC27-B71FD74DA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1876"/>
              <a:ext cx="4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/>
                  <a:cs typeface="楷体_GB2312"/>
                </a:rPr>
                <a:t>＋</a:t>
              </a:r>
            </a:p>
          </p:txBody>
        </p:sp>
        <p:grpSp>
          <p:nvGrpSpPr>
            <p:cNvPr id="8215" name="Group 40">
              <a:extLst>
                <a:ext uri="{FF2B5EF4-FFF2-40B4-BE49-F238E27FC236}">
                  <a16:creationId xmlns:a16="http://schemas.microsoft.com/office/drawing/2014/main" id="{81C0F2B2-9A86-4D87-AA55-2BCD91835D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5" y="1724"/>
              <a:ext cx="465" cy="334"/>
              <a:chOff x="3689" y="1724"/>
              <a:chExt cx="314" cy="334"/>
            </a:xfrm>
          </p:grpSpPr>
          <p:sp>
            <p:nvSpPr>
              <p:cNvPr id="8224" name="Line 41">
                <a:extLst>
                  <a:ext uri="{FF2B5EF4-FFF2-40B4-BE49-F238E27FC236}">
                    <a16:creationId xmlns:a16="http://schemas.microsoft.com/office/drawing/2014/main" id="{151F8543-307C-45A3-828D-941181EA4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9" y="1724"/>
                <a:ext cx="3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5" name="Line 42">
                <a:extLst>
                  <a:ext uri="{FF2B5EF4-FFF2-40B4-BE49-F238E27FC236}">
                    <a16:creationId xmlns:a16="http://schemas.microsoft.com/office/drawing/2014/main" id="{724B95B4-5725-4C81-BBCE-0AD2E4F61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9" y="2058"/>
                <a:ext cx="3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16" name="Text Box 43">
              <a:extLst>
                <a:ext uri="{FF2B5EF4-FFF2-40B4-BE49-F238E27FC236}">
                  <a16:creationId xmlns:a16="http://schemas.microsoft.com/office/drawing/2014/main" id="{4742A01C-C76E-4CFF-A02E-8940BAE1C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551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/>
                  <a:cs typeface="楷体_GB2312"/>
                </a:rPr>
                <a:t>－</a:t>
              </a:r>
            </a:p>
          </p:txBody>
        </p:sp>
        <p:sp>
          <p:nvSpPr>
            <p:cNvPr id="8217" name="Line 44">
              <a:extLst>
                <a:ext uri="{FF2B5EF4-FFF2-40B4-BE49-F238E27FC236}">
                  <a16:creationId xmlns:a16="http://schemas.microsoft.com/office/drawing/2014/main" id="{87B486A2-26C3-45D6-B47A-9A77C1033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0" y="1884"/>
              <a:ext cx="2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AutoShape 45">
              <a:extLst>
                <a:ext uri="{FF2B5EF4-FFF2-40B4-BE49-F238E27FC236}">
                  <a16:creationId xmlns:a16="http://schemas.microsoft.com/office/drawing/2014/main" id="{2EFF2508-BB4B-414B-8771-5C675825E2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4165" y="1563"/>
              <a:ext cx="797" cy="63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8219" name="Text Box 46">
              <a:extLst>
                <a:ext uri="{FF2B5EF4-FFF2-40B4-BE49-F238E27FC236}">
                  <a16:creationId xmlns:a16="http://schemas.microsoft.com/office/drawing/2014/main" id="{DEEEECB1-E320-474A-9B81-F62219667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169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en-US" altLang="zh-CN" sz="2400" b="0"/>
            </a:p>
          </p:txBody>
        </p:sp>
        <p:sp>
          <p:nvSpPr>
            <p:cNvPr id="8220" name="Text Box 47">
              <a:extLst>
                <a:ext uri="{FF2B5EF4-FFF2-40B4-BE49-F238E27FC236}">
                  <a16:creationId xmlns:a16="http://schemas.microsoft.com/office/drawing/2014/main" id="{CBB0CAF4-8E0E-4114-A63F-21FAF2E17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" y="1281"/>
              <a:ext cx="3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221" name="Line 48">
              <a:extLst>
                <a:ext uri="{FF2B5EF4-FFF2-40B4-BE49-F238E27FC236}">
                  <a16:creationId xmlns:a16="http://schemas.microsoft.com/office/drawing/2014/main" id="{3263B24A-6027-4680-8243-EDEFACE3F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1623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Text Box 49">
              <a:extLst>
                <a:ext uri="{FF2B5EF4-FFF2-40B4-BE49-F238E27FC236}">
                  <a16:creationId xmlns:a16="http://schemas.microsoft.com/office/drawing/2014/main" id="{C56FF46C-FDA5-46DC-922F-74DBA8764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" y="2137"/>
              <a:ext cx="3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8223" name="Line 50">
              <a:extLst>
                <a:ext uri="{FF2B5EF4-FFF2-40B4-BE49-F238E27FC236}">
                  <a16:creationId xmlns:a16="http://schemas.microsoft.com/office/drawing/2014/main" id="{97D67710-3B6F-4120-BF7A-4778D4C25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160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08" name="Group 51">
            <a:extLst>
              <a:ext uri="{FF2B5EF4-FFF2-40B4-BE49-F238E27FC236}">
                <a16:creationId xmlns:a16="http://schemas.microsoft.com/office/drawing/2014/main" id="{7344EBD0-7582-4A9D-A396-88DC5D3570EB}"/>
              </a:ext>
            </a:extLst>
          </p:cNvPr>
          <p:cNvGrpSpPr>
            <a:grpSpLocks/>
          </p:cNvGrpSpPr>
          <p:nvPr/>
        </p:nvGrpSpPr>
        <p:grpSpPr bwMode="auto">
          <a:xfrm>
            <a:off x="6380163" y="4257675"/>
            <a:ext cx="457200" cy="1584325"/>
            <a:chOff x="1200" y="1752"/>
            <a:chExt cx="288" cy="1392"/>
          </a:xfrm>
        </p:grpSpPr>
        <p:sp>
          <p:nvSpPr>
            <p:cNvPr id="8209" name="Line 52">
              <a:extLst>
                <a:ext uri="{FF2B5EF4-FFF2-40B4-BE49-F238E27FC236}">
                  <a16:creationId xmlns:a16="http://schemas.microsoft.com/office/drawing/2014/main" id="{C8F69807-CF6C-42A9-8C6E-2720ED475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472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53">
              <a:extLst>
                <a:ext uri="{FF2B5EF4-FFF2-40B4-BE49-F238E27FC236}">
                  <a16:creationId xmlns:a16="http://schemas.microsoft.com/office/drawing/2014/main" id="{3A64BD66-66B7-46FC-B575-14527C85A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52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2FAD9885-5D84-4A62-96B7-B3B5ED345F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F83B21-97DA-4FE8-BB53-C6D28E557A83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A8736115-A21D-47C1-ABB3-AAA97E1FD3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25F33CA5-9DDD-4A1C-8856-A46FA60B12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3A73C89-C5B5-480F-9BFB-497EE34DC3D3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765955" name="Rectangle 3">
            <a:extLst>
              <a:ext uri="{FF2B5EF4-FFF2-40B4-BE49-F238E27FC236}">
                <a16:creationId xmlns:a16="http://schemas.microsoft.com/office/drawing/2014/main" id="{52CAC408-E1AF-4D05-8B50-3C07060DD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6059488" cy="4860925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 sz="2800"/>
              <a:t>输出信号与输入信号同相且成比例</a:t>
            </a:r>
          </a:p>
          <a:p>
            <a:pPr lvl="1">
              <a:spcAft>
                <a:spcPct val="30000"/>
              </a:spcAft>
            </a:pPr>
            <a:r>
              <a:rPr lang="zh-CN" altLang="en-US" sz="2400"/>
              <a:t>输入信号加到同相输入端</a:t>
            </a:r>
          </a:p>
          <a:p>
            <a:pPr lvl="1">
              <a:spcAft>
                <a:spcPct val="30000"/>
              </a:spcAft>
            </a:pPr>
            <a:r>
              <a:rPr lang="zh-CN" altLang="en-US" sz="2400"/>
              <a:t>反馈类型</a:t>
            </a:r>
          </a:p>
          <a:p>
            <a:pPr lvl="1">
              <a:spcAft>
                <a:spcPct val="30000"/>
              </a:spcAft>
            </a:pPr>
            <a:endParaRPr lang="zh-CN" altLang="en-US" sz="2400"/>
          </a:p>
          <a:p>
            <a:pPr lvl="1">
              <a:spcAft>
                <a:spcPct val="30000"/>
              </a:spcAft>
            </a:pPr>
            <a:r>
              <a:rPr lang="zh-CN" altLang="en-US" sz="2400"/>
              <a:t>放大倍数</a:t>
            </a:r>
          </a:p>
          <a:p>
            <a:pPr lvl="1">
              <a:spcAft>
                <a:spcPct val="30000"/>
              </a:spcAft>
            </a:pPr>
            <a:endParaRPr lang="zh-CN" altLang="en-US" sz="2400"/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id="{F614F3E7-8133-49E0-B0C2-B5170B45330D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2060575"/>
            <a:ext cx="1582738" cy="2376488"/>
            <a:chOff x="3424" y="1298"/>
            <a:chExt cx="997" cy="1497"/>
          </a:xfrm>
        </p:grpSpPr>
        <p:sp>
          <p:nvSpPr>
            <p:cNvPr id="10284" name="Text Box 29">
              <a:extLst>
                <a:ext uri="{FF2B5EF4-FFF2-40B4-BE49-F238E27FC236}">
                  <a16:creationId xmlns:a16="http://schemas.microsoft.com/office/drawing/2014/main" id="{EB0F14EE-E327-4A87-8F29-5665F95D0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455"/>
              <a:ext cx="18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800" baseline="-10000">
                  <a:latin typeface="Times New Roman" panose="02020603050405020304" pitchFamily="18" charset="0"/>
                  <a:ea typeface="楷体_GB2312"/>
                  <a:cs typeface="楷体_GB2312"/>
                </a:rPr>
                <a:t>p</a:t>
              </a:r>
            </a:p>
          </p:txBody>
        </p:sp>
        <p:sp>
          <p:nvSpPr>
            <p:cNvPr id="10285" name="Text Box 30">
              <a:extLst>
                <a:ext uri="{FF2B5EF4-FFF2-40B4-BE49-F238E27FC236}">
                  <a16:creationId xmlns:a16="http://schemas.microsoft.com/office/drawing/2014/main" id="{933A2D9B-A8B7-4D8B-8DC6-19B9EF0DC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7" y="2069"/>
              <a:ext cx="18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800" baseline="-10000">
                  <a:latin typeface="Times New Roman" panose="02020603050405020304" pitchFamily="18" charset="0"/>
                  <a:ea typeface="楷体_GB2312"/>
                  <a:cs typeface="楷体_GB2312"/>
                </a:rPr>
                <a:t>n</a:t>
              </a:r>
            </a:p>
          </p:txBody>
        </p:sp>
        <p:sp>
          <p:nvSpPr>
            <p:cNvPr id="10286" name="Line 32">
              <a:extLst>
                <a:ext uri="{FF2B5EF4-FFF2-40B4-BE49-F238E27FC236}">
                  <a16:creationId xmlns:a16="http://schemas.microsoft.com/office/drawing/2014/main" id="{4CB6B229-49CF-4ABF-B745-10F66AF4B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545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Text Box 33">
              <a:extLst>
                <a:ext uri="{FF2B5EF4-FFF2-40B4-BE49-F238E27FC236}">
                  <a16:creationId xmlns:a16="http://schemas.microsoft.com/office/drawing/2014/main" id="{6FFF034C-7DCE-409F-A3C4-AFA7715EF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" y="2565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baseline="-10000"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</a:p>
          </p:txBody>
        </p:sp>
        <p:sp>
          <p:nvSpPr>
            <p:cNvPr id="10288" name="Line 34">
              <a:extLst>
                <a:ext uri="{FF2B5EF4-FFF2-40B4-BE49-F238E27FC236}">
                  <a16:creationId xmlns:a16="http://schemas.microsoft.com/office/drawing/2014/main" id="{C9F6CBB6-A5D0-410D-A8A8-3CC28EE13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004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Text Box 35">
              <a:extLst>
                <a:ext uri="{FF2B5EF4-FFF2-40B4-BE49-F238E27FC236}">
                  <a16:creationId xmlns:a16="http://schemas.microsoft.com/office/drawing/2014/main" id="{295B9327-9565-49CD-AA8B-28A1BBB10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1729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baseline="-10000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0290" name="Line 36">
              <a:extLst>
                <a:ext uri="{FF2B5EF4-FFF2-40B4-BE49-F238E27FC236}">
                  <a16:creationId xmlns:a16="http://schemas.microsoft.com/office/drawing/2014/main" id="{FF43F6F2-778A-4188-A9E7-5795F3EF4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3" y="1573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Text Box 37">
              <a:extLst>
                <a:ext uri="{FF2B5EF4-FFF2-40B4-BE49-F238E27FC236}">
                  <a16:creationId xmlns:a16="http://schemas.microsoft.com/office/drawing/2014/main" id="{1DE004AD-06A6-4B63-BCD1-F60489B2B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1298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baseline="-10000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</p:grpSp>
      <p:sp>
        <p:nvSpPr>
          <p:cNvPr id="10247" name="Rectangle 2">
            <a:extLst>
              <a:ext uri="{FF2B5EF4-FFF2-40B4-BE49-F238E27FC236}">
                <a16:creationId xmlns:a16="http://schemas.microsoft.com/office/drawing/2014/main" id="{10078C37-4FFC-4EC3-9CE6-49672D435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同相比例运算电路</a:t>
            </a:r>
          </a:p>
        </p:txBody>
      </p:sp>
      <p:sp>
        <p:nvSpPr>
          <p:cNvPr id="10248" name="Text Box 4">
            <a:extLst>
              <a:ext uri="{FF2B5EF4-FFF2-40B4-BE49-F238E27FC236}">
                <a16:creationId xmlns:a16="http://schemas.microsoft.com/office/drawing/2014/main" id="{9CB05274-A766-4935-B93C-3E7D74604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8" y="3649663"/>
            <a:ext cx="2778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10249" name="Line 6">
            <a:extLst>
              <a:ext uri="{FF2B5EF4-FFF2-40B4-BE49-F238E27FC236}">
                <a16:creationId xmlns:a16="http://schemas.microsoft.com/office/drawing/2014/main" id="{AF4B1054-5650-4D2A-A9EA-5C0923313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1313" y="3308350"/>
            <a:ext cx="15271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7">
            <a:extLst>
              <a:ext uri="{FF2B5EF4-FFF2-40B4-BE49-F238E27FC236}">
                <a16:creationId xmlns:a16="http://schemas.microsoft.com/office/drawing/2014/main" id="{8E27F9F1-D7E1-4CF6-8CED-531459C14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7963" y="3919538"/>
            <a:ext cx="16541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8">
            <a:extLst>
              <a:ext uri="{FF2B5EF4-FFF2-40B4-BE49-F238E27FC236}">
                <a16:creationId xmlns:a16="http://schemas.microsoft.com/office/drawing/2014/main" id="{FDA5CA77-79FA-44C8-AC48-F4C212DCA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113" y="3608388"/>
            <a:ext cx="5746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Oval 9">
            <a:extLst>
              <a:ext uri="{FF2B5EF4-FFF2-40B4-BE49-F238E27FC236}">
                <a16:creationId xmlns:a16="http://schemas.microsoft.com/office/drawing/2014/main" id="{E2FDE480-156A-4D16-B60B-28F357F88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3" y="3857625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3" name="Text Box 11">
            <a:extLst>
              <a:ext uri="{FF2B5EF4-FFF2-40B4-BE49-F238E27FC236}">
                <a16:creationId xmlns:a16="http://schemas.microsoft.com/office/drawing/2014/main" id="{E5BBDFF1-058D-46BB-8875-E668DECD9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4038600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0254" name="Rectangle 12">
            <a:extLst>
              <a:ext uri="{FF2B5EF4-FFF2-40B4-BE49-F238E27FC236}">
                <a16:creationId xmlns:a16="http://schemas.microsoft.com/office/drawing/2014/main" id="{FC07E1B9-A3A2-4CFC-BC0B-9EF35E5B0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3222625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5" name="Rectangle 13">
            <a:extLst>
              <a:ext uri="{FF2B5EF4-FFF2-40B4-BE49-F238E27FC236}">
                <a16:creationId xmlns:a16="http://schemas.microsoft.com/office/drawing/2014/main" id="{62E94B41-6D59-4645-934A-12B8ADBEE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3824288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6" name="Line 14">
            <a:extLst>
              <a:ext uri="{FF2B5EF4-FFF2-40B4-BE49-F238E27FC236}">
                <a16:creationId xmlns:a16="http://schemas.microsoft.com/office/drawing/2014/main" id="{E1A0A2A7-0D39-44F2-98EE-4D4BC1EE3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7663" y="3298825"/>
            <a:ext cx="0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57" name="Line 15">
            <a:extLst>
              <a:ext uri="{FF2B5EF4-FFF2-40B4-BE49-F238E27FC236}">
                <a16:creationId xmlns:a16="http://schemas.microsoft.com/office/drawing/2014/main" id="{BF0B3200-C103-4F34-BF71-22F8F0F55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8438" y="3617913"/>
            <a:ext cx="2905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8" name="Line 16">
            <a:extLst>
              <a:ext uri="{FF2B5EF4-FFF2-40B4-BE49-F238E27FC236}">
                <a16:creationId xmlns:a16="http://schemas.microsoft.com/office/drawing/2014/main" id="{86E9870A-30FF-4E6B-93CE-FE49756C1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2641600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59" name="Line 17">
            <a:extLst>
              <a:ext uri="{FF2B5EF4-FFF2-40B4-BE49-F238E27FC236}">
                <a16:creationId xmlns:a16="http://schemas.microsoft.com/office/drawing/2014/main" id="{F9A78F76-0949-4A12-AA62-4221C24E6C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5938" y="2636838"/>
            <a:ext cx="0" cy="971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60" name="Line 18">
            <a:extLst>
              <a:ext uri="{FF2B5EF4-FFF2-40B4-BE49-F238E27FC236}">
                <a16:creationId xmlns:a16="http://schemas.microsoft.com/office/drawing/2014/main" id="{1B345ABE-B058-4269-B80E-D0006FF14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2575" y="2636838"/>
            <a:ext cx="0" cy="66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61" name="Rectangle 19">
            <a:extLst>
              <a:ext uri="{FF2B5EF4-FFF2-40B4-BE49-F238E27FC236}">
                <a16:creationId xmlns:a16="http://schemas.microsoft.com/office/drawing/2014/main" id="{FF36528D-5537-43FF-8D87-C06E598D1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2547938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62" name="Text Box 24">
            <a:extLst>
              <a:ext uri="{FF2B5EF4-FFF2-40B4-BE49-F238E27FC236}">
                <a16:creationId xmlns:a16="http://schemas.microsoft.com/office/drawing/2014/main" id="{D9F72583-F33A-43C5-9E3B-F7C2CA880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2778125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0263" name="Text Box 25">
            <a:extLst>
              <a:ext uri="{FF2B5EF4-FFF2-40B4-BE49-F238E27FC236}">
                <a16:creationId xmlns:a16="http://schemas.microsoft.com/office/drawing/2014/main" id="{BD028D3A-E352-40F1-A001-6D01708E0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63" y="2100263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0264" name="Oval 26">
            <a:extLst>
              <a:ext uri="{FF2B5EF4-FFF2-40B4-BE49-F238E27FC236}">
                <a16:creationId xmlns:a16="http://schemas.microsoft.com/office/drawing/2014/main" id="{613BC01E-C157-422A-A59C-82D226BD9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3" y="3536950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65" name="Text Box 27">
            <a:extLst>
              <a:ext uri="{FF2B5EF4-FFF2-40B4-BE49-F238E27FC236}">
                <a16:creationId xmlns:a16="http://schemas.microsoft.com/office/drawing/2014/main" id="{91B1EEFC-1E9C-4683-B6E8-EF6CE0AC9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3644900"/>
            <a:ext cx="2238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</p:txBody>
      </p:sp>
      <p:sp>
        <p:nvSpPr>
          <p:cNvPr id="765980" name="Text Box 28">
            <a:extLst>
              <a:ext uri="{FF2B5EF4-FFF2-40B4-BE49-F238E27FC236}">
                <a16:creationId xmlns:a16="http://schemas.microsoft.com/office/drawing/2014/main" id="{FE7A2924-369D-4509-9DFC-335CA876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3008313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/>
              <a:t>电压串联负反馈</a:t>
            </a:r>
          </a:p>
        </p:txBody>
      </p:sp>
      <p:sp>
        <p:nvSpPr>
          <p:cNvPr id="765990" name="Text Box 38">
            <a:extLst>
              <a:ext uri="{FF2B5EF4-FFF2-40B4-BE49-F238E27FC236}">
                <a16:creationId xmlns:a16="http://schemas.microsoft.com/office/drawing/2014/main" id="{14C7DE7B-95F3-424F-A405-F2B6352E8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40576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/>
              <a:t>虚断</a:t>
            </a:r>
            <a:endParaRPr lang="en-US" altLang="zh-CN" sz="2400" b="0"/>
          </a:p>
        </p:txBody>
      </p:sp>
      <p:sp>
        <p:nvSpPr>
          <p:cNvPr id="765991" name="Text Box 39">
            <a:extLst>
              <a:ext uri="{FF2B5EF4-FFF2-40B4-BE49-F238E27FC236}">
                <a16:creationId xmlns:a16="http://schemas.microsoft.com/office/drawing/2014/main" id="{66030FD3-EF1D-4793-BD63-F1BCDCF0D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088" y="4076700"/>
            <a:ext cx="7477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3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=0</a:t>
            </a:r>
            <a:endParaRPr kumimoji="1" lang="en-US" altLang="zh-CN" sz="2400" baseline="-100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65992" name="Text Box 40">
            <a:extLst>
              <a:ext uri="{FF2B5EF4-FFF2-40B4-BE49-F238E27FC236}">
                <a16:creationId xmlns:a16="http://schemas.microsoft.com/office/drawing/2014/main" id="{ADDDF292-9B89-4439-9735-64414D8DD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48133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/>
              <a:t>虚短</a:t>
            </a:r>
            <a:endParaRPr lang="en-US" altLang="zh-CN" sz="2400" b="0"/>
          </a:p>
        </p:txBody>
      </p:sp>
      <p:sp>
        <p:nvSpPr>
          <p:cNvPr id="765993" name="AutoShape 41">
            <a:extLst>
              <a:ext uri="{FF2B5EF4-FFF2-40B4-BE49-F238E27FC236}">
                <a16:creationId xmlns:a16="http://schemas.microsoft.com/office/drawing/2014/main" id="{1079202C-4ED8-40A8-8341-3FFCC93C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184650"/>
            <a:ext cx="395287" cy="250825"/>
          </a:xfrm>
          <a:prstGeom prst="rightArrow">
            <a:avLst>
              <a:gd name="adj1" fmla="val 41769"/>
              <a:gd name="adj2" fmla="val 6540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65994" name="AutoShape 42">
            <a:extLst>
              <a:ext uri="{FF2B5EF4-FFF2-40B4-BE49-F238E27FC236}">
                <a16:creationId xmlns:a16="http://schemas.microsoft.com/office/drawing/2014/main" id="{F2703086-593F-4B3E-B04E-02649946B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08500"/>
            <a:ext cx="395287" cy="250825"/>
          </a:xfrm>
          <a:prstGeom prst="rightArrow">
            <a:avLst>
              <a:gd name="adj1" fmla="val 41769"/>
              <a:gd name="adj2" fmla="val 6540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65995" name="Text Box 43">
            <a:extLst>
              <a:ext uri="{FF2B5EF4-FFF2-40B4-BE49-F238E27FC236}">
                <a16:creationId xmlns:a16="http://schemas.microsoft.com/office/drawing/2014/main" id="{D7E6E3AF-1585-4303-8625-8B1EAD121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4437063"/>
            <a:ext cx="739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p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</p:txBody>
      </p:sp>
      <p:sp>
        <p:nvSpPr>
          <p:cNvPr id="765996" name="AutoShape 44">
            <a:extLst>
              <a:ext uri="{FF2B5EF4-FFF2-40B4-BE49-F238E27FC236}">
                <a16:creationId xmlns:a16="http://schemas.microsoft.com/office/drawing/2014/main" id="{90A3EECF-57C2-4AC1-9AC5-F2F32C92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4941888"/>
            <a:ext cx="395288" cy="250825"/>
          </a:xfrm>
          <a:prstGeom prst="rightArrow">
            <a:avLst>
              <a:gd name="adj1" fmla="val 41769"/>
              <a:gd name="adj2" fmla="val 6540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65997" name="Text Box 45">
            <a:extLst>
              <a:ext uri="{FF2B5EF4-FFF2-40B4-BE49-F238E27FC236}">
                <a16:creationId xmlns:a16="http://schemas.microsoft.com/office/drawing/2014/main" id="{D9BFD363-E89C-4B90-A765-3C1BA9C2E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868863"/>
            <a:ext cx="1363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n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p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765998" name="Text Box 46">
            <a:extLst>
              <a:ext uri="{FF2B5EF4-FFF2-40B4-BE49-F238E27FC236}">
                <a16:creationId xmlns:a16="http://schemas.microsoft.com/office/drawing/2014/main" id="{0304232A-3C5A-43F8-B28E-D4FD74EFA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337175"/>
            <a:ext cx="1911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o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= (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1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+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</a:p>
        </p:txBody>
      </p:sp>
      <p:sp>
        <p:nvSpPr>
          <p:cNvPr id="765999" name="Rectangle 47">
            <a:extLst>
              <a:ext uri="{FF2B5EF4-FFF2-40B4-BE49-F238E27FC236}">
                <a16:creationId xmlns:a16="http://schemas.microsoft.com/office/drawing/2014/main" id="{160FDB34-C195-4842-826E-D486F884D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688" y="5311775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= (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1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+</a:t>
            </a:r>
            <a:r>
              <a:rPr kumimoji="1" lang="en-US" altLang="zh-CN" sz="180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i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/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kumimoji="1" lang="zh-CN" altLang="en-US" sz="2400" baseline="-100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66000" name="AutoShape 48">
            <a:extLst>
              <a:ext uri="{FF2B5EF4-FFF2-40B4-BE49-F238E27FC236}">
                <a16:creationId xmlns:a16="http://schemas.microsoft.com/office/drawing/2014/main" id="{3478041E-0200-4117-807D-22C487AA1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5913438"/>
            <a:ext cx="395287" cy="250825"/>
          </a:xfrm>
          <a:prstGeom prst="rightArrow">
            <a:avLst>
              <a:gd name="adj1" fmla="val 41769"/>
              <a:gd name="adj2" fmla="val 6540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66001" name="Rectangle 49">
            <a:extLst>
              <a:ext uri="{FF2B5EF4-FFF2-40B4-BE49-F238E27FC236}">
                <a16:creationId xmlns:a16="http://schemas.microsoft.com/office/drawing/2014/main" id="{CFA418C5-184A-4F60-8C0C-6B836D68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5768975"/>
            <a:ext cx="279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 =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 /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 = 1+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/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kumimoji="1" lang="zh-CN" altLang="en-US" sz="2400" baseline="-100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10279" name="Group 50">
            <a:extLst>
              <a:ext uri="{FF2B5EF4-FFF2-40B4-BE49-F238E27FC236}">
                <a16:creationId xmlns:a16="http://schemas.microsoft.com/office/drawing/2014/main" id="{6212085C-E299-4385-887F-DDB976AD64AF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3046413"/>
            <a:ext cx="931862" cy="1103312"/>
            <a:chOff x="5944" y="3166"/>
            <a:chExt cx="587" cy="695"/>
          </a:xfrm>
        </p:grpSpPr>
        <p:sp>
          <p:nvSpPr>
            <p:cNvPr id="10280" name="Text Box 51">
              <a:extLst>
                <a:ext uri="{FF2B5EF4-FFF2-40B4-BE49-F238E27FC236}">
                  <a16:creationId xmlns:a16="http://schemas.microsoft.com/office/drawing/2014/main" id="{A7494148-0F2B-4017-B873-291DCD3CD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10281" name="Text Box 52">
              <a:extLst>
                <a:ext uri="{FF2B5EF4-FFF2-40B4-BE49-F238E27FC236}">
                  <a16:creationId xmlns:a16="http://schemas.microsoft.com/office/drawing/2014/main" id="{7D04AC8F-B50B-4C93-8DC5-8F3E3F8B2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8" y="328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0282" name="AutoShape 53">
              <a:extLst>
                <a:ext uri="{FF2B5EF4-FFF2-40B4-BE49-F238E27FC236}">
                  <a16:creationId xmlns:a16="http://schemas.microsoft.com/office/drawing/2014/main" id="{3BAA8165-E237-44BE-81C5-9329B04F31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83" name="Text Box 54">
              <a:extLst>
                <a:ext uri="{FF2B5EF4-FFF2-40B4-BE49-F238E27FC236}">
                  <a16:creationId xmlns:a16="http://schemas.microsoft.com/office/drawing/2014/main" id="{002CEA8F-E510-4E7C-9506-51780B8BB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build="p" bldLvl="2"/>
      <p:bldP spid="765980" grpId="0"/>
      <p:bldP spid="765990" grpId="0"/>
      <p:bldP spid="765991" grpId="0"/>
      <p:bldP spid="765992" grpId="0"/>
      <p:bldP spid="765993" grpId="0" animBg="1"/>
      <p:bldP spid="765994" grpId="0" animBg="1"/>
      <p:bldP spid="765995" grpId="0"/>
      <p:bldP spid="765996" grpId="0" animBg="1"/>
      <p:bldP spid="765997" grpId="0"/>
      <p:bldP spid="765998" grpId="0"/>
      <p:bldP spid="765999" grpId="0"/>
      <p:bldP spid="766000" grpId="0" animBg="1"/>
      <p:bldP spid="7660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DBFB491C-14EE-4EEC-B7F0-8219BEBA9FD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F98F757-F785-4B5C-AFB3-910239729527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51201A78-B4F7-47F5-B093-EE453C814F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80150F77-6883-4479-805B-02FA1DA7E2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5A5764F-D80B-4C32-8D27-4FE7DD95CC82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766978" name="Rectangle 2">
            <a:extLst>
              <a:ext uri="{FF2B5EF4-FFF2-40B4-BE49-F238E27FC236}">
                <a16:creationId xmlns:a16="http://schemas.microsoft.com/office/drawing/2014/main" id="{23754B0F-040B-45CB-98FE-41BCD3716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70175"/>
            <a:ext cx="41433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 sz="2800"/>
              <a:t>平衡电阻</a:t>
            </a:r>
            <a:r>
              <a:rPr kumimoji="1" lang="en-US" altLang="zh-CN" sz="2800">
                <a:latin typeface="Times New Roman" panose="02020603050405020304" pitchFamily="18" charset="0"/>
              </a:rPr>
              <a:t>R</a:t>
            </a:r>
            <a:r>
              <a:rPr kumimoji="1" lang="en-US" altLang="zh-CN" sz="2800" baseline="-10000">
                <a:latin typeface="Times New Roman" panose="02020603050405020304" pitchFamily="18" charset="0"/>
              </a:rPr>
              <a:t>3</a:t>
            </a:r>
            <a:endParaRPr kumimoji="1" lang="zh-CN" altLang="en-US" sz="2800">
              <a:latin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kumimoji="1" lang="zh-CN" altLang="en-US" sz="2400"/>
              <a:t>保证运放静态时输入级的对称性</a:t>
            </a:r>
          </a:p>
          <a:p>
            <a:pPr lvl="1">
              <a:lnSpc>
                <a:spcPct val="90000"/>
              </a:lnSpc>
            </a:pPr>
            <a:endParaRPr kumimoji="1" lang="zh-CN" altLang="en-US" sz="3200"/>
          </a:p>
          <a:p>
            <a:pPr>
              <a:lnSpc>
                <a:spcPct val="90000"/>
              </a:lnSpc>
            </a:pPr>
            <a:r>
              <a:rPr kumimoji="1" lang="zh-CN" altLang="en-US" sz="2800">
                <a:latin typeface="Times New Roman" panose="02020603050405020304" pitchFamily="18" charset="0"/>
              </a:rPr>
              <a:t>电压跟随器</a:t>
            </a:r>
          </a:p>
          <a:p>
            <a:pPr lvl="1"/>
            <a:r>
              <a:rPr kumimoji="1" lang="zh-CN" altLang="en-US" sz="2400"/>
              <a:t>输出电压等于输入电压</a:t>
            </a:r>
          </a:p>
          <a:p>
            <a:pPr lvl="1"/>
            <a:r>
              <a:rPr kumimoji="1" lang="zh-CN" altLang="en-US" sz="2400"/>
              <a:t>一般作缓冲级和隔离级 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EA319CA0-1D14-4EDC-B0D5-7B5688FD3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同相比例运算电路</a:t>
            </a:r>
            <a:r>
              <a:rPr lang="zh-CN" altLang="en-US"/>
              <a:t>特性</a:t>
            </a:r>
          </a:p>
        </p:txBody>
      </p:sp>
      <p:sp>
        <p:nvSpPr>
          <p:cNvPr id="11271" name="Rectangle 4">
            <a:extLst>
              <a:ext uri="{FF2B5EF4-FFF2-40B4-BE49-F238E27FC236}">
                <a16:creationId xmlns:a16="http://schemas.microsoft.com/office/drawing/2014/main" id="{B5047445-5A12-40F2-9292-1601945F2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5410200" cy="647700"/>
          </a:xfrm>
        </p:spPr>
        <p:txBody>
          <a:bodyPr/>
          <a:lstStyle/>
          <a:p>
            <a:r>
              <a:rPr lang="zh-CN" altLang="en-US" sz="2800"/>
              <a:t>输入电阻高，输出电阻低</a:t>
            </a:r>
            <a:endParaRPr kumimoji="1" lang="zh-CN" altLang="en-US" sz="2800"/>
          </a:p>
        </p:txBody>
      </p:sp>
      <p:sp>
        <p:nvSpPr>
          <p:cNvPr id="11272" name="Text Box 5">
            <a:extLst>
              <a:ext uri="{FF2B5EF4-FFF2-40B4-BE49-F238E27FC236}">
                <a16:creationId xmlns:a16="http://schemas.microsoft.com/office/drawing/2014/main" id="{8879EDBC-C834-4C02-A5E4-39B16C06A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5175" y="3017838"/>
            <a:ext cx="2778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11273" name="Line 7">
            <a:extLst>
              <a:ext uri="{FF2B5EF4-FFF2-40B4-BE49-F238E27FC236}">
                <a16:creationId xmlns:a16="http://schemas.microsoft.com/office/drawing/2014/main" id="{7B9C5D57-F612-4D7E-99E6-3EB24EC33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4150" y="2744788"/>
            <a:ext cx="15271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8">
            <a:extLst>
              <a:ext uri="{FF2B5EF4-FFF2-40B4-BE49-F238E27FC236}">
                <a16:creationId xmlns:a16="http://schemas.microsoft.com/office/drawing/2014/main" id="{89AD5CBC-4679-4813-A8F4-FEE4F1DED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3355975"/>
            <a:ext cx="16541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9">
            <a:extLst>
              <a:ext uri="{FF2B5EF4-FFF2-40B4-BE49-F238E27FC236}">
                <a16:creationId xmlns:a16="http://schemas.microsoft.com/office/drawing/2014/main" id="{47BFD8DE-8B89-4C2D-9E2B-43B09155B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250" y="3016250"/>
            <a:ext cx="739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Oval 10">
            <a:extLst>
              <a:ext uri="{FF2B5EF4-FFF2-40B4-BE49-F238E27FC236}">
                <a16:creationId xmlns:a16="http://schemas.microsoft.com/office/drawing/2014/main" id="{019154AD-815F-4A2A-8A11-EA4FF11B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294063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277" name="Text Box 12">
            <a:extLst>
              <a:ext uri="{FF2B5EF4-FFF2-40B4-BE49-F238E27FC236}">
                <a16:creationId xmlns:a16="http://schemas.microsoft.com/office/drawing/2014/main" id="{14A1E411-1731-4667-AAAD-5D061819F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3475038"/>
            <a:ext cx="3048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1278" name="Rectangle 13">
            <a:extLst>
              <a:ext uri="{FF2B5EF4-FFF2-40B4-BE49-F238E27FC236}">
                <a16:creationId xmlns:a16="http://schemas.microsoft.com/office/drawing/2014/main" id="{F79572A8-98B7-4CA6-A7F4-94529BE33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659063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279" name="Rectangle 14">
            <a:extLst>
              <a:ext uri="{FF2B5EF4-FFF2-40B4-BE49-F238E27FC236}">
                <a16:creationId xmlns:a16="http://schemas.microsoft.com/office/drawing/2014/main" id="{93FE2E16-2D2E-43DF-A403-3408D7CBB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3267075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280" name="Line 15">
            <a:extLst>
              <a:ext uri="{FF2B5EF4-FFF2-40B4-BE49-F238E27FC236}">
                <a16:creationId xmlns:a16="http://schemas.microsoft.com/office/drawing/2014/main" id="{50442BC7-4DE6-4D19-BE78-1FCD1F3CB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0500" y="2735263"/>
            <a:ext cx="0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1" name="Line 16">
            <a:extLst>
              <a:ext uri="{FF2B5EF4-FFF2-40B4-BE49-F238E27FC236}">
                <a16:creationId xmlns:a16="http://schemas.microsoft.com/office/drawing/2014/main" id="{9C84996F-3E7A-436A-AB24-ECC89BECF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1275" y="3054350"/>
            <a:ext cx="2905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2" name="Line 17">
            <a:extLst>
              <a:ext uri="{FF2B5EF4-FFF2-40B4-BE49-F238E27FC236}">
                <a16:creationId xmlns:a16="http://schemas.microsoft.com/office/drawing/2014/main" id="{768042D7-74D8-4B40-A7B9-B5ACF6919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5" y="2078038"/>
            <a:ext cx="1547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3" name="Line 18">
            <a:extLst>
              <a:ext uri="{FF2B5EF4-FFF2-40B4-BE49-F238E27FC236}">
                <a16:creationId xmlns:a16="http://schemas.microsoft.com/office/drawing/2014/main" id="{55D83B92-425E-4E55-A598-19D7F85243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5288" y="2076450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4" name="Line 19">
            <a:extLst>
              <a:ext uri="{FF2B5EF4-FFF2-40B4-BE49-F238E27FC236}">
                <a16:creationId xmlns:a16="http://schemas.microsoft.com/office/drawing/2014/main" id="{124A2E9A-B83F-4A55-8561-0DE768857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5413" y="2073275"/>
            <a:ext cx="0" cy="66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5" name="Rectangle 20">
            <a:extLst>
              <a:ext uri="{FF2B5EF4-FFF2-40B4-BE49-F238E27FC236}">
                <a16:creationId xmlns:a16="http://schemas.microsoft.com/office/drawing/2014/main" id="{EB288A43-94D9-4DA4-AC2B-D8D0E1673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1984375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286" name="Text Box 25">
            <a:extLst>
              <a:ext uri="{FF2B5EF4-FFF2-40B4-BE49-F238E27FC236}">
                <a16:creationId xmlns:a16="http://schemas.microsoft.com/office/drawing/2014/main" id="{3C2FEC9A-30FC-4633-9ADA-C42E8BAB6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2214563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1287" name="Text Box 26">
            <a:extLst>
              <a:ext uri="{FF2B5EF4-FFF2-40B4-BE49-F238E27FC236}">
                <a16:creationId xmlns:a16="http://schemas.microsoft.com/office/drawing/2014/main" id="{EE42D931-E1A9-41E0-A4CC-77071D63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713" y="1519238"/>
            <a:ext cx="30480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1288" name="Oval 27">
            <a:extLst>
              <a:ext uri="{FF2B5EF4-FFF2-40B4-BE49-F238E27FC236}">
                <a16:creationId xmlns:a16="http://schemas.microsoft.com/office/drawing/2014/main" id="{D8EF576E-194D-45A8-9D02-F5D5E14C0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2955925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289" name="Text Box 28">
            <a:extLst>
              <a:ext uri="{FF2B5EF4-FFF2-40B4-BE49-F238E27FC236}">
                <a16:creationId xmlns:a16="http://schemas.microsoft.com/office/drawing/2014/main" id="{58711241-1B30-4100-BD37-1087C9F93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3081338"/>
            <a:ext cx="2238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</p:txBody>
      </p:sp>
      <p:sp>
        <p:nvSpPr>
          <p:cNvPr id="767005" name="Rectangle 29">
            <a:extLst>
              <a:ext uri="{FF2B5EF4-FFF2-40B4-BE49-F238E27FC236}">
                <a16:creationId xmlns:a16="http://schemas.microsoft.com/office/drawing/2014/main" id="{13409928-CF04-4D3B-90E1-582E33D32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3825875"/>
            <a:ext cx="1922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b="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800" b="0" baseline="-1000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/>
                <a:cs typeface="楷体_GB2312"/>
              </a:rPr>
              <a:t> =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800" b="0" baseline="-10000">
                <a:latin typeface="Times New Roman" panose="02020603050405020304" pitchFamily="18" charset="0"/>
                <a:ea typeface="楷体_GB2312"/>
                <a:cs typeface="楷体_GB2312"/>
              </a:rPr>
              <a:t>1 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/>
                <a:cs typeface="楷体_GB2312"/>
              </a:rPr>
              <a:t>//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800" b="0" baseline="-10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kumimoji="1" lang="zh-CN" altLang="en-US" sz="2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2" name="Group 57">
            <a:extLst>
              <a:ext uri="{FF2B5EF4-FFF2-40B4-BE49-F238E27FC236}">
                <a16:creationId xmlns:a16="http://schemas.microsoft.com/office/drawing/2014/main" id="{9AB27FB4-D28C-4CCF-946F-CCE4B582FF7C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4473575"/>
            <a:ext cx="2889250" cy="1403350"/>
            <a:chOff x="3337" y="2818"/>
            <a:chExt cx="1820" cy="884"/>
          </a:xfrm>
        </p:grpSpPr>
        <p:sp>
          <p:nvSpPr>
            <p:cNvPr id="11298" name="Text Box 31">
              <a:extLst>
                <a:ext uri="{FF2B5EF4-FFF2-40B4-BE49-F238E27FC236}">
                  <a16:creationId xmlns:a16="http://schemas.microsoft.com/office/drawing/2014/main" id="{A90829D3-CDF0-4E54-9D1F-458BD431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3351"/>
              <a:ext cx="1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800" baseline="-10000">
                  <a:latin typeface="Times New Roman" panose="02020603050405020304" pitchFamily="18" charset="0"/>
                  <a:ea typeface="楷体_GB2312"/>
                  <a:cs typeface="楷体_GB2312"/>
                </a:rPr>
                <a:t>o</a:t>
              </a:r>
            </a:p>
          </p:txBody>
        </p:sp>
        <p:sp>
          <p:nvSpPr>
            <p:cNvPr id="11299" name="Line 33">
              <a:extLst>
                <a:ext uri="{FF2B5EF4-FFF2-40B4-BE49-F238E27FC236}">
                  <a16:creationId xmlns:a16="http://schemas.microsoft.com/office/drawing/2014/main" id="{65114406-4CC6-48AD-A4ED-C64811613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3227"/>
              <a:ext cx="21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34">
              <a:extLst>
                <a:ext uri="{FF2B5EF4-FFF2-40B4-BE49-F238E27FC236}">
                  <a16:creationId xmlns:a16="http://schemas.microsoft.com/office/drawing/2014/main" id="{B5883DE2-C1A3-469E-B59B-C56F354D3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3535"/>
              <a:ext cx="4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Line 35">
              <a:extLst>
                <a:ext uri="{FF2B5EF4-FFF2-40B4-BE49-F238E27FC236}">
                  <a16:creationId xmlns:a16="http://schemas.microsoft.com/office/drawing/2014/main" id="{83E1C85F-49E1-4CD3-8618-5ADED74FA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350"/>
              <a:ext cx="46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Oval 36">
              <a:extLst>
                <a:ext uri="{FF2B5EF4-FFF2-40B4-BE49-F238E27FC236}">
                  <a16:creationId xmlns:a16="http://schemas.microsoft.com/office/drawing/2014/main" id="{D967130A-48D8-4E7D-B743-BDF708778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3496"/>
              <a:ext cx="80" cy="8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1303" name="Line 38">
              <a:extLst>
                <a:ext uri="{FF2B5EF4-FFF2-40B4-BE49-F238E27FC236}">
                  <a16:creationId xmlns:a16="http://schemas.microsoft.com/office/drawing/2014/main" id="{EFDAFFD0-24CA-4620-BD7E-3A5FDFDDE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2818"/>
              <a:ext cx="8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4" name="Line 39">
              <a:extLst>
                <a:ext uri="{FF2B5EF4-FFF2-40B4-BE49-F238E27FC236}">
                  <a16:creationId xmlns:a16="http://schemas.microsoft.com/office/drawing/2014/main" id="{1DB48C22-C339-4F8B-8817-C1503BB962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8" y="2818"/>
              <a:ext cx="0" cy="5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5" name="Line 40">
              <a:extLst>
                <a:ext uri="{FF2B5EF4-FFF2-40B4-BE49-F238E27FC236}">
                  <a16:creationId xmlns:a16="http://schemas.microsoft.com/office/drawing/2014/main" id="{E3193B41-BBA8-4610-A68B-96D4EE17B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2824"/>
              <a:ext cx="0" cy="4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6" name="Oval 45">
              <a:extLst>
                <a:ext uri="{FF2B5EF4-FFF2-40B4-BE49-F238E27FC236}">
                  <a16:creationId xmlns:a16="http://schemas.microsoft.com/office/drawing/2014/main" id="{91476912-DB0B-4F19-AFC5-587F0A41D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3312"/>
              <a:ext cx="80" cy="8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1307" name="Text Box 46">
              <a:extLst>
                <a:ext uri="{FF2B5EF4-FFF2-40B4-BE49-F238E27FC236}">
                  <a16:creationId xmlns:a16="http://schemas.microsoft.com/office/drawing/2014/main" id="{45D91450-96C1-493D-BF4A-66D62F0BD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7" y="3362"/>
              <a:ext cx="14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800" baseline="-10000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</a:p>
          </p:txBody>
        </p:sp>
        <p:grpSp>
          <p:nvGrpSpPr>
            <p:cNvPr id="11308" name="Group 47">
              <a:extLst>
                <a:ext uri="{FF2B5EF4-FFF2-40B4-BE49-F238E27FC236}">
                  <a16:creationId xmlns:a16="http://schemas.microsoft.com/office/drawing/2014/main" id="{6305F577-DCFD-4D2F-9D96-BACB70F61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3007"/>
              <a:ext cx="522" cy="695"/>
              <a:chOff x="5944" y="3166"/>
              <a:chExt cx="587" cy="695"/>
            </a:xfrm>
          </p:grpSpPr>
          <p:sp>
            <p:nvSpPr>
              <p:cNvPr id="11309" name="Text Box 48">
                <a:extLst>
                  <a:ext uri="{FF2B5EF4-FFF2-40B4-BE49-F238E27FC236}">
                    <a16:creationId xmlns:a16="http://schemas.microsoft.com/office/drawing/2014/main" id="{10BB4E9E-C83D-44A8-8847-1B31B10CD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" y="3513"/>
                <a:ext cx="12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+</a:t>
                </a:r>
                <a:endParaRPr kumimoji="1" lang="en-US" altLang="zh-CN" sz="2400" b="0">
                  <a:ea typeface="楷体_GB2312"/>
                  <a:cs typeface="楷体_GB2312"/>
                </a:endParaRPr>
              </a:p>
            </p:txBody>
          </p:sp>
          <p:sp>
            <p:nvSpPr>
              <p:cNvPr id="11310" name="Text Box 49">
                <a:extLst>
                  <a:ext uri="{FF2B5EF4-FFF2-40B4-BE49-F238E27FC236}">
                    <a16:creationId xmlns:a16="http://schemas.microsoft.com/office/drawing/2014/main" id="{02623BDC-FFBD-4A1C-AF61-8619A057D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1" y="3280"/>
                <a:ext cx="13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1800"/>
                  <a:t> </a:t>
                </a:r>
                <a:r>
                  <a:rPr kumimoji="1" lang="zh-CN" altLang="zh-CN" sz="1800"/>
                  <a:t>–</a:t>
                </a:r>
                <a:endParaRPr kumimoji="1" lang="en-US" altLang="zh-CN" sz="1600">
                  <a:ea typeface="黑体" panose="02010609060101010101" pitchFamily="49" charset="-122"/>
                </a:endParaRPr>
              </a:p>
            </p:txBody>
          </p:sp>
          <p:sp>
            <p:nvSpPr>
              <p:cNvPr id="11311" name="AutoShape 50">
                <a:extLst>
                  <a:ext uri="{FF2B5EF4-FFF2-40B4-BE49-F238E27FC236}">
                    <a16:creationId xmlns:a16="http://schemas.microsoft.com/office/drawing/2014/main" id="{CBDCC453-1F07-4E2B-9F06-4013D30200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890" y="3220"/>
                <a:ext cx="695" cy="58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1312" name="Text Box 51">
                <a:extLst>
                  <a:ext uri="{FF2B5EF4-FFF2-40B4-BE49-F238E27FC236}">
                    <a16:creationId xmlns:a16="http://schemas.microsoft.com/office/drawing/2014/main" id="{25894657-3141-4734-BBA9-23F9F5298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3" y="3385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</p:grpSp>
      </p:grpSp>
      <p:grpSp>
        <p:nvGrpSpPr>
          <p:cNvPr id="11292" name="Group 52">
            <a:extLst>
              <a:ext uri="{FF2B5EF4-FFF2-40B4-BE49-F238E27FC236}">
                <a16:creationId xmlns:a16="http://schemas.microsoft.com/office/drawing/2014/main" id="{FE320485-B917-4A15-A88C-3AF4C808F74C}"/>
              </a:ext>
            </a:extLst>
          </p:cNvPr>
          <p:cNvGrpSpPr>
            <a:grpSpLocks/>
          </p:cNvGrpSpPr>
          <p:nvPr/>
        </p:nvGrpSpPr>
        <p:grpSpPr bwMode="auto">
          <a:xfrm>
            <a:off x="6791325" y="2473325"/>
            <a:ext cx="931863" cy="1103313"/>
            <a:chOff x="5944" y="3166"/>
            <a:chExt cx="587" cy="695"/>
          </a:xfrm>
        </p:grpSpPr>
        <p:sp>
          <p:nvSpPr>
            <p:cNvPr id="11294" name="Text Box 53">
              <a:extLst>
                <a:ext uri="{FF2B5EF4-FFF2-40B4-BE49-F238E27FC236}">
                  <a16:creationId xmlns:a16="http://schemas.microsoft.com/office/drawing/2014/main" id="{9958C177-4BC9-4DAD-964E-F8D00631B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11295" name="Text Box 54">
              <a:extLst>
                <a:ext uri="{FF2B5EF4-FFF2-40B4-BE49-F238E27FC236}">
                  <a16:creationId xmlns:a16="http://schemas.microsoft.com/office/drawing/2014/main" id="{26B794D8-AD96-4F56-8107-211D5C8BF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8" y="328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800"/>
                <a:t> </a:t>
              </a: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1296" name="AutoShape 55">
              <a:extLst>
                <a:ext uri="{FF2B5EF4-FFF2-40B4-BE49-F238E27FC236}">
                  <a16:creationId xmlns:a16="http://schemas.microsoft.com/office/drawing/2014/main" id="{3E74DE58-3DBC-436C-8239-F890EF052C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1297" name="Text Box 56">
              <a:extLst>
                <a:ext uri="{FF2B5EF4-FFF2-40B4-BE49-F238E27FC236}">
                  <a16:creationId xmlns:a16="http://schemas.microsoft.com/office/drawing/2014/main" id="{FA4DDD54-AB69-4416-A6DB-410605479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767034" name="Rectangle 58">
            <a:extLst>
              <a:ext uri="{FF2B5EF4-FFF2-40B4-BE49-F238E27FC236}">
                <a16:creationId xmlns:a16="http://schemas.microsoft.com/office/drawing/2014/main" id="{065E391F-5B38-41A8-B3D9-30320DAC5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8" y="2024063"/>
            <a:ext cx="2333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b="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800" b="0" baseline="-10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/>
                <a:cs typeface="楷体_GB2312"/>
              </a:rPr>
              <a:t> = 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∞, 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800" b="0" baseline="-10000">
                <a:latin typeface="Times New Roman" panose="02020603050405020304" pitchFamily="18" charset="0"/>
                <a:ea typeface="楷体_GB2312"/>
                <a:cs typeface="楷体_GB2312"/>
              </a:rPr>
              <a:t>o 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/>
                <a:cs typeface="楷体_GB2312"/>
              </a:rPr>
              <a:t>= 0</a:t>
            </a:r>
            <a:endParaRPr kumimoji="1" lang="zh-CN" altLang="en-US" sz="2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8" grpId="0" build="p" bldLvl="2"/>
      <p:bldP spid="767005" grpId="0"/>
      <p:bldP spid="7670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0B2D31B2-0E4B-4C01-A085-488AAC8C7A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D128F71-DAB2-415E-9683-19DBDB4F58C0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B4F18D81-0558-4BE0-9281-A7B87C330E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31F5AA20-100D-4E0F-BD91-4824C83E8B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BE4C0EC-B5AB-4EFD-BF87-2B3DA8A06508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15B505A2-3A83-4FC6-838F-210A7A5B9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反相比例运算电路</a:t>
            </a:r>
            <a:endParaRPr kumimoji="1"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9027" name="Rectangle 3">
            <a:extLst>
              <a:ext uri="{FF2B5EF4-FFF2-40B4-BE49-F238E27FC236}">
                <a16:creationId xmlns:a16="http://schemas.microsoft.com/office/drawing/2014/main" id="{B82BC7AD-BDF4-4652-8AA8-BFF4B30006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2575"/>
            <a:ext cx="7678738" cy="48291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800"/>
              <a:t>输出信号与输入信号反相且成比例</a:t>
            </a:r>
          </a:p>
          <a:p>
            <a:pPr lvl="1">
              <a:spcAft>
                <a:spcPts val="1200"/>
              </a:spcAft>
            </a:pPr>
            <a:r>
              <a:rPr lang="zh-CN" altLang="en-US" sz="2400"/>
              <a:t>输入信号加到同相输入端</a:t>
            </a:r>
            <a:endParaRPr lang="en-US" altLang="zh-CN" i="1" baseline="-10000">
              <a:latin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lang="zh-CN" altLang="en-US" sz="2400"/>
              <a:t>反馈类型</a:t>
            </a:r>
          </a:p>
          <a:p>
            <a:pPr lvl="1">
              <a:spcAft>
                <a:spcPts val="1200"/>
              </a:spcAft>
              <a:buFontTx/>
              <a:buNone/>
            </a:pPr>
            <a:r>
              <a:rPr lang="zh-CN" altLang="en-US" sz="2400"/>
              <a:t>   电压并联负反馈</a:t>
            </a:r>
          </a:p>
          <a:p>
            <a:pPr lvl="1">
              <a:spcAft>
                <a:spcPts val="1200"/>
              </a:spcAft>
            </a:pPr>
            <a:r>
              <a:rPr lang="zh-CN" altLang="en-US" sz="2400"/>
              <a:t>放大倍数</a:t>
            </a:r>
          </a:p>
          <a:p>
            <a:pPr lvl="1">
              <a:spcAft>
                <a:spcPts val="1200"/>
              </a:spcAft>
              <a:buFontTx/>
              <a:buNone/>
            </a:pPr>
            <a:r>
              <a:rPr lang="zh-CN" altLang="en-US"/>
              <a:t>   </a:t>
            </a:r>
            <a:r>
              <a:rPr kumimoji="1" lang="en-US" altLang="zh-CN" i="1"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= </a:t>
            </a:r>
            <a:r>
              <a:rPr kumimoji="1"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−</a:t>
            </a:r>
            <a:r>
              <a:rPr kumimoji="1" lang="en-US" altLang="zh-CN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/>
                <a:cs typeface="楷体_GB231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/</a:t>
            </a:r>
            <a:r>
              <a:rPr kumimoji="1" lang="en-US" altLang="zh-CN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lang="zh-CN" altLang="en-US"/>
          </a:p>
          <a:p>
            <a:pPr lvl="1">
              <a:spcAft>
                <a:spcPts val="1200"/>
              </a:spcAft>
            </a:pPr>
            <a:r>
              <a:rPr lang="zh-CN" altLang="en-US" sz="2400"/>
              <a:t>输入</a:t>
            </a:r>
            <a:r>
              <a:rPr lang="en-US" altLang="zh-CN" sz="2400"/>
              <a:t>/</a:t>
            </a:r>
            <a:r>
              <a:rPr lang="zh-CN" altLang="en-US" sz="2400"/>
              <a:t>输出电阻</a:t>
            </a:r>
          </a:p>
          <a:p>
            <a:pPr lvl="1">
              <a:spcAft>
                <a:spcPts val="1200"/>
              </a:spcAft>
              <a:buFontTx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楷体_GB2312"/>
                <a:cs typeface="楷体_GB2312"/>
              </a:rPr>
              <a:t>   R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= </a:t>
            </a:r>
            <a:r>
              <a:rPr kumimoji="1" lang="en-US" altLang="zh-CN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,  </a:t>
            </a:r>
            <a:r>
              <a:rPr kumimoji="1" lang="en-US" altLang="zh-CN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/>
                <a:cs typeface="楷体_GB2312"/>
              </a:rPr>
              <a:t>o </a:t>
            </a:r>
            <a:r>
              <a:rPr kumimoji="1"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= 0</a:t>
            </a:r>
            <a:endParaRPr lang="zh-CN" altLang="en-US" sz="2400"/>
          </a:p>
        </p:txBody>
      </p:sp>
      <p:sp>
        <p:nvSpPr>
          <p:cNvPr id="13319" name="Text Box 4">
            <a:extLst>
              <a:ext uri="{FF2B5EF4-FFF2-40B4-BE49-F238E27FC236}">
                <a16:creationId xmlns:a16="http://schemas.microsoft.com/office/drawing/2014/main" id="{54375C55-D9F8-430F-903F-4B0693DEF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0" y="3656013"/>
            <a:ext cx="2778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13320" name="Line 6">
            <a:extLst>
              <a:ext uri="{FF2B5EF4-FFF2-40B4-BE49-F238E27FC236}">
                <a16:creationId xmlns:a16="http://schemas.microsoft.com/office/drawing/2014/main" id="{3C531479-C202-401E-B9EB-ABE99FB5E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8550" y="3382963"/>
            <a:ext cx="15271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Line 7">
            <a:extLst>
              <a:ext uri="{FF2B5EF4-FFF2-40B4-BE49-F238E27FC236}">
                <a16:creationId xmlns:a16="http://schemas.microsoft.com/office/drawing/2014/main" id="{5B8D24E0-3B42-4BC5-82AD-98DFBA3E6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2838" y="3994150"/>
            <a:ext cx="15065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Line 8">
            <a:extLst>
              <a:ext uri="{FF2B5EF4-FFF2-40B4-BE49-F238E27FC236}">
                <a16:creationId xmlns:a16="http://schemas.microsoft.com/office/drawing/2014/main" id="{A0246DDD-B459-475C-BA89-C937522FF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2825" y="3687763"/>
            <a:ext cx="739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Oval 9">
            <a:extLst>
              <a:ext uri="{FF2B5EF4-FFF2-40B4-BE49-F238E27FC236}">
                <a16:creationId xmlns:a16="http://schemas.microsoft.com/office/drawing/2014/main" id="{E2414D71-0A4F-45F0-BAD9-6E773395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3322638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3324" name="Text Box 11">
            <a:extLst>
              <a:ext uri="{FF2B5EF4-FFF2-40B4-BE49-F238E27FC236}">
                <a16:creationId xmlns:a16="http://schemas.microsoft.com/office/drawing/2014/main" id="{F5413738-DAA6-4A58-8784-FB738A4D2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4113213"/>
            <a:ext cx="3048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3325" name="Rectangle 12">
            <a:extLst>
              <a:ext uri="{FF2B5EF4-FFF2-40B4-BE49-F238E27FC236}">
                <a16:creationId xmlns:a16="http://schemas.microsoft.com/office/drawing/2014/main" id="{46C39352-5217-43DB-AA29-6FCA470BF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3297238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3326" name="Rectangle 13">
            <a:extLst>
              <a:ext uri="{FF2B5EF4-FFF2-40B4-BE49-F238E27FC236}">
                <a16:creationId xmlns:a16="http://schemas.microsoft.com/office/drawing/2014/main" id="{F5C9A196-A5C5-446A-B257-750FC5043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3898900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3327" name="Line 14">
            <a:extLst>
              <a:ext uri="{FF2B5EF4-FFF2-40B4-BE49-F238E27FC236}">
                <a16:creationId xmlns:a16="http://schemas.microsoft.com/office/drawing/2014/main" id="{0A733249-C481-44C3-B774-1976D0534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2838" y="3976688"/>
            <a:ext cx="0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28" name="Line 15">
            <a:extLst>
              <a:ext uri="{FF2B5EF4-FFF2-40B4-BE49-F238E27FC236}">
                <a16:creationId xmlns:a16="http://schemas.microsoft.com/office/drawing/2014/main" id="{47BCA9DF-C234-4DF6-A79B-BCD23F1C8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3613" y="4295775"/>
            <a:ext cx="2905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9" name="Line 16">
            <a:extLst>
              <a:ext uri="{FF2B5EF4-FFF2-40B4-BE49-F238E27FC236}">
                <a16:creationId xmlns:a16="http://schemas.microsoft.com/office/drawing/2014/main" id="{10736DD9-8C81-4D67-9F2F-F3B97BD55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2716213"/>
            <a:ext cx="1587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30" name="Line 17">
            <a:extLst>
              <a:ext uri="{FF2B5EF4-FFF2-40B4-BE49-F238E27FC236}">
                <a16:creationId xmlns:a16="http://schemas.microsoft.com/office/drawing/2014/main" id="{795A3899-A3AE-459B-9893-845FC7CBA3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9375" y="2714625"/>
            <a:ext cx="0" cy="973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31" name="Line 18">
            <a:extLst>
              <a:ext uri="{FF2B5EF4-FFF2-40B4-BE49-F238E27FC236}">
                <a16:creationId xmlns:a16="http://schemas.microsoft.com/office/drawing/2014/main" id="{A2A81D90-02FE-402B-82E5-8A46942DE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813" y="2711450"/>
            <a:ext cx="0" cy="66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32" name="Rectangle 19">
            <a:extLst>
              <a:ext uri="{FF2B5EF4-FFF2-40B4-BE49-F238E27FC236}">
                <a16:creationId xmlns:a16="http://schemas.microsoft.com/office/drawing/2014/main" id="{0825A679-47DC-413B-86A3-DDEDF1742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0" y="2622550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3333" name="Text Box 24">
            <a:extLst>
              <a:ext uri="{FF2B5EF4-FFF2-40B4-BE49-F238E27FC236}">
                <a16:creationId xmlns:a16="http://schemas.microsoft.com/office/drawing/2014/main" id="{0B65CEE9-76F7-4220-8063-2C2B65187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2852738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3334" name="Text Box 25">
            <a:extLst>
              <a:ext uri="{FF2B5EF4-FFF2-40B4-BE49-F238E27FC236}">
                <a16:creationId xmlns:a16="http://schemas.microsoft.com/office/drawing/2014/main" id="{1CE55F80-B38B-45FE-9EA4-FFB4F05A0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21383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3335" name="Oval 26">
            <a:extLst>
              <a:ext uri="{FF2B5EF4-FFF2-40B4-BE49-F238E27FC236}">
                <a16:creationId xmlns:a16="http://schemas.microsoft.com/office/drawing/2014/main" id="{B431A7ED-CE0F-43A6-8489-7C6574233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25" y="3614738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3336" name="Text Box 27">
            <a:extLst>
              <a:ext uri="{FF2B5EF4-FFF2-40B4-BE49-F238E27FC236}">
                <a16:creationId xmlns:a16="http://schemas.microsoft.com/office/drawing/2014/main" id="{676D3051-9689-4018-B965-89B4E65D4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3109913"/>
            <a:ext cx="2238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</p:txBody>
      </p:sp>
      <p:grpSp>
        <p:nvGrpSpPr>
          <p:cNvPr id="13337" name="Group 31">
            <a:extLst>
              <a:ext uri="{FF2B5EF4-FFF2-40B4-BE49-F238E27FC236}">
                <a16:creationId xmlns:a16="http://schemas.microsoft.com/office/drawing/2014/main" id="{3CE1DDE3-8B73-437B-9072-663FCF7F6C3C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3124200"/>
            <a:ext cx="931863" cy="1103313"/>
            <a:chOff x="5944" y="3166"/>
            <a:chExt cx="587" cy="695"/>
          </a:xfrm>
        </p:grpSpPr>
        <p:sp>
          <p:nvSpPr>
            <p:cNvPr id="13340" name="Text Box 32">
              <a:extLst>
                <a:ext uri="{FF2B5EF4-FFF2-40B4-BE49-F238E27FC236}">
                  <a16:creationId xmlns:a16="http://schemas.microsoft.com/office/drawing/2014/main" id="{3CEEDD9D-26F7-4912-AF63-61382DB62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13341" name="Text Box 33">
              <a:extLst>
                <a:ext uri="{FF2B5EF4-FFF2-40B4-BE49-F238E27FC236}">
                  <a16:creationId xmlns:a16="http://schemas.microsoft.com/office/drawing/2014/main" id="{B1F54CE2-0462-4624-BB1B-27FEA5AD9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8" y="328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800"/>
                <a:t> </a:t>
              </a: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3342" name="AutoShape 34">
              <a:extLst>
                <a:ext uri="{FF2B5EF4-FFF2-40B4-BE49-F238E27FC236}">
                  <a16:creationId xmlns:a16="http://schemas.microsoft.com/office/drawing/2014/main" id="{3DDDB039-AF57-4969-8ABD-A74713F51E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3343" name="Text Box 35">
              <a:extLst>
                <a:ext uri="{FF2B5EF4-FFF2-40B4-BE49-F238E27FC236}">
                  <a16:creationId xmlns:a16="http://schemas.microsoft.com/office/drawing/2014/main" id="{5A5A7BA2-BED1-4A4C-A20D-F518A1D13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21059517-E0C9-4146-B40C-62A13E609E71}"/>
              </a:ext>
            </a:extLst>
          </p:cNvPr>
          <p:cNvSpPr/>
          <p:nvPr/>
        </p:nvSpPr>
        <p:spPr>
          <a:xfrm>
            <a:off x="4935538" y="4775200"/>
            <a:ext cx="14160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ct val="20000"/>
              </a:spcAft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宋体"/>
              </a:rPr>
              <a:t>平衡电阻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1525B70-03D5-4ADE-92E0-EE1893A5041B}"/>
              </a:ext>
            </a:extLst>
          </p:cNvPr>
          <p:cNvSpPr/>
          <p:nvPr/>
        </p:nvSpPr>
        <p:spPr>
          <a:xfrm>
            <a:off x="4906963" y="5324475"/>
            <a:ext cx="1993900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kern="0" baseline="-1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800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kern="0" baseline="-1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en-US" altLang="zh-CN" sz="2800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kern="0" baseline="-1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endParaRPr lang="zh-CN" altLang="en-US" sz="16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7" grpId="0" build="p" bldLvl="2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088806BE-AB47-4CBE-8B13-1A72617D3F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A97A7F-277B-4AD4-84D7-23355B9C378E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9219F509-DF9E-4E9A-91D8-E01E289082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F4BD34EF-3522-445B-A793-3E3EBDC980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04BF021-1397-4DCE-B043-5FD6D38E33C3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B49B8352-F724-4CED-9CBB-0F1D8EDB2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加法运算电路</a:t>
            </a:r>
          </a:p>
        </p:txBody>
      </p:sp>
      <p:sp>
        <p:nvSpPr>
          <p:cNvPr id="14342" name="Text Box 3">
            <a:extLst>
              <a:ext uri="{FF2B5EF4-FFF2-40B4-BE49-F238E27FC236}">
                <a16:creationId xmlns:a16="http://schemas.microsoft.com/office/drawing/2014/main" id="{7C6FDFDD-2F9A-4DC7-86C0-CEAB48AFA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50" y="3022600"/>
            <a:ext cx="236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343" name="Text Box 4">
            <a:extLst>
              <a:ext uri="{FF2B5EF4-FFF2-40B4-BE49-F238E27FC236}">
                <a16:creationId xmlns:a16="http://schemas.microsoft.com/office/drawing/2014/main" id="{4596BD38-54F8-498E-B80E-8E686256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401763"/>
            <a:ext cx="39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f</a:t>
            </a:r>
            <a:endParaRPr kumimoji="1" lang="en-US" altLang="zh-CN" sz="2400" b="0" i="1">
              <a:latin typeface="Times New Roman" panose="02020603050405020304" pitchFamily="18" charset="0"/>
            </a:endParaRPr>
          </a:p>
        </p:txBody>
      </p:sp>
      <p:sp>
        <p:nvSpPr>
          <p:cNvPr id="14344" name="Text Box 5">
            <a:extLst>
              <a:ext uri="{FF2B5EF4-FFF2-40B4-BE49-F238E27FC236}">
                <a16:creationId xmlns:a16="http://schemas.microsoft.com/office/drawing/2014/main" id="{647A1C00-C218-4B4C-AECF-F578B4D8D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8067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12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5" name="Text Box 6">
            <a:extLst>
              <a:ext uri="{FF2B5EF4-FFF2-40B4-BE49-F238E27FC236}">
                <a16:creationId xmlns:a16="http://schemas.microsoft.com/office/drawing/2014/main" id="{8DE85686-9DFF-4B11-ACFE-1CF8B7AD5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75" y="3890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2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6" name="Line 7">
            <a:extLst>
              <a:ext uri="{FF2B5EF4-FFF2-40B4-BE49-F238E27FC236}">
                <a16:creationId xmlns:a16="http://schemas.microsoft.com/office/drawing/2014/main" id="{27FB80AA-01B2-4A23-905A-555D4F27D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2738" y="3411538"/>
            <a:ext cx="163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Line 8">
            <a:extLst>
              <a:ext uri="{FF2B5EF4-FFF2-40B4-BE49-F238E27FC236}">
                <a16:creationId xmlns:a16="http://schemas.microsoft.com/office/drawing/2014/main" id="{465C9A16-8922-4B9C-A810-EA7A12435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438" y="3594100"/>
            <a:ext cx="723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Oval 9">
            <a:extLst>
              <a:ext uri="{FF2B5EF4-FFF2-40B4-BE49-F238E27FC236}">
                <a16:creationId xmlns:a16="http://schemas.microsoft.com/office/drawing/2014/main" id="{55BFDC32-CD29-413F-A83F-0E9056BF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43275"/>
            <a:ext cx="114300" cy="1365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4349" name="Oval 10">
            <a:extLst>
              <a:ext uri="{FF2B5EF4-FFF2-40B4-BE49-F238E27FC236}">
                <a16:creationId xmlns:a16="http://schemas.microsoft.com/office/drawing/2014/main" id="{0C039D2A-2BB2-409D-BE6F-BB67932C2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3525838"/>
            <a:ext cx="114300" cy="1365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4350" name="Rectangle 11">
            <a:extLst>
              <a:ext uri="{FF2B5EF4-FFF2-40B4-BE49-F238E27FC236}">
                <a16:creationId xmlns:a16="http://schemas.microsoft.com/office/drawing/2014/main" id="{36701BD5-5F9D-4B4E-8C86-6C03736BBDC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000750" y="3319463"/>
            <a:ext cx="457200" cy="18256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4351" name="Line 12">
            <a:extLst>
              <a:ext uri="{FF2B5EF4-FFF2-40B4-BE49-F238E27FC236}">
                <a16:creationId xmlns:a16="http://schemas.microsoft.com/office/drawing/2014/main" id="{8B87DF53-778D-4BCE-BA86-0E958126E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5263" y="4071938"/>
            <a:ext cx="3413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Text Box 13">
            <a:extLst>
              <a:ext uri="{FF2B5EF4-FFF2-40B4-BE49-F238E27FC236}">
                <a16:creationId xmlns:a16="http://schemas.microsoft.com/office/drawing/2014/main" id="{3C1C22B3-7777-429D-BD0E-8A1643A99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275" y="142557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f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53" name="Line 14">
            <a:extLst>
              <a:ext uri="{FF2B5EF4-FFF2-40B4-BE49-F238E27FC236}">
                <a16:creationId xmlns:a16="http://schemas.microsoft.com/office/drawing/2014/main" id="{D799FD15-7008-4681-A684-0F9E49298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92722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Text Box 15">
            <a:extLst>
              <a:ext uri="{FF2B5EF4-FFF2-40B4-BE49-F238E27FC236}">
                <a16:creationId xmlns:a16="http://schemas.microsoft.com/office/drawing/2014/main" id="{0A2995CC-BACC-4A11-BF4D-79D90F810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2781300"/>
            <a:ext cx="2428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i2</a:t>
            </a:r>
          </a:p>
        </p:txBody>
      </p:sp>
      <p:sp>
        <p:nvSpPr>
          <p:cNvPr id="14355" name="Text Box 16">
            <a:extLst>
              <a:ext uri="{FF2B5EF4-FFF2-40B4-BE49-F238E27FC236}">
                <a16:creationId xmlns:a16="http://schemas.microsoft.com/office/drawing/2014/main" id="{66F69792-F1A6-4441-B8AE-1465DD7EB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775" y="3071813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356" name="Line 17">
            <a:extLst>
              <a:ext uri="{FF2B5EF4-FFF2-40B4-BE49-F238E27FC236}">
                <a16:creationId xmlns:a16="http://schemas.microsoft.com/office/drawing/2014/main" id="{54E5E0E6-496B-4ECF-9E4E-E73493352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822700"/>
            <a:ext cx="1576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7" name="Rectangle 18">
            <a:extLst>
              <a:ext uri="{FF2B5EF4-FFF2-40B4-BE49-F238E27FC236}">
                <a16:creationId xmlns:a16="http://schemas.microsoft.com/office/drawing/2014/main" id="{DD2AF8D0-AEA4-4A8D-B795-CE83D743174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000750" y="3730625"/>
            <a:ext cx="457200" cy="18256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4358" name="Line 19">
            <a:extLst>
              <a:ext uri="{FF2B5EF4-FFF2-40B4-BE49-F238E27FC236}">
                <a16:creationId xmlns:a16="http://schemas.microsoft.com/office/drawing/2014/main" id="{D0D5E898-2FB7-4F16-BFF3-B32CBABFF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113" y="3275013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9" name="Line 20">
            <a:extLst>
              <a:ext uri="{FF2B5EF4-FFF2-40B4-BE49-F238E27FC236}">
                <a16:creationId xmlns:a16="http://schemas.microsoft.com/office/drawing/2014/main" id="{E330E243-AE03-4A98-85CE-3F647E8B7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7188" y="3822700"/>
            <a:ext cx="0" cy="250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Text Box 21">
            <a:extLst>
              <a:ext uri="{FF2B5EF4-FFF2-40B4-BE49-F238E27FC236}">
                <a16:creationId xmlns:a16="http://schemas.microsoft.com/office/drawing/2014/main" id="{94F03D34-AEE3-4542-971F-D1D9D71BF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06057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11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61" name="Text Box 22">
            <a:extLst>
              <a:ext uri="{FF2B5EF4-FFF2-40B4-BE49-F238E27FC236}">
                <a16:creationId xmlns:a16="http://schemas.microsoft.com/office/drawing/2014/main" id="{485E1B76-DCD9-4475-BA66-D183F982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8" y="1952625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i1</a:t>
            </a:r>
          </a:p>
        </p:txBody>
      </p:sp>
      <p:sp>
        <p:nvSpPr>
          <p:cNvPr id="14362" name="Text Box 23">
            <a:extLst>
              <a:ext uri="{FF2B5EF4-FFF2-40B4-BE49-F238E27FC236}">
                <a16:creationId xmlns:a16="http://schemas.microsoft.com/office/drawing/2014/main" id="{7C8E19C1-B776-4A62-AFCC-3191BC968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775" y="2295525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363" name="Line 24">
            <a:extLst>
              <a:ext uri="{FF2B5EF4-FFF2-40B4-BE49-F238E27FC236}">
                <a16:creationId xmlns:a16="http://schemas.microsoft.com/office/drawing/2014/main" id="{1A5B5830-62A2-4707-8D32-49DB392F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113" y="251777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4" name="Line 25">
            <a:extLst>
              <a:ext uri="{FF2B5EF4-FFF2-40B4-BE49-F238E27FC236}">
                <a16:creationId xmlns:a16="http://schemas.microsoft.com/office/drawing/2014/main" id="{32CAB32C-630C-4340-9065-E41E7FF8A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0" y="2646363"/>
            <a:ext cx="1333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5" name="Rectangle 26">
            <a:extLst>
              <a:ext uri="{FF2B5EF4-FFF2-40B4-BE49-F238E27FC236}">
                <a16:creationId xmlns:a16="http://schemas.microsoft.com/office/drawing/2014/main" id="{D8503D25-72EB-4A8D-8054-7A984328874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000750" y="2566988"/>
            <a:ext cx="457200" cy="18256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4366" name="Freeform 32">
            <a:extLst>
              <a:ext uri="{FF2B5EF4-FFF2-40B4-BE49-F238E27FC236}">
                <a16:creationId xmlns:a16="http://schemas.microsoft.com/office/drawing/2014/main" id="{527E07DF-A68C-42EC-9C71-AE295F914BC9}"/>
              </a:ext>
            </a:extLst>
          </p:cNvPr>
          <p:cNvSpPr>
            <a:spLocks/>
          </p:cNvSpPr>
          <p:nvPr/>
        </p:nvSpPr>
        <p:spPr bwMode="auto">
          <a:xfrm>
            <a:off x="6762750" y="2063750"/>
            <a:ext cx="1485900" cy="1530350"/>
          </a:xfrm>
          <a:custGeom>
            <a:avLst/>
            <a:gdLst>
              <a:gd name="T0" fmla="*/ 2147483646 w 936"/>
              <a:gd name="T1" fmla="*/ 2147483646 h 964"/>
              <a:gd name="T2" fmla="*/ 0 w 936"/>
              <a:gd name="T3" fmla="*/ 0 h 964"/>
              <a:gd name="T4" fmla="*/ 2147483646 w 936"/>
              <a:gd name="T5" fmla="*/ 0 h 964"/>
              <a:gd name="T6" fmla="*/ 2147483646 w 936"/>
              <a:gd name="T7" fmla="*/ 2147483646 h 964"/>
              <a:gd name="T8" fmla="*/ 0 60000 65536"/>
              <a:gd name="T9" fmla="*/ 0 60000 65536"/>
              <a:gd name="T10" fmla="*/ 0 60000 65536"/>
              <a:gd name="T11" fmla="*/ 0 60000 65536"/>
              <a:gd name="T12" fmla="*/ 0 w 936"/>
              <a:gd name="T13" fmla="*/ 0 h 964"/>
              <a:gd name="T14" fmla="*/ 936 w 936"/>
              <a:gd name="T15" fmla="*/ 964 h 9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" h="964">
                <a:moveTo>
                  <a:pt x="2" y="851"/>
                </a:moveTo>
                <a:lnTo>
                  <a:pt x="0" y="0"/>
                </a:lnTo>
                <a:lnTo>
                  <a:pt x="936" y="0"/>
                </a:lnTo>
                <a:lnTo>
                  <a:pt x="936" y="964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7" name="Rectangle 33">
            <a:extLst>
              <a:ext uri="{FF2B5EF4-FFF2-40B4-BE49-F238E27FC236}">
                <a16:creationId xmlns:a16="http://schemas.microsoft.com/office/drawing/2014/main" id="{E65E57A2-6A95-45E0-87DE-70272873355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77100" y="1995488"/>
            <a:ext cx="457200" cy="18256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4368" name="Oval 34">
            <a:extLst>
              <a:ext uri="{FF2B5EF4-FFF2-40B4-BE49-F238E27FC236}">
                <a16:creationId xmlns:a16="http://schemas.microsoft.com/office/drawing/2014/main" id="{F490575D-D508-4949-926D-AE7DF0B7F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66988"/>
            <a:ext cx="114300" cy="1365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770084" name="Object 36">
            <a:extLst>
              <a:ext uri="{FF2B5EF4-FFF2-40B4-BE49-F238E27FC236}">
                <a16:creationId xmlns:a16="http://schemas.microsoft.com/office/drawing/2014/main" id="{438F2A4E-84AE-497E-9903-5450583EF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1304925"/>
          <a:ext cx="142398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20474" imgH="431613" progId="Equation.3">
                  <p:embed/>
                </p:oleObj>
              </mc:Choice>
              <mc:Fallback>
                <p:oleObj name="公式" r:id="rId2" imgW="520474" imgH="431613" progId="Equation.3">
                  <p:embed/>
                  <p:pic>
                    <p:nvPicPr>
                      <p:cNvPr id="770084" name="Object 36">
                        <a:extLst>
                          <a:ext uri="{FF2B5EF4-FFF2-40B4-BE49-F238E27FC236}">
                            <a16:creationId xmlns:a16="http://schemas.microsoft.com/office/drawing/2014/main" id="{438F2A4E-84AE-497E-9903-5450583EFB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304925"/>
                        <a:ext cx="1423987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85" name="Object 37">
            <a:extLst>
              <a:ext uri="{FF2B5EF4-FFF2-40B4-BE49-F238E27FC236}">
                <a16:creationId xmlns:a16="http://schemas.microsoft.com/office/drawing/2014/main" id="{FA1543EB-983B-4AB4-901B-2768173D4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013" y="2349500"/>
          <a:ext cx="28829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91726" imgH="431613" progId="Equation.3">
                  <p:embed/>
                </p:oleObj>
              </mc:Choice>
              <mc:Fallback>
                <p:oleObj name="公式" r:id="rId4" imgW="1091726" imgH="431613" progId="Equation.3">
                  <p:embed/>
                  <p:pic>
                    <p:nvPicPr>
                      <p:cNvPr id="770085" name="Object 37">
                        <a:extLst>
                          <a:ext uri="{FF2B5EF4-FFF2-40B4-BE49-F238E27FC236}">
                            <a16:creationId xmlns:a16="http://schemas.microsoft.com/office/drawing/2014/main" id="{FA1543EB-983B-4AB4-901B-2768173D49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349500"/>
                        <a:ext cx="28829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86" name="Object 38">
            <a:extLst>
              <a:ext uri="{FF2B5EF4-FFF2-40B4-BE49-F238E27FC236}">
                <a16:creationId xmlns:a16="http://schemas.microsoft.com/office/drawing/2014/main" id="{86C2C90E-7742-45FF-B83A-7F42F6737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3392488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09088" imgH="431613" progId="Equation.3">
                  <p:embed/>
                </p:oleObj>
              </mc:Choice>
              <mc:Fallback>
                <p:oleObj name="公式" r:id="rId6" imgW="1409088" imgH="431613" progId="Equation.3">
                  <p:embed/>
                  <p:pic>
                    <p:nvPicPr>
                      <p:cNvPr id="770086" name="Object 38">
                        <a:extLst>
                          <a:ext uri="{FF2B5EF4-FFF2-40B4-BE49-F238E27FC236}">
                            <a16:creationId xmlns:a16="http://schemas.microsoft.com/office/drawing/2014/main" id="{86C2C90E-7742-45FF-B83A-7F42F6737A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392488"/>
                        <a:ext cx="350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87" name="Object 39">
            <a:extLst>
              <a:ext uri="{FF2B5EF4-FFF2-40B4-BE49-F238E27FC236}">
                <a16:creationId xmlns:a16="http://schemas.microsoft.com/office/drawing/2014/main" id="{3F4C5CDE-A888-48F8-952F-125EDE7A4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304925"/>
          <a:ext cx="18430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72808" imgH="431613" progId="Equation.3">
                  <p:embed/>
                </p:oleObj>
              </mc:Choice>
              <mc:Fallback>
                <p:oleObj name="公式" r:id="rId8" imgW="672808" imgH="431613" progId="Equation.3">
                  <p:embed/>
                  <p:pic>
                    <p:nvPicPr>
                      <p:cNvPr id="770087" name="Object 39">
                        <a:extLst>
                          <a:ext uri="{FF2B5EF4-FFF2-40B4-BE49-F238E27FC236}">
                            <a16:creationId xmlns:a16="http://schemas.microsoft.com/office/drawing/2014/main" id="{3F4C5CDE-A888-48F8-952F-125EDE7A4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304925"/>
                        <a:ext cx="184308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89" name="Object 41">
            <a:extLst>
              <a:ext uri="{FF2B5EF4-FFF2-40B4-BE49-F238E27FC236}">
                <a16:creationId xmlns:a16="http://schemas.microsoft.com/office/drawing/2014/main" id="{A83DF0A3-751F-45D6-A2A2-5052CD7352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0313" y="5553075"/>
          <a:ext cx="28876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43000" imgH="215900" progId="Equation.3">
                  <p:embed/>
                </p:oleObj>
              </mc:Choice>
              <mc:Fallback>
                <p:oleObj name="公式" r:id="rId10" imgW="1143000" imgH="215900" progId="Equation.3">
                  <p:embed/>
                  <p:pic>
                    <p:nvPicPr>
                      <p:cNvPr id="770089" name="Object 41">
                        <a:extLst>
                          <a:ext uri="{FF2B5EF4-FFF2-40B4-BE49-F238E27FC236}">
                            <a16:creationId xmlns:a16="http://schemas.microsoft.com/office/drawing/2014/main" id="{A83DF0A3-751F-45D6-A2A2-5052CD7352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5553075"/>
                        <a:ext cx="288766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90" name="Object 42">
            <a:extLst>
              <a:ext uri="{FF2B5EF4-FFF2-40B4-BE49-F238E27FC236}">
                <a16:creationId xmlns:a16="http://schemas.microsoft.com/office/drawing/2014/main" id="{DDCE5046-0CBE-4769-8E1F-F6E8A8F95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4545013"/>
          <a:ext cx="35290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80588" imgH="215806" progId="Equation.3">
                  <p:embed/>
                </p:oleObj>
              </mc:Choice>
              <mc:Fallback>
                <p:oleObj name="公式" r:id="rId12" imgW="1180588" imgH="215806" progId="Equation.3">
                  <p:embed/>
                  <p:pic>
                    <p:nvPicPr>
                      <p:cNvPr id="770090" name="Object 42">
                        <a:extLst>
                          <a:ext uri="{FF2B5EF4-FFF2-40B4-BE49-F238E27FC236}">
                            <a16:creationId xmlns:a16="http://schemas.microsoft.com/office/drawing/2014/main" id="{DDCE5046-0CBE-4769-8E1F-F6E8A8F95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545013"/>
                        <a:ext cx="35290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0091" name="Text Box 43">
            <a:extLst>
              <a:ext uri="{FF2B5EF4-FFF2-40B4-BE49-F238E27FC236}">
                <a16:creationId xmlns:a16="http://schemas.microsoft.com/office/drawing/2014/main" id="{F54FB108-CDEE-4EC9-9343-1AA64BE6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4905375"/>
            <a:ext cx="15478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600">
                <a:latin typeface="Times New Roman" panose="02020603050405020304" pitchFamily="18" charset="0"/>
              </a:rPr>
              <a:t>平衡电阻</a:t>
            </a:r>
          </a:p>
        </p:txBody>
      </p:sp>
      <p:grpSp>
        <p:nvGrpSpPr>
          <p:cNvPr id="14376" name="Group 44">
            <a:extLst>
              <a:ext uri="{FF2B5EF4-FFF2-40B4-BE49-F238E27FC236}">
                <a16:creationId xmlns:a16="http://schemas.microsoft.com/office/drawing/2014/main" id="{CACE2194-94C2-4398-B9A7-C8E9DC7CC4AC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3033713"/>
            <a:ext cx="931863" cy="1103312"/>
            <a:chOff x="5944" y="3166"/>
            <a:chExt cx="587" cy="695"/>
          </a:xfrm>
        </p:grpSpPr>
        <p:sp>
          <p:nvSpPr>
            <p:cNvPr id="14378" name="Text Box 45">
              <a:extLst>
                <a:ext uri="{FF2B5EF4-FFF2-40B4-BE49-F238E27FC236}">
                  <a16:creationId xmlns:a16="http://schemas.microsoft.com/office/drawing/2014/main" id="{00342DAD-C442-4B68-B0CA-DFDD30DA0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14379" name="Text Box 46">
              <a:extLst>
                <a:ext uri="{FF2B5EF4-FFF2-40B4-BE49-F238E27FC236}">
                  <a16:creationId xmlns:a16="http://schemas.microsoft.com/office/drawing/2014/main" id="{A8296141-66F6-4036-B6E9-8BE48E908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" y="3280"/>
              <a:ext cx="1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000"/>
                <a:t> </a:t>
              </a: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4380" name="AutoShape 47">
              <a:extLst>
                <a:ext uri="{FF2B5EF4-FFF2-40B4-BE49-F238E27FC236}">
                  <a16:creationId xmlns:a16="http://schemas.microsoft.com/office/drawing/2014/main" id="{92C3F059-BABA-4CFA-B7E4-B350C07B23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4381" name="Text Box 48">
              <a:extLst>
                <a:ext uri="{FF2B5EF4-FFF2-40B4-BE49-F238E27FC236}">
                  <a16:creationId xmlns:a16="http://schemas.microsoft.com/office/drawing/2014/main" id="{17815A1E-8BE5-4B97-BA8D-CF81B5190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aphicFrame>
        <p:nvGraphicFramePr>
          <p:cNvPr id="46" name="Object 8">
            <a:extLst>
              <a:ext uri="{FF2B5EF4-FFF2-40B4-BE49-F238E27FC236}">
                <a16:creationId xmlns:a16="http://schemas.microsoft.com/office/drawing/2014/main" id="{0FC82FB0-8268-4735-BC81-96E2F4C42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263" y="5272088"/>
          <a:ext cx="31892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282700" imgH="495300" progId="Equation.3">
                  <p:embed/>
                </p:oleObj>
              </mc:Choice>
              <mc:Fallback>
                <p:oleObj name="公式" r:id="rId14" imgW="1282700" imgH="495300" progId="Equation.3">
                  <p:embed/>
                  <p:pic>
                    <p:nvPicPr>
                      <p:cNvPr id="46" name="Object 8">
                        <a:extLst>
                          <a:ext uri="{FF2B5EF4-FFF2-40B4-BE49-F238E27FC236}">
                            <a16:creationId xmlns:a16="http://schemas.microsoft.com/office/drawing/2014/main" id="{0FC82FB0-8268-4735-BC81-96E2F4C423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5272088"/>
                        <a:ext cx="31892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7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7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86761EFD-86CB-4727-97DE-B11E3309E37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7C4CCFD-E8DE-47CA-AA75-E4E69868252A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DE8EA4AA-972E-42D7-B70B-1AC74E399A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F6F807B1-B407-4B6A-BAF0-781758846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84D4D9D-51D6-4459-8378-BA8F764B51B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FBF3DFE5-FDC5-4CAA-ADEA-6956DBE44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减法运算电路</a:t>
            </a:r>
            <a:r>
              <a:rPr lang="en-US" altLang="zh-CN">
                <a:latin typeface="宋体" panose="02010600030101010101" pitchFamily="2" charset="-122"/>
              </a:rPr>
              <a:t>(1)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5366" name="Text Box 3">
            <a:extLst>
              <a:ext uri="{FF2B5EF4-FFF2-40B4-BE49-F238E27FC236}">
                <a16:creationId xmlns:a16="http://schemas.microsoft.com/office/drawing/2014/main" id="{8B744145-FCBB-474A-87F1-72FC96005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1665288"/>
            <a:ext cx="512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f</a:t>
            </a:r>
            <a:endParaRPr kumimoji="1" lang="en-US" altLang="zh-CN" sz="2400" b="0" i="1">
              <a:latin typeface="Times New Roman" panose="02020603050405020304" pitchFamily="18" charset="0"/>
            </a:endParaRPr>
          </a:p>
        </p:txBody>
      </p:sp>
      <p:sp>
        <p:nvSpPr>
          <p:cNvPr id="15367" name="Text Box 4">
            <a:extLst>
              <a:ext uri="{FF2B5EF4-FFF2-40B4-BE49-F238E27FC236}">
                <a16:creationId xmlns:a16="http://schemas.microsoft.com/office/drawing/2014/main" id="{1B3B0B6F-4D74-4548-AD7C-CEC1B75E6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475" y="23050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1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8" name="Text Box 5">
            <a:extLst>
              <a:ext uri="{FF2B5EF4-FFF2-40B4-BE49-F238E27FC236}">
                <a16:creationId xmlns:a16="http://schemas.microsoft.com/office/drawing/2014/main" id="{D24ACB29-FE2D-456C-8B95-43A375FAF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34686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2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9" name="Text Box 6">
            <a:extLst>
              <a:ext uri="{FF2B5EF4-FFF2-40B4-BE49-F238E27FC236}">
                <a16:creationId xmlns:a16="http://schemas.microsoft.com/office/drawing/2014/main" id="{A826D23F-E4ED-4D52-B02D-FB582F374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25654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370" name="Line 7">
            <a:extLst>
              <a:ext uri="{FF2B5EF4-FFF2-40B4-BE49-F238E27FC236}">
                <a16:creationId xmlns:a16="http://schemas.microsoft.com/office/drawing/2014/main" id="{36CCF206-582E-432D-81AB-043C608D3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2878138"/>
            <a:ext cx="1571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Line 8">
            <a:extLst>
              <a:ext uri="{FF2B5EF4-FFF2-40B4-BE49-F238E27FC236}">
                <a16:creationId xmlns:a16="http://schemas.microsoft.com/office/drawing/2014/main" id="{A4F851D0-979B-4BDF-983D-A405D5825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3133725"/>
            <a:ext cx="693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Oval 9">
            <a:extLst>
              <a:ext uri="{FF2B5EF4-FFF2-40B4-BE49-F238E27FC236}">
                <a16:creationId xmlns:a16="http://schemas.microsoft.com/office/drawing/2014/main" id="{B56F7EF0-28C9-42B2-96F5-8F276F2F1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2822575"/>
            <a:ext cx="109538" cy="1095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73" name="Oval 10">
            <a:extLst>
              <a:ext uri="{FF2B5EF4-FFF2-40B4-BE49-F238E27FC236}">
                <a16:creationId xmlns:a16="http://schemas.microsoft.com/office/drawing/2014/main" id="{4C77BF26-2477-4FA8-AA29-9E4F62AD3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5" y="3078163"/>
            <a:ext cx="109538" cy="1095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74" name="Rectangle 11">
            <a:extLst>
              <a:ext uri="{FF2B5EF4-FFF2-40B4-BE49-F238E27FC236}">
                <a16:creationId xmlns:a16="http://schemas.microsoft.com/office/drawing/2014/main" id="{FC249799-2228-4F39-8EAD-CE862DB5F6B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751513" y="2805113"/>
            <a:ext cx="438150" cy="1460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75" name="Text Box 12">
            <a:extLst>
              <a:ext uri="{FF2B5EF4-FFF2-40B4-BE49-F238E27FC236}">
                <a16:creationId xmlns:a16="http://schemas.microsoft.com/office/drawing/2014/main" id="{79407850-356F-42AE-8F54-C4810A26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1706563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f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76" name="Line 13">
            <a:extLst>
              <a:ext uri="{FF2B5EF4-FFF2-40B4-BE49-F238E27FC236}">
                <a16:creationId xmlns:a16="http://schemas.microsoft.com/office/drawing/2014/main" id="{1F15208E-EDAE-4578-A360-82F19B5E1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813" y="2170113"/>
            <a:ext cx="438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7" name="Text Box 14">
            <a:extLst>
              <a:ext uri="{FF2B5EF4-FFF2-40B4-BE49-F238E27FC236}">
                <a16:creationId xmlns:a16="http://schemas.microsoft.com/office/drawing/2014/main" id="{8832DD66-4E8C-4472-A0FE-E71E241EE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2216150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5378" name="Text Box 15">
            <a:extLst>
              <a:ext uri="{FF2B5EF4-FFF2-40B4-BE49-F238E27FC236}">
                <a16:creationId xmlns:a16="http://schemas.microsoft.com/office/drawing/2014/main" id="{27A2A5DC-5B42-4BC1-9B4D-9288F2510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2600325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379" name="Line 16">
            <a:extLst>
              <a:ext uri="{FF2B5EF4-FFF2-40B4-BE49-F238E27FC236}">
                <a16:creationId xmlns:a16="http://schemas.microsoft.com/office/drawing/2014/main" id="{7B6313B0-9896-4AD0-9F63-0322CAB6E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3" y="3367088"/>
            <a:ext cx="153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0" name="Rectangle 17">
            <a:extLst>
              <a:ext uri="{FF2B5EF4-FFF2-40B4-BE49-F238E27FC236}">
                <a16:creationId xmlns:a16="http://schemas.microsoft.com/office/drawing/2014/main" id="{698B11EF-3304-4055-95B1-F5FCA166955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759450" y="3294063"/>
            <a:ext cx="438150" cy="1460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81" name="Line 18">
            <a:extLst>
              <a:ext uri="{FF2B5EF4-FFF2-40B4-BE49-F238E27FC236}">
                <a16:creationId xmlns:a16="http://schemas.microsoft.com/office/drawing/2014/main" id="{CCDF9DB3-B1A2-4697-923F-4F2595622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288" y="2749550"/>
            <a:ext cx="438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2" name="Text Box 19">
            <a:extLst>
              <a:ext uri="{FF2B5EF4-FFF2-40B4-BE49-F238E27FC236}">
                <a16:creationId xmlns:a16="http://schemas.microsoft.com/office/drawing/2014/main" id="{F1DEF373-D867-43F3-B743-E6672728F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925" y="36861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3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83" name="Oval 20">
            <a:extLst>
              <a:ext uri="{FF2B5EF4-FFF2-40B4-BE49-F238E27FC236}">
                <a16:creationId xmlns:a16="http://schemas.microsoft.com/office/drawing/2014/main" id="{D1B9B906-12FC-4675-8A16-298F0C83D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311525"/>
            <a:ext cx="109537" cy="1095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84" name="Text Box 21">
            <a:extLst>
              <a:ext uri="{FF2B5EF4-FFF2-40B4-BE49-F238E27FC236}">
                <a16:creationId xmlns:a16="http://schemas.microsoft.com/office/drawing/2014/main" id="{D38A4FDB-EC6B-4650-81CB-5CD88955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3079750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385" name="Line 22">
            <a:extLst>
              <a:ext uri="{FF2B5EF4-FFF2-40B4-BE49-F238E27FC236}">
                <a16:creationId xmlns:a16="http://schemas.microsoft.com/office/drawing/2014/main" id="{17BDAC3C-8454-4DDA-8CF6-08DBFA6AE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788" y="3362325"/>
            <a:ext cx="0" cy="966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Rectangle 23">
            <a:extLst>
              <a:ext uri="{FF2B5EF4-FFF2-40B4-BE49-F238E27FC236}">
                <a16:creationId xmlns:a16="http://schemas.microsoft.com/office/drawing/2014/main" id="{A8C3E39B-B3E0-41F7-ADF0-4528ACF483B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6506" y="3767932"/>
            <a:ext cx="436563" cy="1460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87" name="Line 24">
            <a:extLst>
              <a:ext uri="{FF2B5EF4-FFF2-40B4-BE49-F238E27FC236}">
                <a16:creationId xmlns:a16="http://schemas.microsoft.com/office/drawing/2014/main" id="{A0578BE1-EED4-4CA1-90C9-C484680F4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9213" y="4322763"/>
            <a:ext cx="3286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8" name="Freeform 29">
            <a:extLst>
              <a:ext uri="{FF2B5EF4-FFF2-40B4-BE49-F238E27FC236}">
                <a16:creationId xmlns:a16="http://schemas.microsoft.com/office/drawing/2014/main" id="{A443B401-AA97-40AD-B5D3-5005E0E29DE4}"/>
              </a:ext>
            </a:extLst>
          </p:cNvPr>
          <p:cNvSpPr>
            <a:spLocks/>
          </p:cNvSpPr>
          <p:nvPr/>
        </p:nvSpPr>
        <p:spPr bwMode="auto">
          <a:xfrm>
            <a:off x="6546850" y="2276475"/>
            <a:ext cx="1360488" cy="852488"/>
          </a:xfrm>
          <a:custGeom>
            <a:avLst/>
            <a:gdLst>
              <a:gd name="T0" fmla="*/ 0 w 857"/>
              <a:gd name="T1" fmla="*/ 2147483646 h 537"/>
              <a:gd name="T2" fmla="*/ 2147483646 w 857"/>
              <a:gd name="T3" fmla="*/ 0 h 537"/>
              <a:gd name="T4" fmla="*/ 2147483646 w 857"/>
              <a:gd name="T5" fmla="*/ 0 h 537"/>
              <a:gd name="T6" fmla="*/ 2147483646 w 857"/>
              <a:gd name="T7" fmla="*/ 2147483646 h 537"/>
              <a:gd name="T8" fmla="*/ 0 60000 65536"/>
              <a:gd name="T9" fmla="*/ 0 60000 65536"/>
              <a:gd name="T10" fmla="*/ 0 60000 65536"/>
              <a:gd name="T11" fmla="*/ 0 60000 65536"/>
              <a:gd name="T12" fmla="*/ 0 w 857"/>
              <a:gd name="T13" fmla="*/ 0 h 537"/>
              <a:gd name="T14" fmla="*/ 857 w 857"/>
              <a:gd name="T15" fmla="*/ 537 h 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" h="537">
                <a:moveTo>
                  <a:pt x="0" y="374"/>
                </a:moveTo>
                <a:lnTo>
                  <a:pt x="5" y="0"/>
                </a:lnTo>
                <a:lnTo>
                  <a:pt x="857" y="0"/>
                </a:lnTo>
                <a:lnTo>
                  <a:pt x="857" y="537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9" name="Rectangle 30">
            <a:extLst>
              <a:ext uri="{FF2B5EF4-FFF2-40B4-BE49-F238E27FC236}">
                <a16:creationId xmlns:a16="http://schemas.microsoft.com/office/drawing/2014/main" id="{D7E7B9AA-4817-4E5F-9158-9C2FC5C3077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048500" y="2225675"/>
            <a:ext cx="438150" cy="1460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771105" name="Object 33">
            <a:extLst>
              <a:ext uri="{FF2B5EF4-FFF2-40B4-BE49-F238E27FC236}">
                <a16:creationId xmlns:a16="http://schemas.microsoft.com/office/drawing/2014/main" id="{EA60725C-33C9-4B5E-9B4C-C2E03BDA1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3" y="1341438"/>
          <a:ext cx="20447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52087" imgH="431613" progId="Equation.3">
                  <p:embed/>
                </p:oleObj>
              </mc:Choice>
              <mc:Fallback>
                <p:oleObj name="公式" r:id="rId2" imgW="952087" imgH="431613" progId="Equation.3">
                  <p:embed/>
                  <p:pic>
                    <p:nvPicPr>
                      <p:cNvPr id="771105" name="Object 33">
                        <a:extLst>
                          <a:ext uri="{FF2B5EF4-FFF2-40B4-BE49-F238E27FC236}">
                            <a16:creationId xmlns:a16="http://schemas.microsoft.com/office/drawing/2014/main" id="{EA60725C-33C9-4B5E-9B4C-C2E03BDA1D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341438"/>
                        <a:ext cx="20447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106" name="Object 34">
            <a:extLst>
              <a:ext uri="{FF2B5EF4-FFF2-40B4-BE49-F238E27FC236}">
                <a16:creationId xmlns:a16="http://schemas.microsoft.com/office/drawing/2014/main" id="{EE4CB632-F2D4-4977-A6AE-9757FD05A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3817938"/>
          <a:ext cx="43211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17700" imgH="431800" progId="Equation.3">
                  <p:embed/>
                </p:oleObj>
              </mc:Choice>
              <mc:Fallback>
                <p:oleObj name="公式" r:id="rId4" imgW="1917700" imgH="431800" progId="Equation.3">
                  <p:embed/>
                  <p:pic>
                    <p:nvPicPr>
                      <p:cNvPr id="771106" name="Object 34">
                        <a:extLst>
                          <a:ext uri="{FF2B5EF4-FFF2-40B4-BE49-F238E27FC236}">
                            <a16:creationId xmlns:a16="http://schemas.microsoft.com/office/drawing/2014/main" id="{EE4CB632-F2D4-4977-A6AE-9757FD05A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817938"/>
                        <a:ext cx="432117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107" name="Object 35">
            <a:extLst>
              <a:ext uri="{FF2B5EF4-FFF2-40B4-BE49-F238E27FC236}">
                <a16:creationId xmlns:a16="http://schemas.microsoft.com/office/drawing/2014/main" id="{CCE5E2EE-567A-44E5-8A81-39BE981B6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8" y="2193925"/>
          <a:ext cx="12287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57002" imgH="215806" progId="Equation.3">
                  <p:embed/>
                </p:oleObj>
              </mc:Choice>
              <mc:Fallback>
                <p:oleObj name="公式" r:id="rId6" imgW="457002" imgH="215806" progId="Equation.3">
                  <p:embed/>
                  <p:pic>
                    <p:nvPicPr>
                      <p:cNvPr id="771107" name="Object 35">
                        <a:extLst>
                          <a:ext uri="{FF2B5EF4-FFF2-40B4-BE49-F238E27FC236}">
                            <a16:creationId xmlns:a16="http://schemas.microsoft.com/office/drawing/2014/main" id="{CCE5E2EE-567A-44E5-8A81-39BE981B6C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193925"/>
                        <a:ext cx="12287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108" name="Object 36">
            <a:extLst>
              <a:ext uri="{FF2B5EF4-FFF2-40B4-BE49-F238E27FC236}">
                <a16:creationId xmlns:a16="http://schemas.microsoft.com/office/drawing/2014/main" id="{E4C1AC92-C622-4E3F-A9FF-EA8E511BFB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4905375"/>
          <a:ext cx="36004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46200" imgH="228600" progId="Equation.3">
                  <p:embed/>
                </p:oleObj>
              </mc:Choice>
              <mc:Fallback>
                <p:oleObj name="公式" r:id="rId8" imgW="1346200" imgH="228600" progId="Equation.3">
                  <p:embed/>
                  <p:pic>
                    <p:nvPicPr>
                      <p:cNvPr id="771108" name="Object 36">
                        <a:extLst>
                          <a:ext uri="{FF2B5EF4-FFF2-40B4-BE49-F238E27FC236}">
                            <a16:creationId xmlns:a16="http://schemas.microsoft.com/office/drawing/2014/main" id="{E4C1AC92-C622-4E3F-A9FF-EA8E511BFB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905375"/>
                        <a:ext cx="36004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109" name="Object 37">
            <a:extLst>
              <a:ext uri="{FF2B5EF4-FFF2-40B4-BE49-F238E27FC236}">
                <a16:creationId xmlns:a16="http://schemas.microsoft.com/office/drawing/2014/main" id="{7DB3B877-4361-42C2-8465-609A19A5D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" y="5422900"/>
          <a:ext cx="26066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54100" imgH="431800" progId="Equation.3">
                  <p:embed/>
                </p:oleObj>
              </mc:Choice>
              <mc:Fallback>
                <p:oleObj name="公式" r:id="rId10" imgW="1054100" imgH="431800" progId="Equation.3">
                  <p:embed/>
                  <p:pic>
                    <p:nvPicPr>
                      <p:cNvPr id="771109" name="Object 37">
                        <a:extLst>
                          <a:ext uri="{FF2B5EF4-FFF2-40B4-BE49-F238E27FC236}">
                            <a16:creationId xmlns:a16="http://schemas.microsoft.com/office/drawing/2014/main" id="{7DB3B877-4361-42C2-8465-609A19A5D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5422900"/>
                        <a:ext cx="26066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112" name="Text Box 40">
            <a:extLst>
              <a:ext uri="{FF2B5EF4-FFF2-40B4-BE49-F238E27FC236}">
                <a16:creationId xmlns:a16="http://schemas.microsoft.com/office/drawing/2014/main" id="{FB53EB64-6F73-4339-8EDC-C70392C78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1473200"/>
            <a:ext cx="1404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b="0" i="1">
                <a:latin typeface="Times New Roman" panose="02020603050405020304" pitchFamily="18" charset="0"/>
              </a:rPr>
              <a:t>, i</a:t>
            </a:r>
            <a:r>
              <a:rPr kumimoji="1" lang="en-US" altLang="zh-CN" b="0" baseline="-25000">
                <a:latin typeface="Times New Roman" panose="02020603050405020304" pitchFamily="18" charset="0"/>
              </a:rPr>
              <a:t>f</a:t>
            </a:r>
            <a:r>
              <a:rPr kumimoji="1" lang="en-US" altLang="zh-CN" b="0" i="1">
                <a:latin typeface="Times New Roman" panose="02020603050405020304" pitchFamily="18" charset="0"/>
              </a:rPr>
              <a:t> =i</a:t>
            </a:r>
            <a:r>
              <a:rPr kumimoji="1" lang="en-US" altLang="zh-CN" b="0" baseline="-25000">
                <a:latin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771113" name="Object 41">
            <a:extLst>
              <a:ext uri="{FF2B5EF4-FFF2-40B4-BE49-F238E27FC236}">
                <a16:creationId xmlns:a16="http://schemas.microsoft.com/office/drawing/2014/main" id="{C6DE6BB4-9502-48D3-B251-FB1105F235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125" y="2867025"/>
          <a:ext cx="24320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54100" imgH="431800" progId="Equation.3">
                  <p:embed/>
                </p:oleObj>
              </mc:Choice>
              <mc:Fallback>
                <p:oleObj name="公式" r:id="rId12" imgW="1054100" imgH="431800" progId="Equation.3">
                  <p:embed/>
                  <p:pic>
                    <p:nvPicPr>
                      <p:cNvPr id="771113" name="Object 41">
                        <a:extLst>
                          <a:ext uri="{FF2B5EF4-FFF2-40B4-BE49-F238E27FC236}">
                            <a16:creationId xmlns:a16="http://schemas.microsoft.com/office/drawing/2014/main" id="{C6DE6BB4-9502-48D3-B251-FB1105F235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867025"/>
                        <a:ext cx="243205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97" name="Group 42">
            <a:extLst>
              <a:ext uri="{FF2B5EF4-FFF2-40B4-BE49-F238E27FC236}">
                <a16:creationId xmlns:a16="http://schemas.microsoft.com/office/drawing/2014/main" id="{E4FDC03E-915C-4A4D-8B8A-338BC2D8FC08}"/>
              </a:ext>
            </a:extLst>
          </p:cNvPr>
          <p:cNvGrpSpPr>
            <a:grpSpLocks/>
          </p:cNvGrpSpPr>
          <p:nvPr/>
        </p:nvGrpSpPr>
        <p:grpSpPr bwMode="auto">
          <a:xfrm>
            <a:off x="6808788" y="2636838"/>
            <a:ext cx="858837" cy="993775"/>
            <a:chOff x="5944" y="3166"/>
            <a:chExt cx="587" cy="695"/>
          </a:xfrm>
        </p:grpSpPr>
        <p:sp>
          <p:nvSpPr>
            <p:cNvPr id="15398" name="Text Box 43">
              <a:extLst>
                <a:ext uri="{FF2B5EF4-FFF2-40B4-BE49-F238E27FC236}">
                  <a16:creationId xmlns:a16="http://schemas.microsoft.com/office/drawing/2014/main" id="{FC45E244-31AD-459B-8F97-0166D7FB3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3" y="3499"/>
              <a:ext cx="121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15399" name="Text Box 44">
              <a:extLst>
                <a:ext uri="{FF2B5EF4-FFF2-40B4-BE49-F238E27FC236}">
                  <a16:creationId xmlns:a16="http://schemas.microsoft.com/office/drawing/2014/main" id="{2B1C69CB-8DA8-4A60-82AD-633CAC528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3" y="3269"/>
              <a:ext cx="1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800"/>
                <a:t> </a:t>
              </a: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5400" name="AutoShape 45">
              <a:extLst>
                <a:ext uri="{FF2B5EF4-FFF2-40B4-BE49-F238E27FC236}">
                  <a16:creationId xmlns:a16="http://schemas.microsoft.com/office/drawing/2014/main" id="{9704494B-FF56-4381-A37A-6101F276F1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5401" name="Text Box 46">
              <a:extLst>
                <a:ext uri="{FF2B5EF4-FFF2-40B4-BE49-F238E27FC236}">
                  <a16:creationId xmlns:a16="http://schemas.microsoft.com/office/drawing/2014/main" id="{C1748CA4-A6C8-4C83-A430-52833DBAB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2" y="3370"/>
              <a:ext cx="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1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244EBEB7-0213-48B2-9686-362B7DB70E0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668D09D-0233-435B-A70C-1E0AC3F0210F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2024/1/7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076E86E9-701A-425E-AEAD-E60894564C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272E03AC-4FE3-4E43-9CEA-7A24FA086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B6FBB97-10BF-4167-8B0F-5D7FB9D91B21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245954DC-BC5E-4C3B-9FC7-CB773EFD8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减法运算电路</a:t>
            </a:r>
            <a:r>
              <a:rPr lang="en-US" altLang="zh-CN">
                <a:latin typeface="宋体" panose="02010600030101010101" pitchFamily="2" charset="-122"/>
              </a:rPr>
              <a:t>(2)</a:t>
            </a:r>
          </a:p>
        </p:txBody>
      </p:sp>
      <p:sp>
        <p:nvSpPr>
          <p:cNvPr id="16390" name="Line 3">
            <a:extLst>
              <a:ext uri="{FF2B5EF4-FFF2-40B4-BE49-F238E27FC236}">
                <a16:creationId xmlns:a16="http://schemas.microsoft.com/office/drawing/2014/main" id="{FF73EB38-040B-4174-864E-4C7A97F9A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9775" y="3937000"/>
            <a:ext cx="3254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1" name="Text Box 4">
            <a:extLst>
              <a:ext uri="{FF2B5EF4-FFF2-40B4-BE49-F238E27FC236}">
                <a16:creationId xmlns:a16="http://schemas.microsoft.com/office/drawing/2014/main" id="{4D2D5EBB-9594-48D6-B608-60FFF3293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3290888"/>
            <a:ext cx="60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392" name="Line 5">
            <a:extLst>
              <a:ext uri="{FF2B5EF4-FFF2-40B4-BE49-F238E27FC236}">
                <a16:creationId xmlns:a16="http://schemas.microsoft.com/office/drawing/2014/main" id="{41C5C35A-553A-4220-A60F-24823F674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6463" y="3149600"/>
            <a:ext cx="0" cy="7810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6">
            <a:extLst>
              <a:ext uri="{FF2B5EF4-FFF2-40B4-BE49-F238E27FC236}">
                <a16:creationId xmlns:a16="http://schemas.microsoft.com/office/drawing/2014/main" id="{70FE1600-3E3C-4F02-8A5D-89AC5CF7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3362325"/>
            <a:ext cx="142875" cy="3524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394" name="Text Box 7">
            <a:extLst>
              <a:ext uri="{FF2B5EF4-FFF2-40B4-BE49-F238E27FC236}">
                <a16:creationId xmlns:a16="http://schemas.microsoft.com/office/drawing/2014/main" id="{11BA1945-35E9-4F15-8F84-6EEEB23C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8" y="2243138"/>
            <a:ext cx="644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16395" name="Line 12">
            <a:extLst>
              <a:ext uri="{FF2B5EF4-FFF2-40B4-BE49-F238E27FC236}">
                <a16:creationId xmlns:a16="http://schemas.microsoft.com/office/drawing/2014/main" id="{C321D78D-A318-4FFB-AE5F-91D03D7DF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1088" y="2473325"/>
            <a:ext cx="1422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Line 13">
            <a:extLst>
              <a:ext uri="{FF2B5EF4-FFF2-40B4-BE49-F238E27FC236}">
                <a16:creationId xmlns:a16="http://schemas.microsoft.com/office/drawing/2014/main" id="{789A891A-501C-4FDD-805C-12D555D28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788" y="3141663"/>
            <a:ext cx="1403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Line 14">
            <a:extLst>
              <a:ext uri="{FF2B5EF4-FFF2-40B4-BE49-F238E27FC236}">
                <a16:creationId xmlns:a16="http://schemas.microsoft.com/office/drawing/2014/main" id="{8A647725-AA1B-48DB-A76D-2C18D1B3E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2789238"/>
            <a:ext cx="739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Oval 15">
            <a:extLst>
              <a:ext uri="{FF2B5EF4-FFF2-40B4-BE49-F238E27FC236}">
                <a16:creationId xmlns:a16="http://schemas.microsoft.com/office/drawing/2014/main" id="{CD2BB52D-001E-48F1-8D02-96895068B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3098800"/>
            <a:ext cx="74612" cy="746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399" name="Oval 17">
            <a:extLst>
              <a:ext uri="{FF2B5EF4-FFF2-40B4-BE49-F238E27FC236}">
                <a16:creationId xmlns:a16="http://schemas.microsoft.com/office/drawing/2014/main" id="{245DD788-ED4A-4A51-86B5-4904FFFF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75" y="2741613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400" name="Text Box 18">
            <a:extLst>
              <a:ext uri="{FF2B5EF4-FFF2-40B4-BE49-F238E27FC236}">
                <a16:creationId xmlns:a16="http://schemas.microsoft.com/office/drawing/2014/main" id="{956382A3-32F9-42CC-AAFB-1669D3962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3" y="1881188"/>
            <a:ext cx="61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401" name="Rectangle 19">
            <a:extLst>
              <a:ext uri="{FF2B5EF4-FFF2-40B4-BE49-F238E27FC236}">
                <a16:creationId xmlns:a16="http://schemas.microsoft.com/office/drawing/2014/main" id="{8B8F46AA-0DB4-4255-A4BD-205588E7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2387600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402" name="Line 20">
            <a:extLst>
              <a:ext uri="{FF2B5EF4-FFF2-40B4-BE49-F238E27FC236}">
                <a16:creationId xmlns:a16="http://schemas.microsoft.com/office/drawing/2014/main" id="{1B07C8F8-68F4-4908-80E7-93B99C1E7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9638" y="1849438"/>
            <a:ext cx="1528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03" name="Line 21">
            <a:extLst>
              <a:ext uri="{FF2B5EF4-FFF2-40B4-BE49-F238E27FC236}">
                <a16:creationId xmlns:a16="http://schemas.microsoft.com/office/drawing/2014/main" id="{03C5173B-B962-46B0-978E-40D194E2A5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8400" y="1844675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04" name="Line 22">
            <a:extLst>
              <a:ext uri="{FF2B5EF4-FFF2-40B4-BE49-F238E27FC236}">
                <a16:creationId xmlns:a16="http://schemas.microsoft.com/office/drawing/2014/main" id="{C5F6CBE8-F19E-49BC-9733-D73B9AFCF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100" y="1844675"/>
            <a:ext cx="0" cy="617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05" name="Text Box 23">
            <a:extLst>
              <a:ext uri="{FF2B5EF4-FFF2-40B4-BE49-F238E27FC236}">
                <a16:creationId xmlns:a16="http://schemas.microsoft.com/office/drawing/2014/main" id="{74356FA4-40BC-454A-B45A-D159DD5B5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550" y="1196975"/>
            <a:ext cx="56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f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406" name="Rectangle 24">
            <a:extLst>
              <a:ext uri="{FF2B5EF4-FFF2-40B4-BE49-F238E27FC236}">
                <a16:creationId xmlns:a16="http://schemas.microsoft.com/office/drawing/2014/main" id="{D2FAB707-7DD7-46F1-AF92-DD7903F8D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1755775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407" name="Text Box 25">
            <a:extLst>
              <a:ext uri="{FF2B5EF4-FFF2-40B4-BE49-F238E27FC236}">
                <a16:creationId xmlns:a16="http://schemas.microsoft.com/office/drawing/2014/main" id="{824191E9-B808-4393-A22B-31298560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2565400"/>
            <a:ext cx="614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408" name="Rectangle 26">
            <a:extLst>
              <a:ext uri="{FF2B5EF4-FFF2-40B4-BE49-F238E27FC236}">
                <a16:creationId xmlns:a16="http://schemas.microsoft.com/office/drawing/2014/main" id="{9024A088-FA55-4740-AF1E-5E5F87AEA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3062288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409" name="Text Box 27">
            <a:extLst>
              <a:ext uri="{FF2B5EF4-FFF2-40B4-BE49-F238E27FC236}">
                <a16:creationId xmlns:a16="http://schemas.microsoft.com/office/drawing/2014/main" id="{BAE6723C-E8CE-4D95-AAB0-EE3903685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124075"/>
            <a:ext cx="72072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/>
                <a:cs typeface="楷体_GB2312"/>
              </a:rPr>
              <a:t>i1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/>
                <a:cs typeface="楷体_GB2312"/>
              </a:rPr>
              <a:t>i2</a:t>
            </a:r>
          </a:p>
        </p:txBody>
      </p:sp>
      <p:sp>
        <p:nvSpPr>
          <p:cNvPr id="16410" name="Oval 28">
            <a:extLst>
              <a:ext uri="{FF2B5EF4-FFF2-40B4-BE49-F238E27FC236}">
                <a16:creationId xmlns:a16="http://schemas.microsoft.com/office/drawing/2014/main" id="{FD5C9C63-180D-4FA6-B937-3EE8C46A2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2422525"/>
            <a:ext cx="74612" cy="746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72177" name="Text Box 81">
            <a:extLst>
              <a:ext uri="{FF2B5EF4-FFF2-40B4-BE49-F238E27FC236}">
                <a16:creationId xmlns:a16="http://schemas.microsoft.com/office/drawing/2014/main" id="{7049FC55-82E7-44B1-BA7D-96BD06695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2420938"/>
            <a:ext cx="511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4400" b="0">
                <a:solidFill>
                  <a:srgbClr val="0000FF"/>
                </a:solidFill>
              </a:rPr>
              <a:t>=</a:t>
            </a:r>
          </a:p>
        </p:txBody>
      </p:sp>
      <p:sp>
        <p:nvSpPr>
          <p:cNvPr id="772178" name="Text Box 82">
            <a:extLst>
              <a:ext uri="{FF2B5EF4-FFF2-40B4-BE49-F238E27FC236}">
                <a16:creationId xmlns:a16="http://schemas.microsoft.com/office/drawing/2014/main" id="{D8F419C4-E4A2-494D-97DA-5E5BD9D13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3465513"/>
            <a:ext cx="511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4400" b="0">
                <a:solidFill>
                  <a:srgbClr val="0000FF"/>
                </a:solidFill>
              </a:rPr>
              <a:t>+</a:t>
            </a:r>
          </a:p>
        </p:txBody>
      </p:sp>
      <p:graphicFrame>
        <p:nvGraphicFramePr>
          <p:cNvPr id="772179" name="Object 83">
            <a:extLst>
              <a:ext uri="{FF2B5EF4-FFF2-40B4-BE49-F238E27FC236}">
                <a16:creationId xmlns:a16="http://schemas.microsoft.com/office/drawing/2014/main" id="{CF3F399D-E115-48B4-A915-B4B5A24B23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8" y="4219575"/>
          <a:ext cx="19113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98500" imgH="241300" progId="Equation.3">
                  <p:embed/>
                </p:oleObj>
              </mc:Choice>
              <mc:Fallback>
                <p:oleObj name="公式" r:id="rId2" imgW="698500" imgH="241300" progId="Equation.3">
                  <p:embed/>
                  <p:pic>
                    <p:nvPicPr>
                      <p:cNvPr id="772179" name="Object 83">
                        <a:extLst>
                          <a:ext uri="{FF2B5EF4-FFF2-40B4-BE49-F238E27FC236}">
                            <a16:creationId xmlns:a16="http://schemas.microsoft.com/office/drawing/2014/main" id="{CF3F399D-E115-48B4-A915-B4B5A24B23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4219575"/>
                        <a:ext cx="191135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80" name="Object 84">
            <a:extLst>
              <a:ext uri="{FF2B5EF4-FFF2-40B4-BE49-F238E27FC236}">
                <a16:creationId xmlns:a16="http://schemas.microsoft.com/office/drawing/2014/main" id="{76889EA1-3762-451B-AF34-9F30B2FA2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8" y="5011738"/>
          <a:ext cx="44450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03400" imgH="482600" progId="Equation.3">
                  <p:embed/>
                </p:oleObj>
              </mc:Choice>
              <mc:Fallback>
                <p:oleObj name="公式" r:id="rId4" imgW="1803400" imgH="482600" progId="Equation.3">
                  <p:embed/>
                  <p:pic>
                    <p:nvPicPr>
                      <p:cNvPr id="772180" name="Object 84">
                        <a:extLst>
                          <a:ext uri="{FF2B5EF4-FFF2-40B4-BE49-F238E27FC236}">
                            <a16:creationId xmlns:a16="http://schemas.microsoft.com/office/drawing/2014/main" id="{76889EA1-3762-451B-AF34-9F30B2FA2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5011738"/>
                        <a:ext cx="4445000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CCFF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00CC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2183" name="Text Box 87">
            <a:extLst>
              <a:ext uri="{FF2B5EF4-FFF2-40B4-BE49-F238E27FC236}">
                <a16:creationId xmlns:a16="http://schemas.microsoft.com/office/drawing/2014/main" id="{7D2E2837-E052-426B-86A7-698060B21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292600"/>
            <a:ext cx="2555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800" b="0"/>
              <a:t>(</a:t>
            </a:r>
            <a:r>
              <a:rPr lang="zh-CN" altLang="en-US" sz="2800" b="0"/>
              <a:t>利用叠加定理</a:t>
            </a:r>
            <a:r>
              <a:rPr lang="en-US" altLang="zh-CN" sz="2800" b="0"/>
              <a:t>)</a:t>
            </a:r>
          </a:p>
        </p:txBody>
      </p:sp>
      <p:grpSp>
        <p:nvGrpSpPr>
          <p:cNvPr id="2" name="Group 103">
            <a:extLst>
              <a:ext uri="{FF2B5EF4-FFF2-40B4-BE49-F238E27FC236}">
                <a16:creationId xmlns:a16="http://schemas.microsoft.com/office/drawing/2014/main" id="{464EFEB5-38C5-4DFA-A3B2-9051ED75129D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800100"/>
            <a:ext cx="3348038" cy="2600325"/>
            <a:chOff x="3356" y="504"/>
            <a:chExt cx="2109" cy="1638"/>
          </a:xfrm>
        </p:grpSpPr>
        <p:sp>
          <p:nvSpPr>
            <p:cNvPr id="16450" name="Line 29">
              <a:extLst>
                <a:ext uri="{FF2B5EF4-FFF2-40B4-BE49-F238E27FC236}">
                  <a16:creationId xmlns:a16="http://schemas.microsoft.com/office/drawing/2014/main" id="{55B6142E-87EF-475F-BC88-CBA0A398C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3" y="2142"/>
              <a:ext cx="1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51" name="Text Box 30">
              <a:extLst>
                <a:ext uri="{FF2B5EF4-FFF2-40B4-BE49-F238E27FC236}">
                  <a16:creationId xmlns:a16="http://schemas.microsoft.com/office/drawing/2014/main" id="{8E06AE8C-AD1C-49D1-833E-368D6FAE0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177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452" name="Line 31">
              <a:extLst>
                <a:ext uri="{FF2B5EF4-FFF2-40B4-BE49-F238E27FC236}">
                  <a16:creationId xmlns:a16="http://schemas.microsoft.com/office/drawing/2014/main" id="{0D71B78D-2978-439A-B500-44E97EF99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1696"/>
              <a:ext cx="0" cy="4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3" name="Rectangle 32">
              <a:extLst>
                <a:ext uri="{FF2B5EF4-FFF2-40B4-BE49-F238E27FC236}">
                  <a16:creationId xmlns:a16="http://schemas.microsoft.com/office/drawing/2014/main" id="{37ACBB0B-D762-4578-A969-185F51604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1816"/>
              <a:ext cx="81" cy="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54" name="Line 37">
              <a:extLst>
                <a:ext uri="{FF2B5EF4-FFF2-40B4-BE49-F238E27FC236}">
                  <a16:creationId xmlns:a16="http://schemas.microsoft.com/office/drawing/2014/main" id="{61DDF5E7-793F-41EB-9AFF-B34430A7F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7" y="1312"/>
              <a:ext cx="80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5" name="Line 38">
              <a:extLst>
                <a:ext uri="{FF2B5EF4-FFF2-40B4-BE49-F238E27FC236}">
                  <a16:creationId xmlns:a16="http://schemas.microsoft.com/office/drawing/2014/main" id="{4184E4F4-3CC2-4456-929C-6C118AEE7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4" y="1691"/>
              <a:ext cx="7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6" name="Line 39">
              <a:extLst>
                <a:ext uri="{FF2B5EF4-FFF2-40B4-BE49-F238E27FC236}">
                  <a16:creationId xmlns:a16="http://schemas.microsoft.com/office/drawing/2014/main" id="{645A63EB-3438-40B8-BEA6-8B2E1BA81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6" y="1486"/>
              <a:ext cx="4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7" name="Oval 41">
              <a:extLst>
                <a:ext uri="{FF2B5EF4-FFF2-40B4-BE49-F238E27FC236}">
                  <a16:creationId xmlns:a16="http://schemas.microsoft.com/office/drawing/2014/main" id="{129142AC-77BD-4A83-884B-FF03F2F02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" y="1459"/>
              <a:ext cx="43" cy="4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58" name="Text Box 42">
              <a:extLst>
                <a:ext uri="{FF2B5EF4-FFF2-40B4-BE49-F238E27FC236}">
                  <a16:creationId xmlns:a16="http://schemas.microsoft.com/office/drawing/2014/main" id="{85758AB9-B0E6-45ED-A012-1AD1CDB3B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984"/>
              <a:ext cx="35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11880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3000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459" name="Rectangle 43">
              <a:extLst>
                <a:ext uri="{FF2B5EF4-FFF2-40B4-BE49-F238E27FC236}">
                  <a16:creationId xmlns:a16="http://schemas.microsoft.com/office/drawing/2014/main" id="{98C31013-966C-40FF-B5F5-004D58D4A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264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60" name="Line 44">
              <a:extLst>
                <a:ext uri="{FF2B5EF4-FFF2-40B4-BE49-F238E27FC236}">
                  <a16:creationId xmlns:a16="http://schemas.microsoft.com/office/drawing/2014/main" id="{36A57232-E892-4A18-848C-18B856C2A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869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1" name="Line 45">
              <a:extLst>
                <a:ext uri="{FF2B5EF4-FFF2-40B4-BE49-F238E27FC236}">
                  <a16:creationId xmlns:a16="http://schemas.microsoft.com/office/drawing/2014/main" id="{C41F016B-2CFB-4CB1-BBB2-A162739B1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3" y="867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2" name="Line 46">
              <a:extLst>
                <a:ext uri="{FF2B5EF4-FFF2-40B4-BE49-F238E27FC236}">
                  <a16:creationId xmlns:a16="http://schemas.microsoft.com/office/drawing/2014/main" id="{7448E8F3-F19D-4956-A03D-BBCBA9E3C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" y="863"/>
              <a:ext cx="0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3" name="Text Box 47">
              <a:extLst>
                <a:ext uri="{FF2B5EF4-FFF2-40B4-BE49-F238E27FC236}">
                  <a16:creationId xmlns:a16="http://schemas.microsoft.com/office/drawing/2014/main" id="{67271110-587B-4BF9-BA64-8C467EF74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0" y="504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464" name="Rectangle 48">
              <a:extLst>
                <a:ext uri="{FF2B5EF4-FFF2-40B4-BE49-F238E27FC236}">
                  <a16:creationId xmlns:a16="http://schemas.microsoft.com/office/drawing/2014/main" id="{1EFDC2B0-0D60-42CE-9EAB-C49CE20C1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822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65" name="Text Box 49">
              <a:extLst>
                <a:ext uri="{FF2B5EF4-FFF2-40B4-BE49-F238E27FC236}">
                  <a16:creationId xmlns:a16="http://schemas.microsoft.com/office/drawing/2014/main" id="{6EC31520-2216-4273-9AEF-F47A2B0F1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1362"/>
              <a:ext cx="34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11880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466" name="Rectangle 50">
              <a:extLst>
                <a:ext uri="{FF2B5EF4-FFF2-40B4-BE49-F238E27FC236}">
                  <a16:creationId xmlns:a16="http://schemas.microsoft.com/office/drawing/2014/main" id="{8175B128-7EE7-4DE1-B93D-51B2F7F5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646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67" name="Text Box 51">
              <a:extLst>
                <a:ext uri="{FF2B5EF4-FFF2-40B4-BE49-F238E27FC236}">
                  <a16:creationId xmlns:a16="http://schemas.microsoft.com/office/drawing/2014/main" id="{FCAED9E6-B855-46B5-A1AF-1F0EEAC79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6" y="974"/>
              <a:ext cx="408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11880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i1</a:t>
              </a:r>
            </a:p>
          </p:txBody>
        </p:sp>
        <p:sp>
          <p:nvSpPr>
            <p:cNvPr id="16468" name="Oval 52">
              <a:extLst>
                <a:ext uri="{FF2B5EF4-FFF2-40B4-BE49-F238E27FC236}">
                  <a16:creationId xmlns:a16="http://schemas.microsoft.com/office/drawing/2014/main" id="{F9D6282D-5303-43A2-AAA2-B5D507124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" y="1284"/>
              <a:ext cx="43" cy="4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69" name="Line 53">
              <a:extLst>
                <a:ext uri="{FF2B5EF4-FFF2-40B4-BE49-F238E27FC236}">
                  <a16:creationId xmlns:a16="http://schemas.microsoft.com/office/drawing/2014/main" id="{F8760CBE-B535-4B43-96AE-B02A749F7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3" y="1872"/>
              <a:ext cx="1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0" name="Line 54">
              <a:extLst>
                <a:ext uri="{FF2B5EF4-FFF2-40B4-BE49-F238E27FC236}">
                  <a16:creationId xmlns:a16="http://schemas.microsoft.com/office/drawing/2014/main" id="{0D2C7DA7-6FB6-4BBB-B2EE-418AB1A9B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2" y="1684"/>
              <a:ext cx="0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71" name="Object 86">
              <a:extLst>
                <a:ext uri="{FF2B5EF4-FFF2-40B4-BE49-F238E27FC236}">
                  <a16:creationId xmlns:a16="http://schemas.microsoft.com/office/drawing/2014/main" id="{C9FF93A8-CAD4-4E8E-A263-8B9D270D02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1" y="1046"/>
            <a:ext cx="284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4957" imgH="241091" progId="Equation.3">
                    <p:embed/>
                  </p:oleObj>
                </mc:Choice>
                <mc:Fallback>
                  <p:oleObj name="公式" r:id="rId6" imgW="164957" imgH="241091" progId="Equation.3">
                    <p:embed/>
                    <p:pic>
                      <p:nvPicPr>
                        <p:cNvPr id="16471" name="Object 86">
                          <a:extLst>
                            <a:ext uri="{FF2B5EF4-FFF2-40B4-BE49-F238E27FC236}">
                              <a16:creationId xmlns:a16="http://schemas.microsoft.com/office/drawing/2014/main" id="{C9FF93A8-CAD4-4E8E-A263-8B9D270D02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" y="1046"/>
                          <a:ext cx="284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72" name="Group 88">
              <a:extLst>
                <a:ext uri="{FF2B5EF4-FFF2-40B4-BE49-F238E27FC236}">
                  <a16:creationId xmlns:a16="http://schemas.microsoft.com/office/drawing/2014/main" id="{0EA2B320-78B2-412D-AC0B-DFA6272343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139"/>
              <a:ext cx="587" cy="695"/>
              <a:chOff x="5944" y="3166"/>
              <a:chExt cx="587" cy="695"/>
            </a:xfrm>
          </p:grpSpPr>
          <p:sp>
            <p:nvSpPr>
              <p:cNvPr id="16473" name="Text Box 89">
                <a:extLst>
                  <a:ext uri="{FF2B5EF4-FFF2-40B4-BE49-F238E27FC236}">
                    <a16:creationId xmlns:a16="http://schemas.microsoft.com/office/drawing/2014/main" id="{7A92DBBB-83BA-4AA1-8C57-EB3F5F2865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7" y="3513"/>
                <a:ext cx="11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+</a:t>
                </a:r>
                <a:endParaRPr kumimoji="1" lang="en-US" altLang="zh-CN" sz="2400" b="0">
                  <a:ea typeface="楷体_GB2312"/>
                  <a:cs typeface="楷体_GB2312"/>
                </a:endParaRPr>
              </a:p>
            </p:txBody>
          </p:sp>
          <p:sp>
            <p:nvSpPr>
              <p:cNvPr id="16474" name="Text Box 90">
                <a:extLst>
                  <a:ext uri="{FF2B5EF4-FFF2-40B4-BE49-F238E27FC236}">
                    <a16:creationId xmlns:a16="http://schemas.microsoft.com/office/drawing/2014/main" id="{A94AFD89-FC39-4D4E-B29F-E17B7595D0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7" y="3280"/>
                <a:ext cx="10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1000"/>
                  <a:t> </a:t>
                </a:r>
                <a:r>
                  <a:rPr kumimoji="1" lang="zh-CN" altLang="zh-CN" sz="1800"/>
                  <a:t>–</a:t>
                </a:r>
                <a:endParaRPr kumimoji="1" lang="en-US" altLang="zh-CN" sz="1600">
                  <a:ea typeface="黑体" panose="02010609060101010101" pitchFamily="49" charset="-122"/>
                </a:endParaRPr>
              </a:p>
            </p:txBody>
          </p:sp>
          <p:sp>
            <p:nvSpPr>
              <p:cNvPr id="16475" name="AutoShape 91">
                <a:extLst>
                  <a:ext uri="{FF2B5EF4-FFF2-40B4-BE49-F238E27FC236}">
                    <a16:creationId xmlns:a16="http://schemas.microsoft.com/office/drawing/2014/main" id="{7844595E-5353-455B-96E8-EF2BECAA4B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890" y="3220"/>
                <a:ext cx="695" cy="58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6476" name="Text Box 92">
                <a:extLst>
                  <a:ext uri="{FF2B5EF4-FFF2-40B4-BE49-F238E27FC236}">
                    <a16:creationId xmlns:a16="http://schemas.microsoft.com/office/drawing/2014/main" id="{79BDB864-6947-46DC-BA26-AA1F754B4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2" y="3385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</p:grpSp>
      </p:grpSp>
      <p:grpSp>
        <p:nvGrpSpPr>
          <p:cNvPr id="16417" name="Group 93">
            <a:extLst>
              <a:ext uri="{FF2B5EF4-FFF2-40B4-BE49-F238E27FC236}">
                <a16:creationId xmlns:a16="http://schemas.microsoft.com/office/drawing/2014/main" id="{06D766AB-2A29-4C9F-A7DE-61EA08B62887}"/>
              </a:ext>
            </a:extLst>
          </p:cNvPr>
          <p:cNvGrpSpPr>
            <a:grpSpLocks/>
          </p:cNvGrpSpPr>
          <p:nvPr/>
        </p:nvGrpSpPr>
        <p:grpSpPr bwMode="auto">
          <a:xfrm>
            <a:off x="2519363" y="2241550"/>
            <a:ext cx="931862" cy="1103313"/>
            <a:chOff x="5944" y="3166"/>
            <a:chExt cx="587" cy="695"/>
          </a:xfrm>
        </p:grpSpPr>
        <p:sp>
          <p:nvSpPr>
            <p:cNvPr id="16446" name="Text Box 94">
              <a:extLst>
                <a:ext uri="{FF2B5EF4-FFF2-40B4-BE49-F238E27FC236}">
                  <a16:creationId xmlns:a16="http://schemas.microsoft.com/office/drawing/2014/main" id="{BA0CE5FC-0C30-4F45-A778-F32BA18E4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16447" name="Text Box 95">
              <a:extLst>
                <a:ext uri="{FF2B5EF4-FFF2-40B4-BE49-F238E27FC236}">
                  <a16:creationId xmlns:a16="http://schemas.microsoft.com/office/drawing/2014/main" id="{0DF0837D-A765-4008-A4CB-950683FE5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5" y="3280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200"/>
                <a:t> </a:t>
              </a: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6448" name="AutoShape 96">
              <a:extLst>
                <a:ext uri="{FF2B5EF4-FFF2-40B4-BE49-F238E27FC236}">
                  <a16:creationId xmlns:a16="http://schemas.microsoft.com/office/drawing/2014/main" id="{1418DE09-5C1D-4F60-B79C-2E7AFA6888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49" name="Text Box 97">
              <a:extLst>
                <a:ext uri="{FF2B5EF4-FFF2-40B4-BE49-F238E27FC236}">
                  <a16:creationId xmlns:a16="http://schemas.microsoft.com/office/drawing/2014/main" id="{BC6EB1CC-0793-4841-B482-57FA47EAD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5" name="Group 104">
            <a:extLst>
              <a:ext uri="{FF2B5EF4-FFF2-40B4-BE49-F238E27FC236}">
                <a16:creationId xmlns:a16="http://schemas.microsoft.com/office/drawing/2014/main" id="{AE628257-7EAB-4E67-AD3F-62D2449568A5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3681413"/>
            <a:ext cx="3313113" cy="2598737"/>
            <a:chOff x="3356" y="2319"/>
            <a:chExt cx="2087" cy="1637"/>
          </a:xfrm>
        </p:grpSpPr>
        <p:sp>
          <p:nvSpPr>
            <p:cNvPr id="16419" name="Line 55">
              <a:extLst>
                <a:ext uri="{FF2B5EF4-FFF2-40B4-BE49-F238E27FC236}">
                  <a16:creationId xmlns:a16="http://schemas.microsoft.com/office/drawing/2014/main" id="{1945431A-A278-412E-BE51-777EC688F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" y="3956"/>
              <a:ext cx="1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0" name="Text Box 56">
              <a:extLst>
                <a:ext uri="{FF2B5EF4-FFF2-40B4-BE49-F238E27FC236}">
                  <a16:creationId xmlns:a16="http://schemas.microsoft.com/office/drawing/2014/main" id="{52F42028-E1E3-4515-BFD6-D3FA7138D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" y="3590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421" name="Line 57">
              <a:extLst>
                <a:ext uri="{FF2B5EF4-FFF2-40B4-BE49-F238E27FC236}">
                  <a16:creationId xmlns:a16="http://schemas.microsoft.com/office/drawing/2014/main" id="{A09D7BD0-9233-48BB-A8ED-E594B8498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510"/>
              <a:ext cx="0" cy="4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2" name="Rectangle 58">
              <a:extLst>
                <a:ext uri="{FF2B5EF4-FFF2-40B4-BE49-F238E27FC236}">
                  <a16:creationId xmlns:a16="http://schemas.microsoft.com/office/drawing/2014/main" id="{5EBFAFA0-A269-4119-B6C5-7C8E471DC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" y="3630"/>
              <a:ext cx="81" cy="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23" name="Line 63">
              <a:extLst>
                <a:ext uri="{FF2B5EF4-FFF2-40B4-BE49-F238E27FC236}">
                  <a16:creationId xmlns:a16="http://schemas.microsoft.com/office/drawing/2014/main" id="{9587089C-A4BC-4234-B5AA-A20F872CD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3126"/>
              <a:ext cx="80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4" name="Line 64">
              <a:extLst>
                <a:ext uri="{FF2B5EF4-FFF2-40B4-BE49-F238E27FC236}">
                  <a16:creationId xmlns:a16="http://schemas.microsoft.com/office/drawing/2014/main" id="{251BFFBB-5209-4C31-954B-5E85690C3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3505"/>
              <a:ext cx="7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" name="Line 65">
              <a:extLst>
                <a:ext uri="{FF2B5EF4-FFF2-40B4-BE49-F238E27FC236}">
                  <a16:creationId xmlns:a16="http://schemas.microsoft.com/office/drawing/2014/main" id="{E2E14949-4D81-4751-9B4B-A38C5988C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3280"/>
              <a:ext cx="4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6" name="Oval 67">
              <a:extLst>
                <a:ext uri="{FF2B5EF4-FFF2-40B4-BE49-F238E27FC236}">
                  <a16:creationId xmlns:a16="http://schemas.microsoft.com/office/drawing/2014/main" id="{5903EC4B-2BE4-4253-A275-B3DE84E40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" y="3253"/>
              <a:ext cx="43" cy="4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27" name="Text Box 68">
              <a:extLst>
                <a:ext uri="{FF2B5EF4-FFF2-40B4-BE49-F238E27FC236}">
                  <a16:creationId xmlns:a16="http://schemas.microsoft.com/office/drawing/2014/main" id="{5CB23BB5-5BD1-41B1-B0AE-F3D83F427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" y="2798"/>
              <a:ext cx="35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11880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428" name="Rectangle 69">
              <a:extLst>
                <a:ext uri="{FF2B5EF4-FFF2-40B4-BE49-F238E27FC236}">
                  <a16:creationId xmlns:a16="http://schemas.microsoft.com/office/drawing/2014/main" id="{5D9A87A1-D325-4738-9F22-C38EB77B0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3078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29" name="Line 70">
              <a:extLst>
                <a:ext uri="{FF2B5EF4-FFF2-40B4-BE49-F238E27FC236}">
                  <a16:creationId xmlns:a16="http://schemas.microsoft.com/office/drawing/2014/main" id="{3574D672-C423-4697-8300-4A3F493F5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2683"/>
              <a:ext cx="9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0" name="Line 71">
              <a:extLst>
                <a:ext uri="{FF2B5EF4-FFF2-40B4-BE49-F238E27FC236}">
                  <a16:creationId xmlns:a16="http://schemas.microsoft.com/office/drawing/2014/main" id="{4AD3A81E-1A6F-41E3-8E1E-74B0CB38F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0" y="2671"/>
              <a:ext cx="0" cy="6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1" name="Line 72">
              <a:extLst>
                <a:ext uri="{FF2B5EF4-FFF2-40B4-BE49-F238E27FC236}">
                  <a16:creationId xmlns:a16="http://schemas.microsoft.com/office/drawing/2014/main" id="{E2F7AE00-5A58-486F-8880-5D46FF29A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2671"/>
              <a:ext cx="0" cy="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2" name="Text Box 73">
              <a:extLst>
                <a:ext uri="{FF2B5EF4-FFF2-40B4-BE49-F238E27FC236}">
                  <a16:creationId xmlns:a16="http://schemas.microsoft.com/office/drawing/2014/main" id="{F7933574-6022-4377-98FF-5FC2EC4F9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319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433" name="Rectangle 74">
              <a:extLst>
                <a:ext uri="{FF2B5EF4-FFF2-40B4-BE49-F238E27FC236}">
                  <a16:creationId xmlns:a16="http://schemas.microsoft.com/office/drawing/2014/main" id="{35A14894-2868-42D9-B278-72F596AE1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2636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34" name="Text Box 75">
              <a:extLst>
                <a:ext uri="{FF2B5EF4-FFF2-40B4-BE49-F238E27FC236}">
                  <a16:creationId xmlns:a16="http://schemas.microsoft.com/office/drawing/2014/main" id="{001EF5AC-03EC-42C8-B882-5956CAB0A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4" y="3176"/>
              <a:ext cx="34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11880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435" name="Rectangle 76">
              <a:extLst>
                <a:ext uri="{FF2B5EF4-FFF2-40B4-BE49-F238E27FC236}">
                  <a16:creationId xmlns:a16="http://schemas.microsoft.com/office/drawing/2014/main" id="{D022062C-7DD6-4B91-872E-71E074659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3460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36" name="Text Box 77">
              <a:extLst>
                <a:ext uri="{FF2B5EF4-FFF2-40B4-BE49-F238E27FC236}">
                  <a16:creationId xmlns:a16="http://schemas.microsoft.com/office/drawing/2014/main" id="{089E9C5A-9D0B-48EE-B750-30B642661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6" y="3430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i2</a:t>
              </a:r>
            </a:p>
          </p:txBody>
        </p:sp>
        <p:sp>
          <p:nvSpPr>
            <p:cNvPr id="16437" name="Oval 78">
              <a:extLst>
                <a:ext uri="{FF2B5EF4-FFF2-40B4-BE49-F238E27FC236}">
                  <a16:creationId xmlns:a16="http://schemas.microsoft.com/office/drawing/2014/main" id="{49987610-9AE4-401C-ABAB-B397A2332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3482"/>
              <a:ext cx="43" cy="4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38" name="Line 79">
              <a:extLst>
                <a:ext uri="{FF2B5EF4-FFF2-40B4-BE49-F238E27FC236}">
                  <a16:creationId xmlns:a16="http://schemas.microsoft.com/office/drawing/2014/main" id="{828A46FD-846C-42E3-8D2D-B1D86E3AA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3302"/>
              <a:ext cx="1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9" name="Line 80">
              <a:extLst>
                <a:ext uri="{FF2B5EF4-FFF2-40B4-BE49-F238E27FC236}">
                  <a16:creationId xmlns:a16="http://schemas.microsoft.com/office/drawing/2014/main" id="{1227C9A1-6DA1-48AD-9B92-C2E961DBA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3114"/>
              <a:ext cx="0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40" name="Object 85">
              <a:extLst>
                <a:ext uri="{FF2B5EF4-FFF2-40B4-BE49-F238E27FC236}">
                  <a16:creationId xmlns:a16="http://schemas.microsoft.com/office/drawing/2014/main" id="{B001C133-7C8A-4C9A-BBE8-7E2BABFC54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59" y="2840"/>
            <a:ext cx="284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4957" imgH="241091" progId="Equation.3">
                    <p:embed/>
                  </p:oleObj>
                </mc:Choice>
                <mc:Fallback>
                  <p:oleObj name="公式" r:id="rId8" imgW="164957" imgH="241091" progId="Equation.3">
                    <p:embed/>
                    <p:pic>
                      <p:nvPicPr>
                        <p:cNvPr id="16440" name="Object 85">
                          <a:extLst>
                            <a:ext uri="{FF2B5EF4-FFF2-40B4-BE49-F238E27FC236}">
                              <a16:creationId xmlns:a16="http://schemas.microsoft.com/office/drawing/2014/main" id="{B001C133-7C8A-4C9A-BBE8-7E2BABFC54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9" y="2840"/>
                          <a:ext cx="284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41" name="Group 98">
              <a:extLst>
                <a:ext uri="{FF2B5EF4-FFF2-40B4-BE49-F238E27FC236}">
                  <a16:creationId xmlns:a16="http://schemas.microsoft.com/office/drawing/2014/main" id="{B3EBD365-17EE-484C-8E16-88408AADA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7" y="2931"/>
              <a:ext cx="587" cy="695"/>
              <a:chOff x="5944" y="3166"/>
              <a:chExt cx="587" cy="695"/>
            </a:xfrm>
          </p:grpSpPr>
          <p:sp>
            <p:nvSpPr>
              <p:cNvPr id="16442" name="Text Box 99">
                <a:extLst>
                  <a:ext uri="{FF2B5EF4-FFF2-40B4-BE49-F238E27FC236}">
                    <a16:creationId xmlns:a16="http://schemas.microsoft.com/office/drawing/2014/main" id="{A387B84F-0EE0-4BD3-86BD-89B1241221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7" y="3513"/>
                <a:ext cx="11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+</a:t>
                </a:r>
                <a:endParaRPr kumimoji="1" lang="en-US" altLang="zh-CN" sz="2400" b="0">
                  <a:ea typeface="楷体_GB2312"/>
                  <a:cs typeface="楷体_GB2312"/>
                </a:endParaRPr>
              </a:p>
            </p:txBody>
          </p:sp>
          <p:sp>
            <p:nvSpPr>
              <p:cNvPr id="16443" name="Text Box 100">
                <a:extLst>
                  <a:ext uri="{FF2B5EF4-FFF2-40B4-BE49-F238E27FC236}">
                    <a16:creationId xmlns:a16="http://schemas.microsoft.com/office/drawing/2014/main" id="{B811604E-B4C4-4211-B169-272BEC811B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3" y="3280"/>
                <a:ext cx="11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1400"/>
                  <a:t> </a:t>
                </a:r>
                <a:r>
                  <a:rPr kumimoji="1" lang="zh-CN" altLang="zh-CN" sz="1800"/>
                  <a:t>–</a:t>
                </a:r>
                <a:endParaRPr kumimoji="1" lang="en-US" altLang="zh-CN" sz="1600">
                  <a:ea typeface="黑体" panose="02010609060101010101" pitchFamily="49" charset="-122"/>
                </a:endParaRPr>
              </a:p>
            </p:txBody>
          </p:sp>
          <p:sp>
            <p:nvSpPr>
              <p:cNvPr id="16444" name="AutoShape 101">
                <a:extLst>
                  <a:ext uri="{FF2B5EF4-FFF2-40B4-BE49-F238E27FC236}">
                    <a16:creationId xmlns:a16="http://schemas.microsoft.com/office/drawing/2014/main" id="{67583642-764F-4085-BADF-C7CB494A55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890" y="3220"/>
                <a:ext cx="695" cy="58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6445" name="Text Box 102">
                <a:extLst>
                  <a:ext uri="{FF2B5EF4-FFF2-40B4-BE49-F238E27FC236}">
                    <a16:creationId xmlns:a16="http://schemas.microsoft.com/office/drawing/2014/main" id="{CE87DBEA-87D7-4AF8-B996-C0C54497C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2" y="3385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77" grpId="0"/>
      <p:bldP spid="772178" grpId="0"/>
      <p:bldP spid="77218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32106</TotalTime>
  <Pages>0</Pages>
  <Words>1806</Words>
  <Characters>0</Characters>
  <Application>Microsoft Office PowerPoint</Application>
  <DocSecurity>0</DocSecurity>
  <PresentationFormat>全屏显示(4:3)</PresentationFormat>
  <Lines>0</Lines>
  <Paragraphs>409</Paragraphs>
  <Slides>23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华文行楷</vt:lpstr>
      <vt:lpstr>宋体</vt:lpstr>
      <vt:lpstr>Arial</vt:lpstr>
      <vt:lpstr>Times New Roman</vt:lpstr>
      <vt:lpstr>默认设计模板</vt:lpstr>
      <vt:lpstr>公式</vt:lpstr>
      <vt:lpstr>图片</vt:lpstr>
      <vt:lpstr>Microsoft Word Picture</vt:lpstr>
      <vt:lpstr>Picture2</vt:lpstr>
      <vt:lpstr>Picture</vt:lpstr>
      <vt:lpstr>模拟与数字电路 Analog and Digital Circvits</vt:lpstr>
      <vt:lpstr>主要内容</vt:lpstr>
      <vt:lpstr>集成运放的线性应用</vt:lpstr>
      <vt:lpstr>同相比例运算电路</vt:lpstr>
      <vt:lpstr>同相比例运算电路特性</vt:lpstr>
      <vt:lpstr>反相比例运算电路</vt:lpstr>
      <vt:lpstr>加法运算电路</vt:lpstr>
      <vt:lpstr>减法运算电路(1)</vt:lpstr>
      <vt:lpstr>减法运算电路(2)</vt:lpstr>
      <vt:lpstr>仪用放大器</vt:lpstr>
      <vt:lpstr>积分运算电路</vt:lpstr>
      <vt:lpstr>微分运算电路</vt:lpstr>
      <vt:lpstr>集成运放的非线性应用</vt:lpstr>
      <vt:lpstr>电压比较器</vt:lpstr>
      <vt:lpstr>单门限比较器(1)</vt:lpstr>
      <vt:lpstr>单门限比较器(2)</vt:lpstr>
      <vt:lpstr>单门限比较器(3)</vt:lpstr>
      <vt:lpstr>迟滞比较器(1)</vt:lpstr>
      <vt:lpstr>迟滞比较器(2)</vt:lpstr>
      <vt:lpstr>迟滞比较器(3)</vt:lpstr>
      <vt:lpstr>方波和锯齿波产生电路(1)</vt:lpstr>
      <vt:lpstr>方波和锯齿波产生电路(2)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昕琪 陈</cp:lastModifiedBy>
  <cp:revision>274</cp:revision>
  <cp:lastPrinted>1900-01-04T05:08:28Z</cp:lastPrinted>
  <dcterms:created xsi:type="dcterms:W3CDTF">2004-01-05T23:56:53Z</dcterms:created>
  <dcterms:modified xsi:type="dcterms:W3CDTF">2024-01-08T11:00:41Z</dcterms:modified>
  <cp:category>16位微机原理与接口</cp:category>
</cp:coreProperties>
</file>