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506" r:id="rId3"/>
    <p:sldId id="573" r:id="rId4"/>
    <p:sldId id="627" r:id="rId5"/>
    <p:sldId id="578" r:id="rId6"/>
    <p:sldId id="615" r:id="rId7"/>
    <p:sldId id="579" r:id="rId8"/>
    <p:sldId id="580" r:id="rId9"/>
    <p:sldId id="581" r:id="rId10"/>
    <p:sldId id="582" r:id="rId11"/>
    <p:sldId id="642" r:id="rId12"/>
    <p:sldId id="618" r:id="rId13"/>
    <p:sldId id="584" r:id="rId14"/>
    <p:sldId id="586" r:id="rId15"/>
    <p:sldId id="619" r:id="rId16"/>
    <p:sldId id="610" r:id="rId17"/>
    <p:sldId id="617" r:id="rId18"/>
    <p:sldId id="641" r:id="rId19"/>
    <p:sldId id="620" r:id="rId20"/>
    <p:sldId id="621" r:id="rId21"/>
    <p:sldId id="622" r:id="rId22"/>
    <p:sldId id="643" r:id="rId23"/>
    <p:sldId id="623" r:id="rId24"/>
    <p:sldId id="624" r:id="rId25"/>
    <p:sldId id="477" r:id="rId26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996633"/>
    <a:srgbClr val="0000FF"/>
    <a:srgbClr val="9900FF"/>
    <a:srgbClr val="CC3300"/>
    <a:srgbClr val="005400"/>
    <a:srgbClr val="0066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6" autoAdjust="0"/>
    <p:restoredTop sz="93875" autoAdjust="0"/>
  </p:normalViewPr>
  <p:slideViewPr>
    <p:cSldViewPr>
      <p:cViewPr varScale="1">
        <p:scale>
          <a:sx n="60" d="100"/>
          <a:sy n="60" d="100"/>
        </p:scale>
        <p:origin x="94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26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5" Type="http://schemas.openxmlformats.org/officeDocument/2006/relationships/image" Target="../media/image23.wmf"/><Relationship Id="rId4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0B67705-7E6F-4CD3-945D-689655E9442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E9D57408-E431-4F99-ACF3-2C6FDA5B747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68A54B65-EA5F-4DF9-8BD9-EED60249948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E88DAB54-09EA-4E6E-A685-D9B7F908F6A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F20A8EE2-1032-4857-A5D3-151D201D32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5A470FFA-8618-4674-87D8-B5A43570E1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079D70D-6831-40BC-BDD0-EA0BBE7AA6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0C88563-C252-45A9-83FD-06FA5FCA849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3B2E1EA1-E008-43E1-96E1-2078295ECAB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DA69D66D-6635-49A9-AC37-AD3999B6CC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821FE273-5280-422A-B34A-17EDDB5C41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6AA1C962-83AD-4BB7-9889-540E7C4DF8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F9748EC5-468F-40FB-BF0D-048F200697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826A409-DFF7-4CBA-9192-665C1A848D0D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CD209636-E8CF-4450-AC91-77474E42CA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C304612-453E-4471-B582-0E1E5F060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625F498-955C-49B8-BC67-28CFA2A398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78DDF3B-5D93-44F6-BB0C-818B9EA25D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参数是我们了解</a:t>
            </a:r>
            <a:r>
              <a:rPr lang="en-US" altLang="zh-CN"/>
              <a:t>TTL</a:t>
            </a:r>
            <a:r>
              <a:rPr lang="zh-CN" altLang="en-US"/>
              <a:t>电路性能并正确使用的依据。</a:t>
            </a:r>
          </a:p>
          <a:p>
            <a:pPr eaLnBrk="1" hangingPunct="1"/>
            <a:r>
              <a:rPr lang="en-US" altLang="zh-CN"/>
              <a:t>VIL(max)</a:t>
            </a:r>
            <a:r>
              <a:rPr lang="zh-CN" altLang="en-US"/>
              <a:t>：输入低电平的上限值</a:t>
            </a:r>
          </a:p>
          <a:p>
            <a:pPr eaLnBrk="1" hangingPunct="1"/>
            <a:r>
              <a:rPr lang="en-US" altLang="zh-CN"/>
              <a:t>VIH(min)</a:t>
            </a:r>
            <a:r>
              <a:rPr lang="zh-CN" altLang="en-US"/>
              <a:t>：输入高电平的下限值</a:t>
            </a:r>
          </a:p>
          <a:p>
            <a:pPr eaLnBrk="1" hangingPunct="1"/>
            <a:r>
              <a:rPr lang="en-US" altLang="zh-CN"/>
              <a:t>VOL(max)</a:t>
            </a:r>
            <a:r>
              <a:rPr lang="zh-CN" altLang="en-US"/>
              <a:t>：输出低电平的上限值</a:t>
            </a:r>
          </a:p>
          <a:p>
            <a:pPr eaLnBrk="1" hangingPunct="1"/>
            <a:r>
              <a:rPr lang="en-US" altLang="zh-CN"/>
              <a:t>VOH(min)</a:t>
            </a:r>
            <a:r>
              <a:rPr lang="zh-CN" altLang="en-US"/>
              <a:t>：输出高电平的下限值</a:t>
            </a:r>
          </a:p>
          <a:p>
            <a:pPr eaLnBrk="1" hangingPunct="1"/>
            <a:r>
              <a:rPr lang="zh-CN" altLang="en-US"/>
              <a:t>噪声容限：</a:t>
            </a:r>
            <a:r>
              <a:rPr lang="zh-CN" altLang="en-US">
                <a:solidFill>
                  <a:srgbClr val="000066"/>
                </a:solidFill>
              </a:rPr>
              <a:t>在保证输出电平不变的条件下，输入电平允许波动的范围。</a:t>
            </a:r>
          </a:p>
          <a:p>
            <a:pPr eaLnBrk="1" hangingPunct="1"/>
            <a:r>
              <a:rPr kumimoji="1" lang="en-US" altLang="zh-CN" i="1">
                <a:solidFill>
                  <a:srgbClr val="000066"/>
                </a:solidFill>
              </a:rPr>
              <a:t>V</a:t>
            </a:r>
            <a:r>
              <a:rPr kumimoji="1" lang="en-US" altLang="zh-CN">
                <a:solidFill>
                  <a:srgbClr val="000066"/>
                </a:solidFill>
              </a:rPr>
              <a:t>NH  —</a:t>
            </a:r>
            <a:r>
              <a:rPr kumimoji="1" lang="zh-CN" altLang="en-US">
                <a:solidFill>
                  <a:srgbClr val="000066"/>
                </a:solidFill>
              </a:rPr>
              <a:t>输出高电平的最小值时允许负向噪声电压的最大值。</a:t>
            </a:r>
          </a:p>
          <a:p>
            <a:pPr eaLnBrk="1" hangingPunct="1"/>
            <a:r>
              <a:rPr kumimoji="1" lang="en-US" altLang="zh-CN" i="1">
                <a:solidFill>
                  <a:srgbClr val="000066"/>
                </a:solidFill>
              </a:rPr>
              <a:t>V</a:t>
            </a:r>
            <a:r>
              <a:rPr kumimoji="1" lang="en-US" altLang="zh-CN">
                <a:solidFill>
                  <a:srgbClr val="000066"/>
                </a:solidFill>
              </a:rPr>
              <a:t>NL  —</a:t>
            </a:r>
            <a:r>
              <a:rPr kumimoji="1" lang="zh-CN" altLang="en-US">
                <a:solidFill>
                  <a:srgbClr val="000066"/>
                </a:solidFill>
              </a:rPr>
              <a:t>输出低电平的最大值时允许正向噪声电压的最大值。</a:t>
            </a:r>
          </a:p>
          <a:p>
            <a:pPr eaLnBrk="1" hangingPunct="1"/>
            <a:r>
              <a:rPr lang="zh-CN" altLang="en-US"/>
              <a:t>可以通过提高</a:t>
            </a:r>
            <a:r>
              <a:rPr lang="en-US" altLang="zh-CN"/>
              <a:t>V</a:t>
            </a:r>
            <a:r>
              <a:rPr lang="en-US" altLang="zh-CN" baseline="-25000"/>
              <a:t>DD</a:t>
            </a:r>
            <a:r>
              <a:rPr lang="zh-CN" altLang="en-US"/>
              <a:t>来提高噪声容限。</a:t>
            </a:r>
            <a:endParaRPr lang="zh-CN" altLang="en-US">
              <a:solidFill>
                <a:srgbClr val="000066"/>
              </a:solidFill>
            </a:endParaRPr>
          </a:p>
          <a:p>
            <a:pPr eaLnBrk="1" hangingPunct="1"/>
            <a:r>
              <a:rPr lang="zh-CN" altLang="en-US"/>
              <a:t>扇出系数：门电路的输出端所能连接的下一级门电路输入端的个数，也称负载能力。</a:t>
            </a:r>
          </a:p>
          <a:p>
            <a:pPr eaLnBrk="1" hangingPunct="1"/>
            <a:r>
              <a:rPr kumimoji="1" lang="zh-CN" altLang="en-US">
                <a:solidFill>
                  <a:srgbClr val="000066"/>
                </a:solidFill>
              </a:rPr>
              <a:t>传输延迟时间：在输入脉冲波形的作用下，其输出波形相对于输入波形延迟了多长的时间</a:t>
            </a:r>
            <a:r>
              <a:rPr kumimoji="1" lang="zh-CN" altLang="en-US"/>
              <a:t>。</a:t>
            </a:r>
            <a:endParaRPr kumimoji="1" lang="en-US" altLang="zh-CN"/>
          </a:p>
          <a:p>
            <a:pPr eaLnBrk="1" hangingPunct="1"/>
            <a:endParaRPr kumimoji="1" lang="en-US" altLang="zh-CN"/>
          </a:p>
          <a:p>
            <a:r>
              <a:rPr lang="en-US" altLang="zh-CN"/>
              <a:t>1. TTL</a:t>
            </a:r>
            <a:r>
              <a:rPr lang="zh-CN" altLang="zh-CN"/>
              <a:t>电平 </a:t>
            </a:r>
          </a:p>
          <a:p>
            <a:r>
              <a:rPr lang="en-US" altLang="zh-CN"/>
              <a:t>    </a:t>
            </a:r>
            <a:r>
              <a:rPr lang="zh-CN" altLang="zh-CN"/>
              <a:t>输出高电平</a:t>
            </a:r>
            <a:r>
              <a:rPr lang="en-US" altLang="zh-CN"/>
              <a:t>&gt;2.4V</a:t>
            </a:r>
            <a:r>
              <a:rPr lang="zh-CN" altLang="zh-CN"/>
              <a:t>，输出低电平</a:t>
            </a:r>
            <a:r>
              <a:rPr lang="en-US" altLang="zh-CN"/>
              <a:t>&lt;0.4V</a:t>
            </a:r>
            <a:r>
              <a:rPr lang="zh-CN" altLang="zh-CN"/>
              <a:t>。在室温下，一般输出高电平是</a:t>
            </a:r>
            <a:r>
              <a:rPr lang="en-US" altLang="zh-CN"/>
              <a:t>3.5V</a:t>
            </a:r>
            <a:r>
              <a:rPr lang="zh-CN" altLang="zh-CN"/>
              <a:t>，输出低电平是</a:t>
            </a:r>
            <a:r>
              <a:rPr lang="en-US" altLang="zh-CN"/>
              <a:t>0.2V</a:t>
            </a:r>
            <a:r>
              <a:rPr lang="zh-CN" altLang="zh-CN"/>
              <a:t>。最小输入高电平和低电平：输入高电平</a:t>
            </a:r>
            <a:r>
              <a:rPr lang="en-US" altLang="zh-CN"/>
              <a:t>&gt;=2.0V</a:t>
            </a:r>
            <a:r>
              <a:rPr lang="zh-CN" altLang="zh-CN"/>
              <a:t>，输入低电平</a:t>
            </a:r>
            <a:r>
              <a:rPr lang="en-US" altLang="zh-CN"/>
              <a:t>&lt;=0.8V</a:t>
            </a:r>
            <a:r>
              <a:rPr lang="zh-CN" altLang="zh-CN"/>
              <a:t>，噪声容限是</a:t>
            </a:r>
            <a:r>
              <a:rPr lang="en-US" altLang="zh-CN"/>
              <a:t>0.4V</a:t>
            </a:r>
            <a:r>
              <a:rPr lang="zh-CN" altLang="zh-CN"/>
              <a:t>。 </a:t>
            </a:r>
          </a:p>
          <a:p>
            <a:r>
              <a:rPr lang="en-US" altLang="zh-CN"/>
              <a:t>2. CMOS</a:t>
            </a:r>
            <a:r>
              <a:rPr lang="zh-CN" altLang="zh-CN"/>
              <a:t>电平</a:t>
            </a:r>
          </a:p>
          <a:p>
            <a:r>
              <a:rPr lang="en-US" altLang="zh-CN"/>
              <a:t>    </a:t>
            </a:r>
            <a:r>
              <a:rPr lang="zh-CN" altLang="zh-CN"/>
              <a:t>逻辑</a:t>
            </a:r>
            <a:r>
              <a:rPr lang="en-US" altLang="zh-CN"/>
              <a:t>1</a:t>
            </a:r>
            <a:r>
              <a:rPr lang="zh-CN" altLang="zh-CN"/>
              <a:t>电平电压接近于电源电压，逻辑</a:t>
            </a:r>
            <a:r>
              <a:rPr lang="en-US" altLang="zh-CN"/>
              <a:t>0</a:t>
            </a:r>
            <a:r>
              <a:rPr lang="zh-CN" altLang="zh-CN"/>
              <a:t>电平接近于</a:t>
            </a:r>
            <a:r>
              <a:rPr lang="en-US" altLang="zh-CN"/>
              <a:t>0V</a:t>
            </a:r>
            <a:r>
              <a:rPr lang="zh-CN" altLang="zh-CN"/>
              <a:t>。而且具有很宽的噪声容限。</a:t>
            </a:r>
            <a:endParaRPr lang="en-US" altLang="zh-CN"/>
          </a:p>
          <a:p>
            <a:endParaRPr kumimoji="1" lang="zh-CN" altLang="en-US"/>
          </a:p>
          <a:p>
            <a:pPr eaLnBrk="1" hangingPunct="1"/>
            <a:endParaRPr lang="zh-CN" altLang="en-US" b="1">
              <a:solidFill>
                <a:srgbClr val="000066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A469CCC-30EB-4E45-8EE0-3DB44665A1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88CE214F-9FD1-41A9-B957-9CEECA7BF6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参数是我们了解</a:t>
            </a:r>
            <a:r>
              <a:rPr lang="en-US" altLang="zh-CN"/>
              <a:t>TTL</a:t>
            </a:r>
            <a:r>
              <a:rPr lang="zh-CN" altLang="en-US"/>
              <a:t>电路性能并正确使用的依据。</a:t>
            </a:r>
          </a:p>
          <a:p>
            <a:pPr eaLnBrk="1" hangingPunct="1"/>
            <a:r>
              <a:rPr lang="en-US" altLang="zh-CN"/>
              <a:t>VIL(max)</a:t>
            </a:r>
            <a:r>
              <a:rPr lang="zh-CN" altLang="en-US"/>
              <a:t>：输入低电平的上限值</a:t>
            </a:r>
          </a:p>
          <a:p>
            <a:pPr eaLnBrk="1" hangingPunct="1"/>
            <a:r>
              <a:rPr lang="en-US" altLang="zh-CN"/>
              <a:t>VIH(min)</a:t>
            </a:r>
            <a:r>
              <a:rPr lang="zh-CN" altLang="en-US"/>
              <a:t>：输入高电平的下限值</a:t>
            </a:r>
          </a:p>
          <a:p>
            <a:pPr eaLnBrk="1" hangingPunct="1"/>
            <a:r>
              <a:rPr lang="en-US" altLang="zh-CN"/>
              <a:t>VOL(max)</a:t>
            </a:r>
            <a:r>
              <a:rPr lang="zh-CN" altLang="en-US"/>
              <a:t>：输出低电平的上限值</a:t>
            </a:r>
          </a:p>
          <a:p>
            <a:pPr eaLnBrk="1" hangingPunct="1"/>
            <a:r>
              <a:rPr lang="en-US" altLang="zh-CN"/>
              <a:t>VOH(min)</a:t>
            </a:r>
            <a:r>
              <a:rPr lang="zh-CN" altLang="en-US"/>
              <a:t>：输出高电平的下限值</a:t>
            </a:r>
          </a:p>
          <a:p>
            <a:pPr eaLnBrk="1" hangingPunct="1"/>
            <a:r>
              <a:rPr lang="zh-CN" altLang="en-US"/>
              <a:t>噪声容限：</a:t>
            </a:r>
            <a:r>
              <a:rPr lang="zh-CN" altLang="en-US">
                <a:solidFill>
                  <a:srgbClr val="000066"/>
                </a:solidFill>
              </a:rPr>
              <a:t>在保证输出电平不变的条件下，输入电平允许波动的范围。</a:t>
            </a:r>
          </a:p>
          <a:p>
            <a:pPr eaLnBrk="1" hangingPunct="1"/>
            <a:r>
              <a:rPr kumimoji="1" lang="en-US" altLang="zh-CN" i="1">
                <a:solidFill>
                  <a:srgbClr val="000066"/>
                </a:solidFill>
              </a:rPr>
              <a:t>V</a:t>
            </a:r>
            <a:r>
              <a:rPr kumimoji="1" lang="en-US" altLang="zh-CN">
                <a:solidFill>
                  <a:srgbClr val="000066"/>
                </a:solidFill>
              </a:rPr>
              <a:t>NH  —</a:t>
            </a:r>
            <a:r>
              <a:rPr kumimoji="1" lang="zh-CN" altLang="en-US">
                <a:solidFill>
                  <a:srgbClr val="000066"/>
                </a:solidFill>
              </a:rPr>
              <a:t>输出高电平的最小值时允许负向噪声电压的最大值。</a:t>
            </a:r>
          </a:p>
          <a:p>
            <a:pPr eaLnBrk="1" hangingPunct="1"/>
            <a:r>
              <a:rPr kumimoji="1" lang="en-US" altLang="zh-CN" i="1">
                <a:solidFill>
                  <a:srgbClr val="000066"/>
                </a:solidFill>
              </a:rPr>
              <a:t>V</a:t>
            </a:r>
            <a:r>
              <a:rPr kumimoji="1" lang="en-US" altLang="zh-CN">
                <a:solidFill>
                  <a:srgbClr val="000066"/>
                </a:solidFill>
              </a:rPr>
              <a:t>NL  —</a:t>
            </a:r>
            <a:r>
              <a:rPr kumimoji="1" lang="zh-CN" altLang="en-US">
                <a:solidFill>
                  <a:srgbClr val="000066"/>
                </a:solidFill>
              </a:rPr>
              <a:t>输出低电平的最大值时允许正向噪声电压的最大值。</a:t>
            </a:r>
          </a:p>
          <a:p>
            <a:pPr eaLnBrk="1" hangingPunct="1"/>
            <a:r>
              <a:rPr lang="zh-CN" altLang="en-US"/>
              <a:t>可以通过提高</a:t>
            </a:r>
            <a:r>
              <a:rPr lang="en-US" altLang="zh-CN"/>
              <a:t>V</a:t>
            </a:r>
            <a:r>
              <a:rPr lang="en-US" altLang="zh-CN" baseline="-25000"/>
              <a:t>DD</a:t>
            </a:r>
            <a:r>
              <a:rPr lang="zh-CN" altLang="en-US"/>
              <a:t>来提高噪声容限。</a:t>
            </a:r>
            <a:endParaRPr lang="zh-CN" altLang="en-US">
              <a:solidFill>
                <a:srgbClr val="000066"/>
              </a:solidFill>
            </a:endParaRPr>
          </a:p>
          <a:p>
            <a:pPr eaLnBrk="1" hangingPunct="1"/>
            <a:r>
              <a:rPr lang="zh-CN" altLang="en-US"/>
              <a:t>扇出系数：门电路的输出端所能连接的下一级门电路输入端的个数，也称负载能力。</a:t>
            </a:r>
          </a:p>
          <a:p>
            <a:pPr eaLnBrk="1" hangingPunct="1"/>
            <a:r>
              <a:rPr kumimoji="1" lang="zh-CN" altLang="en-US">
                <a:solidFill>
                  <a:srgbClr val="000066"/>
                </a:solidFill>
              </a:rPr>
              <a:t>传输延迟时间：在输入脉冲波形的作用下，其输出波形相对于输入波形延迟了多长的时间</a:t>
            </a:r>
            <a:r>
              <a:rPr kumimoji="1" lang="zh-CN" altLang="en-US"/>
              <a:t>。</a:t>
            </a:r>
          </a:p>
          <a:p>
            <a:pPr eaLnBrk="1" hangingPunct="1"/>
            <a:endParaRPr lang="zh-CN" altLang="en-US" b="1">
              <a:solidFill>
                <a:srgbClr val="000066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284E3D2-5EAA-4F14-A72A-D43E4DBAC6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D0BB2D0-E067-4779-B1E0-B4CB50B9F5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/>
              <a:t>Propagation delay</a:t>
            </a:r>
          </a:p>
          <a:p>
            <a:pPr eaLnBrk="1" hangingPunct="1"/>
            <a:r>
              <a:rPr lang="zh-CN" altLang="en-US" sz="1400"/>
              <a:t>与电源电压及容性负载大小有关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05CC578A-05A7-4997-831D-2A90C6D1BB4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9DE6F67-96C8-4D0B-884E-A7202ECFDC78}" type="slidenum">
              <a:rPr lang="en-US" altLang="zh-CN" sz="1300"/>
              <a:pPr algn="r" eaLnBrk="1" hangingPunct="1"/>
              <a:t>2</a:t>
            </a:fld>
            <a:endParaRPr lang="en-US" altLang="zh-CN" sz="13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9A71568-D651-4ABE-A20B-FD47ED9655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81C26BD-CCEF-4AE0-AC56-F8F340C846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>
                <a:solidFill>
                  <a:srgbClr val="000066"/>
                </a:solidFill>
              </a:rPr>
              <a:t>教学基本要求：</a:t>
            </a:r>
          </a:p>
          <a:p>
            <a:r>
              <a:rPr kumimoji="1" lang="en-US" altLang="zh-CN">
                <a:solidFill>
                  <a:srgbClr val="000066"/>
                </a:solidFill>
              </a:rPr>
              <a:t>1</a:t>
            </a:r>
            <a:r>
              <a:rPr kumimoji="1" lang="zh-CN" altLang="en-US">
                <a:solidFill>
                  <a:srgbClr val="000066"/>
                </a:solidFill>
              </a:rPr>
              <a:t>、了解半导体器件的开关特性。</a:t>
            </a:r>
          </a:p>
          <a:p>
            <a:r>
              <a:rPr kumimoji="1" lang="en-US" altLang="zh-CN">
                <a:solidFill>
                  <a:srgbClr val="000066"/>
                </a:solidFill>
              </a:rPr>
              <a:t>2</a:t>
            </a:r>
            <a:r>
              <a:rPr kumimoji="1" lang="zh-CN" altLang="en-US">
                <a:solidFill>
                  <a:srgbClr val="000066"/>
                </a:solidFill>
              </a:rPr>
              <a:t>、</a:t>
            </a:r>
            <a:r>
              <a:rPr kumimoji="1" lang="zh-CN" altLang="en-US">
                <a:solidFill>
                  <a:srgbClr val="CC0000"/>
                </a:solidFill>
              </a:rPr>
              <a:t>熟练掌握</a:t>
            </a:r>
            <a:r>
              <a:rPr kumimoji="1" lang="zh-CN" altLang="en-US">
                <a:solidFill>
                  <a:srgbClr val="000066"/>
                </a:solidFill>
              </a:rPr>
              <a:t>基本逻辑门（与、或、与非、或非、异或门）、三态门、</a:t>
            </a:r>
            <a:r>
              <a:rPr kumimoji="1" lang="en-US" altLang="zh-CN">
                <a:solidFill>
                  <a:srgbClr val="000066"/>
                </a:solidFill>
              </a:rPr>
              <a:t>OD</a:t>
            </a:r>
            <a:r>
              <a:rPr kumimoji="1" lang="zh-CN" altLang="en-US">
                <a:solidFill>
                  <a:srgbClr val="000066"/>
                </a:solidFill>
              </a:rPr>
              <a:t>门（</a:t>
            </a:r>
            <a:r>
              <a:rPr kumimoji="1" lang="en-US" altLang="zh-CN">
                <a:solidFill>
                  <a:srgbClr val="000066"/>
                </a:solidFill>
              </a:rPr>
              <a:t>OC</a:t>
            </a:r>
            <a:r>
              <a:rPr kumimoji="1" lang="zh-CN" altLang="en-US">
                <a:solidFill>
                  <a:srgbClr val="000066"/>
                </a:solidFill>
              </a:rPr>
              <a:t>门）和传输门的逻辑功能。</a:t>
            </a:r>
          </a:p>
          <a:p>
            <a:r>
              <a:rPr kumimoji="1" lang="en-US" altLang="zh-CN">
                <a:solidFill>
                  <a:srgbClr val="000066"/>
                </a:solidFill>
              </a:rPr>
              <a:t>3</a:t>
            </a:r>
            <a:r>
              <a:rPr kumimoji="1" lang="zh-CN" altLang="en-US">
                <a:solidFill>
                  <a:srgbClr val="000066"/>
                </a:solidFill>
              </a:rPr>
              <a:t>、学会门电路逻辑功能分析方法。</a:t>
            </a:r>
          </a:p>
          <a:p>
            <a:r>
              <a:rPr kumimoji="1" lang="en-US" altLang="zh-CN">
                <a:solidFill>
                  <a:srgbClr val="000066"/>
                </a:solidFill>
              </a:rPr>
              <a:t>4</a:t>
            </a:r>
            <a:r>
              <a:rPr kumimoji="1" lang="zh-CN" altLang="en-US">
                <a:solidFill>
                  <a:srgbClr val="000066"/>
                </a:solidFill>
              </a:rPr>
              <a:t>、</a:t>
            </a:r>
            <a:r>
              <a:rPr kumimoji="1" lang="zh-CN" altLang="en-US">
                <a:solidFill>
                  <a:srgbClr val="CC0000"/>
                </a:solidFill>
              </a:rPr>
              <a:t>掌握</a:t>
            </a:r>
            <a:r>
              <a:rPr kumimoji="1" lang="zh-CN" altLang="en-US">
                <a:solidFill>
                  <a:srgbClr val="000066"/>
                </a:solidFill>
              </a:rPr>
              <a:t>逻辑门的主要参数及在应用中的接口问题。</a:t>
            </a:r>
          </a:p>
          <a:p>
            <a:endParaRPr kumimoji="1" lang="zh-CN" altLang="zh-CN">
              <a:solidFill>
                <a:srgbClr val="000066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401B189-40BC-4628-A2CF-167C3FBB32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5CCAD15-B7D9-4BB4-B244-548CF8069B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门电路：实现基本运算、复合运算的单元电路，如</a:t>
            </a:r>
            <a:r>
              <a:rPr lang="zh-CN" altLang="en-US">
                <a:ea typeface="黑体" panose="02010609060101010101" pitchFamily="49" charset="-122"/>
              </a:rPr>
              <a:t>与</a:t>
            </a:r>
            <a:r>
              <a:rPr lang="zh-CN" altLang="en-US"/>
              <a:t>门、</a:t>
            </a:r>
            <a:r>
              <a:rPr lang="zh-CN" altLang="en-US">
                <a:ea typeface="黑体" panose="02010609060101010101" pitchFamily="49" charset="-122"/>
              </a:rPr>
              <a:t>与非</a:t>
            </a:r>
            <a:r>
              <a:rPr lang="zh-CN" altLang="en-US"/>
              <a:t>门、</a:t>
            </a:r>
            <a:r>
              <a:rPr lang="zh-CN" altLang="en-US">
                <a:ea typeface="黑体" panose="02010609060101010101" pitchFamily="49" charset="-122"/>
              </a:rPr>
              <a:t>或</a:t>
            </a:r>
            <a:r>
              <a:rPr lang="zh-CN" altLang="en-US"/>
              <a:t>门  </a:t>
            </a:r>
            <a:r>
              <a:rPr lang="en-US" altLang="zh-CN">
                <a:cs typeface="Times New Roman" panose="02020603050405020304" pitchFamily="18" charset="0"/>
              </a:rPr>
              <a:t>······</a:t>
            </a:r>
          </a:p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根据制造工艺的不同，集成电路又分双极型和单极型（</a:t>
            </a:r>
            <a:r>
              <a:rPr kumimoji="1" lang="en-US" altLang="zh-CN">
                <a:solidFill>
                  <a:srgbClr val="000000"/>
                </a:solidFill>
              </a:rPr>
              <a:t>MOS</a:t>
            </a:r>
            <a:r>
              <a:rPr kumimoji="1" lang="zh-CN" altLang="en-US">
                <a:solidFill>
                  <a:srgbClr val="000000"/>
                </a:solidFill>
              </a:rPr>
              <a:t>）两大类。 </a:t>
            </a:r>
          </a:p>
          <a:p>
            <a:pPr eaLnBrk="1" hangingPunct="1"/>
            <a:r>
              <a:rPr kumimoji="1" lang="en-US" altLang="zh-CN">
                <a:solidFill>
                  <a:srgbClr val="000000"/>
                </a:solidFill>
              </a:rPr>
              <a:t>TTL</a:t>
            </a:r>
            <a:r>
              <a:rPr kumimoji="1" lang="zh-CN" altLang="en-US">
                <a:solidFill>
                  <a:srgbClr val="000000"/>
                </a:solidFill>
              </a:rPr>
              <a:t>电路是目前双极型中小规模数字集成电路中用得最多的一种。</a:t>
            </a:r>
            <a:endParaRPr lang="zh-CN" altLang="en-US"/>
          </a:p>
          <a:p>
            <a:pPr eaLnBrk="1" hangingPunct="1"/>
            <a:r>
              <a:rPr lang="en-US" altLang="zh-CN"/>
              <a:t>54/74</a:t>
            </a:r>
            <a:r>
              <a:rPr lang="zh-CN" altLang="en-US"/>
              <a:t>系列是已经标准化、商品化的系列产品，</a:t>
            </a:r>
            <a:r>
              <a:rPr lang="en-US" altLang="zh-CN"/>
              <a:t>54</a:t>
            </a:r>
            <a:r>
              <a:rPr lang="zh-CN" altLang="en-US"/>
              <a:t>为军品（</a:t>
            </a:r>
            <a:r>
              <a:rPr lang="en-US" altLang="zh-CN"/>
              <a:t>-55℃~125℃</a:t>
            </a:r>
            <a:r>
              <a:rPr lang="zh-CN" altLang="en-US"/>
              <a:t>），</a:t>
            </a:r>
            <a:r>
              <a:rPr lang="en-US" altLang="zh-CN"/>
              <a:t>74</a:t>
            </a:r>
            <a:r>
              <a:rPr lang="zh-CN" altLang="en-US"/>
              <a:t>为民品（</a:t>
            </a:r>
            <a:r>
              <a:rPr lang="en-US" altLang="zh-CN"/>
              <a:t>0~70℃</a:t>
            </a:r>
            <a:r>
              <a:rPr lang="zh-CN" altLang="en-US"/>
              <a:t>）。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低功耗肖特基系列：</a:t>
            </a:r>
          </a:p>
          <a:p>
            <a:pPr eaLnBrk="1" hangingPunct="1"/>
            <a:r>
              <a:rPr lang="en-US" altLang="zh-CN"/>
              <a:t>74LS/54LS </a:t>
            </a:r>
            <a:r>
              <a:rPr lang="zh-CN" altLang="en-US"/>
              <a:t>（</a:t>
            </a:r>
            <a:r>
              <a:rPr lang="en-US" altLang="zh-CN"/>
              <a:t>Low-Power Schottky TTL</a:t>
            </a:r>
            <a:r>
              <a:rPr lang="zh-CN" altLang="en-US"/>
              <a:t>）</a:t>
            </a:r>
          </a:p>
          <a:p>
            <a:pPr eaLnBrk="1" hangingPunct="1"/>
            <a:r>
              <a:rPr lang="en-US" altLang="zh-CN"/>
              <a:t>74AS,74ALS </a:t>
            </a:r>
            <a:r>
              <a:rPr lang="zh-CN" altLang="en-US"/>
              <a:t>（</a:t>
            </a:r>
            <a:r>
              <a:rPr lang="en-US" altLang="zh-CN"/>
              <a:t>Advanced Low-Power Schottky TTL</a:t>
            </a:r>
            <a:r>
              <a:rPr lang="zh-CN" altLang="en-US"/>
              <a:t>）</a:t>
            </a:r>
          </a:p>
          <a:p>
            <a:pPr eaLnBrk="1" hangingPunct="1"/>
            <a:r>
              <a:rPr lang="en-US" altLang="zh-CN">
                <a:cs typeface="Times New Roman" panose="02020603050405020304" pitchFamily="18" charset="0"/>
              </a:rPr>
              <a:t>· · ·</a:t>
            </a:r>
            <a:endParaRPr lang="zh-CN" altLang="en-US"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/>
              <a:t>其他类型的双极型数字集成电路*</a:t>
            </a:r>
          </a:p>
          <a:p>
            <a:pPr eaLnBrk="1" hangingPunct="1"/>
            <a:r>
              <a:rPr lang="en-US" altLang="zh-CN"/>
              <a:t>DTL</a:t>
            </a:r>
            <a:r>
              <a:rPr lang="zh-CN" altLang="en-US"/>
              <a:t>：输入为二极管门电路，速度低，已经不用</a:t>
            </a:r>
          </a:p>
          <a:p>
            <a:pPr eaLnBrk="1" hangingPunct="1"/>
            <a:r>
              <a:rPr lang="en-US" altLang="zh-CN"/>
              <a:t>HTL</a:t>
            </a:r>
            <a:r>
              <a:rPr lang="zh-CN" altLang="en-US"/>
              <a:t>：电源电压高，</a:t>
            </a:r>
            <a:r>
              <a:rPr lang="en-US" altLang="zh-CN"/>
              <a:t>Vth</a:t>
            </a:r>
            <a:r>
              <a:rPr lang="zh-CN" altLang="en-US"/>
              <a:t>高，抗干扰性好，已被</a:t>
            </a:r>
            <a:r>
              <a:rPr lang="en-US" altLang="zh-CN"/>
              <a:t>CMOS</a:t>
            </a:r>
            <a:r>
              <a:rPr lang="zh-CN" altLang="en-US"/>
              <a:t>替代</a:t>
            </a:r>
          </a:p>
          <a:p>
            <a:pPr eaLnBrk="1" hangingPunct="1"/>
            <a:r>
              <a:rPr lang="en-US" altLang="zh-CN"/>
              <a:t>ECL</a:t>
            </a:r>
            <a:r>
              <a:rPr lang="zh-CN" altLang="en-US"/>
              <a:t>：非饱和逻辑，速度快，用于高速系统</a:t>
            </a:r>
          </a:p>
          <a:p>
            <a:pPr eaLnBrk="1" hangingPunct="1"/>
            <a:r>
              <a:rPr lang="en-US" altLang="zh-CN"/>
              <a:t>I</a:t>
            </a:r>
            <a:r>
              <a:rPr lang="en-US" altLang="zh-CN" baseline="30000"/>
              <a:t>2</a:t>
            </a:r>
            <a:r>
              <a:rPr lang="en-US" altLang="zh-CN"/>
              <a:t>L</a:t>
            </a:r>
            <a:r>
              <a:rPr lang="zh-CN" altLang="en-US"/>
              <a:t>：属饱和逻辑，电路简单，用于</a:t>
            </a:r>
            <a:r>
              <a:rPr lang="en-US" altLang="zh-CN"/>
              <a:t>LSI</a:t>
            </a:r>
            <a:r>
              <a:rPr lang="zh-CN" altLang="en-US"/>
              <a:t>内部电路</a:t>
            </a:r>
          </a:p>
          <a:p>
            <a:pPr eaLnBrk="1" hangingPunct="1"/>
            <a:r>
              <a:rPr lang="en-US" altLang="zh-CN">
                <a:cs typeface="Times New Roman" panose="02020603050405020304" pitchFamily="18" charset="0"/>
              </a:rPr>
              <a:t>· · ·</a:t>
            </a:r>
          </a:p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BB9409C-DDCB-4DDA-B078-2EA5EEDE8E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F20B5FF-5C2C-4C0E-B4FD-66B77BEE0A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kumimoji="1" lang="en-US" altLang="zh-CN" i="1"/>
              <a:t>v</a:t>
            </a:r>
            <a:r>
              <a:rPr kumimoji="1" lang="en-US" altLang="zh-CN"/>
              <a:t>i</a:t>
            </a:r>
            <a:r>
              <a:rPr kumimoji="1" lang="zh-CN" altLang="en-US"/>
              <a:t>是高电平还是低电平 ，</a:t>
            </a:r>
            <a:r>
              <a:rPr kumimoji="1" lang="en-US" altLang="zh-CN"/>
              <a:t>TN</a:t>
            </a:r>
            <a:r>
              <a:rPr kumimoji="1" lang="zh-CN" altLang="en-US"/>
              <a:t>和</a:t>
            </a:r>
            <a:r>
              <a:rPr kumimoji="1" lang="en-US" altLang="zh-CN"/>
              <a:t>TP</a:t>
            </a:r>
            <a:r>
              <a:rPr kumimoji="1" lang="zh-CN" altLang="en-US"/>
              <a:t>中总是一个导通而另一个截止。</a:t>
            </a:r>
            <a:r>
              <a:rPr kumimoji="1" lang="en-US" altLang="zh-CN"/>
              <a:t>CMOS</a:t>
            </a:r>
            <a:r>
              <a:rPr kumimoji="1" lang="zh-CN" altLang="en-US"/>
              <a:t>反相器的静态功耗几乎为零。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5564046-4A89-4CD5-8D97-8A4E1385E7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6ED64F6-79D1-4A09-A032-8D00B1C1F3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D8DA3C0-A4C6-4569-83A9-F11B183981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8DF0754-DFA4-49D2-BEA9-33F385A32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>
                <a:solidFill>
                  <a:schemeClr val="accent2"/>
                </a:solidFill>
              </a:rPr>
              <a:t>N</a:t>
            </a:r>
            <a:r>
              <a:rPr kumimoji="1" lang="zh-CN" altLang="en-US">
                <a:solidFill>
                  <a:schemeClr val="accent2"/>
                </a:solidFill>
              </a:rPr>
              <a:t>输入的或非门的电路</a:t>
            </a:r>
            <a:r>
              <a:rPr kumimoji="1" lang="en-US" altLang="zh-CN">
                <a:solidFill>
                  <a:schemeClr val="accent2"/>
                </a:solidFill>
              </a:rPr>
              <a:t>?</a:t>
            </a:r>
          </a:p>
          <a:p>
            <a:r>
              <a:rPr kumimoji="1" lang="zh-CN" altLang="en-US">
                <a:solidFill>
                  <a:schemeClr val="accent2"/>
                </a:solidFill>
              </a:rPr>
              <a:t>输入端增加有什么问题</a:t>
            </a:r>
            <a:r>
              <a:rPr kumimoji="1" lang="en-US" altLang="zh-CN">
                <a:solidFill>
                  <a:schemeClr val="accent2"/>
                </a:solidFill>
              </a:rPr>
              <a:t>?</a:t>
            </a:r>
            <a:endParaRPr kumimoji="1" lang="zh-CN" altLang="en-US">
              <a:solidFill>
                <a:schemeClr val="accent2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3D5CC78-10EF-459A-91C3-1D7FB6AE50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F31B457-79E6-4E7B-ABAC-2A9CBADB74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rgbClr val="000066"/>
                </a:solidFill>
              </a:rPr>
              <a:t>输入、输出端加了反相器作为缓冲电路</a:t>
            </a:r>
          </a:p>
          <a:p>
            <a:pPr eaLnBrk="1" hangingPunct="1"/>
            <a:r>
              <a:rPr kumimoji="1" lang="zh-CN" altLang="en-US">
                <a:solidFill>
                  <a:srgbClr val="000066"/>
                </a:solidFill>
              </a:rPr>
              <a:t>采用缓冲电路能统一参数，使不同内部逻辑的集成逻辑门电路具有相同的输入和输出特性。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9B2A9B7-F5F7-4ED1-AD40-57CE57B4C9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2DF85BE-2D2A-413D-B5C0-7C157CE650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rgbClr val="000066"/>
                </a:solidFill>
              </a:rPr>
              <a:t>输出短接，在一定情况下会产生低阻通路，大电流有可能导致器件的损毁，并且无法确定输出是高电平还是低电平。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0EF0CFE-B0D6-4BC7-B2C8-BDE94FEF96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803660D-66C5-404B-B188-C7CA7646F4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当</a:t>
            </a:r>
            <a:r>
              <a:rPr lang="en-US" altLang="zh-CN"/>
              <a:t>C = VDD</a:t>
            </a:r>
            <a:r>
              <a:rPr lang="zh-CN" altLang="en-US"/>
              <a:t>， </a:t>
            </a:r>
            <a:r>
              <a:rPr lang="en-US" altLang="zh-CN"/>
              <a:t>C’= 0V</a:t>
            </a:r>
            <a:r>
              <a:rPr lang="zh-CN" altLang="en-US"/>
              <a:t>时，</a:t>
            </a:r>
            <a:r>
              <a:rPr lang="en-US" altLang="zh-CN"/>
              <a:t>Vi</a:t>
            </a:r>
            <a:r>
              <a:rPr lang="zh-CN" altLang="en-US"/>
              <a:t>在</a:t>
            </a:r>
            <a:r>
              <a:rPr lang="en-US" altLang="zh-CN"/>
              <a:t>0</a:t>
            </a:r>
            <a:r>
              <a:rPr lang="zh-CN" altLang="en-US"/>
              <a:t>～（</a:t>
            </a:r>
            <a:r>
              <a:rPr lang="en-US" altLang="zh-CN"/>
              <a:t>VDD-VT</a:t>
            </a:r>
            <a:r>
              <a:rPr lang="zh-CN" altLang="en-US"/>
              <a:t>）范围变化时</a:t>
            </a:r>
            <a:r>
              <a:rPr lang="en-US" altLang="zh-CN"/>
              <a:t>T1</a:t>
            </a:r>
            <a:r>
              <a:rPr lang="zh-CN" altLang="en-US"/>
              <a:t>导通，</a:t>
            </a:r>
            <a:r>
              <a:rPr lang="en-US" altLang="zh-CN"/>
              <a:t>Vi</a:t>
            </a:r>
            <a:r>
              <a:rPr lang="zh-CN" altLang="en-US"/>
              <a:t>在</a:t>
            </a:r>
            <a:r>
              <a:rPr lang="en-US" altLang="zh-CN"/>
              <a:t>VT</a:t>
            </a:r>
            <a:r>
              <a:rPr lang="zh-CN" altLang="en-US"/>
              <a:t>～</a:t>
            </a:r>
            <a:r>
              <a:rPr lang="en-US" altLang="zh-CN"/>
              <a:t>VDD</a:t>
            </a:r>
            <a:r>
              <a:rPr lang="zh-CN" altLang="en-US"/>
              <a:t>范围变化时</a:t>
            </a:r>
            <a:r>
              <a:rPr lang="en-US" altLang="zh-CN"/>
              <a:t>T2</a:t>
            </a:r>
            <a:r>
              <a:rPr lang="zh-CN" altLang="en-US"/>
              <a:t>导通，即</a:t>
            </a:r>
            <a:r>
              <a:rPr lang="en-US" altLang="zh-CN"/>
              <a:t>Vi</a:t>
            </a:r>
            <a:r>
              <a:rPr lang="zh-CN" altLang="en-US"/>
              <a:t>在</a:t>
            </a:r>
            <a:r>
              <a:rPr lang="en-US" altLang="zh-CN"/>
              <a:t>0</a:t>
            </a:r>
            <a:r>
              <a:rPr lang="zh-CN" altLang="en-US"/>
              <a:t>～</a:t>
            </a:r>
            <a:r>
              <a:rPr lang="en-US" altLang="zh-CN"/>
              <a:t>VDD</a:t>
            </a:r>
            <a:r>
              <a:rPr lang="zh-CN" altLang="en-US"/>
              <a:t>范围变化时，</a:t>
            </a:r>
            <a:r>
              <a:rPr lang="en-US" altLang="zh-CN"/>
              <a:t>T1</a:t>
            </a:r>
            <a:r>
              <a:rPr lang="zh-CN" altLang="en-US"/>
              <a:t>、</a:t>
            </a:r>
            <a:r>
              <a:rPr lang="en-US" altLang="zh-CN"/>
              <a:t>T2</a:t>
            </a:r>
            <a:r>
              <a:rPr lang="zh-CN" altLang="en-US"/>
              <a:t>中至少有一只管子导通，使</a:t>
            </a:r>
            <a:r>
              <a:rPr lang="en-US" altLang="zh-CN"/>
              <a:t>Vo=Vi</a:t>
            </a:r>
            <a:r>
              <a:rPr lang="zh-CN" altLang="en-US"/>
              <a:t>，这相当于开关接通，这种状态称为传输门传输信息。</a:t>
            </a:r>
          </a:p>
          <a:p>
            <a:pPr eaLnBrk="1" hangingPunct="1"/>
            <a:r>
              <a:rPr lang="zh-CN" altLang="en-US"/>
              <a:t>传输门可用做</a:t>
            </a:r>
            <a:r>
              <a:rPr kumimoji="1" lang="zh-CN" altLang="en-US">
                <a:solidFill>
                  <a:srgbClr val="CC3399"/>
                </a:solidFill>
              </a:rPr>
              <a:t>模拟开关，</a:t>
            </a:r>
            <a:r>
              <a:rPr kumimoji="1" lang="zh-CN" altLang="en-US"/>
              <a:t>用来传输模拟信号，这是一般的逻辑门无法实现的。</a:t>
            </a:r>
          </a:p>
          <a:p>
            <a:pPr eaLnBrk="1" hangingPunct="1"/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8B81D-C08F-42CB-AC6B-7060A9D51A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FB8F5-3833-40F6-BFE4-7BFD11AA29AF}" type="datetime1">
              <a:rPr lang="zh-CN" altLang="en-US"/>
              <a:pPr>
                <a:defRPr/>
              </a:pPr>
              <a:t>2022/12/13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837C5EA-B058-4BF9-B09F-B54ABB5032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7A2A53-601F-428A-BAB1-7F8B667F30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C9840-F21F-4664-84EA-EA4D384524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917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30B757-DED2-45E9-B151-751E5A5D1B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82785-569C-4A89-9F37-7C6D103CA9B3}" type="datetime1">
              <a:rPr lang="zh-CN" altLang="en-US"/>
              <a:pPr>
                <a:defRPr/>
              </a:pPr>
              <a:t>2022/12/13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032658B-4068-4774-9808-138EF30FD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C86B6B-A391-49DC-94C9-0CD1852807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C9EB6-1CAB-4CBF-8E5B-2F1D732948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450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07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07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7C005CA-46CD-45A2-A752-DBF2C85794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A0CA8-D54A-4C6C-91B8-7DED31B6CF79}" type="datetime1">
              <a:rPr lang="zh-CN" altLang="en-US"/>
              <a:pPr>
                <a:defRPr/>
              </a:pPr>
              <a:t>2022/12/13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B786BB-E847-4099-9114-E0A25C4B5B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C6EDE6-3E40-47B2-BD2B-43826B8F20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1A75B-AE1D-419E-A9B7-EB8EB9B317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5783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735C88-6C9F-48D7-B962-C1808A5446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97CFA-181C-47CE-AB19-6709312706DB}" type="datetime1">
              <a:rPr lang="zh-CN" altLang="en-US"/>
              <a:pPr>
                <a:defRPr/>
              </a:pPr>
              <a:t>2022/12/13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E83D37-7E18-4610-BF6D-2CF2CAE225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DFBC8AB-444E-4E77-A338-6B0E8A9880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3C817-3740-43D2-9819-CD6C600257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4653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0255A-F1B0-4834-967B-7FBD4CEA7E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63BE1-0394-4A71-8220-D67B0ED53DA1}" type="datetime1">
              <a:rPr lang="zh-CN" altLang="en-US"/>
              <a:pPr>
                <a:defRPr/>
              </a:pPr>
              <a:t>2022/12/13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6D6AB7-855D-4343-BCBC-6362F7DEBC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9DA34-EB01-48D7-9436-28155B8CB9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B651D-A8E5-4807-A42C-CDB8E6BAA1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4756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907B24-2878-418C-9F5C-7B267B2B11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D25E7-767C-4F98-9C2A-594BE314D7E9}" type="datetime1">
              <a:rPr lang="zh-CN" altLang="en-US"/>
              <a:pPr>
                <a:defRPr/>
              </a:pPr>
              <a:t>2022/12/13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2CF823-D028-4914-831D-CDC5567327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D470EB-AA44-4F04-B935-2E8B3532C8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64DAC-BBCA-4885-BD45-92BF4D6994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2035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49388"/>
            <a:ext cx="4038600" cy="49323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49388"/>
            <a:ext cx="4038600" cy="2389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90975"/>
            <a:ext cx="4038600" cy="2390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A4D31B9-600E-4E57-A6D3-2E57DA8A36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D8CCA-D41E-4324-9947-3633F5E19F00}" type="datetime1">
              <a:rPr lang="zh-CN" altLang="en-US"/>
              <a:pPr>
                <a:defRPr/>
              </a:pPr>
              <a:t>2022/12/13</a:t>
            </a:fld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10A0C2D-86E0-4285-9D89-ECA9775E5B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锁存器和触发器</a:t>
            </a:r>
            <a:r>
              <a:rPr kumimoji="1" lang="en-US" altLang="zh-CN"/>
              <a:t>(1)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8E3E1C6-CF85-4ECC-9AA9-5B9D9BC731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79165-EDE3-4FDE-A20D-219F1A0E53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285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998A90-9F94-4A4F-B468-358B2D36A6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2B3BC-0BA2-4E6B-80FD-1A0DE97CD350}" type="datetime1">
              <a:rPr lang="zh-CN" altLang="en-US"/>
              <a:pPr>
                <a:defRPr/>
              </a:pPr>
              <a:t>2022/12/13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E9D5A8-C1E3-4893-8075-39FBFFC994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1F483A-5AD0-41CC-B6BC-739EC46BF1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161C9-0188-4597-B651-A27A7BBCCE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658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C765A7-7094-4EE9-989E-07ECCA80C4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9195D-372F-437F-9C2D-642EA8BBC51A}" type="datetime1">
              <a:rPr lang="zh-CN" altLang="en-US"/>
              <a:pPr>
                <a:defRPr/>
              </a:pPr>
              <a:t>2022/12/13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C22CC5-A8F6-4940-8A1E-DB03E3E95C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0486B9-CAC0-4C3A-B152-4A03A7800C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6701D-B624-4657-9BB3-5DA9CE10E0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618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6ABE5B-BA48-4B3A-A422-B5E2CE6455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F3616-854D-4418-90B8-973F8C4A0889}" type="datetime1">
              <a:rPr lang="zh-CN" altLang="en-US"/>
              <a:pPr>
                <a:defRPr/>
              </a:pPr>
              <a:t>2022/12/13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F70798-DB4B-4EC2-95A0-E3CAFC6942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EFEACA-E2D6-47B8-A2F8-1861970C47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10E57-6161-48DF-846C-128FF727C7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707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9B21668-DEDF-47A2-BC17-9B673B7665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53E6F-B9C4-4F14-868C-9B88ADD64972}" type="datetime1">
              <a:rPr lang="zh-CN" altLang="en-US"/>
              <a:pPr>
                <a:defRPr/>
              </a:pPr>
              <a:t>2022/12/13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0F0B390-DF66-428B-BA5E-92FBBE2374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26CCFD4-59E5-47F8-BA1D-5BD6CE4729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DB9B0-C3EB-41EC-9AC2-1A057D4F3E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771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E5AFA98-7496-48CA-AE32-E1141165BB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96801-16D2-494F-82A1-C6579A389BB5}" type="datetime1">
              <a:rPr lang="zh-CN" altLang="en-US"/>
              <a:pPr>
                <a:defRPr/>
              </a:pPr>
              <a:t>2022/12/13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85B7910-DEC2-437D-A2B9-307C5ADFD0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0D8229-99DE-4D65-AF66-466C7444AD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22A69-3691-41B9-83FF-3B920FF524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41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24A4F47-8081-4FD2-BABC-65F3B6DD19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C857D-A0EA-41CF-A4C7-9ADA81514040}" type="datetime1">
              <a:rPr lang="zh-CN" altLang="en-US"/>
              <a:pPr>
                <a:defRPr/>
              </a:pPr>
              <a:t>2022/12/13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F81373-740A-45E5-BBA4-F2E4E6A4AA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4277C3E-9848-4654-8567-623DFD0906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8519-F57B-495C-BBE7-FD257B8F52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23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EAF409-94D9-48CA-AF25-626AF8CCD3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BAE6B-8B34-4290-95B1-B39EEE8628A6}" type="datetime1">
              <a:rPr lang="zh-CN" altLang="en-US"/>
              <a:pPr>
                <a:defRPr/>
              </a:pPr>
              <a:t>2022/12/13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0DB145-9AA4-48FF-AF7E-1426EA64AA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E5F07C-54B5-48FA-A5E1-2C30591633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A2DBC-9E5D-40F7-9BC9-1578DDC62F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426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BDE41D-C155-4E59-8B2A-5D79AE2223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8AEE2-7B41-4C5F-A26C-B95BC3CAC256}" type="datetime1">
              <a:rPr lang="zh-CN" altLang="en-US"/>
              <a:pPr>
                <a:defRPr/>
              </a:pPr>
              <a:t>2022/12/13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BE1E63-D451-455B-B3D8-4D78E79F4C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BBC606-5C60-48F3-BFA9-9ADDB45AB4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2256C-5D35-40A3-AC17-DC17BC54B8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017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91F296D-D3B1-45BC-8DEB-2BE915E9C9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D522358-0AC7-4833-9091-FC6110140B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9388"/>
            <a:ext cx="822960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C697832-AEC7-4E30-96B8-2638853FB7A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A1D64AD7-BD65-4704-87B3-164A5B2727BF}" type="datetime1">
              <a:rPr lang="zh-CN" altLang="en-US"/>
              <a:pPr>
                <a:defRPr/>
              </a:pPr>
              <a:t>2022/12/13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E36CADC-405C-4222-A0B2-63117849214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1238" y="6453188"/>
            <a:ext cx="4903787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4F7F661-FE90-4519-B2FD-5353A3800DC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9E2A8ED6-6F21-4B6E-B21D-260F32B459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A81D6637-E786-4726-AA26-3A343EA0C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6453188"/>
            <a:ext cx="835342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har char="•"/>
        <a:defRPr sz="2800" b="1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20000"/>
        </a:spcAft>
        <a:buChar char="–"/>
        <a:defRPr sz="2400">
          <a:solidFill>
            <a:schemeClr val="tx1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2000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jpe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3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0.emf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2.emf"/><Relationship Id="rId5" Type="http://schemas.openxmlformats.org/officeDocument/2006/relationships/image" Target="../media/image19.e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8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1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png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11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8.wmf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9AF4B3E-D3F5-4703-AE88-815E8335E56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00113" y="1628775"/>
            <a:ext cx="7335837" cy="17287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模拟与数字电路</a:t>
            </a:r>
            <a:br>
              <a:rPr lang="zh-CN" altLang="en-US"/>
            </a:br>
            <a:r>
              <a:rPr lang="en-US" altLang="zh-CN" sz="2400" b="0"/>
              <a:t>Analog and Digital Circuits</a:t>
            </a:r>
            <a:endParaRPr lang="zh-CN" altLang="en-US" sz="2400" b="0"/>
          </a:p>
        </p:txBody>
      </p:sp>
      <p:sp>
        <p:nvSpPr>
          <p:cNvPr id="5123" name="Text Box 4">
            <a:extLst>
              <a:ext uri="{FF2B5EF4-FFF2-40B4-BE49-F238E27FC236}">
                <a16:creationId xmlns:a16="http://schemas.microsoft.com/office/drawing/2014/main" id="{41F95C7D-5610-4B7B-B303-4449FB2E7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3933825"/>
            <a:ext cx="741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3200"/>
              <a:t>27_</a:t>
            </a:r>
            <a:r>
              <a:rPr lang="zh-CN" altLang="en-US" sz="3200"/>
              <a:t>逻辑门电路 </a:t>
            </a:r>
            <a:endParaRPr lang="en-US" altLang="zh-CN" sz="320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25C0CDE-8DD7-4286-8655-545287D072E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712A87F-91D6-4C1E-BA27-72D8FA850CF9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2022/12/13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F430912-1E88-4650-B245-8CA99E1D31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D1A0E99D-A106-4FAF-AFA0-BA9565429C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269754A-AEA3-4458-9BC7-9E4756B0F5DC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127" name="Rectangle 6">
            <a:extLst>
              <a:ext uri="{FF2B5EF4-FFF2-40B4-BE49-F238E27FC236}">
                <a16:creationId xmlns:a16="http://schemas.microsoft.com/office/drawing/2014/main" id="{B863C105-FB28-4618-8F74-30A95F6F6DC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fld id="{21F775E9-463F-49EA-B828-2CAFB209FB36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 algn="r" eaLnBrk="1" hangingPunct="1">
                <a:spcAft>
                  <a:spcPct val="0"/>
                </a:spcAft>
                <a:buFontTx/>
                <a:buNone/>
              </a:pPr>
              <a:t>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>
            <a:extLst>
              <a:ext uri="{FF2B5EF4-FFF2-40B4-BE49-F238E27FC236}">
                <a16:creationId xmlns:a16="http://schemas.microsoft.com/office/drawing/2014/main" id="{F2018C15-E70B-4EC4-B5A1-10C3CBF1EDD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E2D59F1-7AB9-4DB6-853B-28C8D92B21A3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2022/12/13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47012172-18DF-4675-9559-9ED80AF6DE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82898289-7C5C-45FF-B12D-0D6CBEE673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B9C97CF-C9F9-4F7C-8903-C751D09992C8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7CF4E53D-5321-464F-B473-FD7F65EA4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—CMOS</a:t>
            </a:r>
            <a:r>
              <a:rPr lang="zh-CN" altLang="en-US"/>
              <a:t>逻辑门</a:t>
            </a:r>
            <a:endParaRPr lang="en-US" altLang="zh-CN"/>
          </a:p>
        </p:txBody>
      </p:sp>
      <p:graphicFrame>
        <p:nvGraphicFramePr>
          <p:cNvPr id="1092611" name="Object 3">
            <a:extLst>
              <a:ext uri="{FF2B5EF4-FFF2-40B4-BE49-F238E27FC236}">
                <a16:creationId xmlns:a16="http://schemas.microsoft.com/office/drawing/2014/main" id="{A6EA4B78-7ABA-43B5-97A1-B2121CAF16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76738" y="5540375"/>
          <a:ext cx="31369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公式" r:id="rId4" imgW="1066337" imgH="253890" progId="Equation.3">
                  <p:embed/>
                </p:oleObj>
              </mc:Choice>
              <mc:Fallback>
                <p:oleObj name="公式" r:id="rId4" imgW="1066337" imgH="25389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6738" y="5540375"/>
                        <a:ext cx="31369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7" name="Picture 4" descr="未命名">
            <a:extLst>
              <a:ext uri="{FF2B5EF4-FFF2-40B4-BE49-F238E27FC236}">
                <a16:creationId xmlns:a16="http://schemas.microsoft.com/office/drawing/2014/main" id="{EA048A3C-1835-4175-BA81-9F2B657E8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0" y="1449388"/>
            <a:ext cx="568960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Text Box 5">
            <a:extLst>
              <a:ext uri="{FF2B5EF4-FFF2-40B4-BE49-F238E27FC236}">
                <a16:creationId xmlns:a16="http://schemas.microsoft.com/office/drawing/2014/main" id="{D91D3D93-875E-4394-8117-C071459A1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0538" y="1952625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i="1"/>
              <a:t>C</a:t>
            </a:r>
          </a:p>
        </p:txBody>
      </p:sp>
      <p:sp>
        <p:nvSpPr>
          <p:cNvPr id="20489" name="Text Box 6">
            <a:extLst>
              <a:ext uri="{FF2B5EF4-FFF2-40B4-BE49-F238E27FC236}">
                <a16:creationId xmlns:a16="http://schemas.microsoft.com/office/drawing/2014/main" id="{199EF275-0D84-4E66-A9C0-251C1EF1D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0538" y="286702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i="1"/>
              <a:t>D</a:t>
            </a:r>
          </a:p>
        </p:txBody>
      </p:sp>
      <p:sp>
        <p:nvSpPr>
          <p:cNvPr id="20490" name="Text Box 7">
            <a:extLst>
              <a:ext uri="{FF2B5EF4-FFF2-40B4-BE49-F238E27FC236}">
                <a16:creationId xmlns:a16="http://schemas.microsoft.com/office/drawing/2014/main" id="{03CC6E45-E408-4C62-AE0B-F8A8D04EF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3932238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i="1"/>
              <a:t>E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4BA27BC7-4803-437F-8805-D7773E98B190}"/>
              </a:ext>
            </a:extLst>
          </p:cNvPr>
          <p:cNvGrpSpPr>
            <a:grpSpLocks/>
          </p:cNvGrpSpPr>
          <p:nvPr/>
        </p:nvGrpSpPr>
        <p:grpSpPr bwMode="auto">
          <a:xfrm>
            <a:off x="509588" y="3752850"/>
            <a:ext cx="3746500" cy="2428875"/>
            <a:chOff x="272" y="2426"/>
            <a:chExt cx="2360" cy="1530"/>
          </a:xfrm>
        </p:grpSpPr>
        <p:pic>
          <p:nvPicPr>
            <p:cNvPr id="20493" name="Picture 9" descr="未命名2">
              <a:extLst>
                <a:ext uri="{FF2B5EF4-FFF2-40B4-BE49-F238E27FC236}">
                  <a16:creationId xmlns:a16="http://schemas.microsoft.com/office/drawing/2014/main" id="{E93E7F26-3197-4DE2-B7DF-37DDA86EB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" y="2426"/>
              <a:ext cx="2360" cy="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4" name="Text Box 10">
              <a:extLst>
                <a:ext uri="{FF2B5EF4-FFF2-40B4-BE49-F238E27FC236}">
                  <a16:creationId xmlns:a16="http://schemas.microsoft.com/office/drawing/2014/main" id="{5010EA4F-DE07-416B-97A1-91AB6AD16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" y="2500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i="1"/>
                <a:t>C</a:t>
              </a:r>
            </a:p>
          </p:txBody>
        </p:sp>
        <p:sp>
          <p:nvSpPr>
            <p:cNvPr id="20495" name="Text Box 11">
              <a:extLst>
                <a:ext uri="{FF2B5EF4-FFF2-40B4-BE49-F238E27FC236}">
                  <a16:creationId xmlns:a16="http://schemas.microsoft.com/office/drawing/2014/main" id="{2F44B2F2-2D76-420B-BEBE-29FE28506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5" y="3271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i="1"/>
                <a:t>D</a:t>
              </a:r>
            </a:p>
          </p:txBody>
        </p:sp>
        <p:sp>
          <p:nvSpPr>
            <p:cNvPr id="20496" name="Text Box 12">
              <a:extLst>
                <a:ext uri="{FF2B5EF4-FFF2-40B4-BE49-F238E27FC236}">
                  <a16:creationId xmlns:a16="http://schemas.microsoft.com/office/drawing/2014/main" id="{562251E3-6B1C-4C85-AD6D-8CB8867A9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2704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i="1"/>
                <a:t>E</a:t>
              </a:r>
            </a:p>
          </p:txBody>
        </p:sp>
      </p:grpSp>
      <p:sp>
        <p:nvSpPr>
          <p:cNvPr id="20492" name="Rectangle 13">
            <a:extLst>
              <a:ext uri="{FF2B5EF4-FFF2-40B4-BE49-F238E27FC236}">
                <a16:creationId xmlns:a16="http://schemas.microsoft.com/office/drawing/2014/main" id="{1F7B22FF-BB10-4798-9E60-56CBE33F36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1663" y="1492250"/>
            <a:ext cx="2462212" cy="2101850"/>
          </a:xfrm>
          <a:noFill/>
        </p:spPr>
        <p:txBody>
          <a:bodyPr/>
          <a:lstStyle/>
          <a:p>
            <a:r>
              <a:rPr lang="zh-CN" altLang="en-US" sz="2400"/>
              <a:t>分析电路逻辑功能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09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71AAB8D4-848A-4746-8507-29F26A1E1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CMOS Logic Gates in General</a:t>
            </a:r>
            <a:endParaRPr lang="zh-CN" altLang="en-US"/>
          </a:p>
        </p:txBody>
      </p:sp>
      <p:sp>
        <p:nvSpPr>
          <p:cNvPr id="22531" name="日期占位符 3">
            <a:extLst>
              <a:ext uri="{FF2B5EF4-FFF2-40B4-BE49-F238E27FC236}">
                <a16:creationId xmlns:a16="http://schemas.microsoft.com/office/drawing/2014/main" id="{1224166D-BABF-46C7-85DB-4F2738232C1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70CFE99-132D-41F2-B25D-1F7F27AC1C4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2022/12/13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页脚占位符 4">
            <a:extLst>
              <a:ext uri="{FF2B5EF4-FFF2-40B4-BE49-F238E27FC236}">
                <a16:creationId xmlns:a16="http://schemas.microsoft.com/office/drawing/2014/main" id="{EE44239B-2D52-4462-8E75-5C2E06046E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灯片编号占位符 5">
            <a:extLst>
              <a:ext uri="{FF2B5EF4-FFF2-40B4-BE49-F238E27FC236}">
                <a16:creationId xmlns:a16="http://schemas.microsoft.com/office/drawing/2014/main" id="{2D73316C-57DA-48C2-9B9A-24670E2C87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03D210A-6E19-4F8E-824E-6EB2ADA4B9FB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pic>
        <p:nvPicPr>
          <p:cNvPr id="22534" name="图片 6">
            <a:extLst>
              <a:ext uri="{FF2B5EF4-FFF2-40B4-BE49-F238E27FC236}">
                <a16:creationId xmlns:a16="http://schemas.microsoft.com/office/drawing/2014/main" id="{356D8A79-22DC-4932-BDEB-81A1D0D6B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376363"/>
            <a:ext cx="799465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>
            <a:extLst>
              <a:ext uri="{FF2B5EF4-FFF2-40B4-BE49-F238E27FC236}">
                <a16:creationId xmlns:a16="http://schemas.microsoft.com/office/drawing/2014/main" id="{454F2AE7-13D3-450E-9FB5-07ED1D8D805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97AC144-77EF-4842-A8E5-FF16557989EA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2022/12/13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C4BF2EDF-8A27-4E4D-9AB2-63076F697A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D2D9588D-4891-4325-B87C-64E9D5BE6C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483E7FA-59B7-49B0-956A-3467F94F1DE2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id="{8E53FD50-932B-4503-BB57-2AE97F8BAA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CMOS</a:t>
            </a:r>
            <a:r>
              <a:rPr lang="zh-CN" altLang="en-US"/>
              <a:t>漏极开路门 </a:t>
            </a:r>
            <a:r>
              <a:rPr lang="en-US" altLang="zh-CN"/>
              <a:t>(1)</a:t>
            </a:r>
            <a:endParaRPr lang="zh-CN" altLang="en-US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89AD5F2E-5105-4C8D-8A68-5EF66A1EE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3467100" cy="4932362"/>
          </a:xfrm>
        </p:spPr>
        <p:txBody>
          <a:bodyPr/>
          <a:lstStyle/>
          <a:p>
            <a:r>
              <a:rPr lang="zh-CN" altLang="en-US"/>
              <a:t>简称</a:t>
            </a:r>
            <a:r>
              <a:rPr lang="en-US" altLang="zh-CN"/>
              <a:t>OD</a:t>
            </a:r>
            <a:r>
              <a:rPr lang="zh-CN" altLang="en-US"/>
              <a:t>门</a:t>
            </a:r>
          </a:p>
          <a:p>
            <a:pPr lvl="1"/>
            <a:r>
              <a:rPr lang="en-US" altLang="zh-CN"/>
              <a:t>Open Drain</a:t>
            </a:r>
            <a:endParaRPr lang="zh-CN" altLang="en-US"/>
          </a:p>
          <a:p>
            <a:r>
              <a:rPr lang="zh-CN" altLang="en-US"/>
              <a:t>可以实现线与功能</a:t>
            </a:r>
          </a:p>
          <a:p>
            <a:pPr lvl="1"/>
            <a:r>
              <a:rPr lang="zh-CN" altLang="en-US"/>
              <a:t>将多个</a:t>
            </a:r>
            <a:r>
              <a:rPr lang="en-US" altLang="zh-CN"/>
              <a:t>OD</a:t>
            </a:r>
            <a:r>
              <a:rPr lang="zh-CN" altLang="en-US"/>
              <a:t>门的输出直接连接在一起，实现所有输出的与运算</a:t>
            </a:r>
          </a:p>
        </p:txBody>
      </p:sp>
      <p:graphicFrame>
        <p:nvGraphicFramePr>
          <p:cNvPr id="66564" name="Object 4">
            <a:extLst>
              <a:ext uri="{FF2B5EF4-FFF2-40B4-BE49-F238E27FC236}">
                <a16:creationId xmlns:a16="http://schemas.microsoft.com/office/drawing/2014/main" id="{92224EDA-5D07-4A8C-B386-EABB719C01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48150" y="1520825"/>
          <a:ext cx="3729038" cy="461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6" name="图片" r:id="rId3" imgW="2044848" imgH="2514980" progId="Word.Picture.8">
                  <p:embed/>
                </p:oleObj>
              </mc:Choice>
              <mc:Fallback>
                <p:oleObj name="图片" r:id="rId3" imgW="2044848" imgH="251498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898"/>
                      <a:stretch>
                        <a:fillRect/>
                      </a:stretch>
                    </p:blipFill>
                    <p:spPr bwMode="auto">
                      <a:xfrm>
                        <a:off x="4248150" y="1520825"/>
                        <a:ext cx="3729038" cy="461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>
            <a:extLst>
              <a:ext uri="{FF2B5EF4-FFF2-40B4-BE49-F238E27FC236}">
                <a16:creationId xmlns:a16="http://schemas.microsoft.com/office/drawing/2014/main" id="{A49C3160-3B1D-45E8-A796-21B47E682CF2}"/>
              </a:ext>
            </a:extLst>
          </p:cNvPr>
          <p:cNvGrpSpPr>
            <a:grpSpLocks/>
          </p:cNvGrpSpPr>
          <p:nvPr/>
        </p:nvGrpSpPr>
        <p:grpSpPr bwMode="auto">
          <a:xfrm>
            <a:off x="7956550" y="2781300"/>
            <a:ext cx="396875" cy="2160588"/>
            <a:chOff x="5012" y="1752"/>
            <a:chExt cx="250" cy="1361"/>
          </a:xfrm>
        </p:grpSpPr>
        <p:sp>
          <p:nvSpPr>
            <p:cNvPr id="23579" name="Line 5">
              <a:extLst>
                <a:ext uri="{FF2B5EF4-FFF2-40B4-BE49-F238E27FC236}">
                  <a16:creationId xmlns:a16="http://schemas.microsoft.com/office/drawing/2014/main" id="{362E7ED0-68DC-40FF-85AF-EE6EA1FB65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1752"/>
              <a:ext cx="0" cy="1361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0" name="Line 6">
              <a:extLst>
                <a:ext uri="{FF2B5EF4-FFF2-40B4-BE49-F238E27FC236}">
                  <a16:creationId xmlns:a16="http://schemas.microsoft.com/office/drawing/2014/main" id="{E4F14C5D-F4AB-41A3-8FD5-803FDC4A3F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2432"/>
              <a:ext cx="250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581" name="Object 22">
              <a:extLst>
                <a:ext uri="{FF2B5EF4-FFF2-40B4-BE49-F238E27FC236}">
                  <a16:creationId xmlns:a16="http://schemas.microsoft.com/office/drawing/2014/main" id="{5767FDDC-BAAB-4C94-A96F-D81E150C8F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0" y="2183"/>
            <a:ext cx="168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7" name="公式" r:id="rId5" imgW="139579" imgH="164957" progId="Equation.3">
                    <p:embed/>
                  </p:oleObj>
                </mc:Choice>
                <mc:Fallback>
                  <p:oleObj name="公式" r:id="rId5" imgW="139579" imgH="164957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0" y="2183"/>
                          <a:ext cx="168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568" name="Text Box 8">
            <a:extLst>
              <a:ext uri="{FF2B5EF4-FFF2-40B4-BE49-F238E27FC236}">
                <a16:creationId xmlns:a16="http://schemas.microsoft.com/office/drawing/2014/main" id="{A0236404-D6BA-4860-8886-5EB97B9A7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1263" y="28305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CC3300"/>
                </a:solidFill>
              </a:rPr>
              <a:t>1</a:t>
            </a:r>
          </a:p>
        </p:txBody>
      </p:sp>
      <p:sp>
        <p:nvSpPr>
          <p:cNvPr id="66569" name="Text Box 9">
            <a:extLst>
              <a:ext uri="{FF2B5EF4-FFF2-40B4-BE49-F238E27FC236}">
                <a16:creationId xmlns:a16="http://schemas.microsoft.com/office/drawing/2014/main" id="{5F283B75-F42D-4F66-A0F6-D932987F8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1263" y="50133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CC3300"/>
                </a:solidFill>
              </a:rPr>
              <a:t>0</a:t>
            </a:r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81CB9259-319D-4E42-9E46-507C611508DD}"/>
              </a:ext>
            </a:extLst>
          </p:cNvPr>
          <p:cNvGrpSpPr>
            <a:grpSpLocks/>
          </p:cNvGrpSpPr>
          <p:nvPr/>
        </p:nvGrpSpPr>
        <p:grpSpPr bwMode="auto">
          <a:xfrm>
            <a:off x="7956550" y="1952625"/>
            <a:ext cx="504825" cy="3636963"/>
            <a:chOff x="13468" y="8797"/>
            <a:chExt cx="571" cy="3118"/>
          </a:xfrm>
        </p:grpSpPr>
        <p:sp>
          <p:nvSpPr>
            <p:cNvPr id="23569" name="Line 11">
              <a:extLst>
                <a:ext uri="{FF2B5EF4-FFF2-40B4-BE49-F238E27FC236}">
                  <a16:creationId xmlns:a16="http://schemas.microsoft.com/office/drawing/2014/main" id="{B4E236AE-C76F-4414-9BE7-CB89863FD9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18" y="8797"/>
              <a:ext cx="0" cy="47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0" name="Arc 12">
              <a:extLst>
                <a:ext uri="{FF2B5EF4-FFF2-40B4-BE49-F238E27FC236}">
                  <a16:creationId xmlns:a16="http://schemas.microsoft.com/office/drawing/2014/main" id="{C965140C-F297-4D58-9BB1-83D6BBF656D5}"/>
                </a:ext>
              </a:extLst>
            </p:cNvPr>
            <p:cNvSpPr>
              <a:spLocks/>
            </p:cNvSpPr>
            <p:nvPr/>
          </p:nvSpPr>
          <p:spPr bwMode="auto">
            <a:xfrm rot="-10588670">
              <a:off x="13515" y="9243"/>
              <a:ext cx="154" cy="122"/>
            </a:xfrm>
            <a:custGeom>
              <a:avLst/>
              <a:gdLst>
                <a:gd name="T0" fmla="*/ 0 w 21600"/>
                <a:gd name="T1" fmla="*/ 0 h 19594"/>
                <a:gd name="T2" fmla="*/ 0 w 21600"/>
                <a:gd name="T3" fmla="*/ 0 h 19594"/>
                <a:gd name="T4" fmla="*/ 0 w 21600"/>
                <a:gd name="T5" fmla="*/ 0 h 19594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594"/>
                <a:gd name="T11" fmla="*/ 21600 w 21600"/>
                <a:gd name="T12" fmla="*/ 19594 h 195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594" fill="none" extrusionOk="0">
                  <a:moveTo>
                    <a:pt x="9090" y="-1"/>
                  </a:moveTo>
                  <a:cubicBezTo>
                    <a:pt x="16718" y="3538"/>
                    <a:pt x="21600" y="11184"/>
                    <a:pt x="21600" y="19594"/>
                  </a:cubicBezTo>
                </a:path>
                <a:path w="21600" h="19594" stroke="0" extrusionOk="0">
                  <a:moveTo>
                    <a:pt x="9090" y="-1"/>
                  </a:moveTo>
                  <a:cubicBezTo>
                    <a:pt x="16718" y="3538"/>
                    <a:pt x="21600" y="11184"/>
                    <a:pt x="21600" y="19594"/>
                  </a:cubicBezTo>
                  <a:lnTo>
                    <a:pt x="0" y="19594"/>
                  </a:lnTo>
                  <a:lnTo>
                    <a:pt x="9090" y="-1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Line 13">
              <a:extLst>
                <a:ext uri="{FF2B5EF4-FFF2-40B4-BE49-F238E27FC236}">
                  <a16:creationId xmlns:a16="http://schemas.microsoft.com/office/drawing/2014/main" id="{BF30D496-8229-416C-9591-4D74C7C92A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95" y="11579"/>
              <a:ext cx="0" cy="25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2" name="Line 14">
              <a:extLst>
                <a:ext uri="{FF2B5EF4-FFF2-40B4-BE49-F238E27FC236}">
                  <a16:creationId xmlns:a16="http://schemas.microsoft.com/office/drawing/2014/main" id="{DD442C2E-9AB7-434F-814D-864AD2800B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77" y="11488"/>
              <a:ext cx="32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3" name="AutoShape 15">
              <a:extLst>
                <a:ext uri="{FF2B5EF4-FFF2-40B4-BE49-F238E27FC236}">
                  <a16:creationId xmlns:a16="http://schemas.microsoft.com/office/drawing/2014/main" id="{723685C9-C3A7-4AA7-BAA0-52892AE72A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3468" y="11796"/>
              <a:ext cx="51" cy="119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3574" name="Line 16">
              <a:extLst>
                <a:ext uri="{FF2B5EF4-FFF2-40B4-BE49-F238E27FC236}">
                  <a16:creationId xmlns:a16="http://schemas.microsoft.com/office/drawing/2014/main" id="{260AB139-E12D-4C94-8AFD-1353A66792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39" y="9498"/>
              <a:ext cx="0" cy="184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5" name="Line 17">
              <a:extLst>
                <a:ext uri="{FF2B5EF4-FFF2-40B4-BE49-F238E27FC236}">
                  <a16:creationId xmlns:a16="http://schemas.microsoft.com/office/drawing/2014/main" id="{5ADCEE15-EBD7-4458-B323-886014CCB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03" y="9372"/>
              <a:ext cx="32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6" name="Arc 18">
              <a:extLst>
                <a:ext uri="{FF2B5EF4-FFF2-40B4-BE49-F238E27FC236}">
                  <a16:creationId xmlns:a16="http://schemas.microsoft.com/office/drawing/2014/main" id="{1775A21D-CBBB-41CB-B567-B8F69F9B74BC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13892" y="9371"/>
              <a:ext cx="149" cy="1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7" name="Arc 19">
              <a:extLst>
                <a:ext uri="{FF2B5EF4-FFF2-40B4-BE49-F238E27FC236}">
                  <a16:creationId xmlns:a16="http://schemas.microsoft.com/office/drawing/2014/main" id="{83473A66-86B1-4D71-B3B8-EA16938CA7A3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13888" y="11344"/>
              <a:ext cx="149" cy="1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8" name="Arc 20">
              <a:extLst>
                <a:ext uri="{FF2B5EF4-FFF2-40B4-BE49-F238E27FC236}">
                  <a16:creationId xmlns:a16="http://schemas.microsoft.com/office/drawing/2014/main" id="{D1329CB5-E0E6-4EAE-AA20-7420F9F766AE}"/>
                </a:ext>
              </a:extLst>
            </p:cNvPr>
            <p:cNvSpPr>
              <a:spLocks/>
            </p:cNvSpPr>
            <p:nvPr/>
          </p:nvSpPr>
          <p:spPr bwMode="auto">
            <a:xfrm rot="10588670" flipV="1">
              <a:off x="13489" y="11489"/>
              <a:ext cx="154" cy="122"/>
            </a:xfrm>
            <a:custGeom>
              <a:avLst/>
              <a:gdLst>
                <a:gd name="T0" fmla="*/ 0 w 21600"/>
                <a:gd name="T1" fmla="*/ 0 h 19594"/>
                <a:gd name="T2" fmla="*/ 0 w 21600"/>
                <a:gd name="T3" fmla="*/ 0 h 19594"/>
                <a:gd name="T4" fmla="*/ 0 w 21600"/>
                <a:gd name="T5" fmla="*/ 0 h 19594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594"/>
                <a:gd name="T11" fmla="*/ 21600 w 21600"/>
                <a:gd name="T12" fmla="*/ 19594 h 195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594" fill="none" extrusionOk="0">
                  <a:moveTo>
                    <a:pt x="9090" y="-1"/>
                  </a:moveTo>
                  <a:cubicBezTo>
                    <a:pt x="16718" y="3538"/>
                    <a:pt x="21600" y="11184"/>
                    <a:pt x="21600" y="19594"/>
                  </a:cubicBezTo>
                </a:path>
                <a:path w="21600" h="19594" stroke="0" extrusionOk="0">
                  <a:moveTo>
                    <a:pt x="9090" y="-1"/>
                  </a:moveTo>
                  <a:cubicBezTo>
                    <a:pt x="16718" y="3538"/>
                    <a:pt x="21600" y="11184"/>
                    <a:pt x="21600" y="19594"/>
                  </a:cubicBezTo>
                  <a:lnTo>
                    <a:pt x="0" y="19594"/>
                  </a:lnTo>
                  <a:lnTo>
                    <a:pt x="9090" y="-1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581" name="Text Box 21">
            <a:extLst>
              <a:ext uri="{FF2B5EF4-FFF2-40B4-BE49-F238E27FC236}">
                <a16:creationId xmlns:a16="http://schemas.microsoft.com/office/drawing/2014/main" id="{95D56369-A8CA-4BC4-A221-4E6997DF1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724400"/>
            <a:ext cx="22320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CC3300"/>
                </a:solidFill>
              </a:rPr>
              <a:t>普通的逻辑门不具有该功能</a:t>
            </a:r>
          </a:p>
        </p:txBody>
      </p:sp>
      <p:sp>
        <p:nvSpPr>
          <p:cNvPr id="66582" name="Rectangle 22">
            <a:extLst>
              <a:ext uri="{FF2B5EF4-FFF2-40B4-BE49-F238E27FC236}">
                <a16:creationId xmlns:a16="http://schemas.microsoft.com/office/drawing/2014/main" id="{E7779825-AC71-4B79-9F9F-68784194F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624513"/>
            <a:ext cx="3043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CC3300"/>
                </a:solidFill>
              </a:rPr>
              <a:t>可能导致器件的损毁</a:t>
            </a:r>
            <a:r>
              <a:rPr kumimoji="1" lang="en-US" altLang="zh-CN" sz="2400">
                <a:solidFill>
                  <a:srgbClr val="CC3300"/>
                </a:solidFill>
              </a:rPr>
              <a:t>!</a:t>
            </a:r>
          </a:p>
        </p:txBody>
      </p:sp>
      <p:grpSp>
        <p:nvGrpSpPr>
          <p:cNvPr id="4" name="Group 26">
            <a:extLst>
              <a:ext uri="{FF2B5EF4-FFF2-40B4-BE49-F238E27FC236}">
                <a16:creationId xmlns:a16="http://schemas.microsoft.com/office/drawing/2014/main" id="{272BA880-74FD-42CC-94B1-A2DFB3383B2F}"/>
              </a:ext>
            </a:extLst>
          </p:cNvPr>
          <p:cNvGrpSpPr>
            <a:grpSpLocks/>
          </p:cNvGrpSpPr>
          <p:nvPr/>
        </p:nvGrpSpPr>
        <p:grpSpPr bwMode="auto">
          <a:xfrm>
            <a:off x="7704138" y="3284538"/>
            <a:ext cx="576262" cy="1081087"/>
            <a:chOff x="4853" y="2069"/>
            <a:chExt cx="363" cy="681"/>
          </a:xfrm>
        </p:grpSpPr>
        <p:sp>
          <p:nvSpPr>
            <p:cNvPr id="23567" name="Line 24">
              <a:extLst>
                <a:ext uri="{FF2B5EF4-FFF2-40B4-BE49-F238E27FC236}">
                  <a16:creationId xmlns:a16="http://schemas.microsoft.com/office/drawing/2014/main" id="{67B03DCE-2746-47D2-9EC0-18F004DC7D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53" y="2069"/>
              <a:ext cx="340" cy="681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Line 25">
              <a:extLst>
                <a:ext uri="{FF2B5EF4-FFF2-40B4-BE49-F238E27FC236}">
                  <a16:creationId xmlns:a16="http://schemas.microsoft.com/office/drawing/2014/main" id="{F8638B5D-C3EF-4A5F-8F69-129CEFFEB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3" y="2183"/>
              <a:ext cx="363" cy="567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  <p:bldP spid="66568" grpId="0"/>
      <p:bldP spid="66569" grpId="0"/>
      <p:bldP spid="66581" grpId="0"/>
      <p:bldP spid="665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>
            <a:extLst>
              <a:ext uri="{FF2B5EF4-FFF2-40B4-BE49-F238E27FC236}">
                <a16:creationId xmlns:a16="http://schemas.microsoft.com/office/drawing/2014/main" id="{E826D426-8E65-4AF7-8E7C-21897B9A84E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3E14AB4-F284-4B45-81CC-29DE67C359CC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2022/12/13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5">
            <a:extLst>
              <a:ext uri="{FF2B5EF4-FFF2-40B4-BE49-F238E27FC236}">
                <a16:creationId xmlns:a16="http://schemas.microsoft.com/office/drawing/2014/main" id="{BB128D97-4C43-4F1B-9943-E3C05CB99A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F1865392-50D8-487C-A590-5ACE906473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546F59E-2296-49D7-854F-C118E8E6CED2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0B3F407F-1568-4E24-8595-15DBC7CAF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CMOS</a:t>
            </a:r>
            <a:r>
              <a:rPr lang="zh-CN" altLang="en-US"/>
              <a:t>漏极开路门 </a:t>
            </a:r>
            <a:r>
              <a:rPr lang="en-US" altLang="zh-CN"/>
              <a:t>(2)</a:t>
            </a:r>
            <a:endParaRPr lang="zh-CN" altLang="en-US"/>
          </a:p>
        </p:txBody>
      </p:sp>
      <p:graphicFrame>
        <p:nvGraphicFramePr>
          <p:cNvPr id="24582" name="Object 4">
            <a:extLst>
              <a:ext uri="{FF2B5EF4-FFF2-40B4-BE49-F238E27FC236}">
                <a16:creationId xmlns:a16="http://schemas.microsoft.com/office/drawing/2014/main" id="{7E717A54-DD2D-4B79-9DD8-C02D5B280B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2025" y="2282825"/>
          <a:ext cx="2235200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图片" r:id="rId4" imgW="870012" imgH="832025" progId="Word.Picture.8">
                  <p:embed/>
                </p:oleObj>
              </mc:Choice>
              <mc:Fallback>
                <p:oleObj name="图片" r:id="rId4" imgW="870012" imgH="832025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897"/>
                      <a:stretch>
                        <a:fillRect/>
                      </a:stretch>
                    </p:blipFill>
                    <p:spPr bwMode="auto">
                      <a:xfrm>
                        <a:off x="962025" y="2282825"/>
                        <a:ext cx="2235200" cy="224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388EEBD1-D14E-4577-AE79-3A4860B43D9E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5199063"/>
            <a:ext cx="2147888" cy="677862"/>
            <a:chOff x="2570" y="3487"/>
            <a:chExt cx="1353" cy="427"/>
          </a:xfrm>
        </p:grpSpPr>
        <p:grpSp>
          <p:nvGrpSpPr>
            <p:cNvPr id="24589" name="Group 6">
              <a:extLst>
                <a:ext uri="{FF2B5EF4-FFF2-40B4-BE49-F238E27FC236}">
                  <a16:creationId xmlns:a16="http://schemas.microsoft.com/office/drawing/2014/main" id="{163F43A7-E24B-4556-8722-E44C2D4BA9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0" y="3487"/>
              <a:ext cx="1353" cy="427"/>
              <a:chOff x="2570" y="3487"/>
              <a:chExt cx="1353" cy="427"/>
            </a:xfrm>
          </p:grpSpPr>
          <p:sp>
            <p:nvSpPr>
              <p:cNvPr id="24593" name="Text Box 7">
                <a:extLst>
                  <a:ext uri="{FF2B5EF4-FFF2-40B4-BE49-F238E27FC236}">
                    <a16:creationId xmlns:a16="http://schemas.microsoft.com/office/drawing/2014/main" id="{80D029A7-DEBE-4679-BAB8-1175F3ECC8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0" y="3487"/>
                <a:ext cx="172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/>
                    <a:cs typeface="楷体_GB2312"/>
                  </a:rPr>
                  <a:t>A</a:t>
                </a:r>
                <a:endParaRPr kumimoji="1" lang="en-US" altLang="zh-CN" sz="2400" baseline="-25000">
                  <a:ea typeface="楷体_GB2312"/>
                  <a:cs typeface="楷体_GB2312"/>
                </a:endParaRPr>
              </a:p>
            </p:txBody>
          </p:sp>
          <p:sp>
            <p:nvSpPr>
              <p:cNvPr id="24594" name="Text Box 8">
                <a:extLst>
                  <a:ext uri="{FF2B5EF4-FFF2-40B4-BE49-F238E27FC236}">
                    <a16:creationId xmlns:a16="http://schemas.microsoft.com/office/drawing/2014/main" id="{B8DE9373-2AA9-4AD2-9114-895AD8B2A6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0" y="3707"/>
                <a:ext cx="171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/>
                    <a:cs typeface="楷体_GB2312"/>
                  </a:rPr>
                  <a:t>B</a:t>
                </a:r>
                <a:endParaRPr kumimoji="1" lang="en-US" altLang="zh-CN" sz="2400" baseline="-25000">
                  <a:ea typeface="楷体_GB2312"/>
                  <a:cs typeface="楷体_GB2312"/>
                </a:endParaRPr>
              </a:p>
            </p:txBody>
          </p:sp>
          <p:sp>
            <p:nvSpPr>
              <p:cNvPr id="24595" name="Line 9">
                <a:extLst>
                  <a:ext uri="{FF2B5EF4-FFF2-40B4-BE49-F238E27FC236}">
                    <a16:creationId xmlns:a16="http://schemas.microsoft.com/office/drawing/2014/main" id="{5CF4452D-D895-492E-999A-7540AEA7B7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9" y="3601"/>
                <a:ext cx="2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96" name="Line 10">
                <a:extLst>
                  <a:ext uri="{FF2B5EF4-FFF2-40B4-BE49-F238E27FC236}">
                    <a16:creationId xmlns:a16="http://schemas.microsoft.com/office/drawing/2014/main" id="{A295D356-5782-4405-A535-E598BA7F92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9" y="3792"/>
                <a:ext cx="2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97" name="Line 11">
                <a:extLst>
                  <a:ext uri="{FF2B5EF4-FFF2-40B4-BE49-F238E27FC236}">
                    <a16:creationId xmlns:a16="http://schemas.microsoft.com/office/drawing/2014/main" id="{B3F61B74-ADB6-47AC-BF2D-78D5123386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2" y="3690"/>
                <a:ext cx="2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98" name="Text Box 12">
                <a:extLst>
                  <a:ext uri="{FF2B5EF4-FFF2-40B4-BE49-F238E27FC236}">
                    <a16:creationId xmlns:a16="http://schemas.microsoft.com/office/drawing/2014/main" id="{D4177862-214D-43BA-84DF-B0B1E3DB41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1" y="3601"/>
                <a:ext cx="172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/>
                    <a:cs typeface="楷体_GB2312"/>
                  </a:rPr>
                  <a:t>L</a:t>
                </a:r>
                <a:endParaRPr kumimoji="1" lang="en-US" altLang="zh-CN" sz="2400" baseline="-25000">
                  <a:ea typeface="楷体_GB2312"/>
                  <a:cs typeface="楷体_GB2312"/>
                </a:endParaRPr>
              </a:p>
            </p:txBody>
          </p:sp>
          <p:sp>
            <p:nvSpPr>
              <p:cNvPr id="24599" name="AutoShape 13">
                <a:extLst>
                  <a:ext uri="{FF2B5EF4-FFF2-40B4-BE49-F238E27FC236}">
                    <a16:creationId xmlns:a16="http://schemas.microsoft.com/office/drawing/2014/main" id="{850DD074-AAB5-49F8-8460-CED4EDA5D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3498"/>
                <a:ext cx="340" cy="374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4600" name="Oval 14">
                <a:extLst>
                  <a:ext uri="{FF2B5EF4-FFF2-40B4-BE49-F238E27FC236}">
                    <a16:creationId xmlns:a16="http://schemas.microsoft.com/office/drawing/2014/main" id="{D8ADE843-93C6-4A0A-96F8-E25E78CBB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" y="3645"/>
                <a:ext cx="90" cy="9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4590" name="Group 15">
              <a:extLst>
                <a:ext uri="{FF2B5EF4-FFF2-40B4-BE49-F238E27FC236}">
                  <a16:creationId xmlns:a16="http://schemas.microsoft.com/office/drawing/2014/main" id="{CE002311-05EE-4607-8508-BCCB2B839E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3582"/>
              <a:ext cx="143" cy="154"/>
              <a:chOff x="4372" y="3759"/>
              <a:chExt cx="143" cy="154"/>
            </a:xfrm>
          </p:grpSpPr>
          <p:sp>
            <p:nvSpPr>
              <p:cNvPr id="24591" name="AutoShape 16">
                <a:extLst>
                  <a:ext uri="{FF2B5EF4-FFF2-40B4-BE49-F238E27FC236}">
                    <a16:creationId xmlns:a16="http://schemas.microsoft.com/office/drawing/2014/main" id="{7E801185-2916-477F-8DA7-D21D8B397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367" y="3780"/>
                <a:ext cx="145" cy="104"/>
              </a:xfrm>
              <a:prstGeom prst="flowChartDecision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4592" name="Line 17">
                <a:extLst>
                  <a:ext uri="{FF2B5EF4-FFF2-40B4-BE49-F238E27FC236}">
                    <a16:creationId xmlns:a16="http://schemas.microsoft.com/office/drawing/2014/main" id="{115DE408-EE83-4AF3-86BE-64800F8027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2" y="3913"/>
                <a:ext cx="14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6632" name="Object 18">
            <a:extLst>
              <a:ext uri="{FF2B5EF4-FFF2-40B4-BE49-F238E27FC236}">
                <a16:creationId xmlns:a16="http://schemas.microsoft.com/office/drawing/2014/main" id="{4FF3641E-41A9-4E23-83B5-ABF5E22C52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3925" y="1160463"/>
          <a:ext cx="2460625" cy="487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图片" r:id="rId6" imgW="1047565" imgH="2101938" progId="Word.Picture.8">
                  <p:embed/>
                </p:oleObj>
              </mc:Choice>
              <mc:Fallback>
                <p:oleObj name="图片" r:id="rId6" imgW="1047565" imgH="2101938" progId="Word.Picture.8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897"/>
                      <a:stretch>
                        <a:fillRect/>
                      </a:stretch>
                    </p:blipFill>
                    <p:spPr bwMode="auto">
                      <a:xfrm>
                        <a:off x="3463925" y="1160463"/>
                        <a:ext cx="2460625" cy="487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20">
            <a:extLst>
              <a:ext uri="{FF2B5EF4-FFF2-40B4-BE49-F238E27FC236}">
                <a16:creationId xmlns:a16="http://schemas.microsoft.com/office/drawing/2014/main" id="{4DC28F71-8132-4FD7-8BDA-B91AB41B36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8375" y="4797425"/>
          <a:ext cx="17637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公式" r:id="rId8" imgW="698377" imgH="146225" progId="Equation.3">
                  <p:embed/>
                </p:oleObj>
              </mc:Choice>
              <mc:Fallback>
                <p:oleObj name="公式" r:id="rId8" imgW="698377" imgH="14622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75" y="4797425"/>
                        <a:ext cx="176371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21">
            <a:extLst>
              <a:ext uri="{FF2B5EF4-FFF2-40B4-BE49-F238E27FC236}">
                <a16:creationId xmlns:a16="http://schemas.microsoft.com/office/drawing/2014/main" id="{8AB4B4FE-2E7F-495F-90D8-FD917D0941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5568950"/>
          <a:ext cx="160178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公式" r:id="rId10" imgW="641165" imgH="146225" progId="Equation.3">
                  <p:embed/>
                </p:oleObj>
              </mc:Choice>
              <mc:Fallback>
                <p:oleObj name="公式" r:id="rId10" imgW="641165" imgH="14622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5568950"/>
                        <a:ext cx="1601787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9" name="Rectangle 25">
            <a:extLst>
              <a:ext uri="{FF2B5EF4-FFF2-40B4-BE49-F238E27FC236}">
                <a16:creationId xmlns:a16="http://schemas.microsoft.com/office/drawing/2014/main" id="{8FC06C31-6E0E-461F-A5AA-6E818C6AC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676400"/>
            <a:ext cx="3554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Arial" panose="020B0604020202020204" pitchFamily="34" charset="0"/>
              </a:rPr>
              <a:t>输出必须外接电源和电阻</a:t>
            </a:r>
          </a:p>
        </p:txBody>
      </p:sp>
      <p:graphicFrame>
        <p:nvGraphicFramePr>
          <p:cNvPr id="26650" name="Object 26">
            <a:extLst>
              <a:ext uri="{FF2B5EF4-FFF2-40B4-BE49-F238E27FC236}">
                <a16:creationId xmlns:a16="http://schemas.microsoft.com/office/drawing/2014/main" id="{DCDE3062-A86C-4BDE-95DF-F8B31AB2B5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4575" y="1250950"/>
          <a:ext cx="2643188" cy="305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name="图片" r:id="rId12" imgW="1131969" imgH="1287159" progId="Word.Picture.8">
                  <p:embed/>
                </p:oleObj>
              </mc:Choice>
              <mc:Fallback>
                <p:oleObj name="图片" r:id="rId12" imgW="1131969" imgH="1287159" progId="Word.Picture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254"/>
                      <a:stretch>
                        <a:fillRect/>
                      </a:stretch>
                    </p:blipFill>
                    <p:spPr bwMode="auto">
                      <a:xfrm>
                        <a:off x="6124575" y="1250950"/>
                        <a:ext cx="2643188" cy="305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>
            <a:extLst>
              <a:ext uri="{FF2B5EF4-FFF2-40B4-BE49-F238E27FC236}">
                <a16:creationId xmlns:a16="http://schemas.microsoft.com/office/drawing/2014/main" id="{4AEDBC91-324A-4BC4-A65A-3B99740B2F4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AA5580E-62B1-44A8-AECC-C712440DBEE7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2022/12/13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Rectangle 5">
            <a:extLst>
              <a:ext uri="{FF2B5EF4-FFF2-40B4-BE49-F238E27FC236}">
                <a16:creationId xmlns:a16="http://schemas.microsoft.com/office/drawing/2014/main" id="{FB1608D7-4C8C-44DC-8637-7E0F32306B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6">
            <a:extLst>
              <a:ext uri="{FF2B5EF4-FFF2-40B4-BE49-F238E27FC236}">
                <a16:creationId xmlns:a16="http://schemas.microsoft.com/office/drawing/2014/main" id="{75AAACAC-6BD1-45EA-AC5D-7F05179A7D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7BAE518-DD36-426D-95D0-78026B913F4A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3E4552B3-1820-46DC-B956-10619C491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CMOS</a:t>
            </a:r>
            <a:r>
              <a:rPr lang="zh-CN" altLang="en-US"/>
              <a:t>三态</a:t>
            </a:r>
            <a:r>
              <a:rPr lang="en-US" altLang="zh-CN"/>
              <a:t>(TS)</a:t>
            </a:r>
            <a:r>
              <a:rPr lang="zh-CN" altLang="en-US"/>
              <a:t>门</a:t>
            </a:r>
            <a:endParaRPr lang="en-US" altLang="zh-CN"/>
          </a:p>
        </p:txBody>
      </p:sp>
      <p:pic>
        <p:nvPicPr>
          <p:cNvPr id="26630" name="Picture 13">
            <a:extLst>
              <a:ext uri="{FF2B5EF4-FFF2-40B4-BE49-F238E27FC236}">
                <a16:creationId xmlns:a16="http://schemas.microsoft.com/office/drawing/2014/main" id="{061E03D2-0CED-4C64-AB6C-E3D2BFF0E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1376363"/>
            <a:ext cx="3981450" cy="352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99791" name="Group 15">
            <a:extLst>
              <a:ext uri="{FF2B5EF4-FFF2-40B4-BE49-F238E27FC236}">
                <a16:creationId xmlns:a16="http://schemas.microsoft.com/office/drawing/2014/main" id="{7A4F0C32-A647-4023-B5B5-441EDB62EFD7}"/>
              </a:ext>
            </a:extLst>
          </p:cNvPr>
          <p:cNvGraphicFramePr>
            <a:graphicFrameLocks noGrp="1"/>
          </p:cNvGraphicFramePr>
          <p:nvPr/>
        </p:nvGraphicFramePr>
        <p:xfrm>
          <a:off x="1403350" y="2276475"/>
          <a:ext cx="2197100" cy="1908175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2762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EN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endParaRPr kumimoji="1" lang="en-US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87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63">
                <a:tc>
                  <a:txBody>
                    <a:bodyPr/>
                    <a:lstStyle>
                      <a:lvl1pPr marL="533400" indent="-5334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651" name="Rectangle 43">
            <a:extLst>
              <a:ext uri="{FF2B5EF4-FFF2-40B4-BE49-F238E27FC236}">
                <a16:creationId xmlns:a16="http://schemas.microsoft.com/office/drawing/2014/main" id="{667B93EE-966A-4B9D-9AFD-2AC45D210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1736725"/>
            <a:ext cx="9540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kumimoji="1" lang="zh-CN" altLang="en-US" sz="2400"/>
              <a:t>真值表</a:t>
            </a:r>
          </a:p>
        </p:txBody>
      </p:sp>
      <p:grpSp>
        <p:nvGrpSpPr>
          <p:cNvPr id="3" name="Group 40">
            <a:extLst>
              <a:ext uri="{FF2B5EF4-FFF2-40B4-BE49-F238E27FC236}">
                <a16:creationId xmlns:a16="http://schemas.microsoft.com/office/drawing/2014/main" id="{12F29001-AECB-4132-981A-4F86751998D5}"/>
              </a:ext>
            </a:extLst>
          </p:cNvPr>
          <p:cNvGrpSpPr>
            <a:grpSpLocks/>
          </p:cNvGrpSpPr>
          <p:nvPr/>
        </p:nvGrpSpPr>
        <p:grpSpPr bwMode="auto">
          <a:xfrm>
            <a:off x="1439863" y="4905375"/>
            <a:ext cx="2263775" cy="1117600"/>
            <a:chOff x="2969" y="3191"/>
            <a:chExt cx="1426" cy="704"/>
          </a:xfrm>
        </p:grpSpPr>
        <p:grpSp>
          <p:nvGrpSpPr>
            <p:cNvPr id="26673" name="Group 45">
              <a:extLst>
                <a:ext uri="{FF2B5EF4-FFF2-40B4-BE49-F238E27FC236}">
                  <a16:creationId xmlns:a16="http://schemas.microsoft.com/office/drawing/2014/main" id="{02E96995-2F28-4DD4-8EF9-B93AAAD872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9" y="3191"/>
              <a:ext cx="1426" cy="704"/>
              <a:chOff x="969" y="3250"/>
              <a:chExt cx="1426" cy="704"/>
            </a:xfrm>
          </p:grpSpPr>
          <p:sp>
            <p:nvSpPr>
              <p:cNvPr id="26675" name="Line 4">
                <a:extLst>
                  <a:ext uri="{FF2B5EF4-FFF2-40B4-BE49-F238E27FC236}">
                    <a16:creationId xmlns:a16="http://schemas.microsoft.com/office/drawing/2014/main" id="{60F46056-AC47-426A-88D5-D4D98559A0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3472"/>
                <a:ext cx="2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6" name="Text Box 5">
                <a:extLst>
                  <a:ext uri="{FF2B5EF4-FFF2-40B4-BE49-F238E27FC236}">
                    <a16:creationId xmlns:a16="http://schemas.microsoft.com/office/drawing/2014/main" id="{8E9CF7D1-FB3B-48AA-8BF2-A6967A6EB2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3" y="3383"/>
                <a:ext cx="172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/>
                    <a:cs typeface="楷体_GB2312"/>
                  </a:rPr>
                  <a:t>Y</a:t>
                </a:r>
                <a:endParaRPr kumimoji="1" lang="en-US" altLang="zh-CN" sz="2400" baseline="-25000">
                  <a:ea typeface="楷体_GB2312"/>
                  <a:cs typeface="楷体_GB2312"/>
                </a:endParaRPr>
              </a:p>
            </p:txBody>
          </p:sp>
          <p:sp>
            <p:nvSpPr>
              <p:cNvPr id="26677" name="AutoShape 7">
                <a:extLst>
                  <a:ext uri="{FF2B5EF4-FFF2-40B4-BE49-F238E27FC236}">
                    <a16:creationId xmlns:a16="http://schemas.microsoft.com/office/drawing/2014/main" id="{D5AE5D0E-CA6E-4262-9642-3D3705F7B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542" y="3261"/>
                <a:ext cx="431" cy="409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6678" name="Text Box 8">
                <a:extLst>
                  <a:ext uri="{FF2B5EF4-FFF2-40B4-BE49-F238E27FC236}">
                    <a16:creationId xmlns:a16="http://schemas.microsoft.com/office/drawing/2014/main" id="{831618D1-2855-4E55-97C7-5A0FD5EB47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4" y="3363"/>
                <a:ext cx="172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/>
                    <a:cs typeface="楷体_GB2312"/>
                  </a:rPr>
                  <a:t>A</a:t>
                </a:r>
                <a:endParaRPr kumimoji="1" lang="en-US" altLang="zh-CN" sz="2400" baseline="-25000">
                  <a:ea typeface="楷体_GB2312"/>
                  <a:cs typeface="楷体_GB2312"/>
                </a:endParaRPr>
              </a:p>
            </p:txBody>
          </p:sp>
          <p:sp>
            <p:nvSpPr>
              <p:cNvPr id="26679" name="Line 9">
                <a:extLst>
                  <a:ext uri="{FF2B5EF4-FFF2-40B4-BE49-F238E27FC236}">
                    <a16:creationId xmlns:a16="http://schemas.microsoft.com/office/drawing/2014/main" id="{E13B7494-43FB-4373-883A-583280BD7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57" y="3477"/>
                <a:ext cx="29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0" name="Line 10">
                <a:extLst>
                  <a:ext uri="{FF2B5EF4-FFF2-40B4-BE49-F238E27FC236}">
                    <a16:creationId xmlns:a16="http://schemas.microsoft.com/office/drawing/2014/main" id="{98C33D65-0B2C-4BD8-8341-0F20A6A427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304" y="3860"/>
                <a:ext cx="4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81" name="Text Box 11">
                <a:extLst>
                  <a:ext uri="{FF2B5EF4-FFF2-40B4-BE49-F238E27FC236}">
                    <a16:creationId xmlns:a16="http://schemas.microsoft.com/office/drawing/2014/main" id="{6F3566AC-66E1-4F18-9DE5-CB4467FE2D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9" y="3724"/>
                <a:ext cx="26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ea typeface="华康简宋" charset="-122"/>
                  </a:rPr>
                  <a:t>EN</a:t>
                </a:r>
                <a:endParaRPr lang="en-US" altLang="zh-CN" sz="3200"/>
              </a:p>
            </p:txBody>
          </p:sp>
          <p:sp>
            <p:nvSpPr>
              <p:cNvPr id="26682" name="Line 12">
                <a:extLst>
                  <a:ext uri="{FF2B5EF4-FFF2-40B4-BE49-F238E27FC236}">
                    <a16:creationId xmlns:a16="http://schemas.microsoft.com/office/drawing/2014/main" id="{4D58C5A3-65B9-400C-AD94-73C4372DE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610" y="3715"/>
                <a:ext cx="29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674" name="AutoShape 39">
              <a:extLst>
                <a:ext uri="{FF2B5EF4-FFF2-40B4-BE49-F238E27FC236}">
                  <a16:creationId xmlns:a16="http://schemas.microsoft.com/office/drawing/2014/main" id="{9C86DAA4-5037-47D5-AE80-643906090C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628" y="3362"/>
              <a:ext cx="114" cy="113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" name="Group 15">
            <a:extLst>
              <a:ext uri="{FF2B5EF4-FFF2-40B4-BE49-F238E27FC236}">
                <a16:creationId xmlns:a16="http://schemas.microsoft.com/office/drawing/2014/main" id="{A967264E-59F9-4C4E-9A10-256711E6BD2A}"/>
              </a:ext>
            </a:extLst>
          </p:cNvPr>
          <p:cNvGraphicFramePr>
            <a:graphicFrameLocks noGrp="1"/>
          </p:cNvGraphicFramePr>
          <p:nvPr/>
        </p:nvGraphicFramePr>
        <p:xfrm>
          <a:off x="1403350" y="2276475"/>
          <a:ext cx="2197100" cy="1908175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2762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EN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endParaRPr kumimoji="1" lang="en-US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87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63">
                <a:tc>
                  <a:txBody>
                    <a:bodyPr/>
                    <a:lstStyle>
                      <a:lvl1pPr marL="533400" indent="-5334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>
            <a:extLst>
              <a:ext uri="{FF2B5EF4-FFF2-40B4-BE49-F238E27FC236}">
                <a16:creationId xmlns:a16="http://schemas.microsoft.com/office/drawing/2014/main" id="{C8458E9B-038D-4EB6-9BC3-2E9825F2E9B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775AEF4-0020-4559-B0F3-B6DC5AD5C08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2022/12/13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7651" name="Rectangle 5">
            <a:extLst>
              <a:ext uri="{FF2B5EF4-FFF2-40B4-BE49-F238E27FC236}">
                <a16:creationId xmlns:a16="http://schemas.microsoft.com/office/drawing/2014/main" id="{D6272191-4599-4004-91DE-1501A07A8C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065CCF2E-961E-4B79-92CB-D77C88CA50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98A0395-5B64-4E50-9F27-677C4DE1C3E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8DEBC276-A186-4379-AA7E-65835780E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—CMOS</a:t>
            </a:r>
            <a:r>
              <a:rPr lang="zh-CN" altLang="en-US"/>
              <a:t>逻辑门</a:t>
            </a:r>
          </a:p>
        </p:txBody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B41EA78C-614B-4F89-B84D-65DD691A8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分析电路逻辑功能</a:t>
            </a:r>
          </a:p>
        </p:txBody>
      </p:sp>
      <p:pic>
        <p:nvPicPr>
          <p:cNvPr id="27655" name="Picture 3">
            <a:extLst>
              <a:ext uri="{FF2B5EF4-FFF2-40B4-BE49-F238E27FC236}">
                <a16:creationId xmlns:a16="http://schemas.microsoft.com/office/drawing/2014/main" id="{47824343-3665-4038-ACE6-1DD561EFB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150" y="1360488"/>
            <a:ext cx="4130675" cy="467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8">
            <a:extLst>
              <a:ext uri="{FF2B5EF4-FFF2-40B4-BE49-F238E27FC236}">
                <a16:creationId xmlns:a16="http://schemas.microsoft.com/office/drawing/2014/main" id="{1AFE09D6-F0D2-4069-8AD9-31BB8563BA6F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3465513"/>
            <a:ext cx="2279650" cy="1117600"/>
            <a:chOff x="739" y="1319"/>
            <a:chExt cx="1436" cy="704"/>
          </a:xfrm>
        </p:grpSpPr>
        <p:grpSp>
          <p:nvGrpSpPr>
            <p:cNvPr id="27657" name="Group 75">
              <a:extLst>
                <a:ext uri="{FF2B5EF4-FFF2-40B4-BE49-F238E27FC236}">
                  <a16:creationId xmlns:a16="http://schemas.microsoft.com/office/drawing/2014/main" id="{D45CE3D1-D2DF-48F6-898E-C66BAEF761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9" y="1319"/>
              <a:ext cx="1436" cy="704"/>
              <a:chOff x="687" y="1147"/>
              <a:chExt cx="1436" cy="704"/>
            </a:xfrm>
          </p:grpSpPr>
          <p:sp>
            <p:nvSpPr>
              <p:cNvPr id="27659" name="Line 5">
                <a:extLst>
                  <a:ext uri="{FF2B5EF4-FFF2-40B4-BE49-F238E27FC236}">
                    <a16:creationId xmlns:a16="http://schemas.microsoft.com/office/drawing/2014/main" id="{866C3C5E-AC1A-4D18-B02A-DCC1920AE3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62" y="1369"/>
                <a:ext cx="2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0" name="Text Box 6">
                <a:extLst>
                  <a:ext uri="{FF2B5EF4-FFF2-40B4-BE49-F238E27FC236}">
                    <a16:creationId xmlns:a16="http://schemas.microsoft.com/office/drawing/2014/main" id="{D0B42223-019F-4BD5-8999-D65BF3B6A5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1" y="1280"/>
                <a:ext cx="172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/>
                    <a:cs typeface="楷体_GB2312"/>
                  </a:rPr>
                  <a:t>Y</a:t>
                </a:r>
                <a:endParaRPr kumimoji="1" lang="en-US" altLang="zh-CN" sz="2400" baseline="-25000">
                  <a:ea typeface="楷体_GB2312"/>
                  <a:cs typeface="楷体_GB2312"/>
                </a:endParaRPr>
              </a:p>
            </p:txBody>
          </p:sp>
          <p:sp>
            <p:nvSpPr>
              <p:cNvPr id="27661" name="AutoShape 8">
                <a:extLst>
                  <a:ext uri="{FF2B5EF4-FFF2-40B4-BE49-F238E27FC236}">
                    <a16:creationId xmlns:a16="http://schemas.microsoft.com/office/drawing/2014/main" id="{648723B9-5974-4AF1-BF0C-9096E5988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180" y="1158"/>
                <a:ext cx="431" cy="409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7662" name="Text Box 9">
                <a:extLst>
                  <a:ext uri="{FF2B5EF4-FFF2-40B4-BE49-F238E27FC236}">
                    <a16:creationId xmlns:a16="http://schemas.microsoft.com/office/drawing/2014/main" id="{2CCEB51B-68D1-4C5F-B61F-6F7AED9371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2" y="1260"/>
                <a:ext cx="172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/>
                    <a:cs typeface="楷体_GB2312"/>
                  </a:rPr>
                  <a:t>A</a:t>
                </a:r>
                <a:endParaRPr kumimoji="1" lang="en-US" altLang="zh-CN" sz="2400" baseline="-25000">
                  <a:ea typeface="楷体_GB2312"/>
                  <a:cs typeface="楷体_GB2312"/>
                </a:endParaRPr>
              </a:p>
            </p:txBody>
          </p:sp>
          <p:sp>
            <p:nvSpPr>
              <p:cNvPr id="27663" name="Line 10">
                <a:extLst>
                  <a:ext uri="{FF2B5EF4-FFF2-40B4-BE49-F238E27FC236}">
                    <a16:creationId xmlns:a16="http://schemas.microsoft.com/office/drawing/2014/main" id="{28A0FB89-482E-4AD6-87EA-17A87B2DB2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1" y="1374"/>
                <a:ext cx="2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4" name="Oval 11">
                <a:extLst>
                  <a:ext uri="{FF2B5EF4-FFF2-40B4-BE49-F238E27FC236}">
                    <a16:creationId xmlns:a16="http://schemas.microsoft.com/office/drawing/2014/main" id="{A8B8B39B-4B59-4DCE-A709-0813A5A4A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0" y="1488"/>
                <a:ext cx="90" cy="9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7665" name="Line 12">
                <a:extLst>
                  <a:ext uri="{FF2B5EF4-FFF2-40B4-BE49-F238E27FC236}">
                    <a16:creationId xmlns:a16="http://schemas.microsoft.com/office/drawing/2014/main" id="{B9D39FBF-DA0A-461D-AE7F-67099485E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942" y="1757"/>
                <a:ext cx="4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6" name="Text Box 13">
                <a:extLst>
                  <a:ext uri="{FF2B5EF4-FFF2-40B4-BE49-F238E27FC236}">
                    <a16:creationId xmlns:a16="http://schemas.microsoft.com/office/drawing/2014/main" id="{C8DEE637-1543-4AFC-A1CA-8B7CB032AE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1" y="1621"/>
                <a:ext cx="26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ea typeface="华康简宋" charset="-122"/>
                  </a:rPr>
                  <a:t>EN</a:t>
                </a:r>
                <a:endParaRPr lang="en-US" altLang="zh-CN" sz="3200"/>
              </a:p>
            </p:txBody>
          </p:sp>
          <p:sp>
            <p:nvSpPr>
              <p:cNvPr id="27667" name="Line 14">
                <a:extLst>
                  <a:ext uri="{FF2B5EF4-FFF2-40B4-BE49-F238E27FC236}">
                    <a16:creationId xmlns:a16="http://schemas.microsoft.com/office/drawing/2014/main" id="{DE4CC01F-AB74-42A3-BCF4-9546A5BC94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7" y="1621"/>
                <a:ext cx="2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8" name="Line 15">
                <a:extLst>
                  <a:ext uri="{FF2B5EF4-FFF2-40B4-BE49-F238E27FC236}">
                    <a16:creationId xmlns:a16="http://schemas.microsoft.com/office/drawing/2014/main" id="{54FE71DA-F57B-4880-8DCE-F237D809D6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305" y="1669"/>
                <a:ext cx="18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9" name="Oval 16">
                <a:extLst>
                  <a:ext uri="{FF2B5EF4-FFF2-40B4-BE49-F238E27FC236}">
                    <a16:creationId xmlns:a16="http://schemas.microsoft.com/office/drawing/2014/main" id="{75459987-DA1B-4854-BA20-4D117A8A3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1" y="1324"/>
                <a:ext cx="90" cy="9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7658" name="AutoShape 17">
              <a:extLst>
                <a:ext uri="{FF2B5EF4-FFF2-40B4-BE49-F238E27FC236}">
                  <a16:creationId xmlns:a16="http://schemas.microsoft.com/office/drawing/2014/main" id="{49235E8E-DEC9-46B1-B9D6-636E0130F5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315" y="1480"/>
              <a:ext cx="114" cy="113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>
            <a:extLst>
              <a:ext uri="{FF2B5EF4-FFF2-40B4-BE49-F238E27FC236}">
                <a16:creationId xmlns:a16="http://schemas.microsoft.com/office/drawing/2014/main" id="{CA926737-B768-4931-A6B5-2CA6CC1BD32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BC345E2-B6FC-4309-973D-3BEA409BE4BD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2022/12/14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Rectangle 5">
            <a:extLst>
              <a:ext uri="{FF2B5EF4-FFF2-40B4-BE49-F238E27FC236}">
                <a16:creationId xmlns:a16="http://schemas.microsoft.com/office/drawing/2014/main" id="{2F53472B-2D7C-426B-8444-10FECBE8E6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Rectangle 6">
            <a:extLst>
              <a:ext uri="{FF2B5EF4-FFF2-40B4-BE49-F238E27FC236}">
                <a16:creationId xmlns:a16="http://schemas.microsoft.com/office/drawing/2014/main" id="{F93357C8-9CA9-4219-815F-6BAE8D4069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AF38BB5-F638-44C8-86BB-733FB1C33FD4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E5D8DB79-CAB3-4843-94A2-2CF55BC2D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CMOS</a:t>
            </a:r>
            <a:r>
              <a:rPr lang="zh-CN" altLang="en-US"/>
              <a:t>传输门</a:t>
            </a:r>
          </a:p>
        </p:txBody>
      </p:sp>
      <p:sp>
        <p:nvSpPr>
          <p:cNvPr id="1154051" name="Rectangle 3">
            <a:extLst>
              <a:ext uri="{FF2B5EF4-FFF2-40B4-BE49-F238E27FC236}">
                <a16:creationId xmlns:a16="http://schemas.microsoft.com/office/drawing/2014/main" id="{C56BBCE7-3702-42FC-8372-129986AB2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3897312" cy="49323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en-US" altLang="zh-CN" sz="3200" b="0" i="1" dirty="0"/>
              <a:t>v</a:t>
            </a:r>
            <a:r>
              <a:rPr kumimoji="1" lang="en-US" altLang="zh-CN" sz="2000" b="0" i="1" dirty="0"/>
              <a:t>i</a:t>
            </a:r>
            <a:r>
              <a:rPr lang="en-US" altLang="zh-CN" sz="2400" dirty="0"/>
              <a:t> </a:t>
            </a:r>
            <a:r>
              <a:rPr kumimoji="1" lang="en-US" altLang="zh-CN" sz="3200" b="0" dirty="0"/>
              <a:t>= </a:t>
            </a:r>
            <a:r>
              <a:rPr kumimoji="1" lang="en-US" altLang="zh-CN" b="0" dirty="0"/>
              <a:t>0</a:t>
            </a:r>
            <a:r>
              <a:rPr kumimoji="1" lang="zh-CN" altLang="en-US" b="0" dirty="0"/>
              <a:t>～</a:t>
            </a:r>
            <a:r>
              <a:rPr kumimoji="1" lang="en-US" altLang="zh-CN" b="0" dirty="0" err="1"/>
              <a:t>V</a:t>
            </a:r>
            <a:r>
              <a:rPr kumimoji="1" lang="en-US" altLang="zh-CN" sz="2000" b="0" dirty="0" err="1"/>
              <a:t>dd</a:t>
            </a:r>
            <a:endParaRPr kumimoji="1" lang="en-US" altLang="zh-CN" sz="2000" b="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当</a:t>
            </a:r>
            <a:r>
              <a:rPr lang="en-US" altLang="zh-CN" sz="2400" dirty="0"/>
              <a:t>C=0V</a:t>
            </a:r>
            <a:r>
              <a:rPr lang="zh-CN" altLang="en-US" sz="2400" dirty="0"/>
              <a:t>，</a:t>
            </a:r>
            <a:r>
              <a:rPr lang="en-US" altLang="zh-CN" sz="2400" dirty="0"/>
              <a:t>C =V</a:t>
            </a:r>
            <a:r>
              <a:rPr lang="en-US" altLang="zh-CN" sz="1800" dirty="0"/>
              <a:t>DD</a:t>
            </a:r>
            <a:r>
              <a:rPr lang="zh-CN" altLang="en-US" sz="2400" dirty="0"/>
              <a:t>时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T1</a:t>
            </a:r>
            <a:r>
              <a:rPr lang="zh-CN" altLang="en-US" sz="2000" dirty="0"/>
              <a:t>、</a:t>
            </a:r>
            <a:r>
              <a:rPr lang="en-US" altLang="zh-CN" sz="2000" dirty="0"/>
              <a:t>T2</a:t>
            </a:r>
            <a:r>
              <a:rPr lang="zh-CN" altLang="en-US" sz="2000" dirty="0"/>
              <a:t>截止，传输门断开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当</a:t>
            </a:r>
            <a:r>
              <a:rPr lang="en-US" altLang="zh-CN" sz="2400" dirty="0"/>
              <a:t>C=V</a:t>
            </a:r>
            <a:r>
              <a:rPr lang="en-US" altLang="zh-CN" sz="1800" dirty="0"/>
              <a:t>DD</a:t>
            </a:r>
            <a:r>
              <a:rPr lang="zh-CN" altLang="en-US" sz="2400" dirty="0"/>
              <a:t>，</a:t>
            </a:r>
            <a:r>
              <a:rPr lang="en-US" altLang="zh-CN" sz="2400" dirty="0"/>
              <a:t>C =0V</a:t>
            </a:r>
            <a:r>
              <a:rPr lang="zh-CN" altLang="en-US" sz="2400" dirty="0"/>
              <a:t>时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T1</a:t>
            </a:r>
            <a:r>
              <a:rPr lang="zh-CN" altLang="en-US" sz="2000" dirty="0"/>
              <a:t>、</a:t>
            </a:r>
            <a:r>
              <a:rPr lang="en-US" altLang="zh-CN" sz="2000" dirty="0"/>
              <a:t>T2</a:t>
            </a:r>
            <a:r>
              <a:rPr lang="zh-CN" altLang="en-US" sz="2000" dirty="0"/>
              <a:t>至少有一个导通，传输门导通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2800" b="1" i="1" dirty="0" err="1"/>
              <a:t>v</a:t>
            </a:r>
            <a:r>
              <a:rPr kumimoji="1" lang="en-US" altLang="zh-CN" b="1" i="1" dirty="0" err="1"/>
              <a:t>o</a:t>
            </a:r>
            <a:r>
              <a:rPr kumimoji="1" lang="en-US" altLang="zh-CN" sz="2800" b="1" i="1" dirty="0"/>
              <a:t> </a:t>
            </a:r>
            <a:r>
              <a:rPr kumimoji="1" lang="en-US" altLang="zh-CN" sz="2800" b="1" dirty="0"/>
              <a:t>= </a:t>
            </a:r>
            <a:r>
              <a:rPr kumimoji="1" lang="en-US" altLang="zh-CN" sz="2800" b="1" i="1" dirty="0"/>
              <a:t>v</a:t>
            </a:r>
            <a:r>
              <a:rPr kumimoji="1" lang="en-US" altLang="zh-CN" sz="1800" b="1" i="1" dirty="0"/>
              <a:t>i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传输门相当于一个受控的双向开关</a:t>
            </a:r>
          </a:p>
        </p:txBody>
      </p:sp>
      <p:sp>
        <p:nvSpPr>
          <p:cNvPr id="1154052" name="Line 4">
            <a:extLst>
              <a:ext uri="{FF2B5EF4-FFF2-40B4-BE49-F238E27FC236}">
                <a16:creationId xmlns:a16="http://schemas.microsoft.com/office/drawing/2014/main" id="{12CBF6BD-0F74-4BF6-A1F4-FB4144231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2663" y="2255838"/>
            <a:ext cx="2619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4053" name="Line 5">
            <a:extLst>
              <a:ext uri="{FF2B5EF4-FFF2-40B4-BE49-F238E27FC236}">
                <a16:creationId xmlns:a16="http://schemas.microsoft.com/office/drawing/2014/main" id="{94D2D569-01A4-4038-B767-94B762FFC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3638" y="3192463"/>
            <a:ext cx="249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1" name="Text Box 6">
            <a:extLst>
              <a:ext uri="{FF2B5EF4-FFF2-40B4-BE49-F238E27FC236}">
                <a16:creationId xmlns:a16="http://schemas.microsoft.com/office/drawing/2014/main" id="{2BC21200-3F22-4627-AD02-287F8AA0B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4100" y="1468438"/>
            <a:ext cx="679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/>
              <a:t>V</a:t>
            </a:r>
            <a:r>
              <a:rPr kumimoji="1" lang="en-US" altLang="zh-CN" sz="1600"/>
              <a:t>DD</a:t>
            </a:r>
            <a:endParaRPr kumimoji="1" lang="en-US" altLang="zh-CN" sz="1800"/>
          </a:p>
        </p:txBody>
      </p:sp>
      <p:sp>
        <p:nvSpPr>
          <p:cNvPr id="28682" name="Text Box 7">
            <a:extLst>
              <a:ext uri="{FF2B5EF4-FFF2-40B4-BE49-F238E27FC236}">
                <a16:creationId xmlns:a16="http://schemas.microsoft.com/office/drawing/2014/main" id="{13D1A0F3-1131-4CF8-B0FE-700137803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825" y="12684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/>
              <a:t>C</a:t>
            </a:r>
            <a:endParaRPr kumimoji="1" lang="en-US" altLang="zh-CN" sz="1800"/>
          </a:p>
        </p:txBody>
      </p:sp>
      <p:sp>
        <p:nvSpPr>
          <p:cNvPr id="28683" name="Line 8">
            <a:extLst>
              <a:ext uri="{FF2B5EF4-FFF2-40B4-BE49-F238E27FC236}">
                <a16:creationId xmlns:a16="http://schemas.microsoft.com/office/drawing/2014/main" id="{BCAA9D7C-7299-491A-A2C1-EEC964F1A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0288" y="3500438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4" name="Line 9">
            <a:extLst>
              <a:ext uri="{FF2B5EF4-FFF2-40B4-BE49-F238E27FC236}">
                <a16:creationId xmlns:a16="http://schemas.microsoft.com/office/drawing/2014/main" id="{BEF26BE0-0AFB-4FBE-853C-760338BC8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5825" y="3716338"/>
            <a:ext cx="287338" cy="1587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5" name="Line 10">
            <a:extLst>
              <a:ext uri="{FF2B5EF4-FFF2-40B4-BE49-F238E27FC236}">
                <a16:creationId xmlns:a16="http://schemas.microsoft.com/office/drawing/2014/main" id="{140D4E60-F6CD-4D17-8CBE-775B7163F8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0288" y="1808163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6" name="Oval 11">
            <a:extLst>
              <a:ext uri="{FF2B5EF4-FFF2-40B4-BE49-F238E27FC236}">
                <a16:creationId xmlns:a16="http://schemas.microsoft.com/office/drawing/2014/main" id="{D04A5770-5ADF-49B0-A475-C50400ADE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900" y="1700213"/>
            <a:ext cx="107950" cy="1079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8687" name="Line 12">
            <a:extLst>
              <a:ext uri="{FF2B5EF4-FFF2-40B4-BE49-F238E27FC236}">
                <a16:creationId xmlns:a16="http://schemas.microsoft.com/office/drawing/2014/main" id="{36C73BFD-F3E5-4D11-8F53-543792AAC24F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365082" y="3317081"/>
            <a:ext cx="0" cy="1984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688" name="Line 13">
            <a:extLst>
              <a:ext uri="{FF2B5EF4-FFF2-40B4-BE49-F238E27FC236}">
                <a16:creationId xmlns:a16="http://schemas.microsoft.com/office/drawing/2014/main" id="{A4E4A9D3-CBA9-4676-9212-F580EFAF0555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660357" y="3317081"/>
            <a:ext cx="0" cy="1984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689" name="Line 14">
            <a:extLst>
              <a:ext uri="{FF2B5EF4-FFF2-40B4-BE49-F238E27FC236}">
                <a16:creationId xmlns:a16="http://schemas.microsoft.com/office/drawing/2014/main" id="{6EB138BE-3095-484E-8380-2AB053682EFD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955632" y="3317081"/>
            <a:ext cx="0" cy="1984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690" name="Line 15">
            <a:extLst>
              <a:ext uri="{FF2B5EF4-FFF2-40B4-BE49-F238E27FC236}">
                <a16:creationId xmlns:a16="http://schemas.microsoft.com/office/drawing/2014/main" id="{808D633F-C272-411D-8A84-CD4A7DEB08A0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513512" y="3268663"/>
            <a:ext cx="2952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691" name="Line 16">
            <a:extLst>
              <a:ext uri="{FF2B5EF4-FFF2-40B4-BE49-F238E27FC236}">
                <a16:creationId xmlns:a16="http://schemas.microsoft.com/office/drawing/2014/main" id="{0959887E-21FA-4810-AA90-4DCD5F090DAC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661150" y="3319463"/>
            <a:ext cx="0" cy="5905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692" name="Line 17">
            <a:extLst>
              <a:ext uri="{FF2B5EF4-FFF2-40B4-BE49-F238E27FC236}">
                <a16:creationId xmlns:a16="http://schemas.microsoft.com/office/drawing/2014/main" id="{38A092FC-378B-4B75-B465-F03616A898D1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218237" y="3268663"/>
            <a:ext cx="2952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693" name="Line 18">
            <a:extLst>
              <a:ext uri="{FF2B5EF4-FFF2-40B4-BE49-F238E27FC236}">
                <a16:creationId xmlns:a16="http://schemas.microsoft.com/office/drawing/2014/main" id="{718FB40C-3E91-4B9C-BAB7-707353BE518A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742113" y="3206750"/>
            <a:ext cx="4191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694" name="Line 19">
            <a:extLst>
              <a:ext uri="{FF2B5EF4-FFF2-40B4-BE49-F238E27FC236}">
                <a16:creationId xmlns:a16="http://schemas.microsoft.com/office/drawing/2014/main" id="{65CF13B4-6384-471C-995A-BF9417297738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513512" y="3268663"/>
            <a:ext cx="2952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695" name="Line 20">
            <a:extLst>
              <a:ext uri="{FF2B5EF4-FFF2-40B4-BE49-F238E27FC236}">
                <a16:creationId xmlns:a16="http://schemas.microsoft.com/office/drawing/2014/main" id="{4DA9E65F-17A3-4D3C-A357-BF9F941A9DBF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462713" y="3802063"/>
            <a:ext cx="3937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696" name="Line 21">
            <a:extLst>
              <a:ext uri="{FF2B5EF4-FFF2-40B4-BE49-F238E27FC236}">
                <a16:creationId xmlns:a16="http://schemas.microsoft.com/office/drawing/2014/main" id="{7555C2F1-02B1-49AF-B3AF-533555525E9D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7020719" y="2761456"/>
            <a:ext cx="0" cy="7191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697" name="Line 22">
            <a:extLst>
              <a:ext uri="{FF2B5EF4-FFF2-40B4-BE49-F238E27FC236}">
                <a16:creationId xmlns:a16="http://schemas.microsoft.com/office/drawing/2014/main" id="{05E17D2F-3D70-4370-98A3-1143218FA46A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7294563" y="2405062"/>
            <a:ext cx="0" cy="6762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oval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698" name="Line 23">
            <a:extLst>
              <a:ext uri="{FF2B5EF4-FFF2-40B4-BE49-F238E27FC236}">
                <a16:creationId xmlns:a16="http://schemas.microsoft.com/office/drawing/2014/main" id="{DA205352-55C7-403A-875B-07109901475E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950075" y="2011363"/>
            <a:ext cx="0" cy="1968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699" name="Line 24">
            <a:extLst>
              <a:ext uri="{FF2B5EF4-FFF2-40B4-BE49-F238E27FC236}">
                <a16:creationId xmlns:a16="http://schemas.microsoft.com/office/drawing/2014/main" id="{CDB3F902-50FC-41BD-B248-D713D7A6AA45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654800" y="2011363"/>
            <a:ext cx="0" cy="1968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700" name="Line 25">
            <a:extLst>
              <a:ext uri="{FF2B5EF4-FFF2-40B4-BE49-F238E27FC236}">
                <a16:creationId xmlns:a16="http://schemas.microsoft.com/office/drawing/2014/main" id="{1D2B1B85-DF85-4FC3-9B9D-88D57B1950E0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359525" y="2011363"/>
            <a:ext cx="0" cy="1968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701" name="Line 26">
            <a:extLst>
              <a:ext uri="{FF2B5EF4-FFF2-40B4-BE49-F238E27FC236}">
                <a16:creationId xmlns:a16="http://schemas.microsoft.com/office/drawing/2014/main" id="{F7DFB9F0-7B27-41D0-AFAB-7307E2984E0A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508750" y="2257426"/>
            <a:ext cx="2952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702" name="Line 27">
            <a:extLst>
              <a:ext uri="{FF2B5EF4-FFF2-40B4-BE49-F238E27FC236}">
                <a16:creationId xmlns:a16="http://schemas.microsoft.com/office/drawing/2014/main" id="{9F6CE7C2-DF49-4A62-9EE0-321988015C3F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656388" y="1617663"/>
            <a:ext cx="0" cy="5905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703" name="Line 28">
            <a:extLst>
              <a:ext uri="{FF2B5EF4-FFF2-40B4-BE49-F238E27FC236}">
                <a16:creationId xmlns:a16="http://schemas.microsoft.com/office/drawing/2014/main" id="{7E08643A-1EA1-46DF-9C42-7D38BD5A357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471444" y="2590007"/>
            <a:ext cx="9604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704" name="Line 29">
            <a:extLst>
              <a:ext uri="{FF2B5EF4-FFF2-40B4-BE49-F238E27FC236}">
                <a16:creationId xmlns:a16="http://schemas.microsoft.com/office/drawing/2014/main" id="{E28FB593-D8FA-414F-BD53-86686DE348B7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808663" y="2662238"/>
            <a:ext cx="11049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705" name="Line 30">
            <a:extLst>
              <a:ext uri="{FF2B5EF4-FFF2-40B4-BE49-F238E27FC236}">
                <a16:creationId xmlns:a16="http://schemas.microsoft.com/office/drawing/2014/main" id="{39107D4E-54D3-4681-AF99-1277A1DFAD3F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508750" y="2257426"/>
            <a:ext cx="2952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706" name="Line 31">
            <a:extLst>
              <a:ext uri="{FF2B5EF4-FFF2-40B4-BE49-F238E27FC236}">
                <a16:creationId xmlns:a16="http://schemas.microsoft.com/office/drawing/2014/main" id="{AAA9523A-D189-404D-B104-E1ED67B446FE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018338" y="2043113"/>
            <a:ext cx="0" cy="723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707" name="Oval 32">
            <a:extLst>
              <a:ext uri="{FF2B5EF4-FFF2-40B4-BE49-F238E27FC236}">
                <a16:creationId xmlns:a16="http://schemas.microsoft.com/office/drawing/2014/main" id="{C0ADD6DC-42FF-454C-BC45-AF8C4DC82D5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907213" y="2695575"/>
            <a:ext cx="104775" cy="104775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8708" name="Line 33">
            <a:extLst>
              <a:ext uri="{FF2B5EF4-FFF2-40B4-BE49-F238E27FC236}">
                <a16:creationId xmlns:a16="http://schemas.microsoft.com/office/drawing/2014/main" id="{31D8779F-D79B-43BA-8EC8-81590A0DE44F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462713" y="1716088"/>
            <a:ext cx="3937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709" name="Line 34">
            <a:extLst>
              <a:ext uri="{FF2B5EF4-FFF2-40B4-BE49-F238E27FC236}">
                <a16:creationId xmlns:a16="http://schemas.microsoft.com/office/drawing/2014/main" id="{F7C9EE71-4216-4496-B8C8-ED487FCB915C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061869" y="2429669"/>
            <a:ext cx="0" cy="6016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710" name="Text Box 35">
            <a:extLst>
              <a:ext uri="{FF2B5EF4-FFF2-40B4-BE49-F238E27FC236}">
                <a16:creationId xmlns:a16="http://schemas.microsoft.com/office/drawing/2014/main" id="{7E12F203-B618-4852-9463-AF1E97387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825" y="382428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/>
              <a:t>C</a:t>
            </a:r>
            <a:endParaRPr kumimoji="1" lang="en-US" altLang="zh-CN" sz="1800"/>
          </a:p>
        </p:txBody>
      </p:sp>
      <p:sp>
        <p:nvSpPr>
          <p:cNvPr id="28711" name="Line 36">
            <a:extLst>
              <a:ext uri="{FF2B5EF4-FFF2-40B4-BE49-F238E27FC236}">
                <a16:creationId xmlns:a16="http://schemas.microsoft.com/office/drawing/2014/main" id="{749D6CF1-E449-42AD-B35D-9CCB1C7EAFCA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183438" y="2220913"/>
            <a:ext cx="3937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712" name="Line 37">
            <a:extLst>
              <a:ext uri="{FF2B5EF4-FFF2-40B4-BE49-F238E27FC236}">
                <a16:creationId xmlns:a16="http://schemas.microsoft.com/office/drawing/2014/main" id="{CAD69E3A-7E37-4BC4-B1E6-79761D3AB2EA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183438" y="3303588"/>
            <a:ext cx="3937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713" name="Line 38">
            <a:extLst>
              <a:ext uri="{FF2B5EF4-FFF2-40B4-BE49-F238E27FC236}">
                <a16:creationId xmlns:a16="http://schemas.microsoft.com/office/drawing/2014/main" id="{C8FA7AB5-0A90-49AA-A5E5-DB4C23AA6EAC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420644" y="1210469"/>
            <a:ext cx="0" cy="2619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714" name="Text Box 39">
            <a:extLst>
              <a:ext uri="{FF2B5EF4-FFF2-40B4-BE49-F238E27FC236}">
                <a16:creationId xmlns:a16="http://schemas.microsoft.com/office/drawing/2014/main" id="{AA1FD845-5A2E-479D-89E7-F9DCD2666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384425"/>
            <a:ext cx="506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3200" i="1"/>
              <a:t>v</a:t>
            </a:r>
            <a:r>
              <a:rPr kumimoji="1" lang="en-US" altLang="zh-CN" sz="2400" i="1"/>
              <a:t>i</a:t>
            </a:r>
            <a:r>
              <a:rPr kumimoji="1" lang="en-US" altLang="zh-CN" sz="1800" i="1"/>
              <a:t> </a:t>
            </a:r>
            <a:endParaRPr kumimoji="1" lang="en-US" altLang="zh-CN" sz="2400" i="1"/>
          </a:p>
        </p:txBody>
      </p:sp>
      <p:sp>
        <p:nvSpPr>
          <p:cNvPr id="28715" name="Text Box 40">
            <a:extLst>
              <a:ext uri="{FF2B5EF4-FFF2-40B4-BE49-F238E27FC236}">
                <a16:creationId xmlns:a16="http://schemas.microsoft.com/office/drawing/2014/main" id="{E28F80E5-A0AA-497B-89E2-57EFDB76E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2384425"/>
            <a:ext cx="517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3200" i="1"/>
              <a:t>v</a:t>
            </a:r>
            <a:r>
              <a:rPr kumimoji="1" lang="en-US" altLang="zh-CN" sz="2400" i="1"/>
              <a:t>o</a:t>
            </a:r>
          </a:p>
        </p:txBody>
      </p:sp>
      <p:sp>
        <p:nvSpPr>
          <p:cNvPr id="28716" name="Text Box 41">
            <a:extLst>
              <a:ext uri="{FF2B5EF4-FFF2-40B4-BE49-F238E27FC236}">
                <a16:creationId xmlns:a16="http://schemas.microsoft.com/office/drawing/2014/main" id="{9F80C9FB-1202-4004-9AE3-78B0A6A62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6575" y="3319463"/>
            <a:ext cx="501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/>
              <a:t>T</a:t>
            </a:r>
            <a:r>
              <a:rPr kumimoji="1" lang="en-US" altLang="zh-CN" sz="1800"/>
              <a:t>1</a:t>
            </a:r>
            <a:endParaRPr kumimoji="1" lang="en-US" altLang="zh-CN" sz="1400"/>
          </a:p>
        </p:txBody>
      </p:sp>
      <p:sp>
        <p:nvSpPr>
          <p:cNvPr id="28717" name="Text Box 42">
            <a:extLst>
              <a:ext uri="{FF2B5EF4-FFF2-40B4-BE49-F238E27FC236}">
                <a16:creationId xmlns:a16="http://schemas.microsoft.com/office/drawing/2014/main" id="{D9FD09FA-C268-4819-B9E2-419D31D83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6575" y="1808163"/>
            <a:ext cx="501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/>
              <a:t>T</a:t>
            </a:r>
            <a:r>
              <a:rPr kumimoji="1" lang="en-US" altLang="zh-CN" sz="1800"/>
              <a:t>2</a:t>
            </a:r>
            <a:endParaRPr kumimoji="1" lang="en-US" altLang="zh-CN" sz="1400"/>
          </a:p>
        </p:txBody>
      </p:sp>
      <p:grpSp>
        <p:nvGrpSpPr>
          <p:cNvPr id="2" name="Group 74">
            <a:extLst>
              <a:ext uri="{FF2B5EF4-FFF2-40B4-BE49-F238E27FC236}">
                <a16:creationId xmlns:a16="http://schemas.microsoft.com/office/drawing/2014/main" id="{C9B92028-A9FC-4FC3-A3C8-511FD2E626B3}"/>
              </a:ext>
            </a:extLst>
          </p:cNvPr>
          <p:cNvGrpSpPr>
            <a:grpSpLocks/>
          </p:cNvGrpSpPr>
          <p:nvPr/>
        </p:nvGrpSpPr>
        <p:grpSpPr bwMode="auto">
          <a:xfrm>
            <a:off x="4615310" y="4617501"/>
            <a:ext cx="2748136" cy="1652287"/>
            <a:chOff x="2875" y="2603"/>
            <a:chExt cx="2619" cy="1494"/>
          </a:xfrm>
        </p:grpSpPr>
        <p:sp>
          <p:nvSpPr>
            <p:cNvPr id="28726" name="Line 51">
              <a:extLst>
                <a:ext uri="{FF2B5EF4-FFF2-40B4-BE49-F238E27FC236}">
                  <a16:creationId xmlns:a16="http://schemas.microsoft.com/office/drawing/2014/main" id="{4713153B-1D81-4918-BFC1-A03832996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9" y="2863"/>
              <a:ext cx="0" cy="2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8719" name="Text Box 44">
              <a:extLst>
                <a:ext uri="{FF2B5EF4-FFF2-40B4-BE49-F238E27FC236}">
                  <a16:creationId xmlns:a16="http://schemas.microsoft.com/office/drawing/2014/main" id="{B4E07119-8E46-4263-8D1B-FC6D7453E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" y="3923"/>
              <a:ext cx="17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dirty="0">
                  <a:ea typeface="楷体_GB2312"/>
                  <a:cs typeface="楷体_GB2312"/>
                </a:rPr>
                <a:t>C</a:t>
              </a:r>
              <a:endParaRPr kumimoji="1" lang="en-US" altLang="zh-CN" sz="2000" baseline="-25000" dirty="0">
                <a:ea typeface="楷体_GB2312"/>
                <a:cs typeface="楷体_GB2312"/>
              </a:endParaRPr>
            </a:p>
          </p:txBody>
        </p:sp>
        <p:sp>
          <p:nvSpPr>
            <p:cNvPr id="28720" name="Line 45">
              <a:extLst>
                <a:ext uri="{FF2B5EF4-FFF2-40B4-BE49-F238E27FC236}">
                  <a16:creationId xmlns:a16="http://schemas.microsoft.com/office/drawing/2014/main" id="{9D560054-9F0F-49E9-8CB5-242C42F98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9" y="3407"/>
              <a:ext cx="2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8721" name="Line 46">
              <a:extLst>
                <a:ext uri="{FF2B5EF4-FFF2-40B4-BE49-F238E27FC236}">
                  <a16:creationId xmlns:a16="http://schemas.microsoft.com/office/drawing/2014/main" id="{60BC2A6C-7791-4831-BE84-377AF8B52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1" y="3430"/>
              <a:ext cx="2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8722" name="Line 47">
              <a:extLst>
                <a:ext uri="{FF2B5EF4-FFF2-40B4-BE49-F238E27FC236}">
                  <a16:creationId xmlns:a16="http://schemas.microsoft.com/office/drawing/2014/main" id="{A23017E6-3478-4D09-BB1D-518E5BC3D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4" y="2603"/>
              <a:ext cx="1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8723" name="Oval 48">
              <a:extLst>
                <a:ext uri="{FF2B5EF4-FFF2-40B4-BE49-F238E27FC236}">
                  <a16:creationId xmlns:a16="http://schemas.microsoft.com/office/drawing/2014/main" id="{15888FC0-A029-48F2-AE2A-21826E8AF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3112"/>
              <a:ext cx="113" cy="1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600" b="0">
                <a:latin typeface="Arial" panose="020B0604020202020204" pitchFamily="34" charset="0"/>
              </a:endParaRPr>
            </a:p>
          </p:txBody>
        </p:sp>
        <p:sp>
          <p:nvSpPr>
            <p:cNvPr id="28724" name="Text Box 49">
              <a:extLst>
                <a:ext uri="{FF2B5EF4-FFF2-40B4-BE49-F238E27FC236}">
                  <a16:creationId xmlns:a16="http://schemas.microsoft.com/office/drawing/2014/main" id="{DA1D1F26-CF55-4420-922A-5E24286B1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2" y="3226"/>
              <a:ext cx="567" cy="4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TG</a:t>
              </a:r>
            </a:p>
          </p:txBody>
        </p:sp>
        <p:sp>
          <p:nvSpPr>
            <p:cNvPr id="28725" name="Line 50">
              <a:extLst>
                <a:ext uri="{FF2B5EF4-FFF2-40B4-BE49-F238E27FC236}">
                  <a16:creationId xmlns:a16="http://schemas.microsoft.com/office/drawing/2014/main" id="{B64BDC74-193A-44D6-B31F-FDA6AD765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5" y="3654"/>
              <a:ext cx="0" cy="2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8727" name="Text Box 52">
              <a:extLst>
                <a:ext uri="{FF2B5EF4-FFF2-40B4-BE49-F238E27FC236}">
                  <a16:creationId xmlns:a16="http://schemas.microsoft.com/office/drawing/2014/main" id="{1B77E60C-F78D-40FF-8098-9315A1495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4" y="2626"/>
              <a:ext cx="17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dirty="0">
                  <a:ea typeface="楷体_GB2312"/>
                  <a:cs typeface="楷体_GB2312"/>
                </a:rPr>
                <a:t>C</a:t>
              </a:r>
              <a:endParaRPr kumimoji="1" lang="en-US" altLang="zh-CN" sz="2000" baseline="-25000" dirty="0">
                <a:ea typeface="楷体_GB2312"/>
                <a:cs typeface="楷体_GB2312"/>
              </a:endParaRPr>
            </a:p>
          </p:txBody>
        </p:sp>
        <p:sp>
          <p:nvSpPr>
            <p:cNvPr id="28728" name="Text Box 53">
              <a:extLst>
                <a:ext uri="{FF2B5EF4-FFF2-40B4-BE49-F238E27FC236}">
                  <a16:creationId xmlns:a16="http://schemas.microsoft.com/office/drawing/2014/main" id="{B1421467-210F-4780-81CE-D517ED8750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5" y="3149"/>
              <a:ext cx="847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i="1" dirty="0"/>
                <a:t>v</a:t>
              </a:r>
              <a:r>
                <a:rPr kumimoji="1" lang="en-US" altLang="zh-CN" sz="2000" i="1" dirty="0"/>
                <a:t>i</a:t>
              </a:r>
              <a:r>
                <a:rPr kumimoji="1" lang="en-US" altLang="zh-CN" sz="1600" i="1" dirty="0"/>
                <a:t> </a:t>
              </a:r>
              <a:r>
                <a:rPr kumimoji="1" lang="en-US" altLang="zh-CN" sz="2400" i="1" dirty="0"/>
                <a:t>/</a:t>
              </a:r>
              <a:r>
                <a:rPr kumimoji="1" lang="en-US" altLang="zh-CN" i="1" dirty="0" err="1"/>
                <a:t>v</a:t>
              </a:r>
              <a:r>
                <a:rPr kumimoji="1" lang="en-US" altLang="zh-CN" sz="2000" i="1" dirty="0" err="1"/>
                <a:t>o</a:t>
              </a:r>
              <a:r>
                <a:rPr kumimoji="1" lang="en-US" altLang="zh-CN" sz="1600" i="1" dirty="0"/>
                <a:t> </a:t>
              </a:r>
            </a:p>
          </p:txBody>
        </p:sp>
        <p:sp>
          <p:nvSpPr>
            <p:cNvPr id="28729" name="Text Box 53">
              <a:extLst>
                <a:ext uri="{FF2B5EF4-FFF2-40B4-BE49-F238E27FC236}">
                  <a16:creationId xmlns:a16="http://schemas.microsoft.com/office/drawing/2014/main" id="{3FB29184-1381-4234-8B0C-8E8565EEB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6" y="3137"/>
              <a:ext cx="798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i="1" dirty="0" err="1"/>
                <a:t>v</a:t>
              </a:r>
              <a:r>
                <a:rPr kumimoji="1" lang="en-US" altLang="zh-CN" sz="2000" i="1" dirty="0" err="1"/>
                <a:t>o</a:t>
              </a:r>
              <a:r>
                <a:rPr kumimoji="1" lang="en-US" altLang="zh-CN" sz="2400" i="1" dirty="0"/>
                <a:t>/</a:t>
              </a:r>
              <a:r>
                <a:rPr kumimoji="1" lang="en-US" altLang="zh-CN" i="1" dirty="0"/>
                <a:t>v</a:t>
              </a:r>
              <a:r>
                <a:rPr kumimoji="1" lang="en-US" altLang="zh-CN" sz="2000" i="1" dirty="0"/>
                <a:t>i</a:t>
              </a:r>
              <a:r>
                <a:rPr kumimoji="1" lang="en-US" altLang="zh-CN" sz="1600" i="1" dirty="0"/>
                <a:t> </a:t>
              </a:r>
            </a:p>
          </p:txBody>
        </p:sp>
      </p:grpSp>
      <p:grpSp>
        <p:nvGrpSpPr>
          <p:cNvPr id="58" name="Group 38">
            <a:extLst>
              <a:ext uri="{FF2B5EF4-FFF2-40B4-BE49-F238E27FC236}">
                <a16:creationId xmlns:a16="http://schemas.microsoft.com/office/drawing/2014/main" id="{DC55B512-A75C-4933-BF21-B243D422DFB0}"/>
              </a:ext>
            </a:extLst>
          </p:cNvPr>
          <p:cNvGrpSpPr>
            <a:grpSpLocks/>
          </p:cNvGrpSpPr>
          <p:nvPr/>
        </p:nvGrpSpPr>
        <p:grpSpPr bwMode="auto">
          <a:xfrm>
            <a:off x="7523163" y="5077084"/>
            <a:ext cx="986306" cy="859200"/>
            <a:chOff x="1789" y="3067"/>
            <a:chExt cx="772" cy="672"/>
          </a:xfrm>
        </p:grpSpPr>
        <p:sp>
          <p:nvSpPr>
            <p:cNvPr id="60" name="Line 40">
              <a:extLst>
                <a:ext uri="{FF2B5EF4-FFF2-40B4-BE49-F238E27FC236}">
                  <a16:creationId xmlns:a16="http://schemas.microsoft.com/office/drawing/2014/main" id="{FB8FE6CB-E825-463E-B7D5-24DE31C7E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4" y="3423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41">
              <a:extLst>
                <a:ext uri="{FF2B5EF4-FFF2-40B4-BE49-F238E27FC236}">
                  <a16:creationId xmlns:a16="http://schemas.microsoft.com/office/drawing/2014/main" id="{A3252F65-9F47-44E8-A805-6476EC043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9" y="3423"/>
              <a:ext cx="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Oval 43">
              <a:extLst>
                <a:ext uri="{FF2B5EF4-FFF2-40B4-BE49-F238E27FC236}">
                  <a16:creationId xmlns:a16="http://schemas.microsoft.com/office/drawing/2014/main" id="{50A1A8BB-451C-47E6-83E3-D0C52A76E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" y="3249"/>
              <a:ext cx="90" cy="9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64" name="Line 44">
              <a:extLst>
                <a:ext uri="{FF2B5EF4-FFF2-40B4-BE49-F238E27FC236}">
                  <a16:creationId xmlns:a16="http://schemas.microsoft.com/office/drawing/2014/main" id="{E7706F8B-7E76-414F-ADAA-8001C9652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4" y="3507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45">
              <a:extLst>
                <a:ext uri="{FF2B5EF4-FFF2-40B4-BE49-F238E27FC236}">
                  <a16:creationId xmlns:a16="http://schemas.microsoft.com/office/drawing/2014/main" id="{0DCC7F65-1EB4-4CDD-A1F8-BCBF004B1A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5" y="3067"/>
              <a:ext cx="0" cy="1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AutoShape 49">
              <a:extLst>
                <a:ext uri="{FF2B5EF4-FFF2-40B4-BE49-F238E27FC236}">
                  <a16:creationId xmlns:a16="http://schemas.microsoft.com/office/drawing/2014/main" id="{B006FBF0-BFC4-43D0-9A7B-59DE0703D4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999" y="3231"/>
              <a:ext cx="330" cy="385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70" name="AutoShape 50">
              <a:extLst>
                <a:ext uri="{FF2B5EF4-FFF2-40B4-BE49-F238E27FC236}">
                  <a16:creationId xmlns:a16="http://schemas.microsoft.com/office/drawing/2014/main" id="{4E70392E-F201-4260-921E-367A3549CB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022" y="3231"/>
              <a:ext cx="330" cy="385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405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>
            <a:extLst>
              <a:ext uri="{FF2B5EF4-FFF2-40B4-BE49-F238E27FC236}">
                <a16:creationId xmlns:a16="http://schemas.microsoft.com/office/drawing/2014/main" id="{25669555-52D9-4650-86A5-F3A2BEB2ABB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DA8A231-860E-468F-A110-9690DC0918B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2022/12/13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9C097C57-EC67-42A9-ADF6-4B85BBE3F4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6">
            <a:extLst>
              <a:ext uri="{FF2B5EF4-FFF2-40B4-BE49-F238E27FC236}">
                <a16:creationId xmlns:a16="http://schemas.microsoft.com/office/drawing/2014/main" id="{37CC9E10-EBAB-4A86-8594-A4A0C08479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747E0C7-81E4-4944-8C78-629DDF6775E5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40DC2811-105E-408C-B955-91767C89EF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—</a:t>
            </a:r>
            <a:r>
              <a:rPr lang="zh-CN" altLang="en-US"/>
              <a:t>传输门的应用</a:t>
            </a:r>
          </a:p>
        </p:txBody>
      </p:sp>
      <p:graphicFrame>
        <p:nvGraphicFramePr>
          <p:cNvPr id="30726" name="Object 4">
            <a:extLst>
              <a:ext uri="{FF2B5EF4-FFF2-40B4-BE49-F238E27FC236}">
                <a16:creationId xmlns:a16="http://schemas.microsoft.com/office/drawing/2014/main" id="{4CC2DE29-AB7D-4DFE-AAD0-4F15996C97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850" y="1557338"/>
          <a:ext cx="3559175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图片" r:id="rId3" imgW="1816628" imgH="1267380" progId="Word.Picture.8">
                  <p:embed/>
                </p:oleObj>
              </mc:Choice>
              <mc:Fallback>
                <p:oleObj name="图片" r:id="rId3" imgW="1816628" imgH="126738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254"/>
                      <a:stretch>
                        <a:fillRect/>
                      </a:stretch>
                    </p:blipFill>
                    <p:spPr bwMode="auto">
                      <a:xfrm>
                        <a:off x="577850" y="1557338"/>
                        <a:ext cx="3559175" cy="252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>
            <a:extLst>
              <a:ext uri="{FF2B5EF4-FFF2-40B4-BE49-F238E27FC236}">
                <a16:creationId xmlns:a16="http://schemas.microsoft.com/office/drawing/2014/main" id="{103335BF-929F-4F3D-AFA0-2940046A80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1268413"/>
          <a:ext cx="3675063" cy="311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name="图片" r:id="rId5" imgW="1588409" imgH="1314545" progId="Word.Picture.8">
                  <p:embed/>
                </p:oleObj>
              </mc:Choice>
              <mc:Fallback>
                <p:oleObj name="图片" r:id="rId5" imgW="1588409" imgH="1314545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2304"/>
                      <a:stretch>
                        <a:fillRect/>
                      </a:stretch>
                    </p:blipFill>
                    <p:spPr bwMode="auto">
                      <a:xfrm>
                        <a:off x="5003800" y="1268413"/>
                        <a:ext cx="3675063" cy="311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Rectangle 6">
            <a:extLst>
              <a:ext uri="{FF2B5EF4-FFF2-40B4-BE49-F238E27FC236}">
                <a16:creationId xmlns:a16="http://schemas.microsoft.com/office/drawing/2014/main" id="{CECD7F31-09A3-4CFC-A738-EF53015ED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5913438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异或门</a:t>
            </a:r>
          </a:p>
        </p:txBody>
      </p:sp>
      <p:sp>
        <p:nvSpPr>
          <p:cNvPr id="63495" name="Rectangle 7">
            <a:extLst>
              <a:ext uri="{FF2B5EF4-FFF2-40B4-BE49-F238E27FC236}">
                <a16:creationId xmlns:a16="http://schemas.microsoft.com/office/drawing/2014/main" id="{9770B775-EAA3-409F-904E-0B261BEA2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5840413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二选一数据选择器</a:t>
            </a:r>
          </a:p>
        </p:txBody>
      </p:sp>
      <p:sp>
        <p:nvSpPr>
          <p:cNvPr id="63496" name="Rectangle 8">
            <a:extLst>
              <a:ext uri="{FF2B5EF4-FFF2-40B4-BE49-F238E27FC236}">
                <a16:creationId xmlns:a16="http://schemas.microsoft.com/office/drawing/2014/main" id="{8E379213-D354-42A6-A7CB-0249737F8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8" y="4227513"/>
            <a:ext cx="795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B=0:</a:t>
            </a:r>
          </a:p>
        </p:txBody>
      </p:sp>
      <p:sp>
        <p:nvSpPr>
          <p:cNvPr id="63497" name="Rectangle 9">
            <a:extLst>
              <a:ext uri="{FF2B5EF4-FFF2-40B4-BE49-F238E27FC236}">
                <a16:creationId xmlns:a16="http://schemas.microsoft.com/office/drawing/2014/main" id="{ABF1C8DF-3E12-4C5B-B663-1EC38A3E9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863" y="4227513"/>
            <a:ext cx="2673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TG1</a:t>
            </a:r>
            <a:r>
              <a:rPr lang="zh-CN" altLang="en-US" sz="2400" b="0"/>
              <a:t>断开</a:t>
            </a:r>
            <a:r>
              <a:rPr lang="en-US" altLang="zh-CN" sz="2400" b="0"/>
              <a:t>, TG2</a:t>
            </a:r>
            <a:r>
              <a:rPr lang="zh-CN" altLang="en-US" sz="2400" b="0"/>
              <a:t>导通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L = A</a:t>
            </a:r>
          </a:p>
        </p:txBody>
      </p:sp>
      <p:sp>
        <p:nvSpPr>
          <p:cNvPr id="63498" name="Rectangle 10">
            <a:extLst>
              <a:ext uri="{FF2B5EF4-FFF2-40B4-BE49-F238E27FC236}">
                <a16:creationId xmlns:a16="http://schemas.microsoft.com/office/drawing/2014/main" id="{1F77ED92-39DB-436C-9CCF-C5B446166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8" y="5060950"/>
            <a:ext cx="795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B=1:</a:t>
            </a:r>
          </a:p>
        </p:txBody>
      </p:sp>
      <p:grpSp>
        <p:nvGrpSpPr>
          <p:cNvPr id="2" name="Group 23">
            <a:extLst>
              <a:ext uri="{FF2B5EF4-FFF2-40B4-BE49-F238E27FC236}">
                <a16:creationId xmlns:a16="http://schemas.microsoft.com/office/drawing/2014/main" id="{CCEBF3D3-CC36-44BE-91DF-646B9F08CAAE}"/>
              </a:ext>
            </a:extLst>
          </p:cNvPr>
          <p:cNvGrpSpPr>
            <a:grpSpLocks/>
          </p:cNvGrpSpPr>
          <p:nvPr/>
        </p:nvGrpSpPr>
        <p:grpSpPr bwMode="auto">
          <a:xfrm>
            <a:off x="1430338" y="5049838"/>
            <a:ext cx="2673350" cy="858837"/>
            <a:chOff x="901" y="3181"/>
            <a:chExt cx="1684" cy="541"/>
          </a:xfrm>
        </p:grpSpPr>
        <p:sp>
          <p:nvSpPr>
            <p:cNvPr id="30738" name="Rectangle 12">
              <a:extLst>
                <a:ext uri="{FF2B5EF4-FFF2-40B4-BE49-F238E27FC236}">
                  <a16:creationId xmlns:a16="http://schemas.microsoft.com/office/drawing/2014/main" id="{BC205287-8C4F-40F5-9C54-9EB0C7568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" y="3181"/>
              <a:ext cx="1684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TG1</a:t>
              </a:r>
              <a:r>
                <a:rPr lang="zh-CN" altLang="en-US" sz="2400" b="0"/>
                <a:t>导通</a:t>
              </a:r>
              <a:r>
                <a:rPr lang="en-US" altLang="zh-CN" sz="2400" b="0"/>
                <a:t>, TG2</a:t>
              </a:r>
              <a:r>
                <a:rPr lang="zh-CN" altLang="en-US" sz="2400" b="0"/>
                <a:t>断开</a:t>
              </a:r>
            </a:p>
            <a:p>
              <a:pPr algn="ctr" eaLnBrk="1" hangingPunct="1">
                <a:spcBef>
                  <a:spcPct val="1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L = A</a:t>
              </a:r>
            </a:p>
          </p:txBody>
        </p:sp>
        <p:sp>
          <p:nvSpPr>
            <p:cNvPr id="30739" name="Line 13">
              <a:extLst>
                <a:ext uri="{FF2B5EF4-FFF2-40B4-BE49-F238E27FC236}">
                  <a16:creationId xmlns:a16="http://schemas.microsoft.com/office/drawing/2014/main" id="{C49CB1A7-4027-43B6-BD35-A3E1F77D0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3475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3504" name="Rectangle 16">
            <a:extLst>
              <a:ext uri="{FF2B5EF4-FFF2-40B4-BE49-F238E27FC236}">
                <a16:creationId xmlns:a16="http://schemas.microsoft.com/office/drawing/2014/main" id="{7847BDBF-593C-4DDE-BBDD-876E49DB3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4760913"/>
            <a:ext cx="795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C=0:</a:t>
            </a:r>
          </a:p>
        </p:txBody>
      </p:sp>
      <p:sp>
        <p:nvSpPr>
          <p:cNvPr id="63505" name="Rectangle 17">
            <a:extLst>
              <a:ext uri="{FF2B5EF4-FFF2-40B4-BE49-F238E27FC236}">
                <a16:creationId xmlns:a16="http://schemas.microsoft.com/office/drawing/2014/main" id="{D412A57B-73A0-4E80-A363-4713D11FD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775" y="4760913"/>
            <a:ext cx="355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TG1</a:t>
            </a:r>
            <a:r>
              <a:rPr lang="zh-CN" altLang="en-US" sz="2400" b="0"/>
              <a:t>导通</a:t>
            </a:r>
            <a:r>
              <a:rPr lang="en-US" altLang="zh-CN" sz="2400" b="0"/>
              <a:t>, TG2</a:t>
            </a:r>
            <a:r>
              <a:rPr lang="zh-CN" altLang="en-US" sz="2400" b="0"/>
              <a:t>断开</a:t>
            </a:r>
            <a:r>
              <a:rPr lang="en-US" altLang="zh-CN" sz="2400" b="0"/>
              <a:t>, L = X</a:t>
            </a:r>
          </a:p>
        </p:txBody>
      </p:sp>
      <p:sp>
        <p:nvSpPr>
          <p:cNvPr id="63506" name="Rectangle 18">
            <a:extLst>
              <a:ext uri="{FF2B5EF4-FFF2-40B4-BE49-F238E27FC236}">
                <a16:creationId xmlns:a16="http://schemas.microsoft.com/office/drawing/2014/main" id="{0B1A90DC-18A7-48EE-83F0-1EE2BA3D8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5253038"/>
            <a:ext cx="795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C=1:</a:t>
            </a:r>
          </a:p>
        </p:txBody>
      </p:sp>
      <p:sp>
        <p:nvSpPr>
          <p:cNvPr id="63508" name="Rectangle 20">
            <a:extLst>
              <a:ext uri="{FF2B5EF4-FFF2-40B4-BE49-F238E27FC236}">
                <a16:creationId xmlns:a16="http://schemas.microsoft.com/office/drawing/2014/main" id="{94B54E19-0FDF-49D7-BC39-657C52D2B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775" y="5264150"/>
            <a:ext cx="355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TG1</a:t>
            </a:r>
            <a:r>
              <a:rPr lang="zh-CN" altLang="en-US" sz="2400" b="0"/>
              <a:t>断开</a:t>
            </a:r>
            <a:r>
              <a:rPr lang="en-US" altLang="zh-CN" sz="2400" b="0"/>
              <a:t>, TG2</a:t>
            </a:r>
            <a:r>
              <a:rPr lang="zh-CN" altLang="en-US" sz="2400" b="0"/>
              <a:t>导通</a:t>
            </a:r>
            <a:r>
              <a:rPr lang="en-US" altLang="zh-CN" sz="2400" b="0"/>
              <a:t>, L = 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/>
      <p:bldP spid="63495" grpId="0"/>
      <p:bldP spid="63496" grpId="0"/>
      <p:bldP spid="63497" grpId="0"/>
      <p:bldP spid="63498" grpId="0"/>
      <p:bldP spid="63504" grpId="0"/>
      <p:bldP spid="63505" grpId="0"/>
      <p:bldP spid="63506" grpId="0"/>
      <p:bldP spid="6350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5">
            <a:extLst>
              <a:ext uri="{FF2B5EF4-FFF2-40B4-BE49-F238E27FC236}">
                <a16:creationId xmlns:a16="http://schemas.microsoft.com/office/drawing/2014/main" id="{55B1EC30-FAE8-4412-8014-F77FEEFF309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22707EE-56A9-4A20-970F-59C196D8674C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2022/12/14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页脚占位符 6">
            <a:extLst>
              <a:ext uri="{FF2B5EF4-FFF2-40B4-BE49-F238E27FC236}">
                <a16:creationId xmlns:a16="http://schemas.microsoft.com/office/drawing/2014/main" id="{A1CAD61A-FA76-4585-8D84-04BEAEDC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逻辑门电路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1748" name="灯片编号占位符 7">
            <a:extLst>
              <a:ext uri="{FF2B5EF4-FFF2-40B4-BE49-F238E27FC236}">
                <a16:creationId xmlns:a16="http://schemas.microsoft.com/office/drawing/2014/main" id="{4F305C26-B71C-41A2-9A11-827A5CFA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4385530-55C5-49AB-83E3-1E7FC4132593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BB72FAFA-3185-420B-B68B-B37D89628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357188" algn="l"/>
            <a:r>
              <a:rPr kumimoji="1" lang="en-US" altLang="en-US">
                <a:solidFill>
                  <a:schemeClr val="tx1"/>
                </a:solidFill>
              </a:rPr>
              <a:t>D锁存器</a:t>
            </a:r>
            <a:r>
              <a:rPr kumimoji="1" lang="en-US" altLang="zh-CN">
                <a:solidFill>
                  <a:schemeClr val="tx1"/>
                </a:solidFill>
              </a:rPr>
              <a:t>的</a:t>
            </a:r>
            <a:r>
              <a:rPr kumimoji="1" lang="zh-CN" altLang="en-US">
                <a:solidFill>
                  <a:schemeClr val="tx1"/>
                </a:solidFill>
              </a:rPr>
              <a:t>传输门实现</a:t>
            </a:r>
          </a:p>
        </p:txBody>
      </p:sp>
      <p:sp>
        <p:nvSpPr>
          <p:cNvPr id="1448963" name="Rectangle 3">
            <a:extLst>
              <a:ext uri="{FF2B5EF4-FFF2-40B4-BE49-F238E27FC236}">
                <a16:creationId xmlns:a16="http://schemas.microsoft.com/office/drawing/2014/main" id="{9834DF58-2551-4B5C-A961-00FAF26E5B2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9388"/>
            <a:ext cx="3754438" cy="4932362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当</a:t>
            </a:r>
            <a:r>
              <a:rPr lang="en-US" altLang="zh-CN" sz="2400" dirty="0"/>
              <a:t>S</a:t>
            </a:r>
            <a:r>
              <a:rPr lang="en-US" altLang="zh-CN" sz="1800" dirty="0"/>
              <a:t>1</a:t>
            </a:r>
            <a:r>
              <a:rPr lang="zh-CN" altLang="en-US" sz="2400" dirty="0"/>
              <a:t>合上，</a:t>
            </a:r>
            <a:r>
              <a:rPr lang="en-US" altLang="zh-CN" sz="2400" dirty="0"/>
              <a:t>S</a:t>
            </a:r>
            <a:r>
              <a:rPr lang="en-US" altLang="zh-CN" sz="1800" dirty="0"/>
              <a:t>2</a:t>
            </a:r>
            <a:r>
              <a:rPr lang="zh-CN" altLang="en-US" sz="2400" dirty="0"/>
              <a:t>断开时，</a:t>
            </a:r>
            <a:r>
              <a:rPr lang="en-US" altLang="zh-CN" sz="2400" dirty="0"/>
              <a:t>Q=D</a:t>
            </a:r>
            <a:r>
              <a:rPr lang="zh-CN" altLang="en-US" sz="2400" dirty="0"/>
              <a:t>，跟随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当</a:t>
            </a:r>
            <a:r>
              <a:rPr lang="en-US" altLang="zh-CN" sz="2400" dirty="0"/>
              <a:t>S</a:t>
            </a:r>
            <a:r>
              <a:rPr lang="en-US" altLang="zh-CN" sz="1800" dirty="0"/>
              <a:t>2</a:t>
            </a:r>
            <a:r>
              <a:rPr lang="zh-CN" altLang="en-US" sz="2400" dirty="0"/>
              <a:t>合上，</a:t>
            </a:r>
            <a:r>
              <a:rPr lang="en-US" altLang="zh-CN" sz="2400" dirty="0"/>
              <a:t>S</a:t>
            </a:r>
            <a:r>
              <a:rPr lang="en-US" altLang="zh-CN" sz="1800" dirty="0"/>
              <a:t>1</a:t>
            </a:r>
            <a:r>
              <a:rPr lang="zh-CN" altLang="en-US" sz="2400" dirty="0"/>
              <a:t>断开时，</a:t>
            </a:r>
            <a:r>
              <a:rPr lang="en-US" altLang="zh-CN" sz="2400" dirty="0"/>
              <a:t>Q</a:t>
            </a:r>
            <a:r>
              <a:rPr lang="zh-CN" altLang="en-US" sz="2400" dirty="0"/>
              <a:t>保持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endParaRPr lang="zh-CN" altLang="en-US" sz="2400" dirty="0"/>
          </a:p>
          <a:p>
            <a:pPr>
              <a:lnSpc>
                <a:spcPct val="110000"/>
              </a:lnSpc>
            </a:pPr>
            <a:r>
              <a:rPr lang="en-US" altLang="zh-CN" sz="2400" dirty="0"/>
              <a:t>S</a:t>
            </a:r>
            <a:r>
              <a:rPr lang="en-US" altLang="zh-CN" sz="1800" dirty="0"/>
              <a:t>1</a:t>
            </a:r>
            <a:r>
              <a:rPr lang="zh-CN" altLang="en-US" sz="2400" dirty="0"/>
              <a:t>和</a:t>
            </a:r>
            <a:r>
              <a:rPr lang="en-US" altLang="zh-CN" sz="2400" dirty="0"/>
              <a:t>S</a:t>
            </a:r>
            <a:r>
              <a:rPr lang="en-US" altLang="zh-CN" sz="1800" dirty="0"/>
              <a:t>2</a:t>
            </a:r>
            <a:r>
              <a:rPr lang="zh-CN" altLang="en-US" sz="2400" dirty="0"/>
              <a:t>开关用两个传输门实现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zh-CN" altLang="en-US" sz="2000" dirty="0"/>
              <a:t>通断状态互为相反</a:t>
            </a:r>
            <a:endParaRPr lang="en-US" altLang="zh-CN" sz="20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使能信号的原变量和反变量作为传输门的控制信号</a:t>
            </a:r>
            <a:endParaRPr lang="zh-CN" altLang="en-US" sz="2000" dirty="0"/>
          </a:p>
        </p:txBody>
      </p:sp>
      <p:graphicFrame>
        <p:nvGraphicFramePr>
          <p:cNvPr id="1448964" name="Object 4">
            <a:extLst>
              <a:ext uri="{FF2B5EF4-FFF2-40B4-BE49-F238E27FC236}">
                <a16:creationId xmlns:a16="http://schemas.microsoft.com/office/drawing/2014/main" id="{83BC1A14-DC36-478D-856E-58060B5519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3033713"/>
          <a:ext cx="3492500" cy="330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2" name="Picture" r:id="rId3" imgW="2362200" imgH="2108200" progId="Word.Picture.8">
                  <p:embed/>
                </p:oleObj>
              </mc:Choice>
              <mc:Fallback>
                <p:oleObj name="Picture" r:id="rId3" imgW="2362200" imgH="21082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033713"/>
                        <a:ext cx="3492500" cy="330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2" name="Group 5">
            <a:extLst>
              <a:ext uri="{FF2B5EF4-FFF2-40B4-BE49-F238E27FC236}">
                <a16:creationId xmlns:a16="http://schemas.microsoft.com/office/drawing/2014/main" id="{CDB56E7B-26F0-4719-8558-A388D8EAE4D5}"/>
              </a:ext>
            </a:extLst>
          </p:cNvPr>
          <p:cNvGrpSpPr>
            <a:grpSpLocks/>
          </p:cNvGrpSpPr>
          <p:nvPr/>
        </p:nvGrpSpPr>
        <p:grpSpPr bwMode="auto">
          <a:xfrm>
            <a:off x="4567238" y="1484313"/>
            <a:ext cx="4144962" cy="1425575"/>
            <a:chOff x="2877" y="845"/>
            <a:chExt cx="2611" cy="898"/>
          </a:xfrm>
        </p:grpSpPr>
        <p:sp>
          <p:nvSpPr>
            <p:cNvPr id="31792" name="Line 6">
              <a:extLst>
                <a:ext uri="{FF2B5EF4-FFF2-40B4-BE49-F238E27FC236}">
                  <a16:creationId xmlns:a16="http://schemas.microsoft.com/office/drawing/2014/main" id="{99F91712-740E-44D8-B2BB-EB710B7DB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" y="1574"/>
              <a:ext cx="17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793" name="Group 7">
              <a:extLst>
                <a:ext uri="{FF2B5EF4-FFF2-40B4-BE49-F238E27FC236}">
                  <a16:creationId xmlns:a16="http://schemas.microsoft.com/office/drawing/2014/main" id="{6736F5DB-9E96-402D-B5B2-E48884DC26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1" y="1413"/>
              <a:ext cx="321" cy="330"/>
              <a:chOff x="4422" y="1277"/>
              <a:chExt cx="364" cy="330"/>
            </a:xfrm>
          </p:grpSpPr>
          <p:sp>
            <p:nvSpPr>
              <p:cNvPr id="31810" name="AutoShape 8">
                <a:extLst>
                  <a:ext uri="{FF2B5EF4-FFF2-40B4-BE49-F238E27FC236}">
                    <a16:creationId xmlns:a16="http://schemas.microsoft.com/office/drawing/2014/main" id="{BA527673-0F1A-49C4-9831-5546CC959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413" y="1286"/>
                <a:ext cx="330" cy="311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1811" name="Oval 9">
                <a:extLst>
                  <a:ext uri="{FF2B5EF4-FFF2-40B4-BE49-F238E27FC236}">
                    <a16:creationId xmlns:a16="http://schemas.microsoft.com/office/drawing/2014/main" id="{F9B5A97C-E2AE-4292-AE24-7EDED2BC6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1397"/>
                <a:ext cx="82" cy="8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1794" name="Line 10">
              <a:extLst>
                <a:ext uri="{FF2B5EF4-FFF2-40B4-BE49-F238E27FC236}">
                  <a16:creationId xmlns:a16="http://schemas.microsoft.com/office/drawing/2014/main" id="{4ED7E1B7-E51F-477D-BEF0-BE63D1F6C7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5" y="1208"/>
              <a:ext cx="0" cy="3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5" name="Line 11">
              <a:extLst>
                <a:ext uri="{FF2B5EF4-FFF2-40B4-BE49-F238E27FC236}">
                  <a16:creationId xmlns:a16="http://schemas.microsoft.com/office/drawing/2014/main" id="{FACC6C53-BB7F-433E-8A7C-8BC2EE5B1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5" y="1208"/>
              <a:ext cx="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6" name="Line 12">
              <a:extLst>
                <a:ext uri="{FF2B5EF4-FFF2-40B4-BE49-F238E27FC236}">
                  <a16:creationId xmlns:a16="http://schemas.microsoft.com/office/drawing/2014/main" id="{62F7F248-E44B-432A-9205-008A5E28CE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03" y="1208"/>
              <a:ext cx="0" cy="3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7" name="Text Box 13">
              <a:extLst>
                <a:ext uri="{FF2B5EF4-FFF2-40B4-BE49-F238E27FC236}">
                  <a16:creationId xmlns:a16="http://schemas.microsoft.com/office/drawing/2014/main" id="{10EF358D-F2F5-4D3C-ACBD-9B1DD32E0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9" y="1457"/>
              <a:ext cx="14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/>
                  <a:cs typeface="楷体_GB2312"/>
                </a:rPr>
                <a:t>Q</a:t>
              </a:r>
              <a:endParaRPr kumimoji="1" lang="en-US" altLang="zh-CN" sz="1600">
                <a:ea typeface="楷体_GB2312"/>
                <a:cs typeface="楷体_GB2312"/>
              </a:endParaRPr>
            </a:p>
          </p:txBody>
        </p:sp>
        <p:grpSp>
          <p:nvGrpSpPr>
            <p:cNvPr id="31798" name="Group 14">
              <a:extLst>
                <a:ext uri="{FF2B5EF4-FFF2-40B4-BE49-F238E27FC236}">
                  <a16:creationId xmlns:a16="http://schemas.microsoft.com/office/drawing/2014/main" id="{CFF8A38D-6C8D-44EB-AD1E-B5251B242D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7" y="1413"/>
              <a:ext cx="322" cy="330"/>
              <a:chOff x="3651" y="1277"/>
              <a:chExt cx="364" cy="330"/>
            </a:xfrm>
          </p:grpSpPr>
          <p:sp>
            <p:nvSpPr>
              <p:cNvPr id="31808" name="AutoShape 15">
                <a:extLst>
                  <a:ext uri="{FF2B5EF4-FFF2-40B4-BE49-F238E27FC236}">
                    <a16:creationId xmlns:a16="http://schemas.microsoft.com/office/drawing/2014/main" id="{3356414E-1933-4530-A008-2A16F27DF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642" y="1286"/>
                <a:ext cx="330" cy="311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1809" name="Oval 16">
                <a:extLst>
                  <a:ext uri="{FF2B5EF4-FFF2-40B4-BE49-F238E27FC236}">
                    <a16:creationId xmlns:a16="http://schemas.microsoft.com/office/drawing/2014/main" id="{1EB66634-5907-451C-A4F3-6CCAFDC6A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3" y="1397"/>
                <a:ext cx="82" cy="8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1799" name="Oval 17">
              <a:extLst>
                <a:ext uri="{FF2B5EF4-FFF2-40B4-BE49-F238E27FC236}">
                  <a16:creationId xmlns:a16="http://schemas.microsoft.com/office/drawing/2014/main" id="{62FC8FE5-B41B-4CA7-968B-C7CF3081F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" y="1548"/>
              <a:ext cx="45" cy="4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1800" name="Oval 18">
              <a:extLst>
                <a:ext uri="{FF2B5EF4-FFF2-40B4-BE49-F238E27FC236}">
                  <a16:creationId xmlns:a16="http://schemas.microsoft.com/office/drawing/2014/main" id="{D4A6B9BA-0E91-4AAB-8163-CADB2D372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1548"/>
              <a:ext cx="45" cy="4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1801" name="Line 19">
              <a:extLst>
                <a:ext uri="{FF2B5EF4-FFF2-40B4-BE49-F238E27FC236}">
                  <a16:creationId xmlns:a16="http://schemas.microsoft.com/office/drawing/2014/main" id="{81987EC4-6A90-4015-B61F-A3C2FFDBFA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1" y="1453"/>
              <a:ext cx="204" cy="1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2" name="Line 20">
              <a:extLst>
                <a:ext uri="{FF2B5EF4-FFF2-40B4-BE49-F238E27FC236}">
                  <a16:creationId xmlns:a16="http://schemas.microsoft.com/office/drawing/2014/main" id="{05259108-DCB7-4923-B69B-52ECD7F0E7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4" y="1571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3" name="Line 21">
              <a:extLst>
                <a:ext uri="{FF2B5EF4-FFF2-40B4-BE49-F238E27FC236}">
                  <a16:creationId xmlns:a16="http://schemas.microsoft.com/office/drawing/2014/main" id="{D075376F-A932-4A9C-9D40-C201837B7C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1208"/>
              <a:ext cx="5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4" name="Line 22">
              <a:extLst>
                <a:ext uri="{FF2B5EF4-FFF2-40B4-BE49-F238E27FC236}">
                  <a16:creationId xmlns:a16="http://schemas.microsoft.com/office/drawing/2014/main" id="{E1729267-E40D-4E88-997D-AA1C35B6A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9" y="1094"/>
              <a:ext cx="204" cy="1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5" name="Text Box 23">
              <a:extLst>
                <a:ext uri="{FF2B5EF4-FFF2-40B4-BE49-F238E27FC236}">
                  <a16:creationId xmlns:a16="http://schemas.microsoft.com/office/drawing/2014/main" id="{14F150C6-EAE4-41F1-9E2C-345D63A7F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7" y="1454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/>
                  <a:cs typeface="楷体_GB2312"/>
                </a:rPr>
                <a:t>D</a:t>
              </a:r>
              <a:endParaRPr kumimoji="1" lang="en-US" altLang="zh-CN" sz="1600">
                <a:ea typeface="楷体_GB2312"/>
                <a:cs typeface="楷体_GB2312"/>
              </a:endParaRPr>
            </a:p>
          </p:txBody>
        </p:sp>
        <p:sp>
          <p:nvSpPr>
            <p:cNvPr id="31806" name="Text Box 24">
              <a:extLst>
                <a:ext uri="{FF2B5EF4-FFF2-40B4-BE49-F238E27FC236}">
                  <a16:creationId xmlns:a16="http://schemas.microsoft.com/office/drawing/2014/main" id="{C54FDB7E-ADF8-4D48-8815-45B803650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6" y="1159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/>
                  <a:cs typeface="楷体_GB2312"/>
                </a:rPr>
                <a:t>S</a:t>
              </a:r>
              <a:r>
                <a:rPr kumimoji="1" lang="en-US" altLang="zh-CN" sz="2000">
                  <a:ea typeface="楷体_GB2312"/>
                  <a:cs typeface="楷体_GB2312"/>
                </a:rPr>
                <a:t>1</a:t>
              </a:r>
              <a:endParaRPr kumimoji="1" lang="en-US" altLang="zh-CN" sz="1400">
                <a:ea typeface="楷体_GB2312"/>
                <a:cs typeface="楷体_GB2312"/>
              </a:endParaRPr>
            </a:p>
          </p:txBody>
        </p:sp>
        <p:sp>
          <p:nvSpPr>
            <p:cNvPr id="31807" name="Text Box 25">
              <a:extLst>
                <a:ext uri="{FF2B5EF4-FFF2-40B4-BE49-F238E27FC236}">
                  <a16:creationId xmlns:a16="http://schemas.microsoft.com/office/drawing/2014/main" id="{EC615EF0-9126-4E90-9C3F-8A87688D0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0" y="845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/>
                  <a:cs typeface="楷体_GB2312"/>
                </a:rPr>
                <a:t>S</a:t>
              </a:r>
              <a:r>
                <a:rPr kumimoji="1" lang="en-US" altLang="zh-CN" sz="2000">
                  <a:ea typeface="楷体_GB2312"/>
                  <a:cs typeface="楷体_GB2312"/>
                </a:rPr>
                <a:t>2</a:t>
              </a:r>
              <a:endParaRPr kumimoji="1" lang="en-US" altLang="zh-CN" sz="1400">
                <a:ea typeface="楷体_GB2312"/>
                <a:cs typeface="楷体_GB2312"/>
              </a:endParaRPr>
            </a:p>
          </p:txBody>
        </p:sp>
      </p:grpSp>
      <p:grpSp>
        <p:nvGrpSpPr>
          <p:cNvPr id="31757" name="Group 53">
            <a:extLst>
              <a:ext uri="{FF2B5EF4-FFF2-40B4-BE49-F238E27FC236}">
                <a16:creationId xmlns:a16="http://schemas.microsoft.com/office/drawing/2014/main" id="{77910464-7A1E-4C35-AF2E-CA25BC902221}"/>
              </a:ext>
            </a:extLst>
          </p:cNvPr>
          <p:cNvGrpSpPr>
            <a:grpSpLocks/>
          </p:cNvGrpSpPr>
          <p:nvPr/>
        </p:nvGrpSpPr>
        <p:grpSpPr bwMode="auto">
          <a:xfrm>
            <a:off x="6721475" y="404813"/>
            <a:ext cx="1558925" cy="863600"/>
            <a:chOff x="4508" y="255"/>
            <a:chExt cx="982" cy="544"/>
          </a:xfrm>
        </p:grpSpPr>
        <p:sp>
          <p:nvSpPr>
            <p:cNvPr id="31758" name="Rectangle 54">
              <a:extLst>
                <a:ext uri="{FF2B5EF4-FFF2-40B4-BE49-F238E27FC236}">
                  <a16:creationId xmlns:a16="http://schemas.microsoft.com/office/drawing/2014/main" id="{404D9107-F84B-4D03-BAE6-C3030DFB0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5" y="268"/>
              <a:ext cx="374" cy="5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endParaRPr kumimoji="1"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31759" name="Line 55">
              <a:extLst>
                <a:ext uri="{FF2B5EF4-FFF2-40B4-BE49-F238E27FC236}">
                  <a16:creationId xmlns:a16="http://schemas.microsoft.com/office/drawing/2014/main" id="{B5AF32C2-74F0-41DA-A16A-1101F7DC52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08" y="393"/>
              <a:ext cx="1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0" name="Line 56">
              <a:extLst>
                <a:ext uri="{FF2B5EF4-FFF2-40B4-BE49-F238E27FC236}">
                  <a16:creationId xmlns:a16="http://schemas.microsoft.com/office/drawing/2014/main" id="{57F5CF30-2ECD-4E68-8F46-4561333140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08" y="663"/>
              <a:ext cx="1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1" name="Text Box 57">
              <a:extLst>
                <a:ext uri="{FF2B5EF4-FFF2-40B4-BE49-F238E27FC236}">
                  <a16:creationId xmlns:a16="http://schemas.microsoft.com/office/drawing/2014/main" id="{72F6A782-02ED-412C-8582-E75C58F34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3" y="278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D</a:t>
              </a:r>
            </a:p>
          </p:txBody>
        </p:sp>
        <p:sp>
          <p:nvSpPr>
            <p:cNvPr id="31762" name="Text Box 58">
              <a:extLst>
                <a:ext uri="{FF2B5EF4-FFF2-40B4-BE49-F238E27FC236}">
                  <a16:creationId xmlns:a16="http://schemas.microsoft.com/office/drawing/2014/main" id="{9CAA76AB-1956-4C13-BB23-7646BD9D2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9" y="527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E</a:t>
              </a:r>
            </a:p>
          </p:txBody>
        </p:sp>
        <p:sp>
          <p:nvSpPr>
            <p:cNvPr id="31763" name="Line 59">
              <a:extLst>
                <a:ext uri="{FF2B5EF4-FFF2-40B4-BE49-F238E27FC236}">
                  <a16:creationId xmlns:a16="http://schemas.microsoft.com/office/drawing/2014/main" id="{7EB2BCA8-65FB-436D-944A-D6DE98328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9" y="393"/>
              <a:ext cx="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4" name="Line 60">
              <a:extLst>
                <a:ext uri="{FF2B5EF4-FFF2-40B4-BE49-F238E27FC236}">
                  <a16:creationId xmlns:a16="http://schemas.microsoft.com/office/drawing/2014/main" id="{04B05977-E6CE-482D-931A-834BF386D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1" y="656"/>
              <a:ext cx="1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5" name="Text Box 61">
              <a:extLst>
                <a:ext uri="{FF2B5EF4-FFF2-40B4-BE49-F238E27FC236}">
                  <a16:creationId xmlns:a16="http://schemas.microsoft.com/office/drawing/2014/main" id="{7D9C2A70-714F-496F-9FDD-CCE4F740C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3" y="255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Q</a:t>
              </a:r>
            </a:p>
          </p:txBody>
        </p:sp>
        <p:sp>
          <p:nvSpPr>
            <p:cNvPr id="31766" name="Text Box 62">
              <a:extLst>
                <a:ext uri="{FF2B5EF4-FFF2-40B4-BE49-F238E27FC236}">
                  <a16:creationId xmlns:a16="http://schemas.microsoft.com/office/drawing/2014/main" id="{33353170-7163-430F-AF0C-593A84F38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0" y="549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Q</a:t>
              </a:r>
            </a:p>
          </p:txBody>
        </p:sp>
        <p:sp>
          <p:nvSpPr>
            <p:cNvPr id="31767" name="Oval 63">
              <a:extLst>
                <a:ext uri="{FF2B5EF4-FFF2-40B4-BE49-F238E27FC236}">
                  <a16:creationId xmlns:a16="http://schemas.microsoft.com/office/drawing/2014/main" id="{47EF6E7F-C25C-467D-A26F-CC159F325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" y="618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1768" name="Line 64">
              <a:extLst>
                <a:ext uri="{FF2B5EF4-FFF2-40B4-BE49-F238E27FC236}">
                  <a16:creationId xmlns:a16="http://schemas.microsoft.com/office/drawing/2014/main" id="{8D1C0696-5F61-42F6-AFEC-572136243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8" y="593"/>
              <a:ext cx="1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896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>
            <a:extLst>
              <a:ext uri="{FF2B5EF4-FFF2-40B4-BE49-F238E27FC236}">
                <a16:creationId xmlns:a16="http://schemas.microsoft.com/office/drawing/2014/main" id="{996A09F2-F29A-4911-8882-7AB012F90E7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0FA4B47-6E1A-4591-9C0D-04E6B54DCE40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2022/12/13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5">
            <a:extLst>
              <a:ext uri="{FF2B5EF4-FFF2-40B4-BE49-F238E27FC236}">
                <a16:creationId xmlns:a16="http://schemas.microsoft.com/office/drawing/2014/main" id="{FDC71362-51E9-4B22-B54C-D4422C85A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2772" name="Rectangle 6">
            <a:extLst>
              <a:ext uri="{FF2B5EF4-FFF2-40B4-BE49-F238E27FC236}">
                <a16:creationId xmlns:a16="http://schemas.microsoft.com/office/drawing/2014/main" id="{AB53F99B-092D-46D6-AE13-2C460FB0B6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6409B10-348A-4A80-BFD7-7F542E88DB2B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03324C4F-285C-48AA-B117-7BAD76F3B8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逻辑门主要参数</a:t>
            </a:r>
          </a:p>
        </p:txBody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id="{B2421CF0-C963-4345-855E-A92AE5874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输入和输出电平</a:t>
            </a:r>
          </a:p>
          <a:p>
            <a:r>
              <a:rPr lang="zh-CN" altLang="en-US"/>
              <a:t>噪声容限</a:t>
            </a:r>
          </a:p>
          <a:p>
            <a:r>
              <a:rPr lang="zh-CN" altLang="en-US"/>
              <a:t>传输延迟</a:t>
            </a:r>
          </a:p>
          <a:p>
            <a:r>
              <a:rPr lang="zh-CN" altLang="en-US"/>
              <a:t>功耗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F9F8EF17-4F92-43DD-BFCB-0F16445FB0D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AA09534-5038-4C61-88E9-C0795FC94DF4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2022/12/13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B6CD9A23-4343-4FF2-9DC1-C16AF722E1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Rectangle 6">
            <a:extLst>
              <a:ext uri="{FF2B5EF4-FFF2-40B4-BE49-F238E27FC236}">
                <a16:creationId xmlns:a16="http://schemas.microsoft.com/office/drawing/2014/main" id="{59C2117C-8125-4BA0-A66F-E025B0A084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C2D38C9-818F-48EA-9B5E-A3928EDCD75E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7173" name="Rectangle 6">
            <a:extLst>
              <a:ext uri="{FF2B5EF4-FFF2-40B4-BE49-F238E27FC236}">
                <a16:creationId xmlns:a16="http://schemas.microsoft.com/office/drawing/2014/main" id="{508E05B4-4A53-47E6-B17D-480ED876351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fld id="{DD25756D-DDD8-435C-B105-56BDD3B2BE51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 algn="r" eaLnBrk="1" hangingPunct="1"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7174" name="Rectangle 2">
            <a:extLst>
              <a:ext uri="{FF2B5EF4-FFF2-40B4-BE49-F238E27FC236}">
                <a16:creationId xmlns:a16="http://schemas.microsoft.com/office/drawing/2014/main" id="{DD826670-581E-45AF-AE29-FDBFD102A6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内容提纲</a:t>
            </a:r>
          </a:p>
        </p:txBody>
      </p:sp>
      <p:sp>
        <p:nvSpPr>
          <p:cNvPr id="7175" name="Rectangle 3">
            <a:extLst>
              <a:ext uri="{FF2B5EF4-FFF2-40B4-BE49-F238E27FC236}">
                <a16:creationId xmlns:a16="http://schemas.microsoft.com/office/drawing/2014/main" id="{E7776632-07C6-41BA-934B-0E89E15873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en-US" altLang="zh-CN"/>
              <a:t>CMOS</a:t>
            </a:r>
            <a:r>
              <a:rPr lang="zh-CN" altLang="en-US"/>
              <a:t>基本逻辑门</a:t>
            </a:r>
            <a:endParaRPr kumimoji="1" lang="zh-CN" altLang="en-US"/>
          </a:p>
          <a:p>
            <a:r>
              <a:rPr lang="en-US" altLang="zh-CN"/>
              <a:t>CMOS</a:t>
            </a:r>
            <a:r>
              <a:rPr lang="zh-CN" altLang="en-US"/>
              <a:t>  </a:t>
            </a:r>
            <a:r>
              <a:rPr lang="en-US" altLang="zh-CN"/>
              <a:t>OD</a:t>
            </a:r>
            <a:r>
              <a:rPr lang="zh-CN" altLang="en-US"/>
              <a:t>门</a:t>
            </a:r>
          </a:p>
          <a:p>
            <a:r>
              <a:rPr lang="en-US" altLang="zh-CN"/>
              <a:t>CMOS</a:t>
            </a:r>
            <a:r>
              <a:rPr lang="zh-CN" altLang="en-US"/>
              <a:t>三态门</a:t>
            </a:r>
          </a:p>
          <a:p>
            <a:r>
              <a:rPr lang="en-US" altLang="zh-CN"/>
              <a:t>CMOS</a:t>
            </a:r>
            <a:r>
              <a:rPr lang="zh-CN" altLang="en-US"/>
              <a:t>传输门</a:t>
            </a:r>
            <a:endParaRPr lang="en-US" altLang="zh-CN"/>
          </a:p>
          <a:p>
            <a:r>
              <a:rPr lang="zh-CN" altLang="en-US"/>
              <a:t>逻辑门主要参数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>
            <a:extLst>
              <a:ext uri="{FF2B5EF4-FFF2-40B4-BE49-F238E27FC236}">
                <a16:creationId xmlns:a16="http://schemas.microsoft.com/office/drawing/2014/main" id="{E91E1752-52BC-4E07-A448-F966554B141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1721A21-DE99-4D4C-A2F7-084F90A1E85A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2022/12/13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Rectangle 5">
            <a:extLst>
              <a:ext uri="{FF2B5EF4-FFF2-40B4-BE49-F238E27FC236}">
                <a16:creationId xmlns:a16="http://schemas.microsoft.com/office/drawing/2014/main" id="{AEBBE627-E3A1-4585-A4FF-7C6407B5CD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3796" name="Rectangle 6">
            <a:extLst>
              <a:ext uri="{FF2B5EF4-FFF2-40B4-BE49-F238E27FC236}">
                <a16:creationId xmlns:a16="http://schemas.microsoft.com/office/drawing/2014/main" id="{6F78C111-3029-4A40-A637-C23AA51ACF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C6F80D8-DC59-45AD-AF38-7A0C44B1CA84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A488316B-B916-4B5E-9F7A-0766623123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输入和输出电平</a:t>
            </a:r>
          </a:p>
        </p:txBody>
      </p:sp>
      <p:sp>
        <p:nvSpPr>
          <p:cNvPr id="1133571" name="Rectangle 3">
            <a:extLst>
              <a:ext uri="{FF2B5EF4-FFF2-40B4-BE49-F238E27FC236}">
                <a16:creationId xmlns:a16="http://schemas.microsoft.com/office/drawing/2014/main" id="{9BC45927-122F-468A-B72E-2C47DB8F3D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9388"/>
            <a:ext cx="3106738" cy="4932362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zh-CN"/>
              <a:t>V</a:t>
            </a:r>
            <a:r>
              <a:rPr lang="en-US" altLang="zh-CN" sz="1800"/>
              <a:t>OL(max)</a:t>
            </a:r>
            <a:r>
              <a:rPr lang="en-US" altLang="zh-CN" sz="1600"/>
              <a:t> </a:t>
            </a:r>
            <a:r>
              <a:rPr kumimoji="1" lang="zh-CN" altLang="en-US"/>
              <a:t>：输出低电平的上限值</a:t>
            </a:r>
          </a:p>
          <a:p>
            <a:pPr>
              <a:spcBef>
                <a:spcPct val="10000"/>
              </a:spcBef>
            </a:pPr>
            <a:r>
              <a:rPr lang="en-US" altLang="zh-CN"/>
              <a:t>V</a:t>
            </a:r>
            <a:r>
              <a:rPr lang="en-US" altLang="zh-CN" sz="1800"/>
              <a:t>OH(min)</a:t>
            </a:r>
            <a:r>
              <a:rPr lang="en-US" altLang="zh-CN" sz="1600"/>
              <a:t> </a:t>
            </a:r>
            <a:r>
              <a:rPr kumimoji="1" lang="zh-CN" altLang="en-US"/>
              <a:t>：输出高电平的下限值</a:t>
            </a:r>
            <a:endParaRPr lang="zh-CN" altLang="en-US"/>
          </a:p>
          <a:p>
            <a:pPr>
              <a:spcBef>
                <a:spcPct val="10000"/>
              </a:spcBef>
            </a:pPr>
            <a:r>
              <a:rPr lang="en-US" altLang="zh-CN"/>
              <a:t>V</a:t>
            </a:r>
            <a:r>
              <a:rPr lang="en-US" altLang="zh-CN" sz="1800"/>
              <a:t>IL(max)</a:t>
            </a:r>
            <a:r>
              <a:rPr lang="en-US" altLang="zh-CN" sz="1600"/>
              <a:t> </a:t>
            </a:r>
            <a:r>
              <a:rPr kumimoji="1" lang="zh-CN" altLang="en-US"/>
              <a:t>：输入低电平的上限值</a:t>
            </a:r>
          </a:p>
          <a:p>
            <a:pPr>
              <a:spcBef>
                <a:spcPct val="10000"/>
              </a:spcBef>
            </a:pPr>
            <a:r>
              <a:rPr lang="en-US" altLang="zh-CN"/>
              <a:t>V</a:t>
            </a:r>
            <a:r>
              <a:rPr lang="en-US" altLang="zh-CN" sz="1800"/>
              <a:t>IH(min)</a:t>
            </a:r>
            <a:r>
              <a:rPr lang="en-US" altLang="zh-CN" sz="1600"/>
              <a:t> </a:t>
            </a:r>
            <a:r>
              <a:rPr kumimoji="1" lang="zh-CN" altLang="en-US"/>
              <a:t>：输入高电平的下限值</a:t>
            </a:r>
          </a:p>
        </p:txBody>
      </p:sp>
      <p:sp>
        <p:nvSpPr>
          <p:cNvPr id="33799" name="AutoShape 8">
            <a:extLst>
              <a:ext uri="{FF2B5EF4-FFF2-40B4-BE49-F238E27FC236}">
                <a16:creationId xmlns:a16="http://schemas.microsoft.com/office/drawing/2014/main" id="{B0EFA381-B75F-4DA8-9355-F47B48E29C2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220744" y="1508919"/>
            <a:ext cx="523875" cy="493713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3800" name="Rectangle 9">
            <a:extLst>
              <a:ext uri="{FF2B5EF4-FFF2-40B4-BE49-F238E27FC236}">
                <a16:creationId xmlns:a16="http://schemas.microsoft.com/office/drawing/2014/main" id="{F26EC32F-CCD2-4500-BC34-5DD6BA47B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0" y="2146300"/>
            <a:ext cx="1014413" cy="292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3801" name="Rectangle 10">
            <a:extLst>
              <a:ext uri="{FF2B5EF4-FFF2-40B4-BE49-F238E27FC236}">
                <a16:creationId xmlns:a16="http://schemas.microsoft.com/office/drawing/2014/main" id="{229E0363-CE56-446A-84DA-96D832675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2165350"/>
            <a:ext cx="12827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驱动门</a:t>
            </a:r>
            <a:r>
              <a:rPr lang="en-US" altLang="zh-CN" sz="2400">
                <a:solidFill>
                  <a:schemeClr val="tx2"/>
                </a:solidFill>
              </a:rPr>
              <a:t>G</a:t>
            </a:r>
            <a:r>
              <a:rPr lang="en-US" altLang="zh-CN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3802" name="Rectangle 11">
            <a:extLst>
              <a:ext uri="{FF2B5EF4-FFF2-40B4-BE49-F238E27FC236}">
                <a16:creationId xmlns:a16="http://schemas.microsoft.com/office/drawing/2014/main" id="{1683DCD5-E282-43E5-8E6F-DD62CA785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063" y="2127250"/>
            <a:ext cx="993775" cy="331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3803" name="Rectangle 12">
            <a:extLst>
              <a:ext uri="{FF2B5EF4-FFF2-40B4-BE49-F238E27FC236}">
                <a16:creationId xmlns:a16="http://schemas.microsoft.com/office/drawing/2014/main" id="{03D27F21-CF02-4877-A4E7-93994A9F3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2185988"/>
            <a:ext cx="12827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负载门</a:t>
            </a:r>
            <a:r>
              <a:rPr lang="en-US" altLang="zh-CN" sz="2400">
                <a:solidFill>
                  <a:schemeClr val="tx2"/>
                </a:solidFill>
              </a:rPr>
              <a:t>G</a:t>
            </a:r>
            <a:r>
              <a:rPr lang="en-US" altLang="zh-CN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3804" name="Line 37">
            <a:extLst>
              <a:ext uri="{FF2B5EF4-FFF2-40B4-BE49-F238E27FC236}">
                <a16:creationId xmlns:a16="http://schemas.microsoft.com/office/drawing/2014/main" id="{0D500127-D777-4505-A0C6-2005684CDC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625" y="1739900"/>
            <a:ext cx="147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5" name="AutoShape 38">
            <a:extLst>
              <a:ext uri="{FF2B5EF4-FFF2-40B4-BE49-F238E27FC236}">
                <a16:creationId xmlns:a16="http://schemas.microsoft.com/office/drawing/2014/main" id="{51F0E502-74E4-4533-B03D-CB26BA019E8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68106" y="1499395"/>
            <a:ext cx="523875" cy="493712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3806" name="Line 39">
            <a:extLst>
              <a:ext uri="{FF2B5EF4-FFF2-40B4-BE49-F238E27FC236}">
                <a16:creationId xmlns:a16="http://schemas.microsoft.com/office/drawing/2014/main" id="{BB22AFFA-90CA-4CBC-A933-D17FCACEA7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2825" y="1746250"/>
            <a:ext cx="361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7" name="Oval 40">
            <a:extLst>
              <a:ext uri="{FF2B5EF4-FFF2-40B4-BE49-F238E27FC236}">
                <a16:creationId xmlns:a16="http://schemas.microsoft.com/office/drawing/2014/main" id="{B6C93E6A-05F1-435D-A0F6-5576969DD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3" y="1674813"/>
            <a:ext cx="130175" cy="1301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3808" name="Line 41">
            <a:extLst>
              <a:ext uri="{FF2B5EF4-FFF2-40B4-BE49-F238E27FC236}">
                <a16:creationId xmlns:a16="http://schemas.microsoft.com/office/drawing/2014/main" id="{9EFA6392-9726-435B-97C0-6663D0F9C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2088" y="1755775"/>
            <a:ext cx="361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9" name="Oval 42">
            <a:extLst>
              <a:ext uri="{FF2B5EF4-FFF2-40B4-BE49-F238E27FC236}">
                <a16:creationId xmlns:a16="http://schemas.microsoft.com/office/drawing/2014/main" id="{3B05D2E8-8A38-4810-8713-0B689EF1B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0" y="1684338"/>
            <a:ext cx="130175" cy="1301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3810" name="Rectangle 43">
            <a:extLst>
              <a:ext uri="{FF2B5EF4-FFF2-40B4-BE49-F238E27FC236}">
                <a16:creationId xmlns:a16="http://schemas.microsoft.com/office/drawing/2014/main" id="{07443566-EE68-4EC8-871B-524D0DC22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1233488"/>
            <a:ext cx="33337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3200" i="1">
                <a:solidFill>
                  <a:srgbClr val="000000"/>
                </a:solidFill>
              </a:rPr>
              <a:t>v</a:t>
            </a:r>
            <a:r>
              <a:rPr lang="en-US" altLang="zh-CN" sz="2400">
                <a:solidFill>
                  <a:srgbClr val="000000"/>
                </a:solidFill>
              </a:rPr>
              <a:t>o</a:t>
            </a:r>
            <a:endParaRPr lang="zh-CN" altLang="en-US" sz="2400"/>
          </a:p>
        </p:txBody>
      </p:sp>
      <p:sp>
        <p:nvSpPr>
          <p:cNvPr id="33811" name="Rectangle 44">
            <a:extLst>
              <a:ext uri="{FF2B5EF4-FFF2-40B4-BE49-F238E27FC236}">
                <a16:creationId xmlns:a16="http://schemas.microsoft.com/office/drawing/2014/main" id="{44D375D5-434B-4771-8E57-030DCB5D3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300" y="1233488"/>
            <a:ext cx="2651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3200" i="1">
                <a:solidFill>
                  <a:srgbClr val="000000"/>
                </a:solidFill>
              </a:rPr>
              <a:t>v</a:t>
            </a:r>
            <a:r>
              <a:rPr lang="en-US" altLang="zh-CN" sz="2400">
                <a:solidFill>
                  <a:srgbClr val="000000"/>
                </a:solidFill>
              </a:rPr>
              <a:t>i</a:t>
            </a:r>
            <a:endParaRPr lang="zh-CN" altLang="en-US" sz="2400"/>
          </a:p>
        </p:txBody>
      </p:sp>
      <p:sp>
        <p:nvSpPr>
          <p:cNvPr id="33812" name="Rectangle 15">
            <a:extLst>
              <a:ext uri="{FF2B5EF4-FFF2-40B4-BE49-F238E27FC236}">
                <a16:creationId xmlns:a16="http://schemas.microsoft.com/office/drawing/2014/main" id="{0F2F3D58-E32C-4615-B554-FB26EE374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5" y="3051175"/>
            <a:ext cx="7985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2" name="Group 84">
            <a:extLst>
              <a:ext uri="{FF2B5EF4-FFF2-40B4-BE49-F238E27FC236}">
                <a16:creationId xmlns:a16="http://schemas.microsoft.com/office/drawing/2014/main" id="{1D408590-0B47-410B-A70F-8AEC65C2D474}"/>
              </a:ext>
            </a:extLst>
          </p:cNvPr>
          <p:cNvGrpSpPr>
            <a:grpSpLocks/>
          </p:cNvGrpSpPr>
          <p:nvPr/>
        </p:nvGrpSpPr>
        <p:grpSpPr bwMode="auto">
          <a:xfrm>
            <a:off x="3816350" y="2646363"/>
            <a:ext cx="2266950" cy="3662362"/>
            <a:chOff x="2404" y="1667"/>
            <a:chExt cx="1428" cy="2307"/>
          </a:xfrm>
        </p:grpSpPr>
        <p:sp>
          <p:nvSpPr>
            <p:cNvPr id="33821" name="Rectangle 4">
              <a:extLst>
                <a:ext uri="{FF2B5EF4-FFF2-40B4-BE49-F238E27FC236}">
                  <a16:creationId xmlns:a16="http://schemas.microsoft.com/office/drawing/2014/main" id="{C0D18CDD-240C-46DB-B64C-09065200B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1774"/>
              <a:ext cx="499" cy="34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3822" name="Rectangle 6">
              <a:extLst>
                <a:ext uri="{FF2B5EF4-FFF2-40B4-BE49-F238E27FC236}">
                  <a16:creationId xmlns:a16="http://schemas.microsoft.com/office/drawing/2014/main" id="{C1AC1852-E799-4EBB-9065-DDFDEC9D7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3271"/>
              <a:ext cx="499" cy="34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3823" name="Rectangle 14">
              <a:extLst>
                <a:ext uri="{FF2B5EF4-FFF2-40B4-BE49-F238E27FC236}">
                  <a16:creationId xmlns:a16="http://schemas.microsoft.com/office/drawing/2014/main" id="{7F7A7EB2-F2D1-45CE-B375-285932A5C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1769"/>
              <a:ext cx="499" cy="1843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3824" name="Rectangle 16">
              <a:extLst>
                <a:ext uri="{FF2B5EF4-FFF2-40B4-BE49-F238E27FC236}">
                  <a16:creationId xmlns:a16="http://schemas.microsoft.com/office/drawing/2014/main" id="{8D8DD05B-EE39-4F43-814B-BFE55888F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9" y="3667"/>
              <a:ext cx="873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G</a:t>
              </a:r>
              <a:r>
                <a:rPr lang="en-US" altLang="zh-CN" sz="2000">
                  <a:solidFill>
                    <a:srgbClr val="000000"/>
                  </a:solidFill>
                </a:rPr>
                <a:t>1</a:t>
              </a:r>
              <a:r>
                <a:rPr lang="en-US" altLang="zh-CN" sz="2400">
                  <a:solidFill>
                    <a:srgbClr val="000000"/>
                  </a:solidFill>
                </a:rPr>
                <a:t> </a:t>
              </a:r>
              <a:r>
                <a:rPr lang="en-US" altLang="zh-CN" sz="3200" i="1">
                  <a:solidFill>
                    <a:srgbClr val="000000"/>
                  </a:solidFill>
                </a:rPr>
                <a:t>v</a:t>
              </a:r>
              <a:r>
                <a:rPr lang="en-US" altLang="zh-CN" sz="2400">
                  <a:solidFill>
                    <a:srgbClr val="000000"/>
                  </a:solidFill>
                </a:rPr>
                <a:t>o</a:t>
              </a:r>
              <a:r>
                <a:rPr lang="zh-CN" altLang="en-US" sz="2400">
                  <a:solidFill>
                    <a:srgbClr val="000000"/>
                  </a:solidFill>
                </a:rPr>
                <a:t>范围</a:t>
              </a:r>
              <a:endParaRPr lang="zh-CN" altLang="en-US" sz="2400"/>
            </a:p>
          </p:txBody>
        </p:sp>
        <p:sp>
          <p:nvSpPr>
            <p:cNvPr id="33825" name="Text Box 20">
              <a:extLst>
                <a:ext uri="{FF2B5EF4-FFF2-40B4-BE49-F238E27FC236}">
                  <a16:creationId xmlns:a16="http://schemas.microsoft.com/office/drawing/2014/main" id="{2019E178-97C4-450C-A470-528E79870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" y="1910"/>
              <a:ext cx="7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V</a:t>
              </a:r>
              <a:r>
                <a:rPr lang="en-US" altLang="zh-CN" sz="1600" b="0"/>
                <a:t>OH(min)</a:t>
              </a:r>
            </a:p>
          </p:txBody>
        </p:sp>
        <p:sp>
          <p:nvSpPr>
            <p:cNvPr id="33826" name="Text Box 21">
              <a:extLst>
                <a:ext uri="{FF2B5EF4-FFF2-40B4-BE49-F238E27FC236}">
                  <a16:creationId xmlns:a16="http://schemas.microsoft.com/office/drawing/2014/main" id="{D0435254-A298-413B-9282-6F392FB0B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4" y="3119"/>
              <a:ext cx="7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V</a:t>
              </a:r>
              <a:r>
                <a:rPr lang="en-US" altLang="zh-CN" sz="1600" b="0"/>
                <a:t>OL(max)</a:t>
              </a:r>
            </a:p>
          </p:txBody>
        </p:sp>
        <p:sp>
          <p:nvSpPr>
            <p:cNvPr id="33827" name="Text Box 34">
              <a:extLst>
                <a:ext uri="{FF2B5EF4-FFF2-40B4-BE49-F238E27FC236}">
                  <a16:creationId xmlns:a16="http://schemas.microsoft.com/office/drawing/2014/main" id="{17B91745-87DF-476C-975E-9D9CE5416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9" y="1667"/>
              <a:ext cx="4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V</a:t>
              </a:r>
              <a:r>
                <a:rPr lang="en-US" altLang="zh-CN" sz="1600" b="0"/>
                <a:t>DD</a:t>
              </a:r>
            </a:p>
          </p:txBody>
        </p:sp>
        <p:sp>
          <p:nvSpPr>
            <p:cNvPr id="33828" name="Text Box 35">
              <a:extLst>
                <a:ext uri="{FF2B5EF4-FFF2-40B4-BE49-F238E27FC236}">
                  <a16:creationId xmlns:a16="http://schemas.microsoft.com/office/drawing/2014/main" id="{59917A2A-AEE3-4CE1-929C-F2E1CD4CFD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7" y="3398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0V</a:t>
              </a:r>
              <a:endParaRPr lang="en-US" altLang="zh-CN" sz="1600" b="0"/>
            </a:p>
          </p:txBody>
        </p:sp>
      </p:grpSp>
      <p:grpSp>
        <p:nvGrpSpPr>
          <p:cNvPr id="3" name="Group 85">
            <a:extLst>
              <a:ext uri="{FF2B5EF4-FFF2-40B4-BE49-F238E27FC236}">
                <a16:creationId xmlns:a16="http://schemas.microsoft.com/office/drawing/2014/main" id="{A53BFEAB-5FA9-493B-973E-430ED0E228F1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816225"/>
            <a:ext cx="2209800" cy="3476625"/>
            <a:chOff x="4272" y="1774"/>
            <a:chExt cx="1392" cy="2190"/>
          </a:xfrm>
        </p:grpSpPr>
        <p:sp>
          <p:nvSpPr>
            <p:cNvPr id="33815" name="Rectangle 5">
              <a:extLst>
                <a:ext uri="{FF2B5EF4-FFF2-40B4-BE49-F238E27FC236}">
                  <a16:creationId xmlns:a16="http://schemas.microsoft.com/office/drawing/2014/main" id="{4C303B62-E9C7-4024-814A-57FCFE8B2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774"/>
              <a:ext cx="545" cy="59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3816" name="Rectangle 7">
              <a:extLst>
                <a:ext uri="{FF2B5EF4-FFF2-40B4-BE49-F238E27FC236}">
                  <a16:creationId xmlns:a16="http://schemas.microsoft.com/office/drawing/2014/main" id="{6D6FAE65-599E-44DD-A697-29AC66973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3045"/>
              <a:ext cx="545" cy="567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3817" name="Rectangle 17">
              <a:extLst>
                <a:ext uri="{FF2B5EF4-FFF2-40B4-BE49-F238E27FC236}">
                  <a16:creationId xmlns:a16="http://schemas.microsoft.com/office/drawing/2014/main" id="{15E84607-8517-4393-AE25-8A03BE6AF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774"/>
              <a:ext cx="545" cy="1838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3818" name="Text Box 22">
              <a:extLst>
                <a:ext uri="{FF2B5EF4-FFF2-40B4-BE49-F238E27FC236}">
                  <a16:creationId xmlns:a16="http://schemas.microsoft.com/office/drawing/2014/main" id="{2A38299C-2BC4-4935-B435-0F7EEBE9C8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8" y="2190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V</a:t>
              </a:r>
              <a:r>
                <a:rPr lang="en-US" altLang="zh-CN" sz="1600" b="0"/>
                <a:t>IH(min)</a:t>
              </a:r>
            </a:p>
          </p:txBody>
        </p:sp>
        <p:sp>
          <p:nvSpPr>
            <p:cNvPr id="33819" name="Text Box 23">
              <a:extLst>
                <a:ext uri="{FF2B5EF4-FFF2-40B4-BE49-F238E27FC236}">
                  <a16:creationId xmlns:a16="http://schemas.microsoft.com/office/drawing/2014/main" id="{94347EF1-A03A-43DE-AB7F-9F3AF0C77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5" y="2893"/>
              <a:ext cx="6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V</a:t>
              </a:r>
              <a:r>
                <a:rPr lang="en-US" altLang="zh-CN" sz="1600" b="0"/>
                <a:t>IL(max)</a:t>
              </a:r>
            </a:p>
          </p:txBody>
        </p:sp>
        <p:sp>
          <p:nvSpPr>
            <p:cNvPr id="33820" name="Rectangle 36">
              <a:extLst>
                <a:ext uri="{FF2B5EF4-FFF2-40B4-BE49-F238E27FC236}">
                  <a16:creationId xmlns:a16="http://schemas.microsoft.com/office/drawing/2014/main" id="{2A67A8F5-9E24-4F1D-8499-4DF7A77B2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657"/>
              <a:ext cx="8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G</a:t>
              </a:r>
              <a:r>
                <a:rPr lang="en-US" altLang="zh-CN" sz="2000">
                  <a:solidFill>
                    <a:srgbClr val="000000"/>
                  </a:solidFill>
                </a:rPr>
                <a:t>2</a:t>
              </a:r>
              <a:r>
                <a:rPr lang="en-US" altLang="zh-CN" sz="2400">
                  <a:solidFill>
                    <a:srgbClr val="000000"/>
                  </a:solidFill>
                </a:rPr>
                <a:t> </a:t>
              </a:r>
              <a:r>
                <a:rPr lang="en-US" altLang="zh-CN" sz="3200" i="1">
                  <a:solidFill>
                    <a:srgbClr val="000000"/>
                  </a:solidFill>
                </a:rPr>
                <a:t>v</a:t>
              </a:r>
              <a:r>
                <a:rPr lang="en-US" altLang="zh-CN" sz="2400">
                  <a:solidFill>
                    <a:srgbClr val="000000"/>
                  </a:solidFill>
                </a:rPr>
                <a:t>i</a:t>
              </a:r>
              <a:r>
                <a:rPr lang="zh-CN" altLang="en-US" sz="2400">
                  <a:solidFill>
                    <a:srgbClr val="000000"/>
                  </a:solidFill>
                </a:rPr>
                <a:t>范围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57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>
            <a:extLst>
              <a:ext uri="{FF2B5EF4-FFF2-40B4-BE49-F238E27FC236}">
                <a16:creationId xmlns:a16="http://schemas.microsoft.com/office/drawing/2014/main" id="{A443881D-26DD-45B3-B684-30EB74D53EE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F641B1D-2F60-4705-BF6A-9F19358C357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2022/12/13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6867" name="Rectangle 5">
            <a:extLst>
              <a:ext uri="{FF2B5EF4-FFF2-40B4-BE49-F238E27FC236}">
                <a16:creationId xmlns:a16="http://schemas.microsoft.com/office/drawing/2014/main" id="{497B2B00-DF5F-4B06-B6BF-738CC5EF31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21FB6B6C-18BD-41FA-906D-0EE0DB1CE5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9B4C8C2-D17C-4D1B-B34B-8578DFC9F8B6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6869" name="Rectangle 2">
            <a:extLst>
              <a:ext uri="{FF2B5EF4-FFF2-40B4-BE49-F238E27FC236}">
                <a16:creationId xmlns:a16="http://schemas.microsoft.com/office/drawing/2014/main" id="{4AD1690D-F55D-4770-BCD2-8A0BA4BD21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噪声容限</a:t>
            </a:r>
          </a:p>
        </p:txBody>
      </p:sp>
      <p:sp>
        <p:nvSpPr>
          <p:cNvPr id="1133571" name="Rectangle 3">
            <a:extLst>
              <a:ext uri="{FF2B5EF4-FFF2-40B4-BE49-F238E27FC236}">
                <a16:creationId xmlns:a16="http://schemas.microsoft.com/office/drawing/2014/main" id="{44F596E6-26BF-4F8F-9BD9-7225EF7C94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04925"/>
            <a:ext cx="3106738" cy="5076825"/>
          </a:xfrm>
        </p:spPr>
        <p:txBody>
          <a:bodyPr/>
          <a:lstStyle/>
          <a:p>
            <a:pPr>
              <a:spcAft>
                <a:spcPct val="10000"/>
              </a:spcAft>
            </a:pPr>
            <a:r>
              <a:rPr lang="zh-CN" altLang="en-US"/>
              <a:t>在保证输出电平不变的条件下，输入电平允许波动的范围</a:t>
            </a:r>
          </a:p>
          <a:p>
            <a:pPr lvl="1">
              <a:spcAft>
                <a:spcPct val="10000"/>
              </a:spcAft>
            </a:pPr>
            <a:r>
              <a:rPr lang="zh-CN" altLang="en-US"/>
              <a:t>表示抗干扰能力</a:t>
            </a:r>
          </a:p>
          <a:p>
            <a:pPr>
              <a:spcAft>
                <a:spcPct val="10000"/>
              </a:spcAft>
            </a:pPr>
            <a:r>
              <a:rPr lang="en-US" altLang="zh-CN"/>
              <a:t>V</a:t>
            </a:r>
            <a:r>
              <a:rPr lang="en-US" altLang="zh-CN" sz="1800"/>
              <a:t>NL</a:t>
            </a:r>
            <a:r>
              <a:rPr lang="zh-CN" altLang="en-US"/>
              <a:t>：输入低电平时的噪声容限</a:t>
            </a:r>
          </a:p>
          <a:p>
            <a:pPr>
              <a:spcAft>
                <a:spcPct val="10000"/>
              </a:spcAft>
            </a:pPr>
            <a:endParaRPr lang="zh-CN" altLang="en-US"/>
          </a:p>
          <a:p>
            <a:pPr>
              <a:spcBef>
                <a:spcPct val="20000"/>
              </a:spcBef>
              <a:spcAft>
                <a:spcPct val="10000"/>
              </a:spcAft>
            </a:pPr>
            <a:r>
              <a:rPr lang="en-US" altLang="zh-CN"/>
              <a:t>V</a:t>
            </a:r>
            <a:r>
              <a:rPr lang="en-US" altLang="zh-CN" sz="1800"/>
              <a:t>NH</a:t>
            </a:r>
            <a:r>
              <a:rPr lang="zh-CN" altLang="en-US"/>
              <a:t>：输入低电平时的噪声容限</a:t>
            </a:r>
            <a:endParaRPr lang="zh-CN" altLang="en-US" sz="2400"/>
          </a:p>
          <a:p>
            <a:pPr lvl="1">
              <a:spcAft>
                <a:spcPct val="10000"/>
              </a:spcAft>
            </a:pPr>
            <a:endParaRPr lang="zh-CN" altLang="en-US"/>
          </a:p>
        </p:txBody>
      </p:sp>
      <p:sp>
        <p:nvSpPr>
          <p:cNvPr id="36871" name="Rectangle 4">
            <a:extLst>
              <a:ext uri="{FF2B5EF4-FFF2-40B4-BE49-F238E27FC236}">
                <a16:creationId xmlns:a16="http://schemas.microsoft.com/office/drawing/2014/main" id="{32711BDE-ED6C-45B8-A38C-0753872C7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2816225"/>
            <a:ext cx="792163" cy="54133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72" name="Rectangle 5">
            <a:extLst>
              <a:ext uri="{FF2B5EF4-FFF2-40B4-BE49-F238E27FC236}">
                <a16:creationId xmlns:a16="http://schemas.microsoft.com/office/drawing/2014/main" id="{471B06D0-4BAE-4A2F-93C0-E4FEAEDB5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413" y="2816225"/>
            <a:ext cx="865187" cy="93662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73" name="Rectangle 6">
            <a:extLst>
              <a:ext uri="{FF2B5EF4-FFF2-40B4-BE49-F238E27FC236}">
                <a16:creationId xmlns:a16="http://schemas.microsoft.com/office/drawing/2014/main" id="{4D94930B-F980-4E2F-8410-8734539B0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5192713"/>
            <a:ext cx="792163" cy="54133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74" name="Rectangle 7">
            <a:extLst>
              <a:ext uri="{FF2B5EF4-FFF2-40B4-BE49-F238E27FC236}">
                <a16:creationId xmlns:a16="http://schemas.microsoft.com/office/drawing/2014/main" id="{C1E0A769-846B-47C7-B2E5-0A6192704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413" y="4833938"/>
            <a:ext cx="865187" cy="900112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75" name="AutoShape 8">
            <a:extLst>
              <a:ext uri="{FF2B5EF4-FFF2-40B4-BE49-F238E27FC236}">
                <a16:creationId xmlns:a16="http://schemas.microsoft.com/office/drawing/2014/main" id="{03766FF7-D85E-4BF8-AC3F-E88DBDAD950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220744" y="1508919"/>
            <a:ext cx="523875" cy="493713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76" name="Rectangle 9">
            <a:extLst>
              <a:ext uri="{FF2B5EF4-FFF2-40B4-BE49-F238E27FC236}">
                <a16:creationId xmlns:a16="http://schemas.microsoft.com/office/drawing/2014/main" id="{7E449E05-05E6-4943-9495-2A4A5B30D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0" y="2146300"/>
            <a:ext cx="1014413" cy="292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77" name="Rectangle 10">
            <a:extLst>
              <a:ext uri="{FF2B5EF4-FFF2-40B4-BE49-F238E27FC236}">
                <a16:creationId xmlns:a16="http://schemas.microsoft.com/office/drawing/2014/main" id="{D941CF8D-DBA2-4A17-B74F-2C151C300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2165350"/>
            <a:ext cx="12827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驱动门</a:t>
            </a:r>
            <a:r>
              <a:rPr lang="en-US" altLang="zh-CN" sz="2400">
                <a:solidFill>
                  <a:schemeClr val="tx2"/>
                </a:solidFill>
              </a:rPr>
              <a:t>G</a:t>
            </a:r>
            <a:r>
              <a:rPr lang="en-US" altLang="zh-CN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6878" name="Rectangle 11">
            <a:extLst>
              <a:ext uri="{FF2B5EF4-FFF2-40B4-BE49-F238E27FC236}">
                <a16:creationId xmlns:a16="http://schemas.microsoft.com/office/drawing/2014/main" id="{BBFB1A80-5998-45F2-A01C-2EED09ECD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063" y="2127250"/>
            <a:ext cx="993775" cy="331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79" name="Rectangle 12">
            <a:extLst>
              <a:ext uri="{FF2B5EF4-FFF2-40B4-BE49-F238E27FC236}">
                <a16:creationId xmlns:a16="http://schemas.microsoft.com/office/drawing/2014/main" id="{2E181D0F-A555-4A4F-B413-7BD8CF906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2185988"/>
            <a:ext cx="12827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负载门</a:t>
            </a:r>
            <a:r>
              <a:rPr lang="en-US" altLang="zh-CN" sz="2400">
                <a:solidFill>
                  <a:schemeClr val="tx2"/>
                </a:solidFill>
              </a:rPr>
              <a:t>G</a:t>
            </a:r>
            <a:r>
              <a:rPr lang="en-US" altLang="zh-CN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6880" name="Rectangle 14">
            <a:extLst>
              <a:ext uri="{FF2B5EF4-FFF2-40B4-BE49-F238E27FC236}">
                <a16:creationId xmlns:a16="http://schemas.microsoft.com/office/drawing/2014/main" id="{B505BA13-4EE4-43D6-B2B2-2FB439205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2808288"/>
            <a:ext cx="792163" cy="29257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81" name="Rectangle 15">
            <a:extLst>
              <a:ext uri="{FF2B5EF4-FFF2-40B4-BE49-F238E27FC236}">
                <a16:creationId xmlns:a16="http://schemas.microsoft.com/office/drawing/2014/main" id="{206FA4AE-CFEA-483B-88CA-76DF68651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5" y="3051175"/>
            <a:ext cx="7985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82" name="Rectangle 16">
            <a:extLst>
              <a:ext uri="{FF2B5EF4-FFF2-40B4-BE49-F238E27FC236}">
                <a16:creationId xmlns:a16="http://schemas.microsoft.com/office/drawing/2014/main" id="{832B784D-122C-4C41-8866-F2FC86590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5821363"/>
            <a:ext cx="1385887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G</a:t>
            </a:r>
            <a:r>
              <a:rPr lang="en-US" altLang="zh-CN" sz="2000">
                <a:solidFill>
                  <a:srgbClr val="000000"/>
                </a:solidFill>
              </a:rPr>
              <a:t>1</a:t>
            </a:r>
            <a:r>
              <a:rPr lang="en-US" altLang="zh-CN" sz="2400">
                <a:solidFill>
                  <a:srgbClr val="000000"/>
                </a:solidFill>
              </a:rPr>
              <a:t> </a:t>
            </a:r>
            <a:r>
              <a:rPr lang="en-US" altLang="zh-CN" sz="3200" i="1">
                <a:solidFill>
                  <a:srgbClr val="000000"/>
                </a:solidFill>
              </a:rPr>
              <a:t>v</a:t>
            </a:r>
            <a:r>
              <a:rPr lang="en-US" altLang="zh-CN" sz="2400">
                <a:solidFill>
                  <a:srgbClr val="000000"/>
                </a:solidFill>
              </a:rPr>
              <a:t>o</a:t>
            </a:r>
            <a:r>
              <a:rPr lang="zh-CN" altLang="en-US" sz="2400">
                <a:solidFill>
                  <a:srgbClr val="000000"/>
                </a:solidFill>
              </a:rPr>
              <a:t>范围</a:t>
            </a:r>
            <a:endParaRPr lang="zh-CN" altLang="en-US" sz="2400"/>
          </a:p>
        </p:txBody>
      </p:sp>
      <p:sp>
        <p:nvSpPr>
          <p:cNvPr id="36883" name="Rectangle 17">
            <a:extLst>
              <a:ext uri="{FF2B5EF4-FFF2-40B4-BE49-F238E27FC236}">
                <a16:creationId xmlns:a16="http://schemas.microsoft.com/office/drawing/2014/main" id="{19BBB4D2-5E2A-4212-8841-512019600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413" y="2816225"/>
            <a:ext cx="865187" cy="29178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84" name="Text Box 20">
            <a:extLst>
              <a:ext uri="{FF2B5EF4-FFF2-40B4-BE49-F238E27FC236}">
                <a16:creationId xmlns:a16="http://schemas.microsoft.com/office/drawing/2014/main" id="{639C86FF-2E5D-424D-8F1D-2B94505C2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863" y="3032125"/>
            <a:ext cx="1150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V</a:t>
            </a:r>
            <a:r>
              <a:rPr lang="en-US" altLang="zh-CN" sz="1600" b="0"/>
              <a:t>OH(min)</a:t>
            </a:r>
          </a:p>
        </p:txBody>
      </p:sp>
      <p:sp>
        <p:nvSpPr>
          <p:cNvPr id="36885" name="Text Box 21">
            <a:extLst>
              <a:ext uri="{FF2B5EF4-FFF2-40B4-BE49-F238E27FC236}">
                <a16:creationId xmlns:a16="http://schemas.microsoft.com/office/drawing/2014/main" id="{98D3EA68-D701-40E5-9C13-CAD58A3ED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4951413"/>
            <a:ext cx="1162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V</a:t>
            </a:r>
            <a:r>
              <a:rPr lang="en-US" altLang="zh-CN" sz="1600" b="0"/>
              <a:t>OL(max)</a:t>
            </a:r>
          </a:p>
        </p:txBody>
      </p:sp>
      <p:sp>
        <p:nvSpPr>
          <p:cNvPr id="36886" name="Text Box 22">
            <a:extLst>
              <a:ext uri="{FF2B5EF4-FFF2-40B4-BE49-F238E27FC236}">
                <a16:creationId xmlns:a16="http://schemas.microsoft.com/office/drawing/2014/main" id="{BEE1E43F-4CAC-4B94-93B9-FACB19891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450" y="3476625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V</a:t>
            </a:r>
            <a:r>
              <a:rPr lang="en-US" altLang="zh-CN" sz="1600" b="0"/>
              <a:t>IH(min)</a:t>
            </a:r>
          </a:p>
        </p:txBody>
      </p:sp>
      <p:sp>
        <p:nvSpPr>
          <p:cNvPr id="36887" name="Text Box 23">
            <a:extLst>
              <a:ext uri="{FF2B5EF4-FFF2-40B4-BE49-F238E27FC236}">
                <a16:creationId xmlns:a16="http://schemas.microsoft.com/office/drawing/2014/main" id="{367309A1-06A5-4AD0-AB41-70488AF32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1938" y="4592638"/>
            <a:ext cx="1084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V</a:t>
            </a:r>
            <a:r>
              <a:rPr lang="en-US" altLang="zh-CN" sz="1600" b="0"/>
              <a:t>IL(max)</a:t>
            </a:r>
          </a:p>
        </p:txBody>
      </p:sp>
      <p:grpSp>
        <p:nvGrpSpPr>
          <p:cNvPr id="2" name="Group 52">
            <a:extLst>
              <a:ext uri="{FF2B5EF4-FFF2-40B4-BE49-F238E27FC236}">
                <a16:creationId xmlns:a16="http://schemas.microsoft.com/office/drawing/2014/main" id="{5948254F-20F4-4D64-AF32-5F387EC0C0D9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4483100"/>
            <a:ext cx="2843213" cy="1069975"/>
            <a:chOff x="3152" y="2824"/>
            <a:chExt cx="1791" cy="674"/>
          </a:xfrm>
        </p:grpSpPr>
        <p:sp>
          <p:nvSpPr>
            <p:cNvPr id="36908" name="Line 26">
              <a:extLst>
                <a:ext uri="{FF2B5EF4-FFF2-40B4-BE49-F238E27FC236}">
                  <a16:creationId xmlns:a16="http://schemas.microsoft.com/office/drawing/2014/main" id="{57B50226-F264-4A01-812E-62DBEA5C5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5" y="3051"/>
              <a:ext cx="9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9" name="Line 27">
              <a:extLst>
                <a:ext uri="{FF2B5EF4-FFF2-40B4-BE49-F238E27FC236}">
                  <a16:creationId xmlns:a16="http://schemas.microsoft.com/office/drawing/2014/main" id="{71A5B4F4-5866-4781-A1A3-C79B9EB7E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3271"/>
              <a:ext cx="9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0" name="Text Box 29">
              <a:extLst>
                <a:ext uri="{FF2B5EF4-FFF2-40B4-BE49-F238E27FC236}">
                  <a16:creationId xmlns:a16="http://schemas.microsoft.com/office/drawing/2014/main" id="{B8BFC2F8-61A1-4873-8432-4634E7FB44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" y="3005"/>
              <a:ext cx="4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V</a:t>
              </a:r>
              <a:r>
                <a:rPr lang="en-US" altLang="zh-CN" sz="1600" b="0"/>
                <a:t>NL</a:t>
              </a:r>
            </a:p>
          </p:txBody>
        </p:sp>
        <p:sp>
          <p:nvSpPr>
            <p:cNvPr id="36911" name="Line 30">
              <a:extLst>
                <a:ext uri="{FF2B5EF4-FFF2-40B4-BE49-F238E27FC236}">
                  <a16:creationId xmlns:a16="http://schemas.microsoft.com/office/drawing/2014/main" id="{654A79CC-25BB-49C5-8DE0-CB38164D40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1" y="3271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2" name="Line 31">
              <a:extLst>
                <a:ext uri="{FF2B5EF4-FFF2-40B4-BE49-F238E27FC236}">
                  <a16:creationId xmlns:a16="http://schemas.microsoft.com/office/drawing/2014/main" id="{E2678757-6911-4615-8C1A-A2729504CA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4" y="2824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51">
            <a:extLst>
              <a:ext uri="{FF2B5EF4-FFF2-40B4-BE49-F238E27FC236}">
                <a16:creationId xmlns:a16="http://schemas.microsoft.com/office/drawing/2014/main" id="{8A1837DB-7328-45DF-B338-D2A6BF946605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3006725"/>
            <a:ext cx="2843213" cy="1106488"/>
            <a:chOff x="3152" y="1894"/>
            <a:chExt cx="1791" cy="697"/>
          </a:xfrm>
        </p:grpSpPr>
        <p:sp>
          <p:nvSpPr>
            <p:cNvPr id="36903" name="Line 24">
              <a:extLst>
                <a:ext uri="{FF2B5EF4-FFF2-40B4-BE49-F238E27FC236}">
                  <a16:creationId xmlns:a16="http://schemas.microsoft.com/office/drawing/2014/main" id="{EEEC1705-6E4E-4A86-B872-F090867117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2115"/>
              <a:ext cx="9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4" name="Line 25">
              <a:extLst>
                <a:ext uri="{FF2B5EF4-FFF2-40B4-BE49-F238E27FC236}">
                  <a16:creationId xmlns:a16="http://schemas.microsoft.com/office/drawing/2014/main" id="{721DAC5A-D334-4B34-A99D-8AD85803E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5" y="2364"/>
              <a:ext cx="9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5" name="Text Box 28">
              <a:extLst>
                <a:ext uri="{FF2B5EF4-FFF2-40B4-BE49-F238E27FC236}">
                  <a16:creationId xmlns:a16="http://schemas.microsoft.com/office/drawing/2014/main" id="{3AB8927E-6DEB-4AF8-95E2-B8ADDFB3B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1" y="2075"/>
              <a:ext cx="4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V</a:t>
              </a:r>
              <a:r>
                <a:rPr lang="en-US" altLang="zh-CN" sz="1600" b="0"/>
                <a:t>NH</a:t>
              </a:r>
            </a:p>
          </p:txBody>
        </p:sp>
        <p:sp>
          <p:nvSpPr>
            <p:cNvPr id="36906" name="Line 32">
              <a:extLst>
                <a:ext uri="{FF2B5EF4-FFF2-40B4-BE49-F238E27FC236}">
                  <a16:creationId xmlns:a16="http://schemas.microsoft.com/office/drawing/2014/main" id="{809878C1-3D9D-40C0-AD75-8763C3439D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6" y="2364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7" name="Line 33">
              <a:extLst>
                <a:ext uri="{FF2B5EF4-FFF2-40B4-BE49-F238E27FC236}">
                  <a16:creationId xmlns:a16="http://schemas.microsoft.com/office/drawing/2014/main" id="{08BD7D65-7847-4D18-BFD3-6272B7FE3A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6" y="1894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90" name="Text Box 34">
            <a:extLst>
              <a:ext uri="{FF2B5EF4-FFF2-40B4-BE49-F238E27FC236}">
                <a16:creationId xmlns:a16="http://schemas.microsoft.com/office/drawing/2014/main" id="{DA4EE434-B36F-4457-A194-B029983E4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5913" y="2646363"/>
            <a:ext cx="696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V</a:t>
            </a:r>
            <a:r>
              <a:rPr lang="en-US" altLang="zh-CN" sz="1600" b="0"/>
              <a:t>DD</a:t>
            </a:r>
          </a:p>
        </p:txBody>
      </p:sp>
      <p:sp>
        <p:nvSpPr>
          <p:cNvPr id="36891" name="Text Box 35">
            <a:extLst>
              <a:ext uri="{FF2B5EF4-FFF2-40B4-BE49-F238E27FC236}">
                <a16:creationId xmlns:a16="http://schemas.microsoft.com/office/drawing/2014/main" id="{7166C0BF-49D1-4D16-9874-38D8F99C3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2738" y="5394325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0V</a:t>
            </a:r>
            <a:endParaRPr lang="en-US" altLang="zh-CN" sz="1600" b="0"/>
          </a:p>
        </p:txBody>
      </p:sp>
      <p:sp>
        <p:nvSpPr>
          <p:cNvPr id="36892" name="Rectangle 36">
            <a:extLst>
              <a:ext uri="{FF2B5EF4-FFF2-40B4-BE49-F238E27FC236}">
                <a16:creationId xmlns:a16="http://schemas.microsoft.com/office/drawing/2014/main" id="{9091FA38-C6A5-432A-9AA1-BB5FD25AA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805488"/>
            <a:ext cx="131762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G</a:t>
            </a:r>
            <a:r>
              <a:rPr lang="en-US" altLang="zh-CN" sz="2000">
                <a:solidFill>
                  <a:srgbClr val="000000"/>
                </a:solidFill>
              </a:rPr>
              <a:t>2</a:t>
            </a:r>
            <a:r>
              <a:rPr lang="en-US" altLang="zh-CN" sz="2400">
                <a:solidFill>
                  <a:srgbClr val="000000"/>
                </a:solidFill>
              </a:rPr>
              <a:t> </a:t>
            </a:r>
            <a:r>
              <a:rPr lang="en-US" altLang="zh-CN" sz="3200" i="1">
                <a:solidFill>
                  <a:srgbClr val="000000"/>
                </a:solidFill>
              </a:rPr>
              <a:t>v</a:t>
            </a:r>
            <a:r>
              <a:rPr lang="en-US" altLang="zh-CN" sz="2400">
                <a:solidFill>
                  <a:srgbClr val="000000"/>
                </a:solidFill>
              </a:rPr>
              <a:t>i</a:t>
            </a:r>
            <a:r>
              <a:rPr lang="zh-CN" altLang="en-US" sz="2400">
                <a:solidFill>
                  <a:srgbClr val="000000"/>
                </a:solidFill>
              </a:rPr>
              <a:t>范围</a:t>
            </a:r>
          </a:p>
        </p:txBody>
      </p:sp>
      <p:sp>
        <p:nvSpPr>
          <p:cNvPr id="36893" name="Line 37">
            <a:extLst>
              <a:ext uri="{FF2B5EF4-FFF2-40B4-BE49-F238E27FC236}">
                <a16:creationId xmlns:a16="http://schemas.microsoft.com/office/drawing/2014/main" id="{AD7FBE0A-DE62-4A9D-84BD-7B7CD21EF9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625" y="1739900"/>
            <a:ext cx="147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4" name="AutoShape 38">
            <a:extLst>
              <a:ext uri="{FF2B5EF4-FFF2-40B4-BE49-F238E27FC236}">
                <a16:creationId xmlns:a16="http://schemas.microsoft.com/office/drawing/2014/main" id="{9E1FF9E7-F409-47B2-A334-7811A9C79AD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68106" y="1499395"/>
            <a:ext cx="523875" cy="493712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95" name="Line 39">
            <a:extLst>
              <a:ext uri="{FF2B5EF4-FFF2-40B4-BE49-F238E27FC236}">
                <a16:creationId xmlns:a16="http://schemas.microsoft.com/office/drawing/2014/main" id="{44F06B05-C8A3-42CC-8FE2-D44F3BFE6E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2825" y="1746250"/>
            <a:ext cx="361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6" name="Oval 40">
            <a:extLst>
              <a:ext uri="{FF2B5EF4-FFF2-40B4-BE49-F238E27FC236}">
                <a16:creationId xmlns:a16="http://schemas.microsoft.com/office/drawing/2014/main" id="{708914C6-B897-4E39-B542-B73964D19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3" y="1674813"/>
            <a:ext cx="130175" cy="1301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97" name="Line 41">
            <a:extLst>
              <a:ext uri="{FF2B5EF4-FFF2-40B4-BE49-F238E27FC236}">
                <a16:creationId xmlns:a16="http://schemas.microsoft.com/office/drawing/2014/main" id="{BF30E694-0DD2-4C56-80AD-FC0E3E1A4C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2088" y="1755775"/>
            <a:ext cx="361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8" name="Oval 42">
            <a:extLst>
              <a:ext uri="{FF2B5EF4-FFF2-40B4-BE49-F238E27FC236}">
                <a16:creationId xmlns:a16="http://schemas.microsoft.com/office/drawing/2014/main" id="{CBDBD94B-A07F-4EEE-A8C0-449FD9DF9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0" y="1684338"/>
            <a:ext cx="130175" cy="1301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99" name="Rectangle 43">
            <a:extLst>
              <a:ext uri="{FF2B5EF4-FFF2-40B4-BE49-F238E27FC236}">
                <a16:creationId xmlns:a16="http://schemas.microsoft.com/office/drawing/2014/main" id="{8F4DF151-D7B0-4569-AF93-3F3AB061D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1233488"/>
            <a:ext cx="33337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3200" i="1">
                <a:solidFill>
                  <a:srgbClr val="000000"/>
                </a:solidFill>
              </a:rPr>
              <a:t>v</a:t>
            </a:r>
            <a:r>
              <a:rPr lang="en-US" altLang="zh-CN" sz="2400">
                <a:solidFill>
                  <a:srgbClr val="000000"/>
                </a:solidFill>
              </a:rPr>
              <a:t>o</a:t>
            </a:r>
            <a:endParaRPr lang="zh-CN" altLang="en-US" sz="2400"/>
          </a:p>
        </p:txBody>
      </p:sp>
      <p:sp>
        <p:nvSpPr>
          <p:cNvPr id="36900" name="Rectangle 44">
            <a:extLst>
              <a:ext uri="{FF2B5EF4-FFF2-40B4-BE49-F238E27FC236}">
                <a16:creationId xmlns:a16="http://schemas.microsoft.com/office/drawing/2014/main" id="{ECCF3337-0E3A-446F-851A-ED50F9C71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300" y="1233488"/>
            <a:ext cx="2651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3200" i="1">
                <a:solidFill>
                  <a:srgbClr val="000000"/>
                </a:solidFill>
              </a:rPr>
              <a:t>v</a:t>
            </a:r>
            <a:r>
              <a:rPr lang="en-US" altLang="zh-CN" sz="2400">
                <a:solidFill>
                  <a:srgbClr val="000000"/>
                </a:solidFill>
              </a:rPr>
              <a:t>i</a:t>
            </a:r>
            <a:endParaRPr lang="zh-CN" altLang="en-US" sz="2400"/>
          </a:p>
        </p:txBody>
      </p:sp>
      <p:sp>
        <p:nvSpPr>
          <p:cNvPr id="1133613" name="Rectangle 45">
            <a:extLst>
              <a:ext uri="{FF2B5EF4-FFF2-40B4-BE49-F238E27FC236}">
                <a16:creationId xmlns:a16="http://schemas.microsoft.com/office/drawing/2014/main" id="{C101CF25-DFD7-49AF-B31B-5FCCFCB4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876925"/>
            <a:ext cx="28860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/>
              <a:t>V</a:t>
            </a:r>
            <a:r>
              <a:rPr kumimoji="1" lang="en-US" altLang="zh-CN" sz="2400" baseline="-25000"/>
              <a:t>NH </a:t>
            </a:r>
            <a:r>
              <a:rPr kumimoji="1" lang="en-US" altLang="zh-CN" sz="2400"/>
              <a:t>=V</a:t>
            </a:r>
            <a:r>
              <a:rPr kumimoji="1" lang="en-US" altLang="zh-CN" sz="2400" baseline="-25000"/>
              <a:t>OH(min)</a:t>
            </a:r>
            <a:r>
              <a:rPr kumimoji="1" lang="en-US" altLang="zh-CN" sz="2400">
                <a:cs typeface="Times New Roman" panose="02020603050405020304" pitchFamily="18" charset="0"/>
              </a:rPr>
              <a:t>–</a:t>
            </a:r>
            <a:r>
              <a:rPr kumimoji="1" lang="en-US" altLang="zh-CN" sz="2400"/>
              <a:t>V</a:t>
            </a:r>
            <a:r>
              <a:rPr kumimoji="1" lang="en-US" altLang="zh-CN" sz="2400" baseline="-25000"/>
              <a:t>IH(min)</a:t>
            </a:r>
            <a:endParaRPr kumimoji="1" lang="en-US" altLang="zh-CN" sz="2400">
              <a:latin typeface="Tahoma" panose="020B0604030504040204" pitchFamily="34" charset="0"/>
            </a:endParaRPr>
          </a:p>
        </p:txBody>
      </p:sp>
      <p:sp>
        <p:nvSpPr>
          <p:cNvPr id="1133614" name="Rectangle 46">
            <a:extLst>
              <a:ext uri="{FF2B5EF4-FFF2-40B4-BE49-F238E27FC236}">
                <a16:creationId xmlns:a16="http://schemas.microsoft.com/office/drawing/2014/main" id="{719FFB43-C648-4590-85B1-36DB957AB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4400550"/>
            <a:ext cx="292258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ct val="0"/>
              </a:spcAft>
              <a:buFontTx/>
              <a:buNone/>
            </a:pPr>
            <a:r>
              <a:rPr kumimoji="1" lang="en-US" altLang="zh-CN" sz="2400"/>
              <a:t>V</a:t>
            </a:r>
            <a:r>
              <a:rPr kumimoji="1" lang="en-US" altLang="zh-CN" sz="2400" baseline="-25000"/>
              <a:t>NL</a:t>
            </a:r>
            <a:r>
              <a:rPr kumimoji="1" lang="en-US" altLang="zh-CN" sz="2400"/>
              <a:t> =V</a:t>
            </a:r>
            <a:r>
              <a:rPr kumimoji="1" lang="en-US" altLang="zh-CN" sz="2400" baseline="-25000"/>
              <a:t>IL(max) </a:t>
            </a:r>
            <a:r>
              <a:rPr kumimoji="1" lang="en-US" altLang="zh-CN" sz="2400">
                <a:cs typeface="Times New Roman" panose="02020603050405020304" pitchFamily="18" charset="0"/>
              </a:rPr>
              <a:t>–</a:t>
            </a:r>
            <a:r>
              <a:rPr kumimoji="1" lang="en-US" altLang="zh-CN" sz="2400"/>
              <a:t>V</a:t>
            </a:r>
            <a:r>
              <a:rPr kumimoji="1" lang="en-US" altLang="zh-CN" sz="2400" baseline="-25000"/>
              <a:t>OL(max)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3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13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571" grpId="0" build="p"/>
      <p:bldP spid="1133613" grpId="0"/>
      <p:bldP spid="11336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1">
            <a:extLst>
              <a:ext uri="{FF2B5EF4-FFF2-40B4-BE49-F238E27FC236}">
                <a16:creationId xmlns:a16="http://schemas.microsoft.com/office/drawing/2014/main" id="{AA9EBACA-EDAC-46C5-B044-958B2DCD432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9F90CAB-A19D-4B57-ADD1-59AA8A21BA27}" type="datetime1">
              <a:rPr lang="zh-CN" altLang="en-US" smtClean="0">
                <a:solidFill>
                  <a:srgbClr val="B2B2B2"/>
                </a:solidFill>
              </a:rPr>
              <a:pPr/>
              <a:t>2022/12/14</a:t>
            </a:fld>
            <a:endParaRPr lang="en-US" altLang="zh-CN">
              <a:solidFill>
                <a:srgbClr val="B2B2B2"/>
              </a:solidFill>
            </a:endParaRPr>
          </a:p>
        </p:txBody>
      </p:sp>
      <p:sp>
        <p:nvSpPr>
          <p:cNvPr id="35843" name="页脚占位符 2">
            <a:extLst>
              <a:ext uri="{FF2B5EF4-FFF2-40B4-BE49-F238E27FC236}">
                <a16:creationId xmlns:a16="http://schemas.microsoft.com/office/drawing/2014/main" id="{5F75C6B6-129E-4A36-85CD-20DE5FAD42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B2B2B2"/>
                </a:solidFill>
              </a:rPr>
              <a:t>模拟与数字电路 — 逻辑门电路</a:t>
            </a:r>
            <a:endParaRPr lang="en-US" altLang="zh-CN">
              <a:solidFill>
                <a:srgbClr val="B2B2B2"/>
              </a:solidFill>
            </a:endParaRPr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97AB5FF8-2DBF-4E84-83FC-3DA028BCB2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C14AC2-E41C-48FA-B782-77F400935447}" type="slidenum">
              <a:rPr lang="en-US" altLang="zh-CN" smtClean="0">
                <a:solidFill>
                  <a:srgbClr val="B2B2B2"/>
                </a:solidFill>
              </a:rPr>
              <a:pPr/>
              <a:t>22</a:t>
            </a:fld>
            <a:endParaRPr lang="en-US" altLang="zh-CN">
              <a:solidFill>
                <a:srgbClr val="B2B2B2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9F2951F-1752-48FE-AC8B-C1C773F8F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dirty="0"/>
              <a:t>TTL</a:t>
            </a:r>
            <a:r>
              <a:rPr lang="zh-CN" altLang="zh-CN" dirty="0"/>
              <a:t>和</a:t>
            </a:r>
            <a:r>
              <a:rPr lang="en-US" altLang="zh-CN" dirty="0"/>
              <a:t>CMOS</a:t>
            </a:r>
            <a:r>
              <a:rPr lang="zh-CN" altLang="zh-CN" dirty="0"/>
              <a:t>逻辑电平</a:t>
            </a:r>
            <a:endParaRPr lang="zh-CN" altLang="en-US" kern="0" dirty="0"/>
          </a:p>
        </p:txBody>
      </p:sp>
      <p:graphicFrame>
        <p:nvGraphicFramePr>
          <p:cNvPr id="7" name="Object 18">
            <a:extLst>
              <a:ext uri="{FF2B5EF4-FFF2-40B4-BE49-F238E27FC236}">
                <a16:creationId xmlns:a16="http://schemas.microsoft.com/office/drawing/2014/main" id="{A3EC248B-DAD3-4856-AD85-B1AB30AD4B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511550"/>
              </p:ext>
            </p:extLst>
          </p:nvPr>
        </p:nvGraphicFramePr>
        <p:xfrm>
          <a:off x="539551" y="1482888"/>
          <a:ext cx="8128991" cy="4574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Picture" r:id="rId3" imgW="5810400" imgH="2867040" progId="Word.Picture.8">
                  <p:embed/>
                </p:oleObj>
              </mc:Choice>
              <mc:Fallback>
                <p:oleObj name="Picture" r:id="rId3" imgW="5810400" imgH="2867040" progId="Word.Picture.8">
                  <p:embed/>
                  <p:pic>
                    <p:nvPicPr>
                      <p:cNvPr id="1126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1" y="1482888"/>
                        <a:ext cx="8128991" cy="457440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>
            <a:extLst>
              <a:ext uri="{FF2B5EF4-FFF2-40B4-BE49-F238E27FC236}">
                <a16:creationId xmlns:a16="http://schemas.microsoft.com/office/drawing/2014/main" id="{216B3D8E-CBDD-4AFF-B8B6-F777ECC1D97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512E4F2-57E1-47C2-AF81-51AF62FF7EEA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2022/12/13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8915" name="Rectangle 5">
            <a:extLst>
              <a:ext uri="{FF2B5EF4-FFF2-40B4-BE49-F238E27FC236}">
                <a16:creationId xmlns:a16="http://schemas.microsoft.com/office/drawing/2014/main" id="{59037B65-3857-4A3F-8273-AC0FA7B712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6">
            <a:extLst>
              <a:ext uri="{FF2B5EF4-FFF2-40B4-BE49-F238E27FC236}">
                <a16:creationId xmlns:a16="http://schemas.microsoft.com/office/drawing/2014/main" id="{E2C39CC2-9B5C-4E25-BA23-4C16343AC1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93293DA-711D-4581-B872-5D1B4692FD41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98012D6A-0539-4E0B-B850-831E0320FE8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传输延迟</a:t>
            </a:r>
          </a:p>
        </p:txBody>
      </p:sp>
      <p:sp>
        <p:nvSpPr>
          <p:cNvPr id="91142" name="Rectangle 3">
            <a:extLst>
              <a:ext uri="{FF2B5EF4-FFF2-40B4-BE49-F238E27FC236}">
                <a16:creationId xmlns:a16="http://schemas.microsoft.com/office/drawing/2014/main" id="{20BC14DD-EC12-47F3-807D-9670813D92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7338"/>
            <a:ext cx="2927350" cy="3348037"/>
          </a:xfrm>
        </p:spPr>
        <p:txBody>
          <a:bodyPr/>
          <a:lstStyle/>
          <a:p>
            <a:r>
              <a:rPr lang="zh-CN" altLang="en-US"/>
              <a:t>在输入脉冲波形作用下，其输出波形相对于输入波形的延迟时间</a:t>
            </a:r>
          </a:p>
          <a:p>
            <a:pPr lvl="1"/>
            <a:r>
              <a:rPr lang="zh-CN" altLang="en-US"/>
              <a:t>表征门电路的开关速度</a:t>
            </a:r>
          </a:p>
        </p:txBody>
      </p:sp>
      <p:sp>
        <p:nvSpPr>
          <p:cNvPr id="38919" name="AutoShape 4">
            <a:extLst>
              <a:ext uri="{FF2B5EF4-FFF2-40B4-BE49-F238E27FC236}">
                <a16:creationId xmlns:a16="http://schemas.microsoft.com/office/drawing/2014/main" id="{AFB82D54-2824-423D-993D-9F5C6804229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492500" y="1484313"/>
            <a:ext cx="4960938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0" name="Rectangle 6">
            <a:extLst>
              <a:ext uri="{FF2B5EF4-FFF2-40B4-BE49-F238E27FC236}">
                <a16:creationId xmlns:a16="http://schemas.microsoft.com/office/drawing/2014/main" id="{8B5844DB-32AB-4D64-AD09-5BC47F448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175" y="2509838"/>
            <a:ext cx="925513" cy="428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8921" name="Rectangle 7">
            <a:extLst>
              <a:ext uri="{FF2B5EF4-FFF2-40B4-BE49-F238E27FC236}">
                <a16:creationId xmlns:a16="http://schemas.microsoft.com/office/drawing/2014/main" id="{16AD9C8B-E4B5-49E2-9759-12BAA60F7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75" y="1527175"/>
            <a:ext cx="1871663" cy="412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8922" name="Freeform 8">
            <a:extLst>
              <a:ext uri="{FF2B5EF4-FFF2-40B4-BE49-F238E27FC236}">
                <a16:creationId xmlns:a16="http://schemas.microsoft.com/office/drawing/2014/main" id="{ACB71DD4-D303-4980-8815-79A28315BE49}"/>
              </a:ext>
            </a:extLst>
          </p:cNvPr>
          <p:cNvSpPr>
            <a:spLocks/>
          </p:cNvSpPr>
          <p:nvPr/>
        </p:nvSpPr>
        <p:spPr bwMode="auto">
          <a:xfrm>
            <a:off x="6694488" y="1527175"/>
            <a:ext cx="450850" cy="1025525"/>
          </a:xfrm>
          <a:custGeom>
            <a:avLst/>
            <a:gdLst>
              <a:gd name="T0" fmla="*/ 2147483646 w 182"/>
              <a:gd name="T1" fmla="*/ 2147483646 h 436"/>
              <a:gd name="T2" fmla="*/ 2147483646 w 182"/>
              <a:gd name="T3" fmla="*/ 2147483646 h 436"/>
              <a:gd name="T4" fmla="*/ 2147483646 w 182"/>
              <a:gd name="T5" fmla="*/ 0 h 436"/>
              <a:gd name="T6" fmla="*/ 0 w 182"/>
              <a:gd name="T7" fmla="*/ 2147483646 h 436"/>
              <a:gd name="T8" fmla="*/ 2147483646 w 182"/>
              <a:gd name="T9" fmla="*/ 2147483646 h 4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436"/>
              <a:gd name="T17" fmla="*/ 182 w 182"/>
              <a:gd name="T18" fmla="*/ 436 h 4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436">
                <a:moveTo>
                  <a:pt x="164" y="436"/>
                </a:moveTo>
                <a:lnTo>
                  <a:pt x="182" y="427"/>
                </a:lnTo>
                <a:lnTo>
                  <a:pt x="18" y="0"/>
                </a:lnTo>
                <a:lnTo>
                  <a:pt x="0" y="9"/>
                </a:lnTo>
                <a:lnTo>
                  <a:pt x="164" y="4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3" name="Freeform 9">
            <a:extLst>
              <a:ext uri="{FF2B5EF4-FFF2-40B4-BE49-F238E27FC236}">
                <a16:creationId xmlns:a16="http://schemas.microsoft.com/office/drawing/2014/main" id="{43679A87-DA0E-44D7-9FF7-201E5CC65B0D}"/>
              </a:ext>
            </a:extLst>
          </p:cNvPr>
          <p:cNvSpPr>
            <a:spLocks/>
          </p:cNvSpPr>
          <p:nvPr/>
        </p:nvSpPr>
        <p:spPr bwMode="auto">
          <a:xfrm>
            <a:off x="4440238" y="1527175"/>
            <a:ext cx="452437" cy="1025525"/>
          </a:xfrm>
          <a:custGeom>
            <a:avLst/>
            <a:gdLst>
              <a:gd name="T0" fmla="*/ 0 w 182"/>
              <a:gd name="T1" fmla="*/ 2147483646 h 436"/>
              <a:gd name="T2" fmla="*/ 2147483646 w 182"/>
              <a:gd name="T3" fmla="*/ 2147483646 h 436"/>
              <a:gd name="T4" fmla="*/ 2147483646 w 182"/>
              <a:gd name="T5" fmla="*/ 2147483646 h 436"/>
              <a:gd name="T6" fmla="*/ 2147483646 w 182"/>
              <a:gd name="T7" fmla="*/ 0 h 436"/>
              <a:gd name="T8" fmla="*/ 0 w 182"/>
              <a:gd name="T9" fmla="*/ 2147483646 h 4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436"/>
              <a:gd name="T17" fmla="*/ 182 w 182"/>
              <a:gd name="T18" fmla="*/ 436 h 4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436">
                <a:moveTo>
                  <a:pt x="0" y="427"/>
                </a:moveTo>
                <a:lnTo>
                  <a:pt x="18" y="436"/>
                </a:lnTo>
                <a:lnTo>
                  <a:pt x="182" y="9"/>
                </a:lnTo>
                <a:lnTo>
                  <a:pt x="163" y="0"/>
                </a:lnTo>
                <a:lnTo>
                  <a:pt x="0" y="4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4" name="Rectangle 10">
            <a:extLst>
              <a:ext uri="{FF2B5EF4-FFF2-40B4-BE49-F238E27FC236}">
                <a16:creationId xmlns:a16="http://schemas.microsoft.com/office/drawing/2014/main" id="{E84F6A22-A193-4C6D-8227-24D16470A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888" y="2489200"/>
            <a:ext cx="1263650" cy="412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8925" name="Rectangle 11">
            <a:extLst>
              <a:ext uri="{FF2B5EF4-FFF2-40B4-BE49-F238E27FC236}">
                <a16:creationId xmlns:a16="http://schemas.microsoft.com/office/drawing/2014/main" id="{2061368D-1928-46B9-900D-F7D1E8614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263" y="3409950"/>
            <a:ext cx="698500" cy="412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8926" name="Rectangle 12">
            <a:extLst>
              <a:ext uri="{FF2B5EF4-FFF2-40B4-BE49-F238E27FC236}">
                <a16:creationId xmlns:a16="http://schemas.microsoft.com/office/drawing/2014/main" id="{F755D83C-A106-4AE2-B0CE-C4F1B5A9C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8" y="4349750"/>
            <a:ext cx="1851025" cy="428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8927" name="Freeform 13">
            <a:extLst>
              <a:ext uri="{FF2B5EF4-FFF2-40B4-BE49-F238E27FC236}">
                <a16:creationId xmlns:a16="http://schemas.microsoft.com/office/drawing/2014/main" id="{9F2248D1-BEA9-45AE-A803-F14BDEFB7F70}"/>
              </a:ext>
            </a:extLst>
          </p:cNvPr>
          <p:cNvSpPr>
            <a:spLocks/>
          </p:cNvSpPr>
          <p:nvPr/>
        </p:nvSpPr>
        <p:spPr bwMode="auto">
          <a:xfrm>
            <a:off x="5092700" y="3430588"/>
            <a:ext cx="430213" cy="962025"/>
          </a:xfrm>
          <a:custGeom>
            <a:avLst/>
            <a:gdLst>
              <a:gd name="T0" fmla="*/ 2147483646 w 173"/>
              <a:gd name="T1" fmla="*/ 0 h 409"/>
              <a:gd name="T2" fmla="*/ 0 w 173"/>
              <a:gd name="T3" fmla="*/ 2147483646 h 409"/>
              <a:gd name="T4" fmla="*/ 2147483646 w 173"/>
              <a:gd name="T5" fmla="*/ 2147483646 h 409"/>
              <a:gd name="T6" fmla="*/ 2147483646 w 173"/>
              <a:gd name="T7" fmla="*/ 2147483646 h 409"/>
              <a:gd name="T8" fmla="*/ 2147483646 w 173"/>
              <a:gd name="T9" fmla="*/ 0 h 4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3"/>
              <a:gd name="T16" fmla="*/ 0 h 409"/>
              <a:gd name="T17" fmla="*/ 173 w 173"/>
              <a:gd name="T18" fmla="*/ 409 h 4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3" h="409">
                <a:moveTo>
                  <a:pt x="18" y="0"/>
                </a:moveTo>
                <a:lnTo>
                  <a:pt x="0" y="9"/>
                </a:lnTo>
                <a:lnTo>
                  <a:pt x="154" y="409"/>
                </a:lnTo>
                <a:lnTo>
                  <a:pt x="173" y="400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8" name="Freeform 14">
            <a:extLst>
              <a:ext uri="{FF2B5EF4-FFF2-40B4-BE49-F238E27FC236}">
                <a16:creationId xmlns:a16="http://schemas.microsoft.com/office/drawing/2014/main" id="{27D9A985-DF9A-435A-A8D6-2741D8A0B597}"/>
              </a:ext>
            </a:extLst>
          </p:cNvPr>
          <p:cNvSpPr>
            <a:spLocks/>
          </p:cNvSpPr>
          <p:nvPr/>
        </p:nvSpPr>
        <p:spPr bwMode="auto">
          <a:xfrm>
            <a:off x="7302500" y="3409950"/>
            <a:ext cx="430213" cy="982663"/>
          </a:xfrm>
          <a:custGeom>
            <a:avLst/>
            <a:gdLst>
              <a:gd name="T0" fmla="*/ 2147483646 w 173"/>
              <a:gd name="T1" fmla="*/ 2147483646 h 418"/>
              <a:gd name="T2" fmla="*/ 2147483646 w 173"/>
              <a:gd name="T3" fmla="*/ 0 h 418"/>
              <a:gd name="T4" fmla="*/ 0 w 173"/>
              <a:gd name="T5" fmla="*/ 2147483646 h 418"/>
              <a:gd name="T6" fmla="*/ 2147483646 w 173"/>
              <a:gd name="T7" fmla="*/ 2147483646 h 418"/>
              <a:gd name="T8" fmla="*/ 2147483646 w 173"/>
              <a:gd name="T9" fmla="*/ 2147483646 h 4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3"/>
              <a:gd name="T16" fmla="*/ 0 h 418"/>
              <a:gd name="T17" fmla="*/ 173 w 173"/>
              <a:gd name="T18" fmla="*/ 418 h 4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3" h="418">
                <a:moveTo>
                  <a:pt x="173" y="9"/>
                </a:moveTo>
                <a:lnTo>
                  <a:pt x="155" y="0"/>
                </a:lnTo>
                <a:lnTo>
                  <a:pt x="0" y="409"/>
                </a:lnTo>
                <a:lnTo>
                  <a:pt x="18" y="418"/>
                </a:lnTo>
                <a:lnTo>
                  <a:pt x="173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9" name="Rectangle 15">
            <a:extLst>
              <a:ext uri="{FF2B5EF4-FFF2-40B4-BE49-F238E27FC236}">
                <a16:creationId xmlns:a16="http://schemas.microsoft.com/office/drawing/2014/main" id="{1B816D14-2123-4386-B356-5928CD489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950" y="3409950"/>
            <a:ext cx="1600200" cy="412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38930" name="Group 16">
            <a:extLst>
              <a:ext uri="{FF2B5EF4-FFF2-40B4-BE49-F238E27FC236}">
                <a16:creationId xmlns:a16="http://schemas.microsoft.com/office/drawing/2014/main" id="{4168800F-A817-4A17-9762-65943B963329}"/>
              </a:ext>
            </a:extLst>
          </p:cNvPr>
          <p:cNvGrpSpPr>
            <a:grpSpLocks/>
          </p:cNvGrpSpPr>
          <p:nvPr/>
        </p:nvGrpSpPr>
        <p:grpSpPr bwMode="auto">
          <a:xfrm>
            <a:off x="4687888" y="1870075"/>
            <a:ext cx="22225" cy="1366838"/>
            <a:chOff x="3951" y="2052"/>
            <a:chExt cx="9" cy="581"/>
          </a:xfrm>
        </p:grpSpPr>
        <p:sp>
          <p:nvSpPr>
            <p:cNvPr id="39079" name="Freeform 17">
              <a:extLst>
                <a:ext uri="{FF2B5EF4-FFF2-40B4-BE49-F238E27FC236}">
                  <a16:creationId xmlns:a16="http://schemas.microsoft.com/office/drawing/2014/main" id="{198E7FA4-24ED-477F-BB58-DDC79C5FE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" y="2597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0" name="Freeform 18">
              <a:extLst>
                <a:ext uri="{FF2B5EF4-FFF2-40B4-BE49-F238E27FC236}">
                  <a16:creationId xmlns:a16="http://schemas.microsoft.com/office/drawing/2014/main" id="{8A0297C4-25C6-4436-A4B3-9B37458D0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" y="2533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1" name="Freeform 19">
              <a:extLst>
                <a:ext uri="{FF2B5EF4-FFF2-40B4-BE49-F238E27FC236}">
                  <a16:creationId xmlns:a16="http://schemas.microsoft.com/office/drawing/2014/main" id="{2D7BA5AA-452C-4AED-A7B7-3AF66CB03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" y="2470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2" name="Freeform 20">
              <a:extLst>
                <a:ext uri="{FF2B5EF4-FFF2-40B4-BE49-F238E27FC236}">
                  <a16:creationId xmlns:a16="http://schemas.microsoft.com/office/drawing/2014/main" id="{CECF5E5A-4FF7-485E-B0EE-F15F10DBB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" y="2406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3" name="Freeform 21">
              <a:extLst>
                <a:ext uri="{FF2B5EF4-FFF2-40B4-BE49-F238E27FC236}">
                  <a16:creationId xmlns:a16="http://schemas.microsoft.com/office/drawing/2014/main" id="{7BC850FC-B263-490E-B757-6BEC524AC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" y="2342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4" name="Freeform 22">
              <a:extLst>
                <a:ext uri="{FF2B5EF4-FFF2-40B4-BE49-F238E27FC236}">
                  <a16:creationId xmlns:a16="http://schemas.microsoft.com/office/drawing/2014/main" id="{EB49567D-4AFC-4FCB-B84D-24231AB3D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" y="2279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5" name="Freeform 23">
              <a:extLst>
                <a:ext uri="{FF2B5EF4-FFF2-40B4-BE49-F238E27FC236}">
                  <a16:creationId xmlns:a16="http://schemas.microsoft.com/office/drawing/2014/main" id="{0CD5B386-8AF7-469C-8156-EAB63A9D2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" y="2215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6" name="Freeform 24">
              <a:extLst>
                <a:ext uri="{FF2B5EF4-FFF2-40B4-BE49-F238E27FC236}">
                  <a16:creationId xmlns:a16="http://schemas.microsoft.com/office/drawing/2014/main" id="{92053042-0E73-4B60-985F-BB918C834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" y="2152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7" name="Freeform 25">
              <a:extLst>
                <a:ext uri="{FF2B5EF4-FFF2-40B4-BE49-F238E27FC236}">
                  <a16:creationId xmlns:a16="http://schemas.microsoft.com/office/drawing/2014/main" id="{572EC7A9-66E2-4F35-9887-D55C6AC7E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" y="2088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8" name="Freeform 26">
              <a:extLst>
                <a:ext uri="{FF2B5EF4-FFF2-40B4-BE49-F238E27FC236}">
                  <a16:creationId xmlns:a16="http://schemas.microsoft.com/office/drawing/2014/main" id="{A9F33D47-895A-48AF-B4AC-8366F068A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" y="2052"/>
              <a:ext cx="9" cy="9"/>
            </a:xfrm>
            <a:custGeom>
              <a:avLst/>
              <a:gdLst>
                <a:gd name="T0" fmla="*/ 0 w 9"/>
                <a:gd name="T1" fmla="*/ 9 h 9"/>
                <a:gd name="T2" fmla="*/ 0 w 9"/>
                <a:gd name="T3" fmla="*/ 9 h 9"/>
                <a:gd name="T4" fmla="*/ 9 w 9"/>
                <a:gd name="T5" fmla="*/ 9 h 9"/>
                <a:gd name="T6" fmla="*/ 9 w 9"/>
                <a:gd name="T7" fmla="*/ 0 h 9"/>
                <a:gd name="T8" fmla="*/ 0 w 9"/>
                <a:gd name="T9" fmla="*/ 0 h 9"/>
                <a:gd name="T10" fmla="*/ 0 w 9"/>
                <a:gd name="T11" fmla="*/ 0 h 9"/>
                <a:gd name="T12" fmla="*/ 0 w 9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9"/>
                <a:gd name="T23" fmla="*/ 9 w 9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9">
                  <a:moveTo>
                    <a:pt x="0" y="9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31" name="Line 27">
            <a:extLst>
              <a:ext uri="{FF2B5EF4-FFF2-40B4-BE49-F238E27FC236}">
                <a16:creationId xmlns:a16="http://schemas.microsoft.com/office/drawing/2014/main" id="{265BB240-1222-4184-889C-8694BF162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7400" y="2039938"/>
            <a:ext cx="158750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932" name="Group 28">
            <a:extLst>
              <a:ext uri="{FF2B5EF4-FFF2-40B4-BE49-F238E27FC236}">
                <a16:creationId xmlns:a16="http://schemas.microsoft.com/office/drawing/2014/main" id="{91327A90-C914-4E50-85E8-4AB913FD4F46}"/>
              </a:ext>
            </a:extLst>
          </p:cNvPr>
          <p:cNvGrpSpPr>
            <a:grpSpLocks/>
          </p:cNvGrpSpPr>
          <p:nvPr/>
        </p:nvGrpSpPr>
        <p:grpSpPr bwMode="auto">
          <a:xfrm>
            <a:off x="5318125" y="2746375"/>
            <a:ext cx="23813" cy="1281113"/>
            <a:chOff x="4205" y="2424"/>
            <a:chExt cx="9" cy="545"/>
          </a:xfrm>
        </p:grpSpPr>
        <p:sp>
          <p:nvSpPr>
            <p:cNvPr id="39070" name="Freeform 29">
              <a:extLst>
                <a:ext uri="{FF2B5EF4-FFF2-40B4-BE49-F238E27FC236}">
                  <a16:creationId xmlns:a16="http://schemas.microsoft.com/office/drawing/2014/main" id="{2E89039C-5490-4D0B-B8AF-5B207E6CC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2933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1" name="Freeform 30">
              <a:extLst>
                <a:ext uri="{FF2B5EF4-FFF2-40B4-BE49-F238E27FC236}">
                  <a16:creationId xmlns:a16="http://schemas.microsoft.com/office/drawing/2014/main" id="{1DDDBBE3-5475-4B5B-A47F-B8262726D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2869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2" name="Freeform 31">
              <a:extLst>
                <a:ext uri="{FF2B5EF4-FFF2-40B4-BE49-F238E27FC236}">
                  <a16:creationId xmlns:a16="http://schemas.microsoft.com/office/drawing/2014/main" id="{42FE95B9-31C4-4D2E-8C5A-A9C7F88A4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2806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3" name="Freeform 32">
              <a:extLst>
                <a:ext uri="{FF2B5EF4-FFF2-40B4-BE49-F238E27FC236}">
                  <a16:creationId xmlns:a16="http://schemas.microsoft.com/office/drawing/2014/main" id="{9B0FC810-2409-456B-A024-6E1E970D5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2742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4" name="Freeform 33">
              <a:extLst>
                <a:ext uri="{FF2B5EF4-FFF2-40B4-BE49-F238E27FC236}">
                  <a16:creationId xmlns:a16="http://schemas.microsoft.com/office/drawing/2014/main" id="{DDDD9E76-4D44-4352-BC41-4FF4374D4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2679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5" name="Freeform 34">
              <a:extLst>
                <a:ext uri="{FF2B5EF4-FFF2-40B4-BE49-F238E27FC236}">
                  <a16:creationId xmlns:a16="http://schemas.microsoft.com/office/drawing/2014/main" id="{C30ACE1E-60BB-477C-8FD4-411FB8E70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2615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6" name="Freeform 35">
              <a:extLst>
                <a:ext uri="{FF2B5EF4-FFF2-40B4-BE49-F238E27FC236}">
                  <a16:creationId xmlns:a16="http://schemas.microsoft.com/office/drawing/2014/main" id="{1677A422-920C-45D0-8B89-0A2878D99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2551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7" name="Freeform 36">
              <a:extLst>
                <a:ext uri="{FF2B5EF4-FFF2-40B4-BE49-F238E27FC236}">
                  <a16:creationId xmlns:a16="http://schemas.microsoft.com/office/drawing/2014/main" id="{63C595D8-8842-4E3E-BB16-8DDA50E2B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2488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8" name="Freeform 37">
              <a:extLst>
                <a:ext uri="{FF2B5EF4-FFF2-40B4-BE49-F238E27FC236}">
                  <a16:creationId xmlns:a16="http://schemas.microsoft.com/office/drawing/2014/main" id="{36A352C8-45D4-4639-BE8A-7804D721F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2424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33" name="Line 38">
            <a:extLst>
              <a:ext uri="{FF2B5EF4-FFF2-40B4-BE49-F238E27FC236}">
                <a16:creationId xmlns:a16="http://schemas.microsoft.com/office/drawing/2014/main" id="{A434D783-BCE0-43A1-945B-303E64349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5263" y="3922713"/>
            <a:ext cx="15557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4" name="Line 39">
            <a:extLst>
              <a:ext uri="{FF2B5EF4-FFF2-40B4-BE49-F238E27FC236}">
                <a16:creationId xmlns:a16="http://schemas.microsoft.com/office/drawing/2014/main" id="{B960128E-A810-4E6C-9A6F-2EEFE410E7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7275" y="3044825"/>
            <a:ext cx="384175" cy="31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5" name="Freeform 40">
            <a:extLst>
              <a:ext uri="{FF2B5EF4-FFF2-40B4-BE49-F238E27FC236}">
                <a16:creationId xmlns:a16="http://schemas.microsoft.com/office/drawing/2014/main" id="{DDB7B0B2-9D36-48B1-8BD6-26DDCFA2F2A5}"/>
              </a:ext>
            </a:extLst>
          </p:cNvPr>
          <p:cNvSpPr>
            <a:spLocks/>
          </p:cNvSpPr>
          <p:nvPr/>
        </p:nvSpPr>
        <p:spPr bwMode="auto">
          <a:xfrm>
            <a:off x="4687888" y="3022600"/>
            <a:ext cx="225425" cy="42863"/>
          </a:xfrm>
          <a:custGeom>
            <a:avLst/>
            <a:gdLst>
              <a:gd name="T0" fmla="*/ 2147483646 w 91"/>
              <a:gd name="T1" fmla="*/ 2147483646 h 18"/>
              <a:gd name="T2" fmla="*/ 2147483646 w 91"/>
              <a:gd name="T3" fmla="*/ 0 h 18"/>
              <a:gd name="T4" fmla="*/ 0 w 91"/>
              <a:gd name="T5" fmla="*/ 2147483646 h 18"/>
              <a:gd name="T6" fmla="*/ 2147483646 w 91"/>
              <a:gd name="T7" fmla="*/ 2147483646 h 18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18"/>
              <a:gd name="T14" fmla="*/ 91 w 91"/>
              <a:gd name="T15" fmla="*/ 18 h 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18">
                <a:moveTo>
                  <a:pt x="91" y="18"/>
                </a:moveTo>
                <a:lnTo>
                  <a:pt x="91" y="0"/>
                </a:lnTo>
                <a:lnTo>
                  <a:pt x="0" y="9"/>
                </a:lnTo>
                <a:lnTo>
                  <a:pt x="91" y="18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8936" name="Group 41">
            <a:extLst>
              <a:ext uri="{FF2B5EF4-FFF2-40B4-BE49-F238E27FC236}">
                <a16:creationId xmlns:a16="http://schemas.microsoft.com/office/drawing/2014/main" id="{FFFAD560-8C79-447D-9F18-A9EB27B382D9}"/>
              </a:ext>
            </a:extLst>
          </p:cNvPr>
          <p:cNvGrpSpPr>
            <a:grpSpLocks/>
          </p:cNvGrpSpPr>
          <p:nvPr/>
        </p:nvGrpSpPr>
        <p:grpSpPr bwMode="auto">
          <a:xfrm>
            <a:off x="5159375" y="3451225"/>
            <a:ext cx="22225" cy="1433513"/>
            <a:chOff x="4141" y="2724"/>
            <a:chExt cx="9" cy="609"/>
          </a:xfrm>
        </p:grpSpPr>
        <p:sp>
          <p:nvSpPr>
            <p:cNvPr id="39060" name="Freeform 42">
              <a:extLst>
                <a:ext uri="{FF2B5EF4-FFF2-40B4-BE49-F238E27FC236}">
                  <a16:creationId xmlns:a16="http://schemas.microsoft.com/office/drawing/2014/main" id="{89A8097B-1E89-48ED-AF7C-9FC6CA233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" y="3296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1" name="Freeform 43">
              <a:extLst>
                <a:ext uri="{FF2B5EF4-FFF2-40B4-BE49-F238E27FC236}">
                  <a16:creationId xmlns:a16="http://schemas.microsoft.com/office/drawing/2014/main" id="{762CECB8-0BAB-4ADE-B680-E6E4B3C7F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" y="3233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2" name="Freeform 44">
              <a:extLst>
                <a:ext uri="{FF2B5EF4-FFF2-40B4-BE49-F238E27FC236}">
                  <a16:creationId xmlns:a16="http://schemas.microsoft.com/office/drawing/2014/main" id="{2E1EAC30-ADE9-4FC6-AE7F-1C8D24ABA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" y="3169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3" name="Freeform 45">
              <a:extLst>
                <a:ext uri="{FF2B5EF4-FFF2-40B4-BE49-F238E27FC236}">
                  <a16:creationId xmlns:a16="http://schemas.microsoft.com/office/drawing/2014/main" id="{AA058686-7D33-4132-96A1-77C6EDFDB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" y="3106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4" name="Freeform 46">
              <a:extLst>
                <a:ext uri="{FF2B5EF4-FFF2-40B4-BE49-F238E27FC236}">
                  <a16:creationId xmlns:a16="http://schemas.microsoft.com/office/drawing/2014/main" id="{7FD92381-A2D7-481C-9AF8-0F77C08F5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" y="3042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5" name="Freeform 47">
              <a:extLst>
                <a:ext uri="{FF2B5EF4-FFF2-40B4-BE49-F238E27FC236}">
                  <a16:creationId xmlns:a16="http://schemas.microsoft.com/office/drawing/2014/main" id="{A4F4660B-2FC4-48F4-9816-58F8BC43F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" y="2978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6" name="Freeform 48">
              <a:extLst>
                <a:ext uri="{FF2B5EF4-FFF2-40B4-BE49-F238E27FC236}">
                  <a16:creationId xmlns:a16="http://schemas.microsoft.com/office/drawing/2014/main" id="{9F086898-2B40-4338-8DF7-1988DFD65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" y="2915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7" name="Freeform 49">
              <a:extLst>
                <a:ext uri="{FF2B5EF4-FFF2-40B4-BE49-F238E27FC236}">
                  <a16:creationId xmlns:a16="http://schemas.microsoft.com/office/drawing/2014/main" id="{9F7EB72D-2E3E-40F6-B387-C187C7B5F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" y="2851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8" name="Freeform 50">
              <a:extLst>
                <a:ext uri="{FF2B5EF4-FFF2-40B4-BE49-F238E27FC236}">
                  <a16:creationId xmlns:a16="http://schemas.microsoft.com/office/drawing/2014/main" id="{6D20E8E8-5FE6-4D6B-8D8E-58CCDF160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" y="2788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9" name="Freeform 51">
              <a:extLst>
                <a:ext uri="{FF2B5EF4-FFF2-40B4-BE49-F238E27FC236}">
                  <a16:creationId xmlns:a16="http://schemas.microsoft.com/office/drawing/2014/main" id="{4BC47500-689B-4A8F-84F6-95967C52D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" y="2724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37" name="Line 52">
            <a:extLst>
              <a:ext uri="{FF2B5EF4-FFF2-40B4-BE49-F238E27FC236}">
                <a16:creationId xmlns:a16="http://schemas.microsoft.com/office/drawing/2014/main" id="{2F754D9B-B393-4434-87F4-AB4A76F791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0475" y="3514725"/>
            <a:ext cx="158750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938" name="Group 53">
            <a:extLst>
              <a:ext uri="{FF2B5EF4-FFF2-40B4-BE49-F238E27FC236}">
                <a16:creationId xmlns:a16="http://schemas.microsoft.com/office/drawing/2014/main" id="{4F2E8AEF-4E33-4951-B146-90A0A752DE0F}"/>
              </a:ext>
            </a:extLst>
          </p:cNvPr>
          <p:cNvGrpSpPr>
            <a:grpSpLocks/>
          </p:cNvGrpSpPr>
          <p:nvPr/>
        </p:nvGrpSpPr>
        <p:grpSpPr bwMode="auto">
          <a:xfrm>
            <a:off x="5475288" y="4221163"/>
            <a:ext cx="22225" cy="684212"/>
            <a:chOff x="4268" y="3051"/>
            <a:chExt cx="9" cy="291"/>
          </a:xfrm>
        </p:grpSpPr>
        <p:sp>
          <p:nvSpPr>
            <p:cNvPr id="39055" name="Freeform 54">
              <a:extLst>
                <a:ext uri="{FF2B5EF4-FFF2-40B4-BE49-F238E27FC236}">
                  <a16:creationId xmlns:a16="http://schemas.microsoft.com/office/drawing/2014/main" id="{7623082D-9E32-44C1-B0E5-8F5F26BF6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8" y="3305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6" name="Freeform 55">
              <a:extLst>
                <a:ext uri="{FF2B5EF4-FFF2-40B4-BE49-F238E27FC236}">
                  <a16:creationId xmlns:a16="http://schemas.microsoft.com/office/drawing/2014/main" id="{24DECDB4-5639-4D2D-BD96-D07947D00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8" y="3242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7" name="Freeform 56">
              <a:extLst>
                <a:ext uri="{FF2B5EF4-FFF2-40B4-BE49-F238E27FC236}">
                  <a16:creationId xmlns:a16="http://schemas.microsoft.com/office/drawing/2014/main" id="{67550929-0BC4-45AB-A918-C53F729D2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8" y="3178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8" name="Freeform 57">
              <a:extLst>
                <a:ext uri="{FF2B5EF4-FFF2-40B4-BE49-F238E27FC236}">
                  <a16:creationId xmlns:a16="http://schemas.microsoft.com/office/drawing/2014/main" id="{17AD61AD-CBAB-49D5-8179-3CCCD84CC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8" y="3115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9" name="Freeform 58">
              <a:extLst>
                <a:ext uri="{FF2B5EF4-FFF2-40B4-BE49-F238E27FC236}">
                  <a16:creationId xmlns:a16="http://schemas.microsoft.com/office/drawing/2014/main" id="{2507E585-5063-42F6-A3D8-32018D4C0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8" y="3051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39" name="Line 59">
            <a:extLst>
              <a:ext uri="{FF2B5EF4-FFF2-40B4-BE49-F238E27FC236}">
                <a16:creationId xmlns:a16="http://schemas.microsoft.com/office/drawing/2014/main" id="{0B475ABB-CDD6-4013-85F5-C13224AB61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8613" y="4305300"/>
            <a:ext cx="1825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0" name="Freeform 60">
            <a:extLst>
              <a:ext uri="{FF2B5EF4-FFF2-40B4-BE49-F238E27FC236}">
                <a16:creationId xmlns:a16="http://schemas.microsoft.com/office/drawing/2014/main" id="{3CF811D6-465D-4890-A82F-BB04B9664428}"/>
              </a:ext>
            </a:extLst>
          </p:cNvPr>
          <p:cNvSpPr>
            <a:spLocks/>
          </p:cNvSpPr>
          <p:nvPr/>
        </p:nvSpPr>
        <p:spPr bwMode="auto">
          <a:xfrm>
            <a:off x="4892675" y="4670425"/>
            <a:ext cx="244475" cy="63500"/>
          </a:xfrm>
          <a:custGeom>
            <a:avLst/>
            <a:gdLst>
              <a:gd name="T0" fmla="*/ 0 w 99"/>
              <a:gd name="T1" fmla="*/ 2147483646 h 27"/>
              <a:gd name="T2" fmla="*/ 0 w 99"/>
              <a:gd name="T3" fmla="*/ 0 h 27"/>
              <a:gd name="T4" fmla="*/ 2147483646 w 99"/>
              <a:gd name="T5" fmla="*/ 2147483646 h 27"/>
              <a:gd name="T6" fmla="*/ 0 w 99"/>
              <a:gd name="T7" fmla="*/ 2147483646 h 27"/>
              <a:gd name="T8" fmla="*/ 0 60000 65536"/>
              <a:gd name="T9" fmla="*/ 0 60000 65536"/>
              <a:gd name="T10" fmla="*/ 0 60000 65536"/>
              <a:gd name="T11" fmla="*/ 0 60000 65536"/>
              <a:gd name="T12" fmla="*/ 0 w 99"/>
              <a:gd name="T13" fmla="*/ 0 h 27"/>
              <a:gd name="T14" fmla="*/ 99 w 99"/>
              <a:gd name="T15" fmla="*/ 27 h 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9" h="27">
                <a:moveTo>
                  <a:pt x="0" y="27"/>
                </a:moveTo>
                <a:lnTo>
                  <a:pt x="0" y="0"/>
                </a:lnTo>
                <a:lnTo>
                  <a:pt x="99" y="9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41" name="Line 61">
            <a:extLst>
              <a:ext uri="{FF2B5EF4-FFF2-40B4-BE49-F238E27FC236}">
                <a16:creationId xmlns:a16="http://schemas.microsoft.com/office/drawing/2014/main" id="{784BA3B9-F2A9-49CC-9ABA-CCB9DB101C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3925" y="4692650"/>
            <a:ext cx="158750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2" name="Freeform 62">
            <a:extLst>
              <a:ext uri="{FF2B5EF4-FFF2-40B4-BE49-F238E27FC236}">
                <a16:creationId xmlns:a16="http://schemas.microsoft.com/office/drawing/2014/main" id="{81F07F7A-A974-4BF7-8D25-D540D3498BD1}"/>
              </a:ext>
            </a:extLst>
          </p:cNvPr>
          <p:cNvSpPr>
            <a:spLocks/>
          </p:cNvSpPr>
          <p:nvPr/>
        </p:nvSpPr>
        <p:spPr bwMode="auto">
          <a:xfrm>
            <a:off x="5475288" y="4670425"/>
            <a:ext cx="249237" cy="63500"/>
          </a:xfrm>
          <a:custGeom>
            <a:avLst/>
            <a:gdLst>
              <a:gd name="T0" fmla="*/ 2147483646 w 100"/>
              <a:gd name="T1" fmla="*/ 2147483646 h 27"/>
              <a:gd name="T2" fmla="*/ 2147483646 w 100"/>
              <a:gd name="T3" fmla="*/ 0 h 27"/>
              <a:gd name="T4" fmla="*/ 0 w 100"/>
              <a:gd name="T5" fmla="*/ 2147483646 h 27"/>
              <a:gd name="T6" fmla="*/ 2147483646 w 100"/>
              <a:gd name="T7" fmla="*/ 2147483646 h 27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27"/>
              <a:gd name="T14" fmla="*/ 100 w 100"/>
              <a:gd name="T15" fmla="*/ 27 h 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27">
                <a:moveTo>
                  <a:pt x="100" y="27"/>
                </a:moveTo>
                <a:lnTo>
                  <a:pt x="100" y="0"/>
                </a:lnTo>
                <a:lnTo>
                  <a:pt x="0" y="9"/>
                </a:lnTo>
                <a:lnTo>
                  <a:pt x="100" y="27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43" name="Line 63">
            <a:extLst>
              <a:ext uri="{FF2B5EF4-FFF2-40B4-BE49-F238E27FC236}">
                <a16:creationId xmlns:a16="http://schemas.microsoft.com/office/drawing/2014/main" id="{7ADC7993-A383-46B1-84B7-43993F7E81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4525" y="4692650"/>
            <a:ext cx="158750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944" name="Group 64">
            <a:extLst>
              <a:ext uri="{FF2B5EF4-FFF2-40B4-BE49-F238E27FC236}">
                <a16:creationId xmlns:a16="http://schemas.microsoft.com/office/drawing/2014/main" id="{C196AB70-C1E0-4171-A2E6-E04A44E86828}"/>
              </a:ext>
            </a:extLst>
          </p:cNvPr>
          <p:cNvGrpSpPr>
            <a:grpSpLocks/>
          </p:cNvGrpSpPr>
          <p:nvPr/>
        </p:nvGrpSpPr>
        <p:grpSpPr bwMode="auto">
          <a:xfrm>
            <a:off x="6919913" y="1955800"/>
            <a:ext cx="23812" cy="1281113"/>
            <a:chOff x="4849" y="2088"/>
            <a:chExt cx="9" cy="545"/>
          </a:xfrm>
        </p:grpSpPr>
        <p:sp>
          <p:nvSpPr>
            <p:cNvPr id="39046" name="Freeform 65">
              <a:extLst>
                <a:ext uri="{FF2B5EF4-FFF2-40B4-BE49-F238E27FC236}">
                  <a16:creationId xmlns:a16="http://schemas.microsoft.com/office/drawing/2014/main" id="{3DC6F206-303E-45D0-AA59-B719D11BA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2597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7" name="Freeform 66">
              <a:extLst>
                <a:ext uri="{FF2B5EF4-FFF2-40B4-BE49-F238E27FC236}">
                  <a16:creationId xmlns:a16="http://schemas.microsoft.com/office/drawing/2014/main" id="{379F73CE-DBA7-40DF-90AB-9C6E9B91F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2533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8" name="Freeform 67">
              <a:extLst>
                <a:ext uri="{FF2B5EF4-FFF2-40B4-BE49-F238E27FC236}">
                  <a16:creationId xmlns:a16="http://schemas.microsoft.com/office/drawing/2014/main" id="{58D0E77F-9311-443A-A730-9BC9FEF34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2470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9" name="Freeform 68">
              <a:extLst>
                <a:ext uri="{FF2B5EF4-FFF2-40B4-BE49-F238E27FC236}">
                  <a16:creationId xmlns:a16="http://schemas.microsoft.com/office/drawing/2014/main" id="{B37814F5-F909-49B0-A5B4-0BBACABE7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2406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0" name="Freeform 69">
              <a:extLst>
                <a:ext uri="{FF2B5EF4-FFF2-40B4-BE49-F238E27FC236}">
                  <a16:creationId xmlns:a16="http://schemas.microsoft.com/office/drawing/2014/main" id="{180167AA-7673-42B1-AD1E-6A7F9A98E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2342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1" name="Freeform 70">
              <a:extLst>
                <a:ext uri="{FF2B5EF4-FFF2-40B4-BE49-F238E27FC236}">
                  <a16:creationId xmlns:a16="http://schemas.microsoft.com/office/drawing/2014/main" id="{8C273DD4-D0BB-4BCE-8B2E-5CB5CF912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2279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2" name="Freeform 71">
              <a:extLst>
                <a:ext uri="{FF2B5EF4-FFF2-40B4-BE49-F238E27FC236}">
                  <a16:creationId xmlns:a16="http://schemas.microsoft.com/office/drawing/2014/main" id="{539C9E29-29C9-4873-BAEE-AF57C9D54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2215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3" name="Freeform 72">
              <a:extLst>
                <a:ext uri="{FF2B5EF4-FFF2-40B4-BE49-F238E27FC236}">
                  <a16:creationId xmlns:a16="http://schemas.microsoft.com/office/drawing/2014/main" id="{3FC04D87-965E-47DD-B449-2676FC4B2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2152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4" name="Freeform 73">
              <a:extLst>
                <a:ext uri="{FF2B5EF4-FFF2-40B4-BE49-F238E27FC236}">
                  <a16:creationId xmlns:a16="http://schemas.microsoft.com/office/drawing/2014/main" id="{25DF6B93-B70E-45CA-AA2D-E21E779E2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2088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45" name="Line 74">
            <a:extLst>
              <a:ext uri="{FF2B5EF4-FFF2-40B4-BE49-F238E27FC236}">
                <a16:creationId xmlns:a16="http://schemas.microsoft.com/office/drawing/2014/main" id="{05EDA795-886F-4A6D-9DB2-6D60EF502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1013" y="2039938"/>
            <a:ext cx="179387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946" name="Group 75">
            <a:extLst>
              <a:ext uri="{FF2B5EF4-FFF2-40B4-BE49-F238E27FC236}">
                <a16:creationId xmlns:a16="http://schemas.microsoft.com/office/drawing/2014/main" id="{37284C38-92D8-4411-B996-776C8E191095}"/>
              </a:ext>
            </a:extLst>
          </p:cNvPr>
          <p:cNvGrpSpPr>
            <a:grpSpLocks/>
          </p:cNvGrpSpPr>
          <p:nvPr/>
        </p:nvGrpSpPr>
        <p:grpSpPr bwMode="auto">
          <a:xfrm>
            <a:off x="7529513" y="2703513"/>
            <a:ext cx="20637" cy="1239837"/>
            <a:chOff x="5094" y="2406"/>
            <a:chExt cx="9" cy="527"/>
          </a:xfrm>
        </p:grpSpPr>
        <p:sp>
          <p:nvSpPr>
            <p:cNvPr id="39037" name="Freeform 76">
              <a:extLst>
                <a:ext uri="{FF2B5EF4-FFF2-40B4-BE49-F238E27FC236}">
                  <a16:creationId xmlns:a16="http://schemas.microsoft.com/office/drawing/2014/main" id="{670A8CCC-273B-4025-8D19-54658E59E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" y="2897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8" name="Freeform 77">
              <a:extLst>
                <a:ext uri="{FF2B5EF4-FFF2-40B4-BE49-F238E27FC236}">
                  <a16:creationId xmlns:a16="http://schemas.microsoft.com/office/drawing/2014/main" id="{C563414C-30B1-4001-B797-84EF21F2A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" y="2833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9" name="Freeform 78">
              <a:extLst>
                <a:ext uri="{FF2B5EF4-FFF2-40B4-BE49-F238E27FC236}">
                  <a16:creationId xmlns:a16="http://schemas.microsoft.com/office/drawing/2014/main" id="{AC7399A6-DA66-4771-9FC8-9C2372DA2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" y="2769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0" name="Freeform 79">
              <a:extLst>
                <a:ext uri="{FF2B5EF4-FFF2-40B4-BE49-F238E27FC236}">
                  <a16:creationId xmlns:a16="http://schemas.microsoft.com/office/drawing/2014/main" id="{E9E9BC2E-1CE9-4697-BEB9-E4B09EDAC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" y="2706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1" name="Freeform 80">
              <a:extLst>
                <a:ext uri="{FF2B5EF4-FFF2-40B4-BE49-F238E27FC236}">
                  <a16:creationId xmlns:a16="http://schemas.microsoft.com/office/drawing/2014/main" id="{8F13D742-266E-4043-9738-E1C260D7B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" y="2642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2" name="Freeform 81">
              <a:extLst>
                <a:ext uri="{FF2B5EF4-FFF2-40B4-BE49-F238E27FC236}">
                  <a16:creationId xmlns:a16="http://schemas.microsoft.com/office/drawing/2014/main" id="{B3022CA0-3E62-4756-94DE-3A0F69E97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" y="2579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3" name="Freeform 82">
              <a:extLst>
                <a:ext uri="{FF2B5EF4-FFF2-40B4-BE49-F238E27FC236}">
                  <a16:creationId xmlns:a16="http://schemas.microsoft.com/office/drawing/2014/main" id="{605069BA-838F-4BA0-A302-FE1499433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" y="2515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4" name="Freeform 83">
              <a:extLst>
                <a:ext uri="{FF2B5EF4-FFF2-40B4-BE49-F238E27FC236}">
                  <a16:creationId xmlns:a16="http://schemas.microsoft.com/office/drawing/2014/main" id="{817645B0-E0D6-4C2A-8389-403AC1D69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" y="2451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5" name="Freeform 84">
              <a:extLst>
                <a:ext uri="{FF2B5EF4-FFF2-40B4-BE49-F238E27FC236}">
                  <a16:creationId xmlns:a16="http://schemas.microsoft.com/office/drawing/2014/main" id="{4115E056-44E0-482C-BC1A-7ED2ECAD9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" y="2406"/>
              <a:ext cx="9" cy="18"/>
            </a:xfrm>
            <a:custGeom>
              <a:avLst/>
              <a:gdLst>
                <a:gd name="T0" fmla="*/ 0 w 9"/>
                <a:gd name="T1" fmla="*/ 18 h 18"/>
                <a:gd name="T2" fmla="*/ 0 w 9"/>
                <a:gd name="T3" fmla="*/ 18 h 18"/>
                <a:gd name="T4" fmla="*/ 9 w 9"/>
                <a:gd name="T5" fmla="*/ 18 h 18"/>
                <a:gd name="T6" fmla="*/ 9 w 9"/>
                <a:gd name="T7" fmla="*/ 0 h 18"/>
                <a:gd name="T8" fmla="*/ 0 w 9"/>
                <a:gd name="T9" fmla="*/ 0 h 18"/>
                <a:gd name="T10" fmla="*/ 0 w 9"/>
                <a:gd name="T11" fmla="*/ 0 h 18"/>
                <a:gd name="T12" fmla="*/ 0 w 9"/>
                <a:gd name="T13" fmla="*/ 18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18"/>
                <a:gd name="T23" fmla="*/ 9 w 9"/>
                <a:gd name="T24" fmla="*/ 18 h 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18">
                  <a:moveTo>
                    <a:pt x="0" y="18"/>
                  </a:move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47" name="Line 85">
            <a:extLst>
              <a:ext uri="{FF2B5EF4-FFF2-40B4-BE49-F238E27FC236}">
                <a16:creationId xmlns:a16="http://schemas.microsoft.com/office/drawing/2014/main" id="{5BA4BBD8-65E9-4CB1-A9E7-9E173BF21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4575" y="3879850"/>
            <a:ext cx="201613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8" name="Freeform 86">
            <a:extLst>
              <a:ext uri="{FF2B5EF4-FFF2-40B4-BE49-F238E27FC236}">
                <a16:creationId xmlns:a16="http://schemas.microsoft.com/office/drawing/2014/main" id="{2599B568-C8FD-4B49-998E-350DDBFECF66}"/>
              </a:ext>
            </a:extLst>
          </p:cNvPr>
          <p:cNvSpPr>
            <a:spLocks/>
          </p:cNvSpPr>
          <p:nvPr/>
        </p:nvSpPr>
        <p:spPr bwMode="auto">
          <a:xfrm>
            <a:off x="7302500" y="3001963"/>
            <a:ext cx="227013" cy="63500"/>
          </a:xfrm>
          <a:custGeom>
            <a:avLst/>
            <a:gdLst>
              <a:gd name="T0" fmla="*/ 0 w 91"/>
              <a:gd name="T1" fmla="*/ 2147483646 h 27"/>
              <a:gd name="T2" fmla="*/ 0 w 91"/>
              <a:gd name="T3" fmla="*/ 0 h 27"/>
              <a:gd name="T4" fmla="*/ 2147483646 w 91"/>
              <a:gd name="T5" fmla="*/ 2147483646 h 27"/>
              <a:gd name="T6" fmla="*/ 0 w 91"/>
              <a:gd name="T7" fmla="*/ 2147483646 h 27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27"/>
              <a:gd name="T14" fmla="*/ 91 w 91"/>
              <a:gd name="T15" fmla="*/ 27 h 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27">
                <a:moveTo>
                  <a:pt x="0" y="27"/>
                </a:moveTo>
                <a:lnTo>
                  <a:pt x="0" y="0"/>
                </a:lnTo>
                <a:lnTo>
                  <a:pt x="91" y="9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49" name="Line 87">
            <a:extLst>
              <a:ext uri="{FF2B5EF4-FFF2-40B4-BE49-F238E27FC236}">
                <a16:creationId xmlns:a16="http://schemas.microsoft.com/office/drawing/2014/main" id="{00564A6D-CA3C-413C-B7B9-9569572799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3113" y="3044825"/>
            <a:ext cx="271462" cy="31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0" name="Freeform 88">
            <a:extLst>
              <a:ext uri="{FF2B5EF4-FFF2-40B4-BE49-F238E27FC236}">
                <a16:creationId xmlns:a16="http://schemas.microsoft.com/office/drawing/2014/main" id="{F57DC8A4-211E-4BA6-82DF-FC0C78144062}"/>
              </a:ext>
            </a:extLst>
          </p:cNvPr>
          <p:cNvSpPr>
            <a:spLocks/>
          </p:cNvSpPr>
          <p:nvPr/>
        </p:nvSpPr>
        <p:spPr bwMode="auto">
          <a:xfrm>
            <a:off x="6919913" y="3001963"/>
            <a:ext cx="225425" cy="63500"/>
          </a:xfrm>
          <a:custGeom>
            <a:avLst/>
            <a:gdLst>
              <a:gd name="T0" fmla="*/ 2147483646 w 91"/>
              <a:gd name="T1" fmla="*/ 2147483646 h 27"/>
              <a:gd name="T2" fmla="*/ 2147483646 w 91"/>
              <a:gd name="T3" fmla="*/ 0 h 27"/>
              <a:gd name="T4" fmla="*/ 0 w 91"/>
              <a:gd name="T5" fmla="*/ 2147483646 h 27"/>
              <a:gd name="T6" fmla="*/ 2147483646 w 91"/>
              <a:gd name="T7" fmla="*/ 2147483646 h 27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27"/>
              <a:gd name="T14" fmla="*/ 91 w 91"/>
              <a:gd name="T15" fmla="*/ 27 h 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27">
                <a:moveTo>
                  <a:pt x="91" y="27"/>
                </a:moveTo>
                <a:lnTo>
                  <a:pt x="91" y="0"/>
                </a:lnTo>
                <a:lnTo>
                  <a:pt x="0" y="18"/>
                </a:lnTo>
                <a:lnTo>
                  <a:pt x="91" y="27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8951" name="Group 89">
            <a:extLst>
              <a:ext uri="{FF2B5EF4-FFF2-40B4-BE49-F238E27FC236}">
                <a16:creationId xmlns:a16="http://schemas.microsoft.com/office/drawing/2014/main" id="{746B0FC8-3AF3-4512-98B7-CB74434CB19F}"/>
              </a:ext>
            </a:extLst>
          </p:cNvPr>
          <p:cNvGrpSpPr>
            <a:grpSpLocks/>
          </p:cNvGrpSpPr>
          <p:nvPr/>
        </p:nvGrpSpPr>
        <p:grpSpPr bwMode="auto">
          <a:xfrm>
            <a:off x="7372350" y="4221163"/>
            <a:ext cx="22225" cy="684212"/>
            <a:chOff x="5031" y="3051"/>
            <a:chExt cx="9" cy="291"/>
          </a:xfrm>
        </p:grpSpPr>
        <p:sp>
          <p:nvSpPr>
            <p:cNvPr id="39032" name="Freeform 90">
              <a:extLst>
                <a:ext uri="{FF2B5EF4-FFF2-40B4-BE49-F238E27FC236}">
                  <a16:creationId xmlns:a16="http://schemas.microsoft.com/office/drawing/2014/main" id="{66BDD31D-9B00-491C-B86B-29207962F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1" y="3305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3" name="Freeform 91">
              <a:extLst>
                <a:ext uri="{FF2B5EF4-FFF2-40B4-BE49-F238E27FC236}">
                  <a16:creationId xmlns:a16="http://schemas.microsoft.com/office/drawing/2014/main" id="{30550127-95F5-459D-ACB1-0A814C7DE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1" y="3242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4" name="Freeform 92">
              <a:extLst>
                <a:ext uri="{FF2B5EF4-FFF2-40B4-BE49-F238E27FC236}">
                  <a16:creationId xmlns:a16="http://schemas.microsoft.com/office/drawing/2014/main" id="{799E6787-318F-4CC4-9742-4C129DB08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1" y="3178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5" name="Freeform 93">
              <a:extLst>
                <a:ext uri="{FF2B5EF4-FFF2-40B4-BE49-F238E27FC236}">
                  <a16:creationId xmlns:a16="http://schemas.microsoft.com/office/drawing/2014/main" id="{20178E5E-1C1E-42B3-9D54-8BE6C4C7E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1" y="3115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6" name="Freeform 94">
              <a:extLst>
                <a:ext uri="{FF2B5EF4-FFF2-40B4-BE49-F238E27FC236}">
                  <a16:creationId xmlns:a16="http://schemas.microsoft.com/office/drawing/2014/main" id="{C25E4A0D-8CAC-4E91-B1D5-17BFB2FA0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1" y="3051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52" name="Line 95">
            <a:extLst>
              <a:ext uri="{FF2B5EF4-FFF2-40B4-BE49-F238E27FC236}">
                <a16:creationId xmlns:a16="http://schemas.microsoft.com/office/drawing/2014/main" id="{526E37C1-9618-4A5B-A7CE-D24EFC0BE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5825" y="4284663"/>
            <a:ext cx="18097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953" name="Group 96">
            <a:extLst>
              <a:ext uri="{FF2B5EF4-FFF2-40B4-BE49-F238E27FC236}">
                <a16:creationId xmlns:a16="http://schemas.microsoft.com/office/drawing/2014/main" id="{1EB06D5B-02AD-47B2-BA55-5A9174A3AE75}"/>
              </a:ext>
            </a:extLst>
          </p:cNvPr>
          <p:cNvGrpSpPr>
            <a:grpSpLocks/>
          </p:cNvGrpSpPr>
          <p:nvPr/>
        </p:nvGrpSpPr>
        <p:grpSpPr bwMode="auto">
          <a:xfrm>
            <a:off x="7662863" y="3473450"/>
            <a:ext cx="25400" cy="1431925"/>
            <a:chOff x="5148" y="2733"/>
            <a:chExt cx="10" cy="609"/>
          </a:xfrm>
        </p:grpSpPr>
        <p:sp>
          <p:nvSpPr>
            <p:cNvPr id="39022" name="Freeform 97">
              <a:extLst>
                <a:ext uri="{FF2B5EF4-FFF2-40B4-BE49-F238E27FC236}">
                  <a16:creationId xmlns:a16="http://schemas.microsoft.com/office/drawing/2014/main" id="{E2CA2B29-3B3A-48E4-A57A-3620A58BB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8" y="3305"/>
              <a:ext cx="10" cy="37"/>
            </a:xfrm>
            <a:custGeom>
              <a:avLst/>
              <a:gdLst>
                <a:gd name="T0" fmla="*/ 0 w 10"/>
                <a:gd name="T1" fmla="*/ 37 h 37"/>
                <a:gd name="T2" fmla="*/ 0 w 10"/>
                <a:gd name="T3" fmla="*/ 37 h 37"/>
                <a:gd name="T4" fmla="*/ 10 w 10"/>
                <a:gd name="T5" fmla="*/ 37 h 37"/>
                <a:gd name="T6" fmla="*/ 10 w 10"/>
                <a:gd name="T7" fmla="*/ 0 h 37"/>
                <a:gd name="T8" fmla="*/ 0 w 10"/>
                <a:gd name="T9" fmla="*/ 0 h 37"/>
                <a:gd name="T10" fmla="*/ 0 w 10"/>
                <a:gd name="T11" fmla="*/ 0 h 37"/>
                <a:gd name="T12" fmla="*/ 0 w 10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37"/>
                <a:gd name="T23" fmla="*/ 10 w 10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37">
                  <a:moveTo>
                    <a:pt x="0" y="37"/>
                  </a:moveTo>
                  <a:lnTo>
                    <a:pt x="0" y="37"/>
                  </a:lnTo>
                  <a:lnTo>
                    <a:pt x="10" y="37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3" name="Freeform 98">
              <a:extLst>
                <a:ext uri="{FF2B5EF4-FFF2-40B4-BE49-F238E27FC236}">
                  <a16:creationId xmlns:a16="http://schemas.microsoft.com/office/drawing/2014/main" id="{4F9A7734-5CE2-4E0A-B482-827CE53C8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8" y="3242"/>
              <a:ext cx="10" cy="36"/>
            </a:xfrm>
            <a:custGeom>
              <a:avLst/>
              <a:gdLst>
                <a:gd name="T0" fmla="*/ 0 w 10"/>
                <a:gd name="T1" fmla="*/ 36 h 36"/>
                <a:gd name="T2" fmla="*/ 0 w 10"/>
                <a:gd name="T3" fmla="*/ 36 h 36"/>
                <a:gd name="T4" fmla="*/ 10 w 10"/>
                <a:gd name="T5" fmla="*/ 36 h 36"/>
                <a:gd name="T6" fmla="*/ 10 w 10"/>
                <a:gd name="T7" fmla="*/ 0 h 36"/>
                <a:gd name="T8" fmla="*/ 0 w 10"/>
                <a:gd name="T9" fmla="*/ 0 h 36"/>
                <a:gd name="T10" fmla="*/ 0 w 10"/>
                <a:gd name="T11" fmla="*/ 0 h 36"/>
                <a:gd name="T12" fmla="*/ 0 w 10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36"/>
                <a:gd name="T23" fmla="*/ 10 w 10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36">
                  <a:moveTo>
                    <a:pt x="0" y="36"/>
                  </a:moveTo>
                  <a:lnTo>
                    <a:pt x="0" y="36"/>
                  </a:lnTo>
                  <a:lnTo>
                    <a:pt x="10" y="36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4" name="Freeform 99">
              <a:extLst>
                <a:ext uri="{FF2B5EF4-FFF2-40B4-BE49-F238E27FC236}">
                  <a16:creationId xmlns:a16="http://schemas.microsoft.com/office/drawing/2014/main" id="{5DFA9465-02CA-4A00-B352-1BAF1AF23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8" y="3178"/>
              <a:ext cx="10" cy="37"/>
            </a:xfrm>
            <a:custGeom>
              <a:avLst/>
              <a:gdLst>
                <a:gd name="T0" fmla="*/ 0 w 10"/>
                <a:gd name="T1" fmla="*/ 37 h 37"/>
                <a:gd name="T2" fmla="*/ 0 w 10"/>
                <a:gd name="T3" fmla="*/ 37 h 37"/>
                <a:gd name="T4" fmla="*/ 10 w 10"/>
                <a:gd name="T5" fmla="*/ 37 h 37"/>
                <a:gd name="T6" fmla="*/ 10 w 10"/>
                <a:gd name="T7" fmla="*/ 0 h 37"/>
                <a:gd name="T8" fmla="*/ 0 w 10"/>
                <a:gd name="T9" fmla="*/ 0 h 37"/>
                <a:gd name="T10" fmla="*/ 0 w 10"/>
                <a:gd name="T11" fmla="*/ 0 h 37"/>
                <a:gd name="T12" fmla="*/ 0 w 10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37"/>
                <a:gd name="T23" fmla="*/ 10 w 10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37">
                  <a:moveTo>
                    <a:pt x="0" y="37"/>
                  </a:moveTo>
                  <a:lnTo>
                    <a:pt x="0" y="37"/>
                  </a:lnTo>
                  <a:lnTo>
                    <a:pt x="10" y="37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5" name="Freeform 100">
              <a:extLst>
                <a:ext uri="{FF2B5EF4-FFF2-40B4-BE49-F238E27FC236}">
                  <a16:creationId xmlns:a16="http://schemas.microsoft.com/office/drawing/2014/main" id="{EDA74CD3-666A-4FC3-9D3D-5EE960EA6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8" y="3115"/>
              <a:ext cx="10" cy="36"/>
            </a:xfrm>
            <a:custGeom>
              <a:avLst/>
              <a:gdLst>
                <a:gd name="T0" fmla="*/ 0 w 10"/>
                <a:gd name="T1" fmla="*/ 36 h 36"/>
                <a:gd name="T2" fmla="*/ 0 w 10"/>
                <a:gd name="T3" fmla="*/ 36 h 36"/>
                <a:gd name="T4" fmla="*/ 10 w 10"/>
                <a:gd name="T5" fmla="*/ 36 h 36"/>
                <a:gd name="T6" fmla="*/ 10 w 10"/>
                <a:gd name="T7" fmla="*/ 0 h 36"/>
                <a:gd name="T8" fmla="*/ 0 w 10"/>
                <a:gd name="T9" fmla="*/ 0 h 36"/>
                <a:gd name="T10" fmla="*/ 0 w 10"/>
                <a:gd name="T11" fmla="*/ 0 h 36"/>
                <a:gd name="T12" fmla="*/ 0 w 10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36"/>
                <a:gd name="T23" fmla="*/ 10 w 10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36">
                  <a:moveTo>
                    <a:pt x="0" y="36"/>
                  </a:moveTo>
                  <a:lnTo>
                    <a:pt x="0" y="36"/>
                  </a:lnTo>
                  <a:lnTo>
                    <a:pt x="10" y="36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6" name="Freeform 101">
              <a:extLst>
                <a:ext uri="{FF2B5EF4-FFF2-40B4-BE49-F238E27FC236}">
                  <a16:creationId xmlns:a16="http://schemas.microsoft.com/office/drawing/2014/main" id="{B2729907-860F-40AC-AF49-BE9F55861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8" y="3051"/>
              <a:ext cx="10" cy="36"/>
            </a:xfrm>
            <a:custGeom>
              <a:avLst/>
              <a:gdLst>
                <a:gd name="T0" fmla="*/ 0 w 10"/>
                <a:gd name="T1" fmla="*/ 36 h 36"/>
                <a:gd name="T2" fmla="*/ 0 w 10"/>
                <a:gd name="T3" fmla="*/ 36 h 36"/>
                <a:gd name="T4" fmla="*/ 10 w 10"/>
                <a:gd name="T5" fmla="*/ 36 h 36"/>
                <a:gd name="T6" fmla="*/ 10 w 10"/>
                <a:gd name="T7" fmla="*/ 0 h 36"/>
                <a:gd name="T8" fmla="*/ 0 w 10"/>
                <a:gd name="T9" fmla="*/ 0 h 36"/>
                <a:gd name="T10" fmla="*/ 0 w 10"/>
                <a:gd name="T11" fmla="*/ 0 h 36"/>
                <a:gd name="T12" fmla="*/ 0 w 10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36"/>
                <a:gd name="T23" fmla="*/ 10 w 10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36">
                  <a:moveTo>
                    <a:pt x="0" y="36"/>
                  </a:moveTo>
                  <a:lnTo>
                    <a:pt x="0" y="36"/>
                  </a:lnTo>
                  <a:lnTo>
                    <a:pt x="10" y="36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7" name="Freeform 102">
              <a:extLst>
                <a:ext uri="{FF2B5EF4-FFF2-40B4-BE49-F238E27FC236}">
                  <a16:creationId xmlns:a16="http://schemas.microsoft.com/office/drawing/2014/main" id="{163E1529-6C1A-4AA4-A7DE-F3025A08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8" y="2987"/>
              <a:ext cx="10" cy="37"/>
            </a:xfrm>
            <a:custGeom>
              <a:avLst/>
              <a:gdLst>
                <a:gd name="T0" fmla="*/ 0 w 10"/>
                <a:gd name="T1" fmla="*/ 37 h 37"/>
                <a:gd name="T2" fmla="*/ 0 w 10"/>
                <a:gd name="T3" fmla="*/ 37 h 37"/>
                <a:gd name="T4" fmla="*/ 10 w 10"/>
                <a:gd name="T5" fmla="*/ 37 h 37"/>
                <a:gd name="T6" fmla="*/ 10 w 10"/>
                <a:gd name="T7" fmla="*/ 0 h 37"/>
                <a:gd name="T8" fmla="*/ 0 w 10"/>
                <a:gd name="T9" fmla="*/ 0 h 37"/>
                <a:gd name="T10" fmla="*/ 0 w 10"/>
                <a:gd name="T11" fmla="*/ 0 h 37"/>
                <a:gd name="T12" fmla="*/ 0 w 10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37"/>
                <a:gd name="T23" fmla="*/ 10 w 10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37">
                  <a:moveTo>
                    <a:pt x="0" y="37"/>
                  </a:moveTo>
                  <a:lnTo>
                    <a:pt x="0" y="37"/>
                  </a:lnTo>
                  <a:lnTo>
                    <a:pt x="10" y="37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8" name="Freeform 103">
              <a:extLst>
                <a:ext uri="{FF2B5EF4-FFF2-40B4-BE49-F238E27FC236}">
                  <a16:creationId xmlns:a16="http://schemas.microsoft.com/office/drawing/2014/main" id="{71066ACB-DB54-4755-B8FC-B1FB0570E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8" y="2924"/>
              <a:ext cx="10" cy="36"/>
            </a:xfrm>
            <a:custGeom>
              <a:avLst/>
              <a:gdLst>
                <a:gd name="T0" fmla="*/ 0 w 10"/>
                <a:gd name="T1" fmla="*/ 36 h 36"/>
                <a:gd name="T2" fmla="*/ 0 w 10"/>
                <a:gd name="T3" fmla="*/ 36 h 36"/>
                <a:gd name="T4" fmla="*/ 10 w 10"/>
                <a:gd name="T5" fmla="*/ 36 h 36"/>
                <a:gd name="T6" fmla="*/ 10 w 10"/>
                <a:gd name="T7" fmla="*/ 0 h 36"/>
                <a:gd name="T8" fmla="*/ 0 w 10"/>
                <a:gd name="T9" fmla="*/ 0 h 36"/>
                <a:gd name="T10" fmla="*/ 0 w 10"/>
                <a:gd name="T11" fmla="*/ 0 h 36"/>
                <a:gd name="T12" fmla="*/ 0 w 10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36"/>
                <a:gd name="T23" fmla="*/ 10 w 10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36">
                  <a:moveTo>
                    <a:pt x="0" y="36"/>
                  </a:moveTo>
                  <a:lnTo>
                    <a:pt x="0" y="36"/>
                  </a:lnTo>
                  <a:lnTo>
                    <a:pt x="10" y="36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9" name="Freeform 104">
              <a:extLst>
                <a:ext uri="{FF2B5EF4-FFF2-40B4-BE49-F238E27FC236}">
                  <a16:creationId xmlns:a16="http://schemas.microsoft.com/office/drawing/2014/main" id="{ABFC3AAC-4AB6-4E10-9BE5-002AB80E2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8" y="2860"/>
              <a:ext cx="10" cy="37"/>
            </a:xfrm>
            <a:custGeom>
              <a:avLst/>
              <a:gdLst>
                <a:gd name="T0" fmla="*/ 0 w 10"/>
                <a:gd name="T1" fmla="*/ 37 h 37"/>
                <a:gd name="T2" fmla="*/ 0 w 10"/>
                <a:gd name="T3" fmla="*/ 37 h 37"/>
                <a:gd name="T4" fmla="*/ 10 w 10"/>
                <a:gd name="T5" fmla="*/ 37 h 37"/>
                <a:gd name="T6" fmla="*/ 10 w 10"/>
                <a:gd name="T7" fmla="*/ 0 h 37"/>
                <a:gd name="T8" fmla="*/ 0 w 10"/>
                <a:gd name="T9" fmla="*/ 0 h 37"/>
                <a:gd name="T10" fmla="*/ 0 w 10"/>
                <a:gd name="T11" fmla="*/ 0 h 37"/>
                <a:gd name="T12" fmla="*/ 0 w 10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37"/>
                <a:gd name="T23" fmla="*/ 10 w 10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37">
                  <a:moveTo>
                    <a:pt x="0" y="37"/>
                  </a:moveTo>
                  <a:lnTo>
                    <a:pt x="0" y="37"/>
                  </a:lnTo>
                  <a:lnTo>
                    <a:pt x="10" y="37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0" name="Freeform 105">
              <a:extLst>
                <a:ext uri="{FF2B5EF4-FFF2-40B4-BE49-F238E27FC236}">
                  <a16:creationId xmlns:a16="http://schemas.microsoft.com/office/drawing/2014/main" id="{1627B046-EB43-4AB5-91C1-9086B8FDD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8" y="2797"/>
              <a:ext cx="10" cy="36"/>
            </a:xfrm>
            <a:custGeom>
              <a:avLst/>
              <a:gdLst>
                <a:gd name="T0" fmla="*/ 0 w 10"/>
                <a:gd name="T1" fmla="*/ 36 h 36"/>
                <a:gd name="T2" fmla="*/ 0 w 10"/>
                <a:gd name="T3" fmla="*/ 36 h 36"/>
                <a:gd name="T4" fmla="*/ 10 w 10"/>
                <a:gd name="T5" fmla="*/ 36 h 36"/>
                <a:gd name="T6" fmla="*/ 10 w 10"/>
                <a:gd name="T7" fmla="*/ 0 h 36"/>
                <a:gd name="T8" fmla="*/ 0 w 10"/>
                <a:gd name="T9" fmla="*/ 0 h 36"/>
                <a:gd name="T10" fmla="*/ 0 w 10"/>
                <a:gd name="T11" fmla="*/ 0 h 36"/>
                <a:gd name="T12" fmla="*/ 0 w 10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36"/>
                <a:gd name="T23" fmla="*/ 10 w 10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36">
                  <a:moveTo>
                    <a:pt x="0" y="36"/>
                  </a:moveTo>
                  <a:lnTo>
                    <a:pt x="0" y="36"/>
                  </a:lnTo>
                  <a:lnTo>
                    <a:pt x="10" y="36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1" name="Freeform 106">
              <a:extLst>
                <a:ext uri="{FF2B5EF4-FFF2-40B4-BE49-F238E27FC236}">
                  <a16:creationId xmlns:a16="http://schemas.microsoft.com/office/drawing/2014/main" id="{90CFC142-B21A-4C24-8629-4D4C6EE3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8" y="2733"/>
              <a:ext cx="10" cy="36"/>
            </a:xfrm>
            <a:custGeom>
              <a:avLst/>
              <a:gdLst>
                <a:gd name="T0" fmla="*/ 0 w 10"/>
                <a:gd name="T1" fmla="*/ 36 h 36"/>
                <a:gd name="T2" fmla="*/ 0 w 10"/>
                <a:gd name="T3" fmla="*/ 36 h 36"/>
                <a:gd name="T4" fmla="*/ 10 w 10"/>
                <a:gd name="T5" fmla="*/ 36 h 36"/>
                <a:gd name="T6" fmla="*/ 10 w 10"/>
                <a:gd name="T7" fmla="*/ 0 h 36"/>
                <a:gd name="T8" fmla="*/ 0 w 10"/>
                <a:gd name="T9" fmla="*/ 0 h 36"/>
                <a:gd name="T10" fmla="*/ 0 w 10"/>
                <a:gd name="T11" fmla="*/ 0 h 36"/>
                <a:gd name="T12" fmla="*/ 0 w 10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36"/>
                <a:gd name="T23" fmla="*/ 10 w 10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36">
                  <a:moveTo>
                    <a:pt x="0" y="36"/>
                  </a:moveTo>
                  <a:lnTo>
                    <a:pt x="0" y="36"/>
                  </a:lnTo>
                  <a:lnTo>
                    <a:pt x="10" y="36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54" name="Line 107">
            <a:extLst>
              <a:ext uri="{FF2B5EF4-FFF2-40B4-BE49-F238E27FC236}">
                <a16:creationId xmlns:a16="http://schemas.microsoft.com/office/drawing/2014/main" id="{1D1263E4-47DD-4DE5-8F8E-7141330E90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6825" y="3536950"/>
            <a:ext cx="182563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5" name="Freeform 108">
            <a:extLst>
              <a:ext uri="{FF2B5EF4-FFF2-40B4-BE49-F238E27FC236}">
                <a16:creationId xmlns:a16="http://schemas.microsoft.com/office/drawing/2014/main" id="{C5CB734B-6BC8-4FF8-A00B-BD4EEC6AA0B2}"/>
              </a:ext>
            </a:extLst>
          </p:cNvPr>
          <p:cNvSpPr>
            <a:spLocks/>
          </p:cNvSpPr>
          <p:nvPr/>
        </p:nvSpPr>
        <p:spPr bwMode="auto">
          <a:xfrm>
            <a:off x="7100888" y="4692650"/>
            <a:ext cx="225425" cy="63500"/>
          </a:xfrm>
          <a:custGeom>
            <a:avLst/>
            <a:gdLst>
              <a:gd name="T0" fmla="*/ 0 w 90"/>
              <a:gd name="T1" fmla="*/ 2147483646 h 27"/>
              <a:gd name="T2" fmla="*/ 0 w 90"/>
              <a:gd name="T3" fmla="*/ 0 h 27"/>
              <a:gd name="T4" fmla="*/ 2147483646 w 90"/>
              <a:gd name="T5" fmla="*/ 2147483646 h 27"/>
              <a:gd name="T6" fmla="*/ 0 w 90"/>
              <a:gd name="T7" fmla="*/ 2147483646 h 27"/>
              <a:gd name="T8" fmla="*/ 0 60000 65536"/>
              <a:gd name="T9" fmla="*/ 0 60000 65536"/>
              <a:gd name="T10" fmla="*/ 0 60000 65536"/>
              <a:gd name="T11" fmla="*/ 0 60000 65536"/>
              <a:gd name="T12" fmla="*/ 0 w 90"/>
              <a:gd name="T13" fmla="*/ 0 h 27"/>
              <a:gd name="T14" fmla="*/ 90 w 90"/>
              <a:gd name="T15" fmla="*/ 27 h 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" h="27">
                <a:moveTo>
                  <a:pt x="0" y="27"/>
                </a:moveTo>
                <a:lnTo>
                  <a:pt x="0" y="0"/>
                </a:lnTo>
                <a:lnTo>
                  <a:pt x="90" y="18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56" name="Line 109">
            <a:extLst>
              <a:ext uri="{FF2B5EF4-FFF2-40B4-BE49-F238E27FC236}">
                <a16:creationId xmlns:a16="http://schemas.microsoft.com/office/drawing/2014/main" id="{AA92551D-B68C-4AF7-8EE8-6DFAB8A222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9913" y="4733925"/>
            <a:ext cx="158750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7" name="Freeform 110">
            <a:extLst>
              <a:ext uri="{FF2B5EF4-FFF2-40B4-BE49-F238E27FC236}">
                <a16:creationId xmlns:a16="http://schemas.microsoft.com/office/drawing/2014/main" id="{190FF8AC-362C-40AA-89E6-D9E2CCB82758}"/>
              </a:ext>
            </a:extLst>
          </p:cNvPr>
          <p:cNvSpPr>
            <a:spLocks/>
          </p:cNvSpPr>
          <p:nvPr/>
        </p:nvSpPr>
        <p:spPr bwMode="auto">
          <a:xfrm>
            <a:off x="7688263" y="4692650"/>
            <a:ext cx="223837" cy="63500"/>
          </a:xfrm>
          <a:custGeom>
            <a:avLst/>
            <a:gdLst>
              <a:gd name="T0" fmla="*/ 2147483646 w 90"/>
              <a:gd name="T1" fmla="*/ 2147483646 h 27"/>
              <a:gd name="T2" fmla="*/ 2147483646 w 90"/>
              <a:gd name="T3" fmla="*/ 0 h 27"/>
              <a:gd name="T4" fmla="*/ 0 w 90"/>
              <a:gd name="T5" fmla="*/ 2147483646 h 27"/>
              <a:gd name="T6" fmla="*/ 2147483646 w 90"/>
              <a:gd name="T7" fmla="*/ 2147483646 h 27"/>
              <a:gd name="T8" fmla="*/ 0 60000 65536"/>
              <a:gd name="T9" fmla="*/ 0 60000 65536"/>
              <a:gd name="T10" fmla="*/ 0 60000 65536"/>
              <a:gd name="T11" fmla="*/ 0 60000 65536"/>
              <a:gd name="T12" fmla="*/ 0 w 90"/>
              <a:gd name="T13" fmla="*/ 0 h 27"/>
              <a:gd name="T14" fmla="*/ 90 w 90"/>
              <a:gd name="T15" fmla="*/ 27 h 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" h="27">
                <a:moveTo>
                  <a:pt x="90" y="27"/>
                </a:moveTo>
                <a:lnTo>
                  <a:pt x="90" y="0"/>
                </a:lnTo>
                <a:lnTo>
                  <a:pt x="0" y="18"/>
                </a:lnTo>
                <a:lnTo>
                  <a:pt x="90" y="27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58" name="Line 111">
            <a:extLst>
              <a:ext uri="{FF2B5EF4-FFF2-40B4-BE49-F238E27FC236}">
                <a16:creationId xmlns:a16="http://schemas.microsoft.com/office/drawing/2014/main" id="{A9692694-2AE5-46F8-AAA7-07A1D97D62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12100" y="4733925"/>
            <a:ext cx="179388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9" name="Rectangle 112">
            <a:extLst>
              <a:ext uri="{FF2B5EF4-FFF2-40B4-BE49-F238E27FC236}">
                <a16:creationId xmlns:a16="http://schemas.microsoft.com/office/drawing/2014/main" id="{68C903B2-E010-45F3-B7DE-E024B4E49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2703513"/>
            <a:ext cx="7651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8960" name="Rectangle 113">
            <a:extLst>
              <a:ext uri="{FF2B5EF4-FFF2-40B4-BE49-F238E27FC236}">
                <a16:creationId xmlns:a16="http://schemas.microsoft.com/office/drawing/2014/main" id="{F786ABF2-2930-48E8-91EE-495523E99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3" y="2638425"/>
            <a:ext cx="84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</a:rPr>
              <a:t>t</a:t>
            </a:r>
            <a:endParaRPr lang="en-US" altLang="zh-CN" sz="2400">
              <a:latin typeface="Tahoma" panose="020B0604030504040204" pitchFamily="34" charset="0"/>
            </a:endParaRPr>
          </a:p>
        </p:txBody>
      </p:sp>
      <p:sp>
        <p:nvSpPr>
          <p:cNvPr id="38961" name="Rectangle 114">
            <a:extLst>
              <a:ext uri="{FF2B5EF4-FFF2-40B4-BE49-F238E27FC236}">
                <a16:creationId xmlns:a16="http://schemas.microsoft.com/office/drawing/2014/main" id="{5FD1892C-AFB7-4E4A-9ACD-AB4AAD409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675" y="2767013"/>
            <a:ext cx="4175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600">
                <a:solidFill>
                  <a:srgbClr val="000000"/>
                </a:solidFill>
              </a:rPr>
              <a:t>PHL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38962" name="Rectangle 115">
            <a:extLst>
              <a:ext uri="{FF2B5EF4-FFF2-40B4-BE49-F238E27FC236}">
                <a16:creationId xmlns:a16="http://schemas.microsoft.com/office/drawing/2014/main" id="{D178BA59-C5CB-4143-A8AE-D6D62007E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88" y="2724150"/>
            <a:ext cx="52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 </a:t>
            </a:r>
            <a:endParaRPr lang="zh-CN" altLang="en-US" sz="1600">
              <a:latin typeface="Tahoma" panose="020B0604030504040204" pitchFamily="34" charset="0"/>
            </a:endParaRPr>
          </a:p>
        </p:txBody>
      </p:sp>
      <p:sp>
        <p:nvSpPr>
          <p:cNvPr id="38963" name="Rectangle 116">
            <a:extLst>
              <a:ext uri="{FF2B5EF4-FFF2-40B4-BE49-F238E27FC236}">
                <a16:creationId xmlns:a16="http://schemas.microsoft.com/office/drawing/2014/main" id="{C25A861F-2461-467F-BD22-D032900C1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473450"/>
            <a:ext cx="8810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8964" name="Rectangle 117">
            <a:extLst>
              <a:ext uri="{FF2B5EF4-FFF2-40B4-BE49-F238E27FC236}">
                <a16:creationId xmlns:a16="http://schemas.microsoft.com/office/drawing/2014/main" id="{4AA8B005-BC6F-4731-A06A-06221D9B1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0" y="3789363"/>
            <a:ext cx="5619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宋体" panose="02010600030101010101" pitchFamily="2" charset="-122"/>
              </a:rPr>
              <a:t>输出</a:t>
            </a:r>
            <a:endParaRPr lang="zh-CN" altLang="en-US" sz="2200">
              <a:latin typeface="Tahoma" panose="020B0604030504040204" pitchFamily="34" charset="0"/>
            </a:endParaRPr>
          </a:p>
        </p:txBody>
      </p:sp>
      <p:sp>
        <p:nvSpPr>
          <p:cNvPr id="38965" name="Rectangle 118">
            <a:extLst>
              <a:ext uri="{FF2B5EF4-FFF2-40B4-BE49-F238E27FC236}">
                <a16:creationId xmlns:a16="http://schemas.microsoft.com/office/drawing/2014/main" id="{9BF82FA2-00ED-4587-B4C3-B1CD7BDB2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075" y="3451225"/>
            <a:ext cx="76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</a:rPr>
              <a:t> </a:t>
            </a: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38966" name="Rectangle 119">
            <a:extLst>
              <a:ext uri="{FF2B5EF4-FFF2-40B4-BE49-F238E27FC236}">
                <a16:creationId xmlns:a16="http://schemas.microsoft.com/office/drawing/2014/main" id="{2734926C-A3FE-43A9-ADE2-1DD19DF88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75" y="1955800"/>
            <a:ext cx="606425" cy="255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8967" name="Rectangle 120">
            <a:extLst>
              <a:ext uri="{FF2B5EF4-FFF2-40B4-BE49-F238E27FC236}">
                <a16:creationId xmlns:a16="http://schemas.microsoft.com/office/drawing/2014/main" id="{C0F9BB13-0728-4864-9AE8-455A229B5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825" y="1912938"/>
            <a:ext cx="48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50</a:t>
            </a:r>
            <a:r>
              <a:rPr lang="en-US" altLang="zh-CN" sz="2000">
                <a:solidFill>
                  <a:srgbClr val="000000"/>
                </a:solidFill>
              </a:rPr>
              <a:t>%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38968" name="Rectangle 121">
            <a:extLst>
              <a:ext uri="{FF2B5EF4-FFF2-40B4-BE49-F238E27FC236}">
                <a16:creationId xmlns:a16="http://schemas.microsoft.com/office/drawing/2014/main" id="{55D25910-DA32-4ED9-BD65-82ECC4518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1912938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 </a:t>
            </a:r>
            <a:endParaRPr lang="zh-CN" altLang="en-US" sz="1600">
              <a:latin typeface="Tahoma" panose="020B0604030504040204" pitchFamily="34" charset="0"/>
            </a:endParaRPr>
          </a:p>
        </p:txBody>
      </p:sp>
      <p:sp>
        <p:nvSpPr>
          <p:cNvPr id="38969" name="Rectangle 122">
            <a:extLst>
              <a:ext uri="{FF2B5EF4-FFF2-40B4-BE49-F238E27FC236}">
                <a16:creationId xmlns:a16="http://schemas.microsoft.com/office/drawing/2014/main" id="{C82CB99A-A4DA-43E3-A474-2AE64BBC1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9138" y="3473450"/>
            <a:ext cx="5857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8970" name="Rectangle 123">
            <a:extLst>
              <a:ext uri="{FF2B5EF4-FFF2-40B4-BE49-F238E27FC236}">
                <a16:creationId xmlns:a16="http://schemas.microsoft.com/office/drawing/2014/main" id="{F29802E7-C77F-49DB-B622-0AC7E684C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3430588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90</a:t>
            </a:r>
            <a:r>
              <a:rPr lang="en-US" altLang="zh-CN" sz="2000">
                <a:solidFill>
                  <a:srgbClr val="000000"/>
                </a:solidFill>
              </a:rPr>
              <a:t>%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38971" name="Rectangle 124">
            <a:extLst>
              <a:ext uri="{FF2B5EF4-FFF2-40B4-BE49-F238E27FC236}">
                <a16:creationId xmlns:a16="http://schemas.microsoft.com/office/drawing/2014/main" id="{35498F50-8598-4C81-9671-6C7E4F40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475" y="3430588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 </a:t>
            </a:r>
            <a:endParaRPr lang="zh-CN" altLang="en-US" sz="1600">
              <a:latin typeface="Tahoma" panose="020B0604030504040204" pitchFamily="34" charset="0"/>
            </a:endParaRPr>
          </a:p>
        </p:txBody>
      </p:sp>
      <p:sp>
        <p:nvSpPr>
          <p:cNvPr id="38972" name="Rectangle 125">
            <a:extLst>
              <a:ext uri="{FF2B5EF4-FFF2-40B4-BE49-F238E27FC236}">
                <a16:creationId xmlns:a16="http://schemas.microsoft.com/office/drawing/2014/main" id="{2125B00D-E83A-4994-B8FC-C577D77C7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513" y="3729038"/>
            <a:ext cx="6096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8973" name="Rectangle 126">
            <a:extLst>
              <a:ext uri="{FF2B5EF4-FFF2-40B4-BE49-F238E27FC236}">
                <a16:creationId xmlns:a16="http://schemas.microsoft.com/office/drawing/2014/main" id="{640FA98D-2F85-4D1E-BF0C-DDEF7163A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3686175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50%</a:t>
            </a:r>
            <a:endParaRPr lang="en-US" altLang="zh-CN" sz="1800">
              <a:latin typeface="Tahoma" panose="020B0604030504040204" pitchFamily="34" charset="0"/>
            </a:endParaRPr>
          </a:p>
        </p:txBody>
      </p:sp>
      <p:sp>
        <p:nvSpPr>
          <p:cNvPr id="38974" name="Rectangle 127">
            <a:extLst>
              <a:ext uri="{FF2B5EF4-FFF2-40B4-BE49-F238E27FC236}">
                <a16:creationId xmlns:a16="http://schemas.microsoft.com/office/drawing/2014/main" id="{B162F966-1B2F-4D55-BC1D-2E64D11B8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36861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 </a:t>
            </a:r>
            <a:endParaRPr lang="zh-CN" altLang="en-US" sz="1600">
              <a:latin typeface="Tahoma" panose="020B0604030504040204" pitchFamily="34" charset="0"/>
            </a:endParaRPr>
          </a:p>
        </p:txBody>
      </p:sp>
      <p:sp>
        <p:nvSpPr>
          <p:cNvPr id="38975" name="Rectangle 128">
            <a:extLst>
              <a:ext uri="{FF2B5EF4-FFF2-40B4-BE49-F238E27FC236}">
                <a16:creationId xmlns:a16="http://schemas.microsoft.com/office/drawing/2014/main" id="{C924C58C-F066-4953-9878-A54EFE8F6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0075" y="4070350"/>
            <a:ext cx="5651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8976" name="Rectangle 129">
            <a:extLst>
              <a:ext uri="{FF2B5EF4-FFF2-40B4-BE49-F238E27FC236}">
                <a16:creationId xmlns:a16="http://schemas.microsoft.com/office/drawing/2014/main" id="{8A9AA90F-CC97-47BE-9ADA-2FEA5AEB2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3" y="4094163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10%</a:t>
            </a:r>
            <a:endParaRPr lang="en-US" altLang="zh-CN" sz="1800">
              <a:latin typeface="Tahoma" panose="020B0604030504040204" pitchFamily="34" charset="0"/>
            </a:endParaRPr>
          </a:p>
        </p:txBody>
      </p:sp>
      <p:sp>
        <p:nvSpPr>
          <p:cNvPr id="38977" name="Rectangle 130">
            <a:extLst>
              <a:ext uri="{FF2B5EF4-FFF2-40B4-BE49-F238E27FC236}">
                <a16:creationId xmlns:a16="http://schemas.microsoft.com/office/drawing/2014/main" id="{AE7542FB-D621-4F13-B189-82F3BBCBD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188" y="4094163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 </a:t>
            </a:r>
            <a:endParaRPr lang="zh-CN" altLang="en-US" sz="1600">
              <a:latin typeface="Tahoma" panose="020B0604030504040204" pitchFamily="34" charset="0"/>
            </a:endParaRPr>
          </a:p>
        </p:txBody>
      </p:sp>
      <p:sp>
        <p:nvSpPr>
          <p:cNvPr id="38978" name="Rectangle 131">
            <a:extLst>
              <a:ext uri="{FF2B5EF4-FFF2-40B4-BE49-F238E27FC236}">
                <a16:creationId xmlns:a16="http://schemas.microsoft.com/office/drawing/2014/main" id="{B0FD551C-865A-4E09-BA00-79E5F7327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238" y="2660650"/>
            <a:ext cx="7429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8979" name="Rectangle 132">
            <a:extLst>
              <a:ext uri="{FF2B5EF4-FFF2-40B4-BE49-F238E27FC236}">
                <a16:creationId xmlns:a16="http://schemas.microsoft.com/office/drawing/2014/main" id="{BE25F81E-A76A-413B-AEDC-3D8C29C97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588" y="2551113"/>
            <a:ext cx="84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</a:rPr>
              <a:t>t</a:t>
            </a:r>
            <a:endParaRPr lang="en-US" altLang="zh-CN" sz="2400">
              <a:latin typeface="Tahoma" panose="020B0604030504040204" pitchFamily="34" charset="0"/>
            </a:endParaRPr>
          </a:p>
        </p:txBody>
      </p:sp>
      <p:sp>
        <p:nvSpPr>
          <p:cNvPr id="38980" name="Rectangle 133">
            <a:extLst>
              <a:ext uri="{FF2B5EF4-FFF2-40B4-BE49-F238E27FC236}">
                <a16:creationId xmlns:a16="http://schemas.microsoft.com/office/drawing/2014/main" id="{522FD039-5B7F-43F1-9270-A8E4C96D0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701925"/>
            <a:ext cx="4175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600">
                <a:solidFill>
                  <a:srgbClr val="000000"/>
                </a:solidFill>
              </a:rPr>
              <a:t>PLH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38981" name="Rectangle 134">
            <a:extLst>
              <a:ext uri="{FF2B5EF4-FFF2-40B4-BE49-F238E27FC236}">
                <a16:creationId xmlns:a16="http://schemas.microsoft.com/office/drawing/2014/main" id="{33C6B794-5046-4115-BB21-F7C9C26E7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4575" y="26193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 </a:t>
            </a:r>
            <a:endParaRPr lang="zh-CN" altLang="en-US" sz="1600">
              <a:latin typeface="Tahoma" panose="020B0604030504040204" pitchFamily="34" charset="0"/>
            </a:endParaRPr>
          </a:p>
        </p:txBody>
      </p:sp>
      <p:sp>
        <p:nvSpPr>
          <p:cNvPr id="38982" name="Rectangle 135">
            <a:extLst>
              <a:ext uri="{FF2B5EF4-FFF2-40B4-BE49-F238E27FC236}">
                <a16:creationId xmlns:a16="http://schemas.microsoft.com/office/drawing/2014/main" id="{C54A1239-5CBB-436B-8EA1-6213F6AE9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4540250"/>
            <a:ext cx="741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8983" name="Rectangle 136">
            <a:extLst>
              <a:ext uri="{FF2B5EF4-FFF2-40B4-BE49-F238E27FC236}">
                <a16:creationId xmlns:a16="http://schemas.microsoft.com/office/drawing/2014/main" id="{D2508B95-9651-48D6-89AC-EB93547BD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225" y="4471988"/>
            <a:ext cx="841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</a:rPr>
              <a:t>t</a:t>
            </a:r>
            <a:endParaRPr lang="en-US" altLang="zh-CN" sz="2400">
              <a:latin typeface="Tahoma" panose="020B0604030504040204" pitchFamily="34" charset="0"/>
            </a:endParaRPr>
          </a:p>
        </p:txBody>
      </p:sp>
      <p:sp>
        <p:nvSpPr>
          <p:cNvPr id="38984" name="Rectangle 137">
            <a:extLst>
              <a:ext uri="{FF2B5EF4-FFF2-40B4-BE49-F238E27FC236}">
                <a16:creationId xmlns:a16="http://schemas.microsoft.com/office/drawing/2014/main" id="{DACB5A27-B96C-49F4-ACA0-504B3CC39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4633913"/>
            <a:ext cx="6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600">
                <a:solidFill>
                  <a:srgbClr val="000000"/>
                </a:solidFill>
              </a:rPr>
              <a:t>f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38985" name="Rectangle 138">
            <a:extLst>
              <a:ext uri="{FF2B5EF4-FFF2-40B4-BE49-F238E27FC236}">
                <a16:creationId xmlns:a16="http://schemas.microsoft.com/office/drawing/2014/main" id="{697FA8FC-385A-4123-BFFF-AFF6C4686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5338" y="4586288"/>
            <a:ext cx="74295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8986" name="Rectangle 139">
            <a:extLst>
              <a:ext uri="{FF2B5EF4-FFF2-40B4-BE49-F238E27FC236}">
                <a16:creationId xmlns:a16="http://schemas.microsoft.com/office/drawing/2014/main" id="{421F4534-9C86-4AC5-AB60-7C5109280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263" y="4525963"/>
            <a:ext cx="84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</a:rPr>
              <a:t>t</a:t>
            </a:r>
            <a:endParaRPr lang="en-US" altLang="zh-CN" sz="2400">
              <a:latin typeface="Tahoma" panose="020B0604030504040204" pitchFamily="34" charset="0"/>
            </a:endParaRPr>
          </a:p>
        </p:txBody>
      </p:sp>
      <p:sp>
        <p:nvSpPr>
          <p:cNvPr id="38987" name="Rectangle 140">
            <a:extLst>
              <a:ext uri="{FF2B5EF4-FFF2-40B4-BE49-F238E27FC236}">
                <a16:creationId xmlns:a16="http://schemas.microsoft.com/office/drawing/2014/main" id="{A27784DD-D6F0-4AC3-BAEA-1C40C47C3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1100" y="4670425"/>
            <a:ext cx="88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600">
                <a:solidFill>
                  <a:srgbClr val="000000"/>
                </a:solidFill>
              </a:rPr>
              <a:t>r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38988" name="Rectangle 142">
            <a:extLst>
              <a:ext uri="{FF2B5EF4-FFF2-40B4-BE49-F238E27FC236}">
                <a16:creationId xmlns:a16="http://schemas.microsoft.com/office/drawing/2014/main" id="{4173A1B9-315E-40D1-97F9-D5D6DC273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147888"/>
            <a:ext cx="881063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8989" name="Rectangle 143">
            <a:extLst>
              <a:ext uri="{FF2B5EF4-FFF2-40B4-BE49-F238E27FC236}">
                <a16:creationId xmlns:a16="http://schemas.microsoft.com/office/drawing/2014/main" id="{C7CAB0A6-AB16-458E-8083-AD83F2BFD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0" y="1863725"/>
            <a:ext cx="5619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宋体" panose="02010600030101010101" pitchFamily="2" charset="-122"/>
              </a:rPr>
              <a:t>输入</a:t>
            </a:r>
            <a:endParaRPr lang="zh-CN" altLang="en-US" sz="2200">
              <a:latin typeface="Tahoma" panose="020B0604030504040204" pitchFamily="34" charset="0"/>
            </a:endParaRPr>
          </a:p>
        </p:txBody>
      </p:sp>
      <p:sp>
        <p:nvSpPr>
          <p:cNvPr id="38990" name="Rectangle 144">
            <a:extLst>
              <a:ext uri="{FF2B5EF4-FFF2-40B4-BE49-F238E27FC236}">
                <a16:creationId xmlns:a16="http://schemas.microsoft.com/office/drawing/2014/main" id="{1A143401-9C38-4B2B-9D47-10AE41BD0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075" y="2127250"/>
            <a:ext cx="76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</a:rPr>
              <a:t> </a:t>
            </a: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38991" name="Rectangle 145">
            <a:extLst>
              <a:ext uri="{FF2B5EF4-FFF2-40B4-BE49-F238E27FC236}">
                <a16:creationId xmlns:a16="http://schemas.microsoft.com/office/drawing/2014/main" id="{71787193-6D3E-4DA1-9C30-314E259E6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8" y="1955800"/>
            <a:ext cx="609600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8992" name="Rectangle 146">
            <a:extLst>
              <a:ext uri="{FF2B5EF4-FFF2-40B4-BE49-F238E27FC236}">
                <a16:creationId xmlns:a16="http://schemas.microsoft.com/office/drawing/2014/main" id="{3E18F2F7-35A7-4AA1-B1C2-D58F9279A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188" y="1912938"/>
            <a:ext cx="48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50</a:t>
            </a:r>
            <a:r>
              <a:rPr lang="en-US" altLang="zh-CN" sz="2000">
                <a:solidFill>
                  <a:srgbClr val="000000"/>
                </a:solidFill>
              </a:rPr>
              <a:t>%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38993" name="Rectangle 147">
            <a:extLst>
              <a:ext uri="{FF2B5EF4-FFF2-40B4-BE49-F238E27FC236}">
                <a16:creationId xmlns:a16="http://schemas.microsoft.com/office/drawing/2014/main" id="{385B037F-59EA-493D-924A-9B484E718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1912938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 </a:t>
            </a:r>
            <a:endParaRPr lang="zh-CN" altLang="en-US" sz="1600">
              <a:latin typeface="Tahoma" panose="020B0604030504040204" pitchFamily="34" charset="0"/>
            </a:endParaRPr>
          </a:p>
        </p:txBody>
      </p:sp>
      <p:sp>
        <p:nvSpPr>
          <p:cNvPr id="38994" name="Rectangle 148">
            <a:extLst>
              <a:ext uri="{FF2B5EF4-FFF2-40B4-BE49-F238E27FC236}">
                <a16:creationId xmlns:a16="http://schemas.microsoft.com/office/drawing/2014/main" id="{2F39FD13-E9DE-4F7F-A663-FFD887EA0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38" y="3686175"/>
            <a:ext cx="609600" cy="279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8995" name="Rectangle 149">
            <a:extLst>
              <a:ext uri="{FF2B5EF4-FFF2-40B4-BE49-F238E27FC236}">
                <a16:creationId xmlns:a16="http://schemas.microsoft.com/office/drawing/2014/main" id="{3FA71C5B-2975-4357-937C-094AF403C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6563" y="364490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50%</a:t>
            </a:r>
            <a:endParaRPr lang="en-US" altLang="zh-CN" sz="1800">
              <a:latin typeface="Tahoma" panose="020B0604030504040204" pitchFamily="34" charset="0"/>
            </a:endParaRPr>
          </a:p>
        </p:txBody>
      </p:sp>
      <p:sp>
        <p:nvSpPr>
          <p:cNvPr id="38996" name="Rectangle 151">
            <a:extLst>
              <a:ext uri="{FF2B5EF4-FFF2-40B4-BE49-F238E27FC236}">
                <a16:creationId xmlns:a16="http://schemas.microsoft.com/office/drawing/2014/main" id="{DE94CA74-9D0C-4954-BC2D-88B4F3BFA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038" y="4070350"/>
            <a:ext cx="5651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8997" name="Rectangle 152">
            <a:extLst>
              <a:ext uri="{FF2B5EF4-FFF2-40B4-BE49-F238E27FC236}">
                <a16:creationId xmlns:a16="http://schemas.microsoft.com/office/drawing/2014/main" id="{5387FA18-8764-4455-A8F8-63C7461FF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675" y="4094163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10%</a:t>
            </a:r>
            <a:endParaRPr lang="en-US" altLang="zh-CN" sz="1800">
              <a:latin typeface="Tahoma" panose="020B0604030504040204" pitchFamily="34" charset="0"/>
            </a:endParaRPr>
          </a:p>
        </p:txBody>
      </p:sp>
      <p:sp>
        <p:nvSpPr>
          <p:cNvPr id="38998" name="Rectangle 153">
            <a:extLst>
              <a:ext uri="{FF2B5EF4-FFF2-40B4-BE49-F238E27FC236}">
                <a16:creationId xmlns:a16="http://schemas.microsoft.com/office/drawing/2014/main" id="{352114F2-CA56-4445-B1DD-D8C1569B6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563" y="4094163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 </a:t>
            </a:r>
            <a:endParaRPr lang="zh-CN" altLang="en-US" sz="1600">
              <a:latin typeface="Tahoma" panose="020B0604030504040204" pitchFamily="34" charset="0"/>
            </a:endParaRPr>
          </a:p>
        </p:txBody>
      </p:sp>
      <p:sp>
        <p:nvSpPr>
          <p:cNvPr id="38999" name="Rectangle 154">
            <a:extLst>
              <a:ext uri="{FF2B5EF4-FFF2-40B4-BE49-F238E27FC236}">
                <a16:creationId xmlns:a16="http://schemas.microsoft.com/office/drawing/2014/main" id="{7A716EB3-EB1C-4376-8A3A-CD0819807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5425" y="3451225"/>
            <a:ext cx="541338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9000" name="Rectangle 155">
            <a:extLst>
              <a:ext uri="{FF2B5EF4-FFF2-40B4-BE49-F238E27FC236}">
                <a16:creationId xmlns:a16="http://schemas.microsoft.com/office/drawing/2014/main" id="{45B6E9E5-9A27-4094-93F4-A3A2B1627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6063" y="3409950"/>
            <a:ext cx="48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90</a:t>
            </a:r>
            <a:r>
              <a:rPr lang="en-US" altLang="zh-CN" sz="2000">
                <a:solidFill>
                  <a:srgbClr val="000000"/>
                </a:solidFill>
              </a:rPr>
              <a:t>%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39001" name="Rectangle 156">
            <a:extLst>
              <a:ext uri="{FF2B5EF4-FFF2-40B4-BE49-F238E27FC236}">
                <a16:creationId xmlns:a16="http://schemas.microsoft.com/office/drawing/2014/main" id="{3558FBAA-3EF8-4BBF-AE17-1C0381F38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5" y="3409950"/>
            <a:ext cx="523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 </a:t>
            </a:r>
            <a:endParaRPr lang="zh-CN" altLang="en-US" sz="1600">
              <a:latin typeface="Tahoma" panose="020B0604030504040204" pitchFamily="34" charset="0"/>
            </a:endParaRPr>
          </a:p>
        </p:txBody>
      </p:sp>
      <p:sp>
        <p:nvSpPr>
          <p:cNvPr id="39002" name="Freeform 157">
            <a:extLst>
              <a:ext uri="{FF2B5EF4-FFF2-40B4-BE49-F238E27FC236}">
                <a16:creationId xmlns:a16="http://schemas.microsoft.com/office/drawing/2014/main" id="{75849CE2-521F-4C3C-8EEF-E56935C29E37}"/>
              </a:ext>
            </a:extLst>
          </p:cNvPr>
          <p:cNvSpPr>
            <a:spLocks/>
          </p:cNvSpPr>
          <p:nvPr/>
        </p:nvSpPr>
        <p:spPr bwMode="auto">
          <a:xfrm>
            <a:off x="5070475" y="3022600"/>
            <a:ext cx="247650" cy="42863"/>
          </a:xfrm>
          <a:custGeom>
            <a:avLst/>
            <a:gdLst>
              <a:gd name="T0" fmla="*/ 0 w 100"/>
              <a:gd name="T1" fmla="*/ 2147483646 h 18"/>
              <a:gd name="T2" fmla="*/ 0 w 100"/>
              <a:gd name="T3" fmla="*/ 0 h 18"/>
              <a:gd name="T4" fmla="*/ 2147483646 w 100"/>
              <a:gd name="T5" fmla="*/ 2147483646 h 18"/>
              <a:gd name="T6" fmla="*/ 0 w 100"/>
              <a:gd name="T7" fmla="*/ 2147483646 h 18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18"/>
              <a:gd name="T14" fmla="*/ 100 w 100"/>
              <a:gd name="T15" fmla="*/ 18 h 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18">
                <a:moveTo>
                  <a:pt x="0" y="18"/>
                </a:moveTo>
                <a:lnTo>
                  <a:pt x="0" y="0"/>
                </a:lnTo>
                <a:lnTo>
                  <a:pt x="100" y="9"/>
                </a:lnTo>
                <a:lnTo>
                  <a:pt x="0" y="18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1346" name="Group 210">
            <a:extLst>
              <a:ext uri="{FF2B5EF4-FFF2-40B4-BE49-F238E27FC236}">
                <a16:creationId xmlns:a16="http://schemas.microsoft.com/office/drawing/2014/main" id="{E98A1080-C16D-4202-82EB-E878CCA4349E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5086350"/>
          <a:ext cx="6804025" cy="1295400"/>
        </p:xfrm>
        <a:graphic>
          <a:graphicData uri="http://schemas.openxmlformats.org/drawingml/2006/table">
            <a:tbl>
              <a:tblPr/>
              <a:tblGrid>
                <a:gridCol w="1487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5650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类型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参数</a:t>
                      </a:r>
                    </a:p>
                  </a:txBody>
                  <a:tcPr marL="18000" marR="18000" marT="10800" marB="10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269875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98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74HC</a:t>
                      </a:r>
                    </a:p>
                    <a:p>
                      <a:pPr marL="0" marR="0" lvl="0" indent="2698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DD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=5V</a:t>
                      </a:r>
                    </a:p>
                  </a:txBody>
                  <a:tcPr marL="18000" marR="18000" marT="10800" marB="10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74AHC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DD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=5V</a:t>
                      </a:r>
                    </a:p>
                  </a:txBody>
                  <a:tcPr marL="18000" marR="18000" marT="10800" marB="10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74LVC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DD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=3.3V</a:t>
                      </a:r>
                    </a:p>
                  </a:txBody>
                  <a:tcPr marL="18000" marR="18000" marT="10800" marB="10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74AUC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DD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=1.8V</a:t>
                      </a:r>
                    </a:p>
                  </a:txBody>
                  <a:tcPr marL="18000" marR="18000" marT="10800" marB="10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PLH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PHL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(ns)</a:t>
                      </a:r>
                    </a:p>
                  </a:txBody>
                  <a:tcPr marL="18000" marR="18000" marT="10800" marB="10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18000" marR="18000" marT="10800" marB="10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3.8</a:t>
                      </a:r>
                    </a:p>
                  </a:txBody>
                  <a:tcPr marL="18000" marR="18000" marT="10800" marB="10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2.5</a:t>
                      </a:r>
                    </a:p>
                  </a:txBody>
                  <a:tcPr marL="18000" marR="18000" marT="10800" marB="10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18000" marR="18000" marT="10800" marB="10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1327" name="Line 191">
            <a:extLst>
              <a:ext uri="{FF2B5EF4-FFF2-40B4-BE49-F238E27FC236}">
                <a16:creationId xmlns:a16="http://schemas.microsoft.com/office/drawing/2014/main" id="{7E2E1AF6-69F6-4867-A074-C4DB5A46B7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5086350"/>
            <a:ext cx="1476375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>
            <a:extLst>
              <a:ext uri="{FF2B5EF4-FFF2-40B4-BE49-F238E27FC236}">
                <a16:creationId xmlns:a16="http://schemas.microsoft.com/office/drawing/2014/main" id="{09069EAC-8BD3-4D56-A9BA-FF0F3935661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F831381-6B72-426F-AC08-E2F05C536F7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2022/12/13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Rectangle 5">
            <a:extLst>
              <a:ext uri="{FF2B5EF4-FFF2-40B4-BE49-F238E27FC236}">
                <a16:creationId xmlns:a16="http://schemas.microsoft.com/office/drawing/2014/main" id="{813F6ED3-3EE2-4C2A-A858-96D80B37C9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Rectangle 6">
            <a:extLst>
              <a:ext uri="{FF2B5EF4-FFF2-40B4-BE49-F238E27FC236}">
                <a16:creationId xmlns:a16="http://schemas.microsoft.com/office/drawing/2014/main" id="{49306FBD-1C58-44A2-A0D5-ECD2A26E0E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C281BB3-7058-4929-8F19-B193F3EE57DE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0965" name="Rectangle 2">
            <a:extLst>
              <a:ext uri="{FF2B5EF4-FFF2-40B4-BE49-F238E27FC236}">
                <a16:creationId xmlns:a16="http://schemas.microsoft.com/office/drawing/2014/main" id="{535E7C88-ED6E-4E97-A152-E6B3FC9D2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功耗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FD3BF6FE-65C1-4911-9BAB-5F2D4B8F95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2339975"/>
          </a:xfrm>
        </p:spPr>
        <p:txBody>
          <a:bodyPr/>
          <a:lstStyle/>
          <a:p>
            <a:pPr>
              <a:spcAft>
                <a:spcPct val="10000"/>
              </a:spcAft>
            </a:pPr>
            <a:r>
              <a:rPr lang="zh-CN" altLang="en-US"/>
              <a:t>静态功耗：当电路没有状态转换时的功耗</a:t>
            </a:r>
          </a:p>
          <a:p>
            <a:pPr>
              <a:spcAft>
                <a:spcPct val="10000"/>
              </a:spcAft>
            </a:pPr>
            <a:r>
              <a:rPr lang="zh-CN" altLang="en-US"/>
              <a:t>动态功耗：电路在输出状态转换时的功耗</a:t>
            </a:r>
          </a:p>
          <a:p>
            <a:pPr lvl="1">
              <a:spcAft>
                <a:spcPct val="10000"/>
              </a:spcAft>
            </a:pPr>
            <a:r>
              <a:rPr lang="en-US" altLang="zh-CN"/>
              <a:t>CMOS</a:t>
            </a:r>
            <a:r>
              <a:rPr lang="zh-CN" altLang="en-US"/>
              <a:t>电路的静态功耗非常低，主要是动态功耗</a:t>
            </a:r>
          </a:p>
          <a:p>
            <a:pPr lvl="1">
              <a:spcAft>
                <a:spcPct val="10000"/>
              </a:spcAft>
            </a:pPr>
            <a:r>
              <a:rPr lang="zh-CN" altLang="en-US"/>
              <a:t>对于</a:t>
            </a:r>
            <a:r>
              <a:rPr lang="en-US" altLang="zh-CN"/>
              <a:t>TTL</a:t>
            </a:r>
            <a:r>
              <a:rPr lang="zh-CN" altLang="en-US"/>
              <a:t>门电路来说，静态功耗是主要的</a:t>
            </a:r>
          </a:p>
          <a:p>
            <a:pPr>
              <a:spcAft>
                <a:spcPct val="10000"/>
              </a:spcAft>
            </a:pPr>
            <a:r>
              <a:rPr lang="zh-CN" altLang="en-US"/>
              <a:t>延时</a:t>
            </a:r>
            <a:r>
              <a:rPr lang="en-US" altLang="zh-CN"/>
              <a:t>-</a:t>
            </a:r>
            <a:r>
              <a:rPr lang="zh-CN" altLang="en-US"/>
              <a:t>功耗积：是速度和功耗的综合性指标</a:t>
            </a:r>
          </a:p>
        </p:txBody>
      </p:sp>
      <p:graphicFrame>
        <p:nvGraphicFramePr>
          <p:cNvPr id="93277" name="Group 93">
            <a:extLst>
              <a:ext uri="{FF2B5EF4-FFF2-40B4-BE49-F238E27FC236}">
                <a16:creationId xmlns:a16="http://schemas.microsoft.com/office/drawing/2014/main" id="{C3EA9778-197D-46EA-B8EF-C1E2B141FF22}"/>
              </a:ext>
            </a:extLst>
          </p:cNvPr>
          <p:cNvGraphicFramePr>
            <a:graphicFrameLocks noGrp="1"/>
          </p:cNvGraphicFramePr>
          <p:nvPr/>
        </p:nvGraphicFramePr>
        <p:xfrm>
          <a:off x="646113" y="3752850"/>
          <a:ext cx="7885112" cy="2593976"/>
        </p:xfrm>
        <a:graphic>
          <a:graphicData uri="http://schemas.openxmlformats.org/drawingml/2006/table">
            <a:tbl>
              <a:tblPr/>
              <a:tblGrid>
                <a:gridCol w="2268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7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                         系列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参数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/</a:t>
                      </a:r>
                      <a:r>
                        <a:rPr kumimoji="1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单位</a:t>
                      </a:r>
                      <a:endParaRPr kumimoji="1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74HC04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康简宋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(</a:t>
                      </a:r>
                      <a:r>
                        <a:rPr kumimoji="1" lang="en-US" altLang="zh-CN" sz="17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V</a:t>
                      </a:r>
                      <a:r>
                        <a:rPr kumimoji="1" lang="en-US" altLang="zh-CN" sz="17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DD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=5V)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74AHC04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(</a:t>
                      </a:r>
                      <a:r>
                        <a:rPr kumimoji="1" lang="en-US" altLang="zh-CN" sz="17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V</a:t>
                      </a:r>
                      <a:r>
                        <a:rPr kumimoji="1" lang="en-US" altLang="zh-CN" sz="17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DD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=5V)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74LVC04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(</a:t>
                      </a:r>
                      <a:r>
                        <a:rPr kumimoji="1" lang="en-US" altLang="zh-CN" sz="17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V</a:t>
                      </a:r>
                      <a:r>
                        <a:rPr kumimoji="1" lang="en-US" altLang="zh-CN" sz="17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DD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=3.3V)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74AUC04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(</a:t>
                      </a:r>
                      <a:r>
                        <a:rPr kumimoji="1" lang="en-US" altLang="zh-CN" sz="17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V</a:t>
                      </a:r>
                      <a:r>
                        <a:rPr kumimoji="1" lang="en-US" altLang="zh-CN" sz="17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DD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=1.8V)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功耗电容</a:t>
                      </a:r>
                      <a:r>
                        <a:rPr kumimoji="1" lang="en-US" altLang="zh-CN" sz="17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C</a:t>
                      </a:r>
                      <a:r>
                        <a:rPr kumimoji="1" lang="en-US" altLang="zh-CN" sz="17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PD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/pF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21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12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8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17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传输延迟时间</a:t>
                      </a:r>
                      <a:r>
                        <a:rPr kumimoji="1" lang="en-US" altLang="zh-CN" sz="17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t</a:t>
                      </a:r>
                      <a:r>
                        <a:rPr kumimoji="1" lang="en-US" altLang="zh-CN" sz="17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pd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/ns(C</a:t>
                      </a:r>
                      <a:r>
                        <a:rPr kumimoji="1" lang="en-US" altLang="zh-CN" sz="17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L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=15pF)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6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3.8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2.5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0.8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功耗</a:t>
                      </a:r>
                      <a:r>
                        <a:rPr kumimoji="1" lang="en-US" altLang="zh-CN" sz="17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P</a:t>
                      </a:r>
                      <a:r>
                        <a:rPr kumimoji="1" lang="en-US" altLang="zh-CN" sz="17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D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 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sym typeface="Symbol" pitchFamily="18" charset="2"/>
                        </a:rPr>
                        <a:t>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mW(10MHz)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康简宋" charset="-122"/>
                        <a:sym typeface="Symbol" pitchFamily="18" charset="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9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6.8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2.5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延时功耗积</a:t>
                      </a:r>
                      <a:r>
                        <a:rPr kumimoji="1" lang="en-US" altLang="zh-CN" sz="17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DP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/pJ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54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25.84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6.25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0.8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3275" name="Line 91">
            <a:extLst>
              <a:ext uri="{FF2B5EF4-FFF2-40B4-BE49-F238E27FC236}">
                <a16:creationId xmlns:a16="http://schemas.microsoft.com/office/drawing/2014/main" id="{19E40840-55DE-4CAD-A233-CB6B5B9388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" y="3787775"/>
            <a:ext cx="2266950" cy="79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>
            <a:extLst>
              <a:ext uri="{FF2B5EF4-FFF2-40B4-BE49-F238E27FC236}">
                <a16:creationId xmlns:a16="http://schemas.microsoft.com/office/drawing/2014/main" id="{81F26E3A-D299-428F-B8BB-7331F3F063D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6296CC3-176B-4593-A095-E3299D2F0601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2022/12/13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Rectangle 5">
            <a:extLst>
              <a:ext uri="{FF2B5EF4-FFF2-40B4-BE49-F238E27FC236}">
                <a16:creationId xmlns:a16="http://schemas.microsoft.com/office/drawing/2014/main" id="{10B457E7-F8E6-4A19-ACAD-B725FE908F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Rectangle 6">
            <a:extLst>
              <a:ext uri="{FF2B5EF4-FFF2-40B4-BE49-F238E27FC236}">
                <a16:creationId xmlns:a16="http://schemas.microsoft.com/office/drawing/2014/main" id="{52E19D4F-FF00-4457-9682-0D8C56C6F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821EFA9-7AF7-4BD0-803D-49CA9F525E85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1989" name="Rectangle 2">
            <a:extLst>
              <a:ext uri="{FF2B5EF4-FFF2-40B4-BE49-F238E27FC236}">
                <a16:creationId xmlns:a16="http://schemas.microsoft.com/office/drawing/2014/main" id="{9D149970-9621-4496-A47D-CBDB81AFC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4788"/>
            <a:ext cx="8229600" cy="1143000"/>
          </a:xfrm>
        </p:spPr>
        <p:txBody>
          <a:bodyPr/>
          <a:lstStyle/>
          <a:p>
            <a:r>
              <a:rPr lang="en-US" altLang="zh-CN"/>
              <a:t>The 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D38D80B7-0BAD-4A12-9D55-F67A1A58C77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54A89B4-8792-4252-9695-AC57B752BD82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2022/12/13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Rectangle 5">
            <a:extLst>
              <a:ext uri="{FF2B5EF4-FFF2-40B4-BE49-F238E27FC236}">
                <a16:creationId xmlns:a16="http://schemas.microsoft.com/office/drawing/2014/main" id="{13BE640A-961C-4D66-9E47-4D904917C5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Rectangle 6">
            <a:extLst>
              <a:ext uri="{FF2B5EF4-FFF2-40B4-BE49-F238E27FC236}">
                <a16:creationId xmlns:a16="http://schemas.microsoft.com/office/drawing/2014/main" id="{28720A3F-5B4A-41D7-9C75-AA834DF5A2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FE5E96A-0219-430D-AF0B-DD911B0B0F3E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329AA5C5-1B53-4233-BE9B-FC57D76BDA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</a:t>
            </a:r>
            <a:r>
              <a:rPr kumimoji="1" lang="zh-CN" altLang="en-US"/>
              <a:t>门电路</a:t>
            </a:r>
          </a:p>
        </p:txBody>
      </p:sp>
      <p:sp>
        <p:nvSpPr>
          <p:cNvPr id="1079299" name="Rectangle 3">
            <a:extLst>
              <a:ext uri="{FF2B5EF4-FFF2-40B4-BE49-F238E27FC236}">
                <a16:creationId xmlns:a16="http://schemas.microsoft.com/office/drawing/2014/main" id="{FE91836B-89B6-4121-80F3-E786473B8B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实现基本逻辑运算和常用逻辑运算的单元电路</a:t>
            </a:r>
          </a:p>
          <a:p>
            <a:r>
              <a:rPr kumimoji="1" lang="zh-CN" altLang="en-US"/>
              <a:t>常用集成逻辑门电路系列</a:t>
            </a:r>
          </a:p>
          <a:p>
            <a:pPr lvl="1"/>
            <a:r>
              <a:rPr kumimoji="1" lang="en-US" altLang="zh-CN"/>
              <a:t>TTL</a:t>
            </a:r>
            <a:r>
              <a:rPr kumimoji="1" lang="zh-CN" altLang="en-US"/>
              <a:t>： </a:t>
            </a:r>
            <a:r>
              <a:rPr lang="en-US" altLang="zh-CN"/>
              <a:t>74</a:t>
            </a:r>
            <a:r>
              <a:rPr lang="zh-CN" altLang="en-US"/>
              <a:t>、</a:t>
            </a:r>
            <a:r>
              <a:rPr lang="en-US" altLang="zh-CN"/>
              <a:t>74LS</a:t>
            </a:r>
            <a:r>
              <a:rPr lang="zh-CN" altLang="en-US"/>
              <a:t>、</a:t>
            </a:r>
            <a:r>
              <a:rPr lang="en-US" altLang="zh-CN"/>
              <a:t>74AS</a:t>
            </a:r>
            <a:r>
              <a:rPr lang="zh-CN" altLang="en-US"/>
              <a:t>、</a:t>
            </a:r>
            <a:r>
              <a:rPr lang="en-US" altLang="zh-CN"/>
              <a:t>74ALS</a:t>
            </a:r>
            <a:r>
              <a:rPr lang="zh-CN" altLang="en-US"/>
              <a:t>等系列</a:t>
            </a:r>
            <a:endParaRPr kumimoji="1" lang="en-US" altLang="zh-CN"/>
          </a:p>
          <a:p>
            <a:pPr lvl="1"/>
            <a:r>
              <a:rPr kumimoji="1" lang="en-US" altLang="zh-CN"/>
              <a:t>CMOS</a:t>
            </a:r>
            <a:r>
              <a:rPr kumimoji="1" lang="zh-CN" altLang="en-US"/>
              <a:t>： </a:t>
            </a:r>
            <a:r>
              <a:rPr lang="en-US" altLang="zh-CN"/>
              <a:t>4000</a:t>
            </a:r>
            <a:r>
              <a:rPr lang="zh-CN" altLang="en-US"/>
              <a:t>系列，</a:t>
            </a:r>
            <a:r>
              <a:rPr lang="en-US" altLang="zh-CN"/>
              <a:t>74HC</a:t>
            </a:r>
            <a:r>
              <a:rPr lang="zh-CN" altLang="en-US"/>
              <a:t>、</a:t>
            </a:r>
            <a:r>
              <a:rPr lang="en-US" altLang="zh-CN"/>
              <a:t>74HCT</a:t>
            </a:r>
            <a:r>
              <a:rPr lang="zh-CN" altLang="en-US"/>
              <a:t>、 </a:t>
            </a:r>
            <a:r>
              <a:rPr lang="en-US" altLang="zh-CN"/>
              <a:t>74VHC</a:t>
            </a:r>
            <a:r>
              <a:rPr lang="zh-CN" altLang="en-US"/>
              <a:t>、 </a:t>
            </a:r>
            <a:r>
              <a:rPr lang="en-US" altLang="zh-CN"/>
              <a:t>74VHCT</a:t>
            </a:r>
            <a:r>
              <a:rPr lang="zh-CN" altLang="en-US"/>
              <a:t>、</a:t>
            </a:r>
            <a:r>
              <a:rPr lang="en-US" altLang="zh-CN"/>
              <a:t>74LVC</a:t>
            </a:r>
            <a:r>
              <a:rPr lang="zh-CN" altLang="en-US"/>
              <a:t>、</a:t>
            </a:r>
            <a:r>
              <a:rPr lang="en-US" altLang="zh-CN"/>
              <a:t>74AC</a:t>
            </a:r>
            <a:r>
              <a:rPr lang="zh-CN" altLang="en-US"/>
              <a:t>、</a:t>
            </a:r>
            <a:r>
              <a:rPr lang="en-US" altLang="zh-CN"/>
              <a:t>74ACT</a:t>
            </a:r>
            <a:r>
              <a:rPr lang="zh-CN" altLang="en-US"/>
              <a:t>、</a:t>
            </a:r>
            <a:r>
              <a:rPr lang="en-US" altLang="zh-CN"/>
              <a:t>74AUC</a:t>
            </a:r>
            <a:r>
              <a:rPr lang="zh-CN" altLang="en-US"/>
              <a:t>等系列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92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17A9227E-DDF8-4762-A84E-4B9161878AE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25A7D7E-00C7-4CE1-A545-A41B8B3B438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2022/12/13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6E273894-0807-464A-800F-CDBD95E425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逻辑门电路(1)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8FB0B103-0182-4770-93C0-E2E0E4CDDE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0FC76C9-6787-4E0C-A5A5-027C79834082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BC3630CC-3993-4386-8B39-F3BAB7703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4330700" cy="1143000"/>
          </a:xfrm>
        </p:spPr>
        <p:txBody>
          <a:bodyPr/>
          <a:lstStyle/>
          <a:p>
            <a:r>
              <a:rPr lang="en-US" altLang="zh-CN"/>
              <a:t>MOS</a:t>
            </a:r>
            <a:r>
              <a:rPr lang="zh-CN" altLang="en-US"/>
              <a:t>管开关电路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1076AF09-63CB-4941-ACC5-996E88369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25563"/>
            <a:ext cx="3228975" cy="5056187"/>
          </a:xfrm>
        </p:spPr>
        <p:txBody>
          <a:bodyPr/>
          <a:lstStyle/>
          <a:p>
            <a:r>
              <a:rPr kumimoji="1" lang="zh-CN" altLang="en-US"/>
              <a:t>当</a:t>
            </a:r>
            <a:r>
              <a:rPr kumimoji="1" lang="el-GR" altLang="zh-CN"/>
              <a:t>υ</a:t>
            </a:r>
            <a:r>
              <a:rPr kumimoji="1" lang="en-US" altLang="zh-CN" baseline="-25000"/>
              <a:t>I</a:t>
            </a:r>
            <a:r>
              <a:rPr kumimoji="1" lang="zh-CN" altLang="en-US"/>
              <a:t>为低电平时</a:t>
            </a:r>
            <a:endParaRPr kumimoji="1" lang="en-US" altLang="zh-CN"/>
          </a:p>
          <a:p>
            <a:pPr lvl="1"/>
            <a:r>
              <a:rPr kumimoji="1" lang="en-US" altLang="zh-CN"/>
              <a:t>MOS</a:t>
            </a:r>
            <a:r>
              <a:rPr kumimoji="1" lang="zh-CN" altLang="en-US"/>
              <a:t>管截止，相当于开关“断开”， 输出高电平</a:t>
            </a:r>
          </a:p>
          <a:p>
            <a:r>
              <a:rPr kumimoji="1" lang="zh-CN" altLang="en-US"/>
              <a:t>当</a:t>
            </a:r>
            <a:r>
              <a:rPr kumimoji="1" lang="el-GR" altLang="zh-CN"/>
              <a:t>υ</a:t>
            </a:r>
            <a:r>
              <a:rPr kumimoji="1" lang="en-US" altLang="zh-CN" baseline="-25000"/>
              <a:t>I</a:t>
            </a:r>
            <a:r>
              <a:rPr kumimoji="1" lang="zh-CN" altLang="en-US"/>
              <a:t>为高电平时</a:t>
            </a:r>
            <a:endParaRPr kumimoji="1" lang="en-US" altLang="zh-CN"/>
          </a:p>
          <a:p>
            <a:pPr lvl="1"/>
            <a:r>
              <a:rPr kumimoji="1" lang="en-US" altLang="zh-CN"/>
              <a:t>MOS</a:t>
            </a:r>
            <a:r>
              <a:rPr kumimoji="1" lang="zh-CN" altLang="en-US"/>
              <a:t>管工作在可变电阻区，相当于开关“闭合”，输出为低电平</a:t>
            </a:r>
          </a:p>
          <a:p>
            <a:pPr>
              <a:spcBef>
                <a:spcPct val="10000"/>
              </a:spcBef>
            </a:pPr>
            <a:r>
              <a:rPr kumimoji="1" lang="en-US" altLang="zh-CN"/>
              <a:t>MOS</a:t>
            </a:r>
            <a:r>
              <a:rPr kumimoji="1" lang="zh-CN" altLang="en-US"/>
              <a:t>管相当于一个受控的开关</a:t>
            </a:r>
          </a:p>
        </p:txBody>
      </p:sp>
      <p:graphicFrame>
        <p:nvGraphicFramePr>
          <p:cNvPr id="11271" name="Object 2">
            <a:extLst>
              <a:ext uri="{FF2B5EF4-FFF2-40B4-BE49-F238E27FC236}">
                <a16:creationId xmlns:a16="http://schemas.microsoft.com/office/drawing/2014/main" id="{BF61CFAE-7BB9-41F5-870E-2A08261FCC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2050" y="3695700"/>
          <a:ext cx="14478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图片" r:id="rId3" imgW="780511" imgH="1363232" progId="Word.Picture.8">
                  <p:embed/>
                </p:oleObj>
              </mc:Choice>
              <mc:Fallback>
                <p:oleObj name="图片" r:id="rId3" imgW="780511" imgH="1363232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050" y="3695700"/>
                        <a:ext cx="144780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3">
            <a:extLst>
              <a:ext uri="{FF2B5EF4-FFF2-40B4-BE49-F238E27FC236}">
                <a16:creationId xmlns:a16="http://schemas.microsoft.com/office/drawing/2014/main" id="{C4D82A8C-F586-47C4-ACF2-626CE4EEF2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65700" y="584200"/>
          <a:ext cx="3425825" cy="282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Picture" r:id="rId5" imgW="1706880" imgH="1400556" progId="Word.Picture.8">
                  <p:embed/>
                </p:oleObj>
              </mc:Choice>
              <mc:Fallback>
                <p:oleObj name="Picture" r:id="rId5" imgW="1706880" imgH="1400556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584200"/>
                        <a:ext cx="3425825" cy="282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7">
            <a:extLst>
              <a:ext uri="{FF2B5EF4-FFF2-40B4-BE49-F238E27FC236}">
                <a16:creationId xmlns:a16="http://schemas.microsoft.com/office/drawing/2014/main" id="{1E93AFF4-E725-4B8F-9608-0CB4D5644170}"/>
              </a:ext>
            </a:extLst>
          </p:cNvPr>
          <p:cNvGrpSpPr>
            <a:grpSpLocks/>
          </p:cNvGrpSpPr>
          <p:nvPr/>
        </p:nvGrpSpPr>
        <p:grpSpPr bwMode="auto">
          <a:xfrm>
            <a:off x="7054850" y="3914775"/>
            <a:ext cx="1565275" cy="2325688"/>
            <a:chOff x="4493" y="2425"/>
            <a:chExt cx="986" cy="1465"/>
          </a:xfrm>
        </p:grpSpPr>
        <p:sp>
          <p:nvSpPr>
            <p:cNvPr id="11290" name="Text Box 58">
              <a:extLst>
                <a:ext uri="{FF2B5EF4-FFF2-40B4-BE49-F238E27FC236}">
                  <a16:creationId xmlns:a16="http://schemas.microsoft.com/office/drawing/2014/main" id="{12322ADA-E3FE-4370-879F-A21E6B9FD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7" y="2425"/>
              <a:ext cx="2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 i="1">
                  <a:ea typeface="华康简宋" charset="-122"/>
                </a:rPr>
                <a:t>V</a:t>
              </a:r>
              <a:r>
                <a:rPr lang="en-US" altLang="zh-CN" sz="1800" b="0" baseline="-10000">
                  <a:ea typeface="华康简宋" charset="-122"/>
                </a:rPr>
                <a:t>DD</a:t>
              </a:r>
            </a:p>
          </p:txBody>
        </p:sp>
        <p:sp>
          <p:nvSpPr>
            <p:cNvPr id="11291" name="Oval 62">
              <a:extLst>
                <a:ext uri="{FF2B5EF4-FFF2-40B4-BE49-F238E27FC236}">
                  <a16:creationId xmlns:a16="http://schemas.microsoft.com/office/drawing/2014/main" id="{5AFC5FA4-122D-4FED-854F-BACE28033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2506"/>
              <a:ext cx="64" cy="6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292" name="Line 63">
              <a:extLst>
                <a:ext uri="{FF2B5EF4-FFF2-40B4-BE49-F238E27FC236}">
                  <a16:creationId xmlns:a16="http://schemas.microsoft.com/office/drawing/2014/main" id="{44E3B6BA-A268-46FF-BC94-B019B785674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592" y="2937"/>
              <a:ext cx="73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Rectangle 64">
              <a:extLst>
                <a:ext uri="{FF2B5EF4-FFF2-40B4-BE49-F238E27FC236}">
                  <a16:creationId xmlns:a16="http://schemas.microsoft.com/office/drawing/2014/main" id="{583876B0-C928-4BC7-9A29-FFDE99DC72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912" y="2702"/>
              <a:ext cx="96" cy="2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294" name="Line 65">
              <a:extLst>
                <a:ext uri="{FF2B5EF4-FFF2-40B4-BE49-F238E27FC236}">
                  <a16:creationId xmlns:a16="http://schemas.microsoft.com/office/drawing/2014/main" id="{2744E72B-4F8A-4BF4-B138-01420BB61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0" y="3119"/>
              <a:ext cx="3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5" name="Line 66">
              <a:extLst>
                <a:ext uri="{FF2B5EF4-FFF2-40B4-BE49-F238E27FC236}">
                  <a16:creationId xmlns:a16="http://schemas.microsoft.com/office/drawing/2014/main" id="{6C42C0D2-9830-49E9-A12E-13D3B97C09F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804" y="3447"/>
              <a:ext cx="365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" name="Line 67">
              <a:extLst>
                <a:ext uri="{FF2B5EF4-FFF2-40B4-BE49-F238E27FC236}">
                  <a16:creationId xmlns:a16="http://schemas.microsoft.com/office/drawing/2014/main" id="{53116FC3-307F-4AEC-B307-E1875660371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39" y="3741"/>
              <a:ext cx="24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Line 68">
              <a:extLst>
                <a:ext uri="{FF2B5EF4-FFF2-40B4-BE49-F238E27FC236}">
                  <a16:creationId xmlns:a16="http://schemas.microsoft.com/office/drawing/2014/main" id="{1374A4C6-0781-4E59-94BB-BDB81580961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872" y="3861"/>
              <a:ext cx="18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8" name="Text Box 70">
              <a:extLst>
                <a:ext uri="{FF2B5EF4-FFF2-40B4-BE49-F238E27FC236}">
                  <a16:creationId xmlns:a16="http://schemas.microsoft.com/office/drawing/2014/main" id="{0CE9003D-FB85-45E0-8A3E-E00BEC6EA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5" y="2720"/>
              <a:ext cx="15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 i="1">
                  <a:ea typeface="华康简宋" charset="-122"/>
                </a:rPr>
                <a:t>R</a:t>
              </a:r>
              <a:r>
                <a:rPr lang="en-US" altLang="zh-CN" sz="2000" b="0" baseline="-10000">
                  <a:ea typeface="华康简宋" charset="-122"/>
                </a:rPr>
                <a:t>d</a:t>
              </a:r>
            </a:p>
          </p:txBody>
        </p:sp>
        <p:sp>
          <p:nvSpPr>
            <p:cNvPr id="11299" name="Line 76">
              <a:extLst>
                <a:ext uri="{FF2B5EF4-FFF2-40B4-BE49-F238E27FC236}">
                  <a16:creationId xmlns:a16="http://schemas.microsoft.com/office/drawing/2014/main" id="{0B473B2C-FBA6-4170-837D-02AD2273F3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614" y="3447"/>
              <a:ext cx="36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0" name="Text Box 70">
              <a:extLst>
                <a:ext uri="{FF2B5EF4-FFF2-40B4-BE49-F238E27FC236}">
                  <a16:creationId xmlns:a16="http://schemas.microsoft.com/office/drawing/2014/main" id="{04B4C2D1-EF15-44F2-8018-A319A57B1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9" y="2873"/>
              <a:ext cx="16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 i="1">
                  <a:ea typeface="华康简宋" charset="-122"/>
                </a:rPr>
                <a:t>v</a:t>
              </a:r>
              <a:r>
                <a:rPr lang="en-US" altLang="zh-CN" sz="2000" b="0" baseline="-25000">
                  <a:ea typeface="华康简宋" charset="-122"/>
                </a:rPr>
                <a:t>O</a:t>
              </a:r>
            </a:p>
          </p:txBody>
        </p:sp>
        <p:sp>
          <p:nvSpPr>
            <p:cNvPr id="11301" name="Text Box 70">
              <a:extLst>
                <a:ext uri="{FF2B5EF4-FFF2-40B4-BE49-F238E27FC236}">
                  <a16:creationId xmlns:a16="http://schemas.microsoft.com/office/drawing/2014/main" id="{99D66414-DA19-466E-AB2F-F077D59736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2" y="3430"/>
              <a:ext cx="12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 i="1">
                  <a:ea typeface="华康简宋" charset="-122"/>
                </a:rPr>
                <a:t>v</a:t>
              </a:r>
              <a:r>
                <a:rPr lang="en-US" altLang="zh-CN" sz="2000" b="0" baseline="-25000">
                  <a:ea typeface="华康简宋" charset="-122"/>
                </a:rPr>
                <a:t>I</a:t>
              </a:r>
            </a:p>
          </p:txBody>
        </p:sp>
        <p:sp>
          <p:nvSpPr>
            <p:cNvPr id="11302" name="Text Box 70">
              <a:extLst>
                <a:ext uri="{FF2B5EF4-FFF2-40B4-BE49-F238E27FC236}">
                  <a16:creationId xmlns:a16="http://schemas.microsoft.com/office/drawing/2014/main" id="{8484EEE1-39ED-48A5-B239-156546A3E6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" y="3698"/>
              <a:ext cx="2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 i="1">
                  <a:ea typeface="华康简宋" charset="-122"/>
                </a:rPr>
                <a:t>= </a:t>
              </a:r>
              <a:r>
                <a:rPr lang="en-US" altLang="zh-CN" sz="2000" b="0">
                  <a:ea typeface="华康简宋" charset="-122"/>
                </a:rPr>
                <a:t>H</a:t>
              </a:r>
              <a:endParaRPr lang="en-US" altLang="zh-CN" sz="1800" b="0" baseline="-25000">
                <a:ea typeface="华康简宋" charset="-122"/>
              </a:endParaRPr>
            </a:p>
          </p:txBody>
        </p:sp>
      </p:grpSp>
      <p:grpSp>
        <p:nvGrpSpPr>
          <p:cNvPr id="3" name="Group 46">
            <a:extLst>
              <a:ext uri="{FF2B5EF4-FFF2-40B4-BE49-F238E27FC236}">
                <a16:creationId xmlns:a16="http://schemas.microsoft.com/office/drawing/2014/main" id="{519A5531-45BE-4B72-B1FF-1065150FE8E4}"/>
              </a:ext>
            </a:extLst>
          </p:cNvPr>
          <p:cNvGrpSpPr>
            <a:grpSpLocks/>
          </p:cNvGrpSpPr>
          <p:nvPr/>
        </p:nvGrpSpPr>
        <p:grpSpPr bwMode="auto">
          <a:xfrm>
            <a:off x="5302250" y="3913188"/>
            <a:ext cx="1568450" cy="2325687"/>
            <a:chOff x="3481" y="2424"/>
            <a:chExt cx="988" cy="1465"/>
          </a:xfrm>
        </p:grpSpPr>
        <p:sp>
          <p:nvSpPr>
            <p:cNvPr id="11277" name="Text Box 58">
              <a:extLst>
                <a:ext uri="{FF2B5EF4-FFF2-40B4-BE49-F238E27FC236}">
                  <a16:creationId xmlns:a16="http://schemas.microsoft.com/office/drawing/2014/main" id="{8FB9C713-F229-4F57-B9EC-5227528494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6" y="2424"/>
              <a:ext cx="2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 i="1">
                  <a:ea typeface="华康简宋" charset="-122"/>
                </a:rPr>
                <a:t>V</a:t>
              </a:r>
              <a:r>
                <a:rPr lang="en-US" altLang="zh-CN" sz="1800" b="0" baseline="-10000">
                  <a:ea typeface="华康简宋" charset="-122"/>
                </a:rPr>
                <a:t>DD</a:t>
              </a:r>
            </a:p>
          </p:txBody>
        </p:sp>
        <p:sp>
          <p:nvSpPr>
            <p:cNvPr id="11278" name="Oval 62">
              <a:extLst>
                <a:ext uri="{FF2B5EF4-FFF2-40B4-BE49-F238E27FC236}">
                  <a16:creationId xmlns:a16="http://schemas.microsoft.com/office/drawing/2014/main" id="{D990EB03-1319-453F-8711-10BCD6A78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2505"/>
              <a:ext cx="64" cy="6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279" name="Line 63">
              <a:extLst>
                <a:ext uri="{FF2B5EF4-FFF2-40B4-BE49-F238E27FC236}">
                  <a16:creationId xmlns:a16="http://schemas.microsoft.com/office/drawing/2014/main" id="{49F64F02-5FE1-4625-9171-96F8A1EE0D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571" y="2936"/>
              <a:ext cx="73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Rectangle 64">
              <a:extLst>
                <a:ext uri="{FF2B5EF4-FFF2-40B4-BE49-F238E27FC236}">
                  <a16:creationId xmlns:a16="http://schemas.microsoft.com/office/drawing/2014/main" id="{E0973AD1-1620-4435-90ED-89892C62CC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891" y="2701"/>
              <a:ext cx="96" cy="2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281" name="Line 65">
              <a:extLst>
                <a:ext uri="{FF2B5EF4-FFF2-40B4-BE49-F238E27FC236}">
                  <a16:creationId xmlns:a16="http://schemas.microsoft.com/office/drawing/2014/main" id="{F14CE6E6-42A8-4AB0-900E-20124DE89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9" y="3118"/>
              <a:ext cx="3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" name="Line 66">
              <a:extLst>
                <a:ext uri="{FF2B5EF4-FFF2-40B4-BE49-F238E27FC236}">
                  <a16:creationId xmlns:a16="http://schemas.microsoft.com/office/drawing/2014/main" id="{C5C7D516-8979-4E0E-8C4F-9E1EBB13786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3872" y="3357"/>
              <a:ext cx="293" cy="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Line 67">
              <a:extLst>
                <a:ext uri="{FF2B5EF4-FFF2-40B4-BE49-F238E27FC236}">
                  <a16:creationId xmlns:a16="http://schemas.microsoft.com/office/drawing/2014/main" id="{554ECB77-C2ED-4DEF-8F2D-C5E5F982644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818" y="3740"/>
              <a:ext cx="24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Text Box 70">
              <a:extLst>
                <a:ext uri="{FF2B5EF4-FFF2-40B4-BE49-F238E27FC236}">
                  <a16:creationId xmlns:a16="http://schemas.microsoft.com/office/drawing/2014/main" id="{8CCA3A8B-204C-4797-BCCB-113F21B12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4" y="2719"/>
              <a:ext cx="15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 i="1">
                  <a:ea typeface="华康简宋" charset="-122"/>
                </a:rPr>
                <a:t>R</a:t>
              </a:r>
              <a:r>
                <a:rPr lang="en-US" altLang="zh-CN" sz="2000" b="0" baseline="-10000">
                  <a:ea typeface="华康简宋" charset="-122"/>
                </a:rPr>
                <a:t>d</a:t>
              </a:r>
            </a:p>
          </p:txBody>
        </p:sp>
        <p:sp>
          <p:nvSpPr>
            <p:cNvPr id="11285" name="Line 76">
              <a:extLst>
                <a:ext uri="{FF2B5EF4-FFF2-40B4-BE49-F238E27FC236}">
                  <a16:creationId xmlns:a16="http://schemas.microsoft.com/office/drawing/2014/main" id="{63BBB1EB-C0BD-4C03-954E-C4863977769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621" y="3446"/>
              <a:ext cx="36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" name="Text Box 70">
              <a:extLst>
                <a:ext uri="{FF2B5EF4-FFF2-40B4-BE49-F238E27FC236}">
                  <a16:creationId xmlns:a16="http://schemas.microsoft.com/office/drawing/2014/main" id="{3B56714D-3927-4303-B27B-E0BB950D5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9" y="2896"/>
              <a:ext cx="16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 i="1">
                  <a:ea typeface="华康简宋" charset="-122"/>
                </a:rPr>
                <a:t>v</a:t>
              </a:r>
              <a:r>
                <a:rPr lang="en-US" altLang="zh-CN" sz="2000" b="0" baseline="-25000">
                  <a:ea typeface="华康简宋" charset="-122"/>
                </a:rPr>
                <a:t>O</a:t>
              </a:r>
            </a:p>
          </p:txBody>
        </p:sp>
        <p:sp>
          <p:nvSpPr>
            <p:cNvPr id="11287" name="Text Box 70">
              <a:extLst>
                <a:ext uri="{FF2B5EF4-FFF2-40B4-BE49-F238E27FC236}">
                  <a16:creationId xmlns:a16="http://schemas.microsoft.com/office/drawing/2014/main" id="{72CD398C-19CE-4380-BC9D-159A09539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1" y="3429"/>
              <a:ext cx="12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 i="1">
                  <a:ea typeface="华康简宋" charset="-122"/>
                </a:rPr>
                <a:t>v</a:t>
              </a:r>
              <a:r>
                <a:rPr lang="en-US" altLang="zh-CN" sz="2000" b="0" baseline="-25000">
                  <a:ea typeface="华康简宋" charset="-122"/>
                </a:rPr>
                <a:t>I</a:t>
              </a:r>
            </a:p>
          </p:txBody>
        </p:sp>
        <p:sp>
          <p:nvSpPr>
            <p:cNvPr id="11288" name="Text Box 70">
              <a:extLst>
                <a:ext uri="{FF2B5EF4-FFF2-40B4-BE49-F238E27FC236}">
                  <a16:creationId xmlns:a16="http://schemas.microsoft.com/office/drawing/2014/main" id="{EAA9CD1F-E6D6-4AD8-8766-A23BFEE92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1" y="3697"/>
              <a:ext cx="24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 i="1">
                  <a:ea typeface="华康简宋" charset="-122"/>
                </a:rPr>
                <a:t>= </a:t>
              </a:r>
              <a:r>
                <a:rPr lang="en-US" altLang="zh-CN" sz="2000" b="0">
                  <a:ea typeface="华康简宋" charset="-122"/>
                </a:rPr>
                <a:t>L</a:t>
              </a:r>
              <a:endParaRPr lang="en-US" altLang="zh-CN" sz="1800" b="0" baseline="-25000">
                <a:ea typeface="华康简宋" charset="-122"/>
              </a:endParaRPr>
            </a:p>
          </p:txBody>
        </p:sp>
        <p:sp>
          <p:nvSpPr>
            <p:cNvPr id="11289" name="Line 68">
              <a:extLst>
                <a:ext uri="{FF2B5EF4-FFF2-40B4-BE49-F238E27FC236}">
                  <a16:creationId xmlns:a16="http://schemas.microsoft.com/office/drawing/2014/main" id="{A0AC0CB6-8630-49F4-BD4D-BC5296D66D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852" y="3861"/>
              <a:ext cx="18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" name="Text Box 70">
            <a:extLst>
              <a:ext uri="{FF2B5EF4-FFF2-40B4-BE49-F238E27FC236}">
                <a16:creationId xmlns:a16="http://schemas.microsoft.com/office/drawing/2014/main" id="{11932224-8834-4BE5-B736-4AAF7A3DB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8025" y="5064125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 b="0">
                <a:ea typeface="华康简宋" charset="-122"/>
              </a:rPr>
              <a:t>= L</a:t>
            </a:r>
            <a:endParaRPr lang="en-US" altLang="zh-CN" sz="1800" b="0" baseline="-25000">
              <a:ea typeface="华康简宋" charset="-122"/>
            </a:endParaRPr>
          </a:p>
        </p:txBody>
      </p:sp>
      <p:sp>
        <p:nvSpPr>
          <p:cNvPr id="38" name="Text Box 70">
            <a:extLst>
              <a:ext uri="{FF2B5EF4-FFF2-40B4-BE49-F238E27FC236}">
                <a16:creationId xmlns:a16="http://schemas.microsoft.com/office/drawing/2014/main" id="{099D8268-A23A-4277-884F-93F04D505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0188" y="5095875"/>
            <a:ext cx="419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 b="0" i="1">
                <a:ea typeface="华康简宋" charset="-122"/>
              </a:rPr>
              <a:t>= </a:t>
            </a:r>
            <a:r>
              <a:rPr lang="en-US" altLang="zh-CN" sz="2000" b="0">
                <a:ea typeface="华康简宋" charset="-122"/>
              </a:rPr>
              <a:t>H</a:t>
            </a:r>
            <a:endParaRPr lang="en-US" altLang="zh-CN" sz="1800" b="0" baseline="-25000">
              <a:ea typeface="华康简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7EC75C4D-EBB5-4BA8-9538-DB7CEC0B526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C34E93D-4864-46AA-BE29-5856E7F7A970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2022/12/13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5">
            <a:extLst>
              <a:ext uri="{FF2B5EF4-FFF2-40B4-BE49-F238E27FC236}">
                <a16:creationId xmlns:a16="http://schemas.microsoft.com/office/drawing/2014/main" id="{CD1B5471-95E6-4D40-9ACA-5EE22D22D8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B1F75EC0-EE1D-4C9B-8506-CEFA3B0420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0160AE1-767D-4CA0-A4B6-137E1DDD4FE4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F68757E3-E69A-487A-B306-DAAD01B5EE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CMOS</a:t>
            </a:r>
            <a:r>
              <a:rPr lang="zh-CN" altLang="en-US"/>
              <a:t>非门 </a:t>
            </a:r>
            <a:r>
              <a:rPr lang="en-US" altLang="zh-CN"/>
              <a:t>(1)</a:t>
            </a: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2E00D456-F282-4FC7-A08A-2A5D7F4FF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5843588" cy="715962"/>
          </a:xfrm>
        </p:spPr>
        <p:txBody>
          <a:bodyPr/>
          <a:lstStyle/>
          <a:p>
            <a:r>
              <a:rPr lang="zh-CN" altLang="en-US"/>
              <a:t>设</a:t>
            </a:r>
            <a:r>
              <a:rPr kumimoji="1" lang="en-US" altLang="zh-CN" sz="2000"/>
              <a:t>V</a:t>
            </a:r>
            <a:r>
              <a:rPr kumimoji="1" lang="en-US" altLang="zh-CN" sz="2000" baseline="-25000"/>
              <a:t>TN </a:t>
            </a:r>
            <a:r>
              <a:rPr kumimoji="1" lang="en-US" altLang="zh-CN" sz="2000"/>
              <a:t>= 2V</a:t>
            </a:r>
            <a:r>
              <a:rPr kumimoji="1" lang="zh-CN" altLang="en-US" sz="2000"/>
              <a:t>，</a:t>
            </a:r>
            <a:r>
              <a:rPr kumimoji="1" lang="en-US" altLang="zh-CN" sz="2000"/>
              <a:t>V</a:t>
            </a:r>
            <a:r>
              <a:rPr kumimoji="1" lang="en-US" altLang="zh-CN" sz="2000" baseline="-25000"/>
              <a:t>TP </a:t>
            </a:r>
            <a:r>
              <a:rPr kumimoji="1" lang="en-US" altLang="zh-CN" sz="2000"/>
              <a:t>= </a:t>
            </a:r>
            <a:r>
              <a:rPr kumimoji="1" lang="en-US" altLang="zh-CN" sz="2000">
                <a:cs typeface="Times New Roman" panose="02020603050405020304" pitchFamily="18" charset="0"/>
              </a:rPr>
              <a:t>–</a:t>
            </a:r>
            <a:r>
              <a:rPr kumimoji="1" lang="en-US" altLang="zh-CN" sz="2000"/>
              <a:t> 2V</a:t>
            </a:r>
            <a:r>
              <a:rPr kumimoji="1" lang="zh-CN" altLang="en-US" sz="2000"/>
              <a:t>，</a:t>
            </a:r>
            <a:r>
              <a:rPr kumimoji="1" lang="en-US" altLang="zh-CN" sz="2000"/>
              <a:t>V</a:t>
            </a:r>
            <a:r>
              <a:rPr kumimoji="1" lang="en-US" altLang="zh-CN" sz="2000" baseline="-25000"/>
              <a:t>DD </a:t>
            </a:r>
            <a:r>
              <a:rPr kumimoji="1" lang="en-US" altLang="zh-CN" sz="2000"/>
              <a:t>= 5V</a:t>
            </a:r>
            <a:endParaRPr kumimoji="1" lang="zh-CN" altLang="en-US" sz="2000"/>
          </a:p>
        </p:txBody>
      </p:sp>
      <p:grpSp>
        <p:nvGrpSpPr>
          <p:cNvPr id="12295" name="Group 108">
            <a:extLst>
              <a:ext uri="{FF2B5EF4-FFF2-40B4-BE49-F238E27FC236}">
                <a16:creationId xmlns:a16="http://schemas.microsoft.com/office/drawing/2014/main" id="{E51838AD-830D-4E4D-A694-B0A996F3AAF4}"/>
              </a:ext>
            </a:extLst>
          </p:cNvPr>
          <p:cNvGrpSpPr>
            <a:grpSpLocks/>
          </p:cNvGrpSpPr>
          <p:nvPr/>
        </p:nvGrpSpPr>
        <p:grpSpPr bwMode="auto">
          <a:xfrm>
            <a:off x="6064250" y="1268413"/>
            <a:ext cx="2422525" cy="2628900"/>
            <a:chOff x="3919" y="822"/>
            <a:chExt cx="1581" cy="1715"/>
          </a:xfrm>
        </p:grpSpPr>
        <p:sp>
          <p:nvSpPr>
            <p:cNvPr id="12400" name="Text Box 9">
              <a:extLst>
                <a:ext uri="{FF2B5EF4-FFF2-40B4-BE49-F238E27FC236}">
                  <a16:creationId xmlns:a16="http://schemas.microsoft.com/office/drawing/2014/main" id="{CD7751A7-FEAC-4910-AD67-02549AAC4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" y="1567"/>
              <a:ext cx="25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i="1"/>
                <a:t>v</a:t>
              </a:r>
              <a:r>
                <a:rPr kumimoji="1" lang="en-US" altLang="zh-CN" baseline="-10000"/>
                <a:t>i</a:t>
              </a:r>
            </a:p>
          </p:txBody>
        </p:sp>
        <p:sp>
          <p:nvSpPr>
            <p:cNvPr id="12401" name="Text Box 10">
              <a:extLst>
                <a:ext uri="{FF2B5EF4-FFF2-40B4-BE49-F238E27FC236}">
                  <a16:creationId xmlns:a16="http://schemas.microsoft.com/office/drawing/2014/main" id="{3CC17800-9583-4B68-9FEF-6DBCDA26E5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5" y="1298"/>
              <a:ext cx="3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600"/>
                <a:t>P</a:t>
              </a:r>
            </a:p>
          </p:txBody>
        </p:sp>
        <p:sp>
          <p:nvSpPr>
            <p:cNvPr id="12402" name="Text Box 11">
              <a:extLst>
                <a:ext uri="{FF2B5EF4-FFF2-40B4-BE49-F238E27FC236}">
                  <a16:creationId xmlns:a16="http://schemas.microsoft.com/office/drawing/2014/main" id="{4728BC98-CD0E-48FC-81B6-BE50E74B7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3" y="822"/>
              <a:ext cx="4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i="1"/>
                <a:t>V</a:t>
              </a:r>
              <a:r>
                <a:rPr kumimoji="1" lang="en-US" altLang="zh-CN" sz="1400"/>
                <a:t>DD</a:t>
              </a:r>
              <a:endParaRPr kumimoji="1" lang="en-US" altLang="zh-CN" sz="1600"/>
            </a:p>
          </p:txBody>
        </p:sp>
        <p:sp>
          <p:nvSpPr>
            <p:cNvPr id="12403" name="Text Box 12">
              <a:extLst>
                <a:ext uri="{FF2B5EF4-FFF2-40B4-BE49-F238E27FC236}">
                  <a16:creationId xmlns:a16="http://schemas.microsoft.com/office/drawing/2014/main" id="{0F15AF4A-D39A-4C9D-BD74-D35C002AB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9" y="1580"/>
              <a:ext cx="2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i="1"/>
                <a:t>v</a:t>
              </a:r>
              <a:r>
                <a:rPr kumimoji="1" lang="en-US" altLang="zh-CN" baseline="-10000"/>
                <a:t>o</a:t>
              </a:r>
            </a:p>
          </p:txBody>
        </p:sp>
        <p:sp>
          <p:nvSpPr>
            <p:cNvPr id="12404" name="Line 13">
              <a:extLst>
                <a:ext uri="{FF2B5EF4-FFF2-40B4-BE49-F238E27FC236}">
                  <a16:creationId xmlns:a16="http://schemas.microsoft.com/office/drawing/2014/main" id="{1F94E980-A426-4176-B08C-7A68EE537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3" y="1784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05" name="Line 14">
              <a:extLst>
                <a:ext uri="{FF2B5EF4-FFF2-40B4-BE49-F238E27FC236}">
                  <a16:creationId xmlns:a16="http://schemas.microsoft.com/office/drawing/2014/main" id="{A53DBCE9-49C1-4B50-97FA-1E2A69DAE1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3" y="1693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06" name="Line 15">
              <a:extLst>
                <a:ext uri="{FF2B5EF4-FFF2-40B4-BE49-F238E27FC236}">
                  <a16:creationId xmlns:a16="http://schemas.microsoft.com/office/drawing/2014/main" id="{74B66C43-B575-4070-9A33-0BEB0F948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9" y="2396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07" name="Line 16">
              <a:extLst>
                <a:ext uri="{FF2B5EF4-FFF2-40B4-BE49-F238E27FC236}">
                  <a16:creationId xmlns:a16="http://schemas.microsoft.com/office/drawing/2014/main" id="{AFD1C073-13C5-42C6-8D78-FAFD61515B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8" y="2537"/>
              <a:ext cx="165" cy="0"/>
            </a:xfrm>
            <a:prstGeom prst="line">
              <a:avLst/>
            </a:prstGeom>
            <a:noFill/>
            <a:ln w="476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08" name="Line 17">
              <a:extLst>
                <a:ext uri="{FF2B5EF4-FFF2-40B4-BE49-F238E27FC236}">
                  <a16:creationId xmlns:a16="http://schemas.microsoft.com/office/drawing/2014/main" id="{3EE0E1DF-903C-420D-8F4F-B4D186F9F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3" y="1036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09" name="Oval 18">
              <a:extLst>
                <a:ext uri="{FF2B5EF4-FFF2-40B4-BE49-F238E27FC236}">
                  <a16:creationId xmlns:a16="http://schemas.microsoft.com/office/drawing/2014/main" id="{51CB5199-896F-4346-8DCC-BD7DAB566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6" y="968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2410" name="Line 20">
              <a:extLst>
                <a:ext uri="{FF2B5EF4-FFF2-40B4-BE49-F238E27FC236}">
                  <a16:creationId xmlns:a16="http://schemas.microsoft.com/office/drawing/2014/main" id="{1D2F8753-5C0B-41B1-BA68-83F2438105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4" y="1285"/>
              <a:ext cx="0" cy="9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11" name="Line 22">
              <a:extLst>
                <a:ext uri="{FF2B5EF4-FFF2-40B4-BE49-F238E27FC236}">
                  <a16:creationId xmlns:a16="http://schemas.microsoft.com/office/drawing/2014/main" id="{67104C09-6B68-4776-B2C7-1FD77F0DB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1965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12" name="Line 23">
              <a:extLst>
                <a:ext uri="{FF2B5EF4-FFF2-40B4-BE49-F238E27FC236}">
                  <a16:creationId xmlns:a16="http://schemas.microsoft.com/office/drawing/2014/main" id="{46666391-1E2D-44EF-A07E-C0E0C822A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2101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13" name="Line 24">
              <a:extLst>
                <a:ext uri="{FF2B5EF4-FFF2-40B4-BE49-F238E27FC236}">
                  <a16:creationId xmlns:a16="http://schemas.microsoft.com/office/drawing/2014/main" id="{056F9602-36C5-46BC-83D7-5CD154D71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2237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14" name="Line 25">
              <a:extLst>
                <a:ext uri="{FF2B5EF4-FFF2-40B4-BE49-F238E27FC236}">
                  <a16:creationId xmlns:a16="http://schemas.microsoft.com/office/drawing/2014/main" id="{9E453276-5703-46BA-A598-7837459963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2147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15" name="Line 26">
              <a:extLst>
                <a:ext uri="{FF2B5EF4-FFF2-40B4-BE49-F238E27FC236}">
                  <a16:creationId xmlns:a16="http://schemas.microsoft.com/office/drawing/2014/main" id="{88F389E0-A71A-440C-AD9D-9FF05D066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2" y="2011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16" name="Line 27">
              <a:extLst>
                <a:ext uri="{FF2B5EF4-FFF2-40B4-BE49-F238E27FC236}">
                  <a16:creationId xmlns:a16="http://schemas.microsoft.com/office/drawing/2014/main" id="{12147FF0-5D59-4175-A6CA-76A4B739C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2011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17" name="Line 28">
              <a:extLst>
                <a:ext uri="{FF2B5EF4-FFF2-40B4-BE49-F238E27FC236}">
                  <a16:creationId xmlns:a16="http://schemas.microsoft.com/office/drawing/2014/main" id="{1E216E5E-E190-4C0A-A9C5-03EF71B8C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2283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18" name="Line 29">
              <a:extLst>
                <a:ext uri="{FF2B5EF4-FFF2-40B4-BE49-F238E27FC236}">
                  <a16:creationId xmlns:a16="http://schemas.microsoft.com/office/drawing/2014/main" id="{FD65C378-038B-41AD-8E85-1855F8009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2147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19" name="Line 30">
              <a:extLst>
                <a:ext uri="{FF2B5EF4-FFF2-40B4-BE49-F238E27FC236}">
                  <a16:creationId xmlns:a16="http://schemas.microsoft.com/office/drawing/2014/main" id="{8431A14E-3750-4911-AA92-FFDBA8860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4" y="2283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20" name="Line 31">
              <a:extLst>
                <a:ext uri="{FF2B5EF4-FFF2-40B4-BE49-F238E27FC236}">
                  <a16:creationId xmlns:a16="http://schemas.microsoft.com/office/drawing/2014/main" id="{4605F100-A35D-4BDF-800A-519F3459A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9" y="2147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21" name="Line 32">
              <a:extLst>
                <a:ext uri="{FF2B5EF4-FFF2-40B4-BE49-F238E27FC236}">
                  <a16:creationId xmlns:a16="http://schemas.microsoft.com/office/drawing/2014/main" id="{61EBCDA0-B702-4675-B224-C7DEEA882A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5" y="1875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22" name="Line 35">
              <a:extLst>
                <a:ext uri="{FF2B5EF4-FFF2-40B4-BE49-F238E27FC236}">
                  <a16:creationId xmlns:a16="http://schemas.microsoft.com/office/drawing/2014/main" id="{2160B305-EF55-4288-A9E6-201A1934E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" y="1239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23" name="Line 36">
              <a:extLst>
                <a:ext uri="{FF2B5EF4-FFF2-40B4-BE49-F238E27FC236}">
                  <a16:creationId xmlns:a16="http://schemas.microsoft.com/office/drawing/2014/main" id="{0D2F32B4-AAC6-405F-A68B-F5318D342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" y="1375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24" name="Line 37">
              <a:extLst>
                <a:ext uri="{FF2B5EF4-FFF2-40B4-BE49-F238E27FC236}">
                  <a16:creationId xmlns:a16="http://schemas.microsoft.com/office/drawing/2014/main" id="{979F9A6B-7208-48DC-9BCB-77CA740CC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" y="1511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25" name="Line 38">
              <a:extLst>
                <a:ext uri="{FF2B5EF4-FFF2-40B4-BE49-F238E27FC236}">
                  <a16:creationId xmlns:a16="http://schemas.microsoft.com/office/drawing/2014/main" id="{C0F6F350-37D4-42FD-87A7-01ECC1942E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" y="1421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26" name="Line 39">
              <a:extLst>
                <a:ext uri="{FF2B5EF4-FFF2-40B4-BE49-F238E27FC236}">
                  <a16:creationId xmlns:a16="http://schemas.microsoft.com/office/drawing/2014/main" id="{F1D9AFA3-889E-45B8-8FBF-2402405CD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6" y="1285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27" name="Line 40">
              <a:extLst>
                <a:ext uri="{FF2B5EF4-FFF2-40B4-BE49-F238E27FC236}">
                  <a16:creationId xmlns:a16="http://schemas.microsoft.com/office/drawing/2014/main" id="{EB46826D-B5BD-4C75-9DF2-F6F520BE7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" y="1285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28" name="Line 41">
              <a:extLst>
                <a:ext uri="{FF2B5EF4-FFF2-40B4-BE49-F238E27FC236}">
                  <a16:creationId xmlns:a16="http://schemas.microsoft.com/office/drawing/2014/main" id="{7148054F-F8F6-4E0E-908E-5CB7F6037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" y="1557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29" name="Line 42">
              <a:extLst>
                <a:ext uri="{FF2B5EF4-FFF2-40B4-BE49-F238E27FC236}">
                  <a16:creationId xmlns:a16="http://schemas.microsoft.com/office/drawing/2014/main" id="{9887E5B9-18E9-42AF-85AE-2A013702DA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" y="1421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30" name="Line 43">
              <a:extLst>
                <a:ext uri="{FF2B5EF4-FFF2-40B4-BE49-F238E27FC236}">
                  <a16:creationId xmlns:a16="http://schemas.microsoft.com/office/drawing/2014/main" id="{364802EB-0EF8-4110-916B-45F4D4CBF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3" y="1149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31" name="Line 44">
              <a:extLst>
                <a:ext uri="{FF2B5EF4-FFF2-40B4-BE49-F238E27FC236}">
                  <a16:creationId xmlns:a16="http://schemas.microsoft.com/office/drawing/2014/main" id="{8BC469E7-5990-4A48-9A0F-FACE0D7EB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3" y="1557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32" name="Line 46">
              <a:extLst>
                <a:ext uri="{FF2B5EF4-FFF2-40B4-BE49-F238E27FC236}">
                  <a16:creationId xmlns:a16="http://schemas.microsoft.com/office/drawing/2014/main" id="{6ADE020E-6865-4497-8D0D-1C11789F7E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5" y="1285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33" name="Line 47">
              <a:extLst>
                <a:ext uri="{FF2B5EF4-FFF2-40B4-BE49-F238E27FC236}">
                  <a16:creationId xmlns:a16="http://schemas.microsoft.com/office/drawing/2014/main" id="{5A003793-F3C9-40A7-B73D-82FBBBCDB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2" y="1784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4" name="Text Box 49">
              <a:extLst>
                <a:ext uri="{FF2B5EF4-FFF2-40B4-BE49-F238E27FC236}">
                  <a16:creationId xmlns:a16="http://schemas.microsoft.com/office/drawing/2014/main" id="{7089EB00-B9A2-48C7-8471-99DD3750B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3" y="1979"/>
              <a:ext cx="3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400"/>
                <a:t>N</a:t>
              </a:r>
            </a:p>
          </p:txBody>
        </p:sp>
        <p:sp>
          <p:nvSpPr>
            <p:cNvPr id="12435" name="Text Box 50">
              <a:extLst>
                <a:ext uri="{FF2B5EF4-FFF2-40B4-BE49-F238E27FC236}">
                  <a16:creationId xmlns:a16="http://schemas.microsoft.com/office/drawing/2014/main" id="{FC0A883C-D09E-444E-AE81-6B9470B30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5" y="2304"/>
              <a:ext cx="1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/>
                <a:t>G</a:t>
              </a:r>
            </a:p>
          </p:txBody>
        </p:sp>
        <p:sp>
          <p:nvSpPr>
            <p:cNvPr id="12436" name="Text Box 51">
              <a:extLst>
                <a:ext uri="{FF2B5EF4-FFF2-40B4-BE49-F238E27FC236}">
                  <a16:creationId xmlns:a16="http://schemas.microsoft.com/office/drawing/2014/main" id="{1453BCA8-471B-4661-892D-1BFE9E14E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2296"/>
              <a:ext cx="15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200"/>
                <a:t>N</a:t>
              </a:r>
              <a:endParaRPr lang="en-US" altLang="zh-CN" sz="1400"/>
            </a:p>
          </p:txBody>
        </p:sp>
        <p:sp>
          <p:nvSpPr>
            <p:cNvPr id="12437" name="Text Box 52">
              <a:extLst>
                <a:ext uri="{FF2B5EF4-FFF2-40B4-BE49-F238E27FC236}">
                  <a16:creationId xmlns:a16="http://schemas.microsoft.com/office/drawing/2014/main" id="{875B44D7-DD24-43D2-AC60-95A81F468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1692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/>
                <a:t>D</a:t>
              </a:r>
            </a:p>
          </p:txBody>
        </p:sp>
        <p:sp>
          <p:nvSpPr>
            <p:cNvPr id="12438" name="Text Box 53">
              <a:extLst>
                <a:ext uri="{FF2B5EF4-FFF2-40B4-BE49-F238E27FC236}">
                  <a16:creationId xmlns:a16="http://schemas.microsoft.com/office/drawing/2014/main" id="{21C66BDF-1626-46AD-A951-F3AA53DA9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9" y="1116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400"/>
                <a:t>P</a:t>
              </a:r>
            </a:p>
          </p:txBody>
        </p:sp>
      </p:grpSp>
      <p:graphicFrame>
        <p:nvGraphicFramePr>
          <p:cNvPr id="1088566" name="Group 54">
            <a:extLst>
              <a:ext uri="{FF2B5EF4-FFF2-40B4-BE49-F238E27FC236}">
                <a16:creationId xmlns:a16="http://schemas.microsoft.com/office/drawing/2014/main" id="{145B8D42-42BA-437C-AE57-F650E45F0AEE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2205038"/>
          <a:ext cx="4824412" cy="1674813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7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800" b="1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1" lang="zh-CN" altLang="en-US" sz="2800" b="1" i="0" u="none" strike="noStrike" cap="none" normalizeH="0" baseline="-1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GS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GS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800" b="1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  <a:endParaRPr kumimoji="1" lang="zh-CN" altLang="en-US" sz="2800" b="1" i="0" u="none" strike="noStrike" cap="none" normalizeH="0" baseline="-1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8600" name="Rectangle 88">
            <a:extLst>
              <a:ext uri="{FF2B5EF4-FFF2-40B4-BE49-F238E27FC236}">
                <a16:creationId xmlns:a16="http://schemas.microsoft.com/office/drawing/2014/main" id="{AE2F6102-B230-44EF-8FD4-F18A8617D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38" y="4257675"/>
            <a:ext cx="95408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kumimoji="1" lang="zh-CN" altLang="en-US" sz="2400"/>
              <a:t>真值表</a:t>
            </a:r>
          </a:p>
        </p:txBody>
      </p:sp>
      <p:grpSp>
        <p:nvGrpSpPr>
          <p:cNvPr id="5" name="Group 89">
            <a:extLst>
              <a:ext uri="{FF2B5EF4-FFF2-40B4-BE49-F238E27FC236}">
                <a16:creationId xmlns:a16="http://schemas.microsoft.com/office/drawing/2014/main" id="{294C6B15-F2B0-4655-8C05-B24574A8AD89}"/>
              </a:ext>
            </a:extLst>
          </p:cNvPr>
          <p:cNvGrpSpPr>
            <a:grpSpLocks/>
          </p:cNvGrpSpPr>
          <p:nvPr/>
        </p:nvGrpSpPr>
        <p:grpSpPr bwMode="auto">
          <a:xfrm>
            <a:off x="3981450" y="5407025"/>
            <a:ext cx="1903413" cy="523875"/>
            <a:chOff x="3940" y="3304"/>
            <a:chExt cx="1199" cy="330"/>
          </a:xfrm>
        </p:grpSpPr>
        <p:sp>
          <p:nvSpPr>
            <p:cNvPr id="12394" name="Line 90">
              <a:extLst>
                <a:ext uri="{FF2B5EF4-FFF2-40B4-BE49-F238E27FC236}">
                  <a16:creationId xmlns:a16="http://schemas.microsoft.com/office/drawing/2014/main" id="{A7AB5C38-A198-45B6-82DE-60A1586DB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1" y="3465"/>
              <a:ext cx="2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5" name="Text Box 91">
              <a:extLst>
                <a:ext uri="{FF2B5EF4-FFF2-40B4-BE49-F238E27FC236}">
                  <a16:creationId xmlns:a16="http://schemas.microsoft.com/office/drawing/2014/main" id="{C03950B3-BF3A-400C-95F6-CC1613B50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3" y="3384"/>
              <a:ext cx="15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/>
                  <a:cs typeface="楷体_GB2312"/>
                </a:rPr>
                <a:t>Y</a:t>
              </a:r>
              <a:endParaRPr kumimoji="1" lang="en-US" altLang="zh-CN" sz="2400" baseline="-25000">
                <a:ea typeface="楷体_GB2312"/>
                <a:cs typeface="楷体_GB2312"/>
              </a:endParaRPr>
            </a:p>
          </p:txBody>
        </p:sp>
        <p:sp>
          <p:nvSpPr>
            <p:cNvPr id="12396" name="AutoShape 92">
              <a:extLst>
                <a:ext uri="{FF2B5EF4-FFF2-40B4-BE49-F238E27FC236}">
                  <a16:creationId xmlns:a16="http://schemas.microsoft.com/office/drawing/2014/main" id="{870F165A-FF86-4BA2-9995-7CBC7B1DB0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347" y="3313"/>
              <a:ext cx="330" cy="311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2397" name="Text Box 93">
              <a:extLst>
                <a:ext uri="{FF2B5EF4-FFF2-40B4-BE49-F238E27FC236}">
                  <a16:creationId xmlns:a16="http://schemas.microsoft.com/office/drawing/2014/main" id="{2FE2A449-BCB9-43D6-AAEF-AD0D35C9A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0" y="3366"/>
              <a:ext cx="15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/>
                  <a:cs typeface="楷体_GB2312"/>
                </a:rPr>
                <a:t>A</a:t>
              </a:r>
              <a:endParaRPr kumimoji="1" lang="en-US" altLang="zh-CN" sz="2400" baseline="-25000">
                <a:ea typeface="楷体_GB2312"/>
                <a:cs typeface="楷体_GB2312"/>
              </a:endParaRPr>
            </a:p>
          </p:txBody>
        </p:sp>
        <p:sp>
          <p:nvSpPr>
            <p:cNvPr id="12398" name="Line 94">
              <a:extLst>
                <a:ext uri="{FF2B5EF4-FFF2-40B4-BE49-F238E27FC236}">
                  <a16:creationId xmlns:a16="http://schemas.microsoft.com/office/drawing/2014/main" id="{3BA2FBB6-8627-4667-910C-0A48C3862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9" y="3469"/>
              <a:ext cx="2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9" name="Oval 95">
              <a:extLst>
                <a:ext uri="{FF2B5EF4-FFF2-40B4-BE49-F238E27FC236}">
                  <a16:creationId xmlns:a16="http://schemas.microsoft.com/office/drawing/2014/main" id="{5961BB8A-CF35-497C-9E7D-DAC3576BD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8" y="3424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088608" name="Group 96">
            <a:extLst>
              <a:ext uri="{FF2B5EF4-FFF2-40B4-BE49-F238E27FC236}">
                <a16:creationId xmlns:a16="http://schemas.microsoft.com/office/drawing/2014/main" id="{B61A94F6-273D-4721-A4DB-EA6DEC318241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4762500"/>
          <a:ext cx="2700337" cy="1368425"/>
        </p:xfrm>
        <a:graphic>
          <a:graphicData uri="http://schemas.openxmlformats.org/drawingml/2006/table">
            <a:tbl>
              <a:tblPr/>
              <a:tblGrid>
                <a:gridCol w="1382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325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800" b="1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(A)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800" b="1" i="0" u="none" strike="noStrike" cap="none" normalizeH="0" baseline="-1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(Y)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88626" name="Object 114">
            <a:extLst>
              <a:ext uri="{FF2B5EF4-FFF2-40B4-BE49-F238E27FC236}">
                <a16:creationId xmlns:a16="http://schemas.microsoft.com/office/drawing/2014/main" id="{8392D448-1B86-4170-9BB2-D7F9C4A4E1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2613" y="4616450"/>
          <a:ext cx="99695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1" name="公式" r:id="rId3" imgW="349188" imgH="126912" progId="Equation.3">
                  <p:embed/>
                </p:oleObj>
              </mc:Choice>
              <mc:Fallback>
                <p:oleObj name="公式" r:id="rId3" imgW="349188" imgH="126912" progId="Equation.3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4616450"/>
                        <a:ext cx="99695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Group 54">
            <a:extLst>
              <a:ext uri="{FF2B5EF4-FFF2-40B4-BE49-F238E27FC236}">
                <a16:creationId xmlns:a16="http://schemas.microsoft.com/office/drawing/2014/main" id="{971CE5F7-600A-4854-8313-B708709506B7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2205038"/>
          <a:ext cx="4824412" cy="1674813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7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800" b="1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1" lang="zh-CN" altLang="en-US" sz="2800" b="1" i="0" u="none" strike="noStrike" cap="none" normalizeH="0" baseline="-1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GS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GS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800" b="1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  <a:endParaRPr kumimoji="1" lang="zh-CN" altLang="en-US" sz="2800" b="1" i="0" u="none" strike="noStrike" cap="none" normalizeH="0" baseline="-1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0V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0V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-5V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截止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导通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5V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5V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5V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0V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导通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截止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0V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051DDF71-D129-4123-8B75-CEBE00DD5BC3}"/>
              </a:ext>
            </a:extLst>
          </p:cNvPr>
          <p:cNvGrpSpPr>
            <a:grpSpLocks/>
          </p:cNvGrpSpPr>
          <p:nvPr/>
        </p:nvGrpSpPr>
        <p:grpSpPr bwMode="auto">
          <a:xfrm>
            <a:off x="6261100" y="4221163"/>
            <a:ext cx="2055813" cy="2093912"/>
            <a:chOff x="8061369" y="3199606"/>
            <a:chExt cx="2663990" cy="2714625"/>
          </a:xfrm>
        </p:grpSpPr>
        <p:sp>
          <p:nvSpPr>
            <p:cNvPr id="12368" name="Text Box 9">
              <a:extLst>
                <a:ext uri="{FF2B5EF4-FFF2-40B4-BE49-F238E27FC236}">
                  <a16:creationId xmlns:a16="http://schemas.microsoft.com/office/drawing/2014/main" id="{3D960B2F-0CE4-4AA6-96D4-0DA32C3F3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369" y="4322763"/>
              <a:ext cx="407989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i="1"/>
                <a:t>v</a:t>
              </a:r>
              <a:r>
                <a:rPr kumimoji="1" lang="en-US" altLang="zh-CN" baseline="-10000"/>
                <a:t>i</a:t>
              </a:r>
            </a:p>
          </p:txBody>
        </p:sp>
        <p:sp>
          <p:nvSpPr>
            <p:cNvPr id="12369" name="Text Box 11">
              <a:extLst>
                <a:ext uri="{FF2B5EF4-FFF2-40B4-BE49-F238E27FC236}">
                  <a16:creationId xmlns:a16="http://schemas.microsoft.com/office/drawing/2014/main" id="{1677AAD0-F674-4120-8C98-EDD88705E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2488" y="3199606"/>
              <a:ext cx="6445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i="1"/>
                <a:t>V</a:t>
              </a:r>
              <a:r>
                <a:rPr kumimoji="1" lang="en-US" altLang="zh-CN" sz="1400"/>
                <a:t>DD</a:t>
              </a:r>
              <a:endParaRPr kumimoji="1" lang="en-US" altLang="zh-CN" sz="1600"/>
            </a:p>
          </p:txBody>
        </p:sp>
        <p:sp>
          <p:nvSpPr>
            <p:cNvPr id="12370" name="Text Box 12">
              <a:extLst>
                <a:ext uri="{FF2B5EF4-FFF2-40B4-BE49-F238E27FC236}">
                  <a16:creationId xmlns:a16="http://schemas.microsoft.com/office/drawing/2014/main" id="{946769F3-BE47-4009-844E-04AD07BE5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63396" y="4296488"/>
              <a:ext cx="461963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i="1"/>
                <a:t>v</a:t>
              </a:r>
              <a:r>
                <a:rPr kumimoji="1" lang="en-US" altLang="zh-CN" baseline="-10000"/>
                <a:t>o</a:t>
              </a:r>
            </a:p>
          </p:txBody>
        </p:sp>
        <p:sp>
          <p:nvSpPr>
            <p:cNvPr id="12371" name="Line 13">
              <a:extLst>
                <a:ext uri="{FF2B5EF4-FFF2-40B4-BE49-F238E27FC236}">
                  <a16:creationId xmlns:a16="http://schemas.microsoft.com/office/drawing/2014/main" id="{371DA38E-0D84-4137-88C3-FF1D690C3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42488" y="4726781"/>
              <a:ext cx="431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2" name="Line 14">
              <a:extLst>
                <a:ext uri="{FF2B5EF4-FFF2-40B4-BE49-F238E27FC236}">
                  <a16:creationId xmlns:a16="http://schemas.microsoft.com/office/drawing/2014/main" id="{C035D644-AAD8-4359-802E-4886E18E9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42488" y="4582319"/>
              <a:ext cx="0" cy="288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3" name="Line 15">
              <a:extLst>
                <a:ext uri="{FF2B5EF4-FFF2-40B4-BE49-F238E27FC236}">
                  <a16:creationId xmlns:a16="http://schemas.microsoft.com/office/drawing/2014/main" id="{0C19C651-3D24-4F54-A742-33EA54CAF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36138" y="5539581"/>
              <a:ext cx="0" cy="374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4" name="Line 17">
              <a:extLst>
                <a:ext uri="{FF2B5EF4-FFF2-40B4-BE49-F238E27FC236}">
                  <a16:creationId xmlns:a16="http://schemas.microsoft.com/office/drawing/2014/main" id="{B7C8382C-CA96-42D3-8AF8-18624A56D2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42488" y="3539331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5" name="Oval 18">
              <a:extLst>
                <a:ext uri="{FF2B5EF4-FFF2-40B4-BE49-F238E27FC236}">
                  <a16:creationId xmlns:a16="http://schemas.microsoft.com/office/drawing/2014/main" id="{DF5EA1A9-727A-4960-BC19-24F94ECB7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3751" y="3431381"/>
              <a:ext cx="107950" cy="1079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2376" name="Line 20">
              <a:extLst>
                <a:ext uri="{FF2B5EF4-FFF2-40B4-BE49-F238E27FC236}">
                  <a16:creationId xmlns:a16="http://schemas.microsoft.com/office/drawing/2014/main" id="{169E669B-B4FC-41E6-8E2E-3D608D9C7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25797" y="4146382"/>
              <a:ext cx="0" cy="11548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7" name="Line 30">
              <a:extLst>
                <a:ext uri="{FF2B5EF4-FFF2-40B4-BE49-F238E27FC236}">
                  <a16:creationId xmlns:a16="http://schemas.microsoft.com/office/drawing/2014/main" id="{C7FA8E9D-55C8-4CE2-9944-98F86910A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25856" y="5301209"/>
              <a:ext cx="35468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78" name="Line 32">
              <a:extLst>
                <a:ext uri="{FF2B5EF4-FFF2-40B4-BE49-F238E27FC236}">
                  <a16:creationId xmlns:a16="http://schemas.microsoft.com/office/drawing/2014/main" id="{2207A859-CE20-4ACA-AE0A-6DA0D26FEB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40901" y="4871244"/>
              <a:ext cx="0" cy="215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79" name="Line 44">
              <a:extLst>
                <a:ext uri="{FF2B5EF4-FFF2-40B4-BE49-F238E27FC236}">
                  <a16:creationId xmlns:a16="http://schemas.microsoft.com/office/drawing/2014/main" id="{0F3775F2-527E-4A1A-8EB8-C6F49B30F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42488" y="4366419"/>
              <a:ext cx="0" cy="215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80" name="Line 46">
              <a:extLst>
                <a:ext uri="{FF2B5EF4-FFF2-40B4-BE49-F238E27FC236}">
                  <a16:creationId xmlns:a16="http://schemas.microsoft.com/office/drawing/2014/main" id="{1E5C71A2-1E78-4986-BF70-61D7B33E5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25858" y="4149080"/>
              <a:ext cx="35627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81" name="Line 47">
              <a:extLst>
                <a:ext uri="{FF2B5EF4-FFF2-40B4-BE49-F238E27FC236}">
                  <a16:creationId xmlns:a16="http://schemas.microsoft.com/office/drawing/2014/main" id="{2477ADE2-115E-4A8F-A7C5-C71B30711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56965" y="4726781"/>
              <a:ext cx="3688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382" name="组合 6">
              <a:extLst>
                <a:ext uri="{FF2B5EF4-FFF2-40B4-BE49-F238E27FC236}">
                  <a16:creationId xmlns:a16="http://schemas.microsoft.com/office/drawing/2014/main" id="{D960DFD0-7921-4910-8BBB-4D91B4F049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75776" y="5087144"/>
              <a:ext cx="360362" cy="431800"/>
              <a:chOff x="9375776" y="5087144"/>
              <a:chExt cx="360362" cy="431800"/>
            </a:xfrm>
          </p:grpSpPr>
          <p:sp>
            <p:nvSpPr>
              <p:cNvPr id="12390" name="Line 26">
                <a:extLst>
                  <a:ext uri="{FF2B5EF4-FFF2-40B4-BE49-F238E27FC236}">
                    <a16:creationId xmlns:a16="http://schemas.microsoft.com/office/drawing/2014/main" id="{394585D5-D44D-47E7-AB65-D004BA779D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75776" y="5087144"/>
                <a:ext cx="0" cy="4318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91" name="Line 27">
                <a:extLst>
                  <a:ext uri="{FF2B5EF4-FFF2-40B4-BE49-F238E27FC236}">
                    <a16:creationId xmlns:a16="http://schemas.microsoft.com/office/drawing/2014/main" id="{C708FE04-130A-4A45-A61D-D3987DE64C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20238" y="5087144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92" name="Line 28">
                <a:extLst>
                  <a:ext uri="{FF2B5EF4-FFF2-40B4-BE49-F238E27FC236}">
                    <a16:creationId xmlns:a16="http://schemas.microsoft.com/office/drawing/2014/main" id="{6BEAB777-528C-4DD8-B8D4-057E2AE0F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20238" y="5518944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B11EB35F-8B74-489D-841B-0224699CE208}"/>
                  </a:ext>
                </a:extLst>
              </p:cNvPr>
              <p:cNvCxnSpPr>
                <a:stCxn id="12391" idx="0"/>
                <a:endCxn id="12392" idx="0"/>
              </p:cNvCxnSpPr>
              <p:nvPr/>
            </p:nvCxnSpPr>
            <p:spPr>
              <a:xfrm>
                <a:off x="9519878" y="5086877"/>
                <a:ext cx="0" cy="4321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83" name="Oval 18">
              <a:extLst>
                <a:ext uri="{FF2B5EF4-FFF2-40B4-BE49-F238E27FC236}">
                  <a16:creationId xmlns:a16="http://schemas.microsoft.com/office/drawing/2014/main" id="{186A49A8-6F46-4D7D-BBB8-38BF7E16F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081294"/>
              <a:ext cx="130177" cy="1301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12384" name="组合 107">
              <a:extLst>
                <a:ext uri="{FF2B5EF4-FFF2-40B4-BE49-F238E27FC236}">
                  <a16:creationId xmlns:a16="http://schemas.microsoft.com/office/drawing/2014/main" id="{0387E85C-F8AF-4F16-8C16-B79F500C5F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8476" y="3920331"/>
              <a:ext cx="360362" cy="431800"/>
              <a:chOff x="9375776" y="5087144"/>
              <a:chExt cx="360362" cy="431800"/>
            </a:xfrm>
          </p:grpSpPr>
          <p:sp>
            <p:nvSpPr>
              <p:cNvPr id="12386" name="Line 26">
                <a:extLst>
                  <a:ext uri="{FF2B5EF4-FFF2-40B4-BE49-F238E27FC236}">
                    <a16:creationId xmlns:a16="http://schemas.microsoft.com/office/drawing/2014/main" id="{9FBD2E84-8AE6-47E4-B557-73AD20B335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75776" y="5087144"/>
                <a:ext cx="0" cy="4318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87" name="Line 27">
                <a:extLst>
                  <a:ext uri="{FF2B5EF4-FFF2-40B4-BE49-F238E27FC236}">
                    <a16:creationId xmlns:a16="http://schemas.microsoft.com/office/drawing/2014/main" id="{0D5CFA70-CA82-4F5D-BE1F-3F4C02FDD7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20238" y="5087144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88" name="Line 28">
                <a:extLst>
                  <a:ext uri="{FF2B5EF4-FFF2-40B4-BE49-F238E27FC236}">
                    <a16:creationId xmlns:a16="http://schemas.microsoft.com/office/drawing/2014/main" id="{65FDA8B3-0F7B-48EA-AF82-C7B1B5B7CD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20238" y="5518944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0ABCAC95-97CA-434A-9342-7885AA73B627}"/>
                  </a:ext>
                </a:extLst>
              </p:cNvPr>
              <p:cNvCxnSpPr>
                <a:stCxn id="12387" idx="0"/>
                <a:endCxn id="12388" idx="0"/>
              </p:cNvCxnSpPr>
              <p:nvPr/>
            </p:nvCxnSpPr>
            <p:spPr>
              <a:xfrm>
                <a:off x="9519521" y="5086751"/>
                <a:ext cx="0" cy="4321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B9FEAF2-AB02-47E7-ACB7-780A9A9F087F}"/>
                </a:ext>
              </a:extLst>
            </p:cNvPr>
            <p:cNvCxnSpPr/>
            <p:nvPr/>
          </p:nvCxnSpPr>
          <p:spPr>
            <a:xfrm>
              <a:off x="9569249" y="5914231"/>
              <a:ext cx="331198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uild="p"/>
      <p:bldP spid="108860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8866F7CE-F2DC-44CA-B966-B00C19063F2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86F5FCA-674F-4B49-9AC4-2207C579939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2022/12/13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35BF6A3B-DC1A-4926-A13E-EC87E94581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Rectangle 6">
            <a:extLst>
              <a:ext uri="{FF2B5EF4-FFF2-40B4-BE49-F238E27FC236}">
                <a16:creationId xmlns:a16="http://schemas.microsoft.com/office/drawing/2014/main" id="{F15A62E9-A1E9-4209-B1E3-F1AF94852A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B26D292-F07B-41F4-A969-8DAFDC0C4EC5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50010A96-CD14-403A-B84F-80E3B4AD7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CMOS</a:t>
            </a:r>
            <a:r>
              <a:rPr lang="zh-CN" altLang="en-US"/>
              <a:t>非门 </a:t>
            </a:r>
            <a:r>
              <a:rPr lang="en-US" altLang="zh-CN"/>
              <a:t>(2)</a:t>
            </a:r>
            <a:endParaRPr lang="zh-CN" altLang="en-US"/>
          </a:p>
        </p:txBody>
      </p:sp>
      <p:sp>
        <p:nvSpPr>
          <p:cNvPr id="13318" name="Rectangle 5">
            <a:extLst>
              <a:ext uri="{FF2B5EF4-FFF2-40B4-BE49-F238E27FC236}">
                <a16:creationId xmlns:a16="http://schemas.microsoft.com/office/drawing/2014/main" id="{83AACCD7-23A7-4229-8F86-4ACFCAAD4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700" y="5840413"/>
            <a:ext cx="1717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latin typeface="宋体" panose="02010600030101010101" pitchFamily="2" charset="-122"/>
              </a:rPr>
              <a:t>电压传输特性</a:t>
            </a:r>
          </a:p>
        </p:txBody>
      </p:sp>
      <p:graphicFrame>
        <p:nvGraphicFramePr>
          <p:cNvPr id="13319" name="Object 6">
            <a:extLst>
              <a:ext uri="{FF2B5EF4-FFF2-40B4-BE49-F238E27FC236}">
                <a16:creationId xmlns:a16="http://schemas.microsoft.com/office/drawing/2014/main" id="{770C0AF5-81B0-493A-8E13-16606147D1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675" y="1809750"/>
          <a:ext cx="3679825" cy="395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Image" r:id="rId4" imgW="11438095" imgH="12904762" progId="Photoshop.Image.8">
                  <p:embed/>
                </p:oleObj>
              </mc:Choice>
              <mc:Fallback>
                <p:oleObj name="Image" r:id="rId4" imgW="11438095" imgH="12904762" progId="Photoshop.Imag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1809750"/>
                        <a:ext cx="3679825" cy="395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7">
            <a:extLst>
              <a:ext uri="{FF2B5EF4-FFF2-40B4-BE49-F238E27FC236}">
                <a16:creationId xmlns:a16="http://schemas.microsoft.com/office/drawing/2014/main" id="{71C672A5-0BA2-4A4A-A0AE-62A368BBE3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1944688"/>
          <a:ext cx="4176712" cy="389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Image" r:id="rId6" imgW="14180952" imgH="10504762" progId="Photoshop.Image.8">
                  <p:embed/>
                </p:oleObj>
              </mc:Choice>
              <mc:Fallback>
                <p:oleObj name="Image" r:id="rId6" imgW="14180952" imgH="10504762" progId="Photoshop.Imag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944688"/>
                        <a:ext cx="4176712" cy="389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Rectangle 9">
            <a:extLst>
              <a:ext uri="{FF2B5EF4-FFF2-40B4-BE49-F238E27FC236}">
                <a16:creationId xmlns:a16="http://schemas.microsoft.com/office/drawing/2014/main" id="{48472813-1959-4EC2-ADD9-F519D2C83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413" y="5875338"/>
            <a:ext cx="1717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latin typeface="宋体" panose="02010600030101010101" pitchFamily="2" charset="-122"/>
              </a:rPr>
              <a:t>电流传输特性</a:t>
            </a:r>
          </a:p>
        </p:txBody>
      </p:sp>
      <p:grpSp>
        <p:nvGrpSpPr>
          <p:cNvPr id="13322" name="Group 104">
            <a:extLst>
              <a:ext uri="{FF2B5EF4-FFF2-40B4-BE49-F238E27FC236}">
                <a16:creationId xmlns:a16="http://schemas.microsoft.com/office/drawing/2014/main" id="{5C27818B-BB9B-4BB6-8A9D-B7AD2A413894}"/>
              </a:ext>
            </a:extLst>
          </p:cNvPr>
          <p:cNvGrpSpPr>
            <a:grpSpLocks/>
          </p:cNvGrpSpPr>
          <p:nvPr/>
        </p:nvGrpSpPr>
        <p:grpSpPr bwMode="auto">
          <a:xfrm>
            <a:off x="6877050" y="512763"/>
            <a:ext cx="1947863" cy="2303462"/>
            <a:chOff x="4150" y="890"/>
            <a:chExt cx="1390" cy="1643"/>
          </a:xfrm>
        </p:grpSpPr>
        <p:sp>
          <p:nvSpPr>
            <p:cNvPr id="13323" name="Text Box 9">
              <a:extLst>
                <a:ext uri="{FF2B5EF4-FFF2-40B4-BE49-F238E27FC236}">
                  <a16:creationId xmlns:a16="http://schemas.microsoft.com/office/drawing/2014/main" id="{F45996B4-5961-4141-84AF-E552ED76C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1434"/>
              <a:ext cx="291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i="1"/>
                <a:t>v</a:t>
              </a:r>
              <a:r>
                <a:rPr kumimoji="1" lang="en-US" altLang="zh-CN" baseline="-10000"/>
                <a:t>i</a:t>
              </a:r>
            </a:p>
          </p:txBody>
        </p:sp>
        <p:sp>
          <p:nvSpPr>
            <p:cNvPr id="13324" name="Text Box 10">
              <a:extLst>
                <a:ext uri="{FF2B5EF4-FFF2-40B4-BE49-F238E27FC236}">
                  <a16:creationId xmlns:a16="http://schemas.microsoft.com/office/drawing/2014/main" id="{17FC5608-56FA-499A-BCE1-41EBE5874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5" y="1298"/>
              <a:ext cx="329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T</a:t>
              </a:r>
              <a:r>
                <a:rPr kumimoji="1" lang="en-US" altLang="zh-CN" sz="1400"/>
                <a:t>P</a:t>
              </a:r>
            </a:p>
          </p:txBody>
        </p:sp>
        <p:sp>
          <p:nvSpPr>
            <p:cNvPr id="13325" name="Text Box 11">
              <a:extLst>
                <a:ext uri="{FF2B5EF4-FFF2-40B4-BE49-F238E27FC236}">
                  <a16:creationId xmlns:a16="http://schemas.microsoft.com/office/drawing/2014/main" id="{B01A3F10-9BC9-495C-9BFC-1BE22EE1E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1" y="890"/>
              <a:ext cx="423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i="1"/>
                <a:t>V</a:t>
              </a:r>
              <a:r>
                <a:rPr kumimoji="1" lang="en-US" altLang="zh-CN" sz="2000" baseline="-15000"/>
                <a:t>DD</a:t>
              </a:r>
            </a:p>
          </p:txBody>
        </p:sp>
        <p:sp>
          <p:nvSpPr>
            <p:cNvPr id="13326" name="Text Box 12">
              <a:extLst>
                <a:ext uri="{FF2B5EF4-FFF2-40B4-BE49-F238E27FC236}">
                  <a16:creationId xmlns:a16="http://schemas.microsoft.com/office/drawing/2014/main" id="{9507170C-F5D2-49C7-B6AE-D56FAFEA5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0" y="1602"/>
              <a:ext cx="330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i="1"/>
                <a:t>v</a:t>
              </a:r>
              <a:r>
                <a:rPr kumimoji="1" lang="en-US" altLang="zh-CN" baseline="-10000"/>
                <a:t>o</a:t>
              </a:r>
            </a:p>
          </p:txBody>
        </p:sp>
        <p:sp>
          <p:nvSpPr>
            <p:cNvPr id="13327" name="Line 13">
              <a:extLst>
                <a:ext uri="{FF2B5EF4-FFF2-40B4-BE49-F238E27FC236}">
                  <a16:creationId xmlns:a16="http://schemas.microsoft.com/office/drawing/2014/main" id="{73D829F2-1BBD-4579-A970-1A6B53A77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3" y="1784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8" name="Line 14">
              <a:extLst>
                <a:ext uri="{FF2B5EF4-FFF2-40B4-BE49-F238E27FC236}">
                  <a16:creationId xmlns:a16="http://schemas.microsoft.com/office/drawing/2014/main" id="{027420A6-78CA-479C-8E8B-414D1A448E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3" y="1693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9" name="Line 15">
              <a:extLst>
                <a:ext uri="{FF2B5EF4-FFF2-40B4-BE49-F238E27FC236}">
                  <a16:creationId xmlns:a16="http://schemas.microsoft.com/office/drawing/2014/main" id="{6A743D6C-53E9-46B5-B21D-2A2FCB6F1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9" y="2396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Line 16">
              <a:extLst>
                <a:ext uri="{FF2B5EF4-FFF2-40B4-BE49-F238E27FC236}">
                  <a16:creationId xmlns:a16="http://schemas.microsoft.com/office/drawing/2014/main" id="{092BA27A-6ADF-4F9F-BE5C-E7F42DE0B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2" y="2532"/>
              <a:ext cx="181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1" name="Line 17">
              <a:extLst>
                <a:ext uri="{FF2B5EF4-FFF2-40B4-BE49-F238E27FC236}">
                  <a16:creationId xmlns:a16="http://schemas.microsoft.com/office/drawing/2014/main" id="{599859C2-7726-4B57-8EB0-EC96E39D0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3" y="1036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2" name="Oval 18">
              <a:extLst>
                <a:ext uri="{FF2B5EF4-FFF2-40B4-BE49-F238E27FC236}">
                  <a16:creationId xmlns:a16="http://schemas.microsoft.com/office/drawing/2014/main" id="{8ECEFBB5-01E5-4D27-9B4F-9F26A5DDD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6" y="968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3333" name="Line 20">
              <a:extLst>
                <a:ext uri="{FF2B5EF4-FFF2-40B4-BE49-F238E27FC236}">
                  <a16:creationId xmlns:a16="http://schemas.microsoft.com/office/drawing/2014/main" id="{4DA6B92B-7DED-45A4-837E-76868CE576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4" y="1285"/>
              <a:ext cx="0" cy="9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4" name="Line 22">
              <a:extLst>
                <a:ext uri="{FF2B5EF4-FFF2-40B4-BE49-F238E27FC236}">
                  <a16:creationId xmlns:a16="http://schemas.microsoft.com/office/drawing/2014/main" id="{9AC1F17A-B459-46D1-94CB-49A6270D7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1965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5" name="Line 23">
              <a:extLst>
                <a:ext uri="{FF2B5EF4-FFF2-40B4-BE49-F238E27FC236}">
                  <a16:creationId xmlns:a16="http://schemas.microsoft.com/office/drawing/2014/main" id="{94DC454F-7F70-40E6-9B11-601E2CF04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2101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6" name="Line 24">
              <a:extLst>
                <a:ext uri="{FF2B5EF4-FFF2-40B4-BE49-F238E27FC236}">
                  <a16:creationId xmlns:a16="http://schemas.microsoft.com/office/drawing/2014/main" id="{D455C05C-5ACC-401D-8714-0941070EC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2237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7" name="Line 25">
              <a:extLst>
                <a:ext uri="{FF2B5EF4-FFF2-40B4-BE49-F238E27FC236}">
                  <a16:creationId xmlns:a16="http://schemas.microsoft.com/office/drawing/2014/main" id="{60A75B43-B819-4088-AC9A-DE65B7ACF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2147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8" name="Line 26">
              <a:extLst>
                <a:ext uri="{FF2B5EF4-FFF2-40B4-BE49-F238E27FC236}">
                  <a16:creationId xmlns:a16="http://schemas.microsoft.com/office/drawing/2014/main" id="{3FF5BD85-D2E1-422A-AC35-E63D68803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2" y="2011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9" name="Line 27">
              <a:extLst>
                <a:ext uri="{FF2B5EF4-FFF2-40B4-BE49-F238E27FC236}">
                  <a16:creationId xmlns:a16="http://schemas.microsoft.com/office/drawing/2014/main" id="{D4E85F46-67F1-4325-BD8A-6D508D571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2011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0" name="Line 28">
              <a:extLst>
                <a:ext uri="{FF2B5EF4-FFF2-40B4-BE49-F238E27FC236}">
                  <a16:creationId xmlns:a16="http://schemas.microsoft.com/office/drawing/2014/main" id="{BB020BB2-95C3-4FB9-8513-1D68F6663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2283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1" name="Line 29">
              <a:extLst>
                <a:ext uri="{FF2B5EF4-FFF2-40B4-BE49-F238E27FC236}">
                  <a16:creationId xmlns:a16="http://schemas.microsoft.com/office/drawing/2014/main" id="{1A80E07C-AB24-41CD-A0A1-BFD56ADCF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2147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2" name="Line 30">
              <a:extLst>
                <a:ext uri="{FF2B5EF4-FFF2-40B4-BE49-F238E27FC236}">
                  <a16:creationId xmlns:a16="http://schemas.microsoft.com/office/drawing/2014/main" id="{7D46A6B2-CFF4-4B94-82E6-F7D909716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4" y="2283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3" name="Line 31">
              <a:extLst>
                <a:ext uri="{FF2B5EF4-FFF2-40B4-BE49-F238E27FC236}">
                  <a16:creationId xmlns:a16="http://schemas.microsoft.com/office/drawing/2014/main" id="{83833879-DBB2-44A9-BFA5-672449FAC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9" y="2147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4" name="Line 32">
              <a:extLst>
                <a:ext uri="{FF2B5EF4-FFF2-40B4-BE49-F238E27FC236}">
                  <a16:creationId xmlns:a16="http://schemas.microsoft.com/office/drawing/2014/main" id="{7A2DAA6F-5E43-4C92-BBCE-A5CF26777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2" y="1875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5" name="Line 35">
              <a:extLst>
                <a:ext uri="{FF2B5EF4-FFF2-40B4-BE49-F238E27FC236}">
                  <a16:creationId xmlns:a16="http://schemas.microsoft.com/office/drawing/2014/main" id="{52A438DB-7DA6-424A-9971-6C98F3EA7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" y="1239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6" name="Line 36">
              <a:extLst>
                <a:ext uri="{FF2B5EF4-FFF2-40B4-BE49-F238E27FC236}">
                  <a16:creationId xmlns:a16="http://schemas.microsoft.com/office/drawing/2014/main" id="{46C96638-6AC8-45F1-91A4-9DAEA2EC85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" y="1375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7" name="Line 37">
              <a:extLst>
                <a:ext uri="{FF2B5EF4-FFF2-40B4-BE49-F238E27FC236}">
                  <a16:creationId xmlns:a16="http://schemas.microsoft.com/office/drawing/2014/main" id="{ACF6311F-6E72-446A-8642-4BA3FBF6D9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" y="1511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8" name="Line 38">
              <a:extLst>
                <a:ext uri="{FF2B5EF4-FFF2-40B4-BE49-F238E27FC236}">
                  <a16:creationId xmlns:a16="http://schemas.microsoft.com/office/drawing/2014/main" id="{7CBE6FFC-0ABF-43B2-BC33-2CE129BAD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" y="1421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9" name="Line 39">
              <a:extLst>
                <a:ext uri="{FF2B5EF4-FFF2-40B4-BE49-F238E27FC236}">
                  <a16:creationId xmlns:a16="http://schemas.microsoft.com/office/drawing/2014/main" id="{364B910C-B1CA-4E31-9831-23956EA03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6" y="1285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50" name="Line 40">
              <a:extLst>
                <a:ext uri="{FF2B5EF4-FFF2-40B4-BE49-F238E27FC236}">
                  <a16:creationId xmlns:a16="http://schemas.microsoft.com/office/drawing/2014/main" id="{D9F9977C-D64D-4A96-A0D6-20BA87948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" y="1285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51" name="Line 41">
              <a:extLst>
                <a:ext uri="{FF2B5EF4-FFF2-40B4-BE49-F238E27FC236}">
                  <a16:creationId xmlns:a16="http://schemas.microsoft.com/office/drawing/2014/main" id="{C4D6BD7B-8DE2-41E9-9170-363965AA0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" y="1557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52" name="Line 42">
              <a:extLst>
                <a:ext uri="{FF2B5EF4-FFF2-40B4-BE49-F238E27FC236}">
                  <a16:creationId xmlns:a16="http://schemas.microsoft.com/office/drawing/2014/main" id="{0819AE38-3A8E-4BA8-887A-D32A111CB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" y="1421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53" name="Line 43">
              <a:extLst>
                <a:ext uri="{FF2B5EF4-FFF2-40B4-BE49-F238E27FC236}">
                  <a16:creationId xmlns:a16="http://schemas.microsoft.com/office/drawing/2014/main" id="{DA7C1BB1-0064-4C79-BD28-9148EA0C1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3" y="1149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54" name="Line 44">
              <a:extLst>
                <a:ext uri="{FF2B5EF4-FFF2-40B4-BE49-F238E27FC236}">
                  <a16:creationId xmlns:a16="http://schemas.microsoft.com/office/drawing/2014/main" id="{4F843461-0124-4A7D-A02D-FAA115F89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3" y="1557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55" name="Line 46">
              <a:extLst>
                <a:ext uri="{FF2B5EF4-FFF2-40B4-BE49-F238E27FC236}">
                  <a16:creationId xmlns:a16="http://schemas.microsoft.com/office/drawing/2014/main" id="{4D796DBD-3ECA-45AA-A912-EEDCE7869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5" y="1285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56" name="Line 47">
              <a:extLst>
                <a:ext uri="{FF2B5EF4-FFF2-40B4-BE49-F238E27FC236}">
                  <a16:creationId xmlns:a16="http://schemas.microsoft.com/office/drawing/2014/main" id="{050C139E-3507-4558-98B8-B94A59C16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2" y="1784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Text Box 49">
              <a:extLst>
                <a:ext uri="{FF2B5EF4-FFF2-40B4-BE49-F238E27FC236}">
                  <a16:creationId xmlns:a16="http://schemas.microsoft.com/office/drawing/2014/main" id="{013FC77C-DB93-48C4-B72C-C42993EF6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3" y="1979"/>
              <a:ext cx="331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T</a:t>
              </a:r>
              <a:r>
                <a:rPr kumimoji="1" lang="en-US" altLang="zh-CN" sz="1200"/>
                <a:t>N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id="{9D49729E-11BF-426A-A9CE-CC82DC526A0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E0802D9-415E-4054-B086-65213190507C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2022/12/13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5">
            <a:extLst>
              <a:ext uri="{FF2B5EF4-FFF2-40B4-BE49-F238E27FC236}">
                <a16:creationId xmlns:a16="http://schemas.microsoft.com/office/drawing/2014/main" id="{B7B60A16-EF4F-4973-86DA-2C8F544250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5A08DE25-AAC8-48EB-8AB8-8B1DDDBB9B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D5037DE-F459-4B16-BC24-2D0360C01891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1FEBEFD6-CF39-40E5-BC0C-CF24C9E930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CMOS </a:t>
            </a:r>
            <a:r>
              <a:rPr lang="zh-CN" altLang="en-US"/>
              <a:t>与非门</a:t>
            </a:r>
          </a:p>
        </p:txBody>
      </p:sp>
      <p:grpSp>
        <p:nvGrpSpPr>
          <p:cNvPr id="15366" name="Group 138">
            <a:extLst>
              <a:ext uri="{FF2B5EF4-FFF2-40B4-BE49-F238E27FC236}">
                <a16:creationId xmlns:a16="http://schemas.microsoft.com/office/drawing/2014/main" id="{AE07E2D2-B001-4F22-B3CC-FBE685B5C09B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981075"/>
            <a:ext cx="3406775" cy="3708400"/>
            <a:chOff x="3334" y="731"/>
            <a:chExt cx="2146" cy="2336"/>
          </a:xfrm>
        </p:grpSpPr>
        <p:sp>
          <p:nvSpPr>
            <p:cNvPr id="15464" name="Text Box 4">
              <a:extLst>
                <a:ext uri="{FF2B5EF4-FFF2-40B4-BE49-F238E27FC236}">
                  <a16:creationId xmlns:a16="http://schemas.microsoft.com/office/drawing/2014/main" id="{9C7A5D0A-56E8-42C9-ACE8-E6F79704D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7" y="1637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L</a:t>
              </a:r>
              <a:endParaRPr kumimoji="1" lang="en-US" altLang="zh-CN" sz="1800"/>
            </a:p>
          </p:txBody>
        </p:sp>
        <p:sp>
          <p:nvSpPr>
            <p:cNvPr id="15465" name="Line 6">
              <a:extLst>
                <a:ext uri="{FF2B5EF4-FFF2-40B4-BE49-F238E27FC236}">
                  <a16:creationId xmlns:a16="http://schemas.microsoft.com/office/drawing/2014/main" id="{D0B8FC45-EF78-4961-8192-CDCE7968D0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2499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66" name="Line 7">
              <a:extLst>
                <a:ext uri="{FF2B5EF4-FFF2-40B4-BE49-F238E27FC236}">
                  <a16:creationId xmlns:a16="http://schemas.microsoft.com/office/drawing/2014/main" id="{39EAAD4E-00E1-4E67-A63C-C29E1C8A9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2635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67" name="Line 8">
              <a:extLst>
                <a:ext uri="{FF2B5EF4-FFF2-40B4-BE49-F238E27FC236}">
                  <a16:creationId xmlns:a16="http://schemas.microsoft.com/office/drawing/2014/main" id="{528BC3A7-501D-471B-86E5-F82C5DC6B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2771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68" name="Line 9">
              <a:extLst>
                <a:ext uri="{FF2B5EF4-FFF2-40B4-BE49-F238E27FC236}">
                  <a16:creationId xmlns:a16="http://schemas.microsoft.com/office/drawing/2014/main" id="{C476B697-A065-4A7E-AB5A-96961875B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2681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69" name="Line 10">
              <a:extLst>
                <a:ext uri="{FF2B5EF4-FFF2-40B4-BE49-F238E27FC236}">
                  <a16:creationId xmlns:a16="http://schemas.microsoft.com/office/drawing/2014/main" id="{7C512D07-ED1D-439C-973E-7E6C986E7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0" y="2545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70" name="Line 11">
              <a:extLst>
                <a:ext uri="{FF2B5EF4-FFF2-40B4-BE49-F238E27FC236}">
                  <a16:creationId xmlns:a16="http://schemas.microsoft.com/office/drawing/2014/main" id="{5D87E6ED-7E1C-4AF9-B5B8-2000BCFA9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2545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71" name="Line 12">
              <a:extLst>
                <a:ext uri="{FF2B5EF4-FFF2-40B4-BE49-F238E27FC236}">
                  <a16:creationId xmlns:a16="http://schemas.microsoft.com/office/drawing/2014/main" id="{527C33CB-BC8A-425A-8EFC-4335CE1938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2817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72" name="Line 13">
              <a:extLst>
                <a:ext uri="{FF2B5EF4-FFF2-40B4-BE49-F238E27FC236}">
                  <a16:creationId xmlns:a16="http://schemas.microsoft.com/office/drawing/2014/main" id="{720C508F-7EBF-406A-B4CE-E48A6E07EC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2681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73" name="Line 14">
              <a:extLst>
                <a:ext uri="{FF2B5EF4-FFF2-40B4-BE49-F238E27FC236}">
                  <a16:creationId xmlns:a16="http://schemas.microsoft.com/office/drawing/2014/main" id="{A09D26FF-100D-4DB2-B233-9F0F4144C5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2" y="2817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74" name="Line 15">
              <a:extLst>
                <a:ext uri="{FF2B5EF4-FFF2-40B4-BE49-F238E27FC236}">
                  <a16:creationId xmlns:a16="http://schemas.microsoft.com/office/drawing/2014/main" id="{8D4C4D5A-3413-42B1-8EF9-1CE9C22E8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7" y="2681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75" name="Line 16">
              <a:extLst>
                <a:ext uri="{FF2B5EF4-FFF2-40B4-BE49-F238E27FC236}">
                  <a16:creationId xmlns:a16="http://schemas.microsoft.com/office/drawing/2014/main" id="{0678D6E0-5F32-4976-8E3E-C32FA5AB6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" y="2409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76" name="Line 19">
              <a:extLst>
                <a:ext uri="{FF2B5EF4-FFF2-40B4-BE49-F238E27FC236}">
                  <a16:creationId xmlns:a16="http://schemas.microsoft.com/office/drawing/2014/main" id="{34E188CB-C57C-491D-B531-2C5F0539F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6" y="1252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77" name="Line 20">
              <a:extLst>
                <a:ext uri="{FF2B5EF4-FFF2-40B4-BE49-F238E27FC236}">
                  <a16:creationId xmlns:a16="http://schemas.microsoft.com/office/drawing/2014/main" id="{C406B475-9797-4FB2-9FAA-EDD89EA99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6" y="1388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78" name="Line 21">
              <a:extLst>
                <a:ext uri="{FF2B5EF4-FFF2-40B4-BE49-F238E27FC236}">
                  <a16:creationId xmlns:a16="http://schemas.microsoft.com/office/drawing/2014/main" id="{F7639AF2-D1E8-40AC-A5E9-E212ED83E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6" y="1524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79" name="Line 22">
              <a:extLst>
                <a:ext uri="{FF2B5EF4-FFF2-40B4-BE49-F238E27FC236}">
                  <a16:creationId xmlns:a16="http://schemas.microsoft.com/office/drawing/2014/main" id="{443C9121-0482-4550-B11A-FA0E1807F8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6" y="1434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80" name="Line 23">
              <a:extLst>
                <a:ext uri="{FF2B5EF4-FFF2-40B4-BE49-F238E27FC236}">
                  <a16:creationId xmlns:a16="http://schemas.microsoft.com/office/drawing/2014/main" id="{E1B41FC7-4BE6-44F5-B3FD-DB9F91692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5" y="1298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81" name="Line 24">
              <a:extLst>
                <a:ext uri="{FF2B5EF4-FFF2-40B4-BE49-F238E27FC236}">
                  <a16:creationId xmlns:a16="http://schemas.microsoft.com/office/drawing/2014/main" id="{CD072375-BF47-41B3-9961-0D079AE5BC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6" y="1298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82" name="Line 25">
              <a:extLst>
                <a:ext uri="{FF2B5EF4-FFF2-40B4-BE49-F238E27FC236}">
                  <a16:creationId xmlns:a16="http://schemas.microsoft.com/office/drawing/2014/main" id="{854E0E33-A81D-471C-A601-CC83DACB3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6" y="1570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83" name="Line 26">
              <a:extLst>
                <a:ext uri="{FF2B5EF4-FFF2-40B4-BE49-F238E27FC236}">
                  <a16:creationId xmlns:a16="http://schemas.microsoft.com/office/drawing/2014/main" id="{1A239076-F35B-4336-9C5F-EFFC67CD3A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6" y="1434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84" name="Line 27">
              <a:extLst>
                <a:ext uri="{FF2B5EF4-FFF2-40B4-BE49-F238E27FC236}">
                  <a16:creationId xmlns:a16="http://schemas.microsoft.com/office/drawing/2014/main" id="{11623A43-1932-4322-96A8-C8322BDD5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2" y="1117"/>
              <a:ext cx="0" cy="3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85" name="Line 28">
              <a:extLst>
                <a:ext uri="{FF2B5EF4-FFF2-40B4-BE49-F238E27FC236}">
                  <a16:creationId xmlns:a16="http://schemas.microsoft.com/office/drawing/2014/main" id="{BD866F88-06F6-4108-9540-FF700BA00C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2" y="1570"/>
              <a:ext cx="0" cy="2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86" name="Line 30">
              <a:extLst>
                <a:ext uri="{FF2B5EF4-FFF2-40B4-BE49-F238E27FC236}">
                  <a16:creationId xmlns:a16="http://schemas.microsoft.com/office/drawing/2014/main" id="{A19F6212-C748-4024-8FB2-EE97F97AB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1298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87" name="Line 32">
              <a:extLst>
                <a:ext uri="{FF2B5EF4-FFF2-40B4-BE49-F238E27FC236}">
                  <a16:creationId xmlns:a16="http://schemas.microsoft.com/office/drawing/2014/main" id="{1B12CA05-5A20-4C32-B6A1-572626313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1252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88" name="Line 33">
              <a:extLst>
                <a:ext uri="{FF2B5EF4-FFF2-40B4-BE49-F238E27FC236}">
                  <a16:creationId xmlns:a16="http://schemas.microsoft.com/office/drawing/2014/main" id="{C4559BDE-0E07-441F-A2F9-EA8012190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1388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89" name="Line 34">
              <a:extLst>
                <a:ext uri="{FF2B5EF4-FFF2-40B4-BE49-F238E27FC236}">
                  <a16:creationId xmlns:a16="http://schemas.microsoft.com/office/drawing/2014/main" id="{8A5F1C90-7E6F-4B0A-B801-36F3F396D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1524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90" name="Line 35">
              <a:extLst>
                <a:ext uri="{FF2B5EF4-FFF2-40B4-BE49-F238E27FC236}">
                  <a16:creationId xmlns:a16="http://schemas.microsoft.com/office/drawing/2014/main" id="{5D12E8BB-77A6-47D1-88BA-31BEE8155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1434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91" name="Line 36">
              <a:extLst>
                <a:ext uri="{FF2B5EF4-FFF2-40B4-BE49-F238E27FC236}">
                  <a16:creationId xmlns:a16="http://schemas.microsoft.com/office/drawing/2014/main" id="{76327181-280E-48FA-8AE7-F1CC23C416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" y="1298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92" name="Line 37">
              <a:extLst>
                <a:ext uri="{FF2B5EF4-FFF2-40B4-BE49-F238E27FC236}">
                  <a16:creationId xmlns:a16="http://schemas.microsoft.com/office/drawing/2014/main" id="{C129EB39-DA3D-4D74-A69C-B5BCD1C59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1298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93" name="Line 38">
              <a:extLst>
                <a:ext uri="{FF2B5EF4-FFF2-40B4-BE49-F238E27FC236}">
                  <a16:creationId xmlns:a16="http://schemas.microsoft.com/office/drawing/2014/main" id="{08EB7147-1DAC-420D-92E4-9D2718EAF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1570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94" name="Line 39">
              <a:extLst>
                <a:ext uri="{FF2B5EF4-FFF2-40B4-BE49-F238E27FC236}">
                  <a16:creationId xmlns:a16="http://schemas.microsoft.com/office/drawing/2014/main" id="{6172E119-69A3-43C1-902B-84309DD79C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1434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95" name="Line 40">
              <a:extLst>
                <a:ext uri="{FF2B5EF4-FFF2-40B4-BE49-F238E27FC236}">
                  <a16:creationId xmlns:a16="http://schemas.microsoft.com/office/drawing/2014/main" id="{546B945B-2F13-42D3-9F94-053A8CB79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9" y="1162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96" name="Line 41">
              <a:extLst>
                <a:ext uri="{FF2B5EF4-FFF2-40B4-BE49-F238E27FC236}">
                  <a16:creationId xmlns:a16="http://schemas.microsoft.com/office/drawing/2014/main" id="{29282341-19A1-4980-8951-9F5B21976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9" y="1570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97" name="Line 43">
              <a:extLst>
                <a:ext uri="{FF2B5EF4-FFF2-40B4-BE49-F238E27FC236}">
                  <a16:creationId xmlns:a16="http://schemas.microsoft.com/office/drawing/2014/main" id="{A6096B1D-EFBC-4BEC-98D0-09E0C6B5F9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1" y="1298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98" name="Line 44">
              <a:extLst>
                <a:ext uri="{FF2B5EF4-FFF2-40B4-BE49-F238E27FC236}">
                  <a16:creationId xmlns:a16="http://schemas.microsoft.com/office/drawing/2014/main" id="{2024BFBE-EBC8-48E8-B1D5-3D4EE75F7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1955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99" name="Line 45">
              <a:extLst>
                <a:ext uri="{FF2B5EF4-FFF2-40B4-BE49-F238E27FC236}">
                  <a16:creationId xmlns:a16="http://schemas.microsoft.com/office/drawing/2014/main" id="{25026F6D-54C2-4616-8E11-91542247C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2091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00" name="Line 46">
              <a:extLst>
                <a:ext uri="{FF2B5EF4-FFF2-40B4-BE49-F238E27FC236}">
                  <a16:creationId xmlns:a16="http://schemas.microsoft.com/office/drawing/2014/main" id="{C9993B8D-5390-4B32-8FEC-B6542CD53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2227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01" name="Line 47">
              <a:extLst>
                <a:ext uri="{FF2B5EF4-FFF2-40B4-BE49-F238E27FC236}">
                  <a16:creationId xmlns:a16="http://schemas.microsoft.com/office/drawing/2014/main" id="{62A6CA77-3964-410D-9F55-3E77B93AA7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2137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02" name="Line 48">
              <a:extLst>
                <a:ext uri="{FF2B5EF4-FFF2-40B4-BE49-F238E27FC236}">
                  <a16:creationId xmlns:a16="http://schemas.microsoft.com/office/drawing/2014/main" id="{DB243CB7-C1B4-49DE-9FE3-04A213CAD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0" y="2001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03" name="Line 49">
              <a:extLst>
                <a:ext uri="{FF2B5EF4-FFF2-40B4-BE49-F238E27FC236}">
                  <a16:creationId xmlns:a16="http://schemas.microsoft.com/office/drawing/2014/main" id="{97B65D65-4EA8-42F9-8C8D-9288C3731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2001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04" name="Line 50">
              <a:extLst>
                <a:ext uri="{FF2B5EF4-FFF2-40B4-BE49-F238E27FC236}">
                  <a16:creationId xmlns:a16="http://schemas.microsoft.com/office/drawing/2014/main" id="{79FB142C-D844-4009-800D-906D4D427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2273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05" name="Line 51">
              <a:extLst>
                <a:ext uri="{FF2B5EF4-FFF2-40B4-BE49-F238E27FC236}">
                  <a16:creationId xmlns:a16="http://schemas.microsoft.com/office/drawing/2014/main" id="{087F59CB-D76D-4E4E-802E-6E280EB0B6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2137"/>
              <a:ext cx="2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06" name="Line 52">
              <a:extLst>
                <a:ext uri="{FF2B5EF4-FFF2-40B4-BE49-F238E27FC236}">
                  <a16:creationId xmlns:a16="http://schemas.microsoft.com/office/drawing/2014/main" id="{777E76AE-FA70-4E6B-8463-3D718DE5D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2" y="2273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07" name="Line 53">
              <a:extLst>
                <a:ext uri="{FF2B5EF4-FFF2-40B4-BE49-F238E27FC236}">
                  <a16:creationId xmlns:a16="http://schemas.microsoft.com/office/drawing/2014/main" id="{59A13886-D1CD-4FA6-A212-74A0D1E2CB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7" y="2274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08" name="Line 54">
              <a:extLst>
                <a:ext uri="{FF2B5EF4-FFF2-40B4-BE49-F238E27FC236}">
                  <a16:creationId xmlns:a16="http://schemas.microsoft.com/office/drawing/2014/main" id="{CF9490C5-8CE3-436C-9AC9-644664760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" y="1865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09" name="Line 55">
              <a:extLst>
                <a:ext uri="{FF2B5EF4-FFF2-40B4-BE49-F238E27FC236}">
                  <a16:creationId xmlns:a16="http://schemas.microsoft.com/office/drawing/2014/main" id="{FB76A68C-13C1-44AD-BB07-39697C5C4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1117"/>
              <a:ext cx="7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10" name="Text Box 56">
              <a:extLst>
                <a:ext uri="{FF2B5EF4-FFF2-40B4-BE49-F238E27FC236}">
                  <a16:creationId xmlns:a16="http://schemas.microsoft.com/office/drawing/2014/main" id="{56798046-52ED-49B4-9F06-E3E7158BD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9" y="731"/>
              <a:ext cx="4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i="1"/>
                <a:t>V</a:t>
              </a:r>
              <a:r>
                <a:rPr kumimoji="1" lang="en-US" altLang="zh-CN" sz="1600"/>
                <a:t>DD</a:t>
              </a:r>
              <a:endParaRPr kumimoji="1" lang="en-US" altLang="zh-CN" sz="1800"/>
            </a:p>
          </p:txBody>
        </p:sp>
        <p:sp>
          <p:nvSpPr>
            <p:cNvPr id="15511" name="Line 57">
              <a:extLst>
                <a:ext uri="{FF2B5EF4-FFF2-40B4-BE49-F238E27FC236}">
                  <a16:creationId xmlns:a16="http://schemas.microsoft.com/office/drawing/2014/main" id="{7650421F-7444-4C46-922C-8CAB6BAE8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9" y="945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12" name="Oval 58">
              <a:extLst>
                <a:ext uri="{FF2B5EF4-FFF2-40B4-BE49-F238E27FC236}">
                  <a16:creationId xmlns:a16="http://schemas.microsoft.com/office/drawing/2014/main" id="{D8302A83-5FB7-4646-AEE7-3EC4CAA4B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5" y="877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5513" name="Line 59">
              <a:extLst>
                <a:ext uri="{FF2B5EF4-FFF2-40B4-BE49-F238E27FC236}">
                  <a16:creationId xmlns:a16="http://schemas.microsoft.com/office/drawing/2014/main" id="{1AA6D9C4-65F9-4394-95B7-49E6708BF0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2273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14" name="Line 60">
              <a:extLst>
                <a:ext uri="{FF2B5EF4-FFF2-40B4-BE49-F238E27FC236}">
                  <a16:creationId xmlns:a16="http://schemas.microsoft.com/office/drawing/2014/main" id="{6C56606B-C32D-48BF-8ED8-12E5783D6B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5" y="1298"/>
              <a:ext cx="0" cy="15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15" name="Line 61">
              <a:extLst>
                <a:ext uri="{FF2B5EF4-FFF2-40B4-BE49-F238E27FC236}">
                  <a16:creationId xmlns:a16="http://schemas.microsoft.com/office/drawing/2014/main" id="{DE22123A-87DE-41BA-AFF4-9387AFCA9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1" y="1297"/>
              <a:ext cx="0" cy="9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16" name="Line 62">
              <a:extLst>
                <a:ext uri="{FF2B5EF4-FFF2-40B4-BE49-F238E27FC236}">
                  <a16:creationId xmlns:a16="http://schemas.microsoft.com/office/drawing/2014/main" id="{BAB08618-ED20-44A7-B287-460E30660F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2818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17" name="Line 63">
              <a:extLst>
                <a:ext uri="{FF2B5EF4-FFF2-40B4-BE49-F238E27FC236}">
                  <a16:creationId xmlns:a16="http://schemas.microsoft.com/office/drawing/2014/main" id="{33E985D3-B304-4E1E-A40C-97EA7470C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9" y="1005"/>
              <a:ext cx="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18" name="Line 64">
              <a:extLst>
                <a:ext uri="{FF2B5EF4-FFF2-40B4-BE49-F238E27FC236}">
                  <a16:creationId xmlns:a16="http://schemas.microsoft.com/office/drawing/2014/main" id="{E1408DBC-5C7D-4DE1-8027-1C2274CBF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8" y="3066"/>
              <a:ext cx="181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19" name="Line 65">
              <a:extLst>
                <a:ext uri="{FF2B5EF4-FFF2-40B4-BE49-F238E27FC236}">
                  <a16:creationId xmlns:a16="http://schemas.microsoft.com/office/drawing/2014/main" id="{E3DFEAD6-03FB-4B57-98AD-CDFF4B4C9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8" y="2931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20" name="Text Box 67">
              <a:extLst>
                <a:ext uri="{FF2B5EF4-FFF2-40B4-BE49-F238E27FC236}">
                  <a16:creationId xmlns:a16="http://schemas.microsoft.com/office/drawing/2014/main" id="{1A49677D-5068-4E18-B35A-29DC23256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211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A</a:t>
              </a:r>
              <a:endParaRPr kumimoji="1" lang="en-US" altLang="zh-CN" sz="1800"/>
            </a:p>
          </p:txBody>
        </p:sp>
        <p:sp>
          <p:nvSpPr>
            <p:cNvPr id="15521" name="Text Box 68">
              <a:extLst>
                <a:ext uri="{FF2B5EF4-FFF2-40B4-BE49-F238E27FC236}">
                  <a16:creationId xmlns:a16="http://schemas.microsoft.com/office/drawing/2014/main" id="{E9505BEF-4B25-413A-909F-86F28A7C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2681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B</a:t>
              </a:r>
              <a:endParaRPr kumimoji="1" lang="en-US" altLang="zh-CN" sz="1800"/>
            </a:p>
          </p:txBody>
        </p:sp>
        <p:sp>
          <p:nvSpPr>
            <p:cNvPr id="15522" name="Line 69">
              <a:extLst>
                <a:ext uri="{FF2B5EF4-FFF2-40B4-BE49-F238E27FC236}">
                  <a16:creationId xmlns:a16="http://schemas.microsoft.com/office/drawing/2014/main" id="{10EBAE69-A2B9-4F31-947A-2064530F9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1774"/>
              <a:ext cx="9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23" name="Line 70">
              <a:extLst>
                <a:ext uri="{FF2B5EF4-FFF2-40B4-BE49-F238E27FC236}">
                  <a16:creationId xmlns:a16="http://schemas.microsoft.com/office/drawing/2014/main" id="{6F1415D5-C52F-49D5-B1DD-0453E680EC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9" y="1683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24" name="Oval 71">
              <a:extLst>
                <a:ext uri="{FF2B5EF4-FFF2-40B4-BE49-F238E27FC236}">
                  <a16:creationId xmlns:a16="http://schemas.microsoft.com/office/drawing/2014/main" id="{FB2B90F6-C7E6-4A49-BC16-8B03079C0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1752"/>
              <a:ext cx="45" cy="4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5525" name="Line 73">
              <a:extLst>
                <a:ext uri="{FF2B5EF4-FFF2-40B4-BE49-F238E27FC236}">
                  <a16:creationId xmlns:a16="http://schemas.microsoft.com/office/drawing/2014/main" id="{F30AD945-A14B-4AE9-A0B8-E040D4D68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" y="2818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26" name="Line 74">
              <a:extLst>
                <a:ext uri="{FF2B5EF4-FFF2-40B4-BE49-F238E27FC236}">
                  <a16:creationId xmlns:a16="http://schemas.microsoft.com/office/drawing/2014/main" id="{90E562FF-98B6-446D-AFE1-25D596668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6" y="2138"/>
              <a:ext cx="0" cy="6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27" name="Text Box 75">
              <a:extLst>
                <a:ext uri="{FF2B5EF4-FFF2-40B4-BE49-F238E27FC236}">
                  <a16:creationId xmlns:a16="http://schemas.microsoft.com/office/drawing/2014/main" id="{8621E201-CB94-4DF1-A64D-4745B6A25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1275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800"/>
                <a:t>P1</a:t>
              </a:r>
              <a:endParaRPr kumimoji="1" lang="en-US" altLang="zh-CN" sz="1400"/>
            </a:p>
          </p:txBody>
        </p:sp>
        <p:sp>
          <p:nvSpPr>
            <p:cNvPr id="15528" name="Text Box 76">
              <a:extLst>
                <a:ext uri="{FF2B5EF4-FFF2-40B4-BE49-F238E27FC236}">
                  <a16:creationId xmlns:a16="http://schemas.microsoft.com/office/drawing/2014/main" id="{54EEC792-54A9-4DC9-995A-8FE6E5484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4" y="935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800"/>
                <a:t>P2</a:t>
              </a:r>
            </a:p>
          </p:txBody>
        </p:sp>
        <p:sp>
          <p:nvSpPr>
            <p:cNvPr id="15529" name="Text Box 77">
              <a:extLst>
                <a:ext uri="{FF2B5EF4-FFF2-40B4-BE49-F238E27FC236}">
                  <a16:creationId xmlns:a16="http://schemas.microsoft.com/office/drawing/2014/main" id="{34176EDE-1F91-4368-A8A9-193DC0AC7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0" y="2002"/>
              <a:ext cx="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800"/>
                <a:t>N1</a:t>
              </a:r>
            </a:p>
          </p:txBody>
        </p:sp>
        <p:sp>
          <p:nvSpPr>
            <p:cNvPr id="15530" name="Text Box 78">
              <a:extLst>
                <a:ext uri="{FF2B5EF4-FFF2-40B4-BE49-F238E27FC236}">
                  <a16:creationId xmlns:a16="http://schemas.microsoft.com/office/drawing/2014/main" id="{8E09E390-7A9F-4C47-9F0A-FF528982E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0" y="2553"/>
              <a:ext cx="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800"/>
                <a:t>N2</a:t>
              </a:r>
            </a:p>
          </p:txBody>
        </p:sp>
      </p:grpSp>
      <p:graphicFrame>
        <p:nvGraphicFramePr>
          <p:cNvPr id="1089615" name="Group 79">
            <a:extLst>
              <a:ext uri="{FF2B5EF4-FFF2-40B4-BE49-F238E27FC236}">
                <a16:creationId xmlns:a16="http://schemas.microsoft.com/office/drawing/2014/main" id="{01408670-2ECB-4E08-BC19-EC0FB7D77449}"/>
              </a:ext>
            </a:extLst>
          </p:cNvPr>
          <p:cNvGraphicFramePr>
            <a:graphicFrameLocks noGrp="1"/>
          </p:cNvGraphicFramePr>
          <p:nvPr/>
        </p:nvGraphicFramePr>
        <p:xfrm>
          <a:off x="720725" y="2060575"/>
          <a:ext cx="4391025" cy="2824163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 B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N1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N2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0  0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533400" marR="0" lvl="0" indent="-5334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1  0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533400" marR="0" lvl="0" indent="-5334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53" name="Rectangle 135">
            <a:extLst>
              <a:ext uri="{FF2B5EF4-FFF2-40B4-BE49-F238E27FC236}">
                <a16:creationId xmlns:a16="http://schemas.microsoft.com/office/drawing/2014/main" id="{3D3C1582-3BEC-4B6D-A2DC-025DADE4E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1484313"/>
            <a:ext cx="95408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kumimoji="1" lang="zh-CN" altLang="en-US" sz="2400"/>
              <a:t>真值表</a:t>
            </a:r>
          </a:p>
        </p:txBody>
      </p:sp>
      <p:grpSp>
        <p:nvGrpSpPr>
          <p:cNvPr id="4" name="Group 136">
            <a:extLst>
              <a:ext uri="{FF2B5EF4-FFF2-40B4-BE49-F238E27FC236}">
                <a16:creationId xmlns:a16="http://schemas.microsoft.com/office/drawing/2014/main" id="{F91CF0C8-DCEA-4330-9D8F-C86AD77DEE84}"/>
              </a:ext>
            </a:extLst>
          </p:cNvPr>
          <p:cNvGrpSpPr>
            <a:grpSpLocks/>
          </p:cNvGrpSpPr>
          <p:nvPr/>
        </p:nvGrpSpPr>
        <p:grpSpPr bwMode="auto">
          <a:xfrm>
            <a:off x="5543550" y="5013325"/>
            <a:ext cx="2470150" cy="700088"/>
            <a:chOff x="2570" y="3487"/>
            <a:chExt cx="1353" cy="414"/>
          </a:xfrm>
        </p:grpSpPr>
        <p:sp>
          <p:nvSpPr>
            <p:cNvPr id="15456" name="Text Box 137">
              <a:extLst>
                <a:ext uri="{FF2B5EF4-FFF2-40B4-BE49-F238E27FC236}">
                  <a16:creationId xmlns:a16="http://schemas.microsoft.com/office/drawing/2014/main" id="{D4B44844-ADBB-465D-B817-415474E03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0" y="3487"/>
              <a:ext cx="17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/>
                  <a:cs typeface="楷体_GB2312"/>
                </a:rPr>
                <a:t>A</a:t>
              </a:r>
              <a:endParaRPr kumimoji="1" lang="en-US" altLang="zh-CN" sz="2400" baseline="-25000">
                <a:ea typeface="楷体_GB2312"/>
                <a:cs typeface="楷体_GB2312"/>
              </a:endParaRPr>
            </a:p>
          </p:txBody>
        </p:sp>
        <p:sp>
          <p:nvSpPr>
            <p:cNvPr id="15457" name="Text Box 138">
              <a:extLst>
                <a:ext uri="{FF2B5EF4-FFF2-40B4-BE49-F238E27FC236}">
                  <a16:creationId xmlns:a16="http://schemas.microsoft.com/office/drawing/2014/main" id="{4178A3F3-B40E-4567-89C9-E3D32A23F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0" y="3707"/>
              <a:ext cx="17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/>
                  <a:cs typeface="楷体_GB2312"/>
                </a:rPr>
                <a:t>B</a:t>
              </a:r>
              <a:endParaRPr kumimoji="1" lang="en-US" altLang="zh-CN" sz="2400" baseline="-25000">
                <a:ea typeface="楷体_GB2312"/>
                <a:cs typeface="楷体_GB2312"/>
              </a:endParaRPr>
            </a:p>
          </p:txBody>
        </p:sp>
        <p:sp>
          <p:nvSpPr>
            <p:cNvPr id="15458" name="Line 139">
              <a:extLst>
                <a:ext uri="{FF2B5EF4-FFF2-40B4-BE49-F238E27FC236}">
                  <a16:creationId xmlns:a16="http://schemas.microsoft.com/office/drawing/2014/main" id="{82B74533-CE64-48E7-948B-F437461E7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9" y="3601"/>
              <a:ext cx="2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59" name="Line 140">
              <a:extLst>
                <a:ext uri="{FF2B5EF4-FFF2-40B4-BE49-F238E27FC236}">
                  <a16:creationId xmlns:a16="http://schemas.microsoft.com/office/drawing/2014/main" id="{214C637B-78A0-4102-A23A-816B32850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9" y="3792"/>
              <a:ext cx="2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0" name="Line 141">
              <a:extLst>
                <a:ext uri="{FF2B5EF4-FFF2-40B4-BE49-F238E27FC236}">
                  <a16:creationId xmlns:a16="http://schemas.microsoft.com/office/drawing/2014/main" id="{FFD0F4E5-77AB-44C1-ABDE-521F1D9D3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2" y="3690"/>
              <a:ext cx="2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1" name="Text Box 142">
              <a:extLst>
                <a:ext uri="{FF2B5EF4-FFF2-40B4-BE49-F238E27FC236}">
                  <a16:creationId xmlns:a16="http://schemas.microsoft.com/office/drawing/2014/main" id="{80A80A88-AA03-4C73-AFAF-57FB1C7DA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1" y="3601"/>
              <a:ext cx="17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/>
                  <a:cs typeface="楷体_GB2312"/>
                </a:rPr>
                <a:t>L</a:t>
              </a:r>
              <a:endParaRPr kumimoji="1" lang="en-US" altLang="zh-CN" sz="2400" baseline="-25000">
                <a:ea typeface="楷体_GB2312"/>
                <a:cs typeface="楷体_GB2312"/>
              </a:endParaRPr>
            </a:p>
          </p:txBody>
        </p:sp>
        <p:sp>
          <p:nvSpPr>
            <p:cNvPr id="15462" name="AutoShape 143">
              <a:extLst>
                <a:ext uri="{FF2B5EF4-FFF2-40B4-BE49-F238E27FC236}">
                  <a16:creationId xmlns:a16="http://schemas.microsoft.com/office/drawing/2014/main" id="{573BA49B-90F4-403F-BEA7-91EBCF17D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3498"/>
              <a:ext cx="340" cy="374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5463" name="Oval 144">
              <a:extLst>
                <a:ext uri="{FF2B5EF4-FFF2-40B4-BE49-F238E27FC236}">
                  <a16:creationId xmlns:a16="http://schemas.microsoft.com/office/drawing/2014/main" id="{9246E955-36BD-4D87-AAC6-3C94A9C29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" y="3645"/>
              <a:ext cx="90" cy="9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089681" name="Object 145">
            <a:extLst>
              <a:ext uri="{FF2B5EF4-FFF2-40B4-BE49-F238E27FC236}">
                <a16:creationId xmlns:a16="http://schemas.microsoft.com/office/drawing/2014/main" id="{2156D061-83C5-4169-A16B-6FC39C4434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6125" y="5121275"/>
          <a:ext cx="134778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3" name="公式" r:id="rId4" imgW="437965" imgH="133219" progId="Equation.3">
                  <p:embed/>
                </p:oleObj>
              </mc:Choice>
              <mc:Fallback>
                <p:oleObj name="公式" r:id="rId4" imgW="437965" imgH="133219" progId="Equation.3">
                  <p:embed/>
                  <p:pic>
                    <p:nvPicPr>
                      <p:cNvPr id="0" name="Object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5121275"/>
                        <a:ext cx="134778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40" name="Rectangle 136">
            <a:extLst>
              <a:ext uri="{FF2B5EF4-FFF2-40B4-BE49-F238E27FC236}">
                <a16:creationId xmlns:a16="http://schemas.microsoft.com/office/drawing/2014/main" id="{B41803A8-20F9-4A6D-AFDC-92F1A2F1F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5948363"/>
            <a:ext cx="33353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FF"/>
                </a:solidFill>
              </a:rPr>
              <a:t>N</a:t>
            </a:r>
            <a:r>
              <a:rPr kumimoji="1" lang="zh-CN" altLang="en-US" sz="2200">
                <a:solidFill>
                  <a:srgbClr val="0000FF"/>
                </a:solidFill>
              </a:rPr>
              <a:t>输入的与非门电路结构</a:t>
            </a:r>
            <a:r>
              <a:rPr kumimoji="1" lang="en-US" altLang="zh-CN" sz="220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21641" name="Rectangle 137">
            <a:extLst>
              <a:ext uri="{FF2B5EF4-FFF2-40B4-BE49-F238E27FC236}">
                <a16:creationId xmlns:a16="http://schemas.microsoft.com/office/drawing/2014/main" id="{5FED98C0-9E8A-4B5A-B763-F1BD754BA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5948363"/>
            <a:ext cx="31337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200">
                <a:solidFill>
                  <a:srgbClr val="0000FF"/>
                </a:solidFill>
              </a:rPr>
              <a:t>输入端增加有什么问题</a:t>
            </a:r>
            <a:r>
              <a:rPr kumimoji="1" lang="en-US" altLang="zh-CN" sz="2200">
                <a:solidFill>
                  <a:srgbClr val="0000FF"/>
                </a:solidFill>
              </a:rPr>
              <a:t>?</a:t>
            </a:r>
            <a:endParaRPr kumimoji="1" lang="zh-CN" altLang="en-US" sz="2200">
              <a:solidFill>
                <a:srgbClr val="0000FF"/>
              </a:solidFill>
            </a:endParaRPr>
          </a:p>
        </p:txBody>
      </p:sp>
      <p:graphicFrame>
        <p:nvGraphicFramePr>
          <p:cNvPr id="2" name="Group 79">
            <a:extLst>
              <a:ext uri="{FF2B5EF4-FFF2-40B4-BE49-F238E27FC236}">
                <a16:creationId xmlns:a16="http://schemas.microsoft.com/office/drawing/2014/main" id="{86556E0D-1B98-4044-B479-CE04711E3835}"/>
              </a:ext>
            </a:extLst>
          </p:cNvPr>
          <p:cNvGraphicFramePr>
            <a:graphicFrameLocks noGrp="1"/>
          </p:cNvGraphicFramePr>
          <p:nvPr/>
        </p:nvGraphicFramePr>
        <p:xfrm>
          <a:off x="719138" y="2060575"/>
          <a:ext cx="4391025" cy="2824163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B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N1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N2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P1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P2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75">
                <a:tc>
                  <a:txBody>
                    <a:bodyPr/>
                    <a:lstStyle>
                      <a:lvl1pPr marL="533400" indent="-5334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675">
                <a:tc>
                  <a:txBody>
                    <a:bodyPr/>
                    <a:lstStyle>
                      <a:lvl1pPr marL="533400" indent="-5334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3" grpId="0"/>
      <p:bldP spid="21640" grpId="0"/>
      <p:bldP spid="216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:a16="http://schemas.microsoft.com/office/drawing/2014/main" id="{A79BC741-0CE3-45CF-97A2-F7DB49B3AE1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A07AE4B-0A81-49D8-9462-0F924371BCD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2022/12/13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F4952A88-AE3E-4B29-96CC-7CD8BEFBE8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A05A28E6-A2A5-4E24-BB57-8A19D99D79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611BE3C-2A82-4AA8-95A4-70CA01EA82A4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445ABFAD-DA5C-433E-9346-F5ABC4A6FB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CMOS </a:t>
            </a:r>
            <a:r>
              <a:rPr lang="zh-CN" altLang="en-US"/>
              <a:t>或非门</a:t>
            </a:r>
          </a:p>
        </p:txBody>
      </p:sp>
      <p:graphicFrame>
        <p:nvGraphicFramePr>
          <p:cNvPr id="1090563" name="Group 3">
            <a:extLst>
              <a:ext uri="{FF2B5EF4-FFF2-40B4-BE49-F238E27FC236}">
                <a16:creationId xmlns:a16="http://schemas.microsoft.com/office/drawing/2014/main" id="{8306DD19-76A5-4C63-B7B3-E28827717CA9}"/>
              </a:ext>
            </a:extLst>
          </p:cNvPr>
          <p:cNvGraphicFramePr>
            <a:graphicFrameLocks noGrp="1"/>
          </p:cNvGraphicFramePr>
          <p:nvPr/>
        </p:nvGraphicFramePr>
        <p:xfrm>
          <a:off x="720725" y="2025650"/>
          <a:ext cx="4391025" cy="2824163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 B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N1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N2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0  0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533400" marR="0" lvl="0" indent="-5334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1  0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533400" marR="0" lvl="0" indent="-5334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576" name="Rectangle 59">
            <a:extLst>
              <a:ext uri="{FF2B5EF4-FFF2-40B4-BE49-F238E27FC236}">
                <a16:creationId xmlns:a16="http://schemas.microsoft.com/office/drawing/2014/main" id="{6F518BAB-4174-416E-9011-21DE9CD81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1449388"/>
            <a:ext cx="95408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kumimoji="1" lang="zh-CN" altLang="en-US" sz="2400"/>
              <a:t>真值表</a:t>
            </a:r>
          </a:p>
        </p:txBody>
      </p:sp>
      <p:graphicFrame>
        <p:nvGraphicFramePr>
          <p:cNvPr id="17457" name="Object 60">
            <a:extLst>
              <a:ext uri="{FF2B5EF4-FFF2-40B4-BE49-F238E27FC236}">
                <a16:creationId xmlns:a16="http://schemas.microsoft.com/office/drawing/2014/main" id="{0707A988-DD65-4396-A895-35F74F76B8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5988" y="5168900"/>
          <a:ext cx="15176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7" name="公式" r:id="rId4" imgW="578035" imgH="133219" progId="Equation.3">
                  <p:embed/>
                </p:oleObj>
              </mc:Choice>
              <mc:Fallback>
                <p:oleObj name="公式" r:id="rId4" imgW="578035" imgH="133219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5168900"/>
                        <a:ext cx="151765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40">
            <a:extLst>
              <a:ext uri="{FF2B5EF4-FFF2-40B4-BE49-F238E27FC236}">
                <a16:creationId xmlns:a16="http://schemas.microsoft.com/office/drawing/2014/main" id="{FEF7345F-D68F-4BD5-B1CB-5BADC1FF4799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955675"/>
            <a:ext cx="3378200" cy="3733800"/>
            <a:chOff x="3334" y="686"/>
            <a:chExt cx="2128" cy="2352"/>
          </a:xfrm>
        </p:grpSpPr>
        <p:sp>
          <p:nvSpPr>
            <p:cNvPr id="17518" name="Text Box 62">
              <a:extLst>
                <a:ext uri="{FF2B5EF4-FFF2-40B4-BE49-F238E27FC236}">
                  <a16:creationId xmlns:a16="http://schemas.microsoft.com/office/drawing/2014/main" id="{D9C3BBB3-7B9E-47AD-B42F-2B069ED98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8" y="1117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800"/>
                <a:t>P1</a:t>
              </a:r>
            </a:p>
          </p:txBody>
        </p:sp>
        <p:sp>
          <p:nvSpPr>
            <p:cNvPr id="17519" name="Line 64">
              <a:extLst>
                <a:ext uri="{FF2B5EF4-FFF2-40B4-BE49-F238E27FC236}">
                  <a16:creationId xmlns:a16="http://schemas.microsoft.com/office/drawing/2014/main" id="{4DA8D6B1-3A5B-4CFB-A4C5-DC70DBBD6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2341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20" name="Line 65">
              <a:extLst>
                <a:ext uri="{FF2B5EF4-FFF2-40B4-BE49-F238E27FC236}">
                  <a16:creationId xmlns:a16="http://schemas.microsoft.com/office/drawing/2014/main" id="{7EEEAA92-D407-4E72-8819-38ACFB4E4A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2477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21" name="Line 66">
              <a:extLst>
                <a:ext uri="{FF2B5EF4-FFF2-40B4-BE49-F238E27FC236}">
                  <a16:creationId xmlns:a16="http://schemas.microsoft.com/office/drawing/2014/main" id="{70463ECE-CB32-4469-9D33-29BFADC35A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2613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22" name="Line 67">
              <a:extLst>
                <a:ext uri="{FF2B5EF4-FFF2-40B4-BE49-F238E27FC236}">
                  <a16:creationId xmlns:a16="http://schemas.microsoft.com/office/drawing/2014/main" id="{BE4C500C-EED1-4A66-91C1-C44EDED251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2523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23" name="Line 68">
              <a:extLst>
                <a:ext uri="{FF2B5EF4-FFF2-40B4-BE49-F238E27FC236}">
                  <a16:creationId xmlns:a16="http://schemas.microsoft.com/office/drawing/2014/main" id="{BAC604F1-6CE1-40AD-9304-2B12F55436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0" y="2387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24" name="Line 69">
              <a:extLst>
                <a:ext uri="{FF2B5EF4-FFF2-40B4-BE49-F238E27FC236}">
                  <a16:creationId xmlns:a16="http://schemas.microsoft.com/office/drawing/2014/main" id="{DE6A27F7-29EF-416D-8465-D3A71282F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2387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25" name="Line 70">
              <a:extLst>
                <a:ext uri="{FF2B5EF4-FFF2-40B4-BE49-F238E27FC236}">
                  <a16:creationId xmlns:a16="http://schemas.microsoft.com/office/drawing/2014/main" id="{6E661708-FCE2-4FE6-BBDC-3C1E5116BA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2659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26" name="Line 71">
              <a:extLst>
                <a:ext uri="{FF2B5EF4-FFF2-40B4-BE49-F238E27FC236}">
                  <a16:creationId xmlns:a16="http://schemas.microsoft.com/office/drawing/2014/main" id="{DB215ECE-026C-439E-A1A2-62248CC62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2523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27" name="Line 72">
              <a:extLst>
                <a:ext uri="{FF2B5EF4-FFF2-40B4-BE49-F238E27FC236}">
                  <a16:creationId xmlns:a16="http://schemas.microsoft.com/office/drawing/2014/main" id="{1DB4F2DB-AC98-4679-9B91-4BC46BD324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2" y="2659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28" name="Line 73">
              <a:extLst>
                <a:ext uri="{FF2B5EF4-FFF2-40B4-BE49-F238E27FC236}">
                  <a16:creationId xmlns:a16="http://schemas.microsoft.com/office/drawing/2014/main" id="{AFBB38E4-D4F8-4695-AF80-77BF80FB6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7" y="2523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29" name="Line 74">
              <a:extLst>
                <a:ext uri="{FF2B5EF4-FFF2-40B4-BE49-F238E27FC236}">
                  <a16:creationId xmlns:a16="http://schemas.microsoft.com/office/drawing/2014/main" id="{536357CE-0B31-4A21-A64C-25DA7BBFB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" y="2251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30" name="Line 76">
              <a:extLst>
                <a:ext uri="{FF2B5EF4-FFF2-40B4-BE49-F238E27FC236}">
                  <a16:creationId xmlns:a16="http://schemas.microsoft.com/office/drawing/2014/main" id="{61E5B1EB-9704-4966-8F6C-917A004B05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1638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31" name="Line 77">
              <a:extLst>
                <a:ext uri="{FF2B5EF4-FFF2-40B4-BE49-F238E27FC236}">
                  <a16:creationId xmlns:a16="http://schemas.microsoft.com/office/drawing/2014/main" id="{D1500FD2-CF2E-443C-A2B0-D16BFA94E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1774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32" name="Line 78">
              <a:extLst>
                <a:ext uri="{FF2B5EF4-FFF2-40B4-BE49-F238E27FC236}">
                  <a16:creationId xmlns:a16="http://schemas.microsoft.com/office/drawing/2014/main" id="{68969C0F-0B09-4E78-8636-F2DF58F2E9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1910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33" name="Line 79">
              <a:extLst>
                <a:ext uri="{FF2B5EF4-FFF2-40B4-BE49-F238E27FC236}">
                  <a16:creationId xmlns:a16="http://schemas.microsoft.com/office/drawing/2014/main" id="{0804A29C-B927-455D-80B9-ED2FAEBE1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1820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34" name="Line 80">
              <a:extLst>
                <a:ext uri="{FF2B5EF4-FFF2-40B4-BE49-F238E27FC236}">
                  <a16:creationId xmlns:a16="http://schemas.microsoft.com/office/drawing/2014/main" id="{692FA059-3F9B-4786-9375-9275C3148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" y="1684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35" name="Line 81">
              <a:extLst>
                <a:ext uri="{FF2B5EF4-FFF2-40B4-BE49-F238E27FC236}">
                  <a16:creationId xmlns:a16="http://schemas.microsoft.com/office/drawing/2014/main" id="{1C68E1B0-D9A2-49CB-A015-A4448B4EA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1684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36" name="Line 82">
              <a:extLst>
                <a:ext uri="{FF2B5EF4-FFF2-40B4-BE49-F238E27FC236}">
                  <a16:creationId xmlns:a16="http://schemas.microsoft.com/office/drawing/2014/main" id="{9C20A0C7-6750-4E20-AC32-79AD3DCB2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1956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37" name="Line 83">
              <a:extLst>
                <a:ext uri="{FF2B5EF4-FFF2-40B4-BE49-F238E27FC236}">
                  <a16:creationId xmlns:a16="http://schemas.microsoft.com/office/drawing/2014/main" id="{0CBE61E3-F76A-4D51-B2F0-E5D13F077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1820"/>
              <a:ext cx="2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38" name="Line 84">
              <a:extLst>
                <a:ext uri="{FF2B5EF4-FFF2-40B4-BE49-F238E27FC236}">
                  <a16:creationId xmlns:a16="http://schemas.microsoft.com/office/drawing/2014/main" id="{5A6CC9F2-9315-407B-BAF4-10659B574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9" y="1548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39" name="Line 85">
              <a:extLst>
                <a:ext uri="{FF2B5EF4-FFF2-40B4-BE49-F238E27FC236}">
                  <a16:creationId xmlns:a16="http://schemas.microsoft.com/office/drawing/2014/main" id="{3DDDDE47-7859-41AE-8E31-7B4A503FD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9" y="1956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40" name="Line 86">
              <a:extLst>
                <a:ext uri="{FF2B5EF4-FFF2-40B4-BE49-F238E27FC236}">
                  <a16:creationId xmlns:a16="http://schemas.microsoft.com/office/drawing/2014/main" id="{2938A6DD-3C4B-4ED5-8B8C-EB57EF1C69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1" y="1684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41" name="Line 87">
              <a:extLst>
                <a:ext uri="{FF2B5EF4-FFF2-40B4-BE49-F238E27FC236}">
                  <a16:creationId xmlns:a16="http://schemas.microsoft.com/office/drawing/2014/main" id="{7BFC8B3D-AB53-43B6-A988-29AC180BE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1094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42" name="Line 88">
              <a:extLst>
                <a:ext uri="{FF2B5EF4-FFF2-40B4-BE49-F238E27FC236}">
                  <a16:creationId xmlns:a16="http://schemas.microsoft.com/office/drawing/2014/main" id="{58F8BD82-01FD-4641-9480-099D7E0E0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1230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43" name="Line 89">
              <a:extLst>
                <a:ext uri="{FF2B5EF4-FFF2-40B4-BE49-F238E27FC236}">
                  <a16:creationId xmlns:a16="http://schemas.microsoft.com/office/drawing/2014/main" id="{3098ECA9-A0FA-42C4-9D0E-B7A9B18D2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1366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44" name="Line 90">
              <a:extLst>
                <a:ext uri="{FF2B5EF4-FFF2-40B4-BE49-F238E27FC236}">
                  <a16:creationId xmlns:a16="http://schemas.microsoft.com/office/drawing/2014/main" id="{E2466878-C42E-4726-A916-C9E757719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1276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45" name="Line 91">
              <a:extLst>
                <a:ext uri="{FF2B5EF4-FFF2-40B4-BE49-F238E27FC236}">
                  <a16:creationId xmlns:a16="http://schemas.microsoft.com/office/drawing/2014/main" id="{1DF378E6-B535-4F36-AFB4-CF14C4CBEE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" y="1140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46" name="Line 92">
              <a:extLst>
                <a:ext uri="{FF2B5EF4-FFF2-40B4-BE49-F238E27FC236}">
                  <a16:creationId xmlns:a16="http://schemas.microsoft.com/office/drawing/2014/main" id="{5DCCA2C6-1951-44DC-ACD5-350E339E9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2" y="1139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47" name="Line 93">
              <a:extLst>
                <a:ext uri="{FF2B5EF4-FFF2-40B4-BE49-F238E27FC236}">
                  <a16:creationId xmlns:a16="http://schemas.microsoft.com/office/drawing/2014/main" id="{321EE094-610B-4625-995A-FB5F42FCE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1412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48" name="Line 94">
              <a:extLst>
                <a:ext uri="{FF2B5EF4-FFF2-40B4-BE49-F238E27FC236}">
                  <a16:creationId xmlns:a16="http://schemas.microsoft.com/office/drawing/2014/main" id="{F3D0142A-83F2-4E49-96B1-FFBB4B850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1276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49" name="Line 95">
              <a:extLst>
                <a:ext uri="{FF2B5EF4-FFF2-40B4-BE49-F238E27FC236}">
                  <a16:creationId xmlns:a16="http://schemas.microsoft.com/office/drawing/2014/main" id="{79B1283E-9D91-476C-A9D2-73BFB8748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9" y="1004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50" name="Line 96">
              <a:extLst>
                <a:ext uri="{FF2B5EF4-FFF2-40B4-BE49-F238E27FC236}">
                  <a16:creationId xmlns:a16="http://schemas.microsoft.com/office/drawing/2014/main" id="{123B4AD7-A8F2-47E4-8A32-2682899D8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9" y="1412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51" name="Line 98">
              <a:extLst>
                <a:ext uri="{FF2B5EF4-FFF2-40B4-BE49-F238E27FC236}">
                  <a16:creationId xmlns:a16="http://schemas.microsoft.com/office/drawing/2014/main" id="{C091A2B2-5B61-4FC4-AE03-24FC3F72A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1" y="1140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52" name="Line 100">
              <a:extLst>
                <a:ext uri="{FF2B5EF4-FFF2-40B4-BE49-F238E27FC236}">
                  <a16:creationId xmlns:a16="http://schemas.microsoft.com/office/drawing/2014/main" id="{11DEA978-E900-4986-A628-87D99E583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4" y="2363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53" name="Line 101">
              <a:extLst>
                <a:ext uri="{FF2B5EF4-FFF2-40B4-BE49-F238E27FC236}">
                  <a16:creationId xmlns:a16="http://schemas.microsoft.com/office/drawing/2014/main" id="{F2B7A013-FC0C-4741-BB7A-D34D8CA12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4" y="2499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54" name="Line 102">
              <a:extLst>
                <a:ext uri="{FF2B5EF4-FFF2-40B4-BE49-F238E27FC236}">
                  <a16:creationId xmlns:a16="http://schemas.microsoft.com/office/drawing/2014/main" id="{D8A5A7C4-0FD3-4B02-801A-5FBD89E48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4" y="2635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55" name="Line 103">
              <a:extLst>
                <a:ext uri="{FF2B5EF4-FFF2-40B4-BE49-F238E27FC236}">
                  <a16:creationId xmlns:a16="http://schemas.microsoft.com/office/drawing/2014/main" id="{39AEC7E0-D2D8-4E5E-A58A-583144EBC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4" y="2545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56" name="Line 104">
              <a:extLst>
                <a:ext uri="{FF2B5EF4-FFF2-40B4-BE49-F238E27FC236}">
                  <a16:creationId xmlns:a16="http://schemas.microsoft.com/office/drawing/2014/main" id="{4046A4F5-0A49-4598-B05E-91593D412D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3" y="2409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57" name="Line 105">
              <a:extLst>
                <a:ext uri="{FF2B5EF4-FFF2-40B4-BE49-F238E27FC236}">
                  <a16:creationId xmlns:a16="http://schemas.microsoft.com/office/drawing/2014/main" id="{F3D80C1E-4A62-4213-84CE-003B1D4C84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4" y="2409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58" name="Line 106">
              <a:extLst>
                <a:ext uri="{FF2B5EF4-FFF2-40B4-BE49-F238E27FC236}">
                  <a16:creationId xmlns:a16="http://schemas.microsoft.com/office/drawing/2014/main" id="{82AE8DBF-89BE-482E-979C-EC1E87F8B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4" y="2681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59" name="Line 107">
              <a:extLst>
                <a:ext uri="{FF2B5EF4-FFF2-40B4-BE49-F238E27FC236}">
                  <a16:creationId xmlns:a16="http://schemas.microsoft.com/office/drawing/2014/main" id="{C929B293-1617-4614-84BD-39E3C9726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4" y="2545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60" name="Line 108">
              <a:extLst>
                <a:ext uri="{FF2B5EF4-FFF2-40B4-BE49-F238E27FC236}">
                  <a16:creationId xmlns:a16="http://schemas.microsoft.com/office/drawing/2014/main" id="{104D73AA-7966-4DF9-B2E2-940B7EB08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5" y="2681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61" name="Line 109">
              <a:extLst>
                <a:ext uri="{FF2B5EF4-FFF2-40B4-BE49-F238E27FC236}">
                  <a16:creationId xmlns:a16="http://schemas.microsoft.com/office/drawing/2014/main" id="{C4F02BF4-4B2B-488C-A09D-15ACA89A6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0" y="2545"/>
              <a:ext cx="0" cy="34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62" name="Line 110">
              <a:extLst>
                <a:ext uri="{FF2B5EF4-FFF2-40B4-BE49-F238E27FC236}">
                  <a16:creationId xmlns:a16="http://schemas.microsoft.com/office/drawing/2014/main" id="{8CECA8B3-9625-47B6-89C1-C651B96A1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273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63" name="Text Box 112">
              <a:extLst>
                <a:ext uri="{FF2B5EF4-FFF2-40B4-BE49-F238E27FC236}">
                  <a16:creationId xmlns:a16="http://schemas.microsoft.com/office/drawing/2014/main" id="{5E9C3BC9-8BC7-4674-B2D0-83918CB880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7" y="2024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L</a:t>
              </a:r>
              <a:endParaRPr kumimoji="1" lang="en-US" altLang="zh-CN" sz="1800"/>
            </a:p>
          </p:txBody>
        </p:sp>
        <p:sp>
          <p:nvSpPr>
            <p:cNvPr id="17564" name="Line 113">
              <a:extLst>
                <a:ext uri="{FF2B5EF4-FFF2-40B4-BE49-F238E27FC236}">
                  <a16:creationId xmlns:a16="http://schemas.microsoft.com/office/drawing/2014/main" id="{D30A0131-BB4F-49C4-BB89-633765DCC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885"/>
              <a:ext cx="7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5" name="Text Box 114">
              <a:extLst>
                <a:ext uri="{FF2B5EF4-FFF2-40B4-BE49-F238E27FC236}">
                  <a16:creationId xmlns:a16="http://schemas.microsoft.com/office/drawing/2014/main" id="{4F868AC4-C321-460A-AE52-E14F9E0EA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9" y="686"/>
              <a:ext cx="4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V</a:t>
              </a:r>
              <a:r>
                <a:rPr kumimoji="1" lang="en-US" altLang="zh-CN" sz="1600"/>
                <a:t>DD</a:t>
              </a:r>
              <a:endParaRPr kumimoji="1" lang="en-US" altLang="zh-CN" sz="1800"/>
            </a:p>
          </p:txBody>
        </p:sp>
        <p:sp>
          <p:nvSpPr>
            <p:cNvPr id="17566" name="Line 115">
              <a:extLst>
                <a:ext uri="{FF2B5EF4-FFF2-40B4-BE49-F238E27FC236}">
                  <a16:creationId xmlns:a16="http://schemas.microsoft.com/office/drawing/2014/main" id="{1079C022-3364-4FEE-B411-CA8E86BEEC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9" y="900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7" name="Oval 116">
              <a:extLst>
                <a:ext uri="{FF2B5EF4-FFF2-40B4-BE49-F238E27FC236}">
                  <a16:creationId xmlns:a16="http://schemas.microsoft.com/office/drawing/2014/main" id="{A0E888E2-1547-4581-953B-86CD8CA5E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2" y="832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7568" name="Line 117">
              <a:extLst>
                <a:ext uri="{FF2B5EF4-FFF2-40B4-BE49-F238E27FC236}">
                  <a16:creationId xmlns:a16="http://schemas.microsoft.com/office/drawing/2014/main" id="{EAB9A12E-3D4D-4661-A0E3-1816116E9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1140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9" name="Line 118">
              <a:extLst>
                <a:ext uri="{FF2B5EF4-FFF2-40B4-BE49-F238E27FC236}">
                  <a16:creationId xmlns:a16="http://schemas.microsoft.com/office/drawing/2014/main" id="{68279A0C-59DA-45FB-8829-5602380FD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5" y="1140"/>
              <a:ext cx="0" cy="15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0" name="Line 119">
              <a:extLst>
                <a:ext uri="{FF2B5EF4-FFF2-40B4-BE49-F238E27FC236}">
                  <a16:creationId xmlns:a16="http://schemas.microsoft.com/office/drawing/2014/main" id="{3C073DAC-7122-4E96-896C-DD866F5D6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1" y="1684"/>
              <a:ext cx="0" cy="9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1" name="Line 120">
              <a:extLst>
                <a:ext uri="{FF2B5EF4-FFF2-40B4-BE49-F238E27FC236}">
                  <a16:creationId xmlns:a16="http://schemas.microsoft.com/office/drawing/2014/main" id="{275765B2-BD32-41EB-9360-B5DB8571A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161"/>
              <a:ext cx="9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2" name="Line 121">
              <a:extLst>
                <a:ext uri="{FF2B5EF4-FFF2-40B4-BE49-F238E27FC236}">
                  <a16:creationId xmlns:a16="http://schemas.microsoft.com/office/drawing/2014/main" id="{36647280-0AB7-4593-9E02-73D78BD5A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9" y="2070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3" name="Oval 122">
              <a:extLst>
                <a:ext uri="{FF2B5EF4-FFF2-40B4-BE49-F238E27FC236}">
                  <a16:creationId xmlns:a16="http://schemas.microsoft.com/office/drawing/2014/main" id="{A9B86A07-BC61-4252-8DF5-65D0771FF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2127"/>
              <a:ext cx="56" cy="5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7574" name="Line 123">
              <a:extLst>
                <a:ext uri="{FF2B5EF4-FFF2-40B4-BE49-F238E27FC236}">
                  <a16:creationId xmlns:a16="http://schemas.microsoft.com/office/drawing/2014/main" id="{2829A970-D267-4286-A8AF-64311AE57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1684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5" name="Line 124">
              <a:extLst>
                <a:ext uri="{FF2B5EF4-FFF2-40B4-BE49-F238E27FC236}">
                  <a16:creationId xmlns:a16="http://schemas.microsoft.com/office/drawing/2014/main" id="{84FD5017-C1FF-49BD-A9B4-3F1F88F58B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9" y="2796"/>
              <a:ext cx="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6" name="Line 125">
              <a:extLst>
                <a:ext uri="{FF2B5EF4-FFF2-40B4-BE49-F238E27FC236}">
                  <a16:creationId xmlns:a16="http://schemas.microsoft.com/office/drawing/2014/main" id="{68F8E493-E697-4919-9C45-E157B358B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8" y="3021"/>
              <a:ext cx="181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7" name="Line 127">
              <a:extLst>
                <a:ext uri="{FF2B5EF4-FFF2-40B4-BE49-F238E27FC236}">
                  <a16:creationId xmlns:a16="http://schemas.microsoft.com/office/drawing/2014/main" id="{865711B2-CCE0-4A0C-B00A-81D13B602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161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8" name="Text Box 128">
              <a:extLst>
                <a:ext uri="{FF2B5EF4-FFF2-40B4-BE49-F238E27FC236}">
                  <a16:creationId xmlns:a16="http://schemas.microsoft.com/office/drawing/2014/main" id="{A56D642F-934E-4C62-9509-2EE09D95C9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981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A</a:t>
              </a:r>
              <a:endParaRPr kumimoji="1" lang="en-US" altLang="zh-CN" sz="1800"/>
            </a:p>
          </p:txBody>
        </p:sp>
        <p:sp>
          <p:nvSpPr>
            <p:cNvPr id="17579" name="Text Box 129">
              <a:extLst>
                <a:ext uri="{FF2B5EF4-FFF2-40B4-BE49-F238E27FC236}">
                  <a16:creationId xmlns:a16="http://schemas.microsoft.com/office/drawing/2014/main" id="{D868A377-2356-47F5-834C-765DB381E0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154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B</a:t>
              </a:r>
              <a:endParaRPr kumimoji="1" lang="en-US" altLang="zh-CN" sz="1800"/>
            </a:p>
          </p:txBody>
        </p:sp>
        <p:sp>
          <p:nvSpPr>
            <p:cNvPr id="17580" name="Line 130">
              <a:extLst>
                <a:ext uri="{FF2B5EF4-FFF2-40B4-BE49-F238E27FC236}">
                  <a16:creationId xmlns:a16="http://schemas.microsoft.com/office/drawing/2014/main" id="{F6B850B9-CB11-4852-AA54-907F4F92D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9" y="1140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1" name="Line 131">
              <a:extLst>
                <a:ext uri="{FF2B5EF4-FFF2-40B4-BE49-F238E27FC236}">
                  <a16:creationId xmlns:a16="http://schemas.microsoft.com/office/drawing/2014/main" id="{74105D25-D68E-474D-AE0E-9229FFFFDE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5" y="1140"/>
              <a:ext cx="0" cy="6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82" name="Text Box 132">
              <a:extLst>
                <a:ext uri="{FF2B5EF4-FFF2-40B4-BE49-F238E27FC236}">
                  <a16:creationId xmlns:a16="http://schemas.microsoft.com/office/drawing/2014/main" id="{85645D94-D58A-45DA-A17E-59F4112F4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8" y="1668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800"/>
                <a:t>P2</a:t>
              </a:r>
            </a:p>
          </p:txBody>
        </p:sp>
        <p:sp>
          <p:nvSpPr>
            <p:cNvPr id="17583" name="Text Box 133">
              <a:extLst>
                <a:ext uri="{FF2B5EF4-FFF2-40B4-BE49-F238E27FC236}">
                  <a16:creationId xmlns:a16="http://schemas.microsoft.com/office/drawing/2014/main" id="{FE173FA9-1037-40F4-9E08-804C0B3BB9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" y="2387"/>
              <a:ext cx="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800"/>
                <a:t>N2</a:t>
              </a:r>
              <a:endParaRPr kumimoji="1" lang="en-US" altLang="zh-CN" sz="1400"/>
            </a:p>
          </p:txBody>
        </p:sp>
        <p:sp>
          <p:nvSpPr>
            <p:cNvPr id="17584" name="Text Box 134">
              <a:extLst>
                <a:ext uri="{FF2B5EF4-FFF2-40B4-BE49-F238E27FC236}">
                  <a16:creationId xmlns:a16="http://schemas.microsoft.com/office/drawing/2014/main" id="{D4497DC7-9DA8-487D-8E1E-E7266AFA1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0" y="2750"/>
              <a:ext cx="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800"/>
                <a:t>N1</a:t>
              </a:r>
            </a:p>
          </p:txBody>
        </p:sp>
      </p:grpSp>
      <p:grpSp>
        <p:nvGrpSpPr>
          <p:cNvPr id="17459" name="Group 135">
            <a:extLst>
              <a:ext uri="{FF2B5EF4-FFF2-40B4-BE49-F238E27FC236}">
                <a16:creationId xmlns:a16="http://schemas.microsoft.com/office/drawing/2014/main" id="{37775C43-61DA-448E-A98E-CC09613B0D48}"/>
              </a:ext>
            </a:extLst>
          </p:cNvPr>
          <p:cNvGrpSpPr>
            <a:grpSpLocks/>
          </p:cNvGrpSpPr>
          <p:nvPr/>
        </p:nvGrpSpPr>
        <p:grpSpPr bwMode="auto">
          <a:xfrm>
            <a:off x="5903913" y="5049838"/>
            <a:ext cx="2376487" cy="703262"/>
            <a:chOff x="3515" y="3430"/>
            <a:chExt cx="1497" cy="443"/>
          </a:xfrm>
        </p:grpSpPr>
        <p:grpSp>
          <p:nvGrpSpPr>
            <p:cNvPr id="17504" name="Group 136">
              <a:extLst>
                <a:ext uri="{FF2B5EF4-FFF2-40B4-BE49-F238E27FC236}">
                  <a16:creationId xmlns:a16="http://schemas.microsoft.com/office/drawing/2014/main" id="{155E8E4B-DB3F-4530-BF7B-030AABD3A0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5" y="3430"/>
              <a:ext cx="1497" cy="443"/>
              <a:chOff x="3470" y="3430"/>
              <a:chExt cx="1655" cy="489"/>
            </a:xfrm>
          </p:grpSpPr>
          <p:sp>
            <p:nvSpPr>
              <p:cNvPr id="17506" name="Text Box 137">
                <a:extLst>
                  <a:ext uri="{FF2B5EF4-FFF2-40B4-BE49-F238E27FC236}">
                    <a16:creationId xmlns:a16="http://schemas.microsoft.com/office/drawing/2014/main" id="{E5E7B7FD-EC4B-4248-B2EE-04802F7849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6" y="3430"/>
                <a:ext cx="205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/>
                    <a:cs typeface="楷体_GB2312"/>
                  </a:rPr>
                  <a:t>A</a:t>
                </a:r>
                <a:endParaRPr kumimoji="1" lang="en-US" altLang="zh-CN" sz="2400" baseline="-25000">
                  <a:ea typeface="楷体_GB2312"/>
                  <a:cs typeface="楷体_GB2312"/>
                </a:endParaRPr>
              </a:p>
            </p:txBody>
          </p:sp>
          <p:sp>
            <p:nvSpPr>
              <p:cNvPr id="17507" name="Text Box 138">
                <a:extLst>
                  <a:ext uri="{FF2B5EF4-FFF2-40B4-BE49-F238E27FC236}">
                    <a16:creationId xmlns:a16="http://schemas.microsoft.com/office/drawing/2014/main" id="{F59D4824-A7F7-4B38-B8A2-C5A5AA255B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5" y="3691"/>
                <a:ext cx="204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/>
                    <a:cs typeface="楷体_GB2312"/>
                  </a:rPr>
                  <a:t>B</a:t>
                </a:r>
                <a:endParaRPr kumimoji="1" lang="en-US" altLang="zh-CN" sz="2400" baseline="-25000">
                  <a:ea typeface="楷体_GB2312"/>
                  <a:cs typeface="楷体_GB2312"/>
                </a:endParaRPr>
              </a:p>
            </p:txBody>
          </p:sp>
          <p:sp>
            <p:nvSpPr>
              <p:cNvPr id="17508" name="Line 139">
                <a:extLst>
                  <a:ext uri="{FF2B5EF4-FFF2-40B4-BE49-F238E27FC236}">
                    <a16:creationId xmlns:a16="http://schemas.microsoft.com/office/drawing/2014/main" id="{1A0C86F3-879D-4624-93A8-0D426B12F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8" y="3566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09" name="Line 140">
                <a:extLst>
                  <a:ext uri="{FF2B5EF4-FFF2-40B4-BE49-F238E27FC236}">
                    <a16:creationId xmlns:a16="http://schemas.microsoft.com/office/drawing/2014/main" id="{F6C95942-18FA-4A54-8F1D-A82063A13B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8" y="3793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0" name="Line 141">
                <a:extLst>
                  <a:ext uri="{FF2B5EF4-FFF2-40B4-BE49-F238E27FC236}">
                    <a16:creationId xmlns:a16="http://schemas.microsoft.com/office/drawing/2014/main" id="{F26AC878-7677-4D37-ABD4-9AE9A79F6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11" y="3676"/>
                <a:ext cx="2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1" name="Text Box 142">
                <a:extLst>
                  <a:ext uri="{FF2B5EF4-FFF2-40B4-BE49-F238E27FC236}">
                    <a16:creationId xmlns:a16="http://schemas.microsoft.com/office/drawing/2014/main" id="{66F38AB0-007D-4352-804F-FEDB65961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0" y="3566"/>
                <a:ext cx="205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/>
                    <a:cs typeface="楷体_GB2312"/>
                  </a:rPr>
                  <a:t>L</a:t>
                </a:r>
                <a:endParaRPr kumimoji="1" lang="en-US" altLang="zh-CN" sz="2400" baseline="-25000">
                  <a:ea typeface="楷体_GB2312"/>
                  <a:cs typeface="楷体_GB2312"/>
                </a:endParaRPr>
              </a:p>
            </p:txBody>
          </p:sp>
          <p:grpSp>
            <p:nvGrpSpPr>
              <p:cNvPr id="17512" name="Group 143">
                <a:extLst>
                  <a:ext uri="{FF2B5EF4-FFF2-40B4-BE49-F238E27FC236}">
                    <a16:creationId xmlns:a16="http://schemas.microsoft.com/office/drawing/2014/main" id="{3BFF1A07-31FC-4E36-BCB7-B6EC095466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70" y="3452"/>
                <a:ext cx="1156" cy="454"/>
                <a:chOff x="986" y="3158"/>
                <a:chExt cx="1671" cy="658"/>
              </a:xfrm>
            </p:grpSpPr>
            <p:sp>
              <p:nvSpPr>
                <p:cNvPr id="17513" name="Arc 144">
                  <a:extLst>
                    <a:ext uri="{FF2B5EF4-FFF2-40B4-BE49-F238E27FC236}">
                      <a16:creationId xmlns:a16="http://schemas.microsoft.com/office/drawing/2014/main" id="{C2DF9BA8-19CC-44D9-8DB6-1917BC8FE6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7" y="3159"/>
                  <a:ext cx="480" cy="657"/>
                </a:xfrm>
                <a:custGeom>
                  <a:avLst/>
                  <a:gdLst>
                    <a:gd name="T0" fmla="*/ 0 w 19012"/>
                    <a:gd name="T1" fmla="*/ 0 h 21600"/>
                    <a:gd name="T2" fmla="*/ 0 w 19012"/>
                    <a:gd name="T3" fmla="*/ 0 h 21600"/>
                    <a:gd name="T4" fmla="*/ 0 w 19012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9012"/>
                    <a:gd name="T10" fmla="*/ 0 h 21600"/>
                    <a:gd name="T11" fmla="*/ 19012 w 1901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012" h="21600" fill="none" extrusionOk="0">
                      <a:moveTo>
                        <a:pt x="0" y="0"/>
                      </a:moveTo>
                      <a:cubicBezTo>
                        <a:pt x="7941" y="0"/>
                        <a:pt x="15242" y="4357"/>
                        <a:pt x="19012" y="11347"/>
                      </a:cubicBezTo>
                    </a:path>
                    <a:path w="19012" h="21600" stroke="0" extrusionOk="0">
                      <a:moveTo>
                        <a:pt x="0" y="0"/>
                      </a:moveTo>
                      <a:cubicBezTo>
                        <a:pt x="7941" y="0"/>
                        <a:pt x="15242" y="4357"/>
                        <a:pt x="19012" y="11347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14" name="Arc 145">
                  <a:extLst>
                    <a:ext uri="{FF2B5EF4-FFF2-40B4-BE49-F238E27FC236}">
                      <a16:creationId xmlns:a16="http://schemas.microsoft.com/office/drawing/2014/main" id="{77037888-249A-42A0-847E-471A653BA9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183" y="3159"/>
                  <a:ext cx="470" cy="657"/>
                </a:xfrm>
                <a:custGeom>
                  <a:avLst/>
                  <a:gdLst>
                    <a:gd name="T0" fmla="*/ 0 w 18607"/>
                    <a:gd name="T1" fmla="*/ 0 h 21600"/>
                    <a:gd name="T2" fmla="*/ 0 w 18607"/>
                    <a:gd name="T3" fmla="*/ 0 h 21600"/>
                    <a:gd name="T4" fmla="*/ 0 w 1860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8607"/>
                    <a:gd name="T10" fmla="*/ 0 h 21600"/>
                    <a:gd name="T11" fmla="*/ 18607 w 1860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607" h="21600" fill="none" extrusionOk="0">
                      <a:moveTo>
                        <a:pt x="0" y="0"/>
                      </a:moveTo>
                      <a:cubicBezTo>
                        <a:pt x="7646" y="0"/>
                        <a:pt x="14724" y="4043"/>
                        <a:pt x="18607" y="10630"/>
                      </a:cubicBezTo>
                    </a:path>
                    <a:path w="18607" h="21600" stroke="0" extrusionOk="0">
                      <a:moveTo>
                        <a:pt x="0" y="0"/>
                      </a:moveTo>
                      <a:cubicBezTo>
                        <a:pt x="7646" y="0"/>
                        <a:pt x="14724" y="4043"/>
                        <a:pt x="18607" y="10630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15" name="Arc 146">
                  <a:extLst>
                    <a:ext uri="{FF2B5EF4-FFF2-40B4-BE49-F238E27FC236}">
                      <a16:creationId xmlns:a16="http://schemas.microsoft.com/office/drawing/2014/main" id="{2F9BBBCC-5E2F-439F-B75F-0BC31BD3D2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174" y="2973"/>
                  <a:ext cx="655" cy="1032"/>
                </a:xfrm>
                <a:custGeom>
                  <a:avLst/>
                  <a:gdLst>
                    <a:gd name="T0" fmla="*/ 0 w 21674"/>
                    <a:gd name="T1" fmla="*/ 0 h 21600"/>
                    <a:gd name="T2" fmla="*/ 0 w 21674"/>
                    <a:gd name="T3" fmla="*/ 0 h 21600"/>
                    <a:gd name="T4" fmla="*/ 0 w 2167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74"/>
                    <a:gd name="T10" fmla="*/ 0 h 21600"/>
                    <a:gd name="T11" fmla="*/ 21674 w 2167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74" h="21600" fill="none" extrusionOk="0">
                      <a:moveTo>
                        <a:pt x="-1" y="2923"/>
                      </a:moveTo>
                      <a:cubicBezTo>
                        <a:pt x="3295" y="1008"/>
                        <a:pt x="7040" y="-1"/>
                        <a:pt x="10852" y="0"/>
                      </a:cubicBezTo>
                      <a:cubicBezTo>
                        <a:pt x="14652" y="0"/>
                        <a:pt x="18385" y="1002"/>
                        <a:pt x="21674" y="2906"/>
                      </a:cubicBezTo>
                    </a:path>
                    <a:path w="21674" h="21600" stroke="0" extrusionOk="0">
                      <a:moveTo>
                        <a:pt x="-1" y="2923"/>
                      </a:moveTo>
                      <a:cubicBezTo>
                        <a:pt x="3295" y="1008"/>
                        <a:pt x="7040" y="-1"/>
                        <a:pt x="10852" y="0"/>
                      </a:cubicBezTo>
                      <a:cubicBezTo>
                        <a:pt x="14652" y="0"/>
                        <a:pt x="18385" y="1002"/>
                        <a:pt x="21674" y="2906"/>
                      </a:cubicBezTo>
                      <a:lnTo>
                        <a:pt x="10852" y="21600"/>
                      </a:lnTo>
                      <a:lnTo>
                        <a:pt x="-1" y="2923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16" name="Line 147">
                  <a:extLst>
                    <a:ext uri="{FF2B5EF4-FFF2-40B4-BE49-F238E27FC236}">
                      <a16:creationId xmlns:a16="http://schemas.microsoft.com/office/drawing/2014/main" id="{B8D0543E-734E-4DC2-9AB6-A12E19745B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82" y="3816"/>
                  <a:ext cx="31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17" name="Line 148">
                  <a:extLst>
                    <a:ext uri="{FF2B5EF4-FFF2-40B4-BE49-F238E27FC236}">
                      <a16:creationId xmlns:a16="http://schemas.microsoft.com/office/drawing/2014/main" id="{819CC681-EEAD-4F3A-A408-900B74424F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82" y="3158"/>
                  <a:ext cx="31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7505" name="Oval 149">
              <a:extLst>
                <a:ext uri="{FF2B5EF4-FFF2-40B4-BE49-F238E27FC236}">
                  <a16:creationId xmlns:a16="http://schemas.microsoft.com/office/drawing/2014/main" id="{DE7CF6FB-866B-4505-AD2A-C27105AB6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" y="3612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22669" name="Rectangle 141">
            <a:extLst>
              <a:ext uri="{FF2B5EF4-FFF2-40B4-BE49-F238E27FC236}">
                <a16:creationId xmlns:a16="http://schemas.microsoft.com/office/drawing/2014/main" id="{1F0EF0BC-1B6D-4F1E-B276-B2DA7310A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5948363"/>
            <a:ext cx="33353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FF"/>
                </a:solidFill>
              </a:rPr>
              <a:t>N</a:t>
            </a:r>
            <a:r>
              <a:rPr kumimoji="1" lang="zh-CN" altLang="en-US" sz="2200">
                <a:solidFill>
                  <a:srgbClr val="0000FF"/>
                </a:solidFill>
              </a:rPr>
              <a:t>输入的或非门电路结构</a:t>
            </a:r>
            <a:r>
              <a:rPr kumimoji="1" lang="en-US" altLang="zh-CN" sz="220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22670" name="Rectangle 142">
            <a:extLst>
              <a:ext uri="{FF2B5EF4-FFF2-40B4-BE49-F238E27FC236}">
                <a16:creationId xmlns:a16="http://schemas.microsoft.com/office/drawing/2014/main" id="{A7606FDD-D1C4-44B7-9F7F-135BB0083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5948363"/>
            <a:ext cx="31337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200">
                <a:solidFill>
                  <a:srgbClr val="0000FF"/>
                </a:solidFill>
              </a:rPr>
              <a:t>输入端增加有什么问题</a:t>
            </a:r>
            <a:r>
              <a:rPr kumimoji="1" lang="en-US" altLang="zh-CN" sz="2200">
                <a:solidFill>
                  <a:srgbClr val="0000FF"/>
                </a:solidFill>
              </a:rPr>
              <a:t>?</a:t>
            </a:r>
            <a:endParaRPr kumimoji="1" lang="zh-CN" altLang="en-US" sz="2200">
              <a:solidFill>
                <a:srgbClr val="0000FF"/>
              </a:solidFill>
            </a:endParaRPr>
          </a:p>
        </p:txBody>
      </p:sp>
      <p:graphicFrame>
        <p:nvGraphicFramePr>
          <p:cNvPr id="2" name="Group 3">
            <a:extLst>
              <a:ext uri="{FF2B5EF4-FFF2-40B4-BE49-F238E27FC236}">
                <a16:creationId xmlns:a16="http://schemas.microsoft.com/office/drawing/2014/main" id="{23882645-4065-49AF-A5A2-C29C756FE06B}"/>
              </a:ext>
            </a:extLst>
          </p:cNvPr>
          <p:cNvGraphicFramePr>
            <a:graphicFrameLocks noGrp="1"/>
          </p:cNvGraphicFramePr>
          <p:nvPr/>
        </p:nvGraphicFramePr>
        <p:xfrm>
          <a:off x="719138" y="2024063"/>
          <a:ext cx="4391025" cy="2824163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B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N1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N2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P2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75">
                <a:tc>
                  <a:txBody>
                    <a:bodyPr/>
                    <a:lstStyle>
                      <a:lvl1pPr marL="533400" indent="-5334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675">
                <a:tc>
                  <a:txBody>
                    <a:bodyPr/>
                    <a:lstStyle>
                      <a:lvl1pPr marL="533400" indent="-5334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76" grpId="0"/>
      <p:bldP spid="22669" grpId="0"/>
      <p:bldP spid="226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>
            <a:extLst>
              <a:ext uri="{FF2B5EF4-FFF2-40B4-BE49-F238E27FC236}">
                <a16:creationId xmlns:a16="http://schemas.microsoft.com/office/drawing/2014/main" id="{4AC649EA-63DE-4147-9C29-6B87CD732F8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FE5F2E7-C6D0-4F77-B0D8-8B299479C606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2022/12/13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75AD8D8D-06D2-4F03-8F1F-7D690A92A2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A61AA67B-FDFB-4015-B899-C9028FA488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C0781F2-7D9D-49F6-8E7C-8B0BA2512214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id="{F2744A90-196B-4C85-8907-E9CF0AB8E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CMOS</a:t>
            </a:r>
            <a:r>
              <a:rPr lang="zh-CN" altLang="en-US"/>
              <a:t>异或门</a:t>
            </a:r>
          </a:p>
        </p:txBody>
      </p:sp>
      <p:graphicFrame>
        <p:nvGraphicFramePr>
          <p:cNvPr id="1091587" name="Object 3">
            <a:extLst>
              <a:ext uri="{FF2B5EF4-FFF2-40B4-BE49-F238E27FC236}">
                <a16:creationId xmlns:a16="http://schemas.microsoft.com/office/drawing/2014/main" id="{F6E27785-671E-4427-A1FF-904609CEC6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3687763"/>
          <a:ext cx="19891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" name="公式" r:id="rId3" imgW="927100" imgH="228600" progId="Equation.3">
                  <p:embed/>
                </p:oleObj>
              </mc:Choice>
              <mc:Fallback>
                <p:oleObj name="公式" r:id="rId3" imgW="9271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3687763"/>
                        <a:ext cx="19891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1588" name="Object 4">
            <a:extLst>
              <a:ext uri="{FF2B5EF4-FFF2-40B4-BE49-F238E27FC236}">
                <a16:creationId xmlns:a16="http://schemas.microsoft.com/office/drawing/2014/main" id="{F3829BD5-65C5-41F7-8B46-F15BC1D3D5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488" y="4445000"/>
          <a:ext cx="1989137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" name="公式" r:id="rId5" imgW="888614" imgH="215806" progId="Equation.3">
                  <p:embed/>
                </p:oleObj>
              </mc:Choice>
              <mc:Fallback>
                <p:oleObj name="公式" r:id="rId5" imgW="888614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4445000"/>
                        <a:ext cx="1989137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1589" name="Object 5">
            <a:extLst>
              <a:ext uri="{FF2B5EF4-FFF2-40B4-BE49-F238E27FC236}">
                <a16:creationId xmlns:a16="http://schemas.microsoft.com/office/drawing/2014/main" id="{32112DF6-A6D0-40BF-956B-AF14A3D5C9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5272088"/>
          <a:ext cx="13684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" name="公式" r:id="rId7" imgW="532937" imgH="177646" progId="Equation.3">
                  <p:embed/>
                </p:oleObj>
              </mc:Choice>
              <mc:Fallback>
                <p:oleObj name="公式" r:id="rId7" imgW="532937" imgH="17764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5272088"/>
                        <a:ext cx="13684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5" name="Picture 6">
            <a:extLst>
              <a:ext uri="{FF2B5EF4-FFF2-40B4-BE49-F238E27FC236}">
                <a16:creationId xmlns:a16="http://schemas.microsoft.com/office/drawing/2014/main" id="{9817AC04-3FEA-4ACD-8AC2-B5F20ADD6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1484313"/>
            <a:ext cx="5184775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>
            <a:extLst>
              <a:ext uri="{FF2B5EF4-FFF2-40B4-BE49-F238E27FC236}">
                <a16:creationId xmlns:a16="http://schemas.microsoft.com/office/drawing/2014/main" id="{010594D7-7685-40E8-8F5E-794548658351}"/>
              </a:ext>
            </a:extLst>
          </p:cNvPr>
          <p:cNvGrpSpPr>
            <a:grpSpLocks/>
          </p:cNvGrpSpPr>
          <p:nvPr/>
        </p:nvGrpSpPr>
        <p:grpSpPr bwMode="auto">
          <a:xfrm>
            <a:off x="358775" y="1736725"/>
            <a:ext cx="2625725" cy="715963"/>
            <a:chOff x="158" y="3392"/>
            <a:chExt cx="1768" cy="482"/>
          </a:xfrm>
        </p:grpSpPr>
        <p:sp>
          <p:nvSpPr>
            <p:cNvPr id="19468" name="Text Box 8">
              <a:extLst>
                <a:ext uri="{FF2B5EF4-FFF2-40B4-BE49-F238E27FC236}">
                  <a16:creationId xmlns:a16="http://schemas.microsoft.com/office/drawing/2014/main" id="{6472E3CE-B82A-4C85-8F69-803DF3CD9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" y="3392"/>
              <a:ext cx="20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/>
                  <a:cs typeface="楷体_GB2312"/>
                </a:rPr>
                <a:t>A</a:t>
              </a:r>
              <a:endParaRPr kumimoji="1" lang="en-US" altLang="zh-CN" sz="2400" baseline="-25000">
                <a:ea typeface="楷体_GB2312"/>
                <a:cs typeface="楷体_GB2312"/>
              </a:endParaRPr>
            </a:p>
          </p:txBody>
        </p:sp>
        <p:sp>
          <p:nvSpPr>
            <p:cNvPr id="19469" name="Text Box 9">
              <a:extLst>
                <a:ext uri="{FF2B5EF4-FFF2-40B4-BE49-F238E27FC236}">
                  <a16:creationId xmlns:a16="http://schemas.microsoft.com/office/drawing/2014/main" id="{44589FB2-A98D-4CF7-ABA2-36A6A423F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" y="3653"/>
              <a:ext cx="20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/>
                  <a:cs typeface="楷体_GB2312"/>
                </a:rPr>
                <a:t>B</a:t>
              </a:r>
              <a:endParaRPr kumimoji="1" lang="en-US" altLang="zh-CN" sz="2400" baseline="-25000">
                <a:ea typeface="楷体_GB2312"/>
                <a:cs typeface="楷体_GB2312"/>
              </a:endParaRPr>
            </a:p>
          </p:txBody>
        </p:sp>
        <p:sp>
          <p:nvSpPr>
            <p:cNvPr id="19470" name="Line 10">
              <a:extLst>
                <a:ext uri="{FF2B5EF4-FFF2-40B4-BE49-F238E27FC236}">
                  <a16:creationId xmlns:a16="http://schemas.microsoft.com/office/drawing/2014/main" id="{2B176F2F-92D8-4106-B6A4-B58BE1E44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" y="3528"/>
              <a:ext cx="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1" name="Line 11">
              <a:extLst>
                <a:ext uri="{FF2B5EF4-FFF2-40B4-BE49-F238E27FC236}">
                  <a16:creationId xmlns:a16="http://schemas.microsoft.com/office/drawing/2014/main" id="{B334C63E-9BAA-423C-98C3-950271F60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6" y="3634"/>
              <a:ext cx="2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2" name="Text Box 12">
              <a:extLst>
                <a:ext uri="{FF2B5EF4-FFF2-40B4-BE49-F238E27FC236}">
                  <a16:creationId xmlns:a16="http://schemas.microsoft.com/office/drawing/2014/main" id="{1E410675-8723-4BFF-BA5C-C794D5CFA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2" y="3536"/>
              <a:ext cx="20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/>
                  <a:cs typeface="楷体_GB2312"/>
                </a:rPr>
                <a:t>L</a:t>
              </a:r>
              <a:endParaRPr kumimoji="1" lang="en-US" altLang="zh-CN" sz="2400" baseline="-25000">
                <a:ea typeface="楷体_GB2312"/>
                <a:cs typeface="楷体_GB2312"/>
              </a:endParaRPr>
            </a:p>
          </p:txBody>
        </p:sp>
        <p:grpSp>
          <p:nvGrpSpPr>
            <p:cNvPr id="19473" name="Group 13">
              <a:extLst>
                <a:ext uri="{FF2B5EF4-FFF2-40B4-BE49-F238E27FC236}">
                  <a16:creationId xmlns:a16="http://schemas.microsoft.com/office/drawing/2014/main" id="{148598DD-7D79-450E-8FCC-6AEA82272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3407"/>
              <a:ext cx="1269" cy="454"/>
              <a:chOff x="3334" y="2976"/>
              <a:chExt cx="1269" cy="454"/>
            </a:xfrm>
          </p:grpSpPr>
          <p:grpSp>
            <p:nvGrpSpPr>
              <p:cNvPr id="19475" name="Group 14">
                <a:extLst>
                  <a:ext uri="{FF2B5EF4-FFF2-40B4-BE49-F238E27FC236}">
                    <a16:creationId xmlns:a16="http://schemas.microsoft.com/office/drawing/2014/main" id="{6A0EAE6C-96FA-456E-96C5-AD7B252653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7" y="2976"/>
                <a:ext cx="1156" cy="454"/>
                <a:chOff x="986" y="3158"/>
                <a:chExt cx="1671" cy="658"/>
              </a:xfrm>
            </p:grpSpPr>
            <p:sp>
              <p:nvSpPr>
                <p:cNvPr id="19477" name="Arc 15">
                  <a:extLst>
                    <a:ext uri="{FF2B5EF4-FFF2-40B4-BE49-F238E27FC236}">
                      <a16:creationId xmlns:a16="http://schemas.microsoft.com/office/drawing/2014/main" id="{831B6AF6-3A18-45C8-A0F6-17A04CE2EA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7" y="3159"/>
                  <a:ext cx="480" cy="657"/>
                </a:xfrm>
                <a:custGeom>
                  <a:avLst/>
                  <a:gdLst>
                    <a:gd name="T0" fmla="*/ 0 w 19012"/>
                    <a:gd name="T1" fmla="*/ 0 h 21600"/>
                    <a:gd name="T2" fmla="*/ 0 w 19012"/>
                    <a:gd name="T3" fmla="*/ 0 h 21600"/>
                    <a:gd name="T4" fmla="*/ 0 w 19012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9012"/>
                    <a:gd name="T10" fmla="*/ 0 h 21600"/>
                    <a:gd name="T11" fmla="*/ 19012 w 1901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012" h="21600" fill="none" extrusionOk="0">
                      <a:moveTo>
                        <a:pt x="0" y="0"/>
                      </a:moveTo>
                      <a:cubicBezTo>
                        <a:pt x="7941" y="0"/>
                        <a:pt x="15242" y="4357"/>
                        <a:pt x="19012" y="11347"/>
                      </a:cubicBezTo>
                    </a:path>
                    <a:path w="19012" h="21600" stroke="0" extrusionOk="0">
                      <a:moveTo>
                        <a:pt x="0" y="0"/>
                      </a:moveTo>
                      <a:cubicBezTo>
                        <a:pt x="7941" y="0"/>
                        <a:pt x="15242" y="4357"/>
                        <a:pt x="19012" y="11347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78" name="Arc 16">
                  <a:extLst>
                    <a:ext uri="{FF2B5EF4-FFF2-40B4-BE49-F238E27FC236}">
                      <a16:creationId xmlns:a16="http://schemas.microsoft.com/office/drawing/2014/main" id="{DE3455FC-C795-4C59-B3FF-18642AB90A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183" y="3159"/>
                  <a:ext cx="470" cy="657"/>
                </a:xfrm>
                <a:custGeom>
                  <a:avLst/>
                  <a:gdLst>
                    <a:gd name="T0" fmla="*/ 0 w 18607"/>
                    <a:gd name="T1" fmla="*/ 0 h 21600"/>
                    <a:gd name="T2" fmla="*/ 0 w 18607"/>
                    <a:gd name="T3" fmla="*/ 0 h 21600"/>
                    <a:gd name="T4" fmla="*/ 0 w 1860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8607"/>
                    <a:gd name="T10" fmla="*/ 0 h 21600"/>
                    <a:gd name="T11" fmla="*/ 18607 w 1860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607" h="21600" fill="none" extrusionOk="0">
                      <a:moveTo>
                        <a:pt x="0" y="0"/>
                      </a:moveTo>
                      <a:cubicBezTo>
                        <a:pt x="7646" y="0"/>
                        <a:pt x="14724" y="4043"/>
                        <a:pt x="18607" y="10630"/>
                      </a:cubicBezTo>
                    </a:path>
                    <a:path w="18607" h="21600" stroke="0" extrusionOk="0">
                      <a:moveTo>
                        <a:pt x="0" y="0"/>
                      </a:moveTo>
                      <a:cubicBezTo>
                        <a:pt x="7646" y="0"/>
                        <a:pt x="14724" y="4043"/>
                        <a:pt x="18607" y="10630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79" name="Arc 17">
                  <a:extLst>
                    <a:ext uri="{FF2B5EF4-FFF2-40B4-BE49-F238E27FC236}">
                      <a16:creationId xmlns:a16="http://schemas.microsoft.com/office/drawing/2014/main" id="{3E120624-FB41-484F-AC58-C0CEC20B37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174" y="2973"/>
                  <a:ext cx="655" cy="1032"/>
                </a:xfrm>
                <a:custGeom>
                  <a:avLst/>
                  <a:gdLst>
                    <a:gd name="T0" fmla="*/ 0 w 21674"/>
                    <a:gd name="T1" fmla="*/ 0 h 21600"/>
                    <a:gd name="T2" fmla="*/ 0 w 21674"/>
                    <a:gd name="T3" fmla="*/ 0 h 21600"/>
                    <a:gd name="T4" fmla="*/ 0 w 2167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74"/>
                    <a:gd name="T10" fmla="*/ 0 h 21600"/>
                    <a:gd name="T11" fmla="*/ 21674 w 2167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74" h="21600" fill="none" extrusionOk="0">
                      <a:moveTo>
                        <a:pt x="-1" y="2923"/>
                      </a:moveTo>
                      <a:cubicBezTo>
                        <a:pt x="3295" y="1008"/>
                        <a:pt x="7040" y="-1"/>
                        <a:pt x="10852" y="0"/>
                      </a:cubicBezTo>
                      <a:cubicBezTo>
                        <a:pt x="14652" y="0"/>
                        <a:pt x="18385" y="1002"/>
                        <a:pt x="21674" y="2906"/>
                      </a:cubicBezTo>
                    </a:path>
                    <a:path w="21674" h="21600" stroke="0" extrusionOk="0">
                      <a:moveTo>
                        <a:pt x="-1" y="2923"/>
                      </a:moveTo>
                      <a:cubicBezTo>
                        <a:pt x="3295" y="1008"/>
                        <a:pt x="7040" y="-1"/>
                        <a:pt x="10852" y="0"/>
                      </a:cubicBezTo>
                      <a:cubicBezTo>
                        <a:pt x="14652" y="0"/>
                        <a:pt x="18385" y="1002"/>
                        <a:pt x="21674" y="2906"/>
                      </a:cubicBezTo>
                      <a:lnTo>
                        <a:pt x="10852" y="21600"/>
                      </a:lnTo>
                      <a:lnTo>
                        <a:pt x="-1" y="2923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80" name="Line 18">
                  <a:extLst>
                    <a:ext uri="{FF2B5EF4-FFF2-40B4-BE49-F238E27FC236}">
                      <a16:creationId xmlns:a16="http://schemas.microsoft.com/office/drawing/2014/main" id="{45F6D139-758C-407D-825D-6649EB9D5D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82" y="3816"/>
                  <a:ext cx="31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81" name="Line 19">
                  <a:extLst>
                    <a:ext uri="{FF2B5EF4-FFF2-40B4-BE49-F238E27FC236}">
                      <a16:creationId xmlns:a16="http://schemas.microsoft.com/office/drawing/2014/main" id="{1CEA9CB6-E126-4C93-AAA4-A8C5ED27B9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82" y="3158"/>
                  <a:ext cx="31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476" name="Arc 20">
                <a:extLst>
                  <a:ext uri="{FF2B5EF4-FFF2-40B4-BE49-F238E27FC236}">
                    <a16:creationId xmlns:a16="http://schemas.microsoft.com/office/drawing/2014/main" id="{1F0230E1-654C-4D7C-B09C-1DEAC1B8B6D8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465" y="2845"/>
                <a:ext cx="452" cy="714"/>
              </a:xfrm>
              <a:custGeom>
                <a:avLst/>
                <a:gdLst>
                  <a:gd name="T0" fmla="*/ 0 w 21674"/>
                  <a:gd name="T1" fmla="*/ 0 h 21600"/>
                  <a:gd name="T2" fmla="*/ 0 w 21674"/>
                  <a:gd name="T3" fmla="*/ 0 h 21600"/>
                  <a:gd name="T4" fmla="*/ 0 w 2167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74"/>
                  <a:gd name="T10" fmla="*/ 0 h 21600"/>
                  <a:gd name="T11" fmla="*/ 21674 w 2167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74" h="21600" fill="none" extrusionOk="0">
                    <a:moveTo>
                      <a:pt x="-1" y="2923"/>
                    </a:moveTo>
                    <a:cubicBezTo>
                      <a:pt x="3295" y="1008"/>
                      <a:pt x="7040" y="-1"/>
                      <a:pt x="10852" y="0"/>
                    </a:cubicBezTo>
                    <a:cubicBezTo>
                      <a:pt x="14652" y="0"/>
                      <a:pt x="18385" y="1002"/>
                      <a:pt x="21674" y="2906"/>
                    </a:cubicBezTo>
                  </a:path>
                  <a:path w="21674" h="21600" stroke="0" extrusionOk="0">
                    <a:moveTo>
                      <a:pt x="-1" y="2923"/>
                    </a:moveTo>
                    <a:cubicBezTo>
                      <a:pt x="3295" y="1008"/>
                      <a:pt x="7040" y="-1"/>
                      <a:pt x="10852" y="0"/>
                    </a:cubicBezTo>
                    <a:cubicBezTo>
                      <a:pt x="14652" y="0"/>
                      <a:pt x="18385" y="1002"/>
                      <a:pt x="21674" y="2906"/>
                    </a:cubicBezTo>
                    <a:lnTo>
                      <a:pt x="10852" y="21600"/>
                    </a:lnTo>
                    <a:lnTo>
                      <a:pt x="-1" y="2923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474" name="Line 21">
              <a:extLst>
                <a:ext uri="{FF2B5EF4-FFF2-40B4-BE49-F238E27FC236}">
                  <a16:creationId xmlns:a16="http://schemas.microsoft.com/office/drawing/2014/main" id="{318DD3D0-7F6B-47F1-B358-3E222D39BC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" y="3747"/>
              <a:ext cx="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091606" name="Object 22">
            <a:extLst>
              <a:ext uri="{FF2B5EF4-FFF2-40B4-BE49-F238E27FC236}">
                <a16:creationId xmlns:a16="http://schemas.microsoft.com/office/drawing/2014/main" id="{24212EA4-9841-4A9D-AF78-7863BE009F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888" y="2933700"/>
          <a:ext cx="18002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name="公式" r:id="rId10" imgW="837836" imgH="203112" progId="Equation.3">
                  <p:embed/>
                </p:oleObj>
              </mc:Choice>
              <mc:Fallback>
                <p:oleObj name="公式" r:id="rId10" imgW="837836" imgH="203112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2933700"/>
                        <a:ext cx="18002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9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9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9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30146</TotalTime>
  <Pages>0</Pages>
  <Words>2218</Words>
  <Characters>0</Characters>
  <Application>Microsoft Office PowerPoint</Application>
  <DocSecurity>0</DocSecurity>
  <PresentationFormat>全屏显示(4:3)</PresentationFormat>
  <Lines>0</Lines>
  <Paragraphs>564</Paragraphs>
  <Slides>25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黑体</vt:lpstr>
      <vt:lpstr>华康简宋</vt:lpstr>
      <vt:lpstr>楷体_GB2312</vt:lpstr>
      <vt:lpstr>宋体</vt:lpstr>
      <vt:lpstr>Arial</vt:lpstr>
      <vt:lpstr>Symbol</vt:lpstr>
      <vt:lpstr>Tahoma</vt:lpstr>
      <vt:lpstr>Times New Roman</vt:lpstr>
      <vt:lpstr>默认设计模板</vt:lpstr>
      <vt:lpstr>公式</vt:lpstr>
      <vt:lpstr>图片</vt:lpstr>
      <vt:lpstr>Picture</vt:lpstr>
      <vt:lpstr>Image</vt:lpstr>
      <vt:lpstr>Microsoft Word Picture</vt:lpstr>
      <vt:lpstr>模拟与数字电路 Analog and Digital Circuits</vt:lpstr>
      <vt:lpstr>内容提纲</vt:lpstr>
      <vt:lpstr>逻辑门电路</vt:lpstr>
      <vt:lpstr>MOS管开关电路</vt:lpstr>
      <vt:lpstr>CMOS非门 (1)</vt:lpstr>
      <vt:lpstr>CMOS非门 (2)</vt:lpstr>
      <vt:lpstr>CMOS 与非门</vt:lpstr>
      <vt:lpstr>CMOS 或非门</vt:lpstr>
      <vt:lpstr>CMOS异或门</vt:lpstr>
      <vt:lpstr>示例—CMOS逻辑门</vt:lpstr>
      <vt:lpstr>CMOS Logic Gates in General</vt:lpstr>
      <vt:lpstr>CMOS漏极开路门 (1)</vt:lpstr>
      <vt:lpstr>CMOS漏极开路门 (2)</vt:lpstr>
      <vt:lpstr>CMOS三态(TS)门</vt:lpstr>
      <vt:lpstr>示例—CMOS逻辑门</vt:lpstr>
      <vt:lpstr>CMOS传输门</vt:lpstr>
      <vt:lpstr>示例—传输门的应用</vt:lpstr>
      <vt:lpstr>D锁存器的传输门实现</vt:lpstr>
      <vt:lpstr>逻辑门主要参数</vt:lpstr>
      <vt:lpstr>输入和输出电平</vt:lpstr>
      <vt:lpstr>噪声容限</vt:lpstr>
      <vt:lpstr>PowerPoint 演示文稿</vt:lpstr>
      <vt:lpstr>传输延迟</vt:lpstr>
      <vt:lpstr>功耗</vt:lpstr>
      <vt:lpstr>The End</vt:lpstr>
    </vt:vector>
  </TitlesOfParts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第1章_计算机基础知识_概述</dc:title>
  <dc:creator>张俊霞</dc:creator>
  <cp:lastModifiedBy>ZJX</cp:lastModifiedBy>
  <cp:revision>302</cp:revision>
  <cp:lastPrinted>1900-01-04T05:08:28Z</cp:lastPrinted>
  <dcterms:created xsi:type="dcterms:W3CDTF">2004-01-05T23:56:53Z</dcterms:created>
  <dcterms:modified xsi:type="dcterms:W3CDTF">2022-12-14T14:39:01Z</dcterms:modified>
  <cp:category>16位微机原理与接口</cp:category>
</cp:coreProperties>
</file>