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1" r:id="rId3"/>
    <p:sldId id="258" r:id="rId4"/>
    <p:sldId id="288" r:id="rId5"/>
    <p:sldId id="289" r:id="rId6"/>
    <p:sldId id="290" r:id="rId7"/>
    <p:sldId id="292" r:id="rId8"/>
    <p:sldId id="287" r:id="rId9"/>
    <p:sldId id="259" r:id="rId10"/>
    <p:sldId id="293" r:id="rId11"/>
    <p:sldId id="294" r:id="rId12"/>
    <p:sldId id="296" r:id="rId13"/>
    <p:sldId id="297" r:id="rId14"/>
    <p:sldId id="295" r:id="rId15"/>
    <p:sldId id="263" r:id="rId16"/>
    <p:sldId id="265" r:id="rId17"/>
    <p:sldId id="266" r:id="rId18"/>
    <p:sldId id="267" r:id="rId19"/>
    <p:sldId id="276" r:id="rId20"/>
    <p:sldId id="264" r:id="rId21"/>
    <p:sldId id="278" r:id="rId22"/>
    <p:sldId id="279" r:id="rId23"/>
    <p:sldId id="281" r:id="rId24"/>
    <p:sldId id="299" r:id="rId25"/>
    <p:sldId id="300" r:id="rId26"/>
    <p:sldId id="30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2" autoAdjust="0"/>
    <p:restoredTop sz="94660"/>
  </p:normalViewPr>
  <p:slideViewPr>
    <p:cSldViewPr snapToGrid="0">
      <p:cViewPr varScale="1">
        <p:scale>
          <a:sx n="113" d="100"/>
          <a:sy n="113" d="100"/>
        </p:scale>
        <p:origin x="11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336731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360292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84806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418580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65210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38236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284823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189890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251162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290926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7271F6-AE4A-4897-8198-678A26D39EB1}" type="datetimeFigureOut">
              <a:rPr lang="zh-CN" altLang="en-US" smtClean="0"/>
              <a:t>2023/10/21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23095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271F6-AE4A-4897-8198-678A26D39EB1}" type="datetimeFigureOut">
              <a:rPr lang="zh-CN" altLang="en-US" smtClean="0"/>
              <a:t>2023/10/21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7510-446E-4F1A-8177-4812200B9DBB}" type="slidenum">
              <a:rPr lang="zh-CN" altLang="en-US" smtClean="0"/>
              <a:t>‹#›</a:t>
            </a:fld>
            <a:endParaRPr lang="zh-CN" altLang="en-US"/>
          </a:p>
        </p:txBody>
      </p:sp>
    </p:spTree>
    <p:extLst>
      <p:ext uri="{BB962C8B-B14F-4D97-AF65-F5344CB8AC3E}">
        <p14:creationId xmlns:p14="http://schemas.microsoft.com/office/powerpoint/2010/main" val="1990192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4F249-C4D4-F576-3C20-1C7CF840FC00}"/>
              </a:ext>
            </a:extLst>
          </p:cNvPr>
          <p:cNvSpPr>
            <a:spLocks noGrp="1"/>
          </p:cNvSpPr>
          <p:nvPr>
            <p:ph type="ctrTitle"/>
          </p:nvPr>
        </p:nvSpPr>
        <p:spPr>
          <a:xfrm>
            <a:off x="685800" y="1229241"/>
            <a:ext cx="7772400" cy="2387600"/>
          </a:xfrm>
        </p:spPr>
        <p:txBody>
          <a:bodyPr>
            <a:normAutofit/>
          </a:bodyPr>
          <a:lstStyle/>
          <a:p>
            <a:r>
              <a:rPr lang="zh-CN" altLang="en-US" dirty="0"/>
              <a:t>计算系统概论第一次习题课</a:t>
            </a:r>
          </a:p>
        </p:txBody>
      </p:sp>
      <p:sp>
        <p:nvSpPr>
          <p:cNvPr id="3" name="副标题 2">
            <a:extLst>
              <a:ext uri="{FF2B5EF4-FFF2-40B4-BE49-F238E27FC236}">
                <a16:creationId xmlns:a16="http://schemas.microsoft.com/office/drawing/2014/main" id="{0BC99D79-104B-5AB1-4DB3-3AE7D2FDD583}"/>
              </a:ext>
            </a:extLst>
          </p:cNvPr>
          <p:cNvSpPr>
            <a:spLocks noGrp="1"/>
          </p:cNvSpPr>
          <p:nvPr>
            <p:ph type="subTitle" idx="1"/>
          </p:nvPr>
        </p:nvSpPr>
        <p:spPr>
          <a:xfrm>
            <a:off x="1143000" y="4779808"/>
            <a:ext cx="6858000" cy="1241822"/>
          </a:xfrm>
        </p:spPr>
        <p:txBody>
          <a:bodyPr>
            <a:normAutofit/>
          </a:bodyPr>
          <a:lstStyle/>
          <a:p>
            <a:r>
              <a:rPr lang="en-US" altLang="zh-CN" dirty="0"/>
              <a:t>ta1ly@mail.ustc.edu.cn</a:t>
            </a:r>
          </a:p>
          <a:p>
            <a:r>
              <a:rPr lang="en-US" altLang="zh-CN" dirty="0"/>
              <a:t>2023.10.21  </a:t>
            </a:r>
            <a:endParaRPr lang="zh-CN" altLang="en-US" dirty="0"/>
          </a:p>
        </p:txBody>
      </p:sp>
      <p:cxnSp>
        <p:nvCxnSpPr>
          <p:cNvPr id="6" name="直接连接符 5">
            <a:extLst>
              <a:ext uri="{FF2B5EF4-FFF2-40B4-BE49-F238E27FC236}">
                <a16:creationId xmlns:a16="http://schemas.microsoft.com/office/drawing/2014/main" id="{20460734-D5B7-AA90-A4D8-F50826ACD85B}"/>
              </a:ext>
            </a:extLst>
          </p:cNvPr>
          <p:cNvCxnSpPr>
            <a:cxnSpLocks/>
          </p:cNvCxnSpPr>
          <p:nvPr/>
        </p:nvCxnSpPr>
        <p:spPr>
          <a:xfrm>
            <a:off x="653959" y="4198324"/>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2DE3558-117A-5C29-0B82-A41FAD1C9B4C}"/>
              </a:ext>
            </a:extLst>
          </p:cNvPr>
          <p:cNvCxnSpPr>
            <a:cxnSpLocks/>
          </p:cNvCxnSpPr>
          <p:nvPr/>
        </p:nvCxnSpPr>
        <p:spPr>
          <a:xfrm>
            <a:off x="653959" y="990007"/>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9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T7 </a:t>
            </a:r>
            <a:r>
              <a:rPr lang="zh-CN" altLang="en-US" sz="3200" b="1" dirty="0"/>
              <a:t>整型与浮点型转化</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58A92B8-EC00-D7FE-02D1-D7F35C8668D6}"/>
              </a:ext>
            </a:extLst>
          </p:cNvPr>
          <p:cNvPicPr>
            <a:picLocks noChangeAspect="1"/>
          </p:cNvPicPr>
          <p:nvPr/>
        </p:nvPicPr>
        <p:blipFill>
          <a:blip r:embed="rId2"/>
          <a:stretch>
            <a:fillRect/>
          </a:stretch>
        </p:blipFill>
        <p:spPr>
          <a:xfrm>
            <a:off x="628650" y="1258376"/>
            <a:ext cx="7138106" cy="4076492"/>
          </a:xfrm>
          <a:prstGeom prst="rect">
            <a:avLst/>
          </a:prstGeom>
        </p:spPr>
      </p:pic>
      <p:sp>
        <p:nvSpPr>
          <p:cNvPr id="11" name="文本框 10">
            <a:extLst>
              <a:ext uri="{FF2B5EF4-FFF2-40B4-BE49-F238E27FC236}">
                <a16:creationId xmlns:a16="http://schemas.microsoft.com/office/drawing/2014/main" id="{538C876A-77CF-954B-4D0B-5AFF0C70591E}"/>
              </a:ext>
            </a:extLst>
          </p:cNvPr>
          <p:cNvSpPr txBox="1"/>
          <p:nvPr/>
        </p:nvSpPr>
        <p:spPr>
          <a:xfrm>
            <a:off x="825147" y="5334868"/>
            <a:ext cx="6745111" cy="646331"/>
          </a:xfrm>
          <a:prstGeom prst="rect">
            <a:avLst/>
          </a:prstGeom>
          <a:noFill/>
        </p:spPr>
        <p:txBody>
          <a:bodyPr wrap="square" rtlCol="0">
            <a:spAutoFit/>
          </a:bodyPr>
          <a:lstStyle/>
          <a:p>
            <a:r>
              <a:rPr lang="zh-CN" altLang="en-US" dirty="0"/>
              <a:t>利用</a:t>
            </a:r>
            <a:r>
              <a:rPr lang="en-US" altLang="zh-CN" dirty="0"/>
              <a:t>union</a:t>
            </a:r>
            <a:r>
              <a:rPr lang="zh-CN" altLang="en-US" dirty="0"/>
              <a:t>将同一块内存映射到不同的数据类型视图（</a:t>
            </a:r>
            <a:r>
              <a:rPr lang="en-US" altLang="zh-CN" dirty="0"/>
              <a:t>union</a:t>
            </a:r>
            <a:r>
              <a:rPr lang="zh-CN" altLang="en-US" dirty="0"/>
              <a:t>中所有的属性都是</a:t>
            </a:r>
            <a:r>
              <a:rPr lang="zh-CN" altLang="en-US" b="0" i="0" dirty="0">
                <a:solidFill>
                  <a:srgbClr val="494949"/>
                </a:solidFill>
                <a:effectLst/>
                <a:latin typeface="BlinkMacSystemFont"/>
              </a:rPr>
              <a:t>对同一个二进制数据的解读</a:t>
            </a:r>
            <a:r>
              <a:rPr lang="zh-CN" altLang="en-US" dirty="0"/>
              <a:t>）</a:t>
            </a:r>
          </a:p>
        </p:txBody>
      </p:sp>
      <p:sp>
        <p:nvSpPr>
          <p:cNvPr id="12" name="矩形 11">
            <a:extLst>
              <a:ext uri="{FF2B5EF4-FFF2-40B4-BE49-F238E27FC236}">
                <a16:creationId xmlns:a16="http://schemas.microsoft.com/office/drawing/2014/main" id="{B9C0C7E3-8767-155F-433F-BF059AB75FAB}"/>
              </a:ext>
            </a:extLst>
          </p:cNvPr>
          <p:cNvSpPr/>
          <p:nvPr/>
        </p:nvSpPr>
        <p:spPr>
          <a:xfrm>
            <a:off x="1749777" y="3708399"/>
            <a:ext cx="936978" cy="203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2298979-2BEF-C48E-1845-64F5D527C4F2}"/>
              </a:ext>
            </a:extLst>
          </p:cNvPr>
          <p:cNvSpPr txBox="1"/>
          <p:nvPr/>
        </p:nvSpPr>
        <p:spPr>
          <a:xfrm>
            <a:off x="3988504" y="3708399"/>
            <a:ext cx="2156178" cy="646331"/>
          </a:xfrm>
          <a:prstGeom prst="rect">
            <a:avLst/>
          </a:prstGeom>
          <a:noFill/>
        </p:spPr>
        <p:txBody>
          <a:bodyPr wrap="square" rtlCol="0">
            <a:spAutoFit/>
          </a:bodyPr>
          <a:lstStyle/>
          <a:p>
            <a:r>
              <a:rPr lang="zh-CN" altLang="en-US" dirty="0">
                <a:solidFill>
                  <a:srgbClr val="FF0000"/>
                </a:solidFill>
              </a:rPr>
              <a:t>超出</a:t>
            </a:r>
            <a:r>
              <a:rPr lang="en-US" altLang="zh-CN" dirty="0">
                <a:solidFill>
                  <a:srgbClr val="FF0000"/>
                </a:solidFill>
              </a:rPr>
              <a:t>float</a:t>
            </a:r>
            <a:r>
              <a:rPr lang="zh-CN" altLang="en-US" dirty="0">
                <a:solidFill>
                  <a:srgbClr val="FF0000"/>
                </a:solidFill>
              </a:rPr>
              <a:t>精度范围时，取近似值</a:t>
            </a:r>
          </a:p>
        </p:txBody>
      </p:sp>
    </p:spTree>
    <p:extLst>
      <p:ext uri="{BB962C8B-B14F-4D97-AF65-F5344CB8AC3E}">
        <p14:creationId xmlns:p14="http://schemas.microsoft.com/office/powerpoint/2010/main" val="12826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4F249-C4D4-F576-3C20-1C7CF840FC00}"/>
              </a:ext>
            </a:extLst>
          </p:cNvPr>
          <p:cNvSpPr>
            <a:spLocks noGrp="1"/>
          </p:cNvSpPr>
          <p:nvPr>
            <p:ph type="ctrTitle"/>
          </p:nvPr>
        </p:nvSpPr>
        <p:spPr>
          <a:xfrm>
            <a:off x="685800" y="1229241"/>
            <a:ext cx="7772400" cy="2387600"/>
          </a:xfrm>
        </p:spPr>
        <p:txBody>
          <a:bodyPr>
            <a:normAutofit/>
          </a:bodyPr>
          <a:lstStyle/>
          <a:p>
            <a:r>
              <a:rPr lang="en-US" altLang="zh-CN" dirty="0"/>
              <a:t>HW2</a:t>
            </a:r>
            <a:endParaRPr lang="zh-CN" altLang="en-US" dirty="0"/>
          </a:p>
        </p:txBody>
      </p:sp>
      <p:cxnSp>
        <p:nvCxnSpPr>
          <p:cNvPr id="6" name="直接连接符 5">
            <a:extLst>
              <a:ext uri="{FF2B5EF4-FFF2-40B4-BE49-F238E27FC236}">
                <a16:creationId xmlns:a16="http://schemas.microsoft.com/office/drawing/2014/main" id="{20460734-D5B7-AA90-A4D8-F50826ACD85B}"/>
              </a:ext>
            </a:extLst>
          </p:cNvPr>
          <p:cNvCxnSpPr>
            <a:cxnSpLocks/>
          </p:cNvCxnSpPr>
          <p:nvPr/>
        </p:nvCxnSpPr>
        <p:spPr>
          <a:xfrm>
            <a:off x="685800" y="3831435"/>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2DE3558-117A-5C29-0B82-A41FAD1C9B4C}"/>
              </a:ext>
            </a:extLst>
          </p:cNvPr>
          <p:cNvCxnSpPr>
            <a:cxnSpLocks/>
          </p:cNvCxnSpPr>
          <p:nvPr/>
        </p:nvCxnSpPr>
        <p:spPr>
          <a:xfrm>
            <a:off x="685800" y="2440630"/>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35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D33A20A-EB74-AC13-1030-161C6E137F56}"/>
              </a:ext>
            </a:extLst>
          </p:cNvPr>
          <p:cNvPicPr>
            <a:picLocks noChangeAspect="1"/>
          </p:cNvPicPr>
          <p:nvPr/>
        </p:nvPicPr>
        <p:blipFill>
          <a:blip r:embed="rId2"/>
          <a:stretch>
            <a:fillRect/>
          </a:stretch>
        </p:blipFill>
        <p:spPr>
          <a:xfrm>
            <a:off x="3249018" y="3826226"/>
            <a:ext cx="4498207" cy="2279880"/>
          </a:xfrm>
          <a:prstGeom prst="rect">
            <a:avLst/>
          </a:prstGeom>
        </p:spPr>
      </p:pic>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574D42D-7EB6-AF29-A337-796B00BB9FFA}"/>
              </a:ext>
            </a:extLst>
          </p:cNvPr>
          <p:cNvSpPr txBox="1"/>
          <p:nvPr/>
        </p:nvSpPr>
        <p:spPr>
          <a:xfrm>
            <a:off x="7865979" y="5378771"/>
            <a:ext cx="1207241" cy="646331"/>
          </a:xfrm>
          <a:prstGeom prst="rect">
            <a:avLst/>
          </a:prstGeom>
          <a:noFill/>
        </p:spPr>
        <p:txBody>
          <a:bodyPr wrap="square" rtlCol="0">
            <a:spAutoFit/>
          </a:bodyPr>
          <a:lstStyle/>
          <a:p>
            <a:r>
              <a:rPr lang="en-US" altLang="zh-CN" dirty="0">
                <a:solidFill>
                  <a:srgbClr val="FF0000"/>
                </a:solidFill>
              </a:rPr>
              <a:t>1</a:t>
            </a:r>
            <a:r>
              <a:rPr lang="zh-CN" altLang="en-US" dirty="0">
                <a:solidFill>
                  <a:srgbClr val="FF0000"/>
                </a:solidFill>
              </a:rPr>
              <a:t>：</a:t>
            </a:r>
            <a:r>
              <a:rPr lang="en-US" altLang="zh-CN" dirty="0">
                <a:solidFill>
                  <a:srgbClr val="FF0000"/>
                </a:solidFill>
              </a:rPr>
              <a:t>C</a:t>
            </a:r>
          </a:p>
          <a:p>
            <a:r>
              <a:rPr lang="en-US" altLang="zh-CN" dirty="0">
                <a:solidFill>
                  <a:srgbClr val="FF0000"/>
                </a:solidFill>
              </a:rPr>
              <a:t>3</a:t>
            </a:r>
            <a:r>
              <a:rPr lang="zh-CN" altLang="en-US" dirty="0">
                <a:solidFill>
                  <a:srgbClr val="FF0000"/>
                </a:solidFill>
              </a:rPr>
              <a:t>：</a:t>
            </a:r>
            <a:r>
              <a:rPr lang="en-US" altLang="zh-CN" dirty="0">
                <a:solidFill>
                  <a:srgbClr val="FF0000"/>
                </a:solidFill>
              </a:rPr>
              <a:t>C </a:t>
            </a:r>
          </a:p>
        </p:txBody>
      </p:sp>
      <p:cxnSp>
        <p:nvCxnSpPr>
          <p:cNvPr id="20" name="直接箭头连接符 19">
            <a:extLst>
              <a:ext uri="{FF2B5EF4-FFF2-40B4-BE49-F238E27FC236}">
                <a16:creationId xmlns:a16="http://schemas.microsoft.com/office/drawing/2014/main" id="{0C314575-A487-E229-3693-1EB3BDAD9E3F}"/>
              </a:ext>
            </a:extLst>
          </p:cNvPr>
          <p:cNvCxnSpPr>
            <a:cxnSpLocks/>
          </p:cNvCxnSpPr>
          <p:nvPr/>
        </p:nvCxnSpPr>
        <p:spPr>
          <a:xfrm>
            <a:off x="7353317" y="5665295"/>
            <a:ext cx="502613"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DC1011B5-AD65-C968-8326-C9DA91DA67DE}"/>
              </a:ext>
            </a:extLst>
          </p:cNvPr>
          <p:cNvPicPr>
            <a:picLocks noChangeAspect="1"/>
          </p:cNvPicPr>
          <p:nvPr/>
        </p:nvPicPr>
        <p:blipFill>
          <a:blip r:embed="rId3"/>
          <a:stretch>
            <a:fillRect/>
          </a:stretch>
        </p:blipFill>
        <p:spPr>
          <a:xfrm>
            <a:off x="840075" y="3335792"/>
            <a:ext cx="2290189" cy="3031774"/>
          </a:xfrm>
          <a:prstGeom prst="rect">
            <a:avLst/>
          </a:prstGeom>
        </p:spPr>
      </p:pic>
      <p:sp>
        <p:nvSpPr>
          <p:cNvPr id="9" name="文本框 8">
            <a:extLst>
              <a:ext uri="{FF2B5EF4-FFF2-40B4-BE49-F238E27FC236}">
                <a16:creationId xmlns:a16="http://schemas.microsoft.com/office/drawing/2014/main" id="{E41F2821-A254-127F-C4D6-C54F0140CEDD}"/>
              </a:ext>
            </a:extLst>
          </p:cNvPr>
          <p:cNvSpPr txBox="1"/>
          <p:nvPr/>
        </p:nvSpPr>
        <p:spPr>
          <a:xfrm>
            <a:off x="1186040" y="3664711"/>
            <a:ext cx="320292" cy="369332"/>
          </a:xfrm>
          <a:prstGeom prst="rect">
            <a:avLst/>
          </a:prstGeom>
          <a:noFill/>
        </p:spPr>
        <p:txBody>
          <a:bodyPr wrap="square" rtlCol="0">
            <a:spAutoFit/>
          </a:bodyPr>
          <a:lstStyle/>
          <a:p>
            <a:r>
              <a:rPr lang="en-US" altLang="zh-CN" dirty="0">
                <a:solidFill>
                  <a:schemeClr val="accent1"/>
                </a:solidFill>
              </a:rPr>
              <a:t>1</a:t>
            </a:r>
            <a:endParaRPr lang="zh-CN" altLang="en-US" dirty="0">
              <a:solidFill>
                <a:schemeClr val="accent1"/>
              </a:solidFill>
            </a:endParaRPr>
          </a:p>
        </p:txBody>
      </p:sp>
      <p:sp>
        <p:nvSpPr>
          <p:cNvPr id="11" name="文本框 10">
            <a:extLst>
              <a:ext uri="{FF2B5EF4-FFF2-40B4-BE49-F238E27FC236}">
                <a16:creationId xmlns:a16="http://schemas.microsoft.com/office/drawing/2014/main" id="{0D803949-C401-845C-8C78-3374DC38BB9A}"/>
              </a:ext>
            </a:extLst>
          </p:cNvPr>
          <p:cNvSpPr txBox="1"/>
          <p:nvPr/>
        </p:nvSpPr>
        <p:spPr>
          <a:xfrm>
            <a:off x="2483939" y="4398012"/>
            <a:ext cx="320292" cy="36933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12" name="文本框 11">
            <a:extLst>
              <a:ext uri="{FF2B5EF4-FFF2-40B4-BE49-F238E27FC236}">
                <a16:creationId xmlns:a16="http://schemas.microsoft.com/office/drawing/2014/main" id="{1DD23CE4-E317-32D2-C6A2-236BDE009A85}"/>
              </a:ext>
            </a:extLst>
          </p:cNvPr>
          <p:cNvSpPr txBox="1"/>
          <p:nvPr/>
        </p:nvSpPr>
        <p:spPr>
          <a:xfrm>
            <a:off x="1598362" y="4667013"/>
            <a:ext cx="320292" cy="369332"/>
          </a:xfrm>
          <a:prstGeom prst="rect">
            <a:avLst/>
          </a:prstGeom>
          <a:noFill/>
        </p:spPr>
        <p:txBody>
          <a:bodyPr wrap="square" rtlCol="0">
            <a:spAutoFit/>
          </a:bodyPr>
          <a:lstStyle/>
          <a:p>
            <a:r>
              <a:rPr lang="en-US" altLang="zh-CN" dirty="0">
                <a:solidFill>
                  <a:schemeClr val="accent1"/>
                </a:solidFill>
              </a:rPr>
              <a:t>3</a:t>
            </a:r>
            <a:endParaRPr lang="zh-CN" altLang="en-US" dirty="0">
              <a:solidFill>
                <a:schemeClr val="accent1"/>
              </a:solidFill>
            </a:endParaRPr>
          </a:p>
        </p:txBody>
      </p:sp>
      <p:sp>
        <p:nvSpPr>
          <p:cNvPr id="17" name="文本框 16">
            <a:extLst>
              <a:ext uri="{FF2B5EF4-FFF2-40B4-BE49-F238E27FC236}">
                <a16:creationId xmlns:a16="http://schemas.microsoft.com/office/drawing/2014/main" id="{454CE583-24C4-BCBB-7050-A7582587349D}"/>
              </a:ext>
            </a:extLst>
          </p:cNvPr>
          <p:cNvSpPr txBox="1"/>
          <p:nvPr/>
        </p:nvSpPr>
        <p:spPr>
          <a:xfrm>
            <a:off x="2408957" y="5211219"/>
            <a:ext cx="320292" cy="369332"/>
          </a:xfrm>
          <a:prstGeom prst="rect">
            <a:avLst/>
          </a:prstGeom>
          <a:noFill/>
        </p:spPr>
        <p:txBody>
          <a:bodyPr wrap="square" rtlCol="0">
            <a:spAutoFit/>
          </a:bodyPr>
          <a:lstStyle/>
          <a:p>
            <a:r>
              <a:rPr lang="en-US" altLang="zh-CN" dirty="0">
                <a:solidFill>
                  <a:schemeClr val="accent1"/>
                </a:solidFill>
              </a:rPr>
              <a:t>4</a:t>
            </a:r>
            <a:endParaRPr lang="zh-CN" altLang="en-US" dirty="0">
              <a:solidFill>
                <a:schemeClr val="accent1"/>
              </a:solidFill>
            </a:endParaRPr>
          </a:p>
        </p:txBody>
      </p:sp>
      <p:sp>
        <p:nvSpPr>
          <p:cNvPr id="29" name="文本框 28">
            <a:extLst>
              <a:ext uri="{FF2B5EF4-FFF2-40B4-BE49-F238E27FC236}">
                <a16:creationId xmlns:a16="http://schemas.microsoft.com/office/drawing/2014/main" id="{25F5B43E-C00A-B2B2-572F-4D06D09AE801}"/>
              </a:ext>
            </a:extLst>
          </p:cNvPr>
          <p:cNvSpPr txBox="1"/>
          <p:nvPr/>
        </p:nvSpPr>
        <p:spPr>
          <a:xfrm>
            <a:off x="966517" y="3927311"/>
            <a:ext cx="320292" cy="369332"/>
          </a:xfrm>
          <a:prstGeom prst="rect">
            <a:avLst/>
          </a:prstGeom>
          <a:noFill/>
        </p:spPr>
        <p:txBody>
          <a:bodyPr wrap="square">
            <a:spAutoFit/>
          </a:bodyPr>
          <a:lstStyle/>
          <a:p>
            <a:r>
              <a:rPr lang="en-US" altLang="zh-CN" dirty="0">
                <a:solidFill>
                  <a:srgbClr val="FF0000"/>
                </a:solidFill>
              </a:rPr>
              <a:t>C</a:t>
            </a:r>
            <a:endParaRPr lang="zh-CN" altLang="en-US" dirty="0"/>
          </a:p>
        </p:txBody>
      </p:sp>
      <p:sp>
        <p:nvSpPr>
          <p:cNvPr id="13" name="文本框 12">
            <a:extLst>
              <a:ext uri="{FF2B5EF4-FFF2-40B4-BE49-F238E27FC236}">
                <a16:creationId xmlns:a16="http://schemas.microsoft.com/office/drawing/2014/main" id="{98212ECF-9524-1CAC-85AA-18D808D8258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sp>
        <p:nvSpPr>
          <p:cNvPr id="18" name="文本框 17">
            <a:extLst>
              <a:ext uri="{FF2B5EF4-FFF2-40B4-BE49-F238E27FC236}">
                <a16:creationId xmlns:a16="http://schemas.microsoft.com/office/drawing/2014/main" id="{61E2A01B-5934-6990-F175-DED91F31638A}"/>
              </a:ext>
            </a:extLst>
          </p:cNvPr>
          <p:cNvSpPr txBox="1"/>
          <p:nvPr/>
        </p:nvSpPr>
        <p:spPr>
          <a:xfrm>
            <a:off x="1346186" y="4910713"/>
            <a:ext cx="320292" cy="369332"/>
          </a:xfrm>
          <a:prstGeom prst="rect">
            <a:avLst/>
          </a:prstGeom>
          <a:noFill/>
        </p:spPr>
        <p:txBody>
          <a:bodyPr wrap="square">
            <a:spAutoFit/>
          </a:bodyPr>
          <a:lstStyle/>
          <a:p>
            <a:r>
              <a:rPr lang="en-US" altLang="zh-CN" dirty="0">
                <a:solidFill>
                  <a:srgbClr val="FF0000"/>
                </a:solidFill>
              </a:rPr>
              <a:t>C</a:t>
            </a:r>
            <a:endParaRPr lang="zh-CN" altLang="en-US" dirty="0"/>
          </a:p>
        </p:txBody>
      </p:sp>
    </p:spTree>
    <p:extLst>
      <p:ext uri="{BB962C8B-B14F-4D97-AF65-F5344CB8AC3E}">
        <p14:creationId xmlns:p14="http://schemas.microsoft.com/office/powerpoint/2010/main" val="113330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D33A20A-EB74-AC13-1030-161C6E137F56}"/>
              </a:ext>
            </a:extLst>
          </p:cNvPr>
          <p:cNvPicPr>
            <a:picLocks noChangeAspect="1"/>
          </p:cNvPicPr>
          <p:nvPr/>
        </p:nvPicPr>
        <p:blipFill>
          <a:blip r:embed="rId2"/>
          <a:stretch>
            <a:fillRect/>
          </a:stretch>
        </p:blipFill>
        <p:spPr>
          <a:xfrm>
            <a:off x="3249018" y="3826226"/>
            <a:ext cx="4498207" cy="2279880"/>
          </a:xfrm>
          <a:prstGeom prst="rect">
            <a:avLst/>
          </a:prstGeom>
        </p:spPr>
      </p:pic>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C314575-A487-E229-3693-1EB3BDAD9E3F}"/>
              </a:ext>
            </a:extLst>
          </p:cNvPr>
          <p:cNvCxnSpPr>
            <a:cxnSpLocks/>
          </p:cNvCxnSpPr>
          <p:nvPr/>
        </p:nvCxnSpPr>
        <p:spPr>
          <a:xfrm>
            <a:off x="7353317" y="5665295"/>
            <a:ext cx="502613"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DC1011B5-AD65-C968-8326-C9DA91DA67DE}"/>
              </a:ext>
            </a:extLst>
          </p:cNvPr>
          <p:cNvPicPr>
            <a:picLocks noChangeAspect="1"/>
          </p:cNvPicPr>
          <p:nvPr/>
        </p:nvPicPr>
        <p:blipFill>
          <a:blip r:embed="rId3"/>
          <a:stretch>
            <a:fillRect/>
          </a:stretch>
        </p:blipFill>
        <p:spPr>
          <a:xfrm>
            <a:off x="840075" y="3335792"/>
            <a:ext cx="2290189" cy="3031774"/>
          </a:xfrm>
          <a:prstGeom prst="rect">
            <a:avLst/>
          </a:prstGeom>
        </p:spPr>
      </p:pic>
      <p:sp>
        <p:nvSpPr>
          <p:cNvPr id="9" name="文本框 8">
            <a:extLst>
              <a:ext uri="{FF2B5EF4-FFF2-40B4-BE49-F238E27FC236}">
                <a16:creationId xmlns:a16="http://schemas.microsoft.com/office/drawing/2014/main" id="{E41F2821-A254-127F-C4D6-C54F0140CEDD}"/>
              </a:ext>
            </a:extLst>
          </p:cNvPr>
          <p:cNvSpPr txBox="1"/>
          <p:nvPr/>
        </p:nvSpPr>
        <p:spPr>
          <a:xfrm>
            <a:off x="1186040" y="3664711"/>
            <a:ext cx="320292" cy="369332"/>
          </a:xfrm>
          <a:prstGeom prst="rect">
            <a:avLst/>
          </a:prstGeom>
          <a:noFill/>
        </p:spPr>
        <p:txBody>
          <a:bodyPr wrap="square" rtlCol="0">
            <a:spAutoFit/>
          </a:bodyPr>
          <a:lstStyle/>
          <a:p>
            <a:r>
              <a:rPr lang="en-US" altLang="zh-CN" dirty="0">
                <a:solidFill>
                  <a:schemeClr val="accent1"/>
                </a:solidFill>
              </a:rPr>
              <a:t>1</a:t>
            </a:r>
            <a:endParaRPr lang="zh-CN" altLang="en-US" dirty="0">
              <a:solidFill>
                <a:schemeClr val="accent1"/>
              </a:solidFill>
            </a:endParaRPr>
          </a:p>
        </p:txBody>
      </p:sp>
      <p:sp>
        <p:nvSpPr>
          <p:cNvPr id="11" name="文本框 10">
            <a:extLst>
              <a:ext uri="{FF2B5EF4-FFF2-40B4-BE49-F238E27FC236}">
                <a16:creationId xmlns:a16="http://schemas.microsoft.com/office/drawing/2014/main" id="{0D803949-C401-845C-8C78-3374DC38BB9A}"/>
              </a:ext>
            </a:extLst>
          </p:cNvPr>
          <p:cNvSpPr txBox="1"/>
          <p:nvPr/>
        </p:nvSpPr>
        <p:spPr>
          <a:xfrm>
            <a:off x="2483939" y="4398012"/>
            <a:ext cx="320292" cy="36933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12" name="文本框 11">
            <a:extLst>
              <a:ext uri="{FF2B5EF4-FFF2-40B4-BE49-F238E27FC236}">
                <a16:creationId xmlns:a16="http://schemas.microsoft.com/office/drawing/2014/main" id="{1DD23CE4-E317-32D2-C6A2-236BDE009A85}"/>
              </a:ext>
            </a:extLst>
          </p:cNvPr>
          <p:cNvSpPr txBox="1"/>
          <p:nvPr/>
        </p:nvSpPr>
        <p:spPr>
          <a:xfrm>
            <a:off x="1598362" y="4667013"/>
            <a:ext cx="320292" cy="369332"/>
          </a:xfrm>
          <a:prstGeom prst="rect">
            <a:avLst/>
          </a:prstGeom>
          <a:noFill/>
        </p:spPr>
        <p:txBody>
          <a:bodyPr wrap="square" rtlCol="0">
            <a:spAutoFit/>
          </a:bodyPr>
          <a:lstStyle/>
          <a:p>
            <a:r>
              <a:rPr lang="en-US" altLang="zh-CN" dirty="0">
                <a:solidFill>
                  <a:schemeClr val="accent1"/>
                </a:solidFill>
              </a:rPr>
              <a:t>3</a:t>
            </a:r>
            <a:endParaRPr lang="zh-CN" altLang="en-US" dirty="0">
              <a:solidFill>
                <a:schemeClr val="accent1"/>
              </a:solidFill>
            </a:endParaRPr>
          </a:p>
        </p:txBody>
      </p:sp>
      <p:sp>
        <p:nvSpPr>
          <p:cNvPr id="17" name="文本框 16">
            <a:extLst>
              <a:ext uri="{FF2B5EF4-FFF2-40B4-BE49-F238E27FC236}">
                <a16:creationId xmlns:a16="http://schemas.microsoft.com/office/drawing/2014/main" id="{454CE583-24C4-BCBB-7050-A7582587349D}"/>
              </a:ext>
            </a:extLst>
          </p:cNvPr>
          <p:cNvSpPr txBox="1"/>
          <p:nvPr/>
        </p:nvSpPr>
        <p:spPr>
          <a:xfrm>
            <a:off x="2408957" y="5211219"/>
            <a:ext cx="320292" cy="369332"/>
          </a:xfrm>
          <a:prstGeom prst="rect">
            <a:avLst/>
          </a:prstGeom>
          <a:noFill/>
        </p:spPr>
        <p:txBody>
          <a:bodyPr wrap="square" rtlCol="0">
            <a:spAutoFit/>
          </a:bodyPr>
          <a:lstStyle/>
          <a:p>
            <a:r>
              <a:rPr lang="en-US" altLang="zh-CN" dirty="0">
                <a:solidFill>
                  <a:schemeClr val="accent1"/>
                </a:solidFill>
              </a:rPr>
              <a:t>4</a:t>
            </a:r>
            <a:endParaRPr lang="zh-CN" altLang="en-US" dirty="0">
              <a:solidFill>
                <a:schemeClr val="accent1"/>
              </a:solidFill>
            </a:endParaRPr>
          </a:p>
        </p:txBody>
      </p:sp>
      <p:sp>
        <p:nvSpPr>
          <p:cNvPr id="29" name="文本框 28">
            <a:extLst>
              <a:ext uri="{FF2B5EF4-FFF2-40B4-BE49-F238E27FC236}">
                <a16:creationId xmlns:a16="http://schemas.microsoft.com/office/drawing/2014/main" id="{25F5B43E-C00A-B2B2-572F-4D06D09AE801}"/>
              </a:ext>
            </a:extLst>
          </p:cNvPr>
          <p:cNvSpPr txBox="1"/>
          <p:nvPr/>
        </p:nvSpPr>
        <p:spPr>
          <a:xfrm>
            <a:off x="966517" y="3927311"/>
            <a:ext cx="320292" cy="369332"/>
          </a:xfrm>
          <a:prstGeom prst="rect">
            <a:avLst/>
          </a:prstGeom>
          <a:noFill/>
        </p:spPr>
        <p:txBody>
          <a:bodyPr wrap="square">
            <a:spAutoFit/>
          </a:bodyPr>
          <a:lstStyle/>
          <a:p>
            <a:r>
              <a:rPr lang="en-US" altLang="zh-CN" dirty="0">
                <a:solidFill>
                  <a:srgbClr val="FF0000"/>
                </a:solidFill>
              </a:rPr>
              <a:t>C</a:t>
            </a:r>
            <a:endParaRPr lang="zh-CN" altLang="en-US" dirty="0"/>
          </a:p>
        </p:txBody>
      </p:sp>
      <p:sp>
        <p:nvSpPr>
          <p:cNvPr id="3" name="文本框 2">
            <a:extLst>
              <a:ext uri="{FF2B5EF4-FFF2-40B4-BE49-F238E27FC236}">
                <a16:creationId xmlns:a16="http://schemas.microsoft.com/office/drawing/2014/main" id="{2882C9C4-1CD3-A3C6-2B77-89A93D41DC8C}"/>
              </a:ext>
            </a:extLst>
          </p:cNvPr>
          <p:cNvSpPr txBox="1"/>
          <p:nvPr/>
        </p:nvSpPr>
        <p:spPr>
          <a:xfrm>
            <a:off x="7857737" y="4296643"/>
            <a:ext cx="1207241" cy="369332"/>
          </a:xfrm>
          <a:prstGeom prst="rect">
            <a:avLst/>
          </a:prstGeom>
          <a:noFill/>
        </p:spPr>
        <p:txBody>
          <a:bodyPr wrap="square" rtlCol="0">
            <a:spAutoFit/>
          </a:bodyPr>
          <a:lstStyle/>
          <a:p>
            <a:r>
              <a:rPr lang="en-US" altLang="zh-CN" dirty="0">
                <a:solidFill>
                  <a:srgbClr val="FF0000"/>
                </a:solidFill>
              </a:rPr>
              <a:t>2</a:t>
            </a:r>
            <a:r>
              <a:rPr lang="zh-CN" altLang="en-US" dirty="0">
                <a:solidFill>
                  <a:srgbClr val="FF0000"/>
                </a:solidFill>
              </a:rPr>
              <a:t>：</a:t>
            </a:r>
            <a:r>
              <a:rPr lang="en-US" altLang="zh-CN" dirty="0">
                <a:solidFill>
                  <a:srgbClr val="FF0000"/>
                </a:solidFill>
              </a:rPr>
              <a:t> A or B</a:t>
            </a:r>
            <a:endParaRPr lang="zh-CN" altLang="en-US" dirty="0">
              <a:solidFill>
                <a:srgbClr val="FF0000"/>
              </a:solidFill>
            </a:endParaRPr>
          </a:p>
        </p:txBody>
      </p:sp>
      <p:cxnSp>
        <p:nvCxnSpPr>
          <p:cNvPr id="6" name="直接箭头连接符 5">
            <a:extLst>
              <a:ext uri="{FF2B5EF4-FFF2-40B4-BE49-F238E27FC236}">
                <a16:creationId xmlns:a16="http://schemas.microsoft.com/office/drawing/2014/main" id="{C458021A-2F33-C23B-B41F-8946A08C540F}"/>
              </a:ext>
            </a:extLst>
          </p:cNvPr>
          <p:cNvCxnSpPr>
            <a:cxnSpLocks/>
          </p:cNvCxnSpPr>
          <p:nvPr/>
        </p:nvCxnSpPr>
        <p:spPr>
          <a:xfrm>
            <a:off x="7355124" y="4481423"/>
            <a:ext cx="502613"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A20A2020-CC3B-1670-8990-7AEF50DAF05A}"/>
              </a:ext>
            </a:extLst>
          </p:cNvPr>
          <p:cNvSpPr txBox="1"/>
          <p:nvPr/>
        </p:nvSpPr>
        <p:spPr>
          <a:xfrm>
            <a:off x="2729249" y="4122044"/>
            <a:ext cx="722489" cy="369332"/>
          </a:xfrm>
          <a:prstGeom prst="rect">
            <a:avLst/>
          </a:prstGeom>
          <a:noFill/>
        </p:spPr>
        <p:txBody>
          <a:bodyPr wrap="square">
            <a:spAutoFit/>
          </a:bodyPr>
          <a:lstStyle/>
          <a:p>
            <a:r>
              <a:rPr lang="en-US" altLang="zh-CN" dirty="0">
                <a:solidFill>
                  <a:srgbClr val="FF0000"/>
                </a:solidFill>
              </a:rPr>
              <a:t>A / B</a:t>
            </a:r>
            <a:endParaRPr lang="zh-CN" altLang="en-US" dirty="0"/>
          </a:p>
        </p:txBody>
      </p:sp>
      <p:sp>
        <p:nvSpPr>
          <p:cNvPr id="13" name="文本框 12">
            <a:extLst>
              <a:ext uri="{FF2B5EF4-FFF2-40B4-BE49-F238E27FC236}">
                <a16:creationId xmlns:a16="http://schemas.microsoft.com/office/drawing/2014/main" id="{98212ECF-9524-1CAC-85AA-18D808D8258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sp>
        <p:nvSpPr>
          <p:cNvPr id="16" name="文本框 15">
            <a:extLst>
              <a:ext uri="{FF2B5EF4-FFF2-40B4-BE49-F238E27FC236}">
                <a16:creationId xmlns:a16="http://schemas.microsoft.com/office/drawing/2014/main" id="{36D711B3-B0A7-0229-9C96-05030D3BD832}"/>
              </a:ext>
            </a:extLst>
          </p:cNvPr>
          <p:cNvSpPr txBox="1"/>
          <p:nvPr/>
        </p:nvSpPr>
        <p:spPr>
          <a:xfrm>
            <a:off x="2729249" y="5480629"/>
            <a:ext cx="722489" cy="369332"/>
          </a:xfrm>
          <a:prstGeom prst="rect">
            <a:avLst/>
          </a:prstGeom>
          <a:noFill/>
        </p:spPr>
        <p:txBody>
          <a:bodyPr wrap="square">
            <a:spAutoFit/>
          </a:bodyPr>
          <a:lstStyle/>
          <a:p>
            <a:r>
              <a:rPr lang="en-US" altLang="zh-CN" dirty="0">
                <a:solidFill>
                  <a:srgbClr val="FF0000"/>
                </a:solidFill>
              </a:rPr>
              <a:t>A / B</a:t>
            </a:r>
            <a:endParaRPr lang="zh-CN" altLang="en-US" dirty="0"/>
          </a:p>
        </p:txBody>
      </p:sp>
      <p:sp>
        <p:nvSpPr>
          <p:cNvPr id="18" name="文本框 17">
            <a:extLst>
              <a:ext uri="{FF2B5EF4-FFF2-40B4-BE49-F238E27FC236}">
                <a16:creationId xmlns:a16="http://schemas.microsoft.com/office/drawing/2014/main" id="{61E2A01B-5934-6990-F175-DED91F31638A}"/>
              </a:ext>
            </a:extLst>
          </p:cNvPr>
          <p:cNvSpPr txBox="1"/>
          <p:nvPr/>
        </p:nvSpPr>
        <p:spPr>
          <a:xfrm>
            <a:off x="1346186" y="4910713"/>
            <a:ext cx="320292" cy="369332"/>
          </a:xfrm>
          <a:prstGeom prst="rect">
            <a:avLst/>
          </a:prstGeom>
          <a:noFill/>
        </p:spPr>
        <p:txBody>
          <a:bodyPr wrap="square">
            <a:spAutoFit/>
          </a:bodyPr>
          <a:lstStyle/>
          <a:p>
            <a:r>
              <a:rPr lang="en-US" altLang="zh-CN" dirty="0">
                <a:solidFill>
                  <a:srgbClr val="FF0000"/>
                </a:solidFill>
              </a:rPr>
              <a:t>C</a:t>
            </a:r>
            <a:endParaRPr lang="zh-CN" altLang="en-US" dirty="0"/>
          </a:p>
        </p:txBody>
      </p:sp>
      <p:sp>
        <p:nvSpPr>
          <p:cNvPr id="7" name="文本框 6">
            <a:extLst>
              <a:ext uri="{FF2B5EF4-FFF2-40B4-BE49-F238E27FC236}">
                <a16:creationId xmlns:a16="http://schemas.microsoft.com/office/drawing/2014/main" id="{405CFEAD-B868-424F-97D8-70FD326A8ED0}"/>
              </a:ext>
            </a:extLst>
          </p:cNvPr>
          <p:cNvSpPr txBox="1"/>
          <p:nvPr/>
        </p:nvSpPr>
        <p:spPr>
          <a:xfrm>
            <a:off x="7900793" y="5480629"/>
            <a:ext cx="1134534" cy="369332"/>
          </a:xfrm>
          <a:prstGeom prst="rect">
            <a:avLst/>
          </a:prstGeom>
          <a:noFill/>
        </p:spPr>
        <p:txBody>
          <a:bodyPr wrap="square">
            <a:spAutoFit/>
          </a:bodyPr>
          <a:lstStyle/>
          <a:p>
            <a:r>
              <a:rPr lang="en-US" altLang="zh-CN" dirty="0">
                <a:solidFill>
                  <a:srgbClr val="FF0000"/>
                </a:solidFill>
              </a:rPr>
              <a:t>4</a:t>
            </a:r>
            <a:r>
              <a:rPr lang="zh-CN" altLang="en-US" dirty="0">
                <a:solidFill>
                  <a:srgbClr val="FF0000"/>
                </a:solidFill>
              </a:rPr>
              <a:t>：</a:t>
            </a:r>
            <a:r>
              <a:rPr lang="en-US" altLang="zh-CN" dirty="0">
                <a:solidFill>
                  <a:srgbClr val="FF0000"/>
                </a:solidFill>
              </a:rPr>
              <a:t>A or B</a:t>
            </a:r>
            <a:endParaRPr lang="zh-CN" altLang="en-US" dirty="0">
              <a:solidFill>
                <a:srgbClr val="FF0000"/>
              </a:solidFill>
            </a:endParaRPr>
          </a:p>
        </p:txBody>
      </p:sp>
    </p:spTree>
    <p:extLst>
      <p:ext uri="{BB962C8B-B14F-4D97-AF65-F5344CB8AC3E}">
        <p14:creationId xmlns:p14="http://schemas.microsoft.com/office/powerpoint/2010/main" val="24474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2EFDFFB-E4FF-F040-A6CD-64E8A83C7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3106905"/>
            <a:ext cx="4910447" cy="3504535"/>
          </a:xfrm>
          <a:prstGeom prst="rect">
            <a:avLst/>
          </a:prstGeom>
        </p:spPr>
      </p:pic>
      <p:cxnSp>
        <p:nvCxnSpPr>
          <p:cNvPr id="13" name="直接箭头连接符 12">
            <a:extLst>
              <a:ext uri="{FF2B5EF4-FFF2-40B4-BE49-F238E27FC236}">
                <a16:creationId xmlns:a16="http://schemas.microsoft.com/office/drawing/2014/main" id="{072B907B-2301-A822-DF90-A930BBA02209}"/>
              </a:ext>
            </a:extLst>
          </p:cNvPr>
          <p:cNvCxnSpPr/>
          <p:nvPr/>
        </p:nvCxnSpPr>
        <p:spPr>
          <a:xfrm>
            <a:off x="5385459" y="4952010"/>
            <a:ext cx="955964"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 name="文本框 13">
            <a:extLst>
              <a:ext uri="{FF2B5EF4-FFF2-40B4-BE49-F238E27FC236}">
                <a16:creationId xmlns:a16="http://schemas.microsoft.com/office/drawing/2014/main" id="{2574D42D-7EB6-AF29-A337-796B00BB9FFA}"/>
              </a:ext>
            </a:extLst>
          </p:cNvPr>
          <p:cNvSpPr txBox="1"/>
          <p:nvPr/>
        </p:nvSpPr>
        <p:spPr>
          <a:xfrm>
            <a:off x="6460177" y="4767344"/>
            <a:ext cx="1175657" cy="369332"/>
          </a:xfrm>
          <a:prstGeom prst="rect">
            <a:avLst/>
          </a:prstGeom>
          <a:noFill/>
        </p:spPr>
        <p:txBody>
          <a:bodyPr wrap="square" rtlCol="0">
            <a:spAutoFit/>
          </a:bodyPr>
          <a:lstStyle/>
          <a:p>
            <a:r>
              <a:rPr lang="en-US" altLang="zh-CN" dirty="0">
                <a:solidFill>
                  <a:srgbClr val="FF0000"/>
                </a:solidFill>
              </a:rPr>
              <a:t>4</a:t>
            </a:r>
            <a:r>
              <a:rPr lang="zh-CN" altLang="en-US" dirty="0">
                <a:solidFill>
                  <a:srgbClr val="FF0000"/>
                </a:solidFill>
              </a:rPr>
              <a:t>：</a:t>
            </a:r>
            <a:r>
              <a:rPr lang="en-US" altLang="zh-CN" dirty="0">
                <a:solidFill>
                  <a:srgbClr val="FF0000"/>
                </a:solidFill>
              </a:rPr>
              <a:t>A</a:t>
            </a:r>
            <a:endParaRPr lang="zh-CN" altLang="en-US" dirty="0">
              <a:solidFill>
                <a:srgbClr val="FF0000"/>
              </a:solidFill>
            </a:endParaRPr>
          </a:p>
        </p:txBody>
      </p:sp>
      <p:sp>
        <p:nvSpPr>
          <p:cNvPr id="16" name="文本框 15">
            <a:extLst>
              <a:ext uri="{FF2B5EF4-FFF2-40B4-BE49-F238E27FC236}">
                <a16:creationId xmlns:a16="http://schemas.microsoft.com/office/drawing/2014/main" id="{65DE3CA3-4497-D070-8883-5773002A6ED7}"/>
              </a:ext>
            </a:extLst>
          </p:cNvPr>
          <p:cNvSpPr txBox="1"/>
          <p:nvPr/>
        </p:nvSpPr>
        <p:spPr>
          <a:xfrm>
            <a:off x="1757548" y="5196375"/>
            <a:ext cx="380010" cy="369332"/>
          </a:xfrm>
          <a:prstGeom prst="rect">
            <a:avLst/>
          </a:prstGeom>
          <a:noFill/>
        </p:spPr>
        <p:txBody>
          <a:bodyPr wrap="square" rtlCol="0">
            <a:spAutoFit/>
          </a:bodyPr>
          <a:lstStyle/>
          <a:p>
            <a:r>
              <a:rPr lang="en-US" altLang="zh-CN" dirty="0">
                <a:solidFill>
                  <a:srgbClr val="FF0000"/>
                </a:solidFill>
              </a:rPr>
              <a:t>A</a:t>
            </a:r>
            <a:endParaRPr lang="zh-CN" altLang="en-US" dirty="0">
              <a:solidFill>
                <a:srgbClr val="FF0000"/>
              </a:solidFill>
            </a:endParaRPr>
          </a:p>
        </p:txBody>
      </p:sp>
      <p:cxnSp>
        <p:nvCxnSpPr>
          <p:cNvPr id="18" name="直接箭头连接符 17">
            <a:extLst>
              <a:ext uri="{FF2B5EF4-FFF2-40B4-BE49-F238E27FC236}">
                <a16:creationId xmlns:a16="http://schemas.microsoft.com/office/drawing/2014/main" id="{D13A82A9-DE36-9A8F-F746-C8307E2B7352}"/>
              </a:ext>
            </a:extLst>
          </p:cNvPr>
          <p:cNvCxnSpPr/>
          <p:nvPr/>
        </p:nvCxnSpPr>
        <p:spPr>
          <a:xfrm>
            <a:off x="5385459" y="5240976"/>
            <a:ext cx="955964"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3E5538AB-3EA6-4042-7D50-47440BFCCA5C}"/>
              </a:ext>
            </a:extLst>
          </p:cNvPr>
          <p:cNvSpPr txBox="1"/>
          <p:nvPr/>
        </p:nvSpPr>
        <p:spPr>
          <a:xfrm>
            <a:off x="6460177" y="5056310"/>
            <a:ext cx="1175657" cy="369332"/>
          </a:xfrm>
          <a:prstGeom prst="rect">
            <a:avLst/>
          </a:prstGeom>
          <a:noFill/>
        </p:spPr>
        <p:txBody>
          <a:bodyPr wrap="square" rtlCol="0">
            <a:spAutoFit/>
          </a:bodyPr>
          <a:lstStyle/>
          <a:p>
            <a:r>
              <a:rPr lang="en-US" altLang="zh-CN" dirty="0">
                <a:solidFill>
                  <a:srgbClr val="FF0000"/>
                </a:solidFill>
              </a:rPr>
              <a:t>5</a:t>
            </a:r>
            <a:r>
              <a:rPr lang="zh-CN" altLang="en-US" dirty="0">
                <a:solidFill>
                  <a:srgbClr val="FF0000"/>
                </a:solidFill>
              </a:rPr>
              <a:t>：</a:t>
            </a:r>
            <a:r>
              <a:rPr lang="en-US" altLang="zh-CN" dirty="0">
                <a:solidFill>
                  <a:srgbClr val="FF0000"/>
                </a:solidFill>
              </a:rPr>
              <a:t>B or C</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0C314575-A487-E229-3693-1EB3BDAD9E3F}"/>
              </a:ext>
            </a:extLst>
          </p:cNvPr>
          <p:cNvCxnSpPr/>
          <p:nvPr/>
        </p:nvCxnSpPr>
        <p:spPr>
          <a:xfrm>
            <a:off x="5385459" y="5529942"/>
            <a:ext cx="955964"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1" name="文本框 20">
            <a:extLst>
              <a:ext uri="{FF2B5EF4-FFF2-40B4-BE49-F238E27FC236}">
                <a16:creationId xmlns:a16="http://schemas.microsoft.com/office/drawing/2014/main" id="{31D1631C-CA6E-D003-FDF5-18976E60F0EC}"/>
              </a:ext>
            </a:extLst>
          </p:cNvPr>
          <p:cNvSpPr txBox="1"/>
          <p:nvPr/>
        </p:nvSpPr>
        <p:spPr>
          <a:xfrm>
            <a:off x="6460177" y="5345276"/>
            <a:ext cx="1175657" cy="369332"/>
          </a:xfrm>
          <a:prstGeom prst="rect">
            <a:avLst/>
          </a:prstGeom>
          <a:noFill/>
        </p:spPr>
        <p:txBody>
          <a:bodyPr wrap="square" rtlCol="0">
            <a:spAutoFit/>
          </a:bodyPr>
          <a:lstStyle/>
          <a:p>
            <a:r>
              <a:rPr lang="en-US" altLang="zh-CN" dirty="0">
                <a:solidFill>
                  <a:srgbClr val="FF0000"/>
                </a:solidFill>
              </a:rPr>
              <a:t>5</a:t>
            </a:r>
            <a:r>
              <a:rPr lang="zh-CN" altLang="en-US" dirty="0">
                <a:solidFill>
                  <a:srgbClr val="FF0000"/>
                </a:solidFill>
              </a:rPr>
              <a:t>：</a:t>
            </a:r>
            <a:r>
              <a:rPr lang="en-US" altLang="zh-CN" dirty="0">
                <a:solidFill>
                  <a:srgbClr val="FF0000"/>
                </a:solidFill>
              </a:rPr>
              <a:t>A or C</a:t>
            </a:r>
            <a:endParaRPr lang="zh-CN" altLang="en-US" dirty="0">
              <a:solidFill>
                <a:srgbClr val="FF0000"/>
              </a:solidFill>
            </a:endParaRPr>
          </a:p>
        </p:txBody>
      </p:sp>
      <p:sp>
        <p:nvSpPr>
          <p:cNvPr id="24" name="箭头: 右 23">
            <a:extLst>
              <a:ext uri="{FF2B5EF4-FFF2-40B4-BE49-F238E27FC236}">
                <a16:creationId xmlns:a16="http://schemas.microsoft.com/office/drawing/2014/main" id="{5B00B40A-5610-ADA2-BDC3-6A94F7B3592C}"/>
              </a:ext>
            </a:extLst>
          </p:cNvPr>
          <p:cNvSpPr/>
          <p:nvPr/>
        </p:nvSpPr>
        <p:spPr>
          <a:xfrm>
            <a:off x="7635834" y="5245671"/>
            <a:ext cx="409699" cy="2889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2B5F379-5E2F-44DA-9493-4BBBE2405169}"/>
              </a:ext>
            </a:extLst>
          </p:cNvPr>
          <p:cNvSpPr txBox="1"/>
          <p:nvPr/>
        </p:nvSpPr>
        <p:spPr>
          <a:xfrm>
            <a:off x="8156370" y="5211219"/>
            <a:ext cx="791688" cy="369332"/>
          </a:xfrm>
          <a:prstGeom prst="rect">
            <a:avLst/>
          </a:prstGeom>
          <a:noFill/>
        </p:spPr>
        <p:txBody>
          <a:bodyPr wrap="square" rtlCol="0">
            <a:spAutoFit/>
          </a:bodyPr>
          <a:lstStyle/>
          <a:p>
            <a:r>
              <a:rPr lang="en-US" altLang="zh-CN" dirty="0">
                <a:solidFill>
                  <a:srgbClr val="FF0000"/>
                </a:solidFill>
              </a:rPr>
              <a:t>5</a:t>
            </a:r>
            <a:r>
              <a:rPr lang="zh-CN" altLang="en-US" dirty="0">
                <a:solidFill>
                  <a:srgbClr val="FF0000"/>
                </a:solidFill>
              </a:rPr>
              <a:t>：</a:t>
            </a:r>
            <a:r>
              <a:rPr lang="en-US" altLang="zh-CN" dirty="0">
                <a:solidFill>
                  <a:srgbClr val="FF0000"/>
                </a:solidFill>
              </a:rPr>
              <a:t>C</a:t>
            </a:r>
            <a:endParaRPr lang="zh-CN" altLang="en-US" dirty="0">
              <a:solidFill>
                <a:srgbClr val="FF0000"/>
              </a:solidFill>
            </a:endParaRPr>
          </a:p>
        </p:txBody>
      </p:sp>
      <p:sp>
        <p:nvSpPr>
          <p:cNvPr id="26" name="文本框 25">
            <a:extLst>
              <a:ext uri="{FF2B5EF4-FFF2-40B4-BE49-F238E27FC236}">
                <a16:creationId xmlns:a16="http://schemas.microsoft.com/office/drawing/2014/main" id="{D2160312-A1FC-3703-569C-16EFFF5DEDD7}"/>
              </a:ext>
            </a:extLst>
          </p:cNvPr>
          <p:cNvSpPr txBox="1"/>
          <p:nvPr/>
        </p:nvSpPr>
        <p:spPr>
          <a:xfrm>
            <a:off x="1377538" y="5990043"/>
            <a:ext cx="380010" cy="369332"/>
          </a:xfrm>
          <a:prstGeom prst="rect">
            <a:avLst/>
          </a:prstGeom>
          <a:noFill/>
        </p:spPr>
        <p:txBody>
          <a:bodyPr wrap="square" rtlCol="0">
            <a:spAutoFit/>
          </a:bodyPr>
          <a:lstStyle/>
          <a:p>
            <a:r>
              <a:rPr lang="en-US" altLang="zh-CN" dirty="0">
                <a:solidFill>
                  <a:srgbClr val="FF0000"/>
                </a:solidFill>
              </a:rPr>
              <a:t>C</a:t>
            </a:r>
            <a:endParaRPr lang="zh-CN" altLang="en-US" dirty="0">
              <a:solidFill>
                <a:srgbClr val="FF0000"/>
              </a:solidFill>
            </a:endParaRPr>
          </a:p>
        </p:txBody>
      </p:sp>
      <p:sp>
        <p:nvSpPr>
          <p:cNvPr id="4" name="文本框 3">
            <a:extLst>
              <a:ext uri="{FF2B5EF4-FFF2-40B4-BE49-F238E27FC236}">
                <a16:creationId xmlns:a16="http://schemas.microsoft.com/office/drawing/2014/main" id="{81213119-DE28-F672-9585-2D831337A19A}"/>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spTree>
    <p:extLst>
      <p:ext uri="{BB962C8B-B14F-4D97-AF65-F5344CB8AC3E}">
        <p14:creationId xmlns:p14="http://schemas.microsoft.com/office/powerpoint/2010/main" val="26516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P spid="24" grpId="0" animBg="1"/>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BC5B3C6-9457-0391-9691-356C60381D5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pic>
        <p:nvPicPr>
          <p:cNvPr id="7" name="图片 6">
            <a:extLst>
              <a:ext uri="{FF2B5EF4-FFF2-40B4-BE49-F238E27FC236}">
                <a16:creationId xmlns:a16="http://schemas.microsoft.com/office/drawing/2014/main" id="{E2EFDFFB-E4FF-F040-A6CD-64E8A83C7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3106905"/>
            <a:ext cx="4910447" cy="3504535"/>
          </a:xfrm>
          <a:prstGeom prst="rect">
            <a:avLst/>
          </a:prstGeom>
        </p:spPr>
      </p:pic>
      <p:sp>
        <p:nvSpPr>
          <p:cNvPr id="16" name="文本框 15">
            <a:extLst>
              <a:ext uri="{FF2B5EF4-FFF2-40B4-BE49-F238E27FC236}">
                <a16:creationId xmlns:a16="http://schemas.microsoft.com/office/drawing/2014/main" id="{65DE3CA3-4497-D070-8883-5773002A6ED7}"/>
              </a:ext>
            </a:extLst>
          </p:cNvPr>
          <p:cNvSpPr txBox="1"/>
          <p:nvPr/>
        </p:nvSpPr>
        <p:spPr>
          <a:xfrm>
            <a:off x="1757548" y="5196375"/>
            <a:ext cx="38001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26" name="文本框 25">
            <a:extLst>
              <a:ext uri="{FF2B5EF4-FFF2-40B4-BE49-F238E27FC236}">
                <a16:creationId xmlns:a16="http://schemas.microsoft.com/office/drawing/2014/main" id="{D2160312-A1FC-3703-569C-16EFFF5DEDD7}"/>
              </a:ext>
            </a:extLst>
          </p:cNvPr>
          <p:cNvSpPr txBox="1"/>
          <p:nvPr/>
        </p:nvSpPr>
        <p:spPr>
          <a:xfrm>
            <a:off x="1377538" y="5990043"/>
            <a:ext cx="380010"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cxnSp>
        <p:nvCxnSpPr>
          <p:cNvPr id="3" name="直接箭头连接符 2">
            <a:extLst>
              <a:ext uri="{FF2B5EF4-FFF2-40B4-BE49-F238E27FC236}">
                <a16:creationId xmlns:a16="http://schemas.microsoft.com/office/drawing/2014/main" id="{EC1F6490-490D-AABD-7715-DCABEB11F63A}"/>
              </a:ext>
            </a:extLst>
          </p:cNvPr>
          <p:cNvCxnSpPr/>
          <p:nvPr/>
        </p:nvCxnSpPr>
        <p:spPr>
          <a:xfrm>
            <a:off x="5385459" y="4952010"/>
            <a:ext cx="955964" cy="0"/>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文本框 3">
            <a:extLst>
              <a:ext uri="{FF2B5EF4-FFF2-40B4-BE49-F238E27FC236}">
                <a16:creationId xmlns:a16="http://schemas.microsoft.com/office/drawing/2014/main" id="{83A1E5C6-5FAF-F038-2535-A0B11B4CD0ED}"/>
              </a:ext>
            </a:extLst>
          </p:cNvPr>
          <p:cNvSpPr txBox="1"/>
          <p:nvPr/>
        </p:nvSpPr>
        <p:spPr>
          <a:xfrm>
            <a:off x="6460177" y="4767344"/>
            <a:ext cx="1905989" cy="369332"/>
          </a:xfrm>
          <a:prstGeom prst="rect">
            <a:avLst/>
          </a:prstGeom>
          <a:noFill/>
        </p:spPr>
        <p:txBody>
          <a:bodyPr wrap="square" rtlCol="0">
            <a:spAutoFit/>
          </a:bodyPr>
          <a:lstStyle/>
          <a:p>
            <a:r>
              <a:rPr lang="en-US" altLang="zh-CN" dirty="0">
                <a:solidFill>
                  <a:srgbClr val="FF0000"/>
                </a:solidFill>
              </a:rPr>
              <a:t>1,2</a:t>
            </a:r>
            <a:r>
              <a:rPr lang="zh-CN" altLang="en-US" dirty="0">
                <a:solidFill>
                  <a:srgbClr val="FF0000"/>
                </a:solidFill>
              </a:rPr>
              <a:t>：</a:t>
            </a:r>
            <a:r>
              <a:rPr lang="en-US" altLang="zh-CN" dirty="0">
                <a:solidFill>
                  <a:srgbClr val="FF0000"/>
                </a:solidFill>
              </a:rPr>
              <a:t>A or 3</a:t>
            </a:r>
            <a:r>
              <a:rPr lang="zh-CN" altLang="en-US" dirty="0">
                <a:solidFill>
                  <a:srgbClr val="FF0000"/>
                </a:solidFill>
              </a:rPr>
              <a:t>：</a:t>
            </a:r>
            <a:r>
              <a:rPr lang="en-US" altLang="zh-CN" dirty="0">
                <a:solidFill>
                  <a:srgbClr val="FF0000"/>
                </a:solidFill>
              </a:rPr>
              <a:t>A</a:t>
            </a:r>
            <a:endParaRPr lang="zh-CN" altLang="en-US" dirty="0">
              <a:solidFill>
                <a:srgbClr val="FF0000"/>
              </a:solidFill>
            </a:endParaRPr>
          </a:p>
        </p:txBody>
      </p:sp>
      <p:sp>
        <p:nvSpPr>
          <p:cNvPr id="11" name="箭头: 右 10">
            <a:extLst>
              <a:ext uri="{FF2B5EF4-FFF2-40B4-BE49-F238E27FC236}">
                <a16:creationId xmlns:a16="http://schemas.microsoft.com/office/drawing/2014/main" id="{94D2F344-2CB8-4299-B618-44142ACA8226}"/>
              </a:ext>
            </a:extLst>
          </p:cNvPr>
          <p:cNvSpPr/>
          <p:nvPr/>
        </p:nvSpPr>
        <p:spPr>
          <a:xfrm>
            <a:off x="5541322" y="5196375"/>
            <a:ext cx="644237" cy="3693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6BFEA1E-B7C6-C373-F5B9-FE11F37E9B2F}"/>
              </a:ext>
            </a:extLst>
          </p:cNvPr>
          <p:cNvSpPr txBox="1"/>
          <p:nvPr/>
        </p:nvSpPr>
        <p:spPr>
          <a:xfrm>
            <a:off x="6185559" y="5184892"/>
            <a:ext cx="1905989" cy="369332"/>
          </a:xfrm>
          <a:prstGeom prst="rect">
            <a:avLst/>
          </a:prstGeom>
          <a:noFill/>
        </p:spPr>
        <p:txBody>
          <a:bodyPr wrap="square" rtlCol="0">
            <a:spAutoFit/>
          </a:bodyPr>
          <a:lstStyle/>
          <a:p>
            <a:r>
              <a:rPr lang="zh-CN" altLang="en-US" dirty="0">
                <a:solidFill>
                  <a:srgbClr val="FF0000"/>
                </a:solidFill>
              </a:rPr>
              <a:t>若</a:t>
            </a:r>
            <a:r>
              <a:rPr lang="en-US" altLang="zh-CN" dirty="0">
                <a:solidFill>
                  <a:srgbClr val="FF0000"/>
                </a:solidFill>
              </a:rPr>
              <a:t>1,2</a:t>
            </a:r>
            <a:r>
              <a:rPr lang="zh-CN" altLang="en-US" dirty="0">
                <a:solidFill>
                  <a:srgbClr val="FF0000"/>
                </a:solidFill>
              </a:rPr>
              <a:t>为</a:t>
            </a:r>
            <a:r>
              <a:rPr lang="en-US" altLang="zh-CN" dirty="0">
                <a:solidFill>
                  <a:srgbClr val="FF0000"/>
                </a:solidFill>
              </a:rPr>
              <a:t>A </a:t>
            </a:r>
            <a:r>
              <a:rPr lang="zh-CN" altLang="en-US" dirty="0">
                <a:solidFill>
                  <a:srgbClr val="FF0000"/>
                </a:solidFill>
              </a:rPr>
              <a:t>则</a:t>
            </a:r>
            <a:r>
              <a:rPr lang="en-US" altLang="zh-CN" dirty="0">
                <a:solidFill>
                  <a:srgbClr val="FF0000"/>
                </a:solidFill>
              </a:rPr>
              <a:t> 3</a:t>
            </a:r>
            <a:r>
              <a:rPr lang="zh-CN" altLang="en-US" dirty="0">
                <a:solidFill>
                  <a:srgbClr val="FF0000"/>
                </a:solidFill>
              </a:rPr>
              <a:t>为</a:t>
            </a:r>
            <a:r>
              <a:rPr lang="en-US" altLang="zh-CN" dirty="0">
                <a:solidFill>
                  <a:srgbClr val="FF0000"/>
                </a:solidFill>
              </a:rPr>
              <a:t>C</a:t>
            </a:r>
            <a:endParaRPr lang="zh-CN" altLang="en-US" dirty="0">
              <a:solidFill>
                <a:srgbClr val="FF0000"/>
              </a:solidFill>
            </a:endParaRPr>
          </a:p>
        </p:txBody>
      </p:sp>
      <p:sp>
        <p:nvSpPr>
          <p:cNvPr id="6" name="文本框 5">
            <a:extLst>
              <a:ext uri="{FF2B5EF4-FFF2-40B4-BE49-F238E27FC236}">
                <a16:creationId xmlns:a16="http://schemas.microsoft.com/office/drawing/2014/main" id="{F901A231-5C0E-6B8E-6610-73AAA1BEE86B}"/>
              </a:ext>
            </a:extLst>
          </p:cNvPr>
          <p:cNvSpPr txBox="1"/>
          <p:nvPr/>
        </p:nvSpPr>
        <p:spPr>
          <a:xfrm>
            <a:off x="876794" y="3519975"/>
            <a:ext cx="380010" cy="369332"/>
          </a:xfrm>
          <a:prstGeom prst="rect">
            <a:avLst/>
          </a:prstGeom>
          <a:noFill/>
        </p:spPr>
        <p:txBody>
          <a:bodyPr wrap="square" rtlCol="0">
            <a:spAutoFit/>
          </a:bodyPr>
          <a:lstStyle/>
          <a:p>
            <a:r>
              <a:rPr lang="en-US" altLang="zh-CN" b="1" dirty="0">
                <a:solidFill>
                  <a:schemeClr val="accent1"/>
                </a:solidFill>
              </a:rPr>
              <a:t>A</a:t>
            </a:r>
            <a:endParaRPr lang="zh-CN" altLang="en-US" b="1" dirty="0">
              <a:solidFill>
                <a:schemeClr val="accent1"/>
              </a:solidFill>
            </a:endParaRPr>
          </a:p>
        </p:txBody>
      </p:sp>
      <p:sp>
        <p:nvSpPr>
          <p:cNvPr id="8" name="文本框 7">
            <a:extLst>
              <a:ext uri="{FF2B5EF4-FFF2-40B4-BE49-F238E27FC236}">
                <a16:creationId xmlns:a16="http://schemas.microsoft.com/office/drawing/2014/main" id="{BE32E173-BA8F-1F8A-4113-75226F20F437}"/>
              </a:ext>
            </a:extLst>
          </p:cNvPr>
          <p:cNvSpPr txBox="1"/>
          <p:nvPr/>
        </p:nvSpPr>
        <p:spPr>
          <a:xfrm>
            <a:off x="1452748" y="4115014"/>
            <a:ext cx="380010" cy="369332"/>
          </a:xfrm>
          <a:prstGeom prst="rect">
            <a:avLst/>
          </a:prstGeom>
          <a:noFill/>
        </p:spPr>
        <p:txBody>
          <a:bodyPr wrap="square" rtlCol="0">
            <a:spAutoFit/>
          </a:bodyPr>
          <a:lstStyle/>
          <a:p>
            <a:r>
              <a:rPr lang="en-US" altLang="zh-CN" b="1" dirty="0">
                <a:solidFill>
                  <a:schemeClr val="accent1"/>
                </a:solidFill>
              </a:rPr>
              <a:t>A</a:t>
            </a:r>
            <a:endParaRPr lang="zh-CN" altLang="en-US" b="1" dirty="0">
              <a:solidFill>
                <a:schemeClr val="accent1"/>
              </a:solidFill>
            </a:endParaRPr>
          </a:p>
        </p:txBody>
      </p:sp>
    </p:spTree>
    <p:extLst>
      <p:ext uri="{BB962C8B-B14F-4D97-AF65-F5344CB8AC3E}">
        <p14:creationId xmlns:p14="http://schemas.microsoft.com/office/powerpoint/2010/main" val="148680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BC5B3C6-9457-0391-9691-356C60381D5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pic>
        <p:nvPicPr>
          <p:cNvPr id="7" name="图片 6">
            <a:extLst>
              <a:ext uri="{FF2B5EF4-FFF2-40B4-BE49-F238E27FC236}">
                <a16:creationId xmlns:a16="http://schemas.microsoft.com/office/drawing/2014/main" id="{E2EFDFFB-E4FF-F040-A6CD-64E8A83C7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3106905"/>
            <a:ext cx="4910447" cy="3504535"/>
          </a:xfrm>
          <a:prstGeom prst="rect">
            <a:avLst/>
          </a:prstGeom>
        </p:spPr>
      </p:pic>
      <p:sp>
        <p:nvSpPr>
          <p:cNvPr id="16" name="文本框 15">
            <a:extLst>
              <a:ext uri="{FF2B5EF4-FFF2-40B4-BE49-F238E27FC236}">
                <a16:creationId xmlns:a16="http://schemas.microsoft.com/office/drawing/2014/main" id="{65DE3CA3-4497-D070-8883-5773002A6ED7}"/>
              </a:ext>
            </a:extLst>
          </p:cNvPr>
          <p:cNvSpPr txBox="1"/>
          <p:nvPr/>
        </p:nvSpPr>
        <p:spPr>
          <a:xfrm>
            <a:off x="1757548" y="5196375"/>
            <a:ext cx="38001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26" name="文本框 25">
            <a:extLst>
              <a:ext uri="{FF2B5EF4-FFF2-40B4-BE49-F238E27FC236}">
                <a16:creationId xmlns:a16="http://schemas.microsoft.com/office/drawing/2014/main" id="{D2160312-A1FC-3703-569C-16EFFF5DEDD7}"/>
              </a:ext>
            </a:extLst>
          </p:cNvPr>
          <p:cNvSpPr txBox="1"/>
          <p:nvPr/>
        </p:nvSpPr>
        <p:spPr>
          <a:xfrm>
            <a:off x="1377538" y="5990043"/>
            <a:ext cx="380010"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6" name="文本框 5">
            <a:extLst>
              <a:ext uri="{FF2B5EF4-FFF2-40B4-BE49-F238E27FC236}">
                <a16:creationId xmlns:a16="http://schemas.microsoft.com/office/drawing/2014/main" id="{8BCD77C4-0581-76A6-B387-63FB49993CFE}"/>
              </a:ext>
            </a:extLst>
          </p:cNvPr>
          <p:cNvSpPr txBox="1"/>
          <p:nvPr/>
        </p:nvSpPr>
        <p:spPr>
          <a:xfrm>
            <a:off x="876794" y="3519975"/>
            <a:ext cx="380010" cy="369332"/>
          </a:xfrm>
          <a:prstGeom prst="rect">
            <a:avLst/>
          </a:prstGeom>
          <a:noFill/>
        </p:spPr>
        <p:txBody>
          <a:bodyPr wrap="square" rtlCol="0">
            <a:spAutoFit/>
          </a:bodyPr>
          <a:lstStyle/>
          <a:p>
            <a:r>
              <a:rPr lang="en-US" altLang="zh-CN" b="1" dirty="0">
                <a:solidFill>
                  <a:schemeClr val="accent1"/>
                </a:solidFill>
              </a:rPr>
              <a:t>A</a:t>
            </a:r>
            <a:endParaRPr lang="zh-CN" altLang="en-US" b="1" dirty="0">
              <a:solidFill>
                <a:schemeClr val="accent1"/>
              </a:solidFill>
            </a:endParaRPr>
          </a:p>
        </p:txBody>
      </p:sp>
      <p:sp>
        <p:nvSpPr>
          <p:cNvPr id="8" name="文本框 7">
            <a:extLst>
              <a:ext uri="{FF2B5EF4-FFF2-40B4-BE49-F238E27FC236}">
                <a16:creationId xmlns:a16="http://schemas.microsoft.com/office/drawing/2014/main" id="{8190F42F-1785-4EFE-22DE-448FD86851A9}"/>
              </a:ext>
            </a:extLst>
          </p:cNvPr>
          <p:cNvSpPr txBox="1"/>
          <p:nvPr/>
        </p:nvSpPr>
        <p:spPr>
          <a:xfrm>
            <a:off x="1452748" y="4115014"/>
            <a:ext cx="380010" cy="369332"/>
          </a:xfrm>
          <a:prstGeom prst="rect">
            <a:avLst/>
          </a:prstGeom>
          <a:noFill/>
        </p:spPr>
        <p:txBody>
          <a:bodyPr wrap="square" rtlCol="0">
            <a:spAutoFit/>
          </a:bodyPr>
          <a:lstStyle/>
          <a:p>
            <a:r>
              <a:rPr lang="en-US" altLang="zh-CN" b="1" dirty="0">
                <a:solidFill>
                  <a:schemeClr val="accent1"/>
                </a:solidFill>
              </a:rPr>
              <a:t>A</a:t>
            </a:r>
            <a:endParaRPr lang="zh-CN" altLang="en-US" b="1" dirty="0">
              <a:solidFill>
                <a:schemeClr val="accent1"/>
              </a:solidFill>
            </a:endParaRPr>
          </a:p>
        </p:txBody>
      </p:sp>
      <p:sp>
        <p:nvSpPr>
          <p:cNvPr id="9" name="文本框 8">
            <a:extLst>
              <a:ext uri="{FF2B5EF4-FFF2-40B4-BE49-F238E27FC236}">
                <a16:creationId xmlns:a16="http://schemas.microsoft.com/office/drawing/2014/main" id="{3FA776A1-9619-F82E-3824-7820B7129F85}"/>
              </a:ext>
            </a:extLst>
          </p:cNvPr>
          <p:cNvSpPr txBox="1"/>
          <p:nvPr/>
        </p:nvSpPr>
        <p:spPr>
          <a:xfrm>
            <a:off x="2687782" y="3519975"/>
            <a:ext cx="380010" cy="369332"/>
          </a:xfrm>
          <a:prstGeom prst="rect">
            <a:avLst/>
          </a:prstGeom>
          <a:noFill/>
        </p:spPr>
        <p:txBody>
          <a:bodyPr wrap="square" rtlCol="0">
            <a:spAutoFit/>
          </a:bodyPr>
          <a:lstStyle/>
          <a:p>
            <a:r>
              <a:rPr lang="en-US" altLang="zh-CN" b="1" dirty="0">
                <a:solidFill>
                  <a:schemeClr val="accent1"/>
                </a:solidFill>
              </a:rPr>
              <a:t>C</a:t>
            </a:r>
            <a:endParaRPr lang="zh-CN" altLang="en-US" b="1" dirty="0">
              <a:solidFill>
                <a:schemeClr val="accent1"/>
              </a:solidFill>
            </a:endParaRPr>
          </a:p>
        </p:txBody>
      </p:sp>
      <p:sp>
        <p:nvSpPr>
          <p:cNvPr id="14" name="文本框 13">
            <a:extLst>
              <a:ext uri="{FF2B5EF4-FFF2-40B4-BE49-F238E27FC236}">
                <a16:creationId xmlns:a16="http://schemas.microsoft.com/office/drawing/2014/main" id="{E58756DA-DE79-E895-146D-1B07949E97F5}"/>
              </a:ext>
            </a:extLst>
          </p:cNvPr>
          <p:cNvSpPr txBox="1"/>
          <p:nvPr/>
        </p:nvSpPr>
        <p:spPr>
          <a:xfrm>
            <a:off x="5060867" y="5601900"/>
            <a:ext cx="380010" cy="369332"/>
          </a:xfrm>
          <a:prstGeom prst="rect">
            <a:avLst/>
          </a:prstGeom>
          <a:noFill/>
        </p:spPr>
        <p:txBody>
          <a:bodyPr wrap="square" rtlCol="0">
            <a:spAutoFit/>
          </a:bodyPr>
          <a:lstStyle/>
          <a:p>
            <a:r>
              <a:rPr lang="zh-CN" altLang="en-US" b="1" dirty="0">
                <a:solidFill>
                  <a:srgbClr val="FF0000"/>
                </a:solidFill>
              </a:rPr>
              <a:t>？</a:t>
            </a:r>
          </a:p>
        </p:txBody>
      </p:sp>
    </p:spTree>
    <p:extLst>
      <p:ext uri="{BB962C8B-B14F-4D97-AF65-F5344CB8AC3E}">
        <p14:creationId xmlns:p14="http://schemas.microsoft.com/office/powerpoint/2010/main" val="14484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BC5B3C6-9457-0391-9691-356C60381D5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pic>
        <p:nvPicPr>
          <p:cNvPr id="7" name="图片 6">
            <a:extLst>
              <a:ext uri="{FF2B5EF4-FFF2-40B4-BE49-F238E27FC236}">
                <a16:creationId xmlns:a16="http://schemas.microsoft.com/office/drawing/2014/main" id="{E2EFDFFB-E4FF-F040-A6CD-64E8A83C7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3106905"/>
            <a:ext cx="4910447" cy="3504535"/>
          </a:xfrm>
          <a:prstGeom prst="rect">
            <a:avLst/>
          </a:prstGeom>
        </p:spPr>
      </p:pic>
      <p:sp>
        <p:nvSpPr>
          <p:cNvPr id="16" name="文本框 15">
            <a:extLst>
              <a:ext uri="{FF2B5EF4-FFF2-40B4-BE49-F238E27FC236}">
                <a16:creationId xmlns:a16="http://schemas.microsoft.com/office/drawing/2014/main" id="{65DE3CA3-4497-D070-8883-5773002A6ED7}"/>
              </a:ext>
            </a:extLst>
          </p:cNvPr>
          <p:cNvSpPr txBox="1"/>
          <p:nvPr/>
        </p:nvSpPr>
        <p:spPr>
          <a:xfrm>
            <a:off x="1757548" y="5196375"/>
            <a:ext cx="38001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26" name="文本框 25">
            <a:extLst>
              <a:ext uri="{FF2B5EF4-FFF2-40B4-BE49-F238E27FC236}">
                <a16:creationId xmlns:a16="http://schemas.microsoft.com/office/drawing/2014/main" id="{D2160312-A1FC-3703-569C-16EFFF5DEDD7}"/>
              </a:ext>
            </a:extLst>
          </p:cNvPr>
          <p:cNvSpPr txBox="1"/>
          <p:nvPr/>
        </p:nvSpPr>
        <p:spPr>
          <a:xfrm>
            <a:off x="1377538" y="5990043"/>
            <a:ext cx="380010"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9" name="文本框 8">
            <a:extLst>
              <a:ext uri="{FF2B5EF4-FFF2-40B4-BE49-F238E27FC236}">
                <a16:creationId xmlns:a16="http://schemas.microsoft.com/office/drawing/2014/main" id="{3FA776A1-9619-F82E-3824-7820B7129F85}"/>
              </a:ext>
            </a:extLst>
          </p:cNvPr>
          <p:cNvSpPr txBox="1"/>
          <p:nvPr/>
        </p:nvSpPr>
        <p:spPr>
          <a:xfrm>
            <a:off x="2687782" y="3519975"/>
            <a:ext cx="380010" cy="369332"/>
          </a:xfrm>
          <a:prstGeom prst="rect">
            <a:avLst/>
          </a:prstGeom>
          <a:noFill/>
        </p:spPr>
        <p:txBody>
          <a:bodyPr wrap="square" rtlCol="0">
            <a:spAutoFit/>
          </a:bodyPr>
          <a:lstStyle/>
          <a:p>
            <a:r>
              <a:rPr lang="en-US" altLang="zh-CN" b="1" dirty="0">
                <a:solidFill>
                  <a:schemeClr val="accent1"/>
                </a:solidFill>
              </a:rPr>
              <a:t>A</a:t>
            </a:r>
            <a:endParaRPr lang="zh-CN" altLang="en-US" b="1" dirty="0">
              <a:solidFill>
                <a:schemeClr val="accent1"/>
              </a:solidFill>
            </a:endParaRPr>
          </a:p>
        </p:txBody>
      </p:sp>
      <p:sp>
        <p:nvSpPr>
          <p:cNvPr id="3" name="箭头: 右 2">
            <a:extLst>
              <a:ext uri="{FF2B5EF4-FFF2-40B4-BE49-F238E27FC236}">
                <a16:creationId xmlns:a16="http://schemas.microsoft.com/office/drawing/2014/main" id="{2F333BA9-4C3B-1FE4-F99C-AAD62B48E39B}"/>
              </a:ext>
            </a:extLst>
          </p:cNvPr>
          <p:cNvSpPr/>
          <p:nvPr/>
        </p:nvSpPr>
        <p:spPr>
          <a:xfrm>
            <a:off x="5541322" y="5196375"/>
            <a:ext cx="644237" cy="3693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6E43AD1-F942-D895-C846-AEDEC75AAE7F}"/>
              </a:ext>
            </a:extLst>
          </p:cNvPr>
          <p:cNvSpPr txBox="1"/>
          <p:nvPr/>
        </p:nvSpPr>
        <p:spPr>
          <a:xfrm>
            <a:off x="6185559" y="5184892"/>
            <a:ext cx="1905989" cy="369332"/>
          </a:xfrm>
          <a:prstGeom prst="rect">
            <a:avLst/>
          </a:prstGeom>
          <a:noFill/>
        </p:spPr>
        <p:txBody>
          <a:bodyPr wrap="square" rtlCol="0">
            <a:spAutoFit/>
          </a:bodyPr>
          <a:lstStyle/>
          <a:p>
            <a:r>
              <a:rPr lang="en-US" altLang="zh-CN" dirty="0">
                <a:solidFill>
                  <a:srgbClr val="FF0000"/>
                </a:solidFill>
              </a:rPr>
              <a:t>2</a:t>
            </a:r>
            <a:r>
              <a:rPr lang="zh-CN" altLang="en-US" dirty="0">
                <a:solidFill>
                  <a:srgbClr val="FF0000"/>
                </a:solidFill>
              </a:rPr>
              <a:t>：</a:t>
            </a:r>
            <a:r>
              <a:rPr lang="en-US" altLang="zh-CN" dirty="0">
                <a:solidFill>
                  <a:srgbClr val="FF0000"/>
                </a:solidFill>
              </a:rPr>
              <a:t>C</a:t>
            </a: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A/B</a:t>
            </a:r>
            <a:endParaRPr lang="zh-CN" altLang="en-US" dirty="0">
              <a:solidFill>
                <a:srgbClr val="FF0000"/>
              </a:solidFill>
            </a:endParaRPr>
          </a:p>
        </p:txBody>
      </p:sp>
    </p:spTree>
    <p:extLst>
      <p:ext uri="{BB962C8B-B14F-4D97-AF65-F5344CB8AC3E}">
        <p14:creationId xmlns:p14="http://schemas.microsoft.com/office/powerpoint/2010/main" val="165734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 </a:t>
            </a:r>
            <a:r>
              <a:rPr lang="zh-CN" altLang="en-US" sz="3200" b="1" dirty="0"/>
              <a:t>补全逻辑电路与真值表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BC5B3C6-9457-0391-9691-356C60381D56}"/>
              </a:ext>
            </a:extLst>
          </p:cNvPr>
          <p:cNvSpPr txBox="1"/>
          <p:nvPr/>
        </p:nvSpPr>
        <p:spPr>
          <a:xfrm>
            <a:off x="731891" y="1277449"/>
            <a:ext cx="7886700" cy="1754326"/>
          </a:xfrm>
          <a:prstGeom prst="rect">
            <a:avLst/>
          </a:prstGeom>
          <a:noFill/>
        </p:spPr>
        <p:txBody>
          <a:bodyPr wrap="square">
            <a:spAutoFit/>
          </a:bodyPr>
          <a:lstStyle/>
          <a:p>
            <a:r>
              <a:rPr lang="en-US" altLang="zh-CN" b="0" i="0" dirty="0">
                <a:solidFill>
                  <a:srgbClr val="333333"/>
                </a:solidFill>
                <a:effectLst/>
                <a:latin typeface="Helvetica Neue"/>
              </a:rPr>
              <a:t>The transistor circuit shown below produces the accompanying truth table. The inputs to some of the gates of the transistors are not specified. Also, the outputs for some of the input combinations of the truth table are not specified. Complete both specifications. i.e., all transistors will have their gates properly labeled with either A, B, or C, and all rows of the truth table will have a 0 or 1 specified as the output.</a:t>
            </a:r>
            <a:endParaRPr lang="zh-CN" altLang="en-US" dirty="0"/>
          </a:p>
        </p:txBody>
      </p:sp>
      <p:pic>
        <p:nvPicPr>
          <p:cNvPr id="7" name="图片 6">
            <a:extLst>
              <a:ext uri="{FF2B5EF4-FFF2-40B4-BE49-F238E27FC236}">
                <a16:creationId xmlns:a16="http://schemas.microsoft.com/office/drawing/2014/main" id="{E2EFDFFB-E4FF-F040-A6CD-64E8A83C7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91" y="3106905"/>
            <a:ext cx="4910447" cy="3504535"/>
          </a:xfrm>
          <a:prstGeom prst="rect">
            <a:avLst/>
          </a:prstGeom>
        </p:spPr>
      </p:pic>
      <p:sp>
        <p:nvSpPr>
          <p:cNvPr id="16" name="文本框 15">
            <a:extLst>
              <a:ext uri="{FF2B5EF4-FFF2-40B4-BE49-F238E27FC236}">
                <a16:creationId xmlns:a16="http://schemas.microsoft.com/office/drawing/2014/main" id="{65DE3CA3-4497-D070-8883-5773002A6ED7}"/>
              </a:ext>
            </a:extLst>
          </p:cNvPr>
          <p:cNvSpPr txBox="1"/>
          <p:nvPr/>
        </p:nvSpPr>
        <p:spPr>
          <a:xfrm>
            <a:off x="1757548" y="5196375"/>
            <a:ext cx="38001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26" name="文本框 25">
            <a:extLst>
              <a:ext uri="{FF2B5EF4-FFF2-40B4-BE49-F238E27FC236}">
                <a16:creationId xmlns:a16="http://schemas.microsoft.com/office/drawing/2014/main" id="{D2160312-A1FC-3703-569C-16EFFF5DEDD7}"/>
              </a:ext>
            </a:extLst>
          </p:cNvPr>
          <p:cNvSpPr txBox="1"/>
          <p:nvPr/>
        </p:nvSpPr>
        <p:spPr>
          <a:xfrm>
            <a:off x="1377538" y="5990043"/>
            <a:ext cx="380010"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6" name="文本框 5">
            <a:extLst>
              <a:ext uri="{FF2B5EF4-FFF2-40B4-BE49-F238E27FC236}">
                <a16:creationId xmlns:a16="http://schemas.microsoft.com/office/drawing/2014/main" id="{8BCD77C4-0581-76A6-B387-63FB49993CFE}"/>
              </a:ext>
            </a:extLst>
          </p:cNvPr>
          <p:cNvSpPr txBox="1"/>
          <p:nvPr/>
        </p:nvSpPr>
        <p:spPr>
          <a:xfrm>
            <a:off x="731891" y="3533514"/>
            <a:ext cx="744188" cy="369332"/>
          </a:xfrm>
          <a:prstGeom prst="rect">
            <a:avLst/>
          </a:prstGeom>
          <a:noFill/>
        </p:spPr>
        <p:txBody>
          <a:bodyPr wrap="square" rtlCol="0">
            <a:spAutoFit/>
          </a:bodyPr>
          <a:lstStyle/>
          <a:p>
            <a:r>
              <a:rPr lang="en-US" altLang="zh-CN" b="1" dirty="0">
                <a:solidFill>
                  <a:srgbClr val="FF0000"/>
                </a:solidFill>
              </a:rPr>
              <a:t>A/B</a:t>
            </a:r>
            <a:endParaRPr lang="zh-CN" altLang="en-US" b="1" dirty="0">
              <a:solidFill>
                <a:srgbClr val="FF0000"/>
              </a:solidFill>
            </a:endParaRPr>
          </a:p>
        </p:txBody>
      </p:sp>
      <p:sp>
        <p:nvSpPr>
          <p:cNvPr id="8" name="文本框 7">
            <a:extLst>
              <a:ext uri="{FF2B5EF4-FFF2-40B4-BE49-F238E27FC236}">
                <a16:creationId xmlns:a16="http://schemas.microsoft.com/office/drawing/2014/main" id="{8190F42F-1785-4EFE-22DE-448FD86851A9}"/>
              </a:ext>
            </a:extLst>
          </p:cNvPr>
          <p:cNvSpPr txBox="1"/>
          <p:nvPr/>
        </p:nvSpPr>
        <p:spPr>
          <a:xfrm>
            <a:off x="1452748" y="4115014"/>
            <a:ext cx="380010"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9" name="文本框 8">
            <a:extLst>
              <a:ext uri="{FF2B5EF4-FFF2-40B4-BE49-F238E27FC236}">
                <a16:creationId xmlns:a16="http://schemas.microsoft.com/office/drawing/2014/main" id="{3FA776A1-9619-F82E-3824-7820B7129F85}"/>
              </a:ext>
            </a:extLst>
          </p:cNvPr>
          <p:cNvSpPr txBox="1"/>
          <p:nvPr/>
        </p:nvSpPr>
        <p:spPr>
          <a:xfrm>
            <a:off x="2687782" y="3519975"/>
            <a:ext cx="38001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10" name="文本框 9">
            <a:extLst>
              <a:ext uri="{FF2B5EF4-FFF2-40B4-BE49-F238E27FC236}">
                <a16:creationId xmlns:a16="http://schemas.microsoft.com/office/drawing/2014/main" id="{D7F11620-D121-58EF-3CD1-911717FFDE05}"/>
              </a:ext>
            </a:extLst>
          </p:cNvPr>
          <p:cNvSpPr txBox="1"/>
          <p:nvPr/>
        </p:nvSpPr>
        <p:spPr>
          <a:xfrm>
            <a:off x="5056909" y="3930348"/>
            <a:ext cx="380010" cy="369332"/>
          </a:xfrm>
          <a:prstGeom prst="rect">
            <a:avLst/>
          </a:prstGeom>
          <a:noFill/>
        </p:spPr>
        <p:txBody>
          <a:bodyPr wrap="square" rtlCol="0">
            <a:spAutoFit/>
          </a:bodyPr>
          <a:lstStyle/>
          <a:p>
            <a:r>
              <a:rPr lang="en-US" altLang="zh-CN" b="1" dirty="0">
                <a:solidFill>
                  <a:srgbClr val="FF0000"/>
                </a:solidFill>
              </a:rPr>
              <a:t>1</a:t>
            </a:r>
            <a:endParaRPr lang="zh-CN" altLang="en-US" b="1" dirty="0">
              <a:solidFill>
                <a:srgbClr val="FF0000"/>
              </a:solidFill>
            </a:endParaRPr>
          </a:p>
        </p:txBody>
      </p:sp>
      <p:sp>
        <p:nvSpPr>
          <p:cNvPr id="11" name="文本框 10">
            <a:extLst>
              <a:ext uri="{FF2B5EF4-FFF2-40B4-BE49-F238E27FC236}">
                <a16:creationId xmlns:a16="http://schemas.microsoft.com/office/drawing/2014/main" id="{6270597F-A6E8-880A-ED96-B1FE1479D8BD}"/>
              </a:ext>
            </a:extLst>
          </p:cNvPr>
          <p:cNvSpPr txBox="1"/>
          <p:nvPr/>
        </p:nvSpPr>
        <p:spPr>
          <a:xfrm>
            <a:off x="5066803" y="4207445"/>
            <a:ext cx="380010" cy="369332"/>
          </a:xfrm>
          <a:prstGeom prst="rect">
            <a:avLst/>
          </a:prstGeom>
          <a:noFill/>
        </p:spPr>
        <p:txBody>
          <a:bodyPr wrap="square" rtlCol="0">
            <a:spAutoFit/>
          </a:bodyPr>
          <a:lstStyle/>
          <a:p>
            <a:r>
              <a:rPr lang="en-US" altLang="zh-CN" b="1" dirty="0">
                <a:solidFill>
                  <a:srgbClr val="FF0000"/>
                </a:solidFill>
              </a:rPr>
              <a:t>1</a:t>
            </a:r>
            <a:endParaRPr lang="zh-CN" altLang="en-US" b="1" dirty="0">
              <a:solidFill>
                <a:srgbClr val="FF0000"/>
              </a:solidFill>
            </a:endParaRPr>
          </a:p>
        </p:txBody>
      </p:sp>
      <p:sp>
        <p:nvSpPr>
          <p:cNvPr id="12" name="文本框 11">
            <a:extLst>
              <a:ext uri="{FF2B5EF4-FFF2-40B4-BE49-F238E27FC236}">
                <a16:creationId xmlns:a16="http://schemas.microsoft.com/office/drawing/2014/main" id="{6DFAF01B-5D74-F000-E0BD-71723373431B}"/>
              </a:ext>
            </a:extLst>
          </p:cNvPr>
          <p:cNvSpPr txBox="1"/>
          <p:nvPr/>
        </p:nvSpPr>
        <p:spPr>
          <a:xfrm>
            <a:off x="5076697" y="4467241"/>
            <a:ext cx="380010" cy="369332"/>
          </a:xfrm>
          <a:prstGeom prst="rect">
            <a:avLst/>
          </a:prstGeom>
          <a:noFill/>
        </p:spPr>
        <p:txBody>
          <a:bodyPr wrap="square" rtlCol="0">
            <a:spAutoFit/>
          </a:bodyPr>
          <a:lstStyle/>
          <a:p>
            <a:r>
              <a:rPr lang="en-US" altLang="zh-CN" b="1" dirty="0">
                <a:solidFill>
                  <a:srgbClr val="FF0000"/>
                </a:solidFill>
              </a:rPr>
              <a:t>1</a:t>
            </a:r>
            <a:endParaRPr lang="zh-CN" altLang="en-US" b="1" dirty="0">
              <a:solidFill>
                <a:srgbClr val="FF0000"/>
              </a:solidFill>
            </a:endParaRPr>
          </a:p>
        </p:txBody>
      </p:sp>
      <p:sp>
        <p:nvSpPr>
          <p:cNvPr id="13" name="文本框 12">
            <a:extLst>
              <a:ext uri="{FF2B5EF4-FFF2-40B4-BE49-F238E27FC236}">
                <a16:creationId xmlns:a16="http://schemas.microsoft.com/office/drawing/2014/main" id="{54F6B237-3428-2148-3986-BAD5CDF2C7B2}"/>
              </a:ext>
            </a:extLst>
          </p:cNvPr>
          <p:cNvSpPr txBox="1"/>
          <p:nvPr/>
        </p:nvSpPr>
        <p:spPr>
          <a:xfrm>
            <a:off x="5076697" y="5600483"/>
            <a:ext cx="38001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4" name="文本框 13">
            <a:extLst>
              <a:ext uri="{FF2B5EF4-FFF2-40B4-BE49-F238E27FC236}">
                <a16:creationId xmlns:a16="http://schemas.microsoft.com/office/drawing/2014/main" id="{E3950A4A-CED6-498E-C223-52CC4B8BE436}"/>
              </a:ext>
            </a:extLst>
          </p:cNvPr>
          <p:cNvSpPr txBox="1"/>
          <p:nvPr/>
        </p:nvSpPr>
        <p:spPr>
          <a:xfrm>
            <a:off x="5076697" y="5860279"/>
            <a:ext cx="38001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7" name="文本框 16">
            <a:extLst>
              <a:ext uri="{FF2B5EF4-FFF2-40B4-BE49-F238E27FC236}">
                <a16:creationId xmlns:a16="http://schemas.microsoft.com/office/drawing/2014/main" id="{6FB177AB-382D-897E-ED88-8B3223DE6FE1}"/>
              </a:ext>
            </a:extLst>
          </p:cNvPr>
          <p:cNvSpPr txBox="1"/>
          <p:nvPr/>
        </p:nvSpPr>
        <p:spPr>
          <a:xfrm>
            <a:off x="5703107" y="4484346"/>
            <a:ext cx="3323855" cy="923330"/>
          </a:xfrm>
          <a:prstGeom prst="rect">
            <a:avLst/>
          </a:prstGeom>
          <a:noFill/>
        </p:spPr>
        <p:txBody>
          <a:bodyPr wrap="square" rtlCol="0">
            <a:spAutoFit/>
          </a:bodyPr>
          <a:lstStyle/>
          <a:p>
            <a:pPr marL="342900" indent="-342900">
              <a:buAutoNum type="arabicPeriod"/>
            </a:pPr>
            <a:r>
              <a:rPr lang="zh-CN" altLang="en-US" dirty="0">
                <a:solidFill>
                  <a:srgbClr val="FF0000"/>
                </a:solidFill>
              </a:rPr>
              <a:t>先根据已有真值表找到确定的</a:t>
            </a:r>
            <a:r>
              <a:rPr lang="en-US" altLang="zh-CN" dirty="0">
                <a:solidFill>
                  <a:srgbClr val="FF0000"/>
                </a:solidFill>
              </a:rPr>
              <a:t>label</a:t>
            </a:r>
          </a:p>
          <a:p>
            <a:pPr marL="342900" indent="-342900">
              <a:buAutoNum type="arabicPeriod"/>
            </a:pPr>
            <a:r>
              <a:rPr lang="zh-CN" altLang="en-US" dirty="0">
                <a:solidFill>
                  <a:srgbClr val="FF0000"/>
                </a:solidFill>
              </a:rPr>
              <a:t>不确定的代入真值表找矛盾。</a:t>
            </a:r>
          </a:p>
        </p:txBody>
      </p:sp>
    </p:spTree>
    <p:extLst>
      <p:ext uri="{BB962C8B-B14F-4D97-AF65-F5344CB8AC3E}">
        <p14:creationId xmlns:p14="http://schemas.microsoft.com/office/powerpoint/2010/main" val="382157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T2 NAND</a:t>
            </a:r>
            <a:r>
              <a:rPr lang="zh-CN" altLang="en-US" sz="3200" b="1" dirty="0"/>
              <a:t>的逻辑完备性</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806C8E0-B72F-66BC-F9AD-FFC45F8E890A}"/>
              </a:ext>
            </a:extLst>
          </p:cNvPr>
          <p:cNvSpPr txBox="1"/>
          <p:nvPr/>
        </p:nvSpPr>
        <p:spPr>
          <a:xfrm>
            <a:off x="938151" y="1508166"/>
            <a:ext cx="7577199" cy="923330"/>
          </a:xfrm>
          <a:prstGeom prst="rect">
            <a:avLst/>
          </a:prstGeom>
          <a:noFill/>
        </p:spPr>
        <p:txBody>
          <a:bodyPr wrap="square" rtlCol="0">
            <a:spAutoFit/>
          </a:bodyPr>
          <a:lstStyle/>
          <a:p>
            <a:r>
              <a:rPr lang="zh-CN" altLang="en-US" dirty="0"/>
              <a:t>教材</a:t>
            </a:r>
            <a:r>
              <a:rPr lang="en-US" altLang="zh-CN" dirty="0"/>
              <a:t>Chapter 3.3.5 </a:t>
            </a:r>
            <a:r>
              <a:rPr lang="zh-CN" altLang="en-US" dirty="0"/>
              <a:t>逻辑完备性定义：可以组合产生任意真值表</a:t>
            </a:r>
            <a:endParaRPr lang="en-US" altLang="zh-CN" dirty="0"/>
          </a:p>
          <a:p>
            <a:r>
              <a:rPr lang="en-US" altLang="zh-CN" dirty="0"/>
              <a:t>	</a:t>
            </a:r>
            <a:r>
              <a:rPr lang="zh-CN" altLang="en-US" dirty="0"/>
              <a:t>一个基本的逻辑完备集    </a:t>
            </a:r>
            <a:r>
              <a:rPr lang="en-US" altLang="zh-CN" dirty="0"/>
              <a:t>{AND,</a:t>
            </a:r>
            <a:r>
              <a:rPr lang="zh-CN" altLang="en-US" dirty="0"/>
              <a:t> </a:t>
            </a:r>
            <a:r>
              <a:rPr lang="en-US" altLang="zh-CN" dirty="0"/>
              <a:t>OR,</a:t>
            </a:r>
            <a:r>
              <a:rPr lang="zh-CN" altLang="en-US" dirty="0"/>
              <a:t> </a:t>
            </a:r>
            <a:r>
              <a:rPr lang="en-US" altLang="zh-CN" dirty="0"/>
              <a:t>NOT}</a:t>
            </a:r>
          </a:p>
          <a:p>
            <a:r>
              <a:rPr lang="en-US" altLang="zh-CN" dirty="0"/>
              <a:t>	</a:t>
            </a:r>
            <a:r>
              <a:rPr lang="zh-CN" altLang="en-US" dirty="0"/>
              <a:t>给定逻辑门，只需要能够分别表示出 </a:t>
            </a:r>
            <a:r>
              <a:rPr lang="en-US" altLang="zh-CN" dirty="0"/>
              <a:t>AND,</a:t>
            </a:r>
            <a:r>
              <a:rPr lang="zh-CN" altLang="en-US" dirty="0"/>
              <a:t> </a:t>
            </a:r>
            <a:r>
              <a:rPr lang="en-US" altLang="zh-CN" dirty="0"/>
              <a:t>OR,</a:t>
            </a:r>
            <a:r>
              <a:rPr lang="zh-CN" altLang="en-US" dirty="0"/>
              <a:t> </a:t>
            </a:r>
            <a:r>
              <a:rPr lang="en-US" altLang="zh-CN" dirty="0"/>
              <a:t>NOT</a:t>
            </a:r>
            <a:r>
              <a:rPr lang="zh-CN" altLang="en-US" dirty="0"/>
              <a:t>即可说明逻辑完备</a:t>
            </a:r>
          </a:p>
        </p:txBody>
      </p:sp>
      <p:pic>
        <p:nvPicPr>
          <p:cNvPr id="6" name="图片 5">
            <a:extLst>
              <a:ext uri="{FF2B5EF4-FFF2-40B4-BE49-F238E27FC236}">
                <a16:creationId xmlns:a16="http://schemas.microsoft.com/office/drawing/2014/main" id="{0C1BB471-F2E7-FE54-BD25-5FFBC9D7FA47}"/>
              </a:ext>
            </a:extLst>
          </p:cNvPr>
          <p:cNvPicPr>
            <a:picLocks noChangeAspect="1"/>
          </p:cNvPicPr>
          <p:nvPr/>
        </p:nvPicPr>
        <p:blipFill>
          <a:blip r:embed="rId2"/>
          <a:stretch>
            <a:fillRect/>
          </a:stretch>
        </p:blipFill>
        <p:spPr>
          <a:xfrm>
            <a:off x="2933437" y="2638163"/>
            <a:ext cx="3327747" cy="1474796"/>
          </a:xfrm>
          <a:prstGeom prst="rect">
            <a:avLst/>
          </a:prstGeom>
        </p:spPr>
      </p:pic>
      <p:sp>
        <p:nvSpPr>
          <p:cNvPr id="9" name="文本框 8">
            <a:extLst>
              <a:ext uri="{FF2B5EF4-FFF2-40B4-BE49-F238E27FC236}">
                <a16:creationId xmlns:a16="http://schemas.microsoft.com/office/drawing/2014/main" id="{B83F3976-D388-DAE8-38BD-D273BCF7EC17}"/>
              </a:ext>
            </a:extLst>
          </p:cNvPr>
          <p:cNvSpPr txBox="1"/>
          <p:nvPr/>
        </p:nvSpPr>
        <p:spPr>
          <a:xfrm>
            <a:off x="1381793" y="4282828"/>
            <a:ext cx="6768936" cy="2031325"/>
          </a:xfrm>
          <a:prstGeom prst="rect">
            <a:avLst/>
          </a:prstGeom>
          <a:noFill/>
        </p:spPr>
        <p:txBody>
          <a:bodyPr wrap="square">
            <a:spAutoFit/>
          </a:bodyPr>
          <a:lstStyle/>
          <a:p>
            <a:pPr marL="285750" indent="-285750">
              <a:buFont typeface="Arial" panose="020B0604020202020204" pitchFamily="34" charset="0"/>
              <a:buChar char="•"/>
            </a:pPr>
            <a:r>
              <a:rPr lang="zh-CN" altLang="en-US" dirty="0"/>
              <a:t>首先用与非门表示非门</a:t>
            </a:r>
            <a:endParaRPr lang="en-US" altLang="zh-CN" dirty="0"/>
          </a:p>
          <a:p>
            <a:pPr marL="285750" indent="-285750">
              <a:buFont typeface="Arial" panose="020B0604020202020204" pitchFamily="34" charset="0"/>
              <a:buChar char="•"/>
            </a:pPr>
            <a:r>
              <a:rPr lang="zh-CN" altLang="en-US" dirty="0"/>
              <a:t>再用非门和与非门表示与门</a:t>
            </a:r>
            <a:endParaRPr lang="en-US" altLang="zh-CN" dirty="0"/>
          </a:p>
          <a:p>
            <a:pPr marL="285750" indent="-285750">
              <a:buFont typeface="Arial" panose="020B0604020202020204" pitchFamily="34" charset="0"/>
              <a:buChar char="•"/>
            </a:pPr>
            <a:r>
              <a:rPr lang="zh-CN" altLang="en-US" dirty="0"/>
              <a:t>最后用与门和非门表示或门 </a:t>
            </a:r>
            <a:endParaRPr lang="en-US" altLang="zh-CN" dirty="0"/>
          </a:p>
          <a:p>
            <a:pPr marL="285750" indent="-285750">
              <a:buFont typeface="Arial" panose="020B0604020202020204" pitchFamily="34" charset="0"/>
              <a:buChar char="•"/>
            </a:pPr>
            <a:endParaRPr lang="en-US" altLang="zh-CN" dirty="0"/>
          </a:p>
          <a:p>
            <a:r>
              <a:rPr lang="zh-CN" altLang="en-US" dirty="0"/>
              <a:t>这就说明与门，或门，非门都可以用与非门表示，而与门，或门，非门可以组合出任意电路，是逻辑完 备的，因此与非门也是逻辑完备的 </a:t>
            </a:r>
          </a:p>
        </p:txBody>
      </p:sp>
    </p:spTree>
    <p:extLst>
      <p:ext uri="{BB962C8B-B14F-4D97-AF65-F5344CB8AC3E}">
        <p14:creationId xmlns:p14="http://schemas.microsoft.com/office/powerpoint/2010/main" val="318520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4F249-C4D4-F576-3C20-1C7CF840FC00}"/>
              </a:ext>
            </a:extLst>
          </p:cNvPr>
          <p:cNvSpPr>
            <a:spLocks noGrp="1"/>
          </p:cNvSpPr>
          <p:nvPr>
            <p:ph type="ctrTitle"/>
          </p:nvPr>
        </p:nvSpPr>
        <p:spPr>
          <a:xfrm>
            <a:off x="685800" y="1229241"/>
            <a:ext cx="7772400" cy="2387600"/>
          </a:xfrm>
        </p:spPr>
        <p:txBody>
          <a:bodyPr>
            <a:normAutofit/>
          </a:bodyPr>
          <a:lstStyle/>
          <a:p>
            <a:r>
              <a:rPr lang="en-US" altLang="zh-CN" dirty="0"/>
              <a:t>HW1</a:t>
            </a:r>
            <a:endParaRPr lang="zh-CN" altLang="en-US" dirty="0"/>
          </a:p>
        </p:txBody>
      </p:sp>
      <p:cxnSp>
        <p:nvCxnSpPr>
          <p:cNvPr id="6" name="直接连接符 5">
            <a:extLst>
              <a:ext uri="{FF2B5EF4-FFF2-40B4-BE49-F238E27FC236}">
                <a16:creationId xmlns:a16="http://schemas.microsoft.com/office/drawing/2014/main" id="{20460734-D5B7-AA90-A4D8-F50826ACD85B}"/>
              </a:ext>
            </a:extLst>
          </p:cNvPr>
          <p:cNvCxnSpPr>
            <a:cxnSpLocks/>
          </p:cNvCxnSpPr>
          <p:nvPr/>
        </p:nvCxnSpPr>
        <p:spPr>
          <a:xfrm>
            <a:off x="685800" y="3831435"/>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2DE3558-117A-5C29-0B82-A41FAD1C9B4C}"/>
              </a:ext>
            </a:extLst>
          </p:cNvPr>
          <p:cNvCxnSpPr>
            <a:cxnSpLocks/>
          </p:cNvCxnSpPr>
          <p:nvPr/>
        </p:nvCxnSpPr>
        <p:spPr>
          <a:xfrm>
            <a:off x="685800" y="2463207"/>
            <a:ext cx="78360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1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T5 </a:t>
            </a:r>
            <a:r>
              <a:rPr lang="zh-CN" altLang="en-US" sz="3200" b="1" dirty="0"/>
              <a:t>与非门实现异或门</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0D96963-19C9-E33C-11EB-B76DFC6C2759}"/>
              </a:ext>
            </a:extLst>
          </p:cNvPr>
          <p:cNvPicPr>
            <a:picLocks noChangeAspect="1"/>
          </p:cNvPicPr>
          <p:nvPr/>
        </p:nvPicPr>
        <p:blipFill>
          <a:blip r:embed="rId2"/>
          <a:stretch>
            <a:fillRect/>
          </a:stretch>
        </p:blipFill>
        <p:spPr>
          <a:xfrm>
            <a:off x="3154406" y="1420430"/>
            <a:ext cx="2835188" cy="1256503"/>
          </a:xfrm>
          <a:prstGeom prst="rect">
            <a:avLst/>
          </a:prstGeom>
        </p:spPr>
      </p:pic>
      <p:pic>
        <p:nvPicPr>
          <p:cNvPr id="7" name="图片 6">
            <a:extLst>
              <a:ext uri="{FF2B5EF4-FFF2-40B4-BE49-F238E27FC236}">
                <a16:creationId xmlns:a16="http://schemas.microsoft.com/office/drawing/2014/main" id="{D4528918-2C7C-32B3-F738-DEF9D0DDFDF6}"/>
              </a:ext>
            </a:extLst>
          </p:cNvPr>
          <p:cNvPicPr>
            <a:picLocks noChangeAspect="1"/>
          </p:cNvPicPr>
          <p:nvPr/>
        </p:nvPicPr>
        <p:blipFill>
          <a:blip r:embed="rId3"/>
          <a:stretch>
            <a:fillRect/>
          </a:stretch>
        </p:blipFill>
        <p:spPr>
          <a:xfrm>
            <a:off x="2689929" y="3205663"/>
            <a:ext cx="4032604" cy="825789"/>
          </a:xfrm>
          <a:prstGeom prst="rect">
            <a:avLst/>
          </a:prstGeom>
        </p:spPr>
      </p:pic>
      <p:sp>
        <p:nvSpPr>
          <p:cNvPr id="8" name="文本框 7">
            <a:extLst>
              <a:ext uri="{FF2B5EF4-FFF2-40B4-BE49-F238E27FC236}">
                <a16:creationId xmlns:a16="http://schemas.microsoft.com/office/drawing/2014/main" id="{4B0ADAB2-A2EC-C7C3-55A3-62B463A99944}"/>
              </a:ext>
            </a:extLst>
          </p:cNvPr>
          <p:cNvSpPr txBox="1"/>
          <p:nvPr/>
        </p:nvSpPr>
        <p:spPr>
          <a:xfrm>
            <a:off x="948266" y="1444978"/>
            <a:ext cx="2246489" cy="369332"/>
          </a:xfrm>
          <a:prstGeom prst="rect">
            <a:avLst/>
          </a:prstGeom>
          <a:noFill/>
        </p:spPr>
        <p:txBody>
          <a:bodyPr wrap="square" rtlCol="0">
            <a:spAutoFit/>
          </a:bodyPr>
          <a:lstStyle/>
          <a:p>
            <a:r>
              <a:rPr lang="zh-CN" altLang="en-US" dirty="0"/>
              <a:t>利用</a:t>
            </a:r>
            <a:r>
              <a:rPr lang="en-US" altLang="zh-CN" dirty="0"/>
              <a:t>T2</a:t>
            </a:r>
            <a:r>
              <a:rPr lang="zh-CN" altLang="en-US" dirty="0"/>
              <a:t>逻辑完备性</a:t>
            </a:r>
          </a:p>
        </p:txBody>
      </p:sp>
      <p:sp>
        <p:nvSpPr>
          <p:cNvPr id="9" name="文本框 8">
            <a:extLst>
              <a:ext uri="{FF2B5EF4-FFF2-40B4-BE49-F238E27FC236}">
                <a16:creationId xmlns:a16="http://schemas.microsoft.com/office/drawing/2014/main" id="{74ACA664-FDE7-102B-33F0-95609FD8916F}"/>
              </a:ext>
            </a:extLst>
          </p:cNvPr>
          <p:cNvSpPr txBox="1"/>
          <p:nvPr/>
        </p:nvSpPr>
        <p:spPr>
          <a:xfrm>
            <a:off x="948265" y="2718752"/>
            <a:ext cx="2246489" cy="369332"/>
          </a:xfrm>
          <a:prstGeom prst="rect">
            <a:avLst/>
          </a:prstGeom>
          <a:noFill/>
        </p:spPr>
        <p:txBody>
          <a:bodyPr wrap="square" rtlCol="0">
            <a:spAutoFit/>
          </a:bodyPr>
          <a:lstStyle/>
          <a:p>
            <a:r>
              <a:rPr lang="zh-CN" altLang="en-US" dirty="0"/>
              <a:t>异或的表达式</a:t>
            </a:r>
          </a:p>
        </p:txBody>
      </p:sp>
      <p:pic>
        <p:nvPicPr>
          <p:cNvPr id="12" name="图片 11">
            <a:extLst>
              <a:ext uri="{FF2B5EF4-FFF2-40B4-BE49-F238E27FC236}">
                <a16:creationId xmlns:a16="http://schemas.microsoft.com/office/drawing/2014/main" id="{2003D149-BC6F-80D3-E727-39464E8B5142}"/>
              </a:ext>
            </a:extLst>
          </p:cNvPr>
          <p:cNvPicPr>
            <a:picLocks noChangeAspect="1"/>
          </p:cNvPicPr>
          <p:nvPr/>
        </p:nvPicPr>
        <p:blipFill>
          <a:blip r:embed="rId4"/>
          <a:stretch>
            <a:fillRect/>
          </a:stretch>
        </p:blipFill>
        <p:spPr>
          <a:xfrm>
            <a:off x="3379168" y="2734867"/>
            <a:ext cx="2541237" cy="412862"/>
          </a:xfrm>
          <a:prstGeom prst="rect">
            <a:avLst/>
          </a:prstGeom>
        </p:spPr>
      </p:pic>
      <p:pic>
        <p:nvPicPr>
          <p:cNvPr id="14" name="图片 13">
            <a:extLst>
              <a:ext uri="{FF2B5EF4-FFF2-40B4-BE49-F238E27FC236}">
                <a16:creationId xmlns:a16="http://schemas.microsoft.com/office/drawing/2014/main" id="{D6F21AAD-9871-8797-0256-1EE415D5EB93}"/>
              </a:ext>
            </a:extLst>
          </p:cNvPr>
          <p:cNvPicPr>
            <a:picLocks noChangeAspect="1"/>
          </p:cNvPicPr>
          <p:nvPr/>
        </p:nvPicPr>
        <p:blipFill>
          <a:blip r:embed="rId5"/>
          <a:stretch>
            <a:fillRect/>
          </a:stretch>
        </p:blipFill>
        <p:spPr>
          <a:xfrm>
            <a:off x="2280489" y="4027111"/>
            <a:ext cx="6767556" cy="1388719"/>
          </a:xfrm>
          <a:prstGeom prst="rect">
            <a:avLst/>
          </a:prstGeom>
        </p:spPr>
      </p:pic>
      <p:sp>
        <p:nvSpPr>
          <p:cNvPr id="16" name="文本框 15">
            <a:extLst>
              <a:ext uri="{FF2B5EF4-FFF2-40B4-BE49-F238E27FC236}">
                <a16:creationId xmlns:a16="http://schemas.microsoft.com/office/drawing/2014/main" id="{AD65E793-5023-983B-3428-1BA7418398FA}"/>
              </a:ext>
            </a:extLst>
          </p:cNvPr>
          <p:cNvSpPr txBox="1"/>
          <p:nvPr/>
        </p:nvSpPr>
        <p:spPr>
          <a:xfrm>
            <a:off x="948265" y="5304000"/>
            <a:ext cx="2246489" cy="369332"/>
          </a:xfrm>
          <a:prstGeom prst="rect">
            <a:avLst/>
          </a:prstGeom>
          <a:noFill/>
        </p:spPr>
        <p:txBody>
          <a:bodyPr wrap="square" rtlCol="0">
            <a:spAutoFit/>
          </a:bodyPr>
          <a:lstStyle/>
          <a:p>
            <a:r>
              <a:rPr lang="zh-CN" altLang="en-US" dirty="0"/>
              <a:t>实现电路</a:t>
            </a:r>
          </a:p>
        </p:txBody>
      </p:sp>
      <p:pic>
        <p:nvPicPr>
          <p:cNvPr id="18" name="图片 17">
            <a:extLst>
              <a:ext uri="{FF2B5EF4-FFF2-40B4-BE49-F238E27FC236}">
                <a16:creationId xmlns:a16="http://schemas.microsoft.com/office/drawing/2014/main" id="{6C042498-F95B-DF31-6E71-A03619F00EBF}"/>
              </a:ext>
            </a:extLst>
          </p:cNvPr>
          <p:cNvPicPr>
            <a:picLocks noChangeAspect="1"/>
          </p:cNvPicPr>
          <p:nvPr/>
        </p:nvPicPr>
        <p:blipFill>
          <a:blip r:embed="rId6"/>
          <a:stretch>
            <a:fillRect/>
          </a:stretch>
        </p:blipFill>
        <p:spPr>
          <a:xfrm>
            <a:off x="2950435" y="5413022"/>
            <a:ext cx="3243130" cy="1199110"/>
          </a:xfrm>
          <a:prstGeom prst="rect">
            <a:avLst/>
          </a:prstGeom>
        </p:spPr>
      </p:pic>
    </p:spTree>
    <p:extLst>
      <p:ext uri="{BB962C8B-B14F-4D97-AF65-F5344CB8AC3E}">
        <p14:creationId xmlns:p14="http://schemas.microsoft.com/office/powerpoint/2010/main" val="288785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T7 </a:t>
            </a:r>
            <a:r>
              <a:rPr lang="zh-CN" altLang="en-US" sz="3200" b="1" dirty="0"/>
              <a:t>状态机和状态数</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96E52A-1A8E-70B9-24C0-A716577DA133}"/>
              </a:ext>
            </a:extLst>
          </p:cNvPr>
          <p:cNvSpPr txBox="1"/>
          <p:nvPr/>
        </p:nvSpPr>
        <p:spPr>
          <a:xfrm>
            <a:off x="849086" y="1312799"/>
            <a:ext cx="7724898" cy="1015663"/>
          </a:xfrm>
          <a:prstGeom prst="rect">
            <a:avLst/>
          </a:prstGeom>
          <a:noFill/>
        </p:spPr>
        <p:txBody>
          <a:bodyPr wrap="square">
            <a:spAutoFit/>
          </a:bodyPr>
          <a:lstStyle/>
          <a:p>
            <a:r>
              <a:rPr lang="en-US" altLang="zh-CN" sz="2000" dirty="0"/>
              <a:t>Here's an incomplete FSM that, when pattern </a:t>
            </a:r>
            <a:r>
              <a:rPr lang="en-US" altLang="zh-CN" sz="2000" b="1" dirty="0">
                <a:solidFill>
                  <a:srgbClr val="FF0000"/>
                </a:solidFill>
              </a:rPr>
              <a:t>madam</a:t>
            </a:r>
            <a:r>
              <a:rPr lang="en-US" altLang="zh-CN" sz="2000" dirty="0"/>
              <a:t> occurs, produces an output 1 . For example, given string </a:t>
            </a:r>
            <a:r>
              <a:rPr lang="en-US" altLang="zh-CN" sz="2000" b="1" dirty="0" err="1">
                <a:solidFill>
                  <a:srgbClr val="FF0000"/>
                </a:solidFill>
              </a:rPr>
              <a:t>madamadam</a:t>
            </a:r>
            <a:r>
              <a:rPr lang="en-US" altLang="zh-CN" sz="2000" dirty="0"/>
              <a:t> , it'll produce 000010001 .</a:t>
            </a:r>
            <a:endParaRPr lang="zh-CN" altLang="en-US" sz="2000" dirty="0"/>
          </a:p>
        </p:txBody>
      </p:sp>
      <p:pic>
        <p:nvPicPr>
          <p:cNvPr id="8" name="图片 7">
            <a:extLst>
              <a:ext uri="{FF2B5EF4-FFF2-40B4-BE49-F238E27FC236}">
                <a16:creationId xmlns:a16="http://schemas.microsoft.com/office/drawing/2014/main" id="{BEDCD974-8D36-3D86-CDAA-3CFD1154CEC1}"/>
              </a:ext>
            </a:extLst>
          </p:cNvPr>
          <p:cNvPicPr>
            <a:picLocks noChangeAspect="1"/>
          </p:cNvPicPr>
          <p:nvPr/>
        </p:nvPicPr>
        <p:blipFill>
          <a:blip r:embed="rId2"/>
          <a:stretch>
            <a:fillRect/>
          </a:stretch>
        </p:blipFill>
        <p:spPr>
          <a:xfrm>
            <a:off x="849086" y="3106237"/>
            <a:ext cx="3411781" cy="2985880"/>
          </a:xfrm>
          <a:prstGeom prst="rect">
            <a:avLst/>
          </a:prstGeom>
        </p:spPr>
      </p:pic>
      <p:pic>
        <p:nvPicPr>
          <p:cNvPr id="11" name="图片 10">
            <a:extLst>
              <a:ext uri="{FF2B5EF4-FFF2-40B4-BE49-F238E27FC236}">
                <a16:creationId xmlns:a16="http://schemas.microsoft.com/office/drawing/2014/main" id="{A1B94C84-4DB5-0892-CC84-DB787688921F}"/>
              </a:ext>
            </a:extLst>
          </p:cNvPr>
          <p:cNvPicPr>
            <a:picLocks noChangeAspect="1"/>
          </p:cNvPicPr>
          <p:nvPr/>
        </p:nvPicPr>
        <p:blipFill>
          <a:blip r:embed="rId3"/>
          <a:stretch>
            <a:fillRect/>
          </a:stretch>
        </p:blipFill>
        <p:spPr>
          <a:xfrm>
            <a:off x="5238917" y="3106237"/>
            <a:ext cx="3174530" cy="3091354"/>
          </a:xfrm>
          <a:prstGeom prst="rect">
            <a:avLst/>
          </a:prstGeom>
        </p:spPr>
      </p:pic>
      <p:sp>
        <p:nvSpPr>
          <p:cNvPr id="13" name="文本框 12">
            <a:extLst>
              <a:ext uri="{FF2B5EF4-FFF2-40B4-BE49-F238E27FC236}">
                <a16:creationId xmlns:a16="http://schemas.microsoft.com/office/drawing/2014/main" id="{EF8E6D89-59C2-0024-8764-6C9527A52F77}"/>
              </a:ext>
            </a:extLst>
          </p:cNvPr>
          <p:cNvSpPr txBox="1"/>
          <p:nvPr/>
        </p:nvSpPr>
        <p:spPr>
          <a:xfrm>
            <a:off x="849086" y="2363729"/>
            <a:ext cx="4572000" cy="369332"/>
          </a:xfrm>
          <a:prstGeom prst="rect">
            <a:avLst/>
          </a:prstGeom>
          <a:noFill/>
        </p:spPr>
        <p:txBody>
          <a:bodyPr wrap="square">
            <a:spAutoFit/>
          </a:bodyPr>
          <a:lstStyle/>
          <a:p>
            <a:r>
              <a:rPr lang="en-US" altLang="zh-CN" dirty="0"/>
              <a:t>1. Complete the state diagram.</a:t>
            </a:r>
            <a:endParaRPr lang="zh-CN" altLang="en-US" dirty="0"/>
          </a:p>
        </p:txBody>
      </p:sp>
    </p:spTree>
    <p:extLst>
      <p:ext uri="{BB962C8B-B14F-4D97-AF65-F5344CB8AC3E}">
        <p14:creationId xmlns:p14="http://schemas.microsoft.com/office/powerpoint/2010/main" val="78565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EF97936-F5F7-DA07-DBA1-70AE4A74065E}"/>
              </a:ext>
            </a:extLst>
          </p:cNvPr>
          <p:cNvSpPr txBox="1"/>
          <p:nvPr/>
        </p:nvSpPr>
        <p:spPr>
          <a:xfrm>
            <a:off x="1050893" y="3776845"/>
            <a:ext cx="6816438" cy="2031325"/>
          </a:xfrm>
          <a:prstGeom prst="rect">
            <a:avLst/>
          </a:prstGeom>
          <a:noFill/>
        </p:spPr>
        <p:txBody>
          <a:bodyPr wrap="square">
            <a:spAutoFit/>
          </a:bodyPr>
          <a:lstStyle/>
          <a:p>
            <a:r>
              <a:rPr lang="en-US" altLang="zh-CN" dirty="0"/>
              <a:t>DFA</a:t>
            </a:r>
            <a:r>
              <a:rPr lang="zh-CN" altLang="en-US" dirty="0"/>
              <a:t>的等价条件：</a:t>
            </a:r>
            <a:endParaRPr lang="en-US" altLang="zh-CN" dirty="0"/>
          </a:p>
          <a:p>
            <a:r>
              <a:rPr lang="zh-CN" altLang="en-US" dirty="0"/>
              <a:t>（</a:t>
            </a:r>
            <a:r>
              <a:rPr lang="en-US" altLang="zh-CN" dirty="0"/>
              <a:t>1</a:t>
            </a:r>
            <a:r>
              <a:rPr lang="zh-CN" altLang="en-US" dirty="0"/>
              <a:t>）一致性条件：状态</a:t>
            </a:r>
            <a:r>
              <a:rPr lang="en-US" altLang="zh-CN" dirty="0"/>
              <a:t>s</a:t>
            </a:r>
            <a:r>
              <a:rPr lang="zh-CN" altLang="en-US" dirty="0"/>
              <a:t>和</a:t>
            </a:r>
            <a:r>
              <a:rPr lang="en-US" altLang="zh-CN" dirty="0"/>
              <a:t>t</a:t>
            </a:r>
            <a:r>
              <a:rPr lang="zh-CN" altLang="en-US" dirty="0"/>
              <a:t>必须同时为接受状态和不接受状态。（是否属于终止状态集）</a:t>
            </a:r>
            <a:br>
              <a:rPr lang="zh-CN" altLang="en-US" dirty="0"/>
            </a:br>
            <a:r>
              <a:rPr lang="zh-CN" altLang="en-US" dirty="0"/>
              <a:t>（</a:t>
            </a:r>
            <a:r>
              <a:rPr lang="en-US" altLang="zh-CN" dirty="0"/>
              <a:t>2</a:t>
            </a:r>
            <a:r>
              <a:rPr lang="zh-CN" altLang="en-US" dirty="0"/>
              <a:t>）蔓延性条件：对于所有输入符号，状态</a:t>
            </a:r>
            <a:r>
              <a:rPr lang="en-US" altLang="zh-CN" dirty="0"/>
              <a:t>s</a:t>
            </a:r>
            <a:r>
              <a:rPr lang="zh-CN" altLang="en-US" dirty="0"/>
              <a:t>和</a:t>
            </a:r>
            <a:r>
              <a:rPr lang="en-US" altLang="zh-CN" dirty="0"/>
              <a:t>t</a:t>
            </a:r>
            <a:r>
              <a:rPr lang="zh-CN" altLang="en-US" dirty="0"/>
              <a:t>必须转换到等价状态里。</a:t>
            </a:r>
            <a:endParaRPr lang="en-US" altLang="zh-CN" dirty="0"/>
          </a:p>
          <a:p>
            <a:endParaRPr lang="en-US" altLang="zh-CN" dirty="0">
              <a:solidFill>
                <a:srgbClr val="404040"/>
              </a:solidFill>
              <a:latin typeface="-apple-system"/>
            </a:endParaRPr>
          </a:p>
          <a:p>
            <a:r>
              <a:rPr lang="en-US" altLang="zh-CN" dirty="0"/>
              <a:t>DFA</a:t>
            </a:r>
            <a:r>
              <a:rPr lang="zh-CN" altLang="en-US" dirty="0"/>
              <a:t>的最小化</a:t>
            </a:r>
            <a:r>
              <a:rPr lang="en-US" altLang="zh-CN" dirty="0"/>
              <a:t>(</a:t>
            </a:r>
            <a:r>
              <a:rPr lang="zh-CN" altLang="en-US" dirty="0"/>
              <a:t>不是本课程需要掌握的内容，感兴趣的同学看群文件）</a:t>
            </a:r>
          </a:p>
        </p:txBody>
      </p:sp>
      <p:sp>
        <p:nvSpPr>
          <p:cNvPr id="5" name="标题 1">
            <a:extLst>
              <a:ext uri="{FF2B5EF4-FFF2-40B4-BE49-F238E27FC236}">
                <a16:creationId xmlns:a16="http://schemas.microsoft.com/office/drawing/2014/main" id="{58F54EE7-C37C-A400-E0DF-7F5C9113C5C5}"/>
              </a:ext>
            </a:extLst>
          </p:cNvPr>
          <p:cNvSpPr txBox="1">
            <a:spLocks/>
          </p:cNvSpPr>
          <p:nvPr/>
        </p:nvSpPr>
        <p:spPr>
          <a:xfrm>
            <a:off x="628650" y="365128"/>
            <a:ext cx="7886700" cy="79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t>T7 </a:t>
            </a:r>
            <a:r>
              <a:rPr lang="zh-CN" altLang="en-US" sz="3200" b="1" dirty="0"/>
              <a:t>状态机和状态数</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C5C13A9-C782-1B05-00CD-AD0DE964AC1D}"/>
                  </a:ext>
                </a:extLst>
              </p:cNvPr>
              <p:cNvSpPr txBox="1"/>
              <p:nvPr/>
            </p:nvSpPr>
            <p:spPr>
              <a:xfrm>
                <a:off x="1050893" y="2962621"/>
                <a:ext cx="7208322" cy="646331"/>
              </a:xfrm>
              <a:prstGeom prst="rect">
                <a:avLst/>
              </a:prstGeom>
              <a:noFill/>
            </p:spPr>
            <p:txBody>
              <a:bodyPr wrap="square" rtlCol="0">
                <a:spAutoFit/>
              </a:bodyPr>
              <a:lstStyle/>
              <a:p>
                <a:r>
                  <a:rPr lang="en-US" altLang="zh-CN" dirty="0"/>
                  <a:t>6</a:t>
                </a:r>
                <a:r>
                  <a:rPr lang="zh-CN" altLang="en-US" dirty="0"/>
                  <a:t>个状态，</a:t>
                </a:r>
                <a:r>
                  <a:rPr lang="en-US" altLang="zh-CN" dirty="0"/>
                  <a:t>2</a:t>
                </a:r>
                <a:r>
                  <a:rPr lang="en-US" altLang="zh-CN" baseline="30000" dirty="0"/>
                  <a:t>2 </a:t>
                </a:r>
                <a:r>
                  <a:rPr lang="en-US" altLang="zh-CN" dirty="0"/>
                  <a:t>&lt; 6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2</a:t>
                </a:r>
                <a:r>
                  <a:rPr lang="en-US" altLang="zh-CN" baseline="30000" dirty="0"/>
                  <a:t>3</a:t>
                </a:r>
                <a:r>
                  <a:rPr lang="en-US" altLang="zh-CN" dirty="0"/>
                  <a:t> ,   3bit</a:t>
                </a:r>
                <a:r>
                  <a:rPr lang="zh-CN" altLang="en-US" dirty="0"/>
                  <a:t>即可表示出所有的状态</a:t>
                </a:r>
                <a:endParaRPr lang="en-US" altLang="zh-CN" dirty="0"/>
              </a:p>
              <a:p>
                <a:r>
                  <a:rPr lang="en-US" altLang="zh-CN" dirty="0"/>
                  <a:t>N</a:t>
                </a:r>
                <a:r>
                  <a:rPr lang="zh-CN" altLang="en-US" dirty="0"/>
                  <a:t>个状态需要的</a:t>
                </a:r>
                <a:r>
                  <a:rPr lang="en-US" altLang="zh-CN" dirty="0"/>
                  <a:t>bit</a:t>
                </a:r>
                <a:r>
                  <a:rPr lang="zh-CN" altLang="en-US" dirty="0"/>
                  <a:t>数为 </a:t>
                </a:r>
                <a14:m>
                  <m:oMath xmlns:m="http://schemas.openxmlformats.org/officeDocument/2006/math">
                    <m:d>
                      <m:dPr>
                        <m:begChr m:val="⌈"/>
                        <m:endChr m:val="⌉"/>
                        <m:ctrlPr>
                          <a:rPr lang="zh-CN" altLang="en-US" i="1" smtClean="0">
                            <a:solidFill>
                              <a:srgbClr val="FF0000"/>
                            </a:solidFill>
                            <a:latin typeface="Cambria Math" panose="02040503050406030204" pitchFamily="18" charset="0"/>
                          </a:rPr>
                        </m:ctrlPr>
                      </m:dPr>
                      <m:e>
                        <m:func>
                          <m:funcPr>
                            <m:ctrlPr>
                              <a:rPr lang="en-US" altLang="zh-CN" b="0" i="1" smtClean="0">
                                <a:solidFill>
                                  <a:srgbClr val="FF0000"/>
                                </a:solidFill>
                                <a:latin typeface="Cambria Math" panose="02040503050406030204" pitchFamily="18" charset="0"/>
                              </a:rPr>
                            </m:ctrlPr>
                          </m:funcPr>
                          <m:fName>
                            <m:r>
                              <m:rPr>
                                <m:sty m:val="p"/>
                              </m:rPr>
                              <a:rPr lang="en-US" altLang="zh-CN" b="0" i="0" smtClean="0">
                                <a:solidFill>
                                  <a:srgbClr val="FF0000"/>
                                </a:solidFill>
                                <a:latin typeface="Cambria Math" panose="02040503050406030204" pitchFamily="18" charset="0"/>
                              </a:rPr>
                              <m:t>log</m:t>
                            </m:r>
                          </m:fName>
                          <m:e>
                            <m:r>
                              <a:rPr lang="en-US" altLang="zh-CN" i="1">
                                <a:solidFill>
                                  <a:srgbClr val="FF0000"/>
                                </a:solidFill>
                                <a:latin typeface="Cambria Math" panose="02040503050406030204" pitchFamily="18" charset="0"/>
                              </a:rPr>
                              <m:t>𝑁</m:t>
                            </m:r>
                          </m:e>
                        </m:func>
                      </m:e>
                    </m:d>
                  </m:oMath>
                </a14:m>
                <a:r>
                  <a:rPr lang="en-US" altLang="zh-CN" dirty="0">
                    <a:solidFill>
                      <a:srgbClr val="FF0000"/>
                    </a:solidFill>
                  </a:rPr>
                  <a:t>(N&gt;1)</a:t>
                </a:r>
              </a:p>
            </p:txBody>
          </p:sp>
        </mc:Choice>
        <mc:Fallback xmlns="">
          <p:sp>
            <p:nvSpPr>
              <p:cNvPr id="7" name="文本框 6">
                <a:extLst>
                  <a:ext uri="{FF2B5EF4-FFF2-40B4-BE49-F238E27FC236}">
                    <a16:creationId xmlns:a16="http://schemas.microsoft.com/office/drawing/2014/main" id="{8C5C13A9-C782-1B05-00CD-AD0DE964AC1D}"/>
                  </a:ext>
                </a:extLst>
              </p:cNvPr>
              <p:cNvSpPr txBox="1">
                <a:spLocks noRot="1" noChangeAspect="1" noMove="1" noResize="1" noEditPoints="1" noAdjustHandles="1" noChangeArrowheads="1" noChangeShapeType="1" noTextEdit="1"/>
              </p:cNvSpPr>
              <p:nvPr/>
            </p:nvSpPr>
            <p:spPr>
              <a:xfrm>
                <a:off x="1050893" y="2962621"/>
                <a:ext cx="7208322" cy="646331"/>
              </a:xfrm>
              <a:prstGeom prst="rect">
                <a:avLst/>
              </a:prstGeom>
              <a:blipFill>
                <a:blip r:embed="rId2"/>
                <a:stretch>
                  <a:fillRect l="-676" t="-5660" b="-1415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FF2558F-1212-D863-9A02-9E5157FAFB4E}"/>
              </a:ext>
            </a:extLst>
          </p:cNvPr>
          <p:cNvSpPr txBox="1"/>
          <p:nvPr/>
        </p:nvSpPr>
        <p:spPr>
          <a:xfrm>
            <a:off x="750366" y="1391259"/>
            <a:ext cx="7886700" cy="1477328"/>
          </a:xfrm>
          <a:prstGeom prst="rect">
            <a:avLst/>
          </a:prstGeom>
          <a:noFill/>
        </p:spPr>
        <p:txBody>
          <a:bodyPr wrap="square">
            <a:spAutoFit/>
          </a:bodyPr>
          <a:lstStyle/>
          <a:p>
            <a:r>
              <a:rPr lang="en-US" altLang="zh-CN" dirty="0"/>
              <a:t>2. Tell the minimum number of latches that are needed in order to implement this FSM.</a:t>
            </a:r>
            <a:r>
              <a:rPr lang="en-US" altLang="zh-CN" b="0" i="0" dirty="0">
                <a:solidFill>
                  <a:srgbClr val="333333"/>
                </a:solidFill>
                <a:effectLst/>
                <a:latin typeface="Helvetica Neue"/>
              </a:rPr>
              <a:t> (</a:t>
            </a:r>
            <a:r>
              <a:rPr lang="en-US" altLang="zh-CN" dirty="0"/>
              <a:t> </a:t>
            </a:r>
            <a:r>
              <a:rPr lang="en-US" altLang="zh-CN" b="0" i="0" dirty="0">
                <a:solidFill>
                  <a:srgbClr val="333333"/>
                </a:solidFill>
                <a:effectLst/>
                <a:latin typeface="Helvetica Neue"/>
              </a:rPr>
              <a:t>If this state machine is implemented with a sequential logic circuit how many state variables will be needed? Recall, the number of state variables is the same as the number of bits needed to represent all of the states.)</a:t>
            </a:r>
            <a:endParaRPr lang="zh-CN" altLang="en-US" dirty="0"/>
          </a:p>
        </p:txBody>
      </p:sp>
    </p:spTree>
    <p:extLst>
      <p:ext uri="{BB962C8B-B14F-4D97-AF65-F5344CB8AC3E}">
        <p14:creationId xmlns:p14="http://schemas.microsoft.com/office/powerpoint/2010/main" val="388109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T8 T9</a:t>
            </a:r>
            <a:r>
              <a:rPr lang="zh-CN" altLang="en-US" sz="3200" b="1" dirty="0"/>
              <a:t> 地址空间和寻址能力</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385A385-951A-6FE8-8FF7-F86E6847FBC5}"/>
              </a:ext>
            </a:extLst>
          </p:cNvPr>
          <p:cNvSpPr txBox="1"/>
          <p:nvPr/>
        </p:nvSpPr>
        <p:spPr>
          <a:xfrm>
            <a:off x="857955" y="1358636"/>
            <a:ext cx="7587144" cy="1200329"/>
          </a:xfrm>
          <a:prstGeom prst="rect">
            <a:avLst/>
          </a:prstGeom>
          <a:noFill/>
        </p:spPr>
        <p:txBody>
          <a:bodyPr wrap="square">
            <a:spAutoFit/>
          </a:bodyPr>
          <a:lstStyle/>
          <a:p>
            <a:r>
              <a:rPr lang="en-US" altLang="zh-CN" dirty="0"/>
              <a:t>There is a memory that needs a bit to represent its address, and its addressability is bit. </a:t>
            </a:r>
          </a:p>
          <a:p>
            <a:pPr marL="342900" indent="-342900">
              <a:buAutoNum type="arabicPeriod"/>
            </a:pPr>
            <a:r>
              <a:rPr lang="en-US" altLang="zh-CN" dirty="0"/>
              <a:t>How much is the memory's address space at most? </a:t>
            </a:r>
          </a:p>
          <a:p>
            <a:pPr marL="342900" indent="-342900">
              <a:buAutoNum type="arabicPeriod"/>
            </a:pPr>
            <a:r>
              <a:rPr lang="en-US" altLang="zh-CN" dirty="0"/>
              <a:t>How many bits can the memory store at most?</a:t>
            </a:r>
            <a:endParaRPr lang="zh-CN" altLang="en-US" dirty="0"/>
          </a:p>
        </p:txBody>
      </p:sp>
      <p:sp>
        <p:nvSpPr>
          <p:cNvPr id="10" name="文本框 9">
            <a:extLst>
              <a:ext uri="{FF2B5EF4-FFF2-40B4-BE49-F238E27FC236}">
                <a16:creationId xmlns:a16="http://schemas.microsoft.com/office/drawing/2014/main" id="{901E499C-D81A-5DE2-BF6C-92695CD1945B}"/>
              </a:ext>
            </a:extLst>
          </p:cNvPr>
          <p:cNvSpPr txBox="1"/>
          <p:nvPr/>
        </p:nvSpPr>
        <p:spPr>
          <a:xfrm>
            <a:off x="5836723" y="3070041"/>
            <a:ext cx="3307277" cy="1477328"/>
          </a:xfrm>
          <a:prstGeom prst="rect">
            <a:avLst/>
          </a:prstGeom>
          <a:noFill/>
        </p:spPr>
        <p:txBody>
          <a:bodyPr wrap="square" rtlCol="0">
            <a:spAutoFit/>
          </a:bodyPr>
          <a:lstStyle/>
          <a:p>
            <a:r>
              <a:rPr lang="zh-CN" altLang="en-US" dirty="0"/>
              <a:t>教材</a:t>
            </a:r>
            <a:r>
              <a:rPr lang="en-US" altLang="zh-CN" dirty="0"/>
              <a:t>Chapter 3.5</a:t>
            </a:r>
          </a:p>
          <a:p>
            <a:endParaRPr lang="en-US" altLang="zh-CN" dirty="0"/>
          </a:p>
          <a:p>
            <a:r>
              <a:rPr lang="en-US" altLang="zh-CN" dirty="0"/>
              <a:t>Address Space</a:t>
            </a:r>
            <a:r>
              <a:rPr lang="zh-CN" altLang="en-US" dirty="0"/>
              <a:t>：地址的数量</a:t>
            </a:r>
            <a:endParaRPr lang="en-US" altLang="zh-CN" dirty="0"/>
          </a:p>
          <a:p>
            <a:r>
              <a:rPr lang="en-US" altLang="zh-CN" dirty="0"/>
              <a:t>Addressability</a:t>
            </a:r>
            <a:r>
              <a:rPr lang="zh-CN" altLang="en-US" dirty="0"/>
              <a:t>： 每个内存地址里存储数据量</a:t>
            </a:r>
          </a:p>
        </p:txBody>
      </p:sp>
      <p:pic>
        <p:nvPicPr>
          <p:cNvPr id="12" name="图片 11">
            <a:extLst>
              <a:ext uri="{FF2B5EF4-FFF2-40B4-BE49-F238E27FC236}">
                <a16:creationId xmlns:a16="http://schemas.microsoft.com/office/drawing/2014/main" id="{9426F76C-0E28-8298-26E0-B1678332ECBC}"/>
              </a:ext>
            </a:extLst>
          </p:cNvPr>
          <p:cNvPicPr>
            <a:picLocks noChangeAspect="1"/>
          </p:cNvPicPr>
          <p:nvPr/>
        </p:nvPicPr>
        <p:blipFill>
          <a:blip r:embed="rId2"/>
          <a:stretch>
            <a:fillRect/>
          </a:stretch>
        </p:blipFill>
        <p:spPr>
          <a:xfrm>
            <a:off x="545259" y="2997817"/>
            <a:ext cx="5059894" cy="1783650"/>
          </a:xfrm>
          <a:prstGeom prst="rect">
            <a:avLst/>
          </a:prstGeom>
        </p:spPr>
      </p:pic>
      <p:sp>
        <p:nvSpPr>
          <p:cNvPr id="13" name="文本框 12">
            <a:extLst>
              <a:ext uri="{FF2B5EF4-FFF2-40B4-BE49-F238E27FC236}">
                <a16:creationId xmlns:a16="http://schemas.microsoft.com/office/drawing/2014/main" id="{037A4029-D2B1-4BE8-5F51-B0D08A811DF5}"/>
              </a:ext>
            </a:extLst>
          </p:cNvPr>
          <p:cNvSpPr txBox="1"/>
          <p:nvPr/>
        </p:nvSpPr>
        <p:spPr>
          <a:xfrm>
            <a:off x="1587701" y="5101772"/>
            <a:ext cx="6402780" cy="1200329"/>
          </a:xfrm>
          <a:prstGeom prst="rect">
            <a:avLst/>
          </a:prstGeom>
          <a:noFill/>
        </p:spPr>
        <p:txBody>
          <a:bodyPr wrap="square" rtlCol="0">
            <a:spAutoFit/>
          </a:bodyPr>
          <a:lstStyle/>
          <a:p>
            <a:r>
              <a:rPr lang="zh-CN" altLang="en-US" dirty="0"/>
              <a:t>内存大小 </a:t>
            </a:r>
            <a:r>
              <a:rPr lang="en-US" altLang="zh-CN" dirty="0"/>
              <a:t>= </a:t>
            </a:r>
            <a:r>
              <a:rPr lang="zh-CN" altLang="en-US" dirty="0"/>
              <a:t>内存中地址的数量 </a:t>
            </a:r>
            <a:r>
              <a:rPr lang="en-US" altLang="zh-CN" dirty="0"/>
              <a:t>x </a:t>
            </a:r>
            <a:r>
              <a:rPr lang="zh-CN" altLang="en-US" dirty="0"/>
              <a:t>每个地址存储的位数</a:t>
            </a:r>
            <a:endParaRPr lang="en-US" altLang="zh-CN" dirty="0"/>
          </a:p>
          <a:p>
            <a:r>
              <a:rPr lang="en-US" altLang="zh-CN" dirty="0"/>
              <a:t>a bits </a:t>
            </a:r>
            <a:r>
              <a:rPr lang="zh-CN" altLang="en-US" dirty="0"/>
              <a:t>地址空间 可以表示</a:t>
            </a:r>
            <a:r>
              <a:rPr lang="en-US" altLang="zh-CN" dirty="0"/>
              <a:t>2</a:t>
            </a:r>
            <a:r>
              <a:rPr lang="en-US" altLang="zh-CN" baseline="30000" dirty="0"/>
              <a:t>a</a:t>
            </a:r>
            <a:r>
              <a:rPr lang="zh-CN" altLang="en-US" dirty="0"/>
              <a:t>个有效地址</a:t>
            </a:r>
            <a:endParaRPr lang="en-US" altLang="zh-CN" dirty="0"/>
          </a:p>
          <a:p>
            <a:r>
              <a:rPr lang="en-US" altLang="zh-CN" dirty="0"/>
              <a:t>b bits </a:t>
            </a:r>
            <a:r>
              <a:rPr lang="zh-CN" altLang="en-US" dirty="0"/>
              <a:t>寻址能力 表示每个地址对应 </a:t>
            </a:r>
            <a:r>
              <a:rPr lang="en-US" altLang="zh-CN" dirty="0"/>
              <a:t>b bit </a:t>
            </a:r>
            <a:r>
              <a:rPr lang="zh-CN" altLang="en-US" dirty="0"/>
              <a:t>存储空间</a:t>
            </a:r>
            <a:endParaRPr lang="en-US" altLang="zh-CN" dirty="0"/>
          </a:p>
          <a:p>
            <a:r>
              <a:rPr lang="zh-CN" altLang="en-US" dirty="0"/>
              <a:t>总共能存储 </a:t>
            </a:r>
            <a:r>
              <a:rPr lang="en-US" altLang="zh-CN" dirty="0"/>
              <a:t>2</a:t>
            </a:r>
            <a:r>
              <a:rPr lang="en-US" altLang="zh-CN" baseline="30000" dirty="0"/>
              <a:t>a</a:t>
            </a:r>
            <a:r>
              <a:rPr lang="en-US" altLang="zh-CN" dirty="0"/>
              <a:t>xb bit </a:t>
            </a:r>
            <a:r>
              <a:rPr lang="zh-CN" altLang="en-US" dirty="0"/>
              <a:t>信息</a:t>
            </a:r>
            <a:r>
              <a:rPr lang="en-US" altLang="zh-CN" dirty="0"/>
              <a:t> </a:t>
            </a:r>
            <a:endParaRPr lang="zh-CN" altLang="en-US" dirty="0"/>
          </a:p>
        </p:txBody>
      </p:sp>
    </p:spTree>
    <p:extLst>
      <p:ext uri="{BB962C8B-B14F-4D97-AF65-F5344CB8AC3E}">
        <p14:creationId xmlns:p14="http://schemas.microsoft.com/office/powerpoint/2010/main" val="166356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T8 T9</a:t>
            </a:r>
            <a:r>
              <a:rPr lang="zh-CN" altLang="en-US" sz="3200" b="1" dirty="0"/>
              <a:t> 地址空间和寻址能力</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1A17BAF-22BD-9BE1-6735-11C85C139212}"/>
              </a:ext>
            </a:extLst>
          </p:cNvPr>
          <p:cNvPicPr>
            <a:picLocks noChangeAspect="1"/>
          </p:cNvPicPr>
          <p:nvPr/>
        </p:nvPicPr>
        <p:blipFill>
          <a:blip r:embed="rId2"/>
          <a:stretch>
            <a:fillRect/>
          </a:stretch>
        </p:blipFill>
        <p:spPr>
          <a:xfrm>
            <a:off x="909859" y="1903886"/>
            <a:ext cx="4395920" cy="4422822"/>
          </a:xfrm>
          <a:prstGeom prst="rect">
            <a:avLst/>
          </a:prstGeom>
        </p:spPr>
      </p:pic>
      <p:sp>
        <p:nvSpPr>
          <p:cNvPr id="6" name="文本框 5">
            <a:extLst>
              <a:ext uri="{FF2B5EF4-FFF2-40B4-BE49-F238E27FC236}">
                <a16:creationId xmlns:a16="http://schemas.microsoft.com/office/drawing/2014/main" id="{36FDF3DF-A347-D933-C05B-DEF042203D77}"/>
              </a:ext>
            </a:extLst>
          </p:cNvPr>
          <p:cNvSpPr txBox="1"/>
          <p:nvPr/>
        </p:nvSpPr>
        <p:spPr>
          <a:xfrm>
            <a:off x="830836" y="1380937"/>
            <a:ext cx="5287742" cy="369332"/>
          </a:xfrm>
          <a:prstGeom prst="rect">
            <a:avLst/>
          </a:prstGeom>
          <a:noFill/>
        </p:spPr>
        <p:txBody>
          <a:bodyPr wrap="square" rtlCol="0">
            <a:spAutoFit/>
          </a:bodyPr>
          <a:lstStyle/>
          <a:p>
            <a:r>
              <a:rPr lang="zh-CN" altLang="en-US" dirty="0"/>
              <a:t>地址线：地址有多少位，对应地址空间的大小</a:t>
            </a:r>
          </a:p>
        </p:txBody>
      </p:sp>
      <p:sp>
        <p:nvSpPr>
          <p:cNvPr id="3" name="文本框 2">
            <a:extLst>
              <a:ext uri="{FF2B5EF4-FFF2-40B4-BE49-F238E27FC236}">
                <a16:creationId xmlns:a16="http://schemas.microsoft.com/office/drawing/2014/main" id="{80D2D97A-94B1-9BB5-B404-4393F6F07A5F}"/>
              </a:ext>
            </a:extLst>
          </p:cNvPr>
          <p:cNvSpPr txBox="1"/>
          <p:nvPr/>
        </p:nvSpPr>
        <p:spPr>
          <a:xfrm>
            <a:off x="5665920" y="1750269"/>
            <a:ext cx="3098800" cy="646331"/>
          </a:xfrm>
          <a:prstGeom prst="rect">
            <a:avLst/>
          </a:prstGeom>
          <a:noFill/>
        </p:spPr>
        <p:txBody>
          <a:bodyPr wrap="square" rtlCol="0">
            <a:spAutoFit/>
          </a:bodyPr>
          <a:lstStyle/>
          <a:p>
            <a:r>
              <a:rPr lang="zh-CN" altLang="en-US" dirty="0"/>
              <a:t>数据线：有几位就说明一块内存里存储的数据有几位</a:t>
            </a:r>
          </a:p>
        </p:txBody>
      </p:sp>
      <p:cxnSp>
        <p:nvCxnSpPr>
          <p:cNvPr id="7" name="直接箭头连接符 6">
            <a:extLst>
              <a:ext uri="{FF2B5EF4-FFF2-40B4-BE49-F238E27FC236}">
                <a16:creationId xmlns:a16="http://schemas.microsoft.com/office/drawing/2014/main" id="{5F3902D6-3E6B-1382-77DA-02AB1F7A778D}"/>
              </a:ext>
            </a:extLst>
          </p:cNvPr>
          <p:cNvCxnSpPr>
            <a:cxnSpLocks/>
          </p:cNvCxnSpPr>
          <p:nvPr/>
        </p:nvCxnSpPr>
        <p:spPr>
          <a:xfrm flipH="1">
            <a:off x="4176889" y="1975141"/>
            <a:ext cx="1405467" cy="19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25B3379-40BB-7B98-9AA7-2CCF8FE62268}"/>
              </a:ext>
            </a:extLst>
          </p:cNvPr>
          <p:cNvCxnSpPr>
            <a:cxnSpLocks/>
          </p:cNvCxnSpPr>
          <p:nvPr/>
        </p:nvCxnSpPr>
        <p:spPr>
          <a:xfrm flipH="1">
            <a:off x="1270000" y="1750269"/>
            <a:ext cx="457200" cy="153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477672B-2783-F2C2-388A-195BC9A6557C}"/>
              </a:ext>
            </a:extLst>
          </p:cNvPr>
          <p:cNvSpPr/>
          <p:nvPr/>
        </p:nvSpPr>
        <p:spPr>
          <a:xfrm>
            <a:off x="1044222" y="4910667"/>
            <a:ext cx="4261557" cy="863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1E95950-5436-0998-5FE9-9173EA32C30A}"/>
              </a:ext>
            </a:extLst>
          </p:cNvPr>
          <p:cNvSpPr txBox="1"/>
          <p:nvPr/>
        </p:nvSpPr>
        <p:spPr>
          <a:xfrm>
            <a:off x="5582356" y="5107732"/>
            <a:ext cx="2805289" cy="369332"/>
          </a:xfrm>
          <a:prstGeom prst="rect">
            <a:avLst/>
          </a:prstGeom>
          <a:noFill/>
        </p:spPr>
        <p:txBody>
          <a:bodyPr wrap="square" rtlCol="0">
            <a:spAutoFit/>
          </a:bodyPr>
          <a:lstStyle/>
          <a:p>
            <a:r>
              <a:rPr lang="zh-CN" altLang="en-US" dirty="0"/>
              <a:t>一个地址对应的内存块</a:t>
            </a:r>
          </a:p>
        </p:txBody>
      </p:sp>
    </p:spTree>
    <p:extLst>
      <p:ext uri="{BB962C8B-B14F-4D97-AF65-F5344CB8AC3E}">
        <p14:creationId xmlns:p14="http://schemas.microsoft.com/office/powerpoint/2010/main" val="1043586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T10 </a:t>
            </a:r>
            <a:r>
              <a:rPr lang="zh-CN" altLang="en-US" sz="3200" b="1" dirty="0"/>
              <a:t>状态空间</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385A385-951A-6FE8-8FF7-F86E6847FBC5}"/>
              </a:ext>
            </a:extLst>
          </p:cNvPr>
          <p:cNvSpPr txBox="1"/>
          <p:nvPr/>
        </p:nvSpPr>
        <p:spPr>
          <a:xfrm>
            <a:off x="574544" y="1451298"/>
            <a:ext cx="8045533" cy="923330"/>
          </a:xfrm>
          <a:prstGeom prst="rect">
            <a:avLst/>
          </a:prstGeom>
          <a:noFill/>
        </p:spPr>
        <p:txBody>
          <a:bodyPr wrap="square">
            <a:spAutoFit/>
          </a:bodyPr>
          <a:lstStyle/>
          <a:p>
            <a:r>
              <a:rPr lang="en-US" altLang="zh-CN" b="0" i="0" dirty="0">
                <a:solidFill>
                  <a:srgbClr val="333333"/>
                </a:solidFill>
                <a:effectLst/>
                <a:latin typeface="Helvetica Neue"/>
              </a:rPr>
              <a:t>In a land occupation competition participated by 2 teams, with 4 players in each team, we need to keep track of the following information on the scoreboard.</a:t>
            </a:r>
            <a:endParaRPr lang="zh-CN" altLang="en-US" dirty="0"/>
          </a:p>
        </p:txBody>
      </p:sp>
      <p:pic>
        <p:nvPicPr>
          <p:cNvPr id="4" name="图片 3">
            <a:extLst>
              <a:ext uri="{FF2B5EF4-FFF2-40B4-BE49-F238E27FC236}">
                <a16:creationId xmlns:a16="http://schemas.microsoft.com/office/drawing/2014/main" id="{F8B39737-E65B-AFE2-F246-4DA0A047CE5D}"/>
              </a:ext>
            </a:extLst>
          </p:cNvPr>
          <p:cNvPicPr>
            <a:picLocks noChangeAspect="1"/>
          </p:cNvPicPr>
          <p:nvPr/>
        </p:nvPicPr>
        <p:blipFill>
          <a:blip r:embed="rId2"/>
          <a:stretch>
            <a:fillRect/>
          </a:stretch>
        </p:blipFill>
        <p:spPr>
          <a:xfrm>
            <a:off x="628650" y="2510153"/>
            <a:ext cx="7823200" cy="2318176"/>
          </a:xfrm>
          <a:prstGeom prst="rect">
            <a:avLst/>
          </a:prstGeom>
        </p:spPr>
      </p:pic>
      <p:sp>
        <p:nvSpPr>
          <p:cNvPr id="6" name="文本框 5">
            <a:extLst>
              <a:ext uri="{FF2B5EF4-FFF2-40B4-BE49-F238E27FC236}">
                <a16:creationId xmlns:a16="http://schemas.microsoft.com/office/drawing/2014/main" id="{96617394-1CDB-B85A-99BD-D7517A854EE8}"/>
              </a:ext>
            </a:extLst>
          </p:cNvPr>
          <p:cNvSpPr txBox="1"/>
          <p:nvPr/>
        </p:nvSpPr>
        <p:spPr>
          <a:xfrm>
            <a:off x="741096" y="4963273"/>
            <a:ext cx="7712428" cy="646331"/>
          </a:xfrm>
          <a:prstGeom prst="rect">
            <a:avLst/>
          </a:prstGeom>
          <a:noFill/>
        </p:spPr>
        <p:txBody>
          <a:bodyPr wrap="square">
            <a:spAutoFit/>
          </a:bodyPr>
          <a:lstStyle/>
          <a:p>
            <a:r>
              <a:rPr lang="en-US" altLang="zh-CN" dirty="0"/>
              <a:t>1. What is the minimum number of bits that we need to use to store the state required?</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F182E79-F7C5-D249-7E5B-531693E60068}"/>
                  </a:ext>
                </a:extLst>
              </p:cNvPr>
              <p:cNvSpPr txBox="1"/>
              <p:nvPr/>
            </p:nvSpPr>
            <p:spPr>
              <a:xfrm>
                <a:off x="1140176" y="5744548"/>
                <a:ext cx="6220179" cy="369332"/>
              </a:xfrm>
              <a:prstGeom prst="rect">
                <a:avLst/>
              </a:prstGeom>
              <a:noFill/>
            </p:spPr>
            <p:txBody>
              <a:bodyPr wrap="square">
                <a:spAutoFit/>
              </a:bodyPr>
              <a:lstStyle/>
              <a:p>
                <a:r>
                  <a:rPr lang="en-US" altLang="zh-CN" dirty="0"/>
                  <a:t>N=(100 ∗ 100 ∗ 4 ∗ 4 ∗ 181 ∗ 100</a:t>
                </a:r>
                <a:r>
                  <a:rPr lang="en-US" altLang="zh-CN" baseline="30000" dirty="0"/>
                  <a:t> 8</a:t>
                </a:r>
                <a:r>
                  <a:rPr lang="en-US" altLang="zh-CN" dirty="0"/>
                  <a:t>)</a:t>
                </a:r>
                <a:r>
                  <a:rPr lang="zh-CN" altLang="en-US" dirty="0"/>
                  <a:t>， 需要</a:t>
                </a:r>
                <a14:m>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log</m:t>
                            </m:r>
                          </m:fName>
                          <m:e>
                            <m:r>
                              <a:rPr lang="en-US" altLang="zh-CN" i="1">
                                <a:solidFill>
                                  <a:schemeClr val="tx1"/>
                                </a:solidFill>
                                <a:latin typeface="Cambria Math" panose="02040503050406030204" pitchFamily="18" charset="0"/>
                              </a:rPr>
                              <m:t>𝑁</m:t>
                            </m:r>
                          </m:e>
                        </m:func>
                      </m:e>
                    </m:d>
                    <m:r>
                      <a:rPr lang="en-US" altLang="zh-CN" b="0" i="1" smtClean="0">
                        <a:solidFill>
                          <a:schemeClr val="tx1"/>
                        </a:solidFill>
                        <a:latin typeface="Cambria Math" panose="02040503050406030204" pitchFamily="18" charset="0"/>
                      </a:rPr>
                      <m:t>=78</m:t>
                    </m:r>
                  </m:oMath>
                </a14:m>
                <a:r>
                  <a:rPr lang="en-US" altLang="zh-CN" dirty="0"/>
                  <a:t> bit</a:t>
                </a:r>
                <a:endParaRPr lang="zh-CN" altLang="en-US" dirty="0"/>
              </a:p>
            </p:txBody>
          </p:sp>
        </mc:Choice>
        <mc:Fallback xmlns="">
          <p:sp>
            <p:nvSpPr>
              <p:cNvPr id="7" name="文本框 6">
                <a:extLst>
                  <a:ext uri="{FF2B5EF4-FFF2-40B4-BE49-F238E27FC236}">
                    <a16:creationId xmlns:a16="http://schemas.microsoft.com/office/drawing/2014/main" id="{6F182E79-F7C5-D249-7E5B-531693E60068}"/>
                  </a:ext>
                </a:extLst>
              </p:cNvPr>
              <p:cNvSpPr txBox="1">
                <a:spLocks noRot="1" noChangeAspect="1" noMove="1" noResize="1" noEditPoints="1" noAdjustHandles="1" noChangeArrowheads="1" noChangeShapeType="1" noTextEdit="1"/>
              </p:cNvSpPr>
              <p:nvPr/>
            </p:nvSpPr>
            <p:spPr>
              <a:xfrm>
                <a:off x="1140176" y="5744548"/>
                <a:ext cx="6220179" cy="369332"/>
              </a:xfrm>
              <a:prstGeom prst="rect">
                <a:avLst/>
              </a:prstGeom>
              <a:blipFill>
                <a:blip r:embed="rId3"/>
                <a:stretch>
                  <a:fillRect l="-784" t="-11475"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8072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T10 </a:t>
            </a:r>
            <a:r>
              <a:rPr lang="zh-CN" altLang="en-US" sz="3200" b="1" dirty="0"/>
              <a:t>状态空间</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385A385-951A-6FE8-8FF7-F86E6847FBC5}"/>
              </a:ext>
            </a:extLst>
          </p:cNvPr>
          <p:cNvSpPr txBox="1"/>
          <p:nvPr/>
        </p:nvSpPr>
        <p:spPr>
          <a:xfrm>
            <a:off x="574544" y="1451298"/>
            <a:ext cx="8045533" cy="923330"/>
          </a:xfrm>
          <a:prstGeom prst="rect">
            <a:avLst/>
          </a:prstGeom>
          <a:noFill/>
        </p:spPr>
        <p:txBody>
          <a:bodyPr wrap="square">
            <a:spAutoFit/>
          </a:bodyPr>
          <a:lstStyle/>
          <a:p>
            <a:r>
              <a:rPr lang="en-US" altLang="zh-CN" b="0" i="0" dirty="0">
                <a:solidFill>
                  <a:srgbClr val="333333"/>
                </a:solidFill>
                <a:effectLst/>
                <a:latin typeface="Helvetica Neue"/>
              </a:rPr>
              <a:t>In a land occupation competition participated by 2 teams, with 4 players in each team, we need to keep track of the following information on the scoreboard.</a:t>
            </a:r>
            <a:endParaRPr lang="zh-CN" altLang="en-US" dirty="0"/>
          </a:p>
        </p:txBody>
      </p:sp>
      <p:pic>
        <p:nvPicPr>
          <p:cNvPr id="4" name="图片 3">
            <a:extLst>
              <a:ext uri="{FF2B5EF4-FFF2-40B4-BE49-F238E27FC236}">
                <a16:creationId xmlns:a16="http://schemas.microsoft.com/office/drawing/2014/main" id="{F8B39737-E65B-AFE2-F246-4DA0A047CE5D}"/>
              </a:ext>
            </a:extLst>
          </p:cNvPr>
          <p:cNvPicPr>
            <a:picLocks noChangeAspect="1"/>
          </p:cNvPicPr>
          <p:nvPr/>
        </p:nvPicPr>
        <p:blipFill>
          <a:blip r:embed="rId2"/>
          <a:stretch>
            <a:fillRect/>
          </a:stretch>
        </p:blipFill>
        <p:spPr>
          <a:xfrm>
            <a:off x="628650" y="2510153"/>
            <a:ext cx="7823200" cy="2318176"/>
          </a:xfrm>
          <a:prstGeom prst="rect">
            <a:avLst/>
          </a:prstGeom>
        </p:spPr>
      </p:pic>
      <p:sp>
        <p:nvSpPr>
          <p:cNvPr id="8" name="文本框 7">
            <a:extLst>
              <a:ext uri="{FF2B5EF4-FFF2-40B4-BE49-F238E27FC236}">
                <a16:creationId xmlns:a16="http://schemas.microsoft.com/office/drawing/2014/main" id="{B6CEF548-2B6D-FB63-C846-FC24385083EB}"/>
              </a:ext>
            </a:extLst>
          </p:cNvPr>
          <p:cNvSpPr txBox="1"/>
          <p:nvPr/>
        </p:nvSpPr>
        <p:spPr>
          <a:xfrm>
            <a:off x="767644" y="4945037"/>
            <a:ext cx="7747706" cy="923330"/>
          </a:xfrm>
          <a:prstGeom prst="rect">
            <a:avLst/>
          </a:prstGeom>
          <a:noFill/>
        </p:spPr>
        <p:txBody>
          <a:bodyPr wrap="square">
            <a:spAutoFit/>
          </a:bodyPr>
          <a:lstStyle/>
          <a:p>
            <a:r>
              <a:rPr lang="en-US" altLang="zh-CN" dirty="0"/>
              <a:t>2. Suppose we make four separate logic circuits for each line of the four elements on the scoreboard, how many bits would it then take to store the state of the scoreboard? </a:t>
            </a:r>
            <a:endParaRPr lang="zh-CN" altLang="en-US" dirty="0"/>
          </a:p>
        </p:txBody>
      </p:sp>
      <p:sp>
        <p:nvSpPr>
          <p:cNvPr id="9" name="文本框 8">
            <a:extLst>
              <a:ext uri="{FF2B5EF4-FFF2-40B4-BE49-F238E27FC236}">
                <a16:creationId xmlns:a16="http://schemas.microsoft.com/office/drawing/2014/main" id="{4ADEF872-4832-948C-E9E4-30897B452108}"/>
              </a:ext>
            </a:extLst>
          </p:cNvPr>
          <p:cNvSpPr txBox="1"/>
          <p:nvPr/>
        </p:nvSpPr>
        <p:spPr>
          <a:xfrm>
            <a:off x="6383867" y="3105834"/>
            <a:ext cx="1337733" cy="369332"/>
          </a:xfrm>
          <a:prstGeom prst="rect">
            <a:avLst/>
          </a:prstGeom>
          <a:noFill/>
        </p:spPr>
        <p:txBody>
          <a:bodyPr wrap="square" rtlCol="0">
            <a:spAutoFit/>
          </a:bodyPr>
          <a:lstStyle/>
          <a:p>
            <a:r>
              <a:rPr lang="en-US" altLang="zh-CN" dirty="0">
                <a:solidFill>
                  <a:srgbClr val="FF0000"/>
                </a:solidFill>
              </a:rPr>
              <a:t>100</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7bits</a:t>
            </a:r>
            <a:endParaRPr lang="zh-CN" altLang="en-US" dirty="0">
              <a:solidFill>
                <a:srgbClr val="FF0000"/>
              </a:solidFill>
            </a:endParaRPr>
          </a:p>
        </p:txBody>
      </p:sp>
      <p:sp>
        <p:nvSpPr>
          <p:cNvPr id="10" name="文本框 9">
            <a:extLst>
              <a:ext uri="{FF2B5EF4-FFF2-40B4-BE49-F238E27FC236}">
                <a16:creationId xmlns:a16="http://schemas.microsoft.com/office/drawing/2014/main" id="{43DECA35-6F3D-CB88-79B3-D818CBD97EC8}"/>
              </a:ext>
            </a:extLst>
          </p:cNvPr>
          <p:cNvSpPr txBox="1"/>
          <p:nvPr/>
        </p:nvSpPr>
        <p:spPr>
          <a:xfrm>
            <a:off x="6632224" y="3541807"/>
            <a:ext cx="976488" cy="369332"/>
          </a:xfrm>
          <a:prstGeom prst="rect">
            <a:avLst/>
          </a:prstGeom>
          <a:noFill/>
        </p:spPr>
        <p:txBody>
          <a:bodyPr wrap="square" rtlCol="0">
            <a:spAutoFit/>
          </a:bodyPr>
          <a:lstStyle/>
          <a:p>
            <a:r>
              <a:rPr lang="en-US" altLang="zh-CN" dirty="0">
                <a:solidFill>
                  <a:srgbClr val="FF0000"/>
                </a:solidFill>
              </a:rPr>
              <a:t>4 -</a:t>
            </a:r>
            <a:r>
              <a:rPr lang="zh-CN" altLang="en-US" dirty="0">
                <a:solidFill>
                  <a:srgbClr val="FF0000"/>
                </a:solidFill>
              </a:rPr>
              <a:t> </a:t>
            </a:r>
            <a:r>
              <a:rPr lang="en-US" altLang="zh-CN" dirty="0">
                <a:solidFill>
                  <a:srgbClr val="FF0000"/>
                </a:solidFill>
              </a:rPr>
              <a:t>2bits</a:t>
            </a:r>
            <a:endParaRPr lang="zh-CN" altLang="en-US" dirty="0">
              <a:solidFill>
                <a:srgbClr val="FF0000"/>
              </a:solidFill>
            </a:endParaRPr>
          </a:p>
        </p:txBody>
      </p:sp>
      <p:sp>
        <p:nvSpPr>
          <p:cNvPr id="11" name="文本框 10">
            <a:extLst>
              <a:ext uri="{FF2B5EF4-FFF2-40B4-BE49-F238E27FC236}">
                <a16:creationId xmlns:a16="http://schemas.microsoft.com/office/drawing/2014/main" id="{09E818BA-BC1A-D1AD-D35F-175DBCE325C1}"/>
              </a:ext>
            </a:extLst>
          </p:cNvPr>
          <p:cNvSpPr txBox="1"/>
          <p:nvPr/>
        </p:nvSpPr>
        <p:spPr>
          <a:xfrm>
            <a:off x="7721600" y="3747681"/>
            <a:ext cx="1461911" cy="646331"/>
          </a:xfrm>
          <a:prstGeom prst="rect">
            <a:avLst/>
          </a:prstGeom>
          <a:noFill/>
        </p:spPr>
        <p:txBody>
          <a:bodyPr wrap="square" rtlCol="0">
            <a:spAutoFit/>
          </a:bodyPr>
          <a:lstStyle/>
          <a:p>
            <a:r>
              <a:rPr lang="en-US" altLang="zh-CN" dirty="0">
                <a:solidFill>
                  <a:srgbClr val="FF0000"/>
                </a:solidFill>
              </a:rPr>
              <a:t>m(0-3) -</a:t>
            </a:r>
            <a:r>
              <a:rPr lang="zh-CN" altLang="en-US" dirty="0">
                <a:solidFill>
                  <a:srgbClr val="FF0000"/>
                </a:solidFill>
              </a:rPr>
              <a:t> </a:t>
            </a:r>
            <a:r>
              <a:rPr lang="en-US" altLang="zh-CN" dirty="0">
                <a:solidFill>
                  <a:srgbClr val="FF0000"/>
                </a:solidFill>
              </a:rPr>
              <a:t>2bits</a:t>
            </a:r>
          </a:p>
          <a:p>
            <a:r>
              <a:rPr lang="en-US" altLang="zh-CN" dirty="0">
                <a:solidFill>
                  <a:srgbClr val="FF0000"/>
                </a:solidFill>
              </a:rPr>
              <a:t>s(0-59) - 6bits</a:t>
            </a:r>
            <a:endParaRPr lang="zh-CN" altLang="en-US" dirty="0">
              <a:solidFill>
                <a:srgbClr val="FF0000"/>
              </a:solidFill>
            </a:endParaRPr>
          </a:p>
        </p:txBody>
      </p:sp>
      <p:sp>
        <p:nvSpPr>
          <p:cNvPr id="12" name="文本框 11">
            <a:extLst>
              <a:ext uri="{FF2B5EF4-FFF2-40B4-BE49-F238E27FC236}">
                <a16:creationId xmlns:a16="http://schemas.microsoft.com/office/drawing/2014/main" id="{7C5A27D1-76E1-2198-A9A5-47FD6BBCFA3E}"/>
              </a:ext>
            </a:extLst>
          </p:cNvPr>
          <p:cNvSpPr txBox="1"/>
          <p:nvPr/>
        </p:nvSpPr>
        <p:spPr>
          <a:xfrm>
            <a:off x="6553554" y="4394012"/>
            <a:ext cx="1337733" cy="369332"/>
          </a:xfrm>
          <a:prstGeom prst="rect">
            <a:avLst/>
          </a:prstGeom>
          <a:noFill/>
        </p:spPr>
        <p:txBody>
          <a:bodyPr wrap="square" rtlCol="0">
            <a:spAutoFit/>
          </a:bodyPr>
          <a:lstStyle/>
          <a:p>
            <a:r>
              <a:rPr lang="en-US" altLang="zh-CN" dirty="0">
                <a:solidFill>
                  <a:srgbClr val="FF0000"/>
                </a:solidFill>
              </a:rPr>
              <a:t>100 -</a:t>
            </a:r>
            <a:r>
              <a:rPr lang="zh-CN" altLang="en-US" dirty="0">
                <a:solidFill>
                  <a:srgbClr val="FF0000"/>
                </a:solidFill>
              </a:rPr>
              <a:t> </a:t>
            </a:r>
            <a:r>
              <a:rPr lang="en-US" altLang="zh-CN" dirty="0">
                <a:solidFill>
                  <a:srgbClr val="FF0000"/>
                </a:solidFill>
              </a:rPr>
              <a:t>7bits</a:t>
            </a:r>
            <a:endParaRPr lang="zh-CN" altLang="en-US" dirty="0">
              <a:solidFill>
                <a:srgbClr val="FF0000"/>
              </a:solidFill>
            </a:endParaRPr>
          </a:p>
        </p:txBody>
      </p:sp>
      <p:sp>
        <p:nvSpPr>
          <p:cNvPr id="13" name="文本框 12">
            <a:extLst>
              <a:ext uri="{FF2B5EF4-FFF2-40B4-BE49-F238E27FC236}">
                <a16:creationId xmlns:a16="http://schemas.microsoft.com/office/drawing/2014/main" id="{BEEE0A6D-2973-7293-0CD3-70CEE9DB0647}"/>
              </a:ext>
            </a:extLst>
          </p:cNvPr>
          <p:cNvSpPr txBox="1"/>
          <p:nvPr/>
        </p:nvSpPr>
        <p:spPr>
          <a:xfrm>
            <a:off x="1580442" y="5985075"/>
            <a:ext cx="6220179" cy="369332"/>
          </a:xfrm>
          <a:prstGeom prst="rect">
            <a:avLst/>
          </a:prstGeom>
          <a:noFill/>
        </p:spPr>
        <p:txBody>
          <a:bodyPr wrap="square">
            <a:spAutoFit/>
          </a:bodyPr>
          <a:lstStyle/>
          <a:p>
            <a:r>
              <a:rPr lang="en-US" altLang="zh-CN" dirty="0"/>
              <a:t>(7bits * 2) + (2bits * 2) + (2bits + 6bits) + (7bits * 8) = 82bits </a:t>
            </a:r>
            <a:endParaRPr lang="zh-CN" altLang="en-US" dirty="0"/>
          </a:p>
        </p:txBody>
      </p:sp>
    </p:spTree>
    <p:extLst>
      <p:ext uri="{BB962C8B-B14F-4D97-AF65-F5344CB8AC3E}">
        <p14:creationId xmlns:p14="http://schemas.microsoft.com/office/powerpoint/2010/main" val="411494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T2</a:t>
            </a:r>
            <a:r>
              <a:rPr lang="zh-CN" altLang="en-US" sz="3200" b="1" dirty="0"/>
              <a:t> </a:t>
            </a:r>
            <a:r>
              <a:rPr lang="en-US" altLang="zh-CN" sz="3200" b="1" dirty="0"/>
              <a:t>T3 </a:t>
            </a:r>
            <a:r>
              <a:rPr lang="zh-CN" altLang="en-US" sz="3200" b="1" dirty="0"/>
              <a:t>原码和补码</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EB25E06-AB13-E2A6-AC39-852E7F5FA4B8}"/>
              </a:ext>
            </a:extLst>
          </p:cNvPr>
          <p:cNvSpPr txBox="1"/>
          <p:nvPr/>
        </p:nvSpPr>
        <p:spPr>
          <a:xfrm>
            <a:off x="4521199" y="1415368"/>
            <a:ext cx="3849333" cy="1200329"/>
          </a:xfrm>
          <a:prstGeom prst="rect">
            <a:avLst/>
          </a:prstGeom>
          <a:noFill/>
        </p:spPr>
        <p:txBody>
          <a:bodyPr wrap="square">
            <a:spAutoFit/>
          </a:bodyPr>
          <a:lstStyle/>
          <a:p>
            <a:r>
              <a:rPr lang="en-US" altLang="zh-CN" dirty="0">
                <a:solidFill>
                  <a:srgbClr val="34495E"/>
                </a:solidFill>
                <a:latin typeface="KaTeX_Math"/>
              </a:rPr>
              <a:t>N </a:t>
            </a:r>
            <a:r>
              <a:rPr lang="zh-CN" altLang="en-US" b="0" dirty="0">
                <a:solidFill>
                  <a:srgbClr val="34495E"/>
                </a:solidFill>
                <a:effectLst/>
                <a:latin typeface="Source Sans Pro" panose="020B0503030403020204" pitchFamily="34" charset="0"/>
              </a:rPr>
              <a:t>位 </a:t>
            </a:r>
            <a:r>
              <a:rPr lang="en-US" altLang="zh-CN" b="0" dirty="0">
                <a:solidFill>
                  <a:srgbClr val="34495E"/>
                </a:solidFill>
                <a:effectLst/>
                <a:latin typeface="Source Sans Pro" panose="020B0503030403020204" pitchFamily="34" charset="0"/>
              </a:rPr>
              <a:t>2 </a:t>
            </a:r>
            <a:r>
              <a:rPr lang="zh-CN" altLang="en-US" b="0" dirty="0">
                <a:solidFill>
                  <a:srgbClr val="34495E"/>
                </a:solidFill>
                <a:effectLst/>
                <a:latin typeface="Source Sans Pro" panose="020B0503030403020204" pitchFamily="34" charset="0"/>
              </a:rPr>
              <a:t>进制补码总共能表示 </a:t>
            </a:r>
            <a:r>
              <a:rPr lang="en-US" altLang="zh-CN" b="0" dirty="0">
                <a:solidFill>
                  <a:srgbClr val="34495E"/>
                </a:solidFill>
                <a:effectLst/>
                <a:latin typeface="KaTeX_Math"/>
              </a:rPr>
              <a:t>2</a:t>
            </a:r>
            <a:r>
              <a:rPr lang="en-US" altLang="zh-CN" b="0" baseline="30000" dirty="0">
                <a:solidFill>
                  <a:srgbClr val="34495E"/>
                </a:solidFill>
                <a:effectLst/>
                <a:latin typeface="KaTeX_Math"/>
              </a:rPr>
              <a:t>N </a:t>
            </a:r>
            <a:r>
              <a:rPr lang="zh-CN" altLang="en-US" b="0" dirty="0">
                <a:solidFill>
                  <a:srgbClr val="34495E"/>
                </a:solidFill>
                <a:effectLst/>
                <a:latin typeface="Source Sans Pro" panose="020B0503030403020204" pitchFamily="34" charset="0"/>
              </a:rPr>
              <a:t>个不同的数值，表示的范围为 </a:t>
            </a:r>
            <a:r>
              <a:rPr lang="en-US" altLang="zh-CN" b="0" dirty="0">
                <a:solidFill>
                  <a:srgbClr val="34495E"/>
                </a:solidFill>
                <a:effectLst/>
                <a:latin typeface="KaTeX_Math"/>
              </a:rPr>
              <a:t>-2</a:t>
            </a:r>
            <a:r>
              <a:rPr lang="en-US" altLang="zh-CN" b="0" baseline="30000" dirty="0">
                <a:solidFill>
                  <a:srgbClr val="34495E"/>
                </a:solidFill>
                <a:effectLst/>
                <a:latin typeface="KaTeX_Math"/>
              </a:rPr>
              <a:t>N-1</a:t>
            </a:r>
            <a:r>
              <a:rPr lang="en-US" altLang="zh-CN" b="0" dirty="0">
                <a:solidFill>
                  <a:srgbClr val="34495E"/>
                </a:solidFill>
                <a:effectLst/>
                <a:latin typeface="KaTeX_Math"/>
              </a:rPr>
              <a:t> </a:t>
            </a:r>
            <a:r>
              <a:rPr lang="zh-CN" altLang="en-US" b="0" dirty="0">
                <a:solidFill>
                  <a:srgbClr val="34495E"/>
                </a:solidFill>
                <a:effectLst/>
                <a:latin typeface="Source Sans Pro" panose="020B0503030403020204" pitchFamily="34" charset="0"/>
              </a:rPr>
              <a:t>到 </a:t>
            </a:r>
            <a:r>
              <a:rPr lang="en-US" altLang="zh-CN" b="0" dirty="0">
                <a:solidFill>
                  <a:srgbClr val="34495E"/>
                </a:solidFill>
                <a:effectLst/>
                <a:latin typeface="KaTeX_Math"/>
              </a:rPr>
              <a:t>2</a:t>
            </a:r>
            <a:r>
              <a:rPr lang="en-US" altLang="zh-CN" b="0" baseline="30000" dirty="0">
                <a:solidFill>
                  <a:srgbClr val="34495E"/>
                </a:solidFill>
                <a:effectLst/>
                <a:latin typeface="KaTeX_Math"/>
              </a:rPr>
              <a:t>N-1</a:t>
            </a:r>
            <a:r>
              <a:rPr lang="en-US" altLang="zh-CN" b="0" dirty="0">
                <a:solidFill>
                  <a:srgbClr val="34495E"/>
                </a:solidFill>
                <a:effectLst/>
                <a:latin typeface="KaTeX_Math"/>
              </a:rPr>
              <a:t> – 1</a:t>
            </a:r>
          </a:p>
          <a:p>
            <a:r>
              <a:rPr lang="zh-CN" altLang="en-US" dirty="0">
                <a:solidFill>
                  <a:srgbClr val="FF0000"/>
                </a:solidFill>
                <a:latin typeface="KaTeX_Math"/>
              </a:rPr>
              <a:t>指数是</a:t>
            </a:r>
            <a:r>
              <a:rPr lang="en-US" altLang="zh-CN" dirty="0">
                <a:solidFill>
                  <a:srgbClr val="FF0000"/>
                </a:solidFill>
                <a:latin typeface="KaTeX_Math"/>
              </a:rPr>
              <a:t>N-1 </a:t>
            </a:r>
            <a:r>
              <a:rPr lang="zh-CN" altLang="en-US" dirty="0">
                <a:solidFill>
                  <a:srgbClr val="FF0000"/>
                </a:solidFill>
                <a:latin typeface="KaTeX_Math"/>
              </a:rPr>
              <a:t>不是 </a:t>
            </a:r>
            <a:r>
              <a:rPr lang="en-US" altLang="zh-CN" dirty="0">
                <a:solidFill>
                  <a:srgbClr val="FF0000"/>
                </a:solidFill>
                <a:latin typeface="KaTeX_Math"/>
              </a:rPr>
              <a:t>N</a:t>
            </a:r>
            <a:endParaRPr lang="zh-CN" altLang="en-US" dirty="0">
              <a:solidFill>
                <a:srgbClr val="FF0000"/>
              </a:solidFill>
              <a:latin typeface="KaTeX_Math"/>
            </a:endParaRPr>
          </a:p>
        </p:txBody>
      </p:sp>
      <p:sp>
        <p:nvSpPr>
          <p:cNvPr id="9" name="文本框 8">
            <a:extLst>
              <a:ext uri="{FF2B5EF4-FFF2-40B4-BE49-F238E27FC236}">
                <a16:creationId xmlns:a16="http://schemas.microsoft.com/office/drawing/2014/main" id="{4ACB41FC-7746-2F23-0A3A-0814A49B1D16}"/>
              </a:ext>
            </a:extLst>
          </p:cNvPr>
          <p:cNvSpPr txBox="1"/>
          <p:nvPr/>
        </p:nvSpPr>
        <p:spPr>
          <a:xfrm>
            <a:off x="4572000" y="3992395"/>
            <a:ext cx="3994149" cy="1200329"/>
          </a:xfrm>
          <a:prstGeom prst="rect">
            <a:avLst/>
          </a:prstGeom>
          <a:noFill/>
        </p:spPr>
        <p:txBody>
          <a:bodyPr wrap="square">
            <a:spAutoFit/>
          </a:bodyPr>
          <a:lstStyle/>
          <a:p>
            <a:r>
              <a:rPr lang="en-US" altLang="zh-CN" dirty="0">
                <a:solidFill>
                  <a:srgbClr val="34495E"/>
                </a:solidFill>
                <a:latin typeface="KaTeX_Math"/>
              </a:rPr>
              <a:t>N </a:t>
            </a:r>
            <a:r>
              <a:rPr lang="zh-CN" altLang="en-US" b="0" dirty="0">
                <a:solidFill>
                  <a:srgbClr val="34495E"/>
                </a:solidFill>
                <a:effectLst/>
                <a:latin typeface="Source Sans Pro" panose="020B0503030403020204" pitchFamily="34" charset="0"/>
              </a:rPr>
              <a:t>位 </a:t>
            </a:r>
            <a:r>
              <a:rPr lang="en-US" altLang="zh-CN" b="0" dirty="0">
                <a:solidFill>
                  <a:srgbClr val="34495E"/>
                </a:solidFill>
                <a:effectLst/>
                <a:latin typeface="Source Sans Pro" panose="020B0503030403020204" pitchFamily="34" charset="0"/>
              </a:rPr>
              <a:t>2 </a:t>
            </a:r>
            <a:r>
              <a:rPr lang="zh-CN" altLang="en-US" b="0" dirty="0">
                <a:solidFill>
                  <a:srgbClr val="34495E"/>
                </a:solidFill>
                <a:effectLst/>
                <a:latin typeface="Source Sans Pro" panose="020B0503030403020204" pitchFamily="34" charset="0"/>
              </a:rPr>
              <a:t>进制原码总共能表示 </a:t>
            </a:r>
            <a:r>
              <a:rPr lang="en-US" altLang="zh-CN" b="0" dirty="0">
                <a:solidFill>
                  <a:srgbClr val="34495E"/>
                </a:solidFill>
                <a:effectLst/>
                <a:latin typeface="KaTeX_Math"/>
              </a:rPr>
              <a:t>2</a:t>
            </a:r>
            <a:r>
              <a:rPr lang="en-US" altLang="zh-CN" b="0" baseline="30000" dirty="0">
                <a:solidFill>
                  <a:srgbClr val="34495E"/>
                </a:solidFill>
                <a:effectLst/>
                <a:latin typeface="KaTeX_Math"/>
              </a:rPr>
              <a:t>N </a:t>
            </a:r>
            <a:r>
              <a:rPr lang="en-US" altLang="zh-CN" b="0" dirty="0">
                <a:solidFill>
                  <a:srgbClr val="34495E"/>
                </a:solidFill>
                <a:effectLst/>
                <a:latin typeface="KaTeX_Math"/>
              </a:rPr>
              <a:t>- 1 </a:t>
            </a:r>
            <a:r>
              <a:rPr lang="zh-CN" altLang="en-US" b="0" dirty="0">
                <a:solidFill>
                  <a:srgbClr val="34495E"/>
                </a:solidFill>
                <a:effectLst/>
                <a:latin typeface="Source Sans Pro" panose="020B0503030403020204" pitchFamily="34" charset="0"/>
              </a:rPr>
              <a:t>个不同的数值，表示的范围为 </a:t>
            </a:r>
            <a:r>
              <a:rPr lang="en-US" altLang="zh-CN" b="0" dirty="0">
                <a:solidFill>
                  <a:srgbClr val="34495E"/>
                </a:solidFill>
                <a:effectLst/>
                <a:latin typeface="KaTeX_Math"/>
              </a:rPr>
              <a:t>-2</a:t>
            </a:r>
            <a:r>
              <a:rPr lang="en-US" altLang="zh-CN" b="0" baseline="30000" dirty="0">
                <a:solidFill>
                  <a:srgbClr val="34495E"/>
                </a:solidFill>
                <a:effectLst/>
                <a:latin typeface="KaTeX_Math"/>
              </a:rPr>
              <a:t>N-1</a:t>
            </a:r>
            <a:r>
              <a:rPr lang="en-US" altLang="zh-CN" b="0" dirty="0">
                <a:solidFill>
                  <a:srgbClr val="34495E"/>
                </a:solidFill>
                <a:effectLst/>
                <a:latin typeface="KaTeX_Math"/>
              </a:rPr>
              <a:t> + 1</a:t>
            </a:r>
            <a:r>
              <a:rPr lang="zh-CN" altLang="en-US" b="0" dirty="0">
                <a:solidFill>
                  <a:srgbClr val="34495E"/>
                </a:solidFill>
                <a:effectLst/>
                <a:latin typeface="Source Sans Pro" panose="020B0503030403020204" pitchFamily="34" charset="0"/>
              </a:rPr>
              <a:t>到 </a:t>
            </a:r>
            <a:r>
              <a:rPr lang="en-US" altLang="zh-CN" b="0" dirty="0">
                <a:solidFill>
                  <a:srgbClr val="34495E"/>
                </a:solidFill>
                <a:effectLst/>
                <a:latin typeface="KaTeX_Math"/>
              </a:rPr>
              <a:t>2</a:t>
            </a:r>
            <a:r>
              <a:rPr lang="en-US" altLang="zh-CN" b="0" baseline="30000" dirty="0">
                <a:solidFill>
                  <a:srgbClr val="34495E"/>
                </a:solidFill>
                <a:effectLst/>
                <a:latin typeface="KaTeX_Math"/>
              </a:rPr>
              <a:t>N-1</a:t>
            </a:r>
            <a:r>
              <a:rPr lang="en-US" altLang="zh-CN" b="0" dirty="0">
                <a:solidFill>
                  <a:srgbClr val="34495E"/>
                </a:solidFill>
                <a:effectLst/>
                <a:latin typeface="KaTeX_Math"/>
              </a:rPr>
              <a:t> – 1 </a:t>
            </a:r>
            <a:r>
              <a:rPr lang="zh-CN" altLang="en-US" b="0" dirty="0">
                <a:solidFill>
                  <a:srgbClr val="34495E"/>
                </a:solidFill>
                <a:effectLst/>
                <a:latin typeface="KaTeX_Math"/>
              </a:rPr>
              <a:t>（正负</a:t>
            </a:r>
            <a:r>
              <a:rPr lang="en-US" altLang="zh-CN" b="0" dirty="0">
                <a:solidFill>
                  <a:srgbClr val="34495E"/>
                </a:solidFill>
                <a:effectLst/>
                <a:latin typeface="KaTeX_Math"/>
              </a:rPr>
              <a:t>0</a:t>
            </a:r>
            <a:r>
              <a:rPr lang="zh-CN" altLang="en-US" b="0" dirty="0">
                <a:solidFill>
                  <a:srgbClr val="34495E"/>
                </a:solidFill>
                <a:effectLst/>
                <a:latin typeface="KaTeX_Math"/>
              </a:rPr>
              <a:t>）</a:t>
            </a:r>
            <a:endParaRPr lang="en-US" altLang="zh-CN" b="0" dirty="0">
              <a:solidFill>
                <a:srgbClr val="34495E"/>
              </a:solidFill>
              <a:effectLst/>
              <a:latin typeface="KaTeX_Math"/>
            </a:endParaRPr>
          </a:p>
          <a:p>
            <a:r>
              <a:rPr lang="en-US" altLang="zh-CN" i="1" dirty="0">
                <a:solidFill>
                  <a:srgbClr val="34495E"/>
                </a:solidFill>
                <a:latin typeface="Source Sans Pro" panose="020B0503030403020204" pitchFamily="34" charset="0"/>
              </a:rPr>
              <a:t>			</a:t>
            </a:r>
            <a:endParaRPr lang="zh-CN" altLang="en-US" i="1" u="sng" dirty="0">
              <a:latin typeface="KaTeX_Math"/>
            </a:endParaRPr>
          </a:p>
        </p:txBody>
      </p:sp>
      <p:pic>
        <p:nvPicPr>
          <p:cNvPr id="44" name="图片 43">
            <a:extLst>
              <a:ext uri="{FF2B5EF4-FFF2-40B4-BE49-F238E27FC236}">
                <a16:creationId xmlns:a16="http://schemas.microsoft.com/office/drawing/2014/main" id="{6E69F229-8BB0-91E1-E2F3-BB0BD5C027DC}"/>
              </a:ext>
            </a:extLst>
          </p:cNvPr>
          <p:cNvPicPr>
            <a:picLocks noChangeAspect="1"/>
          </p:cNvPicPr>
          <p:nvPr/>
        </p:nvPicPr>
        <p:blipFill>
          <a:blip r:embed="rId2"/>
          <a:stretch>
            <a:fillRect/>
          </a:stretch>
        </p:blipFill>
        <p:spPr>
          <a:xfrm>
            <a:off x="203962" y="1354331"/>
            <a:ext cx="4271839" cy="5276129"/>
          </a:xfrm>
          <a:prstGeom prst="rect">
            <a:avLst/>
          </a:prstGeom>
        </p:spPr>
      </p:pic>
      <p:sp>
        <p:nvSpPr>
          <p:cNvPr id="45" name="矩形 44">
            <a:extLst>
              <a:ext uri="{FF2B5EF4-FFF2-40B4-BE49-F238E27FC236}">
                <a16:creationId xmlns:a16="http://schemas.microsoft.com/office/drawing/2014/main" id="{17555DCB-F895-B47F-3626-7EB7AA4909C0}"/>
              </a:ext>
            </a:extLst>
          </p:cNvPr>
          <p:cNvSpPr/>
          <p:nvPr/>
        </p:nvSpPr>
        <p:spPr>
          <a:xfrm>
            <a:off x="412287" y="4072970"/>
            <a:ext cx="3877733" cy="16933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287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T2</a:t>
            </a:r>
            <a:r>
              <a:rPr lang="zh-CN" altLang="en-US" sz="3200" b="1" dirty="0"/>
              <a:t> </a:t>
            </a:r>
            <a:r>
              <a:rPr lang="en-US" altLang="zh-CN" sz="3200" b="1" dirty="0"/>
              <a:t>T3 </a:t>
            </a:r>
            <a:r>
              <a:rPr lang="zh-CN" altLang="en-US" sz="3200" b="1" dirty="0"/>
              <a:t>原码和补码</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3EE62D6-3FAC-00CF-CB7B-AB4C310F4CD7}"/>
              </a:ext>
            </a:extLst>
          </p:cNvPr>
          <p:cNvSpPr txBox="1"/>
          <p:nvPr/>
        </p:nvSpPr>
        <p:spPr>
          <a:xfrm>
            <a:off x="4001912" y="1365955"/>
            <a:ext cx="1162755" cy="369332"/>
          </a:xfrm>
          <a:prstGeom prst="rect">
            <a:avLst/>
          </a:prstGeom>
          <a:noFill/>
        </p:spPr>
        <p:txBody>
          <a:bodyPr wrap="square">
            <a:spAutoFit/>
          </a:bodyPr>
          <a:lstStyle/>
          <a:p>
            <a:r>
              <a:rPr lang="en-US" altLang="zh-CN" i="1" u="sng" dirty="0">
                <a:solidFill>
                  <a:srgbClr val="FF0000"/>
                </a:solidFill>
                <a:latin typeface="Source Sans Pro" panose="020B0503030403020204" pitchFamily="34" charset="0"/>
              </a:rPr>
              <a:t>1</a:t>
            </a:r>
            <a:r>
              <a:rPr lang="en-US" altLang="zh-CN" i="1" dirty="0">
                <a:solidFill>
                  <a:srgbClr val="34495E"/>
                </a:solidFill>
                <a:latin typeface="Source Sans Pro" panose="020B0503030403020204" pitchFamily="34" charset="0"/>
              </a:rPr>
              <a:t> </a:t>
            </a:r>
            <a:r>
              <a:rPr lang="en-US" altLang="zh-CN" i="1" u="sng" dirty="0">
                <a:solidFill>
                  <a:srgbClr val="34495E"/>
                </a:solidFill>
                <a:latin typeface="Source Sans Pro" panose="020B0503030403020204" pitchFamily="34" charset="0"/>
              </a:rPr>
              <a:t>XXXXXXX</a:t>
            </a:r>
            <a:endParaRPr lang="zh-CN" altLang="en-US" dirty="0"/>
          </a:p>
        </p:txBody>
      </p:sp>
      <p:sp>
        <p:nvSpPr>
          <p:cNvPr id="13" name="文本框 12">
            <a:extLst>
              <a:ext uri="{FF2B5EF4-FFF2-40B4-BE49-F238E27FC236}">
                <a16:creationId xmlns:a16="http://schemas.microsoft.com/office/drawing/2014/main" id="{741B993F-C42C-6882-8511-9C37FB898D09}"/>
              </a:ext>
            </a:extLst>
          </p:cNvPr>
          <p:cNvSpPr txBox="1"/>
          <p:nvPr/>
        </p:nvSpPr>
        <p:spPr>
          <a:xfrm>
            <a:off x="3152511" y="1902556"/>
            <a:ext cx="903111" cy="369332"/>
          </a:xfrm>
          <a:prstGeom prst="rect">
            <a:avLst/>
          </a:prstGeom>
          <a:noFill/>
        </p:spPr>
        <p:txBody>
          <a:bodyPr wrap="square" rtlCol="0">
            <a:spAutoFit/>
          </a:bodyPr>
          <a:lstStyle/>
          <a:p>
            <a:r>
              <a:rPr lang="zh-CN" altLang="en-US" dirty="0"/>
              <a:t>符号位</a:t>
            </a:r>
          </a:p>
        </p:txBody>
      </p:sp>
      <p:sp>
        <p:nvSpPr>
          <p:cNvPr id="16" name="文本框 15">
            <a:extLst>
              <a:ext uri="{FF2B5EF4-FFF2-40B4-BE49-F238E27FC236}">
                <a16:creationId xmlns:a16="http://schemas.microsoft.com/office/drawing/2014/main" id="{410FBC59-0BCA-5FAC-11AF-74738DABBD1A}"/>
              </a:ext>
            </a:extLst>
          </p:cNvPr>
          <p:cNvSpPr txBox="1"/>
          <p:nvPr/>
        </p:nvSpPr>
        <p:spPr>
          <a:xfrm>
            <a:off x="5562512" y="1975175"/>
            <a:ext cx="903111" cy="369332"/>
          </a:xfrm>
          <a:prstGeom prst="rect">
            <a:avLst/>
          </a:prstGeom>
          <a:noFill/>
        </p:spPr>
        <p:txBody>
          <a:bodyPr wrap="square" rtlCol="0">
            <a:spAutoFit/>
          </a:bodyPr>
          <a:lstStyle/>
          <a:p>
            <a:r>
              <a:rPr lang="zh-CN" altLang="en-US" dirty="0"/>
              <a:t>数值位</a:t>
            </a:r>
          </a:p>
        </p:txBody>
      </p:sp>
      <p:cxnSp>
        <p:nvCxnSpPr>
          <p:cNvPr id="20" name="直接连接符 19">
            <a:extLst>
              <a:ext uri="{FF2B5EF4-FFF2-40B4-BE49-F238E27FC236}">
                <a16:creationId xmlns:a16="http://schemas.microsoft.com/office/drawing/2014/main" id="{A3CE8250-697A-A2FD-904E-F78FBC12DF5D}"/>
              </a:ext>
            </a:extLst>
          </p:cNvPr>
          <p:cNvCxnSpPr>
            <a:cxnSpLocks/>
            <a:endCxn id="13" idx="0"/>
          </p:cNvCxnSpPr>
          <p:nvPr/>
        </p:nvCxnSpPr>
        <p:spPr>
          <a:xfrm flipH="1">
            <a:off x="3604067" y="1722141"/>
            <a:ext cx="527668" cy="180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81FCA80-1A1A-7A32-6C56-3A15963E72C6}"/>
              </a:ext>
            </a:extLst>
          </p:cNvPr>
          <p:cNvCxnSpPr>
            <a:cxnSpLocks/>
            <a:stCxn id="12" idx="2"/>
            <a:endCxn id="16" idx="0"/>
          </p:cNvCxnSpPr>
          <p:nvPr/>
        </p:nvCxnSpPr>
        <p:spPr>
          <a:xfrm>
            <a:off x="4583290" y="1735287"/>
            <a:ext cx="1430778" cy="2398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27C6635-8887-B334-080B-3D2C4B35ACEE}"/>
              </a:ext>
            </a:extLst>
          </p:cNvPr>
          <p:cNvSpPr txBox="1"/>
          <p:nvPr/>
        </p:nvSpPr>
        <p:spPr>
          <a:xfrm>
            <a:off x="1728567" y="1444349"/>
            <a:ext cx="2573867" cy="369332"/>
          </a:xfrm>
          <a:prstGeom prst="rect">
            <a:avLst/>
          </a:prstGeom>
          <a:noFill/>
        </p:spPr>
        <p:txBody>
          <a:bodyPr wrap="square">
            <a:spAutoFit/>
          </a:bodyPr>
          <a:lstStyle/>
          <a:p>
            <a:r>
              <a:rPr lang="zh-CN" altLang="en-US" dirty="0">
                <a:solidFill>
                  <a:srgbClr val="34495E"/>
                </a:solidFill>
                <a:latin typeface="Source Sans Pro" panose="020B0503030403020204" pitchFamily="34" charset="0"/>
              </a:rPr>
              <a:t>负数的原码 </a:t>
            </a:r>
            <a:endParaRPr lang="zh-CN" altLang="en-US" dirty="0"/>
          </a:p>
        </p:txBody>
      </p:sp>
      <p:sp>
        <p:nvSpPr>
          <p:cNvPr id="31" name="文本框 30">
            <a:extLst>
              <a:ext uri="{FF2B5EF4-FFF2-40B4-BE49-F238E27FC236}">
                <a16:creationId xmlns:a16="http://schemas.microsoft.com/office/drawing/2014/main" id="{577D6B99-1A9B-67BB-5A69-9FCDA2CB0E9E}"/>
              </a:ext>
            </a:extLst>
          </p:cNvPr>
          <p:cNvSpPr txBox="1"/>
          <p:nvPr/>
        </p:nvSpPr>
        <p:spPr>
          <a:xfrm>
            <a:off x="1728567" y="2364978"/>
            <a:ext cx="1715912" cy="369332"/>
          </a:xfrm>
          <a:prstGeom prst="rect">
            <a:avLst/>
          </a:prstGeom>
          <a:noFill/>
        </p:spPr>
        <p:txBody>
          <a:bodyPr wrap="square" rtlCol="0">
            <a:spAutoFit/>
          </a:bodyPr>
          <a:lstStyle/>
          <a:p>
            <a:r>
              <a:rPr lang="zh-CN" altLang="en-US" dirty="0"/>
              <a:t>对应的相反数</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B683891-61F4-F2C7-4BE1-3D38489A43FA}"/>
                  </a:ext>
                </a:extLst>
              </p:cNvPr>
              <p:cNvSpPr txBox="1"/>
              <p:nvPr/>
            </p:nvSpPr>
            <p:spPr>
              <a:xfrm>
                <a:off x="3984801" y="2375259"/>
                <a:ext cx="1566423" cy="369332"/>
              </a:xfrm>
              <a:prstGeom prst="rect">
                <a:avLst/>
              </a:prstGeom>
              <a:noFill/>
            </p:spPr>
            <p:txBody>
              <a:bodyPr wrap="square">
                <a:spAutoFit/>
              </a:bodyPr>
              <a:lstStyle/>
              <a:p>
                <a:r>
                  <a:rPr lang="en-US" altLang="zh-CN" i="1" dirty="0">
                    <a:solidFill>
                      <a:srgbClr val="FF0000"/>
                    </a:solidFill>
                    <a:latin typeface="Source Sans Pro" panose="020B0503030403020204" pitchFamily="34" charset="0"/>
                  </a:rPr>
                  <a:t>0 </a:t>
                </a:r>
                <a14:m>
                  <m:oMath xmlns:m="http://schemas.openxmlformats.org/officeDocument/2006/math">
                    <m:r>
                      <a:rPr lang="en-US" altLang="zh-CN" i="1" smtClean="0">
                        <a:solidFill>
                          <a:schemeClr val="tx1"/>
                        </a:solidFill>
                        <a:latin typeface="Cambria Math" panose="02040503050406030204" pitchFamily="18" charset="0"/>
                      </a:rPr>
                      <m:t>𝑋</m:t>
                    </m:r>
                    <m:r>
                      <a:rPr lang="en-US" altLang="zh-CN" b="0" i="1" smtClean="0">
                        <a:solidFill>
                          <a:schemeClr val="tx1"/>
                        </a:solidFill>
                        <a:latin typeface="Cambria Math" panose="02040503050406030204" pitchFamily="18" charset="0"/>
                      </a:rPr>
                      <m:t>𝑋𝑋𝑋𝑋𝑋𝑋</m:t>
                    </m:r>
                  </m:oMath>
                </a14:m>
                <a:endParaRPr lang="zh-CN" altLang="en-US" dirty="0"/>
              </a:p>
            </p:txBody>
          </p:sp>
        </mc:Choice>
        <mc:Fallback xmlns="">
          <p:sp>
            <p:nvSpPr>
              <p:cNvPr id="35" name="文本框 34">
                <a:extLst>
                  <a:ext uri="{FF2B5EF4-FFF2-40B4-BE49-F238E27FC236}">
                    <a16:creationId xmlns:a16="http://schemas.microsoft.com/office/drawing/2014/main" id="{FB683891-61F4-F2C7-4BE1-3D38489A43FA}"/>
                  </a:ext>
                </a:extLst>
              </p:cNvPr>
              <p:cNvSpPr txBox="1">
                <a:spLocks noRot="1" noChangeAspect="1" noMove="1" noResize="1" noEditPoints="1" noAdjustHandles="1" noChangeArrowheads="1" noChangeShapeType="1" noTextEdit="1"/>
              </p:cNvSpPr>
              <p:nvPr/>
            </p:nvSpPr>
            <p:spPr>
              <a:xfrm>
                <a:off x="3984801" y="2375259"/>
                <a:ext cx="1566423" cy="369332"/>
              </a:xfrm>
              <a:prstGeom prst="rect">
                <a:avLst/>
              </a:prstGeom>
              <a:blipFill>
                <a:blip r:embed="rId2"/>
                <a:stretch>
                  <a:fillRect l="-3502" t="-10000" b="-26667"/>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81963A38-4250-A746-C911-303A87784D14}"/>
              </a:ext>
            </a:extLst>
          </p:cNvPr>
          <p:cNvSpPr txBox="1"/>
          <p:nvPr/>
        </p:nvSpPr>
        <p:spPr>
          <a:xfrm>
            <a:off x="1995310" y="3059668"/>
            <a:ext cx="705557" cy="369332"/>
          </a:xfrm>
          <a:prstGeom prst="rect">
            <a:avLst/>
          </a:prstGeom>
          <a:noFill/>
        </p:spPr>
        <p:txBody>
          <a:bodyPr wrap="square" rtlCol="0">
            <a:spAutoFit/>
          </a:bodyPr>
          <a:lstStyle/>
          <a:p>
            <a:r>
              <a:rPr lang="zh-CN" altLang="en-US"/>
              <a:t>取反</a:t>
            </a:r>
            <a:endParaRPr lang="zh-CN" altLang="en-US"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0095B0F-D51F-AA22-BD8D-B5D5471C3C31}"/>
                  </a:ext>
                </a:extLst>
              </p:cNvPr>
              <p:cNvSpPr txBox="1"/>
              <p:nvPr/>
            </p:nvSpPr>
            <p:spPr>
              <a:xfrm>
                <a:off x="3855809" y="3088454"/>
                <a:ext cx="1408557" cy="369332"/>
              </a:xfrm>
              <a:prstGeom prst="rect">
                <a:avLst/>
              </a:prstGeom>
              <a:noFill/>
            </p:spPr>
            <p:txBody>
              <a:bodyPr wrap="square">
                <a:spAutoFit/>
              </a:bodyPr>
              <a:lstStyle/>
              <a:p>
                <a:r>
                  <a:rPr lang="en-US" altLang="zh-CN" i="1" dirty="0">
                    <a:solidFill>
                      <a:srgbClr val="FF0000"/>
                    </a:solidFill>
                    <a:latin typeface="Source Sans Pro" panose="020B0503030403020204" pitchFamily="34" charset="0"/>
                  </a:rPr>
                  <a:t>1 </a:t>
                </a: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𝑋𝑋𝑋𝑋𝑋𝑋𝑋</m:t>
                        </m:r>
                      </m:e>
                    </m:acc>
                  </m:oMath>
                </a14:m>
                <a:endParaRPr lang="zh-CN" altLang="en-US" dirty="0"/>
              </a:p>
            </p:txBody>
          </p:sp>
        </mc:Choice>
        <mc:Fallback xmlns="">
          <p:sp>
            <p:nvSpPr>
              <p:cNvPr id="37" name="文本框 36">
                <a:extLst>
                  <a:ext uri="{FF2B5EF4-FFF2-40B4-BE49-F238E27FC236}">
                    <a16:creationId xmlns:a16="http://schemas.microsoft.com/office/drawing/2014/main" id="{50095B0F-D51F-AA22-BD8D-B5D5471C3C31}"/>
                  </a:ext>
                </a:extLst>
              </p:cNvPr>
              <p:cNvSpPr txBox="1">
                <a:spLocks noRot="1" noChangeAspect="1" noMove="1" noResize="1" noEditPoints="1" noAdjustHandles="1" noChangeArrowheads="1" noChangeShapeType="1" noTextEdit="1"/>
              </p:cNvSpPr>
              <p:nvPr/>
            </p:nvSpPr>
            <p:spPr>
              <a:xfrm>
                <a:off x="3855809" y="3088454"/>
                <a:ext cx="1408557" cy="369332"/>
              </a:xfrm>
              <a:prstGeom prst="rect">
                <a:avLst/>
              </a:prstGeom>
              <a:blipFill>
                <a:blip r:embed="rId3"/>
                <a:stretch>
                  <a:fillRect l="-3896" t="-10000" b="-26667"/>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0F9AE77A-69A6-EA13-08F0-1EE5D54ED26B}"/>
              </a:ext>
            </a:extLst>
          </p:cNvPr>
          <p:cNvSpPr txBox="1"/>
          <p:nvPr/>
        </p:nvSpPr>
        <p:spPr>
          <a:xfrm>
            <a:off x="5349479" y="3080302"/>
            <a:ext cx="1723010" cy="369332"/>
          </a:xfrm>
          <a:prstGeom prst="rect">
            <a:avLst/>
          </a:prstGeom>
          <a:noFill/>
        </p:spPr>
        <p:txBody>
          <a:bodyPr wrap="square">
            <a:spAutoFit/>
          </a:bodyPr>
          <a:lstStyle/>
          <a:p>
            <a:r>
              <a:rPr lang="zh-CN" altLang="en-US" dirty="0"/>
              <a:t>加一得到补码</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AAFCEE7-BA97-0938-C5E9-BB74F5FF44F9}"/>
                  </a:ext>
                </a:extLst>
              </p:cNvPr>
              <p:cNvSpPr txBox="1"/>
              <p:nvPr/>
            </p:nvSpPr>
            <p:spPr>
              <a:xfrm>
                <a:off x="7014515" y="3111562"/>
                <a:ext cx="1796925" cy="369332"/>
              </a:xfrm>
              <a:prstGeom prst="rect">
                <a:avLst/>
              </a:prstGeom>
              <a:noFill/>
            </p:spPr>
            <p:txBody>
              <a:bodyPr wrap="square">
                <a:spAutoFit/>
              </a:bodyPr>
              <a:lstStyle/>
              <a:p>
                <a:r>
                  <a:rPr lang="en-US" altLang="zh-CN" i="1" dirty="0">
                    <a:solidFill>
                      <a:srgbClr val="FF0000"/>
                    </a:solidFill>
                    <a:latin typeface="Source Sans Pro" panose="020B0503030403020204" pitchFamily="34" charset="0"/>
                  </a:rPr>
                  <a:t>1 </a:t>
                </a: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𝑋𝑋𝑋𝑋𝑋𝑋𝑋</m:t>
                        </m:r>
                        <m:r>
                          <a:rPr lang="en-US" altLang="zh-CN" b="0" i="1" smtClean="0">
                            <a:solidFill>
                              <a:schemeClr val="tx1"/>
                            </a:solidFill>
                            <a:latin typeface="Cambria Math" panose="02040503050406030204" pitchFamily="18" charset="0"/>
                          </a:rPr>
                          <m:t> </m:t>
                        </m:r>
                      </m:e>
                    </m:acc>
                  </m:oMath>
                </a14:m>
                <a:r>
                  <a:rPr lang="en-US" altLang="zh-CN" dirty="0"/>
                  <a:t>+ 1</a:t>
                </a:r>
                <a:endParaRPr lang="zh-CN" altLang="en-US" dirty="0"/>
              </a:p>
            </p:txBody>
          </p:sp>
        </mc:Choice>
        <mc:Fallback xmlns="">
          <p:sp>
            <p:nvSpPr>
              <p:cNvPr id="6" name="文本框 5">
                <a:extLst>
                  <a:ext uri="{FF2B5EF4-FFF2-40B4-BE49-F238E27FC236}">
                    <a16:creationId xmlns:a16="http://schemas.microsoft.com/office/drawing/2014/main" id="{0AAFCEE7-BA97-0938-C5E9-BB74F5FF44F9}"/>
                  </a:ext>
                </a:extLst>
              </p:cNvPr>
              <p:cNvSpPr txBox="1">
                <a:spLocks noRot="1" noChangeAspect="1" noMove="1" noResize="1" noEditPoints="1" noAdjustHandles="1" noChangeArrowheads="1" noChangeShapeType="1" noTextEdit="1"/>
              </p:cNvSpPr>
              <p:nvPr/>
            </p:nvSpPr>
            <p:spPr>
              <a:xfrm>
                <a:off x="7014515" y="3111562"/>
                <a:ext cx="1796925" cy="369332"/>
              </a:xfrm>
              <a:prstGeom prst="rect">
                <a:avLst/>
              </a:prstGeom>
              <a:blipFill>
                <a:blip r:embed="rId4"/>
                <a:stretch>
                  <a:fillRect l="-3061"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4101F61-CCA7-406D-0B3A-59E82063C946}"/>
                  </a:ext>
                </a:extLst>
              </p:cNvPr>
              <p:cNvSpPr txBox="1"/>
              <p:nvPr/>
            </p:nvSpPr>
            <p:spPr>
              <a:xfrm>
                <a:off x="912857" y="3690784"/>
                <a:ext cx="7710310" cy="2397516"/>
              </a:xfrm>
              <a:prstGeom prst="rect">
                <a:avLst/>
              </a:prstGeom>
              <a:noFill/>
            </p:spPr>
            <p:txBody>
              <a:bodyPr wrap="square">
                <a:spAutoFit/>
              </a:bodyPr>
              <a:lstStyle/>
              <a:p>
                <a:pPr>
                  <a:lnSpc>
                    <a:spcPct val="120000"/>
                  </a:lnSpc>
                </a:pP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𝑋𝑋𝑋𝑋𝑋𝑋𝑋</m:t>
                        </m:r>
                        <m:r>
                          <a:rPr lang="en-US" altLang="zh-CN" b="0" i="1" smtClean="0">
                            <a:solidFill>
                              <a:schemeClr val="tx1"/>
                            </a:solidFill>
                            <a:latin typeface="Cambria Math" panose="02040503050406030204" pitchFamily="18" charset="0"/>
                          </a:rPr>
                          <m:t> </m:t>
                        </m:r>
                      </m:e>
                    </m:acc>
                  </m:oMath>
                </a14:m>
                <a:r>
                  <a:rPr lang="en-US" altLang="zh-CN" dirty="0"/>
                  <a:t>+ 1 </a:t>
                </a:r>
                <a:r>
                  <a:rPr lang="zh-CN" altLang="en-US" dirty="0"/>
                  <a:t>和 </a:t>
                </a:r>
                <a14:m>
                  <m:oMath xmlns:m="http://schemas.openxmlformats.org/officeDocument/2006/math">
                    <m:r>
                      <a:rPr lang="en-US" altLang="zh-CN" i="1">
                        <a:latin typeface="Cambria Math" panose="02040503050406030204" pitchFamily="18" charset="0"/>
                      </a:rPr>
                      <m:t>𝑋𝑋𝑋𝑋𝑋𝑋𝑋</m:t>
                    </m:r>
                  </m:oMath>
                </a14:m>
                <a:r>
                  <a:rPr lang="zh-CN" altLang="en-US" dirty="0"/>
                  <a:t> 相同</a:t>
                </a:r>
                <a:endParaRPr lang="en-US" altLang="zh-CN" dirty="0"/>
              </a:p>
              <a:p>
                <a:pPr>
                  <a:lnSpc>
                    <a:spcPct val="120000"/>
                  </a:lnSpc>
                </a:pPr>
                <a14:m>
                  <m:oMath xmlns:m="http://schemas.openxmlformats.org/officeDocument/2006/math">
                    <m:r>
                      <a:rPr lang="zh-CN" altLang="en-US" i="1" dirty="0" smtClean="0">
                        <a:latin typeface="Cambria Math" panose="02040503050406030204" pitchFamily="18" charset="0"/>
                      </a:rPr>
                      <m:t>→</m:t>
                    </m:r>
                    <m:r>
                      <a:rPr lang="zh-CN" altLang="en-US" i="1" dirty="0" smtClean="0">
                        <a:latin typeface="Cambria Math" panose="02040503050406030204" pitchFamily="18" charset="0"/>
                      </a:rPr>
                      <m:t>即</m:t>
                    </m:r>
                    <m:r>
                      <a:rPr lang="en-US" altLang="zh-CN" i="1">
                        <a:latin typeface="Cambria Math" panose="02040503050406030204" pitchFamily="18" charset="0"/>
                      </a:rPr>
                      <m:t>𝑋𝑋𝑋𝑋𝑋𝑋𝑋</m:t>
                    </m:r>
                  </m:oMath>
                </a14:m>
                <a:r>
                  <a:rPr lang="zh-CN" altLang="en-US" dirty="0"/>
                  <a:t>和</a:t>
                </a:r>
                <a14:m>
                  <m:oMath xmlns:m="http://schemas.openxmlformats.org/officeDocument/2006/math">
                    <m:r>
                      <a:rPr lang="zh-CN" altLang="en-US" i="1" dirty="0">
                        <a:latin typeface="Cambria Math" panose="02040503050406030204" pitchFamily="18" charset="0"/>
                      </a:rPr>
                      <m:t>自己</m:t>
                    </m:r>
                  </m:oMath>
                </a14:m>
                <a:r>
                  <a:rPr lang="zh-CN" altLang="en-US" dirty="0"/>
                  <a:t>的 </a:t>
                </a:r>
                <a:r>
                  <a:rPr lang="en-US" altLang="zh-CN" dirty="0"/>
                  <a:t>2’s complement </a:t>
                </a:r>
                <a:r>
                  <a:rPr lang="zh-CN" altLang="en-US" dirty="0"/>
                  <a:t>相同</a:t>
                </a:r>
                <a:endParaRPr lang="en-US" altLang="zh-CN" dirty="0"/>
              </a:p>
              <a:p>
                <a:pPr>
                  <a:lnSpc>
                    <a:spcPct val="120000"/>
                  </a:lnSpc>
                </a:pPr>
                <a14:m>
                  <m:oMath xmlns:m="http://schemas.openxmlformats.org/officeDocument/2006/math">
                    <m:r>
                      <a:rPr lang="zh-CN" altLang="en-US" i="1" dirty="0">
                        <a:latin typeface="Cambria Math" panose="02040503050406030204" pitchFamily="18" charset="0"/>
                      </a:rPr>
                      <m:t>→ </m:t>
                    </m:r>
                    <m:r>
                      <a:rPr lang="en-US" altLang="zh-CN" i="1" smtClean="0">
                        <a:latin typeface="Cambria Math" panose="02040503050406030204" pitchFamily="18" charset="0"/>
                      </a:rPr>
                      <m:t>𝑋𝑋𝑋𝑋𝑋𝑋𝑋</m:t>
                    </m:r>
                  </m:oMath>
                </a14:m>
                <a:r>
                  <a:rPr lang="zh-CN" altLang="en-US" dirty="0"/>
                  <a:t>可能是 </a:t>
                </a:r>
                <a:r>
                  <a:rPr lang="en-US" altLang="zh-CN" dirty="0"/>
                  <a:t>0000000 </a:t>
                </a:r>
                <a:r>
                  <a:rPr lang="zh-CN" altLang="en-US" dirty="0"/>
                  <a:t>或 </a:t>
                </a:r>
                <a:r>
                  <a:rPr lang="en-US" altLang="zh-CN" dirty="0"/>
                  <a:t>1000000</a:t>
                </a:r>
              </a:p>
              <a:p>
                <a:pPr>
                  <a:lnSpc>
                    <a:spcPct val="120000"/>
                  </a:lnSpc>
                </a:pPr>
                <a:r>
                  <a:rPr lang="zh-CN" altLang="en-US" dirty="0"/>
                  <a:t>当</a:t>
                </a:r>
                <a14:m>
                  <m:oMath xmlns:m="http://schemas.openxmlformats.org/officeDocument/2006/math">
                    <m:r>
                      <a:rPr lang="en-US" altLang="zh-CN" i="1" smtClean="0">
                        <a:latin typeface="Cambria Math" panose="02040503050406030204" pitchFamily="18" charset="0"/>
                      </a:rPr>
                      <m:t>𝑋𝑋𝑋𝑋𝑋𝑋𝑋</m:t>
                    </m:r>
                  </m:oMath>
                </a14:m>
                <a:r>
                  <a:rPr lang="zh-CN" altLang="en-US" dirty="0"/>
                  <a:t>是 </a:t>
                </a:r>
                <a:r>
                  <a:rPr lang="en-US" altLang="zh-CN" dirty="0"/>
                  <a:t>0000000</a:t>
                </a:r>
                <a:r>
                  <a:rPr lang="zh-CN" altLang="en-US" dirty="0"/>
                  <a:t>时取反加一产生溢出，符号位变为</a:t>
                </a:r>
                <a:r>
                  <a:rPr lang="en-US" altLang="zh-CN" dirty="0"/>
                  <a:t>0</a:t>
                </a:r>
                <a:r>
                  <a:rPr lang="zh-CN" altLang="en-US" dirty="0"/>
                  <a:t>，不符合题意，所以只能是 </a:t>
                </a:r>
                <a:r>
                  <a:rPr lang="en-US" altLang="zh-CN" dirty="0"/>
                  <a:t>1000000</a:t>
                </a:r>
                <a:r>
                  <a:rPr lang="zh-CN" altLang="en-US" dirty="0"/>
                  <a:t>，加上一位符号位，最终结果是 </a:t>
                </a:r>
                <a:r>
                  <a:rPr lang="en-US" altLang="zh-CN" dirty="0"/>
                  <a:t>1 100000 </a:t>
                </a:r>
                <a:r>
                  <a:rPr lang="zh-CN" altLang="en-US" dirty="0"/>
                  <a:t>即 </a:t>
                </a:r>
                <a:r>
                  <a:rPr lang="en-US" altLang="zh-CN" dirty="0"/>
                  <a:t>-64</a:t>
                </a:r>
                <a:r>
                  <a:rPr lang="zh-CN" altLang="en-US" dirty="0"/>
                  <a:t> </a:t>
                </a:r>
                <a:endParaRPr lang="en-US" altLang="zh-CN" dirty="0"/>
              </a:p>
              <a:p>
                <a:pPr>
                  <a:lnSpc>
                    <a:spcPct val="120000"/>
                  </a:lnSpc>
                </a:pPr>
                <a:endParaRPr lang="en-US" altLang="zh-CN" dirty="0"/>
              </a:p>
              <a:p>
                <a:pPr>
                  <a:lnSpc>
                    <a:spcPct val="120000"/>
                  </a:lnSpc>
                </a:pPr>
                <a:r>
                  <a:rPr lang="zh-CN" altLang="en-US" dirty="0"/>
                  <a:t>很多同学写的答案是</a:t>
                </a:r>
                <a:r>
                  <a:rPr lang="en-US" altLang="zh-CN" dirty="0"/>
                  <a:t>-128</a:t>
                </a:r>
                <a:r>
                  <a:rPr lang="zh-CN" altLang="en-US" dirty="0"/>
                  <a:t>（超出原码表示范围），</a:t>
                </a:r>
                <a:r>
                  <a:rPr lang="en-US" altLang="zh-CN" dirty="0"/>
                  <a:t>1 0000000 </a:t>
                </a:r>
                <a:r>
                  <a:rPr lang="zh-CN" altLang="en-US" dirty="0"/>
                  <a:t>原码对应</a:t>
                </a:r>
                <a:r>
                  <a:rPr lang="en-US" altLang="zh-CN" dirty="0"/>
                  <a:t>-0</a:t>
                </a:r>
                <a:endParaRPr lang="zh-CN" altLang="en-US" dirty="0"/>
              </a:p>
            </p:txBody>
          </p:sp>
        </mc:Choice>
        <mc:Fallback xmlns="">
          <p:sp>
            <p:nvSpPr>
              <p:cNvPr id="8" name="文本框 7">
                <a:extLst>
                  <a:ext uri="{FF2B5EF4-FFF2-40B4-BE49-F238E27FC236}">
                    <a16:creationId xmlns:a16="http://schemas.microsoft.com/office/drawing/2014/main" id="{84101F61-CCA7-406D-0B3A-59E82063C946}"/>
                  </a:ext>
                </a:extLst>
              </p:cNvPr>
              <p:cNvSpPr txBox="1">
                <a:spLocks noRot="1" noChangeAspect="1" noMove="1" noResize="1" noEditPoints="1" noAdjustHandles="1" noChangeArrowheads="1" noChangeShapeType="1" noTextEdit="1"/>
              </p:cNvSpPr>
              <p:nvPr/>
            </p:nvSpPr>
            <p:spPr>
              <a:xfrm>
                <a:off x="912857" y="3690784"/>
                <a:ext cx="7710310" cy="2397516"/>
              </a:xfrm>
              <a:prstGeom prst="rect">
                <a:avLst/>
              </a:prstGeom>
              <a:blipFill>
                <a:blip r:embed="rId5"/>
                <a:stretch>
                  <a:fillRect l="-711" r="-553" b="-30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074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T4 </a:t>
            </a:r>
            <a:r>
              <a:rPr lang="zh-CN" altLang="en-US" sz="3200" b="1" dirty="0"/>
              <a:t>溢出和比较语句</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A4C7CFB-A7FF-2A0C-E03B-2231D6DF6D71}"/>
              </a:ext>
            </a:extLst>
          </p:cNvPr>
          <p:cNvPicPr>
            <a:picLocks noChangeAspect="1"/>
          </p:cNvPicPr>
          <p:nvPr/>
        </p:nvPicPr>
        <p:blipFill rotWithShape="1">
          <a:blip r:embed="rId2"/>
          <a:srcRect b="63951"/>
          <a:stretch/>
        </p:blipFill>
        <p:spPr>
          <a:xfrm>
            <a:off x="628650" y="1343378"/>
            <a:ext cx="6238068" cy="2472266"/>
          </a:xfrm>
          <a:prstGeom prst="rect">
            <a:avLst/>
          </a:prstGeom>
        </p:spPr>
      </p:pic>
      <p:sp>
        <p:nvSpPr>
          <p:cNvPr id="9" name="文本框 8">
            <a:extLst>
              <a:ext uri="{FF2B5EF4-FFF2-40B4-BE49-F238E27FC236}">
                <a16:creationId xmlns:a16="http://schemas.microsoft.com/office/drawing/2014/main" id="{543EA58E-6488-EAA4-12AB-84D331F24A3E}"/>
              </a:ext>
            </a:extLst>
          </p:cNvPr>
          <p:cNvSpPr txBox="1"/>
          <p:nvPr/>
        </p:nvSpPr>
        <p:spPr>
          <a:xfrm>
            <a:off x="628650" y="3855278"/>
            <a:ext cx="8093494" cy="2729914"/>
          </a:xfrm>
          <a:prstGeom prst="rect">
            <a:avLst/>
          </a:prstGeom>
          <a:noFill/>
        </p:spPr>
        <p:txBody>
          <a:bodyPr wrap="square" rtlCol="0">
            <a:spAutoFit/>
          </a:bodyPr>
          <a:lstStyle/>
          <a:p>
            <a:pPr>
              <a:lnSpc>
                <a:spcPct val="120000"/>
              </a:lnSpc>
            </a:pPr>
            <a:r>
              <a:rPr lang="zh-CN" altLang="en-US" dirty="0"/>
              <a:t>两个有符号数相减</a:t>
            </a:r>
            <a:endParaRPr lang="en-US" altLang="zh-CN" dirty="0"/>
          </a:p>
          <a:p>
            <a:pPr>
              <a:lnSpc>
                <a:spcPct val="120000"/>
              </a:lnSpc>
            </a:pPr>
            <a:r>
              <a:rPr lang="zh-CN" altLang="en-US" dirty="0"/>
              <a:t>实际结果为负数，但计算结果大于</a:t>
            </a:r>
            <a:r>
              <a:rPr lang="en-US" altLang="zh-CN" dirty="0"/>
              <a:t>0</a:t>
            </a:r>
            <a:r>
              <a:rPr lang="zh-CN" altLang="en-US" dirty="0"/>
              <a:t>，说明发生负溢出</a:t>
            </a:r>
            <a:endParaRPr lang="en-US" altLang="zh-CN" dirty="0"/>
          </a:p>
          <a:p>
            <a:pPr>
              <a:lnSpc>
                <a:spcPct val="120000"/>
              </a:lnSpc>
            </a:pPr>
            <a:r>
              <a:rPr lang="zh-CN" altLang="en-US" dirty="0"/>
              <a:t>实际结果为正数，但计算结果小于</a:t>
            </a:r>
            <a:r>
              <a:rPr lang="en-US" altLang="zh-CN" dirty="0"/>
              <a:t>0</a:t>
            </a:r>
            <a:r>
              <a:rPr lang="zh-CN" altLang="en-US" dirty="0"/>
              <a:t>，说明发生正溢出</a:t>
            </a:r>
            <a:endParaRPr lang="en-US" altLang="zh-CN" dirty="0"/>
          </a:p>
          <a:p>
            <a:pPr>
              <a:lnSpc>
                <a:spcPct val="120000"/>
              </a:lnSpc>
            </a:pPr>
            <a:endParaRPr lang="en-US" altLang="zh-CN" dirty="0"/>
          </a:p>
          <a:p>
            <a:pPr>
              <a:lnSpc>
                <a:spcPct val="120000"/>
              </a:lnSpc>
            </a:pPr>
            <a:r>
              <a:rPr lang="en-US" altLang="zh-CN" dirty="0"/>
              <a:t>32-bit </a:t>
            </a:r>
            <a:r>
              <a:rPr lang="zh-CN" altLang="en-US" dirty="0"/>
              <a:t>补码的表达范围  </a:t>
            </a:r>
            <a:r>
              <a:rPr lang="en-US" altLang="zh-CN" b="0" dirty="0">
                <a:effectLst/>
                <a:latin typeface="KaTeX_Math"/>
              </a:rPr>
              <a:t>-2</a:t>
            </a:r>
            <a:r>
              <a:rPr lang="en-US" altLang="zh-CN" baseline="30000" dirty="0">
                <a:latin typeface="KaTeX_Math"/>
              </a:rPr>
              <a:t>31</a:t>
            </a:r>
            <a:r>
              <a:rPr lang="en-US" altLang="zh-CN" b="0" dirty="0">
                <a:effectLst/>
                <a:latin typeface="KaTeX_Math"/>
              </a:rPr>
              <a:t> ~ 2</a:t>
            </a:r>
            <a:r>
              <a:rPr lang="en-US" altLang="zh-CN" baseline="30000" dirty="0">
                <a:latin typeface="KaTeX_Math"/>
              </a:rPr>
              <a:t>3</a:t>
            </a:r>
            <a:r>
              <a:rPr lang="en-US" altLang="zh-CN" b="0" baseline="30000" dirty="0">
                <a:effectLst/>
                <a:latin typeface="KaTeX_Math"/>
              </a:rPr>
              <a:t>1</a:t>
            </a:r>
            <a:r>
              <a:rPr lang="en-US" altLang="zh-CN" b="0" dirty="0">
                <a:effectLst/>
                <a:latin typeface="KaTeX_Math"/>
              </a:rPr>
              <a:t> – 1</a:t>
            </a:r>
          </a:p>
          <a:p>
            <a:pPr>
              <a:lnSpc>
                <a:spcPct val="120000"/>
              </a:lnSpc>
            </a:pPr>
            <a:r>
              <a:rPr lang="zh-CN" altLang="en-US" dirty="0"/>
              <a:t>负溢出时 说明 </a:t>
            </a:r>
            <a:r>
              <a:rPr lang="en-US" altLang="zh-CN" dirty="0">
                <a:latin typeface="KaTeX_Math"/>
              </a:rPr>
              <a:t>a – b &lt; -2</a:t>
            </a:r>
            <a:r>
              <a:rPr lang="en-US" altLang="zh-CN" baseline="30000" dirty="0">
                <a:latin typeface="KaTeX_Math"/>
              </a:rPr>
              <a:t>31</a:t>
            </a:r>
            <a:r>
              <a:rPr lang="en-US" altLang="zh-CN" dirty="0">
                <a:latin typeface="KaTeX_Math"/>
              </a:rPr>
              <a:t>      </a:t>
            </a:r>
            <a:r>
              <a:rPr lang="zh-CN" altLang="en-US" dirty="0"/>
              <a:t>正溢出时 说明 </a:t>
            </a:r>
            <a:r>
              <a:rPr lang="en-US" altLang="zh-CN" dirty="0">
                <a:latin typeface="KaTeX_Math"/>
              </a:rPr>
              <a:t>a – b &gt; </a:t>
            </a:r>
            <a:r>
              <a:rPr lang="en-US" altLang="zh-CN" b="0" dirty="0">
                <a:effectLst/>
                <a:latin typeface="KaTeX_Math"/>
              </a:rPr>
              <a:t>2</a:t>
            </a:r>
            <a:r>
              <a:rPr lang="en-US" altLang="zh-CN" baseline="30000" dirty="0">
                <a:latin typeface="KaTeX_Math"/>
              </a:rPr>
              <a:t>3</a:t>
            </a:r>
            <a:r>
              <a:rPr lang="en-US" altLang="zh-CN" b="0" baseline="30000" dirty="0">
                <a:effectLst/>
                <a:latin typeface="KaTeX_Math"/>
              </a:rPr>
              <a:t>1</a:t>
            </a:r>
            <a:r>
              <a:rPr lang="en-US" altLang="zh-CN" b="0" dirty="0">
                <a:effectLst/>
                <a:latin typeface="KaTeX_Math"/>
              </a:rPr>
              <a:t> – 1</a:t>
            </a:r>
          </a:p>
          <a:p>
            <a:pPr>
              <a:lnSpc>
                <a:spcPct val="120000"/>
              </a:lnSpc>
            </a:pPr>
            <a:r>
              <a:rPr lang="zh-CN" altLang="en-US" dirty="0">
                <a:latin typeface="KaTeX_Math"/>
              </a:rPr>
              <a:t>题目中 </a:t>
            </a:r>
            <a:r>
              <a:rPr lang="en-US" altLang="zh-CN" dirty="0"/>
              <a:t>Under what circumstances will the program print a &lt; b while actually a ≥ b? </a:t>
            </a:r>
            <a:r>
              <a:rPr lang="zh-CN" altLang="en-US" dirty="0"/>
              <a:t>说明这里发生了正溢出</a:t>
            </a:r>
            <a:endParaRPr lang="en-US" altLang="zh-CN" dirty="0"/>
          </a:p>
        </p:txBody>
      </p:sp>
    </p:spTree>
    <p:extLst>
      <p:ext uri="{BB962C8B-B14F-4D97-AF65-F5344CB8AC3E}">
        <p14:creationId xmlns:p14="http://schemas.microsoft.com/office/powerpoint/2010/main" val="365471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T4 </a:t>
            </a:r>
            <a:r>
              <a:rPr lang="zh-CN" altLang="en-US" sz="3200" b="1" dirty="0"/>
              <a:t>溢出和比较语句</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B082EFFF-9D82-26F9-79B6-3BA6BAB66A0C}"/>
              </a:ext>
            </a:extLst>
          </p:cNvPr>
          <p:cNvPicPr>
            <a:picLocks noChangeAspect="1"/>
          </p:cNvPicPr>
          <p:nvPr/>
        </p:nvPicPr>
        <p:blipFill rotWithShape="1">
          <a:blip r:embed="rId2"/>
          <a:srcRect t="63555"/>
          <a:stretch/>
        </p:blipFill>
        <p:spPr>
          <a:xfrm>
            <a:off x="628650" y="1296176"/>
            <a:ext cx="6238068" cy="2499441"/>
          </a:xfrm>
          <a:prstGeom prst="rect">
            <a:avLst/>
          </a:prstGeom>
        </p:spPr>
      </p:pic>
      <p:sp>
        <p:nvSpPr>
          <p:cNvPr id="14" name="文本框 13">
            <a:extLst>
              <a:ext uri="{FF2B5EF4-FFF2-40B4-BE49-F238E27FC236}">
                <a16:creationId xmlns:a16="http://schemas.microsoft.com/office/drawing/2014/main" id="{497B3822-A0D2-5CBF-3BA5-772DA4908DF9}"/>
              </a:ext>
            </a:extLst>
          </p:cNvPr>
          <p:cNvSpPr txBox="1"/>
          <p:nvPr/>
        </p:nvSpPr>
        <p:spPr>
          <a:xfrm>
            <a:off x="704922" y="3969219"/>
            <a:ext cx="7589840" cy="1954318"/>
          </a:xfrm>
          <a:prstGeom prst="rect">
            <a:avLst/>
          </a:prstGeom>
          <a:noFill/>
        </p:spPr>
        <p:txBody>
          <a:bodyPr wrap="square" rtlCol="0">
            <a:spAutoFit/>
          </a:bodyPr>
          <a:lstStyle/>
          <a:p>
            <a:pPr>
              <a:lnSpc>
                <a:spcPct val="120000"/>
              </a:lnSpc>
            </a:pPr>
            <a:r>
              <a:rPr lang="zh-CN" altLang="en-US" dirty="0"/>
              <a:t>无符号数取相反数，同样是取反加一，得到 </a:t>
            </a:r>
            <a:r>
              <a:rPr lang="en-US" altLang="zh-CN" dirty="0"/>
              <a:t>“2’s complement”</a:t>
            </a:r>
          </a:p>
          <a:p>
            <a:pPr>
              <a:lnSpc>
                <a:spcPct val="120000"/>
              </a:lnSpc>
            </a:pPr>
            <a:r>
              <a:rPr lang="zh-CN" altLang="en-US" dirty="0"/>
              <a:t>无符号数视角下，</a:t>
            </a:r>
            <a:r>
              <a:rPr lang="en-US" altLang="zh-CN" dirty="0"/>
              <a:t>N-bit</a:t>
            </a:r>
            <a:r>
              <a:rPr lang="zh-CN" altLang="en-US" dirty="0"/>
              <a:t>的</a:t>
            </a:r>
            <a:r>
              <a:rPr lang="en-US" altLang="zh-CN" dirty="0"/>
              <a:t>a</a:t>
            </a:r>
            <a:r>
              <a:rPr lang="zh-CN" altLang="en-US" dirty="0"/>
              <a:t>和其补码相加得到</a:t>
            </a:r>
            <a:r>
              <a:rPr lang="en-US" altLang="zh-CN" dirty="0"/>
              <a:t>2</a:t>
            </a:r>
            <a:r>
              <a:rPr lang="en-US" altLang="zh-CN" baseline="30000" dirty="0"/>
              <a:t>N</a:t>
            </a:r>
            <a:r>
              <a:rPr lang="zh-CN" altLang="en-US" dirty="0"/>
              <a:t>，所以</a:t>
            </a:r>
            <a:r>
              <a:rPr lang="en-US" altLang="zh-CN" dirty="0"/>
              <a:t>-a</a:t>
            </a:r>
            <a:r>
              <a:rPr lang="zh-CN" altLang="en-US" dirty="0"/>
              <a:t>对应的是</a:t>
            </a:r>
            <a:r>
              <a:rPr lang="en-US" altLang="zh-CN" dirty="0"/>
              <a:t>2</a:t>
            </a:r>
            <a:r>
              <a:rPr lang="en-US" altLang="zh-CN" baseline="30000" dirty="0"/>
              <a:t>32</a:t>
            </a:r>
            <a:r>
              <a:rPr lang="en-US" altLang="zh-CN" dirty="0"/>
              <a:t>-a</a:t>
            </a:r>
          </a:p>
          <a:p>
            <a:pPr>
              <a:lnSpc>
                <a:spcPct val="120000"/>
              </a:lnSpc>
            </a:pPr>
            <a:endParaRPr lang="en-US" altLang="zh-CN" baseline="30000" dirty="0"/>
          </a:p>
          <a:p>
            <a:pPr>
              <a:lnSpc>
                <a:spcPct val="120000"/>
              </a:lnSpc>
            </a:pPr>
            <a:r>
              <a:rPr lang="zh-CN" altLang="en-US" dirty="0"/>
              <a:t>但对于</a:t>
            </a:r>
            <a:r>
              <a:rPr lang="en-US" altLang="zh-CN" dirty="0"/>
              <a:t>0</a:t>
            </a:r>
            <a:r>
              <a:rPr lang="zh-CN" altLang="en-US" dirty="0"/>
              <a:t>而言，他的补码发生了进位，所以对应的是</a:t>
            </a:r>
            <a:r>
              <a:rPr lang="en-US" altLang="zh-CN" dirty="0"/>
              <a:t>0</a:t>
            </a:r>
          </a:p>
          <a:p>
            <a:pPr>
              <a:lnSpc>
                <a:spcPct val="120000"/>
              </a:lnSpc>
            </a:pPr>
            <a:r>
              <a:rPr lang="zh-CN" altLang="en-US" dirty="0"/>
              <a:t>当</a:t>
            </a:r>
            <a:r>
              <a:rPr lang="en-US" altLang="zh-CN" dirty="0"/>
              <a:t>b</a:t>
            </a:r>
            <a:r>
              <a:rPr lang="zh-CN" altLang="en-US" dirty="0"/>
              <a:t> ≠ </a:t>
            </a:r>
            <a:r>
              <a:rPr lang="en-US" altLang="zh-CN" dirty="0"/>
              <a:t>0</a:t>
            </a:r>
            <a:r>
              <a:rPr lang="zh-CN" altLang="en-US" dirty="0"/>
              <a:t>时，</a:t>
            </a:r>
            <a:r>
              <a:rPr lang="en-US" altLang="zh-CN" dirty="0"/>
              <a:t>-a </a:t>
            </a:r>
            <a:r>
              <a:rPr lang="zh-CN" altLang="en-US" dirty="0"/>
              <a:t>与</a:t>
            </a:r>
            <a:r>
              <a:rPr lang="en-US" altLang="zh-CN" dirty="0"/>
              <a:t> -b </a:t>
            </a:r>
            <a:r>
              <a:rPr lang="zh-CN" altLang="en-US" dirty="0"/>
              <a:t>比较的是</a:t>
            </a:r>
            <a:r>
              <a:rPr lang="en-US" altLang="zh-CN" dirty="0"/>
              <a:t>2</a:t>
            </a:r>
            <a:r>
              <a:rPr lang="en-US" altLang="zh-CN" baseline="30000" dirty="0"/>
              <a:t>32</a:t>
            </a:r>
            <a:r>
              <a:rPr lang="en-US" altLang="zh-CN" dirty="0"/>
              <a:t>-a </a:t>
            </a:r>
            <a:r>
              <a:rPr lang="zh-CN" altLang="en-US" dirty="0"/>
              <a:t>和 </a:t>
            </a:r>
            <a:r>
              <a:rPr lang="en-US" altLang="zh-CN" dirty="0"/>
              <a:t>2</a:t>
            </a:r>
            <a:r>
              <a:rPr lang="en-US" altLang="zh-CN" baseline="30000" dirty="0"/>
              <a:t>32</a:t>
            </a:r>
            <a:r>
              <a:rPr lang="en-US" altLang="zh-CN" dirty="0"/>
              <a:t>-b</a:t>
            </a:r>
            <a:r>
              <a:rPr lang="zh-CN" altLang="en-US" dirty="0"/>
              <a:t>，结果仍然保序</a:t>
            </a:r>
            <a:endParaRPr lang="en-US" altLang="zh-CN" dirty="0"/>
          </a:p>
          <a:p>
            <a:pPr>
              <a:lnSpc>
                <a:spcPct val="120000"/>
              </a:lnSpc>
            </a:pPr>
            <a:r>
              <a:rPr lang="zh-CN" altLang="en-US" dirty="0"/>
              <a:t>当</a:t>
            </a:r>
            <a:r>
              <a:rPr lang="en-US" altLang="zh-CN" dirty="0"/>
              <a:t>b=0</a:t>
            </a:r>
            <a:r>
              <a:rPr lang="zh-CN" altLang="en-US" dirty="0"/>
              <a:t>，</a:t>
            </a:r>
            <a:r>
              <a:rPr lang="en-US" altLang="zh-CN" dirty="0"/>
              <a:t>a</a:t>
            </a:r>
            <a:r>
              <a:rPr lang="zh-CN" altLang="en-US" dirty="0"/>
              <a:t>≠</a:t>
            </a:r>
            <a:r>
              <a:rPr lang="en-US" altLang="zh-CN" dirty="0"/>
              <a:t>0</a:t>
            </a:r>
            <a:r>
              <a:rPr lang="zh-CN" altLang="en-US" dirty="0"/>
              <a:t>时，出现 </a:t>
            </a:r>
            <a:r>
              <a:rPr lang="en-US" altLang="zh-CN" dirty="0"/>
              <a:t>a&lt;b</a:t>
            </a:r>
            <a:r>
              <a:rPr lang="zh-CN" altLang="en-US" dirty="0"/>
              <a:t>，但此时由于</a:t>
            </a:r>
            <a:r>
              <a:rPr lang="en-US" altLang="zh-CN" dirty="0"/>
              <a:t>a</a:t>
            </a:r>
            <a:r>
              <a:rPr lang="zh-CN" altLang="en-US" dirty="0"/>
              <a:t>是无符号数所以一定大于</a:t>
            </a:r>
            <a:r>
              <a:rPr lang="en-US" altLang="zh-CN" dirty="0"/>
              <a:t>0</a:t>
            </a:r>
            <a:r>
              <a:rPr lang="zh-CN" altLang="en-US" dirty="0"/>
              <a:t>，出错</a:t>
            </a:r>
            <a:endParaRPr lang="en-US" altLang="zh-CN" dirty="0"/>
          </a:p>
        </p:txBody>
      </p:sp>
    </p:spTree>
    <p:extLst>
      <p:ext uri="{BB962C8B-B14F-4D97-AF65-F5344CB8AC3E}">
        <p14:creationId xmlns:p14="http://schemas.microsoft.com/office/powerpoint/2010/main" val="144412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T4 </a:t>
            </a:r>
            <a:r>
              <a:rPr lang="zh-CN" altLang="en-US" sz="3200" b="1" dirty="0"/>
              <a:t>溢出和比较语句</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2B8273C-4D93-57E1-2FE9-0477370991DE}"/>
              </a:ext>
            </a:extLst>
          </p:cNvPr>
          <p:cNvSpPr>
            <a:spLocks noChangeArrowheads="1"/>
          </p:cNvSpPr>
          <p:nvPr/>
        </p:nvSpPr>
        <p:spPr bwMode="auto">
          <a:xfrm>
            <a:off x="728330" y="1238685"/>
            <a:ext cx="7886700" cy="110799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onsolas" panose="020B0609020204030204" pitchFamily="49" charset="0"/>
              </a:rPr>
              <a:t>CMP Source1</a:t>
            </a:r>
            <a:r>
              <a:rPr lang="en-US" altLang="zh-CN" sz="2400" b="1" dirty="0">
                <a:solidFill>
                  <a:srgbClr val="000000"/>
                </a:solidFill>
                <a:latin typeface="Consolas" panose="020B0609020204030204" pitchFamily="49" charset="0"/>
              </a:rPr>
              <a:t>,</a:t>
            </a:r>
            <a:r>
              <a:rPr lang="zh-CN" altLang="en-US" sz="2400" b="1" dirty="0">
                <a:solidFill>
                  <a:srgbClr val="000000"/>
                </a:solidFill>
                <a:latin typeface="Consolas" panose="020B0609020204030204" pitchFamily="49" charset="0"/>
              </a:rPr>
              <a:t> </a:t>
            </a:r>
            <a:r>
              <a:rPr lang="en-US" altLang="zh-CN" sz="2400" b="1" dirty="0">
                <a:solidFill>
                  <a:srgbClr val="000000"/>
                </a:solidFill>
                <a:latin typeface="Consolas" panose="020B0609020204030204" pitchFamily="49" charset="0"/>
              </a:rPr>
              <a:t>Source2</a:t>
            </a:r>
            <a:endParaRPr kumimoji="0" lang="en-US" altLang="zh-CN" sz="24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temp </a:t>
            </a:r>
            <a:r>
              <a:rPr kumimoji="0" lang="zh-CN" altLang="zh-CN" b="0" i="0" u="none" strike="noStrike" cap="none" normalizeH="0" baseline="0" dirty="0">
                <a:ln>
                  <a:noFill/>
                </a:ln>
                <a:solidFill>
                  <a:srgbClr val="808080"/>
                </a:solidFill>
                <a:effectLst/>
                <a:latin typeface="Consolas" panose="020B0609020204030204" pitchFamily="49" charset="0"/>
              </a:rPr>
              <a:t>=</a:t>
            </a:r>
            <a:r>
              <a:rPr kumimoji="0" lang="zh-CN" altLang="zh-CN" b="0" i="0" u="none" strike="noStrike" cap="none" normalizeH="0" baseline="0" dirty="0">
                <a:ln>
                  <a:noFill/>
                </a:ln>
                <a:solidFill>
                  <a:srgbClr val="000000"/>
                </a:solidFill>
                <a:effectLst/>
                <a:latin typeface="Consolas" panose="020B0609020204030204" pitchFamily="49" charset="0"/>
              </a:rPr>
              <a:t> Source1 </a:t>
            </a:r>
            <a:r>
              <a:rPr kumimoji="0" lang="zh-CN" altLang="zh-CN" b="0" i="0" u="none" strike="noStrike" cap="none" normalizeH="0" baseline="0" dirty="0">
                <a:ln>
                  <a:noFill/>
                </a:ln>
                <a:solidFill>
                  <a:srgbClr val="808080"/>
                </a:solidFill>
                <a:effectLst/>
                <a:latin typeface="Consolas" panose="020B0609020204030204" pitchFamily="49" charset="0"/>
              </a:rPr>
              <a:t>-</a:t>
            </a:r>
            <a:r>
              <a:rPr kumimoji="0" lang="zh-CN" altLang="zh-CN" b="0" i="0" u="none" strike="noStrike" cap="none" normalizeH="0" baseline="0" dirty="0">
                <a:ln>
                  <a:noFill/>
                </a:ln>
                <a:solidFill>
                  <a:srgbClr val="000000"/>
                </a:solidFill>
                <a:effectLst/>
                <a:latin typeface="Consolas" panose="020B0609020204030204" pitchFamily="49" charset="0"/>
              </a:rPr>
              <a:t> SignExtend</a:t>
            </a:r>
            <a:r>
              <a:rPr kumimoji="0" lang="zh-CN" altLang="zh-CN" b="0" i="0" u="none" strike="noStrike" cap="none" normalizeH="0" baseline="0" dirty="0">
                <a:ln>
                  <a:noFill/>
                </a:ln>
                <a:solidFill>
                  <a:srgbClr val="808080"/>
                </a:solidFill>
                <a:effectLst/>
                <a:latin typeface="Consolas" panose="020B0609020204030204" pitchFamily="49" charset="0"/>
              </a:rPr>
              <a:t>(</a:t>
            </a:r>
            <a:r>
              <a:rPr kumimoji="0" lang="zh-CN" altLang="zh-CN" b="0" i="0" u="none" strike="noStrike" cap="none" normalizeH="0" baseline="0" dirty="0">
                <a:ln>
                  <a:noFill/>
                </a:ln>
                <a:solidFill>
                  <a:srgbClr val="000000"/>
                </a:solidFill>
                <a:effectLst/>
                <a:latin typeface="Consolas" panose="020B0609020204030204" pitchFamily="49" charset="0"/>
              </a:rPr>
              <a:t>Source2</a:t>
            </a:r>
            <a:r>
              <a:rPr kumimoji="0" lang="zh-CN" altLang="zh-CN" b="0" i="0" u="none" strike="noStrike" cap="none" normalizeH="0" baseline="0" dirty="0">
                <a:ln>
                  <a:noFill/>
                </a:ln>
                <a:solidFill>
                  <a:srgbClr val="808080"/>
                </a:solidFill>
                <a:effectLst/>
                <a:latin typeface="Consolas" panose="020B0609020204030204" pitchFamily="49" charset="0"/>
              </a:rPr>
              <a:t>);</a:t>
            </a:r>
            <a:r>
              <a:rPr kumimoji="0" lang="zh-CN" altLang="zh-CN" b="0" i="0" u="none" strike="noStrike" cap="none" normalizeH="0" baseline="0" dirty="0">
                <a:ln>
                  <a:noFill/>
                </a:ln>
                <a:solidFill>
                  <a:srgbClr val="000000"/>
                </a:solidFill>
                <a:effectLst/>
                <a:latin typeface="Consolas" panose="020B0609020204030204" pitchFamily="49" charset="0"/>
              </a:rPr>
              <a:t> </a:t>
            </a:r>
            <a:endParaRPr kumimoji="0" lang="en-US" altLang="zh-CN"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Consolas" panose="020B0609020204030204" pitchFamily="49" charset="0"/>
              </a:rPr>
              <a:t>ModifyStatusFlags</a:t>
            </a:r>
            <a:r>
              <a:rPr kumimoji="0" lang="zh-CN" altLang="zh-CN" b="0" i="0" u="none" strike="noStrike" cap="none" normalizeH="0" baseline="0" dirty="0">
                <a:ln>
                  <a:noFill/>
                </a:ln>
                <a:solidFill>
                  <a:srgbClr val="808080"/>
                </a:solidFill>
                <a:effectLst/>
                <a:latin typeface="Consolas" panose="020B0609020204030204" pitchFamily="49" charset="0"/>
              </a:rPr>
              <a:t>();</a:t>
            </a:r>
            <a:r>
              <a:rPr kumimoji="0" lang="zh-CN" altLang="zh-CN" b="0" i="0" u="none" strike="noStrike" cap="none" normalizeH="0" baseline="0" dirty="0">
                <a:ln>
                  <a:noFill/>
                </a:ln>
                <a:solidFill>
                  <a:srgbClr val="000000"/>
                </a:solidFill>
                <a:effectLst/>
                <a:latin typeface="Consolas" panose="020B0609020204030204" pitchFamily="49" charset="0"/>
              </a:rPr>
              <a:t> </a:t>
            </a:r>
            <a:r>
              <a:rPr kumimoji="0" lang="en-US" altLang="zh-CN" b="0" i="0" u="none" strike="noStrike" cap="none" normalizeH="0" baseline="0" dirty="0">
                <a:ln>
                  <a:noFill/>
                </a:ln>
                <a:solidFill>
                  <a:srgbClr val="00B050"/>
                </a:solidFill>
                <a:effectLst/>
                <a:latin typeface="Consolas" panose="020B0609020204030204" pitchFamily="49" charset="0"/>
              </a:rPr>
              <a:t>// Set </a:t>
            </a:r>
            <a:r>
              <a:rPr lang="en-US" altLang="zh-CN" b="0" i="0" dirty="0">
                <a:solidFill>
                  <a:srgbClr val="00B050"/>
                </a:solidFill>
                <a:effectLst/>
                <a:latin typeface="Arial" panose="020B0604020202020204" pitchFamily="34" charset="0"/>
              </a:rPr>
              <a:t>CF, OF, SF, ZF, AF, and PF flags</a:t>
            </a:r>
            <a:endParaRPr kumimoji="0" lang="zh-CN" altLang="zh-CN" b="0" i="0" u="none" strike="noStrike" cap="none" normalizeH="0" baseline="0" dirty="0">
              <a:ln>
                <a:noFill/>
              </a:ln>
              <a:solidFill>
                <a:srgbClr val="00B050"/>
              </a:solidFill>
              <a:effectLst/>
              <a:latin typeface="Arial" panose="020B0604020202020204" pitchFamily="34" charset="0"/>
            </a:endParaRPr>
          </a:p>
        </p:txBody>
      </p:sp>
      <p:pic>
        <p:nvPicPr>
          <p:cNvPr id="7" name="图片 6">
            <a:extLst>
              <a:ext uri="{FF2B5EF4-FFF2-40B4-BE49-F238E27FC236}">
                <a16:creationId xmlns:a16="http://schemas.microsoft.com/office/drawing/2014/main" id="{7A1D8984-60C6-7D18-0455-F643E9680034}"/>
              </a:ext>
            </a:extLst>
          </p:cNvPr>
          <p:cNvPicPr>
            <a:picLocks noChangeAspect="1"/>
          </p:cNvPicPr>
          <p:nvPr/>
        </p:nvPicPr>
        <p:blipFill>
          <a:blip r:embed="rId2"/>
          <a:stretch>
            <a:fillRect/>
          </a:stretch>
        </p:blipFill>
        <p:spPr>
          <a:xfrm>
            <a:off x="6125437" y="4782504"/>
            <a:ext cx="2737243" cy="1710368"/>
          </a:xfrm>
          <a:prstGeom prst="rect">
            <a:avLst/>
          </a:prstGeom>
        </p:spPr>
      </p:pic>
      <p:sp>
        <p:nvSpPr>
          <p:cNvPr id="8" name="矩形 7">
            <a:extLst>
              <a:ext uri="{FF2B5EF4-FFF2-40B4-BE49-F238E27FC236}">
                <a16:creationId xmlns:a16="http://schemas.microsoft.com/office/drawing/2014/main" id="{407B3DF9-C713-5610-3DCD-EEC166A23AFC}"/>
              </a:ext>
            </a:extLst>
          </p:cNvPr>
          <p:cNvSpPr/>
          <p:nvPr/>
        </p:nvSpPr>
        <p:spPr>
          <a:xfrm>
            <a:off x="4842934" y="3742266"/>
            <a:ext cx="925689" cy="32737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17C50A4-2A9F-B7FB-39AB-CE14E2F952BA}"/>
              </a:ext>
            </a:extLst>
          </p:cNvPr>
          <p:cNvSpPr txBox="1"/>
          <p:nvPr/>
        </p:nvSpPr>
        <p:spPr>
          <a:xfrm>
            <a:off x="4287563" y="5698172"/>
            <a:ext cx="1597378" cy="369332"/>
          </a:xfrm>
          <a:prstGeom prst="rect">
            <a:avLst/>
          </a:prstGeom>
          <a:noFill/>
        </p:spPr>
        <p:txBody>
          <a:bodyPr wrap="square" rtlCol="0">
            <a:spAutoFit/>
          </a:bodyPr>
          <a:lstStyle/>
          <a:p>
            <a:r>
              <a:rPr lang="en-US" altLang="zh-CN" dirty="0"/>
              <a:t>LC3 </a:t>
            </a:r>
            <a:r>
              <a:rPr lang="zh-CN" altLang="en-US" dirty="0"/>
              <a:t>中的</a:t>
            </a:r>
            <a:r>
              <a:rPr lang="en-US" altLang="zh-CN" dirty="0"/>
              <a:t>flag</a:t>
            </a:r>
            <a:endParaRPr lang="zh-CN" altLang="en-US" dirty="0"/>
          </a:p>
        </p:txBody>
      </p:sp>
      <p:pic>
        <p:nvPicPr>
          <p:cNvPr id="14" name="图片 13">
            <a:extLst>
              <a:ext uri="{FF2B5EF4-FFF2-40B4-BE49-F238E27FC236}">
                <a16:creationId xmlns:a16="http://schemas.microsoft.com/office/drawing/2014/main" id="{D63EF67F-9FEF-0BB0-4655-3BEDBF847151}"/>
              </a:ext>
            </a:extLst>
          </p:cNvPr>
          <p:cNvPicPr>
            <a:picLocks noChangeAspect="1"/>
          </p:cNvPicPr>
          <p:nvPr/>
        </p:nvPicPr>
        <p:blipFill>
          <a:blip r:embed="rId3"/>
          <a:stretch>
            <a:fillRect/>
          </a:stretch>
        </p:blipFill>
        <p:spPr>
          <a:xfrm>
            <a:off x="498475" y="2439411"/>
            <a:ext cx="6852356" cy="2250363"/>
          </a:xfrm>
          <a:prstGeom prst="rect">
            <a:avLst/>
          </a:prstGeom>
        </p:spPr>
      </p:pic>
      <p:sp>
        <p:nvSpPr>
          <p:cNvPr id="16" name="矩形 15">
            <a:extLst>
              <a:ext uri="{FF2B5EF4-FFF2-40B4-BE49-F238E27FC236}">
                <a16:creationId xmlns:a16="http://schemas.microsoft.com/office/drawing/2014/main" id="{BBCC4A0B-F8D1-BF43-C2FF-A47D51DE92ED}"/>
              </a:ext>
            </a:extLst>
          </p:cNvPr>
          <p:cNvSpPr/>
          <p:nvPr/>
        </p:nvSpPr>
        <p:spPr>
          <a:xfrm>
            <a:off x="679271" y="2458919"/>
            <a:ext cx="6765573" cy="5811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F5B8918-F179-1130-1DF3-834E1B5E3AF1}"/>
              </a:ext>
            </a:extLst>
          </p:cNvPr>
          <p:cNvSpPr/>
          <p:nvPr/>
        </p:nvSpPr>
        <p:spPr>
          <a:xfrm>
            <a:off x="628650" y="4143083"/>
            <a:ext cx="6765573" cy="5811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54F246F6-34DA-436E-F986-9BD332CAB4A3}"/>
              </a:ext>
            </a:extLst>
          </p:cNvPr>
          <p:cNvCxnSpPr>
            <a:cxnSpLocks/>
          </p:cNvCxnSpPr>
          <p:nvPr/>
        </p:nvCxnSpPr>
        <p:spPr>
          <a:xfrm flipV="1">
            <a:off x="5700889" y="5698172"/>
            <a:ext cx="711200" cy="1268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DE2E69D-A021-5A06-577D-AC973A76FA9E}"/>
              </a:ext>
            </a:extLst>
          </p:cNvPr>
          <p:cNvSpPr txBox="1"/>
          <p:nvPr/>
        </p:nvSpPr>
        <p:spPr>
          <a:xfrm>
            <a:off x="7494058" y="2529195"/>
            <a:ext cx="1203169" cy="369332"/>
          </a:xfrm>
          <a:prstGeom prst="rect">
            <a:avLst/>
          </a:prstGeom>
          <a:noFill/>
        </p:spPr>
        <p:txBody>
          <a:bodyPr wrap="square" rtlCol="0">
            <a:spAutoFit/>
          </a:bodyPr>
          <a:lstStyle/>
          <a:p>
            <a:r>
              <a:rPr lang="zh-CN" altLang="en-US" dirty="0"/>
              <a:t>无符号数</a:t>
            </a:r>
          </a:p>
        </p:txBody>
      </p:sp>
      <p:sp>
        <p:nvSpPr>
          <p:cNvPr id="25" name="文本框 24">
            <a:extLst>
              <a:ext uri="{FF2B5EF4-FFF2-40B4-BE49-F238E27FC236}">
                <a16:creationId xmlns:a16="http://schemas.microsoft.com/office/drawing/2014/main" id="{B47B1EFD-A0DA-D745-AF83-626D70FD556D}"/>
              </a:ext>
            </a:extLst>
          </p:cNvPr>
          <p:cNvSpPr txBox="1"/>
          <p:nvPr/>
        </p:nvSpPr>
        <p:spPr>
          <a:xfrm>
            <a:off x="7481006" y="4199357"/>
            <a:ext cx="1203169" cy="369332"/>
          </a:xfrm>
          <a:prstGeom prst="rect">
            <a:avLst/>
          </a:prstGeom>
          <a:noFill/>
        </p:spPr>
        <p:txBody>
          <a:bodyPr wrap="square" rtlCol="0">
            <a:spAutoFit/>
          </a:bodyPr>
          <a:lstStyle/>
          <a:p>
            <a:r>
              <a:rPr lang="zh-CN" altLang="en-US" dirty="0"/>
              <a:t>有符号数</a:t>
            </a:r>
          </a:p>
        </p:txBody>
      </p:sp>
      <p:sp>
        <p:nvSpPr>
          <p:cNvPr id="28" name="文本框 27">
            <a:extLst>
              <a:ext uri="{FF2B5EF4-FFF2-40B4-BE49-F238E27FC236}">
                <a16:creationId xmlns:a16="http://schemas.microsoft.com/office/drawing/2014/main" id="{38373A5F-4C85-A671-26CB-A00ADAE55244}"/>
              </a:ext>
            </a:extLst>
          </p:cNvPr>
          <p:cNvSpPr txBox="1"/>
          <p:nvPr/>
        </p:nvSpPr>
        <p:spPr>
          <a:xfrm>
            <a:off x="728330" y="4960841"/>
            <a:ext cx="2313320" cy="1200329"/>
          </a:xfrm>
          <a:prstGeom prst="rect">
            <a:avLst/>
          </a:prstGeom>
          <a:noFill/>
        </p:spPr>
        <p:txBody>
          <a:bodyPr wrap="square">
            <a:spAutoFit/>
          </a:bodyPr>
          <a:lstStyle/>
          <a:p>
            <a:r>
              <a:rPr lang="en-US" altLang="zh-CN" dirty="0"/>
              <a:t>CF - carry flag</a:t>
            </a:r>
          </a:p>
          <a:p>
            <a:r>
              <a:rPr lang="en-US" altLang="zh-CN" dirty="0"/>
              <a:t>ZF - zero flags</a:t>
            </a:r>
          </a:p>
          <a:p>
            <a:r>
              <a:rPr lang="en-US" altLang="zh-CN" dirty="0"/>
              <a:t>SF - sign flag</a:t>
            </a:r>
          </a:p>
          <a:p>
            <a:r>
              <a:rPr lang="en-US" altLang="zh-CN" dirty="0"/>
              <a:t>OF - overflow flag</a:t>
            </a:r>
          </a:p>
        </p:txBody>
      </p:sp>
    </p:spTree>
    <p:extLst>
      <p:ext uri="{BB962C8B-B14F-4D97-AF65-F5344CB8AC3E}">
        <p14:creationId xmlns:p14="http://schemas.microsoft.com/office/powerpoint/2010/main" val="32032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T6 </a:t>
            </a:r>
            <a:r>
              <a:rPr lang="zh-CN" altLang="en-US" sz="3200" b="1" dirty="0"/>
              <a:t>浮点数格式</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48B43ED-217F-4B1A-0AE9-A5FB81B7B1F7}"/>
              </a:ext>
            </a:extLst>
          </p:cNvPr>
          <p:cNvSpPr txBox="1"/>
          <p:nvPr/>
        </p:nvSpPr>
        <p:spPr>
          <a:xfrm>
            <a:off x="915828" y="1394554"/>
            <a:ext cx="7362967" cy="707886"/>
          </a:xfrm>
          <a:prstGeom prst="rect">
            <a:avLst/>
          </a:prstGeom>
          <a:noFill/>
        </p:spPr>
        <p:txBody>
          <a:bodyPr wrap="square">
            <a:spAutoFit/>
          </a:bodyPr>
          <a:lstStyle/>
          <a:p>
            <a:r>
              <a:rPr lang="en-US" altLang="zh-CN" sz="2000" b="0" i="0" dirty="0">
                <a:solidFill>
                  <a:srgbClr val="333333"/>
                </a:solidFill>
                <a:effectLst/>
                <a:latin typeface="Helvetica Neue"/>
              </a:rPr>
              <a:t>(a). What is the </a:t>
            </a:r>
            <a:r>
              <a:rPr lang="en-US" altLang="zh-CN" sz="2000" b="1" i="0" dirty="0">
                <a:solidFill>
                  <a:srgbClr val="000000"/>
                </a:solidFill>
                <a:effectLst/>
                <a:latin typeface="Helvetica Neue"/>
              </a:rPr>
              <a:t>smallest</a:t>
            </a:r>
            <a:r>
              <a:rPr lang="en-US" altLang="zh-CN" sz="2000" b="0" i="0" dirty="0">
                <a:solidFill>
                  <a:srgbClr val="333333"/>
                </a:solidFill>
                <a:effectLst/>
                <a:latin typeface="Helvetica Neue"/>
              </a:rPr>
              <a:t> number that can be represented using the IEEE 32-bit Floating Point standard?</a:t>
            </a:r>
            <a:endParaRPr lang="zh-CN" altLang="en-US" sz="2000" dirty="0"/>
          </a:p>
        </p:txBody>
      </p:sp>
      <p:sp>
        <p:nvSpPr>
          <p:cNvPr id="8" name="文本框 7">
            <a:extLst>
              <a:ext uri="{FF2B5EF4-FFF2-40B4-BE49-F238E27FC236}">
                <a16:creationId xmlns:a16="http://schemas.microsoft.com/office/drawing/2014/main" id="{E838D806-0F67-21A3-EF3A-59F1EFA90E28}"/>
              </a:ext>
            </a:extLst>
          </p:cNvPr>
          <p:cNvSpPr txBox="1"/>
          <p:nvPr/>
        </p:nvSpPr>
        <p:spPr>
          <a:xfrm>
            <a:off x="915828" y="2320795"/>
            <a:ext cx="7362966" cy="707886"/>
          </a:xfrm>
          <a:prstGeom prst="rect">
            <a:avLst/>
          </a:prstGeom>
          <a:noFill/>
        </p:spPr>
        <p:txBody>
          <a:bodyPr wrap="square">
            <a:spAutoFit/>
          </a:bodyPr>
          <a:lstStyle/>
          <a:p>
            <a:r>
              <a:rPr lang="en-US" altLang="zh-CN" sz="2000" b="0" i="0" dirty="0">
                <a:solidFill>
                  <a:srgbClr val="333333"/>
                </a:solidFill>
                <a:effectLst/>
                <a:latin typeface="Helvetica Neue"/>
              </a:rPr>
              <a:t>(b). What is the </a:t>
            </a:r>
            <a:r>
              <a:rPr lang="en-US" altLang="zh-CN" sz="2000" b="1" i="0" dirty="0">
                <a:solidFill>
                  <a:srgbClr val="000000"/>
                </a:solidFill>
                <a:effectLst/>
                <a:latin typeface="Helvetica Neue"/>
              </a:rPr>
              <a:t>smallest</a:t>
            </a:r>
            <a:r>
              <a:rPr lang="en-US" altLang="zh-CN" sz="2000" b="0" i="0" dirty="0">
                <a:solidFill>
                  <a:srgbClr val="333333"/>
                </a:solidFill>
                <a:effectLst/>
                <a:latin typeface="Helvetica Neue"/>
              </a:rPr>
              <a:t> positive number that can be represented using the IEEE 32-bit Floating Point standard?</a:t>
            </a:r>
            <a:endParaRPr lang="zh-CN" altLang="en-US" sz="2000" dirty="0"/>
          </a:p>
        </p:txBody>
      </p:sp>
      <p:pic>
        <p:nvPicPr>
          <p:cNvPr id="14" name="图片 13">
            <a:extLst>
              <a:ext uri="{FF2B5EF4-FFF2-40B4-BE49-F238E27FC236}">
                <a16:creationId xmlns:a16="http://schemas.microsoft.com/office/drawing/2014/main" id="{14A9DBAB-7626-AE69-783E-CD111F59385B}"/>
              </a:ext>
            </a:extLst>
          </p:cNvPr>
          <p:cNvPicPr>
            <a:picLocks noChangeAspect="1"/>
          </p:cNvPicPr>
          <p:nvPr/>
        </p:nvPicPr>
        <p:blipFill>
          <a:blip r:embed="rId2"/>
          <a:stretch>
            <a:fillRect/>
          </a:stretch>
        </p:blipFill>
        <p:spPr>
          <a:xfrm>
            <a:off x="3002865" y="6170005"/>
            <a:ext cx="3416244" cy="345378"/>
          </a:xfrm>
          <a:prstGeom prst="rect">
            <a:avLst/>
          </a:prstGeom>
        </p:spPr>
      </p:pic>
      <p:pic>
        <p:nvPicPr>
          <p:cNvPr id="17" name="图片 16">
            <a:extLst>
              <a:ext uri="{FF2B5EF4-FFF2-40B4-BE49-F238E27FC236}">
                <a16:creationId xmlns:a16="http://schemas.microsoft.com/office/drawing/2014/main" id="{10303DC0-CFBC-EA17-96A4-3A8C859C4251}"/>
              </a:ext>
            </a:extLst>
          </p:cNvPr>
          <p:cNvPicPr>
            <a:picLocks noChangeAspect="1"/>
          </p:cNvPicPr>
          <p:nvPr/>
        </p:nvPicPr>
        <p:blipFill>
          <a:blip r:embed="rId3"/>
          <a:stretch>
            <a:fillRect/>
          </a:stretch>
        </p:blipFill>
        <p:spPr>
          <a:xfrm>
            <a:off x="1662545" y="4344610"/>
            <a:ext cx="3806040" cy="410344"/>
          </a:xfrm>
          <a:prstGeom prst="rect">
            <a:avLst/>
          </a:prstGeom>
        </p:spPr>
      </p:pic>
      <p:pic>
        <p:nvPicPr>
          <p:cNvPr id="19" name="图片 18">
            <a:extLst>
              <a:ext uri="{FF2B5EF4-FFF2-40B4-BE49-F238E27FC236}">
                <a16:creationId xmlns:a16="http://schemas.microsoft.com/office/drawing/2014/main" id="{6C270E54-5A5F-1B0C-B9EA-6B753B4E3A45}"/>
              </a:ext>
            </a:extLst>
          </p:cNvPr>
          <p:cNvPicPr>
            <a:picLocks noChangeAspect="1"/>
          </p:cNvPicPr>
          <p:nvPr/>
        </p:nvPicPr>
        <p:blipFill>
          <a:blip r:embed="rId4"/>
          <a:stretch>
            <a:fillRect/>
          </a:stretch>
        </p:blipFill>
        <p:spPr>
          <a:xfrm>
            <a:off x="5741998" y="4367824"/>
            <a:ext cx="2113529" cy="350351"/>
          </a:xfrm>
          <a:prstGeom prst="rect">
            <a:avLst/>
          </a:prstGeom>
        </p:spPr>
      </p:pic>
      <p:pic>
        <p:nvPicPr>
          <p:cNvPr id="21" name="图片 20">
            <a:extLst>
              <a:ext uri="{FF2B5EF4-FFF2-40B4-BE49-F238E27FC236}">
                <a16:creationId xmlns:a16="http://schemas.microsoft.com/office/drawing/2014/main" id="{F38A227C-43D6-9E78-718C-869EA27A8697}"/>
              </a:ext>
            </a:extLst>
          </p:cNvPr>
          <p:cNvPicPr>
            <a:picLocks noChangeAspect="1"/>
          </p:cNvPicPr>
          <p:nvPr/>
        </p:nvPicPr>
        <p:blipFill>
          <a:blip r:embed="rId5"/>
          <a:stretch>
            <a:fillRect/>
          </a:stretch>
        </p:blipFill>
        <p:spPr>
          <a:xfrm>
            <a:off x="2755075" y="3113800"/>
            <a:ext cx="4206100" cy="826102"/>
          </a:xfrm>
          <a:prstGeom prst="rect">
            <a:avLst/>
          </a:prstGeom>
        </p:spPr>
      </p:pic>
      <p:sp>
        <p:nvSpPr>
          <p:cNvPr id="22" name="文本框 21">
            <a:extLst>
              <a:ext uri="{FF2B5EF4-FFF2-40B4-BE49-F238E27FC236}">
                <a16:creationId xmlns:a16="http://schemas.microsoft.com/office/drawing/2014/main" id="{D93C52AE-F817-7F0F-01D6-411740DF4E6E}"/>
              </a:ext>
            </a:extLst>
          </p:cNvPr>
          <p:cNvSpPr txBox="1"/>
          <p:nvPr/>
        </p:nvSpPr>
        <p:spPr>
          <a:xfrm>
            <a:off x="1068120" y="3906159"/>
            <a:ext cx="2425700" cy="461665"/>
          </a:xfrm>
          <a:prstGeom prst="rect">
            <a:avLst/>
          </a:prstGeom>
          <a:noFill/>
        </p:spPr>
        <p:txBody>
          <a:bodyPr wrap="square" rtlCol="0">
            <a:spAutoFit/>
          </a:bodyPr>
          <a:lstStyle/>
          <a:p>
            <a:r>
              <a:rPr lang="en-US" altLang="zh-CN" sz="2400" dirty="0"/>
              <a:t>Normalized Form</a:t>
            </a:r>
          </a:p>
        </p:txBody>
      </p:sp>
      <p:sp>
        <p:nvSpPr>
          <p:cNvPr id="23" name="文本框 22">
            <a:extLst>
              <a:ext uri="{FF2B5EF4-FFF2-40B4-BE49-F238E27FC236}">
                <a16:creationId xmlns:a16="http://schemas.microsoft.com/office/drawing/2014/main" id="{EEA476C5-AE45-6AE6-80C6-C30006808351}"/>
              </a:ext>
            </a:extLst>
          </p:cNvPr>
          <p:cNvSpPr txBox="1"/>
          <p:nvPr/>
        </p:nvSpPr>
        <p:spPr>
          <a:xfrm>
            <a:off x="1068120" y="5623221"/>
            <a:ext cx="3642868" cy="461665"/>
          </a:xfrm>
          <a:prstGeom prst="rect">
            <a:avLst/>
          </a:prstGeom>
          <a:noFill/>
        </p:spPr>
        <p:txBody>
          <a:bodyPr wrap="square" rtlCol="0">
            <a:spAutoFit/>
          </a:bodyPr>
          <a:lstStyle/>
          <a:p>
            <a:r>
              <a:rPr lang="en-US" altLang="zh-CN" sz="2400" dirty="0"/>
              <a:t>Subnormal Numbers</a:t>
            </a:r>
          </a:p>
        </p:txBody>
      </p:sp>
      <p:sp>
        <p:nvSpPr>
          <p:cNvPr id="24" name="文本框 23">
            <a:extLst>
              <a:ext uri="{FF2B5EF4-FFF2-40B4-BE49-F238E27FC236}">
                <a16:creationId xmlns:a16="http://schemas.microsoft.com/office/drawing/2014/main" id="{BB3F6AC0-6DE8-C72C-0B6B-F391EFCC5435}"/>
              </a:ext>
            </a:extLst>
          </p:cNvPr>
          <p:cNvSpPr txBox="1"/>
          <p:nvPr/>
        </p:nvSpPr>
        <p:spPr>
          <a:xfrm>
            <a:off x="1068119" y="4780031"/>
            <a:ext cx="3642868" cy="461665"/>
          </a:xfrm>
          <a:prstGeom prst="rect">
            <a:avLst/>
          </a:prstGeom>
          <a:noFill/>
        </p:spPr>
        <p:txBody>
          <a:bodyPr wrap="square" rtlCol="0">
            <a:spAutoFit/>
          </a:bodyPr>
          <a:lstStyle/>
          <a:p>
            <a:r>
              <a:rPr lang="en-US" altLang="zh-CN" sz="2400" dirty="0"/>
              <a:t>Infinities</a:t>
            </a:r>
          </a:p>
        </p:txBody>
      </p:sp>
      <p:sp>
        <p:nvSpPr>
          <p:cNvPr id="25" name="文本框 24">
            <a:extLst>
              <a:ext uri="{FF2B5EF4-FFF2-40B4-BE49-F238E27FC236}">
                <a16:creationId xmlns:a16="http://schemas.microsoft.com/office/drawing/2014/main" id="{86522571-8323-46E9-C783-FF0742669BA0}"/>
              </a:ext>
            </a:extLst>
          </p:cNvPr>
          <p:cNvSpPr txBox="1"/>
          <p:nvPr/>
        </p:nvSpPr>
        <p:spPr>
          <a:xfrm>
            <a:off x="2280970" y="5239717"/>
            <a:ext cx="5469246" cy="430887"/>
          </a:xfrm>
          <a:prstGeom prst="rect">
            <a:avLst/>
          </a:prstGeom>
          <a:noFill/>
        </p:spPr>
        <p:txBody>
          <a:bodyPr wrap="square" rtlCol="0">
            <a:spAutoFit/>
          </a:bodyPr>
          <a:lstStyle/>
          <a:p>
            <a:r>
              <a:rPr lang="en-US" altLang="zh-CN" sz="2200" dirty="0"/>
              <a:t>0/1 11111111 00000000000000000000000</a:t>
            </a:r>
            <a:endParaRPr lang="zh-CN" altLang="en-US" sz="2200" dirty="0"/>
          </a:p>
        </p:txBody>
      </p:sp>
    </p:spTree>
    <p:extLst>
      <p:ext uri="{BB962C8B-B14F-4D97-AF65-F5344CB8AC3E}">
        <p14:creationId xmlns:p14="http://schemas.microsoft.com/office/powerpoint/2010/main" val="313269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41850-A447-B3D7-F852-94E2B0E16608}"/>
              </a:ext>
            </a:extLst>
          </p:cNvPr>
          <p:cNvSpPr>
            <a:spLocks noGrp="1"/>
          </p:cNvSpPr>
          <p:nvPr>
            <p:ph type="title"/>
          </p:nvPr>
        </p:nvSpPr>
        <p:spPr>
          <a:xfrm>
            <a:off x="628650" y="365128"/>
            <a:ext cx="7886700" cy="790937"/>
          </a:xfrm>
        </p:spPr>
        <p:txBody>
          <a:bodyPr>
            <a:normAutofit/>
          </a:bodyPr>
          <a:lstStyle/>
          <a:p>
            <a:r>
              <a:rPr lang="en-US" altLang="zh-CN" sz="3200" b="1" dirty="0"/>
              <a:t>T6 </a:t>
            </a:r>
            <a:r>
              <a:rPr lang="zh-CN" altLang="en-US" sz="3200" b="1" dirty="0"/>
              <a:t>浮点数格式</a:t>
            </a:r>
          </a:p>
        </p:txBody>
      </p:sp>
      <p:cxnSp>
        <p:nvCxnSpPr>
          <p:cNvPr id="15" name="直接连接符 14">
            <a:extLst>
              <a:ext uri="{FF2B5EF4-FFF2-40B4-BE49-F238E27FC236}">
                <a16:creationId xmlns:a16="http://schemas.microsoft.com/office/drawing/2014/main" id="{24DBC0D7-66A5-FD58-D864-DA46F0EFAC31}"/>
              </a:ext>
            </a:extLst>
          </p:cNvPr>
          <p:cNvCxnSpPr>
            <a:cxnSpLocks/>
          </p:cNvCxnSpPr>
          <p:nvPr/>
        </p:nvCxnSpPr>
        <p:spPr>
          <a:xfrm>
            <a:off x="679271" y="1156063"/>
            <a:ext cx="78360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356503D-5F43-F796-5853-6385E4A0EE38}"/>
              </a:ext>
            </a:extLst>
          </p:cNvPr>
          <p:cNvSpPr txBox="1"/>
          <p:nvPr/>
        </p:nvSpPr>
        <p:spPr>
          <a:xfrm>
            <a:off x="1388614" y="3337999"/>
            <a:ext cx="7085172" cy="646331"/>
          </a:xfrm>
          <a:prstGeom prst="rect">
            <a:avLst/>
          </a:prstGeom>
          <a:noFill/>
        </p:spPr>
        <p:txBody>
          <a:bodyPr wrap="square">
            <a:spAutoFit/>
          </a:bodyPr>
          <a:lstStyle/>
          <a:p>
            <a:r>
              <a:rPr lang="en-US" altLang="zh-CN" sz="1800" b="0" i="0" dirty="0">
                <a:solidFill>
                  <a:srgbClr val="333333"/>
                </a:solidFill>
                <a:effectLst/>
                <a:latin typeface="Helvetica Neue"/>
              </a:rPr>
              <a:t>(a).  Binary float        1 11111110 11111111111111111111111 </a:t>
            </a:r>
          </a:p>
          <a:p>
            <a:r>
              <a:rPr lang="en-US" altLang="zh-CN" dirty="0">
                <a:solidFill>
                  <a:srgbClr val="333333"/>
                </a:solidFill>
                <a:latin typeface="Helvetica Neue"/>
              </a:rPr>
              <a:t>	Value                                -(2-2</a:t>
            </a:r>
            <a:r>
              <a:rPr lang="en-US" altLang="zh-CN" baseline="30000" dirty="0">
                <a:solidFill>
                  <a:srgbClr val="333333"/>
                </a:solidFill>
                <a:latin typeface="Helvetica Neue"/>
              </a:rPr>
              <a:t>-23</a:t>
            </a:r>
            <a:r>
              <a:rPr lang="en-US" altLang="zh-CN" dirty="0">
                <a:solidFill>
                  <a:srgbClr val="333333"/>
                </a:solidFill>
                <a:latin typeface="Helvetica Neue"/>
              </a:rPr>
              <a:t>) x 2</a:t>
            </a:r>
            <a:r>
              <a:rPr lang="en-US" altLang="zh-CN" baseline="30000" dirty="0">
                <a:solidFill>
                  <a:srgbClr val="333333"/>
                </a:solidFill>
                <a:latin typeface="Helvetica Neue"/>
              </a:rPr>
              <a:t>127</a:t>
            </a:r>
            <a:endParaRPr lang="zh-CN" altLang="en-US" dirty="0"/>
          </a:p>
        </p:txBody>
      </p:sp>
      <p:sp>
        <p:nvSpPr>
          <p:cNvPr id="7" name="文本框 6">
            <a:extLst>
              <a:ext uri="{FF2B5EF4-FFF2-40B4-BE49-F238E27FC236}">
                <a16:creationId xmlns:a16="http://schemas.microsoft.com/office/drawing/2014/main" id="{7A98D7D7-2BD0-D749-EC27-16C0C4892610}"/>
              </a:ext>
            </a:extLst>
          </p:cNvPr>
          <p:cNvSpPr txBox="1"/>
          <p:nvPr/>
        </p:nvSpPr>
        <p:spPr>
          <a:xfrm>
            <a:off x="1388614" y="4109230"/>
            <a:ext cx="6993138" cy="646331"/>
          </a:xfrm>
          <a:prstGeom prst="rect">
            <a:avLst/>
          </a:prstGeom>
          <a:noFill/>
        </p:spPr>
        <p:txBody>
          <a:bodyPr wrap="square">
            <a:spAutoFit/>
          </a:bodyPr>
          <a:lstStyle/>
          <a:p>
            <a:r>
              <a:rPr lang="en-US" altLang="zh-CN" sz="1800" b="0" i="0" dirty="0">
                <a:solidFill>
                  <a:srgbClr val="333333"/>
                </a:solidFill>
                <a:effectLst/>
                <a:latin typeface="Helvetica Neue"/>
              </a:rPr>
              <a:t>(b).  Binary float        0 00000000 00000000000000000000001 </a:t>
            </a:r>
          </a:p>
          <a:p>
            <a:r>
              <a:rPr lang="en-US" altLang="zh-CN" dirty="0">
                <a:solidFill>
                  <a:srgbClr val="333333"/>
                </a:solidFill>
                <a:latin typeface="Helvetica Neue"/>
              </a:rPr>
              <a:t>	Value                                2</a:t>
            </a:r>
            <a:r>
              <a:rPr lang="en-US" altLang="zh-CN" baseline="30000" dirty="0">
                <a:solidFill>
                  <a:srgbClr val="333333"/>
                </a:solidFill>
                <a:latin typeface="Helvetica Neue"/>
              </a:rPr>
              <a:t>-23</a:t>
            </a:r>
            <a:r>
              <a:rPr lang="en-US" altLang="zh-CN" dirty="0">
                <a:solidFill>
                  <a:srgbClr val="333333"/>
                </a:solidFill>
                <a:latin typeface="Helvetica Neue"/>
              </a:rPr>
              <a:t> x 2</a:t>
            </a:r>
            <a:r>
              <a:rPr lang="en-US" altLang="zh-CN" baseline="30000" dirty="0">
                <a:solidFill>
                  <a:srgbClr val="333333"/>
                </a:solidFill>
                <a:latin typeface="Helvetica Neue"/>
              </a:rPr>
              <a:t>-126 </a:t>
            </a:r>
            <a:r>
              <a:rPr lang="en-US" altLang="zh-CN" dirty="0">
                <a:solidFill>
                  <a:srgbClr val="333333"/>
                </a:solidFill>
                <a:latin typeface="Helvetica Neue"/>
              </a:rPr>
              <a:t>= 2</a:t>
            </a:r>
            <a:r>
              <a:rPr lang="en-US" altLang="zh-CN" baseline="30000" dirty="0">
                <a:solidFill>
                  <a:srgbClr val="333333"/>
                </a:solidFill>
                <a:latin typeface="Helvetica Neue"/>
              </a:rPr>
              <a:t>-149</a:t>
            </a:r>
            <a:endParaRPr lang="zh-CN" altLang="en-US" dirty="0"/>
          </a:p>
        </p:txBody>
      </p:sp>
      <p:sp>
        <p:nvSpPr>
          <p:cNvPr id="9" name="文本框 8">
            <a:extLst>
              <a:ext uri="{FF2B5EF4-FFF2-40B4-BE49-F238E27FC236}">
                <a16:creationId xmlns:a16="http://schemas.microsoft.com/office/drawing/2014/main" id="{DFF535E2-368B-3250-25DC-75B87A59AC79}"/>
              </a:ext>
            </a:extLst>
          </p:cNvPr>
          <p:cNvSpPr txBox="1"/>
          <p:nvPr/>
        </p:nvSpPr>
        <p:spPr>
          <a:xfrm>
            <a:off x="1104405" y="5106389"/>
            <a:ext cx="5165766" cy="646331"/>
          </a:xfrm>
          <a:prstGeom prst="rect">
            <a:avLst/>
          </a:prstGeom>
          <a:noFill/>
        </p:spPr>
        <p:txBody>
          <a:bodyPr wrap="square" rtlCol="0">
            <a:spAutoFit/>
          </a:bodyPr>
          <a:lstStyle/>
          <a:p>
            <a:r>
              <a:rPr lang="zh-CN" altLang="en-US" dirty="0"/>
              <a:t>错误情况：</a:t>
            </a:r>
            <a:r>
              <a:rPr lang="en-US" altLang="zh-CN" dirty="0"/>
              <a:t>	1. </a:t>
            </a:r>
            <a:r>
              <a:rPr lang="zh-CN" altLang="en-US" dirty="0"/>
              <a:t>没有分清楚</a:t>
            </a:r>
            <a:r>
              <a:rPr lang="en-US" altLang="zh-CN" dirty="0"/>
              <a:t>subnormal</a:t>
            </a:r>
            <a:r>
              <a:rPr lang="zh-CN" altLang="en-US" dirty="0"/>
              <a:t>和</a:t>
            </a:r>
            <a:r>
              <a:rPr lang="en-US" altLang="zh-CN" dirty="0"/>
              <a:t>normal</a:t>
            </a:r>
          </a:p>
          <a:p>
            <a:r>
              <a:rPr lang="en-US" altLang="zh-CN" dirty="0"/>
              <a:t>			2. </a:t>
            </a:r>
            <a:r>
              <a:rPr lang="zh-CN" altLang="en-US" dirty="0"/>
              <a:t>给出了</a:t>
            </a:r>
            <a:r>
              <a:rPr lang="en-US" altLang="zh-CN" dirty="0"/>
              <a:t>inf</a:t>
            </a:r>
            <a:r>
              <a:rPr lang="zh-CN" altLang="en-US" dirty="0"/>
              <a:t>的情况</a:t>
            </a:r>
          </a:p>
        </p:txBody>
      </p:sp>
      <p:sp>
        <p:nvSpPr>
          <p:cNvPr id="3" name="文本框 2">
            <a:extLst>
              <a:ext uri="{FF2B5EF4-FFF2-40B4-BE49-F238E27FC236}">
                <a16:creationId xmlns:a16="http://schemas.microsoft.com/office/drawing/2014/main" id="{9728F0D5-196A-34F7-FDED-D53C2DD83FE5}"/>
              </a:ext>
            </a:extLst>
          </p:cNvPr>
          <p:cNvSpPr txBox="1"/>
          <p:nvPr/>
        </p:nvSpPr>
        <p:spPr>
          <a:xfrm>
            <a:off x="1104404" y="5780382"/>
            <a:ext cx="6331565" cy="646331"/>
          </a:xfrm>
          <a:prstGeom prst="rect">
            <a:avLst/>
          </a:prstGeom>
          <a:noFill/>
        </p:spPr>
        <p:txBody>
          <a:bodyPr wrap="square" rtlCol="0">
            <a:spAutoFit/>
          </a:bodyPr>
          <a:lstStyle/>
          <a:p>
            <a:r>
              <a:rPr lang="zh-CN" altLang="en-US" dirty="0"/>
              <a:t>注意一些陷阱，比如</a:t>
            </a:r>
            <a:r>
              <a:rPr lang="en-US" altLang="zh-CN" dirty="0"/>
              <a:t>largest negative number</a:t>
            </a:r>
            <a:r>
              <a:rPr lang="zh-CN" altLang="en-US" dirty="0"/>
              <a:t>（最靠近</a:t>
            </a:r>
            <a:r>
              <a:rPr lang="en-US" altLang="zh-CN" dirty="0"/>
              <a:t>0</a:t>
            </a:r>
            <a:r>
              <a:rPr lang="zh-CN" altLang="en-US" dirty="0"/>
              <a:t>的负数）</a:t>
            </a:r>
            <a:endParaRPr lang="en-US" altLang="zh-CN" dirty="0"/>
          </a:p>
          <a:p>
            <a:r>
              <a:rPr lang="en-US" altLang="zh-CN" dirty="0"/>
              <a:t>			</a:t>
            </a:r>
            <a:endParaRPr lang="zh-CN" altLang="en-US" dirty="0"/>
          </a:p>
        </p:txBody>
      </p:sp>
      <p:sp>
        <p:nvSpPr>
          <p:cNvPr id="5" name="文本框 4">
            <a:extLst>
              <a:ext uri="{FF2B5EF4-FFF2-40B4-BE49-F238E27FC236}">
                <a16:creationId xmlns:a16="http://schemas.microsoft.com/office/drawing/2014/main" id="{00BBF6AC-A081-F600-3B50-B7FAE7AEE6F1}"/>
              </a:ext>
            </a:extLst>
          </p:cNvPr>
          <p:cNvSpPr txBox="1"/>
          <p:nvPr/>
        </p:nvSpPr>
        <p:spPr>
          <a:xfrm>
            <a:off x="915828" y="1394554"/>
            <a:ext cx="7362967" cy="707886"/>
          </a:xfrm>
          <a:prstGeom prst="rect">
            <a:avLst/>
          </a:prstGeom>
          <a:noFill/>
        </p:spPr>
        <p:txBody>
          <a:bodyPr wrap="square">
            <a:spAutoFit/>
          </a:bodyPr>
          <a:lstStyle/>
          <a:p>
            <a:r>
              <a:rPr lang="en-US" altLang="zh-CN" sz="2000" b="0" i="0" dirty="0">
                <a:solidFill>
                  <a:srgbClr val="333333"/>
                </a:solidFill>
                <a:effectLst/>
                <a:latin typeface="Helvetica Neue"/>
              </a:rPr>
              <a:t>(a). What is the </a:t>
            </a:r>
            <a:r>
              <a:rPr lang="en-US" altLang="zh-CN" sz="2000" b="1" i="0" dirty="0">
                <a:solidFill>
                  <a:srgbClr val="000000"/>
                </a:solidFill>
                <a:effectLst/>
                <a:latin typeface="Helvetica Neue"/>
              </a:rPr>
              <a:t>smallest</a:t>
            </a:r>
            <a:r>
              <a:rPr lang="en-US" altLang="zh-CN" sz="2000" b="0" i="0" dirty="0">
                <a:solidFill>
                  <a:srgbClr val="333333"/>
                </a:solidFill>
                <a:effectLst/>
                <a:latin typeface="Helvetica Neue"/>
              </a:rPr>
              <a:t> number that can be represented using the IEEE 32-bit Floating Point standard?</a:t>
            </a:r>
            <a:endParaRPr lang="zh-CN" altLang="en-US" sz="2000" dirty="0"/>
          </a:p>
        </p:txBody>
      </p:sp>
      <p:sp>
        <p:nvSpPr>
          <p:cNvPr id="10" name="文本框 9">
            <a:extLst>
              <a:ext uri="{FF2B5EF4-FFF2-40B4-BE49-F238E27FC236}">
                <a16:creationId xmlns:a16="http://schemas.microsoft.com/office/drawing/2014/main" id="{74B7FAB2-5687-EDCC-5C62-0DDC4315CE8E}"/>
              </a:ext>
            </a:extLst>
          </p:cNvPr>
          <p:cNvSpPr txBox="1"/>
          <p:nvPr/>
        </p:nvSpPr>
        <p:spPr>
          <a:xfrm>
            <a:off x="915828" y="2320795"/>
            <a:ext cx="7362966" cy="707886"/>
          </a:xfrm>
          <a:prstGeom prst="rect">
            <a:avLst/>
          </a:prstGeom>
          <a:noFill/>
        </p:spPr>
        <p:txBody>
          <a:bodyPr wrap="square">
            <a:spAutoFit/>
          </a:bodyPr>
          <a:lstStyle/>
          <a:p>
            <a:r>
              <a:rPr lang="en-US" altLang="zh-CN" sz="2000" b="0" i="0" dirty="0">
                <a:solidFill>
                  <a:srgbClr val="333333"/>
                </a:solidFill>
                <a:effectLst/>
                <a:latin typeface="Helvetica Neue"/>
              </a:rPr>
              <a:t>(b). What is the </a:t>
            </a:r>
            <a:r>
              <a:rPr lang="en-US" altLang="zh-CN" sz="2000" b="1" i="0" dirty="0">
                <a:solidFill>
                  <a:srgbClr val="000000"/>
                </a:solidFill>
                <a:effectLst/>
                <a:latin typeface="Helvetica Neue"/>
              </a:rPr>
              <a:t>smallest</a:t>
            </a:r>
            <a:r>
              <a:rPr lang="en-US" altLang="zh-CN" sz="2000" b="0" i="0" dirty="0">
                <a:solidFill>
                  <a:srgbClr val="333333"/>
                </a:solidFill>
                <a:effectLst/>
                <a:latin typeface="Helvetica Neue"/>
              </a:rPr>
              <a:t> positive number that can be represented using the IEEE 32-bit Floating Point standard?</a:t>
            </a:r>
            <a:endParaRPr lang="zh-CN" altLang="en-US" sz="2000" dirty="0"/>
          </a:p>
        </p:txBody>
      </p:sp>
    </p:spTree>
    <p:extLst>
      <p:ext uri="{BB962C8B-B14F-4D97-AF65-F5344CB8AC3E}">
        <p14:creationId xmlns:p14="http://schemas.microsoft.com/office/powerpoint/2010/main" val="311717141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5856</TotalTime>
  <Words>2115</Words>
  <Application>Microsoft Office PowerPoint</Application>
  <PresentationFormat>全屏显示(4:3)</PresentationFormat>
  <Paragraphs>193</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-apple-system</vt:lpstr>
      <vt:lpstr>BlinkMacSystemFont</vt:lpstr>
      <vt:lpstr>Helvetica Neue</vt:lpstr>
      <vt:lpstr>KaTeX_Math</vt:lpstr>
      <vt:lpstr>Arial</vt:lpstr>
      <vt:lpstr>Calibri</vt:lpstr>
      <vt:lpstr>Calibri Light</vt:lpstr>
      <vt:lpstr>Cambria Math</vt:lpstr>
      <vt:lpstr>Consolas</vt:lpstr>
      <vt:lpstr>Source Sans Pro</vt:lpstr>
      <vt:lpstr>Office 主题​​</vt:lpstr>
      <vt:lpstr>计算系统概论第一次习题课</vt:lpstr>
      <vt:lpstr>HW1</vt:lpstr>
      <vt:lpstr>T2 T3 原码和补码</vt:lpstr>
      <vt:lpstr>T2 T3 原码和补码</vt:lpstr>
      <vt:lpstr>T4 溢出和比较语句</vt:lpstr>
      <vt:lpstr>T4 溢出和比较语句</vt:lpstr>
      <vt:lpstr>T4 溢出和比较语句</vt:lpstr>
      <vt:lpstr>T6 浮点数格式</vt:lpstr>
      <vt:lpstr>T6 浮点数格式</vt:lpstr>
      <vt:lpstr>T7 整型与浮点型转化</vt:lpstr>
      <vt:lpstr>HW2</vt:lpstr>
      <vt:lpstr>T1 补全逻辑电路与真值表</vt:lpstr>
      <vt:lpstr>T1 补全逻辑电路与真值表</vt:lpstr>
      <vt:lpstr>T1 补全逻辑电路与真值表</vt:lpstr>
      <vt:lpstr>T1 补全逻辑电路与真值表</vt:lpstr>
      <vt:lpstr>T1 补全逻辑电路与真值表</vt:lpstr>
      <vt:lpstr>T1 补全逻辑电路与真值表</vt:lpstr>
      <vt:lpstr>T1 补全逻辑电路与真值表</vt:lpstr>
      <vt:lpstr>T2 NAND的逻辑完备性</vt:lpstr>
      <vt:lpstr>T5 与非门实现异或门</vt:lpstr>
      <vt:lpstr>T7 状态机和状态数</vt:lpstr>
      <vt:lpstr>PowerPoint 演示文稿</vt:lpstr>
      <vt:lpstr>T8 T9 地址空间和寻址能力</vt:lpstr>
      <vt:lpstr>T8 T9 地址空间和寻址能力</vt:lpstr>
      <vt:lpstr>T10 状态空间</vt:lpstr>
      <vt:lpstr>T10 状态空间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计算系统概论习题课 HW2</dc:title>
  <dc:creator>ZhuZiqi</dc:creator>
  <cp:lastModifiedBy>ZhuZiqi</cp:lastModifiedBy>
  <cp:revision>33</cp:revision>
  <dcterms:created xsi:type="dcterms:W3CDTF">2022-10-29T11:30:36Z</dcterms:created>
  <dcterms:modified xsi:type="dcterms:W3CDTF">2023-10-21T11:05:04Z</dcterms:modified>
</cp:coreProperties>
</file>