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41"/>
  </p:notesMasterIdLst>
  <p:handoutMasterIdLst>
    <p:handoutMasterId r:id="rId42"/>
  </p:handoutMasterIdLst>
  <p:sldIdLst>
    <p:sldId id="574" r:id="rId2"/>
    <p:sldId id="694" r:id="rId3"/>
    <p:sldId id="695" r:id="rId4"/>
    <p:sldId id="696" r:id="rId5"/>
    <p:sldId id="697" r:id="rId6"/>
    <p:sldId id="698" r:id="rId7"/>
    <p:sldId id="699" r:id="rId8"/>
    <p:sldId id="700" r:id="rId9"/>
    <p:sldId id="701" r:id="rId10"/>
    <p:sldId id="828" r:id="rId11"/>
    <p:sldId id="703" r:id="rId12"/>
    <p:sldId id="704" r:id="rId13"/>
    <p:sldId id="705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715" r:id="rId22"/>
    <p:sldId id="716" r:id="rId23"/>
    <p:sldId id="717" r:id="rId24"/>
    <p:sldId id="718" r:id="rId25"/>
    <p:sldId id="719" r:id="rId26"/>
    <p:sldId id="720" r:id="rId27"/>
    <p:sldId id="721" r:id="rId28"/>
    <p:sldId id="722" r:id="rId29"/>
    <p:sldId id="723" r:id="rId30"/>
    <p:sldId id="724" r:id="rId31"/>
    <p:sldId id="732" r:id="rId32"/>
    <p:sldId id="733" r:id="rId33"/>
    <p:sldId id="734" r:id="rId34"/>
    <p:sldId id="735" r:id="rId35"/>
    <p:sldId id="736" r:id="rId36"/>
    <p:sldId id="737" r:id="rId37"/>
    <p:sldId id="738" r:id="rId38"/>
    <p:sldId id="739" r:id="rId39"/>
    <p:sldId id="74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70" autoAdjust="0"/>
  </p:normalViewPr>
  <p:slideViewPr>
    <p:cSldViewPr>
      <p:cViewPr varScale="1">
        <p:scale>
          <a:sx n="52" d="100"/>
          <a:sy n="52" d="100"/>
        </p:scale>
        <p:origin x="122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sym typeface="+mn-ea"/>
              </a:rPr>
              <a:t>程序（即一段代码），实质上就是对各种各样的数据进行相应的处理过程。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sym typeface="+mn-ea"/>
              </a:rPr>
              <a:t>而数据在大部分情况下是以变量的形式表现出来的，或者说变量的作用就是存储数据。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sym typeface="+mn-ea"/>
              </a:rPr>
              <a:t>当在程序中定义变量时，实质上，就是申请一段连续的存储空间用来存放数据。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sym typeface="+mn-ea"/>
              </a:rPr>
              <a:t>变量的类型不同，在存储器中需要的连续空间大小（字节数）也不同。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89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76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ym typeface="+mn-ea"/>
              </a:rPr>
              <a:t>相较于局部变量，单从作用域的角度来说从变量定义处到本源程序文件结束，全局变量都是有效的，可以被本文件中的所有函数所共用（读取或修改）。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73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ym typeface="+mn-ea"/>
              </a:rPr>
              <a:t>相较于局部变量，单从作用域的角度来说从变量定义处到本源程序文件结束，全局变量都是有效的，可以被本文件中的所有函数所共用（读取或修改）。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34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多文件工程的建立、编译，请感兴趣的同学自行查阅相关资料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71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5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92696"/>
            <a:ext cx="8540750" cy="5406479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zh-CN" altLang="zh-CN" dirty="0"/>
              <a:t>变量的作用域与生存期</a:t>
            </a:r>
            <a:endParaRPr lang="en-US" altLang="zh-CN" dirty="0"/>
          </a:p>
          <a:p>
            <a:pPr lvl="1"/>
            <a:r>
              <a:rPr lang="zh-CN" altLang="zh-CN" dirty="0"/>
              <a:t>文件包含</a:t>
            </a:r>
            <a:endParaRPr lang="zh-CN" altLang="zh-CN" sz="1800" dirty="0"/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8726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语言作用域示意图">
            <a:extLst>
              <a:ext uri="{FF2B5EF4-FFF2-40B4-BE49-F238E27FC236}">
                <a16:creationId xmlns:a16="http://schemas.microsoft.com/office/drawing/2014/main" id="{F084CD41-A7DE-D995-64EE-03945210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36712"/>
            <a:ext cx="558924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4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{ }</a:t>
            </a:r>
            <a:r>
              <a:rPr lang="zh-CN" altLang="en-US"/>
              <a:t>中的局部变量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int main() </a:t>
            </a:r>
            <a:r>
              <a:rPr lang="en-US" altLang="zh-CN" sz="2200" dirty="0">
                <a:solidFill>
                  <a:srgbClr val="C00000"/>
                </a:solidFill>
              </a:rPr>
              <a:t>{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任何</a:t>
            </a:r>
            <a:r>
              <a:rPr lang="en-US" altLang="zh-CN" sz="2200" dirty="0">
                <a:solidFill>
                  <a:srgbClr val="000000"/>
                </a:solidFill>
              </a:rPr>
              <a:t>{ }</a:t>
            </a:r>
            <a:r>
              <a:rPr lang="zh-CN" altLang="en-US" sz="2200" dirty="0">
                <a:solidFill>
                  <a:srgbClr val="00B050"/>
                </a:solidFill>
              </a:rPr>
              <a:t>的头部都能定义变量，都是</a:t>
            </a:r>
            <a:r>
              <a:rPr lang="zh-CN" altLang="en-US" sz="2200" dirty="0">
                <a:solidFill>
                  <a:srgbClr val="FF0000"/>
                </a:solidFill>
              </a:rPr>
              <a:t>局部变量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int a=3;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</a:rPr>
              <a:t>("main</a:t>
            </a:r>
            <a:r>
              <a:rPr lang="zh-CN" altLang="en-US" sz="2200" dirty="0">
                <a:solidFill>
                  <a:srgbClr val="000000"/>
                </a:solidFill>
              </a:rPr>
              <a:t>头部看到的</a:t>
            </a:r>
            <a:r>
              <a:rPr lang="en-US" altLang="zh-CN" sz="2200" dirty="0">
                <a:solidFill>
                  <a:srgbClr val="000000"/>
                </a:solidFill>
              </a:rPr>
              <a:t>a=%d\</a:t>
            </a:r>
            <a:r>
              <a:rPr lang="en-US" altLang="zh-CN" sz="2200" dirty="0" err="1">
                <a:solidFill>
                  <a:srgbClr val="000000"/>
                </a:solidFill>
              </a:rPr>
              <a:t>n",a</a:t>
            </a:r>
            <a:r>
              <a:rPr lang="en-US" altLang="zh-CN" sz="2200" dirty="0">
                <a:solidFill>
                  <a:srgbClr val="000000"/>
                </a:solidFill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(a==3)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//{ }</a:t>
            </a:r>
            <a:r>
              <a:rPr lang="zh-CN" altLang="en-US" sz="2200" dirty="0">
                <a:solidFill>
                  <a:srgbClr val="00B050"/>
                </a:solidFill>
              </a:rPr>
              <a:t>用来界定语句块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	int a=9;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	</a:t>
            </a:r>
            <a:r>
              <a:rPr lang="en-US" altLang="zh-CN" sz="2200" dirty="0" err="1">
                <a:solidFill>
                  <a:srgbClr val="000000"/>
                </a:solidFill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</a:rPr>
              <a:t>("</a:t>
            </a: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</a:rPr>
              <a:t>if{}</a:t>
            </a:r>
            <a:r>
              <a:rPr lang="zh-CN" altLang="en-US" sz="2200" dirty="0">
                <a:solidFill>
                  <a:srgbClr val="000000"/>
                </a:solidFill>
              </a:rPr>
              <a:t>里看到的是</a:t>
            </a:r>
            <a:r>
              <a:rPr lang="en-US" altLang="zh-CN" sz="2200" dirty="0">
                <a:solidFill>
                  <a:srgbClr val="000000"/>
                </a:solidFill>
              </a:rPr>
              <a:t>a=%d\</a:t>
            </a:r>
            <a:r>
              <a:rPr lang="en-US" altLang="zh-CN" sz="2200" dirty="0" err="1">
                <a:solidFill>
                  <a:srgbClr val="000000"/>
                </a:solidFill>
              </a:rPr>
              <a:t>n",a</a:t>
            </a:r>
            <a:r>
              <a:rPr lang="en-US" altLang="zh-CN" sz="2200" dirty="0">
                <a:solidFill>
                  <a:srgbClr val="000000"/>
                </a:solidFill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</a:rPr>
              <a:t>("</a:t>
            </a: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</a:rPr>
              <a:t>if{}</a:t>
            </a:r>
            <a:r>
              <a:rPr lang="zh-CN" altLang="en-US" sz="2200" dirty="0">
                <a:solidFill>
                  <a:srgbClr val="000000"/>
                </a:solidFill>
              </a:rPr>
              <a:t>后看到的是</a:t>
            </a:r>
            <a:r>
              <a:rPr lang="en-US" altLang="zh-CN" sz="2200" dirty="0">
                <a:solidFill>
                  <a:srgbClr val="000000"/>
                </a:solidFill>
              </a:rPr>
              <a:t>a=%d\</a:t>
            </a:r>
            <a:r>
              <a:rPr lang="en-US" altLang="zh-CN" sz="2200" dirty="0" err="1">
                <a:solidFill>
                  <a:srgbClr val="000000"/>
                </a:solidFill>
              </a:rPr>
              <a:t>n",a</a:t>
            </a:r>
            <a:r>
              <a:rPr lang="en-US" altLang="zh-CN" sz="2200" dirty="0">
                <a:solidFill>
                  <a:srgbClr val="000000"/>
                </a:solidFill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>
                <a:solidFill>
                  <a:srgbClr val="FF0000"/>
                </a:solidFill>
              </a:rPr>
              <a:t>{ </a:t>
            </a:r>
            <a:r>
              <a:rPr lang="en-US" altLang="zh-CN" sz="2200" dirty="0">
                <a:solidFill>
                  <a:srgbClr val="00B050"/>
                </a:solidFill>
              </a:rPr>
              <a:t>//{ }</a:t>
            </a:r>
            <a:r>
              <a:rPr lang="zh-CN" altLang="en-US" sz="2200" dirty="0">
                <a:solidFill>
                  <a:srgbClr val="00B050"/>
                </a:solidFill>
              </a:rPr>
              <a:t>用来界定语句块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	int a=2;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	</a:t>
            </a:r>
            <a:r>
              <a:rPr lang="en-US" altLang="zh-CN" sz="2200" dirty="0" err="1">
                <a:solidFill>
                  <a:srgbClr val="000000"/>
                </a:solidFill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</a:rPr>
              <a:t>("</a:t>
            </a:r>
            <a:r>
              <a:rPr lang="zh-CN" altLang="en-US" sz="2200" dirty="0">
                <a:solidFill>
                  <a:srgbClr val="000000"/>
                </a:solidFill>
              </a:rPr>
              <a:t>单独的</a:t>
            </a:r>
            <a:r>
              <a:rPr lang="en-US" altLang="zh-CN" sz="2200" dirty="0">
                <a:solidFill>
                  <a:srgbClr val="000000"/>
                </a:solidFill>
              </a:rPr>
              <a:t>{}</a:t>
            </a:r>
            <a:r>
              <a:rPr lang="zh-CN" altLang="en-US" sz="2200" dirty="0">
                <a:solidFill>
                  <a:srgbClr val="000000"/>
                </a:solidFill>
              </a:rPr>
              <a:t>中看到的</a:t>
            </a:r>
            <a:r>
              <a:rPr lang="en-US" altLang="zh-CN" sz="2200" dirty="0">
                <a:solidFill>
                  <a:srgbClr val="000000"/>
                </a:solidFill>
              </a:rPr>
              <a:t>a=%d\</a:t>
            </a:r>
            <a:r>
              <a:rPr lang="en-US" altLang="zh-CN" sz="2200" dirty="0" err="1">
                <a:solidFill>
                  <a:srgbClr val="000000"/>
                </a:solidFill>
              </a:rPr>
              <a:t>n",a</a:t>
            </a:r>
            <a:r>
              <a:rPr lang="en-US" altLang="zh-CN" sz="2200" dirty="0">
                <a:solidFill>
                  <a:srgbClr val="000000"/>
                </a:solidFill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} //</a:t>
            </a:r>
            <a:r>
              <a:rPr lang="zh-CN" altLang="en-US" sz="2200" dirty="0">
                <a:solidFill>
                  <a:srgbClr val="C00000"/>
                </a:solidFill>
              </a:rPr>
              <a:t>这一对</a:t>
            </a:r>
            <a:r>
              <a:rPr lang="en-US" altLang="zh-CN" sz="2200" dirty="0">
                <a:solidFill>
                  <a:srgbClr val="000000"/>
                </a:solidFill>
              </a:rPr>
              <a:t>{}</a:t>
            </a:r>
            <a:r>
              <a:rPr lang="zh-CN" altLang="en-US" sz="2200" dirty="0">
                <a:solidFill>
                  <a:srgbClr val="C00000"/>
                </a:solidFill>
              </a:rPr>
              <a:t>用来界定函数的范围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988840"/>
            <a:ext cx="289171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0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323528" y="1412776"/>
            <a:ext cx="8568952" cy="53285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6"/>
                </a:solidFill>
                <a:sym typeface="+mn-ea"/>
              </a:rPr>
              <a:t>float max=0,min=0;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float average(float array[ ],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n)	</a:t>
            </a:r>
            <a:r>
              <a:rPr lang="en-US" altLang="zh-CN" sz="2200" dirty="0">
                <a:sym typeface="+mn-ea"/>
              </a:rPr>
              <a:t>{</a:t>
            </a: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</a:t>
            </a:r>
            <a:r>
              <a:rPr lang="en-US" sz="2200" dirty="0">
                <a:solidFill>
                  <a:schemeClr val="accent6"/>
                </a:solidFill>
                <a:sym typeface="+mn-ea"/>
              </a:rPr>
              <a:t>max</a:t>
            </a:r>
            <a:r>
              <a:rPr lang="en-US" sz="2200" dirty="0">
                <a:sym typeface="+mn-ea"/>
              </a:rPr>
              <a:t>=min=array[0];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for(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=1;i&lt;</a:t>
            </a:r>
            <a:r>
              <a:rPr lang="en-US" sz="2200" dirty="0" err="1">
                <a:sym typeface="+mn-ea"/>
              </a:rPr>
              <a:t>n;i</a:t>
            </a:r>
            <a:r>
              <a:rPr lang="en-US" sz="2200" dirty="0">
                <a:sym typeface="+mn-ea"/>
              </a:rPr>
              <a:t>++)	</a:t>
            </a:r>
            <a:r>
              <a:rPr lang="en-US" altLang="zh-CN" sz="2200" dirty="0">
                <a:sym typeface="+mn-ea"/>
              </a:rPr>
              <a:t>{</a:t>
            </a: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	if(array[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]&gt;max) max=array[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];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	if(array[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]&lt;min) min=array[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];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	sum=</a:t>
            </a:r>
            <a:r>
              <a:rPr lang="en-US" sz="2200" dirty="0" err="1">
                <a:sym typeface="+mn-ea"/>
              </a:rPr>
              <a:t>sum+array</a:t>
            </a:r>
            <a:r>
              <a:rPr lang="en-US" sz="2200" dirty="0">
                <a:sym typeface="+mn-ea"/>
              </a:rPr>
              <a:t>[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];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aver=sum/n;	   	return(aver);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main()	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	float score[10]={67,78,54,98,45,88,83,76,90,92};</a:t>
            </a:r>
            <a:r>
              <a:rPr lang="en-US" sz="2200" dirty="0">
                <a:sym typeface="+mn-ea"/>
              </a:rPr>
              <a:t>  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</a:t>
            </a:r>
            <a:r>
              <a:rPr lang="en-US" sz="2200" dirty="0" err="1">
                <a:sym typeface="+mn-ea"/>
              </a:rPr>
              <a:t>ave</a:t>
            </a:r>
            <a:r>
              <a:rPr lang="en-US" sz="2200" dirty="0">
                <a:sym typeface="+mn-ea"/>
              </a:rPr>
              <a:t>=average(score,10);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	</a:t>
            </a:r>
            <a:r>
              <a:rPr lang="en-US" sz="2200" dirty="0" err="1">
                <a:sym typeface="+mn-ea"/>
              </a:rPr>
              <a:t>printf</a:t>
            </a:r>
            <a:r>
              <a:rPr lang="en-US" sz="2200" dirty="0">
                <a:sym typeface="+mn-ea"/>
              </a:rPr>
              <a:t>("max=%.2fmin=%.2fave=%.2f",</a:t>
            </a:r>
            <a:r>
              <a:rPr lang="en-US" sz="2200" dirty="0">
                <a:solidFill>
                  <a:schemeClr val="accent6"/>
                </a:solidFill>
                <a:sym typeface="+mn-ea"/>
              </a:rPr>
              <a:t>max</a:t>
            </a:r>
            <a:r>
              <a:rPr lang="en-US" sz="2200" dirty="0">
                <a:sym typeface="+mn-ea"/>
              </a:rPr>
              <a:t>,min,ave);</a:t>
            </a:r>
          </a:p>
          <a:p>
            <a:pPr marL="0" indent="0" eaLnBrk="1" latinLnBrk="0" hangingPunct="1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2200" dirty="0">
                <a:sym typeface="+mn-ea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744747"/>
          </a:xfrm>
        </p:spPr>
        <p:txBody>
          <a:bodyPr/>
          <a:lstStyle/>
          <a:p>
            <a:r>
              <a:rPr lang="zh-CN" altLang="en-US">
                <a:sym typeface="+mn-ea"/>
              </a:rPr>
              <a:t>再分析   </a:t>
            </a:r>
            <a:r>
              <a:rPr lang="zh-CN">
                <a:sym typeface="+mn-ea"/>
              </a:rPr>
              <a:t>全局变量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269" y="4653136"/>
            <a:ext cx="3939106" cy="26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40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从模块化角度   看全局</a:t>
            </a:r>
            <a:r>
              <a:rPr lang="zh-CN" altLang="zh-CN">
                <a:sym typeface="+mn-ea"/>
              </a:rPr>
              <a:t>变量</a:t>
            </a:r>
            <a:endParaRPr 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3528" y="1628770"/>
            <a:ext cx="8568952" cy="48965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sz="2200" dirty="0">
                <a:sym typeface="+mn-ea"/>
              </a:rPr>
              <a:t>优点：全局变量可以成为函数间传递数据的一种通道，为信息的交互带来了直观的方便。如果程序不复杂并对全局变量加以严谨的控制，全局变量的使用可以利大于弊</a:t>
            </a:r>
            <a:endParaRPr lang="en-US" sz="2200" dirty="0">
              <a:sym typeface="+mn-ea"/>
            </a:endParaRPr>
          </a:p>
          <a:p>
            <a:pPr eaLnBrk="1" latinLnBrk="0" hangingPunct="1">
              <a:lnSpc>
                <a:spcPct val="50000"/>
              </a:lnSpc>
            </a:pPr>
            <a:endParaRPr sz="2200" dirty="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sz="2200" dirty="0" err="1">
                <a:solidFill>
                  <a:srgbClr val="FF0000"/>
                </a:solidFill>
                <a:sym typeface="+mn-ea"/>
              </a:rPr>
              <a:t>缺点</a:t>
            </a:r>
            <a:r>
              <a:rPr sz="2200" dirty="0" err="1">
                <a:sym typeface="+mn-ea"/>
              </a:rPr>
              <a:t>：全局变量的巨大缺陷恰恰来自数据共享性</a:t>
            </a:r>
            <a:endParaRPr lang="en-US" sz="2200" dirty="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sz="2200" dirty="0" err="1">
                <a:sym typeface="+mn-ea"/>
              </a:rPr>
              <a:t>共享数据的存在使得任一环节出错，都会带来全局的影响</a:t>
            </a:r>
            <a:r>
              <a:rPr lang="zh-CN" altLang="en-US" sz="2200" dirty="0">
                <a:sym typeface="+mn-ea"/>
              </a:rPr>
              <a:t>：</a:t>
            </a:r>
            <a:r>
              <a:rPr sz="2200" dirty="0" err="1">
                <a:sym typeface="+mn-ea"/>
              </a:rPr>
              <a:t>这些变量何时修改，为</a:t>
            </a:r>
            <a:r>
              <a:rPr lang="zh-CN" altLang="en-US" sz="2200" dirty="0">
                <a:sym typeface="+mn-ea"/>
              </a:rPr>
              <a:t>何</a:t>
            </a:r>
            <a:r>
              <a:rPr sz="2200" dirty="0" err="1">
                <a:sym typeface="+mn-ea"/>
              </a:rPr>
              <a:t>修改，如何修改，由谁修改</a:t>
            </a:r>
            <a:r>
              <a:rPr sz="2200" dirty="0">
                <a:sym typeface="+mn-ea"/>
              </a:rPr>
              <a:t>？</a:t>
            </a:r>
            <a:r>
              <a:rPr lang="zh-CN" altLang="en-US" sz="2200" dirty="0">
                <a:sym typeface="+mn-ea"/>
              </a:rPr>
              <a:t>很难说清，很难明确控制</a:t>
            </a:r>
            <a:endParaRPr lang="en-US" sz="2200" dirty="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sz="2200" dirty="0" err="1">
                <a:sym typeface="+mn-ea"/>
              </a:rPr>
              <a:t>这种不可控性和强耦合性，给模块化带来了巨大的隐患</a:t>
            </a:r>
            <a:endParaRPr lang="en-US" sz="2200" dirty="0">
              <a:sym typeface="+mn-ea"/>
            </a:endParaRPr>
          </a:p>
          <a:p>
            <a:pPr eaLnBrk="1" latinLnBrk="0" hangingPunct="1">
              <a:lnSpc>
                <a:spcPct val="50000"/>
              </a:lnSpc>
            </a:pPr>
            <a:endParaRPr sz="2200" dirty="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sz="2200" dirty="0" err="1">
                <a:sym typeface="+mn-ea"/>
              </a:rPr>
              <a:t>进一步</a:t>
            </a:r>
            <a:r>
              <a:rPr lang="zh-CN" altLang="en-US" sz="2200" dirty="0">
                <a:sym typeface="+mn-ea"/>
              </a:rPr>
              <a:t>地</a:t>
            </a:r>
            <a:r>
              <a:rPr lang="en-US" altLang="zh-CN" sz="2200" dirty="0">
                <a:sym typeface="+mn-ea"/>
              </a:rPr>
              <a:t>, </a:t>
            </a:r>
            <a:r>
              <a:rPr sz="2200" dirty="0" err="1">
                <a:sym typeface="+mn-ea"/>
              </a:rPr>
              <a:t>函数复用</a:t>
            </a:r>
            <a:r>
              <a:rPr lang="zh-CN" altLang="en-US" sz="2200" dirty="0">
                <a:sym typeface="+mn-ea"/>
              </a:rPr>
              <a:t>时</a:t>
            </a:r>
            <a:r>
              <a:rPr lang="en-US" altLang="zh-CN" sz="2200" dirty="0">
                <a:sym typeface="+mn-ea"/>
              </a:rPr>
              <a:t>, </a:t>
            </a:r>
            <a:r>
              <a:rPr lang="zh-CN" altLang="en-US" sz="2200" dirty="0">
                <a:sym typeface="+mn-ea"/>
              </a:rPr>
              <a:t>全局变量</a:t>
            </a:r>
            <a:r>
              <a:rPr sz="2200" dirty="0" err="1">
                <a:sym typeface="+mn-ea"/>
              </a:rPr>
              <a:t>也会给函数的剥离带来困难</a:t>
            </a:r>
            <a:endParaRPr lang="en-US" sz="2200" dirty="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sz="2200" dirty="0" err="1">
                <a:sym typeface="+mn-ea"/>
              </a:rPr>
              <a:t>原因同样是因为全局变量的存在，使得函数间关系复杂，捆绑纠缠在一起，继而也就严重影响了函数的可重用性</a:t>
            </a:r>
            <a:endParaRPr sz="2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69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容易混乱的   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556792"/>
            <a:ext cx="8662863" cy="454238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int a=3;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void test()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	printf("test</a:t>
            </a:r>
            <a:r>
              <a:rPr lang="zh-CN" altLang="en-US">
                <a:solidFill>
                  <a:srgbClr val="000000"/>
                </a:solidFill>
              </a:rPr>
              <a:t>开始的</a:t>
            </a:r>
            <a:r>
              <a:rPr lang="en-US" altLang="zh-CN">
                <a:solidFill>
                  <a:srgbClr val="000000"/>
                </a:solidFill>
              </a:rPr>
              <a:t>a=%d\n",a);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	a++;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int main() {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如果再多几个函数、加点循环就死翘翘了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printf("main</a:t>
            </a:r>
            <a:r>
              <a:rPr lang="zh-CN" altLang="en-US">
                <a:solidFill>
                  <a:srgbClr val="000000"/>
                </a:solidFill>
              </a:rPr>
              <a:t>开始的</a:t>
            </a:r>
            <a:r>
              <a:rPr lang="en-US" altLang="zh-CN">
                <a:solidFill>
                  <a:srgbClr val="000000"/>
                </a:solidFill>
              </a:rPr>
              <a:t>a=%d\n",a);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	a*=4;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	test();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	printf("</a:t>
            </a:r>
            <a:r>
              <a:rPr lang="zh-CN" altLang="en-US">
                <a:solidFill>
                  <a:srgbClr val="000000"/>
                </a:solidFill>
              </a:rPr>
              <a:t>执行</a:t>
            </a:r>
            <a:r>
              <a:rPr lang="en-US" altLang="zh-CN">
                <a:solidFill>
                  <a:srgbClr val="000000"/>
                </a:solidFill>
              </a:rPr>
              <a:t>test</a:t>
            </a:r>
            <a:r>
              <a:rPr lang="zh-CN" altLang="en-US">
                <a:solidFill>
                  <a:srgbClr val="000000"/>
                </a:solidFill>
              </a:rPr>
              <a:t>后的</a:t>
            </a:r>
            <a:r>
              <a:rPr lang="en-US" altLang="zh-CN">
                <a:solidFill>
                  <a:srgbClr val="000000"/>
                </a:solidFill>
              </a:rPr>
              <a:t>a=%d\n",a);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r>
              <a:rPr lang="en-US" altLang="zh-CN">
                <a:solidFill>
                  <a:srgbClr val="00B050"/>
                </a:solidFill>
              </a:rPr>
              <a:t> //</a:t>
            </a:r>
            <a:r>
              <a:rPr lang="zh-CN" altLang="en-US">
                <a:solidFill>
                  <a:srgbClr val="00B050"/>
                </a:solidFill>
              </a:rPr>
              <a:t>数据处理逻辑变得复杂，容易混乱，所以不要乱用全局变量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0888"/>
            <a:ext cx="2520000" cy="100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323528" y="1556792"/>
            <a:ext cx="8568952" cy="48965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>
                <a:sym typeface="+mn-ea"/>
              </a:rPr>
              <a:t>全局变量在程序整个执行期间都占用存储空间，若大量使用可能会占用过多内存</a:t>
            </a:r>
            <a:endParaRPr lang="en-US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>
                <a:sym typeface="+mn-ea"/>
              </a:rPr>
              <a:t>全局变量降低了函数的通用性，违背了模块化程序设计的原则</a:t>
            </a:r>
            <a:r>
              <a:rPr lang="zh-CN" altLang="en-US">
                <a:sym typeface="+mn-ea"/>
              </a:rPr>
              <a:t>，</a:t>
            </a:r>
            <a:r>
              <a:rPr>
                <a:sym typeface="+mn-ea"/>
              </a:rPr>
              <a:t>过多使用全局变量来进行函数之间的数据传递，会破坏函数的结构性，同时也降低了程序的可读性、可维护性</a:t>
            </a:r>
            <a:endParaRPr lang="en-US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>
                <a:sym typeface="+mn-ea"/>
              </a:rPr>
              <a:t>全局变量多处被使用和更改，其值将变得不确定，给模块逻辑关系带来混乱</a:t>
            </a:r>
            <a:endParaRPr lang="en-US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>
                <a:sym typeface="+mn-ea"/>
              </a:rPr>
              <a:t>全局变量会较大地增加模块间的耦合性，并降低了可移植性</a:t>
            </a:r>
            <a:r>
              <a:rPr lang="en-US">
                <a:sym typeface="+mn-ea"/>
              </a:rPr>
              <a:t>,</a:t>
            </a:r>
            <a:r>
              <a:rPr>
                <a:sym typeface="+mn-ea"/>
              </a:rPr>
              <a:t>使得代码重用率低</a:t>
            </a:r>
            <a:endParaRPr lang="en-US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>
                <a:sym typeface="+mn-ea"/>
              </a:rPr>
              <a:t>全局变量容易造成命名冲突，导致无法预测的错误，同时增加了调试与测试难度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全局</a:t>
            </a:r>
            <a:r>
              <a:rPr lang="zh-CN" altLang="en-US">
                <a:sym typeface="+mn-ea"/>
              </a:rPr>
              <a:t>变量的   谨慎使用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67744" y="6063679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程序员要清楚每个瞬间全局变量的值！</a:t>
            </a:r>
            <a:endParaRPr lang="zh-CN" altLang="en-US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2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107504" y="1222177"/>
            <a:ext cx="8928992" cy="5375176"/>
          </a:xfrm>
          <a:prstGeom prst="rect">
            <a:avLst/>
          </a:prstGeom>
          <a:noFill/>
          <a:ln w="15875"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>
                <a:sym typeface="+mn-ea"/>
              </a:rPr>
              <a:t>#include &lt;</a:t>
            </a:r>
            <a:r>
              <a:rPr sz="2200" dirty="0" err="1">
                <a:sym typeface="+mn-ea"/>
              </a:rPr>
              <a:t>stdio.h</a:t>
            </a:r>
            <a:r>
              <a:rPr sz="2200" dirty="0">
                <a:sym typeface="+mn-ea"/>
              </a:rPr>
              <a:t>&gt;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m</a:t>
            </a:r>
            <a:r>
              <a:rPr sz="2200" dirty="0">
                <a:sym typeface="+mn-ea"/>
              </a:rPr>
              <a:t>=10,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n</a:t>
            </a:r>
            <a:r>
              <a:rPr sz="2200" dirty="0">
                <a:sym typeface="+mn-ea"/>
              </a:rPr>
              <a:t>=5,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x</a:t>
            </a:r>
            <a:r>
              <a:rPr sz="2200" dirty="0">
                <a:sym typeface="+mn-ea"/>
              </a:rPr>
              <a:t>,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y</a:t>
            </a:r>
            <a:r>
              <a:rPr sz="2200" dirty="0">
                <a:sym typeface="+mn-ea"/>
              </a:rPr>
              <a:t>;</a:t>
            </a: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>
                <a:sym typeface="+mn-ea"/>
              </a:rPr>
              <a:t>//定义了4个</a:t>
            </a:r>
            <a:r>
              <a:rPr sz="2200" dirty="0">
                <a:solidFill>
                  <a:srgbClr val="FF0000"/>
                </a:solidFill>
                <a:sym typeface="+mn-ea"/>
              </a:rPr>
              <a:t>全局</a:t>
            </a:r>
            <a:r>
              <a:rPr sz="2200" dirty="0">
                <a:sym typeface="+mn-ea"/>
              </a:rPr>
              <a:t>变量m</a:t>
            </a:r>
            <a:r>
              <a:rPr lang="en-US" sz="2200" dirty="0">
                <a:sym typeface="+mn-ea"/>
              </a:rPr>
              <a:t>, </a:t>
            </a:r>
            <a:r>
              <a:rPr sz="2200" dirty="0">
                <a:sym typeface="+mn-ea"/>
              </a:rPr>
              <a:t>n</a:t>
            </a:r>
            <a:r>
              <a:rPr lang="en-US" sz="2200" dirty="0">
                <a:sym typeface="+mn-ea"/>
              </a:rPr>
              <a:t>, </a:t>
            </a:r>
            <a:r>
              <a:rPr sz="2200" dirty="0">
                <a:sym typeface="+mn-ea"/>
              </a:rPr>
              <a:t>x</a:t>
            </a:r>
            <a:r>
              <a:rPr lang="en-US" sz="2200" dirty="0">
                <a:sym typeface="+mn-ea"/>
              </a:rPr>
              <a:t>, </a:t>
            </a:r>
            <a:r>
              <a:rPr sz="2200" dirty="0">
                <a:sym typeface="+mn-ea"/>
              </a:rPr>
              <a:t>y</a:t>
            </a:r>
            <a:r>
              <a:rPr lang="en-US" sz="2200" dirty="0">
                <a:sym typeface="+mn-ea"/>
              </a:rPr>
              <a:t>, </a:t>
            </a:r>
            <a:r>
              <a:rPr lang="zh-CN" altLang="en-US" sz="2200" dirty="0">
                <a:sym typeface="+mn-ea"/>
              </a:rPr>
              <a:t>其后一直有效</a:t>
            </a:r>
            <a:r>
              <a:rPr lang="en-US" altLang="zh-CN" sz="2200" dirty="0">
                <a:sym typeface="+mn-ea"/>
              </a:rPr>
              <a:t>, </a:t>
            </a:r>
            <a:r>
              <a:rPr lang="zh-CN" altLang="en-US" sz="2200" dirty="0">
                <a:sym typeface="+mn-ea"/>
              </a:rPr>
              <a:t>至本文件结束</a:t>
            </a:r>
            <a:endParaRPr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max(</a:t>
            </a: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x</a:t>
            </a:r>
            <a:r>
              <a:rPr sz="2200" dirty="0">
                <a:sym typeface="+mn-ea"/>
              </a:rPr>
              <a:t>, </a:t>
            </a: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y</a:t>
            </a:r>
            <a:r>
              <a:rPr sz="2200" dirty="0">
                <a:sym typeface="+mn-ea"/>
              </a:rPr>
              <a:t>)</a:t>
            </a:r>
            <a:r>
              <a:rPr lang="en-US" sz="2200" dirty="0">
                <a:sym typeface="+mn-ea"/>
              </a:rPr>
              <a:t>	</a:t>
            </a:r>
            <a:r>
              <a:rPr sz="2200" dirty="0">
                <a:sym typeface="+mn-ea"/>
              </a:rPr>
              <a:t>{  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sz="2200" dirty="0">
                <a:sym typeface="+mn-ea"/>
              </a:rPr>
              <a:t>     </a:t>
            </a:r>
            <a:r>
              <a:rPr sz="2200" dirty="0">
                <a:sym typeface="+mn-ea"/>
              </a:rPr>
              <a:t>return 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sz="2200" b="1" dirty="0">
                <a:solidFill>
                  <a:schemeClr val="accent2"/>
                </a:solidFill>
                <a:sym typeface="+mn-ea"/>
              </a:rPr>
              <a:t> </a:t>
            </a:r>
            <a:r>
              <a:rPr sz="2200" dirty="0">
                <a:sym typeface="+mn-ea"/>
              </a:rPr>
              <a:t>&gt;</a:t>
            </a:r>
            <a:r>
              <a:rPr lang="en-US" sz="2200" dirty="0">
                <a:sym typeface="+mn-ea"/>
              </a:rPr>
              <a:t> 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sz="2200" b="1" dirty="0">
                <a:solidFill>
                  <a:schemeClr val="accent2"/>
                </a:solidFill>
                <a:sym typeface="+mn-ea"/>
              </a:rPr>
              <a:t> </a:t>
            </a:r>
            <a:r>
              <a:rPr sz="2200" dirty="0">
                <a:sym typeface="+mn-ea"/>
              </a:rPr>
              <a:t>?</a:t>
            </a:r>
            <a:r>
              <a:rPr lang="en-US" sz="2200" dirty="0">
                <a:sym typeface="+mn-ea"/>
              </a:rPr>
              <a:t> </a:t>
            </a:r>
            <a:r>
              <a:rPr lang="en-US" sz="2200" b="1" dirty="0">
                <a:solidFill>
                  <a:schemeClr val="accent2"/>
                </a:solidFill>
                <a:sym typeface="+mn-ea"/>
              </a:rPr>
              <a:t>x </a:t>
            </a:r>
            <a:r>
              <a:rPr sz="2200" dirty="0">
                <a:sym typeface="+mn-ea"/>
              </a:rPr>
              <a:t>:</a:t>
            </a:r>
            <a:r>
              <a:rPr lang="en-US" sz="2200" dirty="0">
                <a:sym typeface="+mn-ea"/>
              </a:rPr>
              <a:t> 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y</a:t>
            </a:r>
            <a:r>
              <a:rPr sz="2200" dirty="0">
                <a:sym typeface="+mn-ea"/>
              </a:rPr>
              <a:t>;</a:t>
            </a: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sz="2200" dirty="0">
                <a:sym typeface="+mn-ea"/>
              </a:rPr>
              <a:t>     </a:t>
            </a:r>
            <a:r>
              <a:rPr sz="2200" dirty="0">
                <a:sym typeface="+mn-ea"/>
              </a:rPr>
              <a:t>//</a:t>
            </a:r>
            <a:r>
              <a:rPr sz="2200" dirty="0" err="1">
                <a:sym typeface="+mn-ea"/>
              </a:rPr>
              <a:t>形参x</a:t>
            </a:r>
            <a:r>
              <a:rPr lang="en-US" sz="2200" dirty="0">
                <a:sym typeface="+mn-ea"/>
              </a:rPr>
              <a:t>, </a:t>
            </a:r>
            <a:r>
              <a:rPr sz="2200" dirty="0" err="1">
                <a:sym typeface="+mn-ea"/>
              </a:rPr>
              <a:t>y是max</a:t>
            </a:r>
            <a:r>
              <a:rPr lang="zh-CN" altLang="en-US" sz="2200" dirty="0">
                <a:sym typeface="+mn-ea"/>
              </a:rPr>
              <a:t>函数</a:t>
            </a:r>
            <a:r>
              <a:rPr sz="2200" dirty="0" err="1">
                <a:sym typeface="+mn-ea"/>
              </a:rPr>
              <a:t>的局部变量</a:t>
            </a:r>
            <a:r>
              <a:rPr lang="en-US" sz="2200" dirty="0">
                <a:sym typeface="+mn-ea"/>
              </a:rPr>
              <a:t>, </a:t>
            </a:r>
            <a:r>
              <a:rPr sz="2200" dirty="0" err="1">
                <a:sym typeface="+mn-ea"/>
              </a:rPr>
              <a:t>与全局变量x</a:t>
            </a:r>
            <a:r>
              <a:rPr lang="en-US" sz="2200" dirty="0">
                <a:sym typeface="+mn-ea"/>
              </a:rPr>
              <a:t>, </a:t>
            </a:r>
            <a:r>
              <a:rPr sz="2200" dirty="0" err="1">
                <a:sym typeface="+mn-ea"/>
              </a:rPr>
              <a:t>y</a:t>
            </a:r>
            <a:r>
              <a:rPr sz="2200" dirty="0" err="1">
                <a:solidFill>
                  <a:srgbClr val="FFC000"/>
                </a:solidFill>
                <a:sym typeface="+mn-ea"/>
              </a:rPr>
              <a:t>冲突</a:t>
            </a:r>
            <a:r>
              <a:rPr lang="en-US" sz="2200" dirty="0">
                <a:solidFill>
                  <a:srgbClr val="FFC000"/>
                </a:solidFill>
                <a:sym typeface="+mn-ea"/>
              </a:rPr>
              <a:t>(</a:t>
            </a:r>
            <a:r>
              <a:rPr lang="zh-CN" altLang="en-US" sz="2200" dirty="0">
                <a:solidFill>
                  <a:srgbClr val="FFC000"/>
                </a:solidFill>
                <a:sym typeface="+mn-ea"/>
              </a:rPr>
              <a:t>屏蔽之</a:t>
            </a:r>
            <a:r>
              <a:rPr lang="en-US" sz="2200" dirty="0">
                <a:solidFill>
                  <a:srgbClr val="FFC000"/>
                </a:solidFill>
                <a:sym typeface="+mn-ea"/>
              </a:rPr>
              <a:t>)</a:t>
            </a:r>
            <a:r>
              <a:rPr sz="2200" dirty="0">
                <a:sym typeface="+mn-ea"/>
              </a:rPr>
              <a:t> 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z</a:t>
            </a:r>
            <a:r>
              <a:rPr sz="2200" dirty="0">
                <a:sym typeface="+mn-ea"/>
              </a:rPr>
              <a:t>; </a:t>
            </a:r>
            <a:r>
              <a:rPr lang="en-US" sz="2200" dirty="0">
                <a:sym typeface="+mn-ea"/>
              </a:rPr>
              <a:t>    </a:t>
            </a:r>
            <a:r>
              <a:rPr sz="2200" dirty="0">
                <a:sym typeface="+mn-ea"/>
              </a:rPr>
              <a:t>//</a:t>
            </a:r>
            <a:r>
              <a:rPr sz="2200" dirty="0" err="1">
                <a:sym typeface="+mn-ea"/>
              </a:rPr>
              <a:t>定义全局变量z，其后一直有效，</a:t>
            </a:r>
            <a:r>
              <a:rPr sz="2200" dirty="0" err="1">
                <a:solidFill>
                  <a:srgbClr val="FF0000"/>
                </a:solidFill>
                <a:sym typeface="+mn-ea"/>
              </a:rPr>
              <a:t>在此语句之前无效</a:t>
            </a:r>
            <a:endParaRPr sz="2200" dirty="0">
              <a:solidFill>
                <a:srgbClr val="FF0000"/>
              </a:solidFill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 main( )</a:t>
            </a:r>
            <a:r>
              <a:rPr lang="en-US" sz="2200" dirty="0">
                <a:sym typeface="+mn-ea"/>
              </a:rPr>
              <a:t>	</a:t>
            </a:r>
            <a:r>
              <a:rPr sz="2200" dirty="0">
                <a:sym typeface="+mn-ea"/>
              </a:rPr>
              <a:t>{ 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sz="2200" dirty="0">
                <a:sym typeface="+mn-ea"/>
              </a:rPr>
              <a:t>     </a:t>
            </a:r>
            <a:r>
              <a:rPr sz="2200" dirty="0" err="1">
                <a:sym typeface="+mn-ea"/>
              </a:rPr>
              <a:t>int</a:t>
            </a:r>
            <a:r>
              <a:rPr sz="2200" dirty="0">
                <a:sym typeface="+mn-ea"/>
              </a:rPr>
              <a:t> 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m</a:t>
            </a:r>
            <a:r>
              <a:rPr sz="2200" dirty="0">
                <a:sym typeface="+mn-ea"/>
              </a:rPr>
              <a:t>=7;	//</a:t>
            </a:r>
            <a:r>
              <a:rPr sz="2200" dirty="0" err="1">
                <a:sym typeface="+mn-ea"/>
              </a:rPr>
              <a:t>定义main函数的局部变量m，与全局变量m冲突</a:t>
            </a:r>
            <a:endParaRPr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>
                <a:sym typeface="+mn-ea"/>
              </a:rPr>
              <a:t> </a:t>
            </a:r>
            <a:r>
              <a:rPr lang="en-US" sz="2200" dirty="0">
                <a:sym typeface="+mn-ea"/>
              </a:rPr>
              <a:t>   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z</a:t>
            </a:r>
            <a:r>
              <a:rPr sz="2200" dirty="0">
                <a:sym typeface="+mn-ea"/>
              </a:rPr>
              <a:t>=max(</a:t>
            </a:r>
            <a:r>
              <a:rPr sz="2200" b="1" dirty="0">
                <a:solidFill>
                  <a:schemeClr val="accent2"/>
                </a:solidFill>
                <a:sym typeface="+mn-ea"/>
              </a:rPr>
              <a:t>m</a:t>
            </a:r>
            <a:r>
              <a:rPr sz="2200" dirty="0">
                <a:sym typeface="+mn-ea"/>
              </a:rPr>
              <a:t>, </a:t>
            </a:r>
            <a:r>
              <a:rPr sz="2200" b="1" dirty="0">
                <a:solidFill>
                  <a:srgbClr val="FF0000"/>
                </a:solidFill>
                <a:sym typeface="+mn-ea"/>
              </a:rPr>
              <a:t>n</a:t>
            </a:r>
            <a:r>
              <a:rPr sz="2200" dirty="0">
                <a:sym typeface="+mn-ea"/>
              </a:rPr>
              <a:t>);//</a:t>
            </a:r>
            <a:r>
              <a:rPr sz="2200" dirty="0" err="1">
                <a:sym typeface="+mn-ea"/>
              </a:rPr>
              <a:t>z</a:t>
            </a:r>
            <a:r>
              <a:rPr lang="en-US" sz="2200" dirty="0" err="1">
                <a:sym typeface="+mn-ea"/>
              </a:rPr>
              <a:t>,</a:t>
            </a:r>
            <a:r>
              <a:rPr sz="2200" dirty="0" err="1">
                <a:sym typeface="+mn-ea"/>
              </a:rPr>
              <a:t>n都是全局变量</a:t>
            </a:r>
            <a:r>
              <a:rPr lang="en-US" sz="2200" dirty="0" err="1">
                <a:sym typeface="+mn-ea"/>
              </a:rPr>
              <a:t>,</a:t>
            </a:r>
            <a:r>
              <a:rPr sz="2200" dirty="0" err="1">
                <a:sym typeface="+mn-ea"/>
              </a:rPr>
              <a:t>m在此是局部变量有效</a:t>
            </a:r>
            <a:r>
              <a:rPr lang="en-US" sz="2200" dirty="0">
                <a:sym typeface="+mn-ea"/>
              </a:rPr>
              <a:t>,</a:t>
            </a:r>
            <a:r>
              <a:rPr lang="zh-CN" altLang="en-US" sz="2200" dirty="0">
                <a:solidFill>
                  <a:schemeClr val="accent2"/>
                </a:solidFill>
                <a:sym typeface="+mn-ea"/>
              </a:rPr>
              <a:t>为</a:t>
            </a:r>
            <a:r>
              <a:rPr lang="en-US" altLang="zh-CN" sz="2200" dirty="0">
                <a:solidFill>
                  <a:schemeClr val="accent2"/>
                </a:solidFill>
                <a:sym typeface="+mn-ea"/>
              </a:rPr>
              <a:t>7</a:t>
            </a:r>
            <a:r>
              <a:rPr sz="2200" dirty="0">
                <a:sym typeface="+mn-ea"/>
              </a:rPr>
              <a:t>       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sz="2200" dirty="0">
                <a:sym typeface="+mn-ea"/>
              </a:rPr>
              <a:t> </a:t>
            </a:r>
            <a:r>
              <a:rPr lang="en-US" sz="2200" dirty="0">
                <a:sym typeface="+mn-ea"/>
              </a:rPr>
              <a:t>    </a:t>
            </a:r>
            <a:r>
              <a:rPr sz="2200" dirty="0">
                <a:sym typeface="+mn-ea"/>
              </a:rPr>
              <a:t>printf(“</a:t>
            </a:r>
            <a:r>
              <a:rPr lang="en-US" sz="2200" dirty="0">
                <a:sym typeface="+mn-ea"/>
              </a:rPr>
              <a:t>z=</a:t>
            </a:r>
            <a:r>
              <a:rPr sz="2200" dirty="0">
                <a:sym typeface="+mn-ea"/>
              </a:rPr>
              <a:t>%d\</a:t>
            </a:r>
            <a:r>
              <a:rPr sz="2200" dirty="0" err="1">
                <a:sym typeface="+mn-ea"/>
              </a:rPr>
              <a:t>n”,z</a:t>
            </a:r>
            <a:r>
              <a:rPr sz="2200" dirty="0">
                <a:sym typeface="+mn-ea"/>
              </a:rPr>
              <a:t>);	//</a:t>
            </a:r>
            <a:r>
              <a:rPr sz="2200" dirty="0" err="1">
                <a:sym typeface="+mn-ea"/>
              </a:rPr>
              <a:t>z是全局变量</a:t>
            </a:r>
            <a:endParaRPr sz="2200" dirty="0">
              <a:sym typeface="+mn-ea"/>
            </a:endParaRPr>
          </a:p>
          <a:p>
            <a:pPr marL="0" indent="0" eaLnBrk="1" latinLnBrk="0" hangingPunct="1">
              <a:lnSpc>
                <a:spcPct val="50000"/>
              </a:lnSpc>
              <a:buNone/>
            </a:pPr>
            <a:r>
              <a:rPr sz="2200" dirty="0">
                <a:sym typeface="+mn-ea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267744" y="3861048"/>
            <a:ext cx="5040560" cy="400110"/>
          </a:xfrm>
          <a:prstGeom prst="rect">
            <a:avLst/>
          </a:prstGeom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的形参屏蔽全局变量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，返回值为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1943708" y="4261158"/>
            <a:ext cx="468052" cy="14720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H="1" flipV="1">
            <a:off x="2105726" y="3284984"/>
            <a:ext cx="882098" cy="576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01625" y="548680"/>
            <a:ext cx="8540750" cy="74474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同名</a:t>
            </a:r>
            <a:r>
              <a:rPr lang="zh-CN" altLang="zh-CN" dirty="0">
                <a:sym typeface="+mn-ea"/>
              </a:rPr>
              <a:t>局部</a:t>
            </a:r>
            <a:r>
              <a:rPr lang="zh-CN" altLang="en-US" dirty="0">
                <a:sym typeface="+mn-ea"/>
              </a:rPr>
              <a:t>与全局</a:t>
            </a:r>
            <a:r>
              <a:rPr lang="zh-CN" altLang="zh-CN" dirty="0">
                <a:sym typeface="+mn-ea"/>
              </a:rPr>
              <a:t>变量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作用域重叠</a:t>
            </a:r>
            <a:endParaRPr lang="zh-CN" dirty="0">
              <a:sym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5304"/>
            <a:ext cx="528635" cy="30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63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395536" y="1628770"/>
            <a:ext cx="8424936" cy="49685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zh-CN" altLang="en-US" sz="2400">
                <a:sym typeface="+mn-ea"/>
              </a:rPr>
              <a:t>上述例子说明：</a:t>
            </a:r>
            <a:r>
              <a:rPr sz="2400">
                <a:sym typeface="+mn-ea"/>
              </a:rPr>
              <a:t>若全局变量与局部变量重名，则局部变量在作用域内屏蔽全局变量</a:t>
            </a:r>
            <a:endParaRPr lang="en-US" sz="240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sz="2400">
                <a:sym typeface="+mn-ea"/>
              </a:rPr>
              <a:t>换言之，局部变量优先级高于全局变量</a:t>
            </a:r>
            <a:endParaRPr lang="en-US" sz="2400">
              <a:sym typeface="+mn-ea"/>
            </a:endParaRPr>
          </a:p>
          <a:p>
            <a:pPr eaLnBrk="1" latinLnBrk="0" hangingPunct="1">
              <a:lnSpc>
                <a:spcPct val="50000"/>
              </a:lnSpc>
            </a:pPr>
            <a:endParaRPr sz="2400">
              <a:sym typeface="+mn-ea"/>
            </a:endParaRPr>
          </a:p>
          <a:p>
            <a:pPr eaLnBrk="1" latinLnBrk="0" hangingPunct="1">
              <a:lnSpc>
                <a:spcPct val="100000"/>
              </a:lnSpc>
            </a:pPr>
            <a:r>
              <a:rPr lang="zh-CN" altLang="en-US">
                <a:sym typeface="+mn-ea"/>
              </a:rPr>
              <a:t>更一般地，</a:t>
            </a:r>
            <a:r>
              <a:rPr sz="2400">
                <a:sym typeface="+mn-ea"/>
              </a:rPr>
              <a:t>变量的使用遵循</a:t>
            </a:r>
            <a:r>
              <a:rPr sz="2400" b="1">
                <a:solidFill>
                  <a:srgbClr val="FF0000"/>
                </a:solidFill>
                <a:sym typeface="+mn-ea"/>
              </a:rPr>
              <a:t>就近原则</a:t>
            </a:r>
            <a:r>
              <a:rPr lang="zh-CN" altLang="en-US" sz="2400">
                <a:sym typeface="+mn-ea"/>
              </a:rPr>
              <a:t>：</a:t>
            </a:r>
            <a:r>
              <a:rPr sz="2400" b="1">
                <a:solidFill>
                  <a:srgbClr val="FF0000"/>
                </a:solidFill>
                <a:sym typeface="+mn-ea"/>
              </a:rPr>
              <a:t>如果在当前作用域中存在同名变量，就不会向更大的作用域中去寻找变量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!</a:t>
            </a:r>
          </a:p>
          <a:p>
            <a:pPr eaLnBrk="1" latinLnBrk="0" hangingPunct="1">
              <a:lnSpc>
                <a:spcPct val="100000"/>
              </a:lnSpc>
            </a:pPr>
            <a:r>
              <a:rPr sz="2400">
                <a:sym typeface="+mn-ea"/>
              </a:rPr>
              <a:t>也就是只能从小的作用域向大的作用域中去寻找变量，而不能反过来，使用更小的作用域中的变量</a:t>
            </a:r>
            <a:endParaRPr lang="en-US" sz="2400">
              <a:sym typeface="+mn-ea"/>
            </a:endParaRPr>
          </a:p>
          <a:p>
            <a:pPr eaLnBrk="1" latinLnBrk="0" hangingPunct="1">
              <a:lnSpc>
                <a:spcPct val="50000"/>
              </a:lnSpc>
            </a:pPr>
            <a:endParaRPr lang="en-US" sz="2400">
              <a:sym typeface="+mn-ea"/>
            </a:endParaRPr>
          </a:p>
          <a:p>
            <a:pPr eaLnBrk="1" latinLnBrk="0" hangingPunct="1">
              <a:lnSpc>
                <a:spcPct val="110000"/>
              </a:lnSpc>
            </a:pPr>
            <a:r>
              <a:rPr sz="2400">
                <a:sym typeface="+mn-ea"/>
              </a:rPr>
              <a:t>因此，若算法逻辑设计不恰当，全局变量的存在，可能引发结果的错误而不自知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744747"/>
          </a:xfrm>
        </p:spPr>
        <p:txBody>
          <a:bodyPr/>
          <a:lstStyle/>
          <a:p>
            <a:r>
              <a:rPr lang="zh-CN">
                <a:solidFill>
                  <a:schemeClr val="accent2"/>
                </a:solidFill>
                <a:sym typeface="+mn-ea"/>
              </a:rPr>
              <a:t>变量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作用域   应用原则</a:t>
            </a:r>
            <a:endParaRPr lang="zh-CN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90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8313" y="1619250"/>
            <a:ext cx="8374062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57300" indent="-34290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400" b="0">
                <a:latin typeface="微软雅黑" pitchFamily="34" charset="-122"/>
                <a:ea typeface="微软雅黑" pitchFamily="34" charset="-122"/>
              </a:rPr>
              <a:t>若定义点之前的函数需引用全局变量</a:t>
            </a:r>
            <a:r>
              <a:rPr lang="zh-CN" altLang="en-US" sz="2400" b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b="0">
                <a:latin typeface="微软雅黑" pitchFamily="34" charset="-122"/>
                <a:ea typeface="微软雅黑" pitchFamily="34" charset="-122"/>
              </a:rPr>
              <a:t>则需在函数内对该全局变量进行声明</a:t>
            </a:r>
            <a:endParaRPr lang="en-US" altLang="zh-CN" sz="2400" b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400" b="0">
                <a:latin typeface="微软雅黑" pitchFamily="34" charset="-122"/>
                <a:ea typeface="微软雅黑" pitchFamily="34" charset="-122"/>
              </a:rPr>
              <a:t>声明的一般形式:</a:t>
            </a:r>
            <a:endParaRPr lang="en-US" altLang="zh-CN" sz="2400" b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400" b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4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extern 数据类型</a:t>
            </a:r>
            <a:r>
              <a:rPr lang="en-US" altLang="zh-CN" sz="24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全局变量[，全局变量2......]; </a:t>
            </a:r>
            <a:endParaRPr lang="en-US" altLang="zh-CN" sz="2400" b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endParaRPr lang="en-US" altLang="zh-CN" sz="2400" b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400" b="0">
                <a:latin typeface="微软雅黑" pitchFamily="34" charset="-122"/>
                <a:ea typeface="微软雅黑" pitchFamily="34" charset="-122"/>
              </a:rPr>
              <a:t>函数内的extern变量说明，表示引用本源文件中的全局变量！（用的较少） </a:t>
            </a:r>
          </a:p>
          <a:p>
            <a:pPr marL="342900" lvl="1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400" b="0">
                <a:latin typeface="微软雅黑" pitchFamily="34" charset="-122"/>
                <a:ea typeface="微软雅黑" pitchFamily="34" charset="-122"/>
              </a:rPr>
              <a:t>函数外（通常在文件开头）的extern变量说明，表示引用其它文件中的全局变量（大量使用）</a:t>
            </a:r>
            <a:endParaRPr lang="en-US" altLang="zh-CN" sz="2400" b="0">
              <a:latin typeface="微软雅黑" pitchFamily="34" charset="-122"/>
              <a:ea typeface="微软雅黑" pitchFamily="34" charset="-122"/>
            </a:endParaRPr>
          </a:p>
          <a:p>
            <a:pPr marL="342900" lvl="1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2400" b="0">
              <a:latin typeface="微软雅黑" pitchFamily="34" charset="-122"/>
              <a:ea typeface="微软雅黑" pitchFamily="34" charset="-122"/>
            </a:endParaRPr>
          </a:p>
          <a:p>
            <a:pPr marL="914400" lvl="2" indent="0">
              <a:spcBef>
                <a:spcPts val="600"/>
              </a:spcBef>
              <a:buNone/>
            </a:pPr>
            <a:endParaRPr lang="en-US" altLang="zh-CN" b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全局变量的   </a:t>
            </a:r>
            <a:r>
              <a:rPr lang="en-US" altLang="zh-CN">
                <a:sym typeface="+mn-ea"/>
              </a:rPr>
              <a:t>extern</a:t>
            </a:r>
            <a:r>
              <a:rPr lang="zh-CN" altLang="en-US">
                <a:sym typeface="+mn-ea"/>
              </a:rPr>
              <a:t>引用声明</a:t>
            </a:r>
          </a:p>
        </p:txBody>
      </p:sp>
    </p:spTree>
    <p:extLst>
      <p:ext uri="{BB962C8B-B14F-4D97-AF65-F5344CB8AC3E}">
        <p14:creationId xmlns:p14="http://schemas.microsoft.com/office/powerpoint/2010/main" val="320835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323528" y="1741754"/>
            <a:ext cx="3816424" cy="451108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main() {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	</a:t>
            </a:r>
            <a:r>
              <a:rPr lang="en-US" dirty="0">
                <a:solidFill>
                  <a:schemeClr val="accent6"/>
                </a:solidFill>
                <a:sym typeface="+mn-ea"/>
              </a:rPr>
              <a:t>extern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schemeClr val="accent6"/>
                </a:solidFill>
                <a:sym typeface="+mn-ea"/>
              </a:rPr>
              <a:t>A</a:t>
            </a:r>
            <a:r>
              <a:rPr lang="en-US" dirty="0">
                <a:sym typeface="+mn-ea"/>
              </a:rPr>
              <a:t>,B,C;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	printf("%</a:t>
            </a:r>
            <a:r>
              <a:rPr lang="en-US" dirty="0" err="1">
                <a:sym typeface="+mn-ea"/>
              </a:rPr>
              <a:t>d",max</a:t>
            </a:r>
            <a:r>
              <a:rPr lang="en-US" dirty="0">
                <a:sym typeface="+mn-ea"/>
              </a:rPr>
              <a:t>());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schemeClr val="accent6"/>
                </a:solidFill>
                <a:sym typeface="+mn-ea"/>
              </a:rPr>
              <a:t>A</a:t>
            </a:r>
            <a:r>
              <a:rPr lang="en-US" dirty="0">
                <a:sym typeface="+mn-ea"/>
              </a:rPr>
              <a:t>,B,C;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max() {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m;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	m=</a:t>
            </a:r>
            <a:r>
              <a:rPr lang="en-US" dirty="0">
                <a:solidFill>
                  <a:schemeClr val="accent6"/>
                </a:solidFill>
                <a:sym typeface="+mn-ea"/>
              </a:rPr>
              <a:t>A</a:t>
            </a:r>
            <a:r>
              <a:rPr lang="en-US" dirty="0">
                <a:sym typeface="+mn-ea"/>
              </a:rPr>
              <a:t>&gt;B?</a:t>
            </a:r>
            <a:r>
              <a:rPr lang="en-US" dirty="0">
                <a:solidFill>
                  <a:schemeClr val="accent6"/>
                </a:solidFill>
                <a:sym typeface="+mn-ea"/>
              </a:rPr>
              <a:t>A</a:t>
            </a:r>
            <a:r>
              <a:rPr lang="en-US" dirty="0">
                <a:sym typeface="+mn-ea"/>
              </a:rPr>
              <a:t>:B;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	return(m&gt;</a:t>
            </a:r>
            <a:r>
              <a:rPr lang="en-US" dirty="0" err="1">
                <a:sym typeface="+mn-ea"/>
              </a:rPr>
              <a:t>C?m:C</a:t>
            </a:r>
            <a:r>
              <a:rPr lang="en-US" dirty="0">
                <a:sym typeface="+mn-ea"/>
              </a:rPr>
              <a:t>);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}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01625" y="548680"/>
            <a:ext cx="8540750" cy="744747"/>
          </a:xfrm>
        </p:spPr>
        <p:txBody>
          <a:bodyPr/>
          <a:lstStyle/>
          <a:p>
            <a:r>
              <a:rPr lang="zh-CN" altLang="en-US">
                <a:sym typeface="+mn-ea"/>
              </a:rPr>
              <a:t>全局变量   引用声明</a:t>
            </a: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5076056" y="1741754"/>
            <a:ext cx="3816424" cy="4567566"/>
          </a:xfrm>
          <a:prstGeom prst="rect">
            <a:avLst/>
          </a:prstGeom>
          <a:noFill/>
          <a:ln w="15875"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int max()	{	</a:t>
            </a:r>
            <a:r>
              <a:rPr lang="en-US">
                <a:solidFill>
                  <a:srgbClr val="FF0000"/>
                </a:solidFill>
                <a:sym typeface="+mn-ea"/>
              </a:rPr>
              <a:t>extern</a:t>
            </a:r>
            <a:r>
              <a:rPr lang="en-US">
                <a:sym typeface="+mn-ea"/>
              </a:rPr>
              <a:t> int </a:t>
            </a:r>
            <a:r>
              <a:rPr lang="en-US">
                <a:solidFill>
                  <a:srgbClr val="FF0000"/>
                </a:solidFill>
                <a:sym typeface="+mn-ea"/>
              </a:rPr>
              <a:t>A</a:t>
            </a:r>
            <a:r>
              <a:rPr lang="en-US">
                <a:sym typeface="+mn-ea"/>
              </a:rPr>
              <a:t>,B; 	return(A&gt;B?A:B);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main()	{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	…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	printf("%d",max());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100000"/>
              </a:lnSpc>
              <a:buNone/>
            </a:pPr>
            <a:r>
              <a:rPr lang="en-US">
                <a:sym typeface="+mn-ea"/>
              </a:rPr>
              <a:t>int </a:t>
            </a:r>
            <a:r>
              <a:rPr lang="en-US">
                <a:solidFill>
                  <a:srgbClr val="FF0000"/>
                </a:solidFill>
                <a:sym typeface="+mn-ea"/>
              </a:rPr>
              <a:t>A</a:t>
            </a:r>
            <a:r>
              <a:rPr lang="en-US">
                <a:sym typeface="+mn-ea"/>
              </a:rPr>
              <a:t>=13,B= -8;</a:t>
            </a:r>
          </a:p>
        </p:txBody>
      </p:sp>
    </p:spTree>
    <p:extLst>
      <p:ext uri="{BB962C8B-B14F-4D97-AF65-F5344CB8AC3E}">
        <p14:creationId xmlns:p14="http://schemas.microsoft.com/office/powerpoint/2010/main" val="25996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变量的</a:t>
            </a:r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作用域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3528" y="1772786"/>
            <a:ext cx="8568952" cy="5040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程序中的变量都有自己的</a:t>
            </a:r>
            <a:r>
              <a:rPr>
                <a:solidFill>
                  <a:srgbClr val="C00000"/>
                </a:solidFill>
                <a:sym typeface="+mn-ea"/>
              </a:rPr>
              <a:t>作用域</a:t>
            </a:r>
            <a:r>
              <a:rPr lang="en-US">
                <a:sym typeface="+mn-ea"/>
              </a:rPr>
              <a:t>(</a:t>
            </a:r>
            <a:r>
              <a:rPr>
                <a:sym typeface="+mn-ea"/>
              </a:rPr>
              <a:t>scope，或称辖域</a:t>
            </a:r>
            <a:r>
              <a:rPr lang="en-US">
                <a:sym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即程序的一部分区域，在其中可以访问该变量，也即变量有效的代码空间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一个变量只有在它的作用域中才有定义，才能被访问</a:t>
            </a:r>
            <a:r>
              <a:rPr lang="en-US">
                <a:sym typeface="+mn-ea"/>
              </a:rPr>
              <a:t>(</a:t>
            </a:r>
            <a:r>
              <a:rPr>
                <a:sym typeface="+mn-ea"/>
              </a:rPr>
              <a:t>引用</a:t>
            </a:r>
            <a:r>
              <a:rPr lang="en-US">
                <a:sym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按作用域不同，变量可以分为</a:t>
            </a:r>
            <a:r>
              <a:rPr>
                <a:solidFill>
                  <a:schemeClr val="accent2"/>
                </a:solidFill>
                <a:sym typeface="+mn-ea"/>
              </a:rPr>
              <a:t>局部</a:t>
            </a:r>
            <a:r>
              <a:rPr>
                <a:sym typeface="+mn-ea"/>
              </a:rPr>
              <a:t>变量和</a:t>
            </a:r>
            <a:r>
              <a:rPr>
                <a:solidFill>
                  <a:srgbClr val="FF0000"/>
                </a:solidFill>
                <a:sym typeface="+mn-ea"/>
              </a:rPr>
              <a:t>全局</a:t>
            </a:r>
            <a:r>
              <a:rPr>
                <a:sym typeface="+mn-ea"/>
              </a:rPr>
              <a:t>变量</a:t>
            </a:r>
            <a:endParaRPr lang="en-US">
              <a:sym typeface="+mn-ea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程序由函数组成，因此以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函数的视角</a:t>
            </a:r>
            <a:r>
              <a:rPr lang="zh-CN" altLang="en-US">
                <a:sym typeface="+mn-ea"/>
              </a:rPr>
              <a:t>，来描述作用域：</a:t>
            </a: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简单地说，在一个函数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内部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或复合语句内部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定义的变量就称为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局部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(local variable)</a:t>
            </a:r>
            <a:r>
              <a:rPr lang="zh-CN" altLang="en-US">
                <a:sym typeface="+mn-ea"/>
              </a:rPr>
              <a:t>，又称为内部变量</a:t>
            </a: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在所有函数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外部</a:t>
            </a:r>
            <a:r>
              <a:rPr lang="zh-CN" altLang="en-US">
                <a:sym typeface="+mn-ea"/>
              </a:rPr>
              <a:t>定义的变量就称为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全局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(global variable)</a:t>
            </a:r>
            <a:r>
              <a:rPr lang="zh-CN" altLang="en-US">
                <a:sym typeface="+mn-ea"/>
              </a:rPr>
              <a:t>，又称为外部变量</a:t>
            </a:r>
            <a:endParaRPr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48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3"/>
          <p:cNvSpPr>
            <a:spLocks noChangeArrowheads="1"/>
          </p:cNvSpPr>
          <p:nvPr/>
        </p:nvSpPr>
        <p:spPr bwMode="auto">
          <a:xfrm>
            <a:off x="395536" y="1340768"/>
            <a:ext cx="849694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382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局部变量（内部变量）：函数内定义的变量</a:t>
            </a: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作用域为：仅在包含变量说明的函数范围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内有效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；即，在此函数之外就不能使用局部变量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生存期为：函数的一次调用（调用，分配；返回，释放）</a:t>
            </a: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全局变量（外部变量）：所有函数外定义的变量</a:t>
            </a: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作用域为：所定义的整个程序范围（文件）；从定义位置开始，到本文件结束为止，可被作用域内的所有函数直接引用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生存期为：程序的执行周期</a:t>
            </a: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在同一源文件中，允许全局变量和局部变量同名以及局部变量之间的同名；但在局部变量的作用域内，全局变量将被屏蔽而不起作用</a:t>
            </a:r>
            <a:endParaRPr lang="en-US" altLang="zh-CN" sz="2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全局变量的定义必须在所有的函数之外，且不能同名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局部和全局变量的比较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公私分明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5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7" y="1484785"/>
            <a:ext cx="8496944" cy="475252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zh-CN" altLang="en-US">
                <a:solidFill>
                  <a:srgbClr val="FF0000"/>
                </a:solidFill>
              </a:rPr>
              <a:t>动态存储</a:t>
            </a:r>
            <a:r>
              <a:rPr lang="zh-CN" altLang="en-US"/>
              <a:t>区与</a:t>
            </a:r>
            <a:r>
              <a:rPr lang="zh-CN" altLang="en-US">
                <a:solidFill>
                  <a:srgbClr val="0000FF"/>
                </a:solidFill>
                <a:cs typeface="+mn-ea"/>
              </a:rPr>
              <a:t>静态存储</a:t>
            </a:r>
            <a:r>
              <a:rPr lang="zh-CN" altLang="en-US"/>
              <a:t>区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zh-CN" altLang="en-US"/>
              <a:t>内存用户区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>
                <a:cs typeface="+mn-ea"/>
              </a:rPr>
              <a:t>		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>
                <a:cs typeface="+mn-ea"/>
              </a:rPr>
              <a:t>           </a:t>
            </a:r>
            <a:r>
              <a:rPr lang="en-US" altLang="zh-CN">
                <a:cs typeface="+mn-ea"/>
              </a:rPr>
              <a:t>	</a:t>
            </a:r>
            <a:endParaRPr lang="zh-CN" altLang="en-US">
              <a:cs typeface="+mn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>
                <a:cs typeface="+mn-ea"/>
              </a:rPr>
              <a:t>		</a:t>
            </a:r>
            <a:endParaRPr lang="en-US" altLang="zh-CN">
              <a:cs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/>
              <a:t>静态区域变量：在整个程序运行过程中都存在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/>
              <a:t>动态区域变量：随函数调用动态分配和释放（并不始终存在）</a:t>
            </a:r>
            <a:endParaRPr lang="en-US" altLang="zh-CN"/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itchFamily="2" charset="2"/>
              <a:buChar char="w"/>
              <a:defRPr/>
            </a:pPr>
            <a:endParaRPr lang="en-US" altLang="zh-CN">
              <a:cs typeface="+mn-ea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/>
              <a:t>C</a:t>
            </a:r>
            <a:r>
              <a:rPr lang="zh-CN" altLang="en-US"/>
              <a:t>语言的变量有两个属性：</a:t>
            </a:r>
            <a:endParaRPr lang="en-US" altLang="zh-CN"/>
          </a:p>
          <a:p>
            <a:pPr lvl="1">
              <a:lnSpc>
                <a:spcPct val="100000"/>
              </a:lnSpc>
              <a:defRPr/>
            </a:pPr>
            <a:r>
              <a:rPr lang="zh-CN" altLang="en-US"/>
              <a:t>数据类型决定对变量赋值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/>
              <a:t>存储类型决定变量的</a:t>
            </a:r>
            <a:r>
              <a:rPr lang="zh-CN" altLang="en-US">
                <a:solidFill>
                  <a:srgbClr val="C00000"/>
                </a:solidFill>
              </a:rPr>
              <a:t>作用域和生存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zh-CN" altLang="en-US">
                <a:solidFill>
                  <a:srgbClr val="C00000"/>
                </a:solidFill>
              </a:rPr>
              <a:t>周</a:t>
            </a:r>
            <a:r>
              <a:rPr lang="en-US" altLang="zh-CN">
                <a:solidFill>
                  <a:srgbClr val="C00000"/>
                </a:solidFill>
              </a:rPr>
              <a:t>)</a:t>
            </a:r>
            <a:r>
              <a:rPr lang="zh-CN" altLang="en-US">
                <a:solidFill>
                  <a:srgbClr val="C00000"/>
                </a:solidFill>
              </a:rPr>
              <a:t>期</a:t>
            </a:r>
          </a:p>
        </p:txBody>
      </p:sp>
      <p:graphicFrame>
        <p:nvGraphicFramePr>
          <p:cNvPr id="33817" name="Group 25"/>
          <p:cNvGraphicFramePr>
            <a:graphicFrameLocks noGrp="1"/>
          </p:cNvGraphicFramePr>
          <p:nvPr/>
        </p:nvGraphicFramePr>
        <p:xfrm>
          <a:off x="2495748" y="2006154"/>
          <a:ext cx="1500188" cy="1566862"/>
        </p:xfrm>
        <a:graphic>
          <a:graphicData uri="http://schemas.openxmlformats.org/drawingml/2006/table">
            <a:tbl>
              <a:tblPr/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程序区</a:t>
                      </a:r>
                    </a:p>
                  </a:txBody>
                  <a:tcPr marT="45683" marB="456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静态存储区</a:t>
                      </a:r>
                    </a:p>
                  </a:txBody>
                  <a:tcPr marT="45683" marB="456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ea"/>
                        </a:rPr>
                        <a:t>动态存储区</a:t>
                      </a:r>
                    </a:p>
                  </a:txBody>
                  <a:tcPr marT="45683" marB="456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4319" name="右箭头 7"/>
          <p:cNvSpPr>
            <a:spLocks noChangeArrowheads="1"/>
          </p:cNvSpPr>
          <p:nvPr/>
        </p:nvSpPr>
        <p:spPr bwMode="auto">
          <a:xfrm flipH="1">
            <a:off x="4139952" y="2763043"/>
            <a:ext cx="357187" cy="188913"/>
          </a:xfrm>
          <a:prstGeom prst="rightArrow">
            <a:avLst>
              <a:gd name="adj1" fmla="val 50000"/>
              <a:gd name="adj2" fmla="val 4991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2400" b="0">
              <a:solidFill>
                <a:srgbClr val="00000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54320" name="右箭头 8"/>
          <p:cNvSpPr>
            <a:spLocks noChangeArrowheads="1"/>
          </p:cNvSpPr>
          <p:nvPr/>
        </p:nvSpPr>
        <p:spPr bwMode="auto">
          <a:xfrm flipH="1">
            <a:off x="4139952" y="3269705"/>
            <a:ext cx="357187" cy="188912"/>
          </a:xfrm>
          <a:prstGeom prst="rightArrow">
            <a:avLst>
              <a:gd name="adj1" fmla="val 50000"/>
              <a:gd name="adj2" fmla="val 4991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2400" b="0">
              <a:solidFill>
                <a:srgbClr val="00000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变量与函数在内存中的存储类别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0" y="2636912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全局、静态变量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0" y="3111351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局部、动态、形参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835696" y="2276872"/>
            <a:ext cx="64807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299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变量的生存期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变量从分配空间到释放空间的时间称为</a:t>
            </a:r>
            <a:r>
              <a:rPr lang="zh-CN" altLang="en-US">
                <a:solidFill>
                  <a:srgbClr val="C00000"/>
                </a:solidFill>
              </a:rPr>
              <a:t>生存期</a:t>
            </a: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局部变量</a:t>
            </a:r>
            <a:r>
              <a:rPr lang="zh-CN" altLang="en-US"/>
              <a:t>：当程序运行到</a:t>
            </a:r>
            <a:r>
              <a:rPr lang="en-US" altLang="zh-CN">
                <a:solidFill>
                  <a:srgbClr val="000000"/>
                </a:solidFill>
              </a:rPr>
              <a:t>{ }</a:t>
            </a:r>
            <a:r>
              <a:rPr lang="zh-CN" altLang="en-US"/>
              <a:t>内部时，系统才会为其分配空间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B050"/>
                </a:solidFill>
              </a:rPr>
              <a:t>    当程序运行离开</a:t>
            </a:r>
            <a:r>
              <a:rPr lang="en-US" altLang="zh-CN">
                <a:solidFill>
                  <a:srgbClr val="000000"/>
                </a:solidFill>
              </a:rPr>
              <a:t>{ }</a:t>
            </a:r>
            <a:r>
              <a:rPr lang="zh-CN" altLang="en-US">
                <a:solidFill>
                  <a:srgbClr val="00B050"/>
                </a:solidFill>
              </a:rPr>
              <a:t>时，该变量占据的空间将被释放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全局变量</a:t>
            </a:r>
            <a:r>
              <a:rPr lang="zh-CN" altLang="en-US"/>
              <a:t>：程序执行初期就分配空间，程序执行结束才释放空间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特例：由于</a:t>
            </a:r>
            <a:r>
              <a:rPr lang="en-US" altLang="zh-CN"/>
              <a:t>main</a:t>
            </a:r>
            <a:r>
              <a:rPr lang="zh-CN" altLang="en-US"/>
              <a:t>函数始终生存，其中定义的局部变量的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生存期</a:t>
            </a:r>
            <a:r>
              <a:rPr lang="zh-CN" altLang="en-US"/>
              <a:t>与整个程序一样长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B050"/>
                </a:solidFill>
              </a:rPr>
              <a:t>全局变量的另一个缺点就是始终占据一块内存不释放，比同类型局部变量更消耗内存</a:t>
            </a:r>
            <a:endParaRPr lang="en-US" altLang="zh-C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5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323850" y="1628800"/>
            <a:ext cx="851852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382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静态存储：变量的空间分配是程序运行期间固定分配方式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动态存储：变量分配根据程序运行情况（如函数调用、动态内存分配等）来进行（有时也称自动）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3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</a:p>
          <a:p>
            <a:pPr marL="0" indent="0">
              <a:lnSpc>
                <a:spcPct val="50000"/>
              </a:lnSpc>
              <a:spcBef>
                <a:spcPts val="300"/>
              </a:spcBef>
              <a:buClr>
                <a:schemeClr val="hlink"/>
              </a:buClr>
              <a:buSzPct val="75000"/>
              <a:defRPr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变量的定义，无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或无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时，默认是动态（即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动态与局部（内部）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全局（外部）结合，对变量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函数，有各种不同的意义和使用特点，即</a:t>
            </a:r>
            <a:r>
              <a:rPr lang="zh-CN" altLang="en-US" sz="24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时空特性</a:t>
            </a:r>
          </a:p>
          <a:p>
            <a:pPr eaLnBrk="1" hangingPunct="1">
              <a:lnSpc>
                <a:spcPct val="130000"/>
              </a:lnSpc>
              <a:defRPr/>
            </a:pPr>
            <a:endParaRPr lang="zh-CN" altLang="en-US" sz="2800" dirty="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动态和静态存储   生存周期角度</a:t>
            </a:r>
          </a:p>
        </p:txBody>
      </p:sp>
    </p:spTree>
    <p:extLst>
      <p:ext uri="{BB962C8B-B14F-4D97-AF65-F5344CB8AC3E}">
        <p14:creationId xmlns:p14="http://schemas.microsoft.com/office/powerpoint/2010/main" val="388402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"/>
          <p:cNvSpPr txBox="1"/>
          <p:nvPr/>
        </p:nvSpPr>
        <p:spPr>
          <a:xfrm>
            <a:off x="323529" y="1619250"/>
            <a:ext cx="8518846" cy="44781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空间角度 </a:t>
            </a:r>
            <a:r>
              <a:rPr lang="en-US" alt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全局变量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时间角度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静态存储变量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程序运行期间分配</a:t>
            </a:r>
            <a:r>
              <a:rPr lang="zh-CN" sz="2400" b="0" noProof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固定</a:t>
            </a: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的存储空间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包括全局变量和静态局部变量</a:t>
            </a:r>
            <a:r>
              <a:rPr lang="zh-CN" sz="2400" b="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动态存储变量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程序运行期间根据需要进行动态的分配存储空间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包括自动局部变量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数据存储的时空特性</a:t>
            </a:r>
          </a:p>
        </p:txBody>
      </p:sp>
    </p:spTree>
    <p:extLst>
      <p:ext uri="{BB962C8B-B14F-4D97-AF65-F5344CB8AC3E}">
        <p14:creationId xmlns:p14="http://schemas.microsoft.com/office/powerpoint/2010/main" val="143473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"/>
          <p:cNvSpPr txBox="1"/>
          <p:nvPr/>
        </p:nvSpPr>
        <p:spPr>
          <a:xfrm>
            <a:off x="468313" y="1273398"/>
            <a:ext cx="8374062" cy="4993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20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</a:t>
            </a:r>
            <a:r>
              <a:rPr 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 </a:t>
            </a:r>
            <a:r>
              <a:rPr lang="en-US" alt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</a:t>
            </a:r>
            <a:r>
              <a:rPr lang="en-US" alt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变量表;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 int myWeight;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存储特点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静态局部变量属于静态存储</a:t>
            </a:r>
            <a:r>
              <a:rPr lang="zh-CN" altLang="en-US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在程序执行期间，静态局部变量始终存在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即生存期为整个程序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2200" b="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但其它函数不能引用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定义但不初始化，则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系统对其初始化，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自动赋零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(整型、实型和字符型)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每次调用它们所在的函数时，</a:t>
            </a:r>
            <a:r>
              <a:rPr lang="zh-CN" sz="2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不再重新赋初值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，只是保留上次调用结束时的值！</a:t>
            </a:r>
            <a:endParaRPr lang="zh-CN" sz="2200" b="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en-US" altLang="zh-CN" sz="22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何时使用静态局部变量？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charset="0"/>
              <a:buChar char="ü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需要保留函数上一次调用结束时的值 </a:t>
            </a:r>
            <a:r>
              <a:rPr lang="en-US" alt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charset="0"/>
              <a:buChar char="ü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变量初始化后只被引用而其值不被改变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静态 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 局部</a:t>
            </a:r>
          </a:p>
        </p:txBody>
      </p:sp>
    </p:spTree>
    <p:extLst>
      <p:ext uri="{BB962C8B-B14F-4D97-AF65-F5344CB8AC3E}">
        <p14:creationId xmlns:p14="http://schemas.microsoft.com/office/powerpoint/2010/main" val="120425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局部静态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3528" y="1628800"/>
            <a:ext cx="8568952" cy="4968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f(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a)	</a:t>
            </a:r>
            <a:r>
              <a:rPr lang="en-US" altLang="zh-CN" sz="2200" dirty="0">
                <a:sym typeface="+mn-ea"/>
              </a:rPr>
              <a:t>{</a:t>
            </a: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b=0;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static 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c=3;  //</a:t>
            </a:r>
            <a:r>
              <a:rPr lang="zh-CN" altLang="en-US" sz="2200" dirty="0">
                <a:sym typeface="+mn-ea"/>
              </a:rPr>
              <a:t>只初始化一次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200" dirty="0">
                <a:sym typeface="+mn-ea"/>
              </a:rPr>
              <a:t>	</a:t>
            </a:r>
            <a:r>
              <a:rPr lang="en-US" sz="2200" dirty="0">
                <a:sym typeface="+mn-ea"/>
              </a:rPr>
              <a:t>b=b+1;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c=c+1;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return(</a:t>
            </a:r>
            <a:r>
              <a:rPr lang="en-US" sz="2200" dirty="0" err="1">
                <a:sym typeface="+mn-ea"/>
              </a:rPr>
              <a:t>a+b+c</a:t>
            </a:r>
            <a:r>
              <a:rPr lang="en-US" sz="2200" dirty="0">
                <a:sym typeface="+mn-ea"/>
              </a:rPr>
              <a:t>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50000"/>
              </a:lnSpc>
              <a:spcBef>
                <a:spcPts val="300"/>
              </a:spcBef>
              <a:buNone/>
            </a:pP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main()	</a:t>
            </a:r>
            <a:r>
              <a:rPr lang="en-US" altLang="zh-CN" sz="2200" dirty="0">
                <a:sym typeface="+mn-ea"/>
              </a:rPr>
              <a:t>{</a:t>
            </a:r>
            <a:endParaRPr lang="en-US" sz="2200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a=2;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for(</a:t>
            </a:r>
            <a:r>
              <a:rPr lang="en-US" sz="2200" dirty="0" err="1">
                <a:sym typeface="+mn-ea"/>
              </a:rPr>
              <a:t>int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i</a:t>
            </a:r>
            <a:r>
              <a:rPr lang="en-US" sz="2200" dirty="0">
                <a:sym typeface="+mn-ea"/>
              </a:rPr>
              <a:t>=0;i&lt;3;i++)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		printf(“\</a:t>
            </a:r>
            <a:r>
              <a:rPr lang="en-US" sz="2200" dirty="0" err="1">
                <a:sym typeface="+mn-ea"/>
              </a:rPr>
              <a:t>t%d</a:t>
            </a:r>
            <a:r>
              <a:rPr lang="en-US" sz="2200" dirty="0">
                <a:sym typeface="+mn-ea"/>
              </a:rPr>
              <a:t> ",f(a));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200" dirty="0">
                <a:sym typeface="+mn-ea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869160"/>
            <a:ext cx="2880000" cy="4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0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局部静态和   局部动态的   比较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3528" y="1628800"/>
            <a:ext cx="8568952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main()	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</a:t>
            </a:r>
            <a:r>
              <a:rPr lang="en-US" dirty="0">
                <a:sym typeface="+mn-ea"/>
              </a:rPr>
              <a:t>; 				//</a:t>
            </a:r>
            <a:r>
              <a:rPr lang="zh-CN" altLang="en-US" dirty="0">
                <a:sym typeface="+mn-ea"/>
              </a:rPr>
              <a:t>局部动态变量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	</a:t>
            </a:r>
            <a:r>
              <a:rPr lang="en-US" dirty="0">
                <a:sym typeface="+mn-ea"/>
              </a:rPr>
              <a:t>for(</a:t>
            </a:r>
            <a:r>
              <a:rPr lang="en-US" dirty="0" err="1">
                <a:sym typeface="+mn-ea"/>
              </a:rPr>
              <a:t>i</a:t>
            </a:r>
            <a:r>
              <a:rPr lang="en-US" dirty="0">
                <a:sym typeface="+mn-ea"/>
              </a:rPr>
              <a:t>=0;i&lt;5;++</a:t>
            </a:r>
            <a:r>
              <a:rPr lang="en-US" dirty="0" err="1">
                <a:sym typeface="+mn-ea"/>
              </a:rPr>
              <a:t>i</a:t>
            </a:r>
            <a:r>
              <a:rPr lang="en-US" dirty="0">
                <a:sym typeface="+mn-ea"/>
              </a:rPr>
              <a:t>)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	     </a:t>
            </a:r>
            <a:r>
              <a:rPr lang="en-US" dirty="0" err="1">
                <a:sym typeface="+mn-ea"/>
              </a:rPr>
              <a:t>auto_static</a:t>
            </a:r>
            <a:r>
              <a:rPr lang="en-US" dirty="0">
                <a:sym typeface="+mn-ea"/>
              </a:rPr>
              <a:t>();	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void </a:t>
            </a:r>
            <a:r>
              <a:rPr lang="en-US" dirty="0" err="1">
                <a:sym typeface="+mn-ea"/>
              </a:rPr>
              <a:t>auto_static</a:t>
            </a:r>
            <a:r>
              <a:rPr lang="en-US" dirty="0">
                <a:sym typeface="+mn-ea"/>
              </a:rPr>
              <a:t>()    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var_auto</a:t>
            </a:r>
            <a:r>
              <a:rPr lang="en-US" dirty="0">
                <a:sym typeface="+mn-ea"/>
              </a:rPr>
              <a:t>=0; 		//</a:t>
            </a:r>
            <a:r>
              <a:rPr lang="zh-CN" altLang="en-US" dirty="0">
                <a:sym typeface="+mn-ea"/>
              </a:rPr>
              <a:t>局部动态变量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	</a:t>
            </a:r>
            <a:r>
              <a:rPr lang="en-US" dirty="0">
                <a:sym typeface="+mn-ea"/>
              </a:rPr>
              <a:t>static 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var_static</a:t>
            </a:r>
            <a:r>
              <a:rPr lang="en-US" dirty="0">
                <a:sym typeface="+mn-ea"/>
              </a:rPr>
              <a:t>=0;	//</a:t>
            </a:r>
            <a:r>
              <a:rPr lang="zh-CN" altLang="en-US" dirty="0">
                <a:sym typeface="+mn-ea"/>
              </a:rPr>
              <a:t>局部静态变量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	</a:t>
            </a:r>
            <a:r>
              <a:rPr lang="en-US" dirty="0">
                <a:sym typeface="+mn-ea"/>
              </a:rPr>
              <a:t>printf( “</a:t>
            </a:r>
            <a:r>
              <a:rPr lang="en-US" dirty="0" err="1">
                <a:sym typeface="+mn-ea"/>
              </a:rPr>
              <a:t>var_auto</a:t>
            </a:r>
            <a:r>
              <a:rPr lang="en-US" dirty="0">
                <a:sym typeface="+mn-ea"/>
              </a:rPr>
              <a:t>=%d, “,++</a:t>
            </a:r>
            <a:r>
              <a:rPr lang="en-US" dirty="0" err="1">
                <a:sym typeface="+mn-ea"/>
              </a:rPr>
              <a:t>var_auto</a:t>
            </a:r>
            <a:r>
              <a:rPr lang="en-US" dirty="0">
                <a:sym typeface="+mn-ea"/>
              </a:rPr>
              <a:t>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	printf(“</a:t>
            </a:r>
            <a:r>
              <a:rPr lang="en-US" dirty="0" err="1">
                <a:sym typeface="+mn-ea"/>
              </a:rPr>
              <a:t>var_static</a:t>
            </a:r>
            <a:r>
              <a:rPr lang="en-US" dirty="0">
                <a:sym typeface="+mn-ea"/>
              </a:rPr>
              <a:t>=%d\n” ,++</a:t>
            </a:r>
            <a:r>
              <a:rPr lang="en-US" dirty="0" err="1">
                <a:sym typeface="+mn-ea"/>
              </a:rPr>
              <a:t>var_static</a:t>
            </a:r>
            <a:r>
              <a:rPr lang="en-US" dirty="0">
                <a:sym typeface="+mn-ea"/>
              </a:rPr>
              <a:t>);	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}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1923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02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"/>
          <p:cNvSpPr txBox="1"/>
          <p:nvPr/>
        </p:nvSpPr>
        <p:spPr>
          <a:xfrm>
            <a:off x="395537" y="1395413"/>
            <a:ext cx="8280152" cy="41088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4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 数据类型 </a:t>
            </a:r>
            <a:r>
              <a:rPr lang="zh-CN" altLang="en-US" sz="24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zh-CN" sz="24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变量表;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static 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float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Weight;</a:t>
            </a:r>
          </a:p>
          <a:p>
            <a:pPr marL="342900" lvl="1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静态全局变量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zh-CN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只允许被本源文件中的函数引用</a:t>
            </a:r>
            <a:endParaRPr lang="en-US" altLang="zh-CN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en-US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域为所定义的源文件；生存期为整个程序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适用于各人分块设计，避免全局变量同名（函数类似）</a:t>
            </a:r>
          </a:p>
          <a:p>
            <a:pPr marL="800100" lvl="1" indent="-342900">
              <a:lnSpc>
                <a:spcPct val="5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endParaRPr lang="zh-CN" altLang="zh-CN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对比：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非静态全局变量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zh-CN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允许被其他源文件中的函数引用</a:t>
            </a:r>
            <a:endParaRPr lang="zh-CN" sz="2400" b="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静态 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 全局 </a:t>
            </a:r>
          </a:p>
        </p:txBody>
      </p:sp>
    </p:spTree>
    <p:extLst>
      <p:ext uri="{BB962C8B-B14F-4D97-AF65-F5344CB8AC3E}">
        <p14:creationId xmlns:p14="http://schemas.microsoft.com/office/powerpoint/2010/main" val="172652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"/>
          <p:cNvSpPr txBox="1"/>
          <p:nvPr/>
        </p:nvSpPr>
        <p:spPr>
          <a:xfrm>
            <a:off x="468313" y="1268760"/>
            <a:ext cx="8352159" cy="48243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auto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 局部变量表;</a:t>
            </a:r>
            <a:r>
              <a:rPr lang="en-US" alt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int myWeight;</a:t>
            </a:r>
          </a:p>
          <a:p>
            <a:pPr>
              <a:lnSpc>
                <a:spcPct val="50000"/>
              </a:lnSpc>
              <a:spcBef>
                <a:spcPts val="600"/>
              </a:spcBef>
              <a:defRPr/>
            </a:pPr>
            <a:endParaRPr lang="zh-CN" sz="2200" b="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存储特点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变量属于动态存储方式，只在该函数内有效</a:t>
            </a:r>
            <a:r>
              <a:rPr lang="zh-CN" altLang="en-US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函数被调用时分配存储空间，调用结束就释放</a:t>
            </a:r>
            <a:r>
              <a:rPr lang="zh-CN" altLang="en-US" sz="2200" b="0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生存期随函数被调用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返回而存在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  <a:endParaRPr lang="zh-CN" sz="2200" b="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定义而不初始化，则其值不确定</a:t>
            </a:r>
            <a:r>
              <a:rPr lang="zh-CN" altLang="en-US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若初始化，则赋初值操作在调用时进行，且每次调用都要重新赋初值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2200" b="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sz="2200" b="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变量的作用域和生存期都局限于定义它的个体内(函数或复合语句)，不同个体中可使用同名的变量而不会混淆</a:t>
            </a:r>
            <a:endParaRPr lang="zh-CN" sz="2200" b="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sz="2200" b="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建议</a:t>
            </a:r>
            <a:r>
              <a:rPr lang="zh-CN" altLang="en-US" sz="2200" b="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系统不会混淆，并不意味着人也不会混淆，所以尽量少用同名</a:t>
            </a:r>
            <a:r>
              <a:rPr lang="zh-CN" altLang="en-US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sz="2200" b="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变量!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动态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自动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+ </a:t>
            </a:r>
            <a:r>
              <a:rPr lang="zh-CN" altLang="en-US" dirty="0">
                <a:sym typeface="+mn-ea"/>
              </a:rPr>
              <a:t>局部 </a:t>
            </a:r>
          </a:p>
        </p:txBody>
      </p:sp>
    </p:spTree>
    <p:extLst>
      <p:ext uri="{BB962C8B-B14F-4D97-AF65-F5344CB8AC3E}">
        <p14:creationId xmlns:p14="http://schemas.microsoft.com/office/powerpoint/2010/main" val="13329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为什么叫   内部</a:t>
            </a:r>
            <a:r>
              <a:rPr lang="en-US" altLang="zh-CN"/>
              <a:t>/</a:t>
            </a:r>
            <a:r>
              <a:rPr lang="zh-CN" altLang="en-US"/>
              <a:t>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12776"/>
            <a:ext cx="8540750" cy="5184576"/>
          </a:xfrm>
        </p:spPr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#include&lt;stdio.h&gt;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factorial</a:t>
            </a:r>
            <a:r>
              <a:rPr lang="en-US" altLang="zh-CN" sz="2400"/>
              <a:t> ( )    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     </a:t>
            </a:r>
            <a:r>
              <a:rPr lang="en-US" altLang="zh-CN" sz="2400">
                <a:solidFill>
                  <a:srgbClr val="00B050"/>
                </a:solidFill>
              </a:rPr>
              <a:t>long product=1;</a:t>
            </a:r>
            <a:r>
              <a:rPr lang="en-US" altLang="zh-CN" sz="2400"/>
              <a:t> int i,m;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     scanf("%d", &amp;m);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     for ( i=1; i&lt;=m; i++ )  product*=i;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     printf("</a:t>
            </a:r>
            <a:r>
              <a:rPr lang="zh-CN" altLang="en-US" sz="2400"/>
              <a:t>阶乘是</a:t>
            </a:r>
            <a:r>
              <a:rPr lang="en-US" altLang="zh-CN" sz="2400"/>
              <a:t>%ld\n", product);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}</a:t>
            </a:r>
          </a:p>
          <a:p>
            <a:pPr lvl="1">
              <a:lnSpc>
                <a:spcPct val="50000"/>
              </a:lnSpc>
              <a:buNone/>
            </a:pPr>
            <a:endParaRPr lang="en-US" altLang="zh-CN" sz="240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int main()     { </a:t>
            </a:r>
            <a:r>
              <a:rPr lang="en-US" altLang="zh-CN" sz="2400">
                <a:solidFill>
                  <a:srgbClr val="00B050"/>
                </a:solidFill>
              </a:rPr>
              <a:t>//main</a:t>
            </a:r>
            <a:r>
              <a:rPr lang="zh-CN" altLang="en-US" sz="2400">
                <a:solidFill>
                  <a:srgbClr val="00B050"/>
                </a:solidFill>
              </a:rPr>
              <a:t>和</a:t>
            </a:r>
            <a:r>
              <a:rPr lang="en-US" altLang="zh-CN" sz="2400">
                <a:solidFill>
                  <a:srgbClr val="00B050"/>
                </a:solidFill>
              </a:rPr>
              <a:t>factorial</a:t>
            </a:r>
            <a:r>
              <a:rPr lang="zh-CN" altLang="en-US" sz="2400">
                <a:solidFill>
                  <a:srgbClr val="00B050"/>
                </a:solidFill>
              </a:rPr>
              <a:t>看到的</a:t>
            </a:r>
            <a:r>
              <a:rPr lang="en-US" altLang="zh-CN" sz="2400">
                <a:solidFill>
                  <a:srgbClr val="00B050"/>
                </a:solidFill>
              </a:rPr>
              <a:t>product</a:t>
            </a:r>
            <a:r>
              <a:rPr lang="zh-CN" altLang="en-US" sz="2400">
                <a:solidFill>
                  <a:srgbClr val="00B050"/>
                </a:solidFill>
              </a:rPr>
              <a:t>不一样</a:t>
            </a:r>
            <a:endParaRPr lang="en-US" altLang="zh-CN" sz="240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B050"/>
                </a:solidFill>
              </a:rPr>
              <a:t>     long product=101;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factorial</a:t>
            </a:r>
            <a:r>
              <a:rPr lang="en-US" altLang="zh-CN" sz="2400"/>
              <a:t>(); printf("product=%ld\n", product);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988840"/>
            <a:ext cx="346335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50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框 2"/>
          <p:cNvSpPr txBox="1">
            <a:spLocks noChangeArrowheads="1"/>
          </p:cNvSpPr>
          <p:nvPr/>
        </p:nvSpPr>
        <p:spPr bwMode="auto">
          <a:xfrm>
            <a:off x="468313" y="1619250"/>
            <a:ext cx="8207375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局部变量改变为静态局部变量后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改变了它的存储方式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改变了它的生存期</a:t>
            </a: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把全局变量改变为静态全局变量后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改变了它的作用域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限制了它的使用范围</a:t>
            </a:r>
            <a:endParaRPr lang="en-US" altLang="zh-CN" sz="2400" b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endParaRPr lang="zh-CN" altLang="zh-CN" sz="2400" b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zh-CN" sz="24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4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24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en-US" altLang="zh-CN" sz="24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zh-CN" sz="24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在不同的地方所起的作用是不同的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744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总结一下   </a:t>
            </a:r>
            <a:r>
              <a:rPr lang="en-US" altLang="zh-CN">
                <a:sym typeface="+mn-ea"/>
              </a:rPr>
              <a:t>static</a:t>
            </a:r>
            <a:r>
              <a:rPr lang="zh-CN" altLang="en-US">
                <a:sym typeface="+mn-ea"/>
              </a:rPr>
              <a:t>的用法特点</a:t>
            </a:r>
          </a:p>
        </p:txBody>
      </p:sp>
    </p:spTree>
    <p:extLst>
      <p:ext uri="{BB962C8B-B14F-4D97-AF65-F5344CB8AC3E}">
        <p14:creationId xmlns:p14="http://schemas.microsoft.com/office/powerpoint/2010/main" val="76682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文件包含   </a:t>
            </a:r>
            <a:r>
              <a:rPr lang="en-US" altLang="zh-CN"/>
              <a:t>#include</a:t>
            </a:r>
            <a:r>
              <a:rPr lang="zh-CN" altLang="en-US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68052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#include</a:t>
            </a:r>
            <a:r>
              <a:rPr lang="zh-CN" altLang="en-US"/>
              <a:t>包含某文件，通常有如下两种格式：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#include </a:t>
            </a:r>
            <a:r>
              <a:rPr lang="en-US" altLang="zh-CN">
                <a:solidFill>
                  <a:srgbClr val="FF0000"/>
                </a:solidFill>
              </a:rPr>
              <a:t>&lt;</a:t>
            </a:r>
            <a:r>
              <a:rPr lang="zh-CN" altLang="en-US"/>
              <a:t>文件名</a:t>
            </a:r>
            <a:r>
              <a:rPr lang="en-US" altLang="zh-CN">
                <a:solidFill>
                  <a:srgbClr val="FF0000"/>
                </a:solidFill>
              </a:rPr>
              <a:t>&gt;</a:t>
            </a:r>
          </a:p>
          <a:p>
            <a:pPr lvl="2">
              <a:lnSpc>
                <a:spcPct val="100000"/>
              </a:lnSpc>
            </a:pPr>
            <a:r>
              <a:rPr lang="zh-CN" altLang="en-US" sz="2400"/>
              <a:t>表示在</a:t>
            </a:r>
            <a:r>
              <a:rPr lang="zh-CN" altLang="en-US" sz="2400">
                <a:solidFill>
                  <a:schemeClr val="accent2"/>
                </a:solidFill>
              </a:rPr>
              <a:t>系统头文件</a:t>
            </a:r>
            <a:r>
              <a:rPr lang="zh-CN" altLang="en-US" sz="2400"/>
              <a:t>目录（由用户在设置编程环境时定义）中查找该文件</a:t>
            </a:r>
            <a:endParaRPr lang="en-US" altLang="zh-CN" sz="2400"/>
          </a:p>
          <a:p>
            <a:pPr lvl="2">
              <a:lnSpc>
                <a:spcPct val="100000"/>
              </a:lnSpc>
            </a:pPr>
            <a:r>
              <a:rPr lang="zh-CN" altLang="en-US" sz="2400"/>
              <a:t>常用于包含系统的头文件</a:t>
            </a:r>
            <a:endParaRPr lang="en-US" altLang="zh-CN" sz="2400"/>
          </a:p>
          <a:p>
            <a:pPr lvl="2"/>
            <a:endParaRPr lang="en-US" altLang="zh-CN"/>
          </a:p>
          <a:p>
            <a:pPr lvl="1"/>
            <a:r>
              <a:rPr lang="en-US" altLang="zh-CN"/>
              <a:t>#include 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/>
              <a:t>文件名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zh-CN" altLang="en-US" sz="2400"/>
              <a:t>表示先在当前的源文件目录中查找，如果找不到再到系统头文件目录中查找</a:t>
            </a:r>
            <a:endParaRPr lang="en-US" altLang="zh-CN" sz="2400"/>
          </a:p>
          <a:p>
            <a:pPr lvl="2">
              <a:lnSpc>
                <a:spcPct val="100000"/>
              </a:lnSpc>
            </a:pPr>
            <a:r>
              <a:rPr lang="zh-CN" altLang="en-US" sz="2400"/>
              <a:t>常用于包含</a:t>
            </a:r>
            <a:r>
              <a:rPr lang="zh-CN" altLang="en-US" sz="2400">
                <a:solidFill>
                  <a:schemeClr val="accent2"/>
                </a:solidFill>
              </a:rPr>
              <a:t>自定义的头文件</a:t>
            </a:r>
            <a:endParaRPr lang="en-US" altLang="zh-CN" sz="2400">
              <a:solidFill>
                <a:schemeClr val="accent2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zh-CN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63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#include</a:t>
            </a:r>
            <a:r>
              <a:rPr lang="zh-CN" altLang="en-US"/>
              <a:t>如何   工作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在编译前</a:t>
            </a:r>
            <a:r>
              <a:rPr lang="en-US" altLang="zh-CN"/>
              <a:t>(</a:t>
            </a:r>
            <a:r>
              <a:rPr lang="zh-CN" altLang="en-US"/>
              <a:t>故被称为</a:t>
            </a:r>
            <a:r>
              <a:rPr lang="zh-CN" altLang="en-US">
                <a:solidFill>
                  <a:schemeClr val="accent2"/>
                </a:solidFill>
              </a:rPr>
              <a:t>预处理指令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zh-CN" altLang="en-US"/>
              <a:t>，用包含的文件的内容替换此处的</a:t>
            </a:r>
            <a:r>
              <a:rPr lang="en-US" altLang="zh-CN"/>
              <a:t>#include &lt;</a:t>
            </a:r>
            <a:r>
              <a:rPr lang="zh-CN" altLang="en-US"/>
              <a:t>文件名</a:t>
            </a:r>
            <a:r>
              <a:rPr lang="en-US" altLang="zh-CN"/>
              <a:t>&gt;</a:t>
            </a:r>
            <a:r>
              <a:rPr lang="zh-CN" altLang="en-US"/>
              <a:t>或</a:t>
            </a:r>
            <a:r>
              <a:rPr lang="en-US" altLang="zh-CN"/>
              <a:t>#include“</a:t>
            </a:r>
            <a:r>
              <a:rPr lang="zh-CN" altLang="en-US"/>
              <a:t>文件名</a:t>
            </a:r>
            <a:r>
              <a:rPr lang="en-US" altLang="zh-CN"/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是文本的直接替换</a:t>
            </a:r>
            <a:r>
              <a:rPr lang="zh-CN" altLang="en-US"/>
              <a:t>（此操作称为</a:t>
            </a:r>
            <a:r>
              <a:rPr lang="zh-CN" altLang="en-US">
                <a:solidFill>
                  <a:schemeClr val="accent2"/>
                </a:solidFill>
              </a:rPr>
              <a:t>包含</a:t>
            </a:r>
            <a:r>
              <a:rPr lang="zh-CN" altLang="en-US"/>
              <a:t>），因此必须符合</a:t>
            </a:r>
            <a:r>
              <a:rPr lang="en-US" altLang="zh-CN"/>
              <a:t>C</a:t>
            </a:r>
            <a:r>
              <a:rPr lang="zh-CN" altLang="en-US"/>
              <a:t>语言语法，否则在后续的编译阶段将会报错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预处理器不检查文件的内容，因此理论上</a:t>
            </a:r>
            <a:r>
              <a:rPr lang="zh-CN" altLang="en-US">
                <a:solidFill>
                  <a:schemeClr val="accent2"/>
                </a:solidFill>
              </a:rPr>
              <a:t>所有纯文本文件</a:t>
            </a:r>
            <a:r>
              <a:rPr lang="zh-CN" altLang="en-US"/>
              <a:t>都可以用</a:t>
            </a:r>
            <a:r>
              <a:rPr lang="en-US" altLang="zh-CN"/>
              <a:t>#include</a:t>
            </a:r>
            <a:r>
              <a:rPr lang="zh-CN" altLang="en-US"/>
              <a:t>包含：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.c    </a:t>
            </a:r>
            <a:r>
              <a:rPr lang="zh-CN" altLang="en-US"/>
              <a:t>源文件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.h    </a:t>
            </a:r>
            <a:r>
              <a:rPr lang="zh-CN" altLang="en-US"/>
              <a:t>头文件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.txt  </a:t>
            </a:r>
            <a:r>
              <a:rPr lang="zh-CN" altLang="en-US"/>
              <a:t>纯文本文件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……</a:t>
            </a:r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2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#include</a:t>
            </a:r>
            <a:r>
              <a:rPr lang="zh-CN" altLang="en-US"/>
              <a:t>的   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一个</a:t>
            </a:r>
            <a:r>
              <a:rPr lang="en-US" altLang="zh-CN" sz="2200" dirty="0">
                <a:solidFill>
                  <a:schemeClr val="accent2"/>
                </a:solidFill>
              </a:rPr>
              <a:t>#include</a:t>
            </a:r>
            <a:r>
              <a:rPr lang="zh-CN" altLang="en-US" sz="2200" dirty="0">
                <a:solidFill>
                  <a:schemeClr val="accent2"/>
                </a:solidFill>
              </a:rPr>
              <a:t>命令只能包含一个文件</a:t>
            </a:r>
            <a:r>
              <a:rPr lang="zh-CN" altLang="en-US" sz="2200" dirty="0"/>
              <a:t>，如果有多个文件要包含</a:t>
            </a:r>
            <a:r>
              <a:rPr lang="en-US" altLang="zh-CN" sz="2200" dirty="0"/>
              <a:t>,</a:t>
            </a:r>
            <a:r>
              <a:rPr lang="zh-CN" altLang="en-US" sz="2200" dirty="0"/>
              <a:t>则要分别使用多个</a:t>
            </a:r>
            <a:r>
              <a:rPr lang="en-US" altLang="zh-CN" sz="2200" dirty="0"/>
              <a:t>#include</a:t>
            </a:r>
            <a:r>
              <a:rPr lang="zh-CN" altLang="en-US" sz="2200" dirty="0"/>
              <a:t>命令实现</a:t>
            </a:r>
          </a:p>
          <a:p>
            <a:pPr>
              <a:lnSpc>
                <a:spcPct val="100000"/>
              </a:lnSpc>
            </a:pPr>
            <a:r>
              <a:rPr lang="zh-CN" altLang="zh-CN" sz="2200" dirty="0"/>
              <a:t>文件包含</a:t>
            </a:r>
            <a:r>
              <a:rPr lang="zh-CN" altLang="zh-CN" sz="2200" dirty="0">
                <a:solidFill>
                  <a:schemeClr val="accent2"/>
                </a:solidFill>
              </a:rPr>
              <a:t>允许嵌套</a:t>
            </a:r>
            <a:r>
              <a:rPr lang="zh-CN" altLang="zh-CN" sz="2200" dirty="0"/>
              <a:t>，即在一个被包含文件中还可以包含其他文件，但必须按顺序包含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zh-CN" sz="2200" dirty="0"/>
              <a:t>同一个头文件可以被多次包含，效果和一次包含相同，因为头文件在代码层面有防止重复引入的机制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思考：这种机制是如何工作的？（提示：利用条件性编译</a:t>
            </a:r>
            <a:r>
              <a:rPr lang="en-US" altLang="zh-CN" sz="2200" dirty="0"/>
              <a:t>#</a:t>
            </a:r>
            <a:r>
              <a:rPr lang="en-US" altLang="zh-CN" sz="2200" dirty="0" err="1"/>
              <a:t>ifndef</a:t>
            </a:r>
            <a:r>
              <a:rPr lang="zh-CN" altLang="en-US" sz="2200" dirty="0"/>
              <a:t>）找到编译器路径下的</a:t>
            </a:r>
            <a:r>
              <a:rPr lang="en-US" altLang="zh-CN" sz="2200" dirty="0" err="1"/>
              <a:t>stdio.h</a:t>
            </a:r>
            <a:r>
              <a:rPr lang="zh-CN" altLang="en-US" sz="2200" dirty="0"/>
              <a:t>验证你的猜想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zh-CN" sz="2200" dirty="0"/>
              <a:t>被包含文件与当前文件，</a:t>
            </a:r>
            <a:r>
              <a:rPr lang="zh-CN" altLang="zh-CN" sz="2200" dirty="0">
                <a:solidFill>
                  <a:schemeClr val="accent2"/>
                </a:solidFill>
              </a:rPr>
              <a:t>在预处理后变成同一个文件</a:t>
            </a:r>
            <a:r>
              <a:rPr lang="zh-CN" altLang="zh-CN" sz="2200" dirty="0"/>
              <a:t>，而非两个文件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zh-CN" sz="2200" dirty="0"/>
              <a:t>而且文件包含是</a:t>
            </a:r>
            <a:r>
              <a:rPr lang="zh-CN" altLang="zh-CN" sz="2200" dirty="0">
                <a:solidFill>
                  <a:schemeClr val="accent2"/>
                </a:solidFill>
              </a:rPr>
              <a:t>在编译前进行处理</a:t>
            </a:r>
            <a:r>
              <a:rPr lang="zh-CN" altLang="zh-CN" sz="2200" dirty="0"/>
              <a:t>，不是在</a:t>
            </a:r>
            <a:r>
              <a:rPr lang="zh-CN" altLang="en-US" sz="2200" dirty="0"/>
              <a:t>链</a:t>
            </a:r>
            <a:r>
              <a:rPr lang="zh-CN" altLang="zh-CN" sz="2200" dirty="0"/>
              <a:t>接时进行处理</a:t>
            </a:r>
            <a:r>
              <a:rPr lang="zh-CN" altLang="en-US" sz="2200" dirty="0"/>
              <a:t>；</a:t>
            </a:r>
            <a:r>
              <a:rPr lang="zh-CN" altLang="zh-CN" sz="2200" dirty="0"/>
              <a:t>所以不能包含</a:t>
            </a:r>
            <a:r>
              <a:rPr lang="en-US" altLang="zh-CN" sz="2200" dirty="0"/>
              <a:t>.OBJ</a:t>
            </a:r>
            <a:r>
              <a:rPr lang="zh-CN" altLang="zh-CN" sz="2200" dirty="0"/>
              <a:t>文件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54385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头文件中都有什么？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头文件中</a:t>
            </a:r>
            <a:r>
              <a:rPr lang="zh-CN" altLang="en-US">
                <a:solidFill>
                  <a:schemeClr val="accent2"/>
                </a:solidFill>
              </a:rPr>
              <a:t>并没有函数的定义</a:t>
            </a:r>
            <a:r>
              <a:rPr lang="zh-CN" altLang="en-US"/>
              <a:t>，只有函数的</a:t>
            </a:r>
            <a:r>
              <a:rPr lang="zh-CN" altLang="en-US">
                <a:solidFill>
                  <a:srgbClr val="FF0000"/>
                </a:solidFill>
              </a:rPr>
              <a:t>原型（声明）</a:t>
            </a:r>
            <a:r>
              <a:rPr lang="zh-CN" altLang="en-US"/>
              <a:t>，目的是告诉编译器应该怎样调用某个库函数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函数的定义在其它</a:t>
            </a:r>
            <a:r>
              <a:rPr lang="en-US" altLang="zh-CN"/>
              <a:t>.c</a:t>
            </a:r>
            <a:r>
              <a:rPr lang="zh-CN" altLang="en-US"/>
              <a:t>文件中，或是其它编译后的动态链接库</a:t>
            </a:r>
            <a:r>
              <a:rPr lang="en-US" altLang="zh-CN"/>
              <a:t>(.</a:t>
            </a:r>
            <a:r>
              <a:rPr lang="en-US" altLang="zh-CN" err="1"/>
              <a:t>dll</a:t>
            </a:r>
            <a:r>
              <a:rPr lang="zh-CN" altLang="en-US"/>
              <a:t>文件</a:t>
            </a:r>
            <a:r>
              <a:rPr lang="en-US" altLang="zh-CN"/>
              <a:t>)</a:t>
            </a:r>
            <a:r>
              <a:rPr lang="zh-CN" altLang="en-US"/>
              <a:t>或静态链接库</a:t>
            </a:r>
            <a:r>
              <a:rPr lang="en-US" altLang="zh-CN"/>
              <a:t>(.lib</a:t>
            </a:r>
            <a:r>
              <a:rPr lang="zh-CN" altLang="en-US"/>
              <a:t>文件</a:t>
            </a:r>
            <a:r>
              <a:rPr lang="en-US" altLang="zh-CN"/>
              <a:t>)</a:t>
            </a:r>
            <a:r>
              <a:rPr lang="zh-CN" altLang="en-US"/>
              <a:t>中，在链接阶段被引入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节省编译时间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不需要提供源代码就可以使用某些库文件（链接库是编译后的二进制文件），可保护软件版权、防止被修改</a:t>
            </a:r>
            <a:endParaRPr lang="en-US" altLang="zh-CN"/>
          </a:p>
          <a:p>
            <a:pPr lvl="1">
              <a:lnSpc>
                <a:spcPct val="50000"/>
              </a:lnSpc>
            </a:pPr>
            <a:endParaRPr lang="en-US" altLang="zh-CN"/>
          </a:p>
          <a:p>
            <a:r>
              <a:rPr lang="zh-CN" altLang="en-US"/>
              <a:t>此外还有一些</a:t>
            </a:r>
            <a:r>
              <a:rPr lang="zh-CN" altLang="en-US">
                <a:solidFill>
                  <a:schemeClr val="accent2"/>
                </a:solidFill>
              </a:rPr>
              <a:t>宏定义</a:t>
            </a:r>
            <a:r>
              <a:rPr lang="zh-CN" altLang="en-US"/>
              <a:t>，以及防止重复引入的代码</a:t>
            </a:r>
          </a:p>
        </p:txBody>
      </p:sp>
    </p:spTree>
    <p:extLst>
      <p:ext uri="{BB962C8B-B14F-4D97-AF65-F5344CB8AC3E}">
        <p14:creationId xmlns:p14="http://schemas.microsoft.com/office/powerpoint/2010/main" val="444139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313" y="1557338"/>
            <a:ext cx="8207375" cy="41703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stdio.h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   #include&lt;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stdlib.h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string.h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strlen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strcpy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strcmp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strtok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math.h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error.h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malloc.h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calloc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malloc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, free,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realloc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lvl="1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signal.h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#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include&lt;</a:t>
            </a:r>
            <a:r>
              <a:rPr lang="en-US" altLang="zh-CN" sz="240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time.h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常用头文件 </a:t>
            </a:r>
          </a:p>
        </p:txBody>
      </p:sp>
    </p:spTree>
    <p:extLst>
      <p:ext uri="{BB962C8B-B14F-4D97-AF65-F5344CB8AC3E}">
        <p14:creationId xmlns:p14="http://schemas.microsoft.com/office/powerpoint/2010/main" val="176475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利用文件包含   进行模块化编程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67512"/>
            <a:ext cx="8540750" cy="4542383"/>
          </a:xfrm>
        </p:spPr>
        <p:txBody>
          <a:bodyPr/>
          <a:lstStyle/>
          <a:p>
            <a:r>
              <a:rPr lang="zh-CN" altLang="en-US"/>
              <a:t>例：创建三个文件</a:t>
            </a:r>
            <a:r>
              <a:rPr lang="en-US" altLang="zh-CN" err="1"/>
              <a:t>my.c</a:t>
            </a:r>
            <a:r>
              <a:rPr lang="zh-CN" altLang="en-US"/>
              <a:t>、</a:t>
            </a:r>
            <a:r>
              <a:rPr lang="en-US" altLang="zh-CN" err="1"/>
              <a:t>my.h</a:t>
            </a:r>
            <a:r>
              <a:rPr lang="zh-CN" altLang="en-US"/>
              <a:t>、</a:t>
            </a:r>
            <a:r>
              <a:rPr lang="en-US" altLang="zh-CN" err="1"/>
              <a:t>main.c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en-US" altLang="zh-CN">
                <a:solidFill>
                  <a:schemeClr val="accent2"/>
                </a:solidFill>
              </a:rPr>
              <a:t>my.c</a:t>
            </a:r>
            <a:r>
              <a:rPr lang="en-US" altLang="zh-CN">
                <a:solidFill>
                  <a:srgbClr val="008000"/>
                </a:solidFill>
              </a:rPr>
              <a:t>   </a:t>
            </a:r>
            <a:r>
              <a:rPr lang="zh-CN" altLang="en-US">
                <a:solidFill>
                  <a:srgbClr val="008000"/>
                </a:solidFill>
              </a:rPr>
              <a:t>计算从</a:t>
            </a:r>
            <a:r>
              <a:rPr lang="en-US" altLang="zh-CN">
                <a:solidFill>
                  <a:srgbClr val="008000"/>
                </a:solidFill>
              </a:rPr>
              <a:t>m</a:t>
            </a:r>
            <a:r>
              <a:rPr lang="zh-CN" altLang="en-US">
                <a:solidFill>
                  <a:srgbClr val="008000"/>
                </a:solidFill>
              </a:rPr>
              <a:t>加到</a:t>
            </a:r>
            <a:r>
              <a:rPr lang="en-US" altLang="zh-CN">
                <a:solidFill>
                  <a:srgbClr val="008000"/>
                </a:solidFill>
              </a:rPr>
              <a:t>n</a:t>
            </a:r>
            <a:r>
              <a:rPr lang="zh-CN" altLang="en-US">
                <a:solidFill>
                  <a:srgbClr val="008000"/>
                </a:solidFill>
              </a:rPr>
              <a:t>的和</a:t>
            </a:r>
            <a:endParaRPr lang="zh-CN" altLang="en-US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 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 m, int 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 int i, sum = 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 for (i = m; i &lt;= n; i++)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  sum += i;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 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  return sum;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59305"/>
            <a:ext cx="5369113" cy="19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7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980728"/>
            <a:ext cx="8540750" cy="525658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//</a:t>
            </a:r>
            <a:r>
              <a:rPr lang="en-US" altLang="zh-CN" sz="2200" dirty="0" err="1">
                <a:solidFill>
                  <a:srgbClr val="FF0000"/>
                </a:solidFill>
              </a:rPr>
              <a:t>my.h</a:t>
            </a:r>
            <a:r>
              <a:rPr lang="en-US" altLang="zh-CN" sz="2200" dirty="0"/>
              <a:t>  </a:t>
            </a:r>
            <a:r>
              <a:rPr lang="zh-CN" altLang="en-US" sz="2200" dirty="0"/>
              <a:t>头文件，用以</a:t>
            </a:r>
            <a:r>
              <a:rPr lang="zh-CN" altLang="en-US" sz="2200" dirty="0">
                <a:solidFill>
                  <a:srgbClr val="FF0000"/>
                </a:solidFill>
              </a:rPr>
              <a:t>声明</a:t>
            </a:r>
            <a:r>
              <a:rPr lang="en-US" altLang="zh-CN" sz="2200" dirty="0" err="1">
                <a:solidFill>
                  <a:srgbClr val="FF0000"/>
                </a:solidFill>
              </a:rPr>
              <a:t>my.c</a:t>
            </a:r>
            <a:r>
              <a:rPr lang="zh-CN" altLang="en-US" sz="2200" dirty="0">
                <a:solidFill>
                  <a:srgbClr val="FF0000"/>
                </a:solidFill>
              </a:rPr>
              <a:t>中的函数</a:t>
            </a:r>
            <a:r>
              <a:rPr lang="en-US" altLang="zh-CN" sz="2200" dirty="0">
                <a:solidFill>
                  <a:srgbClr val="FF0000"/>
                </a:solidFill>
              </a:rPr>
              <a:t>sum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sum(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m, 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n); </a:t>
            </a:r>
            <a:r>
              <a:rPr lang="en-US" altLang="zh-CN" sz="2200" dirty="0"/>
              <a:t>//</a:t>
            </a:r>
            <a:r>
              <a:rPr lang="zh-CN" altLang="en-US" sz="2200" dirty="0"/>
              <a:t>头文件里的函数</a:t>
            </a:r>
            <a:r>
              <a:rPr lang="zh-CN" altLang="en-US" sz="2200" dirty="0">
                <a:solidFill>
                  <a:srgbClr val="FF0000"/>
                </a:solidFill>
              </a:rPr>
              <a:t>声明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//</a:t>
            </a:r>
            <a:r>
              <a:rPr lang="en-US" altLang="zh-CN" sz="2200" dirty="0" err="1">
                <a:solidFill>
                  <a:srgbClr val="FFC000"/>
                </a:solidFill>
              </a:rPr>
              <a:t>main.c</a:t>
            </a:r>
            <a:r>
              <a:rPr lang="en-US" altLang="zh-CN" sz="2200" dirty="0"/>
              <a:t> </a:t>
            </a:r>
            <a:r>
              <a:rPr lang="zh-CN" altLang="en-US" sz="2200" dirty="0"/>
              <a:t>（通过调用）计算整数从</a:t>
            </a:r>
            <a:r>
              <a:rPr lang="en-US" altLang="zh-CN" sz="2200" dirty="0"/>
              <a:t>1</a:t>
            </a:r>
            <a:r>
              <a:rPr lang="zh-CN" altLang="en-US" sz="2200" dirty="0"/>
              <a:t>一直加到</a:t>
            </a:r>
            <a:r>
              <a:rPr lang="en-US" altLang="zh-CN" sz="2200" dirty="0"/>
              <a:t>100</a:t>
            </a:r>
            <a:r>
              <a:rPr lang="zh-CN" altLang="en-US" sz="2200" dirty="0"/>
              <a:t>的累加和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"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my.h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/>
              <a:t>//</a:t>
            </a:r>
            <a:r>
              <a:rPr lang="zh-CN" altLang="en-US" sz="2200" dirty="0"/>
              <a:t>这个文件包含，即允许本程序调用</a:t>
            </a:r>
            <a:r>
              <a:rPr lang="en-US" altLang="zh-CN" sz="2200" dirty="0" err="1"/>
              <a:t>my.c</a:t>
            </a:r>
            <a:r>
              <a:rPr lang="zh-CN" altLang="en-US" sz="2200" dirty="0"/>
              <a:t>中的</a:t>
            </a:r>
            <a:r>
              <a:rPr lang="en-US" altLang="zh-CN" sz="2200" dirty="0"/>
              <a:t>sum</a:t>
            </a:r>
            <a:r>
              <a:rPr lang="zh-CN" altLang="en-US" sz="2200" dirty="0"/>
              <a:t>函数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printf("%d\n", </a:t>
            </a:r>
            <a:r>
              <a:rPr lang="en-US" altLang="zh-CN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 100));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200" dirty="0"/>
              <a:t>//</a:t>
            </a:r>
            <a:r>
              <a:rPr lang="zh-CN" altLang="en-US" sz="2200" dirty="0"/>
              <a:t>调用</a:t>
            </a:r>
            <a:r>
              <a:rPr lang="en-US" altLang="zh-CN" sz="2200" dirty="0" err="1"/>
              <a:t>my.c</a:t>
            </a:r>
            <a:r>
              <a:rPr lang="zh-CN" altLang="en-US" sz="2200" dirty="0"/>
              <a:t>中的函数</a:t>
            </a:r>
            <a:r>
              <a:rPr lang="en-US" altLang="zh-CN" sz="2200" dirty="0"/>
              <a:t>sum</a:t>
            </a:r>
            <a:r>
              <a:rPr lang="zh-CN" altLang="en-US" sz="2200" dirty="0"/>
              <a:t>，实现累加和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 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45024"/>
            <a:ext cx="498792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6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B88182-DC40-4A92-817A-B342FE83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文件包含的优点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在源代码里</a:t>
            </a:r>
            <a:r>
              <a:rPr lang="zh-CN" altLang="en-US"/>
              <a:t>（</a:t>
            </a:r>
            <a:r>
              <a:rPr lang="zh-CN" altLang="zh-CN"/>
              <a:t>如</a:t>
            </a:r>
            <a:r>
              <a:rPr lang="en-US" altLang="zh-CN"/>
              <a:t>.c</a:t>
            </a:r>
            <a:r>
              <a:rPr lang="zh-CN" altLang="zh-CN"/>
              <a:t>文件</a:t>
            </a:r>
            <a:r>
              <a:rPr lang="zh-CN" altLang="en-US"/>
              <a:t>）</a:t>
            </a:r>
            <a:r>
              <a:rPr lang="zh-CN" altLang="zh-CN"/>
              <a:t>，只需</a:t>
            </a:r>
            <a:r>
              <a:rPr lang="en-US" altLang="zh-CN"/>
              <a:t>#include</a:t>
            </a:r>
            <a:r>
              <a:rPr lang="zh-CN" altLang="zh-CN"/>
              <a:t>就可以引用某模块提供的函数，短短一行，简洁明了（若多个模块，则相应多行包含）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/>
              <a:t>要改声明只用在</a:t>
            </a:r>
            <a:r>
              <a:rPr lang="en-US" altLang="zh-CN"/>
              <a:t>.h</a:t>
            </a:r>
            <a:r>
              <a:rPr lang="zh-CN" altLang="zh-CN"/>
              <a:t>文件里面修改，源代码里照常引用，不需做任何改动，省时省力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/>
              <a:t>方便开发，头文件里可包含一些模块间共用的常量、结构、类型定义等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/>
              <a:t>透明接口，各模块通过各自对应的头文件提供一个给外界的接口，以供引用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0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文件包含的小结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968552"/>
          </a:xfrm>
        </p:spPr>
        <p:txBody>
          <a:bodyPr/>
          <a:lstStyle/>
          <a:p>
            <a:r>
              <a:rPr lang="zh-CN" altLang="en-US" sz="2200" dirty="0"/>
              <a:t>一般在</a:t>
            </a:r>
            <a:r>
              <a:rPr lang="zh-CN" altLang="zh-CN" sz="2200" dirty="0"/>
              <a:t>模块的源代码</a:t>
            </a:r>
            <a:r>
              <a:rPr lang="en-US" altLang="zh-CN" sz="2200" dirty="0"/>
              <a:t>(.c</a:t>
            </a:r>
            <a:r>
              <a:rPr lang="zh-CN" altLang="en-US" sz="2200" dirty="0"/>
              <a:t>文件</a:t>
            </a:r>
            <a:r>
              <a:rPr lang="en-US" altLang="zh-CN" sz="2200" dirty="0"/>
              <a:t>)</a:t>
            </a:r>
            <a:r>
              <a:rPr lang="zh-CN" altLang="zh-CN" sz="2200" dirty="0"/>
              <a:t>中进行变量、函数的定义；</a:t>
            </a:r>
            <a:r>
              <a:rPr lang="zh-CN" altLang="en-US" sz="2200" dirty="0"/>
              <a:t>用</a:t>
            </a:r>
            <a:r>
              <a:rPr lang="en-US" altLang="zh-CN" sz="2200" dirty="0"/>
              <a:t>#include</a:t>
            </a:r>
            <a:r>
              <a:rPr lang="zh-CN" altLang="zh-CN" sz="2200" dirty="0"/>
              <a:t>包含需使用的其他模块的对应</a:t>
            </a:r>
            <a:r>
              <a:rPr lang="en-US" altLang="zh-CN" sz="2200" dirty="0"/>
              <a:t>.h</a:t>
            </a:r>
            <a:r>
              <a:rPr lang="zh-CN" altLang="zh-CN" sz="2200" dirty="0"/>
              <a:t>头文件</a:t>
            </a:r>
          </a:p>
          <a:p>
            <a:r>
              <a:rPr lang="zh-CN" altLang="zh-CN" sz="2200" dirty="0"/>
              <a:t>模块对应的</a:t>
            </a:r>
            <a:r>
              <a:rPr lang="en-US" altLang="zh-CN" sz="2200" dirty="0"/>
              <a:t>.h</a:t>
            </a:r>
            <a:r>
              <a:rPr lang="zh-CN" altLang="zh-CN" sz="2200" dirty="0"/>
              <a:t>头文件中写函数的声明，</a:t>
            </a:r>
            <a:r>
              <a:rPr lang="zh-CN" altLang="zh-CN" sz="2200" dirty="0">
                <a:solidFill>
                  <a:srgbClr val="C00000"/>
                </a:solidFill>
              </a:rPr>
              <a:t>不应该有变量定义及函数定义</a:t>
            </a:r>
            <a:endParaRPr lang="zh-CN" altLang="zh-CN" sz="2200" dirty="0"/>
          </a:p>
          <a:p>
            <a:r>
              <a:rPr lang="zh-CN" altLang="zh-CN" sz="2200" dirty="0"/>
              <a:t>如果有</a:t>
            </a:r>
            <a:r>
              <a:rPr lang="zh-CN" altLang="zh-CN" sz="2200" dirty="0">
                <a:solidFill>
                  <a:srgbClr val="C00000"/>
                </a:solidFill>
              </a:rPr>
              <a:t>数据类型的定义和宏定义</a:t>
            </a:r>
            <a:r>
              <a:rPr lang="zh-CN" altLang="zh-CN" sz="2200" dirty="0"/>
              <a:t>，最好写入</a:t>
            </a:r>
            <a:r>
              <a:rPr lang="en-US" altLang="zh-CN" sz="2200" dirty="0"/>
              <a:t>.h</a:t>
            </a:r>
            <a:r>
              <a:rPr lang="zh-CN" altLang="zh-CN" sz="2200" dirty="0"/>
              <a:t>中</a:t>
            </a:r>
          </a:p>
          <a:p>
            <a:r>
              <a:rPr lang="zh-CN" altLang="zh-CN" sz="2200" dirty="0"/>
              <a:t>推荐使用条件编译等防止重包含的语句</a:t>
            </a:r>
          </a:p>
          <a:p>
            <a:r>
              <a:rPr lang="zh-CN" altLang="zh-CN" sz="2200" dirty="0"/>
              <a:t>仅在需要的地方包含相应头文件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文件名本身可以包含路径，此时，仅按此路径查寻</a:t>
            </a:r>
          </a:p>
          <a:p>
            <a:pPr>
              <a:lnSpc>
                <a:spcPct val="100000"/>
              </a:lnSpc>
            </a:pPr>
            <a:r>
              <a:rPr lang="zh-CN" altLang="en-US" sz="2200" dirty="0"/>
              <a:t>标准头文件</a:t>
            </a:r>
            <a:r>
              <a:rPr lang="en-US" altLang="zh-CN" sz="2200" dirty="0"/>
              <a:t>.h</a:t>
            </a:r>
            <a:r>
              <a:rPr lang="zh-CN" altLang="en-US" sz="2200" dirty="0"/>
              <a:t>；用户头文件扩展名任意</a:t>
            </a:r>
          </a:p>
        </p:txBody>
      </p:sp>
    </p:spTree>
    <p:extLst>
      <p:ext uri="{BB962C8B-B14F-4D97-AF65-F5344CB8AC3E}">
        <p14:creationId xmlns:p14="http://schemas.microsoft.com/office/powerpoint/2010/main" val="41011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尝试一下   外部</a:t>
            </a:r>
            <a:r>
              <a:rPr lang="en-US" altLang="zh-CN"/>
              <a:t>/</a:t>
            </a:r>
            <a:r>
              <a:rPr lang="zh-CN" altLang="en-US"/>
              <a:t>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12776"/>
            <a:ext cx="8540750" cy="5184576"/>
          </a:xfrm>
        </p:spPr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long product=1; 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factorial</a:t>
            </a:r>
            <a:r>
              <a:rPr lang="en-US" altLang="zh-CN" sz="2400" dirty="0"/>
              <a:t> ( )    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i,m</a:t>
            </a:r>
            <a:r>
              <a:rPr lang="en-US" altLang="zh-CN" sz="2400" dirty="0"/>
              <a:t>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&amp;m);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 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  product*=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zh-CN" altLang="en-US" sz="2400" dirty="0"/>
              <a:t>阶乘是</a:t>
            </a:r>
            <a:r>
              <a:rPr lang="en-US" altLang="zh-CN" sz="2400" dirty="0"/>
              <a:t>%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\n", product);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50000"/>
              </a:lnSpc>
              <a:buNone/>
            </a:pPr>
            <a:endParaRPr lang="en-US" altLang="zh-CN" sz="24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 </a:t>
            </a:r>
            <a:r>
              <a:rPr lang="en-US" altLang="zh-CN" dirty="0"/>
              <a:t>    </a:t>
            </a: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00B050"/>
                </a:solidFill>
              </a:rPr>
              <a:t>//main</a:t>
            </a:r>
            <a:r>
              <a:rPr lang="zh-CN" altLang="en-US" sz="2400" dirty="0">
                <a:solidFill>
                  <a:srgbClr val="00B050"/>
                </a:solidFill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</a:rPr>
              <a:t>factorial</a:t>
            </a:r>
            <a:r>
              <a:rPr lang="zh-CN" altLang="en-US" sz="2400" dirty="0">
                <a:solidFill>
                  <a:srgbClr val="00B050"/>
                </a:solidFill>
              </a:rPr>
              <a:t>看到的</a:t>
            </a:r>
            <a:r>
              <a:rPr lang="en-US" altLang="zh-CN" sz="2400" dirty="0">
                <a:solidFill>
                  <a:srgbClr val="00B050"/>
                </a:solidFill>
              </a:rPr>
              <a:t>product</a:t>
            </a:r>
            <a:r>
              <a:rPr lang="zh-CN" altLang="en-US" sz="2400" dirty="0">
                <a:solidFill>
                  <a:srgbClr val="00B050"/>
                </a:solidFill>
              </a:rPr>
              <a:t>就一样了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factorial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("product=%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\n", product);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2348880"/>
            <a:ext cx="352750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6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先分析</a:t>
            </a:r>
            <a:r>
              <a:rPr lang="zh-CN" dirty="0">
                <a:sym typeface="+mn-ea"/>
              </a:rPr>
              <a:t>局部变量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3528" y="1268730"/>
            <a:ext cx="8568952" cy="556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>
                <a:cs typeface="Courier New" panose="02070309020205020404" pitchFamily="49" charset="0"/>
                <a:sym typeface="+mn-ea"/>
              </a:rPr>
              <a:t>float sub(int </a:t>
            </a:r>
            <a:r>
              <a:rPr b="1">
                <a:solidFill>
                  <a:schemeClr val="accent2"/>
                </a:solidFill>
                <a:cs typeface="Courier New" panose="02070309020205020404" pitchFamily="49" charset="0"/>
                <a:sym typeface="+mn-ea"/>
              </a:rPr>
              <a:t>x</a:t>
            </a:r>
            <a:r>
              <a:rPr>
                <a:cs typeface="Courier New" panose="02070309020205020404" pitchFamily="49" charset="0"/>
                <a:sym typeface="+mn-ea"/>
              </a:rPr>
              <a:t>)</a:t>
            </a:r>
            <a:r>
              <a:rPr lang="en-US">
                <a:cs typeface="Courier New" panose="02070309020205020404" pitchFamily="49" charset="0"/>
                <a:sym typeface="+mn-ea"/>
              </a:rPr>
              <a:t>	</a:t>
            </a:r>
            <a:r>
              <a:rPr>
                <a:cs typeface="Courier New" panose="02070309020205020404" pitchFamily="49" charset="0"/>
                <a:sym typeface="+mn-ea"/>
              </a:rPr>
              <a:t>{</a:t>
            </a:r>
            <a:endParaRPr lang="en-US"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>
                <a:cs typeface="Courier New" panose="02070309020205020404" pitchFamily="49" charset="0"/>
                <a:sym typeface="+mn-ea"/>
              </a:rPr>
              <a:t>	</a:t>
            </a:r>
            <a:r>
              <a:rPr>
                <a:cs typeface="Courier New" panose="02070309020205020404" pitchFamily="49" charset="0"/>
                <a:sym typeface="+mn-ea"/>
              </a:rPr>
              <a:t>int  i, j, a, m,</a:t>
            </a:r>
            <a:r>
              <a:rPr lang="en-US">
                <a:cs typeface="Courier New" panose="02070309020205020404" pitchFamily="49" charset="0"/>
                <a:sym typeface="+mn-ea"/>
              </a:rPr>
              <a:t> </a:t>
            </a:r>
            <a:r>
              <a:rPr>
                <a:cs typeface="Courier New" panose="02070309020205020404" pitchFamily="49" charset="0"/>
                <a:sym typeface="+mn-ea"/>
              </a:rPr>
              <a:t>n;</a:t>
            </a:r>
            <a:r>
              <a:rPr lang="en-US">
                <a:cs typeface="Courier New" panose="02070309020205020404" pitchFamily="49" charset="0"/>
                <a:sym typeface="+mn-ea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>
                <a:cs typeface="Courier New" panose="02070309020205020404" pitchFamily="49" charset="0"/>
                <a:sym typeface="+mn-ea"/>
              </a:rPr>
              <a:t>//</a:t>
            </a:r>
            <a:r>
              <a:rPr lang="en-US">
                <a:cs typeface="Courier New" panose="02070309020205020404" pitchFamily="49" charset="0"/>
                <a:sym typeface="+mn-ea"/>
              </a:rPr>
              <a:t> </a:t>
            </a:r>
            <a:r>
              <a:rPr b="1">
                <a:solidFill>
                  <a:schemeClr val="accent2"/>
                </a:solidFill>
                <a:cs typeface="Courier New" panose="02070309020205020404" pitchFamily="49" charset="0"/>
                <a:sym typeface="+mn-ea"/>
              </a:rPr>
              <a:t>x</a:t>
            </a:r>
            <a:r>
              <a:rPr>
                <a:solidFill>
                  <a:schemeClr val="accent2"/>
                </a:solidFill>
                <a:cs typeface="Courier New" panose="02070309020205020404" pitchFamily="49" charset="0"/>
                <a:sym typeface="+mn-ea"/>
              </a:rPr>
              <a:t>，i，j，a，m，n</a:t>
            </a:r>
            <a:r>
              <a:rPr>
                <a:cs typeface="Courier New" panose="02070309020205020404" pitchFamily="49" charset="0"/>
                <a:sym typeface="+mn-ea"/>
              </a:rPr>
              <a:t>都是</a:t>
            </a:r>
            <a:r>
              <a:rPr>
                <a:solidFill>
                  <a:schemeClr val="accent2"/>
                </a:solidFill>
                <a:cs typeface="Courier New" panose="02070309020205020404" pitchFamily="49" charset="0"/>
                <a:sym typeface="+mn-ea"/>
              </a:rPr>
              <a:t>局部</a:t>
            </a:r>
            <a:r>
              <a:rPr>
                <a:cs typeface="Courier New" panose="02070309020205020404" pitchFamily="49" charset="0"/>
                <a:sym typeface="+mn-ea"/>
              </a:rPr>
              <a:t>变量，只能用在sub函数内部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>
                <a:cs typeface="Courier New" panose="02070309020205020404" pitchFamily="49" charset="0"/>
                <a:sym typeface="+mn-ea"/>
              </a:rPr>
              <a:t>	</a:t>
            </a:r>
            <a:r>
              <a:rPr>
                <a:cs typeface="Courier New" panose="02070309020205020404" pitchFamily="49" charset="0"/>
                <a:sym typeface="+mn-ea"/>
              </a:rPr>
              <a:t>... ...	         </a:t>
            </a:r>
            <a:endParaRPr lang="en-US"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>
                <a:cs typeface="Courier New" panose="02070309020205020404" pitchFamily="49" charset="0"/>
                <a:sym typeface="+mn-ea"/>
              </a:rPr>
              <a:t>}</a:t>
            </a:r>
            <a:endParaRPr lang="en-US"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>
                <a:cs typeface="Courier New" panose="02070309020205020404" pitchFamily="49" charset="0"/>
                <a:sym typeface="+mn-ea"/>
              </a:rPr>
              <a:t>int main()</a:t>
            </a:r>
            <a:r>
              <a:rPr lang="en-US">
                <a:cs typeface="Courier New" panose="02070309020205020404" pitchFamily="49" charset="0"/>
                <a:sym typeface="+mn-ea"/>
              </a:rPr>
              <a:t>	</a:t>
            </a:r>
            <a:r>
              <a:rPr>
                <a:cs typeface="Courier New" panose="02070309020205020404" pitchFamily="49" charset="0"/>
                <a:sym typeface="+mn-ea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>
                <a:cs typeface="Courier New" panose="02070309020205020404" pitchFamily="49" charset="0"/>
                <a:sym typeface="+mn-ea"/>
              </a:rPr>
              <a:t>	</a:t>
            </a:r>
            <a:r>
              <a:rPr>
                <a:cs typeface="Courier New" panose="02070309020205020404" pitchFamily="49" charset="0"/>
                <a:sym typeface="+mn-ea"/>
              </a:rPr>
              <a:t>int i,</a:t>
            </a:r>
            <a:r>
              <a:rPr lang="en-US">
                <a:cs typeface="Courier New" panose="02070309020205020404" pitchFamily="49" charset="0"/>
                <a:sym typeface="+mn-ea"/>
              </a:rPr>
              <a:t> </a:t>
            </a:r>
            <a:r>
              <a:rPr>
                <a:cs typeface="Courier New" panose="02070309020205020404" pitchFamily="49" charset="0"/>
                <a:sym typeface="+mn-ea"/>
              </a:rPr>
              <a:t>k,</a:t>
            </a:r>
            <a:r>
              <a:rPr lang="en-US">
                <a:cs typeface="Courier New" panose="02070309020205020404" pitchFamily="49" charset="0"/>
                <a:sym typeface="+mn-ea"/>
              </a:rPr>
              <a:t> </a:t>
            </a:r>
            <a:r>
              <a:rPr>
                <a:cs typeface="Courier New" panose="02070309020205020404" pitchFamily="49" charset="0"/>
                <a:sym typeface="+mn-ea"/>
              </a:rPr>
              <a:t>a, b</a:t>
            </a:r>
            <a:r>
              <a:rPr lang="en-US">
                <a:cs typeface="Courier New" panose="02070309020205020404" pitchFamily="49" charset="0"/>
                <a:sym typeface="+mn-ea"/>
              </a:rPr>
              <a:t>, c</a:t>
            </a:r>
            <a:r>
              <a:rPr>
                <a:cs typeface="Courier New" panose="02070309020205020404" pitchFamily="49" charset="0"/>
                <a:sym typeface="+mn-ea"/>
              </a:rPr>
              <a:t>;	</a:t>
            </a:r>
            <a:r>
              <a:rPr lang="en-US">
                <a:cs typeface="Courier New" panose="02070309020205020404" pitchFamily="49" charset="0"/>
                <a:sym typeface="+mn-ea"/>
              </a:rPr>
              <a:t>  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>
                <a:cs typeface="Courier New" panose="02070309020205020404" pitchFamily="49" charset="0"/>
                <a:sym typeface="+mn-ea"/>
              </a:rPr>
              <a:t>//</a:t>
            </a:r>
            <a:r>
              <a:rPr lang="en-US">
                <a:cs typeface="Courier New" panose="02070309020205020404" pitchFamily="49" charset="0"/>
                <a:sym typeface="+mn-ea"/>
              </a:rPr>
              <a:t> </a:t>
            </a:r>
            <a:r>
              <a:rPr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i，k，a</a:t>
            </a:r>
            <a:r>
              <a:rPr lang="zh-CN" altLang="en-US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，</a:t>
            </a:r>
            <a:r>
              <a:rPr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，</a:t>
            </a:r>
            <a:r>
              <a:rPr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c</a:t>
            </a:r>
            <a:r>
              <a:rPr>
                <a:cs typeface="Courier New" panose="02070309020205020404" pitchFamily="49" charset="0"/>
                <a:sym typeface="+mn-ea"/>
              </a:rPr>
              <a:t>都是</a:t>
            </a:r>
            <a:r>
              <a:rPr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局部</a:t>
            </a:r>
            <a:r>
              <a:rPr>
                <a:cs typeface="Courier New" panose="02070309020205020404" pitchFamily="49" charset="0"/>
                <a:sym typeface="+mn-ea"/>
              </a:rPr>
              <a:t>变量，只能用在main</a:t>
            </a:r>
            <a:r>
              <a:rPr lang="zh-CN" altLang="en-US">
                <a:cs typeface="Courier New" panose="02070309020205020404" pitchFamily="49" charset="0"/>
                <a:sym typeface="+mn-ea"/>
              </a:rPr>
              <a:t>函数</a:t>
            </a:r>
            <a:r>
              <a:rPr>
                <a:cs typeface="Courier New" panose="02070309020205020404" pitchFamily="49" charset="0"/>
                <a:sym typeface="+mn-ea"/>
              </a:rPr>
              <a:t>内部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>
                <a:cs typeface="Courier New" panose="02070309020205020404" pitchFamily="49" charset="0"/>
                <a:sym typeface="+mn-ea"/>
              </a:rPr>
              <a:t>	</a:t>
            </a:r>
            <a:r>
              <a:rPr>
                <a:cs typeface="Courier New" panose="02070309020205020404" pitchFamily="49" charset="0"/>
                <a:sym typeface="+mn-ea"/>
              </a:rPr>
              <a:t>... ...	        </a:t>
            </a:r>
            <a:endParaRPr lang="en-US"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>
                <a:cs typeface="Courier New" panose="02070309020205020404" pitchFamily="49" charset="0"/>
                <a:sym typeface="+mn-ea"/>
              </a:rPr>
              <a:t>}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827584" y="3284984"/>
            <a:ext cx="1584176" cy="1440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曲线连接符 10"/>
          <p:cNvCxnSpPr/>
          <p:nvPr/>
        </p:nvCxnSpPr>
        <p:spPr bwMode="auto">
          <a:xfrm rot="5400000">
            <a:off x="-36512" y="3429000"/>
            <a:ext cx="2160240" cy="43204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曲线连接符 12"/>
          <p:cNvCxnSpPr/>
          <p:nvPr/>
        </p:nvCxnSpPr>
        <p:spPr bwMode="auto">
          <a:xfrm rot="5400000">
            <a:off x="755576" y="3501008"/>
            <a:ext cx="2232248" cy="36004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1979712" y="2924944"/>
            <a:ext cx="296908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二者没有任何关系！</a:t>
            </a:r>
          </a:p>
        </p:txBody>
      </p:sp>
    </p:spTree>
    <p:extLst>
      <p:ext uri="{BB962C8B-B14F-4D97-AF65-F5344CB8AC3E}">
        <p14:creationId xmlns:p14="http://schemas.microsoft.com/office/powerpoint/2010/main" val="59081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解析及几点说明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-635" y="1628800"/>
            <a:ext cx="9144635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>
                <a:sym typeface="+mn-ea"/>
              </a:rPr>
              <a:t>两个函数中有</a:t>
            </a:r>
            <a:r>
              <a:rPr lang="zh-CN" altLang="en-US">
                <a:sym typeface="+mn-ea"/>
              </a:rPr>
              <a:t>（貌似）</a:t>
            </a:r>
            <a:r>
              <a:rPr>
                <a:sym typeface="+mn-ea"/>
              </a:rPr>
              <a:t>同名局部变量i和a，但它们作用域不同，不会互相</a:t>
            </a:r>
            <a:r>
              <a:rPr lang="zh-CN" altLang="en-US">
                <a:sym typeface="+mn-ea"/>
              </a:rPr>
              <a:t>影响</a:t>
            </a:r>
            <a:r>
              <a:rPr>
                <a:sym typeface="+mn-ea"/>
              </a:rPr>
              <a:t>干扰（即互相看不见）</a:t>
            </a:r>
            <a:endParaRPr 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例如在不同的函数里写循环语句都常用</a:t>
            </a:r>
            <a:r>
              <a:rPr lang="en-US">
                <a:sym typeface="+mn-ea"/>
              </a:rPr>
              <a:t>i、j</a:t>
            </a:r>
            <a:r>
              <a:rPr lang="zh-CN" altLang="en-US">
                <a:sym typeface="+mn-ea"/>
              </a:rPr>
              <a:t>作为循环控制变量，这不会带来任何问题</a:t>
            </a:r>
            <a:endParaRPr lang="en-US" altLang="zh-CN">
              <a:sym typeface="+mn-ea"/>
            </a:endParaRPr>
          </a:p>
          <a:p>
            <a:pPr lvl="0">
              <a:lnSpc>
                <a:spcPct val="50000"/>
              </a:lnSpc>
              <a:buClr>
                <a:srgbClr val="DC5900"/>
              </a:buClr>
              <a:defRPr/>
            </a:pPr>
            <a:endParaRPr lang="en-US" altLang="zh-CN" noProof="1">
              <a:solidFill>
                <a:srgbClr val="007A77"/>
              </a:solidFill>
              <a:sym typeface="+mn-ea"/>
            </a:endParaRPr>
          </a:p>
          <a:p>
            <a:pPr lvl="0">
              <a:lnSpc>
                <a:spcPts val="3000"/>
              </a:lnSpc>
              <a:buClr>
                <a:srgbClr val="DC5900"/>
              </a:buClr>
              <a:defRPr/>
            </a:pPr>
            <a:r>
              <a:rPr lang="zh-CN" altLang="en-US" noProof="1">
                <a:solidFill>
                  <a:srgbClr val="007A77"/>
                </a:solidFill>
              </a:rPr>
              <a:t>变量在不同的函数中可使用相同的变量名，代表不同的对象，分配不同的单元，编译器不会发生混淆</a:t>
            </a:r>
          </a:p>
          <a:p>
            <a:pPr marL="800100" lvl="1" indent="-342900"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Char char="ü"/>
              <a:defRPr/>
            </a:pPr>
            <a:r>
              <a:rPr lang="zh-CN" altLang="en-US" sz="2200" b="1" noProof="1">
                <a:solidFill>
                  <a:srgbClr val="FF0000"/>
                </a:solidFill>
                <a:cs typeface="Times New Roman" panose="02020603050405020304" pitchFamily="18" charset="0"/>
              </a:rPr>
              <a:t>程序员会不会混淆呢？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>
              <a:sym typeface="+mn-ea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局部变量的作用域仅局限于定义它的函数的函数体（即函数内）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或复合语句内</a:t>
            </a:r>
            <a:r>
              <a:rPr lang="zh-CN" altLang="en-US">
                <a:sym typeface="+mn-ea"/>
              </a:rPr>
              <a:t>，而在函数外部或复合语句外部，相应的局部变量是未定义的变量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1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68313" y="1484784"/>
            <a:ext cx="8207375" cy="469359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主函数main()中定义的</a:t>
            </a: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变量也</a:t>
            </a: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是局部变量</a:t>
            </a: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，与其他函数内部的变量没有任何本质不同，同样具有局部变量的属性</a:t>
            </a:r>
            <a:endParaRPr 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只能在主函数中使用</a:t>
            </a: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其它函数不能使用</a:t>
            </a:r>
            <a:endParaRPr lang="en-US" alt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主函数中也不能使用其它函数中定义的局部变量</a:t>
            </a:r>
            <a:endParaRPr lang="en-US" alt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函数形参，如例子中</a:t>
            </a:r>
            <a:r>
              <a:rPr lang="en-US" alt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r>
              <a:rPr lang="en-US" alt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，也是函数的局部变量，即只能在函数体内访问</a:t>
            </a:r>
            <a:endParaRPr lang="en-US" alt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形参变量</a:t>
            </a:r>
            <a:r>
              <a:rPr lang="zh-CN" altLang="en-US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是被</a:t>
            </a:r>
            <a:r>
              <a:rPr lang="zh-CN" alt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调用函数的局部变量，实参变量则是调用函数的局部变量</a:t>
            </a:r>
            <a:endParaRPr lang="en-US" alt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sz="2400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sz="2400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复合语句中定义的变量，其作用域只在复合语句范围内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95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从模块化角度看</a:t>
            </a:r>
            <a:r>
              <a:rPr lang="zh-CN" dirty="0">
                <a:sym typeface="+mn-ea"/>
              </a:rPr>
              <a:t>局部变量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3528" y="1700778"/>
            <a:ext cx="8568952" cy="367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函数内部的变量具有局部性，这符合模块化编程的要求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作为一种模块化构件，函数就像“黑盒”一样，其内部细节应该对外部不可见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同理，函数内部也不应该直接使用外界的东西</a:t>
            </a:r>
            <a:r>
              <a:rPr lang="zh-CN" altLang="en-US">
                <a:sym typeface="+mn-ea"/>
              </a:rPr>
              <a:t>；</a:t>
            </a:r>
            <a:r>
              <a:rPr>
                <a:sym typeface="+mn-ea"/>
              </a:rPr>
              <a:t>如果函数需要外界的数据，正确的做法是通过参数来传递给函数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也就是说，函数的参数除了用于表示可变数据、增强函数的通用性之外，还应作为外界向函数传递数据（即使是一个固定不变的数据）的唯一渠道</a:t>
            </a:r>
          </a:p>
        </p:txBody>
      </p:sp>
    </p:spTree>
    <p:extLst>
      <p:ext uri="{BB962C8B-B14F-4D97-AF65-F5344CB8AC3E}">
        <p14:creationId xmlns:p14="http://schemas.microsoft.com/office/powerpoint/2010/main" val="27027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同名</a:t>
            </a:r>
            <a:r>
              <a:rPr lang="zh-CN" dirty="0">
                <a:sym typeface="+mn-ea"/>
              </a:rPr>
              <a:t>局部变量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作用域重叠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95536" y="1844794"/>
            <a:ext cx="3456384" cy="40324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 main( )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 a, b, </a:t>
            </a:r>
            <a:r>
              <a:rPr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 c, </a:t>
            </a:r>
            <a:r>
              <a:rPr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a - b;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......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......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776980" y="1844794"/>
            <a:ext cx="4971484" cy="3600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>
                <a:sym typeface="+mn-ea"/>
              </a:rPr>
              <a:t>解析：此例中出现了同名局部变量n作用域重叠的问题，这时遵循的原则是，</a:t>
            </a:r>
            <a:r>
              <a:rPr>
                <a:solidFill>
                  <a:schemeClr val="accent2"/>
                </a:solidFill>
                <a:sym typeface="+mn-ea"/>
              </a:rPr>
              <a:t>最内层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（复合语句中）</a:t>
            </a:r>
            <a:r>
              <a:rPr>
                <a:solidFill>
                  <a:schemeClr val="accent2"/>
                </a:solidFill>
                <a:sym typeface="+mn-ea"/>
              </a:rPr>
              <a:t>定义的局部变量有效</a:t>
            </a:r>
            <a:r>
              <a:rPr>
                <a:sym typeface="+mn-ea"/>
              </a:rPr>
              <a:t>（或者说优先级更高）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>
                <a:sym typeface="+mn-ea"/>
              </a:rPr>
              <a:t>也就是，在复合语句内，n不会受其外部的（</a:t>
            </a:r>
            <a:r>
              <a:rPr lang="zh-CN" altLang="en-US">
                <a:sym typeface="+mn-ea"/>
              </a:rPr>
              <a:t>也在</a:t>
            </a:r>
            <a:r>
              <a:rPr>
                <a:sym typeface="+mn-ea"/>
              </a:rPr>
              <a:t>main函数内部的）n影响</a:t>
            </a:r>
          </a:p>
        </p:txBody>
      </p:sp>
    </p:spTree>
    <p:extLst>
      <p:ext uri="{BB962C8B-B14F-4D97-AF65-F5344CB8AC3E}">
        <p14:creationId xmlns:p14="http://schemas.microsoft.com/office/powerpoint/2010/main" val="3367378510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16836</TotalTime>
  <Pages>0</Pages>
  <Words>3790</Words>
  <Characters>0</Characters>
  <Application>Microsoft Office PowerPoint</Application>
  <DocSecurity>0</DocSecurity>
  <PresentationFormat>全屏显示(4:3)</PresentationFormat>
  <Lines>0</Lines>
  <Paragraphs>407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黑体</vt:lpstr>
      <vt:lpstr>宋体</vt:lpstr>
      <vt:lpstr>微软雅黑</vt:lpstr>
      <vt:lpstr>Arial</vt:lpstr>
      <vt:lpstr>Consolas</vt:lpstr>
      <vt:lpstr>Courier New</vt:lpstr>
      <vt:lpstr>Wingdings</vt:lpstr>
      <vt:lpstr>诗情画意</vt:lpstr>
      <vt:lpstr>主要内容</vt:lpstr>
      <vt:lpstr>变量的   作用域</vt:lpstr>
      <vt:lpstr>为什么叫   内部/局部变量</vt:lpstr>
      <vt:lpstr>尝试一下   外部/全局变量</vt:lpstr>
      <vt:lpstr>先分析局部变量</vt:lpstr>
      <vt:lpstr>解析及几点说明</vt:lpstr>
      <vt:lpstr>PowerPoint 演示文稿</vt:lpstr>
      <vt:lpstr>从模块化角度看局部变量</vt:lpstr>
      <vt:lpstr>同名局部变量   作用域重叠</vt:lpstr>
      <vt:lpstr>PowerPoint 演示文稿</vt:lpstr>
      <vt:lpstr>{ }中的局部变量</vt:lpstr>
      <vt:lpstr>再分析   全局变量</vt:lpstr>
      <vt:lpstr>从模块化角度   看全局变量</vt:lpstr>
      <vt:lpstr>容易混乱的   全局变量</vt:lpstr>
      <vt:lpstr>全局变量的   谨慎使用</vt:lpstr>
      <vt:lpstr>同名局部与全局变量   作用域重叠</vt:lpstr>
      <vt:lpstr>变量作用域   应用原则</vt:lpstr>
      <vt:lpstr>PowerPoint 演示文稿</vt:lpstr>
      <vt:lpstr>全局变量   引用声明</vt:lpstr>
      <vt:lpstr>PowerPoint 演示文稿</vt:lpstr>
      <vt:lpstr>PowerPoint 演示文稿</vt:lpstr>
      <vt:lpstr>变量的生存期</vt:lpstr>
      <vt:lpstr>PowerPoint 演示文稿</vt:lpstr>
      <vt:lpstr>PowerPoint 演示文稿</vt:lpstr>
      <vt:lpstr>PowerPoint 演示文稿</vt:lpstr>
      <vt:lpstr>局部静态</vt:lpstr>
      <vt:lpstr>局部静态和   局部动态的   比较</vt:lpstr>
      <vt:lpstr>PowerPoint 演示文稿</vt:lpstr>
      <vt:lpstr>PowerPoint 演示文稿</vt:lpstr>
      <vt:lpstr>PowerPoint 演示文稿</vt:lpstr>
      <vt:lpstr>文件包含   #include格式</vt:lpstr>
      <vt:lpstr>#include如何   工作</vt:lpstr>
      <vt:lpstr>使用#include的   注意事项</vt:lpstr>
      <vt:lpstr>头文件中都有什么？</vt:lpstr>
      <vt:lpstr>PowerPoint 演示文稿</vt:lpstr>
      <vt:lpstr>利用文件包含   进行模块化编程</vt:lpstr>
      <vt:lpstr>PowerPoint 演示文稿</vt:lpstr>
      <vt:lpstr>文件包含的优点</vt:lpstr>
      <vt:lpstr>文件包含的小结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913</cp:revision>
  <dcterms:created xsi:type="dcterms:W3CDTF">2012-09-25T16:36:19Z</dcterms:created>
  <dcterms:modified xsi:type="dcterms:W3CDTF">2022-11-02T09:20:49Z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